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83" r:id="rId1"/>
  </p:sldMasterIdLst>
  <p:notesMasterIdLst>
    <p:notesMasterId r:id="rId3"/>
  </p:notesMasterIdLst>
  <p:sldIdLst>
    <p:sldId id="268" r:id="rId2"/>
  </p:sldIdLst>
  <p:sldSz cx="9144000" cy="6858000" type="screen4x3"/>
  <p:notesSz cx="6994525" cy="9280525"/>
  <p:embeddedFontLst>
    <p:embeddedFont>
      <p:font typeface="Myriad Web Pro" charset="0"/>
      <p:regular r:id="rId4"/>
      <p:bold r:id="rId5"/>
      <p:italic r:id="rId6"/>
    </p:embeddedFont>
    <p:embeddedFont>
      <p:font typeface="Calibri" pitchFamily="34" charset="0"/>
      <p:regular r:id="rId7"/>
      <p:bold r:id="rId8"/>
      <p:italic r:id="rId9"/>
      <p:boldItalic r:id="rId1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80808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462" autoAdjust="0"/>
    <p:restoredTop sz="86471" autoAdjust="0"/>
  </p:normalViewPr>
  <p:slideViewPr>
    <p:cSldViewPr>
      <p:cViewPr varScale="1">
        <p:scale>
          <a:sx n="87" d="100"/>
          <a:sy n="87" d="100"/>
        </p:scale>
        <p:origin x="-756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890"/>
    </p:cViewPr>
  </p:outlineViewPr>
  <p:notesTextViewPr>
    <p:cViewPr>
      <p:scale>
        <a:sx n="100" d="100"/>
        <a:sy n="100" d="100"/>
      </p:scale>
      <p:origin x="0" y="1368"/>
    </p:cViewPr>
  </p:notesTextViewPr>
  <p:notesViewPr>
    <p:cSldViewPr>
      <p:cViewPr varScale="1">
        <p:scale>
          <a:sx n="67" d="100"/>
          <a:sy n="67" d="100"/>
        </p:scale>
        <p:origin x="-1920" y="-108"/>
      </p:cViewPr>
      <p:guideLst>
        <p:guide orient="horz" pos="2923"/>
        <p:guide pos="2203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theme" Target="theme/theme1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presProps" Target="presProps.xml"/><Relationship Id="rId5" Type="http://schemas.openxmlformats.org/officeDocument/2006/relationships/font" Target="fonts/font2.fntdata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05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62400" y="0"/>
            <a:ext cx="30305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D05122-B9EF-44B1-8E67-014EB94303DD}" type="datetimeFigureOut">
              <a:rPr lang="en-US" smtClean="0"/>
              <a:pPr/>
              <a:t>8/31/2011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6338" y="695325"/>
            <a:ext cx="4641850" cy="3481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0088" y="4408488"/>
            <a:ext cx="5594350" cy="41767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5388"/>
            <a:ext cx="30305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62400" y="8815388"/>
            <a:ext cx="30305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865D1B-0DC6-42CE-8930-912C113E9AA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Patients were asked about engagement in selected risk behaviors and exposures during the incubation period, 2 weeks to 6 months prior to onset of symptoms.</a:t>
            </a:r>
          </a:p>
          <a:p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 the 410 case reports that contained information about occupational exposures, 1.9% (n=8) involved persons employed in a medical, dental, or other field involving contact with human blood.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 the 354 case reports that had information about receipt of dialysis or a kidney transplant, 0.3% (n=1) indicated patient receipt of dialysis or a kidney transplant.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 the 334 case reports that had information about surgery, 17.7% (n=59) were among persons who had undergone surgery.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 the 344 case reports that included information about needle sticks, 9.3% (n=32) indicated accidental needle stick/puncture.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 the 432 case reports that had information about injection-drug use, 55.8% (n=241) noted use of these drugs.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 the 47 case reports from males that included information about sexual preferences/practices, 2.1% (n=1) indicated sex with another man. 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 the 153 case reports that had information about sexual contact, 16.3% (n=25) involved persons reporting sexual contact with a person with confirmed or suspected hepatitis C infection.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 the 281 case reports that had information about number of sex partners, 33.5% (n=94) involved persons with ≥2 sex partners.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 the 153 case reports that had information about household contact, 3.3% (n=5) indicated household contact with someone with confirmed or suspected hepatitis C </a:t>
            </a:r>
            <a:r>
              <a:rPr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infection.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865D1B-0DC6-42CE-8930-912C113E9AA7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981200"/>
            <a:ext cx="8229600" cy="1676400"/>
          </a:xfrm>
          <a:prstGeom prst="rect">
            <a:avLst/>
          </a:prstGeom>
        </p:spPr>
        <p:txBody>
          <a:bodyPr/>
          <a:lstStyle>
            <a:lvl1pPr>
              <a:lnSpc>
                <a:spcPts val="3000"/>
              </a:lnSpc>
              <a:defRPr sz="2800" b="1" baseline="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dirty="0" smtClean="0"/>
              <a:t>Title of Presentation – Myriad Pro</a:t>
            </a:r>
            <a:br>
              <a:rPr lang="en-US" dirty="0" smtClean="0"/>
            </a:br>
            <a:r>
              <a:rPr lang="en-US" dirty="0" smtClean="0"/>
              <a:t> Bold, Shadow 28pt</a:t>
            </a:r>
            <a:endParaRPr lang="en-US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457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baseline="0">
                <a:solidFill>
                  <a:schemeClr val="bg2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Presenters Name – Myriad Pro, Bold, 20pt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1371600" y="4267200"/>
            <a:ext cx="6400800" cy="1295400"/>
          </a:xfrm>
          <a:prstGeom prst="rect">
            <a:avLst/>
          </a:prstGeom>
        </p:spPr>
        <p:txBody>
          <a:bodyPr/>
          <a:lstStyle>
            <a:lvl1pPr algn="ctr">
              <a:lnSpc>
                <a:spcPts val="2000"/>
              </a:lnSpc>
              <a:buNone/>
              <a:defRPr sz="1800" baseline="0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z="1800" dirty="0" smtClean="0"/>
              <a:t>Title of Presenter –Myriad Pro, 18pt</a:t>
            </a:r>
          </a:p>
          <a:p>
            <a:pPr lvl="0"/>
            <a:endParaRPr lang="en-US" sz="1800" dirty="0" smtClean="0"/>
          </a:p>
          <a:p>
            <a:pPr lvl="0"/>
            <a:r>
              <a:rPr lang="en-US" sz="1800" dirty="0" smtClean="0"/>
              <a:t>Title of Event</a:t>
            </a:r>
          </a:p>
          <a:p>
            <a:pPr lvl="0"/>
            <a:r>
              <a:rPr lang="en-US" sz="1800" dirty="0" smtClean="0"/>
              <a:t>Date of Event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2286000" y="6272784"/>
            <a:ext cx="5105400" cy="182880"/>
          </a:xfrm>
          <a:prstGeom prst="rect">
            <a:avLst/>
          </a:prstGeom>
        </p:spPr>
        <p:txBody>
          <a:bodyPr/>
          <a:lstStyle>
            <a:lvl1pPr>
              <a:buNone/>
              <a:defRPr sz="100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Place Descriptor Here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2286000" y="6464808"/>
            <a:ext cx="5105400" cy="228600"/>
          </a:xfrm>
          <a:prstGeom prst="rect">
            <a:avLst/>
          </a:prstGeom>
        </p:spPr>
        <p:txBody>
          <a:bodyPr/>
          <a:lstStyle>
            <a:lvl1pPr>
              <a:buNone/>
              <a:defRPr sz="100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Place Descriptor Here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ts val="3000"/>
              </a:lnSpc>
              <a:defRPr sz="2800" b="1" baseline="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dirty="0" smtClean="0"/>
              <a:t>Headline – Myriad Pro, Bold, Shadow, 28pt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600201"/>
            <a:ext cx="8229600" cy="4191000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buSzPct val="70000"/>
              <a:buFont typeface="Wingdings" pitchFamily="2" charset="2"/>
              <a:buChar char="q"/>
              <a:defRPr sz="2400" b="1" baseline="0">
                <a:solidFill>
                  <a:schemeClr val="bg2"/>
                </a:solidFill>
              </a:defRPr>
            </a:lvl1pPr>
            <a:lvl2pPr>
              <a:buClr>
                <a:schemeClr val="bg1"/>
              </a:buClr>
              <a:buSzPct val="100000"/>
              <a:buFont typeface="Wingdings" pitchFamily="2" charset="2"/>
              <a:buChar char="§"/>
              <a:defRPr sz="2000">
                <a:solidFill>
                  <a:schemeClr val="bg2"/>
                </a:solidFill>
              </a:defRPr>
            </a:lvl2pPr>
            <a:lvl3pPr>
              <a:buClr>
                <a:schemeClr val="bg1"/>
              </a:buClr>
              <a:buSzPct val="10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3pPr>
            <a:lvl4pPr>
              <a:buClr>
                <a:schemeClr val="bg1"/>
              </a:buClr>
              <a:buSzPct val="70000"/>
              <a:buFont typeface="Courier New" pitchFamily="49" charset="0"/>
              <a:buChar char="o"/>
              <a:defRPr sz="1800" baseline="0">
                <a:solidFill>
                  <a:schemeClr val="bg2"/>
                </a:solidFill>
              </a:defRPr>
            </a:lvl4pPr>
            <a:lvl5pPr>
              <a:buClr>
                <a:schemeClr val="bg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 smtClean="0"/>
              <a:t>First level – Myriad Pro, Bold, 24pt</a:t>
            </a:r>
          </a:p>
          <a:p>
            <a:pPr lvl="1"/>
            <a:r>
              <a:rPr lang="en-US" dirty="0" smtClean="0"/>
              <a:t>Second level – Myriad Pro, 20pt</a:t>
            </a:r>
          </a:p>
          <a:p>
            <a:pPr lvl="2"/>
            <a:r>
              <a:rPr lang="en-US" dirty="0" smtClean="0"/>
              <a:t>Third level – Myriad Pro, 18pt	</a:t>
            </a:r>
          </a:p>
          <a:p>
            <a:pPr lvl="3"/>
            <a:r>
              <a:rPr lang="en-US" dirty="0" smtClean="0"/>
              <a:t>Fourth level – Myriad Pro, 18pt</a:t>
            </a:r>
          </a:p>
          <a:p>
            <a:pPr lvl="4"/>
            <a:r>
              <a:rPr lang="en-US" dirty="0" smtClean="0"/>
              <a:t>Fifth level – Myriad Pro, 18pt</a:t>
            </a:r>
            <a:endParaRPr lang="en-US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5791200"/>
            <a:ext cx="8229600" cy="609600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1100"/>
              </a:lnSpc>
              <a:buNone/>
              <a:defRPr sz="1100" baseline="0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*Citations and references – Myriad Pro, 11pt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ta Slide (for content heavy tables and charts)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ts val="3000"/>
              </a:lnSpc>
              <a:defRPr sz="2800" b="1" baseline="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dirty="0" smtClean="0"/>
              <a:t>Headline – Myriad Pro, Bold, Shadow, 28pt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600201"/>
            <a:ext cx="8229600" cy="4191000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buSzPct val="70000"/>
              <a:buFont typeface="Wingdings" pitchFamily="2" charset="2"/>
              <a:buChar char="q"/>
              <a:defRPr sz="2400" b="1" baseline="0">
                <a:solidFill>
                  <a:schemeClr val="bg2"/>
                </a:solidFill>
              </a:defRPr>
            </a:lvl1pPr>
            <a:lvl2pPr>
              <a:buClr>
                <a:schemeClr val="bg1"/>
              </a:buClr>
              <a:buSzPct val="100000"/>
              <a:buFont typeface="Wingdings" pitchFamily="2" charset="2"/>
              <a:buChar char="§"/>
              <a:defRPr sz="2000">
                <a:solidFill>
                  <a:schemeClr val="bg2"/>
                </a:solidFill>
              </a:defRPr>
            </a:lvl2pPr>
            <a:lvl3pPr>
              <a:buClr>
                <a:schemeClr val="bg1"/>
              </a:buClr>
              <a:buSzPct val="10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3pPr>
            <a:lvl4pPr>
              <a:buClr>
                <a:schemeClr val="bg1"/>
              </a:buClr>
              <a:buSzPct val="70000"/>
              <a:buFont typeface="Courier New" pitchFamily="49" charset="0"/>
              <a:buChar char="o"/>
              <a:defRPr sz="1800" baseline="0">
                <a:solidFill>
                  <a:schemeClr val="bg2"/>
                </a:solidFill>
              </a:defRPr>
            </a:lvl4pPr>
            <a:lvl5pPr>
              <a:buClr>
                <a:schemeClr val="bg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 smtClean="0"/>
              <a:t>First level – Myriad Pro, Bold, 24pt</a:t>
            </a:r>
          </a:p>
          <a:p>
            <a:pPr lvl="1"/>
            <a:r>
              <a:rPr lang="en-US" dirty="0" smtClean="0"/>
              <a:t>Second level – Myriad Pro, 20pt</a:t>
            </a:r>
          </a:p>
          <a:p>
            <a:pPr lvl="2"/>
            <a:r>
              <a:rPr lang="en-US" dirty="0" smtClean="0"/>
              <a:t>Third level – Myriad Pro, 18pt	</a:t>
            </a:r>
          </a:p>
          <a:p>
            <a:pPr lvl="3"/>
            <a:r>
              <a:rPr lang="en-US" dirty="0" smtClean="0"/>
              <a:t>Fourth level – Myriad Pro, 18pt</a:t>
            </a:r>
          </a:p>
          <a:p>
            <a:pPr lvl="4"/>
            <a:r>
              <a:rPr lang="en-US" dirty="0" smtClean="0"/>
              <a:t>Fifth level – Myriad Pro, 18pt</a:t>
            </a:r>
            <a:endParaRPr lang="en-US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5791200"/>
            <a:ext cx="8229600" cy="609600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1100"/>
              </a:lnSpc>
              <a:buNone/>
              <a:defRPr sz="1100" baseline="0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*Citations and references – Myriad Pro, 11pt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Badg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457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baseline="0">
                <a:solidFill>
                  <a:schemeClr val="bg2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Presenters Name – Myriad Pro, Bold, 20pt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1371600" y="4267200"/>
            <a:ext cx="6400800" cy="1295400"/>
          </a:xfrm>
          <a:prstGeom prst="rect">
            <a:avLst/>
          </a:prstGeom>
        </p:spPr>
        <p:txBody>
          <a:bodyPr/>
          <a:lstStyle>
            <a:lvl1pPr algn="ctr">
              <a:lnSpc>
                <a:spcPts val="2000"/>
              </a:lnSpc>
              <a:buNone/>
              <a:defRPr sz="1800" baseline="0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z="1800" dirty="0" smtClean="0"/>
              <a:t>Title of Presenter –Myriad Pro, 18pt</a:t>
            </a:r>
          </a:p>
          <a:p>
            <a:pPr lvl="0"/>
            <a:endParaRPr lang="en-US" sz="1800" dirty="0" smtClean="0"/>
          </a:p>
          <a:p>
            <a:pPr lvl="0"/>
            <a:r>
              <a:rPr lang="en-US" sz="1800" dirty="0" smtClean="0"/>
              <a:t>Title of Event</a:t>
            </a:r>
          </a:p>
          <a:p>
            <a:pPr lvl="0"/>
            <a:r>
              <a:rPr lang="en-US" sz="1800" dirty="0" smtClean="0"/>
              <a:t>Date of Event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981200"/>
            <a:ext cx="8229600" cy="1676400"/>
          </a:xfrm>
          <a:prstGeom prst="rect">
            <a:avLst/>
          </a:prstGeom>
        </p:spPr>
        <p:txBody>
          <a:bodyPr/>
          <a:lstStyle>
            <a:lvl1pPr>
              <a:lnSpc>
                <a:spcPts val="3000"/>
              </a:lnSpc>
              <a:defRPr sz="2800" b="1" baseline="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dirty="0" smtClean="0"/>
              <a:t>Title of Presentation – Myriad Pro</a:t>
            </a:r>
            <a:br>
              <a:rPr lang="en-US" dirty="0" smtClean="0"/>
            </a:br>
            <a:r>
              <a:rPr lang="en-US" dirty="0" smtClean="0"/>
              <a:t> Bold, Shadow 28pt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Content Badg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ts val="3000"/>
              </a:lnSpc>
              <a:defRPr sz="2800" b="1" baseline="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dirty="0" smtClean="0"/>
              <a:t>Headline – Myriad Pro, Bold, Shadow, 28pt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600201"/>
            <a:ext cx="8229600" cy="4191000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buSzPct val="70000"/>
              <a:buFont typeface="Wingdings" pitchFamily="2" charset="2"/>
              <a:buChar char="q"/>
              <a:defRPr sz="2400" b="1" baseline="0">
                <a:solidFill>
                  <a:schemeClr val="bg2"/>
                </a:solidFill>
              </a:defRPr>
            </a:lvl1pPr>
            <a:lvl2pPr>
              <a:buClr>
                <a:schemeClr val="bg1"/>
              </a:buClr>
              <a:buSzPct val="100000"/>
              <a:buFont typeface="Wingdings" pitchFamily="2" charset="2"/>
              <a:buChar char="§"/>
              <a:defRPr sz="2000">
                <a:solidFill>
                  <a:schemeClr val="bg2"/>
                </a:solidFill>
              </a:defRPr>
            </a:lvl2pPr>
            <a:lvl3pPr>
              <a:buClr>
                <a:schemeClr val="bg1"/>
              </a:buClr>
              <a:buSzPct val="10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3pPr>
            <a:lvl4pPr>
              <a:buClr>
                <a:schemeClr val="bg1"/>
              </a:buClr>
              <a:buSzPct val="70000"/>
              <a:buFont typeface="Courier New" pitchFamily="49" charset="0"/>
              <a:buChar char="o"/>
              <a:defRPr sz="1800" baseline="0">
                <a:solidFill>
                  <a:schemeClr val="bg2"/>
                </a:solidFill>
              </a:defRPr>
            </a:lvl4pPr>
            <a:lvl5pPr>
              <a:buClr>
                <a:schemeClr val="bg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 smtClean="0"/>
              <a:t>First level – Myriad Pro, Bold, 24pt</a:t>
            </a:r>
          </a:p>
          <a:p>
            <a:pPr lvl="1"/>
            <a:r>
              <a:rPr lang="en-US" dirty="0" smtClean="0"/>
              <a:t>Second level – Myriad Pro, 20pt</a:t>
            </a:r>
          </a:p>
          <a:p>
            <a:pPr lvl="2"/>
            <a:r>
              <a:rPr lang="en-US" dirty="0" smtClean="0"/>
              <a:t>Third level – Myriad Pro, 18pt	</a:t>
            </a:r>
          </a:p>
          <a:p>
            <a:pPr lvl="3"/>
            <a:r>
              <a:rPr lang="en-US" dirty="0" smtClean="0"/>
              <a:t>Fourth level – Myriad Pro, 18pt</a:t>
            </a:r>
          </a:p>
          <a:p>
            <a:pPr lvl="4"/>
            <a:r>
              <a:rPr lang="en-US" dirty="0" smtClean="0"/>
              <a:t>Fifth level – Myriad Pro, 18pt</a:t>
            </a:r>
            <a:endParaRPr lang="en-US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5791200"/>
            <a:ext cx="6705600" cy="609600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1100"/>
              </a:lnSpc>
              <a:buNone/>
              <a:defRPr sz="1100" baseline="0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*Citations and references – Myriad Pro, 11pt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lnSpc>
                <a:spcPts val="3800"/>
              </a:lnSpc>
              <a:defRPr sz="3600" b="1" cap="all" baseline="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dirty="0" smtClean="0"/>
              <a:t>Section Header</a:t>
            </a:r>
            <a:br>
              <a:rPr lang="en-US" dirty="0" smtClean="0"/>
            </a:br>
            <a:r>
              <a:rPr lang="en-US" dirty="0" smtClean="0"/>
              <a:t>Myriad Pro, bold, shadow, 36pt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ts val="2200"/>
              </a:lnSpc>
              <a:buNone/>
              <a:defRPr sz="2000" baseline="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Subhead – Myriad Pro, 20pt</a:t>
            </a:r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 baseline="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dirty="0" smtClean="0"/>
              <a:t>Header – Myriad Pro, bold, shadow, 20pt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575050" y="273051"/>
            <a:ext cx="5111750" cy="5518150"/>
          </a:xfrm>
          <a:prstGeom prst="rect">
            <a:avLst/>
          </a:prstGeom>
        </p:spPr>
        <p:txBody>
          <a:bodyPr anchor="ctr" anchorCtr="0"/>
          <a:lstStyle>
            <a:lvl1pPr>
              <a:buClr>
                <a:schemeClr val="bg1"/>
              </a:buClr>
              <a:buSzPct val="70000"/>
              <a:buFont typeface="Wingdings" pitchFamily="2" charset="2"/>
              <a:buChar char="q"/>
              <a:defRPr sz="2400" b="1">
                <a:solidFill>
                  <a:schemeClr val="bg2"/>
                </a:solidFill>
              </a:defRPr>
            </a:lvl1pPr>
            <a:lvl2pPr>
              <a:buClr>
                <a:schemeClr val="bg1"/>
              </a:buClr>
              <a:buSzPct val="100000"/>
              <a:buFont typeface="Wingdings" pitchFamily="2" charset="2"/>
              <a:buChar char="§"/>
              <a:defRPr sz="2000">
                <a:solidFill>
                  <a:schemeClr val="bg2"/>
                </a:solidFill>
              </a:defRPr>
            </a:lvl2pPr>
            <a:lvl3pPr>
              <a:buClr>
                <a:schemeClr val="bg1"/>
              </a:buClr>
              <a:buSzPct val="10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3pPr>
            <a:lvl4pPr>
              <a:buClr>
                <a:schemeClr val="bg1"/>
              </a:buClr>
              <a:buSzPct val="70000"/>
              <a:buFont typeface="Courier New" pitchFamily="49" charset="0"/>
              <a:buChar char="o"/>
              <a:defRPr sz="1800">
                <a:solidFill>
                  <a:schemeClr val="bg2"/>
                </a:solidFill>
              </a:defRPr>
            </a:lvl4pPr>
            <a:lvl5pPr>
              <a:buClr>
                <a:schemeClr val="bg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First level – Myriad Pro, bold, 24pt</a:t>
            </a:r>
          </a:p>
          <a:p>
            <a:pPr lvl="1"/>
            <a:r>
              <a:rPr lang="en-US" dirty="0" smtClean="0"/>
              <a:t>Second level – Myriad Pro, 20pt</a:t>
            </a:r>
          </a:p>
          <a:p>
            <a:pPr lvl="2"/>
            <a:r>
              <a:rPr lang="en-US" dirty="0" smtClean="0"/>
              <a:t>Third level – Myriad Pro, 18pt	</a:t>
            </a:r>
          </a:p>
          <a:p>
            <a:pPr lvl="3"/>
            <a:r>
              <a:rPr lang="en-US" dirty="0" smtClean="0"/>
              <a:t>Fourth level – Myriad Pro, 18pt</a:t>
            </a:r>
          </a:p>
          <a:p>
            <a:pPr lvl="4"/>
            <a:r>
              <a:rPr lang="en-US" dirty="0" smtClean="0"/>
              <a:t>Fifth level – Myriad Pro, 18pt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57200" y="1435101"/>
            <a:ext cx="3008313" cy="43560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>
                <a:solidFill>
                  <a:schemeClr val="bg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Paragraph of type</a:t>
            </a:r>
          </a:p>
          <a:p>
            <a:pPr lvl="0"/>
            <a:r>
              <a:rPr lang="en-US" dirty="0" smtClean="0"/>
              <a:t>Myriad Pro, 14pt</a:t>
            </a:r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5791200"/>
            <a:ext cx="8229600" cy="609600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1100"/>
              </a:lnSpc>
              <a:buNone/>
              <a:defRPr sz="1100" baseline="0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*Citations and references – Myriad Pro, 11pt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 baseline="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dirty="0" smtClean="0"/>
              <a:t>Photo Title – Myriad Pro, Bold, Shadow, 20pt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ln w="25400">
            <a:solidFill>
              <a:schemeClr val="bg2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  <a:effectLst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>
                <a:solidFill>
                  <a:schemeClr val="bg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Caption or credits for photo – Myriad Pro, 14pt</a:t>
            </a:r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2057400"/>
            <a:ext cx="6400800" cy="2057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1" baseline="0">
                <a:solidFill>
                  <a:schemeClr val="bg2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Closing– Myriad Pro, Bold, 28pt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2286000" y="6272784"/>
            <a:ext cx="5105400" cy="182880"/>
          </a:xfrm>
          <a:prstGeom prst="rect">
            <a:avLst/>
          </a:prstGeom>
        </p:spPr>
        <p:txBody>
          <a:bodyPr/>
          <a:lstStyle>
            <a:lvl1pPr>
              <a:buNone/>
              <a:defRPr sz="100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Place Descriptor Here</a:t>
            </a:r>
            <a:endParaRPr lang="en-US" dirty="0"/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286000" y="6464808"/>
            <a:ext cx="5105400" cy="228600"/>
          </a:xfrm>
          <a:prstGeom prst="rect">
            <a:avLst/>
          </a:prstGeom>
        </p:spPr>
        <p:txBody>
          <a:bodyPr/>
          <a:lstStyle>
            <a:lvl1pPr>
              <a:buNone/>
              <a:defRPr sz="100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Place Descriptor Here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1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97" r:id="rId3"/>
    <p:sldLayoutId id="2147483693" r:id="rId4"/>
    <p:sldLayoutId id="2147483694" r:id="rId5"/>
    <p:sldLayoutId id="2147483686" r:id="rId6"/>
    <p:sldLayoutId id="2147483688" r:id="rId7"/>
    <p:sldLayoutId id="2147483689" r:id="rId8"/>
    <p:sldLayoutId id="2147483690" r:id="rId9"/>
  </p:sldLayoutIdLst>
  <p:transition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382000" cy="990600"/>
          </a:xfrm>
        </p:spPr>
        <p:txBody>
          <a:bodyPr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lnSpc>
                <a:spcPts val="3200"/>
              </a:lnSpc>
            </a:pPr>
            <a:r>
              <a:rPr lang="en-US" sz="2800" cap="none" dirty="0" smtClean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charset="0"/>
              </a:rPr>
              <a:t>Figure 4.6a.  Acute hepatitis C reports*, </a:t>
            </a:r>
            <a:br>
              <a:rPr lang="en-US" sz="2800" cap="none" dirty="0" smtClean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charset="0"/>
              </a:rPr>
            </a:br>
            <a:r>
              <a:rPr lang="en-US" sz="2800" cap="none" dirty="0" smtClean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charset="0"/>
              </a:rPr>
              <a:t>by risk exposure</a:t>
            </a:r>
            <a:r>
              <a:rPr lang="en-US" sz="2800" cap="none" baseline="30000" dirty="0" smtClean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charset="0"/>
              </a:rPr>
              <a:t>†</a:t>
            </a:r>
            <a:r>
              <a:rPr lang="en-US" sz="2800" cap="none" dirty="0" smtClean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charset="0"/>
              </a:rPr>
              <a:t> — United States, 2009</a:t>
            </a:r>
            <a:endParaRPr lang="en-US" sz="2800" cap="none" dirty="0">
              <a:ln w="5080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45" name="Rectangle 4"/>
          <p:cNvSpPr>
            <a:spLocks noChangeArrowheads="1"/>
          </p:cNvSpPr>
          <p:nvPr/>
        </p:nvSpPr>
        <p:spPr bwMode="auto">
          <a:xfrm>
            <a:off x="533400" y="5791200"/>
            <a:ext cx="57912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sz="800" dirty="0" smtClean="0">
                <a:solidFill>
                  <a:schemeClr val="bg2"/>
                </a:solidFill>
              </a:rPr>
              <a:t>*A total of 781 case reports of hepatitis C were received in 2009.  </a:t>
            </a:r>
          </a:p>
          <a:p>
            <a:pPr eaLnBrk="0" hangingPunct="0"/>
            <a:r>
              <a:rPr lang="en-US" sz="1200" baseline="30000" dirty="0" smtClean="0">
                <a:solidFill>
                  <a:schemeClr val="bg2"/>
                </a:solidFill>
                <a:cs typeface="Arial" charset="0"/>
              </a:rPr>
              <a:t>†</a:t>
            </a:r>
            <a:r>
              <a:rPr lang="en-US" sz="800" dirty="0" smtClean="0">
                <a:solidFill>
                  <a:schemeClr val="bg2"/>
                </a:solidFill>
              </a:rPr>
              <a:t>More than one risk exposure may be indicated on each case report.</a:t>
            </a:r>
          </a:p>
          <a:p>
            <a:pPr eaLnBrk="0" hangingPunct="0"/>
            <a:r>
              <a:rPr lang="en-US" sz="1200" baseline="30000" dirty="0" smtClean="0">
                <a:solidFill>
                  <a:schemeClr val="bg2"/>
                </a:solidFill>
              </a:rPr>
              <a:t> §</a:t>
            </a:r>
            <a:r>
              <a:rPr lang="en-US" sz="800" dirty="0" smtClean="0">
                <a:solidFill>
                  <a:schemeClr val="bg2"/>
                </a:solidFill>
              </a:rPr>
              <a:t>Risk data not reported.</a:t>
            </a:r>
          </a:p>
          <a:p>
            <a:pPr eaLnBrk="0" hangingPunct="0"/>
            <a:r>
              <a:rPr lang="en-US" sz="800" dirty="0" smtClean="0">
                <a:solidFill>
                  <a:schemeClr val="bg2"/>
                </a:solidFill>
                <a:cs typeface="Arial" charset="0"/>
              </a:rPr>
              <a:t>Source</a:t>
            </a:r>
            <a:r>
              <a:rPr lang="en-US" sz="800" dirty="0">
                <a:solidFill>
                  <a:schemeClr val="bg2"/>
                </a:solidFill>
                <a:cs typeface="Arial" charset="0"/>
              </a:rPr>
              <a:t>: National Notifiable Diseases Surveillance System (NNDSS)</a:t>
            </a:r>
          </a:p>
        </p:txBody>
      </p:sp>
      <p:grpSp>
        <p:nvGrpSpPr>
          <p:cNvPr id="1029" name="Group 5"/>
          <p:cNvGrpSpPr>
            <a:grpSpLocks noChangeAspect="1"/>
          </p:cNvGrpSpPr>
          <p:nvPr/>
        </p:nvGrpSpPr>
        <p:grpSpPr bwMode="auto">
          <a:xfrm>
            <a:off x="609601" y="1600200"/>
            <a:ext cx="7848601" cy="4106863"/>
            <a:chOff x="384" y="1008"/>
            <a:chExt cx="4944" cy="2587"/>
          </a:xfrm>
        </p:grpSpPr>
        <p:sp>
          <p:nvSpPr>
            <p:cNvPr id="1028" name="AutoShape 4"/>
            <p:cNvSpPr>
              <a:spLocks noChangeAspect="1" noChangeArrowheads="1" noTextEdit="1"/>
            </p:cNvSpPr>
            <p:nvPr/>
          </p:nvSpPr>
          <p:spPr bwMode="auto">
            <a:xfrm>
              <a:off x="528" y="1008"/>
              <a:ext cx="4800" cy="25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 dirty="0"/>
            </a:p>
          </p:txBody>
        </p:sp>
        <p:sp>
          <p:nvSpPr>
            <p:cNvPr id="1030" name="Freeform 6"/>
            <p:cNvSpPr>
              <a:spLocks noEditPoints="1"/>
            </p:cNvSpPr>
            <p:nvPr/>
          </p:nvSpPr>
          <p:spPr bwMode="auto">
            <a:xfrm>
              <a:off x="1952" y="1085"/>
              <a:ext cx="3212" cy="2167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5" y="2167"/>
                </a:cxn>
                <a:cxn ang="0">
                  <a:pos x="0" y="2167"/>
                </a:cxn>
                <a:cxn ang="0">
                  <a:pos x="0" y="0"/>
                </a:cxn>
                <a:cxn ang="0">
                  <a:pos x="5" y="0"/>
                </a:cxn>
                <a:cxn ang="0">
                  <a:pos x="810" y="0"/>
                </a:cxn>
                <a:cxn ang="0">
                  <a:pos x="810" y="2167"/>
                </a:cxn>
                <a:cxn ang="0">
                  <a:pos x="804" y="2167"/>
                </a:cxn>
                <a:cxn ang="0">
                  <a:pos x="804" y="0"/>
                </a:cxn>
                <a:cxn ang="0">
                  <a:pos x="810" y="0"/>
                </a:cxn>
                <a:cxn ang="0">
                  <a:pos x="1609" y="0"/>
                </a:cxn>
                <a:cxn ang="0">
                  <a:pos x="1609" y="2167"/>
                </a:cxn>
                <a:cxn ang="0">
                  <a:pos x="1604" y="2167"/>
                </a:cxn>
                <a:cxn ang="0">
                  <a:pos x="1604" y="0"/>
                </a:cxn>
                <a:cxn ang="0">
                  <a:pos x="1609" y="0"/>
                </a:cxn>
                <a:cxn ang="0">
                  <a:pos x="2408" y="0"/>
                </a:cxn>
                <a:cxn ang="0">
                  <a:pos x="2408" y="2167"/>
                </a:cxn>
                <a:cxn ang="0">
                  <a:pos x="2403" y="2167"/>
                </a:cxn>
                <a:cxn ang="0">
                  <a:pos x="2403" y="0"/>
                </a:cxn>
                <a:cxn ang="0">
                  <a:pos x="2408" y="0"/>
                </a:cxn>
                <a:cxn ang="0">
                  <a:pos x="3212" y="0"/>
                </a:cxn>
                <a:cxn ang="0">
                  <a:pos x="3212" y="2167"/>
                </a:cxn>
                <a:cxn ang="0">
                  <a:pos x="3207" y="2167"/>
                </a:cxn>
                <a:cxn ang="0">
                  <a:pos x="3207" y="0"/>
                </a:cxn>
                <a:cxn ang="0">
                  <a:pos x="3212" y="0"/>
                </a:cxn>
              </a:cxnLst>
              <a:rect l="0" t="0" r="r" b="b"/>
              <a:pathLst>
                <a:path w="3212" h="2167">
                  <a:moveTo>
                    <a:pt x="5" y="0"/>
                  </a:moveTo>
                  <a:lnTo>
                    <a:pt x="5" y="2167"/>
                  </a:lnTo>
                  <a:lnTo>
                    <a:pt x="0" y="2167"/>
                  </a:lnTo>
                  <a:lnTo>
                    <a:pt x="0" y="0"/>
                  </a:lnTo>
                  <a:lnTo>
                    <a:pt x="5" y="0"/>
                  </a:lnTo>
                  <a:close/>
                  <a:moveTo>
                    <a:pt x="810" y="0"/>
                  </a:moveTo>
                  <a:lnTo>
                    <a:pt x="810" y="2167"/>
                  </a:lnTo>
                  <a:lnTo>
                    <a:pt x="804" y="2167"/>
                  </a:lnTo>
                  <a:lnTo>
                    <a:pt x="804" y="0"/>
                  </a:lnTo>
                  <a:lnTo>
                    <a:pt x="810" y="0"/>
                  </a:lnTo>
                  <a:close/>
                  <a:moveTo>
                    <a:pt x="1609" y="0"/>
                  </a:moveTo>
                  <a:lnTo>
                    <a:pt x="1609" y="2167"/>
                  </a:lnTo>
                  <a:lnTo>
                    <a:pt x="1604" y="2167"/>
                  </a:lnTo>
                  <a:lnTo>
                    <a:pt x="1604" y="0"/>
                  </a:lnTo>
                  <a:lnTo>
                    <a:pt x="1609" y="0"/>
                  </a:lnTo>
                  <a:close/>
                  <a:moveTo>
                    <a:pt x="2408" y="0"/>
                  </a:moveTo>
                  <a:lnTo>
                    <a:pt x="2408" y="2167"/>
                  </a:lnTo>
                  <a:lnTo>
                    <a:pt x="2403" y="2167"/>
                  </a:lnTo>
                  <a:lnTo>
                    <a:pt x="2403" y="0"/>
                  </a:lnTo>
                  <a:lnTo>
                    <a:pt x="2408" y="0"/>
                  </a:lnTo>
                  <a:close/>
                  <a:moveTo>
                    <a:pt x="3212" y="0"/>
                  </a:moveTo>
                  <a:lnTo>
                    <a:pt x="3212" y="2167"/>
                  </a:lnTo>
                  <a:lnTo>
                    <a:pt x="3207" y="2167"/>
                  </a:lnTo>
                  <a:lnTo>
                    <a:pt x="3207" y="0"/>
                  </a:lnTo>
                  <a:lnTo>
                    <a:pt x="3212" y="0"/>
                  </a:lnTo>
                  <a:close/>
                </a:path>
              </a:pathLst>
            </a:custGeom>
            <a:solidFill>
              <a:srgbClr val="F9F9F9"/>
            </a:solidFill>
            <a:ln w="7938">
              <a:solidFill>
                <a:srgbClr val="F9F9F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 dirty="0"/>
            </a:p>
          </p:txBody>
        </p:sp>
        <p:sp>
          <p:nvSpPr>
            <p:cNvPr id="1031" name="Freeform 7"/>
            <p:cNvSpPr>
              <a:spLocks noEditPoints="1"/>
            </p:cNvSpPr>
            <p:nvPr/>
          </p:nvSpPr>
          <p:spPr bwMode="auto">
            <a:xfrm>
              <a:off x="1153" y="1126"/>
              <a:ext cx="476" cy="178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7" y="0"/>
                </a:cxn>
                <a:cxn ang="0">
                  <a:pos x="67" y="154"/>
                </a:cxn>
                <a:cxn ang="0">
                  <a:pos x="0" y="154"/>
                </a:cxn>
                <a:cxn ang="0">
                  <a:pos x="0" y="0"/>
                </a:cxn>
                <a:cxn ang="0">
                  <a:pos x="0" y="543"/>
                </a:cxn>
                <a:cxn ang="0">
                  <a:pos x="10" y="543"/>
                </a:cxn>
                <a:cxn ang="0">
                  <a:pos x="10" y="697"/>
                </a:cxn>
                <a:cxn ang="0">
                  <a:pos x="0" y="697"/>
                </a:cxn>
                <a:cxn ang="0">
                  <a:pos x="0" y="543"/>
                </a:cxn>
                <a:cxn ang="0">
                  <a:pos x="0" y="1086"/>
                </a:cxn>
                <a:cxn ang="0">
                  <a:pos x="476" y="1086"/>
                </a:cxn>
                <a:cxn ang="0">
                  <a:pos x="476" y="1240"/>
                </a:cxn>
                <a:cxn ang="0">
                  <a:pos x="0" y="1240"/>
                </a:cxn>
                <a:cxn ang="0">
                  <a:pos x="0" y="1086"/>
                </a:cxn>
                <a:cxn ang="0">
                  <a:pos x="0" y="1629"/>
                </a:cxn>
                <a:cxn ang="0">
                  <a:pos x="256" y="1629"/>
                </a:cxn>
                <a:cxn ang="0">
                  <a:pos x="256" y="1783"/>
                </a:cxn>
                <a:cxn ang="0">
                  <a:pos x="0" y="1783"/>
                </a:cxn>
                <a:cxn ang="0">
                  <a:pos x="0" y="1629"/>
                </a:cxn>
              </a:cxnLst>
              <a:rect l="0" t="0" r="r" b="b"/>
              <a:pathLst>
                <a:path w="476" h="1783">
                  <a:moveTo>
                    <a:pt x="0" y="0"/>
                  </a:moveTo>
                  <a:lnTo>
                    <a:pt x="67" y="0"/>
                  </a:lnTo>
                  <a:lnTo>
                    <a:pt x="67" y="154"/>
                  </a:lnTo>
                  <a:lnTo>
                    <a:pt x="0" y="154"/>
                  </a:lnTo>
                  <a:lnTo>
                    <a:pt x="0" y="0"/>
                  </a:lnTo>
                  <a:close/>
                  <a:moveTo>
                    <a:pt x="0" y="543"/>
                  </a:moveTo>
                  <a:lnTo>
                    <a:pt x="10" y="543"/>
                  </a:lnTo>
                  <a:lnTo>
                    <a:pt x="10" y="697"/>
                  </a:lnTo>
                  <a:lnTo>
                    <a:pt x="0" y="697"/>
                  </a:lnTo>
                  <a:lnTo>
                    <a:pt x="0" y="543"/>
                  </a:lnTo>
                  <a:close/>
                  <a:moveTo>
                    <a:pt x="0" y="1086"/>
                  </a:moveTo>
                  <a:lnTo>
                    <a:pt x="476" y="1086"/>
                  </a:lnTo>
                  <a:lnTo>
                    <a:pt x="476" y="1240"/>
                  </a:lnTo>
                  <a:lnTo>
                    <a:pt x="0" y="1240"/>
                  </a:lnTo>
                  <a:lnTo>
                    <a:pt x="0" y="1086"/>
                  </a:lnTo>
                  <a:close/>
                  <a:moveTo>
                    <a:pt x="0" y="1629"/>
                  </a:moveTo>
                  <a:lnTo>
                    <a:pt x="256" y="1629"/>
                  </a:lnTo>
                  <a:lnTo>
                    <a:pt x="256" y="1783"/>
                  </a:lnTo>
                  <a:lnTo>
                    <a:pt x="0" y="1783"/>
                  </a:lnTo>
                  <a:lnTo>
                    <a:pt x="0" y="1629"/>
                  </a:lnTo>
                  <a:close/>
                </a:path>
              </a:pathLst>
            </a:custGeom>
            <a:solidFill>
              <a:srgbClr val="4F81B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 dirty="0"/>
            </a:p>
          </p:txBody>
        </p:sp>
        <p:sp>
          <p:nvSpPr>
            <p:cNvPr id="1032" name="Freeform 8"/>
            <p:cNvSpPr>
              <a:spLocks noEditPoints="1"/>
            </p:cNvSpPr>
            <p:nvPr/>
          </p:nvSpPr>
          <p:spPr bwMode="auto">
            <a:xfrm>
              <a:off x="1153" y="1280"/>
              <a:ext cx="3222" cy="178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222" y="0"/>
                </a:cxn>
                <a:cxn ang="0">
                  <a:pos x="3222" y="158"/>
                </a:cxn>
                <a:cxn ang="0">
                  <a:pos x="0" y="158"/>
                </a:cxn>
                <a:cxn ang="0">
                  <a:pos x="0" y="0"/>
                </a:cxn>
                <a:cxn ang="0">
                  <a:pos x="0" y="543"/>
                </a:cxn>
                <a:cxn ang="0">
                  <a:pos x="2828" y="543"/>
                </a:cxn>
                <a:cxn ang="0">
                  <a:pos x="2828" y="696"/>
                </a:cxn>
                <a:cxn ang="0">
                  <a:pos x="0" y="696"/>
                </a:cxn>
                <a:cxn ang="0">
                  <a:pos x="0" y="543"/>
                </a:cxn>
                <a:cxn ang="0">
                  <a:pos x="0" y="1086"/>
                </a:cxn>
                <a:cxn ang="0">
                  <a:pos x="2203" y="1086"/>
                </a:cxn>
                <a:cxn ang="0">
                  <a:pos x="2203" y="1239"/>
                </a:cxn>
                <a:cxn ang="0">
                  <a:pos x="0" y="1239"/>
                </a:cxn>
                <a:cxn ang="0">
                  <a:pos x="0" y="1086"/>
                </a:cxn>
                <a:cxn ang="0">
                  <a:pos x="0" y="1629"/>
                </a:cxn>
                <a:cxn ang="0">
                  <a:pos x="2500" y="1629"/>
                </a:cxn>
                <a:cxn ang="0">
                  <a:pos x="2500" y="1782"/>
                </a:cxn>
                <a:cxn ang="0">
                  <a:pos x="0" y="1782"/>
                </a:cxn>
                <a:cxn ang="0">
                  <a:pos x="0" y="1629"/>
                </a:cxn>
              </a:cxnLst>
              <a:rect l="0" t="0" r="r" b="b"/>
              <a:pathLst>
                <a:path w="3222" h="1782">
                  <a:moveTo>
                    <a:pt x="0" y="0"/>
                  </a:moveTo>
                  <a:lnTo>
                    <a:pt x="3222" y="0"/>
                  </a:lnTo>
                  <a:lnTo>
                    <a:pt x="3222" y="158"/>
                  </a:lnTo>
                  <a:lnTo>
                    <a:pt x="0" y="158"/>
                  </a:lnTo>
                  <a:lnTo>
                    <a:pt x="0" y="0"/>
                  </a:lnTo>
                  <a:close/>
                  <a:moveTo>
                    <a:pt x="0" y="543"/>
                  </a:moveTo>
                  <a:lnTo>
                    <a:pt x="2828" y="543"/>
                  </a:lnTo>
                  <a:lnTo>
                    <a:pt x="2828" y="696"/>
                  </a:lnTo>
                  <a:lnTo>
                    <a:pt x="0" y="696"/>
                  </a:lnTo>
                  <a:lnTo>
                    <a:pt x="0" y="543"/>
                  </a:lnTo>
                  <a:close/>
                  <a:moveTo>
                    <a:pt x="0" y="1086"/>
                  </a:moveTo>
                  <a:lnTo>
                    <a:pt x="2203" y="1086"/>
                  </a:lnTo>
                  <a:lnTo>
                    <a:pt x="2203" y="1239"/>
                  </a:lnTo>
                  <a:lnTo>
                    <a:pt x="0" y="1239"/>
                  </a:lnTo>
                  <a:lnTo>
                    <a:pt x="0" y="1086"/>
                  </a:lnTo>
                  <a:close/>
                  <a:moveTo>
                    <a:pt x="0" y="1629"/>
                  </a:moveTo>
                  <a:lnTo>
                    <a:pt x="2500" y="1629"/>
                  </a:lnTo>
                  <a:lnTo>
                    <a:pt x="2500" y="1782"/>
                  </a:lnTo>
                  <a:lnTo>
                    <a:pt x="0" y="1782"/>
                  </a:lnTo>
                  <a:lnTo>
                    <a:pt x="0" y="1629"/>
                  </a:lnTo>
                  <a:close/>
                </a:path>
              </a:pathLst>
            </a:custGeom>
            <a:solidFill>
              <a:srgbClr val="C0504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 dirty="0"/>
            </a:p>
          </p:txBody>
        </p:sp>
        <p:sp>
          <p:nvSpPr>
            <p:cNvPr id="1033" name="Freeform 9"/>
            <p:cNvSpPr>
              <a:spLocks noEditPoints="1"/>
            </p:cNvSpPr>
            <p:nvPr/>
          </p:nvSpPr>
          <p:spPr bwMode="auto">
            <a:xfrm>
              <a:off x="1153" y="1438"/>
              <a:ext cx="3581" cy="17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971" y="0"/>
                </a:cxn>
                <a:cxn ang="0">
                  <a:pos x="2971" y="154"/>
                </a:cxn>
                <a:cxn ang="0">
                  <a:pos x="0" y="154"/>
                </a:cxn>
                <a:cxn ang="0">
                  <a:pos x="0" y="0"/>
                </a:cxn>
                <a:cxn ang="0">
                  <a:pos x="0" y="538"/>
                </a:cxn>
                <a:cxn ang="0">
                  <a:pos x="3422" y="538"/>
                </a:cxn>
                <a:cxn ang="0">
                  <a:pos x="3422" y="697"/>
                </a:cxn>
                <a:cxn ang="0">
                  <a:pos x="0" y="697"/>
                </a:cxn>
                <a:cxn ang="0">
                  <a:pos x="0" y="538"/>
                </a:cxn>
                <a:cxn ang="0">
                  <a:pos x="0" y="1081"/>
                </a:cxn>
                <a:cxn ang="0">
                  <a:pos x="3581" y="1081"/>
                </a:cxn>
                <a:cxn ang="0">
                  <a:pos x="3581" y="1235"/>
                </a:cxn>
                <a:cxn ang="0">
                  <a:pos x="0" y="1235"/>
                </a:cxn>
                <a:cxn ang="0">
                  <a:pos x="0" y="1081"/>
                </a:cxn>
                <a:cxn ang="0">
                  <a:pos x="0" y="1624"/>
                </a:cxn>
                <a:cxn ang="0">
                  <a:pos x="3504" y="1624"/>
                </a:cxn>
                <a:cxn ang="0">
                  <a:pos x="3504" y="1778"/>
                </a:cxn>
                <a:cxn ang="0">
                  <a:pos x="0" y="1778"/>
                </a:cxn>
                <a:cxn ang="0">
                  <a:pos x="0" y="1624"/>
                </a:cxn>
              </a:cxnLst>
              <a:rect l="0" t="0" r="r" b="b"/>
              <a:pathLst>
                <a:path w="3581" h="1778">
                  <a:moveTo>
                    <a:pt x="0" y="0"/>
                  </a:moveTo>
                  <a:lnTo>
                    <a:pt x="2971" y="0"/>
                  </a:lnTo>
                  <a:lnTo>
                    <a:pt x="2971" y="154"/>
                  </a:lnTo>
                  <a:lnTo>
                    <a:pt x="0" y="154"/>
                  </a:lnTo>
                  <a:lnTo>
                    <a:pt x="0" y="0"/>
                  </a:lnTo>
                  <a:close/>
                  <a:moveTo>
                    <a:pt x="0" y="538"/>
                  </a:moveTo>
                  <a:lnTo>
                    <a:pt x="3422" y="538"/>
                  </a:lnTo>
                  <a:lnTo>
                    <a:pt x="3422" y="697"/>
                  </a:lnTo>
                  <a:lnTo>
                    <a:pt x="0" y="697"/>
                  </a:lnTo>
                  <a:lnTo>
                    <a:pt x="0" y="538"/>
                  </a:lnTo>
                  <a:close/>
                  <a:moveTo>
                    <a:pt x="0" y="1081"/>
                  </a:moveTo>
                  <a:lnTo>
                    <a:pt x="3581" y="1081"/>
                  </a:lnTo>
                  <a:lnTo>
                    <a:pt x="3581" y="1235"/>
                  </a:lnTo>
                  <a:lnTo>
                    <a:pt x="0" y="1235"/>
                  </a:lnTo>
                  <a:lnTo>
                    <a:pt x="0" y="1081"/>
                  </a:lnTo>
                  <a:close/>
                  <a:moveTo>
                    <a:pt x="0" y="1624"/>
                  </a:moveTo>
                  <a:lnTo>
                    <a:pt x="3504" y="1624"/>
                  </a:lnTo>
                  <a:lnTo>
                    <a:pt x="3504" y="1778"/>
                  </a:lnTo>
                  <a:lnTo>
                    <a:pt x="0" y="1778"/>
                  </a:lnTo>
                  <a:lnTo>
                    <a:pt x="0" y="1624"/>
                  </a:lnTo>
                  <a:close/>
                </a:path>
              </a:pathLst>
            </a:custGeom>
            <a:solidFill>
              <a:srgbClr val="FFFF9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 dirty="0"/>
            </a:p>
          </p:txBody>
        </p:sp>
        <p:sp>
          <p:nvSpPr>
            <p:cNvPr id="1034" name="Rectangle 10"/>
            <p:cNvSpPr>
              <a:spLocks noChangeArrowheads="1"/>
            </p:cNvSpPr>
            <p:nvPr/>
          </p:nvSpPr>
          <p:spPr bwMode="auto">
            <a:xfrm>
              <a:off x="1148" y="1090"/>
              <a:ext cx="10" cy="2167"/>
            </a:xfrm>
            <a:prstGeom prst="rect">
              <a:avLst/>
            </a:prstGeom>
            <a:solidFill>
              <a:srgbClr val="F9F9F9"/>
            </a:solidFill>
            <a:ln w="7938">
              <a:solidFill>
                <a:srgbClr val="F9F9F9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 dirty="0"/>
            </a:p>
          </p:txBody>
        </p:sp>
        <p:sp>
          <p:nvSpPr>
            <p:cNvPr id="1035" name="Freeform 11"/>
            <p:cNvSpPr>
              <a:spLocks noEditPoints="1"/>
            </p:cNvSpPr>
            <p:nvPr/>
          </p:nvSpPr>
          <p:spPr bwMode="auto">
            <a:xfrm>
              <a:off x="1122" y="1085"/>
              <a:ext cx="62" cy="217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2" y="0"/>
                </a:cxn>
                <a:cxn ang="0">
                  <a:pos x="62" y="10"/>
                </a:cxn>
                <a:cxn ang="0">
                  <a:pos x="0" y="10"/>
                </a:cxn>
                <a:cxn ang="0">
                  <a:pos x="0" y="0"/>
                </a:cxn>
                <a:cxn ang="0">
                  <a:pos x="0" y="538"/>
                </a:cxn>
                <a:cxn ang="0">
                  <a:pos x="62" y="538"/>
                </a:cxn>
                <a:cxn ang="0">
                  <a:pos x="62" y="548"/>
                </a:cxn>
                <a:cxn ang="0">
                  <a:pos x="0" y="548"/>
                </a:cxn>
                <a:cxn ang="0">
                  <a:pos x="0" y="538"/>
                </a:cxn>
                <a:cxn ang="0">
                  <a:pos x="0" y="1081"/>
                </a:cxn>
                <a:cxn ang="0">
                  <a:pos x="62" y="1081"/>
                </a:cxn>
                <a:cxn ang="0">
                  <a:pos x="62" y="1091"/>
                </a:cxn>
                <a:cxn ang="0">
                  <a:pos x="0" y="1091"/>
                </a:cxn>
                <a:cxn ang="0">
                  <a:pos x="0" y="1081"/>
                </a:cxn>
                <a:cxn ang="0">
                  <a:pos x="0" y="1624"/>
                </a:cxn>
                <a:cxn ang="0">
                  <a:pos x="62" y="1624"/>
                </a:cxn>
                <a:cxn ang="0">
                  <a:pos x="62" y="1634"/>
                </a:cxn>
                <a:cxn ang="0">
                  <a:pos x="0" y="1634"/>
                </a:cxn>
                <a:cxn ang="0">
                  <a:pos x="0" y="1624"/>
                </a:cxn>
                <a:cxn ang="0">
                  <a:pos x="0" y="2167"/>
                </a:cxn>
                <a:cxn ang="0">
                  <a:pos x="62" y="2167"/>
                </a:cxn>
                <a:cxn ang="0">
                  <a:pos x="62" y="2177"/>
                </a:cxn>
                <a:cxn ang="0">
                  <a:pos x="0" y="2177"/>
                </a:cxn>
                <a:cxn ang="0">
                  <a:pos x="0" y="2167"/>
                </a:cxn>
              </a:cxnLst>
              <a:rect l="0" t="0" r="r" b="b"/>
              <a:pathLst>
                <a:path w="62" h="2177">
                  <a:moveTo>
                    <a:pt x="0" y="0"/>
                  </a:moveTo>
                  <a:lnTo>
                    <a:pt x="62" y="0"/>
                  </a:lnTo>
                  <a:lnTo>
                    <a:pt x="62" y="10"/>
                  </a:lnTo>
                  <a:lnTo>
                    <a:pt x="0" y="10"/>
                  </a:lnTo>
                  <a:lnTo>
                    <a:pt x="0" y="0"/>
                  </a:lnTo>
                  <a:close/>
                  <a:moveTo>
                    <a:pt x="0" y="538"/>
                  </a:moveTo>
                  <a:lnTo>
                    <a:pt x="62" y="538"/>
                  </a:lnTo>
                  <a:lnTo>
                    <a:pt x="62" y="548"/>
                  </a:lnTo>
                  <a:lnTo>
                    <a:pt x="0" y="548"/>
                  </a:lnTo>
                  <a:lnTo>
                    <a:pt x="0" y="538"/>
                  </a:lnTo>
                  <a:close/>
                  <a:moveTo>
                    <a:pt x="0" y="1081"/>
                  </a:moveTo>
                  <a:lnTo>
                    <a:pt x="62" y="1081"/>
                  </a:lnTo>
                  <a:lnTo>
                    <a:pt x="62" y="1091"/>
                  </a:lnTo>
                  <a:lnTo>
                    <a:pt x="0" y="1091"/>
                  </a:lnTo>
                  <a:lnTo>
                    <a:pt x="0" y="1081"/>
                  </a:lnTo>
                  <a:close/>
                  <a:moveTo>
                    <a:pt x="0" y="1624"/>
                  </a:moveTo>
                  <a:lnTo>
                    <a:pt x="62" y="1624"/>
                  </a:lnTo>
                  <a:lnTo>
                    <a:pt x="62" y="1634"/>
                  </a:lnTo>
                  <a:lnTo>
                    <a:pt x="0" y="1634"/>
                  </a:lnTo>
                  <a:lnTo>
                    <a:pt x="0" y="1624"/>
                  </a:lnTo>
                  <a:close/>
                  <a:moveTo>
                    <a:pt x="0" y="2167"/>
                  </a:moveTo>
                  <a:lnTo>
                    <a:pt x="62" y="2167"/>
                  </a:lnTo>
                  <a:lnTo>
                    <a:pt x="62" y="2177"/>
                  </a:lnTo>
                  <a:lnTo>
                    <a:pt x="0" y="2177"/>
                  </a:lnTo>
                  <a:lnTo>
                    <a:pt x="0" y="2167"/>
                  </a:lnTo>
                  <a:close/>
                </a:path>
              </a:pathLst>
            </a:custGeom>
            <a:solidFill>
              <a:srgbClr val="F9F9F9"/>
            </a:solidFill>
            <a:ln w="7938">
              <a:solidFill>
                <a:srgbClr val="F9F9F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 dirty="0"/>
            </a:p>
          </p:txBody>
        </p:sp>
        <p:sp>
          <p:nvSpPr>
            <p:cNvPr id="1036" name="Rectangle 12"/>
            <p:cNvSpPr>
              <a:spLocks noChangeArrowheads="1"/>
            </p:cNvSpPr>
            <p:nvPr/>
          </p:nvSpPr>
          <p:spPr bwMode="auto">
            <a:xfrm>
              <a:off x="1153" y="1085"/>
              <a:ext cx="4006" cy="5"/>
            </a:xfrm>
            <a:prstGeom prst="rect">
              <a:avLst/>
            </a:prstGeom>
            <a:solidFill>
              <a:srgbClr val="F9F9F9"/>
            </a:solidFill>
            <a:ln w="7938">
              <a:solidFill>
                <a:srgbClr val="F9F9F9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 dirty="0"/>
            </a:p>
          </p:txBody>
        </p:sp>
        <p:sp>
          <p:nvSpPr>
            <p:cNvPr id="1037" name="Rectangle 13"/>
            <p:cNvSpPr>
              <a:spLocks noChangeArrowheads="1"/>
            </p:cNvSpPr>
            <p:nvPr/>
          </p:nvSpPr>
          <p:spPr bwMode="auto">
            <a:xfrm>
              <a:off x="1255" y="1131"/>
              <a:ext cx="69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</a:rPr>
                <a:t>8</a:t>
              </a: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038" name="Rectangle 14"/>
            <p:cNvSpPr>
              <a:spLocks noChangeArrowheads="1"/>
            </p:cNvSpPr>
            <p:nvPr/>
          </p:nvSpPr>
          <p:spPr bwMode="auto">
            <a:xfrm>
              <a:off x="1194" y="1669"/>
              <a:ext cx="69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</a:rPr>
                <a:t>1</a:t>
              </a: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039" name="Rectangle 15"/>
            <p:cNvSpPr>
              <a:spLocks noChangeArrowheads="1"/>
            </p:cNvSpPr>
            <p:nvPr/>
          </p:nvSpPr>
          <p:spPr bwMode="auto">
            <a:xfrm>
              <a:off x="1194" y="2212"/>
              <a:ext cx="137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</a:rPr>
                <a:t>59</a:t>
              </a: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040" name="Rectangle 16"/>
            <p:cNvSpPr>
              <a:spLocks noChangeArrowheads="1"/>
            </p:cNvSpPr>
            <p:nvPr/>
          </p:nvSpPr>
          <p:spPr bwMode="auto">
            <a:xfrm>
              <a:off x="1194" y="2755"/>
              <a:ext cx="137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</a:rPr>
                <a:t>32</a:t>
              </a: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041" name="Rectangle 17"/>
            <p:cNvSpPr>
              <a:spLocks noChangeArrowheads="1"/>
            </p:cNvSpPr>
            <p:nvPr/>
          </p:nvSpPr>
          <p:spPr bwMode="auto">
            <a:xfrm>
              <a:off x="2669" y="1284"/>
              <a:ext cx="206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chemeClr val="bg2"/>
                  </a:solidFill>
                  <a:effectLst/>
                </a:rPr>
                <a:t>402</a:t>
              </a:r>
            </a:p>
          </p:txBody>
        </p:sp>
        <p:sp>
          <p:nvSpPr>
            <p:cNvPr id="1042" name="Rectangle 18"/>
            <p:cNvSpPr>
              <a:spLocks noChangeArrowheads="1"/>
            </p:cNvSpPr>
            <p:nvPr/>
          </p:nvSpPr>
          <p:spPr bwMode="auto">
            <a:xfrm>
              <a:off x="2475" y="1827"/>
              <a:ext cx="206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chemeClr val="bg2"/>
                  </a:solidFill>
                  <a:effectLst/>
                </a:rPr>
                <a:t>353</a:t>
              </a:r>
            </a:p>
          </p:txBody>
        </p:sp>
        <p:sp>
          <p:nvSpPr>
            <p:cNvPr id="1043" name="Rectangle 19"/>
            <p:cNvSpPr>
              <a:spLocks noChangeArrowheads="1"/>
            </p:cNvSpPr>
            <p:nvPr/>
          </p:nvSpPr>
          <p:spPr bwMode="auto">
            <a:xfrm>
              <a:off x="2162" y="2365"/>
              <a:ext cx="206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chemeClr val="bg2"/>
                  </a:solidFill>
                  <a:effectLst/>
                </a:rPr>
                <a:t>275</a:t>
              </a:r>
            </a:p>
          </p:txBody>
        </p:sp>
        <p:sp>
          <p:nvSpPr>
            <p:cNvPr id="1044" name="Rectangle 20"/>
            <p:cNvSpPr>
              <a:spLocks noChangeArrowheads="1"/>
            </p:cNvSpPr>
            <p:nvPr/>
          </p:nvSpPr>
          <p:spPr bwMode="auto">
            <a:xfrm>
              <a:off x="2311" y="2908"/>
              <a:ext cx="206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chemeClr val="bg2"/>
                  </a:solidFill>
                  <a:effectLst/>
                </a:rPr>
                <a:t>312</a:t>
              </a:r>
            </a:p>
          </p:txBody>
        </p:sp>
        <p:sp>
          <p:nvSpPr>
            <p:cNvPr id="1045" name="Rectangle 21"/>
            <p:cNvSpPr>
              <a:spLocks noChangeArrowheads="1"/>
            </p:cNvSpPr>
            <p:nvPr/>
          </p:nvSpPr>
          <p:spPr bwMode="auto">
            <a:xfrm>
              <a:off x="2546" y="1438"/>
              <a:ext cx="206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</a:rPr>
                <a:t>371</a:t>
              </a: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046" name="Rectangle 22"/>
            <p:cNvSpPr>
              <a:spLocks noChangeArrowheads="1"/>
            </p:cNvSpPr>
            <p:nvPr/>
          </p:nvSpPr>
          <p:spPr bwMode="auto">
            <a:xfrm>
              <a:off x="2772" y="1981"/>
              <a:ext cx="206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</a:rPr>
                <a:t>427</a:t>
              </a: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047" name="Rectangle 23"/>
            <p:cNvSpPr>
              <a:spLocks noChangeArrowheads="1"/>
            </p:cNvSpPr>
            <p:nvPr/>
          </p:nvSpPr>
          <p:spPr bwMode="auto">
            <a:xfrm>
              <a:off x="2849" y="2524"/>
              <a:ext cx="206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</a:rPr>
                <a:t>447</a:t>
              </a: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048" name="Rectangle 24"/>
            <p:cNvSpPr>
              <a:spLocks noChangeArrowheads="1"/>
            </p:cNvSpPr>
            <p:nvPr/>
          </p:nvSpPr>
          <p:spPr bwMode="auto">
            <a:xfrm>
              <a:off x="2808" y="3062"/>
              <a:ext cx="206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</a:rPr>
                <a:t>437</a:t>
              </a: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049" name="Rectangle 25"/>
            <p:cNvSpPr>
              <a:spLocks noChangeArrowheads="1"/>
            </p:cNvSpPr>
            <p:nvPr/>
          </p:nvSpPr>
          <p:spPr bwMode="auto">
            <a:xfrm>
              <a:off x="407" y="1295"/>
              <a:ext cx="653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</a:rPr>
                <a:t>Occupation</a:t>
              </a:r>
            </a:p>
          </p:txBody>
        </p:sp>
        <p:sp>
          <p:nvSpPr>
            <p:cNvPr id="1050" name="Rectangle 26"/>
            <p:cNvSpPr>
              <a:spLocks noChangeArrowheads="1"/>
            </p:cNvSpPr>
            <p:nvPr/>
          </p:nvSpPr>
          <p:spPr bwMode="auto">
            <a:xfrm>
              <a:off x="640" y="1782"/>
              <a:ext cx="419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</a:rPr>
                <a:t>Dialysis</a:t>
              </a:r>
            </a:p>
          </p:txBody>
        </p:sp>
        <p:sp>
          <p:nvSpPr>
            <p:cNvPr id="1051" name="Rectangle 27"/>
            <p:cNvSpPr>
              <a:spLocks noChangeArrowheads="1"/>
            </p:cNvSpPr>
            <p:nvPr/>
          </p:nvSpPr>
          <p:spPr bwMode="auto">
            <a:xfrm>
              <a:off x="658" y="1940"/>
              <a:ext cx="402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</a:rPr>
                <a:t>patient</a:t>
              </a:r>
            </a:p>
          </p:txBody>
        </p:sp>
        <p:sp>
          <p:nvSpPr>
            <p:cNvPr id="1052" name="Rectangle 28"/>
            <p:cNvSpPr>
              <a:spLocks noChangeArrowheads="1"/>
            </p:cNvSpPr>
            <p:nvPr/>
          </p:nvSpPr>
          <p:spPr bwMode="auto">
            <a:xfrm>
              <a:off x="623" y="2381"/>
              <a:ext cx="436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</a:rPr>
                <a:t>Surgery</a:t>
              </a:r>
            </a:p>
          </p:txBody>
        </p:sp>
        <p:sp>
          <p:nvSpPr>
            <p:cNvPr id="1053" name="Rectangle 29"/>
            <p:cNvSpPr>
              <a:spLocks noChangeArrowheads="1"/>
            </p:cNvSpPr>
            <p:nvPr/>
          </p:nvSpPr>
          <p:spPr bwMode="auto">
            <a:xfrm>
              <a:off x="384" y="2919"/>
              <a:ext cx="676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</a:rPr>
                <a:t>Needle stick</a:t>
              </a:r>
            </a:p>
          </p:txBody>
        </p:sp>
        <p:sp>
          <p:nvSpPr>
            <p:cNvPr id="1055" name="Rectangle 31"/>
            <p:cNvSpPr>
              <a:spLocks noChangeArrowheads="1"/>
            </p:cNvSpPr>
            <p:nvPr/>
          </p:nvSpPr>
          <p:spPr bwMode="auto">
            <a:xfrm>
              <a:off x="1122" y="3312"/>
              <a:ext cx="69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</a:rPr>
                <a:t>0</a:t>
              </a: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056" name="Rectangle 32"/>
            <p:cNvSpPr>
              <a:spLocks noChangeArrowheads="1"/>
            </p:cNvSpPr>
            <p:nvPr/>
          </p:nvSpPr>
          <p:spPr bwMode="auto">
            <a:xfrm>
              <a:off x="1865" y="3312"/>
              <a:ext cx="206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</a:rPr>
                <a:t>100</a:t>
              </a: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057" name="Rectangle 33"/>
            <p:cNvSpPr>
              <a:spLocks noChangeArrowheads="1"/>
            </p:cNvSpPr>
            <p:nvPr/>
          </p:nvSpPr>
          <p:spPr bwMode="auto">
            <a:xfrm>
              <a:off x="2664" y="3312"/>
              <a:ext cx="206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</a:rPr>
                <a:t>200</a:t>
              </a: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058" name="Rectangle 34"/>
            <p:cNvSpPr>
              <a:spLocks noChangeArrowheads="1"/>
            </p:cNvSpPr>
            <p:nvPr/>
          </p:nvSpPr>
          <p:spPr bwMode="auto">
            <a:xfrm>
              <a:off x="3463" y="3312"/>
              <a:ext cx="206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</a:rPr>
                <a:t>300</a:t>
              </a: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059" name="Rectangle 35"/>
            <p:cNvSpPr>
              <a:spLocks noChangeArrowheads="1"/>
            </p:cNvSpPr>
            <p:nvPr/>
          </p:nvSpPr>
          <p:spPr bwMode="auto">
            <a:xfrm>
              <a:off x="4268" y="3312"/>
              <a:ext cx="206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</a:rPr>
                <a:t>400</a:t>
              </a: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060" name="Rectangle 36"/>
            <p:cNvSpPr>
              <a:spLocks noChangeArrowheads="1"/>
            </p:cNvSpPr>
            <p:nvPr/>
          </p:nvSpPr>
          <p:spPr bwMode="auto">
            <a:xfrm>
              <a:off x="5067" y="3312"/>
              <a:ext cx="206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</a:rPr>
                <a:t>500</a:t>
              </a: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061" name="Rectangle 37"/>
            <p:cNvSpPr>
              <a:spLocks noChangeArrowheads="1"/>
            </p:cNvSpPr>
            <p:nvPr/>
          </p:nvSpPr>
          <p:spPr bwMode="auto">
            <a:xfrm>
              <a:off x="4493" y="1198"/>
              <a:ext cx="72" cy="71"/>
            </a:xfrm>
            <a:prstGeom prst="rect">
              <a:avLst/>
            </a:prstGeom>
            <a:solidFill>
              <a:srgbClr val="4F81B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 dirty="0"/>
            </a:p>
          </p:txBody>
        </p:sp>
        <p:sp>
          <p:nvSpPr>
            <p:cNvPr id="1062" name="Rectangle 38"/>
            <p:cNvSpPr>
              <a:spLocks noChangeArrowheads="1"/>
            </p:cNvSpPr>
            <p:nvPr/>
          </p:nvSpPr>
          <p:spPr bwMode="auto">
            <a:xfrm>
              <a:off x="4595" y="1151"/>
              <a:ext cx="183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</a:rPr>
                <a:t>Yes</a:t>
              </a: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063" name="Rectangle 39"/>
            <p:cNvSpPr>
              <a:spLocks noChangeArrowheads="1"/>
            </p:cNvSpPr>
            <p:nvPr/>
          </p:nvSpPr>
          <p:spPr bwMode="auto">
            <a:xfrm>
              <a:off x="4493" y="1469"/>
              <a:ext cx="72" cy="72"/>
            </a:xfrm>
            <a:prstGeom prst="rect">
              <a:avLst/>
            </a:prstGeom>
            <a:solidFill>
              <a:srgbClr val="C0504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 dirty="0"/>
            </a:p>
          </p:txBody>
        </p:sp>
        <p:sp>
          <p:nvSpPr>
            <p:cNvPr id="1064" name="Rectangle 40"/>
            <p:cNvSpPr>
              <a:spLocks noChangeArrowheads="1"/>
            </p:cNvSpPr>
            <p:nvPr/>
          </p:nvSpPr>
          <p:spPr bwMode="auto">
            <a:xfrm>
              <a:off x="4595" y="1423"/>
              <a:ext cx="162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</a:rPr>
                <a:t>No</a:t>
              </a: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065" name="Rectangle 41"/>
            <p:cNvSpPr>
              <a:spLocks noChangeArrowheads="1"/>
            </p:cNvSpPr>
            <p:nvPr/>
          </p:nvSpPr>
          <p:spPr bwMode="auto">
            <a:xfrm>
              <a:off x="4493" y="1741"/>
              <a:ext cx="72" cy="71"/>
            </a:xfrm>
            <a:prstGeom prst="rect">
              <a:avLst/>
            </a:prstGeom>
            <a:solidFill>
              <a:srgbClr val="FFFF99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 dirty="0"/>
            </a:p>
          </p:txBody>
        </p:sp>
        <p:sp>
          <p:nvSpPr>
            <p:cNvPr id="1066" name="Rectangle 42"/>
            <p:cNvSpPr>
              <a:spLocks noChangeArrowheads="1"/>
            </p:cNvSpPr>
            <p:nvPr/>
          </p:nvSpPr>
          <p:spPr bwMode="auto">
            <a:xfrm>
              <a:off x="4595" y="1694"/>
              <a:ext cx="427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</a:rPr>
                <a:t>Missing</a:t>
              </a: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067" name="Rectangle 43"/>
            <p:cNvSpPr>
              <a:spLocks noChangeArrowheads="1"/>
            </p:cNvSpPr>
            <p:nvPr/>
          </p:nvSpPr>
          <p:spPr bwMode="auto">
            <a:xfrm>
              <a:off x="5018" y="1694"/>
              <a:ext cx="44" cy="1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2000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Myriad Pro" pitchFamily="34" charset="0"/>
                </a:rPr>
                <a:t>§</a:t>
              </a:r>
              <a:endParaRPr kumimoji="0" lang="en-US" sz="1600" b="0" i="0" u="none" strike="noStrike" cap="none" normalizeH="0" baseline="20000" dirty="0" smtClean="0">
                <a:ln>
                  <a:noFill/>
                </a:ln>
                <a:solidFill>
                  <a:schemeClr val="tx1"/>
                </a:solidFill>
                <a:effectLst/>
                <a:latin typeface="Myriad Pro" pitchFamily="34" charset="0"/>
              </a:endParaRPr>
            </a:p>
          </p:txBody>
        </p:sp>
        <p:sp>
          <p:nvSpPr>
            <p:cNvPr id="44" name="Rectangle 12"/>
            <p:cNvSpPr>
              <a:spLocks noChangeArrowheads="1"/>
            </p:cNvSpPr>
            <p:nvPr/>
          </p:nvSpPr>
          <p:spPr bwMode="auto">
            <a:xfrm>
              <a:off x="1139" y="3216"/>
              <a:ext cx="4006" cy="5"/>
            </a:xfrm>
            <a:prstGeom prst="rect">
              <a:avLst/>
            </a:prstGeom>
            <a:solidFill>
              <a:srgbClr val="F9F9F9"/>
            </a:solidFill>
            <a:ln w="7938">
              <a:solidFill>
                <a:srgbClr val="F9F9F9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 dirty="0"/>
            </a:p>
          </p:txBody>
        </p:sp>
      </p:grpSp>
      <p:sp>
        <p:nvSpPr>
          <p:cNvPr id="46" name="Rectangle 49"/>
          <p:cNvSpPr>
            <a:spLocks noChangeArrowheads="1"/>
          </p:cNvSpPr>
          <p:nvPr/>
        </p:nvSpPr>
        <p:spPr bwMode="auto">
          <a:xfrm>
            <a:off x="4240237" y="5544979"/>
            <a:ext cx="1474763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</a:rPr>
              <a:t>Number of cases</a:t>
            </a:r>
          </a:p>
        </p:txBody>
      </p:sp>
    </p:spTree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NCHHSTP_PPT_dark(">
  <a:themeElements>
    <a:clrScheme name="NCHHSTP Dark PPT Colors">
      <a:dk1>
        <a:srgbClr val="0F56DC"/>
      </a:dk1>
      <a:lt1>
        <a:srgbClr val="FFC000"/>
      </a:lt1>
      <a:dk2>
        <a:srgbClr val="FFFFFF"/>
      </a:dk2>
      <a:lt2>
        <a:srgbClr val="FFFFFF"/>
      </a:lt2>
      <a:accent1>
        <a:srgbClr val="00C6D7"/>
      </a:accent1>
      <a:accent2>
        <a:srgbClr val="6F2C3E"/>
      </a:accent2>
      <a:accent3>
        <a:srgbClr val="8E258D"/>
      </a:accent3>
      <a:accent4>
        <a:srgbClr val="AA272F"/>
      </a:accent4>
      <a:accent5>
        <a:srgbClr val="EC7A08"/>
      </a:accent5>
      <a:accent6>
        <a:srgbClr val="7F7F7F"/>
      </a:accent6>
      <a:hlink>
        <a:srgbClr val="FFC000"/>
      </a:hlink>
      <a:folHlink>
        <a:srgbClr val="002060"/>
      </a:folHlink>
    </a:clrScheme>
    <a:fontScheme name="CDC Myriad Web Pro">
      <a:majorFont>
        <a:latin typeface="Myriad Web Pro"/>
        <a:ea typeface=""/>
        <a:cs typeface=""/>
      </a:majorFont>
      <a:minorFont>
        <a:latin typeface="Myriad Web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2F2F2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751</TotalTime>
  <Words>113</Words>
  <Application>Microsoft Office PowerPoint</Application>
  <PresentationFormat>On-screen Show (4:3)</PresentationFormat>
  <Paragraphs>45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Myriad Web Pro</vt:lpstr>
      <vt:lpstr>Myriad Pro</vt:lpstr>
      <vt:lpstr>Calibri</vt:lpstr>
      <vt:lpstr>Wingdings</vt:lpstr>
      <vt:lpstr>Courier New</vt:lpstr>
      <vt:lpstr>NCHHSTP_PPT_dark(</vt:lpstr>
      <vt:lpstr>Figure 4.6a.  Acute hepatitis C reports*,  by risk exposure† — United States, 2009</vt:lpstr>
    </vt:vector>
  </TitlesOfParts>
  <Company>CDC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CDC Presentation</dc:title>
  <dc:creator>Centers for Disease Control and Prevention</dc:creator>
  <cp:lastModifiedBy>Paul Peterson</cp:lastModifiedBy>
  <cp:revision>112</cp:revision>
  <dcterms:created xsi:type="dcterms:W3CDTF">2010-12-06T17:56:06Z</dcterms:created>
  <dcterms:modified xsi:type="dcterms:W3CDTF">2011-08-31T18:06:00Z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nguage">
    <vt:lpwstr>English</vt:lpwstr>
  </property>
</Properties>
</file>