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1"/>
  </p:sldMasterIdLst>
  <p:notesMasterIdLst>
    <p:notesMasterId r:id="rId3"/>
  </p:notesMasterIdLst>
  <p:sldIdLst>
    <p:sldId id="267" r:id="rId2"/>
  </p:sldIdLst>
  <p:sldSz cx="9144000" cy="6858000" type="screen4x3"/>
  <p:notesSz cx="6994525" cy="9280525"/>
  <p:embeddedFontLst>
    <p:embeddedFont>
      <p:font typeface="Myriad Web Pro" charset="0"/>
      <p:regular r:id="rId4"/>
      <p:bold r:id="rId5"/>
      <p:italic r:id="rId6"/>
    </p:embeddedFon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62" autoAdjust="0"/>
    <p:restoredTop sz="86471" autoAdjust="0"/>
  </p:normalViewPr>
  <p:slideViewPr>
    <p:cSldViewPr>
      <p:cViewPr varScale="1">
        <p:scale>
          <a:sx n="87" d="100"/>
          <a:sy n="87" d="100"/>
        </p:scale>
        <p:origin x="-7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1920" y="-108"/>
      </p:cViewPr>
      <p:guideLst>
        <p:guide orient="horz" pos="2923"/>
        <p:guide pos="2203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240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05122-B9EF-44B1-8E67-014EB94303DD}" type="datetimeFigureOut">
              <a:rPr lang="en-US" smtClean="0"/>
              <a:pPr/>
              <a:t>8/31/2011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8488"/>
            <a:ext cx="5594350" cy="417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240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65D1B-0DC6-42CE-8930-912C113E9A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781 case reports of acute hepatitis C received by CDC during 2009, 290 (37%) did not include a response (i.e., a “yes” or “no” response to any of the questions about risk behaviors and exposures) to enable assessment of risk behaviors or exposures.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491 (63%) case reports that had complete information, 31% (n=152) indicated no risk behaviors/exposures for hepatitis C infection, and 69% (n=339) indicated at least one risk behavior/exposure for hepatitis C infection during the 6 weeks to 6 months prior to illness onset</a:t>
            </a:r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65D1B-0DC6-42CE-8930-912C113E9AA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bg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bg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72784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64808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7" r:id="rId3"/>
    <p:sldLayoutId id="2147483693" r:id="rId4"/>
    <p:sldLayoutId id="2147483694" r:id="rId5"/>
    <p:sldLayoutId id="2147483686" r:id="rId6"/>
    <p:sldLayoutId id="2147483688" r:id="rId7"/>
    <p:sldLayoutId id="2147483689" r:id="rId8"/>
    <p:sldLayoutId id="2147483690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01000" cy="9906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lnSpc>
                <a:spcPts val="3200"/>
              </a:lnSpc>
            </a:pPr>
            <a:r>
              <a:rPr lang="en-US" sz="2400" cap="none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charset="0"/>
              </a:rPr>
              <a:t>Figure 4.5. Distribution of risk exposures/behaviors associated with acute hepatitis C — United States, 2009</a:t>
            </a:r>
            <a:endParaRPr lang="en-US" sz="2400" cap="none" dirty="0">
              <a:ln w="5080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181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indent="-57150"/>
            <a:r>
              <a:rPr lang="en-US" sz="900" dirty="0" smtClean="0">
                <a:solidFill>
                  <a:schemeClr val="bg2"/>
                </a:solidFill>
              </a:rPr>
              <a:t>*Includes case reports indicating the presence of at least one of the following risks 6 weeks to 6 months prior to onset of acute, symptomatic hepatitis C:  1) using injection drugs; 2) having sexual contact with suspected/confirmed hepatitis C patient; 3) being a man who has sex with men; 4) having multiple sex partners concurrently; 5) having household contact with suspected/confirmed hepatitis C patient; 6) having had occupational exposure to blood; 7) being a hemodialysis patient; 8) having received a blood transfusion; 9)  having sustained a percutaneous injury; and 10) having undergone surgery.</a:t>
            </a:r>
            <a:endParaRPr lang="en-US" sz="900" dirty="0">
              <a:solidFill>
                <a:schemeClr val="bg2"/>
              </a:solidFill>
            </a:endParaRPr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>
            <a:off x="3419475" y="1600200"/>
            <a:ext cx="1897063" cy="3194050"/>
          </a:xfrm>
          <a:custGeom>
            <a:avLst/>
            <a:gdLst/>
            <a:ahLst/>
            <a:cxnLst>
              <a:cxn ang="0">
                <a:pos x="1128" y="5364"/>
              </a:cxn>
              <a:cxn ang="0">
                <a:pos x="2564" y="1673"/>
              </a:cxn>
              <a:cxn ang="0">
                <a:pos x="0" y="0"/>
              </a:cxn>
              <a:cxn ang="0">
                <a:pos x="0" y="2800"/>
              </a:cxn>
              <a:cxn ang="0">
                <a:pos x="1128" y="5364"/>
              </a:cxn>
            </a:cxnLst>
            <a:rect l="0" t="0" r="r" b="b"/>
            <a:pathLst>
              <a:path w="3186" h="5364">
                <a:moveTo>
                  <a:pt x="1128" y="5364"/>
                </a:moveTo>
                <a:cubicBezTo>
                  <a:pt x="2543" y="4741"/>
                  <a:pt x="3186" y="3089"/>
                  <a:pt x="2564" y="1673"/>
                </a:cubicBezTo>
                <a:cubicBezTo>
                  <a:pt x="2117" y="657"/>
                  <a:pt x="1111" y="0"/>
                  <a:pt x="0" y="0"/>
                </a:cubicBezTo>
                <a:lnTo>
                  <a:pt x="0" y="2800"/>
                </a:lnTo>
                <a:lnTo>
                  <a:pt x="1128" y="5364"/>
                </a:lnTo>
                <a:close/>
              </a:path>
            </a:pathLst>
          </a:custGeom>
          <a:solidFill>
            <a:srgbClr val="0070C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>
            <a:off x="2214563" y="3267075"/>
            <a:ext cx="1876425" cy="1808163"/>
          </a:xfrm>
          <a:custGeom>
            <a:avLst/>
            <a:gdLst/>
            <a:ahLst/>
            <a:cxnLst>
              <a:cxn ang="0">
                <a:pos x="0" y="1934"/>
              </a:cxn>
              <a:cxn ang="0">
                <a:pos x="3153" y="2564"/>
              </a:cxn>
              <a:cxn ang="0">
                <a:pos x="2025" y="0"/>
              </a:cxn>
              <a:cxn ang="0">
                <a:pos x="0" y="1934"/>
              </a:cxn>
            </a:cxnLst>
            <a:rect l="0" t="0" r="r" b="b"/>
            <a:pathLst>
              <a:path w="3153" h="3038">
                <a:moveTo>
                  <a:pt x="0" y="1934"/>
                </a:moveTo>
                <a:cubicBezTo>
                  <a:pt x="814" y="2786"/>
                  <a:pt x="2074" y="3038"/>
                  <a:pt x="3153" y="2564"/>
                </a:cubicBezTo>
                <a:lnTo>
                  <a:pt x="2025" y="0"/>
                </a:lnTo>
                <a:lnTo>
                  <a:pt x="0" y="193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>
            <a:off x="1752600" y="1600200"/>
            <a:ext cx="1666875" cy="2817813"/>
          </a:xfrm>
          <a:custGeom>
            <a:avLst/>
            <a:gdLst/>
            <a:ahLst/>
            <a:cxnLst>
              <a:cxn ang="0">
                <a:pos x="2800" y="0"/>
              </a:cxn>
              <a:cxn ang="0">
                <a:pos x="0" y="2800"/>
              </a:cxn>
              <a:cxn ang="0">
                <a:pos x="775" y="4734"/>
              </a:cxn>
              <a:cxn ang="0">
                <a:pos x="2800" y="2800"/>
              </a:cxn>
              <a:cxn ang="0">
                <a:pos x="2800" y="0"/>
              </a:cxn>
            </a:cxnLst>
            <a:rect l="0" t="0" r="r" b="b"/>
            <a:pathLst>
              <a:path w="2800" h="4734">
                <a:moveTo>
                  <a:pt x="2800" y="0"/>
                </a:moveTo>
                <a:cubicBezTo>
                  <a:pt x="1254" y="0"/>
                  <a:pt x="0" y="1254"/>
                  <a:pt x="0" y="2800"/>
                </a:cubicBezTo>
                <a:cubicBezTo>
                  <a:pt x="0" y="3521"/>
                  <a:pt x="278" y="4213"/>
                  <a:pt x="775" y="4734"/>
                </a:cubicBezTo>
                <a:lnTo>
                  <a:pt x="2800" y="2800"/>
                </a:lnTo>
                <a:lnTo>
                  <a:pt x="2800" y="0"/>
                </a:lnTo>
                <a:close/>
              </a:path>
            </a:pathLst>
          </a:custGeom>
          <a:solidFill>
            <a:schemeClr val="bg1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4578350" y="2711450"/>
            <a:ext cx="3654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</a:rPr>
              <a:t>339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4559300" y="2987675"/>
            <a:ext cx="431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</a:rPr>
              <a:t>43%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2990850" y="4265613"/>
            <a:ext cx="3654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</a:rPr>
              <a:t>152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971800" y="4541838"/>
            <a:ext cx="431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</a:rPr>
              <a:t>20%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006600" y="2462213"/>
            <a:ext cx="36548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</a:rPr>
              <a:t>290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1987550" y="2738438"/>
            <a:ext cx="4312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</a:rPr>
              <a:t>37%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5943600" y="3015377"/>
            <a:ext cx="123825" cy="123825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6127750" y="2954179"/>
            <a:ext cx="13327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Risk identified</a:t>
            </a:r>
            <a:r>
              <a:rPr kumimoji="0" lang="en-US" sz="1600" b="0" i="0" u="none" strike="noStrike" cap="none" normalizeH="0" baseline="3000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*</a:t>
            </a:r>
            <a:endParaRPr kumimoji="0" lang="en-US" sz="16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5943600" y="3436223"/>
            <a:ext cx="123825" cy="12382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6127750" y="3375025"/>
            <a:ext cx="17208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No risk identified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09600" y="5943600"/>
            <a:ext cx="6172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000" dirty="0">
                <a:solidFill>
                  <a:schemeClr val="bg2"/>
                </a:solidFill>
                <a:cs typeface="Arial" charset="0"/>
              </a:rPr>
              <a:t>Source: National Notifiable Diseases Surveillance System (NNDSS)</a:t>
            </a: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6127750" y="3810000"/>
            <a:ext cx="156196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</a:rPr>
              <a:t>Risk data missing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" name="Rectangle 17"/>
          <p:cNvSpPr>
            <a:spLocks noChangeArrowheads="1"/>
          </p:cNvSpPr>
          <p:nvPr/>
        </p:nvSpPr>
        <p:spPr bwMode="auto">
          <a:xfrm>
            <a:off x="5943600" y="3886200"/>
            <a:ext cx="123825" cy="12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NCHHSTP_PPT_dark(">
  <a:themeElements>
    <a:clrScheme name="NCHHSTP Dark PPT Colors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00C6D7"/>
      </a:accent1>
      <a:accent2>
        <a:srgbClr val="6F2C3E"/>
      </a:accent2>
      <a:accent3>
        <a:srgbClr val="8E258D"/>
      </a:accent3>
      <a:accent4>
        <a:srgbClr val="AA272F"/>
      </a:accent4>
      <a:accent5>
        <a:srgbClr val="EC7A08"/>
      </a:accent5>
      <a:accent6>
        <a:srgbClr val="7F7F7F"/>
      </a:accent6>
      <a:hlink>
        <a:srgbClr val="FFC000"/>
      </a:hlink>
      <a:folHlink>
        <a:srgbClr val="002060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2F2F2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751</TotalTime>
  <Words>273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Myriad Web Pro</vt:lpstr>
      <vt:lpstr>Calibri</vt:lpstr>
      <vt:lpstr>Wingdings</vt:lpstr>
      <vt:lpstr>Courier New</vt:lpstr>
      <vt:lpstr>NCHHSTP_PPT_dark(</vt:lpstr>
      <vt:lpstr>Figure 4.5. Distribution of risk exposures/behaviors associated with acute hepatitis C — United States, 2009</vt:lpstr>
    </vt:vector>
  </TitlesOfParts>
  <Company>CDC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 and Prevention</dc:creator>
  <cp:lastModifiedBy>Paul Peterson</cp:lastModifiedBy>
  <cp:revision>111</cp:revision>
  <dcterms:created xsi:type="dcterms:W3CDTF">2010-12-06T17:56:06Z</dcterms:created>
  <dcterms:modified xsi:type="dcterms:W3CDTF">2011-08-31T18:05:41Z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