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5" r:id="rId1"/>
  </p:sldMasterIdLst>
  <p:notesMasterIdLst>
    <p:notesMasterId r:id="rId3"/>
  </p:notesMasterIdLst>
  <p:handoutMasterIdLst>
    <p:handoutMasterId r:id="rId4"/>
  </p:handoutMasterIdLst>
  <p:sldIdLst>
    <p:sldId id="286" r:id="rId2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22C5E"/>
    <a:srgbClr val="F2A596"/>
    <a:srgbClr val="5AA545"/>
    <a:srgbClr val="E8ED1F"/>
    <a:srgbClr val="18BA20"/>
    <a:srgbClr val="6AB69E"/>
    <a:srgbClr val="488DB8"/>
    <a:srgbClr val="FF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139" autoAdjust="0"/>
  </p:normalViewPr>
  <p:slideViewPr>
    <p:cSldViewPr>
      <p:cViewPr varScale="1">
        <p:scale>
          <a:sx n="95" d="100"/>
          <a:sy n="95" d="100"/>
        </p:scale>
        <p:origin x="-40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1734"/>
    </p:cViewPr>
  </p:notesTextViewPr>
  <p:sorterViewPr>
    <p:cViewPr>
      <p:scale>
        <a:sx n="100" d="100"/>
        <a:sy n="100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 eaLnBrk="0" hangingPunct="0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 eaLnBrk="0" hangingPunct="0">
              <a:defRPr sz="1200" smtClean="0"/>
            </a:lvl1pPr>
          </a:lstStyle>
          <a:p>
            <a:pPr>
              <a:defRPr/>
            </a:pPr>
            <a:fld id="{1086E256-2126-4DE5-AAF4-7F421B5FFAC6}" type="datetimeFigureOut">
              <a:rPr lang="en-US"/>
              <a:pPr>
                <a:defRPr/>
              </a:pPr>
              <a:t>8/31/2011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 eaLnBrk="0" hangingPunct="0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 eaLnBrk="0" hangingPunct="0">
              <a:defRPr sz="1200" smtClean="0"/>
            </a:lvl1pPr>
          </a:lstStyle>
          <a:p>
            <a:pPr>
              <a:defRPr/>
            </a:pPr>
            <a:fld id="{6B038FD7-CD25-414F-9901-900948F6F7C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b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0338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b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110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1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1675" y="4416425"/>
            <a:ext cx="5607050" cy="4183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b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0338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b="0"/>
            </a:lvl1pPr>
          </a:lstStyle>
          <a:p>
            <a:pPr>
              <a:defRPr/>
            </a:pPr>
            <a:fld id="{C2C9161E-7DF2-4454-994B-BCD73C0062E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4720" y="4415790"/>
            <a:ext cx="5140960" cy="4183380"/>
          </a:xfrm>
          <a:noFill/>
          <a:ln/>
        </p:spPr>
        <p:txBody>
          <a:bodyPr/>
          <a:lstStyle/>
          <a:p>
            <a:r>
              <a:rPr lang="en-US" sz="12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Patients were asked about engagement in selected risk behaviors and exposures during the incubation period, 6 weeks to 6 months prior to onset of symptoms. </a:t>
            </a:r>
          </a:p>
          <a:p>
            <a:pPr lvl="0"/>
            <a:r>
              <a:rPr lang="en-US" sz="12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Of the 1,550 case reports that contained information about occupational exposures, 0.8% (n=13) indicated employment in a medical, dental, or other field involving contact with human blood.</a:t>
            </a:r>
          </a:p>
          <a:p>
            <a:pPr lvl="0"/>
            <a:r>
              <a:rPr lang="en-US" sz="12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Of the 1,231 case reports that included information about receipt of dialysis or kidney transplant, 0.3% (n=4) reported receipt of dialysis or a kidney transplant.</a:t>
            </a:r>
          </a:p>
          <a:p>
            <a:pPr lvl="0"/>
            <a:r>
              <a:rPr lang="en-US" sz="12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Of the 1,400 case reports that had information about receipt of blood transfusion, 0.5% (n=7) noted receipt of a blood transfusion.</a:t>
            </a:r>
          </a:p>
          <a:p>
            <a:pPr lvl="0"/>
            <a:r>
              <a:rPr lang="en-US" sz="12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Of the 1,407 case reports that had information about surgery, 11.1% (n=156) reported surgery.</a:t>
            </a:r>
          </a:p>
          <a:p>
            <a:pPr lvl="0"/>
            <a:r>
              <a:rPr lang="en-US" sz="12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Of the 1,287 case reports that had information about accidental needle sticks, 4.8% (n=62) involved accidental needle stick/puncture.</a:t>
            </a:r>
          </a:p>
          <a:p>
            <a:pPr lvl="0"/>
            <a:r>
              <a:rPr lang="en-US" sz="12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Of the 1,517 case reports that had information about injection-drug use, 15.8% (n=239) noted use of these drugs. </a:t>
            </a:r>
          </a:p>
          <a:p>
            <a:pPr lvl="0"/>
            <a:r>
              <a:rPr lang="en-US" sz="12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Of the 943 case reports that had information about sexual contact, 7.2% (n=68) indicated sexual contact with a person with confirmed or suspected hepatitis B infection.</a:t>
            </a:r>
          </a:p>
          <a:p>
            <a:pPr lvl="0"/>
            <a:r>
              <a:rPr lang="en-US" sz="12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Of the 943 case reports that had information about household contact, 1.9% (n=18) indicated household contact with someone with confirmed or suspected hepatitis B infection.</a:t>
            </a:r>
          </a:p>
          <a:p>
            <a:pPr lvl="0"/>
            <a:r>
              <a:rPr lang="en-US" sz="12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Of the 893 case reports that had information about number of sex partners, 31.8% (n=284) were among persons with ≥2 sex partners.</a:t>
            </a:r>
          </a:p>
          <a:p>
            <a:pPr lvl="0"/>
            <a:r>
              <a:rPr lang="en-US" sz="12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Of the 224 case reports from males that included information about sexual preference/practices, 18.8% (n=42) indicated sex with another man</a:t>
            </a:r>
            <a:r>
              <a:rPr lang="en-US" sz="1200" kern="120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. 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371600" y="3886200"/>
            <a:ext cx="6400800" cy="4572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000" b="1" baseline="0">
                <a:solidFill>
                  <a:schemeClr val="bg2"/>
                </a:solidFill>
                <a:effectLst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Presenters Name – Myriad Pro, Bold, 20pt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1371600" y="4267200"/>
            <a:ext cx="6400800" cy="1295400"/>
          </a:xfrm>
          <a:prstGeom prst="rect">
            <a:avLst/>
          </a:prstGeom>
        </p:spPr>
        <p:txBody>
          <a:bodyPr/>
          <a:lstStyle>
            <a:lvl1pPr algn="ctr">
              <a:lnSpc>
                <a:spcPts val="2000"/>
              </a:lnSpc>
              <a:buNone/>
              <a:defRPr sz="1800" baseline="0">
                <a:solidFill>
                  <a:schemeClr val="tx2"/>
                </a:solidFill>
              </a:defRPr>
            </a:lvl1pPr>
            <a:lvl2pPr algn="ctr">
              <a:defRPr>
                <a:solidFill>
                  <a:schemeClr val="tx2"/>
                </a:solidFill>
              </a:defRPr>
            </a:lvl2pPr>
            <a:lvl3pPr algn="ctr">
              <a:defRPr>
                <a:solidFill>
                  <a:schemeClr val="tx2"/>
                </a:solidFill>
              </a:defRPr>
            </a:lvl3pPr>
            <a:lvl4pPr algn="ctr">
              <a:defRPr>
                <a:solidFill>
                  <a:schemeClr val="tx2"/>
                </a:solidFill>
              </a:defRPr>
            </a:lvl4pPr>
            <a:lvl5pPr algn="ctr"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sz="1800" dirty="0" smtClean="0"/>
              <a:t>Title of Presenter –Myriad Pro, 18pt</a:t>
            </a:r>
          </a:p>
          <a:p>
            <a:pPr lvl="0"/>
            <a:endParaRPr lang="en-US" sz="1800" dirty="0" smtClean="0"/>
          </a:p>
          <a:p>
            <a:pPr lvl="0"/>
            <a:r>
              <a:rPr lang="en-US" sz="1800" dirty="0" smtClean="0"/>
              <a:t>Title of Event</a:t>
            </a:r>
          </a:p>
          <a:p>
            <a:pPr lvl="0"/>
            <a:r>
              <a:rPr lang="en-US" sz="1800" dirty="0" smtClean="0"/>
              <a:t>Date of Event</a:t>
            </a:r>
            <a:endParaRPr lang="en-US" dirty="0"/>
          </a:p>
        </p:txBody>
      </p:sp>
      <p:sp>
        <p:nvSpPr>
          <p:cNvPr id="11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1981200"/>
            <a:ext cx="8229600" cy="1676400"/>
          </a:xfrm>
          <a:prstGeom prst="rect">
            <a:avLst/>
          </a:prstGeom>
        </p:spPr>
        <p:txBody>
          <a:bodyPr/>
          <a:lstStyle>
            <a:lvl1pPr>
              <a:lnSpc>
                <a:spcPts val="3000"/>
              </a:lnSpc>
              <a:defRPr sz="2800" b="1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Title of Presentation – Myriad Pro</a:t>
            </a:r>
            <a:br>
              <a:rPr lang="en-US" dirty="0" smtClean="0"/>
            </a:br>
            <a:r>
              <a:rPr lang="en-US" dirty="0" smtClean="0"/>
              <a:t> Bold, Shadow 28pt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1" hasCustomPrompt="1"/>
          </p:nvPr>
        </p:nvSpPr>
        <p:spPr>
          <a:xfrm>
            <a:off x="2286000" y="6272784"/>
            <a:ext cx="5105400" cy="182880"/>
          </a:xfrm>
          <a:prstGeom prst="rect">
            <a:avLst/>
          </a:prstGeom>
        </p:spPr>
        <p:txBody>
          <a:bodyPr/>
          <a:lstStyle>
            <a:lvl1pPr>
              <a:buNone/>
              <a:defRPr sz="1000" baseline="0">
                <a:solidFill>
                  <a:schemeClr val="bg2"/>
                </a:solidFill>
              </a:defRPr>
            </a:lvl1pPr>
          </a:lstStyle>
          <a:p>
            <a:r>
              <a:rPr lang="en-US" dirty="0" smtClean="0"/>
              <a:t>Place Descriptor Here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2" hasCustomPrompt="1"/>
          </p:nvPr>
        </p:nvSpPr>
        <p:spPr>
          <a:xfrm>
            <a:off x="2286000" y="6464808"/>
            <a:ext cx="5105400" cy="228600"/>
          </a:xfrm>
          <a:prstGeom prst="rect">
            <a:avLst/>
          </a:prstGeom>
        </p:spPr>
        <p:txBody>
          <a:bodyPr/>
          <a:lstStyle>
            <a:lvl1pPr>
              <a:buNone/>
              <a:defRPr sz="1000" baseline="0">
                <a:solidFill>
                  <a:schemeClr val="bg2"/>
                </a:solidFill>
              </a:defRPr>
            </a:lvl1pPr>
          </a:lstStyle>
          <a:p>
            <a:r>
              <a:rPr lang="en-US" dirty="0" smtClean="0"/>
              <a:t>Place Descriptor Here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hart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endParaRPr lang="en-US" noProof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sic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anchor="b" anchorCtr="0"/>
          <a:lstStyle>
            <a:lvl1pPr>
              <a:lnSpc>
                <a:spcPts val="3000"/>
              </a:lnSpc>
              <a:defRPr sz="2800" b="1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Headline – Myriad Pro, Bold, Shadow, 28pt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57200" y="1600201"/>
            <a:ext cx="8229600" cy="4191000"/>
          </a:xfrm>
          <a:prstGeom prst="rect">
            <a:avLst/>
          </a:prstGeom>
        </p:spPr>
        <p:txBody>
          <a:bodyPr/>
          <a:lstStyle>
            <a:lvl1pPr>
              <a:buClr>
                <a:schemeClr val="tx1"/>
              </a:buClr>
              <a:buSzPct val="70000"/>
              <a:buFont typeface="Wingdings" pitchFamily="2" charset="2"/>
              <a:buChar char="q"/>
              <a:defRPr sz="2400" b="1" baseline="0">
                <a:solidFill>
                  <a:schemeClr val="bg2"/>
                </a:solidFill>
              </a:defRPr>
            </a:lvl1pPr>
            <a:lvl2pPr>
              <a:buClr>
                <a:schemeClr val="tx1"/>
              </a:buClr>
              <a:buSzPct val="100000"/>
              <a:buFont typeface="Wingdings" pitchFamily="2" charset="2"/>
              <a:buChar char="§"/>
              <a:defRPr sz="2000">
                <a:solidFill>
                  <a:schemeClr val="bg2"/>
                </a:solidFill>
              </a:defRPr>
            </a:lvl2pPr>
            <a:lvl3pPr>
              <a:buClr>
                <a:schemeClr val="tx1"/>
              </a:buClr>
              <a:buSzPct val="10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3pPr>
            <a:lvl4pPr>
              <a:buClr>
                <a:schemeClr val="tx1"/>
              </a:buClr>
              <a:buSzPct val="70000"/>
              <a:buFont typeface="Courier New" pitchFamily="49" charset="0"/>
              <a:buChar char="o"/>
              <a:defRPr sz="1800" baseline="0">
                <a:solidFill>
                  <a:schemeClr val="bg2"/>
                </a:solidFill>
              </a:defRPr>
            </a:lvl4pPr>
            <a:lvl5pPr>
              <a:buClr>
                <a:schemeClr val="tx1"/>
              </a:buClr>
              <a:buSzPct val="7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5pPr>
          </a:lstStyle>
          <a:p>
            <a:pPr lvl="0"/>
            <a:r>
              <a:rPr lang="en-US" dirty="0" smtClean="0"/>
              <a:t>First level – Myriad Pro, Bold, 24pt</a:t>
            </a:r>
          </a:p>
          <a:p>
            <a:pPr lvl="1"/>
            <a:r>
              <a:rPr lang="en-US" dirty="0" smtClean="0"/>
              <a:t>Second level – Myriad Pro, 20pt</a:t>
            </a:r>
          </a:p>
          <a:p>
            <a:pPr lvl="2"/>
            <a:r>
              <a:rPr lang="en-US" dirty="0" smtClean="0"/>
              <a:t>Third level – Myriad Pro, 18pt	</a:t>
            </a:r>
          </a:p>
          <a:p>
            <a:pPr lvl="3"/>
            <a:r>
              <a:rPr lang="en-US" dirty="0" smtClean="0"/>
              <a:t>Fourth level – Myriad Pro, 18pt</a:t>
            </a:r>
          </a:p>
          <a:p>
            <a:pPr lvl="4"/>
            <a:r>
              <a:rPr lang="en-US" dirty="0" smtClean="0"/>
              <a:t>Fifth level – Myriad Pro, 18pt</a:t>
            </a:r>
            <a:endParaRPr lang="en-US" dirty="0"/>
          </a:p>
        </p:txBody>
      </p:sp>
      <p:sp>
        <p:nvSpPr>
          <p:cNvPr id="7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457200" y="5791200"/>
            <a:ext cx="8229600" cy="609600"/>
          </a:xfrm>
          <a:prstGeom prst="rect">
            <a:avLst/>
          </a:prstGeom>
        </p:spPr>
        <p:txBody>
          <a:bodyPr anchor="b" anchorCtr="0"/>
          <a:lstStyle>
            <a:lvl1pPr algn="l">
              <a:lnSpc>
                <a:spcPts val="1100"/>
              </a:lnSpc>
              <a:buNone/>
              <a:defRPr sz="1100" baseline="0">
                <a:solidFill>
                  <a:schemeClr val="tx2"/>
                </a:solidFill>
              </a:defRPr>
            </a:lvl1pPr>
            <a:lvl2pPr algn="ctr">
              <a:defRPr>
                <a:solidFill>
                  <a:schemeClr val="tx2"/>
                </a:solidFill>
              </a:defRPr>
            </a:lvl2pPr>
            <a:lvl3pPr algn="ctr">
              <a:defRPr>
                <a:solidFill>
                  <a:schemeClr val="tx2"/>
                </a:solidFill>
              </a:defRPr>
            </a:lvl3pPr>
            <a:lvl4pPr algn="ctr">
              <a:defRPr>
                <a:solidFill>
                  <a:schemeClr val="tx2"/>
                </a:solidFill>
              </a:defRPr>
            </a:lvl4pPr>
            <a:lvl5pPr algn="ctr"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smtClean="0"/>
              <a:t>*Citations and references – Myriad Pro, 11pt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ata Slide (for content heavy tables and charts)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anchor="b" anchorCtr="0"/>
          <a:lstStyle>
            <a:lvl1pPr>
              <a:lnSpc>
                <a:spcPts val="3000"/>
              </a:lnSpc>
              <a:defRPr sz="2800" b="1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Headline – Myriad Pro, Bold, Shadow, 28pt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57200" y="1600201"/>
            <a:ext cx="8229600" cy="4191000"/>
          </a:xfrm>
          <a:prstGeom prst="rect">
            <a:avLst/>
          </a:prstGeom>
        </p:spPr>
        <p:txBody>
          <a:bodyPr/>
          <a:lstStyle>
            <a:lvl1pPr>
              <a:buClr>
                <a:schemeClr val="tx1"/>
              </a:buClr>
              <a:buSzPct val="70000"/>
              <a:buFont typeface="Wingdings" pitchFamily="2" charset="2"/>
              <a:buChar char="q"/>
              <a:defRPr sz="2400" b="1" baseline="0">
                <a:solidFill>
                  <a:schemeClr val="bg2"/>
                </a:solidFill>
              </a:defRPr>
            </a:lvl1pPr>
            <a:lvl2pPr>
              <a:buClr>
                <a:schemeClr val="tx1"/>
              </a:buClr>
              <a:buSzPct val="100000"/>
              <a:buFont typeface="Wingdings" pitchFamily="2" charset="2"/>
              <a:buChar char="§"/>
              <a:defRPr sz="2000">
                <a:solidFill>
                  <a:schemeClr val="bg2"/>
                </a:solidFill>
              </a:defRPr>
            </a:lvl2pPr>
            <a:lvl3pPr>
              <a:buClr>
                <a:schemeClr val="tx1"/>
              </a:buClr>
              <a:buSzPct val="10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3pPr>
            <a:lvl4pPr>
              <a:buClr>
                <a:schemeClr val="tx1"/>
              </a:buClr>
              <a:buSzPct val="70000"/>
              <a:buFont typeface="Courier New" pitchFamily="49" charset="0"/>
              <a:buChar char="o"/>
              <a:defRPr sz="1800" baseline="0">
                <a:solidFill>
                  <a:schemeClr val="bg2"/>
                </a:solidFill>
              </a:defRPr>
            </a:lvl4pPr>
            <a:lvl5pPr>
              <a:buClr>
                <a:schemeClr val="tx1"/>
              </a:buClr>
              <a:buSzPct val="7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5pPr>
          </a:lstStyle>
          <a:p>
            <a:pPr lvl="0"/>
            <a:r>
              <a:rPr lang="en-US" dirty="0" smtClean="0"/>
              <a:t>First level – Myriad Pro, Bold, 24pt</a:t>
            </a:r>
          </a:p>
          <a:p>
            <a:pPr lvl="1"/>
            <a:r>
              <a:rPr lang="en-US" dirty="0" smtClean="0"/>
              <a:t>Second level – Myriad Pro, 20pt</a:t>
            </a:r>
          </a:p>
          <a:p>
            <a:pPr lvl="2"/>
            <a:r>
              <a:rPr lang="en-US" dirty="0" smtClean="0"/>
              <a:t>Third level – Myriad Pro, 18pt	</a:t>
            </a:r>
          </a:p>
          <a:p>
            <a:pPr lvl="3"/>
            <a:r>
              <a:rPr lang="en-US" dirty="0" smtClean="0"/>
              <a:t>Fourth level – Myriad Pro, 18pt</a:t>
            </a:r>
          </a:p>
          <a:p>
            <a:pPr lvl="4"/>
            <a:r>
              <a:rPr lang="en-US" dirty="0" smtClean="0"/>
              <a:t>Fifth level – Myriad Pro, 18pt</a:t>
            </a:r>
            <a:endParaRPr lang="en-US" dirty="0"/>
          </a:p>
        </p:txBody>
      </p:sp>
      <p:sp>
        <p:nvSpPr>
          <p:cNvPr id="7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457200" y="5791200"/>
            <a:ext cx="8229600" cy="609600"/>
          </a:xfrm>
          <a:prstGeom prst="rect">
            <a:avLst/>
          </a:prstGeom>
        </p:spPr>
        <p:txBody>
          <a:bodyPr anchor="b" anchorCtr="0"/>
          <a:lstStyle>
            <a:lvl1pPr algn="l">
              <a:lnSpc>
                <a:spcPts val="1100"/>
              </a:lnSpc>
              <a:buNone/>
              <a:defRPr sz="1100" baseline="0">
                <a:solidFill>
                  <a:schemeClr val="tx2"/>
                </a:solidFill>
              </a:defRPr>
            </a:lvl1pPr>
            <a:lvl2pPr algn="ctr">
              <a:defRPr>
                <a:solidFill>
                  <a:schemeClr val="tx2"/>
                </a:solidFill>
              </a:defRPr>
            </a:lvl2pPr>
            <a:lvl3pPr algn="ctr">
              <a:defRPr>
                <a:solidFill>
                  <a:schemeClr val="tx2"/>
                </a:solidFill>
              </a:defRPr>
            </a:lvl3pPr>
            <a:lvl4pPr algn="ctr">
              <a:defRPr>
                <a:solidFill>
                  <a:schemeClr val="tx2"/>
                </a:solidFill>
              </a:defRPr>
            </a:lvl4pPr>
            <a:lvl5pPr algn="ctr"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smtClean="0"/>
              <a:t>*Citations and references – Myriad Pro, 11pt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Badge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371600" y="3886200"/>
            <a:ext cx="6400800" cy="4572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000" b="1" baseline="0">
                <a:solidFill>
                  <a:schemeClr val="bg2"/>
                </a:solidFill>
                <a:effectLst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Presenters Name – Myriad Pro, Bold, 20pt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1371600" y="4267200"/>
            <a:ext cx="6400800" cy="1295400"/>
          </a:xfrm>
          <a:prstGeom prst="rect">
            <a:avLst/>
          </a:prstGeom>
        </p:spPr>
        <p:txBody>
          <a:bodyPr/>
          <a:lstStyle>
            <a:lvl1pPr algn="ctr">
              <a:lnSpc>
                <a:spcPts val="2000"/>
              </a:lnSpc>
              <a:buNone/>
              <a:defRPr sz="1800" baseline="0">
                <a:solidFill>
                  <a:schemeClr val="tx2"/>
                </a:solidFill>
              </a:defRPr>
            </a:lvl1pPr>
            <a:lvl2pPr algn="ctr">
              <a:defRPr>
                <a:solidFill>
                  <a:schemeClr val="tx2"/>
                </a:solidFill>
              </a:defRPr>
            </a:lvl2pPr>
            <a:lvl3pPr algn="ctr">
              <a:defRPr>
                <a:solidFill>
                  <a:schemeClr val="tx2"/>
                </a:solidFill>
              </a:defRPr>
            </a:lvl3pPr>
            <a:lvl4pPr algn="ctr">
              <a:defRPr>
                <a:solidFill>
                  <a:schemeClr val="tx2"/>
                </a:solidFill>
              </a:defRPr>
            </a:lvl4pPr>
            <a:lvl5pPr algn="ctr"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sz="1800" dirty="0" smtClean="0"/>
              <a:t>Title of Presenter –Myriad Pro, 18pt</a:t>
            </a:r>
          </a:p>
          <a:p>
            <a:pPr lvl="0"/>
            <a:endParaRPr lang="en-US" sz="1800" dirty="0" smtClean="0"/>
          </a:p>
          <a:p>
            <a:pPr lvl="0"/>
            <a:r>
              <a:rPr lang="en-US" sz="1800" dirty="0" smtClean="0"/>
              <a:t>Title of Event</a:t>
            </a:r>
          </a:p>
          <a:p>
            <a:pPr lvl="0"/>
            <a:r>
              <a:rPr lang="en-US" sz="1800" dirty="0" smtClean="0"/>
              <a:t>Date of Event</a:t>
            </a:r>
            <a:endParaRPr lang="en-US" dirty="0"/>
          </a:p>
        </p:txBody>
      </p:sp>
      <p:sp>
        <p:nvSpPr>
          <p:cNvPr id="11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1981200"/>
            <a:ext cx="8229600" cy="1676400"/>
          </a:xfrm>
          <a:prstGeom prst="rect">
            <a:avLst/>
          </a:prstGeom>
        </p:spPr>
        <p:txBody>
          <a:bodyPr/>
          <a:lstStyle>
            <a:lvl1pPr>
              <a:lnSpc>
                <a:spcPts val="3000"/>
              </a:lnSpc>
              <a:defRPr sz="2800" b="1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Title of Presentation – Myriad Pro</a:t>
            </a:r>
            <a:br>
              <a:rPr lang="en-US" dirty="0" smtClean="0"/>
            </a:br>
            <a:r>
              <a:rPr lang="en-US" dirty="0" smtClean="0"/>
              <a:t> Bold, Shadow 28pt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sic Content Badge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anchor="b" anchorCtr="0"/>
          <a:lstStyle>
            <a:lvl1pPr>
              <a:lnSpc>
                <a:spcPts val="3000"/>
              </a:lnSpc>
              <a:defRPr sz="2800" b="1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Headline – Myriad Pro, Bold, Shadow, 28pt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57200" y="1600201"/>
            <a:ext cx="8229600" cy="4191000"/>
          </a:xfrm>
          <a:prstGeom prst="rect">
            <a:avLst/>
          </a:prstGeom>
        </p:spPr>
        <p:txBody>
          <a:bodyPr/>
          <a:lstStyle>
            <a:lvl1pPr>
              <a:buClr>
                <a:schemeClr val="tx1"/>
              </a:buClr>
              <a:buSzPct val="70000"/>
              <a:buFont typeface="Wingdings" pitchFamily="2" charset="2"/>
              <a:buChar char="q"/>
              <a:defRPr sz="2400" b="1" baseline="0">
                <a:solidFill>
                  <a:schemeClr val="bg2"/>
                </a:solidFill>
              </a:defRPr>
            </a:lvl1pPr>
            <a:lvl2pPr>
              <a:buClr>
                <a:schemeClr val="tx1"/>
              </a:buClr>
              <a:buSzPct val="100000"/>
              <a:buFont typeface="Wingdings" pitchFamily="2" charset="2"/>
              <a:buChar char="§"/>
              <a:defRPr sz="2000">
                <a:solidFill>
                  <a:schemeClr val="bg2"/>
                </a:solidFill>
              </a:defRPr>
            </a:lvl2pPr>
            <a:lvl3pPr>
              <a:buClr>
                <a:schemeClr val="tx1"/>
              </a:buClr>
              <a:buSzPct val="10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3pPr>
            <a:lvl4pPr>
              <a:buClr>
                <a:schemeClr val="tx1"/>
              </a:buClr>
              <a:buSzPct val="70000"/>
              <a:buFont typeface="Courier New" pitchFamily="49" charset="0"/>
              <a:buChar char="o"/>
              <a:defRPr sz="1800" baseline="0">
                <a:solidFill>
                  <a:schemeClr val="bg2"/>
                </a:solidFill>
              </a:defRPr>
            </a:lvl4pPr>
            <a:lvl5pPr>
              <a:buClr>
                <a:schemeClr val="tx1"/>
              </a:buClr>
              <a:buSzPct val="7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5pPr>
          </a:lstStyle>
          <a:p>
            <a:pPr lvl="0"/>
            <a:r>
              <a:rPr lang="en-US" dirty="0" smtClean="0"/>
              <a:t>First level – Myriad Pro, Bold, 24pt</a:t>
            </a:r>
          </a:p>
          <a:p>
            <a:pPr lvl="1"/>
            <a:r>
              <a:rPr lang="en-US" dirty="0" smtClean="0"/>
              <a:t>Second level – Myriad Pro, 20pt</a:t>
            </a:r>
          </a:p>
          <a:p>
            <a:pPr lvl="2"/>
            <a:r>
              <a:rPr lang="en-US" dirty="0" smtClean="0"/>
              <a:t>Third level – Myriad Pro, 18pt	</a:t>
            </a:r>
          </a:p>
          <a:p>
            <a:pPr lvl="3"/>
            <a:r>
              <a:rPr lang="en-US" dirty="0" smtClean="0"/>
              <a:t>Fourth level – Myriad Pro, 18pt</a:t>
            </a:r>
          </a:p>
          <a:p>
            <a:pPr lvl="4"/>
            <a:r>
              <a:rPr lang="en-US" dirty="0" smtClean="0"/>
              <a:t>Fifth level – Myriad Pro, 18pt</a:t>
            </a:r>
            <a:endParaRPr lang="en-US" dirty="0"/>
          </a:p>
        </p:txBody>
      </p:sp>
      <p:sp>
        <p:nvSpPr>
          <p:cNvPr id="7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457200" y="5791200"/>
            <a:ext cx="6705600" cy="609600"/>
          </a:xfrm>
          <a:prstGeom prst="rect">
            <a:avLst/>
          </a:prstGeom>
        </p:spPr>
        <p:txBody>
          <a:bodyPr anchor="b" anchorCtr="0"/>
          <a:lstStyle>
            <a:lvl1pPr algn="l">
              <a:lnSpc>
                <a:spcPts val="1100"/>
              </a:lnSpc>
              <a:buNone/>
              <a:defRPr sz="1100" baseline="0">
                <a:solidFill>
                  <a:schemeClr val="tx2"/>
                </a:solidFill>
              </a:defRPr>
            </a:lvl1pPr>
            <a:lvl2pPr algn="ctr">
              <a:defRPr>
                <a:solidFill>
                  <a:schemeClr val="tx2"/>
                </a:solidFill>
              </a:defRPr>
            </a:lvl2pPr>
            <a:lvl3pPr algn="ctr">
              <a:defRPr>
                <a:solidFill>
                  <a:schemeClr val="tx2"/>
                </a:solidFill>
              </a:defRPr>
            </a:lvl3pPr>
            <a:lvl4pPr algn="ctr">
              <a:defRPr>
                <a:solidFill>
                  <a:schemeClr val="tx2"/>
                </a:solidFill>
              </a:defRPr>
            </a:lvl4pPr>
            <a:lvl5pPr algn="ctr"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smtClean="0"/>
              <a:t>*Citations and references – Myriad Pro, 11pt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lnSpc>
                <a:spcPts val="3800"/>
              </a:lnSpc>
              <a:defRPr sz="3600" b="1" cap="all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Section Header</a:t>
            </a:r>
            <a:br>
              <a:rPr lang="en-US" dirty="0" smtClean="0"/>
            </a:br>
            <a:r>
              <a:rPr lang="en-US" dirty="0" smtClean="0"/>
              <a:t>Myriad Pro, bold, shadow, 36pt 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lnSpc>
                <a:spcPts val="2200"/>
              </a:lnSpc>
              <a:buNone/>
              <a:defRPr sz="2000" baseline="0">
                <a:solidFill>
                  <a:schemeClr val="bg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Subhead – Myriad Pro, 20pt</a:t>
            </a:r>
          </a:p>
        </p:txBody>
      </p:sp>
    </p:spTree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Header – Myriad Pro, bold, shadow, 20pt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3575050" y="273051"/>
            <a:ext cx="5111750" cy="5518150"/>
          </a:xfrm>
          <a:prstGeom prst="rect">
            <a:avLst/>
          </a:prstGeom>
        </p:spPr>
        <p:txBody>
          <a:bodyPr anchor="ctr" anchorCtr="0"/>
          <a:lstStyle>
            <a:lvl1pPr>
              <a:buClr>
                <a:schemeClr val="tx1"/>
              </a:buClr>
              <a:buSzPct val="70000"/>
              <a:buFont typeface="Wingdings" pitchFamily="2" charset="2"/>
              <a:buChar char="q"/>
              <a:defRPr sz="2400" b="1">
                <a:solidFill>
                  <a:schemeClr val="bg2"/>
                </a:solidFill>
              </a:defRPr>
            </a:lvl1pPr>
            <a:lvl2pPr>
              <a:buClr>
                <a:schemeClr val="tx1"/>
              </a:buClr>
              <a:buSzPct val="100000"/>
              <a:buFont typeface="Wingdings" pitchFamily="2" charset="2"/>
              <a:buChar char="§"/>
              <a:defRPr sz="2000">
                <a:solidFill>
                  <a:schemeClr val="bg2"/>
                </a:solidFill>
              </a:defRPr>
            </a:lvl2pPr>
            <a:lvl3pPr>
              <a:buClr>
                <a:schemeClr val="tx1"/>
              </a:buClr>
              <a:buSzPct val="10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3pPr>
            <a:lvl4pPr>
              <a:buClr>
                <a:schemeClr val="tx1"/>
              </a:buClr>
              <a:buSzPct val="70000"/>
              <a:buFont typeface="Courier New" pitchFamily="49" charset="0"/>
              <a:buChar char="o"/>
              <a:defRPr sz="1800">
                <a:solidFill>
                  <a:schemeClr val="bg2"/>
                </a:solidFill>
              </a:defRPr>
            </a:lvl4pPr>
            <a:lvl5pPr>
              <a:buClr>
                <a:schemeClr val="tx1"/>
              </a:buClr>
              <a:buSzPct val="7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First level – Myriad Pro, bold, 24pt</a:t>
            </a:r>
          </a:p>
          <a:p>
            <a:pPr lvl="1"/>
            <a:r>
              <a:rPr lang="en-US" dirty="0" smtClean="0"/>
              <a:t>Second level – Myriad Pro, 20pt</a:t>
            </a:r>
          </a:p>
          <a:p>
            <a:pPr lvl="2"/>
            <a:r>
              <a:rPr lang="en-US" dirty="0" smtClean="0"/>
              <a:t>Third level – Myriad Pro, 18pt	</a:t>
            </a:r>
          </a:p>
          <a:p>
            <a:pPr lvl="3"/>
            <a:r>
              <a:rPr lang="en-US" dirty="0" smtClean="0"/>
              <a:t>Fourth level – Myriad Pro, 18pt</a:t>
            </a:r>
          </a:p>
          <a:p>
            <a:pPr lvl="4"/>
            <a:r>
              <a:rPr lang="en-US" dirty="0" smtClean="0"/>
              <a:t>Fifth level – Myriad Pro, 18pt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457200" y="1435101"/>
            <a:ext cx="3008313" cy="435609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 baseline="0">
                <a:solidFill>
                  <a:schemeClr val="bg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Paragraph of type</a:t>
            </a:r>
          </a:p>
          <a:p>
            <a:pPr lvl="0"/>
            <a:r>
              <a:rPr lang="en-US" dirty="0" smtClean="0"/>
              <a:t>Myriad Pro, 14pt</a:t>
            </a:r>
          </a:p>
        </p:txBody>
      </p:sp>
      <p:sp>
        <p:nvSpPr>
          <p:cNvPr id="7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457200" y="5791200"/>
            <a:ext cx="8229600" cy="609600"/>
          </a:xfrm>
          <a:prstGeom prst="rect">
            <a:avLst/>
          </a:prstGeom>
        </p:spPr>
        <p:txBody>
          <a:bodyPr anchor="b" anchorCtr="0"/>
          <a:lstStyle>
            <a:lvl1pPr algn="l">
              <a:lnSpc>
                <a:spcPts val="1100"/>
              </a:lnSpc>
              <a:buNone/>
              <a:defRPr sz="1100" baseline="0">
                <a:solidFill>
                  <a:schemeClr val="tx2"/>
                </a:solidFill>
              </a:defRPr>
            </a:lvl1pPr>
            <a:lvl2pPr algn="ctr">
              <a:defRPr>
                <a:solidFill>
                  <a:schemeClr val="tx2"/>
                </a:solidFill>
              </a:defRPr>
            </a:lvl2pPr>
            <a:lvl3pPr algn="ctr">
              <a:defRPr>
                <a:solidFill>
                  <a:schemeClr val="tx2"/>
                </a:solidFill>
              </a:defRPr>
            </a:lvl3pPr>
            <a:lvl4pPr algn="ctr">
              <a:defRPr>
                <a:solidFill>
                  <a:schemeClr val="tx2"/>
                </a:solidFill>
              </a:defRPr>
            </a:lvl4pPr>
            <a:lvl5pPr algn="ctr"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smtClean="0"/>
              <a:t>*Citations and references – Myriad Pro, 11pt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Photo Title – Myriad Pro, Bold, Shadow, 20pt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ln w="25400">
            <a:solidFill>
              <a:schemeClr val="bg2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 baseline="0">
                <a:solidFill>
                  <a:schemeClr val="bg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Caption or credits for photo – Myriad Pro, 14pt</a:t>
            </a:r>
          </a:p>
        </p:txBody>
      </p:sp>
    </p:spTree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losing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371600" y="1981200"/>
            <a:ext cx="6400800" cy="20574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800" b="1" baseline="0">
                <a:solidFill>
                  <a:schemeClr val="bg2"/>
                </a:solidFill>
                <a:effectLst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Closing– Myriad Pro, Bold, 28pt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371600" y="4706034"/>
            <a:ext cx="59436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1200" dirty="0" smtClean="0">
                <a:solidFill>
                  <a:schemeClr val="tx2"/>
                </a:solidFill>
                <a:latin typeface="+mj-lt"/>
              </a:rPr>
              <a:t>1600 Clifton Road NE, Atlanta, GA 30333</a:t>
            </a:r>
          </a:p>
          <a:p>
            <a:pPr lvl="0"/>
            <a:r>
              <a:rPr lang="en-US" sz="1200" dirty="0" smtClean="0">
                <a:solidFill>
                  <a:schemeClr val="tx2"/>
                </a:solidFill>
                <a:latin typeface="+mj-lt"/>
              </a:rPr>
              <a:t>Telephone, 1-800-CDC-INFO (232-4636)/TTY: 1-888-232-6348</a:t>
            </a:r>
          </a:p>
          <a:p>
            <a:pPr lvl="0"/>
            <a:r>
              <a:rPr lang="en-US" sz="1200" dirty="0" smtClean="0">
                <a:solidFill>
                  <a:schemeClr val="tx2"/>
                </a:solidFill>
                <a:latin typeface="+mj-lt"/>
              </a:rPr>
              <a:t>E-mail: cdcinfo@cdc.gov 	Web: www.cdc.gov</a:t>
            </a:r>
          </a:p>
        </p:txBody>
      </p:sp>
      <p:sp>
        <p:nvSpPr>
          <p:cNvPr id="10" name="Text Placeholder 5"/>
          <p:cNvSpPr>
            <a:spLocks noGrp="1"/>
          </p:cNvSpPr>
          <p:nvPr>
            <p:ph type="body" sz="quarter" idx="11" hasCustomPrompt="1"/>
          </p:nvPr>
        </p:nvSpPr>
        <p:spPr>
          <a:xfrm>
            <a:off x="2286000" y="6272784"/>
            <a:ext cx="5105400" cy="182880"/>
          </a:xfrm>
          <a:prstGeom prst="rect">
            <a:avLst/>
          </a:prstGeom>
        </p:spPr>
        <p:txBody>
          <a:bodyPr/>
          <a:lstStyle>
            <a:lvl1pPr>
              <a:buNone/>
              <a:defRPr sz="1000" baseline="0">
                <a:solidFill>
                  <a:schemeClr val="bg2"/>
                </a:solidFill>
              </a:defRPr>
            </a:lvl1pPr>
          </a:lstStyle>
          <a:p>
            <a:r>
              <a:rPr lang="en-US" dirty="0" smtClean="0"/>
              <a:t>Place Descriptor Here</a:t>
            </a:r>
            <a:endParaRPr lang="en-US" dirty="0"/>
          </a:p>
        </p:txBody>
      </p:sp>
      <p:sp>
        <p:nvSpPr>
          <p:cNvPr id="12" name="Text Placeholder 6"/>
          <p:cNvSpPr>
            <a:spLocks noGrp="1"/>
          </p:cNvSpPr>
          <p:nvPr>
            <p:ph type="body" sz="quarter" idx="12" hasCustomPrompt="1"/>
          </p:nvPr>
        </p:nvSpPr>
        <p:spPr>
          <a:xfrm>
            <a:off x="2286000" y="6464808"/>
            <a:ext cx="5105400" cy="228600"/>
          </a:xfrm>
          <a:prstGeom prst="rect">
            <a:avLst/>
          </a:prstGeom>
        </p:spPr>
        <p:txBody>
          <a:bodyPr/>
          <a:lstStyle>
            <a:lvl1pPr>
              <a:buNone/>
              <a:defRPr sz="1000" baseline="0">
                <a:solidFill>
                  <a:schemeClr val="bg2"/>
                </a:solidFill>
              </a:defRPr>
            </a:lvl1pPr>
          </a:lstStyle>
          <a:p>
            <a:r>
              <a:rPr lang="en-US" dirty="0" smtClean="0"/>
              <a:t>Place Descriptor Here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1371600" y="4432012"/>
            <a:ext cx="6400800" cy="2923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1300" b="0" dirty="0" smtClean="0">
                <a:solidFill>
                  <a:schemeClr val="tx2"/>
                </a:solidFill>
                <a:latin typeface="+mj-lt"/>
              </a:rPr>
              <a:t>For more information please contact Centers for Disease Control and Prevention</a:t>
            </a:r>
          </a:p>
        </p:txBody>
      </p:sp>
      <p:sp>
        <p:nvSpPr>
          <p:cNvPr id="13" name="Rectangle 12"/>
          <p:cNvSpPr/>
          <p:nvPr/>
        </p:nvSpPr>
        <p:spPr>
          <a:xfrm>
            <a:off x="1371600" y="4706034"/>
            <a:ext cx="59436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1200" dirty="0" smtClean="0">
                <a:solidFill>
                  <a:schemeClr val="tx2"/>
                </a:solidFill>
                <a:latin typeface="+mj-lt"/>
              </a:rPr>
              <a:t>1600 Clifton Road NE, Atlanta, GA 30333</a:t>
            </a:r>
          </a:p>
          <a:p>
            <a:pPr lvl="0"/>
            <a:r>
              <a:rPr lang="en-US" sz="1200" dirty="0" smtClean="0">
                <a:solidFill>
                  <a:schemeClr val="tx2"/>
                </a:solidFill>
                <a:latin typeface="+mj-lt"/>
              </a:rPr>
              <a:t>Telephone, 1-800-CDC-INFO (232-4636)/TTY: 1-888-232-6348</a:t>
            </a:r>
          </a:p>
          <a:p>
            <a:pPr lvl="0"/>
            <a:r>
              <a:rPr lang="en-US" sz="1200" dirty="0" smtClean="0">
                <a:solidFill>
                  <a:schemeClr val="tx2"/>
                </a:solidFill>
                <a:latin typeface="+mj-lt"/>
              </a:rPr>
              <a:t>E-mail: cdcinfo@cdc.gov 	Web: www.cdc.gov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371600" y="5421868"/>
            <a:ext cx="59436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900" b="0" dirty="0" smtClean="0">
                <a:solidFill>
                  <a:schemeClr val="tx2"/>
                </a:solidFill>
                <a:latin typeface="+mj-lt"/>
              </a:rPr>
              <a:t>The findings</a:t>
            </a:r>
            <a:r>
              <a:rPr lang="en-US" sz="900" b="0" baseline="0" dirty="0" smtClean="0">
                <a:solidFill>
                  <a:schemeClr val="tx2"/>
                </a:solidFill>
                <a:latin typeface="+mj-lt"/>
              </a:rPr>
              <a:t> and conclusions in this report are those of the authors and do not necessarily represent the official position of the Centers for Disease Control and Prevention.</a:t>
            </a:r>
            <a:endParaRPr lang="en-US" sz="900" b="0" dirty="0" smtClean="0">
              <a:solidFill>
                <a:schemeClr val="tx2"/>
              </a:solidFill>
              <a:latin typeface="+mj-lt"/>
            </a:endParaRPr>
          </a:p>
        </p:txBody>
      </p:sp>
    </p:spTree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</p:sldLayoutIdLst>
  <p:transition>
    <p:fade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2"/>
          <p:cNvSpPr>
            <a:spLocks noGrp="1"/>
          </p:cNvSpPr>
          <p:nvPr>
            <p:ph type="title" idx="4294967295"/>
          </p:nvPr>
        </p:nvSpPr>
        <p:spPr>
          <a:xfrm>
            <a:off x="457200" y="457200"/>
            <a:ext cx="8229600" cy="914400"/>
          </a:xfrm>
          <a:prstGeom prst="rect">
            <a:avLst/>
          </a:prstGeom>
        </p:spPr>
        <p:txBody>
          <a:bodyPr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en-US" sz="24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Arial" charset="0"/>
              </a:rPr>
              <a:t>Figure 3.6b. Acute hepatitis B reports*, </a:t>
            </a:r>
            <a:br>
              <a:rPr lang="en-US" sz="24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Arial" charset="0"/>
              </a:rPr>
            </a:br>
            <a:r>
              <a:rPr lang="en-US" sz="24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Arial" charset="0"/>
              </a:rPr>
              <a:t>by risk behavior</a:t>
            </a:r>
            <a:r>
              <a:rPr lang="en-US" sz="2400" b="1" baseline="30000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Arial" charset="0"/>
              </a:rPr>
              <a:t>†</a:t>
            </a:r>
            <a:r>
              <a:rPr lang="en-US" sz="24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Arial" charset="0"/>
              </a:rPr>
              <a:t> — United States, 2009</a:t>
            </a:r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533400" y="5638800"/>
            <a:ext cx="6934200" cy="7591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>
              <a:spcBef>
                <a:spcPts val="0"/>
              </a:spcBef>
              <a:spcAft>
                <a:spcPts val="100"/>
              </a:spcAft>
            </a:pPr>
            <a:r>
              <a:rPr lang="en-US" sz="800" b="0" dirty="0" smtClean="0">
                <a:solidFill>
                  <a:schemeClr val="bg2"/>
                </a:solidFill>
                <a:latin typeface="+mn-lt"/>
              </a:rPr>
              <a:t>*A total of 3,371 case reports of hepatitis B were received in 2009.  </a:t>
            </a:r>
          </a:p>
          <a:p>
            <a:pPr eaLnBrk="0" hangingPunct="0">
              <a:spcBef>
                <a:spcPts val="0"/>
              </a:spcBef>
              <a:spcAft>
                <a:spcPts val="100"/>
              </a:spcAft>
            </a:pPr>
            <a:r>
              <a:rPr lang="en-US" sz="1200" b="0" baseline="30000" dirty="0" smtClean="0">
                <a:solidFill>
                  <a:schemeClr val="bg2"/>
                </a:solidFill>
                <a:latin typeface="+mn-lt"/>
                <a:cs typeface="Arial" charset="0"/>
              </a:rPr>
              <a:t>†</a:t>
            </a:r>
            <a:r>
              <a:rPr lang="en-US" sz="1200" b="0" baseline="30000" dirty="0" smtClean="0">
                <a:solidFill>
                  <a:schemeClr val="bg2"/>
                </a:solidFill>
                <a:latin typeface="+mn-lt"/>
              </a:rPr>
              <a:t> </a:t>
            </a:r>
            <a:r>
              <a:rPr lang="en-US" sz="800" b="0" dirty="0" smtClean="0">
                <a:solidFill>
                  <a:schemeClr val="bg2"/>
                </a:solidFill>
                <a:latin typeface="+mn-lt"/>
              </a:rPr>
              <a:t>More than one risk behavior may be indicated on each case report.</a:t>
            </a:r>
          </a:p>
          <a:p>
            <a:pPr eaLnBrk="0" hangingPunct="0">
              <a:spcBef>
                <a:spcPts val="0"/>
              </a:spcBef>
              <a:spcAft>
                <a:spcPts val="100"/>
              </a:spcAft>
            </a:pPr>
            <a:r>
              <a:rPr lang="en-US" sz="1200" b="0" baseline="30000" dirty="0" smtClean="0">
                <a:solidFill>
                  <a:schemeClr val="bg2"/>
                </a:solidFill>
                <a:latin typeface="+mn-lt"/>
              </a:rPr>
              <a:t>§</a:t>
            </a:r>
            <a:r>
              <a:rPr lang="en-US" sz="800" b="0" dirty="0" smtClean="0">
                <a:solidFill>
                  <a:schemeClr val="bg2"/>
                </a:solidFill>
                <a:latin typeface="+mn-lt"/>
              </a:rPr>
              <a:t> No risk data reported.</a:t>
            </a:r>
            <a:endParaRPr lang="en-US" sz="800" b="0" baseline="30000" dirty="0" smtClean="0">
              <a:solidFill>
                <a:schemeClr val="bg2"/>
              </a:solidFill>
              <a:latin typeface="+mn-lt"/>
            </a:endParaRPr>
          </a:p>
          <a:p>
            <a:pPr eaLnBrk="0" hangingPunct="0">
              <a:spcBef>
                <a:spcPts val="0"/>
              </a:spcBef>
              <a:spcAft>
                <a:spcPts val="100"/>
              </a:spcAft>
            </a:pPr>
            <a:r>
              <a:rPr lang="en-US" sz="1200" b="0" baseline="30000" dirty="0" smtClean="0">
                <a:solidFill>
                  <a:schemeClr val="bg2"/>
                </a:solidFill>
                <a:latin typeface="+mn-lt"/>
              </a:rPr>
              <a:t>¶</a:t>
            </a:r>
            <a:r>
              <a:rPr lang="en-US" sz="800" b="0" dirty="0" smtClean="0">
                <a:solidFill>
                  <a:schemeClr val="bg2"/>
                </a:solidFill>
                <a:latin typeface="+mn-lt"/>
              </a:rPr>
              <a:t>A total of 2,038 hepatitis B cases were reported among males in 2009.</a:t>
            </a:r>
          </a:p>
          <a:p>
            <a:pPr eaLnBrk="0" hangingPunct="0">
              <a:spcBef>
                <a:spcPts val="0"/>
              </a:spcBef>
              <a:spcAft>
                <a:spcPts val="100"/>
              </a:spcAft>
            </a:pPr>
            <a:r>
              <a:rPr lang="en-US" sz="800" b="0" dirty="0" smtClean="0">
                <a:solidFill>
                  <a:schemeClr val="bg2"/>
                </a:solidFill>
                <a:latin typeface="+mn-lt"/>
                <a:cs typeface="Arial" charset="0"/>
              </a:rPr>
              <a:t>Source</a:t>
            </a:r>
            <a:r>
              <a:rPr lang="en-US" sz="800" b="0" dirty="0">
                <a:solidFill>
                  <a:schemeClr val="bg2"/>
                </a:solidFill>
                <a:latin typeface="+mn-lt"/>
                <a:cs typeface="Arial" charset="0"/>
              </a:rPr>
              <a:t>: National </a:t>
            </a:r>
            <a:r>
              <a:rPr lang="en-US" sz="800" b="0" dirty="0" err="1">
                <a:solidFill>
                  <a:schemeClr val="bg2"/>
                </a:solidFill>
                <a:latin typeface="+mn-lt"/>
                <a:cs typeface="Arial" charset="0"/>
              </a:rPr>
              <a:t>Notifiable</a:t>
            </a:r>
            <a:r>
              <a:rPr lang="en-US" sz="800" b="0" dirty="0">
                <a:solidFill>
                  <a:schemeClr val="bg2"/>
                </a:solidFill>
                <a:latin typeface="+mn-lt"/>
                <a:cs typeface="Arial" charset="0"/>
              </a:rPr>
              <a:t> Diseases Surveillance System (NNDSS)</a:t>
            </a:r>
          </a:p>
        </p:txBody>
      </p:sp>
      <p:grpSp>
        <p:nvGrpSpPr>
          <p:cNvPr id="2053" name="Group 5"/>
          <p:cNvGrpSpPr>
            <a:grpSpLocks noChangeAspect="1"/>
          </p:cNvGrpSpPr>
          <p:nvPr/>
        </p:nvGrpSpPr>
        <p:grpSpPr bwMode="auto">
          <a:xfrm>
            <a:off x="685800" y="1447800"/>
            <a:ext cx="7757604" cy="4076700"/>
            <a:chOff x="576" y="960"/>
            <a:chExt cx="4704" cy="2472"/>
          </a:xfrm>
        </p:grpSpPr>
        <p:sp>
          <p:nvSpPr>
            <p:cNvPr id="2052" name="AutoShape 4"/>
            <p:cNvSpPr>
              <a:spLocks noChangeAspect="1" noChangeArrowheads="1" noTextEdit="1"/>
            </p:cNvSpPr>
            <p:nvPr/>
          </p:nvSpPr>
          <p:spPr bwMode="auto">
            <a:xfrm>
              <a:off x="576" y="960"/>
              <a:ext cx="4704" cy="24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+mn-lt"/>
              </a:endParaRPr>
            </a:p>
          </p:txBody>
        </p:sp>
        <p:sp>
          <p:nvSpPr>
            <p:cNvPr id="2054" name="Freeform 6"/>
            <p:cNvSpPr>
              <a:spLocks noEditPoints="1"/>
            </p:cNvSpPr>
            <p:nvPr/>
          </p:nvSpPr>
          <p:spPr bwMode="auto">
            <a:xfrm>
              <a:off x="2490" y="1033"/>
              <a:ext cx="2604" cy="2071"/>
            </a:xfrm>
            <a:custGeom>
              <a:avLst/>
              <a:gdLst/>
              <a:ahLst/>
              <a:cxnLst>
                <a:cxn ang="0">
                  <a:pos x="5" y="0"/>
                </a:cxn>
                <a:cxn ang="0">
                  <a:pos x="5" y="2071"/>
                </a:cxn>
                <a:cxn ang="0">
                  <a:pos x="0" y="2071"/>
                </a:cxn>
                <a:cxn ang="0">
                  <a:pos x="0" y="0"/>
                </a:cxn>
                <a:cxn ang="0">
                  <a:pos x="5" y="0"/>
                </a:cxn>
                <a:cxn ang="0">
                  <a:pos x="651" y="0"/>
                </a:cxn>
                <a:cxn ang="0">
                  <a:pos x="651" y="2071"/>
                </a:cxn>
                <a:cxn ang="0">
                  <a:pos x="646" y="2071"/>
                </a:cxn>
                <a:cxn ang="0">
                  <a:pos x="646" y="0"/>
                </a:cxn>
                <a:cxn ang="0">
                  <a:pos x="651" y="0"/>
                </a:cxn>
                <a:cxn ang="0">
                  <a:pos x="1302" y="0"/>
                </a:cxn>
                <a:cxn ang="0">
                  <a:pos x="1302" y="2071"/>
                </a:cxn>
                <a:cxn ang="0">
                  <a:pos x="1297" y="2071"/>
                </a:cxn>
                <a:cxn ang="0">
                  <a:pos x="1297" y="0"/>
                </a:cxn>
                <a:cxn ang="0">
                  <a:pos x="1302" y="0"/>
                </a:cxn>
                <a:cxn ang="0">
                  <a:pos x="1953" y="0"/>
                </a:cxn>
                <a:cxn ang="0">
                  <a:pos x="1953" y="2071"/>
                </a:cxn>
                <a:cxn ang="0">
                  <a:pos x="1948" y="2071"/>
                </a:cxn>
                <a:cxn ang="0">
                  <a:pos x="1948" y="0"/>
                </a:cxn>
                <a:cxn ang="0">
                  <a:pos x="1953" y="0"/>
                </a:cxn>
                <a:cxn ang="0">
                  <a:pos x="2604" y="0"/>
                </a:cxn>
                <a:cxn ang="0">
                  <a:pos x="2604" y="2071"/>
                </a:cxn>
                <a:cxn ang="0">
                  <a:pos x="2599" y="2071"/>
                </a:cxn>
                <a:cxn ang="0">
                  <a:pos x="2599" y="0"/>
                </a:cxn>
                <a:cxn ang="0">
                  <a:pos x="2604" y="0"/>
                </a:cxn>
              </a:cxnLst>
              <a:rect l="0" t="0" r="r" b="b"/>
              <a:pathLst>
                <a:path w="2604" h="2071">
                  <a:moveTo>
                    <a:pt x="5" y="0"/>
                  </a:moveTo>
                  <a:lnTo>
                    <a:pt x="5" y="2071"/>
                  </a:lnTo>
                  <a:lnTo>
                    <a:pt x="0" y="2071"/>
                  </a:lnTo>
                  <a:lnTo>
                    <a:pt x="0" y="0"/>
                  </a:lnTo>
                  <a:lnTo>
                    <a:pt x="5" y="0"/>
                  </a:lnTo>
                  <a:close/>
                  <a:moveTo>
                    <a:pt x="651" y="0"/>
                  </a:moveTo>
                  <a:lnTo>
                    <a:pt x="651" y="2071"/>
                  </a:lnTo>
                  <a:lnTo>
                    <a:pt x="646" y="2071"/>
                  </a:lnTo>
                  <a:lnTo>
                    <a:pt x="646" y="0"/>
                  </a:lnTo>
                  <a:lnTo>
                    <a:pt x="651" y="0"/>
                  </a:lnTo>
                  <a:close/>
                  <a:moveTo>
                    <a:pt x="1302" y="0"/>
                  </a:moveTo>
                  <a:lnTo>
                    <a:pt x="1302" y="2071"/>
                  </a:lnTo>
                  <a:lnTo>
                    <a:pt x="1297" y="2071"/>
                  </a:lnTo>
                  <a:lnTo>
                    <a:pt x="1297" y="0"/>
                  </a:lnTo>
                  <a:lnTo>
                    <a:pt x="1302" y="0"/>
                  </a:lnTo>
                  <a:close/>
                  <a:moveTo>
                    <a:pt x="1953" y="0"/>
                  </a:moveTo>
                  <a:lnTo>
                    <a:pt x="1953" y="2071"/>
                  </a:lnTo>
                  <a:lnTo>
                    <a:pt x="1948" y="2071"/>
                  </a:lnTo>
                  <a:lnTo>
                    <a:pt x="1948" y="0"/>
                  </a:lnTo>
                  <a:lnTo>
                    <a:pt x="1953" y="0"/>
                  </a:lnTo>
                  <a:close/>
                  <a:moveTo>
                    <a:pt x="2604" y="0"/>
                  </a:moveTo>
                  <a:lnTo>
                    <a:pt x="2604" y="2071"/>
                  </a:lnTo>
                  <a:lnTo>
                    <a:pt x="2599" y="2071"/>
                  </a:lnTo>
                  <a:lnTo>
                    <a:pt x="2599" y="0"/>
                  </a:lnTo>
                  <a:lnTo>
                    <a:pt x="2604" y="0"/>
                  </a:lnTo>
                  <a:close/>
                </a:path>
              </a:pathLst>
            </a:custGeom>
            <a:solidFill>
              <a:srgbClr val="F9F9F9"/>
            </a:solidFill>
            <a:ln w="7938">
              <a:solidFill>
                <a:srgbClr val="F9F9F9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+mn-lt"/>
              </a:endParaRPr>
            </a:p>
          </p:txBody>
        </p:sp>
        <p:sp>
          <p:nvSpPr>
            <p:cNvPr id="2055" name="Freeform 7"/>
            <p:cNvSpPr>
              <a:spLocks noEditPoints="1"/>
            </p:cNvSpPr>
            <p:nvPr/>
          </p:nvSpPr>
          <p:spPr bwMode="auto">
            <a:xfrm>
              <a:off x="1839" y="1068"/>
              <a:ext cx="372" cy="177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13" y="0"/>
                </a:cxn>
                <a:cxn ang="0">
                  <a:pos x="313" y="117"/>
                </a:cxn>
                <a:cxn ang="0">
                  <a:pos x="0" y="117"/>
                </a:cxn>
                <a:cxn ang="0">
                  <a:pos x="0" y="0"/>
                </a:cxn>
                <a:cxn ang="0">
                  <a:pos x="0" y="411"/>
                </a:cxn>
                <a:cxn ang="0">
                  <a:pos x="54" y="411"/>
                </a:cxn>
                <a:cxn ang="0">
                  <a:pos x="54" y="533"/>
                </a:cxn>
                <a:cxn ang="0">
                  <a:pos x="0" y="533"/>
                </a:cxn>
                <a:cxn ang="0">
                  <a:pos x="0" y="411"/>
                </a:cxn>
                <a:cxn ang="0">
                  <a:pos x="0" y="827"/>
                </a:cxn>
                <a:cxn ang="0">
                  <a:pos x="88" y="827"/>
                </a:cxn>
                <a:cxn ang="0">
                  <a:pos x="88" y="944"/>
                </a:cxn>
                <a:cxn ang="0">
                  <a:pos x="0" y="944"/>
                </a:cxn>
                <a:cxn ang="0">
                  <a:pos x="0" y="827"/>
                </a:cxn>
                <a:cxn ang="0">
                  <a:pos x="0" y="1243"/>
                </a:cxn>
                <a:cxn ang="0">
                  <a:pos x="24" y="1243"/>
                </a:cxn>
                <a:cxn ang="0">
                  <a:pos x="24" y="1361"/>
                </a:cxn>
                <a:cxn ang="0">
                  <a:pos x="0" y="1361"/>
                </a:cxn>
                <a:cxn ang="0">
                  <a:pos x="0" y="1243"/>
                </a:cxn>
                <a:cxn ang="0">
                  <a:pos x="0" y="1654"/>
                </a:cxn>
                <a:cxn ang="0">
                  <a:pos x="372" y="1654"/>
                </a:cxn>
                <a:cxn ang="0">
                  <a:pos x="372" y="1772"/>
                </a:cxn>
                <a:cxn ang="0">
                  <a:pos x="0" y="1772"/>
                </a:cxn>
                <a:cxn ang="0">
                  <a:pos x="0" y="1654"/>
                </a:cxn>
              </a:cxnLst>
              <a:rect l="0" t="0" r="r" b="b"/>
              <a:pathLst>
                <a:path w="372" h="1772">
                  <a:moveTo>
                    <a:pt x="0" y="0"/>
                  </a:moveTo>
                  <a:lnTo>
                    <a:pt x="313" y="0"/>
                  </a:lnTo>
                  <a:lnTo>
                    <a:pt x="313" y="117"/>
                  </a:lnTo>
                  <a:lnTo>
                    <a:pt x="0" y="117"/>
                  </a:lnTo>
                  <a:lnTo>
                    <a:pt x="0" y="0"/>
                  </a:lnTo>
                  <a:close/>
                  <a:moveTo>
                    <a:pt x="0" y="411"/>
                  </a:moveTo>
                  <a:lnTo>
                    <a:pt x="54" y="411"/>
                  </a:lnTo>
                  <a:lnTo>
                    <a:pt x="54" y="533"/>
                  </a:lnTo>
                  <a:lnTo>
                    <a:pt x="0" y="533"/>
                  </a:lnTo>
                  <a:lnTo>
                    <a:pt x="0" y="411"/>
                  </a:lnTo>
                  <a:close/>
                  <a:moveTo>
                    <a:pt x="0" y="827"/>
                  </a:moveTo>
                  <a:lnTo>
                    <a:pt x="88" y="827"/>
                  </a:lnTo>
                  <a:lnTo>
                    <a:pt x="88" y="944"/>
                  </a:lnTo>
                  <a:lnTo>
                    <a:pt x="0" y="944"/>
                  </a:lnTo>
                  <a:lnTo>
                    <a:pt x="0" y="827"/>
                  </a:lnTo>
                  <a:close/>
                  <a:moveTo>
                    <a:pt x="0" y="1243"/>
                  </a:moveTo>
                  <a:lnTo>
                    <a:pt x="24" y="1243"/>
                  </a:lnTo>
                  <a:lnTo>
                    <a:pt x="24" y="1361"/>
                  </a:lnTo>
                  <a:lnTo>
                    <a:pt x="0" y="1361"/>
                  </a:lnTo>
                  <a:lnTo>
                    <a:pt x="0" y="1243"/>
                  </a:lnTo>
                  <a:close/>
                  <a:moveTo>
                    <a:pt x="0" y="1654"/>
                  </a:moveTo>
                  <a:lnTo>
                    <a:pt x="372" y="1654"/>
                  </a:lnTo>
                  <a:lnTo>
                    <a:pt x="372" y="1772"/>
                  </a:lnTo>
                  <a:lnTo>
                    <a:pt x="0" y="1772"/>
                  </a:lnTo>
                  <a:lnTo>
                    <a:pt x="0" y="1654"/>
                  </a:lnTo>
                  <a:close/>
                </a:path>
              </a:pathLst>
            </a:custGeom>
            <a:solidFill>
              <a:srgbClr val="4F81BD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+mn-lt"/>
              </a:endParaRPr>
            </a:p>
          </p:txBody>
        </p:sp>
        <p:sp>
          <p:nvSpPr>
            <p:cNvPr id="2056" name="Freeform 8"/>
            <p:cNvSpPr>
              <a:spLocks noEditPoints="1"/>
            </p:cNvSpPr>
            <p:nvPr/>
          </p:nvSpPr>
          <p:spPr bwMode="auto">
            <a:xfrm>
              <a:off x="1839" y="1185"/>
              <a:ext cx="1664" cy="177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664" y="0"/>
                </a:cxn>
                <a:cxn ang="0">
                  <a:pos x="1664" y="118"/>
                </a:cxn>
                <a:cxn ang="0">
                  <a:pos x="0" y="118"/>
                </a:cxn>
                <a:cxn ang="0">
                  <a:pos x="0" y="0"/>
                </a:cxn>
                <a:cxn ang="0">
                  <a:pos x="0" y="416"/>
                </a:cxn>
                <a:cxn ang="0">
                  <a:pos x="240" y="416"/>
                </a:cxn>
                <a:cxn ang="0">
                  <a:pos x="240" y="534"/>
                </a:cxn>
                <a:cxn ang="0">
                  <a:pos x="0" y="534"/>
                </a:cxn>
                <a:cxn ang="0">
                  <a:pos x="0" y="416"/>
                </a:cxn>
                <a:cxn ang="0">
                  <a:pos x="0" y="827"/>
                </a:cxn>
                <a:cxn ang="0">
                  <a:pos x="1140" y="827"/>
                </a:cxn>
                <a:cxn ang="0">
                  <a:pos x="1140" y="945"/>
                </a:cxn>
                <a:cxn ang="0">
                  <a:pos x="0" y="945"/>
                </a:cxn>
                <a:cxn ang="0">
                  <a:pos x="0" y="827"/>
                </a:cxn>
                <a:cxn ang="0">
                  <a:pos x="0" y="1244"/>
                </a:cxn>
                <a:cxn ang="0">
                  <a:pos x="1204" y="1244"/>
                </a:cxn>
                <a:cxn ang="0">
                  <a:pos x="1204" y="1361"/>
                </a:cxn>
                <a:cxn ang="0">
                  <a:pos x="0" y="1361"/>
                </a:cxn>
                <a:cxn ang="0">
                  <a:pos x="0" y="1244"/>
                </a:cxn>
                <a:cxn ang="0">
                  <a:pos x="0" y="1655"/>
                </a:cxn>
                <a:cxn ang="0">
                  <a:pos x="793" y="1655"/>
                </a:cxn>
                <a:cxn ang="0">
                  <a:pos x="793" y="1777"/>
                </a:cxn>
                <a:cxn ang="0">
                  <a:pos x="0" y="1777"/>
                </a:cxn>
                <a:cxn ang="0">
                  <a:pos x="0" y="1655"/>
                </a:cxn>
              </a:cxnLst>
              <a:rect l="0" t="0" r="r" b="b"/>
              <a:pathLst>
                <a:path w="1664" h="1777">
                  <a:moveTo>
                    <a:pt x="0" y="0"/>
                  </a:moveTo>
                  <a:lnTo>
                    <a:pt x="1664" y="0"/>
                  </a:lnTo>
                  <a:lnTo>
                    <a:pt x="1664" y="118"/>
                  </a:lnTo>
                  <a:lnTo>
                    <a:pt x="0" y="118"/>
                  </a:lnTo>
                  <a:lnTo>
                    <a:pt x="0" y="0"/>
                  </a:lnTo>
                  <a:close/>
                  <a:moveTo>
                    <a:pt x="0" y="416"/>
                  </a:moveTo>
                  <a:lnTo>
                    <a:pt x="240" y="416"/>
                  </a:lnTo>
                  <a:lnTo>
                    <a:pt x="240" y="534"/>
                  </a:lnTo>
                  <a:lnTo>
                    <a:pt x="0" y="534"/>
                  </a:lnTo>
                  <a:lnTo>
                    <a:pt x="0" y="416"/>
                  </a:lnTo>
                  <a:close/>
                  <a:moveTo>
                    <a:pt x="0" y="827"/>
                  </a:moveTo>
                  <a:lnTo>
                    <a:pt x="1140" y="827"/>
                  </a:lnTo>
                  <a:lnTo>
                    <a:pt x="1140" y="945"/>
                  </a:lnTo>
                  <a:lnTo>
                    <a:pt x="0" y="945"/>
                  </a:lnTo>
                  <a:lnTo>
                    <a:pt x="0" y="827"/>
                  </a:lnTo>
                  <a:close/>
                  <a:moveTo>
                    <a:pt x="0" y="1244"/>
                  </a:moveTo>
                  <a:lnTo>
                    <a:pt x="1204" y="1244"/>
                  </a:lnTo>
                  <a:lnTo>
                    <a:pt x="1204" y="1361"/>
                  </a:lnTo>
                  <a:lnTo>
                    <a:pt x="0" y="1361"/>
                  </a:lnTo>
                  <a:lnTo>
                    <a:pt x="0" y="1244"/>
                  </a:lnTo>
                  <a:close/>
                  <a:moveTo>
                    <a:pt x="0" y="1655"/>
                  </a:moveTo>
                  <a:lnTo>
                    <a:pt x="793" y="1655"/>
                  </a:lnTo>
                  <a:lnTo>
                    <a:pt x="793" y="1777"/>
                  </a:lnTo>
                  <a:lnTo>
                    <a:pt x="0" y="1777"/>
                  </a:lnTo>
                  <a:lnTo>
                    <a:pt x="0" y="1655"/>
                  </a:lnTo>
                  <a:close/>
                </a:path>
              </a:pathLst>
            </a:custGeom>
            <a:solidFill>
              <a:srgbClr val="C0504D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+mn-lt"/>
              </a:endParaRPr>
            </a:p>
          </p:txBody>
        </p:sp>
        <p:sp>
          <p:nvSpPr>
            <p:cNvPr id="2057" name="Freeform 9"/>
            <p:cNvSpPr>
              <a:spLocks noEditPoints="1"/>
            </p:cNvSpPr>
            <p:nvPr/>
          </p:nvSpPr>
          <p:spPr bwMode="auto">
            <a:xfrm>
              <a:off x="1839" y="1303"/>
              <a:ext cx="3221" cy="177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413" y="0"/>
                </a:cxn>
                <a:cxn ang="0">
                  <a:pos x="2413" y="117"/>
                </a:cxn>
                <a:cxn ang="0">
                  <a:pos x="0" y="117"/>
                </a:cxn>
                <a:cxn ang="0">
                  <a:pos x="0" y="0"/>
                </a:cxn>
                <a:cxn ang="0">
                  <a:pos x="0" y="416"/>
                </a:cxn>
                <a:cxn ang="0">
                  <a:pos x="2359" y="416"/>
                </a:cxn>
                <a:cxn ang="0">
                  <a:pos x="2359" y="533"/>
                </a:cxn>
                <a:cxn ang="0">
                  <a:pos x="0" y="533"/>
                </a:cxn>
                <a:cxn ang="0">
                  <a:pos x="0" y="416"/>
                </a:cxn>
                <a:cxn ang="0">
                  <a:pos x="0" y="827"/>
                </a:cxn>
                <a:cxn ang="0">
                  <a:pos x="3157" y="827"/>
                </a:cxn>
                <a:cxn ang="0">
                  <a:pos x="3157" y="944"/>
                </a:cxn>
                <a:cxn ang="0">
                  <a:pos x="0" y="944"/>
                </a:cxn>
                <a:cxn ang="0">
                  <a:pos x="0" y="827"/>
                </a:cxn>
                <a:cxn ang="0">
                  <a:pos x="0" y="1243"/>
                </a:cxn>
                <a:cxn ang="0">
                  <a:pos x="3157" y="1243"/>
                </a:cxn>
                <a:cxn ang="0">
                  <a:pos x="3157" y="1360"/>
                </a:cxn>
                <a:cxn ang="0">
                  <a:pos x="0" y="1360"/>
                </a:cxn>
                <a:cxn ang="0">
                  <a:pos x="0" y="1243"/>
                </a:cxn>
                <a:cxn ang="0">
                  <a:pos x="0" y="1659"/>
                </a:cxn>
                <a:cxn ang="0">
                  <a:pos x="3221" y="1659"/>
                </a:cxn>
                <a:cxn ang="0">
                  <a:pos x="3221" y="1777"/>
                </a:cxn>
                <a:cxn ang="0">
                  <a:pos x="0" y="1777"/>
                </a:cxn>
                <a:cxn ang="0">
                  <a:pos x="0" y="1659"/>
                </a:cxn>
              </a:cxnLst>
              <a:rect l="0" t="0" r="r" b="b"/>
              <a:pathLst>
                <a:path w="3221" h="1777">
                  <a:moveTo>
                    <a:pt x="0" y="0"/>
                  </a:moveTo>
                  <a:lnTo>
                    <a:pt x="2413" y="0"/>
                  </a:lnTo>
                  <a:lnTo>
                    <a:pt x="2413" y="117"/>
                  </a:lnTo>
                  <a:lnTo>
                    <a:pt x="0" y="117"/>
                  </a:lnTo>
                  <a:lnTo>
                    <a:pt x="0" y="0"/>
                  </a:lnTo>
                  <a:close/>
                  <a:moveTo>
                    <a:pt x="0" y="416"/>
                  </a:moveTo>
                  <a:lnTo>
                    <a:pt x="2359" y="416"/>
                  </a:lnTo>
                  <a:lnTo>
                    <a:pt x="2359" y="533"/>
                  </a:lnTo>
                  <a:lnTo>
                    <a:pt x="0" y="533"/>
                  </a:lnTo>
                  <a:lnTo>
                    <a:pt x="0" y="416"/>
                  </a:lnTo>
                  <a:close/>
                  <a:moveTo>
                    <a:pt x="0" y="827"/>
                  </a:moveTo>
                  <a:lnTo>
                    <a:pt x="3157" y="827"/>
                  </a:lnTo>
                  <a:lnTo>
                    <a:pt x="3157" y="944"/>
                  </a:lnTo>
                  <a:lnTo>
                    <a:pt x="0" y="944"/>
                  </a:lnTo>
                  <a:lnTo>
                    <a:pt x="0" y="827"/>
                  </a:lnTo>
                  <a:close/>
                  <a:moveTo>
                    <a:pt x="0" y="1243"/>
                  </a:moveTo>
                  <a:lnTo>
                    <a:pt x="3157" y="1243"/>
                  </a:lnTo>
                  <a:lnTo>
                    <a:pt x="3157" y="1360"/>
                  </a:lnTo>
                  <a:lnTo>
                    <a:pt x="0" y="1360"/>
                  </a:lnTo>
                  <a:lnTo>
                    <a:pt x="0" y="1243"/>
                  </a:lnTo>
                  <a:close/>
                  <a:moveTo>
                    <a:pt x="0" y="1659"/>
                  </a:moveTo>
                  <a:lnTo>
                    <a:pt x="3221" y="1659"/>
                  </a:lnTo>
                  <a:lnTo>
                    <a:pt x="3221" y="1777"/>
                  </a:lnTo>
                  <a:lnTo>
                    <a:pt x="0" y="1777"/>
                  </a:lnTo>
                  <a:lnTo>
                    <a:pt x="0" y="1659"/>
                  </a:lnTo>
                  <a:close/>
                </a:path>
              </a:pathLst>
            </a:custGeom>
            <a:solidFill>
              <a:srgbClr val="FFFF99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+mn-lt"/>
              </a:endParaRPr>
            </a:p>
          </p:txBody>
        </p:sp>
        <p:sp>
          <p:nvSpPr>
            <p:cNvPr id="2058" name="Rectangle 10"/>
            <p:cNvSpPr>
              <a:spLocks noChangeArrowheads="1"/>
            </p:cNvSpPr>
            <p:nvPr/>
          </p:nvSpPr>
          <p:spPr bwMode="auto">
            <a:xfrm>
              <a:off x="1834" y="1038"/>
              <a:ext cx="10" cy="2071"/>
            </a:xfrm>
            <a:prstGeom prst="rect">
              <a:avLst/>
            </a:prstGeom>
            <a:solidFill>
              <a:srgbClr val="F9F9F9"/>
            </a:solidFill>
            <a:ln w="7938">
              <a:solidFill>
                <a:srgbClr val="F9F9F9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+mn-lt"/>
              </a:endParaRPr>
            </a:p>
          </p:txBody>
        </p:sp>
        <p:sp>
          <p:nvSpPr>
            <p:cNvPr id="2059" name="Freeform 11"/>
            <p:cNvSpPr>
              <a:spLocks noEditPoints="1"/>
            </p:cNvSpPr>
            <p:nvPr/>
          </p:nvSpPr>
          <p:spPr bwMode="auto">
            <a:xfrm>
              <a:off x="1810" y="1033"/>
              <a:ext cx="58" cy="208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8" y="0"/>
                </a:cxn>
                <a:cxn ang="0">
                  <a:pos x="58" y="10"/>
                </a:cxn>
                <a:cxn ang="0">
                  <a:pos x="0" y="10"/>
                </a:cxn>
                <a:cxn ang="0">
                  <a:pos x="0" y="0"/>
                </a:cxn>
                <a:cxn ang="0">
                  <a:pos x="0" y="412"/>
                </a:cxn>
                <a:cxn ang="0">
                  <a:pos x="58" y="412"/>
                </a:cxn>
                <a:cxn ang="0">
                  <a:pos x="58" y="421"/>
                </a:cxn>
                <a:cxn ang="0">
                  <a:pos x="0" y="421"/>
                </a:cxn>
                <a:cxn ang="0">
                  <a:pos x="0" y="412"/>
                </a:cxn>
                <a:cxn ang="0">
                  <a:pos x="0" y="828"/>
                </a:cxn>
                <a:cxn ang="0">
                  <a:pos x="58" y="828"/>
                </a:cxn>
                <a:cxn ang="0">
                  <a:pos x="58" y="837"/>
                </a:cxn>
                <a:cxn ang="0">
                  <a:pos x="0" y="837"/>
                </a:cxn>
                <a:cxn ang="0">
                  <a:pos x="0" y="828"/>
                </a:cxn>
                <a:cxn ang="0">
                  <a:pos x="0" y="1244"/>
                </a:cxn>
                <a:cxn ang="0">
                  <a:pos x="58" y="1244"/>
                </a:cxn>
                <a:cxn ang="0">
                  <a:pos x="58" y="1254"/>
                </a:cxn>
                <a:cxn ang="0">
                  <a:pos x="0" y="1254"/>
                </a:cxn>
                <a:cxn ang="0">
                  <a:pos x="0" y="1244"/>
                </a:cxn>
                <a:cxn ang="0">
                  <a:pos x="0" y="1655"/>
                </a:cxn>
                <a:cxn ang="0">
                  <a:pos x="58" y="1655"/>
                </a:cxn>
                <a:cxn ang="0">
                  <a:pos x="58" y="1665"/>
                </a:cxn>
                <a:cxn ang="0">
                  <a:pos x="0" y="1665"/>
                </a:cxn>
                <a:cxn ang="0">
                  <a:pos x="0" y="1655"/>
                </a:cxn>
                <a:cxn ang="0">
                  <a:pos x="0" y="2071"/>
                </a:cxn>
                <a:cxn ang="0">
                  <a:pos x="58" y="2071"/>
                </a:cxn>
                <a:cxn ang="0">
                  <a:pos x="58" y="2081"/>
                </a:cxn>
                <a:cxn ang="0">
                  <a:pos x="0" y="2081"/>
                </a:cxn>
                <a:cxn ang="0">
                  <a:pos x="0" y="2071"/>
                </a:cxn>
              </a:cxnLst>
              <a:rect l="0" t="0" r="r" b="b"/>
              <a:pathLst>
                <a:path w="58" h="2081">
                  <a:moveTo>
                    <a:pt x="0" y="0"/>
                  </a:moveTo>
                  <a:lnTo>
                    <a:pt x="58" y="0"/>
                  </a:lnTo>
                  <a:lnTo>
                    <a:pt x="58" y="10"/>
                  </a:lnTo>
                  <a:lnTo>
                    <a:pt x="0" y="10"/>
                  </a:lnTo>
                  <a:lnTo>
                    <a:pt x="0" y="0"/>
                  </a:lnTo>
                  <a:close/>
                  <a:moveTo>
                    <a:pt x="0" y="412"/>
                  </a:moveTo>
                  <a:lnTo>
                    <a:pt x="58" y="412"/>
                  </a:lnTo>
                  <a:lnTo>
                    <a:pt x="58" y="421"/>
                  </a:lnTo>
                  <a:lnTo>
                    <a:pt x="0" y="421"/>
                  </a:lnTo>
                  <a:lnTo>
                    <a:pt x="0" y="412"/>
                  </a:lnTo>
                  <a:close/>
                  <a:moveTo>
                    <a:pt x="0" y="828"/>
                  </a:moveTo>
                  <a:lnTo>
                    <a:pt x="58" y="828"/>
                  </a:lnTo>
                  <a:lnTo>
                    <a:pt x="58" y="837"/>
                  </a:lnTo>
                  <a:lnTo>
                    <a:pt x="0" y="837"/>
                  </a:lnTo>
                  <a:lnTo>
                    <a:pt x="0" y="828"/>
                  </a:lnTo>
                  <a:close/>
                  <a:moveTo>
                    <a:pt x="0" y="1244"/>
                  </a:moveTo>
                  <a:lnTo>
                    <a:pt x="58" y="1244"/>
                  </a:lnTo>
                  <a:lnTo>
                    <a:pt x="58" y="1254"/>
                  </a:lnTo>
                  <a:lnTo>
                    <a:pt x="0" y="1254"/>
                  </a:lnTo>
                  <a:lnTo>
                    <a:pt x="0" y="1244"/>
                  </a:lnTo>
                  <a:close/>
                  <a:moveTo>
                    <a:pt x="0" y="1655"/>
                  </a:moveTo>
                  <a:lnTo>
                    <a:pt x="58" y="1655"/>
                  </a:lnTo>
                  <a:lnTo>
                    <a:pt x="58" y="1665"/>
                  </a:lnTo>
                  <a:lnTo>
                    <a:pt x="0" y="1665"/>
                  </a:lnTo>
                  <a:lnTo>
                    <a:pt x="0" y="1655"/>
                  </a:lnTo>
                  <a:close/>
                  <a:moveTo>
                    <a:pt x="0" y="2071"/>
                  </a:moveTo>
                  <a:lnTo>
                    <a:pt x="58" y="2071"/>
                  </a:lnTo>
                  <a:lnTo>
                    <a:pt x="58" y="2081"/>
                  </a:lnTo>
                  <a:lnTo>
                    <a:pt x="0" y="2081"/>
                  </a:lnTo>
                  <a:lnTo>
                    <a:pt x="0" y="2071"/>
                  </a:lnTo>
                  <a:close/>
                </a:path>
              </a:pathLst>
            </a:custGeom>
            <a:solidFill>
              <a:srgbClr val="F9F9F9"/>
            </a:solidFill>
            <a:ln w="7938">
              <a:solidFill>
                <a:srgbClr val="F9F9F9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+mn-lt"/>
              </a:endParaRPr>
            </a:p>
          </p:txBody>
        </p:sp>
        <p:sp>
          <p:nvSpPr>
            <p:cNvPr id="2060" name="Rectangle 12"/>
            <p:cNvSpPr>
              <a:spLocks noChangeArrowheads="1"/>
            </p:cNvSpPr>
            <p:nvPr/>
          </p:nvSpPr>
          <p:spPr bwMode="auto">
            <a:xfrm>
              <a:off x="1839" y="1033"/>
              <a:ext cx="3250" cy="5"/>
            </a:xfrm>
            <a:prstGeom prst="rect">
              <a:avLst/>
            </a:prstGeom>
            <a:solidFill>
              <a:srgbClr val="F9F9F9"/>
            </a:solidFill>
            <a:ln w="7938">
              <a:solidFill>
                <a:srgbClr val="F9F9F9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+mn-lt"/>
              </a:endParaRPr>
            </a:p>
          </p:txBody>
        </p:sp>
        <p:sp>
          <p:nvSpPr>
            <p:cNvPr id="2061" name="Rectangle 13"/>
            <p:cNvSpPr>
              <a:spLocks noChangeArrowheads="1"/>
            </p:cNvSpPr>
            <p:nvPr/>
          </p:nvSpPr>
          <p:spPr bwMode="auto">
            <a:xfrm>
              <a:off x="1883" y="1053"/>
              <a:ext cx="215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dirty="0" smtClean="0">
                  <a:ln>
                    <a:noFill/>
                  </a:ln>
                  <a:solidFill>
                    <a:srgbClr val="FFFFFF"/>
                  </a:solidFill>
                  <a:effectLst/>
                  <a:latin typeface="+mn-lt"/>
                </a:rPr>
                <a:t>239</a:t>
              </a:r>
              <a:endPara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endParaRPr>
            </a:p>
          </p:txBody>
        </p:sp>
        <p:sp>
          <p:nvSpPr>
            <p:cNvPr id="2062" name="Rectangle 14"/>
            <p:cNvSpPr>
              <a:spLocks noChangeArrowheads="1"/>
            </p:cNvSpPr>
            <p:nvPr/>
          </p:nvSpPr>
          <p:spPr bwMode="auto">
            <a:xfrm>
              <a:off x="1878" y="1469"/>
              <a:ext cx="143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smtClean="0">
                  <a:ln>
                    <a:noFill/>
                  </a:ln>
                  <a:solidFill>
                    <a:srgbClr val="FFFFFF"/>
                  </a:solidFill>
                  <a:effectLst/>
                  <a:latin typeface="+mn-lt"/>
                </a:rPr>
                <a:t>42</a:t>
              </a:r>
              <a:endParaRPr kumimoji="0" lang="en-US" sz="1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endParaRPr>
            </a:p>
          </p:txBody>
        </p:sp>
        <p:sp>
          <p:nvSpPr>
            <p:cNvPr id="2063" name="Rectangle 15"/>
            <p:cNvSpPr>
              <a:spLocks noChangeArrowheads="1"/>
            </p:cNvSpPr>
            <p:nvPr/>
          </p:nvSpPr>
          <p:spPr bwMode="auto">
            <a:xfrm>
              <a:off x="1878" y="1880"/>
              <a:ext cx="143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smtClean="0">
                  <a:ln>
                    <a:noFill/>
                  </a:ln>
                  <a:solidFill>
                    <a:srgbClr val="FFFFFF"/>
                  </a:solidFill>
                  <a:effectLst/>
                  <a:latin typeface="+mn-lt"/>
                </a:rPr>
                <a:t>68</a:t>
              </a:r>
              <a:endParaRPr kumimoji="0" lang="en-US" sz="1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endParaRPr>
            </a:p>
          </p:txBody>
        </p:sp>
        <p:sp>
          <p:nvSpPr>
            <p:cNvPr id="2064" name="Rectangle 16"/>
            <p:cNvSpPr>
              <a:spLocks noChangeArrowheads="1"/>
            </p:cNvSpPr>
            <p:nvPr/>
          </p:nvSpPr>
          <p:spPr bwMode="auto">
            <a:xfrm>
              <a:off x="1878" y="2296"/>
              <a:ext cx="143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smtClean="0">
                  <a:ln>
                    <a:noFill/>
                  </a:ln>
                  <a:solidFill>
                    <a:srgbClr val="FFFFFF"/>
                  </a:solidFill>
                  <a:effectLst/>
                  <a:latin typeface="+mn-lt"/>
                </a:rPr>
                <a:t>18</a:t>
              </a:r>
              <a:endParaRPr kumimoji="0" lang="en-US" sz="1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endParaRPr>
            </a:p>
          </p:txBody>
        </p:sp>
        <p:sp>
          <p:nvSpPr>
            <p:cNvPr id="2065" name="Rectangle 17"/>
            <p:cNvSpPr>
              <a:spLocks noChangeArrowheads="1"/>
            </p:cNvSpPr>
            <p:nvPr/>
          </p:nvSpPr>
          <p:spPr bwMode="auto">
            <a:xfrm>
              <a:off x="1883" y="2712"/>
              <a:ext cx="215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smtClean="0">
                  <a:ln>
                    <a:noFill/>
                  </a:ln>
                  <a:solidFill>
                    <a:srgbClr val="FFFFFF"/>
                  </a:solidFill>
                  <a:effectLst/>
                  <a:latin typeface="+mn-lt"/>
                </a:rPr>
                <a:t>284</a:t>
              </a:r>
              <a:endParaRPr kumimoji="0" lang="en-US" sz="1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endParaRPr>
            </a:p>
          </p:txBody>
        </p:sp>
        <p:sp>
          <p:nvSpPr>
            <p:cNvPr id="2066" name="Rectangle 18"/>
            <p:cNvSpPr>
              <a:spLocks noChangeArrowheads="1"/>
            </p:cNvSpPr>
            <p:nvPr/>
          </p:nvSpPr>
          <p:spPr bwMode="auto">
            <a:xfrm>
              <a:off x="3542" y="1170"/>
              <a:ext cx="323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smtClean="0">
                  <a:ln>
                    <a:noFill/>
                  </a:ln>
                  <a:solidFill>
                    <a:srgbClr val="FFFFFF"/>
                  </a:solidFill>
                  <a:effectLst/>
                  <a:latin typeface="+mn-lt"/>
                </a:rPr>
                <a:t>1,278</a:t>
              </a:r>
              <a:endParaRPr kumimoji="0" lang="en-US" sz="1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endParaRPr>
            </a:p>
          </p:txBody>
        </p:sp>
        <p:sp>
          <p:nvSpPr>
            <p:cNvPr id="2067" name="Rectangle 19"/>
            <p:cNvSpPr>
              <a:spLocks noChangeArrowheads="1"/>
            </p:cNvSpPr>
            <p:nvPr/>
          </p:nvSpPr>
          <p:spPr bwMode="auto">
            <a:xfrm>
              <a:off x="2118" y="1586"/>
              <a:ext cx="215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smtClean="0">
                  <a:ln>
                    <a:noFill/>
                  </a:ln>
                  <a:solidFill>
                    <a:srgbClr val="FFFFFF"/>
                  </a:solidFill>
                  <a:effectLst/>
                  <a:latin typeface="+mn-lt"/>
                </a:rPr>
                <a:t>182</a:t>
              </a:r>
              <a:endParaRPr kumimoji="0" lang="en-US" sz="1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endParaRPr>
            </a:p>
          </p:txBody>
        </p:sp>
        <p:sp>
          <p:nvSpPr>
            <p:cNvPr id="2068" name="Rectangle 20"/>
            <p:cNvSpPr>
              <a:spLocks noChangeArrowheads="1"/>
            </p:cNvSpPr>
            <p:nvPr/>
          </p:nvSpPr>
          <p:spPr bwMode="auto">
            <a:xfrm>
              <a:off x="3019" y="2002"/>
              <a:ext cx="215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smtClean="0">
                  <a:ln>
                    <a:noFill/>
                  </a:ln>
                  <a:solidFill>
                    <a:srgbClr val="FFFFFF"/>
                  </a:solidFill>
                  <a:effectLst/>
                  <a:latin typeface="+mn-lt"/>
                </a:rPr>
                <a:t>875</a:t>
              </a:r>
              <a:endParaRPr kumimoji="0" lang="en-US" sz="1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endParaRPr>
            </a:p>
          </p:txBody>
        </p:sp>
        <p:sp>
          <p:nvSpPr>
            <p:cNvPr id="2069" name="Rectangle 21"/>
            <p:cNvSpPr>
              <a:spLocks noChangeArrowheads="1"/>
            </p:cNvSpPr>
            <p:nvPr/>
          </p:nvSpPr>
          <p:spPr bwMode="auto">
            <a:xfrm>
              <a:off x="3082" y="2413"/>
              <a:ext cx="215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smtClean="0">
                  <a:ln>
                    <a:noFill/>
                  </a:ln>
                  <a:solidFill>
                    <a:srgbClr val="FFFFFF"/>
                  </a:solidFill>
                  <a:effectLst/>
                  <a:latin typeface="+mn-lt"/>
                </a:rPr>
                <a:t>925</a:t>
              </a:r>
              <a:endParaRPr kumimoji="0" lang="en-US" sz="1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endParaRPr>
            </a:p>
          </p:txBody>
        </p:sp>
        <p:sp>
          <p:nvSpPr>
            <p:cNvPr id="2070" name="Rectangle 22"/>
            <p:cNvSpPr>
              <a:spLocks noChangeArrowheads="1"/>
            </p:cNvSpPr>
            <p:nvPr/>
          </p:nvSpPr>
          <p:spPr bwMode="auto">
            <a:xfrm>
              <a:off x="2671" y="2829"/>
              <a:ext cx="215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smtClean="0">
                  <a:ln>
                    <a:noFill/>
                  </a:ln>
                  <a:solidFill>
                    <a:srgbClr val="FFFFFF"/>
                  </a:solidFill>
                  <a:effectLst/>
                  <a:latin typeface="+mn-lt"/>
                </a:rPr>
                <a:t>609</a:t>
              </a:r>
              <a:endParaRPr kumimoji="0" lang="en-US" sz="1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endParaRPr>
            </a:p>
          </p:txBody>
        </p:sp>
        <p:sp>
          <p:nvSpPr>
            <p:cNvPr id="2071" name="Rectangle 23"/>
            <p:cNvSpPr>
              <a:spLocks noChangeArrowheads="1"/>
            </p:cNvSpPr>
            <p:nvPr/>
          </p:nvSpPr>
          <p:spPr bwMode="auto">
            <a:xfrm>
              <a:off x="2926" y="1292"/>
              <a:ext cx="287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</a:rPr>
                <a:t>1854</a:t>
              </a:r>
              <a:endParaRPr kumimoji="0" lang="en-US" sz="1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endParaRPr>
            </a:p>
          </p:txBody>
        </p:sp>
        <p:sp>
          <p:nvSpPr>
            <p:cNvPr id="2072" name="Rectangle 24"/>
            <p:cNvSpPr>
              <a:spLocks noChangeArrowheads="1"/>
            </p:cNvSpPr>
            <p:nvPr/>
          </p:nvSpPr>
          <p:spPr bwMode="auto">
            <a:xfrm>
              <a:off x="2901" y="1704"/>
              <a:ext cx="287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</a:rPr>
                <a:t>1814</a:t>
              </a:r>
              <a:endParaRPr kumimoji="0" lang="en-US" sz="1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endParaRPr>
            </a:p>
          </p:txBody>
        </p:sp>
        <p:sp>
          <p:nvSpPr>
            <p:cNvPr id="2073" name="Rectangle 25"/>
            <p:cNvSpPr>
              <a:spLocks noChangeArrowheads="1"/>
            </p:cNvSpPr>
            <p:nvPr/>
          </p:nvSpPr>
          <p:spPr bwMode="auto">
            <a:xfrm>
              <a:off x="3302" y="2120"/>
              <a:ext cx="287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</a:rPr>
                <a:t>2428</a:t>
              </a:r>
              <a:endParaRPr kumimoji="0" lang="en-US" sz="1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endParaRPr>
            </a:p>
          </p:txBody>
        </p:sp>
        <p:sp>
          <p:nvSpPr>
            <p:cNvPr id="2074" name="Rectangle 26"/>
            <p:cNvSpPr>
              <a:spLocks noChangeArrowheads="1"/>
            </p:cNvSpPr>
            <p:nvPr/>
          </p:nvSpPr>
          <p:spPr bwMode="auto">
            <a:xfrm>
              <a:off x="3302" y="2531"/>
              <a:ext cx="287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</a:rPr>
                <a:t>2428</a:t>
              </a:r>
              <a:endParaRPr kumimoji="0" lang="en-US" sz="1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endParaRPr>
            </a:p>
          </p:txBody>
        </p:sp>
        <p:sp>
          <p:nvSpPr>
            <p:cNvPr id="2075" name="Rectangle 27"/>
            <p:cNvSpPr>
              <a:spLocks noChangeArrowheads="1"/>
            </p:cNvSpPr>
            <p:nvPr/>
          </p:nvSpPr>
          <p:spPr bwMode="auto">
            <a:xfrm>
              <a:off x="3332" y="2947"/>
              <a:ext cx="287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</a:rPr>
                <a:t>2478</a:t>
              </a:r>
              <a:endParaRPr kumimoji="0" lang="en-US" sz="1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endParaRPr>
            </a:p>
          </p:txBody>
        </p:sp>
        <p:sp>
          <p:nvSpPr>
            <p:cNvPr id="2076" name="Rectangle 28"/>
            <p:cNvSpPr>
              <a:spLocks noChangeArrowheads="1"/>
            </p:cNvSpPr>
            <p:nvPr/>
          </p:nvSpPr>
          <p:spPr bwMode="auto">
            <a:xfrm>
              <a:off x="715" y="1200"/>
              <a:ext cx="1027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dirty="0" smtClean="0">
                  <a:ln>
                    <a:noFill/>
                  </a:ln>
                  <a:effectLst/>
                  <a:latin typeface="+mn-lt"/>
                </a:rPr>
                <a:t>Injection-drug use</a:t>
              </a:r>
            </a:p>
          </p:txBody>
        </p:sp>
        <p:sp>
          <p:nvSpPr>
            <p:cNvPr id="2085" name="Rectangle 37"/>
            <p:cNvSpPr>
              <a:spLocks noChangeArrowheads="1"/>
            </p:cNvSpPr>
            <p:nvPr/>
          </p:nvSpPr>
          <p:spPr bwMode="auto">
            <a:xfrm>
              <a:off x="866" y="1512"/>
              <a:ext cx="876" cy="3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dirty="0" smtClean="0">
                  <a:ln>
                    <a:noFill/>
                  </a:ln>
                  <a:effectLst/>
                  <a:latin typeface="+mn-lt"/>
                </a:rPr>
                <a:t>Men who have </a:t>
              </a:r>
              <a:br>
                <a:rPr kumimoji="0" lang="en-US" sz="1600" b="0" i="0" u="none" strike="noStrike" cap="none" normalizeH="0" baseline="0" dirty="0" smtClean="0">
                  <a:ln>
                    <a:noFill/>
                  </a:ln>
                  <a:effectLst/>
                  <a:latin typeface="+mn-lt"/>
                </a:rPr>
              </a:br>
              <a:r>
                <a:rPr kumimoji="0" lang="en-US" sz="1600" b="0" i="0" u="none" strike="noStrike" cap="none" normalizeH="0" baseline="0" dirty="0" smtClean="0">
                  <a:ln>
                    <a:noFill/>
                  </a:ln>
                  <a:effectLst/>
                  <a:latin typeface="+mn-lt"/>
                </a:rPr>
                <a:t>sex with men</a:t>
              </a:r>
              <a:r>
                <a:rPr kumimoji="0" lang="en-US" sz="1600" b="0" i="0" u="none" strike="noStrike" cap="none" normalizeH="0" baseline="30000" dirty="0" smtClean="0">
                  <a:ln>
                    <a:noFill/>
                  </a:ln>
                  <a:effectLst/>
                  <a:latin typeface="+mn-lt"/>
                </a:rPr>
                <a:t>¶</a:t>
              </a:r>
            </a:p>
          </p:txBody>
        </p:sp>
        <p:sp>
          <p:nvSpPr>
            <p:cNvPr id="2086" name="Rectangle 38"/>
            <p:cNvSpPr>
              <a:spLocks noChangeArrowheads="1"/>
            </p:cNvSpPr>
            <p:nvPr/>
          </p:nvSpPr>
          <p:spPr bwMode="auto">
            <a:xfrm>
              <a:off x="1348" y="1954"/>
              <a:ext cx="394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dirty="0" smtClean="0">
                  <a:ln>
                    <a:noFill/>
                  </a:ln>
                  <a:effectLst/>
                  <a:latin typeface="+mn-lt"/>
                </a:rPr>
                <a:t>Sexual</a:t>
              </a:r>
            </a:p>
          </p:txBody>
        </p:sp>
        <p:sp>
          <p:nvSpPr>
            <p:cNvPr id="2087" name="Rectangle 39"/>
            <p:cNvSpPr>
              <a:spLocks noChangeArrowheads="1"/>
            </p:cNvSpPr>
            <p:nvPr/>
          </p:nvSpPr>
          <p:spPr bwMode="auto">
            <a:xfrm>
              <a:off x="1325" y="2086"/>
              <a:ext cx="417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dirty="0" smtClean="0">
                  <a:ln>
                    <a:noFill/>
                  </a:ln>
                  <a:effectLst/>
                  <a:latin typeface="+mn-lt"/>
                </a:rPr>
                <a:t>contact</a:t>
              </a:r>
            </a:p>
          </p:txBody>
        </p:sp>
        <p:sp>
          <p:nvSpPr>
            <p:cNvPr id="2088" name="Rectangle 40"/>
            <p:cNvSpPr>
              <a:spLocks noChangeArrowheads="1"/>
            </p:cNvSpPr>
            <p:nvPr/>
          </p:nvSpPr>
          <p:spPr bwMode="auto">
            <a:xfrm>
              <a:off x="1126" y="2370"/>
              <a:ext cx="616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dirty="0" smtClean="0">
                  <a:ln>
                    <a:noFill/>
                  </a:ln>
                  <a:effectLst/>
                  <a:latin typeface="+mn-lt"/>
                </a:rPr>
                <a:t>Household</a:t>
              </a:r>
            </a:p>
          </p:txBody>
        </p:sp>
        <p:sp>
          <p:nvSpPr>
            <p:cNvPr id="2089" name="Rectangle 41"/>
            <p:cNvSpPr>
              <a:spLocks noChangeArrowheads="1"/>
            </p:cNvSpPr>
            <p:nvPr/>
          </p:nvSpPr>
          <p:spPr bwMode="auto">
            <a:xfrm>
              <a:off x="1325" y="2501"/>
              <a:ext cx="417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dirty="0" smtClean="0">
                  <a:ln>
                    <a:noFill/>
                  </a:ln>
                  <a:effectLst/>
                  <a:latin typeface="+mn-lt"/>
                </a:rPr>
                <a:t>contact</a:t>
              </a:r>
            </a:p>
          </p:txBody>
        </p:sp>
        <p:sp>
          <p:nvSpPr>
            <p:cNvPr id="2090" name="Rectangle 42"/>
            <p:cNvSpPr>
              <a:spLocks noChangeArrowheads="1"/>
            </p:cNvSpPr>
            <p:nvPr/>
          </p:nvSpPr>
          <p:spPr bwMode="auto">
            <a:xfrm>
              <a:off x="1298" y="2786"/>
              <a:ext cx="444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dirty="0" smtClean="0">
                  <a:ln>
                    <a:noFill/>
                  </a:ln>
                  <a:effectLst/>
                  <a:latin typeface="+mn-lt"/>
                </a:rPr>
                <a:t>Multiple</a:t>
              </a:r>
            </a:p>
          </p:txBody>
        </p:sp>
        <p:sp>
          <p:nvSpPr>
            <p:cNvPr id="2092" name="Rectangle 44"/>
            <p:cNvSpPr>
              <a:spLocks noChangeArrowheads="1"/>
            </p:cNvSpPr>
            <p:nvPr/>
          </p:nvSpPr>
          <p:spPr bwMode="auto">
            <a:xfrm>
              <a:off x="1030" y="2928"/>
              <a:ext cx="712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dirty="0" smtClean="0">
                  <a:ln>
                    <a:noFill/>
                  </a:ln>
                  <a:effectLst/>
                  <a:latin typeface="+mn-lt"/>
                </a:rPr>
                <a:t>sex partners</a:t>
              </a:r>
            </a:p>
          </p:txBody>
        </p:sp>
        <p:sp>
          <p:nvSpPr>
            <p:cNvPr id="2093" name="Rectangle 45"/>
            <p:cNvSpPr>
              <a:spLocks noChangeArrowheads="1"/>
            </p:cNvSpPr>
            <p:nvPr/>
          </p:nvSpPr>
          <p:spPr bwMode="auto">
            <a:xfrm>
              <a:off x="1810" y="3168"/>
              <a:ext cx="72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dirty="0" smtClean="0">
                  <a:ln>
                    <a:noFill/>
                  </a:ln>
                  <a:solidFill>
                    <a:srgbClr val="FFFFFF"/>
                  </a:solidFill>
                  <a:effectLst/>
                  <a:latin typeface="+mn-lt"/>
                </a:rPr>
                <a:t>0</a:t>
              </a:r>
              <a:endPara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endParaRPr>
            </a:p>
          </p:txBody>
        </p:sp>
        <p:sp>
          <p:nvSpPr>
            <p:cNvPr id="2094" name="Rectangle 46"/>
            <p:cNvSpPr>
              <a:spLocks noChangeArrowheads="1"/>
            </p:cNvSpPr>
            <p:nvPr/>
          </p:nvSpPr>
          <p:spPr bwMode="auto">
            <a:xfrm>
              <a:off x="2402" y="3168"/>
              <a:ext cx="215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dirty="0" smtClean="0">
                  <a:ln>
                    <a:noFill/>
                  </a:ln>
                  <a:solidFill>
                    <a:srgbClr val="FFFFFF"/>
                  </a:solidFill>
                  <a:effectLst/>
                  <a:latin typeface="+mn-lt"/>
                </a:rPr>
                <a:t>500</a:t>
              </a:r>
              <a:endPara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endParaRPr>
            </a:p>
          </p:txBody>
        </p:sp>
        <p:sp>
          <p:nvSpPr>
            <p:cNvPr id="2095" name="Rectangle 47"/>
            <p:cNvSpPr>
              <a:spLocks noChangeArrowheads="1"/>
            </p:cNvSpPr>
            <p:nvPr/>
          </p:nvSpPr>
          <p:spPr bwMode="auto">
            <a:xfrm>
              <a:off x="3023" y="3168"/>
              <a:ext cx="287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smtClean="0">
                  <a:ln>
                    <a:noFill/>
                  </a:ln>
                  <a:solidFill>
                    <a:srgbClr val="FFFFFF"/>
                  </a:solidFill>
                  <a:effectLst/>
                  <a:latin typeface="+mn-lt"/>
                </a:rPr>
                <a:t>1000</a:t>
              </a:r>
              <a:endParaRPr kumimoji="0" lang="en-US" sz="1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endParaRPr>
            </a:p>
          </p:txBody>
        </p:sp>
        <p:sp>
          <p:nvSpPr>
            <p:cNvPr id="2096" name="Rectangle 48"/>
            <p:cNvSpPr>
              <a:spLocks noChangeArrowheads="1"/>
            </p:cNvSpPr>
            <p:nvPr/>
          </p:nvSpPr>
          <p:spPr bwMode="auto">
            <a:xfrm>
              <a:off x="3674" y="3168"/>
              <a:ext cx="287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smtClean="0">
                  <a:ln>
                    <a:noFill/>
                  </a:ln>
                  <a:solidFill>
                    <a:srgbClr val="FFFFFF"/>
                  </a:solidFill>
                  <a:effectLst/>
                  <a:latin typeface="+mn-lt"/>
                </a:rPr>
                <a:t>1500</a:t>
              </a:r>
              <a:endParaRPr kumimoji="0" lang="en-US" sz="1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endParaRPr>
            </a:p>
          </p:txBody>
        </p:sp>
        <p:sp>
          <p:nvSpPr>
            <p:cNvPr id="2097" name="Rectangle 49"/>
            <p:cNvSpPr>
              <a:spLocks noChangeArrowheads="1"/>
            </p:cNvSpPr>
            <p:nvPr/>
          </p:nvSpPr>
          <p:spPr bwMode="auto">
            <a:xfrm>
              <a:off x="4321" y="3168"/>
              <a:ext cx="287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smtClean="0">
                  <a:ln>
                    <a:noFill/>
                  </a:ln>
                  <a:solidFill>
                    <a:srgbClr val="FFFFFF"/>
                  </a:solidFill>
                  <a:effectLst/>
                  <a:latin typeface="+mn-lt"/>
                </a:rPr>
                <a:t>2000</a:t>
              </a:r>
              <a:endParaRPr kumimoji="0" lang="en-US" sz="1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endParaRPr>
            </a:p>
          </p:txBody>
        </p:sp>
        <p:sp>
          <p:nvSpPr>
            <p:cNvPr id="2098" name="Rectangle 50"/>
            <p:cNvSpPr>
              <a:spLocks noChangeArrowheads="1"/>
            </p:cNvSpPr>
            <p:nvPr/>
          </p:nvSpPr>
          <p:spPr bwMode="auto">
            <a:xfrm>
              <a:off x="4972" y="3168"/>
              <a:ext cx="287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smtClean="0">
                  <a:ln>
                    <a:noFill/>
                  </a:ln>
                  <a:solidFill>
                    <a:srgbClr val="FFFFFF"/>
                  </a:solidFill>
                  <a:effectLst/>
                  <a:latin typeface="+mn-lt"/>
                </a:rPr>
                <a:t>2500</a:t>
              </a:r>
              <a:endParaRPr kumimoji="0" lang="en-US" sz="1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endParaRPr>
            </a:p>
          </p:txBody>
        </p:sp>
        <p:sp>
          <p:nvSpPr>
            <p:cNvPr id="2099" name="Rectangle 51"/>
            <p:cNvSpPr>
              <a:spLocks noChangeArrowheads="1"/>
            </p:cNvSpPr>
            <p:nvPr/>
          </p:nvSpPr>
          <p:spPr bwMode="auto">
            <a:xfrm>
              <a:off x="4482" y="1149"/>
              <a:ext cx="64" cy="63"/>
            </a:xfrm>
            <a:prstGeom prst="rect">
              <a:avLst/>
            </a:prstGeom>
            <a:solidFill>
              <a:srgbClr val="4F81BD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+mn-lt"/>
              </a:endParaRPr>
            </a:p>
          </p:txBody>
        </p:sp>
        <p:sp>
          <p:nvSpPr>
            <p:cNvPr id="2100" name="Rectangle 52"/>
            <p:cNvSpPr>
              <a:spLocks noChangeArrowheads="1"/>
            </p:cNvSpPr>
            <p:nvPr/>
          </p:nvSpPr>
          <p:spPr bwMode="auto">
            <a:xfrm>
              <a:off x="4575" y="1099"/>
              <a:ext cx="210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dirty="0" smtClean="0">
                  <a:ln>
                    <a:noFill/>
                  </a:ln>
                  <a:solidFill>
                    <a:srgbClr val="FFFFFF"/>
                  </a:solidFill>
                  <a:effectLst/>
                  <a:latin typeface="+mn-lt"/>
                </a:rPr>
                <a:t>Yes</a:t>
              </a:r>
              <a:endPara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endParaRPr>
            </a:p>
          </p:txBody>
        </p:sp>
        <p:sp>
          <p:nvSpPr>
            <p:cNvPr id="2101" name="Rectangle 53"/>
            <p:cNvSpPr>
              <a:spLocks noChangeArrowheads="1"/>
            </p:cNvSpPr>
            <p:nvPr/>
          </p:nvSpPr>
          <p:spPr bwMode="auto">
            <a:xfrm>
              <a:off x="4482" y="1339"/>
              <a:ext cx="64" cy="69"/>
            </a:xfrm>
            <a:prstGeom prst="rect">
              <a:avLst/>
            </a:prstGeom>
            <a:solidFill>
              <a:srgbClr val="C0504D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+mn-lt"/>
              </a:endParaRPr>
            </a:p>
          </p:txBody>
        </p:sp>
        <p:sp>
          <p:nvSpPr>
            <p:cNvPr id="2102" name="Rectangle 54"/>
            <p:cNvSpPr>
              <a:spLocks noChangeArrowheads="1"/>
            </p:cNvSpPr>
            <p:nvPr/>
          </p:nvSpPr>
          <p:spPr bwMode="auto">
            <a:xfrm>
              <a:off x="4575" y="1295"/>
              <a:ext cx="165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smtClean="0">
                  <a:ln>
                    <a:noFill/>
                  </a:ln>
                  <a:solidFill>
                    <a:srgbClr val="FFFFFF"/>
                  </a:solidFill>
                  <a:effectLst/>
                  <a:latin typeface="+mn-lt"/>
                </a:rPr>
                <a:t>No</a:t>
              </a:r>
              <a:endParaRPr kumimoji="0" lang="en-US" sz="1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endParaRPr>
            </a:p>
          </p:txBody>
        </p:sp>
        <p:sp>
          <p:nvSpPr>
            <p:cNvPr id="2103" name="Rectangle 55"/>
            <p:cNvSpPr>
              <a:spLocks noChangeArrowheads="1"/>
            </p:cNvSpPr>
            <p:nvPr/>
          </p:nvSpPr>
          <p:spPr bwMode="auto">
            <a:xfrm>
              <a:off x="4482" y="1535"/>
              <a:ext cx="64" cy="64"/>
            </a:xfrm>
            <a:prstGeom prst="rect">
              <a:avLst/>
            </a:prstGeom>
            <a:solidFill>
              <a:srgbClr val="FFFF99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+mn-lt"/>
              </a:endParaRPr>
            </a:p>
          </p:txBody>
        </p:sp>
        <p:sp>
          <p:nvSpPr>
            <p:cNvPr id="2104" name="Rectangle 56"/>
            <p:cNvSpPr>
              <a:spLocks noChangeArrowheads="1"/>
            </p:cNvSpPr>
            <p:nvPr/>
          </p:nvSpPr>
          <p:spPr bwMode="auto">
            <a:xfrm>
              <a:off x="4575" y="1491"/>
              <a:ext cx="437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smtClean="0">
                  <a:ln>
                    <a:noFill/>
                  </a:ln>
                  <a:solidFill>
                    <a:srgbClr val="FFFFFF"/>
                  </a:solidFill>
                  <a:effectLst/>
                  <a:latin typeface="+mn-lt"/>
                </a:rPr>
                <a:t>Missing</a:t>
              </a:r>
              <a:endParaRPr kumimoji="0" lang="en-US" sz="1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endParaRPr>
            </a:p>
          </p:txBody>
        </p:sp>
        <p:sp>
          <p:nvSpPr>
            <p:cNvPr id="2105" name="Rectangle 57"/>
            <p:cNvSpPr>
              <a:spLocks noChangeArrowheads="1"/>
            </p:cNvSpPr>
            <p:nvPr/>
          </p:nvSpPr>
          <p:spPr bwMode="auto">
            <a:xfrm>
              <a:off x="4993" y="1491"/>
              <a:ext cx="47" cy="10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30000" dirty="0" smtClean="0">
                  <a:ln>
                    <a:noFill/>
                  </a:ln>
                  <a:solidFill>
                    <a:srgbClr val="FFFFFF"/>
                  </a:solidFill>
                  <a:effectLst/>
                  <a:latin typeface="+mn-lt"/>
                </a:rPr>
                <a:t>§</a:t>
              </a:r>
              <a:endParaRPr kumimoji="0" lang="en-US" sz="1600" b="0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endParaRPr>
            </a:p>
          </p:txBody>
        </p:sp>
      </p:grpSp>
      <p:sp>
        <p:nvSpPr>
          <p:cNvPr id="50" name="Rectangle 49"/>
          <p:cNvSpPr>
            <a:spLocks noChangeArrowheads="1"/>
          </p:cNvSpPr>
          <p:nvPr/>
        </p:nvSpPr>
        <p:spPr bwMode="auto">
          <a:xfrm>
            <a:off x="4773637" y="5392579"/>
            <a:ext cx="1474763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</a:rPr>
              <a:t>Number of cases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NCHHSTP_PPT_dark(">
  <a:themeElements>
    <a:clrScheme name="NCBDD Dark PPT Colors">
      <a:dk1>
        <a:srgbClr val="FFC000"/>
      </a:dk1>
      <a:lt1>
        <a:srgbClr val="0F56DC"/>
      </a:lt1>
      <a:dk2>
        <a:srgbClr val="FFFFFF"/>
      </a:dk2>
      <a:lt2>
        <a:srgbClr val="FFFFFF"/>
      </a:lt2>
      <a:accent1>
        <a:srgbClr val="7CA295"/>
      </a:accent1>
      <a:accent2>
        <a:srgbClr val="8A343D"/>
      </a:accent2>
      <a:accent3>
        <a:srgbClr val="6639B7"/>
      </a:accent3>
      <a:accent4>
        <a:srgbClr val="D47B22"/>
      </a:accent4>
      <a:accent5>
        <a:srgbClr val="EAAB00"/>
      </a:accent5>
      <a:accent6>
        <a:srgbClr val="7F7F7F"/>
      </a:accent6>
      <a:hlink>
        <a:srgbClr val="007D57"/>
      </a:hlink>
      <a:folHlink>
        <a:srgbClr val="FFFFFF"/>
      </a:folHlink>
    </a:clrScheme>
    <a:fontScheme name="CDC Myriad Web Pro">
      <a:majorFont>
        <a:latin typeface="Myriad Web Pro"/>
        <a:ea typeface=""/>
        <a:cs typeface=""/>
      </a:majorFont>
      <a:minorFont>
        <a:latin typeface="Myriad Web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2F2F2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tpblue</Template>
  <TotalTime>7125</TotalTime>
  <Words>404</Words>
  <Application>Microsoft Office PowerPoint</Application>
  <PresentationFormat>On-screen Show (4:3)</PresentationFormat>
  <Paragraphs>51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NCHHSTP_PPT_dark(</vt:lpstr>
      <vt:lpstr>Figure 3.6b. Acute hepatitis B reports*,  by risk behavior† — United States, 2009</vt:lpstr>
    </vt:vector>
  </TitlesOfParts>
  <Company>ITSO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hdn0</dc:creator>
  <cp:lastModifiedBy>Paul Peterson</cp:lastModifiedBy>
  <cp:revision>293</cp:revision>
  <dcterms:created xsi:type="dcterms:W3CDTF">2010-03-26T18:21:29Z</dcterms:created>
  <dcterms:modified xsi:type="dcterms:W3CDTF">2011-08-31T18:01:23Z</dcterms:modified>
</cp:coreProperties>
</file>