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handoutMasterIdLst>
    <p:handoutMasterId r:id="rId4"/>
  </p:handoutMasterIdLst>
  <p:sldIdLst>
    <p:sldId id="287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2C5E"/>
    <a:srgbClr val="F2A596"/>
    <a:srgbClr val="5AA545"/>
    <a:srgbClr val="E8ED1F"/>
    <a:srgbClr val="18BA20"/>
    <a:srgbClr val="6AB69E"/>
    <a:srgbClr val="488DB8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39" autoAdjust="0"/>
  </p:normalViewPr>
  <p:slideViewPr>
    <p:cSldViewPr>
      <p:cViewPr varScale="1">
        <p:scale>
          <a:sx n="95" d="100"/>
          <a:sy n="95" d="100"/>
        </p:scale>
        <p:origin x="-40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12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4258307555305585"/>
          <c:y val="4.6255506607928945E-2"/>
          <c:w val="0.82536534495688041"/>
          <c:h val="0.78752286645988889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Reported Acute Cases </c:v>
                </c:pt>
              </c:strCache>
            </c:strRef>
          </c:tx>
          <c:spPr>
            <a:ln>
              <a:solidFill>
                <a:srgbClr val="5AA545"/>
              </a:solidFill>
            </a:ln>
          </c:spPr>
          <c:marker>
            <c:symbol val="diamond"/>
            <c:size val="9"/>
            <c:spPr>
              <a:solidFill>
                <a:srgbClr val="5AA545"/>
              </a:solidFill>
              <a:ln>
                <a:noFill/>
              </a:ln>
            </c:spPr>
          </c:marker>
          <c:cat>
            <c:numRef>
              <c:f>Sheet1!$A$2:$A$21</c:f>
              <c:numCache>
                <c:formatCode>General</c:formatCode>
                <c:ptCount val="20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</c:numCache>
            </c:numRef>
          </c:cat>
          <c:val>
            <c:numRef>
              <c:f>Sheet1!$B$2:$B$21</c:f>
              <c:numCache>
                <c:formatCode>#,##0</c:formatCode>
                <c:ptCount val="20"/>
                <c:pt idx="0">
                  <c:v>21277</c:v>
                </c:pt>
                <c:pt idx="1">
                  <c:v>17911</c:v>
                </c:pt>
                <c:pt idx="2">
                  <c:v>16126</c:v>
                </c:pt>
                <c:pt idx="3">
                  <c:v>13361</c:v>
                </c:pt>
                <c:pt idx="4">
                  <c:v>12517</c:v>
                </c:pt>
                <c:pt idx="5">
                  <c:v>10805</c:v>
                </c:pt>
                <c:pt idx="6">
                  <c:v>10637</c:v>
                </c:pt>
                <c:pt idx="7">
                  <c:v>10416</c:v>
                </c:pt>
                <c:pt idx="8">
                  <c:v>10258</c:v>
                </c:pt>
                <c:pt idx="9">
                  <c:v>7694</c:v>
                </c:pt>
                <c:pt idx="10">
                  <c:v>8036</c:v>
                </c:pt>
                <c:pt idx="11">
                  <c:v>7844</c:v>
                </c:pt>
                <c:pt idx="12">
                  <c:v>8064</c:v>
                </c:pt>
                <c:pt idx="13">
                  <c:v>7526</c:v>
                </c:pt>
                <c:pt idx="14">
                  <c:v>6212</c:v>
                </c:pt>
                <c:pt idx="15">
                  <c:v>5494</c:v>
                </c:pt>
                <c:pt idx="16">
                  <c:v>4758</c:v>
                </c:pt>
                <c:pt idx="17">
                  <c:v>4519</c:v>
                </c:pt>
                <c:pt idx="18">
                  <c:v>4033</c:v>
                </c:pt>
                <c:pt idx="19">
                  <c:v>3371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Adjusted Acute Cases </c:v>
                </c:pt>
              </c:strCache>
            </c:strRef>
          </c:tx>
          <c:spPr>
            <a:ln>
              <a:solidFill>
                <a:srgbClr val="F2A596"/>
              </a:solidFill>
            </a:ln>
          </c:spPr>
          <c:marker>
            <c:symbol val="circle"/>
            <c:size val="9"/>
            <c:spPr>
              <a:solidFill>
                <a:srgbClr val="F2A596"/>
              </a:solidFill>
              <a:ln>
                <a:solidFill>
                  <a:srgbClr val="F2A596"/>
                </a:solidFill>
              </a:ln>
            </c:spPr>
          </c:marker>
          <c:cat>
            <c:numRef>
              <c:f>Sheet1!$A$2:$A$21</c:f>
              <c:numCache>
                <c:formatCode>General</c:formatCode>
                <c:ptCount val="20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</c:numCache>
            </c:numRef>
          </c:cat>
          <c:val>
            <c:numRef>
              <c:f>Sheet1!$C$2:$C$21</c:f>
              <c:numCache>
                <c:formatCode>#,##0</c:formatCode>
                <c:ptCount val="20"/>
                <c:pt idx="0">
                  <c:v>59000</c:v>
                </c:pt>
                <c:pt idx="1">
                  <c:v>50000</c:v>
                </c:pt>
                <c:pt idx="2">
                  <c:v>45000</c:v>
                </c:pt>
                <c:pt idx="3">
                  <c:v>37000</c:v>
                </c:pt>
                <c:pt idx="4">
                  <c:v>35000</c:v>
                </c:pt>
                <c:pt idx="5">
                  <c:v>30000</c:v>
                </c:pt>
                <c:pt idx="6">
                  <c:v>30000</c:v>
                </c:pt>
                <c:pt idx="7">
                  <c:v>29000</c:v>
                </c:pt>
                <c:pt idx="8">
                  <c:v>29000</c:v>
                </c:pt>
                <c:pt idx="9">
                  <c:v>21000</c:v>
                </c:pt>
                <c:pt idx="10">
                  <c:v>22000</c:v>
                </c:pt>
                <c:pt idx="11">
                  <c:v>22000</c:v>
                </c:pt>
                <c:pt idx="12">
                  <c:v>23000</c:v>
                </c:pt>
                <c:pt idx="13">
                  <c:v>21000</c:v>
                </c:pt>
                <c:pt idx="14">
                  <c:v>17000</c:v>
                </c:pt>
                <c:pt idx="15">
                  <c:v>15000</c:v>
                </c:pt>
                <c:pt idx="16">
                  <c:v>13000</c:v>
                </c:pt>
                <c:pt idx="17">
                  <c:v>13000</c:v>
                </c:pt>
                <c:pt idx="18">
                  <c:v>12000</c:v>
                </c:pt>
                <c:pt idx="19">
                  <c:v>9000</c:v>
                </c:pt>
              </c:numCache>
            </c:numRef>
          </c:val>
        </c:ser>
        <c:marker val="1"/>
        <c:axId val="94311168"/>
        <c:axId val="94313472"/>
      </c:lineChart>
      <c:catAx>
        <c:axId val="9431116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chemeClr val="bg2"/>
                    </a:solidFill>
                    <a:latin typeface="+mn-lt"/>
                    <a:ea typeface="Calibri"/>
                    <a:cs typeface="Calibri"/>
                  </a:defRPr>
                </a:pPr>
                <a:r>
                  <a:rPr lang="en-US" sz="1400" b="0">
                    <a:solidFill>
                      <a:schemeClr val="bg2"/>
                    </a:solidFill>
                    <a:latin typeface="+mn-lt"/>
                  </a:rPr>
                  <a:t>Year</a:t>
                </a:r>
              </a:p>
            </c:rich>
          </c:tx>
          <c:layout>
            <c:manualLayout>
              <c:xMode val="edge"/>
              <c:yMode val="edge"/>
              <c:x val="0.48332642013498855"/>
              <c:y val="0.9349608349737536"/>
            </c:manualLayout>
          </c:layout>
        </c:title>
        <c:numFmt formatCode="General" sourceLinked="1"/>
        <c:tickLblPos val="nextTo"/>
        <c:txPr>
          <a:bodyPr rot="-2700000" vert="horz"/>
          <a:lstStyle/>
          <a:p>
            <a:pPr>
              <a:defRPr sz="1400" baseline="0">
                <a:solidFill>
                  <a:schemeClr val="bg2"/>
                </a:solidFill>
              </a:defRPr>
            </a:pPr>
            <a:endParaRPr lang="en-US"/>
          </a:p>
        </c:txPr>
        <c:crossAx val="94313472"/>
        <c:crosses val="autoZero"/>
        <c:auto val="1"/>
        <c:lblAlgn val="ctr"/>
        <c:lblOffset val="100"/>
        <c:tickLblSkip val="2"/>
        <c:tickMarkSkip val="1"/>
      </c:catAx>
      <c:valAx>
        <c:axId val="94313472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chemeClr val="tx1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en-US" sz="1400" b="0" i="0" u="none" strike="noStrike" baseline="0" dirty="0" smtClean="0">
                    <a:solidFill>
                      <a:schemeClr val="tx1"/>
                    </a:solidFill>
                    <a:latin typeface="+mn-lt"/>
                  </a:rPr>
                  <a:t>Number of cases</a:t>
                </a:r>
                <a:endParaRPr lang="en-US" sz="1400" b="0" i="0" u="none" strike="noStrike" baseline="0" dirty="0">
                  <a:solidFill>
                    <a:schemeClr val="tx1"/>
                  </a:solidFill>
                  <a:latin typeface="+mn-lt"/>
                </a:endParaRPr>
              </a:p>
            </c:rich>
          </c:tx>
          <c:layout>
            <c:manualLayout>
              <c:xMode val="edge"/>
              <c:yMode val="edge"/>
              <c:x val="0"/>
              <c:y val="0.2689751615053334"/>
            </c:manualLayout>
          </c:layout>
        </c:title>
        <c:numFmt formatCode="#,##0" sourceLinked="1"/>
        <c:minorTickMark val="out"/>
        <c:tickLblPos val="nextTo"/>
        <c:txPr>
          <a:bodyPr rot="0" vert="horz"/>
          <a:lstStyle/>
          <a:p>
            <a:pPr>
              <a:defRPr sz="1600">
                <a:solidFill>
                  <a:schemeClr val="tx1"/>
                </a:solidFill>
              </a:defRPr>
            </a:pPr>
            <a:endParaRPr lang="en-US"/>
          </a:p>
        </c:txPr>
        <c:crossAx val="94311168"/>
        <c:crosses val="autoZero"/>
        <c:crossBetween val="midCat"/>
      </c:valAx>
      <c:spPr>
        <a:noFill/>
        <a:ln w="25398">
          <a:noFill/>
        </a:ln>
      </c:spPr>
    </c:plotArea>
    <c:legend>
      <c:legendPos val="r"/>
      <c:layout>
        <c:manualLayout>
          <c:xMode val="edge"/>
          <c:yMode val="edge"/>
          <c:x val="0.57536122378642052"/>
          <c:y val="0.13961537489013046"/>
          <c:w val="0.39247474747475208"/>
          <c:h val="0.32429995078740181"/>
        </c:manualLayout>
      </c:layout>
      <c:txPr>
        <a:bodyPr/>
        <a:lstStyle/>
        <a:p>
          <a:pPr>
            <a:defRPr sz="1600">
              <a:solidFill>
                <a:schemeClr val="bg2"/>
              </a:solidFill>
            </a:defRPr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1086E256-2126-4DE5-AAF4-7F421B5FFAC6}" type="datetimeFigureOut">
              <a:rPr lang="en-US"/>
              <a:pPr>
                <a:defRPr/>
              </a:pPr>
              <a:t>8/31/2011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6B038FD7-CD25-414F-9901-900948F6F7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C2C9161E-7DF2-4454-994B-BCD73C006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The number of reported cases of acute hepatitis B decreased 84.2%, from 21,277 in 1990 to 3,371 in 2009.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When adjusted for underreporting, the number of acute hepatitis B cases decreased 84.8%, from 59,000 in 1990 to 9,000 in </a:t>
            </a:r>
            <a:r>
              <a:rPr lang="en-US" sz="1200" kern="120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2009.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6705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Myriad Pro, bold, shadow, 36pt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Subhead – Myriad Pro, 20pt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Header – Myriad Pro, bold, shadow, 20pt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Paragraph of type</a:t>
            </a:r>
          </a:p>
          <a:p>
            <a:pPr lvl="0"/>
            <a:r>
              <a:rPr lang="en-US" dirty="0" smtClean="0"/>
              <a:t>Myriad Pro, 14pt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Photo Title – Myriad Pro, Bold, Shadow, 20pt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or credits for photo – Myriad Pro, 14pt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Closing– Myriad Pro, Bold, 28pt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71600" y="4432012"/>
            <a:ext cx="64008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300" b="0" dirty="0" smtClean="0">
                <a:solidFill>
                  <a:schemeClr val="tx2"/>
                </a:solidFill>
                <a:latin typeface="+mj-lt"/>
              </a:rPr>
              <a:t>For more information please contact Centers for Disease Control and Prevention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71600" y="5421868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00" b="0" dirty="0" smtClean="0">
                <a:solidFill>
                  <a:schemeClr val="tx2"/>
                </a:solidFill>
                <a:latin typeface="+mj-lt"/>
              </a:rPr>
              <a:t>The findings</a:t>
            </a:r>
            <a:r>
              <a:rPr lang="en-US" sz="900" b="0" baseline="0" dirty="0" smtClean="0">
                <a:solidFill>
                  <a:schemeClr val="tx2"/>
                </a:solidFill>
                <a:latin typeface="+mj-lt"/>
              </a:rPr>
              <a:t> and conclusions in this report are those of the authors and do not necessarily represent the official position of the Centers for Disease Control and Prevention.</a:t>
            </a:r>
            <a:endParaRPr lang="en-US" sz="900" b="0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228600" y="457200"/>
            <a:ext cx="8915400" cy="9144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Figure 3.1. </a:t>
            </a:r>
            <a:r>
              <a:rPr lang="en-US" sz="2400" b="1" dirty="0" smtClean="0">
                <a:ln w="11430"/>
                <a:cs typeface="Arial" charset="0"/>
              </a:rPr>
              <a:t>Reported and adjusted* number of acute </a:t>
            </a:r>
            <a:r>
              <a:rPr lang="en-US" sz="2400" b="1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hepatitis B cases — United States, 1990–2009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685800" y="1371600"/>
          <a:ext cx="7924800" cy="45284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81000" y="5943600"/>
            <a:ext cx="7467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 smtClean="0">
                <a:solidFill>
                  <a:schemeClr val="bg2"/>
                </a:solidFill>
                <a:latin typeface="+mn-lt"/>
                <a:cs typeface="Arial" charset="0"/>
              </a:rPr>
              <a:t>*Adjusted for underreporting. </a:t>
            </a:r>
            <a:r>
              <a:rPr lang="en-US" sz="1000" b="0" dirty="0" smtClean="0">
                <a:solidFill>
                  <a:schemeClr val="bg2"/>
                </a:solidFill>
                <a:cs typeface="Arial" charset="0"/>
              </a:rPr>
              <a:t/>
            </a:r>
            <a:br>
              <a:rPr lang="en-US" sz="1000" b="0" dirty="0" smtClean="0">
                <a:solidFill>
                  <a:schemeClr val="bg2"/>
                </a:solidFill>
                <a:cs typeface="Arial" charset="0"/>
              </a:rPr>
            </a:br>
            <a:r>
              <a:rPr lang="en-US" sz="1000" b="0" dirty="0" smtClean="0">
                <a:solidFill>
                  <a:schemeClr val="bg2"/>
                </a:solidFill>
                <a:latin typeface="+mn-lt"/>
                <a:cs typeface="Arial" charset="0"/>
              </a:rPr>
              <a:t>Source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: National Notifiable Diseases Surveillance System (NNDSS</a:t>
            </a:r>
            <a:r>
              <a:rPr lang="en-US" sz="1000" b="0" dirty="0" smtClean="0">
                <a:solidFill>
                  <a:schemeClr val="bg2"/>
                </a:solidFill>
                <a:latin typeface="+mn-lt"/>
                <a:cs typeface="Arial" charset="0"/>
              </a:rPr>
              <a:t>)</a:t>
            </a:r>
            <a:endParaRPr lang="en-US" sz="1000" b="0" dirty="0">
              <a:solidFill>
                <a:schemeClr val="bg2"/>
              </a:solidFill>
              <a:latin typeface="+mn-lt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HHSTP_PPT_dark(">
  <a:themeElements>
    <a:clrScheme name="NCBDD Dark PPT Colors">
      <a:dk1>
        <a:srgbClr val="FFC000"/>
      </a:dk1>
      <a:lt1>
        <a:srgbClr val="0F56DC"/>
      </a:lt1>
      <a:dk2>
        <a:srgbClr val="FFFFFF"/>
      </a:dk2>
      <a:lt2>
        <a:srgbClr val="FFFFFF"/>
      </a:lt2>
      <a:accent1>
        <a:srgbClr val="7CA295"/>
      </a:accent1>
      <a:accent2>
        <a:srgbClr val="8A343D"/>
      </a:accent2>
      <a:accent3>
        <a:srgbClr val="6639B7"/>
      </a:accent3>
      <a:accent4>
        <a:srgbClr val="D47B22"/>
      </a:accent4>
      <a:accent5>
        <a:srgbClr val="EAAB00"/>
      </a:accent5>
      <a:accent6>
        <a:srgbClr val="7F7F7F"/>
      </a:accent6>
      <a:hlink>
        <a:srgbClr val="007D57"/>
      </a:hlink>
      <a:folHlink>
        <a:srgbClr val="FFFF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2F2F2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tpblue</Template>
  <TotalTime>7122</TotalTime>
  <Words>72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NCHHSTP_PPT_dark(</vt:lpstr>
      <vt:lpstr>Figure 3.1. Reported and adjusted* number of acute hepatitis B cases — United States, 1990–2009</vt:lpstr>
    </vt:vector>
  </TitlesOfParts>
  <Company>ITSO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hdn0</dc:creator>
  <cp:lastModifiedBy>Paul Peterson</cp:lastModifiedBy>
  <cp:revision>287</cp:revision>
  <dcterms:created xsi:type="dcterms:W3CDTF">2010-03-26T18:21:29Z</dcterms:created>
  <dcterms:modified xsi:type="dcterms:W3CDTF">2011-08-31T17:59:39Z</dcterms:modified>
</cp:coreProperties>
</file>