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2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89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#,##0</c:formatCode>
                <c:ptCount val="20"/>
                <c:pt idx="0">
                  <c:v>21277</c:v>
                </c:pt>
                <c:pt idx="1">
                  <c:v>17911</c:v>
                </c:pt>
                <c:pt idx="2">
                  <c:v>16126</c:v>
                </c:pt>
                <c:pt idx="3">
                  <c:v>13361</c:v>
                </c:pt>
                <c:pt idx="4">
                  <c:v>12517</c:v>
                </c:pt>
                <c:pt idx="5">
                  <c:v>10805</c:v>
                </c:pt>
                <c:pt idx="6">
                  <c:v>10637</c:v>
                </c:pt>
                <c:pt idx="7">
                  <c:v>10416</c:v>
                </c:pt>
                <c:pt idx="8">
                  <c:v>10258</c:v>
                </c:pt>
                <c:pt idx="9">
                  <c:v>7694</c:v>
                </c:pt>
                <c:pt idx="10">
                  <c:v>8036</c:v>
                </c:pt>
                <c:pt idx="11">
                  <c:v>7844</c:v>
                </c:pt>
                <c:pt idx="12">
                  <c:v>8064</c:v>
                </c:pt>
                <c:pt idx="13">
                  <c:v>7526</c:v>
                </c:pt>
                <c:pt idx="14">
                  <c:v>6212</c:v>
                </c:pt>
                <c:pt idx="15">
                  <c:v>5494</c:v>
                </c:pt>
                <c:pt idx="16">
                  <c:v>4758</c:v>
                </c:pt>
                <c:pt idx="17">
                  <c:v>4519</c:v>
                </c:pt>
                <c:pt idx="18">
                  <c:v>4033</c:v>
                </c:pt>
                <c:pt idx="19">
                  <c:v>3371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Adjusted Acute Cases 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#,##0</c:formatCode>
                <c:ptCount val="20"/>
                <c:pt idx="0">
                  <c:v>59000</c:v>
                </c:pt>
                <c:pt idx="1">
                  <c:v>50000</c:v>
                </c:pt>
                <c:pt idx="2">
                  <c:v>45000</c:v>
                </c:pt>
                <c:pt idx="3">
                  <c:v>37000</c:v>
                </c:pt>
                <c:pt idx="4">
                  <c:v>35000</c:v>
                </c:pt>
                <c:pt idx="5">
                  <c:v>30000</c:v>
                </c:pt>
                <c:pt idx="6">
                  <c:v>30000</c:v>
                </c:pt>
                <c:pt idx="7">
                  <c:v>29000</c:v>
                </c:pt>
                <c:pt idx="8">
                  <c:v>29000</c:v>
                </c:pt>
                <c:pt idx="9">
                  <c:v>21000</c:v>
                </c:pt>
                <c:pt idx="10">
                  <c:v>22000</c:v>
                </c:pt>
                <c:pt idx="11">
                  <c:v>22000</c:v>
                </c:pt>
                <c:pt idx="12">
                  <c:v>23000</c:v>
                </c:pt>
                <c:pt idx="13">
                  <c:v>21000</c:v>
                </c:pt>
                <c:pt idx="14">
                  <c:v>17000</c:v>
                </c:pt>
                <c:pt idx="15">
                  <c:v>15000</c:v>
                </c:pt>
                <c:pt idx="16">
                  <c:v>13000</c:v>
                </c:pt>
                <c:pt idx="17">
                  <c:v>13000</c:v>
                </c:pt>
                <c:pt idx="18">
                  <c:v>12000</c:v>
                </c:pt>
                <c:pt idx="19">
                  <c:v>9000</c:v>
                </c:pt>
              </c:numCache>
            </c:numRef>
          </c:val>
        </c:ser>
        <c:marker val="1"/>
        <c:axId val="94311168"/>
        <c:axId val="94313472"/>
      </c:lineChart>
      <c:catAx>
        <c:axId val="943111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55"/>
              <c:y val="0.9349608349737536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94313472"/>
        <c:crosses val="autoZero"/>
        <c:auto val="1"/>
        <c:lblAlgn val="ctr"/>
        <c:lblOffset val="100"/>
        <c:tickLblSkip val="2"/>
        <c:tickMarkSkip val="1"/>
      </c:catAx>
      <c:valAx>
        <c:axId val="943134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</c:title>
        <c:numFmt formatCode="#,##0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431116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7536122378642052"/>
          <c:y val="0.13961537489013046"/>
          <c:w val="0.39247474747475208"/>
          <c:h val="0.32429995078740181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B decreased 84.2%, from 21,277 in 1990 to 3,371 in 2009.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When adjusted for underreporting, the number of acute hepatitis B cases decreased 84.8%, from 59,000 in 1990 to 9,000 in 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2009.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3.1. </a:t>
            </a:r>
            <a:r>
              <a:rPr lang="en-US" sz="2400" b="1" dirty="0" smtClean="0">
                <a:ln w="11430"/>
                <a:cs typeface="Arial" charset="0"/>
              </a:rPr>
              <a:t>Reported and adjusted* number of acute </a:t>
            </a:r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B cases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5800" y="1371600"/>
          <a:ext cx="7924800" cy="452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59436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*Adjusted for underreporting.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/>
            </a:r>
            <a:br>
              <a:rPr lang="en-US" sz="1000" b="0" dirty="0" smtClean="0">
                <a:solidFill>
                  <a:schemeClr val="bg2"/>
                </a:solidFill>
                <a:cs typeface="Arial" charset="0"/>
              </a:rPr>
            </a:b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7122</TotalTime>
  <Words>72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3.1. Reported and adjusted* number of acute hepatitis B cases — United States, 1990–2009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287</cp:revision>
  <dcterms:created xsi:type="dcterms:W3CDTF">2010-03-26T18:21:29Z</dcterms:created>
  <dcterms:modified xsi:type="dcterms:W3CDTF">2011-08-31T17:59:39Z</dcterms:modified>
</cp:coreProperties>
</file>