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287" r:id="rId2"/>
    <p:sldId id="278" r:id="rId3"/>
    <p:sldId id="279" r:id="rId4"/>
    <p:sldId id="280" r:id="rId5"/>
    <p:sldId id="288" r:id="rId6"/>
    <p:sldId id="283" r:id="rId7"/>
    <p:sldId id="286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2C5E"/>
    <a:srgbClr val="F2A596"/>
    <a:srgbClr val="5AA545"/>
    <a:srgbClr val="E8ED1F"/>
    <a:srgbClr val="18BA20"/>
    <a:srgbClr val="6AB69E"/>
    <a:srgbClr val="488DB8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95" d="100"/>
          <a:sy n="95" d="100"/>
        </p:scale>
        <p:origin x="-3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734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78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#,##0</c:formatCode>
                <c:ptCount val="20"/>
                <c:pt idx="0">
                  <c:v>21277</c:v>
                </c:pt>
                <c:pt idx="1">
                  <c:v>17911</c:v>
                </c:pt>
                <c:pt idx="2">
                  <c:v>16126</c:v>
                </c:pt>
                <c:pt idx="3">
                  <c:v>13361</c:v>
                </c:pt>
                <c:pt idx="4">
                  <c:v>12517</c:v>
                </c:pt>
                <c:pt idx="5">
                  <c:v>10805</c:v>
                </c:pt>
                <c:pt idx="6">
                  <c:v>10637</c:v>
                </c:pt>
                <c:pt idx="7">
                  <c:v>10416</c:v>
                </c:pt>
                <c:pt idx="8">
                  <c:v>10258</c:v>
                </c:pt>
                <c:pt idx="9">
                  <c:v>7694</c:v>
                </c:pt>
                <c:pt idx="10">
                  <c:v>8036</c:v>
                </c:pt>
                <c:pt idx="11">
                  <c:v>7844</c:v>
                </c:pt>
                <c:pt idx="12">
                  <c:v>8064</c:v>
                </c:pt>
                <c:pt idx="13">
                  <c:v>7526</c:v>
                </c:pt>
                <c:pt idx="14">
                  <c:v>6212</c:v>
                </c:pt>
                <c:pt idx="15">
                  <c:v>5494</c:v>
                </c:pt>
                <c:pt idx="16">
                  <c:v>4758</c:v>
                </c:pt>
                <c:pt idx="17">
                  <c:v>4519</c:v>
                </c:pt>
                <c:pt idx="18">
                  <c:v>4033</c:v>
                </c:pt>
                <c:pt idx="19">
                  <c:v>3371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Adjusted Acute Cases 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#,##0</c:formatCode>
                <c:ptCount val="20"/>
                <c:pt idx="0">
                  <c:v>59000</c:v>
                </c:pt>
                <c:pt idx="1">
                  <c:v>50000</c:v>
                </c:pt>
                <c:pt idx="2">
                  <c:v>45000</c:v>
                </c:pt>
                <c:pt idx="3">
                  <c:v>37000</c:v>
                </c:pt>
                <c:pt idx="4">
                  <c:v>35000</c:v>
                </c:pt>
                <c:pt idx="5">
                  <c:v>30000</c:v>
                </c:pt>
                <c:pt idx="6">
                  <c:v>30000</c:v>
                </c:pt>
                <c:pt idx="7">
                  <c:v>29000</c:v>
                </c:pt>
                <c:pt idx="8">
                  <c:v>29000</c:v>
                </c:pt>
                <c:pt idx="9">
                  <c:v>21000</c:v>
                </c:pt>
                <c:pt idx="10">
                  <c:v>22000</c:v>
                </c:pt>
                <c:pt idx="11">
                  <c:v>22000</c:v>
                </c:pt>
                <c:pt idx="12">
                  <c:v>23000</c:v>
                </c:pt>
                <c:pt idx="13">
                  <c:v>21000</c:v>
                </c:pt>
                <c:pt idx="14">
                  <c:v>17000</c:v>
                </c:pt>
                <c:pt idx="15">
                  <c:v>15000</c:v>
                </c:pt>
                <c:pt idx="16">
                  <c:v>13000</c:v>
                </c:pt>
                <c:pt idx="17">
                  <c:v>13000</c:v>
                </c:pt>
                <c:pt idx="18">
                  <c:v>12000</c:v>
                </c:pt>
                <c:pt idx="19">
                  <c:v>9000</c:v>
                </c:pt>
              </c:numCache>
            </c:numRef>
          </c:val>
        </c:ser>
        <c:marker val="1"/>
        <c:axId val="97802880"/>
        <c:axId val="98505856"/>
      </c:lineChart>
      <c:catAx>
        <c:axId val="978028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44"/>
              <c:y val="0.9349608349737536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98505856"/>
        <c:crosses val="autoZero"/>
        <c:auto val="1"/>
        <c:lblAlgn val="ctr"/>
        <c:lblOffset val="100"/>
        <c:tickLblSkip val="2"/>
        <c:tickMarkSkip val="1"/>
      </c:catAx>
      <c:valAx>
        <c:axId val="9850585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</c:title>
        <c:numFmt formatCode="#,##0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780288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7536122378642052"/>
          <c:y val="0.13961537489013043"/>
          <c:w val="0.39247474747475197"/>
          <c:h val="0.32429995078740181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77"/>
          <c:y val="4.6255506607928945E-2"/>
          <c:w val="0.86396509646822428"/>
          <c:h val="0.78752286645988911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3.03</c:v>
                </c:pt>
                <c:pt idx="1">
                  <c:v>2.56</c:v>
                </c:pt>
                <c:pt idx="2">
                  <c:v>2.25</c:v>
                </c:pt>
                <c:pt idx="3">
                  <c:v>1.84</c:v>
                </c:pt>
                <c:pt idx="4">
                  <c:v>1.59</c:v>
                </c:pt>
                <c:pt idx="5">
                  <c:v>1.32</c:v>
                </c:pt>
                <c:pt idx="6">
                  <c:v>1.27</c:v>
                </c:pt>
                <c:pt idx="7">
                  <c:v>1.3</c:v>
                </c:pt>
                <c:pt idx="8">
                  <c:v>1.1900000000000137</c:v>
                </c:pt>
                <c:pt idx="9">
                  <c:v>0.73000000000000065</c:v>
                </c:pt>
                <c:pt idx="10">
                  <c:v>0.61000000000000065</c:v>
                </c:pt>
                <c:pt idx="11">
                  <c:v>0.46</c:v>
                </c:pt>
                <c:pt idx="12">
                  <c:v>0.34000000000000147</c:v>
                </c:pt>
                <c:pt idx="13">
                  <c:v>0.26</c:v>
                </c:pt>
                <c:pt idx="14">
                  <c:v>0.18000000000000024</c:v>
                </c:pt>
                <c:pt idx="15">
                  <c:v>0.15000000000000024</c:v>
                </c:pt>
                <c:pt idx="16">
                  <c:v>9.0000000000000066E-2</c:v>
                </c:pt>
                <c:pt idx="17">
                  <c:v>0.1</c:v>
                </c:pt>
                <c:pt idx="18">
                  <c:v>9.0000000000000066E-2</c:v>
                </c:pt>
                <c:pt idx="19">
                  <c:v>6.0000000000000241E-2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20–29 yrs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17.989999999999789</c:v>
                </c:pt>
                <c:pt idx="1">
                  <c:v>14.81</c:v>
                </c:pt>
                <c:pt idx="2">
                  <c:v>12.850000000000026</c:v>
                </c:pt>
                <c:pt idx="3">
                  <c:v>10.14</c:v>
                </c:pt>
                <c:pt idx="4">
                  <c:v>9.56</c:v>
                </c:pt>
                <c:pt idx="5">
                  <c:v>7.9300000000000024</c:v>
                </c:pt>
                <c:pt idx="6">
                  <c:v>7.5</c:v>
                </c:pt>
                <c:pt idx="7">
                  <c:v>7.13</c:v>
                </c:pt>
                <c:pt idx="8">
                  <c:v>6.9</c:v>
                </c:pt>
                <c:pt idx="9">
                  <c:v>5.37</c:v>
                </c:pt>
                <c:pt idx="10">
                  <c:v>5.13</c:v>
                </c:pt>
                <c:pt idx="11">
                  <c:v>4.78</c:v>
                </c:pt>
                <c:pt idx="12">
                  <c:v>4.8099999999999996</c:v>
                </c:pt>
                <c:pt idx="13">
                  <c:v>4.3</c:v>
                </c:pt>
                <c:pt idx="14">
                  <c:v>3.4899999999999998</c:v>
                </c:pt>
                <c:pt idx="15">
                  <c:v>2.8899999999999997</c:v>
                </c:pt>
                <c:pt idx="16">
                  <c:v>2.27</c:v>
                </c:pt>
                <c:pt idx="17">
                  <c:v>2.0499999999999998</c:v>
                </c:pt>
                <c:pt idx="18">
                  <c:v>1.7600000000000051</c:v>
                </c:pt>
                <c:pt idx="19">
                  <c:v>1.21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13.77</c:v>
                </c:pt>
                <c:pt idx="1">
                  <c:v>11.870000000000006</c:v>
                </c:pt>
                <c:pt idx="2">
                  <c:v>10.5</c:v>
                </c:pt>
                <c:pt idx="3">
                  <c:v>8.43</c:v>
                </c:pt>
                <c:pt idx="4">
                  <c:v>8.26</c:v>
                </c:pt>
                <c:pt idx="5">
                  <c:v>7.67</c:v>
                </c:pt>
                <c:pt idx="6">
                  <c:v>7.38</c:v>
                </c:pt>
                <c:pt idx="7">
                  <c:v>7.14</c:v>
                </c:pt>
                <c:pt idx="8">
                  <c:v>7.04</c:v>
                </c:pt>
                <c:pt idx="9">
                  <c:v>5.52</c:v>
                </c:pt>
                <c:pt idx="10">
                  <c:v>5.58</c:v>
                </c:pt>
                <c:pt idx="11">
                  <c:v>5.3199999999999985</c:v>
                </c:pt>
                <c:pt idx="12">
                  <c:v>5.52</c:v>
                </c:pt>
                <c:pt idx="13">
                  <c:v>5.1099999999999985</c:v>
                </c:pt>
                <c:pt idx="14">
                  <c:v>4.03</c:v>
                </c:pt>
                <c:pt idx="15">
                  <c:v>3.68</c:v>
                </c:pt>
                <c:pt idx="16">
                  <c:v>3.3699999999999997</c:v>
                </c:pt>
                <c:pt idx="17">
                  <c:v>3.05</c:v>
                </c:pt>
                <c:pt idx="18">
                  <c:v>2.71</c:v>
                </c:pt>
                <c:pt idx="19">
                  <c:v>2.2799999999999998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7.1899999999999995</c:v>
                </c:pt>
                <c:pt idx="1">
                  <c:v>7.01</c:v>
                </c:pt>
                <c:pt idx="2">
                  <c:v>6.09</c:v>
                </c:pt>
                <c:pt idx="3">
                  <c:v>5.35</c:v>
                </c:pt>
                <c:pt idx="4">
                  <c:v>5.59</c:v>
                </c:pt>
                <c:pt idx="5">
                  <c:v>4.74</c:v>
                </c:pt>
                <c:pt idx="6">
                  <c:v>4.8899999999999997</c:v>
                </c:pt>
                <c:pt idx="7">
                  <c:v>4.8599999999999985</c:v>
                </c:pt>
                <c:pt idx="8">
                  <c:v>5.04</c:v>
                </c:pt>
                <c:pt idx="9">
                  <c:v>3.71</c:v>
                </c:pt>
                <c:pt idx="10">
                  <c:v>3.98</c:v>
                </c:pt>
                <c:pt idx="11">
                  <c:v>4.22</c:v>
                </c:pt>
                <c:pt idx="12">
                  <c:v>4.28</c:v>
                </c:pt>
                <c:pt idx="13">
                  <c:v>4.33</c:v>
                </c:pt>
                <c:pt idx="14">
                  <c:v>3.4499999999999997</c:v>
                </c:pt>
                <c:pt idx="15">
                  <c:v>3.13</c:v>
                </c:pt>
                <c:pt idx="16">
                  <c:v>2.8099999999999987</c:v>
                </c:pt>
                <c:pt idx="17">
                  <c:v>2.75</c:v>
                </c:pt>
                <c:pt idx="18">
                  <c:v>2.56</c:v>
                </c:pt>
                <c:pt idx="19">
                  <c:v>2.19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4.6499999999999995</c:v>
                </c:pt>
                <c:pt idx="1">
                  <c:v>4.2</c:v>
                </c:pt>
                <c:pt idx="2">
                  <c:v>4.4300000000000024</c:v>
                </c:pt>
                <c:pt idx="3">
                  <c:v>3.4299999999999997</c:v>
                </c:pt>
                <c:pt idx="4">
                  <c:v>3.4899999999999998</c:v>
                </c:pt>
                <c:pt idx="5">
                  <c:v>3.23</c:v>
                </c:pt>
                <c:pt idx="6">
                  <c:v>3.2800000000000002</c:v>
                </c:pt>
                <c:pt idx="7">
                  <c:v>3.2</c:v>
                </c:pt>
                <c:pt idx="8">
                  <c:v>3.08</c:v>
                </c:pt>
                <c:pt idx="9">
                  <c:v>2.2799999999999998</c:v>
                </c:pt>
                <c:pt idx="10">
                  <c:v>2.4299999999999997</c:v>
                </c:pt>
                <c:pt idx="11">
                  <c:v>2.5299999999999998</c:v>
                </c:pt>
                <c:pt idx="12">
                  <c:v>2.63</c:v>
                </c:pt>
                <c:pt idx="13">
                  <c:v>2.44</c:v>
                </c:pt>
                <c:pt idx="14">
                  <c:v>2.25</c:v>
                </c:pt>
                <c:pt idx="15">
                  <c:v>2.04</c:v>
                </c:pt>
                <c:pt idx="16">
                  <c:v>1.7600000000000051</c:v>
                </c:pt>
                <c:pt idx="17">
                  <c:v>1.7600000000000051</c:v>
                </c:pt>
                <c:pt idx="18">
                  <c:v>1.53</c:v>
                </c:pt>
                <c:pt idx="19">
                  <c:v>1.41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≥60 yrs</c:v>
                </c:pt>
              </c:strCache>
            </c:strRef>
          </c:tx>
          <c:spPr>
            <a:ln cap="flat">
              <a:solidFill>
                <a:schemeClr val="tx2"/>
              </a:solidFill>
            </a:ln>
          </c:spPr>
          <c:marker>
            <c:symbol val="plus"/>
            <c:size val="12"/>
            <c:spPr>
              <a:ln>
                <a:solidFill>
                  <a:schemeClr val="tx2"/>
                </a:solidFill>
              </a:ln>
            </c:spPr>
          </c:marker>
          <c:val>
            <c:numRef>
              <c:f>Sheet1!$G$2:$G$21</c:f>
              <c:numCache>
                <c:formatCode>General</c:formatCode>
                <c:ptCount val="20"/>
                <c:pt idx="0">
                  <c:v>2.69</c:v>
                </c:pt>
                <c:pt idx="1">
                  <c:v>2.4499999999999997</c:v>
                </c:pt>
                <c:pt idx="2">
                  <c:v>2.27</c:v>
                </c:pt>
                <c:pt idx="3">
                  <c:v>2.08</c:v>
                </c:pt>
                <c:pt idx="4">
                  <c:v>1.9600000000000093</c:v>
                </c:pt>
                <c:pt idx="5">
                  <c:v>1.54</c:v>
                </c:pt>
                <c:pt idx="6">
                  <c:v>1.7100000000000044</c:v>
                </c:pt>
                <c:pt idx="7">
                  <c:v>1.7800000000000056</c:v>
                </c:pt>
                <c:pt idx="8">
                  <c:v>1.6800000000000137</c:v>
                </c:pt>
                <c:pt idx="9">
                  <c:v>1.1700000000000021</c:v>
                </c:pt>
                <c:pt idx="10">
                  <c:v>1.37</c:v>
                </c:pt>
                <c:pt idx="11">
                  <c:v>1.26</c:v>
                </c:pt>
                <c:pt idx="12">
                  <c:v>1.28</c:v>
                </c:pt>
                <c:pt idx="13">
                  <c:v>1.2</c:v>
                </c:pt>
                <c:pt idx="14">
                  <c:v>1.07</c:v>
                </c:pt>
                <c:pt idx="15">
                  <c:v>0.8</c:v>
                </c:pt>
                <c:pt idx="16">
                  <c:v>0.8</c:v>
                </c:pt>
                <c:pt idx="17">
                  <c:v>0.78</c:v>
                </c:pt>
                <c:pt idx="18">
                  <c:v>0.67000000000000892</c:v>
                </c:pt>
                <c:pt idx="19">
                  <c:v>0.68000000000000327</c:v>
                </c:pt>
              </c:numCache>
            </c:numRef>
          </c:val>
        </c:ser>
        <c:marker val="1"/>
        <c:axId val="99006336"/>
        <c:axId val="98168832"/>
      </c:lineChart>
      <c:catAx>
        <c:axId val="99006336"/>
        <c:scaling>
          <c:orientation val="minMax"/>
        </c:scaling>
        <c:axPos val="b"/>
        <c:title>
          <c:tx>
            <c:rich>
              <a:bodyPr anchor="b" anchorCtr="1"/>
              <a:lstStyle/>
              <a:p>
                <a:pPr>
                  <a:defRPr b="0">
                    <a:solidFill>
                      <a:schemeClr val="bg2"/>
                    </a:solidFill>
                  </a:defRPr>
                </a:pPr>
                <a:r>
                  <a:rPr lang="en-US" b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601035678334322"/>
              <c:y val="0.92596152043494551"/>
            </c:manualLayout>
          </c:layout>
        </c:title>
        <c:numFmt formatCode="General" sourceLinked="1"/>
        <c:tickLblPos val="nextTo"/>
        <c:txPr>
          <a:bodyPr rot="-2700000" vert="horz" anchor="t" anchorCtr="1"/>
          <a:lstStyle/>
          <a:p>
            <a:pPr>
              <a:defRPr sz="1300" baseline="0">
                <a:solidFill>
                  <a:schemeClr val="bg2"/>
                </a:solidFill>
              </a:defRPr>
            </a:pPr>
            <a:endParaRPr lang="en-US"/>
          </a:p>
        </c:txPr>
        <c:crossAx val="98168832"/>
        <c:crosses val="autoZero"/>
        <c:auto val="1"/>
        <c:lblAlgn val="ctr"/>
        <c:lblOffset val="100"/>
        <c:tickLblSkip val="2"/>
        <c:tickMarkSkip val="1"/>
      </c:catAx>
      <c:valAx>
        <c:axId val="9816883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r>
                  <a:rPr lang="en-US" sz="1400" b="0">
                    <a:solidFill>
                      <a:schemeClr val="tx1"/>
                    </a:solidFill>
                  </a:rPr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0"/>
              <c:y val="7.9471784776902893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9900633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2138639848236286"/>
          <c:y val="0.10356951122929062"/>
          <c:w val="0.22491386050148146"/>
          <c:h val="0.43367495078740836"/>
        </c:manualLayout>
      </c:layout>
      <c:txPr>
        <a:bodyPr/>
        <a:lstStyle/>
        <a:p>
          <a:pPr>
            <a:defRPr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6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8"/>
          <c:y val="4.6255506607928945E-2"/>
          <c:w val="0.86396509646822472"/>
          <c:h val="0.78752286645988934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9.83</c:v>
                </c:pt>
                <c:pt idx="1">
                  <c:v>8.3500000000000068</c:v>
                </c:pt>
                <c:pt idx="2">
                  <c:v>7.34</c:v>
                </c:pt>
                <c:pt idx="3">
                  <c:v>6.03</c:v>
                </c:pt>
                <c:pt idx="4">
                  <c:v>5.8199999999999985</c:v>
                </c:pt>
                <c:pt idx="5">
                  <c:v>5.03</c:v>
                </c:pt>
                <c:pt idx="6">
                  <c:v>4.8199999999999985</c:v>
                </c:pt>
                <c:pt idx="7">
                  <c:v>4.68</c:v>
                </c:pt>
                <c:pt idx="8">
                  <c:v>4.49</c:v>
                </c:pt>
                <c:pt idx="9">
                  <c:v>3.4</c:v>
                </c:pt>
                <c:pt idx="10">
                  <c:v>3.6</c:v>
                </c:pt>
                <c:pt idx="11">
                  <c:v>3.4899999999999998</c:v>
                </c:pt>
                <c:pt idx="12">
                  <c:v>3.4499999999999997</c:v>
                </c:pt>
                <c:pt idx="13">
                  <c:v>3.19</c:v>
                </c:pt>
                <c:pt idx="14">
                  <c:v>2.69</c:v>
                </c:pt>
                <c:pt idx="15">
                  <c:v>2.2999999999999998</c:v>
                </c:pt>
                <c:pt idx="16">
                  <c:v>2.0699999999999998</c:v>
                </c:pt>
                <c:pt idx="17">
                  <c:v>1.85</c:v>
                </c:pt>
                <c:pt idx="18">
                  <c:v>1.7</c:v>
                </c:pt>
                <c:pt idx="19">
                  <c:v>1.36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6.34</c:v>
                </c:pt>
                <c:pt idx="1">
                  <c:v>5.51</c:v>
                </c:pt>
                <c:pt idx="2">
                  <c:v>5.01</c:v>
                </c:pt>
                <c:pt idx="3">
                  <c:v>3.9899999999999998</c:v>
                </c:pt>
                <c:pt idx="4">
                  <c:v>3.7800000000000002</c:v>
                </c:pt>
                <c:pt idx="5">
                  <c:v>3.19</c:v>
                </c:pt>
                <c:pt idx="6">
                  <c:v>3.01</c:v>
                </c:pt>
                <c:pt idx="7">
                  <c:v>2.9499999999999997</c:v>
                </c:pt>
                <c:pt idx="8">
                  <c:v>2.8099999999999987</c:v>
                </c:pt>
                <c:pt idx="9">
                  <c:v>2.2200000000000002</c:v>
                </c:pt>
                <c:pt idx="10">
                  <c:v>2.09</c:v>
                </c:pt>
                <c:pt idx="11">
                  <c:v>2</c:v>
                </c:pt>
                <c:pt idx="12">
                  <c:v>2.13</c:v>
                </c:pt>
                <c:pt idx="13">
                  <c:v>1.9800000000000177</c:v>
                </c:pt>
                <c:pt idx="14">
                  <c:v>1.55</c:v>
                </c:pt>
                <c:pt idx="15">
                  <c:v>1.4</c:v>
                </c:pt>
                <c:pt idx="16">
                  <c:v>1.1299999999999815</c:v>
                </c:pt>
                <c:pt idx="17">
                  <c:v>1.1499999999999815</c:v>
                </c:pt>
                <c:pt idx="18">
                  <c:v>0.97000000000000064</c:v>
                </c:pt>
                <c:pt idx="19">
                  <c:v>0.84000000000000064</c:v>
                </c:pt>
              </c:numCache>
            </c:numRef>
          </c:val>
        </c:ser>
        <c:marker val="1"/>
        <c:axId val="98271616"/>
        <c:axId val="98273920"/>
      </c:lineChart>
      <c:catAx>
        <c:axId val="982716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807893153981088"/>
              <c:y val="0.92858448358106949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8273920"/>
        <c:crosses val="autoZero"/>
        <c:auto val="1"/>
        <c:lblAlgn val="ctr"/>
        <c:lblOffset val="100"/>
        <c:tickLblSkip val="2"/>
        <c:tickMarkSkip val="1"/>
      </c:catAx>
      <c:valAx>
        <c:axId val="98273920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827161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35"/>
          <c:y val="0.13961532152231224"/>
          <c:w val="0.18889886811023746"/>
          <c:h val="0.32429995078740181"/>
        </c:manualLayout>
      </c:layout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Indian/Alaskan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10.31</c:v>
                </c:pt>
                <c:pt idx="1">
                  <c:v>6.91</c:v>
                </c:pt>
                <c:pt idx="2">
                  <c:v>5.63</c:v>
                </c:pt>
                <c:pt idx="3">
                  <c:v>3.48</c:v>
                </c:pt>
                <c:pt idx="4">
                  <c:v>4.55</c:v>
                </c:pt>
                <c:pt idx="5">
                  <c:v>4.4300000000000024</c:v>
                </c:pt>
                <c:pt idx="6">
                  <c:v>4.1899999999999995</c:v>
                </c:pt>
                <c:pt idx="7">
                  <c:v>3.1</c:v>
                </c:pt>
                <c:pt idx="8">
                  <c:v>3.3899999999999997</c:v>
                </c:pt>
                <c:pt idx="9">
                  <c:v>3.46</c:v>
                </c:pt>
                <c:pt idx="10">
                  <c:v>2.69</c:v>
                </c:pt>
                <c:pt idx="11">
                  <c:v>2.68</c:v>
                </c:pt>
                <c:pt idx="12">
                  <c:v>4.25</c:v>
                </c:pt>
                <c:pt idx="13">
                  <c:v>2.16</c:v>
                </c:pt>
                <c:pt idx="14">
                  <c:v>1.1499999999999846</c:v>
                </c:pt>
                <c:pt idx="15">
                  <c:v>1.23</c:v>
                </c:pt>
                <c:pt idx="16">
                  <c:v>1.1599999999999853</c:v>
                </c:pt>
                <c:pt idx="17">
                  <c:v>1.0900000000000001</c:v>
                </c:pt>
                <c:pt idx="18">
                  <c:v>1.36</c:v>
                </c:pt>
                <c:pt idx="19">
                  <c:v>0.83000000000000063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11.860000000000024</c:v>
                </c:pt>
                <c:pt idx="1">
                  <c:v>9.7200000000000024</c:v>
                </c:pt>
                <c:pt idx="2">
                  <c:v>10.8</c:v>
                </c:pt>
                <c:pt idx="3">
                  <c:v>8.1300000000000008</c:v>
                </c:pt>
                <c:pt idx="4">
                  <c:v>9.24</c:v>
                </c:pt>
                <c:pt idx="5">
                  <c:v>7.55</c:v>
                </c:pt>
                <c:pt idx="6">
                  <c:v>6.83</c:v>
                </c:pt>
                <c:pt idx="7">
                  <c:v>7.42</c:v>
                </c:pt>
                <c:pt idx="8">
                  <c:v>6.52</c:v>
                </c:pt>
                <c:pt idx="9">
                  <c:v>3.98</c:v>
                </c:pt>
                <c:pt idx="10">
                  <c:v>3.73</c:v>
                </c:pt>
                <c:pt idx="11">
                  <c:v>2.9</c:v>
                </c:pt>
                <c:pt idx="12">
                  <c:v>1.9800000000000151</c:v>
                </c:pt>
                <c:pt idx="13">
                  <c:v>1.6</c:v>
                </c:pt>
                <c:pt idx="14">
                  <c:v>1.31</c:v>
                </c:pt>
                <c:pt idx="15">
                  <c:v>1.24</c:v>
                </c:pt>
                <c:pt idx="16">
                  <c:v>1.22</c:v>
                </c:pt>
                <c:pt idx="17">
                  <c:v>0.93</c:v>
                </c:pt>
                <c:pt idx="18">
                  <c:v>0.72000000000000064</c:v>
                </c:pt>
                <c:pt idx="19">
                  <c:v>0.67000000000000892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14.49</c:v>
                </c:pt>
                <c:pt idx="1">
                  <c:v>12.81</c:v>
                </c:pt>
                <c:pt idx="2">
                  <c:v>11.96</c:v>
                </c:pt>
                <c:pt idx="3">
                  <c:v>9.5500000000000007</c:v>
                </c:pt>
                <c:pt idx="4">
                  <c:v>8.76</c:v>
                </c:pt>
                <c:pt idx="5">
                  <c:v>7.54</c:v>
                </c:pt>
                <c:pt idx="6">
                  <c:v>6.9300000000000024</c:v>
                </c:pt>
                <c:pt idx="7">
                  <c:v>6.76</c:v>
                </c:pt>
                <c:pt idx="8">
                  <c:v>5.6499999999999995</c:v>
                </c:pt>
                <c:pt idx="9">
                  <c:v>4.6199999999999966</c:v>
                </c:pt>
                <c:pt idx="10">
                  <c:v>4.51</c:v>
                </c:pt>
                <c:pt idx="11">
                  <c:v>4.17</c:v>
                </c:pt>
                <c:pt idx="12">
                  <c:v>3.77</c:v>
                </c:pt>
                <c:pt idx="13">
                  <c:v>3.4699999999999998</c:v>
                </c:pt>
                <c:pt idx="14">
                  <c:v>2.96</c:v>
                </c:pt>
                <c:pt idx="15">
                  <c:v>2.9699999999999998</c:v>
                </c:pt>
                <c:pt idx="16">
                  <c:v>2.3199999999999967</c:v>
                </c:pt>
                <c:pt idx="17">
                  <c:v>2.3299999999999987</c:v>
                </c:pt>
                <c:pt idx="18">
                  <c:v>2.1800000000000002</c:v>
                </c:pt>
                <c:pt idx="19">
                  <c:v>1.6800000000000137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4.7</c:v>
                </c:pt>
                <c:pt idx="1">
                  <c:v>3.7800000000000002</c:v>
                </c:pt>
                <c:pt idx="2">
                  <c:v>3.32</c:v>
                </c:pt>
                <c:pt idx="3">
                  <c:v>2.57</c:v>
                </c:pt>
                <c:pt idx="4">
                  <c:v>2.4099999999999997</c:v>
                </c:pt>
                <c:pt idx="5">
                  <c:v>2.15</c:v>
                </c:pt>
                <c:pt idx="6">
                  <c:v>2.0299999999999998</c:v>
                </c:pt>
                <c:pt idx="7">
                  <c:v>1.84</c:v>
                </c:pt>
                <c:pt idx="8">
                  <c:v>1.78</c:v>
                </c:pt>
                <c:pt idx="9">
                  <c:v>1.37</c:v>
                </c:pt>
                <c:pt idx="10">
                  <c:v>1.47</c:v>
                </c:pt>
                <c:pt idx="11">
                  <c:v>1.33</c:v>
                </c:pt>
                <c:pt idx="12">
                  <c:v>1.32</c:v>
                </c:pt>
                <c:pt idx="13">
                  <c:v>1.28</c:v>
                </c:pt>
                <c:pt idx="14">
                  <c:v>1.1900000000000137</c:v>
                </c:pt>
                <c:pt idx="15">
                  <c:v>1.08</c:v>
                </c:pt>
                <c:pt idx="16">
                  <c:v>1.03</c:v>
                </c:pt>
                <c:pt idx="17">
                  <c:v>1</c:v>
                </c:pt>
                <c:pt idx="18">
                  <c:v>0.91</c:v>
                </c:pt>
                <c:pt idx="19">
                  <c:v>0.77000000000000779</c:v>
                </c:pt>
              </c:numCache>
            </c:numRef>
          </c:val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Sheet1!$A$2:$A$21</c:f>
              <c:numCache>
                <c:formatCode>General</c:formatCode>
                <c:ptCount val="20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</c:numCache>
            </c:num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6.46</c:v>
                </c:pt>
                <c:pt idx="1">
                  <c:v>4.92</c:v>
                </c:pt>
                <c:pt idx="2">
                  <c:v>5.1599999999999975</c:v>
                </c:pt>
                <c:pt idx="3">
                  <c:v>3.8</c:v>
                </c:pt>
                <c:pt idx="4">
                  <c:v>4.05</c:v>
                </c:pt>
                <c:pt idx="5">
                  <c:v>4.07</c:v>
                </c:pt>
                <c:pt idx="6">
                  <c:v>4.18</c:v>
                </c:pt>
                <c:pt idx="7">
                  <c:v>3.32</c:v>
                </c:pt>
                <c:pt idx="8">
                  <c:v>2.8899999999999997</c:v>
                </c:pt>
                <c:pt idx="9">
                  <c:v>2.27</c:v>
                </c:pt>
                <c:pt idx="10">
                  <c:v>1.9900000000000153</c:v>
                </c:pt>
                <c:pt idx="11">
                  <c:v>1.81</c:v>
                </c:pt>
                <c:pt idx="12">
                  <c:v>1.56</c:v>
                </c:pt>
                <c:pt idx="13">
                  <c:v>1.08</c:v>
                </c:pt>
                <c:pt idx="14">
                  <c:v>1</c:v>
                </c:pt>
                <c:pt idx="15">
                  <c:v>1.1499999999999846</c:v>
                </c:pt>
                <c:pt idx="16">
                  <c:v>1.1599999999999853</c:v>
                </c:pt>
                <c:pt idx="17">
                  <c:v>0.98</c:v>
                </c:pt>
                <c:pt idx="18">
                  <c:v>0.82000000000000062</c:v>
                </c:pt>
                <c:pt idx="19">
                  <c:v>0.67000000000000892</c:v>
                </c:pt>
              </c:numCache>
            </c:numRef>
          </c:val>
        </c:ser>
        <c:marker val="1"/>
        <c:axId val="98404608"/>
        <c:axId val="98419456"/>
      </c:lineChart>
      <c:catAx>
        <c:axId val="984046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5216393906644031"/>
              <c:y val="0.94288182635497675"/>
            </c:manualLayout>
          </c:layout>
        </c:title>
        <c:numFmt formatCode="General" sourceLinked="1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98419456"/>
        <c:crosses val="autoZero"/>
        <c:auto val="1"/>
        <c:lblAlgn val="ctr"/>
        <c:lblOffset val="100"/>
        <c:tickLblSkip val="2"/>
        <c:tickMarkSkip val="1"/>
      </c:catAx>
      <c:valAx>
        <c:axId val="9841945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</c:title>
        <c:numFmt formatCode="General" sourceLinked="1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8404608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979494750656533"/>
          <c:y val="3.8052789947833961E-2"/>
          <c:w val="0.43741071428572154"/>
          <c:h val="0.50595410925195439"/>
        </c:manualLayout>
      </c:layout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number of reported cases of acute hepatitis B decreased 84.2%, from 21,277 in 1990 to 3,371 in 2009.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When adjusted for underreporting, the number of acute hepatitis B cases decreased 84.8%, from 59,000 in 1990 to 9,000 in 2009.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2009, incidence rates for acute hepatitis B decreased for all age groups; the greatest declines occurred in the 20–29 and 30–39 year age groups.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the highest rates were among persons aged 30–39 years (2.28 cases/100,000 population), and the lowest were among adolescents and children aged </a:t>
            </a:r>
            <a:r>
              <a:rPr lang="en-US" sz="1200" u="sng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19 years (0.06 cases/100,000 population).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Incidence rates of acute hepatitis B decreased dramatically for both males and females from 1990 through 2009. Additionally, the gap in acute hepatitis B incidence rates between males and females narrowed over this period.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the rate for males was approximately 1.6 times higher than that for females (1.36 cases and 0.84 cases per 100, 000 population, respectively).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From 1990 through 2009, rates for acute hepatitis B decreased for all race/ethnicity groups, except AI/</a:t>
            </a:r>
            <a:r>
              <a:rPr lang="en-US" sz="1200" kern="1200" dirty="0" err="1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ANs.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During 1993–2003, AI/ANs experienced small spikes in rates that stabilized and closely matched rates of other racial/ethnic populations beginning in 2004. The incidence rate of acute hepatitis B was &lt;4.25 cases per 100,000 population for all race/ethnic populations from 2002 through 2009.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2009, the rate of acute hepatitis B was lowest for APIs and Hispanics (0.67 cases per 100,000 population for each group) and highest for non-Hispanic blacks (1.68 cases per 100,000 population).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3,371 case reports of acute hepatitis B received by CDC during 2009, a total of 1,656 (49%) did not include a response (i.e., a “yes” or “no” response to any of the questions about risk behaviors and exposures) to enable assessment of risk behaviors or exposures.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1,715 case reports that had complete information, 60.1% (n=1,030) indicated no risk behaviors/exposures for hepatitis B, and 39.9% (n=685) indicated at least one risk behavior/exposure for hepatitis B during the 6 weeks to 6 months prior to illness onset</a:t>
            </a:r>
            <a:r>
              <a:rPr lang="en-US" sz="1200" b="1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</a:t>
            </a: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C9161E-7DF2-4454-994B-BCD73C0062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1,550 case reports that contained information about occupational exposures, 0.8% (n=13) indicated employment in a medical, dental, or other field involving contact with human blood.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1,231 case reports that included information about receipt of dialysis or kidney transplant, 0.3% (n=4) reported receipt of dialysis or a kidney transplant.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1,400 case reports that had information about receipt of blood transfusion, 0.5% (n=7) noted receipt of a blood transfusion.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1,407 case reports that had information about surgery, 11.1% (n=156) reported surgery.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1,287 case reports that had information about accidental needle sticks, 4.8% (n=62) involved accidental needle stick/puncture.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1,517 case reports that had information about injection-drug use, 15.8% (n=239) noted use of these drugs.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sexual contact, 7.2% (n=68) indicated sexual contact with a person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household contact, 1.9% (n=18) indicated household contact with someone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893 case reports that had information about number of sex partners, 31.8% (n=284) were among persons with ≥2 sex partners.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224 case reports from males that included information about sexual preference/practices, 18.8% (n=42) indicated sex with another man.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1,550 case reports that contained information about occupational exposures, 0.8% (n=13) indicated employment in a medical, dental, or other field involving contact with human blood.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1,231 case reports that included information about receipt of dialysis or kidney transplant, 0.3% (n=4) reported receipt of dialysis or a kidney transplant.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1,400 case reports that had information about receipt of blood transfusion, 0.5% (n=7) noted receipt of a blood transfusion.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1,407 case reports that had information about surgery, 11.1% (n=156) reported surgery.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1,287 case reports that had information about accidental needle sticks, 4.8% (n=62) involved accidental needle stick/puncture.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1,517 case reports that had information about injection-drug use, 15.8% (n=239) noted use of these drugs. 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sexual contact, 7.2% (n=68) indicated sexual contact with a person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943 case reports that had information about household contact, 1.9% (n=18) indicated household contact with someone with confirmed or suspected hepatitis B infection.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893 case reports that had information about number of sex partners, 31.8% (n=284) were among persons with ≥2 sex partners.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Of the 224 case reports from males that included information about sexual preference/practices, 18.8% (n=42) indicated sex with another man</a:t>
            </a:r>
            <a:r>
              <a:rPr lang="en-US" sz="1200" kern="120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3.1. </a:t>
            </a:r>
            <a:r>
              <a:rPr lang="en-US" sz="2400" b="1" dirty="0" smtClean="0">
                <a:ln w="11430"/>
                <a:cs typeface="Arial" charset="0"/>
              </a:rPr>
              <a:t>Reported and adjusted* number of acute </a:t>
            </a:r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B cases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5800" y="1371600"/>
          <a:ext cx="7924800" cy="452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59436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*Adjusted for underreporting.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/>
            </a:r>
            <a:br>
              <a:rPr lang="en-US" sz="1000" b="0" dirty="0" smtClean="0">
                <a:solidFill>
                  <a:schemeClr val="bg2"/>
                </a:solidFill>
                <a:cs typeface="Arial" charset="0"/>
              </a:rPr>
            </a:b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3.2.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age group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62000" y="1600200"/>
          <a:ext cx="7713785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830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3.3. Incidence of acute hepatitis B,</a:t>
            </a:r>
            <a:b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9144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3.4. Incidence of acute hepatitis B, by race/ethnicity — United States, 1990–2009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838200" y="1676400"/>
          <a:ext cx="7315200" cy="418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73142" y="1328736"/>
            <a:ext cx="8842258" cy="4081464"/>
            <a:chOff x="480" y="1200"/>
            <a:chExt cx="4842" cy="2235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480" y="1200"/>
              <a:ext cx="4842" cy="2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229" y="1286"/>
              <a:ext cx="988" cy="1037"/>
            </a:xfrm>
            <a:custGeom>
              <a:avLst/>
              <a:gdLst/>
              <a:ahLst/>
              <a:cxnLst>
                <a:cxn ang="0">
                  <a:pos x="988" y="735"/>
                </a:cxn>
                <a:cxn ang="0">
                  <a:pos x="961" y="654"/>
                </a:cxn>
                <a:cxn ang="0">
                  <a:pos x="928" y="578"/>
                </a:cxn>
                <a:cxn ang="0">
                  <a:pos x="891" y="502"/>
                </a:cxn>
                <a:cxn ang="0">
                  <a:pos x="842" y="432"/>
                </a:cxn>
                <a:cxn ang="0">
                  <a:pos x="739" y="308"/>
                </a:cxn>
                <a:cxn ang="0">
                  <a:pos x="615" y="200"/>
                </a:cxn>
                <a:cxn ang="0">
                  <a:pos x="551" y="157"/>
                </a:cxn>
                <a:cxn ang="0">
                  <a:pos x="475" y="114"/>
                </a:cxn>
                <a:cxn ang="0">
                  <a:pos x="405" y="81"/>
                </a:cxn>
                <a:cxn ang="0">
                  <a:pos x="324" y="49"/>
                </a:cxn>
                <a:cxn ang="0">
                  <a:pos x="248" y="27"/>
                </a:cxn>
                <a:cxn ang="0">
                  <a:pos x="167" y="11"/>
                </a:cxn>
                <a:cxn ang="0">
                  <a:pos x="81" y="0"/>
                </a:cxn>
                <a:cxn ang="0">
                  <a:pos x="0" y="0"/>
                </a:cxn>
                <a:cxn ang="0">
                  <a:pos x="0" y="1037"/>
                </a:cxn>
                <a:cxn ang="0">
                  <a:pos x="988" y="735"/>
                </a:cxn>
              </a:cxnLst>
              <a:rect l="0" t="0" r="r" b="b"/>
              <a:pathLst>
                <a:path w="988" h="1037">
                  <a:moveTo>
                    <a:pt x="988" y="735"/>
                  </a:moveTo>
                  <a:lnTo>
                    <a:pt x="961" y="654"/>
                  </a:lnTo>
                  <a:lnTo>
                    <a:pt x="928" y="578"/>
                  </a:lnTo>
                  <a:lnTo>
                    <a:pt x="891" y="502"/>
                  </a:lnTo>
                  <a:lnTo>
                    <a:pt x="842" y="432"/>
                  </a:lnTo>
                  <a:lnTo>
                    <a:pt x="739" y="308"/>
                  </a:lnTo>
                  <a:lnTo>
                    <a:pt x="615" y="200"/>
                  </a:lnTo>
                  <a:lnTo>
                    <a:pt x="551" y="157"/>
                  </a:lnTo>
                  <a:lnTo>
                    <a:pt x="475" y="114"/>
                  </a:lnTo>
                  <a:lnTo>
                    <a:pt x="405" y="81"/>
                  </a:lnTo>
                  <a:lnTo>
                    <a:pt x="324" y="49"/>
                  </a:lnTo>
                  <a:lnTo>
                    <a:pt x="248" y="27"/>
                  </a:lnTo>
                  <a:lnTo>
                    <a:pt x="167" y="11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1037"/>
                  </a:lnTo>
                  <a:lnTo>
                    <a:pt x="988" y="735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170" y="2021"/>
              <a:ext cx="1090" cy="1333"/>
            </a:xfrm>
            <a:custGeom>
              <a:avLst/>
              <a:gdLst/>
              <a:ahLst/>
              <a:cxnLst>
                <a:cxn ang="0">
                  <a:pos x="0" y="1333"/>
                </a:cxn>
                <a:cxn ang="0">
                  <a:pos x="108" y="1333"/>
                </a:cxn>
                <a:cxn ang="0">
                  <a:pos x="210" y="1328"/>
                </a:cxn>
                <a:cxn ang="0">
                  <a:pos x="313" y="1306"/>
                </a:cxn>
                <a:cxn ang="0">
                  <a:pos x="404" y="1274"/>
                </a:cxn>
                <a:cxn ang="0">
                  <a:pos x="502" y="1236"/>
                </a:cxn>
                <a:cxn ang="0">
                  <a:pos x="588" y="1187"/>
                </a:cxn>
                <a:cxn ang="0">
                  <a:pos x="669" y="1133"/>
                </a:cxn>
                <a:cxn ang="0">
                  <a:pos x="750" y="1074"/>
                </a:cxn>
                <a:cxn ang="0">
                  <a:pos x="820" y="1004"/>
                </a:cxn>
                <a:cxn ang="0">
                  <a:pos x="885" y="923"/>
                </a:cxn>
                <a:cxn ang="0">
                  <a:pos x="939" y="842"/>
                </a:cxn>
                <a:cxn ang="0">
                  <a:pos x="987" y="755"/>
                </a:cxn>
                <a:cxn ang="0">
                  <a:pos x="1031" y="664"/>
                </a:cxn>
                <a:cxn ang="0">
                  <a:pos x="1058" y="566"/>
                </a:cxn>
                <a:cxn ang="0">
                  <a:pos x="1079" y="464"/>
                </a:cxn>
                <a:cxn ang="0">
                  <a:pos x="1090" y="356"/>
                </a:cxn>
                <a:cxn ang="0">
                  <a:pos x="1090" y="264"/>
                </a:cxn>
                <a:cxn ang="0">
                  <a:pos x="1085" y="178"/>
                </a:cxn>
                <a:cxn ang="0">
                  <a:pos x="1068" y="86"/>
                </a:cxn>
                <a:cxn ang="0">
                  <a:pos x="1047" y="0"/>
                </a:cxn>
                <a:cxn ang="0">
                  <a:pos x="59" y="302"/>
                </a:cxn>
                <a:cxn ang="0">
                  <a:pos x="0" y="1333"/>
                </a:cxn>
              </a:cxnLst>
              <a:rect l="0" t="0" r="r" b="b"/>
              <a:pathLst>
                <a:path w="1090" h="1333">
                  <a:moveTo>
                    <a:pt x="0" y="1333"/>
                  </a:moveTo>
                  <a:lnTo>
                    <a:pt x="108" y="1333"/>
                  </a:lnTo>
                  <a:lnTo>
                    <a:pt x="210" y="1328"/>
                  </a:lnTo>
                  <a:lnTo>
                    <a:pt x="313" y="1306"/>
                  </a:lnTo>
                  <a:lnTo>
                    <a:pt x="404" y="1274"/>
                  </a:lnTo>
                  <a:lnTo>
                    <a:pt x="502" y="1236"/>
                  </a:lnTo>
                  <a:lnTo>
                    <a:pt x="588" y="1187"/>
                  </a:lnTo>
                  <a:lnTo>
                    <a:pt x="669" y="1133"/>
                  </a:lnTo>
                  <a:lnTo>
                    <a:pt x="750" y="1074"/>
                  </a:lnTo>
                  <a:lnTo>
                    <a:pt x="820" y="1004"/>
                  </a:lnTo>
                  <a:lnTo>
                    <a:pt x="885" y="923"/>
                  </a:lnTo>
                  <a:lnTo>
                    <a:pt x="939" y="842"/>
                  </a:lnTo>
                  <a:lnTo>
                    <a:pt x="987" y="755"/>
                  </a:lnTo>
                  <a:lnTo>
                    <a:pt x="1031" y="664"/>
                  </a:lnTo>
                  <a:lnTo>
                    <a:pt x="1058" y="566"/>
                  </a:lnTo>
                  <a:lnTo>
                    <a:pt x="1079" y="464"/>
                  </a:lnTo>
                  <a:lnTo>
                    <a:pt x="1090" y="356"/>
                  </a:lnTo>
                  <a:lnTo>
                    <a:pt x="1090" y="264"/>
                  </a:lnTo>
                  <a:lnTo>
                    <a:pt x="1085" y="178"/>
                  </a:lnTo>
                  <a:lnTo>
                    <a:pt x="1068" y="86"/>
                  </a:lnTo>
                  <a:lnTo>
                    <a:pt x="1047" y="0"/>
                  </a:lnTo>
                  <a:lnTo>
                    <a:pt x="59" y="302"/>
                  </a:lnTo>
                  <a:lnTo>
                    <a:pt x="0" y="1333"/>
                  </a:lnTo>
                  <a:close/>
                </a:path>
              </a:pathLst>
            </a:custGeom>
            <a:solidFill>
              <a:schemeClr val="accent2"/>
            </a:solidFill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193" y="1286"/>
              <a:ext cx="1036" cy="2068"/>
            </a:xfrm>
            <a:custGeom>
              <a:avLst/>
              <a:gdLst/>
              <a:ahLst/>
              <a:cxnLst>
                <a:cxn ang="0">
                  <a:pos x="1036" y="0"/>
                </a:cxn>
                <a:cxn ang="0">
                  <a:pos x="928" y="6"/>
                </a:cxn>
                <a:cxn ang="0">
                  <a:pos x="825" y="17"/>
                </a:cxn>
                <a:cxn ang="0">
                  <a:pos x="723" y="44"/>
                </a:cxn>
                <a:cxn ang="0">
                  <a:pos x="631" y="81"/>
                </a:cxn>
                <a:cxn ang="0">
                  <a:pos x="539" y="125"/>
                </a:cxn>
                <a:cxn ang="0">
                  <a:pos x="453" y="173"/>
                </a:cxn>
                <a:cxn ang="0">
                  <a:pos x="372" y="233"/>
                </a:cxn>
                <a:cxn ang="0">
                  <a:pos x="302" y="303"/>
                </a:cxn>
                <a:cxn ang="0">
                  <a:pos x="232" y="373"/>
                </a:cxn>
                <a:cxn ang="0">
                  <a:pos x="172" y="454"/>
                </a:cxn>
                <a:cxn ang="0">
                  <a:pos x="124" y="540"/>
                </a:cxn>
                <a:cxn ang="0">
                  <a:pos x="81" y="632"/>
                </a:cxn>
                <a:cxn ang="0">
                  <a:pos x="43" y="724"/>
                </a:cxn>
                <a:cxn ang="0">
                  <a:pos x="16" y="826"/>
                </a:cxn>
                <a:cxn ang="0">
                  <a:pos x="5" y="929"/>
                </a:cxn>
                <a:cxn ang="0">
                  <a:pos x="0" y="1037"/>
                </a:cxn>
                <a:cxn ang="0">
                  <a:pos x="0" y="1134"/>
                </a:cxn>
                <a:cxn ang="0">
                  <a:pos x="16" y="1237"/>
                </a:cxn>
                <a:cxn ang="0">
                  <a:pos x="43" y="1334"/>
                </a:cxn>
                <a:cxn ang="0">
                  <a:pos x="75" y="1426"/>
                </a:cxn>
                <a:cxn ang="0">
                  <a:pos x="113" y="1512"/>
                </a:cxn>
                <a:cxn ang="0">
                  <a:pos x="161" y="1598"/>
                </a:cxn>
                <a:cxn ang="0">
                  <a:pos x="215" y="1674"/>
                </a:cxn>
                <a:cxn ang="0">
                  <a:pos x="280" y="1750"/>
                </a:cxn>
                <a:cxn ang="0">
                  <a:pos x="350" y="1814"/>
                </a:cxn>
                <a:cxn ang="0">
                  <a:pos x="426" y="1874"/>
                </a:cxn>
                <a:cxn ang="0">
                  <a:pos x="507" y="1928"/>
                </a:cxn>
                <a:cxn ang="0">
                  <a:pos x="593" y="1971"/>
                </a:cxn>
                <a:cxn ang="0">
                  <a:pos x="680" y="2009"/>
                </a:cxn>
                <a:cxn ang="0">
                  <a:pos x="777" y="2041"/>
                </a:cxn>
                <a:cxn ang="0">
                  <a:pos x="874" y="2057"/>
                </a:cxn>
                <a:cxn ang="0">
                  <a:pos x="977" y="2068"/>
                </a:cxn>
                <a:cxn ang="0">
                  <a:pos x="1036" y="1037"/>
                </a:cxn>
                <a:cxn ang="0">
                  <a:pos x="1036" y="0"/>
                </a:cxn>
              </a:cxnLst>
              <a:rect l="0" t="0" r="r" b="b"/>
              <a:pathLst>
                <a:path w="1036" h="2068">
                  <a:moveTo>
                    <a:pt x="1036" y="0"/>
                  </a:moveTo>
                  <a:lnTo>
                    <a:pt x="928" y="6"/>
                  </a:lnTo>
                  <a:lnTo>
                    <a:pt x="825" y="17"/>
                  </a:lnTo>
                  <a:lnTo>
                    <a:pt x="723" y="44"/>
                  </a:lnTo>
                  <a:lnTo>
                    <a:pt x="631" y="81"/>
                  </a:lnTo>
                  <a:lnTo>
                    <a:pt x="539" y="125"/>
                  </a:lnTo>
                  <a:lnTo>
                    <a:pt x="453" y="173"/>
                  </a:lnTo>
                  <a:lnTo>
                    <a:pt x="372" y="233"/>
                  </a:lnTo>
                  <a:lnTo>
                    <a:pt x="302" y="303"/>
                  </a:lnTo>
                  <a:lnTo>
                    <a:pt x="232" y="373"/>
                  </a:lnTo>
                  <a:lnTo>
                    <a:pt x="172" y="454"/>
                  </a:lnTo>
                  <a:lnTo>
                    <a:pt x="124" y="540"/>
                  </a:lnTo>
                  <a:lnTo>
                    <a:pt x="81" y="632"/>
                  </a:lnTo>
                  <a:lnTo>
                    <a:pt x="43" y="724"/>
                  </a:lnTo>
                  <a:lnTo>
                    <a:pt x="16" y="826"/>
                  </a:lnTo>
                  <a:lnTo>
                    <a:pt x="5" y="929"/>
                  </a:lnTo>
                  <a:lnTo>
                    <a:pt x="0" y="1037"/>
                  </a:lnTo>
                  <a:lnTo>
                    <a:pt x="0" y="1134"/>
                  </a:lnTo>
                  <a:lnTo>
                    <a:pt x="16" y="1237"/>
                  </a:lnTo>
                  <a:lnTo>
                    <a:pt x="43" y="1334"/>
                  </a:lnTo>
                  <a:lnTo>
                    <a:pt x="75" y="1426"/>
                  </a:lnTo>
                  <a:lnTo>
                    <a:pt x="113" y="1512"/>
                  </a:lnTo>
                  <a:lnTo>
                    <a:pt x="161" y="1598"/>
                  </a:lnTo>
                  <a:lnTo>
                    <a:pt x="215" y="1674"/>
                  </a:lnTo>
                  <a:lnTo>
                    <a:pt x="280" y="1750"/>
                  </a:lnTo>
                  <a:lnTo>
                    <a:pt x="350" y="1814"/>
                  </a:lnTo>
                  <a:lnTo>
                    <a:pt x="426" y="1874"/>
                  </a:lnTo>
                  <a:lnTo>
                    <a:pt x="507" y="1928"/>
                  </a:lnTo>
                  <a:lnTo>
                    <a:pt x="593" y="1971"/>
                  </a:lnTo>
                  <a:lnTo>
                    <a:pt x="680" y="2009"/>
                  </a:lnTo>
                  <a:lnTo>
                    <a:pt x="777" y="2041"/>
                  </a:lnTo>
                  <a:lnTo>
                    <a:pt x="874" y="2057"/>
                  </a:lnTo>
                  <a:lnTo>
                    <a:pt x="977" y="2068"/>
                  </a:lnTo>
                  <a:lnTo>
                    <a:pt x="1036" y="1037"/>
                  </a:lnTo>
                  <a:lnTo>
                    <a:pt x="1036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2596" y="1529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685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2585" y="1686"/>
              <a:ext cx="25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20%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2726" y="265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1030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747" y="2814"/>
              <a:ext cx="25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31%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252" y="2140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1656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274" y="2296"/>
              <a:ext cx="25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49%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3859" y="1778"/>
              <a:ext cx="70" cy="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3976" y="1746"/>
              <a:ext cx="85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Risk identified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yriad Pro" pitchFamily="34" charset="0"/>
                </a:rPr>
                <a:t>*</a:t>
              </a:r>
              <a:endParaRPr kumimoji="0" lang="en-U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Myriad Pro" pitchFamily="34" charset="0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3859" y="2118"/>
              <a:ext cx="70" cy="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976" y="2091"/>
              <a:ext cx="95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 risk identified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859" y="2463"/>
              <a:ext cx="70" cy="7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3976" y="2437"/>
              <a:ext cx="12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 risk data reported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lnSpc>
                <a:spcPts val="3200"/>
              </a:lnSpc>
            </a:pP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3.5. Distribution of risk behaviors/exposures associated with acute hepatitis B </a:t>
            </a:r>
            <a:r>
              <a:rPr lang="en-US" sz="18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—</a:t>
            </a:r>
            <a:r>
              <a:rPr lang="en-US" sz="2400" b="1" cap="none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United States, 2009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533400" y="5943600"/>
            <a:ext cx="7848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3400" y="5297269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900" b="0" dirty="0" smtClean="0">
                <a:solidFill>
                  <a:schemeClr val="bg2"/>
                </a:solidFill>
                <a:latin typeface="+mn-lt"/>
              </a:rPr>
              <a:t>* Includes case reports indicating the presence of at least one of the following risks 6 weeks to 6 months prior to onset of acute, symptomatic hepatitis B:  1) using injection drugs; 2) having sexual contact with suspected/confirmed hepatitis B patient; 3) being a man who has sex with men; 4) having multiple sex partners concurrently; 5) having household contact with suspected/confirmed hepatitis B patient; 6) occupational exposure to blood; 7) being a hemodialysis patient; 8) having received a blood transfusion; 9) having sustained a percutaneous injury; and 10) having undergone surgery.</a:t>
            </a:r>
            <a:endParaRPr lang="en-US" sz="900" b="0" dirty="0">
              <a:solidFill>
                <a:schemeClr val="bg2"/>
              </a:solidFill>
              <a:latin typeface="+mn-lt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3.6a.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2009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3,371 case reports of hepatitis B were received in 2009.  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Risk data not reported.</a:t>
            </a:r>
          </a:p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>
            <a:off x="800098" y="1524003"/>
            <a:ext cx="7962904" cy="4044957"/>
            <a:chOff x="312" y="960"/>
            <a:chExt cx="5016" cy="2548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480" y="960"/>
              <a:ext cx="4848" cy="2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30" name="Freeform 6"/>
            <p:cNvSpPr>
              <a:spLocks noEditPoints="1"/>
            </p:cNvSpPr>
            <p:nvPr/>
          </p:nvSpPr>
          <p:spPr bwMode="auto">
            <a:xfrm>
              <a:off x="1903" y="1036"/>
              <a:ext cx="3233" cy="2134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2134"/>
                </a:cxn>
                <a:cxn ang="0">
                  <a:pos x="0" y="2134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812" y="0"/>
                </a:cxn>
                <a:cxn ang="0">
                  <a:pos x="812" y="2134"/>
                </a:cxn>
                <a:cxn ang="0">
                  <a:pos x="807" y="2134"/>
                </a:cxn>
                <a:cxn ang="0">
                  <a:pos x="807" y="0"/>
                </a:cxn>
                <a:cxn ang="0">
                  <a:pos x="812" y="0"/>
                </a:cxn>
                <a:cxn ang="0">
                  <a:pos x="1619" y="0"/>
                </a:cxn>
                <a:cxn ang="0">
                  <a:pos x="1619" y="2134"/>
                </a:cxn>
                <a:cxn ang="0">
                  <a:pos x="1614" y="2134"/>
                </a:cxn>
                <a:cxn ang="0">
                  <a:pos x="1614" y="0"/>
                </a:cxn>
                <a:cxn ang="0">
                  <a:pos x="1619" y="0"/>
                </a:cxn>
                <a:cxn ang="0">
                  <a:pos x="2426" y="0"/>
                </a:cxn>
                <a:cxn ang="0">
                  <a:pos x="2426" y="2134"/>
                </a:cxn>
                <a:cxn ang="0">
                  <a:pos x="2421" y="2134"/>
                </a:cxn>
                <a:cxn ang="0">
                  <a:pos x="2421" y="0"/>
                </a:cxn>
                <a:cxn ang="0">
                  <a:pos x="2426" y="0"/>
                </a:cxn>
                <a:cxn ang="0">
                  <a:pos x="3233" y="0"/>
                </a:cxn>
                <a:cxn ang="0">
                  <a:pos x="3233" y="2134"/>
                </a:cxn>
                <a:cxn ang="0">
                  <a:pos x="3228" y="2134"/>
                </a:cxn>
                <a:cxn ang="0">
                  <a:pos x="3228" y="0"/>
                </a:cxn>
                <a:cxn ang="0">
                  <a:pos x="3233" y="0"/>
                </a:cxn>
              </a:cxnLst>
              <a:rect l="0" t="0" r="r" b="b"/>
              <a:pathLst>
                <a:path w="3233" h="2134">
                  <a:moveTo>
                    <a:pt x="5" y="0"/>
                  </a:moveTo>
                  <a:lnTo>
                    <a:pt x="5" y="2134"/>
                  </a:lnTo>
                  <a:lnTo>
                    <a:pt x="0" y="2134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12" y="0"/>
                  </a:moveTo>
                  <a:lnTo>
                    <a:pt x="812" y="2134"/>
                  </a:lnTo>
                  <a:lnTo>
                    <a:pt x="807" y="2134"/>
                  </a:lnTo>
                  <a:lnTo>
                    <a:pt x="807" y="0"/>
                  </a:lnTo>
                  <a:lnTo>
                    <a:pt x="812" y="0"/>
                  </a:lnTo>
                  <a:close/>
                  <a:moveTo>
                    <a:pt x="1619" y="0"/>
                  </a:moveTo>
                  <a:lnTo>
                    <a:pt x="1619" y="2134"/>
                  </a:lnTo>
                  <a:lnTo>
                    <a:pt x="1614" y="2134"/>
                  </a:lnTo>
                  <a:lnTo>
                    <a:pt x="1614" y="0"/>
                  </a:lnTo>
                  <a:lnTo>
                    <a:pt x="1619" y="0"/>
                  </a:lnTo>
                  <a:close/>
                  <a:moveTo>
                    <a:pt x="2426" y="0"/>
                  </a:moveTo>
                  <a:lnTo>
                    <a:pt x="2426" y="2134"/>
                  </a:lnTo>
                  <a:lnTo>
                    <a:pt x="2421" y="2134"/>
                  </a:lnTo>
                  <a:lnTo>
                    <a:pt x="2421" y="0"/>
                  </a:lnTo>
                  <a:lnTo>
                    <a:pt x="2426" y="0"/>
                  </a:lnTo>
                  <a:close/>
                  <a:moveTo>
                    <a:pt x="3233" y="0"/>
                  </a:moveTo>
                  <a:lnTo>
                    <a:pt x="3233" y="2134"/>
                  </a:lnTo>
                  <a:lnTo>
                    <a:pt x="3228" y="2134"/>
                  </a:lnTo>
                  <a:lnTo>
                    <a:pt x="3228" y="0"/>
                  </a:lnTo>
                  <a:lnTo>
                    <a:pt x="3233" y="0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 noEditPoints="1"/>
            </p:cNvSpPr>
            <p:nvPr/>
          </p:nvSpPr>
          <p:spPr bwMode="auto">
            <a:xfrm>
              <a:off x="1095" y="1071"/>
              <a:ext cx="253" cy="182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" y="0"/>
                </a:cxn>
                <a:cxn ang="0">
                  <a:pos x="26" y="121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0" y="424"/>
                </a:cxn>
                <a:cxn ang="0">
                  <a:pos x="11" y="424"/>
                </a:cxn>
                <a:cxn ang="0">
                  <a:pos x="11" y="550"/>
                </a:cxn>
                <a:cxn ang="0">
                  <a:pos x="0" y="550"/>
                </a:cxn>
                <a:cxn ang="0">
                  <a:pos x="0" y="424"/>
                </a:cxn>
                <a:cxn ang="0">
                  <a:pos x="0" y="853"/>
                </a:cxn>
                <a:cxn ang="0">
                  <a:pos x="16" y="853"/>
                </a:cxn>
                <a:cxn ang="0">
                  <a:pos x="16" y="974"/>
                </a:cxn>
                <a:cxn ang="0">
                  <a:pos x="0" y="974"/>
                </a:cxn>
                <a:cxn ang="0">
                  <a:pos x="0" y="853"/>
                </a:cxn>
                <a:cxn ang="0">
                  <a:pos x="0" y="1282"/>
                </a:cxn>
                <a:cxn ang="0">
                  <a:pos x="253" y="1282"/>
                </a:cxn>
                <a:cxn ang="0">
                  <a:pos x="253" y="1403"/>
                </a:cxn>
                <a:cxn ang="0">
                  <a:pos x="0" y="1403"/>
                </a:cxn>
                <a:cxn ang="0">
                  <a:pos x="0" y="1282"/>
                </a:cxn>
                <a:cxn ang="0">
                  <a:pos x="0" y="1705"/>
                </a:cxn>
                <a:cxn ang="0">
                  <a:pos x="101" y="1705"/>
                </a:cxn>
                <a:cxn ang="0">
                  <a:pos x="101" y="1826"/>
                </a:cxn>
                <a:cxn ang="0">
                  <a:pos x="0" y="1826"/>
                </a:cxn>
                <a:cxn ang="0">
                  <a:pos x="0" y="1705"/>
                </a:cxn>
              </a:cxnLst>
              <a:rect l="0" t="0" r="r" b="b"/>
              <a:pathLst>
                <a:path w="253" h="1826">
                  <a:moveTo>
                    <a:pt x="0" y="0"/>
                  </a:moveTo>
                  <a:lnTo>
                    <a:pt x="26" y="0"/>
                  </a:lnTo>
                  <a:lnTo>
                    <a:pt x="26" y="121"/>
                  </a:lnTo>
                  <a:lnTo>
                    <a:pt x="0" y="121"/>
                  </a:lnTo>
                  <a:lnTo>
                    <a:pt x="0" y="0"/>
                  </a:lnTo>
                  <a:close/>
                  <a:moveTo>
                    <a:pt x="0" y="424"/>
                  </a:moveTo>
                  <a:lnTo>
                    <a:pt x="11" y="424"/>
                  </a:lnTo>
                  <a:lnTo>
                    <a:pt x="11" y="550"/>
                  </a:lnTo>
                  <a:lnTo>
                    <a:pt x="0" y="550"/>
                  </a:lnTo>
                  <a:lnTo>
                    <a:pt x="0" y="424"/>
                  </a:lnTo>
                  <a:close/>
                  <a:moveTo>
                    <a:pt x="0" y="853"/>
                  </a:moveTo>
                  <a:lnTo>
                    <a:pt x="16" y="853"/>
                  </a:lnTo>
                  <a:lnTo>
                    <a:pt x="16" y="974"/>
                  </a:lnTo>
                  <a:lnTo>
                    <a:pt x="0" y="974"/>
                  </a:lnTo>
                  <a:lnTo>
                    <a:pt x="0" y="853"/>
                  </a:lnTo>
                  <a:close/>
                  <a:moveTo>
                    <a:pt x="0" y="1282"/>
                  </a:moveTo>
                  <a:lnTo>
                    <a:pt x="253" y="1282"/>
                  </a:lnTo>
                  <a:lnTo>
                    <a:pt x="253" y="1403"/>
                  </a:lnTo>
                  <a:lnTo>
                    <a:pt x="0" y="1403"/>
                  </a:lnTo>
                  <a:lnTo>
                    <a:pt x="0" y="1282"/>
                  </a:lnTo>
                  <a:close/>
                  <a:moveTo>
                    <a:pt x="0" y="1705"/>
                  </a:moveTo>
                  <a:lnTo>
                    <a:pt x="101" y="1705"/>
                  </a:lnTo>
                  <a:lnTo>
                    <a:pt x="101" y="1826"/>
                  </a:lnTo>
                  <a:lnTo>
                    <a:pt x="0" y="1826"/>
                  </a:lnTo>
                  <a:lnTo>
                    <a:pt x="0" y="1705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 noEditPoints="1"/>
            </p:cNvSpPr>
            <p:nvPr/>
          </p:nvSpPr>
          <p:spPr bwMode="auto">
            <a:xfrm>
              <a:off x="1095" y="1192"/>
              <a:ext cx="2482" cy="18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82" y="0"/>
                </a:cxn>
                <a:cxn ang="0">
                  <a:pos x="2482" y="121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0" y="429"/>
                </a:cxn>
                <a:cxn ang="0">
                  <a:pos x="1983" y="429"/>
                </a:cxn>
                <a:cxn ang="0">
                  <a:pos x="1983" y="550"/>
                </a:cxn>
                <a:cxn ang="0">
                  <a:pos x="0" y="550"/>
                </a:cxn>
                <a:cxn ang="0">
                  <a:pos x="0" y="429"/>
                </a:cxn>
                <a:cxn ang="0">
                  <a:pos x="0" y="853"/>
                </a:cxn>
                <a:cxn ang="0">
                  <a:pos x="2250" y="853"/>
                </a:cxn>
                <a:cxn ang="0">
                  <a:pos x="2250" y="974"/>
                </a:cxn>
                <a:cxn ang="0">
                  <a:pos x="0" y="974"/>
                </a:cxn>
                <a:cxn ang="0">
                  <a:pos x="0" y="853"/>
                </a:cxn>
                <a:cxn ang="0">
                  <a:pos x="0" y="1282"/>
                </a:cxn>
                <a:cxn ang="0">
                  <a:pos x="2023" y="1282"/>
                </a:cxn>
                <a:cxn ang="0">
                  <a:pos x="2023" y="1403"/>
                </a:cxn>
                <a:cxn ang="0">
                  <a:pos x="0" y="1403"/>
                </a:cxn>
                <a:cxn ang="0">
                  <a:pos x="0" y="1282"/>
                </a:cxn>
                <a:cxn ang="0">
                  <a:pos x="0" y="1705"/>
                </a:cxn>
                <a:cxn ang="0">
                  <a:pos x="1978" y="1705"/>
                </a:cxn>
                <a:cxn ang="0">
                  <a:pos x="1978" y="1832"/>
                </a:cxn>
                <a:cxn ang="0">
                  <a:pos x="0" y="1832"/>
                </a:cxn>
                <a:cxn ang="0">
                  <a:pos x="0" y="1705"/>
                </a:cxn>
              </a:cxnLst>
              <a:rect l="0" t="0" r="r" b="b"/>
              <a:pathLst>
                <a:path w="2482" h="1832">
                  <a:moveTo>
                    <a:pt x="0" y="0"/>
                  </a:moveTo>
                  <a:lnTo>
                    <a:pt x="2482" y="0"/>
                  </a:lnTo>
                  <a:lnTo>
                    <a:pt x="2482" y="121"/>
                  </a:lnTo>
                  <a:lnTo>
                    <a:pt x="0" y="121"/>
                  </a:lnTo>
                  <a:lnTo>
                    <a:pt x="0" y="0"/>
                  </a:lnTo>
                  <a:close/>
                  <a:moveTo>
                    <a:pt x="0" y="429"/>
                  </a:moveTo>
                  <a:lnTo>
                    <a:pt x="1983" y="429"/>
                  </a:lnTo>
                  <a:lnTo>
                    <a:pt x="1983" y="550"/>
                  </a:lnTo>
                  <a:lnTo>
                    <a:pt x="0" y="550"/>
                  </a:lnTo>
                  <a:lnTo>
                    <a:pt x="0" y="429"/>
                  </a:lnTo>
                  <a:close/>
                  <a:moveTo>
                    <a:pt x="0" y="853"/>
                  </a:moveTo>
                  <a:lnTo>
                    <a:pt x="2250" y="853"/>
                  </a:lnTo>
                  <a:lnTo>
                    <a:pt x="2250" y="974"/>
                  </a:lnTo>
                  <a:lnTo>
                    <a:pt x="0" y="974"/>
                  </a:lnTo>
                  <a:lnTo>
                    <a:pt x="0" y="853"/>
                  </a:lnTo>
                  <a:close/>
                  <a:moveTo>
                    <a:pt x="0" y="1282"/>
                  </a:moveTo>
                  <a:lnTo>
                    <a:pt x="2023" y="1282"/>
                  </a:lnTo>
                  <a:lnTo>
                    <a:pt x="2023" y="1403"/>
                  </a:lnTo>
                  <a:lnTo>
                    <a:pt x="0" y="1403"/>
                  </a:lnTo>
                  <a:lnTo>
                    <a:pt x="0" y="1282"/>
                  </a:lnTo>
                  <a:close/>
                  <a:moveTo>
                    <a:pt x="0" y="1705"/>
                  </a:moveTo>
                  <a:lnTo>
                    <a:pt x="1978" y="1705"/>
                  </a:lnTo>
                  <a:lnTo>
                    <a:pt x="1978" y="1832"/>
                  </a:lnTo>
                  <a:lnTo>
                    <a:pt x="0" y="1832"/>
                  </a:lnTo>
                  <a:lnTo>
                    <a:pt x="0" y="1705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 noEditPoints="1"/>
            </p:cNvSpPr>
            <p:nvPr/>
          </p:nvSpPr>
          <p:spPr bwMode="auto">
            <a:xfrm>
              <a:off x="1095" y="1313"/>
              <a:ext cx="3456" cy="18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42" y="0"/>
                </a:cxn>
                <a:cxn ang="0">
                  <a:pos x="2942" y="121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0" y="429"/>
                </a:cxn>
                <a:cxn ang="0">
                  <a:pos x="3456" y="429"/>
                </a:cxn>
                <a:cxn ang="0">
                  <a:pos x="3456" y="550"/>
                </a:cxn>
                <a:cxn ang="0">
                  <a:pos x="0" y="550"/>
                </a:cxn>
                <a:cxn ang="0">
                  <a:pos x="0" y="429"/>
                </a:cxn>
                <a:cxn ang="0">
                  <a:pos x="0" y="853"/>
                </a:cxn>
                <a:cxn ang="0">
                  <a:pos x="3184" y="853"/>
                </a:cxn>
                <a:cxn ang="0">
                  <a:pos x="3184" y="974"/>
                </a:cxn>
                <a:cxn ang="0">
                  <a:pos x="0" y="974"/>
                </a:cxn>
                <a:cxn ang="0">
                  <a:pos x="0" y="853"/>
                </a:cxn>
                <a:cxn ang="0">
                  <a:pos x="0" y="1282"/>
                </a:cxn>
                <a:cxn ang="0">
                  <a:pos x="3174" y="1282"/>
                </a:cxn>
                <a:cxn ang="0">
                  <a:pos x="3174" y="1403"/>
                </a:cxn>
                <a:cxn ang="0">
                  <a:pos x="0" y="1403"/>
                </a:cxn>
                <a:cxn ang="0">
                  <a:pos x="0" y="1282"/>
                </a:cxn>
                <a:cxn ang="0">
                  <a:pos x="0" y="1711"/>
                </a:cxn>
                <a:cxn ang="0">
                  <a:pos x="3365" y="1711"/>
                </a:cxn>
                <a:cxn ang="0">
                  <a:pos x="3365" y="1832"/>
                </a:cxn>
                <a:cxn ang="0">
                  <a:pos x="0" y="1832"/>
                </a:cxn>
                <a:cxn ang="0">
                  <a:pos x="0" y="1711"/>
                </a:cxn>
              </a:cxnLst>
              <a:rect l="0" t="0" r="r" b="b"/>
              <a:pathLst>
                <a:path w="3456" h="1832">
                  <a:moveTo>
                    <a:pt x="0" y="0"/>
                  </a:moveTo>
                  <a:lnTo>
                    <a:pt x="2942" y="0"/>
                  </a:lnTo>
                  <a:lnTo>
                    <a:pt x="2942" y="121"/>
                  </a:lnTo>
                  <a:lnTo>
                    <a:pt x="0" y="121"/>
                  </a:lnTo>
                  <a:lnTo>
                    <a:pt x="0" y="0"/>
                  </a:lnTo>
                  <a:close/>
                  <a:moveTo>
                    <a:pt x="0" y="429"/>
                  </a:moveTo>
                  <a:lnTo>
                    <a:pt x="3456" y="429"/>
                  </a:lnTo>
                  <a:lnTo>
                    <a:pt x="3456" y="550"/>
                  </a:lnTo>
                  <a:lnTo>
                    <a:pt x="0" y="550"/>
                  </a:lnTo>
                  <a:lnTo>
                    <a:pt x="0" y="429"/>
                  </a:lnTo>
                  <a:close/>
                  <a:moveTo>
                    <a:pt x="0" y="853"/>
                  </a:moveTo>
                  <a:lnTo>
                    <a:pt x="3184" y="853"/>
                  </a:lnTo>
                  <a:lnTo>
                    <a:pt x="3184" y="974"/>
                  </a:lnTo>
                  <a:lnTo>
                    <a:pt x="0" y="974"/>
                  </a:lnTo>
                  <a:lnTo>
                    <a:pt x="0" y="853"/>
                  </a:lnTo>
                  <a:close/>
                  <a:moveTo>
                    <a:pt x="0" y="1282"/>
                  </a:moveTo>
                  <a:lnTo>
                    <a:pt x="3174" y="1282"/>
                  </a:lnTo>
                  <a:lnTo>
                    <a:pt x="3174" y="1403"/>
                  </a:lnTo>
                  <a:lnTo>
                    <a:pt x="0" y="1403"/>
                  </a:lnTo>
                  <a:lnTo>
                    <a:pt x="0" y="1282"/>
                  </a:lnTo>
                  <a:close/>
                  <a:moveTo>
                    <a:pt x="0" y="1711"/>
                  </a:moveTo>
                  <a:lnTo>
                    <a:pt x="3365" y="1711"/>
                  </a:lnTo>
                  <a:lnTo>
                    <a:pt x="3365" y="1832"/>
                  </a:lnTo>
                  <a:lnTo>
                    <a:pt x="0" y="1832"/>
                  </a:lnTo>
                  <a:lnTo>
                    <a:pt x="0" y="1711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090" y="1041"/>
              <a:ext cx="11" cy="2134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 noEditPoints="1"/>
            </p:cNvSpPr>
            <p:nvPr/>
          </p:nvSpPr>
          <p:spPr bwMode="auto">
            <a:xfrm>
              <a:off x="1065" y="1036"/>
              <a:ext cx="61" cy="2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1" y="0"/>
                </a:cxn>
                <a:cxn ang="0">
                  <a:pos x="61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424"/>
                </a:cxn>
                <a:cxn ang="0">
                  <a:pos x="61" y="424"/>
                </a:cxn>
                <a:cxn ang="0">
                  <a:pos x="61" y="434"/>
                </a:cxn>
                <a:cxn ang="0">
                  <a:pos x="0" y="434"/>
                </a:cxn>
                <a:cxn ang="0">
                  <a:pos x="0" y="424"/>
                </a:cxn>
                <a:cxn ang="0">
                  <a:pos x="0" y="852"/>
                </a:cxn>
                <a:cxn ang="0">
                  <a:pos x="61" y="852"/>
                </a:cxn>
                <a:cxn ang="0">
                  <a:pos x="61" y="862"/>
                </a:cxn>
                <a:cxn ang="0">
                  <a:pos x="0" y="862"/>
                </a:cxn>
                <a:cxn ang="0">
                  <a:pos x="0" y="852"/>
                </a:cxn>
                <a:cxn ang="0">
                  <a:pos x="0" y="1281"/>
                </a:cxn>
                <a:cxn ang="0">
                  <a:pos x="61" y="1281"/>
                </a:cxn>
                <a:cxn ang="0">
                  <a:pos x="61" y="1291"/>
                </a:cxn>
                <a:cxn ang="0">
                  <a:pos x="0" y="1291"/>
                </a:cxn>
                <a:cxn ang="0">
                  <a:pos x="0" y="1281"/>
                </a:cxn>
                <a:cxn ang="0">
                  <a:pos x="0" y="1705"/>
                </a:cxn>
                <a:cxn ang="0">
                  <a:pos x="61" y="1705"/>
                </a:cxn>
                <a:cxn ang="0">
                  <a:pos x="61" y="1715"/>
                </a:cxn>
                <a:cxn ang="0">
                  <a:pos x="0" y="1715"/>
                </a:cxn>
                <a:cxn ang="0">
                  <a:pos x="0" y="1705"/>
                </a:cxn>
                <a:cxn ang="0">
                  <a:pos x="0" y="2134"/>
                </a:cxn>
                <a:cxn ang="0">
                  <a:pos x="61" y="2134"/>
                </a:cxn>
                <a:cxn ang="0">
                  <a:pos x="61" y="2144"/>
                </a:cxn>
                <a:cxn ang="0">
                  <a:pos x="0" y="2144"/>
                </a:cxn>
                <a:cxn ang="0">
                  <a:pos x="0" y="2134"/>
                </a:cxn>
              </a:cxnLst>
              <a:rect l="0" t="0" r="r" b="b"/>
              <a:pathLst>
                <a:path w="61" h="2144">
                  <a:moveTo>
                    <a:pt x="0" y="0"/>
                  </a:moveTo>
                  <a:lnTo>
                    <a:pt x="61" y="0"/>
                  </a:lnTo>
                  <a:lnTo>
                    <a:pt x="61" y="10"/>
                  </a:lnTo>
                  <a:lnTo>
                    <a:pt x="0" y="10"/>
                  </a:lnTo>
                  <a:lnTo>
                    <a:pt x="0" y="0"/>
                  </a:lnTo>
                  <a:close/>
                  <a:moveTo>
                    <a:pt x="0" y="424"/>
                  </a:moveTo>
                  <a:lnTo>
                    <a:pt x="61" y="424"/>
                  </a:lnTo>
                  <a:lnTo>
                    <a:pt x="61" y="434"/>
                  </a:lnTo>
                  <a:lnTo>
                    <a:pt x="0" y="434"/>
                  </a:lnTo>
                  <a:lnTo>
                    <a:pt x="0" y="424"/>
                  </a:lnTo>
                  <a:close/>
                  <a:moveTo>
                    <a:pt x="0" y="852"/>
                  </a:moveTo>
                  <a:lnTo>
                    <a:pt x="61" y="852"/>
                  </a:lnTo>
                  <a:lnTo>
                    <a:pt x="61" y="862"/>
                  </a:lnTo>
                  <a:lnTo>
                    <a:pt x="0" y="862"/>
                  </a:lnTo>
                  <a:lnTo>
                    <a:pt x="0" y="852"/>
                  </a:lnTo>
                  <a:close/>
                  <a:moveTo>
                    <a:pt x="0" y="1281"/>
                  </a:moveTo>
                  <a:lnTo>
                    <a:pt x="61" y="1281"/>
                  </a:lnTo>
                  <a:lnTo>
                    <a:pt x="61" y="1291"/>
                  </a:lnTo>
                  <a:lnTo>
                    <a:pt x="0" y="1291"/>
                  </a:lnTo>
                  <a:lnTo>
                    <a:pt x="0" y="1281"/>
                  </a:lnTo>
                  <a:close/>
                  <a:moveTo>
                    <a:pt x="0" y="1705"/>
                  </a:moveTo>
                  <a:lnTo>
                    <a:pt x="61" y="1705"/>
                  </a:lnTo>
                  <a:lnTo>
                    <a:pt x="61" y="1715"/>
                  </a:lnTo>
                  <a:lnTo>
                    <a:pt x="0" y="1715"/>
                  </a:lnTo>
                  <a:lnTo>
                    <a:pt x="0" y="1705"/>
                  </a:lnTo>
                  <a:close/>
                  <a:moveTo>
                    <a:pt x="0" y="2134"/>
                  </a:moveTo>
                  <a:lnTo>
                    <a:pt x="61" y="2134"/>
                  </a:lnTo>
                  <a:lnTo>
                    <a:pt x="61" y="2144"/>
                  </a:lnTo>
                  <a:lnTo>
                    <a:pt x="0" y="2144"/>
                  </a:lnTo>
                  <a:lnTo>
                    <a:pt x="0" y="2134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1095" y="1036"/>
              <a:ext cx="4036" cy="5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1141" y="1056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13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136" y="1485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1136" y="1909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7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1369" y="2337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156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1243" y="2766"/>
              <a:ext cx="19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</a:rPr>
                <a:t>62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3618" y="1177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1,537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3118" y="1606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1,227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3386" y="2035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1,393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3159" y="2459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1,251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3118" y="2887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1,225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2447" y="1303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1821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2705" y="1727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2140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2569" y="2156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1971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2558" y="2580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1964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>
              <a:off x="2659" y="3009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2084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352" y="1192"/>
              <a:ext cx="65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Occupation</a:t>
              </a:r>
            </a:p>
          </p:txBody>
        </p:sp>
        <p:sp>
          <p:nvSpPr>
            <p:cNvPr id="1053" name="Rectangle 29"/>
            <p:cNvSpPr>
              <a:spLocks noChangeArrowheads="1"/>
            </p:cNvSpPr>
            <p:nvPr/>
          </p:nvSpPr>
          <p:spPr bwMode="auto">
            <a:xfrm>
              <a:off x="562" y="1560"/>
              <a:ext cx="4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Dialysis</a:t>
              </a:r>
            </a:p>
          </p:txBody>
        </p:sp>
        <p:sp>
          <p:nvSpPr>
            <p:cNvPr id="1054" name="Rectangle 30"/>
            <p:cNvSpPr>
              <a:spLocks noChangeArrowheads="1"/>
            </p:cNvSpPr>
            <p:nvPr/>
          </p:nvSpPr>
          <p:spPr bwMode="auto">
            <a:xfrm>
              <a:off x="618" y="1705"/>
              <a:ext cx="38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patient</a:t>
              </a:r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336" y="1984"/>
              <a:ext cx="67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Transfusion</a:t>
              </a:r>
            </a:p>
          </p:txBody>
        </p: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518" y="2112"/>
              <a:ext cx="48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recipient</a:t>
              </a:r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553" y="2468"/>
              <a:ext cx="45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effectLst/>
                  <a:latin typeface="+mn-lt"/>
                </a:rPr>
                <a:t>Surgery</a:t>
              </a:r>
            </a:p>
          </p:txBody>
        </p:sp>
        <p:sp>
          <p:nvSpPr>
            <p:cNvPr id="1058" name="Rectangle 34"/>
            <p:cNvSpPr>
              <a:spLocks noChangeArrowheads="1"/>
            </p:cNvSpPr>
            <p:nvPr/>
          </p:nvSpPr>
          <p:spPr bwMode="auto">
            <a:xfrm>
              <a:off x="312" y="2897"/>
              <a:ext cx="4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Needle</a:t>
              </a:r>
            </a:p>
          </p:txBody>
        </p:sp>
        <p:sp>
          <p:nvSpPr>
            <p:cNvPr id="1059" name="Rectangle 35"/>
            <p:cNvSpPr>
              <a:spLocks noChangeArrowheads="1"/>
            </p:cNvSpPr>
            <p:nvPr/>
          </p:nvSpPr>
          <p:spPr bwMode="auto">
            <a:xfrm>
              <a:off x="747" y="2897"/>
              <a:ext cx="25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stick</a:t>
              </a:r>
            </a:p>
          </p:txBody>
        </p:sp>
        <p:sp>
          <p:nvSpPr>
            <p:cNvPr id="1060" name="Rectangle 36"/>
            <p:cNvSpPr>
              <a:spLocks noChangeArrowheads="1"/>
            </p:cNvSpPr>
            <p:nvPr/>
          </p:nvSpPr>
          <p:spPr bwMode="auto">
            <a:xfrm>
              <a:off x="1065" y="3264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1" name="Rectangle 37"/>
            <p:cNvSpPr>
              <a:spLocks noChangeArrowheads="1"/>
            </p:cNvSpPr>
            <p:nvPr/>
          </p:nvSpPr>
          <p:spPr bwMode="auto">
            <a:xfrm>
              <a:off x="1812" y="3264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2" name="Rectangle 38"/>
            <p:cNvSpPr>
              <a:spLocks noChangeArrowheads="1"/>
            </p:cNvSpPr>
            <p:nvPr/>
          </p:nvSpPr>
          <p:spPr bwMode="auto">
            <a:xfrm>
              <a:off x="2589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3" name="Rectangle 39"/>
            <p:cNvSpPr>
              <a:spLocks noChangeArrowheads="1"/>
            </p:cNvSpPr>
            <p:nvPr/>
          </p:nvSpPr>
          <p:spPr bwMode="auto">
            <a:xfrm>
              <a:off x="3396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4" name="Rectangle 40"/>
            <p:cNvSpPr>
              <a:spLocks noChangeArrowheads="1"/>
            </p:cNvSpPr>
            <p:nvPr/>
          </p:nvSpPr>
          <p:spPr bwMode="auto">
            <a:xfrm>
              <a:off x="4203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5" name="Rectangle 41"/>
            <p:cNvSpPr>
              <a:spLocks noChangeArrowheads="1"/>
            </p:cNvSpPr>
            <p:nvPr/>
          </p:nvSpPr>
          <p:spPr bwMode="auto">
            <a:xfrm>
              <a:off x="5010" y="326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6" name="Rectangle 42"/>
            <p:cNvSpPr>
              <a:spLocks noChangeArrowheads="1"/>
            </p:cNvSpPr>
            <p:nvPr/>
          </p:nvSpPr>
          <p:spPr bwMode="auto">
            <a:xfrm>
              <a:off x="4512" y="2030"/>
              <a:ext cx="66" cy="65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67" name="Rectangle 43"/>
            <p:cNvSpPr>
              <a:spLocks noChangeArrowheads="1"/>
            </p:cNvSpPr>
            <p:nvPr/>
          </p:nvSpPr>
          <p:spPr bwMode="auto">
            <a:xfrm>
              <a:off x="4608" y="1979"/>
              <a:ext cx="21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Yes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68" name="Rectangle 44"/>
            <p:cNvSpPr>
              <a:spLocks noChangeArrowheads="1"/>
            </p:cNvSpPr>
            <p:nvPr/>
          </p:nvSpPr>
          <p:spPr bwMode="auto">
            <a:xfrm>
              <a:off x="4512" y="2277"/>
              <a:ext cx="66" cy="65"/>
            </a:xfrm>
            <a:prstGeom prst="rect">
              <a:avLst/>
            </a:prstGeom>
            <a:solidFill>
              <a:srgbClr val="C0504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69" name="Rectangle 45"/>
            <p:cNvSpPr>
              <a:spLocks noChangeArrowheads="1"/>
            </p:cNvSpPr>
            <p:nvPr/>
          </p:nvSpPr>
          <p:spPr bwMode="auto">
            <a:xfrm>
              <a:off x="4608" y="2232"/>
              <a:ext cx="16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70" name="Rectangle 46"/>
            <p:cNvSpPr>
              <a:spLocks noChangeArrowheads="1"/>
            </p:cNvSpPr>
            <p:nvPr/>
          </p:nvSpPr>
          <p:spPr bwMode="auto">
            <a:xfrm>
              <a:off x="4512" y="2524"/>
              <a:ext cx="66" cy="66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071" name="Rectangle 47"/>
            <p:cNvSpPr>
              <a:spLocks noChangeArrowheads="1"/>
            </p:cNvSpPr>
            <p:nvPr/>
          </p:nvSpPr>
          <p:spPr bwMode="auto">
            <a:xfrm>
              <a:off x="4608" y="2479"/>
              <a:ext cx="4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Missing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1072" name="Rectangle 48"/>
            <p:cNvSpPr>
              <a:spLocks noChangeArrowheads="1"/>
            </p:cNvSpPr>
            <p:nvPr/>
          </p:nvSpPr>
          <p:spPr bwMode="auto">
            <a:xfrm>
              <a:off x="5040" y="2479"/>
              <a:ext cx="44" cy="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Myriad Pro" pitchFamily="34" charset="0"/>
                </a:rPr>
                <a:t>§</a:t>
              </a:r>
              <a:endParaRPr kumimoji="0" lang="en-US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Myriad Pro" pitchFamily="34" charset="0"/>
              </a:endParaRPr>
            </a:p>
          </p:txBody>
        </p:sp>
      </p:grp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4545037" y="54687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3.6b.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behavior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2009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" y="5638800"/>
            <a:ext cx="6934200" cy="759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3,371 case reports of hepatitis B were received in 2009.  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  <a:cs typeface="Arial" charset="0"/>
              </a:rPr>
              <a:t>†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behavior may be indicated on each case report.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 No risk data reported.</a:t>
            </a:r>
            <a:endParaRPr lang="en-US" sz="800" b="0" baseline="30000" dirty="0" smtClean="0">
              <a:solidFill>
                <a:schemeClr val="bg2"/>
              </a:solidFill>
              <a:latin typeface="+mn-lt"/>
            </a:endParaRP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¶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A total of 2,038 hepatitis B cases were reported among males in 2009.</a:t>
            </a:r>
          </a:p>
          <a:p>
            <a:pPr eaLnBrk="0" hangingPunct="0">
              <a:spcBef>
                <a:spcPts val="0"/>
              </a:spcBef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pSp>
        <p:nvGrpSpPr>
          <p:cNvPr id="2053" name="Group 5"/>
          <p:cNvGrpSpPr>
            <a:grpSpLocks noChangeAspect="1"/>
          </p:cNvGrpSpPr>
          <p:nvPr/>
        </p:nvGrpSpPr>
        <p:grpSpPr bwMode="auto">
          <a:xfrm>
            <a:off x="685800" y="1447800"/>
            <a:ext cx="7757604" cy="4076700"/>
            <a:chOff x="576" y="960"/>
            <a:chExt cx="4704" cy="2472"/>
          </a:xfrm>
        </p:grpSpPr>
        <p:sp>
          <p:nvSpPr>
            <p:cNvPr id="2052" name="AutoShape 4"/>
            <p:cNvSpPr>
              <a:spLocks noChangeAspect="1" noChangeArrowheads="1" noTextEdit="1"/>
            </p:cNvSpPr>
            <p:nvPr/>
          </p:nvSpPr>
          <p:spPr bwMode="auto">
            <a:xfrm>
              <a:off x="576" y="960"/>
              <a:ext cx="4704" cy="2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4" name="Freeform 6"/>
            <p:cNvSpPr>
              <a:spLocks noEditPoints="1"/>
            </p:cNvSpPr>
            <p:nvPr/>
          </p:nvSpPr>
          <p:spPr bwMode="auto">
            <a:xfrm>
              <a:off x="2490" y="1033"/>
              <a:ext cx="2604" cy="2071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2071"/>
                </a:cxn>
                <a:cxn ang="0">
                  <a:pos x="0" y="2071"/>
                </a:cxn>
                <a:cxn ang="0">
                  <a:pos x="0" y="0"/>
                </a:cxn>
                <a:cxn ang="0">
                  <a:pos x="5" y="0"/>
                </a:cxn>
                <a:cxn ang="0">
                  <a:pos x="651" y="0"/>
                </a:cxn>
                <a:cxn ang="0">
                  <a:pos x="651" y="2071"/>
                </a:cxn>
                <a:cxn ang="0">
                  <a:pos x="646" y="2071"/>
                </a:cxn>
                <a:cxn ang="0">
                  <a:pos x="646" y="0"/>
                </a:cxn>
                <a:cxn ang="0">
                  <a:pos x="651" y="0"/>
                </a:cxn>
                <a:cxn ang="0">
                  <a:pos x="1302" y="0"/>
                </a:cxn>
                <a:cxn ang="0">
                  <a:pos x="1302" y="2071"/>
                </a:cxn>
                <a:cxn ang="0">
                  <a:pos x="1297" y="2071"/>
                </a:cxn>
                <a:cxn ang="0">
                  <a:pos x="1297" y="0"/>
                </a:cxn>
                <a:cxn ang="0">
                  <a:pos x="1302" y="0"/>
                </a:cxn>
                <a:cxn ang="0">
                  <a:pos x="1953" y="0"/>
                </a:cxn>
                <a:cxn ang="0">
                  <a:pos x="1953" y="2071"/>
                </a:cxn>
                <a:cxn ang="0">
                  <a:pos x="1948" y="2071"/>
                </a:cxn>
                <a:cxn ang="0">
                  <a:pos x="1948" y="0"/>
                </a:cxn>
                <a:cxn ang="0">
                  <a:pos x="1953" y="0"/>
                </a:cxn>
                <a:cxn ang="0">
                  <a:pos x="2604" y="0"/>
                </a:cxn>
                <a:cxn ang="0">
                  <a:pos x="2604" y="2071"/>
                </a:cxn>
                <a:cxn ang="0">
                  <a:pos x="2599" y="2071"/>
                </a:cxn>
                <a:cxn ang="0">
                  <a:pos x="2599" y="0"/>
                </a:cxn>
                <a:cxn ang="0">
                  <a:pos x="2604" y="0"/>
                </a:cxn>
              </a:cxnLst>
              <a:rect l="0" t="0" r="r" b="b"/>
              <a:pathLst>
                <a:path w="2604" h="2071">
                  <a:moveTo>
                    <a:pt x="5" y="0"/>
                  </a:moveTo>
                  <a:lnTo>
                    <a:pt x="5" y="2071"/>
                  </a:lnTo>
                  <a:lnTo>
                    <a:pt x="0" y="2071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651" y="0"/>
                  </a:moveTo>
                  <a:lnTo>
                    <a:pt x="651" y="2071"/>
                  </a:lnTo>
                  <a:lnTo>
                    <a:pt x="646" y="2071"/>
                  </a:lnTo>
                  <a:lnTo>
                    <a:pt x="646" y="0"/>
                  </a:lnTo>
                  <a:lnTo>
                    <a:pt x="651" y="0"/>
                  </a:lnTo>
                  <a:close/>
                  <a:moveTo>
                    <a:pt x="1302" y="0"/>
                  </a:moveTo>
                  <a:lnTo>
                    <a:pt x="1302" y="2071"/>
                  </a:lnTo>
                  <a:lnTo>
                    <a:pt x="1297" y="2071"/>
                  </a:lnTo>
                  <a:lnTo>
                    <a:pt x="1297" y="0"/>
                  </a:lnTo>
                  <a:lnTo>
                    <a:pt x="1302" y="0"/>
                  </a:lnTo>
                  <a:close/>
                  <a:moveTo>
                    <a:pt x="1953" y="0"/>
                  </a:moveTo>
                  <a:lnTo>
                    <a:pt x="1953" y="2071"/>
                  </a:lnTo>
                  <a:lnTo>
                    <a:pt x="1948" y="2071"/>
                  </a:lnTo>
                  <a:lnTo>
                    <a:pt x="1948" y="0"/>
                  </a:lnTo>
                  <a:lnTo>
                    <a:pt x="1953" y="0"/>
                  </a:lnTo>
                  <a:close/>
                  <a:moveTo>
                    <a:pt x="2604" y="0"/>
                  </a:moveTo>
                  <a:lnTo>
                    <a:pt x="2604" y="2071"/>
                  </a:lnTo>
                  <a:lnTo>
                    <a:pt x="2599" y="2071"/>
                  </a:lnTo>
                  <a:lnTo>
                    <a:pt x="2599" y="0"/>
                  </a:lnTo>
                  <a:lnTo>
                    <a:pt x="2604" y="0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5" name="Freeform 7"/>
            <p:cNvSpPr>
              <a:spLocks noEditPoints="1"/>
            </p:cNvSpPr>
            <p:nvPr/>
          </p:nvSpPr>
          <p:spPr bwMode="auto">
            <a:xfrm>
              <a:off x="1839" y="1068"/>
              <a:ext cx="372" cy="17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3" y="0"/>
                </a:cxn>
                <a:cxn ang="0">
                  <a:pos x="313" y="117"/>
                </a:cxn>
                <a:cxn ang="0">
                  <a:pos x="0" y="117"/>
                </a:cxn>
                <a:cxn ang="0">
                  <a:pos x="0" y="0"/>
                </a:cxn>
                <a:cxn ang="0">
                  <a:pos x="0" y="411"/>
                </a:cxn>
                <a:cxn ang="0">
                  <a:pos x="54" y="411"/>
                </a:cxn>
                <a:cxn ang="0">
                  <a:pos x="54" y="533"/>
                </a:cxn>
                <a:cxn ang="0">
                  <a:pos x="0" y="533"/>
                </a:cxn>
                <a:cxn ang="0">
                  <a:pos x="0" y="411"/>
                </a:cxn>
                <a:cxn ang="0">
                  <a:pos x="0" y="827"/>
                </a:cxn>
                <a:cxn ang="0">
                  <a:pos x="88" y="827"/>
                </a:cxn>
                <a:cxn ang="0">
                  <a:pos x="88" y="944"/>
                </a:cxn>
                <a:cxn ang="0">
                  <a:pos x="0" y="944"/>
                </a:cxn>
                <a:cxn ang="0">
                  <a:pos x="0" y="827"/>
                </a:cxn>
                <a:cxn ang="0">
                  <a:pos x="0" y="1243"/>
                </a:cxn>
                <a:cxn ang="0">
                  <a:pos x="24" y="1243"/>
                </a:cxn>
                <a:cxn ang="0">
                  <a:pos x="24" y="1361"/>
                </a:cxn>
                <a:cxn ang="0">
                  <a:pos x="0" y="1361"/>
                </a:cxn>
                <a:cxn ang="0">
                  <a:pos x="0" y="1243"/>
                </a:cxn>
                <a:cxn ang="0">
                  <a:pos x="0" y="1654"/>
                </a:cxn>
                <a:cxn ang="0">
                  <a:pos x="372" y="1654"/>
                </a:cxn>
                <a:cxn ang="0">
                  <a:pos x="372" y="1772"/>
                </a:cxn>
                <a:cxn ang="0">
                  <a:pos x="0" y="1772"/>
                </a:cxn>
                <a:cxn ang="0">
                  <a:pos x="0" y="1654"/>
                </a:cxn>
              </a:cxnLst>
              <a:rect l="0" t="0" r="r" b="b"/>
              <a:pathLst>
                <a:path w="372" h="1772">
                  <a:moveTo>
                    <a:pt x="0" y="0"/>
                  </a:moveTo>
                  <a:lnTo>
                    <a:pt x="313" y="0"/>
                  </a:lnTo>
                  <a:lnTo>
                    <a:pt x="313" y="117"/>
                  </a:lnTo>
                  <a:lnTo>
                    <a:pt x="0" y="117"/>
                  </a:lnTo>
                  <a:lnTo>
                    <a:pt x="0" y="0"/>
                  </a:lnTo>
                  <a:close/>
                  <a:moveTo>
                    <a:pt x="0" y="411"/>
                  </a:moveTo>
                  <a:lnTo>
                    <a:pt x="54" y="411"/>
                  </a:lnTo>
                  <a:lnTo>
                    <a:pt x="54" y="533"/>
                  </a:lnTo>
                  <a:lnTo>
                    <a:pt x="0" y="533"/>
                  </a:lnTo>
                  <a:lnTo>
                    <a:pt x="0" y="411"/>
                  </a:lnTo>
                  <a:close/>
                  <a:moveTo>
                    <a:pt x="0" y="827"/>
                  </a:moveTo>
                  <a:lnTo>
                    <a:pt x="88" y="827"/>
                  </a:lnTo>
                  <a:lnTo>
                    <a:pt x="88" y="944"/>
                  </a:lnTo>
                  <a:lnTo>
                    <a:pt x="0" y="944"/>
                  </a:lnTo>
                  <a:lnTo>
                    <a:pt x="0" y="827"/>
                  </a:lnTo>
                  <a:close/>
                  <a:moveTo>
                    <a:pt x="0" y="1243"/>
                  </a:moveTo>
                  <a:lnTo>
                    <a:pt x="24" y="1243"/>
                  </a:lnTo>
                  <a:lnTo>
                    <a:pt x="24" y="1361"/>
                  </a:lnTo>
                  <a:lnTo>
                    <a:pt x="0" y="1361"/>
                  </a:lnTo>
                  <a:lnTo>
                    <a:pt x="0" y="1243"/>
                  </a:lnTo>
                  <a:close/>
                  <a:moveTo>
                    <a:pt x="0" y="1654"/>
                  </a:moveTo>
                  <a:lnTo>
                    <a:pt x="372" y="1654"/>
                  </a:lnTo>
                  <a:lnTo>
                    <a:pt x="372" y="1772"/>
                  </a:lnTo>
                  <a:lnTo>
                    <a:pt x="0" y="1772"/>
                  </a:lnTo>
                  <a:lnTo>
                    <a:pt x="0" y="1654"/>
                  </a:lnTo>
                  <a:close/>
                </a:path>
              </a:pathLst>
            </a:custGeom>
            <a:solidFill>
              <a:srgbClr val="4F81B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6" name="Freeform 8"/>
            <p:cNvSpPr>
              <a:spLocks noEditPoints="1"/>
            </p:cNvSpPr>
            <p:nvPr/>
          </p:nvSpPr>
          <p:spPr bwMode="auto">
            <a:xfrm>
              <a:off x="1839" y="1185"/>
              <a:ext cx="1664" cy="1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64" y="0"/>
                </a:cxn>
                <a:cxn ang="0">
                  <a:pos x="1664" y="118"/>
                </a:cxn>
                <a:cxn ang="0">
                  <a:pos x="0" y="118"/>
                </a:cxn>
                <a:cxn ang="0">
                  <a:pos x="0" y="0"/>
                </a:cxn>
                <a:cxn ang="0">
                  <a:pos x="0" y="416"/>
                </a:cxn>
                <a:cxn ang="0">
                  <a:pos x="240" y="416"/>
                </a:cxn>
                <a:cxn ang="0">
                  <a:pos x="240" y="534"/>
                </a:cxn>
                <a:cxn ang="0">
                  <a:pos x="0" y="534"/>
                </a:cxn>
                <a:cxn ang="0">
                  <a:pos x="0" y="416"/>
                </a:cxn>
                <a:cxn ang="0">
                  <a:pos x="0" y="827"/>
                </a:cxn>
                <a:cxn ang="0">
                  <a:pos x="1140" y="827"/>
                </a:cxn>
                <a:cxn ang="0">
                  <a:pos x="1140" y="945"/>
                </a:cxn>
                <a:cxn ang="0">
                  <a:pos x="0" y="945"/>
                </a:cxn>
                <a:cxn ang="0">
                  <a:pos x="0" y="827"/>
                </a:cxn>
                <a:cxn ang="0">
                  <a:pos x="0" y="1244"/>
                </a:cxn>
                <a:cxn ang="0">
                  <a:pos x="1204" y="1244"/>
                </a:cxn>
                <a:cxn ang="0">
                  <a:pos x="1204" y="1361"/>
                </a:cxn>
                <a:cxn ang="0">
                  <a:pos x="0" y="1361"/>
                </a:cxn>
                <a:cxn ang="0">
                  <a:pos x="0" y="1244"/>
                </a:cxn>
                <a:cxn ang="0">
                  <a:pos x="0" y="1655"/>
                </a:cxn>
                <a:cxn ang="0">
                  <a:pos x="793" y="1655"/>
                </a:cxn>
                <a:cxn ang="0">
                  <a:pos x="793" y="1777"/>
                </a:cxn>
                <a:cxn ang="0">
                  <a:pos x="0" y="1777"/>
                </a:cxn>
                <a:cxn ang="0">
                  <a:pos x="0" y="1655"/>
                </a:cxn>
              </a:cxnLst>
              <a:rect l="0" t="0" r="r" b="b"/>
              <a:pathLst>
                <a:path w="1664" h="1777">
                  <a:moveTo>
                    <a:pt x="0" y="0"/>
                  </a:moveTo>
                  <a:lnTo>
                    <a:pt x="1664" y="0"/>
                  </a:lnTo>
                  <a:lnTo>
                    <a:pt x="1664" y="118"/>
                  </a:lnTo>
                  <a:lnTo>
                    <a:pt x="0" y="118"/>
                  </a:lnTo>
                  <a:lnTo>
                    <a:pt x="0" y="0"/>
                  </a:lnTo>
                  <a:close/>
                  <a:moveTo>
                    <a:pt x="0" y="416"/>
                  </a:moveTo>
                  <a:lnTo>
                    <a:pt x="240" y="416"/>
                  </a:lnTo>
                  <a:lnTo>
                    <a:pt x="240" y="534"/>
                  </a:lnTo>
                  <a:lnTo>
                    <a:pt x="0" y="534"/>
                  </a:lnTo>
                  <a:lnTo>
                    <a:pt x="0" y="416"/>
                  </a:lnTo>
                  <a:close/>
                  <a:moveTo>
                    <a:pt x="0" y="827"/>
                  </a:moveTo>
                  <a:lnTo>
                    <a:pt x="1140" y="827"/>
                  </a:lnTo>
                  <a:lnTo>
                    <a:pt x="1140" y="945"/>
                  </a:lnTo>
                  <a:lnTo>
                    <a:pt x="0" y="945"/>
                  </a:lnTo>
                  <a:lnTo>
                    <a:pt x="0" y="827"/>
                  </a:lnTo>
                  <a:close/>
                  <a:moveTo>
                    <a:pt x="0" y="1244"/>
                  </a:moveTo>
                  <a:lnTo>
                    <a:pt x="1204" y="1244"/>
                  </a:lnTo>
                  <a:lnTo>
                    <a:pt x="1204" y="1361"/>
                  </a:lnTo>
                  <a:lnTo>
                    <a:pt x="0" y="1361"/>
                  </a:lnTo>
                  <a:lnTo>
                    <a:pt x="0" y="1244"/>
                  </a:lnTo>
                  <a:close/>
                  <a:moveTo>
                    <a:pt x="0" y="1655"/>
                  </a:moveTo>
                  <a:lnTo>
                    <a:pt x="793" y="1655"/>
                  </a:lnTo>
                  <a:lnTo>
                    <a:pt x="793" y="1777"/>
                  </a:lnTo>
                  <a:lnTo>
                    <a:pt x="0" y="1777"/>
                  </a:lnTo>
                  <a:lnTo>
                    <a:pt x="0" y="1655"/>
                  </a:lnTo>
                  <a:close/>
                </a:path>
              </a:pathLst>
            </a:custGeom>
            <a:solidFill>
              <a:srgbClr val="C0504D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1839" y="1303"/>
              <a:ext cx="3221" cy="17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13" y="0"/>
                </a:cxn>
                <a:cxn ang="0">
                  <a:pos x="2413" y="117"/>
                </a:cxn>
                <a:cxn ang="0">
                  <a:pos x="0" y="117"/>
                </a:cxn>
                <a:cxn ang="0">
                  <a:pos x="0" y="0"/>
                </a:cxn>
                <a:cxn ang="0">
                  <a:pos x="0" y="416"/>
                </a:cxn>
                <a:cxn ang="0">
                  <a:pos x="2359" y="416"/>
                </a:cxn>
                <a:cxn ang="0">
                  <a:pos x="2359" y="533"/>
                </a:cxn>
                <a:cxn ang="0">
                  <a:pos x="0" y="533"/>
                </a:cxn>
                <a:cxn ang="0">
                  <a:pos x="0" y="416"/>
                </a:cxn>
                <a:cxn ang="0">
                  <a:pos x="0" y="827"/>
                </a:cxn>
                <a:cxn ang="0">
                  <a:pos x="3157" y="827"/>
                </a:cxn>
                <a:cxn ang="0">
                  <a:pos x="3157" y="944"/>
                </a:cxn>
                <a:cxn ang="0">
                  <a:pos x="0" y="944"/>
                </a:cxn>
                <a:cxn ang="0">
                  <a:pos x="0" y="827"/>
                </a:cxn>
                <a:cxn ang="0">
                  <a:pos x="0" y="1243"/>
                </a:cxn>
                <a:cxn ang="0">
                  <a:pos x="3157" y="1243"/>
                </a:cxn>
                <a:cxn ang="0">
                  <a:pos x="3157" y="1360"/>
                </a:cxn>
                <a:cxn ang="0">
                  <a:pos x="0" y="1360"/>
                </a:cxn>
                <a:cxn ang="0">
                  <a:pos x="0" y="1243"/>
                </a:cxn>
                <a:cxn ang="0">
                  <a:pos x="0" y="1659"/>
                </a:cxn>
                <a:cxn ang="0">
                  <a:pos x="3221" y="1659"/>
                </a:cxn>
                <a:cxn ang="0">
                  <a:pos x="3221" y="1777"/>
                </a:cxn>
                <a:cxn ang="0">
                  <a:pos x="0" y="1777"/>
                </a:cxn>
                <a:cxn ang="0">
                  <a:pos x="0" y="1659"/>
                </a:cxn>
              </a:cxnLst>
              <a:rect l="0" t="0" r="r" b="b"/>
              <a:pathLst>
                <a:path w="3221" h="1777">
                  <a:moveTo>
                    <a:pt x="0" y="0"/>
                  </a:moveTo>
                  <a:lnTo>
                    <a:pt x="2413" y="0"/>
                  </a:lnTo>
                  <a:lnTo>
                    <a:pt x="2413" y="117"/>
                  </a:lnTo>
                  <a:lnTo>
                    <a:pt x="0" y="117"/>
                  </a:lnTo>
                  <a:lnTo>
                    <a:pt x="0" y="0"/>
                  </a:lnTo>
                  <a:close/>
                  <a:moveTo>
                    <a:pt x="0" y="416"/>
                  </a:moveTo>
                  <a:lnTo>
                    <a:pt x="2359" y="416"/>
                  </a:lnTo>
                  <a:lnTo>
                    <a:pt x="2359" y="533"/>
                  </a:lnTo>
                  <a:lnTo>
                    <a:pt x="0" y="533"/>
                  </a:lnTo>
                  <a:lnTo>
                    <a:pt x="0" y="416"/>
                  </a:lnTo>
                  <a:close/>
                  <a:moveTo>
                    <a:pt x="0" y="827"/>
                  </a:moveTo>
                  <a:lnTo>
                    <a:pt x="3157" y="827"/>
                  </a:lnTo>
                  <a:lnTo>
                    <a:pt x="3157" y="944"/>
                  </a:lnTo>
                  <a:lnTo>
                    <a:pt x="0" y="944"/>
                  </a:lnTo>
                  <a:lnTo>
                    <a:pt x="0" y="827"/>
                  </a:lnTo>
                  <a:close/>
                  <a:moveTo>
                    <a:pt x="0" y="1243"/>
                  </a:moveTo>
                  <a:lnTo>
                    <a:pt x="3157" y="1243"/>
                  </a:lnTo>
                  <a:lnTo>
                    <a:pt x="3157" y="1360"/>
                  </a:lnTo>
                  <a:lnTo>
                    <a:pt x="0" y="1360"/>
                  </a:lnTo>
                  <a:lnTo>
                    <a:pt x="0" y="1243"/>
                  </a:lnTo>
                  <a:close/>
                  <a:moveTo>
                    <a:pt x="0" y="1659"/>
                  </a:moveTo>
                  <a:lnTo>
                    <a:pt x="3221" y="1659"/>
                  </a:lnTo>
                  <a:lnTo>
                    <a:pt x="3221" y="1777"/>
                  </a:lnTo>
                  <a:lnTo>
                    <a:pt x="0" y="1777"/>
                  </a:lnTo>
                  <a:lnTo>
                    <a:pt x="0" y="1659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1834" y="1038"/>
              <a:ext cx="10" cy="2071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9" name="Freeform 11"/>
            <p:cNvSpPr>
              <a:spLocks noEditPoints="1"/>
            </p:cNvSpPr>
            <p:nvPr/>
          </p:nvSpPr>
          <p:spPr bwMode="auto">
            <a:xfrm>
              <a:off x="1810" y="1033"/>
              <a:ext cx="58" cy="20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8" y="0"/>
                </a:cxn>
                <a:cxn ang="0">
                  <a:pos x="58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412"/>
                </a:cxn>
                <a:cxn ang="0">
                  <a:pos x="58" y="412"/>
                </a:cxn>
                <a:cxn ang="0">
                  <a:pos x="58" y="421"/>
                </a:cxn>
                <a:cxn ang="0">
                  <a:pos x="0" y="421"/>
                </a:cxn>
                <a:cxn ang="0">
                  <a:pos x="0" y="412"/>
                </a:cxn>
                <a:cxn ang="0">
                  <a:pos x="0" y="828"/>
                </a:cxn>
                <a:cxn ang="0">
                  <a:pos x="58" y="828"/>
                </a:cxn>
                <a:cxn ang="0">
                  <a:pos x="58" y="837"/>
                </a:cxn>
                <a:cxn ang="0">
                  <a:pos x="0" y="837"/>
                </a:cxn>
                <a:cxn ang="0">
                  <a:pos x="0" y="828"/>
                </a:cxn>
                <a:cxn ang="0">
                  <a:pos x="0" y="1244"/>
                </a:cxn>
                <a:cxn ang="0">
                  <a:pos x="58" y="1244"/>
                </a:cxn>
                <a:cxn ang="0">
                  <a:pos x="58" y="1254"/>
                </a:cxn>
                <a:cxn ang="0">
                  <a:pos x="0" y="1254"/>
                </a:cxn>
                <a:cxn ang="0">
                  <a:pos x="0" y="1244"/>
                </a:cxn>
                <a:cxn ang="0">
                  <a:pos x="0" y="1655"/>
                </a:cxn>
                <a:cxn ang="0">
                  <a:pos x="58" y="1655"/>
                </a:cxn>
                <a:cxn ang="0">
                  <a:pos x="58" y="1665"/>
                </a:cxn>
                <a:cxn ang="0">
                  <a:pos x="0" y="1665"/>
                </a:cxn>
                <a:cxn ang="0">
                  <a:pos x="0" y="1655"/>
                </a:cxn>
                <a:cxn ang="0">
                  <a:pos x="0" y="2071"/>
                </a:cxn>
                <a:cxn ang="0">
                  <a:pos x="58" y="2071"/>
                </a:cxn>
                <a:cxn ang="0">
                  <a:pos x="58" y="2081"/>
                </a:cxn>
                <a:cxn ang="0">
                  <a:pos x="0" y="2081"/>
                </a:cxn>
                <a:cxn ang="0">
                  <a:pos x="0" y="2071"/>
                </a:cxn>
              </a:cxnLst>
              <a:rect l="0" t="0" r="r" b="b"/>
              <a:pathLst>
                <a:path w="58" h="2081">
                  <a:moveTo>
                    <a:pt x="0" y="0"/>
                  </a:moveTo>
                  <a:lnTo>
                    <a:pt x="58" y="0"/>
                  </a:lnTo>
                  <a:lnTo>
                    <a:pt x="58" y="10"/>
                  </a:lnTo>
                  <a:lnTo>
                    <a:pt x="0" y="10"/>
                  </a:lnTo>
                  <a:lnTo>
                    <a:pt x="0" y="0"/>
                  </a:lnTo>
                  <a:close/>
                  <a:moveTo>
                    <a:pt x="0" y="412"/>
                  </a:moveTo>
                  <a:lnTo>
                    <a:pt x="58" y="412"/>
                  </a:lnTo>
                  <a:lnTo>
                    <a:pt x="58" y="421"/>
                  </a:lnTo>
                  <a:lnTo>
                    <a:pt x="0" y="421"/>
                  </a:lnTo>
                  <a:lnTo>
                    <a:pt x="0" y="412"/>
                  </a:lnTo>
                  <a:close/>
                  <a:moveTo>
                    <a:pt x="0" y="828"/>
                  </a:moveTo>
                  <a:lnTo>
                    <a:pt x="58" y="828"/>
                  </a:lnTo>
                  <a:lnTo>
                    <a:pt x="58" y="837"/>
                  </a:lnTo>
                  <a:lnTo>
                    <a:pt x="0" y="837"/>
                  </a:lnTo>
                  <a:lnTo>
                    <a:pt x="0" y="828"/>
                  </a:lnTo>
                  <a:close/>
                  <a:moveTo>
                    <a:pt x="0" y="1244"/>
                  </a:moveTo>
                  <a:lnTo>
                    <a:pt x="58" y="1244"/>
                  </a:lnTo>
                  <a:lnTo>
                    <a:pt x="58" y="1254"/>
                  </a:lnTo>
                  <a:lnTo>
                    <a:pt x="0" y="1254"/>
                  </a:lnTo>
                  <a:lnTo>
                    <a:pt x="0" y="1244"/>
                  </a:lnTo>
                  <a:close/>
                  <a:moveTo>
                    <a:pt x="0" y="1655"/>
                  </a:moveTo>
                  <a:lnTo>
                    <a:pt x="58" y="1655"/>
                  </a:lnTo>
                  <a:lnTo>
                    <a:pt x="58" y="1665"/>
                  </a:lnTo>
                  <a:lnTo>
                    <a:pt x="0" y="1665"/>
                  </a:lnTo>
                  <a:lnTo>
                    <a:pt x="0" y="1655"/>
                  </a:lnTo>
                  <a:close/>
                  <a:moveTo>
                    <a:pt x="0" y="2071"/>
                  </a:moveTo>
                  <a:lnTo>
                    <a:pt x="58" y="2071"/>
                  </a:lnTo>
                  <a:lnTo>
                    <a:pt x="58" y="2081"/>
                  </a:lnTo>
                  <a:lnTo>
                    <a:pt x="0" y="2081"/>
                  </a:lnTo>
                  <a:lnTo>
                    <a:pt x="0" y="2071"/>
                  </a:lnTo>
                  <a:close/>
                </a:path>
              </a:pathLst>
            </a:cu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1839" y="1033"/>
              <a:ext cx="3250" cy="5"/>
            </a:xfrm>
            <a:prstGeom prst="rect">
              <a:avLst/>
            </a:prstGeom>
            <a:solidFill>
              <a:srgbClr val="F9F9F9"/>
            </a:solidFill>
            <a:ln w="7938">
              <a:solidFill>
                <a:srgbClr val="F9F9F9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1883" y="1053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239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1878" y="1469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42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1878" y="1880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1878" y="2296"/>
              <a:ext cx="14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1883" y="2712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284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3542" y="1170"/>
              <a:ext cx="3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1,278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2118" y="1586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182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019" y="2002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875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3082" y="2413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925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2671" y="2829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609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2926" y="1292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1854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2901" y="1704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1814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3302" y="2120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2428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3302" y="2531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2428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3332" y="2947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lt"/>
                </a:rPr>
                <a:t>2478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715" y="1200"/>
              <a:ext cx="102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Injection-drug use</a:t>
              </a:r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866" y="1512"/>
              <a:ext cx="876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Men who have </a:t>
              </a:r>
              <a:b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</a:b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 with men</a:t>
              </a: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effectLst/>
                  <a:latin typeface="+mn-lt"/>
                </a:rPr>
                <a:t>¶</a:t>
              </a: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1348" y="1954"/>
              <a:ext cx="39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Sexual</a:t>
              </a:r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1325" y="2086"/>
              <a:ext cx="41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contact</a:t>
              </a: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1126" y="2370"/>
              <a:ext cx="61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Household</a:t>
              </a: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1325" y="2501"/>
              <a:ext cx="41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contact</a:t>
              </a:r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1298" y="2786"/>
              <a:ext cx="4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Multiple</a:t>
              </a:r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1030" y="2928"/>
              <a:ext cx="7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effectLst/>
                  <a:latin typeface="+mn-lt"/>
                </a:rPr>
                <a:t>sex partners</a:t>
              </a:r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1810" y="3168"/>
              <a:ext cx="7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2402" y="3168"/>
              <a:ext cx="21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500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3023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3674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1500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4321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2000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4972" y="3168"/>
              <a:ext cx="28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2500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4482" y="1149"/>
              <a:ext cx="64" cy="63"/>
            </a:xfrm>
            <a:prstGeom prst="rect">
              <a:avLst/>
            </a:prstGeom>
            <a:solidFill>
              <a:srgbClr val="4F81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4575" y="1099"/>
              <a:ext cx="21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Yes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101" name="Rectangle 53"/>
            <p:cNvSpPr>
              <a:spLocks noChangeArrowheads="1"/>
            </p:cNvSpPr>
            <p:nvPr/>
          </p:nvSpPr>
          <p:spPr bwMode="auto">
            <a:xfrm>
              <a:off x="4482" y="1339"/>
              <a:ext cx="64" cy="69"/>
            </a:xfrm>
            <a:prstGeom prst="rect">
              <a:avLst/>
            </a:prstGeom>
            <a:solidFill>
              <a:srgbClr val="C0504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4575" y="1295"/>
              <a:ext cx="16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No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103" name="Rectangle 55"/>
            <p:cNvSpPr>
              <a:spLocks noChangeArrowheads="1"/>
            </p:cNvSpPr>
            <p:nvPr/>
          </p:nvSpPr>
          <p:spPr bwMode="auto">
            <a:xfrm>
              <a:off x="4482" y="1535"/>
              <a:ext cx="64" cy="64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4575" y="1491"/>
              <a:ext cx="4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Missing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4993" y="1491"/>
              <a:ext cx="47" cy="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3000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+mn-lt"/>
                </a:rPr>
                <a:t>§</a:t>
              </a:r>
              <a:endParaRPr kumimoji="0" lang="en-US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4773637" y="53925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7121</TotalTime>
  <Words>1440</Words>
  <Application>Microsoft Office PowerPoint</Application>
  <PresentationFormat>On-screen Show (4:3)</PresentationFormat>
  <Paragraphs>141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NCHHSTP_PPT_dark(</vt:lpstr>
      <vt:lpstr>Figure 3.1. Reported and adjusted* number of acute hepatitis B cases — United States, 1990–2009</vt:lpstr>
      <vt:lpstr>Figure 3.2. Incidence of acute hepatitis B,  by age group — United States, 1990–2009</vt:lpstr>
      <vt:lpstr>Figure 3.3. Incidence of acute hepatitis B,  by sex — United States, 1990–2009</vt:lpstr>
      <vt:lpstr>Figure 3.4. Incidence of acute hepatitis B, by race/ethnicity — United States, 1990–2009</vt:lpstr>
      <vt:lpstr>Figure 3.5. Distribution of risk behaviors/exposures associated with acute hepatitis B — United States, 2009</vt:lpstr>
      <vt:lpstr>Figure 3.6a. Acute hepatitis B reports*,  by risk exposure† — United States, 2009</vt:lpstr>
      <vt:lpstr>Figure 3.6b. Acute hepatitis B reports*,  by risk behavior† — United States, 2009</vt:lpstr>
    </vt:vector>
  </TitlesOfParts>
  <Company>ITSO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Paul Peterson</cp:lastModifiedBy>
  <cp:revision>286</cp:revision>
  <dcterms:created xsi:type="dcterms:W3CDTF">2010-03-26T18:21:29Z</dcterms:created>
  <dcterms:modified xsi:type="dcterms:W3CDTF">2011-08-31T17:59:11Z</dcterms:modified>
</cp:coreProperties>
</file>