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289" r:id="rId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B0A3"/>
    <a:srgbClr val="000000"/>
    <a:srgbClr val="9E5ECE"/>
    <a:srgbClr val="488DB8"/>
    <a:srgbClr val="022C5E"/>
    <a:srgbClr val="FFFF99"/>
    <a:srgbClr val="5AA545"/>
    <a:srgbClr val="06C6A6"/>
    <a:srgbClr val="6BE2EF"/>
    <a:srgbClr val="E4E04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91" autoAdjust="0"/>
    <p:restoredTop sz="86456" autoAdjust="0"/>
  </p:normalViewPr>
  <p:slideViewPr>
    <p:cSldViewPr>
      <p:cViewPr varScale="1">
        <p:scale>
          <a:sx n="80" d="100"/>
          <a:sy n="80" d="100"/>
        </p:scale>
        <p:origin x="-102" y="-2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1722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2F3CAEC-39C7-40F8-99B5-F518E6398476}" type="datetimeFigureOut">
              <a:rPr lang="en-US"/>
              <a:pPr>
                <a:defRPr/>
              </a:pPr>
              <a:t>8/31/2011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8D63A9B1-16ED-499D-92BF-65F2F9F3AD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BF2162EA-B22B-4C65-8CF4-41453BBF4B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Patients were asked about engagement in selected risk behaviors and exposures during the incubation period, 2–6 weeks prior to onset of symptoms.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788 case reports that contained information about contact, 5.6% (n=44) involved persons who had sexual or household contact with a person confirmed or suspected of having hepatitis A.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1,063 case reports that included information about employment or attendance at a nursery, day-care center, or preschool, 2.9% (n=31) involved persons who worked at or attended a nursery, day-care center, or preschool.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911 case reports that included information about household contact with an employee of or a child attending a nursery, day-care center, or preschool, 4.9% (n=45) indicated such contact. 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825 case reports that had information about linkage to an outbreak, 8.2% (n=68) indicated exposure that may have been linked to a common-source foodborne or waterborne outbreak.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788 case reports that included information about additional contact (i.e., other than household or sexual contact) with someone confirmed or suspected of having hepatitis A, 2.0% (n=16) of persons reported such contact. 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794 case reports that had information about travel, 15.0% (n= 119) involved persons who had traveled outside the United States or Canada. 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813 case reports that included information about injection-drug use, 1.1% (n=9) indicated use of these drugs.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Of the 69 case reports from males that included information about sexual preference/practices, 8.7% (n=6) indicated sex with another </a:t>
            </a:r>
            <a:r>
              <a:rPr lang="en-US" sz="1200" kern="120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man.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6705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4432012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00" b="0" dirty="0" smtClean="0">
                <a:solidFill>
                  <a:schemeClr val="tx2"/>
                </a:solidFill>
                <a:latin typeface="+mj-lt"/>
              </a:rPr>
              <a:t>For more information please contact Centers for Disease Control and Prevention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00" b="0" dirty="0" smtClean="0">
                <a:solidFill>
                  <a:schemeClr val="tx2"/>
                </a:solidFill>
                <a:latin typeface="+mj-lt"/>
              </a:rPr>
              <a:t>The findings</a:t>
            </a:r>
            <a:r>
              <a:rPr lang="en-US" sz="900" b="0" baseline="0" dirty="0" smtClean="0">
                <a:solidFill>
                  <a:schemeClr val="tx2"/>
                </a:solidFill>
                <a:latin typeface="+mj-lt"/>
              </a:rPr>
              <a:t> and conclusions in this report are those of the authors and do not necessarily represent the official position of the Centers for Disease Control and Prevention.</a:t>
            </a:r>
            <a:endParaRPr lang="en-US" sz="900" b="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152400" y="457200"/>
            <a:ext cx="8763000" cy="9906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lnSpc>
                <a:spcPts val="3200"/>
              </a:lnSpc>
            </a:pPr>
            <a:r>
              <a:rPr lang="en-US" sz="2800" b="1" dirty="0" smtClean="0">
                <a:ln w="11430"/>
                <a:latin typeface="+mn-lt"/>
                <a:cs typeface="Arial" charset="0"/>
              </a:rPr>
              <a:t>Figure 2.6b.  Acute hepatitis A reports*,</a:t>
            </a:r>
            <a:br>
              <a:rPr lang="en-US" sz="2800" b="1" dirty="0" smtClean="0">
                <a:ln w="11430"/>
                <a:latin typeface="+mn-lt"/>
                <a:cs typeface="Arial" charset="0"/>
              </a:rPr>
            </a:br>
            <a:r>
              <a:rPr lang="en-US" sz="2800" b="1" dirty="0" smtClean="0">
                <a:ln w="11430"/>
                <a:latin typeface="+mn-lt"/>
                <a:cs typeface="Arial" charset="0"/>
              </a:rPr>
              <a:t>by risk behavior</a:t>
            </a:r>
            <a:r>
              <a:rPr lang="en-US" sz="2800" b="1" baseline="30000" dirty="0" smtClean="0">
                <a:ln w="11430"/>
                <a:latin typeface="+mn-lt"/>
                <a:cs typeface="Arial" charset="0"/>
              </a:rPr>
              <a:t>†</a:t>
            </a:r>
            <a:r>
              <a:rPr lang="en-US" sz="2800" b="1" dirty="0" smtClean="0">
                <a:ln w="11430"/>
                <a:latin typeface="+mn-lt"/>
                <a:cs typeface="Arial" charset="0"/>
              </a:rPr>
              <a:t> — United States, 2009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762000" y="5715000"/>
            <a:ext cx="58674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800" b="0" smtClean="0">
                <a:solidFill>
                  <a:schemeClr val="bg2"/>
                </a:solidFill>
                <a:latin typeface="+mn-lt"/>
              </a:rPr>
              <a:t>*A total </a:t>
            </a: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of 1,987 case reports of hepatitis A were received in 2009.  </a:t>
            </a:r>
          </a:p>
          <a:p>
            <a:pPr eaLnBrk="0" hangingPunct="0"/>
            <a:r>
              <a:rPr lang="en-US" sz="1200" b="0" baseline="30000" dirty="0" smtClean="0">
                <a:solidFill>
                  <a:schemeClr val="bg2"/>
                </a:solidFill>
                <a:latin typeface="Myriad Pro" pitchFamily="34" charset="0"/>
                <a:cs typeface="Arial" charset="0"/>
              </a:rPr>
              <a:t>†</a:t>
            </a:r>
            <a:r>
              <a:rPr lang="en-US" sz="800" b="0" baseline="30000" dirty="0" smtClean="0">
                <a:solidFill>
                  <a:schemeClr val="bg2"/>
                </a:solidFill>
                <a:latin typeface="Myriad Pro" pitchFamily="34" charset="0"/>
              </a:rPr>
              <a:t> </a:t>
            </a: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More than one risk behavior may be indicated on each case report.</a:t>
            </a:r>
          </a:p>
          <a:p>
            <a:pPr eaLnBrk="0" hangingPunct="0"/>
            <a:r>
              <a:rPr lang="en-US" sz="1200" b="0" baseline="30000" dirty="0" smtClean="0">
                <a:solidFill>
                  <a:schemeClr val="bg2"/>
                </a:solidFill>
                <a:latin typeface="Myriad Pro" pitchFamily="34" charset="0"/>
              </a:rPr>
              <a:t>§</a:t>
            </a:r>
            <a:r>
              <a:rPr lang="en-US" sz="1200" b="0" baseline="30000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No risk data reported.</a:t>
            </a:r>
          </a:p>
          <a:p>
            <a:pPr eaLnBrk="0" hangingPunct="0"/>
            <a:r>
              <a:rPr lang="en-US" sz="1200" b="0" baseline="30000" dirty="0" smtClean="0">
                <a:solidFill>
                  <a:schemeClr val="bg2"/>
                </a:solidFill>
                <a:latin typeface="Myriad Pro" pitchFamily="34" charset="0"/>
              </a:rPr>
              <a:t>¶</a:t>
            </a: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A total of 1,039 hepatitis A cases were reported among males in 2009.</a:t>
            </a:r>
          </a:p>
          <a:p>
            <a:pPr eaLnBrk="0" hangingPunct="0"/>
            <a:r>
              <a:rPr lang="en-US" sz="800" b="0" dirty="0" smtClean="0">
                <a:solidFill>
                  <a:schemeClr val="bg2"/>
                </a:solidFill>
                <a:latin typeface="+mn-lt"/>
                <a:cs typeface="Arial" charset="0"/>
              </a:rPr>
              <a:t>Source</a:t>
            </a:r>
            <a:r>
              <a:rPr lang="en-US" sz="800" b="0" dirty="0">
                <a:solidFill>
                  <a:schemeClr val="bg2"/>
                </a:solidFill>
                <a:latin typeface="+mn-lt"/>
                <a:cs typeface="Arial" charset="0"/>
              </a:rPr>
              <a:t>: National Notifiable Diseases Surveillance System (NNDSS)</a:t>
            </a:r>
          </a:p>
        </p:txBody>
      </p:sp>
      <p:grpSp>
        <p:nvGrpSpPr>
          <p:cNvPr id="2053" name="Group 5"/>
          <p:cNvGrpSpPr>
            <a:grpSpLocks noChangeAspect="1"/>
          </p:cNvGrpSpPr>
          <p:nvPr/>
        </p:nvGrpSpPr>
        <p:grpSpPr bwMode="auto">
          <a:xfrm>
            <a:off x="685800" y="1524000"/>
            <a:ext cx="7924800" cy="4098925"/>
            <a:chOff x="432" y="960"/>
            <a:chExt cx="4992" cy="2582"/>
          </a:xfrm>
        </p:grpSpPr>
        <p:sp>
          <p:nvSpPr>
            <p:cNvPr id="2052" name="AutoShape 4"/>
            <p:cNvSpPr>
              <a:spLocks noChangeAspect="1" noChangeArrowheads="1" noTextEdit="1"/>
            </p:cNvSpPr>
            <p:nvPr/>
          </p:nvSpPr>
          <p:spPr bwMode="auto">
            <a:xfrm>
              <a:off x="432" y="960"/>
              <a:ext cx="4992" cy="25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54" name="Freeform 6"/>
            <p:cNvSpPr>
              <a:spLocks noEditPoints="1"/>
            </p:cNvSpPr>
            <p:nvPr/>
          </p:nvSpPr>
          <p:spPr bwMode="auto">
            <a:xfrm>
              <a:off x="2203" y="1038"/>
              <a:ext cx="2354" cy="2156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6" y="2156"/>
                </a:cxn>
                <a:cxn ang="0">
                  <a:pos x="0" y="2156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478" y="0"/>
                </a:cxn>
                <a:cxn ang="0">
                  <a:pos x="478" y="2156"/>
                </a:cxn>
                <a:cxn ang="0">
                  <a:pos x="473" y="2156"/>
                </a:cxn>
                <a:cxn ang="0">
                  <a:pos x="473" y="0"/>
                </a:cxn>
                <a:cxn ang="0">
                  <a:pos x="478" y="0"/>
                </a:cxn>
                <a:cxn ang="0">
                  <a:pos x="946" y="0"/>
                </a:cxn>
                <a:cxn ang="0">
                  <a:pos x="946" y="2156"/>
                </a:cxn>
                <a:cxn ang="0">
                  <a:pos x="941" y="2156"/>
                </a:cxn>
                <a:cxn ang="0">
                  <a:pos x="941" y="0"/>
                </a:cxn>
                <a:cxn ang="0">
                  <a:pos x="946" y="0"/>
                </a:cxn>
                <a:cxn ang="0">
                  <a:pos x="1413" y="0"/>
                </a:cxn>
                <a:cxn ang="0">
                  <a:pos x="1413" y="2156"/>
                </a:cxn>
                <a:cxn ang="0">
                  <a:pos x="1408" y="2156"/>
                </a:cxn>
                <a:cxn ang="0">
                  <a:pos x="1408" y="0"/>
                </a:cxn>
                <a:cxn ang="0">
                  <a:pos x="1413" y="0"/>
                </a:cxn>
                <a:cxn ang="0">
                  <a:pos x="1886" y="0"/>
                </a:cxn>
                <a:cxn ang="0">
                  <a:pos x="1886" y="2156"/>
                </a:cxn>
                <a:cxn ang="0">
                  <a:pos x="1881" y="2156"/>
                </a:cxn>
                <a:cxn ang="0">
                  <a:pos x="1881" y="0"/>
                </a:cxn>
                <a:cxn ang="0">
                  <a:pos x="1886" y="0"/>
                </a:cxn>
                <a:cxn ang="0">
                  <a:pos x="2354" y="0"/>
                </a:cxn>
                <a:cxn ang="0">
                  <a:pos x="2354" y="2156"/>
                </a:cxn>
                <a:cxn ang="0">
                  <a:pos x="2348" y="2156"/>
                </a:cxn>
                <a:cxn ang="0">
                  <a:pos x="2348" y="0"/>
                </a:cxn>
                <a:cxn ang="0">
                  <a:pos x="2354" y="0"/>
                </a:cxn>
              </a:cxnLst>
              <a:rect l="0" t="0" r="r" b="b"/>
              <a:pathLst>
                <a:path w="2354" h="2156">
                  <a:moveTo>
                    <a:pt x="6" y="0"/>
                  </a:moveTo>
                  <a:lnTo>
                    <a:pt x="6" y="2156"/>
                  </a:lnTo>
                  <a:lnTo>
                    <a:pt x="0" y="2156"/>
                  </a:lnTo>
                  <a:lnTo>
                    <a:pt x="0" y="0"/>
                  </a:lnTo>
                  <a:lnTo>
                    <a:pt x="6" y="0"/>
                  </a:lnTo>
                  <a:close/>
                  <a:moveTo>
                    <a:pt x="478" y="0"/>
                  </a:moveTo>
                  <a:lnTo>
                    <a:pt x="478" y="2156"/>
                  </a:lnTo>
                  <a:lnTo>
                    <a:pt x="473" y="2156"/>
                  </a:lnTo>
                  <a:lnTo>
                    <a:pt x="473" y="0"/>
                  </a:lnTo>
                  <a:lnTo>
                    <a:pt x="478" y="0"/>
                  </a:lnTo>
                  <a:close/>
                  <a:moveTo>
                    <a:pt x="946" y="0"/>
                  </a:moveTo>
                  <a:lnTo>
                    <a:pt x="946" y="2156"/>
                  </a:lnTo>
                  <a:lnTo>
                    <a:pt x="941" y="2156"/>
                  </a:lnTo>
                  <a:lnTo>
                    <a:pt x="941" y="0"/>
                  </a:lnTo>
                  <a:lnTo>
                    <a:pt x="946" y="0"/>
                  </a:lnTo>
                  <a:close/>
                  <a:moveTo>
                    <a:pt x="1413" y="0"/>
                  </a:moveTo>
                  <a:lnTo>
                    <a:pt x="1413" y="2156"/>
                  </a:lnTo>
                  <a:lnTo>
                    <a:pt x="1408" y="2156"/>
                  </a:lnTo>
                  <a:lnTo>
                    <a:pt x="1408" y="0"/>
                  </a:lnTo>
                  <a:lnTo>
                    <a:pt x="1413" y="0"/>
                  </a:lnTo>
                  <a:close/>
                  <a:moveTo>
                    <a:pt x="1886" y="0"/>
                  </a:moveTo>
                  <a:lnTo>
                    <a:pt x="1886" y="2156"/>
                  </a:lnTo>
                  <a:lnTo>
                    <a:pt x="1881" y="2156"/>
                  </a:lnTo>
                  <a:lnTo>
                    <a:pt x="1881" y="0"/>
                  </a:lnTo>
                  <a:lnTo>
                    <a:pt x="1886" y="0"/>
                  </a:lnTo>
                  <a:close/>
                  <a:moveTo>
                    <a:pt x="2354" y="0"/>
                  </a:moveTo>
                  <a:lnTo>
                    <a:pt x="2354" y="2156"/>
                  </a:lnTo>
                  <a:lnTo>
                    <a:pt x="2348" y="2156"/>
                  </a:lnTo>
                  <a:lnTo>
                    <a:pt x="2348" y="0"/>
                  </a:lnTo>
                  <a:lnTo>
                    <a:pt x="2354" y="0"/>
                  </a:lnTo>
                  <a:close/>
                </a:path>
              </a:pathLst>
            </a:custGeom>
            <a:solidFill>
              <a:srgbClr val="F9F9F9"/>
            </a:solidFill>
            <a:ln w="7938">
              <a:solidFill>
                <a:srgbClr val="F9F9F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55" name="Freeform 7"/>
            <p:cNvSpPr>
              <a:spLocks noEditPoints="1"/>
            </p:cNvSpPr>
            <p:nvPr/>
          </p:nvSpPr>
          <p:spPr bwMode="auto">
            <a:xfrm>
              <a:off x="1741" y="1095"/>
              <a:ext cx="275" cy="16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75" y="0"/>
                </a:cxn>
                <a:cxn ang="0">
                  <a:pos x="275" y="203"/>
                </a:cxn>
                <a:cxn ang="0">
                  <a:pos x="0" y="203"/>
                </a:cxn>
                <a:cxn ang="0">
                  <a:pos x="0" y="0"/>
                </a:cxn>
                <a:cxn ang="0">
                  <a:pos x="0" y="717"/>
                </a:cxn>
                <a:cxn ang="0">
                  <a:pos x="21" y="717"/>
                </a:cxn>
                <a:cxn ang="0">
                  <a:pos x="21" y="920"/>
                </a:cxn>
                <a:cxn ang="0">
                  <a:pos x="0" y="920"/>
                </a:cxn>
                <a:cxn ang="0">
                  <a:pos x="0" y="717"/>
                </a:cxn>
                <a:cxn ang="0">
                  <a:pos x="0" y="1434"/>
                </a:cxn>
                <a:cxn ang="0">
                  <a:pos x="10" y="1434"/>
                </a:cxn>
                <a:cxn ang="0">
                  <a:pos x="10" y="1642"/>
                </a:cxn>
                <a:cxn ang="0">
                  <a:pos x="0" y="1642"/>
                </a:cxn>
                <a:cxn ang="0">
                  <a:pos x="0" y="1434"/>
                </a:cxn>
              </a:cxnLst>
              <a:rect l="0" t="0" r="r" b="b"/>
              <a:pathLst>
                <a:path w="275" h="1642">
                  <a:moveTo>
                    <a:pt x="0" y="0"/>
                  </a:moveTo>
                  <a:lnTo>
                    <a:pt x="275" y="0"/>
                  </a:lnTo>
                  <a:lnTo>
                    <a:pt x="275" y="203"/>
                  </a:lnTo>
                  <a:lnTo>
                    <a:pt x="0" y="203"/>
                  </a:lnTo>
                  <a:lnTo>
                    <a:pt x="0" y="0"/>
                  </a:lnTo>
                  <a:close/>
                  <a:moveTo>
                    <a:pt x="0" y="717"/>
                  </a:moveTo>
                  <a:lnTo>
                    <a:pt x="21" y="717"/>
                  </a:lnTo>
                  <a:lnTo>
                    <a:pt x="21" y="920"/>
                  </a:lnTo>
                  <a:lnTo>
                    <a:pt x="0" y="920"/>
                  </a:lnTo>
                  <a:lnTo>
                    <a:pt x="0" y="717"/>
                  </a:lnTo>
                  <a:close/>
                  <a:moveTo>
                    <a:pt x="0" y="1434"/>
                  </a:moveTo>
                  <a:lnTo>
                    <a:pt x="10" y="1434"/>
                  </a:lnTo>
                  <a:lnTo>
                    <a:pt x="10" y="1642"/>
                  </a:lnTo>
                  <a:lnTo>
                    <a:pt x="0" y="1642"/>
                  </a:lnTo>
                  <a:lnTo>
                    <a:pt x="0" y="1434"/>
                  </a:lnTo>
                  <a:close/>
                </a:path>
              </a:pathLst>
            </a:custGeom>
            <a:solidFill>
              <a:srgbClr val="4F81B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56" name="Freeform 8"/>
            <p:cNvSpPr>
              <a:spLocks noEditPoints="1"/>
            </p:cNvSpPr>
            <p:nvPr/>
          </p:nvSpPr>
          <p:spPr bwMode="auto">
            <a:xfrm>
              <a:off x="1741" y="1298"/>
              <a:ext cx="1886" cy="16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79" y="0"/>
                </a:cxn>
                <a:cxn ang="0">
                  <a:pos x="1579" y="207"/>
                </a:cxn>
                <a:cxn ang="0">
                  <a:pos x="0" y="207"/>
                </a:cxn>
                <a:cxn ang="0">
                  <a:pos x="0" y="0"/>
                </a:cxn>
                <a:cxn ang="0">
                  <a:pos x="0" y="717"/>
                </a:cxn>
                <a:cxn ang="0">
                  <a:pos x="1886" y="717"/>
                </a:cxn>
                <a:cxn ang="0">
                  <a:pos x="1886" y="924"/>
                </a:cxn>
                <a:cxn ang="0">
                  <a:pos x="0" y="924"/>
                </a:cxn>
                <a:cxn ang="0">
                  <a:pos x="0" y="717"/>
                </a:cxn>
                <a:cxn ang="0">
                  <a:pos x="0" y="1439"/>
                </a:cxn>
                <a:cxn ang="0">
                  <a:pos x="145" y="1439"/>
                </a:cxn>
                <a:cxn ang="0">
                  <a:pos x="145" y="1641"/>
                </a:cxn>
                <a:cxn ang="0">
                  <a:pos x="0" y="1641"/>
                </a:cxn>
                <a:cxn ang="0">
                  <a:pos x="0" y="1439"/>
                </a:cxn>
              </a:cxnLst>
              <a:rect l="0" t="0" r="r" b="b"/>
              <a:pathLst>
                <a:path w="1886" h="1641">
                  <a:moveTo>
                    <a:pt x="0" y="0"/>
                  </a:moveTo>
                  <a:lnTo>
                    <a:pt x="1579" y="0"/>
                  </a:lnTo>
                  <a:lnTo>
                    <a:pt x="1579" y="207"/>
                  </a:lnTo>
                  <a:lnTo>
                    <a:pt x="0" y="207"/>
                  </a:lnTo>
                  <a:lnTo>
                    <a:pt x="0" y="0"/>
                  </a:lnTo>
                  <a:close/>
                  <a:moveTo>
                    <a:pt x="0" y="717"/>
                  </a:moveTo>
                  <a:lnTo>
                    <a:pt x="1886" y="717"/>
                  </a:lnTo>
                  <a:lnTo>
                    <a:pt x="1886" y="924"/>
                  </a:lnTo>
                  <a:lnTo>
                    <a:pt x="0" y="924"/>
                  </a:lnTo>
                  <a:lnTo>
                    <a:pt x="0" y="717"/>
                  </a:lnTo>
                  <a:close/>
                  <a:moveTo>
                    <a:pt x="0" y="1439"/>
                  </a:moveTo>
                  <a:lnTo>
                    <a:pt x="145" y="1439"/>
                  </a:lnTo>
                  <a:lnTo>
                    <a:pt x="145" y="1641"/>
                  </a:lnTo>
                  <a:lnTo>
                    <a:pt x="0" y="1641"/>
                  </a:lnTo>
                  <a:lnTo>
                    <a:pt x="0" y="1439"/>
                  </a:lnTo>
                  <a:close/>
                </a:path>
              </a:pathLst>
            </a:custGeom>
            <a:solidFill>
              <a:srgbClr val="C0504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57" name="Freeform 9"/>
            <p:cNvSpPr>
              <a:spLocks noEditPoints="1"/>
            </p:cNvSpPr>
            <p:nvPr/>
          </p:nvSpPr>
          <p:spPr bwMode="auto">
            <a:xfrm>
              <a:off x="1741" y="1505"/>
              <a:ext cx="2795" cy="16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795" y="0"/>
                </a:cxn>
                <a:cxn ang="0">
                  <a:pos x="2795" y="203"/>
                </a:cxn>
                <a:cxn ang="0">
                  <a:pos x="0" y="203"/>
                </a:cxn>
                <a:cxn ang="0">
                  <a:pos x="0" y="0"/>
                </a:cxn>
                <a:cxn ang="0">
                  <a:pos x="0" y="717"/>
                </a:cxn>
                <a:cxn ang="0">
                  <a:pos x="2753" y="717"/>
                </a:cxn>
                <a:cxn ang="0">
                  <a:pos x="2753" y="925"/>
                </a:cxn>
                <a:cxn ang="0">
                  <a:pos x="0" y="925"/>
                </a:cxn>
                <a:cxn ang="0">
                  <a:pos x="0" y="717"/>
                </a:cxn>
                <a:cxn ang="0">
                  <a:pos x="0" y="1434"/>
                </a:cxn>
                <a:cxn ang="0">
                  <a:pos x="2275" y="1434"/>
                </a:cxn>
                <a:cxn ang="0">
                  <a:pos x="2275" y="1642"/>
                </a:cxn>
                <a:cxn ang="0">
                  <a:pos x="0" y="1642"/>
                </a:cxn>
                <a:cxn ang="0">
                  <a:pos x="0" y="1434"/>
                </a:cxn>
              </a:cxnLst>
              <a:rect l="0" t="0" r="r" b="b"/>
              <a:pathLst>
                <a:path w="2795" h="1642">
                  <a:moveTo>
                    <a:pt x="0" y="0"/>
                  </a:moveTo>
                  <a:lnTo>
                    <a:pt x="2795" y="0"/>
                  </a:lnTo>
                  <a:lnTo>
                    <a:pt x="2795" y="203"/>
                  </a:lnTo>
                  <a:lnTo>
                    <a:pt x="0" y="203"/>
                  </a:lnTo>
                  <a:lnTo>
                    <a:pt x="0" y="0"/>
                  </a:lnTo>
                  <a:close/>
                  <a:moveTo>
                    <a:pt x="0" y="717"/>
                  </a:moveTo>
                  <a:lnTo>
                    <a:pt x="2753" y="717"/>
                  </a:lnTo>
                  <a:lnTo>
                    <a:pt x="2753" y="925"/>
                  </a:lnTo>
                  <a:lnTo>
                    <a:pt x="0" y="925"/>
                  </a:lnTo>
                  <a:lnTo>
                    <a:pt x="0" y="717"/>
                  </a:lnTo>
                  <a:close/>
                  <a:moveTo>
                    <a:pt x="0" y="1434"/>
                  </a:moveTo>
                  <a:lnTo>
                    <a:pt x="2275" y="1434"/>
                  </a:lnTo>
                  <a:lnTo>
                    <a:pt x="2275" y="1642"/>
                  </a:lnTo>
                  <a:lnTo>
                    <a:pt x="0" y="1642"/>
                  </a:lnTo>
                  <a:lnTo>
                    <a:pt x="0" y="1434"/>
                  </a:lnTo>
                  <a:close/>
                </a:path>
              </a:pathLst>
            </a:custGeom>
            <a:solidFill>
              <a:srgbClr val="FFFF9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58" name="Rectangle 10"/>
            <p:cNvSpPr>
              <a:spLocks noChangeArrowheads="1"/>
            </p:cNvSpPr>
            <p:nvPr/>
          </p:nvSpPr>
          <p:spPr bwMode="auto">
            <a:xfrm>
              <a:off x="1736" y="1043"/>
              <a:ext cx="10" cy="2156"/>
            </a:xfrm>
            <a:prstGeom prst="rect">
              <a:avLst/>
            </a:prstGeom>
            <a:solidFill>
              <a:srgbClr val="F9F9F9"/>
            </a:solidFill>
            <a:ln w="7938">
              <a:solidFill>
                <a:srgbClr val="F9F9F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59" name="Freeform 11"/>
            <p:cNvSpPr>
              <a:spLocks noEditPoints="1"/>
            </p:cNvSpPr>
            <p:nvPr/>
          </p:nvSpPr>
          <p:spPr bwMode="auto">
            <a:xfrm>
              <a:off x="1710" y="1038"/>
              <a:ext cx="62" cy="216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2" y="0"/>
                </a:cxn>
                <a:cxn ang="0">
                  <a:pos x="62" y="10"/>
                </a:cxn>
                <a:cxn ang="0">
                  <a:pos x="0" y="10"/>
                </a:cxn>
                <a:cxn ang="0">
                  <a:pos x="0" y="0"/>
                </a:cxn>
                <a:cxn ang="0">
                  <a:pos x="0" y="717"/>
                </a:cxn>
                <a:cxn ang="0">
                  <a:pos x="62" y="717"/>
                </a:cxn>
                <a:cxn ang="0">
                  <a:pos x="62" y="727"/>
                </a:cxn>
                <a:cxn ang="0">
                  <a:pos x="0" y="727"/>
                </a:cxn>
                <a:cxn ang="0">
                  <a:pos x="0" y="717"/>
                </a:cxn>
                <a:cxn ang="0">
                  <a:pos x="0" y="1434"/>
                </a:cxn>
                <a:cxn ang="0">
                  <a:pos x="62" y="1434"/>
                </a:cxn>
                <a:cxn ang="0">
                  <a:pos x="62" y="1444"/>
                </a:cxn>
                <a:cxn ang="0">
                  <a:pos x="0" y="1444"/>
                </a:cxn>
                <a:cxn ang="0">
                  <a:pos x="0" y="1434"/>
                </a:cxn>
                <a:cxn ang="0">
                  <a:pos x="0" y="2156"/>
                </a:cxn>
                <a:cxn ang="0">
                  <a:pos x="62" y="2156"/>
                </a:cxn>
                <a:cxn ang="0">
                  <a:pos x="62" y="2166"/>
                </a:cxn>
                <a:cxn ang="0">
                  <a:pos x="0" y="2166"/>
                </a:cxn>
                <a:cxn ang="0">
                  <a:pos x="0" y="2156"/>
                </a:cxn>
              </a:cxnLst>
              <a:rect l="0" t="0" r="r" b="b"/>
              <a:pathLst>
                <a:path w="62" h="2166">
                  <a:moveTo>
                    <a:pt x="0" y="0"/>
                  </a:moveTo>
                  <a:lnTo>
                    <a:pt x="62" y="0"/>
                  </a:lnTo>
                  <a:lnTo>
                    <a:pt x="62" y="10"/>
                  </a:lnTo>
                  <a:lnTo>
                    <a:pt x="0" y="10"/>
                  </a:lnTo>
                  <a:lnTo>
                    <a:pt x="0" y="0"/>
                  </a:lnTo>
                  <a:close/>
                  <a:moveTo>
                    <a:pt x="0" y="717"/>
                  </a:moveTo>
                  <a:lnTo>
                    <a:pt x="62" y="717"/>
                  </a:lnTo>
                  <a:lnTo>
                    <a:pt x="62" y="727"/>
                  </a:lnTo>
                  <a:lnTo>
                    <a:pt x="0" y="727"/>
                  </a:lnTo>
                  <a:lnTo>
                    <a:pt x="0" y="717"/>
                  </a:lnTo>
                  <a:close/>
                  <a:moveTo>
                    <a:pt x="0" y="1434"/>
                  </a:moveTo>
                  <a:lnTo>
                    <a:pt x="62" y="1434"/>
                  </a:lnTo>
                  <a:lnTo>
                    <a:pt x="62" y="1444"/>
                  </a:lnTo>
                  <a:lnTo>
                    <a:pt x="0" y="1444"/>
                  </a:lnTo>
                  <a:lnTo>
                    <a:pt x="0" y="1434"/>
                  </a:lnTo>
                  <a:close/>
                  <a:moveTo>
                    <a:pt x="0" y="2156"/>
                  </a:moveTo>
                  <a:lnTo>
                    <a:pt x="62" y="2156"/>
                  </a:lnTo>
                  <a:lnTo>
                    <a:pt x="62" y="2166"/>
                  </a:lnTo>
                  <a:lnTo>
                    <a:pt x="0" y="2166"/>
                  </a:lnTo>
                  <a:lnTo>
                    <a:pt x="0" y="2156"/>
                  </a:lnTo>
                  <a:close/>
                </a:path>
              </a:pathLst>
            </a:custGeom>
            <a:solidFill>
              <a:srgbClr val="F9F9F9"/>
            </a:solidFill>
            <a:ln w="7938">
              <a:solidFill>
                <a:srgbClr val="F9F9F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60" name="Rectangle 12"/>
            <p:cNvSpPr>
              <a:spLocks noChangeArrowheads="1"/>
            </p:cNvSpPr>
            <p:nvPr/>
          </p:nvSpPr>
          <p:spPr bwMode="auto">
            <a:xfrm>
              <a:off x="1736" y="1038"/>
              <a:ext cx="2815" cy="5"/>
            </a:xfrm>
            <a:prstGeom prst="rect">
              <a:avLst/>
            </a:prstGeom>
            <a:solidFill>
              <a:srgbClr val="F9F9F9"/>
            </a:solidFill>
            <a:ln w="7938">
              <a:solidFill>
                <a:srgbClr val="F9F9F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61" name="Rectangle 13"/>
            <p:cNvSpPr>
              <a:spLocks noChangeArrowheads="1"/>
            </p:cNvSpPr>
            <p:nvPr/>
          </p:nvSpPr>
          <p:spPr bwMode="auto">
            <a:xfrm>
              <a:off x="1783" y="1122"/>
              <a:ext cx="20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119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62" name="Rectangle 14"/>
            <p:cNvSpPr>
              <a:spLocks noChangeArrowheads="1"/>
            </p:cNvSpPr>
            <p:nvPr/>
          </p:nvSpPr>
          <p:spPr bwMode="auto">
            <a:xfrm>
              <a:off x="1783" y="1838"/>
              <a:ext cx="7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9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63" name="Rectangle 15"/>
            <p:cNvSpPr>
              <a:spLocks noChangeArrowheads="1"/>
            </p:cNvSpPr>
            <p:nvPr/>
          </p:nvSpPr>
          <p:spPr bwMode="auto">
            <a:xfrm>
              <a:off x="1783" y="2555"/>
              <a:ext cx="7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6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64" name="Rectangle 16"/>
            <p:cNvSpPr>
              <a:spLocks noChangeArrowheads="1"/>
            </p:cNvSpPr>
            <p:nvPr/>
          </p:nvSpPr>
          <p:spPr bwMode="auto">
            <a:xfrm>
              <a:off x="2437" y="1324"/>
              <a:ext cx="21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bg2"/>
                  </a:solidFill>
                  <a:effectLst/>
                  <a:latin typeface="+mn-lt"/>
                </a:rPr>
                <a:t>675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+mn-lt"/>
              </a:endParaRPr>
            </a:p>
          </p:txBody>
        </p:sp>
        <p:sp>
          <p:nvSpPr>
            <p:cNvPr id="2065" name="Rectangle 17"/>
            <p:cNvSpPr>
              <a:spLocks noChangeArrowheads="1"/>
            </p:cNvSpPr>
            <p:nvPr/>
          </p:nvSpPr>
          <p:spPr bwMode="auto">
            <a:xfrm>
              <a:off x="2588" y="2046"/>
              <a:ext cx="21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bg2"/>
                  </a:solidFill>
                  <a:effectLst/>
                  <a:latin typeface="+mn-lt"/>
                </a:rPr>
                <a:t>804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+mn-lt"/>
              </a:endParaRPr>
            </a:p>
          </p:txBody>
        </p:sp>
        <p:sp>
          <p:nvSpPr>
            <p:cNvPr id="2066" name="Rectangle 18"/>
            <p:cNvSpPr>
              <a:spLocks noChangeArrowheads="1"/>
            </p:cNvSpPr>
            <p:nvPr/>
          </p:nvSpPr>
          <p:spPr bwMode="auto">
            <a:xfrm>
              <a:off x="1728" y="2763"/>
              <a:ext cx="143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bg2"/>
                  </a:solidFill>
                  <a:effectLst/>
                  <a:latin typeface="+mn-lt"/>
                </a:rPr>
                <a:t>63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+mn-lt"/>
              </a:endParaRPr>
            </a:p>
          </p:txBody>
        </p:sp>
        <p:sp>
          <p:nvSpPr>
            <p:cNvPr id="2067" name="Rectangle 19"/>
            <p:cNvSpPr>
              <a:spLocks noChangeArrowheads="1"/>
            </p:cNvSpPr>
            <p:nvPr/>
          </p:nvSpPr>
          <p:spPr bwMode="auto">
            <a:xfrm>
              <a:off x="3014" y="1532"/>
              <a:ext cx="27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1193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68" name="Rectangle 20"/>
            <p:cNvSpPr>
              <a:spLocks noChangeArrowheads="1"/>
            </p:cNvSpPr>
            <p:nvPr/>
          </p:nvSpPr>
          <p:spPr bwMode="auto">
            <a:xfrm>
              <a:off x="2993" y="2249"/>
              <a:ext cx="27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1174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69" name="Rectangle 21"/>
            <p:cNvSpPr>
              <a:spLocks noChangeArrowheads="1"/>
            </p:cNvSpPr>
            <p:nvPr/>
          </p:nvSpPr>
          <p:spPr bwMode="auto">
            <a:xfrm>
              <a:off x="2785" y="2966"/>
              <a:ext cx="21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970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70" name="Rectangle 22"/>
            <p:cNvSpPr>
              <a:spLocks noChangeArrowheads="1"/>
            </p:cNvSpPr>
            <p:nvPr/>
          </p:nvSpPr>
          <p:spPr bwMode="auto">
            <a:xfrm>
              <a:off x="576" y="1344"/>
              <a:ext cx="109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</a:rPr>
                <a:t>International travel</a:t>
              </a:r>
            </a:p>
          </p:txBody>
        </p:sp>
        <p:sp>
          <p:nvSpPr>
            <p:cNvPr id="2072" name="Rectangle 24"/>
            <p:cNvSpPr>
              <a:spLocks noChangeArrowheads="1"/>
            </p:cNvSpPr>
            <p:nvPr/>
          </p:nvSpPr>
          <p:spPr bwMode="auto">
            <a:xfrm>
              <a:off x="648" y="2053"/>
              <a:ext cx="102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</a:rPr>
                <a:t>Injection-drug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 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</a:rPr>
                <a:t>use</a:t>
              </a:r>
            </a:p>
          </p:txBody>
        </p:sp>
        <p:sp>
          <p:nvSpPr>
            <p:cNvPr id="2076" name="Rectangle 28"/>
            <p:cNvSpPr>
              <a:spLocks noChangeArrowheads="1"/>
            </p:cNvSpPr>
            <p:nvPr/>
          </p:nvSpPr>
          <p:spPr bwMode="auto">
            <a:xfrm>
              <a:off x="799" y="2736"/>
              <a:ext cx="876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lvl="0" algn="r"/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</a:rPr>
                <a:t>Men who have </a:t>
              </a:r>
              <a:br>
                <a:rPr kumimoji="0" lang="en-US" sz="16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</a:rPr>
              </a:b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</a:rPr>
                <a:t>sex with </a:t>
              </a:r>
              <a:r>
                <a:rPr lang="en-US" sz="1600" b="0" dirty="0" smtClean="0">
                  <a:latin typeface="+mn-lt"/>
                </a:rPr>
                <a:t>men </a:t>
              </a:r>
              <a:r>
                <a:rPr lang="en-US" sz="1600" b="0" baseline="30000" dirty="0" smtClean="0">
                  <a:solidFill>
                    <a:schemeClr val="tx1">
                      <a:lumMod val="60000"/>
                      <a:lumOff val="40000"/>
                    </a:schemeClr>
                  </a:solidFill>
                  <a:latin typeface="Myriad Pro" pitchFamily="34" charset="0"/>
                </a:rPr>
                <a:t>¶</a:t>
              </a:r>
              <a:r>
                <a:rPr lang="en-US" sz="1600" b="0" baseline="30000" dirty="0" smtClean="0">
                  <a:solidFill>
                    <a:schemeClr val="bg2"/>
                  </a:solidFill>
                  <a:latin typeface="Myriad Pro" pitchFamily="34" charset="0"/>
                </a:rPr>
                <a:t> 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effectLst/>
                <a:latin typeface="+mn-lt"/>
              </a:endParaRPr>
            </a:p>
          </p:txBody>
        </p:sp>
        <p:sp>
          <p:nvSpPr>
            <p:cNvPr id="2082" name="Rectangle 34"/>
            <p:cNvSpPr>
              <a:spLocks noChangeArrowheads="1"/>
            </p:cNvSpPr>
            <p:nvPr/>
          </p:nvSpPr>
          <p:spPr bwMode="auto">
            <a:xfrm>
              <a:off x="1710" y="3264"/>
              <a:ext cx="7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0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83" name="Rectangle 35"/>
            <p:cNvSpPr>
              <a:spLocks noChangeArrowheads="1"/>
            </p:cNvSpPr>
            <p:nvPr/>
          </p:nvSpPr>
          <p:spPr bwMode="auto">
            <a:xfrm>
              <a:off x="2115" y="3264"/>
              <a:ext cx="21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200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84" name="Rectangle 36"/>
            <p:cNvSpPr>
              <a:spLocks noChangeArrowheads="1"/>
            </p:cNvSpPr>
            <p:nvPr/>
          </p:nvSpPr>
          <p:spPr bwMode="auto">
            <a:xfrm>
              <a:off x="2583" y="3264"/>
              <a:ext cx="21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400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85" name="Rectangle 37"/>
            <p:cNvSpPr>
              <a:spLocks noChangeArrowheads="1"/>
            </p:cNvSpPr>
            <p:nvPr/>
          </p:nvSpPr>
          <p:spPr bwMode="auto">
            <a:xfrm>
              <a:off x="3055" y="3264"/>
              <a:ext cx="21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600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86" name="Rectangle 38"/>
            <p:cNvSpPr>
              <a:spLocks noChangeArrowheads="1"/>
            </p:cNvSpPr>
            <p:nvPr/>
          </p:nvSpPr>
          <p:spPr bwMode="auto">
            <a:xfrm>
              <a:off x="3523" y="3264"/>
              <a:ext cx="21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800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87" name="Rectangle 39"/>
            <p:cNvSpPr>
              <a:spLocks noChangeArrowheads="1"/>
            </p:cNvSpPr>
            <p:nvPr/>
          </p:nvSpPr>
          <p:spPr bwMode="auto">
            <a:xfrm>
              <a:off x="3959" y="3264"/>
              <a:ext cx="28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1000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88" name="Rectangle 40"/>
            <p:cNvSpPr>
              <a:spLocks noChangeArrowheads="1"/>
            </p:cNvSpPr>
            <p:nvPr/>
          </p:nvSpPr>
          <p:spPr bwMode="auto">
            <a:xfrm>
              <a:off x="4427" y="3264"/>
              <a:ext cx="28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1200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89" name="Rectangle 41"/>
            <p:cNvSpPr>
              <a:spLocks noChangeArrowheads="1"/>
            </p:cNvSpPr>
            <p:nvPr/>
          </p:nvSpPr>
          <p:spPr bwMode="auto">
            <a:xfrm>
              <a:off x="4640" y="1911"/>
              <a:ext cx="67" cy="67"/>
            </a:xfrm>
            <a:prstGeom prst="rect">
              <a:avLst/>
            </a:prstGeom>
            <a:solidFill>
              <a:srgbClr val="4F81BD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90" name="Rectangle 42"/>
            <p:cNvSpPr>
              <a:spLocks noChangeArrowheads="1"/>
            </p:cNvSpPr>
            <p:nvPr/>
          </p:nvSpPr>
          <p:spPr bwMode="auto">
            <a:xfrm>
              <a:off x="4738" y="1864"/>
              <a:ext cx="210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Yes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91" name="Rectangle 43"/>
            <p:cNvSpPr>
              <a:spLocks noChangeArrowheads="1"/>
            </p:cNvSpPr>
            <p:nvPr/>
          </p:nvSpPr>
          <p:spPr bwMode="auto">
            <a:xfrm>
              <a:off x="4640" y="2202"/>
              <a:ext cx="67" cy="67"/>
            </a:xfrm>
            <a:prstGeom prst="rect">
              <a:avLst/>
            </a:prstGeom>
            <a:solidFill>
              <a:srgbClr val="C0504D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92" name="Rectangle 44"/>
            <p:cNvSpPr>
              <a:spLocks noChangeArrowheads="1"/>
            </p:cNvSpPr>
            <p:nvPr/>
          </p:nvSpPr>
          <p:spPr bwMode="auto">
            <a:xfrm>
              <a:off x="4738" y="2155"/>
              <a:ext cx="16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No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93" name="Rectangle 45"/>
            <p:cNvSpPr>
              <a:spLocks noChangeArrowheads="1"/>
            </p:cNvSpPr>
            <p:nvPr/>
          </p:nvSpPr>
          <p:spPr bwMode="auto">
            <a:xfrm>
              <a:off x="4640" y="2493"/>
              <a:ext cx="67" cy="67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94" name="Rectangle 46"/>
            <p:cNvSpPr>
              <a:spLocks noChangeArrowheads="1"/>
            </p:cNvSpPr>
            <p:nvPr/>
          </p:nvSpPr>
          <p:spPr bwMode="auto">
            <a:xfrm>
              <a:off x="4738" y="2446"/>
              <a:ext cx="43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Missing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95" name="Rectangle 47"/>
            <p:cNvSpPr>
              <a:spLocks noChangeArrowheads="1"/>
            </p:cNvSpPr>
            <p:nvPr/>
          </p:nvSpPr>
          <p:spPr bwMode="auto">
            <a:xfrm>
              <a:off x="5184" y="2448"/>
              <a:ext cx="44" cy="1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3000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Myriad Pro" pitchFamily="34" charset="0"/>
                </a:rPr>
                <a:t>§</a:t>
              </a:r>
              <a:endParaRPr kumimoji="0" lang="en-US" sz="18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Myriad Pro" pitchFamily="34" charset="0"/>
              </a:endParaRPr>
            </a:p>
          </p:txBody>
        </p:sp>
      </p:grpSp>
      <p:sp>
        <p:nvSpPr>
          <p:cNvPr id="39" name="Rectangle 49"/>
          <p:cNvSpPr>
            <a:spLocks noChangeArrowheads="1"/>
          </p:cNvSpPr>
          <p:nvPr/>
        </p:nvSpPr>
        <p:spPr bwMode="auto">
          <a:xfrm>
            <a:off x="4267200" y="5486400"/>
            <a:ext cx="155170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</a:rPr>
              <a:t>Number of cases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HHSTP_PPT_dark(">
  <a:themeElements>
    <a:clrScheme name="NCBD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CA295"/>
      </a:accent1>
      <a:accent2>
        <a:srgbClr val="8A343D"/>
      </a:accent2>
      <a:accent3>
        <a:srgbClr val="6639B7"/>
      </a:accent3>
      <a:accent4>
        <a:srgbClr val="D47B22"/>
      </a:accent4>
      <a:accent5>
        <a:srgbClr val="EAAB00"/>
      </a:accent5>
      <a:accent6>
        <a:srgbClr val="7F7F7F"/>
      </a:accent6>
      <a:hlink>
        <a:srgbClr val="007D57"/>
      </a:hlink>
      <a:folHlink>
        <a:srgbClr val="FFFF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2F2F2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tpblue</Template>
  <TotalTime>6506</TotalTime>
  <Words>392</Words>
  <Application>Microsoft Office PowerPoint</Application>
  <PresentationFormat>On-screen Show (4:3)</PresentationFormat>
  <Paragraphs>39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NCHHSTP_PPT_dark(</vt:lpstr>
      <vt:lpstr>Figure 2.6b.  Acute hepatitis A reports*, by risk behavior† — United States, 2009</vt:lpstr>
    </vt:vector>
  </TitlesOfParts>
  <Company>ITSO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hdn0</dc:creator>
  <cp:lastModifiedBy>Paul Peterson</cp:lastModifiedBy>
  <cp:revision>469</cp:revision>
  <dcterms:created xsi:type="dcterms:W3CDTF">2010-03-26T18:21:29Z</dcterms:created>
  <dcterms:modified xsi:type="dcterms:W3CDTF">2011-08-31T17:57:38Z</dcterms:modified>
</cp:coreProperties>
</file>