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6" autoAdjust="0"/>
  </p:normalViewPr>
  <p:slideViewPr>
    <p:cSldViewPr>
      <p:cViewPr varScale="1">
        <p:scale>
          <a:sx n="80" d="100"/>
          <a:sy n="80" d="100"/>
        </p:scale>
        <p:origin x="-1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722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contained information about contact, 5.6% (n=44)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1,063 case reports that included information about employment or attendance at a nursery, day-care center, or preschool, 2.9% (n=31)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911 case reports that included information about household contact with an employee of or a child attending a nursery, day-care center, or preschool, 4.9% (n=45)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825 case reports that had information about linkage to an outbreak, 8.2% (n=68)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included information about additional contact (i.e., other than household or sexual contact) with someone confirmed or suspected of having hepatitis A, 2.0% (n=16) of persons reported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794 case reports that had information about travel, 15.0% (n= 119) involved persons who had traveled outside the United States or Canada.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813 case reports that included information about injection-drug use, 1.1% (n=9) indicated use of these drugs.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the 69 case reports from males that included information about sexual preference/practices, 8.7% (n=6) indicated sex with another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2009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1,987 case reports of hepatitis A were received in 2009.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762000" y="1524000"/>
            <a:ext cx="76200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0" name="Freeform 6"/>
          <p:cNvSpPr>
            <a:spLocks noEditPoints="1"/>
          </p:cNvSpPr>
          <p:nvPr/>
        </p:nvSpPr>
        <p:spPr bwMode="auto">
          <a:xfrm>
            <a:off x="3489325" y="1643063"/>
            <a:ext cx="3568700" cy="3606800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2272"/>
              </a:cxn>
              <a:cxn ang="0">
                <a:pos x="0" y="2272"/>
              </a:cxn>
              <a:cxn ang="0">
                <a:pos x="0" y="0"/>
              </a:cxn>
              <a:cxn ang="0">
                <a:pos x="5" y="0"/>
              </a:cxn>
              <a:cxn ang="0">
                <a:pos x="455" y="0"/>
              </a:cxn>
              <a:cxn ang="0">
                <a:pos x="455" y="2272"/>
              </a:cxn>
              <a:cxn ang="0">
                <a:pos x="450" y="2272"/>
              </a:cxn>
              <a:cxn ang="0">
                <a:pos x="450" y="0"/>
              </a:cxn>
              <a:cxn ang="0">
                <a:pos x="455" y="0"/>
              </a:cxn>
              <a:cxn ang="0">
                <a:pos x="904" y="0"/>
              </a:cxn>
              <a:cxn ang="0">
                <a:pos x="904" y="2272"/>
              </a:cxn>
              <a:cxn ang="0">
                <a:pos x="899" y="2272"/>
              </a:cxn>
              <a:cxn ang="0">
                <a:pos x="899" y="0"/>
              </a:cxn>
              <a:cxn ang="0">
                <a:pos x="904" y="0"/>
              </a:cxn>
              <a:cxn ang="0">
                <a:pos x="1349" y="0"/>
              </a:cxn>
              <a:cxn ang="0">
                <a:pos x="1349" y="2272"/>
              </a:cxn>
              <a:cxn ang="0">
                <a:pos x="1344" y="2272"/>
              </a:cxn>
              <a:cxn ang="0">
                <a:pos x="1344" y="0"/>
              </a:cxn>
              <a:cxn ang="0">
                <a:pos x="1349" y="0"/>
              </a:cxn>
              <a:cxn ang="0">
                <a:pos x="1798" y="0"/>
              </a:cxn>
              <a:cxn ang="0">
                <a:pos x="1798" y="2272"/>
              </a:cxn>
              <a:cxn ang="0">
                <a:pos x="1793" y="2272"/>
              </a:cxn>
              <a:cxn ang="0">
                <a:pos x="1793" y="0"/>
              </a:cxn>
              <a:cxn ang="0">
                <a:pos x="1798" y="0"/>
              </a:cxn>
              <a:cxn ang="0">
                <a:pos x="2248" y="0"/>
              </a:cxn>
              <a:cxn ang="0">
                <a:pos x="2248" y="2272"/>
              </a:cxn>
              <a:cxn ang="0">
                <a:pos x="2243" y="2272"/>
              </a:cxn>
              <a:cxn ang="0">
                <a:pos x="2243" y="0"/>
              </a:cxn>
              <a:cxn ang="0">
                <a:pos x="2248" y="0"/>
              </a:cxn>
            </a:cxnLst>
            <a:rect l="0" t="0" r="r" b="b"/>
            <a:pathLst>
              <a:path w="2248" h="2272">
                <a:moveTo>
                  <a:pt x="5" y="0"/>
                </a:moveTo>
                <a:lnTo>
                  <a:pt x="5" y="2272"/>
                </a:lnTo>
                <a:lnTo>
                  <a:pt x="0" y="2272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455" y="0"/>
                </a:moveTo>
                <a:lnTo>
                  <a:pt x="455" y="2272"/>
                </a:lnTo>
                <a:lnTo>
                  <a:pt x="450" y="2272"/>
                </a:lnTo>
                <a:lnTo>
                  <a:pt x="450" y="0"/>
                </a:lnTo>
                <a:lnTo>
                  <a:pt x="455" y="0"/>
                </a:lnTo>
                <a:close/>
                <a:moveTo>
                  <a:pt x="904" y="0"/>
                </a:moveTo>
                <a:lnTo>
                  <a:pt x="904" y="2272"/>
                </a:lnTo>
                <a:lnTo>
                  <a:pt x="899" y="2272"/>
                </a:lnTo>
                <a:lnTo>
                  <a:pt x="899" y="0"/>
                </a:lnTo>
                <a:lnTo>
                  <a:pt x="904" y="0"/>
                </a:lnTo>
                <a:close/>
                <a:moveTo>
                  <a:pt x="1349" y="0"/>
                </a:moveTo>
                <a:lnTo>
                  <a:pt x="1349" y="2272"/>
                </a:lnTo>
                <a:lnTo>
                  <a:pt x="1344" y="2272"/>
                </a:lnTo>
                <a:lnTo>
                  <a:pt x="1344" y="0"/>
                </a:lnTo>
                <a:lnTo>
                  <a:pt x="1349" y="0"/>
                </a:lnTo>
                <a:close/>
                <a:moveTo>
                  <a:pt x="1798" y="0"/>
                </a:moveTo>
                <a:lnTo>
                  <a:pt x="1798" y="2272"/>
                </a:lnTo>
                <a:lnTo>
                  <a:pt x="1793" y="2272"/>
                </a:lnTo>
                <a:lnTo>
                  <a:pt x="1793" y="0"/>
                </a:lnTo>
                <a:lnTo>
                  <a:pt x="1798" y="0"/>
                </a:lnTo>
                <a:close/>
                <a:moveTo>
                  <a:pt x="2248" y="0"/>
                </a:moveTo>
                <a:lnTo>
                  <a:pt x="2248" y="2272"/>
                </a:lnTo>
                <a:lnTo>
                  <a:pt x="2243" y="2272"/>
                </a:lnTo>
                <a:lnTo>
                  <a:pt x="2243" y="0"/>
                </a:lnTo>
                <a:lnTo>
                  <a:pt x="2248" y="0"/>
                </a:lnTo>
                <a:close/>
              </a:path>
            </a:pathLst>
          </a:custGeom>
          <a:solidFill>
            <a:srgbClr val="F9F9F9"/>
          </a:solidFill>
          <a:ln w="7938">
            <a:solidFill>
              <a:srgbClr val="F9F9F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2784475" y="1698625"/>
            <a:ext cx="238125" cy="309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" y="0"/>
              </a:cxn>
              <a:cxn ang="0">
                <a:pos x="95" y="130"/>
              </a:cxn>
              <a:cxn ang="0">
                <a:pos x="0" y="130"/>
              </a:cxn>
              <a:cxn ang="0">
                <a:pos x="0" y="0"/>
              </a:cxn>
              <a:cxn ang="0">
                <a:pos x="0" y="454"/>
              </a:cxn>
              <a:cxn ang="0">
                <a:pos x="70" y="454"/>
              </a:cxn>
              <a:cxn ang="0">
                <a:pos x="70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100" y="909"/>
              </a:cxn>
              <a:cxn ang="0">
                <a:pos x="100" y="1039"/>
              </a:cxn>
              <a:cxn ang="0">
                <a:pos x="0" y="1039"/>
              </a:cxn>
              <a:cxn ang="0">
                <a:pos x="0" y="909"/>
              </a:cxn>
              <a:cxn ang="0">
                <a:pos x="0" y="1363"/>
              </a:cxn>
              <a:cxn ang="0">
                <a:pos x="150" y="1363"/>
              </a:cxn>
              <a:cxn ang="0">
                <a:pos x="150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35" y="1818"/>
              </a:cxn>
              <a:cxn ang="0">
                <a:pos x="35" y="1948"/>
              </a:cxn>
              <a:cxn ang="0">
                <a:pos x="0" y="1948"/>
              </a:cxn>
              <a:cxn ang="0">
                <a:pos x="0" y="1818"/>
              </a:cxn>
            </a:cxnLst>
            <a:rect l="0" t="0" r="r" b="b"/>
            <a:pathLst>
              <a:path w="150" h="1948">
                <a:moveTo>
                  <a:pt x="0" y="0"/>
                </a:moveTo>
                <a:lnTo>
                  <a:pt x="95" y="0"/>
                </a:lnTo>
                <a:lnTo>
                  <a:pt x="95" y="130"/>
                </a:lnTo>
                <a:lnTo>
                  <a:pt x="0" y="13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70" y="454"/>
                </a:lnTo>
                <a:lnTo>
                  <a:pt x="70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100" y="909"/>
                </a:lnTo>
                <a:lnTo>
                  <a:pt x="100" y="1039"/>
                </a:lnTo>
                <a:lnTo>
                  <a:pt x="0" y="103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150" y="1363"/>
                </a:lnTo>
                <a:lnTo>
                  <a:pt x="150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35" y="1818"/>
                </a:lnTo>
                <a:lnTo>
                  <a:pt x="35" y="1948"/>
                </a:lnTo>
                <a:lnTo>
                  <a:pt x="0" y="1948"/>
                </a:lnTo>
                <a:lnTo>
                  <a:pt x="0" y="1818"/>
                </a:lnTo>
                <a:close/>
              </a:path>
            </a:pathLst>
          </a:custGeom>
          <a:solidFill>
            <a:srgbClr val="4F81B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2" name="Freeform 8"/>
          <p:cNvSpPr>
            <a:spLocks noEditPoints="1"/>
          </p:cNvSpPr>
          <p:nvPr/>
        </p:nvSpPr>
        <p:spPr bwMode="auto">
          <a:xfrm>
            <a:off x="2784475" y="1905000"/>
            <a:ext cx="3670300" cy="309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0"/>
              </a:cxn>
              <a:cxn ang="0">
                <a:pos x="1668" y="130"/>
              </a:cxn>
              <a:cxn ang="0">
                <a:pos x="0" y="130"/>
              </a:cxn>
              <a:cxn ang="0">
                <a:pos x="0" y="0"/>
              </a:cxn>
              <a:cxn ang="0">
                <a:pos x="0" y="454"/>
              </a:cxn>
              <a:cxn ang="0">
                <a:pos x="2312" y="454"/>
              </a:cxn>
              <a:cxn ang="0">
                <a:pos x="2312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1943" y="909"/>
              </a:cxn>
              <a:cxn ang="0">
                <a:pos x="1943" y="1039"/>
              </a:cxn>
              <a:cxn ang="0">
                <a:pos x="0" y="1039"/>
              </a:cxn>
              <a:cxn ang="0">
                <a:pos x="0" y="909"/>
              </a:cxn>
              <a:cxn ang="0">
                <a:pos x="0" y="1363"/>
              </a:cxn>
              <a:cxn ang="0">
                <a:pos x="1698" y="1363"/>
              </a:cxn>
              <a:cxn ang="0">
                <a:pos x="1698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1728" y="1818"/>
              </a:cxn>
              <a:cxn ang="0">
                <a:pos x="1728" y="1948"/>
              </a:cxn>
              <a:cxn ang="0">
                <a:pos x="0" y="1948"/>
              </a:cxn>
              <a:cxn ang="0">
                <a:pos x="0" y="1818"/>
              </a:cxn>
            </a:cxnLst>
            <a:rect l="0" t="0" r="r" b="b"/>
            <a:pathLst>
              <a:path w="2312" h="1948">
                <a:moveTo>
                  <a:pt x="0" y="0"/>
                </a:moveTo>
                <a:lnTo>
                  <a:pt x="1668" y="0"/>
                </a:lnTo>
                <a:lnTo>
                  <a:pt x="1668" y="130"/>
                </a:lnTo>
                <a:lnTo>
                  <a:pt x="0" y="13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2312" y="454"/>
                </a:lnTo>
                <a:lnTo>
                  <a:pt x="2312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1943" y="909"/>
                </a:lnTo>
                <a:lnTo>
                  <a:pt x="1943" y="1039"/>
                </a:lnTo>
                <a:lnTo>
                  <a:pt x="0" y="103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1698" y="1363"/>
                </a:lnTo>
                <a:lnTo>
                  <a:pt x="1698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1728" y="1818"/>
                </a:lnTo>
                <a:lnTo>
                  <a:pt x="1728" y="1948"/>
                </a:lnTo>
                <a:lnTo>
                  <a:pt x="0" y="1948"/>
                </a:lnTo>
                <a:lnTo>
                  <a:pt x="0" y="1818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3" name="Freeform 9"/>
          <p:cNvSpPr>
            <a:spLocks noEditPoints="1"/>
          </p:cNvSpPr>
          <p:nvPr/>
        </p:nvSpPr>
        <p:spPr bwMode="auto">
          <a:xfrm>
            <a:off x="2784475" y="2111375"/>
            <a:ext cx="4265613" cy="30908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87" y="0"/>
              </a:cxn>
              <a:cxn ang="0">
                <a:pos x="2687" y="129"/>
              </a:cxn>
              <a:cxn ang="0">
                <a:pos x="0" y="129"/>
              </a:cxn>
              <a:cxn ang="0">
                <a:pos x="0" y="0"/>
              </a:cxn>
              <a:cxn ang="0">
                <a:pos x="0" y="454"/>
              </a:cxn>
              <a:cxn ang="0">
                <a:pos x="2073" y="454"/>
              </a:cxn>
              <a:cxn ang="0">
                <a:pos x="2073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2412" y="909"/>
              </a:cxn>
              <a:cxn ang="0">
                <a:pos x="2412" y="1038"/>
              </a:cxn>
              <a:cxn ang="0">
                <a:pos x="0" y="1038"/>
              </a:cxn>
              <a:cxn ang="0">
                <a:pos x="0" y="909"/>
              </a:cxn>
              <a:cxn ang="0">
                <a:pos x="0" y="1363"/>
              </a:cxn>
              <a:cxn ang="0">
                <a:pos x="2602" y="1363"/>
              </a:cxn>
              <a:cxn ang="0">
                <a:pos x="2602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2687" y="1818"/>
              </a:cxn>
              <a:cxn ang="0">
                <a:pos x="2687" y="1947"/>
              </a:cxn>
              <a:cxn ang="0">
                <a:pos x="0" y="1947"/>
              </a:cxn>
              <a:cxn ang="0">
                <a:pos x="0" y="1818"/>
              </a:cxn>
            </a:cxnLst>
            <a:rect l="0" t="0" r="r" b="b"/>
            <a:pathLst>
              <a:path w="2687" h="1947">
                <a:moveTo>
                  <a:pt x="0" y="0"/>
                </a:moveTo>
                <a:lnTo>
                  <a:pt x="2687" y="0"/>
                </a:lnTo>
                <a:lnTo>
                  <a:pt x="2687" y="129"/>
                </a:lnTo>
                <a:lnTo>
                  <a:pt x="0" y="129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2073" y="454"/>
                </a:lnTo>
                <a:lnTo>
                  <a:pt x="2073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2412" y="909"/>
                </a:lnTo>
                <a:lnTo>
                  <a:pt x="2412" y="1038"/>
                </a:lnTo>
                <a:lnTo>
                  <a:pt x="0" y="1038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2602" y="1363"/>
                </a:lnTo>
                <a:lnTo>
                  <a:pt x="2602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2687" y="1818"/>
                </a:lnTo>
                <a:lnTo>
                  <a:pt x="2687" y="1947"/>
                </a:lnTo>
                <a:lnTo>
                  <a:pt x="0" y="1947"/>
                </a:lnTo>
                <a:lnTo>
                  <a:pt x="0" y="1818"/>
                </a:lnTo>
                <a:close/>
              </a:path>
            </a:pathLst>
          </a:cu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776538" y="1651000"/>
            <a:ext cx="15875" cy="3606800"/>
          </a:xfrm>
          <a:prstGeom prst="rect">
            <a:avLst/>
          </a:prstGeom>
          <a:solidFill>
            <a:srgbClr val="F9F9F9"/>
          </a:solidFill>
          <a:ln w="7938">
            <a:solidFill>
              <a:srgbClr val="F9F9F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5" name="Freeform 11"/>
          <p:cNvSpPr>
            <a:spLocks noEditPoints="1"/>
          </p:cNvSpPr>
          <p:nvPr/>
        </p:nvSpPr>
        <p:spPr bwMode="auto">
          <a:xfrm>
            <a:off x="2736850" y="1643063"/>
            <a:ext cx="95250" cy="3622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" y="0"/>
              </a:cxn>
              <a:cxn ang="0">
                <a:pos x="60" y="10"/>
              </a:cxn>
              <a:cxn ang="0">
                <a:pos x="0" y="10"/>
              </a:cxn>
              <a:cxn ang="0">
                <a:pos x="0" y="0"/>
              </a:cxn>
              <a:cxn ang="0">
                <a:pos x="0" y="454"/>
              </a:cxn>
              <a:cxn ang="0">
                <a:pos x="60" y="454"/>
              </a:cxn>
              <a:cxn ang="0">
                <a:pos x="60" y="464"/>
              </a:cxn>
              <a:cxn ang="0">
                <a:pos x="0" y="464"/>
              </a:cxn>
              <a:cxn ang="0">
                <a:pos x="0" y="454"/>
              </a:cxn>
              <a:cxn ang="0">
                <a:pos x="0" y="909"/>
              </a:cxn>
              <a:cxn ang="0">
                <a:pos x="60" y="909"/>
              </a:cxn>
              <a:cxn ang="0">
                <a:pos x="60" y="919"/>
              </a:cxn>
              <a:cxn ang="0">
                <a:pos x="0" y="919"/>
              </a:cxn>
              <a:cxn ang="0">
                <a:pos x="0" y="909"/>
              </a:cxn>
              <a:cxn ang="0">
                <a:pos x="0" y="1363"/>
              </a:cxn>
              <a:cxn ang="0">
                <a:pos x="60" y="1363"/>
              </a:cxn>
              <a:cxn ang="0">
                <a:pos x="60" y="1373"/>
              </a:cxn>
              <a:cxn ang="0">
                <a:pos x="0" y="1373"/>
              </a:cxn>
              <a:cxn ang="0">
                <a:pos x="0" y="1363"/>
              </a:cxn>
              <a:cxn ang="0">
                <a:pos x="0" y="1818"/>
              </a:cxn>
              <a:cxn ang="0">
                <a:pos x="60" y="1818"/>
              </a:cxn>
              <a:cxn ang="0">
                <a:pos x="60" y="1828"/>
              </a:cxn>
              <a:cxn ang="0">
                <a:pos x="0" y="1828"/>
              </a:cxn>
              <a:cxn ang="0">
                <a:pos x="0" y="1818"/>
              </a:cxn>
              <a:cxn ang="0">
                <a:pos x="0" y="2272"/>
              </a:cxn>
              <a:cxn ang="0">
                <a:pos x="60" y="2272"/>
              </a:cxn>
              <a:cxn ang="0">
                <a:pos x="60" y="2282"/>
              </a:cxn>
              <a:cxn ang="0">
                <a:pos x="0" y="2282"/>
              </a:cxn>
              <a:cxn ang="0">
                <a:pos x="0" y="2272"/>
              </a:cxn>
            </a:cxnLst>
            <a:rect l="0" t="0" r="r" b="b"/>
            <a:pathLst>
              <a:path w="60" h="2282">
                <a:moveTo>
                  <a:pt x="0" y="0"/>
                </a:moveTo>
                <a:lnTo>
                  <a:pt x="60" y="0"/>
                </a:lnTo>
                <a:lnTo>
                  <a:pt x="60" y="10"/>
                </a:lnTo>
                <a:lnTo>
                  <a:pt x="0" y="1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60" y="454"/>
                </a:lnTo>
                <a:lnTo>
                  <a:pt x="60" y="464"/>
                </a:lnTo>
                <a:lnTo>
                  <a:pt x="0" y="46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60" y="909"/>
                </a:lnTo>
                <a:lnTo>
                  <a:pt x="60" y="919"/>
                </a:lnTo>
                <a:lnTo>
                  <a:pt x="0" y="91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60" y="1363"/>
                </a:lnTo>
                <a:lnTo>
                  <a:pt x="60" y="1373"/>
                </a:lnTo>
                <a:lnTo>
                  <a:pt x="0" y="137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60" y="1818"/>
                </a:lnTo>
                <a:lnTo>
                  <a:pt x="60" y="1828"/>
                </a:lnTo>
                <a:lnTo>
                  <a:pt x="0" y="1828"/>
                </a:lnTo>
                <a:lnTo>
                  <a:pt x="0" y="1818"/>
                </a:lnTo>
                <a:close/>
                <a:moveTo>
                  <a:pt x="0" y="2272"/>
                </a:moveTo>
                <a:lnTo>
                  <a:pt x="60" y="2272"/>
                </a:lnTo>
                <a:lnTo>
                  <a:pt x="60" y="2282"/>
                </a:lnTo>
                <a:lnTo>
                  <a:pt x="0" y="2282"/>
                </a:lnTo>
                <a:lnTo>
                  <a:pt x="0" y="2272"/>
                </a:lnTo>
                <a:close/>
              </a:path>
            </a:pathLst>
          </a:custGeom>
          <a:solidFill>
            <a:srgbClr val="F9F9F9"/>
          </a:solidFill>
          <a:ln w="7938">
            <a:solidFill>
              <a:srgbClr val="F9F9F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776538" y="1643063"/>
            <a:ext cx="4273550" cy="7938"/>
          </a:xfrm>
          <a:prstGeom prst="rect">
            <a:avLst/>
          </a:prstGeom>
          <a:solidFill>
            <a:srgbClr val="F9F9F9"/>
          </a:solidFill>
          <a:ln w="7938">
            <a:solidFill>
              <a:srgbClr val="F9F9F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3006725" y="1690688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959100" y="2411413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31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006725" y="3133725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45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084513" y="3854450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68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2903538" y="4576763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16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3965575" y="1897063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744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402138" y="2617788"/>
            <a:ext cx="51296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1,032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4179888" y="3340100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866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989388" y="4060825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757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013200" y="4783138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772</a:t>
            </a: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4725988" y="2101850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1199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4283075" y="2824163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924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4505325" y="3544888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1076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662488" y="4267200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1162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4725988" y="4987925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1199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2736850" y="539257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6450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200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4060825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4773613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600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5487988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800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153150" y="5392579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1000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6859588" y="5392579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1200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7343775" y="2776538"/>
            <a:ext cx="103188" cy="103188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7570788" y="2697163"/>
            <a:ext cx="3338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Yes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7343775" y="3070225"/>
            <a:ext cx="103188" cy="103188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7570788" y="2990850"/>
            <a:ext cx="2612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No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7343775" y="3363913"/>
            <a:ext cx="103188" cy="1031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7570788" y="3284538"/>
            <a:ext cx="69410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Missing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8311468" y="3284538"/>
            <a:ext cx="70532" cy="16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</a:rPr>
              <a:t>§</a:t>
            </a:r>
            <a:endParaRPr kumimoji="0" lang="en-US" sz="1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Myriad Pro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02632" y="4648200"/>
            <a:ext cx="1840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Other contact with</a:t>
            </a:r>
          </a:p>
          <a:p>
            <a:pPr algn="r"/>
            <a:r>
              <a:rPr lang="en-US" sz="1600" b="0" dirty="0" smtClean="0">
                <a:latin typeface="+mn-lt"/>
              </a:rPr>
              <a:t>hepatitis A patient</a:t>
            </a:r>
            <a:endParaRPr lang="en-US" sz="1600" b="0" dirty="0"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08430" y="3962400"/>
            <a:ext cx="173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Food/waterborne</a:t>
            </a:r>
          </a:p>
          <a:p>
            <a:pPr algn="r"/>
            <a:r>
              <a:rPr lang="en-US" sz="1600" b="0" dirty="0" smtClean="0">
                <a:latin typeface="+mn-lt"/>
              </a:rPr>
              <a:t>             outbreak</a:t>
            </a:r>
            <a:endParaRPr lang="en-US" sz="1600" b="0" dirty="0"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36158" y="3225225"/>
            <a:ext cx="2307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Contact daycare center</a:t>
            </a:r>
          </a:p>
          <a:p>
            <a:pPr algn="r"/>
            <a:r>
              <a:rPr lang="en-US" sz="1600" b="0" dirty="0" smtClean="0">
                <a:latin typeface="+mn-lt"/>
              </a:rPr>
              <a:t>        child or employee</a:t>
            </a:r>
            <a:endParaRPr lang="en-US" sz="1600" b="0" dirty="0"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5800" y="2539425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 Child/employee in a </a:t>
            </a:r>
          </a:p>
          <a:p>
            <a:pPr algn="r"/>
            <a:r>
              <a:rPr lang="en-US" sz="1600" b="0" dirty="0" smtClean="0">
                <a:latin typeface="+mn-lt"/>
              </a:rPr>
              <a:t>         daycare center</a:t>
            </a:r>
            <a:endParaRPr lang="en-US" sz="1600" b="0" dirty="0"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1676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 algn="r"/>
            <a:r>
              <a:rPr lang="en-US" sz="1600" b="0" dirty="0" smtClean="0">
                <a:latin typeface="+mn-lt"/>
              </a:rPr>
              <a:t>Sexual/household contact    of hepatitis A-infected                                    	             person</a:t>
            </a:r>
            <a:endParaRPr lang="en-US" sz="1600" b="0" dirty="0">
              <a:latin typeface="+mn-lt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4114800" y="563880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6506</TotalTime>
  <Words>404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2.6a.  Acute hepatitis A reports*, by risk exposure† — United States, 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468</cp:revision>
  <dcterms:created xsi:type="dcterms:W3CDTF">2010-03-26T18:21:29Z</dcterms:created>
  <dcterms:modified xsi:type="dcterms:W3CDTF">2011-08-31T17:57:22Z</dcterms:modified>
</cp:coreProperties>
</file>