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86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B0A3"/>
    <a:srgbClr val="000000"/>
    <a:srgbClr val="9E5ECE"/>
    <a:srgbClr val="488DB8"/>
    <a:srgbClr val="022C5E"/>
    <a:srgbClr val="FFFF99"/>
    <a:srgbClr val="5AA545"/>
    <a:srgbClr val="06C6A6"/>
    <a:srgbClr val="6BE2EF"/>
    <a:srgbClr val="E4E04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91" autoAdjust="0"/>
    <p:restoredTop sz="86456" autoAdjust="0"/>
  </p:normalViewPr>
  <p:slideViewPr>
    <p:cSldViewPr>
      <p:cViewPr varScale="1">
        <p:scale>
          <a:sx n="80" d="100"/>
          <a:sy n="80" d="100"/>
        </p:scale>
        <p:origin x="-102" y="-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306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8/31/2011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1,987 case reports of acute hepatitis A received by CDC during 2009, a total of 818 (41%) cases did not include a response (i.e., a “yes” or “no” response to any of the questions about risk behaviors and exposures) to enable assessment of risk behaviors or exposures.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1,169 case reports that had a response: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44% (n=879) indicated no risk behaviors/exposures for hepatitis A; and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15% (n=290) indicated at least one risk behavior/exposure for hepatitis A during the 2–6 weeks prior to onset of illness.</a:t>
            </a:r>
            <a:r>
              <a:rPr lang="en-US" sz="1200" b="1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endParaRPr lang="en-US" sz="1200" kern="120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n-US" sz="2400" b="1" dirty="0" smtClean="0">
                <a:ln w="11430"/>
                <a:latin typeface="+mn-lt"/>
                <a:cs typeface="Arial" charset="0"/>
              </a:rPr>
              <a:t>Figure 2.5.  Distribution of risk behaviors/exposures associated with acute hepatitis A — United States, 2009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609600" y="6019800"/>
            <a:ext cx="6477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Notifiable Diseases Surveillance System (NNDSS)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52578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indent="-57150"/>
            <a:r>
              <a:rPr lang="en-US" sz="900" b="0" dirty="0" smtClean="0">
                <a:solidFill>
                  <a:schemeClr val="bg2"/>
                </a:solidFill>
                <a:latin typeface="+mn-lt"/>
              </a:rPr>
              <a:t>* Includes case reports indicating the presence of at least one of the following risks 2–6 weeks prior to onset of acute, symptomatic hepatitis A: 1)  having traveled to hepatitis A-endemic regions of Mexico, South/Central America,  Africa,  Asia/South Pacific, or the Middle East; 2) having sexual/household or other contact with suspected/confirmed hepatitis A patient; 3) being a child/employee in day care center/nursery/preschool  or having had contact with such persons; 4) being involved in a foodborne/waterborne outbreak; 5) being a man who has sex with men; and 6) using injection drugs.</a:t>
            </a:r>
            <a:endParaRPr lang="en-US" sz="900" b="0" dirty="0">
              <a:solidFill>
                <a:schemeClr val="bg2"/>
              </a:solidFill>
            </a:endParaRPr>
          </a:p>
        </p:txBody>
      </p:sp>
      <p:grpSp>
        <p:nvGrpSpPr>
          <p:cNvPr id="1029" name="Group 5"/>
          <p:cNvGrpSpPr>
            <a:grpSpLocks noChangeAspect="1"/>
          </p:cNvGrpSpPr>
          <p:nvPr/>
        </p:nvGrpSpPr>
        <p:grpSpPr bwMode="auto">
          <a:xfrm>
            <a:off x="-88662" y="1219200"/>
            <a:ext cx="9385062" cy="4086225"/>
            <a:chOff x="672" y="1104"/>
            <a:chExt cx="4848" cy="2238"/>
          </a:xfrm>
        </p:grpSpPr>
        <p:sp>
          <p:nvSpPr>
            <p:cNvPr id="1028" name="AutoShape 4"/>
            <p:cNvSpPr>
              <a:spLocks noChangeAspect="1" noChangeArrowheads="1" noTextEdit="1"/>
            </p:cNvSpPr>
            <p:nvPr/>
          </p:nvSpPr>
          <p:spPr bwMode="auto">
            <a:xfrm>
              <a:off x="672" y="1104"/>
              <a:ext cx="4848" cy="2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30" name="Freeform 6"/>
            <p:cNvSpPr>
              <a:spLocks/>
            </p:cNvSpPr>
            <p:nvPr/>
          </p:nvSpPr>
          <p:spPr bwMode="auto">
            <a:xfrm>
              <a:off x="2423" y="1190"/>
              <a:ext cx="822" cy="1038"/>
            </a:xfrm>
            <a:custGeom>
              <a:avLst/>
              <a:gdLst/>
              <a:ahLst/>
              <a:cxnLst>
                <a:cxn ang="0">
                  <a:pos x="822" y="406"/>
                </a:cxn>
                <a:cxn ang="0">
                  <a:pos x="741" y="314"/>
                </a:cxn>
                <a:cxn ang="0">
                  <a:pos x="654" y="233"/>
                </a:cxn>
                <a:cxn ang="0">
                  <a:pos x="562" y="163"/>
                </a:cxn>
                <a:cxn ang="0">
                  <a:pos x="460" y="103"/>
                </a:cxn>
                <a:cxn ang="0">
                  <a:pos x="346" y="60"/>
                </a:cxn>
                <a:cxn ang="0">
                  <a:pos x="233" y="28"/>
                </a:cxn>
                <a:cxn ang="0">
                  <a:pos x="119" y="6"/>
                </a:cxn>
                <a:cxn ang="0">
                  <a:pos x="0" y="0"/>
                </a:cxn>
                <a:cxn ang="0">
                  <a:pos x="0" y="1038"/>
                </a:cxn>
                <a:cxn ang="0">
                  <a:pos x="822" y="406"/>
                </a:cxn>
              </a:cxnLst>
              <a:rect l="0" t="0" r="r" b="b"/>
              <a:pathLst>
                <a:path w="822" h="1038">
                  <a:moveTo>
                    <a:pt x="822" y="406"/>
                  </a:moveTo>
                  <a:lnTo>
                    <a:pt x="741" y="314"/>
                  </a:lnTo>
                  <a:lnTo>
                    <a:pt x="654" y="233"/>
                  </a:lnTo>
                  <a:lnTo>
                    <a:pt x="562" y="163"/>
                  </a:lnTo>
                  <a:lnTo>
                    <a:pt x="460" y="103"/>
                  </a:lnTo>
                  <a:lnTo>
                    <a:pt x="346" y="60"/>
                  </a:lnTo>
                  <a:lnTo>
                    <a:pt x="233" y="28"/>
                  </a:lnTo>
                  <a:lnTo>
                    <a:pt x="119" y="6"/>
                  </a:lnTo>
                  <a:lnTo>
                    <a:pt x="0" y="0"/>
                  </a:lnTo>
                  <a:lnTo>
                    <a:pt x="0" y="1038"/>
                  </a:lnTo>
                  <a:lnTo>
                    <a:pt x="822" y="406"/>
                  </a:lnTo>
                  <a:close/>
                </a:path>
              </a:pathLst>
            </a:custGeom>
            <a:solidFill>
              <a:schemeClr val="bg1">
                <a:lumMod val="60000"/>
                <a:lumOff val="40000"/>
              </a:schemeClr>
            </a:solidFill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>
              <a:off x="1872" y="1596"/>
              <a:ext cx="1583" cy="1665"/>
            </a:xfrm>
            <a:custGeom>
              <a:avLst/>
              <a:gdLst/>
              <a:ahLst/>
              <a:cxnLst>
                <a:cxn ang="0">
                  <a:pos x="0" y="1514"/>
                </a:cxn>
                <a:cxn ang="0">
                  <a:pos x="97" y="1562"/>
                </a:cxn>
                <a:cxn ang="0">
                  <a:pos x="189" y="1605"/>
                </a:cxn>
                <a:cxn ang="0">
                  <a:pos x="286" y="1632"/>
                </a:cxn>
                <a:cxn ang="0">
                  <a:pos x="389" y="1654"/>
                </a:cxn>
                <a:cxn ang="0">
                  <a:pos x="486" y="1665"/>
                </a:cxn>
                <a:cxn ang="0">
                  <a:pos x="589" y="1665"/>
                </a:cxn>
                <a:cxn ang="0">
                  <a:pos x="686" y="1660"/>
                </a:cxn>
                <a:cxn ang="0">
                  <a:pos x="784" y="1638"/>
                </a:cxn>
                <a:cxn ang="0">
                  <a:pos x="881" y="1611"/>
                </a:cxn>
                <a:cxn ang="0">
                  <a:pos x="973" y="1578"/>
                </a:cxn>
                <a:cxn ang="0">
                  <a:pos x="1065" y="1530"/>
                </a:cxn>
                <a:cxn ang="0">
                  <a:pos x="1151" y="1476"/>
                </a:cxn>
                <a:cxn ang="0">
                  <a:pos x="1227" y="1416"/>
                </a:cxn>
                <a:cxn ang="0">
                  <a:pos x="1302" y="1346"/>
                </a:cxn>
                <a:cxn ang="0">
                  <a:pos x="1373" y="1265"/>
                </a:cxn>
                <a:cxn ang="0">
                  <a:pos x="1432" y="1178"/>
                </a:cxn>
                <a:cxn ang="0">
                  <a:pos x="1470" y="1108"/>
                </a:cxn>
                <a:cxn ang="0">
                  <a:pos x="1502" y="1032"/>
                </a:cxn>
                <a:cxn ang="0">
                  <a:pos x="1535" y="962"/>
                </a:cxn>
                <a:cxn ang="0">
                  <a:pos x="1556" y="886"/>
                </a:cxn>
                <a:cxn ang="0">
                  <a:pos x="1573" y="811"/>
                </a:cxn>
                <a:cxn ang="0">
                  <a:pos x="1583" y="735"/>
                </a:cxn>
                <a:cxn ang="0">
                  <a:pos x="1583" y="654"/>
                </a:cxn>
                <a:cxn ang="0">
                  <a:pos x="1583" y="578"/>
                </a:cxn>
                <a:cxn ang="0">
                  <a:pos x="1578" y="503"/>
                </a:cxn>
                <a:cxn ang="0">
                  <a:pos x="1567" y="427"/>
                </a:cxn>
                <a:cxn ang="0">
                  <a:pos x="1546" y="351"/>
                </a:cxn>
                <a:cxn ang="0">
                  <a:pos x="1524" y="276"/>
                </a:cxn>
                <a:cxn ang="0">
                  <a:pos x="1497" y="205"/>
                </a:cxn>
                <a:cxn ang="0">
                  <a:pos x="1459" y="135"/>
                </a:cxn>
                <a:cxn ang="0">
                  <a:pos x="1421" y="65"/>
                </a:cxn>
                <a:cxn ang="0">
                  <a:pos x="1373" y="0"/>
                </a:cxn>
                <a:cxn ang="0">
                  <a:pos x="551" y="632"/>
                </a:cxn>
                <a:cxn ang="0">
                  <a:pos x="0" y="1514"/>
                </a:cxn>
              </a:cxnLst>
              <a:rect l="0" t="0" r="r" b="b"/>
              <a:pathLst>
                <a:path w="1583" h="1665">
                  <a:moveTo>
                    <a:pt x="0" y="1514"/>
                  </a:moveTo>
                  <a:lnTo>
                    <a:pt x="97" y="1562"/>
                  </a:lnTo>
                  <a:lnTo>
                    <a:pt x="189" y="1605"/>
                  </a:lnTo>
                  <a:lnTo>
                    <a:pt x="286" y="1632"/>
                  </a:lnTo>
                  <a:lnTo>
                    <a:pt x="389" y="1654"/>
                  </a:lnTo>
                  <a:lnTo>
                    <a:pt x="486" y="1665"/>
                  </a:lnTo>
                  <a:lnTo>
                    <a:pt x="589" y="1665"/>
                  </a:lnTo>
                  <a:lnTo>
                    <a:pt x="686" y="1660"/>
                  </a:lnTo>
                  <a:lnTo>
                    <a:pt x="784" y="1638"/>
                  </a:lnTo>
                  <a:lnTo>
                    <a:pt x="881" y="1611"/>
                  </a:lnTo>
                  <a:lnTo>
                    <a:pt x="973" y="1578"/>
                  </a:lnTo>
                  <a:lnTo>
                    <a:pt x="1065" y="1530"/>
                  </a:lnTo>
                  <a:lnTo>
                    <a:pt x="1151" y="1476"/>
                  </a:lnTo>
                  <a:lnTo>
                    <a:pt x="1227" y="1416"/>
                  </a:lnTo>
                  <a:lnTo>
                    <a:pt x="1302" y="1346"/>
                  </a:lnTo>
                  <a:lnTo>
                    <a:pt x="1373" y="1265"/>
                  </a:lnTo>
                  <a:lnTo>
                    <a:pt x="1432" y="1178"/>
                  </a:lnTo>
                  <a:lnTo>
                    <a:pt x="1470" y="1108"/>
                  </a:lnTo>
                  <a:lnTo>
                    <a:pt x="1502" y="1032"/>
                  </a:lnTo>
                  <a:lnTo>
                    <a:pt x="1535" y="962"/>
                  </a:lnTo>
                  <a:lnTo>
                    <a:pt x="1556" y="886"/>
                  </a:lnTo>
                  <a:lnTo>
                    <a:pt x="1573" y="811"/>
                  </a:lnTo>
                  <a:lnTo>
                    <a:pt x="1583" y="735"/>
                  </a:lnTo>
                  <a:lnTo>
                    <a:pt x="1583" y="654"/>
                  </a:lnTo>
                  <a:lnTo>
                    <a:pt x="1583" y="578"/>
                  </a:lnTo>
                  <a:lnTo>
                    <a:pt x="1578" y="503"/>
                  </a:lnTo>
                  <a:lnTo>
                    <a:pt x="1567" y="427"/>
                  </a:lnTo>
                  <a:lnTo>
                    <a:pt x="1546" y="351"/>
                  </a:lnTo>
                  <a:lnTo>
                    <a:pt x="1524" y="276"/>
                  </a:lnTo>
                  <a:lnTo>
                    <a:pt x="1497" y="205"/>
                  </a:lnTo>
                  <a:lnTo>
                    <a:pt x="1459" y="135"/>
                  </a:lnTo>
                  <a:lnTo>
                    <a:pt x="1421" y="65"/>
                  </a:lnTo>
                  <a:lnTo>
                    <a:pt x="1373" y="0"/>
                  </a:lnTo>
                  <a:lnTo>
                    <a:pt x="551" y="632"/>
                  </a:lnTo>
                  <a:lnTo>
                    <a:pt x="0" y="151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1385" y="1190"/>
              <a:ext cx="1038" cy="1920"/>
            </a:xfrm>
            <a:custGeom>
              <a:avLst/>
              <a:gdLst/>
              <a:ahLst/>
              <a:cxnLst>
                <a:cxn ang="0">
                  <a:pos x="1038" y="0"/>
                </a:cxn>
                <a:cxn ang="0">
                  <a:pos x="930" y="6"/>
                </a:cxn>
                <a:cxn ang="0">
                  <a:pos x="827" y="17"/>
                </a:cxn>
                <a:cxn ang="0">
                  <a:pos x="725" y="44"/>
                </a:cxn>
                <a:cxn ang="0">
                  <a:pos x="633" y="82"/>
                </a:cxn>
                <a:cxn ang="0">
                  <a:pos x="541" y="125"/>
                </a:cxn>
                <a:cxn ang="0">
                  <a:pos x="454" y="173"/>
                </a:cxn>
                <a:cxn ang="0">
                  <a:pos x="373" y="233"/>
                </a:cxn>
                <a:cxn ang="0">
                  <a:pos x="303" y="303"/>
                </a:cxn>
                <a:cxn ang="0">
                  <a:pos x="233" y="373"/>
                </a:cxn>
                <a:cxn ang="0">
                  <a:pos x="173" y="455"/>
                </a:cxn>
                <a:cxn ang="0">
                  <a:pos x="125" y="541"/>
                </a:cxn>
                <a:cxn ang="0">
                  <a:pos x="81" y="633"/>
                </a:cxn>
                <a:cxn ang="0">
                  <a:pos x="44" y="725"/>
                </a:cxn>
                <a:cxn ang="0">
                  <a:pos x="17" y="828"/>
                </a:cxn>
                <a:cxn ang="0">
                  <a:pos x="6" y="930"/>
                </a:cxn>
                <a:cxn ang="0">
                  <a:pos x="0" y="1038"/>
                </a:cxn>
                <a:cxn ang="0">
                  <a:pos x="6" y="1168"/>
                </a:cxn>
                <a:cxn ang="0">
                  <a:pos x="33" y="1298"/>
                </a:cxn>
                <a:cxn ang="0">
                  <a:pos x="71" y="1422"/>
                </a:cxn>
                <a:cxn ang="0">
                  <a:pos x="130" y="1541"/>
                </a:cxn>
                <a:cxn ang="0">
                  <a:pos x="200" y="1649"/>
                </a:cxn>
                <a:cxn ang="0">
                  <a:pos x="281" y="1752"/>
                </a:cxn>
                <a:cxn ang="0">
                  <a:pos x="379" y="1838"/>
                </a:cxn>
                <a:cxn ang="0">
                  <a:pos x="487" y="1920"/>
                </a:cxn>
                <a:cxn ang="0">
                  <a:pos x="1038" y="1038"/>
                </a:cxn>
                <a:cxn ang="0">
                  <a:pos x="1038" y="0"/>
                </a:cxn>
              </a:cxnLst>
              <a:rect l="0" t="0" r="r" b="b"/>
              <a:pathLst>
                <a:path w="1038" h="1920">
                  <a:moveTo>
                    <a:pt x="1038" y="0"/>
                  </a:moveTo>
                  <a:lnTo>
                    <a:pt x="930" y="6"/>
                  </a:lnTo>
                  <a:lnTo>
                    <a:pt x="827" y="17"/>
                  </a:lnTo>
                  <a:lnTo>
                    <a:pt x="725" y="44"/>
                  </a:lnTo>
                  <a:lnTo>
                    <a:pt x="633" y="82"/>
                  </a:lnTo>
                  <a:lnTo>
                    <a:pt x="541" y="125"/>
                  </a:lnTo>
                  <a:lnTo>
                    <a:pt x="454" y="173"/>
                  </a:lnTo>
                  <a:lnTo>
                    <a:pt x="373" y="233"/>
                  </a:lnTo>
                  <a:lnTo>
                    <a:pt x="303" y="303"/>
                  </a:lnTo>
                  <a:lnTo>
                    <a:pt x="233" y="373"/>
                  </a:lnTo>
                  <a:lnTo>
                    <a:pt x="173" y="455"/>
                  </a:lnTo>
                  <a:lnTo>
                    <a:pt x="125" y="541"/>
                  </a:lnTo>
                  <a:lnTo>
                    <a:pt x="81" y="633"/>
                  </a:lnTo>
                  <a:lnTo>
                    <a:pt x="44" y="725"/>
                  </a:lnTo>
                  <a:lnTo>
                    <a:pt x="17" y="828"/>
                  </a:lnTo>
                  <a:lnTo>
                    <a:pt x="6" y="930"/>
                  </a:lnTo>
                  <a:lnTo>
                    <a:pt x="0" y="1038"/>
                  </a:lnTo>
                  <a:lnTo>
                    <a:pt x="6" y="1168"/>
                  </a:lnTo>
                  <a:lnTo>
                    <a:pt x="33" y="1298"/>
                  </a:lnTo>
                  <a:lnTo>
                    <a:pt x="71" y="1422"/>
                  </a:lnTo>
                  <a:lnTo>
                    <a:pt x="130" y="1541"/>
                  </a:lnTo>
                  <a:lnTo>
                    <a:pt x="200" y="1649"/>
                  </a:lnTo>
                  <a:lnTo>
                    <a:pt x="281" y="1752"/>
                  </a:lnTo>
                  <a:lnTo>
                    <a:pt x="379" y="1838"/>
                  </a:lnTo>
                  <a:lnTo>
                    <a:pt x="487" y="1920"/>
                  </a:lnTo>
                  <a:lnTo>
                    <a:pt x="1038" y="1038"/>
                  </a:lnTo>
                  <a:lnTo>
                    <a:pt x="1038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2683" y="1342"/>
              <a:ext cx="281" cy="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290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2672" y="1499"/>
              <a:ext cx="308" cy="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15%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2931" y="2618"/>
              <a:ext cx="281" cy="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879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2920" y="2775"/>
              <a:ext cx="308" cy="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44%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1494" y="1834"/>
              <a:ext cx="281" cy="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818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1483" y="1991"/>
              <a:ext cx="308" cy="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41%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3882" y="1877"/>
              <a:ext cx="71" cy="70"/>
            </a:xfrm>
            <a:prstGeom prst="rect">
              <a:avLst/>
            </a:prstGeom>
            <a:solidFill>
              <a:schemeClr val="bg1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3985" y="1829"/>
              <a:ext cx="85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Risk identified</a:t>
              </a:r>
              <a:r>
                <a:rPr kumimoji="0" lang="en-US" sz="1600" b="0" i="0" u="none" strike="noStrike" cap="none" normalizeH="0" baseline="3000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Myriad Pro" pitchFamily="34" charset="0"/>
                </a:rPr>
                <a:t>*</a:t>
              </a:r>
              <a:endParaRPr kumimoji="0" lang="en-US" sz="1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Myriad Pro" pitchFamily="34" charset="0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3882" y="2196"/>
              <a:ext cx="71" cy="70"/>
            </a:xfrm>
            <a:prstGeom prst="rect">
              <a:avLst/>
            </a:prstGeom>
            <a:solidFill>
              <a:srgbClr val="FBB0A3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3985" y="2142"/>
              <a:ext cx="954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No risk identified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43" name="Rectangle 19"/>
            <p:cNvSpPr>
              <a:spLocks noChangeArrowheads="1"/>
            </p:cNvSpPr>
            <p:nvPr/>
          </p:nvSpPr>
          <p:spPr bwMode="auto">
            <a:xfrm>
              <a:off x="3882" y="2515"/>
              <a:ext cx="71" cy="70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1044" name="Rectangle 20"/>
            <p:cNvSpPr>
              <a:spLocks noChangeArrowheads="1"/>
            </p:cNvSpPr>
            <p:nvPr/>
          </p:nvSpPr>
          <p:spPr bwMode="auto">
            <a:xfrm>
              <a:off x="3985" y="2461"/>
              <a:ext cx="12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No risk data reported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6505</TotalTime>
  <Words>262</Words>
  <Application>Microsoft Office PowerPoint</Application>
  <PresentationFormat>On-screen Show (4:3)</PresentationFormat>
  <Paragraphs>16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2.5.  Distribution of risk behaviors/exposures associated with acute hepatitis A — United States, 2009</vt:lpstr>
    </vt:vector>
  </TitlesOfParts>
  <Company>ITSO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Paul Peterson</cp:lastModifiedBy>
  <cp:revision>467</cp:revision>
  <dcterms:created xsi:type="dcterms:W3CDTF">2010-03-26T18:21:29Z</dcterms:created>
  <dcterms:modified xsi:type="dcterms:W3CDTF">2011-08-31T17:57:04Z</dcterms:modified>
</cp:coreProperties>
</file>