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282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B0A3"/>
    <a:srgbClr val="000000"/>
    <a:srgbClr val="9E5ECE"/>
    <a:srgbClr val="488DB8"/>
    <a:srgbClr val="022C5E"/>
    <a:srgbClr val="FFFF99"/>
    <a:srgbClr val="5AA545"/>
    <a:srgbClr val="06C6A6"/>
    <a:srgbClr val="6BE2EF"/>
    <a:srgbClr val="E4E04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91" autoAdjust="0"/>
    <p:restoredTop sz="86456" autoAdjust="0"/>
  </p:normalViewPr>
  <p:slideViewPr>
    <p:cSldViewPr>
      <p:cViewPr varScale="1">
        <p:scale>
          <a:sx n="80" d="100"/>
          <a:sy n="80" d="100"/>
        </p:scale>
        <p:origin x="-102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192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0454563245384076"/>
          <c:y val="4.6255506607928945E-2"/>
          <c:w val="0.86396509646822406"/>
          <c:h val="0.787522866459889"/>
        </c:manualLayout>
      </c:layout>
      <c:lineChart>
        <c:grouping val="standard"/>
        <c:ser>
          <c:idx val="6"/>
          <c:order val="0"/>
          <c:tx>
            <c:strRef>
              <c:f>Sheet1!$B$1</c:f>
              <c:strCache>
                <c:ptCount val="1"/>
                <c:pt idx="0">
                  <c:v>American Indian/Alaskan Native</c:v>
                </c:pt>
              </c:strCache>
            </c:strRef>
          </c:tx>
          <c:spPr>
            <a:ln cap="flat">
              <a:solidFill>
                <a:schemeClr val="bg2"/>
              </a:solidFill>
              <a:prstDash val="solid"/>
            </a:ln>
          </c:spPr>
          <c:marker>
            <c:symbol val="circle"/>
            <c:size val="10"/>
            <c:spPr>
              <a:noFill/>
              <a:ln>
                <a:solidFill>
                  <a:schemeClr val="bg2"/>
                </a:solidFill>
              </a:ln>
            </c:spPr>
          </c:marker>
          <c:dPt>
            <c:idx val="5"/>
            <c:spPr>
              <a:ln cap="flat">
                <a:solidFill>
                  <a:schemeClr val="bg2"/>
                </a:solidFill>
                <a:prstDash val="solid"/>
              </a:ln>
            </c:spPr>
          </c:dPt>
          <c:cat>
            <c:numRef>
              <c:f>Sheet1!$A$2:$A$21</c:f>
              <c:numCache>
                <c:formatCode>General</c:formatCode>
                <c:ptCount val="20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</c:numCache>
            </c:numRef>
          </c:cat>
          <c:val>
            <c:numRef>
              <c:f>Sheet1!$B$2:$B$21</c:f>
              <c:numCache>
                <c:formatCode>General</c:formatCode>
                <c:ptCount val="20"/>
                <c:pt idx="0">
                  <c:v>102.44000000000032</c:v>
                </c:pt>
                <c:pt idx="1">
                  <c:v>72.169999999999987</c:v>
                </c:pt>
                <c:pt idx="2">
                  <c:v>77.97</c:v>
                </c:pt>
                <c:pt idx="3">
                  <c:v>55.660000000000011</c:v>
                </c:pt>
                <c:pt idx="4">
                  <c:v>104.86</c:v>
                </c:pt>
                <c:pt idx="5">
                  <c:v>60.96</c:v>
                </c:pt>
                <c:pt idx="6">
                  <c:v>40.96</c:v>
                </c:pt>
                <c:pt idx="7">
                  <c:v>22.7</c:v>
                </c:pt>
                <c:pt idx="8">
                  <c:v>9.99</c:v>
                </c:pt>
                <c:pt idx="9">
                  <c:v>7.38</c:v>
                </c:pt>
                <c:pt idx="10">
                  <c:v>3.03</c:v>
                </c:pt>
                <c:pt idx="11">
                  <c:v>4.7300000000000004</c:v>
                </c:pt>
                <c:pt idx="12">
                  <c:v>3.24</c:v>
                </c:pt>
                <c:pt idx="13">
                  <c:v>1.1700000000000021</c:v>
                </c:pt>
                <c:pt idx="14">
                  <c:v>0.63000000000000533</c:v>
                </c:pt>
                <c:pt idx="15">
                  <c:v>0.48000000000000032</c:v>
                </c:pt>
                <c:pt idx="16">
                  <c:v>0.47000000000000008</c:v>
                </c:pt>
                <c:pt idx="17">
                  <c:v>0.53</c:v>
                </c:pt>
                <c:pt idx="18">
                  <c:v>0.61000000000000065</c:v>
                </c:pt>
                <c:pt idx="19">
                  <c:v>0.29000000000000031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Asian/Pacific Islander</c:v>
                </c:pt>
              </c:strCache>
            </c:strRef>
          </c:tx>
          <c:spPr>
            <a:ln>
              <a:solidFill>
                <a:schemeClr val="accent4"/>
              </a:solidFill>
            </a:ln>
          </c:spPr>
          <c:marker>
            <c:symbol val="diamond"/>
            <c:size val="9"/>
            <c:spPr>
              <a:solidFill>
                <a:schemeClr val="accent4"/>
              </a:solidFill>
              <a:ln>
                <a:solidFill>
                  <a:schemeClr val="accent4"/>
                </a:solidFill>
              </a:ln>
            </c:spPr>
          </c:marker>
          <c:cat>
            <c:numRef>
              <c:f>Sheet1!$A$2:$A$21</c:f>
              <c:numCache>
                <c:formatCode>General</c:formatCode>
                <c:ptCount val="20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</c:numCache>
            </c:numRef>
          </c:cat>
          <c:val>
            <c:numRef>
              <c:f>Sheet1!$C$2:$C$21</c:f>
              <c:numCache>
                <c:formatCode>General</c:formatCode>
                <c:ptCount val="20"/>
                <c:pt idx="0">
                  <c:v>4.18</c:v>
                </c:pt>
                <c:pt idx="1">
                  <c:v>3.52</c:v>
                </c:pt>
                <c:pt idx="2">
                  <c:v>5.5</c:v>
                </c:pt>
                <c:pt idx="3">
                  <c:v>5.29</c:v>
                </c:pt>
                <c:pt idx="4">
                  <c:v>4.26</c:v>
                </c:pt>
                <c:pt idx="5">
                  <c:v>4.55</c:v>
                </c:pt>
                <c:pt idx="6">
                  <c:v>4.91</c:v>
                </c:pt>
                <c:pt idx="7">
                  <c:v>4.3899999999999997</c:v>
                </c:pt>
                <c:pt idx="8">
                  <c:v>3.3299999999999987</c:v>
                </c:pt>
                <c:pt idx="9">
                  <c:v>2.58</c:v>
                </c:pt>
                <c:pt idx="10">
                  <c:v>2.11</c:v>
                </c:pt>
                <c:pt idx="11">
                  <c:v>2.02</c:v>
                </c:pt>
                <c:pt idx="12">
                  <c:v>2.11</c:v>
                </c:pt>
                <c:pt idx="13">
                  <c:v>1.9000000000000001</c:v>
                </c:pt>
                <c:pt idx="14">
                  <c:v>2.8499999999999988</c:v>
                </c:pt>
                <c:pt idx="15">
                  <c:v>1.6600000000000001</c:v>
                </c:pt>
                <c:pt idx="16">
                  <c:v>1.42</c:v>
                </c:pt>
                <c:pt idx="17">
                  <c:v>1.08</c:v>
                </c:pt>
                <c:pt idx="18">
                  <c:v>1.27</c:v>
                </c:pt>
                <c:pt idx="19">
                  <c:v>1.03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Black, non-Hispanic</c:v>
                </c:pt>
              </c:strCache>
            </c:strRef>
          </c:tx>
          <c:spPr>
            <a:ln>
              <a:solidFill>
                <a:srgbClr val="E4E044"/>
              </a:solidFill>
            </a:ln>
          </c:spPr>
          <c:marker>
            <c:symbol val="star"/>
            <c:size val="11"/>
            <c:spPr>
              <a:noFill/>
              <a:ln>
                <a:solidFill>
                  <a:srgbClr val="E4E044"/>
                </a:solidFill>
              </a:ln>
            </c:spPr>
          </c:marker>
          <c:cat>
            <c:numRef>
              <c:f>Sheet1!$A$2:$A$21</c:f>
              <c:numCache>
                <c:formatCode>General</c:formatCode>
                <c:ptCount val="20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</c:numCache>
            </c:numRef>
          </c:cat>
          <c:val>
            <c:numRef>
              <c:f>Sheet1!$D$2:$D$21</c:f>
              <c:numCache>
                <c:formatCode>General</c:formatCode>
                <c:ptCount val="20"/>
                <c:pt idx="0">
                  <c:v>10.5</c:v>
                </c:pt>
                <c:pt idx="1">
                  <c:v>7.55</c:v>
                </c:pt>
                <c:pt idx="2">
                  <c:v>7.6099999999999985</c:v>
                </c:pt>
                <c:pt idx="3">
                  <c:v>7.58</c:v>
                </c:pt>
                <c:pt idx="4">
                  <c:v>5.51</c:v>
                </c:pt>
                <c:pt idx="5">
                  <c:v>9.67</c:v>
                </c:pt>
                <c:pt idx="6">
                  <c:v>7.1899999999999995</c:v>
                </c:pt>
                <c:pt idx="7">
                  <c:v>6.1899999999999995</c:v>
                </c:pt>
                <c:pt idx="8">
                  <c:v>8.17</c:v>
                </c:pt>
                <c:pt idx="9">
                  <c:v>5.74</c:v>
                </c:pt>
                <c:pt idx="10">
                  <c:v>4.0999999999999996</c:v>
                </c:pt>
                <c:pt idx="11">
                  <c:v>2.5299999999999998</c:v>
                </c:pt>
                <c:pt idx="12">
                  <c:v>1.9800000000000106</c:v>
                </c:pt>
                <c:pt idx="13">
                  <c:v>1.52</c:v>
                </c:pt>
                <c:pt idx="14">
                  <c:v>0.96000000000000063</c:v>
                </c:pt>
                <c:pt idx="15">
                  <c:v>0.78</c:v>
                </c:pt>
                <c:pt idx="16">
                  <c:v>0.63000000000000533</c:v>
                </c:pt>
                <c:pt idx="17">
                  <c:v>0.44</c:v>
                </c:pt>
                <c:pt idx="18">
                  <c:v>0.39000000000000268</c:v>
                </c:pt>
                <c:pt idx="19">
                  <c:v>0.41000000000000031</c:v>
                </c:pt>
              </c:numCache>
            </c:numRef>
          </c:val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White, non-Hispanic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triangle"/>
            <c:size val="9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Sheet1!$A$2:$A$21</c:f>
              <c:numCache>
                <c:formatCode>General</c:formatCode>
                <c:ptCount val="20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</c:numCache>
            </c:numRef>
          </c:cat>
          <c:val>
            <c:numRef>
              <c:f>Sheet1!$E$2:$E$21</c:f>
              <c:numCache>
                <c:formatCode>General</c:formatCode>
                <c:ptCount val="20"/>
                <c:pt idx="0">
                  <c:v>8.1</c:v>
                </c:pt>
                <c:pt idx="1">
                  <c:v>6.07</c:v>
                </c:pt>
                <c:pt idx="2">
                  <c:v>5.57</c:v>
                </c:pt>
                <c:pt idx="3">
                  <c:v>5.42</c:v>
                </c:pt>
                <c:pt idx="4">
                  <c:v>6.39</c:v>
                </c:pt>
                <c:pt idx="5">
                  <c:v>8.4700000000000006</c:v>
                </c:pt>
                <c:pt idx="6">
                  <c:v>7.98</c:v>
                </c:pt>
                <c:pt idx="7">
                  <c:v>7.2700000000000014</c:v>
                </c:pt>
                <c:pt idx="8">
                  <c:v>5.21</c:v>
                </c:pt>
                <c:pt idx="9">
                  <c:v>3.71</c:v>
                </c:pt>
                <c:pt idx="10">
                  <c:v>2.66</c:v>
                </c:pt>
                <c:pt idx="11">
                  <c:v>2.3699999999999997</c:v>
                </c:pt>
                <c:pt idx="12">
                  <c:v>1.9600000000000095</c:v>
                </c:pt>
                <c:pt idx="13">
                  <c:v>1.54</c:v>
                </c:pt>
                <c:pt idx="14">
                  <c:v>1.0900000000000001</c:v>
                </c:pt>
                <c:pt idx="15">
                  <c:v>0.89</c:v>
                </c:pt>
                <c:pt idx="16">
                  <c:v>0.72000000000000064</c:v>
                </c:pt>
                <c:pt idx="17">
                  <c:v>0.65000000000000546</c:v>
                </c:pt>
                <c:pt idx="18">
                  <c:v>0.58000000000000007</c:v>
                </c:pt>
                <c:pt idx="19">
                  <c:v>0.4</c:v>
                </c:pt>
              </c:numCache>
            </c:numRef>
          </c:val>
        </c:ser>
        <c:ser>
          <c:idx val="3"/>
          <c:order val="4"/>
          <c:tx>
            <c:strRef>
              <c:f>Sheet1!$F$1</c:f>
              <c:strCache>
                <c:ptCount val="1"/>
                <c:pt idx="0">
                  <c:v>Hispanic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square"/>
            <c:size val="9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</c:spPr>
          </c:marker>
          <c:cat>
            <c:numRef>
              <c:f>Sheet1!$A$2:$A$21</c:f>
              <c:numCache>
                <c:formatCode>General</c:formatCode>
                <c:ptCount val="20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</c:numCache>
            </c:numRef>
          </c:cat>
          <c:val>
            <c:numRef>
              <c:f>Sheet1!$F$2:$F$21</c:f>
              <c:numCache>
                <c:formatCode>General</c:formatCode>
                <c:ptCount val="20"/>
                <c:pt idx="0">
                  <c:v>22.919999999999987</c:v>
                </c:pt>
                <c:pt idx="1">
                  <c:v>19.690000000000001</c:v>
                </c:pt>
                <c:pt idx="2">
                  <c:v>18.439999999999987</c:v>
                </c:pt>
                <c:pt idx="3">
                  <c:v>17.37</c:v>
                </c:pt>
                <c:pt idx="4">
                  <c:v>21.21</c:v>
                </c:pt>
                <c:pt idx="5">
                  <c:v>19.22</c:v>
                </c:pt>
                <c:pt idx="6">
                  <c:v>21.77</c:v>
                </c:pt>
                <c:pt idx="7">
                  <c:v>24.1</c:v>
                </c:pt>
                <c:pt idx="8">
                  <c:v>14.06</c:v>
                </c:pt>
                <c:pt idx="9">
                  <c:v>12.96</c:v>
                </c:pt>
                <c:pt idx="10">
                  <c:v>9.77</c:v>
                </c:pt>
                <c:pt idx="11">
                  <c:v>5.01</c:v>
                </c:pt>
                <c:pt idx="12">
                  <c:v>4.01</c:v>
                </c:pt>
                <c:pt idx="13">
                  <c:v>2.79</c:v>
                </c:pt>
                <c:pt idx="14">
                  <c:v>2.75</c:v>
                </c:pt>
                <c:pt idx="15">
                  <c:v>2.7600000000000002</c:v>
                </c:pt>
                <c:pt idx="16">
                  <c:v>2.3199999999999967</c:v>
                </c:pt>
                <c:pt idx="17">
                  <c:v>1.43</c:v>
                </c:pt>
                <c:pt idx="18">
                  <c:v>1.02</c:v>
                </c:pt>
                <c:pt idx="19">
                  <c:v>0.83000000000000063</c:v>
                </c:pt>
              </c:numCache>
            </c:numRef>
          </c:val>
        </c:ser>
        <c:marker val="1"/>
        <c:axId val="116608000"/>
        <c:axId val="116640768"/>
      </c:lineChart>
      <c:catAx>
        <c:axId val="11660800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chemeClr val="bg2"/>
                    </a:solidFill>
                    <a:latin typeface="+mn-lt"/>
                    <a:ea typeface="Calibri"/>
                    <a:cs typeface="Calibri"/>
                  </a:defRPr>
                </a:pPr>
                <a:r>
                  <a:rPr lang="en-US" sz="1600" b="0" dirty="0">
                    <a:solidFill>
                      <a:schemeClr val="bg2"/>
                    </a:solidFill>
                    <a:latin typeface="+mn-lt"/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45316784086199724"/>
              <c:y val="0.92230666414283657"/>
            </c:manualLayout>
          </c:layout>
        </c:title>
        <c:numFmt formatCode="General" sourceLinked="1"/>
        <c:tickLblPos val="nextTo"/>
        <c:txPr>
          <a:bodyPr rot="-2700000" vert="horz"/>
          <a:lstStyle/>
          <a:p>
            <a:pPr>
              <a:defRPr sz="1600" baseline="0">
                <a:solidFill>
                  <a:schemeClr val="bg2"/>
                </a:solidFill>
              </a:defRPr>
            </a:pPr>
            <a:endParaRPr lang="en-US"/>
          </a:p>
        </c:txPr>
        <c:crossAx val="116640768"/>
        <c:crosses val="autoZero"/>
        <c:auto val="1"/>
        <c:lblAlgn val="ctr"/>
        <c:lblOffset val="100"/>
        <c:tickLblSkip val="2"/>
        <c:tickMarkSkip val="1"/>
      </c:catAx>
      <c:valAx>
        <c:axId val="116640768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sz="1400" b="0" i="0" u="none" strike="noStrike" baseline="0" dirty="0">
                    <a:solidFill>
                      <a:schemeClr val="tx1"/>
                    </a:solidFill>
                    <a:latin typeface="+mn-lt"/>
                  </a:rPr>
                  <a:t>Reported </a:t>
                </a:r>
                <a:r>
                  <a:rPr lang="en-US" sz="1400" b="0" i="0" u="none" strike="noStrike" baseline="0" dirty="0" smtClean="0">
                    <a:solidFill>
                      <a:schemeClr val="tx1"/>
                    </a:solidFill>
                    <a:latin typeface="+mn-lt"/>
                  </a:rPr>
                  <a:t>cases/100,000 population                     </a:t>
                </a:r>
                <a:endParaRPr lang="en-US" sz="1400" b="0" i="0" u="none" strike="noStrike" baseline="0" dirty="0">
                  <a:solidFill>
                    <a:schemeClr val="tx1"/>
                  </a:solidFill>
                  <a:latin typeface="+mn-lt"/>
                </a:endParaRPr>
              </a:p>
            </c:rich>
          </c:tx>
          <c:layout>
            <c:manualLayout>
              <c:xMode val="edge"/>
              <c:yMode val="edge"/>
              <c:x val="4.2297805557810434E-3"/>
              <c:y val="6.7865147243937093E-2"/>
            </c:manualLayout>
          </c:layout>
        </c:title>
        <c:numFmt formatCode="General" sourceLinked="1"/>
        <c:minorTickMark val="out"/>
        <c:tickLblPos val="nextTo"/>
        <c:txPr>
          <a:bodyPr rot="0" vert="horz"/>
          <a:lstStyle/>
          <a:p>
            <a:pPr>
              <a:defRPr sz="1600"/>
            </a:pPr>
            <a:endParaRPr lang="en-US"/>
          </a:p>
        </c:txPr>
        <c:crossAx val="116608000"/>
        <c:crosses val="autoZero"/>
        <c:crossBetween val="midCat"/>
      </c:valAx>
      <c:spPr>
        <a:noFill/>
        <a:ln w="25398">
          <a:noFill/>
        </a:ln>
      </c:spPr>
    </c:plotArea>
    <c:legend>
      <c:legendPos val="r"/>
      <c:layout>
        <c:manualLayout>
          <c:xMode val="edge"/>
          <c:yMode val="edge"/>
          <c:x val="0.55305481346082974"/>
          <c:y val="1.982369733663809E-2"/>
          <c:w val="0.43741071428572065"/>
          <c:h val="0.50595410925195616"/>
        </c:manualLayout>
      </c:layout>
      <c:txPr>
        <a:bodyPr/>
        <a:lstStyle/>
        <a:p>
          <a:pPr>
            <a:defRPr sz="1600"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2F3CAEC-39C7-40F8-99B5-F518E6398476}" type="datetimeFigureOut">
              <a:rPr lang="en-US"/>
              <a:pPr>
                <a:defRPr/>
              </a:pPr>
              <a:t>8/31/2011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8D63A9B1-16ED-499D-92BF-65F2F9F3AD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BF2162EA-B22B-4C65-8CF4-41453BBF4B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From 1990 through 1996, rates of acute hepatitis A were highest among AI/ANs (&gt;50 cases per 100,000 population); the lowest rate occurred among APIs (&lt;6 cases per 100,000).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During 2003–2008, rates among AI/ANs were lower than or similar to those among persons in other races. The 2009 rate of hepatitis A among AI/ANs was the lowest ever recorded (0.3 per 100,000 population).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From 1990 through 2009, rates among Hispanics were higher than those among all other racial/ethnic populations. </a:t>
            </a:r>
            <a:r>
              <a:rPr lang="en-US" sz="1200" kern="120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However, in 2009, the rate of hepatitis A among Hispanics was 0.8 cases per 100,000 population, the lowest rate ever recorded for this group.</a:t>
            </a: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8458200" cy="12954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en-US" sz="2800" b="1" dirty="0" smtClean="0">
                <a:ln w="11430"/>
                <a:latin typeface="+mn-lt"/>
                <a:cs typeface="Arial" charset="0"/>
              </a:rPr>
              <a:t>Figure 2.4.  Incidence of acute hepatitis A,</a:t>
            </a:r>
            <a:br>
              <a:rPr lang="en-US" sz="2800" b="1" dirty="0" smtClean="0">
                <a:ln w="11430"/>
                <a:latin typeface="+mn-lt"/>
                <a:cs typeface="Arial" charset="0"/>
              </a:rPr>
            </a:br>
            <a:r>
              <a:rPr lang="en-US" sz="2800" b="1" dirty="0" smtClean="0">
                <a:ln w="11430"/>
                <a:latin typeface="+mn-lt"/>
                <a:cs typeface="Arial" charset="0"/>
              </a:rPr>
              <a:t>by race/ethnicity — United States, 1990–2009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838200" y="1905000"/>
          <a:ext cx="7391400" cy="41365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04800" y="6172201"/>
            <a:ext cx="76962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Notifiable Diseases Surveillance System (NNDSS)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2F2F2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tpblue</Template>
  <TotalTime>6505</TotalTime>
  <Words>140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NCHHSTP_PPT_dark(</vt:lpstr>
      <vt:lpstr>Figure 2.4.  Incidence of acute hepatitis A, by race/ethnicity — United States, 1990–2009</vt:lpstr>
    </vt:vector>
  </TitlesOfParts>
  <Company>ITSO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Paul Peterson</cp:lastModifiedBy>
  <cp:revision>466</cp:revision>
  <dcterms:created xsi:type="dcterms:W3CDTF">2010-03-26T18:21:29Z</dcterms:created>
  <dcterms:modified xsi:type="dcterms:W3CDTF">2011-08-31T17:56:39Z</dcterms:modified>
</cp:coreProperties>
</file>