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33" r:id="rId5"/>
    <p:sldId id="153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baseline="0">
                <a:effectLst/>
              </a:rPr>
              <a:t>Age-adjusted rate* of hepatitis C-related deaths† among American Indian and Alaska Native persons‡ and annual targets for the United States by year</a:t>
            </a:r>
            <a:endParaRPr lang="en-US" sz="1600">
              <a:effectLst/>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HepCDeathsAIAN!$E$8</c:f>
              <c:strCache>
                <c:ptCount val="1"/>
                <c:pt idx="0">
                  <c:v>Observed</c:v>
                </c:pt>
              </c:strCache>
            </c:strRef>
          </c:tx>
          <c:spPr>
            <a:solidFill>
              <a:schemeClr val="accent2">
                <a:shade val="76000"/>
              </a:schemeClr>
            </a:solidFill>
            <a:ln>
              <a:noFill/>
            </a:ln>
            <a:effectLst/>
          </c:spPr>
          <c:invertIfNegative val="0"/>
          <c:cat>
            <c:numRef>
              <c:f>HepCDeathsAIAN!$D$9:$D$19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HepCDeathsAIAN!$E$9:$E$19</c:f>
              <c:numCache>
                <c:formatCode>0.00</c:formatCode>
                <c:ptCount val="11"/>
                <c:pt idx="0">
                  <c:v>10.79</c:v>
                </c:pt>
                <c:pt idx="1">
                  <c:v>10.050000000000001</c:v>
                </c:pt>
                <c:pt idx="2">
                  <c:v>11.45</c:v>
                </c:pt>
                <c:pt idx="3">
                  <c:v>9.8000000000000007</c:v>
                </c:pt>
                <c:pt idx="4">
                  <c:v>10.24</c:v>
                </c:pt>
                <c:pt idx="5">
                  <c:v>9.0500000000000007</c:v>
                </c:pt>
                <c:pt idx="6">
                  <c:v>8.6300000000000008</c:v>
                </c:pt>
                <c:pt idx="7">
                  <c:v>10.17</c:v>
                </c:pt>
              </c:numCache>
            </c:numRef>
          </c:val>
          <c:extLst>
            <c:ext xmlns:c16="http://schemas.microsoft.com/office/drawing/2014/chart" uri="{C3380CC4-5D6E-409C-BE32-E72D297353CC}">
              <c16:uniqueId val="{00000000-331D-454B-994B-4218ECAC15A7}"/>
            </c:ext>
          </c:extLst>
        </c:ser>
        <c:dLbls>
          <c:showLegendKey val="0"/>
          <c:showVal val="0"/>
          <c:showCatName val="0"/>
          <c:showSerName val="0"/>
          <c:showPercent val="0"/>
          <c:showBubbleSize val="0"/>
        </c:dLbls>
        <c:gapWidth val="150"/>
        <c:axId val="1630111488"/>
        <c:axId val="1630239376"/>
      </c:barChart>
      <c:lineChart>
        <c:grouping val="standard"/>
        <c:varyColors val="0"/>
        <c:ser>
          <c:idx val="1"/>
          <c:order val="1"/>
          <c:tx>
            <c:strRef>
              <c:f>HepCDeathsAIAN!$F$8</c:f>
              <c:strCache>
                <c:ptCount val="1"/>
                <c:pt idx="0">
                  <c:v>Targets</c:v>
                </c:pt>
              </c:strCache>
            </c:strRef>
          </c:tx>
          <c:spPr>
            <a:ln w="28575" cap="rnd">
              <a:solidFill>
                <a:schemeClr val="accent2">
                  <a:tint val="77000"/>
                </a:schemeClr>
              </a:solidFill>
              <a:round/>
            </a:ln>
            <a:effectLst/>
          </c:spPr>
          <c:marker>
            <c:symbol val="none"/>
          </c:marker>
          <c:val>
            <c:numRef>
              <c:f>HepCDeathsAIAN!$F$9:$F$19</c:f>
              <c:numCache>
                <c:formatCode>General</c:formatCode>
                <c:ptCount val="11"/>
                <c:pt idx="4" formatCode="0.00">
                  <c:v>10.24</c:v>
                </c:pt>
                <c:pt idx="5" formatCode="0.00">
                  <c:v>9.7283333333333335</c:v>
                </c:pt>
                <c:pt idx="6" formatCode="0.00">
                  <c:v>9.2166666666666668</c:v>
                </c:pt>
                <c:pt idx="7" formatCode="0.00">
                  <c:v>8.7050000000000001</c:v>
                </c:pt>
                <c:pt idx="8" formatCode="0.00">
                  <c:v>8.1933333333333334</c:v>
                </c:pt>
                <c:pt idx="9" formatCode="0.00">
                  <c:v>7.6816666666666666</c:v>
                </c:pt>
                <c:pt idx="10" formatCode="0.00">
                  <c:v>7.17</c:v>
                </c:pt>
              </c:numCache>
            </c:numRef>
          </c:val>
          <c:smooth val="0"/>
          <c:extLst>
            <c:ext xmlns:c16="http://schemas.microsoft.com/office/drawing/2014/chart" uri="{C3380CC4-5D6E-409C-BE32-E72D297353CC}">
              <c16:uniqueId val="{00000001-331D-454B-994B-4218ECAC15A7}"/>
            </c:ext>
          </c:extLst>
        </c:ser>
        <c:dLbls>
          <c:showLegendKey val="0"/>
          <c:showVal val="0"/>
          <c:showCatName val="0"/>
          <c:showSerName val="0"/>
          <c:showPercent val="0"/>
          <c:showBubbleSize val="0"/>
        </c:dLbls>
        <c:marker val="1"/>
        <c:smooth val="0"/>
        <c:axId val="1630111488"/>
        <c:axId val="1630239376"/>
      </c:lineChart>
      <c:catAx>
        <c:axId val="1630111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0239376"/>
        <c:crosses val="autoZero"/>
        <c:auto val="1"/>
        <c:lblAlgn val="ctr"/>
        <c:lblOffset val="100"/>
        <c:noMultiLvlLbl val="0"/>
      </c:catAx>
      <c:valAx>
        <c:axId val="1630239376"/>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011148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93798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17757001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hepatitis C-related deaths among American Indian and Alaska Native persons by 30% or more</a:t>
            </a:r>
            <a:r>
              <a:rPr lang="en-US" sz="2000" b="0"/>
              <a:t>							</a:t>
            </a:r>
          </a:p>
        </p:txBody>
      </p:sp>
      <p:pic>
        <p:nvPicPr>
          <p:cNvPr id="15" name="Picture 14">
            <a:extLst>
              <a:ext uri="{FF2B5EF4-FFF2-40B4-BE49-F238E27FC236}">
                <a16:creationId xmlns:a16="http://schemas.microsoft.com/office/drawing/2014/main" id="{7A37BD53-EE86-E0FB-320E-AE2F755F0C09}"/>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57F8553B-EC9A-6DAA-FB8D-41F9450D712F}"/>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8" name="TextBox 17">
            <a:extLst>
              <a:ext uri="{FF2B5EF4-FFF2-40B4-BE49-F238E27FC236}">
                <a16:creationId xmlns:a16="http://schemas.microsoft.com/office/drawing/2014/main" id="{0584314B-B16A-882E-B471-B46E2A1A8D97}"/>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graphicFrame>
        <p:nvGraphicFramePr>
          <p:cNvPr id="4" name="Chart 3" descr="Compared to the overall population, American Indian and Alaska Native (AI/AN) persons had a much higher age-adjusted hepatitis C-related mortality rate in 2020 (3.45 vs. 10.17 per 100,000, respectively). Although the mortality rate among AI/AN persons decreased slightly from 10.24 per 100,000 population in the 2017 baseline year, the rate of 10.17 in 2020 remains above the target rate of 8.71. The increase in age-adjusted hepatitis C-related mortality observed during 2020 may have been affected by the overall increase in US mortality during 2020 due to the COVID-19 pandemic; therefore, 2020 data should be interpreted with caution.">
            <a:extLst>
              <a:ext uri="{FF2B5EF4-FFF2-40B4-BE49-F238E27FC236}">
                <a16:creationId xmlns:a16="http://schemas.microsoft.com/office/drawing/2014/main" id="{A3965000-F979-2596-1121-C9DF98EA3F25}"/>
              </a:ext>
            </a:extLst>
          </p:cNvPr>
          <p:cNvGraphicFramePr>
            <a:graphicFrameLocks/>
          </p:cNvGraphicFramePr>
          <p:nvPr>
            <p:extLst>
              <p:ext uri="{D42A27DB-BD31-4B8C-83A1-F6EECF244321}">
                <p14:modId xmlns:p14="http://schemas.microsoft.com/office/powerpoint/2010/main" val="3160743031"/>
              </p:ext>
            </p:extLst>
          </p:nvPr>
        </p:nvGraphicFramePr>
        <p:xfrm>
          <a:off x="478973" y="2081029"/>
          <a:ext cx="11213018" cy="3567661"/>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6">
            <a:extLst>
              <a:ext uri="{FF2B5EF4-FFF2-40B4-BE49-F238E27FC236}">
                <a16:creationId xmlns:a16="http://schemas.microsoft.com/office/drawing/2014/main" id="{5DCD8FF4-7C2A-E018-4B14-2F0C7082077B}"/>
              </a:ext>
            </a:extLst>
          </p:cNvPr>
          <p:cNvSpPr>
            <a:spLocks noGrp="1"/>
          </p:cNvSpPr>
          <p:nvPr>
            <p:ph type="body" sz="quarter" idx="11"/>
          </p:nvPr>
        </p:nvSpPr>
        <p:spPr/>
        <p:txBody>
          <a:bodyPr/>
          <a:lstStyle/>
          <a:p>
            <a:pPr algn="l"/>
            <a:r>
              <a:rPr lang="en-US" sz="800" b="0" i="0" dirty="0">
                <a:solidFill>
                  <a:srgbClr val="000000"/>
                </a:solidFill>
                <a:effectLst/>
              </a:rPr>
              <a:t>* Rates are per 100,000 population and age 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a:p>
            <a:pPr algn="l"/>
            <a:r>
              <a:rPr lang="en-US" sz="800" b="0" i="0" dirty="0">
                <a:solidFill>
                  <a:srgbClr val="000000"/>
                </a:solidFill>
                <a:effectLst/>
              </a:rPr>
              <a:t>‡ Excludes those reporting Hispanic or Latino origin.</a:t>
            </a:r>
          </a:p>
        </p:txBody>
      </p:sp>
      <p:sp>
        <p:nvSpPr>
          <p:cNvPr id="2" name="TextBox 1">
            <a:extLst>
              <a:ext uri="{FF2B5EF4-FFF2-40B4-BE49-F238E27FC236}">
                <a16:creationId xmlns:a16="http://schemas.microsoft.com/office/drawing/2014/main" id="{4D0B76B3-176F-2FE4-5852-0A619AD4D474}"/>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297725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FF80401-398F-7418-1F4D-356FA46C3B6D}"/>
              </a:ext>
            </a:extLst>
          </p:cNvPr>
          <p:cNvSpPr>
            <a:spLocks noGrp="1"/>
          </p:cNvSpPr>
          <p:nvPr>
            <p:ph type="title"/>
          </p:nvPr>
        </p:nvSpPr>
        <p:spPr/>
        <p:txBody>
          <a:bodyPr>
            <a:noAutofit/>
          </a:bodyPr>
          <a:lstStyle/>
          <a:p>
            <a:r>
              <a:rPr lang="en-US" b="0"/>
              <a:t>Part 2 of 2</a:t>
            </a:r>
            <a:br>
              <a:rPr lang="en-US" sz="2000"/>
            </a:br>
            <a:r>
              <a:rPr lang="en-US" sz="2000" b="1" i="0">
                <a:effectLst/>
                <a:latin typeface="+mn-lt"/>
              </a:rPr>
              <a:t>Reduce reported rate of hepatitis C-related deaths among American Indian and Alaska Native persons by 30% or more</a:t>
            </a:r>
            <a:r>
              <a:rPr lang="en-US" sz="2000" b="0"/>
              <a:t>							</a:t>
            </a:r>
          </a:p>
        </p:txBody>
      </p:sp>
      <p:pic>
        <p:nvPicPr>
          <p:cNvPr id="17" name="Picture 16">
            <a:extLst>
              <a:ext uri="{FF2B5EF4-FFF2-40B4-BE49-F238E27FC236}">
                <a16:creationId xmlns:a16="http://schemas.microsoft.com/office/drawing/2014/main" id="{189B6C13-E1DF-0BC0-8225-8F7777891F4E}"/>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719" y="1325919"/>
            <a:ext cx="489857" cy="489857"/>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CEA450FD-53E4-1222-1108-6DE889268806}"/>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20" name="TextBox 19">
            <a:extLst>
              <a:ext uri="{FF2B5EF4-FFF2-40B4-BE49-F238E27FC236}">
                <a16:creationId xmlns:a16="http://schemas.microsoft.com/office/drawing/2014/main" id="{ABE90D72-F2E6-EB1D-40A7-B7D642F6DDB3}"/>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u="none" strike="noStrike" dirty="0">
                <a:solidFill>
                  <a:srgbClr val="000000"/>
                </a:solidFill>
                <a:effectLst/>
              </a:rPr>
              <a:t>Annual target was not met and has not changed or moved </a:t>
            </a:r>
            <a:r>
              <a:rPr lang="en-US" sz="1400" b="1" i="1" u="none" strike="noStrike" dirty="0">
                <a:solidFill>
                  <a:srgbClr val="000000"/>
                </a:solidFill>
                <a:effectLst/>
              </a:rPr>
              <a:t>away</a:t>
            </a:r>
            <a:r>
              <a:rPr lang="en-US" sz="1400" b="0" i="0" u="none" strike="noStrike" dirty="0">
                <a:solidFill>
                  <a:srgbClr val="000000"/>
                </a:solidFill>
                <a:effectLst/>
              </a:rPr>
              <a:t> from annual target</a:t>
            </a:r>
          </a:p>
        </p:txBody>
      </p:sp>
      <p:sp>
        <p:nvSpPr>
          <p:cNvPr id="12" name="TextBox 11">
            <a:extLst>
              <a:ext uri="{FF2B5EF4-FFF2-40B4-BE49-F238E27FC236}">
                <a16:creationId xmlns:a16="http://schemas.microsoft.com/office/drawing/2014/main" id="{E3A9C5F5-D380-BBD1-7952-4A19EA417371}"/>
              </a:ext>
            </a:extLst>
          </p:cNvPr>
          <p:cNvSpPr txBox="1"/>
          <p:nvPr/>
        </p:nvSpPr>
        <p:spPr>
          <a:xfrm>
            <a:off x="1584178" y="2136896"/>
            <a:ext cx="9001873" cy="584775"/>
          </a:xfrm>
          <a:prstGeom prst="rect">
            <a:avLst/>
          </a:prstGeom>
          <a:noFill/>
        </p:spPr>
        <p:txBody>
          <a:bodyPr wrap="square">
            <a:spAutoFit/>
          </a:bodyPr>
          <a:lstStyle/>
          <a:p>
            <a:pPr algn="ctr" rtl="0">
              <a:defRPr sz="1600" b="1" i="0" u="none" strike="noStrike" kern="1200" spc="0" baseline="0">
                <a:solidFill>
                  <a:srgbClr val="000000">
                    <a:lumMod val="65000"/>
                    <a:lumOff val="35000"/>
                  </a:srgbClr>
                </a:solidFill>
                <a:latin typeface="+mn-lt"/>
                <a:ea typeface="+mn-ea"/>
                <a:cs typeface="+mn-cs"/>
              </a:defRPr>
            </a:pPr>
            <a:r>
              <a:rPr lang="en-US" sz="1600" b="1" i="0" dirty="0">
                <a:solidFill>
                  <a:schemeClr val="tx1">
                    <a:lumMod val="65000"/>
                    <a:lumOff val="35000"/>
                  </a:schemeClr>
                </a:solidFill>
                <a:effectLst/>
              </a:rPr>
              <a:t>Age-adjusted rate* of hepatitis C-related deaths† among American Indian and Alaska Native persons‡ and annual targets for the United States by year</a:t>
            </a: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101904546"/>
              </p:ext>
            </p:extLst>
          </p:nvPr>
        </p:nvGraphicFramePr>
        <p:xfrm>
          <a:off x="524947" y="2808657"/>
          <a:ext cx="11120328" cy="822960"/>
        </p:xfrm>
        <a:graphic>
          <a:graphicData uri="http://schemas.openxmlformats.org/drawingml/2006/table">
            <a:tbl>
              <a:tblPr firstRow="1" bandRow="1">
                <a:tableStyleId>{0E3FDE45-AF77-4B5C-9715-49D594BDF05E}</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2667568629"/>
                    </a:ext>
                  </a:extLst>
                </a:gridCol>
                <a:gridCol w="926694">
                  <a:extLst>
                    <a:ext uri="{9D8B030D-6E8A-4147-A177-3AD203B41FA5}">
                      <a16:colId xmlns:a16="http://schemas.microsoft.com/office/drawing/2014/main" val="2720520555"/>
                    </a:ext>
                  </a:extLst>
                </a:gridCol>
                <a:gridCol w="926694">
                  <a:extLst>
                    <a:ext uri="{9D8B030D-6E8A-4147-A177-3AD203B41FA5}">
                      <a16:colId xmlns:a16="http://schemas.microsoft.com/office/drawing/2014/main" val="898994045"/>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10.79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10.05</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11.45</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9.80</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10.24</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9.05</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8.63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10.17</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10.24</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9.22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8.71</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8.19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7.68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7.17</a:t>
                      </a: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28558374"/>
                  </a:ext>
                </a:extLst>
              </a:tr>
            </a:tbl>
          </a:graphicData>
        </a:graphic>
      </p:graphicFrame>
      <p:sp>
        <p:nvSpPr>
          <p:cNvPr id="3" name="Text Placeholder 2">
            <a:extLst>
              <a:ext uri="{FF2B5EF4-FFF2-40B4-BE49-F238E27FC236}">
                <a16:creationId xmlns:a16="http://schemas.microsoft.com/office/drawing/2014/main" id="{3A5F6B09-A18C-16CA-EC4D-5D90C19AFC1C}"/>
              </a:ext>
            </a:extLst>
          </p:cNvPr>
          <p:cNvSpPr>
            <a:spLocks noGrp="1"/>
          </p:cNvSpPr>
          <p:nvPr>
            <p:ph type="body" sz="quarter" idx="11"/>
          </p:nvPr>
        </p:nvSpPr>
        <p:spPr/>
        <p:txBody>
          <a:bodyPr/>
          <a:lstStyle/>
          <a:p>
            <a:pPr algn="l"/>
            <a:r>
              <a:rPr lang="en-US" sz="800" b="0" i="0" dirty="0">
                <a:solidFill>
                  <a:srgbClr val="000000"/>
                </a:solidFill>
                <a:effectLst/>
              </a:rPr>
              <a:t>* Rates are per 100,000 population and age 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a:p>
            <a:pPr algn="l"/>
            <a:r>
              <a:rPr lang="en-US" sz="800" b="0" i="0" dirty="0">
                <a:solidFill>
                  <a:srgbClr val="000000"/>
                </a:solidFill>
                <a:effectLst/>
              </a:rPr>
              <a:t>‡ Excludes those reporting Hispanic or Latino origin.</a:t>
            </a:r>
          </a:p>
        </p:txBody>
      </p:sp>
      <p:sp>
        <p:nvSpPr>
          <p:cNvPr id="15" name="TextBox 14">
            <a:extLst>
              <a:ext uri="{FF2B5EF4-FFF2-40B4-BE49-F238E27FC236}">
                <a16:creationId xmlns:a16="http://schemas.microsoft.com/office/drawing/2014/main" id="{B868B7CF-3396-E963-DB16-B8C69E1D19FD}"/>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01125571"/>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3DCE7C-F000-43DB-A9FD-22FA9B54C8D6}"/>
</file>

<file path=customXml/itemProps2.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3.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41</TotalTime>
  <Words>433</Words>
  <Application>Microsoft Macintosh PowerPoint</Application>
  <PresentationFormat>Widescreen</PresentationFormat>
  <Paragraphs>51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hepatitis C-related deaths among American Indian and Alaska Native persons by 30% or more       </vt:lpstr>
      <vt:lpstr>Part 2 of 2 Reduce reported rate of hepatitis C-related deaths among American Indian and Alaska Native persons by 30% or more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