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29" r:id="rId5"/>
    <p:sldId id="153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baseline="0">
                <a:solidFill>
                  <a:schemeClr val="tx1">
                    <a:lumMod val="65000"/>
                    <a:lumOff val="35000"/>
                  </a:schemeClr>
                </a:solidFill>
                <a:effectLst/>
              </a:rPr>
              <a:t>Incidence rate* of reported new hepatitis C cases among persons aged 18‒40 years† and annual targets for the United States by year</a:t>
            </a:r>
            <a:endParaRPr lang="en-US" sz="1600">
              <a:solidFill>
                <a:schemeClr val="tx1">
                  <a:lumMod val="65000"/>
                  <a:lumOff val="35000"/>
                </a:schemeClr>
              </a:solidFill>
              <a:effectLst/>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HepCRatePWID!$E$8</c:f>
              <c:strCache>
                <c:ptCount val="1"/>
                <c:pt idx="0">
                  <c:v>Observed</c:v>
                </c:pt>
              </c:strCache>
            </c:strRef>
          </c:tx>
          <c:spPr>
            <a:solidFill>
              <a:schemeClr val="accent2">
                <a:shade val="76000"/>
              </a:schemeClr>
            </a:solidFill>
            <a:ln>
              <a:noFill/>
            </a:ln>
            <a:effectLst/>
          </c:spPr>
          <c:invertIfNegative val="0"/>
          <c:cat>
            <c:numRef>
              <c:f>HepCRatePWID!$D$9:$D$19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HepCRatePWID!$E$9:$E$19</c:f>
              <c:numCache>
                <c:formatCode>0.0</c:formatCode>
                <c:ptCount val="11"/>
                <c:pt idx="0">
                  <c:v>1.5867</c:v>
                </c:pt>
                <c:pt idx="1">
                  <c:v>1.7867</c:v>
                </c:pt>
                <c:pt idx="2">
                  <c:v>1.9197</c:v>
                </c:pt>
                <c:pt idx="3">
                  <c:v>2.2389000000000001</c:v>
                </c:pt>
                <c:pt idx="4">
                  <c:v>2.3260000000000001</c:v>
                </c:pt>
                <c:pt idx="5">
                  <c:v>2.6017999999999999</c:v>
                </c:pt>
                <c:pt idx="6">
                  <c:v>2.8</c:v>
                </c:pt>
                <c:pt idx="7">
                  <c:v>2.9</c:v>
                </c:pt>
              </c:numCache>
            </c:numRef>
          </c:val>
          <c:extLst>
            <c:ext xmlns:c16="http://schemas.microsoft.com/office/drawing/2014/chart" uri="{C3380CC4-5D6E-409C-BE32-E72D297353CC}">
              <c16:uniqueId val="{00000000-E121-3442-BA67-3647446AC03A}"/>
            </c:ext>
          </c:extLst>
        </c:ser>
        <c:dLbls>
          <c:showLegendKey val="0"/>
          <c:showVal val="0"/>
          <c:showCatName val="0"/>
          <c:showSerName val="0"/>
          <c:showPercent val="0"/>
          <c:showBubbleSize val="0"/>
        </c:dLbls>
        <c:gapWidth val="150"/>
        <c:axId val="1629572480"/>
        <c:axId val="1630181968"/>
      </c:barChart>
      <c:lineChart>
        <c:grouping val="standard"/>
        <c:varyColors val="0"/>
        <c:ser>
          <c:idx val="1"/>
          <c:order val="1"/>
          <c:tx>
            <c:strRef>
              <c:f>HepCRatePWID!$F$8</c:f>
              <c:strCache>
                <c:ptCount val="1"/>
                <c:pt idx="0">
                  <c:v>Targets</c:v>
                </c:pt>
              </c:strCache>
            </c:strRef>
          </c:tx>
          <c:spPr>
            <a:ln w="28575" cap="rnd">
              <a:solidFill>
                <a:schemeClr val="accent2">
                  <a:tint val="77000"/>
                </a:schemeClr>
              </a:solidFill>
              <a:round/>
            </a:ln>
            <a:effectLst/>
          </c:spPr>
          <c:marker>
            <c:symbol val="none"/>
          </c:marker>
          <c:val>
            <c:numRef>
              <c:f>HepCRatePWID!$F$9:$F$19</c:f>
              <c:numCache>
                <c:formatCode>General</c:formatCode>
                <c:ptCount val="11"/>
                <c:pt idx="4" formatCode="0.0">
                  <c:v>2.2999999999999998</c:v>
                </c:pt>
                <c:pt idx="5" formatCode="0.0">
                  <c:v>2.1999999999999997</c:v>
                </c:pt>
                <c:pt idx="6" formatCode="0.0">
                  <c:v>2.0999999999999996</c:v>
                </c:pt>
                <c:pt idx="7" formatCode="0.0">
                  <c:v>1.9999999999999996</c:v>
                </c:pt>
                <c:pt idx="8" formatCode="0.0">
                  <c:v>1.8999999999999995</c:v>
                </c:pt>
                <c:pt idx="9" formatCode="0.0">
                  <c:v>1.7999999999999994</c:v>
                </c:pt>
                <c:pt idx="10" formatCode="0.0">
                  <c:v>1.6999999999999993</c:v>
                </c:pt>
              </c:numCache>
            </c:numRef>
          </c:val>
          <c:smooth val="0"/>
          <c:extLst>
            <c:ext xmlns:c16="http://schemas.microsoft.com/office/drawing/2014/chart" uri="{C3380CC4-5D6E-409C-BE32-E72D297353CC}">
              <c16:uniqueId val="{00000001-E121-3442-BA67-3647446AC03A}"/>
            </c:ext>
          </c:extLst>
        </c:ser>
        <c:dLbls>
          <c:showLegendKey val="0"/>
          <c:showVal val="0"/>
          <c:showCatName val="0"/>
          <c:showSerName val="0"/>
          <c:showPercent val="0"/>
          <c:showBubbleSize val="0"/>
        </c:dLbls>
        <c:marker val="1"/>
        <c:smooth val="0"/>
        <c:axId val="1629572480"/>
        <c:axId val="1630181968"/>
      </c:lineChart>
      <c:catAx>
        <c:axId val="1629572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0181968"/>
        <c:crosses val="autoZero"/>
        <c:auto val="1"/>
        <c:lblAlgn val="ctr"/>
        <c:lblOffset val="100"/>
        <c:noMultiLvlLbl val="0"/>
      </c:catAx>
      <c:valAx>
        <c:axId val="1630181968"/>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295724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2871803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28446411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new hepatitis C virus infections among persons who inject drugs by 25% or more</a:t>
            </a:r>
            <a:r>
              <a:rPr lang="en-US" sz="2000" b="0"/>
              <a:t>							</a:t>
            </a:r>
          </a:p>
        </p:txBody>
      </p:sp>
      <p:pic>
        <p:nvPicPr>
          <p:cNvPr id="16" name="Picture 15">
            <a:extLst>
              <a:ext uri="{FF2B5EF4-FFF2-40B4-BE49-F238E27FC236}">
                <a16:creationId xmlns:a16="http://schemas.microsoft.com/office/drawing/2014/main" id="{FB386D1B-7935-CB56-BD4F-E9706BC7FE5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2994C6D7-8828-2400-55B3-86B4872741B3}"/>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9" name="TextBox 18">
            <a:extLst>
              <a:ext uri="{FF2B5EF4-FFF2-40B4-BE49-F238E27FC236}">
                <a16:creationId xmlns:a16="http://schemas.microsoft.com/office/drawing/2014/main" id="{9339965E-65BF-D14E-E825-254814F1CEFA}"/>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graphicFrame>
        <p:nvGraphicFramePr>
          <p:cNvPr id="3" name="Chart 2" descr="The rate of new hepatitis C cases reported to CDC among persons aged 18–40 years has increased steadily each year since 2013 to 2.9 cases per 100,000 population in 2020, above the 2020 target rate of 2.0 per 100,000 population. Injection drug use is the most common risk reported for persons with new hepatitis C virus infection, and increases in hepatitis C incidence, particularly among persons aged 18–40 years, are temporally associated with increases in this risk factor (1).">
            <a:extLst>
              <a:ext uri="{FF2B5EF4-FFF2-40B4-BE49-F238E27FC236}">
                <a16:creationId xmlns:a16="http://schemas.microsoft.com/office/drawing/2014/main" id="{C4B9AEC8-06E9-60FC-63C5-D26F1DDA8EE7}"/>
              </a:ext>
            </a:extLst>
          </p:cNvPr>
          <p:cNvGraphicFramePr>
            <a:graphicFrameLocks/>
          </p:cNvGraphicFramePr>
          <p:nvPr>
            <p:extLst>
              <p:ext uri="{D42A27DB-BD31-4B8C-83A1-F6EECF244321}">
                <p14:modId xmlns:p14="http://schemas.microsoft.com/office/powerpoint/2010/main" val="233668591"/>
              </p:ext>
            </p:extLst>
          </p:nvPr>
        </p:nvGraphicFramePr>
        <p:xfrm>
          <a:off x="478973" y="2079171"/>
          <a:ext cx="11213018" cy="3648337"/>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6">
            <a:extLst>
              <a:ext uri="{FF2B5EF4-FFF2-40B4-BE49-F238E27FC236}">
                <a16:creationId xmlns:a16="http://schemas.microsoft.com/office/drawing/2014/main" id="{8F8A53F4-8F6E-DB04-7A33-BF382090D39A}"/>
              </a:ext>
            </a:extLst>
          </p:cNvPr>
          <p:cNvSpPr>
            <a:spLocks noGrp="1"/>
          </p:cNvSpPr>
          <p:nvPr>
            <p:ph type="body" sz="quarter" idx="11"/>
          </p:nvPr>
        </p:nvSpPr>
        <p:spPr/>
        <p:txBody>
          <a:bodyPr/>
          <a:lstStyle/>
          <a:p>
            <a:pPr algn="l"/>
            <a:r>
              <a:rPr lang="en-US" sz="800" b="0" i="0" dirty="0">
                <a:solidFill>
                  <a:srgbClr val="000000"/>
                </a:solidFill>
                <a:effectLst/>
              </a:rPr>
              <a:t>* Rate per 100,000 population.</a:t>
            </a:r>
            <a:br>
              <a:rPr lang="en-US" sz="800" dirty="0"/>
            </a:br>
            <a:endParaRPr lang="en-US" sz="800" dirty="0"/>
          </a:p>
          <a:p>
            <a:pPr algn="l"/>
            <a:r>
              <a:rPr lang="en-US" sz="800" b="0" i="0" dirty="0">
                <a:solidFill>
                  <a:srgbClr val="000000"/>
                </a:solidFill>
                <a:effectLst/>
              </a:rPr>
              <a:t>† Persons aged 18–40 years were used as a proxy for persons who inject drugs.</a:t>
            </a:r>
            <a:endParaRPr lang="en-US" sz="800" dirty="0"/>
          </a:p>
        </p:txBody>
      </p:sp>
      <p:sp>
        <p:nvSpPr>
          <p:cNvPr id="2" name="TextBox 1">
            <a:extLst>
              <a:ext uri="{FF2B5EF4-FFF2-40B4-BE49-F238E27FC236}">
                <a16:creationId xmlns:a16="http://schemas.microsoft.com/office/drawing/2014/main" id="{4D0B76B3-176F-2FE4-5852-0A619AD4D474}"/>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2033172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AE499558-B495-A9B5-D6A5-3CED3255F14B}"/>
              </a:ext>
            </a:extLst>
          </p:cNvPr>
          <p:cNvSpPr>
            <a:spLocks noGrp="1"/>
          </p:cNvSpPr>
          <p:nvPr>
            <p:ph type="title"/>
          </p:nvPr>
        </p:nvSpPr>
        <p:spPr/>
        <p:txBody>
          <a:bodyPr>
            <a:noAutofit/>
          </a:bodyPr>
          <a:lstStyle/>
          <a:p>
            <a:r>
              <a:rPr lang="en-US" b="0"/>
              <a:t>Part </a:t>
            </a:r>
            <a:r>
              <a:rPr lang="en-US"/>
              <a:t>2</a:t>
            </a:r>
            <a:r>
              <a:rPr lang="en-US" b="0"/>
              <a:t> of 2</a:t>
            </a:r>
            <a:br>
              <a:rPr lang="en-US" sz="2000"/>
            </a:br>
            <a:r>
              <a:rPr lang="en-US" sz="2000" b="1" i="0">
                <a:effectLst/>
                <a:latin typeface="+mn-lt"/>
              </a:rPr>
              <a:t>Reduce reported rate of new hepatitis C virus infections among persons who inject drugs by 25% or more</a:t>
            </a:r>
            <a:r>
              <a:rPr lang="en-US" sz="2000" b="0"/>
              <a:t>							</a:t>
            </a:r>
          </a:p>
        </p:txBody>
      </p:sp>
      <p:pic>
        <p:nvPicPr>
          <p:cNvPr id="16" name="Picture 15">
            <a:extLst>
              <a:ext uri="{FF2B5EF4-FFF2-40B4-BE49-F238E27FC236}">
                <a16:creationId xmlns:a16="http://schemas.microsoft.com/office/drawing/2014/main" id="{8D059E49-3DC2-558D-4153-DCC02B2D55B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0955D616-62F9-B52F-C07D-1C881ADCB227}"/>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9" name="TextBox 18">
            <a:extLst>
              <a:ext uri="{FF2B5EF4-FFF2-40B4-BE49-F238E27FC236}">
                <a16:creationId xmlns:a16="http://schemas.microsoft.com/office/drawing/2014/main" id="{F9A8093C-AA0D-F2F6-76A0-02AE4B94002C}"/>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sp>
        <p:nvSpPr>
          <p:cNvPr id="12" name="TextBox 11">
            <a:extLst>
              <a:ext uri="{FF2B5EF4-FFF2-40B4-BE49-F238E27FC236}">
                <a16:creationId xmlns:a16="http://schemas.microsoft.com/office/drawing/2014/main" id="{E3A9C5F5-D380-BBD1-7952-4A19EA417371}"/>
              </a:ext>
            </a:extLst>
          </p:cNvPr>
          <p:cNvSpPr txBox="1"/>
          <p:nvPr/>
        </p:nvSpPr>
        <p:spPr>
          <a:xfrm>
            <a:off x="1584178" y="2144061"/>
            <a:ext cx="9001873" cy="584775"/>
          </a:xfrm>
          <a:prstGeom prst="rect">
            <a:avLst/>
          </a:prstGeom>
          <a:noFill/>
        </p:spPr>
        <p:txBody>
          <a:bodyPr wrap="square">
            <a:spAutoFit/>
          </a:bodyPr>
          <a:lstStyle/>
          <a:p>
            <a:pPr algn="ctr" rtl="0">
              <a:defRPr sz="1600" b="1" i="0" u="none" strike="noStrike" kern="1200" spc="0" baseline="0">
                <a:solidFill>
                  <a:srgbClr val="000000">
                    <a:lumMod val="65000"/>
                    <a:lumOff val="35000"/>
                  </a:srgbClr>
                </a:solidFill>
                <a:latin typeface="+mn-lt"/>
                <a:ea typeface="+mn-ea"/>
                <a:cs typeface="+mn-cs"/>
              </a:defRPr>
            </a:pPr>
            <a:r>
              <a:rPr lang="en-US" sz="1600" b="1" i="0" dirty="0">
                <a:solidFill>
                  <a:schemeClr val="tx1">
                    <a:lumMod val="65000"/>
                    <a:lumOff val="35000"/>
                  </a:schemeClr>
                </a:solidFill>
                <a:effectLst/>
              </a:rPr>
              <a:t>Incidence rate* of reported new hepatitis C cases among persons aged 18‒40 years† and annual targets for the United States by year</a:t>
            </a: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3800752690"/>
              </p:ext>
            </p:extLst>
          </p:nvPr>
        </p:nvGraphicFramePr>
        <p:xfrm>
          <a:off x="524947" y="2815822"/>
          <a:ext cx="11120328" cy="822960"/>
        </p:xfrm>
        <a:graphic>
          <a:graphicData uri="http://schemas.openxmlformats.org/drawingml/2006/table">
            <a:tbl>
              <a:tblPr firstRow="1" bandRow="1">
                <a:tableStyleId>{0E3FDE45-AF77-4B5C-9715-49D594BDF05E}</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2667568629"/>
                    </a:ext>
                  </a:extLst>
                </a:gridCol>
                <a:gridCol w="926694">
                  <a:extLst>
                    <a:ext uri="{9D8B030D-6E8A-4147-A177-3AD203B41FA5}">
                      <a16:colId xmlns:a16="http://schemas.microsoft.com/office/drawing/2014/main" val="2720520555"/>
                    </a:ext>
                  </a:extLst>
                </a:gridCol>
                <a:gridCol w="926694">
                  <a:extLst>
                    <a:ext uri="{9D8B030D-6E8A-4147-A177-3AD203B41FA5}">
                      <a16:colId xmlns:a16="http://schemas.microsoft.com/office/drawing/2014/main" val="898994045"/>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a:t>
                      </a: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28558374"/>
                  </a:ext>
                </a:extLst>
              </a:tr>
            </a:tbl>
          </a:graphicData>
        </a:graphic>
      </p:graphicFrame>
      <p:sp>
        <p:nvSpPr>
          <p:cNvPr id="4" name="Text Placeholder 3">
            <a:extLst>
              <a:ext uri="{FF2B5EF4-FFF2-40B4-BE49-F238E27FC236}">
                <a16:creationId xmlns:a16="http://schemas.microsoft.com/office/drawing/2014/main" id="{CF0BD382-0FA8-74D9-E4A0-8050621779A0}"/>
              </a:ext>
            </a:extLst>
          </p:cNvPr>
          <p:cNvSpPr>
            <a:spLocks noGrp="1"/>
          </p:cNvSpPr>
          <p:nvPr>
            <p:ph type="body" sz="quarter" idx="11"/>
          </p:nvPr>
        </p:nvSpPr>
        <p:spPr/>
        <p:txBody>
          <a:bodyPr/>
          <a:lstStyle/>
          <a:p>
            <a:pPr algn="l"/>
            <a:r>
              <a:rPr lang="en-US" sz="800" b="0" i="0" dirty="0">
                <a:solidFill>
                  <a:srgbClr val="000000"/>
                </a:solidFill>
                <a:effectLst/>
              </a:rPr>
              <a:t>* Rate per 100,000 population.</a:t>
            </a:r>
            <a:br>
              <a:rPr lang="en-US" sz="800" dirty="0"/>
            </a:br>
            <a:endParaRPr lang="en-US" sz="800" dirty="0"/>
          </a:p>
          <a:p>
            <a:pPr algn="l"/>
            <a:r>
              <a:rPr lang="en-US" sz="800" b="0" i="0" dirty="0">
                <a:solidFill>
                  <a:srgbClr val="000000"/>
                </a:solidFill>
                <a:effectLst/>
              </a:rPr>
              <a:t>† Persons aged 18–40 years were used as a proxy for persons who inject drugs.</a:t>
            </a:r>
            <a:endParaRPr lang="en-US" sz="800" dirty="0"/>
          </a:p>
        </p:txBody>
      </p:sp>
      <p:sp>
        <p:nvSpPr>
          <p:cNvPr id="14" name="TextBox 13">
            <a:extLst>
              <a:ext uri="{FF2B5EF4-FFF2-40B4-BE49-F238E27FC236}">
                <a16:creationId xmlns:a16="http://schemas.microsoft.com/office/drawing/2014/main" id="{E13D82AC-9163-936D-46D0-6338721DDBE2}"/>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Notifiable Diseases Surveillance System.</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81913558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2.xml><?xml version="1.0" encoding="utf-8"?>
<ds:datastoreItem xmlns:ds="http://schemas.openxmlformats.org/officeDocument/2006/customXml" ds:itemID="{1D90BE6B-FF24-4B48-9A25-E0CE9C86D9F2}"/>
</file>

<file path=customXml/itemProps3.xml><?xml version="1.0" encoding="utf-8"?>
<ds:datastoreItem xmlns:ds="http://schemas.openxmlformats.org/officeDocument/2006/customXml" ds:itemID="{B569B53A-F81D-42F9-86B6-313656655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TotalTime>
  <Words>341</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new hepatitis C virus infections among persons who inject drugs by 25% or more       </vt:lpstr>
      <vt:lpstr>Part 2 of 2 Reduce reported rate of new hepatitis C virus infections among persons who inject drugs by 25% or more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