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525" r:id="rId5"/>
    <p:sldId id="152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228497-F26A-A0A4-E73D-D92F0ED15775}" name="Hume, Hannah (CDC/DDID/NCHHSTP/DVH) (CTR)" initials="H(" userId="S::ttu1_cdc.gov#ext#@interpublic.onmicrosoft.com::1b009d46-ab60-4238-aa37-920718884ad7" providerId="AD"/>
  <p188:author id="{584AB69A-6491-6A07-0B1E-2AC16A3C1D23}" name="Kelly, Stephen (NYC-RSD)" initials="K(" userId="S::stephen.kelly@resolute.com::b14b489e-cdff-4591-8fac-e12f79eda3e7" providerId="AD"/>
  <p188:author id="{2BEC4FB6-C2A2-D6B8-19AE-86F840765DD9}" name="Pachilis, Allison (NYC-RSD)" initials="PA(R" userId="S::allison.pachilis@resolute.com::c0b6f0fa-67b9-40b3-8625-6e8b82fb5866" providerId="AD"/>
  <p188:author id="{41C2BACC-10A2-F589-CDB7-D648C0EDC9E7}" name="Gruber, Mark (BUF-RSD)" initials="MG" userId="Gruber, Mark (BUF-RSD)"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p:restoredTop sz="94694"/>
  </p:normalViewPr>
  <p:slideViewPr>
    <p:cSldViewPr snapToGrid="0">
      <p:cViewPr varScale="1">
        <p:scale>
          <a:sx n="117" d="100"/>
          <a:sy n="117" d="100"/>
        </p:scale>
        <p:origin x="8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DVH_PPTs\CDC_Hepatitis_NPR_PPT\01-Assets\VH%20NPR%202022%20data%20tables%20for%20web%20team_FINAL%20(1)-Desig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i="0" u="none" strike="noStrike" baseline="0">
                <a:solidFill>
                  <a:schemeClr val="tx1">
                    <a:lumMod val="65000"/>
                    <a:lumOff val="35000"/>
                  </a:schemeClr>
                </a:solidFill>
                <a:effectLst/>
              </a:rPr>
              <a:t>Age-adjusted rate* of hepatitis B-related deaths† and annual targets for the United States by year</a:t>
            </a:r>
            <a:r>
              <a:rPr lang="en-US" sz="1600" b="0" i="0" u="none" strike="noStrike" baseline="0">
                <a:solidFill>
                  <a:schemeClr val="tx1">
                    <a:lumMod val="65000"/>
                    <a:lumOff val="35000"/>
                  </a:schemeClr>
                </a:solidFill>
              </a:rPr>
              <a:t> </a:t>
            </a:r>
            <a:endParaRPr lang="en-US" sz="1600">
              <a:solidFill>
                <a:schemeClr val="tx1">
                  <a:lumMod val="65000"/>
                  <a:lumOff val="35000"/>
                </a:schemeClr>
              </a:solidFill>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HepBDeaths!$E$8</c:f>
              <c:strCache>
                <c:ptCount val="1"/>
                <c:pt idx="0">
                  <c:v>Observed</c:v>
                </c:pt>
              </c:strCache>
            </c:strRef>
          </c:tx>
          <c:spPr>
            <a:solidFill>
              <a:schemeClr val="accent3">
                <a:shade val="76000"/>
              </a:schemeClr>
            </a:solidFill>
            <a:ln>
              <a:noFill/>
            </a:ln>
            <a:effectLst/>
          </c:spPr>
          <c:invertIfNegative val="0"/>
          <c:cat>
            <c:numRef>
              <c:f>HepBDeaths!$D$9:$D$19</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HepBDeaths!$E$9:$E$19</c:f>
              <c:numCache>
                <c:formatCode>0.00</c:formatCode>
                <c:ptCount val="11"/>
                <c:pt idx="0">
                  <c:v>0.53</c:v>
                </c:pt>
                <c:pt idx="1">
                  <c:v>0.5</c:v>
                </c:pt>
                <c:pt idx="2">
                  <c:v>0.46</c:v>
                </c:pt>
                <c:pt idx="3">
                  <c:v>0.45</c:v>
                </c:pt>
                <c:pt idx="4">
                  <c:v>0.46</c:v>
                </c:pt>
                <c:pt idx="5">
                  <c:v>0.43</c:v>
                </c:pt>
                <c:pt idx="6">
                  <c:v>0.42</c:v>
                </c:pt>
                <c:pt idx="7">
                  <c:v>0.45</c:v>
                </c:pt>
              </c:numCache>
            </c:numRef>
          </c:val>
          <c:extLst>
            <c:ext xmlns:c16="http://schemas.microsoft.com/office/drawing/2014/chart" uri="{C3380CC4-5D6E-409C-BE32-E72D297353CC}">
              <c16:uniqueId val="{00000000-CAA5-B44E-A0EC-EAE4201C7F90}"/>
            </c:ext>
          </c:extLst>
        </c:ser>
        <c:dLbls>
          <c:showLegendKey val="0"/>
          <c:showVal val="0"/>
          <c:showCatName val="0"/>
          <c:showSerName val="0"/>
          <c:showPercent val="0"/>
          <c:showBubbleSize val="0"/>
        </c:dLbls>
        <c:gapWidth val="150"/>
        <c:axId val="1614950176"/>
        <c:axId val="1614951824"/>
      </c:barChart>
      <c:lineChart>
        <c:grouping val="standard"/>
        <c:varyColors val="0"/>
        <c:ser>
          <c:idx val="1"/>
          <c:order val="1"/>
          <c:tx>
            <c:strRef>
              <c:f>HepBDeaths!$F$8</c:f>
              <c:strCache>
                <c:ptCount val="1"/>
                <c:pt idx="0">
                  <c:v>Targets</c:v>
                </c:pt>
              </c:strCache>
            </c:strRef>
          </c:tx>
          <c:spPr>
            <a:ln w="28575" cap="rnd">
              <a:solidFill>
                <a:schemeClr val="accent3">
                  <a:tint val="77000"/>
                </a:schemeClr>
              </a:solidFill>
              <a:round/>
            </a:ln>
            <a:effectLst/>
          </c:spPr>
          <c:marker>
            <c:symbol val="none"/>
          </c:marker>
          <c:val>
            <c:numRef>
              <c:f>HepBDeaths!$F$9:$F$19</c:f>
              <c:numCache>
                <c:formatCode>General</c:formatCode>
                <c:ptCount val="11"/>
                <c:pt idx="4" formatCode="0.00">
                  <c:v>0.46</c:v>
                </c:pt>
                <c:pt idx="5" formatCode="0.00">
                  <c:v>0.44500000000000001</c:v>
                </c:pt>
                <c:pt idx="6" formatCode="0.00">
                  <c:v>0.43</c:v>
                </c:pt>
                <c:pt idx="7" formatCode="0.00">
                  <c:v>0.41499999999999998</c:v>
                </c:pt>
                <c:pt idx="8" formatCode="0.00">
                  <c:v>0.39999999999999997</c:v>
                </c:pt>
                <c:pt idx="9" formatCode="0.00">
                  <c:v>0.38499999999999995</c:v>
                </c:pt>
                <c:pt idx="10" formatCode="0.00">
                  <c:v>0.36999999999999994</c:v>
                </c:pt>
              </c:numCache>
            </c:numRef>
          </c:val>
          <c:smooth val="0"/>
          <c:extLst>
            <c:ext xmlns:c16="http://schemas.microsoft.com/office/drawing/2014/chart" uri="{C3380CC4-5D6E-409C-BE32-E72D297353CC}">
              <c16:uniqueId val="{00000001-CAA5-B44E-A0EC-EAE4201C7F90}"/>
            </c:ext>
          </c:extLst>
        </c:ser>
        <c:dLbls>
          <c:showLegendKey val="0"/>
          <c:showVal val="0"/>
          <c:showCatName val="0"/>
          <c:showSerName val="0"/>
          <c:showPercent val="0"/>
          <c:showBubbleSize val="0"/>
        </c:dLbls>
        <c:marker val="1"/>
        <c:smooth val="0"/>
        <c:axId val="1614950176"/>
        <c:axId val="1614951824"/>
      </c:lineChart>
      <c:catAx>
        <c:axId val="1614950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14951824"/>
        <c:crosses val="autoZero"/>
        <c:auto val="1"/>
        <c:lblAlgn val="ctr"/>
        <c:lblOffset val="100"/>
        <c:noMultiLvlLbl val="0"/>
      </c:catAx>
      <c:valAx>
        <c:axId val="1614951824"/>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149501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10/17/22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2982176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20957158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4890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913818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991687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3274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239779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61459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8964"/>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47762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27050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50962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10/17/22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69" r:id="rId3"/>
    <p:sldLayoutId id="2147483671"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hyperlink" Target="https://www.cdc.gov/hepatitis/policy/npr/2022/index.htm" TargetMode="Externa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www.cdc.gov/hepatitis/policy/npr/2022/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179CD-C93E-2819-EE9F-102C4DCB3D3A}"/>
              </a:ext>
            </a:extLst>
          </p:cNvPr>
          <p:cNvSpPr>
            <a:spLocks noGrp="1"/>
          </p:cNvSpPr>
          <p:nvPr>
            <p:ph type="title"/>
          </p:nvPr>
        </p:nvSpPr>
        <p:spPr/>
        <p:txBody>
          <a:bodyPr>
            <a:noAutofit/>
          </a:bodyPr>
          <a:lstStyle/>
          <a:p>
            <a:r>
              <a:rPr lang="en-US" b="0"/>
              <a:t>Part 1 of 2</a:t>
            </a:r>
            <a:br>
              <a:rPr lang="en-US" sz="2000"/>
            </a:br>
            <a:r>
              <a:rPr lang="en-US" sz="2000" b="1" i="0">
                <a:effectLst/>
                <a:latin typeface="+mn-lt"/>
              </a:rPr>
              <a:t>Reduce reported rate of hepatitis B-related deaths by 20% or more</a:t>
            </a:r>
            <a:endParaRPr lang="en-US" sz="2000" b="1"/>
          </a:p>
        </p:txBody>
      </p:sp>
      <p:pic>
        <p:nvPicPr>
          <p:cNvPr id="4" name="Picture 3">
            <a:extLst>
              <a:ext uri="{FF2B5EF4-FFF2-40B4-BE49-F238E27FC236}">
                <a16:creationId xmlns:a16="http://schemas.microsoft.com/office/drawing/2014/main" id="{985E847E-A8B7-5062-FD80-6C23253864FC}"/>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719" y="1325919"/>
            <a:ext cx="489857" cy="489857"/>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241039D2-4EFA-A8C3-6A28-606414208326}"/>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23" name="TextBox 22">
            <a:extLst>
              <a:ext uri="{FF2B5EF4-FFF2-40B4-BE49-F238E27FC236}">
                <a16:creationId xmlns:a16="http://schemas.microsoft.com/office/drawing/2014/main" id="{FE40FDF6-EF73-BDAB-5C1E-A5F0708C450A}"/>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u="none" strike="noStrike" dirty="0">
                <a:solidFill>
                  <a:srgbClr val="000000"/>
                </a:solidFill>
                <a:effectLst/>
              </a:rPr>
              <a:t>Annual target was not met and has not changed or moved </a:t>
            </a:r>
            <a:r>
              <a:rPr lang="en-US" sz="1400" b="1" i="1" u="none" strike="noStrike" dirty="0">
                <a:solidFill>
                  <a:srgbClr val="000000"/>
                </a:solidFill>
                <a:effectLst/>
              </a:rPr>
              <a:t>away</a:t>
            </a:r>
            <a:r>
              <a:rPr lang="en-US" sz="1400" b="0" i="0" u="none" strike="noStrike" dirty="0">
                <a:solidFill>
                  <a:srgbClr val="000000"/>
                </a:solidFill>
                <a:effectLst/>
              </a:rPr>
              <a:t> from annual target</a:t>
            </a:r>
          </a:p>
        </p:txBody>
      </p:sp>
      <p:graphicFrame>
        <p:nvGraphicFramePr>
          <p:cNvPr id="3" name="Chart 2" descr="There has been progress in reducing hepatitis B-related deaths since 2013. The age-adjusted hepatitis B-related mortality rate decreased from 0.46 per 100,000 population in 2017 to 0.42 in 2019, but increased to 0.45 in 2020, above the target rate of 0.42. The increase in age-adjusted hepatitis B-related mortality observed during 2020 may have been affected by the overall increase in US mortality during 2020 due to the COVID-19 pandemic; therefore, 2020 data should be interpreted with caution.">
            <a:extLst>
              <a:ext uri="{FF2B5EF4-FFF2-40B4-BE49-F238E27FC236}">
                <a16:creationId xmlns:a16="http://schemas.microsoft.com/office/drawing/2014/main" id="{F765F602-D6C7-5DBE-606E-BB62492ED7A4}"/>
              </a:ext>
            </a:extLst>
          </p:cNvPr>
          <p:cNvGraphicFramePr>
            <a:graphicFrameLocks/>
          </p:cNvGraphicFramePr>
          <p:nvPr>
            <p:extLst>
              <p:ext uri="{D42A27DB-BD31-4B8C-83A1-F6EECF244321}">
                <p14:modId xmlns:p14="http://schemas.microsoft.com/office/powerpoint/2010/main" val="3417688994"/>
              </p:ext>
            </p:extLst>
          </p:nvPr>
        </p:nvGraphicFramePr>
        <p:xfrm>
          <a:off x="554804" y="2079173"/>
          <a:ext cx="11075542" cy="3389019"/>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 Placeholder 7">
            <a:extLst>
              <a:ext uri="{FF2B5EF4-FFF2-40B4-BE49-F238E27FC236}">
                <a16:creationId xmlns:a16="http://schemas.microsoft.com/office/drawing/2014/main" id="{1EB816F8-0860-21C1-5F6F-AF5CFE483DE5}"/>
              </a:ext>
            </a:extLst>
          </p:cNvPr>
          <p:cNvSpPr>
            <a:spLocks noGrp="1"/>
          </p:cNvSpPr>
          <p:nvPr>
            <p:ph type="body" sz="quarter" idx="11"/>
          </p:nvPr>
        </p:nvSpPr>
        <p:spPr/>
        <p:txBody>
          <a:bodyPr/>
          <a:lstStyle/>
          <a:p>
            <a:r>
              <a:rPr lang="en-US" sz="800" b="0" i="0" dirty="0">
                <a:solidFill>
                  <a:srgbClr val="000000"/>
                </a:solidFill>
                <a:effectLst/>
              </a:rPr>
              <a:t>* Rates are per 100,000 population and age-adjusted to the 2000 US Standard Population.</a:t>
            </a:r>
          </a:p>
          <a:p>
            <a:r>
              <a:rPr lang="en-US" sz="800" b="0" i="0" dirty="0">
                <a:solidFill>
                  <a:srgbClr val="000000"/>
                </a:solidFill>
                <a:effectLst/>
              </a:rPr>
              <a:t>† Cause of death is defined as the underlying cause of death or one of the multiple causes of death and is based on the International Classification of Disease, 10th Revision (ICD-10) codes B16, B17.0, B18.0, or B18.1 (2).</a:t>
            </a:r>
            <a:endParaRPr lang="en-US" dirty="0"/>
          </a:p>
        </p:txBody>
      </p:sp>
      <p:sp>
        <p:nvSpPr>
          <p:cNvPr id="11" name="TextBox 10">
            <a:extLst>
              <a:ext uri="{FF2B5EF4-FFF2-40B4-BE49-F238E27FC236}">
                <a16:creationId xmlns:a16="http://schemas.microsoft.com/office/drawing/2014/main" id="{7A09472C-1D92-F92D-396B-4BF99083BABA}"/>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Vital Statistics System (1)..</a:t>
            </a:r>
          </a:p>
          <a:p>
            <a:endParaRPr lang="en-US" sz="800"/>
          </a:p>
          <a:p>
            <a:r>
              <a:rPr lang="en-US" sz="800"/>
              <a:t>Centers for Disease Control and Prevention. Progress Toward Viral Hepatitis Elimination in the United States, 2022. Available at </a:t>
            </a:r>
            <a:r>
              <a:rPr lang="en-US" sz="800">
                <a:hlinkClick r:id="rId5"/>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2079736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D820EA8D-EDA2-26BB-1916-86CA84C80280}"/>
              </a:ext>
            </a:extLst>
          </p:cNvPr>
          <p:cNvSpPr>
            <a:spLocks noGrp="1"/>
          </p:cNvSpPr>
          <p:nvPr>
            <p:ph type="title"/>
          </p:nvPr>
        </p:nvSpPr>
        <p:spPr/>
        <p:txBody>
          <a:bodyPr>
            <a:noAutofit/>
          </a:bodyPr>
          <a:lstStyle/>
          <a:p>
            <a:r>
              <a:rPr lang="en-US" b="0"/>
              <a:t>Part 2 of 2</a:t>
            </a:r>
            <a:br>
              <a:rPr lang="en-US" sz="1800"/>
            </a:br>
            <a:r>
              <a:rPr lang="en-US" sz="2000" b="1" i="0">
                <a:effectLst/>
                <a:latin typeface="+mn-lt"/>
              </a:rPr>
              <a:t>Reduce reported rate of hepatitis B-related deaths by 20% or more</a:t>
            </a:r>
            <a:endParaRPr lang="en-US" sz="2000" b="1">
              <a:latin typeface="+mn-lt"/>
            </a:endParaRPr>
          </a:p>
        </p:txBody>
      </p:sp>
      <p:pic>
        <p:nvPicPr>
          <p:cNvPr id="18" name="Picture 17">
            <a:extLst>
              <a:ext uri="{FF2B5EF4-FFF2-40B4-BE49-F238E27FC236}">
                <a16:creationId xmlns:a16="http://schemas.microsoft.com/office/drawing/2014/main" id="{8790F742-B614-BF5C-F8F5-8EF5B2BB826E}"/>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719" y="1325919"/>
            <a:ext cx="489857" cy="489857"/>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A59E3333-6558-6E96-6DFC-1ADC7A74770C}"/>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21" name="TextBox 20">
            <a:extLst>
              <a:ext uri="{FF2B5EF4-FFF2-40B4-BE49-F238E27FC236}">
                <a16:creationId xmlns:a16="http://schemas.microsoft.com/office/drawing/2014/main" id="{3E22F666-5E09-492F-10ED-3A2285D3FEB9}"/>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u="none" strike="noStrike" dirty="0">
                <a:solidFill>
                  <a:srgbClr val="000000"/>
                </a:solidFill>
                <a:effectLst/>
              </a:rPr>
              <a:t>Annual target was not met and has not changed or moved </a:t>
            </a:r>
            <a:r>
              <a:rPr lang="en-US" sz="1400" b="1" i="1" u="none" strike="noStrike" dirty="0">
                <a:solidFill>
                  <a:srgbClr val="000000"/>
                </a:solidFill>
                <a:effectLst/>
              </a:rPr>
              <a:t>away</a:t>
            </a:r>
            <a:r>
              <a:rPr lang="en-US" sz="1400" b="0" i="0" u="none" strike="noStrike" dirty="0">
                <a:solidFill>
                  <a:srgbClr val="000000"/>
                </a:solidFill>
                <a:effectLst/>
              </a:rPr>
              <a:t> from annual target</a:t>
            </a:r>
          </a:p>
        </p:txBody>
      </p:sp>
      <p:sp>
        <p:nvSpPr>
          <p:cNvPr id="7" name="TextBox 6">
            <a:extLst>
              <a:ext uri="{FF2B5EF4-FFF2-40B4-BE49-F238E27FC236}">
                <a16:creationId xmlns:a16="http://schemas.microsoft.com/office/drawing/2014/main" id="{A126BD5E-CC20-0BE1-ACA5-5A9D50F95D42}"/>
              </a:ext>
            </a:extLst>
          </p:cNvPr>
          <p:cNvSpPr txBox="1"/>
          <p:nvPr/>
        </p:nvSpPr>
        <p:spPr>
          <a:xfrm>
            <a:off x="456589" y="2141351"/>
            <a:ext cx="11265613" cy="338554"/>
          </a:xfrm>
          <a:prstGeom prst="rect">
            <a:avLst/>
          </a:prstGeom>
          <a:noFill/>
        </p:spPr>
        <p:txBody>
          <a:bodyPr wrap="square">
            <a:spAutoFit/>
          </a:bodyPr>
          <a:lstStyle/>
          <a:p>
            <a:pPr algn="ctr" rtl="0">
              <a:defRPr sz="1600" b="0" i="0" u="none" strike="noStrike" kern="1200" spc="0" baseline="0">
                <a:solidFill>
                  <a:srgbClr val="000000">
                    <a:lumMod val="65000"/>
                    <a:lumOff val="35000"/>
                  </a:srgbClr>
                </a:solidFill>
                <a:latin typeface="+mn-lt"/>
                <a:ea typeface="+mn-ea"/>
                <a:cs typeface="+mn-cs"/>
              </a:defRPr>
            </a:pPr>
            <a:r>
              <a:rPr lang="en-US" sz="1600" b="1" i="0" u="none" strike="noStrike" baseline="0" dirty="0">
                <a:solidFill>
                  <a:schemeClr val="tx1">
                    <a:lumMod val="65000"/>
                    <a:lumOff val="35000"/>
                  </a:schemeClr>
                </a:solidFill>
                <a:effectLst/>
              </a:rPr>
              <a:t>Age-adjusted rate* of hepatitis B-related deaths† and annual targets for the United States by year</a:t>
            </a:r>
            <a:r>
              <a:rPr lang="en-US" sz="1600" b="0" i="0" u="none" strike="noStrike" baseline="0" dirty="0">
                <a:solidFill>
                  <a:schemeClr val="tx1">
                    <a:lumMod val="65000"/>
                    <a:lumOff val="35000"/>
                  </a:schemeClr>
                </a:solidFill>
              </a:rPr>
              <a:t> </a:t>
            </a:r>
            <a:endParaRPr lang="en-US" sz="1600" dirty="0">
              <a:solidFill>
                <a:schemeClr val="tx1">
                  <a:lumMod val="65000"/>
                  <a:lumOff val="35000"/>
                </a:schemeClr>
              </a:solidFill>
            </a:endParaRPr>
          </a:p>
        </p:txBody>
      </p:sp>
      <p:graphicFrame>
        <p:nvGraphicFramePr>
          <p:cNvPr id="2" name="Table 1">
            <a:extLst>
              <a:ext uri="{FF2B5EF4-FFF2-40B4-BE49-F238E27FC236}">
                <a16:creationId xmlns:a16="http://schemas.microsoft.com/office/drawing/2014/main" id="{F4208B15-A7C5-A3A7-0D1A-B2538C350D6F}"/>
              </a:ext>
            </a:extLst>
          </p:cNvPr>
          <p:cNvGraphicFramePr>
            <a:graphicFrameLocks noGrp="1"/>
          </p:cNvGraphicFramePr>
          <p:nvPr>
            <p:extLst>
              <p:ext uri="{D42A27DB-BD31-4B8C-83A1-F6EECF244321}">
                <p14:modId xmlns:p14="http://schemas.microsoft.com/office/powerpoint/2010/main" val="2840986058"/>
              </p:ext>
            </p:extLst>
          </p:nvPr>
        </p:nvGraphicFramePr>
        <p:xfrm>
          <a:off x="524947" y="2571528"/>
          <a:ext cx="11120328" cy="822960"/>
        </p:xfrm>
        <a:graphic>
          <a:graphicData uri="http://schemas.openxmlformats.org/drawingml/2006/table">
            <a:tbl>
              <a:tblPr firstRow="1" bandRow="1">
                <a:tableStyleId>{C083E6E3-FA7D-4D7B-A595-EF9225AFEA82}</a:tableStyleId>
              </a:tblPr>
              <a:tblGrid>
                <a:gridCol w="926694">
                  <a:extLst>
                    <a:ext uri="{9D8B030D-6E8A-4147-A177-3AD203B41FA5}">
                      <a16:colId xmlns:a16="http://schemas.microsoft.com/office/drawing/2014/main" val="259690472"/>
                    </a:ext>
                  </a:extLst>
                </a:gridCol>
                <a:gridCol w="926694">
                  <a:extLst>
                    <a:ext uri="{9D8B030D-6E8A-4147-A177-3AD203B41FA5}">
                      <a16:colId xmlns:a16="http://schemas.microsoft.com/office/drawing/2014/main" val="697627465"/>
                    </a:ext>
                  </a:extLst>
                </a:gridCol>
                <a:gridCol w="926694">
                  <a:extLst>
                    <a:ext uri="{9D8B030D-6E8A-4147-A177-3AD203B41FA5}">
                      <a16:colId xmlns:a16="http://schemas.microsoft.com/office/drawing/2014/main" val="1870345490"/>
                    </a:ext>
                  </a:extLst>
                </a:gridCol>
                <a:gridCol w="926694">
                  <a:extLst>
                    <a:ext uri="{9D8B030D-6E8A-4147-A177-3AD203B41FA5}">
                      <a16:colId xmlns:a16="http://schemas.microsoft.com/office/drawing/2014/main" val="3365550015"/>
                    </a:ext>
                  </a:extLst>
                </a:gridCol>
                <a:gridCol w="926694">
                  <a:extLst>
                    <a:ext uri="{9D8B030D-6E8A-4147-A177-3AD203B41FA5}">
                      <a16:colId xmlns:a16="http://schemas.microsoft.com/office/drawing/2014/main" val="426678286"/>
                    </a:ext>
                  </a:extLst>
                </a:gridCol>
                <a:gridCol w="926694">
                  <a:extLst>
                    <a:ext uri="{9D8B030D-6E8A-4147-A177-3AD203B41FA5}">
                      <a16:colId xmlns:a16="http://schemas.microsoft.com/office/drawing/2014/main" val="915001170"/>
                    </a:ext>
                  </a:extLst>
                </a:gridCol>
                <a:gridCol w="926694">
                  <a:extLst>
                    <a:ext uri="{9D8B030D-6E8A-4147-A177-3AD203B41FA5}">
                      <a16:colId xmlns:a16="http://schemas.microsoft.com/office/drawing/2014/main" val="2531453528"/>
                    </a:ext>
                  </a:extLst>
                </a:gridCol>
                <a:gridCol w="926694">
                  <a:extLst>
                    <a:ext uri="{9D8B030D-6E8A-4147-A177-3AD203B41FA5}">
                      <a16:colId xmlns:a16="http://schemas.microsoft.com/office/drawing/2014/main" val="2878969775"/>
                    </a:ext>
                  </a:extLst>
                </a:gridCol>
                <a:gridCol w="926694">
                  <a:extLst>
                    <a:ext uri="{9D8B030D-6E8A-4147-A177-3AD203B41FA5}">
                      <a16:colId xmlns:a16="http://schemas.microsoft.com/office/drawing/2014/main" val="1885776081"/>
                    </a:ext>
                  </a:extLst>
                </a:gridCol>
                <a:gridCol w="926694">
                  <a:extLst>
                    <a:ext uri="{9D8B030D-6E8A-4147-A177-3AD203B41FA5}">
                      <a16:colId xmlns:a16="http://schemas.microsoft.com/office/drawing/2014/main" val="2522656109"/>
                    </a:ext>
                  </a:extLst>
                </a:gridCol>
                <a:gridCol w="926694">
                  <a:extLst>
                    <a:ext uri="{9D8B030D-6E8A-4147-A177-3AD203B41FA5}">
                      <a16:colId xmlns:a16="http://schemas.microsoft.com/office/drawing/2014/main" val="273246930"/>
                    </a:ext>
                  </a:extLst>
                </a:gridCol>
                <a:gridCol w="926694">
                  <a:extLst>
                    <a:ext uri="{9D8B030D-6E8A-4147-A177-3AD203B41FA5}">
                      <a16:colId xmlns:a16="http://schemas.microsoft.com/office/drawing/2014/main" val="643922625"/>
                    </a:ext>
                  </a:extLst>
                </a:gridCol>
              </a:tblGrid>
              <a:tr h="402336">
                <a:tc>
                  <a:txBody>
                    <a:bodyPr/>
                    <a:lstStyle/>
                    <a:p>
                      <a:pPr algn="l" fontAlgn="b"/>
                      <a:r>
                        <a:rPr lang="en-US" sz="1200" b="1" i="0" u="none" strike="noStrike">
                          <a:solidFill>
                            <a:schemeClr val="bg1"/>
                          </a:solidFill>
                          <a:effectLst/>
                          <a:latin typeface="Calibri" panose="020F0502020204030204" pitchFamily="34" charset="0"/>
                        </a:rPr>
                        <a:t> </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2013</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2014</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2015</a:t>
                      </a:r>
                    </a:p>
                  </a:txBody>
                  <a:tcPr marL="9525" marT="9525"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2016</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2017</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2018</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2019</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2020</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2021</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2022</a:t>
                      </a:r>
                    </a:p>
                  </a:txBody>
                  <a:tcPr marL="9525" marT="9525" marB="0" anchor="ctr">
                    <a:lnL>
                      <a:noFill/>
                    </a:lnL>
                    <a:lnR>
                      <a:noFill/>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200" b="1" i="0" u="none" strike="noStrike">
                          <a:solidFill>
                            <a:schemeClr val="bg1"/>
                          </a:solidFill>
                          <a:effectLst/>
                          <a:latin typeface="Calibri" panose="020F0502020204030204" pitchFamily="34" charset="0"/>
                        </a:rPr>
                        <a:t>2023</a:t>
                      </a:r>
                    </a:p>
                  </a:txBody>
                  <a:tcPr marL="9525" marT="9525"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756663725"/>
                  </a:ext>
                </a:extLst>
              </a:tr>
              <a:tr h="210312">
                <a:tc>
                  <a:txBody>
                    <a:bodyPr/>
                    <a:lstStyle/>
                    <a:p>
                      <a:pPr algn="l" fontAlgn="b"/>
                      <a:r>
                        <a:rPr lang="en-US" sz="1100" b="0" i="0" u="none" strike="noStrike">
                          <a:solidFill>
                            <a:srgbClr val="000000"/>
                          </a:solidFill>
                          <a:effectLst/>
                          <a:latin typeface="Calibri" panose="020F0502020204030204" pitchFamily="34" charset="0"/>
                        </a:rPr>
                        <a:t>Observed</a:t>
                      </a:r>
                    </a:p>
                  </a:txBody>
                  <a:tcPr marT="0"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0.53</a:t>
                      </a:r>
                    </a:p>
                  </a:txBody>
                  <a:tcPr marL="9525" marT="9525"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0.50</a:t>
                      </a:r>
                    </a:p>
                  </a:txBody>
                  <a:tcPr marL="9525" marT="9525"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0.46</a:t>
                      </a:r>
                    </a:p>
                  </a:txBody>
                  <a:tcPr marL="9525" marT="9525" marB="0" anchor="b">
                    <a:lnL w="12700" cap="flat" cmpd="sng" algn="ctr">
                      <a:noFill/>
                      <a:prstDash val="solid"/>
                      <a:round/>
                      <a:headEnd type="none" w="med" len="med"/>
                      <a:tailEnd type="none" w="med" len="med"/>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0.45</a:t>
                      </a:r>
                    </a:p>
                  </a:txBody>
                  <a:tcPr marL="9525" marT="9525"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0.46</a:t>
                      </a:r>
                    </a:p>
                  </a:txBody>
                  <a:tcPr marL="9525" marT="9525"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0.43</a:t>
                      </a:r>
                    </a:p>
                  </a:txBody>
                  <a:tcPr marL="9525" marT="9525"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0.42</a:t>
                      </a:r>
                    </a:p>
                  </a:txBody>
                  <a:tcPr marL="9525" marT="9525"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0.45</a:t>
                      </a:r>
                    </a:p>
                  </a:txBody>
                  <a:tcPr marL="9525" marT="9525"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L>
                      <a:noFill/>
                    </a:lnL>
                    <a:lnR>
                      <a:noFill/>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L>
                      <a:noFill/>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3643401"/>
                  </a:ext>
                </a:extLst>
              </a:tr>
              <a:tr h="210312">
                <a:tc>
                  <a:txBody>
                    <a:bodyPr/>
                    <a:lstStyle/>
                    <a:p>
                      <a:pPr algn="l" fontAlgn="b"/>
                      <a:r>
                        <a:rPr lang="en-US" sz="1100" b="0" i="0" u="none" strike="noStrike">
                          <a:solidFill>
                            <a:srgbClr val="000000"/>
                          </a:solidFill>
                          <a:effectLst/>
                          <a:latin typeface="Calibri" panose="020F0502020204030204" pitchFamily="34" charset="0"/>
                        </a:rPr>
                        <a:t>Targets</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0.46</a:t>
                      </a: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0.45</a:t>
                      </a: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0.43</a:t>
                      </a: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0.42</a:t>
                      </a: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0.40</a:t>
                      </a: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0.39</a:t>
                      </a: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0.37</a:t>
                      </a:r>
                    </a:p>
                  </a:txBody>
                  <a:tcPr marL="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8558374"/>
                  </a:ext>
                </a:extLst>
              </a:tr>
            </a:tbl>
          </a:graphicData>
        </a:graphic>
      </p:graphicFrame>
      <p:sp>
        <p:nvSpPr>
          <p:cNvPr id="22" name="Text Placeholder 7">
            <a:extLst>
              <a:ext uri="{FF2B5EF4-FFF2-40B4-BE49-F238E27FC236}">
                <a16:creationId xmlns:a16="http://schemas.microsoft.com/office/drawing/2014/main" id="{027F5FD3-9461-9AD6-C60D-81E84C9ECF8C}"/>
              </a:ext>
            </a:extLst>
          </p:cNvPr>
          <p:cNvSpPr>
            <a:spLocks noGrp="1"/>
          </p:cNvSpPr>
          <p:nvPr>
            <p:ph type="body" sz="quarter" idx="11"/>
          </p:nvPr>
        </p:nvSpPr>
        <p:spPr>
          <a:xfrm>
            <a:off x="457201" y="5996940"/>
            <a:ext cx="5638800" cy="673125"/>
          </a:xfrm>
        </p:spPr>
        <p:txBody>
          <a:bodyPr/>
          <a:lstStyle/>
          <a:p>
            <a:r>
              <a:rPr lang="en-US" sz="800" b="0" i="0" dirty="0">
                <a:solidFill>
                  <a:srgbClr val="000000"/>
                </a:solidFill>
                <a:effectLst/>
              </a:rPr>
              <a:t>* Rates are per 100,000 population and age-adjusted to the 2000 US Standard Population.</a:t>
            </a:r>
          </a:p>
          <a:p>
            <a:r>
              <a:rPr lang="en-US" sz="800" b="0" i="0" dirty="0">
                <a:solidFill>
                  <a:srgbClr val="000000"/>
                </a:solidFill>
                <a:effectLst/>
              </a:rPr>
              <a:t>† Cause of death is defined as the underlying cause of death or one of the multiple causes of death and is based on the International Classification of Disease, 10th Revision (ICD-10) codes B16, B17.0, B18.0, or B18.1 (2).</a:t>
            </a:r>
            <a:endParaRPr lang="en-US" dirty="0"/>
          </a:p>
        </p:txBody>
      </p:sp>
      <p:sp>
        <p:nvSpPr>
          <p:cNvPr id="14" name="TextBox 13">
            <a:extLst>
              <a:ext uri="{FF2B5EF4-FFF2-40B4-BE49-F238E27FC236}">
                <a16:creationId xmlns:a16="http://schemas.microsoft.com/office/drawing/2014/main" id="{B8434633-3917-11E3-DA0C-DA4D9EDE2D0E}"/>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Vital Statistics System (1).</a:t>
            </a:r>
          </a:p>
          <a:p>
            <a:endParaRPr lang="en-US" sz="800"/>
          </a:p>
          <a:p>
            <a:r>
              <a:rPr lang="en-US" sz="800"/>
              <a:t>Centers for Disease Control and Prevention. Progress Toward Viral Hepatitis Elimination in the United States, 2022. Available at </a:t>
            </a:r>
            <a:r>
              <a:rPr lang="en-US" sz="800">
                <a:hlinkClick r:id="rId4"/>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2072817398"/>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dcmitype/"/>
    <ds:schemaRef ds:uri="http://www.w3.org/XML/1998/namespace"/>
    <ds:schemaRef ds:uri="a5db0dc4-de41-4547-9920-1aed1993f095"/>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bf74ea8-196f-4ed0-acda-4d1b8eb91222"/>
    <ds:schemaRef ds:uri="http://schemas.microsoft.com/office/2006/metadata/properties"/>
  </ds:schemaRefs>
</ds:datastoreItem>
</file>

<file path=customXml/itemProps3.xml><?xml version="1.0" encoding="utf-8"?>
<ds:datastoreItem xmlns:ds="http://schemas.openxmlformats.org/officeDocument/2006/customXml" ds:itemID="{FBB4227B-612C-47D0-A885-B32A80289B3D}"/>
</file>

<file path=docProps/app.xml><?xml version="1.0" encoding="utf-8"?>
<Properties xmlns="http://schemas.openxmlformats.org/officeDocument/2006/extended-properties" xmlns:vt="http://schemas.openxmlformats.org/officeDocument/2006/docPropsVTypes">
  <TotalTime>41</TotalTime>
  <Words>379</Words>
  <Application>Microsoft Macintosh PowerPoint</Application>
  <PresentationFormat>Widescreen</PresentationFormat>
  <Paragraphs>49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Part 1 of 2 Reduce reported rate of hepatitis B-related deaths by 20% or more</vt:lpstr>
      <vt:lpstr>Part 2 of 2 Reduce reported rate of hepatitis B-related deaths by 20% or more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7</cp:revision>
  <dcterms:created xsi:type="dcterms:W3CDTF">2022-08-02T19:32:21Z</dcterms:created>
  <dcterms:modified xsi:type="dcterms:W3CDTF">2022-10-17T14:33:54Z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ies>
</file>