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13" r:id="rId5"/>
    <p:sldId id="151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Data\estimated__new_hepatitis_a_virus_infections_and_annual_targets_for_the_united_states_by_year.csv"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u="none" strike="noStrike" baseline="0">
                <a:solidFill>
                  <a:schemeClr val="tx1">
                    <a:lumMod val="65000"/>
                    <a:lumOff val="35000"/>
                  </a:schemeClr>
                </a:solidFill>
                <a:effectLst/>
              </a:rPr>
              <a:t>Estimated* new hepatitis A virus infections and annual targets for the United States by year </a:t>
            </a:r>
            <a:endParaRPr lang="en-US" sz="1600">
              <a:solidFill>
                <a:schemeClr val="tx1">
                  <a:lumMod val="65000"/>
                  <a:lumOff val="35000"/>
                </a:schemeClr>
              </a:solidFill>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estimated__new_hepatitis_a_viru!$A$2</c:f>
              <c:strCache>
                <c:ptCount val="1"/>
                <c:pt idx="0">
                  <c:v>Observed</c:v>
                </c:pt>
              </c:strCache>
            </c:strRef>
          </c:tx>
          <c:spPr>
            <a:solidFill>
              <a:schemeClr val="accent4">
                <a:shade val="76000"/>
              </a:schemeClr>
            </a:solidFill>
            <a:ln>
              <a:noFill/>
            </a:ln>
            <a:effectLst/>
          </c:spPr>
          <c:invertIfNegative val="0"/>
          <c:cat>
            <c:numRef>
              <c:f>estimated__new_hepatitis_a_viru!$B$1:$L$1</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estimated__new_hepatitis_a_viru!$B$2:$L$2</c:f>
              <c:numCache>
                <c:formatCode>General</c:formatCode>
                <c:ptCount val="11"/>
                <c:pt idx="0">
                  <c:v>3600</c:v>
                </c:pt>
                <c:pt idx="1">
                  <c:v>2500</c:v>
                </c:pt>
                <c:pt idx="2">
                  <c:v>2800</c:v>
                </c:pt>
                <c:pt idx="3">
                  <c:v>4000</c:v>
                </c:pt>
                <c:pt idx="4">
                  <c:v>6700</c:v>
                </c:pt>
                <c:pt idx="5">
                  <c:v>24900</c:v>
                </c:pt>
                <c:pt idx="6">
                  <c:v>37700</c:v>
                </c:pt>
                <c:pt idx="7">
                  <c:v>19900</c:v>
                </c:pt>
                <c:pt idx="8">
                  <c:v>0</c:v>
                </c:pt>
                <c:pt idx="9">
                  <c:v>0</c:v>
                </c:pt>
                <c:pt idx="10">
                  <c:v>0</c:v>
                </c:pt>
              </c:numCache>
            </c:numRef>
          </c:val>
          <c:extLst>
            <c:ext xmlns:c16="http://schemas.microsoft.com/office/drawing/2014/chart" uri="{C3380CC4-5D6E-409C-BE32-E72D297353CC}">
              <c16:uniqueId val="{00000000-40B8-B948-88C4-612941759B40}"/>
            </c:ext>
          </c:extLst>
        </c:ser>
        <c:dLbls>
          <c:showLegendKey val="0"/>
          <c:showVal val="0"/>
          <c:showCatName val="0"/>
          <c:showSerName val="0"/>
          <c:showPercent val="0"/>
          <c:showBubbleSize val="0"/>
        </c:dLbls>
        <c:gapWidth val="150"/>
        <c:axId val="807362207"/>
        <c:axId val="778740767"/>
      </c:barChart>
      <c:lineChart>
        <c:grouping val="standard"/>
        <c:varyColors val="0"/>
        <c:ser>
          <c:idx val="1"/>
          <c:order val="1"/>
          <c:tx>
            <c:strRef>
              <c:f>estimated__new_hepatitis_a_viru!$A$3</c:f>
              <c:strCache>
                <c:ptCount val="1"/>
                <c:pt idx="0">
                  <c:v>Annual Target</c:v>
                </c:pt>
              </c:strCache>
            </c:strRef>
          </c:tx>
          <c:spPr>
            <a:ln w="28575" cap="rnd">
              <a:solidFill>
                <a:schemeClr val="accent4">
                  <a:tint val="77000"/>
                </a:schemeClr>
              </a:solidFill>
              <a:round/>
            </a:ln>
            <a:effectLst/>
          </c:spPr>
          <c:marker>
            <c:symbol val="none"/>
          </c:marker>
          <c:cat>
            <c:numRef>
              <c:f>estimated__new_hepatitis_a_viru!$B$1:$L$1</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estimated__new_hepatitis_a_viru!$B$3:$L$3</c:f>
              <c:numCache>
                <c:formatCode>General</c:formatCode>
                <c:ptCount val="11"/>
                <c:pt idx="4">
                  <c:v>6700</c:v>
                </c:pt>
                <c:pt idx="5">
                  <c:v>6250</c:v>
                </c:pt>
                <c:pt idx="6">
                  <c:v>5800</c:v>
                </c:pt>
                <c:pt idx="7">
                  <c:v>5350</c:v>
                </c:pt>
                <c:pt idx="8">
                  <c:v>4900</c:v>
                </c:pt>
                <c:pt idx="9">
                  <c:v>4450</c:v>
                </c:pt>
                <c:pt idx="10">
                  <c:v>4000</c:v>
                </c:pt>
              </c:numCache>
            </c:numRef>
          </c:val>
          <c:smooth val="0"/>
          <c:extLst>
            <c:ext xmlns:c16="http://schemas.microsoft.com/office/drawing/2014/chart" uri="{C3380CC4-5D6E-409C-BE32-E72D297353CC}">
              <c16:uniqueId val="{00000001-40B8-B948-88C4-612941759B40}"/>
            </c:ext>
          </c:extLst>
        </c:ser>
        <c:dLbls>
          <c:showLegendKey val="0"/>
          <c:showVal val="0"/>
          <c:showCatName val="0"/>
          <c:showSerName val="0"/>
          <c:showPercent val="0"/>
          <c:showBubbleSize val="0"/>
        </c:dLbls>
        <c:marker val="1"/>
        <c:smooth val="0"/>
        <c:axId val="807362207"/>
        <c:axId val="778740767"/>
      </c:lineChart>
      <c:catAx>
        <c:axId val="80736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78740767"/>
        <c:crosses val="autoZero"/>
        <c:auto val="1"/>
        <c:lblAlgn val="ctr"/>
        <c:lblOffset val="100"/>
        <c:noMultiLvlLbl val="0"/>
      </c:catAx>
      <c:valAx>
        <c:axId val="778740767"/>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0736220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2166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36967541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Part 1 of 2</a:t>
            </a:r>
            <a:br>
              <a:rPr lang="en-US" sz="2400"/>
            </a:br>
            <a:r>
              <a:rPr lang="en-US" sz="2000" b="1" i="0">
                <a:effectLst/>
                <a:latin typeface="+mn-lt"/>
              </a:rPr>
              <a:t>Reduce estimated new hepatitis A virus infections by 40% or more</a:t>
            </a:r>
            <a:r>
              <a:rPr lang="en-US" sz="2000" b="1">
                <a:latin typeface="+mn-lt"/>
              </a:rPr>
              <a:t> </a:t>
            </a:r>
            <a:endParaRPr lang="en-US" sz="2400" b="1">
              <a:latin typeface="+mn-lt"/>
            </a:endParaRPr>
          </a:p>
        </p:txBody>
      </p:sp>
      <p:pic>
        <p:nvPicPr>
          <p:cNvPr id="5" name="Picture 4">
            <a:extLst>
              <a:ext uri="{FF2B5EF4-FFF2-40B4-BE49-F238E27FC236}">
                <a16:creationId xmlns:a16="http://schemas.microsoft.com/office/drawing/2014/main" id="{9D55D3EA-76F7-0C9B-705D-D473C421DA50}"/>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38796"/>
            <a:ext cx="478973" cy="47897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5182F22C-4C7C-098C-44C0-A5EB8734C334}"/>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5" name="TextBox 14">
            <a:extLst>
              <a:ext uri="{FF2B5EF4-FFF2-40B4-BE49-F238E27FC236}">
                <a16:creationId xmlns:a16="http://schemas.microsoft.com/office/drawing/2014/main" id="{BED67013-8D2D-2831-D8F0-A311859C94B7}"/>
              </a:ext>
            </a:extLst>
          </p:cNvPr>
          <p:cNvSpPr txBox="1"/>
          <p:nvPr/>
        </p:nvSpPr>
        <p:spPr>
          <a:xfrm>
            <a:off x="936174" y="1600297"/>
            <a:ext cx="9265639" cy="307777"/>
          </a:xfrm>
          <a:prstGeom prst="rect">
            <a:avLst/>
          </a:prstGeom>
          <a:noFill/>
        </p:spPr>
        <p:txBody>
          <a:bodyPr wrap="square">
            <a:spAutoFit/>
          </a:bodyPr>
          <a:lstStyle/>
          <a:p>
            <a:pPr fontAlgn="ctr"/>
            <a:r>
              <a:rPr lang="en-US" sz="1400" b="1" i="0" u="none" strike="noStrike" dirty="0">
                <a:solidFill>
                  <a:srgbClr val="000000"/>
                </a:solidFill>
                <a:effectLst/>
              </a:rPr>
              <a:t>Status: </a:t>
            </a:r>
            <a:r>
              <a:rPr lang="en-US" sz="1400" b="0" i="0" u="none" strike="noStrike" dirty="0">
                <a:solidFill>
                  <a:srgbClr val="000000"/>
                </a:solidFill>
                <a:effectLst/>
              </a:rPr>
              <a:t>Moving</a:t>
            </a:r>
            <a:r>
              <a:rPr lang="en-US" sz="1400" b="1" i="1" u="none" strike="noStrike" dirty="0">
                <a:solidFill>
                  <a:srgbClr val="000000"/>
                </a:solidFill>
                <a:effectLst/>
              </a:rPr>
              <a:t> toward </a:t>
            </a:r>
            <a:r>
              <a:rPr lang="en-US" sz="1400" b="0" i="0" u="none" strike="noStrike" dirty="0">
                <a:solidFill>
                  <a:srgbClr val="000000"/>
                </a:solidFill>
                <a:effectLst/>
              </a:rPr>
              <a:t>annual target, but annual target was not fully met</a:t>
            </a:r>
          </a:p>
        </p:txBody>
      </p:sp>
      <p:graphicFrame>
        <p:nvGraphicFramePr>
          <p:cNvPr id="13" name="Chart 12" descr="The number of estimated new hepatitis A virus (HAV) infections has increased since 2014, to a peak of 37,700 in 2019; 2020 marks the first year the incidence of hepatitis A has decreased after five consecutive years of increasing incidence. The estimated number of infections in 2020 was 3.0 times that of the 2017 baseline, and substantially higher than the 2020 target of 5,350 estimated infections.">
            <a:extLst>
              <a:ext uri="{FF2B5EF4-FFF2-40B4-BE49-F238E27FC236}">
                <a16:creationId xmlns:a16="http://schemas.microsoft.com/office/drawing/2014/main" id="{BBC63D95-71DA-A414-3114-ECAD14557374}"/>
              </a:ext>
            </a:extLst>
          </p:cNvPr>
          <p:cNvGraphicFramePr>
            <a:graphicFrameLocks/>
          </p:cNvGraphicFramePr>
          <p:nvPr>
            <p:extLst>
              <p:ext uri="{D42A27DB-BD31-4B8C-83A1-F6EECF244321}">
                <p14:modId xmlns:p14="http://schemas.microsoft.com/office/powerpoint/2010/main" val="1669012179"/>
              </p:ext>
            </p:extLst>
          </p:nvPr>
        </p:nvGraphicFramePr>
        <p:xfrm>
          <a:off x="544286" y="2079270"/>
          <a:ext cx="11103427" cy="3623403"/>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p:txBody>
          <a:bodyPr vert="horz" lIns="91440" tIns="45720" rIns="91440" bIns="45720" rtlCol="0" anchor="b">
            <a:noAutofit/>
          </a:bodyPr>
          <a:lstStyle/>
          <a:p>
            <a:pPr>
              <a:lnSpc>
                <a:spcPct val="100000"/>
              </a:lnSpc>
            </a:pPr>
            <a:r>
              <a:rPr lang="en-US" sz="800" b="0" i="0" dirty="0">
                <a:solidFill>
                  <a:srgbClr val="000000"/>
                </a:solidFill>
                <a:effectLst/>
              </a:rPr>
              <a:t>* The number of estimated viral hepatitis infections was determined by multiplying the number of reported cases by </a:t>
            </a:r>
            <a:br>
              <a:rPr lang="en-US" sz="800" b="0" i="0" dirty="0">
                <a:solidFill>
                  <a:srgbClr val="000000"/>
                </a:solidFill>
                <a:effectLst/>
              </a:rPr>
            </a:br>
            <a:r>
              <a:rPr lang="en-US" sz="800" b="0" i="0" dirty="0">
                <a:solidFill>
                  <a:srgbClr val="000000"/>
                </a:solidFill>
                <a:effectLst/>
              </a:rPr>
              <a:t>a factor that adjusted for </a:t>
            </a:r>
            <a:r>
              <a:rPr lang="en-US" sz="800" b="0" i="0" dirty="0" err="1">
                <a:solidFill>
                  <a:srgbClr val="000000"/>
                </a:solidFill>
                <a:effectLst/>
              </a:rPr>
              <a:t>underascertainment</a:t>
            </a:r>
            <a:r>
              <a:rPr lang="en-US" sz="800" b="0" i="0" dirty="0">
                <a:solidFill>
                  <a:srgbClr val="000000"/>
                </a:solidFill>
                <a:effectLst/>
              </a:rPr>
              <a:t> and underreporting (1–2).</a:t>
            </a:r>
            <a:endParaRPr lang="en-US" sz="800" dirty="0"/>
          </a:p>
        </p:txBody>
      </p:sp>
      <p:sp>
        <p:nvSpPr>
          <p:cNvPr id="3" name="TextBox 2">
            <a:extLst>
              <a:ext uri="{FF2B5EF4-FFF2-40B4-BE49-F238E27FC236}">
                <a16:creationId xmlns:a16="http://schemas.microsoft.com/office/drawing/2014/main" id="{4E697ECE-5D23-ADA0-9E69-BF9C8EC6B97B}"/>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dirty="0"/>
              <a:t>Source: CDC, National Notifiable Diseases Surveillance System.</a:t>
            </a:r>
          </a:p>
          <a:p>
            <a:endParaRPr lang="en-US" sz="800" dirty="0"/>
          </a:p>
          <a:p>
            <a:r>
              <a:rPr lang="en-US" sz="800" dirty="0"/>
              <a:t>Centers for Disease Control and Prevention. Progress Toward Viral Hepatitis Elimination in the United States, 2022. Available at </a:t>
            </a:r>
            <a:r>
              <a:rPr lang="en-US" sz="800" dirty="0">
                <a:hlinkClick r:id="rId5"/>
              </a:rPr>
              <a:t>https://www.cdc.gov/hepatitis/policy/npr/2022/index.htm</a:t>
            </a:r>
            <a:r>
              <a:rPr lang="en-US" sz="800" dirty="0"/>
              <a:t>.  Published September 2022.</a:t>
            </a:r>
            <a:endParaRPr lang="en-US" sz="800" dirty="0">
              <a:cs typeface="Calibri"/>
            </a:endParaRPr>
          </a:p>
        </p:txBody>
      </p:sp>
    </p:spTree>
    <p:extLst>
      <p:ext uri="{BB962C8B-B14F-4D97-AF65-F5344CB8AC3E}">
        <p14:creationId xmlns:p14="http://schemas.microsoft.com/office/powerpoint/2010/main" val="423527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Part 2 of 2</a:t>
            </a:r>
            <a:br>
              <a:rPr lang="en-US" sz="2400"/>
            </a:br>
            <a:r>
              <a:rPr lang="en-US" sz="2000" b="1" i="0">
                <a:effectLst/>
                <a:latin typeface="+mn-lt"/>
              </a:rPr>
              <a:t>Reduce estimated new hepatitis A virus infections by 40% or more</a:t>
            </a:r>
            <a:endParaRPr lang="en-US" sz="2400" b="1"/>
          </a:p>
        </p:txBody>
      </p:sp>
      <p:pic>
        <p:nvPicPr>
          <p:cNvPr id="13" name="Picture 12">
            <a:extLst>
              <a:ext uri="{FF2B5EF4-FFF2-40B4-BE49-F238E27FC236}">
                <a16:creationId xmlns:a16="http://schemas.microsoft.com/office/drawing/2014/main" id="{0603B7B7-0E73-0D5B-AED0-087BFFED464A}"/>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38796"/>
            <a:ext cx="478973" cy="478973"/>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8FBC71C4-2EB6-92A0-DC45-66D7946BEEF2}"/>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6" name="TextBox 15">
            <a:extLst>
              <a:ext uri="{FF2B5EF4-FFF2-40B4-BE49-F238E27FC236}">
                <a16:creationId xmlns:a16="http://schemas.microsoft.com/office/drawing/2014/main" id="{AF041983-A892-60FE-66D6-6E900C8F06D0}"/>
              </a:ext>
            </a:extLst>
          </p:cNvPr>
          <p:cNvSpPr txBox="1"/>
          <p:nvPr/>
        </p:nvSpPr>
        <p:spPr>
          <a:xfrm>
            <a:off x="936174" y="1600297"/>
            <a:ext cx="9265639" cy="307777"/>
          </a:xfrm>
          <a:prstGeom prst="rect">
            <a:avLst/>
          </a:prstGeom>
          <a:noFill/>
        </p:spPr>
        <p:txBody>
          <a:bodyPr wrap="square">
            <a:spAutoFit/>
          </a:bodyPr>
          <a:lstStyle/>
          <a:p>
            <a:pPr fontAlgn="ctr"/>
            <a:r>
              <a:rPr lang="en-US" sz="1400" b="1" i="0" u="none" strike="noStrike" dirty="0">
                <a:solidFill>
                  <a:srgbClr val="000000"/>
                </a:solidFill>
                <a:effectLst/>
              </a:rPr>
              <a:t>Status: </a:t>
            </a:r>
            <a:r>
              <a:rPr lang="en-US" sz="1400" b="0" i="0" u="none" strike="noStrike" dirty="0">
                <a:solidFill>
                  <a:srgbClr val="000000"/>
                </a:solidFill>
                <a:effectLst/>
              </a:rPr>
              <a:t>Moving</a:t>
            </a:r>
            <a:r>
              <a:rPr lang="en-US" sz="1400" b="1" i="1" u="none" strike="noStrike" dirty="0">
                <a:solidFill>
                  <a:srgbClr val="000000"/>
                </a:solidFill>
                <a:effectLst/>
              </a:rPr>
              <a:t> toward </a:t>
            </a:r>
            <a:r>
              <a:rPr lang="en-US" sz="1400" b="0" i="0" u="none" strike="noStrike" dirty="0">
                <a:solidFill>
                  <a:srgbClr val="000000"/>
                </a:solidFill>
                <a:effectLst/>
              </a:rPr>
              <a:t>annual target, but annual target was not fully met</a:t>
            </a:r>
          </a:p>
        </p:txBody>
      </p:sp>
      <p:sp>
        <p:nvSpPr>
          <p:cNvPr id="14" name="TextBox 13">
            <a:extLst>
              <a:ext uri="{FF2B5EF4-FFF2-40B4-BE49-F238E27FC236}">
                <a16:creationId xmlns:a16="http://schemas.microsoft.com/office/drawing/2014/main" id="{C8F05631-D818-1F19-27A1-B60ED773F422}"/>
              </a:ext>
            </a:extLst>
          </p:cNvPr>
          <p:cNvSpPr txBox="1"/>
          <p:nvPr/>
        </p:nvSpPr>
        <p:spPr>
          <a:xfrm>
            <a:off x="467475" y="2141215"/>
            <a:ext cx="11265613" cy="338554"/>
          </a:xfrm>
          <a:prstGeom prst="rect">
            <a:avLst/>
          </a:prstGeom>
          <a:noFill/>
        </p:spPr>
        <p:txBody>
          <a:bodyPr wrap="square">
            <a:spAutoFit/>
          </a:bodyPr>
          <a:lstStyle/>
          <a:p>
            <a:pPr algn="ctr" rtl="0">
              <a:defRPr sz="1600" b="0" i="0" u="none" strike="noStrike" kern="1200" spc="0" baseline="0">
                <a:solidFill>
                  <a:srgbClr val="000000">
                    <a:lumMod val="65000"/>
                    <a:lumOff val="35000"/>
                  </a:srgbClr>
                </a:solidFill>
                <a:latin typeface="+mn-lt"/>
                <a:ea typeface="+mn-ea"/>
                <a:cs typeface="+mn-cs"/>
              </a:defRPr>
            </a:pPr>
            <a:r>
              <a:rPr lang="en-US" sz="1600" b="1" i="0" u="none" strike="noStrike" baseline="0" dirty="0">
                <a:solidFill>
                  <a:schemeClr val="tx1">
                    <a:lumMod val="65000"/>
                    <a:lumOff val="35000"/>
                  </a:schemeClr>
                </a:solidFill>
                <a:effectLst/>
              </a:rPr>
              <a:t>Estimated* new hepatitis A virus infections and annual targets for the United States by year </a:t>
            </a:r>
            <a:endParaRPr lang="en-US" sz="1600" dirty="0">
              <a:solidFill>
                <a:schemeClr val="tx1">
                  <a:lumMod val="65000"/>
                  <a:lumOff val="35000"/>
                </a:schemeClr>
              </a:solidFill>
            </a:endParaRPr>
          </a:p>
        </p:txBody>
      </p:sp>
      <p:graphicFrame>
        <p:nvGraphicFramePr>
          <p:cNvPr id="7" name="Table 6">
            <a:extLst>
              <a:ext uri="{FF2B5EF4-FFF2-40B4-BE49-F238E27FC236}">
                <a16:creationId xmlns:a16="http://schemas.microsoft.com/office/drawing/2014/main" id="{5BAE4DB4-BE1B-9F97-C18E-213469BE6FA0}"/>
              </a:ext>
            </a:extLst>
          </p:cNvPr>
          <p:cNvGraphicFramePr>
            <a:graphicFrameLocks noGrp="1"/>
          </p:cNvGraphicFramePr>
          <p:nvPr>
            <p:extLst>
              <p:ext uri="{D42A27DB-BD31-4B8C-83A1-F6EECF244321}">
                <p14:modId xmlns:p14="http://schemas.microsoft.com/office/powerpoint/2010/main" val="452710666"/>
              </p:ext>
            </p:extLst>
          </p:nvPr>
        </p:nvGraphicFramePr>
        <p:xfrm>
          <a:off x="535834" y="2520865"/>
          <a:ext cx="11120328" cy="822960"/>
        </p:xfrm>
        <a:graphic>
          <a:graphicData uri="http://schemas.openxmlformats.org/drawingml/2006/table">
            <a:tbl>
              <a:tblPr firstRow="1" bandRow="1">
                <a:tableStyleId>{D27102A9-8310-4765-A935-A1911B00CA55}</a:tableStyleId>
              </a:tblPr>
              <a:tblGrid>
                <a:gridCol w="926694">
                  <a:extLst>
                    <a:ext uri="{9D8B030D-6E8A-4147-A177-3AD203B41FA5}">
                      <a16:colId xmlns:a16="http://schemas.microsoft.com/office/drawing/2014/main" val="2103756755"/>
                    </a:ext>
                  </a:extLst>
                </a:gridCol>
                <a:gridCol w="926694">
                  <a:extLst>
                    <a:ext uri="{9D8B030D-6E8A-4147-A177-3AD203B41FA5}">
                      <a16:colId xmlns:a16="http://schemas.microsoft.com/office/drawing/2014/main" val="3293876576"/>
                    </a:ext>
                  </a:extLst>
                </a:gridCol>
                <a:gridCol w="926694">
                  <a:extLst>
                    <a:ext uri="{9D8B030D-6E8A-4147-A177-3AD203B41FA5}">
                      <a16:colId xmlns:a16="http://schemas.microsoft.com/office/drawing/2014/main" val="3992832730"/>
                    </a:ext>
                  </a:extLst>
                </a:gridCol>
                <a:gridCol w="926694">
                  <a:extLst>
                    <a:ext uri="{9D8B030D-6E8A-4147-A177-3AD203B41FA5}">
                      <a16:colId xmlns:a16="http://schemas.microsoft.com/office/drawing/2014/main" val="1535596672"/>
                    </a:ext>
                  </a:extLst>
                </a:gridCol>
                <a:gridCol w="926694">
                  <a:extLst>
                    <a:ext uri="{9D8B030D-6E8A-4147-A177-3AD203B41FA5}">
                      <a16:colId xmlns:a16="http://schemas.microsoft.com/office/drawing/2014/main" val="3542889624"/>
                    </a:ext>
                  </a:extLst>
                </a:gridCol>
                <a:gridCol w="926694">
                  <a:extLst>
                    <a:ext uri="{9D8B030D-6E8A-4147-A177-3AD203B41FA5}">
                      <a16:colId xmlns:a16="http://schemas.microsoft.com/office/drawing/2014/main" val="42515786"/>
                    </a:ext>
                  </a:extLst>
                </a:gridCol>
                <a:gridCol w="926694">
                  <a:extLst>
                    <a:ext uri="{9D8B030D-6E8A-4147-A177-3AD203B41FA5}">
                      <a16:colId xmlns:a16="http://schemas.microsoft.com/office/drawing/2014/main" val="2886116225"/>
                    </a:ext>
                  </a:extLst>
                </a:gridCol>
                <a:gridCol w="926694">
                  <a:extLst>
                    <a:ext uri="{9D8B030D-6E8A-4147-A177-3AD203B41FA5}">
                      <a16:colId xmlns:a16="http://schemas.microsoft.com/office/drawing/2014/main" val="2201851793"/>
                    </a:ext>
                  </a:extLst>
                </a:gridCol>
                <a:gridCol w="926694">
                  <a:extLst>
                    <a:ext uri="{9D8B030D-6E8A-4147-A177-3AD203B41FA5}">
                      <a16:colId xmlns:a16="http://schemas.microsoft.com/office/drawing/2014/main" val="2868981837"/>
                    </a:ext>
                  </a:extLst>
                </a:gridCol>
                <a:gridCol w="926694">
                  <a:extLst>
                    <a:ext uri="{9D8B030D-6E8A-4147-A177-3AD203B41FA5}">
                      <a16:colId xmlns:a16="http://schemas.microsoft.com/office/drawing/2014/main" val="1508270811"/>
                    </a:ext>
                  </a:extLst>
                </a:gridCol>
                <a:gridCol w="926694">
                  <a:extLst>
                    <a:ext uri="{9D8B030D-6E8A-4147-A177-3AD203B41FA5}">
                      <a16:colId xmlns:a16="http://schemas.microsoft.com/office/drawing/2014/main" val="3576013414"/>
                    </a:ext>
                  </a:extLst>
                </a:gridCol>
                <a:gridCol w="926694">
                  <a:extLst>
                    <a:ext uri="{9D8B030D-6E8A-4147-A177-3AD203B41FA5}">
                      <a16:colId xmlns:a16="http://schemas.microsoft.com/office/drawing/2014/main" val="759788711"/>
                    </a:ext>
                  </a:extLst>
                </a:gridCol>
              </a:tblGrid>
              <a:tr h="402336">
                <a:tc>
                  <a:txBody>
                    <a:bodyPr/>
                    <a:lstStyle/>
                    <a:p>
                      <a:pPr algn="l" fontAlgn="ctr"/>
                      <a:endParaRPr lang="en-US" sz="1200" b="1" i="0" u="none" strike="noStrike">
                        <a:solidFill>
                          <a:schemeClr val="bg1"/>
                        </a:solidFill>
                        <a:effectLst/>
                        <a:latin typeface="+mn-lt"/>
                      </a:endParaRPr>
                    </a:p>
                  </a:txBody>
                  <a:tcPr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B w="12700" cap="flat" cmpd="sng" algn="ctr">
                      <a:solidFill>
                        <a:schemeClr val="accent4"/>
                      </a:solidFill>
                      <a:prstDash val="solid"/>
                      <a:round/>
                      <a:headEnd type="none" w="med" len="med"/>
                      <a:tailEnd type="none" w="med" len="med"/>
                    </a:lnB>
                    <a:solidFill>
                      <a:schemeClr val="accent4"/>
                    </a:solidFill>
                  </a:tcPr>
                </a:tc>
                <a:extLst>
                  <a:ext uri="{0D108BD9-81ED-4DB2-BD59-A6C34878D82A}">
                    <a16:rowId xmlns:a16="http://schemas.microsoft.com/office/drawing/2014/main" val="35916077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4,000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6,700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24,900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37,700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19,900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3470204222"/>
                  </a:ext>
                </a:extLst>
              </a:tr>
              <a:tr h="210312">
                <a:tc>
                  <a:txBody>
                    <a:bodyPr/>
                    <a:lstStyle/>
                    <a:p>
                      <a:pPr algn="l" fontAlgn="b"/>
                      <a:r>
                        <a:rPr lang="en-US" sz="1100" b="0" i="0" u="none" strike="noStrike">
                          <a:solidFill>
                            <a:srgbClr val="000000"/>
                          </a:solidFill>
                          <a:effectLst/>
                          <a:latin typeface="Calibri" panose="020F0502020204030204" pitchFamily="34" charset="0"/>
                        </a:rPr>
                        <a:t>Target</a:t>
                      </a:r>
                    </a:p>
                  </a:txBody>
                  <a:tcPr marT="0"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6,700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6,250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5,350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4,450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4,000</a:t>
                      </a:r>
                    </a:p>
                  </a:txBody>
                  <a:tcPr marL="9525" marT="9525" marB="0" anchor="b">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9177736"/>
                  </a:ext>
                </a:extLst>
              </a:tr>
            </a:tbl>
          </a:graphicData>
        </a:graphic>
      </p:graphicFrame>
      <p:sp>
        <p:nvSpPr>
          <p:cNvPr id="5" name="Text Placeholder 3">
            <a:extLst>
              <a:ext uri="{FF2B5EF4-FFF2-40B4-BE49-F238E27FC236}">
                <a16:creationId xmlns:a16="http://schemas.microsoft.com/office/drawing/2014/main" id="{75900977-D704-EADB-E800-CA3587D6B175}"/>
              </a:ext>
            </a:extLst>
          </p:cNvPr>
          <p:cNvSpPr>
            <a:spLocks noGrp="1"/>
          </p:cNvSpPr>
          <p:nvPr>
            <p:ph type="body" sz="quarter" idx="11"/>
          </p:nvPr>
        </p:nvSpPr>
        <p:spPr/>
        <p:txBody>
          <a:bodyPr vert="horz" lIns="91440" tIns="45720" rIns="91440" bIns="45720" rtlCol="0" anchor="b">
            <a:noAutofit/>
          </a:bodyPr>
          <a:lstStyle/>
          <a:p>
            <a:pPr>
              <a:lnSpc>
                <a:spcPct val="100000"/>
              </a:lnSpc>
            </a:pPr>
            <a:r>
              <a:rPr lang="en-US" sz="800" b="0" i="0" dirty="0">
                <a:solidFill>
                  <a:srgbClr val="000000"/>
                </a:solidFill>
                <a:effectLst/>
              </a:rPr>
              <a:t>* The number of estimated viral hepatitis infections was determined by multiplying the number of reported cases by </a:t>
            </a:r>
            <a:br>
              <a:rPr lang="en-US" sz="800" b="0" i="0" dirty="0">
                <a:solidFill>
                  <a:srgbClr val="000000"/>
                </a:solidFill>
                <a:effectLst/>
              </a:rPr>
            </a:br>
            <a:r>
              <a:rPr lang="en-US" sz="800" b="0" i="0" dirty="0">
                <a:solidFill>
                  <a:srgbClr val="000000"/>
                </a:solidFill>
                <a:effectLst/>
              </a:rPr>
              <a:t>a factor that adjusted for </a:t>
            </a:r>
            <a:r>
              <a:rPr lang="en-US" sz="800" b="0" i="0" dirty="0" err="1">
                <a:solidFill>
                  <a:srgbClr val="000000"/>
                </a:solidFill>
                <a:effectLst/>
              </a:rPr>
              <a:t>underascertainment</a:t>
            </a:r>
            <a:r>
              <a:rPr lang="en-US" sz="800" b="0" i="0" dirty="0">
                <a:solidFill>
                  <a:srgbClr val="000000"/>
                </a:solidFill>
                <a:effectLst/>
              </a:rPr>
              <a:t> and underreporting (1–2).</a:t>
            </a:r>
            <a:endParaRPr lang="en-US" sz="800" dirty="0"/>
          </a:p>
        </p:txBody>
      </p:sp>
      <p:sp>
        <p:nvSpPr>
          <p:cNvPr id="3" name="TextBox 2">
            <a:extLst>
              <a:ext uri="{FF2B5EF4-FFF2-40B4-BE49-F238E27FC236}">
                <a16:creationId xmlns:a16="http://schemas.microsoft.com/office/drawing/2014/main" id="{048D3781-FA49-934A-5214-3E6884610D45}"/>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076968171"/>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1D36778F-7D42-49D8-8CC6-AEBA180B91BC}"/>
</file>

<file path=customXml/itemProps3.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42</TotalTime>
  <Words>304</Words>
  <Application>Microsoft Macintosh PowerPoint</Application>
  <PresentationFormat>Widescreen</PresentationFormat>
  <Paragraphs>46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estimated new hepatitis A virus infections by 40% or more </vt:lpstr>
      <vt:lpstr>Part 2 of 2 Reduce estimated new hepatitis A virus infections by 40% or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