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78" d="100"/>
          <a:sy n="78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440476190476191"/>
          <c:y val="3.168543372754519E-2"/>
          <c:w val="0.76687499999999997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92</c:v>
                </c:pt>
                <c:pt idx="1">
                  <c:v>13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Pt>
            <c:idx val="2"/>
            <c:invertIfNegative val="0"/>
            <c:bubble3D val="0"/>
          </c:dPt>
          <c:dLbls>
            <c:dLbl>
              <c:idx val="2"/>
              <c:layout>
                <c:manualLayout>
                  <c:x val="6.7238470191226373E-3"/>
                  <c:y val="-8.6200108607113763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621</c:v>
                </c:pt>
                <c:pt idx="1">
                  <c:v>555</c:v>
                </c:pt>
                <c:pt idx="2">
                  <c:v>61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International Travel</c:v>
                </c:pt>
                <c:pt idx="1">
                  <c:v>Injection-drug use</c:v>
                </c:pt>
                <c:pt idx="2">
                  <c:v>Men who have sex with men¶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849</c:v>
                </c:pt>
                <c:pt idx="1">
                  <c:v>994</c:v>
                </c:pt>
                <c:pt idx="2">
                  <c:v>704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5547904"/>
        <c:axId val="135546368"/>
      </c:barChart>
      <c:valAx>
        <c:axId val="135546368"/>
        <c:scaling>
          <c:orientation val="minMax"/>
          <c:max val="1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35547904"/>
        <c:crosses val="autoZero"/>
        <c:crossBetween val="between"/>
        <c:majorUnit val="250"/>
      </c:valAx>
      <c:catAx>
        <c:axId val="135547904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/>
            </a:pPr>
            <a:endParaRPr lang="en-US"/>
          </a:p>
        </c:txPr>
        <c:crossAx val="13554636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9297009748781389"/>
          <c:y val="0.63520137569010771"/>
          <c:w val="0.14155371203599551"/>
          <c:h val="0.22389127065166756"/>
        </c:manualLayout>
      </c:layout>
      <c:overlay val="1"/>
      <c:spPr>
        <a:noFill/>
      </c:sp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8/25/2014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7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Patient engagement in selected risk behaviors and exposures during the incubation period, 2–6 weeks prior to onset of symptoms: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713 case reports that had information about travel, 12.9% (n= 92) involved persons who had traveled outside the United States or Canada.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568 case reports that included information about injection-drug use, 2.3% (n=13) indicated use of these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65 case reports from males that included information about sexual preference/practices, 6.2% (n=4) indicated sex with another man.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" y="457200"/>
            <a:ext cx="8763000" cy="990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2.6a.  Acute hepatitis A reports*,</a:t>
            </a:r>
            <a:br>
              <a:rPr lang="en-US" sz="2800" b="1" dirty="0" smtClean="0">
                <a:ln w="11430"/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latin typeface="+mn-lt"/>
                <a:cs typeface="Arial" charset="0"/>
              </a:rPr>
              <a:t>by risk behavior</a:t>
            </a:r>
            <a:r>
              <a:rPr lang="en-US" sz="2800" b="1" baseline="30000" dirty="0" smtClean="0">
                <a:ln w="11430"/>
                <a:latin typeface="+mn-lt"/>
                <a:cs typeface="Arial" charset="0"/>
              </a:rPr>
              <a:t>†</a:t>
            </a:r>
            <a:r>
              <a:rPr lang="en-US" sz="2800" b="1" dirty="0" smtClean="0">
                <a:ln w="11430"/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762000" y="5715000"/>
            <a:ext cx="5867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1,562 case reports of hepatitis A were received in 2012.  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baseline="30000" dirty="0" smtClean="0">
                <a:solidFill>
                  <a:schemeClr val="bg2"/>
                </a:solidFill>
                <a:latin typeface="Myriad Pro" pitchFamily="34" charset="0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behavior may be indicated on each case report.</a:t>
            </a:r>
          </a:p>
          <a:p>
            <a:pPr eaLnBrk="0" hangingPunct="0"/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12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No risk data reported.</a:t>
            </a:r>
          </a:p>
          <a:p>
            <a:pPr eaLnBrk="0" hangingPunct="0"/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¶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A total of 769 hepatitis A cases were reported among males in 2012.</a:t>
            </a:r>
          </a:p>
          <a:p>
            <a:pPr eaLnBrk="0" hangingPunct="0"/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</p:txBody>
      </p:sp>
      <p:sp>
        <p:nvSpPr>
          <p:cNvPr id="39" name="Rectangle 49"/>
          <p:cNvSpPr>
            <a:spLocks noChangeArrowheads="1"/>
          </p:cNvSpPr>
          <p:nvPr/>
        </p:nvSpPr>
        <p:spPr bwMode="auto">
          <a:xfrm>
            <a:off x="4038600" y="5609510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4049519207"/>
              </p:ext>
            </p:extLst>
          </p:nvPr>
        </p:nvGraphicFramePr>
        <p:xfrm>
          <a:off x="304800" y="1295400"/>
          <a:ext cx="8534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16406</TotalTime>
  <Words>173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2.6a.  Acute hepatitis A reports*, by risk behavior†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520</cp:revision>
  <cp:lastPrinted>2012-04-16T17:55:55Z</cp:lastPrinted>
  <dcterms:created xsi:type="dcterms:W3CDTF">2010-03-26T18:21:29Z</dcterms:created>
  <dcterms:modified xsi:type="dcterms:W3CDTF">2014-08-25T17:50:29Z</dcterms:modified>
</cp:coreProperties>
</file>