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 id="2147483711" r:id="rId2"/>
    <p:sldMasterId id="2147483735" r:id="rId3"/>
    <p:sldMasterId id="2147483769" r:id="rId4"/>
    <p:sldMasterId id="2147483699" r:id="rId5"/>
    <p:sldMasterId id="2147483760" r:id="rId6"/>
  </p:sldMasterIdLst>
  <p:notesMasterIdLst>
    <p:notesMasterId r:id="rId39"/>
  </p:notesMasterIdLst>
  <p:handoutMasterIdLst>
    <p:handoutMasterId r:id="rId40"/>
  </p:handoutMasterIdLst>
  <p:sldIdLst>
    <p:sldId id="352" r:id="rId7"/>
    <p:sldId id="354" r:id="rId8"/>
    <p:sldId id="355" r:id="rId9"/>
    <p:sldId id="356" r:id="rId10"/>
    <p:sldId id="357" r:id="rId11"/>
    <p:sldId id="358" r:id="rId12"/>
    <p:sldId id="359" r:id="rId13"/>
    <p:sldId id="360" r:id="rId14"/>
    <p:sldId id="361" r:id="rId15"/>
    <p:sldId id="362" r:id="rId16"/>
    <p:sldId id="363" r:id="rId17"/>
    <p:sldId id="364" r:id="rId18"/>
    <p:sldId id="365" r:id="rId19"/>
    <p:sldId id="366" r:id="rId20"/>
    <p:sldId id="380" r:id="rId21"/>
    <p:sldId id="381" r:id="rId22"/>
    <p:sldId id="382" r:id="rId23"/>
    <p:sldId id="383" r:id="rId24"/>
    <p:sldId id="384" r:id="rId25"/>
    <p:sldId id="367" r:id="rId26"/>
    <p:sldId id="368" r:id="rId27"/>
    <p:sldId id="369" r:id="rId28"/>
    <p:sldId id="370" r:id="rId29"/>
    <p:sldId id="371" r:id="rId30"/>
    <p:sldId id="372" r:id="rId31"/>
    <p:sldId id="373" r:id="rId32"/>
    <p:sldId id="374" r:id="rId33"/>
    <p:sldId id="375" r:id="rId34"/>
    <p:sldId id="376" r:id="rId35"/>
    <p:sldId id="378" r:id="rId36"/>
    <p:sldId id="377" r:id="rId37"/>
    <p:sldId id="385" r:id="rId38"/>
  </p:sldIdLst>
  <p:sldSz cx="9144000" cy="6858000" type="screen4x3"/>
  <p:notesSz cx="7010400" cy="9296400"/>
  <p:embeddedFontLst>
    <p:embeddedFont>
      <p:font typeface="Calibri" panose="020F0502020204030204" pitchFamily="34" charset="0"/>
      <p:regular r:id="rId41"/>
      <p:bold r:id="rId42"/>
      <p:italic r:id="rId43"/>
      <p:boldItalic r:id="rId44"/>
    </p:embeddedFont>
    <p:embeddedFont>
      <p:font typeface="Arial Narrow" panose="020B0606020202030204" pitchFamily="34" charset="0"/>
      <p:regular r:id="rId45"/>
      <p:bold r:id="rId46"/>
      <p:italic r:id="rId47"/>
      <p:boldItalic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DC User" initials="DAG" lastIdx="9" clrIdx="0"/>
  <p:cmAuthor id="1" name="Shannon L. Michael" initials="SLM" lastIdx="9" clrIdx="1"/>
  <p:cmAuthor id="2" name="Michael, Shannon (CDC/OID/NCHHSTP)" initials="MS(" lastIdx="2" clrIdx="2"/>
  <p:cmAuthor id="3" name="Colbert, Karoyle L. (CDC/OD/OADC)" initials="CKL(" lastIdx="2"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198"/>
    <a:srgbClr val="D2E4EB"/>
    <a:srgbClr val="D9FAFF"/>
    <a:srgbClr val="00C2E2"/>
    <a:srgbClr val="FFC000"/>
    <a:srgbClr val="ECEC26"/>
    <a:srgbClr val="7D0036"/>
    <a:srgbClr val="000000"/>
    <a:srgbClr val="5086F2"/>
    <a:srgbClr val="7E00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228" autoAdjust="0"/>
    <p:restoredTop sz="67673" autoAdjust="0"/>
  </p:normalViewPr>
  <p:slideViewPr>
    <p:cSldViewPr snapToGrid="0">
      <p:cViewPr varScale="1">
        <p:scale>
          <a:sx n="57" d="100"/>
          <a:sy n="57" d="100"/>
        </p:scale>
        <p:origin x="-1267" y="-77"/>
      </p:cViewPr>
      <p:guideLst>
        <p:guide orient="horz" pos="1488"/>
        <p:guide pos="2870"/>
      </p:guideLst>
    </p:cSldViewPr>
  </p:slideViewPr>
  <p:notesTextViewPr>
    <p:cViewPr>
      <p:scale>
        <a:sx n="1" d="1"/>
        <a:sy n="1" d="1"/>
      </p:scale>
      <p:origin x="0" y="0"/>
    </p:cViewPr>
  </p:notesTextViewPr>
  <p:sorterViewPr>
    <p:cViewPr>
      <p:scale>
        <a:sx n="68" d="100"/>
        <a:sy n="68" d="100"/>
      </p:scale>
      <p:origin x="0" y="54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handoutMaster" Target="handoutMasters/handoutMaster1.xml"/><Relationship Id="rId45" Type="http://schemas.openxmlformats.org/officeDocument/2006/relationships/font" Target="fonts/font5.fntdata"/><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commentAuthors" Target="commen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4.fntdata"/><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3.fntdata"/><Relationship Id="rId48" Type="http://schemas.openxmlformats.org/officeDocument/2006/relationships/font" Target="fonts/font8.fntdata"/><Relationship Id="rId8" Type="http://schemas.openxmlformats.org/officeDocument/2006/relationships/slide" Target="slides/slide2.xml"/><Relationship Id="rId5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image" Target="../media/image24.emf"/><Relationship Id="rId4" Type="http://schemas.openxmlformats.org/officeDocument/2006/relationships/image" Target="../media/image2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10890E3B-1915-4334-A855-D1A72FDE9E5D}" type="datetimeFigureOut">
              <a:rPr lang="en-US" smtClean="0"/>
              <a:t>7/8/2014</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95182E67-9436-4030-AEF0-49D2E1B272B4}" type="slidenum">
              <a:rPr lang="en-US" smtClean="0"/>
              <a:t>‹#›</a:t>
            </a:fld>
            <a:endParaRPr lang="en-US"/>
          </a:p>
        </p:txBody>
      </p:sp>
    </p:spTree>
    <p:extLst>
      <p:ext uri="{BB962C8B-B14F-4D97-AF65-F5344CB8AC3E}">
        <p14:creationId xmlns:p14="http://schemas.microsoft.com/office/powerpoint/2010/main" val="29629965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272075D7-B9BF-492E-B612-9F0497B217D9}" type="datetimeFigureOut">
              <a:rPr lang="en-US" smtClean="0"/>
              <a:pPr/>
              <a:t>7/8/2014</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C1EBDB-6754-4DA4-BB7D-C1196CD2B39D}" type="slidenum">
              <a:rPr lang="en-US" smtClean="0"/>
              <a:pPr/>
              <a:t>‹#›</a:t>
            </a:fld>
            <a:endParaRPr lang="en-US" dirty="0"/>
          </a:p>
        </p:txBody>
      </p:sp>
    </p:spTree>
    <p:extLst>
      <p:ext uri="{BB962C8B-B14F-4D97-AF65-F5344CB8AC3E}">
        <p14:creationId xmlns:p14="http://schemas.microsoft.com/office/powerpoint/2010/main" val="39252849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nationaldairycouncil.org/ChildNutrition/Pages/The-Wellness-Impact-Healthy-Eating-and-Physical-Activity-Helps-Improve-Academic-Performance.aspx"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mn-lt"/>
                <a:cs typeface="Arial" pitchFamily="34" charset="0"/>
              </a:rPr>
              <a:t>NARRATIVE</a:t>
            </a:r>
          </a:p>
          <a:p>
            <a:pPr>
              <a:defRPr/>
            </a:pPr>
            <a:r>
              <a:rPr lang="en-US" dirty="0" smtClean="0">
                <a:latin typeface="+mn-lt"/>
                <a:cs typeface="Arial" pitchFamily="34" charset="0"/>
              </a:rPr>
              <a:t>The </a:t>
            </a:r>
            <a:r>
              <a:rPr lang="en-US" dirty="0">
                <a:latin typeface="+mn-lt"/>
                <a:cs typeface="Arial" pitchFamily="34" charset="0"/>
              </a:rPr>
              <a:t>purpose of this presentation is to explain the </a:t>
            </a:r>
            <a:r>
              <a:rPr lang="en-US" dirty="0" smtClean="0">
                <a:latin typeface="+mn-lt"/>
                <a:cs typeface="Arial" pitchFamily="34" charset="0"/>
              </a:rPr>
              <a:t>evidence linking healthy</a:t>
            </a:r>
            <a:r>
              <a:rPr lang="en-US" baseline="0" dirty="0" smtClean="0">
                <a:latin typeface="+mn-lt"/>
                <a:cs typeface="Arial" pitchFamily="34" charset="0"/>
              </a:rPr>
              <a:t> eating, </a:t>
            </a:r>
            <a:r>
              <a:rPr lang="en-US" dirty="0" smtClean="0">
                <a:latin typeface="+mn-lt"/>
                <a:cs typeface="Arial" pitchFamily="34" charset="0"/>
              </a:rPr>
              <a:t>physical</a:t>
            </a:r>
            <a:r>
              <a:rPr lang="en-US" baseline="0" dirty="0" smtClean="0">
                <a:latin typeface="+mn-lt"/>
                <a:cs typeface="Arial" pitchFamily="34" charset="0"/>
              </a:rPr>
              <a:t> activity, and improved academic achievement.  The purpose also is to explain </a:t>
            </a:r>
            <a:r>
              <a:rPr lang="en-US" dirty="0" smtClean="0">
                <a:latin typeface="+mn-lt"/>
                <a:cs typeface="Arial" pitchFamily="34" charset="0"/>
              </a:rPr>
              <a:t>how to use the evidence to engage</a:t>
            </a:r>
            <a:r>
              <a:rPr lang="en-US" baseline="0" dirty="0" smtClean="0">
                <a:latin typeface="+mn-lt"/>
                <a:cs typeface="Arial" pitchFamily="34" charset="0"/>
              </a:rPr>
              <a:t> stakeholders and get them to take action in supporting healthy eating and physical activity</a:t>
            </a:r>
            <a:r>
              <a:rPr lang="en-US" dirty="0" smtClean="0">
                <a:latin typeface="+mn-lt"/>
                <a:cs typeface="Arial" pitchFamily="34" charset="0"/>
              </a:rPr>
              <a:t> </a:t>
            </a:r>
            <a:r>
              <a:rPr lang="en-US" dirty="0">
                <a:latin typeface="+mn-lt"/>
                <a:cs typeface="Arial" pitchFamily="34" charset="0"/>
              </a:rPr>
              <a:t>in </a:t>
            </a:r>
            <a:r>
              <a:rPr lang="en-US" dirty="0" smtClean="0">
                <a:latin typeface="+mn-lt"/>
                <a:cs typeface="Arial" pitchFamily="34" charset="0"/>
              </a:rPr>
              <a:t>schools. </a:t>
            </a:r>
            <a:endParaRPr lang="en-US" dirty="0">
              <a:latin typeface="+mn-lt"/>
              <a:cs typeface="Arial" pitchFamily="34" charset="0"/>
            </a:endParaRPr>
          </a:p>
          <a:p>
            <a:pPr>
              <a:defRPr/>
            </a:pPr>
            <a:endParaRPr lang="en-US" dirty="0" smtClean="0">
              <a:latin typeface="+mn-lt"/>
              <a:cs typeface="Arial" pitchFamily="34" charset="0"/>
            </a:endParaRPr>
          </a:p>
          <a:p>
            <a:pPr>
              <a:defRPr/>
            </a:pPr>
            <a:r>
              <a:rPr lang="en-US" dirty="0" smtClean="0">
                <a:latin typeface="+mn-lt"/>
                <a:cs typeface="Arial" pitchFamily="34" charset="0"/>
              </a:rPr>
              <a:t>Following </a:t>
            </a:r>
            <a:r>
              <a:rPr lang="en-US" dirty="0">
                <a:latin typeface="+mn-lt"/>
                <a:cs typeface="Arial" pitchFamily="34" charset="0"/>
              </a:rPr>
              <a:t>the presentation, participants from state, territory, regional, or local education and health agencies or other stakeholders will be able </a:t>
            </a:r>
            <a:r>
              <a:rPr lang="en-US" dirty="0" smtClean="0">
                <a:latin typeface="+mn-lt"/>
                <a:cs typeface="Arial" pitchFamily="34" charset="0"/>
              </a:rPr>
              <a:t>to:</a:t>
            </a:r>
            <a:endParaRPr lang="en-US" dirty="0">
              <a:latin typeface="+mn-lt"/>
              <a:cs typeface="Arial" pitchFamily="34" charset="0"/>
            </a:endParaRPr>
          </a:p>
          <a:p>
            <a:pPr marL="171450" indent="-171450">
              <a:buFont typeface="Arial" panose="020B0604020202020204" pitchFamily="34" charset="0"/>
              <a:buChar char="•"/>
            </a:pPr>
            <a:r>
              <a:rPr lang="en-US" dirty="0" smtClean="0">
                <a:latin typeface="+mn-lt"/>
              </a:rPr>
              <a:t>Describe the evidence supports the link between healthy eating, physical activity, and improved</a:t>
            </a:r>
            <a:r>
              <a:rPr lang="en-US" baseline="0" dirty="0" smtClean="0">
                <a:latin typeface="+mn-lt"/>
              </a:rPr>
              <a:t> </a:t>
            </a:r>
            <a:r>
              <a:rPr lang="en-US" dirty="0" smtClean="0">
                <a:latin typeface="+mn-lt"/>
              </a:rPr>
              <a:t>academic achievement.</a:t>
            </a:r>
          </a:p>
          <a:p>
            <a:pPr marL="171450" indent="-171450">
              <a:buFont typeface="Arial" panose="020B0604020202020204" pitchFamily="34" charset="0"/>
              <a:buChar char="•"/>
            </a:pPr>
            <a:r>
              <a:rPr lang="en-US" dirty="0" smtClean="0"/>
              <a:t>Identify key messages and benefits of addressing healthy eating and physical activity in schools to improve academic achievement and motivate stakeholders to take action. </a:t>
            </a:r>
          </a:p>
          <a:p>
            <a:pPr marL="171450" indent="-171450">
              <a:buFont typeface="Arial" panose="020B0604020202020204" pitchFamily="34" charset="0"/>
              <a:buChar char="•"/>
            </a:pPr>
            <a:r>
              <a:rPr lang="en-US" dirty="0" smtClean="0">
                <a:latin typeface="+mn-lt"/>
              </a:rPr>
              <a:t>Identify at least three actions that can be implemented by states, school districts, schools, parents, and/or students to support healthy eating and physical activity in schools and improve academic</a:t>
            </a:r>
            <a:r>
              <a:rPr lang="en-US" baseline="0" dirty="0" smtClean="0">
                <a:latin typeface="+mn-lt"/>
              </a:rPr>
              <a:t> achievement</a:t>
            </a:r>
            <a:r>
              <a:rPr lang="en-US" dirty="0" smtClean="0">
                <a:latin typeface="+mn-lt"/>
              </a:rPr>
              <a:t>. </a:t>
            </a:r>
          </a:p>
          <a:p>
            <a:pPr marL="171450" indent="-171450">
              <a:buFont typeface="Arial" panose="020B0604020202020204" pitchFamily="34" charset="0"/>
              <a:buChar char="•"/>
            </a:pPr>
            <a:r>
              <a:rPr lang="en-US" dirty="0" smtClean="0"/>
              <a:t>Identify at least two resources that can be used to explain the relationship between healthy eating, physical activity, and academic achievement. </a:t>
            </a:r>
          </a:p>
          <a:p>
            <a:pPr marL="232914" indent="-232914">
              <a:defRPr/>
            </a:pPr>
            <a:endParaRPr lang="en-US" dirty="0">
              <a:latin typeface="+mn-lt"/>
              <a:cs typeface="Arial" pitchFamily="34" charset="0"/>
            </a:endParaRPr>
          </a:p>
          <a:p>
            <a:pPr>
              <a:defRPr/>
            </a:pPr>
            <a:r>
              <a:rPr lang="en-US" dirty="0">
                <a:latin typeface="+mn-lt"/>
                <a:cs typeface="Arial" pitchFamily="34" charset="0"/>
              </a:rPr>
              <a:t>Before we talk about the </a:t>
            </a:r>
            <a:r>
              <a:rPr lang="en-US" dirty="0" smtClean="0">
                <a:latin typeface="+mn-lt"/>
                <a:cs typeface="Arial" pitchFamily="34" charset="0"/>
              </a:rPr>
              <a:t>evidence, </a:t>
            </a:r>
            <a:r>
              <a:rPr lang="en-US" dirty="0">
                <a:latin typeface="+mn-lt"/>
                <a:cs typeface="Arial" pitchFamily="34" charset="0"/>
              </a:rPr>
              <a:t>we will </a:t>
            </a:r>
            <a:r>
              <a:rPr lang="en-US" dirty="0" smtClean="0">
                <a:latin typeface="+mn-lt"/>
                <a:cs typeface="Arial" pitchFamily="34" charset="0"/>
              </a:rPr>
              <a:t>provide</a:t>
            </a:r>
            <a:r>
              <a:rPr lang="en-US" baseline="0" dirty="0" smtClean="0">
                <a:latin typeface="+mn-lt"/>
                <a:cs typeface="Arial" pitchFamily="34" charset="0"/>
              </a:rPr>
              <a:t> a rationale for health and education working together to ensure that students are healthy and ready to learn</a:t>
            </a:r>
            <a:r>
              <a:rPr lang="en-US" dirty="0" smtClean="0">
                <a:latin typeface="+mn-lt"/>
                <a:cs typeface="Arial" pitchFamily="34" charset="0"/>
              </a:rPr>
              <a:t>.</a:t>
            </a:r>
            <a:endParaRPr lang="en-US" dirty="0">
              <a:latin typeface="+mn-lt"/>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ABC1EBDB-6754-4DA4-BB7D-C1196CD2B39D}"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35242312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20000"/>
              </a:spcBef>
              <a:spcAft>
                <a:spcPts val="600"/>
              </a:spcAft>
              <a:buClr>
                <a:srgbClr val="B94441"/>
              </a:buClr>
              <a:buSzTx/>
              <a:buFont typeface="Arial" panose="020B0604020202020204" pitchFamily="34" charset="0"/>
              <a:buNone/>
              <a:tabLst/>
              <a:defRPr/>
            </a:pPr>
            <a:r>
              <a:rPr lang="en-US" sz="1200" b="1" dirty="0" smtClean="0">
                <a:latin typeface="Arial" pitchFamily="34" charset="0"/>
                <a:cs typeface="Arial" pitchFamily="34" charset="0"/>
              </a:rPr>
              <a:t>NARRATIVE</a:t>
            </a:r>
            <a:endParaRPr lang="en-US" sz="1200" dirty="0" smtClean="0">
              <a:latin typeface="Myriad Pro"/>
            </a:endParaRPr>
          </a:p>
          <a:p>
            <a:pPr marL="0" marR="0" indent="0" algn="l" defTabSz="914400" rtl="0" eaLnBrk="1" fontAlgn="auto" latinLnBrk="0" hangingPunct="1">
              <a:lnSpc>
                <a:spcPct val="100000"/>
              </a:lnSpc>
              <a:spcBef>
                <a:spcPct val="20000"/>
              </a:spcBef>
              <a:spcAft>
                <a:spcPts val="600"/>
              </a:spcAft>
              <a:buClr>
                <a:srgbClr val="B94441"/>
              </a:buClr>
              <a:buSzTx/>
              <a:buFont typeface="Arial" panose="020B0604020202020204" pitchFamily="34" charset="0"/>
              <a:buNone/>
              <a:tabLst/>
              <a:defRPr/>
            </a:pPr>
            <a:r>
              <a:rPr lang="en-US" sz="1200" dirty="0" smtClean="0">
                <a:latin typeface="Myriad Pro"/>
              </a:rPr>
              <a:t>In</a:t>
            </a:r>
            <a:r>
              <a:rPr lang="en-US" sz="1200" baseline="0" dirty="0" smtClean="0">
                <a:latin typeface="Myriad Pro"/>
              </a:rPr>
              <a:t> 2010, CDC released a report on </a:t>
            </a:r>
            <a:r>
              <a:rPr lang="en-US" sz="1200" i="1" baseline="0" dirty="0" smtClean="0">
                <a:latin typeface="Myriad Pro"/>
              </a:rPr>
              <a:t>The Association Between School-Based Physical Activity, Including Physical Education and Academic Performance.</a:t>
            </a:r>
            <a:r>
              <a:rPr lang="en-US" sz="1200" kern="1200" baseline="30000" dirty="0" smtClean="0">
                <a:solidFill>
                  <a:schemeClr val="tx1"/>
                </a:solidFill>
                <a:effectLst/>
                <a:latin typeface="+mn-lt"/>
                <a:ea typeface="+mn-ea"/>
                <a:cs typeface="+mn-cs"/>
              </a:rPr>
              <a:t>6</a:t>
            </a:r>
            <a:r>
              <a:rPr lang="en-US" sz="1200" kern="1200" baseline="0" dirty="0" smtClean="0">
                <a:solidFill>
                  <a:schemeClr val="tx1"/>
                </a:solidFill>
                <a:effectLst/>
                <a:latin typeface="+mn-lt"/>
                <a:ea typeface="+mn-ea"/>
                <a:cs typeface="+mn-cs"/>
              </a:rPr>
              <a:t> </a:t>
            </a:r>
            <a:r>
              <a:rPr lang="en-US" sz="1200" baseline="0" dirty="0" smtClean="0">
                <a:latin typeface="Myriad Pro"/>
              </a:rPr>
              <a:t>This report examined how different physical activity contexts in schools, including physical education, recess, classroom-based activity, and extracurricular activities are associated with a variety of academic outcomes</a:t>
            </a:r>
            <a:r>
              <a:rPr lang="en-US" sz="1200" dirty="0" smtClean="0">
                <a:latin typeface="Myriad Pro"/>
              </a:rPr>
              <a:t>.</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Myriad Pro"/>
              </a:rPr>
              <a:t>First, an important result from this report is that i</a:t>
            </a:r>
            <a:r>
              <a:rPr lang="en-US" sz="1200" dirty="0" smtClean="0">
                <a:latin typeface="Myriad Pro"/>
              </a:rPr>
              <a:t>ncreasing or maintaining time for PE does not appear to adversely impact academic achievement (e.g., grades, test</a:t>
            </a:r>
            <a:r>
              <a:rPr lang="en-US" sz="1200" baseline="0" dirty="0" smtClean="0">
                <a:latin typeface="Myriad Pro"/>
              </a:rPr>
              <a:t> scores)</a:t>
            </a:r>
            <a:r>
              <a:rPr lang="en-US" sz="1200" dirty="0" smtClean="0">
                <a:latin typeface="Myriad Pro"/>
              </a:rPr>
              <a:t>.</a:t>
            </a:r>
            <a:r>
              <a:rPr lang="en-US" sz="1200" baseline="0" dirty="0" smtClean="0">
                <a:latin typeface="Myriad Pro"/>
              </a:rPr>
              <a:t>  </a:t>
            </a:r>
            <a:endParaRPr lang="en-US" sz="1200" baseline="30000" dirty="0" smtClean="0">
              <a:latin typeface="Myriad Pro"/>
            </a:endParaRPr>
          </a:p>
          <a:p>
            <a:pPr marL="0" marR="0" indent="0" algn="l" defTabSz="914400" rtl="0" eaLnBrk="1" fontAlgn="auto" latinLnBrk="0" hangingPunct="1">
              <a:lnSpc>
                <a:spcPct val="100000"/>
              </a:lnSpc>
              <a:spcBef>
                <a:spcPct val="20000"/>
              </a:spcBef>
              <a:spcAft>
                <a:spcPts val="600"/>
              </a:spcAft>
              <a:buClr>
                <a:srgbClr val="B94441"/>
              </a:buClr>
              <a:buSzTx/>
              <a:buFont typeface="Arial" panose="020B0604020202020204" pitchFamily="34" charset="0"/>
              <a:buNone/>
              <a:tabLst/>
              <a:defRPr/>
            </a:pPr>
            <a:endParaRPr lang="en-US" sz="1200" baseline="0" dirty="0" smtClean="0">
              <a:latin typeface="Myriad Pro"/>
            </a:endParaRPr>
          </a:p>
          <a:p>
            <a:pPr marL="0" indent="0" eaLnBrk="1" hangingPunct="1">
              <a:spcBef>
                <a:spcPct val="20000"/>
              </a:spcBef>
              <a:spcAft>
                <a:spcPts val="600"/>
              </a:spcAft>
              <a:buClr>
                <a:srgbClr val="B94441"/>
              </a:buClr>
              <a:buFont typeface="Arial" panose="020B0604020202020204" pitchFamily="34" charset="0"/>
              <a:buNone/>
            </a:pPr>
            <a:r>
              <a:rPr lang="en-US" sz="1200" baseline="0" dirty="0" smtClean="0">
                <a:latin typeface="Myriad Pro"/>
              </a:rPr>
              <a:t>There also was s</a:t>
            </a:r>
            <a:r>
              <a:rPr lang="en-US" sz="1200" dirty="0" smtClean="0">
                <a:latin typeface="Myriad Pro"/>
              </a:rPr>
              <a:t>ubstantial </a:t>
            </a:r>
            <a:r>
              <a:rPr lang="en-US" sz="1200" dirty="0">
                <a:latin typeface="Myriad Pro"/>
              </a:rPr>
              <a:t>evidence that school-based physical activity can: </a:t>
            </a:r>
          </a:p>
          <a:p>
            <a:pPr marL="815302" lvl="1" indent="-349415">
              <a:buFont typeface="Arial" pitchFamily="34" charset="0"/>
              <a:buChar char="•"/>
            </a:pPr>
            <a:r>
              <a:rPr lang="en-US" sz="1200" dirty="0">
                <a:latin typeface="Myriad Pro"/>
              </a:rPr>
              <a:t>Help improve academic </a:t>
            </a:r>
            <a:r>
              <a:rPr lang="en-US" sz="1200" dirty="0" smtClean="0">
                <a:latin typeface="Myriad Pro"/>
              </a:rPr>
              <a:t>performance</a:t>
            </a:r>
            <a:r>
              <a:rPr lang="en-US" sz="1200" baseline="0" dirty="0" smtClean="0">
                <a:latin typeface="Myriad Pro"/>
              </a:rPr>
              <a:t> </a:t>
            </a:r>
            <a:r>
              <a:rPr lang="en-US" sz="1200" dirty="0" smtClean="0">
                <a:latin typeface="Myriad Pro"/>
              </a:rPr>
              <a:t>(including </a:t>
            </a:r>
            <a:r>
              <a:rPr lang="en-US" sz="1200" dirty="0">
                <a:latin typeface="Myriad Pro"/>
              </a:rPr>
              <a:t>grades and standardized test scores</a:t>
            </a:r>
            <a:r>
              <a:rPr lang="en-US" sz="1200" dirty="0" smtClean="0">
                <a:latin typeface="Myriad Pro"/>
              </a:rPr>
              <a:t>);</a:t>
            </a:r>
            <a:r>
              <a:rPr lang="en-US" sz="1200" baseline="0" dirty="0" smtClean="0">
                <a:latin typeface="Myriad Pro"/>
              </a:rPr>
              <a:t> and </a:t>
            </a:r>
            <a:endParaRPr lang="en-US" sz="1200" dirty="0">
              <a:latin typeface="Myriad Pro"/>
            </a:endParaRPr>
          </a:p>
          <a:p>
            <a:pPr marL="815302" lvl="1" indent="-349415">
              <a:buFont typeface="Arial" pitchFamily="34" charset="0"/>
              <a:buChar char="•"/>
            </a:pPr>
            <a:r>
              <a:rPr lang="en-US" sz="1200" dirty="0">
                <a:latin typeface="Myriad Pro"/>
              </a:rPr>
              <a:t>Have a positive impact on </a:t>
            </a:r>
            <a:r>
              <a:rPr lang="en-US" sz="1200" dirty="0" smtClean="0">
                <a:latin typeface="Myriad Pro"/>
              </a:rPr>
              <a:t>education behaviors and cognitive skills.</a:t>
            </a:r>
            <a:endParaRPr lang="en-US" sz="1200" dirty="0">
              <a:latin typeface="Myriad Pro"/>
            </a:endParaRPr>
          </a:p>
          <a:p>
            <a:endParaRPr lang="en-US" dirty="0"/>
          </a:p>
        </p:txBody>
      </p:sp>
      <p:sp>
        <p:nvSpPr>
          <p:cNvPr id="4" name="Slide Number Placeholder 3"/>
          <p:cNvSpPr>
            <a:spLocks noGrp="1"/>
          </p:cNvSpPr>
          <p:nvPr>
            <p:ph type="sldNum" sz="quarter" idx="10"/>
          </p:nvPr>
        </p:nvSpPr>
        <p:spPr/>
        <p:txBody>
          <a:bodyPr/>
          <a:lstStyle/>
          <a:p>
            <a:fld id="{ABC1EBDB-6754-4DA4-BB7D-C1196CD2B39D}"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0634333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smtClean="0">
                <a:latin typeface="Arial" pitchFamily="34" charset="0"/>
                <a:cs typeface="Arial" pitchFamily="34" charset="0"/>
              </a:rPr>
              <a:t>NARRATIVE</a:t>
            </a:r>
            <a:endParaRPr lang="en-US"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latin typeface="+mn-lt"/>
              </a:rPr>
              <a:t>Taking a closer look at the evidence</a:t>
            </a:r>
            <a:r>
              <a:rPr lang="en-US" baseline="0" dirty="0" smtClean="0">
                <a:latin typeface="+mn-lt"/>
              </a:rPr>
              <a:t>, specific physical activity practices are linked to different aspects of academic achievement.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Students who are physically active tend to have better grades, school attendance, cognitive performance (e.g., memory), and classroom behaviors (e.g., on-task behavior).</a:t>
            </a:r>
            <a:r>
              <a:rPr lang="en-US" sz="1200" kern="1200" baseline="30000" dirty="0" smtClean="0">
                <a:solidFill>
                  <a:schemeClr val="tx1"/>
                </a:solidFill>
                <a:effectLst/>
                <a:latin typeface="+mn-lt"/>
                <a:ea typeface="+mn-ea"/>
                <a:cs typeface="+mn-cs"/>
              </a:rPr>
              <a:t>28-34</a:t>
            </a:r>
            <a:endParaRPr lang="en-US" sz="12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Higher physical activity and physical fitness levels are associated with improved cognitive performance (e.g., concentration and memory) among students.</a:t>
            </a:r>
            <a:r>
              <a:rPr lang="en-US" sz="1200" kern="1200" baseline="30000" dirty="0" smtClean="0">
                <a:solidFill>
                  <a:schemeClr val="tx1"/>
                </a:solidFill>
                <a:effectLst/>
                <a:latin typeface="+mn-lt"/>
                <a:ea typeface="+mn-ea"/>
                <a:cs typeface="+mn-cs"/>
              </a:rPr>
              <a:t>34-39</a:t>
            </a:r>
            <a:endParaRPr lang="en-US" sz="12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More participation in physical education class has been associated with better grades, standardized test scores, and classroom behavior (e.g., on-task behavior) among students.</a:t>
            </a:r>
            <a:r>
              <a:rPr lang="en-US" sz="1200" kern="1200" baseline="30000" dirty="0" smtClean="0">
                <a:solidFill>
                  <a:schemeClr val="tx1"/>
                </a:solidFill>
                <a:effectLst/>
                <a:latin typeface="+mn-lt"/>
                <a:ea typeface="+mn-ea"/>
                <a:cs typeface="+mn-cs"/>
              </a:rPr>
              <a:t>40-43</a:t>
            </a:r>
            <a:endParaRPr lang="en-US" sz="12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Time spent in recess has been shown to positively affect students’ cognitive performance (e.g., attention, concentration) and classroom behaviors (e.g., not misbehaving).</a:t>
            </a:r>
            <a:r>
              <a:rPr lang="en-US" sz="1200" kern="1200" baseline="30000" dirty="0" smtClean="0">
                <a:solidFill>
                  <a:schemeClr val="tx1"/>
                </a:solidFill>
                <a:effectLst/>
                <a:latin typeface="+mn-lt"/>
                <a:ea typeface="+mn-ea"/>
                <a:cs typeface="+mn-cs"/>
              </a:rPr>
              <a:t>44-48</a:t>
            </a:r>
            <a:endParaRPr lang="en-US" sz="12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Brief classroom physical activity breaks (i.e., 5-10 minutes) </a:t>
            </a:r>
            <a:r>
              <a:rPr lang="en-US" sz="1200" kern="1200" smtClean="0">
                <a:solidFill>
                  <a:schemeClr val="tx1"/>
                </a:solidFill>
                <a:effectLst/>
                <a:latin typeface="+mn-lt"/>
                <a:ea typeface="+mn-ea"/>
                <a:cs typeface="+mn-cs"/>
              </a:rPr>
              <a:t>are associated </a:t>
            </a:r>
            <a:r>
              <a:rPr lang="en-US" sz="1200" kern="1200" dirty="0" smtClean="0">
                <a:solidFill>
                  <a:schemeClr val="tx1"/>
                </a:solidFill>
                <a:effectLst/>
                <a:latin typeface="+mn-lt"/>
                <a:ea typeface="+mn-ea"/>
                <a:cs typeface="+mn-cs"/>
              </a:rPr>
              <a:t>with improved cognitive performance (e.g., attention and concentration), classroom behavior (e.g., on-task behavior), and educational outcomes (e.g., standardized test scores, reading literacy scores, math fluency scores) among students.</a:t>
            </a:r>
            <a:r>
              <a:rPr lang="en-US" sz="1200" kern="1200" baseline="30000" dirty="0" smtClean="0">
                <a:solidFill>
                  <a:schemeClr val="tx1"/>
                </a:solidFill>
                <a:effectLst/>
                <a:latin typeface="+mn-lt"/>
                <a:ea typeface="+mn-ea"/>
                <a:cs typeface="+mn-cs"/>
              </a:rPr>
              <a:t>32,49-54</a:t>
            </a:r>
            <a:endParaRPr lang="en-US" sz="12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Participation in extracurricular physical activities such as interscholastic sports has been associated with higher GPAs, lower drop-out rates, and fewer disciplinary problems among students.</a:t>
            </a:r>
            <a:r>
              <a:rPr lang="en-US" sz="1200" kern="1200" baseline="30000" dirty="0" smtClean="0">
                <a:solidFill>
                  <a:schemeClr val="tx1"/>
                </a:solidFill>
                <a:effectLst/>
                <a:latin typeface="+mn-lt"/>
                <a:ea typeface="+mn-ea"/>
                <a:cs typeface="+mn-cs"/>
              </a:rPr>
              <a:t>55-67</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smtClean="0">
                <a:solidFill>
                  <a:schemeClr val="tx1"/>
                </a:solidFill>
                <a:effectLst/>
                <a:latin typeface="+mn-lt"/>
                <a:ea typeface="+mn-ea"/>
                <a:cs typeface="+mn-cs"/>
              </a:rPr>
              <a:t>CDC and many national organizations recommend a comprehensive, school-wide approach to physical activity that provides opportunities for students to be physically active throughout the school day and after school.</a:t>
            </a:r>
            <a:r>
              <a:rPr lang="en-US" sz="1200" kern="1200" baseline="30000" dirty="0" smtClean="0">
                <a:solidFill>
                  <a:schemeClr val="tx1"/>
                </a:solidFill>
                <a:effectLst/>
                <a:latin typeface="+mn-lt"/>
                <a:ea typeface="+mn-ea"/>
                <a:cs typeface="+mn-cs"/>
              </a:rPr>
              <a:t>68</a:t>
            </a:r>
            <a:r>
              <a:rPr lang="en-US" sz="1200" kern="1200" dirty="0" smtClean="0">
                <a:solidFill>
                  <a:schemeClr val="tx1"/>
                </a:solidFill>
                <a:effectLst/>
                <a:latin typeface="+mn-lt"/>
                <a:ea typeface="+mn-ea"/>
                <a:cs typeface="+mn-cs"/>
              </a:rPr>
              <a:t> This comprehensive approach provides a variety of physical activities to help all students attain at least 60 minutes of physical activity each day.</a:t>
            </a:r>
            <a:r>
              <a:rPr lang="en-US" sz="1200" baseline="30000" dirty="0" smtClean="0">
                <a:latin typeface="+mn-lt"/>
              </a:rPr>
              <a:t>68</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aseline="30000" dirty="0" smtClean="0">
              <a:latin typeface="+mn-lt"/>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aseline="0" dirty="0" smtClean="0">
                <a:latin typeface="+mn-lt"/>
              </a:rPr>
              <a:t>Note to Facilitator: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aseline="0" dirty="0" smtClean="0">
                <a:latin typeface="+mn-lt"/>
              </a:rPr>
              <a:t>For this presentation, the term physical activity includes physical education.  Physical activity is any bodily movement that is produced by skeletal muscle and that substantially increase energy expenditure; whereas physical education provides students with the knowledge and skills necessary to perform a variety of physical activities, maintain physical fitness, and to value and enjoy physical activity as part of a healthy lifestyle. Physical education includes curriculum, instruction, and assessment that is sequential from pre-kindergarten through high school.</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baseline="30000" dirty="0"/>
          </a:p>
        </p:txBody>
      </p:sp>
      <p:sp>
        <p:nvSpPr>
          <p:cNvPr id="4" name="Slide Number Placeholder 3"/>
          <p:cNvSpPr>
            <a:spLocks noGrp="1"/>
          </p:cNvSpPr>
          <p:nvPr>
            <p:ph type="sldNum" sz="quarter" idx="10"/>
          </p:nvPr>
        </p:nvSpPr>
        <p:spPr/>
        <p:txBody>
          <a:bodyPr/>
          <a:lstStyle/>
          <a:p>
            <a:fld id="{ABC1EBDB-6754-4DA4-BB7D-C1196CD2B39D}"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9277067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4DF73-6A73-4B36-A635-5543F0A828A2}" type="slidenum">
              <a:rPr lang="en-US">
                <a:solidFill>
                  <a:prstClr val="black"/>
                </a:solidFill>
              </a:rPr>
              <a:pPr fontAlgn="base">
                <a:spcBef>
                  <a:spcPct val="0"/>
                </a:spcBef>
                <a:spcAft>
                  <a:spcPct val="0"/>
                </a:spcAft>
                <a:defRPr/>
              </a:pPr>
              <a:t>13</a:t>
            </a:fld>
            <a:endParaRPr lang="en-US">
              <a:solidFill>
                <a:prstClr val="black"/>
              </a:solidFill>
            </a:endParaRPr>
          </a:p>
        </p:txBody>
      </p:sp>
      <p:sp>
        <p:nvSpPr>
          <p:cNvPr id="174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lang="en-US" sz="1200" b="1" dirty="0" smtClean="0">
                <a:latin typeface="Arial" pitchFamily="34" charset="0"/>
                <a:cs typeface="Arial" pitchFamily="34" charset="0"/>
              </a:rPr>
              <a:t>NARRATIVE</a:t>
            </a:r>
            <a:endParaRPr lang="en-US" altLang="en-US" dirty="0" smtClean="0">
              <a:cs typeface="Arial" pitchFamily="34" charset="0"/>
            </a:endParaRPr>
          </a:p>
          <a:p>
            <a:pPr marL="0" marR="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lang="en-US" altLang="en-US" dirty="0" smtClean="0">
                <a:cs typeface="Arial" pitchFamily="34" charset="0"/>
              </a:rPr>
              <a:t>Data from the 2009 Youth Risk Behavior Survey indicate that 33% of high school students with mostly A’s did not play on at least one sports team run by their school or community groups, and 60% of high school students with mostly D’s/F’s did not play on at least one sports team run by their school or community groups during the 12 months before the survey.</a:t>
            </a:r>
            <a:r>
              <a:rPr lang="en-US" sz="1200" baseline="30000" dirty="0" smtClean="0">
                <a:latin typeface="Myriad Pro"/>
              </a:rPr>
              <a:t>28</a:t>
            </a:r>
            <a:endParaRPr lang="en-US" altLang="en-US" dirty="0" smtClean="0">
              <a:cs typeface="Arial" pitchFamily="34" charset="0"/>
            </a:endParaRPr>
          </a:p>
          <a:p>
            <a:pPr eaLnBrk="1" hangingPunct="1">
              <a:spcBef>
                <a:spcPct val="0"/>
              </a:spcBef>
            </a:pPr>
            <a:endParaRPr lang="en-US" altLang="en-US" dirty="0" smtClean="0">
              <a:cs typeface="Arial" pitchFamily="34" charset="0"/>
            </a:endParaRPr>
          </a:p>
          <a:p>
            <a:pPr marL="0" indent="0" eaLnBrk="1" hangingPunct="1">
              <a:spcBef>
                <a:spcPct val="0"/>
              </a:spcBef>
              <a:buFont typeface="Arial" panose="020B0604020202020204" pitchFamily="34" charset="0"/>
              <a:buNone/>
            </a:pPr>
            <a:r>
              <a:rPr lang="en-US" altLang="en-US" dirty="0" smtClean="0">
                <a:cs typeface="Arial" pitchFamily="34" charset="0"/>
              </a:rPr>
              <a:t>This</a:t>
            </a:r>
            <a:r>
              <a:rPr lang="en-US" altLang="en-US" baseline="0" dirty="0" smtClean="0">
                <a:cs typeface="Arial" pitchFamily="34" charset="0"/>
              </a:rPr>
              <a:t> supports other evidence showing that student involvement in extracurricular activities such as playing on a sports team is linked to better grades.</a:t>
            </a:r>
          </a:p>
          <a:p>
            <a:pPr marL="0" indent="0" eaLnBrk="1" hangingPunct="1">
              <a:spcBef>
                <a:spcPct val="0"/>
              </a:spcBef>
              <a:buFont typeface="Arial" panose="020B0604020202020204" pitchFamily="34" charset="0"/>
              <a:buNone/>
            </a:pPr>
            <a:endParaRPr lang="en-US" altLang="en-US" baseline="0" dirty="0" smtClean="0">
              <a:cs typeface="Arial" pitchFamily="34" charset="0"/>
            </a:endParaRPr>
          </a:p>
          <a:p>
            <a:pPr marL="0" marR="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lang="en-US" dirty="0" smtClean="0">
                <a:solidFill>
                  <a:schemeClr val="bg2">
                    <a:lumMod val="50000"/>
                  </a:schemeClr>
                </a:solidFill>
                <a:latin typeface="+mn-lt"/>
              </a:rPr>
              <a:t>These kinds of associations do not prove causation.  Further research is needed to determine whether low grades lead to health-risk behaviors, health-risk behaviors lead to low grades, or some other factors lead to both of these problems.</a:t>
            </a:r>
            <a:endParaRPr lang="en-US" altLang="en-US" dirty="0" smtClean="0">
              <a:cs typeface="Arial" pitchFamily="34" charset="0"/>
            </a:endParaRPr>
          </a:p>
          <a:p>
            <a:pPr eaLnBrk="1" hangingPunct="1">
              <a:spcBef>
                <a:spcPct val="0"/>
              </a:spcBef>
            </a:pPr>
            <a:endParaRPr lang="en-US" altLang="en-US" dirty="0" smtClean="0">
              <a:cs typeface="Arial" pitchFamily="34" charset="0"/>
            </a:endParaRPr>
          </a:p>
          <a:p>
            <a:pPr eaLnBrk="1" hangingPunct="1">
              <a:spcBef>
                <a:spcPct val="0"/>
              </a:spcBef>
            </a:pPr>
            <a:r>
              <a:rPr lang="en-US" altLang="en-US" b="1" dirty="0" smtClean="0">
                <a:cs typeface="Arial" pitchFamily="34" charset="0"/>
              </a:rPr>
              <a:t>Notes to Facilitator: </a:t>
            </a:r>
          </a:p>
          <a:p>
            <a:pPr eaLnBrk="1" hangingPunct="1">
              <a:spcBef>
                <a:spcPct val="0"/>
              </a:spcBef>
            </a:pPr>
            <a:r>
              <a:rPr lang="en-US" altLang="en-US" dirty="0" smtClean="0">
                <a:cs typeface="Arial" pitchFamily="34" charset="0"/>
              </a:rPr>
              <a:t>Participants might question why the percentages for each of the health risk behaviors do not add up to 100%.  This is because each bar shows the percentage of students getting that academic grade who engage in that behavior.  For example, 33% of students getting mostly A’s did</a:t>
            </a:r>
            <a:r>
              <a:rPr lang="en-US" altLang="en-US" baseline="0" dirty="0" smtClean="0">
                <a:cs typeface="Arial" pitchFamily="34" charset="0"/>
              </a:rPr>
              <a:t> not play on at least one sports team </a:t>
            </a:r>
            <a:r>
              <a:rPr lang="en-US" altLang="en-US" dirty="0" smtClean="0">
                <a:cs typeface="Arial" pitchFamily="34" charset="0"/>
              </a:rPr>
              <a:t>— 67% of students getting mostly A’s did play on at least one sports team. Among students getting mostly D’s or F’s, 60% did</a:t>
            </a:r>
            <a:r>
              <a:rPr lang="en-US" altLang="en-US" baseline="0" dirty="0" smtClean="0">
                <a:cs typeface="Arial" pitchFamily="34" charset="0"/>
              </a:rPr>
              <a:t> not play on at least one sports team </a:t>
            </a:r>
            <a:r>
              <a:rPr lang="en-US" altLang="en-US" dirty="0" smtClean="0">
                <a:cs typeface="Arial" pitchFamily="34" charset="0"/>
              </a:rPr>
              <a:t>— and 40% did.</a:t>
            </a:r>
          </a:p>
          <a:p>
            <a:pPr eaLnBrk="1" hangingPunct="1">
              <a:spcBef>
                <a:spcPct val="0"/>
              </a:spcBef>
            </a:pPr>
            <a:endParaRPr lang="en-US" altLang="en-US" dirty="0" smtClean="0">
              <a:cs typeface="Arial" pitchFamily="34" charset="0"/>
            </a:endParaRPr>
          </a:p>
          <a:p>
            <a:pPr eaLnBrk="1" hangingPunct="1">
              <a:spcBef>
                <a:spcPct val="0"/>
              </a:spcBef>
            </a:pPr>
            <a:r>
              <a:rPr lang="en-US" altLang="en-US" dirty="0" smtClean="0">
                <a:cs typeface="Arial" pitchFamily="34" charset="0"/>
              </a:rPr>
              <a:t>A total of 16,410 students responded to the 2009 national YRBS with valid data; of those, 14,362 (88%) responded to the academic performance question.  The proportion of students responding to each category of academic performance was: 32.1% (29.6-34.7) received mostly A’s, 41.7% (39.7-43.7) received mostly B’s, 20.1% (18.1-22.2) received mostly C’s, and 6.2% (5.2-7.2) received mostly D’s &amp; F’s.</a:t>
            </a:r>
          </a:p>
          <a:p>
            <a:pPr eaLnBrk="1" hangingPunct="1">
              <a:spcBef>
                <a:spcPct val="0"/>
              </a:spcBef>
            </a:pPr>
            <a:endParaRPr lang="en-US" altLang="en-US" dirty="0" smtClean="0">
              <a:cs typeface="Arial" pitchFamily="34" charset="0"/>
            </a:endParaRPr>
          </a:p>
          <a:p>
            <a:pPr eaLnBrk="1" hangingPunct="1">
              <a:spcBef>
                <a:spcPct val="0"/>
              </a:spcBef>
            </a:pPr>
            <a:r>
              <a:rPr lang="en-US" altLang="en-US" dirty="0" smtClean="0">
                <a:cs typeface="Arial" pitchFamily="34" charset="0"/>
              </a:rPr>
              <a:t>The survey question about students’ academic grades is included periodically in the National YRBS and was asked most recently in 2009. Therefore, these analyses represent the most current data available.</a:t>
            </a:r>
          </a:p>
          <a:p>
            <a:pPr eaLnBrk="1" hangingPunct="1">
              <a:spcBef>
                <a:spcPct val="0"/>
              </a:spcBef>
            </a:pPr>
            <a:endParaRPr lang="en-US" alt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Arial" pitchFamily="34" charset="0"/>
                <a:cs typeface="Arial" pitchFamily="34" charset="0"/>
              </a:rPr>
              <a:t>NARRATIVE</a:t>
            </a:r>
            <a:endParaRPr lang="en-US" dirty="0" smtClean="0"/>
          </a:p>
          <a:p>
            <a:r>
              <a:rPr lang="en-US" dirty="0" smtClean="0"/>
              <a:t>Now that you know the evidence, the next step is to</a:t>
            </a:r>
            <a:r>
              <a:rPr lang="en-US" baseline="0" dirty="0" smtClean="0"/>
              <a:t> use it to support messages you share with your audience—this could be someone from the state, school district, or school as well as parents and students.  You also want to share with these different audiences how it benefits them to address healthy eating and physical activity in schools.</a:t>
            </a:r>
            <a:endParaRPr lang="en-US" dirty="0"/>
          </a:p>
        </p:txBody>
      </p:sp>
      <p:sp>
        <p:nvSpPr>
          <p:cNvPr id="4" name="Slide Number Placeholder 3"/>
          <p:cNvSpPr>
            <a:spLocks noGrp="1"/>
          </p:cNvSpPr>
          <p:nvPr>
            <p:ph type="sldNum" sz="quarter" idx="10"/>
          </p:nvPr>
        </p:nvSpPr>
        <p:spPr/>
        <p:txBody>
          <a:bodyPr/>
          <a:lstStyle/>
          <a:p>
            <a:fld id="{ABC1EBDB-6754-4DA4-BB7D-C1196CD2B39D}" type="slidenum">
              <a:rPr lang="en-US" smtClean="0"/>
              <a:pPr/>
              <a:t>14</a:t>
            </a:fld>
            <a:endParaRPr lang="en-US"/>
          </a:p>
        </p:txBody>
      </p:sp>
    </p:spTree>
    <p:extLst>
      <p:ext uri="{BB962C8B-B14F-4D97-AF65-F5344CB8AC3E}">
        <p14:creationId xmlns:p14="http://schemas.microsoft.com/office/powerpoint/2010/main" val="1262401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smtClean="0">
                <a:latin typeface="Arial" pitchFamily="34" charset="0"/>
                <a:cs typeface="Arial" pitchFamily="34" charset="0"/>
              </a:rPr>
              <a:t>NARRATIVE</a:t>
            </a:r>
            <a:endParaRPr lang="en-US" dirty="0" smtClean="0"/>
          </a:p>
          <a:p>
            <a:pPr marL="0" indent="0">
              <a:buFont typeface="Arial" panose="020B0604020202020204" pitchFamily="34" charset="0"/>
              <a:buNone/>
            </a:pPr>
            <a:r>
              <a:rPr lang="en-US" dirty="0" smtClean="0"/>
              <a:t>First, we will review core messages.  These are broad</a:t>
            </a:r>
            <a:r>
              <a:rPr lang="en-US" baseline="0" dirty="0" smtClean="0"/>
              <a:t> messages that state the importance of healthy students and link to academic achievement.  They connect to common values in our communities. </a:t>
            </a:r>
          </a:p>
          <a:p>
            <a:pPr marL="0" indent="0">
              <a:buFont typeface="Arial" panose="020B0604020202020204" pitchFamily="34" charset="0"/>
              <a:buNone/>
            </a:pPr>
            <a:endParaRPr lang="en-US"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smtClean="0">
                <a:solidFill>
                  <a:schemeClr val="tx1"/>
                </a:solidFill>
                <a:effectLst/>
                <a:latin typeface="+mn-lt"/>
                <a:ea typeface="+mn-ea"/>
                <a:cs typeface="+mn-cs"/>
              </a:rPr>
              <a:t>These core messages</a:t>
            </a:r>
            <a:r>
              <a:rPr lang="en-US" sz="1200" kern="1200" baseline="0" dirty="0" smtClean="0">
                <a:solidFill>
                  <a:schemeClr val="tx1"/>
                </a:solidFill>
                <a:effectLst/>
                <a:latin typeface="+mn-lt"/>
                <a:ea typeface="+mn-ea"/>
                <a:cs typeface="+mn-cs"/>
              </a:rPr>
              <a:t> can </a:t>
            </a:r>
            <a:r>
              <a:rPr lang="en-US" sz="1200" kern="1200" dirty="0" smtClean="0">
                <a:solidFill>
                  <a:schemeClr val="tx1"/>
                </a:solidFill>
                <a:effectLst/>
                <a:latin typeface="+mn-lt"/>
                <a:ea typeface="+mn-ea"/>
                <a:cs typeface="+mn-cs"/>
              </a:rPr>
              <a:t>be</a:t>
            </a:r>
            <a:r>
              <a:rPr lang="en-US" sz="1200" kern="1200" baseline="0" dirty="0" smtClean="0">
                <a:solidFill>
                  <a:schemeClr val="tx1"/>
                </a:solidFill>
                <a:effectLst/>
                <a:latin typeface="+mn-lt"/>
                <a:ea typeface="+mn-ea"/>
                <a:cs typeface="+mn-cs"/>
              </a:rPr>
              <a:t> incorporated in</a:t>
            </a:r>
            <a:r>
              <a:rPr lang="en-US" sz="1200" kern="1200" dirty="0" smtClean="0">
                <a:solidFill>
                  <a:schemeClr val="tx1"/>
                </a:solidFill>
                <a:effectLst/>
                <a:latin typeface="+mn-lt"/>
                <a:ea typeface="+mn-ea"/>
                <a:cs typeface="+mn-cs"/>
              </a:rPr>
              <a:t> all communication (e.g., conversations, </a:t>
            </a:r>
            <a:r>
              <a:rPr lang="en-US" sz="1200" kern="1200" dirty="0" err="1" smtClean="0">
                <a:solidFill>
                  <a:schemeClr val="tx1"/>
                </a:solidFill>
                <a:effectLst/>
                <a:latin typeface="+mn-lt"/>
                <a:ea typeface="+mn-ea"/>
                <a:cs typeface="+mn-cs"/>
              </a:rPr>
              <a:t>PowerPoints</a:t>
            </a:r>
            <a:r>
              <a:rPr lang="en-US" sz="1200" kern="1200" dirty="0" smtClean="0">
                <a:solidFill>
                  <a:schemeClr val="tx1"/>
                </a:solidFill>
                <a:effectLst/>
                <a:latin typeface="+mn-lt"/>
                <a:ea typeface="+mn-ea"/>
                <a:cs typeface="+mn-cs"/>
              </a:rPr>
              <a:t>, webinars, meetings, presentations, web content, emails, newsletters, print documents)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to support state, school district,</a:t>
            </a:r>
            <a:r>
              <a:rPr lang="en-US" sz="1200" kern="1200" baseline="0" dirty="0" smtClean="0">
                <a:solidFill>
                  <a:schemeClr val="tx1"/>
                </a:solidFill>
                <a:effectLst/>
                <a:latin typeface="+mn-lt"/>
                <a:ea typeface="+mn-ea"/>
                <a:cs typeface="+mn-cs"/>
              </a:rPr>
              <a:t> and/or school </a:t>
            </a:r>
            <a:r>
              <a:rPr lang="en-US" sz="1200" kern="1200" dirty="0" smtClean="0">
                <a:solidFill>
                  <a:schemeClr val="tx1"/>
                </a:solidFill>
                <a:effectLst/>
                <a:latin typeface="+mn-lt"/>
                <a:ea typeface="+mn-ea"/>
                <a:cs typeface="+mn-cs"/>
              </a:rPr>
              <a:t>strategies for healthy eating and physical activity. </a:t>
            </a:r>
          </a:p>
          <a:p>
            <a:pPr marL="0" indent="0">
              <a:buFont typeface="Arial" panose="020B0604020202020204" pitchFamily="34" charset="0"/>
              <a:buNone/>
            </a:pPr>
            <a:endParaRPr lang="en-US" dirty="0" smtClean="0"/>
          </a:p>
          <a:p>
            <a:pPr marL="0" indent="0">
              <a:buFont typeface="Arial" panose="020B0604020202020204" pitchFamily="34" charset="0"/>
              <a:buNone/>
            </a:pPr>
            <a:r>
              <a:rPr lang="en-US" dirty="0" smtClean="0"/>
              <a:t>Here are four</a:t>
            </a:r>
            <a:r>
              <a:rPr lang="en-US" baseline="0" dirty="0" smtClean="0"/>
              <a:t> core </a:t>
            </a:r>
            <a:r>
              <a:rPr lang="en-US" dirty="0" smtClean="0"/>
              <a:t>messages</a:t>
            </a:r>
            <a:r>
              <a:rPr lang="en-US" baseline="0" dirty="0" smtClean="0"/>
              <a:t> that should be consistently shared: </a:t>
            </a:r>
            <a:endParaRPr lang="en-US" sz="300" dirty="0" smtClean="0"/>
          </a:p>
          <a:p>
            <a:pPr marL="685800" lvl="1" indent="-228600">
              <a:buFont typeface="+mj-lt"/>
              <a:buAutoNum type="arabicPeriod"/>
            </a:pPr>
            <a:r>
              <a:rPr lang="en-US" sz="1200" kern="1200" dirty="0" smtClean="0">
                <a:solidFill>
                  <a:schemeClr val="tx1"/>
                </a:solidFill>
                <a:effectLst/>
                <a:latin typeface="+mn-lt"/>
                <a:ea typeface="+mn-ea"/>
                <a:cs typeface="+mn-cs"/>
              </a:rPr>
              <a:t>Healthy students are better learners</a:t>
            </a:r>
            <a:endParaRPr lang="en-US" sz="1050" kern="1200" dirty="0" smtClean="0">
              <a:solidFill>
                <a:schemeClr val="tx1"/>
              </a:solidFill>
              <a:effectLst/>
              <a:latin typeface="+mn-lt"/>
              <a:ea typeface="+mn-ea"/>
              <a:cs typeface="+mn-cs"/>
            </a:endParaRPr>
          </a:p>
          <a:p>
            <a:pPr marL="1143000" lvl="2" indent="-228600">
              <a:buFont typeface="Arial" panose="020B0604020202020204" pitchFamily="34" charset="0"/>
              <a:buChar char="•"/>
            </a:pPr>
            <a:r>
              <a:rPr lang="en-US" sz="1200" kern="1200" dirty="0" smtClean="0">
                <a:solidFill>
                  <a:schemeClr val="tx1"/>
                </a:solidFill>
                <a:effectLst/>
                <a:latin typeface="+mn-lt"/>
                <a:ea typeface="+mn-ea"/>
                <a:cs typeface="+mn-cs"/>
              </a:rPr>
              <a:t>Healthy students are better on all levels of academic achievement: academic performance, education behavior, and cognitive skills and attitudes.</a:t>
            </a:r>
            <a:endParaRPr lang="en-US" sz="1050" kern="1200" dirty="0" smtClean="0">
              <a:solidFill>
                <a:schemeClr val="tx1"/>
              </a:solidFill>
              <a:effectLst/>
              <a:latin typeface="+mn-lt"/>
              <a:ea typeface="+mn-ea"/>
              <a:cs typeface="+mn-cs"/>
            </a:endParaRPr>
          </a:p>
          <a:p>
            <a:pPr marL="685800" lvl="1" indent="-228600">
              <a:buFont typeface="+mj-lt"/>
              <a:buAutoNum type="arabicPeriod"/>
            </a:pPr>
            <a:r>
              <a:rPr lang="en-US" sz="1200" kern="1200" dirty="0" smtClean="0">
                <a:solidFill>
                  <a:schemeClr val="tx1"/>
                </a:solidFill>
                <a:effectLst/>
                <a:latin typeface="+mn-lt"/>
                <a:ea typeface="+mn-ea"/>
                <a:cs typeface="+mn-cs"/>
              </a:rPr>
              <a:t>Schools can influence eating and physical activity behaviors</a:t>
            </a:r>
            <a:endParaRPr lang="en-US" sz="1050" kern="1200" dirty="0" smtClean="0">
              <a:solidFill>
                <a:schemeClr val="tx1"/>
              </a:solidFill>
              <a:effectLst/>
              <a:latin typeface="+mn-lt"/>
              <a:ea typeface="+mn-ea"/>
              <a:cs typeface="+mn-cs"/>
            </a:endParaRP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 Students spend much </a:t>
            </a:r>
            <a:r>
              <a:rPr lang="en-US" sz="9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of their time at school, and may eat as many as 2 out of 3 meals per day  and may get much of their physical activity at school.</a:t>
            </a:r>
            <a:endParaRPr lang="en-US" sz="1050" kern="1200" dirty="0" smtClean="0">
              <a:solidFill>
                <a:schemeClr val="tx1"/>
              </a:solidFill>
              <a:effectLst/>
              <a:latin typeface="+mn-lt"/>
              <a:ea typeface="+mn-ea"/>
              <a:cs typeface="+mn-cs"/>
            </a:endParaRPr>
          </a:p>
          <a:p>
            <a:pPr marL="685800" lvl="1" indent="-228600">
              <a:buFont typeface="+mj-lt"/>
              <a:buAutoNum type="arabicPeriod"/>
            </a:pPr>
            <a:r>
              <a:rPr lang="en-US" sz="1200" kern="1200" dirty="0" smtClean="0">
                <a:solidFill>
                  <a:schemeClr val="tx1"/>
                </a:solidFill>
                <a:effectLst/>
                <a:latin typeface="+mn-lt"/>
                <a:ea typeface="+mn-ea"/>
                <a:cs typeface="+mn-cs"/>
              </a:rPr>
              <a:t>Healthy, successful students help build strong communities.</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 Investing in the health of students</a:t>
            </a:r>
            <a:r>
              <a:rPr lang="en-US" sz="9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contributes to healthy communities in the future.</a:t>
            </a:r>
            <a:endParaRPr lang="en-US" sz="1050" kern="1200" dirty="0" smtClean="0">
              <a:solidFill>
                <a:schemeClr val="tx1"/>
              </a:solidFill>
              <a:effectLst/>
              <a:latin typeface="+mn-lt"/>
              <a:ea typeface="+mn-ea"/>
              <a:cs typeface="+mn-cs"/>
            </a:endParaRPr>
          </a:p>
          <a:p>
            <a:pPr marL="685800" lvl="1" indent="-228600">
              <a:buFont typeface="+mj-lt"/>
              <a:buAutoNum type="arabicPeriod"/>
            </a:pPr>
            <a:r>
              <a:rPr lang="en-US" sz="1200" kern="1200" dirty="0" smtClean="0">
                <a:solidFill>
                  <a:schemeClr val="tx1"/>
                </a:solidFill>
                <a:effectLst/>
                <a:latin typeface="+mn-lt"/>
                <a:ea typeface="+mn-ea"/>
                <a:cs typeface="+mn-cs"/>
              </a:rPr>
              <a:t>All students deserve the opportunity to be healthy and successful</a:t>
            </a:r>
            <a:endParaRPr lang="en-US" sz="1050" kern="1200" dirty="0" smtClean="0">
              <a:solidFill>
                <a:schemeClr val="tx1"/>
              </a:solidFill>
              <a:effectLst/>
              <a:latin typeface="+mn-lt"/>
              <a:ea typeface="+mn-ea"/>
              <a:cs typeface="+mn-cs"/>
            </a:endParaRPr>
          </a:p>
          <a:p>
            <a:pPr marL="1143000" lvl="2" indent="-228600">
              <a:buFont typeface="Arial" panose="020B0604020202020204" pitchFamily="34" charset="0"/>
              <a:buChar char="•"/>
            </a:pPr>
            <a:r>
              <a:rPr lang="en-US" sz="1200" kern="1200" dirty="0" smtClean="0">
                <a:solidFill>
                  <a:schemeClr val="tx1"/>
                </a:solidFill>
                <a:effectLst/>
                <a:latin typeface="+mn-lt"/>
                <a:ea typeface="+mn-ea"/>
                <a:cs typeface="+mn-cs"/>
              </a:rPr>
              <a:t>Providing access to healthy foods and physical activity plays an important role in the academic achievement of students.</a:t>
            </a:r>
            <a:r>
              <a:rPr lang="en-US" sz="900" kern="1200" dirty="0" smtClean="0">
                <a:solidFill>
                  <a:schemeClr val="tx1"/>
                </a:solidFill>
                <a:effectLst/>
                <a:latin typeface="+mn-lt"/>
                <a:ea typeface="+mn-ea"/>
                <a:cs typeface="+mn-cs"/>
              </a:rPr>
              <a:t> </a:t>
            </a:r>
            <a:r>
              <a:rPr lang="en-US" dirty="0" smtClean="0">
                <a:effectLst/>
              </a:rPr>
              <a:t> </a:t>
            </a:r>
            <a:r>
              <a:rPr lang="en-US" sz="900" kern="120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ABC1EBDB-6754-4DA4-BB7D-C1196CD2B39D}"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7931543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Arial" pitchFamily="34" charset="0"/>
                <a:cs typeface="Arial" pitchFamily="34" charset="0"/>
              </a:rPr>
              <a:t>NARRATIVE</a:t>
            </a:r>
            <a:endParaRPr lang="en-US" dirty="0" smtClean="0"/>
          </a:p>
          <a:p>
            <a:r>
              <a:rPr lang="en-US" dirty="0" smtClean="0"/>
              <a:t>In</a:t>
            </a:r>
            <a:r>
              <a:rPr lang="en-US" baseline="0" dirty="0" smtClean="0"/>
              <a:t> addition to the core messages, it is important to have and disseminate audience-specific messages that explain how they can benefit if they support healthy eating and physical activity in schools. This table identifies the specific benefits for each audience. For example, schools that are addressing healthy eating and physical activity should have decreased rates of student absenteeism, fewer behavioral problems, and higher school-wide test scores and grades.  This is important to both schools and school districts.</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audience-specific message should also resonate with the audience’s core values.  For example, when talking with schools, you might want to mention that p</a:t>
            </a:r>
            <a:r>
              <a:rPr lang="en-US" sz="1200" kern="1200" dirty="0" smtClean="0">
                <a:solidFill>
                  <a:schemeClr val="tx1"/>
                </a:solidFill>
                <a:effectLst/>
                <a:latin typeface="+mn-lt"/>
                <a:ea typeface="+mn-ea"/>
                <a:cs typeface="+mn-cs"/>
              </a:rPr>
              <a:t>romoting the </a:t>
            </a:r>
            <a:r>
              <a:rPr lang="en-US" sz="1200" kern="1200" baseline="0" dirty="0" smtClean="0">
                <a:solidFill>
                  <a:schemeClr val="tx1"/>
                </a:solidFill>
                <a:effectLst/>
                <a:latin typeface="+mn-lt"/>
                <a:ea typeface="+mn-ea"/>
                <a:cs typeface="+mn-cs"/>
              </a:rPr>
              <a:t>healthy eating and physical activity </a:t>
            </a:r>
            <a:r>
              <a:rPr lang="en-US" sz="1200" kern="1200" dirty="0" smtClean="0">
                <a:solidFill>
                  <a:schemeClr val="tx1"/>
                </a:solidFill>
                <a:effectLst/>
                <a:latin typeface="+mn-lt"/>
                <a:ea typeface="+mn-ea"/>
                <a:cs typeface="+mn-cs"/>
              </a:rPr>
              <a:t>of staff and students helps schools to meet their educational goals</a:t>
            </a:r>
            <a:r>
              <a:rPr lang="en-US" sz="1200" kern="1200" baseline="0" dirty="0" smtClean="0">
                <a:solidFill>
                  <a:schemeClr val="tx1"/>
                </a:solidFill>
                <a:effectLst/>
                <a:latin typeface="+mn-lt"/>
                <a:ea typeface="+mn-ea"/>
                <a:cs typeface="+mn-cs"/>
              </a:rPr>
              <a:t> and </a:t>
            </a:r>
            <a:r>
              <a:rPr lang="en-US" sz="1200" kern="1200" dirty="0" smtClean="0">
                <a:solidFill>
                  <a:schemeClr val="tx1"/>
                </a:solidFill>
                <a:effectLst/>
                <a:latin typeface="+mn-lt"/>
                <a:ea typeface="+mn-ea"/>
                <a:cs typeface="+mn-cs"/>
              </a:rPr>
              <a:t>enables students to become better learners.  When </a:t>
            </a:r>
            <a:r>
              <a:rPr lang="en-US" sz="1200" kern="1200" baseline="0" dirty="0" smtClean="0">
                <a:solidFill>
                  <a:schemeClr val="tx1"/>
                </a:solidFill>
                <a:effectLst/>
                <a:latin typeface="+mn-lt"/>
                <a:ea typeface="+mn-ea"/>
                <a:cs typeface="+mn-cs"/>
              </a:rPr>
              <a:t>talking with school districts, you might want to say that </a:t>
            </a:r>
            <a:r>
              <a:rPr lang="en-US" sz="1200" kern="1200" dirty="0" smtClean="0">
                <a:solidFill>
                  <a:schemeClr val="tx1"/>
                </a:solidFill>
                <a:effectLst/>
                <a:latin typeface="+mn-lt"/>
                <a:ea typeface="+mn-ea"/>
                <a:cs typeface="+mn-cs"/>
              </a:rPr>
              <a:t>schools are an important part of the community and the place where all students can have a healthy start</a:t>
            </a:r>
            <a:r>
              <a:rPr lang="en-US" sz="1200"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baseline="0" dirty="0" smtClean="0"/>
          </a:p>
          <a:p>
            <a:pPr>
              <a:spcBef>
                <a:spcPts val="0"/>
              </a:spcBef>
            </a:pPr>
            <a:r>
              <a:rPr lang="en-US" sz="1200" kern="1200" dirty="0" smtClean="0">
                <a:solidFill>
                  <a:schemeClr val="tx1"/>
                </a:solidFill>
                <a:effectLst/>
                <a:latin typeface="+mn-lt"/>
                <a:ea typeface="+mn-ea"/>
                <a:cs typeface="+mn-cs"/>
              </a:rPr>
              <a:t>These</a:t>
            </a:r>
            <a:r>
              <a:rPr lang="en-US" sz="1200" kern="1200" baseline="0" dirty="0" smtClean="0">
                <a:solidFill>
                  <a:schemeClr val="tx1"/>
                </a:solidFill>
                <a:effectLst/>
                <a:latin typeface="+mn-lt"/>
                <a:ea typeface="+mn-ea"/>
                <a:cs typeface="+mn-cs"/>
              </a:rPr>
              <a:t> audience-specific </a:t>
            </a:r>
            <a:r>
              <a:rPr lang="en-US" sz="1200" kern="1200" dirty="0" smtClean="0">
                <a:solidFill>
                  <a:schemeClr val="tx1"/>
                </a:solidFill>
                <a:effectLst/>
                <a:latin typeface="+mn-lt"/>
                <a:ea typeface="+mn-ea"/>
                <a:cs typeface="+mn-cs"/>
              </a:rPr>
              <a:t>messages should</a:t>
            </a:r>
            <a:r>
              <a:rPr lang="en-US" sz="1200" kern="1200" baseline="0" dirty="0" smtClean="0">
                <a:solidFill>
                  <a:schemeClr val="tx1"/>
                </a:solidFill>
                <a:effectLst/>
                <a:latin typeface="+mn-lt"/>
                <a:ea typeface="+mn-ea"/>
                <a:cs typeface="+mn-cs"/>
              </a:rPr>
              <a:t> be added </a:t>
            </a:r>
            <a:r>
              <a:rPr lang="en-US" sz="1200" kern="1200" dirty="0" smtClean="0">
                <a:solidFill>
                  <a:schemeClr val="tx1"/>
                </a:solidFill>
                <a:effectLst/>
                <a:latin typeface="+mn-lt"/>
                <a:ea typeface="+mn-ea"/>
                <a:cs typeface="+mn-cs"/>
              </a:rPr>
              <a:t>to the core messages when communicating to specific stakeholder audiences</a:t>
            </a:r>
            <a:r>
              <a:rPr lang="en-US" sz="1200" kern="1200" baseline="0" dirty="0" smtClean="0">
                <a:solidFill>
                  <a:schemeClr val="tx1"/>
                </a:solidFill>
                <a:effectLst/>
                <a:latin typeface="+mn-lt"/>
                <a:ea typeface="+mn-ea"/>
                <a:cs typeface="+mn-cs"/>
              </a:rPr>
              <a:t> (e.g., </a:t>
            </a:r>
            <a:r>
              <a:rPr lang="en-US" sz="1200" kern="1200" dirty="0" smtClean="0">
                <a:solidFill>
                  <a:schemeClr val="tx1"/>
                </a:solidFill>
                <a:effectLst/>
                <a:latin typeface="+mn-lt"/>
                <a:ea typeface="+mn-ea"/>
                <a:cs typeface="+mn-cs"/>
              </a:rPr>
              <a:t>conversation, </a:t>
            </a:r>
            <a:r>
              <a:rPr lang="en-US" sz="1200" kern="1200" dirty="0" err="1" smtClean="0">
                <a:solidFill>
                  <a:schemeClr val="tx1"/>
                </a:solidFill>
                <a:effectLst/>
                <a:latin typeface="+mn-lt"/>
                <a:ea typeface="+mn-ea"/>
                <a:cs typeface="+mn-cs"/>
              </a:rPr>
              <a:t>PowerPoints</a:t>
            </a:r>
            <a:r>
              <a:rPr lang="en-US" sz="1200" kern="1200" dirty="0" smtClean="0">
                <a:solidFill>
                  <a:schemeClr val="tx1"/>
                </a:solidFill>
                <a:effectLst/>
                <a:latin typeface="+mn-lt"/>
                <a:ea typeface="+mn-ea"/>
                <a:cs typeface="+mn-cs"/>
              </a:rPr>
              <a:t>, webinars, meetings, presentations, web content, emails, newsletters, and print documents)</a:t>
            </a:r>
            <a:r>
              <a:rPr lang="en-US" sz="1200" kern="1200" baseline="0" dirty="0" smtClean="0">
                <a:solidFill>
                  <a:schemeClr val="tx1"/>
                </a:solidFill>
                <a:effectLst/>
                <a:latin typeface="+mn-lt"/>
                <a:ea typeface="+mn-ea"/>
                <a:cs typeface="+mn-cs"/>
              </a:rPr>
              <a:t> to </a:t>
            </a:r>
            <a:r>
              <a:rPr lang="en-US" sz="1200" kern="1200" dirty="0" smtClean="0">
                <a:solidFill>
                  <a:schemeClr val="tx1"/>
                </a:solidFill>
                <a:effectLst/>
                <a:latin typeface="+mn-lt"/>
                <a:ea typeface="+mn-ea"/>
                <a:cs typeface="+mn-cs"/>
              </a:rPr>
              <a:t>support state, school district,</a:t>
            </a:r>
            <a:r>
              <a:rPr lang="en-US" sz="1200" kern="1200" baseline="0" dirty="0" smtClean="0">
                <a:solidFill>
                  <a:schemeClr val="tx1"/>
                </a:solidFill>
                <a:effectLst/>
                <a:latin typeface="+mn-lt"/>
                <a:ea typeface="+mn-ea"/>
                <a:cs typeface="+mn-cs"/>
              </a:rPr>
              <a:t> and/or school </a:t>
            </a:r>
            <a:r>
              <a:rPr lang="en-US" sz="1200" kern="1200" dirty="0" smtClean="0">
                <a:solidFill>
                  <a:schemeClr val="tx1"/>
                </a:solidFill>
                <a:effectLst/>
                <a:latin typeface="+mn-lt"/>
                <a:ea typeface="+mn-ea"/>
                <a:cs typeface="+mn-cs"/>
              </a:rPr>
              <a:t>strategies for healthy eating and physical activity.  For example,</a:t>
            </a:r>
            <a:r>
              <a:rPr lang="en-US" sz="1200" kern="1200" baseline="0" dirty="0" smtClean="0">
                <a:solidFill>
                  <a:schemeClr val="tx1"/>
                </a:solidFill>
                <a:effectLst/>
                <a:latin typeface="+mn-lt"/>
                <a:ea typeface="+mn-ea"/>
                <a:cs typeface="+mn-cs"/>
              </a:rPr>
              <a:t> if you were </a:t>
            </a:r>
            <a:r>
              <a:rPr lang="en-US" sz="1200" u="none" kern="1200" baseline="0" dirty="0" smtClean="0">
                <a:solidFill>
                  <a:schemeClr val="tx1"/>
                </a:solidFill>
                <a:effectLst/>
                <a:latin typeface="+mn-lt"/>
                <a:ea typeface="+mn-ea"/>
                <a:cs typeface="+mn-cs"/>
              </a:rPr>
              <a:t>talking with someone in a school, you might say to them </a:t>
            </a:r>
            <a:r>
              <a:rPr lang="en-US" sz="1200" u="none" dirty="0" smtClean="0"/>
              <a:t>providing students with healthy foods and opportunities to be physically active throughout the school day help them to be healthier and better learners.</a:t>
            </a:r>
            <a:r>
              <a:rPr lang="en-US" sz="1200" u="none" baseline="0" dirty="0" smtClean="0"/>
              <a:t>  This could also help decrease your schools’ rates of student absenteeism and help increase school-wide test scores and grades. </a:t>
            </a:r>
            <a:endParaRPr lang="en-US" sz="1200" u="none" dirty="0" smtClean="0"/>
          </a:p>
          <a:p>
            <a:endParaRPr lang="en-US" dirty="0" smtClean="0"/>
          </a:p>
          <a:p>
            <a:r>
              <a:rPr lang="en-US" b="1" dirty="0" smtClean="0"/>
              <a:t>Note to Facilitator:</a:t>
            </a:r>
          </a:p>
          <a:p>
            <a:pPr marL="171450" indent="-171450">
              <a:buFont typeface="Arial" panose="020B0604020202020204" pitchFamily="34" charset="0"/>
              <a:buChar char="•"/>
            </a:pPr>
            <a:r>
              <a:rPr lang="en-US" dirty="0" smtClean="0"/>
              <a:t>You can go through the</a:t>
            </a:r>
            <a:r>
              <a:rPr lang="en-US" baseline="0" dirty="0" smtClean="0"/>
              <a:t> benefits for each audience or highlight a few of them as mentioned in the narrative.</a:t>
            </a:r>
          </a:p>
          <a:p>
            <a:pPr marL="171450" indent="-171450">
              <a:buFont typeface="Arial" panose="020B0604020202020204" pitchFamily="34" charset="0"/>
              <a:buChar char="•"/>
            </a:pPr>
            <a:r>
              <a:rPr lang="en-US" sz="1200" kern="1200" baseline="0" dirty="0" smtClean="0">
                <a:solidFill>
                  <a:schemeClr val="tx1"/>
                </a:solidFill>
                <a:latin typeface="+mn-lt"/>
                <a:ea typeface="+mn-ea"/>
                <a:cs typeface="+mn-cs"/>
              </a:rPr>
              <a:t>You might want to note that schools and school districts have diverse staff  including administrators (district directors, program coordinators, administrators, and school principals), instructional staff (teachers, </a:t>
            </a:r>
            <a:r>
              <a:rPr lang="en-US" sz="1200" kern="1200" baseline="0" dirty="0" err="1" smtClean="0">
                <a:solidFill>
                  <a:schemeClr val="tx1"/>
                </a:solidFill>
                <a:latin typeface="+mn-lt"/>
                <a:ea typeface="+mn-ea"/>
                <a:cs typeface="+mn-cs"/>
              </a:rPr>
              <a:t>paraeducators</a:t>
            </a:r>
            <a:r>
              <a:rPr lang="en-US" sz="1200" kern="1200" baseline="0" dirty="0" smtClean="0">
                <a:solidFill>
                  <a:schemeClr val="tx1"/>
                </a:solidFill>
                <a:latin typeface="+mn-lt"/>
                <a:ea typeface="+mn-ea"/>
                <a:cs typeface="+mn-cs"/>
              </a:rPr>
              <a:t>, physical education specialists, and special education staff), and other personnel (coaches, school nurses, health assistants, counselors, before- and after-school staff,  and school resource officers) all of whom can share the message. </a:t>
            </a:r>
            <a:endParaRPr lang="en-US" dirty="0" smtClean="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ABC1EBDB-6754-4DA4-BB7D-C1196CD2B39D}"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4115226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Arial" pitchFamily="34" charset="0"/>
                <a:cs typeface="Arial" pitchFamily="34" charset="0"/>
              </a:rPr>
              <a:t>NARRATIVE</a:t>
            </a:r>
            <a:endParaRPr lang="en-US" dirty="0" smtClean="0"/>
          </a:p>
          <a:p>
            <a:pPr marL="0" indent="0">
              <a:buFontTx/>
              <a:buNone/>
            </a:pPr>
            <a:r>
              <a:rPr lang="en-US" dirty="0" smtClean="0"/>
              <a:t>Addressing</a:t>
            </a:r>
            <a:r>
              <a:rPr lang="en-US" baseline="0" dirty="0" smtClean="0"/>
              <a:t> healthy eating and physical activity in schools matters. The goal is for stakeholders to take action, but to get them to this point, we need to make a strong case for </a:t>
            </a:r>
            <a:r>
              <a:rPr lang="en-US" i="1" baseline="0" dirty="0" smtClean="0"/>
              <a:t>why</a:t>
            </a:r>
            <a:r>
              <a:rPr lang="en-US" baseline="0" dirty="0" smtClean="0"/>
              <a:t> they need to be involved.  This is done by getting them to understand the link between health and academics and sharing the core and audience-specific messages that are relevant to them. </a:t>
            </a:r>
          </a:p>
          <a:p>
            <a:pPr marL="0" indent="0">
              <a:buFontTx/>
              <a:buNone/>
            </a:pPr>
            <a:endParaRPr lang="en-US" baseline="0" dirty="0" smtClean="0"/>
          </a:p>
          <a:p>
            <a:pPr marL="0" indent="0">
              <a:buFontTx/>
              <a:buNone/>
            </a:pPr>
            <a:r>
              <a:rPr lang="en-US" baseline="0" dirty="0" smtClean="0"/>
              <a:t>Here are some ways to share the message: </a:t>
            </a:r>
          </a:p>
          <a:p>
            <a:pPr marL="171450" lvl="0" indent="-171450">
              <a:buFont typeface="Arial" panose="020B0604020202020204" pitchFamily="34" charset="0"/>
              <a:buChar char="•"/>
            </a:pPr>
            <a:r>
              <a:rPr lang="en-US" i="1" dirty="0" smtClean="0"/>
              <a:t>Consistently share the evidence, key messages, and benefits with key stakeholders </a:t>
            </a:r>
            <a:r>
              <a:rPr lang="en-US" dirty="0" smtClean="0"/>
              <a:t>— this can be done in </a:t>
            </a:r>
            <a:r>
              <a:rPr lang="en-US" sz="1200" kern="1200" dirty="0" smtClean="0">
                <a:solidFill>
                  <a:schemeClr val="tx1"/>
                </a:solidFill>
                <a:effectLst/>
                <a:latin typeface="+mn-lt"/>
                <a:ea typeface="+mn-ea"/>
                <a:cs typeface="+mn-cs"/>
              </a:rPr>
              <a:t>conversation, PowerPoints, webinars, meetings, presentations, web content, emails, newsletters, and print documents.</a:t>
            </a:r>
            <a:r>
              <a:rPr lang="en-US" sz="1200" kern="1200" baseline="0" dirty="0" smtClean="0">
                <a:solidFill>
                  <a:schemeClr val="tx1"/>
                </a:solidFill>
                <a:effectLst/>
                <a:latin typeface="+mn-lt"/>
                <a:ea typeface="+mn-ea"/>
                <a:cs typeface="+mn-cs"/>
              </a:rPr>
              <a:t> This also </a:t>
            </a:r>
            <a:r>
              <a:rPr lang="en-US" baseline="0" dirty="0" smtClean="0"/>
              <a:t>can be shared at any meeting that addresses the academic success of students.</a:t>
            </a:r>
            <a:endParaRPr lang="en-US"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smtClean="0"/>
              <a:t>Include this topic in professional development </a:t>
            </a:r>
            <a:r>
              <a:rPr lang="en-US" baseline="0" dirty="0" smtClean="0"/>
              <a:t>— many school administrators and classroom teachers have not learned about the evidence or benefits of addressing healthy eating and physical activity in schools.  This would be opportunity to not only share with the evidence and messages but also to ask them to take action.</a:t>
            </a:r>
            <a:endParaRPr lang="en-US"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smtClean="0"/>
              <a:t>Ask parents to support and promote the healthy eating and physical activity as a way to improve academic achievement</a:t>
            </a:r>
            <a:r>
              <a:rPr lang="en-US" i="1" baseline="0" dirty="0" smtClean="0"/>
              <a:t> </a:t>
            </a:r>
            <a:r>
              <a:rPr lang="en-US" baseline="0" dirty="0" smtClean="0"/>
              <a:t>— parents are great advocates and could create awareness among other parents of the importance of healthy school nutrition environments and opportunities for physical activity as a way to improve academic achievement. </a:t>
            </a:r>
            <a:endParaRPr lang="en-US"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smtClean="0"/>
              <a:t>Use meaningful stories that support this link </a:t>
            </a:r>
            <a:r>
              <a:rPr lang="en-US" baseline="0" dirty="0" smtClean="0"/>
              <a:t>— many schools have implemented healthy eating and physical activity policies and practices that have made a difference in their students’ academic achievement outcomes.  Identifying and sharing these stories should garner support in the school community to address these health behaviors and issues in school.</a:t>
            </a:r>
            <a:endParaRPr lang="en-US" dirty="0" smtClean="0"/>
          </a:p>
          <a:p>
            <a:pPr marL="457200" lvl="1" indent="0">
              <a:buFont typeface="Arial" panose="020B0604020202020204" pitchFamily="34" charset="0"/>
              <a:buNone/>
            </a:pPr>
            <a:endParaRPr lang="en-US" dirty="0" smtClean="0"/>
          </a:p>
          <a:p>
            <a:pPr marL="171450" indent="-171450">
              <a:buFontTx/>
              <a:buChar char="-"/>
            </a:pPr>
            <a:endParaRPr lang="en-US" baseline="0" dirty="0" smtClean="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ABC1EBDB-6754-4DA4-BB7D-C1196CD2B39D}"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1228949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C1EBDB-6754-4DA4-BB7D-C1196CD2B39D}"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19990120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smtClean="0">
                <a:latin typeface="Arial" pitchFamily="34" charset="0"/>
                <a:cs typeface="Arial" pitchFamily="34" charset="0"/>
              </a:rPr>
              <a:t>NARRATIVE</a:t>
            </a:r>
            <a:endParaRPr lang="en-US" dirty="0" smtClean="0"/>
          </a:p>
          <a:p>
            <a:pPr marL="0" indent="0">
              <a:buFont typeface="Arial" panose="020B0604020202020204" pitchFamily="34" charset="0"/>
              <a:buNone/>
            </a:pPr>
            <a:r>
              <a:rPr lang="en-US" dirty="0" smtClean="0"/>
              <a:t>The goal of knowing the evidence and sharing the core and audience-specific</a:t>
            </a:r>
            <a:r>
              <a:rPr lang="en-US" baseline="0" dirty="0" smtClean="0"/>
              <a:t> messages is to get folks to take action.  The next few slides highlight key actions that states, school districts, schools, parents, and students can take to support </a:t>
            </a:r>
            <a:r>
              <a:rPr lang="en-US" sz="1200" kern="1200" dirty="0" smtClean="0">
                <a:solidFill>
                  <a:schemeClr val="tx1"/>
                </a:solidFill>
                <a:effectLst/>
                <a:latin typeface="+mn-lt"/>
                <a:ea typeface="+mn-ea"/>
                <a:cs typeface="+mn-cs"/>
              </a:rPr>
              <a:t>strategies for addressing healthy eating and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physical activity </a:t>
            </a:r>
            <a:r>
              <a:rPr lang="en-US" sz="1200" kern="1200" baseline="0" dirty="0" smtClean="0">
                <a:solidFill>
                  <a:schemeClr val="tx1"/>
                </a:solidFill>
                <a:effectLst/>
                <a:latin typeface="+mn-lt"/>
                <a:ea typeface="+mn-ea"/>
                <a:cs typeface="+mn-cs"/>
              </a:rPr>
              <a:t>in schools.</a:t>
            </a:r>
            <a:endParaRPr lang="en-US" dirty="0"/>
          </a:p>
        </p:txBody>
      </p:sp>
      <p:sp>
        <p:nvSpPr>
          <p:cNvPr id="4" name="Slide Number Placeholder 3"/>
          <p:cNvSpPr>
            <a:spLocks noGrp="1"/>
          </p:cNvSpPr>
          <p:nvPr>
            <p:ph type="sldNum" sz="quarter" idx="10"/>
          </p:nvPr>
        </p:nvSpPr>
        <p:spPr/>
        <p:txBody>
          <a:bodyPr/>
          <a:lstStyle/>
          <a:p>
            <a:fld id="{ABC1EBDB-6754-4DA4-BB7D-C1196CD2B39D}"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18539888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Arial" pitchFamily="34" charset="0"/>
                <a:cs typeface="Arial" pitchFamily="34" charset="0"/>
              </a:rPr>
              <a:t>NARRATIVE</a:t>
            </a:r>
            <a:endParaRPr lang="en-US" baseline="0" dirty="0" smtClean="0"/>
          </a:p>
          <a:p>
            <a:r>
              <a:rPr lang="en-US" baseline="0" dirty="0" smtClean="0"/>
              <a:t>Who can take action? States, school districts, schools, parents, and students can all play a role in making sure that health is addressed in schools.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Note to Facilitator:</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You might want to note that schools and school districts have diverse staff including administrators (district directors, program coordinators, administrators, and school principals), instructional staff (teachers, </a:t>
            </a:r>
            <a:r>
              <a:rPr lang="en-US" sz="1200" kern="1200" baseline="0" dirty="0" err="1" smtClean="0">
                <a:solidFill>
                  <a:schemeClr val="tx1"/>
                </a:solidFill>
                <a:latin typeface="+mn-lt"/>
                <a:ea typeface="+mn-ea"/>
                <a:cs typeface="+mn-cs"/>
              </a:rPr>
              <a:t>paraeducators</a:t>
            </a:r>
            <a:r>
              <a:rPr lang="en-US" sz="1200" kern="1200" baseline="0" dirty="0" smtClean="0">
                <a:solidFill>
                  <a:schemeClr val="tx1"/>
                </a:solidFill>
                <a:latin typeface="+mn-lt"/>
                <a:ea typeface="+mn-ea"/>
                <a:cs typeface="+mn-cs"/>
              </a:rPr>
              <a:t>, physical education specialists, and special education staff), and other personnel (coaches, school nurses, health assistants, counselors, before- and after-school staff, and school resource officers) all of whom can be involved and take action. </a:t>
            </a:r>
            <a:endParaRPr lang="en-US" dirty="0" smtClean="0"/>
          </a:p>
          <a:p>
            <a:endParaRPr lang="en-US" dirty="0"/>
          </a:p>
        </p:txBody>
      </p:sp>
      <p:sp>
        <p:nvSpPr>
          <p:cNvPr id="4" name="Slide Number Placeholder 3"/>
          <p:cNvSpPr>
            <a:spLocks noGrp="1"/>
          </p:cNvSpPr>
          <p:nvPr>
            <p:ph type="sldNum" sz="quarter" idx="10"/>
          </p:nvPr>
        </p:nvSpPr>
        <p:spPr/>
        <p:txBody>
          <a:bodyPr/>
          <a:lstStyle/>
          <a:p>
            <a:fld id="{ABC1EBDB-6754-4DA4-BB7D-C1196CD2B39D}" type="slidenum">
              <a:rPr lang="en-US" smtClean="0"/>
              <a:pPr/>
              <a:t>20</a:t>
            </a:fld>
            <a:endParaRPr lang="en-US" dirty="0"/>
          </a:p>
        </p:txBody>
      </p:sp>
    </p:spTree>
    <p:extLst>
      <p:ext uri="{BB962C8B-B14F-4D97-AF65-F5344CB8AC3E}">
        <p14:creationId xmlns:p14="http://schemas.microsoft.com/office/powerpoint/2010/main" val="969571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smtClean="0">
                <a:latin typeface="+mn-lt"/>
                <a:cs typeface="Arial" pitchFamily="34" charset="0"/>
              </a:rPr>
              <a:t>NARRATIVE</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latin typeface="+mn-lt"/>
              </a:rPr>
              <a:t>Schools are an ideal setting</a:t>
            </a:r>
            <a:r>
              <a:rPr lang="en-US" baseline="0" dirty="0" smtClean="0">
                <a:latin typeface="+mn-lt"/>
              </a:rPr>
              <a:t> for </a:t>
            </a:r>
            <a:r>
              <a:rPr lang="en-US" dirty="0" smtClean="0">
                <a:latin typeface="+mn-lt"/>
              </a:rPr>
              <a:t>students to learn about health and healthy behaviors. More than 95% of young people in the United</a:t>
            </a:r>
            <a:r>
              <a:rPr lang="en-US" baseline="0" dirty="0" smtClean="0">
                <a:latin typeface="+mn-lt"/>
              </a:rPr>
              <a:t> States </a:t>
            </a:r>
            <a:r>
              <a:rPr lang="en-US" dirty="0" smtClean="0">
                <a:latin typeface="+mn-lt"/>
              </a:rPr>
              <a:t>are in</a:t>
            </a:r>
            <a:r>
              <a:rPr lang="en-US" baseline="0" dirty="0" smtClean="0">
                <a:latin typeface="+mn-lt"/>
              </a:rPr>
              <a:t> school </a:t>
            </a:r>
            <a:r>
              <a:rPr lang="en-US" dirty="0" smtClean="0">
                <a:latin typeface="+mn-lt"/>
              </a:rPr>
              <a:t>for 13 critical years of their development.</a:t>
            </a:r>
            <a:r>
              <a:rPr lang="en-US" baseline="30000" dirty="0" smtClean="0">
                <a:latin typeface="+mn-lt"/>
              </a:rPr>
              <a:t>1</a:t>
            </a:r>
            <a:r>
              <a:rPr lang="en-US" baseline="0" dirty="0" smtClean="0">
                <a:latin typeface="+mn-lt"/>
              </a:rPr>
              <a:t> </a:t>
            </a:r>
            <a:endParaRPr lang="en-US" dirty="0" smtClean="0">
              <a:latin typeface="+mn-lt"/>
              <a:cs typeface="Arial" pitchFamily="34" charset="0"/>
            </a:endParaRPr>
          </a:p>
          <a:p>
            <a:pPr marL="0" indent="0">
              <a:buFont typeface="Arial" panose="020B0604020202020204" pitchFamily="34" charset="0"/>
              <a:buNone/>
            </a:pPr>
            <a:endParaRPr lang="en-US" dirty="0" smtClean="0">
              <a:latin typeface="+mn-lt"/>
            </a:endParaRPr>
          </a:p>
          <a:p>
            <a:pPr marL="0" indent="0">
              <a:buFont typeface="Arial" panose="020B0604020202020204" pitchFamily="34" charset="0"/>
              <a:buNone/>
            </a:pPr>
            <a:r>
              <a:rPr lang="en-US" dirty="0" smtClean="0">
                <a:latin typeface="+mn-lt"/>
              </a:rPr>
              <a:t>Health</a:t>
            </a:r>
            <a:r>
              <a:rPr lang="en-US" baseline="0" dirty="0" smtClean="0">
                <a:latin typeface="+mn-lt"/>
              </a:rPr>
              <a:t> is academic because…</a:t>
            </a:r>
          </a:p>
          <a:p>
            <a:pPr marL="637336" marR="0" lvl="1" indent="-171450" algn="l" defTabSz="914400" rtl="0" eaLnBrk="1" fontAlgn="auto" latinLnBrk="0" hangingPunct="1">
              <a:lnSpc>
                <a:spcPct val="100000"/>
              </a:lnSpc>
              <a:spcBef>
                <a:spcPts val="0"/>
              </a:spcBef>
              <a:spcAft>
                <a:spcPct val="50000"/>
              </a:spcAft>
              <a:buClrTx/>
              <a:buSzTx/>
              <a:buFont typeface="Arial" panose="020B0604020202020204" pitchFamily="34" charset="0"/>
              <a:buChar char="•"/>
              <a:tabLst/>
              <a:defRPr/>
            </a:pPr>
            <a:r>
              <a:rPr lang="en-US" dirty="0" smtClean="0">
                <a:latin typeface="+mn-lt"/>
                <a:cs typeface="Arial" pitchFamily="34" charset="0"/>
              </a:rPr>
              <a:t>Helping young people stay healthy is a fundamental part of the mission of our schools.</a:t>
            </a:r>
          </a:p>
          <a:p>
            <a:pPr marL="637336" lvl="1" indent="-171450">
              <a:spcAft>
                <a:spcPct val="50000"/>
              </a:spcAft>
              <a:buFont typeface="Arial" panose="020B0604020202020204" pitchFamily="34" charset="0"/>
              <a:buChar char="•"/>
            </a:pPr>
            <a:r>
              <a:rPr lang="en-US" dirty="0" smtClean="0">
                <a:latin typeface="+mn-lt"/>
                <a:cs typeface="Arial" pitchFamily="34" charset="0"/>
              </a:rPr>
              <a:t>Health behaviors are associated with academic achievement.</a:t>
            </a:r>
          </a:p>
          <a:p>
            <a:pPr marL="637336" lvl="1" indent="-171450">
              <a:spcAft>
                <a:spcPct val="50000"/>
              </a:spcAft>
              <a:buFont typeface="Arial" panose="020B0604020202020204" pitchFamily="34" charset="0"/>
              <a:buChar char="•"/>
            </a:pPr>
            <a:r>
              <a:rPr lang="en-US" dirty="0" smtClean="0">
                <a:latin typeface="+mn-lt"/>
                <a:cs typeface="Arial" pitchFamily="34" charset="0"/>
              </a:rPr>
              <a:t>School health programs can help improve students’ academic achievement.</a:t>
            </a:r>
          </a:p>
          <a:p>
            <a:pPr marL="0" indent="0" defTabSz="931774">
              <a:buFont typeface="Arial" panose="020B0604020202020204" pitchFamily="34" charset="0"/>
              <a:buNone/>
            </a:pPr>
            <a:endParaRPr lang="en-US" dirty="0" smtClean="0">
              <a:latin typeface="+mn-lt"/>
            </a:endParaRPr>
          </a:p>
          <a:p>
            <a:pPr marL="0" indent="0" defTabSz="931774">
              <a:buFont typeface="Arial" panose="020B0604020202020204" pitchFamily="34" charset="0"/>
              <a:buNone/>
            </a:pPr>
            <a:r>
              <a:rPr lang="en-US" dirty="0" smtClean="0">
                <a:latin typeface="+mn-lt"/>
              </a:rPr>
              <a:t>Health behaviors clearly </a:t>
            </a:r>
            <a:r>
              <a:rPr lang="en-US" dirty="0">
                <a:latin typeface="+mn-lt"/>
              </a:rPr>
              <a:t>influence the quality of life for youth and their ability to </a:t>
            </a:r>
            <a:r>
              <a:rPr lang="en-US" dirty="0" smtClean="0">
                <a:latin typeface="+mn-lt"/>
              </a:rPr>
              <a:t>contribute to </a:t>
            </a:r>
            <a:r>
              <a:rPr lang="en-US" dirty="0">
                <a:latin typeface="+mn-lt"/>
              </a:rPr>
              <a:t>and live productively in society.</a:t>
            </a:r>
          </a:p>
          <a:p>
            <a:pPr marL="174708" indent="-174708" defTabSz="931774">
              <a:buFontTx/>
              <a:buChar char="-"/>
            </a:pPr>
            <a:endParaRPr lang="en-US" dirty="0"/>
          </a:p>
        </p:txBody>
      </p:sp>
      <p:sp>
        <p:nvSpPr>
          <p:cNvPr id="4" name="Slide Number Placeholder 3"/>
          <p:cNvSpPr>
            <a:spLocks noGrp="1"/>
          </p:cNvSpPr>
          <p:nvPr>
            <p:ph type="sldNum" sz="quarter" idx="10"/>
          </p:nvPr>
        </p:nvSpPr>
        <p:spPr/>
        <p:txBody>
          <a:bodyPr/>
          <a:lstStyle/>
          <a:p>
            <a:fld id="{ABC1EBDB-6754-4DA4-BB7D-C1196CD2B39D}"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6674606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Arial" pitchFamily="34" charset="0"/>
                <a:cs typeface="Arial" pitchFamily="34" charset="0"/>
              </a:rPr>
              <a:t>NARRATIVE</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a:t>
            </a:r>
            <a:r>
              <a:rPr lang="en-US" baseline="0" dirty="0" smtClean="0"/>
              <a:t> purpose of making the link between healthy eating, physical activity, and improved academic achievement is to implement sustainable changes to policies, practices, and programs. That is, use the message that healthy students do better in school as a strategy to gain support for addressing healthy eating and physical activity in schools.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There are several types of actions that can be implemented or supported. These actions include:</a:t>
            </a:r>
          </a:p>
          <a:p>
            <a:pPr marL="171450" lvl="0" indent="-171450">
              <a:buFont typeface="Arial" panose="020B0604020202020204" pitchFamily="34" charset="0"/>
              <a:buChar char="•"/>
            </a:pPr>
            <a:r>
              <a:rPr lang="en-US" dirty="0" smtClean="0"/>
              <a:t>Establishing an agenda to support health in schools.</a:t>
            </a:r>
          </a:p>
          <a:p>
            <a:pPr marL="171450" lvl="0" indent="-171450">
              <a:buFont typeface="Arial" panose="020B0604020202020204" pitchFamily="34" charset="0"/>
              <a:buChar char="•"/>
            </a:pPr>
            <a:r>
              <a:rPr lang="en-US" dirty="0" smtClean="0"/>
              <a:t>Developing and implementing key policies for school health,</a:t>
            </a:r>
            <a:r>
              <a:rPr lang="en-US" baseline="0" dirty="0" smtClean="0"/>
              <a:t> particularly related to healthy eating and physical activity.</a:t>
            </a:r>
            <a:endParaRPr lang="en-US" dirty="0" smtClean="0"/>
          </a:p>
          <a:p>
            <a:pPr marL="171450" lvl="0" indent="-171450">
              <a:buFont typeface="Arial" panose="020B0604020202020204" pitchFamily="34" charset="0"/>
              <a:buChar char="•"/>
            </a:pPr>
            <a:r>
              <a:rPr lang="en-US" dirty="0" smtClean="0"/>
              <a:t>Providing appropriate guidance, technical assistance, and professional development for health-related</a:t>
            </a:r>
            <a:r>
              <a:rPr lang="en-US" baseline="0" dirty="0" smtClean="0"/>
              <a:t> topics such as healthy eating and physical activity.</a:t>
            </a:r>
            <a:endParaRPr lang="en-US" dirty="0" smtClean="0"/>
          </a:p>
          <a:p>
            <a:pPr marL="171450" lvl="0" indent="-171450">
              <a:buFont typeface="Arial" panose="020B0604020202020204" pitchFamily="34" charset="0"/>
              <a:buChar char="•"/>
            </a:pPr>
            <a:r>
              <a:rPr lang="en-US" dirty="0" smtClean="0"/>
              <a:t>Implementing effective, high-quality programs and practices.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Ensuring accountability supported by data and software systems. </a:t>
            </a:r>
            <a:endParaRPr lang="en-US"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baseline="0" dirty="0" smtClean="0"/>
              <a:t>Currently, CDC funds all 50 states through the State Public Health Actions program to provide </a:t>
            </a:r>
            <a:r>
              <a:rPr lang="en-US" dirty="0" smtClean="0"/>
              <a:t>support for policy development, technical</a:t>
            </a:r>
            <a:r>
              <a:rPr lang="en-US" baseline="0" dirty="0" smtClean="0"/>
              <a:t> assistance, professional development, and programs and practices related to healthy eating and physical activity.</a:t>
            </a:r>
            <a:endParaRPr lang="en-US" dirty="0" smtClean="0"/>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ABC1EBDB-6754-4DA4-BB7D-C1196CD2B39D}" type="slidenum">
              <a:rPr lang="en-US" smtClean="0"/>
              <a:pPr/>
              <a:t>21</a:t>
            </a:fld>
            <a:endParaRPr lang="en-US"/>
          </a:p>
        </p:txBody>
      </p:sp>
    </p:spTree>
    <p:extLst>
      <p:ext uri="{BB962C8B-B14F-4D97-AF65-F5344CB8AC3E}">
        <p14:creationId xmlns:p14="http://schemas.microsoft.com/office/powerpoint/2010/main" val="33635574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Arial" pitchFamily="34" charset="0"/>
                <a:cs typeface="Arial" pitchFamily="34" charset="0"/>
              </a:rPr>
              <a:t>NARRATIVE</a:t>
            </a:r>
            <a:endParaRPr lang="en-US" dirty="0" smtClean="0"/>
          </a:p>
          <a:p>
            <a:r>
              <a:rPr lang="en-US" dirty="0" smtClean="0"/>
              <a:t>Here are some examples of actions that can be taken by states:</a:t>
            </a:r>
          </a:p>
          <a:p>
            <a:pPr marL="171450" lvl="0" indent="-171450">
              <a:buFont typeface="Arial" panose="020B0604020202020204" pitchFamily="34" charset="0"/>
              <a:buChar char="•"/>
            </a:pPr>
            <a:r>
              <a:rPr lang="en-US" dirty="0" smtClean="0"/>
              <a:t>Create a partnership between departments of health and education as well as with other key stakeholders to support the connection between health and academic achievement at a national level.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Provide professional development and technical assistance to school districts and schools on healthy school nutrition environments and a comprehensive approach to physical activity in schools,</a:t>
            </a:r>
            <a:r>
              <a:rPr lang="en-US" baseline="0" dirty="0" smtClean="0"/>
              <a:t> </a:t>
            </a:r>
            <a:r>
              <a:rPr lang="en-US" dirty="0" smtClean="0"/>
              <a:t>which includes quality physical education programs, physical activity before and after school (e.g., walking and biking to school program); physical activity during school (e.g., recess, physical activity breaks in and outside the classroom); school employee wellness programs; and parent and community engagement. This will ensure that school districts and schools are using evidence-based</a:t>
            </a:r>
            <a:r>
              <a:rPr lang="en-US" baseline="0" dirty="0" smtClean="0"/>
              <a:t> practices. </a:t>
            </a:r>
            <a:endParaRPr lang="en-US" dirty="0" smtClean="0"/>
          </a:p>
          <a:p>
            <a:endParaRPr lang="en-US" dirty="0" smtClean="0"/>
          </a:p>
          <a:p>
            <a:r>
              <a:rPr lang="en-US" dirty="0" smtClean="0"/>
              <a:t>Here are some examples of actions that can be taken by school districts:</a:t>
            </a:r>
            <a:r>
              <a:rPr lang="en-US" baseline="0" dirty="0" smtClean="0"/>
              <a:t> </a:t>
            </a:r>
            <a:endParaRPr lang="en-US" dirty="0" smtClean="0"/>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Establish,</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implement, and monitor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local school wellness policies that support healthy school nutrition environments and a comprehensive approach to physical activity in schools.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Collect data on health and educational behaviors and outcomes to assess the benefits of school health (e.g., nutrition, physical activity, and chronic disease management) policies and practices.  This will help school</a:t>
            </a:r>
            <a:r>
              <a:rPr lang="en-US" sz="1200" kern="1200" baseline="0" dirty="0" smtClean="0">
                <a:solidFill>
                  <a:schemeClr val="tx1"/>
                </a:solidFill>
                <a:effectLst/>
                <a:latin typeface="+mn-lt"/>
                <a:ea typeface="+mn-ea"/>
                <a:cs typeface="+mn-cs"/>
              </a:rPr>
              <a:t> districts identify what is being done well and areas for improvement.</a:t>
            </a: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en-US" b="1" dirty="0" smtClean="0">
                <a:cs typeface="Arial" pitchFamily="34" charset="0"/>
              </a:rPr>
              <a:t>Notes to Facilitator: </a:t>
            </a:r>
          </a:p>
          <a:p>
            <a:pPr marL="0" indent="0">
              <a:buFont typeface="Arial" panose="020B0604020202020204" pitchFamily="34" charset="0"/>
              <a:buNone/>
            </a:pPr>
            <a:r>
              <a:rPr lang="en-US" dirty="0" smtClean="0"/>
              <a:t>Depending on who the audience is, you might want to tailor the actions to that specific group(s).  You can also get more examples of actions for each group in</a:t>
            </a:r>
            <a:r>
              <a:rPr lang="en-US" baseline="0" dirty="0" smtClean="0"/>
              <a:t> the overview document.</a:t>
            </a:r>
            <a:endParaRPr lang="en-US" dirty="0"/>
          </a:p>
        </p:txBody>
      </p:sp>
      <p:sp>
        <p:nvSpPr>
          <p:cNvPr id="4" name="Slide Number Placeholder 3"/>
          <p:cNvSpPr>
            <a:spLocks noGrp="1"/>
          </p:cNvSpPr>
          <p:nvPr>
            <p:ph type="sldNum" sz="quarter" idx="10"/>
          </p:nvPr>
        </p:nvSpPr>
        <p:spPr/>
        <p:txBody>
          <a:bodyPr/>
          <a:lstStyle/>
          <a:p>
            <a:fld id="{ABC1EBDB-6754-4DA4-BB7D-C1196CD2B39D}" type="slidenum">
              <a:rPr lang="en-US" smtClean="0"/>
              <a:pPr/>
              <a:t>22</a:t>
            </a:fld>
            <a:endParaRPr lang="en-US"/>
          </a:p>
        </p:txBody>
      </p:sp>
    </p:spTree>
    <p:extLst>
      <p:ext uri="{BB962C8B-B14F-4D97-AF65-F5344CB8AC3E}">
        <p14:creationId xmlns:p14="http://schemas.microsoft.com/office/powerpoint/2010/main" val="22382342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Arial" pitchFamily="34" charset="0"/>
                <a:cs typeface="Arial" pitchFamily="34" charset="0"/>
              </a:rPr>
              <a:t>NARRATIVE</a:t>
            </a:r>
            <a:endParaRPr lang="en-US" dirty="0" smtClean="0"/>
          </a:p>
          <a:p>
            <a:r>
              <a:rPr lang="en-US" dirty="0" smtClean="0"/>
              <a:t>Here are some examples of actions that can be taken by schools:</a:t>
            </a:r>
          </a:p>
          <a:p>
            <a:pPr marL="171450" lvl="0" indent="-171450">
              <a:buFont typeface="Arial" panose="020B0604020202020204" pitchFamily="34" charset="0"/>
              <a:buChar char="•"/>
            </a:pPr>
            <a:r>
              <a:rPr lang="en-US" dirty="0" smtClean="0"/>
              <a:t>Establish a school health advisory council or wellness committee </a:t>
            </a:r>
            <a:r>
              <a:rPr lang="en-US" sz="1200" kern="1200" dirty="0" smtClean="0">
                <a:solidFill>
                  <a:schemeClr val="tx1"/>
                </a:solidFill>
                <a:latin typeface="+mn-lt"/>
                <a:ea typeface="+mn-ea"/>
                <a:cs typeface="+mn-cs"/>
              </a:rPr>
              <a:t>that includes school staff, parents, students, and other community members and that meets regularly to develop and implement a school-wide plan for addressing healthy eating and physical activity in schools. </a:t>
            </a:r>
            <a:endParaRPr lang="en-US" dirty="0" smtClean="0"/>
          </a:p>
          <a:p>
            <a:pPr marL="171450" lvl="0" indent="-171450">
              <a:buFont typeface="Arial" panose="020B0604020202020204" pitchFamily="34" charset="0"/>
              <a:buChar char="•"/>
            </a:pPr>
            <a:r>
              <a:rPr lang="en-US" dirty="0" smtClean="0"/>
              <a:t>Provide healthy food options for breakfast and lunch, in other school venues (e.g., school store, vending machines), and at school-sponsored events.</a:t>
            </a:r>
            <a:r>
              <a:rPr lang="en-US" baseline="0" dirty="0" smtClean="0"/>
              <a:t> This will improve the school nutrition environment and help kids make the healthy choice. </a:t>
            </a:r>
            <a:endParaRPr lang="en-US" dirty="0" smtClean="0"/>
          </a:p>
          <a:p>
            <a:pPr marL="171450" lvl="0" indent="-171450">
              <a:buFont typeface="Arial" panose="020B0604020202020204" pitchFamily="34" charset="0"/>
              <a:buChar char="•"/>
            </a:pPr>
            <a:r>
              <a:rPr lang="en-US" dirty="0" smtClean="0"/>
              <a:t>Provide physical education programs, recess for elementary students, classroom-based physical activity, extracurricular physical activities (e.g., sports programs or physical activity club).  This will help students achieve</a:t>
            </a:r>
            <a:r>
              <a:rPr lang="en-US" baseline="0" dirty="0" smtClean="0"/>
              <a:t> the nationally recommended guidance of 60 minutes each day of physical activity.</a:t>
            </a:r>
            <a:endParaRPr lang="en-US" dirty="0" smtClean="0"/>
          </a:p>
          <a:p>
            <a:endParaRPr lang="en-US" dirty="0" smtClean="0"/>
          </a:p>
          <a:p>
            <a:r>
              <a:rPr lang="en-US" dirty="0" smtClean="0"/>
              <a:t>Parents can also take action.</a:t>
            </a:r>
            <a:r>
              <a:rPr lang="en-US" baseline="0" dirty="0" smtClean="0"/>
              <a:t> </a:t>
            </a:r>
            <a:endParaRPr lang="en-US" dirty="0" smtClean="0"/>
          </a:p>
          <a:p>
            <a:pPr marL="171450" lvl="0" indent="-171450">
              <a:buFont typeface="Arial" panose="020B0604020202020204" pitchFamily="34" charset="0"/>
              <a:buChar char="•"/>
            </a:pPr>
            <a:r>
              <a:rPr lang="en-US" dirty="0" smtClean="0"/>
              <a:t>They can</a:t>
            </a:r>
            <a:r>
              <a:rPr lang="en-US" baseline="0" dirty="0" smtClean="0"/>
              <a:t> b</a:t>
            </a:r>
            <a:r>
              <a:rPr lang="en-US" dirty="0" smtClean="0"/>
              <a:t>e involved in school health activities at their child’s school — this can be done by attending classes on health topics supported by the school, communicating with the school about health issues, volunteering to support health activities, making decisions related to school health policies and practices, reinforcing health messages taught in school at home, and taking advantage of health services provided by the school. </a:t>
            </a:r>
          </a:p>
          <a:p>
            <a:pPr marL="171450" lvl="0" indent="-171450">
              <a:buFont typeface="Arial" panose="020B0604020202020204" pitchFamily="34" charset="0"/>
              <a:buChar char="•"/>
            </a:pPr>
            <a:r>
              <a:rPr lang="en-US" dirty="0" smtClean="0"/>
              <a:t>They can</a:t>
            </a:r>
            <a:r>
              <a:rPr lang="en-US" baseline="0" dirty="0" smtClean="0"/>
              <a:t> a</a:t>
            </a:r>
            <a:r>
              <a:rPr lang="en-US" dirty="0" smtClean="0"/>
              <a:t>sk the school to provide educational opportunities for them to learn about the connection between health and academic achievement and the importance of a healthy school nutrition environment and physical activity and physical education. </a:t>
            </a:r>
          </a:p>
          <a:p>
            <a:pPr marL="0" lvl="0" indent="0">
              <a:buFont typeface="Arial" panose="020B0604020202020204" pitchFamily="34" charset="0"/>
              <a:buNone/>
            </a:pPr>
            <a:endParaRPr lang="en-US" dirty="0" smtClean="0"/>
          </a:p>
          <a:p>
            <a:pPr marL="0" lvl="0" indent="0">
              <a:buFont typeface="Arial" panose="020B0604020202020204" pitchFamily="34" charset="0"/>
              <a:buNone/>
            </a:pPr>
            <a:r>
              <a:rPr lang="en-US" dirty="0" smtClean="0"/>
              <a:t>Students can help lead change in their school. </a:t>
            </a:r>
          </a:p>
          <a:p>
            <a:pPr marL="171450" lvl="0" indent="-171450">
              <a:buFont typeface="Arial" panose="020B0604020202020204" pitchFamily="34" charset="0"/>
              <a:buChar char="•"/>
            </a:pPr>
            <a:r>
              <a:rPr lang="en-US" dirty="0" smtClean="0"/>
              <a:t>Students can participate on state, district, and/or school health advisory councils or other health-related committees.</a:t>
            </a:r>
            <a:r>
              <a:rPr lang="en-US" baseline="0" dirty="0" smtClean="0"/>
              <a:t>  This will give them the opportunity to be part of the discussion and help make health-related decisions for the school.  They can be a voice for the </a:t>
            </a:r>
            <a:r>
              <a:rPr lang="en-US" baseline="0" smtClean="0"/>
              <a:t>student body.</a:t>
            </a:r>
            <a:r>
              <a:rPr lang="en-US" smtClean="0"/>
              <a:t>They </a:t>
            </a:r>
            <a:r>
              <a:rPr lang="en-US" dirty="0" smtClean="0"/>
              <a:t>can also lead activities in the school that promote eating healthy and being physically active.  Students are creative and </a:t>
            </a:r>
            <a:r>
              <a:rPr lang="en-US" smtClean="0"/>
              <a:t>know know what </a:t>
            </a:r>
            <a:r>
              <a:rPr lang="en-US" dirty="0" smtClean="0"/>
              <a:t>will engage</a:t>
            </a:r>
            <a:r>
              <a:rPr lang="en-US" baseline="0" dirty="0" smtClean="0"/>
              <a:t> their classmates in these health-related activities.  </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en-US" b="1" dirty="0" smtClean="0">
                <a:cs typeface="Arial" pitchFamily="34" charset="0"/>
              </a:rPr>
              <a:t>Notes to Facilitator: </a:t>
            </a:r>
          </a:p>
          <a:p>
            <a:pPr marL="0" indent="0">
              <a:buFont typeface="Arial" panose="020B0604020202020204" pitchFamily="34" charset="0"/>
              <a:buNone/>
            </a:pPr>
            <a:r>
              <a:rPr lang="en-US" dirty="0" smtClean="0"/>
              <a:t>Depending on who the audience is, you might want to tailor the actions to that specific group(s).  You can also get more examples of actions for each group in</a:t>
            </a:r>
            <a:r>
              <a:rPr lang="en-US" baseline="0" dirty="0" smtClean="0"/>
              <a:t> the overview document.</a:t>
            </a:r>
            <a:endParaRPr lang="en-US" dirty="0" smtClean="0"/>
          </a:p>
          <a:p>
            <a:endParaRPr lang="en-US" dirty="0"/>
          </a:p>
        </p:txBody>
      </p:sp>
      <p:sp>
        <p:nvSpPr>
          <p:cNvPr id="4" name="Slide Number Placeholder 3"/>
          <p:cNvSpPr>
            <a:spLocks noGrp="1"/>
          </p:cNvSpPr>
          <p:nvPr>
            <p:ph type="sldNum" sz="quarter" idx="10"/>
          </p:nvPr>
        </p:nvSpPr>
        <p:spPr/>
        <p:txBody>
          <a:bodyPr/>
          <a:lstStyle/>
          <a:p>
            <a:fld id="{ABC1EBDB-6754-4DA4-BB7D-C1196CD2B39D}" type="slidenum">
              <a:rPr lang="en-US" smtClean="0"/>
              <a:pPr/>
              <a:t>23</a:t>
            </a:fld>
            <a:endParaRPr lang="en-US"/>
          </a:p>
        </p:txBody>
      </p:sp>
    </p:spTree>
    <p:extLst>
      <p:ext uri="{BB962C8B-B14F-4D97-AF65-F5344CB8AC3E}">
        <p14:creationId xmlns:p14="http://schemas.microsoft.com/office/powerpoint/2010/main" val="3990904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resources available</a:t>
            </a:r>
            <a:r>
              <a:rPr lang="en-US" baseline="0" dirty="0" smtClean="0"/>
              <a:t> for you to use to make the case for healthy eating and physical </a:t>
            </a:r>
            <a:r>
              <a:rPr lang="en-US" baseline="0" smtClean="0"/>
              <a:t>activity improving </a:t>
            </a:r>
            <a:r>
              <a:rPr lang="en-US" baseline="0" dirty="0" smtClean="0"/>
              <a:t>academic achievement. </a:t>
            </a:r>
            <a:endParaRPr lang="en-US" dirty="0"/>
          </a:p>
        </p:txBody>
      </p:sp>
      <p:sp>
        <p:nvSpPr>
          <p:cNvPr id="4" name="Slide Number Placeholder 3"/>
          <p:cNvSpPr>
            <a:spLocks noGrp="1"/>
          </p:cNvSpPr>
          <p:nvPr>
            <p:ph type="sldNum" sz="quarter" idx="10"/>
          </p:nvPr>
        </p:nvSpPr>
        <p:spPr/>
        <p:txBody>
          <a:bodyPr/>
          <a:lstStyle/>
          <a:p>
            <a:fld id="{ABC1EBDB-6754-4DA4-BB7D-C1196CD2B39D}" type="slidenum">
              <a:rPr lang="en-US" smtClean="0"/>
              <a:pPr/>
              <a:t>24</a:t>
            </a:fld>
            <a:endParaRPr lang="en-US"/>
          </a:p>
        </p:txBody>
      </p:sp>
    </p:spTree>
    <p:extLst>
      <p:ext uri="{BB962C8B-B14F-4D97-AF65-F5344CB8AC3E}">
        <p14:creationId xmlns:p14="http://schemas.microsoft.com/office/powerpoint/2010/main" val="18143402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Arial" pitchFamily="34" charset="0"/>
                <a:cs typeface="Arial" pitchFamily="34" charset="0"/>
              </a:rPr>
              <a:t>NARRATIVE</a:t>
            </a:r>
            <a:endParaRPr lang="en-US" dirty="0" smtClean="0"/>
          </a:p>
          <a:p>
            <a:r>
              <a:rPr lang="en-US" dirty="0" smtClean="0"/>
              <a:t>The Centers</a:t>
            </a:r>
            <a:r>
              <a:rPr lang="en-US" baseline="0" dirty="0" smtClean="0"/>
              <a:t> for Disease Control and Prevention (</a:t>
            </a:r>
            <a:r>
              <a:rPr lang="en-US" dirty="0" smtClean="0"/>
              <a:t>CDC) has a web page on health</a:t>
            </a:r>
            <a:r>
              <a:rPr lang="en-US" baseline="0" dirty="0" smtClean="0"/>
              <a:t> and academics.  On this page, you can find fact sheets and presentations on the link between health behaviors and academic grades, as well as </a:t>
            </a:r>
            <a:r>
              <a:rPr lang="en-US" dirty="0" smtClean="0">
                <a:latin typeface="+mn-lt"/>
                <a:cs typeface="Arial" pitchFamily="34" charset="0"/>
              </a:rPr>
              <a:t>evidence</a:t>
            </a:r>
            <a:r>
              <a:rPr lang="en-US" baseline="0" dirty="0" smtClean="0"/>
              <a:t> reports. </a:t>
            </a:r>
            <a:endParaRPr lang="en-US" dirty="0"/>
          </a:p>
        </p:txBody>
      </p:sp>
      <p:sp>
        <p:nvSpPr>
          <p:cNvPr id="4" name="Slide Number Placeholder 3"/>
          <p:cNvSpPr>
            <a:spLocks noGrp="1"/>
          </p:cNvSpPr>
          <p:nvPr>
            <p:ph type="sldNum" sz="quarter" idx="10"/>
          </p:nvPr>
        </p:nvSpPr>
        <p:spPr/>
        <p:txBody>
          <a:bodyPr/>
          <a:lstStyle/>
          <a:p>
            <a:fld id="{ABC1EBDB-6754-4DA4-BB7D-C1196CD2B39D}" type="slidenum">
              <a:rPr lang="en-US" smtClean="0"/>
              <a:pPr/>
              <a:t>25</a:t>
            </a:fld>
            <a:endParaRPr lang="en-US"/>
          </a:p>
        </p:txBody>
      </p:sp>
    </p:spTree>
    <p:extLst>
      <p:ext uri="{BB962C8B-B14F-4D97-AF65-F5344CB8AC3E}">
        <p14:creationId xmlns:p14="http://schemas.microsoft.com/office/powerpoint/2010/main" val="23200284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Arial" pitchFamily="34" charset="0"/>
                <a:cs typeface="Arial" pitchFamily="34" charset="0"/>
              </a:rPr>
              <a:t>NARRATIVE</a:t>
            </a:r>
            <a:endParaRPr lang="en-US" dirty="0" smtClean="0"/>
          </a:p>
          <a:p>
            <a:r>
              <a:rPr lang="en-US" dirty="0" smtClean="0"/>
              <a:t>These</a:t>
            </a:r>
            <a:r>
              <a:rPr lang="en-US" baseline="0" dirty="0" smtClean="0"/>
              <a:t> are the CDC fact sheets. There are a total of six fact sheets — there is one overview fact sheet, and others address specific health-risk behaviors including alcohol and other drug use behaviors, physical inactivity and unhealthy dietary behaviors, sexual-risk behaviors, tobacco use behaviors, and unintentional injury and violence-related behaviors. You can get to these fact sheets from the main health and academics web page, or directly from the link provided on this slide.</a:t>
            </a:r>
            <a:endParaRPr lang="en-US" dirty="0"/>
          </a:p>
        </p:txBody>
      </p:sp>
      <p:sp>
        <p:nvSpPr>
          <p:cNvPr id="4" name="Slide Number Placeholder 3"/>
          <p:cNvSpPr>
            <a:spLocks noGrp="1"/>
          </p:cNvSpPr>
          <p:nvPr>
            <p:ph type="sldNum" sz="quarter" idx="10"/>
          </p:nvPr>
        </p:nvSpPr>
        <p:spPr/>
        <p:txBody>
          <a:bodyPr/>
          <a:lstStyle/>
          <a:p>
            <a:fld id="{ABC1EBDB-6754-4DA4-BB7D-C1196CD2B39D}" type="slidenum">
              <a:rPr lang="en-US" smtClean="0"/>
              <a:pPr/>
              <a:t>26</a:t>
            </a:fld>
            <a:endParaRPr lang="en-US"/>
          </a:p>
        </p:txBody>
      </p:sp>
    </p:spTree>
    <p:extLst>
      <p:ext uri="{BB962C8B-B14F-4D97-AF65-F5344CB8AC3E}">
        <p14:creationId xmlns:p14="http://schemas.microsoft.com/office/powerpoint/2010/main" val="23963638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200" b="1" dirty="0" smtClean="0">
                <a:latin typeface="Arial" pitchFamily="34" charset="0"/>
                <a:cs typeface="Arial" pitchFamily="34" charset="0"/>
              </a:rPr>
              <a:t>NARRATIVE</a:t>
            </a:r>
            <a:endParaRPr lang="en-US" sz="1200" kern="1200" dirty="0" smtClean="0">
              <a:solidFill>
                <a:schemeClr val="tx1"/>
              </a:solidFill>
              <a:effectLst/>
              <a:latin typeface="+mn-lt"/>
              <a:ea typeface="+mn-ea"/>
              <a:cs typeface="+mn-cs"/>
            </a:endParaRPr>
          </a:p>
          <a:p>
            <a:pPr marL="0" lvl="0" indent="0">
              <a:buFont typeface="Arial" pitchFamily="34" charset="0"/>
              <a:buNone/>
            </a:pPr>
            <a:r>
              <a:rPr lang="en-US" sz="1200" kern="1200" dirty="0" smtClean="0">
                <a:solidFill>
                  <a:schemeClr val="tx1"/>
                </a:solidFill>
                <a:effectLst/>
                <a:latin typeface="+mn-lt"/>
                <a:ea typeface="+mn-ea"/>
                <a:cs typeface="+mn-cs"/>
              </a:rPr>
              <a:t>CDC</a:t>
            </a:r>
            <a:r>
              <a:rPr lang="en-US" sz="1200" kern="1200" baseline="0" dirty="0" smtClean="0">
                <a:solidFill>
                  <a:schemeClr val="tx1"/>
                </a:solidFill>
                <a:effectLst/>
                <a:latin typeface="+mn-lt"/>
                <a:ea typeface="+mn-ea"/>
                <a:cs typeface="+mn-cs"/>
              </a:rPr>
              <a:t> has released three new resources for health and academics.  These include:</a:t>
            </a:r>
            <a:endParaRPr lang="en-US" sz="1200" kern="1200" dirty="0" smtClean="0">
              <a:solidFill>
                <a:schemeClr val="tx1"/>
              </a:solidFill>
              <a:effectLst/>
              <a:latin typeface="+mn-lt"/>
              <a:ea typeface="+mn-ea"/>
              <a:cs typeface="+mn-cs"/>
            </a:endParaRPr>
          </a:p>
          <a:p>
            <a:pPr marL="171450" marR="0" lvl="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sz="1200" kern="1200" dirty="0" smtClean="0">
                <a:solidFill>
                  <a:schemeClr val="tx1"/>
                </a:solidFill>
                <a:effectLst/>
                <a:latin typeface="+mn-lt"/>
                <a:ea typeface="+mn-ea"/>
                <a:cs typeface="+mn-cs"/>
              </a:rPr>
              <a:t>A </a:t>
            </a:r>
            <a:r>
              <a:rPr lang="en-US" sz="1200" dirty="0" smtClean="0"/>
              <a:t>Health and Academic Achievement overview document.  The purpose of this document is to </a:t>
            </a:r>
            <a:r>
              <a:rPr lang="en-US" sz="1200" kern="1200" dirty="0" smtClean="0">
                <a:solidFill>
                  <a:schemeClr val="tx1"/>
                </a:solidFill>
                <a:effectLst/>
                <a:latin typeface="+mn-lt"/>
                <a:ea typeface="+mn-ea"/>
                <a:cs typeface="+mn-cs"/>
              </a:rPr>
              <a:t>1) become familiar with the </a:t>
            </a:r>
            <a:r>
              <a:rPr lang="en-US" sz="1200" b="1" kern="1200" dirty="0" smtClean="0">
                <a:solidFill>
                  <a:schemeClr val="tx1"/>
                </a:solidFill>
                <a:effectLst/>
                <a:latin typeface="+mn-lt"/>
                <a:ea typeface="+mn-ea"/>
                <a:cs typeface="+mn-cs"/>
              </a:rPr>
              <a:t>evidence</a:t>
            </a:r>
            <a:r>
              <a:rPr lang="en-US" sz="1200" kern="1200" dirty="0" smtClean="0">
                <a:solidFill>
                  <a:schemeClr val="tx1"/>
                </a:solidFill>
                <a:effectLst/>
                <a:latin typeface="+mn-lt"/>
                <a:ea typeface="+mn-ea"/>
                <a:cs typeface="+mn-cs"/>
              </a:rPr>
              <a:t> linking health and academic achievement; 2) incorporate key, evidence-driven </a:t>
            </a:r>
            <a:r>
              <a:rPr lang="en-US" sz="1200" b="1" kern="1200" dirty="0" smtClean="0">
                <a:solidFill>
                  <a:schemeClr val="tx1"/>
                </a:solidFill>
                <a:effectLst/>
                <a:latin typeface="+mn-lt"/>
                <a:ea typeface="+mn-ea"/>
                <a:cs typeface="+mn-cs"/>
              </a:rPr>
              <a:t>messages</a:t>
            </a:r>
            <a:r>
              <a:rPr lang="en-US" sz="1200" kern="1200" dirty="0" smtClean="0">
                <a:solidFill>
                  <a:schemeClr val="tx1"/>
                </a:solidFill>
                <a:effectLst/>
                <a:latin typeface="+mn-lt"/>
                <a:ea typeface="+mn-ea"/>
                <a:cs typeface="+mn-cs"/>
              </a:rPr>
              <a:t> when communicating with states, school districts, schools, parents, and students about the benefits of better health and better grades; 3) convey specific, feasible, and effective </a:t>
            </a:r>
            <a:r>
              <a:rPr lang="en-US" sz="1200" b="1" kern="1200" dirty="0" smtClean="0">
                <a:solidFill>
                  <a:schemeClr val="tx1"/>
                </a:solidFill>
                <a:effectLst/>
                <a:latin typeface="+mn-lt"/>
                <a:ea typeface="+mn-ea"/>
                <a:cs typeface="+mn-cs"/>
              </a:rPr>
              <a:t>actions</a:t>
            </a:r>
            <a:r>
              <a:rPr lang="en-US" sz="1200" kern="1200" dirty="0" smtClean="0">
                <a:solidFill>
                  <a:schemeClr val="tx1"/>
                </a:solidFill>
                <a:effectLst/>
                <a:latin typeface="+mn-lt"/>
                <a:ea typeface="+mn-ea"/>
                <a:cs typeface="+mn-cs"/>
              </a:rPr>
              <a:t> that each group can take to support health in schools; and 4) access key </a:t>
            </a:r>
            <a:r>
              <a:rPr lang="en-US" sz="1200" b="1" kern="1200" dirty="0" smtClean="0">
                <a:solidFill>
                  <a:schemeClr val="tx1"/>
                </a:solidFill>
                <a:effectLst/>
                <a:latin typeface="+mn-lt"/>
                <a:ea typeface="+mn-ea"/>
                <a:cs typeface="+mn-cs"/>
              </a:rPr>
              <a:t>resources</a:t>
            </a:r>
            <a:r>
              <a:rPr lang="en-US" sz="1200" kern="1200" dirty="0" smtClean="0">
                <a:solidFill>
                  <a:schemeClr val="tx1"/>
                </a:solidFill>
                <a:effectLst/>
                <a:latin typeface="+mn-lt"/>
                <a:ea typeface="+mn-ea"/>
                <a:cs typeface="+mn-cs"/>
              </a:rPr>
              <a:t> to learn more.</a:t>
            </a:r>
          </a:p>
          <a:p>
            <a:pPr marL="171450" marR="0" lvl="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sz="1200" kern="1200" dirty="0" smtClean="0">
                <a:solidFill>
                  <a:schemeClr val="tx1"/>
                </a:solidFill>
                <a:effectLst/>
                <a:latin typeface="+mn-lt"/>
                <a:ea typeface="+mn-ea"/>
                <a:cs typeface="+mn-cs"/>
              </a:rPr>
              <a:t>This PowerPoint</a:t>
            </a:r>
            <a:r>
              <a:rPr lang="en-US" sz="1200" kern="1200" baseline="0" dirty="0" smtClean="0">
                <a:solidFill>
                  <a:schemeClr val="tx1"/>
                </a:solidFill>
                <a:effectLst/>
                <a:latin typeface="+mn-lt"/>
                <a:ea typeface="+mn-ea"/>
                <a:cs typeface="+mn-cs"/>
              </a:rPr>
              <a:t> presentation, which is a </a:t>
            </a:r>
            <a:r>
              <a:rPr lang="en-US" sz="1200" kern="1200" dirty="0" smtClean="0">
                <a:solidFill>
                  <a:schemeClr val="tx1"/>
                </a:solidFill>
                <a:effectLst/>
                <a:latin typeface="+mn-lt"/>
                <a:ea typeface="+mn-ea"/>
                <a:cs typeface="+mn-cs"/>
              </a:rPr>
              <a:t>short, but comprehensive presentation on making the case for health (specifically, </a:t>
            </a:r>
            <a:r>
              <a:rPr lang="en-US" baseline="0" dirty="0" smtClean="0"/>
              <a:t>healthy eating and physical activity</a:t>
            </a:r>
            <a:r>
              <a:rPr lang="en-US" sz="1200" kern="1200" dirty="0" smtClean="0">
                <a:solidFill>
                  <a:schemeClr val="tx1"/>
                </a:solidFill>
                <a:effectLst/>
                <a:latin typeface="+mn-lt"/>
                <a:ea typeface="+mn-ea"/>
                <a:cs typeface="+mn-cs"/>
              </a:rPr>
              <a:t>) and academic achievement.</a:t>
            </a:r>
          </a:p>
          <a:p>
            <a:pPr marL="171450" lvl="0" indent="-171450">
              <a:buFont typeface="Arial" pitchFamily="34" charset="0"/>
              <a:buChar char="•"/>
            </a:pPr>
            <a:r>
              <a:rPr lang="en-US" sz="1200" kern="1200" dirty="0" smtClean="0">
                <a:solidFill>
                  <a:schemeClr val="tx1"/>
                </a:solidFill>
                <a:effectLst/>
                <a:latin typeface="+mn-lt"/>
                <a:ea typeface="+mn-ea"/>
                <a:cs typeface="+mn-cs"/>
              </a:rPr>
              <a:t>Two podcasts on health (specifically, </a:t>
            </a:r>
            <a:r>
              <a:rPr lang="en-US" baseline="0" dirty="0" smtClean="0"/>
              <a:t>healthy eating and physical activity</a:t>
            </a:r>
            <a:r>
              <a:rPr lang="en-US" sz="1200" kern="1200" dirty="0" smtClean="0">
                <a:solidFill>
                  <a:schemeClr val="tx1"/>
                </a:solidFill>
                <a:effectLst/>
                <a:latin typeface="+mn-lt"/>
                <a:ea typeface="+mn-ea"/>
                <a:cs typeface="+mn-cs"/>
              </a:rPr>
              <a:t>) and academic achievement, which are approximately 60 seconds in length.</a:t>
            </a:r>
            <a:endParaRPr lang="en-US" dirty="0"/>
          </a:p>
        </p:txBody>
      </p:sp>
      <p:sp>
        <p:nvSpPr>
          <p:cNvPr id="4" name="Slide Number Placeholder 3"/>
          <p:cNvSpPr>
            <a:spLocks noGrp="1"/>
          </p:cNvSpPr>
          <p:nvPr>
            <p:ph type="sldNum" sz="quarter" idx="10"/>
          </p:nvPr>
        </p:nvSpPr>
        <p:spPr/>
        <p:txBody>
          <a:bodyPr/>
          <a:lstStyle/>
          <a:p>
            <a:fld id="{ABC1EBDB-6754-4DA4-BB7D-C1196CD2B39D}" type="slidenum">
              <a:rPr lang="en-US" smtClean="0"/>
              <a:pPr/>
              <a:t>27</a:t>
            </a:fld>
            <a:endParaRPr lang="en-US" dirty="0"/>
          </a:p>
        </p:txBody>
      </p:sp>
    </p:spTree>
    <p:extLst>
      <p:ext uri="{BB962C8B-B14F-4D97-AF65-F5344CB8AC3E}">
        <p14:creationId xmlns:p14="http://schemas.microsoft.com/office/powerpoint/2010/main" val="3052505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Arial" pitchFamily="34" charset="0"/>
                <a:cs typeface="Arial" pitchFamily="34" charset="0"/>
              </a:rPr>
              <a:t>NARRATIVE</a:t>
            </a:r>
            <a:endParaRPr lang="en-US" sz="1200" i="1"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Health in Mind </a:t>
            </a:r>
            <a:r>
              <a:rPr lang="en-US" sz="1200" kern="1200" dirty="0" smtClean="0">
                <a:solidFill>
                  <a:schemeClr val="tx1"/>
                </a:solidFill>
                <a:effectLst/>
                <a:latin typeface="+mn-lt"/>
                <a:ea typeface="+mn-ea"/>
                <a:cs typeface="+mn-cs"/>
              </a:rPr>
              <a:t>is a new report from Healthy Schools Campaign (HSC) and Trust for America’s Health (TFAH). The report details immediate solutions that can help close the achievement gap and create a healthy future for all children. </a:t>
            </a:r>
            <a:r>
              <a:rPr lang="en-US" dirty="0" smtClean="0"/>
              <a:t>Health in Mind focuses on several federal initiatives and policies that can broadly benefit the health, well-being and education of the nation’s students. </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This document</a:t>
            </a:r>
            <a:r>
              <a:rPr lang="en-US" sz="1200" baseline="0" dirty="0" smtClean="0"/>
              <a:t> p</a:t>
            </a:r>
            <a:r>
              <a:rPr lang="en-US" sz="1200" dirty="0" smtClean="0"/>
              <a:t>rovides recommendations that can be addressed at the state, district, and school levels.</a:t>
            </a:r>
            <a:r>
              <a:rPr lang="en-US" sz="1200" baseline="0" dirty="0" smtClean="0"/>
              <a:t> </a:t>
            </a:r>
            <a:r>
              <a:rPr lang="en-US" dirty="0" smtClean="0"/>
              <a:t>Some of the recommendations include:</a:t>
            </a:r>
          </a:p>
          <a:p>
            <a:pPr marL="171450" indent="-171450">
              <a:buFont typeface="Arial" panose="020B0604020202020204" pitchFamily="34" charset="0"/>
              <a:buChar char="•"/>
            </a:pPr>
            <a:r>
              <a:rPr lang="en-US" dirty="0" smtClean="0"/>
              <a:t>Prepare principals and teachers to promote student health and wellness through professional development programs and in-service training that equips them to identify and address student health issues while creating classroom and school environments that support all students’ wellness.</a:t>
            </a:r>
          </a:p>
          <a:p>
            <a:pPr marL="171450" indent="-171450">
              <a:buFont typeface="Arial" panose="020B0604020202020204" pitchFamily="34" charset="0"/>
              <a:buChar char="•"/>
            </a:pPr>
            <a:r>
              <a:rPr lang="en-US" dirty="0" smtClean="0"/>
              <a:t>Provide schools with strategies to partner with parents as agents of change for integrating health and wellness into education.</a:t>
            </a:r>
          </a:p>
          <a:p>
            <a:pPr marL="171450" indent="-171450">
              <a:buFont typeface="Arial" panose="020B0604020202020204" pitchFamily="34" charset="0"/>
              <a:buChar char="•"/>
            </a:pPr>
            <a:r>
              <a:rPr lang="en-US" dirty="0" smtClean="0"/>
              <a:t>Incorporate health and wellness into school metrics and accountability systems to allow schools to make data-driven decisions about how health and wellness impact student learning.</a:t>
            </a:r>
          </a:p>
          <a:p>
            <a:pPr marL="171450" indent="-171450">
              <a:buFont typeface="Arial" panose="020B0604020202020204" pitchFamily="34" charset="0"/>
              <a:buChar char="•"/>
            </a:pPr>
            <a:r>
              <a:rPr lang="en-US" dirty="0" smtClean="0"/>
              <a:t>Re-think the role schools can play in our nation’s prevention efforts and the ways that the Department of Health and Human Services can support schools in creating the conditions for health.</a:t>
            </a:r>
          </a:p>
          <a:p>
            <a:endParaRPr lang="en-US" dirty="0"/>
          </a:p>
        </p:txBody>
      </p:sp>
      <p:sp>
        <p:nvSpPr>
          <p:cNvPr id="4" name="Slide Number Placeholder 3"/>
          <p:cNvSpPr>
            <a:spLocks noGrp="1"/>
          </p:cNvSpPr>
          <p:nvPr>
            <p:ph type="sldNum" sz="quarter" idx="10"/>
          </p:nvPr>
        </p:nvSpPr>
        <p:spPr/>
        <p:txBody>
          <a:bodyPr/>
          <a:lstStyle/>
          <a:p>
            <a:fld id="{ABC1EBDB-6754-4DA4-BB7D-C1196CD2B39D}" type="slidenum">
              <a:rPr lang="en-US" smtClean="0"/>
              <a:pPr/>
              <a:t>28</a:t>
            </a:fld>
            <a:endParaRPr lang="en-US" dirty="0"/>
          </a:p>
        </p:txBody>
      </p:sp>
    </p:spTree>
    <p:extLst>
      <p:ext uri="{BB962C8B-B14F-4D97-AF65-F5344CB8AC3E}">
        <p14:creationId xmlns:p14="http://schemas.microsoft.com/office/powerpoint/2010/main" val="23512592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defRPr/>
            </a:pPr>
            <a:r>
              <a:rPr lang="en-US" sz="1200" b="1" dirty="0" smtClean="0">
                <a:latin typeface="Arial" pitchFamily="34" charset="0"/>
                <a:cs typeface="Arial" pitchFamily="34" charset="0"/>
              </a:rPr>
              <a:t>NARRATIVE</a:t>
            </a:r>
          </a:p>
          <a:p>
            <a:r>
              <a:rPr lang="en-US" dirty="0" smtClean="0"/>
              <a:t>The Learning Connection: What You Need to Know to Ensure Your Kids Are Healthy and Ready to Learn is a report</a:t>
            </a:r>
            <a:r>
              <a:rPr lang="en-US" baseline="0" dirty="0" smtClean="0"/>
              <a:t> developed by Action for Healthy Kids.  This report </a:t>
            </a:r>
            <a:r>
              <a:rPr lang="en-US" dirty="0" smtClean="0"/>
              <a:t>demonstrates that physical activity supports academic achievement, well-nourished kids learn better, and that healthier practices in schools can increase school revenue. </a:t>
            </a:r>
          </a:p>
          <a:p>
            <a:endParaRPr lang="en-US" dirty="0" smtClean="0"/>
          </a:p>
          <a:p>
            <a:r>
              <a:rPr lang="en-US" dirty="0" smtClean="0"/>
              <a:t>The report is a roadmap for parents, educators, school administrators and school volunteers to create healthier school environments so the kids in their lives are better positioned to learn. It is a follow-up to Action for Healthy Kids' landmark 2004 report The Learning Connection: The Value of Improving Nutrition and Physical Activity in Our Schools.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ABC1EBDB-6754-4DA4-BB7D-C1196CD2B39D}" type="slidenum">
              <a:rPr lang="en-US" smtClean="0"/>
              <a:pPr/>
              <a:t>29</a:t>
            </a:fld>
            <a:endParaRPr lang="en-US" dirty="0"/>
          </a:p>
        </p:txBody>
      </p:sp>
    </p:spTree>
    <p:extLst>
      <p:ext uri="{BB962C8B-B14F-4D97-AF65-F5344CB8AC3E}">
        <p14:creationId xmlns:p14="http://schemas.microsoft.com/office/powerpoint/2010/main" val="7523346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Arial" pitchFamily="34" charset="0"/>
                <a:cs typeface="Arial" pitchFamily="34" charset="0"/>
              </a:rPr>
              <a:t>NARRATIVE</a:t>
            </a:r>
            <a:endParaRPr lang="en-US" u="none" dirty="0" smtClean="0">
              <a:solidFill>
                <a:schemeClr val="tx1"/>
              </a:solidFill>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u="none" dirty="0" smtClean="0">
                <a:solidFill>
                  <a:schemeClr val="tx1"/>
                </a:solidFill>
                <a:effectLst/>
              </a:rPr>
              <a:t>The report, produced by National Dairy Council, in partnership with </a:t>
            </a:r>
            <a:r>
              <a:rPr lang="en-US" u="none" dirty="0" err="1" smtClean="0">
                <a:solidFill>
                  <a:schemeClr val="tx1"/>
                </a:solidFill>
                <a:effectLst/>
              </a:rPr>
              <a:t>GENYOUth</a:t>
            </a:r>
            <a:r>
              <a:rPr lang="en-US" u="none" dirty="0" smtClean="0">
                <a:solidFill>
                  <a:schemeClr val="tx1"/>
                </a:solidFill>
                <a:effectLst/>
              </a:rPr>
              <a:t> Foundation, American College</a:t>
            </a:r>
            <a:r>
              <a:rPr lang="en-US" u="none" baseline="0" dirty="0" smtClean="0">
                <a:solidFill>
                  <a:schemeClr val="tx1"/>
                </a:solidFill>
                <a:effectLst/>
              </a:rPr>
              <a:t> of Sports Medicine, and American School Health Association</a:t>
            </a:r>
            <a:r>
              <a:rPr lang="en-US" u="none" dirty="0" smtClean="0">
                <a:solidFill>
                  <a:schemeClr val="tx1"/>
                </a:solidFill>
                <a:effectLst/>
              </a:rPr>
              <a:t>, h</a:t>
            </a:r>
            <a:r>
              <a:rPr lang="en-US" dirty="0" smtClean="0"/>
              <a:t>ighlights that improved nutrition and physical activity can help lead to better academic performance.</a:t>
            </a:r>
            <a:r>
              <a:rPr lang="en-US"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report </a:t>
            </a:r>
            <a:r>
              <a:rPr lang="en-US" u="none" dirty="0" smtClean="0">
                <a:solidFill>
                  <a:schemeClr val="tx1"/>
                </a:solidFill>
                <a:effectLst/>
              </a:rPr>
              <a:t>serves as a launch pad to ignite the conversation about how all sectors of society can work together to create a​n atmosphere where children have the knowledge, options, and opportunities to help them reach their full potential.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u="none" dirty="0" smtClean="0">
              <a:solidFill>
                <a:schemeClr val="tx1"/>
              </a:solidFill>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u="none" dirty="0" smtClean="0">
                <a:solidFill>
                  <a:schemeClr val="tx1"/>
                </a:solidFill>
                <a:effectLst/>
              </a:rPr>
              <a:t>There is an available </a:t>
            </a:r>
            <a:r>
              <a:rPr lang="en-US" u="none" baseline="0" dirty="0" smtClean="0">
                <a:solidFill>
                  <a:schemeClr val="tx1"/>
                </a:solidFill>
                <a:effectLst/>
              </a:rPr>
              <a:t>corresponding executive summary.  There also are fact sheets customized for key audiences including parents, students, and school administrators. Resources are available at: </a:t>
            </a:r>
            <a:r>
              <a:rPr lang="en-US" sz="1200" u="sng" kern="1200" baseline="0" dirty="0" smtClean="0">
                <a:solidFill>
                  <a:schemeClr val="tx1"/>
                </a:solidFill>
                <a:latin typeface="+mn-lt"/>
                <a:ea typeface="+mn-ea"/>
                <a:cs typeface="+mn-cs"/>
                <a:hlinkClick r:id="rId3"/>
              </a:rPr>
              <a:t>http://www.nationaldairycouncil.org/ChildNutrition/Pages/The-Wellness-Impact-Healthy-Eating-and-Physical-Activity-Helps-Improve-Academic-Performance.aspx</a:t>
            </a:r>
            <a:endParaRPr lang="en-US" u="none" dirty="0">
              <a:solidFill>
                <a:schemeClr val="tx1"/>
              </a:solidFill>
            </a:endParaRPr>
          </a:p>
        </p:txBody>
      </p:sp>
      <p:sp>
        <p:nvSpPr>
          <p:cNvPr id="4" name="Slide Number Placeholder 3"/>
          <p:cNvSpPr>
            <a:spLocks noGrp="1"/>
          </p:cNvSpPr>
          <p:nvPr>
            <p:ph type="sldNum" sz="quarter" idx="10"/>
          </p:nvPr>
        </p:nvSpPr>
        <p:spPr/>
        <p:txBody>
          <a:bodyPr/>
          <a:lstStyle/>
          <a:p>
            <a:fld id="{ABC1EBDB-6754-4DA4-BB7D-C1196CD2B39D}" type="slidenum">
              <a:rPr lang="en-US" smtClean="0"/>
              <a:pPr/>
              <a:t>30</a:t>
            </a:fld>
            <a:endParaRPr lang="en-US" dirty="0"/>
          </a:p>
        </p:txBody>
      </p:sp>
    </p:spTree>
    <p:extLst>
      <p:ext uri="{BB962C8B-B14F-4D97-AF65-F5344CB8AC3E}">
        <p14:creationId xmlns:p14="http://schemas.microsoft.com/office/powerpoint/2010/main" val="2752395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smtClean="0">
                <a:latin typeface="Arial" pitchFamily="34" charset="0"/>
                <a:cs typeface="Arial" pitchFamily="34" charset="0"/>
              </a:rPr>
              <a:t>NARRATIVE</a:t>
            </a:r>
            <a:endParaRPr lang="en-US"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t>I</a:t>
            </a:r>
            <a:r>
              <a:rPr lang="en-US" baseline="0" dirty="0" smtClean="0"/>
              <a:t>n the 2010 report, </a:t>
            </a:r>
            <a:r>
              <a:rPr lang="en-US" i="1" baseline="0" dirty="0" smtClean="0"/>
              <a:t>Healthier Students Are  Better Learners: A Missing Link in School Reforms to Close the Achievement Gap</a:t>
            </a:r>
            <a:r>
              <a:rPr lang="en-US" baseline="0" dirty="0" smtClean="0"/>
              <a:t>.</a:t>
            </a:r>
            <a:r>
              <a:rPr lang="en-US" sz="1200" kern="1200" baseline="30000" dirty="0" smtClean="0">
                <a:solidFill>
                  <a:schemeClr val="tx1"/>
                </a:solidFill>
                <a:effectLst/>
                <a:latin typeface="+mn-lt"/>
                <a:ea typeface="+mn-ea"/>
                <a:cs typeface="+mn-cs"/>
              </a:rPr>
              <a:t>2</a:t>
            </a:r>
            <a:r>
              <a:rPr lang="en-US" sz="1200" kern="1200" baseline="0" dirty="0" smtClean="0">
                <a:solidFill>
                  <a:schemeClr val="tx1"/>
                </a:solidFill>
                <a:effectLst/>
                <a:latin typeface="+mn-lt"/>
                <a:ea typeface="+mn-ea"/>
                <a:cs typeface="+mn-cs"/>
              </a:rPr>
              <a:t> </a:t>
            </a:r>
            <a:r>
              <a:rPr lang="en-US" baseline="0" dirty="0" smtClean="0"/>
              <a:t>This report articulates that educationally relevant health disparities, such as participation in and access to </a:t>
            </a:r>
            <a:r>
              <a:rPr lang="en-US" dirty="0" smtClean="0"/>
              <a:t>physical activity</a:t>
            </a:r>
            <a:r>
              <a:rPr lang="en-US" baseline="0" dirty="0" smtClean="0"/>
              <a:t> and eating </a:t>
            </a:r>
            <a:r>
              <a:rPr lang="en-US" dirty="0" smtClean="0"/>
              <a:t>breakfast, affect the educational opportunities and outcomes of students.</a:t>
            </a:r>
            <a:r>
              <a:rPr lang="en-US" baseline="0" dirty="0" smtClean="0"/>
              <a:t>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t>In the</a:t>
            </a:r>
            <a:r>
              <a:rPr lang="en-US" baseline="0" dirty="0" smtClean="0"/>
              <a:t> report, Charles </a:t>
            </a:r>
            <a:r>
              <a:rPr lang="en-US" baseline="0" dirty="0" err="1" smtClean="0"/>
              <a:t>Basch</a:t>
            </a:r>
            <a:r>
              <a:rPr lang="en-US" baseline="0" dirty="0" smtClean="0"/>
              <a:t> clearly states that </a:t>
            </a:r>
            <a:r>
              <a:rPr lang="en-US" dirty="0" smtClean="0"/>
              <a:t>“No matter how well teachers are prepared to teach, no matter what accountability measures are put in place, no matter what governing structures are established for schools, educational progress will be profoundly limited if students are not</a:t>
            </a:r>
            <a:r>
              <a:rPr lang="en-US" baseline="0" dirty="0" smtClean="0"/>
              <a:t> </a:t>
            </a:r>
            <a:r>
              <a:rPr lang="en-US" dirty="0" smtClean="0"/>
              <a:t>motivated and able to learn. Health related problems play a major role in</a:t>
            </a:r>
            <a:r>
              <a:rPr lang="en-US" baseline="0" dirty="0" smtClean="0"/>
              <a:t> </a:t>
            </a:r>
            <a:r>
              <a:rPr lang="en-US" dirty="0" smtClean="0"/>
              <a:t>limiting the motivation and ability to learn…”</a:t>
            </a:r>
            <a:endParaRPr lang="en-US" baseline="0"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smtClean="0">
                <a:solidFill>
                  <a:schemeClr val="tx1"/>
                </a:solidFill>
                <a:effectLst/>
                <a:latin typeface="+mn-lt"/>
                <a:ea typeface="+mn-ea"/>
                <a:cs typeface="+mn-cs"/>
              </a:rPr>
              <a:t>While schools cannot address all of the conditions that cause educational or health disparities, there</a:t>
            </a:r>
            <a:r>
              <a:rPr lang="en-US" sz="1200" kern="1200" baseline="0" dirty="0" smtClean="0">
                <a:solidFill>
                  <a:schemeClr val="tx1"/>
                </a:solidFill>
                <a:effectLst/>
                <a:latin typeface="+mn-lt"/>
                <a:ea typeface="+mn-ea"/>
                <a:cs typeface="+mn-cs"/>
              </a:rPr>
              <a:t> are </a:t>
            </a:r>
            <a:r>
              <a:rPr lang="en-US" sz="1200" kern="1200" dirty="0" smtClean="0">
                <a:solidFill>
                  <a:schemeClr val="tx1"/>
                </a:solidFill>
                <a:effectLst/>
                <a:latin typeface="+mn-lt"/>
                <a:ea typeface="+mn-ea"/>
                <a:cs typeface="+mn-cs"/>
              </a:rPr>
              <a:t>evidence-based and promising approaches that can be applied to address</a:t>
            </a:r>
            <a:r>
              <a:rPr lang="en-US" sz="1200" kern="1200" baseline="0" dirty="0" smtClean="0">
                <a:solidFill>
                  <a:schemeClr val="tx1"/>
                </a:solidFill>
                <a:effectLst/>
                <a:latin typeface="+mn-lt"/>
                <a:ea typeface="+mn-ea"/>
                <a:cs typeface="+mn-cs"/>
              </a:rPr>
              <a:t> the health issues of students and ensure they are able to learn and be successful</a:t>
            </a:r>
            <a:r>
              <a:rPr lang="en-US" sz="120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fld id="{ABC1EBDB-6754-4DA4-BB7D-C1196CD2B39D}"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2513477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Arial" pitchFamily="34" charset="0"/>
                <a:cs typeface="Arial" pitchFamily="34" charset="0"/>
              </a:rPr>
              <a:t>NARRATIVE</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Thank</a:t>
            </a:r>
            <a:r>
              <a:rPr lang="en-US" baseline="0" dirty="0" smtClean="0"/>
              <a:t> you for your participation!</a:t>
            </a:r>
            <a:endParaRPr lang="en-US" dirty="0" smtClean="0"/>
          </a:p>
          <a:p>
            <a:endParaRPr lang="en-US" dirty="0"/>
          </a:p>
        </p:txBody>
      </p:sp>
      <p:sp>
        <p:nvSpPr>
          <p:cNvPr id="4" name="Slide Number Placeholder 3"/>
          <p:cNvSpPr>
            <a:spLocks noGrp="1"/>
          </p:cNvSpPr>
          <p:nvPr>
            <p:ph type="sldNum" sz="quarter" idx="10"/>
          </p:nvPr>
        </p:nvSpPr>
        <p:spPr/>
        <p:txBody>
          <a:bodyPr/>
          <a:lstStyle/>
          <a:p>
            <a:fld id="{ABC1EBDB-6754-4DA4-BB7D-C1196CD2B39D}" type="slidenum">
              <a:rPr lang="en-US" smtClean="0"/>
              <a:pPr/>
              <a:t>31</a:t>
            </a:fld>
            <a:endParaRPr lang="en-US" dirty="0"/>
          </a:p>
        </p:txBody>
      </p:sp>
    </p:spTree>
    <p:extLst>
      <p:ext uri="{BB962C8B-B14F-4D97-AF65-F5344CB8AC3E}">
        <p14:creationId xmlns:p14="http://schemas.microsoft.com/office/powerpoint/2010/main" val="1219415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C1EBDB-6754-4DA4-BB7D-C1196CD2B39D}" type="slidenum">
              <a:rPr lang="en-US" smtClean="0"/>
              <a:pPr/>
              <a:t>32</a:t>
            </a:fld>
            <a:endParaRPr lang="en-US" dirty="0"/>
          </a:p>
        </p:txBody>
      </p:sp>
    </p:spTree>
    <p:extLst>
      <p:ext uri="{BB962C8B-B14F-4D97-AF65-F5344CB8AC3E}">
        <p14:creationId xmlns:p14="http://schemas.microsoft.com/office/powerpoint/2010/main" val="1363164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smtClean="0">
                <a:latin typeface="Arial" pitchFamily="34" charset="0"/>
                <a:cs typeface="Arial" pitchFamily="34" charset="0"/>
              </a:rPr>
              <a:t>NARRATIVE</a:t>
            </a:r>
          </a:p>
          <a:p>
            <a:pPr marL="0" indent="0">
              <a:buFont typeface="Arial" panose="020B0604020202020204" pitchFamily="34" charset="0"/>
              <a:buNone/>
            </a:pPr>
            <a:r>
              <a:rPr lang="en-US" dirty="0" smtClean="0"/>
              <a:t>Evidence has shown that</a:t>
            </a:r>
            <a:r>
              <a:rPr lang="en-US" baseline="0" dirty="0" smtClean="0"/>
              <a:t> specific dietary practices and issues are related to different aspects of academic achievement. Specifically:</a:t>
            </a:r>
            <a:endParaRPr lang="en-US" dirty="0" smtClean="0"/>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Student participation in the USDA School Breakfast Program (SBP) is associated with increased academic grades and standardized test scores, reduced absenteeism, and improved cognitive function (e.g., memory).</a:t>
            </a:r>
            <a:r>
              <a:rPr lang="en-US" sz="1200" kern="1200" baseline="30000" dirty="0" smtClean="0">
                <a:solidFill>
                  <a:schemeClr val="tx1"/>
                </a:solidFill>
                <a:effectLst/>
                <a:latin typeface="+mn-lt"/>
                <a:ea typeface="+mn-ea"/>
                <a:cs typeface="+mn-cs"/>
              </a:rPr>
              <a:t>7-14</a:t>
            </a:r>
            <a:endParaRPr lang="en-US" sz="105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Skipping breakfast is associated with decreased cognitive performance (e.g., alertness, attention, memory, processing of complex visual display, and problem solving) among students.</a:t>
            </a:r>
            <a:r>
              <a:rPr lang="en-US" sz="1200" kern="1200" baseline="30000" dirty="0" smtClean="0">
                <a:solidFill>
                  <a:schemeClr val="tx1"/>
                </a:solidFill>
                <a:effectLst/>
                <a:latin typeface="+mn-lt"/>
                <a:ea typeface="+mn-ea"/>
                <a:cs typeface="+mn-cs"/>
              </a:rPr>
              <a:t>10,11,13,15-20</a:t>
            </a:r>
            <a:endParaRPr lang="en-US" sz="105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Lack of adequate consumption of specific foods, such as fruits, vegetables, or dairy products, is associated with lower grades among students.</a:t>
            </a:r>
            <a:r>
              <a:rPr lang="en-US" sz="1200" kern="1200" baseline="30000" dirty="0" smtClean="0">
                <a:solidFill>
                  <a:schemeClr val="tx1"/>
                </a:solidFill>
                <a:effectLst/>
                <a:latin typeface="+mn-lt"/>
                <a:ea typeface="+mn-ea"/>
                <a:cs typeface="+mn-cs"/>
              </a:rPr>
              <a:t>21-23</a:t>
            </a:r>
            <a:endParaRPr lang="en-US" sz="105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Deficits of specific nutrients (i.e., vitamins A, B6, B12, C, folate, iron, zinc, and calcium) are associated with lower grades and higher rates of absenteeism and tardiness among students.</a:t>
            </a:r>
            <a:r>
              <a:rPr lang="en-US" sz="1200" kern="1200" baseline="30000" dirty="0" smtClean="0">
                <a:solidFill>
                  <a:schemeClr val="tx1"/>
                </a:solidFill>
                <a:effectLst/>
                <a:latin typeface="+mn-lt"/>
                <a:ea typeface="+mn-ea"/>
                <a:cs typeface="+mn-cs"/>
              </a:rPr>
              <a:t>3,7,12</a:t>
            </a:r>
            <a:endParaRPr lang="en-US" sz="105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Hunger due to insufficient food intake </a:t>
            </a:r>
            <a:r>
              <a:rPr lang="en-US" sz="1200" kern="1200" smtClean="0">
                <a:solidFill>
                  <a:schemeClr val="tx1"/>
                </a:solidFill>
                <a:effectLst/>
                <a:latin typeface="+mn-lt"/>
                <a:ea typeface="+mn-ea"/>
                <a:cs typeface="+mn-cs"/>
              </a:rPr>
              <a:t>is associated </a:t>
            </a:r>
            <a:r>
              <a:rPr lang="en-US" sz="1200" kern="1200" dirty="0" smtClean="0">
                <a:solidFill>
                  <a:schemeClr val="tx1"/>
                </a:solidFill>
                <a:effectLst/>
                <a:latin typeface="+mn-lt"/>
                <a:ea typeface="+mn-ea"/>
                <a:cs typeface="+mn-cs"/>
              </a:rPr>
              <a:t>with lower grades, higher rates of absenteeism, repeating a grade, and an inability to focus among students.</a:t>
            </a:r>
            <a:r>
              <a:rPr lang="en-US" sz="1200" kern="1200" baseline="30000" dirty="0" smtClean="0">
                <a:solidFill>
                  <a:schemeClr val="tx1"/>
                </a:solidFill>
                <a:effectLst/>
                <a:latin typeface="+mn-lt"/>
                <a:ea typeface="+mn-ea"/>
                <a:cs typeface="+mn-cs"/>
              </a:rPr>
              <a:t>7,12,22-26</a:t>
            </a:r>
            <a:endParaRPr lang="en-US" sz="105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smtClean="0">
                <a:solidFill>
                  <a:schemeClr val="tx1"/>
                </a:solidFill>
                <a:effectLst/>
                <a:latin typeface="+mn-lt"/>
                <a:ea typeface="+mn-ea"/>
                <a:cs typeface="+mn-cs"/>
              </a:rPr>
              <a:t>CDC and many national organizations recommend establishing a healthy school nutrition environment to support both student health and learning.</a:t>
            </a:r>
            <a:r>
              <a:rPr lang="en-US" sz="1200" kern="1200" baseline="0" dirty="0" smtClean="0">
                <a:solidFill>
                  <a:schemeClr val="tx1"/>
                </a:solidFill>
                <a:effectLst/>
                <a:latin typeface="+mn-lt"/>
                <a:ea typeface="+mn-ea"/>
                <a:cs typeface="+mn-cs"/>
              </a:rPr>
              <a:t>  A healthy school nutrition environment </a:t>
            </a:r>
            <a:r>
              <a:rPr lang="en-US" sz="1200" kern="1200" dirty="0" smtClean="0">
                <a:solidFill>
                  <a:schemeClr val="tx1"/>
                </a:solidFill>
                <a:effectLst/>
                <a:latin typeface="+mn-lt"/>
                <a:ea typeface="+mn-ea"/>
                <a:cs typeface="+mn-cs"/>
              </a:rPr>
              <a:t>includes: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access to healthy and appealing foods and beverages available to students in school meals, vending machines, school stores, à la carte lines in the cafeteria, fundraisers, and classroom parties;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consistent messages about food and healthy eating across the school environment and school curricula; and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opportunities for students to learn about healthy eating through health education.</a:t>
            </a:r>
            <a:r>
              <a:rPr lang="en-US" sz="1200" kern="1200" baseline="30000" dirty="0" smtClean="0">
                <a:solidFill>
                  <a:schemeClr val="tx1"/>
                </a:solidFill>
                <a:effectLst/>
                <a:latin typeface="+mn-lt"/>
                <a:ea typeface="+mn-ea"/>
                <a:cs typeface="+mn-cs"/>
              </a:rPr>
              <a:t>27</a:t>
            </a:r>
          </a:p>
          <a:p>
            <a:pPr marL="0" lvl="0" indent="0">
              <a:buFont typeface="Arial" panose="020B0604020202020204" pitchFamily="34" charset="0"/>
              <a:buNone/>
            </a:pPr>
            <a:endParaRPr lang="en-US" dirty="0" smtClean="0"/>
          </a:p>
        </p:txBody>
      </p:sp>
      <p:sp>
        <p:nvSpPr>
          <p:cNvPr id="4" name="Slide Number Placeholder 3"/>
          <p:cNvSpPr>
            <a:spLocks noGrp="1"/>
          </p:cNvSpPr>
          <p:nvPr>
            <p:ph type="sldNum" sz="quarter" idx="10"/>
          </p:nvPr>
        </p:nvSpPr>
        <p:spPr/>
        <p:txBody>
          <a:bodyPr/>
          <a:lstStyle/>
          <a:p>
            <a:fld id="{ABC1EBDB-6754-4DA4-BB7D-C1196CD2B39D}"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967698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smtClean="0">
                <a:latin typeface="Arial" pitchFamily="34" charset="0"/>
                <a:cs typeface="Arial" pitchFamily="34" charset="0"/>
              </a:rPr>
              <a:t>NARRATIVE</a:t>
            </a:r>
            <a:endParaRPr lang="en-US" b="0" dirty="0" smtClean="0"/>
          </a:p>
          <a:p>
            <a:pPr marL="0" indent="0" defTabSz="931774">
              <a:buFont typeface="Arial" panose="020B0604020202020204" pitchFamily="34" charset="0"/>
              <a:buNone/>
            </a:pPr>
            <a:r>
              <a:rPr lang="en-US" b="0" dirty="0" smtClean="0"/>
              <a:t>It boils down to the fact</a:t>
            </a:r>
            <a:r>
              <a:rPr lang="en-US" b="0" baseline="0" dirty="0" smtClean="0"/>
              <a:t> that students’ success in schools is more than just academics. Evidence</a:t>
            </a:r>
            <a:r>
              <a:rPr lang="en-US" b="0" dirty="0" smtClean="0"/>
              <a:t> indicates that education and health for students must go hand-in-hand in order for students to succeed.</a:t>
            </a:r>
            <a:r>
              <a:rPr lang="en-US" b="0" baseline="30000" dirty="0" smtClean="0"/>
              <a:t>2,3</a:t>
            </a:r>
            <a:r>
              <a:rPr lang="en-US" b="0" dirty="0" smtClean="0"/>
              <a:t>  In addition</a:t>
            </a:r>
            <a:r>
              <a:rPr lang="en-US" b="0" baseline="0" dirty="0" smtClean="0"/>
              <a:t> to making sure students are learning, there are school health policies and practices that affect academic achievement that need to be in place such as offering healthy food options and providing opportunities for students to be physically active.</a:t>
            </a:r>
            <a:endParaRPr lang="en-US" b="0" dirty="0" smtClean="0"/>
          </a:p>
          <a:p>
            <a:endParaRPr lang="en-US" dirty="0" smtClean="0"/>
          </a:p>
        </p:txBody>
      </p:sp>
      <p:sp>
        <p:nvSpPr>
          <p:cNvPr id="4" name="Slide Number Placeholder 3"/>
          <p:cNvSpPr>
            <a:spLocks noGrp="1"/>
          </p:cNvSpPr>
          <p:nvPr>
            <p:ph type="sldNum" sz="quarter" idx="10"/>
          </p:nvPr>
        </p:nvSpPr>
        <p:spPr/>
        <p:txBody>
          <a:bodyPr/>
          <a:lstStyle/>
          <a:p>
            <a:fld id="{ABC1EBDB-6754-4DA4-BB7D-C1196CD2B39D}"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978393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Arial" pitchFamily="34" charset="0"/>
                <a:cs typeface="Arial" pitchFamily="34" charset="0"/>
              </a:rPr>
              <a:t>NARRATIVE</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Based</a:t>
            </a:r>
            <a:r>
              <a:rPr lang="en-US" baseline="0" dirty="0" smtClean="0"/>
              <a:t> on available evidence and purpose of this presentation, </a:t>
            </a:r>
            <a:r>
              <a:rPr lang="en-US" dirty="0" smtClean="0"/>
              <a:t>the remaining slides</a:t>
            </a:r>
            <a:r>
              <a:rPr lang="en-US" baseline="0" dirty="0" smtClean="0"/>
              <a:t> will focus on healthy eating and physical activity as they relate to academic achievement.  Specifically, we will discuss: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The evidence you should know about the link between healthy eating, physical activity, and improved academic achievement.  While we are focusing on this direct link between healthy eating and academic achievement and physical activity and academic achievement, there could be other factors (e.g., positive peer relationships and support) that could affect these relationships,</a:t>
            </a:r>
            <a:r>
              <a:rPr lang="en-US" baseline="30000" dirty="0" smtClean="0"/>
              <a:t>4,5</a:t>
            </a:r>
            <a:r>
              <a:rPr lang="en-US" baseline="0" dirty="0" smtClean="0"/>
              <a:t> although these will not be discussed in this presentation.</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Then we will discuss what core and audience-specific messages should be shared with key stakeholders about the importance of addressing student health to improve academic achievement.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And hopefully, knowing the evidence and sharing these messages will motivate key stakeholders to take action.  We will identify actions that each key stakeholder could implement to support healthy eating and physical activity in schools to promote positive academic achievement. </a:t>
            </a:r>
            <a:endParaRPr lang="en-US" dirty="0" smtClean="0"/>
          </a:p>
          <a:p>
            <a:endParaRPr lang="en-US" dirty="0"/>
          </a:p>
        </p:txBody>
      </p:sp>
      <p:sp>
        <p:nvSpPr>
          <p:cNvPr id="4" name="Slide Number Placeholder 3"/>
          <p:cNvSpPr>
            <a:spLocks noGrp="1"/>
          </p:cNvSpPr>
          <p:nvPr>
            <p:ph type="sldNum" sz="quarter" idx="10"/>
          </p:nvPr>
        </p:nvSpPr>
        <p:spPr/>
        <p:txBody>
          <a:bodyPr/>
          <a:lstStyle/>
          <a:p>
            <a:fld id="{ABC1EBDB-6754-4DA4-BB7D-C1196CD2B39D}"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3346796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Arial" pitchFamily="34" charset="0"/>
                <a:cs typeface="Arial" pitchFamily="34" charset="0"/>
              </a:rPr>
              <a:t>NARRATIVE</a:t>
            </a:r>
            <a:endParaRPr lang="en-US" dirty="0" smtClean="0"/>
          </a:p>
          <a:p>
            <a:r>
              <a:rPr lang="en-US" dirty="0" smtClean="0"/>
              <a:t>The first step in</a:t>
            </a:r>
            <a:r>
              <a:rPr lang="en-US" baseline="0" dirty="0" smtClean="0"/>
              <a:t> making the case for addressing healthy eating and physical activity in schools </a:t>
            </a:r>
            <a:r>
              <a:rPr lang="en-US" dirty="0" smtClean="0"/>
              <a:t>is</a:t>
            </a:r>
            <a:r>
              <a:rPr lang="en-US" baseline="0" dirty="0" smtClean="0"/>
              <a:t> to know the evidence that supports the link between these behaviors and academic achievement. </a:t>
            </a:r>
            <a:endParaRPr lang="en-US" dirty="0"/>
          </a:p>
        </p:txBody>
      </p:sp>
      <p:sp>
        <p:nvSpPr>
          <p:cNvPr id="4" name="Slide Number Placeholder 3"/>
          <p:cNvSpPr>
            <a:spLocks noGrp="1"/>
          </p:cNvSpPr>
          <p:nvPr>
            <p:ph type="sldNum" sz="quarter" idx="10"/>
          </p:nvPr>
        </p:nvSpPr>
        <p:spPr/>
        <p:txBody>
          <a:bodyPr/>
          <a:lstStyle/>
          <a:p>
            <a:fld id="{ABC1EBDB-6754-4DA4-BB7D-C1196CD2B39D}"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1453254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smtClean="0">
                <a:latin typeface="Arial" pitchFamily="34" charset="0"/>
                <a:cs typeface="Arial" pitchFamily="34" charset="0"/>
              </a:rPr>
              <a:t>NARRATIVE</a:t>
            </a:r>
            <a:endParaRPr lang="en-US" dirty="0" smtClean="0"/>
          </a:p>
          <a:p>
            <a:pPr marL="0" indent="0">
              <a:buFont typeface="Arial" panose="020B0604020202020204" pitchFamily="34" charset="0"/>
              <a:buNone/>
            </a:pPr>
            <a:r>
              <a:rPr lang="en-US" dirty="0" smtClean="0"/>
              <a:t>L</a:t>
            </a:r>
            <a:r>
              <a:rPr lang="en-US" baseline="0" dirty="0" smtClean="0"/>
              <a:t>et’s first define academic achievement. There are three aspects of academic achievement — academic performance, education behavior, and students’ cognitive skills and attitudes.</a:t>
            </a:r>
            <a:r>
              <a:rPr lang="en-US" baseline="30000" dirty="0" smtClean="0"/>
              <a:t>6</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As shown on the slide, </a:t>
            </a:r>
          </a:p>
          <a:p>
            <a:pPr marL="171450" indent="-171450">
              <a:buFont typeface="Arial" panose="020B0604020202020204" pitchFamily="34" charset="0"/>
              <a:buChar char="•"/>
            </a:pPr>
            <a:r>
              <a:rPr lang="en-US" i="1" baseline="0" dirty="0" smtClean="0"/>
              <a:t>academic performance </a:t>
            </a:r>
            <a:r>
              <a:rPr lang="en-US" baseline="0" dirty="0" smtClean="0"/>
              <a:t>includes class grades, standardized tests, and graduation rates; </a:t>
            </a:r>
          </a:p>
          <a:p>
            <a:pPr marL="171450" indent="-171450">
              <a:buFont typeface="Arial" panose="020B0604020202020204" pitchFamily="34" charset="0"/>
              <a:buChar char="•"/>
            </a:pPr>
            <a:r>
              <a:rPr lang="en-US" i="1" baseline="0" dirty="0" smtClean="0"/>
              <a:t>education behavior </a:t>
            </a:r>
            <a:r>
              <a:rPr lang="en-US" baseline="0" dirty="0" smtClean="0"/>
              <a:t>includes attendance, dropout rates, and behavioral problems at schools; </a:t>
            </a:r>
          </a:p>
          <a:p>
            <a:pPr marL="171450" indent="-171450">
              <a:buFont typeface="Arial" panose="020B0604020202020204" pitchFamily="34" charset="0"/>
              <a:buChar char="•"/>
            </a:pPr>
            <a:r>
              <a:rPr lang="en-US" baseline="0" dirty="0" smtClean="0"/>
              <a:t>and finally, </a:t>
            </a:r>
            <a:r>
              <a:rPr lang="en-US" i="1" baseline="0" dirty="0" smtClean="0"/>
              <a:t>students’ cognitive skills and attitudes </a:t>
            </a:r>
            <a:r>
              <a:rPr lang="en-US" baseline="0" dirty="0" smtClean="0"/>
              <a:t>include concentration, memory, and mood.</a:t>
            </a:r>
            <a:endParaRPr lang="en-US" dirty="0"/>
          </a:p>
        </p:txBody>
      </p:sp>
      <p:sp>
        <p:nvSpPr>
          <p:cNvPr id="4" name="Slide Number Placeholder 3"/>
          <p:cNvSpPr>
            <a:spLocks noGrp="1"/>
          </p:cNvSpPr>
          <p:nvPr>
            <p:ph type="sldNum" sz="quarter" idx="10"/>
          </p:nvPr>
        </p:nvSpPr>
        <p:spPr/>
        <p:txBody>
          <a:bodyPr/>
          <a:lstStyle/>
          <a:p>
            <a:fld id="{ABC1EBDB-6754-4DA4-BB7D-C1196CD2B39D}"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0257465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4DF73-6A73-4B36-A635-5543F0A828A2}" type="slidenum">
              <a:rPr lang="en-US">
                <a:solidFill>
                  <a:prstClr val="black"/>
                </a:solidFill>
              </a:rPr>
              <a:pPr fontAlgn="base">
                <a:spcBef>
                  <a:spcPct val="0"/>
                </a:spcBef>
                <a:spcAft>
                  <a:spcPct val="0"/>
                </a:spcAft>
                <a:defRPr/>
              </a:pPr>
              <a:t>10</a:t>
            </a:fld>
            <a:endParaRPr lang="en-US">
              <a:solidFill>
                <a:prstClr val="black"/>
              </a:solidFill>
            </a:endParaRPr>
          </a:p>
        </p:txBody>
      </p:sp>
      <p:sp>
        <p:nvSpPr>
          <p:cNvPr id="174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lang="en-US" sz="1200" b="1" dirty="0" smtClean="0">
                <a:latin typeface="Arial" pitchFamily="34" charset="0"/>
                <a:cs typeface="Arial" pitchFamily="34" charset="0"/>
              </a:rPr>
              <a:t>NARRATIVE </a:t>
            </a:r>
            <a:endParaRPr lang="en-US" altLang="en-US" dirty="0" smtClean="0">
              <a:cs typeface="Arial" pitchFamily="34" charset="0"/>
            </a:endParaRPr>
          </a:p>
          <a:p>
            <a:pPr marL="0" marR="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lang="en-US" altLang="en-US" dirty="0" smtClean="0">
                <a:latin typeface="+mn-lt"/>
                <a:cs typeface="Arial" pitchFamily="34" charset="0"/>
              </a:rPr>
              <a:t>Data from the 2009 Youth Risk Behavior Survey indicate</a:t>
            </a:r>
            <a:r>
              <a:rPr lang="en-US" altLang="en-US" baseline="0" dirty="0" smtClean="0">
                <a:latin typeface="+mn-lt"/>
                <a:cs typeface="Arial" pitchFamily="34" charset="0"/>
              </a:rPr>
              <a:t> that </a:t>
            </a:r>
            <a:r>
              <a:rPr lang="en-US" altLang="en-US" dirty="0" smtClean="0">
                <a:latin typeface="+mn-lt"/>
                <a:cs typeface="Arial" pitchFamily="34" charset="0"/>
              </a:rPr>
              <a:t>22% of high school students with mostly A’s drank a can, bottle, or glass of soda or pop (not including diet soda or diet pop) at least one time per day, and 47% of </a:t>
            </a:r>
            <a:r>
              <a:rPr lang="en-US" altLang="en-US" dirty="0" smtClean="0">
                <a:latin typeface="+mn-lt"/>
              </a:rPr>
              <a:t>high school </a:t>
            </a:r>
            <a:r>
              <a:rPr lang="en-US" altLang="en-US" dirty="0" smtClean="0">
                <a:latin typeface="+mn-lt"/>
                <a:cs typeface="Arial" pitchFamily="34" charset="0"/>
              </a:rPr>
              <a:t>students with mostly D’s/F’s drank a can, bottle, or glass of soda or pop (not including diet soda or diet pop) at least one time per day during the 7 days before the survey.</a:t>
            </a:r>
            <a:r>
              <a:rPr lang="en-US" sz="1200" baseline="30000" dirty="0" smtClean="0">
                <a:latin typeface="+mn-lt"/>
              </a:rPr>
              <a:t>28  </a:t>
            </a:r>
            <a:r>
              <a:rPr lang="en-US" altLang="en-US" sz="1200" baseline="0" dirty="0" smtClean="0">
                <a:latin typeface="+mn-lt"/>
                <a:cs typeface="Arial" pitchFamily="34" charset="0"/>
              </a:rPr>
              <a:t>In other words, of the students who drank soda pop at least once a day, more earned D’s/F’s than A’s. In other words, of the students who drank soda pop at least once a day, more earned D’s/F’s than A’s.</a:t>
            </a:r>
          </a:p>
          <a:p>
            <a:pPr marL="0" marR="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lang="en-US" altLang="en-US" sz="1200" baseline="0" dirty="0" smtClean="0">
              <a:latin typeface="+mn-lt"/>
              <a:cs typeface="Arial" pitchFamily="34" charset="0"/>
            </a:endParaRPr>
          </a:p>
          <a:p>
            <a:pPr marL="0" marR="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lang="en-US" dirty="0" smtClean="0">
                <a:solidFill>
                  <a:schemeClr val="bg2">
                    <a:lumMod val="50000"/>
                  </a:schemeClr>
                </a:solidFill>
                <a:latin typeface="+mn-lt"/>
              </a:rPr>
              <a:t>These kinds of associations do not prove causation.  Further research is needed to determine whether low grades lead to health-risk behaviors, health-risk behaviors lead to low grades, or some other factors lead to both of these problems.</a:t>
            </a:r>
            <a:endParaRPr lang="en-US" altLang="en-US" dirty="0" smtClean="0">
              <a:latin typeface="+mn-lt"/>
              <a:cs typeface="Arial" pitchFamily="34" charset="0"/>
            </a:endParaRPr>
          </a:p>
          <a:p>
            <a:pPr eaLnBrk="1" hangingPunct="1">
              <a:spcBef>
                <a:spcPct val="0"/>
              </a:spcBef>
            </a:pPr>
            <a:endParaRPr lang="en-US" altLang="en-US" dirty="0" smtClean="0">
              <a:cs typeface="Arial" pitchFamily="34" charset="0"/>
            </a:endParaRPr>
          </a:p>
          <a:p>
            <a:pPr eaLnBrk="1" hangingPunct="1">
              <a:spcBef>
                <a:spcPct val="0"/>
              </a:spcBef>
            </a:pPr>
            <a:r>
              <a:rPr lang="en-US" altLang="en-US" b="1" dirty="0" smtClean="0">
                <a:cs typeface="Arial" pitchFamily="34" charset="0"/>
              </a:rPr>
              <a:t>Notes to Facilitator: </a:t>
            </a:r>
          </a:p>
          <a:p>
            <a:pPr eaLnBrk="1" hangingPunct="1">
              <a:spcBef>
                <a:spcPct val="0"/>
              </a:spcBef>
            </a:pPr>
            <a:r>
              <a:rPr lang="en-US" altLang="en-US" dirty="0" smtClean="0">
                <a:cs typeface="Arial" pitchFamily="34" charset="0"/>
              </a:rPr>
              <a:t>Participants might question why the percentages for each of the health risk behaviors do not add up to 100%.  This is because each bar shows the percentage of students getting that academic grade who engage in that behavior.  For example, 22% of students getting mostly A’s drank a can, bottle, or glass of soda or pop (not including diet soda or diet pop)</a:t>
            </a:r>
            <a:r>
              <a:rPr lang="en-US" altLang="en-US" baseline="0" dirty="0" smtClean="0">
                <a:cs typeface="Arial" pitchFamily="34" charset="0"/>
              </a:rPr>
              <a:t> </a:t>
            </a:r>
            <a:r>
              <a:rPr lang="en-US" altLang="en-US" dirty="0" smtClean="0">
                <a:cs typeface="Arial" pitchFamily="34" charset="0"/>
              </a:rPr>
              <a:t>— 78% of students getting mostly A’s did not. Among students getting mostly D’s or F’s, 47% drank a can, bottle, or glass of soda or pop (not including diet soda or diet pop) — and 53% did not.</a:t>
            </a:r>
          </a:p>
          <a:p>
            <a:pPr eaLnBrk="1" hangingPunct="1">
              <a:spcBef>
                <a:spcPct val="0"/>
              </a:spcBef>
            </a:pPr>
            <a:endParaRPr lang="en-US" altLang="en-US" dirty="0" smtClean="0">
              <a:cs typeface="Arial" pitchFamily="34" charset="0"/>
            </a:endParaRPr>
          </a:p>
          <a:p>
            <a:pPr eaLnBrk="1" hangingPunct="1">
              <a:spcBef>
                <a:spcPct val="0"/>
              </a:spcBef>
            </a:pPr>
            <a:r>
              <a:rPr lang="en-US" altLang="en-US" dirty="0" smtClean="0">
                <a:cs typeface="Arial" pitchFamily="34" charset="0"/>
              </a:rPr>
              <a:t>A total of 16,410 students responded to the 2009 national YRBS with valid data; of those, 14,362 (88%) responded to the academic performance question.  The proportion of students responding to each category of academic performance was: 32.1% (29.6-34.7) received mostly A’s, 41.7% (39.7-43.7) received mostly B’s, 20.1% (18.1-22.2) received mostly C’s, and 6.2% (5.2-7.2) received mostly D’s &amp; F’s.</a:t>
            </a:r>
          </a:p>
          <a:p>
            <a:pPr eaLnBrk="1" hangingPunct="1">
              <a:spcBef>
                <a:spcPct val="0"/>
              </a:spcBef>
            </a:pPr>
            <a:endParaRPr lang="en-US" altLang="en-US" dirty="0" smtClean="0">
              <a:cs typeface="Arial" pitchFamily="34" charset="0"/>
            </a:endParaRPr>
          </a:p>
          <a:p>
            <a:pPr eaLnBrk="1" hangingPunct="1">
              <a:spcBef>
                <a:spcPct val="0"/>
              </a:spcBef>
            </a:pPr>
            <a:r>
              <a:rPr lang="en-US" altLang="en-US" dirty="0" smtClean="0">
                <a:cs typeface="Arial" pitchFamily="34" charset="0"/>
              </a:rPr>
              <a:t>The survey question about students’ academic grades is included periodically in the National YRBS and was asked most recently in 2009. Therefore, these analyses represent the most current data available.</a:t>
            </a:r>
          </a:p>
          <a:p>
            <a:pPr eaLnBrk="1" hangingPunct="1">
              <a:spcBef>
                <a:spcPct val="0"/>
              </a:spcBef>
            </a:pPr>
            <a:endParaRPr lang="en-US" alt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3929289"/>
            <a:ext cx="7772400" cy="1702254"/>
          </a:xfrm>
          <a:prstGeom prst="rect">
            <a:avLst/>
          </a:prstGeom>
          <a:solidFill>
            <a:schemeClr val="tx1">
              <a:lumMod val="75000"/>
            </a:schemeClr>
          </a:solidFill>
        </p:spPr>
        <p:txBody>
          <a:bodyPr anchor="t"/>
          <a:lstStyle>
            <a:lvl1pPr algn="ctr">
              <a:lnSpc>
                <a:spcPts val="3800"/>
              </a:lnSpc>
              <a:defRPr sz="3600" b="1" cap="all" baseline="0">
                <a:solidFill>
                  <a:schemeClr val="bg1"/>
                </a:solidFill>
                <a:effectLst/>
                <a:latin typeface="Myriad Pro" pitchFamily="34" charset="0"/>
              </a:defRPr>
            </a:lvl1pPr>
          </a:lstStyle>
          <a:p>
            <a:r>
              <a:rPr lang="en-US" dirty="0" smtClean="0"/>
              <a:t/>
            </a:r>
            <a:br>
              <a:rPr lang="en-US" dirty="0" smtClean="0"/>
            </a:br>
            <a:r>
              <a:rPr lang="en-US" dirty="0" smtClean="0"/>
              <a:t>Section Header</a:t>
            </a:r>
            <a:br>
              <a:rPr lang="en-US" dirty="0" smtClean="0"/>
            </a:br>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backgroun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18288"/>
            <a:ext cx="2895600" cy="329184"/>
          </a:xfrm>
          <a:prstGeom prst="rect">
            <a:avLst/>
          </a:prstGeom>
        </p:spPr>
        <p:txBody>
          <a:bodyPr/>
          <a:lstStyle/>
          <a:p>
            <a:fld id="{57D2A578-F997-4263-AE21-79D01D26A4BA}" type="datetime1">
              <a:rPr lang="en-US" smtClean="0">
                <a:solidFill>
                  <a:srgbClr val="0F56DC"/>
                </a:solidFill>
              </a:rPr>
              <a:t>7/8/2014</a:t>
            </a:fld>
            <a:endParaRPr lang="en-US" dirty="0">
              <a:solidFill>
                <a:srgbClr val="0F56DC"/>
              </a:solidFill>
            </a:endParaRPr>
          </a:p>
        </p:txBody>
      </p:sp>
      <p:sp>
        <p:nvSpPr>
          <p:cNvPr id="3" name="Footer Placeholder 2"/>
          <p:cNvSpPr>
            <a:spLocks noGrp="1"/>
          </p:cNvSpPr>
          <p:nvPr>
            <p:ph type="ftr" sz="quarter" idx="11"/>
          </p:nvPr>
        </p:nvSpPr>
        <p:spPr>
          <a:xfrm>
            <a:off x="3429000" y="18288"/>
            <a:ext cx="4114800" cy="329184"/>
          </a:xfrm>
          <a:prstGeom prst="rect">
            <a:avLst/>
          </a:prstGeom>
        </p:spPr>
        <p:txBody>
          <a:bodyPr/>
          <a:lstStyle/>
          <a:p>
            <a:endParaRPr lang="en-US" dirty="0">
              <a:solidFill>
                <a:srgbClr val="0F56DC"/>
              </a:solidFill>
            </a:endParaRPr>
          </a:p>
        </p:txBody>
      </p:sp>
      <p:sp>
        <p:nvSpPr>
          <p:cNvPr id="4" name="Slide Number Placeholder 3"/>
          <p:cNvSpPr>
            <a:spLocks noGrp="1"/>
          </p:cNvSpPr>
          <p:nvPr>
            <p:ph type="sldNum" sz="quarter" idx="12"/>
          </p:nvPr>
        </p:nvSpPr>
        <p:spPr>
          <a:xfrm>
            <a:off x="7620000" y="18288"/>
            <a:ext cx="1066800" cy="329184"/>
          </a:xfrm>
          <a:prstGeom prst="rect">
            <a:avLst/>
          </a:prstGeom>
        </p:spPr>
        <p:txBody>
          <a:bodyPr/>
          <a:lstStyle/>
          <a:p>
            <a:fld id="{F5025F85-9C6F-48F5-A78B-CAB78F7749EE}" type="slidenum">
              <a:rPr lang="en-US" smtClean="0">
                <a:solidFill>
                  <a:srgbClr val="0F56DC"/>
                </a:solidFill>
              </a:rPr>
              <a:pPr/>
              <a:t>‹#›</a:t>
            </a:fld>
            <a:endParaRPr lang="en-US" dirty="0">
              <a:solidFill>
                <a:srgbClr val="0F56DC"/>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Alt_Six-photo-header">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18288"/>
            <a:ext cx="2895600" cy="329184"/>
          </a:xfrm>
          <a:prstGeom prst="rect">
            <a:avLst/>
          </a:prstGeom>
        </p:spPr>
        <p:txBody>
          <a:bodyPr/>
          <a:lstStyle/>
          <a:p>
            <a:fld id="{52FB19CD-F157-41CA-994E-ACFD366A8E34}" type="datetime1">
              <a:rPr lang="en-US" smtClean="0">
                <a:solidFill>
                  <a:srgbClr val="0F56DC"/>
                </a:solidFill>
              </a:rPr>
              <a:t>7/8/2014</a:t>
            </a:fld>
            <a:endParaRPr lang="en-US" dirty="0">
              <a:solidFill>
                <a:srgbClr val="0F56DC"/>
              </a:solidFill>
            </a:endParaRPr>
          </a:p>
        </p:txBody>
      </p:sp>
      <p:sp>
        <p:nvSpPr>
          <p:cNvPr id="3" name="Footer Placeholder 2"/>
          <p:cNvSpPr>
            <a:spLocks noGrp="1"/>
          </p:cNvSpPr>
          <p:nvPr>
            <p:ph type="ftr" sz="quarter" idx="11"/>
          </p:nvPr>
        </p:nvSpPr>
        <p:spPr>
          <a:xfrm>
            <a:off x="3429000" y="18288"/>
            <a:ext cx="4114800" cy="329184"/>
          </a:xfrm>
          <a:prstGeom prst="rect">
            <a:avLst/>
          </a:prstGeom>
        </p:spPr>
        <p:txBody>
          <a:bodyPr/>
          <a:lstStyle/>
          <a:p>
            <a:endParaRPr lang="en-US" dirty="0">
              <a:solidFill>
                <a:srgbClr val="0F56DC"/>
              </a:solidFill>
            </a:endParaRPr>
          </a:p>
        </p:txBody>
      </p:sp>
      <p:sp>
        <p:nvSpPr>
          <p:cNvPr id="4" name="Slide Number Placeholder 3"/>
          <p:cNvSpPr>
            <a:spLocks noGrp="1"/>
          </p:cNvSpPr>
          <p:nvPr>
            <p:ph type="sldNum" sz="quarter" idx="12"/>
          </p:nvPr>
        </p:nvSpPr>
        <p:spPr>
          <a:xfrm>
            <a:off x="7620000" y="18288"/>
            <a:ext cx="1066800" cy="329184"/>
          </a:xfrm>
          <a:prstGeom prst="rect">
            <a:avLst/>
          </a:prstGeom>
        </p:spPr>
        <p:txBody>
          <a:bodyPr/>
          <a:lstStyle/>
          <a:p>
            <a:fld id="{F5025F85-9C6F-48F5-A78B-CAB78F7749EE}" type="slidenum">
              <a:rPr lang="en-US" smtClean="0">
                <a:solidFill>
                  <a:srgbClr val="0F56DC"/>
                </a:solidFill>
              </a:rPr>
              <a:pPr/>
              <a:t>‹#›</a:t>
            </a:fld>
            <a:endParaRPr lang="en-US" dirty="0">
              <a:solidFill>
                <a:srgbClr val="0F56DC"/>
              </a:solidFill>
            </a:endParaRPr>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7540" y="417285"/>
            <a:ext cx="8875486" cy="1566262"/>
          </a:xfrm>
          <a:prstGeom prst="rect">
            <a:avLst/>
          </a:prstGeom>
        </p:spPr>
      </p:pic>
    </p:spTree>
    <p:extLst>
      <p:ext uri="{BB962C8B-B14F-4D97-AF65-F5344CB8AC3E}">
        <p14:creationId xmlns:p14="http://schemas.microsoft.com/office/powerpoint/2010/main" val="22898155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Fade design half-text">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18288"/>
            <a:ext cx="2895600" cy="329184"/>
          </a:xfrm>
          <a:prstGeom prst="rect">
            <a:avLst/>
          </a:prstGeom>
        </p:spPr>
        <p:txBody>
          <a:bodyPr/>
          <a:lstStyle/>
          <a:p>
            <a:fld id="{05A4805A-AC4E-4B6B-B85A-7F73CA68C7A5}" type="datetime1">
              <a:rPr lang="en-US" smtClean="0">
                <a:solidFill>
                  <a:srgbClr val="0F56DC"/>
                </a:solidFill>
              </a:rPr>
              <a:t>7/8/2014</a:t>
            </a:fld>
            <a:endParaRPr lang="en-US" dirty="0">
              <a:solidFill>
                <a:srgbClr val="0F56DC"/>
              </a:solidFill>
            </a:endParaRPr>
          </a:p>
        </p:txBody>
      </p:sp>
      <p:sp>
        <p:nvSpPr>
          <p:cNvPr id="3" name="Footer Placeholder 2"/>
          <p:cNvSpPr>
            <a:spLocks noGrp="1"/>
          </p:cNvSpPr>
          <p:nvPr>
            <p:ph type="ftr" sz="quarter" idx="11"/>
          </p:nvPr>
        </p:nvSpPr>
        <p:spPr>
          <a:xfrm>
            <a:off x="3429000" y="18288"/>
            <a:ext cx="4114800" cy="329184"/>
          </a:xfrm>
          <a:prstGeom prst="rect">
            <a:avLst/>
          </a:prstGeom>
        </p:spPr>
        <p:txBody>
          <a:bodyPr/>
          <a:lstStyle/>
          <a:p>
            <a:endParaRPr lang="en-US" dirty="0">
              <a:solidFill>
                <a:srgbClr val="0F56DC"/>
              </a:solidFill>
            </a:endParaRPr>
          </a:p>
        </p:txBody>
      </p:sp>
      <p:sp>
        <p:nvSpPr>
          <p:cNvPr id="4" name="Slide Number Placeholder 3"/>
          <p:cNvSpPr>
            <a:spLocks noGrp="1"/>
          </p:cNvSpPr>
          <p:nvPr>
            <p:ph type="sldNum" sz="quarter" idx="12"/>
          </p:nvPr>
        </p:nvSpPr>
        <p:spPr>
          <a:xfrm>
            <a:off x="7620000" y="18288"/>
            <a:ext cx="1066800" cy="329184"/>
          </a:xfrm>
          <a:prstGeom prst="rect">
            <a:avLst/>
          </a:prstGeom>
        </p:spPr>
        <p:txBody>
          <a:bodyPr/>
          <a:lstStyle/>
          <a:p>
            <a:fld id="{F5025F85-9C6F-48F5-A78B-CAB78F7749EE}" type="slidenum">
              <a:rPr lang="en-US" smtClean="0">
                <a:solidFill>
                  <a:srgbClr val="0F56DC"/>
                </a:solidFill>
              </a:rPr>
              <a:pPr/>
              <a:t>‹#›</a:t>
            </a:fld>
            <a:endParaRPr lang="en-US" dirty="0">
              <a:solidFill>
                <a:srgbClr val="0F56DC"/>
              </a:solidFill>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499" y="14514"/>
            <a:ext cx="9135875" cy="6857999"/>
          </a:xfrm>
          <a:prstGeom prst="rect">
            <a:avLst/>
          </a:prstGeom>
        </p:spPr>
      </p:pic>
      <p:sp>
        <p:nvSpPr>
          <p:cNvPr id="6" name="Subtitle 2"/>
          <p:cNvSpPr>
            <a:spLocks noGrp="1"/>
          </p:cNvSpPr>
          <p:nvPr>
            <p:ph idx="4294967295"/>
          </p:nvPr>
        </p:nvSpPr>
        <p:spPr>
          <a:xfrm>
            <a:off x="4169238" y="2852052"/>
            <a:ext cx="4495800" cy="2315032"/>
          </a:xfrm>
          <a:prstGeom prst="rect">
            <a:avLst/>
          </a:prstGeom>
        </p:spPr>
        <p:txBody>
          <a:bodyPr/>
          <a:lstStyle>
            <a:lvl1pPr>
              <a:defRPr sz="3000" b="1">
                <a:solidFill>
                  <a:schemeClr val="bg2"/>
                </a:solidFill>
              </a:defRPr>
            </a:lvl1pPr>
          </a:lstStyle>
          <a:p>
            <a:pPr>
              <a:spcBef>
                <a:spcPts val="0"/>
              </a:spcBef>
            </a:pPr>
            <a:r>
              <a:rPr lang="en-US" dirty="0" smtClean="0"/>
              <a:t>Improving Academic Achievement through  Healthy Eating and Physical Activity</a:t>
            </a:r>
          </a:p>
          <a:p>
            <a:pPr>
              <a:spcBef>
                <a:spcPts val="0"/>
              </a:spcBef>
            </a:pPr>
            <a:endParaRPr lang="en-US" dirty="0" smtClean="0"/>
          </a:p>
        </p:txBody>
      </p:sp>
      <p:sp>
        <p:nvSpPr>
          <p:cNvPr id="7" name="Title 1"/>
          <p:cNvSpPr>
            <a:spLocks noGrp="1"/>
          </p:cNvSpPr>
          <p:nvPr>
            <p:ph type="title" idx="4294967295"/>
          </p:nvPr>
        </p:nvSpPr>
        <p:spPr>
          <a:xfrm>
            <a:off x="4169238" y="1316037"/>
            <a:ext cx="4495800" cy="1470705"/>
          </a:xfrm>
          <a:prstGeom prst="rect">
            <a:avLst/>
          </a:prstGeom>
        </p:spPr>
        <p:txBody>
          <a:bodyPr/>
          <a:lstStyle>
            <a:lvl1pPr>
              <a:defRPr>
                <a:solidFill>
                  <a:schemeClr val="bg1"/>
                </a:solidFill>
              </a:defRPr>
            </a:lvl1pPr>
          </a:lstStyle>
          <a:p>
            <a:pPr algn="l">
              <a:lnSpc>
                <a:spcPts val="3800"/>
              </a:lnSpc>
            </a:pPr>
            <a:r>
              <a:rPr lang="en-US" sz="3600" b="1" dirty="0" smtClean="0"/>
              <a:t>Healthy Kids.</a:t>
            </a:r>
            <a:br>
              <a:rPr lang="en-US" sz="3600" b="1" dirty="0" smtClean="0"/>
            </a:br>
            <a:r>
              <a:rPr lang="en-US" sz="3600" b="1" dirty="0" smtClean="0"/>
              <a:t>Successful Students.</a:t>
            </a:r>
            <a:br>
              <a:rPr lang="en-US" sz="3600" b="1" dirty="0" smtClean="0"/>
            </a:br>
            <a:r>
              <a:rPr lang="en-US" sz="3600" b="1" dirty="0" smtClean="0"/>
              <a:t>Better Communities.</a:t>
            </a:r>
            <a:endParaRPr lang="en-US" sz="3600" b="1" dirty="0"/>
          </a:p>
        </p:txBody>
      </p:sp>
    </p:spTree>
    <p:extLst>
      <p:ext uri="{BB962C8B-B14F-4D97-AF65-F5344CB8AC3E}">
        <p14:creationId xmlns:p14="http://schemas.microsoft.com/office/powerpoint/2010/main" val="15761621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990600"/>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876800"/>
          </a:xfrm>
          <a:prstGeom prst="rect">
            <a:avLst/>
          </a:prstGeom>
        </p:spPr>
        <p:txBody>
          <a:bodyPr/>
          <a:lstStyle>
            <a:lvl1pPr>
              <a:defRPr>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18288"/>
            <a:ext cx="2895600" cy="329184"/>
          </a:xfrm>
          <a:prstGeom prst="rect">
            <a:avLst/>
          </a:prstGeom>
        </p:spPr>
        <p:txBody>
          <a:bodyPr/>
          <a:lstStyle/>
          <a:p>
            <a:fld id="{161B9026-4E9D-446A-8878-8EF38BDAC716}" type="datetime1">
              <a:rPr lang="en-US" smtClean="0">
                <a:solidFill>
                  <a:srgbClr val="0F56DC"/>
                </a:solidFill>
              </a:rPr>
              <a:t>7/8/2014</a:t>
            </a:fld>
            <a:endParaRPr lang="en-US" dirty="0">
              <a:solidFill>
                <a:srgbClr val="0F56DC"/>
              </a:solidFill>
            </a:endParaRPr>
          </a:p>
        </p:txBody>
      </p:sp>
      <p:sp>
        <p:nvSpPr>
          <p:cNvPr id="5" name="Footer Placeholder 4"/>
          <p:cNvSpPr>
            <a:spLocks noGrp="1"/>
          </p:cNvSpPr>
          <p:nvPr>
            <p:ph type="ftr" sz="quarter" idx="11"/>
          </p:nvPr>
        </p:nvSpPr>
        <p:spPr>
          <a:xfrm>
            <a:off x="3429000" y="18288"/>
            <a:ext cx="4114800" cy="329184"/>
          </a:xfrm>
          <a:prstGeom prst="rect">
            <a:avLst/>
          </a:prstGeom>
        </p:spPr>
        <p:txBody>
          <a:bodyPr/>
          <a:lstStyle/>
          <a:p>
            <a:endParaRPr lang="en-US" dirty="0">
              <a:solidFill>
                <a:srgbClr val="0F56DC"/>
              </a:solidFill>
            </a:endParaRPr>
          </a:p>
        </p:txBody>
      </p:sp>
      <p:sp>
        <p:nvSpPr>
          <p:cNvPr id="6" name="Slide Number Placeholder 5"/>
          <p:cNvSpPr>
            <a:spLocks noGrp="1"/>
          </p:cNvSpPr>
          <p:nvPr>
            <p:ph type="sldNum" sz="quarter" idx="12"/>
          </p:nvPr>
        </p:nvSpPr>
        <p:spPr>
          <a:xfrm>
            <a:off x="7620000" y="18288"/>
            <a:ext cx="1066800" cy="329184"/>
          </a:xfrm>
          <a:prstGeom prst="rect">
            <a:avLst/>
          </a:prstGeom>
        </p:spPr>
        <p:txBody>
          <a:bodyPr/>
          <a:lstStyle/>
          <a:p>
            <a:fld id="{F5025F85-9C6F-48F5-A78B-CAB78F7749EE}" type="slidenum">
              <a:rPr lang="en-US" smtClean="0">
                <a:solidFill>
                  <a:srgbClr val="0F56DC"/>
                </a:solidFill>
              </a:rPr>
              <a:pPr/>
              <a:t>‹#›</a:t>
            </a:fld>
            <a:endParaRPr lang="en-US" dirty="0">
              <a:solidFill>
                <a:srgbClr val="0F56DC"/>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1273175"/>
            <a:ext cx="7772400" cy="1362075"/>
          </a:xfrm>
          <a:prstGeom prst="rect">
            <a:avLst/>
          </a:prstGeom>
        </p:spPr>
        <p:txBody>
          <a:bodyPr anchor="t"/>
          <a:lstStyle>
            <a:lvl1pPr algn="ctr">
              <a:lnSpc>
                <a:spcPts val="3800"/>
              </a:lnSpc>
              <a:defRPr sz="3600" b="1" cap="all" baseline="0">
                <a:solidFill>
                  <a:schemeClr val="bg1"/>
                </a:solidFill>
                <a:effectLst/>
                <a:latin typeface="Calibri" pitchFamily="34" charset="0"/>
              </a:defRPr>
            </a:lvl1pPr>
          </a:lstStyle>
          <a:p>
            <a:r>
              <a:rPr lang="en-US" dirty="0" smtClean="0"/>
              <a:t>Section Header</a:t>
            </a:r>
            <a:br>
              <a:rPr lang="en-US" dirty="0" smtClean="0"/>
            </a:br>
            <a:endParaRPr lang="en-US" dirty="0"/>
          </a:p>
        </p:txBody>
      </p:sp>
      <p:sp>
        <p:nvSpPr>
          <p:cNvPr id="3" name="Text Placeholder 2"/>
          <p:cNvSpPr>
            <a:spLocks noGrp="1"/>
          </p:cNvSpPr>
          <p:nvPr>
            <p:ph type="body" idx="1" hasCustomPrompt="1"/>
          </p:nvPr>
        </p:nvSpPr>
        <p:spPr>
          <a:xfrm>
            <a:off x="722313" y="2743200"/>
            <a:ext cx="7772400" cy="568325"/>
          </a:xfrm>
          <a:prstGeom prst="rect">
            <a:avLst/>
          </a:prstGeom>
        </p:spPr>
        <p:txBody>
          <a:bodyPr anchor="b"/>
          <a:lstStyle>
            <a:lvl1pPr marL="0" indent="0" algn="ctr">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Subhead</a:t>
            </a: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ub-Section 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423934"/>
            <a:ext cx="7772400" cy="1470025"/>
          </a:xfrm>
        </p:spPr>
        <p:txBody>
          <a:bodyPr/>
          <a:lstStyle>
            <a:lvl1pPr>
              <a:defRPr b="1">
                <a:solidFill>
                  <a:schemeClr val="bg1"/>
                </a:solidFill>
                <a:latin typeface="Myriad Pro" pitchFamily="34" charset="0"/>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35202143-AFA0-4048-A4E4-79483795FC94}" type="datetime1">
              <a:rPr lang="en-US" smtClean="0"/>
              <a:t>7/8/2014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548D27-24A0-461E-A89A-2D5D5A498260}" type="slidenum">
              <a:rPr lang="en-US" smtClean="0"/>
              <a:t>‹#›</a:t>
            </a:fld>
            <a:endParaRPr lang="en-US"/>
          </a:p>
        </p:txBody>
      </p:sp>
      <p:sp>
        <p:nvSpPr>
          <p:cNvPr id="7" name="TextBox 6"/>
          <p:cNvSpPr txBox="1"/>
          <p:nvPr userDrawn="1"/>
        </p:nvSpPr>
        <p:spPr>
          <a:xfrm>
            <a:off x="2574010" y="6246133"/>
            <a:ext cx="6023428" cy="276999"/>
          </a:xfrm>
          <a:prstGeom prst="rect">
            <a:avLst/>
          </a:prstGeom>
          <a:noFill/>
        </p:spPr>
        <p:txBody>
          <a:bodyPr wrap="square" rtlCol="0">
            <a:spAutoFit/>
          </a:bodyPr>
          <a:lstStyle/>
          <a:p>
            <a:r>
              <a:rPr lang="en-US" sz="1200" dirty="0" smtClean="0">
                <a:solidFill>
                  <a:schemeClr val="bg1"/>
                </a:solidFill>
              </a:rPr>
              <a:t>National Center For Chronic Disease and Health Promotion</a:t>
            </a:r>
            <a:endParaRPr lang="en-US" sz="1200" dirty="0">
              <a:solidFill>
                <a:schemeClr val="bg1"/>
              </a:solidFill>
            </a:endParaRPr>
          </a:p>
        </p:txBody>
      </p:sp>
      <p:sp>
        <p:nvSpPr>
          <p:cNvPr id="8" name="TextBox 7"/>
          <p:cNvSpPr txBox="1"/>
          <p:nvPr userDrawn="1"/>
        </p:nvSpPr>
        <p:spPr>
          <a:xfrm>
            <a:off x="2574010" y="6444665"/>
            <a:ext cx="6023428" cy="276999"/>
          </a:xfrm>
          <a:prstGeom prst="rect">
            <a:avLst/>
          </a:prstGeom>
          <a:noFill/>
        </p:spPr>
        <p:txBody>
          <a:bodyPr wrap="square" rtlCol="0">
            <a:spAutoFit/>
          </a:bodyPr>
          <a:lstStyle/>
          <a:p>
            <a:r>
              <a:rPr lang="en-US" sz="1200" dirty="0" smtClean="0">
                <a:solidFill>
                  <a:schemeClr val="bg1"/>
                </a:solidFill>
              </a:rPr>
              <a:t>Division of Population Health</a:t>
            </a:r>
            <a:endParaRPr lang="en-US" sz="1200" dirty="0">
              <a:solidFill>
                <a:schemeClr val="bg1"/>
              </a:solidFill>
            </a:endParaRPr>
          </a:p>
        </p:txBody>
      </p:sp>
    </p:spTree>
    <p:extLst>
      <p:ext uri="{BB962C8B-B14F-4D97-AF65-F5344CB8AC3E}">
        <p14:creationId xmlns:p14="http://schemas.microsoft.com/office/powerpoint/2010/main" val="2743952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855368"/>
            <a:ext cx="7772400" cy="1362075"/>
          </a:xfrm>
        </p:spPr>
        <p:txBody>
          <a:bodyPr anchor="t"/>
          <a:lstStyle>
            <a:lvl1pPr algn="l">
              <a:defRPr sz="4000" b="1" cap="all">
                <a:solidFill>
                  <a:schemeClr val="bg1"/>
                </a:solidFill>
                <a:latin typeface="Myriad Pro" pitchFamily="34" charset="0"/>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9AB75C63-411B-4782-896C-D9E52C2EDDDF}" type="datetime1">
              <a:rPr lang="en-US" smtClean="0"/>
              <a:t>7/8/2014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548D27-24A0-461E-A89A-2D5D5A498260}" type="slidenum">
              <a:rPr lang="en-US" smtClean="0"/>
              <a:t>‹#›</a:t>
            </a:fld>
            <a:endParaRPr lang="en-US"/>
          </a:p>
        </p:txBody>
      </p:sp>
    </p:spTree>
    <p:extLst>
      <p:ext uri="{BB962C8B-B14F-4D97-AF65-F5344CB8AC3E}">
        <p14:creationId xmlns:p14="http://schemas.microsoft.com/office/powerpoint/2010/main" val="42654522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_Title Slide_6p_Strip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59735" y="2674345"/>
            <a:ext cx="6400800" cy="1752600"/>
          </a:xfrm>
        </p:spPr>
        <p:txBody>
          <a:bodyPr/>
          <a:lstStyle>
            <a:lvl1pPr marL="0" indent="0" algn="ctr">
              <a:buNone/>
              <a:defRPr b="1">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4" name="Date Placeholder 3"/>
          <p:cNvSpPr>
            <a:spLocks noGrp="1"/>
          </p:cNvSpPr>
          <p:nvPr>
            <p:ph type="dt" sz="half" idx="10"/>
          </p:nvPr>
        </p:nvSpPr>
        <p:spPr/>
        <p:txBody>
          <a:bodyPr/>
          <a:lstStyle/>
          <a:p>
            <a:fld id="{99AD1FB0-2086-4021-A950-B305CA125FD0}" type="datetime1">
              <a:rPr lang="en-US" smtClean="0"/>
              <a:t>7/8/2014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3C5EF3-E400-4FE6-8AC9-95A094C69EF9}" type="slidenum">
              <a:rPr lang="en-US" smtClean="0"/>
              <a:t>‹#›</a:t>
            </a:fld>
            <a:endParaRPr lang="en-US"/>
          </a:p>
        </p:txBody>
      </p:sp>
    </p:spTree>
    <p:extLst>
      <p:ext uri="{BB962C8B-B14F-4D97-AF65-F5344CB8AC3E}">
        <p14:creationId xmlns:p14="http://schemas.microsoft.com/office/powerpoint/2010/main" val="32521436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EE5E1E-9254-41AD-ABC5-C1DF529BC36A}" type="datetime1">
              <a:rPr lang="en-US" smtClean="0"/>
              <a:t>7/8/2014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3C5EF3-E400-4FE6-8AC9-95A094C69EF9}" type="slidenum">
              <a:rPr lang="en-US" smtClean="0"/>
              <a:t>‹#›</a:t>
            </a:fld>
            <a:endParaRPr lang="en-US"/>
          </a:p>
        </p:txBody>
      </p:sp>
    </p:spTree>
    <p:extLst>
      <p:ext uri="{BB962C8B-B14F-4D97-AF65-F5344CB8AC3E}">
        <p14:creationId xmlns:p14="http://schemas.microsoft.com/office/powerpoint/2010/main" val="1639168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ctr">
              <a:defRPr sz="4000" b="1" cap="all">
                <a:solidFill>
                  <a:schemeClr val="tx2"/>
                </a:solidFill>
                <a:latin typeface="+mn-l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D9DE969-0B02-4629-9941-33A9694605CA}" type="datetime1">
              <a:rPr lang="en-US" smtClean="0"/>
              <a:t>7/8/2014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4EA573-3881-4D29-8870-FD82C74DFB90}" type="slidenum">
              <a:rPr lang="en-US" smtClean="0"/>
              <a:t>‹#›</a:t>
            </a:fld>
            <a:endParaRPr lang="en-US"/>
          </a:p>
        </p:txBody>
      </p:sp>
    </p:spTree>
    <p:extLst>
      <p:ext uri="{BB962C8B-B14F-4D97-AF65-F5344CB8AC3E}">
        <p14:creationId xmlns:p14="http://schemas.microsoft.com/office/powerpoint/2010/main" val="36420865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White Background for dat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yriad Pro" pitchFamily="34" charset="0"/>
              </a:defRPr>
            </a:lvl1pPr>
          </a:lstStyle>
          <a:p>
            <a:r>
              <a:rPr lang="en-US" dirty="0" smtClean="0"/>
              <a:t>Click to edit Master title style</a:t>
            </a:r>
            <a:endParaRPr lang="en-US" dirty="0"/>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904EA573-3881-4D29-8870-FD82C74DFB90}" type="slidenum">
              <a:rPr lang="en-US" smtClean="0"/>
              <a:t>‹#›</a:t>
            </a:fld>
            <a:endParaRPr lang="en-US" dirty="0"/>
          </a:p>
        </p:txBody>
      </p:sp>
    </p:spTree>
    <p:extLst>
      <p:ext uri="{BB962C8B-B14F-4D97-AF65-F5344CB8AC3E}">
        <p14:creationId xmlns:p14="http://schemas.microsoft.com/office/powerpoint/2010/main" val="3311066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with Six picture top">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FC1DCC-9E03-4DCD-B63E-1F8C4CBB9206}" type="datetime1">
              <a:rPr lang="en-US" smtClean="0"/>
              <a:t>7/8/2014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4EA573-3881-4D29-8870-FD82C74DFB90}" type="slidenum">
              <a:rPr lang="en-US" smtClean="0"/>
              <a:t>‹#›</a:t>
            </a:fld>
            <a:endParaRPr lang="en-US"/>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7540" y="417285"/>
            <a:ext cx="8875486" cy="1566262"/>
          </a:xfrm>
          <a:prstGeom prst="rect">
            <a:avLst/>
          </a:prstGeom>
        </p:spPr>
      </p:pic>
    </p:spTree>
    <p:extLst>
      <p:ext uri="{BB962C8B-B14F-4D97-AF65-F5344CB8AC3E}">
        <p14:creationId xmlns:p14="http://schemas.microsoft.com/office/powerpoint/2010/main" val="823782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Data Slide (for content heavy tables and chart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solidFill>
                  <a:schemeClr val="bg1"/>
                </a:solidFill>
                <a:effectLst/>
                <a:latin typeface="Calibri"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marL="342900" indent="-342900">
              <a:buClr>
                <a:schemeClr val="bg1"/>
              </a:buClr>
              <a:buSzPct val="70000"/>
              <a:buFont typeface="Arial" pitchFamily="34" charset="0"/>
              <a:buChar char="•"/>
              <a:defRPr sz="2400" b="1" baseline="0">
                <a:solidFill>
                  <a:schemeClr val="bg2"/>
                </a:solidFill>
                <a:latin typeface="Calibri" pitchFamily="34" charset="0"/>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dirty="0" smtClean="0"/>
              <a:t>Click to edit Master text styles</a:t>
            </a:r>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a:t>
            </a:r>
            <a:endParaRPr lang="en-US" dirty="0"/>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1.xml"/><Relationship Id="rId7" Type="http://schemas.openxmlformats.org/officeDocument/2006/relationships/theme" Target="../theme/theme6.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7" r:id="rId1"/>
  </p:sldLayoutIdLst>
  <p:transition>
    <p:fade/>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2D8B74-4312-41D9-A4FC-FC3D4268AB43}" type="datetime1">
              <a:rPr lang="en-US" smtClean="0"/>
              <a:t>7/8/2014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548D27-24A0-461E-A89A-2D5D5A498260}" type="slidenum">
              <a:rPr lang="en-US" smtClean="0"/>
              <a:t>‹#›</a:t>
            </a:fld>
            <a:endParaRPr lang="en-US"/>
          </a:p>
        </p:txBody>
      </p:sp>
      <p:pic>
        <p:nvPicPr>
          <p:cNvPr id="7" name="Picture 6"/>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0" y="-3048"/>
            <a:ext cx="9139939" cy="6861047"/>
          </a:xfrm>
          <a:prstGeom prst="rect">
            <a:avLst/>
          </a:prstGeom>
        </p:spPr>
      </p:pic>
      <p:sp>
        <p:nvSpPr>
          <p:cNvPr id="8" name="Rectangle 7"/>
          <p:cNvSpPr/>
          <p:nvPr userDrawn="1"/>
        </p:nvSpPr>
        <p:spPr>
          <a:xfrm>
            <a:off x="-55085" y="3514392"/>
            <a:ext cx="9265186" cy="1850833"/>
          </a:xfrm>
          <a:prstGeom prst="rect">
            <a:avLst/>
          </a:prstGeom>
          <a:solidFill>
            <a:srgbClr val="7D0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2085189"/>
      </p:ext>
    </p:extLst>
  </p:cSld>
  <p:clrMap bg1="lt1" tx1="dk1" bg2="lt2" tx2="dk2" accent1="accent1" accent2="accent2" accent3="accent3" accent4="accent4" accent5="accent5" accent6="accent6" hlink="hlink" folHlink="folHlink"/>
  <p:sldLayoutIdLst>
    <p:sldLayoutId id="2147483712" r:id="rId1"/>
    <p:sldLayoutId id="2147483714" r:id="rId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A31F7C-1C62-42B2-87B8-A73CB32411AB}" type="datetime1">
              <a:rPr lang="en-US" smtClean="0"/>
              <a:t>7/8/2014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3C5EF3-E400-4FE6-8AC9-95A094C69EF9}" type="slidenum">
              <a:rPr lang="en-US" smtClean="0"/>
              <a:t>‹#›</a:t>
            </a:fld>
            <a:endParaRPr lang="en-US"/>
          </a:p>
        </p:txBody>
      </p:sp>
      <p:pic>
        <p:nvPicPr>
          <p:cNvPr id="7" name="Picture 6"/>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0" y="-3048"/>
            <a:ext cx="9139939" cy="6861047"/>
          </a:xfrm>
          <a:prstGeom prst="rect">
            <a:avLst/>
          </a:prstGeom>
        </p:spPr>
      </p:pic>
      <p:sp>
        <p:nvSpPr>
          <p:cNvPr id="8" name="Rectangle 7"/>
          <p:cNvSpPr/>
          <p:nvPr userDrawn="1"/>
        </p:nvSpPr>
        <p:spPr>
          <a:xfrm>
            <a:off x="-14515" y="2555912"/>
            <a:ext cx="9188067" cy="1782677"/>
          </a:xfrm>
          <a:prstGeom prst="rect">
            <a:avLst/>
          </a:prstGeom>
          <a:solidFill>
            <a:srgbClr val="7D0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userDrawn="1"/>
        </p:nvSpPr>
        <p:spPr>
          <a:xfrm>
            <a:off x="685800" y="2868564"/>
            <a:ext cx="7772400" cy="1470025"/>
          </a:xfrm>
          <a:prstGeom prst="rect">
            <a:avLst/>
          </a:prstGeom>
        </p:spPr>
        <p:txBody>
          <a:bodyPr/>
          <a:lstStyle>
            <a:lvl1pPr algn="ctr" defTabSz="914400" rtl="0" eaLnBrk="1" latinLnBrk="0" hangingPunct="1">
              <a:spcBef>
                <a:spcPct val="0"/>
              </a:spcBef>
              <a:buNone/>
              <a:defRPr sz="4400" b="1" kern="1200">
                <a:solidFill>
                  <a:schemeClr val="bg1"/>
                </a:solidFill>
                <a:latin typeface="Myriad Pro" pitchFamily="34" charset="0"/>
                <a:ea typeface="+mj-ea"/>
                <a:cs typeface="+mj-cs"/>
              </a:defRPr>
            </a:lvl1pPr>
          </a:lstStyle>
          <a:p>
            <a:endParaRPr lang="en-US" dirty="0" smtClean="0"/>
          </a:p>
        </p:txBody>
      </p:sp>
    </p:spTree>
    <p:extLst>
      <p:ext uri="{BB962C8B-B14F-4D97-AF65-F5344CB8AC3E}">
        <p14:creationId xmlns:p14="http://schemas.microsoft.com/office/powerpoint/2010/main" val="2788044371"/>
      </p:ext>
    </p:extLst>
  </p:cSld>
  <p:clrMap bg1="lt1" tx1="dk1" bg2="lt2" tx2="dk2" accent1="accent1" accent2="accent2" accent3="accent3" accent4="accent4" accent5="accent5" accent6="accent6" hlink="hlink" folHlink="folHlink"/>
  <p:sldLayoutIdLst>
    <p:sldLayoutId id="2147483736" r:id="rId1"/>
    <p:sldLayoutId id="2147483742" r:id="rId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508001" y="-79"/>
            <a:ext cx="10087430" cy="149505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F318A4-FA97-4C20-99E1-9EE7755A6805}" type="datetime1">
              <a:rPr lang="en-US" smtClean="0"/>
              <a:t>7/8/2014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4EA573-3881-4D29-8870-FD82C74DFB90}" type="slidenum">
              <a:rPr lang="en-US" smtClean="0"/>
              <a:t>‹#›</a:t>
            </a:fld>
            <a:endParaRPr lang="en-US"/>
          </a:p>
        </p:txBody>
      </p:sp>
    </p:spTree>
    <p:extLst>
      <p:ext uri="{BB962C8B-B14F-4D97-AF65-F5344CB8AC3E}">
        <p14:creationId xmlns:p14="http://schemas.microsoft.com/office/powerpoint/2010/main" val="1507751059"/>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Lst>
  <p:hf hdr="0" ftr="0" dt="0"/>
  <p:txStyles>
    <p:titleStyle>
      <a:lvl1pPr algn="ctr" defTabSz="914400" rtl="0" eaLnBrk="1" latinLnBrk="0" hangingPunct="1">
        <a:spcBef>
          <a:spcPct val="0"/>
        </a:spcBef>
        <a:buNone/>
        <a:defRPr sz="4000" b="1" kern="1200">
          <a:solidFill>
            <a:schemeClr val="tx1"/>
          </a:solidFill>
          <a:latin typeface="+mn-lt"/>
          <a:ea typeface="+mj-ea"/>
          <a:cs typeface="+mj-cs"/>
        </a:defRPr>
      </a:lvl1pPr>
    </p:titleStyle>
    <p:bodyStyle>
      <a:lvl1pPr marL="342900" indent="-342900" algn="l" defTabSz="914400" rtl="0" eaLnBrk="1" latinLnBrk="0" hangingPunct="1">
        <a:spcBef>
          <a:spcPct val="20000"/>
        </a:spcBef>
        <a:buClr>
          <a:srgbClr val="7D0036"/>
        </a:buClr>
        <a:buSzPct val="110000"/>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SzPct val="110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SzPct val="110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SzPct val="110000"/>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SzPct val="11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37C86F-C77B-47A5-9918-AB6F7876C3F9}" type="datetime1">
              <a:rPr lang="en-US" smtClean="0"/>
              <a:t>7/8/2014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53D15C-75D8-4136-B66C-B2F011EA548F}" type="slidenum">
              <a:rPr lang="en-US" smtClean="0"/>
              <a:t>‹#›</a:t>
            </a:fld>
            <a:endParaRPr lang="en-US"/>
          </a:p>
        </p:txBody>
      </p:sp>
      <p:pic>
        <p:nvPicPr>
          <p:cNvPr id="7" name="Picture 6"/>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9144000" cy="6864096"/>
          </a:xfrm>
          <a:prstGeom prst="rect">
            <a:avLst/>
          </a:prstGeom>
        </p:spPr>
      </p:pic>
    </p:spTree>
    <p:extLst>
      <p:ext uri="{BB962C8B-B14F-4D97-AF65-F5344CB8AC3E}">
        <p14:creationId xmlns:p14="http://schemas.microsoft.com/office/powerpoint/2010/main" val="1768434768"/>
      </p:ext>
    </p:extLst>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61" r:id="rId1"/>
    <p:sldLayoutId id="2147483762" r:id="rId2"/>
    <p:sldLayoutId id="2147483766" r:id="rId3"/>
    <p:sldLayoutId id="2147483768" r:id="rId4"/>
    <p:sldLayoutId id="2147483763" r:id="rId5"/>
    <p:sldLayoutId id="2147483765" r:id="rId6"/>
  </p:sldLayoutIdLst>
  <p:transition>
    <p:fade/>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4.emf"/><Relationship Id="rId5" Type="http://schemas.openxmlformats.org/officeDocument/2006/relationships/oleObject" Target="../embeddings/Microsoft_Excel_97-2003_Worksheet1.xls"/><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6.emf"/><Relationship Id="rId5" Type="http://schemas.openxmlformats.org/officeDocument/2006/relationships/oleObject" Target="../embeddings/Microsoft_Excel_97-2003_Worksheet2.xls"/><Relationship Id="rId4" Type="http://schemas.openxmlformats.org/officeDocument/2006/relationships/oleObject" Target="../embeddings/oleObject2.bin"/></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wmf"/><Relationship Id="rId7"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1.wmf"/><Relationship Id="rId5" Type="http://schemas.openxmlformats.org/officeDocument/2006/relationships/image" Target="../media/image20.wmf"/><Relationship Id="rId4" Type="http://schemas.openxmlformats.org/officeDocument/2006/relationships/image" Target="../media/image19.wm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5.bin"/><Relationship Id="rId13" Type="http://schemas.openxmlformats.org/officeDocument/2006/relationships/image" Target="../media/image29.png"/><Relationship Id="rId3" Type="http://schemas.openxmlformats.org/officeDocument/2006/relationships/notesSlide" Target="../notesSlides/notesSlide25.xml"/><Relationship Id="rId7" Type="http://schemas.openxmlformats.org/officeDocument/2006/relationships/image" Target="../media/image25.emf"/><Relationship Id="rId12"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4.bin"/><Relationship Id="rId11" Type="http://schemas.openxmlformats.org/officeDocument/2006/relationships/image" Target="../media/image27.emf"/><Relationship Id="rId5" Type="http://schemas.openxmlformats.org/officeDocument/2006/relationships/image" Target="../media/image24.emf"/><Relationship Id="rId10" Type="http://schemas.openxmlformats.org/officeDocument/2006/relationships/oleObject" Target="../embeddings/oleObject6.bin"/><Relationship Id="rId4" Type="http://schemas.openxmlformats.org/officeDocument/2006/relationships/oleObject" Target="../embeddings/oleObject3.bin"/><Relationship Id="rId9" Type="http://schemas.openxmlformats.org/officeDocument/2006/relationships/image" Target="../media/image26.emf"/></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ctrTitle"/>
          </p:nvPr>
        </p:nvSpPr>
        <p:spPr>
          <a:xfrm>
            <a:off x="693531" y="3378964"/>
            <a:ext cx="7772400" cy="1327162"/>
          </a:xfrm>
        </p:spPr>
        <p:txBody>
          <a:bodyPr>
            <a:normAutofit/>
          </a:bodyPr>
          <a:lstStyle/>
          <a:p>
            <a:r>
              <a:rPr lang="en-US" sz="3200" b="1" dirty="0" smtClean="0">
                <a:solidFill>
                  <a:schemeClr val="bg1"/>
                </a:solidFill>
                <a:latin typeface="+mj-lt"/>
              </a:rPr>
              <a:t>Healthy Kids. Successful Students. </a:t>
            </a:r>
            <a:br>
              <a:rPr lang="en-US" sz="3200" b="1" dirty="0" smtClean="0">
                <a:solidFill>
                  <a:schemeClr val="bg1"/>
                </a:solidFill>
                <a:latin typeface="+mj-lt"/>
              </a:rPr>
            </a:br>
            <a:r>
              <a:rPr lang="en-US" sz="3200" b="1" dirty="0" smtClean="0">
                <a:solidFill>
                  <a:schemeClr val="bg1"/>
                </a:solidFill>
                <a:latin typeface="+mj-lt"/>
              </a:rPr>
              <a:t>Stronger Communities</a:t>
            </a:r>
            <a:r>
              <a:rPr lang="en-US" sz="3200" b="1" dirty="0" smtClean="0">
                <a:solidFill>
                  <a:schemeClr val="bg1"/>
                </a:solidFill>
                <a:latin typeface="Myriad Pro" pitchFamily="34" charset="0"/>
              </a:rPr>
              <a:t>.</a:t>
            </a:r>
            <a:endParaRPr lang="en-US" sz="3200" b="1" dirty="0">
              <a:solidFill>
                <a:schemeClr val="bg1"/>
              </a:solidFill>
              <a:latin typeface="Myriad Pro" pitchFamily="34" charset="0"/>
            </a:endParaRPr>
          </a:p>
        </p:txBody>
      </p:sp>
      <p:sp>
        <p:nvSpPr>
          <p:cNvPr id="4" name="Subtitle 2"/>
          <p:cNvSpPr txBox="1">
            <a:spLocks/>
          </p:cNvSpPr>
          <p:nvPr/>
        </p:nvSpPr>
        <p:spPr>
          <a:xfrm>
            <a:off x="1371600" y="4507820"/>
            <a:ext cx="6400800" cy="127612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0"/>
              </a:spcBef>
              <a:buNone/>
            </a:pPr>
            <a:r>
              <a:rPr lang="en-US" sz="2400" b="1" dirty="0" smtClean="0">
                <a:solidFill>
                  <a:srgbClr val="FFC000"/>
                </a:solidFill>
              </a:rPr>
              <a:t>Improving Academic Achievement through </a:t>
            </a:r>
            <a:br>
              <a:rPr lang="en-US" sz="2400" b="1" dirty="0" smtClean="0">
                <a:solidFill>
                  <a:srgbClr val="FFC000"/>
                </a:solidFill>
              </a:rPr>
            </a:br>
            <a:r>
              <a:rPr lang="en-US" sz="2400" b="1" dirty="0" smtClean="0">
                <a:solidFill>
                  <a:srgbClr val="FFC000"/>
                </a:solidFill>
              </a:rPr>
              <a:t>Healthy Eating and Physical Activity</a:t>
            </a:r>
            <a:endParaRPr lang="en-US" sz="2400" b="1" dirty="0">
              <a:solidFill>
                <a:srgbClr val="FFC000"/>
              </a:solidFill>
            </a:endParaRPr>
          </a:p>
        </p:txBody>
      </p:sp>
      <p:sp>
        <p:nvSpPr>
          <p:cNvPr id="6" name="Slide Number Placeholder 5"/>
          <p:cNvSpPr>
            <a:spLocks noGrp="1"/>
          </p:cNvSpPr>
          <p:nvPr>
            <p:ph type="sldNum" sz="quarter" idx="12"/>
          </p:nvPr>
        </p:nvSpPr>
        <p:spPr/>
        <p:txBody>
          <a:bodyPr/>
          <a:lstStyle/>
          <a:p>
            <a:fld id="{CD548D27-24A0-461E-A89A-2D5D5A498260}" type="slidenum">
              <a:rPr lang="en-US" smtClean="0"/>
              <a:t>1</a:t>
            </a:fld>
            <a:endParaRPr lang="en-US"/>
          </a:p>
        </p:txBody>
      </p:sp>
    </p:spTree>
    <p:extLst>
      <p:ext uri="{BB962C8B-B14F-4D97-AF65-F5344CB8AC3E}">
        <p14:creationId xmlns:p14="http://schemas.microsoft.com/office/powerpoint/2010/main" val="3723944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5"/>
          <p:cNvSpPr>
            <a:spLocks noGrp="1" noChangeArrowheads="1"/>
          </p:cNvSpPr>
          <p:nvPr>
            <p:ph type="title"/>
          </p:nvPr>
        </p:nvSpPr>
        <p:spPr>
          <a:xfrm>
            <a:off x="457200" y="289152"/>
            <a:ext cx="8229600" cy="1143000"/>
          </a:xfrm>
        </p:spPr>
        <p:txBody>
          <a:bodyPr>
            <a:noAutofit/>
          </a:bodyPr>
          <a:lstStyle/>
          <a:p>
            <a:pPr>
              <a:lnSpc>
                <a:spcPts val="2400"/>
              </a:lnSpc>
            </a:pPr>
            <a:r>
              <a:rPr lang="en-US" altLang="en-US" sz="2000" b="1" dirty="0">
                <a:solidFill>
                  <a:srgbClr val="008198"/>
                </a:solidFill>
                <a:latin typeface="+mj-lt"/>
              </a:rPr>
              <a:t>Percentage of High School Students Who Drank a Can, Bottle, </a:t>
            </a:r>
            <a:r>
              <a:rPr lang="en-US" altLang="en-US" sz="2000" b="1" dirty="0" smtClean="0">
                <a:solidFill>
                  <a:srgbClr val="008198"/>
                </a:solidFill>
                <a:latin typeface="+mj-lt"/>
              </a:rPr>
              <a:t/>
            </a:r>
            <a:br>
              <a:rPr lang="en-US" altLang="en-US" sz="2000" b="1" dirty="0" smtClean="0">
                <a:solidFill>
                  <a:srgbClr val="008198"/>
                </a:solidFill>
                <a:latin typeface="+mj-lt"/>
              </a:rPr>
            </a:br>
            <a:r>
              <a:rPr lang="en-US" altLang="en-US" sz="2000" b="1" dirty="0" smtClean="0">
                <a:solidFill>
                  <a:srgbClr val="008198"/>
                </a:solidFill>
                <a:latin typeface="+mj-lt"/>
              </a:rPr>
              <a:t>or </a:t>
            </a:r>
            <a:r>
              <a:rPr lang="en-US" altLang="en-US" sz="2000" b="1" dirty="0">
                <a:solidFill>
                  <a:srgbClr val="008198"/>
                </a:solidFill>
                <a:latin typeface="+mj-lt"/>
              </a:rPr>
              <a:t>Glass of Soda or Pop at Least One Time Per Day,* by Type of </a:t>
            </a:r>
            <a:r>
              <a:rPr lang="en-US" altLang="en-US" sz="2000" b="1" dirty="0" smtClean="0">
                <a:solidFill>
                  <a:srgbClr val="008198"/>
                </a:solidFill>
                <a:latin typeface="+mj-lt"/>
              </a:rPr>
              <a:t/>
            </a:r>
            <a:br>
              <a:rPr lang="en-US" altLang="en-US" sz="2000" b="1" dirty="0" smtClean="0">
                <a:solidFill>
                  <a:srgbClr val="008198"/>
                </a:solidFill>
                <a:latin typeface="+mj-lt"/>
              </a:rPr>
            </a:br>
            <a:r>
              <a:rPr lang="en-US" altLang="en-US" sz="2000" b="1" dirty="0" smtClean="0">
                <a:solidFill>
                  <a:srgbClr val="008198"/>
                </a:solidFill>
                <a:latin typeface="+mj-lt"/>
              </a:rPr>
              <a:t>Grades </a:t>
            </a:r>
            <a:r>
              <a:rPr lang="en-US" altLang="en-US" sz="2000" b="1" dirty="0">
                <a:solidFill>
                  <a:srgbClr val="008198"/>
                </a:solidFill>
                <a:latin typeface="+mj-lt"/>
              </a:rPr>
              <a:t>Earned (Mostly A’s, B’s, C’s or D’s/F’s), 2009**</a:t>
            </a:r>
            <a:endParaRPr lang="en-US" altLang="en-US" sz="2000" b="1" dirty="0" smtClean="0">
              <a:solidFill>
                <a:srgbClr val="008198"/>
              </a:solidFill>
              <a:latin typeface="+mj-lt"/>
            </a:endParaRPr>
          </a:p>
        </p:txBody>
      </p:sp>
      <p:sp>
        <p:nvSpPr>
          <p:cNvPr id="2053" name="TextBox 4"/>
          <p:cNvSpPr txBox="1">
            <a:spLocks noChangeArrowheads="1"/>
          </p:cNvSpPr>
          <p:nvPr/>
        </p:nvSpPr>
        <p:spPr bwMode="auto">
          <a:xfrm>
            <a:off x="762000" y="5943600"/>
            <a:ext cx="794868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000" i="1" dirty="0">
                <a:latin typeface="Arial Narrow" panose="020B0606020202030204" pitchFamily="34" charset="0"/>
              </a:rPr>
              <a:t>United States, Youth Risk Behavior Survey, </a:t>
            </a:r>
            <a:r>
              <a:rPr lang="en-US" altLang="en-US" sz="1000" i="1" dirty="0" smtClean="0">
                <a:latin typeface="Arial Narrow" panose="020B0606020202030204" pitchFamily="34" charset="0"/>
              </a:rPr>
              <a:t>2009, http://www.cdc.gov/healthyyouth/health_and_academics/data.htm</a:t>
            </a:r>
            <a:endParaRPr lang="en-US" altLang="en-US" sz="1000" i="1" dirty="0">
              <a:latin typeface="Arial Narrow" panose="020B0606020202030204" pitchFamily="34" charset="0"/>
            </a:endParaRPr>
          </a:p>
        </p:txBody>
      </p:sp>
      <p:graphicFrame>
        <p:nvGraphicFramePr>
          <p:cNvPr id="4" name="Object 3" descr="Among high school students nationwide in 2009 who drank a can, bottle, or glass of soda or pop (not including diet soda or diet pop) at least one time per day during the 7 days before the survey: Mostly A's 22%, Mostly B's 29%, Mostly C's 36%, Mostly D's/F's 47%."/>
          <p:cNvGraphicFramePr>
            <a:graphicFrameLocks noGrp="1" noChangeAspect="1"/>
          </p:cNvGraphicFramePr>
          <p:nvPr>
            <p:extLst>
              <p:ext uri="{D42A27DB-BD31-4B8C-83A1-F6EECF244321}">
                <p14:modId xmlns:p14="http://schemas.microsoft.com/office/powerpoint/2010/main" val="163695007"/>
              </p:ext>
            </p:extLst>
          </p:nvPr>
        </p:nvGraphicFramePr>
        <p:xfrm>
          <a:off x="785884" y="1462314"/>
          <a:ext cx="7739063" cy="3976688"/>
        </p:xfrm>
        <a:graphic>
          <a:graphicData uri="http://schemas.openxmlformats.org/presentationml/2006/ole">
            <mc:AlternateContent xmlns:mc="http://schemas.openxmlformats.org/markup-compatibility/2006">
              <mc:Choice xmlns:v="urn:schemas-microsoft-com:vml" Requires="v">
                <p:oleObj spid="_x0000_s13378" name="Worksheet" r:id="rId5" imgW="8201037" imgH="4533995" progId="Excel.Sheet.8">
                  <p:embed/>
                </p:oleObj>
              </mc:Choice>
              <mc:Fallback>
                <p:oleObj name="Worksheet" r:id="rId5" imgW="8201037" imgH="4533995" progId="Excel.Sheet.8">
                  <p:embed/>
                  <p:pic>
                    <p:nvPicPr>
                      <p:cNvPr id="0" name=""/>
                      <p:cNvPicPr>
                        <a:picLocks noGrp="1" noChangeAspect="1" noChangeArrowheads="1"/>
                      </p:cNvPicPr>
                      <p:nvPr/>
                    </p:nvPicPr>
                    <p:blipFill>
                      <a:blip r:embed="rId6"/>
                      <a:srcRect/>
                      <a:stretch>
                        <a:fillRect/>
                      </a:stretch>
                    </p:blipFill>
                    <p:spPr bwMode="auto">
                      <a:xfrm>
                        <a:off x="785884" y="1462314"/>
                        <a:ext cx="7739063" cy="3976688"/>
                      </a:xfrm>
                      <a:prstGeom prst="rect">
                        <a:avLst/>
                      </a:prstGeom>
                      <a:noFill/>
                      <a:extLst/>
                    </p:spPr>
                  </p:pic>
                </p:oleObj>
              </mc:Fallback>
            </mc:AlternateContent>
          </a:graphicData>
        </a:graphic>
      </p:graphicFrame>
      <p:sp>
        <p:nvSpPr>
          <p:cNvPr id="9" name="Text Box 4"/>
          <p:cNvSpPr txBox="1">
            <a:spLocks noChangeArrowheads="1"/>
          </p:cNvSpPr>
          <p:nvPr/>
        </p:nvSpPr>
        <p:spPr bwMode="auto">
          <a:xfrm>
            <a:off x="762000" y="5531190"/>
            <a:ext cx="7772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000" i="1" dirty="0">
                <a:latin typeface="Arial Narrow" pitchFamily="34" charset="0"/>
              </a:rPr>
              <a:t>*Drank a can, bottle, or glass of soda or pop (not including diet soda or diet pop) at least one time per day during the 7 days before the survey.</a:t>
            </a:r>
          </a:p>
          <a:p>
            <a:pPr eaLnBrk="1" hangingPunct="1"/>
            <a:r>
              <a:rPr lang="en-US" altLang="en-US" sz="1000" i="1" dirty="0">
                <a:latin typeface="Arial Narrow" pitchFamily="34" charset="0"/>
              </a:rPr>
              <a:t>**p&lt;.0001 after controlling for sex, race/ethnicity, and grade level. </a:t>
            </a:r>
          </a:p>
        </p:txBody>
      </p:sp>
      <p:sp>
        <p:nvSpPr>
          <p:cNvPr id="3" name="Slide Number Placeholder 2"/>
          <p:cNvSpPr>
            <a:spLocks noGrp="1"/>
          </p:cNvSpPr>
          <p:nvPr>
            <p:ph type="sldNum" sz="quarter" idx="12"/>
          </p:nvPr>
        </p:nvSpPr>
        <p:spPr/>
        <p:txBody>
          <a:bodyPr/>
          <a:lstStyle/>
          <a:p>
            <a:fld id="{904EA573-3881-4D29-8870-FD82C74DFB90}" type="slidenum">
              <a:rPr lang="en-US" smtClean="0"/>
              <a:t>10</a:t>
            </a:fld>
            <a:endParaRPr lang="en-US" dirty="0"/>
          </a:p>
        </p:txBody>
      </p:sp>
    </p:spTree>
    <p:extLst>
      <p:ext uri="{BB962C8B-B14F-4D97-AF65-F5344CB8AC3E}">
        <p14:creationId xmlns:p14="http://schemas.microsoft.com/office/powerpoint/2010/main" val="12623429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p:cNvSpPr txBox="1">
            <a:spLocks noChangeArrowheads="1"/>
          </p:cNvSpPr>
          <p:nvPr/>
        </p:nvSpPr>
        <p:spPr bwMode="auto">
          <a:xfrm>
            <a:off x="322944" y="5486400"/>
            <a:ext cx="3505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cs typeface="Arial" pitchFamily="34" charset="0"/>
              </a:defRPr>
            </a:lvl1pPr>
            <a:lvl2pPr marL="742950" indent="-285750" eaLnBrk="0" hangingPunct="0">
              <a:defRPr sz="2400" b="1">
                <a:solidFill>
                  <a:schemeClr val="tx1"/>
                </a:solidFill>
                <a:latin typeface="Times New Roman" pitchFamily="18" charset="0"/>
                <a:cs typeface="Arial" pitchFamily="34" charset="0"/>
              </a:defRPr>
            </a:lvl2pPr>
            <a:lvl3pPr marL="1143000" indent="-228600" eaLnBrk="0" hangingPunct="0">
              <a:defRPr sz="2400" b="1">
                <a:solidFill>
                  <a:schemeClr val="tx1"/>
                </a:solidFill>
                <a:latin typeface="Times New Roman" pitchFamily="18" charset="0"/>
                <a:cs typeface="Arial" pitchFamily="34" charset="0"/>
              </a:defRPr>
            </a:lvl3pPr>
            <a:lvl4pPr marL="1600200" indent="-228600" eaLnBrk="0" hangingPunct="0">
              <a:defRPr sz="2400" b="1">
                <a:solidFill>
                  <a:schemeClr val="tx1"/>
                </a:solidFill>
                <a:latin typeface="Times New Roman" pitchFamily="18" charset="0"/>
                <a:cs typeface="Arial" pitchFamily="34" charset="0"/>
              </a:defRPr>
            </a:lvl4pPr>
            <a:lvl5pPr marL="2057400" indent="-228600" eaLnBrk="0" hangingPunct="0">
              <a:defRPr sz="2400"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b="1">
                <a:solidFill>
                  <a:schemeClr val="tx1"/>
                </a:solidFill>
                <a:latin typeface="Times New Roman" pitchFamily="18" charset="0"/>
                <a:cs typeface="Arial" pitchFamily="34" charset="0"/>
              </a:defRPr>
            </a:lvl9pPr>
          </a:lstStyle>
          <a:p>
            <a:pPr algn="ctr" eaLnBrk="1" hangingPunct="1"/>
            <a:r>
              <a:rPr lang="en-US" sz="1600" b="0" dirty="0">
                <a:latin typeface="Calibri" panose="020F0502020204030204" pitchFamily="34" charset="0"/>
              </a:rPr>
              <a:t>www.cdc.gov/HealthyYouth/health_ </a:t>
            </a:r>
            <a:r>
              <a:rPr lang="en-US" sz="1600" b="0" dirty="0" err="1" smtClean="0">
                <a:latin typeface="Calibri" panose="020F0502020204030204" pitchFamily="34" charset="0"/>
              </a:rPr>
              <a:t>and_academics</a:t>
            </a:r>
            <a:r>
              <a:rPr lang="en-US" sz="1600" b="0" dirty="0" smtClean="0">
                <a:latin typeface="Calibri" panose="020F0502020204030204" pitchFamily="34" charset="0"/>
              </a:rPr>
              <a:t>/pdf/pa-pe_paper.pdf</a:t>
            </a:r>
            <a:endParaRPr lang="en-US" sz="1600" b="0" dirty="0">
              <a:latin typeface="Calibri" panose="020F0502020204030204" pitchFamily="34" charset="0"/>
            </a:endParaRPr>
          </a:p>
        </p:txBody>
      </p:sp>
      <p:sp>
        <p:nvSpPr>
          <p:cNvPr id="6" name="Content Placeholder 9"/>
          <p:cNvSpPr txBox="1">
            <a:spLocks/>
          </p:cNvSpPr>
          <p:nvPr/>
        </p:nvSpPr>
        <p:spPr bwMode="auto">
          <a:xfrm>
            <a:off x="3904344" y="762000"/>
            <a:ext cx="5181600" cy="5486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buClr>
                <a:srgbClr val="FFFFFF"/>
              </a:buClr>
            </a:pPr>
            <a:r>
              <a:rPr lang="en-US" sz="2400" b="1" dirty="0" smtClean="0">
                <a:solidFill>
                  <a:srgbClr val="008198"/>
                </a:solidFill>
              </a:rPr>
              <a:t>Physical Activity</a:t>
            </a:r>
          </a:p>
          <a:p>
            <a:pPr marL="342900" indent="-342900">
              <a:spcAft>
                <a:spcPts val="600"/>
              </a:spcAft>
              <a:buClr>
                <a:srgbClr val="008198"/>
              </a:buClr>
              <a:buFont typeface="Arial" panose="020B0604020202020204" pitchFamily="34" charset="0"/>
              <a:buChar char="•"/>
            </a:pPr>
            <a:r>
              <a:rPr lang="en-US" sz="2400" dirty="0" smtClean="0">
                <a:solidFill>
                  <a:schemeClr val="tx1"/>
                </a:solidFill>
              </a:rPr>
              <a:t>Physical education</a:t>
            </a:r>
          </a:p>
          <a:p>
            <a:pPr marL="342900" indent="-342900">
              <a:spcAft>
                <a:spcPts val="600"/>
              </a:spcAft>
              <a:buClr>
                <a:srgbClr val="008198"/>
              </a:buClr>
              <a:buFont typeface="Arial" panose="020B0604020202020204" pitchFamily="34" charset="0"/>
              <a:buChar char="•"/>
            </a:pPr>
            <a:r>
              <a:rPr lang="en-US" sz="2400" dirty="0" smtClean="0">
                <a:solidFill>
                  <a:schemeClr val="tx1"/>
                </a:solidFill>
              </a:rPr>
              <a:t>Recess</a:t>
            </a:r>
          </a:p>
          <a:p>
            <a:pPr marL="342900" indent="-342900">
              <a:spcAft>
                <a:spcPts val="600"/>
              </a:spcAft>
              <a:buClr>
                <a:srgbClr val="008198"/>
              </a:buClr>
              <a:buFont typeface="Arial" panose="020B0604020202020204" pitchFamily="34" charset="0"/>
              <a:buChar char="•"/>
            </a:pPr>
            <a:r>
              <a:rPr lang="en-US" sz="2400" dirty="0" smtClean="0">
                <a:solidFill>
                  <a:schemeClr val="tx1"/>
                </a:solidFill>
              </a:rPr>
              <a:t>Classroom-based</a:t>
            </a:r>
          </a:p>
          <a:p>
            <a:pPr marL="342900" indent="-342900">
              <a:spcAft>
                <a:spcPts val="600"/>
              </a:spcAft>
              <a:buClr>
                <a:srgbClr val="008198"/>
              </a:buClr>
              <a:buFont typeface="Arial" panose="020B0604020202020204" pitchFamily="34" charset="0"/>
              <a:buChar char="•"/>
            </a:pPr>
            <a:r>
              <a:rPr lang="en-US" sz="2400" dirty="0" smtClean="0">
                <a:solidFill>
                  <a:schemeClr val="tx1"/>
                </a:solidFill>
              </a:rPr>
              <a:t>Extracurricular</a:t>
            </a:r>
          </a:p>
          <a:p>
            <a:pPr>
              <a:spcBef>
                <a:spcPts val="1200"/>
              </a:spcBef>
              <a:spcAft>
                <a:spcPts val="600"/>
              </a:spcAft>
              <a:buClr>
                <a:srgbClr val="B94441"/>
              </a:buClr>
            </a:pPr>
            <a:r>
              <a:rPr lang="en-US" sz="2400" b="1" dirty="0">
                <a:solidFill>
                  <a:srgbClr val="008198"/>
                </a:solidFill>
              </a:rPr>
              <a:t>Results</a:t>
            </a:r>
          </a:p>
          <a:p>
            <a:pPr marL="342900" indent="-342900">
              <a:spcAft>
                <a:spcPts val="600"/>
              </a:spcAft>
              <a:buClr>
                <a:srgbClr val="008198"/>
              </a:buClr>
              <a:buFont typeface="Arial" panose="020B0604020202020204" pitchFamily="34" charset="0"/>
              <a:buChar char="•"/>
            </a:pPr>
            <a:r>
              <a:rPr lang="en-US" sz="2400" dirty="0">
                <a:solidFill>
                  <a:schemeClr val="tx1"/>
                </a:solidFill>
              </a:rPr>
              <a:t>School-based physical activity can: </a:t>
            </a:r>
          </a:p>
          <a:p>
            <a:pPr marL="684212" indent="-342900">
              <a:spcAft>
                <a:spcPts val="600"/>
              </a:spcAft>
              <a:buClr>
                <a:srgbClr val="008198"/>
              </a:buClr>
              <a:buSzPct val="40000"/>
              <a:buFont typeface="Wingdings" panose="05000000000000000000" pitchFamily="2" charset="2"/>
              <a:buChar char="n"/>
            </a:pPr>
            <a:r>
              <a:rPr lang="en-US" sz="2400" dirty="0">
                <a:solidFill>
                  <a:schemeClr val="tx1"/>
                </a:solidFill>
              </a:rPr>
              <a:t>Help improve academic performance.</a:t>
            </a:r>
          </a:p>
          <a:p>
            <a:pPr marL="684212" indent="-342900">
              <a:spcAft>
                <a:spcPts val="600"/>
              </a:spcAft>
              <a:buClr>
                <a:srgbClr val="008198"/>
              </a:buClr>
              <a:buSzPct val="40000"/>
              <a:buFont typeface="Wingdings" panose="05000000000000000000" pitchFamily="2" charset="2"/>
              <a:buChar char="n"/>
            </a:pPr>
            <a:r>
              <a:rPr lang="en-US" sz="2400" dirty="0">
                <a:solidFill>
                  <a:schemeClr val="tx1"/>
                </a:solidFill>
              </a:rPr>
              <a:t>Have a positive impact on education behaviors and cognitive skills.</a:t>
            </a:r>
          </a:p>
          <a:p>
            <a:pPr>
              <a:spcAft>
                <a:spcPts val="600"/>
              </a:spcAft>
              <a:buClr>
                <a:srgbClr val="B94441"/>
              </a:buClr>
              <a:buFont typeface="Wingdings" pitchFamily="2" charset="2"/>
              <a:buChar char="§"/>
            </a:pPr>
            <a:endParaRPr lang="en-US" sz="2400" dirty="0" smtClean="0">
              <a:solidFill>
                <a:schemeClr val="tx1"/>
              </a:solidFill>
              <a:latin typeface="Myriad Pro" pitchFamily="34" charset="0"/>
            </a:endParaRPr>
          </a:p>
          <a:p>
            <a:pPr>
              <a:spcAft>
                <a:spcPts val="600"/>
              </a:spcAft>
              <a:buClr>
                <a:srgbClr val="FFFFFF"/>
              </a:buClr>
            </a:pPr>
            <a:endParaRPr lang="en-US" sz="1000" dirty="0" smtClean="0">
              <a:solidFill>
                <a:schemeClr val="tx1"/>
              </a:solidFill>
              <a:latin typeface="Myriad Pro" pitchFamily="34" charset="0"/>
            </a:endParaRPr>
          </a:p>
        </p:txBody>
      </p:sp>
      <p:pic>
        <p:nvPicPr>
          <p:cNvPr id="8" name="Picture 9" descr="Image001.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1544" y="914400"/>
            <a:ext cx="3124200" cy="4271963"/>
          </a:xfrm>
          <a:prstGeom prst="rect">
            <a:avLst/>
          </a:prstGeom>
          <a:ln>
            <a:solidFill>
              <a:schemeClr val="accent1"/>
            </a:solidFill>
          </a:ln>
          <a:effectLst>
            <a:outerShdw blurRad="292100" dist="139700" dir="2700000" algn="tl" rotWithShape="0">
              <a:srgbClr val="333333">
                <a:alpha val="65000"/>
              </a:srgbClr>
            </a:outerShdw>
          </a:effectLst>
        </p:spPr>
      </p:pic>
      <p:sp>
        <p:nvSpPr>
          <p:cNvPr id="3" name="Slide Number Placeholder 2"/>
          <p:cNvSpPr>
            <a:spLocks noGrp="1"/>
          </p:cNvSpPr>
          <p:nvPr>
            <p:ph type="sldNum" sz="quarter" idx="12"/>
          </p:nvPr>
        </p:nvSpPr>
        <p:spPr/>
        <p:txBody>
          <a:bodyPr/>
          <a:lstStyle/>
          <a:p>
            <a:fld id="{904EA573-3881-4D29-8870-FD82C74DFB90}" type="slidenum">
              <a:rPr lang="en-US" smtClean="0"/>
              <a:t>11</a:t>
            </a:fld>
            <a:endParaRPr lang="en-US" dirty="0"/>
          </a:p>
        </p:txBody>
      </p:sp>
    </p:spTree>
    <p:extLst>
      <p:ext uri="{BB962C8B-B14F-4D97-AF65-F5344CB8AC3E}">
        <p14:creationId xmlns:p14="http://schemas.microsoft.com/office/powerpoint/2010/main" val="24124377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smtClean="0">
                <a:solidFill>
                  <a:srgbClr val="008198"/>
                </a:solidFill>
                <a:latin typeface="+mj-lt"/>
              </a:rPr>
              <a:t>Physical </a:t>
            </a:r>
            <a:r>
              <a:rPr lang="en-US" dirty="0">
                <a:solidFill>
                  <a:srgbClr val="008198"/>
                </a:solidFill>
                <a:latin typeface="+mj-lt"/>
              </a:rPr>
              <a:t>A</a:t>
            </a:r>
            <a:r>
              <a:rPr lang="en-US" b="1" dirty="0" smtClean="0">
                <a:solidFill>
                  <a:srgbClr val="008198"/>
                </a:solidFill>
                <a:latin typeface="+mj-lt"/>
              </a:rPr>
              <a:t>ctivity and</a:t>
            </a:r>
            <a:br>
              <a:rPr lang="en-US" b="1" dirty="0" smtClean="0">
                <a:solidFill>
                  <a:srgbClr val="008198"/>
                </a:solidFill>
                <a:latin typeface="+mj-lt"/>
              </a:rPr>
            </a:br>
            <a:r>
              <a:rPr lang="en-US" dirty="0" smtClean="0">
                <a:solidFill>
                  <a:srgbClr val="008198"/>
                </a:solidFill>
                <a:latin typeface="+mj-lt"/>
              </a:rPr>
              <a:t>A</a:t>
            </a:r>
            <a:r>
              <a:rPr lang="en-US" b="1" dirty="0" smtClean="0">
                <a:solidFill>
                  <a:srgbClr val="008198"/>
                </a:solidFill>
                <a:latin typeface="+mj-lt"/>
              </a:rPr>
              <a:t>cademic </a:t>
            </a:r>
            <a:r>
              <a:rPr lang="en-US" dirty="0">
                <a:solidFill>
                  <a:srgbClr val="008198"/>
                </a:solidFill>
                <a:latin typeface="+mj-lt"/>
              </a:rPr>
              <a:t>A</a:t>
            </a:r>
            <a:r>
              <a:rPr lang="en-US" b="1" dirty="0" smtClean="0">
                <a:solidFill>
                  <a:srgbClr val="008198"/>
                </a:solidFill>
                <a:latin typeface="+mj-lt"/>
              </a:rPr>
              <a:t>chievement</a:t>
            </a:r>
            <a:endParaRPr lang="en-US" b="1" dirty="0">
              <a:solidFill>
                <a:srgbClr val="008198"/>
              </a:solidFill>
              <a:latin typeface="+mj-lt"/>
            </a:endParaRP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2358002195"/>
              </p:ext>
            </p:extLst>
          </p:nvPr>
        </p:nvGraphicFramePr>
        <p:xfrm>
          <a:off x="891510" y="1600200"/>
          <a:ext cx="7498080" cy="4602480"/>
        </p:xfrm>
        <a:graphic>
          <a:graphicData uri="http://schemas.openxmlformats.org/drawingml/2006/table">
            <a:tbl>
              <a:tblPr firstRow="1" bandRow="1">
                <a:tableStyleId>{F5AB1C69-6EDB-4FF4-983F-18BD219EF322}</a:tableStyleId>
              </a:tblPr>
              <a:tblGrid>
                <a:gridCol w="3749040"/>
                <a:gridCol w="3749040"/>
              </a:tblGrid>
              <a:tr h="370840">
                <a:tc>
                  <a:txBody>
                    <a:bodyPr/>
                    <a:lstStyle/>
                    <a:p>
                      <a:r>
                        <a:rPr lang="en-US" dirty="0" smtClean="0">
                          <a:solidFill>
                            <a:schemeClr val="bg2"/>
                          </a:solidFill>
                        </a:rPr>
                        <a:t>Physical</a:t>
                      </a:r>
                      <a:r>
                        <a:rPr lang="en-US" baseline="0" dirty="0" smtClean="0">
                          <a:solidFill>
                            <a:schemeClr val="bg2"/>
                          </a:solidFill>
                        </a:rPr>
                        <a:t> Activity Practice</a:t>
                      </a:r>
                      <a:endParaRPr lang="en-US" dirty="0">
                        <a:solidFill>
                          <a:schemeClr val="bg2"/>
                        </a:solidFill>
                        <a:latin typeface="Calibri" panose="020F0502020204030204" pitchFamily="34" charset="0"/>
                      </a:endParaRPr>
                    </a:p>
                  </a:txBody>
                  <a:tcPr anchor="b">
                    <a:lnL w="6350" cap="flat" cmpd="sng" algn="ctr">
                      <a:solidFill>
                        <a:srgbClr val="008198"/>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008198"/>
                      </a:solidFill>
                      <a:prstDash val="solid"/>
                      <a:round/>
                      <a:headEnd type="none" w="med" len="med"/>
                      <a:tailEnd type="none" w="med" len="med"/>
                    </a:lnT>
                    <a:lnB w="6350" cap="flat" cmpd="sng" algn="ctr">
                      <a:solidFill>
                        <a:srgbClr val="008198"/>
                      </a:solidFill>
                      <a:prstDash val="solid"/>
                      <a:round/>
                      <a:headEnd type="none" w="med" len="med"/>
                      <a:tailEnd type="none" w="med" len="med"/>
                    </a:lnB>
                    <a:solidFill>
                      <a:srgbClr val="00819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2"/>
                          </a:solidFill>
                        </a:rPr>
                        <a:t>Related Academic </a:t>
                      </a:r>
                      <a:br>
                        <a:rPr lang="en-US" dirty="0" smtClean="0">
                          <a:solidFill>
                            <a:schemeClr val="bg2"/>
                          </a:solidFill>
                        </a:rPr>
                      </a:br>
                      <a:r>
                        <a:rPr lang="en-US" dirty="0" smtClean="0">
                          <a:solidFill>
                            <a:schemeClr val="bg2"/>
                          </a:solidFill>
                        </a:rPr>
                        <a:t>Achievement</a:t>
                      </a:r>
                      <a:r>
                        <a:rPr lang="en-US" baseline="0" dirty="0" smtClean="0">
                          <a:solidFill>
                            <a:schemeClr val="bg2"/>
                          </a:solidFill>
                        </a:rPr>
                        <a:t> Outcomes</a:t>
                      </a:r>
                      <a:endParaRPr lang="en-US" dirty="0" smtClean="0">
                        <a:solidFill>
                          <a:schemeClr val="bg2"/>
                        </a:solidFill>
                        <a:latin typeface="Calibri" panose="020F0502020204030204" pitchFamily="34" charset="0"/>
                      </a:endParaRPr>
                    </a:p>
                  </a:txBody>
                  <a:tcPr anchor="b">
                    <a:lnL w="6350" cap="flat" cmpd="sng" algn="ctr">
                      <a:solidFill>
                        <a:schemeClr val="bg1"/>
                      </a:solidFill>
                      <a:prstDash val="solid"/>
                      <a:round/>
                      <a:headEnd type="none" w="med" len="med"/>
                      <a:tailEnd type="none" w="med" len="med"/>
                    </a:lnL>
                    <a:lnR w="6350" cap="flat" cmpd="sng" algn="ctr">
                      <a:solidFill>
                        <a:srgbClr val="008198"/>
                      </a:solidFill>
                      <a:prstDash val="solid"/>
                      <a:round/>
                      <a:headEnd type="none" w="med" len="med"/>
                      <a:tailEnd type="none" w="med" len="med"/>
                    </a:lnR>
                    <a:lnT w="6350" cap="flat" cmpd="sng" algn="ctr">
                      <a:solidFill>
                        <a:srgbClr val="008198"/>
                      </a:solidFill>
                      <a:prstDash val="solid"/>
                      <a:round/>
                      <a:headEnd type="none" w="med" len="med"/>
                      <a:tailEnd type="none" w="med" len="med"/>
                    </a:lnT>
                    <a:lnB w="6350" cap="flat" cmpd="sng" algn="ctr">
                      <a:solidFill>
                        <a:srgbClr val="008198"/>
                      </a:solidFill>
                      <a:prstDash val="solid"/>
                      <a:round/>
                      <a:headEnd type="none" w="med" len="med"/>
                      <a:tailEnd type="none" w="med" len="med"/>
                    </a:lnB>
                    <a:solidFill>
                      <a:srgbClr val="008198"/>
                    </a:solidFill>
                  </a:tcPr>
                </a:tc>
              </a:tr>
              <a:tr h="807720">
                <a:tc>
                  <a:txBody>
                    <a:bodyPr/>
                    <a:lstStyle/>
                    <a:p>
                      <a:r>
                        <a:rPr lang="en-US" sz="1600" dirty="0" smtClean="0">
                          <a:solidFill>
                            <a:srgbClr val="000000"/>
                          </a:solidFill>
                        </a:rPr>
                        <a:t>Students who are physically active </a:t>
                      </a:r>
                      <a:endParaRPr lang="en-US" sz="1600" dirty="0">
                        <a:solidFill>
                          <a:srgbClr val="000000"/>
                        </a:solidFill>
                        <a:latin typeface="Calibri" panose="020F0502020204030204" pitchFamily="34" charset="0"/>
                      </a:endParaRPr>
                    </a:p>
                  </a:txBody>
                  <a:tcPr>
                    <a:lnL w="6350" cap="flat" cmpd="sng" algn="ctr">
                      <a:solidFill>
                        <a:srgbClr val="008198"/>
                      </a:solidFill>
                      <a:prstDash val="solid"/>
                      <a:round/>
                      <a:headEnd type="none" w="med" len="med"/>
                      <a:tailEnd type="none" w="med" len="med"/>
                    </a:lnL>
                    <a:lnR w="6350" cap="flat" cmpd="sng" algn="ctr">
                      <a:solidFill>
                        <a:srgbClr val="008198"/>
                      </a:solidFill>
                      <a:prstDash val="solid"/>
                      <a:round/>
                      <a:headEnd type="none" w="med" len="med"/>
                      <a:tailEnd type="none" w="med" len="med"/>
                    </a:lnR>
                    <a:lnT w="6350" cap="flat" cmpd="sng" algn="ctr">
                      <a:solidFill>
                        <a:srgbClr val="008198"/>
                      </a:solidFill>
                      <a:prstDash val="solid"/>
                      <a:round/>
                      <a:headEnd type="none" w="med" len="med"/>
                      <a:tailEnd type="none" w="med" len="med"/>
                    </a:lnT>
                    <a:lnB w="6350" cap="flat" cmpd="sng" algn="ctr">
                      <a:solidFill>
                        <a:srgbClr val="008198"/>
                      </a:solidFill>
                      <a:prstDash val="solid"/>
                      <a:round/>
                      <a:headEnd type="none" w="med" len="med"/>
                      <a:tailEnd type="none" w="med" len="med"/>
                    </a:lnB>
                    <a:solidFill>
                      <a:schemeClr val="bg1"/>
                    </a:solidFill>
                  </a:tcPr>
                </a:tc>
                <a:tc>
                  <a:txBody>
                    <a:bodyPr/>
                    <a:lstStyle/>
                    <a:p>
                      <a:pPr marL="342900" marR="0" lvl="0" indent="-342900" algn="l" defTabSz="914400" rtl="0" eaLnBrk="1" fontAlgn="auto" latinLnBrk="0" hangingPunct="1">
                        <a:lnSpc>
                          <a:spcPct val="100000"/>
                        </a:lnSpc>
                        <a:spcBef>
                          <a:spcPts val="0"/>
                        </a:spcBef>
                        <a:spcAft>
                          <a:spcPts val="0"/>
                        </a:spcAft>
                        <a:buClr>
                          <a:srgbClr val="008198"/>
                        </a:buClr>
                        <a:buSzTx/>
                        <a:buFont typeface="Arial" panose="020B0604020202020204" pitchFamily="34" charset="0"/>
                        <a:buChar char="•"/>
                        <a:tabLst/>
                        <a:defRPr/>
                      </a:pPr>
                      <a:r>
                        <a:rPr lang="en-US" sz="1600" dirty="0" smtClean="0">
                          <a:solidFill>
                            <a:srgbClr val="000000"/>
                          </a:solidFill>
                        </a:rPr>
                        <a:t>Have better grades, better school attendance, and better </a:t>
                      </a:r>
                      <a:br>
                        <a:rPr lang="en-US" sz="1600" dirty="0" smtClean="0">
                          <a:solidFill>
                            <a:srgbClr val="000000"/>
                          </a:solidFill>
                        </a:rPr>
                      </a:br>
                      <a:r>
                        <a:rPr lang="en-US" sz="1600" dirty="0" smtClean="0">
                          <a:solidFill>
                            <a:srgbClr val="000000"/>
                          </a:solidFill>
                        </a:rPr>
                        <a:t>classroom behaviors</a:t>
                      </a:r>
                      <a:endParaRPr lang="en-US" sz="1600" dirty="0" smtClean="0">
                        <a:solidFill>
                          <a:srgbClr val="000000"/>
                        </a:solidFill>
                        <a:latin typeface="Calibri" panose="020F0502020204030204" pitchFamily="34" charset="0"/>
                      </a:endParaRPr>
                    </a:p>
                  </a:txBody>
                  <a:tcPr>
                    <a:lnL w="6350" cap="flat" cmpd="sng" algn="ctr">
                      <a:solidFill>
                        <a:srgbClr val="008198"/>
                      </a:solidFill>
                      <a:prstDash val="solid"/>
                      <a:round/>
                      <a:headEnd type="none" w="med" len="med"/>
                      <a:tailEnd type="none" w="med" len="med"/>
                    </a:lnL>
                    <a:lnR w="6350" cap="flat" cmpd="sng" algn="ctr">
                      <a:solidFill>
                        <a:srgbClr val="008198"/>
                      </a:solidFill>
                      <a:prstDash val="solid"/>
                      <a:round/>
                      <a:headEnd type="none" w="med" len="med"/>
                      <a:tailEnd type="none" w="med" len="med"/>
                    </a:lnR>
                    <a:lnT w="6350" cap="flat" cmpd="sng" algn="ctr">
                      <a:solidFill>
                        <a:srgbClr val="008198"/>
                      </a:solidFill>
                      <a:prstDash val="solid"/>
                      <a:round/>
                      <a:headEnd type="none" w="med" len="med"/>
                      <a:tailEnd type="none" w="med" len="med"/>
                    </a:lnT>
                    <a:lnB w="6350" cap="flat" cmpd="sng" algn="ctr">
                      <a:solidFill>
                        <a:srgbClr val="008198"/>
                      </a:solidFill>
                      <a:prstDash val="solid"/>
                      <a:round/>
                      <a:headEnd type="none" w="med" len="med"/>
                      <a:tailEnd type="none" w="med" len="med"/>
                    </a:lnB>
                    <a:solidFill>
                      <a:schemeClr val="bg1"/>
                    </a:solidFill>
                  </a:tcPr>
                </a:tc>
              </a:tr>
              <a:tr h="370840">
                <a:tc>
                  <a:txBody>
                    <a:bodyPr/>
                    <a:lstStyle/>
                    <a:p>
                      <a:r>
                        <a:rPr lang="en-US" sz="1600" dirty="0" smtClean="0">
                          <a:solidFill>
                            <a:srgbClr val="000000"/>
                          </a:solidFill>
                        </a:rPr>
                        <a:t>Increased physical activity and physical fitness levels </a:t>
                      </a:r>
                      <a:endParaRPr lang="en-US" sz="1600" dirty="0">
                        <a:solidFill>
                          <a:srgbClr val="000000"/>
                        </a:solidFill>
                        <a:latin typeface="Calibri" panose="020F0502020204030204" pitchFamily="34" charset="0"/>
                      </a:endParaRPr>
                    </a:p>
                  </a:txBody>
                  <a:tcPr>
                    <a:lnL w="6350" cap="flat" cmpd="sng" algn="ctr">
                      <a:solidFill>
                        <a:srgbClr val="008198"/>
                      </a:solidFill>
                      <a:prstDash val="solid"/>
                      <a:round/>
                      <a:headEnd type="none" w="med" len="med"/>
                      <a:tailEnd type="none" w="med" len="med"/>
                    </a:lnL>
                    <a:lnR w="6350" cap="flat" cmpd="sng" algn="ctr">
                      <a:solidFill>
                        <a:srgbClr val="008198"/>
                      </a:solidFill>
                      <a:prstDash val="solid"/>
                      <a:round/>
                      <a:headEnd type="none" w="med" len="med"/>
                      <a:tailEnd type="none" w="med" len="med"/>
                    </a:lnR>
                    <a:lnT w="6350" cap="flat" cmpd="sng" algn="ctr">
                      <a:solidFill>
                        <a:srgbClr val="008198"/>
                      </a:solidFill>
                      <a:prstDash val="solid"/>
                      <a:round/>
                      <a:headEnd type="none" w="med" len="med"/>
                      <a:tailEnd type="none" w="med" len="med"/>
                    </a:lnT>
                    <a:lnB w="6350" cap="flat" cmpd="sng" algn="ctr">
                      <a:solidFill>
                        <a:srgbClr val="008198"/>
                      </a:solidFill>
                      <a:prstDash val="solid"/>
                      <a:round/>
                      <a:headEnd type="none" w="med" len="med"/>
                      <a:tailEnd type="none" w="med" len="med"/>
                    </a:lnB>
                    <a:solidFill>
                      <a:schemeClr val="bg1"/>
                    </a:solidFill>
                  </a:tcPr>
                </a:tc>
                <a:tc>
                  <a:txBody>
                    <a:bodyPr/>
                    <a:lstStyle/>
                    <a:p>
                      <a:pPr marL="285750" indent="-285750">
                        <a:buClr>
                          <a:srgbClr val="008198"/>
                        </a:buClr>
                        <a:buFont typeface="Arial" panose="020B0604020202020204" pitchFamily="34" charset="0"/>
                        <a:buChar char="•"/>
                      </a:pPr>
                      <a:r>
                        <a:rPr lang="en-US" sz="1600" dirty="0" smtClean="0">
                          <a:solidFill>
                            <a:srgbClr val="000000"/>
                          </a:solidFill>
                        </a:rPr>
                        <a:t>Improved cognitive performance</a:t>
                      </a:r>
                      <a:endParaRPr lang="en-US" sz="1600" dirty="0">
                        <a:solidFill>
                          <a:srgbClr val="000000"/>
                        </a:solidFill>
                        <a:latin typeface="Calibri" panose="020F0502020204030204" pitchFamily="34" charset="0"/>
                      </a:endParaRPr>
                    </a:p>
                  </a:txBody>
                  <a:tcPr>
                    <a:lnL w="6350" cap="flat" cmpd="sng" algn="ctr">
                      <a:solidFill>
                        <a:srgbClr val="008198"/>
                      </a:solidFill>
                      <a:prstDash val="solid"/>
                      <a:round/>
                      <a:headEnd type="none" w="med" len="med"/>
                      <a:tailEnd type="none" w="med" len="med"/>
                    </a:lnL>
                    <a:lnR w="6350" cap="flat" cmpd="sng" algn="ctr">
                      <a:solidFill>
                        <a:srgbClr val="008198"/>
                      </a:solidFill>
                      <a:prstDash val="solid"/>
                      <a:round/>
                      <a:headEnd type="none" w="med" len="med"/>
                      <a:tailEnd type="none" w="med" len="med"/>
                    </a:lnR>
                    <a:lnT w="6350" cap="flat" cmpd="sng" algn="ctr">
                      <a:solidFill>
                        <a:srgbClr val="008198"/>
                      </a:solidFill>
                      <a:prstDash val="solid"/>
                      <a:round/>
                      <a:headEnd type="none" w="med" len="med"/>
                      <a:tailEnd type="none" w="med" len="med"/>
                    </a:lnT>
                    <a:lnB w="6350" cap="flat" cmpd="sng" algn="ctr">
                      <a:solidFill>
                        <a:srgbClr val="008198"/>
                      </a:solidFill>
                      <a:prstDash val="solid"/>
                      <a:round/>
                      <a:headEnd type="none" w="med" len="med"/>
                      <a:tailEnd type="none" w="med" len="med"/>
                    </a:lnB>
                    <a:solidFill>
                      <a:schemeClr val="bg1"/>
                    </a:solidFill>
                  </a:tcPr>
                </a:tc>
              </a:tr>
              <a:tr h="370840">
                <a:tc>
                  <a:txBody>
                    <a:bodyPr/>
                    <a:lstStyle/>
                    <a:p>
                      <a:r>
                        <a:rPr lang="en-US" sz="1600" dirty="0" smtClean="0">
                          <a:solidFill>
                            <a:srgbClr val="000000"/>
                          </a:solidFill>
                        </a:rPr>
                        <a:t>Increased participation in physical education class </a:t>
                      </a:r>
                      <a:endParaRPr lang="en-US" sz="1600" dirty="0">
                        <a:solidFill>
                          <a:srgbClr val="000000"/>
                        </a:solidFill>
                        <a:latin typeface="Calibri" panose="020F0502020204030204" pitchFamily="34" charset="0"/>
                      </a:endParaRPr>
                    </a:p>
                  </a:txBody>
                  <a:tcPr>
                    <a:lnL w="6350" cap="flat" cmpd="sng" algn="ctr">
                      <a:solidFill>
                        <a:srgbClr val="008198"/>
                      </a:solidFill>
                      <a:prstDash val="solid"/>
                      <a:round/>
                      <a:headEnd type="none" w="med" len="med"/>
                      <a:tailEnd type="none" w="med" len="med"/>
                    </a:lnL>
                    <a:lnR w="6350" cap="flat" cmpd="sng" algn="ctr">
                      <a:solidFill>
                        <a:srgbClr val="008198"/>
                      </a:solidFill>
                      <a:prstDash val="solid"/>
                      <a:round/>
                      <a:headEnd type="none" w="med" len="med"/>
                      <a:tailEnd type="none" w="med" len="med"/>
                    </a:lnR>
                    <a:lnT w="6350" cap="flat" cmpd="sng" algn="ctr">
                      <a:solidFill>
                        <a:srgbClr val="008198"/>
                      </a:solidFill>
                      <a:prstDash val="solid"/>
                      <a:round/>
                      <a:headEnd type="none" w="med" len="med"/>
                      <a:tailEnd type="none" w="med" len="med"/>
                    </a:lnT>
                    <a:lnB w="6350" cap="flat" cmpd="sng" algn="ctr">
                      <a:solidFill>
                        <a:srgbClr val="008198"/>
                      </a:solidFill>
                      <a:prstDash val="solid"/>
                      <a:round/>
                      <a:headEnd type="none" w="med" len="med"/>
                      <a:tailEnd type="none" w="med" len="med"/>
                    </a:lnB>
                    <a:solidFill>
                      <a:schemeClr val="bg1"/>
                    </a:solidFill>
                  </a:tcPr>
                </a:tc>
                <a:tc>
                  <a:txBody>
                    <a:bodyPr/>
                    <a:lstStyle/>
                    <a:p>
                      <a:pPr marL="285750" indent="-285750">
                        <a:buClr>
                          <a:srgbClr val="008198"/>
                        </a:buClr>
                        <a:buFont typeface="Arial" panose="020B0604020202020204" pitchFamily="34" charset="0"/>
                        <a:buChar char="•"/>
                      </a:pPr>
                      <a:r>
                        <a:rPr lang="en-US" sz="1600" dirty="0" smtClean="0">
                          <a:solidFill>
                            <a:srgbClr val="000000"/>
                          </a:solidFill>
                        </a:rPr>
                        <a:t>Better grades, standardized test scores, and classroom behavior</a:t>
                      </a:r>
                      <a:endParaRPr lang="en-US" sz="1600" dirty="0">
                        <a:solidFill>
                          <a:srgbClr val="000000"/>
                        </a:solidFill>
                        <a:latin typeface="Calibri" panose="020F0502020204030204" pitchFamily="34" charset="0"/>
                      </a:endParaRPr>
                    </a:p>
                  </a:txBody>
                  <a:tcPr>
                    <a:lnL w="6350" cap="flat" cmpd="sng" algn="ctr">
                      <a:solidFill>
                        <a:srgbClr val="008198"/>
                      </a:solidFill>
                      <a:prstDash val="solid"/>
                      <a:round/>
                      <a:headEnd type="none" w="med" len="med"/>
                      <a:tailEnd type="none" w="med" len="med"/>
                    </a:lnL>
                    <a:lnR w="6350" cap="flat" cmpd="sng" algn="ctr">
                      <a:solidFill>
                        <a:srgbClr val="008198"/>
                      </a:solidFill>
                      <a:prstDash val="solid"/>
                      <a:round/>
                      <a:headEnd type="none" w="med" len="med"/>
                      <a:tailEnd type="none" w="med" len="med"/>
                    </a:lnR>
                    <a:lnT w="6350" cap="flat" cmpd="sng" algn="ctr">
                      <a:solidFill>
                        <a:srgbClr val="008198"/>
                      </a:solidFill>
                      <a:prstDash val="solid"/>
                      <a:round/>
                      <a:headEnd type="none" w="med" len="med"/>
                      <a:tailEnd type="none" w="med" len="med"/>
                    </a:lnT>
                    <a:lnB w="6350" cap="flat" cmpd="sng" algn="ctr">
                      <a:solidFill>
                        <a:srgbClr val="008198"/>
                      </a:solidFill>
                      <a:prstDash val="solid"/>
                      <a:round/>
                      <a:headEnd type="none" w="med" len="med"/>
                      <a:tailEnd type="none" w="med" len="med"/>
                    </a:lnB>
                    <a:solidFill>
                      <a:schemeClr val="bg1"/>
                    </a:solidFill>
                  </a:tcPr>
                </a:tc>
              </a:tr>
              <a:tr h="370840">
                <a:tc>
                  <a:txBody>
                    <a:bodyPr/>
                    <a:lstStyle/>
                    <a:p>
                      <a:r>
                        <a:rPr lang="en-US" sz="1600" dirty="0" smtClean="0">
                          <a:solidFill>
                            <a:srgbClr val="000000"/>
                          </a:solidFill>
                        </a:rPr>
                        <a:t>Time spent in recess </a:t>
                      </a:r>
                      <a:endParaRPr lang="en-US" sz="1600" dirty="0">
                        <a:solidFill>
                          <a:srgbClr val="000000"/>
                        </a:solidFill>
                        <a:latin typeface="Calibri" panose="020F0502020204030204" pitchFamily="34" charset="0"/>
                      </a:endParaRPr>
                    </a:p>
                  </a:txBody>
                  <a:tcPr>
                    <a:lnL w="6350" cap="flat" cmpd="sng" algn="ctr">
                      <a:solidFill>
                        <a:srgbClr val="008198"/>
                      </a:solidFill>
                      <a:prstDash val="solid"/>
                      <a:round/>
                      <a:headEnd type="none" w="med" len="med"/>
                      <a:tailEnd type="none" w="med" len="med"/>
                    </a:lnL>
                    <a:lnR w="6350" cap="flat" cmpd="sng" algn="ctr">
                      <a:solidFill>
                        <a:srgbClr val="008198"/>
                      </a:solidFill>
                      <a:prstDash val="solid"/>
                      <a:round/>
                      <a:headEnd type="none" w="med" len="med"/>
                      <a:tailEnd type="none" w="med" len="med"/>
                    </a:lnR>
                    <a:lnT w="6350" cap="flat" cmpd="sng" algn="ctr">
                      <a:solidFill>
                        <a:srgbClr val="008198"/>
                      </a:solidFill>
                      <a:prstDash val="solid"/>
                      <a:round/>
                      <a:headEnd type="none" w="med" len="med"/>
                      <a:tailEnd type="none" w="med" len="med"/>
                    </a:lnT>
                    <a:lnB w="6350" cap="flat" cmpd="sng" algn="ctr">
                      <a:solidFill>
                        <a:srgbClr val="008198"/>
                      </a:solidFill>
                      <a:prstDash val="solid"/>
                      <a:round/>
                      <a:headEnd type="none" w="med" len="med"/>
                      <a:tailEnd type="none" w="med" len="med"/>
                    </a:lnB>
                    <a:solidFill>
                      <a:schemeClr val="bg1"/>
                    </a:solidFill>
                  </a:tcPr>
                </a:tc>
                <a:tc>
                  <a:txBody>
                    <a:bodyPr/>
                    <a:lstStyle/>
                    <a:p>
                      <a:pPr marL="285750" indent="-285750">
                        <a:buClr>
                          <a:srgbClr val="008198"/>
                        </a:buClr>
                        <a:buFont typeface="Arial" panose="020B0604020202020204" pitchFamily="34" charset="0"/>
                        <a:buChar char="•"/>
                      </a:pPr>
                      <a:r>
                        <a:rPr lang="en-US" sz="1600" dirty="0" smtClean="0">
                          <a:solidFill>
                            <a:srgbClr val="000000"/>
                          </a:solidFill>
                        </a:rPr>
                        <a:t>Improved</a:t>
                      </a:r>
                      <a:r>
                        <a:rPr lang="en-US" sz="1600" baseline="0" dirty="0" smtClean="0">
                          <a:solidFill>
                            <a:srgbClr val="000000"/>
                          </a:solidFill>
                        </a:rPr>
                        <a:t> </a:t>
                      </a:r>
                      <a:r>
                        <a:rPr lang="en-US" sz="1600" dirty="0" smtClean="0">
                          <a:solidFill>
                            <a:srgbClr val="000000"/>
                          </a:solidFill>
                        </a:rPr>
                        <a:t>cognitive performance</a:t>
                      </a:r>
                      <a:r>
                        <a:rPr lang="en-US" sz="1600" baseline="0" dirty="0" smtClean="0">
                          <a:solidFill>
                            <a:srgbClr val="000000"/>
                          </a:solidFill>
                        </a:rPr>
                        <a:t> </a:t>
                      </a:r>
                      <a:r>
                        <a:rPr lang="en-US" sz="1600" dirty="0" smtClean="0">
                          <a:solidFill>
                            <a:srgbClr val="000000"/>
                          </a:solidFill>
                        </a:rPr>
                        <a:t>and classroom behaviors</a:t>
                      </a:r>
                      <a:endParaRPr lang="en-US" sz="1600" dirty="0">
                        <a:solidFill>
                          <a:srgbClr val="000000"/>
                        </a:solidFill>
                        <a:latin typeface="Calibri" panose="020F0502020204030204" pitchFamily="34" charset="0"/>
                      </a:endParaRPr>
                    </a:p>
                  </a:txBody>
                  <a:tcPr>
                    <a:lnL w="6350" cap="flat" cmpd="sng" algn="ctr">
                      <a:solidFill>
                        <a:srgbClr val="008198"/>
                      </a:solidFill>
                      <a:prstDash val="solid"/>
                      <a:round/>
                      <a:headEnd type="none" w="med" len="med"/>
                      <a:tailEnd type="none" w="med" len="med"/>
                    </a:lnL>
                    <a:lnR w="6350" cap="flat" cmpd="sng" algn="ctr">
                      <a:solidFill>
                        <a:srgbClr val="008198"/>
                      </a:solidFill>
                      <a:prstDash val="solid"/>
                      <a:round/>
                      <a:headEnd type="none" w="med" len="med"/>
                      <a:tailEnd type="none" w="med" len="med"/>
                    </a:lnR>
                    <a:lnT w="6350" cap="flat" cmpd="sng" algn="ctr">
                      <a:solidFill>
                        <a:srgbClr val="008198"/>
                      </a:solidFill>
                      <a:prstDash val="solid"/>
                      <a:round/>
                      <a:headEnd type="none" w="med" len="med"/>
                      <a:tailEnd type="none" w="med" len="med"/>
                    </a:lnT>
                    <a:lnB w="6350" cap="flat" cmpd="sng" algn="ctr">
                      <a:solidFill>
                        <a:srgbClr val="008198"/>
                      </a:solidFill>
                      <a:prstDash val="solid"/>
                      <a:round/>
                      <a:headEnd type="none" w="med" len="med"/>
                      <a:tailEnd type="none" w="med" len="med"/>
                    </a:lnB>
                    <a:solidFill>
                      <a:schemeClr val="bg1"/>
                    </a:solidFill>
                  </a:tcPr>
                </a:tc>
              </a:tr>
              <a:tr h="370840">
                <a:tc>
                  <a:txBody>
                    <a:bodyPr/>
                    <a:lstStyle/>
                    <a:p>
                      <a:r>
                        <a:rPr lang="en-US" sz="1600" dirty="0" smtClean="0">
                          <a:solidFill>
                            <a:srgbClr val="000000"/>
                          </a:solidFill>
                        </a:rPr>
                        <a:t>Participation in brief classroom physical activity breaks </a:t>
                      </a:r>
                      <a:endParaRPr lang="en-US" sz="1600" dirty="0">
                        <a:solidFill>
                          <a:srgbClr val="000000"/>
                        </a:solidFill>
                        <a:latin typeface="Calibri" panose="020F0502020204030204" pitchFamily="34" charset="0"/>
                      </a:endParaRPr>
                    </a:p>
                  </a:txBody>
                  <a:tcPr>
                    <a:lnL w="6350" cap="flat" cmpd="sng" algn="ctr">
                      <a:solidFill>
                        <a:srgbClr val="008198"/>
                      </a:solidFill>
                      <a:prstDash val="solid"/>
                      <a:round/>
                      <a:headEnd type="none" w="med" len="med"/>
                      <a:tailEnd type="none" w="med" len="med"/>
                    </a:lnL>
                    <a:lnR w="6350" cap="flat" cmpd="sng" algn="ctr">
                      <a:solidFill>
                        <a:srgbClr val="008198"/>
                      </a:solidFill>
                      <a:prstDash val="solid"/>
                      <a:round/>
                      <a:headEnd type="none" w="med" len="med"/>
                      <a:tailEnd type="none" w="med" len="med"/>
                    </a:lnR>
                    <a:lnT w="6350" cap="flat" cmpd="sng" algn="ctr">
                      <a:solidFill>
                        <a:srgbClr val="008198"/>
                      </a:solidFill>
                      <a:prstDash val="solid"/>
                      <a:round/>
                      <a:headEnd type="none" w="med" len="med"/>
                      <a:tailEnd type="none" w="med" len="med"/>
                    </a:lnT>
                    <a:lnB w="6350" cap="flat" cmpd="sng" algn="ctr">
                      <a:solidFill>
                        <a:srgbClr val="008198"/>
                      </a:solidFill>
                      <a:prstDash val="solid"/>
                      <a:round/>
                      <a:headEnd type="none" w="med" len="med"/>
                      <a:tailEnd type="none" w="med" len="med"/>
                    </a:lnB>
                    <a:solidFill>
                      <a:schemeClr val="bg1"/>
                    </a:solidFill>
                  </a:tcPr>
                </a:tc>
                <a:tc>
                  <a:txBody>
                    <a:bodyPr/>
                    <a:lstStyle/>
                    <a:p>
                      <a:pPr marL="285750" marR="0" lvl="0" indent="-285750" algn="l" defTabSz="914400" rtl="0" eaLnBrk="1" fontAlgn="auto" latinLnBrk="0" hangingPunct="1">
                        <a:lnSpc>
                          <a:spcPct val="100000"/>
                        </a:lnSpc>
                        <a:spcBef>
                          <a:spcPts val="0"/>
                        </a:spcBef>
                        <a:spcAft>
                          <a:spcPts val="0"/>
                        </a:spcAft>
                        <a:buClr>
                          <a:srgbClr val="008198"/>
                        </a:buClr>
                        <a:buSzTx/>
                        <a:buFont typeface="Arial" panose="020B0604020202020204" pitchFamily="34" charset="0"/>
                        <a:buChar char="•"/>
                        <a:tabLst/>
                        <a:defRPr/>
                      </a:pPr>
                      <a:r>
                        <a:rPr lang="en-US" sz="1600" dirty="0" smtClean="0">
                          <a:solidFill>
                            <a:srgbClr val="000000"/>
                          </a:solidFill>
                        </a:rPr>
                        <a:t>Improved cognitive performance, classroom behaviors,</a:t>
                      </a:r>
                      <a:r>
                        <a:rPr lang="en-US" sz="1600" baseline="0" dirty="0" smtClean="0">
                          <a:solidFill>
                            <a:srgbClr val="000000"/>
                          </a:solidFill>
                        </a:rPr>
                        <a:t> </a:t>
                      </a:r>
                      <a:r>
                        <a:rPr lang="en-US" sz="1600" dirty="0" smtClean="0">
                          <a:solidFill>
                            <a:srgbClr val="000000"/>
                          </a:solidFill>
                        </a:rPr>
                        <a:t>and </a:t>
                      </a:r>
                      <a:br>
                        <a:rPr lang="en-US" sz="1600" dirty="0" smtClean="0">
                          <a:solidFill>
                            <a:srgbClr val="000000"/>
                          </a:solidFill>
                        </a:rPr>
                      </a:br>
                      <a:r>
                        <a:rPr lang="en-US" sz="1600" dirty="0" smtClean="0">
                          <a:solidFill>
                            <a:srgbClr val="000000"/>
                          </a:solidFill>
                        </a:rPr>
                        <a:t>education outcomes</a:t>
                      </a:r>
                      <a:endParaRPr lang="en-US" sz="1600" dirty="0">
                        <a:solidFill>
                          <a:srgbClr val="000000"/>
                        </a:solidFill>
                        <a:latin typeface="Calibri" panose="020F0502020204030204" pitchFamily="34" charset="0"/>
                      </a:endParaRPr>
                    </a:p>
                  </a:txBody>
                  <a:tcPr>
                    <a:lnL w="6350" cap="flat" cmpd="sng" algn="ctr">
                      <a:solidFill>
                        <a:srgbClr val="008198"/>
                      </a:solidFill>
                      <a:prstDash val="solid"/>
                      <a:round/>
                      <a:headEnd type="none" w="med" len="med"/>
                      <a:tailEnd type="none" w="med" len="med"/>
                    </a:lnL>
                    <a:lnR w="6350" cap="flat" cmpd="sng" algn="ctr">
                      <a:solidFill>
                        <a:srgbClr val="008198"/>
                      </a:solidFill>
                      <a:prstDash val="solid"/>
                      <a:round/>
                      <a:headEnd type="none" w="med" len="med"/>
                      <a:tailEnd type="none" w="med" len="med"/>
                    </a:lnR>
                    <a:lnT w="6350" cap="flat" cmpd="sng" algn="ctr">
                      <a:solidFill>
                        <a:srgbClr val="008198"/>
                      </a:solidFill>
                      <a:prstDash val="solid"/>
                      <a:round/>
                      <a:headEnd type="none" w="med" len="med"/>
                      <a:tailEnd type="none" w="med" len="med"/>
                    </a:lnT>
                    <a:lnB w="6350" cap="flat" cmpd="sng" algn="ctr">
                      <a:solidFill>
                        <a:srgbClr val="008198"/>
                      </a:solidFill>
                      <a:prstDash val="solid"/>
                      <a:round/>
                      <a:headEnd type="none" w="med" len="med"/>
                      <a:tailEnd type="none" w="med" len="med"/>
                    </a:lnB>
                    <a:solidFill>
                      <a:schemeClr val="bg1"/>
                    </a:solidFill>
                  </a:tcPr>
                </a:tc>
              </a:tr>
              <a:tr h="370840">
                <a:tc>
                  <a:txBody>
                    <a:bodyPr/>
                    <a:lstStyle/>
                    <a:p>
                      <a:r>
                        <a:rPr lang="en-US" sz="1600" dirty="0" smtClean="0">
                          <a:solidFill>
                            <a:srgbClr val="000000"/>
                          </a:solidFill>
                        </a:rPr>
                        <a:t>Participation in extracurricular </a:t>
                      </a:r>
                      <a:br>
                        <a:rPr lang="en-US" sz="1600" dirty="0" smtClean="0">
                          <a:solidFill>
                            <a:srgbClr val="000000"/>
                          </a:solidFill>
                        </a:rPr>
                      </a:br>
                      <a:r>
                        <a:rPr lang="en-US" sz="1600" dirty="0" smtClean="0">
                          <a:solidFill>
                            <a:srgbClr val="000000"/>
                          </a:solidFill>
                        </a:rPr>
                        <a:t>physical activities </a:t>
                      </a:r>
                      <a:endParaRPr lang="en-US" sz="1600" dirty="0">
                        <a:solidFill>
                          <a:srgbClr val="000000"/>
                        </a:solidFill>
                        <a:latin typeface="Calibri" panose="020F0502020204030204" pitchFamily="34" charset="0"/>
                      </a:endParaRPr>
                    </a:p>
                  </a:txBody>
                  <a:tcPr>
                    <a:lnL w="6350" cap="flat" cmpd="sng" algn="ctr">
                      <a:solidFill>
                        <a:srgbClr val="008198"/>
                      </a:solidFill>
                      <a:prstDash val="solid"/>
                      <a:round/>
                      <a:headEnd type="none" w="med" len="med"/>
                      <a:tailEnd type="none" w="med" len="med"/>
                    </a:lnL>
                    <a:lnR w="6350" cap="flat" cmpd="sng" algn="ctr">
                      <a:solidFill>
                        <a:srgbClr val="008198"/>
                      </a:solidFill>
                      <a:prstDash val="solid"/>
                      <a:round/>
                      <a:headEnd type="none" w="med" len="med"/>
                      <a:tailEnd type="none" w="med" len="med"/>
                    </a:lnR>
                    <a:lnT w="6350" cap="flat" cmpd="sng" algn="ctr">
                      <a:solidFill>
                        <a:srgbClr val="008198"/>
                      </a:solidFill>
                      <a:prstDash val="solid"/>
                      <a:round/>
                      <a:headEnd type="none" w="med" len="med"/>
                      <a:tailEnd type="none" w="med" len="med"/>
                    </a:lnT>
                    <a:lnB w="6350" cap="flat" cmpd="sng" algn="ctr">
                      <a:solidFill>
                        <a:srgbClr val="008198"/>
                      </a:solidFill>
                      <a:prstDash val="solid"/>
                      <a:round/>
                      <a:headEnd type="none" w="med" len="med"/>
                      <a:tailEnd type="none" w="med" len="med"/>
                    </a:lnB>
                    <a:solidFill>
                      <a:schemeClr val="bg1"/>
                    </a:solidFill>
                  </a:tcPr>
                </a:tc>
                <a:tc>
                  <a:txBody>
                    <a:bodyPr/>
                    <a:lstStyle/>
                    <a:p>
                      <a:pPr marL="285750" marR="0" lvl="0" indent="-285750" algn="l" defTabSz="914400" rtl="0" eaLnBrk="1" fontAlgn="auto" latinLnBrk="0" hangingPunct="1">
                        <a:lnSpc>
                          <a:spcPct val="100000"/>
                        </a:lnSpc>
                        <a:spcBef>
                          <a:spcPts val="0"/>
                        </a:spcBef>
                        <a:spcAft>
                          <a:spcPts val="0"/>
                        </a:spcAft>
                        <a:buClr>
                          <a:srgbClr val="008198"/>
                        </a:buClr>
                        <a:buSzTx/>
                        <a:buFont typeface="Arial" panose="020B0604020202020204" pitchFamily="34" charset="0"/>
                        <a:buChar char="•"/>
                        <a:tabLst/>
                        <a:defRPr/>
                      </a:pPr>
                      <a:r>
                        <a:rPr lang="en-US" sz="1600" dirty="0" smtClean="0">
                          <a:solidFill>
                            <a:srgbClr val="000000"/>
                          </a:solidFill>
                        </a:rPr>
                        <a:t>Higher GPAs,</a:t>
                      </a:r>
                      <a:r>
                        <a:rPr lang="en-US" sz="1600" baseline="0" dirty="0" smtClean="0">
                          <a:solidFill>
                            <a:srgbClr val="000000"/>
                          </a:solidFill>
                        </a:rPr>
                        <a:t> </a:t>
                      </a:r>
                      <a:r>
                        <a:rPr lang="en-US" sz="1600" dirty="0" smtClean="0">
                          <a:solidFill>
                            <a:srgbClr val="000000"/>
                          </a:solidFill>
                        </a:rPr>
                        <a:t>lower drop-out rates, and fewer</a:t>
                      </a:r>
                      <a:r>
                        <a:rPr lang="en-US" sz="1600" baseline="0" dirty="0" smtClean="0">
                          <a:solidFill>
                            <a:srgbClr val="000000"/>
                          </a:solidFill>
                        </a:rPr>
                        <a:t> disciplinary problems</a:t>
                      </a:r>
                      <a:endParaRPr lang="en-US" sz="1600" dirty="0">
                        <a:solidFill>
                          <a:srgbClr val="000000"/>
                        </a:solidFill>
                        <a:latin typeface="Calibri" panose="020F0502020204030204" pitchFamily="34" charset="0"/>
                      </a:endParaRPr>
                    </a:p>
                  </a:txBody>
                  <a:tcPr>
                    <a:lnL w="6350" cap="flat" cmpd="sng" algn="ctr">
                      <a:solidFill>
                        <a:srgbClr val="008198"/>
                      </a:solidFill>
                      <a:prstDash val="solid"/>
                      <a:round/>
                      <a:headEnd type="none" w="med" len="med"/>
                      <a:tailEnd type="none" w="med" len="med"/>
                    </a:lnL>
                    <a:lnR w="6350" cap="flat" cmpd="sng" algn="ctr">
                      <a:solidFill>
                        <a:srgbClr val="008198"/>
                      </a:solidFill>
                      <a:prstDash val="solid"/>
                      <a:round/>
                      <a:headEnd type="none" w="med" len="med"/>
                      <a:tailEnd type="none" w="med" len="med"/>
                    </a:lnR>
                    <a:lnT w="6350" cap="flat" cmpd="sng" algn="ctr">
                      <a:solidFill>
                        <a:srgbClr val="008198"/>
                      </a:solidFill>
                      <a:prstDash val="solid"/>
                      <a:round/>
                      <a:headEnd type="none" w="med" len="med"/>
                      <a:tailEnd type="none" w="med" len="med"/>
                    </a:lnT>
                    <a:lnB w="6350" cap="flat" cmpd="sng" algn="ctr">
                      <a:solidFill>
                        <a:srgbClr val="008198"/>
                      </a:solidFill>
                      <a:prstDash val="solid"/>
                      <a:round/>
                      <a:headEnd type="none" w="med" len="med"/>
                      <a:tailEnd type="none" w="med" len="med"/>
                    </a:lnB>
                    <a:solidFill>
                      <a:schemeClr val="bg1"/>
                    </a:solidFill>
                  </a:tcPr>
                </a:tc>
              </a:tr>
            </a:tbl>
          </a:graphicData>
        </a:graphic>
      </p:graphicFrame>
      <p:sp>
        <p:nvSpPr>
          <p:cNvPr id="5" name="Slide Number Placeholder 4"/>
          <p:cNvSpPr>
            <a:spLocks noGrp="1"/>
          </p:cNvSpPr>
          <p:nvPr>
            <p:ph type="sldNum" sz="quarter" idx="12"/>
          </p:nvPr>
        </p:nvSpPr>
        <p:spPr/>
        <p:txBody>
          <a:bodyPr/>
          <a:lstStyle/>
          <a:p>
            <a:fld id="{904EA573-3881-4D29-8870-FD82C74DFB90}" type="slidenum">
              <a:rPr lang="en-US" smtClean="0"/>
              <a:t>12</a:t>
            </a:fld>
            <a:endParaRPr lang="en-US" dirty="0"/>
          </a:p>
        </p:txBody>
      </p:sp>
    </p:spTree>
    <p:extLst>
      <p:ext uri="{BB962C8B-B14F-4D97-AF65-F5344CB8AC3E}">
        <p14:creationId xmlns:p14="http://schemas.microsoft.com/office/powerpoint/2010/main" val="41029608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5"/>
          <p:cNvSpPr>
            <a:spLocks noGrp="1" noChangeArrowheads="1"/>
          </p:cNvSpPr>
          <p:nvPr>
            <p:ph type="title"/>
          </p:nvPr>
        </p:nvSpPr>
        <p:spPr/>
        <p:txBody>
          <a:bodyPr>
            <a:noAutofit/>
          </a:bodyPr>
          <a:lstStyle/>
          <a:p>
            <a:pPr eaLnBrk="1" hangingPunct="1"/>
            <a:r>
              <a:rPr lang="en-US" altLang="en-US" sz="2000" b="1" dirty="0" smtClean="0">
                <a:solidFill>
                  <a:srgbClr val="008198"/>
                </a:solidFill>
                <a:latin typeface="Calibri" panose="020F0502020204030204" pitchFamily="34" charset="0"/>
              </a:rPr>
              <a:t>Percentage of High School Students Who Did Not Play on at </a:t>
            </a:r>
            <a:br>
              <a:rPr lang="en-US" altLang="en-US" sz="2000" b="1" dirty="0" smtClean="0">
                <a:solidFill>
                  <a:srgbClr val="008198"/>
                </a:solidFill>
                <a:latin typeface="Calibri" panose="020F0502020204030204" pitchFamily="34" charset="0"/>
              </a:rPr>
            </a:br>
            <a:r>
              <a:rPr lang="en-US" altLang="en-US" sz="2000" b="1" dirty="0" smtClean="0">
                <a:solidFill>
                  <a:srgbClr val="008198"/>
                </a:solidFill>
                <a:latin typeface="Calibri" panose="020F0502020204030204" pitchFamily="34" charset="0"/>
              </a:rPr>
              <a:t>Least One Sports Team,* by Type of Grades Earned</a:t>
            </a:r>
            <a:br>
              <a:rPr lang="en-US" altLang="en-US" sz="2000" b="1" dirty="0" smtClean="0">
                <a:solidFill>
                  <a:srgbClr val="008198"/>
                </a:solidFill>
                <a:latin typeface="Calibri" panose="020F0502020204030204" pitchFamily="34" charset="0"/>
              </a:rPr>
            </a:br>
            <a:r>
              <a:rPr lang="en-US" altLang="en-US" sz="2000" b="1" dirty="0" smtClean="0">
                <a:solidFill>
                  <a:srgbClr val="008198"/>
                </a:solidFill>
                <a:latin typeface="Calibri" panose="020F0502020204030204" pitchFamily="34" charset="0"/>
              </a:rPr>
              <a:t>(Mostly A’s, B’s, C’s or D’s/F’s), 2009**</a:t>
            </a:r>
          </a:p>
        </p:txBody>
      </p:sp>
      <p:graphicFrame>
        <p:nvGraphicFramePr>
          <p:cNvPr id="2050" name="Object 3" descr="Among high school students nationwide in 2009 who did not play on at least one sports team run by their school or community groups during the 12 months before the survey: Mostly A's 33%, Mostly B's 41%, Mostly C's 48%, Mostly D's/F's 60%."/>
          <p:cNvGraphicFramePr>
            <a:graphicFrameLocks noGrp="1" noChangeAspect="1"/>
          </p:cNvGraphicFramePr>
          <p:nvPr>
            <p:ph idx="4294967295"/>
            <p:extLst>
              <p:ext uri="{D42A27DB-BD31-4B8C-83A1-F6EECF244321}">
                <p14:modId xmlns:p14="http://schemas.microsoft.com/office/powerpoint/2010/main" val="724969237"/>
              </p:ext>
            </p:extLst>
          </p:nvPr>
        </p:nvGraphicFramePr>
        <p:xfrm>
          <a:off x="795651" y="1524000"/>
          <a:ext cx="7468723" cy="3977640"/>
        </p:xfrm>
        <a:graphic>
          <a:graphicData uri="http://schemas.openxmlformats.org/presentationml/2006/ole">
            <mc:AlternateContent xmlns:mc="http://schemas.openxmlformats.org/markup-compatibility/2006">
              <mc:Choice xmlns:v="urn:schemas-microsoft-com:vml" Requires="v">
                <p:oleObj spid="_x0000_s14402" name="Worksheet" r:id="rId5" imgW="8229632" imgH="4533995" progId="Excel.Sheet.8">
                  <p:embed/>
                </p:oleObj>
              </mc:Choice>
              <mc:Fallback>
                <p:oleObj name="Worksheet" r:id="rId5" imgW="8229632" imgH="4533995" progId="Excel.Sheet.8">
                  <p:embed/>
                  <p:pic>
                    <p:nvPicPr>
                      <p:cNvPr id="0" name=""/>
                      <p:cNvPicPr>
                        <a:picLocks noGrp="1" noChangeAspect="1" noChangeArrowheads="1"/>
                      </p:cNvPicPr>
                      <p:nvPr/>
                    </p:nvPicPr>
                    <p:blipFill>
                      <a:blip r:embed="rId6"/>
                      <a:srcRect/>
                      <a:stretch>
                        <a:fillRect/>
                      </a:stretch>
                    </p:blipFill>
                    <p:spPr bwMode="auto">
                      <a:xfrm>
                        <a:off x="795651" y="1524000"/>
                        <a:ext cx="7468723" cy="3977640"/>
                      </a:xfrm>
                      <a:prstGeom prst="rect">
                        <a:avLst/>
                      </a:prstGeom>
                      <a:noFill/>
                      <a:extLst/>
                    </p:spPr>
                  </p:pic>
                </p:oleObj>
              </mc:Fallback>
            </mc:AlternateContent>
          </a:graphicData>
        </a:graphic>
      </p:graphicFrame>
      <p:sp>
        <p:nvSpPr>
          <p:cNvPr id="2052" name="Text Box 4"/>
          <p:cNvSpPr txBox="1">
            <a:spLocks noChangeArrowheads="1"/>
          </p:cNvSpPr>
          <p:nvPr/>
        </p:nvSpPr>
        <p:spPr bwMode="auto">
          <a:xfrm>
            <a:off x="457200" y="5827818"/>
            <a:ext cx="5334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000" dirty="0">
                <a:latin typeface="Calibri" panose="020F0502020204030204" pitchFamily="34" charset="0"/>
              </a:rPr>
              <a:t>*Run by their school or community groups during the 12 months before the survey.</a:t>
            </a:r>
          </a:p>
          <a:p>
            <a:pPr eaLnBrk="1" hangingPunct="1"/>
            <a:r>
              <a:rPr lang="en-US" altLang="en-US" sz="1000" dirty="0">
                <a:latin typeface="Calibri" panose="020F0502020204030204" pitchFamily="34" charset="0"/>
              </a:rPr>
              <a:t>**p&lt;.0001 after controlling for sex, race/ethnicity, and grade level. </a:t>
            </a:r>
          </a:p>
        </p:txBody>
      </p:sp>
      <p:sp>
        <p:nvSpPr>
          <p:cNvPr id="6" name="TextBox 4"/>
          <p:cNvSpPr txBox="1">
            <a:spLocks noChangeArrowheads="1"/>
          </p:cNvSpPr>
          <p:nvPr/>
        </p:nvSpPr>
        <p:spPr bwMode="auto">
          <a:xfrm>
            <a:off x="457200" y="6230779"/>
            <a:ext cx="9144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000" dirty="0">
                <a:latin typeface="Calibri" panose="020F0502020204030204" pitchFamily="34" charset="0"/>
              </a:rPr>
              <a:t>United States, Youth Risk Behavior Survey, </a:t>
            </a:r>
            <a:r>
              <a:rPr lang="en-US" altLang="en-US" sz="1000" dirty="0" smtClean="0">
                <a:latin typeface="Calibri" panose="020F0502020204030204" pitchFamily="34" charset="0"/>
              </a:rPr>
              <a:t>2009, http://www.cdc.gov/healthyyouth/health_and_academics/data.htm</a:t>
            </a:r>
            <a:endParaRPr lang="en-US" altLang="en-US" sz="1000" dirty="0">
              <a:latin typeface="Calibri" panose="020F0502020204030204" pitchFamily="34" charset="0"/>
            </a:endParaRPr>
          </a:p>
        </p:txBody>
      </p:sp>
      <p:sp>
        <p:nvSpPr>
          <p:cNvPr id="3" name="Slide Number Placeholder 2"/>
          <p:cNvSpPr>
            <a:spLocks noGrp="1"/>
          </p:cNvSpPr>
          <p:nvPr>
            <p:ph type="sldNum" sz="quarter" idx="12"/>
          </p:nvPr>
        </p:nvSpPr>
        <p:spPr/>
        <p:txBody>
          <a:bodyPr/>
          <a:lstStyle/>
          <a:p>
            <a:fld id="{904EA573-3881-4D29-8870-FD82C74DFB90}" type="slidenum">
              <a:rPr lang="en-US" smtClean="0"/>
              <a:t>13</a:t>
            </a:fld>
            <a:endParaRPr lang="en-US" dirty="0"/>
          </a:p>
        </p:txBody>
      </p:sp>
    </p:spTree>
    <p:extLst>
      <p:ext uri="{BB962C8B-B14F-4D97-AF65-F5344CB8AC3E}">
        <p14:creationId xmlns:p14="http://schemas.microsoft.com/office/powerpoint/2010/main" val="11866932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957405" y="2667000"/>
            <a:ext cx="7239000" cy="1600199"/>
          </a:xfrm>
          <a:prstGeom prst="rect">
            <a:avLst/>
          </a:prstGeom>
          <a:solidFill>
            <a:srgbClr val="7E0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ubtitle 2"/>
          <p:cNvSpPr txBox="1">
            <a:spLocks/>
          </p:cNvSpPr>
          <p:nvPr/>
        </p:nvSpPr>
        <p:spPr>
          <a:xfrm>
            <a:off x="1376505" y="3124200"/>
            <a:ext cx="6400800" cy="457200"/>
          </a:xfrm>
          <a:prstGeom prst="rect">
            <a:avLst/>
          </a:prstGeom>
        </p:spPr>
        <p:txBody>
          <a:bodyPr/>
          <a:lstStyle>
            <a:lvl1pPr marL="342900" indent="-342900" algn="l" defTabSz="914400" rtl="0" eaLnBrk="1" latinLnBrk="0" hangingPunct="1">
              <a:spcBef>
                <a:spcPct val="20000"/>
              </a:spcBef>
              <a:buClr>
                <a:schemeClr val="bg1"/>
              </a:buClr>
              <a:buSzPct val="70000"/>
              <a:buFont typeface="Arial" pitchFamily="34" charset="0"/>
              <a:buChar char="•"/>
              <a:defRPr sz="2400" b="1" kern="1200" baseline="0">
                <a:solidFill>
                  <a:schemeClr val="bg2"/>
                </a:solidFill>
                <a:latin typeface="Calibri" pitchFamily="34" charset="0"/>
                <a:ea typeface="+mn-ea"/>
                <a:cs typeface="+mn-cs"/>
              </a:defRPr>
            </a:lvl1pPr>
            <a:lvl2pPr marL="742950" indent="-285750" algn="l" defTabSz="914400" rtl="0" eaLnBrk="1" latinLnBrk="0" hangingPunct="1">
              <a:spcBef>
                <a:spcPct val="20000"/>
              </a:spcBef>
              <a:buClr>
                <a:schemeClr val="bg1"/>
              </a:buClr>
              <a:buSzPct val="100000"/>
              <a:buFont typeface="Wingdings" pitchFamily="2" charset="2"/>
              <a:buChar char="§"/>
              <a:defRPr sz="2000" kern="1200">
                <a:solidFill>
                  <a:schemeClr val="bg2"/>
                </a:solidFill>
                <a:latin typeface="+mn-lt"/>
                <a:ea typeface="+mn-ea"/>
                <a:cs typeface="+mn-cs"/>
              </a:defRPr>
            </a:lvl2pPr>
            <a:lvl3pPr marL="1143000" indent="-228600" algn="l" defTabSz="914400" rtl="0" eaLnBrk="1" latinLnBrk="0" hangingPunct="1">
              <a:spcBef>
                <a:spcPct val="20000"/>
              </a:spcBef>
              <a:buClr>
                <a:schemeClr val="bg1"/>
              </a:buClr>
              <a:buSzPct val="100000"/>
              <a:buFont typeface="Arial" pitchFamily="34" charset="0"/>
              <a:buChar char="•"/>
              <a:defRPr sz="1800" kern="1200">
                <a:solidFill>
                  <a:schemeClr val="bg2"/>
                </a:solidFill>
                <a:latin typeface="+mn-lt"/>
                <a:ea typeface="+mn-ea"/>
                <a:cs typeface="+mn-cs"/>
              </a:defRPr>
            </a:lvl3pPr>
            <a:lvl4pPr marL="1600200" indent="-228600" algn="l" defTabSz="914400" rtl="0" eaLnBrk="1" latinLnBrk="0" hangingPunct="1">
              <a:spcBef>
                <a:spcPct val="20000"/>
              </a:spcBef>
              <a:buClr>
                <a:schemeClr val="bg1"/>
              </a:buClr>
              <a:buSzPct val="70000"/>
              <a:buFont typeface="Courier New" pitchFamily="49" charset="0"/>
              <a:buChar char="o"/>
              <a:defRPr sz="1800" kern="1200" baseline="0">
                <a:solidFill>
                  <a:schemeClr val="bg2"/>
                </a:solidFill>
                <a:latin typeface="+mn-lt"/>
                <a:ea typeface="+mn-ea"/>
                <a:cs typeface="+mn-cs"/>
              </a:defRPr>
            </a:lvl4pPr>
            <a:lvl5pPr marL="2057400" indent="-228600" algn="l" defTabSz="914400" rtl="0" eaLnBrk="1" latinLnBrk="0" hangingPunct="1">
              <a:spcBef>
                <a:spcPct val="20000"/>
              </a:spcBef>
              <a:buClr>
                <a:schemeClr val="bg1"/>
              </a:buClr>
              <a:buSzPct val="70000"/>
              <a:buFont typeface="Arial" pitchFamily="34" charset="0"/>
              <a:buChar char="•"/>
              <a:defRPr sz="18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4000" dirty="0" smtClean="0">
                <a:solidFill>
                  <a:schemeClr val="bg1"/>
                </a:solidFill>
                <a:latin typeface="+mj-lt"/>
              </a:rPr>
              <a:t>SHARE THE MESSAGE</a:t>
            </a:r>
            <a:endParaRPr lang="en-US" sz="4000" dirty="0">
              <a:solidFill>
                <a:schemeClr val="bg1"/>
              </a:solidFill>
              <a:latin typeface="+mj-lt"/>
            </a:endParaRPr>
          </a:p>
        </p:txBody>
      </p:sp>
      <p:sp>
        <p:nvSpPr>
          <p:cNvPr id="3" name="Slide Number Placeholder 2"/>
          <p:cNvSpPr>
            <a:spLocks noGrp="1"/>
          </p:cNvSpPr>
          <p:nvPr>
            <p:ph type="sldNum" sz="quarter" idx="12"/>
          </p:nvPr>
        </p:nvSpPr>
        <p:spPr/>
        <p:txBody>
          <a:bodyPr/>
          <a:lstStyle/>
          <a:p>
            <a:fld id="{713C5EF3-E400-4FE6-8AC9-95A094C69EF9}" type="slidenum">
              <a:rPr lang="en-US" smtClean="0"/>
              <a:t>14</a:t>
            </a:fld>
            <a:endParaRPr lang="en-US"/>
          </a:p>
        </p:txBody>
      </p:sp>
    </p:spTree>
    <p:extLst>
      <p:ext uri="{BB962C8B-B14F-4D97-AF65-F5344CB8AC3E}">
        <p14:creationId xmlns:p14="http://schemas.microsoft.com/office/powerpoint/2010/main" val="18962753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198"/>
                </a:solidFill>
                <a:latin typeface="+mj-lt"/>
              </a:rPr>
              <a:t>Core Messages</a:t>
            </a:r>
            <a:endParaRPr lang="en-US" b="1" dirty="0">
              <a:solidFill>
                <a:srgbClr val="008198"/>
              </a:solidFill>
              <a:latin typeface="+mj-lt"/>
            </a:endParaRPr>
          </a:p>
        </p:txBody>
      </p:sp>
      <p:sp>
        <p:nvSpPr>
          <p:cNvPr id="3" name="Content Placeholder 2"/>
          <p:cNvSpPr>
            <a:spLocks noGrp="1"/>
          </p:cNvSpPr>
          <p:nvPr>
            <p:ph idx="4294967295"/>
          </p:nvPr>
        </p:nvSpPr>
        <p:spPr>
          <a:xfrm>
            <a:off x="4749800" y="1687286"/>
            <a:ext cx="3886200" cy="4191000"/>
          </a:xfrm>
          <a:prstGeom prst="rect">
            <a:avLst/>
          </a:prstGeom>
        </p:spPr>
        <p:txBody>
          <a:bodyPr>
            <a:noAutofit/>
          </a:bodyPr>
          <a:lstStyle/>
          <a:p>
            <a:pPr>
              <a:buClr>
                <a:srgbClr val="008198"/>
              </a:buClr>
              <a:buSzPct val="100000"/>
            </a:pPr>
            <a:r>
              <a:rPr lang="en-US" sz="2400" b="0" dirty="0" smtClean="0"/>
              <a:t>Healthy students are better learners</a:t>
            </a:r>
          </a:p>
          <a:p>
            <a:pPr>
              <a:buClr>
                <a:srgbClr val="008198"/>
              </a:buClr>
              <a:buSzPct val="100000"/>
            </a:pPr>
            <a:r>
              <a:rPr lang="en-US" sz="2400" b="0" dirty="0" smtClean="0"/>
              <a:t>Schools can influence eating and physical </a:t>
            </a:r>
            <a:br>
              <a:rPr lang="en-US" sz="2400" b="0" dirty="0" smtClean="0"/>
            </a:br>
            <a:r>
              <a:rPr lang="en-US" sz="2400" b="0" dirty="0" smtClean="0"/>
              <a:t>activity behaviors</a:t>
            </a:r>
          </a:p>
          <a:p>
            <a:pPr>
              <a:buClr>
                <a:srgbClr val="008198"/>
              </a:buClr>
              <a:buSzPct val="100000"/>
            </a:pPr>
            <a:r>
              <a:rPr lang="en-US" sz="2400" b="0" dirty="0"/>
              <a:t>Healthy, successful students help build </a:t>
            </a:r>
            <a:r>
              <a:rPr lang="en-US" sz="2400" b="0" dirty="0" smtClean="0"/>
              <a:t/>
            </a:r>
            <a:br>
              <a:rPr lang="en-US" sz="2400" b="0" dirty="0" smtClean="0"/>
            </a:br>
            <a:r>
              <a:rPr lang="en-US" sz="2400" b="0" dirty="0" smtClean="0"/>
              <a:t>strong </a:t>
            </a:r>
            <a:r>
              <a:rPr lang="en-US" sz="2400" b="0" dirty="0"/>
              <a:t>communities</a:t>
            </a:r>
            <a:r>
              <a:rPr lang="en-US" sz="2400" b="0" dirty="0" smtClean="0"/>
              <a:t>.</a:t>
            </a:r>
          </a:p>
          <a:p>
            <a:pPr>
              <a:buClr>
                <a:srgbClr val="008198"/>
              </a:buClr>
              <a:buSzPct val="100000"/>
            </a:pPr>
            <a:r>
              <a:rPr lang="en-US" sz="2400" b="0" dirty="0" smtClean="0"/>
              <a:t>All students deserve the opportunity to be healthy and successful</a:t>
            </a:r>
          </a:p>
          <a:p>
            <a:pPr lvl="1">
              <a:buClr>
                <a:srgbClr val="008198"/>
              </a:buClr>
            </a:pPr>
            <a:endParaRPr lang="en-US" sz="2400" dirty="0" smtClean="0"/>
          </a:p>
        </p:txBody>
      </p:sp>
      <p:sp>
        <p:nvSpPr>
          <p:cNvPr id="6" name="Oval 5"/>
          <p:cNvSpPr>
            <a:spLocks noChangeAspect="1"/>
          </p:cNvSpPr>
          <p:nvPr/>
        </p:nvSpPr>
        <p:spPr>
          <a:xfrm>
            <a:off x="642254" y="2198914"/>
            <a:ext cx="3542493" cy="3490685"/>
          </a:xfrm>
          <a:prstGeom prst="ellipse">
            <a:avLst/>
          </a:prstGeom>
          <a:blipFill dpi="0" rotWithShape="1">
            <a:blip r:embed="rId3"/>
            <a:srcRect/>
            <a:stretch>
              <a:fillRect l="-24855" t="1538" r="-24855" b="1538"/>
            </a:stretch>
          </a:blipFill>
          <a:ln w="114300">
            <a:solidFill>
              <a:srgbClr val="0081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5" name="Slide Number Placeholder 4"/>
          <p:cNvSpPr>
            <a:spLocks noGrp="1"/>
          </p:cNvSpPr>
          <p:nvPr>
            <p:ph type="sldNum" sz="quarter" idx="12"/>
          </p:nvPr>
        </p:nvSpPr>
        <p:spPr/>
        <p:txBody>
          <a:bodyPr/>
          <a:lstStyle/>
          <a:p>
            <a:fld id="{904EA573-3881-4D29-8870-FD82C74DFB90}" type="slidenum">
              <a:rPr lang="en-US" smtClean="0"/>
              <a:t>15</a:t>
            </a:fld>
            <a:endParaRPr lang="en-US" dirty="0"/>
          </a:p>
        </p:txBody>
      </p:sp>
    </p:spTree>
    <p:extLst>
      <p:ext uri="{BB962C8B-B14F-4D97-AF65-F5344CB8AC3E}">
        <p14:creationId xmlns:p14="http://schemas.microsoft.com/office/powerpoint/2010/main" val="19477962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198"/>
                </a:solidFill>
                <a:latin typeface="+mj-lt"/>
              </a:rPr>
              <a:t>Audience-specific Messages</a:t>
            </a:r>
            <a:endParaRPr lang="en-US" b="1" dirty="0">
              <a:solidFill>
                <a:srgbClr val="008198"/>
              </a:solidFill>
              <a:latin typeface="+mj-lt"/>
            </a:endParaRPr>
          </a:p>
        </p:txBody>
      </p:sp>
      <p:graphicFrame>
        <p:nvGraphicFramePr>
          <p:cNvPr id="6" name="Content Placeholder 4"/>
          <p:cNvGraphicFramePr>
            <a:graphicFrameLocks noGrp="1"/>
          </p:cNvGraphicFramePr>
          <p:nvPr>
            <p:ph idx="4294967295"/>
            <p:extLst>
              <p:ext uri="{D42A27DB-BD31-4B8C-83A1-F6EECF244321}">
                <p14:modId xmlns:p14="http://schemas.microsoft.com/office/powerpoint/2010/main" val="1392204643"/>
              </p:ext>
            </p:extLst>
          </p:nvPr>
        </p:nvGraphicFramePr>
        <p:xfrm>
          <a:off x="1016698" y="1625600"/>
          <a:ext cx="7315200" cy="4630339"/>
        </p:xfrm>
        <a:graphic>
          <a:graphicData uri="http://schemas.openxmlformats.org/drawingml/2006/table">
            <a:tbl>
              <a:tblPr firstRow="1" bandRow="1">
                <a:tableStyleId>{F5AB1C69-6EDB-4FF4-983F-18BD219EF322}</a:tableStyleId>
              </a:tblPr>
              <a:tblGrid>
                <a:gridCol w="1737360"/>
                <a:gridCol w="5577840"/>
              </a:tblGrid>
              <a:tr h="340360">
                <a:tc>
                  <a:txBody>
                    <a:bodyPr/>
                    <a:lstStyle/>
                    <a:p>
                      <a:pPr algn="l"/>
                      <a:r>
                        <a:rPr lang="en-US" dirty="0" smtClean="0">
                          <a:solidFill>
                            <a:schemeClr val="bg2"/>
                          </a:solidFill>
                        </a:rPr>
                        <a:t>Audience</a:t>
                      </a:r>
                      <a:endParaRPr lang="en-US" dirty="0">
                        <a:solidFill>
                          <a:schemeClr val="bg2"/>
                        </a:solidFill>
                        <a:latin typeface="Calibri" panose="020F0502020204030204" pitchFamily="34" charset="0"/>
                      </a:endParaRPr>
                    </a:p>
                  </a:txBody>
                  <a:tcPr marR="88969">
                    <a:lnL w="6350" cap="flat" cmpd="sng" algn="ctr">
                      <a:solidFill>
                        <a:srgbClr val="008198"/>
                      </a:solidFill>
                      <a:prstDash val="solid"/>
                      <a:round/>
                      <a:headEnd type="none" w="med" len="med"/>
                      <a:tailEnd type="none" w="med" len="med"/>
                    </a:lnL>
                    <a:lnR w="12700" cap="flat" cmpd="sng" algn="ctr">
                      <a:solidFill>
                        <a:schemeClr val="bg2"/>
                      </a:solidFill>
                      <a:prstDash val="solid"/>
                      <a:round/>
                      <a:headEnd type="none" w="med" len="med"/>
                      <a:tailEnd type="none" w="med" len="med"/>
                    </a:lnR>
                    <a:lnT w="6350" cap="flat" cmpd="sng" algn="ctr">
                      <a:solidFill>
                        <a:srgbClr val="008198"/>
                      </a:solidFill>
                      <a:prstDash val="solid"/>
                      <a:round/>
                      <a:headEnd type="none" w="med" len="med"/>
                      <a:tailEnd type="none" w="med" len="med"/>
                    </a:lnT>
                    <a:lnB w="6350" cap="flat" cmpd="sng" algn="ctr">
                      <a:solidFill>
                        <a:srgbClr val="008198"/>
                      </a:solidFill>
                      <a:prstDash val="solid"/>
                      <a:round/>
                      <a:headEnd type="none" w="med" len="med"/>
                      <a:tailEnd type="none" w="med" len="med"/>
                    </a:lnB>
                    <a:solidFill>
                      <a:srgbClr val="008198"/>
                    </a:solidFill>
                  </a:tcPr>
                </a:tc>
                <a:tc>
                  <a:txBody>
                    <a:bodyPr/>
                    <a:lstStyle/>
                    <a:p>
                      <a:pPr algn="ctr"/>
                      <a:r>
                        <a:rPr lang="en-US" dirty="0" smtClean="0">
                          <a:solidFill>
                            <a:schemeClr val="bg2"/>
                          </a:solidFill>
                        </a:rPr>
                        <a:t>Benefits to the Audience</a:t>
                      </a:r>
                      <a:r>
                        <a:rPr lang="en-US" baseline="0" dirty="0" smtClean="0">
                          <a:solidFill>
                            <a:schemeClr val="bg2"/>
                          </a:solidFill>
                        </a:rPr>
                        <a:t> </a:t>
                      </a:r>
                      <a:endParaRPr lang="en-US" dirty="0">
                        <a:solidFill>
                          <a:schemeClr val="bg2"/>
                        </a:solidFill>
                        <a:latin typeface="Calibri" panose="020F0502020204030204" pitchFamily="34" charset="0"/>
                      </a:endParaRPr>
                    </a:p>
                  </a:txBody>
                  <a:tcPr marL="88969" marR="88969">
                    <a:lnL w="12700" cap="flat" cmpd="sng" algn="ctr">
                      <a:solidFill>
                        <a:schemeClr val="bg2"/>
                      </a:solidFill>
                      <a:prstDash val="solid"/>
                      <a:round/>
                      <a:headEnd type="none" w="med" len="med"/>
                      <a:tailEnd type="none" w="med" len="med"/>
                    </a:lnL>
                    <a:lnR w="6350" cap="flat" cmpd="sng" algn="ctr">
                      <a:solidFill>
                        <a:srgbClr val="008198"/>
                      </a:solidFill>
                      <a:prstDash val="solid"/>
                      <a:round/>
                      <a:headEnd type="none" w="med" len="med"/>
                      <a:tailEnd type="none" w="med" len="med"/>
                    </a:lnR>
                    <a:lnT w="6350" cap="flat" cmpd="sng" algn="ctr">
                      <a:solidFill>
                        <a:srgbClr val="008198"/>
                      </a:solidFill>
                      <a:prstDash val="solid"/>
                      <a:round/>
                      <a:headEnd type="none" w="med" len="med"/>
                      <a:tailEnd type="none" w="med" len="med"/>
                    </a:lnT>
                    <a:lnB w="6350" cap="flat" cmpd="sng" algn="ctr">
                      <a:solidFill>
                        <a:srgbClr val="008198"/>
                      </a:solidFill>
                      <a:prstDash val="solid"/>
                      <a:round/>
                      <a:headEnd type="none" w="med" len="med"/>
                      <a:tailEnd type="none" w="med" len="med"/>
                    </a:lnB>
                    <a:solidFill>
                      <a:srgbClr val="008198"/>
                    </a:solidFill>
                  </a:tcPr>
                </a:tc>
              </a:tr>
              <a:tr h="739965">
                <a:tc>
                  <a:txBody>
                    <a:bodyPr/>
                    <a:lstStyle/>
                    <a:p>
                      <a:pPr marL="0" marR="0">
                        <a:lnSpc>
                          <a:spcPct val="115000"/>
                        </a:lnSpc>
                        <a:spcBef>
                          <a:spcPts val="0"/>
                        </a:spcBef>
                        <a:spcAft>
                          <a:spcPts val="0"/>
                        </a:spcAft>
                      </a:pPr>
                      <a:r>
                        <a:rPr lang="en-US" sz="1600" b="1" dirty="0">
                          <a:solidFill>
                            <a:srgbClr val="000000"/>
                          </a:solidFill>
                          <a:effectLst/>
                          <a:latin typeface="Calibri" panose="020F0502020204030204" pitchFamily="34" charset="0"/>
                        </a:rPr>
                        <a:t>States</a:t>
                      </a:r>
                      <a:endParaRPr lang="en-US" sz="1600" b="1" dirty="0">
                        <a:solidFill>
                          <a:srgbClr val="000000"/>
                        </a:solidFill>
                        <a:effectLst/>
                        <a:latin typeface="Calibri" panose="020F0502020204030204" pitchFamily="34" charset="0"/>
                        <a:ea typeface="Calibri"/>
                        <a:cs typeface="Times New Roman"/>
                      </a:endParaRPr>
                    </a:p>
                  </a:txBody>
                  <a:tcPr marR="66726" marT="0" marB="0">
                    <a:lnL w="6350" cap="flat" cmpd="sng" algn="ctr">
                      <a:solidFill>
                        <a:srgbClr val="008198"/>
                      </a:solidFill>
                      <a:prstDash val="solid"/>
                      <a:round/>
                      <a:headEnd type="none" w="med" len="med"/>
                      <a:tailEnd type="none" w="med" len="med"/>
                    </a:lnL>
                    <a:lnR w="6350" cap="flat" cmpd="sng" algn="ctr">
                      <a:solidFill>
                        <a:srgbClr val="008198"/>
                      </a:solidFill>
                      <a:prstDash val="solid"/>
                      <a:round/>
                      <a:headEnd type="none" w="med" len="med"/>
                      <a:tailEnd type="none" w="med" len="med"/>
                    </a:lnR>
                    <a:lnT w="6350" cap="flat" cmpd="sng" algn="ctr">
                      <a:solidFill>
                        <a:srgbClr val="008198"/>
                      </a:solidFill>
                      <a:prstDash val="solid"/>
                      <a:round/>
                      <a:headEnd type="none" w="med" len="med"/>
                      <a:tailEnd type="none" w="med" len="med"/>
                    </a:lnT>
                    <a:lnB w="6350" cap="flat" cmpd="sng" algn="ctr">
                      <a:solidFill>
                        <a:srgbClr val="008198"/>
                      </a:solidFill>
                      <a:prstDash val="solid"/>
                      <a:round/>
                      <a:headEnd type="none" w="med" len="med"/>
                      <a:tailEnd type="none" w="med" len="med"/>
                    </a:lnB>
                    <a:solidFill>
                      <a:schemeClr val="bg1"/>
                    </a:solidFill>
                  </a:tcPr>
                </a:tc>
                <a:tc>
                  <a:txBody>
                    <a:bodyPr/>
                    <a:lstStyle/>
                    <a:p>
                      <a:pPr marL="285750" lvl="0" indent="-285750">
                        <a:buClr>
                          <a:srgbClr val="008198"/>
                        </a:buClr>
                        <a:buFont typeface="Arial" panose="020B0604020202020204" pitchFamily="34" charset="0"/>
                        <a:buChar char="•"/>
                      </a:pPr>
                      <a:r>
                        <a:rPr lang="en-US" sz="1600" kern="1200" dirty="0" smtClean="0">
                          <a:solidFill>
                            <a:srgbClr val="000000"/>
                          </a:solidFill>
                          <a:effectLst/>
                          <a:latin typeface="Calibri" panose="020F0502020204030204" pitchFamily="34" charset="0"/>
                        </a:rPr>
                        <a:t>Help reduce barriers to learning</a:t>
                      </a:r>
                    </a:p>
                    <a:p>
                      <a:pPr marL="285750" indent="-285750">
                        <a:buClr>
                          <a:srgbClr val="008198"/>
                        </a:buClr>
                        <a:buFont typeface="Arial" panose="020B0604020202020204" pitchFamily="34" charset="0"/>
                        <a:buChar char="•"/>
                      </a:pPr>
                      <a:r>
                        <a:rPr lang="en-US" sz="1600" kern="1200" dirty="0" smtClean="0">
                          <a:solidFill>
                            <a:srgbClr val="000000"/>
                          </a:solidFill>
                          <a:effectLst/>
                          <a:latin typeface="Calibri" panose="020F0502020204030204" pitchFamily="34" charset="0"/>
                        </a:rPr>
                        <a:t>More likely to have higher levels of education</a:t>
                      </a:r>
                    </a:p>
                    <a:p>
                      <a:pPr marL="285750" indent="-285750">
                        <a:buClr>
                          <a:srgbClr val="008198"/>
                        </a:buClr>
                        <a:buFont typeface="Arial" panose="020B0604020202020204" pitchFamily="34" charset="0"/>
                        <a:buChar char="•"/>
                      </a:pPr>
                      <a:r>
                        <a:rPr lang="en-US" sz="1600" kern="1200" dirty="0" smtClean="0">
                          <a:solidFill>
                            <a:srgbClr val="000000"/>
                          </a:solidFill>
                          <a:effectLst/>
                          <a:latin typeface="Calibri" panose="020F0502020204030204" pitchFamily="34" charset="0"/>
                        </a:rPr>
                        <a:t>Contributes to a better prepared workforce</a:t>
                      </a:r>
                      <a:endParaRPr lang="en-US" sz="1600" kern="1200" dirty="0" smtClean="0">
                        <a:solidFill>
                          <a:srgbClr val="000000"/>
                        </a:solidFill>
                        <a:effectLst/>
                        <a:latin typeface="Calibri" panose="020F0502020204030204" pitchFamily="34" charset="0"/>
                        <a:ea typeface="+mn-ea"/>
                        <a:cs typeface="+mn-cs"/>
                      </a:endParaRPr>
                    </a:p>
                  </a:txBody>
                  <a:tcPr marL="88969" marR="88969">
                    <a:lnL w="6350" cap="flat" cmpd="sng" algn="ctr">
                      <a:solidFill>
                        <a:srgbClr val="008198"/>
                      </a:solidFill>
                      <a:prstDash val="solid"/>
                      <a:round/>
                      <a:headEnd type="none" w="med" len="med"/>
                      <a:tailEnd type="none" w="med" len="med"/>
                    </a:lnL>
                    <a:lnR w="6350" cap="flat" cmpd="sng" algn="ctr">
                      <a:solidFill>
                        <a:srgbClr val="008198"/>
                      </a:solidFill>
                      <a:prstDash val="solid"/>
                      <a:round/>
                      <a:headEnd type="none" w="med" len="med"/>
                      <a:tailEnd type="none" w="med" len="med"/>
                    </a:lnR>
                    <a:lnT w="6350" cap="flat" cmpd="sng" algn="ctr">
                      <a:solidFill>
                        <a:srgbClr val="008198"/>
                      </a:solidFill>
                      <a:prstDash val="solid"/>
                      <a:round/>
                      <a:headEnd type="none" w="med" len="med"/>
                      <a:tailEnd type="none" w="med" len="med"/>
                    </a:lnT>
                    <a:lnB w="6350" cap="flat" cmpd="sng" algn="ctr">
                      <a:solidFill>
                        <a:srgbClr val="008198"/>
                      </a:solidFill>
                      <a:prstDash val="solid"/>
                      <a:round/>
                      <a:headEnd type="none" w="med" len="med"/>
                      <a:tailEnd type="none" w="med" len="med"/>
                    </a:lnB>
                    <a:solidFill>
                      <a:schemeClr val="bg1"/>
                    </a:solidFill>
                  </a:tcPr>
                </a:tc>
              </a:tr>
              <a:tr h="739965">
                <a:tc>
                  <a:txBody>
                    <a:bodyPr/>
                    <a:lstStyle/>
                    <a:p>
                      <a:pPr marL="0" marR="0">
                        <a:lnSpc>
                          <a:spcPct val="115000"/>
                        </a:lnSpc>
                        <a:spcBef>
                          <a:spcPts val="0"/>
                        </a:spcBef>
                        <a:spcAft>
                          <a:spcPts val="0"/>
                        </a:spcAft>
                      </a:pPr>
                      <a:r>
                        <a:rPr lang="en-US" sz="1600" b="1" dirty="0">
                          <a:solidFill>
                            <a:srgbClr val="000000"/>
                          </a:solidFill>
                          <a:effectLst/>
                          <a:latin typeface="Calibri" panose="020F0502020204030204" pitchFamily="34" charset="0"/>
                        </a:rPr>
                        <a:t>School Districts</a:t>
                      </a:r>
                      <a:endParaRPr lang="en-US" sz="1600" b="1" dirty="0">
                        <a:solidFill>
                          <a:srgbClr val="000000"/>
                        </a:solidFill>
                        <a:effectLst/>
                        <a:latin typeface="Calibri" panose="020F0502020204030204" pitchFamily="34" charset="0"/>
                        <a:ea typeface="Calibri"/>
                        <a:cs typeface="Times New Roman"/>
                      </a:endParaRPr>
                    </a:p>
                  </a:txBody>
                  <a:tcPr marR="66726" marT="0" marB="0">
                    <a:lnL w="6350" cap="flat" cmpd="sng" algn="ctr">
                      <a:solidFill>
                        <a:srgbClr val="008198"/>
                      </a:solidFill>
                      <a:prstDash val="solid"/>
                      <a:round/>
                      <a:headEnd type="none" w="med" len="med"/>
                      <a:tailEnd type="none" w="med" len="med"/>
                    </a:lnL>
                    <a:lnR w="6350" cap="flat" cmpd="sng" algn="ctr">
                      <a:solidFill>
                        <a:srgbClr val="008198"/>
                      </a:solidFill>
                      <a:prstDash val="solid"/>
                      <a:round/>
                      <a:headEnd type="none" w="med" len="med"/>
                      <a:tailEnd type="none" w="med" len="med"/>
                    </a:lnR>
                    <a:lnT w="6350" cap="flat" cmpd="sng" algn="ctr">
                      <a:solidFill>
                        <a:srgbClr val="008198"/>
                      </a:solidFill>
                      <a:prstDash val="solid"/>
                      <a:round/>
                      <a:headEnd type="none" w="med" len="med"/>
                      <a:tailEnd type="none" w="med" len="med"/>
                    </a:lnT>
                    <a:lnB w="6350" cap="flat" cmpd="sng" algn="ctr">
                      <a:solidFill>
                        <a:srgbClr val="008198"/>
                      </a:solidFill>
                      <a:prstDash val="solid"/>
                      <a:round/>
                      <a:headEnd type="none" w="med" len="med"/>
                      <a:tailEnd type="none" w="med" len="med"/>
                    </a:lnB>
                    <a:solidFill>
                      <a:schemeClr val="bg1"/>
                    </a:solidFill>
                  </a:tcPr>
                </a:tc>
                <a:tc>
                  <a:txBody>
                    <a:bodyPr/>
                    <a:lstStyle/>
                    <a:p>
                      <a:pPr marL="285750" marR="0" indent="-285750" algn="l" defTabSz="914400" rtl="0" eaLnBrk="1" fontAlgn="auto" latinLnBrk="0" hangingPunct="1">
                        <a:lnSpc>
                          <a:spcPct val="100000"/>
                        </a:lnSpc>
                        <a:spcBef>
                          <a:spcPts val="0"/>
                        </a:spcBef>
                        <a:spcAft>
                          <a:spcPts val="0"/>
                        </a:spcAft>
                        <a:buClr>
                          <a:srgbClr val="008198"/>
                        </a:buClr>
                        <a:buSzTx/>
                        <a:buFont typeface="Arial" panose="020B0604020202020204" pitchFamily="34" charset="0"/>
                        <a:buChar char="•"/>
                        <a:tabLst/>
                        <a:defRPr/>
                      </a:pPr>
                      <a:r>
                        <a:rPr lang="en-US" sz="1600" kern="1200" dirty="0" smtClean="0">
                          <a:solidFill>
                            <a:srgbClr val="000000"/>
                          </a:solidFill>
                          <a:effectLst/>
                          <a:latin typeface="Calibri" panose="020F0502020204030204" pitchFamily="34" charset="0"/>
                        </a:rPr>
                        <a:t>Increased attendance rates</a:t>
                      </a:r>
                    </a:p>
                    <a:p>
                      <a:pPr marL="285750" marR="0" indent="-285750" algn="l" defTabSz="914400" rtl="0" eaLnBrk="1" fontAlgn="auto" latinLnBrk="0" hangingPunct="1">
                        <a:lnSpc>
                          <a:spcPct val="100000"/>
                        </a:lnSpc>
                        <a:spcBef>
                          <a:spcPts val="0"/>
                        </a:spcBef>
                        <a:spcAft>
                          <a:spcPts val="0"/>
                        </a:spcAft>
                        <a:buClr>
                          <a:srgbClr val="008198"/>
                        </a:buClr>
                        <a:buSzTx/>
                        <a:buFont typeface="Arial" panose="020B0604020202020204" pitchFamily="34" charset="0"/>
                        <a:buChar char="•"/>
                        <a:tabLst/>
                        <a:defRPr/>
                      </a:pPr>
                      <a:r>
                        <a:rPr lang="en-US" sz="1600" kern="1200" dirty="0" smtClean="0">
                          <a:solidFill>
                            <a:srgbClr val="000000"/>
                          </a:solidFill>
                          <a:effectLst/>
                          <a:latin typeface="Calibri" panose="020F0502020204030204" pitchFamily="34" charset="0"/>
                        </a:rPr>
                        <a:t>Increased graduation rates</a:t>
                      </a:r>
                    </a:p>
                    <a:p>
                      <a:pPr marL="285750" marR="0" indent="-285750" algn="l" defTabSz="914400" rtl="0" eaLnBrk="1" fontAlgn="auto" latinLnBrk="0" hangingPunct="1">
                        <a:lnSpc>
                          <a:spcPct val="100000"/>
                        </a:lnSpc>
                        <a:spcBef>
                          <a:spcPts val="0"/>
                        </a:spcBef>
                        <a:spcAft>
                          <a:spcPts val="0"/>
                        </a:spcAft>
                        <a:buClr>
                          <a:srgbClr val="008198"/>
                        </a:buClr>
                        <a:buSzTx/>
                        <a:buFont typeface="Arial" panose="020B0604020202020204" pitchFamily="34" charset="0"/>
                        <a:buChar char="•"/>
                        <a:tabLst/>
                        <a:defRPr/>
                      </a:pPr>
                      <a:r>
                        <a:rPr lang="en-US" sz="1600" kern="1200" dirty="0" smtClean="0">
                          <a:solidFill>
                            <a:srgbClr val="000000"/>
                          </a:solidFill>
                          <a:effectLst/>
                          <a:latin typeface="Calibri" panose="020F0502020204030204" pitchFamily="34" charset="0"/>
                        </a:rPr>
                        <a:t>Higher district-wide test scores and grades</a:t>
                      </a:r>
                      <a:endParaRPr lang="en-US" sz="1600" kern="1200" dirty="0" smtClean="0">
                        <a:solidFill>
                          <a:srgbClr val="000000"/>
                        </a:solidFill>
                        <a:effectLst/>
                        <a:latin typeface="Calibri" panose="020F0502020204030204" pitchFamily="34" charset="0"/>
                        <a:ea typeface="+mn-ea"/>
                        <a:cs typeface="+mn-cs"/>
                      </a:endParaRPr>
                    </a:p>
                  </a:txBody>
                  <a:tcPr marL="88969" marR="88969">
                    <a:lnL w="6350" cap="flat" cmpd="sng" algn="ctr">
                      <a:solidFill>
                        <a:srgbClr val="008198"/>
                      </a:solidFill>
                      <a:prstDash val="solid"/>
                      <a:round/>
                      <a:headEnd type="none" w="med" len="med"/>
                      <a:tailEnd type="none" w="med" len="med"/>
                    </a:lnL>
                    <a:lnR w="6350" cap="flat" cmpd="sng" algn="ctr">
                      <a:solidFill>
                        <a:srgbClr val="008198"/>
                      </a:solidFill>
                      <a:prstDash val="solid"/>
                      <a:round/>
                      <a:headEnd type="none" w="med" len="med"/>
                      <a:tailEnd type="none" w="med" len="med"/>
                    </a:lnR>
                    <a:lnT w="6350" cap="flat" cmpd="sng" algn="ctr">
                      <a:solidFill>
                        <a:srgbClr val="008198"/>
                      </a:solidFill>
                      <a:prstDash val="solid"/>
                      <a:round/>
                      <a:headEnd type="none" w="med" len="med"/>
                      <a:tailEnd type="none" w="med" len="med"/>
                    </a:lnT>
                    <a:lnB w="6350" cap="flat" cmpd="sng" algn="ctr">
                      <a:solidFill>
                        <a:srgbClr val="008198"/>
                      </a:solidFill>
                      <a:prstDash val="solid"/>
                      <a:round/>
                      <a:headEnd type="none" w="med" len="med"/>
                      <a:tailEnd type="none" w="med" len="med"/>
                    </a:lnB>
                    <a:solidFill>
                      <a:schemeClr val="bg1"/>
                    </a:solidFill>
                  </a:tcPr>
                </a:tc>
              </a:tr>
              <a:tr h="960120">
                <a:tc>
                  <a:txBody>
                    <a:bodyPr/>
                    <a:lstStyle/>
                    <a:p>
                      <a:pPr marL="0" marR="0">
                        <a:lnSpc>
                          <a:spcPct val="115000"/>
                        </a:lnSpc>
                        <a:spcBef>
                          <a:spcPts val="0"/>
                        </a:spcBef>
                        <a:spcAft>
                          <a:spcPts val="0"/>
                        </a:spcAft>
                      </a:pPr>
                      <a:r>
                        <a:rPr lang="en-US" sz="1600" b="1" dirty="0">
                          <a:solidFill>
                            <a:srgbClr val="000000"/>
                          </a:solidFill>
                          <a:effectLst/>
                          <a:latin typeface="Calibri" panose="020F0502020204030204" pitchFamily="34" charset="0"/>
                        </a:rPr>
                        <a:t>Schools</a:t>
                      </a:r>
                      <a:endParaRPr lang="en-US" sz="1600" b="1" dirty="0">
                        <a:solidFill>
                          <a:srgbClr val="000000"/>
                        </a:solidFill>
                        <a:effectLst/>
                        <a:latin typeface="Calibri" panose="020F0502020204030204" pitchFamily="34" charset="0"/>
                        <a:ea typeface="Calibri"/>
                        <a:cs typeface="Times New Roman"/>
                      </a:endParaRPr>
                    </a:p>
                  </a:txBody>
                  <a:tcPr marR="66726" marT="0" marB="0">
                    <a:lnL w="6350" cap="flat" cmpd="sng" algn="ctr">
                      <a:solidFill>
                        <a:srgbClr val="008198"/>
                      </a:solidFill>
                      <a:prstDash val="solid"/>
                      <a:round/>
                      <a:headEnd type="none" w="med" len="med"/>
                      <a:tailEnd type="none" w="med" len="med"/>
                    </a:lnL>
                    <a:lnR w="6350" cap="flat" cmpd="sng" algn="ctr">
                      <a:solidFill>
                        <a:srgbClr val="008198"/>
                      </a:solidFill>
                      <a:prstDash val="solid"/>
                      <a:round/>
                      <a:headEnd type="none" w="med" len="med"/>
                      <a:tailEnd type="none" w="med" len="med"/>
                    </a:lnR>
                    <a:lnT w="6350" cap="flat" cmpd="sng" algn="ctr">
                      <a:solidFill>
                        <a:srgbClr val="008198"/>
                      </a:solidFill>
                      <a:prstDash val="solid"/>
                      <a:round/>
                      <a:headEnd type="none" w="med" len="med"/>
                      <a:tailEnd type="none" w="med" len="med"/>
                    </a:lnT>
                    <a:lnB w="6350" cap="flat" cmpd="sng" algn="ctr">
                      <a:solidFill>
                        <a:srgbClr val="008198"/>
                      </a:solidFill>
                      <a:prstDash val="solid"/>
                      <a:round/>
                      <a:headEnd type="none" w="med" len="med"/>
                      <a:tailEnd type="none" w="med" len="med"/>
                    </a:lnB>
                    <a:solidFill>
                      <a:schemeClr val="bg1"/>
                    </a:solidFill>
                  </a:tcPr>
                </a:tc>
                <a:tc>
                  <a:txBody>
                    <a:bodyPr/>
                    <a:lstStyle/>
                    <a:p>
                      <a:pPr marL="285750" marR="0" indent="-285750" algn="l" defTabSz="914400" rtl="0" eaLnBrk="1" fontAlgn="auto" latinLnBrk="0" hangingPunct="1">
                        <a:lnSpc>
                          <a:spcPct val="100000"/>
                        </a:lnSpc>
                        <a:spcBef>
                          <a:spcPts val="0"/>
                        </a:spcBef>
                        <a:spcAft>
                          <a:spcPts val="0"/>
                        </a:spcAft>
                        <a:buClr>
                          <a:srgbClr val="008198"/>
                        </a:buClr>
                        <a:buSzTx/>
                        <a:buFont typeface="Arial" panose="020B0604020202020204" pitchFamily="34" charset="0"/>
                        <a:buChar char="•"/>
                        <a:tabLst/>
                        <a:defRPr/>
                      </a:pPr>
                      <a:r>
                        <a:rPr lang="en-US" sz="1600" kern="1200" dirty="0" smtClean="0">
                          <a:solidFill>
                            <a:srgbClr val="000000"/>
                          </a:solidFill>
                          <a:effectLst/>
                          <a:latin typeface="Calibri" panose="020F0502020204030204" pitchFamily="34" charset="0"/>
                        </a:rPr>
                        <a:t>Meet educational goals </a:t>
                      </a:r>
                    </a:p>
                    <a:p>
                      <a:pPr marL="285750" marR="0" indent="-285750" algn="l" defTabSz="914400" rtl="0" eaLnBrk="1" fontAlgn="auto" latinLnBrk="0" hangingPunct="1">
                        <a:lnSpc>
                          <a:spcPct val="100000"/>
                        </a:lnSpc>
                        <a:spcBef>
                          <a:spcPts val="0"/>
                        </a:spcBef>
                        <a:spcAft>
                          <a:spcPts val="0"/>
                        </a:spcAft>
                        <a:buClr>
                          <a:srgbClr val="008198"/>
                        </a:buClr>
                        <a:buSzTx/>
                        <a:buFont typeface="Arial" panose="020B0604020202020204" pitchFamily="34" charset="0"/>
                        <a:buChar char="•"/>
                        <a:tabLst/>
                        <a:defRPr/>
                      </a:pPr>
                      <a:r>
                        <a:rPr lang="en-US" sz="1600" kern="1200" dirty="0" smtClean="0">
                          <a:solidFill>
                            <a:srgbClr val="000000"/>
                          </a:solidFill>
                          <a:effectLst/>
                          <a:latin typeface="Calibri" panose="020F0502020204030204" pitchFamily="34" charset="0"/>
                        </a:rPr>
                        <a:t>Decreased rates of student absenteeism</a:t>
                      </a:r>
                    </a:p>
                    <a:p>
                      <a:pPr marL="285750" marR="0" indent="-285750" algn="l" defTabSz="914400" rtl="0" eaLnBrk="1" fontAlgn="auto" latinLnBrk="0" hangingPunct="1">
                        <a:lnSpc>
                          <a:spcPct val="100000"/>
                        </a:lnSpc>
                        <a:spcBef>
                          <a:spcPts val="0"/>
                        </a:spcBef>
                        <a:spcAft>
                          <a:spcPts val="0"/>
                        </a:spcAft>
                        <a:buClr>
                          <a:srgbClr val="008198"/>
                        </a:buClr>
                        <a:buSzTx/>
                        <a:buFont typeface="Arial" panose="020B0604020202020204" pitchFamily="34" charset="0"/>
                        <a:buChar char="•"/>
                        <a:tabLst/>
                        <a:defRPr/>
                      </a:pPr>
                      <a:r>
                        <a:rPr lang="en-US" sz="1600" kern="1200" dirty="0" smtClean="0">
                          <a:solidFill>
                            <a:srgbClr val="000000"/>
                          </a:solidFill>
                          <a:effectLst/>
                          <a:latin typeface="Calibri" panose="020F0502020204030204" pitchFamily="34" charset="0"/>
                        </a:rPr>
                        <a:t>Fewer behavioral problems</a:t>
                      </a:r>
                    </a:p>
                    <a:p>
                      <a:pPr marL="285750" marR="0" indent="-285750" algn="l" defTabSz="914400" rtl="0" eaLnBrk="1" fontAlgn="auto" latinLnBrk="0" hangingPunct="1">
                        <a:lnSpc>
                          <a:spcPct val="100000"/>
                        </a:lnSpc>
                        <a:spcBef>
                          <a:spcPts val="0"/>
                        </a:spcBef>
                        <a:spcAft>
                          <a:spcPts val="0"/>
                        </a:spcAft>
                        <a:buClr>
                          <a:srgbClr val="008198"/>
                        </a:buClr>
                        <a:buSzTx/>
                        <a:buFont typeface="Arial" panose="020B0604020202020204" pitchFamily="34" charset="0"/>
                        <a:buChar char="•"/>
                        <a:tabLst/>
                        <a:defRPr/>
                      </a:pPr>
                      <a:r>
                        <a:rPr lang="en-US" sz="1600" kern="1200" dirty="0" smtClean="0">
                          <a:solidFill>
                            <a:srgbClr val="000000"/>
                          </a:solidFill>
                          <a:effectLst/>
                          <a:latin typeface="Calibri" panose="020F0502020204030204" pitchFamily="34" charset="0"/>
                        </a:rPr>
                        <a:t>Higher school-wide test scores and grades</a:t>
                      </a:r>
                      <a:endParaRPr lang="en-US" sz="1600" kern="1200" dirty="0" smtClean="0">
                        <a:solidFill>
                          <a:srgbClr val="000000"/>
                        </a:solidFill>
                        <a:effectLst/>
                        <a:latin typeface="Calibri" panose="020F0502020204030204" pitchFamily="34" charset="0"/>
                        <a:ea typeface="+mn-ea"/>
                        <a:cs typeface="+mn-cs"/>
                      </a:endParaRPr>
                    </a:p>
                  </a:txBody>
                  <a:tcPr marL="88969" marR="88969">
                    <a:lnL w="6350" cap="flat" cmpd="sng" algn="ctr">
                      <a:solidFill>
                        <a:srgbClr val="008198"/>
                      </a:solidFill>
                      <a:prstDash val="solid"/>
                      <a:round/>
                      <a:headEnd type="none" w="med" len="med"/>
                      <a:tailEnd type="none" w="med" len="med"/>
                    </a:lnL>
                    <a:lnR w="6350" cap="flat" cmpd="sng" algn="ctr">
                      <a:solidFill>
                        <a:srgbClr val="008198"/>
                      </a:solidFill>
                      <a:prstDash val="solid"/>
                      <a:round/>
                      <a:headEnd type="none" w="med" len="med"/>
                      <a:tailEnd type="none" w="med" len="med"/>
                    </a:lnR>
                    <a:lnT w="6350" cap="flat" cmpd="sng" algn="ctr">
                      <a:solidFill>
                        <a:srgbClr val="008198"/>
                      </a:solidFill>
                      <a:prstDash val="solid"/>
                      <a:round/>
                      <a:headEnd type="none" w="med" len="med"/>
                      <a:tailEnd type="none" w="med" len="med"/>
                    </a:lnT>
                    <a:lnB w="6350" cap="flat" cmpd="sng" algn="ctr">
                      <a:solidFill>
                        <a:srgbClr val="008198"/>
                      </a:solidFill>
                      <a:prstDash val="solid"/>
                      <a:round/>
                      <a:headEnd type="none" w="med" len="med"/>
                      <a:tailEnd type="none" w="med" len="med"/>
                    </a:lnB>
                    <a:solidFill>
                      <a:schemeClr val="bg1"/>
                    </a:solidFill>
                  </a:tcPr>
                </a:tc>
              </a:tr>
              <a:tr h="655320">
                <a:tc>
                  <a:txBody>
                    <a:bodyPr/>
                    <a:lstStyle/>
                    <a:p>
                      <a:pPr marL="0" marR="0">
                        <a:lnSpc>
                          <a:spcPct val="115000"/>
                        </a:lnSpc>
                        <a:spcBef>
                          <a:spcPts val="0"/>
                        </a:spcBef>
                        <a:spcAft>
                          <a:spcPts val="0"/>
                        </a:spcAft>
                      </a:pPr>
                      <a:r>
                        <a:rPr lang="en-US" sz="1600" b="1" dirty="0">
                          <a:solidFill>
                            <a:srgbClr val="000000"/>
                          </a:solidFill>
                          <a:effectLst/>
                          <a:latin typeface="Calibri" panose="020F0502020204030204" pitchFamily="34" charset="0"/>
                        </a:rPr>
                        <a:t>Parents</a:t>
                      </a:r>
                      <a:endParaRPr lang="en-US" sz="1600" b="1" dirty="0">
                        <a:solidFill>
                          <a:srgbClr val="000000"/>
                        </a:solidFill>
                        <a:effectLst/>
                        <a:latin typeface="Calibri" panose="020F0502020204030204" pitchFamily="34" charset="0"/>
                        <a:ea typeface="Calibri"/>
                        <a:cs typeface="Times New Roman"/>
                      </a:endParaRPr>
                    </a:p>
                  </a:txBody>
                  <a:tcPr marR="66726" marT="0" marB="0">
                    <a:lnL w="6350" cap="flat" cmpd="sng" algn="ctr">
                      <a:solidFill>
                        <a:srgbClr val="008198"/>
                      </a:solidFill>
                      <a:prstDash val="solid"/>
                      <a:round/>
                      <a:headEnd type="none" w="med" len="med"/>
                      <a:tailEnd type="none" w="med" len="med"/>
                    </a:lnL>
                    <a:lnR w="6350" cap="flat" cmpd="sng" algn="ctr">
                      <a:solidFill>
                        <a:srgbClr val="008198"/>
                      </a:solidFill>
                      <a:prstDash val="solid"/>
                      <a:round/>
                      <a:headEnd type="none" w="med" len="med"/>
                      <a:tailEnd type="none" w="med" len="med"/>
                    </a:lnR>
                    <a:lnT w="6350" cap="flat" cmpd="sng" algn="ctr">
                      <a:solidFill>
                        <a:srgbClr val="008198"/>
                      </a:solidFill>
                      <a:prstDash val="solid"/>
                      <a:round/>
                      <a:headEnd type="none" w="med" len="med"/>
                      <a:tailEnd type="none" w="med" len="med"/>
                    </a:lnT>
                    <a:lnB w="6350" cap="flat" cmpd="sng" algn="ctr">
                      <a:solidFill>
                        <a:srgbClr val="008198"/>
                      </a:solidFill>
                      <a:prstDash val="solid"/>
                      <a:round/>
                      <a:headEnd type="none" w="med" len="med"/>
                      <a:tailEnd type="none" w="med" len="med"/>
                    </a:lnB>
                    <a:solidFill>
                      <a:schemeClr val="bg1"/>
                    </a:solidFill>
                  </a:tcPr>
                </a:tc>
                <a:tc>
                  <a:txBody>
                    <a:bodyPr/>
                    <a:lstStyle/>
                    <a:p>
                      <a:pPr marL="285750" lvl="0" indent="-285750">
                        <a:buClr>
                          <a:srgbClr val="008198"/>
                        </a:buClr>
                        <a:buFont typeface="Arial" panose="020B0604020202020204" pitchFamily="34" charset="0"/>
                        <a:buChar char="•"/>
                      </a:pPr>
                      <a:r>
                        <a:rPr lang="en-US" sz="1600" kern="1200" dirty="0" smtClean="0">
                          <a:solidFill>
                            <a:srgbClr val="000000"/>
                          </a:solidFill>
                          <a:effectLst/>
                          <a:latin typeface="Calibri" panose="020F0502020204030204" pitchFamily="34" charset="0"/>
                        </a:rPr>
                        <a:t>Opportunities for your child to practice healthy behaviors</a:t>
                      </a:r>
                    </a:p>
                    <a:p>
                      <a:pPr marL="285750" indent="-285750">
                        <a:buClr>
                          <a:srgbClr val="008198"/>
                        </a:buClr>
                        <a:buFont typeface="Arial" panose="020B0604020202020204" pitchFamily="34" charset="0"/>
                        <a:buChar char="•"/>
                      </a:pPr>
                      <a:r>
                        <a:rPr lang="en-US" sz="1600" kern="1200" dirty="0" smtClean="0">
                          <a:solidFill>
                            <a:srgbClr val="000000"/>
                          </a:solidFill>
                          <a:effectLst/>
                          <a:latin typeface="Calibri" panose="020F0502020204030204" pitchFamily="34" charset="0"/>
                        </a:rPr>
                        <a:t>Help your</a:t>
                      </a:r>
                      <a:r>
                        <a:rPr lang="en-US" sz="1600" kern="1200" baseline="0" dirty="0" smtClean="0">
                          <a:solidFill>
                            <a:srgbClr val="000000"/>
                          </a:solidFill>
                          <a:effectLst/>
                          <a:latin typeface="Calibri" panose="020F0502020204030204" pitchFamily="34" charset="0"/>
                        </a:rPr>
                        <a:t> child </a:t>
                      </a:r>
                      <a:r>
                        <a:rPr lang="en-US" sz="1600" kern="1200" dirty="0" smtClean="0">
                          <a:solidFill>
                            <a:srgbClr val="000000"/>
                          </a:solidFill>
                          <a:effectLst/>
                          <a:latin typeface="Calibri" panose="020F0502020204030204" pitchFamily="34" charset="0"/>
                        </a:rPr>
                        <a:t>become better learners</a:t>
                      </a:r>
                      <a:endParaRPr lang="en-US" sz="1600" kern="1200" dirty="0" smtClean="0">
                        <a:solidFill>
                          <a:srgbClr val="000000"/>
                        </a:solidFill>
                        <a:effectLst/>
                        <a:latin typeface="Calibri" panose="020F0502020204030204" pitchFamily="34" charset="0"/>
                        <a:ea typeface="+mn-ea"/>
                        <a:cs typeface="+mn-cs"/>
                      </a:endParaRPr>
                    </a:p>
                  </a:txBody>
                  <a:tcPr marL="88969" marR="88969">
                    <a:lnL w="6350" cap="flat" cmpd="sng" algn="ctr">
                      <a:solidFill>
                        <a:srgbClr val="008198"/>
                      </a:solidFill>
                      <a:prstDash val="solid"/>
                      <a:round/>
                      <a:headEnd type="none" w="med" len="med"/>
                      <a:tailEnd type="none" w="med" len="med"/>
                    </a:lnL>
                    <a:lnR w="6350" cap="flat" cmpd="sng" algn="ctr">
                      <a:solidFill>
                        <a:srgbClr val="008198"/>
                      </a:solidFill>
                      <a:prstDash val="solid"/>
                      <a:round/>
                      <a:headEnd type="none" w="med" len="med"/>
                      <a:tailEnd type="none" w="med" len="med"/>
                    </a:lnR>
                    <a:lnT w="6350" cap="flat" cmpd="sng" algn="ctr">
                      <a:solidFill>
                        <a:srgbClr val="008198"/>
                      </a:solidFill>
                      <a:prstDash val="solid"/>
                      <a:round/>
                      <a:headEnd type="none" w="med" len="med"/>
                      <a:tailEnd type="none" w="med" len="med"/>
                    </a:lnT>
                    <a:lnB w="6350" cap="flat" cmpd="sng" algn="ctr">
                      <a:solidFill>
                        <a:srgbClr val="008198"/>
                      </a:solidFill>
                      <a:prstDash val="solid"/>
                      <a:round/>
                      <a:headEnd type="none" w="med" len="med"/>
                      <a:tailEnd type="none" w="med" len="med"/>
                    </a:lnB>
                    <a:solidFill>
                      <a:schemeClr val="bg1"/>
                    </a:solidFill>
                  </a:tcPr>
                </a:tc>
              </a:tr>
              <a:tr h="896539">
                <a:tc>
                  <a:txBody>
                    <a:bodyPr/>
                    <a:lstStyle/>
                    <a:p>
                      <a:pPr marL="0" marR="0">
                        <a:lnSpc>
                          <a:spcPct val="115000"/>
                        </a:lnSpc>
                        <a:spcBef>
                          <a:spcPts val="0"/>
                        </a:spcBef>
                        <a:spcAft>
                          <a:spcPts val="0"/>
                        </a:spcAft>
                      </a:pPr>
                      <a:r>
                        <a:rPr lang="en-US" sz="1600" b="1" dirty="0">
                          <a:solidFill>
                            <a:srgbClr val="000000"/>
                          </a:solidFill>
                          <a:effectLst/>
                          <a:latin typeface="Calibri" panose="020F0502020204030204" pitchFamily="34" charset="0"/>
                        </a:rPr>
                        <a:t>Students</a:t>
                      </a:r>
                      <a:endParaRPr lang="en-US" sz="1600" b="1" dirty="0">
                        <a:solidFill>
                          <a:srgbClr val="000000"/>
                        </a:solidFill>
                        <a:effectLst/>
                        <a:latin typeface="Calibri" panose="020F0502020204030204" pitchFamily="34" charset="0"/>
                        <a:ea typeface="Calibri"/>
                        <a:cs typeface="Times New Roman"/>
                      </a:endParaRPr>
                    </a:p>
                  </a:txBody>
                  <a:tcPr marR="66726" marT="0" marB="0">
                    <a:lnL w="6350" cap="flat" cmpd="sng" algn="ctr">
                      <a:solidFill>
                        <a:srgbClr val="008198"/>
                      </a:solidFill>
                      <a:prstDash val="solid"/>
                      <a:round/>
                      <a:headEnd type="none" w="med" len="med"/>
                      <a:tailEnd type="none" w="med" len="med"/>
                    </a:lnL>
                    <a:lnR w="6350" cap="flat" cmpd="sng" algn="ctr">
                      <a:solidFill>
                        <a:srgbClr val="008198"/>
                      </a:solidFill>
                      <a:prstDash val="solid"/>
                      <a:round/>
                      <a:headEnd type="none" w="med" len="med"/>
                      <a:tailEnd type="none" w="med" len="med"/>
                    </a:lnR>
                    <a:lnT w="6350" cap="flat" cmpd="sng" algn="ctr">
                      <a:solidFill>
                        <a:srgbClr val="008198"/>
                      </a:solidFill>
                      <a:prstDash val="solid"/>
                      <a:round/>
                      <a:headEnd type="none" w="med" len="med"/>
                      <a:tailEnd type="none" w="med" len="med"/>
                    </a:lnT>
                    <a:lnB w="6350" cap="flat" cmpd="sng" algn="ctr">
                      <a:solidFill>
                        <a:srgbClr val="008198"/>
                      </a:solidFill>
                      <a:prstDash val="solid"/>
                      <a:round/>
                      <a:headEnd type="none" w="med" len="med"/>
                      <a:tailEnd type="none" w="med" len="med"/>
                    </a:lnB>
                    <a:solidFill>
                      <a:schemeClr val="bg1"/>
                    </a:solidFill>
                  </a:tcPr>
                </a:tc>
                <a:tc>
                  <a:txBody>
                    <a:bodyPr/>
                    <a:lstStyle/>
                    <a:p>
                      <a:pPr marL="285750" marR="0" indent="-285750" algn="l" defTabSz="914400" rtl="0" eaLnBrk="1" fontAlgn="auto" latinLnBrk="0" hangingPunct="1">
                        <a:lnSpc>
                          <a:spcPct val="100000"/>
                        </a:lnSpc>
                        <a:spcBef>
                          <a:spcPts val="0"/>
                        </a:spcBef>
                        <a:spcAft>
                          <a:spcPts val="0"/>
                        </a:spcAft>
                        <a:buClr>
                          <a:srgbClr val="008198"/>
                        </a:buClr>
                        <a:buSzTx/>
                        <a:buFont typeface="Arial" panose="020B0604020202020204" pitchFamily="34" charset="0"/>
                        <a:buChar char="•"/>
                        <a:tabLst/>
                        <a:defRPr/>
                      </a:pPr>
                      <a:r>
                        <a:rPr lang="en-US" sz="1600" kern="1200" dirty="0" smtClean="0">
                          <a:solidFill>
                            <a:srgbClr val="000000"/>
                          </a:solidFill>
                          <a:effectLst/>
                          <a:latin typeface="Calibri" panose="020F0502020204030204" pitchFamily="34" charset="0"/>
                        </a:rPr>
                        <a:t>Feel better </a:t>
                      </a:r>
                    </a:p>
                    <a:p>
                      <a:pPr marL="285750" marR="0" indent="-285750" algn="l" defTabSz="914400" rtl="0" eaLnBrk="1" fontAlgn="auto" latinLnBrk="0" hangingPunct="1">
                        <a:lnSpc>
                          <a:spcPct val="100000"/>
                        </a:lnSpc>
                        <a:spcBef>
                          <a:spcPts val="0"/>
                        </a:spcBef>
                        <a:spcAft>
                          <a:spcPts val="0"/>
                        </a:spcAft>
                        <a:buClr>
                          <a:srgbClr val="008198"/>
                        </a:buClr>
                        <a:buSzTx/>
                        <a:buFont typeface="Arial" panose="020B0604020202020204" pitchFamily="34" charset="0"/>
                        <a:buChar char="•"/>
                        <a:tabLst/>
                        <a:defRPr/>
                      </a:pPr>
                      <a:r>
                        <a:rPr lang="en-US" sz="1600" kern="1200" dirty="0" smtClean="0">
                          <a:solidFill>
                            <a:srgbClr val="000000"/>
                          </a:solidFill>
                          <a:effectLst/>
                          <a:latin typeface="Calibri" panose="020F0502020204030204" pitchFamily="34" charset="0"/>
                        </a:rPr>
                        <a:t>Increase their concentration</a:t>
                      </a:r>
                    </a:p>
                    <a:p>
                      <a:pPr marL="285750" marR="0" indent="-285750" algn="l" defTabSz="914400" rtl="0" eaLnBrk="1" fontAlgn="auto" latinLnBrk="0" hangingPunct="1">
                        <a:lnSpc>
                          <a:spcPct val="100000"/>
                        </a:lnSpc>
                        <a:spcBef>
                          <a:spcPts val="0"/>
                        </a:spcBef>
                        <a:spcAft>
                          <a:spcPts val="0"/>
                        </a:spcAft>
                        <a:buClr>
                          <a:srgbClr val="008198"/>
                        </a:buClr>
                        <a:buSzTx/>
                        <a:buFont typeface="Arial" panose="020B0604020202020204" pitchFamily="34" charset="0"/>
                        <a:buChar char="•"/>
                        <a:tabLst/>
                        <a:defRPr/>
                      </a:pPr>
                      <a:r>
                        <a:rPr lang="en-US" sz="1600" kern="1200" dirty="0" smtClean="0">
                          <a:solidFill>
                            <a:srgbClr val="000000"/>
                          </a:solidFill>
                          <a:effectLst/>
                          <a:latin typeface="Calibri" panose="020F0502020204030204" pitchFamily="34" charset="0"/>
                        </a:rPr>
                        <a:t>Have better grades and test scores</a:t>
                      </a:r>
                      <a:endParaRPr lang="en-US" sz="1600" kern="1200" dirty="0" smtClean="0">
                        <a:solidFill>
                          <a:srgbClr val="000000"/>
                        </a:solidFill>
                        <a:effectLst/>
                        <a:latin typeface="Calibri" panose="020F0502020204030204" pitchFamily="34" charset="0"/>
                        <a:ea typeface="+mn-ea"/>
                        <a:cs typeface="+mn-cs"/>
                      </a:endParaRPr>
                    </a:p>
                  </a:txBody>
                  <a:tcPr marL="88969" marR="88969">
                    <a:lnL w="6350" cap="flat" cmpd="sng" algn="ctr">
                      <a:solidFill>
                        <a:srgbClr val="008198"/>
                      </a:solidFill>
                      <a:prstDash val="solid"/>
                      <a:round/>
                      <a:headEnd type="none" w="med" len="med"/>
                      <a:tailEnd type="none" w="med" len="med"/>
                    </a:lnL>
                    <a:lnR w="6350" cap="flat" cmpd="sng" algn="ctr">
                      <a:solidFill>
                        <a:srgbClr val="008198"/>
                      </a:solidFill>
                      <a:prstDash val="solid"/>
                      <a:round/>
                      <a:headEnd type="none" w="med" len="med"/>
                      <a:tailEnd type="none" w="med" len="med"/>
                    </a:lnR>
                    <a:lnT w="6350" cap="flat" cmpd="sng" algn="ctr">
                      <a:solidFill>
                        <a:srgbClr val="008198"/>
                      </a:solidFill>
                      <a:prstDash val="solid"/>
                      <a:round/>
                      <a:headEnd type="none" w="med" len="med"/>
                      <a:tailEnd type="none" w="med" len="med"/>
                    </a:lnT>
                    <a:lnB w="6350" cap="flat" cmpd="sng" algn="ctr">
                      <a:solidFill>
                        <a:srgbClr val="008198"/>
                      </a:solidFill>
                      <a:prstDash val="solid"/>
                      <a:round/>
                      <a:headEnd type="none" w="med" len="med"/>
                      <a:tailEnd type="none" w="med" len="med"/>
                    </a:lnB>
                    <a:solidFill>
                      <a:schemeClr val="bg1"/>
                    </a:solidFill>
                  </a:tcPr>
                </a:tc>
              </a:tr>
            </a:tbl>
          </a:graphicData>
        </a:graphic>
      </p:graphicFrame>
      <p:sp>
        <p:nvSpPr>
          <p:cNvPr id="4" name="Slide Number Placeholder 3"/>
          <p:cNvSpPr>
            <a:spLocks noGrp="1"/>
          </p:cNvSpPr>
          <p:nvPr>
            <p:ph type="sldNum" sz="quarter" idx="12"/>
          </p:nvPr>
        </p:nvSpPr>
        <p:spPr/>
        <p:txBody>
          <a:bodyPr/>
          <a:lstStyle/>
          <a:p>
            <a:fld id="{904EA573-3881-4D29-8870-FD82C74DFB90}" type="slidenum">
              <a:rPr lang="en-US" smtClean="0"/>
              <a:t>16</a:t>
            </a:fld>
            <a:endParaRPr lang="en-US" dirty="0"/>
          </a:p>
        </p:txBody>
      </p:sp>
    </p:spTree>
    <p:extLst>
      <p:ext uri="{BB962C8B-B14F-4D97-AF65-F5344CB8AC3E}">
        <p14:creationId xmlns:p14="http://schemas.microsoft.com/office/powerpoint/2010/main" val="4544201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198"/>
                </a:solidFill>
                <a:latin typeface="+mj-lt"/>
              </a:rPr>
              <a:t>Share the </a:t>
            </a:r>
            <a:r>
              <a:rPr lang="en-US" dirty="0">
                <a:solidFill>
                  <a:srgbClr val="008198"/>
                </a:solidFill>
                <a:latin typeface="+mj-lt"/>
              </a:rPr>
              <a:t>M</a:t>
            </a:r>
            <a:r>
              <a:rPr lang="en-US" b="1" dirty="0" smtClean="0">
                <a:solidFill>
                  <a:srgbClr val="008198"/>
                </a:solidFill>
                <a:latin typeface="+mj-lt"/>
              </a:rPr>
              <a:t>essage</a:t>
            </a:r>
            <a:endParaRPr lang="en-US" b="1" dirty="0">
              <a:solidFill>
                <a:srgbClr val="008198"/>
              </a:solidFill>
              <a:latin typeface="+mj-lt"/>
            </a:endParaRPr>
          </a:p>
        </p:txBody>
      </p:sp>
      <p:sp>
        <p:nvSpPr>
          <p:cNvPr id="3" name="Content Placeholder 2"/>
          <p:cNvSpPr>
            <a:spLocks noGrp="1"/>
          </p:cNvSpPr>
          <p:nvPr>
            <p:ph idx="4294967295"/>
          </p:nvPr>
        </p:nvSpPr>
        <p:spPr>
          <a:xfrm>
            <a:off x="537018" y="1600200"/>
            <a:ext cx="8229600" cy="4191000"/>
          </a:xfrm>
        </p:spPr>
        <p:txBody>
          <a:bodyPr>
            <a:noAutofit/>
          </a:bodyPr>
          <a:lstStyle/>
          <a:p>
            <a:pPr>
              <a:lnSpc>
                <a:spcPts val="3600"/>
              </a:lnSpc>
              <a:buClr>
                <a:srgbClr val="008198"/>
              </a:buClr>
              <a:buSzPct val="100000"/>
            </a:pPr>
            <a:r>
              <a:rPr lang="en-US" sz="2800" b="0" dirty="0" smtClean="0"/>
              <a:t>Consistently share the evidence, key messages, and benefits with key stakeholders </a:t>
            </a:r>
            <a:endParaRPr lang="en-US" sz="2800" b="0" dirty="0"/>
          </a:p>
          <a:p>
            <a:pPr>
              <a:lnSpc>
                <a:spcPts val="3600"/>
              </a:lnSpc>
              <a:buClr>
                <a:srgbClr val="008198"/>
              </a:buClr>
              <a:buSzPct val="100000"/>
            </a:pPr>
            <a:r>
              <a:rPr lang="en-US" sz="2800" b="0" dirty="0" smtClean="0"/>
              <a:t>Include this topic in professional development for district and school staff</a:t>
            </a:r>
            <a:endParaRPr lang="en-US" sz="2800" b="0" dirty="0"/>
          </a:p>
          <a:p>
            <a:pPr>
              <a:lnSpc>
                <a:spcPts val="3600"/>
              </a:lnSpc>
              <a:buClr>
                <a:srgbClr val="008198"/>
              </a:buClr>
              <a:buSzPct val="100000"/>
            </a:pPr>
            <a:r>
              <a:rPr lang="en-US" sz="2800" b="0" dirty="0" smtClean="0"/>
              <a:t>Ask parents to support and promote the healthy eating and physical activity as a way to improve academic achievement</a:t>
            </a:r>
            <a:endParaRPr lang="en-US" sz="2800" b="0" dirty="0"/>
          </a:p>
          <a:p>
            <a:pPr>
              <a:lnSpc>
                <a:spcPts val="3600"/>
              </a:lnSpc>
              <a:buClr>
                <a:srgbClr val="008198"/>
              </a:buClr>
              <a:buSzPct val="100000"/>
            </a:pPr>
            <a:r>
              <a:rPr lang="en-US" sz="2800" b="0" dirty="0" smtClean="0"/>
              <a:t>Use meaningful success stories that support healthy eating and physical activity as a way to improve academic achievement</a:t>
            </a:r>
            <a:endParaRPr lang="en-US" sz="2800" dirty="0"/>
          </a:p>
          <a:p>
            <a:pPr>
              <a:lnSpc>
                <a:spcPts val="3600"/>
              </a:lnSpc>
              <a:buClr>
                <a:srgbClr val="008198"/>
              </a:buClr>
            </a:pPr>
            <a:endParaRPr lang="en-US" sz="2800" dirty="0" smtClean="0"/>
          </a:p>
          <a:p>
            <a:pPr>
              <a:lnSpc>
                <a:spcPts val="3600"/>
              </a:lnSpc>
            </a:pPr>
            <a:endParaRPr lang="en-US" sz="2800" dirty="0"/>
          </a:p>
          <a:p>
            <a:pPr>
              <a:lnSpc>
                <a:spcPts val="3600"/>
              </a:lnSpc>
            </a:pPr>
            <a:endParaRPr lang="en-US" sz="2800" dirty="0"/>
          </a:p>
          <a:p>
            <a:pPr>
              <a:lnSpc>
                <a:spcPts val="3600"/>
              </a:lnSpc>
            </a:pPr>
            <a:endParaRPr lang="en-US" sz="2800" dirty="0" smtClean="0"/>
          </a:p>
          <a:p>
            <a:pPr>
              <a:lnSpc>
                <a:spcPts val="3600"/>
              </a:lnSpc>
            </a:pPr>
            <a:endParaRPr lang="en-US" sz="2800" dirty="0"/>
          </a:p>
        </p:txBody>
      </p:sp>
      <p:sp>
        <p:nvSpPr>
          <p:cNvPr id="5" name="Slide Number Placeholder 4"/>
          <p:cNvSpPr>
            <a:spLocks noGrp="1"/>
          </p:cNvSpPr>
          <p:nvPr>
            <p:ph type="sldNum" sz="quarter" idx="12"/>
          </p:nvPr>
        </p:nvSpPr>
        <p:spPr/>
        <p:txBody>
          <a:bodyPr/>
          <a:lstStyle/>
          <a:p>
            <a:fld id="{904EA573-3881-4D29-8870-FD82C74DFB90}" type="slidenum">
              <a:rPr lang="en-US" smtClean="0"/>
              <a:t>17</a:t>
            </a:fld>
            <a:endParaRPr lang="en-US" dirty="0"/>
          </a:p>
        </p:txBody>
      </p:sp>
    </p:spTree>
    <p:extLst>
      <p:ext uri="{BB962C8B-B14F-4D97-AF65-F5344CB8AC3E}">
        <p14:creationId xmlns:p14="http://schemas.microsoft.com/office/powerpoint/2010/main" val="36873633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198"/>
                </a:solidFill>
                <a:latin typeface="+mj-lt"/>
              </a:rPr>
              <a:t>Remember . . .</a:t>
            </a:r>
            <a:endParaRPr lang="en-US" b="1" dirty="0">
              <a:solidFill>
                <a:srgbClr val="008198"/>
              </a:solidFill>
              <a:latin typeface="+mj-lt"/>
            </a:endParaRPr>
          </a:p>
        </p:txBody>
      </p:sp>
      <p:sp>
        <p:nvSpPr>
          <p:cNvPr id="3" name="Content Placeholder 2"/>
          <p:cNvSpPr>
            <a:spLocks noGrp="1"/>
          </p:cNvSpPr>
          <p:nvPr>
            <p:ph idx="4294967295"/>
          </p:nvPr>
        </p:nvSpPr>
        <p:spPr>
          <a:xfrm>
            <a:off x="928896" y="1701797"/>
            <a:ext cx="7391400" cy="4191000"/>
          </a:xfrm>
          <a:solidFill>
            <a:srgbClr val="D2E4EB"/>
          </a:solidFill>
        </p:spPr>
        <p:txBody>
          <a:bodyPr tIns="91440" bIns="91440">
            <a:normAutofit fontScale="92500"/>
          </a:bodyPr>
          <a:lstStyle/>
          <a:p>
            <a:pPr algn="ctr">
              <a:lnSpc>
                <a:spcPts val="3600"/>
              </a:lnSpc>
              <a:buNone/>
            </a:pPr>
            <a:r>
              <a:rPr lang="en-US" b="0" i="1" dirty="0" smtClean="0"/>
              <a:t>It is our responsibility to share the evidence and important link between healthy eating, physical activity, and improved academic achievement with state and local policy makers, state and local school boards, key community organizations, parents, and anyone else interested in equipping children to be healthy and successful in school.</a:t>
            </a:r>
            <a:endParaRPr lang="en-US" b="0" i="1" dirty="0"/>
          </a:p>
        </p:txBody>
      </p:sp>
      <p:sp>
        <p:nvSpPr>
          <p:cNvPr id="5" name="Slide Number Placeholder 4"/>
          <p:cNvSpPr>
            <a:spLocks noGrp="1"/>
          </p:cNvSpPr>
          <p:nvPr>
            <p:ph type="sldNum" sz="quarter" idx="12"/>
          </p:nvPr>
        </p:nvSpPr>
        <p:spPr/>
        <p:txBody>
          <a:bodyPr/>
          <a:lstStyle/>
          <a:p>
            <a:fld id="{904EA573-3881-4D29-8870-FD82C74DFB90}" type="slidenum">
              <a:rPr lang="en-US" smtClean="0"/>
              <a:t>18</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ubtitle 2"/>
          <p:cNvSpPr txBox="1">
            <a:spLocks/>
          </p:cNvSpPr>
          <p:nvPr/>
        </p:nvSpPr>
        <p:spPr>
          <a:xfrm>
            <a:off x="1376505" y="3021272"/>
            <a:ext cx="6400800" cy="457200"/>
          </a:xfrm>
          <a:prstGeom prst="rect">
            <a:avLst/>
          </a:prstGeom>
        </p:spPr>
        <p:txBody>
          <a:bodyPr/>
          <a:lstStyle>
            <a:lvl1pPr marL="342900" indent="-342900" algn="l" defTabSz="914400" rtl="0" eaLnBrk="1" latinLnBrk="0" hangingPunct="1">
              <a:spcBef>
                <a:spcPct val="20000"/>
              </a:spcBef>
              <a:buClr>
                <a:schemeClr val="bg1"/>
              </a:buClr>
              <a:buSzPct val="70000"/>
              <a:buFont typeface="Arial" pitchFamily="34" charset="0"/>
              <a:buChar char="•"/>
              <a:defRPr sz="2400" b="1" kern="1200" baseline="0">
                <a:solidFill>
                  <a:schemeClr val="bg2"/>
                </a:solidFill>
                <a:latin typeface="Calibri" pitchFamily="34" charset="0"/>
                <a:ea typeface="+mn-ea"/>
                <a:cs typeface="+mn-cs"/>
              </a:defRPr>
            </a:lvl1pPr>
            <a:lvl2pPr marL="742950" indent="-285750" algn="l" defTabSz="914400" rtl="0" eaLnBrk="1" latinLnBrk="0" hangingPunct="1">
              <a:spcBef>
                <a:spcPct val="20000"/>
              </a:spcBef>
              <a:buClr>
                <a:schemeClr val="bg1"/>
              </a:buClr>
              <a:buSzPct val="100000"/>
              <a:buFont typeface="Wingdings" pitchFamily="2" charset="2"/>
              <a:buChar char="§"/>
              <a:defRPr sz="2000" kern="1200">
                <a:solidFill>
                  <a:schemeClr val="bg2"/>
                </a:solidFill>
                <a:latin typeface="+mn-lt"/>
                <a:ea typeface="+mn-ea"/>
                <a:cs typeface="+mn-cs"/>
              </a:defRPr>
            </a:lvl2pPr>
            <a:lvl3pPr marL="1143000" indent="-228600" algn="l" defTabSz="914400" rtl="0" eaLnBrk="1" latinLnBrk="0" hangingPunct="1">
              <a:spcBef>
                <a:spcPct val="20000"/>
              </a:spcBef>
              <a:buClr>
                <a:schemeClr val="bg1"/>
              </a:buClr>
              <a:buSzPct val="100000"/>
              <a:buFont typeface="Arial" pitchFamily="34" charset="0"/>
              <a:buChar char="•"/>
              <a:defRPr sz="1800" kern="1200">
                <a:solidFill>
                  <a:schemeClr val="bg2"/>
                </a:solidFill>
                <a:latin typeface="+mn-lt"/>
                <a:ea typeface="+mn-ea"/>
                <a:cs typeface="+mn-cs"/>
              </a:defRPr>
            </a:lvl3pPr>
            <a:lvl4pPr marL="1600200" indent="-228600" algn="l" defTabSz="914400" rtl="0" eaLnBrk="1" latinLnBrk="0" hangingPunct="1">
              <a:spcBef>
                <a:spcPct val="20000"/>
              </a:spcBef>
              <a:buClr>
                <a:schemeClr val="bg1"/>
              </a:buClr>
              <a:buSzPct val="70000"/>
              <a:buFont typeface="Courier New" pitchFamily="49" charset="0"/>
              <a:buChar char="o"/>
              <a:defRPr sz="1800" kern="1200" baseline="0">
                <a:solidFill>
                  <a:schemeClr val="bg2"/>
                </a:solidFill>
                <a:latin typeface="+mn-lt"/>
                <a:ea typeface="+mn-ea"/>
                <a:cs typeface="+mn-cs"/>
              </a:defRPr>
            </a:lvl4pPr>
            <a:lvl5pPr marL="2057400" indent="-228600" algn="l" defTabSz="914400" rtl="0" eaLnBrk="1" latinLnBrk="0" hangingPunct="1">
              <a:spcBef>
                <a:spcPct val="20000"/>
              </a:spcBef>
              <a:buClr>
                <a:schemeClr val="bg1"/>
              </a:buClr>
              <a:buSzPct val="70000"/>
              <a:buFont typeface="Arial" pitchFamily="34" charset="0"/>
              <a:buChar char="•"/>
              <a:defRPr sz="18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rgbClr val="FFC000"/>
              </a:buClr>
              <a:buFont typeface="Arial" pitchFamily="34" charset="0"/>
              <a:buNone/>
            </a:pPr>
            <a:r>
              <a:rPr lang="en-US" sz="4000" dirty="0" smtClean="0">
                <a:solidFill>
                  <a:schemeClr val="bg1"/>
                </a:solidFill>
                <a:effectLst>
                  <a:outerShdw blurRad="38100" dist="38100" dir="2700000" algn="tl">
                    <a:srgbClr val="000000">
                      <a:alpha val="43137"/>
                    </a:srgbClr>
                  </a:outerShdw>
                </a:effectLst>
                <a:latin typeface="+mj-lt"/>
              </a:rPr>
              <a:t>TAKE ACTION</a:t>
            </a:r>
            <a:endParaRPr lang="en-US" sz="4000" dirty="0">
              <a:solidFill>
                <a:schemeClr val="bg1"/>
              </a:solidFill>
              <a:effectLst>
                <a:outerShdw blurRad="38100" dist="38100" dir="2700000" algn="tl">
                  <a:srgbClr val="000000">
                    <a:alpha val="43137"/>
                  </a:srgbClr>
                </a:outerShdw>
              </a:effectLst>
              <a:latin typeface="+mj-lt"/>
            </a:endParaRPr>
          </a:p>
        </p:txBody>
      </p:sp>
      <p:sp>
        <p:nvSpPr>
          <p:cNvPr id="3" name="Slide Number Placeholder 2"/>
          <p:cNvSpPr>
            <a:spLocks noGrp="1"/>
          </p:cNvSpPr>
          <p:nvPr>
            <p:ph type="sldNum" sz="quarter" idx="12"/>
          </p:nvPr>
        </p:nvSpPr>
        <p:spPr/>
        <p:txBody>
          <a:bodyPr/>
          <a:lstStyle/>
          <a:p>
            <a:fld id="{713C5EF3-E400-4FE6-8AC9-95A094C69EF9}" type="slidenum">
              <a:rPr lang="en-US" smtClean="0"/>
              <a:t>19</a:t>
            </a:fld>
            <a:endParaRPr lang="en-US"/>
          </a:p>
        </p:txBody>
      </p:sp>
    </p:spTree>
    <p:extLst>
      <p:ext uri="{BB962C8B-B14F-4D97-AF65-F5344CB8AC3E}">
        <p14:creationId xmlns:p14="http://schemas.microsoft.com/office/powerpoint/2010/main" val="22616278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198"/>
                </a:solidFill>
                <a:latin typeface="+mj-lt"/>
              </a:rPr>
              <a:t>Objectives</a:t>
            </a:r>
            <a:endParaRPr lang="en-US" b="1" dirty="0">
              <a:solidFill>
                <a:srgbClr val="008198"/>
              </a:solidFill>
              <a:latin typeface="+mj-lt"/>
            </a:endParaRPr>
          </a:p>
        </p:txBody>
      </p:sp>
      <p:sp>
        <p:nvSpPr>
          <p:cNvPr id="3" name="Content Placeholder 2"/>
          <p:cNvSpPr>
            <a:spLocks noGrp="1"/>
          </p:cNvSpPr>
          <p:nvPr>
            <p:ph idx="4294967295"/>
          </p:nvPr>
        </p:nvSpPr>
        <p:spPr>
          <a:xfrm>
            <a:off x="696672" y="1600200"/>
            <a:ext cx="7721600" cy="4648200"/>
          </a:xfrm>
        </p:spPr>
        <p:txBody>
          <a:bodyPr>
            <a:normAutofit fontScale="70000" lnSpcReduction="20000"/>
          </a:bodyPr>
          <a:lstStyle/>
          <a:p>
            <a:pPr>
              <a:lnSpc>
                <a:spcPts val="2400"/>
              </a:lnSpc>
              <a:spcBef>
                <a:spcPts val="1200"/>
              </a:spcBef>
              <a:buClr>
                <a:srgbClr val="008198"/>
              </a:buClr>
              <a:buSzPct val="100000"/>
            </a:pPr>
            <a:r>
              <a:rPr lang="en-US" b="0" dirty="0"/>
              <a:t>Describe the </a:t>
            </a:r>
            <a:r>
              <a:rPr lang="en-US" b="0" dirty="0" smtClean="0"/>
              <a:t>evidence supporting </a:t>
            </a:r>
            <a:r>
              <a:rPr lang="en-US" b="0" dirty="0"/>
              <a:t>the </a:t>
            </a:r>
            <a:r>
              <a:rPr lang="en-US" b="0" dirty="0" smtClean="0"/>
              <a:t>link between healthy eating, physical activity, </a:t>
            </a:r>
            <a:r>
              <a:rPr lang="en-US" b="0" dirty="0"/>
              <a:t>and </a:t>
            </a:r>
            <a:r>
              <a:rPr lang="en-US" b="0" dirty="0" smtClean="0"/>
              <a:t>improved academic </a:t>
            </a:r>
            <a:r>
              <a:rPr lang="en-US" b="0" dirty="0"/>
              <a:t>achievement</a:t>
            </a:r>
            <a:r>
              <a:rPr lang="en-US" b="0" dirty="0" smtClean="0"/>
              <a:t>.</a:t>
            </a:r>
            <a:endParaRPr lang="en-US" b="0" dirty="0"/>
          </a:p>
          <a:p>
            <a:pPr>
              <a:lnSpc>
                <a:spcPts val="2400"/>
              </a:lnSpc>
              <a:spcBef>
                <a:spcPts val="1200"/>
              </a:spcBef>
              <a:buClr>
                <a:srgbClr val="008198"/>
              </a:buClr>
              <a:buSzPct val="100000"/>
            </a:pPr>
            <a:r>
              <a:rPr lang="en-US" b="0" dirty="0"/>
              <a:t>Identify key messages and benefits of addressing </a:t>
            </a:r>
            <a:r>
              <a:rPr lang="en-US" b="0" dirty="0" smtClean="0"/>
              <a:t>healthy eating and physical activity in schools to improve academic achievement and motivate stakeholders to take action. </a:t>
            </a:r>
            <a:endParaRPr lang="en-US" b="0" dirty="0"/>
          </a:p>
          <a:p>
            <a:pPr>
              <a:lnSpc>
                <a:spcPts val="2400"/>
              </a:lnSpc>
              <a:spcBef>
                <a:spcPts val="1200"/>
              </a:spcBef>
              <a:buClr>
                <a:srgbClr val="008198"/>
              </a:buClr>
              <a:buSzPct val="100000"/>
            </a:pPr>
            <a:r>
              <a:rPr lang="en-US" b="0" dirty="0"/>
              <a:t>Identify at least </a:t>
            </a:r>
            <a:r>
              <a:rPr lang="en-US" b="0" dirty="0" smtClean="0"/>
              <a:t>three </a:t>
            </a:r>
            <a:r>
              <a:rPr lang="en-US" b="0" dirty="0"/>
              <a:t>actions that can be implemented by </a:t>
            </a:r>
            <a:r>
              <a:rPr lang="en-US" b="0" dirty="0" smtClean="0"/>
              <a:t>states, school districts, schools, parents, and/or students to </a:t>
            </a:r>
            <a:r>
              <a:rPr lang="en-US" b="0" dirty="0"/>
              <a:t>support </a:t>
            </a:r>
            <a:r>
              <a:rPr lang="en-US" b="0" dirty="0" smtClean="0"/>
              <a:t>healthy eating and physical activity in schools and improve academic achievement. </a:t>
            </a:r>
            <a:endParaRPr lang="en-US" b="0" dirty="0"/>
          </a:p>
          <a:p>
            <a:pPr>
              <a:lnSpc>
                <a:spcPts val="2400"/>
              </a:lnSpc>
              <a:spcBef>
                <a:spcPts val="1200"/>
              </a:spcBef>
              <a:buClr>
                <a:srgbClr val="008198"/>
              </a:buClr>
              <a:buSzPct val="100000"/>
            </a:pPr>
            <a:r>
              <a:rPr lang="en-US" b="0" dirty="0"/>
              <a:t>Identify at least two </a:t>
            </a:r>
            <a:r>
              <a:rPr lang="en-US" b="0" dirty="0" smtClean="0"/>
              <a:t>resources that can be used to explain the relationship between healthy eating, physical activity, and academic </a:t>
            </a:r>
            <a:r>
              <a:rPr lang="en-US" b="0" dirty="0"/>
              <a:t>achievement. </a:t>
            </a:r>
          </a:p>
        </p:txBody>
      </p:sp>
      <p:sp>
        <p:nvSpPr>
          <p:cNvPr id="5" name="Slide Number Placeholder 4"/>
          <p:cNvSpPr>
            <a:spLocks noGrp="1"/>
          </p:cNvSpPr>
          <p:nvPr>
            <p:ph type="sldNum" sz="quarter" idx="12"/>
          </p:nvPr>
        </p:nvSpPr>
        <p:spPr/>
        <p:txBody>
          <a:bodyPr/>
          <a:lstStyle/>
          <a:p>
            <a:fld id="{904EA573-3881-4D29-8870-FD82C74DFB90}" type="slidenum">
              <a:rPr lang="en-US" smtClean="0"/>
              <a:t>2</a:t>
            </a:fld>
            <a:endParaRPr lang="en-US" dirty="0"/>
          </a:p>
        </p:txBody>
      </p:sp>
    </p:spTree>
    <p:extLst>
      <p:ext uri="{BB962C8B-B14F-4D97-AF65-F5344CB8AC3E}">
        <p14:creationId xmlns:p14="http://schemas.microsoft.com/office/powerpoint/2010/main" val="9884686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198"/>
                </a:solidFill>
                <a:latin typeface="+mj-lt"/>
              </a:rPr>
              <a:t>Who Can </a:t>
            </a:r>
            <a:r>
              <a:rPr lang="en-US" dirty="0">
                <a:solidFill>
                  <a:srgbClr val="008198"/>
                </a:solidFill>
                <a:latin typeface="+mj-lt"/>
              </a:rPr>
              <a:t>T</a:t>
            </a:r>
            <a:r>
              <a:rPr lang="en-US" b="1" dirty="0" smtClean="0">
                <a:solidFill>
                  <a:srgbClr val="008198"/>
                </a:solidFill>
                <a:latin typeface="+mj-lt"/>
              </a:rPr>
              <a:t>ake </a:t>
            </a:r>
            <a:r>
              <a:rPr lang="en-US" dirty="0">
                <a:solidFill>
                  <a:srgbClr val="008198"/>
                </a:solidFill>
                <a:latin typeface="+mj-lt"/>
              </a:rPr>
              <a:t>A</a:t>
            </a:r>
            <a:r>
              <a:rPr lang="en-US" b="1" dirty="0" smtClean="0">
                <a:solidFill>
                  <a:srgbClr val="008198"/>
                </a:solidFill>
                <a:latin typeface="+mj-lt"/>
              </a:rPr>
              <a:t>ction?</a:t>
            </a:r>
            <a:endParaRPr lang="en-US" b="1" dirty="0">
              <a:solidFill>
                <a:srgbClr val="008198"/>
              </a:solidFill>
              <a:latin typeface="+mj-lt"/>
            </a:endParaRPr>
          </a:p>
        </p:txBody>
      </p:sp>
      <p:pic>
        <p:nvPicPr>
          <p:cNvPr id="12290" name="Picture 2" descr="C:\Users\kac8\AppData\Local\Microsoft\Windows\Temporary Internet Files\Content.IE5\B5V6IEZG\MC900174377[1].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5800" y="1905000"/>
            <a:ext cx="2133600" cy="1525174"/>
          </a:xfrm>
          <a:prstGeom prst="rect">
            <a:avLst/>
          </a:prstGeom>
          <a:noFill/>
          <a:extLst>
            <a:ext uri="{909E8E84-426E-40DD-AFC4-6F175D3DCCD1}">
              <a14:hiddenFill xmlns:a14="http://schemas.microsoft.com/office/drawing/2010/main">
                <a:solidFill>
                  <a:srgbClr val="FFFFFF"/>
                </a:solidFill>
              </a14:hiddenFill>
            </a:ext>
          </a:extLst>
        </p:spPr>
      </p:pic>
      <p:pic>
        <p:nvPicPr>
          <p:cNvPr id="12295" name="Picture 7" descr="C:\Users\kac8\AppData\Local\Microsoft\Windows\Temporary Internet Files\Content.IE5\3SBD4H53\MC900056208[1].wm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48000" y="1920855"/>
            <a:ext cx="2908759" cy="1187490"/>
          </a:xfrm>
          <a:prstGeom prst="rect">
            <a:avLst/>
          </a:prstGeom>
          <a:noFill/>
          <a:extLst>
            <a:ext uri="{909E8E84-426E-40DD-AFC4-6F175D3DCCD1}">
              <a14:hiddenFill xmlns:a14="http://schemas.microsoft.com/office/drawing/2010/main">
                <a:solidFill>
                  <a:srgbClr val="FFFFFF"/>
                </a:solidFill>
              </a14:hiddenFill>
            </a:ext>
          </a:extLst>
        </p:spPr>
      </p:pic>
      <p:pic>
        <p:nvPicPr>
          <p:cNvPr id="12297" name="Picture 9" descr="C:\Users\kac8\AppData\Local\Microsoft\Windows\Temporary Internet Files\Content.IE5\SY2IWDLA\MC900297575[1].wmf"/>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667795" y="4277924"/>
            <a:ext cx="1370011" cy="124492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85800" y="3430174"/>
            <a:ext cx="2133600" cy="461665"/>
          </a:xfrm>
          <a:prstGeom prst="rect">
            <a:avLst/>
          </a:prstGeom>
          <a:noFill/>
        </p:spPr>
        <p:txBody>
          <a:bodyPr wrap="square" rtlCol="0">
            <a:spAutoFit/>
          </a:bodyPr>
          <a:lstStyle/>
          <a:p>
            <a:pPr algn="ctr"/>
            <a:r>
              <a:rPr lang="en-US" sz="2400" b="1" dirty="0">
                <a:latin typeface="Calibri" panose="020F0502020204030204" pitchFamily="34" charset="0"/>
              </a:rPr>
              <a:t>States</a:t>
            </a:r>
          </a:p>
        </p:txBody>
      </p:sp>
      <p:sp>
        <p:nvSpPr>
          <p:cNvPr id="15" name="TextBox 14"/>
          <p:cNvSpPr txBox="1"/>
          <p:nvPr/>
        </p:nvSpPr>
        <p:spPr>
          <a:xfrm>
            <a:off x="3247023" y="3430173"/>
            <a:ext cx="2510713" cy="461665"/>
          </a:xfrm>
          <a:prstGeom prst="rect">
            <a:avLst/>
          </a:prstGeom>
          <a:noFill/>
        </p:spPr>
        <p:txBody>
          <a:bodyPr wrap="square" rtlCol="0">
            <a:spAutoFit/>
          </a:bodyPr>
          <a:lstStyle/>
          <a:p>
            <a:pPr algn="ctr"/>
            <a:r>
              <a:rPr lang="en-US" sz="2400" b="1" dirty="0">
                <a:latin typeface="Calibri" panose="020F0502020204030204" pitchFamily="34" charset="0"/>
              </a:rPr>
              <a:t>Schools </a:t>
            </a:r>
            <a:r>
              <a:rPr lang="en-US" sz="2400" b="1" dirty="0" smtClean="0">
                <a:latin typeface="Calibri" panose="020F0502020204030204" pitchFamily="34" charset="0"/>
              </a:rPr>
              <a:t>Districts</a:t>
            </a:r>
            <a:endParaRPr lang="en-US" sz="2400" b="1" dirty="0">
              <a:latin typeface="Calibri" panose="020F0502020204030204" pitchFamily="34" charset="0"/>
            </a:endParaRPr>
          </a:p>
        </p:txBody>
      </p:sp>
      <p:sp>
        <p:nvSpPr>
          <p:cNvPr id="16" name="TextBox 15"/>
          <p:cNvSpPr txBox="1"/>
          <p:nvPr/>
        </p:nvSpPr>
        <p:spPr>
          <a:xfrm>
            <a:off x="6119373" y="3430172"/>
            <a:ext cx="2510713" cy="461665"/>
          </a:xfrm>
          <a:prstGeom prst="rect">
            <a:avLst/>
          </a:prstGeom>
          <a:noFill/>
        </p:spPr>
        <p:txBody>
          <a:bodyPr wrap="square" rtlCol="0">
            <a:spAutoFit/>
          </a:bodyPr>
          <a:lstStyle/>
          <a:p>
            <a:pPr algn="ctr"/>
            <a:r>
              <a:rPr lang="en-US" sz="2400" b="1" dirty="0" smtClean="0">
                <a:latin typeface="Calibri" panose="020F0502020204030204" pitchFamily="34" charset="0"/>
              </a:rPr>
              <a:t>Schools</a:t>
            </a:r>
            <a:endParaRPr lang="en-US" sz="2400" b="1" dirty="0">
              <a:latin typeface="Calibri" panose="020F0502020204030204" pitchFamily="34" charset="0"/>
            </a:endParaRPr>
          </a:p>
        </p:txBody>
      </p:sp>
      <p:sp>
        <p:nvSpPr>
          <p:cNvPr id="17" name="TextBox 16"/>
          <p:cNvSpPr txBox="1"/>
          <p:nvPr/>
        </p:nvSpPr>
        <p:spPr>
          <a:xfrm>
            <a:off x="2286000" y="5638800"/>
            <a:ext cx="2133600" cy="461665"/>
          </a:xfrm>
          <a:prstGeom prst="rect">
            <a:avLst/>
          </a:prstGeom>
          <a:noFill/>
        </p:spPr>
        <p:txBody>
          <a:bodyPr wrap="square" rtlCol="0">
            <a:spAutoFit/>
          </a:bodyPr>
          <a:lstStyle/>
          <a:p>
            <a:pPr algn="ctr"/>
            <a:r>
              <a:rPr lang="en-US" sz="2400" b="1" dirty="0">
                <a:latin typeface="Calibri" panose="020F0502020204030204" pitchFamily="34" charset="0"/>
              </a:rPr>
              <a:t>Parents</a:t>
            </a:r>
          </a:p>
        </p:txBody>
      </p:sp>
      <p:sp>
        <p:nvSpPr>
          <p:cNvPr id="18" name="TextBox 17"/>
          <p:cNvSpPr txBox="1"/>
          <p:nvPr/>
        </p:nvSpPr>
        <p:spPr>
          <a:xfrm>
            <a:off x="5241129" y="5638799"/>
            <a:ext cx="2133600" cy="461665"/>
          </a:xfrm>
          <a:prstGeom prst="rect">
            <a:avLst/>
          </a:prstGeom>
          <a:noFill/>
        </p:spPr>
        <p:txBody>
          <a:bodyPr wrap="square" rtlCol="0">
            <a:spAutoFit/>
          </a:bodyPr>
          <a:lstStyle/>
          <a:p>
            <a:pPr algn="ctr"/>
            <a:r>
              <a:rPr lang="en-US" sz="2400" b="1" dirty="0">
                <a:latin typeface="Calibri" panose="020F0502020204030204" pitchFamily="34" charset="0"/>
              </a:rPr>
              <a:t>Students</a:t>
            </a:r>
          </a:p>
        </p:txBody>
      </p:sp>
      <p:pic>
        <p:nvPicPr>
          <p:cNvPr id="3" name="Picture 2" descr="C:\Users\kac8\AppData\Local\Microsoft\Windows\Temporary Internet Files\Content.IE5\FVN4P4SB\MC900088956[1].wmf"/>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399057" y="4277924"/>
            <a:ext cx="1892242" cy="1176047"/>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fld id="{904EA573-3881-4D29-8870-FD82C74DFB90}" type="slidenum">
              <a:rPr lang="en-US" smtClean="0"/>
              <a:t>20</a:t>
            </a:fld>
            <a:endParaRPr lang="en-US" dirty="0"/>
          </a:p>
        </p:txBody>
      </p:sp>
      <p:pic>
        <p:nvPicPr>
          <p:cNvPr id="16389" name="Picture 5" descr="C:\Users\kac8\AppData\Local\Microsoft\Windows\Temporary Internet Files\Content.IE5\EWO3P9PX\MC900434846[1].pn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252376" y="1570307"/>
            <a:ext cx="2194560" cy="2194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81488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solidFill>
                  <a:srgbClr val="008198"/>
                </a:solidFill>
                <a:latin typeface="+mj-lt"/>
              </a:rPr>
              <a:t>Take Action</a:t>
            </a:r>
            <a:endParaRPr lang="en-US" b="1" dirty="0">
              <a:solidFill>
                <a:srgbClr val="008198"/>
              </a:solidFill>
              <a:latin typeface="+mj-lt"/>
            </a:endParaRPr>
          </a:p>
        </p:txBody>
      </p:sp>
      <p:sp>
        <p:nvSpPr>
          <p:cNvPr id="5" name="Content Placeholder 4"/>
          <p:cNvSpPr>
            <a:spLocks noGrp="1"/>
          </p:cNvSpPr>
          <p:nvPr>
            <p:ph idx="4294967295"/>
          </p:nvPr>
        </p:nvSpPr>
        <p:spPr>
          <a:xfrm>
            <a:off x="464458" y="1629228"/>
            <a:ext cx="8229600" cy="4191000"/>
          </a:xfrm>
        </p:spPr>
        <p:txBody>
          <a:bodyPr/>
          <a:lstStyle/>
          <a:p>
            <a:pPr marL="463550" lvl="0" indent="-463550">
              <a:lnSpc>
                <a:spcPts val="3000"/>
              </a:lnSpc>
              <a:spcBef>
                <a:spcPts val="1200"/>
              </a:spcBef>
              <a:buClr>
                <a:srgbClr val="008198"/>
              </a:buClr>
              <a:buSzPct val="100000"/>
              <a:buFont typeface="Wingdings" panose="05000000000000000000" pitchFamily="2" charset="2"/>
              <a:buChar char="ü"/>
            </a:pPr>
            <a:r>
              <a:rPr lang="en-US" sz="2800" b="0" dirty="0" smtClean="0"/>
              <a:t>Establish an agenda to support health in schools</a:t>
            </a:r>
            <a:endParaRPr lang="en-US" sz="2800" b="0" dirty="0"/>
          </a:p>
          <a:p>
            <a:pPr marL="463550" lvl="0" indent="-463550">
              <a:lnSpc>
                <a:spcPts val="3000"/>
              </a:lnSpc>
              <a:spcBef>
                <a:spcPts val="1200"/>
              </a:spcBef>
              <a:buClr>
                <a:srgbClr val="008198"/>
              </a:buClr>
              <a:buSzPct val="100000"/>
              <a:buFont typeface="Wingdings" panose="05000000000000000000" pitchFamily="2" charset="2"/>
              <a:buChar char="ü"/>
            </a:pPr>
            <a:r>
              <a:rPr lang="en-US" sz="2800" b="0" dirty="0" smtClean="0"/>
              <a:t>Develop and implement key policies</a:t>
            </a:r>
            <a:endParaRPr lang="en-US" sz="2800" b="0" dirty="0"/>
          </a:p>
          <a:p>
            <a:pPr marL="463550" lvl="0" indent="-463550">
              <a:lnSpc>
                <a:spcPts val="3000"/>
              </a:lnSpc>
              <a:spcBef>
                <a:spcPts val="1200"/>
              </a:spcBef>
              <a:buClr>
                <a:srgbClr val="008198"/>
              </a:buClr>
              <a:buSzPct val="100000"/>
              <a:buFont typeface="Wingdings" panose="05000000000000000000" pitchFamily="2" charset="2"/>
              <a:buChar char="ü"/>
            </a:pPr>
            <a:r>
              <a:rPr lang="en-US" sz="2800" b="0" dirty="0" smtClean="0"/>
              <a:t>Provide appropriate guidance</a:t>
            </a:r>
            <a:r>
              <a:rPr lang="en-US" sz="2800" b="0" dirty="0"/>
              <a:t>, technical assistance, and professional </a:t>
            </a:r>
            <a:r>
              <a:rPr lang="en-US" sz="2800" b="0" dirty="0" smtClean="0"/>
              <a:t>development</a:t>
            </a:r>
            <a:endParaRPr lang="en-US" sz="2800" b="0" dirty="0"/>
          </a:p>
          <a:p>
            <a:pPr marL="463550" lvl="0" indent="-463550">
              <a:lnSpc>
                <a:spcPts val="3000"/>
              </a:lnSpc>
              <a:spcBef>
                <a:spcPts val="1200"/>
              </a:spcBef>
              <a:buClr>
                <a:srgbClr val="008198"/>
              </a:buClr>
              <a:buSzPct val="100000"/>
              <a:buFont typeface="Wingdings" panose="05000000000000000000" pitchFamily="2" charset="2"/>
              <a:buChar char="ü"/>
            </a:pPr>
            <a:r>
              <a:rPr lang="en-US" sz="2800" b="0" dirty="0" smtClean="0"/>
              <a:t>Implement effective, high-quality programs </a:t>
            </a:r>
            <a:r>
              <a:rPr lang="en-US" sz="2800" b="0" dirty="0"/>
              <a:t/>
            </a:r>
            <a:br>
              <a:rPr lang="en-US" sz="2800" b="0" dirty="0"/>
            </a:br>
            <a:r>
              <a:rPr lang="en-US" sz="2800" b="0" dirty="0" smtClean="0"/>
              <a:t>and practices</a:t>
            </a:r>
          </a:p>
          <a:p>
            <a:pPr marL="463550" lvl="0" indent="-463550">
              <a:lnSpc>
                <a:spcPts val="3000"/>
              </a:lnSpc>
              <a:spcBef>
                <a:spcPts val="1200"/>
              </a:spcBef>
              <a:buClr>
                <a:srgbClr val="008198"/>
              </a:buClr>
              <a:buSzPct val="100000"/>
              <a:buFont typeface="Wingdings" panose="05000000000000000000" pitchFamily="2" charset="2"/>
              <a:buChar char="ü"/>
            </a:pPr>
            <a:r>
              <a:rPr lang="en-US" sz="2800" b="0" dirty="0" smtClean="0"/>
              <a:t>Ensure accountability</a:t>
            </a:r>
            <a:endParaRPr lang="en-US" sz="2800" b="0" dirty="0"/>
          </a:p>
          <a:p>
            <a:pPr marL="463550" indent="-463550">
              <a:buSzPct val="100000"/>
            </a:pPr>
            <a:endParaRPr lang="en-US" dirty="0"/>
          </a:p>
        </p:txBody>
      </p:sp>
      <p:sp>
        <p:nvSpPr>
          <p:cNvPr id="3" name="Slide Number Placeholder 2"/>
          <p:cNvSpPr>
            <a:spLocks noGrp="1"/>
          </p:cNvSpPr>
          <p:nvPr>
            <p:ph type="sldNum" sz="quarter" idx="12"/>
          </p:nvPr>
        </p:nvSpPr>
        <p:spPr/>
        <p:txBody>
          <a:bodyPr/>
          <a:lstStyle/>
          <a:p>
            <a:fld id="{904EA573-3881-4D29-8870-FD82C74DFB90}" type="slidenum">
              <a:rPr lang="en-US" smtClean="0"/>
              <a:t>21</a:t>
            </a:fld>
            <a:endParaRPr lang="en-US" dirty="0"/>
          </a:p>
        </p:txBody>
      </p:sp>
    </p:spTree>
    <p:extLst>
      <p:ext uri="{BB962C8B-B14F-4D97-AF65-F5344CB8AC3E}">
        <p14:creationId xmlns:p14="http://schemas.microsoft.com/office/powerpoint/2010/main" val="29773438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198"/>
                </a:solidFill>
                <a:latin typeface="+mj-lt"/>
              </a:rPr>
              <a:t>Examples of Actions</a:t>
            </a:r>
            <a:endParaRPr lang="en-US" b="1" dirty="0">
              <a:solidFill>
                <a:srgbClr val="008198"/>
              </a:solidFill>
              <a:latin typeface="+mj-lt"/>
            </a:endParaRPr>
          </a:p>
        </p:txBody>
      </p:sp>
      <p:sp>
        <p:nvSpPr>
          <p:cNvPr id="3" name="Content Placeholder 2"/>
          <p:cNvSpPr>
            <a:spLocks noGrp="1"/>
          </p:cNvSpPr>
          <p:nvPr>
            <p:ph idx="4294967295"/>
          </p:nvPr>
        </p:nvSpPr>
        <p:spPr>
          <a:xfrm>
            <a:off x="493476" y="1600200"/>
            <a:ext cx="8229600" cy="4191000"/>
          </a:xfrm>
        </p:spPr>
        <p:txBody>
          <a:bodyPr>
            <a:noAutofit/>
          </a:bodyPr>
          <a:lstStyle/>
          <a:p>
            <a:pPr marL="0" indent="0">
              <a:lnSpc>
                <a:spcPts val="2400"/>
              </a:lnSpc>
              <a:spcBef>
                <a:spcPts val="400"/>
              </a:spcBef>
              <a:buNone/>
            </a:pPr>
            <a:r>
              <a:rPr lang="en-US" sz="2000" b="1" dirty="0" smtClean="0">
                <a:solidFill>
                  <a:srgbClr val="008198"/>
                </a:solidFill>
              </a:rPr>
              <a:t>State </a:t>
            </a:r>
          </a:p>
          <a:p>
            <a:pPr lvl="1">
              <a:lnSpc>
                <a:spcPts val="2400"/>
              </a:lnSpc>
              <a:spcBef>
                <a:spcPts val="400"/>
              </a:spcBef>
              <a:buClr>
                <a:srgbClr val="008198"/>
              </a:buClr>
              <a:buFont typeface="Arial" panose="020B0604020202020204" pitchFamily="34" charset="0"/>
              <a:buChar char="•"/>
            </a:pPr>
            <a:r>
              <a:rPr lang="en-US" sz="2000" dirty="0" smtClean="0"/>
              <a:t>Create </a:t>
            </a:r>
            <a:r>
              <a:rPr lang="en-US" sz="2000" dirty="0"/>
              <a:t>a partnership between </a:t>
            </a:r>
            <a:r>
              <a:rPr lang="en-US" sz="2000" dirty="0" smtClean="0"/>
              <a:t>departments </a:t>
            </a:r>
            <a:r>
              <a:rPr lang="en-US" sz="2000" dirty="0"/>
              <a:t>of health and </a:t>
            </a:r>
            <a:r>
              <a:rPr lang="en-US" sz="2000" dirty="0" smtClean="0"/>
              <a:t>education to support the connection between health and academic achievement</a:t>
            </a:r>
          </a:p>
          <a:p>
            <a:pPr lvl="1">
              <a:lnSpc>
                <a:spcPts val="2400"/>
              </a:lnSpc>
              <a:spcBef>
                <a:spcPts val="400"/>
              </a:spcBef>
              <a:buClr>
                <a:srgbClr val="008198"/>
              </a:buClr>
              <a:buFont typeface="Arial" panose="020B0604020202020204" pitchFamily="34" charset="0"/>
              <a:buChar char="•"/>
            </a:pPr>
            <a:r>
              <a:rPr lang="en-US" sz="2000" dirty="0" smtClean="0"/>
              <a:t>Provide professional development and technical assistance to school districts and schools on healthy school nutrition environments and a comprehensive approach to physical activity in schools</a:t>
            </a:r>
          </a:p>
          <a:p>
            <a:pPr marL="274320" lvl="1" indent="0">
              <a:lnSpc>
                <a:spcPts val="2400"/>
              </a:lnSpc>
              <a:spcBef>
                <a:spcPts val="400"/>
              </a:spcBef>
              <a:buClr>
                <a:srgbClr val="008198"/>
              </a:buClr>
              <a:buNone/>
            </a:pPr>
            <a:endParaRPr lang="en-US" sz="2000" dirty="0"/>
          </a:p>
          <a:p>
            <a:pPr marL="0" indent="0">
              <a:lnSpc>
                <a:spcPts val="2400"/>
              </a:lnSpc>
              <a:spcBef>
                <a:spcPts val="400"/>
              </a:spcBef>
              <a:buNone/>
            </a:pPr>
            <a:r>
              <a:rPr lang="en-US" sz="2000" b="1" dirty="0" smtClean="0">
                <a:solidFill>
                  <a:srgbClr val="008198"/>
                </a:solidFill>
              </a:rPr>
              <a:t>School Districts</a:t>
            </a:r>
          </a:p>
          <a:p>
            <a:pPr lvl="1">
              <a:lnSpc>
                <a:spcPts val="2400"/>
              </a:lnSpc>
              <a:spcBef>
                <a:spcPts val="400"/>
              </a:spcBef>
              <a:buClr>
                <a:srgbClr val="008198"/>
              </a:buClr>
              <a:buFont typeface="Arial" panose="020B0604020202020204" pitchFamily="34" charset="0"/>
              <a:buChar char="•"/>
            </a:pPr>
            <a:r>
              <a:rPr lang="en-US" sz="2000" dirty="0" smtClean="0"/>
              <a:t>Establish, implement, and monitor </a:t>
            </a:r>
            <a:r>
              <a:rPr lang="en-US" sz="2000" dirty="0"/>
              <a:t>local school wellness </a:t>
            </a:r>
            <a:r>
              <a:rPr lang="en-US" sz="2000" dirty="0" smtClean="0"/>
              <a:t>policies</a:t>
            </a:r>
          </a:p>
          <a:p>
            <a:pPr lvl="1">
              <a:lnSpc>
                <a:spcPts val="2400"/>
              </a:lnSpc>
              <a:spcBef>
                <a:spcPts val="400"/>
              </a:spcBef>
              <a:buClr>
                <a:srgbClr val="008198"/>
              </a:buClr>
              <a:buFont typeface="Arial" panose="020B0604020202020204" pitchFamily="34" charset="0"/>
              <a:buChar char="•"/>
            </a:pPr>
            <a:r>
              <a:rPr lang="en-US" sz="2000" dirty="0"/>
              <a:t>Collect data on health and educational behaviors and outcomes to assess the benefits of school </a:t>
            </a:r>
            <a:r>
              <a:rPr lang="en-US" sz="2000" dirty="0" smtClean="0"/>
              <a:t>health </a:t>
            </a:r>
            <a:r>
              <a:rPr lang="en-US" sz="2000" dirty="0"/>
              <a:t>policies and </a:t>
            </a:r>
            <a:r>
              <a:rPr lang="en-US" sz="2000" dirty="0" smtClean="0"/>
              <a:t>practices</a:t>
            </a:r>
            <a:endParaRPr lang="en-US" sz="2000" dirty="0"/>
          </a:p>
          <a:p>
            <a:pPr lvl="1">
              <a:lnSpc>
                <a:spcPts val="2400"/>
              </a:lnSpc>
              <a:spcBef>
                <a:spcPts val="400"/>
              </a:spcBef>
            </a:pPr>
            <a:endParaRPr lang="en-US" sz="2000" dirty="0" smtClean="0"/>
          </a:p>
          <a:p>
            <a:pPr lvl="1">
              <a:lnSpc>
                <a:spcPts val="2400"/>
              </a:lnSpc>
              <a:spcBef>
                <a:spcPts val="400"/>
              </a:spcBef>
            </a:pPr>
            <a:endParaRPr lang="en-US" sz="2000" dirty="0"/>
          </a:p>
        </p:txBody>
      </p:sp>
      <p:sp>
        <p:nvSpPr>
          <p:cNvPr id="5" name="Slide Number Placeholder 4"/>
          <p:cNvSpPr>
            <a:spLocks noGrp="1"/>
          </p:cNvSpPr>
          <p:nvPr>
            <p:ph type="sldNum" sz="quarter" idx="12"/>
          </p:nvPr>
        </p:nvSpPr>
        <p:spPr/>
        <p:txBody>
          <a:bodyPr/>
          <a:lstStyle/>
          <a:p>
            <a:fld id="{904EA573-3881-4D29-8870-FD82C74DFB90}" type="slidenum">
              <a:rPr lang="en-US" smtClean="0"/>
              <a:t>22</a:t>
            </a:fld>
            <a:endParaRPr lang="en-US" dirty="0"/>
          </a:p>
        </p:txBody>
      </p:sp>
    </p:spTree>
    <p:extLst>
      <p:ext uri="{BB962C8B-B14F-4D97-AF65-F5344CB8AC3E}">
        <p14:creationId xmlns:p14="http://schemas.microsoft.com/office/powerpoint/2010/main" val="29054589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198"/>
                </a:solidFill>
                <a:latin typeface="+mj-lt"/>
              </a:rPr>
              <a:t>Examples </a:t>
            </a:r>
            <a:r>
              <a:rPr lang="en-US" b="1" dirty="0">
                <a:solidFill>
                  <a:srgbClr val="008198"/>
                </a:solidFill>
                <a:latin typeface="+mj-lt"/>
              </a:rPr>
              <a:t>of </a:t>
            </a:r>
            <a:r>
              <a:rPr lang="en-US" b="1" dirty="0" smtClean="0">
                <a:solidFill>
                  <a:srgbClr val="008198"/>
                </a:solidFill>
                <a:latin typeface="+mj-lt"/>
              </a:rPr>
              <a:t>Actions</a:t>
            </a:r>
            <a:endParaRPr lang="en-US" b="1" dirty="0">
              <a:solidFill>
                <a:srgbClr val="008198"/>
              </a:solidFill>
              <a:latin typeface="+mj-lt"/>
            </a:endParaRPr>
          </a:p>
        </p:txBody>
      </p:sp>
      <p:sp>
        <p:nvSpPr>
          <p:cNvPr id="3" name="Content Placeholder 2"/>
          <p:cNvSpPr>
            <a:spLocks noGrp="1"/>
          </p:cNvSpPr>
          <p:nvPr>
            <p:ph idx="4294967295"/>
          </p:nvPr>
        </p:nvSpPr>
        <p:spPr>
          <a:xfrm>
            <a:off x="290280" y="1524000"/>
            <a:ext cx="8447314" cy="4191000"/>
          </a:xfrm>
        </p:spPr>
        <p:txBody>
          <a:bodyPr>
            <a:noAutofit/>
          </a:bodyPr>
          <a:lstStyle/>
          <a:p>
            <a:pPr marL="0" indent="0">
              <a:buNone/>
            </a:pPr>
            <a:r>
              <a:rPr lang="en-US" sz="2000" b="1" dirty="0" smtClean="0">
                <a:solidFill>
                  <a:srgbClr val="008198"/>
                </a:solidFill>
              </a:rPr>
              <a:t>Schools</a:t>
            </a:r>
          </a:p>
          <a:p>
            <a:pPr lvl="1">
              <a:buFont typeface="Arial" panose="020B0604020202020204" pitchFamily="34" charset="0"/>
              <a:buChar char="•"/>
            </a:pPr>
            <a:r>
              <a:rPr lang="en-US" sz="2000" dirty="0"/>
              <a:t>Establish a school health advisory council or wellness </a:t>
            </a:r>
            <a:r>
              <a:rPr lang="en-US" sz="2000" dirty="0" smtClean="0"/>
              <a:t>committee </a:t>
            </a:r>
            <a:endParaRPr lang="en-US" sz="2000" dirty="0"/>
          </a:p>
          <a:p>
            <a:pPr lvl="1">
              <a:buFont typeface="Arial" panose="020B0604020202020204" pitchFamily="34" charset="0"/>
              <a:buChar char="•"/>
            </a:pPr>
            <a:r>
              <a:rPr lang="en-US" sz="2000" dirty="0" smtClean="0"/>
              <a:t>Provide </a:t>
            </a:r>
            <a:r>
              <a:rPr lang="en-US" sz="2000" dirty="0"/>
              <a:t>healthy </a:t>
            </a:r>
            <a:r>
              <a:rPr lang="en-US" sz="2000" dirty="0" smtClean="0"/>
              <a:t>food</a:t>
            </a:r>
            <a:endParaRPr lang="en-US" sz="2000" dirty="0"/>
          </a:p>
          <a:p>
            <a:pPr lvl="1">
              <a:buFont typeface="Arial" panose="020B0604020202020204" pitchFamily="34" charset="0"/>
              <a:buChar char="•"/>
            </a:pPr>
            <a:r>
              <a:rPr lang="en-US" sz="2000" dirty="0"/>
              <a:t>Provide physical education </a:t>
            </a:r>
            <a:r>
              <a:rPr lang="en-US" sz="2000" dirty="0" smtClean="0"/>
              <a:t>programs</a:t>
            </a:r>
            <a:endParaRPr lang="en-US" sz="2000" dirty="0"/>
          </a:p>
          <a:p>
            <a:pPr marL="0" indent="0">
              <a:buNone/>
            </a:pPr>
            <a:r>
              <a:rPr lang="en-US" sz="2000" b="1" dirty="0" smtClean="0">
                <a:solidFill>
                  <a:srgbClr val="008198"/>
                </a:solidFill>
              </a:rPr>
              <a:t>Parents</a:t>
            </a:r>
          </a:p>
          <a:p>
            <a:pPr lvl="1">
              <a:buFont typeface="Arial" panose="020B0604020202020204" pitchFamily="34" charset="0"/>
              <a:buChar char="•"/>
            </a:pPr>
            <a:r>
              <a:rPr lang="en-US" sz="2000" dirty="0"/>
              <a:t>Be involved in school health activities at your child’s school </a:t>
            </a:r>
            <a:endParaRPr lang="en-US" sz="2000" dirty="0" smtClean="0"/>
          </a:p>
          <a:p>
            <a:pPr lvl="1">
              <a:buFont typeface="Arial" panose="020B0604020202020204" pitchFamily="34" charset="0"/>
              <a:buChar char="•"/>
            </a:pPr>
            <a:r>
              <a:rPr lang="en-US" sz="2000" dirty="0"/>
              <a:t>Ask the school to provide educational opportunities for you to </a:t>
            </a:r>
            <a:r>
              <a:rPr lang="en-US" sz="2000" dirty="0" smtClean="0"/>
              <a:t>help increase access to healthy eating and physical activity in your child’s school</a:t>
            </a:r>
          </a:p>
          <a:p>
            <a:pPr marL="0" indent="0">
              <a:buNone/>
            </a:pPr>
            <a:r>
              <a:rPr lang="en-US" sz="2000" b="1" dirty="0" smtClean="0">
                <a:solidFill>
                  <a:srgbClr val="008198"/>
                </a:solidFill>
              </a:rPr>
              <a:t>Students</a:t>
            </a:r>
            <a:r>
              <a:rPr lang="en-US" sz="2000" dirty="0" smtClean="0">
                <a:solidFill>
                  <a:schemeClr val="accent3">
                    <a:lumMod val="60000"/>
                    <a:lumOff val="40000"/>
                  </a:schemeClr>
                </a:solidFill>
              </a:rPr>
              <a:t> </a:t>
            </a:r>
          </a:p>
          <a:p>
            <a:pPr lvl="1">
              <a:buFont typeface="Arial" panose="020B0604020202020204" pitchFamily="34" charset="0"/>
              <a:buChar char="•"/>
            </a:pPr>
            <a:r>
              <a:rPr lang="en-US" sz="2000" dirty="0" smtClean="0"/>
              <a:t>Participate on state, district, and/or school health advisory councils or other health-related committees </a:t>
            </a:r>
          </a:p>
          <a:p>
            <a:pPr lvl="1">
              <a:buFont typeface="Arial" panose="020B0604020202020204" pitchFamily="34" charset="0"/>
              <a:buChar char="•"/>
            </a:pPr>
            <a:r>
              <a:rPr lang="en-US" sz="2000" dirty="0" smtClean="0"/>
              <a:t>Lead activities in your school that promote eating healthy and being physically active</a:t>
            </a:r>
          </a:p>
          <a:p>
            <a:pPr lvl="1"/>
            <a:endParaRPr lang="en-US" sz="2000" dirty="0"/>
          </a:p>
        </p:txBody>
      </p:sp>
      <p:sp>
        <p:nvSpPr>
          <p:cNvPr id="5" name="Slide Number Placeholder 4"/>
          <p:cNvSpPr>
            <a:spLocks noGrp="1"/>
          </p:cNvSpPr>
          <p:nvPr>
            <p:ph type="sldNum" sz="quarter" idx="12"/>
          </p:nvPr>
        </p:nvSpPr>
        <p:spPr/>
        <p:txBody>
          <a:bodyPr/>
          <a:lstStyle/>
          <a:p>
            <a:fld id="{904EA573-3881-4D29-8870-FD82C74DFB90}" type="slidenum">
              <a:rPr lang="en-US" smtClean="0"/>
              <a:t>23</a:t>
            </a:fld>
            <a:endParaRPr lang="en-US" dirty="0"/>
          </a:p>
        </p:txBody>
      </p:sp>
    </p:spTree>
    <p:extLst>
      <p:ext uri="{BB962C8B-B14F-4D97-AF65-F5344CB8AC3E}">
        <p14:creationId xmlns:p14="http://schemas.microsoft.com/office/powerpoint/2010/main" val="29055852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957405" y="2667000"/>
            <a:ext cx="7239000" cy="1600199"/>
          </a:xfrm>
          <a:prstGeom prst="rect">
            <a:avLst/>
          </a:prstGeom>
          <a:solidFill>
            <a:srgbClr val="7E0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ubtitle 2"/>
          <p:cNvSpPr txBox="1">
            <a:spLocks/>
          </p:cNvSpPr>
          <p:nvPr/>
        </p:nvSpPr>
        <p:spPr>
          <a:xfrm>
            <a:off x="1376505" y="3021272"/>
            <a:ext cx="6400800" cy="457200"/>
          </a:xfrm>
          <a:prstGeom prst="rect">
            <a:avLst/>
          </a:prstGeom>
        </p:spPr>
        <p:txBody>
          <a:bodyPr/>
          <a:lstStyle>
            <a:lvl1pPr marL="342900" indent="-342900" algn="l" defTabSz="914400" rtl="0" eaLnBrk="1" latinLnBrk="0" hangingPunct="1">
              <a:spcBef>
                <a:spcPct val="20000"/>
              </a:spcBef>
              <a:buClr>
                <a:schemeClr val="bg1"/>
              </a:buClr>
              <a:buSzPct val="70000"/>
              <a:buFont typeface="Arial" pitchFamily="34" charset="0"/>
              <a:buChar char="•"/>
              <a:defRPr sz="2400" b="1" kern="1200" baseline="0">
                <a:solidFill>
                  <a:schemeClr val="bg2"/>
                </a:solidFill>
                <a:latin typeface="Calibri" pitchFamily="34" charset="0"/>
                <a:ea typeface="+mn-ea"/>
                <a:cs typeface="+mn-cs"/>
              </a:defRPr>
            </a:lvl1pPr>
            <a:lvl2pPr marL="742950" indent="-285750" algn="l" defTabSz="914400" rtl="0" eaLnBrk="1" latinLnBrk="0" hangingPunct="1">
              <a:spcBef>
                <a:spcPct val="20000"/>
              </a:spcBef>
              <a:buClr>
                <a:schemeClr val="bg1"/>
              </a:buClr>
              <a:buSzPct val="100000"/>
              <a:buFont typeface="Wingdings" pitchFamily="2" charset="2"/>
              <a:buChar char="§"/>
              <a:defRPr sz="2000" kern="1200">
                <a:solidFill>
                  <a:schemeClr val="bg2"/>
                </a:solidFill>
                <a:latin typeface="+mn-lt"/>
                <a:ea typeface="+mn-ea"/>
                <a:cs typeface="+mn-cs"/>
              </a:defRPr>
            </a:lvl2pPr>
            <a:lvl3pPr marL="1143000" indent="-228600" algn="l" defTabSz="914400" rtl="0" eaLnBrk="1" latinLnBrk="0" hangingPunct="1">
              <a:spcBef>
                <a:spcPct val="20000"/>
              </a:spcBef>
              <a:buClr>
                <a:schemeClr val="bg1"/>
              </a:buClr>
              <a:buSzPct val="100000"/>
              <a:buFont typeface="Arial" pitchFamily="34" charset="0"/>
              <a:buChar char="•"/>
              <a:defRPr sz="1800" kern="1200">
                <a:solidFill>
                  <a:schemeClr val="bg2"/>
                </a:solidFill>
                <a:latin typeface="+mn-lt"/>
                <a:ea typeface="+mn-ea"/>
                <a:cs typeface="+mn-cs"/>
              </a:defRPr>
            </a:lvl3pPr>
            <a:lvl4pPr marL="1600200" indent="-228600" algn="l" defTabSz="914400" rtl="0" eaLnBrk="1" latinLnBrk="0" hangingPunct="1">
              <a:spcBef>
                <a:spcPct val="20000"/>
              </a:spcBef>
              <a:buClr>
                <a:schemeClr val="bg1"/>
              </a:buClr>
              <a:buSzPct val="70000"/>
              <a:buFont typeface="Courier New" pitchFamily="49" charset="0"/>
              <a:buChar char="o"/>
              <a:defRPr sz="1800" kern="1200" baseline="0">
                <a:solidFill>
                  <a:schemeClr val="bg2"/>
                </a:solidFill>
                <a:latin typeface="+mn-lt"/>
                <a:ea typeface="+mn-ea"/>
                <a:cs typeface="+mn-cs"/>
              </a:defRPr>
            </a:lvl4pPr>
            <a:lvl5pPr marL="2057400" indent="-228600" algn="l" defTabSz="914400" rtl="0" eaLnBrk="1" latinLnBrk="0" hangingPunct="1">
              <a:spcBef>
                <a:spcPct val="20000"/>
              </a:spcBef>
              <a:buClr>
                <a:schemeClr val="bg1"/>
              </a:buClr>
              <a:buSzPct val="70000"/>
              <a:buFont typeface="Arial" pitchFamily="34" charset="0"/>
              <a:buChar char="•"/>
              <a:defRPr sz="18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4000" dirty="0" smtClean="0">
                <a:solidFill>
                  <a:schemeClr val="bg1"/>
                </a:solidFill>
                <a:latin typeface="+mj-lt"/>
              </a:rPr>
              <a:t>USE THE RESOURCES</a:t>
            </a:r>
            <a:endParaRPr lang="en-US" sz="4000" dirty="0">
              <a:solidFill>
                <a:schemeClr val="bg1"/>
              </a:solidFill>
              <a:latin typeface="+mj-lt"/>
            </a:endParaRPr>
          </a:p>
        </p:txBody>
      </p:sp>
      <p:sp>
        <p:nvSpPr>
          <p:cNvPr id="3" name="Slide Number Placeholder 2"/>
          <p:cNvSpPr>
            <a:spLocks noGrp="1"/>
          </p:cNvSpPr>
          <p:nvPr>
            <p:ph type="sldNum" sz="quarter" idx="12"/>
          </p:nvPr>
        </p:nvSpPr>
        <p:spPr/>
        <p:txBody>
          <a:bodyPr/>
          <a:lstStyle/>
          <a:p>
            <a:fld id="{713C5EF3-E400-4FE6-8AC9-95A094C69EF9}" type="slidenum">
              <a:rPr lang="en-US" smtClean="0"/>
              <a:t>24</a:t>
            </a:fld>
            <a:endParaRPr lang="en-US"/>
          </a:p>
        </p:txBody>
      </p:sp>
    </p:spTree>
    <p:extLst>
      <p:ext uri="{BB962C8B-B14F-4D97-AF65-F5344CB8AC3E}">
        <p14:creationId xmlns:p14="http://schemas.microsoft.com/office/powerpoint/2010/main" val="3800938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0"/>
          <p:cNvSpPr txBox="1">
            <a:spLocks noChangeArrowheads="1"/>
          </p:cNvSpPr>
          <p:nvPr/>
        </p:nvSpPr>
        <p:spPr bwMode="auto">
          <a:xfrm>
            <a:off x="228600" y="5945832"/>
            <a:ext cx="8839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pitchFamily="18" charset="0"/>
                <a:cs typeface="Arial" pitchFamily="34" charset="0"/>
              </a:defRPr>
            </a:lvl1pPr>
            <a:lvl2pPr marL="742950" indent="-285750" eaLnBrk="0" hangingPunct="0">
              <a:defRPr sz="2400" b="1">
                <a:solidFill>
                  <a:schemeClr val="tx1"/>
                </a:solidFill>
                <a:latin typeface="Times New Roman" pitchFamily="18" charset="0"/>
                <a:cs typeface="Arial" pitchFamily="34" charset="0"/>
              </a:defRPr>
            </a:lvl2pPr>
            <a:lvl3pPr marL="1143000" indent="-228600" eaLnBrk="0" hangingPunct="0">
              <a:defRPr sz="2400" b="1">
                <a:solidFill>
                  <a:schemeClr val="tx1"/>
                </a:solidFill>
                <a:latin typeface="Times New Roman" pitchFamily="18" charset="0"/>
                <a:cs typeface="Arial" pitchFamily="34" charset="0"/>
              </a:defRPr>
            </a:lvl3pPr>
            <a:lvl4pPr marL="1600200" indent="-228600" eaLnBrk="0" hangingPunct="0">
              <a:defRPr sz="2400" b="1">
                <a:solidFill>
                  <a:schemeClr val="tx1"/>
                </a:solidFill>
                <a:latin typeface="Times New Roman" pitchFamily="18" charset="0"/>
                <a:cs typeface="Arial" pitchFamily="34" charset="0"/>
              </a:defRPr>
            </a:lvl4pPr>
            <a:lvl5pPr marL="2057400" indent="-228600" eaLnBrk="0" hangingPunct="0">
              <a:defRPr sz="2400"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b="1">
                <a:solidFill>
                  <a:schemeClr val="tx1"/>
                </a:solidFill>
                <a:latin typeface="Times New Roman" pitchFamily="18" charset="0"/>
                <a:cs typeface="Arial" pitchFamily="34" charset="0"/>
              </a:defRPr>
            </a:lvl9pPr>
          </a:lstStyle>
          <a:p>
            <a:pPr algn="ctr" eaLnBrk="1" hangingPunct="1"/>
            <a:r>
              <a:rPr lang="en-US" sz="1600" b="0" dirty="0">
                <a:latin typeface="Calibri" panose="020F0502020204030204" pitchFamily="34" charset="0"/>
              </a:rPr>
              <a:t>http://www.cdc.gov/HealthyYouth/health_and_academics/</a:t>
            </a:r>
          </a:p>
        </p:txBody>
      </p:sp>
      <p:pic>
        <p:nvPicPr>
          <p:cNvPr id="6" name="Picture 5"/>
          <p:cNvPicPr/>
          <p:nvPr/>
        </p:nvPicPr>
        <p:blipFill rotWithShape="1">
          <a:blip r:embed="rId3" cstate="email">
            <a:extLst>
              <a:ext uri="{28A0092B-C50C-407E-A947-70E740481C1C}">
                <a14:useLocalDpi xmlns:a14="http://schemas.microsoft.com/office/drawing/2010/main"/>
              </a:ext>
            </a:extLst>
          </a:blip>
          <a:srcRect/>
          <a:stretch/>
        </p:blipFill>
        <p:spPr bwMode="auto">
          <a:xfrm>
            <a:off x="1295400" y="533400"/>
            <a:ext cx="6759428" cy="5336232"/>
          </a:xfrm>
          <a:prstGeom prst="rect">
            <a:avLst/>
          </a:prstGeom>
          <a:ln>
            <a:solidFill>
              <a:schemeClr val="tx1"/>
            </a:solidFill>
          </a:ln>
          <a:extLst>
            <a:ext uri="{53640926-AAD7-44D8-BBD7-CCE9431645EC}">
              <a14:shadowObscured xmlns:a14="http://schemas.microsoft.com/office/drawing/2010/main"/>
            </a:ext>
          </a:extLst>
        </p:spPr>
      </p:pic>
      <p:sp>
        <p:nvSpPr>
          <p:cNvPr id="3" name="Slide Number Placeholder 2"/>
          <p:cNvSpPr>
            <a:spLocks noGrp="1"/>
          </p:cNvSpPr>
          <p:nvPr>
            <p:ph type="sldNum" sz="quarter" idx="12"/>
          </p:nvPr>
        </p:nvSpPr>
        <p:spPr/>
        <p:txBody>
          <a:bodyPr/>
          <a:lstStyle/>
          <a:p>
            <a:fld id="{904EA573-3881-4D29-8870-FD82C74DFB90}" type="slidenum">
              <a:rPr lang="en-US" smtClean="0"/>
              <a:t>25</a:t>
            </a:fld>
            <a:endParaRPr lang="en-US" dirty="0"/>
          </a:p>
        </p:txBody>
      </p:sp>
    </p:spTree>
    <p:extLst>
      <p:ext uri="{BB962C8B-B14F-4D97-AF65-F5344CB8AC3E}">
        <p14:creationId xmlns:p14="http://schemas.microsoft.com/office/powerpoint/2010/main" val="2309089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10"/>
          <p:cNvSpPr txBox="1">
            <a:spLocks noChangeArrowheads="1"/>
          </p:cNvSpPr>
          <p:nvPr/>
        </p:nvSpPr>
        <p:spPr bwMode="auto">
          <a:xfrm>
            <a:off x="253621" y="6192985"/>
            <a:ext cx="8839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pitchFamily="18" charset="0"/>
                <a:cs typeface="Arial" pitchFamily="34" charset="0"/>
              </a:defRPr>
            </a:lvl1pPr>
            <a:lvl2pPr marL="742950" indent="-285750" eaLnBrk="0" hangingPunct="0">
              <a:defRPr sz="2400" b="1">
                <a:solidFill>
                  <a:schemeClr val="tx1"/>
                </a:solidFill>
                <a:latin typeface="Times New Roman" pitchFamily="18" charset="0"/>
                <a:cs typeface="Arial" pitchFamily="34" charset="0"/>
              </a:defRPr>
            </a:lvl2pPr>
            <a:lvl3pPr marL="1143000" indent="-228600" eaLnBrk="0" hangingPunct="0">
              <a:defRPr sz="2400" b="1">
                <a:solidFill>
                  <a:schemeClr val="tx1"/>
                </a:solidFill>
                <a:latin typeface="Times New Roman" pitchFamily="18" charset="0"/>
                <a:cs typeface="Arial" pitchFamily="34" charset="0"/>
              </a:defRPr>
            </a:lvl3pPr>
            <a:lvl4pPr marL="1600200" indent="-228600" eaLnBrk="0" hangingPunct="0">
              <a:defRPr sz="2400" b="1">
                <a:solidFill>
                  <a:schemeClr val="tx1"/>
                </a:solidFill>
                <a:latin typeface="Times New Roman" pitchFamily="18" charset="0"/>
                <a:cs typeface="Arial" pitchFamily="34" charset="0"/>
              </a:defRPr>
            </a:lvl4pPr>
            <a:lvl5pPr marL="2057400" indent="-228600" eaLnBrk="0" hangingPunct="0">
              <a:defRPr sz="2400"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b="1">
                <a:solidFill>
                  <a:schemeClr val="tx1"/>
                </a:solidFill>
                <a:latin typeface="Times New Roman" pitchFamily="18" charset="0"/>
                <a:cs typeface="Arial" pitchFamily="34" charset="0"/>
              </a:defRPr>
            </a:lvl9pPr>
          </a:lstStyle>
          <a:p>
            <a:pPr algn="ctr" eaLnBrk="1" hangingPunct="1"/>
            <a:r>
              <a:rPr lang="en-US" sz="1600" b="0" dirty="0">
                <a:latin typeface="Calibri" panose="020F0502020204030204" pitchFamily="34" charset="0"/>
              </a:rPr>
              <a:t>http://www.cdc.gov/healthyyouth/health_and_academics/data.htm</a:t>
            </a:r>
          </a:p>
        </p:txBody>
      </p:sp>
      <p:grpSp>
        <p:nvGrpSpPr>
          <p:cNvPr id="2" name="Group 1"/>
          <p:cNvGrpSpPr/>
          <p:nvPr/>
        </p:nvGrpSpPr>
        <p:grpSpPr>
          <a:xfrm>
            <a:off x="762000" y="1447800"/>
            <a:ext cx="7540624" cy="4562474"/>
            <a:chOff x="381000" y="1371600"/>
            <a:chExt cx="8302625" cy="4714875"/>
          </a:xfrm>
        </p:grpSpPr>
        <p:graphicFrame>
          <p:nvGraphicFramePr>
            <p:cNvPr id="11" name="Object 7"/>
            <p:cNvGraphicFramePr>
              <a:graphicFrameLocks noChangeAspect="1"/>
            </p:cNvGraphicFramePr>
            <p:nvPr>
              <p:extLst>
                <p:ext uri="{D42A27DB-BD31-4B8C-83A1-F6EECF244321}">
                  <p14:modId xmlns:p14="http://schemas.microsoft.com/office/powerpoint/2010/main" val="4281471119"/>
                </p:ext>
              </p:extLst>
            </p:nvPr>
          </p:nvGraphicFramePr>
          <p:xfrm>
            <a:off x="5715000" y="1371600"/>
            <a:ext cx="2968625" cy="3702050"/>
          </p:xfrm>
          <a:graphic>
            <a:graphicData uri="http://schemas.openxmlformats.org/presentationml/2006/ole">
              <mc:AlternateContent xmlns:mc="http://schemas.openxmlformats.org/markup-compatibility/2006">
                <mc:Choice xmlns:v="urn:schemas-microsoft-com:vml" Requires="v">
                  <p:oleObj spid="_x0000_s15618" name="Acrobat Document" r:id="rId4" imgW="11016000" imgH="14256000" progId="AcroExch.Document.7">
                    <p:embed/>
                  </p:oleObj>
                </mc:Choice>
                <mc:Fallback>
                  <p:oleObj name="Acrobat Document" r:id="rId4" imgW="11016000" imgH="14256000"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1371600"/>
                          <a:ext cx="2968625" cy="3702050"/>
                        </a:xfrm>
                        <a:prstGeom prst="rect">
                          <a:avLst/>
                        </a:prstGeom>
                        <a:noFill/>
                        <a:ln w="9525">
                          <a:solidFill>
                            <a:srgbClr val="6699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 name="Object 3"/>
            <p:cNvGraphicFramePr>
              <a:graphicFrameLocks noChangeAspect="1"/>
            </p:cNvGraphicFramePr>
            <p:nvPr>
              <p:extLst>
                <p:ext uri="{D42A27DB-BD31-4B8C-83A1-F6EECF244321}">
                  <p14:modId xmlns:p14="http://schemas.microsoft.com/office/powerpoint/2010/main" val="269195369"/>
                </p:ext>
              </p:extLst>
            </p:nvPr>
          </p:nvGraphicFramePr>
          <p:xfrm>
            <a:off x="5181600" y="1828800"/>
            <a:ext cx="2968625" cy="3702050"/>
          </p:xfrm>
          <a:graphic>
            <a:graphicData uri="http://schemas.openxmlformats.org/presentationml/2006/ole">
              <mc:AlternateContent xmlns:mc="http://schemas.openxmlformats.org/markup-compatibility/2006">
                <mc:Choice xmlns:v="urn:schemas-microsoft-com:vml" Requires="v">
                  <p:oleObj spid="_x0000_s15619" name="Acrobat Document" r:id="rId6" imgW="11016000" imgH="14256000" progId="AcroExch.Document.7">
                    <p:embed/>
                  </p:oleObj>
                </mc:Choice>
                <mc:Fallback>
                  <p:oleObj name="Acrobat Document" r:id="rId6" imgW="11016000" imgH="14256000" progId="AcroExch.Document.7">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1600" y="1828800"/>
                          <a:ext cx="2968625" cy="3702050"/>
                        </a:xfrm>
                        <a:prstGeom prst="rect">
                          <a:avLst/>
                        </a:prstGeom>
                        <a:noFill/>
                        <a:ln w="9525">
                          <a:solidFill>
                            <a:srgbClr val="3366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 name="Object 4"/>
            <p:cNvGraphicFramePr>
              <a:graphicFrameLocks noChangeAspect="1"/>
            </p:cNvGraphicFramePr>
            <p:nvPr>
              <p:extLst>
                <p:ext uri="{D42A27DB-BD31-4B8C-83A1-F6EECF244321}">
                  <p14:modId xmlns:p14="http://schemas.microsoft.com/office/powerpoint/2010/main" val="3134255062"/>
                </p:ext>
              </p:extLst>
            </p:nvPr>
          </p:nvGraphicFramePr>
          <p:xfrm>
            <a:off x="381000" y="1371600"/>
            <a:ext cx="2968625" cy="3702050"/>
          </p:xfrm>
          <a:graphic>
            <a:graphicData uri="http://schemas.openxmlformats.org/presentationml/2006/ole">
              <mc:AlternateContent xmlns:mc="http://schemas.openxmlformats.org/markup-compatibility/2006">
                <mc:Choice xmlns:v="urn:schemas-microsoft-com:vml" Requires="v">
                  <p:oleObj spid="_x0000_s15620" name="Acrobat Document" r:id="rId8" imgW="11016000" imgH="14256000" progId="AcroExch.Document.7">
                    <p:embed/>
                  </p:oleObj>
                </mc:Choice>
                <mc:Fallback>
                  <p:oleObj name="Acrobat Document" r:id="rId8" imgW="11016000" imgH="14256000" progId="AcroExch.Document.7">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000" y="1371600"/>
                          <a:ext cx="2968625" cy="3702050"/>
                        </a:xfrm>
                        <a:prstGeom prst="rect">
                          <a:avLst/>
                        </a:prstGeom>
                        <a:noFill/>
                        <a:ln w="9525">
                          <a:solidFill>
                            <a:srgbClr val="3366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 name="Object 5"/>
            <p:cNvGraphicFramePr>
              <a:graphicFrameLocks noChangeAspect="1"/>
            </p:cNvGraphicFramePr>
            <p:nvPr>
              <p:extLst>
                <p:ext uri="{D42A27DB-BD31-4B8C-83A1-F6EECF244321}">
                  <p14:modId xmlns:p14="http://schemas.microsoft.com/office/powerpoint/2010/main" val="821992051"/>
                </p:ext>
              </p:extLst>
            </p:nvPr>
          </p:nvGraphicFramePr>
          <p:xfrm>
            <a:off x="990600" y="1828800"/>
            <a:ext cx="2967038" cy="3702050"/>
          </p:xfrm>
          <a:graphic>
            <a:graphicData uri="http://schemas.openxmlformats.org/presentationml/2006/ole">
              <mc:AlternateContent xmlns:mc="http://schemas.openxmlformats.org/markup-compatibility/2006">
                <mc:Choice xmlns:v="urn:schemas-microsoft-com:vml" Requires="v">
                  <p:oleObj spid="_x0000_s15621" name="Acrobat Document" r:id="rId10" imgW="11016000" imgH="14256000" progId="AcroExch.Document.7">
                    <p:embed/>
                  </p:oleObj>
                </mc:Choice>
                <mc:Fallback>
                  <p:oleObj name="Acrobat Document" r:id="rId10" imgW="11016000" imgH="14256000" progId="AcroExch.Document.7">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0600" y="1828800"/>
                          <a:ext cx="2967038" cy="3702050"/>
                        </a:xfrm>
                        <a:prstGeom prst="rect">
                          <a:avLst/>
                        </a:prstGeom>
                        <a:noFill/>
                        <a:ln w="9525">
                          <a:solidFill>
                            <a:srgbClr val="3366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7" name="Picture 16" descr="FactSht1.pn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648200" y="2362200"/>
              <a:ext cx="2992438" cy="3724275"/>
            </a:xfrm>
            <a:prstGeom prst="rect">
              <a:avLst/>
            </a:prstGeom>
            <a:ln>
              <a:noFill/>
            </a:ln>
            <a:effectLst>
              <a:outerShdw blurRad="292100" dist="139700" dir="2700000" algn="tl" rotWithShape="0">
                <a:srgbClr val="333333">
                  <a:alpha val="65000"/>
                </a:srgbClr>
              </a:outerShdw>
            </a:effectLst>
          </p:spPr>
        </p:pic>
        <p:pic>
          <p:nvPicPr>
            <p:cNvPr id="18" name="Picture 17" descr="FactSht2.png"/>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600200" y="2362200"/>
              <a:ext cx="2992438" cy="3724275"/>
            </a:xfrm>
            <a:prstGeom prst="rect">
              <a:avLst/>
            </a:prstGeom>
            <a:ln>
              <a:noFill/>
            </a:ln>
            <a:effectLst>
              <a:outerShdw blurRad="292100" dist="139700" dir="2700000" algn="tl" rotWithShape="0">
                <a:srgbClr val="333333">
                  <a:alpha val="65000"/>
                </a:srgbClr>
              </a:outerShdw>
            </a:effectLst>
          </p:spPr>
        </p:pic>
      </p:grpSp>
      <p:sp>
        <p:nvSpPr>
          <p:cNvPr id="3" name="Title 2"/>
          <p:cNvSpPr>
            <a:spLocks noGrp="1"/>
          </p:cNvSpPr>
          <p:nvPr>
            <p:ph type="title"/>
          </p:nvPr>
        </p:nvSpPr>
        <p:spPr/>
        <p:txBody>
          <a:bodyPr>
            <a:noAutofit/>
          </a:bodyPr>
          <a:lstStyle/>
          <a:p>
            <a:pPr>
              <a:lnSpc>
                <a:spcPts val="4200"/>
              </a:lnSpc>
            </a:pPr>
            <a:r>
              <a:rPr lang="en-US" dirty="0">
                <a:solidFill>
                  <a:srgbClr val="008198"/>
                </a:solidFill>
                <a:latin typeface="+mj-lt"/>
              </a:rPr>
              <a:t>Health-Risk Behaviors and </a:t>
            </a:r>
            <a:r>
              <a:rPr lang="en-US" dirty="0" smtClean="0">
                <a:solidFill>
                  <a:srgbClr val="008198"/>
                </a:solidFill>
                <a:latin typeface="+mj-lt"/>
              </a:rPr>
              <a:t/>
            </a:r>
            <a:br>
              <a:rPr lang="en-US" dirty="0" smtClean="0">
                <a:solidFill>
                  <a:srgbClr val="008198"/>
                </a:solidFill>
                <a:latin typeface="+mj-lt"/>
              </a:rPr>
            </a:br>
            <a:r>
              <a:rPr lang="en-US" dirty="0" smtClean="0">
                <a:solidFill>
                  <a:srgbClr val="008198"/>
                </a:solidFill>
                <a:latin typeface="+mj-lt"/>
              </a:rPr>
              <a:t>Academic </a:t>
            </a:r>
            <a:r>
              <a:rPr lang="en-US" dirty="0">
                <a:solidFill>
                  <a:srgbClr val="008198"/>
                </a:solidFill>
                <a:latin typeface="+mj-lt"/>
              </a:rPr>
              <a:t>Grades </a:t>
            </a:r>
            <a:r>
              <a:rPr lang="en-US" dirty="0" smtClean="0">
                <a:solidFill>
                  <a:srgbClr val="008198"/>
                </a:solidFill>
                <a:latin typeface="+mj-lt"/>
              </a:rPr>
              <a:t>Fact </a:t>
            </a:r>
            <a:r>
              <a:rPr lang="en-US" dirty="0">
                <a:solidFill>
                  <a:srgbClr val="008198"/>
                </a:solidFill>
                <a:latin typeface="+mj-lt"/>
              </a:rPr>
              <a:t>Sheets </a:t>
            </a:r>
          </a:p>
        </p:txBody>
      </p:sp>
      <p:sp>
        <p:nvSpPr>
          <p:cNvPr id="5" name="Slide Number Placeholder 4"/>
          <p:cNvSpPr>
            <a:spLocks noGrp="1"/>
          </p:cNvSpPr>
          <p:nvPr>
            <p:ph type="sldNum" sz="quarter" idx="12"/>
          </p:nvPr>
        </p:nvSpPr>
        <p:spPr/>
        <p:txBody>
          <a:bodyPr/>
          <a:lstStyle/>
          <a:p>
            <a:fld id="{904EA573-3881-4D29-8870-FD82C74DFB90}" type="slidenum">
              <a:rPr lang="en-US" smtClean="0"/>
              <a:t>26</a:t>
            </a:fld>
            <a:endParaRPr lang="en-US" dirty="0"/>
          </a:p>
        </p:txBody>
      </p:sp>
    </p:spTree>
    <p:extLst>
      <p:ext uri="{BB962C8B-B14F-4D97-AF65-F5344CB8AC3E}">
        <p14:creationId xmlns:p14="http://schemas.microsoft.com/office/powerpoint/2010/main" val="22828120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ts val="4400"/>
              </a:lnSpc>
            </a:pPr>
            <a:r>
              <a:rPr lang="en-US" b="1" dirty="0" smtClean="0">
                <a:solidFill>
                  <a:srgbClr val="008198"/>
                </a:solidFill>
                <a:latin typeface="+mj-lt"/>
              </a:rPr>
              <a:t>New CDC Health and</a:t>
            </a:r>
            <a:br>
              <a:rPr lang="en-US" b="1" dirty="0" smtClean="0">
                <a:solidFill>
                  <a:srgbClr val="008198"/>
                </a:solidFill>
                <a:latin typeface="+mj-lt"/>
              </a:rPr>
            </a:br>
            <a:r>
              <a:rPr lang="en-US" b="1" dirty="0" smtClean="0">
                <a:solidFill>
                  <a:srgbClr val="008198"/>
                </a:solidFill>
                <a:latin typeface="+mj-lt"/>
              </a:rPr>
              <a:t> Academic </a:t>
            </a:r>
            <a:r>
              <a:rPr lang="en-US" dirty="0" smtClean="0">
                <a:solidFill>
                  <a:srgbClr val="008198"/>
                </a:solidFill>
                <a:latin typeface="+mj-lt"/>
              </a:rPr>
              <a:t>R</a:t>
            </a:r>
            <a:r>
              <a:rPr lang="en-US" b="1" dirty="0" smtClean="0">
                <a:solidFill>
                  <a:srgbClr val="008198"/>
                </a:solidFill>
                <a:latin typeface="+mj-lt"/>
              </a:rPr>
              <a:t>esources</a:t>
            </a:r>
            <a:endParaRPr lang="en-US" b="1" dirty="0">
              <a:solidFill>
                <a:srgbClr val="008198"/>
              </a:solidFill>
              <a:latin typeface="+mj-lt"/>
            </a:endParaRPr>
          </a:p>
        </p:txBody>
      </p:sp>
      <p:sp>
        <p:nvSpPr>
          <p:cNvPr id="3" name="Content Placeholder 2"/>
          <p:cNvSpPr>
            <a:spLocks noGrp="1"/>
          </p:cNvSpPr>
          <p:nvPr>
            <p:ph idx="4294967295"/>
          </p:nvPr>
        </p:nvSpPr>
        <p:spPr>
          <a:xfrm>
            <a:off x="4640946" y="1658256"/>
            <a:ext cx="4111168" cy="4191000"/>
          </a:xfrm>
        </p:spPr>
        <p:txBody>
          <a:bodyPr>
            <a:normAutofit fontScale="92500" lnSpcReduction="20000"/>
          </a:bodyPr>
          <a:lstStyle/>
          <a:p>
            <a:pPr>
              <a:buClr>
                <a:srgbClr val="008198"/>
              </a:buClr>
              <a:buSzPct val="100000"/>
            </a:pPr>
            <a:r>
              <a:rPr lang="en-US" b="0" dirty="0" smtClean="0"/>
              <a:t>Health and Academic Achievement overview document</a:t>
            </a:r>
            <a:endParaRPr lang="en-US" b="0" dirty="0"/>
          </a:p>
          <a:p>
            <a:pPr>
              <a:buClr>
                <a:srgbClr val="008198"/>
              </a:buClr>
              <a:buSzPct val="100000"/>
            </a:pPr>
            <a:r>
              <a:rPr lang="en-US" b="0" dirty="0"/>
              <a:t>Presentation slides with notes </a:t>
            </a:r>
          </a:p>
          <a:p>
            <a:pPr>
              <a:buClr>
                <a:srgbClr val="008198"/>
              </a:buClr>
              <a:buSzPct val="100000"/>
            </a:pPr>
            <a:r>
              <a:rPr lang="en-US" b="0" dirty="0"/>
              <a:t>Podcast for health </a:t>
            </a:r>
            <a:r>
              <a:rPr lang="en-US" b="0" dirty="0" smtClean="0"/>
              <a:t/>
            </a:r>
            <a:br>
              <a:rPr lang="en-US" b="0" dirty="0" smtClean="0"/>
            </a:br>
            <a:r>
              <a:rPr lang="en-US" b="0" dirty="0" smtClean="0"/>
              <a:t>and </a:t>
            </a:r>
            <a:r>
              <a:rPr lang="en-US" b="0" dirty="0"/>
              <a:t>academics </a:t>
            </a:r>
          </a:p>
          <a:p>
            <a:pPr lvl="1">
              <a:buClr>
                <a:srgbClr val="008198"/>
              </a:buClr>
              <a:buSzPct val="75000"/>
            </a:pPr>
            <a:r>
              <a:rPr lang="en-US" sz="2400" dirty="0"/>
              <a:t>Nutrition</a:t>
            </a:r>
          </a:p>
          <a:p>
            <a:pPr lvl="1">
              <a:buClr>
                <a:srgbClr val="008198"/>
              </a:buClr>
              <a:buSzPct val="75000"/>
            </a:pPr>
            <a:r>
              <a:rPr lang="en-US" sz="2400" dirty="0"/>
              <a:t>Physical activity </a:t>
            </a:r>
          </a:p>
          <a:p>
            <a:pPr lvl="1">
              <a:buClr>
                <a:srgbClr val="008198"/>
              </a:buClr>
              <a:buSzPct val="75000"/>
            </a:pPr>
            <a:r>
              <a:rPr lang="en-US" sz="2400" dirty="0"/>
              <a:t>Chronic conditions </a:t>
            </a:r>
          </a:p>
          <a:p>
            <a:pPr marL="0" indent="0">
              <a:buSzPct val="80000"/>
              <a:buNone/>
            </a:pPr>
            <a:endParaRPr lang="en-US" b="0" dirty="0"/>
          </a:p>
        </p:txBody>
      </p:sp>
      <p:sp>
        <p:nvSpPr>
          <p:cNvPr id="6" name="Oval 5"/>
          <p:cNvSpPr>
            <a:spLocks noChangeAspect="1"/>
          </p:cNvSpPr>
          <p:nvPr/>
        </p:nvSpPr>
        <p:spPr>
          <a:xfrm>
            <a:off x="685800" y="1905000"/>
            <a:ext cx="3621024" cy="3621024"/>
          </a:xfrm>
          <a:prstGeom prst="ellipse">
            <a:avLst/>
          </a:prstGeom>
          <a:blipFill dpi="0" rotWithShape="1">
            <a:blip r:embed="rId3" cstate="screen">
              <a:extLst>
                <a:ext uri="{28A0092B-C50C-407E-A947-70E740481C1C}">
                  <a14:useLocalDpi xmlns:a14="http://schemas.microsoft.com/office/drawing/2010/main"/>
                </a:ext>
              </a:extLst>
            </a:blip>
            <a:srcRect/>
            <a:stretch>
              <a:fillRect/>
            </a:stretch>
          </a:blipFill>
          <a:ln w="57150">
            <a:solidFill>
              <a:srgbClr val="5086F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fld id="{904EA573-3881-4D29-8870-FD82C74DFB90}" type="slidenum">
              <a:rPr lang="en-US" smtClean="0"/>
              <a:t>27</a:t>
            </a:fld>
            <a:endParaRPr lang="en-US" dirty="0"/>
          </a:p>
        </p:txBody>
      </p:sp>
    </p:spTree>
    <p:extLst>
      <p:ext uri="{BB962C8B-B14F-4D97-AF65-F5344CB8AC3E}">
        <p14:creationId xmlns:p14="http://schemas.microsoft.com/office/powerpoint/2010/main" val="12552296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198"/>
                </a:solidFill>
                <a:latin typeface="+mj-lt"/>
              </a:rPr>
              <a:t>Health in Mind</a:t>
            </a:r>
            <a:endParaRPr lang="en-US" b="1" dirty="0">
              <a:solidFill>
                <a:srgbClr val="008198"/>
              </a:solidFill>
              <a:latin typeface="+mj-lt"/>
            </a:endParaRPr>
          </a:p>
        </p:txBody>
      </p:sp>
      <p:sp>
        <p:nvSpPr>
          <p:cNvPr id="5" name="Rectangle 4"/>
          <p:cNvSpPr/>
          <p:nvPr/>
        </p:nvSpPr>
        <p:spPr>
          <a:xfrm>
            <a:off x="4267200" y="1524000"/>
            <a:ext cx="4572000" cy="4893647"/>
          </a:xfrm>
          <a:prstGeom prst="rect">
            <a:avLst/>
          </a:prstGeom>
        </p:spPr>
        <p:txBody>
          <a:bodyPr wrap="square">
            <a:spAutoFit/>
          </a:bodyPr>
          <a:lstStyle/>
          <a:p>
            <a:pPr marL="285750" indent="-285750">
              <a:buClr>
                <a:srgbClr val="008198"/>
              </a:buClr>
              <a:buFont typeface="Arial" panose="020B0604020202020204" pitchFamily="34" charset="0"/>
              <a:buChar char="•"/>
            </a:pPr>
            <a:r>
              <a:rPr lang="en-US" sz="2400" dirty="0" smtClean="0"/>
              <a:t>Focuses on several initiatives </a:t>
            </a:r>
            <a:br>
              <a:rPr lang="en-US" sz="2400" dirty="0" smtClean="0"/>
            </a:br>
            <a:r>
              <a:rPr lang="en-US" sz="2400" dirty="0" smtClean="0"/>
              <a:t>and policies that can benefit </a:t>
            </a:r>
            <a:br>
              <a:rPr lang="en-US" sz="2400" dirty="0" smtClean="0"/>
            </a:br>
            <a:r>
              <a:rPr lang="en-US" sz="2400" dirty="0" smtClean="0"/>
              <a:t>the health and well-being </a:t>
            </a:r>
            <a:br>
              <a:rPr lang="en-US" sz="2400" dirty="0" smtClean="0"/>
            </a:br>
            <a:r>
              <a:rPr lang="en-US" sz="2400" dirty="0" smtClean="0"/>
              <a:t>of students</a:t>
            </a:r>
          </a:p>
          <a:p>
            <a:pPr marL="285750" indent="-285750">
              <a:buClr>
                <a:srgbClr val="008198"/>
              </a:buClr>
              <a:buFont typeface="Arial" panose="020B0604020202020204" pitchFamily="34" charset="0"/>
              <a:buChar char="•"/>
            </a:pPr>
            <a:r>
              <a:rPr lang="en-US" sz="2400" dirty="0" smtClean="0"/>
              <a:t>Provides strategies that federal agencies can support to create the conditions for health and learning in our nation’s schools</a:t>
            </a:r>
            <a:endParaRPr lang="en-US" sz="2400" dirty="0"/>
          </a:p>
          <a:p>
            <a:pPr marL="285750" indent="-285750">
              <a:buClr>
                <a:srgbClr val="008198"/>
              </a:buClr>
              <a:buFont typeface="Arial" panose="020B0604020202020204" pitchFamily="34" charset="0"/>
              <a:buChar char="•"/>
            </a:pPr>
            <a:r>
              <a:rPr lang="en-US" sz="2400" dirty="0" smtClean="0"/>
              <a:t>Provides recommendations that can be addressed at the state, district, and school levels</a:t>
            </a:r>
          </a:p>
          <a:p>
            <a:pPr marL="285750" indent="-285750">
              <a:buClr>
                <a:srgbClr val="008198"/>
              </a:buClr>
              <a:buFont typeface="Arial" panose="020B0604020202020204" pitchFamily="34" charset="0"/>
              <a:buChar char="•"/>
            </a:pPr>
            <a:endParaRPr lang="en-US" sz="2400" dirty="0"/>
          </a:p>
          <a:p>
            <a:pPr marL="285750" indent="-285750">
              <a:buClr>
                <a:srgbClr val="008198"/>
              </a:buClr>
              <a:buFont typeface="Arial" panose="020B0604020202020204" pitchFamily="34" charset="0"/>
              <a:buChar char="•"/>
            </a:pPr>
            <a:endParaRPr lang="en-US" sz="2400" dirty="0" smtClean="0"/>
          </a:p>
        </p:txBody>
      </p:sp>
      <p:sp>
        <p:nvSpPr>
          <p:cNvPr id="3" name="TextBox 2"/>
          <p:cNvSpPr txBox="1"/>
          <p:nvPr/>
        </p:nvSpPr>
        <p:spPr>
          <a:xfrm>
            <a:off x="568034" y="5843826"/>
            <a:ext cx="7980218" cy="584775"/>
          </a:xfrm>
          <a:prstGeom prst="rect">
            <a:avLst/>
          </a:prstGeom>
          <a:noFill/>
        </p:spPr>
        <p:txBody>
          <a:bodyPr wrap="square" rtlCol="0">
            <a:spAutoFit/>
          </a:bodyPr>
          <a:lstStyle/>
          <a:p>
            <a:pPr algn="ctr"/>
            <a:r>
              <a:rPr lang="en-US" sz="1600" dirty="0">
                <a:latin typeface="Calibri" panose="020F0502020204030204" pitchFamily="34" charset="0"/>
              </a:rPr>
              <a:t>http://</a:t>
            </a:r>
            <a:r>
              <a:rPr lang="en-US" sz="1600" dirty="0" smtClean="0">
                <a:latin typeface="Calibri" panose="020F0502020204030204" pitchFamily="34" charset="0"/>
              </a:rPr>
              <a:t>www.nasmhpd.org/docs/PreventionResources/Health_in_Mind_Report.pdf</a:t>
            </a:r>
            <a:endParaRPr lang="en-US" sz="1600" dirty="0">
              <a:latin typeface="Calibri" panose="020F0502020204030204" pitchFamily="34" charset="0"/>
            </a:endParaRPr>
          </a:p>
          <a:p>
            <a:pPr algn="ctr"/>
            <a:endParaRPr lang="en-US" sz="1600" dirty="0">
              <a:latin typeface="Calibri" panose="020F0502020204030204" pitchFamily="34" charset="0"/>
            </a:endParaRPr>
          </a:p>
        </p:txBody>
      </p:sp>
      <p:sp>
        <p:nvSpPr>
          <p:cNvPr id="6" name="Slide Number Placeholder 5"/>
          <p:cNvSpPr>
            <a:spLocks noGrp="1"/>
          </p:cNvSpPr>
          <p:nvPr>
            <p:ph type="sldNum" sz="quarter" idx="12"/>
          </p:nvPr>
        </p:nvSpPr>
        <p:spPr/>
        <p:txBody>
          <a:bodyPr/>
          <a:lstStyle/>
          <a:p>
            <a:fld id="{904EA573-3881-4D29-8870-FD82C74DFB90}" type="slidenum">
              <a:rPr lang="en-US" smtClean="0"/>
              <a:t>28</a:t>
            </a:fld>
            <a:endParaRPr lang="en-US" dirty="0"/>
          </a:p>
        </p:txBody>
      </p:sp>
      <p:pic>
        <p:nvPicPr>
          <p:cNvPr id="8" name="Content Placeholder 3"/>
          <p:cNvPicPr>
            <a:picLocks/>
          </p:cNvPicPr>
          <p:nvPr/>
        </p:nvPicPr>
        <p:blipFill rotWithShape="1">
          <a:blip r:embed="rId3" cstate="screen">
            <a:extLst>
              <a:ext uri="{28A0092B-C50C-407E-A947-70E740481C1C}">
                <a14:useLocalDpi xmlns:a14="http://schemas.microsoft.com/office/drawing/2010/main"/>
              </a:ext>
            </a:extLst>
          </a:blip>
          <a:srcRect l="30930" t="7949" r="29487" b="13589"/>
          <a:stretch/>
        </p:blipFill>
        <p:spPr bwMode="auto">
          <a:xfrm>
            <a:off x="609600" y="1600200"/>
            <a:ext cx="3279227" cy="3962400"/>
          </a:xfrm>
          <a:prstGeom prst="rect">
            <a:avLst/>
          </a:prstGeom>
          <a:ln>
            <a:no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2025057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smtClean="0">
                <a:solidFill>
                  <a:srgbClr val="008198"/>
                </a:solidFill>
                <a:latin typeface="+mj-lt"/>
              </a:rPr>
              <a:t>The Learning Connection</a:t>
            </a:r>
            <a:endParaRPr lang="en-US" b="1" dirty="0">
              <a:solidFill>
                <a:srgbClr val="008198"/>
              </a:solidFill>
              <a:latin typeface="+mj-lt"/>
            </a:endParaRPr>
          </a:p>
        </p:txBody>
      </p:sp>
      <p:pic>
        <p:nvPicPr>
          <p:cNvPr id="8" name="Content Placeholder 7"/>
          <p:cNvPicPr>
            <a:picLocks noGrp="1" noChangeAspect="1"/>
          </p:cNvPicPr>
          <p:nvPr>
            <p:ph idx="4294967295"/>
          </p:nvPr>
        </p:nvPicPr>
        <p:blipFill>
          <a:blip r:embed="rId3" cstate="print">
            <a:extLst>
              <a:ext uri="{28A0092B-C50C-407E-A947-70E740481C1C}">
                <a14:useLocalDpi xmlns:a14="http://schemas.microsoft.com/office/drawing/2010/main"/>
              </a:ext>
            </a:extLst>
          </a:blip>
          <a:stretch>
            <a:fillRect/>
          </a:stretch>
        </p:blipFill>
        <p:spPr>
          <a:xfrm>
            <a:off x="812784" y="1609725"/>
            <a:ext cx="2944813" cy="3800475"/>
          </a:xfrm>
          <a:ln w="76200">
            <a:solidFill>
              <a:schemeClr val="bg1"/>
            </a:solidFill>
          </a:ln>
          <a:effectLst>
            <a:outerShdw blurRad="50800" dist="38100" dir="2700000" algn="tl" rotWithShape="0">
              <a:prstClr val="black">
                <a:alpha val="40000"/>
              </a:prstClr>
            </a:outerShdw>
          </a:effectLst>
        </p:spPr>
      </p:pic>
      <p:sp>
        <p:nvSpPr>
          <p:cNvPr id="5" name="Rectangle 4"/>
          <p:cNvSpPr/>
          <p:nvPr/>
        </p:nvSpPr>
        <p:spPr>
          <a:xfrm>
            <a:off x="4191001" y="1524000"/>
            <a:ext cx="4495799" cy="4524315"/>
          </a:xfrm>
          <a:prstGeom prst="rect">
            <a:avLst/>
          </a:prstGeom>
        </p:spPr>
        <p:txBody>
          <a:bodyPr wrap="square">
            <a:spAutoFit/>
          </a:bodyPr>
          <a:lstStyle/>
          <a:p>
            <a:pPr marL="457200" indent="-457200">
              <a:buClr>
                <a:srgbClr val="008198"/>
              </a:buClr>
              <a:buFont typeface="Arial" panose="020B0604020202020204" pitchFamily="34" charset="0"/>
              <a:buChar char="•"/>
            </a:pPr>
            <a:r>
              <a:rPr lang="en-US" sz="2400" dirty="0" smtClean="0"/>
              <a:t>Demonstrates </a:t>
            </a:r>
            <a:r>
              <a:rPr lang="en-US" sz="2400" dirty="0"/>
              <a:t>that physical activity supports academic achievement, well-nourished kids learn better and that healthier practices in schools can increase school </a:t>
            </a:r>
            <a:r>
              <a:rPr lang="en-US" sz="2400" dirty="0" smtClean="0"/>
              <a:t>revenue</a:t>
            </a:r>
          </a:p>
          <a:p>
            <a:pPr marL="457200" indent="-457200">
              <a:buClr>
                <a:srgbClr val="008198"/>
              </a:buClr>
              <a:buFont typeface="Arial" panose="020B0604020202020204" pitchFamily="34" charset="0"/>
              <a:buChar char="•"/>
            </a:pPr>
            <a:r>
              <a:rPr lang="en-US" sz="2400" dirty="0" smtClean="0"/>
              <a:t>Provides a roadmap for parents, educators, school administrators and school volunteers to create healthier school environments </a:t>
            </a:r>
          </a:p>
          <a:p>
            <a:pPr marL="457200" indent="-457200">
              <a:buClr>
                <a:srgbClr val="008198"/>
              </a:buClr>
              <a:buFont typeface="Arial" panose="020B0604020202020204" pitchFamily="34" charset="0"/>
              <a:buChar char="•"/>
            </a:pPr>
            <a:endParaRPr lang="en-US" sz="2400" dirty="0"/>
          </a:p>
        </p:txBody>
      </p:sp>
      <p:sp>
        <p:nvSpPr>
          <p:cNvPr id="2" name="TextBox 1"/>
          <p:cNvSpPr txBox="1"/>
          <p:nvPr/>
        </p:nvSpPr>
        <p:spPr>
          <a:xfrm>
            <a:off x="304800" y="5743743"/>
            <a:ext cx="8534400" cy="861774"/>
          </a:xfrm>
          <a:prstGeom prst="rect">
            <a:avLst/>
          </a:prstGeom>
          <a:noFill/>
        </p:spPr>
        <p:txBody>
          <a:bodyPr wrap="square" rtlCol="0">
            <a:spAutoFit/>
          </a:bodyPr>
          <a:lstStyle/>
          <a:p>
            <a:pPr algn="ctr"/>
            <a:r>
              <a:rPr lang="en-US" sz="1600" dirty="0">
                <a:latin typeface="Calibri" panose="020F0502020204030204" pitchFamily="34" charset="0"/>
              </a:rPr>
              <a:t>http://www.actionforhealthykids.org/storage/documents/pdfs/afhk</a:t>
            </a:r>
            <a:r>
              <a:rPr lang="en-US" sz="1600" dirty="0" smtClean="0">
                <a:latin typeface="Calibri" panose="020F0502020204030204" pitchFamily="34" charset="0"/>
              </a:rPr>
              <a:t>_</a:t>
            </a:r>
          </a:p>
          <a:p>
            <a:pPr algn="ctr"/>
            <a:r>
              <a:rPr lang="en-US" sz="1600" dirty="0" smtClean="0">
                <a:latin typeface="Calibri" panose="020F0502020204030204" pitchFamily="34" charset="0"/>
              </a:rPr>
              <a:t>thelearningconnection_digitaledition.pdf</a:t>
            </a:r>
            <a:r>
              <a:rPr lang="en-US" sz="1600" dirty="0">
                <a:latin typeface="Calibri" panose="020F0502020204030204" pitchFamily="34" charset="0"/>
              </a:rPr>
              <a:t>. </a:t>
            </a:r>
          </a:p>
          <a:p>
            <a:endParaRPr lang="en-US" sz="1600" dirty="0">
              <a:latin typeface="Calibri" panose="020F0502020204030204" pitchFamily="34" charset="0"/>
            </a:endParaRPr>
          </a:p>
        </p:txBody>
      </p:sp>
      <p:sp>
        <p:nvSpPr>
          <p:cNvPr id="4" name="Slide Number Placeholder 3"/>
          <p:cNvSpPr>
            <a:spLocks noGrp="1"/>
          </p:cNvSpPr>
          <p:nvPr>
            <p:ph type="sldNum" sz="quarter" idx="12"/>
          </p:nvPr>
        </p:nvSpPr>
        <p:spPr/>
        <p:txBody>
          <a:bodyPr/>
          <a:lstStyle/>
          <a:p>
            <a:fld id="{904EA573-3881-4D29-8870-FD82C74DFB90}" type="slidenum">
              <a:rPr lang="en-US" smtClean="0"/>
              <a:t>29</a:t>
            </a:fld>
            <a:endParaRPr lang="en-US" dirty="0"/>
          </a:p>
        </p:txBody>
      </p:sp>
    </p:spTree>
    <p:extLst>
      <p:ext uri="{BB962C8B-B14F-4D97-AF65-F5344CB8AC3E}">
        <p14:creationId xmlns:p14="http://schemas.microsoft.com/office/powerpoint/2010/main" val="34435565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008198"/>
                </a:solidFill>
                <a:latin typeface="+mj-lt"/>
              </a:rPr>
              <a:t>Health is Academic </a:t>
            </a:r>
            <a:r>
              <a:rPr lang="en-US" dirty="0" smtClean="0">
                <a:solidFill>
                  <a:srgbClr val="008198"/>
                </a:solidFill>
                <a:latin typeface="+mj-lt"/>
              </a:rPr>
              <a:t>B</a:t>
            </a:r>
            <a:r>
              <a:rPr lang="en-US" b="1" dirty="0" smtClean="0">
                <a:solidFill>
                  <a:srgbClr val="008198"/>
                </a:solidFill>
                <a:latin typeface="+mj-lt"/>
              </a:rPr>
              <a:t>ecause . . . </a:t>
            </a:r>
            <a:endParaRPr lang="en-US" b="1" dirty="0">
              <a:solidFill>
                <a:srgbClr val="008198"/>
              </a:solidFill>
              <a:latin typeface="+mj-lt"/>
            </a:endParaRPr>
          </a:p>
        </p:txBody>
      </p:sp>
      <p:sp>
        <p:nvSpPr>
          <p:cNvPr id="16" name="Content Placeholder 15"/>
          <p:cNvSpPr>
            <a:spLocks noGrp="1"/>
          </p:cNvSpPr>
          <p:nvPr>
            <p:ph idx="4294967295"/>
          </p:nvPr>
        </p:nvSpPr>
        <p:spPr>
          <a:xfrm>
            <a:off x="4143834" y="1600200"/>
            <a:ext cx="4724400" cy="4191000"/>
          </a:xfrm>
        </p:spPr>
        <p:txBody>
          <a:bodyPr>
            <a:normAutofit fontScale="85000" lnSpcReduction="10000"/>
          </a:bodyPr>
          <a:lstStyle/>
          <a:p>
            <a:pPr>
              <a:spcAft>
                <a:spcPct val="50000"/>
              </a:spcAft>
              <a:buClr>
                <a:srgbClr val="008198"/>
              </a:buClr>
            </a:pPr>
            <a:r>
              <a:rPr lang="en-US" b="0" dirty="0">
                <a:cs typeface="Arial" pitchFamily="34" charset="0"/>
              </a:rPr>
              <a:t>Helping young people stay healthy is a fundamental part of the mission of our schools</a:t>
            </a:r>
          </a:p>
          <a:p>
            <a:pPr>
              <a:spcAft>
                <a:spcPct val="50000"/>
              </a:spcAft>
              <a:buClr>
                <a:srgbClr val="008198"/>
              </a:buClr>
            </a:pPr>
            <a:r>
              <a:rPr lang="en-US" b="0" dirty="0">
                <a:cs typeface="Arial" pitchFamily="34" charset="0"/>
              </a:rPr>
              <a:t>Health behaviors are associated with academic achievement</a:t>
            </a:r>
          </a:p>
          <a:p>
            <a:pPr>
              <a:spcAft>
                <a:spcPct val="50000"/>
              </a:spcAft>
              <a:buClr>
                <a:srgbClr val="008198"/>
              </a:buClr>
            </a:pPr>
            <a:r>
              <a:rPr lang="en-US" b="0" dirty="0">
                <a:cs typeface="Arial" pitchFamily="34" charset="0"/>
              </a:rPr>
              <a:t>School health programs can help improve students’ academic </a:t>
            </a:r>
            <a:r>
              <a:rPr lang="en-US" b="0" dirty="0" smtClean="0">
                <a:cs typeface="Arial" pitchFamily="34" charset="0"/>
              </a:rPr>
              <a:t>achievement</a:t>
            </a:r>
            <a:endParaRPr lang="en-US" b="0" dirty="0">
              <a:cs typeface="Arial" pitchFamily="34" charset="0"/>
            </a:endParaRPr>
          </a:p>
        </p:txBody>
      </p:sp>
      <p:pic>
        <p:nvPicPr>
          <p:cNvPr id="5" name="Picture 4" descr="Health is Acedemic"/>
          <p:cNvPicPr>
            <a:picLocks noChangeAspect="1" noChangeArrowheads="1"/>
          </p:cNvPicPr>
          <p:nvPr/>
        </p:nvPicPr>
        <p:blipFill>
          <a:blip r:embed="rId3" cstate="email">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752006" y="1705428"/>
            <a:ext cx="2920108" cy="3755873"/>
          </a:xfrm>
          <a:prstGeom prst="roundRect">
            <a:avLst>
              <a:gd name="adj" fmla="val 8594"/>
            </a:avLst>
          </a:prstGeom>
          <a:solidFill>
            <a:srgbClr val="FFFFFF">
              <a:shade val="85000"/>
            </a:srgbClr>
          </a:solidFill>
          <a:ln>
            <a:noFill/>
          </a:ln>
          <a:effectLst/>
        </p:spPr>
      </p:pic>
      <p:sp>
        <p:nvSpPr>
          <p:cNvPr id="4" name="Slide Number Placeholder 3"/>
          <p:cNvSpPr>
            <a:spLocks noGrp="1"/>
          </p:cNvSpPr>
          <p:nvPr>
            <p:ph type="sldNum" sz="quarter" idx="12"/>
          </p:nvPr>
        </p:nvSpPr>
        <p:spPr/>
        <p:txBody>
          <a:bodyPr/>
          <a:lstStyle/>
          <a:p>
            <a:fld id="{904EA573-3881-4D29-8870-FD82C74DFB90}" type="slidenum">
              <a:rPr lang="en-US" smtClean="0"/>
              <a:t>3</a:t>
            </a:fld>
            <a:endParaRPr lang="en-US" dirty="0"/>
          </a:p>
        </p:txBody>
      </p:sp>
    </p:spTree>
    <p:extLst>
      <p:ext uri="{BB962C8B-B14F-4D97-AF65-F5344CB8AC3E}">
        <p14:creationId xmlns:p14="http://schemas.microsoft.com/office/powerpoint/2010/main" val="8949906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198"/>
                </a:solidFill>
                <a:latin typeface="+mj-lt"/>
              </a:rPr>
              <a:t>The Wellness Impact</a:t>
            </a:r>
            <a:endParaRPr lang="en-US" b="1" dirty="0">
              <a:solidFill>
                <a:srgbClr val="008198"/>
              </a:solidFill>
              <a:latin typeface="+mj-lt"/>
            </a:endParaRPr>
          </a:p>
        </p:txBody>
      </p:sp>
      <p:sp>
        <p:nvSpPr>
          <p:cNvPr id="3" name="Content Placeholder 2"/>
          <p:cNvSpPr>
            <a:spLocks noGrp="1"/>
          </p:cNvSpPr>
          <p:nvPr>
            <p:ph idx="4294967295"/>
          </p:nvPr>
        </p:nvSpPr>
        <p:spPr>
          <a:xfrm>
            <a:off x="4223662" y="1524000"/>
            <a:ext cx="4615538" cy="4191000"/>
          </a:xfrm>
        </p:spPr>
        <p:txBody>
          <a:bodyPr>
            <a:noAutofit/>
          </a:bodyPr>
          <a:lstStyle/>
          <a:p>
            <a:pPr>
              <a:lnSpc>
                <a:spcPts val="3000"/>
              </a:lnSpc>
              <a:buClr>
                <a:srgbClr val="008198"/>
              </a:buClr>
              <a:buSzPct val="100000"/>
            </a:pPr>
            <a:r>
              <a:rPr lang="en-US" sz="2600" b="0" dirty="0"/>
              <a:t>Highlights </a:t>
            </a:r>
            <a:r>
              <a:rPr lang="en-US" sz="2600" b="0" dirty="0" smtClean="0"/>
              <a:t>that </a:t>
            </a:r>
            <a:r>
              <a:rPr lang="en-US" sz="2600" b="0" dirty="0"/>
              <a:t>improved </a:t>
            </a:r>
            <a:r>
              <a:rPr lang="en-US" sz="2600" b="0" dirty="0" smtClean="0"/>
              <a:t>nutrition and physical </a:t>
            </a:r>
            <a:r>
              <a:rPr lang="en-US" sz="2600" b="0" dirty="0"/>
              <a:t>activity can help lead to better academic </a:t>
            </a:r>
            <a:r>
              <a:rPr lang="en-US" sz="2600" b="0" dirty="0" smtClean="0"/>
              <a:t>performance</a:t>
            </a:r>
            <a:endParaRPr lang="en-US" sz="2600" b="0" dirty="0"/>
          </a:p>
          <a:p>
            <a:pPr>
              <a:lnSpc>
                <a:spcPts val="3000"/>
              </a:lnSpc>
              <a:buClr>
                <a:srgbClr val="008198"/>
              </a:buClr>
              <a:buSzPct val="100000"/>
            </a:pPr>
            <a:r>
              <a:rPr lang="en-US" sz="2600" b="0" dirty="0" smtClean="0"/>
              <a:t>Serves </a:t>
            </a:r>
            <a:r>
              <a:rPr lang="en-US" sz="2600" b="0" dirty="0"/>
              <a:t>as a launch pad to ignite the conversation about how all sectors of society can work together to create an </a:t>
            </a:r>
            <a:r>
              <a:rPr lang="en-US" sz="2600" b="0" dirty="0" smtClean="0"/>
              <a:t>environment  for children to reach </a:t>
            </a:r>
            <a:r>
              <a:rPr lang="en-US" sz="2600" b="0" dirty="0"/>
              <a:t>their full potential</a:t>
            </a:r>
            <a:r>
              <a:rPr lang="en-US" sz="2600" b="0" dirty="0" smtClean="0"/>
              <a:t>.</a:t>
            </a:r>
          </a:p>
          <a:p>
            <a:pPr>
              <a:lnSpc>
                <a:spcPts val="3000"/>
              </a:lnSpc>
              <a:buClr>
                <a:srgbClr val="008198"/>
              </a:buClr>
            </a:pPr>
            <a:endParaRPr lang="en-US" sz="2600" dirty="0" smtClean="0"/>
          </a:p>
          <a:p>
            <a:pPr>
              <a:lnSpc>
                <a:spcPts val="3000"/>
              </a:lnSpc>
            </a:pPr>
            <a:endParaRPr lang="en-US" sz="2600" dirty="0"/>
          </a:p>
        </p:txBody>
      </p:sp>
      <p:pic>
        <p:nvPicPr>
          <p:cNvPr id="4" name="Picture 3"/>
          <p:cNvPicPr/>
          <p:nvPr/>
        </p:nvPicPr>
        <p:blipFill rotWithShape="1">
          <a:blip r:embed="rId3" cstate="email">
            <a:extLst>
              <a:ext uri="{28A0092B-C50C-407E-A947-70E740481C1C}">
                <a14:useLocalDpi xmlns:a14="http://schemas.microsoft.com/office/drawing/2010/main"/>
              </a:ext>
            </a:extLst>
          </a:blip>
          <a:srcRect/>
          <a:stretch/>
        </p:blipFill>
        <p:spPr bwMode="auto">
          <a:xfrm>
            <a:off x="609600" y="1600199"/>
            <a:ext cx="3352800" cy="4191000"/>
          </a:xfrm>
          <a:prstGeom prst="rect">
            <a:avLst/>
          </a:prstGeom>
          <a:ln>
            <a:solidFill>
              <a:schemeClr val="tx1"/>
            </a:solidFill>
          </a:ln>
          <a:extLst>
            <a:ext uri="{53640926-AAD7-44D8-BBD7-CCE9431645EC}">
              <a14:shadowObscured xmlns:a14="http://schemas.microsoft.com/office/drawing/2010/main"/>
            </a:ext>
          </a:extLst>
        </p:spPr>
      </p:pic>
      <p:sp>
        <p:nvSpPr>
          <p:cNvPr id="5" name="TextBox 4"/>
          <p:cNvSpPr txBox="1"/>
          <p:nvPr/>
        </p:nvSpPr>
        <p:spPr>
          <a:xfrm>
            <a:off x="457200" y="5867400"/>
            <a:ext cx="8534400" cy="523220"/>
          </a:xfrm>
          <a:prstGeom prst="rect">
            <a:avLst/>
          </a:prstGeom>
          <a:noFill/>
        </p:spPr>
        <p:txBody>
          <a:bodyPr wrap="square" rtlCol="0">
            <a:spAutoFit/>
          </a:bodyPr>
          <a:lstStyle/>
          <a:p>
            <a:pPr algn="ctr"/>
            <a:r>
              <a:rPr lang="en-US" sz="1400" dirty="0" smtClean="0">
                <a:latin typeface="Calibri" panose="020F0502020204030204" pitchFamily="34" charset="0"/>
              </a:rPr>
              <a:t>http://www.nationaldairycouncil.org/ChildNutrition/Pages/The-Wellness-Impact-Healthy-Eating-and-</a:t>
            </a:r>
            <a:br>
              <a:rPr lang="en-US" sz="1400" dirty="0" smtClean="0">
                <a:latin typeface="Calibri" panose="020F0502020204030204" pitchFamily="34" charset="0"/>
              </a:rPr>
            </a:br>
            <a:r>
              <a:rPr lang="en-US" sz="1400" dirty="0" smtClean="0">
                <a:latin typeface="Calibri" panose="020F0502020204030204" pitchFamily="34" charset="0"/>
              </a:rPr>
              <a:t>Physical-Activity-Helps-Improve-Academic-Performance.aspx</a:t>
            </a:r>
            <a:endParaRPr lang="en-US" sz="1400" dirty="0">
              <a:latin typeface="Calibri" panose="020F0502020204030204" pitchFamily="34" charset="0"/>
            </a:endParaRPr>
          </a:p>
        </p:txBody>
      </p:sp>
      <p:sp>
        <p:nvSpPr>
          <p:cNvPr id="7" name="Slide Number Placeholder 6"/>
          <p:cNvSpPr>
            <a:spLocks noGrp="1"/>
          </p:cNvSpPr>
          <p:nvPr>
            <p:ph type="sldNum" sz="quarter" idx="12"/>
          </p:nvPr>
        </p:nvSpPr>
        <p:spPr/>
        <p:txBody>
          <a:bodyPr/>
          <a:lstStyle/>
          <a:p>
            <a:fld id="{904EA573-3881-4D29-8870-FD82C74DFB90}" type="slidenum">
              <a:rPr lang="en-US" smtClean="0"/>
              <a:t>30</a:t>
            </a:fld>
            <a:endParaRPr lang="en-US" dirty="0"/>
          </a:p>
        </p:txBody>
      </p:sp>
    </p:spTree>
    <p:extLst>
      <p:ext uri="{BB962C8B-B14F-4D97-AF65-F5344CB8AC3E}">
        <p14:creationId xmlns:p14="http://schemas.microsoft.com/office/powerpoint/2010/main" val="22656199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2"/>
          <p:cNvSpPr txBox="1">
            <a:spLocks/>
          </p:cNvSpPr>
          <p:nvPr/>
        </p:nvSpPr>
        <p:spPr>
          <a:xfrm>
            <a:off x="1376505" y="3034149"/>
            <a:ext cx="6400800" cy="994229"/>
          </a:xfrm>
          <a:prstGeom prst="rect">
            <a:avLst/>
          </a:prstGeom>
        </p:spPr>
        <p:txBody>
          <a:bodyPr/>
          <a:lstStyle>
            <a:lvl1pPr marL="342900" indent="-342900" algn="l" defTabSz="914400" rtl="0" eaLnBrk="1" latinLnBrk="0" hangingPunct="1">
              <a:spcBef>
                <a:spcPct val="20000"/>
              </a:spcBef>
              <a:buClr>
                <a:schemeClr val="bg1"/>
              </a:buClr>
              <a:buSzPct val="70000"/>
              <a:buFont typeface="Arial" pitchFamily="34" charset="0"/>
              <a:buChar char="•"/>
              <a:defRPr sz="2400" b="1" kern="1200" baseline="0">
                <a:solidFill>
                  <a:schemeClr val="bg2"/>
                </a:solidFill>
                <a:latin typeface="Calibri" pitchFamily="34" charset="0"/>
                <a:ea typeface="+mn-ea"/>
                <a:cs typeface="+mn-cs"/>
              </a:defRPr>
            </a:lvl1pPr>
            <a:lvl2pPr marL="742950" indent="-285750" algn="l" defTabSz="914400" rtl="0" eaLnBrk="1" latinLnBrk="0" hangingPunct="1">
              <a:spcBef>
                <a:spcPct val="20000"/>
              </a:spcBef>
              <a:buClr>
                <a:schemeClr val="bg1"/>
              </a:buClr>
              <a:buSzPct val="100000"/>
              <a:buFont typeface="Wingdings" pitchFamily="2" charset="2"/>
              <a:buChar char="§"/>
              <a:defRPr sz="2000" kern="1200">
                <a:solidFill>
                  <a:schemeClr val="bg2"/>
                </a:solidFill>
                <a:latin typeface="+mn-lt"/>
                <a:ea typeface="+mn-ea"/>
                <a:cs typeface="+mn-cs"/>
              </a:defRPr>
            </a:lvl2pPr>
            <a:lvl3pPr marL="1143000" indent="-228600" algn="l" defTabSz="914400" rtl="0" eaLnBrk="1" latinLnBrk="0" hangingPunct="1">
              <a:spcBef>
                <a:spcPct val="20000"/>
              </a:spcBef>
              <a:buClr>
                <a:schemeClr val="bg1"/>
              </a:buClr>
              <a:buSzPct val="100000"/>
              <a:buFont typeface="Arial" pitchFamily="34" charset="0"/>
              <a:buChar char="•"/>
              <a:defRPr sz="1800" kern="1200">
                <a:solidFill>
                  <a:schemeClr val="bg2"/>
                </a:solidFill>
                <a:latin typeface="+mn-lt"/>
                <a:ea typeface="+mn-ea"/>
                <a:cs typeface="+mn-cs"/>
              </a:defRPr>
            </a:lvl3pPr>
            <a:lvl4pPr marL="1600200" indent="-228600" algn="l" defTabSz="914400" rtl="0" eaLnBrk="1" latinLnBrk="0" hangingPunct="1">
              <a:spcBef>
                <a:spcPct val="20000"/>
              </a:spcBef>
              <a:buClr>
                <a:schemeClr val="bg1"/>
              </a:buClr>
              <a:buSzPct val="70000"/>
              <a:buFont typeface="Courier New" pitchFamily="49" charset="0"/>
              <a:buChar char="o"/>
              <a:defRPr sz="1800" kern="1200" baseline="0">
                <a:solidFill>
                  <a:schemeClr val="bg2"/>
                </a:solidFill>
                <a:latin typeface="+mn-lt"/>
                <a:ea typeface="+mn-ea"/>
                <a:cs typeface="+mn-cs"/>
              </a:defRPr>
            </a:lvl4pPr>
            <a:lvl5pPr marL="2057400" indent="-228600" algn="l" defTabSz="914400" rtl="0" eaLnBrk="1" latinLnBrk="0" hangingPunct="1">
              <a:spcBef>
                <a:spcPct val="20000"/>
              </a:spcBef>
              <a:buClr>
                <a:schemeClr val="bg1"/>
              </a:buClr>
              <a:buSzPct val="70000"/>
              <a:buFont typeface="Arial" pitchFamily="34" charset="0"/>
              <a:buChar char="•"/>
              <a:defRPr sz="18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4000" dirty="0" smtClean="0">
                <a:solidFill>
                  <a:schemeClr val="bg1"/>
                </a:solidFill>
                <a:latin typeface="+mj-lt"/>
              </a:rPr>
              <a:t>THANK YOU!</a:t>
            </a:r>
            <a:endParaRPr lang="en-US" sz="4000" dirty="0">
              <a:solidFill>
                <a:schemeClr val="bg1"/>
              </a:solidFill>
              <a:latin typeface="+mj-lt"/>
            </a:endParaRPr>
          </a:p>
        </p:txBody>
      </p:sp>
      <p:sp>
        <p:nvSpPr>
          <p:cNvPr id="3" name="Slide Number Placeholder 2"/>
          <p:cNvSpPr>
            <a:spLocks noGrp="1"/>
          </p:cNvSpPr>
          <p:nvPr>
            <p:ph type="sldNum" sz="quarter" idx="12"/>
          </p:nvPr>
        </p:nvSpPr>
        <p:spPr/>
        <p:txBody>
          <a:bodyPr/>
          <a:lstStyle/>
          <a:p>
            <a:fld id="{713C5EF3-E400-4FE6-8AC9-95A094C69EF9}" type="slidenum">
              <a:rPr lang="en-US" smtClean="0"/>
              <a:t>31</a:t>
            </a:fld>
            <a:endParaRPr lang="en-US"/>
          </a:p>
        </p:txBody>
      </p:sp>
    </p:spTree>
    <p:extLst>
      <p:ext uri="{BB962C8B-B14F-4D97-AF65-F5344CB8AC3E}">
        <p14:creationId xmlns:p14="http://schemas.microsoft.com/office/powerpoint/2010/main" val="400000950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2457450" y="4825992"/>
            <a:ext cx="4209603" cy="2095500"/>
          </a:xfrm>
          <a:prstGeom prst="rect">
            <a:avLst/>
          </a:prstGeom>
        </p:spPr>
        <p:txBody>
          <a:bodyPr/>
          <a:lstStyle>
            <a:lvl1pPr marL="342900" indent="-342900" algn="l" defTabSz="914400" rtl="0" eaLnBrk="1" latinLnBrk="0" hangingPunct="1">
              <a:spcBef>
                <a:spcPct val="20000"/>
              </a:spcBef>
              <a:buClr>
                <a:schemeClr val="bg1"/>
              </a:buClr>
              <a:buSzPct val="70000"/>
              <a:buFont typeface="Arial" pitchFamily="34" charset="0"/>
              <a:buChar char="•"/>
              <a:defRPr sz="2400" b="1" kern="1200" baseline="0">
                <a:solidFill>
                  <a:schemeClr val="bg2"/>
                </a:solidFill>
                <a:latin typeface="Calibri" pitchFamily="34" charset="0"/>
                <a:ea typeface="+mn-ea"/>
                <a:cs typeface="+mn-cs"/>
              </a:defRPr>
            </a:lvl1pPr>
            <a:lvl2pPr marL="742950" indent="-285750" algn="l" defTabSz="914400" rtl="0" eaLnBrk="1" latinLnBrk="0" hangingPunct="1">
              <a:spcBef>
                <a:spcPct val="20000"/>
              </a:spcBef>
              <a:buClr>
                <a:schemeClr val="bg1"/>
              </a:buClr>
              <a:buSzPct val="100000"/>
              <a:buFont typeface="Wingdings" pitchFamily="2" charset="2"/>
              <a:buChar char="§"/>
              <a:defRPr sz="2000" kern="1200">
                <a:solidFill>
                  <a:schemeClr val="bg2"/>
                </a:solidFill>
                <a:latin typeface="+mn-lt"/>
                <a:ea typeface="+mn-ea"/>
                <a:cs typeface="+mn-cs"/>
              </a:defRPr>
            </a:lvl2pPr>
            <a:lvl3pPr marL="1143000" indent="-228600" algn="l" defTabSz="914400" rtl="0" eaLnBrk="1" latinLnBrk="0" hangingPunct="1">
              <a:spcBef>
                <a:spcPct val="20000"/>
              </a:spcBef>
              <a:buClr>
                <a:schemeClr val="bg1"/>
              </a:buClr>
              <a:buSzPct val="100000"/>
              <a:buFont typeface="Arial" pitchFamily="34" charset="0"/>
              <a:buChar char="•"/>
              <a:defRPr sz="1800" kern="1200">
                <a:solidFill>
                  <a:schemeClr val="bg2"/>
                </a:solidFill>
                <a:latin typeface="+mn-lt"/>
                <a:ea typeface="+mn-ea"/>
                <a:cs typeface="+mn-cs"/>
              </a:defRPr>
            </a:lvl3pPr>
            <a:lvl4pPr marL="1600200" indent="-228600" algn="l" defTabSz="914400" rtl="0" eaLnBrk="1" latinLnBrk="0" hangingPunct="1">
              <a:spcBef>
                <a:spcPct val="20000"/>
              </a:spcBef>
              <a:buClr>
                <a:schemeClr val="bg1"/>
              </a:buClr>
              <a:buSzPct val="70000"/>
              <a:buFont typeface="Courier New" pitchFamily="49" charset="0"/>
              <a:buChar char="o"/>
              <a:defRPr sz="1800" kern="1200" baseline="0">
                <a:solidFill>
                  <a:schemeClr val="bg2"/>
                </a:solidFill>
                <a:latin typeface="+mn-lt"/>
                <a:ea typeface="+mn-ea"/>
                <a:cs typeface="+mn-cs"/>
              </a:defRPr>
            </a:lvl4pPr>
            <a:lvl5pPr marL="2057400" indent="-228600" algn="l" defTabSz="914400" rtl="0" eaLnBrk="1" latinLnBrk="0" hangingPunct="1">
              <a:spcBef>
                <a:spcPct val="20000"/>
              </a:spcBef>
              <a:buClr>
                <a:schemeClr val="bg1"/>
              </a:buClr>
              <a:buSzPct val="70000"/>
              <a:buFont typeface="Arial" pitchFamily="34" charset="0"/>
              <a:buChar char="•"/>
              <a:defRPr sz="18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ts val="0"/>
              </a:spcBef>
            </a:pPr>
            <a:endParaRPr lang="en-US" dirty="0" smtClean="0">
              <a:solidFill>
                <a:schemeClr val="tx1"/>
              </a:solidFill>
              <a:latin typeface="+mn-lt"/>
            </a:endParaRPr>
          </a:p>
          <a:p>
            <a:pPr marL="0" indent="0" algn="ctr">
              <a:spcBef>
                <a:spcPts val="0"/>
              </a:spcBef>
              <a:buNone/>
            </a:pPr>
            <a:r>
              <a:rPr lang="en-US" dirty="0" smtClean="0">
                <a:solidFill>
                  <a:schemeClr val="tx1"/>
                </a:solidFill>
                <a:latin typeface="+mn-lt"/>
              </a:rPr>
              <a:t>WEB INFORMATION</a:t>
            </a:r>
          </a:p>
          <a:p>
            <a:pPr marL="0" indent="0" algn="ctr">
              <a:spcBef>
                <a:spcPts val="0"/>
              </a:spcBef>
              <a:buNone/>
            </a:pPr>
            <a:r>
              <a:rPr lang="en-US" dirty="0" smtClean="0">
                <a:solidFill>
                  <a:schemeClr val="tx1"/>
                </a:solidFill>
                <a:latin typeface="+mn-lt"/>
              </a:rPr>
              <a:t>www.cdc.gov/healthyyouth</a:t>
            </a:r>
          </a:p>
          <a:p>
            <a:pPr marL="0" indent="0" algn="ctr">
              <a:spcBef>
                <a:spcPts val="0"/>
              </a:spcBef>
              <a:buNone/>
            </a:pPr>
            <a:r>
              <a:rPr lang="en-US" dirty="0" smtClean="0">
                <a:solidFill>
                  <a:schemeClr val="tx1"/>
                </a:solidFill>
                <a:latin typeface="+mn-lt"/>
              </a:rPr>
              <a:t>www.cdc.gov/BAM </a:t>
            </a:r>
            <a:endParaRPr lang="en-US" dirty="0">
              <a:solidFill>
                <a:schemeClr val="tx1"/>
              </a:solidFill>
              <a:latin typeface="+mn-lt"/>
            </a:endParaRPr>
          </a:p>
        </p:txBody>
      </p:sp>
      <p:sp>
        <p:nvSpPr>
          <p:cNvPr id="2" name="Content Placeholder 1"/>
          <p:cNvSpPr>
            <a:spLocks noGrp="1"/>
          </p:cNvSpPr>
          <p:nvPr>
            <p:ph idx="4294967295"/>
          </p:nvPr>
        </p:nvSpPr>
        <p:spPr>
          <a:xfrm>
            <a:off x="899893" y="4129970"/>
            <a:ext cx="7286171" cy="2011362"/>
          </a:xfrm>
        </p:spPr>
        <p:txBody>
          <a:bodyPr/>
          <a:lstStyle/>
          <a:p>
            <a:pPr marL="0" indent="0" algn="ctr">
              <a:lnSpc>
                <a:spcPts val="3200"/>
              </a:lnSpc>
              <a:buNone/>
            </a:pPr>
            <a:r>
              <a:rPr lang="en-US" sz="2400" spc="-50" dirty="0" smtClean="0"/>
              <a:t>Improving Academic Achievement through</a:t>
            </a:r>
            <a:br>
              <a:rPr lang="en-US" sz="2400" spc="-50" dirty="0" smtClean="0"/>
            </a:br>
            <a:r>
              <a:rPr lang="en-US" sz="2400" spc="-50" dirty="0" smtClean="0"/>
              <a:t> </a:t>
            </a:r>
            <a:r>
              <a:rPr lang="en-US" sz="2400" spc="-50" dirty="0"/>
              <a:t>Healthy Eating and Physical Activity </a:t>
            </a:r>
          </a:p>
          <a:p>
            <a:pPr algn="ctr"/>
            <a:endParaRPr lang="en-US" dirty="0"/>
          </a:p>
        </p:txBody>
      </p:sp>
      <p:sp>
        <p:nvSpPr>
          <p:cNvPr id="3" name="Title 2"/>
          <p:cNvSpPr>
            <a:spLocks noGrp="1"/>
          </p:cNvSpPr>
          <p:nvPr>
            <p:ph type="title" idx="4294967295"/>
          </p:nvPr>
        </p:nvSpPr>
        <p:spPr>
          <a:xfrm>
            <a:off x="304807" y="2143103"/>
            <a:ext cx="8476343" cy="1878013"/>
          </a:xfrm>
        </p:spPr>
        <p:txBody>
          <a:bodyPr/>
          <a:lstStyle/>
          <a:p>
            <a:pPr>
              <a:lnSpc>
                <a:spcPts val="3800"/>
              </a:lnSpc>
            </a:pPr>
            <a:r>
              <a:rPr lang="en-US" sz="3600" b="1" dirty="0">
                <a:solidFill>
                  <a:srgbClr val="008198"/>
                </a:solidFill>
                <a:latin typeface="+mj-lt"/>
              </a:rPr>
              <a:t>Healthy Kids</a:t>
            </a:r>
            <a:r>
              <a:rPr lang="en-US" sz="3600" b="1" dirty="0" smtClean="0">
                <a:solidFill>
                  <a:srgbClr val="008198"/>
                </a:solidFill>
                <a:latin typeface="+mj-lt"/>
              </a:rPr>
              <a:t>.</a:t>
            </a:r>
            <a:br>
              <a:rPr lang="en-US" sz="3600" b="1" dirty="0" smtClean="0">
                <a:solidFill>
                  <a:srgbClr val="008198"/>
                </a:solidFill>
                <a:latin typeface="+mj-lt"/>
              </a:rPr>
            </a:br>
            <a:r>
              <a:rPr lang="en-US" sz="3600" b="1" dirty="0" smtClean="0">
                <a:solidFill>
                  <a:srgbClr val="008198"/>
                </a:solidFill>
                <a:latin typeface="+mj-lt"/>
              </a:rPr>
              <a:t> </a:t>
            </a:r>
            <a:r>
              <a:rPr lang="en-US" sz="3600" b="1" dirty="0">
                <a:solidFill>
                  <a:srgbClr val="008198"/>
                </a:solidFill>
                <a:latin typeface="+mj-lt"/>
              </a:rPr>
              <a:t>Successful Students</a:t>
            </a:r>
            <a:r>
              <a:rPr lang="en-US" sz="3600" b="1" dirty="0" smtClean="0">
                <a:solidFill>
                  <a:srgbClr val="008198"/>
                </a:solidFill>
                <a:latin typeface="+mj-lt"/>
              </a:rPr>
              <a:t>.</a:t>
            </a:r>
            <a:br>
              <a:rPr lang="en-US" sz="3600" b="1" dirty="0" smtClean="0">
                <a:solidFill>
                  <a:srgbClr val="008198"/>
                </a:solidFill>
                <a:latin typeface="+mj-lt"/>
              </a:rPr>
            </a:br>
            <a:r>
              <a:rPr lang="en-US" sz="3600" b="1" dirty="0" smtClean="0">
                <a:solidFill>
                  <a:srgbClr val="008198"/>
                </a:solidFill>
                <a:latin typeface="+mj-lt"/>
              </a:rPr>
              <a:t> </a:t>
            </a:r>
            <a:r>
              <a:rPr lang="en-US" sz="3600" b="1" dirty="0">
                <a:solidFill>
                  <a:srgbClr val="008198"/>
                </a:solidFill>
                <a:latin typeface="+mj-lt"/>
              </a:rPr>
              <a:t>Better Communities. </a:t>
            </a:r>
            <a:endParaRPr lang="en-US" sz="3600" dirty="0">
              <a:solidFill>
                <a:srgbClr val="008198"/>
              </a:solidFill>
              <a:latin typeface="+mj-lt"/>
            </a:endParaRPr>
          </a:p>
        </p:txBody>
      </p:sp>
      <p:sp>
        <p:nvSpPr>
          <p:cNvPr id="5" name="Slide Number Placeholder 4"/>
          <p:cNvSpPr>
            <a:spLocks noGrp="1"/>
          </p:cNvSpPr>
          <p:nvPr>
            <p:ph type="sldNum" sz="quarter" idx="12"/>
          </p:nvPr>
        </p:nvSpPr>
        <p:spPr/>
        <p:txBody>
          <a:bodyPr/>
          <a:lstStyle/>
          <a:p>
            <a:fld id="{904EA573-3881-4D29-8870-FD82C74DFB90}" type="slidenum">
              <a:rPr lang="en-US" smtClean="0"/>
              <a:t>32</a:t>
            </a:fld>
            <a:endParaRPr lang="en-US"/>
          </a:p>
        </p:txBody>
      </p:sp>
    </p:spTree>
    <p:extLst>
      <p:ext uri="{BB962C8B-B14F-4D97-AF65-F5344CB8AC3E}">
        <p14:creationId xmlns:p14="http://schemas.microsoft.com/office/powerpoint/2010/main" val="890524061"/>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ealthier Students Are Better Learners:&#10;A Missing Link in School Reforms to Close the Achievement Gap"/>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780144" y="1328052"/>
            <a:ext cx="3200400" cy="4674290"/>
          </a:xfrm>
          <a:prstGeom prst="roundRect">
            <a:avLst>
              <a:gd name="adj" fmla="val 8594"/>
            </a:avLst>
          </a:prstGeom>
          <a:solidFill>
            <a:srgbClr val="FFFFFF">
              <a:shade val="85000"/>
            </a:srgbClr>
          </a:solidFill>
          <a:ln>
            <a:noFill/>
          </a:ln>
          <a:effectLst/>
        </p:spPr>
      </p:pic>
      <p:sp>
        <p:nvSpPr>
          <p:cNvPr id="3" name="Rectangle 2"/>
          <p:cNvSpPr/>
          <p:nvPr/>
        </p:nvSpPr>
        <p:spPr>
          <a:xfrm>
            <a:off x="4223657" y="1304737"/>
            <a:ext cx="4586514" cy="3702692"/>
          </a:xfrm>
          <a:prstGeom prst="rect">
            <a:avLst/>
          </a:prstGeom>
          <a:solidFill>
            <a:srgbClr val="D2E4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0" descr="“No matter how well teachers are prepared to teach, no matter what accountability measures are put in place, no matter what governing structures are established for schools, educational progress will be profoundly limited if students are not  motivated and able to learn. Health related problems play a major role in  limiting the motivation and ability to learn…”&#10;&#10;                                    ~Charles Basch&#10;"/>
          <p:cNvSpPr>
            <a:spLocks noChangeArrowheads="1"/>
          </p:cNvSpPr>
          <p:nvPr/>
        </p:nvSpPr>
        <p:spPr bwMode="auto">
          <a:xfrm>
            <a:off x="4361544" y="1391821"/>
            <a:ext cx="4343400" cy="4408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ts val="2300"/>
              </a:lnSpc>
            </a:pPr>
            <a:r>
              <a:rPr lang="en-US" i="1" dirty="0"/>
              <a:t>“No matter how well teachers are prepared to teach, no matter what accountability measures are put in place, no matter what governing structures are established for schools, educational progress will be profoundly limited if students are not  motivated and able to learn. Health related problems play a major role in  limiting the motivation and ability to learn</a:t>
            </a:r>
            <a:r>
              <a:rPr lang="en-US" i="1" dirty="0" smtClean="0"/>
              <a:t>…”</a:t>
            </a:r>
            <a:endParaRPr lang="en-US" dirty="0"/>
          </a:p>
          <a:p>
            <a:endParaRPr lang="en-US" dirty="0" smtClean="0"/>
          </a:p>
          <a:p>
            <a:r>
              <a:rPr lang="en-US" dirty="0" smtClean="0"/>
              <a:t>	                                   ~Charles </a:t>
            </a:r>
            <a:r>
              <a:rPr lang="en-US" dirty="0" err="1" smtClean="0"/>
              <a:t>Basch</a:t>
            </a:r>
            <a:endParaRPr lang="en-US" dirty="0" smtClean="0"/>
          </a:p>
          <a:p>
            <a:endParaRPr lang="en-US" dirty="0"/>
          </a:p>
          <a:p>
            <a:endParaRPr lang="en-US" dirty="0" smtClean="0">
              <a:latin typeface="Myriad Pro" pitchFamily="34" charset="0"/>
            </a:endParaRPr>
          </a:p>
          <a:p>
            <a:endParaRPr lang="en-US" dirty="0">
              <a:latin typeface="Myriad Pro" pitchFamily="34" charset="0"/>
            </a:endParaRPr>
          </a:p>
          <a:p>
            <a:pPr algn="ctr"/>
            <a:r>
              <a:rPr lang="en-US" sz="850" dirty="0"/>
              <a:t>http://</a:t>
            </a:r>
            <a:r>
              <a:rPr lang="en-US" sz="850" dirty="0" smtClean="0"/>
              <a:t>www.equitycampaign.org/i/a/document/12557_equitymattersvol6_web03082010.pdf </a:t>
            </a:r>
            <a:endParaRPr lang="en-US" sz="850" dirty="0"/>
          </a:p>
        </p:txBody>
      </p:sp>
      <p:sp>
        <p:nvSpPr>
          <p:cNvPr id="6" name="Slide Number Placeholder 5"/>
          <p:cNvSpPr>
            <a:spLocks noGrp="1"/>
          </p:cNvSpPr>
          <p:nvPr>
            <p:ph type="sldNum" sz="quarter" idx="12"/>
          </p:nvPr>
        </p:nvSpPr>
        <p:spPr/>
        <p:txBody>
          <a:bodyPr/>
          <a:lstStyle/>
          <a:p>
            <a:fld id="{904EA573-3881-4D29-8870-FD82C74DFB90}" type="slidenum">
              <a:rPr lang="en-US" smtClean="0"/>
              <a:t>4</a:t>
            </a:fld>
            <a:endParaRPr lang="en-US" dirty="0"/>
          </a:p>
        </p:txBody>
      </p:sp>
    </p:spTree>
    <p:extLst>
      <p:ext uri="{BB962C8B-B14F-4D97-AF65-F5344CB8AC3E}">
        <p14:creationId xmlns:p14="http://schemas.microsoft.com/office/powerpoint/2010/main" val="41926880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109" y="274638"/>
            <a:ext cx="8229600" cy="1143000"/>
          </a:xfrm>
        </p:spPr>
        <p:txBody>
          <a:bodyPr>
            <a:normAutofit/>
          </a:bodyPr>
          <a:lstStyle/>
          <a:p>
            <a:r>
              <a:rPr lang="en-US" sz="2800" b="1" dirty="0" smtClean="0">
                <a:solidFill>
                  <a:srgbClr val="008198"/>
                </a:solidFill>
                <a:latin typeface="+mj-lt"/>
              </a:rPr>
              <a:t>Healthy Eating </a:t>
            </a:r>
            <a:r>
              <a:rPr lang="en-US" sz="2800" b="1" dirty="0">
                <a:solidFill>
                  <a:srgbClr val="008198"/>
                </a:solidFill>
                <a:latin typeface="+mj-lt"/>
              </a:rPr>
              <a:t>and A</a:t>
            </a:r>
            <a:r>
              <a:rPr lang="en-US" sz="2800" b="1" dirty="0" smtClean="0">
                <a:solidFill>
                  <a:srgbClr val="008198"/>
                </a:solidFill>
                <a:latin typeface="+mj-lt"/>
              </a:rPr>
              <a:t>cademic </a:t>
            </a:r>
            <a:r>
              <a:rPr lang="en-US" sz="2800" b="1" dirty="0">
                <a:solidFill>
                  <a:srgbClr val="008198"/>
                </a:solidFill>
                <a:latin typeface="+mj-lt"/>
              </a:rPr>
              <a:t>A</a:t>
            </a:r>
            <a:r>
              <a:rPr lang="en-US" sz="2800" b="1" dirty="0" smtClean="0">
                <a:solidFill>
                  <a:srgbClr val="008198"/>
                </a:solidFill>
                <a:latin typeface="+mj-lt"/>
              </a:rPr>
              <a:t>chievement</a:t>
            </a:r>
            <a:endParaRPr lang="en-US" sz="2800" b="1" dirty="0">
              <a:solidFill>
                <a:srgbClr val="008198"/>
              </a:solidFill>
              <a:latin typeface="+mj-lt"/>
            </a:endParaRP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1036947489"/>
              </p:ext>
            </p:extLst>
          </p:nvPr>
        </p:nvGraphicFramePr>
        <p:xfrm>
          <a:off x="497109" y="1447800"/>
          <a:ext cx="8229600" cy="4772194"/>
        </p:xfrm>
        <a:graphic>
          <a:graphicData uri="http://schemas.openxmlformats.org/drawingml/2006/table">
            <a:tbl>
              <a:tblPr firstRow="1" bandRow="1">
                <a:tableStyleId>{F5AB1C69-6EDB-4FF4-983F-18BD219EF322}</a:tableStyleId>
              </a:tblPr>
              <a:tblGrid>
                <a:gridCol w="3422931"/>
                <a:gridCol w="4806669"/>
              </a:tblGrid>
              <a:tr h="457200">
                <a:tc>
                  <a:txBody>
                    <a:bodyPr/>
                    <a:lstStyle/>
                    <a:p>
                      <a:r>
                        <a:rPr lang="en-US" dirty="0" smtClean="0">
                          <a:solidFill>
                            <a:schemeClr val="bg2"/>
                          </a:solidFill>
                          <a:latin typeface="Calibri" panose="020F0502020204030204" pitchFamily="34" charset="0"/>
                        </a:rPr>
                        <a:t>Dietary Behavior</a:t>
                      </a:r>
                      <a:r>
                        <a:rPr lang="en-US" baseline="0" dirty="0" smtClean="0">
                          <a:solidFill>
                            <a:schemeClr val="bg2"/>
                          </a:solidFill>
                          <a:latin typeface="Calibri" panose="020F0502020204030204" pitchFamily="34" charset="0"/>
                        </a:rPr>
                        <a:t>/Issue</a:t>
                      </a:r>
                      <a:endParaRPr lang="en-US" dirty="0">
                        <a:solidFill>
                          <a:schemeClr val="bg2"/>
                        </a:solidFill>
                        <a:latin typeface="Calibri" panose="020F0502020204030204" pitchFamily="34" charset="0"/>
                      </a:endParaRPr>
                    </a:p>
                  </a:txBody>
                  <a:tcPr marL="87394" marR="87394" anchor="ctr">
                    <a:lnL w="6350" cap="flat" cmpd="sng" algn="ctr">
                      <a:solidFill>
                        <a:srgbClr val="008198"/>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008198"/>
                      </a:solidFill>
                      <a:prstDash val="solid"/>
                      <a:round/>
                      <a:headEnd type="none" w="med" len="med"/>
                      <a:tailEnd type="none" w="med" len="med"/>
                    </a:lnT>
                    <a:lnB w="6350" cap="flat" cmpd="sng" algn="ctr">
                      <a:solidFill>
                        <a:srgbClr val="008198"/>
                      </a:solidFill>
                      <a:prstDash val="solid"/>
                      <a:round/>
                      <a:headEnd type="none" w="med" len="med"/>
                      <a:tailEnd type="none" w="med" len="med"/>
                    </a:lnB>
                    <a:solidFill>
                      <a:srgbClr val="008198"/>
                    </a:solidFill>
                  </a:tcPr>
                </a:tc>
                <a:tc>
                  <a:txBody>
                    <a:bodyPr/>
                    <a:lstStyle/>
                    <a:p>
                      <a:r>
                        <a:rPr lang="en-US" dirty="0" smtClean="0">
                          <a:solidFill>
                            <a:schemeClr val="bg2"/>
                          </a:solidFill>
                          <a:latin typeface="Calibri" panose="020F0502020204030204" pitchFamily="34" charset="0"/>
                        </a:rPr>
                        <a:t>Related Academic Achievement</a:t>
                      </a:r>
                      <a:r>
                        <a:rPr lang="en-US" baseline="0" dirty="0" smtClean="0">
                          <a:solidFill>
                            <a:schemeClr val="bg2"/>
                          </a:solidFill>
                          <a:latin typeface="Calibri" panose="020F0502020204030204" pitchFamily="34" charset="0"/>
                        </a:rPr>
                        <a:t> Outcomes</a:t>
                      </a:r>
                      <a:endParaRPr lang="en-US" dirty="0">
                        <a:solidFill>
                          <a:schemeClr val="bg2"/>
                        </a:solidFill>
                        <a:latin typeface="Calibri" panose="020F0502020204030204" pitchFamily="34" charset="0"/>
                      </a:endParaRPr>
                    </a:p>
                  </a:txBody>
                  <a:tcPr marL="87394" marR="87394" anchor="ctr">
                    <a:lnL w="6350" cap="flat" cmpd="sng" algn="ctr">
                      <a:solidFill>
                        <a:schemeClr val="bg1"/>
                      </a:solidFill>
                      <a:prstDash val="solid"/>
                      <a:round/>
                      <a:headEnd type="none" w="med" len="med"/>
                      <a:tailEnd type="none" w="med" len="med"/>
                    </a:lnL>
                    <a:lnR w="6350" cap="flat" cmpd="sng" algn="ctr">
                      <a:solidFill>
                        <a:srgbClr val="008198"/>
                      </a:solidFill>
                      <a:prstDash val="solid"/>
                      <a:round/>
                      <a:headEnd type="none" w="med" len="med"/>
                      <a:tailEnd type="none" w="med" len="med"/>
                    </a:lnR>
                    <a:lnT w="6350" cap="flat" cmpd="sng" algn="ctr">
                      <a:solidFill>
                        <a:srgbClr val="008198"/>
                      </a:solidFill>
                      <a:prstDash val="solid"/>
                      <a:round/>
                      <a:headEnd type="none" w="med" len="med"/>
                      <a:tailEnd type="none" w="med" len="med"/>
                    </a:lnT>
                    <a:lnB w="6350" cap="flat" cmpd="sng" algn="ctr">
                      <a:solidFill>
                        <a:srgbClr val="008198"/>
                      </a:solidFill>
                      <a:prstDash val="solid"/>
                      <a:round/>
                      <a:headEnd type="none" w="med" len="med"/>
                      <a:tailEnd type="none" w="med" len="med"/>
                    </a:lnB>
                    <a:solidFill>
                      <a:srgbClr val="008198"/>
                    </a:solidFill>
                  </a:tcPr>
                </a:tc>
              </a:tr>
              <a:tr h="1251857">
                <a:tc>
                  <a:txBody>
                    <a:bodyPr/>
                    <a:lstStyle/>
                    <a:p>
                      <a:r>
                        <a:rPr lang="en-US" sz="1800" b="1" dirty="0" smtClean="0">
                          <a:solidFill>
                            <a:srgbClr val="000000"/>
                          </a:solidFill>
                          <a:latin typeface="Calibri" panose="020F0502020204030204" pitchFamily="34" charset="0"/>
                        </a:rPr>
                        <a:t>Participation in the School Breakfast Program (SBP)</a:t>
                      </a:r>
                      <a:endParaRPr lang="en-US" sz="1800" b="1" dirty="0">
                        <a:solidFill>
                          <a:srgbClr val="000000"/>
                        </a:solidFill>
                        <a:latin typeface="Calibri" panose="020F0502020204030204" pitchFamily="34" charset="0"/>
                      </a:endParaRPr>
                    </a:p>
                  </a:txBody>
                  <a:tcPr marL="87394" marR="87394" anchor="ctr">
                    <a:lnL w="6350" cap="flat" cmpd="sng" algn="ctr">
                      <a:solidFill>
                        <a:srgbClr val="008198"/>
                      </a:solidFill>
                      <a:prstDash val="solid"/>
                      <a:round/>
                      <a:headEnd type="none" w="med" len="med"/>
                      <a:tailEnd type="none" w="med" len="med"/>
                    </a:lnL>
                    <a:lnR w="6350" cap="flat" cmpd="sng" algn="ctr">
                      <a:solidFill>
                        <a:srgbClr val="008198"/>
                      </a:solidFill>
                      <a:prstDash val="solid"/>
                      <a:round/>
                      <a:headEnd type="none" w="med" len="med"/>
                      <a:tailEnd type="none" w="med" len="med"/>
                    </a:lnR>
                    <a:lnT w="6350" cap="flat" cmpd="sng" algn="ctr">
                      <a:solidFill>
                        <a:srgbClr val="008198"/>
                      </a:solidFill>
                      <a:prstDash val="solid"/>
                      <a:round/>
                      <a:headEnd type="none" w="med" len="med"/>
                      <a:tailEnd type="none" w="med" len="med"/>
                    </a:lnT>
                    <a:lnB w="6350" cap="flat" cmpd="sng" algn="ctr">
                      <a:solidFill>
                        <a:srgbClr val="008198"/>
                      </a:solidFill>
                      <a:prstDash val="solid"/>
                      <a:round/>
                      <a:headEnd type="none" w="med" len="med"/>
                      <a:tailEnd type="none" w="med" len="med"/>
                    </a:lnB>
                    <a:solidFill>
                      <a:schemeClr val="bg1"/>
                    </a:solidFill>
                  </a:tcPr>
                </a:tc>
                <a:tc>
                  <a:txBody>
                    <a:bodyPr/>
                    <a:lstStyle/>
                    <a:p>
                      <a:pPr marL="285750" marR="0" lvl="0" indent="-285750" algn="l" defTabSz="914400" rtl="0" eaLnBrk="1" fontAlgn="auto" latinLnBrk="0" hangingPunct="1">
                        <a:lnSpc>
                          <a:spcPct val="100000"/>
                        </a:lnSpc>
                        <a:spcBef>
                          <a:spcPts val="0"/>
                        </a:spcBef>
                        <a:spcAft>
                          <a:spcPts val="0"/>
                        </a:spcAft>
                        <a:buClr>
                          <a:srgbClr val="008198"/>
                        </a:buClr>
                        <a:buSzTx/>
                        <a:buFont typeface="Arial" panose="020B0604020202020204" pitchFamily="34" charset="0"/>
                        <a:buChar char="•"/>
                        <a:tabLst/>
                        <a:defRPr/>
                      </a:pPr>
                      <a:r>
                        <a:rPr lang="en-US" sz="1800" dirty="0" smtClean="0">
                          <a:solidFill>
                            <a:srgbClr val="000000"/>
                          </a:solidFill>
                          <a:latin typeface="Calibri" panose="020F0502020204030204" pitchFamily="34" charset="0"/>
                        </a:rPr>
                        <a:t>Increased academic grades and standardized test scores</a:t>
                      </a:r>
                    </a:p>
                    <a:p>
                      <a:pPr marL="285750" marR="0" lvl="0" indent="-285750" algn="l" defTabSz="914400" rtl="0" eaLnBrk="1" fontAlgn="auto" latinLnBrk="0" hangingPunct="1">
                        <a:lnSpc>
                          <a:spcPct val="100000"/>
                        </a:lnSpc>
                        <a:spcBef>
                          <a:spcPts val="0"/>
                        </a:spcBef>
                        <a:spcAft>
                          <a:spcPts val="0"/>
                        </a:spcAft>
                        <a:buClr>
                          <a:srgbClr val="008198"/>
                        </a:buClr>
                        <a:buSzTx/>
                        <a:buFont typeface="Arial" panose="020B0604020202020204" pitchFamily="34" charset="0"/>
                        <a:buChar char="•"/>
                        <a:tabLst/>
                        <a:defRPr/>
                      </a:pPr>
                      <a:r>
                        <a:rPr lang="en-US" sz="1800" dirty="0" smtClean="0">
                          <a:solidFill>
                            <a:srgbClr val="000000"/>
                          </a:solidFill>
                          <a:latin typeface="Calibri" panose="020F0502020204030204" pitchFamily="34" charset="0"/>
                        </a:rPr>
                        <a:t>Reduced absenteeism</a:t>
                      </a:r>
                    </a:p>
                    <a:p>
                      <a:pPr marL="285750" marR="0" lvl="0" indent="-285750" algn="l" defTabSz="914400" rtl="0" eaLnBrk="1" fontAlgn="auto" latinLnBrk="0" hangingPunct="1">
                        <a:lnSpc>
                          <a:spcPct val="100000"/>
                        </a:lnSpc>
                        <a:spcBef>
                          <a:spcPts val="0"/>
                        </a:spcBef>
                        <a:spcAft>
                          <a:spcPts val="0"/>
                        </a:spcAft>
                        <a:buClr>
                          <a:srgbClr val="008198"/>
                        </a:buClr>
                        <a:buSzTx/>
                        <a:buFont typeface="Arial" panose="020B0604020202020204" pitchFamily="34" charset="0"/>
                        <a:buChar char="•"/>
                        <a:tabLst/>
                        <a:defRPr/>
                      </a:pPr>
                      <a:r>
                        <a:rPr lang="en-US" sz="1800" dirty="0" smtClean="0">
                          <a:solidFill>
                            <a:srgbClr val="000000"/>
                          </a:solidFill>
                          <a:latin typeface="Calibri" panose="020F0502020204030204" pitchFamily="34" charset="0"/>
                        </a:rPr>
                        <a:t>Improved cognitive</a:t>
                      </a:r>
                      <a:r>
                        <a:rPr lang="en-US" sz="1800" baseline="0" dirty="0" smtClean="0">
                          <a:solidFill>
                            <a:srgbClr val="000000"/>
                          </a:solidFill>
                          <a:latin typeface="Calibri" panose="020F0502020204030204" pitchFamily="34" charset="0"/>
                        </a:rPr>
                        <a:t> performance</a:t>
                      </a:r>
                      <a:endParaRPr lang="en-US" sz="1800" dirty="0" smtClean="0">
                        <a:solidFill>
                          <a:srgbClr val="000000"/>
                        </a:solidFill>
                        <a:latin typeface="Calibri" panose="020F0502020204030204" pitchFamily="34" charset="0"/>
                      </a:endParaRPr>
                    </a:p>
                  </a:txBody>
                  <a:tcPr marL="87394" marR="87394" anchor="ctr">
                    <a:lnL w="6350" cap="flat" cmpd="sng" algn="ctr">
                      <a:solidFill>
                        <a:srgbClr val="008198"/>
                      </a:solidFill>
                      <a:prstDash val="solid"/>
                      <a:round/>
                      <a:headEnd type="none" w="med" len="med"/>
                      <a:tailEnd type="none" w="med" len="med"/>
                    </a:lnL>
                    <a:lnR w="6350" cap="flat" cmpd="sng" algn="ctr">
                      <a:solidFill>
                        <a:srgbClr val="008198"/>
                      </a:solidFill>
                      <a:prstDash val="solid"/>
                      <a:round/>
                      <a:headEnd type="none" w="med" len="med"/>
                      <a:tailEnd type="none" w="med" len="med"/>
                    </a:lnR>
                    <a:lnT w="6350" cap="flat" cmpd="sng" algn="ctr">
                      <a:solidFill>
                        <a:srgbClr val="008198"/>
                      </a:solidFill>
                      <a:prstDash val="solid"/>
                      <a:round/>
                      <a:headEnd type="none" w="med" len="med"/>
                      <a:tailEnd type="none" w="med" len="med"/>
                    </a:lnT>
                    <a:lnB w="6350" cap="flat" cmpd="sng" algn="ctr">
                      <a:solidFill>
                        <a:srgbClr val="008198"/>
                      </a:solidFill>
                      <a:prstDash val="solid"/>
                      <a:round/>
                      <a:headEnd type="none" w="med" len="med"/>
                      <a:tailEnd type="none" w="med" len="med"/>
                    </a:lnB>
                    <a:solidFill>
                      <a:schemeClr val="bg1"/>
                    </a:solidFill>
                  </a:tcPr>
                </a:tc>
              </a:tr>
              <a:tr h="515257">
                <a:tc>
                  <a:txBody>
                    <a:bodyPr/>
                    <a:lstStyle/>
                    <a:p>
                      <a:r>
                        <a:rPr lang="en-US" sz="1800" b="1" dirty="0" smtClean="0">
                          <a:solidFill>
                            <a:srgbClr val="000000"/>
                          </a:solidFill>
                          <a:latin typeface="Calibri" panose="020F0502020204030204" pitchFamily="34" charset="0"/>
                        </a:rPr>
                        <a:t>Skipping</a:t>
                      </a:r>
                      <a:r>
                        <a:rPr lang="en-US" sz="1800" b="1" baseline="0" dirty="0" smtClean="0">
                          <a:solidFill>
                            <a:srgbClr val="000000"/>
                          </a:solidFill>
                          <a:latin typeface="Calibri" panose="020F0502020204030204" pitchFamily="34" charset="0"/>
                        </a:rPr>
                        <a:t> </a:t>
                      </a:r>
                      <a:r>
                        <a:rPr lang="en-US" sz="1800" b="1" dirty="0" smtClean="0">
                          <a:solidFill>
                            <a:srgbClr val="000000"/>
                          </a:solidFill>
                          <a:latin typeface="Calibri" panose="020F0502020204030204" pitchFamily="34" charset="0"/>
                        </a:rPr>
                        <a:t>breakfast </a:t>
                      </a:r>
                      <a:endParaRPr lang="en-US" sz="1800" b="1" dirty="0">
                        <a:solidFill>
                          <a:srgbClr val="000000"/>
                        </a:solidFill>
                        <a:latin typeface="Calibri" panose="020F0502020204030204" pitchFamily="34" charset="0"/>
                      </a:endParaRPr>
                    </a:p>
                  </a:txBody>
                  <a:tcPr marL="87394" marR="87394" anchor="ctr">
                    <a:lnL w="6350" cap="flat" cmpd="sng" algn="ctr">
                      <a:solidFill>
                        <a:srgbClr val="008198"/>
                      </a:solidFill>
                      <a:prstDash val="solid"/>
                      <a:round/>
                      <a:headEnd type="none" w="med" len="med"/>
                      <a:tailEnd type="none" w="med" len="med"/>
                    </a:lnL>
                    <a:lnR w="6350" cap="flat" cmpd="sng" algn="ctr">
                      <a:solidFill>
                        <a:srgbClr val="008198"/>
                      </a:solidFill>
                      <a:prstDash val="solid"/>
                      <a:round/>
                      <a:headEnd type="none" w="med" len="med"/>
                      <a:tailEnd type="none" w="med" len="med"/>
                    </a:lnR>
                    <a:lnT w="6350" cap="flat" cmpd="sng" algn="ctr">
                      <a:solidFill>
                        <a:srgbClr val="008198"/>
                      </a:solidFill>
                      <a:prstDash val="solid"/>
                      <a:round/>
                      <a:headEnd type="none" w="med" len="med"/>
                      <a:tailEnd type="none" w="med" len="med"/>
                    </a:lnT>
                    <a:lnB w="6350" cap="flat" cmpd="sng" algn="ctr">
                      <a:solidFill>
                        <a:srgbClr val="008198"/>
                      </a:solidFill>
                      <a:prstDash val="solid"/>
                      <a:round/>
                      <a:headEnd type="none" w="med" len="med"/>
                      <a:tailEnd type="none" w="med" len="med"/>
                    </a:lnB>
                    <a:solidFill>
                      <a:schemeClr val="bg1"/>
                    </a:solidFill>
                  </a:tcPr>
                </a:tc>
                <a:tc>
                  <a:txBody>
                    <a:bodyPr/>
                    <a:lstStyle/>
                    <a:p>
                      <a:pPr marL="285750" indent="-285750">
                        <a:buClr>
                          <a:srgbClr val="008198"/>
                        </a:buClr>
                        <a:buFont typeface="Arial" panose="020B0604020202020204" pitchFamily="34" charset="0"/>
                        <a:buChar char="•"/>
                      </a:pPr>
                      <a:r>
                        <a:rPr lang="en-US" sz="1800" dirty="0" smtClean="0">
                          <a:solidFill>
                            <a:srgbClr val="000000"/>
                          </a:solidFill>
                          <a:latin typeface="Calibri" panose="020F0502020204030204" pitchFamily="34" charset="0"/>
                        </a:rPr>
                        <a:t>Decreased</a:t>
                      </a:r>
                      <a:r>
                        <a:rPr lang="en-US" sz="1800" baseline="0" dirty="0" smtClean="0">
                          <a:solidFill>
                            <a:srgbClr val="000000"/>
                          </a:solidFill>
                          <a:latin typeface="Calibri" panose="020F0502020204030204" pitchFamily="34" charset="0"/>
                        </a:rPr>
                        <a:t> </a:t>
                      </a:r>
                      <a:r>
                        <a:rPr lang="en-US" sz="1800" dirty="0" smtClean="0">
                          <a:solidFill>
                            <a:srgbClr val="000000"/>
                          </a:solidFill>
                          <a:latin typeface="Calibri" panose="020F0502020204030204" pitchFamily="34" charset="0"/>
                        </a:rPr>
                        <a:t>cognitive performance </a:t>
                      </a:r>
                      <a:endParaRPr lang="en-US" sz="1800" dirty="0">
                        <a:solidFill>
                          <a:srgbClr val="000000"/>
                        </a:solidFill>
                        <a:latin typeface="Calibri" panose="020F0502020204030204" pitchFamily="34" charset="0"/>
                      </a:endParaRPr>
                    </a:p>
                  </a:txBody>
                  <a:tcPr marL="87394" marR="87394" anchor="ctr">
                    <a:lnL w="6350" cap="flat" cmpd="sng" algn="ctr">
                      <a:solidFill>
                        <a:srgbClr val="008198"/>
                      </a:solidFill>
                      <a:prstDash val="solid"/>
                      <a:round/>
                      <a:headEnd type="none" w="med" len="med"/>
                      <a:tailEnd type="none" w="med" len="med"/>
                    </a:lnL>
                    <a:lnR w="6350" cap="flat" cmpd="sng" algn="ctr">
                      <a:solidFill>
                        <a:srgbClr val="008198"/>
                      </a:solidFill>
                      <a:prstDash val="solid"/>
                      <a:round/>
                      <a:headEnd type="none" w="med" len="med"/>
                      <a:tailEnd type="none" w="med" len="med"/>
                    </a:lnR>
                    <a:lnT w="6350" cap="flat" cmpd="sng" algn="ctr">
                      <a:solidFill>
                        <a:srgbClr val="008198"/>
                      </a:solidFill>
                      <a:prstDash val="solid"/>
                      <a:round/>
                      <a:headEnd type="none" w="med" len="med"/>
                      <a:tailEnd type="none" w="med" len="med"/>
                    </a:lnT>
                    <a:lnB w="6350" cap="flat" cmpd="sng" algn="ctr">
                      <a:solidFill>
                        <a:srgbClr val="008198"/>
                      </a:solidFill>
                      <a:prstDash val="solid"/>
                      <a:round/>
                      <a:headEnd type="none" w="med" len="med"/>
                      <a:tailEnd type="none" w="med" len="med"/>
                    </a:lnB>
                    <a:solidFill>
                      <a:schemeClr val="bg1"/>
                    </a:solidFill>
                  </a:tcPr>
                </a:tc>
              </a:tr>
              <a:tr h="679580">
                <a:tc>
                  <a:txBody>
                    <a:bodyPr/>
                    <a:lstStyle/>
                    <a:p>
                      <a:r>
                        <a:rPr lang="en-US" sz="1800" b="1" dirty="0" smtClean="0">
                          <a:solidFill>
                            <a:srgbClr val="000000"/>
                          </a:solidFill>
                          <a:latin typeface="Calibri" panose="020F0502020204030204" pitchFamily="34" charset="0"/>
                        </a:rPr>
                        <a:t>Lack of adequate consumption of specific foods </a:t>
                      </a:r>
                      <a:endParaRPr lang="en-US" sz="1800" b="1" dirty="0">
                        <a:solidFill>
                          <a:srgbClr val="000000"/>
                        </a:solidFill>
                        <a:latin typeface="Calibri" panose="020F0502020204030204" pitchFamily="34" charset="0"/>
                      </a:endParaRPr>
                    </a:p>
                  </a:txBody>
                  <a:tcPr marL="87394" marR="87394" anchor="ctr">
                    <a:lnL w="6350" cap="flat" cmpd="sng" algn="ctr">
                      <a:solidFill>
                        <a:srgbClr val="008198"/>
                      </a:solidFill>
                      <a:prstDash val="solid"/>
                      <a:round/>
                      <a:headEnd type="none" w="med" len="med"/>
                      <a:tailEnd type="none" w="med" len="med"/>
                    </a:lnL>
                    <a:lnR w="6350" cap="flat" cmpd="sng" algn="ctr">
                      <a:solidFill>
                        <a:srgbClr val="008198"/>
                      </a:solidFill>
                      <a:prstDash val="solid"/>
                      <a:round/>
                      <a:headEnd type="none" w="med" len="med"/>
                      <a:tailEnd type="none" w="med" len="med"/>
                    </a:lnR>
                    <a:lnT w="6350" cap="flat" cmpd="sng" algn="ctr">
                      <a:solidFill>
                        <a:srgbClr val="008198"/>
                      </a:solidFill>
                      <a:prstDash val="solid"/>
                      <a:round/>
                      <a:headEnd type="none" w="med" len="med"/>
                      <a:tailEnd type="none" w="med" len="med"/>
                    </a:lnT>
                    <a:lnB w="6350" cap="flat" cmpd="sng" algn="ctr">
                      <a:solidFill>
                        <a:srgbClr val="008198"/>
                      </a:solidFill>
                      <a:prstDash val="solid"/>
                      <a:round/>
                      <a:headEnd type="none" w="med" len="med"/>
                      <a:tailEnd type="none" w="med" len="med"/>
                    </a:lnB>
                    <a:solidFill>
                      <a:schemeClr val="bg1"/>
                    </a:solidFill>
                  </a:tcPr>
                </a:tc>
                <a:tc>
                  <a:txBody>
                    <a:bodyPr/>
                    <a:lstStyle/>
                    <a:p>
                      <a:pPr marL="285750" indent="-285750">
                        <a:buClr>
                          <a:srgbClr val="008198"/>
                        </a:buClr>
                        <a:buFont typeface="Arial" panose="020B0604020202020204" pitchFamily="34" charset="0"/>
                        <a:buChar char="•"/>
                      </a:pPr>
                      <a:r>
                        <a:rPr lang="en-US" sz="1800" dirty="0" smtClean="0">
                          <a:solidFill>
                            <a:srgbClr val="000000"/>
                          </a:solidFill>
                          <a:latin typeface="Calibri" panose="020F0502020204030204" pitchFamily="34" charset="0"/>
                        </a:rPr>
                        <a:t>Lower grades</a:t>
                      </a:r>
                      <a:endParaRPr lang="en-US" sz="1800" dirty="0">
                        <a:solidFill>
                          <a:srgbClr val="000000"/>
                        </a:solidFill>
                        <a:latin typeface="Calibri" panose="020F0502020204030204" pitchFamily="34" charset="0"/>
                      </a:endParaRPr>
                    </a:p>
                  </a:txBody>
                  <a:tcPr marL="87394" marR="87394" anchor="ctr">
                    <a:lnL w="6350" cap="flat" cmpd="sng" algn="ctr">
                      <a:solidFill>
                        <a:srgbClr val="008198"/>
                      </a:solidFill>
                      <a:prstDash val="solid"/>
                      <a:round/>
                      <a:headEnd type="none" w="med" len="med"/>
                      <a:tailEnd type="none" w="med" len="med"/>
                    </a:lnL>
                    <a:lnR w="6350" cap="flat" cmpd="sng" algn="ctr">
                      <a:solidFill>
                        <a:srgbClr val="008198"/>
                      </a:solidFill>
                      <a:prstDash val="solid"/>
                      <a:round/>
                      <a:headEnd type="none" w="med" len="med"/>
                      <a:tailEnd type="none" w="med" len="med"/>
                    </a:lnR>
                    <a:lnT w="6350" cap="flat" cmpd="sng" algn="ctr">
                      <a:solidFill>
                        <a:srgbClr val="008198"/>
                      </a:solidFill>
                      <a:prstDash val="solid"/>
                      <a:round/>
                      <a:headEnd type="none" w="med" len="med"/>
                      <a:tailEnd type="none" w="med" len="med"/>
                    </a:lnT>
                    <a:lnB w="6350" cap="flat" cmpd="sng" algn="ctr">
                      <a:solidFill>
                        <a:srgbClr val="008198"/>
                      </a:solidFill>
                      <a:prstDash val="solid"/>
                      <a:round/>
                      <a:headEnd type="none" w="med" len="med"/>
                      <a:tailEnd type="none" w="med" len="med"/>
                    </a:lnB>
                    <a:solidFill>
                      <a:schemeClr val="bg1"/>
                    </a:solidFill>
                  </a:tcPr>
                </a:tc>
              </a:tr>
              <a:tr h="679580">
                <a:tc>
                  <a:txBody>
                    <a:bodyPr/>
                    <a:lstStyle/>
                    <a:p>
                      <a:r>
                        <a:rPr lang="en-US" sz="1800" b="1" dirty="0" smtClean="0">
                          <a:solidFill>
                            <a:srgbClr val="000000"/>
                          </a:solidFill>
                          <a:latin typeface="Calibri" panose="020F0502020204030204" pitchFamily="34" charset="0"/>
                        </a:rPr>
                        <a:t>Deficits</a:t>
                      </a:r>
                      <a:r>
                        <a:rPr lang="en-US" sz="1800" b="1" baseline="0" dirty="0" smtClean="0">
                          <a:solidFill>
                            <a:srgbClr val="000000"/>
                          </a:solidFill>
                          <a:latin typeface="Calibri" panose="020F0502020204030204" pitchFamily="34" charset="0"/>
                        </a:rPr>
                        <a:t> in </a:t>
                      </a:r>
                      <a:r>
                        <a:rPr lang="en-US" sz="1800" b="1" dirty="0" smtClean="0">
                          <a:solidFill>
                            <a:srgbClr val="000000"/>
                          </a:solidFill>
                          <a:latin typeface="Calibri" panose="020F0502020204030204" pitchFamily="34" charset="0"/>
                        </a:rPr>
                        <a:t>specific nutrients</a:t>
                      </a:r>
                      <a:endParaRPr lang="en-US" sz="1800" b="1" dirty="0">
                        <a:solidFill>
                          <a:srgbClr val="000000"/>
                        </a:solidFill>
                        <a:latin typeface="Calibri" panose="020F0502020204030204" pitchFamily="34" charset="0"/>
                      </a:endParaRPr>
                    </a:p>
                  </a:txBody>
                  <a:tcPr marL="87394" marR="87394" anchor="ctr">
                    <a:lnL w="6350" cap="flat" cmpd="sng" algn="ctr">
                      <a:solidFill>
                        <a:srgbClr val="008198"/>
                      </a:solidFill>
                      <a:prstDash val="solid"/>
                      <a:round/>
                      <a:headEnd type="none" w="med" len="med"/>
                      <a:tailEnd type="none" w="med" len="med"/>
                    </a:lnL>
                    <a:lnR w="6350" cap="flat" cmpd="sng" algn="ctr">
                      <a:solidFill>
                        <a:srgbClr val="008198"/>
                      </a:solidFill>
                      <a:prstDash val="solid"/>
                      <a:round/>
                      <a:headEnd type="none" w="med" len="med"/>
                      <a:tailEnd type="none" w="med" len="med"/>
                    </a:lnR>
                    <a:lnT w="6350" cap="flat" cmpd="sng" algn="ctr">
                      <a:solidFill>
                        <a:srgbClr val="008198"/>
                      </a:solidFill>
                      <a:prstDash val="solid"/>
                      <a:round/>
                      <a:headEnd type="none" w="med" len="med"/>
                      <a:tailEnd type="none" w="med" len="med"/>
                    </a:lnT>
                    <a:lnB w="6350" cap="flat" cmpd="sng" algn="ctr">
                      <a:solidFill>
                        <a:srgbClr val="008198"/>
                      </a:solidFill>
                      <a:prstDash val="solid"/>
                      <a:round/>
                      <a:headEnd type="none" w="med" len="med"/>
                      <a:tailEnd type="none" w="med" len="med"/>
                    </a:lnB>
                    <a:solidFill>
                      <a:schemeClr val="bg1"/>
                    </a:solidFill>
                  </a:tcPr>
                </a:tc>
                <a:tc>
                  <a:txBody>
                    <a:bodyPr/>
                    <a:lstStyle/>
                    <a:p>
                      <a:pPr marL="285750" indent="-285750">
                        <a:buClr>
                          <a:srgbClr val="008198"/>
                        </a:buClr>
                        <a:buFont typeface="Arial" panose="020B0604020202020204" pitchFamily="34" charset="0"/>
                        <a:buChar char="•"/>
                      </a:pPr>
                      <a:r>
                        <a:rPr lang="en-US" sz="1800" dirty="0" smtClean="0">
                          <a:solidFill>
                            <a:srgbClr val="000000"/>
                          </a:solidFill>
                          <a:latin typeface="Calibri" panose="020F0502020204030204" pitchFamily="34" charset="0"/>
                        </a:rPr>
                        <a:t>Lower grades</a:t>
                      </a:r>
                    </a:p>
                    <a:p>
                      <a:pPr marL="285750" indent="-285750">
                        <a:buClr>
                          <a:srgbClr val="008198"/>
                        </a:buClr>
                        <a:buFont typeface="Arial" panose="020B0604020202020204" pitchFamily="34" charset="0"/>
                        <a:buChar char="•"/>
                      </a:pPr>
                      <a:r>
                        <a:rPr lang="en-US" sz="1800" dirty="0" smtClean="0">
                          <a:solidFill>
                            <a:srgbClr val="000000"/>
                          </a:solidFill>
                          <a:latin typeface="Calibri" panose="020F0502020204030204" pitchFamily="34" charset="0"/>
                        </a:rPr>
                        <a:t>Higher rates of absenteeism and tardiness</a:t>
                      </a:r>
                      <a:endParaRPr lang="en-US" sz="1800" dirty="0">
                        <a:solidFill>
                          <a:srgbClr val="000000"/>
                        </a:solidFill>
                        <a:latin typeface="Calibri" panose="020F0502020204030204" pitchFamily="34" charset="0"/>
                      </a:endParaRPr>
                    </a:p>
                  </a:txBody>
                  <a:tcPr marL="87394" marR="87394" anchor="ctr">
                    <a:lnL w="6350" cap="flat" cmpd="sng" algn="ctr">
                      <a:solidFill>
                        <a:srgbClr val="008198"/>
                      </a:solidFill>
                      <a:prstDash val="solid"/>
                      <a:round/>
                      <a:headEnd type="none" w="med" len="med"/>
                      <a:tailEnd type="none" w="med" len="med"/>
                    </a:lnL>
                    <a:lnR w="6350" cap="flat" cmpd="sng" algn="ctr">
                      <a:solidFill>
                        <a:srgbClr val="008198"/>
                      </a:solidFill>
                      <a:prstDash val="solid"/>
                      <a:round/>
                      <a:headEnd type="none" w="med" len="med"/>
                      <a:tailEnd type="none" w="med" len="med"/>
                    </a:lnR>
                    <a:lnT w="6350" cap="flat" cmpd="sng" algn="ctr">
                      <a:solidFill>
                        <a:srgbClr val="008198"/>
                      </a:solidFill>
                      <a:prstDash val="solid"/>
                      <a:round/>
                      <a:headEnd type="none" w="med" len="med"/>
                      <a:tailEnd type="none" w="med" len="med"/>
                    </a:lnT>
                    <a:lnB w="6350" cap="flat" cmpd="sng" algn="ctr">
                      <a:solidFill>
                        <a:srgbClr val="008198"/>
                      </a:solidFill>
                      <a:prstDash val="solid"/>
                      <a:round/>
                      <a:headEnd type="none" w="med" len="med"/>
                      <a:tailEnd type="none" w="med" len="med"/>
                    </a:lnB>
                    <a:solidFill>
                      <a:schemeClr val="bg1"/>
                    </a:solidFill>
                  </a:tcPr>
                </a:tc>
              </a:tr>
              <a:tr h="679580">
                <a:tc>
                  <a:txBody>
                    <a:bodyPr/>
                    <a:lstStyle/>
                    <a:p>
                      <a:r>
                        <a:rPr lang="en-US" sz="1800" b="1" dirty="0" smtClean="0">
                          <a:solidFill>
                            <a:srgbClr val="000000"/>
                          </a:solidFill>
                          <a:latin typeface="Calibri" panose="020F0502020204030204" pitchFamily="34" charset="0"/>
                        </a:rPr>
                        <a:t>Insufficient food intake </a:t>
                      </a:r>
                      <a:endParaRPr lang="en-US" sz="1800" b="1" dirty="0">
                        <a:solidFill>
                          <a:srgbClr val="000000"/>
                        </a:solidFill>
                        <a:latin typeface="Calibri" panose="020F0502020204030204" pitchFamily="34" charset="0"/>
                      </a:endParaRPr>
                    </a:p>
                  </a:txBody>
                  <a:tcPr marL="87394" marR="87394" anchor="ctr">
                    <a:lnL w="6350" cap="flat" cmpd="sng" algn="ctr">
                      <a:solidFill>
                        <a:srgbClr val="008198"/>
                      </a:solidFill>
                      <a:prstDash val="solid"/>
                      <a:round/>
                      <a:headEnd type="none" w="med" len="med"/>
                      <a:tailEnd type="none" w="med" len="med"/>
                    </a:lnL>
                    <a:lnR w="6350" cap="flat" cmpd="sng" algn="ctr">
                      <a:solidFill>
                        <a:srgbClr val="008198"/>
                      </a:solidFill>
                      <a:prstDash val="solid"/>
                      <a:round/>
                      <a:headEnd type="none" w="med" len="med"/>
                      <a:tailEnd type="none" w="med" len="med"/>
                    </a:lnR>
                    <a:lnT w="6350" cap="flat" cmpd="sng" algn="ctr">
                      <a:solidFill>
                        <a:srgbClr val="008198"/>
                      </a:solidFill>
                      <a:prstDash val="solid"/>
                      <a:round/>
                      <a:headEnd type="none" w="med" len="med"/>
                      <a:tailEnd type="none" w="med" len="med"/>
                    </a:lnT>
                    <a:lnB w="6350" cap="flat" cmpd="sng" algn="ctr">
                      <a:solidFill>
                        <a:srgbClr val="008198"/>
                      </a:solidFill>
                      <a:prstDash val="solid"/>
                      <a:round/>
                      <a:headEnd type="none" w="med" len="med"/>
                      <a:tailEnd type="none" w="med" len="med"/>
                    </a:lnB>
                    <a:solidFill>
                      <a:schemeClr val="bg1"/>
                    </a:solidFill>
                  </a:tcPr>
                </a:tc>
                <a:tc>
                  <a:txBody>
                    <a:bodyPr/>
                    <a:lstStyle/>
                    <a:p>
                      <a:pPr marL="285750" indent="-285750">
                        <a:buClr>
                          <a:srgbClr val="008198"/>
                        </a:buClr>
                        <a:buFont typeface="Arial" panose="020B0604020202020204" pitchFamily="34" charset="0"/>
                        <a:buChar char="•"/>
                      </a:pPr>
                      <a:r>
                        <a:rPr lang="en-US" sz="1800" dirty="0" smtClean="0">
                          <a:solidFill>
                            <a:srgbClr val="000000"/>
                          </a:solidFill>
                          <a:latin typeface="Calibri" panose="020F0502020204030204" pitchFamily="34" charset="0"/>
                        </a:rPr>
                        <a:t>Lower grades</a:t>
                      </a:r>
                    </a:p>
                    <a:p>
                      <a:pPr marL="285750" indent="-285750">
                        <a:buClr>
                          <a:srgbClr val="008198"/>
                        </a:buClr>
                        <a:buFont typeface="Arial" panose="020B0604020202020204" pitchFamily="34" charset="0"/>
                        <a:buChar char="•"/>
                      </a:pPr>
                      <a:r>
                        <a:rPr lang="en-US" sz="1800" dirty="0" smtClean="0">
                          <a:solidFill>
                            <a:srgbClr val="000000"/>
                          </a:solidFill>
                          <a:latin typeface="Calibri" panose="020F0502020204030204" pitchFamily="34" charset="0"/>
                        </a:rPr>
                        <a:t>Higher rates of absenteeism </a:t>
                      </a:r>
                    </a:p>
                    <a:p>
                      <a:pPr marL="285750" indent="-285750">
                        <a:buClr>
                          <a:srgbClr val="008198"/>
                        </a:buClr>
                        <a:buFont typeface="Arial" panose="020B0604020202020204" pitchFamily="34" charset="0"/>
                        <a:buChar char="•"/>
                      </a:pPr>
                      <a:r>
                        <a:rPr lang="en-US" sz="1800" dirty="0" smtClean="0">
                          <a:solidFill>
                            <a:srgbClr val="000000"/>
                          </a:solidFill>
                          <a:latin typeface="Calibri" panose="020F0502020204030204" pitchFamily="34" charset="0"/>
                        </a:rPr>
                        <a:t>Repeating a grade</a:t>
                      </a:r>
                    </a:p>
                    <a:p>
                      <a:pPr marL="285750" indent="-285750">
                        <a:buClr>
                          <a:srgbClr val="008198"/>
                        </a:buClr>
                        <a:buFont typeface="Arial" panose="020B0604020202020204" pitchFamily="34" charset="0"/>
                        <a:buChar char="•"/>
                      </a:pPr>
                      <a:r>
                        <a:rPr lang="en-US" sz="1800" dirty="0" smtClean="0">
                          <a:solidFill>
                            <a:srgbClr val="000000"/>
                          </a:solidFill>
                          <a:latin typeface="Calibri" panose="020F0502020204030204" pitchFamily="34" charset="0"/>
                        </a:rPr>
                        <a:t>Inability to focus</a:t>
                      </a:r>
                      <a:endParaRPr lang="en-US" sz="1800" dirty="0">
                        <a:solidFill>
                          <a:srgbClr val="000000"/>
                        </a:solidFill>
                        <a:latin typeface="Calibri" panose="020F0502020204030204" pitchFamily="34" charset="0"/>
                      </a:endParaRPr>
                    </a:p>
                  </a:txBody>
                  <a:tcPr marL="87394" marR="87394" anchor="ctr">
                    <a:lnL w="6350" cap="flat" cmpd="sng" algn="ctr">
                      <a:solidFill>
                        <a:srgbClr val="008198"/>
                      </a:solidFill>
                      <a:prstDash val="solid"/>
                      <a:round/>
                      <a:headEnd type="none" w="med" len="med"/>
                      <a:tailEnd type="none" w="med" len="med"/>
                    </a:lnL>
                    <a:lnR w="6350" cap="flat" cmpd="sng" algn="ctr">
                      <a:solidFill>
                        <a:srgbClr val="008198"/>
                      </a:solidFill>
                      <a:prstDash val="solid"/>
                      <a:round/>
                      <a:headEnd type="none" w="med" len="med"/>
                      <a:tailEnd type="none" w="med" len="med"/>
                    </a:lnR>
                    <a:lnT w="6350" cap="flat" cmpd="sng" algn="ctr">
                      <a:solidFill>
                        <a:srgbClr val="008198"/>
                      </a:solidFill>
                      <a:prstDash val="solid"/>
                      <a:round/>
                      <a:headEnd type="none" w="med" len="med"/>
                      <a:tailEnd type="none" w="med" len="med"/>
                    </a:lnT>
                    <a:lnB w="6350" cap="flat" cmpd="sng" algn="ctr">
                      <a:solidFill>
                        <a:srgbClr val="008198"/>
                      </a:solidFill>
                      <a:prstDash val="solid"/>
                      <a:round/>
                      <a:headEnd type="none" w="med" len="med"/>
                      <a:tailEnd type="none" w="med" len="med"/>
                    </a:lnB>
                    <a:solidFill>
                      <a:schemeClr val="bg1"/>
                    </a:solidFill>
                  </a:tcPr>
                </a:tc>
              </a:tr>
            </a:tbl>
          </a:graphicData>
        </a:graphic>
      </p:graphicFrame>
      <p:sp>
        <p:nvSpPr>
          <p:cNvPr id="5" name="Slide Number Placeholder 4"/>
          <p:cNvSpPr>
            <a:spLocks noGrp="1"/>
          </p:cNvSpPr>
          <p:nvPr>
            <p:ph type="sldNum" sz="quarter" idx="12"/>
          </p:nvPr>
        </p:nvSpPr>
        <p:spPr/>
        <p:txBody>
          <a:bodyPr/>
          <a:lstStyle/>
          <a:p>
            <a:fld id="{904EA573-3881-4D29-8870-FD82C74DFB90}" type="slidenum">
              <a:rPr lang="en-US" smtClean="0"/>
              <a:t>5</a:t>
            </a:fld>
            <a:endParaRPr lang="en-US" dirty="0"/>
          </a:p>
        </p:txBody>
      </p:sp>
    </p:spTree>
    <p:extLst>
      <p:ext uri="{BB962C8B-B14F-4D97-AF65-F5344CB8AC3E}">
        <p14:creationId xmlns:p14="http://schemas.microsoft.com/office/powerpoint/2010/main" val="15985072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descr="Opportun"/>
          <p:cNvSpPr/>
          <p:nvPr/>
        </p:nvSpPr>
        <p:spPr>
          <a:xfrm>
            <a:off x="4700814" y="2544620"/>
            <a:ext cx="3886200" cy="3760857"/>
          </a:xfrm>
          <a:prstGeom prst="roundRect">
            <a:avLst>
              <a:gd name="adj" fmla="val 868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13" name="TextBox 12"/>
          <p:cNvSpPr txBox="1"/>
          <p:nvPr/>
        </p:nvSpPr>
        <p:spPr>
          <a:xfrm>
            <a:off x="4815114" y="3807870"/>
            <a:ext cx="3886200" cy="656590"/>
          </a:xfrm>
          <a:prstGeom prst="rect">
            <a:avLst/>
          </a:prstGeom>
          <a:noFill/>
        </p:spPr>
        <p:txBody>
          <a:bodyPr wrap="square" rtlCol="0">
            <a:spAutoFit/>
          </a:bodyPr>
          <a:lstStyle/>
          <a:p>
            <a:pPr marL="0" lvl="1" algn="ctr">
              <a:lnSpc>
                <a:spcPts val="2200"/>
              </a:lnSpc>
            </a:pPr>
            <a:r>
              <a:rPr lang="en-US" sz="2000" b="1" dirty="0">
                <a:solidFill>
                  <a:srgbClr val="FFFFFF"/>
                </a:solidFill>
                <a:latin typeface="Calibri" panose="020F0502020204030204" pitchFamily="34" charset="0"/>
              </a:rPr>
              <a:t>Healthy F</a:t>
            </a:r>
            <a:r>
              <a:rPr lang="en-US" sz="2000" b="1" dirty="0" smtClean="0">
                <a:solidFill>
                  <a:srgbClr val="FFFFFF"/>
                </a:solidFill>
                <a:latin typeface="Calibri" panose="020F0502020204030204" pitchFamily="34" charset="0"/>
              </a:rPr>
              <a:t>ood </a:t>
            </a:r>
            <a:br>
              <a:rPr lang="en-US" sz="2000" b="1" dirty="0" smtClean="0">
                <a:solidFill>
                  <a:srgbClr val="FFFFFF"/>
                </a:solidFill>
                <a:latin typeface="Calibri" panose="020F0502020204030204" pitchFamily="34" charset="0"/>
              </a:rPr>
            </a:br>
            <a:r>
              <a:rPr lang="en-US" sz="2000" b="1" dirty="0" smtClean="0">
                <a:solidFill>
                  <a:srgbClr val="FFFFFF"/>
                </a:solidFill>
                <a:latin typeface="Calibri" panose="020F0502020204030204" pitchFamily="34" charset="0"/>
              </a:rPr>
              <a:t>Options </a:t>
            </a:r>
            <a:endParaRPr lang="en-US" sz="2000" b="1" dirty="0">
              <a:solidFill>
                <a:srgbClr val="FFFFFF"/>
              </a:solidFill>
              <a:latin typeface="Calibri" panose="020F0502020204030204" pitchFamily="34" charset="0"/>
            </a:endParaRPr>
          </a:p>
        </p:txBody>
      </p:sp>
      <p:sp>
        <p:nvSpPr>
          <p:cNvPr id="10" name="Rounded Rectangle 9"/>
          <p:cNvSpPr/>
          <p:nvPr/>
        </p:nvSpPr>
        <p:spPr>
          <a:xfrm>
            <a:off x="547914" y="2507340"/>
            <a:ext cx="3886200" cy="3760857"/>
          </a:xfrm>
          <a:prstGeom prst="roundRect">
            <a:avLst>
              <a:gd name="adj" fmla="val 868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2" name="Title 1"/>
          <p:cNvSpPr>
            <a:spLocks noGrp="1"/>
          </p:cNvSpPr>
          <p:nvPr>
            <p:ph type="title"/>
          </p:nvPr>
        </p:nvSpPr>
        <p:spPr/>
        <p:txBody>
          <a:bodyPr>
            <a:noAutofit/>
          </a:bodyPr>
          <a:lstStyle/>
          <a:p>
            <a:pPr>
              <a:lnSpc>
                <a:spcPts val="4200"/>
              </a:lnSpc>
            </a:pPr>
            <a:r>
              <a:rPr lang="en-US" b="1" dirty="0">
                <a:solidFill>
                  <a:srgbClr val="008198"/>
                </a:solidFill>
                <a:latin typeface="+mj-lt"/>
              </a:rPr>
              <a:t>Success in </a:t>
            </a:r>
            <a:r>
              <a:rPr lang="en-US" b="1" dirty="0" smtClean="0">
                <a:solidFill>
                  <a:srgbClr val="008198"/>
                </a:solidFill>
                <a:latin typeface="+mj-lt"/>
              </a:rPr>
              <a:t>School is </a:t>
            </a:r>
            <a:br>
              <a:rPr lang="en-US" b="1" dirty="0" smtClean="0">
                <a:solidFill>
                  <a:srgbClr val="008198"/>
                </a:solidFill>
                <a:latin typeface="+mj-lt"/>
              </a:rPr>
            </a:br>
            <a:r>
              <a:rPr lang="en-US" b="1" dirty="0" smtClean="0">
                <a:solidFill>
                  <a:srgbClr val="008198"/>
                </a:solidFill>
                <a:latin typeface="+mj-lt"/>
              </a:rPr>
              <a:t>More </a:t>
            </a:r>
            <a:r>
              <a:rPr lang="en-US" dirty="0">
                <a:solidFill>
                  <a:srgbClr val="008198"/>
                </a:solidFill>
                <a:latin typeface="+mj-lt"/>
              </a:rPr>
              <a:t>T</a:t>
            </a:r>
            <a:r>
              <a:rPr lang="en-US" b="1" dirty="0" smtClean="0">
                <a:solidFill>
                  <a:srgbClr val="008198"/>
                </a:solidFill>
                <a:latin typeface="+mj-lt"/>
              </a:rPr>
              <a:t>han </a:t>
            </a:r>
            <a:r>
              <a:rPr lang="en-US" dirty="0">
                <a:solidFill>
                  <a:srgbClr val="008198"/>
                </a:solidFill>
                <a:latin typeface="+mj-lt"/>
              </a:rPr>
              <a:t>J</a:t>
            </a:r>
            <a:r>
              <a:rPr lang="en-US" b="1" dirty="0" smtClean="0">
                <a:solidFill>
                  <a:srgbClr val="008198"/>
                </a:solidFill>
                <a:latin typeface="+mj-lt"/>
              </a:rPr>
              <a:t>ust </a:t>
            </a:r>
            <a:r>
              <a:rPr lang="en-US" dirty="0" smtClean="0">
                <a:solidFill>
                  <a:srgbClr val="008198"/>
                </a:solidFill>
                <a:latin typeface="+mj-lt"/>
              </a:rPr>
              <a:t>A</a:t>
            </a:r>
            <a:r>
              <a:rPr lang="en-US" b="1" dirty="0" smtClean="0">
                <a:solidFill>
                  <a:srgbClr val="008198"/>
                </a:solidFill>
                <a:latin typeface="+mj-lt"/>
              </a:rPr>
              <a:t>cademics</a:t>
            </a:r>
            <a:endParaRPr lang="en-US" b="1" dirty="0">
              <a:solidFill>
                <a:srgbClr val="008198"/>
              </a:solidFill>
              <a:latin typeface="+mj-lt"/>
            </a:endParaRPr>
          </a:p>
        </p:txBody>
      </p:sp>
      <p:sp>
        <p:nvSpPr>
          <p:cNvPr id="3" name="Content Placeholder 2"/>
          <p:cNvSpPr>
            <a:spLocks noGrp="1"/>
          </p:cNvSpPr>
          <p:nvPr>
            <p:ph idx="4294967295"/>
          </p:nvPr>
        </p:nvSpPr>
        <p:spPr>
          <a:xfrm>
            <a:off x="391878" y="1592940"/>
            <a:ext cx="8229600" cy="838200"/>
          </a:xfrm>
        </p:spPr>
        <p:txBody>
          <a:bodyPr>
            <a:normAutofit fontScale="85000" lnSpcReduction="10000"/>
          </a:bodyPr>
          <a:lstStyle/>
          <a:p>
            <a:pPr algn="ctr">
              <a:lnSpc>
                <a:spcPts val="2600"/>
              </a:lnSpc>
              <a:buNone/>
            </a:pPr>
            <a:r>
              <a:rPr lang="en-US" dirty="0" smtClean="0"/>
              <a:t>Schools must also consider other factors that affect</a:t>
            </a:r>
          </a:p>
          <a:p>
            <a:pPr algn="ctr">
              <a:lnSpc>
                <a:spcPts val="2600"/>
              </a:lnSpc>
              <a:buNone/>
            </a:pPr>
            <a:r>
              <a:rPr lang="en-US" dirty="0" smtClean="0"/>
              <a:t>academic achievement: </a:t>
            </a:r>
          </a:p>
        </p:txBody>
      </p:sp>
      <p:sp>
        <p:nvSpPr>
          <p:cNvPr id="4" name="Oval 3"/>
          <p:cNvSpPr>
            <a:spLocks noChangeAspect="1"/>
          </p:cNvSpPr>
          <p:nvPr/>
        </p:nvSpPr>
        <p:spPr>
          <a:xfrm>
            <a:off x="1098839" y="3345540"/>
            <a:ext cx="2784349" cy="2743628"/>
          </a:xfrm>
          <a:prstGeom prst="ellipse">
            <a:avLst/>
          </a:prstGeom>
          <a:blipFill dpi="0" rotWithShape="1">
            <a:blip r:embed="rId3"/>
            <a:srcRect/>
            <a:stretch>
              <a:fillRect l="2379" r="-37026"/>
            </a:stretch>
          </a:blipFill>
          <a:ln w="114300">
            <a:solidFill>
              <a:srgbClr val="BF59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9" name="Oval 8"/>
          <p:cNvSpPr>
            <a:spLocks/>
          </p:cNvSpPr>
          <p:nvPr/>
        </p:nvSpPr>
        <p:spPr>
          <a:xfrm>
            <a:off x="5272314" y="3410859"/>
            <a:ext cx="2743200" cy="2743200"/>
          </a:xfrm>
          <a:prstGeom prst="ellipse">
            <a:avLst/>
          </a:prstGeom>
          <a:blipFill dpi="0" rotWithShape="1">
            <a:blip r:embed="rId4"/>
            <a:srcRect/>
            <a:stretch>
              <a:fillRect l="-31666" r="1666"/>
            </a:stretch>
          </a:blipFill>
          <a:ln w="114300">
            <a:solidFill>
              <a:srgbClr val="A05D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11" name="Round Same Side Corner Rectangle 10"/>
          <p:cNvSpPr/>
          <p:nvPr/>
        </p:nvSpPr>
        <p:spPr>
          <a:xfrm>
            <a:off x="547914" y="2507341"/>
            <a:ext cx="3886200" cy="633680"/>
          </a:xfrm>
          <a:prstGeom prst="round2SameRect">
            <a:avLst>
              <a:gd name="adj1" fmla="val 21494"/>
              <a:gd name="adj2" fmla="val 0"/>
            </a:avLst>
          </a:prstGeom>
          <a:solidFill>
            <a:srgbClr val="0081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7" name="TextBox 6"/>
          <p:cNvSpPr txBox="1"/>
          <p:nvPr/>
        </p:nvSpPr>
        <p:spPr>
          <a:xfrm>
            <a:off x="547914" y="2498945"/>
            <a:ext cx="3886200" cy="656590"/>
          </a:xfrm>
          <a:prstGeom prst="rect">
            <a:avLst/>
          </a:prstGeom>
          <a:noFill/>
        </p:spPr>
        <p:txBody>
          <a:bodyPr wrap="square" rtlCol="0">
            <a:spAutoFit/>
          </a:bodyPr>
          <a:lstStyle/>
          <a:p>
            <a:pPr marL="0" lvl="1" algn="ctr">
              <a:lnSpc>
                <a:spcPts val="2200"/>
              </a:lnSpc>
            </a:pPr>
            <a:r>
              <a:rPr lang="en-US" sz="2000" b="1" dirty="0">
                <a:solidFill>
                  <a:srgbClr val="FFFFFF"/>
                </a:solidFill>
                <a:latin typeface="Calibri" panose="020F0502020204030204" pitchFamily="34" charset="0"/>
              </a:rPr>
              <a:t>Healthy F</a:t>
            </a:r>
            <a:r>
              <a:rPr lang="en-US" sz="2000" b="1" dirty="0" smtClean="0">
                <a:solidFill>
                  <a:srgbClr val="FFFFFF"/>
                </a:solidFill>
                <a:latin typeface="Calibri" panose="020F0502020204030204" pitchFamily="34" charset="0"/>
              </a:rPr>
              <a:t>ood </a:t>
            </a:r>
            <a:br>
              <a:rPr lang="en-US" sz="2000" b="1" dirty="0" smtClean="0">
                <a:solidFill>
                  <a:srgbClr val="FFFFFF"/>
                </a:solidFill>
                <a:latin typeface="Calibri" panose="020F0502020204030204" pitchFamily="34" charset="0"/>
              </a:rPr>
            </a:br>
            <a:r>
              <a:rPr lang="en-US" sz="2000" b="1" dirty="0" smtClean="0">
                <a:solidFill>
                  <a:srgbClr val="FFFFFF"/>
                </a:solidFill>
                <a:latin typeface="Calibri" panose="020F0502020204030204" pitchFamily="34" charset="0"/>
              </a:rPr>
              <a:t>Options </a:t>
            </a:r>
            <a:endParaRPr lang="en-US" sz="2000" b="1" dirty="0">
              <a:solidFill>
                <a:srgbClr val="FFFFFF"/>
              </a:solidFill>
              <a:latin typeface="Calibri" panose="020F0502020204030204" pitchFamily="34" charset="0"/>
            </a:endParaRPr>
          </a:p>
        </p:txBody>
      </p:sp>
      <p:sp>
        <p:nvSpPr>
          <p:cNvPr id="15" name="Round Same Side Corner Rectangle 14"/>
          <p:cNvSpPr/>
          <p:nvPr/>
        </p:nvSpPr>
        <p:spPr>
          <a:xfrm>
            <a:off x="4700814" y="2517600"/>
            <a:ext cx="3886200" cy="633680"/>
          </a:xfrm>
          <a:prstGeom prst="round2SameRect">
            <a:avLst>
              <a:gd name="adj1" fmla="val 21494"/>
              <a:gd name="adj2" fmla="val 0"/>
            </a:avLst>
          </a:prstGeom>
          <a:solidFill>
            <a:srgbClr val="0081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8" name="TextBox 7"/>
          <p:cNvSpPr txBox="1"/>
          <p:nvPr/>
        </p:nvSpPr>
        <p:spPr>
          <a:xfrm>
            <a:off x="4700815" y="2498945"/>
            <a:ext cx="3886199" cy="656590"/>
          </a:xfrm>
          <a:prstGeom prst="rect">
            <a:avLst/>
          </a:prstGeom>
          <a:noFill/>
        </p:spPr>
        <p:txBody>
          <a:bodyPr wrap="square" rtlCol="0">
            <a:spAutoFit/>
          </a:bodyPr>
          <a:lstStyle/>
          <a:p>
            <a:pPr marL="0" lvl="1" algn="ctr">
              <a:lnSpc>
                <a:spcPts val="2200"/>
              </a:lnSpc>
            </a:pPr>
            <a:r>
              <a:rPr lang="en-US" sz="2000" b="1" dirty="0" smtClean="0">
                <a:solidFill>
                  <a:srgbClr val="FFFFFF"/>
                </a:solidFill>
                <a:latin typeface="Calibri" panose="020F0502020204030204" pitchFamily="34" charset="0"/>
              </a:rPr>
              <a:t>Opportunities </a:t>
            </a:r>
            <a:r>
              <a:rPr lang="en-US" sz="2000" b="1" dirty="0">
                <a:solidFill>
                  <a:srgbClr val="FFFFFF"/>
                </a:solidFill>
                <a:latin typeface="Calibri" panose="020F0502020204030204" pitchFamily="34" charset="0"/>
              </a:rPr>
              <a:t>T</a:t>
            </a:r>
            <a:r>
              <a:rPr lang="en-US" sz="2000" b="1" dirty="0" smtClean="0">
                <a:solidFill>
                  <a:srgbClr val="FFFFFF"/>
                </a:solidFill>
                <a:latin typeface="Calibri" panose="020F0502020204030204" pitchFamily="34" charset="0"/>
              </a:rPr>
              <a:t>o </a:t>
            </a:r>
            <a:r>
              <a:rPr lang="en-US" sz="2000" b="1" dirty="0">
                <a:solidFill>
                  <a:srgbClr val="FFFFFF"/>
                </a:solidFill>
                <a:latin typeface="Calibri" panose="020F0502020204030204" pitchFamily="34" charset="0"/>
              </a:rPr>
              <a:t>B</a:t>
            </a:r>
            <a:r>
              <a:rPr lang="en-US" sz="2000" b="1" dirty="0" smtClean="0">
                <a:solidFill>
                  <a:srgbClr val="FFFFFF"/>
                </a:solidFill>
                <a:latin typeface="Calibri" panose="020F0502020204030204" pitchFamily="34" charset="0"/>
              </a:rPr>
              <a:t>e</a:t>
            </a:r>
            <a:br>
              <a:rPr lang="en-US" sz="2000" b="1" dirty="0" smtClean="0">
                <a:solidFill>
                  <a:srgbClr val="FFFFFF"/>
                </a:solidFill>
                <a:latin typeface="Calibri" panose="020F0502020204030204" pitchFamily="34" charset="0"/>
              </a:rPr>
            </a:br>
            <a:r>
              <a:rPr lang="en-US" sz="2000" b="1" dirty="0" smtClean="0">
                <a:solidFill>
                  <a:srgbClr val="FFFFFF"/>
                </a:solidFill>
                <a:latin typeface="Calibri" panose="020F0502020204030204" pitchFamily="34" charset="0"/>
              </a:rPr>
              <a:t>Physically </a:t>
            </a:r>
            <a:r>
              <a:rPr lang="en-US" sz="2000" b="1" dirty="0">
                <a:solidFill>
                  <a:srgbClr val="FFFFFF"/>
                </a:solidFill>
                <a:latin typeface="Calibri" panose="020F0502020204030204" pitchFamily="34" charset="0"/>
              </a:rPr>
              <a:t>A</a:t>
            </a:r>
            <a:r>
              <a:rPr lang="en-US" sz="2000" b="1" dirty="0" smtClean="0">
                <a:solidFill>
                  <a:srgbClr val="FFFFFF"/>
                </a:solidFill>
                <a:latin typeface="Calibri" panose="020F0502020204030204" pitchFamily="34" charset="0"/>
              </a:rPr>
              <a:t>ctive</a:t>
            </a:r>
            <a:endParaRPr lang="en-US" sz="2000" b="1" dirty="0">
              <a:solidFill>
                <a:srgbClr val="FFFFFF"/>
              </a:solidFill>
              <a:latin typeface="Calibri" panose="020F0502020204030204" pitchFamily="34" charset="0"/>
            </a:endParaRPr>
          </a:p>
        </p:txBody>
      </p:sp>
      <p:sp>
        <p:nvSpPr>
          <p:cNvPr id="6" name="Slide Number Placeholder 5"/>
          <p:cNvSpPr>
            <a:spLocks noGrp="1"/>
          </p:cNvSpPr>
          <p:nvPr>
            <p:ph type="sldNum" sz="quarter" idx="12"/>
          </p:nvPr>
        </p:nvSpPr>
        <p:spPr/>
        <p:txBody>
          <a:bodyPr/>
          <a:lstStyle/>
          <a:p>
            <a:fld id="{904EA573-3881-4D29-8870-FD82C74DFB90}" type="slidenum">
              <a:rPr lang="en-US" smtClean="0"/>
              <a:t>6</a:t>
            </a:fld>
            <a:endParaRPr lang="en-US" dirty="0"/>
          </a:p>
        </p:txBody>
      </p:sp>
    </p:spTree>
    <p:extLst>
      <p:ext uri="{BB962C8B-B14F-4D97-AF65-F5344CB8AC3E}">
        <p14:creationId xmlns:p14="http://schemas.microsoft.com/office/powerpoint/2010/main" val="7865961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Arrow 4"/>
          <p:cNvSpPr/>
          <p:nvPr/>
        </p:nvSpPr>
        <p:spPr>
          <a:xfrm>
            <a:off x="1767840" y="3202635"/>
            <a:ext cx="1600200" cy="2424753"/>
          </a:xfrm>
          <a:prstGeom prst="rightArrow">
            <a:avLst>
              <a:gd name="adj1" fmla="val 50000"/>
              <a:gd name="adj2" fmla="val 28678"/>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18" name="Right Arrow 17"/>
          <p:cNvSpPr/>
          <p:nvPr/>
        </p:nvSpPr>
        <p:spPr>
          <a:xfrm>
            <a:off x="4724400" y="3202635"/>
            <a:ext cx="1600200" cy="2424753"/>
          </a:xfrm>
          <a:prstGeom prst="rightArrow">
            <a:avLst>
              <a:gd name="adj1" fmla="val 50000"/>
              <a:gd name="adj2" fmla="val 28678"/>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1167073167"/>
              </p:ext>
            </p:extLst>
          </p:nvPr>
        </p:nvGraphicFramePr>
        <p:xfrm>
          <a:off x="472440" y="2240280"/>
          <a:ext cx="8138160" cy="3779520"/>
        </p:xfrm>
        <a:graphic>
          <a:graphicData uri="http://schemas.openxmlformats.org/drawingml/2006/table">
            <a:tbl>
              <a:tblPr firstRow="1" bandRow="1">
                <a:tableStyleId>{5C22544A-7EE6-4342-B048-85BDC9FD1C3A}</a:tableStyleId>
              </a:tblPr>
              <a:tblGrid>
                <a:gridCol w="2286000"/>
                <a:gridCol w="640080"/>
                <a:gridCol w="2286000"/>
                <a:gridCol w="640080"/>
                <a:gridCol w="2286000"/>
              </a:tblGrid>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u="none" dirty="0" smtClean="0">
                          <a:solidFill>
                            <a:schemeClr val="bg2"/>
                          </a:solidFill>
                          <a:latin typeface="Calibri" panose="020F0502020204030204" pitchFamily="34" charset="0"/>
                        </a:rPr>
                        <a:t>EVIDENCE</a:t>
                      </a:r>
                      <a:endParaRPr lang="en-US" sz="2800" u="none" dirty="0" smtClean="0">
                        <a:solidFill>
                          <a:schemeClr val="bg2"/>
                        </a:solidFill>
                        <a:latin typeface="Calibri" panose="020F0502020204030204" pitchFamily="34" charset="0"/>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solidFill>
                      <a:srgbClr val="008198"/>
                    </a:solidFill>
                  </a:tcPr>
                </a:tc>
                <a:tc>
                  <a:txBody>
                    <a:bodyPr/>
                    <a:lstStyle/>
                    <a:p>
                      <a:pPr algn="ctr"/>
                      <a:endParaRPr lang="en-US" sz="2800" dirty="0">
                        <a:solidFill>
                          <a:schemeClr val="bg1"/>
                        </a:solidFill>
                        <a:latin typeface="Calibri" panose="020F0502020204030204" pitchFamily="34" charset="0"/>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u="none" dirty="0" smtClean="0">
                          <a:solidFill>
                            <a:schemeClr val="bg2"/>
                          </a:solidFill>
                          <a:latin typeface="Calibri" panose="020F0502020204030204" pitchFamily="34" charset="0"/>
                        </a:rPr>
                        <a:t>MESSAGE</a:t>
                      </a:r>
                      <a:endParaRPr lang="en-US" sz="2800" u="none" dirty="0" smtClean="0">
                        <a:solidFill>
                          <a:schemeClr val="bg2"/>
                        </a:solidFill>
                        <a:latin typeface="Calibri" panose="020F0502020204030204" pitchFamily="34" charset="0"/>
                      </a:endParaRPr>
                    </a:p>
                  </a:txBody>
                  <a:tcPr marT="182880" marB="18288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solidFill>
                      <a:srgbClr val="008198"/>
                    </a:solidFill>
                  </a:tcPr>
                </a:tc>
                <a:tc>
                  <a:txBody>
                    <a:bodyPr/>
                    <a:lstStyle/>
                    <a:p>
                      <a:pPr algn="ctr"/>
                      <a:endParaRPr lang="en-US" sz="2800" dirty="0">
                        <a:solidFill>
                          <a:schemeClr val="bg1"/>
                        </a:solidFill>
                        <a:latin typeface="Calibri" panose="020F0502020204030204" pitchFamily="34" charset="0"/>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u="none" dirty="0" smtClean="0">
                          <a:solidFill>
                            <a:schemeClr val="bg2"/>
                          </a:solidFill>
                          <a:latin typeface="Calibri" panose="020F0502020204030204" pitchFamily="34" charset="0"/>
                        </a:rPr>
                        <a:t>ACTION</a:t>
                      </a:r>
                      <a:endParaRPr lang="en-US" sz="2800" u="none" dirty="0" smtClean="0">
                        <a:solidFill>
                          <a:schemeClr val="bg2"/>
                        </a:solidFill>
                        <a:latin typeface="Calibri" panose="020F0502020204030204" pitchFamily="34" charset="0"/>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solidFill>
                      <a:srgbClr val="008198"/>
                    </a:solidFill>
                  </a:tcPr>
                </a:tc>
              </a:tr>
              <a:tr h="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b="1" dirty="0" smtClean="0">
                        <a:solidFill>
                          <a:srgbClr val="000000"/>
                        </a:solidFill>
                        <a:latin typeface="Calibri" panose="020F050202020403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2400" b="1" dirty="0" smtClean="0">
                        <a:solidFill>
                          <a:srgbClr val="000000"/>
                        </a:solidFill>
                        <a:latin typeface="Calibri" panose="020F050202020403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2400" b="1" dirty="0" smtClean="0">
                        <a:solidFill>
                          <a:srgbClr val="000000"/>
                        </a:solidFill>
                        <a:latin typeface="Calibri" panose="020F050202020403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2400" b="1" dirty="0" smtClean="0">
                        <a:solidFill>
                          <a:srgbClr val="000000"/>
                        </a:solidFill>
                        <a:latin typeface="Calibri" panose="020F050202020403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2400" b="1" dirty="0" smtClean="0">
                        <a:solidFill>
                          <a:srgbClr val="000000"/>
                        </a:solidFill>
                        <a:latin typeface="Calibri" panose="020F050202020403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2400" b="1" dirty="0" smtClean="0">
                        <a:solidFill>
                          <a:srgbClr val="000000"/>
                        </a:solidFill>
                        <a:latin typeface="Calibri" panose="020F050202020403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2400" b="1" dirty="0" smtClean="0">
                        <a:solidFill>
                          <a:srgbClr val="000000"/>
                        </a:solidFill>
                        <a:latin typeface="Calibri" panose="020F0502020204030204" pitchFamily="34" charset="0"/>
                      </a:endParaRPr>
                    </a:p>
                  </a:txBody>
                  <a:tcPr marT="182880" marB="18288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2"/>
                    </a:solidFill>
                  </a:tcPr>
                </a:tc>
                <a:tc>
                  <a:txBody>
                    <a:bodyPr/>
                    <a:lstStyle/>
                    <a:p>
                      <a:pPr algn="ctr"/>
                      <a:endParaRPr lang="en-US" sz="2400" dirty="0">
                        <a:latin typeface="Calibri" panose="020F0502020204030204" pitchFamily="34" charset="0"/>
                      </a:endParaRPr>
                    </a:p>
                  </a:txBody>
                  <a:tcPr marT="182880" marB="18288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2400" b="0" dirty="0" smtClean="0">
                          <a:solidFill>
                            <a:srgbClr val="000000"/>
                          </a:solidFill>
                          <a:latin typeface="Calibri" panose="020F0502020204030204" pitchFamily="34" charset="0"/>
                        </a:rPr>
                        <a:t>Know the </a:t>
                      </a:r>
                    </a:p>
                    <a:p>
                      <a:pPr algn="ctr"/>
                      <a:r>
                        <a:rPr lang="en-US" sz="2400" b="0" dirty="0" smtClean="0">
                          <a:solidFill>
                            <a:srgbClr val="000000"/>
                          </a:solidFill>
                          <a:latin typeface="Calibri" panose="020F0502020204030204" pitchFamily="34" charset="0"/>
                        </a:rPr>
                        <a:t>Core Messages</a:t>
                      </a:r>
                    </a:p>
                    <a:p>
                      <a:pPr algn="ctr"/>
                      <a:endParaRPr lang="en-US" sz="1400" b="0" dirty="0" smtClean="0">
                        <a:solidFill>
                          <a:srgbClr val="000000"/>
                        </a:solidFill>
                        <a:latin typeface="Calibri" panose="020F0502020204030204" pitchFamily="34" charset="0"/>
                      </a:endParaRPr>
                    </a:p>
                    <a:p>
                      <a:pPr algn="ctr"/>
                      <a:r>
                        <a:rPr lang="en-US" sz="2400" b="1" u="none" dirty="0" smtClean="0">
                          <a:solidFill>
                            <a:srgbClr val="000000"/>
                          </a:solidFill>
                          <a:latin typeface="Calibri" panose="020F0502020204030204" pitchFamily="34" charset="0"/>
                        </a:rPr>
                        <a:t>AND</a:t>
                      </a:r>
                    </a:p>
                    <a:p>
                      <a:pPr algn="ctr"/>
                      <a:endParaRPr lang="en-US" sz="1400" b="0" dirty="0" smtClean="0">
                        <a:solidFill>
                          <a:srgbClr val="000000"/>
                        </a:solidFill>
                        <a:latin typeface="Calibri" panose="020F0502020204030204" pitchFamily="34" charset="0"/>
                      </a:endParaRPr>
                    </a:p>
                    <a:p>
                      <a:pPr algn="ctr"/>
                      <a:r>
                        <a:rPr lang="en-US" sz="2400" b="0" dirty="0" smtClean="0">
                          <a:solidFill>
                            <a:srgbClr val="000000"/>
                          </a:solidFill>
                          <a:latin typeface="Calibri" panose="020F0502020204030204" pitchFamily="34" charset="0"/>
                        </a:rPr>
                        <a:t>The Audience-Specific</a:t>
                      </a:r>
                    </a:p>
                    <a:p>
                      <a:pPr algn="ctr"/>
                      <a:r>
                        <a:rPr lang="en-US" sz="2400" b="0" dirty="0" smtClean="0">
                          <a:solidFill>
                            <a:srgbClr val="000000"/>
                          </a:solidFill>
                          <a:latin typeface="Calibri" panose="020F0502020204030204" pitchFamily="34" charset="0"/>
                        </a:rPr>
                        <a:t>Messages </a:t>
                      </a:r>
                    </a:p>
                  </a:txBody>
                  <a:tcPr marT="182880" marB="18288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2"/>
                    </a:solidFill>
                  </a:tcPr>
                </a:tc>
                <a:tc>
                  <a:txBody>
                    <a:bodyPr/>
                    <a:lstStyle/>
                    <a:p>
                      <a:pPr algn="ctr"/>
                      <a:endParaRPr lang="en-US" sz="2400" dirty="0">
                        <a:latin typeface="Calibri" panose="020F0502020204030204" pitchFamily="34" charset="0"/>
                      </a:endParaRPr>
                    </a:p>
                  </a:txBody>
                  <a:tcPr marT="182880" marB="18288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dirty="0" smtClean="0">
                          <a:solidFill>
                            <a:srgbClr val="000000"/>
                          </a:solidFill>
                          <a:latin typeface="Calibri" panose="020F0502020204030204" pitchFamily="34" charset="0"/>
                        </a:rPr>
                        <a:t>Be Ready to Share with Key Stakeholders How They Can Take Action</a:t>
                      </a:r>
                    </a:p>
                  </a:txBody>
                  <a:tcPr marT="182880" marB="18288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2"/>
                    </a:solidFill>
                  </a:tcPr>
                </a:tc>
              </a:tr>
            </a:tbl>
          </a:graphicData>
        </a:graphic>
      </p:graphicFrame>
      <p:sp>
        <p:nvSpPr>
          <p:cNvPr id="20" name="TextBox 19"/>
          <p:cNvSpPr txBox="1"/>
          <p:nvPr/>
        </p:nvSpPr>
        <p:spPr>
          <a:xfrm>
            <a:off x="548640" y="3097032"/>
            <a:ext cx="1219200" cy="707886"/>
          </a:xfrm>
          <a:prstGeom prst="rect">
            <a:avLst/>
          </a:prstGeom>
          <a:noFill/>
        </p:spPr>
        <p:txBody>
          <a:bodyPr wrap="square" rtlCol="0">
            <a:spAutoFit/>
          </a:bodyPr>
          <a:lstStyle/>
          <a:p>
            <a:r>
              <a:rPr lang="en-US" sz="2000" dirty="0" smtClean="0">
                <a:solidFill>
                  <a:srgbClr val="000000"/>
                </a:solidFill>
                <a:latin typeface="Calibri" panose="020F0502020204030204" pitchFamily="34" charset="0"/>
              </a:rPr>
              <a:t>Healthy Eating</a:t>
            </a:r>
            <a:endParaRPr lang="en-US" sz="2000" dirty="0">
              <a:solidFill>
                <a:srgbClr val="000000"/>
              </a:solidFill>
              <a:latin typeface="Calibri" panose="020F0502020204030204" pitchFamily="34" charset="0"/>
            </a:endParaRPr>
          </a:p>
        </p:txBody>
      </p:sp>
      <p:sp>
        <p:nvSpPr>
          <p:cNvPr id="21" name="TextBox 20"/>
          <p:cNvSpPr txBox="1"/>
          <p:nvPr/>
        </p:nvSpPr>
        <p:spPr>
          <a:xfrm>
            <a:off x="512445" y="4997315"/>
            <a:ext cx="1291590" cy="707886"/>
          </a:xfrm>
          <a:prstGeom prst="rect">
            <a:avLst/>
          </a:prstGeom>
          <a:noFill/>
        </p:spPr>
        <p:txBody>
          <a:bodyPr wrap="square" rtlCol="0">
            <a:spAutoFit/>
          </a:bodyPr>
          <a:lstStyle/>
          <a:p>
            <a:r>
              <a:rPr lang="en-US" sz="2000" dirty="0" smtClean="0">
                <a:solidFill>
                  <a:srgbClr val="000000"/>
                </a:solidFill>
                <a:latin typeface="Calibri" panose="020F0502020204030204" pitchFamily="34" charset="0"/>
              </a:rPr>
              <a:t>Physical Activity</a:t>
            </a:r>
            <a:endParaRPr lang="en-US" sz="2000" dirty="0">
              <a:solidFill>
                <a:srgbClr val="000000"/>
              </a:solidFill>
              <a:latin typeface="Calibri" panose="020F0502020204030204" pitchFamily="34" charset="0"/>
            </a:endParaRPr>
          </a:p>
        </p:txBody>
      </p:sp>
      <p:sp>
        <p:nvSpPr>
          <p:cNvPr id="23" name="TextBox 22"/>
          <p:cNvSpPr txBox="1"/>
          <p:nvPr/>
        </p:nvSpPr>
        <p:spPr>
          <a:xfrm>
            <a:off x="549777" y="4006715"/>
            <a:ext cx="2095500" cy="707886"/>
          </a:xfrm>
          <a:prstGeom prst="rect">
            <a:avLst/>
          </a:prstGeom>
          <a:noFill/>
        </p:spPr>
        <p:txBody>
          <a:bodyPr wrap="square" rtlCol="0">
            <a:spAutoFit/>
          </a:bodyPr>
          <a:lstStyle/>
          <a:p>
            <a:pPr algn="r"/>
            <a:r>
              <a:rPr lang="en-US" sz="2000" dirty="0" smtClean="0">
                <a:solidFill>
                  <a:srgbClr val="000000"/>
                </a:solidFill>
                <a:latin typeface="Calibri" panose="020F0502020204030204" pitchFamily="34" charset="0"/>
              </a:rPr>
              <a:t>Academic Achievement</a:t>
            </a:r>
            <a:endParaRPr lang="en-US" sz="2000" dirty="0">
              <a:solidFill>
                <a:srgbClr val="000000"/>
              </a:solidFill>
              <a:latin typeface="Calibri" panose="020F0502020204030204" pitchFamily="34" charset="0"/>
            </a:endParaRPr>
          </a:p>
        </p:txBody>
      </p:sp>
      <p:cxnSp>
        <p:nvCxnSpPr>
          <p:cNvPr id="7" name="Straight Arrow Connector 6"/>
          <p:cNvCxnSpPr/>
          <p:nvPr/>
        </p:nvCxnSpPr>
        <p:spPr>
          <a:xfrm>
            <a:off x="1463040" y="3556717"/>
            <a:ext cx="685800" cy="427152"/>
          </a:xfrm>
          <a:prstGeom prst="straightConnector1">
            <a:avLst/>
          </a:prstGeom>
          <a:ln w="38100">
            <a:solidFill>
              <a:srgbClr val="008198"/>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463040" y="4814867"/>
            <a:ext cx="685800" cy="563448"/>
          </a:xfrm>
          <a:prstGeom prst="straightConnector1">
            <a:avLst/>
          </a:prstGeom>
          <a:ln w="38100">
            <a:solidFill>
              <a:srgbClr val="008198"/>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p:txBody>
          <a:bodyPr/>
          <a:lstStyle/>
          <a:p>
            <a:fld id="{904EA573-3881-4D29-8870-FD82C74DFB90}" type="slidenum">
              <a:rPr lang="en-US" smtClean="0"/>
              <a:t>7</a:t>
            </a:fld>
            <a:endParaRPr lang="en-US"/>
          </a:p>
        </p:txBody>
      </p:sp>
    </p:spTree>
    <p:extLst>
      <p:ext uri="{BB962C8B-B14F-4D97-AF65-F5344CB8AC3E}">
        <p14:creationId xmlns:p14="http://schemas.microsoft.com/office/powerpoint/2010/main" val="40240436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957405" y="2667000"/>
            <a:ext cx="7239000" cy="1600199"/>
          </a:xfrm>
          <a:prstGeom prst="rect">
            <a:avLst/>
          </a:prstGeom>
          <a:solidFill>
            <a:srgbClr val="7E0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12" name="Subtitle 2"/>
          <p:cNvSpPr txBox="1">
            <a:spLocks/>
          </p:cNvSpPr>
          <p:nvPr/>
        </p:nvSpPr>
        <p:spPr>
          <a:xfrm>
            <a:off x="1376505" y="3021271"/>
            <a:ext cx="6400800" cy="679871"/>
          </a:xfrm>
          <a:prstGeom prst="rect">
            <a:avLst/>
          </a:prstGeom>
        </p:spPr>
        <p:txBody>
          <a:bodyPr/>
          <a:lstStyle>
            <a:lvl1pPr marL="342900" indent="-342900" algn="l" defTabSz="914400" rtl="0" eaLnBrk="1" latinLnBrk="0" hangingPunct="1">
              <a:spcBef>
                <a:spcPct val="20000"/>
              </a:spcBef>
              <a:buClr>
                <a:schemeClr val="bg1"/>
              </a:buClr>
              <a:buSzPct val="70000"/>
              <a:buFont typeface="Arial" pitchFamily="34" charset="0"/>
              <a:buChar char="•"/>
              <a:defRPr sz="2400" b="1" kern="1200" baseline="0">
                <a:solidFill>
                  <a:schemeClr val="bg2"/>
                </a:solidFill>
                <a:latin typeface="Calibri" pitchFamily="34" charset="0"/>
                <a:ea typeface="+mn-ea"/>
                <a:cs typeface="+mn-cs"/>
              </a:defRPr>
            </a:lvl1pPr>
            <a:lvl2pPr marL="742950" indent="-285750" algn="l" defTabSz="914400" rtl="0" eaLnBrk="1" latinLnBrk="0" hangingPunct="1">
              <a:spcBef>
                <a:spcPct val="20000"/>
              </a:spcBef>
              <a:buClr>
                <a:schemeClr val="bg1"/>
              </a:buClr>
              <a:buSzPct val="100000"/>
              <a:buFont typeface="Wingdings" pitchFamily="2" charset="2"/>
              <a:buChar char="§"/>
              <a:defRPr sz="2000" kern="1200">
                <a:solidFill>
                  <a:schemeClr val="bg2"/>
                </a:solidFill>
                <a:latin typeface="+mn-lt"/>
                <a:ea typeface="+mn-ea"/>
                <a:cs typeface="+mn-cs"/>
              </a:defRPr>
            </a:lvl2pPr>
            <a:lvl3pPr marL="1143000" indent="-228600" algn="l" defTabSz="914400" rtl="0" eaLnBrk="1" latinLnBrk="0" hangingPunct="1">
              <a:spcBef>
                <a:spcPct val="20000"/>
              </a:spcBef>
              <a:buClr>
                <a:schemeClr val="bg1"/>
              </a:buClr>
              <a:buSzPct val="100000"/>
              <a:buFont typeface="Arial" pitchFamily="34" charset="0"/>
              <a:buChar char="•"/>
              <a:defRPr sz="1800" kern="1200">
                <a:solidFill>
                  <a:schemeClr val="bg2"/>
                </a:solidFill>
                <a:latin typeface="+mn-lt"/>
                <a:ea typeface="+mn-ea"/>
                <a:cs typeface="+mn-cs"/>
              </a:defRPr>
            </a:lvl3pPr>
            <a:lvl4pPr marL="1600200" indent="-228600" algn="l" defTabSz="914400" rtl="0" eaLnBrk="1" latinLnBrk="0" hangingPunct="1">
              <a:spcBef>
                <a:spcPct val="20000"/>
              </a:spcBef>
              <a:buClr>
                <a:schemeClr val="bg1"/>
              </a:buClr>
              <a:buSzPct val="70000"/>
              <a:buFont typeface="Courier New" pitchFamily="49" charset="0"/>
              <a:buChar char="o"/>
              <a:defRPr sz="1800" kern="1200" baseline="0">
                <a:solidFill>
                  <a:schemeClr val="bg2"/>
                </a:solidFill>
                <a:latin typeface="+mn-lt"/>
                <a:ea typeface="+mn-ea"/>
                <a:cs typeface="+mn-cs"/>
              </a:defRPr>
            </a:lvl4pPr>
            <a:lvl5pPr marL="2057400" indent="-228600" algn="l" defTabSz="914400" rtl="0" eaLnBrk="1" latinLnBrk="0" hangingPunct="1">
              <a:spcBef>
                <a:spcPct val="20000"/>
              </a:spcBef>
              <a:buClr>
                <a:schemeClr val="bg1"/>
              </a:buClr>
              <a:buSzPct val="70000"/>
              <a:buFont typeface="Arial" pitchFamily="34" charset="0"/>
              <a:buChar char="•"/>
              <a:defRPr sz="18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rgbClr val="FFC000"/>
              </a:buClr>
              <a:buFont typeface="Arial" pitchFamily="34" charset="0"/>
              <a:buNone/>
            </a:pPr>
            <a:r>
              <a:rPr lang="en-US" sz="4000" dirty="0" smtClean="0">
                <a:solidFill>
                  <a:schemeClr val="bg1"/>
                </a:solidFill>
                <a:effectLst>
                  <a:outerShdw blurRad="38100" dist="38100" dir="2700000" algn="tl">
                    <a:srgbClr val="000000">
                      <a:alpha val="43137"/>
                    </a:srgbClr>
                  </a:outerShdw>
                </a:effectLst>
                <a:latin typeface="+mj-lt"/>
              </a:rPr>
              <a:t>KNOW THE EVIDENCE</a:t>
            </a:r>
            <a:endParaRPr lang="en-US" sz="4000" dirty="0">
              <a:solidFill>
                <a:schemeClr val="bg1"/>
              </a:solidFill>
              <a:effectLst>
                <a:outerShdw blurRad="38100" dist="38100" dir="2700000" algn="tl">
                  <a:srgbClr val="000000">
                    <a:alpha val="43137"/>
                  </a:srgbClr>
                </a:outerShdw>
              </a:effectLst>
              <a:latin typeface="+mj-lt"/>
            </a:endParaRPr>
          </a:p>
        </p:txBody>
      </p:sp>
      <p:sp>
        <p:nvSpPr>
          <p:cNvPr id="3" name="Slide Number Placeholder 2"/>
          <p:cNvSpPr>
            <a:spLocks noGrp="1"/>
          </p:cNvSpPr>
          <p:nvPr>
            <p:ph type="sldNum" sz="quarter" idx="12"/>
          </p:nvPr>
        </p:nvSpPr>
        <p:spPr/>
        <p:txBody>
          <a:bodyPr/>
          <a:lstStyle/>
          <a:p>
            <a:fld id="{713C5EF3-E400-4FE6-8AC9-95A094C69EF9}" type="slidenum">
              <a:rPr lang="en-US" smtClean="0"/>
              <a:t>8</a:t>
            </a:fld>
            <a:endParaRPr lang="en-US"/>
          </a:p>
        </p:txBody>
      </p:sp>
    </p:spTree>
    <p:extLst>
      <p:ext uri="{BB962C8B-B14F-4D97-AF65-F5344CB8AC3E}">
        <p14:creationId xmlns:p14="http://schemas.microsoft.com/office/powerpoint/2010/main" val="33995948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198"/>
                </a:solidFill>
                <a:latin typeface="+mj-lt"/>
              </a:rPr>
              <a:t>Academic Achievement</a:t>
            </a:r>
            <a:endParaRPr lang="en-US" b="1" dirty="0">
              <a:solidFill>
                <a:srgbClr val="008198"/>
              </a:solidFill>
              <a:latin typeface="+mj-lt"/>
            </a:endParaRPr>
          </a:p>
        </p:txBody>
      </p:sp>
      <p:sp>
        <p:nvSpPr>
          <p:cNvPr id="3" name="Content Placeholder 2"/>
          <p:cNvSpPr>
            <a:spLocks noGrp="1"/>
          </p:cNvSpPr>
          <p:nvPr>
            <p:ph idx="4294967295"/>
          </p:nvPr>
        </p:nvSpPr>
        <p:spPr>
          <a:xfrm>
            <a:off x="566046" y="1524000"/>
            <a:ext cx="5602514" cy="4191000"/>
          </a:xfrm>
          <a:prstGeom prst="rect">
            <a:avLst/>
          </a:prstGeom>
        </p:spPr>
        <p:txBody>
          <a:bodyPr>
            <a:noAutofit/>
          </a:bodyPr>
          <a:lstStyle/>
          <a:p>
            <a:pPr marL="0" indent="0">
              <a:spcBef>
                <a:spcPts val="0"/>
              </a:spcBef>
              <a:spcAft>
                <a:spcPts val="600"/>
              </a:spcAft>
              <a:buSzPct val="100000"/>
              <a:buNone/>
            </a:pPr>
            <a:r>
              <a:rPr lang="en-US" sz="2400" b="1" dirty="0" smtClean="0">
                <a:solidFill>
                  <a:srgbClr val="008198"/>
                </a:solidFill>
              </a:rPr>
              <a:t>Academic performance</a:t>
            </a:r>
          </a:p>
          <a:p>
            <a:pPr lvl="1">
              <a:spcBef>
                <a:spcPts val="0"/>
              </a:spcBef>
              <a:buFont typeface="Arial" panose="020B0604020202020204" pitchFamily="34" charset="0"/>
              <a:buChar char="•"/>
            </a:pPr>
            <a:r>
              <a:rPr lang="en-US" sz="2400" dirty="0" smtClean="0"/>
              <a:t>Class grades</a:t>
            </a:r>
          </a:p>
          <a:p>
            <a:pPr lvl="1">
              <a:spcBef>
                <a:spcPts val="0"/>
              </a:spcBef>
              <a:buFont typeface="Arial" panose="020B0604020202020204" pitchFamily="34" charset="0"/>
              <a:buChar char="•"/>
            </a:pPr>
            <a:r>
              <a:rPr lang="en-US" sz="2400" dirty="0" smtClean="0"/>
              <a:t>Standardized tests</a:t>
            </a:r>
          </a:p>
          <a:p>
            <a:pPr lvl="1">
              <a:spcBef>
                <a:spcPts val="0"/>
              </a:spcBef>
              <a:buFont typeface="Arial" panose="020B0604020202020204" pitchFamily="34" charset="0"/>
              <a:buChar char="•"/>
            </a:pPr>
            <a:r>
              <a:rPr lang="en-US" sz="2400" dirty="0" smtClean="0"/>
              <a:t>Graduation rates</a:t>
            </a:r>
            <a:endParaRPr lang="en-US" sz="2400" dirty="0"/>
          </a:p>
          <a:p>
            <a:pPr marL="0" indent="0">
              <a:spcBef>
                <a:spcPts val="0"/>
              </a:spcBef>
              <a:spcAft>
                <a:spcPts val="600"/>
              </a:spcAft>
              <a:buNone/>
            </a:pPr>
            <a:r>
              <a:rPr lang="en-US" sz="2400" b="1" dirty="0" smtClean="0">
                <a:solidFill>
                  <a:srgbClr val="008198"/>
                </a:solidFill>
              </a:rPr>
              <a:t>Education behavior </a:t>
            </a:r>
          </a:p>
          <a:p>
            <a:pPr lvl="1">
              <a:spcBef>
                <a:spcPts val="0"/>
              </a:spcBef>
              <a:buFont typeface="Arial" panose="020B0604020202020204" pitchFamily="34" charset="0"/>
              <a:buChar char="•"/>
            </a:pPr>
            <a:r>
              <a:rPr lang="en-US" sz="2400" dirty="0" smtClean="0"/>
              <a:t>Attendance</a:t>
            </a:r>
          </a:p>
          <a:p>
            <a:pPr lvl="1">
              <a:spcBef>
                <a:spcPts val="0"/>
              </a:spcBef>
              <a:buFont typeface="Arial" panose="020B0604020202020204" pitchFamily="34" charset="0"/>
              <a:buChar char="•"/>
            </a:pPr>
            <a:r>
              <a:rPr lang="en-US" sz="2400" dirty="0" smtClean="0"/>
              <a:t>Drop out rates</a:t>
            </a:r>
            <a:endParaRPr lang="en-US" sz="2400" dirty="0"/>
          </a:p>
          <a:p>
            <a:pPr lvl="1">
              <a:spcBef>
                <a:spcPts val="0"/>
              </a:spcBef>
              <a:buFont typeface="Arial" panose="020B0604020202020204" pitchFamily="34" charset="0"/>
              <a:buChar char="•"/>
            </a:pPr>
            <a:r>
              <a:rPr lang="en-US" sz="2400" dirty="0" smtClean="0"/>
              <a:t>Behavioral </a:t>
            </a:r>
            <a:r>
              <a:rPr lang="en-US" sz="2400" dirty="0"/>
              <a:t>problems at </a:t>
            </a:r>
            <a:r>
              <a:rPr lang="en-US" sz="2400" dirty="0" smtClean="0"/>
              <a:t>school</a:t>
            </a:r>
            <a:endParaRPr lang="en-US" sz="2400" dirty="0"/>
          </a:p>
          <a:p>
            <a:pPr marL="0" indent="0">
              <a:spcBef>
                <a:spcPts val="0"/>
              </a:spcBef>
              <a:spcAft>
                <a:spcPts val="600"/>
              </a:spcAft>
              <a:buClr>
                <a:srgbClr val="B94441"/>
              </a:buClr>
              <a:buNone/>
            </a:pPr>
            <a:r>
              <a:rPr lang="en-US" sz="2400" b="1" dirty="0" smtClean="0">
                <a:solidFill>
                  <a:srgbClr val="008198"/>
                </a:solidFill>
              </a:rPr>
              <a:t>Students’ cognitive </a:t>
            </a:r>
            <a:r>
              <a:rPr lang="en-US" sz="2400" b="1" dirty="0">
                <a:solidFill>
                  <a:srgbClr val="008198"/>
                </a:solidFill>
              </a:rPr>
              <a:t>skills and </a:t>
            </a:r>
            <a:r>
              <a:rPr lang="en-US" sz="2400" b="1" dirty="0" smtClean="0">
                <a:solidFill>
                  <a:srgbClr val="008198"/>
                </a:solidFill>
              </a:rPr>
              <a:t>attitudes</a:t>
            </a:r>
            <a:endParaRPr lang="en-US" sz="2400" b="1" dirty="0">
              <a:solidFill>
                <a:srgbClr val="008198"/>
              </a:solidFill>
            </a:endParaRPr>
          </a:p>
          <a:p>
            <a:pPr lvl="1">
              <a:spcBef>
                <a:spcPts val="0"/>
              </a:spcBef>
              <a:buFont typeface="Arial" panose="020B0604020202020204" pitchFamily="34" charset="0"/>
              <a:buChar char="•"/>
            </a:pPr>
            <a:r>
              <a:rPr lang="en-US" sz="2400" dirty="0" smtClean="0"/>
              <a:t>Concentration</a:t>
            </a:r>
          </a:p>
          <a:p>
            <a:pPr lvl="1">
              <a:spcBef>
                <a:spcPts val="0"/>
              </a:spcBef>
              <a:buFont typeface="Arial" panose="020B0604020202020204" pitchFamily="34" charset="0"/>
              <a:buChar char="•"/>
            </a:pPr>
            <a:r>
              <a:rPr lang="en-US" sz="2400" dirty="0" smtClean="0"/>
              <a:t>Memory</a:t>
            </a:r>
          </a:p>
          <a:p>
            <a:pPr lvl="1">
              <a:spcBef>
                <a:spcPts val="0"/>
              </a:spcBef>
              <a:buFont typeface="Arial" panose="020B0604020202020204" pitchFamily="34" charset="0"/>
              <a:buChar char="•"/>
            </a:pPr>
            <a:r>
              <a:rPr lang="en-US" sz="2400" dirty="0" smtClean="0"/>
              <a:t>Mood</a:t>
            </a:r>
          </a:p>
          <a:p>
            <a:endParaRPr lang="en-US" sz="2400" dirty="0"/>
          </a:p>
        </p:txBody>
      </p:sp>
      <p:sp>
        <p:nvSpPr>
          <p:cNvPr id="5" name="Oval 4"/>
          <p:cNvSpPr>
            <a:spLocks noChangeAspect="1"/>
          </p:cNvSpPr>
          <p:nvPr/>
        </p:nvSpPr>
        <p:spPr>
          <a:xfrm>
            <a:off x="5403186" y="1487715"/>
            <a:ext cx="3138469" cy="3092569"/>
          </a:xfrm>
          <a:prstGeom prst="ellipse">
            <a:avLst/>
          </a:prstGeom>
          <a:blipFill dpi="0" rotWithShape="1">
            <a:blip r:embed="rId3" cstate="screen">
              <a:extLst>
                <a:ext uri="{28A0092B-C50C-407E-A947-70E740481C1C}">
                  <a14:useLocalDpi xmlns:a14="http://schemas.microsoft.com/office/drawing/2010/main"/>
                </a:ext>
              </a:extLst>
            </a:blip>
            <a:srcRect/>
            <a:stretch>
              <a:fillRect/>
            </a:stretch>
          </a:blipFill>
          <a:ln w="114300">
            <a:solidFill>
              <a:srgbClr val="BF59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6" name="Slide Number Placeholder 5"/>
          <p:cNvSpPr>
            <a:spLocks noGrp="1"/>
          </p:cNvSpPr>
          <p:nvPr>
            <p:ph type="sldNum" sz="quarter" idx="12"/>
          </p:nvPr>
        </p:nvSpPr>
        <p:spPr/>
        <p:txBody>
          <a:bodyPr/>
          <a:lstStyle/>
          <a:p>
            <a:fld id="{904EA573-3881-4D29-8870-FD82C74DFB90}" type="slidenum">
              <a:rPr lang="en-US" smtClean="0"/>
              <a:t>9</a:t>
            </a:fld>
            <a:endParaRPr lang="en-US" dirty="0"/>
          </a:p>
        </p:txBody>
      </p:sp>
    </p:spTree>
    <p:extLst>
      <p:ext uri="{BB962C8B-B14F-4D97-AF65-F5344CB8AC3E}">
        <p14:creationId xmlns:p14="http://schemas.microsoft.com/office/powerpoint/2010/main" val="41621499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Theme1">
  <a:themeElements>
    <a:clrScheme name="CDC OD Dark PPT Colors">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FFC00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a:defPPr>
      </a:lstStyle>
    </a:txDef>
  </a:objectDefaults>
  <a:extraClrScheme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ub-Sections-Master-center strip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White with bulle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Theme1">
  <a:themeElements>
    <a:clrScheme name="CDC OD Dark PPT Colors">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FFC00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a:defPPr>
      </a:lstStyle>
    </a:tx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NCCDPHP_presentation_DARK</Template>
  <TotalTime>5226</TotalTime>
  <Words>6283</Words>
  <Application>Microsoft Office PowerPoint</Application>
  <PresentationFormat>On-screen Show (4:3)</PresentationFormat>
  <Paragraphs>483</Paragraphs>
  <Slides>32</Slides>
  <Notes>31</Notes>
  <HiddenSlides>0</HiddenSlides>
  <MMClips>0</MMClips>
  <ScaleCrop>false</ScaleCrop>
  <HeadingPairs>
    <vt:vector size="8" baseType="variant">
      <vt:variant>
        <vt:lpstr>Fonts Used</vt:lpstr>
      </vt:variant>
      <vt:variant>
        <vt:i4>6</vt:i4>
      </vt:variant>
      <vt:variant>
        <vt:lpstr>Theme</vt:lpstr>
      </vt:variant>
      <vt:variant>
        <vt:i4>6</vt:i4>
      </vt:variant>
      <vt:variant>
        <vt:lpstr>Embedded OLE Servers</vt:lpstr>
      </vt:variant>
      <vt:variant>
        <vt:i4>2</vt:i4>
      </vt:variant>
      <vt:variant>
        <vt:lpstr>Slide Titles</vt:lpstr>
      </vt:variant>
      <vt:variant>
        <vt:i4>32</vt:i4>
      </vt:variant>
    </vt:vector>
  </HeadingPairs>
  <TitlesOfParts>
    <vt:vector size="46" baseType="lpstr">
      <vt:lpstr>Arial</vt:lpstr>
      <vt:lpstr>Times New Roman</vt:lpstr>
      <vt:lpstr>Calibri</vt:lpstr>
      <vt:lpstr>Arial Narrow</vt:lpstr>
      <vt:lpstr>Wingdings</vt:lpstr>
      <vt:lpstr>Myriad Pro</vt:lpstr>
      <vt:lpstr>Theme1</vt:lpstr>
      <vt:lpstr>2_Custom Design</vt:lpstr>
      <vt:lpstr>Sub-Sections-Master-center stripe</vt:lpstr>
      <vt:lpstr>White with bullets</vt:lpstr>
      <vt:lpstr>1_Custom Design</vt:lpstr>
      <vt:lpstr>1_Theme1</vt:lpstr>
      <vt:lpstr>Worksheet</vt:lpstr>
      <vt:lpstr>Acrobat Document</vt:lpstr>
      <vt:lpstr>Healthy Kids. Successful Students.  Stronger Communities.</vt:lpstr>
      <vt:lpstr>Objectives</vt:lpstr>
      <vt:lpstr>Health is Academic Because . . . </vt:lpstr>
      <vt:lpstr>PowerPoint Presentation</vt:lpstr>
      <vt:lpstr>Healthy Eating and Academic Achievement</vt:lpstr>
      <vt:lpstr>Success in School is  More Than Just Academics</vt:lpstr>
      <vt:lpstr>PowerPoint Presentation</vt:lpstr>
      <vt:lpstr>PowerPoint Presentation</vt:lpstr>
      <vt:lpstr>Academic Achievement</vt:lpstr>
      <vt:lpstr>Percentage of High School Students Who Drank a Can, Bottle,  or Glass of Soda or Pop at Least One Time Per Day,* by Type of  Grades Earned (Mostly A’s, B’s, C’s or D’s/F’s), 2009**</vt:lpstr>
      <vt:lpstr>PowerPoint Presentation</vt:lpstr>
      <vt:lpstr>Physical Activity and Academic Achievement</vt:lpstr>
      <vt:lpstr>Percentage of High School Students Who Did Not Play on at  Least One Sports Team,* by Type of Grades Earned (Mostly A’s, B’s, C’s or D’s/F’s), 2009**</vt:lpstr>
      <vt:lpstr>PowerPoint Presentation</vt:lpstr>
      <vt:lpstr>Core Messages</vt:lpstr>
      <vt:lpstr>Audience-specific Messages</vt:lpstr>
      <vt:lpstr>Share the Message</vt:lpstr>
      <vt:lpstr>Remember . . .</vt:lpstr>
      <vt:lpstr>PowerPoint Presentation</vt:lpstr>
      <vt:lpstr>Who Can Take Action?</vt:lpstr>
      <vt:lpstr>Take Action</vt:lpstr>
      <vt:lpstr>Examples of Actions</vt:lpstr>
      <vt:lpstr>Examples of Actions</vt:lpstr>
      <vt:lpstr>PowerPoint Presentation</vt:lpstr>
      <vt:lpstr>PowerPoint Presentation</vt:lpstr>
      <vt:lpstr>Health-Risk Behaviors and  Academic Grades Fact Sheets </vt:lpstr>
      <vt:lpstr>New CDC Health and  Academic Resources</vt:lpstr>
      <vt:lpstr>Health in Mind</vt:lpstr>
      <vt:lpstr>The Learning Connection</vt:lpstr>
      <vt:lpstr>The Wellness Impact</vt:lpstr>
      <vt:lpstr>PowerPoint Presentation</vt:lpstr>
      <vt:lpstr>Healthy Kids.  Successful Students.  Better Communities. </vt:lpstr>
    </vt:vector>
  </TitlesOfParts>
  <Company>Centers for Disease Control and Prevention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Healthy Kids. Successful Students. Better Communities</dc:title>
  <dc:creator>Michael, Shannon (CDC/OID/NCHHSTP)</dc:creator>
  <cp:keywords>healthy kids, students, communities, achievement</cp:keywords>
  <cp:lastModifiedBy>Evans, Darren (CDC/ONDIEH/NCCDPHP) (CTR)</cp:lastModifiedBy>
  <cp:revision>396</cp:revision>
  <cp:lastPrinted>2014-01-22T18:05:43Z</cp:lastPrinted>
  <dcterms:created xsi:type="dcterms:W3CDTF">2013-08-20T17:46:08Z</dcterms:created>
  <dcterms:modified xsi:type="dcterms:W3CDTF">2014-07-08T19:32:20Z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ies>
</file>