
<file path=[Content_Types].xml><?xml version="1.0" encoding="utf-8"?>
<Types xmlns="http://schemas.openxmlformats.org/package/2006/content-types">
  <Default Extension="jpe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charts/chart2.xml" ContentType="application/vnd.openxmlformats-officedocument.drawingml.chart+xml"/>
  <Override PartName="/ppt/notesSlides/notesSlide4.xml" ContentType="application/vnd.openxmlformats-officedocument.presentationml.notesSlide+xml"/>
  <Override PartName="/ppt/charts/chart3.xml" ContentType="application/vnd.openxmlformats-officedocument.drawingml.chart+xml"/>
  <Override PartName="/ppt/notesSlides/notesSlide5.xml" ContentType="application/vnd.openxmlformats-officedocument.presentationml.notesSlide+xml"/>
  <Override PartName="/ppt/charts/chart4.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5.xml" ContentType="application/vnd.openxmlformats-officedocument.drawingml.chart+xml"/>
  <Override PartName="/ppt/notesSlides/notesSlide8.xml" ContentType="application/vnd.openxmlformats-officedocument.presentationml.notesSlide+xml"/>
  <Override PartName="/ppt/charts/chart6.xml" ContentType="application/vnd.openxmlformats-officedocument.drawingml.chart+xml"/>
  <Override PartName="/ppt/notesSlides/notesSlide9.xml" ContentType="application/vnd.openxmlformats-officedocument.presentationml.notesSlide+xml"/>
  <Override PartName="/ppt/charts/chart7.xml" ContentType="application/vnd.openxmlformats-officedocument.drawingml.chart+xml"/>
  <Override PartName="/ppt/notesSlides/notesSlide10.xml" ContentType="application/vnd.openxmlformats-officedocument.presentationml.notesSlide+xml"/>
  <Override PartName="/ppt/charts/chart8.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9.xml" ContentType="application/vnd.openxmlformats-officedocument.drawingml.chart+xml"/>
  <Override PartName="/ppt/notesSlides/notesSlide13.xml" ContentType="application/vnd.openxmlformats-officedocument.presentationml.notesSlide+xml"/>
  <Override PartName="/ppt/charts/chart10.xml" ContentType="application/vnd.openxmlformats-officedocument.drawingml.chart+xml"/>
  <Override PartName="/ppt/notesSlides/notesSlide14.xml" ContentType="application/vnd.openxmlformats-officedocument.presentationml.notesSlide+xml"/>
  <Override PartName="/ppt/charts/chart11.xml" ContentType="application/vnd.openxmlformats-officedocument.drawingml.chart+xml"/>
  <Override PartName="/ppt/notesSlides/notesSlide15.xml" ContentType="application/vnd.openxmlformats-officedocument.presentationml.notesSlide+xml"/>
  <Override PartName="/ppt/charts/chart12.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3.xml" ContentType="application/vnd.openxmlformats-officedocument.drawingml.chart+xml"/>
  <Override PartName="/ppt/notesSlides/notesSlide18.xml" ContentType="application/vnd.openxmlformats-officedocument.presentationml.notesSlide+xml"/>
  <Override PartName="/ppt/charts/chart14.xml" ContentType="application/vnd.openxmlformats-officedocument.drawingml.chart+xml"/>
  <Override PartName="/ppt/notesSlides/notesSlide19.xml" ContentType="application/vnd.openxmlformats-officedocument.presentationml.notesSlide+xml"/>
  <Override PartName="/ppt/charts/chart15.xml" ContentType="application/vnd.openxmlformats-officedocument.drawingml.chart+xml"/>
  <Override PartName="/ppt/notesSlides/notesSlide20.xml" ContentType="application/vnd.openxmlformats-officedocument.presentationml.notesSlide+xml"/>
  <Override PartName="/ppt/charts/chart16.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7.xml" ContentType="application/vnd.openxmlformats-officedocument.drawingml.chart+xml"/>
  <Override PartName="/ppt/notesSlides/notesSlide23.xml" ContentType="application/vnd.openxmlformats-officedocument.presentationml.notesSlide+xml"/>
  <Override PartName="/ppt/charts/chart18.xml" ContentType="application/vnd.openxmlformats-officedocument.drawingml.chart+xml"/>
  <Override PartName="/ppt/notesSlides/notesSlide24.xml" ContentType="application/vnd.openxmlformats-officedocument.presentationml.notesSlide+xml"/>
  <Override PartName="/ppt/charts/chart19.xml" ContentType="application/vnd.openxmlformats-officedocument.drawingml.chart+xml"/>
  <Override PartName="/ppt/notesSlides/notesSlide25.xml" ContentType="application/vnd.openxmlformats-officedocument.presentationml.notesSlide+xml"/>
  <Override PartName="/ppt/charts/chart20.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21.xml" ContentType="application/vnd.openxmlformats-officedocument.drawingml.chart+xml"/>
  <Override PartName="/ppt/notesSlides/notesSlide28.xml" ContentType="application/vnd.openxmlformats-officedocument.presentationml.notesSlide+xml"/>
  <Override PartName="/ppt/charts/chart22.xml" ContentType="application/vnd.openxmlformats-officedocument.drawingml.chart+xml"/>
  <Override PartName="/ppt/notesSlides/notesSlide29.xml" ContentType="application/vnd.openxmlformats-officedocument.presentationml.notesSlide+xml"/>
  <Override PartName="/ppt/charts/chart23.xml" ContentType="application/vnd.openxmlformats-officedocument.drawingml.chart+xml"/>
  <Override PartName="/ppt/notesSlides/notesSlide30.xml" ContentType="application/vnd.openxmlformats-officedocument.presentationml.notesSlide+xml"/>
  <Override PartName="/ppt/charts/chart24.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25.xml" ContentType="application/vnd.openxmlformats-officedocument.drawingml.chart+xml"/>
  <Override PartName="/ppt/notesSlides/notesSlide33.xml" ContentType="application/vnd.openxmlformats-officedocument.presentationml.notesSlide+xml"/>
  <Override PartName="/ppt/charts/chart26.xml" ContentType="application/vnd.openxmlformats-officedocument.drawingml.chart+xml"/>
  <Override PartName="/ppt/notesSlides/notesSlide34.xml" ContentType="application/vnd.openxmlformats-officedocument.presentationml.notesSlide+xml"/>
  <Override PartName="/ppt/charts/chart27.xml" ContentType="application/vnd.openxmlformats-officedocument.drawingml.chart+xml"/>
  <Override PartName="/ppt/notesSlides/notesSlide35.xml" ContentType="application/vnd.openxmlformats-officedocument.presentationml.notesSlide+xml"/>
  <Override PartName="/ppt/charts/chart28.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9.xml" ContentType="application/vnd.openxmlformats-officedocument.drawingml.chart+xml"/>
  <Override PartName="/ppt/notesSlides/notesSlide38.xml" ContentType="application/vnd.openxmlformats-officedocument.presentationml.notesSlide+xml"/>
  <Override PartName="/ppt/charts/chart30.xml" ContentType="application/vnd.openxmlformats-officedocument.drawingml.chart+xml"/>
  <Override PartName="/ppt/notesSlides/notesSlide39.xml" ContentType="application/vnd.openxmlformats-officedocument.presentationml.notesSlide+xml"/>
  <Override PartName="/ppt/charts/chart31.xml" ContentType="application/vnd.openxmlformats-officedocument.drawingml.chart+xml"/>
  <Override PartName="/ppt/notesSlides/notesSlide40.xml" ContentType="application/vnd.openxmlformats-officedocument.presentationml.notesSlide+xml"/>
  <Override PartName="/ppt/charts/chart32.xml" ContentType="application/vnd.openxmlformats-officedocument.drawingml.chart+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33.xml" ContentType="application/vnd.openxmlformats-officedocument.drawingml.chart+xml"/>
  <Override PartName="/ppt/notesSlides/notesSlide43.xml" ContentType="application/vnd.openxmlformats-officedocument.presentationml.notesSlide+xml"/>
  <Override PartName="/ppt/charts/chart34.xml" ContentType="application/vnd.openxmlformats-officedocument.drawingml.chart+xml"/>
  <Override PartName="/ppt/notesSlides/notesSlide44.xml" ContentType="application/vnd.openxmlformats-officedocument.presentationml.notesSlide+xml"/>
  <Override PartName="/ppt/charts/chart35.xml" ContentType="application/vnd.openxmlformats-officedocument.drawingml.chart+xml"/>
  <Override PartName="/ppt/notesSlides/notesSlide45.xml" ContentType="application/vnd.openxmlformats-officedocument.presentationml.notesSlide+xml"/>
  <Override PartName="/ppt/charts/chart36.xml" ContentType="application/vnd.openxmlformats-officedocument.drawingml.chart+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37.xml" ContentType="application/vnd.openxmlformats-officedocument.drawingml.chart+xml"/>
  <Override PartName="/ppt/notesSlides/notesSlide48.xml" ContentType="application/vnd.openxmlformats-officedocument.presentationml.notesSlide+xml"/>
  <Override PartName="/ppt/charts/chart38.xml" ContentType="application/vnd.openxmlformats-officedocument.drawingml.chart+xml"/>
  <Override PartName="/ppt/notesSlides/notesSlide49.xml" ContentType="application/vnd.openxmlformats-officedocument.presentationml.notesSlide+xml"/>
  <Override PartName="/ppt/charts/chart39.xml" ContentType="application/vnd.openxmlformats-officedocument.drawingml.chart+xml"/>
  <Override PartName="/ppt/notesSlides/notesSlide50.xml" ContentType="application/vnd.openxmlformats-officedocument.presentationml.notesSlide+xml"/>
  <Override PartName="/ppt/charts/chart40.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41.xml" ContentType="application/vnd.openxmlformats-officedocument.drawingml.chart+xml"/>
  <Override PartName="/ppt/notesSlides/notesSlide53.xml" ContentType="application/vnd.openxmlformats-officedocument.presentationml.notesSlide+xml"/>
  <Override PartName="/ppt/charts/chart42.xml" ContentType="application/vnd.openxmlformats-officedocument.drawingml.chart+xml"/>
  <Override PartName="/ppt/notesSlides/notesSlide54.xml" ContentType="application/vnd.openxmlformats-officedocument.presentationml.notesSlide+xml"/>
  <Override PartName="/ppt/charts/chart43.xml" ContentType="application/vnd.openxmlformats-officedocument.drawingml.chart+xml"/>
  <Override PartName="/ppt/notesSlides/notesSlide55.xml" ContentType="application/vnd.openxmlformats-officedocument.presentationml.notesSlide+xml"/>
  <Override PartName="/ppt/charts/chart44.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45.xml" ContentType="application/vnd.openxmlformats-officedocument.drawingml.chart+xml"/>
  <Override PartName="/ppt/notesSlides/notesSlide58.xml" ContentType="application/vnd.openxmlformats-officedocument.presentationml.notesSlide+xml"/>
  <Override PartName="/ppt/charts/chart46.xml" ContentType="application/vnd.openxmlformats-officedocument.drawingml.chart+xml"/>
  <Override PartName="/ppt/notesSlides/notesSlide59.xml" ContentType="application/vnd.openxmlformats-officedocument.presentationml.notesSlide+xml"/>
  <Override PartName="/ppt/charts/chart47.xml" ContentType="application/vnd.openxmlformats-officedocument.drawingml.chart+xml"/>
  <Override PartName="/ppt/notesSlides/notesSlide60.xml" ContentType="application/vnd.openxmlformats-officedocument.presentationml.notesSlide+xml"/>
  <Override PartName="/ppt/charts/chart48.xml" ContentType="application/vnd.openxmlformats-officedocument.drawingml.chart+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49.xml" ContentType="application/vnd.openxmlformats-officedocument.drawingml.chart+xml"/>
  <Override PartName="/ppt/notesSlides/notesSlide63.xml" ContentType="application/vnd.openxmlformats-officedocument.presentationml.notesSlide+xml"/>
  <Override PartName="/ppt/charts/chart50.xml" ContentType="application/vnd.openxmlformats-officedocument.drawingml.chart+xml"/>
  <Override PartName="/ppt/notesSlides/notesSlide64.xml" ContentType="application/vnd.openxmlformats-officedocument.presentationml.notesSlide+xml"/>
  <Override PartName="/ppt/charts/chart51.xml" ContentType="application/vnd.openxmlformats-officedocument.drawingml.chart+xml"/>
  <Override PartName="/ppt/notesSlides/notesSlide65.xml" ContentType="application/vnd.openxmlformats-officedocument.presentationml.notesSlide+xml"/>
  <Override PartName="/ppt/charts/chart52.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53.xml" ContentType="application/vnd.openxmlformats-officedocument.drawingml.chart+xml"/>
  <Override PartName="/ppt/notesSlides/notesSlide68.xml" ContentType="application/vnd.openxmlformats-officedocument.presentationml.notesSlide+xml"/>
  <Override PartName="/ppt/charts/chart54.xml" ContentType="application/vnd.openxmlformats-officedocument.drawingml.chart+xml"/>
  <Override PartName="/ppt/notesSlides/notesSlide69.xml" ContentType="application/vnd.openxmlformats-officedocument.presentationml.notesSlide+xml"/>
  <Override PartName="/ppt/charts/chart55.xml" ContentType="application/vnd.openxmlformats-officedocument.drawingml.chart+xml"/>
  <Override PartName="/ppt/notesSlides/notesSlide70.xml" ContentType="application/vnd.openxmlformats-officedocument.presentationml.notesSlide+xml"/>
  <Override PartName="/ppt/charts/chart56.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7.xml" ContentType="application/vnd.openxmlformats-officedocument.drawingml.chart+xml"/>
  <Override PartName="/ppt/notesSlides/notesSlide73.xml" ContentType="application/vnd.openxmlformats-officedocument.presentationml.notesSlide+xml"/>
  <Override PartName="/ppt/charts/chart58.xml" ContentType="application/vnd.openxmlformats-officedocument.drawingml.chart+xml"/>
  <Override PartName="/ppt/notesSlides/notesSlide74.xml" ContentType="application/vnd.openxmlformats-officedocument.presentationml.notesSlide+xml"/>
  <Override PartName="/ppt/charts/chart59.xml" ContentType="application/vnd.openxmlformats-officedocument.drawingml.chart+xml"/>
  <Override PartName="/ppt/notesSlides/notesSlide75.xml" ContentType="application/vnd.openxmlformats-officedocument.presentationml.notesSlide+xml"/>
  <Override PartName="/ppt/charts/chart60.xml" ContentType="application/vnd.openxmlformats-officedocument.drawingml.chart+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61.xml" ContentType="application/vnd.openxmlformats-officedocument.drawingml.chart+xml"/>
  <Override PartName="/ppt/notesSlides/notesSlide78.xml" ContentType="application/vnd.openxmlformats-officedocument.presentationml.notesSlide+xml"/>
  <Override PartName="/ppt/charts/chart62.xml" ContentType="application/vnd.openxmlformats-officedocument.drawingml.chart+xml"/>
  <Override PartName="/ppt/notesSlides/notesSlide79.xml" ContentType="application/vnd.openxmlformats-officedocument.presentationml.notesSlide+xml"/>
  <Override PartName="/ppt/charts/chart63.xml" ContentType="application/vnd.openxmlformats-officedocument.drawingml.chart+xml"/>
  <Override PartName="/ppt/notesSlides/notesSlide80.xml" ContentType="application/vnd.openxmlformats-officedocument.presentationml.notesSlide+xml"/>
  <Override PartName="/ppt/charts/chart64.xml" ContentType="application/vnd.openxmlformats-officedocument.drawingml.chart+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65.xml" ContentType="application/vnd.openxmlformats-officedocument.drawingml.chart+xml"/>
  <Override PartName="/ppt/notesSlides/notesSlide83.xml" ContentType="application/vnd.openxmlformats-officedocument.presentationml.notesSlide+xml"/>
  <Override PartName="/ppt/charts/chart66.xml" ContentType="application/vnd.openxmlformats-officedocument.drawingml.chart+xml"/>
  <Override PartName="/ppt/notesSlides/notesSlide84.xml" ContentType="application/vnd.openxmlformats-officedocument.presentationml.notesSlide+xml"/>
  <Override PartName="/ppt/charts/chart67.xml" ContentType="application/vnd.openxmlformats-officedocument.drawingml.chart+xml"/>
  <Override PartName="/ppt/notesSlides/notesSlide85.xml" ContentType="application/vnd.openxmlformats-officedocument.presentationml.notesSlide+xml"/>
  <Override PartName="/ppt/charts/chart68.xml" ContentType="application/vnd.openxmlformats-officedocument.drawingml.chart+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69.xml" ContentType="application/vnd.openxmlformats-officedocument.drawingml.chart+xml"/>
  <Override PartName="/ppt/notesSlides/notesSlide88.xml" ContentType="application/vnd.openxmlformats-officedocument.presentationml.notesSlide+xml"/>
  <Override PartName="/ppt/charts/chart70.xml" ContentType="application/vnd.openxmlformats-officedocument.drawingml.chart+xml"/>
  <Override PartName="/ppt/notesSlides/notesSlide89.xml" ContentType="application/vnd.openxmlformats-officedocument.presentationml.notesSlide+xml"/>
  <Override PartName="/ppt/charts/chart71.xml" ContentType="application/vnd.openxmlformats-officedocument.drawingml.chart+xml"/>
  <Override PartName="/ppt/notesSlides/notesSlide90.xml" ContentType="application/vnd.openxmlformats-officedocument.presentationml.notesSlide+xml"/>
  <Override PartName="/ppt/charts/chart72.xml" ContentType="application/vnd.openxmlformats-officedocument.drawingml.chart+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73.xml" ContentType="application/vnd.openxmlformats-officedocument.drawingml.chart+xml"/>
  <Override PartName="/ppt/notesSlides/notesSlide94.xml" ContentType="application/vnd.openxmlformats-officedocument.presentationml.notesSlide+xml"/>
  <Override PartName="/ppt/charts/chart74.xml" ContentType="application/vnd.openxmlformats-officedocument.drawingml.chart+xml"/>
  <Override PartName="/ppt/notesSlides/notesSlide95.xml" ContentType="application/vnd.openxmlformats-officedocument.presentationml.notesSlide+xml"/>
  <Override PartName="/ppt/charts/chart75.xml" ContentType="application/vnd.openxmlformats-officedocument.drawingml.chart+xml"/>
  <Override PartName="/ppt/notesSlides/notesSlide96.xml" ContentType="application/vnd.openxmlformats-officedocument.presentationml.notesSlide+xml"/>
  <Override PartName="/ppt/charts/chart76.xml" ContentType="application/vnd.openxmlformats-officedocument.drawingml.chart+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charts/chart77.xml" ContentType="application/vnd.openxmlformats-officedocument.drawingml.chart+xml"/>
  <Override PartName="/ppt/notesSlides/notesSlide99.xml" ContentType="application/vnd.openxmlformats-officedocument.presentationml.notesSlide+xml"/>
  <Override PartName="/ppt/charts/chart78.xml" ContentType="application/vnd.openxmlformats-officedocument.drawingml.chart+xml"/>
  <Override PartName="/ppt/notesSlides/notesSlide100.xml" ContentType="application/vnd.openxmlformats-officedocument.presentationml.notesSlide+xml"/>
  <Override PartName="/ppt/charts/chart79.xml" ContentType="application/vnd.openxmlformats-officedocument.drawingml.chart+xml"/>
  <Override PartName="/ppt/notesSlides/notesSlide101.xml" ContentType="application/vnd.openxmlformats-officedocument.presentationml.notesSlide+xml"/>
  <Override PartName="/ppt/charts/chart80.xml" ContentType="application/vnd.openxmlformats-officedocument.drawingml.chart+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81.xml" ContentType="application/vnd.openxmlformats-officedocument.drawingml.chart+xml"/>
  <Override PartName="/ppt/notesSlides/notesSlide104.xml" ContentType="application/vnd.openxmlformats-officedocument.presentationml.notesSlide+xml"/>
  <Override PartName="/ppt/charts/chart82.xml" ContentType="application/vnd.openxmlformats-officedocument.drawingml.chart+xml"/>
  <Override PartName="/ppt/notesSlides/notesSlide105.xml" ContentType="application/vnd.openxmlformats-officedocument.presentationml.notesSlide+xml"/>
  <Override PartName="/ppt/charts/chart83.xml" ContentType="application/vnd.openxmlformats-officedocument.drawingml.chart+xml"/>
  <Override PartName="/ppt/notesSlides/notesSlide106.xml" ContentType="application/vnd.openxmlformats-officedocument.presentationml.notesSlide+xml"/>
  <Override PartName="/ppt/charts/chart84.xml" ContentType="application/vnd.openxmlformats-officedocument.drawingml.chart+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85.xml" ContentType="application/vnd.openxmlformats-officedocument.drawingml.chart+xml"/>
  <Override PartName="/ppt/notesSlides/notesSlide109.xml" ContentType="application/vnd.openxmlformats-officedocument.presentationml.notesSlide+xml"/>
  <Override PartName="/ppt/charts/chart86.xml" ContentType="application/vnd.openxmlformats-officedocument.drawingml.chart+xml"/>
  <Override PartName="/ppt/notesSlides/notesSlide110.xml" ContentType="application/vnd.openxmlformats-officedocument.presentationml.notesSlide+xml"/>
  <Override PartName="/ppt/charts/chart87.xml" ContentType="application/vnd.openxmlformats-officedocument.drawingml.chart+xml"/>
  <Override PartName="/ppt/notesSlides/notesSlide111.xml" ContentType="application/vnd.openxmlformats-officedocument.presentationml.notesSlide+xml"/>
  <Override PartName="/ppt/charts/chart88.xml" ContentType="application/vnd.openxmlformats-officedocument.drawingml.chart+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89.xml" ContentType="application/vnd.openxmlformats-officedocument.drawingml.chart+xml"/>
  <Override PartName="/ppt/notesSlides/notesSlide114.xml" ContentType="application/vnd.openxmlformats-officedocument.presentationml.notesSlide+xml"/>
  <Override PartName="/ppt/charts/chart90.xml" ContentType="application/vnd.openxmlformats-officedocument.drawingml.chart+xml"/>
  <Override PartName="/ppt/notesSlides/notesSlide115.xml" ContentType="application/vnd.openxmlformats-officedocument.presentationml.notesSlide+xml"/>
  <Override PartName="/ppt/charts/chart91.xml" ContentType="application/vnd.openxmlformats-officedocument.drawingml.chart+xml"/>
  <Override PartName="/ppt/notesSlides/notesSlide116.xml" ContentType="application/vnd.openxmlformats-officedocument.presentationml.notesSlide+xml"/>
  <Override PartName="/ppt/charts/chart92.xml" ContentType="application/vnd.openxmlformats-officedocument.drawingml.chart+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93.xml" ContentType="application/vnd.openxmlformats-officedocument.drawingml.chart+xml"/>
  <Override PartName="/ppt/notesSlides/notesSlide119.xml" ContentType="application/vnd.openxmlformats-officedocument.presentationml.notesSlide+xml"/>
  <Override PartName="/ppt/charts/chart94.xml" ContentType="application/vnd.openxmlformats-officedocument.drawingml.chart+xml"/>
  <Override PartName="/ppt/notesSlides/notesSlide120.xml" ContentType="application/vnd.openxmlformats-officedocument.presentationml.notesSlide+xml"/>
  <Override PartName="/ppt/charts/chart95.xml" ContentType="application/vnd.openxmlformats-officedocument.drawingml.chart+xml"/>
  <Override PartName="/ppt/notesSlides/notesSlide121.xml" ContentType="application/vnd.openxmlformats-officedocument.presentationml.notesSlide+xml"/>
  <Override PartName="/ppt/charts/chart96.xml" ContentType="application/vnd.openxmlformats-officedocument.drawingml.chart+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97.xml" ContentType="application/vnd.openxmlformats-officedocument.drawingml.chart+xml"/>
  <Override PartName="/ppt/notesSlides/notesSlide124.xml" ContentType="application/vnd.openxmlformats-officedocument.presentationml.notesSlide+xml"/>
  <Override PartName="/ppt/charts/chart98.xml" ContentType="application/vnd.openxmlformats-officedocument.drawingml.chart+xml"/>
  <Override PartName="/ppt/notesSlides/notesSlide125.xml" ContentType="application/vnd.openxmlformats-officedocument.presentationml.notesSlide+xml"/>
  <Override PartName="/ppt/charts/chart99.xml" ContentType="application/vnd.openxmlformats-officedocument.drawingml.chart+xml"/>
  <Override PartName="/ppt/notesSlides/notesSlide126.xml" ContentType="application/vnd.openxmlformats-officedocument.presentationml.notesSlide+xml"/>
  <Override PartName="/ppt/charts/chart100.xml" ContentType="application/vnd.openxmlformats-officedocument.drawingml.chart+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101.xml" ContentType="application/vnd.openxmlformats-officedocument.drawingml.chart+xml"/>
  <Override PartName="/ppt/notesSlides/notesSlide129.xml" ContentType="application/vnd.openxmlformats-officedocument.presentationml.notesSlide+xml"/>
  <Override PartName="/ppt/charts/chart102.xml" ContentType="application/vnd.openxmlformats-officedocument.drawingml.chart+xml"/>
  <Override PartName="/ppt/notesSlides/notesSlide130.xml" ContentType="application/vnd.openxmlformats-officedocument.presentationml.notesSlide+xml"/>
  <Override PartName="/ppt/charts/chart103.xml" ContentType="application/vnd.openxmlformats-officedocument.drawingml.chart+xml"/>
  <Override PartName="/ppt/notesSlides/notesSlide131.xml" ContentType="application/vnd.openxmlformats-officedocument.presentationml.notesSlide+xml"/>
  <Override PartName="/ppt/charts/chart104.xml" ContentType="application/vnd.openxmlformats-officedocument.drawingml.chart+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105.xml" ContentType="application/vnd.openxmlformats-officedocument.drawingml.chart+xml"/>
  <Override PartName="/ppt/notesSlides/notesSlide134.xml" ContentType="application/vnd.openxmlformats-officedocument.presentationml.notesSlide+xml"/>
  <Override PartName="/ppt/charts/chart106.xml" ContentType="application/vnd.openxmlformats-officedocument.drawingml.chart+xml"/>
  <Override PartName="/ppt/notesSlides/notesSlide135.xml" ContentType="application/vnd.openxmlformats-officedocument.presentationml.notesSlide+xml"/>
  <Override PartName="/ppt/charts/chart107.xml" ContentType="application/vnd.openxmlformats-officedocument.drawingml.chart+xml"/>
  <Override PartName="/ppt/notesSlides/notesSlide136.xml" ContentType="application/vnd.openxmlformats-officedocument.presentationml.notesSlide+xml"/>
  <Override PartName="/ppt/charts/chart108.xml" ContentType="application/vnd.openxmlformats-officedocument.drawingml.chart+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109.xml" ContentType="application/vnd.openxmlformats-officedocument.drawingml.chart+xml"/>
  <Override PartName="/ppt/notesSlides/notesSlide139.xml" ContentType="application/vnd.openxmlformats-officedocument.presentationml.notesSlide+xml"/>
  <Override PartName="/ppt/charts/chart110.xml" ContentType="application/vnd.openxmlformats-officedocument.drawingml.chart+xml"/>
  <Override PartName="/ppt/notesSlides/notesSlide140.xml" ContentType="application/vnd.openxmlformats-officedocument.presentationml.notesSlide+xml"/>
  <Override PartName="/ppt/charts/chart111.xml" ContentType="application/vnd.openxmlformats-officedocument.drawingml.chart+xml"/>
  <Override PartName="/ppt/notesSlides/notesSlide141.xml" ContentType="application/vnd.openxmlformats-officedocument.presentationml.notesSlide+xml"/>
  <Override PartName="/ppt/charts/chart112.xml" ContentType="application/vnd.openxmlformats-officedocument.drawingml.chart+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113.xml" ContentType="application/vnd.openxmlformats-officedocument.drawingml.chart+xml"/>
  <Override PartName="/ppt/notesSlides/notesSlide144.xml" ContentType="application/vnd.openxmlformats-officedocument.presentationml.notesSlide+xml"/>
  <Override PartName="/ppt/charts/chart114.xml" ContentType="application/vnd.openxmlformats-officedocument.drawingml.chart+xml"/>
  <Override PartName="/ppt/notesSlides/notesSlide145.xml" ContentType="application/vnd.openxmlformats-officedocument.presentationml.notesSlide+xml"/>
  <Override PartName="/ppt/charts/chart115.xml" ContentType="application/vnd.openxmlformats-officedocument.drawingml.chart+xml"/>
  <Override PartName="/ppt/notesSlides/notesSlide146.xml" ContentType="application/vnd.openxmlformats-officedocument.presentationml.notesSlide+xml"/>
  <Override PartName="/ppt/charts/chart116.xml" ContentType="application/vnd.openxmlformats-officedocument.drawingml.chart+xml"/>
  <Override PartName="/ppt/notesSlides/notesSlide147.xml" ContentType="application/vnd.openxmlformats-officedocument.presentationml.notesSlide+xml"/>
  <Override PartName="/ppt/charts/chart117.xml" ContentType="application/vnd.openxmlformats-officedocument.drawingml.chart+xml"/>
  <Override PartName="/ppt/notesSlides/notesSlide148.xml" ContentType="application/vnd.openxmlformats-officedocument.presentationml.notesSlide+xml"/>
  <Override PartName="/ppt/charts/chart118.xml" ContentType="application/vnd.openxmlformats-officedocument.drawingml.chart+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119.xml" ContentType="application/vnd.openxmlformats-officedocument.drawingml.chart+xml"/>
  <Override PartName="/ppt/notesSlides/notesSlide151.xml" ContentType="application/vnd.openxmlformats-officedocument.presentationml.notesSlide+xml"/>
  <Override PartName="/ppt/charts/chart120.xml" ContentType="application/vnd.openxmlformats-officedocument.drawingml.chart+xml"/>
  <Override PartName="/ppt/notesSlides/notesSlide152.xml" ContentType="application/vnd.openxmlformats-officedocument.presentationml.notesSlide+xml"/>
  <Override PartName="/ppt/charts/chart121.xml" ContentType="application/vnd.openxmlformats-officedocument.drawingml.chart+xml"/>
  <Override PartName="/ppt/notesSlides/notesSlide153.xml" ContentType="application/vnd.openxmlformats-officedocument.presentationml.notesSlide+xml"/>
  <Override PartName="/ppt/charts/chart122.xml" ContentType="application/vnd.openxmlformats-officedocument.drawingml.chart+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charts/chart123.xml" ContentType="application/vnd.openxmlformats-officedocument.drawingml.chart+xml"/>
  <Override PartName="/ppt/notesSlides/notesSlide156.xml" ContentType="application/vnd.openxmlformats-officedocument.presentationml.notesSlide+xml"/>
  <Override PartName="/ppt/charts/chart124.xml" ContentType="application/vnd.openxmlformats-officedocument.drawingml.chart+xml"/>
  <Override PartName="/ppt/notesSlides/notesSlide157.xml" ContentType="application/vnd.openxmlformats-officedocument.presentationml.notesSlide+xml"/>
  <Override PartName="/ppt/charts/chart125.xml" ContentType="application/vnd.openxmlformats-officedocument.drawingml.chart+xml"/>
  <Override PartName="/ppt/notesSlides/notesSlide158.xml" ContentType="application/vnd.openxmlformats-officedocument.presentationml.notesSlide+xml"/>
  <Override PartName="/ppt/charts/chart126.xml" ContentType="application/vnd.openxmlformats-officedocument.drawingml.chart+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charts/chart127.xml" ContentType="application/vnd.openxmlformats-officedocument.drawingml.chart+xml"/>
  <Override PartName="/ppt/notesSlides/notesSlide161.xml" ContentType="application/vnd.openxmlformats-officedocument.presentationml.notesSlide+xml"/>
  <Override PartName="/ppt/charts/chart128.xml" ContentType="application/vnd.openxmlformats-officedocument.drawingml.chart+xml"/>
  <Override PartName="/ppt/notesSlides/notesSlide162.xml" ContentType="application/vnd.openxmlformats-officedocument.presentationml.notesSlide+xml"/>
  <Override PartName="/ppt/charts/chart129.xml" ContentType="application/vnd.openxmlformats-officedocument.drawingml.chart+xml"/>
  <Override PartName="/ppt/notesSlides/notesSlide163.xml" ContentType="application/vnd.openxmlformats-officedocument.presentationml.notesSlide+xml"/>
  <Override PartName="/ppt/charts/chart130.xml" ContentType="application/vnd.openxmlformats-officedocument.drawingml.chart+xml"/>
  <Override PartName="/ppt/notesSlides/notesSlide164.xml" ContentType="application/vnd.openxmlformats-officedocument.presentationml.notesSlide+xml"/>
  <Override PartName="/ppt/charts/chart131.xml" ContentType="application/vnd.openxmlformats-officedocument.drawingml.chart+xml"/>
  <Override PartName="/ppt/notesSlides/notesSlide165.xml" ContentType="application/vnd.openxmlformats-officedocument.presentationml.notesSlide+xml"/>
  <Override PartName="/ppt/charts/chart132.xml" ContentType="application/vnd.openxmlformats-officedocument.drawingml.chart+xml"/>
  <Override PartName="/ppt/notesSlides/notesSlide166.xml" ContentType="application/vnd.openxmlformats-officedocument.presentationml.notesSlide+xml"/>
  <Override PartName="/ppt/charts/chart133.xml" ContentType="application/vnd.openxmlformats-officedocument.drawingml.chart+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charts/chart134.xml" ContentType="application/vnd.openxmlformats-officedocument.drawingml.chart+xml"/>
  <Override PartName="/ppt/notesSlides/notesSlide169.xml" ContentType="application/vnd.openxmlformats-officedocument.presentationml.notesSlide+xml"/>
  <Override PartName="/ppt/charts/chart135.xml" ContentType="application/vnd.openxmlformats-officedocument.drawingml.chart+xml"/>
  <Override PartName="/ppt/notesSlides/notesSlide170.xml" ContentType="application/vnd.openxmlformats-officedocument.presentationml.notesSlide+xml"/>
  <Override PartName="/ppt/charts/chart136.xml" ContentType="application/vnd.openxmlformats-officedocument.drawingml.chart+xml"/>
  <Override PartName="/ppt/notesSlides/notesSlide171.xml" ContentType="application/vnd.openxmlformats-officedocument.presentationml.notesSlide+xml"/>
  <Override PartName="/ppt/charts/chart137.xml" ContentType="application/vnd.openxmlformats-officedocument.drawingml.chart+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charts/chart138.xml" ContentType="application/vnd.openxmlformats-officedocument.drawingml.chart+xml"/>
  <Override PartName="/ppt/notesSlides/notesSlide174.xml" ContentType="application/vnd.openxmlformats-officedocument.presentationml.notesSlide+xml"/>
  <Override PartName="/ppt/charts/chart139.xml" ContentType="application/vnd.openxmlformats-officedocument.drawingml.chart+xml"/>
  <Override PartName="/ppt/notesSlides/notesSlide175.xml" ContentType="application/vnd.openxmlformats-officedocument.presentationml.notesSlide+xml"/>
  <Override PartName="/ppt/charts/chart140.xml" ContentType="application/vnd.openxmlformats-officedocument.drawingml.chart+xml"/>
  <Override PartName="/ppt/notesSlides/notesSlide176.xml" ContentType="application/vnd.openxmlformats-officedocument.presentationml.notesSlide+xml"/>
  <Override PartName="/ppt/charts/chart141.xml" ContentType="application/vnd.openxmlformats-officedocument.drawingml.chart+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charts/chart142.xml" ContentType="application/vnd.openxmlformats-officedocument.drawingml.chart+xml"/>
  <Override PartName="/ppt/notesSlides/notesSlide179.xml" ContentType="application/vnd.openxmlformats-officedocument.presentationml.notesSlide+xml"/>
  <Override PartName="/ppt/charts/chart143.xml" ContentType="application/vnd.openxmlformats-officedocument.drawingml.chart+xml"/>
  <Override PartName="/ppt/notesSlides/notesSlide180.xml" ContentType="application/vnd.openxmlformats-officedocument.presentationml.notesSlide+xml"/>
  <Override PartName="/ppt/charts/chart144.xml" ContentType="application/vnd.openxmlformats-officedocument.drawingml.chart+xml"/>
  <Override PartName="/ppt/notesSlides/notesSlide181.xml" ContentType="application/vnd.openxmlformats-officedocument.presentationml.notesSlide+xml"/>
  <Override PartName="/ppt/charts/chart145.xml" ContentType="application/vnd.openxmlformats-officedocument.drawingml.chart+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charts/chart146.xml" ContentType="application/vnd.openxmlformats-officedocument.drawingml.chart+xml"/>
  <Override PartName="/ppt/notesSlides/notesSlide184.xml" ContentType="application/vnd.openxmlformats-officedocument.presentationml.notesSlide+xml"/>
  <Override PartName="/ppt/charts/chart147.xml" ContentType="application/vnd.openxmlformats-officedocument.drawingml.chart+xml"/>
  <Override PartName="/ppt/notesSlides/notesSlide185.xml" ContentType="application/vnd.openxmlformats-officedocument.presentationml.notesSlide+xml"/>
  <Override PartName="/ppt/charts/chart148.xml" ContentType="application/vnd.openxmlformats-officedocument.drawingml.chart+xml"/>
  <Override PartName="/ppt/notesSlides/notesSlide186.xml" ContentType="application/vnd.openxmlformats-officedocument.presentationml.notesSlide+xml"/>
  <Override PartName="/ppt/charts/chart149.xml" ContentType="application/vnd.openxmlformats-officedocument.drawingml.chart+xml"/>
  <Override PartName="/ppt/notesSlides/notesSlide187.xml" ContentType="application/vnd.openxmlformats-officedocument.presentationml.notesSlide+xml"/>
  <Override PartName="/ppt/charts/chart150.xml" ContentType="application/vnd.openxmlformats-officedocument.drawingml.chart+xml"/>
  <Override PartName="/ppt/notesSlides/notesSlide188.xml" ContentType="application/vnd.openxmlformats-officedocument.presentationml.notesSlide+xml"/>
  <Override PartName="/ppt/charts/chart151.xml" ContentType="application/vnd.openxmlformats-officedocument.drawingml.chart+xml"/>
  <Override PartName="/ppt/notesSlides/notesSlide189.xml" ContentType="application/vnd.openxmlformats-officedocument.presentationml.notesSlide+xml"/>
  <Override PartName="/ppt/charts/chart152.xml" ContentType="application/vnd.openxmlformats-officedocument.drawingml.chart+xml"/>
  <Override PartName="/ppt/notesSlides/notesSlide1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 id="2147483692" r:id="rId2"/>
  </p:sldMasterIdLst>
  <p:notesMasterIdLst>
    <p:notesMasterId r:id="rId193"/>
  </p:notesMasterIdLst>
  <p:sldIdLst>
    <p:sldId id="851" r:id="rId3"/>
    <p:sldId id="349" r:id="rId4"/>
    <p:sldId id="350" r:id="rId5"/>
    <p:sldId id="351" r:id="rId6"/>
    <p:sldId id="352" r:id="rId7"/>
    <p:sldId id="769" r:id="rId8"/>
    <p:sldId id="353" r:id="rId9"/>
    <p:sldId id="354" r:id="rId10"/>
    <p:sldId id="355" r:id="rId11"/>
    <p:sldId id="356" r:id="rId12"/>
    <p:sldId id="770" r:id="rId13"/>
    <p:sldId id="357" r:id="rId14"/>
    <p:sldId id="358" r:id="rId15"/>
    <p:sldId id="359" r:id="rId16"/>
    <p:sldId id="360" r:id="rId17"/>
    <p:sldId id="771" r:id="rId18"/>
    <p:sldId id="361" r:id="rId19"/>
    <p:sldId id="362" r:id="rId20"/>
    <p:sldId id="363" r:id="rId21"/>
    <p:sldId id="364" r:id="rId22"/>
    <p:sldId id="772" r:id="rId23"/>
    <p:sldId id="365" r:id="rId24"/>
    <p:sldId id="366" r:id="rId25"/>
    <p:sldId id="367" r:id="rId26"/>
    <p:sldId id="368" r:id="rId27"/>
    <p:sldId id="773" r:id="rId28"/>
    <p:sldId id="369" r:id="rId29"/>
    <p:sldId id="370" r:id="rId30"/>
    <p:sldId id="371" r:id="rId31"/>
    <p:sldId id="372" r:id="rId32"/>
    <p:sldId id="774" r:id="rId33"/>
    <p:sldId id="373" r:id="rId34"/>
    <p:sldId id="374" r:id="rId35"/>
    <p:sldId id="375" r:id="rId36"/>
    <p:sldId id="376" r:id="rId37"/>
    <p:sldId id="775" r:id="rId38"/>
    <p:sldId id="377" r:id="rId39"/>
    <p:sldId id="378" r:id="rId40"/>
    <p:sldId id="379" r:id="rId41"/>
    <p:sldId id="380" r:id="rId42"/>
    <p:sldId id="776" r:id="rId43"/>
    <p:sldId id="381" r:id="rId44"/>
    <p:sldId id="382" r:id="rId45"/>
    <p:sldId id="383" r:id="rId46"/>
    <p:sldId id="384" r:id="rId47"/>
    <p:sldId id="777" r:id="rId48"/>
    <p:sldId id="385" r:id="rId49"/>
    <p:sldId id="386" r:id="rId50"/>
    <p:sldId id="387" r:id="rId51"/>
    <p:sldId id="388" r:id="rId52"/>
    <p:sldId id="778" r:id="rId53"/>
    <p:sldId id="389" r:id="rId54"/>
    <p:sldId id="390" r:id="rId55"/>
    <p:sldId id="391" r:id="rId56"/>
    <p:sldId id="392" r:id="rId57"/>
    <p:sldId id="779" r:id="rId58"/>
    <p:sldId id="393" r:id="rId59"/>
    <p:sldId id="394" r:id="rId60"/>
    <p:sldId id="395" r:id="rId61"/>
    <p:sldId id="396" r:id="rId62"/>
    <p:sldId id="780" r:id="rId63"/>
    <p:sldId id="397" r:id="rId64"/>
    <p:sldId id="398" r:id="rId65"/>
    <p:sldId id="399" r:id="rId66"/>
    <p:sldId id="400" r:id="rId67"/>
    <p:sldId id="781" r:id="rId68"/>
    <p:sldId id="401" r:id="rId69"/>
    <p:sldId id="402" r:id="rId70"/>
    <p:sldId id="403" r:id="rId71"/>
    <p:sldId id="404" r:id="rId72"/>
    <p:sldId id="782" r:id="rId73"/>
    <p:sldId id="405" r:id="rId74"/>
    <p:sldId id="406" r:id="rId75"/>
    <p:sldId id="407" r:id="rId76"/>
    <p:sldId id="408" r:id="rId77"/>
    <p:sldId id="783" r:id="rId78"/>
    <p:sldId id="409" r:id="rId79"/>
    <p:sldId id="410" r:id="rId80"/>
    <p:sldId id="411" r:id="rId81"/>
    <p:sldId id="412" r:id="rId82"/>
    <p:sldId id="784" r:id="rId83"/>
    <p:sldId id="413" r:id="rId84"/>
    <p:sldId id="414" r:id="rId85"/>
    <p:sldId id="415" r:id="rId86"/>
    <p:sldId id="416" r:id="rId87"/>
    <p:sldId id="785" r:id="rId88"/>
    <p:sldId id="417" r:id="rId89"/>
    <p:sldId id="418" r:id="rId90"/>
    <p:sldId id="419" r:id="rId91"/>
    <p:sldId id="420" r:id="rId92"/>
    <p:sldId id="786" r:id="rId93"/>
    <p:sldId id="853" r:id="rId94"/>
    <p:sldId id="421" r:id="rId95"/>
    <p:sldId id="422" r:id="rId96"/>
    <p:sldId id="423" r:id="rId97"/>
    <p:sldId id="424" r:id="rId98"/>
    <p:sldId id="787" r:id="rId99"/>
    <p:sldId id="425" r:id="rId100"/>
    <p:sldId id="426" r:id="rId101"/>
    <p:sldId id="427" r:id="rId102"/>
    <p:sldId id="428" r:id="rId103"/>
    <p:sldId id="788" r:id="rId104"/>
    <p:sldId id="429" r:id="rId105"/>
    <p:sldId id="430" r:id="rId106"/>
    <p:sldId id="431" r:id="rId107"/>
    <p:sldId id="432" r:id="rId108"/>
    <p:sldId id="789" r:id="rId109"/>
    <p:sldId id="433" r:id="rId110"/>
    <p:sldId id="434" r:id="rId111"/>
    <p:sldId id="435" r:id="rId112"/>
    <p:sldId id="436" r:id="rId113"/>
    <p:sldId id="790" r:id="rId114"/>
    <p:sldId id="437" r:id="rId115"/>
    <p:sldId id="438" r:id="rId116"/>
    <p:sldId id="439" r:id="rId117"/>
    <p:sldId id="440" r:id="rId118"/>
    <p:sldId id="791" r:id="rId119"/>
    <p:sldId id="441" r:id="rId120"/>
    <p:sldId id="442" r:id="rId121"/>
    <p:sldId id="443" r:id="rId122"/>
    <p:sldId id="444" r:id="rId123"/>
    <p:sldId id="792" r:id="rId124"/>
    <p:sldId id="445" r:id="rId125"/>
    <p:sldId id="446" r:id="rId126"/>
    <p:sldId id="447" r:id="rId127"/>
    <p:sldId id="448" r:id="rId128"/>
    <p:sldId id="793" r:id="rId129"/>
    <p:sldId id="449" r:id="rId130"/>
    <p:sldId id="450" r:id="rId131"/>
    <p:sldId id="451" r:id="rId132"/>
    <p:sldId id="452" r:id="rId133"/>
    <p:sldId id="794" r:id="rId134"/>
    <p:sldId id="453" r:id="rId135"/>
    <p:sldId id="454" r:id="rId136"/>
    <p:sldId id="455" r:id="rId137"/>
    <p:sldId id="456" r:id="rId138"/>
    <p:sldId id="795" r:id="rId139"/>
    <p:sldId id="457" r:id="rId140"/>
    <p:sldId id="458" r:id="rId141"/>
    <p:sldId id="459" r:id="rId142"/>
    <p:sldId id="460" r:id="rId143"/>
    <p:sldId id="796" r:id="rId144"/>
    <p:sldId id="686" r:id="rId145"/>
    <p:sldId id="687" r:id="rId146"/>
    <p:sldId id="461" r:id="rId147"/>
    <p:sldId id="462" r:id="rId148"/>
    <p:sldId id="463" r:id="rId149"/>
    <p:sldId id="464" r:id="rId150"/>
    <p:sldId id="797" r:id="rId151"/>
    <p:sldId id="465" r:id="rId152"/>
    <p:sldId id="466" r:id="rId153"/>
    <p:sldId id="467" r:id="rId154"/>
    <p:sldId id="468" r:id="rId155"/>
    <p:sldId id="798" r:id="rId156"/>
    <p:sldId id="469" r:id="rId157"/>
    <p:sldId id="470" r:id="rId158"/>
    <p:sldId id="471" r:id="rId159"/>
    <p:sldId id="472" r:id="rId160"/>
    <p:sldId id="799" r:id="rId161"/>
    <p:sldId id="688" r:id="rId162"/>
    <p:sldId id="689" r:id="rId163"/>
    <p:sldId id="690" r:id="rId164"/>
    <p:sldId id="473" r:id="rId165"/>
    <p:sldId id="474" r:id="rId166"/>
    <p:sldId id="475" r:id="rId167"/>
    <p:sldId id="476" r:id="rId168"/>
    <p:sldId id="800" r:id="rId169"/>
    <p:sldId id="477" r:id="rId170"/>
    <p:sldId id="478" r:id="rId171"/>
    <p:sldId id="479" r:id="rId172"/>
    <p:sldId id="480" r:id="rId173"/>
    <p:sldId id="801" r:id="rId174"/>
    <p:sldId id="481" r:id="rId175"/>
    <p:sldId id="482" r:id="rId176"/>
    <p:sldId id="483" r:id="rId177"/>
    <p:sldId id="484" r:id="rId178"/>
    <p:sldId id="802" r:id="rId179"/>
    <p:sldId id="485" r:id="rId180"/>
    <p:sldId id="486" r:id="rId181"/>
    <p:sldId id="487" r:id="rId182"/>
    <p:sldId id="488" r:id="rId183"/>
    <p:sldId id="803" r:id="rId184"/>
    <p:sldId id="728" r:id="rId185"/>
    <p:sldId id="729" r:id="rId186"/>
    <p:sldId id="730" r:id="rId187"/>
    <p:sldId id="489" r:id="rId188"/>
    <p:sldId id="490" r:id="rId189"/>
    <p:sldId id="491" r:id="rId190"/>
    <p:sldId id="492" r:id="rId191"/>
    <p:sldId id="804" r:id="rId192"/>
  </p:sldIdLst>
  <p:sldSz cx="12192000" cy="6858000"/>
  <p:notesSz cx="6858000" cy="91440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7889"/>
    <a:srgbClr val="A3A3A3"/>
    <a:srgbClr val="9B4E9E"/>
    <a:srgbClr val="F7A01B"/>
    <a:srgbClr val="BF311B"/>
    <a:srgbClr val="18472F"/>
    <a:srgbClr val="339966"/>
    <a:srgbClr val="1D4D63"/>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4580" autoAdjust="0"/>
    <p:restoredTop sz="86410" autoAdjust="0"/>
  </p:normalViewPr>
  <p:slideViewPr>
    <p:cSldViewPr>
      <p:cViewPr varScale="1">
        <p:scale>
          <a:sx n="50" d="100"/>
          <a:sy n="50" d="100"/>
        </p:scale>
        <p:origin x="43" y="571"/>
      </p:cViewPr>
      <p:guideLst>
        <p:guide orient="horz" pos="2160"/>
        <p:guide pos="3840"/>
      </p:guideLst>
    </p:cSldViewPr>
  </p:slideViewPr>
  <p:outlineViewPr>
    <p:cViewPr>
      <p:scale>
        <a:sx n="33" d="100"/>
        <a:sy n="33" d="100"/>
      </p:scale>
      <p:origin x="0" y="-31234"/>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notesMaster" Target="notesMasters/notesMaster1.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viewProps" Target="viewProps.xml"/><Relationship Id="rId190" Type="http://schemas.openxmlformats.org/officeDocument/2006/relationships/slide" Target="slides/slide188.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theme" Target="theme/theme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tableStyles" Target="tableStyles.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Microsoft_Excel_Worksheet105.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Microsoft_Excel_Worksheet112.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115.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116.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117.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118.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119.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120.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121.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25.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27.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Microsoft_Excel_Worksheet132.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133.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139.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140.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141.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142.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Microsoft_Excel_Worksheet143.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Microsoft_Excel_Worksheet146.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147.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Microsoft_Excel_Worksheet148.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Microsoft_Excel_Worksheet149.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150.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24.1</c:v>
                </c:pt>
                <c:pt idx="2">
                  <c:v>25.3</c:v>
                </c:pt>
                <c:pt idx="3">
                  <c:v>22.9</c:v>
                </c:pt>
                <c:pt idx="5">
                  <c:v>18.100000000000001</c:v>
                </c:pt>
                <c:pt idx="6">
                  <c:v>21.6</c:v>
                </c:pt>
                <c:pt idx="7">
                  <c:v>25.4</c:v>
                </c:pt>
                <c:pt idx="8">
                  <c:v>32</c:v>
                </c:pt>
                <c:pt idx="10">
                  <c:v>14.2</c:v>
                </c:pt>
                <c:pt idx="11">
                  <c:v>26.1</c:v>
                </c:pt>
                <c:pt idx="12">
                  <c:v>25.6</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6</c:v>
                </c:pt>
                <c:pt idx="2">
                  <c:v>5.2</c:v>
                </c:pt>
                <c:pt idx="3">
                  <c:v>10.4</c:v>
                </c:pt>
                <c:pt idx="4">
                  <c:v>7.4</c:v>
                </c:pt>
                <c:pt idx="6">
                  <c:v>8.6</c:v>
                </c:pt>
                <c:pt idx="7">
                  <c:v>19.399999999999999</c:v>
                </c:pt>
                <c:pt idx="8">
                  <c:v>1.5</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2.8</c:v>
                </c:pt>
                <c:pt idx="1">
                  <c:v>4.0999999999999996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14.1</c:v>
                </c:pt>
                <c:pt idx="1">
                  <c:v>14.2</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6.1</c:v>
                </c:pt>
                <c:pt idx="1">
                  <c:v>7.6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21.7</c:v>
                </c:pt>
                <c:pt idx="2">
                  <c:v>22.5</c:v>
                </c:pt>
                <c:pt idx="3">
                  <c:v>20.8</c:v>
                </c:pt>
                <c:pt idx="5">
                  <c:v>14.6</c:v>
                </c:pt>
                <c:pt idx="6">
                  <c:v>19.8</c:v>
                </c:pt>
                <c:pt idx="7">
                  <c:v>24.9</c:v>
                </c:pt>
                <c:pt idx="8">
                  <c:v>28.3</c:v>
                </c:pt>
                <c:pt idx="10">
                  <c:v>21.7</c:v>
                </c:pt>
                <c:pt idx="11">
                  <c:v>22.4</c:v>
                </c:pt>
                <c:pt idx="12">
                  <c:v>22.1</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21.7</c:v>
                </c:pt>
                <c:pt idx="2">
                  <c:v>20.9</c:v>
                </c:pt>
                <c:pt idx="3">
                  <c:v>31.1</c:v>
                </c:pt>
                <c:pt idx="4">
                  <c:v>19.5</c:v>
                </c:pt>
                <c:pt idx="6">
                  <c:v>33.9</c:v>
                </c:pt>
                <c:pt idx="7">
                  <c:v>45</c:v>
                </c:pt>
                <c:pt idx="8">
                  <c:v>8.1999999999999993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14.7</c:v>
                </c:pt>
                <c:pt idx="1">
                  <c:v>17.7</c:v>
                </c:pt>
                <c:pt idx="2">
                  <c:v>25.3</c:v>
                </c:pt>
                <c:pt idx="3">
                  <c:v>26.2</c:v>
                </c:pt>
                <c:pt idx="4">
                  <c:v>26.7</c:v>
                </c:pt>
                <c:pt idx="5">
                  <c:v>23.9</c:v>
                </c:pt>
                <c:pt idx="6">
                  <c:v>22.4</c:v>
                </c:pt>
                <c:pt idx="7">
                  <c:v>20.2</c:v>
                </c:pt>
                <c:pt idx="8">
                  <c:v>19.7</c:v>
                </c:pt>
                <c:pt idx="9">
                  <c:v>20.8</c:v>
                </c:pt>
                <c:pt idx="10">
                  <c:v>23.1</c:v>
                </c:pt>
                <c:pt idx="11">
                  <c:v>23.4</c:v>
                </c:pt>
                <c:pt idx="12">
                  <c:v>21.7</c:v>
                </c:pt>
                <c:pt idx="13">
                  <c:v>19.8</c:v>
                </c:pt>
                <c:pt idx="14">
                  <c:v>21.7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c:v>
                </c:pt>
                <c:pt idx="1">
                  <c:v>16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27.7</c:v>
                </c:pt>
                <c:pt idx="1">
                  <c:v>29.2</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18.399999999999999</c:v>
                </c:pt>
                <c:pt idx="1">
                  <c:v>21.3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7.3</c:v>
                </c:pt>
                <c:pt idx="2">
                  <c:v>7.2</c:v>
                </c:pt>
                <c:pt idx="3">
                  <c:v>7.4</c:v>
                </c:pt>
                <c:pt idx="5">
                  <c:v>5.3</c:v>
                </c:pt>
                <c:pt idx="6">
                  <c:v>7.2</c:v>
                </c:pt>
                <c:pt idx="7">
                  <c:v>8.5</c:v>
                </c:pt>
                <c:pt idx="8">
                  <c:v>8.1999999999999993</c:v>
                </c:pt>
                <c:pt idx="10">
                  <c:v>5.7</c:v>
                </c:pt>
                <c:pt idx="11">
                  <c:v>9.8000000000000007</c:v>
                </c:pt>
                <c:pt idx="12">
                  <c:v>6.7</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7.3</c:v>
                </c:pt>
                <c:pt idx="2">
                  <c:v>6.7</c:v>
                </c:pt>
                <c:pt idx="3">
                  <c:v>11.6</c:v>
                </c:pt>
                <c:pt idx="4">
                  <c:v>10.4</c:v>
                </c:pt>
                <c:pt idx="6">
                  <c:v>10</c:v>
                </c:pt>
                <c:pt idx="7">
                  <c:v>20.100000000000001</c:v>
                </c:pt>
                <c:pt idx="8">
                  <c:v>2.5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9.1999999999999993</c:v>
                </c:pt>
                <c:pt idx="1">
                  <c:v>6.9</c:v>
                </c:pt>
                <c:pt idx="2">
                  <c:v>7.3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4.7</c:v>
                </c:pt>
                <c:pt idx="1">
                  <c:v>4.8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12.2</c:v>
                </c:pt>
                <c:pt idx="1">
                  <c:v>10.5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7.3</c:v>
                </c:pt>
                <c:pt idx="1">
                  <c:v>7.6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14.3</c:v>
                </c:pt>
                <c:pt idx="2">
                  <c:v>12.4</c:v>
                </c:pt>
                <c:pt idx="3">
                  <c:v>16.100000000000001</c:v>
                </c:pt>
                <c:pt idx="5">
                  <c:v>13.8</c:v>
                </c:pt>
                <c:pt idx="6">
                  <c:v>13.4</c:v>
                </c:pt>
                <c:pt idx="7">
                  <c:v>15.9</c:v>
                </c:pt>
                <c:pt idx="8">
                  <c:v>13.9</c:v>
                </c:pt>
                <c:pt idx="10">
                  <c:v>15.3</c:v>
                </c:pt>
                <c:pt idx="11">
                  <c:v>16</c:v>
                </c:pt>
                <c:pt idx="12">
                  <c:v>12.7</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27.5</c:v>
                </c:pt>
                <c:pt idx="1">
                  <c:v>30.5</c:v>
                </c:pt>
                <c:pt idx="2">
                  <c:v>34.799999999999997</c:v>
                </c:pt>
                <c:pt idx="3">
                  <c:v>36.4</c:v>
                </c:pt>
                <c:pt idx="4">
                  <c:v>34.799999999999997</c:v>
                </c:pt>
                <c:pt idx="5">
                  <c:v>28.5</c:v>
                </c:pt>
                <c:pt idx="6">
                  <c:v>21.9</c:v>
                </c:pt>
                <c:pt idx="7">
                  <c:v>23</c:v>
                </c:pt>
                <c:pt idx="8">
                  <c:v>20</c:v>
                </c:pt>
                <c:pt idx="9">
                  <c:v>19.5</c:v>
                </c:pt>
                <c:pt idx="10">
                  <c:v>18.100000000000001</c:v>
                </c:pt>
                <c:pt idx="11">
                  <c:v>15.7</c:v>
                </c:pt>
                <c:pt idx="12">
                  <c:v>10.8</c:v>
                </c:pt>
                <c:pt idx="13">
                  <c:v>8.8000000000000007</c:v>
                </c:pt>
                <c:pt idx="14">
                  <c:v>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14.3</c:v>
                </c:pt>
                <c:pt idx="2">
                  <c:v>12.7</c:v>
                </c:pt>
                <c:pt idx="3">
                  <c:v>23.9</c:v>
                </c:pt>
                <c:pt idx="4">
                  <c:v>19.100000000000001</c:v>
                </c:pt>
                <c:pt idx="6">
                  <c:v>16.600000000000001</c:v>
                </c:pt>
                <c:pt idx="7">
                  <c:v>33.9</c:v>
                </c:pt>
                <c:pt idx="8">
                  <c:v>8.5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14</c:v>
                </c:pt>
                <c:pt idx="1">
                  <c:v>14.3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9.1999999999999993</c:v>
                </c:pt>
                <c:pt idx="1">
                  <c:v>10.3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22.7</c:v>
                </c:pt>
                <c:pt idx="1">
                  <c:v>22.3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14.5</c:v>
                </c:pt>
                <c:pt idx="1">
                  <c:v>15.9</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7.2</c:v>
                </c:pt>
                <c:pt idx="2">
                  <c:v>6.1</c:v>
                </c:pt>
                <c:pt idx="3">
                  <c:v>8.3000000000000007</c:v>
                </c:pt>
                <c:pt idx="5">
                  <c:v>7.1</c:v>
                </c:pt>
                <c:pt idx="6">
                  <c:v>7</c:v>
                </c:pt>
                <c:pt idx="7">
                  <c:v>7.8</c:v>
                </c:pt>
                <c:pt idx="8">
                  <c:v>6.8</c:v>
                </c:pt>
                <c:pt idx="10">
                  <c:v>8.6999999999999993</c:v>
                </c:pt>
                <c:pt idx="11">
                  <c:v>9.8000000000000007</c:v>
                </c:pt>
                <c:pt idx="12">
                  <c:v>5.5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7.2</c:v>
                </c:pt>
                <c:pt idx="2">
                  <c:v>6.4</c:v>
                </c:pt>
                <c:pt idx="3">
                  <c:v>12</c:v>
                </c:pt>
                <c:pt idx="4">
                  <c:v>11.5</c:v>
                </c:pt>
                <c:pt idx="6">
                  <c:v>8.3000000000000007</c:v>
                </c:pt>
                <c:pt idx="7">
                  <c:v>20.3</c:v>
                </c:pt>
                <c:pt idx="8">
                  <c:v>4</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3.9</c:v>
                </c:pt>
                <c:pt idx="2">
                  <c:v>4.9000000000000004</c:v>
                </c:pt>
                <c:pt idx="3">
                  <c:v>2.7</c:v>
                </c:pt>
                <c:pt idx="5">
                  <c:v>2.2999999999999998</c:v>
                </c:pt>
                <c:pt idx="6">
                  <c:v>3.3</c:v>
                </c:pt>
                <c:pt idx="7">
                  <c:v>4</c:v>
                </c:pt>
                <c:pt idx="8">
                  <c:v>6</c:v>
                </c:pt>
                <c:pt idx="10">
                  <c:v>4</c:v>
                </c:pt>
                <c:pt idx="11">
                  <c:v>5.6</c:v>
                </c:pt>
                <c:pt idx="12">
                  <c:v>2.9</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3.9</c:v>
                </c:pt>
                <c:pt idx="2">
                  <c:v>3.3</c:v>
                </c:pt>
                <c:pt idx="3">
                  <c:v>7</c:v>
                </c:pt>
                <c:pt idx="4">
                  <c:v>7.6</c:v>
                </c:pt>
                <c:pt idx="6">
                  <c:v>5.5</c:v>
                </c:pt>
                <c:pt idx="7">
                  <c:v>12.2</c:v>
                </c:pt>
                <c:pt idx="8">
                  <c:v>0.4</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5.9</c:v>
                </c:pt>
                <c:pt idx="1">
                  <c:v>4.9000000000000004</c:v>
                </c:pt>
                <c:pt idx="2">
                  <c:v>7</c:v>
                </c:pt>
                <c:pt idx="3">
                  <c:v>8.1999999999999993</c:v>
                </c:pt>
                <c:pt idx="4">
                  <c:v>9.5</c:v>
                </c:pt>
                <c:pt idx="5">
                  <c:v>9.4</c:v>
                </c:pt>
                <c:pt idx="6">
                  <c:v>8.6999999999999993</c:v>
                </c:pt>
                <c:pt idx="7">
                  <c:v>7.6</c:v>
                </c:pt>
                <c:pt idx="8">
                  <c:v>7.2</c:v>
                </c:pt>
                <c:pt idx="9">
                  <c:v>6.4</c:v>
                </c:pt>
                <c:pt idx="10">
                  <c:v>6.8</c:v>
                </c:pt>
                <c:pt idx="11">
                  <c:v>5.5</c:v>
                </c:pt>
                <c:pt idx="12">
                  <c:v>5.2</c:v>
                </c:pt>
                <c:pt idx="13">
                  <c:v>4.8</c:v>
                </c:pt>
                <c:pt idx="14">
                  <c:v>3.9</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1.8</c:v>
                </c:pt>
                <c:pt idx="1">
                  <c:v>2.1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9.6</c:v>
                </c:pt>
                <c:pt idx="1">
                  <c:v>9.1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4.5999999999999996</c:v>
                </c:pt>
                <c:pt idx="1">
                  <c:v>5.0999999999999996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6.4</c:v>
                </c:pt>
                <c:pt idx="2">
                  <c:v>5.7</c:v>
                </c:pt>
                <c:pt idx="3">
                  <c:v>6.9</c:v>
                </c:pt>
                <c:pt idx="5">
                  <c:v>6</c:v>
                </c:pt>
                <c:pt idx="6">
                  <c:v>7</c:v>
                </c:pt>
                <c:pt idx="7">
                  <c:v>7</c:v>
                </c:pt>
                <c:pt idx="8">
                  <c:v>5.0999999999999996</c:v>
                </c:pt>
                <c:pt idx="10">
                  <c:v>7.2</c:v>
                </c:pt>
                <c:pt idx="11">
                  <c:v>6.6</c:v>
                </c:pt>
                <c:pt idx="12">
                  <c:v>6.3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2.2000000000000002</c:v>
                </c:pt>
                <c:pt idx="1">
                  <c:v>2.1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13.5</c:v>
                </c:pt>
                <c:pt idx="1">
                  <c:v>9.9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5.7</c:v>
                </c:pt>
                <c:pt idx="1">
                  <c:v>3.4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6.4</c:v>
                </c:pt>
                <c:pt idx="2">
                  <c:v>5</c:v>
                </c:pt>
                <c:pt idx="3">
                  <c:v>14.8</c:v>
                </c:pt>
                <c:pt idx="4">
                  <c:v>10.8</c:v>
                </c:pt>
                <c:pt idx="6">
                  <c:v>7.1</c:v>
                </c:pt>
                <c:pt idx="7">
                  <c:v>21.2</c:v>
                </c:pt>
                <c:pt idx="8">
                  <c:v>3.2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Sheet1!$A$2:$A$14</c:f>
              <c:numCache>
                <c:formatCode>General</c:formatCode>
                <c:ptCount val="15"/>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Sheet1!$B$2:$B$14</c:f>
              <c:numCache>
                <c:formatCode>General</c:formatCode>
                <c:ptCount val="15"/>
                <c:pt idx="0">
                  <c:v>20.3</c:v>
                </c:pt>
                <c:pt idx="1">
                  <c:v>16</c:v>
                </c:pt>
                <c:pt idx="2">
                  <c:v>14.6</c:v>
                </c:pt>
                <c:pt idx="3">
                  <c:v>14.7</c:v>
                </c:pt>
                <c:pt idx="4">
                  <c:v>12.1</c:v>
                </c:pt>
                <c:pt idx="5">
                  <c:v>12.4</c:v>
                </c:pt>
                <c:pt idx="6">
                  <c:v>13.3</c:v>
                </c:pt>
                <c:pt idx="7">
                  <c:v>11.7</c:v>
                </c:pt>
                <c:pt idx="8">
                  <c:v>11.4</c:v>
                </c:pt>
                <c:pt idx="9">
                  <c:v>8.9</c:v>
                </c:pt>
                <c:pt idx="10">
                  <c:v>7</c:v>
                </c:pt>
                <c:pt idx="11">
                  <c:v>6.2</c:v>
                </c:pt>
                <c:pt idx="12">
                  <c:v>6.4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5.0999999999999996</c:v>
                </c:pt>
                <c:pt idx="1">
                  <c:v>4.5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15</c:v>
                </c:pt>
                <c:pt idx="1">
                  <c:v>11.8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7.5</c:v>
                </c:pt>
                <c:pt idx="1">
                  <c:v>7.6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1.8</c:v>
                </c:pt>
                <c:pt idx="2">
                  <c:v>2.2999999999999998</c:v>
                </c:pt>
                <c:pt idx="3">
                  <c:v>1</c:v>
                </c:pt>
                <c:pt idx="5">
                  <c:v>1.3</c:v>
                </c:pt>
                <c:pt idx="6">
                  <c:v>1.8</c:v>
                </c:pt>
                <c:pt idx="7">
                  <c:v>1.8</c:v>
                </c:pt>
                <c:pt idx="8">
                  <c:v>1.7</c:v>
                </c:pt>
                <c:pt idx="10">
                  <c:v>3.4</c:v>
                </c:pt>
                <c:pt idx="11">
                  <c:v>2.4</c:v>
                </c:pt>
                <c:pt idx="12">
                  <c:v>0.9</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1.8</c:v>
                </c:pt>
                <c:pt idx="2">
                  <c:v>1.2</c:v>
                </c:pt>
                <c:pt idx="3">
                  <c:v>3.8</c:v>
                </c:pt>
                <c:pt idx="4">
                  <c:v>6.2</c:v>
                </c:pt>
                <c:pt idx="6">
                  <c:v>1.3</c:v>
                </c:pt>
                <c:pt idx="7">
                  <c:v>7</c:v>
                </c:pt>
                <c:pt idx="8">
                  <c:v>0.2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Sheet1!$A$2:$A$12</c:f>
              <c:numCache>
                <c:formatCode>General</c:formatCode>
                <c:ptCount val="15"/>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Sheet1!$B$2:$B$12</c:f>
              <c:numCache>
                <c:formatCode>General</c:formatCode>
                <c:ptCount val="15"/>
                <c:pt idx="0">
                  <c:v>2.4</c:v>
                </c:pt>
                <c:pt idx="1">
                  <c:v>3.1</c:v>
                </c:pt>
                <c:pt idx="2">
                  <c:v>3.3</c:v>
                </c:pt>
                <c:pt idx="3">
                  <c:v>2.4</c:v>
                </c:pt>
                <c:pt idx="4">
                  <c:v>2.2999999999999998</c:v>
                </c:pt>
                <c:pt idx="5">
                  <c:v>2.5</c:v>
                </c:pt>
                <c:pt idx="6">
                  <c:v>2.9</c:v>
                </c:pt>
                <c:pt idx="7">
                  <c:v>2.2000000000000002</c:v>
                </c:pt>
                <c:pt idx="8">
                  <c:v>2.1</c:v>
                </c:pt>
                <c:pt idx="9">
                  <c:v>1.7</c:v>
                </c:pt>
                <c:pt idx="10">
                  <c:v>1.8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0.9</c:v>
                </c:pt>
                <c:pt idx="1">
                  <c:v>1.2</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c:v>
                </c:pt>
                <c:pt idx="1">
                  <c:v>7.4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2.1</c:v>
                </c:pt>
                <c:pt idx="1">
                  <c:v>3.5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c:v>
                </c:pt>
                <c:pt idx="2">
                  <c:v>8.5</c:v>
                </c:pt>
                <c:pt idx="3">
                  <c:v>5.3</c:v>
                </c:pt>
                <c:pt idx="5">
                  <c:v>3.8</c:v>
                </c:pt>
                <c:pt idx="6">
                  <c:v>5.6</c:v>
                </c:pt>
                <c:pt idx="7">
                  <c:v>8.1999999999999993</c:v>
                </c:pt>
                <c:pt idx="8">
                  <c:v>10.5</c:v>
                </c:pt>
                <c:pt idx="10">
                  <c:v>4.2</c:v>
                </c:pt>
                <c:pt idx="11">
                  <c:v>7.4</c:v>
                </c:pt>
                <c:pt idx="12">
                  <c:v>7.6</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7</c:v>
                </c:pt>
                <c:pt idx="2">
                  <c:v>6.3</c:v>
                </c:pt>
                <c:pt idx="3">
                  <c:v>12.1</c:v>
                </c:pt>
                <c:pt idx="4">
                  <c:v>9.3000000000000007</c:v>
                </c:pt>
                <c:pt idx="6">
                  <c:v>10.1</c:v>
                </c:pt>
                <c:pt idx="7">
                  <c:v>21.3</c:v>
                </c:pt>
                <c:pt idx="8">
                  <c:v>1.8</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Sheet1!$A$2:$A$11</c:f>
              <c:numCache>
                <c:formatCode>General</c:formatCode>
                <c:ptCount val="15"/>
                <c:pt idx="0">
                  <c:v>2001</c:v>
                </c:pt>
                <c:pt idx="1">
                  <c:v>2003</c:v>
                </c:pt>
                <c:pt idx="2">
                  <c:v>2005</c:v>
                </c:pt>
                <c:pt idx="3">
                  <c:v>2007</c:v>
                </c:pt>
                <c:pt idx="4">
                  <c:v>2009</c:v>
                </c:pt>
                <c:pt idx="5">
                  <c:v>2011</c:v>
                </c:pt>
                <c:pt idx="6">
                  <c:v>2013</c:v>
                </c:pt>
                <c:pt idx="7">
                  <c:v>2015</c:v>
                </c:pt>
                <c:pt idx="8">
                  <c:v>2017</c:v>
                </c:pt>
                <c:pt idx="9">
                  <c:v>2019</c:v>
                </c:pt>
              </c:numCache>
            </c:numRef>
          </c:cat>
          <c:val>
            <c:numRef>
              <c:f>Sheet1!$B$2:$B$11</c:f>
              <c:numCache>
                <c:formatCode>General</c:formatCode>
                <c:ptCount val="15"/>
                <c:pt idx="0">
                  <c:v>13.3</c:v>
                </c:pt>
                <c:pt idx="1">
                  <c:v>10.6</c:v>
                </c:pt>
                <c:pt idx="2">
                  <c:v>8.5</c:v>
                </c:pt>
                <c:pt idx="3">
                  <c:v>7.8</c:v>
                </c:pt>
                <c:pt idx="4">
                  <c:v>8</c:v>
                </c:pt>
                <c:pt idx="5">
                  <c:v>8.6999999999999993</c:v>
                </c:pt>
                <c:pt idx="6">
                  <c:v>7.1</c:v>
                </c:pt>
                <c:pt idx="7">
                  <c:v>6.4</c:v>
                </c:pt>
                <c:pt idx="8">
                  <c:v>6.6</c:v>
                </c:pt>
                <c:pt idx="9">
                  <c:v>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c:v>
                </c:pt>
                <c:pt idx="2">
                  <c:v>1.4</c:v>
                </c:pt>
                <c:pt idx="3">
                  <c:v>1.2</c:v>
                </c:pt>
                <c:pt idx="5">
                  <c:v>0.7</c:v>
                </c:pt>
                <c:pt idx="6">
                  <c:v>1.2</c:v>
                </c:pt>
                <c:pt idx="7">
                  <c:v>1.1000000000000001</c:v>
                </c:pt>
                <c:pt idx="8">
                  <c:v>2.1</c:v>
                </c:pt>
                <c:pt idx="10">
                  <c:v>0.4</c:v>
                </c:pt>
                <c:pt idx="11">
                  <c:v>1.4</c:v>
                </c:pt>
                <c:pt idx="12">
                  <c:v>1.6</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c:v>
                </c:pt>
                <c:pt idx="2">
                  <c:v>2.7</c:v>
                </c:pt>
                <c:pt idx="3">
                  <c:v>1.5</c:v>
                </c:pt>
                <c:pt idx="5">
                  <c:v>1.4</c:v>
                </c:pt>
                <c:pt idx="6">
                  <c:v>1.7</c:v>
                </c:pt>
                <c:pt idx="7">
                  <c:v>2.5</c:v>
                </c:pt>
                <c:pt idx="8">
                  <c:v>2.6</c:v>
                </c:pt>
                <c:pt idx="10">
                  <c:v>3.8</c:v>
                </c:pt>
                <c:pt idx="11">
                  <c:v>2.7</c:v>
                </c:pt>
                <c:pt idx="12">
                  <c:v>1.2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2.1</c:v>
                </c:pt>
                <c:pt idx="2">
                  <c:v>1.5</c:v>
                </c:pt>
                <c:pt idx="3">
                  <c:v>5</c:v>
                </c:pt>
                <c:pt idx="4">
                  <c:v>6.1</c:v>
                </c:pt>
                <c:pt idx="6">
                  <c:v>2</c:v>
                </c:pt>
                <c:pt idx="7">
                  <c:v>9</c:v>
                </c:pt>
                <c:pt idx="8">
                  <c:v>0.1</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Sheet1!$A$2:$A$12</c:f>
              <c:numCache>
                <c:formatCode>General</c:formatCode>
                <c:ptCount val="15"/>
                <c:pt idx="0">
                  <c:v>1999</c:v>
                </c:pt>
                <c:pt idx="1">
                  <c:v>2001</c:v>
                </c:pt>
                <c:pt idx="2">
                  <c:v>2003</c:v>
                </c:pt>
                <c:pt idx="3">
                  <c:v>2005</c:v>
                </c:pt>
                <c:pt idx="4">
                  <c:v>2007</c:v>
                </c:pt>
                <c:pt idx="5">
                  <c:v>2009</c:v>
                </c:pt>
                <c:pt idx="6">
                  <c:v>2011</c:v>
                </c:pt>
                <c:pt idx="7">
                  <c:v>2013</c:v>
                </c:pt>
                <c:pt idx="8">
                  <c:v>2015</c:v>
                </c:pt>
                <c:pt idx="9">
                  <c:v>2017</c:v>
                </c:pt>
                <c:pt idx="10">
                  <c:v>2019</c:v>
                </c:pt>
              </c:numCache>
            </c:numRef>
          </c:cat>
          <c:val>
            <c:numRef>
              <c:f>Sheet1!$B$2:$B$12</c:f>
              <c:numCache>
                <c:formatCode>General</c:formatCode>
                <c:ptCount val="15"/>
                <c:pt idx="0">
                  <c:v>9.1</c:v>
                </c:pt>
                <c:pt idx="1">
                  <c:v>9.8000000000000007</c:v>
                </c:pt>
                <c:pt idx="2">
                  <c:v>7.6</c:v>
                </c:pt>
                <c:pt idx="3">
                  <c:v>6.2</c:v>
                </c:pt>
                <c:pt idx="4">
                  <c:v>4.4000000000000004</c:v>
                </c:pt>
                <c:pt idx="5">
                  <c:v>4.0999999999999996</c:v>
                </c:pt>
                <c:pt idx="6">
                  <c:v>3.8</c:v>
                </c:pt>
                <c:pt idx="7">
                  <c:v>3.2</c:v>
                </c:pt>
                <c:pt idx="8">
                  <c:v>3</c:v>
                </c:pt>
                <c:pt idx="9">
                  <c:v>2.5</c:v>
                </c:pt>
                <c:pt idx="10">
                  <c:v>2.1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1.3</c:v>
                </c:pt>
                <c:pt idx="1">
                  <c:v>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10.4</c:v>
                </c:pt>
                <c:pt idx="1">
                  <c:v>7.4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2.5</c:v>
                </c:pt>
                <c:pt idx="1">
                  <c:v>4.0999999999999996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3.6</c:v>
                </c:pt>
                <c:pt idx="2">
                  <c:v>4.5999999999999996</c:v>
                </c:pt>
                <c:pt idx="3">
                  <c:v>2.4</c:v>
                </c:pt>
                <c:pt idx="5">
                  <c:v>2.4</c:v>
                </c:pt>
                <c:pt idx="6">
                  <c:v>3</c:v>
                </c:pt>
                <c:pt idx="7">
                  <c:v>3.6</c:v>
                </c:pt>
                <c:pt idx="8">
                  <c:v>5</c:v>
                </c:pt>
                <c:pt idx="10">
                  <c:v>3.8</c:v>
                </c:pt>
                <c:pt idx="11">
                  <c:v>4.4000000000000004</c:v>
                </c:pt>
                <c:pt idx="12">
                  <c:v>2.7</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3.6</c:v>
                </c:pt>
                <c:pt idx="2">
                  <c:v>2.9</c:v>
                </c:pt>
                <c:pt idx="3">
                  <c:v>6.2</c:v>
                </c:pt>
                <c:pt idx="4">
                  <c:v>7.1</c:v>
                </c:pt>
                <c:pt idx="6">
                  <c:v>4.5999999999999996</c:v>
                </c:pt>
                <c:pt idx="7">
                  <c:v>12.5</c:v>
                </c:pt>
                <c:pt idx="8">
                  <c:v>0.4</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Sheet1!$A$2:$A$11</c:f>
              <c:numCache>
                <c:formatCode>General</c:formatCode>
                <c:ptCount val="15"/>
                <c:pt idx="0">
                  <c:v>2001</c:v>
                </c:pt>
                <c:pt idx="1">
                  <c:v>2003</c:v>
                </c:pt>
                <c:pt idx="2">
                  <c:v>2005</c:v>
                </c:pt>
                <c:pt idx="3">
                  <c:v>2007</c:v>
                </c:pt>
                <c:pt idx="4">
                  <c:v>2009</c:v>
                </c:pt>
                <c:pt idx="5">
                  <c:v>2011</c:v>
                </c:pt>
                <c:pt idx="6">
                  <c:v>2013</c:v>
                </c:pt>
                <c:pt idx="7">
                  <c:v>2015</c:v>
                </c:pt>
                <c:pt idx="8">
                  <c:v>2017</c:v>
                </c:pt>
                <c:pt idx="9">
                  <c:v>2019</c:v>
                </c:pt>
              </c:numCache>
            </c:numRef>
          </c:cat>
          <c:val>
            <c:numRef>
              <c:f>Sheet1!$B$2:$B$11</c:f>
              <c:numCache>
                <c:formatCode>General</c:formatCode>
                <c:ptCount val="15"/>
                <c:pt idx="0">
                  <c:v>11.1</c:v>
                </c:pt>
                <c:pt idx="1">
                  <c:v>11.1</c:v>
                </c:pt>
                <c:pt idx="2">
                  <c:v>6.3</c:v>
                </c:pt>
                <c:pt idx="3">
                  <c:v>5.8</c:v>
                </c:pt>
                <c:pt idx="4">
                  <c:v>6.7</c:v>
                </c:pt>
                <c:pt idx="5">
                  <c:v>8.1999999999999993</c:v>
                </c:pt>
                <c:pt idx="6">
                  <c:v>6.6</c:v>
                </c:pt>
                <c:pt idx="7">
                  <c:v>5</c:v>
                </c:pt>
                <c:pt idx="8">
                  <c:v>4</c:v>
                </c:pt>
                <c:pt idx="9">
                  <c:v>3.6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1.7</c:v>
                </c:pt>
                <c:pt idx="1">
                  <c:v>2.1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9.8000000000000007</c:v>
                </c:pt>
                <c:pt idx="1">
                  <c:v>8.8000000000000007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4.2</c:v>
                </c:pt>
                <c:pt idx="1">
                  <c:v>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1.9</c:v>
                </c:pt>
                <c:pt idx="2">
                  <c:v>2.4</c:v>
                </c:pt>
                <c:pt idx="3">
                  <c:v>1.4</c:v>
                </c:pt>
                <c:pt idx="5">
                  <c:v>2</c:v>
                </c:pt>
                <c:pt idx="6">
                  <c:v>1.6</c:v>
                </c:pt>
                <c:pt idx="7">
                  <c:v>2.2000000000000002</c:v>
                </c:pt>
                <c:pt idx="8">
                  <c:v>1.7</c:v>
                </c:pt>
                <c:pt idx="10">
                  <c:v>3.1</c:v>
                </c:pt>
                <c:pt idx="11">
                  <c:v>2.2999999999999998</c:v>
                </c:pt>
                <c:pt idx="12">
                  <c:v>1.6</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1.9</c:v>
                </c:pt>
                <c:pt idx="2">
                  <c:v>1.5</c:v>
                </c:pt>
                <c:pt idx="3">
                  <c:v>3.6</c:v>
                </c:pt>
                <c:pt idx="4">
                  <c:v>4.4000000000000004</c:v>
                </c:pt>
                <c:pt idx="6">
                  <c:v>1.9</c:v>
                </c:pt>
                <c:pt idx="7">
                  <c:v>7.9</c:v>
                </c:pt>
                <c:pt idx="8">
                  <c:v>0.8</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1.3</c:v>
                </c:pt>
                <c:pt idx="2">
                  <c:v>1.1000000000000001</c:v>
                </c:pt>
                <c:pt idx="3">
                  <c:v>2.6</c:v>
                </c:pt>
                <c:pt idx="4">
                  <c:v>2.5</c:v>
                </c:pt>
                <c:pt idx="6">
                  <c:v>1.8</c:v>
                </c:pt>
                <c:pt idx="7">
                  <c:v>5.5</c:v>
                </c:pt>
                <c:pt idx="8">
                  <c:v>0.3</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2.7</c:v>
                </c:pt>
                <c:pt idx="1">
                  <c:v>2.2000000000000002</c:v>
                </c:pt>
                <c:pt idx="2">
                  <c:v>3.7</c:v>
                </c:pt>
                <c:pt idx="3">
                  <c:v>3.1</c:v>
                </c:pt>
                <c:pt idx="4">
                  <c:v>3.7</c:v>
                </c:pt>
                <c:pt idx="5">
                  <c:v>5</c:v>
                </c:pt>
                <c:pt idx="6">
                  <c:v>6.1</c:v>
                </c:pt>
                <c:pt idx="7">
                  <c:v>4</c:v>
                </c:pt>
                <c:pt idx="8">
                  <c:v>3.9</c:v>
                </c:pt>
                <c:pt idx="9">
                  <c:v>3.3</c:v>
                </c:pt>
                <c:pt idx="10">
                  <c:v>3.6</c:v>
                </c:pt>
                <c:pt idx="11">
                  <c:v>3.2</c:v>
                </c:pt>
                <c:pt idx="12">
                  <c:v>3.5</c:v>
                </c:pt>
                <c:pt idx="13">
                  <c:v>2.9</c:v>
                </c:pt>
                <c:pt idx="14">
                  <c:v>1.9</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1.2</c:v>
                </c:pt>
                <c:pt idx="1">
                  <c:v>1.4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10.5</c:v>
                </c:pt>
                <c:pt idx="1">
                  <c:v>6.3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2.7</c:v>
                </c:pt>
                <c:pt idx="1">
                  <c:v>3.5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1.6</c:v>
                </c:pt>
                <c:pt idx="2">
                  <c:v>2.1</c:v>
                </c:pt>
                <c:pt idx="3">
                  <c:v>1.1000000000000001</c:v>
                </c:pt>
                <c:pt idx="5">
                  <c:v>1.7</c:v>
                </c:pt>
                <c:pt idx="6">
                  <c:v>1.5</c:v>
                </c:pt>
                <c:pt idx="7">
                  <c:v>1.4</c:v>
                </c:pt>
                <c:pt idx="8">
                  <c:v>1.7</c:v>
                </c:pt>
                <c:pt idx="10">
                  <c:v>2.9</c:v>
                </c:pt>
                <c:pt idx="11">
                  <c:v>2.5</c:v>
                </c:pt>
                <c:pt idx="12">
                  <c:v>0.8</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1.6</c:v>
                </c:pt>
                <c:pt idx="2">
                  <c:v>1.1000000000000001</c:v>
                </c:pt>
                <c:pt idx="3">
                  <c:v>3.5</c:v>
                </c:pt>
                <c:pt idx="4">
                  <c:v>5.0999999999999996</c:v>
                </c:pt>
                <c:pt idx="6">
                  <c:v>1.4</c:v>
                </c:pt>
                <c:pt idx="7">
                  <c:v>6.1</c:v>
                </c:pt>
                <c:pt idx="8">
                  <c:v>0.2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Sheet1!$A$2:$A$14</c:f>
              <c:numCache>
                <c:formatCode>General</c:formatCode>
                <c:ptCount val="15"/>
                <c:pt idx="0">
                  <c:v>1995</c:v>
                </c:pt>
                <c:pt idx="1">
                  <c:v>1997</c:v>
                </c:pt>
                <c:pt idx="2">
                  <c:v>1999</c:v>
                </c:pt>
                <c:pt idx="3">
                  <c:v>2001</c:v>
                </c:pt>
                <c:pt idx="4">
                  <c:v>2003</c:v>
                </c:pt>
                <c:pt idx="5">
                  <c:v>2005</c:v>
                </c:pt>
                <c:pt idx="6">
                  <c:v>2007</c:v>
                </c:pt>
                <c:pt idx="7">
                  <c:v>2009</c:v>
                </c:pt>
                <c:pt idx="8">
                  <c:v>2011</c:v>
                </c:pt>
                <c:pt idx="9">
                  <c:v>2013</c:v>
                </c:pt>
                <c:pt idx="10">
                  <c:v>2015</c:v>
                </c:pt>
                <c:pt idx="11">
                  <c:v>2017</c:v>
                </c:pt>
                <c:pt idx="12">
                  <c:v>2019</c:v>
                </c:pt>
              </c:numCache>
            </c:numRef>
          </c:cat>
          <c:val>
            <c:numRef>
              <c:f>Sheet1!$B$2:$B$14</c:f>
              <c:numCache>
                <c:formatCode>General</c:formatCode>
                <c:ptCount val="15"/>
                <c:pt idx="0">
                  <c:v>2.1</c:v>
                </c:pt>
                <c:pt idx="1">
                  <c:v>2.1</c:v>
                </c:pt>
                <c:pt idx="2">
                  <c:v>1.8</c:v>
                </c:pt>
                <c:pt idx="3">
                  <c:v>2.2999999999999998</c:v>
                </c:pt>
                <c:pt idx="4">
                  <c:v>3.2</c:v>
                </c:pt>
                <c:pt idx="5">
                  <c:v>2.1</c:v>
                </c:pt>
                <c:pt idx="6">
                  <c:v>2</c:v>
                </c:pt>
                <c:pt idx="7">
                  <c:v>2.1</c:v>
                </c:pt>
                <c:pt idx="8">
                  <c:v>2.2999999999999998</c:v>
                </c:pt>
                <c:pt idx="9">
                  <c:v>1.7</c:v>
                </c:pt>
                <c:pt idx="10">
                  <c:v>1.8</c:v>
                </c:pt>
                <c:pt idx="11">
                  <c:v>1.5</c:v>
                </c:pt>
                <c:pt idx="12">
                  <c:v>1.6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0.9</c:v>
                </c:pt>
                <c:pt idx="1">
                  <c:v>1.1000000000000001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5.6</c:v>
                </c:pt>
                <c:pt idx="1">
                  <c:v>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2.2000000000000002</c:v>
                </c:pt>
                <c:pt idx="1">
                  <c:v>3.1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14.8</c:v>
                </c:pt>
                <c:pt idx="2">
                  <c:v>15.1</c:v>
                </c:pt>
                <c:pt idx="3">
                  <c:v>14</c:v>
                </c:pt>
                <c:pt idx="5">
                  <c:v>11.3</c:v>
                </c:pt>
                <c:pt idx="6">
                  <c:v>13.9</c:v>
                </c:pt>
                <c:pt idx="7">
                  <c:v>16.3</c:v>
                </c:pt>
                <c:pt idx="8">
                  <c:v>17.399999999999999</c:v>
                </c:pt>
                <c:pt idx="10">
                  <c:v>14.6</c:v>
                </c:pt>
                <c:pt idx="11">
                  <c:v>15.5</c:v>
                </c:pt>
                <c:pt idx="12">
                  <c:v>14.3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14.8</c:v>
                </c:pt>
                <c:pt idx="2">
                  <c:v>12.7</c:v>
                </c:pt>
                <c:pt idx="3">
                  <c:v>27.8</c:v>
                </c:pt>
                <c:pt idx="4">
                  <c:v>19.899999999999999</c:v>
                </c:pt>
                <c:pt idx="6">
                  <c:v>18.600000000000001</c:v>
                </c:pt>
                <c:pt idx="7">
                  <c:v>40.6</c:v>
                </c:pt>
                <c:pt idx="8">
                  <c:v>5.2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Sheet1!$A$2:$A$11</c:f>
              <c:numCache>
                <c:formatCode>General</c:formatCode>
                <c:ptCount val="15"/>
                <c:pt idx="0">
                  <c:v>2001</c:v>
                </c:pt>
                <c:pt idx="1">
                  <c:v>2003</c:v>
                </c:pt>
                <c:pt idx="2">
                  <c:v>2005</c:v>
                </c:pt>
                <c:pt idx="3">
                  <c:v>2007</c:v>
                </c:pt>
                <c:pt idx="4">
                  <c:v>2009</c:v>
                </c:pt>
                <c:pt idx="5">
                  <c:v>2011</c:v>
                </c:pt>
                <c:pt idx="6">
                  <c:v>2013</c:v>
                </c:pt>
                <c:pt idx="7">
                  <c:v>2015</c:v>
                </c:pt>
                <c:pt idx="8">
                  <c:v>2017</c:v>
                </c:pt>
                <c:pt idx="9">
                  <c:v>2019</c:v>
                </c:pt>
              </c:numCache>
            </c:numRef>
          </c:cat>
          <c:val>
            <c:numRef>
              <c:f>Sheet1!$B$2:$B$11</c:f>
              <c:numCache>
                <c:formatCode>General</c:formatCode>
                <c:ptCount val="15"/>
                <c:pt idx="0">
                  <c:v>28.8</c:v>
                </c:pt>
                <c:pt idx="1">
                  <c:v>27.7</c:v>
                </c:pt>
                <c:pt idx="2">
                  <c:v>23</c:v>
                </c:pt>
                <c:pt idx="3">
                  <c:v>22.6</c:v>
                </c:pt>
                <c:pt idx="4">
                  <c:v>20</c:v>
                </c:pt>
                <c:pt idx="5">
                  <c:v>22.5</c:v>
                </c:pt>
                <c:pt idx="6">
                  <c:v>17.3</c:v>
                </c:pt>
                <c:pt idx="7">
                  <c:v>15.4</c:v>
                </c:pt>
                <c:pt idx="8">
                  <c:v>14</c:v>
                </c:pt>
                <c:pt idx="9">
                  <c:v>14.8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21.8</c:v>
                </c:pt>
                <c:pt idx="2">
                  <c:v>22.8</c:v>
                </c:pt>
                <c:pt idx="3">
                  <c:v>20.8</c:v>
                </c:pt>
                <c:pt idx="5">
                  <c:v>21.6</c:v>
                </c:pt>
                <c:pt idx="6">
                  <c:v>23.7</c:v>
                </c:pt>
                <c:pt idx="7">
                  <c:v>22</c:v>
                </c:pt>
                <c:pt idx="8">
                  <c:v>19.600000000000001</c:v>
                </c:pt>
                <c:pt idx="10">
                  <c:v>21.5</c:v>
                </c:pt>
                <c:pt idx="11">
                  <c:v>26.7</c:v>
                </c:pt>
                <c:pt idx="12">
                  <c:v>19.8</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12.7</c:v>
                </c:pt>
                <c:pt idx="1">
                  <c:v>13.8</c:v>
                </c:pt>
                <c:pt idx="2">
                  <c:v>16.100000000000001</c:v>
                </c:pt>
                <c:pt idx="3">
                  <c:v>16.7</c:v>
                </c:pt>
                <c:pt idx="4">
                  <c:v>16.8</c:v>
                </c:pt>
                <c:pt idx="5">
                  <c:v>13.8</c:v>
                </c:pt>
                <c:pt idx="6">
                  <c:v>9.6999999999999993</c:v>
                </c:pt>
                <c:pt idx="7">
                  <c:v>9.4</c:v>
                </c:pt>
                <c:pt idx="8">
                  <c:v>8.1</c:v>
                </c:pt>
                <c:pt idx="9">
                  <c:v>7.3</c:v>
                </c:pt>
                <c:pt idx="10">
                  <c:v>6.4</c:v>
                </c:pt>
                <c:pt idx="11">
                  <c:v>5.6</c:v>
                </c:pt>
                <c:pt idx="12">
                  <c:v>3.4</c:v>
                </c:pt>
                <c:pt idx="13">
                  <c:v>2.6</c:v>
                </c:pt>
                <c:pt idx="14">
                  <c:v>1.3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21.8</c:v>
                </c:pt>
                <c:pt idx="2">
                  <c:v>20.8</c:v>
                </c:pt>
                <c:pt idx="3">
                  <c:v>30.3</c:v>
                </c:pt>
                <c:pt idx="4">
                  <c:v>23.6</c:v>
                </c:pt>
                <c:pt idx="6">
                  <c:v>26.4</c:v>
                </c:pt>
                <c:pt idx="7">
                  <c:v>37.700000000000003</c:v>
                </c:pt>
                <c:pt idx="8">
                  <c:v>15.2</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Sheet1!$A$2:$A$15</c:f>
              <c:numCache>
                <c:formatCode>General</c:formatCode>
                <c:ptCount val="15"/>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pt idx="13">
                  <c:v>2019</c:v>
                </c:pt>
              </c:numCache>
            </c:numRef>
          </c:cat>
          <c:val>
            <c:numRef>
              <c:f>Sheet1!$B$2:$B$15</c:f>
              <c:numCache>
                <c:formatCode>General</c:formatCode>
                <c:ptCount val="15"/>
                <c:pt idx="0">
                  <c:v>24</c:v>
                </c:pt>
                <c:pt idx="1">
                  <c:v>32.1</c:v>
                </c:pt>
                <c:pt idx="2">
                  <c:v>31.7</c:v>
                </c:pt>
                <c:pt idx="3">
                  <c:v>30.2</c:v>
                </c:pt>
                <c:pt idx="4">
                  <c:v>28.5</c:v>
                </c:pt>
                <c:pt idx="5">
                  <c:v>28.7</c:v>
                </c:pt>
                <c:pt idx="6">
                  <c:v>25.4</c:v>
                </c:pt>
                <c:pt idx="7">
                  <c:v>22.3</c:v>
                </c:pt>
                <c:pt idx="8">
                  <c:v>22.7</c:v>
                </c:pt>
                <c:pt idx="9">
                  <c:v>25.6</c:v>
                </c:pt>
                <c:pt idx="10">
                  <c:v>22.1</c:v>
                </c:pt>
                <c:pt idx="11">
                  <c:v>21.7</c:v>
                </c:pt>
                <c:pt idx="12">
                  <c:v>19.8</c:v>
                </c:pt>
                <c:pt idx="13">
                  <c:v>21.8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13.4</c:v>
                </c:pt>
                <c:pt idx="1">
                  <c:v>12.7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31.5</c:v>
                </c:pt>
                <c:pt idx="1">
                  <c:v>34.200000000000003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22.4</c:v>
                </c:pt>
                <c:pt idx="1">
                  <c:v>26.5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0.3</c:v>
                </c:pt>
                <c:pt idx="1">
                  <c:v>0.1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5.4</c:v>
                </c:pt>
                <c:pt idx="1">
                  <c:v>2.5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c:v>
                </c:pt>
                <c:pt idx="1">
                  <c:v>0.6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1.1000000000000001</c:v>
                </c:pt>
                <c:pt idx="2">
                  <c:v>1.3</c:v>
                </c:pt>
                <c:pt idx="3">
                  <c:v>0.9</c:v>
                </c:pt>
                <c:pt idx="5">
                  <c:v>0.6</c:v>
                </c:pt>
                <c:pt idx="6">
                  <c:v>1</c:v>
                </c:pt>
                <c:pt idx="7">
                  <c:v>1</c:v>
                </c:pt>
                <c:pt idx="8">
                  <c:v>1.7</c:v>
                </c:pt>
                <c:pt idx="10">
                  <c:v>0.4</c:v>
                </c:pt>
                <c:pt idx="11">
                  <c:v>1.2</c:v>
                </c:pt>
                <c:pt idx="12">
                  <c:v>1.3</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1.1000000000000001</c:v>
                </c:pt>
                <c:pt idx="2">
                  <c:v>0.9</c:v>
                </c:pt>
                <c:pt idx="3">
                  <c:v>2</c:v>
                </c:pt>
                <c:pt idx="4">
                  <c:v>2.4</c:v>
                </c:pt>
                <c:pt idx="6">
                  <c:v>1.5</c:v>
                </c:pt>
                <c:pt idx="7">
                  <c:v>4.4000000000000004</c:v>
                </c:pt>
                <c:pt idx="8">
                  <c:v>0.3</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9.8000000000000007</c:v>
                </c:pt>
                <c:pt idx="1">
                  <c:v>10</c:v>
                </c:pt>
                <c:pt idx="2">
                  <c:v>12.2</c:v>
                </c:pt>
                <c:pt idx="3">
                  <c:v>12.2</c:v>
                </c:pt>
                <c:pt idx="4">
                  <c:v>12.8</c:v>
                </c:pt>
                <c:pt idx="5">
                  <c:v>10.3</c:v>
                </c:pt>
                <c:pt idx="6">
                  <c:v>7.6</c:v>
                </c:pt>
                <c:pt idx="7">
                  <c:v>7.2</c:v>
                </c:pt>
                <c:pt idx="8">
                  <c:v>6.1</c:v>
                </c:pt>
                <c:pt idx="9">
                  <c:v>5.3</c:v>
                </c:pt>
                <c:pt idx="10">
                  <c:v>4.8</c:v>
                </c:pt>
                <c:pt idx="11">
                  <c:v>4</c:v>
                </c:pt>
                <c:pt idx="12">
                  <c:v>2.2999999999999998</c:v>
                </c:pt>
                <c:pt idx="13">
                  <c:v>2</c:v>
                </c:pt>
                <c:pt idx="14">
                  <c:v>1.1000000000000001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24.1</c:v>
                </c:pt>
                <c:pt idx="2">
                  <c:v>22.7</c:v>
                </c:pt>
                <c:pt idx="3">
                  <c:v>32.9</c:v>
                </c:pt>
                <c:pt idx="4">
                  <c:v>19.899999999999999</c:v>
                </c:pt>
                <c:pt idx="6">
                  <c:v>34.799999999999997</c:v>
                </c:pt>
                <c:pt idx="7">
                  <c:v>47.8</c:v>
                </c:pt>
                <c:pt idx="8">
                  <c:v>10.199999999999999</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0.3</c:v>
                </c:pt>
                <c:pt idx="1">
                  <c:v>0.1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4.2</c:v>
                </c:pt>
                <c:pt idx="1">
                  <c:v>2.1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1.1000000000000001</c:v>
                </c:pt>
                <c:pt idx="1">
                  <c:v>0.5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8.1</c:v>
                </c:pt>
                <c:pt idx="2">
                  <c:v>10.3</c:v>
                </c:pt>
                <c:pt idx="3">
                  <c:v>4.5</c:v>
                </c:pt>
                <c:pt idx="6">
                  <c:v>6.1</c:v>
                </c:pt>
                <c:pt idx="7">
                  <c:v>7.3</c:v>
                </c:pt>
                <c:pt idx="8">
                  <c:v>7.1</c:v>
                </c:pt>
                <c:pt idx="11">
                  <c:v>15.9</c:v>
                </c:pt>
                <c:pt idx="12">
                  <c:v>3.8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8.1</c:v>
                </c:pt>
                <c:pt idx="2">
                  <c:v>8</c:v>
                </c:pt>
                <c:pt idx="3">
                  <c:v>4.5</c:v>
                </c:pt>
                <c:pt idx="6">
                  <c:v>7.1</c:v>
                </c:pt>
                <c:pt idx="7">
                  <c:v>13.2</c:v>
                </c:pt>
                <c:pt idx="8">
                  <c:v>1.5</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18</c:v>
                </c:pt>
                <c:pt idx="1">
                  <c:v>15.1</c:v>
                </c:pt>
                <c:pt idx="2">
                  <c:v>16.2</c:v>
                </c:pt>
                <c:pt idx="3">
                  <c:v>13.8</c:v>
                </c:pt>
                <c:pt idx="4">
                  <c:v>14.9</c:v>
                </c:pt>
                <c:pt idx="5">
                  <c:v>14.4</c:v>
                </c:pt>
                <c:pt idx="6">
                  <c:v>13.7</c:v>
                </c:pt>
                <c:pt idx="7">
                  <c:v>10.7</c:v>
                </c:pt>
                <c:pt idx="8">
                  <c:v>10.7</c:v>
                </c:pt>
                <c:pt idx="9">
                  <c:v>7.8</c:v>
                </c:pt>
                <c:pt idx="10">
                  <c:v>7.8</c:v>
                </c:pt>
                <c:pt idx="11">
                  <c:v>8.6</c:v>
                </c:pt>
                <c:pt idx="12">
                  <c:v>7.9</c:v>
                </c:pt>
                <c:pt idx="13">
                  <c:v>9.6999999999999993</c:v>
                </c:pt>
                <c:pt idx="14">
                  <c:v>8.1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1.5</c:v>
                </c:pt>
                <c:pt idx="1">
                  <c:v>2.6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16.100000000000001</c:v>
                </c:pt>
                <c:pt idx="1">
                  <c:v>10.6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7.9</c:v>
                </c:pt>
                <c:pt idx="1">
                  <c:v>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50.1</c:v>
                </c:pt>
                <c:pt idx="2">
                  <c:v>49.6</c:v>
                </c:pt>
                <c:pt idx="3">
                  <c:v>50.7</c:v>
                </c:pt>
                <c:pt idx="5">
                  <c:v>40.200000000000003</c:v>
                </c:pt>
                <c:pt idx="6">
                  <c:v>48.3</c:v>
                </c:pt>
                <c:pt idx="7">
                  <c:v>53</c:v>
                </c:pt>
                <c:pt idx="8">
                  <c:v>60.1</c:v>
                </c:pt>
                <c:pt idx="10">
                  <c:v>40</c:v>
                </c:pt>
                <c:pt idx="11">
                  <c:v>49.5</c:v>
                </c:pt>
                <c:pt idx="12">
                  <c:v>54.7</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50.1</c:v>
                </c:pt>
                <c:pt idx="2">
                  <c:v>49.8</c:v>
                </c:pt>
                <c:pt idx="3">
                  <c:v>56</c:v>
                </c:pt>
                <c:pt idx="4">
                  <c:v>37.200000000000003</c:v>
                </c:pt>
                <c:pt idx="6">
                  <c:v>69.900000000000006</c:v>
                </c:pt>
                <c:pt idx="7">
                  <c:v>71.400000000000006</c:v>
                </c:pt>
                <c:pt idx="8">
                  <c:v>29.2</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44.9</c:v>
                </c:pt>
                <c:pt idx="1">
                  <c:v>42.2</c:v>
                </c:pt>
                <c:pt idx="2">
                  <c:v>50.1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30.5</c:v>
                </c:pt>
                <c:pt idx="1">
                  <c:v>31.1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62.4</c:v>
                </c:pt>
                <c:pt idx="1">
                  <c:v>56.3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49</c:v>
                </c:pt>
                <c:pt idx="1">
                  <c:v>41.4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32.700000000000003</c:v>
                </c:pt>
                <c:pt idx="2">
                  <c:v>32</c:v>
                </c:pt>
                <c:pt idx="3">
                  <c:v>33.5</c:v>
                </c:pt>
                <c:pt idx="5">
                  <c:v>25</c:v>
                </c:pt>
                <c:pt idx="6">
                  <c:v>30.5</c:v>
                </c:pt>
                <c:pt idx="7">
                  <c:v>35.9</c:v>
                </c:pt>
                <c:pt idx="8">
                  <c:v>40.4</c:v>
                </c:pt>
                <c:pt idx="10">
                  <c:v>19.7</c:v>
                </c:pt>
                <c:pt idx="11">
                  <c:v>31.2</c:v>
                </c:pt>
                <c:pt idx="12">
                  <c:v>38.299999999999997</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70.099999999999994</c:v>
                </c:pt>
                <c:pt idx="1">
                  <c:v>69.5</c:v>
                </c:pt>
                <c:pt idx="2">
                  <c:v>71.3</c:v>
                </c:pt>
                <c:pt idx="3">
                  <c:v>70.2</c:v>
                </c:pt>
                <c:pt idx="4">
                  <c:v>70.400000000000006</c:v>
                </c:pt>
                <c:pt idx="5">
                  <c:v>63.9</c:v>
                </c:pt>
                <c:pt idx="6">
                  <c:v>58.4</c:v>
                </c:pt>
                <c:pt idx="7">
                  <c:v>54.3</c:v>
                </c:pt>
                <c:pt idx="8">
                  <c:v>50.3</c:v>
                </c:pt>
                <c:pt idx="9">
                  <c:v>46.3</c:v>
                </c:pt>
                <c:pt idx="10">
                  <c:v>44.7</c:v>
                </c:pt>
                <c:pt idx="11">
                  <c:v>41.1</c:v>
                </c:pt>
                <c:pt idx="12">
                  <c:v>32.299999999999997</c:v>
                </c:pt>
                <c:pt idx="13">
                  <c:v>28.9</c:v>
                </c:pt>
                <c:pt idx="14">
                  <c:v>24.1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32.700000000000003</c:v>
                </c:pt>
                <c:pt idx="2">
                  <c:v>32.799999999999997</c:v>
                </c:pt>
                <c:pt idx="3">
                  <c:v>34.1</c:v>
                </c:pt>
                <c:pt idx="4">
                  <c:v>24.9</c:v>
                </c:pt>
                <c:pt idx="6">
                  <c:v>49.6</c:v>
                </c:pt>
                <c:pt idx="7">
                  <c:v>50.6</c:v>
                </c:pt>
                <c:pt idx="8">
                  <c:v>15.9</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24.1</c:v>
                </c:pt>
                <c:pt idx="1">
                  <c:v>13.2</c:v>
                </c:pt>
                <c:pt idx="2">
                  <c:v>32.700000000000003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9.6999999999999993</c:v>
                </c:pt>
                <c:pt idx="1">
                  <c:v>7.1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35.700000000000003</c:v>
                </c:pt>
                <c:pt idx="1">
                  <c:v>40.200000000000003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23.9</c:v>
                </c:pt>
                <c:pt idx="1">
                  <c:v>13.9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10.7</c:v>
                </c:pt>
                <c:pt idx="2">
                  <c:v>11.6</c:v>
                </c:pt>
                <c:pt idx="3">
                  <c:v>9.6999999999999993</c:v>
                </c:pt>
                <c:pt idx="5">
                  <c:v>6.2</c:v>
                </c:pt>
                <c:pt idx="6">
                  <c:v>7.7</c:v>
                </c:pt>
                <c:pt idx="7">
                  <c:v>12.5</c:v>
                </c:pt>
                <c:pt idx="8">
                  <c:v>16.8</c:v>
                </c:pt>
                <c:pt idx="10">
                  <c:v>5</c:v>
                </c:pt>
                <c:pt idx="11">
                  <c:v>7.5</c:v>
                </c:pt>
                <c:pt idx="12">
                  <c:v>14</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10.7</c:v>
                </c:pt>
                <c:pt idx="2">
                  <c:v>10.8</c:v>
                </c:pt>
                <c:pt idx="3">
                  <c:v>10.5</c:v>
                </c:pt>
                <c:pt idx="4">
                  <c:v>8.8000000000000007</c:v>
                </c:pt>
                <c:pt idx="6">
                  <c:v>18.5</c:v>
                </c:pt>
                <c:pt idx="7">
                  <c:v>19.8</c:v>
                </c:pt>
                <c:pt idx="8">
                  <c:v>3.1</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3</c:v>
                </c:pt>
                <c:pt idx="1">
                  <c:v>3.3</c:v>
                </c:pt>
                <c:pt idx="2">
                  <c:v>10.7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3.3</c:v>
                </c:pt>
                <c:pt idx="1">
                  <c:v>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16.7</c:v>
                </c:pt>
                <c:pt idx="1">
                  <c:v>14.4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8.5</c:v>
                </c:pt>
                <c:pt idx="1">
                  <c:v>2.9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7.2</c:v>
                </c:pt>
                <c:pt idx="2">
                  <c:v>7.9</c:v>
                </c:pt>
                <c:pt idx="3">
                  <c:v>6.4</c:v>
                </c:pt>
                <c:pt idx="5">
                  <c:v>3.6</c:v>
                </c:pt>
                <c:pt idx="6">
                  <c:v>5.4</c:v>
                </c:pt>
                <c:pt idx="7">
                  <c:v>8.3000000000000007</c:v>
                </c:pt>
                <c:pt idx="8">
                  <c:v>12</c:v>
                </c:pt>
                <c:pt idx="10">
                  <c:v>3.4</c:v>
                </c:pt>
                <c:pt idx="11">
                  <c:v>5.2</c:v>
                </c:pt>
                <c:pt idx="12">
                  <c:v>9.3000000000000007</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7.2</c:v>
                </c:pt>
                <c:pt idx="2">
                  <c:v>7.2</c:v>
                </c:pt>
                <c:pt idx="3">
                  <c:v>6.7</c:v>
                </c:pt>
                <c:pt idx="4">
                  <c:v>5.9</c:v>
                </c:pt>
                <c:pt idx="6">
                  <c:v>12.9</c:v>
                </c:pt>
                <c:pt idx="7">
                  <c:v>13.4</c:v>
                </c:pt>
                <c:pt idx="8">
                  <c:v>1.5</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2</c:v>
                </c:pt>
                <c:pt idx="1">
                  <c:v>2.4</c:v>
                </c:pt>
                <c:pt idx="2">
                  <c:v>7.2</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10.6</c:v>
                </c:pt>
                <c:pt idx="1">
                  <c:v>11.5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38.5</c:v>
                </c:pt>
                <c:pt idx="1">
                  <c:v>27.7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23</c:v>
                </c:pt>
                <c:pt idx="1">
                  <c:v>16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2.4</c:v>
                </c:pt>
                <c:pt idx="1">
                  <c:v>0.4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12.6</c:v>
                </c:pt>
                <c:pt idx="1">
                  <c:v>11.5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6.1</c:v>
                </c:pt>
                <c:pt idx="1">
                  <c:v>2</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8.1</c:v>
                </c:pt>
                <c:pt idx="2">
                  <c:v>10.6</c:v>
                </c:pt>
                <c:pt idx="3">
                  <c:v>5.7</c:v>
                </c:pt>
                <c:pt idx="5">
                  <c:v>2.6</c:v>
                </c:pt>
                <c:pt idx="6">
                  <c:v>6.6</c:v>
                </c:pt>
                <c:pt idx="7">
                  <c:v>10</c:v>
                </c:pt>
                <c:pt idx="8">
                  <c:v>15.7</c:v>
                </c:pt>
                <c:pt idx="10">
                  <c:v>10.7</c:v>
                </c:pt>
                <c:pt idx="11">
                  <c:v>10.3</c:v>
                </c:pt>
                <c:pt idx="12">
                  <c:v>6.8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8.1</c:v>
                </c:pt>
                <c:pt idx="2">
                  <c:v>8.6</c:v>
                </c:pt>
                <c:pt idx="3">
                  <c:v>6.1</c:v>
                </c:pt>
                <c:pt idx="4">
                  <c:v>2.5</c:v>
                </c:pt>
                <c:pt idx="6">
                  <c:v>9.6</c:v>
                </c:pt>
                <c:pt idx="7">
                  <c:v>6.1</c:v>
                </c:pt>
                <c:pt idx="8">
                  <c:v>4.0999999999999996</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13.6</c:v>
                </c:pt>
                <c:pt idx="1">
                  <c:v>8.1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2.1</c:v>
                </c:pt>
                <c:pt idx="1">
                  <c:v>4.2</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16.3</c:v>
                </c:pt>
                <c:pt idx="1">
                  <c:v>26.9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10.199999999999999</c:v>
                </c:pt>
                <c:pt idx="1">
                  <c:v>12.1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3.8</c:v>
                </c:pt>
                <c:pt idx="2">
                  <c:v>5.8</c:v>
                </c:pt>
                <c:pt idx="3">
                  <c:v>1.6</c:v>
                </c:pt>
                <c:pt idx="5">
                  <c:v>2</c:v>
                </c:pt>
                <c:pt idx="6">
                  <c:v>3.6</c:v>
                </c:pt>
                <c:pt idx="7">
                  <c:v>3.9</c:v>
                </c:pt>
                <c:pt idx="8">
                  <c:v>5.5</c:v>
                </c:pt>
                <c:pt idx="10">
                  <c:v>2.8</c:v>
                </c:pt>
                <c:pt idx="11">
                  <c:v>3.1</c:v>
                </c:pt>
                <c:pt idx="12">
                  <c:v>4.4000000000000004</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3.8</c:v>
                </c:pt>
                <c:pt idx="2">
                  <c:v>3.7</c:v>
                </c:pt>
                <c:pt idx="3">
                  <c:v>3.2</c:v>
                </c:pt>
                <c:pt idx="4">
                  <c:v>5.5</c:v>
                </c:pt>
                <c:pt idx="6">
                  <c:v>5.6</c:v>
                </c:pt>
                <c:pt idx="7">
                  <c:v>6.5</c:v>
                </c:pt>
                <c:pt idx="8">
                  <c:v>0.8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5.5</c:v>
                </c:pt>
                <c:pt idx="1">
                  <c:v>3.8</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1.7</c:v>
                </c:pt>
                <c:pt idx="1">
                  <c:v>1.7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10</c:v>
                </c:pt>
                <c:pt idx="1">
                  <c:v>6.9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4.8</c:v>
                </c:pt>
                <c:pt idx="1">
                  <c:v>3.3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5.7</c:v>
                </c:pt>
                <c:pt idx="2">
                  <c:v>7.4</c:v>
                </c:pt>
                <c:pt idx="3">
                  <c:v>3.8</c:v>
                </c:pt>
                <c:pt idx="5">
                  <c:v>3.8</c:v>
                </c:pt>
                <c:pt idx="6">
                  <c:v>4.7</c:v>
                </c:pt>
                <c:pt idx="7">
                  <c:v>6</c:v>
                </c:pt>
                <c:pt idx="8">
                  <c:v>8.5</c:v>
                </c:pt>
                <c:pt idx="10">
                  <c:v>5.3</c:v>
                </c:pt>
                <c:pt idx="11">
                  <c:v>6.1</c:v>
                </c:pt>
                <c:pt idx="12">
                  <c:v>5.9</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7.9</c:v>
                </c:pt>
                <c:pt idx="2">
                  <c:v>8.5</c:v>
                </c:pt>
                <c:pt idx="3">
                  <c:v>7.1</c:v>
                </c:pt>
                <c:pt idx="5">
                  <c:v>8.8000000000000007</c:v>
                </c:pt>
                <c:pt idx="6">
                  <c:v>7.5</c:v>
                </c:pt>
                <c:pt idx="7">
                  <c:v>6.8</c:v>
                </c:pt>
                <c:pt idx="8">
                  <c:v>7.8</c:v>
                </c:pt>
                <c:pt idx="10">
                  <c:v>8.6</c:v>
                </c:pt>
                <c:pt idx="11">
                  <c:v>9.5</c:v>
                </c:pt>
                <c:pt idx="12">
                  <c:v>6.6</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5.7</c:v>
                </c:pt>
                <c:pt idx="2">
                  <c:v>5.2</c:v>
                </c:pt>
                <c:pt idx="3">
                  <c:v>8.1</c:v>
                </c:pt>
                <c:pt idx="4">
                  <c:v>7.2</c:v>
                </c:pt>
                <c:pt idx="6">
                  <c:v>8.4</c:v>
                </c:pt>
                <c:pt idx="7">
                  <c:v>14.8</c:v>
                </c:pt>
                <c:pt idx="8">
                  <c:v>1.2</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Sheet1!$A$2:$A$13</c:f>
              <c:numCache>
                <c:formatCode>General</c:formatCode>
                <c:ptCount val="15"/>
                <c:pt idx="0">
                  <c:v>1997</c:v>
                </c:pt>
                <c:pt idx="1">
                  <c:v>1999</c:v>
                </c:pt>
                <c:pt idx="2">
                  <c:v>2001</c:v>
                </c:pt>
                <c:pt idx="3">
                  <c:v>2003</c:v>
                </c:pt>
                <c:pt idx="4">
                  <c:v>2005</c:v>
                </c:pt>
                <c:pt idx="5">
                  <c:v>2007</c:v>
                </c:pt>
                <c:pt idx="6">
                  <c:v>2009</c:v>
                </c:pt>
                <c:pt idx="7">
                  <c:v>2011</c:v>
                </c:pt>
                <c:pt idx="8">
                  <c:v>2013</c:v>
                </c:pt>
                <c:pt idx="9">
                  <c:v>2015</c:v>
                </c:pt>
                <c:pt idx="10">
                  <c:v>2017</c:v>
                </c:pt>
                <c:pt idx="11">
                  <c:v>2019</c:v>
                </c:pt>
              </c:numCache>
            </c:numRef>
          </c:cat>
          <c:val>
            <c:numRef>
              <c:f>Sheet1!$B$2:$B$13</c:f>
              <c:numCache>
                <c:formatCode>General</c:formatCode>
                <c:ptCount val="15"/>
                <c:pt idx="0">
                  <c:v>22</c:v>
                </c:pt>
                <c:pt idx="1">
                  <c:v>17.7</c:v>
                </c:pt>
                <c:pt idx="2">
                  <c:v>15.2</c:v>
                </c:pt>
                <c:pt idx="3">
                  <c:v>14.8</c:v>
                </c:pt>
                <c:pt idx="4">
                  <c:v>14</c:v>
                </c:pt>
                <c:pt idx="5">
                  <c:v>13.6</c:v>
                </c:pt>
                <c:pt idx="6">
                  <c:v>14</c:v>
                </c:pt>
                <c:pt idx="7">
                  <c:v>13.1</c:v>
                </c:pt>
                <c:pt idx="8">
                  <c:v>12.6</c:v>
                </c:pt>
                <c:pt idx="9">
                  <c:v>10.3</c:v>
                </c:pt>
                <c:pt idx="10">
                  <c:v>8</c:v>
                </c:pt>
                <c:pt idx="11">
                  <c:v>5.7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1.2</c:v>
                </c:pt>
                <c:pt idx="1">
                  <c:v>2.8</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11.7</c:v>
                </c:pt>
                <c:pt idx="1">
                  <c:v>8.6999999999999993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5.7</c:v>
                </c:pt>
                <c:pt idx="1">
                  <c:v>5.8</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9.1999999999999993</c:v>
                </c:pt>
                <c:pt idx="2">
                  <c:v>11</c:v>
                </c:pt>
                <c:pt idx="3">
                  <c:v>7.1</c:v>
                </c:pt>
                <c:pt idx="5">
                  <c:v>5.9</c:v>
                </c:pt>
                <c:pt idx="6">
                  <c:v>8</c:v>
                </c:pt>
                <c:pt idx="7">
                  <c:v>9.6</c:v>
                </c:pt>
                <c:pt idx="8">
                  <c:v>13.4</c:v>
                </c:pt>
                <c:pt idx="10">
                  <c:v>7.4</c:v>
                </c:pt>
                <c:pt idx="11">
                  <c:v>8.6</c:v>
                </c:pt>
                <c:pt idx="12">
                  <c:v>10.199999999999999</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9.1999999999999993</c:v>
                </c:pt>
                <c:pt idx="2">
                  <c:v>8.1999999999999993</c:v>
                </c:pt>
                <c:pt idx="3">
                  <c:v>13.9</c:v>
                </c:pt>
                <c:pt idx="4">
                  <c:v>11.4</c:v>
                </c:pt>
                <c:pt idx="6">
                  <c:v>13.3</c:v>
                </c:pt>
                <c:pt idx="7">
                  <c:v>24.3</c:v>
                </c:pt>
                <c:pt idx="8">
                  <c:v>2.5</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Sheet1!$A$2:$A$13</c:f>
              <c:numCache>
                <c:formatCode>General</c:formatCode>
                <c:ptCount val="15"/>
                <c:pt idx="0">
                  <c:v>1997</c:v>
                </c:pt>
                <c:pt idx="1">
                  <c:v>1999</c:v>
                </c:pt>
                <c:pt idx="2">
                  <c:v>2001</c:v>
                </c:pt>
                <c:pt idx="3">
                  <c:v>2003</c:v>
                </c:pt>
                <c:pt idx="4">
                  <c:v>2005</c:v>
                </c:pt>
                <c:pt idx="5">
                  <c:v>2007</c:v>
                </c:pt>
                <c:pt idx="6">
                  <c:v>2009</c:v>
                </c:pt>
                <c:pt idx="7">
                  <c:v>2011</c:v>
                </c:pt>
                <c:pt idx="8">
                  <c:v>2013</c:v>
                </c:pt>
                <c:pt idx="9">
                  <c:v>2015</c:v>
                </c:pt>
                <c:pt idx="10">
                  <c:v>2017</c:v>
                </c:pt>
                <c:pt idx="11">
                  <c:v>2019</c:v>
                </c:pt>
              </c:numCache>
            </c:numRef>
          </c:cat>
          <c:val>
            <c:numRef>
              <c:f>Sheet1!$B$2:$B$13</c:f>
              <c:numCache>
                <c:formatCode>General</c:formatCode>
                <c:ptCount val="15"/>
                <c:pt idx="0">
                  <c:v>42.6</c:v>
                </c:pt>
                <c:pt idx="1">
                  <c:v>39.200000000000003</c:v>
                </c:pt>
                <c:pt idx="2">
                  <c:v>32.700000000000003</c:v>
                </c:pt>
                <c:pt idx="3">
                  <c:v>27.7</c:v>
                </c:pt>
                <c:pt idx="4">
                  <c:v>27.9</c:v>
                </c:pt>
                <c:pt idx="5">
                  <c:v>25</c:v>
                </c:pt>
                <c:pt idx="6">
                  <c:v>25</c:v>
                </c:pt>
                <c:pt idx="7">
                  <c:v>23.2</c:v>
                </c:pt>
                <c:pt idx="8">
                  <c:v>21</c:v>
                </c:pt>
                <c:pt idx="9">
                  <c:v>16</c:v>
                </c:pt>
                <c:pt idx="10">
                  <c:v>12.3</c:v>
                </c:pt>
                <c:pt idx="11">
                  <c:v>9.1999999999999993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2.8</c:v>
                </c:pt>
                <c:pt idx="1">
                  <c:v>4.5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17.2</c:v>
                </c:pt>
                <c:pt idx="1">
                  <c:v>10.1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9.1</c:v>
                </c:pt>
                <c:pt idx="1">
                  <c:v>7.1</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10.5</c:v>
                </c:pt>
                <c:pt idx="2">
                  <c:v>13.1</c:v>
                </c:pt>
                <c:pt idx="3">
                  <c:v>7.6</c:v>
                </c:pt>
                <c:pt idx="5">
                  <c:v>6.8</c:v>
                </c:pt>
                <c:pt idx="6">
                  <c:v>9.3000000000000007</c:v>
                </c:pt>
                <c:pt idx="7">
                  <c:v>10.9</c:v>
                </c:pt>
                <c:pt idx="8">
                  <c:v>15</c:v>
                </c:pt>
                <c:pt idx="10">
                  <c:v>8.4</c:v>
                </c:pt>
                <c:pt idx="11">
                  <c:v>9.4</c:v>
                </c:pt>
                <c:pt idx="12">
                  <c:v>11.8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10.5</c:v>
                </c:pt>
                <c:pt idx="2">
                  <c:v>9.6</c:v>
                </c:pt>
                <c:pt idx="3">
                  <c:v>14.6</c:v>
                </c:pt>
                <c:pt idx="4">
                  <c:v>11.9</c:v>
                </c:pt>
                <c:pt idx="6">
                  <c:v>15.3</c:v>
                </c:pt>
                <c:pt idx="7">
                  <c:v>25.2</c:v>
                </c:pt>
                <c:pt idx="8">
                  <c:v>2.8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14</c:v>
                </c:pt>
                <c:pt idx="1">
                  <c:v>10.5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7.9</c:v>
                </c:pt>
                <c:pt idx="2">
                  <c:v>6.9</c:v>
                </c:pt>
                <c:pt idx="3">
                  <c:v>12.1</c:v>
                </c:pt>
                <c:pt idx="4">
                  <c:v>10.8</c:v>
                </c:pt>
                <c:pt idx="6">
                  <c:v>9.6</c:v>
                </c:pt>
                <c:pt idx="7">
                  <c:v>19.3</c:v>
                </c:pt>
                <c:pt idx="8">
                  <c:v>3.4</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3.8</c:v>
                </c:pt>
                <c:pt idx="1">
                  <c:v>5.4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20.9</c:v>
                </c:pt>
                <c:pt idx="1">
                  <c:v>11.7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11.1</c:v>
                </c:pt>
                <c:pt idx="1">
                  <c:v>7.9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36.5</c:v>
                </c:pt>
                <c:pt idx="2">
                  <c:v>36.299999999999997</c:v>
                </c:pt>
                <c:pt idx="3">
                  <c:v>36.6</c:v>
                </c:pt>
                <c:pt idx="5">
                  <c:v>27.7</c:v>
                </c:pt>
                <c:pt idx="6">
                  <c:v>34.299999999999997</c:v>
                </c:pt>
                <c:pt idx="7">
                  <c:v>39.799999999999997</c:v>
                </c:pt>
                <c:pt idx="8">
                  <c:v>45</c:v>
                </c:pt>
                <c:pt idx="10">
                  <c:v>24.7</c:v>
                </c:pt>
                <c:pt idx="11">
                  <c:v>33.799999999999997</c:v>
                </c:pt>
                <c:pt idx="12">
                  <c:v>42</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36.5</c:v>
                </c:pt>
                <c:pt idx="2">
                  <c:v>36.1</c:v>
                </c:pt>
                <c:pt idx="3">
                  <c:v>40.299999999999997</c:v>
                </c:pt>
                <c:pt idx="4">
                  <c:v>30</c:v>
                </c:pt>
                <c:pt idx="6">
                  <c:v>53.7</c:v>
                </c:pt>
                <c:pt idx="7">
                  <c:v>58.7</c:v>
                </c:pt>
                <c:pt idx="8">
                  <c:v>17.5</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19.5</c:v>
                </c:pt>
                <c:pt idx="1">
                  <c:v>36.5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10.7</c:v>
                </c:pt>
                <c:pt idx="1">
                  <c:v>10.3</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40.6</c:v>
                </c:pt>
                <c:pt idx="1">
                  <c:v>36.5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27.5</c:v>
                </c:pt>
                <c:pt idx="1">
                  <c:v>16.7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34.4</c:v>
                </c:pt>
                <c:pt idx="2">
                  <c:v>33.799999999999997</c:v>
                </c:pt>
                <c:pt idx="3">
                  <c:v>34.799999999999997</c:v>
                </c:pt>
                <c:pt idx="5">
                  <c:v>26.1</c:v>
                </c:pt>
                <c:pt idx="6">
                  <c:v>32.299999999999997</c:v>
                </c:pt>
                <c:pt idx="7">
                  <c:v>37.6</c:v>
                </c:pt>
                <c:pt idx="8">
                  <c:v>42.2</c:v>
                </c:pt>
                <c:pt idx="10">
                  <c:v>22</c:v>
                </c:pt>
                <c:pt idx="11">
                  <c:v>32.799999999999997</c:v>
                </c:pt>
                <c:pt idx="12">
                  <c:v>39.700000000000003</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34.4</c:v>
                </c:pt>
                <c:pt idx="2">
                  <c:v>34.200000000000003</c:v>
                </c:pt>
                <c:pt idx="3">
                  <c:v>37.299999999999997</c:v>
                </c:pt>
                <c:pt idx="4">
                  <c:v>27.1</c:v>
                </c:pt>
                <c:pt idx="6">
                  <c:v>51.5</c:v>
                </c:pt>
                <c:pt idx="7">
                  <c:v>56.4</c:v>
                </c:pt>
                <c:pt idx="8">
                  <c:v>16.3</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5"/>
                <c:pt idx="0">
                  <c:v>2015</c:v>
                </c:pt>
                <c:pt idx="1">
                  <c:v>2017</c:v>
                </c:pt>
                <c:pt idx="2">
                  <c:v>2019</c:v>
                </c:pt>
              </c:numCache>
            </c:numRef>
          </c:cat>
          <c:val>
            <c:numRef>
              <c:f>Sheet1!$B$2:$B$4</c:f>
              <c:numCache>
                <c:formatCode>General</c:formatCode>
                <c:ptCount val="15"/>
                <c:pt idx="0">
                  <c:v>27.8</c:v>
                </c:pt>
                <c:pt idx="1">
                  <c:v>16.899999999999999</c:v>
                </c:pt>
                <c:pt idx="2">
                  <c:v>34.4</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10.1</c:v>
                </c:pt>
                <c:pt idx="1">
                  <c:v>8.6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38</c:v>
                </c:pt>
                <c:pt idx="1">
                  <c:v>41.9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25.4</c:v>
                </c:pt>
                <c:pt idx="1">
                  <c:v>14.8</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47.6</c:v>
                </c:pt>
                <c:pt idx="2">
                  <c:v>45.6</c:v>
                </c:pt>
                <c:pt idx="3">
                  <c:v>50</c:v>
                </c:pt>
                <c:pt idx="5">
                  <c:v>49.3</c:v>
                </c:pt>
                <c:pt idx="6">
                  <c:v>50</c:v>
                </c:pt>
                <c:pt idx="7">
                  <c:v>51.7</c:v>
                </c:pt>
                <c:pt idx="8">
                  <c:v>41.8</c:v>
                </c:pt>
                <c:pt idx="10">
                  <c:v>33.799999999999997</c:v>
                </c:pt>
                <c:pt idx="11">
                  <c:v>51.5</c:v>
                </c:pt>
                <c:pt idx="12">
                  <c:v>48.4</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9.5</c:v>
                </c:pt>
                <c:pt idx="1">
                  <c:v>7.9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47.6</c:v>
                </c:pt>
                <c:pt idx="2">
                  <c:v>47.4</c:v>
                </c:pt>
                <c:pt idx="3">
                  <c:v>50.8</c:v>
                </c:pt>
                <c:pt idx="4">
                  <c:v>40.5</c:v>
                </c:pt>
                <c:pt idx="6">
                  <c:v>50.1</c:v>
                </c:pt>
                <c:pt idx="7">
                  <c:v>49.8</c:v>
                </c:pt>
                <c:pt idx="8">
                  <c:v>43.8</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41.4</c:v>
                </c:pt>
                <c:pt idx="1">
                  <c:v>47.6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42.7</c:v>
                </c:pt>
                <c:pt idx="1">
                  <c:v>33.6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60.9</c:v>
                </c:pt>
                <c:pt idx="1">
                  <c:v>56.9</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49.3</c:v>
                </c:pt>
                <c:pt idx="1">
                  <c:v>45.5</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15</c:v>
                </c:pt>
                <c:pt idx="2">
                  <c:v>16.899999999999999</c:v>
                </c:pt>
                <c:pt idx="3">
                  <c:v>13</c:v>
                </c:pt>
                <c:pt idx="5">
                  <c:v>18.7</c:v>
                </c:pt>
                <c:pt idx="6">
                  <c:v>15.4</c:v>
                </c:pt>
                <c:pt idx="7">
                  <c:v>13.3</c:v>
                </c:pt>
                <c:pt idx="8">
                  <c:v>11.9</c:v>
                </c:pt>
                <c:pt idx="10">
                  <c:v>17.399999999999999</c:v>
                </c:pt>
                <c:pt idx="11">
                  <c:v>18.399999999999999</c:v>
                </c:pt>
                <c:pt idx="12">
                  <c:v>13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15</c:v>
                </c:pt>
                <c:pt idx="2">
                  <c:v>13.9</c:v>
                </c:pt>
                <c:pt idx="3">
                  <c:v>20</c:v>
                </c:pt>
                <c:pt idx="4">
                  <c:v>17.8</c:v>
                </c:pt>
                <c:pt idx="6">
                  <c:v>18.5</c:v>
                </c:pt>
                <c:pt idx="7">
                  <c:v>30.3</c:v>
                </c:pt>
                <c:pt idx="8">
                  <c:v>8.5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32.700000000000003</c:v>
                </c:pt>
                <c:pt idx="1">
                  <c:v>32.9</c:v>
                </c:pt>
                <c:pt idx="2">
                  <c:v>32.4</c:v>
                </c:pt>
                <c:pt idx="3">
                  <c:v>31.1</c:v>
                </c:pt>
                <c:pt idx="4">
                  <c:v>32.200000000000003</c:v>
                </c:pt>
                <c:pt idx="5">
                  <c:v>29.1</c:v>
                </c:pt>
                <c:pt idx="6">
                  <c:v>27.8</c:v>
                </c:pt>
                <c:pt idx="7">
                  <c:v>25.6</c:v>
                </c:pt>
                <c:pt idx="8">
                  <c:v>23.8</c:v>
                </c:pt>
                <c:pt idx="9">
                  <c:v>21.1</c:v>
                </c:pt>
                <c:pt idx="10">
                  <c:v>20.5</c:v>
                </c:pt>
                <c:pt idx="11">
                  <c:v>18.600000000000001</c:v>
                </c:pt>
                <c:pt idx="12">
                  <c:v>17.2</c:v>
                </c:pt>
                <c:pt idx="13">
                  <c:v>15.5</c:v>
                </c:pt>
                <c:pt idx="14">
                  <c:v>15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7.7</c:v>
                </c:pt>
                <c:pt idx="1">
                  <c:v>9.6999999999999993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25.2</c:v>
                </c:pt>
                <c:pt idx="1">
                  <c:v>21.9</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15.9</c:v>
                </c:pt>
                <c:pt idx="1">
                  <c:v>16.600000000000001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29.2</c:v>
                </c:pt>
                <c:pt idx="2">
                  <c:v>26.4</c:v>
                </c:pt>
                <c:pt idx="3">
                  <c:v>31.9</c:v>
                </c:pt>
                <c:pt idx="5">
                  <c:v>19</c:v>
                </c:pt>
                <c:pt idx="6">
                  <c:v>26.7</c:v>
                </c:pt>
                <c:pt idx="7">
                  <c:v>32.299999999999997</c:v>
                </c:pt>
                <c:pt idx="8">
                  <c:v>39.9</c:v>
                </c:pt>
                <c:pt idx="10">
                  <c:v>16.8</c:v>
                </c:pt>
                <c:pt idx="11">
                  <c:v>28.4</c:v>
                </c:pt>
                <c:pt idx="12">
                  <c:v>34.200000000000003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29.2</c:v>
                </c:pt>
                <c:pt idx="2">
                  <c:v>28.8</c:v>
                </c:pt>
                <c:pt idx="3">
                  <c:v>33.9</c:v>
                </c:pt>
                <c:pt idx="4">
                  <c:v>25.3</c:v>
                </c:pt>
                <c:pt idx="6">
                  <c:v>43.5</c:v>
                </c:pt>
                <c:pt idx="7">
                  <c:v>52.7</c:v>
                </c:pt>
                <c:pt idx="8">
                  <c:v>14.1</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50.8</c:v>
                </c:pt>
                <c:pt idx="1">
                  <c:v>48</c:v>
                </c:pt>
                <c:pt idx="2">
                  <c:v>51.6</c:v>
                </c:pt>
                <c:pt idx="3">
                  <c:v>50.8</c:v>
                </c:pt>
                <c:pt idx="4">
                  <c:v>50</c:v>
                </c:pt>
                <c:pt idx="5">
                  <c:v>47.1</c:v>
                </c:pt>
                <c:pt idx="6">
                  <c:v>44.9</c:v>
                </c:pt>
                <c:pt idx="7">
                  <c:v>43.3</c:v>
                </c:pt>
                <c:pt idx="8">
                  <c:v>44.7</c:v>
                </c:pt>
                <c:pt idx="9">
                  <c:v>41.8</c:v>
                </c:pt>
                <c:pt idx="10">
                  <c:v>38.700000000000003</c:v>
                </c:pt>
                <c:pt idx="11">
                  <c:v>34.9</c:v>
                </c:pt>
                <c:pt idx="12">
                  <c:v>32.799999999999997</c:v>
                </c:pt>
                <c:pt idx="13">
                  <c:v>29.8</c:v>
                </c:pt>
                <c:pt idx="14">
                  <c:v>29.2</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3.3</c:v>
                </c:pt>
                <c:pt idx="1">
                  <c:v>4.0999999999999996</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13.6</c:v>
                </c:pt>
                <c:pt idx="1">
                  <c:v>12.8</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c16="http://schemas.microsoft.com/office/drawing/2014/char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7.9</c:v>
                </c:pt>
                <c:pt idx="1">
                  <c:v>7</c:v>
                </c:pt>
              </c:numCache>
            </c:numRef>
          </c:val>
          <c:smooth val="0"/>
          <c:extLst xmlns:c16="http://schemas.microsoft.com/office/drawing/2014/chart" xmlns:c15="http://schemas.microsoft.com/office/drawing/2012/chart" xmlns:c14="http://schemas.microsoft.com/office/drawing/2007/8/2/chart" xmlns:mc="http://schemas.openxmlformats.org/markup-compatibility/2006">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c:v>
                </c:pt>
                <c:pt idx="1">
                  <c:v>15.9</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33.4</c:v>
                </c:pt>
                <c:pt idx="1">
                  <c:v>32.700000000000003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26</c:v>
                </c:pt>
                <c:pt idx="1">
                  <c:v>22.4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13.7</c:v>
                </c:pt>
                <c:pt idx="2">
                  <c:v>12.7</c:v>
                </c:pt>
                <c:pt idx="3">
                  <c:v>14.6</c:v>
                </c:pt>
                <c:pt idx="5">
                  <c:v>7.3</c:v>
                </c:pt>
                <c:pt idx="6">
                  <c:v>10.6</c:v>
                </c:pt>
                <c:pt idx="7">
                  <c:v>15.3</c:v>
                </c:pt>
                <c:pt idx="8">
                  <c:v>22.4</c:v>
                </c:pt>
                <c:pt idx="10">
                  <c:v>6.2</c:v>
                </c:pt>
                <c:pt idx="11">
                  <c:v>12.4</c:v>
                </c:pt>
                <c:pt idx="12">
                  <c:v>17.3</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13.7</c:v>
                </c:pt>
                <c:pt idx="2">
                  <c:v>13.4</c:v>
                </c:pt>
                <c:pt idx="3">
                  <c:v>15.6</c:v>
                </c:pt>
                <c:pt idx="4">
                  <c:v>13.1</c:v>
                </c:pt>
                <c:pt idx="6">
                  <c:v>22.6</c:v>
                </c:pt>
                <c:pt idx="7">
                  <c:v>27.5</c:v>
                </c:pt>
                <c:pt idx="8">
                  <c:v>4</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Sheet1!$A$2:$A$3</c:f>
              <c:numCache>
                <c:formatCode>General</c:formatCode>
                <c:ptCount val="15"/>
                <c:pt idx="0">
                  <c:v>2017</c:v>
                </c:pt>
                <c:pt idx="1">
                  <c:v>2019</c:v>
                </c:pt>
              </c:numCache>
            </c:numRef>
          </c:cat>
          <c:val>
            <c:numRef>
              <c:f>Sheet1!$B$2:$B$3</c:f>
              <c:numCache>
                <c:formatCode>General</c:formatCode>
                <c:ptCount val="15"/>
                <c:pt idx="0">
                  <c:v>13.5</c:v>
                </c:pt>
                <c:pt idx="1">
                  <c:v>13.7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4.3</c:v>
                </c:pt>
                <c:pt idx="1">
                  <c:v>3.3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18.8</c:v>
                </c:pt>
                <c:pt idx="1">
                  <c:v>16.100000000000001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12.4</c:v>
                </c:pt>
                <c:pt idx="1">
                  <c:v>8.6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1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3.1</c:v>
                </c:pt>
                <c:pt idx="2">
                  <c:v>4.5</c:v>
                </c:pt>
                <c:pt idx="3">
                  <c:v>1.7</c:v>
                </c:pt>
                <c:pt idx="5">
                  <c:v>1.3</c:v>
                </c:pt>
                <c:pt idx="6">
                  <c:v>2.2000000000000002</c:v>
                </c:pt>
                <c:pt idx="7">
                  <c:v>3.5</c:v>
                </c:pt>
                <c:pt idx="8">
                  <c:v>5.5</c:v>
                </c:pt>
                <c:pt idx="10">
                  <c:v>0.6</c:v>
                </c:pt>
                <c:pt idx="11">
                  <c:v>3.4</c:v>
                </c:pt>
                <c:pt idx="12">
                  <c:v>3.5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3.1</c:v>
                </c:pt>
                <c:pt idx="2">
                  <c:v>2.9</c:v>
                </c:pt>
                <c:pt idx="3">
                  <c:v>3.5</c:v>
                </c:pt>
                <c:pt idx="4">
                  <c:v>3.5</c:v>
                </c:pt>
                <c:pt idx="6">
                  <c:v>5.0999999999999996</c:v>
                </c:pt>
                <c:pt idx="7">
                  <c:v>8.4</c:v>
                </c:pt>
                <c:pt idx="8">
                  <c:v>0.5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Sheet1!$A$2:$A$5</c:f>
              <c:numCache>
                <c:formatCode>General</c:formatCode>
                <c:ptCount val="15"/>
                <c:pt idx="0">
                  <c:v>2013</c:v>
                </c:pt>
                <c:pt idx="1">
                  <c:v>2015</c:v>
                </c:pt>
                <c:pt idx="2">
                  <c:v>2017</c:v>
                </c:pt>
                <c:pt idx="3">
                  <c:v>2019</c:v>
                </c:pt>
              </c:numCache>
            </c:numRef>
          </c:cat>
          <c:val>
            <c:numRef>
              <c:f>Sheet1!$B$2:$B$5</c:f>
              <c:numCache>
                <c:formatCode>General</c:formatCode>
                <c:ptCount val="15"/>
                <c:pt idx="0">
                  <c:v>6.1</c:v>
                </c:pt>
                <c:pt idx="1">
                  <c:v>4.3</c:v>
                </c:pt>
                <c:pt idx="2">
                  <c:v>4.4000000000000004</c:v>
                </c:pt>
                <c:pt idx="3">
                  <c:v>3.1</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1.4</c:v>
                </c:pt>
                <c:pt idx="1">
                  <c:v>0.8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5.6</c:v>
                </c:pt>
                <c:pt idx="1">
                  <c:v>2.4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2.9</c:v>
                </c:pt>
                <c:pt idx="1">
                  <c:v>1.8</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5"/>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40.5</c:v>
                </c:pt>
                <c:pt idx="2">
                  <c:v>35</c:v>
                </c:pt>
                <c:pt idx="3">
                  <c:v>45.4</c:v>
                </c:pt>
                <c:pt idx="5">
                  <c:v>38.200000000000003</c:v>
                </c:pt>
                <c:pt idx="6">
                  <c:v>41.4</c:v>
                </c:pt>
                <c:pt idx="7">
                  <c:v>45.6</c:v>
                </c:pt>
                <c:pt idx="8">
                  <c:v>37.4</c:v>
                </c:pt>
                <c:pt idx="10">
                  <c:v>38.200000000000003</c:v>
                </c:pt>
                <c:pt idx="11">
                  <c:v>40.6</c:v>
                </c:pt>
                <c:pt idx="12">
                  <c:v>40.299999999999997</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c15="http://schemas.microsoft.com/office/drawing/2012/chart" xmlns:c16="http://schemas.microsoft.com/office/drawing/2014/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c:v>
                </c:pt>
                <c:pt idx="2">
                  <c:v>6.9</c:v>
                </c:pt>
                <c:pt idx="3">
                  <c:v>4.9000000000000004</c:v>
                </c:pt>
                <c:pt idx="5">
                  <c:v>3.8</c:v>
                </c:pt>
                <c:pt idx="6">
                  <c:v>5.2</c:v>
                </c:pt>
                <c:pt idx="7">
                  <c:v>5.9</c:v>
                </c:pt>
                <c:pt idx="8">
                  <c:v>9</c:v>
                </c:pt>
                <c:pt idx="10">
                  <c:v>3.3</c:v>
                </c:pt>
                <c:pt idx="11">
                  <c:v>6</c:v>
                </c:pt>
                <c:pt idx="12">
                  <c:v>6.7</c:v>
                </c:pt>
              </c:numCache>
            </c:numRef>
          </c:val>
          <c:extLst xmlns:c15="http://schemas.microsoft.com/office/drawing/2012/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40.5</c:v>
                </c:pt>
                <c:pt idx="2">
                  <c:v>40.4</c:v>
                </c:pt>
                <c:pt idx="3">
                  <c:v>44.1</c:v>
                </c:pt>
                <c:pt idx="4">
                  <c:v>30.4</c:v>
                </c:pt>
                <c:pt idx="6">
                  <c:v>38.6</c:v>
                </c:pt>
                <c:pt idx="7">
                  <c:v>41.2</c:v>
                </c:pt>
                <c:pt idx="8">
                  <c:v>46.9</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Sheet1!$A$2:$A$8</c:f>
              <c:numCache>
                <c:formatCode>General</c:formatCode>
                <c:ptCount val="15"/>
                <c:pt idx="0">
                  <c:v>2007</c:v>
                </c:pt>
                <c:pt idx="1">
                  <c:v>2009</c:v>
                </c:pt>
                <c:pt idx="2">
                  <c:v>2011</c:v>
                </c:pt>
                <c:pt idx="3">
                  <c:v>2013</c:v>
                </c:pt>
                <c:pt idx="4">
                  <c:v>2015</c:v>
                </c:pt>
                <c:pt idx="5">
                  <c:v>2017</c:v>
                </c:pt>
                <c:pt idx="6">
                  <c:v>2019</c:v>
                </c:pt>
              </c:numCache>
            </c:numRef>
          </c:cat>
          <c:val>
            <c:numRef>
              <c:f>Sheet1!$B$2:$B$8</c:f>
              <c:numCache>
                <c:formatCode>General</c:formatCode>
                <c:ptCount val="15"/>
                <c:pt idx="0">
                  <c:v>41.7</c:v>
                </c:pt>
                <c:pt idx="1">
                  <c:v>42.2</c:v>
                </c:pt>
                <c:pt idx="2">
                  <c:v>40</c:v>
                </c:pt>
                <c:pt idx="3">
                  <c:v>41.8</c:v>
                </c:pt>
                <c:pt idx="4">
                  <c:v>44.1</c:v>
                </c:pt>
                <c:pt idx="5">
                  <c:v>43.5</c:v>
                </c:pt>
                <c:pt idx="6">
                  <c:v>40.5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32.6</c:v>
                </c:pt>
                <c:pt idx="1">
                  <c:v>30.6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42.8</c:v>
                </c:pt>
                <c:pt idx="1">
                  <c:v>44.6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38</c:v>
                </c:pt>
                <c:pt idx="1">
                  <c:v>36.5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36.799999999999997</c:v>
                </c:pt>
                <c:pt idx="2">
                  <c:v>37</c:v>
                </c:pt>
                <c:pt idx="3">
                  <c:v>36.5</c:v>
                </c:pt>
                <c:pt idx="5">
                  <c:v>24.3</c:v>
                </c:pt>
                <c:pt idx="6">
                  <c:v>34.299999999999997</c:v>
                </c:pt>
                <c:pt idx="7">
                  <c:v>41.1</c:v>
                </c:pt>
                <c:pt idx="8">
                  <c:v>48.7</c:v>
                </c:pt>
                <c:pt idx="10">
                  <c:v>37.5</c:v>
                </c:pt>
                <c:pt idx="11">
                  <c:v>39.200000000000003</c:v>
                </c:pt>
                <c:pt idx="12">
                  <c:v>36.799999999999997</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36.799999999999997</c:v>
                </c:pt>
                <c:pt idx="2">
                  <c:v>36</c:v>
                </c:pt>
                <c:pt idx="3">
                  <c:v>49.6</c:v>
                </c:pt>
                <c:pt idx="4">
                  <c:v>27.5</c:v>
                </c:pt>
                <c:pt idx="6">
                  <c:v>56.7</c:v>
                </c:pt>
                <c:pt idx="7">
                  <c:v>67.5</c:v>
                </c:pt>
                <c:pt idx="8">
                  <c:v>16.100000000000001</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31.3</c:v>
                </c:pt>
                <c:pt idx="1">
                  <c:v>32.799999999999997</c:v>
                </c:pt>
                <c:pt idx="2">
                  <c:v>42.4</c:v>
                </c:pt>
                <c:pt idx="3">
                  <c:v>47.1</c:v>
                </c:pt>
                <c:pt idx="4">
                  <c:v>47.2</c:v>
                </c:pt>
                <c:pt idx="5">
                  <c:v>42.4</c:v>
                </c:pt>
                <c:pt idx="6">
                  <c:v>40.200000000000003</c:v>
                </c:pt>
                <c:pt idx="7">
                  <c:v>38.4</c:v>
                </c:pt>
                <c:pt idx="8">
                  <c:v>38.1</c:v>
                </c:pt>
                <c:pt idx="9">
                  <c:v>36.799999999999997</c:v>
                </c:pt>
                <c:pt idx="10">
                  <c:v>39.9</c:v>
                </c:pt>
                <c:pt idx="11">
                  <c:v>40.700000000000003</c:v>
                </c:pt>
                <c:pt idx="12">
                  <c:v>38.6</c:v>
                </c:pt>
                <c:pt idx="13">
                  <c:v>35.6</c:v>
                </c:pt>
                <c:pt idx="14">
                  <c:v>36.799999999999997</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9B4E9E"/>
              </a:solidFill>
              <a:ln>
                <a:solidFill>
                  <a:srgbClr val="FFFFFF"/>
                </a:solidFill>
                <a:prstDash val="solid"/>
              </a:ln>
            </c:spPr>
          </c:marker>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19.3</c:v>
                </c:pt>
                <c:pt idx="1">
                  <c:v>27.3</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F168-4CAE-9F1E-F456D6B9296B}"/>
            </c:ext>
          </c:extLst>
        </c:ser>
        <c:ser>
          <c:idx val="1"/>
          <c:order val="1"/>
          <c:tx>
            <c:strRef>
              <c:f>Sheet1!$A$3</c:f>
              <c:strCache>
                <c:ptCount val="1"/>
                <c:pt idx="0">
                  <c:v>Max</c:v>
                </c:pt>
              </c:strCache>
            </c:strRef>
          </c:tx>
          <c:spPr>
            <a:ln w="36401">
              <a:noFill/>
            </a:ln>
          </c:spPr>
          <c:marker>
            <c:symbol val="dash"/>
            <c:size val="18"/>
            <c:spPr>
              <a:solidFill>
                <a:srgbClr val="9B4E9E"/>
              </a:solidFill>
              <a:ln>
                <a:solidFill>
                  <a:srgbClr val="FFFFFF"/>
                </a:solidFill>
                <a:prstDash val="solid"/>
              </a:ln>
            </c:spPr>
          </c:marker>
          <c:dLbls>
            <c:numFmt formatCode="#,##0.0" sourceLinked="0"/>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41.9</c:v>
                </c:pt>
                <c:pt idx="1">
                  <c:v>48.5</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1-F168-4CAE-9F1E-F456D6B9296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2-F168-4CAE-9F1E-F456D6B9296B}"/>
              </c:ext>
            </c:extLst>
          </c:dPt>
          <c:dLbls>
            <c:spPr>
              <a:noFill/>
              <a:ln w="32356">
                <a:noFill/>
              </a:ln>
            </c:spPr>
            <c:txPr>
              <a:bodyPr/>
              <a:lstStyle/>
              <a:p>
                <a:pPr>
                  <a:defRPr sz="1200" b="0" i="0" u="none" strike="noStrike" baseline="0">
                    <a:solidFill>
                      <a:srgbClr val="007889"/>
                    </a:solidFill>
                    <a:latin typeface="Arial"/>
                    <a:ea typeface="Arial"/>
                    <a:cs typeface="Arial"/>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33.5</c:v>
                </c:pt>
                <c:pt idx="1">
                  <c:v>37.4</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3-F168-4CAE-9F1E-F456D6B9296B}"/>
            </c:ext>
          </c:extLst>
        </c:ser>
        <c:dLbls>
          <c:showLegendKey val="0"/>
          <c:showVal val="0"/>
          <c:showCatName val="0"/>
          <c:showSerName val="0"/>
          <c:showPercent val="0"/>
          <c:showBubbleSize val="0"/>
        </c:dLbls>
        <c:hiLowLines>
          <c:spPr>
            <a:ln w="32356">
              <a:solidFill>
                <a:srgbClr val="7030A0"/>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3175">
            <a:solidFill>
              <a:srgbClr val="A3A3A3"/>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majorGridlines>
          <c:spPr>
            <a:ln w="3175">
              <a:solidFill>
                <a:srgbClr val="A3A3A3"/>
              </a:solidFill>
            </a:ln>
          </c:spPr>
        </c:majorGridlines>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none"/>
        <c:minorTickMark val="none"/>
        <c:tickLblPos val="nextTo"/>
        <c:spPr>
          <a:ln w="3175">
            <a:solidFill>
              <a:schemeClr val="tx1"/>
            </a:solidFill>
            <a:prstDash val="solid"/>
          </a:ln>
        </c:spPr>
        <c:txPr>
          <a:bodyPr rot="0" vert="horz"/>
          <a:lstStyle/>
          <a:p>
            <a:pPr>
              <a:defRPr sz="1200" b="0" i="0" u="none" strike="noStrike" baseline="0">
                <a:solidFill>
                  <a:srgbClr val="007889"/>
                </a:solidFill>
                <a:latin typeface="Arial"/>
                <a:ea typeface="Arial"/>
                <a:cs typeface="Arial"/>
              </a:defRPr>
            </a:pPr>
            <a:endParaRPr lang="en-US"/>
          </a:p>
        </c:txPr>
        <c:crossAx val="395480960"/>
        <c:crosses val="autoZero"/>
        <c:crossBetween val="between"/>
        <c:majorUnit val="20"/>
      </c:valAx>
      <c:spPr>
        <a:noFill/>
        <a:ln w="3175">
          <a:solidFill>
            <a:srgbClr val="A3A3A3"/>
          </a:solid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5.6</c:v>
                </c:pt>
                <c:pt idx="2">
                  <c:v>7.2</c:v>
                </c:pt>
                <c:pt idx="3">
                  <c:v>4</c:v>
                </c:pt>
                <c:pt idx="5">
                  <c:v>6</c:v>
                </c:pt>
                <c:pt idx="6">
                  <c:v>5.7</c:v>
                </c:pt>
                <c:pt idx="7">
                  <c:v>6</c:v>
                </c:pt>
                <c:pt idx="8">
                  <c:v>4.4000000000000004</c:v>
                </c:pt>
                <c:pt idx="10">
                  <c:v>8.3000000000000007</c:v>
                </c:pt>
                <c:pt idx="11">
                  <c:v>6.3</c:v>
                </c:pt>
                <c:pt idx="12">
                  <c:v>4.5999999999999996</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75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007889"/>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1-D261-4A3B-B784-839830430123}"/>
              </c:ext>
            </c:extLst>
          </c:dPt>
          <c:dPt>
            <c:idx val="2"/>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3-D261-4A3B-B784-839830430123}"/>
              </c:ext>
            </c:extLst>
          </c:dPt>
          <c:dPt>
            <c:idx val="3"/>
            <c:invertIfNegative val="0"/>
            <c:bubble3D val="0"/>
            <c:spPr>
              <a:solidFill>
                <a:srgbClr val="9B4E9E"/>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5-D261-4A3B-B784-839830430123}"/>
              </c:ext>
            </c:extLst>
          </c:dPt>
          <c:dPt>
            <c:idx val="4"/>
            <c:invertIfNegative val="0"/>
            <c:bubble3D val="0"/>
            <c:spPr>
              <a:solidFill>
                <a:srgbClr val="9B4E9E"/>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51A0-4D45-B782-5BE3D7A7B80A}"/>
              </c:ext>
            </c:extLst>
          </c:dPt>
          <c:dPt>
            <c:idx val="5"/>
            <c:invertIfNegative val="0"/>
            <c:bubble3D val="0"/>
            <c:spPr>
              <a:solidFill>
                <a:srgbClr val="BF31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7-D261-4A3B-B784-839830430123}"/>
              </c:ext>
            </c:extLst>
          </c:dPt>
          <c:dPt>
            <c:idx val="6"/>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9-D261-4A3B-B784-839830430123}"/>
              </c:ext>
            </c:extLst>
          </c:dPt>
          <c:dPt>
            <c:idx val="7"/>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B-D261-4A3B-B784-839830430123}"/>
              </c:ext>
            </c:extLst>
          </c:dPt>
          <c:dPt>
            <c:idx val="8"/>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D-D261-4A3B-B784-839830430123}"/>
              </c:ext>
            </c:extLst>
          </c:dPt>
          <c:dPt>
            <c:idx val="9"/>
            <c:invertIfNegative val="0"/>
            <c:bubble3D val="0"/>
            <c:spPr>
              <a:solidFill>
                <a:srgbClr val="F7A01B"/>
              </a:solidFill>
              <a:ln>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0-3407-4E97-8E23-A26261F8DF1A}"/>
              </c:ext>
            </c:extLst>
          </c:dPt>
          <c:dPt>
            <c:idx val="10"/>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0F-D261-4A3B-B784-839830430123}"/>
              </c:ext>
            </c:extLst>
          </c:dPt>
          <c:dPt>
            <c:idx val="11"/>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1-D261-4A3B-B784-839830430123}"/>
              </c:ext>
            </c:extLst>
          </c:dPt>
          <c:dPt>
            <c:idx val="12"/>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3-D261-4A3B-B784-839830430123}"/>
              </c:ext>
            </c:extLst>
          </c:dPt>
          <c:dPt>
            <c:idx val="13"/>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5-D261-4A3B-B784-839830430123}"/>
              </c:ext>
            </c:extLst>
          </c:dPt>
          <c:dPt>
            <c:idx val="14"/>
            <c:invertIfNegative val="0"/>
            <c:bubble3D val="0"/>
            <c:spPr>
              <a:solidFill>
                <a:srgbClr val="F7A01B"/>
              </a:solidFill>
              <a:ln w="19050">
                <a:noFill/>
              </a:ln>
            </c:spPr>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7-D261-4A3B-B784-839830430123}"/>
              </c:ext>
            </c:extLst>
          </c:dPt>
          <c:dLbls>
            <c:numFmt formatCode="#,##0.0" sourceLinked="0"/>
            <c:spPr>
              <a:noFill/>
              <a:ln>
                <a:noFill/>
              </a:ln>
              <a:effectLst/>
            </c:spPr>
            <c:txPr>
              <a:bodyPr/>
              <a:lstStyle/>
              <a:p>
                <a:pPr>
                  <a:defRPr sz="1200" b="0" i="0" baseline="0">
                    <a:solidFill>
                      <a:srgbClr val="007889"/>
                    </a:solidFill>
                    <a:latin typeface="Arial" panose="020B0604020202020204" pitchFamily="34" charset="0"/>
                  </a:defRPr>
                </a:pPr>
                <a:endParaRPr lang="en-US"/>
              </a:p>
            </c:txPr>
            <c:showLegendKey val="0"/>
            <c:showVal val="1"/>
            <c:showCatName val="0"/>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c:ext xmlns:c15="http://schemas.microsoft.com/office/drawing/2012/chart" uri="{CE6537A1-D6FC-4f65-9D91-7224C49458BB}">
                <c15:showLeaderLines val="0"/>
              </c:ext>
            </c:extLst>
          </c:dLbls>
          <c:cat>
            <c:strRef>
              <c:f>Sheet1!$A$2:$A$10</c:f>
              <c:strCache>
                <c:ptCount val="9"/>
                <c:pt idx="0">
                  <c:v>Total</c:v>
                </c:pt>
                <c:pt idx="2">
                  <c:v>Heterosexual</c:v>
                </c:pt>
                <c:pt idx="3">
                  <c:v>Gay, Lesbian, or Bisexual</c:v>
                </c:pt>
                <c:pt idx="4">
                  <c:v>Unsure</c:v>
                </c:pt>
                <c:pt idx="6">
                  <c:v>Opposite Sex Only</c:v>
                </c:pt>
                <c:pt idx="7">
                  <c:v>Same Sex or Both Sexes</c:v>
                </c:pt>
                <c:pt idx="8">
                  <c:v>No Sexual Contact</c:v>
                </c:pt>
              </c:strCache>
            </c:strRef>
          </c:cat>
          <c:val>
            <c:numRef>
              <c:f>Sheet1!$B$2:$B$10</c:f>
              <c:numCache>
                <c:formatCode>General</c:formatCode>
                <c:ptCount val="9"/>
                <c:pt idx="0">
                  <c:v>5.6</c:v>
                </c:pt>
                <c:pt idx="2">
                  <c:v>5</c:v>
                </c:pt>
                <c:pt idx="3">
                  <c:v>9.3000000000000007</c:v>
                </c:pt>
                <c:pt idx="4">
                  <c:v>6.5</c:v>
                </c:pt>
                <c:pt idx="6">
                  <c:v>8.3000000000000007</c:v>
                </c:pt>
                <c:pt idx="7">
                  <c:v>13.6</c:v>
                </c:pt>
                <c:pt idx="8">
                  <c:v>1.5</c:v>
                </c:pt>
              </c:numCache>
            </c:numRef>
          </c:val>
          <c:extLst xmlns:mc="http://schemas.openxmlformats.org/markup-compatibility/2006" xmlns:c14="http://schemas.microsoft.com/office/drawing/2007/8/2/chart" xmlns:c16="http://schemas.microsoft.com/office/drawing/2014/chart" xmlns:c15="http://schemas.microsoft.com/office/drawing/2012/chart">
            <c:ext xmlns:c16="http://schemas.microsoft.com/office/drawing/2014/chart" uri="{C3380CC4-5D6E-409C-BE32-E72D297353CC}">
              <c16:uniqueId val="{00000018-D261-4A3B-B784-8398304301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61585616"/>
        <c:crosses val="autoZero"/>
        <c:auto val="1"/>
        <c:lblAlgn val="ctr"/>
        <c:lblOffset val="100"/>
        <c:noMultiLvlLbl val="0"/>
      </c:catAx>
      <c:valAx>
        <c:axId val="361585616"/>
        <c:scaling>
          <c:orientation val="minMax"/>
          <c:max val="110"/>
          <c:min val="0"/>
        </c:scaling>
        <c:delete val="0"/>
        <c:axPos val="l"/>
        <c:majorGridlines>
          <c:spPr>
            <a:ln w="6350">
              <a:solidFill>
                <a:schemeClr val="accent4">
                  <a:lumMod val="90000"/>
                </a:schemeClr>
              </a:solidFill>
            </a:ln>
          </c:spPr>
        </c:majorGridlines>
        <c:title>
          <c:tx>
            <c:rich>
              <a:bodyPr rot="-5400000" vert="horz"/>
              <a:lstStyle/>
              <a:p>
                <a:pPr>
                  <a:defRPr sz="1200" b="0" i="0" baseline="0">
                    <a:solidFill>
                      <a:srgbClr val="007889"/>
                    </a:solidFill>
                    <a:latin typeface="Verdana" panose="020B0604030504040204" pitchFamily="34" charset="0"/>
                  </a:defRPr>
                </a:pPr>
                <a:r>
                  <a:rPr lang="en-US" sz="1200" b="0" i="0" baseline="0" dirty="0">
                    <a:solidFill>
                      <a:srgbClr val="007889"/>
                    </a:solidFill>
                    <a:latin typeface="+mj-lt"/>
                  </a:rPr>
                  <a:t>Percent</a:t>
                </a:r>
              </a:p>
            </c:rich>
          </c:tx>
          <c:layout>
            <c:manualLayout>
              <c:xMode val="edge"/>
              <c:yMode val="edge"/>
              <c:x val="8.0138159813356678E-3"/>
              <c:y val="0.38036569306473555"/>
            </c:manualLayout>
          </c:layout>
          <c:overlay val="0"/>
        </c:title>
        <c:numFmt formatCode="General" sourceLinked="1"/>
        <c:majorTickMark val="none"/>
        <c:minorTickMark val="none"/>
        <c:tickLblPos val="nextTo"/>
        <c:spPr>
          <a:solidFill>
            <a:schemeClr val="bg1"/>
          </a:solidFill>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281755768"/>
        <c:crosses val="autoZero"/>
        <c:crossBetween val="between"/>
        <c:majorUnit val="20"/>
      </c:valAx>
      <c:spPr>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9B4E9E"/>
              </a:solidFill>
            </a:ln>
          </c:spPr>
          <c:marker>
            <c:symbol val="square"/>
            <c:size val="5"/>
            <c:spPr>
              <a:solidFill>
                <a:srgbClr val="FFC000"/>
              </a:solidFill>
              <a:ln>
                <a:solidFill>
                  <a:srgbClr val="9B4E9E"/>
                </a:solidFill>
              </a:ln>
            </c:spPr>
          </c:marker>
          <c:dLbls>
            <c:numFmt formatCode="#,##0.0" sourceLinked="0"/>
            <c:spPr>
              <a:noFill/>
              <a:ln>
                <a:noFill/>
              </a:ln>
            </c:spPr>
            <c:txPr>
              <a:bodyPr/>
              <a:lstStyle/>
              <a:p>
                <a:pPr>
                  <a:defRPr sz="1200" b="0" i="0" baseline="0">
                    <a:solidFill>
                      <a:srgbClr val="007889"/>
                    </a:solidFill>
                    <a:latin typeface="Arial" panose="020B0604020202020204" pitchFamily="34" charset="0"/>
                  </a:defRPr>
                </a:pPr>
                <a:endParaRPr lang="en-US"/>
              </a:p>
            </c:txPr>
            <c:dLblPos val="t"/>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0"/>
              </c:ext>
            </c:extLst>
          </c:dLbls>
          <c:cat>
            <c:numRef>
              <c:f>Sheet1!$A$2:$A$16</c:f>
              <c:numCache>
                <c:formatCode>General</c:formatCode>
                <c:ptCount val="15"/>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pt idx="14">
                  <c:v>2019</c:v>
                </c:pt>
              </c:numCache>
            </c:numRef>
          </c:cat>
          <c:val>
            <c:numRef>
              <c:f>Sheet1!$B$2:$B$16</c:f>
              <c:numCache>
                <c:formatCode>General</c:formatCode>
                <c:ptCount val="15"/>
                <c:pt idx="0">
                  <c:v>7.4</c:v>
                </c:pt>
                <c:pt idx="1">
                  <c:v>6.9</c:v>
                </c:pt>
                <c:pt idx="2">
                  <c:v>7.6</c:v>
                </c:pt>
                <c:pt idx="3">
                  <c:v>9.6999999999999993</c:v>
                </c:pt>
                <c:pt idx="4">
                  <c:v>11.3</c:v>
                </c:pt>
                <c:pt idx="5">
                  <c:v>10.199999999999999</c:v>
                </c:pt>
                <c:pt idx="6">
                  <c:v>9.9</c:v>
                </c:pt>
                <c:pt idx="7">
                  <c:v>8.6999999999999993</c:v>
                </c:pt>
                <c:pt idx="8">
                  <c:v>8.3000000000000007</c:v>
                </c:pt>
                <c:pt idx="9">
                  <c:v>7.5</c:v>
                </c:pt>
                <c:pt idx="10">
                  <c:v>8.1</c:v>
                </c:pt>
                <c:pt idx="11">
                  <c:v>8.6</c:v>
                </c:pt>
                <c:pt idx="12">
                  <c:v>7.5</c:v>
                </c:pt>
                <c:pt idx="13">
                  <c:v>6.8</c:v>
                </c:pt>
                <c:pt idx="14">
                  <c:v>5.6</c:v>
                </c:pt>
              </c:numCache>
            </c:numRef>
          </c:val>
          <c:smooth val="0"/>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9237-485D-BF89-106BB3A2732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80176"/>
        <c:crosses val="autoZero"/>
        <c:auto val="1"/>
        <c:lblAlgn val="ctr"/>
        <c:lblOffset val="100"/>
        <c:noMultiLvlLbl val="0"/>
      </c:catAx>
      <c:valAx>
        <c:axId val="395480176"/>
        <c:scaling>
          <c:orientation val="minMax"/>
          <c:max val="110"/>
          <c:min val="0"/>
        </c:scaling>
        <c:delete val="0"/>
        <c:axPos val="l"/>
        <c:majorGridlines>
          <c:spPr>
            <a:ln w="3175">
              <a:solidFill>
                <a:schemeClr val="accent4">
                  <a:lumMod val="90000"/>
                </a:schemeClr>
              </a:solidFill>
            </a:ln>
          </c:spPr>
        </c:majorGridlines>
        <c:title>
          <c:tx>
            <c:rich>
              <a:bodyPr rot="-5400000" vert="horz"/>
              <a:lstStyle/>
              <a:p>
                <a:pPr>
                  <a:defRPr sz="900"/>
                </a:pPr>
                <a:r>
                  <a:rPr lang="en-US" sz="1200" b="0" i="0" baseline="0" dirty="0">
                    <a:solidFill>
                      <a:srgbClr val="007889"/>
                    </a:solidFill>
                    <a:latin typeface="+mj-lt"/>
                  </a:rPr>
                  <a:t>Percent</a:t>
                </a:r>
              </a:p>
            </c:rich>
          </c:tx>
          <c:layout>
            <c:manualLayout>
              <c:xMode val="edge"/>
              <c:yMode val="edge"/>
              <c:x val="1.6318492808216841E-2"/>
              <c:y val="0.39930746364926767"/>
            </c:manualLayout>
          </c:layout>
          <c:overlay val="0"/>
        </c:title>
        <c:numFmt formatCode="#,##0" sourceLinked="0"/>
        <c:majorTickMark val="none"/>
        <c:minorTickMark val="none"/>
        <c:tickLblPos val="nextTo"/>
        <c:spPr>
          <a:ln w="3175">
            <a:solidFill>
              <a:schemeClr val="accent4">
                <a:lumMod val="90000"/>
              </a:schemeClr>
            </a:solidFill>
          </a:ln>
        </c:spPr>
        <c:txPr>
          <a:bodyPr/>
          <a:lstStyle/>
          <a:p>
            <a:pPr>
              <a:defRPr sz="1200" b="0" i="0" baseline="0">
                <a:solidFill>
                  <a:srgbClr val="007889"/>
                </a:solidFill>
                <a:latin typeface="Arial" panose="020B0604020202020204" pitchFamily="34" charset="0"/>
              </a:defRPr>
            </a:pPr>
            <a:endParaRPr lang="en-US"/>
          </a:p>
        </c:txPr>
        <c:crossAx val="395479784"/>
        <c:crosses val="autoZero"/>
        <c:crossBetween val="between"/>
        <c:majorUnit val="20"/>
      </c:valAx>
      <c:spPr>
        <a:noFill/>
        <a:ln w="3175">
          <a:solidFill>
            <a:schemeClr val="accent4">
              <a:lumMod val="90000"/>
            </a:schemeClr>
          </a:solidFill>
        </a:ln>
      </c:spPr>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smtClean="0">
                <a:latin typeface="+mn-lt"/>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smtClean="0">
                <a:latin typeface="+mn-lt"/>
                <a:cs typeface="+mn-cs"/>
              </a:defRPr>
            </a:lvl1pPr>
          </a:lstStyle>
          <a:p>
            <a:pPr>
              <a:defRPr/>
            </a:pPr>
            <a:fld id="{76A1CA51-2527-47EE-98B7-50903CB557B5}" type="datetimeFigureOut">
              <a:rPr lang="en-US"/>
              <a:pPr>
                <a:defRPr/>
              </a:pPr>
              <a:t>8/17/2020</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smtClean="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smtClean="0">
                <a:latin typeface="+mn-lt"/>
                <a:cs typeface="+mn-cs"/>
              </a:defRPr>
            </a:lvl1pPr>
          </a:lstStyle>
          <a:p>
            <a:pPr>
              <a:defRPr/>
            </a:pPr>
            <a:fld id="{F357B3D8-D94B-43BD-BD5D-DB0C895CAD9B}" type="slidenum">
              <a:rPr lang="en-US"/>
              <a:pPr>
                <a:defRPr/>
              </a:pPr>
              <a:t>‹#›</a:t>
            </a:fld>
            <a:endParaRPr lang="en-US"/>
          </a:p>
        </p:txBody>
      </p:sp>
    </p:spTree>
    <p:extLst>
      <p:ext uri="{BB962C8B-B14F-4D97-AF65-F5344CB8AC3E}">
        <p14:creationId xmlns:p14="http://schemas.microsoft.com/office/powerpoint/2010/main" val="354026555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solidFill>
                  <a:srgbClr val="007889"/>
                </a:solidFill>
              </a:rPr>
              <a:t>Behaviors that Contribute to Unintentional Injuries</a:t>
            </a:r>
            <a:endParaRPr lang="en-US" dirty="0"/>
          </a:p>
        </p:txBody>
      </p:sp>
      <p:sp>
        <p:nvSpPr>
          <p:cNvPr id="4" name="Slide Number Placeholder 3"/>
          <p:cNvSpPr>
            <a:spLocks noGrp="1"/>
          </p:cNvSpPr>
          <p:nvPr>
            <p:ph type="sldNum" sz="quarter" idx="5"/>
          </p:nvPr>
        </p:nvSpPr>
        <p:spPr/>
        <p:txBody>
          <a:bodyPr/>
          <a:lstStyle/>
          <a:p>
            <a:pPr>
              <a:defRPr/>
            </a:pPr>
            <a:fld id="{F357B3D8-D94B-43BD-BD5D-DB0C895CAD9B}" type="slidenum">
              <a:rPr lang="en-US" smtClean="0"/>
              <a:pPr>
                <a:defRPr/>
              </a:pPr>
              <a:t>1</a:t>
            </a:fld>
            <a:endParaRPr lang="en-US"/>
          </a:p>
        </p:txBody>
      </p:sp>
    </p:spTree>
    <p:extLst>
      <p:ext uri="{BB962C8B-B14F-4D97-AF65-F5344CB8AC3E}">
        <p14:creationId xmlns:p14="http://schemas.microsoft.com/office/powerpoint/2010/main" val="25345023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37 states and 22 cities for high school students who first tried cigarette smoking before age 13 years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3.3% to 13.6%. The median across states was 7.9%.  The range across cites was 4.1% to 12.8%. The median across cities was 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currently drank alcohol (at least one drink of alcohol,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50.8. The percentage for 1993 is 48.0. The percentage for 1995 is 51.6. The percentage for 1997 is 50.8. The percentage for 1999 is 50.0. The percentage for 2001 is 47.1. The percentage for 2003 is 44.9. The percentage for 2005 is 43.3. The percentage for 2007 is 44.7. The percentage for 2009 is 41.8. The percentage for 2011 is 38.7. The percentage for 2013 is 34.9. The percentage for 2015 is 32.8. The percentage for 2017 is 29.8. The percentage for 2019 is 29.2.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decreased from 1991 to 2007, and decreased from 2007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44 states and 27 cities for high school students who currently drank alcohol (at least one drink of alcohol,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10.0% to 33.4%. The median across states was 26%.  The range across cites was 15.9% to 32.7%. The median across cities was 22.4%.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a:extLst>
              <a:ext uri="{FF2B5EF4-FFF2-40B4-BE49-F238E27FC236}">
                <a16:creationId xmlns:a16="http://schemas.microsoft.com/office/drawing/2014/main" id="{C0B7C3CC-D1CA-4C1D-A179-A6FE90BC3F3E}"/>
              </a:ext>
            </a:extLst>
          </p:cNvPr>
          <p:cNvSpPr>
            <a:spLocks noGrp="1" noRot="1" noChangeAspect="1" noChangeArrowheads="1" noTextEdit="1"/>
          </p:cNvSpPr>
          <p:nvPr>
            <p:ph type="sldImg"/>
          </p:nvPr>
        </p:nvSpPr>
        <p:spPr>
          <a:ln/>
        </p:spPr>
      </p:sp>
      <p:sp>
        <p:nvSpPr>
          <p:cNvPr id="90115" name="Notes Placeholder 2">
            <a:extLst>
              <a:ext uri="{FF2B5EF4-FFF2-40B4-BE49-F238E27FC236}">
                <a16:creationId xmlns:a16="http://schemas.microsoft.com/office/drawing/2014/main" id="{EA43EE3C-18BA-4233-80CC-D9BE9772FCD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drank alcohol (at least one drink of alcohol, on at least 1 day during the 30 days before the survey), 2019. The values range from 10% to 33.4%. Alabama, Alaska, California, Georgia, Hawaii, Maine, Nebraska, Rhode Island, South Carolina, Tennessee, Utah, range from 10.0% to 23.2%. Arkansas, Connecticut, Iowa, Kentucky, Maryland, Michigan, Mississippi, North Carolina, Ohio, Pennsylvania, Virginia, range from 23.3% to 25.9%. Arizona, Florida, Idaho, Illinois, Nevada, New Hampshire, New York, North Dakota, Oklahoma, South Dakota, Texas, range from 26.0% to 27.8%. Colorado, Kansas, Louisiana, Massachusetts, Missouri, Montana, New Jersey, New Mexico, Vermont, West Virginia, Wisconsin, range from 27.9% to 33.4%.Delaware and Indiana did not have weighted data. Minnesota, Oregon, Washington and Wyoming did not participate.</a:t>
            </a:r>
          </a:p>
        </p:txBody>
      </p:sp>
      <p:sp>
        <p:nvSpPr>
          <p:cNvPr id="90116" name="Slide Number Placeholder 3">
            <a:extLst>
              <a:ext uri="{FF2B5EF4-FFF2-40B4-BE49-F238E27FC236}">
                <a16:creationId xmlns:a16="http://schemas.microsoft.com/office/drawing/2014/main" id="{C1CB2622-307A-4F36-BB93-1637E4E197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75A2D50-2CD0-4CD9-857E-DBA451FE345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13.7. The percentage for Male students is 12.7. The percentage for Female students is 14.6. The percentage for 9th grade students is 7.3. The percentage for 10th grade students is 10.6. The percentage for 11th grade students is 15.3. The percentage for 12th grade students is 22.4. The percentage for Black students is 6.2. The percentage for Hispanic students is 12.4. The percentage for White students is 17.3.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female students is higher than for 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13.7. The percentage for Heterosexual students is 13.4. The percentage for Gay, Lesbian, or Bisexual students is 15.6. The percentage for Unsure students is 13.1. The percentage for Opposite Sex Only students is 22.6. The percentage for Same Sex or Both Sexes students is 27.5. The percentage for No Sexual Contact students is 4.0.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13.5. The percentage for 2019 is 13.7.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did not change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42 states and 25 cities for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4.3% to 18.8%. The median across states was 12.4%.  The range across cites was 3.3% to 16.1%. The median across cities was 8.6%.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a:extLst>
              <a:ext uri="{FF2B5EF4-FFF2-40B4-BE49-F238E27FC236}">
                <a16:creationId xmlns:a16="http://schemas.microsoft.com/office/drawing/2014/main" id="{26653A75-49E3-4205-A0BE-E00BBEC29987}"/>
              </a:ext>
            </a:extLst>
          </p:cNvPr>
          <p:cNvSpPr>
            <a:spLocks noGrp="1" noRot="1" noChangeAspect="1" noChangeArrowheads="1" noTextEdit="1"/>
          </p:cNvSpPr>
          <p:nvPr>
            <p:ph type="sldImg"/>
          </p:nvPr>
        </p:nvSpPr>
        <p:spPr>
          <a:ln/>
        </p:spPr>
      </p:sp>
      <p:sp>
        <p:nvSpPr>
          <p:cNvPr id="92163" name="Notes Placeholder 2">
            <a:extLst>
              <a:ext uri="{FF2B5EF4-FFF2-40B4-BE49-F238E27FC236}">
                <a16:creationId xmlns:a16="http://schemas.microsoft.com/office/drawing/2014/main" id="{EC1E517D-CE0C-480A-84B4-5F48C0FA7D4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were binge drinking (had four or more drinks of alcohol in a row for female students or five or more drinks of alcohol in a row for male students, within a couple of hours, on at least 1 day during the 30 days before the survey), 2019. The values range from 4.3% to 18.8%. Alabama, California, Georgia, Illinois, Kentucky, Mississippi, Nebraska, South Carolina, Tennessee, Utah, range from 4.3% to 10.6%. Arkansas, Florida, Hawaii, Iowa, Louisiana, Maryland, Michigan, New Mexico, Pennsylvania, Rhode Island, Texas, range from 10.7% to 12.4%. Alaska, Colorado, Connecticut, Nevada, New Hampshire, New York, North Carolina, Ohio, Oklahoma, Virginia, range from 12.5% to 14.6%. Arizona, Idaho, Kansas, Massachusetts, Missouri, Montana, New Jersey, North Dakota, South Dakota, Vermont, West Virginia, range from 14.7% to 18.8%.Wisconsin, Maine, did not ask this question. Delaware and Indiana did not have weighted data. Minnesota, Oregon, Washington and Wyoming did not participate.</a:t>
            </a:r>
          </a:p>
        </p:txBody>
      </p:sp>
      <p:sp>
        <p:nvSpPr>
          <p:cNvPr id="92164" name="Slide Number Placeholder 3">
            <a:extLst>
              <a:ext uri="{FF2B5EF4-FFF2-40B4-BE49-F238E27FC236}">
                <a16:creationId xmlns:a16="http://schemas.microsoft.com/office/drawing/2014/main" id="{0FAB8E56-72C9-465B-8F9C-EE5A9C73AC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2BD829-2A1D-4BB0-9C82-DA0F87A6DA9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3.1. The percentage for Male students is 4.5. The percentage for Female students is 1.7. The percentage for 9th grade students is 1.3. The percentage for 10th grade students is 2.2. The percentage for 11th grade students is 3.5. The percentage for 12th grade students is 5.5. The percentage for Black students is 0.6. The percentage for Hispanic students is 3.4. The percentage for White students is 3.5.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3.1. The percentage for Heterosexual students is 2.9. The percentage for Gay, Lesbian, or Bisexual students is 3.5. The percentage for Unsure students is 3.5. The percentage for Opposite Sex Only students is 5.1. The percentage for Same Sex or Both Sexes students is 8.4. The percentage for No Sexual Contact students is 0.5.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a:extLst>
              <a:ext uri="{FF2B5EF4-FFF2-40B4-BE49-F238E27FC236}">
                <a16:creationId xmlns:a16="http://schemas.microsoft.com/office/drawing/2014/main" id="{925BF840-501C-4722-98A0-BBDD125F9FEA}"/>
              </a:ext>
            </a:extLst>
          </p:cNvPr>
          <p:cNvSpPr>
            <a:spLocks noGrp="1" noRot="1" noChangeAspect="1" noChangeArrowheads="1" noTextEdit="1"/>
          </p:cNvSpPr>
          <p:nvPr>
            <p:ph type="sldImg"/>
          </p:nvPr>
        </p:nvSpPr>
        <p:spPr>
          <a:ln/>
        </p:spPr>
      </p:sp>
      <p:sp>
        <p:nvSpPr>
          <p:cNvPr id="53251" name="Notes Placeholder 2">
            <a:extLst>
              <a:ext uri="{FF2B5EF4-FFF2-40B4-BE49-F238E27FC236}">
                <a16:creationId xmlns:a16="http://schemas.microsoft.com/office/drawing/2014/main" id="{A4C1469C-83C5-42A6-AC6C-128ACB7AD81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first tried cigarette smoking before age 13 years (even one or two puffs), 2019. The values range from 3.3% to 13.6%. California, Connecticut, Florida, Massachusetts, Nevada, New Jersey, Utah, Wisconsin, range from 3.3% to 6.6%. Georgia, Hawaii, Illinois, Iowa, Michigan, Nebraska, New York, Pennsylvania, Vermont, Virginia, range from 6.7% to 7.8%. Alabama, Arizona, Colorado, Kansas, Maryland, Missouri, Montana, Ohio, South Carolina, range from 7.9% to 10.4%. Arkansas, Kentucky, Louisiana, Mississippi, New Mexico, Oklahoma, South Dakota, Tennessee, Texas, West Virginia, range from 10.5% to 13.6%.Rhode Island, New Hampshire, North Dakota, North Carolina, Maine, Idaho, Alaska, did not ask this question. Delaware and Indiana did not have weighted data. Minnesota, Oregon, Washington and Wyoming did not participate.</a:t>
            </a:r>
          </a:p>
        </p:txBody>
      </p:sp>
      <p:sp>
        <p:nvSpPr>
          <p:cNvPr id="53252" name="Slide Number Placeholder 3">
            <a:extLst>
              <a:ext uri="{FF2B5EF4-FFF2-40B4-BE49-F238E27FC236}">
                <a16:creationId xmlns:a16="http://schemas.microsoft.com/office/drawing/2014/main" id="{2A06A196-0BF6-4347-8CDC-0C41439EC7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ED4A15-29FD-48F7-B43E-732875FB7B6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2013-2019. This slide shows percentages from 2013 through 2019 for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2013 is 6.1. The percentage for 2015 is 4.3. The percentage for 2017 is 4.4. The percentage for 2019 is 3.1.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decreased from 2013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24 states and 20 cities for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1.4% to 5.6%. The median across states was 2.9%.  The range across cites was 0.8% to 2.4%. The median across cities was 1.8%.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a:extLst>
              <a:ext uri="{FF2B5EF4-FFF2-40B4-BE49-F238E27FC236}">
                <a16:creationId xmlns:a16="http://schemas.microsoft.com/office/drawing/2014/main" id="{2AC506C0-CA9E-4DBE-9693-2A965953249F}"/>
              </a:ext>
            </a:extLst>
          </p:cNvPr>
          <p:cNvSpPr>
            <a:spLocks noGrp="1" noRot="1" noChangeAspect="1" noChangeArrowheads="1" noTextEdit="1"/>
          </p:cNvSpPr>
          <p:nvPr>
            <p:ph type="sldImg"/>
          </p:nvPr>
        </p:nvSpPr>
        <p:spPr>
          <a:ln/>
        </p:spPr>
      </p:sp>
      <p:sp>
        <p:nvSpPr>
          <p:cNvPr id="94211" name="Notes Placeholder 2">
            <a:extLst>
              <a:ext uri="{FF2B5EF4-FFF2-40B4-BE49-F238E27FC236}">
                <a16:creationId xmlns:a16="http://schemas.microsoft.com/office/drawing/2014/main" id="{55A7645F-7E7D-451B-9852-C7248721F70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reported that the largest number of drinks they had in a row was 10 or more (within a couple of hours, during the 30 days before the survey), 2019. The values range from 1.4% to 5.6%. California, Georgia, Michigan, Nebraska, Utah, range from 1.4% to 2.2%. Alabama, Iowa, Maine, Pennsylvania, South Carolina, Tennessee, range from 2.3% to 2.8%. Colorado, Illinois, Kentucky, Louisiana, Mississippi, New Mexico, Wisconsin, range from 2.9% to 3.6%. Arkansas, Montana, Oklahoma, Texas, Vermont, West Virginia, range from 3.7% to 5.6%.Virginia, South Dakota, Rhode Island, Ohio, New York, Nevada, New Jersey, New Hampshire, North Dakota, North Carolina, Missouri, Maryland, Massachusetts, Kansas, Idaho, Hawaii, Florida, Connecticut, Arizona, Alaska, did not ask this question. Delaware and Indiana did not have weighted data. Minnesota, Oregon, Washington and Wyoming did not participate.</a:t>
            </a:r>
          </a:p>
        </p:txBody>
      </p:sp>
      <p:sp>
        <p:nvSpPr>
          <p:cNvPr id="94212" name="Slide Number Placeholder 3">
            <a:extLst>
              <a:ext uri="{FF2B5EF4-FFF2-40B4-BE49-F238E27FC236}">
                <a16:creationId xmlns:a16="http://schemas.microsoft.com/office/drawing/2014/main" id="{27FBEBA7-9B2B-40C8-AE51-94DCEE44C2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05B1CC-1D59-480D-92C8-5A4DB81FA8A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112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40.5. The percentage for Male students is 35.0. The percentage for Female students is 45.4. The percentage for 9th grade students is 38.2. The percentage for 10th grade students is 41.4. The percentage for 11th grade students is 45.6. The percentage for 12th grade students is 37.4. The percentage for Black students is 38.2. The percentage for Hispanic students is 40.6. The percentage for White students is 40.3.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female students is higher than for male students. The prevalence for 11th grade students is higher than for 9th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40.5. The percentage for Heterosexual students is 40.4. The percentage for Gay, Lesbian, or Bisexual students is 44.1. The percentage for Unsure students is 30.4. The percentage for Opposite Sex Only students is 38.6. The percentage for Same Sex or Both Sexes students is 41.2. The percentage for No Sexual Contact students is 46.9.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2007-2019. This slide shows percentages from 2007 through 2019 for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2007 is 41.7. The percentage for 2009 is 42.2. The percentage for 2011 is 40.0. The percentage for 2013 is 41.8. The percentage for 2015 is 44.1. The percentage for 2017 is 43.5. The percentage for 2019 is 40.5.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did not change from 2007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29 states and 19 cities for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32.6% to 42.8%. The median across states was 38%.  The range across cites was 30.6% to 44.6%. The median across cities was 36.5%.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a:extLst>
              <a:ext uri="{FF2B5EF4-FFF2-40B4-BE49-F238E27FC236}">
                <a16:creationId xmlns:a16="http://schemas.microsoft.com/office/drawing/2014/main" id="{E977373D-93F2-4056-9B78-08885837FACA}"/>
              </a:ext>
            </a:extLst>
          </p:cNvPr>
          <p:cNvSpPr>
            <a:spLocks noGrp="1" noRot="1" noChangeAspect="1" noChangeArrowheads="1" noTextEdit="1"/>
          </p:cNvSpPr>
          <p:nvPr>
            <p:ph type="sldImg"/>
          </p:nvPr>
        </p:nvSpPr>
        <p:spPr>
          <a:ln/>
        </p:spPr>
      </p:sp>
      <p:sp>
        <p:nvSpPr>
          <p:cNvPr id="96259" name="Notes Placeholder 2">
            <a:extLst>
              <a:ext uri="{FF2B5EF4-FFF2-40B4-BE49-F238E27FC236}">
                <a16:creationId xmlns:a16="http://schemas.microsoft.com/office/drawing/2014/main" id="{A398F44C-CC99-4751-B74F-9A0D7F03350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usually got the alcohol they drank by someone giving it to them (during the 30 days before the survey, among students who currently drank alcohol), 2019. The values range from 32.6% to 42.8%. Alabama, Arkansas, California, Illinois, New Mexico, Rhode Island, West Virginia, range from 32.6% to 35.8%. Alaska, Georgia, Hawaii, Maine, Mississippi, New Hampshire, range from 35.9% to 37.9%. Colorado, Montana, Nebraska, North Carolina, Oklahoma, Pennsylvania, South Carolina, range from 38.0% to 39.4%. Arizona, Idaho, Iowa, Louisiana, Michigan, Missouri, Tennessee, Texas, Utah, range from 39.5% to 42.8%.Wisconsin, Vermont, Virginia, South Dakota, Ohio, New York, Nevada, New Jersey, North Dakota, Maryland, Massachusetts, Kentucky, Kansas, Florida, Connecticut, did not ask this question. Delaware and Indiana did not have weighted data. Minnesota, Oregon, Washington and Wyoming did not participate.</a:t>
            </a:r>
          </a:p>
        </p:txBody>
      </p:sp>
      <p:sp>
        <p:nvSpPr>
          <p:cNvPr id="96260" name="Slide Number Placeholder 3">
            <a:extLst>
              <a:ext uri="{FF2B5EF4-FFF2-40B4-BE49-F238E27FC236}">
                <a16:creationId xmlns:a16="http://schemas.microsoft.com/office/drawing/2014/main" id="{3EF222EB-9893-47B4-A062-080D3DE2557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3E925E-10EB-49EC-B462-F96198C8BBE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117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36.8. The percentage for Male students is 37.0. The percentage for Female students is 36.5. The percentage for 9th grade students is 24.3. The percentage for 10th grade students is 34.3. The percentage for 11th grade students is 41.1. The percentage for 12th grade students is 48.7. The percentage for Black students is 37.5. The percentage for Hispanic students is 39.2. The percentage for White students is 36.8.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36.8. The percentage for Heterosexual students is 36.0. The percentage for Gay, Lesbian, or Bisexual students is 49.6. The percentage for Unsure students is 27.5. The percentage for Opposite Sex Only students is 56.7. The percentage for Same Sex or Both Sexes students is 67.5. The percentage for No Sexual Contact students is 16.1.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6.0. The percentage for Male students is 6.9. The percentage for Female students is 4.9. The percentage for 9th grade students is 3.8. The percentage for 10th grade students is 5.2. The percentage for 11th grade students is 5.9. The percentage for 12th grade students is 9.0. The percentage for Black students is 3.3. The percentage for Hispanic students is 6.0. The percentage for White students is 6.7.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ever used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31.3. The percentage for 1993 is 32.8. The percentage for 1995 is 42.4. The percentage for 1997 is 47.1. The percentage for 1999 is 47.2. The percentage for 2001 is 42.4. The percentage for 2003 is 40.2. The percentage for 2005 is 38.4. The percentage for 2007 is 38.1. The percentage for 2009 is 36.8. The percentage for 2011 is 39.9. The percentage for 2013 is 40.7. The percentage for 2015 is 38.6. The percentage for 2017 is 35.6. The percentage for 2019 is 36.8.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1997 and decreased from 1997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21 cities for high school students who ever used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19.3% to 41.9%. The median across states was 33.5%.  The range across cites was 27.3% to 48.5%. The median across cities was 37.4%.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a:extLst>
              <a:ext uri="{FF2B5EF4-FFF2-40B4-BE49-F238E27FC236}">
                <a16:creationId xmlns:a16="http://schemas.microsoft.com/office/drawing/2014/main" id="{0DE2D4DB-3ADC-4C8E-BEBB-C1AD4757C320}"/>
              </a:ext>
            </a:extLst>
          </p:cNvPr>
          <p:cNvSpPr>
            <a:spLocks noGrp="1" noRot="1" noChangeAspect="1" noChangeArrowheads="1" noTextEdit="1"/>
          </p:cNvSpPr>
          <p:nvPr>
            <p:ph type="sldImg"/>
          </p:nvPr>
        </p:nvSpPr>
        <p:spPr>
          <a:ln/>
        </p:spPr>
      </p:sp>
      <p:sp>
        <p:nvSpPr>
          <p:cNvPr id="98307" name="Notes Placeholder 2">
            <a:extLst>
              <a:ext uri="{FF2B5EF4-FFF2-40B4-BE49-F238E27FC236}">
                <a16:creationId xmlns:a16="http://schemas.microsoft.com/office/drawing/2014/main" id="{403F4BCB-3E5A-486A-9443-7D3F36715E2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marijuana (one or more times during their life), 2019. The values range from 19.3% to 41.9%. Alabama, California, Georgia, Iowa, Nebraska, North Dakota, Ohio, Utah, Wisconsin, range from 19.3% to 30.8%. Kansas, Kentucky, Maryland, Mississippi, Missouri, New Jersey, South Dakota, Tennessee, Texas, range from 30.9% to 33.5%. Arkansas, Colorado, Connecticut, Florida, Louisiana, Maine, Oklahoma, South Carolina, range from 33.6% to 36.6%. Alaska, Illinois, Massachusetts, Michigan, Montana, Nevada, North Carolina, Pennsylvania, Rhode Island, West Virginia, range from 36.7% to 41.9%.Vermont, Virginia, New York, New Mexico, New Hampshire, Idaho, Hawaii, Arizona, did not ask this question. Delaware and Indiana did not have weighted data. Minnesota, Oregon, Washington and Wyoming did not participate.</a:t>
            </a:r>
          </a:p>
        </p:txBody>
      </p:sp>
      <p:sp>
        <p:nvSpPr>
          <p:cNvPr id="98308" name="Slide Number Placeholder 3">
            <a:extLst>
              <a:ext uri="{FF2B5EF4-FFF2-40B4-BE49-F238E27FC236}">
                <a16:creationId xmlns:a16="http://schemas.microsoft.com/office/drawing/2014/main" id="{495EE6FA-96E7-40B7-8579-9B7CC6F277C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5CC5A84-3EA1-44BD-93F3-ED7D07B8657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percentages of high school students who tried marijuana for the first time before age 13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5.6. The percentage for Male students is 7.2. The percentage for Female students is 4.0. The percentage for 9th grade students is 6.0. The percentage for 10th grade students is 5.7. The percentage for 11th grade students is 6.0. The percentage for 12th grade students is 4.4. The percentage for Black students is 8.3. The percentage for Hispanic students is 6.3. The percentage for White students is 4.6.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9th grade students is higher than for 12th grade students. The prevalence for 11th grade students is higher than for 12th grade students. The prevalence for Black students is higher than for Hispanic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percentages of high school students who tried marijuana for the first time before age 13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5.6. The percentage for Heterosexual students is 5.0. The percentage for Gay, Lesbian, or Bisexual students is 9.3. The percentage for Unsure students is 6.5. The percentage for Opposite Sex Only students is 8.3. The percentage for Same Sex or Both Sexes students is 13.6. The percentage for No Sexual Contact students is 1.5.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tried marijuana for the first time before age 13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7.4. The percentage for 1993 is 6.9. The percentage for 1995 is 7.6. The percentage for 1997 is 9.7. The percentage for 1999 is 11.3. The percentage for 2001 is 10.2. The percentage for 2003 is 9.9. The percentage for 2005 is 8.7. The percentage for 2007 is 8.3. The percentage for 2009 is 7.5. The percentage for 2011 is 8.1. The percentage for 2013 is 8.6. The percentage for 2015 is 7.5. The percentage for 2017 is 6.8. The percentage for 2019 is 5.6.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1999, and decreased from 1999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41 states and 25 cities for high school students who tried marijuana for the first time before age 13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2.8% to 14.1%. The median across states was 6.1%.  The range across cites was 4.1% to 14.2%. The median across cities was 7.6%.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a:extLst>
              <a:ext uri="{FF2B5EF4-FFF2-40B4-BE49-F238E27FC236}">
                <a16:creationId xmlns:a16="http://schemas.microsoft.com/office/drawing/2014/main" id="{C9572E99-7E9C-444D-917F-1823F393B7F3}"/>
              </a:ext>
            </a:extLst>
          </p:cNvPr>
          <p:cNvSpPr>
            <a:spLocks noGrp="1" noRot="1" noChangeAspect="1" noChangeArrowheads="1" noTextEdit="1"/>
          </p:cNvSpPr>
          <p:nvPr>
            <p:ph type="sldImg"/>
          </p:nvPr>
        </p:nvSpPr>
        <p:spPr>
          <a:ln/>
        </p:spPr>
      </p:sp>
      <p:sp>
        <p:nvSpPr>
          <p:cNvPr id="100355" name="Notes Placeholder 2">
            <a:extLst>
              <a:ext uri="{FF2B5EF4-FFF2-40B4-BE49-F238E27FC236}">
                <a16:creationId xmlns:a16="http://schemas.microsoft.com/office/drawing/2014/main" id="{A41963B1-03B6-46E4-8836-EA3FCC183F1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tried marijuana for the first time before age 13 years, 2019. The values range from 2.8% to 14.1%. Connecticut, Iowa, Massachusetts, Nebraska, New Hampshire, New Jersey, Pennsylvania, Rhode Island, Utah, Wisconsin, range from 2.8% to 4.8%. Alabama, California, Florida, Idaho, Illinois, Maine, Michigan, North Dakota, Vermont, Virginia, range from 4.9% to 6.0%. Hawaii, Kansas, Kentucky, Maryland, Oklahoma, Tennessee, Texas, range from 6.1% to 7.4%. Alaska, Arizona, Arkansas, Colorado, Louisiana, Mississippi, Montana, Nevada, New Mexico, New York, North Carolina, South Carolina, South Dakota, West Virginia, range from 7.5% to 14.1%.Ohio, Missouri, Georgia, did not ask this question. Delaware and Indiana did not have weighted data. Minnesota, Oregon, Washington and Wyoming did not participate.</a:t>
            </a:r>
          </a:p>
        </p:txBody>
      </p:sp>
      <p:sp>
        <p:nvSpPr>
          <p:cNvPr id="100356" name="Slide Number Placeholder 3">
            <a:extLst>
              <a:ext uri="{FF2B5EF4-FFF2-40B4-BE49-F238E27FC236}">
                <a16:creationId xmlns:a16="http://schemas.microsoft.com/office/drawing/2014/main" id="{7C7D6EEF-9CD1-4AE1-AD32-7F5C352CDB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332178-8727-401C-BBE5-4B14530735A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marijuana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21.7. The percentage for Male students is 22.5. The percentage for Female students is 20.8. The percentage for 9th grade students is 14.6. The percentage for 10th grade students is 19.8. The percentage for 11th grade students is 24.9. The percentage for 12th grade students is 28.3. The percentage for Black students is 21.7. The percentage for Hispanic students is 22.4. The percentage for White students is 22.1.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marijuana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21.7. The percentage for Heterosexual students is 20.9. The percentage for Gay, Lesbian, or Bisexual students is 31.1. The percentage for Unsure students is 19.5. The percentage for Opposite Sex Only students is 33.9. The percentage for Same Sex or Both Sexes students is 45.0. The percentage for No Sexual Contact students is 8.2.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6.0. The percentage for Heterosexual students is 5.2. The percentage for Gay, Lesbian, or Bisexual students is 10.4. The percentage for Unsure students is 7.4. The percentage for Opposite Sex Only students is 8.6. The percentage for Same Sex or Both Sexes students is 19.4. The percentage for No Sexual Contact students is 1.5.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currently used marijuana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14.7. The percentage for 1993 is 17.7. The percentage for 1995 is 25.3. The percentage for 1997 is 26.2. The percentage for 1999 is 26.7. The percentage for 2001 is 23.9. The percentage for 2003 is 22.4. The percentage for 2005 is 20.2. The percentage for 2007 is 19.7. The percentage for 2009 is 20.8. The percentage for 2011 is 23.1. The percentage for 2013 is 23.4. The percentage for 2015 is 21.7. The percentage for 2017 is 19.8. The percentage for 2019 is 21.7.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1995 and decreased from 1995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44 states and 27 cities for high school students who currently used marijuana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10.0% to 27.7%. The median across states was 18.4%.  The range across cites was 16.0% to 29.2%. The median across cities was 21.3%.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a:extLst>
              <a:ext uri="{FF2B5EF4-FFF2-40B4-BE49-F238E27FC236}">
                <a16:creationId xmlns:a16="http://schemas.microsoft.com/office/drawing/2014/main" id="{897D3CF9-771C-4290-B48F-D822B5D16195}"/>
              </a:ext>
            </a:extLst>
          </p:cNvPr>
          <p:cNvSpPr>
            <a:spLocks noGrp="1" noRot="1" noChangeAspect="1" noChangeArrowheads="1" noTextEdit="1"/>
          </p:cNvSpPr>
          <p:nvPr>
            <p:ph type="sldImg"/>
          </p:nvPr>
        </p:nvSpPr>
        <p:spPr>
          <a:ln/>
        </p:spPr>
      </p:sp>
      <p:sp>
        <p:nvSpPr>
          <p:cNvPr id="102403" name="Notes Placeholder 2">
            <a:extLst>
              <a:ext uri="{FF2B5EF4-FFF2-40B4-BE49-F238E27FC236}">
                <a16:creationId xmlns:a16="http://schemas.microsoft.com/office/drawing/2014/main" id="{2246196B-C0FD-42A3-B5B8-215EF85BE58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used marijuana (one or more times during the 30 days before the survey), 2019. The values range from 10% to 27.7%. Alabama, Georgia, Iowa, Kentucky, Mississippi, Missouri, Nebraska, North Dakota, Ohio, South Dakota, Utah, range from 10.0% to 16.6%. Arkansas, California, Hawaii, Idaho, Kansas, Maryland, Oklahoma, South Carolina, Tennessee, Texas, Virginia, range from 16.7% to 18.3%. Alaska, Colorado, Florida, Louisiana, Montana, Nevada, New Jersey, New York, Pennsylvania, West Virginia, Wisconsin, range from 18.4% to 21.5%. Arizona, Connecticut, Illinois, Maine, Massachusetts, Michigan, New Hampshire, New Mexico, North Carolina, Rhode Island, Vermont, range from 21.6% to 27.7%.Delaware and Indiana did not have weighted data. Minnesota, Oregon, Washington and Wyoming did not participate.</a:t>
            </a:r>
          </a:p>
        </p:txBody>
      </p:sp>
      <p:sp>
        <p:nvSpPr>
          <p:cNvPr id="102404" name="Slide Number Placeholder 3">
            <a:extLst>
              <a:ext uri="{FF2B5EF4-FFF2-40B4-BE49-F238E27FC236}">
                <a16:creationId xmlns:a16="http://schemas.microsoft.com/office/drawing/2014/main" id="{39722AE2-39C1-4398-BA55-9969F3F9C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82E8ED-413E-4191-9D3C-0A17C9C8E6D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synthetic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7.3. The percentage for Male students is 7.2. The percentage for Female students is 7.4. The percentage for 9th grade students is 5.3. The percentage for 10th grade students is 7.2. The percentage for 11th grade students is 8.5. The percentage for 12th grade students is 8.2. The percentage for Black students is 5.7. The percentage for Hispanic students is 9.8. The percentage for White students is 6.7.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12th grade students is higher than for 9th grade students. The prevalence for Hispanic students is higher than for Black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synthetic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7.3. The percentage for Heterosexual students is 6.7. The percentage for Gay, Lesbian, or Bisexual students is 11.6. The percentage for Unsure students is 10.4. The percentage for Opposite Sex Only students is 10.0. The percentage for Same Sex or Both Sexes students is 20.1. The percentage for No Sexual Contact students is 2.5.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ever used synthetic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9.2. The percentage for 2017 is 6.9. The percentage for 2019 is 7.3.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decreased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28 states and 20 cities for high school students who ever used synthetic marijuana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4.7% to 12.2%. The median across states was 7.3%.  The range across cites was 4.8% to 10.5%. The median across cities was 7.6%.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a:extLst>
              <a:ext uri="{FF2B5EF4-FFF2-40B4-BE49-F238E27FC236}">
                <a16:creationId xmlns:a16="http://schemas.microsoft.com/office/drawing/2014/main" id="{58656C15-651E-427E-8E73-64F672C83380}"/>
              </a:ext>
            </a:extLst>
          </p:cNvPr>
          <p:cNvSpPr>
            <a:spLocks noGrp="1" noRot="1" noChangeAspect="1" noChangeArrowheads="1" noTextEdit="1"/>
          </p:cNvSpPr>
          <p:nvPr>
            <p:ph type="sldImg"/>
          </p:nvPr>
        </p:nvSpPr>
        <p:spPr>
          <a:ln/>
        </p:spPr>
      </p:sp>
      <p:sp>
        <p:nvSpPr>
          <p:cNvPr id="104451" name="Notes Placeholder 2">
            <a:extLst>
              <a:ext uri="{FF2B5EF4-FFF2-40B4-BE49-F238E27FC236}">
                <a16:creationId xmlns:a16="http://schemas.microsoft.com/office/drawing/2014/main" id="{8DC80D2B-9F19-43CF-9B9C-68F9B9C6CA0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synthetic marijuana (also called K2, Spice, fake weed, King Kong, Yucatan Fire, Skunk, or Moon Rocks, one or more times during their life), 2019. The values range from 4.7% to 12.2%. California, Iowa, Kentucky, Nebraska, Pennsylvania, Utah, range from 4.7% to 6.2%. Connecticut, Idaho, Maryland, Montana, Nevada, Oklahoma, Texas, range from 6.3% to 7.2%. Arkansas, Georgia, Massachusetts, Michigan, Rhode Island, Tennessee, range from 7.3% to 8.5%. Alabama, Kansas, Louisiana, Mississippi, New Hampshire, New Jersey, New York, South Carolina, West Virginia, range from 8.6% to 12.2%.Wisconsin, Vermont, Virginia, South Dakota, Ohio, New Mexico, North Dakota, North Carolina, Missouri, Maine, Illinois, Hawaii, Florida, Colorado, Arizona, Alaska, did not ask this question. Delaware and Indiana did not have weighted data. Minnesota, Oregon, Washington and Wyoming did not participate.</a:t>
            </a:r>
          </a:p>
        </p:txBody>
      </p:sp>
      <p:sp>
        <p:nvSpPr>
          <p:cNvPr id="104452" name="Slide Number Placeholder 3">
            <a:extLst>
              <a:ext uri="{FF2B5EF4-FFF2-40B4-BE49-F238E27FC236}">
                <a16:creationId xmlns:a16="http://schemas.microsoft.com/office/drawing/2014/main" id="{707F51B0-33CE-4F02-97C0-CE1D6E90C5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286F34F-1A30-4811-B226-4AE1F264102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14.3. The percentage for Male students is 12.4. The percentage for Female students is 16.1. The percentage for 9th grade students is 13.8. The percentage for 10th grade students is 13.4. The percentage for 11th grade students is 15.9. The percentage for 12th grade students is 13.9. The percentage for Black students is 15.3. The percentage for Hispanic students is 16.0. The percentage for White students is 12.7.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female students is higher than for male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14.3. The percentage for Heterosexual students is 12.7. The percentage for Gay, Lesbian, or Bisexual students is 23.9. The percentage for Unsure students is 19.1. The percentage for Opposite Sex Only students is 16.6. The percentage for Same Sex or Both Sexes students is 33.9. The percentage for No Sexual Contact students is 8.5.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currently smoked cigarettes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27.5. The percentage for 1993 is 30.5. The percentage for 1995 is 34.8. The percentage for 1997 is 36.4. The percentage for 1999 is 34.8. The percentage for 2001 is 28.5. The percentage for 2003 is 21.9. The percentage for 2005 is 23.0. The percentage for 2007 is 20.0. The percentage for 2009 is 19.5. The percentage for 2011 is 18.1. The percentage for 2013 is 15.7. The percentage for 2015 is 10.8. The percentage for 2017 is 8.8. The percentage for 2019 is 6.0.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1997, and decreased from 1997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14.0. The percentage for 2019 is 14.3.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did not change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39 states and 26 cities for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9.2% to 22.7%. The median across states was 14.5%.  The range across cites was 10.3% to 22.3%. The median across cities was 15.9%.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a:extLst>
              <a:ext uri="{FF2B5EF4-FFF2-40B4-BE49-F238E27FC236}">
                <a16:creationId xmlns:a16="http://schemas.microsoft.com/office/drawing/2014/main" id="{4237EE40-1A2F-4D87-99F3-940E27D482CC}"/>
              </a:ext>
            </a:extLst>
          </p:cNvPr>
          <p:cNvSpPr>
            <a:spLocks noGrp="1" noRot="1" noChangeAspect="1" noChangeArrowheads="1" noTextEdit="1"/>
          </p:cNvSpPr>
          <p:nvPr>
            <p:ph type="sldImg"/>
          </p:nvPr>
        </p:nvSpPr>
        <p:spPr>
          <a:ln/>
        </p:spPr>
      </p:sp>
      <p:sp>
        <p:nvSpPr>
          <p:cNvPr id="106499" name="Notes Placeholder 2">
            <a:extLst>
              <a:ext uri="{FF2B5EF4-FFF2-40B4-BE49-F238E27FC236}">
                <a16:creationId xmlns:a16="http://schemas.microsoft.com/office/drawing/2014/main" id="{979BE37A-105B-48C1-87CB-EA8AA9695D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took prescription pain medicine without a doctor''s prescription or differently than how a doctor told them to use it (one or more times during their life), 2019. The values range from 9.2% to 22.7%. Connecticut, Iowa, Kentucky, Maine, Pennsylvania, Rhode Island, Vermont, West Virginia, Wisconsin, range from 9.2% to 12.1%. California, Florida, Hawaii, Idaho, Michigan, Montana, Ohio, Tennessee, Utah, range from 12.2% to 14.4%. Alaska, Colorado, Georgia, Illinois, Kansas, Maryland, Nebraska, North Dakota, Oklahoma, South Carolina, South Dakota, range from 14.5% to 16.5%. Alabama, Arizona, Arkansas, Louisiana, Mississippi, Missouri, Nevada, New Mexico, North Carolina, Texas, range from 16.6% to 22.7%.Virginia, New York, New Jersey, New Hampshire, Massachusetts, did not ask this question. Delaware and Indiana did not have weighted data. Minnesota, Oregon, Washington and Wyoming did not participate.</a:t>
            </a:r>
          </a:p>
        </p:txBody>
      </p:sp>
      <p:sp>
        <p:nvSpPr>
          <p:cNvPr id="106500" name="Slide Number Placeholder 3">
            <a:extLst>
              <a:ext uri="{FF2B5EF4-FFF2-40B4-BE49-F238E27FC236}">
                <a16:creationId xmlns:a16="http://schemas.microsoft.com/office/drawing/2014/main" id="{92F56F3E-AD61-4CDE-B9D9-4328CBD344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5AD25F-FC71-4AC7-B596-85536172A78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took prescription pain medicine without a doctor's prescription or differently than how a doctor told them to use it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7.2. The percentage for Male students is 6.1. The percentage for Female students is 8.3. The percentage for 9th grade students is 7.1. The percentage for 10th grade students is 7.0. The percentage for 11th grade students is 7.8. The percentage for 12th grade students is 6.8. The percentage for Black students is 8.7. The percentage for Hispanic students is 9.8. The percentage for White students is 5.5.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female students is higher than for male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143</a:t>
            </a:fld>
            <a:endParaRPr lang="en-US"/>
          </a:p>
        </p:txBody>
      </p:sp>
    </p:spTree>
    <p:extLst>
      <p:ext uri="{BB962C8B-B14F-4D97-AF65-F5344CB8AC3E}">
        <p14:creationId xmlns:p14="http://schemas.microsoft.com/office/powerpoint/2010/main" val="288088008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took prescription pain medicine without a doctor's prescription or differently than how a doctor told them to use it (one or more times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7.2. The percentage for Heterosexual students is 6.4. The percentage for Gay, Lesbian, or Bisexual students is 12.0. The percentage for Unsure students is 11.5. The percentage for Opposite Sex Only students is 8.3. The percentage for Same Sex or Both Sexes students is 20.3. The percentage for No Sexual Contact students is 4.0.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144</a:t>
            </a:fld>
            <a:endParaRPr lang="en-US"/>
          </a:p>
        </p:txBody>
      </p:sp>
    </p:spTree>
    <p:extLst>
      <p:ext uri="{BB962C8B-B14F-4D97-AF65-F5344CB8AC3E}">
        <p14:creationId xmlns:p14="http://schemas.microsoft.com/office/powerpoint/2010/main" val="393426771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cocaine  (any form of cocaine, including powder, crack, or freebase,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3.9. The percentage for Male students is 4.9. The percentage for Female students is 2.7. The percentage for 9th grade students is 2.3. The percentage for 10th grade students is 3.3. The percentage for 11th grade students is 4.0. The percentage for 12th grade students is 6.0. The percentage for Black students is 4.0. The percentage for Hispanic students is 5.6. The percentage for White students is 2.9.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cocaine  (any form of cocaine, including powder, crack, or freebase,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3.9. The percentage for Heterosexual students is 3.3. The percentage for Gay, Lesbian, or Bisexual students is 7.0. The percentage for Unsure students is 7.6. The percentage for Opposite Sex Only students is 5.5. The percentage for Same Sex or Both Sexes students is 12.2. The percentage for No Sexual Contact students is 0.4.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ever used cocaine  (any form of cocaine, including powder, crack, or freebase,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5.9. The percentage for 1993 is 4.9. The percentage for 1995 is 7.0. The percentage for 1997 is 8.2. The percentage for 1999 is 9.5. The percentage for 2001 is 9.4. The percentage for 2003 is 8.7. The percentage for 2005 is 7.6. The percentage for 2007 is 7.2. The percentage for 2009 is 6.4. The percentage for 2011 is 6.8. The percentage for 2013 is 5.5. The percentage for 2015 is 5.2. The percentage for 2017 is 4.8. The percentage for 2019 is 3.9.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2001, and decreased from 2001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37 states and 24 cities for high school students who ever used cocaine  (any form of cocaine, including powder, crack, or freebase,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1.8% to 9.6%. The median across states was 4.6%.  The range across cites was 2.1% to 9.1%. The median across cities was 5.1%.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a:extLst>
              <a:ext uri="{FF2B5EF4-FFF2-40B4-BE49-F238E27FC236}">
                <a16:creationId xmlns:a16="http://schemas.microsoft.com/office/drawing/2014/main" id="{B681CE90-50D9-4B00-A1AC-D6E92EDC6C82}"/>
              </a:ext>
            </a:extLst>
          </p:cNvPr>
          <p:cNvSpPr>
            <a:spLocks noGrp="1" noRot="1" noChangeAspect="1" noChangeArrowheads="1" noTextEdit="1"/>
          </p:cNvSpPr>
          <p:nvPr>
            <p:ph type="sldImg"/>
          </p:nvPr>
        </p:nvSpPr>
        <p:spPr>
          <a:ln/>
        </p:spPr>
      </p:sp>
      <p:sp>
        <p:nvSpPr>
          <p:cNvPr id="108547" name="Notes Placeholder 2">
            <a:extLst>
              <a:ext uri="{FF2B5EF4-FFF2-40B4-BE49-F238E27FC236}">
                <a16:creationId xmlns:a16="http://schemas.microsoft.com/office/drawing/2014/main" id="{FD8EF852-6640-4345-A8E7-BA49127B6E0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cocaine (any form of cocaine, including powder, crack, or freebase, one or more times during their life), 2019. The values range from 1.8% to 9.6%. Connecticut, Michigan, New Jersey, North Dakota, Pennsylvania, Rhode Island, Utah, range from 1.8% to 3.4%. Alaska, Florida, Iowa, Kentucky, Massachusetts, Mississippi, Montana, Nebraska, Ohio, Oklahoma, Vermont, range from 3.5% to 4.5%. Arizona, Colorado, Illinois, Maryland, Missouri, North Carolina, Tennessee, Texas, West Virginia, range from 4.6% to 5.5%. Alabama, Arkansas, Georgia, Hawaii, Kansas, Louisiana, Nevada, New Mexico, New York, South Carolina, range from 5.6% to 9.6%.Wisconsin, Virginia, South Dakota, New Hampshire, Maine, Idaho, California, did not ask this question. Delaware and Indiana did not have weighted data. Minnesota, Oregon, Washington and Wyoming did not participate.</a:t>
            </a:r>
          </a:p>
        </p:txBody>
      </p:sp>
      <p:sp>
        <p:nvSpPr>
          <p:cNvPr id="108548" name="Slide Number Placeholder 3">
            <a:extLst>
              <a:ext uri="{FF2B5EF4-FFF2-40B4-BE49-F238E27FC236}">
                <a16:creationId xmlns:a16="http://schemas.microsoft.com/office/drawing/2014/main" id="{A2D9ACB9-1C11-457D-8B61-DA0BDE6BD78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37897CD-6720-4674-BC0B-C19A42046CB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26 cities for high school students who currently smoked cigarettes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2.2% to 13.5%. The median across states was 5.7%.  The range across cites was 2.1% to 9.9%. The median across cities was 3.4%.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6.4. The percentage for Male students is 5.7. The percentage for Female students is 6.9. The percentage for 9th grade students is 6.0. The percentage for 10th grade students is 7.0. The percentage for 11th grade students is 7.0. The percentage for 12th grade students is 5.1. The percentage for Black students is 7.2. The percentage for Hispanic students is 6.6. The percentage for White students is 6.3.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12th grade students. The prevalence for 11th grade students is higher than for 12th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6.4. The percentage for Heterosexual students is 5.0. The percentage for Gay, Lesbian, or Bisexual students is 14.8. The percentage for Unsure students is 10.8. The percentage for Opposite Sex Only students is 7.1. The percentage for Same Sex or Both Sexes students is 21.2. The percentage for No Sexual Contact students is 3.2.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1995-2019. This slide shows percentages from 1995 through 2019 for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1995 is 20.3. The percentage for 1997 is 16.0. The percentage for 1999 is 14.6. The percentage for 2001 is 14.7. The percentage for 2003 is 12.1. The percentage for 2005 is 12.4. The percentage for 2007 is 13.3. The percentage for 2009 is 11.7. The percentage for 2011 is 11.4. The percentage for 2013 is 8.9. The percentage for 2015 is 7.0. The percentage for 2017 is 6.2. The percentage for 2019 is 6.4.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2019, decreased from 1995 to 2011, and decreased from 2011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30 states and 21 cities for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5.1% to 15.0%. The median across states was 7.5%.  The range across cites was 4.5% to 11.8%. The median across cities was 7.6%.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a:extLst>
              <a:ext uri="{FF2B5EF4-FFF2-40B4-BE49-F238E27FC236}">
                <a16:creationId xmlns:a16="http://schemas.microsoft.com/office/drawing/2014/main" id="{CA89C06E-7727-4ABD-81D9-662DCF80D2BB}"/>
              </a:ext>
            </a:extLst>
          </p:cNvPr>
          <p:cNvSpPr>
            <a:spLocks noGrp="1" noRot="1" noChangeAspect="1" noChangeArrowheads="1" noTextEdit="1"/>
          </p:cNvSpPr>
          <p:nvPr>
            <p:ph type="sldImg"/>
          </p:nvPr>
        </p:nvSpPr>
        <p:spPr>
          <a:ln/>
        </p:spPr>
      </p:sp>
      <p:sp>
        <p:nvSpPr>
          <p:cNvPr id="110595" name="Notes Placeholder 2">
            <a:extLst>
              <a:ext uri="{FF2B5EF4-FFF2-40B4-BE49-F238E27FC236}">
                <a16:creationId xmlns:a16="http://schemas.microsoft.com/office/drawing/2014/main" id="{81B4F65E-8B3D-4E03-A6E8-5E9E07C0E2E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inhalants (sniffed glue, breathed the contents of aerosol spray cans, or inhaled any paints or sprays to get high, one or more times during their life), 2019. The values range from 5.1% to 15%. Alaska, Kentucky, Nebraska, New Jersey, Oklahoma, Pennsylvania, Texas, range from 5.1% to 6.6%. Colorado, Illinois, Iowa, Maine, Utah, Vermont, West Virginia, range from 6.7% to 7.4%. Arizona, Georgia, Idaho, Kansas, Michigan, Montana, Ohio, Tennessee, range from 7.5% to 8.1%. Alabama, Arkansas, California, Louisiana, Mississippi, North Carolina, South Carolina, South Dakota, range from 8.2% to 15.0%.Wisconsin, Virginia, Rhode Island, New York, Nevada, New Mexico, New Hampshire, North Dakota, Missouri, Maryland, Massachusetts, Hawaii, Florida, Connecticut, did not ask this question. Delaware and Indiana did not have weighted data. Minnesota, Oregon, Washington and Wyoming did not participate.</a:t>
            </a:r>
          </a:p>
        </p:txBody>
      </p:sp>
      <p:sp>
        <p:nvSpPr>
          <p:cNvPr id="110596" name="Slide Number Placeholder 3">
            <a:extLst>
              <a:ext uri="{FF2B5EF4-FFF2-40B4-BE49-F238E27FC236}">
                <a16:creationId xmlns:a16="http://schemas.microsoft.com/office/drawing/2014/main" id="{C7448375-A3F5-408D-88EA-630EF7EBB6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B34D8B-3185-4541-874E-C129C36FF1C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heroin  (also called "smack," "junk," or "China White,"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1.8. The percentage for Male students is 2.3. The percentage for Female students is 1.0. The percentage for 9th grade students is 1.3. The percentage for 10th grade students is 1.8. The percentage for 11th grade students is 1.8. The percentage for 12th grade students is 1.7. The percentage for Black students is 3.4. The percentage for Hispanic students is 2.4. The percentage for White students is 0.9.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heroin  (also called "smack," "junk," or "China White,"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1.8. The percentage for Heterosexual students is 1.2. The percentage for Gay, Lesbian, or Bisexual students is 3.8. The percentage for Unsure students is 6.2. The percentage for Opposite Sex Only students is 1.3. The percentage for Same Sex or Both Sexes students is 7.0. The percentage for No Sexual Contact students is 0.2.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1999-2019. This slide shows percentages from 1999 through 2019 for high school students who ever used heroin  (also called "smack," "junk," or "China White,"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1999 is 2.4. The percentage for 2001 is 3.1. The percentage for 2003 is 3.3. The percentage for 2005 is 2.4. The percentage for 2007 is 2.3. The percentage for 2009 is 2.5. The percentage for 2011 is 2.9. The percentage for 2013 is 2.2. The percentage for 2015 is 2.1. The percentage for 2017 is 1.7. The percentage for 2019 is 1.8.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2019, did not change from 1999 to 2011, and decreased from 2011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38 states and 25 cities for high school students who ever used heroin  (also called "smack," "junk," or "China White,"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0.9% to 9.0%. The median across states was 2.1%.  The range across cites was 1.2% to 7.4%. The median across cities was 3.5%.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a:extLst>
              <a:ext uri="{FF2B5EF4-FFF2-40B4-BE49-F238E27FC236}">
                <a16:creationId xmlns:a16="http://schemas.microsoft.com/office/drawing/2014/main" id="{62E98320-F5E5-4DED-AB86-9AA74D280ECC}"/>
              </a:ext>
            </a:extLst>
          </p:cNvPr>
          <p:cNvSpPr>
            <a:spLocks noGrp="1" noRot="1" noChangeAspect="1" noChangeArrowheads="1" noTextEdit="1"/>
          </p:cNvSpPr>
          <p:nvPr>
            <p:ph type="sldImg"/>
          </p:nvPr>
        </p:nvSpPr>
        <p:spPr>
          <a:ln/>
        </p:spPr>
      </p:sp>
      <p:sp>
        <p:nvSpPr>
          <p:cNvPr id="112643" name="Notes Placeholder 2">
            <a:extLst>
              <a:ext uri="{FF2B5EF4-FFF2-40B4-BE49-F238E27FC236}">
                <a16:creationId xmlns:a16="http://schemas.microsoft.com/office/drawing/2014/main" id="{60AD0546-9950-4D95-9DD0-89AB5D23014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used heroin (also called smack, junk, or China White one or more times during their life), 2019. The values range from 0.9% to 9%. Idaho, New Hampshire, New Jersey, North Dakota, Oklahoma, Pennsylvania, Texas, Utah, Wisconsin, range from 0.9% to 1.5%. Colorado, Connecticut, Iowa, Kentucky, Massachusetts, Montana, Nebraska, Ohio, South Dakota, Vermont, range from 1.6% to 2.0%. Alaska, Arizona, Illinois, Michigan, Missouri, Nevada, Rhode Island, Tennessee, West Virginia, range from 2.1% to 2.9%. Alabama, Arkansas, Hawaii, Kansas, Louisiana, Maryland, Mississippi, New Mexico, New York, South Carolina, range from 3.0% to 9.0%.Virginia, North Carolina, Maine, Georgia, Florida, California, did not ask this question. Delaware and Indiana did not have weighted data. Minnesota, Oregon, Washington and Wyoming did not participate.</a:t>
            </a:r>
          </a:p>
        </p:txBody>
      </p:sp>
      <p:sp>
        <p:nvSpPr>
          <p:cNvPr id="112644" name="Slide Number Placeholder 3">
            <a:extLst>
              <a:ext uri="{FF2B5EF4-FFF2-40B4-BE49-F238E27FC236}">
                <a16:creationId xmlns:a16="http://schemas.microsoft.com/office/drawing/2014/main" id="{0A1366D8-0701-45C3-A95C-EBD9A5FEB3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0EE4E5-BE2C-4659-B637-D7FD04161BA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a:extLst>
              <a:ext uri="{FF2B5EF4-FFF2-40B4-BE49-F238E27FC236}">
                <a16:creationId xmlns:a16="http://schemas.microsoft.com/office/drawing/2014/main" id="{80C37ED7-92E2-4AF8-87B5-AB18DB3A6FDF}"/>
              </a:ext>
            </a:extLst>
          </p:cNvPr>
          <p:cNvSpPr>
            <a:spLocks noGrp="1" noRot="1" noChangeAspect="1" noChangeArrowheads="1" noTextEdit="1"/>
          </p:cNvSpPr>
          <p:nvPr>
            <p:ph type="sldImg"/>
          </p:nvPr>
        </p:nvSpPr>
        <p:spPr>
          <a:ln/>
        </p:spPr>
      </p:sp>
      <p:sp>
        <p:nvSpPr>
          <p:cNvPr id="55299" name="Notes Placeholder 2">
            <a:extLst>
              <a:ext uri="{FF2B5EF4-FFF2-40B4-BE49-F238E27FC236}">
                <a16:creationId xmlns:a16="http://schemas.microsoft.com/office/drawing/2014/main" id="{DA545D5F-0729-4A87-876C-01118484777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smoked cigarettes (on at least 1 day during the 30 days before the survey), 2019. The values range from 2.2% to 13.5%. Connecticut, Georgia, Illinois, Michigan, Nebraska, Nevada, New Jersey, New York, Rhode Island, Utah, range from 2.2% to 4.7%. Arizona, Colorado, Florida, Hawaii, Idaho, Maryland, Massachusetts, New Hampshire, Ohio, Texas, Virginia, range from 4.8% to 5.6%. Alabama, Iowa, Kansas, Maine, Mississippi, Missouri, Pennsylvania, South Carolina, Tennessee, Vermont, Wisconsin, range from 5.7% to 7.6%. Alaska, Arkansas, Kentucky, Louisiana, Montana, New Mexico, North Carolina, North Dakota, Oklahoma, South Dakota, West Virginia, range from 7.7% to 13.5%.California, did not ask this question. Delaware and Indiana did not have weighted data. Minnesota, Oregon, Washington and Wyoming did not participate.</a:t>
            </a:r>
          </a:p>
        </p:txBody>
      </p:sp>
      <p:sp>
        <p:nvSpPr>
          <p:cNvPr id="55300" name="Slide Number Placeholder 3">
            <a:extLst>
              <a:ext uri="{FF2B5EF4-FFF2-40B4-BE49-F238E27FC236}">
                <a16:creationId xmlns:a16="http://schemas.microsoft.com/office/drawing/2014/main" id="{8A71DB47-4FD1-4C9D-9052-40AAB6837B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90E32F-0107-4553-947E-984070F3B84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hallucinogenic drugs (such as LSD, acid, PCP, angel dust, mescaline, or mushrooms,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7.0. The percentage for Male students is 8.5. The percentage for Female students is 5.3. The percentage for 9th grade students is 3.8. The percentage for 10th grade students is 5.6. The percentage for 11th grade students is 8.2. The percentage for 12th grade students is 10.5. The percentage for Black students is 4.2. The percentage for Hispanic students is 7.4. The percentage for White students is 7.6.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160</a:t>
            </a:fld>
            <a:endParaRPr lang="en-US"/>
          </a:p>
        </p:txBody>
      </p:sp>
    </p:spTree>
    <p:extLst>
      <p:ext uri="{BB962C8B-B14F-4D97-AF65-F5344CB8AC3E}">
        <p14:creationId xmlns:p14="http://schemas.microsoft.com/office/powerpoint/2010/main" val="121979369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hallucinogenic drugs (such as LSD, acid, PCP, angel dust, mescaline, or mushrooms,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7.0. The percentage for Heterosexual students is 6.3. The percentage for Gay, Lesbian, or Bisexual students is 12.1. The percentage for Unsure students is 9.3. The percentage for Opposite Sex Only students is 10.1. The percentage for Same Sex or Both Sexes students is 21.3. The percentage for No Sexual Contact students is 1.8.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161</a:t>
            </a:fld>
            <a:endParaRPr lang="en-US"/>
          </a:p>
        </p:txBody>
      </p:sp>
    </p:spTree>
    <p:extLst>
      <p:ext uri="{BB962C8B-B14F-4D97-AF65-F5344CB8AC3E}">
        <p14:creationId xmlns:p14="http://schemas.microsoft.com/office/powerpoint/2010/main" val="282259513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2001-2019. This slide shows percentages from 2001 through 2019 for high school students who ever used hallucinogenic drugs (such as LSD, acid, PCP, angel dust, mescaline, or mushrooms,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2001 is 13.3. The percentage for 2003 is 10.6. The percentage for 2005 is 8.5. The percentage for 2007 is 7.8. The percentage for 2009 is 8.0. The percentage for 2011 is 8.7. The percentage for 2013 is 7.1. The percentage for 2015 is 6.4. The percentage for 2017 is 6.6. The percentage for 2019 is 7.0.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2019, decreased from 2001 to 2005, and decreased from 2005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162</a:t>
            </a:fld>
            <a:endParaRPr lang="en-US"/>
          </a:p>
        </p:txBody>
      </p:sp>
    </p:spTree>
    <p:extLst>
      <p:ext uri="{BB962C8B-B14F-4D97-AF65-F5344CB8AC3E}">
        <p14:creationId xmlns:p14="http://schemas.microsoft.com/office/powerpoint/2010/main" val="300555062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methamphetamines (also called "speed," "crystal meth," "crank," "ice," or "meth,"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 The percentage for Male students is 2.7. The percentage for Female students is 1.5. The percentage for 9th grade students is 1.4. The percentage for 10th grade students is 1.7. The percentage for 11th grade students is 2.5. The percentage for 12th grade students is 2.6. The percentage for Black students is 3.8. The percentage for Hispanic students is 2.7. The percentage for White students is 1.2.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methamphetamines (also called "speed," "crystal meth," "crank," "ice," or "meth,"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 The percentage for Heterosexual students is 1.5. The percentage for Gay, Lesbian, or Bisexual students is 5.0. The percentage for Unsure students is 6.1. The percentage for Opposite Sex Only students is 2.0. The percentage for Same Sex or Both Sexes students is 9.0. The percentage for No Sexual Contact students is 0.1.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1999-2019. This slide shows percentages from 1999 through 2019 for high school students who ever used methamphetamines (also called "speed," "crystal meth," "crank," "ice," or "meth,"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1999 is 9.1. The percentage for 2001 is 9.8. The percentage for 2003 is 7.6. The percentage for 2005 is 6.2. The percentage for 2007 is 4.4. The percentage for 2009 is 4.1. The percentage for 2011 is 3.8. The percentage for 2013 is 3.2. The percentage for 2015 is 3.0. The percentage for 2017 is 2.5. The percentage for 2019 is 2.1.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38 states and 24 cities for high school students who ever used methamphetamines (also called "speed," "crystal meth," "crank," "ice," or "meth,"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1.3% to 10.4%. The median across states was 2.5%.  The range across cites was 1.0% to 7.4%. The median across cities was 4.1%.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a:extLst>
              <a:ext uri="{FF2B5EF4-FFF2-40B4-BE49-F238E27FC236}">
                <a16:creationId xmlns:a16="http://schemas.microsoft.com/office/drawing/2014/main" id="{9CFE6056-9EC9-4E8D-BC10-7BAD9D183DCC}"/>
              </a:ext>
            </a:extLst>
          </p:cNvPr>
          <p:cNvSpPr>
            <a:spLocks noGrp="1" noRot="1" noChangeAspect="1" noChangeArrowheads="1" noTextEdit="1"/>
          </p:cNvSpPr>
          <p:nvPr>
            <p:ph type="sldImg"/>
          </p:nvPr>
        </p:nvSpPr>
        <p:spPr>
          <a:ln/>
        </p:spPr>
      </p:sp>
      <p:sp>
        <p:nvSpPr>
          <p:cNvPr id="114691" name="Notes Placeholder 2">
            <a:extLst>
              <a:ext uri="{FF2B5EF4-FFF2-40B4-BE49-F238E27FC236}">
                <a16:creationId xmlns:a16="http://schemas.microsoft.com/office/drawing/2014/main" id="{5BA1C681-C5B1-4317-93AC-C04613E9C6B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used methamphetamines (also called speed, crystal, crank, or ice) one or more times during their life, 2019. The values range from 1.3% to 10.4%. Idaho, Iowa, New Hampshire, New Jersey, North Dakota, Oklahoma, Pennsylvania, Utah, Wisconsin, range from 1.3% to 1.9%. Arizona, Colorado, Connecticut, Illinois, Kentucky, Massachusetts, Montana, Nebraska, Texas, Vermont, range from 2.0% to 2.5%. Alaska, Kansas, Maryland, Michigan, Mississippi, Nevada, South Dakota, Tennessee, West Virginia, range from 2.6% to 4.1%. Alabama, Arkansas, California, Georgia, Hawaii, Louisiana, Missouri, New Mexico, New York, South Carolina, range from 4.2% to 10.4%.Virginia, Rhode Island, Ohio, North Carolina, Maine, Florida, did not ask this question. Delaware and Indiana did not have weighted data. Minnesota, Oregon, Washington and Wyoming did not participate.</a:t>
            </a:r>
          </a:p>
        </p:txBody>
      </p:sp>
      <p:sp>
        <p:nvSpPr>
          <p:cNvPr id="114692" name="Slide Number Placeholder 3">
            <a:extLst>
              <a:ext uri="{FF2B5EF4-FFF2-40B4-BE49-F238E27FC236}">
                <a16:creationId xmlns:a16="http://schemas.microsoft.com/office/drawing/2014/main" id="{A336362F-1C4F-4F9F-89D2-6627DCA1DDD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EB3C7F-E585-46B5-8850-EBAB0B5DC35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ecstasy  (also called "MDMA,"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 The percentage for Male students is 4.6. The percentage for Female students is 2.4. The percentage for 9th grade students is 2.4. The percentage for 10th grade students is 3.0. The percentage for 11th grade students is 3.6. The percentage for 12th grade students is 5.0. The percentage for Black students is 3.8. The percentage for Hispanic students is 4.4. The percentage for White students is 2.7.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12th grade students is higher than for 9th grade students. The prevalence for 12th grade students is higher than for 10th grade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ecstasy  (also called "MDMA,"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 The percentage for Heterosexual students is 2.9. The percentage for Gay, Lesbian, or Bisexual students is 6.2. The percentage for Unsure students is 7.1. The percentage for Opposite Sex Only students is 4.6. The percentage for Same Sex or Both Sexes students is 12.5. The percentage for No Sexual Contact students is 0.4.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169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1.3. The percentage for Male students is 1.4. The percentage for Female students is 1.2. The percentage for 9th grade students is 0.7. The percentage for 10th grade students is 1.2. The percentage for 11th grade students is 1.1. The percentage for 12th grade students is 2.1. The percentage for Black students is 0.4. The percentage for Hispanic students is 1.4. The percentage for White students is 1.6.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2001-2019. This slide shows percentages from 2001 through 2019 for high school students who ever used ecstasy  (also called "MDMA,"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2001 is 11.1. The percentage for 2003 is 11.1. The percentage for 2005 is 6.3. The percentage for 2007 is 5.8. The percentage for 2009 is 6.7. The percentage for 2011 is 8.2. The percentage for 2013 is 6.6. The percentage for 2015 is 5.0. The percentage for 2017 is 4.0. The percentage for 2019 is 3.6.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32 states and 20 cities for high school students who ever used ecstasy  (also called "MDMA,"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1.7% to 9.8%. The median across states was 4.2%.  The range across cites was 2.1% to 8.8%. The median across cities was 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a:extLst>
              <a:ext uri="{FF2B5EF4-FFF2-40B4-BE49-F238E27FC236}">
                <a16:creationId xmlns:a16="http://schemas.microsoft.com/office/drawing/2014/main" id="{1A3145BB-C1D1-4A3F-A9DE-C7CB9A7E992C}"/>
              </a:ext>
            </a:extLst>
          </p:cNvPr>
          <p:cNvSpPr>
            <a:spLocks noGrp="1" noRot="1" noChangeAspect="1" noChangeArrowheads="1" noTextEdit="1"/>
          </p:cNvSpPr>
          <p:nvPr>
            <p:ph type="sldImg"/>
          </p:nvPr>
        </p:nvSpPr>
        <p:spPr>
          <a:ln/>
        </p:spPr>
      </p:sp>
      <p:sp>
        <p:nvSpPr>
          <p:cNvPr id="116739" name="Notes Placeholder 2">
            <a:extLst>
              <a:ext uri="{FF2B5EF4-FFF2-40B4-BE49-F238E27FC236}">
                <a16:creationId xmlns:a16="http://schemas.microsoft.com/office/drawing/2014/main" id="{D1D44FCF-E7E0-4155-9C39-0DE56C2A209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ecstasy (also called MDMA one or more times during their life), 2019. The values range from 1.7% to 9.8%. Connecticut, Idaho, New Hampshire, New Jersey, Oklahoma, Pennsylvania, Rhode Island, Utah, range from 1.7% to 3.3%. Alaska, Colorado, Iowa, Kentucky, Massachusetts, Nebraska, Tennessee, Texas, range from 3.4% to 4.2%. Arizona, Georgia, Hawaii, Illinois, Kansas, Maryland, Montana, West Virginia, range from 4.3% to 5.3%. Alabama, Arkansas, California, Louisiana, Mississippi, Nevada, New Mexico, South Carolina, range from 5.4% to 9.8%.Wisconsin, Vermont, Virginia, South Dakota, Ohio, New York, North Dakota, North Carolina, Missouri, Michigan, Maine, Florida, did not ask this question. Delaware and Indiana did not have weighted data. Minnesota, Oregon, Washington and Wyoming did not participate.</a:t>
            </a:r>
          </a:p>
        </p:txBody>
      </p:sp>
      <p:sp>
        <p:nvSpPr>
          <p:cNvPr id="116740" name="Slide Number Placeholder 3">
            <a:extLst>
              <a:ext uri="{FF2B5EF4-FFF2-40B4-BE49-F238E27FC236}">
                <a16:creationId xmlns:a16="http://schemas.microsoft.com/office/drawing/2014/main" id="{F00598C5-BFF9-493B-9ADF-01C6162401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9A259B-FB4E-4EB1-B820-D8ED728B60F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took steroids without a doctor's prescription  (pills or shots,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1.9. The percentage for Male students is 2.4. The percentage for Female students is 1.4. The percentage for 9th grade students is 2.0. The percentage for 10th grade students is 1.6. The percentage for 11th grade students is 2.2. The percentage for 12th grade students is 1.7. The percentage for Black students is 3.1. The percentage for Hispanic students is 2.3. The percentage for White students is 1.6.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took steroids without a doctor's prescription  (pills or shots,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1.9. The percentage for Heterosexual students is 1.5. The percentage for Gay, Lesbian, or Bisexual students is 3.6. The percentage for Unsure students is 4.4. The percentage for Opposite Sex Only students is 1.9. The percentage for Same Sex or Both Sexes students is 7.9. The percentage for No Sexual Contact students is 0.8.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ever took steroids without a doctor's prescription  (pills or shots,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2.7. The percentage for 1993 is 2.2. The percentage for 1995 is 3.7. The percentage for 1997 is 3.1. The percentage for 1999 is 3.7. The percentage for 2001 is 5.0. The percentage for 2003 is 6.1. The percentage for 2005 is 4.0. The percentage for 2007 is 3.9. The percentage for 2009 is 3.3. The percentage for 2011 is 3.6. The percentage for 2013 is 3.2. The percentage for 2015 is 3.5. The percentage for 2017 is 2.9. The percentage for 2019 is 1.9.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2001, and decreased from 2001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21 states and 18 cities for high school students who ever took steroids without a doctor's prescription  (pills or shots,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1.2% to 10.5%. The median across states was 2.7%.  The range across cites was 1.4% to 6.3%. The median across cities was 3.5%.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a:extLst>
              <a:ext uri="{FF2B5EF4-FFF2-40B4-BE49-F238E27FC236}">
                <a16:creationId xmlns:a16="http://schemas.microsoft.com/office/drawing/2014/main" id="{2D8417D2-F081-471F-9E4E-3F22B746E4C5}"/>
              </a:ext>
            </a:extLst>
          </p:cNvPr>
          <p:cNvSpPr>
            <a:spLocks noGrp="1" noRot="1" noChangeAspect="1" noChangeArrowheads="1" noTextEdit="1"/>
          </p:cNvSpPr>
          <p:nvPr>
            <p:ph type="sldImg"/>
          </p:nvPr>
        </p:nvSpPr>
        <p:spPr>
          <a:ln/>
        </p:spPr>
      </p:sp>
      <p:sp>
        <p:nvSpPr>
          <p:cNvPr id="118787" name="Notes Placeholder 2">
            <a:extLst>
              <a:ext uri="{FF2B5EF4-FFF2-40B4-BE49-F238E27FC236}">
                <a16:creationId xmlns:a16="http://schemas.microsoft.com/office/drawing/2014/main" id="{A3450365-F0CC-4A92-A689-B3DE52D2B6D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took steroids without a doctor''s prescription (pills or shots, one or more times during their life), 2019. The values range from 1.2% to 10.5%. Idaho, Montana, New Jersey, Pennsylvania, Utah, range from 1.2% to 1.9%. Illinois, Iowa, Kentucky, Michigan, Texas, range from 2.0% to 2.6%. Arizona, Mississippi, Oklahoma, Tennessee, West Virginia, range from 2.7% to 4.9%. Alabama, Arkansas, California, Georgia, Louisiana, South Carolina, range from 5.0% to 10.5%.Wisconsin, Vermont, Virginia, South Dakota, Rhode Island, Ohio, New York, Nevada, New Mexico, New Hampshire, Nebraska, North Dakota, North Carolina, Missouri, Maine, Maryland, Massachusetts, Kansas, Hawaii, Florida, Connecticut, Colorado, Alaska, did not ask this question. Delaware and Indiana did not have weighted data. Minnesota, Oregon, Washington and Wyoming did not participate.</a:t>
            </a:r>
          </a:p>
        </p:txBody>
      </p:sp>
      <p:sp>
        <p:nvSpPr>
          <p:cNvPr id="118788" name="Slide Number Placeholder 3">
            <a:extLst>
              <a:ext uri="{FF2B5EF4-FFF2-40B4-BE49-F238E27FC236}">
                <a16:creationId xmlns:a16="http://schemas.microsoft.com/office/drawing/2014/main" id="{4CE22E41-3BE8-4369-9097-267AAC62B20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511778-8A81-48B2-A00F-6E144824F59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injected any illegal drug  (used a needle to inject any illegal drug into their body,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1.6. The percentage for Male students is 2.1. The percentage for Female students is 1.1. The percentage for 9th grade students is 1.7. The percentage for 10th grade students is 1.5. The percentage for 11th grade students is 1.4. The percentage for 12th grade students is 1.7. The percentage for Black students is 2.9. The percentage for Hispanic students is 2.5. The percentage for White students is 0.8.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injected any illegal drug  (used a needle to inject any illegal drug into their body,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1.6. The percentage for Heterosexual students is 1.1. The percentage for Gay, Lesbian, or Bisexual students is 3.5. The percentage for Unsure students is 5.1. The percentage for Opposite Sex Only students is 1.4. The percentage for Same Sex or Both Sexes students is 6.1. The percentage for No Sexual Contact students is 0.2.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1.3. The percentage for Heterosexual students is 1.1. The percentage for Gay, Lesbian, or Bisexual students is 2.6. The percentage for Unsure students is 2.5. The percentage for Opposite Sex Only students is 1.8. The percentage for Same Sex or Both Sexes students is 5.5. The percentage for No Sexual Contact students is 0.3.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1995-2019. This slide shows percentages from 1995 through 2019 for high school students who ever injected any illegal drug  (used a needle to inject any illegal drug into their body,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1995 is 2.1. The percentage for 1997 is 2.1. The percentage for 1999 is 1.8. The percentage for 2001 is 2.3. The percentage for 2003 is 3.2. The percentage for 2005 is 2.1. The percentage for 2007 is 2.0. The percentage for 2009 is 2.1. The percentage for 2011 is 2.3. The percentage for 2013 is 1.7. The percentage for 2015 is 1.8. The percentage for 2017 is 1.5. The percentage for 2019 is 1.6.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2019, did not change from 1995 to 2011, and decreased from 2011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28 states and 20 cities for high school students who ever injected any illegal drug  (used a needle to inject any illegal drug into their body,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0.9% to 5.6%. The median across states was 2.2%.  The range across cites was 1.1% to 5.0%. The median across cities was 3.1%.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a:extLst>
              <a:ext uri="{FF2B5EF4-FFF2-40B4-BE49-F238E27FC236}">
                <a16:creationId xmlns:a16="http://schemas.microsoft.com/office/drawing/2014/main" id="{199207E5-D065-4D56-AC97-74BDADD86A1D}"/>
              </a:ext>
            </a:extLst>
          </p:cNvPr>
          <p:cNvSpPr>
            <a:spLocks noGrp="1" noRot="1" noChangeAspect="1" noChangeArrowheads="1" noTextEdit="1"/>
          </p:cNvSpPr>
          <p:nvPr>
            <p:ph type="sldImg"/>
          </p:nvPr>
        </p:nvSpPr>
        <p:spPr>
          <a:ln/>
        </p:spPr>
      </p:sp>
      <p:sp>
        <p:nvSpPr>
          <p:cNvPr id="120835" name="Notes Placeholder 2">
            <a:extLst>
              <a:ext uri="{FF2B5EF4-FFF2-40B4-BE49-F238E27FC236}">
                <a16:creationId xmlns:a16="http://schemas.microsoft.com/office/drawing/2014/main" id="{8D27D9EC-E93B-465C-A218-8C42101BE9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injected any illegal drug (used a needle to inject any illegal drug into their body, one or more times during their life), 2019. The values range from 0.9% to 5.6%. Idaho, Montana, New Jersey, North Dakota, Oklahoma, Texas, Utah, range from 0.9% to 1.3%. Connecticut, Illinois, Iowa, Pennsylvania, South Dakota, range from 1.4% to 2.1%. Hawaii, Kentucky, Michigan, Mississippi, Nebraska, Nevada, New Mexico, Tennessee, West Virginia, range from 2.2% to 3.5%. Alabama, Arkansas, California, Louisiana, Maryland, New York, South Carolina, range from 3.6% to 5.6%.Wisconsin, Vermont, Virginia, Rhode Island, Ohio, New Hampshire, North Carolina, Missouri, Maine, Massachusetts, Kansas, Georgia, Florida, Colorado, Arizona, Alaska, did not ask this question. Delaware and Indiana did not have weighted data. Minnesota, Oregon, Washington and Wyoming did not participate.</a:t>
            </a:r>
          </a:p>
        </p:txBody>
      </p:sp>
      <p:sp>
        <p:nvSpPr>
          <p:cNvPr id="120836" name="Slide Number Placeholder 3">
            <a:extLst>
              <a:ext uri="{FF2B5EF4-FFF2-40B4-BE49-F238E27FC236}">
                <a16:creationId xmlns:a16="http://schemas.microsoft.com/office/drawing/2014/main" id="{575DB3D7-CE65-4E97-A41E-366E262344E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8B3886-9D71-4761-8542-36F3FCF1595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182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select illicit drugs (counting cocaine, inhalants, heroin, methamphetamines, ecstasy, or hallucinogens,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14.8. The percentage for Male students is 15.1. The percentage for Female students is 14.0. The percentage for 9th grade students is 11.3. The percentage for 10th grade students is 13.9. The percentage for 11th grade students is 16.3. The percentage for 12th grade students is 17.4. The percentage for Black students is 14.6. The percentage for Hispanic students is 15.5. The percentage for White students is 14.3.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183</a:t>
            </a:fld>
            <a:endParaRPr lang="en-US"/>
          </a:p>
        </p:txBody>
      </p:sp>
    </p:spTree>
    <p:extLst>
      <p:ext uri="{BB962C8B-B14F-4D97-AF65-F5344CB8AC3E}">
        <p14:creationId xmlns:p14="http://schemas.microsoft.com/office/powerpoint/2010/main" val="171192597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select illicit drugs (counting cocaine, inhalants, heroin, methamphetamines, ecstasy, or hallucinogens,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14.8. The percentage for Heterosexual students is 12.7. The percentage for Gay, Lesbian, or Bisexual students is 27.8. The percentage for Unsure students is 19.9. The percentage for Opposite Sex Only students is 18.6. The percentage for Same Sex or Both Sexes students is 40.6. The percentage for No Sexual Contact students is 5.2.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184</a:t>
            </a:fld>
            <a:endParaRPr lang="en-US"/>
          </a:p>
        </p:txBody>
      </p:sp>
    </p:spTree>
    <p:extLst>
      <p:ext uri="{BB962C8B-B14F-4D97-AF65-F5344CB8AC3E}">
        <p14:creationId xmlns:p14="http://schemas.microsoft.com/office/powerpoint/2010/main" val="2535586135"/>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2001-2019. This slide shows percentages from 2001 through 2019 for high school students who ever used select illicit drugs (counting cocaine, inhalants, heroin, methamphetamines, ecstasy, or hallucinogens, one or more times during their life).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2001 is 28.8. The percentage for 2003 is 27.7. The percentage for 2005 is 23.0. The percentage for 2007 is 22.6. The percentage for 2009 is 20.0. The percentage for 2011 is 22.5. The percentage for 2013 is 17.3. The percentage for 2015 is 15.4. The percentage for 2017 is 14.0. The percentage for 2019 is 14.8.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185</a:t>
            </a:fld>
            <a:endParaRPr lang="en-US"/>
          </a:p>
        </p:txBody>
      </p:sp>
    </p:spTree>
    <p:extLst>
      <p:ext uri="{BB962C8B-B14F-4D97-AF65-F5344CB8AC3E}">
        <p14:creationId xmlns:p14="http://schemas.microsoft.com/office/powerpoint/2010/main" val="5689345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were offered, sold, or given an illegal drug on school property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21.8. The percentage for Male students is 22.8. The percentage for Female students is 20.8. The percentage for 9th grade students is 21.6. The percentage for 10th grade students is 23.7. The percentage for 11th grade students is 22.0. The percentage for 12th grade students is 19.6. The percentage for Black students is 21.5. The percentage for Hispanic students is 26.7. The percentage for White students is 19.8.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12th grade students. The prevalence for Hispanic students is higher than for Black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were offered, sold, or given an illegal drug on school property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21.8. The percentage for Heterosexual students is 20.8. The percentage for Gay, Lesbian, or Bisexual students is 30.3. The percentage for Unsure students is 23.6. The percentage for Opposite Sex Only students is 26.4. The percentage for Same Sex or Both Sexes students is 37.7. The percentage for No Sexual Contact students is 15.2.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1993-2019. This slide shows percentages from 1993 through 2019 for high school students who were offered, sold, or given an illegal drug on school property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1993 is 24.0. The percentage for 1995 is 32.1. The percentage for 1997 is 31.7. The percentage for 1999 is 30.2. The percentage for 2001 is 28.5. The percentage for 2003 is 28.7. The percentage for 2005 is 25.4. The percentage for 2007 is 22.3. The percentage for 2009 is 22.7. The percentage for 2011 is 25.6. The percentage for 2013 is 22.1. The percentage for 2015 is 21.7. The percentage for 2017 is 19.8. The percentage for 2019 is 21.8.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1993 to 2019, increased from 1993 to 1997, and decreased from 1997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25 cities for high school students who were offered, sold, or given an illegal drug on school property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13.4% to 31.5%. The median across states was 22.4%.  The range across cites was 12.7% to 34.2%. The median across cities was 26.5%.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currently smoked cigarettes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12.7. The percentage for 1993 is 13.8. The percentage for 1995 is 16.1. The percentage for 1997 is 16.7. The percentage for 1999 is 16.8. The percentage for 2001 is 13.8. The percentage for 2003 is 9.7. The percentage for 2005 is 9.4. The percentage for 2007 is 8.1. The percentage for 2009 is 7.3. The percentage for 2011 is 6.4. The percentage for 2013 is 5.6. The percentage for 2015 is 3.4. The percentage for 2017 is 2.6. The percentage for 2019 is 1.3.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1999, and decreased from 1999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a:extLst>
              <a:ext uri="{FF2B5EF4-FFF2-40B4-BE49-F238E27FC236}">
                <a16:creationId xmlns:a16="http://schemas.microsoft.com/office/drawing/2014/main" id="{1EA30B72-A482-4E11-A52D-04303A8826BB}"/>
              </a:ext>
            </a:extLst>
          </p:cNvPr>
          <p:cNvSpPr>
            <a:spLocks noGrp="1" noRot="1" noChangeAspect="1" noChangeArrowheads="1" noTextEdit="1"/>
          </p:cNvSpPr>
          <p:nvPr>
            <p:ph type="sldImg"/>
          </p:nvPr>
        </p:nvSpPr>
        <p:spPr>
          <a:ln/>
        </p:spPr>
      </p:sp>
      <p:sp>
        <p:nvSpPr>
          <p:cNvPr id="122883" name="Notes Placeholder 2">
            <a:extLst>
              <a:ext uri="{FF2B5EF4-FFF2-40B4-BE49-F238E27FC236}">
                <a16:creationId xmlns:a16="http://schemas.microsoft.com/office/drawing/2014/main" id="{31AD592F-3177-4A8A-A57E-FACDC3F2FEC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were offered, sold, or given an illegal drug on school property (during the 12 months before the survey), 2019. The values range from 13.4% to 31.5%. Colorado, Florida, Maine, Mississippi, Ohio, South Dakota, Vermont, Virginia, Wisconsin, range from 13.4% to 19.0%. Alabama, Connecticut, Iowa, Massachusetts, New Hampshire, North Carolina, Oklahoma, Pennsylvania, Utah, range from 19.1% to 22.4%. Idaho, Illinois, Kansas, Kentucky, Maryland, Michigan, Montana, Nebraska, West Virginia, range from 22.5% to 25.0%. Arizona, Arkansas, California, Louisiana, New Jersey, New Mexico, South Carolina, Tennessee, Texas, range from 25.1% to 31.5%.Rhode Island, New York, Nevada, North Dakota, Missouri, Hawaii, Georgia, Alaska, did not ask this question. Delaware and Indiana did not have weighted data. Minnesota, Oregon, Washington and Wyoming did not participate.</a:t>
            </a:r>
          </a:p>
        </p:txBody>
      </p:sp>
      <p:sp>
        <p:nvSpPr>
          <p:cNvPr id="122884" name="Slide Number Placeholder 3">
            <a:extLst>
              <a:ext uri="{FF2B5EF4-FFF2-40B4-BE49-F238E27FC236}">
                <a16:creationId xmlns:a16="http://schemas.microsoft.com/office/drawing/2014/main" id="{32F91B9C-1110-4FA7-934C-9727879CA0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042026-695A-4B9E-B3C7-BDD2C21429A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tried cigarette smoking (even one or two puffs). </a:t>
            </a:r>
            <a:endParaRPr lang="en-US" dirty="0"/>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24.1. The percentage for Male students is 25.3. The percentage for Female students is 22.9. The percentage for 9th grade students is 18.1. The percentage for 10th grade students is 21.6. The percentage for 11th grade students is 25.4. The percentage for 12th grade students is 32.0. The percentage for Black students is 14.2. The percentage for Hispanic students is 26.1. The percentage for White students is 25.6.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26 cities for high school students who currently smoked cigarettes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0.3% to 5.4%. The median across states was 1.4%.  The range across cites was 0.1% to 2.5%. The median across cities was 0.6%.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a:extLst>
              <a:ext uri="{FF2B5EF4-FFF2-40B4-BE49-F238E27FC236}">
                <a16:creationId xmlns:a16="http://schemas.microsoft.com/office/drawing/2014/main" id="{B04270D8-C68C-4DA5-9881-22DA9BF4E9C0}"/>
              </a:ext>
            </a:extLst>
          </p:cNvPr>
          <p:cNvSpPr>
            <a:spLocks noGrp="1" noRot="1" noChangeAspect="1" noChangeArrowheads="1" noTextEdit="1"/>
          </p:cNvSpPr>
          <p:nvPr>
            <p:ph type="sldImg"/>
          </p:nvPr>
        </p:nvSpPr>
        <p:spPr>
          <a:ln/>
        </p:spPr>
      </p:sp>
      <p:sp>
        <p:nvSpPr>
          <p:cNvPr id="57347" name="Notes Placeholder 2">
            <a:extLst>
              <a:ext uri="{FF2B5EF4-FFF2-40B4-BE49-F238E27FC236}">
                <a16:creationId xmlns:a16="http://schemas.microsoft.com/office/drawing/2014/main" id="{37EFC85E-FF68-44DC-B26B-832E990A8A7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cigarettes on 20 or more of the past 30 days, 2019. The values range from 0.3% to 5.4%. Arizona, Idaho, Massachusetts, Nevada, New Jersey, New York, Ohio, Texas, Utah, Wisconsin, range from 0.3% to 0.8%. Connecticut, Florida, Georgia, Hawaii, Illinois, Maryland, Michigan, Missouri, Nebraska, Virginia, range from 0.9% to 1.3%. Alabama, Alaska, Colorado, Iowa, Kansas, Maine, Mississippi, Montana, New Hampshire, New Mexico, Rhode Island, South Carolina, range from 1.4% to 1.8%. Arkansas, Kentucky, Louisiana, North Carolina, North Dakota, Oklahoma, Pennsylvania, South Dakota, Tennessee, Vermont, West Virginia, range from 1.9% to 5.4%.California, did not ask this question. Delaware and Indiana did not have weighted data. Minnesota, Oregon, Washington and Wyoming did not participate.</a:t>
            </a:r>
          </a:p>
        </p:txBody>
      </p:sp>
      <p:sp>
        <p:nvSpPr>
          <p:cNvPr id="57348" name="Slide Number Placeholder 3">
            <a:extLst>
              <a:ext uri="{FF2B5EF4-FFF2-40B4-BE49-F238E27FC236}">
                <a16:creationId xmlns:a16="http://schemas.microsoft.com/office/drawing/2014/main" id="{B49FD3A6-DA5F-4C77-BEC6-15C049B0E4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CFF203-AED5-44BD-9B39-1FB0634D4E7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1.1. The percentage for Male students is 1.3. The percentage for Female students is 0.9. The percentage for 9th grade students is 0.6. The percentage for 10th grade students is 1.0. The percentage for 11th grade students is 1.0. The percentage for 12th grade students is 1.7. The percentage for Black students is 0.4. The percentage for Hispanic students is 1.2. The percentage for White students is 1.3.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12th grade students is higher than for 9th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1.1. The percentage for Heterosexual students is 0.9. The percentage for Gay, Lesbian, or Bisexual students is 2.0. The percentage for Unsure students is 2.4. The percentage for Opposite Sex Only students is 1.5. The percentage for Same Sex or Both Sexes students is 4.4. The percentage for No Sexual Contact students is 0.3.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currently smoked cigarettes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9.8. The percentage for 1993 is 10.0. The percentage for 1995 is 12.2. The percentage for 1997 is 12.2. The percentage for 1999 is 12.8. The percentage for 2001 is 10.3. The percentage for 2003 is 7.6. The percentage for 2005 is 7.2. The percentage for 2007 is 6.1. The percentage for 2009 is 5.3. The percentage for 2011 is 4.8. The percentage for 2013 is 4.0. The percentage for 2015 is 2.3. The percentage for 2017 is 2.0. The percentage for 2019 is 1.1.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increased from 1991 to 1999, and decreased from 1999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26 cities for high school students who currently smoked cigarettes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0.3% to 4.2%. The median across states was 1.1%.  The range across cites was 0.1% to 2.1%. The median across cities was 0.5%.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1046B601-83FE-4559-BF01-F4DBB544639B}"/>
              </a:ext>
            </a:extLst>
          </p:cNvPr>
          <p:cNvSpPr>
            <a:spLocks noGrp="1" noRot="1" noChangeAspect="1" noChangeArrowheads="1" noTextEdit="1"/>
          </p:cNvSpPr>
          <p:nvPr>
            <p:ph type="sldImg"/>
          </p:nvPr>
        </p:nvSpPr>
        <p:spPr>
          <a:ln/>
        </p:spPr>
      </p:sp>
      <p:sp>
        <p:nvSpPr>
          <p:cNvPr id="59395" name="Notes Placeholder 2">
            <a:extLst>
              <a:ext uri="{FF2B5EF4-FFF2-40B4-BE49-F238E27FC236}">
                <a16:creationId xmlns:a16="http://schemas.microsoft.com/office/drawing/2014/main" id="{4AF5E407-45F2-48F6-BF4F-49117732E14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daily during the past 30 days, 2019. The values range from 0.3% to 4.2%. Arizona, Idaho, Massachusetts, Michigan, Nevada, New York, Ohio, Texas, Utah, Wisconsin, range from 0.3% to 0.6%. Alaska, Georgia, Hawaii, Illinois, Maryland, Mississippi, Missouri, Nebraska, New Jersey, New Mexico, range from 0.7% to 1.0%. Alabama, Colorado, Connecticut, Florida, Iowa, Kansas, Maine, Montana, New Hampshire, North Dakota, Virginia, range from 1.1% to 1.4%. Arkansas, Kentucky, Louisiana, North Carolina, Oklahoma, Pennsylvania, Rhode Island, South Carolina, South Dakota, Tennessee, Vermont, West Virginia, range from 1.5% to 4.2%.California, did not ask this question. Delaware and Indiana did not have weighted data. Minnesota, Oregon, Washington and Wyoming did not participate.</a:t>
            </a:r>
          </a:p>
        </p:txBody>
      </p:sp>
      <p:sp>
        <p:nvSpPr>
          <p:cNvPr id="59396" name="Slide Number Placeholder 3">
            <a:extLst>
              <a:ext uri="{FF2B5EF4-FFF2-40B4-BE49-F238E27FC236}">
                <a16:creationId xmlns:a16="http://schemas.microsoft.com/office/drawing/2014/main" id="{72EC9CCD-0467-41AB-A1C9-4741524E07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0A3A9-5D29-4BBB-8DC1-188FB808BB3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8.1. The percentage for Male students is 10.3. The percentage for Female students is 4.5. The percentage for 10th grade students is 6.1. The percentage for 11th grade students is 7.3. The percentage for 12th grade students is 7.1. The percentage for Hispanic students is 15.9. The percentage for White students is 3.8. All Hispanic students are included in the Hispanic category.  All other races are non-Hispanic. This graph contains weighted results. Missing bar indicates fewer than 100 students in the subgroup.</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8.1. The percentage for Heterosexual students is 8.0. The percentage for Gay, Lesbian, or Bisexual students is 4.5. The percentage for Opposite Sex Only students is 7.1. The percentage for Same Sex or Both Sexes students is 13.2. The percentage for No Sexual Contact students is 1.5.  This graph contains weighted results. Missing bar indicates fewer than 30 students in the subgroup.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18.0. The percentage for 1993 is 15.1. The percentage for 1995 is 16.2. The percentage for 1997 is 13.8. The percentage for 1999 is 14.9. The percentage for 2001 is 14.4. The percentage for 2003 is 13.7. The percentage for 2005 is 10.7. The percentage for 2007 is 10.7. The percentage for 2009 is 7.8. The percentage for 2011 is 7.8. The percentage for 2013 is 8.6. The percentage for 2015 is 7.9. The percentage for 2017 is 9.7. The percentage for 2019 is 8.1.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tried cigarette smoking (even one or two puffs). </a:t>
            </a:r>
            <a:endParaRPr lang="en-US" dirty="0"/>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24.1. The percentage for Heterosexual students is 22.7. The percentage for Gay, Lesbian, or Bisexual students is 32.9. The percentage for Unsure students is 19.9. The percentage for Opposite Sex Only students is 34.8. The percentage for Same Sex or Both Sexes students is 47.8. The percentage for No Sexual Contact students is 10.2.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20 states and 3 cities for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1.5% to 16.1%. The median across states was 7.9%.  The range across cites was 2.6% to 10.6%. The median across cities was 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a:extLst>
              <a:ext uri="{FF2B5EF4-FFF2-40B4-BE49-F238E27FC236}">
                <a16:creationId xmlns:a16="http://schemas.microsoft.com/office/drawing/2014/main" id="{36CA09C7-BC45-4D44-A757-5977BE3BADA9}"/>
              </a:ext>
            </a:extLst>
          </p:cNvPr>
          <p:cNvSpPr>
            <a:spLocks noGrp="1" noRot="1" noChangeAspect="1" noChangeArrowheads="1" noTextEdit="1"/>
          </p:cNvSpPr>
          <p:nvPr>
            <p:ph type="sldImg"/>
          </p:nvPr>
        </p:nvSpPr>
        <p:spPr>
          <a:ln/>
        </p:spPr>
      </p:sp>
      <p:sp>
        <p:nvSpPr>
          <p:cNvPr id="61443" name="Notes Placeholder 2">
            <a:extLst>
              <a:ext uri="{FF2B5EF4-FFF2-40B4-BE49-F238E27FC236}">
                <a16:creationId xmlns:a16="http://schemas.microsoft.com/office/drawing/2014/main" id="{53E7AEE1-09B6-4EF5-BCCA-41C0AD24C6D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more than 10 cigarettes per day (on the days they smoked during the 30 days before the survey, among students who currently smoked cigarettes), 2019. The values range from 1.5% to 16.1%. Alaska, Arkansas, Mississippi, Oklahoma, South Dakota, range from 1.5% to 5.2%. Alabama, Illinois, Michigan, Montana, New Mexico, range from 5.3% to 7.8%. Georgia, Iowa, Maine, New York, Tennessee, range from 7.9% to 9.8%. Kentucky, New Hampshire, Pennsylvania, Vermont, West Virginia, range from 9.9% to 16.1%.Wisconsin, Virginia, Utah, Texas, South Carolina, Rhode Island, Ohio, Nevada, New Jersey, Nebraska, North Dakota, North Carolina, Missouri, Maryland, Massachusetts, Louisiana, Kansas, Idaho, Hawaii, Florida, Connecticut, Colorado, California, Arizona, did not ask this question. Delaware and Indiana did not have weighted data. Minnesota, Oregon, Washington and Wyoming did not participate.</a:t>
            </a:r>
          </a:p>
        </p:txBody>
      </p:sp>
      <p:sp>
        <p:nvSpPr>
          <p:cNvPr id="61444" name="Slide Number Placeholder 3">
            <a:extLst>
              <a:ext uri="{FF2B5EF4-FFF2-40B4-BE49-F238E27FC236}">
                <a16:creationId xmlns:a16="http://schemas.microsoft.com/office/drawing/2014/main" id="{1966C870-9DE5-42BC-9C8B-101EF73EA0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B4D01A0-8ACF-4D41-9980-F2DC16C6EFE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50.1. The percentage for Male students is 49.6. The percentage for Female students is 50.7. The percentage for 9th grade students is 40.2. The percentage for 10th grade students is 48.3. The percentage for 11th grade students is 53.0. The percentage for 12th grade students is 60.1. The percentage for Black students is 40.0. The percentage for Hispanic students is 49.5. The percentage for White students is 54.7.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50.1. The percentage for Heterosexual students is 49.8. The percentage for Gay, Lesbian, or Bisexual students is 56.0. The percentage for Unsure students is 37.2. The percentage for Opposite Sex Only students is 69.9. The percentage for Same Sex or Both Sexes students is 71.4. The percentage for No Sexual Contact students is 29.2.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44.9. The percentage for 2017 is 42.2. The percentage for 2019 is 50.1.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42 states and 25 cities for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30.5% to 62.4%. The median across states was 49%.  The range across cites was 31.1% to 56.3%. The median across cities was 41.4%.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a:extLst>
              <a:ext uri="{FF2B5EF4-FFF2-40B4-BE49-F238E27FC236}">
                <a16:creationId xmlns:a16="http://schemas.microsoft.com/office/drawing/2014/main" id="{0605532C-72E5-401A-B820-B1E1E9610F62}"/>
              </a:ext>
            </a:extLst>
          </p:cNvPr>
          <p:cNvSpPr>
            <a:spLocks noGrp="1" noRot="1" noChangeAspect="1" noChangeArrowheads="1" noTextEdit="1"/>
          </p:cNvSpPr>
          <p:nvPr>
            <p:ph type="sldImg"/>
          </p:nvPr>
        </p:nvSpPr>
        <p:spPr>
          <a:ln/>
        </p:spPr>
      </p:sp>
      <p:sp>
        <p:nvSpPr>
          <p:cNvPr id="63491" name="Notes Placeholder 2">
            <a:extLst>
              <a:ext uri="{FF2B5EF4-FFF2-40B4-BE49-F238E27FC236}">
                <a16:creationId xmlns:a16="http://schemas.microsoft.com/office/drawing/2014/main" id="{9F707B15-6A91-4B1E-857C-40A207C8FF7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used an electronic vapor product (including e-cigarettes, e-cigars, e-pipes, vape pipes, vaping pens, e-hookahs, and hookah pens [such as blu, NJOY, Vuse, MarkTen, Logic, Vapin Plus, eGo, and Halo]), 2019. The values range from 30.5% to 62.4%. Alaska, California, Connecticut, Georgia, Maryland, Nevada, New Jersey, New York, Utah, Wisconsin, range from 30.5% to 46.2%. Arizona, Hawaii, Idaho, Iowa, Kansas, Maine, Mississippi, Ohio, Rhode Island, South Carolina, Texas, range from 46.3% to 49.0%. Colorado, Illinois, Massachusetts, Michigan, Missouri, Nebraska, New Hampshire, South Dakota, Tennessee, Vermont, range from 49.1% to 51.4%. Alabama, Arkansas, Kentucky, Louisiana, Montana, New Mexico, North Carolina, North Dakota, Oklahoma, Pennsylvania, West Virginia, range from 51.5% to 62.4%.Virginia, Florida, did not ask this question. Delaware and Indiana did not have weighted data. Minnesota, Oregon, Washington and Wyoming did not participate.</a:t>
            </a:r>
          </a:p>
        </p:txBody>
      </p:sp>
      <p:sp>
        <p:nvSpPr>
          <p:cNvPr id="63492" name="Slide Number Placeholder 3">
            <a:extLst>
              <a:ext uri="{FF2B5EF4-FFF2-40B4-BE49-F238E27FC236}">
                <a16:creationId xmlns:a16="http://schemas.microsoft.com/office/drawing/2014/main" id="{4FF5E65E-A2B0-427B-B243-BA37B223E4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268323-2354-4081-A615-DA2F9E4D379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32.7. The percentage for Male students is 32.0. The percentage for Female students is 33.5. The percentage for 9th grade students is 25.0. The percentage for 10th grade students is 30.5. The percentage for 11th grade students is 35.9. The percentage for 12th grade students is 40.4. The percentage for Black students is 19.7. The percentage for Hispanic students is 31.2. The percentage for White students is 38.3.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32.7. The percentage for Heterosexual students is 32.8. The percentage for Gay, Lesbian, or Bisexual students is 34.1. The percentage for Unsure students is 24.9. The percentage for Opposite Sex Only students is 49.6. The percentage for Same Sex or Both Sexes students is 50.6. The percentage for No Sexual Contact students is 15.9.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24.1. The percentage for 2017 is 13.2. The percentage for 2019 is 32.7.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ever tried cigarette smoking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70.1. The percentage for 1993 is 69.5. The percentage for 1995 is 71.3. The percentage for 1997 is 70.2. The percentage for 1999 is 70.4. The percentage for 2001 is 63.9. The percentage for 2003 is 58.4. The percentage for 2005 is 54.3. The percentage for 2007 is 50.3. The percentage for 2009 is 46.3. The percentage for 2011 is 44.7. The percentage for 2013 is 41.1. The percentage for 2015 is 32.3. The percentage for 2017 is 28.9. The percentage for 2019 is 24.1.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did not change from 1991 to 1999, and decreased from 1999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27 cities for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9.7% to 35.7%. The median across states was 23.9%.  The range across cites was 7.1% to 40.2%. The median across cities was 13.9%.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a:extLst>
              <a:ext uri="{FF2B5EF4-FFF2-40B4-BE49-F238E27FC236}">
                <a16:creationId xmlns:a16="http://schemas.microsoft.com/office/drawing/2014/main" id="{BFD228CE-F562-4402-B0BC-77CC37C17B59}"/>
              </a:ext>
            </a:extLst>
          </p:cNvPr>
          <p:cNvSpPr>
            <a:spLocks noGrp="1" noRot="1" noChangeAspect="1" noChangeArrowheads="1" noTextEdit="1"/>
          </p:cNvSpPr>
          <p:nvPr>
            <p:ph type="sldImg"/>
          </p:nvPr>
        </p:nvSpPr>
        <p:spPr>
          <a:ln/>
        </p:spPr>
      </p:sp>
      <p:sp>
        <p:nvSpPr>
          <p:cNvPr id="65539" name="Notes Placeholder 2">
            <a:extLst>
              <a:ext uri="{FF2B5EF4-FFF2-40B4-BE49-F238E27FC236}">
                <a16:creationId xmlns:a16="http://schemas.microsoft.com/office/drawing/2014/main" id="{3A754675-F467-42E2-94FB-8C28B7FA2C4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used an electronic vapor product (including e-cigarettes, e-cigars, e-pipes, vape pipes, vaping pens, e-hookahs, and hookah pens [such as blu, NJOY, Vuse, MarkTen, Logic, Vapin Plus, eGo, and Halo], on at least 1 day during the 30 days before the survey), 2019. The values range from 9.7% to 35.7%. Alabama, Arizona, California, Georgia, Illinois, Iowa, Nebraska, Texas, Utah, Virginia, range from 9.7% to 20.5%. Idaho, Kansas, Louisiana, Maryland, Michigan, Mississippi, Missouri, New York, South Carolina, Tennessee, Wisconsin, range from 20.6% to 23.8%. Alaska, Arkansas, Colorado, Connecticut, Kentucky, Nevada, New Jersey, Oklahoma, Pennsylvania, South Dakota, Vermont, range from 23.9% to 29.7%. Hawaii, Maine, Massachusetts, Montana, New Hampshire, New Mexico, North Carolina, North Dakota, Ohio, Rhode Island, West Virginia, range from 29.8% to 35.7%.Florida, did not ask this question. Delaware and Indiana did not have weighted data. Minnesota, Oregon, Washington and Wyoming did not participate.</a:t>
            </a:r>
          </a:p>
        </p:txBody>
      </p:sp>
      <p:sp>
        <p:nvSpPr>
          <p:cNvPr id="65540" name="Slide Number Placeholder 3">
            <a:extLst>
              <a:ext uri="{FF2B5EF4-FFF2-40B4-BE49-F238E27FC236}">
                <a16:creationId xmlns:a16="http://schemas.microsoft.com/office/drawing/2014/main" id="{758B4C10-D068-4CDA-A9F1-7AE693218E6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EF1C56-8C15-43A8-903A-EAB9C092451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electronic vapor products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10.7. The percentage for Male students is 11.6. The percentage for Female students is 9.7. The percentage for 9th grade students is 6.2. The percentage for 10th grade students is 7.7. The percentage for 11th grade students is 12.5. The percentage for 12th grade students is 16.8. The percentage for Black students is 5.0. The percentage for Hispanic students is 7.5. The percentage for White students is 14.0.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electronic vapor products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10.7. The percentage for Heterosexual students is 10.8. The percentage for Gay, Lesbian, or Bisexual students is 10.5. The percentage for Unsure students is 8.8. The percentage for Opposite Sex Only students is 18.5. The percentage for Same Sex or Both Sexes students is 19.8. The percentage for No Sexual Contact students is 3.1.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currently used electronic vapor products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3.0. The percentage for 2017 is 3.3. The percentage for 2019 is 10.7.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27 cities for high school students who currently used electronic vapor products frequently (on 20 or more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3.3% to 16.7%. The median across states was 8.5%.  The range across cites was 1.0% to 14.4%. The median across cities was 2.9%.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F9A0D70D-62D7-407E-983D-8B7DE2DF9B22}"/>
              </a:ext>
            </a:extLst>
          </p:cNvPr>
          <p:cNvSpPr>
            <a:spLocks noGrp="1" noRot="1" noChangeAspect="1" noChangeArrowheads="1" noTextEdit="1"/>
          </p:cNvSpPr>
          <p:nvPr>
            <p:ph type="sldImg"/>
          </p:nvPr>
        </p:nvSpPr>
        <p:spPr>
          <a:ln/>
        </p:spPr>
      </p:sp>
      <p:sp>
        <p:nvSpPr>
          <p:cNvPr id="67587" name="Notes Placeholder 2">
            <a:extLst>
              <a:ext uri="{FF2B5EF4-FFF2-40B4-BE49-F238E27FC236}">
                <a16:creationId xmlns:a16="http://schemas.microsoft.com/office/drawing/2014/main" id="{BEC11A33-194E-4439-AC31-9327366CA06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used an electronic vapor product frequently, 2019. The values range from 3.3% to 16.7%. California, Georgia, Maryland, Nebraska, Nevada, New Jersey, New York, Texas, Utah, Virginia, range from 3.3% to 6.7%. Alabama, Alaska, Arizona, Illinois, Iowa, Kansas, Mississippi, New Mexico, Ohio, Tennessee, range from 6.8% to 8.4%. Arkansas, Colorado, Connecticut, Idaho, Louisiana, Maine, Michigan, Missouri, Pennsylvania, South Carolina, South Dakota, Wisconsin, range from 8.5% to 10.1%. Hawaii, Kentucky, Massachusetts, Montana, New Hampshire, North Carolina, North Dakota, Oklahoma, Rhode Island, Vermont, West Virginia, range from 10.2% to 16.7%.Florida, did not ask this question. Delaware and Indiana did not have weighted data. Minnesota, Oregon, Washington and Wyoming did not participate.</a:t>
            </a:r>
          </a:p>
        </p:txBody>
      </p:sp>
      <p:sp>
        <p:nvSpPr>
          <p:cNvPr id="67588" name="Slide Number Placeholder 3">
            <a:extLst>
              <a:ext uri="{FF2B5EF4-FFF2-40B4-BE49-F238E27FC236}">
                <a16:creationId xmlns:a16="http://schemas.microsoft.com/office/drawing/2014/main" id="{8DF842A0-B241-4CE4-9F97-6E102B47497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E6E88C-6FEB-42E2-B696-D6033A5F33F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electronic vapor products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7.2. The percentage for Male students is 7.9. The percentage for Female students is 6.4. The percentage for 9th grade students is 3.6. The percentage for 10th grade students is 5.4. The percentage for 11th grade students is 8.3. The percentage for 12th grade students is 12.0. The percentage for Black students is 3.4. The percentage for Hispanic students is 5.2. The percentage for White students is 9.3.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electronic vapor products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7.2. The percentage for Heterosexual students is 7.2. The percentage for Gay, Lesbian, or Bisexual students is 6.7. The percentage for Unsure students is 5.9. The percentage for Opposite Sex Only students is 12.9. The percentage for Same Sex or Both Sexes students is 13.4. The percentage for No Sexual Contact students is 1.5.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currently used electronic vapor products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2.0. The percentage for 2017 is 2.4. The percentage for 2019 is 7.2.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34 states and 20 cities for high school students who ever tried cigarette smoking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10.6% to 38.5%. The median across states was 23%.  The range across cites was 11.5% to 27.7%. The median across cities was 16%.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27 cities for high school students who currently used electronic vapor products daily (on all 30 days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2.4% to 12.6%. The median across states was 6.1%.  The range across cites was 0.4% to 11.5%. The median across cities was 2%.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a:extLst>
              <a:ext uri="{FF2B5EF4-FFF2-40B4-BE49-F238E27FC236}">
                <a16:creationId xmlns:a16="http://schemas.microsoft.com/office/drawing/2014/main" id="{DF230606-4277-47BB-8E32-DACC3C8E393D}"/>
              </a:ext>
            </a:extLst>
          </p:cNvPr>
          <p:cNvSpPr>
            <a:spLocks noGrp="1" noRot="1" noChangeAspect="1" noChangeArrowheads="1" noTextEdit="1"/>
          </p:cNvSpPr>
          <p:nvPr>
            <p:ph type="sldImg"/>
          </p:nvPr>
        </p:nvSpPr>
        <p:spPr>
          <a:ln/>
        </p:spPr>
      </p:sp>
      <p:sp>
        <p:nvSpPr>
          <p:cNvPr id="69635" name="Notes Placeholder 2">
            <a:extLst>
              <a:ext uri="{FF2B5EF4-FFF2-40B4-BE49-F238E27FC236}">
                <a16:creationId xmlns:a16="http://schemas.microsoft.com/office/drawing/2014/main" id="{C1B94103-6863-430C-9718-E97559CC052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used an electronic vapor product daily, 2019. The values range from 2.4% to 12.6%. Alaska, California, Georgia, Maryland, Mississippi, Nevada, New Jersey, New York, Utah, Virginia, range from 2.4% to 4.7%. Alabama, Arizona, Illinois, Kansas, Nebraska, New Mexico, Ohio, South Dakota, Tennessee, Texas, Wisconsin, range from 4.8% to 6.0%. Colorado, Connecticut, Idaho, Iowa, Louisiana, Maine, Michigan, Missouri, Pennsylvania, Rhode Island, South Carolina, range from 6.1% to 7.8%. Arkansas, Hawaii, Kentucky, Massachusetts, Montana, New Hampshire, North Carolina, North Dakota, Oklahoma, Vermont, West Virginia, range from 7.9% to 12.6%.Florida, did not ask this question. Delaware and Indiana did not have weighted data. Minnesota, Oregon, Washington and Wyoming did not participate.</a:t>
            </a:r>
          </a:p>
        </p:txBody>
      </p:sp>
      <p:sp>
        <p:nvSpPr>
          <p:cNvPr id="69636" name="Slide Number Placeholder 3">
            <a:extLst>
              <a:ext uri="{FF2B5EF4-FFF2-40B4-BE49-F238E27FC236}">
                <a16:creationId xmlns:a16="http://schemas.microsoft.com/office/drawing/2014/main" id="{E20268CB-F579-4EBE-8D23-EF45933615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A87B7E-F723-48E3-B87A-EF3D3DA4A8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8.1. The percentage for Male students is 10.6. The percentage for Female students is 5.7. The percentage for 9th grade students is 2.6. The percentage for 10th grade students is 6.6. The percentage for 11th grade students is 10.0. The percentage for 12th grade students is 15.7. The percentage for Black students is 10.7. The percentage for Hispanic students is 10.3. The percentage for White students is 6.8.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8.1. The percentage for Heterosexual students is 8.6. The percentage for Gay, Lesbian, or Bisexual students is 6.1. The percentage for Unsure students is 2.5. The percentage for Opposite Sex Only students is 9.6. The percentage for Same Sex or Both Sexes students is 6.1. The percentage for No Sexual Contact students is 4.1.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13.6. The percentage for 2019 is 8.1.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decreased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16 cities for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2.1% to 16.3%. The median across states was 10.2%.  The range across cites was 4.2% to 26.9%. The median across cities was 12.1%.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439E4B14-C75A-469B-BDA3-971AB7483E3A}"/>
              </a:ext>
            </a:extLst>
          </p:cNvPr>
          <p:cNvSpPr>
            <a:spLocks noGrp="1" noRot="1" noChangeAspect="1" noChangeArrowheads="1" noTextEdit="1"/>
          </p:cNvSpPr>
          <p:nvPr>
            <p:ph type="sldImg"/>
          </p:nvPr>
        </p:nvSpPr>
        <p:spPr>
          <a:ln/>
        </p:spPr>
      </p:sp>
      <p:sp>
        <p:nvSpPr>
          <p:cNvPr id="71683" name="Notes Placeholder 2">
            <a:extLst>
              <a:ext uri="{FF2B5EF4-FFF2-40B4-BE49-F238E27FC236}">
                <a16:creationId xmlns:a16="http://schemas.microsoft.com/office/drawing/2014/main" id="{1EB89CF4-6FF0-4FEB-AB67-4C3CAA93C35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2019. The values range from 2.1% to 16.3%. Alaska, Arkansas, Hawaii, Maine, Montana, North Dakota, Utah, Vermont, range from 2.1% to 6.9%. Iowa, Maryland, Missouri, Nebraska, Nevada, Pennsylvania, South Dakota, Tennessee, Virginia, West Virginia, range from 7.0% to 10.1%. Alabama, California, Connecticut, Kentucky, Michigan, New Hampshire, Oklahoma, South Carolina, range from 10.2% to 12.8%. Arizona, Georgia, Illinois, Louisiana, Mississippi, New Jersey, New York, Ohio, Rhode Island, Texas, range from 12.9% to 16.3%.Wisconsin, New Mexico, North Carolina, Massachusetts, Kansas, Idaho, Florida, Colorado, did not ask this question. Delaware and Indiana did not have weighted data. Minnesota, Oregon, Washington and Wyoming did not participate.</a:t>
            </a:r>
          </a:p>
        </p:txBody>
      </p:sp>
      <p:sp>
        <p:nvSpPr>
          <p:cNvPr id="71684" name="Slide Number Placeholder 3">
            <a:extLst>
              <a:ext uri="{FF2B5EF4-FFF2-40B4-BE49-F238E27FC236}">
                <a16:creationId xmlns:a16="http://schemas.microsoft.com/office/drawing/2014/main" id="{EB7606DC-F3BB-4518-8BF7-FA6A1705A3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972CD1-8C63-4285-8279-16CEC1BBA78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smokeless tobacco (chewing tobacco, snuff, dip, snus, or dissolvable tobacco products [such as Copenhagen, Grizzly, Skoal, or Camel Snus], not counting any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3.8. The percentage for Male students is 5.8. The percentage for Female students is 1.6. The percentage for 9th grade students is 2.0. The percentage for 10th grade students is 3.6. The percentage for 11th grade students is 3.9. The percentage for 12th grade students is 5.5. The percentage for Black students is 2.8. The percentage for Hispanic students is 3.1. The percentage for White students is 4.4.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used smokeless tobacco (chewing tobacco, snuff, dip, snus, or dissolvable tobacco products [such as Copenhagen, Grizzly, Skoal, or Camel Snus], not counting any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3.8. The percentage for Heterosexual students is 3.7. The percentage for Gay, Lesbian, or Bisexual students is 3.2. The percentage for Unsure students is 5.5. The percentage for Opposite Sex Only students is 5.6. The percentage for Same Sex or Both Sexes students is 6.5. The percentage for No Sexual Contact students is 0.8.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currently used smokeless tobacco (chewing tobacco, snuff, dip, snus, or dissolvable tobacco products [such as Copenhagen, Grizzly, Skoal, or Camel Snus], not counting any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5.5. The percentage for 2019 is 3.8.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decreased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a:extLst>
              <a:ext uri="{FF2B5EF4-FFF2-40B4-BE49-F238E27FC236}">
                <a16:creationId xmlns:a16="http://schemas.microsoft.com/office/drawing/2014/main" id="{94D82E27-6BDE-4FF1-A6BC-D0B21E7C2C6A}"/>
              </a:ext>
            </a:extLst>
          </p:cNvPr>
          <p:cNvSpPr>
            <a:spLocks noGrp="1" noRot="1" noChangeAspect="1" noChangeArrowheads="1" noTextEdit="1"/>
          </p:cNvSpPr>
          <p:nvPr>
            <p:ph type="sldImg"/>
          </p:nvPr>
        </p:nvSpPr>
        <p:spPr>
          <a:ln/>
        </p:spPr>
      </p:sp>
      <p:sp>
        <p:nvSpPr>
          <p:cNvPr id="51203" name="Notes Placeholder 2">
            <a:extLst>
              <a:ext uri="{FF2B5EF4-FFF2-40B4-BE49-F238E27FC236}">
                <a16:creationId xmlns:a16="http://schemas.microsoft.com/office/drawing/2014/main" id="{7EDCB4C7-5DD5-4D20-BBC1-3203698D632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ever tried cigarette smoking (even one or two puffs), 2019. </a:t>
            </a:r>
            <a:r>
              <a:rPr lang="en-US" altLang="en-US" dirty="0"/>
              <a:t>The values range from 10.6% to 38.5%. California, Florida, Hawaii, Massachusetts, Nevada, New York, Rhode Island, Utah, range from 10.6% to 18.5%. Georgia, Idaho, Illinois, Maine, Michigan, Nebraska, Ohio, Pennsylvania, Wisconsin, range from 18.6% to 22.9%. Alabama, Alaska, Arizona, Iowa, Kansas, North Dakota, South Carolina, Tennessee, range from 23.0% to 30.2%. Arkansas, Kentucky, Louisiana, Mississippi, Montana, New Mexico, Oklahoma, South Dakota, West Virginia, range from 30.3% to 38.5%.Vermont, Virginia, Texas, New Jersey, New Hampshire, North Carolina, Missouri, Maryland, Connecticut, Colorado, did not ask this question. Delaware and Indiana did not have weighted data. Minnesota, Oregon, Washington and Wyoming did not participate.</a:t>
            </a:r>
          </a:p>
        </p:txBody>
      </p:sp>
      <p:sp>
        <p:nvSpPr>
          <p:cNvPr id="51204" name="Slide Number Placeholder 3">
            <a:extLst>
              <a:ext uri="{FF2B5EF4-FFF2-40B4-BE49-F238E27FC236}">
                <a16:creationId xmlns:a16="http://schemas.microsoft.com/office/drawing/2014/main" id="{1B86CA94-C1E5-4411-9827-BDE482CE96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C7150F-DEBE-473B-B288-011A0386051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21 cities for high school students who currently used smokeless tobacco (chewing tobacco, snuff, dip, snus, or dissolvable tobacco products [such as Copenhagen, Grizzly, Skoal, or Camel Snus], not counting any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1.7% to 10.0%. The median across states was 4.8%.  The range across cites was 1.7% to 6.9%. The median across cities was 3.3%.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a:extLst>
              <a:ext uri="{FF2B5EF4-FFF2-40B4-BE49-F238E27FC236}">
                <a16:creationId xmlns:a16="http://schemas.microsoft.com/office/drawing/2014/main" id="{0D4282B0-4873-4CA6-947D-E01C42312BED}"/>
              </a:ext>
            </a:extLst>
          </p:cNvPr>
          <p:cNvSpPr>
            <a:spLocks noGrp="1" noRot="1" noChangeAspect="1" noChangeArrowheads="1" noTextEdit="1"/>
          </p:cNvSpPr>
          <p:nvPr>
            <p:ph type="sldImg"/>
          </p:nvPr>
        </p:nvSpPr>
        <p:spPr>
          <a:ln/>
        </p:spPr>
      </p:sp>
      <p:sp>
        <p:nvSpPr>
          <p:cNvPr id="73731" name="Notes Placeholder 2">
            <a:extLst>
              <a:ext uri="{FF2B5EF4-FFF2-40B4-BE49-F238E27FC236}">
                <a16:creationId xmlns:a16="http://schemas.microsoft.com/office/drawing/2014/main" id="{A72515C4-88A0-4845-9977-A27C6B88E44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used smokeless tobacco (chewing tobacco, snuff, dip, snus, or dissolvable tobacco products [such as Copenhagen, Grizzly, Skoal, or Camel Snus], not counting any electronic vapor products, on at least 1 day during the 30 days before the survey), 2019. The values range from 1.7% to 10%. Arizona, Connecticut, Idaho, Michigan, Nebraska, Texas, Utah, Vermont, Wisconsin, range from 1.7% to 3.6%. Illinois, Kansas, Maine, Maryland, Massachusetts, Nevada, North Dakota, Pennsylvania, Virginia, range from 3.7% to 4.8%. Georgia, Iowa, Kentucky, Louisiana, Mississippi, Missouri, Montana, New Mexico, Oklahoma, range from 4.9% to 6.7%. Alabama, Alaska, Arkansas, California, Ohio, South Carolina, South Dakota, Tennessee, West Virginia, range from 6.8% to 10.0%.Rhode Island, New York, New Jersey, New Hampshire, North Carolina, Hawaii, Florida, Colorado, did not ask this question. Delaware and Indiana did not have weighted data. Minnesota, Oregon, Washington and Wyoming did not participate.</a:t>
            </a:r>
          </a:p>
        </p:txBody>
      </p:sp>
      <p:sp>
        <p:nvSpPr>
          <p:cNvPr id="73732" name="Slide Number Placeholder 3">
            <a:extLst>
              <a:ext uri="{FF2B5EF4-FFF2-40B4-BE49-F238E27FC236}">
                <a16:creationId xmlns:a16="http://schemas.microsoft.com/office/drawing/2014/main" id="{0E6CC25C-5911-4CF3-A890-B21CFCCAB68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CDB0D8-D809-41B8-98F1-65849B8E7A4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cigars (cigars, cigarillos, or little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5.7. The percentage for Male students is 7.4. The percentage for Female students is 3.8. The percentage for 9th grade students is 3.8. The percentage for 10th grade students is 4.7. The percentage for 11th grade students is 6.0. The percentage for 12th grade students is 8.5. The percentage for Black students is 5.3. The percentage for Hispanic students is 6.1. The percentage for White students is 5.9.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cigars (cigars, cigarillos, or little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5.7. The percentage for Heterosexual students is 5.2. The percentage for Gay, Lesbian, or Bisexual students is 8.1. The percentage for Unsure students is 7.2. The percentage for Opposite Sex Only students is 8.4. The percentage for Same Sex or Both Sexes students is 14.8. The percentage for No Sexual Contact students is 1.2.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1997-2019. This slide shows percentages from 1997 through 2019 for high school students who currently smoked cigars (cigars, cigarillos, or little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1997 is 22.0. The percentage for 1999 is 17.7. The percentage for 2001 is 15.2. The percentage for 2003 is 14.8. The percentage for 2005 is 14.0. The percentage for 2007 is 13.6. The percentage for 2009 is 14.0. The percentage for 2011 is 13.1. The percentage for 2013 is 12.6. The percentage for 2015 is 10.3. The percentage for 2017 is 8.0. The percentage for 2019 is 5.7.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2019, decreased from 1997 to 2013, and decreased from 2013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20 cities for high school students who currently smoked cigars (cigars, cigarillos, or little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1.2% to 11.7%. The median across states was 5.7%.  The range across cites was 2.8% to 8.7%. The median across cities was 5.8%.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4263A4B7-15D4-4AAD-BF2E-BDE239128614}"/>
              </a:ext>
            </a:extLst>
          </p:cNvPr>
          <p:cNvSpPr>
            <a:spLocks noGrp="1" noRot="1" noChangeAspect="1" noChangeArrowheads="1" noTextEdit="1"/>
          </p:cNvSpPr>
          <p:nvPr>
            <p:ph type="sldImg"/>
          </p:nvPr>
        </p:nvSpPr>
        <p:spPr>
          <a:ln/>
        </p:spPr>
      </p:sp>
      <p:sp>
        <p:nvSpPr>
          <p:cNvPr id="75779" name="Notes Placeholder 2">
            <a:extLst>
              <a:ext uri="{FF2B5EF4-FFF2-40B4-BE49-F238E27FC236}">
                <a16:creationId xmlns:a16="http://schemas.microsoft.com/office/drawing/2014/main" id="{D8A3CDB4-D771-4121-A222-DC198C2D1F9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smoked cigars (cigars, cigarillos, or little cigars, on at least 1 day during the 30 days before the survey), 2019. The values range from 1.2% to 11.7%. Alaska, Arizona, Connecticut, Idaho, Iowa, Nebraska, Utah, Virginia, Wisconsin, range from 1.2% to 4.9%. Georgia, Kansas, Maine, Massachusetts, Michigan, Missouri, North Dakota, Rhode Island, Texas, range from 5.0% to 5.7%. Illinois, Maryland, Montana, New York, Ohio, Oklahoma, Pennsylvania, South Dakota, Vermont, range from 5.8% to 7.6%. Alabama, Arkansas, Kentucky, Louisiana, Mississippi, New Mexico, South Carolina, Tennessee, West Virginia, range from 7.7% to 11.7%.Nevada, New Jersey, New Hampshire, North Carolina, Hawaii, Florida, Colorado, California, did not ask this question. Delaware and Indiana did not have weighted data. Minnesota, Oregon, Washington and Wyoming did not participate.</a:t>
            </a:r>
          </a:p>
        </p:txBody>
      </p:sp>
      <p:sp>
        <p:nvSpPr>
          <p:cNvPr id="75780" name="Slide Number Placeholder 3">
            <a:extLst>
              <a:ext uri="{FF2B5EF4-FFF2-40B4-BE49-F238E27FC236}">
                <a16:creationId xmlns:a16="http://schemas.microsoft.com/office/drawing/2014/main" id="{5FE2F3F4-E0B7-4E62-9685-4146264B4B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355DDE-39F4-4298-9FCB-163E47D9420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9.2. The percentage for Male students is 11.0. The percentage for Female students is 7.1. The percentage for 9th grade students is 5.9. The percentage for 10th grade students is 8.0. The percentage for 11th grade students is 9.6. The percentage for 12th grade students is 13.4. The percentage for Black students is 7.4. The percentage for Hispanic students is 8.6. The percentage for White students is 10.2.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9.2. The percentage for Heterosexual students is 8.2. The percentage for Gay, Lesbian, or Bisexual students is 13.9. The percentage for Unsure students is 11.4. The percentage for Opposite Sex Only students is 13.3. The percentage for Same Sex or Both Sexes students is 24.3. The percentage for No Sexual Contact students is 2.5.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1997-2019. This slide shows percentages from 1997 through 2019 for high school students who currently smoked cigarettes or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1997 is 42.6. The percentage for 1999 is 39.2. The percentage for 2001 is 32.7. The percentage for 2003 is 27.7. The percentage for 2005 is 27.9. The percentage for 2007 is 25.0. The percentage for 2009 is 25.0. The percentage for 2011 is 23.2. The percentage for 2013 is 21.0. The percentage for 2015 is 16.0. The percentage for 2017 is 12.3. The percentage for 2019 is 9.2.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2019, decreased from 1997 to 2013, and decreased from 2013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first tried cigarette smoking before age 13 years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7.9. The percentage for Male students is 8.5. The percentage for Female students is 7.1. The percentage for 9th grade students is 8.8. The percentage for 10th grade students is 7.5. The percentage for 11th grade students is 6.8. The percentage for 12th grade students is 7.8. The percentage for Black students is 8.6. The percentage for Hispanic students is 9.5. The percentage for White students is 6.6.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9th grade students is higher than for 11th grade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36 states and 19 cities for high school students who currently smoked cigarettes or cigars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2.8% to 17.2%. The median across states was 9.1%.  The range across cites was 4.5% to 10.1%. The median across cities was 7.1%.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a:extLst>
              <a:ext uri="{FF2B5EF4-FFF2-40B4-BE49-F238E27FC236}">
                <a16:creationId xmlns:a16="http://schemas.microsoft.com/office/drawing/2014/main" id="{2554FABD-7B61-4094-A13C-804F39BEF8A6}"/>
              </a:ext>
            </a:extLst>
          </p:cNvPr>
          <p:cNvSpPr>
            <a:spLocks noGrp="1" noRot="1" noChangeAspect="1" noChangeArrowheads="1" noTextEdit="1"/>
          </p:cNvSpPr>
          <p:nvPr>
            <p:ph type="sldImg"/>
          </p:nvPr>
        </p:nvSpPr>
        <p:spPr>
          <a:ln/>
        </p:spPr>
      </p:sp>
      <p:sp>
        <p:nvSpPr>
          <p:cNvPr id="77827" name="Notes Placeholder 2">
            <a:extLst>
              <a:ext uri="{FF2B5EF4-FFF2-40B4-BE49-F238E27FC236}">
                <a16:creationId xmlns:a16="http://schemas.microsoft.com/office/drawing/2014/main" id="{75FD04AA-1A1A-4A81-9C79-B04FBA4FDFF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cigarettes or cigars, 2019. The values range from 2.8% to 17.2%. Arizona, Connecticut, Georgia, Idaho, Michigan, Nebraska, Rhode Island, Utah, Virginia, range from 2.8% to 7.7%. Illinois, Iowa, Kansas, Maryland, Massachusetts, Missouri, New York, Texas, Wisconsin, range from 7.8% to 9.0%. Alaska, Maine, Mississippi, Montana, North Dakota, Ohio, Oklahoma, Pennsylvania, Vermont, range from 9.1% to 11.9%. Alabama, Arkansas, Kentucky, Louisiana, New Mexico, South Carolina, South Dakota, Tennessee, West Virginia, range from 12.0% to 17.2%.Nevada, New Jersey, New Hampshire, North Carolina, Hawaii, Florida, Colorado, California, did not ask this question. Delaware and Indiana did not have weighted data. Minnesota, Oregon, Washington and Wyoming did not participate.</a:t>
            </a:r>
          </a:p>
        </p:txBody>
      </p:sp>
      <p:sp>
        <p:nvSpPr>
          <p:cNvPr id="77828" name="Slide Number Placeholder 3">
            <a:extLst>
              <a:ext uri="{FF2B5EF4-FFF2-40B4-BE49-F238E27FC236}">
                <a16:creationId xmlns:a16="http://schemas.microsoft.com/office/drawing/2014/main" id="{D6E5D3DA-4474-4BF3-858F-0C0FB6471D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E7717C-2938-4476-BCAC-4A4A3D46E8D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or used smokeless tobacco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10.5. The percentage for Male students is 13.1. The percentage for Female students is 7.6. The percentage for 9th grade students is 6.8. The percentage for 10th grade students is 9.3. The percentage for 11th grade students is 10.9. The percentage for 12th grade students is 15.0. The percentage for Black students is 8.4. The percentage for Hispanic students is 9.4. The percentage for White students is 11.8.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or used smokeless tobacco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10.5. The percentage for Heterosexual students is 9.6. The percentage for Gay, Lesbian, or Bisexual students is 14.6. The percentage for Unsure students is 11.9. The percentage for Opposite Sex Only students is 15.3. The percentage for Same Sex or Both Sexes students is 25.2. The percentage for No Sexual Contact students is 2.8.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currently smoked cigarettes or cigars or used smokeless tobacco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14.0. The percentage for 2019 is 10.5.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decreased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34 states and 18 cities for high school students who currently smoked cigarettes or cigars or used smokeless tobacco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3.8% to 20.9%. The median across states was 11.1%.  The range across cites was 5.4% to 11.7%. The median across cities was 7.9%.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a:extLst>
              <a:ext uri="{FF2B5EF4-FFF2-40B4-BE49-F238E27FC236}">
                <a16:creationId xmlns:a16="http://schemas.microsoft.com/office/drawing/2014/main" id="{21404EAB-7F27-4807-8CCF-FC20DFECE292}"/>
              </a:ext>
            </a:extLst>
          </p:cNvPr>
          <p:cNvSpPr>
            <a:spLocks noGrp="1" noRot="1" noChangeAspect="1" noChangeArrowheads="1" noTextEdit="1"/>
          </p:cNvSpPr>
          <p:nvPr>
            <p:ph type="sldImg"/>
          </p:nvPr>
        </p:nvSpPr>
        <p:spPr>
          <a:ln/>
        </p:spPr>
      </p:sp>
      <p:sp>
        <p:nvSpPr>
          <p:cNvPr id="79875" name="Notes Placeholder 2">
            <a:extLst>
              <a:ext uri="{FF2B5EF4-FFF2-40B4-BE49-F238E27FC236}">
                <a16:creationId xmlns:a16="http://schemas.microsoft.com/office/drawing/2014/main" id="{03CB1E4A-077F-4103-B0F9-D1E917DD472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cigarettes or cigars or used smokeless tobacco, 2019. The values range from 3.8% to 20.9%. Arizona, Connecticut, Idaho, Michigan, Nebraska, Utah, Virginia, Wisconsin, range from 3.8% to 9.1%. Georgia, Illinois, Iowa, Maine, Maryland, Massachusetts, Pennsylvania, Texas, Vermont, range from 9.2% to 11.1%. Kansas, Kentucky, Mississippi, Missouri, Montana, New Mexico, North Dakota, Oklahoma, range from 11.2% to 15.0%. Alabama, Alaska, Arkansas, Louisiana, Ohio, South Carolina, South Dakota, Tennessee, West Virginia, range from 15.1% to 20.9%.Rhode Island, New York, Nevada, New Jersey, New Hampshire, North Carolina, Hawaii, Florida, Colorado, California, did not ask this question. Delaware and Indiana did not have weighted data. Minnesota, Oregon, Washington and Wyoming did not participate.</a:t>
            </a:r>
          </a:p>
        </p:txBody>
      </p:sp>
      <p:sp>
        <p:nvSpPr>
          <p:cNvPr id="79876" name="Slide Number Placeholder 3">
            <a:extLst>
              <a:ext uri="{FF2B5EF4-FFF2-40B4-BE49-F238E27FC236}">
                <a16:creationId xmlns:a16="http://schemas.microsoft.com/office/drawing/2014/main" id="{91DB6115-11A5-4913-9F92-4CF2F2CBE8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77B4F3-EFF6-491C-8CBC-C264DBB1D09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36.5. The percentage for Male students is 36.3. The percentage for Female students is 36.6. The percentage for 9th grade students is 27.7. The percentage for 10th grade students is 34.3. The percentage for 11th grade students is 39.8. The percentage for 12th grade students is 45.0. The percentage for Black students is 24.7. The percentage for Hispanic students is 33.8. The percentage for White students is 42.0.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36.5. The percentage for Heterosexual students is 36.1. The percentage for Gay, Lesbian, or Bisexual students is 40.3. The percentage for Unsure students is 30.0. The percentage for Opposite Sex Only students is 53.7. The percentage for Same Sex or Both Sexes students is 58.7. The percentage for No Sexual Contact students is 17.5.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19.5. The percentage for 2019 is 36.5.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first tried cigarette smoking before age 13 years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7.9. The percentage for Heterosexual students is 6.9. The percentage for Gay, Lesbian, or Bisexual students is 12.1. The percentage for Unsure students is 10.8. The percentage for Opposite Sex Only students is 9.6. The percentage for Same Sex or Both Sexes students is 19.3. The percentage for No Sexual Contact students is 3.4.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34 states and 18 cities for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10.7% to 40.6%. The median across states was 27.5%.  The range across cites was 10.3% to 36.5%. The median across cities was 16.7%.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7205397D-4851-4690-9C7B-85678118FC14}"/>
              </a:ext>
            </a:extLst>
          </p:cNvPr>
          <p:cNvSpPr>
            <a:spLocks noGrp="1" noRot="1" noChangeAspect="1" noChangeArrowheads="1" noTextEdit="1"/>
          </p:cNvSpPr>
          <p:nvPr>
            <p:ph type="sldImg"/>
          </p:nvPr>
        </p:nvSpPr>
        <p:spPr>
          <a:ln/>
        </p:spPr>
      </p:sp>
      <p:sp>
        <p:nvSpPr>
          <p:cNvPr id="81923" name="Notes Placeholder 2">
            <a:extLst>
              <a:ext uri="{FF2B5EF4-FFF2-40B4-BE49-F238E27FC236}">
                <a16:creationId xmlns:a16="http://schemas.microsoft.com/office/drawing/2014/main" id="{C8E5E2A7-CDB9-4DDF-BEF5-C377A26D810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smoked cigarettes or cigars or used smokeless tobacco or elctronic vapor products, 2019. The values range from 10.7% to 40.6%. Arizona, Georgia, Nebraska, Texas, Utah, Virginia, Wisconsin, range from 10.7% to 22.6%. Alabama, Idaho, Illinois, Iowa, Kansas, Maryland, Michigan, Missouri, Pennsylvania, South Carolina, range from 22.7% to 27.5%. Arkansas, Connecticut, Kentucky, Louisiana, Mississippi, South Dakota, Tennessee, Vermont, range from 27.6% to 30.7%. Alaska, Maine, Massachusetts, Montana, New Mexico, North Dakota, Ohio, Oklahoma, West Virginia, range from 30.8% to 40.6%.Rhode Island, New York, Nevada, New Jersey, New Hampshire, North Carolina, Hawaii, Florida, Colorado, California, did not ask this question. Delaware and Indiana did not have weighted data. Minnesota, Oregon, Washington and Wyoming did not participate.</a:t>
            </a:r>
          </a:p>
        </p:txBody>
      </p:sp>
      <p:sp>
        <p:nvSpPr>
          <p:cNvPr id="81924" name="Slide Number Placeholder 3">
            <a:extLst>
              <a:ext uri="{FF2B5EF4-FFF2-40B4-BE49-F238E27FC236}">
                <a16:creationId xmlns:a16="http://schemas.microsoft.com/office/drawing/2014/main" id="{0165116C-DE0D-41EA-9FD3-EFC114CDBF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AB39F0-4652-4291-B6D1-BDD3962C7A7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used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34.4. The percentage for Male students is 33.8. The percentage for Female students is 34.8. The percentage for 9th grade students is 26.1. The percentage for 10th grade students is 32.3. The percentage for 11th grade students is 37.6. The percentage for 12th grade students is 42.2. The percentage for Black students is 22.0. The percentage for Hispanic students is 32.8. The percentage for White students is 39.7.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smoked cigarettes or used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34.4. The percentage for Heterosexual students is 34.2. The percentage for Gay, Lesbian, or Bisexual students is 37.3. The percentage for Unsure students is 27.1. The percentage for Opposite Sex Only students is 51.5. The percentage for Same Sex or Both Sexes students is 56.4. The percentage for No Sexual Contact students is 16.3.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2015-2019. This slide shows percentages from 2015 through 2019 for high school students who currently smoked cigarettes or used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2015 is 27.8. The percentage for 2017 is 16.9. The percentage for 2019 is 34.4.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2015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42 states and 26 cities for high school students who currently smoked cigarettes or used electronic vapor products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10.1% to 38.0%. The median across states was 25.4%.  The range across cites was 8.6% to 41.9%. The median across cities was 14.8%.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a:extLst>
              <a:ext uri="{FF2B5EF4-FFF2-40B4-BE49-F238E27FC236}">
                <a16:creationId xmlns:a16="http://schemas.microsoft.com/office/drawing/2014/main" id="{6A94BA9F-5CB6-49DF-9F82-3D91D97F3644}"/>
              </a:ext>
            </a:extLst>
          </p:cNvPr>
          <p:cNvSpPr>
            <a:spLocks noGrp="1" noRot="1" noChangeAspect="1" noChangeArrowheads="1" noTextEdit="1"/>
          </p:cNvSpPr>
          <p:nvPr>
            <p:ph type="sldImg"/>
          </p:nvPr>
        </p:nvSpPr>
        <p:spPr>
          <a:ln/>
        </p:spPr>
      </p:sp>
      <p:sp>
        <p:nvSpPr>
          <p:cNvPr id="83971" name="Notes Placeholder 2">
            <a:extLst>
              <a:ext uri="{FF2B5EF4-FFF2-40B4-BE49-F238E27FC236}">
                <a16:creationId xmlns:a16="http://schemas.microsoft.com/office/drawing/2014/main" id="{53E34A63-B758-4E47-934D-BFD0B1DFB2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currently smoked cigarettes or used electronic vapor products, 2019. The values range from 10.1% to 38%. Alabama, Arizona, Georgia, Illinois, Iowa, Nebraska, Texas, Utah, Virginia, Wisconsin, range from 10.1% to 21.6%. Idaho, Kansas, Louisiana, Maryland, Michigan, Mississippi, Missouri, Nevada, New York, South Carolina, Tennessee, range from 21.7% to 25.3%. Alaska, Arkansas, Colorado, Connecticut, Kentucky, New Jersey, Oklahoma, Pennsylvania, South Dakota, Vermont, range from 25.4% to 31.4%. Hawaii, Maine, Massachusetts, Montana, New Hampshire, New Mexico, North Carolina, North Dakota, Ohio, Rhode Island, West Virginia, range from 31.5% to 38.0%.Florida, California, did not ask this question. Delaware and Indiana did not have weighted data. Minnesota, Oregon, Washington and Wyoming did not participate.</a:t>
            </a:r>
          </a:p>
        </p:txBody>
      </p:sp>
      <p:sp>
        <p:nvSpPr>
          <p:cNvPr id="83972" name="Slide Number Placeholder 3">
            <a:extLst>
              <a:ext uri="{FF2B5EF4-FFF2-40B4-BE49-F238E27FC236}">
                <a16:creationId xmlns:a16="http://schemas.microsoft.com/office/drawing/2014/main" id="{770C23AF-59CF-41BF-8251-741128B393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2635D9-945D-4EC0-A85E-636E3C9CB2E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47.6. The percentage for Male students is 45.6. The percentage for Female students is 50.0. The percentage for 9th grade students is 49.3. The percentage for 10th grade students is 50.0. The percentage for 11th grade students is 51.7. The percentage for 12th grade students is 41.8. The percentage for Black students is 33.8. The percentage for Hispanic students is 51.5. The percentage for White students is 48.4.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9th grade students is higher than for 12th grade students. The prevalence for 10th grade students is higher than for 12th grade students. The prevalence for 11th grade students is higher than for 12th grade students. The prevalence for Hispanic students is higher than for Black students. The prevalence for White students is higher than for Black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47.6. The percentage for Heterosexual students is 47.4. The percentage for Gay, Lesbian, or Bisexual students is 50.8. The percentage for Unsure students is 40.5. The percentage for Opposite Sex Only students is 50.1. The percentage for Same Sex or Both Sexes students is 49.8. The percentage for No Sexual Contact students is 43.8.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41.4. The percentage for 2019 is 47.6.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increased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2017-2019. This slide shows percentages from 2017 through 2019 for high school students who first tried cigarette smoking before age 13 years (even one or two puffs).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2017 is 9.5. The percentage for 2019 is 7.9.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based on linear trend analyses using logistic regression models controlling for sex, race/ethnicity, and grade (p &lt; 0.05), the prevalence did not change from 2017 to 2019. 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25 states and 21 cities for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42.7% to 60.9%. The median across states was 49.3%.  The range across cites was 33.6% to 56.9%. The median across cities was 45.5%.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a:extLst>
              <a:ext uri="{FF2B5EF4-FFF2-40B4-BE49-F238E27FC236}">
                <a16:creationId xmlns:a16="http://schemas.microsoft.com/office/drawing/2014/main" id="{0DB6737D-8287-4B17-B87E-CFD49325D644}"/>
              </a:ext>
            </a:extLst>
          </p:cNvPr>
          <p:cNvSpPr>
            <a:spLocks noGrp="1" noRot="1" noChangeAspect="1" noChangeArrowheads="1" noTextEdit="1"/>
          </p:cNvSpPr>
          <p:nvPr>
            <p:ph type="sldImg"/>
          </p:nvPr>
        </p:nvSpPr>
        <p:spPr>
          <a:ln/>
        </p:spPr>
      </p:sp>
      <p:sp>
        <p:nvSpPr>
          <p:cNvPr id="86019" name="Notes Placeholder 2">
            <a:extLst>
              <a:ext uri="{FF2B5EF4-FFF2-40B4-BE49-F238E27FC236}">
                <a16:creationId xmlns:a16="http://schemas.microsoft.com/office/drawing/2014/main" id="{9008A28D-1746-46F9-884F-F8DAED71F5B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2019. The values range from 42.7% to 60.9%. Arkansas, Kansas, Louisiana, Texas, Vermont, Wisconsin, range from 42.7% to 46.3%. Alabama, Arizona, Georgia, Pennsylvania, South Carolina, Tennessee, range from 46.4% to 49.2%. Illinois, Kentucky, Missouri, Nebraska, Oklahoma, West Virginia, range from 49.3% to 53.1%. Idaho, Iowa, Michigan, Mississippi, Montana, South Dakota, Utah, range from 53.2% to 60.9%.Virginia, Rhode Island, Ohio, New York, Nevada, New Mexico, New Jersey, New Hampshire, North Dakota, North Carolina, Maine, Maryland, Massachusetts, Hawaii, Florida, Connecticut, Colorado, California, Alaska, did not ask this question. Delaware and Indiana did not have weighted data. Minnesota, Oregon, Washington and Wyoming did not participate.</a:t>
            </a:r>
          </a:p>
        </p:txBody>
      </p:sp>
      <p:sp>
        <p:nvSpPr>
          <p:cNvPr id="86020" name="Slide Number Placeholder 3">
            <a:extLst>
              <a:ext uri="{FF2B5EF4-FFF2-40B4-BE49-F238E27FC236}">
                <a16:creationId xmlns:a16="http://schemas.microsoft.com/office/drawing/2014/main" id="{519C6E1B-A0BC-4536-A3B5-83C19DE485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0E23649-3E22-4022-902E-9258D69B6F7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solidFill>
                  <a:srgbClr val="007889"/>
                </a:solidFill>
              </a:rPr>
              <a:t>Behaviors that Contribute to Unintentional Injuries</a:t>
            </a:r>
            <a:endParaRPr lang="en-US" dirty="0"/>
          </a:p>
        </p:txBody>
      </p:sp>
      <p:sp>
        <p:nvSpPr>
          <p:cNvPr id="4" name="Slide Number Placeholder 3"/>
          <p:cNvSpPr>
            <a:spLocks noGrp="1"/>
          </p:cNvSpPr>
          <p:nvPr>
            <p:ph type="sldNum" sz="quarter" idx="5"/>
          </p:nvPr>
        </p:nvSpPr>
        <p:spPr/>
        <p:txBody>
          <a:bodyPr/>
          <a:lstStyle/>
          <a:p>
            <a:pPr>
              <a:defRPr/>
            </a:pPr>
            <a:fld id="{F357B3D8-D94B-43BD-BD5D-DB0C895CAD9B}" type="slidenum">
              <a:rPr lang="en-US" smtClean="0"/>
              <a:pPr>
                <a:defRPr/>
              </a:pPr>
              <a:t>92</a:t>
            </a:fld>
            <a:endParaRPr lang="en-US"/>
          </a:p>
        </p:txBody>
      </p:sp>
    </p:spTree>
    <p:extLst>
      <p:ext uri="{BB962C8B-B14F-4D97-AF65-F5344CB8AC3E}">
        <p14:creationId xmlns:p14="http://schemas.microsoft.com/office/powerpoint/2010/main" val="290252835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had their first drink of alcohol before age 13 years (other than a few sips).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15.0. The percentage for Male students is 16.9. The percentage for Female students is 13.0. The percentage for 9th grade students is 18.7. The percentage for 10th grade students is 15.4. The percentage for 11th grade students is 13.3. The percentage for 12th grade students is 11.9. The percentage for Black students is 17.4. The percentage for Hispanic students is 18.4. The percentage for White students is 13.0.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male students is higher than for female students. The prevalence for 9th grade students is higher than for 10th grade students. The prevalence for 9th grade students is higher than for 11th grade students. The prevalence for 9th grade students is higher than for 12th grade students. The prevalence for 10th grade students is higher than for 12th grade students. The prevalence for Black students is higher than for White students. The prevalence for Hispanic students is higher than for White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had their first drink of alcohol before age 13 years (other than a few sips).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15.0. The percentage for Heterosexual students is 13.9. The percentage for Gay, Lesbian, or Bisexual students is 20.0. The percentage for Unsure students is 17.8. The percentage for Opposite Sex Only students is 18.5. The percentage for Same Sex or Both Sexes students is 30.3. The percentage for No Sexual Contact students is 8.5.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National Youth Risk Behavior Surveys, 1991-2019. This slide shows percentages from 1991 through 2019 for high school students who had their first drink of alcohol before age 13 years (other than a few sips).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1991 is 32.7. The percentage for 1993 is 32.9. The percentage for 1995 is 32.4. The percentage for 1997 is 31.1. The percentage for 1999 is 32.2. The percentage for 2001 is 29.1. The percentage for 2003 is 27.8. The percentage for 2005 is 25.6. The percentage for 2007 is 23.8. The percentage for 2009 is 21.1. The percentage for 2011 is 20.5. The percentage for 2013 is 18.6. The percentage for 2015 is 17.2. The percentage for 2017 is 15.5. The percentage for 2019 is 15.0.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2019, did not change from 1991 to 1999, and decreased from 1999 to 2019.This graph contains weighted results.</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These are results from the state and local Youth Risk Behavior Surveys, 2019. This slide shows the range and median percentages of 43 states and 25 cities for high school students who had their first drink of alcohol before age 13 years (other than a few sips).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range across states was 7.7% to 25.2%. The median across states was 15.9%.  The range across cites was 9.7% to 21.9%. The median across cities was 16.6%.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a:extLst>
              <a:ext uri="{FF2B5EF4-FFF2-40B4-BE49-F238E27FC236}">
                <a16:creationId xmlns:a16="http://schemas.microsoft.com/office/drawing/2014/main" id="{B25F9EC3-6678-47D1-827F-E40EB6D00E60}"/>
              </a:ext>
            </a:extLst>
          </p:cNvPr>
          <p:cNvSpPr>
            <a:spLocks noGrp="1" noRot="1" noChangeAspect="1" noChangeArrowheads="1" noTextEdit="1"/>
          </p:cNvSpPr>
          <p:nvPr>
            <p:ph type="sldImg"/>
          </p:nvPr>
        </p:nvSpPr>
        <p:spPr>
          <a:ln/>
        </p:spPr>
      </p:sp>
      <p:sp>
        <p:nvSpPr>
          <p:cNvPr id="88067" name="Notes Placeholder 2">
            <a:extLst>
              <a:ext uri="{FF2B5EF4-FFF2-40B4-BE49-F238E27FC236}">
                <a16:creationId xmlns:a16="http://schemas.microsoft.com/office/drawing/2014/main" id="{3402508D-179A-4798-BC38-FCA222D3D59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a:t>This slide shows the percentage of students who had their first drink of alcohol before age 13 years (other than a few sips), 2019. The values range from 7.7% to 25.2%. Connecticut, Illinois, Maine, Massachusetts, New Hampshire, New Jersey, Pennsylvania, Rhode Island, Utah, range from 7.7% to 12.8%. Florida, Hawaii, Idaho, Iowa, Kentucky, Maryland, Michigan, Nebraska, North Carolina, North Dakota, Vermont, Virginia, range from 12.9% to 15.8%. Arizona, Kansas, Missouri, Ohio, Oklahoma, Tennessee, Texas, West Virginia, Wisconsin, range from 15.9% to 17.1%. Alabama, Alaska, Arkansas, California, Colorado, Louisiana, Mississippi, Montana, Nevada, New Mexico, New York, South Carolina, South Dakota, range from 17.2% to 25.2%.Georgia, did not ask this question. Delaware and Indiana did not have weighted data. Minnesota, Oregon, Washington and Wyoming did not participate.</a:t>
            </a:r>
          </a:p>
        </p:txBody>
      </p:sp>
      <p:sp>
        <p:nvSpPr>
          <p:cNvPr id="88068" name="Slide Number Placeholder 3">
            <a:extLst>
              <a:ext uri="{FF2B5EF4-FFF2-40B4-BE49-F238E27FC236}">
                <a16:creationId xmlns:a16="http://schemas.microsoft.com/office/drawing/2014/main" id="{D17014C1-C7E7-43BA-9DEA-716DA50293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86E00C5-44E6-4FC9-884A-C0CEA3F914A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drank alcohol (at least one drink of alcohol,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29.2. The percentage for Male students is 26.4. The percentage for Female students is 31.9. The percentage for 9th grade students is 19.0. The percentage for 10th grade students is 26.7. The percentage for 11th grade students is 32.3. The percentage for 12th grade students is 39.9. The percentage for Black students is 16.8. The percentage for Hispanic students is 28.4. The percentage for White students is 34.2. All Hispanic students are included in the Hispanic category.  All other races are non-Hispanic. This graph contains weighted results.</a:t>
            </a:r>
            <a:endParaRPr lang="en-US" dirty="0">
              <a:latin typeface="Verdana" pitchFamily="34" charset="0"/>
            </a:endParaRPr>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For this behavior, the prevalence for female students is higher than for 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Verdana" panose="020B0604020202020204" pitchFamily="34" charset="0"/>
              </a:rPr>
              <a:t>Data for this slide are from the National Youth Risk Behavior Survey. This slide shows the percentage of high school students who currently drank alcohol (at least one drink of alcohol, on at least 1 day during the 30 days before the survey). </a:t>
            </a:r>
            <a:endParaRPr lang="en-US"/>
          </a:p>
          <a:p>
            <a:pPr>
              <a:spcBef>
                <a:spcPct val="0"/>
              </a:spcBef>
            </a:pPr>
            <a:endParaRPr lang="en-US" baseline="0" dirty="0">
              <a:latin typeface="Verdana" pitchFamily="34" charset="0"/>
            </a:endParaRPr>
          </a:p>
          <a:p>
            <a:pPr>
              <a:spcBef>
                <a:spcPct val="0"/>
              </a:spcBef>
            </a:pPr>
            <a:r>
              <a:rPr lang="en-US" sz="1000" baseline="0" dirty="0">
                <a:latin typeface="Verdana" pitchFamily="34" charset="0"/>
              </a:rPr>
              <a:t>The percentage for all students is 29.2. The percentage for Heterosexual students is 28.8. The percentage for Gay, Lesbian, or Bisexual students is 33.9. The percentage for Unsure students is 25.3. The percentage for Opposite Sex Only students is 43.5. The percentage for Same Sex or Both Sexes students is 52.7. The percentage for No Sexual Contact students is 14.1.  This graph contains weighted results. </a:t>
            </a:r>
            <a:endParaRPr lang="en-US" dirty="0">
              <a:latin typeface="Verdana" pitchFamily="34" charset="0"/>
            </a:endParaRPr>
          </a:p>
          <a:p>
            <a:pPr>
              <a:spcBef>
                <a:spcPct val="0"/>
              </a:spcBef>
            </a:pPr>
            <a:endParaRPr lang="en-US" baseline="0" dirty="0">
              <a:latin typeface="Verdana" pitchFamily="34" charset="0"/>
            </a:endParaRPr>
          </a:p>
          <a:p>
            <a:pPr>
              <a:spcBef>
                <a:spcPct val="0"/>
              </a:spcBef>
            </a:pPr>
            <a:endParaRPr lang="en-US" dirty="0">
              <a:latin typeface="Verdana"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99</a:t>
            </a:fld>
            <a:endParaRPr lang="en-US"/>
          </a:p>
        </p:txBody>
      </p:sp>
    </p:spTree>
    <p:extLst>
      <p:ext uri="{BB962C8B-B14F-4D97-AF65-F5344CB8AC3E}">
        <p14:creationId xmlns:p14="http://schemas.microsoft.com/office/powerpoint/2010/main" val="1054960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4275" name="Rectangle 3"/>
          <p:cNvSpPr>
            <a:spLocks noGrp="1" noChangeArrowheads="1"/>
          </p:cNvSpPr>
          <p:nvPr>
            <p:ph type="ctrTitle"/>
          </p:nvPr>
        </p:nvSpPr>
        <p:spPr>
          <a:xfrm>
            <a:off x="903818" y="2286000"/>
            <a:ext cx="10384367" cy="1143000"/>
          </a:xfrm>
          <a:prstGeom prst="rect">
            <a:avLst/>
          </a:prstGeom>
        </p:spPr>
        <p:txBody>
          <a:bodyPr anchor="b"/>
          <a:lstStyle>
            <a:lvl1pPr>
              <a:defRPr/>
            </a:lvl1pPr>
          </a:lstStyle>
          <a:p>
            <a:r>
              <a:rPr lang="en-US"/>
              <a:t>Click to edit Master title style</a:t>
            </a:r>
          </a:p>
        </p:txBody>
      </p:sp>
      <p:sp>
        <p:nvSpPr>
          <p:cNvPr id="54276" name="Rectangle 4"/>
          <p:cNvSpPr>
            <a:spLocks noGrp="1" noChangeArrowheads="1"/>
          </p:cNvSpPr>
          <p:nvPr>
            <p:ph type="subTitle" idx="1"/>
          </p:nvPr>
        </p:nvSpPr>
        <p:spPr>
          <a:xfrm>
            <a:off x="1805518" y="3886200"/>
            <a:ext cx="8580967" cy="1752600"/>
          </a:xfrm>
          <a:prstGeom prst="rect">
            <a:avLst/>
          </a:prstGeom>
        </p:spPr>
        <p:txBody>
          <a:bodyPr/>
          <a:lstStyle>
            <a:lvl1pPr marL="0" indent="0" algn="ctr">
              <a:buFont typeface="Monotype Sorts" pitchFamily="2" charset="2"/>
              <a:buNone/>
              <a:defRPr/>
            </a:lvl1pPr>
          </a:lstStyle>
          <a:p>
            <a:r>
              <a:rPr lang="en-US"/>
              <a:t>Click to edit Master subtitle style</a:t>
            </a:r>
          </a:p>
        </p:txBody>
      </p:sp>
    </p:spTree>
    <p:extLst>
      <p:ext uri="{BB962C8B-B14F-4D97-AF65-F5344CB8AC3E}">
        <p14:creationId xmlns:p14="http://schemas.microsoft.com/office/powerpoint/2010/main" val="31565854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12192000" cy="1104900"/>
          </a:xfrm>
          <a:prstGeom prst="rect">
            <a:avLst/>
          </a:prstGeom>
        </p:spPr>
        <p:txBody>
          <a:bodyPr/>
          <a:lstStyle/>
          <a:p>
            <a:r>
              <a:rPr lang="en-US" dirty="0"/>
              <a:t>Click to edit Master title style</a:t>
            </a:r>
          </a:p>
        </p:txBody>
      </p:sp>
      <p:sp>
        <p:nvSpPr>
          <p:cNvPr id="3" name="Vertical Text Placeholder 2"/>
          <p:cNvSpPr>
            <a:spLocks noGrp="1"/>
          </p:cNvSpPr>
          <p:nvPr>
            <p:ph type="body" orient="vert" idx="1"/>
          </p:nvPr>
        </p:nvSpPr>
        <p:spPr>
          <a:xfrm>
            <a:off x="812800" y="1524000"/>
            <a:ext cx="10746317"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6361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04300" y="342900"/>
            <a:ext cx="2736851" cy="5295900"/>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791633" y="342900"/>
            <a:ext cx="8009467" cy="52959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95363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12192000" cy="1104900"/>
          </a:xfrm>
          <a:prstGeom prst="rect">
            <a:avLst/>
          </a:prstGeom>
        </p:spPr>
        <p:txBody>
          <a:bodyPr/>
          <a:lstStyle/>
          <a:p>
            <a:r>
              <a:rPr lang="en-US" dirty="0"/>
              <a:t>Click to edit Master title style</a:t>
            </a:r>
          </a:p>
        </p:txBody>
      </p:sp>
      <p:sp>
        <p:nvSpPr>
          <p:cNvPr id="3" name="Chart Placeholder 2"/>
          <p:cNvSpPr>
            <a:spLocks noGrp="1"/>
          </p:cNvSpPr>
          <p:nvPr>
            <p:ph type="chart" idx="1"/>
          </p:nvPr>
        </p:nvSpPr>
        <p:spPr>
          <a:xfrm>
            <a:off x="812800" y="1524000"/>
            <a:ext cx="10746317" cy="4114800"/>
          </a:xfrm>
          <a:prstGeom prst="rect">
            <a:avLst/>
          </a:prstGeom>
        </p:spPr>
        <p:txBody>
          <a:bodyPr/>
          <a:lstStyle/>
          <a:p>
            <a:pPr lvl="0"/>
            <a:endParaRPr lang="en-US" noProof="0"/>
          </a:p>
        </p:txBody>
      </p:sp>
    </p:spTree>
    <p:extLst>
      <p:ext uri="{BB962C8B-B14F-4D97-AF65-F5344CB8AC3E}">
        <p14:creationId xmlns:p14="http://schemas.microsoft.com/office/powerpoint/2010/main" val="11977271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EB5C5743-C96A-405D-BF99-7C7F2A2A80A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767514"/>
            <a:ext cx="12192000"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7766133"/>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12192000" cy="1104900"/>
          </a:xfrm>
          <a:prstGeom prst="rect">
            <a:avLst/>
          </a:prstGeom>
        </p:spPr>
        <p:txBody>
          <a:bodyPr/>
          <a:lstStyle/>
          <a:p>
            <a:r>
              <a:rPr lang="en-US" dirty="0"/>
              <a:t>Click to edit Master title style</a:t>
            </a:r>
          </a:p>
        </p:txBody>
      </p:sp>
      <p:sp>
        <p:nvSpPr>
          <p:cNvPr id="3" name="Chart Placeholder 2"/>
          <p:cNvSpPr>
            <a:spLocks noGrp="1"/>
          </p:cNvSpPr>
          <p:nvPr>
            <p:ph type="chart" idx="1"/>
          </p:nvPr>
        </p:nvSpPr>
        <p:spPr>
          <a:xfrm>
            <a:off x="812800" y="1524000"/>
            <a:ext cx="10746317" cy="4114800"/>
          </a:xfrm>
          <a:prstGeom prst="rect">
            <a:avLst/>
          </a:prstGeom>
        </p:spPr>
        <p:txBody>
          <a:bodyPr/>
          <a:lstStyle/>
          <a:p>
            <a:pPr lvl="0"/>
            <a:endParaRPr lang="en-US" noProof="0"/>
          </a:p>
        </p:txBody>
      </p:sp>
      <p:pic>
        <p:nvPicPr>
          <p:cNvPr id="4" name="Picture 7">
            <a:extLst>
              <a:ext uri="{FF2B5EF4-FFF2-40B4-BE49-F238E27FC236}">
                <a16:creationId xmlns:a16="http://schemas.microsoft.com/office/drawing/2014/main" id="{4DF7FA4B-CAFF-4FDE-B37A-F429A9A0587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767514"/>
            <a:ext cx="12192000" cy="9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4384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12192000" cy="110490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812800" y="1524000"/>
            <a:ext cx="10746317"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7172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725465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91634" y="342900"/>
            <a:ext cx="10949517" cy="11049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812801" y="1524000"/>
            <a:ext cx="52705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86501" y="1524000"/>
            <a:ext cx="5272617"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27853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82695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791634" y="342900"/>
            <a:ext cx="10949517" cy="1104900"/>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16074353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16284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727213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244957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8" name="Text Box 11"/>
          <p:cNvSpPr txBox="1">
            <a:spLocks noChangeArrowheads="1"/>
          </p:cNvSpPr>
          <p:nvPr/>
        </p:nvSpPr>
        <p:spPr bwMode="auto">
          <a:xfrm>
            <a:off x="4406901" y="6310313"/>
            <a:ext cx="6159500" cy="336550"/>
          </a:xfrm>
          <a:prstGeom prst="rect">
            <a:avLst/>
          </a:prstGeom>
          <a:noFill/>
          <a:ln>
            <a:noFill/>
          </a:ln>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a:solidFill>
                <a:srgbClr val="FFFFFF"/>
              </a:solidFill>
              <a:latin typeface="Times New Roman" pitchFamily="18" charset="0"/>
            </a:endParaRPr>
          </a:p>
        </p:txBody>
      </p:sp>
      <p:sp>
        <p:nvSpPr>
          <p:cNvPr id="1029" name="Text Box 12"/>
          <p:cNvSpPr txBox="1">
            <a:spLocks noChangeArrowheads="1"/>
          </p:cNvSpPr>
          <p:nvPr/>
        </p:nvSpPr>
        <p:spPr bwMode="auto">
          <a:xfrm>
            <a:off x="7044267" y="6172200"/>
            <a:ext cx="2548467" cy="336550"/>
          </a:xfrm>
          <a:prstGeom prst="rect">
            <a:avLst/>
          </a:prstGeom>
          <a:noFill/>
          <a:ln>
            <a:noFill/>
          </a:ln>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a:solidFill>
                <a:srgbClr val="FFFFFF"/>
              </a:solidFill>
              <a:latin typeface="Times New Roman" pitchFamily="18" charset="0"/>
            </a:endParaRPr>
          </a:p>
        </p:txBody>
      </p:sp>
      <p:pic>
        <p:nvPicPr>
          <p:cNvPr id="4" name="Picture 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0" y="6733309"/>
            <a:ext cx="12192000" cy="142209"/>
          </a:xfrm>
          <a:prstGeom prst="rect">
            <a:avLst/>
          </a:prstGeom>
        </p:spPr>
      </p:pic>
    </p:spTree>
  </p:cSld>
  <p:clrMap bg1="lt1" tx1="dk1" bg2="lt2" tx2="dk2" accent1="accent1" accent2="accent2" accent3="accent3" accent4="accent4" accent5="accent5" accent6="accent6" hlink="hlink" folHlink="folHlink"/>
  <p:sldLayoutIdLst>
    <p:sldLayoutId id="2147483690"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Lst>
  <p:txStyles>
    <p:titleStyle>
      <a:lvl1pPr algn="ctr" rtl="0" eaLnBrk="0" fontAlgn="base" hangingPunct="0">
        <a:spcBef>
          <a:spcPct val="0"/>
        </a:spcBef>
        <a:spcAft>
          <a:spcPct val="0"/>
        </a:spcAft>
        <a:defRPr sz="2000" b="1">
          <a:solidFill>
            <a:srgbClr val="FFCC00"/>
          </a:solidFill>
          <a:latin typeface="+mj-lt"/>
          <a:ea typeface="+mj-ea"/>
          <a:cs typeface="+mj-cs"/>
        </a:defRPr>
      </a:lvl1pPr>
      <a:lvl2pPr algn="ctr" rtl="0" eaLnBrk="0" fontAlgn="base" hangingPunct="0">
        <a:spcBef>
          <a:spcPct val="0"/>
        </a:spcBef>
        <a:spcAft>
          <a:spcPct val="0"/>
        </a:spcAft>
        <a:defRPr sz="2000" b="1">
          <a:solidFill>
            <a:srgbClr val="FFCC00"/>
          </a:solidFill>
          <a:latin typeface="Arial" charset="0"/>
        </a:defRPr>
      </a:lvl2pPr>
      <a:lvl3pPr algn="ctr" rtl="0" eaLnBrk="0" fontAlgn="base" hangingPunct="0">
        <a:spcBef>
          <a:spcPct val="0"/>
        </a:spcBef>
        <a:spcAft>
          <a:spcPct val="0"/>
        </a:spcAft>
        <a:defRPr sz="2000" b="1">
          <a:solidFill>
            <a:srgbClr val="FFCC00"/>
          </a:solidFill>
          <a:latin typeface="Arial" charset="0"/>
        </a:defRPr>
      </a:lvl3pPr>
      <a:lvl4pPr algn="ctr" rtl="0" eaLnBrk="0" fontAlgn="base" hangingPunct="0">
        <a:spcBef>
          <a:spcPct val="0"/>
        </a:spcBef>
        <a:spcAft>
          <a:spcPct val="0"/>
        </a:spcAft>
        <a:defRPr sz="2000" b="1">
          <a:solidFill>
            <a:srgbClr val="FFCC00"/>
          </a:solidFill>
          <a:latin typeface="Arial" charset="0"/>
        </a:defRPr>
      </a:lvl4pPr>
      <a:lvl5pPr algn="ctr" rtl="0" eaLnBrk="0" fontAlgn="base" hangingPunct="0">
        <a:spcBef>
          <a:spcPct val="0"/>
        </a:spcBef>
        <a:spcAft>
          <a:spcPct val="0"/>
        </a:spcAft>
        <a:defRPr sz="2000" b="1">
          <a:solidFill>
            <a:srgbClr val="FFCC00"/>
          </a:solidFill>
          <a:latin typeface="Arial" charset="0"/>
        </a:defRPr>
      </a:lvl5pPr>
      <a:lvl6pPr marL="457200" algn="ctr" rtl="0" eaLnBrk="0" fontAlgn="base" hangingPunct="0">
        <a:spcBef>
          <a:spcPct val="0"/>
        </a:spcBef>
        <a:spcAft>
          <a:spcPct val="0"/>
        </a:spcAft>
        <a:defRPr sz="2000" b="1">
          <a:solidFill>
            <a:srgbClr val="FFCC00"/>
          </a:solidFill>
          <a:latin typeface="Arial" charset="0"/>
        </a:defRPr>
      </a:lvl6pPr>
      <a:lvl7pPr marL="914400" algn="ctr" rtl="0" eaLnBrk="0" fontAlgn="base" hangingPunct="0">
        <a:spcBef>
          <a:spcPct val="0"/>
        </a:spcBef>
        <a:spcAft>
          <a:spcPct val="0"/>
        </a:spcAft>
        <a:defRPr sz="2000" b="1">
          <a:solidFill>
            <a:srgbClr val="FFCC00"/>
          </a:solidFill>
          <a:latin typeface="Arial" charset="0"/>
        </a:defRPr>
      </a:lvl7pPr>
      <a:lvl8pPr marL="1371600" algn="ctr" rtl="0" eaLnBrk="0" fontAlgn="base" hangingPunct="0">
        <a:spcBef>
          <a:spcPct val="0"/>
        </a:spcBef>
        <a:spcAft>
          <a:spcPct val="0"/>
        </a:spcAft>
        <a:defRPr sz="2000" b="1">
          <a:solidFill>
            <a:srgbClr val="FFCC00"/>
          </a:solidFill>
          <a:latin typeface="Arial" charset="0"/>
        </a:defRPr>
      </a:lvl8pPr>
      <a:lvl9pPr marL="1828800" algn="ctr" rtl="0" eaLnBrk="0" fontAlgn="base" hangingPunct="0">
        <a:spcBef>
          <a:spcPct val="0"/>
        </a:spcBef>
        <a:spcAft>
          <a:spcPct val="0"/>
        </a:spcAft>
        <a:defRPr sz="2000" b="1">
          <a:solidFill>
            <a:srgbClr val="FFCC00"/>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itchFamily="2" charset="2"/>
        <a:buChar char="l"/>
        <a:defRPr sz="2000">
          <a:solidFill>
            <a:schemeClr val="tx1"/>
          </a:solidFill>
          <a:latin typeface="+mn-lt"/>
        </a:defRPr>
      </a:lvl2pPr>
      <a:lvl3pPr marL="1143000" indent="-228600" algn="l" rtl="0" eaLnBrk="0" fontAlgn="base" hangingPunct="0">
        <a:spcBef>
          <a:spcPct val="0"/>
        </a:spcBef>
        <a:spcAft>
          <a:spcPct val="50000"/>
        </a:spcAft>
        <a:buClr>
          <a:schemeClr val="tx2"/>
        </a:buClr>
        <a:buSzPct val="70000"/>
        <a:buFont typeface="Monotype Sorts" pitchFamily="2" charset="2"/>
        <a:buChar char="ä"/>
        <a:defRPr sz="2000">
          <a:solidFill>
            <a:schemeClr val="tx1"/>
          </a:solidFill>
          <a:latin typeface="+mn-lt"/>
        </a:defRPr>
      </a:lvl3pPr>
      <a:lvl4pPr marL="1600200" indent="-228600" algn="l" rtl="0" eaLnBrk="0" fontAlgn="base" hangingPunct="0">
        <a:spcBef>
          <a:spcPct val="0"/>
        </a:spcBef>
        <a:spcAft>
          <a:spcPct val="50000"/>
        </a:spcAft>
        <a:buClr>
          <a:schemeClr val="tx2"/>
        </a:buClr>
        <a:buSzPct val="70000"/>
        <a:buFont typeface="Monotype Sorts" pitchFamily="2" charset="2"/>
        <a:buChar char="n"/>
        <a:defRPr sz="2000">
          <a:solidFill>
            <a:schemeClr val="tx1"/>
          </a:solidFill>
          <a:latin typeface="+mn-lt"/>
        </a:defRPr>
      </a:lvl4pPr>
      <a:lvl5pPr marL="20574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9ED1952B-2C3F-4D94-B3AC-45303C9CF83D}"/>
              </a:ext>
            </a:extLst>
          </p:cNvPr>
          <p:cNvSpPr>
            <a:spLocks noGrp="1" noChangeArrowheads="1"/>
          </p:cNvSpPr>
          <p:nvPr>
            <p:ph type="title"/>
          </p:nvPr>
        </p:nvSpPr>
        <p:spPr bwMode="auto">
          <a:xfrm>
            <a:off x="791634" y="342900"/>
            <a:ext cx="10949517"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b" anchorCtr="0" compatLnSpc="1">
            <a:prstTxWarp prst="textNoShape">
              <a:avLst/>
            </a:prstTxWarp>
          </a:bodyPr>
          <a:lstStyle/>
          <a:p>
            <a:pPr lvl="0"/>
            <a:r>
              <a:rPr lang="en-US" altLang="en-US"/>
              <a:t>Click to edit Master title style</a:t>
            </a:r>
          </a:p>
        </p:txBody>
      </p:sp>
      <p:sp>
        <p:nvSpPr>
          <p:cNvPr id="1027" name="Rectangle 4">
            <a:extLst>
              <a:ext uri="{FF2B5EF4-FFF2-40B4-BE49-F238E27FC236}">
                <a16:creationId xmlns:a16="http://schemas.microsoft.com/office/drawing/2014/main" id="{242767D4-2B1E-4936-ACBD-CB30B303F98C}"/>
              </a:ext>
            </a:extLst>
          </p:cNvPr>
          <p:cNvSpPr>
            <a:spLocks noGrp="1" noChangeArrowheads="1"/>
          </p:cNvSpPr>
          <p:nvPr>
            <p:ph type="body" idx="1"/>
          </p:nvPr>
        </p:nvSpPr>
        <p:spPr bwMode="auto">
          <a:xfrm>
            <a:off x="812800" y="1524000"/>
            <a:ext cx="10746317"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Text Box 11">
            <a:extLst>
              <a:ext uri="{FF2B5EF4-FFF2-40B4-BE49-F238E27FC236}">
                <a16:creationId xmlns:a16="http://schemas.microsoft.com/office/drawing/2014/main" id="{6DE86C19-9B47-4EDA-A76C-B0801D8F7C5C}"/>
              </a:ext>
            </a:extLst>
          </p:cNvPr>
          <p:cNvSpPr txBox="1">
            <a:spLocks noChangeArrowheads="1"/>
          </p:cNvSpPr>
          <p:nvPr userDrawn="1"/>
        </p:nvSpPr>
        <p:spPr bwMode="auto">
          <a:xfrm>
            <a:off x="4406901" y="6310313"/>
            <a:ext cx="6159500" cy="336550"/>
          </a:xfrm>
          <a:prstGeom prst="rect">
            <a:avLst/>
          </a:prstGeom>
          <a:noFill/>
          <a:ln>
            <a:noFill/>
          </a:ln>
        </p:spPr>
        <p:txBody>
          <a:bodyPr>
            <a:spAutoFit/>
          </a:bodyPr>
          <a:lstStyle>
            <a:lvl1pPr>
              <a:defRPr b="1">
                <a:solidFill>
                  <a:schemeClr val="tx2"/>
                </a:solidFill>
                <a:latin typeface="Arial" charset="0"/>
              </a:defRPr>
            </a:lvl1pPr>
            <a:lvl2pPr marL="742950" indent="-285750">
              <a:defRPr b="1">
                <a:solidFill>
                  <a:schemeClr val="tx2"/>
                </a:solidFill>
                <a:latin typeface="Arial" charset="0"/>
              </a:defRPr>
            </a:lvl2pPr>
            <a:lvl3pPr marL="1143000" indent="-228600">
              <a:defRPr b="1">
                <a:solidFill>
                  <a:schemeClr val="tx2"/>
                </a:solidFill>
                <a:latin typeface="Arial" charset="0"/>
              </a:defRPr>
            </a:lvl3pPr>
            <a:lvl4pPr marL="1600200" indent="-228600">
              <a:defRPr b="1">
                <a:solidFill>
                  <a:schemeClr val="tx2"/>
                </a:solidFill>
                <a:latin typeface="Arial" charset="0"/>
              </a:defRPr>
            </a:lvl4pPr>
            <a:lvl5pPr marL="2057400" indent="-228600">
              <a:defRPr b="1">
                <a:solidFill>
                  <a:schemeClr val="tx2"/>
                </a:solidFill>
                <a:latin typeface="Arial" charset="0"/>
              </a:defRPr>
            </a:lvl5pPr>
            <a:lvl6pPr marL="2514600" indent="-228600" algn="ctr" eaLnBrk="0" fontAlgn="base" hangingPunct="0">
              <a:spcBef>
                <a:spcPct val="0"/>
              </a:spcBef>
              <a:spcAft>
                <a:spcPct val="0"/>
              </a:spcAft>
              <a:defRPr b="1">
                <a:solidFill>
                  <a:schemeClr val="tx2"/>
                </a:solidFill>
                <a:latin typeface="Arial" charset="0"/>
              </a:defRPr>
            </a:lvl6pPr>
            <a:lvl7pPr marL="2971800" indent="-228600" algn="ctr" eaLnBrk="0" fontAlgn="base" hangingPunct="0">
              <a:spcBef>
                <a:spcPct val="0"/>
              </a:spcBef>
              <a:spcAft>
                <a:spcPct val="0"/>
              </a:spcAft>
              <a:defRPr b="1">
                <a:solidFill>
                  <a:schemeClr val="tx2"/>
                </a:solidFill>
                <a:latin typeface="Arial" charset="0"/>
              </a:defRPr>
            </a:lvl7pPr>
            <a:lvl8pPr marL="3429000" indent="-228600" algn="ctr" eaLnBrk="0" fontAlgn="base" hangingPunct="0">
              <a:spcBef>
                <a:spcPct val="0"/>
              </a:spcBef>
              <a:spcAft>
                <a:spcPct val="0"/>
              </a:spcAft>
              <a:defRPr b="1">
                <a:solidFill>
                  <a:schemeClr val="tx2"/>
                </a:solidFill>
                <a:latin typeface="Arial" charset="0"/>
              </a:defRPr>
            </a:lvl8pPr>
            <a:lvl9pPr marL="3886200" indent="-228600" algn="ctr" eaLnBrk="0" fontAlgn="base" hangingPunct="0">
              <a:spcBef>
                <a:spcPct val="0"/>
              </a:spcBef>
              <a:spcAft>
                <a:spcPct val="0"/>
              </a:spcAft>
              <a:defRPr b="1">
                <a:solidFill>
                  <a:schemeClr val="tx2"/>
                </a:solidFill>
                <a:latin typeface="Arial" charset="0"/>
              </a:defRPr>
            </a:lvl9pPr>
          </a:lstStyle>
          <a:p>
            <a:pPr>
              <a:defRPr/>
            </a:pPr>
            <a:endParaRPr lang="en-US" sz="1600" b="0">
              <a:solidFill>
                <a:schemeClr val="tx1"/>
              </a:solidFill>
              <a:latin typeface="Times New Roman" pitchFamily="18" charset="0"/>
            </a:endParaRPr>
          </a:p>
        </p:txBody>
      </p:sp>
      <p:sp>
        <p:nvSpPr>
          <p:cNvPr id="1029" name="Text Box 12">
            <a:extLst>
              <a:ext uri="{FF2B5EF4-FFF2-40B4-BE49-F238E27FC236}">
                <a16:creationId xmlns:a16="http://schemas.microsoft.com/office/drawing/2014/main" id="{88D710F5-0AC0-4991-B070-017CD20DBDA2}"/>
              </a:ext>
            </a:extLst>
          </p:cNvPr>
          <p:cNvSpPr txBox="1">
            <a:spLocks noChangeArrowheads="1"/>
          </p:cNvSpPr>
          <p:nvPr userDrawn="1"/>
        </p:nvSpPr>
        <p:spPr bwMode="auto">
          <a:xfrm>
            <a:off x="7044267" y="6172200"/>
            <a:ext cx="2548467" cy="336550"/>
          </a:xfrm>
          <a:prstGeom prst="rect">
            <a:avLst/>
          </a:prstGeom>
          <a:noFill/>
          <a:ln>
            <a:noFill/>
          </a:ln>
        </p:spPr>
        <p:txBody>
          <a:bodyPr>
            <a:spAutoFit/>
          </a:bodyPr>
          <a:lstStyle>
            <a:lvl1pPr>
              <a:defRPr b="1">
                <a:solidFill>
                  <a:schemeClr val="tx2"/>
                </a:solidFill>
                <a:latin typeface="Arial" charset="0"/>
              </a:defRPr>
            </a:lvl1pPr>
            <a:lvl2pPr marL="742950" indent="-285750">
              <a:defRPr b="1">
                <a:solidFill>
                  <a:schemeClr val="tx2"/>
                </a:solidFill>
                <a:latin typeface="Arial" charset="0"/>
              </a:defRPr>
            </a:lvl2pPr>
            <a:lvl3pPr marL="1143000" indent="-228600">
              <a:defRPr b="1">
                <a:solidFill>
                  <a:schemeClr val="tx2"/>
                </a:solidFill>
                <a:latin typeface="Arial" charset="0"/>
              </a:defRPr>
            </a:lvl3pPr>
            <a:lvl4pPr marL="1600200" indent="-228600">
              <a:defRPr b="1">
                <a:solidFill>
                  <a:schemeClr val="tx2"/>
                </a:solidFill>
                <a:latin typeface="Arial" charset="0"/>
              </a:defRPr>
            </a:lvl4pPr>
            <a:lvl5pPr marL="2057400" indent="-228600">
              <a:defRPr b="1">
                <a:solidFill>
                  <a:schemeClr val="tx2"/>
                </a:solidFill>
                <a:latin typeface="Arial" charset="0"/>
              </a:defRPr>
            </a:lvl5pPr>
            <a:lvl6pPr marL="2514600" indent="-228600" algn="ctr" eaLnBrk="0" fontAlgn="base" hangingPunct="0">
              <a:spcBef>
                <a:spcPct val="0"/>
              </a:spcBef>
              <a:spcAft>
                <a:spcPct val="0"/>
              </a:spcAft>
              <a:defRPr b="1">
                <a:solidFill>
                  <a:schemeClr val="tx2"/>
                </a:solidFill>
                <a:latin typeface="Arial" charset="0"/>
              </a:defRPr>
            </a:lvl6pPr>
            <a:lvl7pPr marL="2971800" indent="-228600" algn="ctr" eaLnBrk="0" fontAlgn="base" hangingPunct="0">
              <a:spcBef>
                <a:spcPct val="0"/>
              </a:spcBef>
              <a:spcAft>
                <a:spcPct val="0"/>
              </a:spcAft>
              <a:defRPr b="1">
                <a:solidFill>
                  <a:schemeClr val="tx2"/>
                </a:solidFill>
                <a:latin typeface="Arial" charset="0"/>
              </a:defRPr>
            </a:lvl7pPr>
            <a:lvl8pPr marL="3429000" indent="-228600" algn="ctr" eaLnBrk="0" fontAlgn="base" hangingPunct="0">
              <a:spcBef>
                <a:spcPct val="0"/>
              </a:spcBef>
              <a:spcAft>
                <a:spcPct val="0"/>
              </a:spcAft>
              <a:defRPr b="1">
                <a:solidFill>
                  <a:schemeClr val="tx2"/>
                </a:solidFill>
                <a:latin typeface="Arial" charset="0"/>
              </a:defRPr>
            </a:lvl8pPr>
            <a:lvl9pPr marL="3886200" indent="-228600" algn="ctr" eaLnBrk="0" fontAlgn="base" hangingPunct="0">
              <a:spcBef>
                <a:spcPct val="0"/>
              </a:spcBef>
              <a:spcAft>
                <a:spcPct val="0"/>
              </a:spcAft>
              <a:defRPr b="1">
                <a:solidFill>
                  <a:schemeClr val="tx2"/>
                </a:solidFill>
                <a:latin typeface="Arial" charset="0"/>
              </a:defRPr>
            </a:lvl9pPr>
          </a:lstStyle>
          <a:p>
            <a:pPr>
              <a:defRPr/>
            </a:pPr>
            <a:endParaRPr lang="en-US" sz="1600" b="0">
              <a:solidFill>
                <a:schemeClr val="tx1"/>
              </a:solidFill>
              <a:latin typeface="Times New Roman" pitchFamily="18" charset="0"/>
            </a:endParaRPr>
          </a:p>
        </p:txBody>
      </p:sp>
    </p:spTree>
    <p:extLst>
      <p:ext uri="{BB962C8B-B14F-4D97-AF65-F5344CB8AC3E}">
        <p14:creationId xmlns:p14="http://schemas.microsoft.com/office/powerpoint/2010/main" val="2011017512"/>
      </p:ext>
    </p:extLst>
  </p:cSld>
  <p:clrMap bg1="dk2" tx1="lt1" bg2="dk1" tx2="lt2" accent1="accent1" accent2="accent2" accent3="accent3" accent4="accent4" accent5="accent5" accent6="accent6" hlink="hlink" folHlink="folHlink"/>
  <p:sldLayoutIdLst>
    <p:sldLayoutId id="2147483693" r:id="rId1"/>
    <p:sldLayoutId id="2147483694" r:id="rId2"/>
  </p:sldLayoutIdLst>
  <p:txStyles>
    <p:titleStyle>
      <a:lvl1pPr algn="ctr" rtl="0" eaLnBrk="0" fontAlgn="base" hangingPunct="0">
        <a:spcBef>
          <a:spcPct val="0"/>
        </a:spcBef>
        <a:spcAft>
          <a:spcPct val="0"/>
        </a:spcAft>
        <a:defRPr sz="2400" b="1">
          <a:solidFill>
            <a:srgbClr val="00788A"/>
          </a:solidFill>
          <a:latin typeface="+mj-lt"/>
          <a:ea typeface="+mj-ea"/>
          <a:cs typeface="+mj-cs"/>
        </a:defRPr>
      </a:lvl1pPr>
      <a:lvl2pPr algn="ctr" rtl="0" eaLnBrk="0" fontAlgn="base" hangingPunct="0">
        <a:spcBef>
          <a:spcPct val="0"/>
        </a:spcBef>
        <a:spcAft>
          <a:spcPct val="0"/>
        </a:spcAft>
        <a:defRPr sz="2400" b="1">
          <a:solidFill>
            <a:srgbClr val="00788A"/>
          </a:solidFill>
          <a:latin typeface="Arial" charset="0"/>
        </a:defRPr>
      </a:lvl2pPr>
      <a:lvl3pPr algn="ctr" rtl="0" eaLnBrk="0" fontAlgn="base" hangingPunct="0">
        <a:spcBef>
          <a:spcPct val="0"/>
        </a:spcBef>
        <a:spcAft>
          <a:spcPct val="0"/>
        </a:spcAft>
        <a:defRPr sz="2400" b="1">
          <a:solidFill>
            <a:srgbClr val="00788A"/>
          </a:solidFill>
          <a:latin typeface="Arial" charset="0"/>
        </a:defRPr>
      </a:lvl3pPr>
      <a:lvl4pPr algn="ctr" rtl="0" eaLnBrk="0" fontAlgn="base" hangingPunct="0">
        <a:spcBef>
          <a:spcPct val="0"/>
        </a:spcBef>
        <a:spcAft>
          <a:spcPct val="0"/>
        </a:spcAft>
        <a:defRPr sz="2400" b="1">
          <a:solidFill>
            <a:srgbClr val="00788A"/>
          </a:solidFill>
          <a:latin typeface="Arial" charset="0"/>
        </a:defRPr>
      </a:lvl4pPr>
      <a:lvl5pPr algn="ctr" rtl="0" eaLnBrk="0" fontAlgn="base" hangingPunct="0">
        <a:spcBef>
          <a:spcPct val="0"/>
        </a:spcBef>
        <a:spcAft>
          <a:spcPct val="0"/>
        </a:spcAft>
        <a:defRPr sz="2400" b="1">
          <a:solidFill>
            <a:srgbClr val="00788A"/>
          </a:solidFill>
          <a:latin typeface="Arial" charset="0"/>
        </a:defRPr>
      </a:lvl5pPr>
      <a:lvl6pPr marL="457200" algn="ctr" rtl="0" eaLnBrk="0" fontAlgn="base" hangingPunct="0">
        <a:spcBef>
          <a:spcPct val="0"/>
        </a:spcBef>
        <a:spcAft>
          <a:spcPct val="0"/>
        </a:spcAft>
        <a:defRPr sz="2400" b="1">
          <a:solidFill>
            <a:schemeClr val="tx2"/>
          </a:solidFill>
          <a:latin typeface="Arial" charset="0"/>
        </a:defRPr>
      </a:lvl6pPr>
      <a:lvl7pPr marL="914400" algn="ctr" rtl="0" eaLnBrk="0" fontAlgn="base" hangingPunct="0">
        <a:spcBef>
          <a:spcPct val="0"/>
        </a:spcBef>
        <a:spcAft>
          <a:spcPct val="0"/>
        </a:spcAft>
        <a:defRPr sz="2400" b="1">
          <a:solidFill>
            <a:schemeClr val="tx2"/>
          </a:solidFill>
          <a:latin typeface="Arial" charset="0"/>
        </a:defRPr>
      </a:lvl7pPr>
      <a:lvl8pPr marL="1371600" algn="ctr" rtl="0" eaLnBrk="0" fontAlgn="base" hangingPunct="0">
        <a:spcBef>
          <a:spcPct val="0"/>
        </a:spcBef>
        <a:spcAft>
          <a:spcPct val="0"/>
        </a:spcAft>
        <a:defRPr sz="2400" b="1">
          <a:solidFill>
            <a:schemeClr val="tx2"/>
          </a:solidFill>
          <a:latin typeface="Arial" charset="0"/>
        </a:defRPr>
      </a:lvl8pPr>
      <a:lvl9pPr marL="1828800" algn="ctr" rtl="0" eaLnBrk="0" fontAlgn="base" hangingPunct="0">
        <a:spcBef>
          <a:spcPct val="0"/>
        </a:spcBef>
        <a:spcAft>
          <a:spcPct val="0"/>
        </a:spcAft>
        <a:defRPr sz="2400" b="1">
          <a:solidFill>
            <a:schemeClr val="tx2"/>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itchFamily="2" charset="2"/>
        <a:buChar char="l"/>
        <a:defRPr sz="2800">
          <a:solidFill>
            <a:srgbClr val="00788A"/>
          </a:solidFill>
          <a:latin typeface="+mn-lt"/>
        </a:defRPr>
      </a:lvl2pPr>
      <a:lvl3pPr marL="1143000" indent="-228600" algn="l" rtl="0" eaLnBrk="0" fontAlgn="base" hangingPunct="0">
        <a:spcBef>
          <a:spcPct val="0"/>
        </a:spcBef>
        <a:spcAft>
          <a:spcPct val="50000"/>
        </a:spcAft>
        <a:buClr>
          <a:schemeClr val="tx2"/>
        </a:buClr>
        <a:buSzPct val="70000"/>
        <a:buFont typeface="Monotype Sorts" pitchFamily="2" charset="2"/>
        <a:buChar char="ä"/>
        <a:defRPr sz="2800">
          <a:solidFill>
            <a:srgbClr val="00788A"/>
          </a:solidFill>
          <a:latin typeface="+mn-lt"/>
        </a:defRPr>
      </a:lvl3pPr>
      <a:lvl4pPr marL="1600200" indent="-228600" algn="l" rtl="0" eaLnBrk="0" fontAlgn="base" hangingPunct="0">
        <a:spcBef>
          <a:spcPct val="0"/>
        </a:spcBef>
        <a:spcAft>
          <a:spcPct val="50000"/>
        </a:spcAft>
        <a:buClr>
          <a:schemeClr val="tx2"/>
        </a:buClr>
        <a:buSzPct val="70000"/>
        <a:buFont typeface="Monotype Sorts" pitchFamily="2" charset="2"/>
        <a:buChar char="n"/>
        <a:defRPr sz="2800">
          <a:solidFill>
            <a:srgbClr val="00788A"/>
          </a:solidFill>
          <a:latin typeface="+mn-lt"/>
        </a:defRPr>
      </a:lvl4pPr>
      <a:lvl5pPr marL="2057400" indent="-228600" algn="l" rtl="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0.xml"/><Relationship Id="rId1" Type="http://schemas.openxmlformats.org/officeDocument/2006/relationships/slideLayout" Target="../slideLayouts/slideLayout14.xml"/></Relationships>
</file>

<file path=ppt/slides/_rels/slide10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03.xml"/><Relationship Id="rId1" Type="http://schemas.openxmlformats.org/officeDocument/2006/relationships/slideLayout" Target="../slideLayouts/slideLayout14.xml"/></Relationships>
</file>

<file path=ppt/slides/_rels/slide104.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4.xml"/><Relationship Id="rId1" Type="http://schemas.openxmlformats.org/officeDocument/2006/relationships/slideLayout" Target="../slideLayouts/slideLayout14.xml"/></Relationships>
</file>

<file path=ppt/slides/_rels/slide105.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05.xml"/><Relationship Id="rId1" Type="http://schemas.openxmlformats.org/officeDocument/2006/relationships/slideLayout" Target="../slideLayouts/slideLayout14.xml"/></Relationships>
</file>

<file path=ppt/slides/_rels/slide106.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06.xml"/><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08.xml"/><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09.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1.xml"/><Relationship Id="rId1" Type="http://schemas.openxmlformats.org/officeDocument/2006/relationships/slideLayout" Target="../slideLayouts/slideLayout14.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13.xml"/><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14.xml"/><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15.xml"/><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16.xml"/><Relationship Id="rId1" Type="http://schemas.openxmlformats.org/officeDocument/2006/relationships/slideLayout" Target="../slideLayouts/slideLayout1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18.xml"/><Relationship Id="rId1" Type="http://schemas.openxmlformats.org/officeDocument/2006/relationships/slideLayout" Target="../slideLayouts/slideLayout14.xml"/></Relationships>
</file>

<file path=ppt/slides/_rels/slide119.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19.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20.xml"/><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21.xml"/><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24.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24.xml"/><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26.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28.xml"/><Relationship Id="rId1" Type="http://schemas.openxmlformats.org/officeDocument/2006/relationships/slideLayout" Target="../slideLayouts/slideLayout14.xml"/></Relationships>
</file>

<file path=ppt/slides/_rels/slide129.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29.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30.xml"/><Relationship Id="rId1" Type="http://schemas.openxmlformats.org/officeDocument/2006/relationships/slideLayout" Target="../slideLayouts/slideLayout14.xml"/></Relationships>
</file>

<file path=ppt/slides/_rels/slide131.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31.xml"/><Relationship Id="rId1" Type="http://schemas.openxmlformats.org/officeDocument/2006/relationships/slideLayout" Target="../slideLayouts/slideLayout14.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33.xml"/><Relationship Id="rId1" Type="http://schemas.openxmlformats.org/officeDocument/2006/relationships/slideLayout" Target="../slideLayouts/slideLayout14.xml"/></Relationships>
</file>

<file path=ppt/slides/_rels/slide134.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34.xml"/><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35.xml"/><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36.xml"/><Relationship Id="rId1" Type="http://schemas.openxmlformats.org/officeDocument/2006/relationships/slideLayout" Target="../slideLayouts/slideLayout1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38.xml"/><Relationship Id="rId1" Type="http://schemas.openxmlformats.org/officeDocument/2006/relationships/slideLayout" Target="../slideLayouts/slideLayout14.xml"/></Relationships>
</file>

<file path=ppt/slides/_rels/slide139.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39.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40.xml"/><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41.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43.xml"/><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44.xml"/><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45.xml"/><Relationship Id="rId1" Type="http://schemas.openxmlformats.org/officeDocument/2006/relationships/slideLayout" Target="../slideLayouts/slideLayout14.xml"/></Relationships>
</file>

<file path=ppt/slides/_rels/slide146.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46.xml"/><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47.xml"/><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48.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151.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51.xml"/><Relationship Id="rId1" Type="http://schemas.openxmlformats.org/officeDocument/2006/relationships/slideLayout" Target="../slideLayouts/slideLayout14.xml"/></Relationships>
</file>

<file path=ppt/slides/_rels/slide152.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52.xml"/><Relationship Id="rId1" Type="http://schemas.openxmlformats.org/officeDocument/2006/relationships/slideLayout" Target="../slideLayouts/slideLayout14.xml"/></Relationships>
</file>

<file path=ppt/slides/_rels/slide153.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53.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55.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56.xml"/><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57.xml"/><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58.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60.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61.xml"/><Relationship Id="rId1" Type="http://schemas.openxmlformats.org/officeDocument/2006/relationships/slideLayout" Target="../slideLayouts/slideLayout14.xml"/></Relationships>
</file>

<file path=ppt/slides/_rels/slide162.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62.xml"/><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63.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64.xml"/><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65.xml"/><Relationship Id="rId1" Type="http://schemas.openxmlformats.org/officeDocument/2006/relationships/slideLayout" Target="../slideLayouts/slideLayout14.xml"/></Relationships>
</file>

<file path=ppt/slides/_rels/slide166.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66.xml"/><Relationship Id="rId1" Type="http://schemas.openxmlformats.org/officeDocument/2006/relationships/slideLayout" Target="../slideLayouts/slideLayout14.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68.xml"/><Relationship Id="rId1" Type="http://schemas.openxmlformats.org/officeDocument/2006/relationships/slideLayout" Target="../slideLayouts/slideLayout14.xml"/></Relationships>
</file>

<file path=ppt/slides/_rels/slide169.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69.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70.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70.xml"/><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71.xml"/><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73.xml"/><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74.xml"/><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175.xml"/><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176.xml"/><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notesSlide" Target="../notesSlides/notesSlide178.xml"/><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79.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80.xml.rels><?xml version="1.0" encoding="UTF-8" standalone="yes"?>
<Relationships xmlns="http://schemas.openxmlformats.org/package/2006/relationships"><Relationship Id="rId3" Type="http://schemas.openxmlformats.org/officeDocument/2006/relationships/chart" Target="../charts/chart144.xml"/><Relationship Id="rId2" Type="http://schemas.openxmlformats.org/officeDocument/2006/relationships/notesSlide" Target="../notesSlides/notesSlide180.xml"/><Relationship Id="rId1" Type="http://schemas.openxmlformats.org/officeDocument/2006/relationships/slideLayout" Target="../slideLayouts/slideLayout14.xml"/></Relationships>
</file>

<file path=ppt/slides/_rels/slide181.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notesSlide" Target="../notesSlides/notesSlide181.xml"/><Relationship Id="rId1" Type="http://schemas.openxmlformats.org/officeDocument/2006/relationships/slideLayout" Target="../slideLayouts/slideLayout14.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183.xml"/><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3" Type="http://schemas.openxmlformats.org/officeDocument/2006/relationships/chart" Target="../charts/chart147.xml"/><Relationship Id="rId2" Type="http://schemas.openxmlformats.org/officeDocument/2006/relationships/notesSlide" Target="../notesSlides/notesSlide184.xml"/><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3" Type="http://schemas.openxmlformats.org/officeDocument/2006/relationships/chart" Target="../charts/chart148.xml"/><Relationship Id="rId2" Type="http://schemas.openxmlformats.org/officeDocument/2006/relationships/notesSlide" Target="../notesSlides/notesSlide185.xml"/><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186.xml"/><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3" Type="http://schemas.openxmlformats.org/officeDocument/2006/relationships/chart" Target="../charts/chart150.xml"/><Relationship Id="rId2" Type="http://schemas.openxmlformats.org/officeDocument/2006/relationships/notesSlide" Target="../notesSlides/notesSlide187.xml"/><Relationship Id="rId1" Type="http://schemas.openxmlformats.org/officeDocument/2006/relationships/slideLayout" Target="../slideLayouts/slideLayout14.xml"/></Relationships>
</file>

<file path=ppt/slides/_rels/slide188.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notesSlide" Target="../notesSlides/notesSlide188.xml"/><Relationship Id="rId1" Type="http://schemas.openxmlformats.org/officeDocument/2006/relationships/slideLayout" Target="../slideLayouts/slideLayout14.xml"/></Relationships>
</file>

<file path=ppt/slides/_rels/slide189.xml.rels><?xml version="1.0" encoding="UTF-8" standalone="yes"?>
<Relationships xmlns="http://schemas.openxmlformats.org/package/2006/relationships"><Relationship Id="rId3" Type="http://schemas.openxmlformats.org/officeDocument/2006/relationships/chart" Target="../charts/chart152.xml"/><Relationship Id="rId2" Type="http://schemas.openxmlformats.org/officeDocument/2006/relationships/notesSlide" Target="../notesSlides/notesSlide189.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67.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68.xml"/><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0.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72.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77.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78.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2.xml"/><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83.xml"/><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5.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7.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8.xml"/><Relationship Id="rId1" Type="http://schemas.openxmlformats.org/officeDocument/2006/relationships/slideLayout" Target="../slideLayouts/slideLayout12.xml"/></Relationships>
</file>

<file path=ppt/slides/_rels/slide89.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9.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3.xml"/><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5.xml"/><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8.xml"/><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39DCA-9645-4998-80B2-D86F30A8085E}"/>
              </a:ext>
            </a:extLst>
          </p:cNvPr>
          <p:cNvSpPr>
            <a:spLocks noGrp="1"/>
          </p:cNvSpPr>
          <p:nvPr>
            <p:ph type="title"/>
          </p:nvPr>
        </p:nvSpPr>
        <p:spPr>
          <a:xfrm>
            <a:off x="-32084" y="1143000"/>
            <a:ext cx="12192000" cy="2324100"/>
          </a:xfrm>
        </p:spPr>
        <p:txBody>
          <a:bodyPr/>
          <a:lstStyle/>
          <a:p>
            <a:r>
              <a:rPr lang="en-US" sz="4000" dirty="0">
                <a:solidFill>
                  <a:srgbClr val="007889"/>
                </a:solidFill>
              </a:rPr>
              <a:t>Tobacco Use</a:t>
            </a:r>
          </a:p>
        </p:txBody>
      </p:sp>
    </p:spTree>
    <p:extLst>
      <p:ext uri="{BB962C8B-B14F-4D97-AF65-F5344CB8AC3E}">
        <p14:creationId xmlns:p14="http://schemas.microsoft.com/office/powerpoint/2010/main" val="14837781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First Tried Cigarette Smoking Before Age 13 Years,* Across 37 States and 22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Drank Alcohol,*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*At least one drink of alcohol, on at least 1 day during the 30 days before the survey</a:t>
            </a:r>
          </a:p>
          <a:p>
            <a:r>
              <a:rPr lang="en-US" sz="900" b="1" baseline="50000" dirty="0">
                <a:solidFill>
                  <a:srgbClr val="007889"/>
                </a:solidFill>
              </a:rPr>
              <a:t>†</a:t>
            </a:r>
            <a:r>
              <a:rPr lang="en-US" sz="1100" dirty="0">
                <a:solidFill>
                  <a:srgbClr val="007889"/>
                </a:solidFill>
              </a:rPr>
              <a:t>Decreased 1991-2019, decreased 1991-2007, decreased 2007-2019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29210246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Drank Alcohol,* Across 44 States and 27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*At least one drink of alcohol, on at least 1 day during the 30 days before the survey</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A7C69D93-5598-4428-BE71-5CB07D477617}"/>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2AFD448F-0570-4CC5-A25E-F329ECEB5A52}"/>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BE605ECB-C545-4688-B849-7582F0521BAA}"/>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6E9DF65E-1C79-4E9D-BA1A-F58DCC7B7910}"/>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CCF420DD-7DEB-4AE2-9AD7-67A3B156A18F}"/>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0417225E-50DC-4C55-9823-13D05D18958A}"/>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22DC704E-B3CB-427A-B2F7-2D3EE2219019}"/>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795262BC-693C-4FD4-9809-4F64A1E151D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7BE25E49-0A90-48A4-A7F6-B9F2AC592B86}"/>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F14FAD0-E9DE-495D-B2BA-94792FB9E59E}"/>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0C31232-2233-4EE3-A820-0A44D0CB01CF}"/>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245623FE-E641-4DB0-8435-FB4DCC77E8E5}"/>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174958E3-D355-424F-A32C-C65F363EFDE4}"/>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9496E0CC-E9BA-4FD2-B2A5-DF3C3F2037E0}"/>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0B7BA918-F31B-45F1-A079-2DDA59316BA4}"/>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429C1B93-4429-4213-8821-6E65D60852EF}"/>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5ED15AB6-C6E9-44F0-96F0-1DDE085F1351}"/>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8F4D9B73-BA05-42F4-B0B0-325C014E1D14}"/>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A1A27F3-8C27-415B-8E76-B99765135764}"/>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8A42DB84-31CC-4017-94FD-70F80DC6E207}"/>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01CB20F2-FB47-4164-A86A-E2DE6E887752}"/>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0C250C78-4E34-4BAB-B47D-FF35F978F318}"/>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5F60C735-226E-433E-A43A-CF434D2C2EE0}"/>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F9AFFD4F-3924-47CD-819F-C914265EDF01}"/>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C19475CB-1A9B-4C18-967A-C83D0D2C33CE}"/>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F1E4B4A6-B8DF-4508-AC4B-C7DF7EBA8CDE}"/>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3346437C-EEE3-4F57-92F8-08A8CDDD7CC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520D122A-3DA7-4763-A72B-9994AD014A9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89DE0BAB-504F-4428-BECA-F2E595446AD9}"/>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5FB7EA8D-9BE1-437E-84C6-53C60910B08E}"/>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C1C2C2DA-9546-47EB-9C37-BB5F47FC5967}"/>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A5310194-B581-42A4-B225-AEB98838A068}"/>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477970C5-F2B5-4DBA-949D-577D6773C61F}"/>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460197E-F58C-4C59-B62A-A629F872BF3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85E3BF40-8F9D-450F-8A21-0DAD4DB38207}"/>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AEDC988D-0487-4EB4-A7B2-03B733661DEA}"/>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51FC408A-C5E8-4AED-BF4B-538231CA1F82}"/>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6A5C8F8B-A9C7-4A05-8DA0-488DDD72BD4C}"/>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5BBE8F7A-D8B2-4123-AEE3-A22A64BA6E97}"/>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FA6AB52E-C818-42D8-91BA-7DF40A97DDF6}"/>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811CA4A4-FA3D-4FD6-B5C2-20F7D668BAD3}"/>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D8556547-B6ED-44C0-828D-9EF11DBA7AC4}"/>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4B1346CD-39E1-498D-8E7C-BBFE65B0E375}"/>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2D93414B-7E50-465A-8893-4311FABE415B}"/>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C62EBCFD-109D-465F-9C9C-B836D64862E5}"/>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A5C219C4-BA86-487C-9365-014E179D55A4}"/>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65C0EDF1-98CA-4796-B6D6-B491A1F54A56}"/>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1329546F-0064-46A6-B0CD-3ED52DAF3A48}"/>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7DEFB1AD-B5E4-4A74-9046-7C0C5102D66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58A9E3F6-BFFE-4233-ABE2-F4B8B3A7A004}"/>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5AB57FAD-B373-4F16-A3F4-C20DB89B7AD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95CB1E15-A2D3-4980-A593-53EF1810653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EAD1C1AD-B6A4-44D7-A086-E317444FA27E}"/>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2FAAC4CD-08A5-450E-A658-0D22D409095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DC977DB9-D832-4CE8-BE19-27A608F2A834}"/>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B3E6C344-63A8-4CD9-AE8E-989EBA78DD5B}"/>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43B4ECF2-1E36-41C9-A90C-A09FB12DBF1F}"/>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7D1F1A7D-5D4C-4C27-A6E8-8CB00A6A6094}"/>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1EDB29F2-F8CA-4C34-B205-A518F309C646}"/>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4BC45897-135C-4966-90CD-CF1586F0AEFB}"/>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89150" name="Hawaii">
            <a:extLst>
              <a:ext uri="{FF2B5EF4-FFF2-40B4-BE49-F238E27FC236}">
                <a16:creationId xmlns:a16="http://schemas.microsoft.com/office/drawing/2014/main" id="{C738080F-3E42-4BE4-BA9E-A4113B20522D}"/>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19D13EF9-0152-4D10-A459-073994CAF4CD}"/>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5A059CBE-176B-4446-87E4-86172E3D06ED}"/>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0A6BCAF3-E8D4-41B8-8D4F-DEF501A8568A}"/>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CCC5C6CA-9255-4CF7-8201-85C99A558DC5}"/>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84185314-DD28-4E36-96EA-CA50BBD80BF3}"/>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D355CA2B-3CA4-4CF4-BE48-FEDE3C4602C8}"/>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F2D9CEEA-8DB1-4F97-A1EB-C96A6F0A06F8}"/>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9DD2FE05-6FDE-4BB0-AC07-96EAA7FA62C7}"/>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89151" name="Alaska">
            <a:extLst>
              <a:ext uri="{FF2B5EF4-FFF2-40B4-BE49-F238E27FC236}">
                <a16:creationId xmlns:a16="http://schemas.microsoft.com/office/drawing/2014/main" id="{E07E22A7-060A-40EE-983D-E69F8D4E040E}"/>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1917F867-B915-4E0C-8B40-A314AACFB8A8}"/>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6D2EC4F4-7024-40E5-B328-2A00C95F92E9}"/>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CAB7B5E2-9B86-4A96-978C-3487B15491C3}"/>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E333DFAB-5F88-441E-8BB8-6437334023A0}"/>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D7D0F3C2-8546-4C92-B506-CF84AF91702F}"/>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FC3B5CAD-6A7F-46EB-B5FC-E4975E119942}"/>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3AC522D7-2388-44C8-BDA7-A8B5BF17AFD1}"/>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1F498BC7-4D99-4BAB-B99E-65317A593814}"/>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00391E1E-35EC-4D46-9791-E3ADB2EB6BDF}"/>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59BA37F9-9DFD-49E0-9A13-D0F34E925AF6}"/>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AE870C32-B62D-461F-A7B1-8506B2FB255A}"/>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EA42649B-AFF8-46A2-B4AE-18539E980D7F}"/>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3D422F9C-FEE2-4DD7-AEE8-34A8A986CEA8}"/>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0D34CFEF-F779-466E-A2CD-40F9D74C6C2D}"/>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4487BBDF-1760-4BBC-BADC-22EECCAE3449}"/>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89157" name="Text Box 114">
            <a:extLst>
              <a:ext uri="{FF2B5EF4-FFF2-40B4-BE49-F238E27FC236}">
                <a16:creationId xmlns:a16="http://schemas.microsoft.com/office/drawing/2014/main" id="{271BB8C7-1103-41AC-BC20-D9860AB7353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89158" name="Text Box 105">
            <a:extLst>
              <a:ext uri="{FF2B5EF4-FFF2-40B4-BE49-F238E27FC236}">
                <a16:creationId xmlns:a16="http://schemas.microsoft.com/office/drawing/2014/main" id="{4397B598-A203-4244-B472-728FBF57883B}"/>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10.0% - 23.2%</a:t>
            </a:r>
          </a:p>
        </p:txBody>
      </p:sp>
      <p:sp>
        <p:nvSpPr>
          <p:cNvPr id="89159" name="Text Box 106">
            <a:extLst>
              <a:ext uri="{FF2B5EF4-FFF2-40B4-BE49-F238E27FC236}">
                <a16:creationId xmlns:a16="http://schemas.microsoft.com/office/drawing/2014/main" id="{4D3C55A4-6C17-4C18-8664-A8CE4CE6A5F6}"/>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23.3% - 25.9%</a:t>
            </a:r>
          </a:p>
        </p:txBody>
      </p:sp>
      <p:sp>
        <p:nvSpPr>
          <p:cNvPr id="89160" name="Text Box 107">
            <a:extLst>
              <a:ext uri="{FF2B5EF4-FFF2-40B4-BE49-F238E27FC236}">
                <a16:creationId xmlns:a16="http://schemas.microsoft.com/office/drawing/2014/main" id="{277D1361-BB9C-41A1-BB32-87741F926204}"/>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26.0% - 27.8%</a:t>
            </a:r>
          </a:p>
        </p:txBody>
      </p:sp>
      <p:sp>
        <p:nvSpPr>
          <p:cNvPr id="89161" name="Text Box 108">
            <a:extLst>
              <a:ext uri="{FF2B5EF4-FFF2-40B4-BE49-F238E27FC236}">
                <a16:creationId xmlns:a16="http://schemas.microsoft.com/office/drawing/2014/main" id="{FEE40BF2-FDAE-4B24-BE2C-ED008E2302C2}"/>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27.9% - 33.4%</a:t>
            </a:r>
          </a:p>
        </p:txBody>
      </p:sp>
      <p:sp>
        <p:nvSpPr>
          <p:cNvPr id="89162" name="Rectangle 7">
            <a:extLst>
              <a:ext uri="{FF2B5EF4-FFF2-40B4-BE49-F238E27FC236}">
                <a16:creationId xmlns:a16="http://schemas.microsoft.com/office/drawing/2014/main" id="{FF95A910-D2F5-4BAF-A8D7-132843344E96}"/>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Currently Drank Alcohol*</a:t>
            </a:r>
          </a:p>
        </p:txBody>
      </p:sp>
      <p:sp>
        <p:nvSpPr>
          <p:cNvPr id="89163" name="Text Box 101">
            <a:extLst>
              <a:ext uri="{FF2B5EF4-FFF2-40B4-BE49-F238E27FC236}">
                <a16:creationId xmlns:a16="http://schemas.microsoft.com/office/drawing/2014/main" id="{B15B0503-AFAF-4A05-963D-9903777DD60E}"/>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At least one drink of alcohol, on at least 1 day during the 30 days before the survey</a:t>
            </a:r>
          </a:p>
        </p:txBody>
      </p:sp>
      <p:sp>
        <p:nvSpPr>
          <p:cNvPr id="89164" name="Text Box 116">
            <a:extLst>
              <a:ext uri="{FF2B5EF4-FFF2-40B4-BE49-F238E27FC236}">
                <a16:creationId xmlns:a16="http://schemas.microsoft.com/office/drawing/2014/main" id="{4A2F06A1-E007-4AE5-8EC2-4A7B8510049B}"/>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*Had four or more drinks of alcohol in a row for female students or five or more drinks of alcohol in a row for male students, within a couple of hours, on at least 1 day during the 30 days before the survey</a:t>
            </a:r>
          </a:p>
          <a:p>
            <a:r>
              <a:rPr lang="en-US" sz="900" b="1" baseline="50000" dirty="0">
                <a:solidFill>
                  <a:srgbClr val="007889"/>
                </a:solidFill>
              </a:rPr>
              <a:t>†</a:t>
            </a:r>
            <a:r>
              <a:rPr lang="en-US" sz="1100" dirty="0">
                <a:solidFill>
                  <a:srgbClr val="007889"/>
                </a:solidFill>
              </a:rPr>
              <a:t>F &gt; M; 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Were Binge Drinking,*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*Had four or more drinks of alcohol in a row for female students or five or more drinks of alcohol in a row for male students, within a couple of hours, on at least 1 day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Were Binge Drinking,*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0317488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Were Binge Drinking,*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*Had four or more drinks of alcohol in a row for female students or five or more drinks of alcohol in a row for male students, within a couple of hours, on at least 1 day during the 30 days before the survey</a:t>
            </a:r>
          </a:p>
          <a:p>
            <a:r>
              <a:rPr lang="en-US" sz="900" b="1" baseline="50000" dirty="0">
                <a:solidFill>
                  <a:srgbClr val="007889"/>
                </a:solidFill>
              </a:rPr>
              <a:t>†</a:t>
            </a:r>
            <a:r>
              <a:rPr lang="en-US" sz="1100" dirty="0">
                <a:solidFill>
                  <a:srgbClr val="007889"/>
                </a:solidFill>
              </a:rPr>
              <a:t>No change 2017-2019 [Based on linear trend analyses using logistic regression models controlling for sex, race/ethnicity, and grade (p &lt; 0.05).]</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7121979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Were Binge Drinking,* Across 42 States and 25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*Had four or more drinks of alcohol in a row for female students or five or more drinks of alcohol in a row for male students, within a couple of hours, on at least 1 day during the 30 days before the survey</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D2F76C72-DBB1-4829-8557-219FF1D64567}"/>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847578EF-C7F7-4CE2-90D0-268395E6AE10}"/>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2AC7E3A8-599E-4C4C-8971-4BA227451FE3}"/>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11C81EA3-EDA1-4BB8-B88B-A9A62F108263}"/>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D6FD037B-950D-4FC6-88DB-8B48B6AEAA27}"/>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85207F7A-C161-428C-A365-2F24D53F7A7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C3B9675D-FE58-4A42-808B-9B295A771214}"/>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CD38ADDE-3F9F-489E-94CC-64712340A203}"/>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883C318F-FEA4-4DC0-B05A-D0F8D166C455}"/>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ACDABC0-7763-4D93-99FD-3F6EA6563163}"/>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BD2204D0-079B-48FC-90C5-446D62623B7B}"/>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C8E82061-3E52-4493-861B-80F383505F6B}"/>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CB3EB2D2-FDF1-4AFB-8D0C-BF0E8D7CF10B}"/>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BB70E165-E65A-4E16-9B5B-274DC83DEC48}"/>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CE7D74A7-8F91-4292-8E96-E2C16B3DC354}"/>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244A158F-F6C4-4585-88B8-F855FE43FE9F}"/>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AB3AF9FF-D238-49A2-BC0B-4491FC75F5D0}"/>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C1A3A60-1854-4B7F-85B8-585E83AB3D4E}"/>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0341A951-98DE-4EB7-876B-54FF4F066E8B}"/>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9ED275C-4DBE-4FA1-B799-608C563C3F73}"/>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2646330-AAB1-4C72-8E44-8040B31E6B0B}"/>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CC3633F6-21F3-40C7-B81F-1CAD71AEF9E0}"/>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B0D03B56-BAA5-47F6-B263-4AFC5A8FA4A6}"/>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1124420D-B848-48D8-A075-16055A3FF9B0}"/>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0237BFEC-0F8E-4728-8F9E-CF9C1893F2AB}"/>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AD728B01-7BAA-4DA8-9182-3CBBA05E090A}"/>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2229FB6C-6749-4189-B511-42C66296ACC9}"/>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551D28C8-7960-4D8D-B9F4-0FA6CA6EC776}"/>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1899E79C-46D7-4BB4-8373-14E4417DC75B}"/>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B9356F8D-183C-4006-A975-11E8B89696B9}"/>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B8B5E9DD-F65D-4C4A-A84A-C2E0D5350C13}"/>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9C3B3438-B667-4874-951E-D76D28079123}"/>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9562F6E0-A613-4AF3-9169-C5FF53CC253B}"/>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197CF45-AB1E-4837-9693-226D8B0569BE}"/>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8CBE4894-1ED1-4416-98A7-6EA045F19E1B}"/>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2EDB8DB8-E51C-443C-8246-995C49281829}"/>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C7EB8A0C-5DB9-43BC-BCA3-2705055CAE11}"/>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CCDC3216-38CB-4CC7-891E-B6C42E8E80C5}"/>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CB7AD6D6-491D-43C2-9C18-9FCBA61D97E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7671632D-1BB3-45EA-8D49-4BE5B43CF642}"/>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5671F6B2-D00E-491D-ACAA-ED42B2576984}"/>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B27969DD-D8CD-46DB-8FD9-9560DBC309CF}"/>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9CDE5358-647F-4136-BE0E-DA9264ADECA0}"/>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1D6AADB2-1622-4C06-AA21-C6CF312AF718}"/>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A193D2BA-9F98-4866-9B96-BDAC71DBBCE4}"/>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0BB39275-249A-4FA4-BF53-D94145C2CB71}"/>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DE791C0E-2F4D-4DEE-B973-BDFBD42F7328}"/>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A8CA6045-DD61-4CB5-8892-407D5060C460}"/>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A01D2931-4E2C-4EA9-A621-6434E9DEDDEB}"/>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39515DD2-B292-4626-BA65-95D694348EED}"/>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D2CDCDD1-67D0-4298-939B-E0A572CC2DE8}"/>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93DAE0C1-309F-47CF-A29D-7ABC5359CA4C}"/>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8BADE183-0555-49B3-8AF8-2538D40C5030}"/>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9AC44AF6-4DBF-48A7-9211-8535F8F7AFAA}"/>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018BA703-96C0-4583-8A9B-CC734A399C69}"/>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2E3D0BF8-B82D-478A-96C3-E6B9744C4936}"/>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EB439804-E355-412A-BC1D-B49CFE91303F}"/>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F3E9A79A-4DE2-4EC8-9E15-BD33672CA7D6}"/>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D3AC0D64-1382-4E81-9F2F-470FA19A8821}"/>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F97308AA-56CD-4F89-9E99-D42ED8CFDA87}"/>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91198" name="Hawaii">
            <a:extLst>
              <a:ext uri="{FF2B5EF4-FFF2-40B4-BE49-F238E27FC236}">
                <a16:creationId xmlns:a16="http://schemas.microsoft.com/office/drawing/2014/main" id="{D22B39E0-FFCC-4CE5-9BD5-F41CA09C941D}"/>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B12575EB-4373-46EB-98D4-AFA0AD3B6500}"/>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A8FD5145-D397-48D5-8A31-4C719456496D}"/>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F831BC95-B07B-4865-B567-E9881CFD70D8}"/>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33D8BFE1-A7AF-4C84-B84B-1C548FCE6E46}"/>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918C494D-73D9-4725-854C-8A5958565679}"/>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8232214F-FAE9-407F-BD7D-0D50D3CE0E43}"/>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173DFF6E-46F4-4CF7-B730-8F173E50E3F8}"/>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7FF1E357-B98C-4369-A544-EEC70B8694B8}"/>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91199" name="Alaska">
            <a:extLst>
              <a:ext uri="{FF2B5EF4-FFF2-40B4-BE49-F238E27FC236}">
                <a16:creationId xmlns:a16="http://schemas.microsoft.com/office/drawing/2014/main" id="{CD31BFDA-9200-4715-A11F-FB769029234B}"/>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A237F5A4-5B1C-4783-8DB8-163F422EB4ED}"/>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07E0EBFF-CDC6-4FC6-BB31-E21A9ADD4551}"/>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350E59E7-B613-46C0-903A-CA4D5D7AAE2E}"/>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53AFBF6C-C5D3-4B76-B117-B0EF2E2620D7}"/>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5141E457-CE05-4283-B0F4-6B82E946BE16}"/>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BF0A711E-B96C-4792-8F3D-B1908A27ACDF}"/>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B501B9E7-D642-40B5-8EEE-F551D0215CA8}"/>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EFB236BF-ACA5-4A07-B7F7-3797846547E9}"/>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44389504-2A91-4879-8D6A-8EEB5AF5A9F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C5FAD037-22D8-47D2-BA69-4DA7B9611EE3}"/>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C41BFA51-5DEC-48EF-B14E-26BCAB1053E5}"/>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0F95F5DA-6678-4033-A0AF-7CBE3102D749}"/>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7D4B3185-CA33-43D8-8120-56576A107F0E}"/>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8B9AF390-0CFD-4134-8647-5E1DA41E102B}"/>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6CDB8BC0-6F9A-4E26-99E9-B7C28C4CBE99}"/>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91205" name="Text Box 114">
            <a:extLst>
              <a:ext uri="{FF2B5EF4-FFF2-40B4-BE49-F238E27FC236}">
                <a16:creationId xmlns:a16="http://schemas.microsoft.com/office/drawing/2014/main" id="{61772F3D-B4AC-4B7E-9F24-50E6F87E4D7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91206" name="Text Box 105">
            <a:extLst>
              <a:ext uri="{FF2B5EF4-FFF2-40B4-BE49-F238E27FC236}">
                <a16:creationId xmlns:a16="http://schemas.microsoft.com/office/drawing/2014/main" id="{EE6C682B-4147-428D-8B22-0C8DBC80767E}"/>
              </a:ext>
            </a:extLst>
          </p:cNvPr>
          <p:cNvSpPr txBox="1">
            <a:spLocks noChangeArrowheads="1"/>
          </p:cNvSpPr>
          <p:nvPr/>
        </p:nvSpPr>
        <p:spPr bwMode="auto">
          <a:xfrm>
            <a:off x="9345613" y="31829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4.3% - 10.6%</a:t>
            </a:r>
          </a:p>
        </p:txBody>
      </p:sp>
      <p:sp>
        <p:nvSpPr>
          <p:cNvPr id="91207" name="Text Box 106">
            <a:extLst>
              <a:ext uri="{FF2B5EF4-FFF2-40B4-BE49-F238E27FC236}">
                <a16:creationId xmlns:a16="http://schemas.microsoft.com/office/drawing/2014/main" id="{C6B77B48-F575-418E-A0DA-D962F0F25FD0}"/>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10.7% - 12.4%</a:t>
            </a:r>
          </a:p>
        </p:txBody>
      </p:sp>
      <p:sp>
        <p:nvSpPr>
          <p:cNvPr id="91208" name="Text Box 107">
            <a:extLst>
              <a:ext uri="{FF2B5EF4-FFF2-40B4-BE49-F238E27FC236}">
                <a16:creationId xmlns:a16="http://schemas.microsoft.com/office/drawing/2014/main" id="{1FD3B150-DFC7-4A41-9148-20660B798548}"/>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12.5% - 14.6%</a:t>
            </a:r>
          </a:p>
        </p:txBody>
      </p:sp>
      <p:sp>
        <p:nvSpPr>
          <p:cNvPr id="91209" name="Text Box 108">
            <a:extLst>
              <a:ext uri="{FF2B5EF4-FFF2-40B4-BE49-F238E27FC236}">
                <a16:creationId xmlns:a16="http://schemas.microsoft.com/office/drawing/2014/main" id="{83D26BD9-27D6-491F-8247-B595CC576B9A}"/>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14.7% - 18.8%</a:t>
            </a:r>
          </a:p>
        </p:txBody>
      </p:sp>
      <p:sp>
        <p:nvSpPr>
          <p:cNvPr id="91210" name="Rectangle 7">
            <a:extLst>
              <a:ext uri="{FF2B5EF4-FFF2-40B4-BE49-F238E27FC236}">
                <a16:creationId xmlns:a16="http://schemas.microsoft.com/office/drawing/2014/main" id="{B40575E5-EC53-4885-9A06-D891ACDCB51D}"/>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Currently Were Binge Drinking*</a:t>
            </a:r>
          </a:p>
        </p:txBody>
      </p:sp>
      <p:sp>
        <p:nvSpPr>
          <p:cNvPr id="91211" name="Text Box 101">
            <a:extLst>
              <a:ext uri="{FF2B5EF4-FFF2-40B4-BE49-F238E27FC236}">
                <a16:creationId xmlns:a16="http://schemas.microsoft.com/office/drawing/2014/main" id="{34891D33-C748-4CC4-8463-7F796E1EC227}"/>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Had four or more drinks of alcohol in a row for female students or five or more drinks of alcohol in a row for male students, within a couple of hours, on at least 1 day during the 30 days before the survey</a:t>
            </a:r>
          </a:p>
        </p:txBody>
      </p:sp>
      <p:sp>
        <p:nvSpPr>
          <p:cNvPr id="91212" name="Text Box 116">
            <a:extLst>
              <a:ext uri="{FF2B5EF4-FFF2-40B4-BE49-F238E27FC236}">
                <a16:creationId xmlns:a16="http://schemas.microsoft.com/office/drawing/2014/main" id="{26318BE4-EC96-4971-98E0-EBA6D986275A}"/>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*Within a couple of hours, during the 30 days before the survey</a:t>
            </a:r>
          </a:p>
          <a:p>
            <a:r>
              <a:rPr lang="en-US" sz="900" b="1" baseline="50000" dirty="0">
                <a:solidFill>
                  <a:srgbClr val="007889"/>
                </a:solidFill>
              </a:rPr>
              <a:t>†</a:t>
            </a:r>
            <a:r>
              <a:rPr lang="en-US" sz="1100" dirty="0">
                <a:solidFill>
                  <a:srgbClr val="007889"/>
                </a:solidFill>
              </a:rPr>
              <a:t>M &gt; F; 11th &gt; 9th, 11th &gt; 10th, 12th &gt; 9th, 12th &gt; 10th, 12th &gt; 11th;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Reported That the Largest Number of Drinks They Had in a Row Was 10 or More,*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*Within a couple of hours,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Reported That the Largest Number of Drinks They Had in a Row Was 10 or More,*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9139295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0361FD50-D7E9-4BB5-BC92-D6BED1A4B145}"/>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39BE6F87-D663-4E7D-9802-6B059A81EDBA}"/>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F8E48D4C-AF49-4D8A-AF93-181300D4A97D}"/>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5C1F3613-4320-4D16-BD7F-598F4109B30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B0129C1F-4348-4BBF-A6BE-6912D5ADA592}"/>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87C53DD9-62C1-4EA1-A34F-A954ECDAB80C}"/>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7D0B898E-AB66-4EB6-965F-9001C1744B44}"/>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4C76FDA5-19BC-45FC-9CCB-D3466E01DF53}"/>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1FFCCFD9-7D74-446A-A8F0-49F6A100DA05}"/>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1983F85-E07B-4D99-93D1-A57FBC82473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1B95FF7C-79A1-409C-BCF6-00530FDFD5EB}"/>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DCD80548-C845-4FDA-8087-93FED509A9D3}"/>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1F21D957-3272-4BBB-9BDF-B54E39EB3F09}"/>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6B507C3-7122-49AA-85DC-3A0CB6D6A4B4}"/>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5DECE347-F6B4-4EDB-8732-23B5C8AB213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FD6A330C-721A-4714-AC20-ABA3D9FE2E4A}"/>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768FE73A-418F-4BFA-B211-16ABEF491AC8}"/>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C81F1980-8B4F-429C-BDE5-DBEBB2133177}"/>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E4A78C61-B5BC-4F13-9133-8EF5D52AD472}"/>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8D11A87C-EE0B-4798-AEEB-47E520E8FD21}"/>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6EC9BECE-B5EA-4FC8-81AF-68911018C08C}"/>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C19D3754-0B5B-4D2F-85F6-53384823FEA0}"/>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2063F763-B492-4A31-A3BF-67934024B909}"/>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8A14007D-4C3D-4E14-917C-242769309F0F}"/>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DEC831A2-1905-4E6A-B87A-2AC528BFB39E}"/>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E6364BE0-A78F-4BC6-9B18-E247E0449A62}"/>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6EACDD82-DC09-453B-A222-7ED7D4CF8669}"/>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DDF7B835-5AB8-4544-8595-A239F8C9C8EA}"/>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186B0F29-9A8E-4DD0-AC05-9CFDCF12DDB1}"/>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E56E2029-5F25-4F95-B576-7E1A3B330104}"/>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3BBA6D38-D77B-4F52-A8BF-B2F319EBCCA8}"/>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F388CB19-0E5D-47DF-A959-46080577C0C0}"/>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F94E4106-BB88-4CE7-82C6-AF14DC8DF46F}"/>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40BE6B19-3BB2-4FA3-A16B-7DFA4E06747D}"/>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2E1B2B6E-815A-4EBD-810B-7074B70CBEEA}"/>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8A5BC178-6FF6-493D-8A76-D29944AAC42E}"/>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384A995F-7BF8-4DD5-B524-A00848F542AA}"/>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0D3761F9-0D81-4874-BCBA-06DCC48A2BD4}"/>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6F6A00D8-505B-46CD-BA3A-E9EBA4440B2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5005723B-7632-4AB7-B554-31094170E36D}"/>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7094BAD6-F2EC-4646-A71E-BC3E8C86DB35}"/>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BE706FDF-4DFB-404B-9519-3AC3E43EC446}"/>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5321E0FF-7A19-48D8-B937-990233A56BBA}"/>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AE27B934-A1B1-4A22-9C36-11EA9D300280}"/>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37DA43BA-4249-44CF-A859-ECF545E54D90}"/>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D38B1660-F1F8-4819-A780-DFC0E638E898}"/>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ADF7DAF8-28DE-490E-9629-5B8CBBBC5CD1}"/>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4BA16592-FA1C-473E-BB04-0FE617C0B1AF}"/>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C7057DFB-EA0D-46DA-B2AE-409AF57EEBD9}"/>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01DACFCE-5874-4E47-A491-D209E52D4113}"/>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69838BC1-BDE6-4527-A480-75292915C793}"/>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846B291B-0F8E-4FBA-9677-924F42A08AF4}"/>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BAFD1591-0B04-4F43-8C95-F47198643BF8}"/>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BB73D00E-1F5C-4641-97F3-5A6827B49946}"/>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3259702F-C6CD-4B9A-AF0D-042AC4D9AB17}"/>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29D030E9-62F5-4A6A-B021-3F6277A080C0}"/>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5F1F0924-1218-48DF-9FE9-DB7EAC87FB58}"/>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9A2FBA10-A847-43C9-B342-76128304C5D5}"/>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66225497-C2D1-481C-A574-78554C4C9651}"/>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0E454EF9-BB51-4AC1-9730-E3C1CF3E00CD}"/>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52286" name="Hawaii">
            <a:extLst>
              <a:ext uri="{FF2B5EF4-FFF2-40B4-BE49-F238E27FC236}">
                <a16:creationId xmlns:a16="http://schemas.microsoft.com/office/drawing/2014/main" id="{0F23D20A-6FDD-4F36-A815-809E3CDBB76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D3CFF58A-44C1-415D-B501-CEB542AF0038}"/>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7B2FCB17-016D-4118-ACE5-D9E2BEAF4B11}"/>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A00EFB53-1FAF-4646-81E1-2E2B638DEC73}"/>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786BC515-DDE3-4B7D-A503-9EAE1869400F}"/>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023C05A2-C52C-426F-8499-925F02B996AD}"/>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E4F92039-8CB6-4029-956F-478EAFB94419}"/>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E9BD30FF-9776-4464-BCC7-35DF27ACCC52}"/>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9A0923B9-4AA3-4080-9701-7A992154C5D9}"/>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52287" name="Alaska">
            <a:extLst>
              <a:ext uri="{FF2B5EF4-FFF2-40B4-BE49-F238E27FC236}">
                <a16:creationId xmlns:a16="http://schemas.microsoft.com/office/drawing/2014/main" id="{DB8C22B4-C682-4C19-967D-BEE3E00CBA38}"/>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BFC6932B-E025-495B-B935-662FD8F18A94}"/>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9C9179A0-57CE-4A15-84A9-70E3631F182A}"/>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D26EBF6-2833-464A-94F7-D569324C8A8F}"/>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7AF350BC-2C92-48CC-A903-0296148E5F2F}"/>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5897F712-615B-4265-87B3-BCE84828F31A}"/>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BE11EE0-8470-4075-A0FF-D6A81486B190}"/>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E178A647-B73D-4D84-80AB-1CF51CBF37C7}"/>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0062C700-9877-49D8-942A-819162EB383F}"/>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BC82086C-D0B2-4183-9B6B-332B6E6DD2FB}"/>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1CACB361-88D6-40D8-9DCD-9DAFD9BECD5C}"/>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43F14763-C085-47BB-B6EA-940B400017A2}"/>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41A411BA-F67A-45EF-BB1C-E006CA179AF4}"/>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684BE406-93EC-425F-88F5-424728CEA949}"/>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5095A901-48C6-4C88-99E5-3D1F6542E1B8}"/>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1C3BC379-F25B-4032-98E1-3D1C199A3912}"/>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52293" name="Text Box 114">
            <a:extLst>
              <a:ext uri="{FF2B5EF4-FFF2-40B4-BE49-F238E27FC236}">
                <a16:creationId xmlns:a16="http://schemas.microsoft.com/office/drawing/2014/main" id="{AC11F7C5-C0F0-4A9A-8DD1-4BF5BAF1EAFF}"/>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52294" name="Text Box 105">
            <a:extLst>
              <a:ext uri="{FF2B5EF4-FFF2-40B4-BE49-F238E27FC236}">
                <a16:creationId xmlns:a16="http://schemas.microsoft.com/office/drawing/2014/main" id="{00C3344C-57CB-4681-BD16-D0F28895CC35}"/>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3.3% - 6.6%</a:t>
            </a:r>
          </a:p>
        </p:txBody>
      </p:sp>
      <p:sp>
        <p:nvSpPr>
          <p:cNvPr id="52295" name="Text Box 106">
            <a:extLst>
              <a:ext uri="{FF2B5EF4-FFF2-40B4-BE49-F238E27FC236}">
                <a16:creationId xmlns:a16="http://schemas.microsoft.com/office/drawing/2014/main" id="{33397B91-C6B8-47EC-A3A9-C3ADCD313578}"/>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6.7% - 7.8%</a:t>
            </a:r>
          </a:p>
        </p:txBody>
      </p:sp>
      <p:sp>
        <p:nvSpPr>
          <p:cNvPr id="52296" name="Text Box 107">
            <a:extLst>
              <a:ext uri="{FF2B5EF4-FFF2-40B4-BE49-F238E27FC236}">
                <a16:creationId xmlns:a16="http://schemas.microsoft.com/office/drawing/2014/main" id="{80B7A109-D3F5-48EF-9A39-82C4E71B9B67}"/>
              </a:ext>
            </a:extLst>
          </p:cNvPr>
          <p:cNvSpPr txBox="1">
            <a:spLocks noChangeArrowheads="1"/>
          </p:cNvSpPr>
          <p:nvPr/>
        </p:nvSpPr>
        <p:spPr bwMode="auto">
          <a:xfrm>
            <a:off x="9345613" y="38687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7.9% - 10.4%</a:t>
            </a:r>
          </a:p>
        </p:txBody>
      </p:sp>
      <p:sp>
        <p:nvSpPr>
          <p:cNvPr id="52297" name="Text Box 108">
            <a:extLst>
              <a:ext uri="{FF2B5EF4-FFF2-40B4-BE49-F238E27FC236}">
                <a16:creationId xmlns:a16="http://schemas.microsoft.com/office/drawing/2014/main" id="{B5195371-8B48-4A72-AB89-02D8D738D297}"/>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10.5% - 13.6%</a:t>
            </a:r>
          </a:p>
        </p:txBody>
      </p:sp>
      <p:sp>
        <p:nvSpPr>
          <p:cNvPr id="52298" name="Rectangle 7">
            <a:extLst>
              <a:ext uri="{FF2B5EF4-FFF2-40B4-BE49-F238E27FC236}">
                <a16:creationId xmlns:a16="http://schemas.microsoft.com/office/drawing/2014/main" id="{5BA0665C-AB4D-4901-B9CC-0A541C4ECED6}"/>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First Tried Cigarette Smoking Before Age 13 Years*</a:t>
            </a:r>
          </a:p>
        </p:txBody>
      </p:sp>
      <p:sp>
        <p:nvSpPr>
          <p:cNvPr id="52299" name="Text Box 101">
            <a:extLst>
              <a:ext uri="{FF2B5EF4-FFF2-40B4-BE49-F238E27FC236}">
                <a16:creationId xmlns:a16="http://schemas.microsoft.com/office/drawing/2014/main" id="{9EB19858-0BDC-4123-B621-D78030CC9E73}"/>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Even one or two puffs</a:t>
            </a:r>
          </a:p>
        </p:txBody>
      </p:sp>
      <p:sp>
        <p:nvSpPr>
          <p:cNvPr id="52300" name="Text Box 116">
            <a:extLst>
              <a:ext uri="{FF2B5EF4-FFF2-40B4-BE49-F238E27FC236}">
                <a16:creationId xmlns:a16="http://schemas.microsoft.com/office/drawing/2014/main" id="{94C092E7-38A4-4692-AD42-5D024A302C77}"/>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Reported That the Largest Number of Drinks They Had in a Row Was 10 or More,* 2013-2019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*Within a couple of hours, during the 30 days before the survey</a:t>
            </a:r>
          </a:p>
          <a:p>
            <a:r>
              <a:rPr lang="en-US" sz="900" b="1" baseline="50000" dirty="0">
                <a:solidFill>
                  <a:srgbClr val="007889"/>
                </a:solidFill>
              </a:rPr>
              <a:t>†</a:t>
            </a:r>
            <a:r>
              <a:rPr lang="en-US" sz="1100" dirty="0">
                <a:solidFill>
                  <a:srgbClr val="007889"/>
                </a:solidFill>
              </a:rPr>
              <a:t>Decreased 2013-2019 [Based on linear trend analyses using logistic regression models controlling for sex, race/ethnicity, and grade (p &lt; 0.05).]</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2013-2019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0855096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Reported That the Largest Number of Drinks They Had in a Row Was 10 or More,* Across 24 States and 20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*Within a couple of hours, during the 30 days before the survey</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B9DEC954-9FA5-443F-9DCA-B1EF8B58A91C}"/>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5B81FD96-DD6A-4FF3-A754-0A6181BB437C}"/>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1F4FAE98-36B7-4661-92AE-42E79E042EAB}"/>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4FC4D852-EF71-4F58-9FDA-E4B07B99F7A3}"/>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8A28DAAB-540B-468C-B32E-B64BA7612A86}"/>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316BE62A-9D39-4EF0-9F31-DF6E03C864E1}"/>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B9DCACD9-C88E-473E-A809-B3C5804BB159}"/>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3735B19D-28BC-481D-8A65-35A330732B4A}"/>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3D336D37-A239-4A9D-801D-4426C5AC304B}"/>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4BB73C74-D0D2-4E8F-ADE3-2BE47E1F67F9}"/>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6D6723AC-85E6-4B88-B02A-42A706BE7FFE}"/>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691B0F7C-E646-45C3-BFAA-3C7BFB9F7DE4}"/>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7479E30A-4224-4A14-A4D6-62FE82D8407F}"/>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809F000C-CA8D-4716-A275-9F446411FBF0}"/>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49EAE4E8-53AE-467F-8388-03E10B6F38A2}"/>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938743FB-7191-41F7-A90C-A50D1BFE42FA}"/>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00E5168-E572-4070-9779-09E69055290E}"/>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AB173E1-94FD-4A45-BC43-12ED65EB5EAD}"/>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4AA9A65A-113F-4C42-931F-FCD20F43209B}"/>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1A710059-CBB1-4AED-A16E-8489CABC9E60}"/>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71ADA28-BD7F-4E69-A334-A8D0FEBBD1EB}"/>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7940DF5D-24B7-4340-A6BE-9177D9818B94}"/>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7A6E1880-19A8-4D55-9019-173A75EAC8D8}"/>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4C8E1BD7-1B95-41F6-8EDD-E3739DFA967A}"/>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0858DA3A-A98D-47BE-9EA1-C55F448438ED}"/>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ACACD86F-AF83-4115-BEC8-58187D58FF8E}"/>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863031EA-041A-45EF-801A-0E11F38E99F7}"/>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E7BA31E0-42B8-4DB4-8F51-25E7F3E2FEFA}"/>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EB25CE3-2274-42D3-B1F6-97AC56AADC54}"/>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5BA2A944-3696-44DA-8E32-A06B95184934}"/>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B1BFAD69-7202-4956-A4AA-65E24B5C0CEA}"/>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84DE63E3-273E-421F-A6C0-E55656F58525}"/>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6A28C71E-23DE-47DD-8C1F-9ED15941B355}"/>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7156FC7A-E3A0-4E9C-904B-1D476CE40C9C}"/>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D5464669-FF25-4A67-909A-1EDFC735836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98F1FE01-8B25-4014-831A-D333D4EE2A01}"/>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95CEE617-1A83-4A2A-BEC4-AF000632E3E8}"/>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2DBD3F0B-121B-4B8E-BFCE-F52C0EE00978}"/>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D026FF04-F866-4DBB-B7E1-A58D43C8E6D6}"/>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F6C73819-DC81-41B5-8262-D1712E55B73A}"/>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49FA3F9-97C6-4D30-A27F-748A22CEC49D}"/>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7968ED2D-ADC7-439C-AAB8-BF65D454E56B}"/>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7E604A5D-3B91-4E2F-B39C-8C98747CE880}"/>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0DEAA783-DBCC-46ED-8B29-87E5E661D62F}"/>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65A7F41A-BABD-425D-BE9D-FF780C428728}"/>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8AD9C906-88D7-49BD-B699-553F87D95446}"/>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894C1636-20BC-4B11-8821-C78D54266889}"/>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02ECCEC1-EE6F-4F75-9959-58C15374D912}"/>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E7B9DD18-A0E1-4634-A1D2-DFF953C7F670}"/>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0D04AD48-E7F0-4429-BED2-50E5BA480AE0}"/>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A9A68838-D252-4492-9611-8787889762B1}"/>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BEDF4A9E-4B5B-43A0-BA53-8D84088556BC}"/>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A174EA2B-480D-4364-8045-AB1E171EE4EF}"/>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884DE113-5F35-46BA-884D-FCF52FED3AA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2C49D1EF-675D-4F6B-A796-A7D5F3FD017F}"/>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6920F374-8A6A-4012-88CC-2EF6B01FA9F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BEEB109A-9147-4614-8377-287CC27FA096}"/>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E06C4C6E-90CE-491A-B721-EEDB12AC659F}"/>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08295360-15E5-4BC1-8AB6-88235431B5BD}"/>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046E23BA-1C5F-40E9-9B27-EF2121CB0BA1}"/>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93246" name="Hawaii">
            <a:extLst>
              <a:ext uri="{FF2B5EF4-FFF2-40B4-BE49-F238E27FC236}">
                <a16:creationId xmlns:a16="http://schemas.microsoft.com/office/drawing/2014/main" id="{53CE310C-588E-41B6-98FF-5738FE44AC5E}"/>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2B50FD7D-54BB-435F-AB57-6E61E92AA36E}"/>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7A442F15-8282-42A7-9277-B2B926A5778D}"/>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40092B02-9429-4FEB-B0A5-67B9CCBE5406}"/>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6E228F90-1FFA-4385-8734-8880EB6EFF07}"/>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4C4919F7-4F0D-44D3-B843-FC17E8C379D1}"/>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925EAE7F-454A-4455-87B0-E3A55E8ECE90}"/>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E3EFCF39-5DED-4F3C-AFCB-7E81A0C81AFE}"/>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61DB6D54-18F7-46DF-B016-D9616271BB79}"/>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93247" name="Alaska">
            <a:extLst>
              <a:ext uri="{FF2B5EF4-FFF2-40B4-BE49-F238E27FC236}">
                <a16:creationId xmlns:a16="http://schemas.microsoft.com/office/drawing/2014/main" id="{771A43B2-0913-4A02-ABE7-3D96081F78A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9A6F7001-FE0C-4187-89B7-F88571D114B4}"/>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DB11F0C3-FB85-4A46-B31C-7875D29B9572}"/>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B592E465-3DA3-4ED4-89F2-7F0A1B6D1BD8}"/>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C1BFFEAF-491F-4B97-8310-02BAF6085EAC}"/>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7A5B9B4B-9685-4690-9888-26059B697868}"/>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0767340-1129-46D3-A62B-B5C778110F04}"/>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E442B7E1-E875-4016-98DA-FECAE84D367C}"/>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DB8974F2-C4AD-4EF0-9F2E-998D74E5DD71}"/>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F51A8694-532F-4860-9F30-D0D2B0301B9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200B7FD4-4DA6-4464-B77C-5ADB534E2382}"/>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E28EDC7E-F410-404E-A37D-78E04152B79C}"/>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8D13C4BF-6F49-4CEE-A608-1C2111022431}"/>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C0639092-37DD-41B2-8C24-F56435D0EE03}"/>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A7A78356-C029-4DC5-A6B6-6594A93E513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CE01919D-2DFC-4D5A-8858-96AD60C748E9}"/>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93253" name="Text Box 114">
            <a:extLst>
              <a:ext uri="{FF2B5EF4-FFF2-40B4-BE49-F238E27FC236}">
                <a16:creationId xmlns:a16="http://schemas.microsoft.com/office/drawing/2014/main" id="{C9EDD3F7-1B00-4160-918F-20749C50F75A}"/>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93254" name="Text Box 105">
            <a:extLst>
              <a:ext uri="{FF2B5EF4-FFF2-40B4-BE49-F238E27FC236}">
                <a16:creationId xmlns:a16="http://schemas.microsoft.com/office/drawing/2014/main" id="{AAF2DBEB-F19A-4356-A936-E8552E363E3D}"/>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1.4% - 2.2%</a:t>
            </a:r>
          </a:p>
        </p:txBody>
      </p:sp>
      <p:sp>
        <p:nvSpPr>
          <p:cNvPr id="93255" name="Text Box 106">
            <a:extLst>
              <a:ext uri="{FF2B5EF4-FFF2-40B4-BE49-F238E27FC236}">
                <a16:creationId xmlns:a16="http://schemas.microsoft.com/office/drawing/2014/main" id="{1BC0CB36-15EB-40B5-82B3-2F3D633D5292}"/>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2.3% - 2.8%</a:t>
            </a:r>
          </a:p>
        </p:txBody>
      </p:sp>
      <p:sp>
        <p:nvSpPr>
          <p:cNvPr id="93256" name="Text Box 107">
            <a:extLst>
              <a:ext uri="{FF2B5EF4-FFF2-40B4-BE49-F238E27FC236}">
                <a16:creationId xmlns:a16="http://schemas.microsoft.com/office/drawing/2014/main" id="{6E070073-860C-4342-AB87-22206C2C532B}"/>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2.9% - 3.6%</a:t>
            </a:r>
          </a:p>
        </p:txBody>
      </p:sp>
      <p:sp>
        <p:nvSpPr>
          <p:cNvPr id="93257" name="Text Box 108">
            <a:extLst>
              <a:ext uri="{FF2B5EF4-FFF2-40B4-BE49-F238E27FC236}">
                <a16:creationId xmlns:a16="http://schemas.microsoft.com/office/drawing/2014/main" id="{7A9CDFD1-4E09-4393-8422-E5F42F989977}"/>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3.7% - 5.6%</a:t>
            </a:r>
          </a:p>
        </p:txBody>
      </p:sp>
      <p:sp>
        <p:nvSpPr>
          <p:cNvPr id="93258" name="Rectangle 7">
            <a:extLst>
              <a:ext uri="{FF2B5EF4-FFF2-40B4-BE49-F238E27FC236}">
                <a16:creationId xmlns:a16="http://schemas.microsoft.com/office/drawing/2014/main" id="{8052E88B-8847-4A1C-89EB-A3F5E49D33EA}"/>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Reported That the Largest Number of Drinks They Had in a Row Was 10 or More*</a:t>
            </a:r>
          </a:p>
        </p:txBody>
      </p:sp>
      <p:sp>
        <p:nvSpPr>
          <p:cNvPr id="93259" name="Text Box 101">
            <a:extLst>
              <a:ext uri="{FF2B5EF4-FFF2-40B4-BE49-F238E27FC236}">
                <a16:creationId xmlns:a16="http://schemas.microsoft.com/office/drawing/2014/main" id="{A5E6E96C-734A-4CAC-BFCF-F29755172FBB}"/>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Within a couple of hours, during the 30 days before the survey</a:t>
            </a:r>
          </a:p>
        </p:txBody>
      </p:sp>
      <p:sp>
        <p:nvSpPr>
          <p:cNvPr id="93260" name="Text Box 116">
            <a:extLst>
              <a:ext uri="{FF2B5EF4-FFF2-40B4-BE49-F238E27FC236}">
                <a16:creationId xmlns:a16="http://schemas.microsoft.com/office/drawing/2014/main" id="{B13496E5-09A1-4B2E-B92B-FF818F73C9B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30 days before the survey, among students who currently drank alcohol</a:t>
            </a:r>
          </a:p>
          <a:p>
            <a:r>
              <a:rPr lang="en-US" sz="900" b="1" baseline="50000" dirty="0">
                <a:solidFill>
                  <a:srgbClr val="007889"/>
                </a:solidFill>
              </a:rPr>
              <a:t>†</a:t>
            </a:r>
            <a:r>
              <a:rPr lang="en-US" sz="1100" dirty="0">
                <a:solidFill>
                  <a:srgbClr val="007889"/>
                </a:solidFill>
              </a:rPr>
              <a:t>F &gt; M; 11th &gt; 9th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 Alcohol They Drank by Someone Giving It to Them,*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30 days before the survey, among students who currently drank alcohol</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 Alcohol They Drank by Someone Giving It to Them,*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15539763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 Alcohol They Drank by Someone Giving It to Them,* 2007-2019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30 days before the survey, among students who currently drank alcohol</a:t>
            </a:r>
          </a:p>
          <a:p>
            <a:r>
              <a:rPr lang="en-US" sz="900" b="1" baseline="50000" dirty="0">
                <a:solidFill>
                  <a:srgbClr val="007889"/>
                </a:solidFill>
              </a:rPr>
              <a:t>†</a:t>
            </a:r>
            <a:r>
              <a:rPr lang="en-US" sz="1100" dirty="0">
                <a:solidFill>
                  <a:srgbClr val="007889"/>
                </a:solidFill>
              </a:rPr>
              <a:t>No change 2007-2019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2007-2019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965757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Usually Got the Alcohol They Drank by Someone Giving It to Them,* Across 29 States and 19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30 days before the survey, among students who currently drank alcohol</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30F8A620-B16F-428A-8637-427B6369AC32}"/>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0EF02482-961A-4D92-BB7A-E40D70589D29}"/>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DD0CFBAB-089F-435F-B7C0-AFBD396CC72F}"/>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5601B079-0F66-4DB1-9BE8-34B137A8B2E6}"/>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66BAC18D-1C7B-42AB-85CD-A1C2D2A9D346}"/>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C6C199CA-3DE5-4B04-8B27-92209A9D2A3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DAC64CD8-E94C-47D8-89BE-AB86F453D7AF}"/>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43B2E59E-5917-4698-A2B7-F60A631B2BD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0074A126-0698-41E1-A2E1-4497719CB59E}"/>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2AD82ACA-EA60-485B-B1E1-1DAD383F158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FC6942E3-9F17-4A6A-B036-EC01D7B0A2CA}"/>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B24A8B7B-0EF1-410A-958D-1190B4E566FF}"/>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D9AE628F-6275-4628-BF05-21FFDD0BEFF7}"/>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4DF506A5-1DD9-456B-B02F-5CBEB8B9AA8B}"/>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A28C4ABA-DF24-43F0-93E5-68332DCAD90C}"/>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10239A92-53EE-4CFC-A5D0-DE7ABFCE2EB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E645FAB4-BFD4-427E-964F-2403C20DC0F8}"/>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E455A25B-AFCC-436C-8C28-B6F36E31BAB0}"/>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269FD358-9E2C-4B72-9E06-881548D2EC85}"/>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541DCC6F-30B2-4F60-B674-305649086DB0}"/>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CE11028A-7FDC-4CBF-BE73-8EAFC9430087}"/>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B37ABF1F-2EB2-4133-86EA-A2CFF95B5B2A}"/>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62FC7B68-FDC3-42AA-8F48-AFA2EF87DB38}"/>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7A639C24-E147-4CBE-83B0-691212D12DBC}"/>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A7B3125E-B1D3-44A3-A566-BD63F1B4138F}"/>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FE7348E4-A1F9-4BB3-ABE4-6AEFBD83DC9D}"/>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873BD0CF-ABFB-4E68-BC84-136E951AF2CB}"/>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FC4CB3CE-0283-4DF0-8623-DB0EF2BF77B8}"/>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2D988F87-C342-406B-BA16-E3B514A75D11}"/>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3E9020BF-A0FA-4FC4-98F8-300BA078B1C7}"/>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C86AA0A9-B405-4ABF-90DC-F8A5EFEA15A4}"/>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D3DE41B5-B546-4DEA-8E42-360ABBF8DB74}"/>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3304AB3C-748B-4D04-9EAB-0280132E018D}"/>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6E8DB271-57AF-468A-9530-3B2653D1E1B6}"/>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CD6DF4C-0204-4FFB-8942-05828E134A66}"/>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9D797642-F573-43C0-A058-0BF1BF0AA03B}"/>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56E45201-26E6-419A-BB75-A3F07A0CF3E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C803B436-77F8-492F-A8F2-CD122B7A6816}"/>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198519E7-1EBF-4371-8372-BBD7B7ADD0B9}"/>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DEA76AA1-35D8-459B-A508-80BEC7ED211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8D2D42BD-FAA0-4365-AC39-93D0E2832521}"/>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F507E0A0-5F4D-4D00-AFBE-AADCD14CC1A8}"/>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4686DF16-7C6F-465A-B7EC-04C19117D5EB}"/>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50A0B6ED-15A3-4F04-816E-2D0923117181}"/>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9F035D45-954B-4F06-A753-6487B241D513}"/>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1DC24671-8D41-49D9-B360-CE38A09C1AA0}"/>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2FDC0F27-7909-44B6-997C-5CA5E8E42A73}"/>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0B617E5B-73D9-41D2-853B-601D26596CA5}"/>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BAF6B8E9-C1FA-493C-9501-6BA21B9DE77A}"/>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E261A79-5289-4336-8E54-C3D169106E1B}"/>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A1BB9481-B20C-44C8-B1A1-88BC763E59E7}"/>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CEFE205D-1BAF-4B1B-B0C2-87C4F9EB472E}"/>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A14142D0-F9F7-4B28-9A32-CAD82138CA6D}"/>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222D7E08-F751-4F6F-9231-B4156315EBBD}"/>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9E1F82BB-DEB1-400B-802A-586179739E2A}"/>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A163AC3-EAF4-4BE3-AD49-5D653091DD9A}"/>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1233F1A4-D25C-4076-85BC-ED6310307107}"/>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3AE85539-A9F8-4CC0-8974-0614A2B86E7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00A76958-F6D2-4054-B666-F70F431564B5}"/>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ABA2704B-A4ED-4083-9229-3AC3E9954EBA}"/>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95294" name="Hawaii">
            <a:extLst>
              <a:ext uri="{FF2B5EF4-FFF2-40B4-BE49-F238E27FC236}">
                <a16:creationId xmlns:a16="http://schemas.microsoft.com/office/drawing/2014/main" id="{14E9B1F8-6714-4962-8BBD-D04DB085D798}"/>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00BD6106-5C21-49A8-AFA8-9F2A1002B1AA}"/>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B39E23F1-A35F-49C1-B857-308E815C5173}"/>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7183A08C-5FAD-4D6C-A73D-B138BF4EB43E}"/>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C437B965-E491-4339-A9F2-D8554F69A49D}"/>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DE629A8-6DC0-45DE-B622-388F21BD34F4}"/>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54DB6FC8-386B-45C2-9D3F-0E6E732FB83F}"/>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D619129E-6718-45A7-A9C1-5A2656D6E452}"/>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FB2D496D-6423-467B-AB93-D5918A6B0601}"/>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95295" name="Alaska">
            <a:extLst>
              <a:ext uri="{FF2B5EF4-FFF2-40B4-BE49-F238E27FC236}">
                <a16:creationId xmlns:a16="http://schemas.microsoft.com/office/drawing/2014/main" id="{3A56DBE5-6F09-4F66-BD72-D8C4674B4A73}"/>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3EF47AC6-29F8-4992-A2DA-FFA192243630}"/>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EB8DAC7D-73A0-4404-B96A-189811249C75}"/>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6AA75950-1B6D-4494-AA5A-4B755C50AA80}"/>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5F8563E6-C535-466E-8073-194144EB3643}"/>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68EBB499-07C2-4B0A-8050-5426EBAA0FC8}"/>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187714CB-C80F-4207-BC82-88FA3DA9B90B}"/>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EBFA8BAF-D9BE-4938-BB5F-7A99F5321BBA}"/>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CD616FB9-95F4-499B-A323-1232DA75396D}"/>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DE7C0E5A-991F-454F-B0E8-76F5D8F5DD57}"/>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F434D737-924A-47B0-8DBB-D170E47F32A6}"/>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5F03076C-949D-407C-920F-57C0D65FDA6D}"/>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E6C8E90C-170C-4F51-A383-9125D99E4CAA}"/>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99C05084-2A97-4115-B2AD-BAFA33FA8860}"/>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155EF2BC-FA19-417F-A29F-A6554C7FB574}"/>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4C32459C-6959-4EB9-9246-BBDCED03B6E3}"/>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95301" name="Text Box 114">
            <a:extLst>
              <a:ext uri="{FF2B5EF4-FFF2-40B4-BE49-F238E27FC236}">
                <a16:creationId xmlns:a16="http://schemas.microsoft.com/office/drawing/2014/main" id="{C41998B2-C1D2-41D2-8EF9-78E250517F70}"/>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95302" name="Text Box 105">
            <a:extLst>
              <a:ext uri="{FF2B5EF4-FFF2-40B4-BE49-F238E27FC236}">
                <a16:creationId xmlns:a16="http://schemas.microsoft.com/office/drawing/2014/main" id="{697FD28C-C3AE-490F-8FC0-E6C98DCD4B6A}"/>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32.6% - 35.8%</a:t>
            </a:r>
          </a:p>
        </p:txBody>
      </p:sp>
      <p:sp>
        <p:nvSpPr>
          <p:cNvPr id="95303" name="Text Box 106">
            <a:extLst>
              <a:ext uri="{FF2B5EF4-FFF2-40B4-BE49-F238E27FC236}">
                <a16:creationId xmlns:a16="http://schemas.microsoft.com/office/drawing/2014/main" id="{05378EE4-360E-4EB2-A712-058736DB5B03}"/>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35.9% - 37.9%</a:t>
            </a:r>
          </a:p>
        </p:txBody>
      </p:sp>
      <p:sp>
        <p:nvSpPr>
          <p:cNvPr id="95304" name="Text Box 107">
            <a:extLst>
              <a:ext uri="{FF2B5EF4-FFF2-40B4-BE49-F238E27FC236}">
                <a16:creationId xmlns:a16="http://schemas.microsoft.com/office/drawing/2014/main" id="{968C31A0-A6CF-433F-869A-2696ED2CC3BD}"/>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38.0% - 39.4%</a:t>
            </a:r>
          </a:p>
        </p:txBody>
      </p:sp>
      <p:sp>
        <p:nvSpPr>
          <p:cNvPr id="95305" name="Text Box 108">
            <a:extLst>
              <a:ext uri="{FF2B5EF4-FFF2-40B4-BE49-F238E27FC236}">
                <a16:creationId xmlns:a16="http://schemas.microsoft.com/office/drawing/2014/main" id="{F00417D5-9FC3-42C8-8BAB-0C359D968D27}"/>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39.5% - 42.8%</a:t>
            </a:r>
          </a:p>
        </p:txBody>
      </p:sp>
      <p:sp>
        <p:nvSpPr>
          <p:cNvPr id="95306" name="Rectangle 7">
            <a:extLst>
              <a:ext uri="{FF2B5EF4-FFF2-40B4-BE49-F238E27FC236}">
                <a16:creationId xmlns:a16="http://schemas.microsoft.com/office/drawing/2014/main" id="{F9F38821-1B31-4706-9B5C-377979B9CF31}"/>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Usually Got the Alcohol They Drank by Someone Giving It to Them*</a:t>
            </a:r>
          </a:p>
        </p:txBody>
      </p:sp>
      <p:sp>
        <p:nvSpPr>
          <p:cNvPr id="95307" name="Text Box 101">
            <a:extLst>
              <a:ext uri="{FF2B5EF4-FFF2-40B4-BE49-F238E27FC236}">
                <a16:creationId xmlns:a16="http://schemas.microsoft.com/office/drawing/2014/main" id="{E8257875-1285-44B4-867F-F924D5672FB3}"/>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During the 30 days before the survey, among students who currently drank alcohol</a:t>
            </a:r>
          </a:p>
        </p:txBody>
      </p:sp>
      <p:sp>
        <p:nvSpPr>
          <p:cNvPr id="95308" name="Text Box 116">
            <a:extLst>
              <a:ext uri="{FF2B5EF4-FFF2-40B4-BE49-F238E27FC236}">
                <a16:creationId xmlns:a16="http://schemas.microsoft.com/office/drawing/2014/main" id="{3A1290ED-B408-4AB2-8C1E-9FFB8A7271C5}"/>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900" b="1" baseline="50000" dirty="0">
                <a:solidFill>
                  <a:srgbClr val="007889"/>
                </a:solidFill>
              </a:rPr>
              <a:t>†</a:t>
            </a:r>
            <a:r>
              <a:rPr lang="en-US" sz="1100" dirty="0">
                <a:solidFill>
                  <a:srgbClr val="007889"/>
                </a:solidFill>
              </a:rPr>
              <a:t>10th &gt; 9th, 11th &gt; 9th, 11th &gt; 10th, 12th &gt; 9th, 12th &gt; 10th, 12th &gt; 11th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Marijuana,*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Marijuana,*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566542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M &gt; F; 11th &gt; 9th, 12th &gt; 9th, 12th &gt; 10th, 12th &gt; 11th;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Marijuana,*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900" b="1" baseline="50000" dirty="0">
                <a:solidFill>
                  <a:srgbClr val="007889"/>
                </a:solidFill>
              </a:rPr>
              <a:t>†</a:t>
            </a:r>
            <a:r>
              <a:rPr lang="en-US" sz="1100" dirty="0">
                <a:solidFill>
                  <a:srgbClr val="007889"/>
                </a:solidFill>
              </a:rPr>
              <a:t>Increased, 1991-1997, decreased, 1997-2019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98989266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Marijuana,* Across 36 States and 21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7238ADB-5D91-4B41-9D3F-42F5E31AC777}"/>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70733351-D713-4474-A87A-A95D6C61F029}"/>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4994A570-11B2-4681-B260-A8B73F2A6700}"/>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9D468ECB-DDB9-4C1B-8520-501D37F3154F}"/>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402EF80D-8CB7-473F-A25A-52F5ECB87A3B}"/>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541F169-9579-4F56-9EDF-30AC45981B4B}"/>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9BC301E8-0363-4B64-AB61-C1D9B54DF901}"/>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EB069858-EB01-4A15-8CB3-0C031FE5ED9E}"/>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45262A5D-8DAF-45A7-9A0C-8D3A44E8DC1D}"/>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428F6BB0-D203-4AA3-BA2F-174E28FCB450}"/>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F023BD6A-6CFC-49A0-AAC0-B74A62706AE0}"/>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F9083DB5-AB17-4B9E-91C7-7803A0924DD0}"/>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FA81F86B-29A9-43EF-9FFB-7BE6B5143002}"/>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5953BC0-B317-4D98-83A9-6E904EA8A097}"/>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13F3DDDF-4BB4-4ACE-B3CA-031794A3F0F8}"/>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6599BF50-6915-4102-890E-AF3FDC0D3531}"/>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7BDBFA12-A2CE-48AE-B158-D751830D5031}"/>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42B4F5E6-DFF1-4C56-99C7-DD2A461871E9}"/>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3E8C872F-F1D7-426B-89A4-55EC3D3C66DB}"/>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ECE2C7F-D13C-4E6D-801C-262EECD3637F}"/>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1BEAA779-888C-4656-B87D-0488E31304F5}"/>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ABD3485B-3934-4448-822E-23223AA47004}"/>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A68E563D-B88F-4B9A-A727-900262AF353F}"/>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E91CD54D-ADCE-404A-B3F6-1E285056D52E}"/>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926953A6-5F53-478A-AE04-CBF5506BD50E}"/>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907A3FBE-D1BD-494B-9FDA-5D5EE70E7B91}"/>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49B86E46-3156-4988-B611-920B50FB4D51}"/>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B9548BD5-8F32-49CA-98CC-F38C2552C66F}"/>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1F5A5BA-A52E-4DAA-8758-A12EA7862981}"/>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E908E99B-5E04-4AC6-986E-FCF174486C70}"/>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76BB0926-FEB1-4F2F-9F98-96E35E82EFDA}"/>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A2464BC4-7FE1-4E90-AEFE-803CE6DE340B}"/>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2E25B8EB-BC0E-44F6-9B24-D19E1AE4E007}"/>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40680A73-F943-4320-91B8-1BE3B244BBBD}"/>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948D83EC-F230-440C-BF19-4A30D09221EF}"/>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AA9ACBD4-1BF8-4854-880C-332D204ABD6C}"/>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42C7D678-9746-4435-862D-3CD8A9AB2A9D}"/>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745660F5-287E-49C0-86A8-A3AA48B12E73}"/>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51A125CF-B1E6-4600-9075-1859489E6BB8}"/>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7AC917A2-5979-4077-B7B1-C9503DE34DE0}"/>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3888928F-0F75-48B2-B2E2-EC8A5378E674}"/>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D0C4D1EA-EA2E-4144-BF52-A6C4E3810ED0}"/>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354A0826-F0A5-4442-999F-95486F6BA598}"/>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C6FD9664-DCAB-45BC-8C5F-9E0FF6E28DDE}"/>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81AE9F98-102A-4677-924E-DEFBDE2ECEC5}"/>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6020BCBE-FF2A-4C0A-A943-F7565DB439A9}"/>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023BBAB8-4B68-445D-ABFF-BA4C8BAE34A8}"/>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9E20CC37-EB3C-4B94-B736-C8FECDFF1BCC}"/>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54C30857-2366-405A-BF3D-BADA8D5015EC}"/>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2D89F7C7-9555-4F44-AD88-4AA5404B65F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2D0C1692-CDAA-43FD-AD05-ACFA0543E258}"/>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D6E503A7-7A9E-4F30-85CB-A0EFE991115A}"/>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1C70B601-A8F7-4CE6-AB70-32360F59DCDD}"/>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9E03F7A8-AEDA-47C5-A79B-911F6DDCF311}"/>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44FDB0EA-1872-491F-940C-9395AB651F4A}"/>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B3AC40E6-3A93-41EC-96CD-043B6C437CE5}"/>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EC478AB-A756-427C-93DB-D8B198567038}"/>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2B27BF0E-8F28-44D6-8BDA-1CFC9B1DE2EB}"/>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87D29018-CE0E-41ED-B5B4-CBBD0FCC63A6}"/>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2BE8FAD0-1C4C-4637-BD23-2357DE7EA5D2}"/>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97342" name="Hawaii">
            <a:extLst>
              <a:ext uri="{FF2B5EF4-FFF2-40B4-BE49-F238E27FC236}">
                <a16:creationId xmlns:a16="http://schemas.microsoft.com/office/drawing/2014/main" id="{4A11B54C-E0AD-4289-A65B-7F65931F580C}"/>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782EA4D1-ADE9-4792-B245-E18C0BDB6AC5}"/>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D7349CBA-2299-4821-B7EA-3514A29A69E8}"/>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7D1B03EC-9032-4583-A6A5-F46A8B2DDF5F}"/>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CFCFE43B-98DD-4212-8825-5311AF101EE2}"/>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B60B2E6D-E72B-4858-93ED-DD00B578FC96}"/>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795CE1AB-B3B3-45B7-89A1-699EAC29A93E}"/>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E3D2F23A-8A34-43EE-9DFE-F61F58315141}"/>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0E74AA5D-0A1C-43DD-B757-082605F5C225}"/>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97343" name="Alaska">
            <a:extLst>
              <a:ext uri="{FF2B5EF4-FFF2-40B4-BE49-F238E27FC236}">
                <a16:creationId xmlns:a16="http://schemas.microsoft.com/office/drawing/2014/main" id="{A6042686-6409-4B0A-8BBD-BF11F64F4D13}"/>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DA745159-2398-4CFF-9B19-96F2820537FB}"/>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3C75FE0D-DD0D-4416-AA77-146A382BB790}"/>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9BF05B86-9664-49B0-9E04-C7A837AC324C}"/>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E555E29C-84FD-48C1-B4A6-724821C6E76C}"/>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7C8533CB-D8C5-4288-BFAF-5832708862AA}"/>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92FFD3AC-5237-49C1-88B3-51681E1FDEBD}"/>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A3DF4443-53A2-49DB-96A4-EDA5DB2E05AA}"/>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E259EE14-C590-4E97-8AF1-DF7FFDABF390}"/>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16A4E320-3189-49F7-AD69-A7DF2384C1DE}"/>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622F867A-4959-4532-AABF-FE6ABD3259E5}"/>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62743D85-1040-4425-B731-F9F3ADFC42B2}"/>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FA4B4659-8382-4355-ADC5-BFE80D341505}"/>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AEBE9FEA-2BB0-48BB-A2A6-681BEED78E13}"/>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401C8284-DF8E-4EC5-80E2-382F3D3A5F3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4CFE2B88-CA5E-4EF8-9674-AD86CA0055BE}"/>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97349" name="Text Box 114">
            <a:extLst>
              <a:ext uri="{FF2B5EF4-FFF2-40B4-BE49-F238E27FC236}">
                <a16:creationId xmlns:a16="http://schemas.microsoft.com/office/drawing/2014/main" id="{A30F32E5-E159-40A6-A6FA-ED43C5D9A7D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97350" name="Text Box 105">
            <a:extLst>
              <a:ext uri="{FF2B5EF4-FFF2-40B4-BE49-F238E27FC236}">
                <a16:creationId xmlns:a16="http://schemas.microsoft.com/office/drawing/2014/main" id="{A9A8FF83-0677-4F51-A6BB-0DB1023CA7ED}"/>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19.3% - 30.8%</a:t>
            </a:r>
          </a:p>
        </p:txBody>
      </p:sp>
      <p:sp>
        <p:nvSpPr>
          <p:cNvPr id="97351" name="Text Box 106">
            <a:extLst>
              <a:ext uri="{FF2B5EF4-FFF2-40B4-BE49-F238E27FC236}">
                <a16:creationId xmlns:a16="http://schemas.microsoft.com/office/drawing/2014/main" id="{58E83499-4A0D-4A89-A3AC-96EA3CA336C4}"/>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30.9% - 33.5%</a:t>
            </a:r>
          </a:p>
        </p:txBody>
      </p:sp>
      <p:sp>
        <p:nvSpPr>
          <p:cNvPr id="97352" name="Text Box 107">
            <a:extLst>
              <a:ext uri="{FF2B5EF4-FFF2-40B4-BE49-F238E27FC236}">
                <a16:creationId xmlns:a16="http://schemas.microsoft.com/office/drawing/2014/main" id="{B9C3AD6E-9837-4DC2-9140-7BF6BD27450D}"/>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33.6% - 36.6%</a:t>
            </a:r>
          </a:p>
        </p:txBody>
      </p:sp>
      <p:sp>
        <p:nvSpPr>
          <p:cNvPr id="97353" name="Text Box 108">
            <a:extLst>
              <a:ext uri="{FF2B5EF4-FFF2-40B4-BE49-F238E27FC236}">
                <a16:creationId xmlns:a16="http://schemas.microsoft.com/office/drawing/2014/main" id="{136A4C06-F199-45B5-AA49-231AC29758EC}"/>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36.7% - 41.9%</a:t>
            </a:r>
          </a:p>
        </p:txBody>
      </p:sp>
      <p:sp>
        <p:nvSpPr>
          <p:cNvPr id="97354" name="Rectangle 7">
            <a:extLst>
              <a:ext uri="{FF2B5EF4-FFF2-40B4-BE49-F238E27FC236}">
                <a16:creationId xmlns:a16="http://schemas.microsoft.com/office/drawing/2014/main" id="{1B3A7991-8A44-4E55-9463-F2ABC10491A1}"/>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Marijuana*</a:t>
            </a:r>
          </a:p>
        </p:txBody>
      </p:sp>
      <p:sp>
        <p:nvSpPr>
          <p:cNvPr id="97355" name="Text Box 101">
            <a:extLst>
              <a:ext uri="{FF2B5EF4-FFF2-40B4-BE49-F238E27FC236}">
                <a16:creationId xmlns:a16="http://schemas.microsoft.com/office/drawing/2014/main" id="{B2DA0427-2000-4396-9262-37E7C1EF45C8}"/>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One or more times during their life</a:t>
            </a:r>
          </a:p>
        </p:txBody>
      </p:sp>
      <p:sp>
        <p:nvSpPr>
          <p:cNvPr id="97356" name="Text Box 116">
            <a:extLst>
              <a:ext uri="{FF2B5EF4-FFF2-40B4-BE49-F238E27FC236}">
                <a16:creationId xmlns:a16="http://schemas.microsoft.com/office/drawing/2014/main" id="{F5148287-84D6-48CC-B802-73DDF462E426}"/>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endParaRPr/>
          </a:p>
          <a:p>
            <a:r>
              <a:rPr lang="en-US" sz="900" b="1" baseline="50000" dirty="0">
                <a:solidFill>
                  <a:srgbClr val="007889"/>
                </a:solidFill>
              </a:rPr>
              <a:t>*</a:t>
            </a:r>
            <a:r>
              <a:rPr lang="en-US" sz="1100" dirty="0">
                <a:solidFill>
                  <a:srgbClr val="007889"/>
                </a:solidFill>
              </a:rPr>
              <a:t>M &gt; F; 9th &gt; 12th, 11th &gt; 12th; B &gt; H,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Marijuana for the First Time Before Age 13 Years,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endParaRP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Marijuana for the First Time Before Age 13 Years,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06522244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Marijuana for the First Time Before Age 13 Years,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endParaRPr/>
          </a:p>
          <a:p>
            <a:r>
              <a:rPr lang="en-US" sz="900" b="1" baseline="50000" dirty="0">
                <a:solidFill>
                  <a:srgbClr val="007889"/>
                </a:solidFill>
              </a:rPr>
              <a:t>*</a:t>
            </a:r>
            <a:r>
              <a:rPr lang="en-US" sz="1100" dirty="0">
                <a:solidFill>
                  <a:srgbClr val="007889"/>
                </a:solidFill>
              </a:rPr>
              <a:t>Decreased 1991-2019, increased 1991-1999, 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17116136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Tried Marijuana for the First Time Before Age 13 Years, Across 41 States and 25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DB522247-EDC3-4327-A503-D60ABE1897C0}"/>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DD0F50BD-9AF3-4ED8-A143-E2BE0463ECD3}"/>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7CF9071F-1DF9-4526-A2DD-98D4A1FB4CF6}"/>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AB097D92-956E-48EF-A94F-D2B548FB8B8B}"/>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E69625B-AF86-4280-A703-5965094835EA}"/>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8FA78A0A-71EC-4B99-B990-088F075BDB0D}"/>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D3C27D87-0248-43F8-BEF3-DA0F2FFB8626}"/>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31785416-C1FC-4C2C-9C02-389B8B400E88}"/>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6A71146F-5645-4A72-881A-002BEB9975E4}"/>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9BCAB036-6129-46FF-8B57-EF198114480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AD93DEB-8839-4758-ABB7-5F58403B5FEC}"/>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43335BAA-48E0-486E-A90C-5542684937F5}"/>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D6ABF0DA-E99B-408C-B3C6-457F2B7D13EB}"/>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84FD0AC0-3838-4567-93C3-670AB422695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914075CA-8A55-4CF7-BCE0-C404CBED2B3F}"/>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E9BCD90D-2E6C-4372-9385-ADDE769799E6}"/>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05DEC756-C143-4239-AD74-1126BDDBEA65}"/>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63E0E00-33AB-4DAD-99FD-899BB16BC43F}"/>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8D817A8-F4AF-4BD7-9D30-E893E1C1F0C4}"/>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293ED3BC-9A98-4B98-A334-0EB17A7D9AD3}"/>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F76D949F-6C15-49B3-BB76-B983E996E20F}"/>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A69152CE-D7CA-4758-A0FA-379A3238414F}"/>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BD955B36-9232-48AC-824F-BC4961E2D20A}"/>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C3923661-3A17-4F29-9090-79EC6515E350}"/>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E25B5374-5ED8-4227-A312-3A114EBD7861}"/>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CA578075-D1A1-4CAF-B4AF-00B6AA9258C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3CC16648-B7C8-49C5-B7AB-ACFD54C0FE2E}"/>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9BA1EBCD-3A65-4A6B-9229-B91297E327B7}"/>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D8528730-B771-4FBF-9FB7-8F7ACBB44B22}"/>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0B4A5523-0115-4414-9BF6-2FF503B9DAD7}"/>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C233956F-AB03-4E71-B79B-CA6F1129688C}"/>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85B5C1C7-1E01-4848-A4C5-B6409C0ADF6F}"/>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08B222E8-1261-4E70-B974-304E1410D888}"/>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AF778030-664D-472D-9E22-9B41E6FD14C0}"/>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B408DFF-D756-48BF-9D03-C3284C2E4B86}"/>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E59B7FF5-6F96-46E1-9304-5DE2C36A4C0F}"/>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5547FA4F-02C6-47D3-ACDA-C9F055F7C96D}"/>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69CB53A6-CED2-4920-AAE5-B67E74018A6F}"/>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114A26C2-5F5C-410A-890A-F128261FAB66}"/>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447221BD-8C92-4E11-97ED-176CF700BDF3}"/>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D80B5D51-C50B-4C1F-95A4-F14A534DCE94}"/>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EEC40C25-8726-4692-BF4D-885A8FEE849D}"/>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05A793E8-7AA4-45CC-9E1A-39662AB9C0E6}"/>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19E5D44A-7CD5-4B26-A677-C7D83183E7A0}"/>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E6B3A8D2-D00D-4EC3-AA01-E661459F8B57}"/>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83CF9B50-1B17-44B3-B640-390A61BC5130}"/>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CBA2885B-8098-41C1-ADF5-5F6617300337}"/>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10512355-8EAE-4593-A9FB-BC3DB0DCC355}"/>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E22C6549-3A10-4321-BBD4-86C386A78C63}"/>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5584B2E5-418F-4143-BBCD-234CAA90E916}"/>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37577308-F4FA-4D46-8904-F7530AF5C09D}"/>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35D84812-2DB9-47E5-AD36-9881BE2CCAEE}"/>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083B6A02-BEA2-4FF5-8364-FE2C8043BBC4}"/>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2A96A7FF-5C7F-4161-B3C8-669EB3F36AD1}"/>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1BBF03CA-9C7C-40C4-B6A5-2F07BF3E5885}"/>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11B564D9-2161-42D6-9195-09E9C6906F1C}"/>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357F4B7-6557-4C2C-BCF4-B2E61B25E257}"/>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5E018919-FA71-4073-BAFB-27CCC4013D65}"/>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8E1B34EF-E89D-49EC-8956-BE1D9DC4D819}"/>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BDE93DFA-71B4-4469-93ED-671A0D226B7B}"/>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99390" name="Hawaii">
            <a:extLst>
              <a:ext uri="{FF2B5EF4-FFF2-40B4-BE49-F238E27FC236}">
                <a16:creationId xmlns:a16="http://schemas.microsoft.com/office/drawing/2014/main" id="{3DA18F88-77BD-497F-BA9E-0BA9A4B5FF43}"/>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8864B258-3100-4824-922B-F2073917300B}"/>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4E78A658-1092-421C-A072-6CE560C1AF12}"/>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05F81F17-3FD6-4011-800C-33305363A1EA}"/>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E629CF1B-E5BD-41E2-8B86-78540A6BB28C}"/>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EC4805DF-FAA3-4CFC-A7BA-0DA9AB5B1CE6}"/>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A0DA735E-90EC-45F7-ADC5-A0E05E0D4785}"/>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213A817-3734-49A2-A0EF-1897C90BE7ED}"/>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B95F294C-0979-4EDD-88A8-C75CF88EAD9C}"/>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99391" name="Alaska">
            <a:extLst>
              <a:ext uri="{FF2B5EF4-FFF2-40B4-BE49-F238E27FC236}">
                <a16:creationId xmlns:a16="http://schemas.microsoft.com/office/drawing/2014/main" id="{78CB536B-D20B-459E-A62E-55367B754305}"/>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53B44D4F-B0D2-4076-B19A-6A50C7559A2D}"/>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8BF821E3-6E84-43D9-BF9F-E760152472AA}"/>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48836619-46E2-4BA1-A8D4-92C4ACE61C51}"/>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240EA121-AB3A-4E02-A46E-6FC936515DEE}"/>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54AA6826-236C-43C1-A0ED-616A5B5E34C5}"/>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4B4D0F71-E15E-4659-91EB-217B01D7BF52}"/>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DF3EA6C4-1058-4A0D-8B55-18EC377AD19E}"/>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63C93D50-3466-469A-894C-BFFBE036FD53}"/>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ED39A8A9-1183-4519-B61F-720E2D53ED4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10576074-4035-46FB-AD6A-68B65629742D}"/>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FECC4181-CF2D-41E2-A970-D623336C59E0}"/>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F6129D2A-2117-49AA-9DB1-316836633A6A}"/>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594F4142-6ED0-4969-8574-8BA24006D061}"/>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C4BDD6F5-D479-4637-BAE1-6A5B0360EF47}"/>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8D83D446-9FDC-4707-BD5E-0B0C59F01DF8}"/>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99397" name="Text Box 114">
            <a:extLst>
              <a:ext uri="{FF2B5EF4-FFF2-40B4-BE49-F238E27FC236}">
                <a16:creationId xmlns:a16="http://schemas.microsoft.com/office/drawing/2014/main" id="{FBE9D614-1062-4A56-BBDE-A6586720AB7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99398" name="Text Box 105">
            <a:extLst>
              <a:ext uri="{FF2B5EF4-FFF2-40B4-BE49-F238E27FC236}">
                <a16:creationId xmlns:a16="http://schemas.microsoft.com/office/drawing/2014/main" id="{09DF722F-6436-4C8E-8D73-65E667B5527A}"/>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2.8% - 4.8%</a:t>
            </a:r>
          </a:p>
        </p:txBody>
      </p:sp>
      <p:sp>
        <p:nvSpPr>
          <p:cNvPr id="99399" name="Text Box 106">
            <a:extLst>
              <a:ext uri="{FF2B5EF4-FFF2-40B4-BE49-F238E27FC236}">
                <a16:creationId xmlns:a16="http://schemas.microsoft.com/office/drawing/2014/main" id="{97D39332-3382-4F28-BBEB-A029B66F8F1A}"/>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4.9% - 6.0%</a:t>
            </a:r>
          </a:p>
        </p:txBody>
      </p:sp>
      <p:sp>
        <p:nvSpPr>
          <p:cNvPr id="99400" name="Text Box 107">
            <a:extLst>
              <a:ext uri="{FF2B5EF4-FFF2-40B4-BE49-F238E27FC236}">
                <a16:creationId xmlns:a16="http://schemas.microsoft.com/office/drawing/2014/main" id="{BDB90AA4-C047-4B64-906F-E53653BC8AA6}"/>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6.1% - 7.4%</a:t>
            </a:r>
          </a:p>
        </p:txBody>
      </p:sp>
      <p:sp>
        <p:nvSpPr>
          <p:cNvPr id="99401" name="Text Box 108">
            <a:extLst>
              <a:ext uri="{FF2B5EF4-FFF2-40B4-BE49-F238E27FC236}">
                <a16:creationId xmlns:a16="http://schemas.microsoft.com/office/drawing/2014/main" id="{DEC6AE63-D9C1-430E-BADD-2D09468AFD87}"/>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7.5% - 14.1%</a:t>
            </a:r>
          </a:p>
        </p:txBody>
      </p:sp>
      <p:sp>
        <p:nvSpPr>
          <p:cNvPr id="99402" name="Rectangle 7">
            <a:extLst>
              <a:ext uri="{FF2B5EF4-FFF2-40B4-BE49-F238E27FC236}">
                <a16:creationId xmlns:a16="http://schemas.microsoft.com/office/drawing/2014/main" id="{E26AC0AF-8232-4D9A-A643-5823F0A10B89}"/>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Tried Marijuana for the First Time Before Age 13 Years</a:t>
            </a:r>
          </a:p>
        </p:txBody>
      </p:sp>
      <p:sp>
        <p:nvSpPr>
          <p:cNvPr id="99403" name="Text Box 101">
            <a:extLst>
              <a:ext uri="{FF2B5EF4-FFF2-40B4-BE49-F238E27FC236}">
                <a16:creationId xmlns:a16="http://schemas.microsoft.com/office/drawing/2014/main" id="{BE8B4D9D-8E7C-4737-BC57-CAA9F322F765}"/>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endParaRPr lang="en-US" altLang="en-US" sz="1100">
              <a:cs typeface="+mn-cs"/>
            </a:endParaRPr>
          </a:p>
        </p:txBody>
      </p:sp>
      <p:sp>
        <p:nvSpPr>
          <p:cNvPr id="99404" name="Text Box 116">
            <a:extLst>
              <a:ext uri="{FF2B5EF4-FFF2-40B4-BE49-F238E27FC236}">
                <a16:creationId xmlns:a16="http://schemas.microsoft.com/office/drawing/2014/main" id="{0BE92410-EF17-4D78-BA99-542701140634}"/>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a:p>
            <a:r>
              <a:rPr lang="en-US" sz="900" b="1" baseline="50000" dirty="0">
                <a:solidFill>
                  <a:srgbClr val="007889"/>
                </a:solidFill>
              </a:rPr>
              <a:t>†</a:t>
            </a:r>
            <a:r>
              <a:rPr lang="en-US" sz="1100" dirty="0">
                <a:solidFill>
                  <a:srgbClr val="007889"/>
                </a:solidFill>
              </a:rPr>
              <a:t>10th &gt; 9th, 11th &gt; 9th, 11th &gt; 10th, 12th &gt; 9th, 12th &gt; 10th, 12th &gt; 11th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Marijuana,*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Marijuana,*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406875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Marijuana,*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a:p>
            <a:r>
              <a:rPr lang="en-US" sz="900" b="1" baseline="50000" dirty="0">
                <a:solidFill>
                  <a:srgbClr val="007889"/>
                </a:solidFill>
              </a:rPr>
              <a:t>†</a:t>
            </a:r>
            <a:r>
              <a:rPr lang="en-US" sz="1100" dirty="0">
                <a:solidFill>
                  <a:srgbClr val="007889"/>
                </a:solidFill>
              </a:rPr>
              <a:t>Increased, 1991-1995, decreased, 1995-2019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91541014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Used Marijuana,* Across 44 States and 27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0DB9C355-84A0-44C8-AD07-D4C01D8181E0}"/>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8AFED3DE-A884-4ECF-AE38-E58CD56C5B06}"/>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02F02117-6E5A-44CE-B288-7D6A8EAEE1EC}"/>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7825B0D4-380F-47B2-8730-55343635ED46}"/>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4AA58B0A-AAB8-4604-8F91-0206962900D1}"/>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A922A669-FC03-4C6A-90A0-74247F4407A8}"/>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472E013F-14B3-4720-AFF5-1BE34AAC9806}"/>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A2114575-115B-4DE6-AF76-D09224FAB927}"/>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F89D99F9-3430-42A3-BB6F-30C65F37C824}"/>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877F1F4F-BADB-45C7-A801-12A9686CD62D}"/>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83C3FB82-2410-45E7-A981-6C9B679C347A}"/>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FA04A41C-0CAD-4CA8-9C49-53C2E6AB8FF6}"/>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D0B7DBEC-C87E-4A90-A7AE-BEA929379AA7}"/>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EC5FD53A-B57A-46C1-B0EB-E0D8431400B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5AB0A602-6131-4766-88FE-EDA1E94D05A9}"/>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0D2DF6D6-1F49-4264-B7FC-B1ED4875CE77}"/>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694C32A6-ADA9-4847-8114-2F771C51BE15}"/>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9B11450D-116B-4167-8061-37B71CFE9885}"/>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5730F293-4846-4C0A-A1C7-69C17113BF73}"/>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8C5FBDD4-A1E7-4B26-BB4E-25AF26FD3514}"/>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5BF0C67A-0C4D-4292-9120-56EC5588BF89}"/>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82CEBDC9-9B02-4413-ABB7-80C814FF1F19}"/>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263173C2-6E56-4B11-AE22-7A568A847CED}"/>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1B4A9BC2-96AF-432F-899E-6B687CCA9FFC}"/>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508847C0-3E1B-49B4-AADF-BD807B050B60}"/>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AEB44B37-70A3-47AB-B3A7-1BA9ECE78DF2}"/>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91062A00-0D30-4D1E-90B6-DD4368B256E7}"/>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04F0346B-6427-4552-9A82-DECD7DF1E01C}"/>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BAA02159-6DEA-41B2-9DC1-277DB6789E6B}"/>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26924598-33F4-439B-A4C5-8028BD625CAE}"/>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8AEDC5CF-DEC0-440C-9CA1-8089750253A2}"/>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70300F2F-9CD2-4390-9D05-1920E77D7BAD}"/>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54CCC50F-59AC-401A-AB30-C27B9ECD59EE}"/>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D7BFF33-451C-4330-A719-B266C1147F72}"/>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AE2D6BCA-C06D-4C51-A787-A750A1762F4F}"/>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D150AFDD-E6D1-4E8B-B143-99FE8144CB97}"/>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80AE9E88-ECB7-4607-A8B3-8451C9C6035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F41A657B-DFC2-4E8E-98B3-9E11CBAA7F78}"/>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E6608E60-007C-4730-BE64-B568DDFFA197}"/>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938DEDA8-1388-43FA-B2F5-C150494477A8}"/>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0E23A76C-EF0B-4A74-9A0D-28BC0962AADF}"/>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6086E750-8D03-4CB7-95D3-24DE642B4D88}"/>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EC8FE43A-F43A-4A97-9633-BA2870F0B54F}"/>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B2067D52-1B37-483E-95F2-E2070A8F49AD}"/>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3E343BED-C301-4828-8F81-1CEC5C9232CB}"/>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28D15DBB-1A25-4AAA-A71A-F6D119463AAD}"/>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2F3C9BC2-3831-48C1-A66B-A2B43870D7D7}"/>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6D0446A7-B120-4F14-A4BC-A2422BA7C587}"/>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81EEA8FD-699A-47FA-92CB-A8A67DFD9ECD}"/>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6AEAA52-27AD-48A2-9049-CC92DE59F62B}"/>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9E434FF8-16D2-4DBA-A465-D7DF32383FE0}"/>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A294C234-4DB0-4B70-8B56-A6A2746C7EE6}"/>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5306CA49-1874-4B1A-854C-C4C034935B40}"/>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6A133454-B45E-44B6-9DE5-BC64234717F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D4C60A70-8A31-42A8-BB1F-24B43899C291}"/>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47721FE6-BB06-4ADE-ACB9-817167B35415}"/>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B0273A58-97B1-4D9C-9C65-5FCE5BC67DA2}"/>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DE5A1071-C2F2-4DFB-BAA4-8902E60D905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29CEEF6D-D582-4995-BCF3-11A14FD1A6D3}"/>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25A243A4-B362-43BF-971F-C02B05AA6D73}"/>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01438" name="Hawaii">
            <a:extLst>
              <a:ext uri="{FF2B5EF4-FFF2-40B4-BE49-F238E27FC236}">
                <a16:creationId xmlns:a16="http://schemas.microsoft.com/office/drawing/2014/main" id="{13F08137-C729-42C2-999E-7A58C40238D5}"/>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CE8141D4-2A92-48B0-9983-4A6163748838}"/>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7BC2461E-723A-4C12-83F3-519C326CEA06}"/>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55568109-72AA-420C-A53A-303B62FA3047}"/>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F7E7EAB6-1FC8-4717-B721-9420C8D59EC4}"/>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4723212-EB27-4791-8E47-CD4897049999}"/>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3AC78D02-CA75-4E8C-8E58-062CBD2EE4A3}"/>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FE6C56AC-4564-494E-994C-EDE6791733EC}"/>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3105918E-F54E-46C4-B6DB-638ACF535E44}"/>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01439" name="Alaska">
            <a:extLst>
              <a:ext uri="{FF2B5EF4-FFF2-40B4-BE49-F238E27FC236}">
                <a16:creationId xmlns:a16="http://schemas.microsoft.com/office/drawing/2014/main" id="{9B5F23CC-5831-4D5E-B097-286E08219804}"/>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423C0671-F187-4152-9642-913EC842B1A0}"/>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A2C9FE51-8B5A-4244-A7C0-4B92A157377A}"/>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EFF113C-6B03-42B2-BA83-93D4A772FBE7}"/>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DCAFC499-989C-43B6-9520-E8403B914EC1}"/>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2C1AFC8D-B8C3-4072-A392-D3E98C440027}"/>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148021D0-4950-4E9E-B24A-130D013A8B93}"/>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162DF879-E0A5-4BC6-856C-E7C3372FEDE4}"/>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C843FABC-F4F3-4DE4-BA4A-CCCF88EA25D0}"/>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B3CFA856-43EA-4450-B58E-DE83650C0689}"/>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89D29073-7CBB-4A90-9493-21D458EA05A8}"/>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7E365F81-931B-46C2-B8F3-380A04B5E3AA}"/>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E155AA0B-6E40-45C8-962C-BF77AFA9DE78}"/>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EE1857B7-D5B7-406C-8F34-0A6705A5A2B6}"/>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42D16914-FAF2-4483-8B39-4385464B9AED}"/>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B122D82-64B8-4AC0-8567-83968157637D}"/>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01445" name="Text Box 114">
            <a:extLst>
              <a:ext uri="{FF2B5EF4-FFF2-40B4-BE49-F238E27FC236}">
                <a16:creationId xmlns:a16="http://schemas.microsoft.com/office/drawing/2014/main" id="{34BC5B50-5054-4550-BFCF-2E44FA5DED25}"/>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01446" name="Text Box 105">
            <a:extLst>
              <a:ext uri="{FF2B5EF4-FFF2-40B4-BE49-F238E27FC236}">
                <a16:creationId xmlns:a16="http://schemas.microsoft.com/office/drawing/2014/main" id="{6E46D5DB-8F53-4AE5-93FB-FBFE4DA70C78}"/>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10.0% - 16.6%</a:t>
            </a:r>
          </a:p>
        </p:txBody>
      </p:sp>
      <p:sp>
        <p:nvSpPr>
          <p:cNvPr id="101447" name="Text Box 106">
            <a:extLst>
              <a:ext uri="{FF2B5EF4-FFF2-40B4-BE49-F238E27FC236}">
                <a16:creationId xmlns:a16="http://schemas.microsoft.com/office/drawing/2014/main" id="{4A80A812-5EC4-432B-85EA-67D2104E6CBC}"/>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16.7% - 18.3%</a:t>
            </a:r>
          </a:p>
        </p:txBody>
      </p:sp>
      <p:sp>
        <p:nvSpPr>
          <p:cNvPr id="101448" name="Text Box 107">
            <a:extLst>
              <a:ext uri="{FF2B5EF4-FFF2-40B4-BE49-F238E27FC236}">
                <a16:creationId xmlns:a16="http://schemas.microsoft.com/office/drawing/2014/main" id="{364A8BEF-D957-41B1-A203-4215C72B2146}"/>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18.4% - 21.5%</a:t>
            </a:r>
          </a:p>
        </p:txBody>
      </p:sp>
      <p:sp>
        <p:nvSpPr>
          <p:cNvPr id="101449" name="Text Box 108">
            <a:extLst>
              <a:ext uri="{FF2B5EF4-FFF2-40B4-BE49-F238E27FC236}">
                <a16:creationId xmlns:a16="http://schemas.microsoft.com/office/drawing/2014/main" id="{57DD518F-FF7D-41B3-954C-E27844D90913}"/>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21.6% - 27.7%</a:t>
            </a:r>
          </a:p>
        </p:txBody>
      </p:sp>
      <p:sp>
        <p:nvSpPr>
          <p:cNvPr id="101450" name="Rectangle 7">
            <a:extLst>
              <a:ext uri="{FF2B5EF4-FFF2-40B4-BE49-F238E27FC236}">
                <a16:creationId xmlns:a16="http://schemas.microsoft.com/office/drawing/2014/main" id="{E63C5328-7556-4FD9-B881-14E90FF2227C}"/>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Currently Used Marijuana*</a:t>
            </a:r>
          </a:p>
        </p:txBody>
      </p:sp>
      <p:sp>
        <p:nvSpPr>
          <p:cNvPr id="101451" name="Text Box 101">
            <a:extLst>
              <a:ext uri="{FF2B5EF4-FFF2-40B4-BE49-F238E27FC236}">
                <a16:creationId xmlns:a16="http://schemas.microsoft.com/office/drawing/2014/main" id="{D14C745D-8818-4C89-AAC8-750C9D4A86A6}"/>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One or more times during the 30 days before the survey</a:t>
            </a:r>
          </a:p>
        </p:txBody>
      </p:sp>
      <p:sp>
        <p:nvSpPr>
          <p:cNvPr id="101452" name="Text Box 116">
            <a:extLst>
              <a:ext uri="{FF2B5EF4-FFF2-40B4-BE49-F238E27FC236}">
                <a16:creationId xmlns:a16="http://schemas.microsoft.com/office/drawing/2014/main" id="{B3E8017D-6D17-422A-9D44-F266665C108D}"/>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900" b="1" baseline="50000" dirty="0">
                <a:solidFill>
                  <a:srgbClr val="007889"/>
                </a:solidFill>
              </a:rPr>
              <a:t>†</a:t>
            </a:r>
            <a:r>
              <a:rPr lang="en-US" sz="1100" dirty="0">
                <a:solidFill>
                  <a:srgbClr val="007889"/>
                </a:solidFill>
              </a:rPr>
              <a:t>10th &gt; 9th, 11th &gt; 9th, 12th &gt; 9th; H &gt; B,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Synthetic Marijuana,*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Synthetic Marijuana,*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29044276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Synthetic Marijuana,*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a:p>
            <a:r>
              <a:rPr lang="en-US" sz="900" b="1" baseline="50000" dirty="0">
                <a:solidFill>
                  <a:srgbClr val="007889"/>
                </a:solidFill>
              </a:rPr>
              <a:t>†</a:t>
            </a:r>
            <a:r>
              <a:rPr lang="en-US" sz="1100" dirty="0">
                <a:solidFill>
                  <a:srgbClr val="007889"/>
                </a:solidFill>
              </a:rPr>
              <a:t>Decreased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0347404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Synthetic Marijuana,* Across 28 States and 20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their life</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0CDEBB9-37EC-46EE-930D-8FC3DCB85744}"/>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9575E5A5-BC0D-440F-BA1C-9F2A365CE90D}"/>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99B0A26-0A43-4EA9-8D47-27A1744E9C09}"/>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3D09865A-53A2-4A52-BE96-9750CFFF44E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E88463E-02CE-412A-AB64-A8C2AAD4F992}"/>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D93F0862-CDF2-4258-BA59-92476C2B16C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1BD9F228-B93B-4F98-ACE8-93A916523C7F}"/>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EF547CD6-D490-489B-B914-A2458833F95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184519A9-FE6E-4C5F-A927-84A13C1DB6EC}"/>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FE525AC0-1460-4826-A6A0-FA2749294666}"/>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83107EDF-990E-401E-A3B2-ED0F7A053BB7}"/>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8F1650D1-69BF-4B76-B484-696A37652DE7}"/>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02320463-AFD4-4DD7-8326-1643729055A6}"/>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AE8179E8-64A8-413B-8214-3840C8057239}"/>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C324F3C5-6FAA-4EC6-A3DB-BA1D8AE1A39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8ADFF2A5-09D7-49CD-BED4-D6FB3EFF1264}"/>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83DF4163-0C8F-46F5-B13B-B4CA5CF4CE5D}"/>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05A1251-8FCB-47C2-996E-84A5EC8F8299}"/>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7C09668-3A1C-4175-9E35-94B5B38FD006}"/>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D159EBAA-FD37-4668-AE55-302911172E5A}"/>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43D21084-8D07-4E88-9368-8DBDD46C90FC}"/>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56598AC1-08C8-4349-BD37-894D5B8D3C8B}"/>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0ED767CE-64F7-4BCC-A5AA-935025E12007}"/>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060DF410-5FA2-4065-8182-85DEB0578971}"/>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EBB5E88E-58D4-4208-BAFB-5918247DF1B1}"/>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15E5949C-905E-430B-BF43-BC9A7511325E}"/>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7D6EABAC-1FEF-4714-A9E3-AC9EEB9277C1}"/>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EEC9C21-D7AF-40A3-932D-B120D1880FB9}"/>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F03DC01-ED1B-47EA-843B-BE88F230E55F}"/>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257E22CB-6B84-44EA-9F26-4B0677143CB9}"/>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FDE01A27-7368-4A2C-9130-EF6BDF7F543C}"/>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5FD4E515-3D60-4408-B9DD-CFC7926DDA7A}"/>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B6B03FA7-6506-4743-8F1B-7D57A88A36CB}"/>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7CD1A826-8C85-4535-9914-3B62A3479D00}"/>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5BE0E7FB-61FF-4D61-B2DF-9028377B5245}"/>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58006FC6-81C0-4F56-A913-E95374BE7237}"/>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80B6814F-11B3-41AE-8885-9CCCA0BF6669}"/>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747F9F49-F05C-44B2-BEF7-176680AF6EE2}"/>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4054F208-1AF4-4B05-A4FE-B13AAC2CB9D9}"/>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0431DC21-26A5-4D08-90F9-FB11B3F24EF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9AA00551-D77D-438B-99F7-222BC487FC16}"/>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5FF8D08D-AB66-47C9-99AB-061B5FD00E98}"/>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67EBE25A-1778-437C-8ACD-9FB41C875104}"/>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46CADCF0-4CE5-4DF4-A3FF-E0976B3BF9F6}"/>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E24485D4-97C5-444F-A5F4-4CAC692F5CE0}"/>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F0164008-D80D-4D7C-9535-5F36FBC4AE7B}"/>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4C5D0AD3-CAE6-4998-9693-9AD9F6FA76CE}"/>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3CEB7E24-AFF5-461F-A520-5E16328D1C6F}"/>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E7A57210-B73A-4479-9D37-9B2FAC8F6FD1}"/>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636D61A-5FF3-4D41-BBD5-B4BD0E4E5253}"/>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FDB6545E-5B7D-4F60-9451-F2786E2B0BD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8C36B1DD-9974-4725-904E-D8873FE4E6A1}"/>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F25C83D1-780A-42BF-A123-2B07030FE44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7BA7C829-F1B8-4FE2-9952-C417278AEA95}"/>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399FC4C7-BE1F-4C0F-A5BC-AEAB5069252E}"/>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3A803DD5-B824-4EFB-ADD7-FED0D2C27E24}"/>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49D7DF0-35B4-431F-83A9-5B275BC5F38C}"/>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74D056E7-93DB-4285-AEB0-01435EAC5C30}"/>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AF6BFD08-D8DF-4DED-A980-8CC0ACE29D0B}"/>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780504B1-73AA-4ED1-96C6-8EDE577A181B}"/>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03486" name="Hawaii">
            <a:extLst>
              <a:ext uri="{FF2B5EF4-FFF2-40B4-BE49-F238E27FC236}">
                <a16:creationId xmlns:a16="http://schemas.microsoft.com/office/drawing/2014/main" id="{9933DD05-BDE9-4A9F-8645-F5E42267C321}"/>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EEAB907A-20D0-4BF6-9A69-A4588760E608}"/>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6EF1664E-5804-424E-9D25-00F1DDC91DB7}"/>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54E1CB72-FE96-45D8-8C0E-9DC3B9265112}"/>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BBE707BB-9788-4A8E-AB58-133457CE663E}"/>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A07778A3-CCA6-4D06-9F95-470319E2D594}"/>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5768765C-6291-4CD6-8B4F-A5736DE134E3}"/>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33D0AFFA-9D72-4221-8F75-E73BD4B415C7}"/>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D2376519-9FC0-4B01-9896-6242A91051E4}"/>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03487" name="Alaska">
            <a:extLst>
              <a:ext uri="{FF2B5EF4-FFF2-40B4-BE49-F238E27FC236}">
                <a16:creationId xmlns:a16="http://schemas.microsoft.com/office/drawing/2014/main" id="{2D932F0E-A4DD-4F38-9468-C207354B4EE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E2F3F820-D58C-458F-BE1B-F46FBC67F2C3}"/>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90C5F1D3-A680-4D5C-B77B-5609BC9CDDBC}"/>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3093AE0D-D575-4561-AE26-292D321A47A8}"/>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DBBE26C6-D983-4462-83CA-B734F6058F94}"/>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A4AD2893-439C-4BFE-9088-F3CA169E84D9}"/>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787B7851-64DD-40DF-A501-8A4FC1A2D674}"/>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6A7965B4-FF67-401D-96E9-3A59064D6F82}"/>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0EB127B0-A24C-4D58-94BE-17FAA949A305}"/>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8593841B-647D-40DC-B847-F0895582BA63}"/>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01A041C7-D110-4C45-8BA8-CF740F5A9184}"/>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45A1569E-A051-4672-B3F5-8B88A1A5CC15}"/>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C7991325-0A65-4AE2-8F52-96A64653192A}"/>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A691A295-35A4-46E1-BC78-8A4247590445}"/>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771A5FC0-BD93-4A30-A2CE-C7FF3028F1E4}"/>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0F9A95D7-C1B0-495E-A63B-615CE6E54CAB}"/>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03493" name="Text Box 114">
            <a:extLst>
              <a:ext uri="{FF2B5EF4-FFF2-40B4-BE49-F238E27FC236}">
                <a16:creationId xmlns:a16="http://schemas.microsoft.com/office/drawing/2014/main" id="{DF733803-7A81-4F5E-A3D9-3357D29671A3}"/>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03494" name="Text Box 105">
            <a:extLst>
              <a:ext uri="{FF2B5EF4-FFF2-40B4-BE49-F238E27FC236}">
                <a16:creationId xmlns:a16="http://schemas.microsoft.com/office/drawing/2014/main" id="{8A339F9D-7FB6-450A-BEBF-5A16CF8F0346}"/>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4.7% - 6.2%</a:t>
            </a:r>
          </a:p>
        </p:txBody>
      </p:sp>
      <p:sp>
        <p:nvSpPr>
          <p:cNvPr id="103495" name="Text Box 106">
            <a:extLst>
              <a:ext uri="{FF2B5EF4-FFF2-40B4-BE49-F238E27FC236}">
                <a16:creationId xmlns:a16="http://schemas.microsoft.com/office/drawing/2014/main" id="{4616E1CE-0B00-4AA2-B8BC-B10CAA68683E}"/>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6.3% - 7.2%</a:t>
            </a:r>
          </a:p>
        </p:txBody>
      </p:sp>
      <p:sp>
        <p:nvSpPr>
          <p:cNvPr id="103496" name="Text Box 107">
            <a:extLst>
              <a:ext uri="{FF2B5EF4-FFF2-40B4-BE49-F238E27FC236}">
                <a16:creationId xmlns:a16="http://schemas.microsoft.com/office/drawing/2014/main" id="{B1C7DB15-C6EB-4577-98BC-5F98C6022512}"/>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7.3% - 8.5%</a:t>
            </a:r>
          </a:p>
        </p:txBody>
      </p:sp>
      <p:sp>
        <p:nvSpPr>
          <p:cNvPr id="103497" name="Text Box 108">
            <a:extLst>
              <a:ext uri="{FF2B5EF4-FFF2-40B4-BE49-F238E27FC236}">
                <a16:creationId xmlns:a16="http://schemas.microsoft.com/office/drawing/2014/main" id="{F4F613A9-234D-4203-A1F6-C2C4F8F0CB69}"/>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8.6% - 12.2%</a:t>
            </a:r>
          </a:p>
        </p:txBody>
      </p:sp>
      <p:sp>
        <p:nvSpPr>
          <p:cNvPr id="103498" name="Rectangle 7">
            <a:extLst>
              <a:ext uri="{FF2B5EF4-FFF2-40B4-BE49-F238E27FC236}">
                <a16:creationId xmlns:a16="http://schemas.microsoft.com/office/drawing/2014/main" id="{468FDB70-7FF3-4468-BA79-72F1276863F9}"/>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Synthetic Marijuana*</a:t>
            </a:r>
          </a:p>
        </p:txBody>
      </p:sp>
      <p:sp>
        <p:nvSpPr>
          <p:cNvPr id="103499" name="Text Box 101">
            <a:extLst>
              <a:ext uri="{FF2B5EF4-FFF2-40B4-BE49-F238E27FC236}">
                <a16:creationId xmlns:a16="http://schemas.microsoft.com/office/drawing/2014/main" id="{29D58168-9A7D-4AFC-9D79-BDE40100889C}"/>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One or more times during their life</a:t>
            </a:r>
          </a:p>
        </p:txBody>
      </p:sp>
      <p:sp>
        <p:nvSpPr>
          <p:cNvPr id="103500" name="Text Box 116">
            <a:extLst>
              <a:ext uri="{FF2B5EF4-FFF2-40B4-BE49-F238E27FC236}">
                <a16:creationId xmlns:a16="http://schemas.microsoft.com/office/drawing/2014/main" id="{8E8687AC-56B4-4EA5-A608-8414FC0BDDC4}"/>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drugs such as codeine, Vicodin, OxyContin, Hydrocodone, and Percocet, one or more times during their life</a:t>
            </a:r>
          </a:p>
          <a:p>
            <a:r>
              <a:rPr lang="en-US" sz="900" b="1" baseline="50000" dirty="0">
                <a:solidFill>
                  <a:srgbClr val="007889"/>
                </a:solidFill>
              </a:rPr>
              <a:t>†</a:t>
            </a:r>
            <a:r>
              <a:rPr lang="en-US" sz="1100" dirty="0">
                <a:solidFill>
                  <a:srgbClr val="007889"/>
                </a:solidFill>
              </a:rPr>
              <a:t>F &gt; M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Prescription Pain Medicine Without a Doctor's Prescription or Differently Than How a Doctor Told Them to Use It,*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drugs such as codeine, Vicodin, OxyContin, Hydrocodone, and Percocet,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Prescription Pain Medicine Without a Doctor's Prescription or Differently Than How a Doctor Told Them to Use It,*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98641968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03417188"/>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Decreased 1991-2019, increased 1991-1997, decreased 1997-2019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Prescription Pain Medicine Without a Doctor's Prescription or Differently Than How a Doctor Told Them to Use It,*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drugs such as codeine, Vicodin, OxyContin, Hydrocodone, and Percocet, one or more times during their life</a:t>
            </a:r>
          </a:p>
          <a:p>
            <a:r>
              <a:rPr lang="en-US" sz="900" b="1" baseline="50000" dirty="0">
                <a:solidFill>
                  <a:srgbClr val="007889"/>
                </a:solidFill>
              </a:rPr>
              <a:t>†</a:t>
            </a:r>
            <a:r>
              <a:rPr lang="en-US" sz="1100" dirty="0">
                <a:solidFill>
                  <a:srgbClr val="007889"/>
                </a:solidFill>
              </a:rPr>
              <a:t>No change 2017-2019 [Based on linear trend analyses using logistic regression models controlling for sex, race/ethnicity, and grade (p &lt; 0.05).]</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71643898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Took Prescription Pain Medicine Without a Doctor's Prescription or Differently Than How a Doctor Told Them to Use It,* Across 39 States and 26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drugs such as codeine, Vicodin, OxyContin, Hydrocodone, and Percocet, one or more times during their life</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E41DDA32-3CB2-4E08-8DEF-499A85F64194}"/>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1B7BCD7C-A61A-44C2-BD25-3DD0FA80DDCA}"/>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06F33BEC-5DFC-4F11-ACA7-D226AD13C2A8}"/>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3A900B67-6F77-48D6-9FCB-8AE0A42CC726}"/>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E471866E-0D8F-4D08-AD95-60AB80F8222E}"/>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33342687-D20A-4063-A6CC-BF66C1E9057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EEAADCDC-9AE0-4E1D-9742-D61D33C47D81}"/>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50500139-7764-4E83-9987-1488F3160F42}"/>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57D92512-B64F-4DC0-876A-FD773D073078}"/>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CBC5EA49-9169-41F1-B1AD-E54490F55364}"/>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C2DE4A9B-9026-429A-B851-1CB017550B89}"/>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54243637-206B-4216-BBC6-07458248F49E}"/>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8F8C08F1-701D-4178-A2E8-68B6F7FABC59}"/>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2F86A353-B6F3-4157-82C7-B492E2A93DD7}"/>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692D1D4F-2098-49DC-89CB-FD7A0670A480}"/>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9C142280-CD5C-4C42-8E27-85A184FC23CB}"/>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C9F352AA-3585-480D-B539-6E9E8277E9F9}"/>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A673C86-E6ED-4BD1-96BB-82466D56696B}"/>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DADDC547-90C4-4D88-B4A2-B432725D39DF}"/>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0A2F9E1D-2909-4E2D-98AC-E4F01C30DED9}"/>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9CDEB3CD-0808-4568-A40B-45B19A428A26}"/>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1A578D60-DB8C-49CD-8AC6-D1CFCB6ACE03}"/>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DE16D0DD-72EA-4453-ABB6-FFC997C810B6}"/>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E877E3C1-0146-4972-944D-904E0F49AD82}"/>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24F89D1B-A1B4-40FB-BAA9-2A6641CD3913}"/>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E4529B64-C283-42E1-B874-62506B6BC770}"/>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891567DB-AA63-432F-BBD9-E18C1764E551}"/>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2B987887-F620-42A8-98A8-9C4823C1FE7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29220F3-D016-4CBE-825E-9447C80B0971}"/>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00A41FAA-B13E-40E6-ACB0-3B4EB31EB50C}"/>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74F1FF22-7DD0-4E95-A530-1B75E945CAF5}"/>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642C86AE-5D56-491C-88EF-3A71EB546E5E}"/>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9ECD102A-E43F-496F-BFCF-4DD74300D948}"/>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863516D9-50FC-4652-AFFA-705F4615B86B}"/>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8DB36F7B-B68F-49BC-891E-D3FA2FD6E35D}"/>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B2E47F4E-FE35-4F8B-A990-10815702FE08}"/>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CA154A29-64AC-4246-8FCD-DD731437EA9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31F5F0D7-F669-45F5-B69D-103AD716415C}"/>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08341DE4-A9C8-46FF-B744-BE6D293FD1D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74F67237-3D09-430E-908A-96697FAE787A}"/>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34593191-0C16-4D34-9D11-4C3C95ABAC10}"/>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624F0E71-1FC2-4DA1-B494-AF29495D5016}"/>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1B2E2FCA-7112-4DC7-9E3E-C213107D214C}"/>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F2FB2684-4DF6-4511-8AA3-1C7AC46FE6B5}"/>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9ED15978-07CF-4E97-BC58-7030BB9D1998}"/>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C1BA7953-0FEA-468D-82E8-4DAEAB91EE96}"/>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23CFE8D3-981C-4EF4-B085-1115DAA7B5C5}"/>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EBFE55E2-4709-4F6B-AA02-FB6186FA22F9}"/>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E8417996-B966-40E6-9645-FCE5546DF253}"/>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1BA01B58-47C0-4058-AA21-8FFD29FC1478}"/>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8254BE92-2F30-4814-9FF6-07E502035A5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C9CA6D93-4462-40B1-862B-6DCC692835A1}"/>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88084D69-D4C2-4A97-8813-0335AAB54487}"/>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4301F07C-3572-4DD9-BB4F-2077B5D6F328}"/>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60F5B544-9BDE-403C-9283-EB7E1213427A}"/>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3F74EE9D-BF19-481B-BE80-4410B77A5E93}"/>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459436E-A735-4D02-B323-D1C95DE10981}"/>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416C517C-6315-437F-981E-F53761EC33C4}"/>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F0BB16F1-52FA-4386-8785-715A4E08149E}"/>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F5556A03-79AA-4EEC-94F1-938F12B04412}"/>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05534" name="Hawaii">
            <a:extLst>
              <a:ext uri="{FF2B5EF4-FFF2-40B4-BE49-F238E27FC236}">
                <a16:creationId xmlns:a16="http://schemas.microsoft.com/office/drawing/2014/main" id="{7DF20576-5CE9-4C54-BC45-86C1AFCC4689}"/>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3C3BD92C-7888-4C6C-BDC2-B84964F56611}"/>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F1333EB5-964F-419D-ADE6-A1C7DAE8C495}"/>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F7C6F65B-E6E4-4910-93D6-90FE22346B14}"/>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D0FA7C02-35A7-4AA2-AA30-F194C213F689}"/>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ED88793B-5E01-40A4-AF1E-448D442E13E5}"/>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B4308337-C8F7-427D-BFAB-F91327BFABDF}"/>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49979838-FD81-49EC-B0F4-3D46F93547CD}"/>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82C392DB-C930-4F34-99F9-10472E338B6C}"/>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05535" name="Alaska">
            <a:extLst>
              <a:ext uri="{FF2B5EF4-FFF2-40B4-BE49-F238E27FC236}">
                <a16:creationId xmlns:a16="http://schemas.microsoft.com/office/drawing/2014/main" id="{87FBC2BF-3704-4C7B-BF5C-8C1743003911}"/>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01F7AB42-58EC-4BC1-A238-B1231EB9A56A}"/>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F12C5B5D-F08F-441D-A6C8-6E5AD04FB266}"/>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51C1AED9-B62C-48F8-B743-97DCB013912C}"/>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9A4CB85C-5939-4587-82ED-5156125851B0}"/>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01F739A7-CEAE-4398-AC0F-15DFBFBF5701}"/>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B37C2184-5D5E-4D4F-84CA-0D13FE0F153D}"/>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29ED269D-B203-4B2B-A32C-EF7DCA00D0E5}"/>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1506B425-EADF-4AC4-AB76-098D07EECED3}"/>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0AB46B68-D850-4F08-A26A-BCEBC20A4753}"/>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E78FB170-30B3-4E83-B55E-9D7DD5EE1B8B}"/>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61281273-6E52-4925-A3AF-BF855CE1F25F}"/>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6EC754FA-5F38-4581-AE47-E5E0400052B8}"/>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2DEB86A4-628B-4A1F-A5B2-6A55816CA2A0}"/>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B51A3D59-C087-4176-A1AF-CFD59D675248}"/>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7558221B-BE4E-43DF-9A7A-16B73016F09B}"/>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05541" name="Text Box 114">
            <a:extLst>
              <a:ext uri="{FF2B5EF4-FFF2-40B4-BE49-F238E27FC236}">
                <a16:creationId xmlns:a16="http://schemas.microsoft.com/office/drawing/2014/main" id="{815E530C-F440-482D-9202-7A03BC3F7109}"/>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05542" name="Text Box 105">
            <a:extLst>
              <a:ext uri="{FF2B5EF4-FFF2-40B4-BE49-F238E27FC236}">
                <a16:creationId xmlns:a16="http://schemas.microsoft.com/office/drawing/2014/main" id="{9D65E118-85E1-43E4-951D-8B2E239DD381}"/>
              </a:ext>
            </a:extLst>
          </p:cNvPr>
          <p:cNvSpPr txBox="1">
            <a:spLocks noChangeArrowheads="1"/>
          </p:cNvSpPr>
          <p:nvPr/>
        </p:nvSpPr>
        <p:spPr bwMode="auto">
          <a:xfrm>
            <a:off x="9345613" y="31829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9.2% - 12.1%</a:t>
            </a:r>
          </a:p>
        </p:txBody>
      </p:sp>
      <p:sp>
        <p:nvSpPr>
          <p:cNvPr id="105543" name="Text Box 106">
            <a:extLst>
              <a:ext uri="{FF2B5EF4-FFF2-40B4-BE49-F238E27FC236}">
                <a16:creationId xmlns:a16="http://schemas.microsoft.com/office/drawing/2014/main" id="{AA568480-80CA-4869-9160-04345E3BE27E}"/>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12.2% - 14.4%</a:t>
            </a:r>
          </a:p>
        </p:txBody>
      </p:sp>
      <p:sp>
        <p:nvSpPr>
          <p:cNvPr id="105544" name="Text Box 107">
            <a:extLst>
              <a:ext uri="{FF2B5EF4-FFF2-40B4-BE49-F238E27FC236}">
                <a16:creationId xmlns:a16="http://schemas.microsoft.com/office/drawing/2014/main" id="{46F1B0A0-33E6-4144-BD4B-E709B68CD801}"/>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14.5% - 16.5%</a:t>
            </a:r>
          </a:p>
        </p:txBody>
      </p:sp>
      <p:sp>
        <p:nvSpPr>
          <p:cNvPr id="105545" name="Text Box 108">
            <a:extLst>
              <a:ext uri="{FF2B5EF4-FFF2-40B4-BE49-F238E27FC236}">
                <a16:creationId xmlns:a16="http://schemas.microsoft.com/office/drawing/2014/main" id="{117AA880-C0C6-4A89-9A77-0F58FA545E13}"/>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16.6% - 22.7%</a:t>
            </a:r>
          </a:p>
        </p:txBody>
      </p:sp>
      <p:sp>
        <p:nvSpPr>
          <p:cNvPr id="105546" name="Rectangle 7">
            <a:extLst>
              <a:ext uri="{FF2B5EF4-FFF2-40B4-BE49-F238E27FC236}">
                <a16:creationId xmlns:a16="http://schemas.microsoft.com/office/drawing/2014/main" id="{0B803683-2A74-462F-94AD-6B134C0CA42D}"/>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Took Prescription Pain Medicine Without a Doctor's Prescription or Differently Than How a Doctor Told Them to Use It*</a:t>
            </a:r>
          </a:p>
        </p:txBody>
      </p:sp>
      <p:sp>
        <p:nvSpPr>
          <p:cNvPr id="105547" name="Text Box 101">
            <a:extLst>
              <a:ext uri="{FF2B5EF4-FFF2-40B4-BE49-F238E27FC236}">
                <a16:creationId xmlns:a16="http://schemas.microsoft.com/office/drawing/2014/main" id="{72DE6487-067A-4714-BF20-000EF354D25A}"/>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Counting drugs such as codeine, Vicodin, OxyContin, Hydrocodone, and Percocet, one or more times during their life</a:t>
            </a:r>
          </a:p>
        </p:txBody>
      </p:sp>
      <p:sp>
        <p:nvSpPr>
          <p:cNvPr id="105548" name="Text Box 116">
            <a:extLst>
              <a:ext uri="{FF2B5EF4-FFF2-40B4-BE49-F238E27FC236}">
                <a16:creationId xmlns:a16="http://schemas.microsoft.com/office/drawing/2014/main" id="{66454B17-0386-4321-A162-21BE0844FA84}"/>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a:p>
            <a:r>
              <a:rPr lang="en-US" sz="900" b="1" baseline="50000" dirty="0">
                <a:solidFill>
                  <a:srgbClr val="007889"/>
                </a:solidFill>
              </a:rPr>
              <a:t>†</a:t>
            </a:r>
            <a:r>
              <a:rPr lang="en-US" sz="1100" dirty="0">
                <a:solidFill>
                  <a:srgbClr val="007889"/>
                </a:solidFill>
              </a:rPr>
              <a:t>F &gt; M;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Took Prescription Pain Medicine Without a Doctor's Prescription or Differently Than How a Doctor Told Them to Use It,*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44449575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*One or more times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Took Prescription Pain Medicine Without a Doctor's Prescription or Differently Than How a Doctor Told Them to Use It,*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62980354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*Any form of cocaine, including powder, crack, or freebase, one or more times during their life</a:t>
            </a:r>
          </a:p>
          <a:p>
            <a:r>
              <a:rPr lang="en-US" sz="900" b="1" baseline="50000" dirty="0">
                <a:solidFill>
                  <a:srgbClr val="007889"/>
                </a:solidFill>
              </a:rPr>
              <a:t>†</a:t>
            </a:r>
            <a:r>
              <a:rPr lang="en-US" sz="1100" dirty="0">
                <a:solidFill>
                  <a:srgbClr val="007889"/>
                </a:solidFill>
              </a:rPr>
              <a:t>M &gt; F; 11th &gt; 9th, 12th &gt; 9th, 12th &gt; 10th, 12th &gt; 11th;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Cocaine,*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*Any form of cocaine, including powder, crack, or freebase,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Cocaine,*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94639251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Cocaine,*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*Any form of cocaine, including powder, crack, or freebase, one or more times during their life</a:t>
            </a:r>
          </a:p>
          <a:p>
            <a:r>
              <a:rPr lang="en-US" sz="900" b="1" baseline="50000" dirty="0">
                <a:solidFill>
                  <a:srgbClr val="007889"/>
                </a:solidFill>
              </a:rPr>
              <a:t>†</a:t>
            </a:r>
            <a:r>
              <a:rPr lang="en-US" sz="1100" dirty="0">
                <a:solidFill>
                  <a:srgbClr val="007889"/>
                </a:solidFill>
              </a:rPr>
              <a:t>Decreased 1991-2019, increased 1991-2001, decreased 2001-2019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60677623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Cocaine,* Across 37 States and 24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*Any form of cocaine, including powder, crack, or freebase, one or more times during their life</a:t>
            </a: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ACFFE7D3-46C2-46E4-8815-2B484AB2F55D}"/>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C1B38D8C-A872-44A3-8758-9D65028BD708}"/>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327D8730-9B79-48C7-91D8-0569D8AF07B0}"/>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B722FC42-1694-4102-B4DF-B883E8583C68}"/>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9F798663-58F0-4925-A400-2A00D9E5B209}"/>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F4C01F05-9B08-440E-9373-5696E8207319}"/>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677D87E4-BD80-4C03-88C6-9E6AA4B74E53}"/>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47FC94B1-2451-4B0D-B832-CDE0E2209373}"/>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AB724B2C-F2BC-48CC-95E4-649E4D952AE3}"/>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968C6B8B-64A7-438E-B8EB-E48A534124EE}"/>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C39E83E5-2D8F-42EC-9236-1EC6BED84C92}"/>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FF7B4DAD-5FA4-46C2-A8DB-AADCE91125F2}"/>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628058E7-9876-402C-8676-0526B5A282FF}"/>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B35B5FD-041C-4751-B53A-A9F49CBF1FE2}"/>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DE5D28F6-1301-452D-9A14-58BCA72F1518}"/>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0926F991-A87E-41D7-839C-6E7AA9F399BC}"/>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89AB0F7-5570-4A1B-B68C-E97AF1C9C55F}"/>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B4C4C15-C807-444D-B1EA-934C54418580}"/>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8C2716B0-1C9D-4C8A-A999-C970FC6C7A29}"/>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8738E069-0244-4DDC-AE42-33EC00FEE25E}"/>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3BDACA58-B0CC-41DD-B1D5-FFA4E490526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2C40FF98-D09B-462B-86DC-8822C82F58D8}"/>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24363776-63FE-4204-B589-D537ADE7A37A}"/>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527ED3C9-F271-4164-B86E-AE5A4E987D6E}"/>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A9B31A6E-D210-47CE-95EF-5EC97610A603}"/>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FCCBB2FB-FDC1-440D-B654-E3AE504482B5}"/>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BBCB3398-586F-4D2B-A4CC-EA90CED6CCCE}"/>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75C87364-EFB3-420B-8BD6-CCA610E7C51F}"/>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D27AD0A1-756D-4675-BD3F-34D02319057E}"/>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9D5C8805-5E1E-4F2A-B638-69800F09EFC0}"/>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C5B7F046-D5A8-46BB-AB98-94D0F83DADCC}"/>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2F924E4B-0346-447E-AD77-0E0CE5D194A3}"/>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2A3BD616-5F2F-43A1-A219-FC6D08B0E758}"/>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07C59A05-59CB-428E-BB30-1CCC9F7158F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63B7377-CEB8-4173-9718-4E6BD66725E8}"/>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3AE09B87-2E83-42F9-8FB5-E6CFBAB31F7A}"/>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78DF296D-5250-4503-9949-0EF9F784454C}"/>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A02AF277-A6A8-4162-8C42-D63E2245031F}"/>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014FE400-7D52-4018-BA89-7732F2C3BFE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DE3BBA4F-71D3-47C1-8CCA-80B4EAC09A9B}"/>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0168EAE-2E26-4BB5-93F4-9C2877CCA609}"/>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DDFED3B6-10CC-4ABE-B6EA-A40B807558F0}"/>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30C18644-6EA2-4721-90D0-A9A2FDF80F83}"/>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60203E23-ED92-40C1-8C31-CFF41B62843B}"/>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58367834-802C-4494-8F4C-49CC6E2C2355}"/>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208F853B-1F18-426A-B724-EE1757BADFB5}"/>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9B4F1412-E7C3-4B6A-A283-F7463A26D669}"/>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B851BB81-A472-4C4C-BFE7-E6887E4D9FBE}"/>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573553E7-A524-4E3D-8FAD-AA56C198F99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B454B4C8-D509-4447-8580-E01A03C2CF0B}"/>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25C62B13-71BD-49E3-A959-0A8CEF0EB20A}"/>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D5F8BE3F-88A8-4610-B84E-F9935497761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B60B5101-18EA-45BC-AC05-888528A031E8}"/>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E12F5217-EA5E-45C0-B071-87A7F1BB986A}"/>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07DC48AB-7D38-4563-B61B-51CF0C818E90}"/>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2F602AF3-07B1-4C7A-81B1-48CC128D3C38}"/>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DD7270D0-A79F-4328-81F3-73585A666AFE}"/>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1350CCB9-CC32-40B3-8700-DE5E378AF37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9184D667-82C7-4A7A-AAD8-AEAAE831BF45}"/>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98D575D8-E550-4A61-A908-0CF955EC8AFD}"/>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07582" name="Hawaii">
            <a:extLst>
              <a:ext uri="{FF2B5EF4-FFF2-40B4-BE49-F238E27FC236}">
                <a16:creationId xmlns:a16="http://schemas.microsoft.com/office/drawing/2014/main" id="{F75880E8-A344-4F1C-A517-601232E01ECB}"/>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881F62BE-86AE-481C-A2E2-1D694D896C32}"/>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4A004B21-EB86-4842-91DD-EF8C32E8D901}"/>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7CB14063-C879-4756-A737-D62BF914CA16}"/>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A8DCD71A-DEAF-48F5-AB95-D97D28A33D4B}"/>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0F333A50-661E-42CB-924D-684314255D4D}"/>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4493B3C9-1D85-4B91-AE52-C694A38BD190}"/>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DB24AAF0-7E27-40D5-86DD-9625566FF754}"/>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C7BB8AC6-EDDA-4598-95CF-8DA6B697271D}"/>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07583" name="Alaska">
            <a:extLst>
              <a:ext uri="{FF2B5EF4-FFF2-40B4-BE49-F238E27FC236}">
                <a16:creationId xmlns:a16="http://schemas.microsoft.com/office/drawing/2014/main" id="{4106C7F1-102D-4898-A737-05AC69E3827A}"/>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6CFC35CA-325B-45BD-B0ED-B7654FB82490}"/>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512F9B84-9DCE-4494-BE4A-0143711E9105}"/>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8513B0CE-74CB-4E0C-842F-7D1288002281}"/>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CE642237-8FA6-4DBD-A91C-FF5C14FBF4C9}"/>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1EE69E99-716C-4667-A582-AB75877AFAD2}"/>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7F8DAFA1-802C-4C46-B49E-B5F596EF288D}"/>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B4E11B5C-822D-4B1A-B4B4-0AF6E4DB9C5F}"/>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B5C12902-ED3E-43DC-AAF9-967629F2CC36}"/>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CF7BE1ED-54AD-41FC-A373-02910DEEFAA6}"/>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EF4601C9-28B2-476A-A4FE-25F51D2425AB}"/>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7A830960-F20B-44B3-9B0C-FB5DEF97C3CA}"/>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91EBD5AA-CFE5-4CBD-8D73-E578FAC81D17}"/>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45452AD5-2EF5-44DE-9788-FA3C17D702A9}"/>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E88A4ED6-3120-4F3E-B707-7075DE7EDC0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0D646764-C188-4E8F-BE15-D46C65086BBF}"/>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07589" name="Text Box 114">
            <a:extLst>
              <a:ext uri="{FF2B5EF4-FFF2-40B4-BE49-F238E27FC236}">
                <a16:creationId xmlns:a16="http://schemas.microsoft.com/office/drawing/2014/main" id="{7BC4D3C3-7F72-45A9-B4C4-C81FCA001B5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07590" name="Text Box 105">
            <a:extLst>
              <a:ext uri="{FF2B5EF4-FFF2-40B4-BE49-F238E27FC236}">
                <a16:creationId xmlns:a16="http://schemas.microsoft.com/office/drawing/2014/main" id="{E543BB07-53E3-4942-A64E-0C69BAF15ACD}"/>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1.8% - 3.4%</a:t>
            </a:r>
          </a:p>
        </p:txBody>
      </p:sp>
      <p:sp>
        <p:nvSpPr>
          <p:cNvPr id="107591" name="Text Box 106">
            <a:extLst>
              <a:ext uri="{FF2B5EF4-FFF2-40B4-BE49-F238E27FC236}">
                <a16:creationId xmlns:a16="http://schemas.microsoft.com/office/drawing/2014/main" id="{1515900C-1DAE-4BBB-A50F-5542ADDDBF0B}"/>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3.5% - 4.5%</a:t>
            </a:r>
          </a:p>
        </p:txBody>
      </p:sp>
      <p:sp>
        <p:nvSpPr>
          <p:cNvPr id="107592" name="Text Box 107">
            <a:extLst>
              <a:ext uri="{FF2B5EF4-FFF2-40B4-BE49-F238E27FC236}">
                <a16:creationId xmlns:a16="http://schemas.microsoft.com/office/drawing/2014/main" id="{EFB349D4-E913-41DF-99FF-6F989157CCA0}"/>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4.6% - 5.5%</a:t>
            </a:r>
          </a:p>
        </p:txBody>
      </p:sp>
      <p:sp>
        <p:nvSpPr>
          <p:cNvPr id="107593" name="Text Box 108">
            <a:extLst>
              <a:ext uri="{FF2B5EF4-FFF2-40B4-BE49-F238E27FC236}">
                <a16:creationId xmlns:a16="http://schemas.microsoft.com/office/drawing/2014/main" id="{E03B2716-611F-42C5-8833-95DA10FDFD2B}"/>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5.6% - 9.6%</a:t>
            </a:r>
          </a:p>
        </p:txBody>
      </p:sp>
      <p:sp>
        <p:nvSpPr>
          <p:cNvPr id="107594" name="Rectangle 7">
            <a:extLst>
              <a:ext uri="{FF2B5EF4-FFF2-40B4-BE49-F238E27FC236}">
                <a16:creationId xmlns:a16="http://schemas.microsoft.com/office/drawing/2014/main" id="{9DAF5DE5-FE4B-4988-9C1A-6F7EA7011719}"/>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Cocaine*</a:t>
            </a:r>
          </a:p>
        </p:txBody>
      </p:sp>
      <p:sp>
        <p:nvSpPr>
          <p:cNvPr id="107595" name="Text Box 101">
            <a:extLst>
              <a:ext uri="{FF2B5EF4-FFF2-40B4-BE49-F238E27FC236}">
                <a16:creationId xmlns:a16="http://schemas.microsoft.com/office/drawing/2014/main" id="{C61D7A62-83A5-4DCD-BAC9-3CDD362E176B}"/>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Any form of cocaine, including powder, crack, or freebase, one or more times during their life</a:t>
            </a:r>
          </a:p>
        </p:txBody>
      </p:sp>
      <p:sp>
        <p:nvSpPr>
          <p:cNvPr id="107596" name="Text Box 116">
            <a:extLst>
              <a:ext uri="{FF2B5EF4-FFF2-40B4-BE49-F238E27FC236}">
                <a16:creationId xmlns:a16="http://schemas.microsoft.com/office/drawing/2014/main" id="{6C9B2D67-9C48-4A06-99C3-3E13416A58A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Across 43 States and 26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*Sniffed glue, breathed the contents of aerosol spray cans, or inhaled any paints or sprays to get high, one or more times during their life</a:t>
            </a:r>
          </a:p>
          <a:p>
            <a:r>
              <a:rPr lang="en-US" sz="900" b="1" baseline="50000" dirty="0">
                <a:solidFill>
                  <a:srgbClr val="007889"/>
                </a:solidFill>
              </a:rPr>
              <a:t>†</a:t>
            </a:r>
            <a:r>
              <a:rPr lang="en-US" sz="1100" dirty="0">
                <a:solidFill>
                  <a:srgbClr val="007889"/>
                </a:solidFill>
              </a:rPr>
              <a:t>10th &gt; 12th, 11th &gt; 12th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Inhalants,*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*Sniffed glue, breathed the contents of aerosol spray cans, or inhaled any paints or sprays to get high,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Inhalants,*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24773594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Inhalants,* 1995-2019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*Sniffed glue, breathed the contents of aerosol spray cans, or inhaled any paints or sprays to get high, one or more times during their life</a:t>
            </a:r>
          </a:p>
          <a:p>
            <a:r>
              <a:rPr lang="en-US" sz="900" b="1" baseline="50000" dirty="0">
                <a:solidFill>
                  <a:srgbClr val="007889"/>
                </a:solidFill>
              </a:rPr>
              <a:t>†</a:t>
            </a:r>
            <a:r>
              <a:rPr lang="en-US" sz="1100" dirty="0">
                <a:solidFill>
                  <a:srgbClr val="007889"/>
                </a:solidFill>
              </a:rPr>
              <a:t>Decreased 1995-2019, decreased 1995-2011, decreased 2011-2019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6568545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Inhalants,* Across 30 States and 21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*Sniffed glue, breathed the contents of aerosol spray cans, or inhaled any paints or sprays to get high, one or more times during their life</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3281A02-5B14-49AA-A60D-07C78B1E161F}"/>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1765CA04-E489-4349-8591-7161A7E616B8}"/>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C90878A1-B9FF-4BD9-BA50-30F644723572}"/>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82A52B49-703B-4B03-845C-83C578CD2CE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96D2DB9D-87E5-43A0-9C74-FE99C9C2E6FD}"/>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65F76546-2E0F-4A48-9302-91C40B0EEB89}"/>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9D36E235-EEB3-4373-A809-7D7F95397503}"/>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F4B38195-7226-4539-820F-530062426D9E}"/>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FC15D5CB-240F-4886-A437-963B23751BC2}"/>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33C9A141-7E7E-4349-BCF8-35280DA2FF1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8824FB9-85C7-4F4D-A050-67EBDA23C8D3}"/>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42DBC13F-F98B-4F41-BB37-9A92E77BF650}"/>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7B85978A-4908-4059-9697-FBCEAF16F97F}"/>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E5C49F03-3D07-4C72-8DB8-5163E5F5C71B}"/>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B241F239-ED18-4843-B1EC-AFAB198CFE2F}"/>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660BCEFD-2308-4D57-9B0A-3AAAA7ECD4C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A2B4D9FF-D304-468D-9E9B-5A960FB245D2}"/>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4744156A-ED29-49B6-8532-A35098BCC9D9}"/>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CEB62056-24D1-467A-B5A5-DFE6602B9C78}"/>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28290C06-C059-4EF2-84CF-3551788C2267}"/>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EECEA031-A4B6-41B6-8208-2812FA2D801B}"/>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D6315008-15B7-4EFE-AF03-A8680D7B972C}"/>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C3E284F7-6B97-4D86-B29E-9CA1CF2498C6}"/>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FA2B8C77-AE3D-47F6-A00B-708F64507BCD}"/>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AB59842C-2A9E-4B99-ACEF-FE5370F95F56}"/>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EE155E51-C467-4B3D-8146-87F98B5CE737}"/>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CE43319-34E5-452B-816D-AA9BECA7281F}"/>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6A35A57E-F505-4873-849B-1A78EF7F201F}"/>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0730CE6B-3781-4D5F-9D29-555A0C07EC24}"/>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1030462E-F59E-4406-96A4-8DE1564D9B1F}"/>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24D16830-846A-43B0-8C69-CED714C7DF7F}"/>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F311D95A-C783-4BC5-81B6-6056B3EBA844}"/>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7ECE87C7-5B30-4E25-A158-D4DB1A8C8DF4}"/>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8F82865F-6B16-4987-BE2E-71752A458D8B}"/>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CB4FE2E7-7961-4E40-8275-58DBD1B229E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1C71158A-DEC7-40D0-B4D1-3147AA4037A0}"/>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9A637EAA-B3CF-43FD-9200-897591185963}"/>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346CFF49-0DF3-450D-98A8-A27C1364BA76}"/>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19193D43-D548-41A7-9BA8-B7B9487D5EC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F115D288-662D-4608-B3AC-13BBC95515EB}"/>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8825D67D-8AE2-4887-B729-B7C29BD254AA}"/>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B3DFC20A-CEC3-42F6-867B-C9033AF16A80}"/>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7658563A-FF42-4658-BE56-76C79280F3B0}"/>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ED3C99C8-2E6C-47F9-AE5E-1B6CF7F0B232}"/>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DE9932CD-D2FD-4BD3-9121-B7BA6722606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07AA8DC5-AB9C-49E3-A4F4-5F9B6B82B6A0}"/>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9176A17F-D06F-47F1-85DC-AD8D5A3F56A7}"/>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23DB417F-AD03-4145-8A78-C1227E3BA910}"/>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14714F8E-3145-400C-A5BA-91688D3AB9A7}"/>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94CA138-34AD-4FAC-AE24-173E681594E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3E3EBB7F-ED53-4641-A84B-0E5E00CD308D}"/>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7FA0DC17-AEE5-4B58-9A96-CF34E577A818}"/>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02C6B8C8-ACA2-41E0-A4B6-9957559CF22F}"/>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9323E99C-2DA9-4967-9FBC-F24B5C6A7627}"/>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A9423F89-360C-48D7-915A-C967681E8116}"/>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3605B71D-A9F5-4F25-A99A-444202928E29}"/>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75EAF9F7-DD6E-43D0-B4DB-30F55AB43150}"/>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0AD47D7F-121A-4682-A56E-79E4E39BC456}"/>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DA98E44B-AE13-498F-A69B-64F909A7298B}"/>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7BE63FB0-4F42-44E9-A2A7-C7B15C10D2CC}"/>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09630" name="Hawaii">
            <a:extLst>
              <a:ext uri="{FF2B5EF4-FFF2-40B4-BE49-F238E27FC236}">
                <a16:creationId xmlns:a16="http://schemas.microsoft.com/office/drawing/2014/main" id="{2B97D3C3-99FD-4636-93AD-9129168BA276}"/>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30B27EA1-EF88-409A-B3D3-CDBD4D1E62CA}"/>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4374A113-7F46-42D8-9826-FADC685862A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D63D546D-772E-4A2C-944B-404BEE41008C}"/>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A4C51F43-C51C-4EBA-B0B0-6A7AAB353C2E}"/>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9573814-09B6-4349-9366-8FA78D7AA02A}"/>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7AC1F2D3-E0A3-45E9-B209-4AC162A7D42F}"/>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F26A479-F363-4566-BE50-055C1CD4D173}"/>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A679C36A-DE6F-4E26-AE7D-86437C81FFDD}"/>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09631" name="Alaska">
            <a:extLst>
              <a:ext uri="{FF2B5EF4-FFF2-40B4-BE49-F238E27FC236}">
                <a16:creationId xmlns:a16="http://schemas.microsoft.com/office/drawing/2014/main" id="{02047D6C-C15D-428D-BB21-F446922B0C9B}"/>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B30CD5B4-31A5-450C-933C-4500FB44AC5F}"/>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3A1B200B-31B9-47AF-8BB1-C9CB1E0A964D}"/>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08394373-04D5-4F28-AFB5-409DFCFD852B}"/>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63317D6E-AC1B-4B2D-B67C-3C98EF973914}"/>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45203A52-A4F3-4B05-ACD0-2F9DCC8091FD}"/>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96ECB2B-85C4-4E76-B00F-897E3585FF69}"/>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6EC8672C-397B-43A4-87AE-CF0215DE4B28}"/>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25C14815-CAC3-4925-9432-8D417A8B59AE}"/>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98780DC7-82A8-4D24-A9F7-2073E6DF9A86}"/>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1DB74F66-ECC4-47CC-99FB-65C0F8245371}"/>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56EB9B0D-9310-48B6-BC03-0265508FE200}"/>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9AB96577-9EF5-4D05-BCAF-BD31092B0862}"/>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45C599F9-A3CB-4FAC-A399-494A332A85AB}"/>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C4AA56E8-B98B-4951-ABE9-136F38B2B540}"/>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E3789924-1C01-464C-B14C-E147BCC7AA7E}"/>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09637" name="Text Box 114">
            <a:extLst>
              <a:ext uri="{FF2B5EF4-FFF2-40B4-BE49-F238E27FC236}">
                <a16:creationId xmlns:a16="http://schemas.microsoft.com/office/drawing/2014/main" id="{26BA81F4-FC65-4B0E-8250-FC858A22268F}"/>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09638" name="Text Box 105">
            <a:extLst>
              <a:ext uri="{FF2B5EF4-FFF2-40B4-BE49-F238E27FC236}">
                <a16:creationId xmlns:a16="http://schemas.microsoft.com/office/drawing/2014/main" id="{20E4914C-C48A-461F-B3FD-EF7926F0D668}"/>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5.1% - 6.6%</a:t>
            </a:r>
          </a:p>
        </p:txBody>
      </p:sp>
      <p:sp>
        <p:nvSpPr>
          <p:cNvPr id="109639" name="Text Box 106">
            <a:extLst>
              <a:ext uri="{FF2B5EF4-FFF2-40B4-BE49-F238E27FC236}">
                <a16:creationId xmlns:a16="http://schemas.microsoft.com/office/drawing/2014/main" id="{829E3B06-FDD6-4B21-B3C1-D6313F519B83}"/>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6.7% - 7.4%</a:t>
            </a:r>
          </a:p>
        </p:txBody>
      </p:sp>
      <p:sp>
        <p:nvSpPr>
          <p:cNvPr id="109640" name="Text Box 107">
            <a:extLst>
              <a:ext uri="{FF2B5EF4-FFF2-40B4-BE49-F238E27FC236}">
                <a16:creationId xmlns:a16="http://schemas.microsoft.com/office/drawing/2014/main" id="{869B32DC-AEFE-4312-B484-9B2EE119ACEA}"/>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7.5% - 8.1%</a:t>
            </a:r>
          </a:p>
        </p:txBody>
      </p:sp>
      <p:sp>
        <p:nvSpPr>
          <p:cNvPr id="109641" name="Text Box 108">
            <a:extLst>
              <a:ext uri="{FF2B5EF4-FFF2-40B4-BE49-F238E27FC236}">
                <a16:creationId xmlns:a16="http://schemas.microsoft.com/office/drawing/2014/main" id="{65842931-FE1D-499C-931A-31C576DED656}"/>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8.2% - 15.0%</a:t>
            </a:r>
          </a:p>
        </p:txBody>
      </p:sp>
      <p:sp>
        <p:nvSpPr>
          <p:cNvPr id="109642" name="Rectangle 7">
            <a:extLst>
              <a:ext uri="{FF2B5EF4-FFF2-40B4-BE49-F238E27FC236}">
                <a16:creationId xmlns:a16="http://schemas.microsoft.com/office/drawing/2014/main" id="{110E3FC5-0152-4B5A-8884-B188B0C61D55}"/>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Inhalants*</a:t>
            </a:r>
          </a:p>
        </p:txBody>
      </p:sp>
      <p:sp>
        <p:nvSpPr>
          <p:cNvPr id="109643" name="Text Box 101">
            <a:extLst>
              <a:ext uri="{FF2B5EF4-FFF2-40B4-BE49-F238E27FC236}">
                <a16:creationId xmlns:a16="http://schemas.microsoft.com/office/drawing/2014/main" id="{C84946B5-D16E-4F59-80EB-A69ED8682028}"/>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Sniffed glue, breathed the contents of aerosol spray cans, or inhaled any paints or sprays to get high, one or more times during their life</a:t>
            </a:r>
          </a:p>
        </p:txBody>
      </p:sp>
      <p:sp>
        <p:nvSpPr>
          <p:cNvPr id="109644" name="Text Box 116">
            <a:extLst>
              <a:ext uri="{FF2B5EF4-FFF2-40B4-BE49-F238E27FC236}">
                <a16:creationId xmlns:a16="http://schemas.microsoft.com/office/drawing/2014/main" id="{D957D26B-6E50-47A2-8A6B-628951EE49C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"smack," "junk," or "China White," one or more times during their life</a:t>
            </a:r>
          </a:p>
          <a:p>
            <a:r>
              <a:rPr lang="en-US" sz="900" b="1" baseline="50000" dirty="0">
                <a:solidFill>
                  <a:srgbClr val="007889"/>
                </a:solidFill>
              </a:rPr>
              <a:t>†</a:t>
            </a:r>
            <a:r>
              <a:rPr lang="en-US" sz="1100" dirty="0">
                <a:solidFill>
                  <a:srgbClr val="007889"/>
                </a:solidFill>
              </a:rPr>
              <a:t>M &gt; F;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Heroin,*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"smack," "junk," or "China White,"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Heroin,*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86674309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Heroin,* 1999-2019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"smack," "junk," or "China White," one or more times during their life</a:t>
            </a:r>
          </a:p>
          <a:p>
            <a:r>
              <a:rPr lang="en-US" sz="900" b="1" baseline="50000" dirty="0">
                <a:solidFill>
                  <a:srgbClr val="007889"/>
                </a:solidFill>
              </a:rPr>
              <a:t>†</a:t>
            </a:r>
            <a:r>
              <a:rPr lang="en-US" sz="1100" dirty="0">
                <a:solidFill>
                  <a:srgbClr val="007889"/>
                </a:solidFill>
              </a:rPr>
              <a:t>Decreased 1999-2019, no change 1999-2011, decreased 2011-2019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1999-2019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4415294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Heroin,* Across 38 States and 25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"smack," "junk," or "China White," one or more times during their life</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174FDBD5-4C6C-4928-B5C3-829C3C5DC214}"/>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D5060CCB-9C31-42DA-8CA1-69A3A29FB1A8}"/>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7755B47C-8D7C-4F1A-8097-1FA07D7B2874}"/>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6A52026F-2DF2-4786-A66F-B802DB139F5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5D3A82E-8BAD-43F4-AC51-6814331FDBE0}"/>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7E9CD6E-51CB-4E09-9450-66DC44764F52}"/>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873876C5-5407-4464-BA09-C4809BC5D9F9}"/>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24697272-F930-4C90-974A-24F71DFDF61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997B2234-8F00-40E1-8F5D-F781D3F306C1}"/>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1E89054D-BC1A-4037-8593-4B71775320A9}"/>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9C4F5E1-5157-4BE4-A05C-FB9D4EEF0F28}"/>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14DE529D-9543-4EF9-986D-4F9F4C2CD239}"/>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4127F636-4E42-4F20-95F8-9515232B30ED}"/>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7DEEDAE5-37BD-4155-A9BB-6788844D14CC}"/>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43DC45F8-3F65-4E7A-9E58-43BACBC44E2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A445504E-32A6-4787-AA3A-0F5953DD3D80}"/>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B6EA2643-391F-425B-9B05-C47239DCC8C0}"/>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EF1DA96A-B4C9-4423-915F-8ED9F2501480}"/>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67DDE400-BFD9-49B7-8ED7-1E1E6126FC22}"/>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5C40E34-3E74-4D2A-9058-E3AC35C9E879}"/>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111DFDE-BD1A-4DED-B319-1779272AC8F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D08F7F5C-C070-4F83-ACF9-26C258724EBB}"/>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575863D5-DEA8-4CE1-9660-C46816F4776A}"/>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AA45BE5E-D9F6-437C-BB6D-6ADA9DB5C8D3}"/>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D32B1E8B-A921-4E3D-929B-4F151F76F16B}"/>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43658C6A-AA55-4AD9-97E0-AD4A480966C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5399CDF-9114-4D69-AFD0-C83437B6EE7D}"/>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694812BD-C559-48F3-B289-D4964ABC39CC}"/>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4BFB77BB-D30C-485C-A3D8-8E9BAE690F82}"/>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0CA61580-89C5-44BB-96A3-560E9FDB8321}"/>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641CD7C3-6DDF-4FC4-941A-64C8A51B0ABF}"/>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52FA39DE-605C-4DE9-B084-CB6A8FDE3B39}"/>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778459AA-2FAF-47C5-BA68-0825B05EF0D7}"/>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7CD968D6-A67C-4A2C-BD48-09938C8674DE}"/>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29FF0CFB-F04F-4468-8E76-1245F3F60AF6}"/>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F75DE15A-02E6-4AE8-92B0-BDA979559490}"/>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A9E0AA35-3423-46A6-AB65-4F7243DFDE0A}"/>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494BF254-FB88-43BC-B34C-CB789E951FE5}"/>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A6C71B8D-78F5-4D81-BE9A-4AB220F93B8F}"/>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5A4DBA42-8193-454F-8E4F-A133AC7DFE10}"/>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469EEACA-F529-4420-B7E7-0F3E77253374}"/>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AD20A9B8-B519-4A12-AAF6-17580BB6B976}"/>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AD5ED725-09C1-4FF9-8103-DFD0C14281F2}"/>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26BB65A-8254-4056-A5C8-CF1A03EF92B8}"/>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DC2AED20-D1DD-4E70-ADCA-BCFBD61CC53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2FA77848-235C-4E1E-8002-3195E743234A}"/>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038AB027-67D5-48A1-90EF-7D9FB33FCAD3}"/>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75B64F75-527C-452B-A0FA-304F90143161}"/>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7F65C0E2-1D51-41AC-8650-D88F59033953}"/>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3DF059CA-054E-45DD-B8AF-7FCA97D1E7AB}"/>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9934E223-38D9-4AF3-8C48-B390F29C1EC6}"/>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130E24AD-15E7-4BC4-97FE-4DBC98449D55}"/>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E33F27C1-FE58-40BA-A8DA-4886EE5B9F48}"/>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3A893B49-CA33-4E3E-94BC-6E02B3276D4C}"/>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A2348E9E-1108-4C2A-A122-F32278D00B87}"/>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93D0C12-3690-4AD1-A960-86FEF80C85A3}"/>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6BA11BAB-F2C9-4C60-B656-8E39AFA17287}"/>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4DDF8277-E4F1-4823-A37F-55A8060176D9}"/>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D88AF05F-0A5A-4EF2-939C-070181B7F2E1}"/>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F7870AF4-D392-4322-88C2-1F68A27A17E9}"/>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11678" name="Hawaii">
            <a:extLst>
              <a:ext uri="{FF2B5EF4-FFF2-40B4-BE49-F238E27FC236}">
                <a16:creationId xmlns:a16="http://schemas.microsoft.com/office/drawing/2014/main" id="{DE51D60A-4C34-46DA-92E9-F5F50284CAC6}"/>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F2054C45-D2B3-46DC-80CE-B580E5967602}"/>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C5EDD6D2-8599-4833-A53D-763E176C9E6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E8AA723D-90E4-4648-945F-4CD954158ACF}"/>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64553696-1F30-4B87-B24F-E239A6CE58DE}"/>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FBB06876-01C6-45CF-AF4F-132E5FFC5451}"/>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4A2FC906-2B02-42D9-8AEE-EDDB3B0B0299}"/>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85757D53-138D-448F-91B7-75BBA4A98E52}"/>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66E949EA-1E17-4C2B-B33D-11C8F2010CDB}"/>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11679" name="Alaska">
            <a:extLst>
              <a:ext uri="{FF2B5EF4-FFF2-40B4-BE49-F238E27FC236}">
                <a16:creationId xmlns:a16="http://schemas.microsoft.com/office/drawing/2014/main" id="{FFAF6563-FA39-490E-BAF4-C1CF471A14CD}"/>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810E080E-4F41-46CB-9984-464F4D638CFA}"/>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DD5404DE-AEFA-4788-AEE2-22E9E13F89DA}"/>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F3B5425B-4440-48CF-9180-C69A20916318}"/>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CAE02077-30A5-4260-AD65-66C9B658DF08}"/>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7DD1C60F-973C-48A4-B5C7-65ED25274886}"/>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8FA194E2-819E-42A0-87CB-75D4AD0EFC2E}"/>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FE567A80-CF2B-4DA3-ADE5-33D243AE9FFF}"/>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75584653-A6A7-49F3-BB9F-6ADB91035AC5}"/>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8E1AB694-F930-46C8-9094-9A39A08A012D}"/>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B36F6168-23F0-40A0-AF3D-51F040D906B6}"/>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4413879F-40CD-4397-857A-19D99BF93C42}"/>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89463414-26FE-431E-A1EC-0D4572E84DE9}"/>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3409FB41-2CBF-4E46-9BAE-B757F09FD7E0}"/>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BB0568D4-C171-4FD7-8AFB-62BA82404600}"/>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ABF8365C-2B76-45F0-8079-8A9262650800}"/>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11685" name="Text Box 114">
            <a:extLst>
              <a:ext uri="{FF2B5EF4-FFF2-40B4-BE49-F238E27FC236}">
                <a16:creationId xmlns:a16="http://schemas.microsoft.com/office/drawing/2014/main" id="{BBDCC649-D2B1-4879-8652-B48974E17F13}"/>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11686" name="Text Box 105">
            <a:extLst>
              <a:ext uri="{FF2B5EF4-FFF2-40B4-BE49-F238E27FC236}">
                <a16:creationId xmlns:a16="http://schemas.microsoft.com/office/drawing/2014/main" id="{58D7CED3-2809-4D21-9467-7FD49ACDBE46}"/>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0.9% - 1.5%</a:t>
            </a:r>
          </a:p>
        </p:txBody>
      </p:sp>
      <p:sp>
        <p:nvSpPr>
          <p:cNvPr id="111687" name="Text Box 106">
            <a:extLst>
              <a:ext uri="{FF2B5EF4-FFF2-40B4-BE49-F238E27FC236}">
                <a16:creationId xmlns:a16="http://schemas.microsoft.com/office/drawing/2014/main" id="{0A53A6BF-E7C1-49A3-B741-0212DCC1D100}"/>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1.6% - 2.0%</a:t>
            </a:r>
          </a:p>
        </p:txBody>
      </p:sp>
      <p:sp>
        <p:nvSpPr>
          <p:cNvPr id="111688" name="Text Box 107">
            <a:extLst>
              <a:ext uri="{FF2B5EF4-FFF2-40B4-BE49-F238E27FC236}">
                <a16:creationId xmlns:a16="http://schemas.microsoft.com/office/drawing/2014/main" id="{3FDBD353-FA39-4B8E-B917-C96431F4CA72}"/>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2.1% - 2.9%</a:t>
            </a:r>
          </a:p>
        </p:txBody>
      </p:sp>
      <p:sp>
        <p:nvSpPr>
          <p:cNvPr id="111689" name="Text Box 108">
            <a:extLst>
              <a:ext uri="{FF2B5EF4-FFF2-40B4-BE49-F238E27FC236}">
                <a16:creationId xmlns:a16="http://schemas.microsoft.com/office/drawing/2014/main" id="{907E8806-2CEC-495B-AE8A-21774EBBA79B}"/>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3.0% - 9.0%</a:t>
            </a:r>
          </a:p>
        </p:txBody>
      </p:sp>
      <p:sp>
        <p:nvSpPr>
          <p:cNvPr id="111690" name="Rectangle 7">
            <a:extLst>
              <a:ext uri="{FF2B5EF4-FFF2-40B4-BE49-F238E27FC236}">
                <a16:creationId xmlns:a16="http://schemas.microsoft.com/office/drawing/2014/main" id="{93EE1F2B-01FE-47F6-AD03-4BC6246E053E}"/>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Heroin*</a:t>
            </a:r>
          </a:p>
        </p:txBody>
      </p:sp>
      <p:sp>
        <p:nvSpPr>
          <p:cNvPr id="111691" name="Text Box 101">
            <a:extLst>
              <a:ext uri="{FF2B5EF4-FFF2-40B4-BE49-F238E27FC236}">
                <a16:creationId xmlns:a16="http://schemas.microsoft.com/office/drawing/2014/main" id="{85BC9E37-A22E-48A7-9B27-54DF7DB94ADA}"/>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Also called "smack," "junk," or "China White," one or more times during their life</a:t>
            </a:r>
          </a:p>
        </p:txBody>
      </p:sp>
      <p:sp>
        <p:nvSpPr>
          <p:cNvPr id="111692" name="Text Box 116">
            <a:extLst>
              <a:ext uri="{FF2B5EF4-FFF2-40B4-BE49-F238E27FC236}">
                <a16:creationId xmlns:a16="http://schemas.microsoft.com/office/drawing/2014/main" id="{66F12064-FA71-4D2D-9512-78B24D67A71E}"/>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33BFB8D9-EDD6-4AB6-A37E-35BBA6CFEDF8}"/>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3EBA2D3C-AC9E-4D2A-A21B-2BB285B94F6F}"/>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759F6690-B861-4F9F-9058-B9D3E13E6063}"/>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E2CCC41D-E8C1-4FC0-8AAC-8B67F4D7DF4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392898C3-D294-4D87-8AB7-323235421767}"/>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8F1708A5-A57F-44C7-A065-C80401E5F3C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0A2B5400-4C43-4581-9CB3-3AFB9187F30C}"/>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BBBE2683-AFA5-4A93-96E2-651C45C5D002}"/>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3649902A-364B-462A-9FFF-722BD1F96BF0}"/>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E13A8696-4993-4126-96C4-71CF751D43ED}"/>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CC26A405-D865-43BA-94FA-00AB6EF71092}"/>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3A911A05-3AE5-4FC5-8B74-05331D1514FE}"/>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E0CB95AC-5F4F-4015-A423-D97CDC27F70A}"/>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14B05D26-F59D-442D-AF0C-F2CBBF4D2F15}"/>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FCF6A1DD-B733-4305-9F1B-84CD008B2DE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C1C7EAD1-E288-48EA-B4FB-C73B3ABFE1F5}"/>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EBFB168-B6D6-40D7-9223-DE770CD1D885}"/>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9D8CFF1-51E3-4A0D-B2B2-CFE842A3FA2D}"/>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2F2673AD-BCB0-41D9-844E-A711BF1445EC}"/>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12B8AD71-6CB2-45E0-8B32-9A65059C7335}"/>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7544309-BDB7-47EF-9EB1-853AF46EB4B7}"/>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676B4162-01AD-4C9D-AE3A-F92EC673632F}"/>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7B1923B9-26D2-4450-87A0-44297E8491BF}"/>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45E6FE36-97C7-46C7-B7E9-09DE3CD46A07}"/>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6AFC59BC-48F8-4F86-9618-099FFC7138A6}"/>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1B070110-C927-4F5B-88C0-0869BA90569A}"/>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0E96B9B5-091D-4F71-95EE-5D7C8150A60A}"/>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A05A499-8DDB-46FE-A42D-08A3C69EA4E6}"/>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78100EE9-5622-4373-B662-7C966B357563}"/>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F1B1E0DC-0E92-4E45-832E-6DCEEA0EC3A4}"/>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1D5F516D-8312-46C1-93F5-83181A8BEE22}"/>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26BD45BC-AAA9-4BF6-AC3A-43B8A6231C51}"/>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1FE759D0-AEF1-4499-9580-31ECE1FD6F05}"/>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1957876-A685-40F1-8366-56191C49DB8B}"/>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1CB7D8A5-E3D1-402F-874A-69B839703CBF}"/>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03953C9B-62E1-4D0D-9386-9673F408A25F}"/>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4651D164-A9FA-4385-ADDD-D379789A305C}"/>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B6B6F2CD-C668-4D80-876C-E4A8B66B3AAB}"/>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93A5CA4E-07A1-454E-9C46-9D301E724220}"/>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39C703F1-CDC2-48E0-98FE-777B2EC52CB8}"/>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E1BCE7E8-FC25-4928-964D-43A99D0FE820}"/>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6E5B8194-1343-464B-AA77-0162F3A7C038}"/>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02B4B0B2-F322-4D4C-97DA-9D5CC97FD364}"/>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1B1ADA5A-2856-4939-8EC5-39A55C9F9893}"/>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C34CC7E5-DCD1-4278-8252-AA1256E31FB4}"/>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69B6DD01-89CB-4114-8C33-55119A86EFC9}"/>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5BFA419F-4D29-465C-8CE6-7F10EA907C76}"/>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7A44945F-D931-4CD0-B93E-97A9C15264CC}"/>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2F42136E-F247-4353-BA81-AC8A407415D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AD0E363F-DF72-4151-8157-21F250F6B731}"/>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8A507E8E-EBD0-4ABC-95F5-E68EE3F0ECC7}"/>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CFC579A6-140D-4AA0-BF26-7D5FB56DDD4C}"/>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70D8580A-6720-422B-A6EE-B5E0E1F390F8}"/>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4122F29A-0F99-40CD-A20F-0805A1ECB001}"/>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ECD9100D-E4B7-4FA4-8313-4E44002F8927}"/>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3BA55F9F-DDF1-4B86-A20B-7FCC2B7F15A9}"/>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F16C89BC-F0C0-4A5E-A75F-82F529C8E85E}"/>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C8D210D4-97B5-4911-BD33-D822C601F5DF}"/>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AD58D935-8C27-42FD-8326-BCE9C408EF2B}"/>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136167A2-8109-4AFF-9409-970DAE97CB7C}"/>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54334" name="Hawaii">
            <a:extLst>
              <a:ext uri="{FF2B5EF4-FFF2-40B4-BE49-F238E27FC236}">
                <a16:creationId xmlns:a16="http://schemas.microsoft.com/office/drawing/2014/main" id="{9D186957-68CF-4586-A869-AF7217C54D59}"/>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DDFA27DC-1D44-4C29-9D10-FFEDC6470604}"/>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CD92E83C-8730-40A5-BF31-ADBC1943261B}"/>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01EE663D-0752-4E1C-99EE-BE6BD5B9FD5E}"/>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DAC6E2E2-2896-4231-9165-4E7CFE17CDA6}"/>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B3A9253-E327-419E-A5B0-94A6B321E939}"/>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70AB21C6-E35C-4CA3-AD83-D46E4EE75844}"/>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6F79EE2F-F7FE-4517-AFAA-4662F3E2C551}"/>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DB8A65DC-C2F2-4758-8891-AA034BABCF57}"/>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54335" name="Alaska">
            <a:extLst>
              <a:ext uri="{FF2B5EF4-FFF2-40B4-BE49-F238E27FC236}">
                <a16:creationId xmlns:a16="http://schemas.microsoft.com/office/drawing/2014/main" id="{B3741C63-0B07-418E-8692-D8EA9C9E0228}"/>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34712D1B-7085-4FCB-ABED-432A56FEC40F}"/>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3E25B9C6-71F4-4516-8090-8B7148F795A1}"/>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6659188B-58E7-446A-B1D8-BC9B05EE3222}"/>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50F4F63E-CF23-4842-9703-29CF7C99659D}"/>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3C998CDD-5C5B-4DC8-94F9-76F9C95A6633}"/>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E168B25D-1861-4461-88EC-A90F99F5A329}"/>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C1234D9B-CBE9-4043-B356-4AC9BD6AEE4A}"/>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04548E0E-752F-4662-9F38-1D7C55BA6CBE}"/>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6F2D7571-EE38-4A92-8CAD-7D94381184BD}"/>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F67F22D6-B75E-4849-A3D6-0091B07384A6}"/>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3EB03B51-5635-43A9-90AC-7FB304A0642B}"/>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1BDD4D15-F116-48B4-807F-8D4AACA7DAE1}"/>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D7CA779C-86F5-41D3-ABBC-AC7BE8B24672}"/>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D6DB79B2-1521-4AFB-B7A9-2CCC26B75A16}"/>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37CC2D6-1978-4EA9-9C6F-033EACFAB13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54341" name="Text Box 114">
            <a:extLst>
              <a:ext uri="{FF2B5EF4-FFF2-40B4-BE49-F238E27FC236}">
                <a16:creationId xmlns:a16="http://schemas.microsoft.com/office/drawing/2014/main" id="{92F2CEA1-7C9E-4321-9734-5E7B3158CDE5}"/>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54342" name="Text Box 105">
            <a:extLst>
              <a:ext uri="{FF2B5EF4-FFF2-40B4-BE49-F238E27FC236}">
                <a16:creationId xmlns:a16="http://schemas.microsoft.com/office/drawing/2014/main" id="{E82AF495-5BAE-4125-B35F-9ADECD27E38E}"/>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2.2% - 4.7%</a:t>
            </a:r>
          </a:p>
        </p:txBody>
      </p:sp>
      <p:sp>
        <p:nvSpPr>
          <p:cNvPr id="54343" name="Text Box 106">
            <a:extLst>
              <a:ext uri="{FF2B5EF4-FFF2-40B4-BE49-F238E27FC236}">
                <a16:creationId xmlns:a16="http://schemas.microsoft.com/office/drawing/2014/main" id="{AFBFECE4-5870-4211-BEC1-6880A899715A}"/>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4.8% - 5.6%</a:t>
            </a:r>
          </a:p>
        </p:txBody>
      </p:sp>
      <p:sp>
        <p:nvSpPr>
          <p:cNvPr id="54344" name="Text Box 107">
            <a:extLst>
              <a:ext uri="{FF2B5EF4-FFF2-40B4-BE49-F238E27FC236}">
                <a16:creationId xmlns:a16="http://schemas.microsoft.com/office/drawing/2014/main" id="{9C84C55B-3620-440A-8588-2DFBC5229A5B}"/>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5.7% - 7.6%</a:t>
            </a:r>
          </a:p>
        </p:txBody>
      </p:sp>
      <p:sp>
        <p:nvSpPr>
          <p:cNvPr id="54345" name="Text Box 108">
            <a:extLst>
              <a:ext uri="{FF2B5EF4-FFF2-40B4-BE49-F238E27FC236}">
                <a16:creationId xmlns:a16="http://schemas.microsoft.com/office/drawing/2014/main" id="{81779165-0A69-4014-87A2-50BDC08108EA}"/>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7.7% - 13.5%</a:t>
            </a:r>
          </a:p>
        </p:txBody>
      </p:sp>
      <p:sp>
        <p:nvSpPr>
          <p:cNvPr id="54346" name="Rectangle 7">
            <a:extLst>
              <a:ext uri="{FF2B5EF4-FFF2-40B4-BE49-F238E27FC236}">
                <a16:creationId xmlns:a16="http://schemas.microsoft.com/office/drawing/2014/main" id="{C0A804F8-6C55-4DC3-90DD-9A248E7EC28B}"/>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a:t>
            </a:r>
          </a:p>
        </p:txBody>
      </p:sp>
      <p:sp>
        <p:nvSpPr>
          <p:cNvPr id="54347" name="Text Box 101">
            <a:extLst>
              <a:ext uri="{FF2B5EF4-FFF2-40B4-BE49-F238E27FC236}">
                <a16:creationId xmlns:a16="http://schemas.microsoft.com/office/drawing/2014/main" id="{AA56280A-4834-47FA-9C38-B665FDD290D9}"/>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at least 1 day during the 30 days before the survey</a:t>
            </a:r>
          </a:p>
        </p:txBody>
      </p:sp>
      <p:sp>
        <p:nvSpPr>
          <p:cNvPr id="54348" name="Text Box 116">
            <a:extLst>
              <a:ext uri="{FF2B5EF4-FFF2-40B4-BE49-F238E27FC236}">
                <a16:creationId xmlns:a16="http://schemas.microsoft.com/office/drawing/2014/main" id="{8D4EC1E7-BEAE-4E7C-8EAF-A384DA5189E1}"/>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LSD, acid, PCP, angel dust, mescaline, or mushrooms, one or more times during their life</a:t>
            </a:r>
          </a:p>
          <a:p>
            <a:r>
              <a:rPr lang="en-US" sz="900" b="1" baseline="50000" dirty="0">
                <a:solidFill>
                  <a:srgbClr val="007889"/>
                </a:solidFill>
              </a:rPr>
              <a:t>†</a:t>
            </a:r>
            <a:r>
              <a:rPr lang="en-US" sz="1100" dirty="0">
                <a:solidFill>
                  <a:srgbClr val="007889"/>
                </a:solidFill>
              </a:rPr>
              <a:t>M &gt; F; 10th &gt; 9th, 11th &gt; 9th, 11th &gt; 10th, 12th &gt; 9th, 12th &gt; 10th;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Hallucinogenic Drugs,*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57608607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LSD, acid, PCP, angel dust, mescaline, or mushrooms,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Hallucinogenic Drugs,*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80776819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Hallucinogenic Drugs,* 2001-2019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LSD, acid, PCP, angel dust, mescaline, or mushrooms, one or more times during their life</a:t>
            </a:r>
          </a:p>
          <a:p>
            <a:r>
              <a:rPr lang="en-US" sz="900" b="1" baseline="50000" dirty="0">
                <a:solidFill>
                  <a:srgbClr val="007889"/>
                </a:solidFill>
              </a:rPr>
              <a:t>†</a:t>
            </a:r>
            <a:r>
              <a:rPr lang="en-US" sz="1100" dirty="0">
                <a:solidFill>
                  <a:srgbClr val="007889"/>
                </a:solidFill>
              </a:rPr>
              <a:t>Decreased 2001-2019, decreased 2001-2005, decreased 2005-2019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2001-2019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85668213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"speed," "crystal meth," "crank," "ice," or "meth," one or more times during their life</a:t>
            </a:r>
          </a:p>
          <a:p>
            <a:r>
              <a:rPr lang="en-US" sz="900" b="1" baseline="50000" dirty="0">
                <a:solidFill>
                  <a:srgbClr val="007889"/>
                </a:solidFill>
              </a:rPr>
              <a:t>†</a:t>
            </a:r>
            <a:r>
              <a:rPr lang="en-US" sz="1100" dirty="0">
                <a:solidFill>
                  <a:srgbClr val="007889"/>
                </a:solidFill>
              </a:rPr>
              <a:t>M &gt; F; 11th &gt; 9th, 12th &gt; 9th;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Methamphetamines,*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"speed," "crystal meth," "crank," "ice," or "meth,"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Methamphetamines,*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16807597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Methamphetamines,* 1999-2019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"speed," "crystal meth," "crank," "ice," or "meth," one or more times during their life</a:t>
            </a:r>
          </a:p>
          <a:p>
            <a:r>
              <a:rPr lang="en-US" sz="900" b="1" baseline="50000" dirty="0">
                <a:solidFill>
                  <a:srgbClr val="007889"/>
                </a:solidFill>
              </a:rPr>
              <a:t>†</a:t>
            </a:r>
            <a:r>
              <a:rPr lang="en-US" sz="1100" dirty="0">
                <a:solidFill>
                  <a:srgbClr val="007889"/>
                </a:solidFill>
              </a:rPr>
              <a:t>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1999-2019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3724698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Methamphetamines,* Across 38 States and 24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"speed," "crystal meth," "crank," "ice," or "meth," one or more times during their life</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0D4F3498-1860-41AC-9435-502406397AD5}"/>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77F7D2A2-AC67-42E6-8EB1-13A9FE1E3B16}"/>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DD5F08FE-076D-48C6-B804-C61255B7811B}"/>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757FD4E8-5871-43DB-95C9-1617819C9CB0}"/>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C36DA62A-54C0-47A5-A515-8CEE638CC560}"/>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2B12CB34-BFE4-4C27-98DB-38733EDAE57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B5ED4AC0-B7C6-431B-B595-1982B6F5F5DC}"/>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C8218E71-BF98-481D-97D7-AB28D662A879}"/>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DD8A02F6-6B90-4509-B5EC-346494E3D248}"/>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3B3E99F3-FE06-4301-9C59-26CCA263A8F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03E8BD0-94E6-4344-87DD-8FB1D7E9CB75}"/>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A414B3FB-5AF9-45C5-8495-4A5C4192AE9B}"/>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783BAD50-A51D-4A40-B775-56AB4009DFBD}"/>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0849281-F567-4FAE-B9D5-383F3FEB0472}"/>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5876CD23-1158-422D-88D0-57576D3B85DD}"/>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068FDBD4-5EA2-40C6-84FF-ED51048F34E9}"/>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41465EC8-6648-4D5F-81C7-1922C3168D04}"/>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6BDDD3CA-AB92-4221-A723-7B301E1B309C}"/>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5B51B25-E299-466F-A032-93A0E50B60E7}"/>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509489DC-2652-450F-9F57-EBF76200C674}"/>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8E1E4DC2-6728-4A26-8BD7-1A39B30B1E93}"/>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0C58C798-3114-4594-BE3E-D876019DE43A}"/>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7A3083E4-48B1-4F67-ABB2-D3F99E15C22C}"/>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0F69A00A-F59B-4398-BD16-DAD9FB5FC49F}"/>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6A30DA74-4BD0-4F0F-9472-288B4AC4DB92}"/>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B500D660-7CA4-4C10-95F2-FBF5A050961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46404019-CC7A-47B8-860C-740C1D872FFB}"/>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D3B96D54-71BC-46AD-9985-CCF597B33BA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1ACFAFB-2839-4244-BFB3-A5C198F48A70}"/>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D6430E6F-CC7C-4F8A-8DC4-DE753ACDE115}"/>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2F9E7C59-2F62-4D4F-AA53-471485E0F03B}"/>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1B8CF6AA-332F-4E69-8844-0168A46CD727}"/>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70615BEE-5B30-45DE-9107-8CD82090B79A}"/>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10C3661-039B-4450-8038-9142A7317A19}"/>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92B5A938-1D1F-4A42-87FB-AFC5065EEF41}"/>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E7EBFCF1-2F9C-4C73-BDC5-A06B34C9F4BE}"/>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5AE93DA1-2442-48DB-87A5-2F07CD151352}"/>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A4C05FB8-6FE9-433C-B8E3-675A2023C52F}"/>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EC8E576E-90BD-4342-BF6F-85B877E0E0A3}"/>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8206F30C-535B-4180-A9C8-EBDB4D842788}"/>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652B3B81-C066-4DC3-8F66-4A762A6C5158}"/>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B666C579-B901-4BDC-B74B-B9041B16D3A3}"/>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8A67CF78-70BC-4F7D-87EE-FDF9DE20C74C}"/>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493E7F08-0B6A-4A51-849F-2B7C7B6B4F61}"/>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F710FFFC-43E6-450B-939D-AA8846B2E44E}"/>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124643C0-0835-4A9B-AC1A-CDE0857C857B}"/>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83F1CACD-1ABD-4748-92AD-301667DBC841}"/>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6DFD71E7-3F28-40EB-80CD-A4412F0D0BAF}"/>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14A8029A-DBE6-4372-8767-2DA7EB0A1B19}"/>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2D8215C6-0DF5-4A9E-A50C-05BC5DFDB749}"/>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2F5EFAA6-0578-43E2-B0FA-4B02D2294F2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D25EB49E-956F-4841-BFB3-CD55B7206581}"/>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A6A37200-5A7A-443C-B7F9-474432FB1241}"/>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75C13FC8-8758-4646-8242-ACDDE186C494}"/>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8E843210-25D7-474D-B25E-773D97ACCD90}"/>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EEA089A9-E90E-460E-8E2D-B38AC853E163}"/>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0DC1C894-249D-4529-A20F-FD939BD27942}"/>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3F8159BF-F842-4D89-9554-B99AB852EEA6}"/>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395FB701-A5D3-4B76-8C4A-D4F19DAD0E38}"/>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2B7D5920-C176-47D0-9C3C-D3D544D0AAA7}"/>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13726" name="Hawaii">
            <a:extLst>
              <a:ext uri="{FF2B5EF4-FFF2-40B4-BE49-F238E27FC236}">
                <a16:creationId xmlns:a16="http://schemas.microsoft.com/office/drawing/2014/main" id="{A8645944-F967-41CA-B1C2-EBC70B08A23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7C99A0C7-8D2F-4790-A3C2-53BF9EB116F6}"/>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E0D7B438-EBBF-4F2B-8105-E6458EECD164}"/>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6E60798F-6998-4B7A-834C-5FA45EB3B2D9}"/>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ED8354EC-5A45-47B2-8980-E05A349DED31}"/>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FAA541F0-F1C5-4051-8018-BA4E44D77040}"/>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0EA5E53B-B84D-4B4A-A944-0A0AA62B0E4A}"/>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2F1A9A4C-C1EC-4217-83CF-BEACFE915FAA}"/>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7311444C-426C-4E3A-AAEE-520B858BDF7A}"/>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13727" name="Alaska">
            <a:extLst>
              <a:ext uri="{FF2B5EF4-FFF2-40B4-BE49-F238E27FC236}">
                <a16:creationId xmlns:a16="http://schemas.microsoft.com/office/drawing/2014/main" id="{214BAF68-B87C-4CD9-90A0-3E969E4A53DF}"/>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182B9B72-4742-4F86-83CB-57262F90CF4E}"/>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DDCC96A4-9C9E-4E59-AE51-C26ECEC36DA7}"/>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34204C4-9AE4-462F-80A2-4670582C9AAE}"/>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BC7592FF-CA13-4AC0-AA45-D544BADA7AB0}"/>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B45BBF3C-824B-4F5B-B4DE-A1827388579E}"/>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DAB96808-A955-44CA-A2A4-63F4514AD609}"/>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F841AE9B-8B3A-4C1F-B8A6-2F15B760B65C}"/>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AF633604-4651-4780-A666-230548437272}"/>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67D0BF89-2F2B-4947-8C71-7961BA1EA4D5}"/>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4F459A31-15FA-49FF-80DE-6EEC7910193B}"/>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251C14F0-E958-433F-ABFD-5CFA4E9F7618}"/>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C064DA9B-27B2-4281-9FE1-E8440CCDFE9B}"/>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37539524-8CE2-461F-BB26-0347D82911E9}"/>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613480E2-0908-48B8-A616-B1AB844AE14D}"/>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83FAFAD4-4645-4EF2-9735-28AD67286D61}"/>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13733" name="Text Box 114">
            <a:extLst>
              <a:ext uri="{FF2B5EF4-FFF2-40B4-BE49-F238E27FC236}">
                <a16:creationId xmlns:a16="http://schemas.microsoft.com/office/drawing/2014/main" id="{15A39636-FC04-40C5-BD9C-3BD75C89D0C0}"/>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13734" name="Text Box 105">
            <a:extLst>
              <a:ext uri="{FF2B5EF4-FFF2-40B4-BE49-F238E27FC236}">
                <a16:creationId xmlns:a16="http://schemas.microsoft.com/office/drawing/2014/main" id="{430838CC-6CBD-4BAB-9A2A-6D07D14F8583}"/>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1.3% - 1.9%</a:t>
            </a:r>
          </a:p>
        </p:txBody>
      </p:sp>
      <p:sp>
        <p:nvSpPr>
          <p:cNvPr id="113735" name="Text Box 106">
            <a:extLst>
              <a:ext uri="{FF2B5EF4-FFF2-40B4-BE49-F238E27FC236}">
                <a16:creationId xmlns:a16="http://schemas.microsoft.com/office/drawing/2014/main" id="{7A1AE02A-C6C7-45E1-97B3-5A562F4030B7}"/>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2.0% - 2.5%</a:t>
            </a:r>
          </a:p>
        </p:txBody>
      </p:sp>
      <p:sp>
        <p:nvSpPr>
          <p:cNvPr id="113736" name="Text Box 107">
            <a:extLst>
              <a:ext uri="{FF2B5EF4-FFF2-40B4-BE49-F238E27FC236}">
                <a16:creationId xmlns:a16="http://schemas.microsoft.com/office/drawing/2014/main" id="{67BB4322-2B82-4BC0-AD24-EB8DD5AB97BA}"/>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2.6% - 4.1%</a:t>
            </a:r>
          </a:p>
        </p:txBody>
      </p:sp>
      <p:sp>
        <p:nvSpPr>
          <p:cNvPr id="113737" name="Text Box 108">
            <a:extLst>
              <a:ext uri="{FF2B5EF4-FFF2-40B4-BE49-F238E27FC236}">
                <a16:creationId xmlns:a16="http://schemas.microsoft.com/office/drawing/2014/main" id="{378DB3EE-6576-4E31-9C63-C9EC421F1F5F}"/>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4.2% - 10.4%</a:t>
            </a:r>
          </a:p>
        </p:txBody>
      </p:sp>
      <p:sp>
        <p:nvSpPr>
          <p:cNvPr id="113738" name="Rectangle 7">
            <a:extLst>
              <a:ext uri="{FF2B5EF4-FFF2-40B4-BE49-F238E27FC236}">
                <a16:creationId xmlns:a16="http://schemas.microsoft.com/office/drawing/2014/main" id="{F34D8B39-46F1-4A7F-B7F9-7571B4AE5DEF}"/>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Methamphetamines*</a:t>
            </a:r>
          </a:p>
        </p:txBody>
      </p:sp>
      <p:sp>
        <p:nvSpPr>
          <p:cNvPr id="113739" name="Text Box 101">
            <a:extLst>
              <a:ext uri="{FF2B5EF4-FFF2-40B4-BE49-F238E27FC236}">
                <a16:creationId xmlns:a16="http://schemas.microsoft.com/office/drawing/2014/main" id="{B4D48E17-3C51-4123-A8E7-2B771DD59849}"/>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Also called "speed," "crystal meth," "crank," "ice," or "meth," one or more times during their life</a:t>
            </a:r>
          </a:p>
        </p:txBody>
      </p:sp>
      <p:sp>
        <p:nvSpPr>
          <p:cNvPr id="113740" name="Text Box 116">
            <a:extLst>
              <a:ext uri="{FF2B5EF4-FFF2-40B4-BE49-F238E27FC236}">
                <a16:creationId xmlns:a16="http://schemas.microsoft.com/office/drawing/2014/main" id="{D5CD8EE0-08F1-4767-9BA4-10BB9A23F8B4}"/>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"MDMA," one or more times during their life</a:t>
            </a:r>
          </a:p>
          <a:p>
            <a:r>
              <a:rPr lang="en-US" sz="900" b="1" baseline="50000" dirty="0">
                <a:solidFill>
                  <a:srgbClr val="007889"/>
                </a:solidFill>
              </a:rPr>
              <a:t>†</a:t>
            </a:r>
            <a:r>
              <a:rPr lang="en-US" sz="1100" dirty="0">
                <a:solidFill>
                  <a:srgbClr val="007889"/>
                </a:solidFill>
              </a:rPr>
              <a:t>M &gt; F; 12th &gt; 9th, 12th &gt; 10th;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Ecstasy,*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"MDMA,"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Ecstasy,*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623942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Frequently,*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900" b="1" baseline="50000" dirty="0">
                <a:solidFill>
                  <a:srgbClr val="007889"/>
                </a:solidFill>
              </a:rPr>
              <a:t>†</a:t>
            </a:r>
            <a:r>
              <a:rPr lang="en-US" sz="1100" dirty="0">
                <a:solidFill>
                  <a:srgbClr val="007889"/>
                </a:solidFill>
              </a:rPr>
              <a:t>12th &gt; 9th, 12th &gt; 10th, 12th &gt; 11th;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Ecstasy,* 2001-2019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"MDMA," one or more times during their life</a:t>
            </a:r>
          </a:p>
          <a:p>
            <a:r>
              <a:rPr lang="en-US" sz="900" b="1" baseline="50000" dirty="0">
                <a:solidFill>
                  <a:srgbClr val="007889"/>
                </a:solidFill>
              </a:rPr>
              <a:t>†</a:t>
            </a:r>
            <a:r>
              <a:rPr lang="en-US" sz="1100" dirty="0">
                <a:solidFill>
                  <a:srgbClr val="007889"/>
                </a:solidFill>
              </a:rPr>
              <a:t>Decreased 2001-2019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2001-2019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19060260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Ecstasy,* Across 32 States and 20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*Also called "MDMA," one or more times during their life</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C6BCABAF-08DE-47FB-B144-FD2D61AF9376}"/>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817AF9E2-9EFB-486B-B792-4695DC3D7F5C}"/>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B73CFBD9-BEFC-441F-88FB-2629955FD7ED}"/>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220E973C-F469-4F3E-A1F8-F07DA6A794FA}"/>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2D8E842C-7B32-4DF4-A64D-0AE56681ECF3}"/>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67B38216-11DB-4066-ADED-0164E5B8742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02445CD2-FD4E-4394-9C0E-A4C920B4BAEA}"/>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380438EE-0FE0-4EC7-B85B-46E46632D00E}"/>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DD1C58AC-28A3-4947-99DB-7A0EE697A6E3}"/>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B5FFA9AF-57CD-4625-8C1D-2153DEBA1EF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8EC98273-6BF6-4721-BA35-EAF36ED76CCA}"/>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846C880C-D4CE-4414-B9F7-41FDFDB4EF39}"/>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F04893F9-8ED9-4AA5-AD1A-BD08F6F5F660}"/>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340F4D87-5937-4B5D-A9D7-3D75922297A9}"/>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CA797B19-E497-406A-8115-FBD943E0121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A62654A8-6713-461D-88CF-FE907DB10D6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404764D9-0339-4579-8847-355667E9C190}"/>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0CC17FE6-445F-472F-81F9-9BB1AD1CD59C}"/>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C55E6AB6-F198-4F72-83EA-43F64A931BE3}"/>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19991C72-F611-4AC4-A90A-E7CC74BCDE05}"/>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8193959E-8B06-464E-92E8-DE33C21B8D2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A8A17DAC-5065-4A1E-A60D-BCA2A83927B5}"/>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B2827D88-8963-489B-8DC1-88E31FAC256F}"/>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C4E80E82-A851-46EF-ABB3-525355985CC7}"/>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18596DA9-51C4-4FA8-9510-3EDEEF898B0C}"/>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EDEB4230-B464-4C5C-8A28-319A3760576F}"/>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AC6C1D7A-8FD9-49B4-A94A-DD8F7A57930C}"/>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E5F2163-5D05-4967-BEDD-F7681F59AFF2}"/>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BAAFF91C-72A8-466D-88C6-D40795948249}"/>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CEB71514-5BDD-4340-A3D4-5229B97CF5C2}"/>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0AAB5448-D9B7-4CCE-BDF0-A15E5F23ADB3}"/>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0969182C-3989-4DEF-A6C1-E53A49310B3D}"/>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1D19B05E-2D1A-425D-B8DF-E5BB1274D3B8}"/>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D5A7C52-8EC4-4507-A6A6-DEF642AA3E2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D60CC950-1DD5-4DC2-AB61-5EFE7CE88CC8}"/>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FE0348DF-ACBE-49D0-A433-292FBD58B445}"/>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11C6591E-11B5-4AB4-A94E-0DFD63331C30}"/>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AEAD6252-6990-4BD7-BD3B-AFB7C40AE1B3}"/>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6C04EDEE-E127-4C2C-957C-996A6A85862D}"/>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B2A869EC-4366-4F43-8078-3189101AE3AB}"/>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32938044-37FB-4833-BE0B-50F5D55530F8}"/>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B83F5215-77FA-40F2-A64F-0A91E08AE46B}"/>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965FEE64-A8D4-4CB9-AFDB-CBA28647E846}"/>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B6730DE-6F6D-4FA4-AAF4-3DE5344CF412}"/>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406C2C5E-F471-432A-8C50-12BCEF12F3FC}"/>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CD6CC40E-3DA2-44B7-9AAA-4C18BA774389}"/>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536D032D-8982-4B6D-9ADF-14B2C6FBE529}"/>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B5EE2E96-6599-4041-A3B7-9725DFF0EA2D}"/>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07DC7AC4-F125-4467-9548-3DB59FE6B5FB}"/>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4DC2C747-B061-4298-90EA-A2F3324E261E}"/>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926C0AA0-6BF6-421F-AF04-19A486ACF697}"/>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F6AC2898-4FBF-4D55-9B59-FC6386CB2C2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9962CAD2-F2A1-4BBA-B451-54B2824D3F3F}"/>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9F5E38B1-E143-496D-9E35-C2E884BE6416}"/>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B5657BA9-6596-4BB7-8923-9BB690A67B23}"/>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4C659C3-5C7A-43A4-A8DD-0A495AF2910D}"/>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3A6CF855-F8DD-4287-AE4C-0AD8675A7AD9}"/>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51AFD2BB-DB24-4215-ACF7-2F4FE7142BF1}"/>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E0639EA5-73A8-4E2B-9339-B8F5C80574F7}"/>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2F700234-D530-45A3-B212-FB8195D14D9D}"/>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15774" name="Hawaii">
            <a:extLst>
              <a:ext uri="{FF2B5EF4-FFF2-40B4-BE49-F238E27FC236}">
                <a16:creationId xmlns:a16="http://schemas.microsoft.com/office/drawing/2014/main" id="{00FCE137-89AE-449B-9F5A-EB344F6B1539}"/>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4A6BABFA-90FC-4AD0-9E5B-7B17235C4212}"/>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0E5D6EC9-71F1-4944-8134-B565D1BFF4F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61667CDD-C9EB-448A-B4ED-283B9B57DA50}"/>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DCEC040C-0EDB-40B0-B488-9DA4C5CC5056}"/>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FD45D4A-63E3-4DAE-960A-0FA62A7F257B}"/>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8EBC5625-7A0B-4BA4-8544-C0C9986148E8}"/>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A2DD430D-1BD7-4881-A7B3-B2FFC1483CF4}"/>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25273F67-B9ED-42AB-B98B-D3B084976654}"/>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15775" name="Alaska">
            <a:extLst>
              <a:ext uri="{FF2B5EF4-FFF2-40B4-BE49-F238E27FC236}">
                <a16:creationId xmlns:a16="http://schemas.microsoft.com/office/drawing/2014/main" id="{DD10200A-8A55-40AD-BB94-6780F27F0F3B}"/>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1B3E0522-1071-4888-ADA3-D9D4E48E6ABF}"/>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C4469C2E-8824-4E3F-B5AD-09033A5439B1}"/>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5AA2ED4-0030-49D1-8FC5-3930D74859B5}"/>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10508208-08FE-4759-BF54-0C430D684344}"/>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59206EB7-7652-4ED0-B113-BE27882211B2}"/>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E0CEFB08-081C-456B-9BE5-4BB248EEEA31}"/>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45630586-3AE4-4282-8884-3933F200889F}"/>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EA75F3D9-DA47-42A5-B3CF-BFD2BB448B36}"/>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087A2953-1157-4FBD-BD5D-0C7A38FCD48C}"/>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DA765AD8-B4DF-4A91-846A-2EDE7CF33F2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F0C70A90-1936-41F3-997E-03FFC282D719}"/>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22F89259-CE58-4F69-AE27-4E69D5549BB8}"/>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48C446FA-6243-4D0D-B0CE-673EBB1C0A1E}"/>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E521409C-CD37-440E-BF06-1B54E69077BA}"/>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FDD75A32-45A9-46E9-9E55-43A73DCA856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15781" name="Text Box 114">
            <a:extLst>
              <a:ext uri="{FF2B5EF4-FFF2-40B4-BE49-F238E27FC236}">
                <a16:creationId xmlns:a16="http://schemas.microsoft.com/office/drawing/2014/main" id="{8DEA5E3A-B625-429C-B6AD-CFCFC8D3A757}"/>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15782" name="Text Box 105">
            <a:extLst>
              <a:ext uri="{FF2B5EF4-FFF2-40B4-BE49-F238E27FC236}">
                <a16:creationId xmlns:a16="http://schemas.microsoft.com/office/drawing/2014/main" id="{E843F1FE-C1AA-43E9-8BC0-589895E69257}"/>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1.7% - 3.3%</a:t>
            </a:r>
          </a:p>
        </p:txBody>
      </p:sp>
      <p:sp>
        <p:nvSpPr>
          <p:cNvPr id="115783" name="Text Box 106">
            <a:extLst>
              <a:ext uri="{FF2B5EF4-FFF2-40B4-BE49-F238E27FC236}">
                <a16:creationId xmlns:a16="http://schemas.microsoft.com/office/drawing/2014/main" id="{666BEDF6-14AB-409D-8259-33CAE5F9CDC2}"/>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3.4% - 4.2%</a:t>
            </a:r>
          </a:p>
        </p:txBody>
      </p:sp>
      <p:sp>
        <p:nvSpPr>
          <p:cNvPr id="115784" name="Text Box 107">
            <a:extLst>
              <a:ext uri="{FF2B5EF4-FFF2-40B4-BE49-F238E27FC236}">
                <a16:creationId xmlns:a16="http://schemas.microsoft.com/office/drawing/2014/main" id="{71A63DB0-BFAE-46B5-AF32-FCFC0AD66536}"/>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4.3% - 5.3%</a:t>
            </a:r>
          </a:p>
        </p:txBody>
      </p:sp>
      <p:sp>
        <p:nvSpPr>
          <p:cNvPr id="115785" name="Text Box 108">
            <a:extLst>
              <a:ext uri="{FF2B5EF4-FFF2-40B4-BE49-F238E27FC236}">
                <a16:creationId xmlns:a16="http://schemas.microsoft.com/office/drawing/2014/main" id="{CCB61BC9-D6C5-42FF-9F37-95005F15F0F3}"/>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5.4% - 9.8%</a:t>
            </a:r>
          </a:p>
        </p:txBody>
      </p:sp>
      <p:sp>
        <p:nvSpPr>
          <p:cNvPr id="115786" name="Rectangle 7">
            <a:extLst>
              <a:ext uri="{FF2B5EF4-FFF2-40B4-BE49-F238E27FC236}">
                <a16:creationId xmlns:a16="http://schemas.microsoft.com/office/drawing/2014/main" id="{7B1ACAB4-A236-4683-BCF4-7E215F0F898D}"/>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Used Ecstasy*</a:t>
            </a:r>
          </a:p>
        </p:txBody>
      </p:sp>
      <p:sp>
        <p:nvSpPr>
          <p:cNvPr id="115787" name="Text Box 101">
            <a:extLst>
              <a:ext uri="{FF2B5EF4-FFF2-40B4-BE49-F238E27FC236}">
                <a16:creationId xmlns:a16="http://schemas.microsoft.com/office/drawing/2014/main" id="{CA1511F1-3443-4054-A273-20D0AEC7460E}"/>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Also called "MDMA," one or more times during their life</a:t>
            </a:r>
          </a:p>
        </p:txBody>
      </p:sp>
      <p:sp>
        <p:nvSpPr>
          <p:cNvPr id="115788" name="Text Box 116">
            <a:extLst>
              <a:ext uri="{FF2B5EF4-FFF2-40B4-BE49-F238E27FC236}">
                <a16:creationId xmlns:a16="http://schemas.microsoft.com/office/drawing/2014/main" id="{907DEB59-318B-451E-8EA9-F7E4B479661E}"/>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*Pills or shots, one or more times during their life</a:t>
            </a:r>
          </a:p>
          <a:p>
            <a:r>
              <a:rPr lang="en-US" sz="900" b="1" baseline="50000" dirty="0">
                <a:solidFill>
                  <a:srgbClr val="007889"/>
                </a:solidFill>
              </a:rPr>
              <a:t>†</a:t>
            </a:r>
            <a:r>
              <a:rPr lang="en-US" sz="1100" dirty="0">
                <a:solidFill>
                  <a:srgbClr val="007889"/>
                </a:solidFill>
              </a:rPr>
              <a:t>M &gt; F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Steroids Without a Doctor's Prescription,*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*Pills or shots,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Steroids Without a Doctor's Prescription,*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82391436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Took Steroids Without a Doctor's Prescription,*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*Pills or shots, one or more times during their life</a:t>
            </a:r>
          </a:p>
          <a:p>
            <a:r>
              <a:rPr lang="en-US" sz="900" b="1" baseline="50000" dirty="0">
                <a:solidFill>
                  <a:srgbClr val="007889"/>
                </a:solidFill>
              </a:rPr>
              <a:t>†</a:t>
            </a:r>
            <a:r>
              <a:rPr lang="en-US" sz="1100" dirty="0">
                <a:solidFill>
                  <a:srgbClr val="007889"/>
                </a:solidFill>
              </a:rPr>
              <a:t>Decreased 1991-2019, increased 1991-2001, decreased 2001-2019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03002210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Took Steroids Without a Doctor's Prescription,* Across 21 States and 18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*Pills or shots, one or more times during their life</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1BD5D3D9-21DA-40D1-9185-9C9059FAE555}"/>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1FA95D26-B36F-4782-B4C6-AFD052DC1E9F}"/>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541EE3D-D12D-4372-9DE2-E0310B9AFDD1}"/>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EBCEFCE2-ADDB-4E98-9B76-32020DCE79E6}"/>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91FB79C-0A8B-4019-87F6-B7BD97059B9F}"/>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D9E598BF-BADC-4C93-91E2-8516F85D2B3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7054B7C0-7E85-4174-961E-88E41A072B3A}"/>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B0D6609C-0BD2-4200-BCFD-680974C0A86E}"/>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4FF26901-B6FB-4F4D-AFD9-4EEBC87A6EF0}"/>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AD82CE5D-2688-41FF-A656-54A96C4EEF89}"/>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43EC1012-4520-4745-87F7-3338FF8BDCBC}"/>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3256977F-43E1-425F-ADF8-03B29D06F2CF}"/>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E994DFAA-E759-42AC-BFFE-D6ED3F5C1B72}"/>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E486FEFC-E643-4150-BDA5-59660F35A17C}"/>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E000ACEB-773F-4A48-870A-0E6DABD2A8F8}"/>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01C2E6CC-DB6E-42C7-A096-159BC2D81C82}"/>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0D5FBA00-E658-44AF-B853-09FAFA5F668F}"/>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4F40E18F-8652-4EAD-9766-10F8F39E4EE7}"/>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9515BAC-D71F-4E2E-9E64-04F2E80EDA3A}"/>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742AB44-AFF0-49D3-B6BF-BFE1B241D66E}"/>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3CA22896-8505-40CD-B26E-7AB890417E5C}"/>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F1275BBA-CAB6-431E-8DCF-9404094A1308}"/>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3C0802BA-1AB7-4BD6-AA93-7B7350C8DE1E}"/>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ECA79C98-738E-49C8-B03E-18B862D3F18F}"/>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1420E4D8-CF7A-4B41-8A5C-18EF0062854C}"/>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52343CAC-3A01-4434-B9B3-DD64D453CA88}"/>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96C13794-C7B9-4165-8123-FE08A18EE124}"/>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2EE70DEC-67F3-4B3E-A63D-372B11D8C49C}"/>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D9E2186-B0D6-486D-AD85-B0F46F211A73}"/>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4C16788B-00EC-4F0F-966C-CE51004A438D}"/>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73266DC8-B73F-48E8-BDEE-93D5E63339D7}"/>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53733AAC-849A-4209-BE69-3FBB58CE4E5C}"/>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1269A44B-415A-4C63-97CB-42B5EB697E83}"/>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68B086D6-355E-40EA-ACC0-CD81786EE166}"/>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E32E68C9-4602-44CD-9ABC-327CC27A59B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BE78A75C-77A4-42E3-AD38-D093849412AC}"/>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37F91606-821D-4AED-9C06-C8CC03BE559C}"/>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ECC227B4-63F2-4391-A479-45923D301D9B}"/>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8E51442C-ED82-4E32-919D-BDBD954284C2}"/>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CCB7AF25-7DE2-4029-88C7-2F86A6BFD83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88AF73D8-310B-4F84-91A7-6F506BE59051}"/>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54DD3281-E070-4905-AB31-C35B1870A30E}"/>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41EE3189-72E0-443B-AFA2-27325515284C}"/>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DFC6991D-CC25-4094-943E-CEFC6AC6ABA4}"/>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8F80CC38-576D-4BF4-80E1-FBC9C397949F}"/>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AE057894-6AC9-4806-A70F-6D918AA66237}"/>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8400F928-E7E4-4032-B317-D5A2838FF267}"/>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72487E1C-6D7B-4E39-8940-C9EAF87D3EE0}"/>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998EBD2A-2F2C-45D6-95BA-C194C090FF24}"/>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8FD32A92-A6FC-43E9-8FC7-4EFF3855B608}"/>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1B849A7E-BC48-499F-B10C-77079CB11E3D}"/>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754C0A8F-6782-4436-B992-4CA41C3714B6}"/>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504DBE7A-DAE0-408B-A1B4-05F1FB577528}"/>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32CA71AA-005F-4438-B4BC-0BB48C68965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C506E222-39E8-48C9-ABF7-AD436D0D5D2B}"/>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D5611ED4-8D62-4FDB-A670-B6BC3699FFB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6C3AFEC3-2580-436B-9E1A-9CB70D3797BA}"/>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2FE64893-D1E9-43F7-A5D3-837EB10FB728}"/>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1D0C3898-D307-4962-A8A3-79AEB6AC2E72}"/>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9BAFA76C-EE26-470C-AF81-6365C3C38222}"/>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17822" name="Hawaii">
            <a:extLst>
              <a:ext uri="{FF2B5EF4-FFF2-40B4-BE49-F238E27FC236}">
                <a16:creationId xmlns:a16="http://schemas.microsoft.com/office/drawing/2014/main" id="{54986423-AD33-4A4B-80CF-5513C40532EC}"/>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513D25EC-D29D-4308-9ACF-98870FD27F5B}"/>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624412AE-2282-4A61-A99E-5014512EECE6}"/>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E5426BFB-CECA-4FC6-8786-984CA10186B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7066FCED-DBA5-4E03-AF32-F02BE426965C}"/>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2434C266-BBDE-4ACA-B3D1-F18F5D598C67}"/>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402BE15E-66B9-4301-9C47-54AC88053BAD}"/>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5B55027A-F533-4E77-97C6-92CFD3FFB735}"/>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D1140D74-3A33-4308-B1B0-DAD48CEAC3BA}"/>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17823" name="Alaska">
            <a:extLst>
              <a:ext uri="{FF2B5EF4-FFF2-40B4-BE49-F238E27FC236}">
                <a16:creationId xmlns:a16="http://schemas.microsoft.com/office/drawing/2014/main" id="{57D07D1A-EE31-4482-864D-128E08A9E36C}"/>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A825B86A-BE2F-46CD-8E1F-A392A442D08E}"/>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033345BF-50E0-4A6A-925B-D418E6920306}"/>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8DD02980-CB01-47FA-8391-EF40F3BC1AA9}"/>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068879CB-F431-4734-ABF2-2158A3C80D8C}"/>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0D62D4D3-3499-46AD-8849-8BC12484F0A9}"/>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C1FD25C0-57EE-4F02-9658-9BE416EBFABE}"/>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68AA322C-1BB3-44A8-AB5C-EFBB11F8B81D}"/>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57AEAEEB-DEC2-4AF2-B984-E773181BD122}"/>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94293A62-33C5-4F27-8B8E-5F348B753F55}"/>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243FD0D8-FB82-4D82-9719-2E44588867FB}"/>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CAE0B9ED-DC80-4F0A-AC65-652364255BB4}"/>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6F87B45B-D51D-40E3-9066-16F52237F375}"/>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69D7FBBF-2C91-4591-A9EB-06629E17155D}"/>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EC4A0088-F5C8-4E4A-9270-ECDA446249F0}"/>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0591104D-BF80-4BCB-8099-6D138EC0C28B}"/>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17829" name="Text Box 114">
            <a:extLst>
              <a:ext uri="{FF2B5EF4-FFF2-40B4-BE49-F238E27FC236}">
                <a16:creationId xmlns:a16="http://schemas.microsoft.com/office/drawing/2014/main" id="{751F87CB-6C09-4BDC-BEC5-A33F72E3CFBA}"/>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17830" name="Text Box 105">
            <a:extLst>
              <a:ext uri="{FF2B5EF4-FFF2-40B4-BE49-F238E27FC236}">
                <a16:creationId xmlns:a16="http://schemas.microsoft.com/office/drawing/2014/main" id="{A07F10B5-AE43-4B8E-A015-BB928EFE73AE}"/>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 - 1.9%</a:t>
            </a:r>
          </a:p>
        </p:txBody>
      </p:sp>
      <p:sp>
        <p:nvSpPr>
          <p:cNvPr id="117831" name="Text Box 106">
            <a:extLst>
              <a:ext uri="{FF2B5EF4-FFF2-40B4-BE49-F238E27FC236}">
                <a16:creationId xmlns:a16="http://schemas.microsoft.com/office/drawing/2014/main" id="{1F9B18CC-F55D-46C2-9188-9ADF55038E46}"/>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2.0% - 2.6%</a:t>
            </a:r>
          </a:p>
        </p:txBody>
      </p:sp>
      <p:sp>
        <p:nvSpPr>
          <p:cNvPr id="117832" name="Text Box 107">
            <a:extLst>
              <a:ext uri="{FF2B5EF4-FFF2-40B4-BE49-F238E27FC236}">
                <a16:creationId xmlns:a16="http://schemas.microsoft.com/office/drawing/2014/main" id="{82CAB944-6A52-4C35-9F76-1DC9D872BA5D}"/>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2.7% - 4.9%</a:t>
            </a:r>
          </a:p>
        </p:txBody>
      </p:sp>
      <p:sp>
        <p:nvSpPr>
          <p:cNvPr id="117833" name="Text Box 108">
            <a:extLst>
              <a:ext uri="{FF2B5EF4-FFF2-40B4-BE49-F238E27FC236}">
                <a16:creationId xmlns:a16="http://schemas.microsoft.com/office/drawing/2014/main" id="{B1968A1E-1D03-4A42-8B07-D02965284DD0}"/>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5.0% - 10.5%</a:t>
            </a:r>
          </a:p>
        </p:txBody>
      </p:sp>
      <p:sp>
        <p:nvSpPr>
          <p:cNvPr id="117834" name="Rectangle 7">
            <a:extLst>
              <a:ext uri="{FF2B5EF4-FFF2-40B4-BE49-F238E27FC236}">
                <a16:creationId xmlns:a16="http://schemas.microsoft.com/office/drawing/2014/main" id="{7E8A3C19-A7B7-47CC-8AE9-C8844A56265E}"/>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Took Steroids Without a Doctor's Prescription*</a:t>
            </a:r>
          </a:p>
        </p:txBody>
      </p:sp>
      <p:sp>
        <p:nvSpPr>
          <p:cNvPr id="117835" name="Text Box 101">
            <a:extLst>
              <a:ext uri="{FF2B5EF4-FFF2-40B4-BE49-F238E27FC236}">
                <a16:creationId xmlns:a16="http://schemas.microsoft.com/office/drawing/2014/main" id="{BB707DFB-FC7B-4A8A-AFBA-3A1A25EF3BCE}"/>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Pills or shots, one or more times during their life</a:t>
            </a:r>
          </a:p>
        </p:txBody>
      </p:sp>
      <p:sp>
        <p:nvSpPr>
          <p:cNvPr id="117836" name="Text Box 116">
            <a:extLst>
              <a:ext uri="{FF2B5EF4-FFF2-40B4-BE49-F238E27FC236}">
                <a16:creationId xmlns:a16="http://schemas.microsoft.com/office/drawing/2014/main" id="{4F978300-EE8E-41A1-BC71-A643084BF9D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*Used a needle to inject any illegal drug into their body, one or more times during their life</a:t>
            </a:r>
          </a:p>
          <a:p>
            <a:r>
              <a:rPr lang="en-US" sz="900" b="1" baseline="50000" dirty="0">
                <a:solidFill>
                  <a:srgbClr val="007889"/>
                </a:solidFill>
              </a:rPr>
              <a:t>†</a:t>
            </a:r>
            <a:r>
              <a:rPr lang="en-US" sz="1100" dirty="0">
                <a:solidFill>
                  <a:srgbClr val="007889"/>
                </a:solidFill>
              </a:rPr>
              <a:t>M &gt; F;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Injected Any Illegal Drug,*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*Used a needle to inject any illegal drug into their body,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Injected Any Illegal Drug,*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0177945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Frequently,*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Injected Any Illegal Drug,* 1995-2019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*Used a needle to inject any illegal drug into their body, one or more times during their life</a:t>
            </a:r>
          </a:p>
          <a:p>
            <a:r>
              <a:rPr lang="en-US" sz="900" b="1" baseline="50000" dirty="0">
                <a:solidFill>
                  <a:srgbClr val="007889"/>
                </a:solidFill>
              </a:rPr>
              <a:t>†</a:t>
            </a:r>
            <a:r>
              <a:rPr lang="en-US" sz="1100" dirty="0">
                <a:solidFill>
                  <a:srgbClr val="007889"/>
                </a:solidFill>
              </a:rPr>
              <a:t>Decreased 1995-2019, no change 1995-2011, decreased 2011-2019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557394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Injected Any Illegal Drug,* Across 28 States and 20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*Used a needle to inject any illegal drug into their body, one or more times during their life</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E0D3A15F-81C1-4978-96BA-67B1F5DC55C2}"/>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67702657-7CCC-46B7-A75D-853F442C5A68}"/>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AC7AAB6E-AC69-41F6-AF0F-AF5F01E356FF}"/>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67C63EF3-6E72-42C7-A656-642A78A0FA25}"/>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E1128D8E-83F7-49CE-9D89-E4C3C3E7CD3A}"/>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6D615A5-A582-42FE-A000-845BF1F2F562}"/>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95951E88-A998-4E49-9ACF-34B068DA4D83}"/>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6517DB6C-4C45-490A-B627-885710C64025}"/>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B8EEDE0F-9CFE-4C95-B9AA-80056E64FAD6}"/>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9D630D6B-2360-48B0-A1B5-BBCBF1FE62E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55E4FBEE-DB28-4FF9-9EC3-9A9C60B991BD}"/>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DF939A73-DDA3-472C-8EDB-05B46157DA4C}"/>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B3C6822A-CD67-4045-B39E-3F03AE66C2CC}"/>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3D3A3215-E77E-4D67-9EB7-E939E891F026}"/>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438D7302-784C-44E2-9BFE-80BB25A766D8}"/>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A282EEA1-6F53-4021-BE54-B210F2E9AE0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AE71FC7C-6875-4259-8E4D-C02C2F1D8A4A}"/>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7905A10-F65C-4122-A53A-D842FB332C25}"/>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0C612746-91B8-419D-BD08-C95E357462FC}"/>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64192B39-59B7-487E-96A5-83E1B97BCB9E}"/>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D31CDED4-3FD8-4982-90DE-8BBFD07AA50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59B7849D-73FF-46FF-8C2E-95C6FE3D8F0B}"/>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FDA1BD8D-2DC6-4978-8A33-99B7D2B8CC45}"/>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F117929D-0743-4571-9AE5-0C5BADED90DD}"/>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92933C51-2A86-4AAF-9F4B-1DDFA4939C36}"/>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8F18080E-395B-4B3B-94FC-B1DB15F8DC25}"/>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F59E93BE-EAF9-44EA-943F-8431348C7000}"/>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5C4C6BF7-708D-44C4-BAF5-A4C2B4B16E59}"/>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CBF3D300-D473-4A11-B54D-872F2C092560}"/>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E33E880B-B212-47D7-8CEE-3B105C37CAFB}"/>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25230315-C805-4C8B-AA32-C966E2077C3A}"/>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2FF35710-A90B-46D2-90F5-FF6C841A2873}"/>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96AB5155-4BFE-4BD4-9EB5-3558A2803BA0}"/>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2F9FC0C0-A870-4B76-840D-75FCF0F6A2D3}"/>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A911250F-E881-4BD0-B52B-17D303D6F5E6}"/>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1B0B1D67-5FC6-4668-8FF4-DC63067B6B1C}"/>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C954C29A-9053-426A-B221-1C1B272EBF76}"/>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72EE88B7-01BF-47D5-8F50-8AAD0576FBEC}"/>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348D5A9B-DF0A-4D44-A813-FB7D1B379B4A}"/>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4AAD00E6-618E-4F20-AE58-A761859D0FD9}"/>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507B988-8E03-434A-A06D-B579FF13C4F3}"/>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0AA6D87A-EA6A-4519-84B1-54F149E372BF}"/>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D78FFF5A-923E-43A8-A292-F7A10114ACCC}"/>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052DDF4D-B1DD-4641-86CE-1D5D6A7A9FB1}"/>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9D793B7D-EF09-44A7-B54D-E70040AB4587}"/>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D69FAC8B-4001-4E84-B2BD-505B2677B30F}"/>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3D616D22-06C0-48A6-A441-76A23F61FA9D}"/>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2E25455A-9AF6-4680-9B8F-B3ED56BA8DDD}"/>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51B761FE-85F4-4902-8E0C-D7BA8C9755CB}"/>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602CF90-8DFB-4227-9728-90276EBA0FB0}"/>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97690212-58A0-4ADB-B4FC-9CEF7C01F388}"/>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D8626294-3F73-4D71-892C-3A5788C6C5CD}"/>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1599FED6-8950-4013-900C-58D760254B6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F26BD3DE-9D12-4BBC-A08D-E7FE9C913B54}"/>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28C22CE1-36B5-40E7-96D4-C3147C4E1EAF}"/>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970D917-54A4-405F-B537-0D092B8D401E}"/>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B527ED40-F186-48A7-AFD0-E372ED1DCC83}"/>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B550D826-B649-4D28-89D5-3AA1C504A673}"/>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03EC8B2C-556E-43A4-8E74-E0B662AB4C91}"/>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1B488B4E-8775-462B-B6C0-19ED4B2C22E0}"/>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19870" name="Hawaii">
            <a:extLst>
              <a:ext uri="{FF2B5EF4-FFF2-40B4-BE49-F238E27FC236}">
                <a16:creationId xmlns:a16="http://schemas.microsoft.com/office/drawing/2014/main" id="{5EC78E02-16E3-42FD-BD51-57A033B48E91}"/>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CA85D07C-B52B-456A-B02A-24F50ECE0446}"/>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CC8065AD-EE1C-4E7D-9F69-AED56B05C186}"/>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8F2FC6DD-2281-4049-990E-401588A7968E}"/>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F6A46BAA-4D2D-4CE9-9D1A-4C0212F46642}"/>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7A19A920-4802-4CAA-9F6D-251F28C67BE4}"/>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CE82D1F7-4485-4CC0-9A77-991349196CB6}"/>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3932549E-0E34-41BB-8C01-BB4F45D8B288}"/>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938A123F-813D-4D8F-8572-21F8F7BE124B}"/>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19871" name="Alaska">
            <a:extLst>
              <a:ext uri="{FF2B5EF4-FFF2-40B4-BE49-F238E27FC236}">
                <a16:creationId xmlns:a16="http://schemas.microsoft.com/office/drawing/2014/main" id="{413B2172-3357-4442-86C6-A8A1075B6A86}"/>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3B66BDC1-6B8F-4014-91C5-DDD176B60547}"/>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94B7DD30-171D-43C8-B784-1C5B3625EFC7}"/>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8ADE9EA7-622E-4F72-A5CD-3ACFE8536B50}"/>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893E28A6-8D4F-4435-BE3D-2A28877BA5FE}"/>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6A64A8A0-0888-4284-8287-E35F29166770}"/>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68D83C8-0AF4-451E-BFFF-1E989D611FC8}"/>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64DEB136-7322-40BA-8AE7-1301655C0504}"/>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6933704B-4011-4897-ACEF-92A7EB203F1C}"/>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C78DE8E0-293C-47CF-AB95-318BDD3D65A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99EB6915-F921-4CA6-BD5B-884570E8288C}"/>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2F94465C-ED71-49F0-94B4-8DA9FF67AE57}"/>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61D9E4D5-9C47-48E0-9B84-D166B3D0B507}"/>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6B3193DD-1ECC-494D-9708-BBF8B024A8F8}"/>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BAF41755-07EA-42A2-B85D-AA900296D2C2}"/>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9C3A24AA-44FA-41E0-AD4B-A59688162E45}"/>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19877" name="Text Box 114">
            <a:extLst>
              <a:ext uri="{FF2B5EF4-FFF2-40B4-BE49-F238E27FC236}">
                <a16:creationId xmlns:a16="http://schemas.microsoft.com/office/drawing/2014/main" id="{B5771E91-9B93-4AC3-8B7A-56945315F296}"/>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19878" name="Text Box 105">
            <a:extLst>
              <a:ext uri="{FF2B5EF4-FFF2-40B4-BE49-F238E27FC236}">
                <a16:creationId xmlns:a16="http://schemas.microsoft.com/office/drawing/2014/main" id="{A17C5460-A470-409E-832B-5A00442A8087}"/>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0.9% - 1.3%</a:t>
            </a:r>
          </a:p>
        </p:txBody>
      </p:sp>
      <p:sp>
        <p:nvSpPr>
          <p:cNvPr id="119879" name="Text Box 106">
            <a:extLst>
              <a:ext uri="{FF2B5EF4-FFF2-40B4-BE49-F238E27FC236}">
                <a16:creationId xmlns:a16="http://schemas.microsoft.com/office/drawing/2014/main" id="{B21AE4E4-BE93-40D8-B500-0FBFE28BDA74}"/>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1.4% - 2.1%</a:t>
            </a:r>
          </a:p>
        </p:txBody>
      </p:sp>
      <p:sp>
        <p:nvSpPr>
          <p:cNvPr id="119880" name="Text Box 107">
            <a:extLst>
              <a:ext uri="{FF2B5EF4-FFF2-40B4-BE49-F238E27FC236}">
                <a16:creationId xmlns:a16="http://schemas.microsoft.com/office/drawing/2014/main" id="{633318CF-3948-4808-974C-030F383023A3}"/>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2.2% - 3.5%</a:t>
            </a:r>
          </a:p>
        </p:txBody>
      </p:sp>
      <p:sp>
        <p:nvSpPr>
          <p:cNvPr id="119881" name="Text Box 108">
            <a:extLst>
              <a:ext uri="{FF2B5EF4-FFF2-40B4-BE49-F238E27FC236}">
                <a16:creationId xmlns:a16="http://schemas.microsoft.com/office/drawing/2014/main" id="{CCDE5D68-D09D-41D6-A82A-87B2DC29A289}"/>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3.6% - 5.6%</a:t>
            </a:r>
          </a:p>
        </p:txBody>
      </p:sp>
      <p:sp>
        <p:nvSpPr>
          <p:cNvPr id="119882" name="Rectangle 7">
            <a:extLst>
              <a:ext uri="{FF2B5EF4-FFF2-40B4-BE49-F238E27FC236}">
                <a16:creationId xmlns:a16="http://schemas.microsoft.com/office/drawing/2014/main" id="{E3A2C35E-E145-41BD-B029-944CA255E8BD}"/>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Ever Injected Any Illegal Drug*</a:t>
            </a:r>
          </a:p>
        </p:txBody>
      </p:sp>
      <p:sp>
        <p:nvSpPr>
          <p:cNvPr id="119883" name="Text Box 101">
            <a:extLst>
              <a:ext uri="{FF2B5EF4-FFF2-40B4-BE49-F238E27FC236}">
                <a16:creationId xmlns:a16="http://schemas.microsoft.com/office/drawing/2014/main" id="{398FB589-D016-4B96-9D4B-696A4F8F38F1}"/>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Used a needle to inject any illegal drug into their body, one or more times during their life</a:t>
            </a:r>
          </a:p>
        </p:txBody>
      </p:sp>
      <p:sp>
        <p:nvSpPr>
          <p:cNvPr id="119884" name="Text Box 116">
            <a:extLst>
              <a:ext uri="{FF2B5EF4-FFF2-40B4-BE49-F238E27FC236}">
                <a16:creationId xmlns:a16="http://schemas.microsoft.com/office/drawing/2014/main" id="{BB7F4AE5-1BC4-47A2-9588-3B49E74E1D5E}"/>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cocaine, inhalants, heroin, methamphetamines, ecstasy, or hallucinogens, one or more times during their life</a:t>
            </a:r>
          </a:p>
          <a:p>
            <a:r>
              <a:rPr lang="en-US" sz="900" b="1" baseline="50000" dirty="0">
                <a:solidFill>
                  <a:srgbClr val="007889"/>
                </a:solidFill>
              </a:rPr>
              <a:t>†</a:t>
            </a:r>
            <a:r>
              <a:rPr lang="en-US" sz="1100" dirty="0">
                <a:solidFill>
                  <a:srgbClr val="007889"/>
                </a:solidFill>
              </a:rPr>
              <a:t>10th &gt; 9th, 11th &gt; 9th, 12th &gt; 9th, 12th &gt; 10th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Select Illicit Drugs,*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13212798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cocaine, inhalants, heroin, methamphetamines, ecstasy, or hallucinogens, one or more times during their life</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Select Illicit Drugs,*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12647693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Select Illicit Drugs,* 2001-2019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*Counting cocaine, inhalants, heroin, methamphetamines, ecstasy, or hallucinogens, one or more times during their life</a:t>
            </a:r>
          </a:p>
          <a:p>
            <a:r>
              <a:rPr lang="en-US" sz="900" b="1" baseline="50000" dirty="0">
                <a:solidFill>
                  <a:srgbClr val="007889"/>
                </a:solidFill>
              </a:rPr>
              <a:t>†</a:t>
            </a:r>
            <a:r>
              <a:rPr lang="en-US" sz="1100" dirty="0">
                <a:solidFill>
                  <a:srgbClr val="007889"/>
                </a:solidFill>
              </a:rPr>
              <a:t>Decreased 2001-2019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2001-2019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336837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12 months before the survey</a:t>
            </a:r>
          </a:p>
          <a:p>
            <a:r>
              <a:rPr lang="en-US" sz="900" b="1" baseline="50000" dirty="0">
                <a:solidFill>
                  <a:srgbClr val="007889"/>
                </a:solidFill>
              </a:rPr>
              <a:t>†</a:t>
            </a:r>
            <a:r>
              <a:rPr lang="en-US" sz="1100" dirty="0">
                <a:solidFill>
                  <a:srgbClr val="007889"/>
                </a:solidFill>
              </a:rPr>
              <a:t>10th &gt; 12th; H &gt; B,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Were Offered, Sold, or Given an Illegal Drug on School Property,*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12 months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Were Offered, Sold, or Given an Illegal Drug on School Property,*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27856331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Were Offered, Sold, or Given an Illegal Drug on School Property,* 1993-2019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12 months before the survey</a:t>
            </a:r>
          </a:p>
          <a:p>
            <a:r>
              <a:rPr lang="en-US" sz="900" b="1" baseline="50000" dirty="0">
                <a:solidFill>
                  <a:srgbClr val="007889"/>
                </a:solidFill>
              </a:rPr>
              <a:t>†</a:t>
            </a:r>
            <a:r>
              <a:rPr lang="en-US" sz="1100" dirty="0">
                <a:solidFill>
                  <a:srgbClr val="007889"/>
                </a:solidFill>
              </a:rPr>
              <a:t>Decreased 1993-2019, increased 1993-1997, decreased 1997-2019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1993-2019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29292434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Were Offered, Sold, or Given an Illegal Drug on School Property,* Across 36 States and 25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*During the 12 months before the survey</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Frequently,*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1321024818"/>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900" b="1" baseline="50000" dirty="0">
                <a:solidFill>
                  <a:srgbClr val="007889"/>
                </a:solidFill>
              </a:rPr>
              <a:t>†</a:t>
            </a:r>
            <a:r>
              <a:rPr lang="en-US" sz="1100" dirty="0">
                <a:solidFill>
                  <a:srgbClr val="007889"/>
                </a:solidFill>
              </a:rPr>
              <a:t>Decreased 1991-2019, increased 1991-1999, 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D44ED5AF-ECDC-4F92-B8C2-233658F11823}"/>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C9A86A36-7D7B-4DC7-ADE0-BB7736264C7A}"/>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03A6F36A-C5FB-47BE-9F06-179C32FF2731}"/>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F3ABF270-B230-4453-8838-A0AFE52CEA9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500752F0-E270-40BE-9AF0-FA72174E0D06}"/>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D2F4A252-2D3C-4059-8769-C72DA637F49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286B6F38-88E6-4F07-A6A7-CD094C502C2B}"/>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336E3653-2C2D-46FB-B817-1E115CABA4A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28B40181-6EB1-45F3-89CE-EB197312277A}"/>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A548B225-CADC-4A68-8F97-D4C3B3523DF5}"/>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2F881E18-847A-40F5-878E-CACFA22EB4C3}"/>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2076304E-DCA3-422A-8200-2453D2AC3282}"/>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108F2CEB-F2F8-4A51-8E67-BA79F5103E1E}"/>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0D2F2E71-1495-4E07-BF64-6EE8260FFBBD}"/>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ACD835DE-AF7D-43F1-94D3-D29BAE4633BA}"/>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F8A01151-324F-47D2-8490-409CF0AFBAAE}"/>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9B720BD8-50A7-4EC9-9F07-041B79CA0E60}"/>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4769F2A-BC4A-4427-9235-91A32F5AF794}"/>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0EE3F23F-416B-4E06-B2EA-DBF04F2D8F95}"/>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5CF701EB-167C-4E72-8934-4EFD711F7835}"/>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EC391D4B-BED0-4D58-93A1-E53FB43CF0C7}"/>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48549200-213E-4A23-8345-3FE2D10BD319}"/>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E2B7355E-98A4-40A9-AD2B-9423C78D700E}"/>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7C55AAF9-005C-4F3A-8B8D-68323A398085}"/>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CFA7D79B-E045-4BAD-AC83-312F4C3CA2CD}"/>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D59CE2E9-BC7B-4F0C-B590-2043E0995E2E}"/>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F031D05-2919-4478-AFFE-23D54B90291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660AF422-63A3-46D2-8F93-022FD9D5A465}"/>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E46B876C-0841-477A-A7A5-02B3CE65687D}"/>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0CF3F617-6221-4E73-9268-25B83596D6D7}"/>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B5A60A85-5F09-4CAB-AEB6-6074BBDDB592}"/>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63380D6F-4794-41DB-B7FF-2DFE473431AB}"/>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981E7150-0A0D-4AF2-9CCD-FC1AE1C933C5}"/>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1EC864DA-FC2D-4BA0-BB00-091057B3E2F9}"/>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59376191-50E1-4EBE-843D-39F763FA2FF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76A63351-A7CD-4329-AA1C-B0BC92E57AC2}"/>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E0854239-62D9-454F-AE8B-918456EC32D0}"/>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B364BFF6-0B96-45DD-A60D-3DA4005C6AA3}"/>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10F5C235-7597-462D-A52B-13F85A6CCC92}"/>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EEC1CAEA-6FAB-4C91-BCE7-78F288114D0D}"/>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8FFDD41A-68FD-442F-B420-D766224C052F}"/>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381730D4-924A-4CB5-AA15-6C60D6DB2614}"/>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00FF5D2D-7A64-4901-86EF-F838E3713566}"/>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1D1B27D-E943-46BE-96FF-27184AB98785}"/>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DE4B5F19-B2DF-4ECC-9DDB-1A9D4174075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3C2BA869-ACAC-409C-9D4E-CF57E16E00B9}"/>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AE365ECB-B9F2-41F6-8367-28C019AC6F10}"/>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9CA9CCCD-A26C-4385-B2E8-E9C29ECC4575}"/>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DD5FCB30-5451-4F48-96F8-0DDE1480471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B87167E2-47E6-458D-8557-B24F454D06BF}"/>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15CB518D-C6C0-4808-A6C3-C9EB92DEB5A0}"/>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0C87A39D-EE16-4588-B162-906804AA7731}"/>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9FFA62BC-D0FE-44C5-ABFF-BE42D8E9F4E9}"/>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D5D3660B-D3F9-41A5-9C2D-BA947045B346}"/>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5B54356D-56A0-4533-8E78-EFB7E943E756}"/>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274F3FA8-0339-4848-A37D-81ECB4D42575}"/>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2AD5C32-BB4C-4324-AD4C-9C24285ED6F7}"/>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DAA522B3-D38C-450E-9DAC-164066BEF211}"/>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D24DE0EB-535A-4ED5-8C33-028EACD95574}"/>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519D3D70-D96E-4469-B059-2724BDB20EBB}"/>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121918" name="Hawaii">
            <a:extLst>
              <a:ext uri="{FF2B5EF4-FFF2-40B4-BE49-F238E27FC236}">
                <a16:creationId xmlns:a16="http://schemas.microsoft.com/office/drawing/2014/main" id="{3E36062A-869B-4A26-9501-B8A8846281E1}"/>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FCD24783-0686-4D85-9500-E7F48AFD7957}"/>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C6CC10B3-19CE-430F-B09E-9014098715F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2D48CF98-E3B9-48BD-839E-A047A10D08C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DF8051CB-E942-4A1D-A4CC-D8D0A18B9CDB}"/>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3CF1F20D-FC60-42D1-B65C-BE5D58EBBDA7}"/>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D114EB23-4F0C-4A1A-ABFA-2B386BD9CBB9}"/>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37BB1070-59ED-4299-9590-C001BFF89045}"/>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456CE73F-71C3-4B8B-9C59-406B7FEC7FFC}"/>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121919" name="Alaska">
            <a:extLst>
              <a:ext uri="{FF2B5EF4-FFF2-40B4-BE49-F238E27FC236}">
                <a16:creationId xmlns:a16="http://schemas.microsoft.com/office/drawing/2014/main" id="{DC3B301D-D67A-4A79-AAF7-654C86C094F8}"/>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AC3A0341-0ED7-41AD-B446-3921CE670C59}"/>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11CED362-A679-4D89-8979-08F599AFC1F0}"/>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9AD9AD2C-9A9A-48EA-8101-65CD1572AD06}"/>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4395B0B4-CAAF-4307-9FA6-DD12750F64F7}"/>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77F3AE06-0784-4F59-B8C2-21CDAC9B4076}"/>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4A81F472-C3C6-4F71-89FD-7A36033D38C2}"/>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073C5934-FADC-4817-8255-B82A50A351C8}"/>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EAB85658-1E23-42A7-A6A8-266381D4425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B9760C60-36BF-41EC-A9B8-700D85A2308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77E85FFC-13A2-4F87-B27E-B15B64AF8B3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7B7ABB76-A843-4BDA-B4DD-BA6DCBF6E18F}"/>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9E957463-A08A-46AC-A844-9732A0834B82}"/>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BBD6F76E-0460-4BFC-9BA7-811A1CBE158C}"/>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A826AAFE-3854-42E5-AAED-7998BF5344E1}"/>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031232ED-E6A9-440A-A0B5-E4B0412EC270}"/>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121925" name="Text Box 114">
            <a:extLst>
              <a:ext uri="{FF2B5EF4-FFF2-40B4-BE49-F238E27FC236}">
                <a16:creationId xmlns:a16="http://schemas.microsoft.com/office/drawing/2014/main" id="{45A1DA30-6474-40ED-81FC-D41D9BEB0726}"/>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121926" name="Text Box 105">
            <a:extLst>
              <a:ext uri="{FF2B5EF4-FFF2-40B4-BE49-F238E27FC236}">
                <a16:creationId xmlns:a16="http://schemas.microsoft.com/office/drawing/2014/main" id="{163B2A4D-00F6-4469-8D0F-B5427A4D8DD4}"/>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13.4% - 19.0%</a:t>
            </a:r>
          </a:p>
        </p:txBody>
      </p:sp>
      <p:sp>
        <p:nvSpPr>
          <p:cNvPr id="121927" name="Text Box 106">
            <a:extLst>
              <a:ext uri="{FF2B5EF4-FFF2-40B4-BE49-F238E27FC236}">
                <a16:creationId xmlns:a16="http://schemas.microsoft.com/office/drawing/2014/main" id="{B4223E11-EB7C-4645-BF58-65ACC4139A50}"/>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19.1% - 22.4%</a:t>
            </a:r>
          </a:p>
        </p:txBody>
      </p:sp>
      <p:sp>
        <p:nvSpPr>
          <p:cNvPr id="121928" name="Text Box 107">
            <a:extLst>
              <a:ext uri="{FF2B5EF4-FFF2-40B4-BE49-F238E27FC236}">
                <a16:creationId xmlns:a16="http://schemas.microsoft.com/office/drawing/2014/main" id="{A2A6D6AA-8376-4A25-B408-DAF39C102491}"/>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22.5% - 25.0%</a:t>
            </a:r>
          </a:p>
        </p:txBody>
      </p:sp>
      <p:sp>
        <p:nvSpPr>
          <p:cNvPr id="121929" name="Text Box 108">
            <a:extLst>
              <a:ext uri="{FF2B5EF4-FFF2-40B4-BE49-F238E27FC236}">
                <a16:creationId xmlns:a16="http://schemas.microsoft.com/office/drawing/2014/main" id="{C4469468-4A1D-4F5C-92A4-45F847513B52}"/>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25.1% - 31.5%</a:t>
            </a:r>
          </a:p>
        </p:txBody>
      </p:sp>
      <p:sp>
        <p:nvSpPr>
          <p:cNvPr id="121930" name="Rectangle 7">
            <a:extLst>
              <a:ext uri="{FF2B5EF4-FFF2-40B4-BE49-F238E27FC236}">
                <a16:creationId xmlns:a16="http://schemas.microsoft.com/office/drawing/2014/main" id="{3FAF491A-9933-422F-A1EA-8EF2F178F808}"/>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Were Offered, Sold, or Given an Illegal Drug on School Property*</a:t>
            </a:r>
          </a:p>
        </p:txBody>
      </p:sp>
      <p:sp>
        <p:nvSpPr>
          <p:cNvPr id="121931" name="Text Box 101">
            <a:extLst>
              <a:ext uri="{FF2B5EF4-FFF2-40B4-BE49-F238E27FC236}">
                <a16:creationId xmlns:a16="http://schemas.microsoft.com/office/drawing/2014/main" id="{F5FCA32A-0292-4814-B1C3-897F8D9E9D3B}"/>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During the 12 months before the survey</a:t>
            </a:r>
          </a:p>
        </p:txBody>
      </p:sp>
      <p:sp>
        <p:nvSpPr>
          <p:cNvPr id="121932" name="Text Box 116">
            <a:extLst>
              <a:ext uri="{FF2B5EF4-FFF2-40B4-BE49-F238E27FC236}">
                <a16:creationId xmlns:a16="http://schemas.microsoft.com/office/drawing/2014/main" id="{EF15DD8F-B9EE-42FE-8C3A-DFFA64BFF04D}"/>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Tried Cigarette Smoking,*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900" b="1" baseline="50000" dirty="0">
                <a:solidFill>
                  <a:srgbClr val="007889"/>
                </a:solidFill>
              </a:rPr>
              <a:t>†</a:t>
            </a:r>
            <a:r>
              <a:rPr lang="en-US" sz="1100" dirty="0">
                <a:solidFill>
                  <a:srgbClr val="007889"/>
                </a:solidFill>
              </a:rPr>
              <a:t>10th &gt; 9th, 11th &gt; 9th, 12th &gt; 9th, 12th &gt; 10th, 12th &gt; 11th;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Frequently,* Across 43 States and 26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3B009C81-0BBA-46A7-8CAC-FEEBDD00A5ED}"/>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3435B511-4FA6-4B22-A0D9-F87378E1DF4E}"/>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845581C1-66B1-4E08-BE74-CD4CDBAFDD47}"/>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28FEBE04-4C3A-4767-95BB-5472D591B6C3}"/>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D5C39236-E9C6-4BA9-B3AC-40C6E98FB2CC}"/>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42293730-C0D6-4F37-BB74-98EB369E3C0B}"/>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6BEEFB10-0849-4962-8F39-345BD06D7C55}"/>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5B480F0C-A8CD-4A73-B7AB-BF501D40F698}"/>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60EE3D81-089E-499E-B393-4A8E2DD0E265}"/>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358DFF06-58BC-4664-B50B-0603E01B6AB1}"/>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AC6DF0D-6BC0-414F-A83F-932F44590076}"/>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B8F384F6-7D62-4632-B54E-6A670F64BD85}"/>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70980832-F949-4441-B27D-10F6910E45E3}"/>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A2133769-2684-49C7-8A69-3B927BC206D4}"/>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739E7A18-9C95-434A-BFBD-BAFFBC40F645}"/>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5B214B6E-A2EC-4234-89C4-C8AD3C2ADF34}"/>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F1B0DA4D-DED9-4252-8359-CBAD0181D7FD}"/>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A47CC207-3EB8-46CC-A23D-3E9541222DBC}"/>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80B40370-6463-4B71-A13E-BE43AB1BF0A7}"/>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66611153-10DD-4E9B-943C-301CB4AF0BD7}"/>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E9591813-AB8F-47DC-BB69-0E60DFF76290}"/>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548B2C76-7534-4F9F-ABB2-CFD416A49B40}"/>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606602A8-D701-48BD-998E-43EE0AD866B5}"/>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984C3D5E-06A3-47E2-B955-98AD3A25CA36}"/>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52B945B5-4EC1-4D58-A304-69F835F2CE0F}"/>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6A1C6D4A-0E16-42E8-983A-CD921F6DED6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B027DA4B-F050-45BC-9481-7F0A38C6A7A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1DA2D7CE-0EDA-456C-8A06-40743EB82891}"/>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C1D51A31-9B0B-4A97-BC59-72E323E73F34}"/>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6815C6F5-E9BE-4403-9859-705899581468}"/>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48FD6F88-A95B-405E-9700-F196762893F6}"/>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22FE4E15-00AD-4274-8E0C-D583BB9DF9F2}"/>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B0158903-CA1F-48B7-A651-E554CB849DC9}"/>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DC426300-DC26-4B75-B00F-0DFF4B8B3B2D}"/>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2BCF4EF2-45F9-401C-9362-33D4D90D89F8}"/>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EB9AB83B-78C0-44E1-BC68-975BE1723A34}"/>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787387BE-1FAA-4AF3-A3F5-BCCBAAF002E4}"/>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528899E5-AF8C-4730-9AFD-67F5001CDFEB}"/>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E4356825-9638-49AA-B4D2-76A6C78AABBA}"/>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A3155A31-1F1B-4E76-ADF2-4B561D6CEAF7}"/>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ACDBCB58-20BF-4510-86B3-53578FE9F9D0}"/>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7ED5D674-E4B8-4C0A-BDF9-9E9F80679D15}"/>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5A7B5926-563F-43D9-B850-DD83AFA247E9}"/>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BBB2A9D-4DC4-4613-BFF5-30F7DDF33283}"/>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C5560BA4-1D91-4831-946B-85F5CF048933}"/>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E8C72F9A-93D0-4EDD-BC55-E64B13A57154}"/>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43A7CAAC-E2F8-41AF-A76D-C549F56FC667}"/>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64193B8D-76BF-4FD0-B480-647E74C3EABC}"/>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FE7E744A-63BF-46BB-8590-F92F8B46F3E6}"/>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13CD91A5-3AE9-45CA-B455-079F8384AD3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3589FF19-4BA1-4997-B137-EA3BD54D27C3}"/>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A8F5328C-DA11-4004-91E0-927488FDF92D}"/>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296463DA-A26C-4292-8363-3EC45834C89A}"/>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F8540113-DB56-4236-A9AB-A2097A7E8A03}"/>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D5721920-889B-4A00-8AF6-3786983B5DEA}"/>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9F5ECD58-33AD-4097-BAA0-9AA5D3C06D23}"/>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EB3E5E1-EE14-45BE-BC73-8EF8FA12451B}"/>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D480C4CA-E1B4-49CF-A212-41026BDDDEA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39AE0339-6DBB-4067-AB37-95E9F3D1D1FD}"/>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727F1AE3-3839-458C-AE23-AE09430E7767}"/>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56382" name="Hawaii">
            <a:extLst>
              <a:ext uri="{FF2B5EF4-FFF2-40B4-BE49-F238E27FC236}">
                <a16:creationId xmlns:a16="http://schemas.microsoft.com/office/drawing/2014/main" id="{3049D1B7-DF5F-47F4-AC8D-E01B302902FC}"/>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9839BFED-3ECF-4FB7-9E69-36C0F765C19D}"/>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B479BC81-8EF0-4922-A284-80534A70BD88}"/>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F00A8D7C-823B-4848-A0C5-53AE0D208CB9}"/>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958A98AC-5555-4377-B93A-16F6C563C637}"/>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1B443B2E-AC94-4888-BF2C-DABD10C3FC1A}"/>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368100F4-2E24-401F-849B-49E6F1CF6640}"/>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AB0B808A-6D82-4A23-801F-844F87FC04B0}"/>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037C73E1-DE2E-40A2-BC70-6B82FBE1E795}"/>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56383" name="Alaska">
            <a:extLst>
              <a:ext uri="{FF2B5EF4-FFF2-40B4-BE49-F238E27FC236}">
                <a16:creationId xmlns:a16="http://schemas.microsoft.com/office/drawing/2014/main" id="{401D6920-37FD-4A79-8254-093A8B38CB26}"/>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E1E10EF0-415A-4A0D-B404-C1D5016C6B19}"/>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0EE7FD33-FD0A-4A29-A243-9F1462541C1D}"/>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7755DB10-13C9-447F-A27E-96B39998A7FD}"/>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86FA9DC0-8E21-46AC-9B31-B8B836E64610}"/>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9BB405BC-AC1B-4046-9C55-92D348E4D46F}"/>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72810EDD-73EC-4E8A-B9B0-6819711F488D}"/>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D50413D5-C6EA-4A44-BC70-4E4C45650766}"/>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52CDF3C0-A747-4C45-9563-97CEE312D4DD}"/>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3C88F125-906A-4364-A5E2-8C1575B8BED4}"/>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D9411D49-F2E7-4E7E-BC0A-E260A81515B0}"/>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BD0A4661-06F2-4365-876D-3787ADCC4F44}"/>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00E80F6B-4E4B-490E-9522-D4F60234774E}"/>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72F750FA-825F-406C-B077-59C3C447ABBA}"/>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E91F802B-AE46-4707-877E-41E10C4A155D}"/>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4911A27-D3AF-49DD-8CD2-C1BDEE65EC7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56389" name="Text Box 114">
            <a:extLst>
              <a:ext uri="{FF2B5EF4-FFF2-40B4-BE49-F238E27FC236}">
                <a16:creationId xmlns:a16="http://schemas.microsoft.com/office/drawing/2014/main" id="{8691EDAE-C685-4E1C-AA49-B54B386F492D}"/>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56390" name="Text Box 105">
            <a:extLst>
              <a:ext uri="{FF2B5EF4-FFF2-40B4-BE49-F238E27FC236}">
                <a16:creationId xmlns:a16="http://schemas.microsoft.com/office/drawing/2014/main" id="{C7D79126-4DC2-438B-B6AF-7E9C7253BC95}"/>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0.3% - 0.8%</a:t>
            </a:r>
          </a:p>
        </p:txBody>
      </p:sp>
      <p:sp>
        <p:nvSpPr>
          <p:cNvPr id="56391" name="Text Box 106">
            <a:extLst>
              <a:ext uri="{FF2B5EF4-FFF2-40B4-BE49-F238E27FC236}">
                <a16:creationId xmlns:a16="http://schemas.microsoft.com/office/drawing/2014/main" id="{77DB2638-C665-447A-B10A-7CBA1DE48EF2}"/>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0.9% - 1.3%</a:t>
            </a:r>
          </a:p>
        </p:txBody>
      </p:sp>
      <p:sp>
        <p:nvSpPr>
          <p:cNvPr id="56392" name="Text Box 107">
            <a:extLst>
              <a:ext uri="{FF2B5EF4-FFF2-40B4-BE49-F238E27FC236}">
                <a16:creationId xmlns:a16="http://schemas.microsoft.com/office/drawing/2014/main" id="{14D3C0BC-BCB2-4A25-A345-B046461975C2}"/>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1.4% - 1.8%</a:t>
            </a:r>
          </a:p>
        </p:txBody>
      </p:sp>
      <p:sp>
        <p:nvSpPr>
          <p:cNvPr id="56393" name="Text Box 108">
            <a:extLst>
              <a:ext uri="{FF2B5EF4-FFF2-40B4-BE49-F238E27FC236}">
                <a16:creationId xmlns:a16="http://schemas.microsoft.com/office/drawing/2014/main" id="{889706F3-7E64-487B-9185-60DC4778F7CC}"/>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1.9% - 5.4%</a:t>
            </a:r>
          </a:p>
        </p:txBody>
      </p:sp>
      <p:sp>
        <p:nvSpPr>
          <p:cNvPr id="56394" name="Rectangle 7">
            <a:extLst>
              <a:ext uri="{FF2B5EF4-FFF2-40B4-BE49-F238E27FC236}">
                <a16:creationId xmlns:a16="http://schemas.microsoft.com/office/drawing/2014/main" id="{B163E892-7E0D-4506-9D93-0532BFA64949}"/>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Frequently*</a:t>
            </a:r>
          </a:p>
        </p:txBody>
      </p:sp>
      <p:sp>
        <p:nvSpPr>
          <p:cNvPr id="56395" name="Text Box 101">
            <a:extLst>
              <a:ext uri="{FF2B5EF4-FFF2-40B4-BE49-F238E27FC236}">
                <a16:creationId xmlns:a16="http://schemas.microsoft.com/office/drawing/2014/main" id="{BB6AC5D3-D768-43FE-841A-FE62C4C140A1}"/>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20 or more days during the 30 days before the survey</a:t>
            </a:r>
          </a:p>
        </p:txBody>
      </p:sp>
      <p:sp>
        <p:nvSpPr>
          <p:cNvPr id="56396" name="Text Box 116">
            <a:extLst>
              <a:ext uri="{FF2B5EF4-FFF2-40B4-BE49-F238E27FC236}">
                <a16:creationId xmlns:a16="http://schemas.microsoft.com/office/drawing/2014/main" id="{1EAE185C-F61A-4439-B004-65692325B26B}"/>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Daily,*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900" b="1" baseline="50000" dirty="0">
                <a:solidFill>
                  <a:srgbClr val="007889"/>
                </a:solidFill>
              </a:rPr>
              <a:t>†</a:t>
            </a:r>
            <a:r>
              <a:rPr lang="en-US" sz="1100" dirty="0">
                <a:solidFill>
                  <a:srgbClr val="007889"/>
                </a:solidFill>
              </a:rPr>
              <a:t>12th &gt; 9th;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Daily,*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Daily,*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634594584"/>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900" b="1" baseline="50000" dirty="0">
                <a:solidFill>
                  <a:srgbClr val="007889"/>
                </a:solidFill>
              </a:rPr>
              <a:t>†</a:t>
            </a:r>
            <a:r>
              <a:rPr lang="en-US" sz="1100" dirty="0">
                <a:solidFill>
                  <a:srgbClr val="007889"/>
                </a:solidFill>
              </a:rPr>
              <a:t>Decreased 1991-2019, increased 1991-1999, 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Daily,* Across 43 States and 26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30E3F3F1-FBF8-4FA2-A68D-DF46B02E975B}"/>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EFC760D2-93CB-4EC8-A2E1-888897721C05}"/>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480AF2E0-12AF-4A09-82AE-A779637D6D74}"/>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00C4913F-6BD0-4453-B65A-1AF1A5B6C49C}"/>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2EEAEFA-13C4-4621-93F3-396F420377D2}"/>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4D30FA04-DCE7-402A-8EF4-000483CC3B70}"/>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0A720401-9325-496E-9092-41BB005F5652}"/>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81934E52-2FFC-4379-BDBC-1F76E307CBD1}"/>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B1BA5744-3614-4905-9049-E1FC546721EB}"/>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AD25EAEC-D11C-41B1-A3A3-A449DED6239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026822B7-D2B3-4470-AEF8-3EE856DE2C8D}"/>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0428E969-18C1-4242-A7EA-4FEC28BF1388}"/>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52A71F9F-FBC3-435D-BCBB-C0D80850B9F8}"/>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F2316EBD-65A9-4E32-A648-8A9F1DE3A6FA}"/>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4EE67BD1-452E-4DC8-8348-0550A4F38DC2}"/>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EBE2DC0C-CE77-457D-AEE1-F4DEBE89EDFB}"/>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06CB1681-B7F9-4BA2-AD7F-041A28576B1A}"/>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9468511D-8B80-4BAA-8706-74F927F3F8C5}"/>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D70201FA-62DF-47D8-87EC-7215C9CF8E3E}"/>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1002379F-3AE2-4010-B00D-0AD81C4DB7CE}"/>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99264016-26C2-43AE-B9FB-BA95EF8740C2}"/>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670BEC4B-4E07-42E7-AF24-17405DCCD1CD}"/>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E61BB157-41BE-45A8-A586-85BB29A9B730}"/>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72E09A09-9A52-415C-AD82-E92A64CF669D}"/>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8CBC9D4E-4A41-4081-AD3F-8EDBD756C2F8}"/>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B985F55F-1BD1-4156-AFA6-125D0E0ADAEA}"/>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8EA1B834-0DAC-4182-9C72-C7BA76874344}"/>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91B016B2-A759-4793-9C86-FE1BE4644205}"/>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91DFC492-FBE4-4045-8C42-7BEA268ACD73}"/>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E7BA7B21-4964-4A61-A41C-CF08A6B3CE2B}"/>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0E17CAED-04E8-4C3D-AC01-06340D2E644E}"/>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FBC1B3D0-698A-4F12-91E8-5BEAE1CD37CB}"/>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682177F2-432F-412A-9F35-F604476CDBB7}"/>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2679D8E0-AE10-446E-9881-A27D7B754FC2}"/>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87C55A7B-B550-4538-9603-57979294F9F3}"/>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DB2E72B4-6E5B-42F9-9240-B79A9CB8FDF3}"/>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74BCBB1E-F2C5-4260-978B-4BC836279776}"/>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11EF8D32-F1F3-40B2-A5F3-94AB70A62592}"/>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D1728E4F-0691-43AB-823E-FBEE8DBFA0D4}"/>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4C0C6CC9-B2B8-4AD4-8FEB-7FAE4F4FA17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3B05AA67-9E5E-427B-8EEF-9B434C89E25E}"/>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DEBC912D-04FC-4582-BA13-51E311CA7BA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7759E7B0-4D69-43B4-9984-CBF07DCCEB67}"/>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00912C78-EC08-4C85-995F-E0A137AA08A9}"/>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E5B9F13F-6140-43BC-8CE3-9CB22BCE59E3}"/>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9D4CCCC7-01AB-457A-A2D7-B078AE675483}"/>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C46419E9-47AE-47E9-8024-C0AE47594BAC}"/>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22243B78-1516-4886-A638-3DFCEE8765C4}"/>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B1654A52-E752-403E-A036-E96BD9677924}"/>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A6059097-8C4F-42FB-A018-B1625909078E}"/>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E7D77B73-24D8-4E75-8E12-4AEFA1225AA8}"/>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F47030F7-55C2-4016-BB68-F4250DCDB5A5}"/>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BF3D314B-3DF0-445E-A094-E5467D49FFFE}"/>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704336C3-535B-4FFF-AC48-FA5CFD02AEA3}"/>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78B272CB-0A71-436A-9F12-663059D9AC95}"/>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9B7BF58-7583-470F-A261-ADEBE328161F}"/>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F2160F13-3A72-4EE2-B2E4-2CB3DAA2535F}"/>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6F3C071C-27D0-4EC6-B35B-CCBE10EA259D}"/>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2812A84D-46FC-4F3A-85B2-A5471D594346}"/>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0E1A2631-F226-4BA5-BA9F-F91535A33E6F}"/>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58430" name="Hawaii">
            <a:extLst>
              <a:ext uri="{FF2B5EF4-FFF2-40B4-BE49-F238E27FC236}">
                <a16:creationId xmlns:a16="http://schemas.microsoft.com/office/drawing/2014/main" id="{97534349-5C1D-4460-AD9E-E4B740EEA68F}"/>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D3489285-D7C8-4434-934F-8706211F4972}"/>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286DB1B6-BAFF-4B67-8AE5-3584BB8FEA5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A9952D66-4480-4236-89A4-3149DD214161}"/>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DB020C94-AAD8-4939-A21F-E9DB14BF79F8}"/>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C3B1308D-6582-4559-9D27-84255F5AB9F1}"/>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D96425CE-3FD7-449D-8C12-E6C6C1ECE455}"/>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C216F7C0-9387-43CD-B1B1-3C97E98C2D6A}"/>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88B8167D-D4EC-4343-B75F-81064769E186}"/>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58431" name="Alaska">
            <a:extLst>
              <a:ext uri="{FF2B5EF4-FFF2-40B4-BE49-F238E27FC236}">
                <a16:creationId xmlns:a16="http://schemas.microsoft.com/office/drawing/2014/main" id="{71686633-E847-4CE7-84D7-2E1BE30A39D3}"/>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78A9DA1F-D8D5-4E2A-BD85-54470F1B7D94}"/>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A1680ECF-BA4F-48EA-B4BF-883F33218D49}"/>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CC866BF4-3CE1-4148-9591-48AD8A179D04}"/>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97796B12-D93F-42F7-88B5-704707FD4186}"/>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035C6389-9C19-422E-9267-C5776B408981}"/>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D2B03BD3-6A14-4382-A99A-C1B7063D4E06}"/>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0577D3CA-5466-4015-B763-55C082E7937C}"/>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A3EE652C-DCC7-494F-B9A9-473D1AD7056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B8ECE03C-E409-428A-9E1B-0DF8AF4AAD17}"/>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7E3CDBA9-93CC-45DE-8C9D-B3BECE4241BA}"/>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9360EE42-85EB-41B4-8E87-727DA6C08D4A}"/>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1B19753D-7677-476A-A54A-9C84CC1C31B7}"/>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B2F32365-9D5F-4EF0-9942-A9759D1D37DE}"/>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77051D45-3D99-47E9-A4F3-5E7515DD076F}"/>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083D6685-FD7F-4DB6-B53C-29ECB7B864A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58437" name="Text Box 114">
            <a:extLst>
              <a:ext uri="{FF2B5EF4-FFF2-40B4-BE49-F238E27FC236}">
                <a16:creationId xmlns:a16="http://schemas.microsoft.com/office/drawing/2014/main" id="{19E63D83-4A2D-471C-B9E4-237D3FC1E277}"/>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58438" name="Text Box 105">
            <a:extLst>
              <a:ext uri="{FF2B5EF4-FFF2-40B4-BE49-F238E27FC236}">
                <a16:creationId xmlns:a16="http://schemas.microsoft.com/office/drawing/2014/main" id="{14A872DC-4431-4E04-B18B-459A8EBAA3E7}"/>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0.3% - 0.6%</a:t>
            </a:r>
          </a:p>
        </p:txBody>
      </p:sp>
      <p:sp>
        <p:nvSpPr>
          <p:cNvPr id="58439" name="Text Box 106">
            <a:extLst>
              <a:ext uri="{FF2B5EF4-FFF2-40B4-BE49-F238E27FC236}">
                <a16:creationId xmlns:a16="http://schemas.microsoft.com/office/drawing/2014/main" id="{584F3755-A5B7-406F-B7B2-A3C6A3E7B555}"/>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0.7% - 1.0%</a:t>
            </a:r>
          </a:p>
        </p:txBody>
      </p:sp>
      <p:sp>
        <p:nvSpPr>
          <p:cNvPr id="58440" name="Text Box 107">
            <a:extLst>
              <a:ext uri="{FF2B5EF4-FFF2-40B4-BE49-F238E27FC236}">
                <a16:creationId xmlns:a16="http://schemas.microsoft.com/office/drawing/2014/main" id="{425E8506-D3E0-490E-A551-9C881AB3AA9F}"/>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1.1% - 1.4%</a:t>
            </a:r>
          </a:p>
        </p:txBody>
      </p:sp>
      <p:sp>
        <p:nvSpPr>
          <p:cNvPr id="58441" name="Text Box 108">
            <a:extLst>
              <a:ext uri="{FF2B5EF4-FFF2-40B4-BE49-F238E27FC236}">
                <a16:creationId xmlns:a16="http://schemas.microsoft.com/office/drawing/2014/main" id="{CF5F2C9F-910E-40C2-8ECD-CD3621C437A9}"/>
              </a:ext>
            </a:extLst>
          </p:cNvPr>
          <p:cNvSpPr txBox="1">
            <a:spLocks noChangeArrowheads="1"/>
          </p:cNvSpPr>
          <p:nvPr/>
        </p:nvSpPr>
        <p:spPr bwMode="auto">
          <a:xfrm>
            <a:off x="9385300" y="42116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1.5% - 4.2%</a:t>
            </a:r>
          </a:p>
        </p:txBody>
      </p:sp>
      <p:sp>
        <p:nvSpPr>
          <p:cNvPr id="58442" name="Rectangle 7">
            <a:extLst>
              <a:ext uri="{FF2B5EF4-FFF2-40B4-BE49-F238E27FC236}">
                <a16:creationId xmlns:a16="http://schemas.microsoft.com/office/drawing/2014/main" id="{B8E86CDC-66DE-4015-8481-D4B730743E45}"/>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Daily*</a:t>
            </a:r>
          </a:p>
        </p:txBody>
      </p:sp>
      <p:sp>
        <p:nvSpPr>
          <p:cNvPr id="58443" name="Text Box 101">
            <a:extLst>
              <a:ext uri="{FF2B5EF4-FFF2-40B4-BE49-F238E27FC236}">
                <a16:creationId xmlns:a16="http://schemas.microsoft.com/office/drawing/2014/main" id="{340C9C27-2016-4330-A765-F00D236BD226}"/>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all 30 days during the 30 days before the survey</a:t>
            </a:r>
          </a:p>
        </p:txBody>
      </p:sp>
      <p:sp>
        <p:nvSpPr>
          <p:cNvPr id="58444" name="Text Box 116">
            <a:extLst>
              <a:ext uri="{FF2B5EF4-FFF2-40B4-BE49-F238E27FC236}">
                <a16:creationId xmlns:a16="http://schemas.microsoft.com/office/drawing/2014/main" id="{500D7000-81B9-415D-9691-730E26882E72}"/>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Smoked More Than 10 Cigarettes Per Day,*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the days they smoked during the 30 days before the survey, among students who currently smoked cigarettes</a:t>
            </a:r>
          </a:p>
          <a:p>
            <a:r>
              <a:rPr lang="en-US" sz="900" b="1" baseline="50000" dirty="0">
                <a:solidFill>
                  <a:srgbClr val="007889"/>
                </a:solidFill>
              </a:rPr>
              <a:t>†</a:t>
            </a:r>
            <a:r>
              <a:rPr lang="en-US" sz="1100" dirty="0">
                <a:solidFill>
                  <a:srgbClr val="007889"/>
                </a:solidFill>
              </a:rPr>
              <a:t>M &gt; F;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Missing bar indicates fewer than 100 students in the subgroup.</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Smoked More Than 10 Cigarettes Per Day,*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the days they smoked during the 30 days before the survey, among students who currently smoked cigarettes</a:t>
            </a:r>
          </a:p>
          <a:p>
            <a:r>
              <a:rPr lang="en-US" sz="1100" dirty="0">
                <a:solidFill>
                  <a:srgbClr val="007889"/>
                </a:solidFill>
              </a:rPr>
              <a:t>This graph contains weighted results.</a:t>
            </a:r>
          </a:p>
          <a:p>
            <a:r>
              <a:rPr lang="en-US" sz="1100" dirty="0">
                <a:solidFill>
                  <a:srgbClr val="007889"/>
                </a:solidFill>
              </a:rPr>
              <a:t>Missing bar indicates fewer than 30 students in the subgroup.</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Smoked More Than 10 Cigarettes Per Day,*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305203360"/>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the days they smoked during the 30 days before the survey, among students who currently smoked cigarettes</a:t>
            </a:r>
          </a:p>
          <a:p>
            <a:r>
              <a:rPr lang="en-US" sz="900" b="1" baseline="50000" dirty="0">
                <a:solidFill>
                  <a:srgbClr val="007889"/>
                </a:solidFill>
              </a:rPr>
              <a:t>†</a:t>
            </a:r>
            <a:r>
              <a:rPr lang="en-US" sz="1100" dirty="0">
                <a:solidFill>
                  <a:srgbClr val="007889"/>
                </a:solidFill>
              </a:rPr>
              <a:t>Decreased 1991-2019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Tried Cigarette Smoking,*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Smoked More Than 10 Cigarettes Per Day,* Across 20 States and 3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the days they smoked during the 30 days before the survey, among students who currently smoked cigarettes</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20760440-1B79-4CB7-BF54-DEEB0C0C89B6}"/>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F0587514-43C6-4EC5-B498-C5807F830FA0}"/>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9597E9B5-2A29-4FCA-AE1E-B3BB9CF431A1}"/>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353978E9-0F8A-4439-A394-9889EA405AFF}"/>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E567FD9C-1995-40E1-BE2A-02938C5C2F23}"/>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DA5FD181-1E4E-4F5B-8A15-7698E150371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C8B4EBDD-B103-416C-A885-74F252ED8218}"/>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1B71D7C6-2418-41DB-BB3B-7A134AFF55CC}"/>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48EB52DB-A082-41E2-B5D3-9B43DB9D05BB}"/>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C93403C-C000-4E8A-A8E0-3AF118344175}"/>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15107E1-06E7-44FB-834D-7405C9C95743}"/>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53637C47-D5C8-492C-83C7-E76B09AF66EA}"/>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BBA88985-767C-4440-850C-AE1F30475E43}"/>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222AE7B-8F48-43A8-8FDB-FE35398451D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15938804-BAF0-4019-86C6-2752B3F3DFC6}"/>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DA62E079-2573-4AAD-B8F9-0E3BFDC860EE}"/>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27B11DE5-1FDD-4A14-A262-CDCCC60CC6D9}"/>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420D6E64-8FC4-41D4-8466-A59AA1C774D7}"/>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74E04B58-3385-4DAE-8D41-FF6A1965E508}"/>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549B296F-F051-4116-94DC-359601EB30DD}"/>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4118019-5E10-4D47-8082-B668159B99FD}"/>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F2DFC0B1-704C-424C-9DA2-2D67843AED60}"/>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E270B9C9-83B8-4BEA-92C6-3EA099828262}"/>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7FD239AC-672A-4DF2-B3DF-1915E4EAA2DE}"/>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1F915A6A-87DD-4181-B236-CDCE04263C58}"/>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72711546-3C35-4F2F-AAF1-8849A8D5A89E}"/>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932ACEFF-D98F-4602-BD90-FCB3CBAE8CA9}"/>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2A8A9F41-CD6E-4146-B17A-CBDB241E9150}"/>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688F680D-D448-47F6-B9BA-F104AC260576}"/>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18EA6605-BA56-42A5-8449-A6AD340F0C40}"/>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7BA22D52-07C8-4582-809B-841C34ACAFF9}"/>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BF6139B2-B66E-4489-8106-CB3ECBBA66B5}"/>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3F8936DC-9E1A-4444-A033-2D3E1FB201EE}"/>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F6A1FB38-A86C-4FB8-B3AD-3430BC4EF42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89806FCF-A083-4FED-AFB3-CB41C21EAF6D}"/>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3BBD4C49-AEEE-448B-A467-C9F74DC1000D}"/>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B4CAAD1D-85C2-4746-8F68-3A511783F952}"/>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095F9DED-ED08-49EA-8B85-1F06C473CE89}"/>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DAD6F43C-F822-4755-B1AB-84B756BF518B}"/>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6468CC10-C711-4E5B-AE02-CC49729818D9}"/>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3441E0A7-357E-4D46-8806-E1A01828905A}"/>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94C06476-0393-43ED-9ED3-48E95834453D}"/>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AE82FA30-9DE0-4C02-B0A7-C8BC9C20EF20}"/>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A9E44930-501F-4CA1-8BCA-6CD6C38B107F}"/>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D1735409-ED27-4AD6-91B2-C0A3D5E6F5A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121762D7-6925-4456-8338-7ADD12C35461}"/>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E48BDB26-E4C4-489E-B553-8D5548570178}"/>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869B793E-0613-4B2D-B7CF-3C6802A85531}"/>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B52E468A-7AE5-4BAB-A5D6-989D6542FC2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532A1E5B-5C00-49B1-86F4-AA27E6DAB465}"/>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0DB3B1FE-EF7A-4B57-B246-8C0D59498763}"/>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0CB3F15F-5835-4143-B9B4-123CA341233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45AE9ABE-42A3-4F26-AB87-0380529D26B6}"/>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A50314F9-9D25-41A3-B535-F5EE9226BBAA}"/>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71DA2398-1C08-4B61-8443-636769A17648}"/>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82CA3E4D-B731-45AA-8E47-40F02F470428}"/>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2D562A08-850C-4FBD-A107-C551B27D30EB}"/>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78BBE616-A036-4E5A-9ACC-ED683BF0D7B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149EBEAB-3C4B-415F-B8B3-981E91594949}"/>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6614B215-00B2-4F46-A288-B7EC23A746F2}"/>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60478" name="Hawaii">
            <a:extLst>
              <a:ext uri="{FF2B5EF4-FFF2-40B4-BE49-F238E27FC236}">
                <a16:creationId xmlns:a16="http://schemas.microsoft.com/office/drawing/2014/main" id="{255992A5-6F22-482D-94E4-C8B82D8BEBA4}"/>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9600E6CF-F37F-4CDA-8CB0-A3D865417F56}"/>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9CB69B3E-7216-4D73-A65E-52E68F3150B5}"/>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5CE5D68D-C49A-46BB-9375-5EF876E88CE3}"/>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4121F443-11BF-47C5-9E28-488F6C984E8B}"/>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DF5F3F5E-E23A-4E5B-AE85-84ED3DF43098}"/>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027BDFAA-BD04-4CD5-8CB2-5288A84F66EA}"/>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69BAABD7-E3E1-4E4B-98AC-91EDB290C3BF}"/>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5B994CA2-C08F-4CE9-A5C8-E17EAA9C8D68}"/>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60479" name="Alaska">
            <a:extLst>
              <a:ext uri="{FF2B5EF4-FFF2-40B4-BE49-F238E27FC236}">
                <a16:creationId xmlns:a16="http://schemas.microsoft.com/office/drawing/2014/main" id="{8F8B34C2-9939-45AF-BACA-BC9353C9CC12}"/>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9E922DE2-66A9-423B-8F4F-12521C569BC5}"/>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A6EE7562-C2B9-4B4A-953D-1827F92E98AF}"/>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CE2CDD37-6D92-4CA9-8AE5-FEFAF6A6905D}"/>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386B6A30-9BC3-4132-9298-31FC43F4FEBB}"/>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DBFB8589-9B8D-48CB-B456-C1126D79CFA2}"/>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CA7901F7-B0EB-405D-BFD4-698271F1FFB9}"/>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F5C53078-74DD-431E-836C-C3118AEFF1C7}"/>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AA5949CA-8541-4DA6-BC38-039F4A8DCE5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64F465A6-B6BD-4290-AD26-39B672574B9D}"/>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C8D09BA7-5D53-4D41-A23C-FA1354FF9237}"/>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C99845D4-6D3F-4D3F-B4F1-DAB226B368AF}"/>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695950DF-52FB-4165-A7D3-4DBE34ABD435}"/>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EB0FCF45-34A4-4E8E-B3D9-93EE8A2E52E7}"/>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D77734A8-4A2A-4838-8F70-0E5550CE8264}"/>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5EFB2EA3-EFDF-4288-B1DC-A7A1071CFA51}"/>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60485" name="Text Box 114">
            <a:extLst>
              <a:ext uri="{FF2B5EF4-FFF2-40B4-BE49-F238E27FC236}">
                <a16:creationId xmlns:a16="http://schemas.microsoft.com/office/drawing/2014/main" id="{F961E345-7931-4B8A-AAB1-80758FC0D4DF}"/>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60486" name="Text Box 105">
            <a:extLst>
              <a:ext uri="{FF2B5EF4-FFF2-40B4-BE49-F238E27FC236}">
                <a16:creationId xmlns:a16="http://schemas.microsoft.com/office/drawing/2014/main" id="{E6D14FAD-B933-47B4-B3BA-6F0509842C9E}"/>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1.5% - 5.2%</a:t>
            </a:r>
          </a:p>
        </p:txBody>
      </p:sp>
      <p:sp>
        <p:nvSpPr>
          <p:cNvPr id="60487" name="Text Box 106">
            <a:extLst>
              <a:ext uri="{FF2B5EF4-FFF2-40B4-BE49-F238E27FC236}">
                <a16:creationId xmlns:a16="http://schemas.microsoft.com/office/drawing/2014/main" id="{E7C89FF8-56CC-4DD3-92EF-FBD41BA1ACC7}"/>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5.3% - 7.8%</a:t>
            </a:r>
          </a:p>
        </p:txBody>
      </p:sp>
      <p:sp>
        <p:nvSpPr>
          <p:cNvPr id="60488" name="Text Box 107">
            <a:extLst>
              <a:ext uri="{FF2B5EF4-FFF2-40B4-BE49-F238E27FC236}">
                <a16:creationId xmlns:a16="http://schemas.microsoft.com/office/drawing/2014/main" id="{C2A0D804-13FC-403B-A2B0-14AC9807DE92}"/>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7.9% - 9.8%</a:t>
            </a:r>
          </a:p>
        </p:txBody>
      </p:sp>
      <p:sp>
        <p:nvSpPr>
          <p:cNvPr id="60489" name="Text Box 108">
            <a:extLst>
              <a:ext uri="{FF2B5EF4-FFF2-40B4-BE49-F238E27FC236}">
                <a16:creationId xmlns:a16="http://schemas.microsoft.com/office/drawing/2014/main" id="{AE730F31-E88D-4330-AA04-4DB548206627}"/>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9.9% - 16.1%</a:t>
            </a:r>
          </a:p>
        </p:txBody>
      </p:sp>
      <p:sp>
        <p:nvSpPr>
          <p:cNvPr id="60490" name="Rectangle 7">
            <a:extLst>
              <a:ext uri="{FF2B5EF4-FFF2-40B4-BE49-F238E27FC236}">
                <a16:creationId xmlns:a16="http://schemas.microsoft.com/office/drawing/2014/main" id="{8CB2F898-02FE-4672-9206-A540B08615CA}"/>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Smoked More Than 10 Cigarettes Per Day*</a:t>
            </a:r>
          </a:p>
        </p:txBody>
      </p:sp>
      <p:sp>
        <p:nvSpPr>
          <p:cNvPr id="60491" name="Text Box 101">
            <a:extLst>
              <a:ext uri="{FF2B5EF4-FFF2-40B4-BE49-F238E27FC236}">
                <a16:creationId xmlns:a16="http://schemas.microsoft.com/office/drawing/2014/main" id="{5006B96A-346B-4896-ADB6-133841062126}"/>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the days they smoked during the 30 days before the survey, among students who currently smoked cigarettes</a:t>
            </a:r>
          </a:p>
        </p:txBody>
      </p:sp>
      <p:sp>
        <p:nvSpPr>
          <p:cNvPr id="60492" name="Text Box 116">
            <a:extLst>
              <a:ext uri="{FF2B5EF4-FFF2-40B4-BE49-F238E27FC236}">
                <a16:creationId xmlns:a16="http://schemas.microsoft.com/office/drawing/2014/main" id="{86091E01-B827-4C16-99B7-13714E79FC8C}"/>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an Electronic Vapor Product,*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a:t>
            </a:r>
          </a:p>
          <a:p>
            <a:r>
              <a:rPr lang="en-US" sz="900" b="1" baseline="50000" dirty="0">
                <a:solidFill>
                  <a:srgbClr val="007889"/>
                </a:solidFill>
              </a:rPr>
              <a:t>†</a:t>
            </a:r>
            <a:r>
              <a:rPr lang="en-US" sz="1100" dirty="0">
                <a:solidFill>
                  <a:srgbClr val="007889"/>
                </a:solidFill>
              </a:rPr>
              <a:t>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an Electronic Vapor Product,*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Used an Electronic Vapor Product,*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31924702"/>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a:t>
            </a:r>
          </a:p>
          <a:p>
            <a:r>
              <a:rPr lang="en-US" sz="900" b="1" baseline="50000" dirty="0">
                <a:solidFill>
                  <a:srgbClr val="007889"/>
                </a:solidFill>
              </a:rPr>
              <a:t>†</a:t>
            </a:r>
            <a:r>
              <a:rPr lang="en-US" sz="1100" dirty="0">
                <a:solidFill>
                  <a:srgbClr val="007889"/>
                </a:solidFill>
              </a:rPr>
              <a:t>Increased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Used an Electronic Vapor Product,* Across 42 States and 25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26961884-C45A-4816-BDFF-1A6186F6B2FA}"/>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889D38D9-78CF-4D9A-BF04-2CAB78D34A3E}"/>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A5E5B97C-31D6-4C0F-BF5D-5C6B196C2F1B}"/>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5268E50F-E771-4F72-8112-6786E6E57674}"/>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BC6B3A95-66E6-4CD8-B950-97762D3E1060}"/>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82C1B1B1-C688-46D6-ACF1-D5BCE54FD777}"/>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5E8151BA-D819-47E8-8556-062192208027}"/>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91109428-48FC-451B-9823-267F1F0C05F4}"/>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21F6B04C-98E1-4D8E-A317-A17834B15175}"/>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F2CCEEF4-E713-4EDD-AFE7-2C2EBA885E3D}"/>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4C7A825A-4D62-448B-A6F6-7C62BAD668A2}"/>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181B1372-FB3C-4491-983E-0399E6C9C9FD}"/>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E0723A3E-EC5C-4F0D-AB5E-5E65D34E849B}"/>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F633BC84-EA14-44F0-83F5-A9DB071A90E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DEBE7D81-B8BA-4205-B6F0-A16990BC4F89}"/>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B6468160-89E3-46E9-80E1-08847FB6291D}"/>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456776B3-43FB-42D4-A1E7-ABC21458469E}"/>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FE56B537-A9B5-4DF4-AE8A-F86416B72AB9}"/>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DCBD1FC4-B549-4C41-B1C3-3693F86AB075}"/>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1CCF9422-EE01-49D4-AC0E-87D00653C245}"/>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2DF45BAA-AB0F-466D-BCA8-9670E7150C63}"/>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D31352C7-FC82-4699-80AB-A145798EA967}"/>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86556548-6C08-4325-A330-EF39903FCF9E}"/>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AE295636-950D-4455-84AB-A12A0424ADE3}"/>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58901A72-92D6-4B65-8923-C4E26D85FC4A}"/>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691094AA-96CE-4431-A023-9BFC730F8C01}"/>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DC2AC33-3377-4303-ACF0-3A7AFAFE587E}"/>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8DA9FFF-AE6D-45CD-B1E3-D3E72997F147}"/>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6B98175E-4D40-4D70-BCDB-B26391830302}"/>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832FF484-16D8-48D4-BF7C-4C724D9DEF31}"/>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D301D395-D7F7-4F6E-A5E8-221E3824B599}"/>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43DA1704-5BDC-491B-909D-B01CB4005972}"/>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B8954489-0E32-4543-ADA2-0FF6ECF749DE}"/>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296D4953-6718-4AAD-8588-21F5D38BFE7F}"/>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F5C95788-8EAC-4874-B8D7-D55EF5DF2CBB}"/>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E4BAB591-724E-4B60-88E3-503329ED8D1D}"/>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BE24C8CB-C501-456F-A71F-E2BE7CBD08F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C120CAA9-A0D9-46F7-9F6B-9DDA18024075}"/>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343C3131-E46E-4D84-8B7E-5739D12117C4}"/>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ED91EEA3-D437-427B-825E-A6B14B019AD8}"/>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C70EB67C-9FB6-4F5D-B3A4-7CE4D6225D08}"/>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4BB27AF3-E447-47CF-91D4-B1D1E10FEBA4}"/>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6D34D41F-409A-4E00-AC1D-73563A1ED6CC}"/>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61AD1C0C-BF9D-40F2-AA29-CB2CEDAED2A4}"/>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E59DE0D0-ABD2-48C2-8819-C7E4BB8598C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FD92E216-B9F6-46CB-A3E6-F4DDBACDE70C}"/>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57481FB6-6401-4A20-B72D-9266F04545C5}"/>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806DC6B0-5B55-46B4-81CF-305BF884D403}"/>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52C818D9-FDDE-43B5-80EB-5538862D61E6}"/>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8B4C81D-8817-4839-84C8-E86F736F5AF3}"/>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A0E3A368-2CCB-4791-84DD-FB42FFF51432}"/>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0095D795-6F42-4649-8160-121D5DE0FA63}"/>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177264E5-0ACB-4463-BA8C-34E1A3DBA55B}"/>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371A66AB-C95D-4B40-94D0-73D182909BBA}"/>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95D834E7-4675-414B-A6A4-08D93DA3D54E}"/>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490249BB-04EC-4719-A671-3573E25C5452}"/>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BF1E5465-7E93-45AB-AC83-136576BC7F11}"/>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447E3CAE-7786-42DC-AC42-55C5B6D7E1A5}"/>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DE21F212-F136-4BC4-8338-E426A7B0D728}"/>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A2A63A2B-7928-42CB-944B-AB2316AFBD94}"/>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62526" name="Hawaii">
            <a:extLst>
              <a:ext uri="{FF2B5EF4-FFF2-40B4-BE49-F238E27FC236}">
                <a16:creationId xmlns:a16="http://schemas.microsoft.com/office/drawing/2014/main" id="{5CA8A92B-CE75-4E3D-B013-D3100E6C1002}"/>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B425680C-2AFA-403C-850A-D5F15111E441}"/>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ED9F3B69-1467-4067-A191-E0B8FE1BDCC2}"/>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115C72D9-1C0A-43D8-89D9-8EE560B27841}"/>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6154EDD4-C833-4603-A97E-3ABD635CFC40}"/>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488D57D1-D933-42AB-A1CC-483526FD8709}"/>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86023BFA-AFE2-4255-906C-FE401E513006}"/>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396E6651-4353-4AB9-82DA-FFADC81DF657}"/>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261818F8-0800-412E-8C4F-64EF51B4C13D}"/>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62527" name="Alaska">
            <a:extLst>
              <a:ext uri="{FF2B5EF4-FFF2-40B4-BE49-F238E27FC236}">
                <a16:creationId xmlns:a16="http://schemas.microsoft.com/office/drawing/2014/main" id="{FCD1CED6-B47F-4F37-A8EB-8574C8B67583}"/>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90D7AF01-E299-4504-A4D2-7738C8CF03CC}"/>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56D50E95-BC13-4B81-A71F-1794CD131CAD}"/>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73C99677-ED68-4818-B835-317779E83EF6}"/>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1AAB44F5-14A1-49D7-B741-D217F53550F5}"/>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CEC736CE-C3CA-4DB7-AD86-5A45839FBD43}"/>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E48287D7-028F-4CC8-9E16-A19873BAF2A3}"/>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13256CFB-5120-41B5-852A-54808EE9A5F2}"/>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1FB3E406-9478-4F57-89E4-371845BC6A94}"/>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4A30E2AC-6E99-46CC-9A13-52D0F24C556B}"/>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5854B241-2E61-417D-AB5D-D3CCEDD7C564}"/>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D2E28CB1-49C3-4494-9E6C-7553706CFD8F}"/>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1AB4AA35-D325-47DE-81F8-C898440B49AF}"/>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A9B09E59-D327-4EEA-B2CE-0E8B75FBD7B7}"/>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C0FA13CE-27FC-478B-AC4C-4682428EB692}"/>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DB73CD63-0D30-4DE7-B310-A65D5E731EE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62533" name="Text Box 114">
            <a:extLst>
              <a:ext uri="{FF2B5EF4-FFF2-40B4-BE49-F238E27FC236}">
                <a16:creationId xmlns:a16="http://schemas.microsoft.com/office/drawing/2014/main" id="{9F5A051A-4A27-4203-A149-AA40B7C2B344}"/>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62534" name="Text Box 105">
            <a:extLst>
              <a:ext uri="{FF2B5EF4-FFF2-40B4-BE49-F238E27FC236}">
                <a16:creationId xmlns:a16="http://schemas.microsoft.com/office/drawing/2014/main" id="{5B2F5292-ACB2-42EC-9A35-21CB75926AFD}"/>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30.5% - 46.2%</a:t>
            </a:r>
          </a:p>
        </p:txBody>
      </p:sp>
      <p:sp>
        <p:nvSpPr>
          <p:cNvPr id="62535" name="Text Box 106">
            <a:extLst>
              <a:ext uri="{FF2B5EF4-FFF2-40B4-BE49-F238E27FC236}">
                <a16:creationId xmlns:a16="http://schemas.microsoft.com/office/drawing/2014/main" id="{0CF06315-7037-495E-9CEE-01EB1C5B36D4}"/>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46.3% - 49.0%</a:t>
            </a:r>
          </a:p>
        </p:txBody>
      </p:sp>
      <p:sp>
        <p:nvSpPr>
          <p:cNvPr id="62536" name="Text Box 107">
            <a:extLst>
              <a:ext uri="{FF2B5EF4-FFF2-40B4-BE49-F238E27FC236}">
                <a16:creationId xmlns:a16="http://schemas.microsoft.com/office/drawing/2014/main" id="{5DCA76AE-CA54-43FC-9BE8-924C91B86689}"/>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49.1% - 51.4%</a:t>
            </a:r>
          </a:p>
        </p:txBody>
      </p:sp>
      <p:sp>
        <p:nvSpPr>
          <p:cNvPr id="62537" name="Text Box 108">
            <a:extLst>
              <a:ext uri="{FF2B5EF4-FFF2-40B4-BE49-F238E27FC236}">
                <a16:creationId xmlns:a16="http://schemas.microsoft.com/office/drawing/2014/main" id="{B3E058EE-BD7D-4DAC-8658-C98299806CF5}"/>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51.5% - 62.4%</a:t>
            </a:r>
          </a:p>
        </p:txBody>
      </p:sp>
      <p:sp>
        <p:nvSpPr>
          <p:cNvPr id="62538" name="Rectangle 7">
            <a:extLst>
              <a:ext uri="{FF2B5EF4-FFF2-40B4-BE49-F238E27FC236}">
                <a16:creationId xmlns:a16="http://schemas.microsoft.com/office/drawing/2014/main" id="{E8084ACA-64D5-4A08-915F-D5B911151386}"/>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Ever Used an Electronic Vapor Product*</a:t>
            </a:r>
          </a:p>
        </p:txBody>
      </p:sp>
      <p:sp>
        <p:nvSpPr>
          <p:cNvPr id="62539" name="Text Box 101">
            <a:extLst>
              <a:ext uri="{FF2B5EF4-FFF2-40B4-BE49-F238E27FC236}">
                <a16:creationId xmlns:a16="http://schemas.microsoft.com/office/drawing/2014/main" id="{A478C419-28D3-4508-9629-E44D930E6516}"/>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Including e-cigarettes, e-cigars, e-pipes, vape pipes, vaping pens, e-hookahs, and hookah pens [such as blu, NJOY, Vuse, MarkTen, Logic, Vapin Plus, eGo, and Halo]</a:t>
            </a:r>
          </a:p>
        </p:txBody>
      </p:sp>
      <p:sp>
        <p:nvSpPr>
          <p:cNvPr id="62540" name="Text Box 116">
            <a:extLst>
              <a:ext uri="{FF2B5EF4-FFF2-40B4-BE49-F238E27FC236}">
                <a16:creationId xmlns:a16="http://schemas.microsoft.com/office/drawing/2014/main" id="{922ED77A-28C0-4F3A-A111-4DE28B86216F}"/>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an Electronic Vapor Product,*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 on at least 1 day during the 30 days before the survey</a:t>
            </a:r>
          </a:p>
          <a:p>
            <a:r>
              <a:rPr lang="en-US" sz="900" b="1" baseline="50000" dirty="0">
                <a:solidFill>
                  <a:srgbClr val="007889"/>
                </a:solidFill>
              </a:rPr>
              <a:t>†</a:t>
            </a:r>
            <a:r>
              <a:rPr lang="en-US" sz="1100" dirty="0">
                <a:solidFill>
                  <a:srgbClr val="007889"/>
                </a:solidFill>
              </a:rPr>
              <a:t>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an Electronic Vapor Product,*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 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an Electronic Vapor Product,*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1860984961"/>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 on at least 1 day during the 30 days before the survey</a:t>
            </a:r>
          </a:p>
          <a:p>
            <a:r>
              <a:rPr lang="en-US" sz="900" b="1" baseline="50000" dirty="0">
                <a:solidFill>
                  <a:srgbClr val="007889"/>
                </a:solidFill>
              </a:rPr>
              <a:t>†</a:t>
            </a:r>
            <a:r>
              <a:rPr lang="en-US" sz="1100" dirty="0">
                <a:solidFill>
                  <a:srgbClr val="007889"/>
                </a:solidFill>
              </a:rPr>
              <a:t>Increased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Ever Tried Cigarette Smoking,*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158462671"/>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900" b="1" baseline="50000" dirty="0">
                <a:solidFill>
                  <a:srgbClr val="007889"/>
                </a:solidFill>
              </a:rPr>
              <a:t>†</a:t>
            </a:r>
            <a:r>
              <a:rPr lang="en-US" sz="1100" dirty="0">
                <a:solidFill>
                  <a:srgbClr val="007889"/>
                </a:solidFill>
              </a:rPr>
              <a:t>Decreased 1991-2019, no change 1991-1999, 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Used an Electronic Vapor Product,* Across 43 States and 27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e-cigarettes, e-cigars, e-pipes, vape pipes, vaping pens, e-hookahs, and hookah pens [such as blu, NJOY, Vuse, MarkTen, Logic, Vapin Plus, eGo, and Halo], 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23BF0620-61F4-4E80-AFFB-A232E71EFF3C}"/>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D9BA1294-4471-4C4B-832C-84388C596E4F}"/>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2247F183-A62F-4E3F-BEE0-7171B323C730}"/>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C7B30EA5-3F61-49CC-8DF7-280A6DD50A7C}"/>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878CAB1E-275F-4E70-A506-ACD299874C78}"/>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4E65BEFB-7A58-4C53-9281-1C29DE0958CA}"/>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FC7D883D-5419-46ED-8503-34C2AB281349}"/>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C59930A6-8BF1-48FF-94F3-D3305080D051}"/>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9D7D9396-1C27-4A5E-8795-ABD5DF97EE0E}"/>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F2CB331B-262D-4B88-9618-752D76142FAA}"/>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B62A0107-42FA-49D5-B231-DCC8C2428FF3}"/>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3676C192-272C-4920-B91A-12752DE88AA3}"/>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BAA07F8B-226E-4635-A119-F17CC3EB2651}"/>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A93057B7-F9BD-4B3D-817D-2D5C640D8FC2}"/>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5EF6FA1F-D5E2-48BD-AA82-949E218C3491}"/>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64377E9E-9DBD-4312-AE52-21EDE2371AD2}"/>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72669333-8F38-45D2-87E3-390B50AA170B}"/>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F5058D26-4332-4C63-A69D-6F17D31F7EAC}"/>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4867BB0B-CDD3-4C0C-BB40-B5CB5167F11F}"/>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421F4EF7-9FFC-4166-8B09-7CE0F8913ED6}"/>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5A0B94AA-C7CB-4C3C-8C59-993D6AA6CA37}"/>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5C1A3F03-A255-4045-9946-4EA858A7E212}"/>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1CFB6932-34EF-4548-ADDF-862C21195CE2}"/>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B538FE7D-9D8E-4318-9265-C406AB387CD3}"/>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51C588DD-87F1-4F95-94EA-2C16FAA887E8}"/>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8CE3DCCF-9D9C-43FD-8482-16568A54C866}"/>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5A4F96E5-0936-459E-9840-9393B6666693}"/>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4479353C-AF44-4F5F-B767-A7928B258D25}"/>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127B3357-8057-4953-A19C-96182B7FFF87}"/>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B6BB271C-6685-4741-B7C5-1E13793BF368}"/>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2A42ACBD-978B-4A51-A277-023AB7E1159E}"/>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E33AC4D8-D2A8-48FD-A201-C9C7FF1EFBC2}"/>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257B5866-4F66-422D-BEB1-E4ED70B41959}"/>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C1E04794-31BA-418D-AB23-AEC8B21C272D}"/>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E550FF3D-2079-4469-A7AD-58087506BBC1}"/>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C2CE57CB-2883-46A3-AD9D-C6950E02B822}"/>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2F71FD83-85B9-4114-85CB-0EAC8B8F6223}"/>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C0B56282-7E88-4E2F-8CDA-3272B200F48F}"/>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06610439-43F0-4E08-A0A0-AB40283DBE2C}"/>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3F30AE13-80E3-4E42-ABCC-EF366A186289}"/>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1F715BD3-4C63-4FF8-B030-5151F89134BC}"/>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81BFE60E-3511-4329-83A1-B125FB36D13E}"/>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BEE34A52-8D8A-46B6-897A-EC1A485FA757}"/>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4140F9B2-783B-42E1-9E34-EF683515D214}"/>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47ADAD30-E4D4-4F77-961C-EF86EBD877FC}"/>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7AADFD7D-2B86-4B70-B3A8-F1FF9BF263ED}"/>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E5550090-C369-4E4E-A184-2D69961F6476}"/>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AD7BD4EA-7705-44CE-9848-BE9201B88BBF}"/>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25B4E269-93E5-482C-9967-E77E4E30789D}"/>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E27D0454-D611-47A8-8321-2CBC19BFD9FB}"/>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67C222F1-CD6C-4E0F-A0BC-CC77E040403E}"/>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1711390D-C21E-4CA7-9FE9-F80200C36A91}"/>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15726A67-6141-4E4B-B753-37618E701A2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A9269EDF-62B0-4A6B-8297-98349EB946C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F6D9E85A-66A0-4B9C-BBB7-99C8EA7ED6D5}"/>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13C4C229-9A18-4B5F-826F-36258129706A}"/>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CA2F19FD-4889-4896-A9CB-36AEF235DD2C}"/>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BB0470BD-DDB3-4F89-8354-1DAAD1721F3C}"/>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5689F0C1-30FD-486D-8D7C-BB722E5AF069}"/>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E2AE00DF-D624-4A0A-99F3-CE0236403070}"/>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64574" name="Hawaii">
            <a:extLst>
              <a:ext uri="{FF2B5EF4-FFF2-40B4-BE49-F238E27FC236}">
                <a16:creationId xmlns:a16="http://schemas.microsoft.com/office/drawing/2014/main" id="{10E48717-0BC4-4D9A-BB26-8D78B6F4743E}"/>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45E8A235-7537-4BC0-883B-9B9D976B133A}"/>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753AFC37-CA82-430E-A454-F25D6CE5AE35}"/>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85D1497C-AE76-496B-B981-B30F741939FD}"/>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0BF94398-7097-45BA-87A2-EC0BAAE1523A}"/>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97BC228D-49FA-4CDF-8749-279CE54D8D23}"/>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B1D8A6D1-AFDF-497B-96D3-760FDD0C35D5}"/>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BE75FA56-32AB-438A-9B29-1FBBF83A8320}"/>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C7DEB7A7-346A-4BCF-A526-3DCA7CDBFCBD}"/>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64575" name="Alaska">
            <a:extLst>
              <a:ext uri="{FF2B5EF4-FFF2-40B4-BE49-F238E27FC236}">
                <a16:creationId xmlns:a16="http://schemas.microsoft.com/office/drawing/2014/main" id="{8C769A59-6D1D-4622-B0DE-8AC040813910}"/>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6931EB28-FEF5-40E4-8F16-5E420722A030}"/>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7BE8A1AB-6DED-49D4-A3E6-7977944A3841}"/>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7330D04B-5105-4FE3-A4AF-9015F02F6E6F}"/>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0B1A255C-4CCC-4298-B5B2-22CB98AA1825}"/>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32352D60-BDD1-4AC1-BADC-8BE5A61606AB}"/>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0B05AEF-41FA-47D3-8160-7D692AEF748B}"/>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8D17484E-A9ED-485D-A449-3A5D74A07DD0}"/>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D8C81FBD-A81E-4EEF-914D-29829E23D2F6}"/>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55759050-E577-46E0-BD62-2F64DC8FF50D}"/>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0072F9AC-A4E6-41DA-AB61-CAF085E3DC33}"/>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F4973B33-DE18-4F98-8DBC-0D0B10AA172D}"/>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1B4A77AA-4FE6-4D8E-9F78-EFA6C37447F5}"/>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FD1F2688-9147-41F4-A939-D351971C32FA}"/>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02F93622-8956-4313-A42E-C07ABC481A3B}"/>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57A8AB38-244C-4139-A111-EDAB8FFF373B}"/>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64581" name="Text Box 114">
            <a:extLst>
              <a:ext uri="{FF2B5EF4-FFF2-40B4-BE49-F238E27FC236}">
                <a16:creationId xmlns:a16="http://schemas.microsoft.com/office/drawing/2014/main" id="{679B4E64-C712-4092-AEC7-94A8CB4EBC71}"/>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64582" name="Text Box 105">
            <a:extLst>
              <a:ext uri="{FF2B5EF4-FFF2-40B4-BE49-F238E27FC236}">
                <a16:creationId xmlns:a16="http://schemas.microsoft.com/office/drawing/2014/main" id="{B5DCA2D3-A4D0-4F2C-B896-FC6E324B937B}"/>
              </a:ext>
            </a:extLst>
          </p:cNvPr>
          <p:cNvSpPr txBox="1">
            <a:spLocks noChangeArrowheads="1"/>
          </p:cNvSpPr>
          <p:nvPr/>
        </p:nvSpPr>
        <p:spPr bwMode="auto">
          <a:xfrm>
            <a:off x="9345613" y="31829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9.7% - 20.5%</a:t>
            </a:r>
          </a:p>
        </p:txBody>
      </p:sp>
      <p:sp>
        <p:nvSpPr>
          <p:cNvPr id="64583" name="Text Box 106">
            <a:extLst>
              <a:ext uri="{FF2B5EF4-FFF2-40B4-BE49-F238E27FC236}">
                <a16:creationId xmlns:a16="http://schemas.microsoft.com/office/drawing/2014/main" id="{B7245CC5-17D5-4A62-A348-F8EDF98F5114}"/>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20.6% - 23.8%</a:t>
            </a:r>
          </a:p>
        </p:txBody>
      </p:sp>
      <p:sp>
        <p:nvSpPr>
          <p:cNvPr id="64584" name="Text Box 107">
            <a:extLst>
              <a:ext uri="{FF2B5EF4-FFF2-40B4-BE49-F238E27FC236}">
                <a16:creationId xmlns:a16="http://schemas.microsoft.com/office/drawing/2014/main" id="{063B3E11-46BC-45BA-A29E-A83E8FABB736}"/>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23.9% - 29.7%</a:t>
            </a:r>
          </a:p>
        </p:txBody>
      </p:sp>
      <p:sp>
        <p:nvSpPr>
          <p:cNvPr id="64585" name="Text Box 108">
            <a:extLst>
              <a:ext uri="{FF2B5EF4-FFF2-40B4-BE49-F238E27FC236}">
                <a16:creationId xmlns:a16="http://schemas.microsoft.com/office/drawing/2014/main" id="{10A77D7F-D5BA-4A8A-B84B-D9B96B0AD8A3}"/>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29.8% - 35.7%</a:t>
            </a:r>
          </a:p>
        </p:txBody>
      </p:sp>
      <p:sp>
        <p:nvSpPr>
          <p:cNvPr id="64586" name="Rectangle 7">
            <a:extLst>
              <a:ext uri="{FF2B5EF4-FFF2-40B4-BE49-F238E27FC236}">
                <a16:creationId xmlns:a16="http://schemas.microsoft.com/office/drawing/2014/main" id="{A5656351-126B-4F91-A588-3D3504269ED3}"/>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Used an Electronic Vapor Product*</a:t>
            </a:r>
          </a:p>
        </p:txBody>
      </p:sp>
      <p:sp>
        <p:nvSpPr>
          <p:cNvPr id="64587" name="Text Box 101">
            <a:extLst>
              <a:ext uri="{FF2B5EF4-FFF2-40B4-BE49-F238E27FC236}">
                <a16:creationId xmlns:a16="http://schemas.microsoft.com/office/drawing/2014/main" id="{301480B6-1EF8-475A-AB05-414C6168EFAA}"/>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Including e-cigarettes, e-cigars, e-pipes, vape pipes, vaping pens, e-hookahs, and hookah pens [such as blu, NJOY, Vuse, MarkTen, Logic, Vapin Plus, eGo, and Halo], on at least 1 day during the 30 days before the survey</a:t>
            </a:r>
          </a:p>
        </p:txBody>
      </p:sp>
      <p:sp>
        <p:nvSpPr>
          <p:cNvPr id="64588" name="Text Box 116">
            <a:extLst>
              <a:ext uri="{FF2B5EF4-FFF2-40B4-BE49-F238E27FC236}">
                <a16:creationId xmlns:a16="http://schemas.microsoft.com/office/drawing/2014/main" id="{E73D6E16-4540-45BF-827D-51C76CF2A06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Frequently,*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900" b="1" baseline="50000" dirty="0">
                <a:solidFill>
                  <a:srgbClr val="007889"/>
                </a:solidFill>
              </a:rPr>
              <a:t>†</a:t>
            </a:r>
            <a:r>
              <a:rPr lang="en-US" sz="1100" dirty="0">
                <a:solidFill>
                  <a:srgbClr val="007889"/>
                </a:solidFill>
              </a:rPr>
              <a:t>M &gt; F;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Frequently,*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Frequently,*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4155676492"/>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a:p>
            <a:r>
              <a:rPr lang="en-US" sz="900" b="1" baseline="50000" dirty="0">
                <a:solidFill>
                  <a:srgbClr val="007889"/>
                </a:solidFill>
              </a:rPr>
              <a:t>†</a:t>
            </a:r>
            <a:r>
              <a:rPr lang="en-US" sz="1100" dirty="0">
                <a:solidFill>
                  <a:srgbClr val="007889"/>
                </a:solidFill>
              </a:rPr>
              <a:t>Increased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Used Electronic Vapor Products Frequently,* Across 43 States and 27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20 or more days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C7E82849-6060-4C01-ACD2-7AE0F71331B4}"/>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A4CD8EC0-1BB1-493B-B90E-8BF9A0FC5601}"/>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CFA5C197-1E04-4712-BB37-B6AB2FFA0482}"/>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EE8035E6-E313-4897-B08B-E8D1978BC719}"/>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21989348-C714-4975-850B-FDF575DD1261}"/>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20F7B838-29B5-453A-B7E0-E70B3D0DD6B2}"/>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285E5460-6907-4821-8F23-626CBD656218}"/>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72675FFD-D7AB-423E-94E6-057913DC1382}"/>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9F82C032-D1ED-4527-9F67-C48BCF91514C}"/>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B80CB3D2-58B2-40D4-9B77-C56EAED8FFC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B2F593C8-B41F-4A8C-A4B4-C95BE8C4C8B1}"/>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5FFD055C-9AC9-4ECA-B176-04010C694BFD}"/>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322D1AE9-9AE8-479C-A4A4-F8AAA1D91F94}"/>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B9A004AA-3283-4D21-A7C6-4C88704454B2}"/>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E93FEE7B-BE46-4E57-B2F3-C14C7E2A978B}"/>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7E4ACE0B-6C84-4134-92F7-17E90410DADE}"/>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C3C984D4-A493-4690-8A0E-11212FE04DB9}"/>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C9C153C6-60AE-4CEE-B57F-846EEF16241B}"/>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1C0FF67-F8DB-4406-8266-75144791C210}"/>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43B8C197-68ED-4B2C-BE40-1DA8359125F4}"/>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BC1FBB01-FC29-4897-9587-2FE38D68CA99}"/>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2DE3DBDC-92B3-4CCD-A6CB-F024EA9C6FDC}"/>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B5F0858D-B7D7-42F7-900E-C59ECB2D8CC1}"/>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DF03A242-5AB3-4D76-8D1E-532986B0FF8E}"/>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36A74D75-80AC-41D1-A193-EFD65AAFB996}"/>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8C411852-2B4D-4862-9FB9-6BD4479245B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42D39A07-6AC9-4437-BA0E-07117FC1B58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91B514B4-E51D-4F17-A2B8-0C41FCF06D67}"/>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21EEB5BA-6046-465C-B977-F48ACB9A2402}"/>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F71FA63E-11BD-4589-B353-F8FD9B0AEA7A}"/>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863DCF42-DBB9-4068-8FF6-19E934598378}"/>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6A2611BD-DCC4-49A3-9EEA-71550D1D79FA}"/>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F1FE60CA-7544-48E7-A5D3-4ED7E0441E70}"/>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5B360AB1-7E3E-48CB-A8D6-135FF1D4FCD4}"/>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D17E52F7-F60B-4968-9683-64A4FC70EBD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F42ED396-1F1F-4D52-94D4-2EA3D1143008}"/>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D86F280A-6902-49C4-9875-7B0B1FBCE256}"/>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EAFC641E-CC7E-40AB-A0FE-F1BE67391F0B}"/>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37D20DE8-D225-4B3F-9F6E-17879CB014CF}"/>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556C0184-A625-418B-AE0D-8FA155599EC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274D2B55-5E2A-438D-B327-1CB558AACBB0}"/>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D97F1BF4-B8A7-4AB3-BC97-FF5A54D433BE}"/>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C9437049-3780-4928-A17D-7B04EB5A51EA}"/>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CE15AFB-C935-44F5-A79F-E267FE4C23D5}"/>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3F358032-A251-431D-8045-24A42F5ADD4C}"/>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76FE41A2-C3F0-4FE2-864E-B93BBD5E4985}"/>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B882960C-31E9-4BC0-8645-9AAE89902F7C}"/>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8022E5B4-1233-41CD-9727-866F08ED1C12}"/>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2CAD5867-86A4-4551-8B88-9C77997466FA}"/>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ADFBC17B-2CDF-400A-AE25-6C4D2ABC1423}"/>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E4255ABE-C759-478F-859D-025DDF775141}"/>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4311E893-F9BF-4898-8F9D-3CA0748ABF94}"/>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E344F03B-814C-44D8-8002-978ED9C0474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307E37C8-4E0C-4C12-BF1B-ACEDBB8C3C11}"/>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AA63BB2B-EC48-4079-9173-86A44FB00E0A}"/>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7148714-7B8C-483D-B596-F208EAC082B2}"/>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52BDDFB8-6699-4C1D-B37C-8F82ED5D2545}"/>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EE2A86E1-F108-492D-B98C-74D236A6650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1EE324B8-CA33-47E1-89FF-DD39035602F8}"/>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020EDA22-3995-49A7-AB9D-EB4EABB0344A}"/>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66622" name="Hawaii">
            <a:extLst>
              <a:ext uri="{FF2B5EF4-FFF2-40B4-BE49-F238E27FC236}">
                <a16:creationId xmlns:a16="http://schemas.microsoft.com/office/drawing/2014/main" id="{9761C39F-C3D6-46E9-A27D-E4379E7700F3}"/>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6FCB0816-5A8F-409B-8C5B-D2BBDC528FFD}"/>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A470D51B-EE86-47BD-9483-97990CD42F3C}"/>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DAC5E3AF-4B8E-4B5B-AC44-D13FC59F7E23}"/>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A7296D0B-344B-4805-B514-E594B4B653D4}"/>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19661936-795D-460F-A65C-5468BB44C15E}"/>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44EC6301-B573-4DE3-9026-3C392949B1D0}"/>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50048DAF-5589-49EA-859C-B19AC72C85BC}"/>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2395B1F2-EFCC-42E5-BDBC-EED95DBFF4EE}"/>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66623" name="Alaska">
            <a:extLst>
              <a:ext uri="{FF2B5EF4-FFF2-40B4-BE49-F238E27FC236}">
                <a16:creationId xmlns:a16="http://schemas.microsoft.com/office/drawing/2014/main" id="{DC28FE12-A4F3-4C74-8E0B-52BE41A92ED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C66C18AA-EFBD-4A60-91A9-AA92448FBD51}"/>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09EC8241-5BA2-4A2A-A64C-DE58F8428639}"/>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9125DFC-8B7F-4505-A389-60B11E3F02B0}"/>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1468D805-FC98-4CE0-ACD5-CED4C9B7B0E9}"/>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DB5DFAAC-EB1F-4EEC-B66B-B37E747AE4DD}"/>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E142DF61-BF16-4DBC-80EC-250B2E5CE54C}"/>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CB35037B-2B03-4A2F-98F2-11B1911EB919}"/>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83F6C138-C323-44CC-B5E1-2FF258F83B6C}"/>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43697AFF-F46B-4038-B67B-51750F5313F1}"/>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FEE3C977-A0CA-4504-BD6C-967DBBD1ADD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0404CB6D-08ED-4E57-BDF3-71177F239A79}"/>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D445A082-C6C6-4C3B-9B60-16CA992F7092}"/>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1916EB94-4DA3-4A00-B11F-545A53619D2A}"/>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9E3BD6F2-F928-4815-AE43-19E3A770B7F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64D4E944-3D69-472F-9C66-544FAB488CD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66629" name="Text Box 114">
            <a:extLst>
              <a:ext uri="{FF2B5EF4-FFF2-40B4-BE49-F238E27FC236}">
                <a16:creationId xmlns:a16="http://schemas.microsoft.com/office/drawing/2014/main" id="{0211081D-5479-462C-B772-912B2D329B3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66630" name="Text Box 105">
            <a:extLst>
              <a:ext uri="{FF2B5EF4-FFF2-40B4-BE49-F238E27FC236}">
                <a16:creationId xmlns:a16="http://schemas.microsoft.com/office/drawing/2014/main" id="{6E638EFE-48A0-496C-A8E3-BDA31DF33693}"/>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3.3% - 6.7%</a:t>
            </a:r>
          </a:p>
        </p:txBody>
      </p:sp>
      <p:sp>
        <p:nvSpPr>
          <p:cNvPr id="66631" name="Text Box 106">
            <a:extLst>
              <a:ext uri="{FF2B5EF4-FFF2-40B4-BE49-F238E27FC236}">
                <a16:creationId xmlns:a16="http://schemas.microsoft.com/office/drawing/2014/main" id="{79D650C4-D21D-4CEE-A157-7E02508FB6AD}"/>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6.8% - 8.4%</a:t>
            </a:r>
          </a:p>
        </p:txBody>
      </p:sp>
      <p:sp>
        <p:nvSpPr>
          <p:cNvPr id="66632" name="Text Box 107">
            <a:extLst>
              <a:ext uri="{FF2B5EF4-FFF2-40B4-BE49-F238E27FC236}">
                <a16:creationId xmlns:a16="http://schemas.microsoft.com/office/drawing/2014/main" id="{19749729-81A1-4A42-9AC4-E787B237DEEA}"/>
              </a:ext>
            </a:extLst>
          </p:cNvPr>
          <p:cNvSpPr txBox="1">
            <a:spLocks noChangeArrowheads="1"/>
          </p:cNvSpPr>
          <p:nvPr/>
        </p:nvSpPr>
        <p:spPr bwMode="auto">
          <a:xfrm>
            <a:off x="9345613" y="38687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8.5% - 10.1%</a:t>
            </a:r>
          </a:p>
        </p:txBody>
      </p:sp>
      <p:sp>
        <p:nvSpPr>
          <p:cNvPr id="66633" name="Text Box 108">
            <a:extLst>
              <a:ext uri="{FF2B5EF4-FFF2-40B4-BE49-F238E27FC236}">
                <a16:creationId xmlns:a16="http://schemas.microsoft.com/office/drawing/2014/main" id="{04186829-AD9A-4E25-A63F-4549FCEF8D8B}"/>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10.2% - 16.7%</a:t>
            </a:r>
          </a:p>
        </p:txBody>
      </p:sp>
      <p:sp>
        <p:nvSpPr>
          <p:cNvPr id="66634" name="Rectangle 7">
            <a:extLst>
              <a:ext uri="{FF2B5EF4-FFF2-40B4-BE49-F238E27FC236}">
                <a16:creationId xmlns:a16="http://schemas.microsoft.com/office/drawing/2014/main" id="{D744A4BF-59B1-4D78-93BE-04C29B6B3463}"/>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Used Electronic Vapor Products Frequently*</a:t>
            </a:r>
          </a:p>
        </p:txBody>
      </p:sp>
      <p:sp>
        <p:nvSpPr>
          <p:cNvPr id="66635" name="Text Box 101">
            <a:extLst>
              <a:ext uri="{FF2B5EF4-FFF2-40B4-BE49-F238E27FC236}">
                <a16:creationId xmlns:a16="http://schemas.microsoft.com/office/drawing/2014/main" id="{969E1820-492C-4C41-ABA9-B3B4C42835E2}"/>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20 or more days during the 30 days before the survey</a:t>
            </a:r>
          </a:p>
        </p:txBody>
      </p:sp>
      <p:sp>
        <p:nvSpPr>
          <p:cNvPr id="66636" name="Text Box 116">
            <a:extLst>
              <a:ext uri="{FF2B5EF4-FFF2-40B4-BE49-F238E27FC236}">
                <a16:creationId xmlns:a16="http://schemas.microsoft.com/office/drawing/2014/main" id="{654D1568-62DF-4E16-8702-F30AE106A2C1}"/>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Daily,*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900" b="1" baseline="50000" dirty="0">
                <a:solidFill>
                  <a:srgbClr val="007889"/>
                </a:solidFill>
              </a:rPr>
              <a:t>†</a:t>
            </a:r>
            <a:r>
              <a:rPr lang="en-US" sz="1100" dirty="0">
                <a:solidFill>
                  <a:srgbClr val="007889"/>
                </a:solidFill>
              </a:rPr>
              <a:t>M &gt; F; 11th &gt; 9th, 11th &gt; 10th, 12th &gt; 9th, 12th &gt; 10th, 12th &gt; 11th;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Daily,*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Electronic Vapor Products Daily,*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3982679430"/>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a:p>
            <a:r>
              <a:rPr lang="en-US" sz="900" b="1" baseline="50000" dirty="0">
                <a:solidFill>
                  <a:srgbClr val="007889"/>
                </a:solidFill>
              </a:rPr>
              <a:t>†</a:t>
            </a:r>
            <a:r>
              <a:rPr lang="en-US" sz="1100" dirty="0">
                <a:solidFill>
                  <a:srgbClr val="007889"/>
                </a:solidFill>
              </a:rPr>
              <a:t>Increased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Ever Tried Cigarette Smoking,* Across 34 States and 20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Used Electronic Vapor Products Daily,* Across 43 States and 27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all 30 days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C448084A-6602-4611-9BEF-04E28560723E}"/>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23823BF1-4BCC-4BCA-9CBB-2F405E4FB5A7}"/>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6C6DEE58-D8BD-4936-A02C-0F0DA593065E}"/>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AB69FBAC-D729-4D42-88CB-92C6CF5FAA60}"/>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19898CF5-9211-4FFC-943F-109AEF50D90F}"/>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FBC18C1E-34D0-4D80-9AF9-C911F6EDCD5C}"/>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4166193D-1F5F-4B50-B1D1-905A98647FC7}"/>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EB4D65BC-DED7-4F95-95AF-6F8A46E9F840}"/>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073FC502-2D02-4FE1-B45D-989790533913}"/>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1A844A45-0248-4809-8724-8C7C6A07DC9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FC4CC99-39F7-4F3C-8688-C8FBA8D82EE8}"/>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354D8E6E-B9CB-4DA9-9779-534075B3101B}"/>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D3460E85-6B66-44D1-A442-1AC49016888F}"/>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FDD98867-0BB9-47B9-BC43-76BD42A997FB}"/>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ECDCAFD3-FE9E-4082-925A-A4A540FD90FE}"/>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D961C81E-213C-447C-A725-DEADFACC26A4}"/>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B4643B1-9AE3-4016-A7B5-784F7F75055E}"/>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1D2AF5C-38C1-4177-AA5C-73E3BCC6A2F6}"/>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5E9B3188-6C79-4F8F-8E00-A869979BD0DC}"/>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2EDA95FF-7D54-42F0-8A87-7A4E66C47531}"/>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09FC584A-67D5-4304-9DCA-6CE12ABB697A}"/>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F2064117-6324-4B08-B66C-2740FFA64B08}"/>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8B2C98D2-DEC7-449F-8BC2-2D7A8802F60F}"/>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29500D77-FC2B-4123-B5E0-E9FEF92DA093}"/>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68F3FE5A-5DF7-412B-A12B-3D7165EE51FF}"/>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B35746AB-B15A-4CAE-A7DA-9236B5A57B90}"/>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0A98EDE3-BF6F-4B49-A08E-CD34606F4BD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B49DB896-370E-47D4-AF66-786DA727F4BC}"/>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F962D23D-A4EA-4B4F-A818-98FAED3DA303}"/>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DFEF3188-8818-4A07-B625-9A31CD0E4E71}"/>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A25D3072-452A-4399-AFAF-D446B2007BF8}"/>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9F43DDC9-AAB1-4CA8-8DF0-E73F82BAA730}"/>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DD6F42F1-2DD0-4E85-855D-40788E32E852}"/>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FC0E4709-EEFF-4534-85E8-60F7F4D0CE3A}"/>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0394EED0-26B8-4AC2-A603-5E4E42DDC785}"/>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DF40C7C7-DF11-473B-B70F-48D2E8A5518F}"/>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CF49BB7D-8B95-4824-A01F-07E3951159D9}"/>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F25F872B-AC98-4C88-955E-B44B07A4D782}"/>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6D70D8EE-23AF-4253-A7F8-852743377DE8}"/>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AE36806D-2EB6-4B2F-AF44-38522C643D31}"/>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4B3282A4-FA9D-433D-B838-18183898273B}"/>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1A86C070-B407-411E-8F4F-625A8D0BE0D1}"/>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2732039D-7445-432E-B088-D0B2D512E86A}"/>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FB5879AD-1D89-4825-AA2D-2F1E41358BCB}"/>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60F4B7CC-E06D-4398-B228-441AE3A49606}"/>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3CF79397-CB28-4D62-B54B-93B2F1B5B016}"/>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7A8C73A1-63EC-45F4-8F0A-C9363A65704F}"/>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15790524-105D-48AB-9EE6-153B335E024A}"/>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74B5331A-04E5-43E3-A783-6AF6EF29900E}"/>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7DFF334-7984-49EE-A807-1CB70875725C}"/>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5BDCB6A8-93AD-4952-B30E-46D208DB6212}"/>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6579E0AB-FA69-4CA6-A173-67D22B7D65D8}"/>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881364A8-E768-428D-AC12-241459F8F6AC}"/>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C613FAF6-7041-41D9-A7A4-A1FF9CFE91D7}"/>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9F5323C0-A11A-459F-9C48-6A5493A115B6}"/>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ADA8798-2C94-4632-AD55-3857C2EA0217}"/>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1E1D5B50-29DE-4A68-AC0A-4EE3D997F590}"/>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7AF47346-6833-4FA9-BD60-4785EB8A8B12}"/>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C03BBF59-59C3-4117-BD1E-10C4732187C4}"/>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A5E1D5FC-402E-4153-9ED6-184F830FC549}"/>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68670" name="Hawaii">
            <a:extLst>
              <a:ext uri="{FF2B5EF4-FFF2-40B4-BE49-F238E27FC236}">
                <a16:creationId xmlns:a16="http://schemas.microsoft.com/office/drawing/2014/main" id="{C2F05203-6552-444E-97B8-34D00D87C13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06F76A80-D73B-4A90-B00A-B614D154E149}"/>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9C32BC0B-4E6C-45C4-92CF-5ACE50B4C150}"/>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6354F5B0-7449-4EC3-89D6-E8AE8263F984}"/>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E7B9CC59-BE29-4B9D-9917-3D81789E9CA9}"/>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1A5C77B4-19C8-4815-9C9B-79A51145F34D}"/>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5DA1A9C1-7657-477E-9152-DB5BADF8A24C}"/>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51611F6-A55F-4448-941C-6544C768AFC5}"/>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3115E4BB-EE0D-4E14-9101-008B2E885F30}"/>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68671" name="Alaska">
            <a:extLst>
              <a:ext uri="{FF2B5EF4-FFF2-40B4-BE49-F238E27FC236}">
                <a16:creationId xmlns:a16="http://schemas.microsoft.com/office/drawing/2014/main" id="{20952633-2920-47B0-8B5E-614FB17DFA69}"/>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EBC7BEC3-1DE2-4459-B927-A6BDAFF61DFB}"/>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747489AE-532B-416E-8A39-0774D7CBB551}"/>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5EC04DE7-6C56-4C2D-98F5-200BB33F39CA}"/>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89833B38-001A-4416-B6F5-C98766FE3D94}"/>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C46540B8-40C8-4CE1-8741-454B2C85D2D1}"/>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805023A4-417A-41DD-A9FD-1D4CDF271498}"/>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49831E7E-7F4D-48E1-A527-7844D000E294}"/>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C2E8AFA7-0740-42B5-8A89-4CC95F6D90A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75DA61FF-FD28-45F5-A3E2-C085FC24D67B}"/>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962DFAFB-B2D2-4A96-BBAA-E8BDB69E6DAF}"/>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30EA8364-5E0D-4FFD-99DC-73A03BB73C58}"/>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83343CC3-6EEB-4938-BA43-3A9B1D1A7236}"/>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09E0AF31-E75E-4528-BE4E-B747BCD1924F}"/>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1BF26B40-FFA6-44F4-9E69-7CC910A99033}"/>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DF3E5E22-86C1-4AC7-A32A-745F2850FFB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68677" name="Text Box 114">
            <a:extLst>
              <a:ext uri="{FF2B5EF4-FFF2-40B4-BE49-F238E27FC236}">
                <a16:creationId xmlns:a16="http://schemas.microsoft.com/office/drawing/2014/main" id="{FE35133E-AA9E-4CDE-9998-936E6181175E}"/>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68678" name="Text Box 105">
            <a:extLst>
              <a:ext uri="{FF2B5EF4-FFF2-40B4-BE49-F238E27FC236}">
                <a16:creationId xmlns:a16="http://schemas.microsoft.com/office/drawing/2014/main" id="{215409D0-451E-4262-AF33-91D52BEE6054}"/>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2.4% - 4.7%</a:t>
            </a:r>
          </a:p>
        </p:txBody>
      </p:sp>
      <p:sp>
        <p:nvSpPr>
          <p:cNvPr id="68679" name="Text Box 106">
            <a:extLst>
              <a:ext uri="{FF2B5EF4-FFF2-40B4-BE49-F238E27FC236}">
                <a16:creationId xmlns:a16="http://schemas.microsoft.com/office/drawing/2014/main" id="{949BCCDF-1D3A-42AB-8F30-09E67A23B7EF}"/>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4.8% - 6.0%</a:t>
            </a:r>
          </a:p>
        </p:txBody>
      </p:sp>
      <p:sp>
        <p:nvSpPr>
          <p:cNvPr id="68680" name="Text Box 107">
            <a:extLst>
              <a:ext uri="{FF2B5EF4-FFF2-40B4-BE49-F238E27FC236}">
                <a16:creationId xmlns:a16="http://schemas.microsoft.com/office/drawing/2014/main" id="{2C01AC2A-7299-4414-89CF-CED291CD97A3}"/>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6.1% - 7.8%</a:t>
            </a:r>
          </a:p>
        </p:txBody>
      </p:sp>
      <p:sp>
        <p:nvSpPr>
          <p:cNvPr id="68681" name="Text Box 108">
            <a:extLst>
              <a:ext uri="{FF2B5EF4-FFF2-40B4-BE49-F238E27FC236}">
                <a16:creationId xmlns:a16="http://schemas.microsoft.com/office/drawing/2014/main" id="{DFBC2429-C3A6-43F0-A224-034076FA896C}"/>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7.9% - 12.6%</a:t>
            </a:r>
          </a:p>
        </p:txBody>
      </p:sp>
      <p:sp>
        <p:nvSpPr>
          <p:cNvPr id="68682" name="Rectangle 7">
            <a:extLst>
              <a:ext uri="{FF2B5EF4-FFF2-40B4-BE49-F238E27FC236}">
                <a16:creationId xmlns:a16="http://schemas.microsoft.com/office/drawing/2014/main" id="{734444B6-DD5B-4E4E-A8AD-B094BEB5ACB2}"/>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Used Electronic Vapor Products Daily*</a:t>
            </a:r>
          </a:p>
        </p:txBody>
      </p:sp>
      <p:sp>
        <p:nvSpPr>
          <p:cNvPr id="68683" name="Text Box 101">
            <a:extLst>
              <a:ext uri="{FF2B5EF4-FFF2-40B4-BE49-F238E27FC236}">
                <a16:creationId xmlns:a16="http://schemas.microsoft.com/office/drawing/2014/main" id="{A56F40DD-E5E9-42A6-9212-D7C3EDF1087E}"/>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all 30 days during the 30 days before the survey</a:t>
            </a:r>
          </a:p>
        </p:txBody>
      </p:sp>
      <p:sp>
        <p:nvSpPr>
          <p:cNvPr id="68684" name="Text Box 116">
            <a:extLst>
              <a:ext uri="{FF2B5EF4-FFF2-40B4-BE49-F238E27FC236}">
                <a16:creationId xmlns:a16="http://schemas.microsoft.com/office/drawing/2014/main" id="{B2274A55-A6C5-41E5-889C-E8016B643B3A}"/>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Their Own Electronic Vapor Products by Buying Them in a Store,*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a convenience store, supermarket, discount store, gas station, or vape store, during the 30 days before the survey, among students who currently used electronic vapor products and who were aged &lt;18 years</a:t>
            </a:r>
          </a:p>
          <a:p>
            <a:r>
              <a:rPr lang="en-US" sz="900" b="1" baseline="50000" dirty="0">
                <a:solidFill>
                  <a:srgbClr val="007889"/>
                </a:solidFill>
              </a:rPr>
              <a:t>†</a:t>
            </a:r>
            <a:r>
              <a:rPr lang="en-US" sz="1100" dirty="0">
                <a:solidFill>
                  <a:srgbClr val="007889"/>
                </a:solidFill>
              </a:rPr>
              <a:t>M &gt; F; 10th &gt; 9th, 11th &gt; 9th, 12th &gt; 9th, 12th &gt; 10th;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Their Own Electronic Vapor Products by Buying Them in a Store,*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a convenience store, supermarket, discount store, gas station, or vape store, during the 30 days before the survey, among students who currently used electronic vapor products and who were aged &lt;18 years</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Usually Got Their Own Electronic Vapor Products by Buying Them in a Store,*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2600710258"/>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a convenience store, supermarket, discount store, gas station, or vape store, during the 30 days before the survey, among students who currently used electronic vapor products and who were aged &lt;18 years</a:t>
            </a:r>
          </a:p>
          <a:p>
            <a:r>
              <a:rPr lang="en-US" sz="900" b="1" baseline="50000" dirty="0">
                <a:solidFill>
                  <a:srgbClr val="007889"/>
                </a:solidFill>
              </a:rPr>
              <a:t>†</a:t>
            </a:r>
            <a:r>
              <a:rPr lang="en-US" sz="1100" dirty="0">
                <a:solidFill>
                  <a:srgbClr val="007889"/>
                </a:solidFill>
              </a:rPr>
              <a:t>Decreased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Usually Got Their Own Electronic Vapor Products by Buying Them in a Store,* Across 36 States and 16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*Such as a convenience store, supermarket, discount store, gas station, or vape store, during the 30 days before the survey, among students who currently used electronic vapor products and who were aged &lt;18 years</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AF1DA2A-60F2-4081-BAFE-F117203C8322}"/>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53FA3547-4178-465B-B67E-D0BC80DBDA34}"/>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265DA02-382E-4114-90FD-14B65BEB9A34}"/>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023C01A2-F9B7-422B-965A-B4E65207A94B}"/>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225C653-0277-4EA2-8793-D265A6E17135}"/>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C7D224D3-5B74-4A97-9F00-E84CD5323AF6}"/>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B5AA134A-9F63-4D6E-BDA5-B8970E316745}"/>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D4004596-86A8-4741-AFFA-1C502003DB0B}"/>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AE7A7AE1-74EB-483E-8D27-712EAF1EA06F}"/>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5A668FB6-A2AF-477E-8916-C38C71DBF25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50DCF0F-9137-4BD5-9451-F775D41B9AFA}"/>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9EF56CAB-7937-47D5-B555-3D2FDAA0A774}"/>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2302DEAD-39FD-4C57-BBF8-10EE14C12EDC}"/>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A0496B4-635F-413D-952F-E168B686F8B3}"/>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BA9F19F4-57A2-452E-B6AF-54085BC238E9}"/>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6DE993BC-FDC5-4005-8E29-915B5ADEC33A}"/>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2D02BC9-B7C0-4DCD-AD2A-D0895E9E5916}"/>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5D80A46-C569-45C5-96B5-1DDF4E4F78F1}"/>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45A059B3-0DC8-4F82-B008-4E1086B98D84}"/>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2D868828-4191-4CC9-8D19-78953E01E8C7}"/>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677DD0A3-6C4A-461C-8B27-1A71B4BE4465}"/>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941CA1E6-36AA-4F64-83BE-2C109059914C}"/>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6246C1EE-B6F8-46FD-BB3E-FD3CB5BB84C7}"/>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8602642E-8911-47C8-B476-5299F0E1935B}"/>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17472BF6-50A4-42DD-984D-0B91DFE99DE3}"/>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E081D43F-1402-47F5-92D2-8FF47011DC8A}"/>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6A6CC8F9-154C-4473-9285-FF26C74C5FFD}"/>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A47D998-33E5-4DEE-81DB-38E214F9A842}"/>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E52FF292-EF6C-4814-9890-318E0A201544}"/>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82B4451B-4D8E-437F-9303-1076656BD221}"/>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9D7F883B-911F-4CA9-8E0D-E4EB2DB6EC3C}"/>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EEAF4DC3-4B96-4679-89B5-8124037E138C}"/>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D0D0412D-E764-4A84-9BB0-932DEEA234F6}"/>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97486129-CA42-448D-A25A-04523DAA9B01}"/>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C234BB83-120A-471B-82BC-064E730D0FB6}"/>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1E07A48A-1832-43C6-961F-BA7FD6992C7F}"/>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1C95D365-3C09-43E9-9BB0-8A04839DC46B}"/>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DD97CFA8-50B2-44C0-80E2-F35320FD12D3}"/>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B3BB616A-1ACB-47A7-9D9D-0B7ACC14E8F0}"/>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B6CB9246-2570-4354-AF94-B6887A4C652C}"/>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C7C0D24C-06F3-4983-A8E4-710CD8828BF7}"/>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184A1A63-729B-4011-8645-2E0023BA4C08}"/>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EF11120B-81D9-4D78-89E9-D53801373C5F}"/>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B324CAB-5554-4CA2-839B-134E99CB31C0}"/>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73B83D48-EAEB-4AC0-B6A8-61910E1CF876}"/>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20AC5029-9F85-4F39-8251-E31C4A758DBC}"/>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5C098630-4913-4FF4-B365-5F02C980E145}"/>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61321F02-9362-4228-AB31-88D556BE3B50}"/>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417D59ED-CCC0-40F9-B397-74337CF22816}"/>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B307151-1227-484A-AF2A-9DB48C297460}"/>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BA7398D0-D61C-45FB-B0F8-154ECFB6EE87}"/>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75BB7F69-C7A3-4A86-8E3F-D1D75132A953}"/>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EDF10880-FE55-4172-8A79-A927408872FB}"/>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E5F38DBE-6236-4990-8D11-5FC6E581712D}"/>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F26DB578-52B5-4DA5-B885-10B36E397DE2}"/>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45F925D-B32B-4DCD-8D59-DD7A59C614B6}"/>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A7206008-596F-431F-B7CA-522AD3925A9B}"/>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865AE243-52D8-413E-B7D3-F01C4B29C195}"/>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A3EA4611-F570-4837-9D2D-C90F21FC693B}"/>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1FABE9C8-3E2F-4F36-BAFB-CB992E36BC7E}"/>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70718" name="Hawaii">
            <a:extLst>
              <a:ext uri="{FF2B5EF4-FFF2-40B4-BE49-F238E27FC236}">
                <a16:creationId xmlns:a16="http://schemas.microsoft.com/office/drawing/2014/main" id="{FC19CB6B-9954-43CF-BDFC-2E305077295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C02A5B0C-D028-4A1F-815F-1940404E23F7}"/>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3711CFE5-7A8A-45E8-BDD2-5827B5698B6A}"/>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2FD85447-0A32-4DBA-8CFC-D6BDE4A01167}"/>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50FACB7E-4C1C-49D8-A711-04C4684374E0}"/>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8220E160-517E-4156-8F63-EFC6DC4C893B}"/>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A79AAD42-0AB7-4C6B-82DB-BA8CC51A1F02}"/>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036107A6-F19A-4CE6-BDA1-50B37593725D}"/>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5686BE70-C7FB-40B6-A6EF-7F146B2C9E53}"/>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70719" name="Alaska">
            <a:extLst>
              <a:ext uri="{FF2B5EF4-FFF2-40B4-BE49-F238E27FC236}">
                <a16:creationId xmlns:a16="http://schemas.microsoft.com/office/drawing/2014/main" id="{A8DBFA35-8A9D-4C0D-AA51-2F28786C45D8}"/>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64EF8866-0BD5-4700-A2D2-98E04A138ADF}"/>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BD71F803-FF4D-4D38-B253-B9834338C427}"/>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AD1EA16A-DA10-41A7-9E1B-05458C14669E}"/>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1F6E28D6-8E41-44F9-83BB-10E7D6C385A7}"/>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7661C0A0-4287-4B36-B5BE-97A25172A95E}"/>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C33E394F-D284-4758-803A-64919531D9F2}"/>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8217AF60-6346-42B9-8B07-22AA78747DA8}"/>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A5AAA129-499F-41D8-83BA-2815DEDED282}"/>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573CAC77-B841-4D51-9B2F-C627075ACC51}"/>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CB7AB388-A9E3-4BD5-A80C-E10B2AAD6C7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BC25AB42-7470-44B2-A5A1-300F366CF4A9}"/>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F5272454-7864-4538-A414-E0C59E8D9857}"/>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89EAACF9-8190-48B5-9B6C-4724B0BC5260}"/>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A21C5FBA-5FE7-4118-BE64-C746CAC8B26B}"/>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D684BB0-8942-4529-995E-5DAB1ACE1F35}"/>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70725" name="Text Box 114">
            <a:extLst>
              <a:ext uri="{FF2B5EF4-FFF2-40B4-BE49-F238E27FC236}">
                <a16:creationId xmlns:a16="http://schemas.microsoft.com/office/drawing/2014/main" id="{A035A61A-383C-4CAB-AE6C-38C3095741C0}"/>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70726" name="Text Box 105">
            <a:extLst>
              <a:ext uri="{FF2B5EF4-FFF2-40B4-BE49-F238E27FC236}">
                <a16:creationId xmlns:a16="http://schemas.microsoft.com/office/drawing/2014/main" id="{5685646C-B81F-4D07-A032-0BF0F0D84608}"/>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2.1% - 6.9%</a:t>
            </a:r>
          </a:p>
        </p:txBody>
      </p:sp>
      <p:sp>
        <p:nvSpPr>
          <p:cNvPr id="70727" name="Text Box 106">
            <a:extLst>
              <a:ext uri="{FF2B5EF4-FFF2-40B4-BE49-F238E27FC236}">
                <a16:creationId xmlns:a16="http://schemas.microsoft.com/office/drawing/2014/main" id="{29F2B5E7-8436-42A9-AA7F-3C80C56CB956}"/>
              </a:ext>
            </a:extLst>
          </p:cNvPr>
          <p:cNvSpPr txBox="1">
            <a:spLocks noChangeArrowheads="1"/>
          </p:cNvSpPr>
          <p:nvPr/>
        </p:nvSpPr>
        <p:spPr bwMode="auto">
          <a:xfrm>
            <a:off x="9345613" y="35385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7.0% - 10.1%</a:t>
            </a:r>
          </a:p>
        </p:txBody>
      </p:sp>
      <p:sp>
        <p:nvSpPr>
          <p:cNvPr id="70728" name="Text Box 107">
            <a:extLst>
              <a:ext uri="{FF2B5EF4-FFF2-40B4-BE49-F238E27FC236}">
                <a16:creationId xmlns:a16="http://schemas.microsoft.com/office/drawing/2014/main" id="{466D3829-58AC-4EF6-AF03-B74B8EF2CF1B}"/>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10.2% - 12.8%</a:t>
            </a:r>
          </a:p>
        </p:txBody>
      </p:sp>
      <p:sp>
        <p:nvSpPr>
          <p:cNvPr id="70729" name="Text Box 108">
            <a:extLst>
              <a:ext uri="{FF2B5EF4-FFF2-40B4-BE49-F238E27FC236}">
                <a16:creationId xmlns:a16="http://schemas.microsoft.com/office/drawing/2014/main" id="{8379CBDB-5168-4B2A-AA88-43675B53D4DF}"/>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12.9% - 16.3%</a:t>
            </a:r>
          </a:p>
        </p:txBody>
      </p:sp>
      <p:sp>
        <p:nvSpPr>
          <p:cNvPr id="70730" name="Rectangle 7">
            <a:extLst>
              <a:ext uri="{FF2B5EF4-FFF2-40B4-BE49-F238E27FC236}">
                <a16:creationId xmlns:a16="http://schemas.microsoft.com/office/drawing/2014/main" id="{F77B0054-13BB-413D-83B7-15A2D869E7E1}"/>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Usually Got Their Own Electronic Vapor Products by Buying Them in a Store*</a:t>
            </a:r>
          </a:p>
        </p:txBody>
      </p:sp>
      <p:sp>
        <p:nvSpPr>
          <p:cNvPr id="70731" name="Text Box 101">
            <a:extLst>
              <a:ext uri="{FF2B5EF4-FFF2-40B4-BE49-F238E27FC236}">
                <a16:creationId xmlns:a16="http://schemas.microsoft.com/office/drawing/2014/main" id="{011DFB59-B23A-4DD9-BC98-6FA1D83E84B4}"/>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Such as a convenience store, supermarket, discount store, gas station, or vape store, during the 30 days before the survey, among students who currently used electronic vapor products and who were aged &lt;18 years</a:t>
            </a:r>
          </a:p>
        </p:txBody>
      </p:sp>
      <p:sp>
        <p:nvSpPr>
          <p:cNvPr id="70732" name="Text Box 116">
            <a:extLst>
              <a:ext uri="{FF2B5EF4-FFF2-40B4-BE49-F238E27FC236}">
                <a16:creationId xmlns:a16="http://schemas.microsoft.com/office/drawing/2014/main" id="{36E82659-04FF-4A33-A010-F2F6F23E0CC1}"/>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Smokeless Tobacco,*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*Chewing tobacco, snuff, dip, snus, or dissolvable tobacco products [such as Copenhagen, Grizzly, Skoal, or Camel Snus], not counting any electronic vapor products, on at least 1 day during the 30 days before the survey</a:t>
            </a:r>
          </a:p>
          <a:p>
            <a:r>
              <a:rPr lang="en-US" sz="900" b="1" baseline="50000" dirty="0">
                <a:solidFill>
                  <a:srgbClr val="007889"/>
                </a:solidFill>
              </a:rPr>
              <a:t>†</a:t>
            </a:r>
            <a:r>
              <a:rPr lang="en-US" sz="1100" dirty="0">
                <a:solidFill>
                  <a:srgbClr val="007889"/>
                </a:solidFill>
              </a:rPr>
              <a:t>M &gt; F; 10th &gt; 9th, 11th &gt; 9th, 12th &gt; 9th, 12th &gt; 10th, 12th &gt; 11th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Smokeless Tobacco,*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*Chewing tobacco, snuff, dip, snus, or dissolvable tobacco products [such as Copenhagen, Grizzly, Skoal, or Camel Snus], not counting any electronic vapor products, 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Used Smokeless Tobacco,*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2349871631"/>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*Chewing tobacco, snuff, dip, snus, or dissolvable tobacco products [such as Copenhagen, Grizzly, Skoal, or Camel Snus], not counting any electronic vapor products, on at least 1 day during the 30 days before the survey</a:t>
            </a:r>
          </a:p>
          <a:p>
            <a:r>
              <a:rPr lang="en-US" sz="900" b="1" baseline="50000" dirty="0">
                <a:solidFill>
                  <a:srgbClr val="007889"/>
                </a:solidFill>
              </a:rPr>
              <a:t>†</a:t>
            </a:r>
            <a:r>
              <a:rPr lang="en-US" sz="1100" dirty="0">
                <a:solidFill>
                  <a:srgbClr val="007889"/>
                </a:solidFill>
              </a:rPr>
              <a:t>Decreased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FF6C19A-F610-4938-9CB8-602FA64AF7FC}"/>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09D31B3D-DED4-482C-9AED-1A11AB6F61F3}"/>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A19716D2-D06C-4301-BFEB-AFDE6B655BE9}"/>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AF9E65F-40BA-4372-98A8-BBBCCE9BC900}"/>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C91AE62D-5BE1-4D4C-A333-B3AD3BD76827}"/>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440719BA-AF9D-4763-8812-E91098BEA805}"/>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B66E1895-75CA-4EF7-8604-E1D314DE0365}"/>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6529546C-5F5F-4571-A775-E0B524D293CA}"/>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07277911-03B8-44E7-88DC-1D7F7344288D}"/>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611D6E5C-F150-452E-B1CA-48C3ABE569DE}"/>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BE0A9D3-AE5A-427F-8CB4-9EB991518AA3}"/>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918E050A-55E8-424C-AC6D-BF14C99AC13C}"/>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86D3D903-5BE7-4550-BDE2-64A14A2BF15A}"/>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6F6CBFBF-429A-401D-934D-68C2CDBCF0CA}"/>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2122DFC8-0396-414E-A803-1370349520F0}"/>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A1C102FA-645A-4AD1-9D39-7F52589854ED}"/>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1278E917-AFFF-4664-88FE-42573C390578}"/>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B3EF9BE4-63E9-4B9D-95FB-1A3D512148C5}"/>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0D1691CE-075A-4150-A141-7199F50B8D8E}"/>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7059FDE-2452-429F-8192-A3B94FB2E043}"/>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EE416B4B-5264-4CDE-A62F-F61F0B7DBDB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98136192-4896-4B44-9A94-5636EE24E175}"/>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FC63950D-FF62-4CAF-9379-41AAFD144544}"/>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2C68B6BF-EFCB-4A3F-9AF4-3766EBC75DEA}"/>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32813D06-F168-4A98-8184-9490F3F7C2C9}"/>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21E62FF9-28B9-4519-B9B9-8ADE940D0553}"/>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DD1AEE2D-46CF-4A7F-88FF-CBF3000DEF53}"/>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CC58BCBE-C34C-4C60-B322-A54BAF988904}"/>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0EADD854-407C-46B0-A578-4B6B881515FC}"/>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6A20DDB5-1CEF-49AF-A21E-D2CC20B3AD3F}"/>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871C8440-11FA-4D61-A9C3-363184D17831}"/>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31151479-14B9-4438-B624-6186DBC93EBD}"/>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18F3CFE8-E776-4625-A883-2B888D87081C}"/>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7FC8F2AF-8912-4ECB-AFD6-50FDB9F8D016}"/>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ADE6240-5A7E-423F-9CD2-96DB5399E858}"/>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81630C52-2BA1-433C-8135-3886C885D762}"/>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A465523A-3D0C-491D-B9A6-091C64166E08}"/>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93DA6F8E-2B95-4FDE-BE69-B83E7B242B1C}"/>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5E962A3E-B988-4750-A6DF-79C26A8FDE68}"/>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3F1AB8F3-1C7A-4D03-A1C1-043077DCE13D}"/>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56723198-EBB2-4F89-BE95-442620A73211}"/>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83291C31-317A-4480-9C43-FB406D20EF4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FF1FDDCF-4E4C-4E75-99E2-76AAA565B25F}"/>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E77D76F9-7FEB-4116-871F-7E5A2136C422}"/>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4F338E98-1609-4BF6-82D1-25864D3A405E}"/>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8F5EC862-D85E-4543-9D49-48D51DB7F854}"/>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257E254C-B230-4B98-A35B-0102BE79B44A}"/>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7CC707F3-302E-4370-9EEB-07E9BC70BA6F}"/>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06408294-C74B-40EB-BD2C-386F5035CD97}"/>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3EAE97F0-0DC2-4D3D-BD67-33DF615EA35F}"/>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D494EAC1-DFA4-4A7E-AD51-14B4F5F0450A}"/>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35F8F91C-91E2-42C7-869D-532441CD48A7}"/>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B8090817-95FD-47A8-99EB-8ABBB4F683BC}"/>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282B2F9A-7B10-4599-A578-19464A20BA49}"/>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257733B0-B2E5-4647-A481-F3FCAC9E3C6D}"/>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19D9D492-D897-401D-8F53-2F5B3D7E65F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F2AC8D92-6A19-4D0F-9037-5FA31A4D3A2A}"/>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583E7D13-F299-43BE-99B4-D8E861CEE5AF}"/>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9DDE5499-A083-4FA0-91FC-4642D9C3F6A8}"/>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AA1C419A-519B-4F51-8CE8-EC1DDA0BFF08}"/>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50238" name="Hawaii">
            <a:extLst>
              <a:ext uri="{FF2B5EF4-FFF2-40B4-BE49-F238E27FC236}">
                <a16:creationId xmlns:a16="http://schemas.microsoft.com/office/drawing/2014/main" id="{E26BEAAF-D017-448C-8B02-5C7F18F4DCD4}"/>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C1A51D91-DD37-45B3-8F75-6BF0858C3D9F}"/>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4013DCEB-A1AD-46B6-8698-8930F97BE888}"/>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DFE2B922-6C32-415C-B40F-115DB520AB27}"/>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75869CC4-706F-41E9-ACD4-78270BB489DC}"/>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67558758-7B2F-44D7-8463-1FF19D6E9FC1}"/>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DB5F90E2-B9C9-46F5-93F7-357213F3B087}"/>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96ED84F-3E1F-4239-9C14-76CA1847F365}"/>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788092B3-CBE4-45C5-8F65-E6D84FF744F6}"/>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50239" name="Alaska">
            <a:extLst>
              <a:ext uri="{FF2B5EF4-FFF2-40B4-BE49-F238E27FC236}">
                <a16:creationId xmlns:a16="http://schemas.microsoft.com/office/drawing/2014/main" id="{43DC29B5-639C-4B81-94C2-D65C8599CC80}"/>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EFC4A6E9-70B9-4FD1-87E6-112364B57F62}"/>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C7783845-F883-426E-9CBD-1C3F06C58097}"/>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20428839-95A3-4D39-9052-FB9345B72211}"/>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840971BF-823D-456A-B615-17DB8A820EF6}"/>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1DC252E1-7076-41E4-9662-E00396B83279}"/>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CCA9C5A-B509-4FAD-A729-D6E09EF45F2E}"/>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3B2EFE3F-9D93-47A3-BF50-80D5906752BE}"/>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8EBFEE11-DD0A-4BC2-B6BE-D53C5E620715}"/>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9E442C30-6B63-4542-A1C8-CF52994C88CB}"/>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C543556A-CFAA-403C-9A70-F54536B51F8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FB9A13D7-57A8-4BE7-8ECC-FC7FFF9CFA45}"/>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2929A844-5E60-4F2C-8ECF-1CCE26CB363D}"/>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25E1DD92-8194-4BBF-A5F2-AF45689DCDB6}"/>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615E88FE-DC45-48DC-99A1-46BB97949506}"/>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6A7DFD73-3CCD-48ED-BA3F-4AFE5966625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50245" name="Text Box 114">
            <a:extLst>
              <a:ext uri="{FF2B5EF4-FFF2-40B4-BE49-F238E27FC236}">
                <a16:creationId xmlns:a16="http://schemas.microsoft.com/office/drawing/2014/main" id="{A16246E6-E84B-401F-B7CD-325A5AB50F88}"/>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50246" name="Text Box 105">
            <a:extLst>
              <a:ext uri="{FF2B5EF4-FFF2-40B4-BE49-F238E27FC236}">
                <a16:creationId xmlns:a16="http://schemas.microsoft.com/office/drawing/2014/main" id="{60346855-C0B9-45F9-800F-A403B0B3BC9C}"/>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10.6% - 18.5%</a:t>
            </a:r>
          </a:p>
        </p:txBody>
      </p:sp>
      <p:sp>
        <p:nvSpPr>
          <p:cNvPr id="50247" name="Text Box 106">
            <a:extLst>
              <a:ext uri="{FF2B5EF4-FFF2-40B4-BE49-F238E27FC236}">
                <a16:creationId xmlns:a16="http://schemas.microsoft.com/office/drawing/2014/main" id="{01FE7F36-7302-46F4-AEB2-8FC4703B17DE}"/>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18.6% - 22.9%</a:t>
            </a:r>
          </a:p>
        </p:txBody>
      </p:sp>
      <p:sp>
        <p:nvSpPr>
          <p:cNvPr id="50248" name="Text Box 107">
            <a:extLst>
              <a:ext uri="{FF2B5EF4-FFF2-40B4-BE49-F238E27FC236}">
                <a16:creationId xmlns:a16="http://schemas.microsoft.com/office/drawing/2014/main" id="{454F1FE5-45A9-4CE9-8556-322683380896}"/>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23.0% - 30.2%</a:t>
            </a:r>
          </a:p>
        </p:txBody>
      </p:sp>
      <p:sp>
        <p:nvSpPr>
          <p:cNvPr id="50249" name="Text Box 108">
            <a:extLst>
              <a:ext uri="{FF2B5EF4-FFF2-40B4-BE49-F238E27FC236}">
                <a16:creationId xmlns:a16="http://schemas.microsoft.com/office/drawing/2014/main" id="{A2A5EFBC-AE69-4AB4-8CC1-244599E0CEF3}"/>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30.3% - 38.5%</a:t>
            </a:r>
          </a:p>
        </p:txBody>
      </p:sp>
      <p:sp>
        <p:nvSpPr>
          <p:cNvPr id="50250" name="Rectangle 7">
            <a:extLst>
              <a:ext uri="{FF2B5EF4-FFF2-40B4-BE49-F238E27FC236}">
                <a16:creationId xmlns:a16="http://schemas.microsoft.com/office/drawing/2014/main" id="{227EDC0D-01E9-47CD-9E85-6388EC3B1A18}"/>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Ever Tried Cigarette Smoking*</a:t>
            </a:r>
          </a:p>
        </p:txBody>
      </p:sp>
      <p:sp>
        <p:nvSpPr>
          <p:cNvPr id="50251" name="Text Box 101">
            <a:extLst>
              <a:ext uri="{FF2B5EF4-FFF2-40B4-BE49-F238E27FC236}">
                <a16:creationId xmlns:a16="http://schemas.microsoft.com/office/drawing/2014/main" id="{7F622837-43B0-4BC3-9EF0-77E07618B63C}"/>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Even one or two puffs</a:t>
            </a:r>
          </a:p>
        </p:txBody>
      </p:sp>
      <p:sp>
        <p:nvSpPr>
          <p:cNvPr id="50252" name="Text Box 116">
            <a:extLst>
              <a:ext uri="{FF2B5EF4-FFF2-40B4-BE49-F238E27FC236}">
                <a16:creationId xmlns:a16="http://schemas.microsoft.com/office/drawing/2014/main" id="{749B32CA-04C2-4AC6-9F76-9C74BE1F6EAD}"/>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Used Smokeless Tobacco,* Across 36 States and 21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*Chewing tobacco, snuff, dip, snus, or dissolvable tobacco products [such as Copenhagen, Grizzly, Skoal, or Camel Snus], not counting any electronic vapor products, 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6A35274C-2A20-4026-A787-BCF1ADE4D8EF}"/>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E5FD562B-4FA9-4B3E-9B0C-1F5C89F42FF6}"/>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947A8096-675E-4346-AEFC-33D456BB7393}"/>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805B1B5F-6874-46A5-8FAF-337F2A6750F2}"/>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FE04D932-98BC-4F5F-9EC4-558870918C13}"/>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EEBF5268-6D5F-4E35-9B0D-974BA36E89EE}"/>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44642C47-9964-4A12-AAE5-75BC6C9E0AA2}"/>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6943A833-F08C-4971-8AFA-04B151FB5BE1}"/>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977E0B19-9B66-4FCD-B23F-7AE917B98B7E}"/>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CA0766DF-7451-46E9-8707-CDC761C765F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B2ED2731-51E0-4454-AB13-2431949F7AB9}"/>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BF34F16E-8E3B-4AF7-8604-2640F597B7B3}"/>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C2C3F33C-752C-4ACB-B0E5-AC32FCE19FD7}"/>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B408A987-3C54-4A18-8D31-C32148961F4B}"/>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5ABBCF4C-5C9B-4EAF-A0BA-931A1EF83593}"/>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04477ED2-C419-463D-9BBA-C012B2270A00}"/>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DB566774-312F-4BD1-8D0A-2A409FD09944}"/>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E4A974CC-2C65-4C3F-934A-2C8F8299AA27}"/>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435945B6-635F-4277-880B-29816934ABEA}"/>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FBF1D97E-A5B2-4936-B9A0-1D24D39BC9DD}"/>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23F2D8F3-F31E-4CCF-AE4D-24577ADF633F}"/>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F0D0D013-BCEC-4D5E-BC61-F7FD2268A7E6}"/>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336EABB1-3BD3-4809-A834-6C9D01634FB1}"/>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AC08D090-2A98-4663-8D29-E029C6DEAAB1}"/>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C046C116-D4B4-4D35-B9D5-E5E352F53EF8}"/>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F1DB531F-DAF3-4DAC-ACF7-1EB008C32F1C}"/>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40923F14-5920-41C1-AEDF-591640FE0C9E}"/>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A00DF005-1B8B-4E3B-BEB9-CEFDF5A3ADD1}"/>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5E9F1F14-AC1A-472E-A142-0D7BC90FB057}"/>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085888CB-4651-4817-8FF1-5DDABEB613DD}"/>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EAE10AC3-04B1-4E5A-8CB6-290DEE228501}"/>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FEAC7A62-E622-4718-97E0-DF9179D56455}"/>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F43C06D6-67E9-40D2-A7EA-51D964C8144A}"/>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5C48AE38-2624-46A8-87F1-3B2C7A07ADA9}"/>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235B5729-E342-4CAC-A2D3-6FCDC95A6713}"/>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2AEAA490-C814-4705-82F7-B5F561D7E18C}"/>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D705DF1C-E719-43B1-A4BE-E28170641FA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CCF5C833-A981-406B-AD3B-DACFB4B61330}"/>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2E38A3BB-923B-4D12-9C24-A9D00F54A759}"/>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4608CC4B-D84F-4103-8CBE-E8E345927A3D}"/>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20AEC4C0-3C28-4922-A337-EC78B1FEC172}"/>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4A0BED22-EF13-49B6-97E4-3BEC8BA9380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F0802C77-CFAD-40BA-BC95-10F8A9FB8C3D}"/>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70469691-2197-44FF-B29F-3E204FB7484C}"/>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1ED8402B-2633-46E7-AA14-D8CF55FF62AE}"/>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352725A1-EE0E-4C07-B5EB-F24738A7591C}"/>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E7595FF1-3D9D-4007-9468-4B26033F06AF}"/>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507BDD54-2592-4D7F-B128-35C859FC9029}"/>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08D3924C-FAAB-4D3C-9F84-69AB41465C21}"/>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02B9098-ED75-462D-9E97-C29F7ED19643}"/>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AD7E0143-23A0-4011-83AD-E907D8834D1F}"/>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8CC7A952-A364-48B7-8CBE-24D62E841B76}"/>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7F58073A-EB4E-4CF2-B36F-EBC2C73C7870}"/>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ED1C39CF-0F55-48F8-9E31-78910115F278}"/>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66CDE0C8-BF7D-4B43-8E31-46EB383B2099}"/>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7D9BC894-C96F-4C5A-8D26-4952A3E88C4D}"/>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ABD9B151-5F08-4A8B-87D7-E8F3DD0C0723}"/>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E9EEAE18-18A6-4714-AC59-07C7C20E25B2}"/>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C8BB8B15-215C-4805-869C-CB0FDBB347F7}"/>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90BCA7E6-E3FD-4178-9675-2D88E9561964}"/>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72766" name="Hawaii">
            <a:extLst>
              <a:ext uri="{FF2B5EF4-FFF2-40B4-BE49-F238E27FC236}">
                <a16:creationId xmlns:a16="http://schemas.microsoft.com/office/drawing/2014/main" id="{BACB4483-254D-4643-A6CE-191B1EFDDBF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1E81F2EB-9E65-4B39-AD88-A42B7FAF3E4B}"/>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EAFFF8FE-04A3-4E5B-B4D3-6DDD8013FC4E}"/>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D4CF7B40-75DA-4029-A05D-0863DB64BDC4}"/>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CE28F661-0ECD-43C6-B074-9462B5DDAC7E}"/>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F4D98F57-6B46-44B8-9CAE-4DD9B64D49B2}"/>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3F35F561-9074-4F10-9BF9-A5497CF57156}"/>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740080BB-7635-403A-979A-041A6E3F13A1}"/>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AC637753-B33E-4350-B256-A1E9E4899FB7}"/>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72767" name="Alaska">
            <a:extLst>
              <a:ext uri="{FF2B5EF4-FFF2-40B4-BE49-F238E27FC236}">
                <a16:creationId xmlns:a16="http://schemas.microsoft.com/office/drawing/2014/main" id="{03B8ECE1-2A2F-4CC9-8C22-D3A4BE9139A9}"/>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289F7B08-2B87-4EC2-B348-A12ABEAB0CC4}"/>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C071C132-39EE-4F48-B9A0-F462CE147F95}"/>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FA004483-B317-49EB-8A8A-38E7C7F6F9C7}"/>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59E5F174-7B3F-4299-813C-B9BAFB820787}"/>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B677EB22-7C6A-438B-B1D5-D235FCDABBB2}"/>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76AB9B7A-18BB-4497-AEDD-05509B9C7A45}"/>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EE9CB93F-65E0-47EC-A31F-282796F10C20}"/>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85A211F9-B241-451F-9C35-91F105341D33}"/>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43057D7B-E155-46D9-B779-48A7F1B5FD2C}"/>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E45C634D-508A-479E-A4FD-D7E4C82BE9DC}"/>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D4036E19-EB3C-4E6D-9B96-808AF7746EF1}"/>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EA315B94-27D0-4939-AED8-5010B8636A50}"/>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554546AC-B227-4966-9AD7-D1EADEDD3287}"/>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78C4F5EB-FDFE-4225-9CA3-B272D047CDA2}"/>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10C51376-68BC-4F13-A48B-E915912B5DB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72773" name="Text Box 114">
            <a:extLst>
              <a:ext uri="{FF2B5EF4-FFF2-40B4-BE49-F238E27FC236}">
                <a16:creationId xmlns:a16="http://schemas.microsoft.com/office/drawing/2014/main" id="{616396D4-B198-409D-9546-68BA8205C34C}"/>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72774" name="Text Box 105">
            <a:extLst>
              <a:ext uri="{FF2B5EF4-FFF2-40B4-BE49-F238E27FC236}">
                <a16:creationId xmlns:a16="http://schemas.microsoft.com/office/drawing/2014/main" id="{F4AEC158-8746-4FAF-982D-E445333B3B10}"/>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1.7% - 3.6%</a:t>
            </a:r>
          </a:p>
        </p:txBody>
      </p:sp>
      <p:sp>
        <p:nvSpPr>
          <p:cNvPr id="72775" name="Text Box 106">
            <a:extLst>
              <a:ext uri="{FF2B5EF4-FFF2-40B4-BE49-F238E27FC236}">
                <a16:creationId xmlns:a16="http://schemas.microsoft.com/office/drawing/2014/main" id="{E3835A45-4438-42A8-926F-CE6B3D5BC6BE}"/>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3.7% - 4.8%</a:t>
            </a:r>
          </a:p>
        </p:txBody>
      </p:sp>
      <p:sp>
        <p:nvSpPr>
          <p:cNvPr id="72776" name="Text Box 107">
            <a:extLst>
              <a:ext uri="{FF2B5EF4-FFF2-40B4-BE49-F238E27FC236}">
                <a16:creationId xmlns:a16="http://schemas.microsoft.com/office/drawing/2014/main" id="{D8187F9B-F6E8-43F2-86AD-7F2FC58C4C92}"/>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4.9% - 6.7%</a:t>
            </a:r>
          </a:p>
        </p:txBody>
      </p:sp>
      <p:sp>
        <p:nvSpPr>
          <p:cNvPr id="72777" name="Text Box 108">
            <a:extLst>
              <a:ext uri="{FF2B5EF4-FFF2-40B4-BE49-F238E27FC236}">
                <a16:creationId xmlns:a16="http://schemas.microsoft.com/office/drawing/2014/main" id="{BEFD251A-1CCA-41E4-B30B-9C667C06B302}"/>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6.8% - 10.0%</a:t>
            </a:r>
          </a:p>
        </p:txBody>
      </p:sp>
      <p:sp>
        <p:nvSpPr>
          <p:cNvPr id="72778" name="Rectangle 7">
            <a:extLst>
              <a:ext uri="{FF2B5EF4-FFF2-40B4-BE49-F238E27FC236}">
                <a16:creationId xmlns:a16="http://schemas.microsoft.com/office/drawing/2014/main" id="{0B810DB4-EC26-4553-8F3A-BA8948537371}"/>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Used Smokeless Tobacco*</a:t>
            </a:r>
          </a:p>
        </p:txBody>
      </p:sp>
      <p:sp>
        <p:nvSpPr>
          <p:cNvPr id="72779" name="Text Box 101">
            <a:extLst>
              <a:ext uri="{FF2B5EF4-FFF2-40B4-BE49-F238E27FC236}">
                <a16:creationId xmlns:a16="http://schemas.microsoft.com/office/drawing/2014/main" id="{5204677F-99C4-46D0-9EF8-3ADF2999D196}"/>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Chewing tobacco, snuff, dip, snus, or dissolvable tobacco products [such as Copenhagen, Grizzly, Skoal, or Camel Snus], not counting any electronic vapor products, on at least 1 day during the 30 days before the survey</a:t>
            </a:r>
          </a:p>
        </p:txBody>
      </p:sp>
      <p:sp>
        <p:nvSpPr>
          <p:cNvPr id="72780" name="Text Box 116">
            <a:extLst>
              <a:ext uri="{FF2B5EF4-FFF2-40B4-BE49-F238E27FC236}">
                <a16:creationId xmlns:a16="http://schemas.microsoft.com/office/drawing/2014/main" id="{8C165720-3CA7-45E8-9EBD-DF83ED5B515F}"/>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*Cigars, cigarillos, or little cigars, on at least 1 day during the 30 days before the survey</a:t>
            </a:r>
          </a:p>
          <a:p>
            <a:r>
              <a:rPr lang="en-US" sz="900" b="1" baseline="50000" dirty="0">
                <a:solidFill>
                  <a:srgbClr val="007889"/>
                </a:solidFill>
              </a:rPr>
              <a:t>†</a:t>
            </a:r>
            <a:r>
              <a:rPr lang="en-US" sz="1100" dirty="0">
                <a:solidFill>
                  <a:srgbClr val="007889"/>
                </a:solidFill>
              </a:rPr>
              <a:t>M &gt; F; 11th &gt; 9th, 12th &gt; 9th, 12th &gt; 10th, 12th &gt; 11th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*Cigars, cigarillos, or little cigars, 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Cigars,* 1997-2019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*Cigars, cigarillos, or little cigars, on at least 1 day during the 30 days before the survey</a:t>
            </a:r>
          </a:p>
          <a:p>
            <a:r>
              <a:rPr lang="en-US" sz="900" b="1" baseline="50000" dirty="0">
                <a:solidFill>
                  <a:srgbClr val="007889"/>
                </a:solidFill>
              </a:rPr>
              <a:t>†</a:t>
            </a:r>
            <a:r>
              <a:rPr lang="en-US" sz="1100" dirty="0">
                <a:solidFill>
                  <a:srgbClr val="007889"/>
                </a:solidFill>
              </a:rPr>
              <a:t>Decreased 1997-2019, decreased 1997-2013, decreased 2013-2019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extLst>
              <p:ext uri="{D42A27DB-BD31-4B8C-83A1-F6EECF244321}">
                <p14:modId xmlns:p14="http://schemas.microsoft.com/office/powerpoint/2010/main" val="253836465"/>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Cigars,* Across 36 States and 20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*Cigars, cigarillos, or little cigars, 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E9D9954C-8D6C-4C06-A33C-63C577D15D5E}"/>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FF770FFC-8D67-47C3-B97F-64CA83FD7BA1}"/>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4018E4D6-F8CC-4A9A-85B8-0B7F97CA6070}"/>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D60F6AF8-A0A9-43F5-8DCC-B7BFDD7F0395}"/>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032367E0-58CD-456B-8D4A-659859FC06B8}"/>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9CDFD519-AF2B-4567-9563-8EAD8F989CB7}"/>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47435BBD-578F-4BD6-99EE-0B0AD3CEABC1}"/>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24E521E9-91DF-4AC7-947F-DCE012A01149}"/>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8EB42A88-F02E-4AAA-919C-2EE543E9E781}"/>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A8C7AA00-17EA-47F7-88E3-5BC7AC550C8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A476F30E-1DD5-4FB1-8469-FC0E5740C5F7}"/>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D6B4B7B3-6250-4349-B18A-E4B057C957AD}"/>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817E5738-C129-40D6-81AF-C6F85AE28CFE}"/>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7D5FF05D-A1A0-4CC7-8067-303F33D6336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477F56D1-5411-4767-989D-54E8A36AF778}"/>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B8B8D8B6-F753-4BCB-B7CA-F70E0D888F3F}"/>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F6B53406-3EFE-46CE-BFF4-09C24FF8ABE7}"/>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9AE326A-44EE-4BF3-BF60-7DE73DFF3BF5}"/>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F1D5C585-44A4-4F5D-8F13-A7955D1B01FA}"/>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0760FA5D-C6A0-45D1-8306-1509023B285E}"/>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CB4435DC-4765-4EB2-A8D0-056A408BEDFD}"/>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9E0836D8-963A-4C62-BFC1-9FED8EA757EF}"/>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9679AF5F-39A6-4318-998A-D71800BDE4A9}"/>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D2982851-283D-47C5-8BBA-2DDDD3650229}"/>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7123A455-EB29-4C27-BDE2-051FFF04DAEB}"/>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22671F2F-C8B2-43E2-8876-F00E63FC3B90}"/>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C3E9F971-481E-49A6-B1DD-BCC90786816F}"/>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17F04115-0808-413E-AECB-779A1E8AA0F5}"/>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D31AD719-DE99-48CA-8979-662C1EC44106}"/>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54E19089-682C-4B5F-8DD7-A822A3BA254F}"/>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1D3D6EB1-5284-418D-8502-5A8564A67F1E}"/>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91CFAC03-526F-42AA-91E4-5E19D0D165D2}"/>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B982B0A5-C249-4A42-B98F-12FCCD19F906}"/>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99349BC4-7670-4349-B884-AB748286660F}"/>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8D6DE3C-7066-4F6C-A97D-ED59DBD9D554}"/>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4D740A99-2D1A-4185-91C6-53E11F4A0D09}"/>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820E25E8-0658-4718-BCA2-E4A2E47E2827}"/>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1194FF3E-DB8D-490A-BC66-D9589FD94651}"/>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4B2D43D1-9459-4EB5-9299-5B504459E18C}"/>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E42B8EF8-1C20-490E-A94F-E2787716C8B8}"/>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A3DE72C-4AE3-4070-8985-B3ABD9FDC87D}"/>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5CD70EBC-5199-4AF1-AA42-D2D70575FE72}"/>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3D5F0681-99CF-4FC5-B594-EF1AB853C01F}"/>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E5562A00-1C41-413D-990F-0F5E4CE82DF8}"/>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66EEBD61-BE74-44A0-8834-9492453F3EA0}"/>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C2B34B1F-243C-4D70-8043-9D1B7DE39A32}"/>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429431E5-C3D0-4333-90C3-81E1CD6523F1}"/>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07A78B58-32E9-4C7D-B17F-311888BA63F1}"/>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A7EF6813-F57C-461F-90FA-4E3D48D4B7C9}"/>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5D41A826-045C-41EF-8E2B-199669E8B0DE}"/>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E500D857-AE91-4523-9A5F-B4CF361C2B30}"/>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E543DC64-BCFD-42EE-8DAE-2E9F8EC01DA2}"/>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92812C90-CBD3-42F3-8A2E-08D70756CC29}"/>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C90546A9-5544-4444-B09F-1955035A6D9E}"/>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FA3224D4-EBDF-42CB-88B5-ABFDCB8F7BFC}"/>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D6AF525-BB4C-4698-94BD-36875E66756B}"/>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11DE17C5-8A88-470A-8739-792AD17E0A71}"/>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96D725F5-5492-469F-94D3-0F7D4EFDBFF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BABED14C-D8F6-4298-8D1B-C6E1CAA39854}"/>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D3BB24B0-73CE-4D43-BE8D-93063B30A493}"/>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74814" name="Hawaii">
            <a:extLst>
              <a:ext uri="{FF2B5EF4-FFF2-40B4-BE49-F238E27FC236}">
                <a16:creationId xmlns:a16="http://schemas.microsoft.com/office/drawing/2014/main" id="{36F0FF8D-FE18-4D80-84A9-6A1F6FFC8200}"/>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2FA17118-0CE8-4491-82C1-9E1DBAD435C7}"/>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AD330257-A7E2-487B-8528-B2105C097EF4}"/>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5FB07B3E-1F8E-4D78-A05D-348AF189742B}"/>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10A2FC1B-4661-4960-941C-0301137A6E4E}"/>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DD85237C-DA7D-41CD-82F3-1553DD4F3AF5}"/>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D087392F-1525-4AB9-9B13-F241EB88095B}"/>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54ED4FA-AA42-4CF0-A56B-E0E799CAA4D1}"/>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D9D9B8C8-D249-4D58-931B-41B758D63239}"/>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74815" name="Alaska">
            <a:extLst>
              <a:ext uri="{FF2B5EF4-FFF2-40B4-BE49-F238E27FC236}">
                <a16:creationId xmlns:a16="http://schemas.microsoft.com/office/drawing/2014/main" id="{06E64FD2-4599-40FC-8963-6593A7B5BEFC}"/>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CD91619B-FCE6-47C5-91AA-8CEC734F86A8}"/>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408276DC-AD2D-4968-B7E1-FC6299251007}"/>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1781270C-E79C-43E4-B303-06A4C97B6830}"/>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5413CA9C-F111-4631-9498-4EDB37E70A1A}"/>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90CEDEE4-BB72-418C-B50B-62F7A0111B9A}"/>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C61ACCAD-30DB-4099-87AA-3E3F515EF950}"/>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EEADF620-5786-442F-8189-A7BF94FB3DF0}"/>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D98B5047-8CEC-4916-80E8-9CF5753C34B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B2765AA5-1801-48C9-9499-970CE60F5C6C}"/>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FBE67F36-59AF-47DA-AB61-34BFCB5E49B2}"/>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E057A49D-3C17-4031-9DF8-BCDEFE71EAF4}"/>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2AAB07B2-7F33-4548-A54D-B262849617F8}"/>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73E61222-2289-4C39-A1AF-5E8183E8285E}"/>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F907AEE3-ED44-48D7-AA53-1AD704890D7E}"/>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B20B8D1-80F0-4839-8963-49E8A243AD1C}"/>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74821" name="Text Box 114">
            <a:extLst>
              <a:ext uri="{FF2B5EF4-FFF2-40B4-BE49-F238E27FC236}">
                <a16:creationId xmlns:a16="http://schemas.microsoft.com/office/drawing/2014/main" id="{003FA290-644D-41E4-BC19-C1EBD3D83B3A}"/>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74822" name="Text Box 105">
            <a:extLst>
              <a:ext uri="{FF2B5EF4-FFF2-40B4-BE49-F238E27FC236}">
                <a16:creationId xmlns:a16="http://schemas.microsoft.com/office/drawing/2014/main" id="{57223D90-39EA-4A2F-B920-90DA667DEF32}"/>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 - 4.9%</a:t>
            </a:r>
          </a:p>
        </p:txBody>
      </p:sp>
      <p:sp>
        <p:nvSpPr>
          <p:cNvPr id="74823" name="Text Box 106">
            <a:extLst>
              <a:ext uri="{FF2B5EF4-FFF2-40B4-BE49-F238E27FC236}">
                <a16:creationId xmlns:a16="http://schemas.microsoft.com/office/drawing/2014/main" id="{2CEC26A6-2430-4081-8F57-1176167F1F41}"/>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5.0% - 5.7%</a:t>
            </a:r>
          </a:p>
        </p:txBody>
      </p:sp>
      <p:sp>
        <p:nvSpPr>
          <p:cNvPr id="74824" name="Text Box 107">
            <a:extLst>
              <a:ext uri="{FF2B5EF4-FFF2-40B4-BE49-F238E27FC236}">
                <a16:creationId xmlns:a16="http://schemas.microsoft.com/office/drawing/2014/main" id="{9354CCD1-F131-4077-AE9F-9C2CA891ECB5}"/>
              </a:ext>
            </a:extLst>
          </p:cNvPr>
          <p:cNvSpPr txBox="1">
            <a:spLocks noChangeArrowheads="1"/>
          </p:cNvSpPr>
          <p:nvPr/>
        </p:nvSpPr>
        <p:spPr bwMode="auto">
          <a:xfrm>
            <a:off x="9385300" y="38687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5.8% - 7.6%</a:t>
            </a:r>
          </a:p>
        </p:txBody>
      </p:sp>
      <p:sp>
        <p:nvSpPr>
          <p:cNvPr id="74825" name="Text Box 108">
            <a:extLst>
              <a:ext uri="{FF2B5EF4-FFF2-40B4-BE49-F238E27FC236}">
                <a16:creationId xmlns:a16="http://schemas.microsoft.com/office/drawing/2014/main" id="{4BE6E6D9-340D-4B1A-B8F7-A510D4820FED}"/>
              </a:ext>
            </a:extLst>
          </p:cNvPr>
          <p:cNvSpPr txBox="1">
            <a:spLocks noChangeArrowheads="1"/>
          </p:cNvSpPr>
          <p:nvPr/>
        </p:nvSpPr>
        <p:spPr bwMode="auto">
          <a:xfrm>
            <a:off x="9345613" y="42116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7.7% - 11.7%</a:t>
            </a:r>
          </a:p>
        </p:txBody>
      </p:sp>
      <p:sp>
        <p:nvSpPr>
          <p:cNvPr id="74826" name="Rectangle 7">
            <a:extLst>
              <a:ext uri="{FF2B5EF4-FFF2-40B4-BE49-F238E27FC236}">
                <a16:creationId xmlns:a16="http://schemas.microsoft.com/office/drawing/2014/main" id="{95150F36-9798-44D7-957E-EA26D6BD90EA}"/>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Currently Smoked Cigars*</a:t>
            </a:r>
          </a:p>
        </p:txBody>
      </p:sp>
      <p:sp>
        <p:nvSpPr>
          <p:cNvPr id="74827" name="Text Box 101">
            <a:extLst>
              <a:ext uri="{FF2B5EF4-FFF2-40B4-BE49-F238E27FC236}">
                <a16:creationId xmlns:a16="http://schemas.microsoft.com/office/drawing/2014/main" id="{7C1A9635-962B-4E20-ADD4-2682B5155F54}"/>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Cigars, cigarillos, or little cigars, on at least 1 day during the 30 days before the survey</a:t>
            </a:r>
          </a:p>
        </p:txBody>
      </p:sp>
      <p:sp>
        <p:nvSpPr>
          <p:cNvPr id="74828" name="Text Box 116">
            <a:extLst>
              <a:ext uri="{FF2B5EF4-FFF2-40B4-BE49-F238E27FC236}">
                <a16:creationId xmlns:a16="http://schemas.microsoft.com/office/drawing/2014/main" id="{C166020B-AB1E-4C6C-8338-ED93A31753A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M &gt; F; 10th &gt; 9th, 11th &gt; 9th, 12th &gt; 9th, 12th &gt; 10th, 12th &gt; 11th;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1997-2019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Decreased 1997-2019, decreased 1997-2013, decreased 2013-2019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extLst>
              <p:ext uri="{D42A27DB-BD31-4B8C-83A1-F6EECF244321}">
                <p14:modId xmlns:p14="http://schemas.microsoft.com/office/powerpoint/2010/main" val="253836465"/>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First Tried Cigarette Smoking Before Age 13 Years,*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900" b="1" baseline="50000" dirty="0">
                <a:solidFill>
                  <a:srgbClr val="007889"/>
                </a:solidFill>
              </a:rPr>
              <a:t>†</a:t>
            </a:r>
            <a:r>
              <a:rPr lang="en-US" sz="1100" dirty="0">
                <a:solidFill>
                  <a:srgbClr val="007889"/>
                </a:solidFill>
              </a:rPr>
              <a:t>9th &gt; 11th;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or Cigars,* Across 36 States and 19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ED03DD23-BFF7-4E82-B682-75581C35DCBA}"/>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1DAA265B-5E29-499C-9574-DCEEB64F7EAA}"/>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94A3439-3C3D-4FE0-99B3-9B186DCD1BB1}"/>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CB488FBA-F721-4586-BE82-4DE0BBC293FA}"/>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12EC9FC3-CAB1-4462-8269-667F2770A503}"/>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AD80229-9D27-43E2-95C7-D726886AA269}"/>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1AF0C5C0-B482-48CD-A0AF-81EA836FA48C}"/>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1013EBFB-4D32-4901-BA35-B74D753F2EF5}"/>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C860C8D6-0294-482E-ABD1-355A38BF95F8}"/>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100377DD-8160-4B3C-9731-B033A470CD3B}"/>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B25D5D5D-AC30-4890-B601-BAA3AD7099A5}"/>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9866459D-A942-46BE-B1CA-1D707A1EF7B9}"/>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00635AFB-A91E-41B1-B9B2-298141D85B5D}"/>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CA9C919A-AF24-42F3-99FF-E6C51FF25126}"/>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F33B00F4-747A-4967-A6A6-97EE077543AF}"/>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58ACDCDE-17D3-4C1B-BBFD-7CBBD654DB9B}"/>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B7908E13-DCBD-4175-A8F5-D8C536B28285}"/>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A929A869-2AF4-4661-A2BC-DA7380DAE2BB}"/>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AA05ED46-BC20-4C78-9DB5-D157B6BC4F61}"/>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4280F30A-3751-489D-9ECB-F3CD8B262D1C}"/>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824F38FE-DD00-4252-9539-04E3BB956A61}"/>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39B79570-F7E8-4BFB-9228-3DD74BDF31C1}"/>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89AF21B3-0B9C-43AB-9E8A-46342A44E048}"/>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29C46EEE-BF38-4750-858E-EB6572AC6BC6}"/>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4BBFDE5F-8025-4B37-B1BA-45D1828BB7D8}"/>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484CC6A7-E308-4091-B6BC-AEDCA6E0994A}"/>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50126D6-6708-4778-8006-41026F001F0B}"/>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77C2DA43-C905-41D5-82B7-E91161343952}"/>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6A9964F3-DA83-49A1-863F-E16F1B8D600E}"/>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F0E39921-92BB-42FD-A7FD-940DE215BEE1}"/>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8D47B815-A00F-4029-9412-9DCB10F5D621}"/>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1CAEDBB2-31F5-495C-8AB2-3A5E2C4B7223}"/>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9806B624-4B2E-474A-973E-97C795C48532}"/>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945539C9-C99B-459F-AE2C-3F94284E7BB8}"/>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45DA0BB5-3DCD-4212-B688-C6C372469097}"/>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8CADE7C5-CEFE-473A-BC6C-09FD0B644683}"/>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B115ADAA-DA31-43A9-9F7D-2463DA3B3FE8}"/>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8F4E6C3F-6290-4DD7-9E51-31921530703D}"/>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0F1F9119-78F4-4DF0-A16A-1858320F7EF9}"/>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75F52A66-E6E6-4662-AE09-78BD292EF1FA}"/>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3FECB8B-8AC3-4599-858F-5E4C87416A02}"/>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1D324E74-EF33-4EAB-80E8-1411C9D7D69B}"/>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201837C6-FE90-45B4-9CC5-1F0B3A4839AE}"/>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C6F27466-FF69-469F-91E4-9386B47E3D33}"/>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67DA9658-D381-407A-9183-C54D78EE3C99}"/>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9D5A0790-882F-46D8-AEC9-74B4B0B14321}"/>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31752AB3-8AAB-4E76-AD54-BF74F0C96BCF}"/>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628938D4-C5EE-49CF-8CD2-01817A0306CE}"/>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DDC0BEC6-9254-4425-AC43-EC78593F22CD}"/>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5F200E3-23BF-4593-9349-7DFCCF9340B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3611D102-FF22-4AAF-9611-14AF84DCE614}"/>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6F854965-C0E1-4C07-B063-9AD438AC86A7}"/>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729E97CA-6122-4B67-B919-BADE9AAD9A86}"/>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5481000A-8078-4494-BA86-FCC07FE1861A}"/>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258F4664-5A47-4DD9-9DFB-6E9FF594BA6D}"/>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51F91444-EEAF-42B0-BAA4-A981DD1ABD9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F0CBEE08-89B6-4A52-B044-D7E81F8799AC}"/>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B0B770BF-7311-4D21-A550-C35A681C2E24}"/>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B1FAC7DF-C8F6-4D2F-ACC4-B36A240229BB}"/>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2BE0800F-43FA-4211-8554-42629275A550}"/>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76862" name="Hawaii">
            <a:extLst>
              <a:ext uri="{FF2B5EF4-FFF2-40B4-BE49-F238E27FC236}">
                <a16:creationId xmlns:a16="http://schemas.microsoft.com/office/drawing/2014/main" id="{C61ABE10-6480-4857-8DBB-971BEEA10BB6}"/>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54D9D47D-3DAA-464D-BFF4-31B1865C0D10}"/>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C7B2E21B-FCC8-4871-8A78-C7EFE7F45421}"/>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56CBD934-07F4-40FB-BBBE-FD634A814B61}"/>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88A000C9-117A-4589-9BDC-CBE442D72BA9}"/>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AA1B1E9E-A2BA-44A1-BD08-EE242DC4814C}"/>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6A6BE08C-047B-4BFE-85A3-5C9A98E822E8}"/>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90082EAA-0440-4210-A9DA-48A17410668E}"/>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66A980D9-09C1-4381-BCBC-4338BB1BE852}"/>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76863" name="Alaska">
            <a:extLst>
              <a:ext uri="{FF2B5EF4-FFF2-40B4-BE49-F238E27FC236}">
                <a16:creationId xmlns:a16="http://schemas.microsoft.com/office/drawing/2014/main" id="{AC539AC9-8443-4B47-8F3D-5B46D8F1033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CEA50D66-3046-44C2-B71A-5D6EDA24B4A1}"/>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0CAAB6AC-4164-436A-861E-12B633D33D1D}"/>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DC9D6706-3447-43A2-830F-9575CACF2DAD}"/>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127C589E-D5B1-4E1B-80E2-D456AD70ECB5}"/>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22A99395-D7E3-4910-A9B4-0655557923A8}"/>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416D6FD0-4D08-4216-9191-460F56BE63A5}"/>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5B6991AE-F266-4C09-840B-340E19AF1799}"/>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745EC3AB-CCEA-4DEA-A1AA-571798DFDCD0}"/>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68068C8A-1434-478A-A3DA-CA8733B3EF2D}"/>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FAF8BE30-E9AE-465C-8A8C-99FB7F2E5AC4}"/>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DC188E01-EB6E-45D7-84E5-0953B1FF0427}"/>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D4CE2BE2-DF62-4ABD-A375-ADC92935217D}"/>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BCAA8334-B950-413B-A5BD-68534E43F4CB}"/>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573B6B82-7314-491D-BE3C-765BFBEF0466}"/>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2902CCE3-250F-4571-A4DF-8BAC25F8B7F6}"/>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76869" name="Text Box 114">
            <a:extLst>
              <a:ext uri="{FF2B5EF4-FFF2-40B4-BE49-F238E27FC236}">
                <a16:creationId xmlns:a16="http://schemas.microsoft.com/office/drawing/2014/main" id="{053F2C79-DBDA-44EC-8CC5-74D1DA96049C}"/>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76870" name="Text Box 105">
            <a:extLst>
              <a:ext uri="{FF2B5EF4-FFF2-40B4-BE49-F238E27FC236}">
                <a16:creationId xmlns:a16="http://schemas.microsoft.com/office/drawing/2014/main" id="{E847EBCD-639D-4E0B-8557-128993AEF533}"/>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2.8% - 7.7%</a:t>
            </a:r>
          </a:p>
        </p:txBody>
      </p:sp>
      <p:sp>
        <p:nvSpPr>
          <p:cNvPr id="76871" name="Text Box 106">
            <a:extLst>
              <a:ext uri="{FF2B5EF4-FFF2-40B4-BE49-F238E27FC236}">
                <a16:creationId xmlns:a16="http://schemas.microsoft.com/office/drawing/2014/main" id="{E9D6B983-A1D1-4741-9D12-E5FAE8BE5D3C}"/>
              </a:ext>
            </a:extLst>
          </p:cNvPr>
          <p:cNvSpPr txBox="1">
            <a:spLocks noChangeArrowheads="1"/>
          </p:cNvSpPr>
          <p:nvPr/>
        </p:nvSpPr>
        <p:spPr bwMode="auto">
          <a:xfrm>
            <a:off x="9385300" y="35385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7.8% - 9.0%</a:t>
            </a:r>
          </a:p>
        </p:txBody>
      </p:sp>
      <p:sp>
        <p:nvSpPr>
          <p:cNvPr id="76872" name="Text Box 107">
            <a:extLst>
              <a:ext uri="{FF2B5EF4-FFF2-40B4-BE49-F238E27FC236}">
                <a16:creationId xmlns:a16="http://schemas.microsoft.com/office/drawing/2014/main" id="{00091985-1F04-40A4-A416-09E3B4530603}"/>
              </a:ext>
            </a:extLst>
          </p:cNvPr>
          <p:cNvSpPr txBox="1">
            <a:spLocks noChangeArrowheads="1"/>
          </p:cNvSpPr>
          <p:nvPr/>
        </p:nvSpPr>
        <p:spPr bwMode="auto">
          <a:xfrm>
            <a:off x="9345613" y="38687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9.1% - 11.9%</a:t>
            </a:r>
          </a:p>
        </p:txBody>
      </p:sp>
      <p:sp>
        <p:nvSpPr>
          <p:cNvPr id="76873" name="Text Box 108">
            <a:extLst>
              <a:ext uri="{FF2B5EF4-FFF2-40B4-BE49-F238E27FC236}">
                <a16:creationId xmlns:a16="http://schemas.microsoft.com/office/drawing/2014/main" id="{A44433E9-ECCC-413B-B8C2-C5B6746555BB}"/>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12.0% - 17.2%</a:t>
            </a:r>
          </a:p>
        </p:txBody>
      </p:sp>
      <p:sp>
        <p:nvSpPr>
          <p:cNvPr id="76874" name="Rectangle 7">
            <a:extLst>
              <a:ext uri="{FF2B5EF4-FFF2-40B4-BE49-F238E27FC236}">
                <a16:creationId xmlns:a16="http://schemas.microsoft.com/office/drawing/2014/main" id="{66A0F055-15D5-4F52-AB53-6805C60783F8}"/>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or Cigars*</a:t>
            </a:r>
          </a:p>
        </p:txBody>
      </p:sp>
      <p:sp>
        <p:nvSpPr>
          <p:cNvPr id="76875" name="Text Box 101">
            <a:extLst>
              <a:ext uri="{FF2B5EF4-FFF2-40B4-BE49-F238E27FC236}">
                <a16:creationId xmlns:a16="http://schemas.microsoft.com/office/drawing/2014/main" id="{0A14C7D1-8F61-4753-B7C6-FB9E9223C4EE}"/>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at least 1 day during the 30 days before the survey</a:t>
            </a:r>
          </a:p>
        </p:txBody>
      </p:sp>
      <p:sp>
        <p:nvSpPr>
          <p:cNvPr id="76876" name="Text Box 116">
            <a:extLst>
              <a:ext uri="{FF2B5EF4-FFF2-40B4-BE49-F238E27FC236}">
                <a16:creationId xmlns:a16="http://schemas.microsoft.com/office/drawing/2014/main" id="{05B82442-FABC-4CD3-8253-251B8428A953}"/>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M &gt; F; 10th &gt; 9th, 11th &gt; 9th, 12th &gt; 9th, 12th &gt; 10th, 12th &gt; 11th;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2129320713"/>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Decreased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or Cigars or Used Smokeless Tobacco,* Across 34 States and 18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63B8528A-EF22-485E-9FEE-DC1BCD5581E6}"/>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7AC03926-97BB-48B6-B592-75E24745A072}"/>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92A5C01-DC73-41AF-A68F-E0DA9A3CD9A1}"/>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95C6B998-379B-46D4-AA0C-0277AC30C24F}"/>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A84038E5-4BEC-409E-9D3D-3059DBB5EDDD}"/>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C006E79-BA7F-4D96-B596-8955C604C604}"/>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4E956210-84A2-46F1-A6C0-F3D2ADA11B45}"/>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BA9FEF50-1F57-41F0-9B12-523A23416F66}"/>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09C95F58-C057-4CF7-9F5A-6D5F48C0E202}"/>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1EC3A420-902C-45CC-B8C5-EA8E41FD301F}"/>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1D3721C1-87A1-4DEF-B398-5925B44471DA}"/>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4F1A1CC1-E21E-48C6-BADA-B4D7C1F41599}"/>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F0678D50-2AC2-4830-B407-28ABD8358C29}"/>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D257DBFF-C59E-4960-A941-FD28F28DA87B}"/>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E4C62770-2334-42F0-8A1C-2ABB72B41ADC}"/>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9E60BCD3-FB7C-49E2-B1C4-46925EC8190B}"/>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81863BB6-9124-46DC-9574-774C65E6DBF1}"/>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02834E9-2A6F-4E3A-B47A-0CB3C234036E}"/>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D01F6D9D-467D-4B34-A50B-37AE5E875B93}"/>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C02F8888-1ACB-4D9A-80B8-D8CC7C9B5673}"/>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3F72ABDA-D076-4A1A-A54D-F307AB751A98}"/>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1063A3EF-8602-4C54-91C3-8477BB7AF42B}"/>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3350C2A5-1598-4356-8830-05307CA014A5}"/>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23D16257-B0DD-4F28-8D90-426F78BDEB23}"/>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94ACF07B-F05B-47BE-B09F-0E9B7DDD3B40}"/>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7B0065B7-8681-4A3B-ADB7-5BAD4B01D367}"/>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B213DB17-B2A9-4372-A5D5-C53C6D7BB112}"/>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CAC7DA96-3F23-4424-8912-ACB1B14A2AE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4ABE1DB3-259F-4720-9CDB-8FF6EB1E008B}"/>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94E96E47-4723-4A9D-A2A6-D993F8010290}"/>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43F343F5-F140-4562-AA38-062754F02B79}"/>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546BE5C8-0A29-4D63-B09C-09AC0FF29164}"/>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610F55BA-C3BD-44FA-A95E-FBA3199244C1}"/>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92360FC4-F024-4487-94D9-07768F245421}"/>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DA46A5F3-A45E-463C-87A7-A876D194B7C5}"/>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8A23408B-9736-4EEB-B0D6-170933AA500E}"/>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D4215800-0B53-4DEC-814F-3304202C99AA}"/>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00829604-4853-4E63-BC77-5BF832BEE166}"/>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421A27B6-E3B5-4368-A1CD-D7235F4B01E5}"/>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6D90116C-5078-4070-AD37-94F255C34495}"/>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E5778957-AE91-457F-9E3C-D0664FB82BA2}"/>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4241F9A4-E9D6-4791-B0CD-0538011F078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E7F36E3B-63AD-4CAA-A86F-5E1C2F2C3B07}"/>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C093F40A-3F11-4E69-9E8C-966FDC4EF12A}"/>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0C2FAB24-C411-4EC2-9697-4A172BC675D7}"/>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E58B1286-52E8-4056-B878-D05AE02CCBC3}"/>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7D66F7F2-FA35-411F-9EEF-EBCD3A46CD88}"/>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0504FA4E-6FB2-4CE0-856F-6E9AD8D6A97C}"/>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98C7E940-3528-40FD-B1E8-2C097063425A}"/>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71E55D23-1340-43B2-A8A9-BE9D55F0803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D200DE59-E924-42EE-B5C9-9076218ED0B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3E0C8204-B295-4494-8C39-F16C2A5E33A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D852B05B-2C75-49E1-BE3E-47147460EA5B}"/>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DEA6E88B-3FC6-4B42-8185-4AA050382514}"/>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18746593-C619-4B23-B179-B0BEA6B2FDB2}"/>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352D8472-966F-438F-BD00-36687E6F78DD}"/>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FF01457F-FE00-41B6-B555-E84F840AFFE6}"/>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8DEE2181-76BC-40FF-995B-5E0142F6EE06}"/>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23C861A9-6515-4CC1-A1CB-567C26D182D1}"/>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35276237-DB9C-4FAD-A948-FC6B0F879427}"/>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78910" name="Hawaii">
            <a:extLst>
              <a:ext uri="{FF2B5EF4-FFF2-40B4-BE49-F238E27FC236}">
                <a16:creationId xmlns:a16="http://schemas.microsoft.com/office/drawing/2014/main" id="{0ADECEED-4235-472D-8AD2-1167202680A6}"/>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04ABD61D-B586-42ED-9821-34063FBF0601}"/>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83A8A309-A1C2-492B-B7A1-6FE3351A52CA}"/>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00FA28D3-7995-43FC-8471-C97446B339C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EE9B3B60-2D0B-4153-99BD-5E35888644A4}"/>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0C509571-829F-4DB4-B9F4-A949CF5AFF73}"/>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BA2685A3-28CB-458A-B797-36A89FF4D619}"/>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CD3B14D1-64D4-45DC-BA75-75275F9EC717}"/>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0DFFEE48-A4CA-4991-8CC2-F874F2C55F41}"/>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78911" name="Alaska">
            <a:extLst>
              <a:ext uri="{FF2B5EF4-FFF2-40B4-BE49-F238E27FC236}">
                <a16:creationId xmlns:a16="http://schemas.microsoft.com/office/drawing/2014/main" id="{7A59B3F0-780B-4709-B890-1952FF1ABB5E}"/>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6DCE6196-1363-4D65-966B-EC67127EF217}"/>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676D7010-5D65-4EE1-B05C-51C4C2763775}"/>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35F66C87-6B65-4E2A-9D7D-5E8473394147}"/>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8ABBCADA-436A-443B-9464-C5C596530D59}"/>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69032C88-0145-43FA-B80F-7AD1F9794545}"/>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3F71D58D-7D6E-48B9-A46A-45C96FB1577B}"/>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1D81215D-A6AC-48B7-8B13-574A0651A957}"/>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4F5B0D50-E6A4-4276-85D1-F182BF3A4237}"/>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73E6F15C-F69B-421D-B640-2A6D8A0598C0}"/>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42051907-D77D-4FD1-B3BE-6E9F126A5929}"/>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3112EA15-3AB0-4D35-B73A-FC9BB1D8264B}"/>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F12787E0-C75E-42BB-ACFB-9EAC34CEB68A}"/>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5CF089AD-6400-4C4F-A694-371263F84BFE}"/>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2067792C-2FC9-4DEE-BA91-E31E0B090916}"/>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B39630AD-B812-4AFC-81C7-FF4F5277D6A7}"/>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78917" name="Text Box 114">
            <a:extLst>
              <a:ext uri="{FF2B5EF4-FFF2-40B4-BE49-F238E27FC236}">
                <a16:creationId xmlns:a16="http://schemas.microsoft.com/office/drawing/2014/main" id="{8457F031-273F-471C-9F9F-39FF96C63298}"/>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78918" name="Text Box 105">
            <a:extLst>
              <a:ext uri="{FF2B5EF4-FFF2-40B4-BE49-F238E27FC236}">
                <a16:creationId xmlns:a16="http://schemas.microsoft.com/office/drawing/2014/main" id="{5FF9D66D-75D5-481F-82C1-7C9309DD93AD}"/>
              </a:ext>
            </a:extLst>
          </p:cNvPr>
          <p:cNvSpPr txBox="1">
            <a:spLocks noChangeArrowheads="1"/>
          </p:cNvSpPr>
          <p:nvPr/>
        </p:nvSpPr>
        <p:spPr bwMode="auto">
          <a:xfrm>
            <a:off x="9385300" y="3182939"/>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3.8% - 9.1%</a:t>
            </a:r>
          </a:p>
        </p:txBody>
      </p:sp>
      <p:sp>
        <p:nvSpPr>
          <p:cNvPr id="78919" name="Text Box 106">
            <a:extLst>
              <a:ext uri="{FF2B5EF4-FFF2-40B4-BE49-F238E27FC236}">
                <a16:creationId xmlns:a16="http://schemas.microsoft.com/office/drawing/2014/main" id="{8FDFFF06-A12E-4E08-943E-8547F69757F7}"/>
              </a:ext>
            </a:extLst>
          </p:cNvPr>
          <p:cNvSpPr txBox="1">
            <a:spLocks noChangeArrowheads="1"/>
          </p:cNvSpPr>
          <p:nvPr/>
        </p:nvSpPr>
        <p:spPr bwMode="auto">
          <a:xfrm>
            <a:off x="9345613" y="35385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9.2% - 11.1%</a:t>
            </a:r>
          </a:p>
        </p:txBody>
      </p:sp>
      <p:sp>
        <p:nvSpPr>
          <p:cNvPr id="78920" name="Text Box 107">
            <a:extLst>
              <a:ext uri="{FF2B5EF4-FFF2-40B4-BE49-F238E27FC236}">
                <a16:creationId xmlns:a16="http://schemas.microsoft.com/office/drawing/2014/main" id="{70828D27-93C4-4A36-ABEE-54BD8CF917BD}"/>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11.2% - 15.0%</a:t>
            </a:r>
          </a:p>
        </p:txBody>
      </p:sp>
      <p:sp>
        <p:nvSpPr>
          <p:cNvPr id="78921" name="Text Box 108">
            <a:extLst>
              <a:ext uri="{FF2B5EF4-FFF2-40B4-BE49-F238E27FC236}">
                <a16:creationId xmlns:a16="http://schemas.microsoft.com/office/drawing/2014/main" id="{F3A6C11D-1E27-414E-9B12-90303D11AAD9}"/>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15.1% - 20.9%</a:t>
            </a:r>
          </a:p>
        </p:txBody>
      </p:sp>
      <p:sp>
        <p:nvSpPr>
          <p:cNvPr id="78922" name="Rectangle 7">
            <a:extLst>
              <a:ext uri="{FF2B5EF4-FFF2-40B4-BE49-F238E27FC236}">
                <a16:creationId xmlns:a16="http://schemas.microsoft.com/office/drawing/2014/main" id="{0EA7BFE8-31F0-4D15-87B1-534664F04AD2}"/>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or Cigars or Used Smokeless Tobacco*</a:t>
            </a:r>
          </a:p>
        </p:txBody>
      </p:sp>
      <p:sp>
        <p:nvSpPr>
          <p:cNvPr id="78923" name="Text Box 101">
            <a:extLst>
              <a:ext uri="{FF2B5EF4-FFF2-40B4-BE49-F238E27FC236}">
                <a16:creationId xmlns:a16="http://schemas.microsoft.com/office/drawing/2014/main" id="{8FB7F9C6-BC10-4424-816E-6D49F258DC84}"/>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at least 1 day during the 30 days before the survey</a:t>
            </a:r>
          </a:p>
        </p:txBody>
      </p:sp>
      <p:sp>
        <p:nvSpPr>
          <p:cNvPr id="78924" name="Text Box 116">
            <a:extLst>
              <a:ext uri="{FF2B5EF4-FFF2-40B4-BE49-F238E27FC236}">
                <a16:creationId xmlns:a16="http://schemas.microsoft.com/office/drawing/2014/main" id="{1D8D30DD-A753-479E-B55A-55FE18952CB6}"/>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or Electronic Vapor Products,*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or Electronic Vapor Products,*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Cigars or Used Smokeless Tobacco or Electronic Vapor Products,*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253836465"/>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Increased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First Tried Cigarette Smoking Before Age 13 Years,*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or Cigars or Used Smokeless Tobacco or Electronic Vapor Products,* Across 34 States and 18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74D1960-3F6C-45FB-A1C3-64F6CD24D6F0}"/>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FFB57430-AC2C-447D-B812-B48F279C5210}"/>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19B13A4-1382-4E88-B948-BAFC9BF4D9ED}"/>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EEA5F59C-E56B-41CA-B5C8-14C0D351B4F8}"/>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76D4BF82-46AB-4656-94CA-98135B0A04CC}"/>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FD992911-B33C-40F7-B9FB-793288F2E8CF}"/>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C6CB509B-CD1E-4D5B-94C6-1E898FD38BCF}"/>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9F09DD47-3E45-44FD-8862-1C7B1FA6C765}"/>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C9514D3B-98DC-412E-846D-E632665CCE95}"/>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2DABCFE2-232B-4083-933D-5B6708488BC1}"/>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3AE388CB-700B-49C5-BDFF-F66F82690176}"/>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D28747AE-BDB3-4D52-97C3-A8B5898C08B3}"/>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1ECD3609-9BCC-4A78-8B9E-DD0898087D02}"/>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EB1CBFC7-CA10-4F7A-80FB-ECF253AFF0EE}"/>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E0E76198-2519-4197-A604-37B2745FFC66}"/>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8E7AE30A-D666-4E59-98A8-1C4F8D6EA9CB}"/>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3620969A-3609-475B-A55F-532752A0FA67}"/>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91F02E5-4104-4370-A69A-E36987385936}"/>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4E22FC78-28A7-499E-BDD2-CD02E4EBEF12}"/>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C23F7E33-FB8C-408A-96C1-FDCCF45E483B}"/>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2568C91D-A922-4D63-A90F-39B5CA7084BA}"/>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4FAFEA9A-278E-4D48-9FB1-3768C945F73D}"/>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8BB37A0A-2B5A-4FA1-93F5-9235B03436F5}"/>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7C5211B2-C1BB-4D6F-A709-1A0D792F4ECD}"/>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AAF2544D-485E-455A-8453-CF9533C4013D}"/>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99D072CB-6514-4308-8C6F-C4BD16322E81}"/>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E9C1F54F-3E39-4D6C-BCB9-66B74FA83B76}"/>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43E0E861-9E50-44AC-BAAB-195FB47007D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E015C3A8-64C5-48D0-8836-C572681BEF2C}"/>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CC4268E7-B3F5-4FE5-BF2A-45CFAE10EFFE}"/>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8EBEDAD2-F7A2-4FCC-9082-66F7391D1DE3}"/>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750286AC-5ECA-4AAB-B81A-A8A57BC6EC18}"/>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02F13C0F-8EE6-4657-84F1-B1620EE233A0}"/>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FE9D69D8-1C1F-4C98-81C8-9C619B1825AA}"/>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5EE6F1CC-11D9-4306-BD0B-6471E976E64F}"/>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AC8F2FD6-FA41-439F-A7D5-DC253CD4062E}"/>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DAE6BFBD-F436-4708-B413-6E51B12D77D8}"/>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1AFC4E5B-B69B-43F2-AB46-F8CAEF575721}"/>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D53B2C8D-C6ED-4FC8-8C95-A59A1BC4D74B}"/>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CBFCBD9C-F92F-4966-8E23-CFB5CA655067}"/>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FDC1C107-570B-4890-B6E1-62FB24C280C7}"/>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07B745A9-C464-4733-BADD-6DF48AFD7CC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762A4C25-DD30-4E33-9A27-6702D287E906}"/>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1BB6A671-EA59-43C1-A2DA-E60E30CC9126}"/>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1FA1DC37-CB63-4713-9C06-6F89334BD0CB}"/>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2BAAF3AD-FE1F-4D11-8C1E-9D1AD6826C95}"/>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CB56F075-8192-4F30-8605-3337C358382E}"/>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B4CD6EBF-5C7D-4E68-8A43-4AB4B4115D97}"/>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89D1FCAE-6310-4A10-A42F-AEB15772606B}"/>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60FD2C39-FF67-4CB5-9CB2-C429C6DF1F82}"/>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62AC1F97-6CD5-4CE2-A2B4-019DDD462B82}"/>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AD74C42C-DC01-4CD7-BE3B-E4D99977268D}"/>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F42D7860-53EF-495F-B76F-FDD84F1D00F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CBC91857-D704-4415-99F4-57E54A434B00}"/>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8F61F441-33DC-4935-9085-2BA58D6BE317}"/>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7EF3640-8305-4E1C-BC93-D19CC3734FE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E1ADBF40-81C9-4E3B-A54F-13E39EFFA9F2}"/>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45F00E22-F9A1-4041-BCA0-E42EE18B8B8E}"/>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23828AB3-94B5-4143-A982-988E2CCBB6D2}"/>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6B091855-1AB3-49D7-9155-47DBA274ECC2}"/>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80958" name="Hawaii">
            <a:extLst>
              <a:ext uri="{FF2B5EF4-FFF2-40B4-BE49-F238E27FC236}">
                <a16:creationId xmlns:a16="http://schemas.microsoft.com/office/drawing/2014/main" id="{F3696AE9-E7E7-4005-885D-E93B78419F79}"/>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94EA8942-F124-4A5D-9000-95977F7A51A2}"/>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EB1D00F3-D925-459E-8EDE-01A2F5FFF930}"/>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B2ABF55B-FBCC-4D74-9125-72EA0A622F7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B3950476-639D-4F70-9D07-F023D15D6ACA}"/>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645747EF-E3A4-4505-8A3A-7C40DC8563F6}"/>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9662BCFD-005F-4A96-B157-467C7FA6C8B8}"/>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79FDEEAF-1103-4062-B4A4-58A8CC32D708}"/>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34152C55-A7FF-43FB-8D82-4BE381D04494}"/>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80959" name="Alaska">
            <a:extLst>
              <a:ext uri="{FF2B5EF4-FFF2-40B4-BE49-F238E27FC236}">
                <a16:creationId xmlns:a16="http://schemas.microsoft.com/office/drawing/2014/main" id="{802DDB2A-CA47-4B3B-8E41-C7F105EF738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7D764E13-02D0-4693-B4BA-55B9C0E5A2AB}"/>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ED787FF1-553B-4A46-BE33-B9137C716920}"/>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27288258-522D-4B8C-83EF-3505A353C6BC}"/>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FD9D633D-8072-46DF-83F1-AD2CA7364754}"/>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AEB0939E-0EE9-4177-A33C-127DAC3C8786}"/>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6CAE582C-7EC4-4B02-B91E-8E34B04AF965}"/>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C78587FB-4BF2-4DDF-97E8-35C4DEAA3599}"/>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DE10C8E9-6318-44C1-90D9-16480F4AA04C}"/>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8222E4C8-B48E-4559-8445-9AD3B8AD22E8}"/>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EB80EED6-BDD4-4E6A-B20E-CC621D9E0121}"/>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F3718167-CE35-4911-A24E-2B975B01752C}"/>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ED88406D-8911-4694-8027-D5B850A48C80}"/>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77BEE471-C2F2-4C7A-ADF2-3B94B635510C}"/>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189194E0-072D-4B1D-8FC5-3E747A08E281}"/>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22848F6E-DC14-4D79-B080-26404033671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80965" name="Text Box 114">
            <a:extLst>
              <a:ext uri="{FF2B5EF4-FFF2-40B4-BE49-F238E27FC236}">
                <a16:creationId xmlns:a16="http://schemas.microsoft.com/office/drawing/2014/main" id="{57101F97-4C3C-4E2E-B9FA-3F24FBA4A88F}"/>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80966" name="Text Box 105">
            <a:extLst>
              <a:ext uri="{FF2B5EF4-FFF2-40B4-BE49-F238E27FC236}">
                <a16:creationId xmlns:a16="http://schemas.microsoft.com/office/drawing/2014/main" id="{91DDB458-5AC7-4F5F-A398-02E2C7E870A5}"/>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10.7% - 22.6%</a:t>
            </a:r>
          </a:p>
        </p:txBody>
      </p:sp>
      <p:sp>
        <p:nvSpPr>
          <p:cNvPr id="80967" name="Text Box 106">
            <a:extLst>
              <a:ext uri="{FF2B5EF4-FFF2-40B4-BE49-F238E27FC236}">
                <a16:creationId xmlns:a16="http://schemas.microsoft.com/office/drawing/2014/main" id="{D747654C-6C1F-4169-BD2F-73B31BA47917}"/>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22.7% - 27.5%</a:t>
            </a:r>
          </a:p>
        </p:txBody>
      </p:sp>
      <p:sp>
        <p:nvSpPr>
          <p:cNvPr id="80968" name="Text Box 107">
            <a:extLst>
              <a:ext uri="{FF2B5EF4-FFF2-40B4-BE49-F238E27FC236}">
                <a16:creationId xmlns:a16="http://schemas.microsoft.com/office/drawing/2014/main" id="{4C775713-7C96-41A0-A974-3848A307116B}"/>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27.6% - 30.7%</a:t>
            </a:r>
          </a:p>
        </p:txBody>
      </p:sp>
      <p:sp>
        <p:nvSpPr>
          <p:cNvPr id="80969" name="Text Box 108">
            <a:extLst>
              <a:ext uri="{FF2B5EF4-FFF2-40B4-BE49-F238E27FC236}">
                <a16:creationId xmlns:a16="http://schemas.microsoft.com/office/drawing/2014/main" id="{3E007258-FBC1-41C4-A8D3-5997D712EDD5}"/>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30.8% - 40.6%</a:t>
            </a:r>
          </a:p>
        </p:txBody>
      </p:sp>
      <p:sp>
        <p:nvSpPr>
          <p:cNvPr id="80970" name="Rectangle 7">
            <a:extLst>
              <a:ext uri="{FF2B5EF4-FFF2-40B4-BE49-F238E27FC236}">
                <a16:creationId xmlns:a16="http://schemas.microsoft.com/office/drawing/2014/main" id="{4646621C-7514-4B15-B996-91FB324537BD}"/>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or Cigars or Used Smokeless Tobacco or Electronic Vapor Products*</a:t>
            </a:r>
          </a:p>
        </p:txBody>
      </p:sp>
      <p:sp>
        <p:nvSpPr>
          <p:cNvPr id="80971" name="Text Box 101">
            <a:extLst>
              <a:ext uri="{FF2B5EF4-FFF2-40B4-BE49-F238E27FC236}">
                <a16:creationId xmlns:a16="http://schemas.microsoft.com/office/drawing/2014/main" id="{126869FE-2801-4080-8345-7C5699CAD93C}"/>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at least 1 day during the 30 days before the survey</a:t>
            </a:r>
          </a:p>
        </p:txBody>
      </p:sp>
      <p:sp>
        <p:nvSpPr>
          <p:cNvPr id="80972" name="Text Box 116">
            <a:extLst>
              <a:ext uri="{FF2B5EF4-FFF2-40B4-BE49-F238E27FC236}">
                <a16:creationId xmlns:a16="http://schemas.microsoft.com/office/drawing/2014/main" id="{9A154CBF-54C0-4BB6-9DFC-01A7F4EB2067}"/>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Used Electronic Vapor Products,*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Used Electronic Vapor Products,*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Smoked Cigarettes or Used Electronic Vapor Products,* 2015-2019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7580125"/>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a:p>
            <a:r>
              <a:rPr lang="en-US" sz="900" b="1" baseline="50000" dirty="0">
                <a:solidFill>
                  <a:srgbClr val="007889"/>
                </a:solidFill>
              </a:rPr>
              <a:t>†</a:t>
            </a:r>
            <a:r>
              <a:rPr lang="en-US" sz="1100" dirty="0">
                <a:solidFill>
                  <a:srgbClr val="007889"/>
                </a:solidFill>
              </a:rPr>
              <a:t>Increased 2015-2019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2015-2019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Currently Smoked Cigarettes or Used Electronic Vapor Products,* Across 42 States and 26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*On at least 1 day during the 30 days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72D85D98-CD4F-4BCB-9F8E-AB2C5DF36CF5}"/>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8EA3F34A-FF5F-47FC-BBBA-D9598C8D0149}"/>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442DDB9-AF86-4477-928F-0E4C277AD588}"/>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F848CF41-1307-458F-8163-E361ED17EE14}"/>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36BBC7DB-F8E0-4DB7-886A-35611DFDCF64}"/>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C35C3D09-19C3-4A66-91F2-4697B179C844}"/>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26BAB68D-7F60-4F3A-AFD1-CFC702DE2A51}"/>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8B9AD9C6-D578-493A-B065-E7BB1172FFB7}"/>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65FB0C57-9237-4CC7-8AC5-0235DFB918A4}"/>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00065CC-231A-486C-8B78-CF0A5DB7D604}"/>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2EC59B00-B1F8-45A0-B814-856B05D58338}"/>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B1F4044C-35F4-4B29-8F77-C61B4FB2D0EC}"/>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F3A09D5F-F28A-4615-B4D5-F5E1C07C777B}"/>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594AB9CE-50C2-44CD-9054-2FA4085F395C}"/>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FBDC50A6-A7D1-427B-A0B9-153712311070}"/>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B8CE04EC-BD1A-4CB9-9C05-BD5DCCDA399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7481C2C3-2879-474D-BB39-9840A6C9337C}"/>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53C57BD0-0275-4BB8-B562-68BCC7FC9DDB}"/>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3FF18A9C-005A-4D4E-8A55-5AF1EB03C6A6}"/>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8864E550-BAE3-42A6-9BF8-62C246B8AF28}"/>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0C548ED1-5BB7-4BB4-8175-1557A4D7F5BC}"/>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1ACF5163-D1A1-4798-B4A7-02FB4B4BACA2}"/>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2F8C5FA5-3010-483D-85A3-B1194874894B}"/>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0AD0770A-6C37-416B-B94F-B8C882B9153A}"/>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25D2305B-E8EA-4FCC-AD92-F96448AC3BEA}"/>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740E7F2D-11CA-427E-8340-9D38EF015469}"/>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95C1B6E4-D2DB-4731-8703-C7071360B6B5}"/>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EDDCA969-44A4-413C-8821-06A1EF116E0D}"/>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74DCADD6-7F47-4E23-B7DE-83445FF21526}"/>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9452BFCB-7C58-4B4E-A398-D0C9762DF9D5}"/>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95647A69-CA3F-4F88-8109-F97686D5A21E}"/>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83F785C8-446E-4190-A851-73CCBA2EEA46}"/>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D589D603-6A9A-4A15-8314-1AF10C3EE044}"/>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68903DFA-E356-4442-9E9D-DC191DE9C89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20EED0C1-C0F7-49FC-830D-DBCB076EED29}"/>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0F9977BF-7CB5-4F34-84DB-3239EE29C6D0}"/>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3D09AB1F-BA0F-4BB8-983B-28334F3F953F}"/>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7D5A9270-D239-49F1-8D96-56801D14A1CA}"/>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D2AA6D60-F296-4BC4-9A3D-ED34D8E43018}"/>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E394D4AF-8876-45E6-BB6D-AFC289C646B6}"/>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BD3957DD-F87B-455E-971B-AA0EACFBEC77}"/>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65A22D68-5950-4812-90E4-E4F8BC721A77}"/>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F5008C20-D77E-413A-9A89-EE9E5E095840}"/>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1D9348A5-61D7-49A7-8347-BA315DE79FF3}"/>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965295F9-1896-4724-A532-6754706FFA1D}"/>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8991F2F6-3F7A-4048-A639-2A55FD8B0CB8}"/>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E05D2A83-EFCD-4D42-AD27-3533B6D86990}"/>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44D4F9EF-0849-4D9D-987D-05E917DD76C1}"/>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74C08BFC-D885-4A90-B3C1-93EBF7269FC4}"/>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3782EED9-F866-417F-9BD2-11B899439FEE}"/>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00FA9E3F-EA8C-46E3-9F71-783BA2F66F1B}"/>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1157566F-133E-4F41-BCE1-3E09D0C07EC9}"/>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150CBF60-1CDF-446D-AADE-99B6E5A4498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54331A26-FD95-4A5A-9819-69F2F98823A7}"/>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FB34D163-3344-41C7-8A28-9161437A28AF}"/>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0EA6D6FF-19B6-4D43-885F-97160E7DE9E1}"/>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8CBFBFCA-86BB-442D-863A-44B98CF99412}"/>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B0AAFB28-EB68-4FF7-AAC2-EAD589D48726}"/>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5E1FCC67-F91B-4AB0-B80A-386471C86CB7}"/>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03B4E0C6-6036-438E-BF64-85139A4E23EB}"/>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83006" name="Hawaii">
            <a:extLst>
              <a:ext uri="{FF2B5EF4-FFF2-40B4-BE49-F238E27FC236}">
                <a16:creationId xmlns:a16="http://schemas.microsoft.com/office/drawing/2014/main" id="{CC301F9B-59A9-428A-8DEC-E05473AE2CC2}"/>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21ABA9C5-49F1-4620-AB19-5CD74A1D63D8}"/>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128BA306-1038-4B2B-A840-7E9639724944}"/>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04C04D0E-6678-4685-9D6F-5A3BB7A9C7C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BF971DDA-A26D-42EF-86F0-C06EA2B0D6CF}"/>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6E674E56-3655-421A-A6EC-A86BE900DB00}"/>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02B91654-B711-4121-A7B1-CBF8DBF04F9F}"/>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8B991117-B33B-43C8-BEFA-5460C692D249}"/>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67FE7223-CFE2-4483-A2E6-E117CF4A2F32}"/>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83007" name="Alaska">
            <a:extLst>
              <a:ext uri="{FF2B5EF4-FFF2-40B4-BE49-F238E27FC236}">
                <a16:creationId xmlns:a16="http://schemas.microsoft.com/office/drawing/2014/main" id="{F1451D2B-DC37-4C57-A742-BF610F324A0B}"/>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04C58584-617C-4A87-9654-F23E0BB20508}"/>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6426DF14-AA35-4E53-91F7-00FCEC97FF4C}"/>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9C3C8653-9893-4707-BE59-1E6B859B26F1}"/>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022694B2-94CD-4053-A4F1-E79ADFBE8DBE}"/>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5B06032D-7188-4361-AB6B-96BC7DAB1716}"/>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9D05F874-E369-4AC8-80F2-9D9D92E6A05D}"/>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61EFDC3D-02C9-4D39-AE58-E87718E5514F}"/>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47F8D569-43DC-4205-A90A-0E88DBDBC701}"/>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412DE42B-B78D-4E9E-A178-1CC818A5036B}"/>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86F5E2A5-3012-49C8-A526-0E995E76FD37}"/>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AF30B48B-7EF6-463F-9FB9-2B1C7CAFB2A7}"/>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340B8D9C-9732-4A8F-9100-04D9168ECDA8}"/>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D2D604A8-C5BC-46F6-B98D-314660953D27}"/>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0E4BAF39-1059-4042-AE95-4ECBD75F610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4FDECB21-83C3-4B50-93DD-E32DAAEB4FCE}"/>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83013" name="Text Box 114">
            <a:extLst>
              <a:ext uri="{FF2B5EF4-FFF2-40B4-BE49-F238E27FC236}">
                <a16:creationId xmlns:a16="http://schemas.microsoft.com/office/drawing/2014/main" id="{001F537D-D1F1-4A86-9A8C-856A75F04915}"/>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83014" name="Text Box 105">
            <a:extLst>
              <a:ext uri="{FF2B5EF4-FFF2-40B4-BE49-F238E27FC236}">
                <a16:creationId xmlns:a16="http://schemas.microsoft.com/office/drawing/2014/main" id="{59E4E49E-AC07-4B23-98CA-CA8F5E4A2B3C}"/>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10.1% - 21.6%</a:t>
            </a:r>
          </a:p>
        </p:txBody>
      </p:sp>
      <p:sp>
        <p:nvSpPr>
          <p:cNvPr id="83015" name="Text Box 106">
            <a:extLst>
              <a:ext uri="{FF2B5EF4-FFF2-40B4-BE49-F238E27FC236}">
                <a16:creationId xmlns:a16="http://schemas.microsoft.com/office/drawing/2014/main" id="{E3824113-1B6F-46B6-BC5F-DFF735DA9DBB}"/>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21.7% - 25.3%</a:t>
            </a:r>
          </a:p>
        </p:txBody>
      </p:sp>
      <p:sp>
        <p:nvSpPr>
          <p:cNvPr id="83016" name="Text Box 107">
            <a:extLst>
              <a:ext uri="{FF2B5EF4-FFF2-40B4-BE49-F238E27FC236}">
                <a16:creationId xmlns:a16="http://schemas.microsoft.com/office/drawing/2014/main" id="{36B5B77B-C712-478D-ADB3-DF8266922A82}"/>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25.4% - 31.4%</a:t>
            </a:r>
          </a:p>
        </p:txBody>
      </p:sp>
      <p:sp>
        <p:nvSpPr>
          <p:cNvPr id="83017" name="Text Box 108">
            <a:extLst>
              <a:ext uri="{FF2B5EF4-FFF2-40B4-BE49-F238E27FC236}">
                <a16:creationId xmlns:a16="http://schemas.microsoft.com/office/drawing/2014/main" id="{FF959E57-CD12-4A65-B7F2-2345598F817E}"/>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31.5% - 38.0%</a:t>
            </a:r>
          </a:p>
        </p:txBody>
      </p:sp>
      <p:sp>
        <p:nvSpPr>
          <p:cNvPr id="83018" name="Rectangle 7">
            <a:extLst>
              <a:ext uri="{FF2B5EF4-FFF2-40B4-BE49-F238E27FC236}">
                <a16:creationId xmlns:a16="http://schemas.microsoft.com/office/drawing/2014/main" id="{7B3A5E58-53B1-4969-91BA-61AC70893D83}"/>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Currently Smoked Cigarettes or Used Electronic Vapor Products*</a:t>
            </a:r>
          </a:p>
        </p:txBody>
      </p:sp>
      <p:sp>
        <p:nvSpPr>
          <p:cNvPr id="83019" name="Text Box 101">
            <a:extLst>
              <a:ext uri="{FF2B5EF4-FFF2-40B4-BE49-F238E27FC236}">
                <a16:creationId xmlns:a16="http://schemas.microsoft.com/office/drawing/2014/main" id="{1CB3952E-6D96-45BE-8A76-64C999F3BE70}"/>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On at least 1 day during the 30 days before the survey</a:t>
            </a:r>
          </a:p>
        </p:txBody>
      </p:sp>
      <p:sp>
        <p:nvSpPr>
          <p:cNvPr id="83020" name="Text Box 116">
            <a:extLst>
              <a:ext uri="{FF2B5EF4-FFF2-40B4-BE49-F238E27FC236}">
                <a16:creationId xmlns:a16="http://schemas.microsoft.com/office/drawing/2014/main" id="{BEF5BA35-EA8D-4939-999E-A2D2A54C2A28}"/>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to Quit Using All Tobacco Products,* by Sex,</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509416965"/>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cigarettes, cigars, smokeless tobacco, shisha or hookah tobacco, and electronic vapor products, ever during the 12 months before the survey, among students who used any tobacco products during the 12 months before the survey</a:t>
            </a:r>
          </a:p>
          <a:p>
            <a:r>
              <a:rPr lang="en-US" sz="900" b="1" baseline="50000" dirty="0">
                <a:solidFill>
                  <a:srgbClr val="007889"/>
                </a:solidFill>
              </a:rPr>
              <a:t>†</a:t>
            </a:r>
            <a:r>
              <a:rPr lang="en-US" sz="1100" dirty="0">
                <a:solidFill>
                  <a:srgbClr val="007889"/>
                </a:solidFill>
              </a:rPr>
              <a:t>9th &gt; 12th, 10th &gt; 12th, 11th &gt; 12th; H &gt; B, W &gt; B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to Quit Using All Tobacco Products,* by Sexual Identity and Sex of Sexual Contacts, 2019</a:t>
            </a:r>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086079270"/>
              </p:ext>
            </p:extLst>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cigarettes, cigars, smokeless tobacco, shisha or hookah tobacco, and electronic vapor products, ever during the 12 months before the survey, among students who used any tobacco products during the 12 months before the survey</a:t>
            </a:r>
          </a:p>
          <a:p>
            <a:r>
              <a:rPr lang="en-US" sz="1100" dirty="0">
                <a:solidFill>
                  <a:srgbClr val="007889"/>
                </a:solidFill>
              </a:rPr>
              <a:t>This graph contains weighted results.</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2400912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Tried to Quit Using All Tobacco Products,*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546547580"/>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cigarettes, cigars, smokeless tobacco, shisha or hookah tobacco, and electronic vapor products, ever during the 12 months before the survey, among students who used any tobacco products during the 12 months before the survey</a:t>
            </a:r>
          </a:p>
          <a:p>
            <a:r>
              <a:rPr lang="en-US" sz="900" b="1" baseline="50000" dirty="0">
                <a:solidFill>
                  <a:srgbClr val="007889"/>
                </a:solidFill>
              </a:rPr>
              <a:t>†</a:t>
            </a:r>
            <a:r>
              <a:rPr lang="en-US" sz="1100" dirty="0">
                <a:solidFill>
                  <a:srgbClr val="007889"/>
                </a:solidFill>
              </a:rPr>
              <a:t>Increased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First Tried Cigarette Smoking Before Age 13 Years,* 2017-2019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graphicFrame>
        <p:nvGraphicFramePr>
          <p:cNvPr id="6" name="Chart 5"/>
          <p:cNvGraphicFramePr/>
          <p:nvPr>
            <p:extLst>
              <p:ext uri="{D42A27DB-BD31-4B8C-83A1-F6EECF244321}">
                <p14:modId xmlns:p14="http://schemas.microsoft.com/office/powerpoint/2010/main" val="2721931108"/>
              </p:ext>
            </p:extLst>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*Even one or two puffs</a:t>
            </a:r>
          </a:p>
          <a:p>
            <a:r>
              <a:rPr lang="en-US" sz="900" b="1" baseline="50000" dirty="0">
                <a:solidFill>
                  <a:srgbClr val="007889"/>
                </a:solidFill>
              </a:rPr>
              <a:t>†</a:t>
            </a:r>
            <a:r>
              <a:rPr lang="en-US" sz="1100" dirty="0">
                <a:solidFill>
                  <a:srgbClr val="007889"/>
                </a:solidFill>
              </a:rPr>
              <a:t>No change 2017-2019 [Based on linear trend analyses using logistic regression models controlling for sex, race/ethnicity, and grade (p &lt; 0.05).]</a:t>
            </a:r>
          </a:p>
          <a:p>
            <a:r>
              <a:rPr lang="en-US" sz="1100" dirty="0">
                <a:solidFill>
                  <a:srgbClr val="007889"/>
                </a:solidFill>
              </a:rPr>
              <a:t>This graph contains weighted results.</a:t>
            </a:r>
          </a:p>
        </p:txBody>
      </p:sp>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2017-2019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536171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Tried to Quit Using All Tobacco Products,* Across 25 States and 21 Cities, 2019</a:t>
            </a:r>
          </a:p>
        </p:txBody>
      </p:sp>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656117502"/>
              </p:ext>
            </p:extLst>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*Including cigarettes, cigars, smokeless tobacco, shisha or hookah tobacco, and electronic vapor products, ever during the 12 months before the survey, among students who used any tobacco products during the 12 months before the survey</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2EF19D41-B3B2-4478-A3D6-EA12C0356E77}"/>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5386D35D-0EC0-4021-9239-1A20A52296EB}"/>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DF434127-6C4C-4AF7-A45C-5032E228CB69}"/>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22D7A0B1-1685-4149-BE53-97F82D7F5E83}"/>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A0BECF75-51F7-4DFA-8F59-D0473CD51470}"/>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BD9D5296-06E8-40BD-B22A-F0E9A42B2039}"/>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2549D82F-C280-411A-B65F-0A35221ACC32}"/>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F864A01F-8325-4430-91B3-385D3AC51525}"/>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9A123F36-2D56-4153-883D-168AEA6B7249}"/>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E4276CD6-C80A-4397-9473-D127F6E33142}"/>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E8F9D760-8D21-49C2-A011-2D5180F16671}"/>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0C5CFDA1-0B88-4E0E-A661-E952DD0EAFC6}"/>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9725D03C-B7C5-4457-908F-48BB2BAFBFC4}"/>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B5880732-F3F7-403B-86A9-39906F50E23C}"/>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0B7AA836-F058-48AE-8A39-37C1E3A63A63}"/>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88BE918A-F23B-463F-BC87-E111841F0233}"/>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FE09BAC1-BC0B-40EA-AA98-45EFCED0F969}"/>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133EF8F-B3B6-4098-97EC-B335EE8F22EF}"/>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3EB70DD0-8659-4A8A-802A-06ABD6B93996}"/>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D494A5A9-DFDA-47A4-AF85-DC2BAF0A24B2}"/>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A066665E-0C5C-4AFF-94AD-D16AE9DF3C10}"/>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6614CF9C-6B4A-4A65-812B-36AA264F9EAB}"/>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3609C168-3F26-489A-AF12-185A41AE2884}"/>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AC053BC1-974A-44EC-84C3-0AA7023252D7}"/>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F28B4D58-E466-47B3-85F4-A528477919B3}"/>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10FD7F96-C9F6-44D9-9CC2-81C78ED4F264}"/>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D8525A86-699B-43AE-B4F9-925893E95AA8}"/>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E0D26CC2-534C-4012-934E-AA09244F82A8}"/>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2FE703B3-CD09-41F6-89DF-69E25064B71D}"/>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ACEC7D5D-01CE-4464-89D5-770F622EE7FB}"/>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3765E8C7-0AB3-4E83-8737-AC58DDB58876}"/>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A44F7B0F-AD96-4538-A75F-38A4F57810B5}"/>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3624CF3C-C44A-45C7-ADC8-45F141989BAD}"/>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C327E3F6-AF77-479B-A386-482734DF90C2}"/>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C2EA2655-0B0F-4A20-85AC-20CAB90F732D}"/>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F711ED4B-9D75-42AE-8B4B-C08864AAB1D1}"/>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A1BA5F7C-B230-4F56-8B0E-3E5EF7BC5778}"/>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E9A62E63-322B-4F16-BF2D-BD115DCFF6FB}"/>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231173C0-4D52-4440-88B5-4F0689874D33}"/>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05883EDA-86B3-467F-A739-15D59BB350FA}"/>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D80397F2-D3BE-4E77-BC05-3E983F10D9D6}"/>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27F05F08-20DE-47E4-966F-572AD0B85D79}"/>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B9D2169C-F76E-4039-B4EB-2DFE597431C8}"/>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885803CB-8967-408B-8EA7-FECE3DCC27E0}"/>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8370276C-6540-44A7-9E1B-6459B1280E50}"/>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9B44B062-384E-49AB-B62A-C435E4C1EB14}"/>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4FA617CE-A5D6-4207-A68F-D16708D3A196}"/>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9BF32D18-DEE6-4041-9819-496EF528F13E}"/>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7CE5A72E-5AA4-4589-8B62-0FE46056BF64}"/>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5CF850AF-479B-420E-85C9-2D273A4084FA}"/>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D1E63529-58DD-4609-94EE-813D3E2AC5EC}"/>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3A675F02-9560-40AC-8A0E-65E3AB401974}"/>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F24BF698-42DC-44CB-BB7F-F7781B883442}"/>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47D9AAA6-547B-4167-9DEE-7F8B087E1AB5}"/>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E6CF2CB8-3DFD-403F-8CA2-6327761A52B2}"/>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95F899E1-7430-479D-81BD-10536BC11414}"/>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D29C33A4-303F-43A2-BC36-7AE6B3852E9B}"/>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BA991024-D477-4E57-A9C0-CFDFA8C501F3}"/>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F9C4944B-5F3D-4CC4-B081-FE3FE97CA0D5}"/>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5D7B3540-329F-4524-BC43-E633B0CC4A2E}"/>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85054" name="Hawaii">
            <a:extLst>
              <a:ext uri="{FF2B5EF4-FFF2-40B4-BE49-F238E27FC236}">
                <a16:creationId xmlns:a16="http://schemas.microsoft.com/office/drawing/2014/main" id="{6A14A912-4DF3-4CB5-8162-8864EEAD95EA}"/>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6AF26320-627F-4A06-BF1F-2399B939D6E7}"/>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060394CF-D4B0-4F7F-A099-1FFAC2214144}"/>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F69F7B24-0712-4405-BD5C-51040BC5CC05}"/>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31B70006-2D02-4A36-B054-E3187D0ACB8A}"/>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568BAAC9-B340-44A1-8651-43A7F987EE48}"/>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8AD93D08-A74E-4AC3-88A7-0F899FA0D14D}"/>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6F17B359-FC9A-4B18-AAEE-5611BC461B83}"/>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83B664D8-7A1F-407C-882E-FA5FB7726B84}"/>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85055" name="Alaska">
            <a:extLst>
              <a:ext uri="{FF2B5EF4-FFF2-40B4-BE49-F238E27FC236}">
                <a16:creationId xmlns:a16="http://schemas.microsoft.com/office/drawing/2014/main" id="{526A227D-08AD-42DB-A967-3A2F68F62CF7}"/>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B0964073-2D48-4492-939E-4B1E400B824A}"/>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CA2C557E-1651-49A1-837E-559E7EBA86BD}"/>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F33385EF-A698-4BC8-B488-FE5A1FE81C4E}"/>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DA2E1FBA-ACDC-4F07-86DE-C16BFCFB82C6}"/>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EE014634-A6DF-4641-B217-496AE035B717}"/>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8A1ED041-7041-4BC7-B1CC-B38A40A45A17}"/>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92F6858C-2BDD-424B-A0E7-E7D52EE6C8FD}"/>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48B15AF6-D1DE-447D-85B3-7FB4044162CC}"/>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2FC2F3FD-B1A3-435C-9B2D-FAF22F53CAA3}"/>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EAB5C991-ABF3-46F7-A6C4-04832D1E199F}"/>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85801E4C-78B8-4357-B15B-C5AE56BBC537}"/>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77DED369-CF3A-4FF0-AC03-429E2A22214F}"/>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15DE23E9-E215-4DB8-94BC-8C55BEBF55CD}"/>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0C1E6B81-99B8-48BD-AD37-AB3DEF0FA6B0}"/>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89B59D9C-804B-496E-ABBB-23C42327ACE5}"/>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85061" name="Text Box 114">
            <a:extLst>
              <a:ext uri="{FF2B5EF4-FFF2-40B4-BE49-F238E27FC236}">
                <a16:creationId xmlns:a16="http://schemas.microsoft.com/office/drawing/2014/main" id="{15A052B6-E695-41D2-8E66-6D034EC0A85F}"/>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85062" name="Text Box 105">
            <a:extLst>
              <a:ext uri="{FF2B5EF4-FFF2-40B4-BE49-F238E27FC236}">
                <a16:creationId xmlns:a16="http://schemas.microsoft.com/office/drawing/2014/main" id="{B24B6163-8271-4022-A1B7-9FD1ED6D24EC}"/>
              </a:ext>
            </a:extLst>
          </p:cNvPr>
          <p:cNvSpPr txBox="1">
            <a:spLocks noChangeArrowheads="1"/>
          </p:cNvSpPr>
          <p:nvPr/>
        </p:nvSpPr>
        <p:spPr bwMode="auto">
          <a:xfrm>
            <a:off x="9305925" y="31829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42.7% - 46.3%</a:t>
            </a:r>
          </a:p>
        </p:txBody>
      </p:sp>
      <p:sp>
        <p:nvSpPr>
          <p:cNvPr id="85063" name="Text Box 106">
            <a:extLst>
              <a:ext uri="{FF2B5EF4-FFF2-40B4-BE49-F238E27FC236}">
                <a16:creationId xmlns:a16="http://schemas.microsoft.com/office/drawing/2014/main" id="{5CF934C4-86EC-451C-B1BE-AFEEF98AAEAC}"/>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46.4% - 49.2%</a:t>
            </a:r>
          </a:p>
        </p:txBody>
      </p:sp>
      <p:sp>
        <p:nvSpPr>
          <p:cNvPr id="85064" name="Text Box 107">
            <a:extLst>
              <a:ext uri="{FF2B5EF4-FFF2-40B4-BE49-F238E27FC236}">
                <a16:creationId xmlns:a16="http://schemas.microsoft.com/office/drawing/2014/main" id="{B7122B0A-75A8-4217-A8B8-34711E042E74}"/>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49.3% - 53.1%</a:t>
            </a:r>
          </a:p>
        </p:txBody>
      </p:sp>
      <p:sp>
        <p:nvSpPr>
          <p:cNvPr id="85065" name="Text Box 108">
            <a:extLst>
              <a:ext uri="{FF2B5EF4-FFF2-40B4-BE49-F238E27FC236}">
                <a16:creationId xmlns:a16="http://schemas.microsoft.com/office/drawing/2014/main" id="{D4CB8468-5DE2-4C25-9300-745935A08F04}"/>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53.2% - 60.9%</a:t>
            </a:r>
          </a:p>
        </p:txBody>
      </p:sp>
      <p:sp>
        <p:nvSpPr>
          <p:cNvPr id="85066" name="Rectangle 7">
            <a:extLst>
              <a:ext uri="{FF2B5EF4-FFF2-40B4-BE49-F238E27FC236}">
                <a16:creationId xmlns:a16="http://schemas.microsoft.com/office/drawing/2014/main" id="{D098FFB2-F958-49A7-8105-DCFF11F5C482}"/>
              </a:ext>
            </a:extLst>
          </p:cNvPr>
          <p:cNvSpPr>
            <a:spLocks noGrp="1" noChangeArrowheads="1"/>
          </p:cNvSpPr>
          <p:nvPr>
            <p:ph type="title" idx="4294967295"/>
          </p:nvPr>
        </p:nvSpPr>
        <p:spPr>
          <a:xfrm>
            <a:off x="1960563" y="330201"/>
            <a:ext cx="8266112" cy="1135063"/>
          </a:xfrm>
          <a:noFill/>
        </p:spPr>
        <p:txBody>
          <a:bodyPr anchor="t"/>
          <a:lstStyle/>
          <a:p>
            <a:r>
              <a:rPr lang="en-US" altLang="en-US" sz="2000" dirty="0"/>
              <a:t>Percentage of High School Students Who Tried to Quit Using All Tobacco Products*</a:t>
            </a:r>
          </a:p>
        </p:txBody>
      </p:sp>
      <p:sp>
        <p:nvSpPr>
          <p:cNvPr id="85067" name="Text Box 101">
            <a:extLst>
              <a:ext uri="{FF2B5EF4-FFF2-40B4-BE49-F238E27FC236}">
                <a16:creationId xmlns:a16="http://schemas.microsoft.com/office/drawing/2014/main" id="{68B47DCD-8811-41F6-81D9-1F9EA6B66AA8}"/>
              </a:ext>
            </a:extLst>
          </p:cNvPr>
          <p:cNvSpPr txBox="1">
            <a:spLocks noChangeArrowheads="1"/>
          </p:cNvSpPr>
          <p:nvPr/>
        </p:nvSpPr>
        <p:spPr bwMode="auto">
          <a:xfrm>
            <a:off x="1884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Including cigarettes, cigars, smokeless tobacco, shisha or hookah tobacco, and electronic vapor products, ever during the 12 months before the survey, among students who used any tobacco products during the 12 months before the survey</a:t>
            </a:r>
          </a:p>
        </p:txBody>
      </p:sp>
      <p:sp>
        <p:nvSpPr>
          <p:cNvPr id="85068" name="Text Box 116">
            <a:extLst>
              <a:ext uri="{FF2B5EF4-FFF2-40B4-BE49-F238E27FC236}">
                <a16:creationId xmlns:a16="http://schemas.microsoft.com/office/drawing/2014/main" id="{D9D81A10-973A-405D-9F1F-39B5828213F2}"/>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39DCA-9645-4998-80B2-D86F30A8085E}"/>
              </a:ext>
            </a:extLst>
          </p:cNvPr>
          <p:cNvSpPr>
            <a:spLocks noGrp="1"/>
          </p:cNvSpPr>
          <p:nvPr>
            <p:ph type="title"/>
          </p:nvPr>
        </p:nvSpPr>
        <p:spPr>
          <a:xfrm>
            <a:off x="28074" y="1124953"/>
            <a:ext cx="12192000" cy="2324100"/>
          </a:xfrm>
        </p:spPr>
        <p:txBody>
          <a:bodyPr/>
          <a:lstStyle/>
          <a:p>
            <a:r>
              <a:rPr lang="en-US" sz="4000" dirty="0">
                <a:solidFill>
                  <a:srgbClr val="007889"/>
                </a:solidFill>
              </a:rPr>
              <a:t>Alcohol and Other Drug Use</a:t>
            </a:r>
          </a:p>
        </p:txBody>
      </p:sp>
    </p:spTree>
    <p:extLst>
      <p:ext uri="{BB962C8B-B14F-4D97-AF65-F5344CB8AC3E}">
        <p14:creationId xmlns:p14="http://schemas.microsoft.com/office/powerpoint/2010/main" val="208864304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*Other than a few sips</a:t>
            </a:r>
          </a:p>
          <a:p>
            <a:r>
              <a:rPr lang="en-US" sz="900" b="1" baseline="50000" dirty="0">
                <a:solidFill>
                  <a:srgbClr val="007889"/>
                </a:solidFill>
              </a:rPr>
              <a:t>†</a:t>
            </a:r>
            <a:r>
              <a:rPr lang="en-US" sz="1100" dirty="0">
                <a:solidFill>
                  <a:srgbClr val="007889"/>
                </a:solidFill>
              </a:rPr>
              <a:t>M &gt; F; 9th &gt; 10th, 9th &gt; 11th, 9th &gt; 12th, 10th &gt; 12th; B &gt; W, H &gt; W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Had Their First Drink of Alcohol Before Age 13 Years,*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*Other than a few sips</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Had Their First Drink of Alcohol Before Age 13 Years,*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26148296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a:spLocks noGrp="1"/>
          </p:cNvSpPr>
          <p:nvPr>
            <p:ph type="title" idx="4294967295"/>
          </p:nvPr>
        </p:nvSpPr>
        <p:spPr>
          <a:xfrm>
            <a:off x="57728" y="264164"/>
            <a:ext cx="1203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Had Their First Drink of Alcohol Before Age 13 Years,* 1991-2019</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p>
        </p:txBody>
      </p:sp>
      <p:sp>
        <p:nvSpPr>
          <p:cNvPr id="5" name="Footnote1"/>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*Other than a few sips</a:t>
            </a:r>
          </a:p>
          <a:p>
            <a:r>
              <a:rPr lang="en-US" sz="900" b="1" baseline="50000" dirty="0">
                <a:solidFill>
                  <a:srgbClr val="007889"/>
                </a:solidFill>
              </a:rPr>
              <a:t>†</a:t>
            </a:r>
            <a:r>
              <a:rPr lang="en-US" sz="1100" dirty="0">
                <a:solidFill>
                  <a:srgbClr val="007889"/>
                </a:solidFill>
              </a:rPr>
              <a:t>Decreased 1991-2019, no change 1991-1999, decreased 1999-2019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007889"/>
                </a:solidFill>
              </a:rPr>
              <a:t>This graph contains weighted results.</a:t>
            </a:r>
          </a:p>
        </p:txBody>
      </p:sp>
      <p:graphicFrame>
        <p:nvGraphicFramePr>
          <p:cNvPr id="6" name="Chart 5"/>
          <p:cNvGraphicFramePr/>
          <p:nvPr/>
        </p:nvGraphicFramePr>
        <p:xfrm>
          <a:off x="538024" y="1295400"/>
          <a:ext cx="11044376"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1"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Surveys, 1991-2019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9256856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nvPr>
        </p:nvGraphicFramePr>
        <p:xfrm>
          <a:off x="1752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a:spLocks noGrp="1"/>
          </p:cNvSpPr>
          <p:nvPr>
            <p:ph type="title" idx="4294967295"/>
          </p:nvPr>
        </p:nvSpPr>
        <p:spPr>
          <a:xfrm>
            <a:off x="1965016" y="260564"/>
            <a:ext cx="8229600"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Calibri" panose="020F0502020204030204" pitchFamily="34" charset="0"/>
              </a:rPr>
              <a:t>Range and Median Percentage of High School Students Who Had Their First Drink of Alcohol Before Age 13 Years,* Across 43 States and 25 Cities, 2019</a:t>
            </a:r>
          </a:p>
        </p:txBody>
      </p:sp>
      <p:sp>
        <p:nvSpPr>
          <p:cNvPr id="7" name="SiteFooter1">
            <a:extLst>
              <a:ext uri="{FF2B5EF4-FFF2-40B4-BE49-F238E27FC236}">
                <a16:creationId xmlns:a16="http://schemas.microsoft.com/office/drawing/2014/main" id="{4DBE8D1E-63CA-4827-A143-FE9DE5A3E011}"/>
              </a:ext>
            </a:extLst>
          </p:cNvPr>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State and Local Youth Risk Behavior Surveys, 2019</a:t>
            </a:r>
            <a:endParaRPr lang="en-US" sz="1400" dirty="0">
              <a:solidFill>
                <a:srgbClr val="00788A"/>
              </a:solidFill>
              <a:latin typeface="+mj-lt"/>
              <a:ea typeface="Verdana" panose="020B0604030504040204" pitchFamily="34" charset="0"/>
              <a:cs typeface="Verdana" panose="020B0604030504040204" pitchFamily="34" charset="0"/>
            </a:endParaRPr>
          </a:p>
        </p:txBody>
      </p:sp>
      <p:sp>
        <p:nvSpPr>
          <p:cNvPr id="8" name="Footnote1">
            <a:extLst>
              <a:ext uri="{FF2B5EF4-FFF2-40B4-BE49-F238E27FC236}">
                <a16:creationId xmlns:a16="http://schemas.microsoft.com/office/drawing/2014/main" id="{82BB665B-1E8B-4D2A-9D05-586E91603756}"/>
              </a:ext>
            </a:extLst>
          </p:cNvPr>
          <p:cNvSpPr txBox="1"/>
          <p:nvPr/>
        </p:nvSpPr>
        <p:spPr>
          <a:xfrm>
            <a:off x="538024" y="6169210"/>
            <a:ext cx="108204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*Other than a few sips</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a:extLst>
              <a:ext uri="{FF2B5EF4-FFF2-40B4-BE49-F238E27FC236}">
                <a16:creationId xmlns:a16="http://schemas.microsoft.com/office/drawing/2014/main" id="{8D4FB893-2792-4B09-90EA-1102518AB932}"/>
              </a:ext>
            </a:extLst>
          </p:cNvPr>
          <p:cNvSpPr>
            <a:spLocks noChangeAspect="1"/>
          </p:cNvSpPr>
          <p:nvPr/>
        </p:nvSpPr>
        <p:spPr bwMode="auto">
          <a:xfrm>
            <a:off x="5675314" y="3081339"/>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5" name="Missouri">
            <a:extLst>
              <a:ext uri="{FF2B5EF4-FFF2-40B4-BE49-F238E27FC236}">
                <a16:creationId xmlns:a16="http://schemas.microsoft.com/office/drawing/2014/main" id="{B31F6FD2-DBD9-4DB1-B000-3E72AEEB8794}"/>
              </a:ext>
            </a:extLst>
          </p:cNvPr>
          <p:cNvSpPr>
            <a:spLocks noChangeAspect="1"/>
          </p:cNvSpPr>
          <p:nvPr/>
        </p:nvSpPr>
        <p:spPr bwMode="auto">
          <a:xfrm>
            <a:off x="6450014"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6" name="Illinois">
            <a:extLst>
              <a:ext uri="{FF2B5EF4-FFF2-40B4-BE49-F238E27FC236}">
                <a16:creationId xmlns:a16="http://schemas.microsoft.com/office/drawing/2014/main" id="{5F786A8C-A67A-4108-A698-819CFDB54A7C}"/>
              </a:ext>
            </a:extLst>
          </p:cNvPr>
          <p:cNvSpPr>
            <a:spLocks noChangeAspect="1"/>
          </p:cNvSpPr>
          <p:nvPr/>
        </p:nvSpPr>
        <p:spPr bwMode="auto">
          <a:xfrm>
            <a:off x="6945314" y="2693989"/>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7" name="Iowa">
            <a:extLst>
              <a:ext uri="{FF2B5EF4-FFF2-40B4-BE49-F238E27FC236}">
                <a16:creationId xmlns:a16="http://schemas.microsoft.com/office/drawing/2014/main" id="{4BB09F3E-D746-46A5-9B06-70028F1518B8}"/>
              </a:ext>
            </a:extLst>
          </p:cNvPr>
          <p:cNvSpPr>
            <a:spLocks noChangeAspect="1"/>
          </p:cNvSpPr>
          <p:nvPr/>
        </p:nvSpPr>
        <p:spPr bwMode="auto">
          <a:xfrm>
            <a:off x="6357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8" name="New Mexico">
            <a:extLst>
              <a:ext uri="{FF2B5EF4-FFF2-40B4-BE49-F238E27FC236}">
                <a16:creationId xmlns:a16="http://schemas.microsoft.com/office/drawing/2014/main" id="{4AF74828-6222-4B1B-8203-E414FAD9DC96}"/>
              </a:ext>
            </a:extLst>
          </p:cNvPr>
          <p:cNvSpPr>
            <a:spLocks noChangeAspect="1"/>
          </p:cNvSpPr>
          <p:nvPr/>
        </p:nvSpPr>
        <p:spPr bwMode="auto">
          <a:xfrm>
            <a:off x="4700589" y="3455989"/>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79" name="Oklahoma">
            <a:extLst>
              <a:ext uri="{FF2B5EF4-FFF2-40B4-BE49-F238E27FC236}">
                <a16:creationId xmlns:a16="http://schemas.microsoft.com/office/drawing/2014/main" id="{D6DB537F-7776-4870-94C7-422E22CE4544}"/>
              </a:ext>
            </a:extLst>
          </p:cNvPr>
          <p:cNvSpPr>
            <a:spLocks noChangeAspect="1"/>
          </p:cNvSpPr>
          <p:nvPr/>
        </p:nvSpPr>
        <p:spPr bwMode="auto">
          <a:xfrm>
            <a:off x="5557839"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0" name="Florida">
            <a:extLst>
              <a:ext uri="{FF2B5EF4-FFF2-40B4-BE49-F238E27FC236}">
                <a16:creationId xmlns:a16="http://schemas.microsoft.com/office/drawing/2014/main" id="{AA9FCE70-CE43-4E7F-AAAC-EACEFB233F6D}"/>
              </a:ext>
            </a:extLst>
          </p:cNvPr>
          <p:cNvSpPr>
            <a:spLocks noChangeAspect="1"/>
          </p:cNvSpPr>
          <p:nvPr/>
        </p:nvSpPr>
        <p:spPr bwMode="auto">
          <a:xfrm>
            <a:off x="7518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1" name="Freeform 9">
            <a:extLst>
              <a:ext uri="{FF2B5EF4-FFF2-40B4-BE49-F238E27FC236}">
                <a16:creationId xmlns:a16="http://schemas.microsoft.com/office/drawing/2014/main" id="{1D4DB4E8-BBC9-42A5-BECE-78CCB79DF9E8}"/>
              </a:ext>
            </a:extLst>
          </p:cNvPr>
          <p:cNvSpPr>
            <a:spLocks noChangeAspect="1"/>
          </p:cNvSpPr>
          <p:nvPr/>
        </p:nvSpPr>
        <p:spPr bwMode="auto">
          <a:xfrm>
            <a:off x="8435976" y="5292726"/>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2" name="Freeform 10">
            <a:extLst>
              <a:ext uri="{FF2B5EF4-FFF2-40B4-BE49-F238E27FC236}">
                <a16:creationId xmlns:a16="http://schemas.microsoft.com/office/drawing/2014/main" id="{764C955F-D37C-4F4D-844F-1355BDFDB0F2}"/>
              </a:ext>
            </a:extLst>
          </p:cNvPr>
          <p:cNvSpPr>
            <a:spLocks noChangeAspect="1"/>
          </p:cNvSpPr>
          <p:nvPr/>
        </p:nvSpPr>
        <p:spPr bwMode="auto">
          <a:xfrm>
            <a:off x="8505826"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3" name="Freeform 11">
            <a:extLst>
              <a:ext uri="{FF2B5EF4-FFF2-40B4-BE49-F238E27FC236}">
                <a16:creationId xmlns:a16="http://schemas.microsoft.com/office/drawing/2014/main" id="{71EA2B4F-2DE3-4231-8869-651422A5F141}"/>
              </a:ext>
            </a:extLst>
          </p:cNvPr>
          <p:cNvSpPr>
            <a:spLocks noChangeAspect="1"/>
          </p:cNvSpPr>
          <p:nvPr/>
        </p:nvSpPr>
        <p:spPr bwMode="auto">
          <a:xfrm>
            <a:off x="8585200" y="5183189"/>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4" name="Michigan Upper">
            <a:extLst>
              <a:ext uri="{FF2B5EF4-FFF2-40B4-BE49-F238E27FC236}">
                <a16:creationId xmlns:a16="http://schemas.microsoft.com/office/drawing/2014/main" id="{C9FACF7B-D387-434B-99B1-2FF455193947}"/>
              </a:ext>
            </a:extLst>
          </p:cNvPr>
          <p:cNvSpPr>
            <a:spLocks noChangeAspect="1"/>
          </p:cNvSpPr>
          <p:nvPr/>
        </p:nvSpPr>
        <p:spPr bwMode="auto">
          <a:xfrm>
            <a:off x="7015164"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5" name="Michigan">
            <a:extLst>
              <a:ext uri="{FF2B5EF4-FFF2-40B4-BE49-F238E27FC236}">
                <a16:creationId xmlns:a16="http://schemas.microsoft.com/office/drawing/2014/main" id="{F8F7AD96-DCAF-4CBF-A22D-E009B2B6CA7A}"/>
              </a:ext>
            </a:extLst>
          </p:cNvPr>
          <p:cNvSpPr>
            <a:spLocks noChangeAspect="1"/>
          </p:cNvSpPr>
          <p:nvPr/>
        </p:nvSpPr>
        <p:spPr bwMode="auto">
          <a:xfrm>
            <a:off x="7470775" y="2157414"/>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6" name="New York">
            <a:extLst>
              <a:ext uri="{FF2B5EF4-FFF2-40B4-BE49-F238E27FC236}">
                <a16:creationId xmlns:a16="http://schemas.microsoft.com/office/drawing/2014/main" id="{56BEA1C0-5121-46C9-8A5F-65A78642649E}"/>
              </a:ext>
            </a:extLst>
          </p:cNvPr>
          <p:cNvSpPr>
            <a:spLocks noChangeAspect="1"/>
          </p:cNvSpPr>
          <p:nvPr/>
        </p:nvSpPr>
        <p:spPr bwMode="auto">
          <a:xfrm>
            <a:off x="8255000" y="2063751"/>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7" name="Freeform 15">
            <a:extLst>
              <a:ext uri="{FF2B5EF4-FFF2-40B4-BE49-F238E27FC236}">
                <a16:creationId xmlns:a16="http://schemas.microsoft.com/office/drawing/2014/main" id="{6E542729-949E-4AF6-8C09-796EC37ABF65}"/>
              </a:ext>
            </a:extLst>
          </p:cNvPr>
          <p:cNvSpPr>
            <a:spLocks noChangeAspect="1"/>
          </p:cNvSpPr>
          <p:nvPr/>
        </p:nvSpPr>
        <p:spPr bwMode="auto">
          <a:xfrm>
            <a:off x="8929688" y="2733676"/>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8" name="Freeform 16">
            <a:extLst>
              <a:ext uri="{FF2B5EF4-FFF2-40B4-BE49-F238E27FC236}">
                <a16:creationId xmlns:a16="http://schemas.microsoft.com/office/drawing/2014/main" id="{0D829C4D-1FA3-4CB9-82AC-D8F97DF4AE57}"/>
              </a:ext>
            </a:extLst>
          </p:cNvPr>
          <p:cNvSpPr>
            <a:spLocks noChangeAspect="1"/>
          </p:cNvSpPr>
          <p:nvPr/>
        </p:nvSpPr>
        <p:spPr bwMode="auto">
          <a:xfrm>
            <a:off x="8955089" y="2608264"/>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89" name="Washington">
            <a:extLst>
              <a:ext uri="{FF2B5EF4-FFF2-40B4-BE49-F238E27FC236}">
                <a16:creationId xmlns:a16="http://schemas.microsoft.com/office/drawing/2014/main" id="{27E95C1E-3A5F-4267-AD2A-526E86989F15}"/>
              </a:ext>
            </a:extLst>
          </p:cNvPr>
          <p:cNvSpPr>
            <a:spLocks noChangeAspect="1"/>
          </p:cNvSpPr>
          <p:nvPr/>
        </p:nvSpPr>
        <p:spPr bwMode="auto">
          <a:xfrm>
            <a:off x="3470276"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0" name="Freeform 18">
            <a:extLst>
              <a:ext uri="{FF2B5EF4-FFF2-40B4-BE49-F238E27FC236}">
                <a16:creationId xmlns:a16="http://schemas.microsoft.com/office/drawing/2014/main" id="{B5DFB36C-D7A5-4E59-BE48-89BE59484F20}"/>
              </a:ext>
            </a:extLst>
          </p:cNvPr>
          <p:cNvSpPr>
            <a:spLocks noChangeAspect="1"/>
          </p:cNvSpPr>
          <p:nvPr/>
        </p:nvSpPr>
        <p:spPr bwMode="auto">
          <a:xfrm>
            <a:off x="3659188" y="1381126"/>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1" name="Freeform 19">
            <a:extLst>
              <a:ext uri="{FF2B5EF4-FFF2-40B4-BE49-F238E27FC236}">
                <a16:creationId xmlns:a16="http://schemas.microsoft.com/office/drawing/2014/main" id="{1148987D-5BDE-4852-B93D-D0C3F56EB4CB}"/>
              </a:ext>
            </a:extLst>
          </p:cNvPr>
          <p:cNvSpPr>
            <a:spLocks noChangeAspect="1"/>
          </p:cNvSpPr>
          <p:nvPr/>
        </p:nvSpPr>
        <p:spPr bwMode="auto">
          <a:xfrm>
            <a:off x="3689351" y="1435101"/>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2" name="Alabama">
            <a:extLst>
              <a:ext uri="{FF2B5EF4-FFF2-40B4-BE49-F238E27FC236}">
                <a16:creationId xmlns:a16="http://schemas.microsoft.com/office/drawing/2014/main" id="{F4CE3C68-1735-46C7-BC38-85CBCDF6A219}"/>
              </a:ext>
            </a:extLst>
          </p:cNvPr>
          <p:cNvSpPr>
            <a:spLocks noChangeAspect="1"/>
          </p:cNvSpPr>
          <p:nvPr/>
        </p:nvSpPr>
        <p:spPr bwMode="auto">
          <a:xfrm>
            <a:off x="7392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3" name="Arizona">
            <a:extLst>
              <a:ext uri="{FF2B5EF4-FFF2-40B4-BE49-F238E27FC236}">
                <a16:creationId xmlns:a16="http://schemas.microsoft.com/office/drawing/2014/main" id="{5B81D8F2-5851-40BD-A324-797FBE58C35B}"/>
              </a:ext>
            </a:extLst>
          </p:cNvPr>
          <p:cNvSpPr>
            <a:spLocks noChangeAspect="1"/>
          </p:cNvSpPr>
          <p:nvPr/>
        </p:nvSpPr>
        <p:spPr bwMode="auto">
          <a:xfrm>
            <a:off x="3994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4" name="Arkansas">
            <a:extLst>
              <a:ext uri="{FF2B5EF4-FFF2-40B4-BE49-F238E27FC236}">
                <a16:creationId xmlns:a16="http://schemas.microsoft.com/office/drawing/2014/main" id="{710CB963-45D6-4256-A965-5B28C2AA7E45}"/>
              </a:ext>
            </a:extLst>
          </p:cNvPr>
          <p:cNvSpPr>
            <a:spLocks noChangeAspect="1"/>
          </p:cNvSpPr>
          <p:nvPr/>
        </p:nvSpPr>
        <p:spPr bwMode="auto">
          <a:xfrm>
            <a:off x="6584951" y="3635376"/>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5" name="California">
            <a:extLst>
              <a:ext uri="{FF2B5EF4-FFF2-40B4-BE49-F238E27FC236}">
                <a16:creationId xmlns:a16="http://schemas.microsoft.com/office/drawing/2014/main" id="{ABAAF68A-A8AA-4069-8FE0-DA5E9FC13F90}"/>
              </a:ext>
            </a:extLst>
          </p:cNvPr>
          <p:cNvSpPr>
            <a:spLocks noChangeAspect="1"/>
          </p:cNvSpPr>
          <p:nvPr/>
        </p:nvSpPr>
        <p:spPr bwMode="auto">
          <a:xfrm>
            <a:off x="3162300" y="2320926"/>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6" name="Colorado">
            <a:extLst>
              <a:ext uri="{FF2B5EF4-FFF2-40B4-BE49-F238E27FC236}">
                <a16:creationId xmlns:a16="http://schemas.microsoft.com/office/drawing/2014/main" id="{B7EC2A0E-9C19-42DD-92EF-5F2B39CF58CF}"/>
              </a:ext>
            </a:extLst>
          </p:cNvPr>
          <p:cNvSpPr>
            <a:spLocks noChangeAspect="1"/>
          </p:cNvSpPr>
          <p:nvPr/>
        </p:nvSpPr>
        <p:spPr bwMode="auto">
          <a:xfrm>
            <a:off x="4827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7" name="Connecticut">
            <a:extLst>
              <a:ext uri="{FF2B5EF4-FFF2-40B4-BE49-F238E27FC236}">
                <a16:creationId xmlns:a16="http://schemas.microsoft.com/office/drawing/2014/main" id="{D15C6E13-DD14-4405-AAE1-922C6D772091}"/>
              </a:ext>
            </a:extLst>
          </p:cNvPr>
          <p:cNvSpPr>
            <a:spLocks noChangeAspect="1"/>
          </p:cNvSpPr>
          <p:nvPr/>
        </p:nvSpPr>
        <p:spPr bwMode="auto">
          <a:xfrm>
            <a:off x="8963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8" name="Delaware">
            <a:extLst>
              <a:ext uri="{FF2B5EF4-FFF2-40B4-BE49-F238E27FC236}">
                <a16:creationId xmlns:a16="http://schemas.microsoft.com/office/drawing/2014/main" id="{BA2EABAB-BBB9-479F-A92E-E1E87B2F2F1F}"/>
              </a:ext>
            </a:extLst>
          </p:cNvPr>
          <p:cNvSpPr>
            <a:spLocks noChangeAspect="1"/>
          </p:cNvSpPr>
          <p:nvPr/>
        </p:nvSpPr>
        <p:spPr bwMode="auto">
          <a:xfrm>
            <a:off x="8780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099" name="Freeform 27">
            <a:extLst>
              <a:ext uri="{FF2B5EF4-FFF2-40B4-BE49-F238E27FC236}">
                <a16:creationId xmlns:a16="http://schemas.microsoft.com/office/drawing/2014/main" id="{04EF19C0-6E69-482A-A332-D1A07F3CBEA3}"/>
              </a:ext>
            </a:extLst>
          </p:cNvPr>
          <p:cNvSpPr>
            <a:spLocks noChangeAspect="1"/>
          </p:cNvSpPr>
          <p:nvPr/>
        </p:nvSpPr>
        <p:spPr bwMode="auto">
          <a:xfrm>
            <a:off x="8647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0" name="Georgia">
            <a:extLst>
              <a:ext uri="{FF2B5EF4-FFF2-40B4-BE49-F238E27FC236}">
                <a16:creationId xmlns:a16="http://schemas.microsoft.com/office/drawing/2014/main" id="{F9EDB7AA-E5BE-4A47-B0D2-3A38969381B5}"/>
              </a:ext>
            </a:extLst>
          </p:cNvPr>
          <p:cNvSpPr>
            <a:spLocks noChangeAspect="1"/>
          </p:cNvSpPr>
          <p:nvPr/>
        </p:nvSpPr>
        <p:spPr bwMode="auto">
          <a:xfrm>
            <a:off x="7715251"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1" name="Idaho">
            <a:extLst>
              <a:ext uri="{FF2B5EF4-FFF2-40B4-BE49-F238E27FC236}">
                <a16:creationId xmlns:a16="http://schemas.microsoft.com/office/drawing/2014/main" id="{D811DF22-68ED-4D00-9033-1E7496F40893}"/>
              </a:ext>
            </a:extLst>
          </p:cNvPr>
          <p:cNvSpPr>
            <a:spLocks noChangeAspect="1"/>
          </p:cNvSpPr>
          <p:nvPr/>
        </p:nvSpPr>
        <p:spPr bwMode="auto">
          <a:xfrm>
            <a:off x="4043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2" name="Indiana">
            <a:extLst>
              <a:ext uri="{FF2B5EF4-FFF2-40B4-BE49-F238E27FC236}">
                <a16:creationId xmlns:a16="http://schemas.microsoft.com/office/drawing/2014/main" id="{BE029D86-C5AC-4B0C-AF00-72AC6601C714}"/>
              </a:ext>
            </a:extLst>
          </p:cNvPr>
          <p:cNvSpPr>
            <a:spLocks noChangeAspect="1"/>
          </p:cNvSpPr>
          <p:nvPr/>
        </p:nvSpPr>
        <p:spPr bwMode="auto">
          <a:xfrm>
            <a:off x="7370763" y="2773364"/>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3" name="Kentucky">
            <a:extLst>
              <a:ext uri="{FF2B5EF4-FFF2-40B4-BE49-F238E27FC236}">
                <a16:creationId xmlns:a16="http://schemas.microsoft.com/office/drawing/2014/main" id="{48FDA6DC-ECA8-4E7D-B133-105B9C57B545}"/>
              </a:ext>
            </a:extLst>
          </p:cNvPr>
          <p:cNvSpPr>
            <a:spLocks noChangeAspect="1"/>
          </p:cNvSpPr>
          <p:nvPr/>
        </p:nvSpPr>
        <p:spPr bwMode="auto">
          <a:xfrm>
            <a:off x="7227889"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4" name="Louisiana">
            <a:extLst>
              <a:ext uri="{FF2B5EF4-FFF2-40B4-BE49-F238E27FC236}">
                <a16:creationId xmlns:a16="http://schemas.microsoft.com/office/drawing/2014/main" id="{4719DD59-2790-4D86-AECD-DEBD76478254}"/>
              </a:ext>
            </a:extLst>
          </p:cNvPr>
          <p:cNvSpPr>
            <a:spLocks noChangeAspect="1"/>
          </p:cNvSpPr>
          <p:nvPr/>
        </p:nvSpPr>
        <p:spPr bwMode="auto">
          <a:xfrm>
            <a:off x="6664326" y="4179889"/>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5" name="Maine">
            <a:extLst>
              <a:ext uri="{FF2B5EF4-FFF2-40B4-BE49-F238E27FC236}">
                <a16:creationId xmlns:a16="http://schemas.microsoft.com/office/drawing/2014/main" id="{D52DC287-CD0D-464C-8E5D-09159336D17D}"/>
              </a:ext>
            </a:extLst>
          </p:cNvPr>
          <p:cNvSpPr>
            <a:spLocks noChangeAspect="1"/>
          </p:cNvSpPr>
          <p:nvPr/>
        </p:nvSpPr>
        <p:spPr bwMode="auto">
          <a:xfrm>
            <a:off x="9096376"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6" name="Maryland">
            <a:extLst>
              <a:ext uri="{FF2B5EF4-FFF2-40B4-BE49-F238E27FC236}">
                <a16:creationId xmlns:a16="http://schemas.microsoft.com/office/drawing/2014/main" id="{A30A2883-DE2A-4583-BCBD-2573D9BCBDB7}"/>
              </a:ext>
            </a:extLst>
          </p:cNvPr>
          <p:cNvSpPr>
            <a:spLocks noChangeAspect="1"/>
          </p:cNvSpPr>
          <p:nvPr/>
        </p:nvSpPr>
        <p:spPr bwMode="auto">
          <a:xfrm>
            <a:off x="8356601" y="2921001"/>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7" name="Minnesota">
            <a:extLst>
              <a:ext uri="{FF2B5EF4-FFF2-40B4-BE49-F238E27FC236}">
                <a16:creationId xmlns:a16="http://schemas.microsoft.com/office/drawing/2014/main" id="{E4E909E7-F8B0-46E2-BFF5-1F47F30297D5}"/>
              </a:ext>
            </a:extLst>
          </p:cNvPr>
          <p:cNvSpPr>
            <a:spLocks noChangeAspect="1"/>
          </p:cNvSpPr>
          <p:nvPr/>
        </p:nvSpPr>
        <p:spPr bwMode="auto">
          <a:xfrm>
            <a:off x="6302375" y="1682751"/>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8" name="Mississippi">
            <a:extLst>
              <a:ext uri="{FF2B5EF4-FFF2-40B4-BE49-F238E27FC236}">
                <a16:creationId xmlns:a16="http://schemas.microsoft.com/office/drawing/2014/main" id="{CBF88AD4-1371-4D99-90B1-5EAF1DE9771F}"/>
              </a:ext>
            </a:extLst>
          </p:cNvPr>
          <p:cNvSpPr>
            <a:spLocks noChangeAspect="1"/>
          </p:cNvSpPr>
          <p:nvPr/>
        </p:nvSpPr>
        <p:spPr bwMode="auto">
          <a:xfrm>
            <a:off x="6985000" y="3846514"/>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09" name="Montana">
            <a:extLst>
              <a:ext uri="{FF2B5EF4-FFF2-40B4-BE49-F238E27FC236}">
                <a16:creationId xmlns:a16="http://schemas.microsoft.com/office/drawing/2014/main" id="{2F828787-164D-4F17-AB3A-1DD860234299}"/>
              </a:ext>
            </a:extLst>
          </p:cNvPr>
          <p:cNvSpPr>
            <a:spLocks noChangeAspect="1"/>
          </p:cNvSpPr>
          <p:nvPr/>
        </p:nvSpPr>
        <p:spPr bwMode="auto">
          <a:xfrm>
            <a:off x="4356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0" name="Nebraska">
            <a:extLst>
              <a:ext uri="{FF2B5EF4-FFF2-40B4-BE49-F238E27FC236}">
                <a16:creationId xmlns:a16="http://schemas.microsoft.com/office/drawing/2014/main" id="{0864D314-3E5F-449B-94EF-F03CC7042789}"/>
              </a:ext>
            </a:extLst>
          </p:cNvPr>
          <p:cNvSpPr>
            <a:spLocks noChangeAspect="1"/>
          </p:cNvSpPr>
          <p:nvPr/>
        </p:nvSpPr>
        <p:spPr bwMode="auto">
          <a:xfrm>
            <a:off x="5486400" y="2608264"/>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1" name="Nevada">
            <a:extLst>
              <a:ext uri="{FF2B5EF4-FFF2-40B4-BE49-F238E27FC236}">
                <a16:creationId xmlns:a16="http://schemas.microsoft.com/office/drawing/2014/main" id="{74AAF537-6438-4B46-9B40-E4F4F78937B2}"/>
              </a:ext>
            </a:extLst>
          </p:cNvPr>
          <p:cNvSpPr>
            <a:spLocks noChangeAspect="1"/>
          </p:cNvSpPr>
          <p:nvPr/>
        </p:nvSpPr>
        <p:spPr bwMode="auto">
          <a:xfrm>
            <a:off x="3603625" y="2446339"/>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2" name="New Hampshire">
            <a:extLst>
              <a:ext uri="{FF2B5EF4-FFF2-40B4-BE49-F238E27FC236}">
                <a16:creationId xmlns:a16="http://schemas.microsoft.com/office/drawing/2014/main" id="{B996D3E8-0E87-4DBC-867C-AADB6153D161}"/>
              </a:ext>
            </a:extLst>
          </p:cNvPr>
          <p:cNvSpPr>
            <a:spLocks noChangeAspect="1"/>
          </p:cNvSpPr>
          <p:nvPr/>
        </p:nvSpPr>
        <p:spPr bwMode="auto">
          <a:xfrm>
            <a:off x="9032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3" name="New Jersey">
            <a:extLst>
              <a:ext uri="{FF2B5EF4-FFF2-40B4-BE49-F238E27FC236}">
                <a16:creationId xmlns:a16="http://schemas.microsoft.com/office/drawing/2014/main" id="{AE4D230F-7A59-46F0-957E-DB0FD794A282}"/>
              </a:ext>
            </a:extLst>
          </p:cNvPr>
          <p:cNvSpPr>
            <a:spLocks noChangeAspect="1"/>
          </p:cNvSpPr>
          <p:nvPr/>
        </p:nvSpPr>
        <p:spPr bwMode="auto">
          <a:xfrm>
            <a:off x="8815388" y="2641601"/>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4" name="North Carolina">
            <a:extLst>
              <a:ext uri="{FF2B5EF4-FFF2-40B4-BE49-F238E27FC236}">
                <a16:creationId xmlns:a16="http://schemas.microsoft.com/office/drawing/2014/main" id="{6DBB84C3-187C-4FC2-97DC-A488B695B8D6}"/>
              </a:ext>
            </a:extLst>
          </p:cNvPr>
          <p:cNvSpPr>
            <a:spLocks noChangeAspect="1"/>
          </p:cNvSpPr>
          <p:nvPr/>
        </p:nvSpPr>
        <p:spPr bwMode="auto">
          <a:xfrm>
            <a:off x="7878763" y="3400426"/>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5" name="North Dakota">
            <a:extLst>
              <a:ext uri="{FF2B5EF4-FFF2-40B4-BE49-F238E27FC236}">
                <a16:creationId xmlns:a16="http://schemas.microsoft.com/office/drawing/2014/main" id="{7190276E-3C26-469E-8D7D-FA04E44CBF40}"/>
              </a:ext>
            </a:extLst>
          </p:cNvPr>
          <p:cNvSpPr>
            <a:spLocks noChangeAspect="1"/>
          </p:cNvSpPr>
          <p:nvPr/>
        </p:nvSpPr>
        <p:spPr bwMode="auto">
          <a:xfrm>
            <a:off x="5557839" y="1700214"/>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6" name="Ohio">
            <a:extLst>
              <a:ext uri="{FF2B5EF4-FFF2-40B4-BE49-F238E27FC236}">
                <a16:creationId xmlns:a16="http://schemas.microsoft.com/office/drawing/2014/main" id="{03FD48BB-D341-4D42-B472-3CA3508A2712}"/>
              </a:ext>
            </a:extLst>
          </p:cNvPr>
          <p:cNvSpPr>
            <a:spLocks noChangeAspect="1"/>
          </p:cNvSpPr>
          <p:nvPr/>
        </p:nvSpPr>
        <p:spPr bwMode="auto">
          <a:xfrm>
            <a:off x="7697789"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7" name="Oregon">
            <a:extLst>
              <a:ext uri="{FF2B5EF4-FFF2-40B4-BE49-F238E27FC236}">
                <a16:creationId xmlns:a16="http://schemas.microsoft.com/office/drawing/2014/main" id="{325C4EF7-6CEB-42C2-8B0D-9C15D5ABD459}"/>
              </a:ext>
            </a:extLst>
          </p:cNvPr>
          <p:cNvSpPr>
            <a:spLocks noChangeAspect="1"/>
          </p:cNvSpPr>
          <p:nvPr/>
        </p:nvSpPr>
        <p:spPr bwMode="auto">
          <a:xfrm>
            <a:off x="3257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8" name="Pennsylvania">
            <a:extLst>
              <a:ext uri="{FF2B5EF4-FFF2-40B4-BE49-F238E27FC236}">
                <a16:creationId xmlns:a16="http://schemas.microsoft.com/office/drawing/2014/main" id="{56409E17-EFD7-4744-903E-43B1232FF071}"/>
              </a:ext>
            </a:extLst>
          </p:cNvPr>
          <p:cNvSpPr>
            <a:spLocks noChangeAspect="1"/>
          </p:cNvSpPr>
          <p:nvPr/>
        </p:nvSpPr>
        <p:spPr bwMode="auto">
          <a:xfrm>
            <a:off x="8177214"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19" name="Rhode Island">
            <a:extLst>
              <a:ext uri="{FF2B5EF4-FFF2-40B4-BE49-F238E27FC236}">
                <a16:creationId xmlns:a16="http://schemas.microsoft.com/office/drawing/2014/main" id="{F1815FEA-710D-4001-A6C9-3AAB1CB22CE6}"/>
              </a:ext>
            </a:extLst>
          </p:cNvPr>
          <p:cNvSpPr>
            <a:spLocks noChangeAspect="1"/>
          </p:cNvSpPr>
          <p:nvPr/>
        </p:nvSpPr>
        <p:spPr bwMode="auto">
          <a:xfrm>
            <a:off x="9150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0" name="South Carolina">
            <a:extLst>
              <a:ext uri="{FF2B5EF4-FFF2-40B4-BE49-F238E27FC236}">
                <a16:creationId xmlns:a16="http://schemas.microsoft.com/office/drawing/2014/main" id="{604B204F-C110-48C7-AC90-999A594BAE04}"/>
              </a:ext>
            </a:extLst>
          </p:cNvPr>
          <p:cNvSpPr>
            <a:spLocks noChangeAspect="1"/>
          </p:cNvSpPr>
          <p:nvPr/>
        </p:nvSpPr>
        <p:spPr bwMode="auto">
          <a:xfrm>
            <a:off x="8005764" y="3719514"/>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1" name="South Dakota">
            <a:extLst>
              <a:ext uri="{FF2B5EF4-FFF2-40B4-BE49-F238E27FC236}">
                <a16:creationId xmlns:a16="http://schemas.microsoft.com/office/drawing/2014/main" id="{B3008460-7ED9-4FDA-92DE-AE9815FE5E26}"/>
              </a:ext>
            </a:extLst>
          </p:cNvPr>
          <p:cNvSpPr>
            <a:spLocks noChangeAspect="1"/>
          </p:cNvSpPr>
          <p:nvPr/>
        </p:nvSpPr>
        <p:spPr bwMode="auto">
          <a:xfrm>
            <a:off x="5516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2" name="Tennessee">
            <a:extLst>
              <a:ext uri="{FF2B5EF4-FFF2-40B4-BE49-F238E27FC236}">
                <a16:creationId xmlns:a16="http://schemas.microsoft.com/office/drawing/2014/main" id="{C1940785-017D-472B-8024-22E522FAE055}"/>
              </a:ext>
            </a:extLst>
          </p:cNvPr>
          <p:cNvSpPr>
            <a:spLocks noChangeAspect="1"/>
          </p:cNvSpPr>
          <p:nvPr/>
        </p:nvSpPr>
        <p:spPr bwMode="auto">
          <a:xfrm>
            <a:off x="7132639" y="3509964"/>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3" name="Texas">
            <a:extLst>
              <a:ext uri="{FF2B5EF4-FFF2-40B4-BE49-F238E27FC236}">
                <a16:creationId xmlns:a16="http://schemas.microsoft.com/office/drawing/2014/main" id="{CF40393E-E4B2-4FAF-8CDD-4764C94C7089}"/>
              </a:ext>
            </a:extLst>
          </p:cNvPr>
          <p:cNvSpPr>
            <a:spLocks noChangeAspect="1"/>
          </p:cNvSpPr>
          <p:nvPr/>
        </p:nvSpPr>
        <p:spPr bwMode="auto">
          <a:xfrm>
            <a:off x="5022851"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4" name="Utah">
            <a:extLst>
              <a:ext uri="{FF2B5EF4-FFF2-40B4-BE49-F238E27FC236}">
                <a16:creationId xmlns:a16="http://schemas.microsoft.com/office/drawing/2014/main" id="{4595C146-F93D-4DBF-BFEF-D2DFA3489239}"/>
              </a:ext>
            </a:extLst>
          </p:cNvPr>
          <p:cNvSpPr>
            <a:spLocks noChangeAspect="1"/>
          </p:cNvSpPr>
          <p:nvPr/>
        </p:nvSpPr>
        <p:spPr bwMode="auto">
          <a:xfrm>
            <a:off x="4222751" y="2601914"/>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5" name="Vermont">
            <a:extLst>
              <a:ext uri="{FF2B5EF4-FFF2-40B4-BE49-F238E27FC236}">
                <a16:creationId xmlns:a16="http://schemas.microsoft.com/office/drawing/2014/main" id="{026C7F11-B99B-4FCA-8F1D-64D4D1CBBB95}"/>
              </a:ext>
            </a:extLst>
          </p:cNvPr>
          <p:cNvSpPr>
            <a:spLocks noChangeAspect="1"/>
          </p:cNvSpPr>
          <p:nvPr/>
        </p:nvSpPr>
        <p:spPr bwMode="auto">
          <a:xfrm>
            <a:off x="8874125" y="2017714"/>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6" name="West Virginia">
            <a:extLst>
              <a:ext uri="{FF2B5EF4-FFF2-40B4-BE49-F238E27FC236}">
                <a16:creationId xmlns:a16="http://schemas.microsoft.com/office/drawing/2014/main" id="{D10719B2-88B7-4636-842C-E06845D5F043}"/>
              </a:ext>
            </a:extLst>
          </p:cNvPr>
          <p:cNvSpPr>
            <a:spLocks noChangeAspect="1"/>
          </p:cNvSpPr>
          <p:nvPr/>
        </p:nvSpPr>
        <p:spPr bwMode="auto">
          <a:xfrm>
            <a:off x="8021639"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7" name="Wisconsin">
            <a:extLst>
              <a:ext uri="{FF2B5EF4-FFF2-40B4-BE49-F238E27FC236}">
                <a16:creationId xmlns:a16="http://schemas.microsoft.com/office/drawing/2014/main" id="{F0779F43-7437-4C5B-B15C-891B40E58D8B}"/>
              </a:ext>
            </a:extLst>
          </p:cNvPr>
          <p:cNvSpPr>
            <a:spLocks noChangeAspect="1"/>
          </p:cNvSpPr>
          <p:nvPr/>
        </p:nvSpPr>
        <p:spPr bwMode="auto">
          <a:xfrm>
            <a:off x="6757989"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136191"/>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8" name="Wyoming">
            <a:extLst>
              <a:ext uri="{FF2B5EF4-FFF2-40B4-BE49-F238E27FC236}">
                <a16:creationId xmlns:a16="http://schemas.microsoft.com/office/drawing/2014/main" id="{AF5E9005-E341-4817-B9FB-E2C2518BF921}"/>
              </a:ext>
            </a:extLst>
          </p:cNvPr>
          <p:cNvSpPr>
            <a:spLocks noChangeAspect="1"/>
          </p:cNvSpPr>
          <p:nvPr/>
        </p:nvSpPr>
        <p:spPr bwMode="auto">
          <a:xfrm>
            <a:off x="4684714"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29" name="Massachusetts">
            <a:extLst>
              <a:ext uri="{FF2B5EF4-FFF2-40B4-BE49-F238E27FC236}">
                <a16:creationId xmlns:a16="http://schemas.microsoft.com/office/drawing/2014/main" id="{CA941CBB-91F9-4A2A-B4F8-87DC71316D12}"/>
              </a:ext>
            </a:extLst>
          </p:cNvPr>
          <p:cNvSpPr>
            <a:spLocks noChangeAspect="1"/>
          </p:cNvSpPr>
          <p:nvPr/>
        </p:nvSpPr>
        <p:spPr bwMode="auto">
          <a:xfrm>
            <a:off x="8963025" y="2320926"/>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82ABFE"/>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0" name="Freeform 59">
            <a:extLst>
              <a:ext uri="{FF2B5EF4-FFF2-40B4-BE49-F238E27FC236}">
                <a16:creationId xmlns:a16="http://schemas.microsoft.com/office/drawing/2014/main" id="{080EE78D-C80D-4D67-9BD8-9AEDBFF3762E}"/>
              </a:ext>
            </a:extLst>
          </p:cNvPr>
          <p:cNvSpPr>
            <a:spLocks noChangeAspect="1"/>
          </p:cNvSpPr>
          <p:nvPr/>
        </p:nvSpPr>
        <p:spPr bwMode="auto">
          <a:xfrm>
            <a:off x="9282114"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1" name="Freeform 60">
            <a:extLst>
              <a:ext uri="{FF2B5EF4-FFF2-40B4-BE49-F238E27FC236}">
                <a16:creationId xmlns:a16="http://schemas.microsoft.com/office/drawing/2014/main" id="{D8EAAFBA-5DC3-4E11-8683-6CE6DEC04C20}"/>
              </a:ext>
            </a:extLst>
          </p:cNvPr>
          <p:cNvSpPr>
            <a:spLocks noChangeAspect="1"/>
          </p:cNvSpPr>
          <p:nvPr/>
        </p:nvSpPr>
        <p:spPr bwMode="auto">
          <a:xfrm>
            <a:off x="9355138" y="2514601"/>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2" name="Virginia">
            <a:extLst>
              <a:ext uri="{FF2B5EF4-FFF2-40B4-BE49-F238E27FC236}">
                <a16:creationId xmlns:a16="http://schemas.microsoft.com/office/drawing/2014/main" id="{B8FB0E34-6D36-42B2-B010-42D423458495}"/>
              </a:ext>
            </a:extLst>
          </p:cNvPr>
          <p:cNvSpPr>
            <a:spLocks noChangeAspect="1"/>
          </p:cNvSpPr>
          <p:nvPr/>
        </p:nvSpPr>
        <p:spPr bwMode="auto">
          <a:xfrm>
            <a:off x="7934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33" name="Freeform 62">
            <a:extLst>
              <a:ext uri="{FF2B5EF4-FFF2-40B4-BE49-F238E27FC236}">
                <a16:creationId xmlns:a16="http://schemas.microsoft.com/office/drawing/2014/main" id="{DF99B1B1-4A65-4E09-A279-4A51101BADFE}"/>
              </a:ext>
            </a:extLst>
          </p:cNvPr>
          <p:cNvSpPr>
            <a:spLocks noChangeAspect="1"/>
          </p:cNvSpPr>
          <p:nvPr/>
        </p:nvSpPr>
        <p:spPr bwMode="auto">
          <a:xfrm>
            <a:off x="8837614"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nvGrpSpPr>
          <p:cNvPr id="87102" name="Hawaii">
            <a:extLst>
              <a:ext uri="{FF2B5EF4-FFF2-40B4-BE49-F238E27FC236}">
                <a16:creationId xmlns:a16="http://schemas.microsoft.com/office/drawing/2014/main" id="{D0C99F20-1133-45F8-8934-325874BE6138}"/>
              </a:ext>
            </a:extLst>
          </p:cNvPr>
          <p:cNvGrpSpPr>
            <a:grpSpLocks/>
          </p:cNvGrpSpPr>
          <p:nvPr/>
        </p:nvGrpSpPr>
        <p:grpSpPr bwMode="auto">
          <a:xfrm>
            <a:off x="2206626" y="3846514"/>
            <a:ext cx="963613" cy="498475"/>
            <a:chOff x="582" y="2987"/>
            <a:chExt cx="659" cy="352"/>
          </a:xfrm>
        </p:grpSpPr>
        <p:sp>
          <p:nvSpPr>
            <p:cNvPr id="3159" name="Freeform 64">
              <a:extLst>
                <a:ext uri="{FF2B5EF4-FFF2-40B4-BE49-F238E27FC236}">
                  <a16:creationId xmlns:a16="http://schemas.microsoft.com/office/drawing/2014/main" id="{21DB58B8-C31B-42D6-BDEE-8B32468F9049}"/>
                </a:ext>
              </a:extLst>
            </p:cNvPr>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0" name="Freeform 65">
              <a:extLst>
                <a:ext uri="{FF2B5EF4-FFF2-40B4-BE49-F238E27FC236}">
                  <a16:creationId xmlns:a16="http://schemas.microsoft.com/office/drawing/2014/main" id="{E54BEE29-0470-4F29-9676-BDA13366C798}"/>
                </a:ext>
              </a:extLst>
            </p:cNvPr>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1" name="Freeform 66">
              <a:extLst>
                <a:ext uri="{FF2B5EF4-FFF2-40B4-BE49-F238E27FC236}">
                  <a16:creationId xmlns:a16="http://schemas.microsoft.com/office/drawing/2014/main" id="{82E7AD80-130B-443E-BA18-E7B3D805660E}"/>
                </a:ext>
              </a:extLst>
            </p:cNvPr>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2" name="Freeform 67">
              <a:extLst>
                <a:ext uri="{FF2B5EF4-FFF2-40B4-BE49-F238E27FC236}">
                  <a16:creationId xmlns:a16="http://schemas.microsoft.com/office/drawing/2014/main" id="{68981392-1946-49A6-B277-AB1DB1A6BA09}"/>
                </a:ext>
              </a:extLst>
            </p:cNvPr>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3" name="Freeform 68">
              <a:extLst>
                <a:ext uri="{FF2B5EF4-FFF2-40B4-BE49-F238E27FC236}">
                  <a16:creationId xmlns:a16="http://schemas.microsoft.com/office/drawing/2014/main" id="{7825C12D-A1D2-4131-BA22-4D44EEB83B2F}"/>
                </a:ext>
              </a:extLst>
            </p:cNvPr>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4" name="Freeform 69">
              <a:extLst>
                <a:ext uri="{FF2B5EF4-FFF2-40B4-BE49-F238E27FC236}">
                  <a16:creationId xmlns:a16="http://schemas.microsoft.com/office/drawing/2014/main" id="{30A9065B-9D9E-44F9-B640-A08DDF2153EE}"/>
                </a:ext>
              </a:extLst>
            </p:cNvPr>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5" name="Freeform 70">
              <a:extLst>
                <a:ext uri="{FF2B5EF4-FFF2-40B4-BE49-F238E27FC236}">
                  <a16:creationId xmlns:a16="http://schemas.microsoft.com/office/drawing/2014/main" id="{EB00B10D-30F2-429A-8231-AD0DAF5F1FFB}"/>
                </a:ext>
              </a:extLst>
            </p:cNvPr>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66" name="Freeform 71">
              <a:extLst>
                <a:ext uri="{FF2B5EF4-FFF2-40B4-BE49-F238E27FC236}">
                  <a16:creationId xmlns:a16="http://schemas.microsoft.com/office/drawing/2014/main" id="{8E89A329-C424-44F2-8CE6-8F3DCEAC3CDA}"/>
                </a:ext>
              </a:extLst>
            </p:cNvPr>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3366FF"/>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grpSp>
        <p:nvGrpSpPr>
          <p:cNvPr id="87103" name="Alaska">
            <a:extLst>
              <a:ext uri="{FF2B5EF4-FFF2-40B4-BE49-F238E27FC236}">
                <a16:creationId xmlns:a16="http://schemas.microsoft.com/office/drawing/2014/main" id="{F4CBD846-2FCC-4BAE-A916-592FAC95C3D1}"/>
              </a:ext>
            </a:extLst>
          </p:cNvPr>
          <p:cNvGrpSpPr>
            <a:grpSpLocks/>
          </p:cNvGrpSpPr>
          <p:nvPr/>
        </p:nvGrpSpPr>
        <p:grpSpPr bwMode="auto">
          <a:xfrm>
            <a:off x="2184400" y="4448176"/>
            <a:ext cx="2776538" cy="987425"/>
            <a:chOff x="523" y="3048"/>
            <a:chExt cx="1899" cy="696"/>
          </a:xfrm>
        </p:grpSpPr>
        <p:sp>
          <p:nvSpPr>
            <p:cNvPr id="3149" name="Freeform 73">
              <a:extLst>
                <a:ext uri="{FF2B5EF4-FFF2-40B4-BE49-F238E27FC236}">
                  <a16:creationId xmlns:a16="http://schemas.microsoft.com/office/drawing/2014/main" id="{9B0835E6-D4E5-4495-84A8-967868B2C9D7}"/>
                </a:ext>
              </a:extLst>
            </p:cNvPr>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0" name="Freeform 74">
              <a:extLst>
                <a:ext uri="{FF2B5EF4-FFF2-40B4-BE49-F238E27FC236}">
                  <a16:creationId xmlns:a16="http://schemas.microsoft.com/office/drawing/2014/main" id="{EC25B191-666D-40B4-966C-A8208AAC3E2C}"/>
                </a:ext>
              </a:extLst>
            </p:cNvPr>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1" name="Freeform 75">
              <a:extLst>
                <a:ext uri="{FF2B5EF4-FFF2-40B4-BE49-F238E27FC236}">
                  <a16:creationId xmlns:a16="http://schemas.microsoft.com/office/drawing/2014/main" id="{FFE6FA20-F754-45E6-9F85-A40D95B08534}"/>
                </a:ext>
              </a:extLst>
            </p:cNvPr>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2" name="Freeform 76">
              <a:extLst>
                <a:ext uri="{FF2B5EF4-FFF2-40B4-BE49-F238E27FC236}">
                  <a16:creationId xmlns:a16="http://schemas.microsoft.com/office/drawing/2014/main" id="{3C3EF395-4B0D-48E7-BE6B-569C80F52357}"/>
                </a:ext>
              </a:extLst>
            </p:cNvPr>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3" name="Freeform 77">
              <a:extLst>
                <a:ext uri="{FF2B5EF4-FFF2-40B4-BE49-F238E27FC236}">
                  <a16:creationId xmlns:a16="http://schemas.microsoft.com/office/drawing/2014/main" id="{00694267-876B-46E0-B819-EF3FB261ECE3}"/>
                </a:ext>
              </a:extLst>
            </p:cNvPr>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4" name="Freeform 78">
              <a:extLst>
                <a:ext uri="{FF2B5EF4-FFF2-40B4-BE49-F238E27FC236}">
                  <a16:creationId xmlns:a16="http://schemas.microsoft.com/office/drawing/2014/main" id="{AF9216AE-9A22-4D1B-9C78-CEE8F1BEF2D5}"/>
                </a:ext>
              </a:extLst>
            </p:cNvPr>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5" name="Freeform 79">
              <a:extLst>
                <a:ext uri="{FF2B5EF4-FFF2-40B4-BE49-F238E27FC236}">
                  <a16:creationId xmlns:a16="http://schemas.microsoft.com/office/drawing/2014/main" id="{0D2BC86C-ADF8-414A-BB4B-C2E86F547822}"/>
                </a:ext>
              </a:extLst>
            </p:cNvPr>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6" name="Freeform 80">
              <a:extLst>
                <a:ext uri="{FF2B5EF4-FFF2-40B4-BE49-F238E27FC236}">
                  <a16:creationId xmlns:a16="http://schemas.microsoft.com/office/drawing/2014/main" id="{3547C8C7-B2F7-4C89-9A62-9A75067D4CD6}"/>
                </a:ext>
              </a:extLst>
            </p:cNvPr>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7" name="Freeform 81">
              <a:extLst>
                <a:ext uri="{FF2B5EF4-FFF2-40B4-BE49-F238E27FC236}">
                  <a16:creationId xmlns:a16="http://schemas.microsoft.com/office/drawing/2014/main" id="{DA4D1DF2-716C-48C2-AD35-95634812CB69}"/>
                </a:ext>
              </a:extLst>
            </p:cNvPr>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sp>
          <p:nvSpPr>
            <p:cNvPr id="3158" name="Freeform 82">
              <a:extLst>
                <a:ext uri="{FF2B5EF4-FFF2-40B4-BE49-F238E27FC236}">
                  <a16:creationId xmlns:a16="http://schemas.microsoft.com/office/drawing/2014/main" id="{47BD6A31-5321-43BD-BA8B-32127DCE1731}"/>
                </a:ext>
              </a:extLst>
            </p:cNvPr>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001968"/>
            </a:solidFill>
            <a:ln w="15875">
              <a:solidFill>
                <a:schemeClr val="tx1">
                  <a:lumMod val="75000"/>
                </a:schemeClr>
              </a:solidFill>
              <a:prstDash val="solid"/>
              <a:round/>
              <a:headEnd/>
              <a:tailEnd/>
            </a:ln>
          </p:spPr>
          <p:txBody>
            <a:bodyPr/>
            <a:lstStyle/>
            <a:p>
              <a:pPr algn="ctr" eaLnBrk="0" hangingPunct="0">
                <a:defRPr/>
              </a:pPr>
              <a:endParaRPr lang="en-US" b="1">
                <a:solidFill>
                  <a:srgbClr val="FFFF00"/>
                </a:solidFill>
                <a:latin typeface="Arial" charset="0"/>
                <a:cs typeface="+mn-cs"/>
              </a:endParaRPr>
            </a:p>
          </p:txBody>
        </p:sp>
      </p:grpSp>
      <p:sp>
        <p:nvSpPr>
          <p:cNvPr id="3136" name="Rectangle 109">
            <a:extLst>
              <a:ext uri="{FF2B5EF4-FFF2-40B4-BE49-F238E27FC236}">
                <a16:creationId xmlns:a16="http://schemas.microsoft.com/office/drawing/2014/main" id="{D070A1B5-D0A7-4EF3-90DA-9794F0EBBFF1}"/>
              </a:ext>
            </a:extLst>
          </p:cNvPr>
          <p:cNvSpPr>
            <a:spLocks noChangeArrowheads="1"/>
          </p:cNvSpPr>
          <p:nvPr/>
        </p:nvSpPr>
        <p:spPr bwMode="auto">
          <a:xfrm>
            <a:off x="9064625" y="3248025"/>
            <a:ext cx="279400" cy="139700"/>
          </a:xfrm>
          <a:prstGeom prst="rect">
            <a:avLst/>
          </a:prstGeom>
          <a:solidFill>
            <a:srgbClr val="82ABFE"/>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7" name="Rectangle 110">
            <a:extLst>
              <a:ext uri="{FF2B5EF4-FFF2-40B4-BE49-F238E27FC236}">
                <a16:creationId xmlns:a16="http://schemas.microsoft.com/office/drawing/2014/main" id="{C9771B3C-E07D-45BD-9559-5D40FD716A8B}"/>
              </a:ext>
            </a:extLst>
          </p:cNvPr>
          <p:cNvSpPr>
            <a:spLocks noChangeArrowheads="1"/>
          </p:cNvSpPr>
          <p:nvPr/>
        </p:nvSpPr>
        <p:spPr bwMode="auto">
          <a:xfrm>
            <a:off x="9064625" y="3590925"/>
            <a:ext cx="279400" cy="139700"/>
          </a:xfrm>
          <a:prstGeom prst="rect">
            <a:avLst/>
          </a:prstGeom>
          <a:solidFill>
            <a:srgbClr val="3366FF"/>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8" name="Rectangle 111">
            <a:extLst>
              <a:ext uri="{FF2B5EF4-FFF2-40B4-BE49-F238E27FC236}">
                <a16:creationId xmlns:a16="http://schemas.microsoft.com/office/drawing/2014/main" id="{C8284621-2E32-4B62-8C6A-12AC4503EB76}"/>
              </a:ext>
            </a:extLst>
          </p:cNvPr>
          <p:cNvSpPr>
            <a:spLocks noChangeArrowheads="1"/>
          </p:cNvSpPr>
          <p:nvPr/>
        </p:nvSpPr>
        <p:spPr bwMode="auto">
          <a:xfrm>
            <a:off x="9064625" y="3933825"/>
            <a:ext cx="279400" cy="139700"/>
          </a:xfrm>
          <a:prstGeom prst="rect">
            <a:avLst/>
          </a:prstGeom>
          <a:solidFill>
            <a:srgbClr val="136191"/>
          </a:solidFill>
          <a:ln w="15875" algn="ctr">
            <a:solidFill>
              <a:schemeClr val="tx1">
                <a:lumMod val="75000"/>
              </a:schemeClr>
            </a:solidFill>
            <a:miter lim="800000"/>
            <a:headEnd/>
            <a:tailEnd/>
          </a:ln>
        </p:spPr>
        <p:txBody>
          <a:bodyPr wrap="none" anchor="ctr"/>
          <a:lstStyle/>
          <a:p>
            <a:pPr algn="ctr" eaLnBrk="0" hangingPunct="0">
              <a:defRPr/>
            </a:pPr>
            <a:endParaRPr lang="en-US" b="1">
              <a:solidFill>
                <a:srgbClr val="FFFF00"/>
              </a:solidFill>
              <a:latin typeface="Arial" charset="0"/>
              <a:cs typeface="+mn-cs"/>
            </a:endParaRPr>
          </a:p>
        </p:txBody>
      </p:sp>
      <p:sp>
        <p:nvSpPr>
          <p:cNvPr id="3139" name="Rectangle 112">
            <a:extLst>
              <a:ext uri="{FF2B5EF4-FFF2-40B4-BE49-F238E27FC236}">
                <a16:creationId xmlns:a16="http://schemas.microsoft.com/office/drawing/2014/main" id="{285BBF16-18FB-4915-A5B1-BD7F1EFA81E5}"/>
              </a:ext>
            </a:extLst>
          </p:cNvPr>
          <p:cNvSpPr>
            <a:spLocks noChangeArrowheads="1"/>
          </p:cNvSpPr>
          <p:nvPr/>
        </p:nvSpPr>
        <p:spPr bwMode="auto">
          <a:xfrm>
            <a:off x="9064625" y="4264025"/>
            <a:ext cx="279400" cy="139700"/>
          </a:xfrm>
          <a:prstGeom prst="rect">
            <a:avLst/>
          </a:prstGeom>
          <a:solidFill>
            <a:srgbClr val="001968"/>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3140" name="Rectangle 113">
            <a:extLst>
              <a:ext uri="{FF2B5EF4-FFF2-40B4-BE49-F238E27FC236}">
                <a16:creationId xmlns:a16="http://schemas.microsoft.com/office/drawing/2014/main" id="{73503F7F-8089-4823-90A1-6062FD42AE8A}"/>
              </a:ext>
            </a:extLst>
          </p:cNvPr>
          <p:cNvSpPr>
            <a:spLocks noChangeArrowheads="1"/>
          </p:cNvSpPr>
          <p:nvPr/>
        </p:nvSpPr>
        <p:spPr bwMode="auto">
          <a:xfrm>
            <a:off x="9064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eaLnBrk="0" hangingPunct="0">
              <a:defRPr/>
            </a:pPr>
            <a:endParaRPr lang="en-US" b="1" dirty="0">
              <a:solidFill>
                <a:srgbClr val="FFFF00"/>
              </a:solidFill>
              <a:latin typeface="Arial" charset="0"/>
              <a:cs typeface="+mn-cs"/>
            </a:endParaRPr>
          </a:p>
        </p:txBody>
      </p:sp>
      <p:sp>
        <p:nvSpPr>
          <p:cNvPr id="87109" name="Text Box 114">
            <a:extLst>
              <a:ext uri="{FF2B5EF4-FFF2-40B4-BE49-F238E27FC236}">
                <a16:creationId xmlns:a16="http://schemas.microsoft.com/office/drawing/2014/main" id="{F15AF873-1ACF-4B71-90BE-27A84D5513A4}"/>
              </a:ext>
            </a:extLst>
          </p:cNvPr>
          <p:cNvSpPr txBox="1">
            <a:spLocks noChangeArrowheads="1"/>
          </p:cNvSpPr>
          <p:nvPr/>
        </p:nvSpPr>
        <p:spPr bwMode="auto">
          <a:xfrm>
            <a:off x="9474200" y="4529139"/>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No Data</a:t>
            </a:r>
          </a:p>
        </p:txBody>
      </p:sp>
      <p:sp>
        <p:nvSpPr>
          <p:cNvPr id="87110" name="Text Box 105">
            <a:extLst>
              <a:ext uri="{FF2B5EF4-FFF2-40B4-BE49-F238E27FC236}">
                <a16:creationId xmlns:a16="http://schemas.microsoft.com/office/drawing/2014/main" id="{20D60A34-F68E-4A62-8816-6C8DE00B5109}"/>
              </a:ext>
            </a:extLst>
          </p:cNvPr>
          <p:cNvSpPr txBox="1">
            <a:spLocks noChangeArrowheads="1"/>
          </p:cNvSpPr>
          <p:nvPr/>
        </p:nvSpPr>
        <p:spPr bwMode="auto">
          <a:xfrm>
            <a:off x="9345613" y="3182939"/>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7.7% - 12.8%</a:t>
            </a:r>
          </a:p>
        </p:txBody>
      </p:sp>
      <p:sp>
        <p:nvSpPr>
          <p:cNvPr id="87111" name="Text Box 106">
            <a:extLst>
              <a:ext uri="{FF2B5EF4-FFF2-40B4-BE49-F238E27FC236}">
                <a16:creationId xmlns:a16="http://schemas.microsoft.com/office/drawing/2014/main" id="{ADECFB8D-DE87-4E07-927B-843E4AC78DEF}"/>
              </a:ext>
            </a:extLst>
          </p:cNvPr>
          <p:cNvSpPr txBox="1">
            <a:spLocks noChangeArrowheads="1"/>
          </p:cNvSpPr>
          <p:nvPr/>
        </p:nvSpPr>
        <p:spPr bwMode="auto">
          <a:xfrm>
            <a:off x="9305925" y="35385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12.9% - 15.8%</a:t>
            </a:r>
          </a:p>
        </p:txBody>
      </p:sp>
      <p:sp>
        <p:nvSpPr>
          <p:cNvPr id="87112" name="Text Box 107">
            <a:extLst>
              <a:ext uri="{FF2B5EF4-FFF2-40B4-BE49-F238E27FC236}">
                <a16:creationId xmlns:a16="http://schemas.microsoft.com/office/drawing/2014/main" id="{627667D6-54E0-478F-8C4C-77D49883AC9C}"/>
              </a:ext>
            </a:extLst>
          </p:cNvPr>
          <p:cNvSpPr txBox="1">
            <a:spLocks noChangeArrowheads="1"/>
          </p:cNvSpPr>
          <p:nvPr/>
        </p:nvSpPr>
        <p:spPr bwMode="auto">
          <a:xfrm>
            <a:off x="9305925" y="38687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15.9% - 17.1%</a:t>
            </a:r>
          </a:p>
        </p:txBody>
      </p:sp>
      <p:sp>
        <p:nvSpPr>
          <p:cNvPr id="87113" name="Text Box 108">
            <a:extLst>
              <a:ext uri="{FF2B5EF4-FFF2-40B4-BE49-F238E27FC236}">
                <a16:creationId xmlns:a16="http://schemas.microsoft.com/office/drawing/2014/main" id="{3D1D068F-67F2-4B7D-871C-347CA32C4BAA}"/>
              </a:ext>
            </a:extLst>
          </p:cNvPr>
          <p:cNvSpPr txBox="1">
            <a:spLocks noChangeArrowheads="1"/>
          </p:cNvSpPr>
          <p:nvPr/>
        </p:nvSpPr>
        <p:spPr bwMode="auto">
          <a:xfrm>
            <a:off x="9305925" y="4211639"/>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ctr" eaLnBrk="0" hangingPunct="0">
              <a:spcAft>
                <a:spcPct val="0"/>
              </a:spcAft>
              <a:buClrTx/>
              <a:buSzTx/>
              <a:buNone/>
            </a:pPr>
            <a:r>
              <a:rPr lang="en-US" altLang="en-US" sz="1100" b="1">
                <a:cs typeface="+mn-cs"/>
              </a:rPr>
              <a:t>17.2% - 25.2%</a:t>
            </a:r>
          </a:p>
        </p:txBody>
      </p:sp>
      <p:sp>
        <p:nvSpPr>
          <p:cNvPr id="87114" name="Rectangle 7">
            <a:extLst>
              <a:ext uri="{FF2B5EF4-FFF2-40B4-BE49-F238E27FC236}">
                <a16:creationId xmlns:a16="http://schemas.microsoft.com/office/drawing/2014/main" id="{C1B083DF-4CD4-4A23-A028-04E5F6A7429E}"/>
              </a:ext>
            </a:extLst>
          </p:cNvPr>
          <p:cNvSpPr>
            <a:spLocks noGrp="1" noChangeArrowheads="1"/>
          </p:cNvSpPr>
          <p:nvPr>
            <p:ph type="title" idx="4294967295"/>
          </p:nvPr>
        </p:nvSpPr>
        <p:spPr>
          <a:xfrm>
            <a:off x="1960563" y="330201"/>
            <a:ext cx="8266112" cy="1135063"/>
          </a:xfrm>
          <a:noFill/>
        </p:spPr>
        <p:txBody>
          <a:bodyPr anchor="t"/>
          <a:lstStyle/>
          <a:p>
            <a:r>
              <a:rPr lang="en-US" altLang="en-US" sz="2000"/>
              <a:t>Percentage of High School Students Who Had Their First Drink of Alcohol Before Age 13 Years*</a:t>
            </a:r>
          </a:p>
        </p:txBody>
      </p:sp>
      <p:sp>
        <p:nvSpPr>
          <p:cNvPr id="87115" name="Text Box 101">
            <a:extLst>
              <a:ext uri="{FF2B5EF4-FFF2-40B4-BE49-F238E27FC236}">
                <a16:creationId xmlns:a16="http://schemas.microsoft.com/office/drawing/2014/main" id="{3779B269-39A3-4D30-AF88-9BBABF41564B}"/>
              </a:ext>
            </a:extLst>
          </p:cNvPr>
          <p:cNvSpPr txBox="1">
            <a:spLocks noChangeArrowheads="1"/>
          </p:cNvSpPr>
          <p:nvPr/>
        </p:nvSpPr>
        <p:spPr bwMode="auto">
          <a:xfrm>
            <a:off x="1884363" y="6186489"/>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eaLnBrk="0" hangingPunct="0">
              <a:spcBef>
                <a:spcPct val="50000"/>
              </a:spcBef>
              <a:spcAft>
                <a:spcPct val="0"/>
              </a:spcAft>
              <a:buClrTx/>
              <a:buSzTx/>
              <a:buNone/>
            </a:pPr>
            <a:r>
              <a:rPr lang="en-US" altLang="en-US" sz="1100">
                <a:cs typeface="+mn-cs"/>
              </a:rPr>
              <a:t>Other than a few sips</a:t>
            </a:r>
          </a:p>
        </p:txBody>
      </p:sp>
      <p:sp>
        <p:nvSpPr>
          <p:cNvPr id="87116" name="Text Box 116">
            <a:extLst>
              <a:ext uri="{FF2B5EF4-FFF2-40B4-BE49-F238E27FC236}">
                <a16:creationId xmlns:a16="http://schemas.microsoft.com/office/drawing/2014/main" id="{B13D77BF-3558-44DC-A27D-2AEB2627CAD2}"/>
              </a:ext>
            </a:extLst>
          </p:cNvPr>
          <p:cNvSpPr txBox="1">
            <a:spLocks noChangeArrowheads="1"/>
          </p:cNvSpPr>
          <p:nvPr/>
        </p:nvSpPr>
        <p:spPr bwMode="auto">
          <a:xfrm>
            <a:off x="6302375" y="6489701"/>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rgbClr val="00788A"/>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rgbClr val="00788A"/>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rgbClr val="00788A"/>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rgbClr val="00788A"/>
                </a:solidFill>
                <a:latin typeface="Arial" panose="020B0604020202020204" pitchFamily="34" charset="0"/>
              </a:defRPr>
            </a:lvl9pPr>
          </a:lstStyle>
          <a:p>
            <a:pPr algn="r" eaLnBrk="0" hangingPunct="0">
              <a:spcAft>
                <a:spcPct val="0"/>
              </a:spcAft>
              <a:buClrTx/>
              <a:buSzTx/>
              <a:buNone/>
            </a:pPr>
            <a:r>
              <a:rPr lang="en-US" altLang="en-US" sz="1600" i="1">
                <a:cs typeface="+mn-cs"/>
              </a:rPr>
              <a:t>State Youth Risk Behavior Surveys, 2019</a:t>
            </a:r>
          </a:p>
        </p:txBody>
      </p:sp>
    </p:spTree>
  </p:cSld>
  <p:clrMapOvr>
    <a:masterClrMapping/>
  </p:clrMapOvr>
  <p:transition>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*At least one drink of alcohol, on at least 1 day during the 30 days before the survey</a:t>
            </a:r>
          </a:p>
          <a:p>
            <a:r>
              <a:rPr lang="en-US" sz="900" b="1" baseline="50000" dirty="0">
                <a:solidFill>
                  <a:srgbClr val="007889"/>
                </a:solidFill>
              </a:rPr>
              <a:t>†</a:t>
            </a:r>
            <a:r>
              <a:rPr lang="en-US" sz="1100" dirty="0">
                <a:solidFill>
                  <a:srgbClr val="007889"/>
                </a:solidFill>
              </a:rPr>
              <a:t>F &gt; M; 10th &gt; 9th, 11th &gt; 9th, 11th &gt; 10th, 12th &gt; 9th, 12th &gt; 10th, 12th &gt; 11th; H &gt; B, W &gt; B, W &gt; H (Based on t-test analysis, p &lt; 0.05.)</a:t>
            </a:r>
          </a:p>
          <a:p>
            <a:r>
              <a:rPr lang="en-US" sz="1100" dirty="0">
                <a:solidFill>
                  <a:srgbClr val="007889"/>
                </a:solidFill>
              </a:rPr>
              <a:t>All Hispanic students are included in the Hispanic category.  All other races are non-Hispanic.</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448732" y="287867"/>
            <a:ext cx="11362267"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Drank Alcohol,* by Sex,</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Grade,</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and Race/Ethnicity,</a:t>
            </a:r>
            <a:r>
              <a:rPr kumimoji="0" lang="en-US" sz="1700" b="1" i="0" u="none" strike="noStrike" kern="1200" cap="none" spc="0" normalizeH="0" baseline="40000" noProof="0" dirty="0">
                <a:ln>
                  <a:noFill/>
                </a:ln>
                <a:solidFill>
                  <a:srgbClr val="007889"/>
                </a:solidFill>
                <a:effectLst/>
                <a:uLnTx/>
                <a:uFillTx/>
                <a:latin typeface="Arial" pitchFamily="34" charset="0"/>
                <a:ea typeface="+mn-ea"/>
                <a:cs typeface="Arial" pitchFamily="34" charset="0"/>
              </a:rPr>
              <a:t>†</a:t>
            </a:r>
            <a:r>
              <a:rPr kumimoji="0" lang="en-US" sz="2000" b="1" i="0" u="none" strike="noStrike" kern="1200" cap="none" spc="0" normalizeH="0" baseline="0" noProof="0" dirty="0">
                <a:ln>
                  <a:noFill/>
                </a:ln>
                <a:solidFill>
                  <a:srgbClr val="007889"/>
                </a:solidFill>
                <a:effectLst/>
                <a:uLnTx/>
                <a:uFillTx/>
                <a:latin typeface="Arial" pitchFamily="34" charset="0"/>
                <a:ea typeface="+mn-ea"/>
                <a:cs typeface="Arial" pitchFamily="34" charset="0"/>
              </a:rPr>
              <a:t> 2019</a:t>
            </a:r>
          </a:p>
        </p:txBody>
      </p:sp>
      <p:sp>
        <p:nvSpPr>
          <p:cNvPr id="18" name="SiteFooter1"/>
          <p:cNvSpPr txBox="1"/>
          <p:nvPr/>
        </p:nvSpPr>
        <p:spPr>
          <a:xfrm>
            <a:off x="3429000" y="6446790"/>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Placeholder 8"/>
          <p:cNvGraphicFramePr>
            <a:graphicFrameLocks noGrp="1"/>
          </p:cNvGraphicFramePr>
          <p:nvPr>
            <p:ph type="chart" idx="1"/>
          </p:nvPr>
        </p:nvGraphicFramePr>
        <p:xfrm>
          <a:off x="533400" y="1295400"/>
          <a:ext cx="11125200" cy="4038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note1"/>
          <p:cNvSpPr txBox="1"/>
          <p:nvPr/>
        </p:nvSpPr>
        <p:spPr>
          <a:xfrm>
            <a:off x="533400" y="6169210"/>
            <a:ext cx="11125200" cy="261610"/>
          </a:xfrm>
          <a:prstGeom prst="rect">
            <a:avLst/>
          </a:prstGeom>
          <a:noFill/>
        </p:spPr>
        <p:txBody>
          <a:bodyPr wrap="square" rtlCol="0" anchor="b" anchorCtr="0">
            <a:spAutoFit/>
          </a:bodyPr>
          <a:lstStyle/>
          <a:p>
            <a:r>
              <a:rPr lang="en-US" sz="1100" dirty="0">
                <a:solidFill>
                  <a:srgbClr val="007889"/>
                </a:solidFill>
                <a:latin typeface="+mj-lt"/>
                <a:ea typeface="Verdana" panose="020B0604030504040204" pitchFamily="34" charset="0"/>
                <a:cs typeface="Verdana" panose="020B0604030504040204" pitchFamily="34" charset="0"/>
              </a:rPr>
              <a:t>*At least one drink of alcohol, on at least 1 day during the 30 days before the survey</a:t>
            </a:r>
          </a:p>
          <a:p>
            <a:r>
              <a:rPr lang="en-US" sz="1100" dirty="0">
                <a:solidFill>
                  <a:srgbClr val="007889"/>
                </a:solidFill>
              </a:rPr>
              <a:t>This graph contains weighted results.</a:t>
            </a:r>
          </a:p>
        </p:txBody>
      </p:sp>
      <p:sp>
        <p:nvSpPr>
          <p:cNvPr id="15" name="Heading1"/>
          <p:cNvSpPr txBox="1">
            <a:spLocks noGrp="1"/>
          </p:cNvSpPr>
          <p:nvPr>
            <p:ph type="title" idx="4294967295"/>
          </p:nvPr>
        </p:nvSpPr>
        <p:spPr>
          <a:xfrm>
            <a:off x="143164" y="269395"/>
            <a:ext cx="11868978" cy="400110"/>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7889"/>
                </a:solidFill>
                <a:effectLst/>
                <a:uLnTx/>
                <a:uFillTx/>
                <a:latin typeface="+mj-lt"/>
                <a:ea typeface="+mn-ea"/>
                <a:cs typeface="Calibri" panose="020F0502020204030204" pitchFamily="34" charset="0"/>
              </a:rPr>
              <a:t>Percentage of High School Students Who Currently Drank Alcohol,* by Sexual Identity and Sex of Sexual Contacts, 2019</a:t>
            </a:r>
          </a:p>
        </p:txBody>
      </p:sp>
      <p:sp>
        <p:nvSpPr>
          <p:cNvPr id="18" name="SiteFooter1"/>
          <p:cNvSpPr txBox="1"/>
          <p:nvPr/>
        </p:nvSpPr>
        <p:spPr>
          <a:xfrm>
            <a:off x="3429000" y="6456026"/>
            <a:ext cx="8592378" cy="307777"/>
          </a:xfrm>
          <a:prstGeom prst="rect">
            <a:avLst/>
          </a:prstGeom>
          <a:noFill/>
        </p:spPr>
        <p:txBody>
          <a:bodyPr wrap="square" rtlCol="0">
            <a:spAutoFit/>
          </a:bodyPr>
          <a:lstStyle/>
          <a:p>
            <a:pPr algn="r"/>
            <a:r>
              <a:rPr lang="en-US" sz="1400" dirty="0" err="1">
                <a:solidFill>
                  <a:srgbClr val="00788A"/>
                </a:solidFill>
                <a:latin typeface="+mj-lt"/>
                <a:ea typeface="Verdana" panose="020B0604030504040204" pitchFamily="34" charset="0"/>
                <a:cs typeface="Verdana" panose="020B0604030504040204" pitchFamily="34" charset="0"/>
              </a:rPr>
              <a:t>National Youth Risk Behavior Survey, 2019</a:t>
            </a:r>
            <a:endParaRPr lang="en-US" sz="1400" dirty="0">
              <a:solidFill>
                <a:srgbClr val="00788A"/>
              </a:solidFill>
              <a:latin typeface="+mj-lt"/>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393868642"/>
      </p:ext>
    </p:extLst>
  </p:cSld>
  <p:clrMapOvr>
    <a:masterClrMapping/>
  </p:clrMapOvr>
</p:sld>
</file>

<file path=ppt/theme/theme1.xml><?xml version="1.0" encoding="utf-8"?>
<a:theme xmlns:a="http://schemas.openxmlformats.org/drawingml/2006/main" name="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46271</Words>
  <Application>Microsoft Office PowerPoint</Application>
  <PresentationFormat>Widescreen</PresentationFormat>
  <Paragraphs>1967</Paragraphs>
  <Slides>190</Slides>
  <Notes>190</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190</vt:i4>
      </vt:variant>
    </vt:vector>
  </HeadingPairs>
  <TitlesOfParts>
    <vt:vector size="197" baseType="lpstr">
      <vt:lpstr>Arial</vt:lpstr>
      <vt:lpstr>Calibri</vt:lpstr>
      <vt:lpstr>Monotype Sorts</vt:lpstr>
      <vt:lpstr>Times New Roman</vt:lpstr>
      <vt:lpstr>Verdana</vt:lpstr>
      <vt:lpstr>Dashtem</vt:lpstr>
      <vt:lpstr>1_Dashtem</vt:lpstr>
      <vt:lpstr>Tobacco Use</vt:lpstr>
      <vt:lpstr>Percentage of High School Students Who Ever Tried Cigarette Smoking,* by Sex, Grade,† and Race/Ethnicity,† 2019</vt:lpstr>
      <vt:lpstr>Percentage of High School Students Who Ever Tried Cigarette Smoking,* by Sexual Identity and Sex of Sexual Contacts, 2019</vt:lpstr>
      <vt:lpstr>Percentage of High School Students Who Ever Tried Cigarette Smoking,* 1991-2019†</vt:lpstr>
      <vt:lpstr>Range and Median Percentage of High School Students Who Ever Tried Cigarette Smoking,* Across 34 States and 20 Cities, 2019</vt:lpstr>
      <vt:lpstr>Percentage of High School Students Who Ever Tried Cigarette Smoking*</vt:lpstr>
      <vt:lpstr>Percentage of High School Students Who First Tried Cigarette Smoking Before Age 13 Years,* by Sex, Grade,† and Race/Ethnicity,† 2019</vt:lpstr>
      <vt:lpstr>Percentage of High School Students Who First Tried Cigarette Smoking Before Age 13 Years,* by Sexual Identity and Sex of Sexual Contacts, 2019</vt:lpstr>
      <vt:lpstr>Percentage of High School Students Who First Tried Cigarette Smoking Before Age 13 Years,* 2017-2019†</vt:lpstr>
      <vt:lpstr>Range and Median Percentage of High School Students Who First Tried Cigarette Smoking Before Age 13 Years,* Across 37 States and 22 Cities, 2019</vt:lpstr>
      <vt:lpstr>Percentage of High School Students Who First Tried Cigarette Smoking Before Age 13 Years*</vt:lpstr>
      <vt:lpstr>Percentage of High School Students Who Currently Smoked Cigarettes,* by Sex,† Grade,† and Race/Ethnicity,† 2019</vt:lpstr>
      <vt:lpstr>Percentage of High School Students Who Currently Smoked Cigarettes,* by Sexual Identity and Sex of Sexual Contacts, 2019</vt:lpstr>
      <vt:lpstr>Percentage of High School Students Who Currently Smoked Cigarettes,* 1991-2019†</vt:lpstr>
      <vt:lpstr>Range and Median Percentage of High School Students Who Currently Smoked Cigarettes,* Across 43 States and 26 Cities, 2019</vt:lpstr>
      <vt:lpstr>Percentage of High School Students Who Currently Smoked Cigarettes*</vt:lpstr>
      <vt:lpstr>Percentage of High School Students Who Currently Smoked Cigarettes Frequently,* by Sex, Grade,† and Race/Ethnicity,† 2019</vt:lpstr>
      <vt:lpstr>Percentage of High School Students Who Currently Smoked Cigarettes Frequently,* by Sexual Identity and Sex of Sexual Contacts, 2019</vt:lpstr>
      <vt:lpstr>Percentage of High School Students Who Currently Smoked Cigarettes Frequently,* 1991-2019†</vt:lpstr>
      <vt:lpstr>Range and Median Percentage of High School Students Who Currently Smoked Cigarettes Frequently,* Across 43 States and 26 Cities, 2019</vt:lpstr>
      <vt:lpstr>Percentage of High School Students Who Currently Smoked Cigarettes Frequently*</vt:lpstr>
      <vt:lpstr>Percentage of High School Students Who Currently Smoked Cigarettes Daily,* by Sex, Grade,† and Race/Ethnicity,† 2019</vt:lpstr>
      <vt:lpstr>Percentage of High School Students Who Currently Smoked Cigarettes Daily,* by Sexual Identity and Sex of Sexual Contacts, 2019</vt:lpstr>
      <vt:lpstr>Percentage of High School Students Who Currently Smoked Cigarettes Daily,* 1991-2019†</vt:lpstr>
      <vt:lpstr>Range and Median Percentage of High School Students Who Currently Smoked Cigarettes Daily,* Across 43 States and 26 Cities, 2019</vt:lpstr>
      <vt:lpstr>Percentage of High School Students Who Currently Smoked Cigarettes Daily*</vt:lpstr>
      <vt:lpstr>Percentage of High School Students Who Smoked More Than 10 Cigarettes Per Day,* by Sex,† Grade, and Race/Ethnicity,† 2019</vt:lpstr>
      <vt:lpstr>Percentage of High School Students Who Smoked More Than 10 Cigarettes Per Day,* by Sexual Identity and Sex of Sexual Contacts, 2019</vt:lpstr>
      <vt:lpstr>Percentage of High School Students Who Smoked More Than 10 Cigarettes Per Day,* 1991-2019†</vt:lpstr>
      <vt:lpstr>Range and Median Percentage of High School Students Who Smoked More Than 10 Cigarettes Per Day,* Across 20 States and 3 Cities, 2019</vt:lpstr>
      <vt:lpstr>Percentage of High School Students Who Smoked More Than 10 Cigarettes Per Day*</vt:lpstr>
      <vt:lpstr>Percentage of High School Students Who Ever Used an Electronic Vapor Product,* by Sex, Grade,† and Race/Ethnicity,† 2019</vt:lpstr>
      <vt:lpstr>Percentage of High School Students Who Ever Used an Electronic Vapor Product,* by Sexual Identity and Sex of Sexual Contacts, 2019</vt:lpstr>
      <vt:lpstr>Percentage of High School Students Who Ever Used an Electronic Vapor Product,* 2015-2019†</vt:lpstr>
      <vt:lpstr>Range and Median Percentage of High School Students Who Ever Used an Electronic Vapor Product,* Across 42 States and 25 Cities, 2019</vt:lpstr>
      <vt:lpstr>Percentage of High School Students Who Ever Used an Electronic Vapor Product*</vt:lpstr>
      <vt:lpstr>Percentage of High School Students Who Currently Used an Electronic Vapor Product,* by Sex, Grade,† and Race/Ethnicity,† 2019</vt:lpstr>
      <vt:lpstr>Percentage of High School Students Who Currently Used an Electronic Vapor Product,* by Sexual Identity and Sex of Sexual Contacts, 2019</vt:lpstr>
      <vt:lpstr>Percentage of High School Students Who Currently Used an Electronic Vapor Product,* 2015-2019†</vt:lpstr>
      <vt:lpstr>Range and Median Percentage of High School Students Who Currently Used an Electronic Vapor Product,* Across 43 States and 27 Cities, 2019</vt:lpstr>
      <vt:lpstr>Percentage of High School Students Who Currently Used an Electronic Vapor Product*</vt:lpstr>
      <vt:lpstr>Percentage of High School Students Who Currently Used Electronic Vapor Products Frequently,* by Sex,† Grade,† and Race/Ethnicity,† 2019</vt:lpstr>
      <vt:lpstr>Percentage of High School Students Who Currently Used Electronic Vapor Products Frequently,* by Sexual Identity and Sex of Sexual Contacts, 2019</vt:lpstr>
      <vt:lpstr>Percentage of High School Students Who Currently Used Electronic Vapor Products Frequently,* 2015-2019†</vt:lpstr>
      <vt:lpstr>Range and Median Percentage of High School Students Who Currently Used Electronic Vapor Products Frequently,* Across 43 States and 27 Cities, 2019</vt:lpstr>
      <vt:lpstr>Percentage of High School Students Who Currently Used Electronic Vapor Products Frequently*</vt:lpstr>
      <vt:lpstr>Percentage of High School Students Who Currently Used Electronic Vapor Products Daily,* by Sex,† Grade,† and Race/Ethnicity,† 2019</vt:lpstr>
      <vt:lpstr>Percentage of High School Students Who Currently Used Electronic Vapor Products Daily,* by Sexual Identity and Sex of Sexual Contacts, 2019</vt:lpstr>
      <vt:lpstr>Percentage of High School Students Who Currently Used Electronic Vapor Products Daily,* 2015-2019†</vt:lpstr>
      <vt:lpstr>Range and Median Percentage of High School Students Who Currently Used Electronic Vapor Products Daily,* Across 43 States and 27 Cities, 2019</vt:lpstr>
      <vt:lpstr>Percentage of High School Students Who Currently Used Electronic Vapor Products Daily*</vt:lpstr>
      <vt:lpstr>Percentage of High School Students Who Usually Got Their Own Electronic Vapor Products by Buying Them in a Store,* by Sex,† Grade,† and Race/Ethnicity,† 2019</vt:lpstr>
      <vt:lpstr>Percentage of High School Students Who Usually Got Their Own Electronic Vapor Products by Buying Them in a Store,* by Sexual Identity and Sex of Sexual Contacts, 2019</vt:lpstr>
      <vt:lpstr>Percentage of High School Students Who Usually Got Their Own Electronic Vapor Products by Buying Them in a Store,* 2017-2019†</vt:lpstr>
      <vt:lpstr>Range and Median Percentage of High School Students Who Usually Got Their Own Electronic Vapor Products by Buying Them in a Store,* Across 36 States and 16 Cities, 2019</vt:lpstr>
      <vt:lpstr>Percentage of High School Students Who Usually Got Their Own Electronic Vapor Products by Buying Them in a Store*</vt:lpstr>
      <vt:lpstr>Percentage of High School Students Who Currently Used Smokeless Tobacco,* by Sex,† Grade,† and Race/Ethnicity, 2019</vt:lpstr>
      <vt:lpstr>Percentage of High School Students Who Currently Used Smokeless Tobacco,* by Sexual Identity and Sex of Sexual Contacts, 2019</vt:lpstr>
      <vt:lpstr>Percentage of High School Students Who Currently Used Smokeless Tobacco,* 2017-2019†</vt:lpstr>
      <vt:lpstr>Range and Median Percentage of High School Students Who Currently Used Smokeless Tobacco,* Across 36 States and 21 Cities, 2019</vt:lpstr>
      <vt:lpstr>Percentage of High School Students Who Currently Used Smokeless Tobacco*</vt:lpstr>
      <vt:lpstr>Percentage of High School Students Who Currently Smoked Cigars,* by Sex,† Grade,† and Race/Ethnicity, 2019</vt:lpstr>
      <vt:lpstr>Percentage of High School Students Who Currently Smoked Cigars,* by Sexual Identity and Sex of Sexual Contacts, 2019</vt:lpstr>
      <vt:lpstr>Percentage of High School Students Who Currently Smoked Cigars,* 1997-2019†</vt:lpstr>
      <vt:lpstr>Range and Median Percentage of High School Students Who Currently Smoked Cigars,* Across 36 States and 20 Cities, 2019</vt:lpstr>
      <vt:lpstr>Percentage of High School Students Who Currently Smoked Cigars*</vt:lpstr>
      <vt:lpstr>Percentage of High School Students Who Currently Smoked Cigarettes or Cigars,* by Sex,† Grade,† and Race/Ethnicity,† 2019</vt:lpstr>
      <vt:lpstr>Percentage of High School Students Who Currently Smoked Cigarettes or Cigars,* by Sexual Identity and Sex of Sexual Contacts, 2019</vt:lpstr>
      <vt:lpstr>Percentage of High School Students Who Currently Smoked Cigarettes or Cigars,* 1997-2019†</vt:lpstr>
      <vt:lpstr>Range and Median Percentage of High School Students Who Currently Smoked Cigarettes or Cigars,* Across 36 States and 19 Cities, 2019</vt:lpstr>
      <vt:lpstr>Percentage of High School Students Who Currently Smoked Cigarettes or Cigars*</vt:lpstr>
      <vt:lpstr>Percentage of High School Students Who Currently Smoked Cigarettes or Cigars or Used Smokeless Tobacco,* by Sex,† Grade,† and Race/Ethnicity,† 2019</vt:lpstr>
      <vt:lpstr>Percentage of High School Students Who Currently Smoked Cigarettes or Cigars or Used Smokeless Tobacco,* by Sexual Identity and Sex of Sexual Contacts, 2019</vt:lpstr>
      <vt:lpstr>Percentage of High School Students Who Currently Smoked Cigarettes or Cigars or Used Smokeless Tobacco,* 2017-2019†</vt:lpstr>
      <vt:lpstr>Range and Median Percentage of High School Students Who Currently Smoked Cigarettes or Cigars or Used Smokeless Tobacco,* Across 34 States and 18 Cities, 2019</vt:lpstr>
      <vt:lpstr>Percentage of High School Students Who Currently Smoked Cigarettes or Cigars or Used Smokeless Tobacco*</vt:lpstr>
      <vt:lpstr>Percentage of High School Students Who Currently Smoked Cigarettes or Cigars or Used Smokeless Tobacco or Electronic Vapor Products,* by Sex, Grade,† and Race/Ethnicity,† 2019</vt:lpstr>
      <vt:lpstr>Percentage of High School Students Who Currently Smoked Cigarettes or Cigars or Used Smokeless Tobacco or Electronic Vapor Products,* by Sexual Identity and Sex of Sexual Contacts, 2019</vt:lpstr>
      <vt:lpstr>Percentage of High School Students Who Currently Smoked Cigarettes or Cigars or Used Smokeless Tobacco or Electronic Vapor Products,* 2017-2019†</vt:lpstr>
      <vt:lpstr>Range and Median Percentage of High School Students Who Currently Smoked Cigarettes or Cigars or Used Smokeless Tobacco or Electronic Vapor Products,* Across 34 States and 18 Cities, 2019</vt:lpstr>
      <vt:lpstr>Percentage of High School Students Who Currently Smoked Cigarettes or Cigars or Used Smokeless Tobacco or Electronic Vapor Products*</vt:lpstr>
      <vt:lpstr>Percentage of High School Students Who Currently Smoked Cigarettes or Used Electronic Vapor Products,* by Sex, Grade,† and Race/Ethnicity,† 2019</vt:lpstr>
      <vt:lpstr>Percentage of High School Students Who Currently Smoked Cigarettes or Used Electronic Vapor Products,* by Sexual Identity and Sex of Sexual Contacts, 2019</vt:lpstr>
      <vt:lpstr>Percentage of High School Students Who Currently Smoked Cigarettes or Used Electronic Vapor Products,* 2015-2019†</vt:lpstr>
      <vt:lpstr>Range and Median Percentage of High School Students Who Currently Smoked Cigarettes or Used Electronic Vapor Products,* Across 42 States and 26 Cities, 2019</vt:lpstr>
      <vt:lpstr>Percentage of High School Students Who Currently Smoked Cigarettes or Used Electronic Vapor Products*</vt:lpstr>
      <vt:lpstr>Percentage of High School Students Who Tried to Quit Using All Tobacco Products,* by Sex, Grade,† and Race/Ethnicity,† 2019</vt:lpstr>
      <vt:lpstr>Percentage of High School Students Who Tried to Quit Using All Tobacco Products,* by Sexual Identity and Sex of Sexual Contacts, 2019</vt:lpstr>
      <vt:lpstr>Percentage of High School Students Who Tried to Quit Using All Tobacco Products,* 2017-2019†</vt:lpstr>
      <vt:lpstr>Range and Median Percentage of High School Students Who Tried to Quit Using All Tobacco Products,* Across 25 States and 21 Cities, 2019</vt:lpstr>
      <vt:lpstr>Percentage of High School Students Who Tried to Quit Using All Tobacco Products*</vt:lpstr>
      <vt:lpstr>Alcohol and Other Drug Use</vt:lpstr>
      <vt:lpstr>Percentage of High School Students Who Had Their First Drink of Alcohol Before Age 13 Years,* by Sex,† Grade,† and Race/Ethnicity,† 2019</vt:lpstr>
      <vt:lpstr>Percentage of High School Students Who Had Their First Drink of Alcohol Before Age 13 Years,* by Sexual Identity and Sex of Sexual Contacts, 2019</vt:lpstr>
      <vt:lpstr>Percentage of High School Students Who Had Their First Drink of Alcohol Before Age 13 Years,* 1991-2019†</vt:lpstr>
      <vt:lpstr>Range and Median Percentage of High School Students Who Had Their First Drink of Alcohol Before Age 13 Years,* Across 43 States and 25 Cities, 2019</vt:lpstr>
      <vt:lpstr>Percentage of High School Students Who Had Their First Drink of Alcohol Before Age 13 Years*</vt:lpstr>
      <vt:lpstr>Percentage of High School Students Who Currently Drank Alcohol,* by Sex,† Grade,† and Race/Ethnicity,† 2019</vt:lpstr>
      <vt:lpstr>Percentage of High School Students Who Currently Drank Alcohol,* by Sexual Identity and Sex of Sexual Contacts, 2019</vt:lpstr>
      <vt:lpstr>Percentage of High School Students Who Currently Drank Alcohol,* 1991-2019†</vt:lpstr>
      <vt:lpstr>Range and Median Percentage of High School Students Who Currently Drank Alcohol,* Across 44 States and 27 Cities, 2019</vt:lpstr>
      <vt:lpstr>Percentage of High School Students Who Currently Drank Alcohol*</vt:lpstr>
      <vt:lpstr>Percentage of High School Students Who Currently Were Binge Drinking,* by Sex,† Grade,† and Race/Ethnicity,† 2019</vt:lpstr>
      <vt:lpstr>Percentage of High School Students Who Currently Were Binge Drinking,* by Sexual Identity and Sex of Sexual Contacts, 2019</vt:lpstr>
      <vt:lpstr>Percentage of High School Students Who Currently Were Binge Drinking,* 2017-2019†</vt:lpstr>
      <vt:lpstr>Range and Median Percentage of High School Students Who Currently Were Binge Drinking,* Across 42 States and 25 Cities, 2019</vt:lpstr>
      <vt:lpstr>Percentage of High School Students Who Currently Were Binge Drinking*</vt:lpstr>
      <vt:lpstr>Percentage of High School Students Who Reported That the Largest Number of Drinks They Had in a Row Was 10 or More,* by Sex,† Grade,† and Race/Ethnicity,† 2019</vt:lpstr>
      <vt:lpstr>Percentage of High School Students Who Reported That the Largest Number of Drinks They Had in a Row Was 10 or More,* by Sexual Identity and Sex of Sexual Contacts, 2019</vt:lpstr>
      <vt:lpstr>Percentage of High School Students Who Reported That the Largest Number of Drinks They Had in a Row Was 10 or More,* 2013-2019†</vt:lpstr>
      <vt:lpstr>Range and Median Percentage of High School Students Who Reported That the Largest Number of Drinks They Had in a Row Was 10 or More,* Across 24 States and 20 Cities, 2019</vt:lpstr>
      <vt:lpstr>Percentage of High School Students Who Reported That the Largest Number of Drinks They Had in a Row Was 10 or More*</vt:lpstr>
      <vt:lpstr>Percentage of High School Students Who Usually Got the Alcohol They Drank by Someone Giving It to Them,* by Sex,† Grade,† and Race/Ethnicity, 2019</vt:lpstr>
      <vt:lpstr>Percentage of High School Students Who Usually Got the Alcohol They Drank by Someone Giving It to Them,* by Sexual Identity and Sex of Sexual Contacts, 2019</vt:lpstr>
      <vt:lpstr>Percentage of High School Students Who Usually Got the Alcohol They Drank by Someone Giving It to Them,* 2007-2019†</vt:lpstr>
      <vt:lpstr>Range and Median Percentage of High School Students Who Usually Got the Alcohol They Drank by Someone Giving It to Them,* Across 29 States and 19 Cities, 2019</vt:lpstr>
      <vt:lpstr>Percentage of High School Students Who Usually Got the Alcohol They Drank by Someone Giving It to Them*</vt:lpstr>
      <vt:lpstr>Percentage of High School Students Who Ever Used Marijuana,* by Sex, Grade,† and Race/Ethnicity, 2019</vt:lpstr>
      <vt:lpstr>Percentage of High School Students Who Ever Used Marijuana,* by Sexual Identity and Sex of Sexual Contacts, 2019</vt:lpstr>
      <vt:lpstr>Percentage of High School Students Who Ever Used Marijuana,* 1991-2019†</vt:lpstr>
      <vt:lpstr>Range and Median Percentage of High School Students Who Ever Used Marijuana,* Across 36 States and 21 Cities, 2019</vt:lpstr>
      <vt:lpstr>Percentage of High School Students Who Ever Used Marijuana*</vt:lpstr>
      <vt:lpstr>Percentage of High School Students Who Tried Marijuana for the First Time Before Age 13 Years, by Sex,* Grade,* and Race/Ethnicity,* 2019</vt:lpstr>
      <vt:lpstr>Percentage of High School Students Who Tried Marijuana for the First Time Before Age 13 Years, by Sexual Identity and Sex of Sexual Contacts, 2019</vt:lpstr>
      <vt:lpstr>Percentage of High School Students Who Tried Marijuana for the First Time Before Age 13 Years, 1991-2019*</vt:lpstr>
      <vt:lpstr>Range and Median Percentage of High School Students Who Tried Marijuana for the First Time Before Age 13 Years, Across 41 States and 25 Cities, 2019</vt:lpstr>
      <vt:lpstr>Percentage of High School Students Who Tried Marijuana for the First Time Before Age 13 Years</vt:lpstr>
      <vt:lpstr>Percentage of High School Students Who Currently Used Marijuana,* by Sex, Grade,† and Race/Ethnicity, 2019</vt:lpstr>
      <vt:lpstr>Percentage of High School Students Who Currently Used Marijuana,* by Sexual Identity and Sex of Sexual Contacts, 2019</vt:lpstr>
      <vt:lpstr>Percentage of High School Students Who Currently Used Marijuana,* 1991-2019†</vt:lpstr>
      <vt:lpstr>Range and Median Percentage of High School Students Who Currently Used Marijuana,* Across 44 States and 27 Cities, 2019</vt:lpstr>
      <vt:lpstr>Percentage of High School Students Who Currently Used Marijuana*</vt:lpstr>
      <vt:lpstr>Percentage of High School Students Who Ever Used Synthetic Marijuana,* by Sex, Grade,† and Race/Ethnicity,† 2019</vt:lpstr>
      <vt:lpstr>Percentage of High School Students Who Ever Used Synthetic Marijuana,* by Sexual Identity and Sex of Sexual Contacts, 2019</vt:lpstr>
      <vt:lpstr>Percentage of High School Students Who Ever Used Synthetic Marijuana,* 2015-2019†</vt:lpstr>
      <vt:lpstr>Range and Median Percentage of High School Students Who Ever Used Synthetic Marijuana,* Across 28 States and 20 Cities, 2019</vt:lpstr>
      <vt:lpstr>Percentage of High School Students Who Ever Used Synthetic Marijuana*</vt:lpstr>
      <vt:lpstr>Percentage of High School Students Who Ever Took Prescription Pain Medicine Without a Doctor's Prescription or Differently Than How a Doctor Told Them to Use It,* by Sex,† Grade, and Race/Ethnicity, 2019</vt:lpstr>
      <vt:lpstr>Percentage of High School Students Who Ever Took Prescription Pain Medicine Without a Doctor's Prescription or Differently Than How a Doctor Told Them to Use It,* by Sexual Identity and Sex of Sexual Contacts, 2019</vt:lpstr>
      <vt:lpstr>Percentage of High School Students Who Ever Took Prescription Pain Medicine Without a Doctor's Prescription or Differently Than How a Doctor Told Them to Use It,* 2017-2019†</vt:lpstr>
      <vt:lpstr>Range and Median Percentage of High School Students Who Ever Took Prescription Pain Medicine Without a Doctor's Prescription or Differently Than How a Doctor Told Them to Use It,* Across 39 States and 26 Cities, 2019</vt:lpstr>
      <vt:lpstr>Percentage of High School Students Who Ever Took Prescription Pain Medicine Without a Doctor's Prescription or Differently Than How a Doctor Told Them to Use It*</vt:lpstr>
      <vt:lpstr>Percentage of High School Students Who Currently Took Prescription Pain Medicine Without a Doctor's Prescription or Differently Than How a Doctor Told Them to Use It,* by Sex,† Grade, and Race/Ethnicity,† 2019</vt:lpstr>
      <vt:lpstr>Percentage of High School Students Who Currently Took Prescription Pain Medicine Without a Doctor's Prescription or Differently Than How a Doctor Told Them to Use It,* by Sexual Identity and Sex of Sexual Contacts, 2019</vt:lpstr>
      <vt:lpstr>Percentage of High School Students Who Ever Used Cocaine,* by Sex,† Grade,† and Race/Ethnicity,† 2019</vt:lpstr>
      <vt:lpstr>Percentage of High School Students Who Ever Used Cocaine,* by Sexual Identity and Sex of Sexual Contacts, 2019</vt:lpstr>
      <vt:lpstr>Percentage of High School Students Who Ever Used Cocaine,* 1991-2019†</vt:lpstr>
      <vt:lpstr>Range and Median Percentage of High School Students Who Ever Used Cocaine,* Across 37 States and 24 Cities, 2019</vt:lpstr>
      <vt:lpstr>Percentage of High School Students Who Ever Used Cocaine*</vt:lpstr>
      <vt:lpstr>Percentage of High School Students Who Ever Used Inhalants,* by Sex, Grade,† and Race/Ethnicity, 2019</vt:lpstr>
      <vt:lpstr>Percentage of High School Students Who Ever Used Inhalants,* by Sexual Identity and Sex of Sexual Contacts, 2019</vt:lpstr>
      <vt:lpstr>Percentage of High School Students Who Ever Used Inhalants,* 1995-2019†</vt:lpstr>
      <vt:lpstr>Range and Median Percentage of High School Students Who Ever Used Inhalants,* Across 30 States and 21 Cities, 2019</vt:lpstr>
      <vt:lpstr>Percentage of High School Students Who Ever Used Inhalants*</vt:lpstr>
      <vt:lpstr>Percentage of High School Students Who Ever Used Heroin,* by Sex,† Grade, and Race/Ethnicity,† 2019</vt:lpstr>
      <vt:lpstr>Percentage of High School Students Who Ever Used Heroin,* by Sexual Identity and Sex of Sexual Contacts, 2019</vt:lpstr>
      <vt:lpstr>Percentage of High School Students Who Ever Used Heroin,* 1999-2019†</vt:lpstr>
      <vt:lpstr>Range and Median Percentage of High School Students Who Ever Used Heroin,* Across 38 States and 25 Cities, 2019</vt:lpstr>
      <vt:lpstr>Percentage of High School Students Who Ever Used Heroin*</vt:lpstr>
      <vt:lpstr>Percentage of High School Students Who Ever Used Hallucinogenic Drugs,* by Sex,† Grade,† and Race/Ethnicity,† 2019</vt:lpstr>
      <vt:lpstr>Percentage of High School Students Who Ever Used Hallucinogenic Drugs,* by Sexual Identity and Sex of Sexual Contacts, 2019</vt:lpstr>
      <vt:lpstr>Percentage of High School Students Who Ever Used Hallucinogenic Drugs,* 2001-2019†</vt:lpstr>
      <vt:lpstr>Percentage of High School Students Who Ever Used Methamphetamines,* by Sex,† Grade,† and Race/Ethnicity,† 2019</vt:lpstr>
      <vt:lpstr>Percentage of High School Students Who Ever Used Methamphetamines,* by Sexual Identity and Sex of Sexual Contacts, 2019</vt:lpstr>
      <vt:lpstr>Percentage of High School Students Who Ever Used Methamphetamines,* 1999-2019†</vt:lpstr>
      <vt:lpstr>Range and Median Percentage of High School Students Who Ever Used Methamphetamines,* Across 38 States and 24 Cities, 2019</vt:lpstr>
      <vt:lpstr>Percentage of High School Students Who Ever Used Methamphetamines*</vt:lpstr>
      <vt:lpstr>Percentage of High School Students Who Ever Used Ecstasy,* by Sex,† Grade,† and Race/Ethnicity,† 2019</vt:lpstr>
      <vt:lpstr>Percentage of High School Students Who Ever Used Ecstasy,* by Sexual Identity and Sex of Sexual Contacts, 2019</vt:lpstr>
      <vt:lpstr>Percentage of High School Students Who Ever Used Ecstasy,* 2001-2019†</vt:lpstr>
      <vt:lpstr>Range and Median Percentage of High School Students Who Ever Used Ecstasy,* Across 32 States and 20 Cities, 2019</vt:lpstr>
      <vt:lpstr>Percentage of High School Students Who Ever Used Ecstasy*</vt:lpstr>
      <vt:lpstr>Percentage of High School Students Who Ever Took Steroids Without a Doctor's Prescription,* by Sex,† Grade, and Race/Ethnicity, 2019</vt:lpstr>
      <vt:lpstr>Percentage of High School Students Who Ever Took Steroids Without a Doctor's Prescription,* by Sexual Identity and Sex of Sexual Contacts, 2019</vt:lpstr>
      <vt:lpstr>Percentage of High School Students Who Ever Took Steroids Without a Doctor's Prescription,* 1991-2019†</vt:lpstr>
      <vt:lpstr>Range and Median Percentage of High School Students Who Ever Took Steroids Without a Doctor's Prescription,* Across 21 States and 18 Cities, 2019</vt:lpstr>
      <vt:lpstr>Percentage of High School Students Who Ever Took Steroids Without a Doctor's Prescription*</vt:lpstr>
      <vt:lpstr>Percentage of High School Students Who Ever Injected Any Illegal Drug,* by Sex,† Grade, and Race/Ethnicity,† 2019</vt:lpstr>
      <vt:lpstr>Percentage of High School Students Who Ever Injected Any Illegal Drug,* by Sexual Identity and Sex of Sexual Contacts, 2019</vt:lpstr>
      <vt:lpstr>Percentage of High School Students Who Ever Injected Any Illegal Drug,* 1995-2019†</vt:lpstr>
      <vt:lpstr>Range and Median Percentage of High School Students Who Ever Injected Any Illegal Drug,* Across 28 States and 20 Cities, 2019</vt:lpstr>
      <vt:lpstr>Percentage of High School Students Who Ever Injected Any Illegal Drug*</vt:lpstr>
      <vt:lpstr>Percentage of High School Students Who Ever Used Select Illicit Drugs,* by Sex, Grade,† and Race/Ethnicity, 2019</vt:lpstr>
      <vt:lpstr>Percentage of High School Students Who Ever Used Select Illicit Drugs,* by Sexual Identity and Sex of Sexual Contacts, 2019</vt:lpstr>
      <vt:lpstr>Percentage of High School Students Who Ever Used Select Illicit Drugs,* 2001-2019†</vt:lpstr>
      <vt:lpstr>Percentage of High School Students Who Were Offered, Sold, or Given an Illegal Drug on School Property,* by Sex, Grade,† and Race/Ethnicity,† 2019</vt:lpstr>
      <vt:lpstr>Percentage of High School Students Who Were Offered, Sold, or Given an Illegal Drug on School Property,* by Sexual Identity and Sex of Sexual Contacts, 2019</vt:lpstr>
      <vt:lpstr>Percentage of High School Students Who Were Offered, Sold, or Given an Illegal Drug on School Property,* 1993-2019†</vt:lpstr>
      <vt:lpstr>Range and Median Percentage of High School Students Who Were Offered, Sold, or Given an Illegal Drug on School Property,* Across 36 States and 25 Cities, 2019</vt:lpstr>
      <vt:lpstr>Percentage of High School Students Who Were Offered, Sold, or Given an Illegal Drug on School Property*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2019 YRBS Slides Tobacco, Alcohol, and Other Drug Use </dc:title>
  <dc:creator/>
  <cp:lastModifiedBy/>
  <cp:revision>1</cp:revision>
  <dcterms:created xsi:type="dcterms:W3CDTF">2020-08-12T14:10:15Z</dcterms:created>
  <dcterms:modified xsi:type="dcterms:W3CDTF">2020-08-17T18:52:38Z</dcterms:modified>
</cp:coreProperties>
</file>