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charts/chart12.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3.xml" ContentType="application/vnd.openxmlformats-officedocument.drawingml.chart+xml"/>
  <Override PartName="/ppt/notesSlides/notesSlide18.xml" ContentType="application/vnd.openxmlformats-officedocument.presentationml.notesSlide+xml"/>
  <Override PartName="/ppt/charts/chart14.xml" ContentType="application/vnd.openxmlformats-officedocument.drawingml.chart+xml"/>
  <Override PartName="/ppt/notesSlides/notesSlide19.xml" ContentType="application/vnd.openxmlformats-officedocument.presentationml.notesSlide+xml"/>
  <Override PartName="/ppt/charts/chart15.xml" ContentType="application/vnd.openxmlformats-officedocument.drawingml.chart+xml"/>
  <Override PartName="/ppt/notesSlides/notesSlide20.xml" ContentType="application/vnd.openxmlformats-officedocument.presentationml.notesSlide+xml"/>
  <Override PartName="/ppt/charts/chart16.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7.xml" ContentType="application/vnd.openxmlformats-officedocument.drawingml.chart+xml"/>
  <Override PartName="/ppt/notesSlides/notesSlide23.xml" ContentType="application/vnd.openxmlformats-officedocument.presentationml.notesSlide+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notesSlides/notesSlide25.xml" ContentType="application/vnd.openxmlformats-officedocument.presentationml.notesSlide+xml"/>
  <Override PartName="/ppt/charts/chart20.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1.xml" ContentType="application/vnd.openxmlformats-officedocument.drawingml.chart+xml"/>
  <Override PartName="/ppt/notesSlides/notesSlide28.xml" ContentType="application/vnd.openxmlformats-officedocument.presentationml.notesSlide+xml"/>
  <Override PartName="/ppt/charts/chart22.xml" ContentType="application/vnd.openxmlformats-officedocument.drawingml.chart+xml"/>
  <Override PartName="/ppt/notesSlides/notesSlide29.xml" ContentType="application/vnd.openxmlformats-officedocument.presentationml.notesSlide+xml"/>
  <Override PartName="/ppt/charts/chart23.xml" ContentType="application/vnd.openxmlformats-officedocument.drawingml.chart+xml"/>
  <Override PartName="/ppt/notesSlides/notesSlide30.xml" ContentType="application/vnd.openxmlformats-officedocument.presentationml.notesSlide+xml"/>
  <Override PartName="/ppt/charts/chart24.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5.xml" ContentType="application/vnd.openxmlformats-officedocument.drawingml.chart+xml"/>
  <Override PartName="/ppt/notesSlides/notesSlide33.xml" ContentType="application/vnd.openxmlformats-officedocument.presentationml.notesSlide+xml"/>
  <Override PartName="/ppt/charts/chart26.xml" ContentType="application/vnd.openxmlformats-officedocument.drawingml.chart+xml"/>
  <Override PartName="/ppt/notesSlides/notesSlide34.xml" ContentType="application/vnd.openxmlformats-officedocument.presentationml.notesSlide+xml"/>
  <Override PartName="/ppt/charts/chart27.xml" ContentType="application/vnd.openxmlformats-officedocument.drawingml.chart+xml"/>
  <Override PartName="/ppt/notesSlides/notesSlide35.xml" ContentType="application/vnd.openxmlformats-officedocument.presentationml.notesSlide+xml"/>
  <Override PartName="/ppt/charts/chart28.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9.xml" ContentType="application/vnd.openxmlformats-officedocument.drawingml.chart+xml"/>
  <Override PartName="/ppt/notesSlides/notesSlide38.xml" ContentType="application/vnd.openxmlformats-officedocument.presentationml.notesSlide+xml"/>
  <Override PartName="/ppt/charts/chart30.xml" ContentType="application/vnd.openxmlformats-officedocument.drawingml.chart+xml"/>
  <Override PartName="/ppt/notesSlides/notesSlide39.xml" ContentType="application/vnd.openxmlformats-officedocument.presentationml.notesSlide+xml"/>
  <Override PartName="/ppt/charts/chart31.xml" ContentType="application/vnd.openxmlformats-officedocument.drawingml.chart+xml"/>
  <Override PartName="/ppt/notesSlides/notesSlide40.xml" ContentType="application/vnd.openxmlformats-officedocument.presentationml.notesSlide+xml"/>
  <Override PartName="/ppt/charts/chart32.xml" ContentType="application/vnd.openxmlformats-officedocument.drawingml.chart+xml"/>
  <Override PartName="/ppt/notesSlides/notesSlide41.xml" ContentType="application/vnd.openxmlformats-officedocument.presentationml.notesSlide+xml"/>
  <Override PartName="/ppt/charts/chart33.xml" ContentType="application/vnd.openxmlformats-officedocument.drawingml.chart+xml"/>
  <Override PartName="/ppt/notesSlides/notesSlide42.xml" ContentType="application/vnd.openxmlformats-officedocument.presentationml.notesSlide+xml"/>
  <Override PartName="/ppt/charts/chart34.xml" ContentType="application/vnd.openxmlformats-officedocument.drawingml.chart+xml"/>
  <Override PartName="/ppt/notesSlides/notesSlide43.xml" ContentType="application/vnd.openxmlformats-officedocument.presentationml.notesSlide+xml"/>
  <Override PartName="/ppt/charts/chart35.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36.xml" ContentType="application/vnd.openxmlformats-officedocument.drawingml.chart+xml"/>
  <Override PartName="/ppt/notesSlides/notesSlide46.xml" ContentType="application/vnd.openxmlformats-officedocument.presentationml.notesSlide+xml"/>
  <Override PartName="/ppt/charts/chart37.xml" ContentType="application/vnd.openxmlformats-officedocument.drawingml.chart+xml"/>
  <Override PartName="/ppt/notesSlides/notesSlide47.xml" ContentType="application/vnd.openxmlformats-officedocument.presentationml.notesSlide+xml"/>
  <Override PartName="/ppt/charts/chart38.xml" ContentType="application/vnd.openxmlformats-officedocument.drawingml.chart+xml"/>
  <Override PartName="/ppt/notesSlides/notesSlide48.xml" ContentType="application/vnd.openxmlformats-officedocument.presentationml.notesSlide+xml"/>
  <Override PartName="/ppt/charts/chart39.xml" ContentType="application/vnd.openxmlformats-officedocument.drawingml.chart+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92" r:id="rId2"/>
  </p:sldMasterIdLst>
  <p:notesMasterIdLst>
    <p:notesMasterId r:id="rId52"/>
  </p:notesMasterIdLst>
  <p:sldIdLst>
    <p:sldId id="855" r:id="rId3"/>
    <p:sldId id="625" r:id="rId4"/>
    <p:sldId id="626" r:id="rId5"/>
    <p:sldId id="627" r:id="rId6"/>
    <p:sldId id="628" r:id="rId7"/>
    <p:sldId id="837" r:id="rId8"/>
    <p:sldId id="629" r:id="rId9"/>
    <p:sldId id="630" r:id="rId10"/>
    <p:sldId id="631" r:id="rId11"/>
    <p:sldId id="632" r:id="rId12"/>
    <p:sldId id="838" r:id="rId13"/>
    <p:sldId id="633" r:id="rId14"/>
    <p:sldId id="634" r:id="rId15"/>
    <p:sldId id="635" r:id="rId16"/>
    <p:sldId id="636" r:id="rId17"/>
    <p:sldId id="839" r:id="rId18"/>
    <p:sldId id="637" r:id="rId19"/>
    <p:sldId id="638" r:id="rId20"/>
    <p:sldId id="639" r:id="rId21"/>
    <p:sldId id="640" r:id="rId22"/>
    <p:sldId id="840" r:id="rId23"/>
    <p:sldId id="641" r:id="rId24"/>
    <p:sldId id="642" r:id="rId25"/>
    <p:sldId id="643" r:id="rId26"/>
    <p:sldId id="644" r:id="rId27"/>
    <p:sldId id="841" r:id="rId28"/>
    <p:sldId id="645" r:id="rId29"/>
    <p:sldId id="646" r:id="rId30"/>
    <p:sldId id="647" r:id="rId31"/>
    <p:sldId id="648" r:id="rId32"/>
    <p:sldId id="842" r:id="rId33"/>
    <p:sldId id="649" r:id="rId34"/>
    <p:sldId id="650" r:id="rId35"/>
    <p:sldId id="651" r:id="rId36"/>
    <p:sldId id="652" r:id="rId37"/>
    <p:sldId id="843" r:id="rId38"/>
    <p:sldId id="700" r:id="rId39"/>
    <p:sldId id="701" r:id="rId40"/>
    <p:sldId id="731" r:id="rId41"/>
    <p:sldId id="653" r:id="rId42"/>
    <p:sldId id="654" r:id="rId43"/>
    <p:sldId id="655" r:id="rId44"/>
    <p:sldId id="656" r:id="rId45"/>
    <p:sldId id="844" r:id="rId46"/>
    <p:sldId id="657" r:id="rId47"/>
    <p:sldId id="658" r:id="rId48"/>
    <p:sldId id="659" r:id="rId49"/>
    <p:sldId id="660" r:id="rId50"/>
    <p:sldId id="845" r:id="rId5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889"/>
    <a:srgbClr val="A3A3A3"/>
    <a:srgbClr val="9B4E9E"/>
    <a:srgbClr val="F7A01B"/>
    <a:srgbClr val="BF311B"/>
    <a:srgbClr val="18472F"/>
    <a:srgbClr val="339966"/>
    <a:srgbClr val="1D4D6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3971" autoAdjust="0"/>
    <p:restoredTop sz="65912" autoAdjust="0"/>
  </p:normalViewPr>
  <p:slideViewPr>
    <p:cSldViewPr>
      <p:cViewPr varScale="1">
        <p:scale>
          <a:sx n="51" d="100"/>
          <a:sy n="51" d="100"/>
        </p:scale>
        <p:origin x="53" y="158"/>
      </p:cViewPr>
      <p:guideLst>
        <p:guide orient="horz" pos="2160"/>
        <p:guide pos="3840"/>
      </p:guideLst>
    </p:cSldViewPr>
  </p:slideViewPr>
  <p:outlineViewPr>
    <p:cViewPr>
      <p:scale>
        <a:sx n="33" d="100"/>
        <a:sy n="33" d="100"/>
      </p:scale>
      <p:origin x="0" y="-11486"/>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44.1</c:v>
                </c:pt>
                <c:pt idx="2">
                  <c:v>52.8</c:v>
                </c:pt>
                <c:pt idx="3">
                  <c:v>35.299999999999997</c:v>
                </c:pt>
                <c:pt idx="5">
                  <c:v>49.1</c:v>
                </c:pt>
                <c:pt idx="6">
                  <c:v>45.4</c:v>
                </c:pt>
                <c:pt idx="7">
                  <c:v>41.2</c:v>
                </c:pt>
                <c:pt idx="8">
                  <c:v>40</c:v>
                </c:pt>
                <c:pt idx="10">
                  <c:v>37.200000000000003</c:v>
                </c:pt>
                <c:pt idx="11">
                  <c:v>39.9</c:v>
                </c:pt>
                <c:pt idx="12">
                  <c:v>48.6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Sheet1!$A$2:$A$10</c:f>
              <c:strCache>
                <c:ptCount val="9"/>
                <c:pt idx="0">
                  <c:v>Total</c:v>
                </c:pt>
                <c:pt idx="2">
                  <c:v>Heterosexual</c:v>
                </c:pt>
                <c:pt idx="3">
                  <c:v>Gay, Lesbian, or Bisexual</c:v>
                </c:pt>
                <c:pt idx="4">
                  <c:v>Unsure</c:v>
                </c:pt>
                <c:pt idx="6">
                  <c:v>Opposite Sex Only</c:v>
                </c:pt>
                <c:pt idx="7">
                  <c:v>Same Sex or Both Sexes</c:v>
                </c:pt>
                <c:pt idx="8">
                  <c:v>No Sexual Contact</c:v>
                </c:pt>
              </c:strCache>
            </c:strRef>
          </c:cat>
          <c:val>
            <c:numRef>
              <c:f>Sheet1!$B$2:$B$10</c:f>
              <c:numCache>
                <c:formatCode>General</c:formatCode>
                <c:ptCount val="9"/>
                <c:pt idx="0">
                  <c:v>23.2</c:v>
                </c:pt>
                <c:pt idx="2">
                  <c:v>25</c:v>
                </c:pt>
                <c:pt idx="3">
                  <c:v>13.2</c:v>
                </c:pt>
                <c:pt idx="4">
                  <c:v>15.6</c:v>
                </c:pt>
                <c:pt idx="6">
                  <c:v>27.9</c:v>
                </c:pt>
                <c:pt idx="7">
                  <c:v>13.2</c:v>
                </c:pt>
                <c:pt idx="8">
                  <c:v>21.4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5"/>
                <c:pt idx="0">
                  <c:v>2011</c:v>
                </c:pt>
                <c:pt idx="1">
                  <c:v>2013</c:v>
                </c:pt>
                <c:pt idx="2">
                  <c:v>2015</c:v>
                </c:pt>
                <c:pt idx="3">
                  <c:v>2017</c:v>
                </c:pt>
                <c:pt idx="4">
                  <c:v>2019</c:v>
                </c:pt>
              </c:numCache>
            </c:numRef>
          </c:cat>
          <c:val>
            <c:numRef>
              <c:f>Sheet1!$B$2:$B$6</c:f>
              <c:numCache>
                <c:formatCode>General</c:formatCode>
                <c:ptCount val="15"/>
                <c:pt idx="0">
                  <c:v>28.7</c:v>
                </c:pt>
                <c:pt idx="1">
                  <c:v>27.1</c:v>
                </c:pt>
                <c:pt idx="2">
                  <c:v>27.1</c:v>
                </c:pt>
                <c:pt idx="3">
                  <c:v>26.1</c:v>
                </c:pt>
                <c:pt idx="4">
                  <c:v>23.2</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9B4E9E"/>
              </a:solidFill>
              <a:ln>
                <a:solidFill>
                  <a:srgbClr val="FFFFFF"/>
                </a:solidFill>
                <a:prstDash val="solid"/>
              </a:ln>
            </c:spPr>
          </c:marker>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17.100000000000001</c:v>
                </c:pt>
                <c:pt idx="1">
                  <c:v>13.6</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168-4CAE-9F1E-F456D6B9296B}"/>
            </c:ext>
          </c:extLst>
        </c:ser>
        <c:ser>
          <c:idx val="1"/>
          <c:order val="1"/>
          <c:tx>
            <c:strRef>
              <c:f>Sheet1!$A$3</c:f>
              <c:strCache>
                <c:ptCount val="1"/>
                <c:pt idx="0">
                  <c:v>Max</c:v>
                </c:pt>
              </c:strCache>
            </c:strRef>
          </c:tx>
          <c:spPr>
            <a:ln w="36401">
              <a:noFill/>
            </a:ln>
          </c:spPr>
          <c:marker>
            <c:symbol val="dash"/>
            <c:size val="18"/>
            <c:spPr>
              <a:solidFill>
                <a:srgbClr val="9B4E9E"/>
              </a:solidFill>
              <a:ln>
                <a:solidFill>
                  <a:srgbClr val="FFFFFF"/>
                </a:solidFill>
                <a:prstDash val="solid"/>
              </a:ln>
            </c:spPr>
          </c:marker>
          <c:dLbls>
            <c:numFmt formatCode="#,##0.0" sourceLinked="0"/>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29.7</c:v>
                </c:pt>
                <c:pt idx="1">
                  <c:v>29.3</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168-4CAE-9F1E-F456D6B9296B}"/>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168-4CAE-9F1E-F456D6B9296B}"/>
              </c:ext>
            </c:extLst>
          </c:dPt>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22.6</c:v>
                </c:pt>
                <c:pt idx="1">
                  <c:v>18.2</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168-4CAE-9F1E-F456D6B9296B}"/>
            </c:ext>
          </c:extLst>
        </c:ser>
        <c:dLbls>
          <c:showLegendKey val="0"/>
          <c:showVal val="0"/>
          <c:showCatName val="0"/>
          <c:showSerName val="0"/>
          <c:showPercent val="0"/>
          <c:showBubbleSize val="0"/>
        </c:dLbls>
        <c:hiLowLines>
          <c:spPr>
            <a:ln w="32356">
              <a:solidFill>
                <a:srgbClr val="7030A0"/>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3175">
            <a:solidFill>
              <a:srgbClr val="A3A3A3"/>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50"/>
          <c:min val="0"/>
        </c:scaling>
        <c:delete val="0"/>
        <c:axPos val="l"/>
        <c:majorGridlines>
          <c:spPr>
            <a:ln w="3175">
              <a:solidFill>
                <a:srgbClr val="A3A3A3"/>
              </a:solidFill>
            </a:ln>
          </c:spPr>
        </c:majorGridlines>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none"/>
        <c:minorTickMark val="none"/>
        <c:tickLblPos val="nextTo"/>
        <c:spPr>
          <a:ln w="3175">
            <a:solidFill>
              <a:schemeClr val="tx1"/>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0960"/>
        <c:crosses val="autoZero"/>
        <c:crossBetween val="between"/>
        <c:majorUnit val="10"/>
      </c:valAx>
      <c:spPr>
        <a:noFill/>
        <a:ln w="3175">
          <a:solidFill>
            <a:srgbClr val="A3A3A3"/>
          </a:solid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19.8</c:v>
                </c:pt>
                <c:pt idx="2">
                  <c:v>18.7</c:v>
                </c:pt>
                <c:pt idx="3">
                  <c:v>20.8</c:v>
                </c:pt>
                <c:pt idx="5">
                  <c:v>20</c:v>
                </c:pt>
                <c:pt idx="6">
                  <c:v>21.1</c:v>
                </c:pt>
                <c:pt idx="7">
                  <c:v>18.399999999999999</c:v>
                </c:pt>
                <c:pt idx="8">
                  <c:v>19.399999999999999</c:v>
                </c:pt>
                <c:pt idx="10">
                  <c:v>31.6</c:v>
                </c:pt>
                <c:pt idx="11">
                  <c:v>21.3</c:v>
                </c:pt>
                <c:pt idx="12">
                  <c:v>16.5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Sheet1!$A$2:$A$10</c:f>
              <c:strCache>
                <c:ptCount val="9"/>
                <c:pt idx="0">
                  <c:v>Total</c:v>
                </c:pt>
                <c:pt idx="2">
                  <c:v>Heterosexual</c:v>
                </c:pt>
                <c:pt idx="3">
                  <c:v>Gay, Lesbian, or Bisexual</c:v>
                </c:pt>
                <c:pt idx="4">
                  <c:v>Unsure</c:v>
                </c:pt>
                <c:pt idx="6">
                  <c:v>Opposite Sex Only</c:v>
                </c:pt>
                <c:pt idx="7">
                  <c:v>Same Sex or Both Sexes</c:v>
                </c:pt>
                <c:pt idx="8">
                  <c:v>No Sexual Contact</c:v>
                </c:pt>
              </c:strCache>
            </c:strRef>
          </c:cat>
          <c:val>
            <c:numRef>
              <c:f>Sheet1!$B$2:$B$10</c:f>
              <c:numCache>
                <c:formatCode>General</c:formatCode>
                <c:ptCount val="9"/>
                <c:pt idx="0">
                  <c:v>19.8</c:v>
                </c:pt>
                <c:pt idx="2">
                  <c:v>18.5</c:v>
                </c:pt>
                <c:pt idx="3">
                  <c:v>27.4</c:v>
                </c:pt>
                <c:pt idx="4">
                  <c:v>21.2</c:v>
                </c:pt>
                <c:pt idx="6">
                  <c:v>19</c:v>
                </c:pt>
                <c:pt idx="7">
                  <c:v>29.6</c:v>
                </c:pt>
                <c:pt idx="8">
                  <c:v>18.2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Sheet1!$A$2:$A$12</c:f>
              <c:numCache>
                <c:formatCode>General</c:formatCode>
                <c:ptCount val="15"/>
                <c:pt idx="0">
                  <c:v>1999</c:v>
                </c:pt>
                <c:pt idx="1">
                  <c:v>2001</c:v>
                </c:pt>
                <c:pt idx="2">
                  <c:v>2003</c:v>
                </c:pt>
                <c:pt idx="3">
                  <c:v>2005</c:v>
                </c:pt>
                <c:pt idx="4">
                  <c:v>2007</c:v>
                </c:pt>
                <c:pt idx="5">
                  <c:v>2009</c:v>
                </c:pt>
                <c:pt idx="6">
                  <c:v>2011</c:v>
                </c:pt>
                <c:pt idx="7">
                  <c:v>2013</c:v>
                </c:pt>
                <c:pt idx="8">
                  <c:v>2015</c:v>
                </c:pt>
                <c:pt idx="9">
                  <c:v>2017</c:v>
                </c:pt>
                <c:pt idx="10">
                  <c:v>2019</c:v>
                </c:pt>
              </c:numCache>
            </c:numRef>
          </c:cat>
          <c:val>
            <c:numRef>
              <c:f>Sheet1!$B$2:$B$12</c:f>
              <c:numCache>
                <c:formatCode>General</c:formatCode>
                <c:ptCount val="15"/>
                <c:pt idx="0">
                  <c:v>42.8</c:v>
                </c:pt>
                <c:pt idx="1">
                  <c:v>38.299999999999997</c:v>
                </c:pt>
                <c:pt idx="2">
                  <c:v>38.200000000000003</c:v>
                </c:pt>
                <c:pt idx="3">
                  <c:v>37.200000000000003</c:v>
                </c:pt>
                <c:pt idx="4">
                  <c:v>35.4</c:v>
                </c:pt>
                <c:pt idx="5">
                  <c:v>32.799999999999997</c:v>
                </c:pt>
                <c:pt idx="6">
                  <c:v>32.4</c:v>
                </c:pt>
                <c:pt idx="7">
                  <c:v>32.5</c:v>
                </c:pt>
                <c:pt idx="8">
                  <c:v>24.7</c:v>
                </c:pt>
                <c:pt idx="9">
                  <c:v>20.7</c:v>
                </c:pt>
                <c:pt idx="10">
                  <c:v>19.8</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9B4E9E"/>
              </a:solidFill>
              <a:ln>
                <a:solidFill>
                  <a:srgbClr val="FFFFFF"/>
                </a:solidFill>
                <a:prstDash val="solid"/>
              </a:ln>
            </c:spPr>
          </c:marker>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13.9</c:v>
                </c:pt>
                <c:pt idx="1">
                  <c:v>12.4</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168-4CAE-9F1E-F456D6B9296B}"/>
            </c:ext>
          </c:extLst>
        </c:ser>
        <c:ser>
          <c:idx val="1"/>
          <c:order val="1"/>
          <c:tx>
            <c:strRef>
              <c:f>Sheet1!$A$3</c:f>
              <c:strCache>
                <c:ptCount val="1"/>
                <c:pt idx="0">
                  <c:v>Max</c:v>
                </c:pt>
              </c:strCache>
            </c:strRef>
          </c:tx>
          <c:spPr>
            <a:ln w="36401">
              <a:noFill/>
            </a:ln>
          </c:spPr>
          <c:marker>
            <c:symbol val="dash"/>
            <c:size val="18"/>
            <c:spPr>
              <a:solidFill>
                <a:srgbClr val="9B4E9E"/>
              </a:solidFill>
              <a:ln>
                <a:solidFill>
                  <a:srgbClr val="FFFFFF"/>
                </a:solidFill>
                <a:prstDash val="solid"/>
              </a:ln>
            </c:spPr>
          </c:marker>
          <c:dLbls>
            <c:numFmt formatCode="#,##0.0" sourceLinked="0"/>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27.6</c:v>
                </c:pt>
                <c:pt idx="1">
                  <c:v>32</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168-4CAE-9F1E-F456D6B9296B}"/>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168-4CAE-9F1E-F456D6B9296B}"/>
              </c:ext>
            </c:extLst>
          </c:dPt>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19.899999999999999</c:v>
                </c:pt>
                <c:pt idx="1">
                  <c:v>20.3</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168-4CAE-9F1E-F456D6B9296B}"/>
            </c:ext>
          </c:extLst>
        </c:ser>
        <c:dLbls>
          <c:showLegendKey val="0"/>
          <c:showVal val="0"/>
          <c:showCatName val="0"/>
          <c:showSerName val="0"/>
          <c:showPercent val="0"/>
          <c:showBubbleSize val="0"/>
        </c:dLbls>
        <c:hiLowLines>
          <c:spPr>
            <a:ln w="32356">
              <a:solidFill>
                <a:srgbClr val="7030A0"/>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3175">
            <a:solidFill>
              <a:srgbClr val="A3A3A3"/>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50"/>
          <c:min val="0"/>
        </c:scaling>
        <c:delete val="0"/>
        <c:axPos val="l"/>
        <c:majorGridlines>
          <c:spPr>
            <a:ln w="3175">
              <a:solidFill>
                <a:srgbClr val="A3A3A3"/>
              </a:solidFill>
            </a:ln>
          </c:spPr>
        </c:majorGridlines>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none"/>
        <c:minorTickMark val="none"/>
        <c:tickLblPos val="nextTo"/>
        <c:spPr>
          <a:ln w="3175">
            <a:solidFill>
              <a:schemeClr val="tx1"/>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0960"/>
        <c:crosses val="autoZero"/>
        <c:crossBetween val="between"/>
        <c:majorUnit val="10"/>
      </c:valAx>
      <c:spPr>
        <a:noFill/>
        <a:ln w="3175">
          <a:solidFill>
            <a:srgbClr val="A3A3A3"/>
          </a:solid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46.1</c:v>
                </c:pt>
                <c:pt idx="2">
                  <c:v>47.5</c:v>
                </c:pt>
                <c:pt idx="3">
                  <c:v>44.6</c:v>
                </c:pt>
                <c:pt idx="5">
                  <c:v>46.5</c:v>
                </c:pt>
                <c:pt idx="6">
                  <c:v>46.9</c:v>
                </c:pt>
                <c:pt idx="7">
                  <c:v>45.3</c:v>
                </c:pt>
                <c:pt idx="8">
                  <c:v>45.5</c:v>
                </c:pt>
                <c:pt idx="10">
                  <c:v>47.8</c:v>
                </c:pt>
                <c:pt idx="11">
                  <c:v>47.2</c:v>
                </c:pt>
                <c:pt idx="12">
                  <c:v>45.1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Sheet1!$A$2:$A$10</c:f>
              <c:strCache>
                <c:ptCount val="9"/>
                <c:pt idx="0">
                  <c:v>Total</c:v>
                </c:pt>
                <c:pt idx="2">
                  <c:v>Heterosexual</c:v>
                </c:pt>
                <c:pt idx="3">
                  <c:v>Gay, Lesbian, or Bisexual</c:v>
                </c:pt>
                <c:pt idx="4">
                  <c:v>Unsure</c:v>
                </c:pt>
                <c:pt idx="6">
                  <c:v>Opposite Sex Only</c:v>
                </c:pt>
                <c:pt idx="7">
                  <c:v>Same Sex or Both Sexes</c:v>
                </c:pt>
                <c:pt idx="8">
                  <c:v>No Sexual Contact</c:v>
                </c:pt>
              </c:strCache>
            </c:strRef>
          </c:cat>
          <c:val>
            <c:numRef>
              <c:f>Sheet1!$B$2:$B$10</c:f>
              <c:numCache>
                <c:formatCode>General</c:formatCode>
                <c:ptCount val="9"/>
                <c:pt idx="0">
                  <c:v>46.1</c:v>
                </c:pt>
                <c:pt idx="2">
                  <c:v>44.4</c:v>
                </c:pt>
                <c:pt idx="3">
                  <c:v>56.1</c:v>
                </c:pt>
                <c:pt idx="4">
                  <c:v>53.4</c:v>
                </c:pt>
                <c:pt idx="6">
                  <c:v>45.3</c:v>
                </c:pt>
                <c:pt idx="7">
                  <c:v>53.7</c:v>
                </c:pt>
                <c:pt idx="8">
                  <c:v>46.9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Sheet1!$A$2:$A$10</c:f>
              <c:numCache>
                <c:formatCode>General</c:formatCode>
                <c:ptCount val="15"/>
                <c:pt idx="0">
                  <c:v>2003</c:v>
                </c:pt>
                <c:pt idx="1">
                  <c:v>2005</c:v>
                </c:pt>
                <c:pt idx="2">
                  <c:v>2007</c:v>
                </c:pt>
                <c:pt idx="3">
                  <c:v>2009</c:v>
                </c:pt>
                <c:pt idx="4">
                  <c:v>2011</c:v>
                </c:pt>
                <c:pt idx="5">
                  <c:v>2013</c:v>
                </c:pt>
                <c:pt idx="6">
                  <c:v>2015</c:v>
                </c:pt>
                <c:pt idx="7">
                  <c:v>2017</c:v>
                </c:pt>
                <c:pt idx="8">
                  <c:v>2019</c:v>
                </c:pt>
              </c:numCache>
            </c:numRef>
          </c:cat>
          <c:val>
            <c:numRef>
              <c:f>Sheet1!$B$2:$B$10</c:f>
              <c:numCache>
                <c:formatCode>General</c:formatCode>
                <c:ptCount val="15"/>
                <c:pt idx="0">
                  <c:v>22.1</c:v>
                </c:pt>
                <c:pt idx="1">
                  <c:v>21.1</c:v>
                </c:pt>
                <c:pt idx="2">
                  <c:v>24.9</c:v>
                </c:pt>
                <c:pt idx="3">
                  <c:v>24.9</c:v>
                </c:pt>
                <c:pt idx="4">
                  <c:v>31.1</c:v>
                </c:pt>
                <c:pt idx="5">
                  <c:v>41.3</c:v>
                </c:pt>
                <c:pt idx="6">
                  <c:v>41.7</c:v>
                </c:pt>
                <c:pt idx="7">
                  <c:v>43</c:v>
                </c:pt>
                <c:pt idx="8">
                  <c:v>46.1</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Sheet1!$A$2:$A$10</c:f>
              <c:strCache>
                <c:ptCount val="9"/>
                <c:pt idx="0">
                  <c:v>Total</c:v>
                </c:pt>
                <c:pt idx="2">
                  <c:v>Heterosexual</c:v>
                </c:pt>
                <c:pt idx="3">
                  <c:v>Gay, Lesbian, or Bisexual</c:v>
                </c:pt>
                <c:pt idx="4">
                  <c:v>Unsure</c:v>
                </c:pt>
                <c:pt idx="6">
                  <c:v>Opposite Sex Only</c:v>
                </c:pt>
                <c:pt idx="7">
                  <c:v>Same Sex or Both Sexes</c:v>
                </c:pt>
                <c:pt idx="8">
                  <c:v>No Sexual Contact</c:v>
                </c:pt>
              </c:strCache>
            </c:strRef>
          </c:cat>
          <c:val>
            <c:numRef>
              <c:f>Sheet1!$B$2:$B$10</c:f>
              <c:numCache>
                <c:formatCode>General</c:formatCode>
                <c:ptCount val="9"/>
                <c:pt idx="0">
                  <c:v>44.1</c:v>
                </c:pt>
                <c:pt idx="2">
                  <c:v>47.1</c:v>
                </c:pt>
                <c:pt idx="3">
                  <c:v>29.3</c:v>
                </c:pt>
                <c:pt idx="4">
                  <c:v>28.1</c:v>
                </c:pt>
                <c:pt idx="6">
                  <c:v>49.4</c:v>
                </c:pt>
                <c:pt idx="7">
                  <c:v>31.4</c:v>
                </c:pt>
                <c:pt idx="8">
                  <c:v>43.9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9B4E9E"/>
              </a:solidFill>
              <a:ln>
                <a:solidFill>
                  <a:srgbClr val="FFFFFF"/>
                </a:solidFill>
                <a:prstDash val="solid"/>
              </a:ln>
            </c:spPr>
          </c:marker>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34.9</c:v>
                </c:pt>
                <c:pt idx="1">
                  <c:v>36</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168-4CAE-9F1E-F456D6B9296B}"/>
            </c:ext>
          </c:extLst>
        </c:ser>
        <c:ser>
          <c:idx val="1"/>
          <c:order val="1"/>
          <c:tx>
            <c:strRef>
              <c:f>Sheet1!$A$3</c:f>
              <c:strCache>
                <c:ptCount val="1"/>
                <c:pt idx="0">
                  <c:v>Max</c:v>
                </c:pt>
              </c:strCache>
            </c:strRef>
          </c:tx>
          <c:spPr>
            <a:ln w="36401">
              <a:noFill/>
            </a:ln>
          </c:spPr>
          <c:marker>
            <c:symbol val="dash"/>
            <c:size val="18"/>
            <c:spPr>
              <a:solidFill>
                <a:srgbClr val="9B4E9E"/>
              </a:solidFill>
              <a:ln>
                <a:solidFill>
                  <a:srgbClr val="FFFFFF"/>
                </a:solidFill>
                <a:prstDash val="solid"/>
              </a:ln>
            </c:spPr>
          </c:marker>
          <c:dLbls>
            <c:numFmt formatCode="#,##0.0" sourceLinked="0"/>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54.3</c:v>
                </c:pt>
                <c:pt idx="1">
                  <c:v>56.1</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168-4CAE-9F1E-F456D6B9296B}"/>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168-4CAE-9F1E-F456D6B9296B}"/>
              </c:ext>
            </c:extLst>
          </c:dPt>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43.4</c:v>
                </c:pt>
                <c:pt idx="1">
                  <c:v>43.2</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168-4CAE-9F1E-F456D6B9296B}"/>
            </c:ext>
          </c:extLst>
        </c:ser>
        <c:dLbls>
          <c:showLegendKey val="0"/>
          <c:showVal val="0"/>
          <c:showCatName val="0"/>
          <c:showSerName val="0"/>
          <c:showPercent val="0"/>
          <c:showBubbleSize val="0"/>
        </c:dLbls>
        <c:hiLowLines>
          <c:spPr>
            <a:ln w="32356">
              <a:solidFill>
                <a:srgbClr val="7030A0"/>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3175">
            <a:solidFill>
              <a:srgbClr val="A3A3A3"/>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100"/>
          <c:min val="0"/>
        </c:scaling>
        <c:delete val="0"/>
        <c:axPos val="l"/>
        <c:majorGridlines>
          <c:spPr>
            <a:ln w="3175">
              <a:solidFill>
                <a:srgbClr val="A3A3A3"/>
              </a:solidFill>
            </a:ln>
          </c:spPr>
        </c:majorGridlines>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none"/>
        <c:minorTickMark val="none"/>
        <c:tickLblPos val="nextTo"/>
        <c:spPr>
          <a:ln w="3175">
            <a:solidFill>
              <a:schemeClr val="tx1"/>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0960"/>
        <c:crosses val="autoZero"/>
        <c:crossBetween val="between"/>
        <c:majorUnit val="20"/>
      </c:valAx>
      <c:spPr>
        <a:noFill/>
        <a:ln w="3175">
          <a:solidFill>
            <a:srgbClr val="A3A3A3"/>
          </a:solid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52.2</c:v>
                </c:pt>
                <c:pt idx="2">
                  <c:v>55.4</c:v>
                </c:pt>
                <c:pt idx="3">
                  <c:v>48.6</c:v>
                </c:pt>
                <c:pt idx="5">
                  <c:v>68.8</c:v>
                </c:pt>
                <c:pt idx="6">
                  <c:v>52.2</c:v>
                </c:pt>
                <c:pt idx="7">
                  <c:v>44.6</c:v>
                </c:pt>
                <c:pt idx="8">
                  <c:v>41.4</c:v>
                </c:pt>
                <c:pt idx="10">
                  <c:v>50.7</c:v>
                </c:pt>
                <c:pt idx="11">
                  <c:v>51.4</c:v>
                </c:pt>
                <c:pt idx="12">
                  <c:v>52.8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Sheet1!$A$2:$A$10</c:f>
              <c:strCache>
                <c:ptCount val="9"/>
                <c:pt idx="0">
                  <c:v>Total</c:v>
                </c:pt>
                <c:pt idx="2">
                  <c:v>Heterosexual</c:v>
                </c:pt>
                <c:pt idx="3">
                  <c:v>Gay, Lesbian, or Bisexual</c:v>
                </c:pt>
                <c:pt idx="4">
                  <c:v>Unsure</c:v>
                </c:pt>
                <c:pt idx="6">
                  <c:v>Opposite Sex Only</c:v>
                </c:pt>
                <c:pt idx="7">
                  <c:v>Same Sex or Both Sexes</c:v>
                </c:pt>
                <c:pt idx="8">
                  <c:v>No Sexual Contact</c:v>
                </c:pt>
              </c:strCache>
            </c:strRef>
          </c:cat>
          <c:val>
            <c:numRef>
              <c:f>Sheet1!$B$2:$B$10</c:f>
              <c:numCache>
                <c:formatCode>General</c:formatCode>
                <c:ptCount val="9"/>
                <c:pt idx="0">
                  <c:v>52.2</c:v>
                </c:pt>
                <c:pt idx="2">
                  <c:v>53.4</c:v>
                </c:pt>
                <c:pt idx="3">
                  <c:v>46.8</c:v>
                </c:pt>
                <c:pt idx="4">
                  <c:v>46.3</c:v>
                </c:pt>
                <c:pt idx="6">
                  <c:v>52.1</c:v>
                </c:pt>
                <c:pt idx="7">
                  <c:v>43.5</c:v>
                </c:pt>
                <c:pt idx="8">
                  <c:v>55.9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Sheet1!$A$2:$A$16</c:f>
              <c:numCache>
                <c:formatCode>General</c:formatCode>
                <c:ptCount val="15"/>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pt idx="14">
                  <c:v>2019</c:v>
                </c:pt>
              </c:numCache>
            </c:numRef>
          </c:cat>
          <c:val>
            <c:numRef>
              <c:f>Sheet1!$B$2:$B$16</c:f>
              <c:numCache>
                <c:formatCode>General</c:formatCode>
                <c:ptCount val="15"/>
                <c:pt idx="0">
                  <c:v>48.9</c:v>
                </c:pt>
                <c:pt idx="1">
                  <c:v>52.1</c:v>
                </c:pt>
                <c:pt idx="2">
                  <c:v>59.6</c:v>
                </c:pt>
                <c:pt idx="3">
                  <c:v>48.8</c:v>
                </c:pt>
                <c:pt idx="4">
                  <c:v>56.1</c:v>
                </c:pt>
                <c:pt idx="5">
                  <c:v>51.7</c:v>
                </c:pt>
                <c:pt idx="6">
                  <c:v>55.7</c:v>
                </c:pt>
                <c:pt idx="7">
                  <c:v>54.2</c:v>
                </c:pt>
                <c:pt idx="8">
                  <c:v>53.6</c:v>
                </c:pt>
                <c:pt idx="9">
                  <c:v>56.4</c:v>
                </c:pt>
                <c:pt idx="10">
                  <c:v>51.8</c:v>
                </c:pt>
                <c:pt idx="11">
                  <c:v>48</c:v>
                </c:pt>
                <c:pt idx="12">
                  <c:v>51.6</c:v>
                </c:pt>
                <c:pt idx="13">
                  <c:v>51.7</c:v>
                </c:pt>
                <c:pt idx="14">
                  <c:v>52.2</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9B4E9E"/>
              </a:solidFill>
              <a:ln>
                <a:solidFill>
                  <a:srgbClr val="FFFFFF"/>
                </a:solidFill>
                <a:prstDash val="solid"/>
              </a:ln>
            </c:spPr>
          </c:marker>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31.2</c:v>
                </c:pt>
                <c:pt idx="1">
                  <c:v>30.7</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168-4CAE-9F1E-F456D6B9296B}"/>
            </c:ext>
          </c:extLst>
        </c:ser>
        <c:ser>
          <c:idx val="1"/>
          <c:order val="1"/>
          <c:tx>
            <c:strRef>
              <c:f>Sheet1!$A$3</c:f>
              <c:strCache>
                <c:ptCount val="1"/>
                <c:pt idx="0">
                  <c:v>Max</c:v>
                </c:pt>
              </c:strCache>
            </c:strRef>
          </c:tx>
          <c:spPr>
            <a:ln w="36401">
              <a:noFill/>
            </a:ln>
          </c:spPr>
          <c:marker>
            <c:symbol val="dash"/>
            <c:size val="18"/>
            <c:spPr>
              <a:solidFill>
                <a:srgbClr val="9B4E9E"/>
              </a:solidFill>
              <a:ln>
                <a:solidFill>
                  <a:srgbClr val="FFFFFF"/>
                </a:solidFill>
                <a:prstDash val="solid"/>
              </a:ln>
            </c:spPr>
          </c:marker>
          <c:dLbls>
            <c:numFmt formatCode="#,##0.0" sourceLinked="0"/>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89.7</c:v>
                </c:pt>
                <c:pt idx="1">
                  <c:v>85</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168-4CAE-9F1E-F456D6B9296B}"/>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168-4CAE-9F1E-F456D6B9296B}"/>
              </c:ext>
            </c:extLst>
          </c:dPt>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45.4</c:v>
                </c:pt>
                <c:pt idx="1">
                  <c:v>44.3</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168-4CAE-9F1E-F456D6B9296B}"/>
            </c:ext>
          </c:extLst>
        </c:ser>
        <c:dLbls>
          <c:showLegendKey val="0"/>
          <c:showVal val="0"/>
          <c:showCatName val="0"/>
          <c:showSerName val="0"/>
          <c:showPercent val="0"/>
          <c:showBubbleSize val="0"/>
        </c:dLbls>
        <c:hiLowLines>
          <c:spPr>
            <a:ln w="32356">
              <a:solidFill>
                <a:srgbClr val="7030A0"/>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3175">
            <a:solidFill>
              <a:srgbClr val="A3A3A3"/>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100"/>
          <c:min val="0"/>
        </c:scaling>
        <c:delete val="0"/>
        <c:axPos val="l"/>
        <c:majorGridlines>
          <c:spPr>
            <a:ln w="3175">
              <a:solidFill>
                <a:srgbClr val="A3A3A3"/>
              </a:solidFill>
            </a:ln>
          </c:spPr>
        </c:majorGridlines>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none"/>
        <c:minorTickMark val="none"/>
        <c:tickLblPos val="nextTo"/>
        <c:spPr>
          <a:ln w="3175">
            <a:solidFill>
              <a:schemeClr val="tx1"/>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0960"/>
        <c:crosses val="autoZero"/>
        <c:crossBetween val="between"/>
        <c:majorUnit val="20"/>
      </c:valAx>
      <c:spPr>
        <a:noFill/>
        <a:ln w="3175">
          <a:solidFill>
            <a:srgbClr val="A3A3A3"/>
          </a:solid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25.9</c:v>
                </c:pt>
                <c:pt idx="2">
                  <c:v>28.9</c:v>
                </c:pt>
                <c:pt idx="3">
                  <c:v>22.8</c:v>
                </c:pt>
                <c:pt idx="5">
                  <c:v>34.700000000000003</c:v>
                </c:pt>
                <c:pt idx="6">
                  <c:v>26.5</c:v>
                </c:pt>
                <c:pt idx="7">
                  <c:v>22.1</c:v>
                </c:pt>
                <c:pt idx="8">
                  <c:v>19.7</c:v>
                </c:pt>
                <c:pt idx="10">
                  <c:v>23.8</c:v>
                </c:pt>
                <c:pt idx="11">
                  <c:v>29.9</c:v>
                </c:pt>
                <c:pt idx="12">
                  <c:v>24.3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Sheet1!$A$2:$A$10</c:f>
              <c:strCache>
                <c:ptCount val="9"/>
                <c:pt idx="0">
                  <c:v>Total</c:v>
                </c:pt>
                <c:pt idx="2">
                  <c:v>Heterosexual</c:v>
                </c:pt>
                <c:pt idx="3">
                  <c:v>Gay, Lesbian, or Bisexual</c:v>
                </c:pt>
                <c:pt idx="4">
                  <c:v>Unsure</c:v>
                </c:pt>
                <c:pt idx="6">
                  <c:v>Opposite Sex Only</c:v>
                </c:pt>
                <c:pt idx="7">
                  <c:v>Same Sex or Both Sexes</c:v>
                </c:pt>
                <c:pt idx="8">
                  <c:v>No Sexual Contact</c:v>
                </c:pt>
              </c:strCache>
            </c:strRef>
          </c:cat>
          <c:val>
            <c:numRef>
              <c:f>Sheet1!$B$2:$B$10</c:f>
              <c:numCache>
                <c:formatCode>General</c:formatCode>
                <c:ptCount val="9"/>
                <c:pt idx="0">
                  <c:v>25.9</c:v>
                </c:pt>
                <c:pt idx="2">
                  <c:v>26.1</c:v>
                </c:pt>
                <c:pt idx="3">
                  <c:v>21.7</c:v>
                </c:pt>
                <c:pt idx="4">
                  <c:v>17.8</c:v>
                </c:pt>
                <c:pt idx="6">
                  <c:v>25.5</c:v>
                </c:pt>
                <c:pt idx="7">
                  <c:v>19.399999999999999</c:v>
                </c:pt>
                <c:pt idx="8">
                  <c:v>27.5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Sheet1!$A$2:$A$16</c:f>
              <c:numCache>
                <c:formatCode>General</c:formatCode>
                <c:ptCount val="15"/>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pt idx="14">
                  <c:v>2019</c:v>
                </c:pt>
              </c:numCache>
            </c:numRef>
          </c:cat>
          <c:val>
            <c:numRef>
              <c:f>Sheet1!$B$2:$B$16</c:f>
              <c:numCache>
                <c:formatCode>General</c:formatCode>
                <c:ptCount val="15"/>
                <c:pt idx="0">
                  <c:v>41.6</c:v>
                </c:pt>
                <c:pt idx="1">
                  <c:v>34.299999999999997</c:v>
                </c:pt>
                <c:pt idx="2">
                  <c:v>25.4</c:v>
                </c:pt>
                <c:pt idx="3">
                  <c:v>27.4</c:v>
                </c:pt>
                <c:pt idx="4">
                  <c:v>29.1</c:v>
                </c:pt>
                <c:pt idx="5">
                  <c:v>32.200000000000003</c:v>
                </c:pt>
                <c:pt idx="6">
                  <c:v>28.4</c:v>
                </c:pt>
                <c:pt idx="7">
                  <c:v>33</c:v>
                </c:pt>
                <c:pt idx="8">
                  <c:v>30.3</c:v>
                </c:pt>
                <c:pt idx="9">
                  <c:v>33.299999999999997</c:v>
                </c:pt>
                <c:pt idx="10">
                  <c:v>31.5</c:v>
                </c:pt>
                <c:pt idx="11">
                  <c:v>29.4</c:v>
                </c:pt>
                <c:pt idx="12">
                  <c:v>29.8</c:v>
                </c:pt>
                <c:pt idx="13">
                  <c:v>29.9</c:v>
                </c:pt>
                <c:pt idx="14">
                  <c:v>25.9</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9B4E9E"/>
              </a:solidFill>
              <a:ln>
                <a:solidFill>
                  <a:srgbClr val="FFFFFF"/>
                </a:solidFill>
                <a:prstDash val="solid"/>
              </a:ln>
            </c:spPr>
          </c:marker>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4.5999999999999996</c:v>
                </c:pt>
                <c:pt idx="1">
                  <c:v>3.7</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168-4CAE-9F1E-F456D6B9296B}"/>
            </c:ext>
          </c:extLst>
        </c:ser>
        <c:ser>
          <c:idx val="1"/>
          <c:order val="1"/>
          <c:tx>
            <c:strRef>
              <c:f>Sheet1!$A$3</c:f>
              <c:strCache>
                <c:ptCount val="1"/>
                <c:pt idx="0">
                  <c:v>Max</c:v>
                </c:pt>
              </c:strCache>
            </c:strRef>
          </c:tx>
          <c:spPr>
            <a:ln w="36401">
              <a:noFill/>
            </a:ln>
          </c:spPr>
          <c:marker>
            <c:symbol val="dash"/>
            <c:size val="18"/>
            <c:spPr>
              <a:solidFill>
                <a:srgbClr val="9B4E9E"/>
              </a:solidFill>
              <a:ln>
                <a:solidFill>
                  <a:srgbClr val="FFFFFF"/>
                </a:solidFill>
                <a:prstDash val="solid"/>
              </a:ln>
            </c:spPr>
          </c:marker>
          <c:dLbls>
            <c:numFmt formatCode="#,##0.0" sourceLinked="0"/>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60.8</c:v>
                </c:pt>
                <c:pt idx="1">
                  <c:v>45.3</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168-4CAE-9F1E-F456D6B9296B}"/>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168-4CAE-9F1E-F456D6B9296B}"/>
              </c:ext>
            </c:extLst>
          </c:dPt>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22.4</c:v>
                </c:pt>
                <c:pt idx="1">
                  <c:v>22</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168-4CAE-9F1E-F456D6B9296B}"/>
            </c:ext>
          </c:extLst>
        </c:ser>
        <c:dLbls>
          <c:showLegendKey val="0"/>
          <c:showVal val="0"/>
          <c:showCatName val="0"/>
          <c:showSerName val="0"/>
          <c:showPercent val="0"/>
          <c:showBubbleSize val="0"/>
        </c:dLbls>
        <c:hiLowLines>
          <c:spPr>
            <a:ln w="32356">
              <a:solidFill>
                <a:srgbClr val="7030A0"/>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3175">
            <a:solidFill>
              <a:srgbClr val="A3A3A3"/>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100"/>
          <c:min val="0"/>
        </c:scaling>
        <c:delete val="0"/>
        <c:axPos val="l"/>
        <c:majorGridlines>
          <c:spPr>
            <a:ln w="3175">
              <a:solidFill>
                <a:srgbClr val="A3A3A3"/>
              </a:solidFill>
            </a:ln>
          </c:spPr>
        </c:majorGridlines>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none"/>
        <c:minorTickMark val="none"/>
        <c:tickLblPos val="nextTo"/>
        <c:spPr>
          <a:ln w="3175">
            <a:solidFill>
              <a:schemeClr val="tx1"/>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0960"/>
        <c:crosses val="autoZero"/>
        <c:crossBetween val="between"/>
        <c:majorUnit val="20"/>
      </c:valAx>
      <c:spPr>
        <a:noFill/>
        <a:ln w="3175">
          <a:solidFill>
            <a:srgbClr val="A3A3A3"/>
          </a:solid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49.5</c:v>
                </c:pt>
                <c:pt idx="2">
                  <c:v>59</c:v>
                </c:pt>
                <c:pt idx="3">
                  <c:v>39.700000000000003</c:v>
                </c:pt>
                <c:pt idx="5">
                  <c:v>52.4</c:v>
                </c:pt>
                <c:pt idx="6">
                  <c:v>48.9</c:v>
                </c:pt>
                <c:pt idx="7">
                  <c:v>50</c:v>
                </c:pt>
                <c:pt idx="8">
                  <c:v>45.9</c:v>
                </c:pt>
                <c:pt idx="10">
                  <c:v>47</c:v>
                </c:pt>
                <c:pt idx="11">
                  <c:v>48.1</c:v>
                </c:pt>
                <c:pt idx="12">
                  <c:v>50.8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5"/>
                <c:pt idx="0">
                  <c:v>2011</c:v>
                </c:pt>
                <c:pt idx="1">
                  <c:v>2013</c:v>
                </c:pt>
                <c:pt idx="2">
                  <c:v>2015</c:v>
                </c:pt>
                <c:pt idx="3">
                  <c:v>2017</c:v>
                </c:pt>
                <c:pt idx="4">
                  <c:v>2019</c:v>
                </c:pt>
              </c:numCache>
            </c:numRef>
          </c:cat>
          <c:val>
            <c:numRef>
              <c:f>Sheet1!$B$2:$B$6</c:f>
              <c:numCache>
                <c:formatCode>General</c:formatCode>
                <c:ptCount val="15"/>
                <c:pt idx="0">
                  <c:v>49.5</c:v>
                </c:pt>
                <c:pt idx="1">
                  <c:v>47.3</c:v>
                </c:pt>
                <c:pt idx="2">
                  <c:v>48.6</c:v>
                </c:pt>
                <c:pt idx="3">
                  <c:v>46.5</c:v>
                </c:pt>
                <c:pt idx="4">
                  <c:v>44.1</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Sheet1!$A$2:$A$10</c:f>
              <c:strCache>
                <c:ptCount val="9"/>
                <c:pt idx="0">
                  <c:v>Total</c:v>
                </c:pt>
                <c:pt idx="2">
                  <c:v>Heterosexual</c:v>
                </c:pt>
                <c:pt idx="3">
                  <c:v>Gay, Lesbian, or Bisexual</c:v>
                </c:pt>
                <c:pt idx="4">
                  <c:v>Unsure</c:v>
                </c:pt>
                <c:pt idx="6">
                  <c:v>Opposite Sex Only</c:v>
                </c:pt>
                <c:pt idx="7">
                  <c:v>Same Sex or Both Sexes</c:v>
                </c:pt>
                <c:pt idx="8">
                  <c:v>No Sexual Contact</c:v>
                </c:pt>
              </c:strCache>
            </c:strRef>
          </c:cat>
          <c:val>
            <c:numRef>
              <c:f>Sheet1!$B$2:$B$10</c:f>
              <c:numCache>
                <c:formatCode>General</c:formatCode>
                <c:ptCount val="9"/>
                <c:pt idx="0">
                  <c:v>49.5</c:v>
                </c:pt>
                <c:pt idx="2">
                  <c:v>52.8</c:v>
                </c:pt>
                <c:pt idx="3">
                  <c:v>33.299999999999997</c:v>
                </c:pt>
                <c:pt idx="4">
                  <c:v>29.9</c:v>
                </c:pt>
                <c:pt idx="6">
                  <c:v>56.1</c:v>
                </c:pt>
                <c:pt idx="7">
                  <c:v>38.1</c:v>
                </c:pt>
                <c:pt idx="8">
                  <c:v>46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Sheet1!$A$2:$A$16</c:f>
              <c:strCache>
                <c:ptCount val="15"/>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pt idx="14">
                  <c:v>2019</c:v>
                </c:pt>
              </c:strCache>
            </c:strRef>
          </c:cat>
          <c:val>
            <c:numRef>
              <c:f>Sheet1!$B$2:$B$16</c:f>
              <c:numCache>
                <c:formatCode>General</c:formatCode>
                <c:ptCount val="15"/>
                <c:pt idx="0">
                  <c:v>47.8</c:v>
                </c:pt>
                <c:pt idx="1">
                  <c:v>51.9</c:v>
                </c:pt>
                <c:pt idx="2">
                  <c:v>50.3</c:v>
                </c:pt>
                <c:pt idx="3">
                  <c:v>51.4</c:v>
                </c:pt>
                <c:pt idx="4">
                  <c:v>53.6</c:v>
                </c:pt>
                <c:pt idx="5">
                  <c:v>53.4</c:v>
                </c:pt>
                <c:pt idx="6">
                  <c:v>51.9</c:v>
                </c:pt>
                <c:pt idx="10">
                  <c:v>55.6</c:v>
                </c:pt>
                <c:pt idx="11">
                  <c:v>51.7</c:v>
                </c:pt>
                <c:pt idx="12">
                  <c:v>53.4</c:v>
                </c:pt>
                <c:pt idx="13">
                  <c:v>51.1</c:v>
                </c:pt>
                <c:pt idx="14">
                  <c:v>49.5</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57.4</c:v>
                </c:pt>
                <c:pt idx="2">
                  <c:v>60.2</c:v>
                </c:pt>
                <c:pt idx="3">
                  <c:v>54.6</c:v>
                </c:pt>
                <c:pt idx="5">
                  <c:v>61.9</c:v>
                </c:pt>
                <c:pt idx="6">
                  <c:v>57.9</c:v>
                </c:pt>
                <c:pt idx="7">
                  <c:v>59.1</c:v>
                </c:pt>
                <c:pt idx="8">
                  <c:v>49.8</c:v>
                </c:pt>
                <c:pt idx="10">
                  <c:v>56.1</c:v>
                </c:pt>
                <c:pt idx="11">
                  <c:v>51.6</c:v>
                </c:pt>
                <c:pt idx="12">
                  <c:v>62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Sheet1!$A$2:$A$10</c:f>
              <c:strCache>
                <c:ptCount val="9"/>
                <c:pt idx="0">
                  <c:v>Total</c:v>
                </c:pt>
                <c:pt idx="2">
                  <c:v>Heterosexual</c:v>
                </c:pt>
                <c:pt idx="3">
                  <c:v>Gay, Lesbian, or Bisexual</c:v>
                </c:pt>
                <c:pt idx="4">
                  <c:v>Unsure</c:v>
                </c:pt>
                <c:pt idx="6">
                  <c:v>Opposite Sex Only</c:v>
                </c:pt>
                <c:pt idx="7">
                  <c:v>Same Sex or Both Sexes</c:v>
                </c:pt>
                <c:pt idx="8">
                  <c:v>No Sexual Contact</c:v>
                </c:pt>
              </c:strCache>
            </c:strRef>
          </c:cat>
          <c:val>
            <c:numRef>
              <c:f>Sheet1!$B$2:$B$10</c:f>
              <c:numCache>
                <c:formatCode>General</c:formatCode>
                <c:ptCount val="9"/>
                <c:pt idx="0">
                  <c:v>57.4</c:v>
                </c:pt>
                <c:pt idx="2">
                  <c:v>60.7</c:v>
                </c:pt>
                <c:pt idx="3">
                  <c:v>41.5</c:v>
                </c:pt>
                <c:pt idx="4">
                  <c:v>40.6</c:v>
                </c:pt>
                <c:pt idx="6">
                  <c:v>63.2</c:v>
                </c:pt>
                <c:pt idx="7">
                  <c:v>45.3</c:v>
                </c:pt>
                <c:pt idx="8">
                  <c:v>55.3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Sheet1!$A$2:$A$12</c:f>
              <c:numCache>
                <c:formatCode>General</c:formatCode>
                <c:ptCount val="15"/>
                <c:pt idx="0">
                  <c:v>1999</c:v>
                </c:pt>
                <c:pt idx="1">
                  <c:v>2001</c:v>
                </c:pt>
                <c:pt idx="2">
                  <c:v>2003</c:v>
                </c:pt>
                <c:pt idx="3">
                  <c:v>2005</c:v>
                </c:pt>
                <c:pt idx="4">
                  <c:v>2007</c:v>
                </c:pt>
                <c:pt idx="5">
                  <c:v>2009</c:v>
                </c:pt>
                <c:pt idx="6">
                  <c:v>2011</c:v>
                </c:pt>
                <c:pt idx="7">
                  <c:v>2013</c:v>
                </c:pt>
                <c:pt idx="8">
                  <c:v>2015</c:v>
                </c:pt>
                <c:pt idx="9">
                  <c:v>2017</c:v>
                </c:pt>
                <c:pt idx="10">
                  <c:v>2019</c:v>
                </c:pt>
              </c:numCache>
            </c:numRef>
          </c:cat>
          <c:val>
            <c:numRef>
              <c:f>Sheet1!$B$2:$B$12</c:f>
              <c:numCache>
                <c:formatCode>General</c:formatCode>
                <c:ptCount val="15"/>
                <c:pt idx="0">
                  <c:v>55.1</c:v>
                </c:pt>
                <c:pt idx="1">
                  <c:v>55.2</c:v>
                </c:pt>
                <c:pt idx="2">
                  <c:v>57.6</c:v>
                </c:pt>
                <c:pt idx="3">
                  <c:v>56</c:v>
                </c:pt>
                <c:pt idx="4">
                  <c:v>56.3</c:v>
                </c:pt>
                <c:pt idx="5">
                  <c:v>58.3</c:v>
                </c:pt>
                <c:pt idx="6">
                  <c:v>58.4</c:v>
                </c:pt>
                <c:pt idx="7">
                  <c:v>54</c:v>
                </c:pt>
                <c:pt idx="8">
                  <c:v>57.6</c:v>
                </c:pt>
                <c:pt idx="9">
                  <c:v>54.3</c:v>
                </c:pt>
                <c:pt idx="10">
                  <c:v>57.4</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9B4E9E"/>
              </a:solidFill>
              <a:ln>
                <a:solidFill>
                  <a:srgbClr val="FFFFFF"/>
                </a:solidFill>
                <a:prstDash val="solid"/>
              </a:ln>
            </c:spPr>
          </c:marker>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45.5</c:v>
                </c:pt>
                <c:pt idx="1">
                  <c:v>40</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168-4CAE-9F1E-F456D6B9296B}"/>
            </c:ext>
          </c:extLst>
        </c:ser>
        <c:ser>
          <c:idx val="1"/>
          <c:order val="1"/>
          <c:tx>
            <c:strRef>
              <c:f>Sheet1!$A$3</c:f>
              <c:strCache>
                <c:ptCount val="1"/>
                <c:pt idx="0">
                  <c:v>Max</c:v>
                </c:pt>
              </c:strCache>
            </c:strRef>
          </c:tx>
          <c:spPr>
            <a:ln w="36401">
              <a:noFill/>
            </a:ln>
          </c:spPr>
          <c:marker>
            <c:symbol val="dash"/>
            <c:size val="18"/>
            <c:spPr>
              <a:solidFill>
                <a:srgbClr val="9B4E9E"/>
              </a:solidFill>
              <a:ln>
                <a:solidFill>
                  <a:srgbClr val="FFFFFF"/>
                </a:solidFill>
                <a:prstDash val="solid"/>
              </a:ln>
            </c:spPr>
          </c:marker>
          <c:dLbls>
            <c:numFmt formatCode="#,##0.0" sourceLinked="0"/>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61.4</c:v>
                </c:pt>
                <c:pt idx="1">
                  <c:v>56.9</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168-4CAE-9F1E-F456D6B9296B}"/>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168-4CAE-9F1E-F456D6B9296B}"/>
              </c:ext>
            </c:extLst>
          </c:dPt>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52.3</c:v>
                </c:pt>
                <c:pt idx="1">
                  <c:v>47</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168-4CAE-9F1E-F456D6B9296B}"/>
            </c:ext>
          </c:extLst>
        </c:ser>
        <c:dLbls>
          <c:showLegendKey val="0"/>
          <c:showVal val="0"/>
          <c:showCatName val="0"/>
          <c:showSerName val="0"/>
          <c:showPercent val="0"/>
          <c:showBubbleSize val="0"/>
        </c:dLbls>
        <c:hiLowLines>
          <c:spPr>
            <a:ln w="32356">
              <a:solidFill>
                <a:srgbClr val="7030A0"/>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3175">
            <a:solidFill>
              <a:srgbClr val="A3A3A3"/>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100"/>
          <c:min val="0"/>
        </c:scaling>
        <c:delete val="0"/>
        <c:axPos val="l"/>
        <c:majorGridlines>
          <c:spPr>
            <a:ln w="3175">
              <a:solidFill>
                <a:srgbClr val="A3A3A3"/>
              </a:solidFill>
            </a:ln>
          </c:spPr>
        </c:majorGridlines>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none"/>
        <c:minorTickMark val="none"/>
        <c:tickLblPos val="nextTo"/>
        <c:spPr>
          <a:ln w="3175">
            <a:solidFill>
              <a:schemeClr val="tx1"/>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0960"/>
        <c:crosses val="autoZero"/>
        <c:crossBetween val="between"/>
        <c:majorUnit val="20"/>
      </c:valAx>
      <c:spPr>
        <a:noFill/>
        <a:ln w="3175">
          <a:solidFill>
            <a:srgbClr val="A3A3A3"/>
          </a:solid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15.1</c:v>
                </c:pt>
                <c:pt idx="2">
                  <c:v>17</c:v>
                </c:pt>
                <c:pt idx="3">
                  <c:v>13.3</c:v>
                </c:pt>
                <c:pt idx="5">
                  <c:v>15.8</c:v>
                </c:pt>
                <c:pt idx="6">
                  <c:v>14.4</c:v>
                </c:pt>
                <c:pt idx="7">
                  <c:v>16.100000000000001</c:v>
                </c:pt>
                <c:pt idx="8">
                  <c:v>13.8</c:v>
                </c:pt>
                <c:pt idx="10">
                  <c:v>16.7</c:v>
                </c:pt>
                <c:pt idx="11">
                  <c:v>14.7</c:v>
                </c:pt>
                <c:pt idx="12">
                  <c:v>15.2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Sheet1!$A$2:$A$10</c:f>
              <c:strCache>
                <c:ptCount val="9"/>
                <c:pt idx="0">
                  <c:v>Total</c:v>
                </c:pt>
                <c:pt idx="2">
                  <c:v>Heterosexual</c:v>
                </c:pt>
                <c:pt idx="3">
                  <c:v>Gay, Lesbian, or Bisexual</c:v>
                </c:pt>
                <c:pt idx="4">
                  <c:v>Unsure</c:v>
                </c:pt>
                <c:pt idx="6">
                  <c:v>Opposite Sex Only</c:v>
                </c:pt>
                <c:pt idx="7">
                  <c:v>Same Sex or Both Sexes</c:v>
                </c:pt>
                <c:pt idx="8">
                  <c:v>No Sexual Contact</c:v>
                </c:pt>
              </c:strCache>
            </c:strRef>
          </c:cat>
          <c:val>
            <c:numRef>
              <c:f>Sheet1!$B$2:$B$10</c:f>
              <c:numCache>
                <c:formatCode>General</c:formatCode>
                <c:ptCount val="9"/>
                <c:pt idx="0">
                  <c:v>15.1</c:v>
                </c:pt>
                <c:pt idx="2">
                  <c:v>15.2</c:v>
                </c:pt>
                <c:pt idx="3">
                  <c:v>14.3</c:v>
                </c:pt>
                <c:pt idx="4">
                  <c:v>16.100000000000001</c:v>
                </c:pt>
                <c:pt idx="6">
                  <c:v>18.600000000000001</c:v>
                </c:pt>
                <c:pt idx="7">
                  <c:v>21</c:v>
                </c:pt>
                <c:pt idx="8">
                  <c:v>9.9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5"/>
                <c:pt idx="0">
                  <c:v>2017</c:v>
                </c:pt>
                <c:pt idx="1">
                  <c:v>2019</c:v>
                </c:pt>
              </c:numCache>
            </c:numRef>
          </c:cat>
          <c:val>
            <c:numRef>
              <c:f>Sheet1!$B$2:$B$3</c:f>
              <c:numCache>
                <c:formatCode>General</c:formatCode>
                <c:ptCount val="15"/>
                <c:pt idx="0">
                  <c:v>15.1</c:v>
                </c:pt>
                <c:pt idx="1">
                  <c:v>15.1</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9B4E9E"/>
              </a:solidFill>
              <a:ln>
                <a:solidFill>
                  <a:srgbClr val="FFFFFF"/>
                </a:solidFill>
                <a:prstDash val="solid"/>
              </a:ln>
            </c:spPr>
          </c:marker>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13.1</c:v>
                </c:pt>
                <c:pt idx="1">
                  <c:v>12.3</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168-4CAE-9F1E-F456D6B9296B}"/>
            </c:ext>
          </c:extLst>
        </c:ser>
        <c:ser>
          <c:idx val="1"/>
          <c:order val="1"/>
          <c:tx>
            <c:strRef>
              <c:f>Sheet1!$A$3</c:f>
              <c:strCache>
                <c:ptCount val="1"/>
                <c:pt idx="0">
                  <c:v>Max</c:v>
                </c:pt>
              </c:strCache>
            </c:strRef>
          </c:tx>
          <c:spPr>
            <a:ln w="36401">
              <a:noFill/>
            </a:ln>
          </c:spPr>
          <c:marker>
            <c:symbol val="dash"/>
            <c:size val="18"/>
            <c:spPr>
              <a:solidFill>
                <a:srgbClr val="9B4E9E"/>
              </a:solidFill>
              <a:ln>
                <a:solidFill>
                  <a:srgbClr val="FFFFFF"/>
                </a:solidFill>
                <a:prstDash val="solid"/>
              </a:ln>
            </c:spPr>
          </c:marker>
          <c:dLbls>
            <c:numFmt formatCode="#,##0.0" sourceLinked="0"/>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24.8</c:v>
                </c:pt>
                <c:pt idx="1">
                  <c:v>20.8</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168-4CAE-9F1E-F456D6B9296B}"/>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168-4CAE-9F1E-F456D6B9296B}"/>
              </c:ext>
            </c:extLst>
          </c:dPt>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16.100000000000001</c:v>
                </c:pt>
                <c:pt idx="1">
                  <c:v>15.6</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168-4CAE-9F1E-F456D6B9296B}"/>
            </c:ext>
          </c:extLst>
        </c:ser>
        <c:dLbls>
          <c:showLegendKey val="0"/>
          <c:showVal val="0"/>
          <c:showCatName val="0"/>
          <c:showSerName val="0"/>
          <c:showPercent val="0"/>
          <c:showBubbleSize val="0"/>
        </c:dLbls>
        <c:hiLowLines>
          <c:spPr>
            <a:ln w="32356">
              <a:solidFill>
                <a:srgbClr val="7030A0"/>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3175">
            <a:solidFill>
              <a:srgbClr val="A3A3A3"/>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50"/>
          <c:min val="0"/>
        </c:scaling>
        <c:delete val="0"/>
        <c:axPos val="l"/>
        <c:majorGridlines>
          <c:spPr>
            <a:ln w="3175">
              <a:solidFill>
                <a:srgbClr val="A3A3A3"/>
              </a:solidFill>
            </a:ln>
          </c:spPr>
        </c:majorGridlines>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none"/>
        <c:minorTickMark val="none"/>
        <c:tickLblPos val="nextTo"/>
        <c:spPr>
          <a:ln w="3175">
            <a:solidFill>
              <a:schemeClr val="tx1"/>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0960"/>
        <c:crosses val="autoZero"/>
        <c:crossBetween val="between"/>
        <c:majorUnit val="10"/>
      </c:valAx>
      <c:spPr>
        <a:noFill/>
        <a:ln w="3175">
          <a:solidFill>
            <a:srgbClr val="A3A3A3"/>
          </a:solid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9B4E9E"/>
              </a:solidFill>
              <a:ln>
                <a:solidFill>
                  <a:srgbClr val="FFFFFF"/>
                </a:solidFill>
                <a:prstDash val="solid"/>
              </a:ln>
            </c:spPr>
          </c:marker>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33.299999999999997</c:v>
                </c:pt>
                <c:pt idx="1">
                  <c:v>25.9</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168-4CAE-9F1E-F456D6B9296B}"/>
            </c:ext>
          </c:extLst>
        </c:ser>
        <c:ser>
          <c:idx val="1"/>
          <c:order val="1"/>
          <c:tx>
            <c:strRef>
              <c:f>Sheet1!$A$3</c:f>
              <c:strCache>
                <c:ptCount val="1"/>
                <c:pt idx="0">
                  <c:v>Max</c:v>
                </c:pt>
              </c:strCache>
            </c:strRef>
          </c:tx>
          <c:spPr>
            <a:ln w="36401">
              <a:noFill/>
            </a:ln>
          </c:spPr>
          <c:marker>
            <c:symbol val="dash"/>
            <c:size val="18"/>
            <c:spPr>
              <a:solidFill>
                <a:srgbClr val="9B4E9E"/>
              </a:solidFill>
              <a:ln>
                <a:solidFill>
                  <a:srgbClr val="FFFFFF"/>
                </a:solidFill>
                <a:prstDash val="solid"/>
              </a:ln>
            </c:spPr>
          </c:marker>
          <c:dLbls>
            <c:numFmt formatCode="#,##0.0" sourceLinked="0"/>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51.4</c:v>
                </c:pt>
                <c:pt idx="1">
                  <c:v>53.4</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168-4CAE-9F1E-F456D6B9296B}"/>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168-4CAE-9F1E-F456D6B9296B}"/>
              </c:ext>
            </c:extLst>
          </c:dPt>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43.2</c:v>
                </c:pt>
                <c:pt idx="1">
                  <c:v>34.299999999999997</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168-4CAE-9F1E-F456D6B9296B}"/>
            </c:ext>
          </c:extLst>
        </c:ser>
        <c:dLbls>
          <c:showLegendKey val="0"/>
          <c:showVal val="0"/>
          <c:showCatName val="0"/>
          <c:showSerName val="0"/>
          <c:showPercent val="0"/>
          <c:showBubbleSize val="0"/>
        </c:dLbls>
        <c:hiLowLines>
          <c:spPr>
            <a:ln w="32356">
              <a:solidFill>
                <a:srgbClr val="7030A0"/>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3175">
            <a:solidFill>
              <a:srgbClr val="A3A3A3"/>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100"/>
          <c:min val="0"/>
        </c:scaling>
        <c:delete val="0"/>
        <c:axPos val="l"/>
        <c:majorGridlines>
          <c:spPr>
            <a:ln w="3175">
              <a:solidFill>
                <a:srgbClr val="A3A3A3"/>
              </a:solidFill>
            </a:ln>
          </c:spPr>
        </c:majorGridlines>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none"/>
        <c:minorTickMark val="none"/>
        <c:tickLblPos val="nextTo"/>
        <c:spPr>
          <a:ln w="3175">
            <a:solidFill>
              <a:schemeClr val="tx1"/>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0960"/>
        <c:crosses val="autoZero"/>
        <c:crossBetween val="between"/>
        <c:majorUnit val="20"/>
      </c:valAx>
      <c:spPr>
        <a:noFill/>
        <a:ln w="3175">
          <a:solidFill>
            <a:srgbClr val="A3A3A3"/>
          </a:solid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17</c:v>
                </c:pt>
                <c:pt idx="2">
                  <c:v>14.4</c:v>
                </c:pt>
                <c:pt idx="3">
                  <c:v>19.600000000000001</c:v>
                </c:pt>
                <c:pt idx="5">
                  <c:v>13.6</c:v>
                </c:pt>
                <c:pt idx="6">
                  <c:v>16</c:v>
                </c:pt>
                <c:pt idx="7">
                  <c:v>19</c:v>
                </c:pt>
                <c:pt idx="8">
                  <c:v>19.7</c:v>
                </c:pt>
                <c:pt idx="10">
                  <c:v>26.4</c:v>
                </c:pt>
                <c:pt idx="11">
                  <c:v>20</c:v>
                </c:pt>
                <c:pt idx="12">
                  <c:v>13.2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Sheet1!$A$2:$A$10</c:f>
              <c:strCache>
                <c:ptCount val="9"/>
                <c:pt idx="0">
                  <c:v>Total</c:v>
                </c:pt>
                <c:pt idx="2">
                  <c:v>Heterosexual</c:v>
                </c:pt>
                <c:pt idx="3">
                  <c:v>Gay, Lesbian, or Bisexual</c:v>
                </c:pt>
                <c:pt idx="4">
                  <c:v>Unsure</c:v>
                </c:pt>
                <c:pt idx="6">
                  <c:v>Opposite Sex Only</c:v>
                </c:pt>
                <c:pt idx="7">
                  <c:v>Same Sex or Both Sexes</c:v>
                </c:pt>
                <c:pt idx="8">
                  <c:v>No Sexual Contact</c:v>
                </c:pt>
              </c:strCache>
            </c:strRef>
          </c:cat>
          <c:val>
            <c:numRef>
              <c:f>Sheet1!$B$2:$B$10</c:f>
              <c:numCache>
                <c:formatCode>General</c:formatCode>
                <c:ptCount val="9"/>
                <c:pt idx="0">
                  <c:v>17</c:v>
                </c:pt>
                <c:pt idx="2">
                  <c:v>15.2</c:v>
                </c:pt>
                <c:pt idx="3">
                  <c:v>22.1</c:v>
                </c:pt>
                <c:pt idx="4">
                  <c:v>34</c:v>
                </c:pt>
                <c:pt idx="6">
                  <c:v>14.2</c:v>
                </c:pt>
                <c:pt idx="7">
                  <c:v>22.7</c:v>
                </c:pt>
                <c:pt idx="8">
                  <c:v>15.8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5"/>
                <c:pt idx="0">
                  <c:v>2011</c:v>
                </c:pt>
                <c:pt idx="1">
                  <c:v>2013</c:v>
                </c:pt>
                <c:pt idx="2">
                  <c:v>2015</c:v>
                </c:pt>
                <c:pt idx="3">
                  <c:v>2017</c:v>
                </c:pt>
                <c:pt idx="4">
                  <c:v>2019</c:v>
                </c:pt>
              </c:numCache>
            </c:numRef>
          </c:cat>
          <c:val>
            <c:numRef>
              <c:f>Sheet1!$B$2:$B$6</c:f>
              <c:numCache>
                <c:formatCode>General</c:formatCode>
                <c:ptCount val="15"/>
                <c:pt idx="0">
                  <c:v>13.8</c:v>
                </c:pt>
                <c:pt idx="1">
                  <c:v>15.2</c:v>
                </c:pt>
                <c:pt idx="2">
                  <c:v>14.3</c:v>
                </c:pt>
                <c:pt idx="3">
                  <c:v>15.4</c:v>
                </c:pt>
                <c:pt idx="4">
                  <c:v>17</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9B4E9E"/>
              </a:solidFill>
              <a:ln>
                <a:solidFill>
                  <a:srgbClr val="FFFFFF"/>
                </a:solidFill>
                <a:prstDash val="solid"/>
              </a:ln>
            </c:spPr>
          </c:marker>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8.5</c:v>
                </c:pt>
                <c:pt idx="1">
                  <c:v>14.3</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168-4CAE-9F1E-F456D6B9296B}"/>
            </c:ext>
          </c:extLst>
        </c:ser>
        <c:ser>
          <c:idx val="1"/>
          <c:order val="1"/>
          <c:tx>
            <c:strRef>
              <c:f>Sheet1!$A$3</c:f>
              <c:strCache>
                <c:ptCount val="1"/>
                <c:pt idx="0">
                  <c:v>Max</c:v>
                </c:pt>
              </c:strCache>
            </c:strRef>
          </c:tx>
          <c:spPr>
            <a:ln w="36401">
              <a:noFill/>
            </a:ln>
          </c:spPr>
          <c:marker>
            <c:symbol val="dash"/>
            <c:size val="18"/>
            <c:spPr>
              <a:solidFill>
                <a:srgbClr val="9B4E9E"/>
              </a:solidFill>
              <a:ln>
                <a:solidFill>
                  <a:srgbClr val="FFFFFF"/>
                </a:solidFill>
                <a:prstDash val="solid"/>
              </a:ln>
            </c:spPr>
          </c:marker>
          <c:dLbls>
            <c:numFmt formatCode="#,##0.0" sourceLinked="0"/>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25.5</c:v>
                </c:pt>
                <c:pt idx="1">
                  <c:v>28.4</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168-4CAE-9F1E-F456D6B9296B}"/>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168-4CAE-9F1E-F456D6B9296B}"/>
              </c:ext>
            </c:extLst>
          </c:dPt>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16.3</c:v>
                </c:pt>
                <c:pt idx="1">
                  <c:v>22.8</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168-4CAE-9F1E-F456D6B9296B}"/>
            </c:ext>
          </c:extLst>
        </c:ser>
        <c:dLbls>
          <c:showLegendKey val="0"/>
          <c:showVal val="0"/>
          <c:showCatName val="0"/>
          <c:showSerName val="0"/>
          <c:showPercent val="0"/>
          <c:showBubbleSize val="0"/>
        </c:dLbls>
        <c:hiLowLines>
          <c:spPr>
            <a:ln w="32356">
              <a:solidFill>
                <a:srgbClr val="7030A0"/>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3175">
            <a:solidFill>
              <a:srgbClr val="A3A3A3"/>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50"/>
          <c:min val="0"/>
        </c:scaling>
        <c:delete val="0"/>
        <c:axPos val="l"/>
        <c:majorGridlines>
          <c:spPr>
            <a:ln w="3175">
              <a:solidFill>
                <a:srgbClr val="A3A3A3"/>
              </a:solidFill>
            </a:ln>
          </c:spPr>
        </c:majorGridlines>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none"/>
        <c:minorTickMark val="none"/>
        <c:tickLblPos val="nextTo"/>
        <c:spPr>
          <a:ln w="3175">
            <a:solidFill>
              <a:schemeClr val="tx1"/>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0960"/>
        <c:crosses val="autoZero"/>
        <c:crossBetween val="between"/>
        <c:majorUnit val="10"/>
      </c:valAx>
      <c:spPr>
        <a:noFill/>
        <a:ln w="3175">
          <a:solidFill>
            <a:srgbClr val="A3A3A3"/>
          </a:solid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23.2</c:v>
                </c:pt>
                <c:pt idx="2">
                  <c:v>30.9</c:v>
                </c:pt>
                <c:pt idx="3">
                  <c:v>15.4</c:v>
                </c:pt>
                <c:pt idx="5">
                  <c:v>27.2</c:v>
                </c:pt>
                <c:pt idx="6">
                  <c:v>22.9</c:v>
                </c:pt>
                <c:pt idx="7">
                  <c:v>22.3</c:v>
                </c:pt>
                <c:pt idx="8">
                  <c:v>20</c:v>
                </c:pt>
                <c:pt idx="10">
                  <c:v>21.1</c:v>
                </c:pt>
                <c:pt idx="11">
                  <c:v>20.9</c:v>
                </c:pt>
                <c:pt idx="12">
                  <c:v>25.6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6A1CA51-2527-47EE-98B7-50903CB557B5}" type="datetimeFigureOut">
              <a:rPr lang="en-US"/>
              <a:pPr>
                <a:defRPr/>
              </a:pPr>
              <a:t>8/12/2020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357B3D8-D94B-43BD-BD5D-DB0C895CAD9B}" type="slidenum">
              <a:rPr lang="en-US"/>
              <a:pPr>
                <a:defRPr/>
              </a:pPr>
              <a:t>‹#›</a:t>
            </a:fld>
            <a:endParaRPr lang="en-US"/>
          </a:p>
        </p:txBody>
      </p:sp>
    </p:spTree>
    <p:extLst>
      <p:ext uri="{BB962C8B-B14F-4D97-AF65-F5344CB8AC3E}">
        <p14:creationId xmlns:p14="http://schemas.microsoft.com/office/powerpoint/2010/main" val="35402655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7889"/>
                </a:solidFill>
              </a:rPr>
              <a:t>Behaviors that Contribute to Unintentional Injuries</a:t>
            </a:r>
            <a:endParaRPr lang="en-US" dirty="0"/>
          </a:p>
        </p:txBody>
      </p:sp>
      <p:sp>
        <p:nvSpPr>
          <p:cNvPr id="4" name="Slide Number Placeholder 3"/>
          <p:cNvSpPr>
            <a:spLocks noGrp="1"/>
          </p:cNvSpPr>
          <p:nvPr>
            <p:ph type="sldNum" sz="quarter" idx="5"/>
          </p:nvPr>
        </p:nvSpPr>
        <p:spPr/>
        <p:txBody>
          <a:bodyPr/>
          <a:lstStyle/>
          <a:p>
            <a:pPr>
              <a:defRPr/>
            </a:pPr>
            <a:fld id="{F357B3D8-D94B-43BD-BD5D-DB0C895CAD9B}" type="slidenum">
              <a:rPr lang="en-US" smtClean="0"/>
              <a:pPr>
                <a:defRPr/>
              </a:pPr>
              <a:t>1</a:t>
            </a:fld>
            <a:endParaRPr lang="en-US"/>
          </a:p>
        </p:txBody>
      </p:sp>
    </p:spTree>
    <p:extLst>
      <p:ext uri="{BB962C8B-B14F-4D97-AF65-F5344CB8AC3E}">
        <p14:creationId xmlns:p14="http://schemas.microsoft.com/office/powerpoint/2010/main" val="199352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state and local Youth Risk Behavior Surveys, 2019. This slide shows the range and median percentages of 44 states and 27 cities for high school students who did not participate in at least 60 minutes of physical activity on at least 1 day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range across states was 8.5% to 25.5%. The median across states was 16.3%.  The range across cites was 14.3% to 28.4%. The median across cities was 22.8%.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a:extLst>
              <a:ext uri="{FF2B5EF4-FFF2-40B4-BE49-F238E27FC236}">
                <a16:creationId xmlns:a16="http://schemas.microsoft.com/office/drawing/2014/main" id="{AAD8D340-A56B-43D6-879C-2E5CE6D0160E}"/>
              </a:ext>
            </a:extLst>
          </p:cNvPr>
          <p:cNvSpPr>
            <a:spLocks noGrp="1" noRot="1" noChangeAspect="1" noChangeArrowheads="1" noTextEdit="1"/>
          </p:cNvSpPr>
          <p:nvPr>
            <p:ph type="sldImg"/>
          </p:nvPr>
        </p:nvSpPr>
        <p:spPr>
          <a:ln/>
        </p:spPr>
      </p:sp>
      <p:sp>
        <p:nvSpPr>
          <p:cNvPr id="192515" name="Notes Placeholder 2">
            <a:extLst>
              <a:ext uri="{FF2B5EF4-FFF2-40B4-BE49-F238E27FC236}">
                <a16:creationId xmlns:a16="http://schemas.microsoft.com/office/drawing/2014/main" id="{5C1723AF-CD3F-4A58-99F7-E64DC8CD0C4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students who did not participate in physical activity that increased their heart rate and made them breathe hard some of the time for a total of at least 60 minutes/day on any day during the 7 days before the survey, 2019. The values range from 8.5% to 25.5%. Colorado, Idaho, Illinois, Iowa, Missouri, Montana, New Hampshire, Pennsylvania, South Dakota, Utah, Vermont, range from 8.5% to 14.2%. Alaska, Maine, Massachusetts, Nebraska, Nevada, New Jersey, North Dakota, Oklahoma, Rhode Island, West Virginia, Wisconsin, range from 14.3% to 16.3%. Alabama, Arizona, Connecticut, Hawaii, Kansas, Kentucky, Michigan, New Mexico, North Carolina, Tennessee, Virginia, range from 16.4% to 19.9%. Arkansas, California, Florida, Georgia, Louisiana, Maryland, Mississippi, New York, Ohio, South Carolina, Texas, range from 20.0% to 25.5%.Delaware and Indiana did not have weighted data. Minnesota, Oregon, Washington and Wyoming did not participate.</a:t>
            </a:r>
          </a:p>
        </p:txBody>
      </p:sp>
      <p:sp>
        <p:nvSpPr>
          <p:cNvPr id="192516" name="Slide Number Placeholder 3">
            <a:extLst>
              <a:ext uri="{FF2B5EF4-FFF2-40B4-BE49-F238E27FC236}">
                <a16:creationId xmlns:a16="http://schemas.microsoft.com/office/drawing/2014/main" id="{30B74FB4-D4E8-4925-BFF6-5E235CE663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5B7E9EE-9667-4B01-B3A4-2BFD9BCD54F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were physically active at least 60 minutes per day on all 7 days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23.2. The percentage for Male students is 30.9. The percentage for Female students is 15.4. The percentage for 9th grade students is 27.2. The percentage for 10th grade students is 22.9. The percentage for 11th grade students is 22.3. The percentage for 12th grade students is 20.0. The percentage for Black students is 21.1. The percentage for Hispanic students is 20.9. The percentage for White students is 25.6.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10th grade students. The prevalence for 9th grade students is higher than for 11th grade students. The prevalence for 9th grade students is higher than for 12th grade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were physically active at least 60 minutes per day on all 7 days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23.2. The percentage for Heterosexual students is 25.0. The percentage for Gay, Lesbian, or Bisexual students is 13.2. The percentage for Unsure students is 15.6. The percentage for Opposite Sex Only students is 27.9. The percentage for Same Sex or Both Sexes students is 13.2. The percentage for No Sexual Contact students is 21.4.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National Youth Risk Behavior Surveys, 2011-2019. This slide shows percentages from 2011 through 2019 for high school students who were physically active at least 60 minutes per day on all 7 days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2011 is 28.7. The percentage for 2013 is 27.1. The percentage for 2015 is 27.1. The percentage for 2017 is 26.1. The percentage for 2019 is 23.2.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2011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state and local Youth Risk Behavior Surveys, 2019. This slide shows the range and median percentages of 44 states and 27 cities for high school students who were physically active at least 60 minutes per day on all 7 days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range across states was 17.1% to 29.7%. The median across states was 22.6%.  The range across cites was 13.6% to 29.3%. The median across cities was 18.2%.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a:extLst>
              <a:ext uri="{FF2B5EF4-FFF2-40B4-BE49-F238E27FC236}">
                <a16:creationId xmlns:a16="http://schemas.microsoft.com/office/drawing/2014/main" id="{B737468F-6C28-4CE6-A453-62AF38924666}"/>
              </a:ext>
            </a:extLst>
          </p:cNvPr>
          <p:cNvSpPr>
            <a:spLocks noGrp="1" noRot="1" noChangeAspect="1" noChangeArrowheads="1" noTextEdit="1"/>
          </p:cNvSpPr>
          <p:nvPr>
            <p:ph type="sldImg"/>
          </p:nvPr>
        </p:nvSpPr>
        <p:spPr>
          <a:ln/>
        </p:spPr>
      </p:sp>
      <p:sp>
        <p:nvSpPr>
          <p:cNvPr id="196611" name="Notes Placeholder 2">
            <a:extLst>
              <a:ext uri="{FF2B5EF4-FFF2-40B4-BE49-F238E27FC236}">
                <a16:creationId xmlns:a16="http://schemas.microsoft.com/office/drawing/2014/main" id="{392D082B-C0AB-422B-B31F-C7FA9E9ACC9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students who were physically active doing any kind of physical activity that increased their heart rate and made them breathe hard some of the time for a total of at least 60 minutes/day on all seven of the past 7 days, 2019. The values range from 17.1% to 29.7%. Alaska, California, Hawaii, Kentucky, Louisiana, Maine, Maryland, New York, North Carolina, South Carolina, Utah, range from 17.1% to 21.0%. Arizona, Idaho, Massachusetts, Michigan, Nevada, New Hampshire, Rhode Island, Tennessee, Vermont, Virginia, Wisconsin, range from 21.1% to 22.5%. Alabama, Arkansas, Connecticut, Florida, Georgia, Mississippi, New Jersey, North Dakota, Ohio, Texas, range from 22.6% to 25.2%. Colorado, Illinois, Iowa, Kansas, Missouri, Montana, Nebraska, New Mexico, Oklahoma, Pennsylvania, South Dakota, West Virginia, range from 25.3% to 29.7%.Delaware and Indiana did not have weighted data. Minnesota, Oregon, Washington and Wyoming did not participate.</a:t>
            </a:r>
          </a:p>
        </p:txBody>
      </p:sp>
      <p:sp>
        <p:nvSpPr>
          <p:cNvPr id="196612" name="Slide Number Placeholder 3">
            <a:extLst>
              <a:ext uri="{FF2B5EF4-FFF2-40B4-BE49-F238E27FC236}">
                <a16:creationId xmlns:a16="http://schemas.microsoft.com/office/drawing/2014/main" id="{8C34F870-4BAB-48D5-88CE-15CF195964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AEEC1E6-FC57-4B43-BE38-0CF56C65474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watched television 3 or more hours per day (on an average school day).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19.8. The percentage for Male students is 18.7. The percentage for Female students is 20.8. The percentage for 9th grade students is 20.0. The percentage for 10th grade students is 21.1. The percentage for 11th grade students is 18.4. The percentage for 12th grade students is 19.4. The percentage for Black students is 31.6. The percentage for Hispanic students is 21.3. The percentage for White students is 16.5.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10th grade students is higher than for 11th grade students. The prevalence for Black students is higher than for Hispanic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watched television 3 or more hours per day (on an average school day).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19.8. The percentage for Heterosexual students is 18.5. The percentage for Gay, Lesbian, or Bisexual students is 27.4. The percentage for Unsure students is 21.2. The percentage for Opposite Sex Only students is 19.0. The percentage for Same Sex or Both Sexes students is 29.6. The percentage for No Sexual Contact students is 18.2.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National Youth Risk Behavior Surveys, 1999-2019. This slide shows percentages from 1999 through 2019 for high school students who watched television 3 or more hours per day (on an average school day).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1999 is 42.8. The percentage for 2001 is 38.3. The percentage for 2003 is 38.2. The percentage for 2005 is 37.2. The percentage for 2007 is 35.4. The percentage for 2009 is 32.8. The percentage for 2011 is 32.4. The percentage for 2013 is 32.5. The percentage for 2015 is 24.7. The percentage for 2017 is 20.7. The percentage for 2019 is 19.8.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2019, decreased from 1999 to 2013, and decreased from 2013 to 2019.This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were physically active at least 60 minutes per day on 5 or more days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44.1. The percentage for Male students is 52.8. The percentage for Female students is 35.3. The percentage for 9th grade students is 49.1. The percentage for 10th grade students is 45.4. The percentage for 11th grade students is 41.2. The percentage for 12th grade students is 40.0. The percentage for Black students is 37.2. The percentage for Hispanic students is 39.9. The percentage for White students is 48.6.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11th grade students. The prevalence for 10th grade students is higher than for 12th grade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state and local Youth Risk Behavior Surveys, 2019. This slide shows the range and median percentages of 36 states and 26 cities for high school students who watched television 3 or more hours per day (on an average school day).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range across states was 13.9% to 27.6%. The median across states was 19.9%.  The range across cites was 12.4% to 32.0%. The median across cities was 20.3%.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a:extLst>
              <a:ext uri="{FF2B5EF4-FFF2-40B4-BE49-F238E27FC236}">
                <a16:creationId xmlns:a16="http://schemas.microsoft.com/office/drawing/2014/main" id="{42347E6F-2603-4BC7-8787-D86192EA027D}"/>
              </a:ext>
            </a:extLst>
          </p:cNvPr>
          <p:cNvSpPr>
            <a:spLocks noGrp="1" noRot="1" noChangeAspect="1" noChangeArrowheads="1" noTextEdit="1"/>
          </p:cNvSpPr>
          <p:nvPr>
            <p:ph type="sldImg"/>
          </p:nvPr>
        </p:nvSpPr>
        <p:spPr>
          <a:ln/>
        </p:spPr>
      </p:sp>
      <p:sp>
        <p:nvSpPr>
          <p:cNvPr id="200707" name="Notes Placeholder 2">
            <a:extLst>
              <a:ext uri="{FF2B5EF4-FFF2-40B4-BE49-F238E27FC236}">
                <a16:creationId xmlns:a16="http://schemas.microsoft.com/office/drawing/2014/main" id="{A462099E-31D9-403A-B060-4CA7F2820FA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students who watched television 3 or more hours per day (on an average school day), 2019. The values range from 13.9% to 27.6%. Hawaii, Idaho, Illinois, Kansas, Nebraska, New Jersey, New York, Utah, Wisconsin, range from 13.9% to 17.8%. Alaska, Arizona, California, Maryland, Michigan, Missouri, Montana, North Dakota, Pennsylvania, range from 17.9% to 19.8%. Alabama, Iowa, Kentucky, Maine, New Mexico, North Carolina, Texas, Virginia, West Virginia, range from 19.9% to 21.3%. Arkansas, Connecticut, Florida, Georgia, Louisiana, Mississippi, Oklahoma, South Carolina, Tennessee, range from 21.4% to 27.6%.Vermont, South Dakota, Rhode Island, Ohio, Nevada, New Hampshire, Massachusetts, Colorado, did not ask this question. Delaware and Indiana did not have weighted data. Minnesota, Oregon, Washington and Wyoming did not participate.</a:t>
            </a:r>
          </a:p>
        </p:txBody>
      </p:sp>
      <p:sp>
        <p:nvSpPr>
          <p:cNvPr id="200708" name="Slide Number Placeholder 3">
            <a:extLst>
              <a:ext uri="{FF2B5EF4-FFF2-40B4-BE49-F238E27FC236}">
                <a16:creationId xmlns:a16="http://schemas.microsoft.com/office/drawing/2014/main" id="{0466EA2F-52B0-409E-AB7D-F8E3C1989C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2D8AD0A-06B9-4102-823B-6F5EE0E2E84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played video or computer games or used a computer 3 or more hours per day (counting time spent on things such as Xbox, PlayStation, an iPad or other tablet, a smartphone, texting, YouTube, Instagram, Facebook, or other social media, for something that was not school work, on an average school day).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46.1. The percentage for Male students is 47.5. The percentage for Female students is 44.6. The percentage for 9th grade students is 46.5. The percentage for 10th grade students is 46.9. The percentage for 11th grade students is 45.3. The percentage for 12th grade students is 45.5. The percentage for Black students is 47.8. The percentage for Hispanic students is 47.2. The percentage for White students is 45.1.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played video or computer games or used a computer 3 or more hours per day (counting time spent on things such as Xbox, PlayStation, an iPad or other tablet, a smartphone, texting, YouTube, Instagram, Facebook, or other social media, for something that was not school work, on an average school day).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46.1. The percentage for Heterosexual students is 44.4. The percentage for Gay, Lesbian, or Bisexual students is 56.1. The percentage for Unsure students is 53.4. The percentage for Opposite Sex Only students is 45.3. The percentage for Same Sex or Both Sexes students is 53.7. The percentage for No Sexual Contact students is 46.9.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National Youth Risk Behavior Surveys, 2003-2019. This slide shows percentages from 2003 through 2019 for high school students who played video or computer games or used a computer 3 or more hours per day (counting time spent on things such as Xbox, PlayStation, an iPad or other tablet, a smartphone, texting, YouTube, Instagram, Facebook, or other social media, for something that was not school work, on an average school day).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22.1. The percentage for 2005 is 21.1. The percentage for 2007 is 24.9. The percentage for 2009 is 24.9. The percentage for 2011 is 31.1. The percentage for 2013 is 41.3. The percentage for 2015 is 41.7. The percentage for 2017 is 43.0. The percentage for 2019 is 46.1.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2003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state and local Youth Risk Behavior Surveys, 2019. This slide shows the range and median percentages of 42 states and 26 cities for high school students who played video or computer games or used a computer 3 or more hours per day (counting time spent on things such as Xbox, PlayStation, an iPad or other tablet, a smartphone, texting, YouTube, Instagram, Facebook, or other social media, for something that was not school work, on an average school day).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range across states was 34.9% to 54.3%. The median across states was 43.4%.  The range across cites was 36.0% to 56.1%. The median across cities was 43.2%.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a:extLst>
              <a:ext uri="{FF2B5EF4-FFF2-40B4-BE49-F238E27FC236}">
                <a16:creationId xmlns:a16="http://schemas.microsoft.com/office/drawing/2014/main" id="{F8CCF105-E01A-42CC-A4CB-21C0AFAFAC9F}"/>
              </a:ext>
            </a:extLst>
          </p:cNvPr>
          <p:cNvSpPr>
            <a:spLocks noGrp="1" noRot="1" noChangeAspect="1" noChangeArrowheads="1" noTextEdit="1"/>
          </p:cNvSpPr>
          <p:nvPr>
            <p:ph type="sldImg"/>
          </p:nvPr>
        </p:nvSpPr>
        <p:spPr>
          <a:ln/>
        </p:spPr>
      </p:sp>
      <p:sp>
        <p:nvSpPr>
          <p:cNvPr id="198659" name="Notes Placeholder 2">
            <a:extLst>
              <a:ext uri="{FF2B5EF4-FFF2-40B4-BE49-F238E27FC236}">
                <a16:creationId xmlns:a16="http://schemas.microsoft.com/office/drawing/2014/main" id="{A184DFDF-D249-45D3-BE2C-EC14BFF748F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students who played video or computer games or used a computer 3 or more hours per day (counting time spent on things such as Xbox, PlayStation, an iPad or other tablet, a smartphone, texting, YouTube, Instagram, Facebook, or other social media, for something that was not school work, on an average school day), 2019. The values range from 34.9% to 54.3%. Alabama, Alaska, Idaho, Iowa, Kansas, Montana, Nebraska, South Dakota, Utah, range from 34.9% to 40.0%. Colorado, Georgia, Hawaii, Louisiana, Maryland, Michigan, Mississippi, Missouri, New Mexico, New York, South Carolina, West Virginia, range from 40.1% to 43.3%. Arizona, Arkansas, Illinois, Maine, New Jersey, North Carolina, North Dakota, Tennessee, Texas, Virginia, range from 43.4% to 46.9%. California, Connecticut, Florida, Kentucky, Massachusetts, New Hampshire, Oklahoma, Pennsylvania, Rhode Island, Vermont, Wisconsin, range from 47.0% to 54.3%.Ohio, Nevada, did not ask this question. Delaware and Indiana did not have weighted data. Minnesota, Oregon, Washington and Wyoming did not participate.</a:t>
            </a:r>
          </a:p>
        </p:txBody>
      </p:sp>
      <p:sp>
        <p:nvSpPr>
          <p:cNvPr id="198660" name="Slide Number Placeholder 3">
            <a:extLst>
              <a:ext uri="{FF2B5EF4-FFF2-40B4-BE49-F238E27FC236}">
                <a16:creationId xmlns:a16="http://schemas.microsoft.com/office/drawing/2014/main" id="{7884A768-3BDE-4FBF-BC3C-6F4F3485AA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32319FF-CF7A-4B99-B657-462B5F96C8B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attended physical education (PE) classes on 1 or more days (in an average week when they were in school).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52.2. The percentage for Male students is 55.4. The percentage for Female students is 48.6. The percentage for 9th grade students is 68.8. The percentage for 10th grade students is 52.2. The percentage for 11th grade students is 44.6. The percentage for 12th grade students is 41.4. The percentage for Black students is 50.7. The percentage for Hispanic students is 51.4. The percentage for White students is 52.8.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11th grade students. The prevalence for 10th grade students is higher than for 12th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attended physical education (PE) classes on 1 or more days (in an average week when they were in school).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52.2. The percentage for Heterosexual students is 53.4. The percentage for Gay, Lesbian, or Bisexual students is 46.8. The percentage for Unsure students is 46.3. The percentage for Opposite Sex Only students is 52.1. The percentage for Same Sex or Both Sexes students is 43.5. The percentage for No Sexual Contact students is 55.9.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National Youth Risk Behavior Surveys, 1991-2019. This slide shows percentages from 1991 through 2019 for high school students who attended physical education (PE) classes on 1 or more days (in an average week when they were in school).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48.9. The percentage for 1993 is 52.1. The percentage for 1995 is 59.6. The percentage for 1997 is 48.8. The percentage for 1999 is 56.1. The percentage for 2001 is 51.7. The percentage for 2003 is 55.7. The percentage for 2005 is 54.2. The percentage for 2007 is 53.6. The percentage for 2009 is 56.4. The percentage for 2011 is 51.8. The percentage for 2013 is 48.0. The percentage for 2015 is 51.6. The percentage for 2017 is 51.7. The percentage for 2019 is 52.2.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1991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were physically active at least 60 minutes per day on 5 or more days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44.1. The percentage for Heterosexual students is 47.1. The percentage for Gay, Lesbian, or Bisexual students is 29.3. The percentage for Unsure students is 28.1. The percentage for Opposite Sex Only students is 49.4. The percentage for Same Sex or Both Sexes students is 31.4. The percentage for No Sexual Contact students is 43.9.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state and local Youth Risk Behavior Surveys, 2019. This slide shows the range and median percentages of 36 states and 20 cities for high school students who attended physical education (PE) classes on 1 or more days (in an average week when they were in school).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range across states was 31.2% to 89.7%. The median across states was 45.4%.  The range across cites was 30.7% to 85.0%. The median across cities was 44.3%.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a:extLst>
              <a:ext uri="{FF2B5EF4-FFF2-40B4-BE49-F238E27FC236}">
                <a16:creationId xmlns:a16="http://schemas.microsoft.com/office/drawing/2014/main" id="{970051E9-B5CE-41D0-9413-9B25CD2A7E43}"/>
              </a:ext>
            </a:extLst>
          </p:cNvPr>
          <p:cNvSpPr>
            <a:spLocks noGrp="1" noRot="1" noChangeAspect="1" noChangeArrowheads="1" noTextEdit="1"/>
          </p:cNvSpPr>
          <p:nvPr>
            <p:ph type="sldImg"/>
          </p:nvPr>
        </p:nvSpPr>
        <p:spPr>
          <a:ln/>
        </p:spPr>
      </p:sp>
      <p:sp>
        <p:nvSpPr>
          <p:cNvPr id="202755" name="Notes Placeholder 2">
            <a:extLst>
              <a:ext uri="{FF2B5EF4-FFF2-40B4-BE49-F238E27FC236}">
                <a16:creationId xmlns:a16="http://schemas.microsoft.com/office/drawing/2014/main" id="{BAD40399-B0B7-4456-B010-A2FA850656F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students who attended physical education (PE) classes on 1 or more days (in an average week when they were in school), 2019. The values range from 31.2% to 89.7%. Arkansas, Kentucky, Maryland, Michigan, North Carolina, Oklahoma, South Carolina, South Dakota, West Virginia, range from 31.2% to 38.1%. Colorado, Florida, Hawaii, Idaho, Louisiana, Maine, Mississippi, Nebraska, Tennessee, range from 38.2% to 45.4%. Alabama, Alaska, Arizona, Kansas, Missouri, New Mexico, North Dakota, Texas, Utah, range from 45.5% to 53.3%. California, Illinois, Iowa, Massachusetts, Montana, Nevada, New York, Pennsylvania, Rhode Island, range from 53.4% to 89.7%.Wisconsin, Vermont, Virginia, Ohio, New Jersey, New Hampshire, Georgia, Connecticut, did not ask this question. Delaware and Indiana did not have weighted data. Minnesota, Oregon, Washington and Wyoming did not participate.</a:t>
            </a:r>
          </a:p>
        </p:txBody>
      </p:sp>
      <p:sp>
        <p:nvSpPr>
          <p:cNvPr id="202756" name="Slide Number Placeholder 3">
            <a:extLst>
              <a:ext uri="{FF2B5EF4-FFF2-40B4-BE49-F238E27FC236}">
                <a16:creationId xmlns:a16="http://schemas.microsoft.com/office/drawing/2014/main" id="{AE8DC97F-A798-4BCB-889A-8023D4BF5D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C7B8D25-C21C-42B1-9DB3-7F31C344F2F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attended physical education classes on all 5 days (in an average week when they were in school).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25.9. The percentage for Male students is 28.9. The percentage for Female students is 22.8. The percentage for 9th grade students is 34.7. The percentage for 10th grade students is 26.5. The percentage for 11th grade students is 22.1. The percentage for 12th grade students is 19.7. The percentage for Black students is 23.8. The percentage for Hispanic students is 29.9. The percentage for White students is 24.3.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12th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attended physical education classes on all 5 days (in an average week when they were in school).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25.9. The percentage for Heterosexual students is 26.1. The percentage for Gay, Lesbian, or Bisexual students is 21.7. The percentage for Unsure students is 17.8. The percentage for Opposite Sex Only students is 25.5. The percentage for Same Sex or Both Sexes students is 19.4. The percentage for No Sexual Contact students is 27.5.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National Youth Risk Behavior Surveys, 1991-2019. This slide shows percentages from 1991 through 2019 for high school students who attended physical education classes on all 5 days (in an average week when they were in school).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41.6. The percentage for 1993 is 34.3. The percentage for 1995 is 25.4. The percentage for 1997 is 27.4. The percentage for 1999 is 29.1. The percentage for 2001 is 32.2. The percentage for 2003 is 28.4. The percentage for 2005 is 33.0. The percentage for 2007 is 30.3. The percentage for 2009 is 33.3. The percentage for 2011 is 31.5. The percentage for 2013 is 29.4. The percentage for 2015 is 29.8. The percentage for 2017 is 29.9. The percentage for 2019 is 25.9.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state and local Youth Risk Behavior Surveys, 2019. This slide shows the range and median percentages of 36 states and 20 cities for high school students who attended physical education classes on all 5 days (in an average week when they were in school).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range across states was 4.6% to 60.8%. The median across states was 22.4%.  The range across cites was 3.7% to 45.3%. The median across cities was 22%.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a:extLst>
              <a:ext uri="{FF2B5EF4-FFF2-40B4-BE49-F238E27FC236}">
                <a16:creationId xmlns:a16="http://schemas.microsoft.com/office/drawing/2014/main" id="{56901C04-EDDA-4825-8201-EBE85A7C6DA1}"/>
              </a:ext>
            </a:extLst>
          </p:cNvPr>
          <p:cNvSpPr>
            <a:spLocks noGrp="1" noRot="1" noChangeAspect="1" noChangeArrowheads="1" noTextEdit="1"/>
          </p:cNvSpPr>
          <p:nvPr>
            <p:ph type="sldImg"/>
          </p:nvPr>
        </p:nvSpPr>
        <p:spPr>
          <a:ln/>
        </p:spPr>
      </p:sp>
      <p:sp>
        <p:nvSpPr>
          <p:cNvPr id="204803" name="Notes Placeholder 2">
            <a:extLst>
              <a:ext uri="{FF2B5EF4-FFF2-40B4-BE49-F238E27FC236}">
                <a16:creationId xmlns:a16="http://schemas.microsoft.com/office/drawing/2014/main" id="{F8D464C9-6E7C-4ADA-9735-14436F08E02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students who attended physical education (PE) classes daily in an average week when they were in school, 2019. The values range from 4.6% to 60.8%. Arkansas, Colorado, Hawaii, Iowa, Maine, Maryland, Rhode Island, South Carolina, Utah, range from 4.6% to 16.8%. Alaska, Florida, Idaho, Kansas, Kentucky, Nevada, New York, South Dakota, Tennessee, range from 16.9% to 22.4%. Alabama, California, Louisiana, Massachusetts, Michigan, Mississippi, New Mexico, North Carolina, Pennsylvania, range from 22.5% to 26.6%. Arizona, Illinois, Missouri, Montana, Nebraska, North Dakota, Oklahoma, Texas, West Virginia, range from 26.7% to 60.8%.Wisconsin, Vermont, Virginia, Ohio, New Jersey, New Hampshire, Georgia, Connecticut, did not ask this question. Delaware and Indiana did not have weighted data. Minnesota, Oregon, Washington and Wyoming did not participate.</a:t>
            </a:r>
          </a:p>
        </p:txBody>
      </p:sp>
      <p:sp>
        <p:nvSpPr>
          <p:cNvPr id="204804" name="Slide Number Placeholder 3">
            <a:extLst>
              <a:ext uri="{FF2B5EF4-FFF2-40B4-BE49-F238E27FC236}">
                <a16:creationId xmlns:a16="http://schemas.microsoft.com/office/drawing/2014/main" id="{137C4672-BE29-4D2E-B6E0-FC75686F6B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75985DE-993A-4758-AFBC-6D1C63CCDEC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did exercises to strengthen or tone their muscles on three or more days (such as push-ups, sit-ups, or weight lifting,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49.5. The percentage for Male students is 59.0. The percentage for Female students is 39.7. The percentage for 9th grade students is 52.4. The percentage for 10th grade students is 48.9. The percentage for 11th grade students is 50.0. The percentage for 12th grade students is 45.9. The percentage for Black students is 47.0. The percentage for Hispanic students is 48.1. The percentage for White students is 50.8.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12th grade students. The prevalence for 11th grade students is higher than for 12th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37</a:t>
            </a:fld>
            <a:endParaRPr lang="en-US"/>
          </a:p>
        </p:txBody>
      </p:sp>
    </p:spTree>
    <p:extLst>
      <p:ext uri="{BB962C8B-B14F-4D97-AF65-F5344CB8AC3E}">
        <p14:creationId xmlns:p14="http://schemas.microsoft.com/office/powerpoint/2010/main" val="11651150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did exercises to strengthen or tone their muscles on three or more days (such as push-ups, sit-ups, or weight lifting, during the 7 days before the survey).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49.5. The percentage for Heterosexual students is 52.8. The percentage for Gay, Lesbian, or Bisexual students is 33.3. The percentage for Unsure students is 29.9. The percentage for Opposite Sex Only students is 56.1. The percentage for Same Sex or Both Sexes students is 38.1. The percentage for No Sexual Contact students is 46.0.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38</a:t>
            </a:fld>
            <a:endParaRPr lang="en-US"/>
          </a:p>
        </p:txBody>
      </p:sp>
    </p:spTree>
    <p:extLst>
      <p:ext uri="{BB962C8B-B14F-4D97-AF65-F5344CB8AC3E}">
        <p14:creationId xmlns:p14="http://schemas.microsoft.com/office/powerpoint/2010/main" val="42173697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National Youth Risk Behavior Surveys, 1991-2019. This slide shows percentages from 1991 through 2019 for high school students who did exercises to strengthen or tone their muscles on three or more days (such as push-ups, sit-ups, or weight lifting, during the 7 days before the survey).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47.8. The percentage for 1993 is 51.9. The percentage for 1995 is 50.3. The percentage for 1997 is 51.4. The percentage for 1999 is 53.6. The percentage for 2001 is 53.4. The percentage for 2003 is 51.9. The percentage for 2011 is 55.6. The percentage for 2013 is 51.7. The percentage for 2015 is 53.4. The percentage for 2017 is 51.1. The percentage for 2019 is 49.5.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1991 to 2019</a:t>
            </a:r>
            <a:r>
              <a:rPr lang="en-US" sz="1000" baseline="0">
                <a:latin typeface="Verdana" pitchFamily="34" charset="0"/>
              </a:rPr>
              <a:t>, increased from 1991 </a:t>
            </a:r>
            <a:r>
              <a:rPr lang="en-US" sz="1000" baseline="0" dirty="0">
                <a:latin typeface="Verdana" pitchFamily="34" charset="0"/>
              </a:rPr>
              <a:t>to 2011, and decreased from 2011 to 2019.This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39</a:t>
            </a:fld>
            <a:endParaRPr lang="en-US"/>
          </a:p>
        </p:txBody>
      </p:sp>
    </p:spTree>
    <p:extLst>
      <p:ext uri="{BB962C8B-B14F-4D97-AF65-F5344CB8AC3E}">
        <p14:creationId xmlns:p14="http://schemas.microsoft.com/office/powerpoint/2010/main" val="199357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National Youth Risk Behavior Surveys, 2011-2019. This slide shows percentages from 2011 through 2019 for high school students who were physically active at least 60 minutes per day on 5 or more days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2011 is 49.5. The percentage for 2013 is 47.3. The percentage for 2015 is 48.6. The percentage for 2017 is 46.5. The percentage for 2019 is 44.1.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2011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played on at least one sports team (counting any teams run by their school or community groups,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57.4. The percentage for Male students is 60.2. The percentage for Female students is 54.6. The percentage for 9th grade students is 61.9. The percentage for 10th grade students is 57.9. The percentage for 11th grade students is 59.1. The percentage for 12th grade students is 49.8. The percentage for Black students is 56.1. The percentage for Hispanic students is 51.6. The percentage for White students is 62.0.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12th grade students. The prevalence for 10th grade students is higher than for 12th grade students. The prevalence for 11th grade students is higher than for 12th grade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played on at least one sports team (counting any teams run by their school or community groups,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57.4. The percentage for Heterosexual students is 60.7. The percentage for Gay, Lesbian, or Bisexual students is 41.5. The percentage for Unsure students is 40.6. The percentage for Opposite Sex Only students is 63.2. The percentage for Same Sex or Both Sexes students is 45.3. The percentage for No Sexual Contact students is 55.3.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National Youth Risk Behavior Surveys, 1999-2019. This slide shows percentages from 1999 through 2019 for high school students who played on at least one sports team (counting any teams run by their school or community groups,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1999 is 55.1. The percentage for 2001 is 55.2. The percentage for 2003 is 57.6. The percentage for 2005 is 56.0. The percentage for 2007 is 56.3. The percentage for 2009 is 58.3. The percentage for 2011 is 58.4. The percentage for 2013 is 54.0. The percentage for 2015 is 57.6. The percentage for 2017 is 54.3. The percentage for 2019 is 57.4.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state and local Youth Risk Behavior Surveys, 2019. This slide shows the range and median percentages of 24 states and 18 cities for high school students who played on at least one sports team (counting any teams run by their school or community groups,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range across states was 45.5% to 61.4%. The median across states was 52.3%.  The range across cites was 40.0% to 56.9%. The median across cities was 47%.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a:extLst>
              <a:ext uri="{FF2B5EF4-FFF2-40B4-BE49-F238E27FC236}">
                <a16:creationId xmlns:a16="http://schemas.microsoft.com/office/drawing/2014/main" id="{A43E16B6-2A48-416D-A8B6-0EB386ECD012}"/>
              </a:ext>
            </a:extLst>
          </p:cNvPr>
          <p:cNvSpPr>
            <a:spLocks noGrp="1" noRot="1" noChangeAspect="1" noChangeArrowheads="1" noTextEdit="1"/>
          </p:cNvSpPr>
          <p:nvPr>
            <p:ph type="sldImg"/>
          </p:nvPr>
        </p:nvSpPr>
        <p:spPr>
          <a:ln/>
        </p:spPr>
      </p:sp>
      <p:sp>
        <p:nvSpPr>
          <p:cNvPr id="206851" name="Notes Placeholder 2">
            <a:extLst>
              <a:ext uri="{FF2B5EF4-FFF2-40B4-BE49-F238E27FC236}">
                <a16:creationId xmlns:a16="http://schemas.microsoft.com/office/drawing/2014/main" id="{656FBCCB-AD7E-461C-A676-C8EDCC2A4ED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students who played on at least one sports team (counting any teams run by their school or community groups, during the 12 months before the survey), 2019. The values range from 45.5% to 61.4%. Florida, Kentucky, Louisiana, Nevada, South Carolina, Tennessee, range from 45.5% to 48.2%. Arizona, Arkansas, Georgia, Hawaii, Texas, West Virginia, range from 48.3% to 52.2%. Alabama, Mississippi, Ohio, Oklahoma, Pennsylvania, Utah, range from 52.3% to 58.7%. Colorado, Idaho, Illinois, Iowa, Kansas, Montana, range from 58.8% to 61.4%.Wisconsin, Vermont, Virginia, South Dakota, Rhode Island, New York, New Mexico, New Jersey, New Hampshire, Nebraska, North Dakota, North Carolina, Missouri, Michigan, Maine, Maryland, Massachusetts, Connecticut, California, Alaska, did not ask this question. Delaware and Indiana did not have weighted data. Minnesota, Oregon, Washington and Wyoming did not participate.</a:t>
            </a:r>
          </a:p>
        </p:txBody>
      </p:sp>
      <p:sp>
        <p:nvSpPr>
          <p:cNvPr id="206852" name="Slide Number Placeholder 3">
            <a:extLst>
              <a:ext uri="{FF2B5EF4-FFF2-40B4-BE49-F238E27FC236}">
                <a16:creationId xmlns:a16="http://schemas.microsoft.com/office/drawing/2014/main" id="{161B20F4-B456-43BC-81C4-12A65CC8BE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0C080B2-E686-4DF7-AAFD-7B6AEE63884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had a concussion from playing a sport or being physically active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15.1. The percentage for Male students is 17.0. The percentage for Female students is 13.3. The percentage for 9th grade students is 15.8. The percentage for 10th grade students is 14.4. The percentage for 11th grade students is 16.1. The percentage for 12th grade students is 13.8. The percentage for Black students is 16.7. The percentage for Hispanic students is 14.7. The percentage for White students is 15.2.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had a concussion from playing a sport or being physically active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15.1. The percentage for Heterosexual students is 15.2. The percentage for Gay, Lesbian, or Bisexual students is 14.3. The percentage for Unsure students is 16.1. The percentage for Opposite Sex Only students is 18.6. The percentage for Same Sex or Both Sexes students is 21.0. The percentage for No Sexual Contact students is 9.9.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National Youth Risk Behavior Surveys, 2017-2019. This slide shows percentages from 2017 through 2019 for high school students who had a concussion from playing a sport or being physically active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15.1. The percentage for 2019 is 15.1.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state and local Youth Risk Behavior Surveys, 2019. This slide shows the range and median percentages of 33 states and 21 cities for high school students who had a concussion from playing a sport or being physically active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range across states was 13.1% to 24.8%. The median across states was 16.1%.  The range across cites was 12.3% to 20.8%. The median across cities was 15.6%.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a:extLst>
              <a:ext uri="{FF2B5EF4-FFF2-40B4-BE49-F238E27FC236}">
                <a16:creationId xmlns:a16="http://schemas.microsoft.com/office/drawing/2014/main" id="{86320149-927D-47DC-9E82-FBE1F9ABB8D5}"/>
              </a:ext>
            </a:extLst>
          </p:cNvPr>
          <p:cNvSpPr>
            <a:spLocks noGrp="1" noRot="1" noChangeAspect="1" noChangeArrowheads="1" noTextEdit="1"/>
          </p:cNvSpPr>
          <p:nvPr>
            <p:ph type="sldImg"/>
          </p:nvPr>
        </p:nvSpPr>
        <p:spPr>
          <a:ln/>
        </p:spPr>
      </p:sp>
      <p:sp>
        <p:nvSpPr>
          <p:cNvPr id="208899" name="Notes Placeholder 2">
            <a:extLst>
              <a:ext uri="{FF2B5EF4-FFF2-40B4-BE49-F238E27FC236}">
                <a16:creationId xmlns:a16="http://schemas.microsoft.com/office/drawing/2014/main" id="{FAAC8148-A84D-45DB-8691-7ED66AF51F0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students who had a concussion from playing a sport or being physically active (one or more times during the 12 months before the survey), 2019. The values range from 13.1% to 24.8%. Arkansas, Florida, Iowa, New Jersey, Ohio, Pennsylvania, Texas, Wisconsin, range from 13.1% to 14.3%. Hawaii, Michigan, Nebraska, New Hampshire, Oklahoma, Tennessee, West Virginia, range from 14.4% to 16.0%. Arizona, Connecticut, Kansas, Maryland, Mississippi, Montana, North Carolina, North Dakota, Rhode Island, range from 16.1% to 17.3%. Alabama, Georgia, Idaho, Louisiana, Missouri, New Mexico, South Carolina, Utah, Vermont, range from 17.4% to 24.8%.Virginia, South Dakota, New York, Nevada, Maine, Massachusetts, Kentucky, Illinois, Colorado, California, Alaska, did not ask this question. Delaware and Indiana did not have weighted data. Minnesota, Oregon, Washington and Wyoming did not participate.</a:t>
            </a:r>
          </a:p>
        </p:txBody>
      </p:sp>
      <p:sp>
        <p:nvSpPr>
          <p:cNvPr id="208900" name="Slide Number Placeholder 3">
            <a:extLst>
              <a:ext uri="{FF2B5EF4-FFF2-40B4-BE49-F238E27FC236}">
                <a16:creationId xmlns:a16="http://schemas.microsoft.com/office/drawing/2014/main" id="{66B773E8-45E5-4D7A-B6D9-7DA526E043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6DC2A16-F8DF-476B-ACFE-FDBC1536627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state and local Youth Risk Behavior Surveys, 2019. This slide shows the range and median percentages of 44 states and 27 cities for high school students who were physically active at least 60 minutes per day on 5 or more days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range across states was 33.3% to 51.4%. The median across states was 43.2%.  The range across cites was 25.9% to 53.4%. The median across cities was 34.3%.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a:extLst>
              <a:ext uri="{FF2B5EF4-FFF2-40B4-BE49-F238E27FC236}">
                <a16:creationId xmlns:a16="http://schemas.microsoft.com/office/drawing/2014/main" id="{6A9CCD9C-A8FF-4809-92FE-72BB618328D0}"/>
              </a:ext>
            </a:extLst>
          </p:cNvPr>
          <p:cNvSpPr>
            <a:spLocks noGrp="1" noRot="1" noChangeAspect="1" noChangeArrowheads="1" noTextEdit="1"/>
          </p:cNvSpPr>
          <p:nvPr>
            <p:ph type="sldImg"/>
          </p:nvPr>
        </p:nvSpPr>
        <p:spPr>
          <a:ln/>
        </p:spPr>
      </p:sp>
      <p:sp>
        <p:nvSpPr>
          <p:cNvPr id="194563" name="Notes Placeholder 2">
            <a:extLst>
              <a:ext uri="{FF2B5EF4-FFF2-40B4-BE49-F238E27FC236}">
                <a16:creationId xmlns:a16="http://schemas.microsoft.com/office/drawing/2014/main" id="{7D616A9A-5084-4110-B8DF-B4B2C94007F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students who were physically active at least 60 minutes per day on 5 or more days (in any kind of physical activity that increased their heart rate and made them breathe hard some of the time during the 7 days before the survey), 2019. The values range from 33.3% to 51.4%. Arkansas, California, Florida, Hawaii, Kentucky, Louisiana, Maryland, Nevada, New York, North Carolina, South Carolina, range from 33.3% to 39.5%. Alabama, Alaska, Connecticut, Georgia, Maine, Mississippi, Ohio, Rhode Island, Tennessee, Texas, Virginia, range from 39.6% to 43.2%. Arizona, Idaho, Kansas, Massachusetts, Michigan, New Hampshire, New Jersey, New Mexico, Vermont, West Virginia, Wisconsin, range from 43.3% to 47.7%. Colorado, Illinois, Iowa, Missouri, Montana, Nebraska, North Dakota, Oklahoma, Pennsylvania, South Dakota, Utah, range from 47.8% to 51.4%.Delaware and Indiana did not have weighted data. Minnesota, Oregon, Washington and Wyoming did not participate.</a:t>
            </a:r>
          </a:p>
        </p:txBody>
      </p:sp>
      <p:sp>
        <p:nvSpPr>
          <p:cNvPr id="194564" name="Slide Number Placeholder 3">
            <a:extLst>
              <a:ext uri="{FF2B5EF4-FFF2-40B4-BE49-F238E27FC236}">
                <a16:creationId xmlns:a16="http://schemas.microsoft.com/office/drawing/2014/main" id="{59FD0241-69CB-4DB9-8845-D62E463A79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A62639C-6C4F-45B5-BD39-EC4BF7AD5AF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did not participate in at least 60 minutes of physical activity on at least 1 day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17.0. The percentage for Male students is 14.4. The percentage for Female students is 19.6. The percentage for 9th grade students is 13.6. The percentage for 10th grade students is 16.0. The percentage for 11th grade students is 19.0. The percentage for 12th grade students is 19.7. The percentage for Black students is 26.4. The percentage for Hispanic students is 20.0. The percentage for White students is 13.2.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Black students is higher than for Hispanic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did not participate in at least 60 minutes of physical activity on at least 1 day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17.0. The percentage for Heterosexual students is 15.2. The percentage for Gay, Lesbian, or Bisexual students is 22.1. The percentage for Unsure students is 34.0. The percentage for Opposite Sex Only students is 14.2. The percentage for Same Sex or Both Sexes students is 22.7. The percentage for No Sexual Contact students is 15.8.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National Youth Risk Behavior Surveys, 2011-2019. This slide shows percentages from 2011 through 2019 for high school students who did not participate in at least 60 minutes of physical activity on at least 1 day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2011 is 13.8. The percentage for 2013 is 15.2. The percentage for 2015 is 14.3. The percentage for 2017 is 15.4. The percentage for 2019 is 17.0.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2011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a:t>
            </a:fld>
            <a:endParaRPr lang="en-US"/>
          </a:p>
        </p:txBody>
      </p:sp>
    </p:spTree>
    <p:extLst>
      <p:ext uri="{BB962C8B-B14F-4D97-AF65-F5344CB8AC3E}">
        <p14:creationId xmlns:p14="http://schemas.microsoft.com/office/powerpoint/2010/main" val="1054960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4275" name="Rectangle 3"/>
          <p:cNvSpPr>
            <a:spLocks noGrp="1" noChangeArrowheads="1"/>
          </p:cNvSpPr>
          <p:nvPr>
            <p:ph type="ctrTitle"/>
          </p:nvPr>
        </p:nvSpPr>
        <p:spPr>
          <a:xfrm>
            <a:off x="903818" y="2286000"/>
            <a:ext cx="10384367" cy="1143000"/>
          </a:xfrm>
          <a:prstGeom prst="rect">
            <a:avLst/>
          </a:prstGeom>
        </p:spPr>
        <p:txBody>
          <a:bodyPr anchor="b"/>
          <a:lstStyle>
            <a:lvl1pPr>
              <a:defRPr/>
            </a:lvl1pPr>
          </a:lstStyle>
          <a:p>
            <a:r>
              <a:rPr lang="en-US"/>
              <a:t>Click to edit Master title style</a:t>
            </a:r>
          </a:p>
        </p:txBody>
      </p:sp>
      <p:sp>
        <p:nvSpPr>
          <p:cNvPr id="54276" name="Rectangle 4"/>
          <p:cNvSpPr>
            <a:spLocks noGrp="1" noChangeArrowheads="1"/>
          </p:cNvSpPr>
          <p:nvPr>
            <p:ph type="subTitle" idx="1"/>
          </p:nvPr>
        </p:nvSpPr>
        <p:spPr>
          <a:xfrm>
            <a:off x="1805518" y="3886200"/>
            <a:ext cx="8580967" cy="1752600"/>
          </a:xfrm>
          <a:prstGeom prst="rect">
            <a:avLst/>
          </a:prstGeom>
        </p:spPr>
        <p:txBody>
          <a:bodyPr/>
          <a:lstStyle>
            <a:lvl1pPr marL="0" indent="0" algn="ctr">
              <a:buFont typeface="Monotype Sorts" pitchFamily="2" charset="2"/>
              <a:buNone/>
              <a:defRPr/>
            </a:lvl1pPr>
          </a:lstStyle>
          <a:p>
            <a:r>
              <a:rPr lang="en-US"/>
              <a:t>Click to edit Master subtitle style</a:t>
            </a:r>
          </a:p>
        </p:txBody>
      </p:sp>
    </p:spTree>
    <p:extLst>
      <p:ext uri="{BB962C8B-B14F-4D97-AF65-F5344CB8AC3E}">
        <p14:creationId xmlns:p14="http://schemas.microsoft.com/office/powerpoint/2010/main" val="315658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12192000" cy="11049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a:xfrm>
            <a:off x="812800" y="1524000"/>
            <a:ext cx="10746317"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636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04300" y="342900"/>
            <a:ext cx="2736851" cy="52959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791633" y="342900"/>
            <a:ext cx="8009467" cy="52959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9536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12192000" cy="1104900"/>
          </a:xfrm>
          <a:prstGeom prst="rect">
            <a:avLst/>
          </a:prstGeom>
        </p:spPr>
        <p:txBody>
          <a:bodyPr/>
          <a:lstStyle/>
          <a:p>
            <a:r>
              <a:rPr lang="en-US" dirty="0"/>
              <a:t>Click to edit Master title style</a:t>
            </a:r>
          </a:p>
        </p:txBody>
      </p:sp>
      <p:sp>
        <p:nvSpPr>
          <p:cNvPr id="3" name="Chart Placeholder 2"/>
          <p:cNvSpPr>
            <a:spLocks noGrp="1"/>
          </p:cNvSpPr>
          <p:nvPr>
            <p:ph type="chart" idx="1"/>
          </p:nvPr>
        </p:nvSpPr>
        <p:spPr>
          <a:xfrm>
            <a:off x="812800" y="1524000"/>
            <a:ext cx="10746317" cy="4114800"/>
          </a:xfrm>
          <a:prstGeom prst="rect">
            <a:avLst/>
          </a:prstGeom>
        </p:spPr>
        <p:txBody>
          <a:bodyPr/>
          <a:lstStyle/>
          <a:p>
            <a:pPr lvl="0"/>
            <a:endParaRPr lang="en-US" noProof="0"/>
          </a:p>
        </p:txBody>
      </p:sp>
    </p:spTree>
    <p:extLst>
      <p:ext uri="{BB962C8B-B14F-4D97-AF65-F5344CB8AC3E}">
        <p14:creationId xmlns:p14="http://schemas.microsoft.com/office/powerpoint/2010/main" val="1197727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EB5C5743-C96A-405D-BF99-7C7F2A2A80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767514"/>
            <a:ext cx="12192000" cy="9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776613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12192000" cy="1104900"/>
          </a:xfrm>
          <a:prstGeom prst="rect">
            <a:avLst/>
          </a:prstGeom>
        </p:spPr>
        <p:txBody>
          <a:bodyPr/>
          <a:lstStyle/>
          <a:p>
            <a:r>
              <a:rPr lang="en-US" dirty="0"/>
              <a:t>Click to edit Master title style</a:t>
            </a:r>
          </a:p>
        </p:txBody>
      </p:sp>
      <p:sp>
        <p:nvSpPr>
          <p:cNvPr id="3" name="Chart Placeholder 2"/>
          <p:cNvSpPr>
            <a:spLocks noGrp="1"/>
          </p:cNvSpPr>
          <p:nvPr>
            <p:ph type="chart" idx="1"/>
          </p:nvPr>
        </p:nvSpPr>
        <p:spPr>
          <a:xfrm>
            <a:off x="812800" y="1524000"/>
            <a:ext cx="10746317" cy="4114800"/>
          </a:xfrm>
          <a:prstGeom prst="rect">
            <a:avLst/>
          </a:prstGeom>
        </p:spPr>
        <p:txBody>
          <a:bodyPr/>
          <a:lstStyle/>
          <a:p>
            <a:pPr lvl="0"/>
            <a:endParaRPr lang="en-US" noProof="0"/>
          </a:p>
        </p:txBody>
      </p:sp>
      <p:pic>
        <p:nvPicPr>
          <p:cNvPr id="4" name="Picture 7">
            <a:extLst>
              <a:ext uri="{FF2B5EF4-FFF2-40B4-BE49-F238E27FC236}">
                <a16:creationId xmlns:a16="http://schemas.microsoft.com/office/drawing/2014/main" id="{4DF7FA4B-CAFF-4FDE-B37A-F429A9A058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767514"/>
            <a:ext cx="12192000" cy="9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4384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12192000" cy="11049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812800" y="1524000"/>
            <a:ext cx="10746317"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717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7254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91634" y="342900"/>
            <a:ext cx="10949517" cy="11049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12801" y="1524000"/>
            <a:ext cx="52705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6501" y="1524000"/>
            <a:ext cx="5272617"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278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826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91634" y="342900"/>
            <a:ext cx="10949517" cy="11049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0743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62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7272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2449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8" name="Text Box 11"/>
          <p:cNvSpPr txBox="1">
            <a:spLocks noChangeArrowheads="1"/>
          </p:cNvSpPr>
          <p:nvPr/>
        </p:nvSpPr>
        <p:spPr bwMode="auto">
          <a:xfrm>
            <a:off x="4406901" y="6310313"/>
            <a:ext cx="6159500" cy="336550"/>
          </a:xfrm>
          <a:prstGeom prst="rect">
            <a:avLst/>
          </a:prstGeom>
          <a:noFill/>
          <a:ln>
            <a:noFill/>
          </a:ln>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a:solidFill>
                <a:srgbClr val="FFFFFF"/>
              </a:solidFill>
              <a:latin typeface="Times New Roman" pitchFamily="18" charset="0"/>
            </a:endParaRPr>
          </a:p>
        </p:txBody>
      </p:sp>
      <p:sp>
        <p:nvSpPr>
          <p:cNvPr id="1029" name="Text Box 12"/>
          <p:cNvSpPr txBox="1">
            <a:spLocks noChangeArrowheads="1"/>
          </p:cNvSpPr>
          <p:nvPr/>
        </p:nvSpPr>
        <p:spPr bwMode="auto">
          <a:xfrm>
            <a:off x="7044267" y="6172200"/>
            <a:ext cx="2548467" cy="336550"/>
          </a:xfrm>
          <a:prstGeom prst="rect">
            <a:avLst/>
          </a:prstGeom>
          <a:noFill/>
          <a:ln>
            <a:noFill/>
          </a:ln>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a:solidFill>
                <a:srgbClr val="FFFFFF"/>
              </a:solidFill>
              <a:latin typeface="Times New Roman" pitchFamily="18" charset="0"/>
            </a:endParaRPr>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6733309"/>
            <a:ext cx="12192000" cy="142209"/>
          </a:xfrm>
          <a:prstGeom prst="rect">
            <a:avLst/>
          </a:prstGeom>
        </p:spPr>
      </p:pic>
    </p:spTree>
  </p:cSld>
  <p:clrMap bg1="lt1" tx1="dk1" bg2="lt2" tx2="dk2" accent1="accent1" accent2="accent2" accent3="accent3" accent4="accent4" accent5="accent5" accent6="accent6" hlink="hlink" folHlink="folHlink"/>
  <p:sldLayoutIdLst>
    <p:sldLayoutId id="2147483690"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0" fontAlgn="base" hangingPunct="0">
        <a:spcBef>
          <a:spcPct val="0"/>
        </a:spcBef>
        <a:spcAft>
          <a:spcPct val="0"/>
        </a:spcAft>
        <a:defRPr sz="2000" b="1">
          <a:solidFill>
            <a:srgbClr val="FFCC00"/>
          </a:solidFill>
          <a:latin typeface="+mj-lt"/>
          <a:ea typeface="+mj-ea"/>
          <a:cs typeface="+mj-cs"/>
        </a:defRPr>
      </a:lvl1pPr>
      <a:lvl2pPr algn="ctr" rtl="0" eaLnBrk="0" fontAlgn="base" hangingPunct="0">
        <a:spcBef>
          <a:spcPct val="0"/>
        </a:spcBef>
        <a:spcAft>
          <a:spcPct val="0"/>
        </a:spcAft>
        <a:defRPr sz="2000" b="1">
          <a:solidFill>
            <a:srgbClr val="FFCC00"/>
          </a:solidFill>
          <a:latin typeface="Arial" charset="0"/>
        </a:defRPr>
      </a:lvl2pPr>
      <a:lvl3pPr algn="ctr" rtl="0" eaLnBrk="0" fontAlgn="base" hangingPunct="0">
        <a:spcBef>
          <a:spcPct val="0"/>
        </a:spcBef>
        <a:spcAft>
          <a:spcPct val="0"/>
        </a:spcAft>
        <a:defRPr sz="2000" b="1">
          <a:solidFill>
            <a:srgbClr val="FFCC00"/>
          </a:solidFill>
          <a:latin typeface="Arial" charset="0"/>
        </a:defRPr>
      </a:lvl3pPr>
      <a:lvl4pPr algn="ctr" rtl="0" eaLnBrk="0" fontAlgn="base" hangingPunct="0">
        <a:spcBef>
          <a:spcPct val="0"/>
        </a:spcBef>
        <a:spcAft>
          <a:spcPct val="0"/>
        </a:spcAft>
        <a:defRPr sz="2000" b="1">
          <a:solidFill>
            <a:srgbClr val="FFCC00"/>
          </a:solidFill>
          <a:latin typeface="Arial" charset="0"/>
        </a:defRPr>
      </a:lvl4pPr>
      <a:lvl5pPr algn="ctr" rtl="0" eaLnBrk="0" fontAlgn="base" hangingPunct="0">
        <a:spcBef>
          <a:spcPct val="0"/>
        </a:spcBef>
        <a:spcAft>
          <a:spcPct val="0"/>
        </a:spcAft>
        <a:defRPr sz="2000" b="1">
          <a:solidFill>
            <a:srgbClr val="FFCC00"/>
          </a:solidFill>
          <a:latin typeface="Arial" charset="0"/>
        </a:defRPr>
      </a:lvl5pPr>
      <a:lvl6pPr marL="457200" algn="ctr" rtl="0" eaLnBrk="0" fontAlgn="base" hangingPunct="0">
        <a:spcBef>
          <a:spcPct val="0"/>
        </a:spcBef>
        <a:spcAft>
          <a:spcPct val="0"/>
        </a:spcAft>
        <a:defRPr sz="2000" b="1">
          <a:solidFill>
            <a:srgbClr val="FFCC00"/>
          </a:solidFill>
          <a:latin typeface="Arial" charset="0"/>
        </a:defRPr>
      </a:lvl6pPr>
      <a:lvl7pPr marL="914400" algn="ctr" rtl="0" eaLnBrk="0" fontAlgn="base" hangingPunct="0">
        <a:spcBef>
          <a:spcPct val="0"/>
        </a:spcBef>
        <a:spcAft>
          <a:spcPct val="0"/>
        </a:spcAft>
        <a:defRPr sz="2000" b="1">
          <a:solidFill>
            <a:srgbClr val="FFCC00"/>
          </a:solidFill>
          <a:latin typeface="Arial" charset="0"/>
        </a:defRPr>
      </a:lvl7pPr>
      <a:lvl8pPr marL="1371600" algn="ctr" rtl="0" eaLnBrk="0" fontAlgn="base" hangingPunct="0">
        <a:spcBef>
          <a:spcPct val="0"/>
        </a:spcBef>
        <a:spcAft>
          <a:spcPct val="0"/>
        </a:spcAft>
        <a:defRPr sz="2000" b="1">
          <a:solidFill>
            <a:srgbClr val="FFCC00"/>
          </a:solidFill>
          <a:latin typeface="Arial" charset="0"/>
        </a:defRPr>
      </a:lvl8pPr>
      <a:lvl9pPr marL="1828800" algn="ctr" rtl="0" eaLnBrk="0" fontAlgn="base" hangingPunct="0">
        <a:spcBef>
          <a:spcPct val="0"/>
        </a:spcBef>
        <a:spcAft>
          <a:spcPct val="0"/>
        </a:spcAft>
        <a:defRPr sz="2000" b="1">
          <a:solidFill>
            <a:srgbClr val="FFCC00"/>
          </a:solidFill>
          <a:latin typeface="Arial" charset="0"/>
        </a:defRPr>
      </a:lvl9pPr>
    </p:titleStyle>
    <p:bodyStyle>
      <a:lvl1pPr marL="342900" indent="-3429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ea typeface="+mn-ea"/>
          <a:cs typeface="+mn-cs"/>
        </a:defRPr>
      </a:lvl1pPr>
      <a:lvl2pPr marL="742950" indent="-285750" algn="l" rtl="0" eaLnBrk="0" fontAlgn="base" hangingPunct="0">
        <a:spcBef>
          <a:spcPct val="0"/>
        </a:spcBef>
        <a:spcAft>
          <a:spcPct val="50000"/>
        </a:spcAft>
        <a:buClr>
          <a:schemeClr val="tx2"/>
        </a:buClr>
        <a:buSzPct val="70000"/>
        <a:buFont typeface="Monotype Sorts" pitchFamily="2" charset="2"/>
        <a:buChar char="l"/>
        <a:defRPr sz="2000">
          <a:solidFill>
            <a:schemeClr val="tx1"/>
          </a:solidFill>
          <a:latin typeface="+mn-lt"/>
        </a:defRPr>
      </a:lvl2pPr>
      <a:lvl3pPr marL="1143000" indent="-228600" algn="l" rtl="0" eaLnBrk="0" fontAlgn="base" hangingPunct="0">
        <a:spcBef>
          <a:spcPct val="0"/>
        </a:spcBef>
        <a:spcAft>
          <a:spcPct val="50000"/>
        </a:spcAft>
        <a:buClr>
          <a:schemeClr val="tx2"/>
        </a:buClr>
        <a:buSzPct val="70000"/>
        <a:buFont typeface="Monotype Sorts" pitchFamily="2" charset="2"/>
        <a:buChar char="ä"/>
        <a:defRPr sz="2000">
          <a:solidFill>
            <a:schemeClr val="tx1"/>
          </a:solidFill>
          <a:latin typeface="+mn-lt"/>
        </a:defRPr>
      </a:lvl3pPr>
      <a:lvl4pPr marL="1600200" indent="-228600" algn="l" rtl="0" eaLnBrk="0" fontAlgn="base" hangingPunct="0">
        <a:spcBef>
          <a:spcPct val="0"/>
        </a:spcBef>
        <a:spcAft>
          <a:spcPct val="50000"/>
        </a:spcAft>
        <a:buClr>
          <a:schemeClr val="tx2"/>
        </a:buClr>
        <a:buSzPct val="70000"/>
        <a:buFont typeface="Monotype Sorts" pitchFamily="2" charset="2"/>
        <a:buChar char="n"/>
        <a:defRPr sz="2000">
          <a:solidFill>
            <a:schemeClr val="tx1"/>
          </a:solidFill>
          <a:latin typeface="+mn-lt"/>
        </a:defRPr>
      </a:lvl4pPr>
      <a:lvl5pPr marL="20574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5pPr>
      <a:lvl6pPr marL="25146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6pPr>
      <a:lvl7pPr marL="29718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7pPr>
      <a:lvl8pPr marL="34290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8pPr>
      <a:lvl9pPr marL="38862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9ED1952B-2C3F-4D94-B3AC-45303C9CF83D}"/>
              </a:ext>
            </a:extLst>
          </p:cNvPr>
          <p:cNvSpPr>
            <a:spLocks noGrp="1" noChangeArrowheads="1"/>
          </p:cNvSpPr>
          <p:nvPr>
            <p:ph type="title"/>
          </p:nvPr>
        </p:nvSpPr>
        <p:spPr bwMode="auto">
          <a:xfrm>
            <a:off x="791634" y="342900"/>
            <a:ext cx="1094951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altLang="en-US"/>
              <a:t>Click to edit Master title style</a:t>
            </a:r>
          </a:p>
        </p:txBody>
      </p:sp>
      <p:sp>
        <p:nvSpPr>
          <p:cNvPr id="1027" name="Rectangle 4">
            <a:extLst>
              <a:ext uri="{FF2B5EF4-FFF2-40B4-BE49-F238E27FC236}">
                <a16:creationId xmlns:a16="http://schemas.microsoft.com/office/drawing/2014/main" id="{242767D4-2B1E-4936-ACBD-CB30B303F98C}"/>
              </a:ext>
            </a:extLst>
          </p:cNvPr>
          <p:cNvSpPr>
            <a:spLocks noGrp="1" noChangeArrowheads="1"/>
          </p:cNvSpPr>
          <p:nvPr>
            <p:ph type="body" idx="1"/>
          </p:nvPr>
        </p:nvSpPr>
        <p:spPr bwMode="auto">
          <a:xfrm>
            <a:off x="812800" y="1524000"/>
            <a:ext cx="1074631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Text Box 11">
            <a:extLst>
              <a:ext uri="{FF2B5EF4-FFF2-40B4-BE49-F238E27FC236}">
                <a16:creationId xmlns:a16="http://schemas.microsoft.com/office/drawing/2014/main" id="{6DE86C19-9B47-4EDA-A76C-B0801D8F7C5C}"/>
              </a:ext>
            </a:extLst>
          </p:cNvPr>
          <p:cNvSpPr txBox="1">
            <a:spLocks noChangeArrowheads="1"/>
          </p:cNvSpPr>
          <p:nvPr userDrawn="1"/>
        </p:nvSpPr>
        <p:spPr bwMode="auto">
          <a:xfrm>
            <a:off x="4406901" y="6310313"/>
            <a:ext cx="6159500" cy="336550"/>
          </a:xfrm>
          <a:prstGeom prst="rect">
            <a:avLst/>
          </a:prstGeom>
          <a:noFill/>
          <a:ln>
            <a:noFill/>
          </a:ln>
        </p:spPr>
        <p:txBody>
          <a:bodyPr>
            <a:spAutoFit/>
          </a:bodyPr>
          <a:lstStyle>
            <a:lvl1pPr>
              <a:defRPr b="1">
                <a:solidFill>
                  <a:schemeClr val="tx2"/>
                </a:solidFill>
                <a:latin typeface="Arial" charset="0"/>
              </a:defRPr>
            </a:lvl1pPr>
            <a:lvl2pPr marL="742950" indent="-285750">
              <a:defRPr b="1">
                <a:solidFill>
                  <a:schemeClr val="tx2"/>
                </a:solidFill>
                <a:latin typeface="Arial" charset="0"/>
              </a:defRPr>
            </a:lvl2pPr>
            <a:lvl3pPr marL="1143000" indent="-228600">
              <a:defRPr b="1">
                <a:solidFill>
                  <a:schemeClr val="tx2"/>
                </a:solidFill>
                <a:latin typeface="Arial" charset="0"/>
              </a:defRPr>
            </a:lvl3pPr>
            <a:lvl4pPr marL="1600200" indent="-228600">
              <a:defRPr b="1">
                <a:solidFill>
                  <a:schemeClr val="tx2"/>
                </a:solidFill>
                <a:latin typeface="Arial" charset="0"/>
              </a:defRPr>
            </a:lvl4pPr>
            <a:lvl5pPr marL="2057400" indent="-228600">
              <a:defRPr b="1">
                <a:solidFill>
                  <a:schemeClr val="tx2"/>
                </a:solidFill>
                <a:latin typeface="Arial" charset="0"/>
              </a:defRPr>
            </a:lvl5pPr>
            <a:lvl6pPr marL="2514600" indent="-228600" algn="ctr" eaLnBrk="0" fontAlgn="base" hangingPunct="0">
              <a:spcBef>
                <a:spcPct val="0"/>
              </a:spcBef>
              <a:spcAft>
                <a:spcPct val="0"/>
              </a:spcAft>
              <a:defRPr b="1">
                <a:solidFill>
                  <a:schemeClr val="tx2"/>
                </a:solidFill>
                <a:latin typeface="Arial" charset="0"/>
              </a:defRPr>
            </a:lvl6pPr>
            <a:lvl7pPr marL="2971800" indent="-228600" algn="ctr" eaLnBrk="0" fontAlgn="base" hangingPunct="0">
              <a:spcBef>
                <a:spcPct val="0"/>
              </a:spcBef>
              <a:spcAft>
                <a:spcPct val="0"/>
              </a:spcAft>
              <a:defRPr b="1">
                <a:solidFill>
                  <a:schemeClr val="tx2"/>
                </a:solidFill>
                <a:latin typeface="Arial" charset="0"/>
              </a:defRPr>
            </a:lvl7pPr>
            <a:lvl8pPr marL="3429000" indent="-228600" algn="ctr" eaLnBrk="0" fontAlgn="base" hangingPunct="0">
              <a:spcBef>
                <a:spcPct val="0"/>
              </a:spcBef>
              <a:spcAft>
                <a:spcPct val="0"/>
              </a:spcAft>
              <a:defRPr b="1">
                <a:solidFill>
                  <a:schemeClr val="tx2"/>
                </a:solidFill>
                <a:latin typeface="Arial" charset="0"/>
              </a:defRPr>
            </a:lvl8pPr>
            <a:lvl9pPr marL="3886200" indent="-228600" algn="ctr" eaLnBrk="0" fontAlgn="base" hangingPunct="0">
              <a:spcBef>
                <a:spcPct val="0"/>
              </a:spcBef>
              <a:spcAft>
                <a:spcPct val="0"/>
              </a:spcAft>
              <a:defRPr b="1">
                <a:solidFill>
                  <a:schemeClr val="tx2"/>
                </a:solidFill>
                <a:latin typeface="Arial" charset="0"/>
              </a:defRPr>
            </a:lvl9pPr>
          </a:lstStyle>
          <a:p>
            <a:pPr>
              <a:defRPr/>
            </a:pPr>
            <a:endParaRPr lang="en-US" sz="1600" b="0">
              <a:solidFill>
                <a:schemeClr val="tx1"/>
              </a:solidFill>
              <a:latin typeface="Times New Roman" pitchFamily="18" charset="0"/>
            </a:endParaRPr>
          </a:p>
        </p:txBody>
      </p:sp>
      <p:sp>
        <p:nvSpPr>
          <p:cNvPr id="1029" name="Text Box 12">
            <a:extLst>
              <a:ext uri="{FF2B5EF4-FFF2-40B4-BE49-F238E27FC236}">
                <a16:creationId xmlns:a16="http://schemas.microsoft.com/office/drawing/2014/main" id="{88D710F5-0AC0-4991-B070-017CD20DBDA2}"/>
              </a:ext>
            </a:extLst>
          </p:cNvPr>
          <p:cNvSpPr txBox="1">
            <a:spLocks noChangeArrowheads="1"/>
          </p:cNvSpPr>
          <p:nvPr userDrawn="1"/>
        </p:nvSpPr>
        <p:spPr bwMode="auto">
          <a:xfrm>
            <a:off x="7044267" y="6172200"/>
            <a:ext cx="2548467" cy="336550"/>
          </a:xfrm>
          <a:prstGeom prst="rect">
            <a:avLst/>
          </a:prstGeom>
          <a:noFill/>
          <a:ln>
            <a:noFill/>
          </a:ln>
        </p:spPr>
        <p:txBody>
          <a:bodyPr>
            <a:spAutoFit/>
          </a:bodyPr>
          <a:lstStyle>
            <a:lvl1pPr>
              <a:defRPr b="1">
                <a:solidFill>
                  <a:schemeClr val="tx2"/>
                </a:solidFill>
                <a:latin typeface="Arial" charset="0"/>
              </a:defRPr>
            </a:lvl1pPr>
            <a:lvl2pPr marL="742950" indent="-285750">
              <a:defRPr b="1">
                <a:solidFill>
                  <a:schemeClr val="tx2"/>
                </a:solidFill>
                <a:latin typeface="Arial" charset="0"/>
              </a:defRPr>
            </a:lvl2pPr>
            <a:lvl3pPr marL="1143000" indent="-228600">
              <a:defRPr b="1">
                <a:solidFill>
                  <a:schemeClr val="tx2"/>
                </a:solidFill>
                <a:latin typeface="Arial" charset="0"/>
              </a:defRPr>
            </a:lvl3pPr>
            <a:lvl4pPr marL="1600200" indent="-228600">
              <a:defRPr b="1">
                <a:solidFill>
                  <a:schemeClr val="tx2"/>
                </a:solidFill>
                <a:latin typeface="Arial" charset="0"/>
              </a:defRPr>
            </a:lvl4pPr>
            <a:lvl5pPr marL="2057400" indent="-228600">
              <a:defRPr b="1">
                <a:solidFill>
                  <a:schemeClr val="tx2"/>
                </a:solidFill>
                <a:latin typeface="Arial" charset="0"/>
              </a:defRPr>
            </a:lvl5pPr>
            <a:lvl6pPr marL="2514600" indent="-228600" algn="ctr" eaLnBrk="0" fontAlgn="base" hangingPunct="0">
              <a:spcBef>
                <a:spcPct val="0"/>
              </a:spcBef>
              <a:spcAft>
                <a:spcPct val="0"/>
              </a:spcAft>
              <a:defRPr b="1">
                <a:solidFill>
                  <a:schemeClr val="tx2"/>
                </a:solidFill>
                <a:latin typeface="Arial" charset="0"/>
              </a:defRPr>
            </a:lvl6pPr>
            <a:lvl7pPr marL="2971800" indent="-228600" algn="ctr" eaLnBrk="0" fontAlgn="base" hangingPunct="0">
              <a:spcBef>
                <a:spcPct val="0"/>
              </a:spcBef>
              <a:spcAft>
                <a:spcPct val="0"/>
              </a:spcAft>
              <a:defRPr b="1">
                <a:solidFill>
                  <a:schemeClr val="tx2"/>
                </a:solidFill>
                <a:latin typeface="Arial" charset="0"/>
              </a:defRPr>
            </a:lvl7pPr>
            <a:lvl8pPr marL="3429000" indent="-228600" algn="ctr" eaLnBrk="0" fontAlgn="base" hangingPunct="0">
              <a:spcBef>
                <a:spcPct val="0"/>
              </a:spcBef>
              <a:spcAft>
                <a:spcPct val="0"/>
              </a:spcAft>
              <a:defRPr b="1">
                <a:solidFill>
                  <a:schemeClr val="tx2"/>
                </a:solidFill>
                <a:latin typeface="Arial" charset="0"/>
              </a:defRPr>
            </a:lvl8pPr>
            <a:lvl9pPr marL="3886200" indent="-228600" algn="ctr" eaLnBrk="0" fontAlgn="base" hangingPunct="0">
              <a:spcBef>
                <a:spcPct val="0"/>
              </a:spcBef>
              <a:spcAft>
                <a:spcPct val="0"/>
              </a:spcAft>
              <a:defRPr b="1">
                <a:solidFill>
                  <a:schemeClr val="tx2"/>
                </a:solidFill>
                <a:latin typeface="Arial" charset="0"/>
              </a:defRPr>
            </a:lvl9pPr>
          </a:lstStyle>
          <a:p>
            <a:pPr>
              <a:defRPr/>
            </a:pPr>
            <a:endParaRPr lang="en-US" sz="1600" b="0">
              <a:solidFill>
                <a:schemeClr val="tx1"/>
              </a:solidFill>
              <a:latin typeface="Times New Roman" pitchFamily="18" charset="0"/>
            </a:endParaRPr>
          </a:p>
        </p:txBody>
      </p:sp>
    </p:spTree>
    <p:extLst>
      <p:ext uri="{BB962C8B-B14F-4D97-AF65-F5344CB8AC3E}">
        <p14:creationId xmlns:p14="http://schemas.microsoft.com/office/powerpoint/2010/main" val="2011017512"/>
      </p:ext>
    </p:extLst>
  </p:cSld>
  <p:clrMap bg1="dk2" tx1="lt1" bg2="dk1" tx2="lt2" accent1="accent1" accent2="accent2" accent3="accent3" accent4="accent4" accent5="accent5" accent6="accent6" hlink="hlink" folHlink="folHlink"/>
  <p:sldLayoutIdLst>
    <p:sldLayoutId id="2147483693" r:id="rId1"/>
    <p:sldLayoutId id="2147483694" r:id="rId2"/>
  </p:sldLayoutIdLst>
  <p:txStyles>
    <p:titleStyle>
      <a:lvl1pPr algn="ctr" rtl="0" eaLnBrk="0" fontAlgn="base" hangingPunct="0">
        <a:spcBef>
          <a:spcPct val="0"/>
        </a:spcBef>
        <a:spcAft>
          <a:spcPct val="0"/>
        </a:spcAft>
        <a:defRPr sz="2400" b="1">
          <a:solidFill>
            <a:srgbClr val="00788A"/>
          </a:solidFill>
          <a:latin typeface="+mj-lt"/>
          <a:ea typeface="+mj-ea"/>
          <a:cs typeface="+mj-cs"/>
        </a:defRPr>
      </a:lvl1pPr>
      <a:lvl2pPr algn="ctr" rtl="0" eaLnBrk="0" fontAlgn="base" hangingPunct="0">
        <a:spcBef>
          <a:spcPct val="0"/>
        </a:spcBef>
        <a:spcAft>
          <a:spcPct val="0"/>
        </a:spcAft>
        <a:defRPr sz="2400" b="1">
          <a:solidFill>
            <a:srgbClr val="00788A"/>
          </a:solidFill>
          <a:latin typeface="Arial" charset="0"/>
        </a:defRPr>
      </a:lvl2pPr>
      <a:lvl3pPr algn="ctr" rtl="0" eaLnBrk="0" fontAlgn="base" hangingPunct="0">
        <a:spcBef>
          <a:spcPct val="0"/>
        </a:spcBef>
        <a:spcAft>
          <a:spcPct val="0"/>
        </a:spcAft>
        <a:defRPr sz="2400" b="1">
          <a:solidFill>
            <a:srgbClr val="00788A"/>
          </a:solidFill>
          <a:latin typeface="Arial" charset="0"/>
        </a:defRPr>
      </a:lvl3pPr>
      <a:lvl4pPr algn="ctr" rtl="0" eaLnBrk="0" fontAlgn="base" hangingPunct="0">
        <a:spcBef>
          <a:spcPct val="0"/>
        </a:spcBef>
        <a:spcAft>
          <a:spcPct val="0"/>
        </a:spcAft>
        <a:defRPr sz="2400" b="1">
          <a:solidFill>
            <a:srgbClr val="00788A"/>
          </a:solidFill>
          <a:latin typeface="Arial" charset="0"/>
        </a:defRPr>
      </a:lvl4pPr>
      <a:lvl5pPr algn="ctr" rtl="0" eaLnBrk="0" fontAlgn="base" hangingPunct="0">
        <a:spcBef>
          <a:spcPct val="0"/>
        </a:spcBef>
        <a:spcAft>
          <a:spcPct val="0"/>
        </a:spcAft>
        <a:defRPr sz="2400" b="1">
          <a:solidFill>
            <a:srgbClr val="00788A"/>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mn-lt"/>
          <a:ea typeface="+mn-ea"/>
          <a:cs typeface="+mn-cs"/>
        </a:defRPr>
      </a:lvl1pPr>
      <a:lvl2pPr marL="742950" indent="-285750" algn="l" rtl="0" eaLnBrk="0" fontAlgn="base" hangingPunct="0">
        <a:spcBef>
          <a:spcPct val="0"/>
        </a:spcBef>
        <a:spcAft>
          <a:spcPct val="50000"/>
        </a:spcAft>
        <a:buClr>
          <a:schemeClr val="tx2"/>
        </a:buClr>
        <a:buSzPct val="70000"/>
        <a:buFont typeface="Monotype Sorts" pitchFamily="2" charset="2"/>
        <a:buChar char="l"/>
        <a:defRPr sz="2800">
          <a:solidFill>
            <a:srgbClr val="00788A"/>
          </a:solidFill>
          <a:latin typeface="+mn-lt"/>
        </a:defRPr>
      </a:lvl2pPr>
      <a:lvl3pPr marL="1143000" indent="-228600" algn="l" rtl="0" eaLnBrk="0" fontAlgn="base" hangingPunct="0">
        <a:spcBef>
          <a:spcPct val="0"/>
        </a:spcBef>
        <a:spcAft>
          <a:spcPct val="50000"/>
        </a:spcAft>
        <a:buClr>
          <a:schemeClr val="tx2"/>
        </a:buClr>
        <a:buSzPct val="70000"/>
        <a:buFont typeface="Monotype Sorts" pitchFamily="2" charset="2"/>
        <a:buChar char="ä"/>
        <a:defRPr sz="2800">
          <a:solidFill>
            <a:srgbClr val="00788A"/>
          </a:solidFill>
          <a:latin typeface="+mn-lt"/>
        </a:defRPr>
      </a:lvl3pPr>
      <a:lvl4pPr marL="1600200" indent="-228600" algn="l" rtl="0" eaLnBrk="0" fontAlgn="base" hangingPunct="0">
        <a:spcBef>
          <a:spcPct val="0"/>
        </a:spcBef>
        <a:spcAft>
          <a:spcPct val="50000"/>
        </a:spcAft>
        <a:buClr>
          <a:schemeClr val="tx2"/>
        </a:buClr>
        <a:buSzPct val="70000"/>
        <a:buFont typeface="Monotype Sorts" pitchFamily="2" charset="2"/>
        <a:buChar char="n"/>
        <a:defRPr sz="2800">
          <a:solidFill>
            <a:srgbClr val="00788A"/>
          </a:solidFill>
          <a:latin typeface="+mn-lt"/>
        </a:defRPr>
      </a:lvl4pPr>
      <a:lvl5pPr marL="2057400" indent="-228600" algn="l" rtl="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mn-lt"/>
        </a:defRPr>
      </a:lvl5pPr>
      <a:lvl6pPr marL="2514600" indent="-228600" algn="l" rtl="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mn-lt"/>
        </a:defRPr>
      </a:lvl6pPr>
      <a:lvl7pPr marL="2971800" indent="-228600" algn="l" rtl="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mn-lt"/>
        </a:defRPr>
      </a:lvl7pPr>
      <a:lvl8pPr marL="3429000" indent="-228600" algn="l" rtl="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mn-lt"/>
        </a:defRPr>
      </a:lvl8pPr>
      <a:lvl9pPr marL="3886200" indent="-228600" algn="l" rtl="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39DCA-9645-4998-80B2-D86F30A8085E}"/>
              </a:ext>
            </a:extLst>
          </p:cNvPr>
          <p:cNvSpPr>
            <a:spLocks noGrp="1"/>
          </p:cNvSpPr>
          <p:nvPr>
            <p:ph type="title"/>
          </p:nvPr>
        </p:nvSpPr>
        <p:spPr>
          <a:xfrm>
            <a:off x="-32084" y="1143000"/>
            <a:ext cx="12192000" cy="2324100"/>
          </a:xfrm>
        </p:spPr>
        <p:txBody>
          <a:bodyPr/>
          <a:lstStyle/>
          <a:p>
            <a:r>
              <a:rPr lang="en-US" sz="4000" dirty="0"/>
              <a:t>Physical Activity and Sedentary Behaviors</a:t>
            </a:r>
            <a:endParaRPr lang="en-US" sz="4000" dirty="0">
              <a:solidFill>
                <a:srgbClr val="007889"/>
              </a:solidFill>
            </a:endParaRPr>
          </a:p>
        </p:txBody>
      </p:sp>
    </p:spTree>
    <p:extLst>
      <p:ext uri="{BB962C8B-B14F-4D97-AF65-F5344CB8AC3E}">
        <p14:creationId xmlns:p14="http://schemas.microsoft.com/office/powerpoint/2010/main" val="2603400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1965016" y="260564"/>
            <a:ext cx="822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Calibri" panose="020F0502020204030204" pitchFamily="34" charset="0"/>
              </a:rPr>
              <a:t>Range and Median Percentage of High School Students Who Did Not Participate in at Least 60 Minutes of Physical Activity on at Least 1 Day,* Across 44 States and 27 Cities, 2019</a:t>
            </a:r>
          </a:p>
        </p:txBody>
      </p:sp>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656117502"/>
              </p:ext>
            </p:extLst>
          </p:nvPr>
        </p:nvGraphicFramePr>
        <p:xfrm>
          <a:off x="1752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8" name="Footnote1">
            <a:extLst>
              <a:ext uri="{FF2B5EF4-FFF2-40B4-BE49-F238E27FC236}">
                <a16:creationId xmlns:a16="http://schemas.microsoft.com/office/drawing/2014/main" id="{82BB665B-1E8B-4D2A-9D05-586E91603756}"/>
              </a:ext>
            </a:extLst>
          </p:cNvPr>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p:txBody>
      </p:sp>
      <p:sp>
        <p:nvSpPr>
          <p:cNvPr id="7" name="SiteFooter1">
            <a:extLst>
              <a:ext uri="{FF2B5EF4-FFF2-40B4-BE49-F238E27FC236}">
                <a16:creationId xmlns:a16="http://schemas.microsoft.com/office/drawing/2014/main" id="{4DBE8D1E-63CA-4827-A143-FE9DE5A3E011}"/>
              </a:ext>
            </a:extLst>
          </p:cNvPr>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State and Local Youth Risk Behavior Surveys,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a:extLst>
              <a:ext uri="{FF2B5EF4-FFF2-40B4-BE49-F238E27FC236}">
                <a16:creationId xmlns:a16="http://schemas.microsoft.com/office/drawing/2014/main" id="{D37CD654-9D53-4381-BA69-78CCBCEB0B1B}"/>
              </a:ext>
            </a:extLst>
          </p:cNvPr>
          <p:cNvSpPr>
            <a:spLocks noChangeAspect="1"/>
          </p:cNvSpPr>
          <p:nvPr/>
        </p:nvSpPr>
        <p:spPr bwMode="auto">
          <a:xfrm>
            <a:off x="5675314" y="3081339"/>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5" name="Missouri">
            <a:extLst>
              <a:ext uri="{FF2B5EF4-FFF2-40B4-BE49-F238E27FC236}">
                <a16:creationId xmlns:a16="http://schemas.microsoft.com/office/drawing/2014/main" id="{2672DAFF-527E-43E9-9AAB-38486E85ED76}"/>
              </a:ext>
            </a:extLst>
          </p:cNvPr>
          <p:cNvSpPr>
            <a:spLocks noChangeAspect="1"/>
          </p:cNvSpPr>
          <p:nvPr/>
        </p:nvSpPr>
        <p:spPr bwMode="auto">
          <a:xfrm>
            <a:off x="6450014"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6" name="Illinois">
            <a:extLst>
              <a:ext uri="{FF2B5EF4-FFF2-40B4-BE49-F238E27FC236}">
                <a16:creationId xmlns:a16="http://schemas.microsoft.com/office/drawing/2014/main" id="{0153BB12-3799-4B6D-8BAA-249345ED8644}"/>
              </a:ext>
            </a:extLst>
          </p:cNvPr>
          <p:cNvSpPr>
            <a:spLocks noChangeAspect="1"/>
          </p:cNvSpPr>
          <p:nvPr/>
        </p:nvSpPr>
        <p:spPr bwMode="auto">
          <a:xfrm>
            <a:off x="6945314" y="2693989"/>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7" name="Iowa">
            <a:extLst>
              <a:ext uri="{FF2B5EF4-FFF2-40B4-BE49-F238E27FC236}">
                <a16:creationId xmlns:a16="http://schemas.microsoft.com/office/drawing/2014/main" id="{C4D4FD90-19EB-461F-88CE-9B7525A941ED}"/>
              </a:ext>
            </a:extLst>
          </p:cNvPr>
          <p:cNvSpPr>
            <a:spLocks noChangeAspect="1"/>
          </p:cNvSpPr>
          <p:nvPr/>
        </p:nvSpPr>
        <p:spPr bwMode="auto">
          <a:xfrm>
            <a:off x="6357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8" name="New Mexico">
            <a:extLst>
              <a:ext uri="{FF2B5EF4-FFF2-40B4-BE49-F238E27FC236}">
                <a16:creationId xmlns:a16="http://schemas.microsoft.com/office/drawing/2014/main" id="{8D3267DC-AA38-4595-995E-DF681C707AC0}"/>
              </a:ext>
            </a:extLst>
          </p:cNvPr>
          <p:cNvSpPr>
            <a:spLocks noChangeAspect="1"/>
          </p:cNvSpPr>
          <p:nvPr/>
        </p:nvSpPr>
        <p:spPr bwMode="auto">
          <a:xfrm>
            <a:off x="4700589" y="3455989"/>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9" name="Oklahoma">
            <a:extLst>
              <a:ext uri="{FF2B5EF4-FFF2-40B4-BE49-F238E27FC236}">
                <a16:creationId xmlns:a16="http://schemas.microsoft.com/office/drawing/2014/main" id="{EFCFEF15-62D3-4848-B86D-B12386B40513}"/>
              </a:ext>
            </a:extLst>
          </p:cNvPr>
          <p:cNvSpPr>
            <a:spLocks noChangeAspect="1"/>
          </p:cNvSpPr>
          <p:nvPr/>
        </p:nvSpPr>
        <p:spPr bwMode="auto">
          <a:xfrm>
            <a:off x="5557839"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0" name="Florida">
            <a:extLst>
              <a:ext uri="{FF2B5EF4-FFF2-40B4-BE49-F238E27FC236}">
                <a16:creationId xmlns:a16="http://schemas.microsoft.com/office/drawing/2014/main" id="{1BEECDD7-44D9-484F-B2FE-B94DECD66006}"/>
              </a:ext>
            </a:extLst>
          </p:cNvPr>
          <p:cNvSpPr>
            <a:spLocks noChangeAspect="1"/>
          </p:cNvSpPr>
          <p:nvPr/>
        </p:nvSpPr>
        <p:spPr bwMode="auto">
          <a:xfrm>
            <a:off x="7518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1" name="Freeform 9">
            <a:extLst>
              <a:ext uri="{FF2B5EF4-FFF2-40B4-BE49-F238E27FC236}">
                <a16:creationId xmlns:a16="http://schemas.microsoft.com/office/drawing/2014/main" id="{439BF937-C527-4059-B99A-295EB90B1D40}"/>
              </a:ext>
            </a:extLst>
          </p:cNvPr>
          <p:cNvSpPr>
            <a:spLocks noChangeAspect="1"/>
          </p:cNvSpPr>
          <p:nvPr/>
        </p:nvSpPr>
        <p:spPr bwMode="auto">
          <a:xfrm>
            <a:off x="8435976" y="5292726"/>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2" name="Freeform 10">
            <a:extLst>
              <a:ext uri="{FF2B5EF4-FFF2-40B4-BE49-F238E27FC236}">
                <a16:creationId xmlns:a16="http://schemas.microsoft.com/office/drawing/2014/main" id="{2182E7CB-2EA7-41EA-A478-D20EC0E792CB}"/>
              </a:ext>
            </a:extLst>
          </p:cNvPr>
          <p:cNvSpPr>
            <a:spLocks noChangeAspect="1"/>
          </p:cNvSpPr>
          <p:nvPr/>
        </p:nvSpPr>
        <p:spPr bwMode="auto">
          <a:xfrm>
            <a:off x="8505826"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3" name="Freeform 11">
            <a:extLst>
              <a:ext uri="{FF2B5EF4-FFF2-40B4-BE49-F238E27FC236}">
                <a16:creationId xmlns:a16="http://schemas.microsoft.com/office/drawing/2014/main" id="{060417A6-ED0D-497E-9538-22F4DBA1EF01}"/>
              </a:ext>
            </a:extLst>
          </p:cNvPr>
          <p:cNvSpPr>
            <a:spLocks noChangeAspect="1"/>
          </p:cNvSpPr>
          <p:nvPr/>
        </p:nvSpPr>
        <p:spPr bwMode="auto">
          <a:xfrm>
            <a:off x="8585200" y="5183189"/>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4" name="Michigan Upper">
            <a:extLst>
              <a:ext uri="{FF2B5EF4-FFF2-40B4-BE49-F238E27FC236}">
                <a16:creationId xmlns:a16="http://schemas.microsoft.com/office/drawing/2014/main" id="{8EB7B535-7518-4B9A-BAAE-444C5F00D29D}"/>
              </a:ext>
            </a:extLst>
          </p:cNvPr>
          <p:cNvSpPr>
            <a:spLocks noChangeAspect="1"/>
          </p:cNvSpPr>
          <p:nvPr/>
        </p:nvSpPr>
        <p:spPr bwMode="auto">
          <a:xfrm>
            <a:off x="7015164"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5" name="Michigan">
            <a:extLst>
              <a:ext uri="{FF2B5EF4-FFF2-40B4-BE49-F238E27FC236}">
                <a16:creationId xmlns:a16="http://schemas.microsoft.com/office/drawing/2014/main" id="{1DE0CAD6-F4CF-41F5-A200-A7ABE08DA29B}"/>
              </a:ext>
            </a:extLst>
          </p:cNvPr>
          <p:cNvSpPr>
            <a:spLocks noChangeAspect="1"/>
          </p:cNvSpPr>
          <p:nvPr/>
        </p:nvSpPr>
        <p:spPr bwMode="auto">
          <a:xfrm>
            <a:off x="7470775" y="2157414"/>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6" name="New York">
            <a:extLst>
              <a:ext uri="{FF2B5EF4-FFF2-40B4-BE49-F238E27FC236}">
                <a16:creationId xmlns:a16="http://schemas.microsoft.com/office/drawing/2014/main" id="{0AB5A50B-A2E3-4D87-B5FD-527A5267A299}"/>
              </a:ext>
            </a:extLst>
          </p:cNvPr>
          <p:cNvSpPr>
            <a:spLocks noChangeAspect="1"/>
          </p:cNvSpPr>
          <p:nvPr/>
        </p:nvSpPr>
        <p:spPr bwMode="auto">
          <a:xfrm>
            <a:off x="8255000" y="2063751"/>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7" name="Freeform 15">
            <a:extLst>
              <a:ext uri="{FF2B5EF4-FFF2-40B4-BE49-F238E27FC236}">
                <a16:creationId xmlns:a16="http://schemas.microsoft.com/office/drawing/2014/main" id="{47381554-1E72-4017-AF21-E34C3F778366}"/>
              </a:ext>
            </a:extLst>
          </p:cNvPr>
          <p:cNvSpPr>
            <a:spLocks noChangeAspect="1"/>
          </p:cNvSpPr>
          <p:nvPr/>
        </p:nvSpPr>
        <p:spPr bwMode="auto">
          <a:xfrm>
            <a:off x="8929688" y="2733676"/>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8" name="Freeform 16">
            <a:extLst>
              <a:ext uri="{FF2B5EF4-FFF2-40B4-BE49-F238E27FC236}">
                <a16:creationId xmlns:a16="http://schemas.microsoft.com/office/drawing/2014/main" id="{A6937D4A-BABF-44D0-A3D4-21A01F71E41A}"/>
              </a:ext>
            </a:extLst>
          </p:cNvPr>
          <p:cNvSpPr>
            <a:spLocks noChangeAspect="1"/>
          </p:cNvSpPr>
          <p:nvPr/>
        </p:nvSpPr>
        <p:spPr bwMode="auto">
          <a:xfrm>
            <a:off x="8955089" y="2608264"/>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9" name="Washington">
            <a:extLst>
              <a:ext uri="{FF2B5EF4-FFF2-40B4-BE49-F238E27FC236}">
                <a16:creationId xmlns:a16="http://schemas.microsoft.com/office/drawing/2014/main" id="{E73E61CF-59BF-4759-AAF5-1B5B6B807697}"/>
              </a:ext>
            </a:extLst>
          </p:cNvPr>
          <p:cNvSpPr>
            <a:spLocks noChangeAspect="1"/>
          </p:cNvSpPr>
          <p:nvPr/>
        </p:nvSpPr>
        <p:spPr bwMode="auto">
          <a:xfrm>
            <a:off x="3470276"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0" name="Freeform 18">
            <a:extLst>
              <a:ext uri="{FF2B5EF4-FFF2-40B4-BE49-F238E27FC236}">
                <a16:creationId xmlns:a16="http://schemas.microsoft.com/office/drawing/2014/main" id="{E71C3BE5-83BA-4EBC-A17B-2F666901CC3C}"/>
              </a:ext>
            </a:extLst>
          </p:cNvPr>
          <p:cNvSpPr>
            <a:spLocks noChangeAspect="1"/>
          </p:cNvSpPr>
          <p:nvPr/>
        </p:nvSpPr>
        <p:spPr bwMode="auto">
          <a:xfrm>
            <a:off x="3659188" y="1381126"/>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1" name="Freeform 19">
            <a:extLst>
              <a:ext uri="{FF2B5EF4-FFF2-40B4-BE49-F238E27FC236}">
                <a16:creationId xmlns:a16="http://schemas.microsoft.com/office/drawing/2014/main" id="{1D3D6330-C5E8-4373-9BF8-88CE4C663849}"/>
              </a:ext>
            </a:extLst>
          </p:cNvPr>
          <p:cNvSpPr>
            <a:spLocks noChangeAspect="1"/>
          </p:cNvSpPr>
          <p:nvPr/>
        </p:nvSpPr>
        <p:spPr bwMode="auto">
          <a:xfrm>
            <a:off x="3689351" y="1435101"/>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2" name="Alabama">
            <a:extLst>
              <a:ext uri="{FF2B5EF4-FFF2-40B4-BE49-F238E27FC236}">
                <a16:creationId xmlns:a16="http://schemas.microsoft.com/office/drawing/2014/main" id="{17130A6A-6271-4C26-8935-F837C6588782}"/>
              </a:ext>
            </a:extLst>
          </p:cNvPr>
          <p:cNvSpPr>
            <a:spLocks noChangeAspect="1"/>
          </p:cNvSpPr>
          <p:nvPr/>
        </p:nvSpPr>
        <p:spPr bwMode="auto">
          <a:xfrm>
            <a:off x="7392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3" name="Arizona">
            <a:extLst>
              <a:ext uri="{FF2B5EF4-FFF2-40B4-BE49-F238E27FC236}">
                <a16:creationId xmlns:a16="http://schemas.microsoft.com/office/drawing/2014/main" id="{EC600D68-B907-4FA1-A3B4-4E118224DD3B}"/>
              </a:ext>
            </a:extLst>
          </p:cNvPr>
          <p:cNvSpPr>
            <a:spLocks noChangeAspect="1"/>
          </p:cNvSpPr>
          <p:nvPr/>
        </p:nvSpPr>
        <p:spPr bwMode="auto">
          <a:xfrm>
            <a:off x="3994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4" name="Arkansas">
            <a:extLst>
              <a:ext uri="{FF2B5EF4-FFF2-40B4-BE49-F238E27FC236}">
                <a16:creationId xmlns:a16="http://schemas.microsoft.com/office/drawing/2014/main" id="{D1C21718-8C06-4B33-8406-B9CC5A70D8AA}"/>
              </a:ext>
            </a:extLst>
          </p:cNvPr>
          <p:cNvSpPr>
            <a:spLocks noChangeAspect="1"/>
          </p:cNvSpPr>
          <p:nvPr/>
        </p:nvSpPr>
        <p:spPr bwMode="auto">
          <a:xfrm>
            <a:off x="6584951" y="3635376"/>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5" name="California">
            <a:extLst>
              <a:ext uri="{FF2B5EF4-FFF2-40B4-BE49-F238E27FC236}">
                <a16:creationId xmlns:a16="http://schemas.microsoft.com/office/drawing/2014/main" id="{DFA89C91-E242-4223-A80C-454B4E7C56C2}"/>
              </a:ext>
            </a:extLst>
          </p:cNvPr>
          <p:cNvSpPr>
            <a:spLocks noChangeAspect="1"/>
          </p:cNvSpPr>
          <p:nvPr/>
        </p:nvSpPr>
        <p:spPr bwMode="auto">
          <a:xfrm>
            <a:off x="3162300" y="2320926"/>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6" name="Colorado">
            <a:extLst>
              <a:ext uri="{FF2B5EF4-FFF2-40B4-BE49-F238E27FC236}">
                <a16:creationId xmlns:a16="http://schemas.microsoft.com/office/drawing/2014/main" id="{A6319615-791D-4ABA-BC53-94C0BCA23642}"/>
              </a:ext>
            </a:extLst>
          </p:cNvPr>
          <p:cNvSpPr>
            <a:spLocks noChangeAspect="1"/>
          </p:cNvSpPr>
          <p:nvPr/>
        </p:nvSpPr>
        <p:spPr bwMode="auto">
          <a:xfrm>
            <a:off x="4827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7" name="Connecticut">
            <a:extLst>
              <a:ext uri="{FF2B5EF4-FFF2-40B4-BE49-F238E27FC236}">
                <a16:creationId xmlns:a16="http://schemas.microsoft.com/office/drawing/2014/main" id="{9AC8D009-02E4-4BED-B86F-6AA5A29BDEF9}"/>
              </a:ext>
            </a:extLst>
          </p:cNvPr>
          <p:cNvSpPr>
            <a:spLocks noChangeAspect="1"/>
          </p:cNvSpPr>
          <p:nvPr/>
        </p:nvSpPr>
        <p:spPr bwMode="auto">
          <a:xfrm>
            <a:off x="8963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8" name="Delaware">
            <a:extLst>
              <a:ext uri="{FF2B5EF4-FFF2-40B4-BE49-F238E27FC236}">
                <a16:creationId xmlns:a16="http://schemas.microsoft.com/office/drawing/2014/main" id="{556AE941-9A50-44E2-AD0A-269FC52A8D34}"/>
              </a:ext>
            </a:extLst>
          </p:cNvPr>
          <p:cNvSpPr>
            <a:spLocks noChangeAspect="1"/>
          </p:cNvSpPr>
          <p:nvPr/>
        </p:nvSpPr>
        <p:spPr bwMode="auto">
          <a:xfrm>
            <a:off x="8780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E6CC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9" name="Freeform 27">
            <a:extLst>
              <a:ext uri="{FF2B5EF4-FFF2-40B4-BE49-F238E27FC236}">
                <a16:creationId xmlns:a16="http://schemas.microsoft.com/office/drawing/2014/main" id="{FCBE3B42-0526-4369-9F18-2EF7D07AD3DE}"/>
              </a:ext>
            </a:extLst>
          </p:cNvPr>
          <p:cNvSpPr>
            <a:spLocks noChangeAspect="1"/>
          </p:cNvSpPr>
          <p:nvPr/>
        </p:nvSpPr>
        <p:spPr bwMode="auto">
          <a:xfrm>
            <a:off x="8647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0" name="Georgia">
            <a:extLst>
              <a:ext uri="{FF2B5EF4-FFF2-40B4-BE49-F238E27FC236}">
                <a16:creationId xmlns:a16="http://schemas.microsoft.com/office/drawing/2014/main" id="{B6A5165B-7A2A-4A50-8410-6C8916081130}"/>
              </a:ext>
            </a:extLst>
          </p:cNvPr>
          <p:cNvSpPr>
            <a:spLocks noChangeAspect="1"/>
          </p:cNvSpPr>
          <p:nvPr/>
        </p:nvSpPr>
        <p:spPr bwMode="auto">
          <a:xfrm>
            <a:off x="7715251"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1" name="Idaho">
            <a:extLst>
              <a:ext uri="{FF2B5EF4-FFF2-40B4-BE49-F238E27FC236}">
                <a16:creationId xmlns:a16="http://schemas.microsoft.com/office/drawing/2014/main" id="{8FA922A4-AD58-4C59-9FE1-57B9B5B430DB}"/>
              </a:ext>
            </a:extLst>
          </p:cNvPr>
          <p:cNvSpPr>
            <a:spLocks noChangeAspect="1"/>
          </p:cNvSpPr>
          <p:nvPr/>
        </p:nvSpPr>
        <p:spPr bwMode="auto">
          <a:xfrm>
            <a:off x="4043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2" name="Indiana">
            <a:extLst>
              <a:ext uri="{FF2B5EF4-FFF2-40B4-BE49-F238E27FC236}">
                <a16:creationId xmlns:a16="http://schemas.microsoft.com/office/drawing/2014/main" id="{86B2E4A0-E738-4EC1-9078-F4416D8526CA}"/>
              </a:ext>
            </a:extLst>
          </p:cNvPr>
          <p:cNvSpPr>
            <a:spLocks noChangeAspect="1"/>
          </p:cNvSpPr>
          <p:nvPr/>
        </p:nvSpPr>
        <p:spPr bwMode="auto">
          <a:xfrm>
            <a:off x="7370763" y="2773364"/>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3" name="Kentucky">
            <a:extLst>
              <a:ext uri="{FF2B5EF4-FFF2-40B4-BE49-F238E27FC236}">
                <a16:creationId xmlns:a16="http://schemas.microsoft.com/office/drawing/2014/main" id="{DB61BF55-2A65-472B-B228-6CD00A1E0147}"/>
              </a:ext>
            </a:extLst>
          </p:cNvPr>
          <p:cNvSpPr>
            <a:spLocks noChangeAspect="1"/>
          </p:cNvSpPr>
          <p:nvPr/>
        </p:nvSpPr>
        <p:spPr bwMode="auto">
          <a:xfrm>
            <a:off x="7227889"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4" name="Louisiana">
            <a:extLst>
              <a:ext uri="{FF2B5EF4-FFF2-40B4-BE49-F238E27FC236}">
                <a16:creationId xmlns:a16="http://schemas.microsoft.com/office/drawing/2014/main" id="{A7BBD333-2582-4C8F-A3F1-45C4DD679466}"/>
              </a:ext>
            </a:extLst>
          </p:cNvPr>
          <p:cNvSpPr>
            <a:spLocks noChangeAspect="1"/>
          </p:cNvSpPr>
          <p:nvPr/>
        </p:nvSpPr>
        <p:spPr bwMode="auto">
          <a:xfrm>
            <a:off x="6664326" y="4179889"/>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5" name="Maine">
            <a:extLst>
              <a:ext uri="{FF2B5EF4-FFF2-40B4-BE49-F238E27FC236}">
                <a16:creationId xmlns:a16="http://schemas.microsoft.com/office/drawing/2014/main" id="{DEFB69E6-B23B-41B0-97AD-B197BD3D8520}"/>
              </a:ext>
            </a:extLst>
          </p:cNvPr>
          <p:cNvSpPr>
            <a:spLocks noChangeAspect="1"/>
          </p:cNvSpPr>
          <p:nvPr/>
        </p:nvSpPr>
        <p:spPr bwMode="auto">
          <a:xfrm>
            <a:off x="9096376"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6" name="Maryland">
            <a:extLst>
              <a:ext uri="{FF2B5EF4-FFF2-40B4-BE49-F238E27FC236}">
                <a16:creationId xmlns:a16="http://schemas.microsoft.com/office/drawing/2014/main" id="{6FBDC70C-B980-4C89-AED2-BF143FFE515F}"/>
              </a:ext>
            </a:extLst>
          </p:cNvPr>
          <p:cNvSpPr>
            <a:spLocks noChangeAspect="1"/>
          </p:cNvSpPr>
          <p:nvPr/>
        </p:nvSpPr>
        <p:spPr bwMode="auto">
          <a:xfrm>
            <a:off x="8356601" y="2921001"/>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7" name="Minnesota">
            <a:extLst>
              <a:ext uri="{FF2B5EF4-FFF2-40B4-BE49-F238E27FC236}">
                <a16:creationId xmlns:a16="http://schemas.microsoft.com/office/drawing/2014/main" id="{ACF9C74E-38F6-4F9B-8417-CCADAA77F3D4}"/>
              </a:ext>
            </a:extLst>
          </p:cNvPr>
          <p:cNvSpPr>
            <a:spLocks noChangeAspect="1"/>
          </p:cNvSpPr>
          <p:nvPr/>
        </p:nvSpPr>
        <p:spPr bwMode="auto">
          <a:xfrm>
            <a:off x="6302375" y="1682751"/>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8" name="Mississippi">
            <a:extLst>
              <a:ext uri="{FF2B5EF4-FFF2-40B4-BE49-F238E27FC236}">
                <a16:creationId xmlns:a16="http://schemas.microsoft.com/office/drawing/2014/main" id="{9868A740-F54C-4BEF-B27A-9DF8FB8491E8}"/>
              </a:ext>
            </a:extLst>
          </p:cNvPr>
          <p:cNvSpPr>
            <a:spLocks noChangeAspect="1"/>
          </p:cNvSpPr>
          <p:nvPr/>
        </p:nvSpPr>
        <p:spPr bwMode="auto">
          <a:xfrm>
            <a:off x="6985000" y="3846514"/>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9" name="Montana">
            <a:extLst>
              <a:ext uri="{FF2B5EF4-FFF2-40B4-BE49-F238E27FC236}">
                <a16:creationId xmlns:a16="http://schemas.microsoft.com/office/drawing/2014/main" id="{A109DB8A-EA94-4911-9BF5-7DE2BFFB30B9}"/>
              </a:ext>
            </a:extLst>
          </p:cNvPr>
          <p:cNvSpPr>
            <a:spLocks noChangeAspect="1"/>
          </p:cNvSpPr>
          <p:nvPr/>
        </p:nvSpPr>
        <p:spPr bwMode="auto">
          <a:xfrm>
            <a:off x="4356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0" name="Nebraska">
            <a:extLst>
              <a:ext uri="{FF2B5EF4-FFF2-40B4-BE49-F238E27FC236}">
                <a16:creationId xmlns:a16="http://schemas.microsoft.com/office/drawing/2014/main" id="{BF977BE4-2C6D-40A3-8FF4-A8558AC3CF20}"/>
              </a:ext>
            </a:extLst>
          </p:cNvPr>
          <p:cNvSpPr>
            <a:spLocks noChangeAspect="1"/>
          </p:cNvSpPr>
          <p:nvPr/>
        </p:nvSpPr>
        <p:spPr bwMode="auto">
          <a:xfrm>
            <a:off x="5486400" y="2608264"/>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1" name="Nevada">
            <a:extLst>
              <a:ext uri="{FF2B5EF4-FFF2-40B4-BE49-F238E27FC236}">
                <a16:creationId xmlns:a16="http://schemas.microsoft.com/office/drawing/2014/main" id="{218C5330-3A0F-4BB6-903F-8AB8B095F368}"/>
              </a:ext>
            </a:extLst>
          </p:cNvPr>
          <p:cNvSpPr>
            <a:spLocks noChangeAspect="1"/>
          </p:cNvSpPr>
          <p:nvPr/>
        </p:nvSpPr>
        <p:spPr bwMode="auto">
          <a:xfrm>
            <a:off x="3603625" y="2446339"/>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2" name="New Hampshire">
            <a:extLst>
              <a:ext uri="{FF2B5EF4-FFF2-40B4-BE49-F238E27FC236}">
                <a16:creationId xmlns:a16="http://schemas.microsoft.com/office/drawing/2014/main" id="{6C08B381-F2D1-47B0-A521-FD48D6C755F2}"/>
              </a:ext>
            </a:extLst>
          </p:cNvPr>
          <p:cNvSpPr>
            <a:spLocks noChangeAspect="1"/>
          </p:cNvSpPr>
          <p:nvPr/>
        </p:nvSpPr>
        <p:spPr bwMode="auto">
          <a:xfrm>
            <a:off x="9032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3" name="New Jersey">
            <a:extLst>
              <a:ext uri="{FF2B5EF4-FFF2-40B4-BE49-F238E27FC236}">
                <a16:creationId xmlns:a16="http://schemas.microsoft.com/office/drawing/2014/main" id="{94195F40-B82B-465E-8C3E-649A99B8D0BE}"/>
              </a:ext>
            </a:extLst>
          </p:cNvPr>
          <p:cNvSpPr>
            <a:spLocks noChangeAspect="1"/>
          </p:cNvSpPr>
          <p:nvPr/>
        </p:nvSpPr>
        <p:spPr bwMode="auto">
          <a:xfrm>
            <a:off x="8815388" y="2641601"/>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4" name="North Carolina">
            <a:extLst>
              <a:ext uri="{FF2B5EF4-FFF2-40B4-BE49-F238E27FC236}">
                <a16:creationId xmlns:a16="http://schemas.microsoft.com/office/drawing/2014/main" id="{541D16CC-CA0E-43AA-9507-A02C01853778}"/>
              </a:ext>
            </a:extLst>
          </p:cNvPr>
          <p:cNvSpPr>
            <a:spLocks noChangeAspect="1"/>
          </p:cNvSpPr>
          <p:nvPr/>
        </p:nvSpPr>
        <p:spPr bwMode="auto">
          <a:xfrm>
            <a:off x="7878763" y="3400426"/>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5" name="North Dakota">
            <a:extLst>
              <a:ext uri="{FF2B5EF4-FFF2-40B4-BE49-F238E27FC236}">
                <a16:creationId xmlns:a16="http://schemas.microsoft.com/office/drawing/2014/main" id="{D7F285CC-318B-4CA5-989F-63435B4EDDF2}"/>
              </a:ext>
            </a:extLst>
          </p:cNvPr>
          <p:cNvSpPr>
            <a:spLocks noChangeAspect="1"/>
          </p:cNvSpPr>
          <p:nvPr/>
        </p:nvSpPr>
        <p:spPr bwMode="auto">
          <a:xfrm>
            <a:off x="5557839" y="1700214"/>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6" name="Ohio">
            <a:extLst>
              <a:ext uri="{FF2B5EF4-FFF2-40B4-BE49-F238E27FC236}">
                <a16:creationId xmlns:a16="http://schemas.microsoft.com/office/drawing/2014/main" id="{19F3FCEE-FDF7-4E14-9C3B-EAE491B4B179}"/>
              </a:ext>
            </a:extLst>
          </p:cNvPr>
          <p:cNvSpPr>
            <a:spLocks noChangeAspect="1"/>
          </p:cNvSpPr>
          <p:nvPr/>
        </p:nvSpPr>
        <p:spPr bwMode="auto">
          <a:xfrm>
            <a:off x="7697789"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7" name="Oregon">
            <a:extLst>
              <a:ext uri="{FF2B5EF4-FFF2-40B4-BE49-F238E27FC236}">
                <a16:creationId xmlns:a16="http://schemas.microsoft.com/office/drawing/2014/main" id="{1737CE31-EA21-4EDA-B481-0CFF2279C38E}"/>
              </a:ext>
            </a:extLst>
          </p:cNvPr>
          <p:cNvSpPr>
            <a:spLocks noChangeAspect="1"/>
          </p:cNvSpPr>
          <p:nvPr/>
        </p:nvSpPr>
        <p:spPr bwMode="auto">
          <a:xfrm>
            <a:off x="3257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8" name="Pennsylvania">
            <a:extLst>
              <a:ext uri="{FF2B5EF4-FFF2-40B4-BE49-F238E27FC236}">
                <a16:creationId xmlns:a16="http://schemas.microsoft.com/office/drawing/2014/main" id="{072FBDBB-41D9-4FB2-B1D7-68F00C424D84}"/>
              </a:ext>
            </a:extLst>
          </p:cNvPr>
          <p:cNvSpPr>
            <a:spLocks noChangeAspect="1"/>
          </p:cNvSpPr>
          <p:nvPr/>
        </p:nvSpPr>
        <p:spPr bwMode="auto">
          <a:xfrm>
            <a:off x="8177214"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9" name="Rhode Island">
            <a:extLst>
              <a:ext uri="{FF2B5EF4-FFF2-40B4-BE49-F238E27FC236}">
                <a16:creationId xmlns:a16="http://schemas.microsoft.com/office/drawing/2014/main" id="{3972AA67-4312-4A2E-9494-262C2276C934}"/>
              </a:ext>
            </a:extLst>
          </p:cNvPr>
          <p:cNvSpPr>
            <a:spLocks noChangeAspect="1"/>
          </p:cNvSpPr>
          <p:nvPr/>
        </p:nvSpPr>
        <p:spPr bwMode="auto">
          <a:xfrm>
            <a:off x="9150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0" name="South Carolina">
            <a:extLst>
              <a:ext uri="{FF2B5EF4-FFF2-40B4-BE49-F238E27FC236}">
                <a16:creationId xmlns:a16="http://schemas.microsoft.com/office/drawing/2014/main" id="{9E348122-5FB9-4F9C-A993-AF09BF8FD25B}"/>
              </a:ext>
            </a:extLst>
          </p:cNvPr>
          <p:cNvSpPr>
            <a:spLocks noChangeAspect="1"/>
          </p:cNvSpPr>
          <p:nvPr/>
        </p:nvSpPr>
        <p:spPr bwMode="auto">
          <a:xfrm>
            <a:off x="8005764" y="3719514"/>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1" name="South Dakota">
            <a:extLst>
              <a:ext uri="{FF2B5EF4-FFF2-40B4-BE49-F238E27FC236}">
                <a16:creationId xmlns:a16="http://schemas.microsoft.com/office/drawing/2014/main" id="{109D7F29-05A4-4151-8E58-764BD3A91032}"/>
              </a:ext>
            </a:extLst>
          </p:cNvPr>
          <p:cNvSpPr>
            <a:spLocks noChangeAspect="1"/>
          </p:cNvSpPr>
          <p:nvPr/>
        </p:nvSpPr>
        <p:spPr bwMode="auto">
          <a:xfrm>
            <a:off x="5516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2" name="Tennessee">
            <a:extLst>
              <a:ext uri="{FF2B5EF4-FFF2-40B4-BE49-F238E27FC236}">
                <a16:creationId xmlns:a16="http://schemas.microsoft.com/office/drawing/2014/main" id="{2BC80BA5-071C-4298-8F01-7A814B8AF25E}"/>
              </a:ext>
            </a:extLst>
          </p:cNvPr>
          <p:cNvSpPr>
            <a:spLocks noChangeAspect="1"/>
          </p:cNvSpPr>
          <p:nvPr/>
        </p:nvSpPr>
        <p:spPr bwMode="auto">
          <a:xfrm>
            <a:off x="7132639" y="3509964"/>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3" name="Texas">
            <a:extLst>
              <a:ext uri="{FF2B5EF4-FFF2-40B4-BE49-F238E27FC236}">
                <a16:creationId xmlns:a16="http://schemas.microsoft.com/office/drawing/2014/main" id="{8FF37111-081F-4CD0-AF56-5425662F0581}"/>
              </a:ext>
            </a:extLst>
          </p:cNvPr>
          <p:cNvSpPr>
            <a:spLocks noChangeAspect="1"/>
          </p:cNvSpPr>
          <p:nvPr/>
        </p:nvSpPr>
        <p:spPr bwMode="auto">
          <a:xfrm>
            <a:off x="5022851"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4" name="Utah">
            <a:extLst>
              <a:ext uri="{FF2B5EF4-FFF2-40B4-BE49-F238E27FC236}">
                <a16:creationId xmlns:a16="http://schemas.microsoft.com/office/drawing/2014/main" id="{BD890C98-999F-4F06-8CE3-51EB7DBAA34A}"/>
              </a:ext>
            </a:extLst>
          </p:cNvPr>
          <p:cNvSpPr>
            <a:spLocks noChangeAspect="1"/>
          </p:cNvSpPr>
          <p:nvPr/>
        </p:nvSpPr>
        <p:spPr bwMode="auto">
          <a:xfrm>
            <a:off x="4222751" y="2601914"/>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5" name="Vermont">
            <a:extLst>
              <a:ext uri="{FF2B5EF4-FFF2-40B4-BE49-F238E27FC236}">
                <a16:creationId xmlns:a16="http://schemas.microsoft.com/office/drawing/2014/main" id="{9A25F260-973D-47D8-876F-DC25E356073F}"/>
              </a:ext>
            </a:extLst>
          </p:cNvPr>
          <p:cNvSpPr>
            <a:spLocks noChangeAspect="1"/>
          </p:cNvSpPr>
          <p:nvPr/>
        </p:nvSpPr>
        <p:spPr bwMode="auto">
          <a:xfrm>
            <a:off x="8874125" y="2017714"/>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6" name="West Virginia">
            <a:extLst>
              <a:ext uri="{FF2B5EF4-FFF2-40B4-BE49-F238E27FC236}">
                <a16:creationId xmlns:a16="http://schemas.microsoft.com/office/drawing/2014/main" id="{C65407E4-F82A-4079-97A9-27514666D346}"/>
              </a:ext>
            </a:extLst>
          </p:cNvPr>
          <p:cNvSpPr>
            <a:spLocks noChangeAspect="1"/>
          </p:cNvSpPr>
          <p:nvPr/>
        </p:nvSpPr>
        <p:spPr bwMode="auto">
          <a:xfrm>
            <a:off x="8021639"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7" name="Wisconsin">
            <a:extLst>
              <a:ext uri="{FF2B5EF4-FFF2-40B4-BE49-F238E27FC236}">
                <a16:creationId xmlns:a16="http://schemas.microsoft.com/office/drawing/2014/main" id="{624D1AAB-8FD8-411D-8A22-2C9577443C95}"/>
              </a:ext>
            </a:extLst>
          </p:cNvPr>
          <p:cNvSpPr>
            <a:spLocks noChangeAspect="1"/>
          </p:cNvSpPr>
          <p:nvPr/>
        </p:nvSpPr>
        <p:spPr bwMode="auto">
          <a:xfrm>
            <a:off x="6757989"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8" name="Wyoming">
            <a:extLst>
              <a:ext uri="{FF2B5EF4-FFF2-40B4-BE49-F238E27FC236}">
                <a16:creationId xmlns:a16="http://schemas.microsoft.com/office/drawing/2014/main" id="{94336538-5675-46AB-A652-AB219A8E0FCF}"/>
              </a:ext>
            </a:extLst>
          </p:cNvPr>
          <p:cNvSpPr>
            <a:spLocks noChangeAspect="1"/>
          </p:cNvSpPr>
          <p:nvPr/>
        </p:nvSpPr>
        <p:spPr bwMode="auto">
          <a:xfrm>
            <a:off x="4684714"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9" name="Massachusetts">
            <a:extLst>
              <a:ext uri="{FF2B5EF4-FFF2-40B4-BE49-F238E27FC236}">
                <a16:creationId xmlns:a16="http://schemas.microsoft.com/office/drawing/2014/main" id="{B301AEAB-E284-4C8D-ACD2-E400CF4374DC}"/>
              </a:ext>
            </a:extLst>
          </p:cNvPr>
          <p:cNvSpPr>
            <a:spLocks noChangeAspect="1"/>
          </p:cNvSpPr>
          <p:nvPr/>
        </p:nvSpPr>
        <p:spPr bwMode="auto">
          <a:xfrm>
            <a:off x="8963025" y="2320926"/>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0" name="Freeform 59">
            <a:extLst>
              <a:ext uri="{FF2B5EF4-FFF2-40B4-BE49-F238E27FC236}">
                <a16:creationId xmlns:a16="http://schemas.microsoft.com/office/drawing/2014/main" id="{78BA7945-FA8C-4A99-8DF9-A520B98139B3}"/>
              </a:ext>
            </a:extLst>
          </p:cNvPr>
          <p:cNvSpPr>
            <a:spLocks noChangeAspect="1"/>
          </p:cNvSpPr>
          <p:nvPr/>
        </p:nvSpPr>
        <p:spPr bwMode="auto">
          <a:xfrm>
            <a:off x="9282114"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1" name="Freeform 60">
            <a:extLst>
              <a:ext uri="{FF2B5EF4-FFF2-40B4-BE49-F238E27FC236}">
                <a16:creationId xmlns:a16="http://schemas.microsoft.com/office/drawing/2014/main" id="{5FF5E04A-4175-422F-A688-6A5DD9383684}"/>
              </a:ext>
            </a:extLst>
          </p:cNvPr>
          <p:cNvSpPr>
            <a:spLocks noChangeAspect="1"/>
          </p:cNvSpPr>
          <p:nvPr/>
        </p:nvSpPr>
        <p:spPr bwMode="auto">
          <a:xfrm>
            <a:off x="9355138" y="2514601"/>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2" name="Virginia">
            <a:extLst>
              <a:ext uri="{FF2B5EF4-FFF2-40B4-BE49-F238E27FC236}">
                <a16:creationId xmlns:a16="http://schemas.microsoft.com/office/drawing/2014/main" id="{3BF2A2DD-95C0-4BD8-B64A-C2631495316F}"/>
              </a:ext>
            </a:extLst>
          </p:cNvPr>
          <p:cNvSpPr>
            <a:spLocks noChangeAspect="1"/>
          </p:cNvSpPr>
          <p:nvPr/>
        </p:nvSpPr>
        <p:spPr bwMode="auto">
          <a:xfrm>
            <a:off x="7934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3" name="Freeform 62">
            <a:extLst>
              <a:ext uri="{FF2B5EF4-FFF2-40B4-BE49-F238E27FC236}">
                <a16:creationId xmlns:a16="http://schemas.microsoft.com/office/drawing/2014/main" id="{41163377-63F7-4AB0-B1C2-6560930D762A}"/>
              </a:ext>
            </a:extLst>
          </p:cNvPr>
          <p:cNvSpPr>
            <a:spLocks noChangeAspect="1"/>
          </p:cNvSpPr>
          <p:nvPr/>
        </p:nvSpPr>
        <p:spPr bwMode="auto">
          <a:xfrm>
            <a:off x="8837614"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nvGrpSpPr>
          <p:cNvPr id="191550" name="Hawaii">
            <a:extLst>
              <a:ext uri="{FF2B5EF4-FFF2-40B4-BE49-F238E27FC236}">
                <a16:creationId xmlns:a16="http://schemas.microsoft.com/office/drawing/2014/main" id="{C7CC1E1F-944D-4379-A7BA-6A9B24B29EA8}"/>
              </a:ext>
            </a:extLst>
          </p:cNvPr>
          <p:cNvGrpSpPr>
            <a:grpSpLocks/>
          </p:cNvGrpSpPr>
          <p:nvPr/>
        </p:nvGrpSpPr>
        <p:grpSpPr bwMode="auto">
          <a:xfrm>
            <a:off x="2206626" y="3846514"/>
            <a:ext cx="963613" cy="498475"/>
            <a:chOff x="582" y="2987"/>
            <a:chExt cx="659" cy="352"/>
          </a:xfrm>
        </p:grpSpPr>
        <p:sp>
          <p:nvSpPr>
            <p:cNvPr id="3159" name="Freeform 64">
              <a:extLst>
                <a:ext uri="{FF2B5EF4-FFF2-40B4-BE49-F238E27FC236}">
                  <a16:creationId xmlns:a16="http://schemas.microsoft.com/office/drawing/2014/main" id="{4B370374-E193-44FA-881C-D1AF647B41B4}"/>
                </a:ext>
              </a:extLst>
            </p:cNvPr>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0" name="Freeform 65">
              <a:extLst>
                <a:ext uri="{FF2B5EF4-FFF2-40B4-BE49-F238E27FC236}">
                  <a16:creationId xmlns:a16="http://schemas.microsoft.com/office/drawing/2014/main" id="{79C4F850-BD33-4DF0-8FDB-4BE6AA003C2E}"/>
                </a:ext>
              </a:extLst>
            </p:cNvPr>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1" name="Freeform 66">
              <a:extLst>
                <a:ext uri="{FF2B5EF4-FFF2-40B4-BE49-F238E27FC236}">
                  <a16:creationId xmlns:a16="http://schemas.microsoft.com/office/drawing/2014/main" id="{6E9B1D63-F8F7-4F2E-81C4-ED8E0A804428}"/>
                </a:ext>
              </a:extLst>
            </p:cNvPr>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2" name="Freeform 67">
              <a:extLst>
                <a:ext uri="{FF2B5EF4-FFF2-40B4-BE49-F238E27FC236}">
                  <a16:creationId xmlns:a16="http://schemas.microsoft.com/office/drawing/2014/main" id="{027B1A39-BB83-473A-976C-BC7BF2C48D56}"/>
                </a:ext>
              </a:extLst>
            </p:cNvPr>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3" name="Freeform 68">
              <a:extLst>
                <a:ext uri="{FF2B5EF4-FFF2-40B4-BE49-F238E27FC236}">
                  <a16:creationId xmlns:a16="http://schemas.microsoft.com/office/drawing/2014/main" id="{E5478D58-2691-49A1-97A4-C440755CE5EF}"/>
                </a:ext>
              </a:extLst>
            </p:cNvPr>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4" name="Freeform 69">
              <a:extLst>
                <a:ext uri="{FF2B5EF4-FFF2-40B4-BE49-F238E27FC236}">
                  <a16:creationId xmlns:a16="http://schemas.microsoft.com/office/drawing/2014/main" id="{E32C89D4-A185-4BAF-BD29-B7ACD896F56F}"/>
                </a:ext>
              </a:extLst>
            </p:cNvPr>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5" name="Freeform 70">
              <a:extLst>
                <a:ext uri="{FF2B5EF4-FFF2-40B4-BE49-F238E27FC236}">
                  <a16:creationId xmlns:a16="http://schemas.microsoft.com/office/drawing/2014/main" id="{36B0C2C7-F6DD-4587-86BC-00F091DC12A8}"/>
                </a:ext>
              </a:extLst>
            </p:cNvPr>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6" name="Freeform 71">
              <a:extLst>
                <a:ext uri="{FF2B5EF4-FFF2-40B4-BE49-F238E27FC236}">
                  <a16:creationId xmlns:a16="http://schemas.microsoft.com/office/drawing/2014/main" id="{1E7BCA05-0600-42C0-BCCF-8872BF2F4B83}"/>
                </a:ext>
              </a:extLst>
            </p:cNvPr>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grpSp>
        <p:nvGrpSpPr>
          <p:cNvPr id="191551" name="Alaska">
            <a:extLst>
              <a:ext uri="{FF2B5EF4-FFF2-40B4-BE49-F238E27FC236}">
                <a16:creationId xmlns:a16="http://schemas.microsoft.com/office/drawing/2014/main" id="{DA5CCD10-9513-4423-9B40-9461308AFFC7}"/>
              </a:ext>
            </a:extLst>
          </p:cNvPr>
          <p:cNvGrpSpPr>
            <a:grpSpLocks/>
          </p:cNvGrpSpPr>
          <p:nvPr/>
        </p:nvGrpSpPr>
        <p:grpSpPr bwMode="auto">
          <a:xfrm>
            <a:off x="2184400" y="4448176"/>
            <a:ext cx="2776538" cy="987425"/>
            <a:chOff x="523" y="3048"/>
            <a:chExt cx="1899" cy="696"/>
          </a:xfrm>
        </p:grpSpPr>
        <p:sp>
          <p:nvSpPr>
            <p:cNvPr id="3149" name="Freeform 73">
              <a:extLst>
                <a:ext uri="{FF2B5EF4-FFF2-40B4-BE49-F238E27FC236}">
                  <a16:creationId xmlns:a16="http://schemas.microsoft.com/office/drawing/2014/main" id="{9A48CD42-E86D-4E75-B8F8-A1ADD734765D}"/>
                </a:ext>
              </a:extLst>
            </p:cNvPr>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0" name="Freeform 74">
              <a:extLst>
                <a:ext uri="{FF2B5EF4-FFF2-40B4-BE49-F238E27FC236}">
                  <a16:creationId xmlns:a16="http://schemas.microsoft.com/office/drawing/2014/main" id="{26192B4D-C623-44B9-8889-7C80B29368DF}"/>
                </a:ext>
              </a:extLst>
            </p:cNvPr>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1" name="Freeform 75">
              <a:extLst>
                <a:ext uri="{FF2B5EF4-FFF2-40B4-BE49-F238E27FC236}">
                  <a16:creationId xmlns:a16="http://schemas.microsoft.com/office/drawing/2014/main" id="{311B3386-05B5-45D0-85AF-26DE3154EF17}"/>
                </a:ext>
              </a:extLst>
            </p:cNvPr>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2" name="Freeform 76">
              <a:extLst>
                <a:ext uri="{FF2B5EF4-FFF2-40B4-BE49-F238E27FC236}">
                  <a16:creationId xmlns:a16="http://schemas.microsoft.com/office/drawing/2014/main" id="{297BB332-1F47-4C1A-8BCE-FE8B54FDA41C}"/>
                </a:ext>
              </a:extLst>
            </p:cNvPr>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3" name="Freeform 77">
              <a:extLst>
                <a:ext uri="{FF2B5EF4-FFF2-40B4-BE49-F238E27FC236}">
                  <a16:creationId xmlns:a16="http://schemas.microsoft.com/office/drawing/2014/main" id="{F7746194-03D2-406E-94A4-EB92AAFDD19B}"/>
                </a:ext>
              </a:extLst>
            </p:cNvPr>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4" name="Freeform 78">
              <a:extLst>
                <a:ext uri="{FF2B5EF4-FFF2-40B4-BE49-F238E27FC236}">
                  <a16:creationId xmlns:a16="http://schemas.microsoft.com/office/drawing/2014/main" id="{750CA222-80D5-48EB-92F2-FC4B5FB052E1}"/>
                </a:ext>
              </a:extLst>
            </p:cNvPr>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5" name="Freeform 79">
              <a:extLst>
                <a:ext uri="{FF2B5EF4-FFF2-40B4-BE49-F238E27FC236}">
                  <a16:creationId xmlns:a16="http://schemas.microsoft.com/office/drawing/2014/main" id="{6392E612-DA31-48A7-8D1B-87994724DEC5}"/>
                </a:ext>
              </a:extLst>
            </p:cNvPr>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6" name="Freeform 80">
              <a:extLst>
                <a:ext uri="{FF2B5EF4-FFF2-40B4-BE49-F238E27FC236}">
                  <a16:creationId xmlns:a16="http://schemas.microsoft.com/office/drawing/2014/main" id="{4D7447A8-D10C-4033-B036-43B1F3043C7C}"/>
                </a:ext>
              </a:extLst>
            </p:cNvPr>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7" name="Freeform 81">
              <a:extLst>
                <a:ext uri="{FF2B5EF4-FFF2-40B4-BE49-F238E27FC236}">
                  <a16:creationId xmlns:a16="http://schemas.microsoft.com/office/drawing/2014/main" id="{F767C789-23EB-4E13-B7E3-E70F26248B0D}"/>
                </a:ext>
              </a:extLst>
            </p:cNvPr>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8" name="Freeform 82">
              <a:extLst>
                <a:ext uri="{FF2B5EF4-FFF2-40B4-BE49-F238E27FC236}">
                  <a16:creationId xmlns:a16="http://schemas.microsoft.com/office/drawing/2014/main" id="{97EBD0BF-FD05-4A47-BABE-F7AF3446FADC}"/>
                </a:ext>
              </a:extLst>
            </p:cNvPr>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sp>
        <p:nvSpPr>
          <p:cNvPr id="3136" name="Rectangle 109">
            <a:extLst>
              <a:ext uri="{FF2B5EF4-FFF2-40B4-BE49-F238E27FC236}">
                <a16:creationId xmlns:a16="http://schemas.microsoft.com/office/drawing/2014/main" id="{962144E0-76C1-447B-AF21-2F6003A97596}"/>
              </a:ext>
            </a:extLst>
          </p:cNvPr>
          <p:cNvSpPr>
            <a:spLocks noChangeArrowheads="1"/>
          </p:cNvSpPr>
          <p:nvPr/>
        </p:nvSpPr>
        <p:spPr bwMode="auto">
          <a:xfrm>
            <a:off x="9064625" y="3248025"/>
            <a:ext cx="279400" cy="139700"/>
          </a:xfrm>
          <a:prstGeom prst="rect">
            <a:avLst/>
          </a:prstGeom>
          <a:solidFill>
            <a:srgbClr val="82ABFE"/>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7" name="Rectangle 110">
            <a:extLst>
              <a:ext uri="{FF2B5EF4-FFF2-40B4-BE49-F238E27FC236}">
                <a16:creationId xmlns:a16="http://schemas.microsoft.com/office/drawing/2014/main" id="{38176237-7B77-47C3-8E6B-04515CE3502F}"/>
              </a:ext>
            </a:extLst>
          </p:cNvPr>
          <p:cNvSpPr>
            <a:spLocks noChangeArrowheads="1"/>
          </p:cNvSpPr>
          <p:nvPr/>
        </p:nvSpPr>
        <p:spPr bwMode="auto">
          <a:xfrm>
            <a:off x="9064625" y="3590925"/>
            <a:ext cx="279400" cy="139700"/>
          </a:xfrm>
          <a:prstGeom prst="rect">
            <a:avLst/>
          </a:prstGeom>
          <a:solidFill>
            <a:srgbClr val="3366FF"/>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8" name="Rectangle 111">
            <a:extLst>
              <a:ext uri="{FF2B5EF4-FFF2-40B4-BE49-F238E27FC236}">
                <a16:creationId xmlns:a16="http://schemas.microsoft.com/office/drawing/2014/main" id="{98C2BE02-4F5B-4113-B2A7-2C48135E0769}"/>
              </a:ext>
            </a:extLst>
          </p:cNvPr>
          <p:cNvSpPr>
            <a:spLocks noChangeArrowheads="1"/>
          </p:cNvSpPr>
          <p:nvPr/>
        </p:nvSpPr>
        <p:spPr bwMode="auto">
          <a:xfrm>
            <a:off x="9064625" y="3933825"/>
            <a:ext cx="279400" cy="139700"/>
          </a:xfrm>
          <a:prstGeom prst="rect">
            <a:avLst/>
          </a:prstGeom>
          <a:solidFill>
            <a:srgbClr val="136191"/>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9" name="Rectangle 112">
            <a:extLst>
              <a:ext uri="{FF2B5EF4-FFF2-40B4-BE49-F238E27FC236}">
                <a16:creationId xmlns:a16="http://schemas.microsoft.com/office/drawing/2014/main" id="{6EB33974-61E8-453A-8DE6-871345E864E8}"/>
              </a:ext>
            </a:extLst>
          </p:cNvPr>
          <p:cNvSpPr>
            <a:spLocks noChangeArrowheads="1"/>
          </p:cNvSpPr>
          <p:nvPr/>
        </p:nvSpPr>
        <p:spPr bwMode="auto">
          <a:xfrm>
            <a:off x="9064625" y="4264025"/>
            <a:ext cx="279400" cy="139700"/>
          </a:xfrm>
          <a:prstGeom prst="rect">
            <a:avLst/>
          </a:prstGeom>
          <a:solidFill>
            <a:srgbClr val="001968"/>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3140" name="Rectangle 113">
            <a:extLst>
              <a:ext uri="{FF2B5EF4-FFF2-40B4-BE49-F238E27FC236}">
                <a16:creationId xmlns:a16="http://schemas.microsoft.com/office/drawing/2014/main" id="{25972A7E-50BB-4E0B-AFE5-92810AC28306}"/>
              </a:ext>
            </a:extLst>
          </p:cNvPr>
          <p:cNvSpPr>
            <a:spLocks noChangeArrowheads="1"/>
          </p:cNvSpPr>
          <p:nvPr/>
        </p:nvSpPr>
        <p:spPr bwMode="auto">
          <a:xfrm>
            <a:off x="9064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191557" name="Text Box 114">
            <a:extLst>
              <a:ext uri="{FF2B5EF4-FFF2-40B4-BE49-F238E27FC236}">
                <a16:creationId xmlns:a16="http://schemas.microsoft.com/office/drawing/2014/main" id="{3522F458-1AF1-45E1-AA2A-9462B9CC8469}"/>
              </a:ext>
            </a:extLst>
          </p:cNvPr>
          <p:cNvSpPr txBox="1">
            <a:spLocks noChangeArrowheads="1"/>
          </p:cNvSpPr>
          <p:nvPr/>
        </p:nvSpPr>
        <p:spPr bwMode="auto">
          <a:xfrm>
            <a:off x="9474200" y="4529139"/>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No Data</a:t>
            </a:r>
          </a:p>
        </p:txBody>
      </p:sp>
      <p:sp>
        <p:nvSpPr>
          <p:cNvPr id="191558" name="Text Box 105">
            <a:extLst>
              <a:ext uri="{FF2B5EF4-FFF2-40B4-BE49-F238E27FC236}">
                <a16:creationId xmlns:a16="http://schemas.microsoft.com/office/drawing/2014/main" id="{AC5DDEEB-277A-4D8C-893F-A150CA8F3613}"/>
              </a:ext>
            </a:extLst>
          </p:cNvPr>
          <p:cNvSpPr txBox="1">
            <a:spLocks noChangeArrowheads="1"/>
          </p:cNvSpPr>
          <p:nvPr/>
        </p:nvSpPr>
        <p:spPr bwMode="auto">
          <a:xfrm>
            <a:off x="9345613" y="3182939"/>
            <a:ext cx="1027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8.5% - 14.2%</a:t>
            </a:r>
          </a:p>
        </p:txBody>
      </p:sp>
      <p:sp>
        <p:nvSpPr>
          <p:cNvPr id="191559" name="Text Box 106">
            <a:extLst>
              <a:ext uri="{FF2B5EF4-FFF2-40B4-BE49-F238E27FC236}">
                <a16:creationId xmlns:a16="http://schemas.microsoft.com/office/drawing/2014/main" id="{DD638616-EF3F-4ACB-9F33-93A3966B19B5}"/>
              </a:ext>
            </a:extLst>
          </p:cNvPr>
          <p:cNvSpPr txBox="1">
            <a:spLocks noChangeArrowheads="1"/>
          </p:cNvSpPr>
          <p:nvPr/>
        </p:nvSpPr>
        <p:spPr bwMode="auto">
          <a:xfrm>
            <a:off x="9305925" y="35385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14.3% - 16.3%</a:t>
            </a:r>
          </a:p>
        </p:txBody>
      </p:sp>
      <p:sp>
        <p:nvSpPr>
          <p:cNvPr id="191560" name="Text Box 107">
            <a:extLst>
              <a:ext uri="{FF2B5EF4-FFF2-40B4-BE49-F238E27FC236}">
                <a16:creationId xmlns:a16="http://schemas.microsoft.com/office/drawing/2014/main" id="{61916746-E8E2-461D-BCF1-3420DC140B54}"/>
              </a:ext>
            </a:extLst>
          </p:cNvPr>
          <p:cNvSpPr txBox="1">
            <a:spLocks noChangeArrowheads="1"/>
          </p:cNvSpPr>
          <p:nvPr/>
        </p:nvSpPr>
        <p:spPr bwMode="auto">
          <a:xfrm>
            <a:off x="9305925" y="38687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16.4% - 19.9%</a:t>
            </a:r>
          </a:p>
        </p:txBody>
      </p:sp>
      <p:sp>
        <p:nvSpPr>
          <p:cNvPr id="191561" name="Text Box 108">
            <a:extLst>
              <a:ext uri="{FF2B5EF4-FFF2-40B4-BE49-F238E27FC236}">
                <a16:creationId xmlns:a16="http://schemas.microsoft.com/office/drawing/2014/main" id="{CDEF15DE-00B7-4243-BB76-BFC90878A2C0}"/>
              </a:ext>
            </a:extLst>
          </p:cNvPr>
          <p:cNvSpPr txBox="1">
            <a:spLocks noChangeArrowheads="1"/>
          </p:cNvSpPr>
          <p:nvPr/>
        </p:nvSpPr>
        <p:spPr bwMode="auto">
          <a:xfrm>
            <a:off x="9305925" y="42116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20.0% - 25.5%</a:t>
            </a:r>
          </a:p>
        </p:txBody>
      </p:sp>
      <p:sp>
        <p:nvSpPr>
          <p:cNvPr id="191562" name="Rectangle 7">
            <a:extLst>
              <a:ext uri="{FF2B5EF4-FFF2-40B4-BE49-F238E27FC236}">
                <a16:creationId xmlns:a16="http://schemas.microsoft.com/office/drawing/2014/main" id="{0BF529C6-0240-4143-BE94-D30DC91D4B46}"/>
              </a:ext>
            </a:extLst>
          </p:cNvPr>
          <p:cNvSpPr>
            <a:spLocks noGrp="1" noChangeArrowheads="1"/>
          </p:cNvSpPr>
          <p:nvPr>
            <p:ph type="title" idx="4294967295"/>
          </p:nvPr>
        </p:nvSpPr>
        <p:spPr>
          <a:xfrm>
            <a:off x="1960563" y="330201"/>
            <a:ext cx="8266112" cy="1135063"/>
          </a:xfrm>
          <a:noFill/>
        </p:spPr>
        <p:txBody>
          <a:bodyPr anchor="t"/>
          <a:lstStyle/>
          <a:p>
            <a:r>
              <a:rPr lang="en-US" altLang="en-US" sz="2000"/>
              <a:t>Percentage of High School Students Who Did Not Participate in at Least 60 Minutes of Physical Activity on at Least 1 Day*</a:t>
            </a:r>
          </a:p>
        </p:txBody>
      </p:sp>
      <p:sp>
        <p:nvSpPr>
          <p:cNvPr id="191563" name="Text Box 101">
            <a:extLst>
              <a:ext uri="{FF2B5EF4-FFF2-40B4-BE49-F238E27FC236}">
                <a16:creationId xmlns:a16="http://schemas.microsoft.com/office/drawing/2014/main" id="{5CC74CC9-85F1-4E42-9E12-77F49460E46A}"/>
              </a:ext>
            </a:extLst>
          </p:cNvPr>
          <p:cNvSpPr txBox="1">
            <a:spLocks noChangeArrowheads="1"/>
          </p:cNvSpPr>
          <p:nvPr/>
        </p:nvSpPr>
        <p:spPr bwMode="auto">
          <a:xfrm>
            <a:off x="1884363" y="6018213"/>
            <a:ext cx="83423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eaLnBrk="0" hangingPunct="0">
              <a:spcBef>
                <a:spcPct val="50000"/>
              </a:spcBef>
              <a:spcAft>
                <a:spcPct val="0"/>
              </a:spcAft>
              <a:buClrTx/>
              <a:buSzTx/>
              <a:buNone/>
            </a:pPr>
            <a:r>
              <a:rPr lang="en-US" altLang="en-US" sz="1100">
                <a:cs typeface="+mn-cs"/>
              </a:rPr>
              <a:t>In any kind of physical activity that increased their heart rate and made them breathe hard some of the time during the 7 days before the survey</a:t>
            </a:r>
          </a:p>
        </p:txBody>
      </p:sp>
      <p:sp>
        <p:nvSpPr>
          <p:cNvPr id="191564" name="Text Box 116">
            <a:extLst>
              <a:ext uri="{FF2B5EF4-FFF2-40B4-BE49-F238E27FC236}">
                <a16:creationId xmlns:a16="http://schemas.microsoft.com/office/drawing/2014/main" id="{A3D926B8-C553-4B86-8F1D-9FA0BF0EC135}"/>
              </a:ext>
            </a:extLst>
          </p:cNvPr>
          <p:cNvSpPr txBox="1">
            <a:spLocks noChangeArrowheads="1"/>
          </p:cNvSpPr>
          <p:nvPr/>
        </p:nvSpPr>
        <p:spPr bwMode="auto">
          <a:xfrm>
            <a:off x="6302375" y="6489701"/>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r" eaLnBrk="0" hangingPunct="0">
              <a:spcAft>
                <a:spcPct val="0"/>
              </a:spcAft>
              <a:buClrTx/>
              <a:buSzTx/>
              <a:buNone/>
            </a:pPr>
            <a:r>
              <a:rPr lang="en-US" altLang="en-US" sz="1600" i="1">
                <a:cs typeface="+mn-cs"/>
              </a:rPr>
              <a:t>State Youth Risk Behavior Surveys, 2019</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448732" y="287867"/>
            <a:ext cx="11362267"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Were Physically Active at Least 60 Minutes Per Day on All 7 Days,* by Sex,</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Grade,</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and Race/Ethnicity,</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2019</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900" b="1" baseline="50000" dirty="0">
                <a:solidFill>
                  <a:srgbClr val="007889"/>
                </a:solidFill>
              </a:rPr>
              <a:t>†</a:t>
            </a:r>
            <a:r>
              <a:rPr lang="en-US" sz="1100" dirty="0">
                <a:solidFill>
                  <a:srgbClr val="007889"/>
                </a:solidFill>
              </a:rPr>
              <a:t>M &gt; F; 9th &gt; 10th, 9th &gt; 11th, 9th &gt; 12th;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143164" y="269395"/>
            <a:ext cx="1186897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Were Physically Active at Least 60 Minutes Per Day on All 7 Days,* by Sexual Identity and Sex of Sexual Contacts, 2019</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1100" dirty="0">
                <a:solidFill>
                  <a:srgbClr val="007889"/>
                </a:solidFill>
              </a:rPr>
              <a:t>This graph contains weighted results.</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57728" y="264164"/>
            <a:ext cx="1203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Were Physically Active at Least 60 Minutes Per Day on All 7 Days,* 2011-2019</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p>
        </p:txBody>
      </p:sp>
      <p:graphicFrame>
        <p:nvGraphicFramePr>
          <p:cNvPr id="6" name="Chart 5"/>
          <p:cNvGraphicFramePr/>
          <p:nvPr>
            <p:extLst>
              <p:ext uri="{D42A27DB-BD31-4B8C-83A1-F6EECF244321}">
                <p14:modId xmlns:p14="http://schemas.microsoft.com/office/powerpoint/2010/main" val="2004744914"/>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900" b="1" baseline="50000" dirty="0">
                <a:solidFill>
                  <a:srgbClr val="007889"/>
                </a:solidFill>
              </a:rPr>
              <a:t>†</a:t>
            </a:r>
            <a:r>
              <a:rPr lang="en-US" sz="1100" dirty="0">
                <a:solidFill>
                  <a:srgbClr val="007889"/>
                </a:solidFill>
              </a:rPr>
              <a:t>Decreased 2011-2019 [Based on linear trend analyses using logistic regression models controlling for sex, race/ethnicity, and grade (p &lt; 0.05).]</a:t>
            </a:r>
          </a:p>
          <a:p>
            <a:r>
              <a:rPr lang="en-US" sz="1100" dirty="0">
                <a:solidFill>
                  <a:srgbClr val="007889"/>
                </a:solidFill>
              </a:rPr>
              <a:t>This graph contains weighted results.</a:t>
            </a:r>
          </a:p>
        </p:txBody>
      </p:sp>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Surveys, 2011-2019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1965016" y="260564"/>
            <a:ext cx="822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Calibri" panose="020F0502020204030204" pitchFamily="34" charset="0"/>
              </a:rPr>
              <a:t>Range and Median Percentage of High School Students Who Were Physically Active at Least 60 Minutes Per Day on All 7 Days,* Across 44 States and 27 Cities, 2019</a:t>
            </a:r>
          </a:p>
        </p:txBody>
      </p:sp>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656117502"/>
              </p:ext>
            </p:extLst>
          </p:nvPr>
        </p:nvGraphicFramePr>
        <p:xfrm>
          <a:off x="1752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8" name="Footnote1">
            <a:extLst>
              <a:ext uri="{FF2B5EF4-FFF2-40B4-BE49-F238E27FC236}">
                <a16:creationId xmlns:a16="http://schemas.microsoft.com/office/drawing/2014/main" id="{82BB665B-1E8B-4D2A-9D05-586E91603756}"/>
              </a:ext>
            </a:extLst>
          </p:cNvPr>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p:txBody>
      </p:sp>
      <p:sp>
        <p:nvSpPr>
          <p:cNvPr id="7" name="SiteFooter1">
            <a:extLst>
              <a:ext uri="{FF2B5EF4-FFF2-40B4-BE49-F238E27FC236}">
                <a16:creationId xmlns:a16="http://schemas.microsoft.com/office/drawing/2014/main" id="{4DBE8D1E-63CA-4827-A143-FE9DE5A3E011}"/>
              </a:ext>
            </a:extLst>
          </p:cNvPr>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State and Local Youth Risk Behavior Surveys,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a:extLst>
              <a:ext uri="{FF2B5EF4-FFF2-40B4-BE49-F238E27FC236}">
                <a16:creationId xmlns:a16="http://schemas.microsoft.com/office/drawing/2014/main" id="{34255239-CB0E-4B22-A7BA-677681AA3235}"/>
              </a:ext>
            </a:extLst>
          </p:cNvPr>
          <p:cNvSpPr>
            <a:spLocks noChangeAspect="1"/>
          </p:cNvSpPr>
          <p:nvPr/>
        </p:nvSpPr>
        <p:spPr bwMode="auto">
          <a:xfrm>
            <a:off x="5675314" y="3081339"/>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5" name="Missouri">
            <a:extLst>
              <a:ext uri="{FF2B5EF4-FFF2-40B4-BE49-F238E27FC236}">
                <a16:creationId xmlns:a16="http://schemas.microsoft.com/office/drawing/2014/main" id="{9CD64455-3AC4-4329-A317-2F3851245E4F}"/>
              </a:ext>
            </a:extLst>
          </p:cNvPr>
          <p:cNvSpPr>
            <a:spLocks noChangeAspect="1"/>
          </p:cNvSpPr>
          <p:nvPr/>
        </p:nvSpPr>
        <p:spPr bwMode="auto">
          <a:xfrm>
            <a:off x="6450014"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6" name="Illinois">
            <a:extLst>
              <a:ext uri="{FF2B5EF4-FFF2-40B4-BE49-F238E27FC236}">
                <a16:creationId xmlns:a16="http://schemas.microsoft.com/office/drawing/2014/main" id="{F083ACDA-A3FD-47B3-98D3-180B84CAE59C}"/>
              </a:ext>
            </a:extLst>
          </p:cNvPr>
          <p:cNvSpPr>
            <a:spLocks noChangeAspect="1"/>
          </p:cNvSpPr>
          <p:nvPr/>
        </p:nvSpPr>
        <p:spPr bwMode="auto">
          <a:xfrm>
            <a:off x="6945314" y="2693989"/>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7" name="Iowa">
            <a:extLst>
              <a:ext uri="{FF2B5EF4-FFF2-40B4-BE49-F238E27FC236}">
                <a16:creationId xmlns:a16="http://schemas.microsoft.com/office/drawing/2014/main" id="{EF8D1C71-6353-4ED9-9400-274F6C93B78A}"/>
              </a:ext>
            </a:extLst>
          </p:cNvPr>
          <p:cNvSpPr>
            <a:spLocks noChangeAspect="1"/>
          </p:cNvSpPr>
          <p:nvPr/>
        </p:nvSpPr>
        <p:spPr bwMode="auto">
          <a:xfrm>
            <a:off x="6357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8" name="New Mexico">
            <a:extLst>
              <a:ext uri="{FF2B5EF4-FFF2-40B4-BE49-F238E27FC236}">
                <a16:creationId xmlns:a16="http://schemas.microsoft.com/office/drawing/2014/main" id="{29785233-E047-4957-8896-90EAA1162836}"/>
              </a:ext>
            </a:extLst>
          </p:cNvPr>
          <p:cNvSpPr>
            <a:spLocks noChangeAspect="1"/>
          </p:cNvSpPr>
          <p:nvPr/>
        </p:nvSpPr>
        <p:spPr bwMode="auto">
          <a:xfrm>
            <a:off x="4700589" y="3455989"/>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9" name="Oklahoma">
            <a:extLst>
              <a:ext uri="{FF2B5EF4-FFF2-40B4-BE49-F238E27FC236}">
                <a16:creationId xmlns:a16="http://schemas.microsoft.com/office/drawing/2014/main" id="{AB9C6E50-2748-4535-ACD1-B68A6121DC37}"/>
              </a:ext>
            </a:extLst>
          </p:cNvPr>
          <p:cNvSpPr>
            <a:spLocks noChangeAspect="1"/>
          </p:cNvSpPr>
          <p:nvPr/>
        </p:nvSpPr>
        <p:spPr bwMode="auto">
          <a:xfrm>
            <a:off x="5557839"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0" name="Florida">
            <a:extLst>
              <a:ext uri="{FF2B5EF4-FFF2-40B4-BE49-F238E27FC236}">
                <a16:creationId xmlns:a16="http://schemas.microsoft.com/office/drawing/2014/main" id="{F1827BF0-7233-4B05-A347-D55DE1A6F4FA}"/>
              </a:ext>
            </a:extLst>
          </p:cNvPr>
          <p:cNvSpPr>
            <a:spLocks noChangeAspect="1"/>
          </p:cNvSpPr>
          <p:nvPr/>
        </p:nvSpPr>
        <p:spPr bwMode="auto">
          <a:xfrm>
            <a:off x="7518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1" name="Freeform 9">
            <a:extLst>
              <a:ext uri="{FF2B5EF4-FFF2-40B4-BE49-F238E27FC236}">
                <a16:creationId xmlns:a16="http://schemas.microsoft.com/office/drawing/2014/main" id="{940DF9BD-EAF0-43AB-8C00-BC5F56C6528F}"/>
              </a:ext>
            </a:extLst>
          </p:cNvPr>
          <p:cNvSpPr>
            <a:spLocks noChangeAspect="1"/>
          </p:cNvSpPr>
          <p:nvPr/>
        </p:nvSpPr>
        <p:spPr bwMode="auto">
          <a:xfrm>
            <a:off x="8435976" y="5292726"/>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2" name="Freeform 10">
            <a:extLst>
              <a:ext uri="{FF2B5EF4-FFF2-40B4-BE49-F238E27FC236}">
                <a16:creationId xmlns:a16="http://schemas.microsoft.com/office/drawing/2014/main" id="{A7F514FB-287D-4D41-8545-DAC612A77467}"/>
              </a:ext>
            </a:extLst>
          </p:cNvPr>
          <p:cNvSpPr>
            <a:spLocks noChangeAspect="1"/>
          </p:cNvSpPr>
          <p:nvPr/>
        </p:nvSpPr>
        <p:spPr bwMode="auto">
          <a:xfrm>
            <a:off x="8505826"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3" name="Freeform 11">
            <a:extLst>
              <a:ext uri="{FF2B5EF4-FFF2-40B4-BE49-F238E27FC236}">
                <a16:creationId xmlns:a16="http://schemas.microsoft.com/office/drawing/2014/main" id="{1B8A4F73-36E3-48FB-9043-E323B358A54F}"/>
              </a:ext>
            </a:extLst>
          </p:cNvPr>
          <p:cNvSpPr>
            <a:spLocks noChangeAspect="1"/>
          </p:cNvSpPr>
          <p:nvPr/>
        </p:nvSpPr>
        <p:spPr bwMode="auto">
          <a:xfrm>
            <a:off x="8585200" y="5183189"/>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4" name="Michigan Upper">
            <a:extLst>
              <a:ext uri="{FF2B5EF4-FFF2-40B4-BE49-F238E27FC236}">
                <a16:creationId xmlns:a16="http://schemas.microsoft.com/office/drawing/2014/main" id="{5392E5F9-FD4A-42E3-AD79-93091ABC5FA6}"/>
              </a:ext>
            </a:extLst>
          </p:cNvPr>
          <p:cNvSpPr>
            <a:spLocks noChangeAspect="1"/>
          </p:cNvSpPr>
          <p:nvPr/>
        </p:nvSpPr>
        <p:spPr bwMode="auto">
          <a:xfrm>
            <a:off x="7015164"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5" name="Michigan">
            <a:extLst>
              <a:ext uri="{FF2B5EF4-FFF2-40B4-BE49-F238E27FC236}">
                <a16:creationId xmlns:a16="http://schemas.microsoft.com/office/drawing/2014/main" id="{A61185E2-EA98-498D-A485-8B63C39571A6}"/>
              </a:ext>
            </a:extLst>
          </p:cNvPr>
          <p:cNvSpPr>
            <a:spLocks noChangeAspect="1"/>
          </p:cNvSpPr>
          <p:nvPr/>
        </p:nvSpPr>
        <p:spPr bwMode="auto">
          <a:xfrm>
            <a:off x="7470775" y="2157414"/>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6" name="New York">
            <a:extLst>
              <a:ext uri="{FF2B5EF4-FFF2-40B4-BE49-F238E27FC236}">
                <a16:creationId xmlns:a16="http://schemas.microsoft.com/office/drawing/2014/main" id="{0547FB63-9883-4B82-864A-79C506B48646}"/>
              </a:ext>
            </a:extLst>
          </p:cNvPr>
          <p:cNvSpPr>
            <a:spLocks noChangeAspect="1"/>
          </p:cNvSpPr>
          <p:nvPr/>
        </p:nvSpPr>
        <p:spPr bwMode="auto">
          <a:xfrm>
            <a:off x="8255000" y="2063751"/>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7" name="Freeform 15">
            <a:extLst>
              <a:ext uri="{FF2B5EF4-FFF2-40B4-BE49-F238E27FC236}">
                <a16:creationId xmlns:a16="http://schemas.microsoft.com/office/drawing/2014/main" id="{D68A870B-4CD6-47EE-B9D7-70C8C03180AB}"/>
              </a:ext>
            </a:extLst>
          </p:cNvPr>
          <p:cNvSpPr>
            <a:spLocks noChangeAspect="1"/>
          </p:cNvSpPr>
          <p:nvPr/>
        </p:nvSpPr>
        <p:spPr bwMode="auto">
          <a:xfrm>
            <a:off x="8929688" y="2733676"/>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8" name="Freeform 16">
            <a:extLst>
              <a:ext uri="{FF2B5EF4-FFF2-40B4-BE49-F238E27FC236}">
                <a16:creationId xmlns:a16="http://schemas.microsoft.com/office/drawing/2014/main" id="{5CB29193-B08F-48E0-8D40-E5C340A84190}"/>
              </a:ext>
            </a:extLst>
          </p:cNvPr>
          <p:cNvSpPr>
            <a:spLocks noChangeAspect="1"/>
          </p:cNvSpPr>
          <p:nvPr/>
        </p:nvSpPr>
        <p:spPr bwMode="auto">
          <a:xfrm>
            <a:off x="8955089" y="2608264"/>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9" name="Washington">
            <a:extLst>
              <a:ext uri="{FF2B5EF4-FFF2-40B4-BE49-F238E27FC236}">
                <a16:creationId xmlns:a16="http://schemas.microsoft.com/office/drawing/2014/main" id="{77627FD5-8A10-4A51-9B3D-B185EA5474CB}"/>
              </a:ext>
            </a:extLst>
          </p:cNvPr>
          <p:cNvSpPr>
            <a:spLocks noChangeAspect="1"/>
          </p:cNvSpPr>
          <p:nvPr/>
        </p:nvSpPr>
        <p:spPr bwMode="auto">
          <a:xfrm>
            <a:off x="3470276"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0" name="Freeform 18">
            <a:extLst>
              <a:ext uri="{FF2B5EF4-FFF2-40B4-BE49-F238E27FC236}">
                <a16:creationId xmlns:a16="http://schemas.microsoft.com/office/drawing/2014/main" id="{0767CE93-CB13-47B6-B53F-01E73965053F}"/>
              </a:ext>
            </a:extLst>
          </p:cNvPr>
          <p:cNvSpPr>
            <a:spLocks noChangeAspect="1"/>
          </p:cNvSpPr>
          <p:nvPr/>
        </p:nvSpPr>
        <p:spPr bwMode="auto">
          <a:xfrm>
            <a:off x="3659188" y="1381126"/>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1" name="Freeform 19">
            <a:extLst>
              <a:ext uri="{FF2B5EF4-FFF2-40B4-BE49-F238E27FC236}">
                <a16:creationId xmlns:a16="http://schemas.microsoft.com/office/drawing/2014/main" id="{6F6B567A-3C9E-48C5-966A-87455834D2C7}"/>
              </a:ext>
            </a:extLst>
          </p:cNvPr>
          <p:cNvSpPr>
            <a:spLocks noChangeAspect="1"/>
          </p:cNvSpPr>
          <p:nvPr/>
        </p:nvSpPr>
        <p:spPr bwMode="auto">
          <a:xfrm>
            <a:off x="3689351" y="1435101"/>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2" name="Alabama">
            <a:extLst>
              <a:ext uri="{FF2B5EF4-FFF2-40B4-BE49-F238E27FC236}">
                <a16:creationId xmlns:a16="http://schemas.microsoft.com/office/drawing/2014/main" id="{0BDA8DE8-3274-44CB-BD7B-22CF37E6EC72}"/>
              </a:ext>
            </a:extLst>
          </p:cNvPr>
          <p:cNvSpPr>
            <a:spLocks noChangeAspect="1"/>
          </p:cNvSpPr>
          <p:nvPr/>
        </p:nvSpPr>
        <p:spPr bwMode="auto">
          <a:xfrm>
            <a:off x="7392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3" name="Arizona">
            <a:extLst>
              <a:ext uri="{FF2B5EF4-FFF2-40B4-BE49-F238E27FC236}">
                <a16:creationId xmlns:a16="http://schemas.microsoft.com/office/drawing/2014/main" id="{765558EF-63F7-4119-B6F8-FC369C4D66FF}"/>
              </a:ext>
            </a:extLst>
          </p:cNvPr>
          <p:cNvSpPr>
            <a:spLocks noChangeAspect="1"/>
          </p:cNvSpPr>
          <p:nvPr/>
        </p:nvSpPr>
        <p:spPr bwMode="auto">
          <a:xfrm>
            <a:off x="3994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4" name="Arkansas">
            <a:extLst>
              <a:ext uri="{FF2B5EF4-FFF2-40B4-BE49-F238E27FC236}">
                <a16:creationId xmlns:a16="http://schemas.microsoft.com/office/drawing/2014/main" id="{5FAD5BCF-E8C7-4999-AE08-20E22240E5CB}"/>
              </a:ext>
            </a:extLst>
          </p:cNvPr>
          <p:cNvSpPr>
            <a:spLocks noChangeAspect="1"/>
          </p:cNvSpPr>
          <p:nvPr/>
        </p:nvSpPr>
        <p:spPr bwMode="auto">
          <a:xfrm>
            <a:off x="6584951" y="3635376"/>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5" name="California">
            <a:extLst>
              <a:ext uri="{FF2B5EF4-FFF2-40B4-BE49-F238E27FC236}">
                <a16:creationId xmlns:a16="http://schemas.microsoft.com/office/drawing/2014/main" id="{542C6117-512C-49BD-9DA8-45053C601B70}"/>
              </a:ext>
            </a:extLst>
          </p:cNvPr>
          <p:cNvSpPr>
            <a:spLocks noChangeAspect="1"/>
          </p:cNvSpPr>
          <p:nvPr/>
        </p:nvSpPr>
        <p:spPr bwMode="auto">
          <a:xfrm>
            <a:off x="3162300" y="2320926"/>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6" name="Colorado">
            <a:extLst>
              <a:ext uri="{FF2B5EF4-FFF2-40B4-BE49-F238E27FC236}">
                <a16:creationId xmlns:a16="http://schemas.microsoft.com/office/drawing/2014/main" id="{2DC5695A-D391-46A4-AEE6-46E090F4EF90}"/>
              </a:ext>
            </a:extLst>
          </p:cNvPr>
          <p:cNvSpPr>
            <a:spLocks noChangeAspect="1"/>
          </p:cNvSpPr>
          <p:nvPr/>
        </p:nvSpPr>
        <p:spPr bwMode="auto">
          <a:xfrm>
            <a:off x="4827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7" name="Connecticut">
            <a:extLst>
              <a:ext uri="{FF2B5EF4-FFF2-40B4-BE49-F238E27FC236}">
                <a16:creationId xmlns:a16="http://schemas.microsoft.com/office/drawing/2014/main" id="{B959282A-FF59-43AE-A8D3-D710C3636FF3}"/>
              </a:ext>
            </a:extLst>
          </p:cNvPr>
          <p:cNvSpPr>
            <a:spLocks noChangeAspect="1"/>
          </p:cNvSpPr>
          <p:nvPr/>
        </p:nvSpPr>
        <p:spPr bwMode="auto">
          <a:xfrm>
            <a:off x="8963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8" name="Delaware">
            <a:extLst>
              <a:ext uri="{FF2B5EF4-FFF2-40B4-BE49-F238E27FC236}">
                <a16:creationId xmlns:a16="http://schemas.microsoft.com/office/drawing/2014/main" id="{AF1CE3A9-6512-4A14-9CC8-7BA6C82E7CBC}"/>
              </a:ext>
            </a:extLst>
          </p:cNvPr>
          <p:cNvSpPr>
            <a:spLocks noChangeAspect="1"/>
          </p:cNvSpPr>
          <p:nvPr/>
        </p:nvSpPr>
        <p:spPr bwMode="auto">
          <a:xfrm>
            <a:off x="8780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E6CC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9" name="Freeform 27">
            <a:extLst>
              <a:ext uri="{FF2B5EF4-FFF2-40B4-BE49-F238E27FC236}">
                <a16:creationId xmlns:a16="http://schemas.microsoft.com/office/drawing/2014/main" id="{C3730D18-D7F7-4052-8F58-085C494BB77F}"/>
              </a:ext>
            </a:extLst>
          </p:cNvPr>
          <p:cNvSpPr>
            <a:spLocks noChangeAspect="1"/>
          </p:cNvSpPr>
          <p:nvPr/>
        </p:nvSpPr>
        <p:spPr bwMode="auto">
          <a:xfrm>
            <a:off x="8647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0" name="Georgia">
            <a:extLst>
              <a:ext uri="{FF2B5EF4-FFF2-40B4-BE49-F238E27FC236}">
                <a16:creationId xmlns:a16="http://schemas.microsoft.com/office/drawing/2014/main" id="{34E2EEC5-EBA4-4A7C-9D0E-E42C5494C4F8}"/>
              </a:ext>
            </a:extLst>
          </p:cNvPr>
          <p:cNvSpPr>
            <a:spLocks noChangeAspect="1"/>
          </p:cNvSpPr>
          <p:nvPr/>
        </p:nvSpPr>
        <p:spPr bwMode="auto">
          <a:xfrm>
            <a:off x="7715251"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1" name="Idaho">
            <a:extLst>
              <a:ext uri="{FF2B5EF4-FFF2-40B4-BE49-F238E27FC236}">
                <a16:creationId xmlns:a16="http://schemas.microsoft.com/office/drawing/2014/main" id="{0F7A3EF3-993B-4CF5-850E-2517BE1E6D43}"/>
              </a:ext>
            </a:extLst>
          </p:cNvPr>
          <p:cNvSpPr>
            <a:spLocks noChangeAspect="1"/>
          </p:cNvSpPr>
          <p:nvPr/>
        </p:nvSpPr>
        <p:spPr bwMode="auto">
          <a:xfrm>
            <a:off x="4043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2" name="Indiana">
            <a:extLst>
              <a:ext uri="{FF2B5EF4-FFF2-40B4-BE49-F238E27FC236}">
                <a16:creationId xmlns:a16="http://schemas.microsoft.com/office/drawing/2014/main" id="{FDBF5B01-4D2C-4A63-83F1-698A6248F1F5}"/>
              </a:ext>
            </a:extLst>
          </p:cNvPr>
          <p:cNvSpPr>
            <a:spLocks noChangeAspect="1"/>
          </p:cNvSpPr>
          <p:nvPr/>
        </p:nvSpPr>
        <p:spPr bwMode="auto">
          <a:xfrm>
            <a:off x="7370763" y="2773364"/>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3" name="Kentucky">
            <a:extLst>
              <a:ext uri="{FF2B5EF4-FFF2-40B4-BE49-F238E27FC236}">
                <a16:creationId xmlns:a16="http://schemas.microsoft.com/office/drawing/2014/main" id="{884E28D0-CB3D-4366-B9C5-B69B00E3872A}"/>
              </a:ext>
            </a:extLst>
          </p:cNvPr>
          <p:cNvSpPr>
            <a:spLocks noChangeAspect="1"/>
          </p:cNvSpPr>
          <p:nvPr/>
        </p:nvSpPr>
        <p:spPr bwMode="auto">
          <a:xfrm>
            <a:off x="7227889"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4" name="Louisiana">
            <a:extLst>
              <a:ext uri="{FF2B5EF4-FFF2-40B4-BE49-F238E27FC236}">
                <a16:creationId xmlns:a16="http://schemas.microsoft.com/office/drawing/2014/main" id="{C44D6B1A-E169-4AC5-BEC8-A73B35B4BC87}"/>
              </a:ext>
            </a:extLst>
          </p:cNvPr>
          <p:cNvSpPr>
            <a:spLocks noChangeAspect="1"/>
          </p:cNvSpPr>
          <p:nvPr/>
        </p:nvSpPr>
        <p:spPr bwMode="auto">
          <a:xfrm>
            <a:off x="6664326" y="4179889"/>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5" name="Maine">
            <a:extLst>
              <a:ext uri="{FF2B5EF4-FFF2-40B4-BE49-F238E27FC236}">
                <a16:creationId xmlns:a16="http://schemas.microsoft.com/office/drawing/2014/main" id="{42014B29-0118-4E5C-AA44-CE135B6E9EF2}"/>
              </a:ext>
            </a:extLst>
          </p:cNvPr>
          <p:cNvSpPr>
            <a:spLocks noChangeAspect="1"/>
          </p:cNvSpPr>
          <p:nvPr/>
        </p:nvSpPr>
        <p:spPr bwMode="auto">
          <a:xfrm>
            <a:off x="9096376"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6" name="Maryland">
            <a:extLst>
              <a:ext uri="{FF2B5EF4-FFF2-40B4-BE49-F238E27FC236}">
                <a16:creationId xmlns:a16="http://schemas.microsoft.com/office/drawing/2014/main" id="{111ADF87-5E35-4A0F-B749-BA81E5DFBA1D}"/>
              </a:ext>
            </a:extLst>
          </p:cNvPr>
          <p:cNvSpPr>
            <a:spLocks noChangeAspect="1"/>
          </p:cNvSpPr>
          <p:nvPr/>
        </p:nvSpPr>
        <p:spPr bwMode="auto">
          <a:xfrm>
            <a:off x="8356601" y="2921001"/>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7" name="Minnesota">
            <a:extLst>
              <a:ext uri="{FF2B5EF4-FFF2-40B4-BE49-F238E27FC236}">
                <a16:creationId xmlns:a16="http://schemas.microsoft.com/office/drawing/2014/main" id="{08BB4E4B-E5C3-410C-ACA3-968F49F6B8F6}"/>
              </a:ext>
            </a:extLst>
          </p:cNvPr>
          <p:cNvSpPr>
            <a:spLocks noChangeAspect="1"/>
          </p:cNvSpPr>
          <p:nvPr/>
        </p:nvSpPr>
        <p:spPr bwMode="auto">
          <a:xfrm>
            <a:off x="6302375" y="1682751"/>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8" name="Mississippi">
            <a:extLst>
              <a:ext uri="{FF2B5EF4-FFF2-40B4-BE49-F238E27FC236}">
                <a16:creationId xmlns:a16="http://schemas.microsoft.com/office/drawing/2014/main" id="{2EB29C8C-5484-46AE-8018-4773A58A7040}"/>
              </a:ext>
            </a:extLst>
          </p:cNvPr>
          <p:cNvSpPr>
            <a:spLocks noChangeAspect="1"/>
          </p:cNvSpPr>
          <p:nvPr/>
        </p:nvSpPr>
        <p:spPr bwMode="auto">
          <a:xfrm>
            <a:off x="6985000" y="3846514"/>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9" name="Montana">
            <a:extLst>
              <a:ext uri="{FF2B5EF4-FFF2-40B4-BE49-F238E27FC236}">
                <a16:creationId xmlns:a16="http://schemas.microsoft.com/office/drawing/2014/main" id="{7BC8DA88-7056-4FAB-B1E9-A5EC380CE76F}"/>
              </a:ext>
            </a:extLst>
          </p:cNvPr>
          <p:cNvSpPr>
            <a:spLocks noChangeAspect="1"/>
          </p:cNvSpPr>
          <p:nvPr/>
        </p:nvSpPr>
        <p:spPr bwMode="auto">
          <a:xfrm>
            <a:off x="4356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0" name="Nebraska">
            <a:extLst>
              <a:ext uri="{FF2B5EF4-FFF2-40B4-BE49-F238E27FC236}">
                <a16:creationId xmlns:a16="http://schemas.microsoft.com/office/drawing/2014/main" id="{BE77D9C5-618B-496D-AAE2-6BC9ECC33822}"/>
              </a:ext>
            </a:extLst>
          </p:cNvPr>
          <p:cNvSpPr>
            <a:spLocks noChangeAspect="1"/>
          </p:cNvSpPr>
          <p:nvPr/>
        </p:nvSpPr>
        <p:spPr bwMode="auto">
          <a:xfrm>
            <a:off x="5486400" y="2608264"/>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1" name="Nevada">
            <a:extLst>
              <a:ext uri="{FF2B5EF4-FFF2-40B4-BE49-F238E27FC236}">
                <a16:creationId xmlns:a16="http://schemas.microsoft.com/office/drawing/2014/main" id="{E111FBB6-B2E1-4489-BA18-0EE1FFB6DC24}"/>
              </a:ext>
            </a:extLst>
          </p:cNvPr>
          <p:cNvSpPr>
            <a:spLocks noChangeAspect="1"/>
          </p:cNvSpPr>
          <p:nvPr/>
        </p:nvSpPr>
        <p:spPr bwMode="auto">
          <a:xfrm>
            <a:off x="3603625" y="2446339"/>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2" name="New Hampshire">
            <a:extLst>
              <a:ext uri="{FF2B5EF4-FFF2-40B4-BE49-F238E27FC236}">
                <a16:creationId xmlns:a16="http://schemas.microsoft.com/office/drawing/2014/main" id="{5B927D8D-0F63-4C3E-8E20-630CD7F4D222}"/>
              </a:ext>
            </a:extLst>
          </p:cNvPr>
          <p:cNvSpPr>
            <a:spLocks noChangeAspect="1"/>
          </p:cNvSpPr>
          <p:nvPr/>
        </p:nvSpPr>
        <p:spPr bwMode="auto">
          <a:xfrm>
            <a:off x="9032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3" name="New Jersey">
            <a:extLst>
              <a:ext uri="{FF2B5EF4-FFF2-40B4-BE49-F238E27FC236}">
                <a16:creationId xmlns:a16="http://schemas.microsoft.com/office/drawing/2014/main" id="{06DAFDA4-179E-45A9-A419-EA81846AF4E7}"/>
              </a:ext>
            </a:extLst>
          </p:cNvPr>
          <p:cNvSpPr>
            <a:spLocks noChangeAspect="1"/>
          </p:cNvSpPr>
          <p:nvPr/>
        </p:nvSpPr>
        <p:spPr bwMode="auto">
          <a:xfrm>
            <a:off x="8815388" y="2641601"/>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4" name="North Carolina">
            <a:extLst>
              <a:ext uri="{FF2B5EF4-FFF2-40B4-BE49-F238E27FC236}">
                <a16:creationId xmlns:a16="http://schemas.microsoft.com/office/drawing/2014/main" id="{28E2F3FA-ACC3-4B84-BB3B-26630BFC6EF3}"/>
              </a:ext>
            </a:extLst>
          </p:cNvPr>
          <p:cNvSpPr>
            <a:spLocks noChangeAspect="1"/>
          </p:cNvSpPr>
          <p:nvPr/>
        </p:nvSpPr>
        <p:spPr bwMode="auto">
          <a:xfrm>
            <a:off x="7878763" y="3400426"/>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5" name="North Dakota">
            <a:extLst>
              <a:ext uri="{FF2B5EF4-FFF2-40B4-BE49-F238E27FC236}">
                <a16:creationId xmlns:a16="http://schemas.microsoft.com/office/drawing/2014/main" id="{546F2EEF-FBAA-4278-A7BD-B586B0E3983C}"/>
              </a:ext>
            </a:extLst>
          </p:cNvPr>
          <p:cNvSpPr>
            <a:spLocks noChangeAspect="1"/>
          </p:cNvSpPr>
          <p:nvPr/>
        </p:nvSpPr>
        <p:spPr bwMode="auto">
          <a:xfrm>
            <a:off x="5557839" y="1700214"/>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6" name="Ohio">
            <a:extLst>
              <a:ext uri="{FF2B5EF4-FFF2-40B4-BE49-F238E27FC236}">
                <a16:creationId xmlns:a16="http://schemas.microsoft.com/office/drawing/2014/main" id="{ECA1595B-6DE6-4B75-9AF6-E26E748456E5}"/>
              </a:ext>
            </a:extLst>
          </p:cNvPr>
          <p:cNvSpPr>
            <a:spLocks noChangeAspect="1"/>
          </p:cNvSpPr>
          <p:nvPr/>
        </p:nvSpPr>
        <p:spPr bwMode="auto">
          <a:xfrm>
            <a:off x="7697789"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7" name="Oregon">
            <a:extLst>
              <a:ext uri="{FF2B5EF4-FFF2-40B4-BE49-F238E27FC236}">
                <a16:creationId xmlns:a16="http://schemas.microsoft.com/office/drawing/2014/main" id="{3B410BF8-0C38-49B0-BB05-23CF73FE5A78}"/>
              </a:ext>
            </a:extLst>
          </p:cNvPr>
          <p:cNvSpPr>
            <a:spLocks noChangeAspect="1"/>
          </p:cNvSpPr>
          <p:nvPr/>
        </p:nvSpPr>
        <p:spPr bwMode="auto">
          <a:xfrm>
            <a:off x="3257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8" name="Pennsylvania">
            <a:extLst>
              <a:ext uri="{FF2B5EF4-FFF2-40B4-BE49-F238E27FC236}">
                <a16:creationId xmlns:a16="http://schemas.microsoft.com/office/drawing/2014/main" id="{8D10E9B2-6C3C-4403-A8DA-EDD231859E65}"/>
              </a:ext>
            </a:extLst>
          </p:cNvPr>
          <p:cNvSpPr>
            <a:spLocks noChangeAspect="1"/>
          </p:cNvSpPr>
          <p:nvPr/>
        </p:nvSpPr>
        <p:spPr bwMode="auto">
          <a:xfrm>
            <a:off x="8177214"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9" name="Rhode Island">
            <a:extLst>
              <a:ext uri="{FF2B5EF4-FFF2-40B4-BE49-F238E27FC236}">
                <a16:creationId xmlns:a16="http://schemas.microsoft.com/office/drawing/2014/main" id="{969CAE2F-18C0-444E-A3C4-49322B332A0E}"/>
              </a:ext>
            </a:extLst>
          </p:cNvPr>
          <p:cNvSpPr>
            <a:spLocks noChangeAspect="1"/>
          </p:cNvSpPr>
          <p:nvPr/>
        </p:nvSpPr>
        <p:spPr bwMode="auto">
          <a:xfrm>
            <a:off x="9150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0" name="South Carolina">
            <a:extLst>
              <a:ext uri="{FF2B5EF4-FFF2-40B4-BE49-F238E27FC236}">
                <a16:creationId xmlns:a16="http://schemas.microsoft.com/office/drawing/2014/main" id="{FE9003E2-450D-442A-BB3D-1048210995E5}"/>
              </a:ext>
            </a:extLst>
          </p:cNvPr>
          <p:cNvSpPr>
            <a:spLocks noChangeAspect="1"/>
          </p:cNvSpPr>
          <p:nvPr/>
        </p:nvSpPr>
        <p:spPr bwMode="auto">
          <a:xfrm>
            <a:off x="8005764" y="3719514"/>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1" name="South Dakota">
            <a:extLst>
              <a:ext uri="{FF2B5EF4-FFF2-40B4-BE49-F238E27FC236}">
                <a16:creationId xmlns:a16="http://schemas.microsoft.com/office/drawing/2014/main" id="{7562FB40-68F8-4329-848E-146EA8E025DB}"/>
              </a:ext>
            </a:extLst>
          </p:cNvPr>
          <p:cNvSpPr>
            <a:spLocks noChangeAspect="1"/>
          </p:cNvSpPr>
          <p:nvPr/>
        </p:nvSpPr>
        <p:spPr bwMode="auto">
          <a:xfrm>
            <a:off x="5516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2" name="Tennessee">
            <a:extLst>
              <a:ext uri="{FF2B5EF4-FFF2-40B4-BE49-F238E27FC236}">
                <a16:creationId xmlns:a16="http://schemas.microsoft.com/office/drawing/2014/main" id="{C0CB9EA2-D094-4DB8-8556-B90AAC7FCF65}"/>
              </a:ext>
            </a:extLst>
          </p:cNvPr>
          <p:cNvSpPr>
            <a:spLocks noChangeAspect="1"/>
          </p:cNvSpPr>
          <p:nvPr/>
        </p:nvSpPr>
        <p:spPr bwMode="auto">
          <a:xfrm>
            <a:off x="7132639" y="3509964"/>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3" name="Texas">
            <a:extLst>
              <a:ext uri="{FF2B5EF4-FFF2-40B4-BE49-F238E27FC236}">
                <a16:creationId xmlns:a16="http://schemas.microsoft.com/office/drawing/2014/main" id="{98CDD1EF-9C76-4889-871E-467CC60396BB}"/>
              </a:ext>
            </a:extLst>
          </p:cNvPr>
          <p:cNvSpPr>
            <a:spLocks noChangeAspect="1"/>
          </p:cNvSpPr>
          <p:nvPr/>
        </p:nvSpPr>
        <p:spPr bwMode="auto">
          <a:xfrm>
            <a:off x="5022851"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4" name="Utah">
            <a:extLst>
              <a:ext uri="{FF2B5EF4-FFF2-40B4-BE49-F238E27FC236}">
                <a16:creationId xmlns:a16="http://schemas.microsoft.com/office/drawing/2014/main" id="{51566CCF-654A-4D64-8C35-D46120364C53}"/>
              </a:ext>
            </a:extLst>
          </p:cNvPr>
          <p:cNvSpPr>
            <a:spLocks noChangeAspect="1"/>
          </p:cNvSpPr>
          <p:nvPr/>
        </p:nvSpPr>
        <p:spPr bwMode="auto">
          <a:xfrm>
            <a:off x="4222751" y="2601914"/>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5" name="Vermont">
            <a:extLst>
              <a:ext uri="{FF2B5EF4-FFF2-40B4-BE49-F238E27FC236}">
                <a16:creationId xmlns:a16="http://schemas.microsoft.com/office/drawing/2014/main" id="{86EACABA-E06E-4117-9BFB-AEC8DA831ED5}"/>
              </a:ext>
            </a:extLst>
          </p:cNvPr>
          <p:cNvSpPr>
            <a:spLocks noChangeAspect="1"/>
          </p:cNvSpPr>
          <p:nvPr/>
        </p:nvSpPr>
        <p:spPr bwMode="auto">
          <a:xfrm>
            <a:off x="8874125" y="2017714"/>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6" name="West Virginia">
            <a:extLst>
              <a:ext uri="{FF2B5EF4-FFF2-40B4-BE49-F238E27FC236}">
                <a16:creationId xmlns:a16="http://schemas.microsoft.com/office/drawing/2014/main" id="{CC7DAC7E-4FCA-4775-BDBF-8D18114C97B9}"/>
              </a:ext>
            </a:extLst>
          </p:cNvPr>
          <p:cNvSpPr>
            <a:spLocks noChangeAspect="1"/>
          </p:cNvSpPr>
          <p:nvPr/>
        </p:nvSpPr>
        <p:spPr bwMode="auto">
          <a:xfrm>
            <a:off x="8021639"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7" name="Wisconsin">
            <a:extLst>
              <a:ext uri="{FF2B5EF4-FFF2-40B4-BE49-F238E27FC236}">
                <a16:creationId xmlns:a16="http://schemas.microsoft.com/office/drawing/2014/main" id="{75598C4D-7A70-45B9-8FD6-BDD34930AC27}"/>
              </a:ext>
            </a:extLst>
          </p:cNvPr>
          <p:cNvSpPr>
            <a:spLocks noChangeAspect="1"/>
          </p:cNvSpPr>
          <p:nvPr/>
        </p:nvSpPr>
        <p:spPr bwMode="auto">
          <a:xfrm>
            <a:off x="6757989"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8" name="Wyoming">
            <a:extLst>
              <a:ext uri="{FF2B5EF4-FFF2-40B4-BE49-F238E27FC236}">
                <a16:creationId xmlns:a16="http://schemas.microsoft.com/office/drawing/2014/main" id="{7CDE2F77-4258-46D9-9AF0-9C2BE8929184}"/>
              </a:ext>
            </a:extLst>
          </p:cNvPr>
          <p:cNvSpPr>
            <a:spLocks noChangeAspect="1"/>
          </p:cNvSpPr>
          <p:nvPr/>
        </p:nvSpPr>
        <p:spPr bwMode="auto">
          <a:xfrm>
            <a:off x="4684714"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9" name="Massachusetts">
            <a:extLst>
              <a:ext uri="{FF2B5EF4-FFF2-40B4-BE49-F238E27FC236}">
                <a16:creationId xmlns:a16="http://schemas.microsoft.com/office/drawing/2014/main" id="{544BEE27-1D25-4FE7-BAD2-CF0EEB959CD9}"/>
              </a:ext>
            </a:extLst>
          </p:cNvPr>
          <p:cNvSpPr>
            <a:spLocks noChangeAspect="1"/>
          </p:cNvSpPr>
          <p:nvPr/>
        </p:nvSpPr>
        <p:spPr bwMode="auto">
          <a:xfrm>
            <a:off x="8963025" y="2320926"/>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0" name="Freeform 59">
            <a:extLst>
              <a:ext uri="{FF2B5EF4-FFF2-40B4-BE49-F238E27FC236}">
                <a16:creationId xmlns:a16="http://schemas.microsoft.com/office/drawing/2014/main" id="{98D366B6-1E94-4391-AB07-E3842018487B}"/>
              </a:ext>
            </a:extLst>
          </p:cNvPr>
          <p:cNvSpPr>
            <a:spLocks noChangeAspect="1"/>
          </p:cNvSpPr>
          <p:nvPr/>
        </p:nvSpPr>
        <p:spPr bwMode="auto">
          <a:xfrm>
            <a:off x="9282114"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1" name="Freeform 60">
            <a:extLst>
              <a:ext uri="{FF2B5EF4-FFF2-40B4-BE49-F238E27FC236}">
                <a16:creationId xmlns:a16="http://schemas.microsoft.com/office/drawing/2014/main" id="{626A3848-5B70-4508-9076-A84B2127D588}"/>
              </a:ext>
            </a:extLst>
          </p:cNvPr>
          <p:cNvSpPr>
            <a:spLocks noChangeAspect="1"/>
          </p:cNvSpPr>
          <p:nvPr/>
        </p:nvSpPr>
        <p:spPr bwMode="auto">
          <a:xfrm>
            <a:off x="9355138" y="2514601"/>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2" name="Virginia">
            <a:extLst>
              <a:ext uri="{FF2B5EF4-FFF2-40B4-BE49-F238E27FC236}">
                <a16:creationId xmlns:a16="http://schemas.microsoft.com/office/drawing/2014/main" id="{694B651F-A1D7-4861-8499-A92A78CBD6FD}"/>
              </a:ext>
            </a:extLst>
          </p:cNvPr>
          <p:cNvSpPr>
            <a:spLocks noChangeAspect="1"/>
          </p:cNvSpPr>
          <p:nvPr/>
        </p:nvSpPr>
        <p:spPr bwMode="auto">
          <a:xfrm>
            <a:off x="7934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3" name="Freeform 62">
            <a:extLst>
              <a:ext uri="{FF2B5EF4-FFF2-40B4-BE49-F238E27FC236}">
                <a16:creationId xmlns:a16="http://schemas.microsoft.com/office/drawing/2014/main" id="{5BF430B8-1A39-4566-BD96-D2234E7B82E5}"/>
              </a:ext>
            </a:extLst>
          </p:cNvPr>
          <p:cNvSpPr>
            <a:spLocks noChangeAspect="1"/>
          </p:cNvSpPr>
          <p:nvPr/>
        </p:nvSpPr>
        <p:spPr bwMode="auto">
          <a:xfrm>
            <a:off x="8837614"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nvGrpSpPr>
          <p:cNvPr id="195646" name="Hawaii">
            <a:extLst>
              <a:ext uri="{FF2B5EF4-FFF2-40B4-BE49-F238E27FC236}">
                <a16:creationId xmlns:a16="http://schemas.microsoft.com/office/drawing/2014/main" id="{64F2DB1B-8546-4812-8D5C-435E7940B51C}"/>
              </a:ext>
            </a:extLst>
          </p:cNvPr>
          <p:cNvGrpSpPr>
            <a:grpSpLocks/>
          </p:cNvGrpSpPr>
          <p:nvPr/>
        </p:nvGrpSpPr>
        <p:grpSpPr bwMode="auto">
          <a:xfrm>
            <a:off x="2206626" y="3846514"/>
            <a:ext cx="963613" cy="498475"/>
            <a:chOff x="582" y="2987"/>
            <a:chExt cx="659" cy="352"/>
          </a:xfrm>
        </p:grpSpPr>
        <p:sp>
          <p:nvSpPr>
            <p:cNvPr id="3159" name="Freeform 64">
              <a:extLst>
                <a:ext uri="{FF2B5EF4-FFF2-40B4-BE49-F238E27FC236}">
                  <a16:creationId xmlns:a16="http://schemas.microsoft.com/office/drawing/2014/main" id="{680336CC-D605-4A22-A36A-B10E2D74CCC1}"/>
                </a:ext>
              </a:extLst>
            </p:cNvPr>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0" name="Freeform 65">
              <a:extLst>
                <a:ext uri="{FF2B5EF4-FFF2-40B4-BE49-F238E27FC236}">
                  <a16:creationId xmlns:a16="http://schemas.microsoft.com/office/drawing/2014/main" id="{C2A3AF86-9FA3-4680-8B42-6EF9855E817F}"/>
                </a:ext>
              </a:extLst>
            </p:cNvPr>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1" name="Freeform 66">
              <a:extLst>
                <a:ext uri="{FF2B5EF4-FFF2-40B4-BE49-F238E27FC236}">
                  <a16:creationId xmlns:a16="http://schemas.microsoft.com/office/drawing/2014/main" id="{A3B72034-A393-4494-A879-4EA56D80EF2A}"/>
                </a:ext>
              </a:extLst>
            </p:cNvPr>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2" name="Freeform 67">
              <a:extLst>
                <a:ext uri="{FF2B5EF4-FFF2-40B4-BE49-F238E27FC236}">
                  <a16:creationId xmlns:a16="http://schemas.microsoft.com/office/drawing/2014/main" id="{566B414F-97CE-48CE-9FCC-070B5BE0F595}"/>
                </a:ext>
              </a:extLst>
            </p:cNvPr>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3" name="Freeform 68">
              <a:extLst>
                <a:ext uri="{FF2B5EF4-FFF2-40B4-BE49-F238E27FC236}">
                  <a16:creationId xmlns:a16="http://schemas.microsoft.com/office/drawing/2014/main" id="{06237257-FD32-46DC-9BED-BD00EE829F10}"/>
                </a:ext>
              </a:extLst>
            </p:cNvPr>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4" name="Freeform 69">
              <a:extLst>
                <a:ext uri="{FF2B5EF4-FFF2-40B4-BE49-F238E27FC236}">
                  <a16:creationId xmlns:a16="http://schemas.microsoft.com/office/drawing/2014/main" id="{833B5B85-743A-4CBC-B6AB-FAFE3A155279}"/>
                </a:ext>
              </a:extLst>
            </p:cNvPr>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5" name="Freeform 70">
              <a:extLst>
                <a:ext uri="{FF2B5EF4-FFF2-40B4-BE49-F238E27FC236}">
                  <a16:creationId xmlns:a16="http://schemas.microsoft.com/office/drawing/2014/main" id="{5CD86731-6E53-4932-A906-3B92E9748861}"/>
                </a:ext>
              </a:extLst>
            </p:cNvPr>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6" name="Freeform 71">
              <a:extLst>
                <a:ext uri="{FF2B5EF4-FFF2-40B4-BE49-F238E27FC236}">
                  <a16:creationId xmlns:a16="http://schemas.microsoft.com/office/drawing/2014/main" id="{894A8B8D-F652-4638-B4D6-490401A801D6}"/>
                </a:ext>
              </a:extLst>
            </p:cNvPr>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grpSp>
        <p:nvGrpSpPr>
          <p:cNvPr id="195647" name="Alaska">
            <a:extLst>
              <a:ext uri="{FF2B5EF4-FFF2-40B4-BE49-F238E27FC236}">
                <a16:creationId xmlns:a16="http://schemas.microsoft.com/office/drawing/2014/main" id="{19962256-88B9-4326-ABFE-643FE923B11B}"/>
              </a:ext>
            </a:extLst>
          </p:cNvPr>
          <p:cNvGrpSpPr>
            <a:grpSpLocks/>
          </p:cNvGrpSpPr>
          <p:nvPr/>
        </p:nvGrpSpPr>
        <p:grpSpPr bwMode="auto">
          <a:xfrm>
            <a:off x="2184400" y="4448176"/>
            <a:ext cx="2776538" cy="987425"/>
            <a:chOff x="523" y="3048"/>
            <a:chExt cx="1899" cy="696"/>
          </a:xfrm>
        </p:grpSpPr>
        <p:sp>
          <p:nvSpPr>
            <p:cNvPr id="3149" name="Freeform 73">
              <a:extLst>
                <a:ext uri="{FF2B5EF4-FFF2-40B4-BE49-F238E27FC236}">
                  <a16:creationId xmlns:a16="http://schemas.microsoft.com/office/drawing/2014/main" id="{EFF84951-7ADA-4EE2-9DFF-25ADED981C4E}"/>
                </a:ext>
              </a:extLst>
            </p:cNvPr>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0" name="Freeform 74">
              <a:extLst>
                <a:ext uri="{FF2B5EF4-FFF2-40B4-BE49-F238E27FC236}">
                  <a16:creationId xmlns:a16="http://schemas.microsoft.com/office/drawing/2014/main" id="{C719FF77-F5B9-4866-B506-48DA3492D0B2}"/>
                </a:ext>
              </a:extLst>
            </p:cNvPr>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1" name="Freeform 75">
              <a:extLst>
                <a:ext uri="{FF2B5EF4-FFF2-40B4-BE49-F238E27FC236}">
                  <a16:creationId xmlns:a16="http://schemas.microsoft.com/office/drawing/2014/main" id="{3915D80D-D846-4401-ADB7-AB320AA070E6}"/>
                </a:ext>
              </a:extLst>
            </p:cNvPr>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2" name="Freeform 76">
              <a:extLst>
                <a:ext uri="{FF2B5EF4-FFF2-40B4-BE49-F238E27FC236}">
                  <a16:creationId xmlns:a16="http://schemas.microsoft.com/office/drawing/2014/main" id="{0DD92DE4-34B7-4962-851F-0B45C6A2B53E}"/>
                </a:ext>
              </a:extLst>
            </p:cNvPr>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3" name="Freeform 77">
              <a:extLst>
                <a:ext uri="{FF2B5EF4-FFF2-40B4-BE49-F238E27FC236}">
                  <a16:creationId xmlns:a16="http://schemas.microsoft.com/office/drawing/2014/main" id="{816FA637-0788-453A-91DB-9F3EA8EE3B49}"/>
                </a:ext>
              </a:extLst>
            </p:cNvPr>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4" name="Freeform 78">
              <a:extLst>
                <a:ext uri="{FF2B5EF4-FFF2-40B4-BE49-F238E27FC236}">
                  <a16:creationId xmlns:a16="http://schemas.microsoft.com/office/drawing/2014/main" id="{B3F38ADE-A36A-41E8-8190-489052AE7EEB}"/>
                </a:ext>
              </a:extLst>
            </p:cNvPr>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5" name="Freeform 79">
              <a:extLst>
                <a:ext uri="{FF2B5EF4-FFF2-40B4-BE49-F238E27FC236}">
                  <a16:creationId xmlns:a16="http://schemas.microsoft.com/office/drawing/2014/main" id="{B750DFB5-AD6C-484B-9C04-D2D586464316}"/>
                </a:ext>
              </a:extLst>
            </p:cNvPr>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6" name="Freeform 80">
              <a:extLst>
                <a:ext uri="{FF2B5EF4-FFF2-40B4-BE49-F238E27FC236}">
                  <a16:creationId xmlns:a16="http://schemas.microsoft.com/office/drawing/2014/main" id="{07849DF8-1418-4D87-9A96-CD734917DC44}"/>
                </a:ext>
              </a:extLst>
            </p:cNvPr>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7" name="Freeform 81">
              <a:extLst>
                <a:ext uri="{FF2B5EF4-FFF2-40B4-BE49-F238E27FC236}">
                  <a16:creationId xmlns:a16="http://schemas.microsoft.com/office/drawing/2014/main" id="{8F38FD17-F269-4E63-94A7-9FBC2A6E1BB7}"/>
                </a:ext>
              </a:extLst>
            </p:cNvPr>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8" name="Freeform 82">
              <a:extLst>
                <a:ext uri="{FF2B5EF4-FFF2-40B4-BE49-F238E27FC236}">
                  <a16:creationId xmlns:a16="http://schemas.microsoft.com/office/drawing/2014/main" id="{4BF17D72-4360-4DB5-87A9-224115DC96EE}"/>
                </a:ext>
              </a:extLst>
            </p:cNvPr>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sp>
        <p:nvSpPr>
          <p:cNvPr id="3136" name="Rectangle 109">
            <a:extLst>
              <a:ext uri="{FF2B5EF4-FFF2-40B4-BE49-F238E27FC236}">
                <a16:creationId xmlns:a16="http://schemas.microsoft.com/office/drawing/2014/main" id="{A9A45ECB-C06E-4C9A-8648-E0D76EE3C17C}"/>
              </a:ext>
            </a:extLst>
          </p:cNvPr>
          <p:cNvSpPr>
            <a:spLocks noChangeArrowheads="1"/>
          </p:cNvSpPr>
          <p:nvPr/>
        </p:nvSpPr>
        <p:spPr bwMode="auto">
          <a:xfrm>
            <a:off x="9064625" y="3248025"/>
            <a:ext cx="279400" cy="139700"/>
          </a:xfrm>
          <a:prstGeom prst="rect">
            <a:avLst/>
          </a:prstGeom>
          <a:solidFill>
            <a:srgbClr val="82ABFE"/>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7" name="Rectangle 110">
            <a:extLst>
              <a:ext uri="{FF2B5EF4-FFF2-40B4-BE49-F238E27FC236}">
                <a16:creationId xmlns:a16="http://schemas.microsoft.com/office/drawing/2014/main" id="{7D4CC19C-B02B-4B90-8E82-8B3B79EAAADB}"/>
              </a:ext>
            </a:extLst>
          </p:cNvPr>
          <p:cNvSpPr>
            <a:spLocks noChangeArrowheads="1"/>
          </p:cNvSpPr>
          <p:nvPr/>
        </p:nvSpPr>
        <p:spPr bwMode="auto">
          <a:xfrm>
            <a:off x="9064625" y="3590925"/>
            <a:ext cx="279400" cy="139700"/>
          </a:xfrm>
          <a:prstGeom prst="rect">
            <a:avLst/>
          </a:prstGeom>
          <a:solidFill>
            <a:srgbClr val="3366FF"/>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8" name="Rectangle 111">
            <a:extLst>
              <a:ext uri="{FF2B5EF4-FFF2-40B4-BE49-F238E27FC236}">
                <a16:creationId xmlns:a16="http://schemas.microsoft.com/office/drawing/2014/main" id="{792391F3-2F54-4950-9DA1-97EAFBCE8F37}"/>
              </a:ext>
            </a:extLst>
          </p:cNvPr>
          <p:cNvSpPr>
            <a:spLocks noChangeArrowheads="1"/>
          </p:cNvSpPr>
          <p:nvPr/>
        </p:nvSpPr>
        <p:spPr bwMode="auto">
          <a:xfrm>
            <a:off x="9064625" y="3933825"/>
            <a:ext cx="279400" cy="139700"/>
          </a:xfrm>
          <a:prstGeom prst="rect">
            <a:avLst/>
          </a:prstGeom>
          <a:solidFill>
            <a:srgbClr val="136191"/>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9" name="Rectangle 112">
            <a:extLst>
              <a:ext uri="{FF2B5EF4-FFF2-40B4-BE49-F238E27FC236}">
                <a16:creationId xmlns:a16="http://schemas.microsoft.com/office/drawing/2014/main" id="{08F588F1-1722-4C38-B330-C47080137D70}"/>
              </a:ext>
            </a:extLst>
          </p:cNvPr>
          <p:cNvSpPr>
            <a:spLocks noChangeArrowheads="1"/>
          </p:cNvSpPr>
          <p:nvPr/>
        </p:nvSpPr>
        <p:spPr bwMode="auto">
          <a:xfrm>
            <a:off x="9064625" y="4264025"/>
            <a:ext cx="279400" cy="139700"/>
          </a:xfrm>
          <a:prstGeom prst="rect">
            <a:avLst/>
          </a:prstGeom>
          <a:solidFill>
            <a:srgbClr val="001968"/>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3140" name="Rectangle 113">
            <a:extLst>
              <a:ext uri="{FF2B5EF4-FFF2-40B4-BE49-F238E27FC236}">
                <a16:creationId xmlns:a16="http://schemas.microsoft.com/office/drawing/2014/main" id="{71F69D78-7398-44FA-8E99-D7B53DC10C49}"/>
              </a:ext>
            </a:extLst>
          </p:cNvPr>
          <p:cNvSpPr>
            <a:spLocks noChangeArrowheads="1"/>
          </p:cNvSpPr>
          <p:nvPr/>
        </p:nvSpPr>
        <p:spPr bwMode="auto">
          <a:xfrm>
            <a:off x="9064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195653" name="Text Box 114">
            <a:extLst>
              <a:ext uri="{FF2B5EF4-FFF2-40B4-BE49-F238E27FC236}">
                <a16:creationId xmlns:a16="http://schemas.microsoft.com/office/drawing/2014/main" id="{99821C5D-B7D1-4B6F-9C6E-59366105D12E}"/>
              </a:ext>
            </a:extLst>
          </p:cNvPr>
          <p:cNvSpPr txBox="1">
            <a:spLocks noChangeArrowheads="1"/>
          </p:cNvSpPr>
          <p:nvPr/>
        </p:nvSpPr>
        <p:spPr bwMode="auto">
          <a:xfrm>
            <a:off x="9474200" y="4529139"/>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No Data</a:t>
            </a:r>
          </a:p>
        </p:txBody>
      </p:sp>
      <p:sp>
        <p:nvSpPr>
          <p:cNvPr id="195654" name="Text Box 105">
            <a:extLst>
              <a:ext uri="{FF2B5EF4-FFF2-40B4-BE49-F238E27FC236}">
                <a16:creationId xmlns:a16="http://schemas.microsoft.com/office/drawing/2014/main" id="{4E2C7195-57D6-4729-9A02-9D9BD27276DF}"/>
              </a:ext>
            </a:extLst>
          </p:cNvPr>
          <p:cNvSpPr txBox="1">
            <a:spLocks noChangeArrowheads="1"/>
          </p:cNvSpPr>
          <p:nvPr/>
        </p:nvSpPr>
        <p:spPr bwMode="auto">
          <a:xfrm>
            <a:off x="9305925" y="31829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17.1% - 21.0%</a:t>
            </a:r>
          </a:p>
        </p:txBody>
      </p:sp>
      <p:sp>
        <p:nvSpPr>
          <p:cNvPr id="195655" name="Text Box 106">
            <a:extLst>
              <a:ext uri="{FF2B5EF4-FFF2-40B4-BE49-F238E27FC236}">
                <a16:creationId xmlns:a16="http://schemas.microsoft.com/office/drawing/2014/main" id="{73ECF425-95D8-487E-A735-5A0D124BDE75}"/>
              </a:ext>
            </a:extLst>
          </p:cNvPr>
          <p:cNvSpPr txBox="1">
            <a:spLocks noChangeArrowheads="1"/>
          </p:cNvSpPr>
          <p:nvPr/>
        </p:nvSpPr>
        <p:spPr bwMode="auto">
          <a:xfrm>
            <a:off x="9305925" y="35385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21.1% - 22.5%</a:t>
            </a:r>
          </a:p>
        </p:txBody>
      </p:sp>
      <p:sp>
        <p:nvSpPr>
          <p:cNvPr id="195656" name="Text Box 107">
            <a:extLst>
              <a:ext uri="{FF2B5EF4-FFF2-40B4-BE49-F238E27FC236}">
                <a16:creationId xmlns:a16="http://schemas.microsoft.com/office/drawing/2014/main" id="{A3DE00C3-F5AE-473E-BFB8-646FC729D209}"/>
              </a:ext>
            </a:extLst>
          </p:cNvPr>
          <p:cNvSpPr txBox="1">
            <a:spLocks noChangeArrowheads="1"/>
          </p:cNvSpPr>
          <p:nvPr/>
        </p:nvSpPr>
        <p:spPr bwMode="auto">
          <a:xfrm>
            <a:off x="9305925" y="38687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22.6% - 25.2%</a:t>
            </a:r>
          </a:p>
        </p:txBody>
      </p:sp>
      <p:sp>
        <p:nvSpPr>
          <p:cNvPr id="195657" name="Text Box 108">
            <a:extLst>
              <a:ext uri="{FF2B5EF4-FFF2-40B4-BE49-F238E27FC236}">
                <a16:creationId xmlns:a16="http://schemas.microsoft.com/office/drawing/2014/main" id="{EF493CD4-5457-4A91-B520-406D86E3DB07}"/>
              </a:ext>
            </a:extLst>
          </p:cNvPr>
          <p:cNvSpPr txBox="1">
            <a:spLocks noChangeArrowheads="1"/>
          </p:cNvSpPr>
          <p:nvPr/>
        </p:nvSpPr>
        <p:spPr bwMode="auto">
          <a:xfrm>
            <a:off x="9305925" y="42116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25.3% - 29.7%</a:t>
            </a:r>
          </a:p>
        </p:txBody>
      </p:sp>
      <p:sp>
        <p:nvSpPr>
          <p:cNvPr id="195658" name="Rectangle 7">
            <a:extLst>
              <a:ext uri="{FF2B5EF4-FFF2-40B4-BE49-F238E27FC236}">
                <a16:creationId xmlns:a16="http://schemas.microsoft.com/office/drawing/2014/main" id="{E4594CEA-C875-41AB-8A45-DC9C5FF61F1A}"/>
              </a:ext>
            </a:extLst>
          </p:cNvPr>
          <p:cNvSpPr>
            <a:spLocks noGrp="1" noChangeArrowheads="1"/>
          </p:cNvSpPr>
          <p:nvPr>
            <p:ph type="title" idx="4294967295"/>
          </p:nvPr>
        </p:nvSpPr>
        <p:spPr>
          <a:xfrm>
            <a:off x="1960563" y="330201"/>
            <a:ext cx="8266112" cy="1135063"/>
          </a:xfrm>
          <a:noFill/>
        </p:spPr>
        <p:txBody>
          <a:bodyPr anchor="t"/>
          <a:lstStyle/>
          <a:p>
            <a:r>
              <a:rPr lang="en-US" altLang="en-US" sz="2000"/>
              <a:t>Percentage of High School Students Who Were Physically Active at Least 60 Minutes Per Day on All 7 Days*</a:t>
            </a:r>
          </a:p>
        </p:txBody>
      </p:sp>
      <p:sp>
        <p:nvSpPr>
          <p:cNvPr id="195659" name="Text Box 101">
            <a:extLst>
              <a:ext uri="{FF2B5EF4-FFF2-40B4-BE49-F238E27FC236}">
                <a16:creationId xmlns:a16="http://schemas.microsoft.com/office/drawing/2014/main" id="{1021DF00-0581-40AA-A16F-0DB1B76FA84B}"/>
              </a:ext>
            </a:extLst>
          </p:cNvPr>
          <p:cNvSpPr txBox="1">
            <a:spLocks noChangeArrowheads="1"/>
          </p:cNvSpPr>
          <p:nvPr/>
        </p:nvSpPr>
        <p:spPr bwMode="auto">
          <a:xfrm>
            <a:off x="1884363" y="6018213"/>
            <a:ext cx="83423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eaLnBrk="0" hangingPunct="0">
              <a:spcBef>
                <a:spcPct val="50000"/>
              </a:spcBef>
              <a:spcAft>
                <a:spcPct val="0"/>
              </a:spcAft>
              <a:buClrTx/>
              <a:buSzTx/>
              <a:buNone/>
            </a:pPr>
            <a:r>
              <a:rPr lang="en-US" altLang="en-US" sz="1100">
                <a:cs typeface="+mn-cs"/>
              </a:rPr>
              <a:t>In any kind of physical activity that increased their heart rate and made them breathe hard some of the time during the 7 days before the survey</a:t>
            </a:r>
          </a:p>
        </p:txBody>
      </p:sp>
      <p:sp>
        <p:nvSpPr>
          <p:cNvPr id="195660" name="Text Box 116">
            <a:extLst>
              <a:ext uri="{FF2B5EF4-FFF2-40B4-BE49-F238E27FC236}">
                <a16:creationId xmlns:a16="http://schemas.microsoft.com/office/drawing/2014/main" id="{28B9CB68-C230-404C-AE13-959A323787CF}"/>
              </a:ext>
            </a:extLst>
          </p:cNvPr>
          <p:cNvSpPr txBox="1">
            <a:spLocks noChangeArrowheads="1"/>
          </p:cNvSpPr>
          <p:nvPr/>
        </p:nvSpPr>
        <p:spPr bwMode="auto">
          <a:xfrm>
            <a:off x="6302375" y="6489701"/>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r" eaLnBrk="0" hangingPunct="0">
              <a:spcAft>
                <a:spcPct val="0"/>
              </a:spcAft>
              <a:buClrTx/>
              <a:buSzTx/>
              <a:buNone/>
            </a:pPr>
            <a:r>
              <a:rPr lang="en-US" altLang="en-US" sz="1600" i="1">
                <a:cs typeface="+mn-cs"/>
              </a:rPr>
              <a:t>State Youth Risk Behavior Surveys, 2019</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448732" y="287867"/>
            <a:ext cx="11362267"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Watched Television 3 or More Hours Per Day,* by Sex,</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Grade,</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and Race/Ethnicity,</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2019</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an average school day</a:t>
            </a:r>
          </a:p>
          <a:p>
            <a:r>
              <a:rPr lang="en-US" sz="900" b="1" baseline="50000" dirty="0">
                <a:solidFill>
                  <a:srgbClr val="007889"/>
                </a:solidFill>
              </a:rPr>
              <a:t>†</a:t>
            </a:r>
            <a:r>
              <a:rPr lang="en-US" sz="1100" dirty="0">
                <a:solidFill>
                  <a:srgbClr val="007889"/>
                </a:solidFill>
              </a:rPr>
              <a:t>10th &gt; 11th; B &gt; H,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143164" y="269395"/>
            <a:ext cx="1186897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Watched Television 3 or More Hours Per Day,* by Sexual Identity and Sex of Sexual Contacts, 2019</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an average school day</a:t>
            </a:r>
          </a:p>
          <a:p>
            <a:r>
              <a:rPr lang="en-US" sz="1100" dirty="0">
                <a:solidFill>
                  <a:srgbClr val="007889"/>
                </a:solidFill>
              </a:rPr>
              <a:t>This graph contains weighted results.</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57728" y="264164"/>
            <a:ext cx="1203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Watched Television 3 or More Hours Per Day,* 1999-2019</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p>
        </p:txBody>
      </p:sp>
      <p:graphicFrame>
        <p:nvGraphicFramePr>
          <p:cNvPr id="6" name="Chart 5"/>
          <p:cNvGraphicFramePr/>
          <p:nvPr>
            <p:extLst>
              <p:ext uri="{D42A27DB-BD31-4B8C-83A1-F6EECF244321}">
                <p14:modId xmlns:p14="http://schemas.microsoft.com/office/powerpoint/2010/main" val="2152393304"/>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an average school day</a:t>
            </a:r>
          </a:p>
          <a:p>
            <a:r>
              <a:rPr lang="en-US" sz="900" b="1" baseline="50000" dirty="0">
                <a:solidFill>
                  <a:srgbClr val="007889"/>
                </a:solidFill>
              </a:rPr>
              <a:t>†</a:t>
            </a:r>
            <a:r>
              <a:rPr lang="en-US" sz="1100" dirty="0">
                <a:solidFill>
                  <a:srgbClr val="007889"/>
                </a:solidFill>
              </a:rPr>
              <a:t>Decreased 1999-2019, decreased 1999-2013, decreased 2013-2019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Surveys, 1999-2019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448732" y="287867"/>
            <a:ext cx="11362267"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Were Physically Active at Least 60 Minutes Per Day on 5 or More Days,* by Sex,</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Grade,</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and Race/Ethnicity,</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2019</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900" b="1" baseline="50000" dirty="0">
                <a:solidFill>
                  <a:srgbClr val="007889"/>
                </a:solidFill>
              </a:rPr>
              <a:t>†</a:t>
            </a:r>
            <a:r>
              <a:rPr lang="en-US" sz="1100" dirty="0">
                <a:solidFill>
                  <a:srgbClr val="007889"/>
                </a:solidFill>
              </a:rPr>
              <a:t>M &gt; F; 9th &gt; 10th, 9th &gt; 11th, 9th &gt; 12th, 10th &gt; 11th, 10th &gt; 12th;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1965016" y="260564"/>
            <a:ext cx="822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Calibri" panose="020F0502020204030204" pitchFamily="34" charset="0"/>
              </a:rPr>
              <a:t>Range and Median Percentage of High School Students Who Watched Television 3 or More Hours Per Day,* Across 36 States and 26 Cities, 2019</a:t>
            </a:r>
          </a:p>
        </p:txBody>
      </p:sp>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656117502"/>
              </p:ext>
            </p:extLst>
          </p:nvPr>
        </p:nvGraphicFramePr>
        <p:xfrm>
          <a:off x="1752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8" name="Footnote1">
            <a:extLst>
              <a:ext uri="{FF2B5EF4-FFF2-40B4-BE49-F238E27FC236}">
                <a16:creationId xmlns:a16="http://schemas.microsoft.com/office/drawing/2014/main" id="{82BB665B-1E8B-4D2A-9D05-586E91603756}"/>
              </a:ext>
            </a:extLst>
          </p:cNvPr>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an average school day</a:t>
            </a:r>
          </a:p>
        </p:txBody>
      </p:sp>
      <p:sp>
        <p:nvSpPr>
          <p:cNvPr id="7" name="SiteFooter1">
            <a:extLst>
              <a:ext uri="{FF2B5EF4-FFF2-40B4-BE49-F238E27FC236}">
                <a16:creationId xmlns:a16="http://schemas.microsoft.com/office/drawing/2014/main" id="{4DBE8D1E-63CA-4827-A143-FE9DE5A3E011}"/>
              </a:ext>
            </a:extLst>
          </p:cNvPr>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State and Local Youth Risk Behavior Surveys,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a:extLst>
              <a:ext uri="{FF2B5EF4-FFF2-40B4-BE49-F238E27FC236}">
                <a16:creationId xmlns:a16="http://schemas.microsoft.com/office/drawing/2014/main" id="{EF923D70-16BA-4715-8A22-7B836F8AA0FD}"/>
              </a:ext>
            </a:extLst>
          </p:cNvPr>
          <p:cNvSpPr>
            <a:spLocks noChangeAspect="1"/>
          </p:cNvSpPr>
          <p:nvPr/>
        </p:nvSpPr>
        <p:spPr bwMode="auto">
          <a:xfrm>
            <a:off x="5675314" y="3081339"/>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5" name="Missouri">
            <a:extLst>
              <a:ext uri="{FF2B5EF4-FFF2-40B4-BE49-F238E27FC236}">
                <a16:creationId xmlns:a16="http://schemas.microsoft.com/office/drawing/2014/main" id="{F2A37FC7-9A9F-47E3-99B0-8969D27FB425}"/>
              </a:ext>
            </a:extLst>
          </p:cNvPr>
          <p:cNvSpPr>
            <a:spLocks noChangeAspect="1"/>
          </p:cNvSpPr>
          <p:nvPr/>
        </p:nvSpPr>
        <p:spPr bwMode="auto">
          <a:xfrm>
            <a:off x="6450014"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6" name="Illinois">
            <a:extLst>
              <a:ext uri="{FF2B5EF4-FFF2-40B4-BE49-F238E27FC236}">
                <a16:creationId xmlns:a16="http://schemas.microsoft.com/office/drawing/2014/main" id="{250CF991-9BE9-4908-940D-4323CEC90EC3}"/>
              </a:ext>
            </a:extLst>
          </p:cNvPr>
          <p:cNvSpPr>
            <a:spLocks noChangeAspect="1"/>
          </p:cNvSpPr>
          <p:nvPr/>
        </p:nvSpPr>
        <p:spPr bwMode="auto">
          <a:xfrm>
            <a:off x="6945314" y="2693989"/>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7" name="Iowa">
            <a:extLst>
              <a:ext uri="{FF2B5EF4-FFF2-40B4-BE49-F238E27FC236}">
                <a16:creationId xmlns:a16="http://schemas.microsoft.com/office/drawing/2014/main" id="{BAB36395-D2CD-4F73-9A09-22E8543112F8}"/>
              </a:ext>
            </a:extLst>
          </p:cNvPr>
          <p:cNvSpPr>
            <a:spLocks noChangeAspect="1"/>
          </p:cNvSpPr>
          <p:nvPr/>
        </p:nvSpPr>
        <p:spPr bwMode="auto">
          <a:xfrm>
            <a:off x="6357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8" name="New Mexico">
            <a:extLst>
              <a:ext uri="{FF2B5EF4-FFF2-40B4-BE49-F238E27FC236}">
                <a16:creationId xmlns:a16="http://schemas.microsoft.com/office/drawing/2014/main" id="{B8B4DBF0-FD47-4FDD-A5A8-6E3CA81BA8F7}"/>
              </a:ext>
            </a:extLst>
          </p:cNvPr>
          <p:cNvSpPr>
            <a:spLocks noChangeAspect="1"/>
          </p:cNvSpPr>
          <p:nvPr/>
        </p:nvSpPr>
        <p:spPr bwMode="auto">
          <a:xfrm>
            <a:off x="4700589" y="3455989"/>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9" name="Oklahoma">
            <a:extLst>
              <a:ext uri="{FF2B5EF4-FFF2-40B4-BE49-F238E27FC236}">
                <a16:creationId xmlns:a16="http://schemas.microsoft.com/office/drawing/2014/main" id="{BD1DB455-F024-42D1-9700-24626141F2D6}"/>
              </a:ext>
            </a:extLst>
          </p:cNvPr>
          <p:cNvSpPr>
            <a:spLocks noChangeAspect="1"/>
          </p:cNvSpPr>
          <p:nvPr/>
        </p:nvSpPr>
        <p:spPr bwMode="auto">
          <a:xfrm>
            <a:off x="5557839"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0" name="Florida">
            <a:extLst>
              <a:ext uri="{FF2B5EF4-FFF2-40B4-BE49-F238E27FC236}">
                <a16:creationId xmlns:a16="http://schemas.microsoft.com/office/drawing/2014/main" id="{88BF35C7-6956-4F89-9EC4-6B406FB8930E}"/>
              </a:ext>
            </a:extLst>
          </p:cNvPr>
          <p:cNvSpPr>
            <a:spLocks noChangeAspect="1"/>
          </p:cNvSpPr>
          <p:nvPr/>
        </p:nvSpPr>
        <p:spPr bwMode="auto">
          <a:xfrm>
            <a:off x="7518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1" name="Freeform 9">
            <a:extLst>
              <a:ext uri="{FF2B5EF4-FFF2-40B4-BE49-F238E27FC236}">
                <a16:creationId xmlns:a16="http://schemas.microsoft.com/office/drawing/2014/main" id="{65F90CD0-9DAD-4723-A93D-E0338BF071CD}"/>
              </a:ext>
            </a:extLst>
          </p:cNvPr>
          <p:cNvSpPr>
            <a:spLocks noChangeAspect="1"/>
          </p:cNvSpPr>
          <p:nvPr/>
        </p:nvSpPr>
        <p:spPr bwMode="auto">
          <a:xfrm>
            <a:off x="8435976" y="5292726"/>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2" name="Freeform 10">
            <a:extLst>
              <a:ext uri="{FF2B5EF4-FFF2-40B4-BE49-F238E27FC236}">
                <a16:creationId xmlns:a16="http://schemas.microsoft.com/office/drawing/2014/main" id="{AD4EC4C3-C980-4940-979E-A0552444FEC4}"/>
              </a:ext>
            </a:extLst>
          </p:cNvPr>
          <p:cNvSpPr>
            <a:spLocks noChangeAspect="1"/>
          </p:cNvSpPr>
          <p:nvPr/>
        </p:nvSpPr>
        <p:spPr bwMode="auto">
          <a:xfrm>
            <a:off x="8505826"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3" name="Freeform 11">
            <a:extLst>
              <a:ext uri="{FF2B5EF4-FFF2-40B4-BE49-F238E27FC236}">
                <a16:creationId xmlns:a16="http://schemas.microsoft.com/office/drawing/2014/main" id="{8C238305-2CC7-4678-8029-57ED4A320E13}"/>
              </a:ext>
            </a:extLst>
          </p:cNvPr>
          <p:cNvSpPr>
            <a:spLocks noChangeAspect="1"/>
          </p:cNvSpPr>
          <p:nvPr/>
        </p:nvSpPr>
        <p:spPr bwMode="auto">
          <a:xfrm>
            <a:off x="8585200" y="5183189"/>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4" name="Michigan Upper">
            <a:extLst>
              <a:ext uri="{FF2B5EF4-FFF2-40B4-BE49-F238E27FC236}">
                <a16:creationId xmlns:a16="http://schemas.microsoft.com/office/drawing/2014/main" id="{F43546C7-5251-4627-8BB8-8C63B6E24396}"/>
              </a:ext>
            </a:extLst>
          </p:cNvPr>
          <p:cNvSpPr>
            <a:spLocks noChangeAspect="1"/>
          </p:cNvSpPr>
          <p:nvPr/>
        </p:nvSpPr>
        <p:spPr bwMode="auto">
          <a:xfrm>
            <a:off x="7015164"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5" name="Michigan">
            <a:extLst>
              <a:ext uri="{FF2B5EF4-FFF2-40B4-BE49-F238E27FC236}">
                <a16:creationId xmlns:a16="http://schemas.microsoft.com/office/drawing/2014/main" id="{DDA87A59-AE8F-4283-928F-D351E9985DE1}"/>
              </a:ext>
            </a:extLst>
          </p:cNvPr>
          <p:cNvSpPr>
            <a:spLocks noChangeAspect="1"/>
          </p:cNvSpPr>
          <p:nvPr/>
        </p:nvSpPr>
        <p:spPr bwMode="auto">
          <a:xfrm>
            <a:off x="7470775" y="2157414"/>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6" name="New York">
            <a:extLst>
              <a:ext uri="{FF2B5EF4-FFF2-40B4-BE49-F238E27FC236}">
                <a16:creationId xmlns:a16="http://schemas.microsoft.com/office/drawing/2014/main" id="{920680A1-64E2-4AC6-A575-11173D33B7ED}"/>
              </a:ext>
            </a:extLst>
          </p:cNvPr>
          <p:cNvSpPr>
            <a:spLocks noChangeAspect="1"/>
          </p:cNvSpPr>
          <p:nvPr/>
        </p:nvSpPr>
        <p:spPr bwMode="auto">
          <a:xfrm>
            <a:off x="8255000" y="2063751"/>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7" name="Freeform 15">
            <a:extLst>
              <a:ext uri="{FF2B5EF4-FFF2-40B4-BE49-F238E27FC236}">
                <a16:creationId xmlns:a16="http://schemas.microsoft.com/office/drawing/2014/main" id="{FB7F6F3B-7065-45FA-9784-139F02362BC7}"/>
              </a:ext>
            </a:extLst>
          </p:cNvPr>
          <p:cNvSpPr>
            <a:spLocks noChangeAspect="1"/>
          </p:cNvSpPr>
          <p:nvPr/>
        </p:nvSpPr>
        <p:spPr bwMode="auto">
          <a:xfrm>
            <a:off x="8929688" y="2733676"/>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8" name="Freeform 16">
            <a:extLst>
              <a:ext uri="{FF2B5EF4-FFF2-40B4-BE49-F238E27FC236}">
                <a16:creationId xmlns:a16="http://schemas.microsoft.com/office/drawing/2014/main" id="{DB901248-158E-4BBC-9F81-B813C1919986}"/>
              </a:ext>
            </a:extLst>
          </p:cNvPr>
          <p:cNvSpPr>
            <a:spLocks noChangeAspect="1"/>
          </p:cNvSpPr>
          <p:nvPr/>
        </p:nvSpPr>
        <p:spPr bwMode="auto">
          <a:xfrm>
            <a:off x="8955089" y="2608264"/>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9" name="Washington">
            <a:extLst>
              <a:ext uri="{FF2B5EF4-FFF2-40B4-BE49-F238E27FC236}">
                <a16:creationId xmlns:a16="http://schemas.microsoft.com/office/drawing/2014/main" id="{593AE8AD-1062-411B-87DC-7E9327428729}"/>
              </a:ext>
            </a:extLst>
          </p:cNvPr>
          <p:cNvSpPr>
            <a:spLocks noChangeAspect="1"/>
          </p:cNvSpPr>
          <p:nvPr/>
        </p:nvSpPr>
        <p:spPr bwMode="auto">
          <a:xfrm>
            <a:off x="3470276"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0" name="Freeform 18">
            <a:extLst>
              <a:ext uri="{FF2B5EF4-FFF2-40B4-BE49-F238E27FC236}">
                <a16:creationId xmlns:a16="http://schemas.microsoft.com/office/drawing/2014/main" id="{C1E6624D-509F-4DF3-8266-2349AE2B62A3}"/>
              </a:ext>
            </a:extLst>
          </p:cNvPr>
          <p:cNvSpPr>
            <a:spLocks noChangeAspect="1"/>
          </p:cNvSpPr>
          <p:nvPr/>
        </p:nvSpPr>
        <p:spPr bwMode="auto">
          <a:xfrm>
            <a:off x="3659188" y="1381126"/>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1" name="Freeform 19">
            <a:extLst>
              <a:ext uri="{FF2B5EF4-FFF2-40B4-BE49-F238E27FC236}">
                <a16:creationId xmlns:a16="http://schemas.microsoft.com/office/drawing/2014/main" id="{8FDCFFCD-2309-4E77-B65E-D8A6BA06E7A5}"/>
              </a:ext>
            </a:extLst>
          </p:cNvPr>
          <p:cNvSpPr>
            <a:spLocks noChangeAspect="1"/>
          </p:cNvSpPr>
          <p:nvPr/>
        </p:nvSpPr>
        <p:spPr bwMode="auto">
          <a:xfrm>
            <a:off x="3689351" y="1435101"/>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2" name="Alabama">
            <a:extLst>
              <a:ext uri="{FF2B5EF4-FFF2-40B4-BE49-F238E27FC236}">
                <a16:creationId xmlns:a16="http://schemas.microsoft.com/office/drawing/2014/main" id="{734FE90A-C582-4E40-8151-16A75994A850}"/>
              </a:ext>
            </a:extLst>
          </p:cNvPr>
          <p:cNvSpPr>
            <a:spLocks noChangeAspect="1"/>
          </p:cNvSpPr>
          <p:nvPr/>
        </p:nvSpPr>
        <p:spPr bwMode="auto">
          <a:xfrm>
            <a:off x="7392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3" name="Arizona">
            <a:extLst>
              <a:ext uri="{FF2B5EF4-FFF2-40B4-BE49-F238E27FC236}">
                <a16:creationId xmlns:a16="http://schemas.microsoft.com/office/drawing/2014/main" id="{ACAE8FA9-6246-4072-AB1E-7EE1DC4ADB71}"/>
              </a:ext>
            </a:extLst>
          </p:cNvPr>
          <p:cNvSpPr>
            <a:spLocks noChangeAspect="1"/>
          </p:cNvSpPr>
          <p:nvPr/>
        </p:nvSpPr>
        <p:spPr bwMode="auto">
          <a:xfrm>
            <a:off x="3994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4" name="Arkansas">
            <a:extLst>
              <a:ext uri="{FF2B5EF4-FFF2-40B4-BE49-F238E27FC236}">
                <a16:creationId xmlns:a16="http://schemas.microsoft.com/office/drawing/2014/main" id="{E5FAC559-B0C4-4C4F-8A73-5C1A02B90303}"/>
              </a:ext>
            </a:extLst>
          </p:cNvPr>
          <p:cNvSpPr>
            <a:spLocks noChangeAspect="1"/>
          </p:cNvSpPr>
          <p:nvPr/>
        </p:nvSpPr>
        <p:spPr bwMode="auto">
          <a:xfrm>
            <a:off x="6584951" y="3635376"/>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5" name="California">
            <a:extLst>
              <a:ext uri="{FF2B5EF4-FFF2-40B4-BE49-F238E27FC236}">
                <a16:creationId xmlns:a16="http://schemas.microsoft.com/office/drawing/2014/main" id="{3570030E-CB63-4BD4-AE9F-1FCEAD15B4D0}"/>
              </a:ext>
            </a:extLst>
          </p:cNvPr>
          <p:cNvSpPr>
            <a:spLocks noChangeAspect="1"/>
          </p:cNvSpPr>
          <p:nvPr/>
        </p:nvSpPr>
        <p:spPr bwMode="auto">
          <a:xfrm>
            <a:off x="3162300" y="2320926"/>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6" name="Colorado">
            <a:extLst>
              <a:ext uri="{FF2B5EF4-FFF2-40B4-BE49-F238E27FC236}">
                <a16:creationId xmlns:a16="http://schemas.microsoft.com/office/drawing/2014/main" id="{F3FB51AF-3EE5-48A6-AE8F-8899C5BC98EB}"/>
              </a:ext>
            </a:extLst>
          </p:cNvPr>
          <p:cNvSpPr>
            <a:spLocks noChangeAspect="1"/>
          </p:cNvSpPr>
          <p:nvPr/>
        </p:nvSpPr>
        <p:spPr bwMode="auto">
          <a:xfrm>
            <a:off x="4827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7" name="Connecticut">
            <a:extLst>
              <a:ext uri="{FF2B5EF4-FFF2-40B4-BE49-F238E27FC236}">
                <a16:creationId xmlns:a16="http://schemas.microsoft.com/office/drawing/2014/main" id="{B83A2EAF-588E-469E-AC80-A3DCBEE722B2}"/>
              </a:ext>
            </a:extLst>
          </p:cNvPr>
          <p:cNvSpPr>
            <a:spLocks noChangeAspect="1"/>
          </p:cNvSpPr>
          <p:nvPr/>
        </p:nvSpPr>
        <p:spPr bwMode="auto">
          <a:xfrm>
            <a:off x="8963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8" name="Delaware">
            <a:extLst>
              <a:ext uri="{FF2B5EF4-FFF2-40B4-BE49-F238E27FC236}">
                <a16:creationId xmlns:a16="http://schemas.microsoft.com/office/drawing/2014/main" id="{5AFAA3D4-A1DE-478F-B74A-31A830E709B4}"/>
              </a:ext>
            </a:extLst>
          </p:cNvPr>
          <p:cNvSpPr>
            <a:spLocks noChangeAspect="1"/>
          </p:cNvSpPr>
          <p:nvPr/>
        </p:nvSpPr>
        <p:spPr bwMode="auto">
          <a:xfrm>
            <a:off x="8780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E6CC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9" name="Freeform 27">
            <a:extLst>
              <a:ext uri="{FF2B5EF4-FFF2-40B4-BE49-F238E27FC236}">
                <a16:creationId xmlns:a16="http://schemas.microsoft.com/office/drawing/2014/main" id="{ED033C7C-3556-4E78-87B6-5DDC72AEBF76}"/>
              </a:ext>
            </a:extLst>
          </p:cNvPr>
          <p:cNvSpPr>
            <a:spLocks noChangeAspect="1"/>
          </p:cNvSpPr>
          <p:nvPr/>
        </p:nvSpPr>
        <p:spPr bwMode="auto">
          <a:xfrm>
            <a:off x="8647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0" name="Georgia">
            <a:extLst>
              <a:ext uri="{FF2B5EF4-FFF2-40B4-BE49-F238E27FC236}">
                <a16:creationId xmlns:a16="http://schemas.microsoft.com/office/drawing/2014/main" id="{5392FCCF-303A-4759-A775-6DE938C15542}"/>
              </a:ext>
            </a:extLst>
          </p:cNvPr>
          <p:cNvSpPr>
            <a:spLocks noChangeAspect="1"/>
          </p:cNvSpPr>
          <p:nvPr/>
        </p:nvSpPr>
        <p:spPr bwMode="auto">
          <a:xfrm>
            <a:off x="7715251"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1" name="Idaho">
            <a:extLst>
              <a:ext uri="{FF2B5EF4-FFF2-40B4-BE49-F238E27FC236}">
                <a16:creationId xmlns:a16="http://schemas.microsoft.com/office/drawing/2014/main" id="{5A1489AA-755D-4A9D-A68C-E8DD2DB4B0C3}"/>
              </a:ext>
            </a:extLst>
          </p:cNvPr>
          <p:cNvSpPr>
            <a:spLocks noChangeAspect="1"/>
          </p:cNvSpPr>
          <p:nvPr/>
        </p:nvSpPr>
        <p:spPr bwMode="auto">
          <a:xfrm>
            <a:off x="4043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2" name="Indiana">
            <a:extLst>
              <a:ext uri="{FF2B5EF4-FFF2-40B4-BE49-F238E27FC236}">
                <a16:creationId xmlns:a16="http://schemas.microsoft.com/office/drawing/2014/main" id="{F424033B-DF16-4A5C-9A55-84395EA428CF}"/>
              </a:ext>
            </a:extLst>
          </p:cNvPr>
          <p:cNvSpPr>
            <a:spLocks noChangeAspect="1"/>
          </p:cNvSpPr>
          <p:nvPr/>
        </p:nvSpPr>
        <p:spPr bwMode="auto">
          <a:xfrm>
            <a:off x="7370763" y="2773364"/>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3" name="Kentucky">
            <a:extLst>
              <a:ext uri="{FF2B5EF4-FFF2-40B4-BE49-F238E27FC236}">
                <a16:creationId xmlns:a16="http://schemas.microsoft.com/office/drawing/2014/main" id="{C64E7B49-5320-4EF6-8F7F-D1DB48FE5FF2}"/>
              </a:ext>
            </a:extLst>
          </p:cNvPr>
          <p:cNvSpPr>
            <a:spLocks noChangeAspect="1"/>
          </p:cNvSpPr>
          <p:nvPr/>
        </p:nvSpPr>
        <p:spPr bwMode="auto">
          <a:xfrm>
            <a:off x="7227889"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4" name="Louisiana">
            <a:extLst>
              <a:ext uri="{FF2B5EF4-FFF2-40B4-BE49-F238E27FC236}">
                <a16:creationId xmlns:a16="http://schemas.microsoft.com/office/drawing/2014/main" id="{0A48C05C-7B56-4D94-9AC0-118BBCE65C00}"/>
              </a:ext>
            </a:extLst>
          </p:cNvPr>
          <p:cNvSpPr>
            <a:spLocks noChangeAspect="1"/>
          </p:cNvSpPr>
          <p:nvPr/>
        </p:nvSpPr>
        <p:spPr bwMode="auto">
          <a:xfrm>
            <a:off x="6664326" y="4179889"/>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5" name="Maine">
            <a:extLst>
              <a:ext uri="{FF2B5EF4-FFF2-40B4-BE49-F238E27FC236}">
                <a16:creationId xmlns:a16="http://schemas.microsoft.com/office/drawing/2014/main" id="{095E6532-E31B-4BB7-AC99-87EEF787A6EC}"/>
              </a:ext>
            </a:extLst>
          </p:cNvPr>
          <p:cNvSpPr>
            <a:spLocks noChangeAspect="1"/>
          </p:cNvSpPr>
          <p:nvPr/>
        </p:nvSpPr>
        <p:spPr bwMode="auto">
          <a:xfrm>
            <a:off x="9096376"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6" name="Maryland">
            <a:extLst>
              <a:ext uri="{FF2B5EF4-FFF2-40B4-BE49-F238E27FC236}">
                <a16:creationId xmlns:a16="http://schemas.microsoft.com/office/drawing/2014/main" id="{4838D33B-5B7F-49EA-839E-698A477970DE}"/>
              </a:ext>
            </a:extLst>
          </p:cNvPr>
          <p:cNvSpPr>
            <a:spLocks noChangeAspect="1"/>
          </p:cNvSpPr>
          <p:nvPr/>
        </p:nvSpPr>
        <p:spPr bwMode="auto">
          <a:xfrm>
            <a:off x="8356601" y="2921001"/>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7" name="Minnesota">
            <a:extLst>
              <a:ext uri="{FF2B5EF4-FFF2-40B4-BE49-F238E27FC236}">
                <a16:creationId xmlns:a16="http://schemas.microsoft.com/office/drawing/2014/main" id="{B6038A6D-1327-441B-B154-50EAAACE62D3}"/>
              </a:ext>
            </a:extLst>
          </p:cNvPr>
          <p:cNvSpPr>
            <a:spLocks noChangeAspect="1"/>
          </p:cNvSpPr>
          <p:nvPr/>
        </p:nvSpPr>
        <p:spPr bwMode="auto">
          <a:xfrm>
            <a:off x="6302375" y="1682751"/>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8" name="Mississippi">
            <a:extLst>
              <a:ext uri="{FF2B5EF4-FFF2-40B4-BE49-F238E27FC236}">
                <a16:creationId xmlns:a16="http://schemas.microsoft.com/office/drawing/2014/main" id="{25CA0E45-A895-410F-98AB-5D27F823B76A}"/>
              </a:ext>
            </a:extLst>
          </p:cNvPr>
          <p:cNvSpPr>
            <a:spLocks noChangeAspect="1"/>
          </p:cNvSpPr>
          <p:nvPr/>
        </p:nvSpPr>
        <p:spPr bwMode="auto">
          <a:xfrm>
            <a:off x="6985000" y="3846514"/>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9" name="Montana">
            <a:extLst>
              <a:ext uri="{FF2B5EF4-FFF2-40B4-BE49-F238E27FC236}">
                <a16:creationId xmlns:a16="http://schemas.microsoft.com/office/drawing/2014/main" id="{B369E2D2-8CF2-4429-84AA-0925309C2595}"/>
              </a:ext>
            </a:extLst>
          </p:cNvPr>
          <p:cNvSpPr>
            <a:spLocks noChangeAspect="1"/>
          </p:cNvSpPr>
          <p:nvPr/>
        </p:nvSpPr>
        <p:spPr bwMode="auto">
          <a:xfrm>
            <a:off x="4356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0" name="Nebraska">
            <a:extLst>
              <a:ext uri="{FF2B5EF4-FFF2-40B4-BE49-F238E27FC236}">
                <a16:creationId xmlns:a16="http://schemas.microsoft.com/office/drawing/2014/main" id="{6F57CFCC-B7A6-44B4-B57C-51B722A27394}"/>
              </a:ext>
            </a:extLst>
          </p:cNvPr>
          <p:cNvSpPr>
            <a:spLocks noChangeAspect="1"/>
          </p:cNvSpPr>
          <p:nvPr/>
        </p:nvSpPr>
        <p:spPr bwMode="auto">
          <a:xfrm>
            <a:off x="5486400" y="2608264"/>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1" name="Nevada">
            <a:extLst>
              <a:ext uri="{FF2B5EF4-FFF2-40B4-BE49-F238E27FC236}">
                <a16:creationId xmlns:a16="http://schemas.microsoft.com/office/drawing/2014/main" id="{E45FA0A8-2E0F-4EA6-9C5E-90FE1DA9D72A}"/>
              </a:ext>
            </a:extLst>
          </p:cNvPr>
          <p:cNvSpPr>
            <a:spLocks noChangeAspect="1"/>
          </p:cNvSpPr>
          <p:nvPr/>
        </p:nvSpPr>
        <p:spPr bwMode="auto">
          <a:xfrm>
            <a:off x="3603625" y="2446339"/>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2" name="New Hampshire">
            <a:extLst>
              <a:ext uri="{FF2B5EF4-FFF2-40B4-BE49-F238E27FC236}">
                <a16:creationId xmlns:a16="http://schemas.microsoft.com/office/drawing/2014/main" id="{617A0438-4033-43DF-ABBB-BABFBCFA9D46}"/>
              </a:ext>
            </a:extLst>
          </p:cNvPr>
          <p:cNvSpPr>
            <a:spLocks noChangeAspect="1"/>
          </p:cNvSpPr>
          <p:nvPr/>
        </p:nvSpPr>
        <p:spPr bwMode="auto">
          <a:xfrm>
            <a:off x="9032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3" name="New Jersey">
            <a:extLst>
              <a:ext uri="{FF2B5EF4-FFF2-40B4-BE49-F238E27FC236}">
                <a16:creationId xmlns:a16="http://schemas.microsoft.com/office/drawing/2014/main" id="{DD8A2A9D-8771-4A52-BF92-E8B89A4BAC41}"/>
              </a:ext>
            </a:extLst>
          </p:cNvPr>
          <p:cNvSpPr>
            <a:spLocks noChangeAspect="1"/>
          </p:cNvSpPr>
          <p:nvPr/>
        </p:nvSpPr>
        <p:spPr bwMode="auto">
          <a:xfrm>
            <a:off x="8815388" y="2641601"/>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4" name="North Carolina">
            <a:extLst>
              <a:ext uri="{FF2B5EF4-FFF2-40B4-BE49-F238E27FC236}">
                <a16:creationId xmlns:a16="http://schemas.microsoft.com/office/drawing/2014/main" id="{BE9A6D71-7A8C-4B5D-9216-B270D4DA7F93}"/>
              </a:ext>
            </a:extLst>
          </p:cNvPr>
          <p:cNvSpPr>
            <a:spLocks noChangeAspect="1"/>
          </p:cNvSpPr>
          <p:nvPr/>
        </p:nvSpPr>
        <p:spPr bwMode="auto">
          <a:xfrm>
            <a:off x="7878763" y="3400426"/>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5" name="North Dakota">
            <a:extLst>
              <a:ext uri="{FF2B5EF4-FFF2-40B4-BE49-F238E27FC236}">
                <a16:creationId xmlns:a16="http://schemas.microsoft.com/office/drawing/2014/main" id="{742E817B-4E94-4D83-A297-2F6E2CC391F1}"/>
              </a:ext>
            </a:extLst>
          </p:cNvPr>
          <p:cNvSpPr>
            <a:spLocks noChangeAspect="1"/>
          </p:cNvSpPr>
          <p:nvPr/>
        </p:nvSpPr>
        <p:spPr bwMode="auto">
          <a:xfrm>
            <a:off x="5557839" y="1700214"/>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6" name="Ohio">
            <a:extLst>
              <a:ext uri="{FF2B5EF4-FFF2-40B4-BE49-F238E27FC236}">
                <a16:creationId xmlns:a16="http://schemas.microsoft.com/office/drawing/2014/main" id="{8F95AA4E-968B-4A67-9AA7-5F4C6E7B9D59}"/>
              </a:ext>
            </a:extLst>
          </p:cNvPr>
          <p:cNvSpPr>
            <a:spLocks noChangeAspect="1"/>
          </p:cNvSpPr>
          <p:nvPr/>
        </p:nvSpPr>
        <p:spPr bwMode="auto">
          <a:xfrm>
            <a:off x="7697789"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7" name="Oregon">
            <a:extLst>
              <a:ext uri="{FF2B5EF4-FFF2-40B4-BE49-F238E27FC236}">
                <a16:creationId xmlns:a16="http://schemas.microsoft.com/office/drawing/2014/main" id="{833C25A7-CFD5-4708-8F82-30A5CE440424}"/>
              </a:ext>
            </a:extLst>
          </p:cNvPr>
          <p:cNvSpPr>
            <a:spLocks noChangeAspect="1"/>
          </p:cNvSpPr>
          <p:nvPr/>
        </p:nvSpPr>
        <p:spPr bwMode="auto">
          <a:xfrm>
            <a:off x="3257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8" name="Pennsylvania">
            <a:extLst>
              <a:ext uri="{FF2B5EF4-FFF2-40B4-BE49-F238E27FC236}">
                <a16:creationId xmlns:a16="http://schemas.microsoft.com/office/drawing/2014/main" id="{60DF5E55-CD14-42EB-AA56-7DA414D07D25}"/>
              </a:ext>
            </a:extLst>
          </p:cNvPr>
          <p:cNvSpPr>
            <a:spLocks noChangeAspect="1"/>
          </p:cNvSpPr>
          <p:nvPr/>
        </p:nvSpPr>
        <p:spPr bwMode="auto">
          <a:xfrm>
            <a:off x="8177214"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9" name="Rhode Island">
            <a:extLst>
              <a:ext uri="{FF2B5EF4-FFF2-40B4-BE49-F238E27FC236}">
                <a16:creationId xmlns:a16="http://schemas.microsoft.com/office/drawing/2014/main" id="{E2B2F141-6EA1-4A39-AC81-D279FF44E056}"/>
              </a:ext>
            </a:extLst>
          </p:cNvPr>
          <p:cNvSpPr>
            <a:spLocks noChangeAspect="1"/>
          </p:cNvSpPr>
          <p:nvPr/>
        </p:nvSpPr>
        <p:spPr bwMode="auto">
          <a:xfrm>
            <a:off x="9150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0" name="South Carolina">
            <a:extLst>
              <a:ext uri="{FF2B5EF4-FFF2-40B4-BE49-F238E27FC236}">
                <a16:creationId xmlns:a16="http://schemas.microsoft.com/office/drawing/2014/main" id="{A3E8FC6D-C487-4853-A18F-C0725115BD70}"/>
              </a:ext>
            </a:extLst>
          </p:cNvPr>
          <p:cNvSpPr>
            <a:spLocks noChangeAspect="1"/>
          </p:cNvSpPr>
          <p:nvPr/>
        </p:nvSpPr>
        <p:spPr bwMode="auto">
          <a:xfrm>
            <a:off x="8005764" y="3719514"/>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1" name="South Dakota">
            <a:extLst>
              <a:ext uri="{FF2B5EF4-FFF2-40B4-BE49-F238E27FC236}">
                <a16:creationId xmlns:a16="http://schemas.microsoft.com/office/drawing/2014/main" id="{19E2A13F-33FF-4B69-8FA0-66262F837251}"/>
              </a:ext>
            </a:extLst>
          </p:cNvPr>
          <p:cNvSpPr>
            <a:spLocks noChangeAspect="1"/>
          </p:cNvSpPr>
          <p:nvPr/>
        </p:nvSpPr>
        <p:spPr bwMode="auto">
          <a:xfrm>
            <a:off x="5516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2" name="Tennessee">
            <a:extLst>
              <a:ext uri="{FF2B5EF4-FFF2-40B4-BE49-F238E27FC236}">
                <a16:creationId xmlns:a16="http://schemas.microsoft.com/office/drawing/2014/main" id="{60F50187-B256-4468-8984-22FC792213D9}"/>
              </a:ext>
            </a:extLst>
          </p:cNvPr>
          <p:cNvSpPr>
            <a:spLocks noChangeAspect="1"/>
          </p:cNvSpPr>
          <p:nvPr/>
        </p:nvSpPr>
        <p:spPr bwMode="auto">
          <a:xfrm>
            <a:off x="7132639" y="3509964"/>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3" name="Texas">
            <a:extLst>
              <a:ext uri="{FF2B5EF4-FFF2-40B4-BE49-F238E27FC236}">
                <a16:creationId xmlns:a16="http://schemas.microsoft.com/office/drawing/2014/main" id="{4087CF24-764A-4062-BF9D-9AC7B8B6AB89}"/>
              </a:ext>
            </a:extLst>
          </p:cNvPr>
          <p:cNvSpPr>
            <a:spLocks noChangeAspect="1"/>
          </p:cNvSpPr>
          <p:nvPr/>
        </p:nvSpPr>
        <p:spPr bwMode="auto">
          <a:xfrm>
            <a:off x="5022851"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4" name="Utah">
            <a:extLst>
              <a:ext uri="{FF2B5EF4-FFF2-40B4-BE49-F238E27FC236}">
                <a16:creationId xmlns:a16="http://schemas.microsoft.com/office/drawing/2014/main" id="{7E29C20F-D4B3-4A6F-B5B0-3A2DC3BC6E42}"/>
              </a:ext>
            </a:extLst>
          </p:cNvPr>
          <p:cNvSpPr>
            <a:spLocks noChangeAspect="1"/>
          </p:cNvSpPr>
          <p:nvPr/>
        </p:nvSpPr>
        <p:spPr bwMode="auto">
          <a:xfrm>
            <a:off x="4222751" y="2601914"/>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5" name="Vermont">
            <a:extLst>
              <a:ext uri="{FF2B5EF4-FFF2-40B4-BE49-F238E27FC236}">
                <a16:creationId xmlns:a16="http://schemas.microsoft.com/office/drawing/2014/main" id="{24CAE28E-E746-4211-AD2D-94E275566371}"/>
              </a:ext>
            </a:extLst>
          </p:cNvPr>
          <p:cNvSpPr>
            <a:spLocks noChangeAspect="1"/>
          </p:cNvSpPr>
          <p:nvPr/>
        </p:nvSpPr>
        <p:spPr bwMode="auto">
          <a:xfrm>
            <a:off x="8874125" y="2017714"/>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6" name="West Virginia">
            <a:extLst>
              <a:ext uri="{FF2B5EF4-FFF2-40B4-BE49-F238E27FC236}">
                <a16:creationId xmlns:a16="http://schemas.microsoft.com/office/drawing/2014/main" id="{334BA737-9374-4C52-BF54-8CB6B2A9AAA7}"/>
              </a:ext>
            </a:extLst>
          </p:cNvPr>
          <p:cNvSpPr>
            <a:spLocks noChangeAspect="1"/>
          </p:cNvSpPr>
          <p:nvPr/>
        </p:nvSpPr>
        <p:spPr bwMode="auto">
          <a:xfrm>
            <a:off x="8021639"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7" name="Wisconsin">
            <a:extLst>
              <a:ext uri="{FF2B5EF4-FFF2-40B4-BE49-F238E27FC236}">
                <a16:creationId xmlns:a16="http://schemas.microsoft.com/office/drawing/2014/main" id="{05B43104-BC82-4895-BBD7-B7479B99F929}"/>
              </a:ext>
            </a:extLst>
          </p:cNvPr>
          <p:cNvSpPr>
            <a:spLocks noChangeAspect="1"/>
          </p:cNvSpPr>
          <p:nvPr/>
        </p:nvSpPr>
        <p:spPr bwMode="auto">
          <a:xfrm>
            <a:off x="6757989"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8" name="Wyoming">
            <a:extLst>
              <a:ext uri="{FF2B5EF4-FFF2-40B4-BE49-F238E27FC236}">
                <a16:creationId xmlns:a16="http://schemas.microsoft.com/office/drawing/2014/main" id="{8BE47BE8-578D-4CF7-AF5D-A91DCA68F76F}"/>
              </a:ext>
            </a:extLst>
          </p:cNvPr>
          <p:cNvSpPr>
            <a:spLocks noChangeAspect="1"/>
          </p:cNvSpPr>
          <p:nvPr/>
        </p:nvSpPr>
        <p:spPr bwMode="auto">
          <a:xfrm>
            <a:off x="4684714"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9" name="Massachusetts">
            <a:extLst>
              <a:ext uri="{FF2B5EF4-FFF2-40B4-BE49-F238E27FC236}">
                <a16:creationId xmlns:a16="http://schemas.microsoft.com/office/drawing/2014/main" id="{DDC6FADE-7773-42BE-B885-ACE293BCE7F1}"/>
              </a:ext>
            </a:extLst>
          </p:cNvPr>
          <p:cNvSpPr>
            <a:spLocks noChangeAspect="1"/>
          </p:cNvSpPr>
          <p:nvPr/>
        </p:nvSpPr>
        <p:spPr bwMode="auto">
          <a:xfrm>
            <a:off x="8963025" y="2320926"/>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0" name="Freeform 59">
            <a:extLst>
              <a:ext uri="{FF2B5EF4-FFF2-40B4-BE49-F238E27FC236}">
                <a16:creationId xmlns:a16="http://schemas.microsoft.com/office/drawing/2014/main" id="{0EE93821-DF6C-4E83-8BF5-7ED51D7EF4D6}"/>
              </a:ext>
            </a:extLst>
          </p:cNvPr>
          <p:cNvSpPr>
            <a:spLocks noChangeAspect="1"/>
          </p:cNvSpPr>
          <p:nvPr/>
        </p:nvSpPr>
        <p:spPr bwMode="auto">
          <a:xfrm>
            <a:off x="9282114"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1" name="Freeform 60">
            <a:extLst>
              <a:ext uri="{FF2B5EF4-FFF2-40B4-BE49-F238E27FC236}">
                <a16:creationId xmlns:a16="http://schemas.microsoft.com/office/drawing/2014/main" id="{B5326BF6-C97A-42DA-AB6B-3A5F8B0694CC}"/>
              </a:ext>
            </a:extLst>
          </p:cNvPr>
          <p:cNvSpPr>
            <a:spLocks noChangeAspect="1"/>
          </p:cNvSpPr>
          <p:nvPr/>
        </p:nvSpPr>
        <p:spPr bwMode="auto">
          <a:xfrm>
            <a:off x="9355138" y="2514601"/>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2" name="Virginia">
            <a:extLst>
              <a:ext uri="{FF2B5EF4-FFF2-40B4-BE49-F238E27FC236}">
                <a16:creationId xmlns:a16="http://schemas.microsoft.com/office/drawing/2014/main" id="{F2CC09DF-ACCF-4405-9BA0-42DD99F43EE7}"/>
              </a:ext>
            </a:extLst>
          </p:cNvPr>
          <p:cNvSpPr>
            <a:spLocks noChangeAspect="1"/>
          </p:cNvSpPr>
          <p:nvPr/>
        </p:nvSpPr>
        <p:spPr bwMode="auto">
          <a:xfrm>
            <a:off x="7934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3" name="Freeform 62">
            <a:extLst>
              <a:ext uri="{FF2B5EF4-FFF2-40B4-BE49-F238E27FC236}">
                <a16:creationId xmlns:a16="http://schemas.microsoft.com/office/drawing/2014/main" id="{741E8F3B-1036-43E5-9BF7-F9929C3AD22D}"/>
              </a:ext>
            </a:extLst>
          </p:cNvPr>
          <p:cNvSpPr>
            <a:spLocks noChangeAspect="1"/>
          </p:cNvSpPr>
          <p:nvPr/>
        </p:nvSpPr>
        <p:spPr bwMode="auto">
          <a:xfrm>
            <a:off x="8837614"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nvGrpSpPr>
          <p:cNvPr id="199742" name="Hawaii">
            <a:extLst>
              <a:ext uri="{FF2B5EF4-FFF2-40B4-BE49-F238E27FC236}">
                <a16:creationId xmlns:a16="http://schemas.microsoft.com/office/drawing/2014/main" id="{E765AADC-E6AA-47DE-B6C6-BCFB2F782805}"/>
              </a:ext>
            </a:extLst>
          </p:cNvPr>
          <p:cNvGrpSpPr>
            <a:grpSpLocks/>
          </p:cNvGrpSpPr>
          <p:nvPr/>
        </p:nvGrpSpPr>
        <p:grpSpPr bwMode="auto">
          <a:xfrm>
            <a:off x="2206626" y="3846514"/>
            <a:ext cx="963613" cy="498475"/>
            <a:chOff x="582" y="2987"/>
            <a:chExt cx="659" cy="352"/>
          </a:xfrm>
        </p:grpSpPr>
        <p:sp>
          <p:nvSpPr>
            <p:cNvPr id="3159" name="Freeform 64">
              <a:extLst>
                <a:ext uri="{FF2B5EF4-FFF2-40B4-BE49-F238E27FC236}">
                  <a16:creationId xmlns:a16="http://schemas.microsoft.com/office/drawing/2014/main" id="{C8AB9BD6-92FD-47A9-ACB2-B495CD95459D}"/>
                </a:ext>
              </a:extLst>
            </p:cNvPr>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0" name="Freeform 65">
              <a:extLst>
                <a:ext uri="{FF2B5EF4-FFF2-40B4-BE49-F238E27FC236}">
                  <a16:creationId xmlns:a16="http://schemas.microsoft.com/office/drawing/2014/main" id="{418D6352-575F-482D-B6E4-544C3876780A}"/>
                </a:ext>
              </a:extLst>
            </p:cNvPr>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1" name="Freeform 66">
              <a:extLst>
                <a:ext uri="{FF2B5EF4-FFF2-40B4-BE49-F238E27FC236}">
                  <a16:creationId xmlns:a16="http://schemas.microsoft.com/office/drawing/2014/main" id="{89406DCC-24B9-4032-BE44-B5D0687AA7B3}"/>
                </a:ext>
              </a:extLst>
            </p:cNvPr>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2" name="Freeform 67">
              <a:extLst>
                <a:ext uri="{FF2B5EF4-FFF2-40B4-BE49-F238E27FC236}">
                  <a16:creationId xmlns:a16="http://schemas.microsoft.com/office/drawing/2014/main" id="{3E2EFBEE-D9ED-41A8-A81D-E9089FF55E47}"/>
                </a:ext>
              </a:extLst>
            </p:cNvPr>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3" name="Freeform 68">
              <a:extLst>
                <a:ext uri="{FF2B5EF4-FFF2-40B4-BE49-F238E27FC236}">
                  <a16:creationId xmlns:a16="http://schemas.microsoft.com/office/drawing/2014/main" id="{63409E7D-2CE8-47EF-A110-211B46EED080}"/>
                </a:ext>
              </a:extLst>
            </p:cNvPr>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4" name="Freeform 69">
              <a:extLst>
                <a:ext uri="{FF2B5EF4-FFF2-40B4-BE49-F238E27FC236}">
                  <a16:creationId xmlns:a16="http://schemas.microsoft.com/office/drawing/2014/main" id="{83E40C27-F30D-4F2A-8B64-BAABD2FC08CF}"/>
                </a:ext>
              </a:extLst>
            </p:cNvPr>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5" name="Freeform 70">
              <a:extLst>
                <a:ext uri="{FF2B5EF4-FFF2-40B4-BE49-F238E27FC236}">
                  <a16:creationId xmlns:a16="http://schemas.microsoft.com/office/drawing/2014/main" id="{3CEB7C3D-E34F-494F-A59F-172869C6AC4C}"/>
                </a:ext>
              </a:extLst>
            </p:cNvPr>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6" name="Freeform 71">
              <a:extLst>
                <a:ext uri="{FF2B5EF4-FFF2-40B4-BE49-F238E27FC236}">
                  <a16:creationId xmlns:a16="http://schemas.microsoft.com/office/drawing/2014/main" id="{67284D9C-4697-4981-8EB9-2203395A720A}"/>
                </a:ext>
              </a:extLst>
            </p:cNvPr>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grpSp>
        <p:nvGrpSpPr>
          <p:cNvPr id="199743" name="Alaska">
            <a:extLst>
              <a:ext uri="{FF2B5EF4-FFF2-40B4-BE49-F238E27FC236}">
                <a16:creationId xmlns:a16="http://schemas.microsoft.com/office/drawing/2014/main" id="{9F1B66FB-51E8-4E4E-9C16-DBF1047DF66F}"/>
              </a:ext>
            </a:extLst>
          </p:cNvPr>
          <p:cNvGrpSpPr>
            <a:grpSpLocks/>
          </p:cNvGrpSpPr>
          <p:nvPr/>
        </p:nvGrpSpPr>
        <p:grpSpPr bwMode="auto">
          <a:xfrm>
            <a:off x="2184400" y="4448176"/>
            <a:ext cx="2776538" cy="987425"/>
            <a:chOff x="523" y="3048"/>
            <a:chExt cx="1899" cy="696"/>
          </a:xfrm>
        </p:grpSpPr>
        <p:sp>
          <p:nvSpPr>
            <p:cNvPr id="3149" name="Freeform 73">
              <a:extLst>
                <a:ext uri="{FF2B5EF4-FFF2-40B4-BE49-F238E27FC236}">
                  <a16:creationId xmlns:a16="http://schemas.microsoft.com/office/drawing/2014/main" id="{BF2DBA07-6DE4-4957-861C-CCE78E8BC121}"/>
                </a:ext>
              </a:extLst>
            </p:cNvPr>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0" name="Freeform 74">
              <a:extLst>
                <a:ext uri="{FF2B5EF4-FFF2-40B4-BE49-F238E27FC236}">
                  <a16:creationId xmlns:a16="http://schemas.microsoft.com/office/drawing/2014/main" id="{DD750D0D-CD85-4C5D-A340-71584E8714D3}"/>
                </a:ext>
              </a:extLst>
            </p:cNvPr>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1" name="Freeform 75">
              <a:extLst>
                <a:ext uri="{FF2B5EF4-FFF2-40B4-BE49-F238E27FC236}">
                  <a16:creationId xmlns:a16="http://schemas.microsoft.com/office/drawing/2014/main" id="{37A1F0F0-77A3-4097-BDF3-5AF9CD095E53}"/>
                </a:ext>
              </a:extLst>
            </p:cNvPr>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2" name="Freeform 76">
              <a:extLst>
                <a:ext uri="{FF2B5EF4-FFF2-40B4-BE49-F238E27FC236}">
                  <a16:creationId xmlns:a16="http://schemas.microsoft.com/office/drawing/2014/main" id="{CD40C25F-078D-4952-8A6B-C02CBC2BBBC4}"/>
                </a:ext>
              </a:extLst>
            </p:cNvPr>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3" name="Freeform 77">
              <a:extLst>
                <a:ext uri="{FF2B5EF4-FFF2-40B4-BE49-F238E27FC236}">
                  <a16:creationId xmlns:a16="http://schemas.microsoft.com/office/drawing/2014/main" id="{9219AB79-EA32-4B83-9480-923BB8DC26CB}"/>
                </a:ext>
              </a:extLst>
            </p:cNvPr>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4" name="Freeform 78">
              <a:extLst>
                <a:ext uri="{FF2B5EF4-FFF2-40B4-BE49-F238E27FC236}">
                  <a16:creationId xmlns:a16="http://schemas.microsoft.com/office/drawing/2014/main" id="{7A96E33F-2283-4723-B30B-10C2F5A41BF6}"/>
                </a:ext>
              </a:extLst>
            </p:cNvPr>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5" name="Freeform 79">
              <a:extLst>
                <a:ext uri="{FF2B5EF4-FFF2-40B4-BE49-F238E27FC236}">
                  <a16:creationId xmlns:a16="http://schemas.microsoft.com/office/drawing/2014/main" id="{72C50192-BE31-4406-8955-2190D8A1A0EF}"/>
                </a:ext>
              </a:extLst>
            </p:cNvPr>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6" name="Freeform 80">
              <a:extLst>
                <a:ext uri="{FF2B5EF4-FFF2-40B4-BE49-F238E27FC236}">
                  <a16:creationId xmlns:a16="http://schemas.microsoft.com/office/drawing/2014/main" id="{003EA046-0CAA-490E-8920-4406E87D7124}"/>
                </a:ext>
              </a:extLst>
            </p:cNvPr>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7" name="Freeform 81">
              <a:extLst>
                <a:ext uri="{FF2B5EF4-FFF2-40B4-BE49-F238E27FC236}">
                  <a16:creationId xmlns:a16="http://schemas.microsoft.com/office/drawing/2014/main" id="{1AB4C0EE-4FA8-4E3A-97C8-28F2C2B5CBF3}"/>
                </a:ext>
              </a:extLst>
            </p:cNvPr>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8" name="Freeform 82">
              <a:extLst>
                <a:ext uri="{FF2B5EF4-FFF2-40B4-BE49-F238E27FC236}">
                  <a16:creationId xmlns:a16="http://schemas.microsoft.com/office/drawing/2014/main" id="{7F32DF42-A076-46CC-9D7A-92569A7A42C5}"/>
                </a:ext>
              </a:extLst>
            </p:cNvPr>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sp>
        <p:nvSpPr>
          <p:cNvPr id="3136" name="Rectangle 109">
            <a:extLst>
              <a:ext uri="{FF2B5EF4-FFF2-40B4-BE49-F238E27FC236}">
                <a16:creationId xmlns:a16="http://schemas.microsoft.com/office/drawing/2014/main" id="{1E77A1BB-0E71-4AD4-9583-E0EC45DA485F}"/>
              </a:ext>
            </a:extLst>
          </p:cNvPr>
          <p:cNvSpPr>
            <a:spLocks noChangeArrowheads="1"/>
          </p:cNvSpPr>
          <p:nvPr/>
        </p:nvSpPr>
        <p:spPr bwMode="auto">
          <a:xfrm>
            <a:off x="9064625" y="3248025"/>
            <a:ext cx="279400" cy="139700"/>
          </a:xfrm>
          <a:prstGeom prst="rect">
            <a:avLst/>
          </a:prstGeom>
          <a:solidFill>
            <a:srgbClr val="82ABFE"/>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7" name="Rectangle 110">
            <a:extLst>
              <a:ext uri="{FF2B5EF4-FFF2-40B4-BE49-F238E27FC236}">
                <a16:creationId xmlns:a16="http://schemas.microsoft.com/office/drawing/2014/main" id="{6EF8981D-EBB4-4DB8-B5FC-3B81F1A41504}"/>
              </a:ext>
            </a:extLst>
          </p:cNvPr>
          <p:cNvSpPr>
            <a:spLocks noChangeArrowheads="1"/>
          </p:cNvSpPr>
          <p:nvPr/>
        </p:nvSpPr>
        <p:spPr bwMode="auto">
          <a:xfrm>
            <a:off x="9064625" y="3590925"/>
            <a:ext cx="279400" cy="139700"/>
          </a:xfrm>
          <a:prstGeom prst="rect">
            <a:avLst/>
          </a:prstGeom>
          <a:solidFill>
            <a:srgbClr val="3366FF"/>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8" name="Rectangle 111">
            <a:extLst>
              <a:ext uri="{FF2B5EF4-FFF2-40B4-BE49-F238E27FC236}">
                <a16:creationId xmlns:a16="http://schemas.microsoft.com/office/drawing/2014/main" id="{72E00676-495F-4841-8812-59FF88FCC4BF}"/>
              </a:ext>
            </a:extLst>
          </p:cNvPr>
          <p:cNvSpPr>
            <a:spLocks noChangeArrowheads="1"/>
          </p:cNvSpPr>
          <p:nvPr/>
        </p:nvSpPr>
        <p:spPr bwMode="auto">
          <a:xfrm>
            <a:off x="9064625" y="3933825"/>
            <a:ext cx="279400" cy="139700"/>
          </a:xfrm>
          <a:prstGeom prst="rect">
            <a:avLst/>
          </a:prstGeom>
          <a:solidFill>
            <a:srgbClr val="136191"/>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9" name="Rectangle 112">
            <a:extLst>
              <a:ext uri="{FF2B5EF4-FFF2-40B4-BE49-F238E27FC236}">
                <a16:creationId xmlns:a16="http://schemas.microsoft.com/office/drawing/2014/main" id="{64595A83-7F2E-46CC-840E-5516110C64BC}"/>
              </a:ext>
            </a:extLst>
          </p:cNvPr>
          <p:cNvSpPr>
            <a:spLocks noChangeArrowheads="1"/>
          </p:cNvSpPr>
          <p:nvPr/>
        </p:nvSpPr>
        <p:spPr bwMode="auto">
          <a:xfrm>
            <a:off x="9064625" y="4264025"/>
            <a:ext cx="279400" cy="139700"/>
          </a:xfrm>
          <a:prstGeom prst="rect">
            <a:avLst/>
          </a:prstGeom>
          <a:solidFill>
            <a:srgbClr val="001968"/>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3140" name="Rectangle 113">
            <a:extLst>
              <a:ext uri="{FF2B5EF4-FFF2-40B4-BE49-F238E27FC236}">
                <a16:creationId xmlns:a16="http://schemas.microsoft.com/office/drawing/2014/main" id="{F7D55AD8-A78F-42DC-8275-4CDB5240DFEC}"/>
              </a:ext>
            </a:extLst>
          </p:cNvPr>
          <p:cNvSpPr>
            <a:spLocks noChangeArrowheads="1"/>
          </p:cNvSpPr>
          <p:nvPr/>
        </p:nvSpPr>
        <p:spPr bwMode="auto">
          <a:xfrm>
            <a:off x="9064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199749" name="Text Box 114">
            <a:extLst>
              <a:ext uri="{FF2B5EF4-FFF2-40B4-BE49-F238E27FC236}">
                <a16:creationId xmlns:a16="http://schemas.microsoft.com/office/drawing/2014/main" id="{B1305AAB-1236-4E22-9B85-13BADAE2DC3E}"/>
              </a:ext>
            </a:extLst>
          </p:cNvPr>
          <p:cNvSpPr txBox="1">
            <a:spLocks noChangeArrowheads="1"/>
          </p:cNvSpPr>
          <p:nvPr/>
        </p:nvSpPr>
        <p:spPr bwMode="auto">
          <a:xfrm>
            <a:off x="9474200" y="4529139"/>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No Data</a:t>
            </a:r>
          </a:p>
        </p:txBody>
      </p:sp>
      <p:sp>
        <p:nvSpPr>
          <p:cNvPr id="199750" name="Text Box 105">
            <a:extLst>
              <a:ext uri="{FF2B5EF4-FFF2-40B4-BE49-F238E27FC236}">
                <a16:creationId xmlns:a16="http://schemas.microsoft.com/office/drawing/2014/main" id="{306DBACC-2E3D-4A97-B8E7-56AC6F6B9106}"/>
              </a:ext>
            </a:extLst>
          </p:cNvPr>
          <p:cNvSpPr txBox="1">
            <a:spLocks noChangeArrowheads="1"/>
          </p:cNvSpPr>
          <p:nvPr/>
        </p:nvSpPr>
        <p:spPr bwMode="auto">
          <a:xfrm>
            <a:off x="9305925" y="31829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13.9% - 17.8%</a:t>
            </a:r>
          </a:p>
        </p:txBody>
      </p:sp>
      <p:sp>
        <p:nvSpPr>
          <p:cNvPr id="199751" name="Text Box 106">
            <a:extLst>
              <a:ext uri="{FF2B5EF4-FFF2-40B4-BE49-F238E27FC236}">
                <a16:creationId xmlns:a16="http://schemas.microsoft.com/office/drawing/2014/main" id="{C97FAC00-3903-4A47-8844-7C8CEDEFA503}"/>
              </a:ext>
            </a:extLst>
          </p:cNvPr>
          <p:cNvSpPr txBox="1">
            <a:spLocks noChangeArrowheads="1"/>
          </p:cNvSpPr>
          <p:nvPr/>
        </p:nvSpPr>
        <p:spPr bwMode="auto">
          <a:xfrm>
            <a:off x="9305925" y="35385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17.9% - 19.8%</a:t>
            </a:r>
          </a:p>
        </p:txBody>
      </p:sp>
      <p:sp>
        <p:nvSpPr>
          <p:cNvPr id="199752" name="Text Box 107">
            <a:extLst>
              <a:ext uri="{FF2B5EF4-FFF2-40B4-BE49-F238E27FC236}">
                <a16:creationId xmlns:a16="http://schemas.microsoft.com/office/drawing/2014/main" id="{73D88628-1CB5-4812-8B89-7BB4FF7109CD}"/>
              </a:ext>
            </a:extLst>
          </p:cNvPr>
          <p:cNvSpPr txBox="1">
            <a:spLocks noChangeArrowheads="1"/>
          </p:cNvSpPr>
          <p:nvPr/>
        </p:nvSpPr>
        <p:spPr bwMode="auto">
          <a:xfrm>
            <a:off x="9305925" y="38687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19.9% - 21.3%</a:t>
            </a:r>
          </a:p>
        </p:txBody>
      </p:sp>
      <p:sp>
        <p:nvSpPr>
          <p:cNvPr id="199753" name="Text Box 108">
            <a:extLst>
              <a:ext uri="{FF2B5EF4-FFF2-40B4-BE49-F238E27FC236}">
                <a16:creationId xmlns:a16="http://schemas.microsoft.com/office/drawing/2014/main" id="{57113DF0-D4B1-4150-892E-6E3895BD5987}"/>
              </a:ext>
            </a:extLst>
          </p:cNvPr>
          <p:cNvSpPr txBox="1">
            <a:spLocks noChangeArrowheads="1"/>
          </p:cNvSpPr>
          <p:nvPr/>
        </p:nvSpPr>
        <p:spPr bwMode="auto">
          <a:xfrm>
            <a:off x="9305925" y="42116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21.4% - 27.6%</a:t>
            </a:r>
          </a:p>
        </p:txBody>
      </p:sp>
      <p:sp>
        <p:nvSpPr>
          <p:cNvPr id="199754" name="Rectangle 7">
            <a:extLst>
              <a:ext uri="{FF2B5EF4-FFF2-40B4-BE49-F238E27FC236}">
                <a16:creationId xmlns:a16="http://schemas.microsoft.com/office/drawing/2014/main" id="{85A8CCF9-4F8E-47CA-97F1-A94235097DA4}"/>
              </a:ext>
            </a:extLst>
          </p:cNvPr>
          <p:cNvSpPr>
            <a:spLocks noGrp="1" noChangeArrowheads="1"/>
          </p:cNvSpPr>
          <p:nvPr>
            <p:ph type="title" idx="4294967295"/>
          </p:nvPr>
        </p:nvSpPr>
        <p:spPr>
          <a:xfrm>
            <a:off x="1960563" y="330201"/>
            <a:ext cx="8266112" cy="1135063"/>
          </a:xfrm>
          <a:noFill/>
        </p:spPr>
        <p:txBody>
          <a:bodyPr anchor="t"/>
          <a:lstStyle/>
          <a:p>
            <a:r>
              <a:rPr lang="en-US" altLang="en-US" sz="2000"/>
              <a:t>Percentage of High School Students Who Watched Television 3 or More Hours Per Day*</a:t>
            </a:r>
          </a:p>
        </p:txBody>
      </p:sp>
      <p:sp>
        <p:nvSpPr>
          <p:cNvPr id="199755" name="Text Box 101">
            <a:extLst>
              <a:ext uri="{FF2B5EF4-FFF2-40B4-BE49-F238E27FC236}">
                <a16:creationId xmlns:a16="http://schemas.microsoft.com/office/drawing/2014/main" id="{5BC5C5BE-D33F-48C4-9DD6-0B50EE2D7AA7}"/>
              </a:ext>
            </a:extLst>
          </p:cNvPr>
          <p:cNvSpPr txBox="1">
            <a:spLocks noChangeArrowheads="1"/>
          </p:cNvSpPr>
          <p:nvPr/>
        </p:nvSpPr>
        <p:spPr bwMode="auto">
          <a:xfrm>
            <a:off x="1884363" y="6186489"/>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eaLnBrk="0" hangingPunct="0">
              <a:spcBef>
                <a:spcPct val="50000"/>
              </a:spcBef>
              <a:spcAft>
                <a:spcPct val="0"/>
              </a:spcAft>
              <a:buClrTx/>
              <a:buSzTx/>
              <a:buNone/>
            </a:pPr>
            <a:r>
              <a:rPr lang="en-US" altLang="en-US" sz="1100">
                <a:cs typeface="+mn-cs"/>
              </a:rPr>
              <a:t>On an average school day</a:t>
            </a:r>
          </a:p>
        </p:txBody>
      </p:sp>
      <p:sp>
        <p:nvSpPr>
          <p:cNvPr id="199756" name="Text Box 116">
            <a:extLst>
              <a:ext uri="{FF2B5EF4-FFF2-40B4-BE49-F238E27FC236}">
                <a16:creationId xmlns:a16="http://schemas.microsoft.com/office/drawing/2014/main" id="{C3E74B4D-F8B4-47A2-AEB2-D09802E16928}"/>
              </a:ext>
            </a:extLst>
          </p:cNvPr>
          <p:cNvSpPr txBox="1">
            <a:spLocks noChangeArrowheads="1"/>
          </p:cNvSpPr>
          <p:nvPr/>
        </p:nvSpPr>
        <p:spPr bwMode="auto">
          <a:xfrm>
            <a:off x="6302375" y="6489701"/>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r" eaLnBrk="0" hangingPunct="0">
              <a:spcAft>
                <a:spcPct val="0"/>
              </a:spcAft>
              <a:buClrTx/>
              <a:buSzTx/>
              <a:buNone/>
            </a:pPr>
            <a:r>
              <a:rPr lang="en-US" altLang="en-US" sz="1600" i="1">
                <a:cs typeface="+mn-cs"/>
              </a:rPr>
              <a:t>State Youth Risk Behavior Surveys, 2019</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448732" y="287867"/>
            <a:ext cx="11362267"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Played Video or Computer Games or Used a Computer 3 or More Hours Per Day,* by Sex,</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Grade, and Race/Ethnicity, 2019</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time spent on things such as Xbox, PlayStation, an iPad or other tablet, a smartphone, texting, YouTube, Instagram, Facebook, or other social media, for something that was not school work, on an average school day</a:t>
            </a:r>
          </a:p>
          <a:p>
            <a:r>
              <a:rPr lang="en-US" sz="900" b="1" baseline="50000" dirty="0">
                <a:solidFill>
                  <a:srgbClr val="007889"/>
                </a:solidFill>
              </a:rPr>
              <a:t>†</a:t>
            </a:r>
            <a:r>
              <a:rPr lang="en-US" sz="1100" dirty="0">
                <a:solidFill>
                  <a:srgbClr val="007889"/>
                </a:solidFill>
              </a:rPr>
              <a:t>M &gt; F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143164" y="269395"/>
            <a:ext cx="1186897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Played Video or Computer Games or Used a Computer 3 or More Hours Per Day,* by Sexual Identity and Sex of Sexual Contacts, 2019</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time spent on things such as Xbox, PlayStation, an iPad or other tablet, a smartphone, texting, YouTube, Instagram, Facebook, or other social media, for something that was not school work, on an average school day</a:t>
            </a:r>
          </a:p>
          <a:p>
            <a:r>
              <a:rPr lang="en-US" sz="1100" dirty="0">
                <a:solidFill>
                  <a:srgbClr val="007889"/>
                </a:solidFill>
              </a:rPr>
              <a:t>This graph contains weighted results.</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57728" y="264164"/>
            <a:ext cx="1203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Played Video or Computer Games or Used a Computer 3 or More Hours Per Day,* 2003-2019</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p>
        </p:txBody>
      </p:sp>
      <p:graphicFrame>
        <p:nvGraphicFramePr>
          <p:cNvPr id="6" name="Chart 5"/>
          <p:cNvGraphicFramePr/>
          <p:nvPr>
            <p:extLst>
              <p:ext uri="{D42A27DB-BD31-4B8C-83A1-F6EECF244321}">
                <p14:modId xmlns:p14="http://schemas.microsoft.com/office/powerpoint/2010/main" val="372943682"/>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time spent on things such as Xbox, PlayStation, an iPad or other tablet, a smartphone, texting, YouTube, Instagram, Facebook, or other social media, for something that was not school work, on an average school day</a:t>
            </a:r>
          </a:p>
          <a:p>
            <a:r>
              <a:rPr lang="en-US" sz="900" b="1" baseline="50000" dirty="0">
                <a:solidFill>
                  <a:srgbClr val="007889"/>
                </a:solidFill>
              </a:rPr>
              <a:t>†</a:t>
            </a:r>
            <a:r>
              <a:rPr lang="en-US" sz="1100" dirty="0">
                <a:solidFill>
                  <a:srgbClr val="007889"/>
                </a:solidFill>
              </a:rPr>
              <a:t>Increased 2003-2019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Surveys, 2003-2019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1965016" y="260564"/>
            <a:ext cx="822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Calibri" panose="020F0502020204030204" pitchFamily="34" charset="0"/>
              </a:rPr>
              <a:t>Range and Median Percentage of High School Students Who Played Video or Computer Games or Used a Computer 3 or More Hours Per Day,* Across 42 States and 26 Cities, 2019</a:t>
            </a:r>
          </a:p>
        </p:txBody>
      </p:sp>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656117502"/>
              </p:ext>
            </p:extLst>
          </p:nvPr>
        </p:nvGraphicFramePr>
        <p:xfrm>
          <a:off x="1752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8" name="Footnote1">
            <a:extLst>
              <a:ext uri="{FF2B5EF4-FFF2-40B4-BE49-F238E27FC236}">
                <a16:creationId xmlns:a16="http://schemas.microsoft.com/office/drawing/2014/main" id="{82BB665B-1E8B-4D2A-9D05-586E91603756}"/>
              </a:ext>
            </a:extLst>
          </p:cNvPr>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time spent on things such as Xbox, PlayStation, an iPad or other tablet, a smartphone, texting, YouTube, Instagram, Facebook, or other social media, for something that was not school work, on an average school day</a:t>
            </a:r>
          </a:p>
        </p:txBody>
      </p:sp>
      <p:sp>
        <p:nvSpPr>
          <p:cNvPr id="7" name="SiteFooter1">
            <a:extLst>
              <a:ext uri="{FF2B5EF4-FFF2-40B4-BE49-F238E27FC236}">
                <a16:creationId xmlns:a16="http://schemas.microsoft.com/office/drawing/2014/main" id="{4DBE8D1E-63CA-4827-A143-FE9DE5A3E011}"/>
              </a:ext>
            </a:extLst>
          </p:cNvPr>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State and Local Youth Risk Behavior Surveys,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a:extLst>
              <a:ext uri="{FF2B5EF4-FFF2-40B4-BE49-F238E27FC236}">
                <a16:creationId xmlns:a16="http://schemas.microsoft.com/office/drawing/2014/main" id="{00FD0AE1-C2E8-4C5A-8568-505C2ECF2D35}"/>
              </a:ext>
            </a:extLst>
          </p:cNvPr>
          <p:cNvSpPr>
            <a:spLocks noChangeAspect="1"/>
          </p:cNvSpPr>
          <p:nvPr/>
        </p:nvSpPr>
        <p:spPr bwMode="auto">
          <a:xfrm>
            <a:off x="5675314" y="3081339"/>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5" name="Missouri">
            <a:extLst>
              <a:ext uri="{FF2B5EF4-FFF2-40B4-BE49-F238E27FC236}">
                <a16:creationId xmlns:a16="http://schemas.microsoft.com/office/drawing/2014/main" id="{1ED53BA2-59F5-49F3-8C29-26CEEFA54C0E}"/>
              </a:ext>
            </a:extLst>
          </p:cNvPr>
          <p:cNvSpPr>
            <a:spLocks noChangeAspect="1"/>
          </p:cNvSpPr>
          <p:nvPr/>
        </p:nvSpPr>
        <p:spPr bwMode="auto">
          <a:xfrm>
            <a:off x="6450014"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6" name="Illinois">
            <a:extLst>
              <a:ext uri="{FF2B5EF4-FFF2-40B4-BE49-F238E27FC236}">
                <a16:creationId xmlns:a16="http://schemas.microsoft.com/office/drawing/2014/main" id="{47EC8E08-225A-4951-B3EA-58ABD9373FC3}"/>
              </a:ext>
            </a:extLst>
          </p:cNvPr>
          <p:cNvSpPr>
            <a:spLocks noChangeAspect="1"/>
          </p:cNvSpPr>
          <p:nvPr/>
        </p:nvSpPr>
        <p:spPr bwMode="auto">
          <a:xfrm>
            <a:off x="6945314" y="2693989"/>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7" name="Iowa">
            <a:extLst>
              <a:ext uri="{FF2B5EF4-FFF2-40B4-BE49-F238E27FC236}">
                <a16:creationId xmlns:a16="http://schemas.microsoft.com/office/drawing/2014/main" id="{717979B2-4D29-40BD-A2B3-AECB5C78CCBE}"/>
              </a:ext>
            </a:extLst>
          </p:cNvPr>
          <p:cNvSpPr>
            <a:spLocks noChangeAspect="1"/>
          </p:cNvSpPr>
          <p:nvPr/>
        </p:nvSpPr>
        <p:spPr bwMode="auto">
          <a:xfrm>
            <a:off x="6357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8" name="New Mexico">
            <a:extLst>
              <a:ext uri="{FF2B5EF4-FFF2-40B4-BE49-F238E27FC236}">
                <a16:creationId xmlns:a16="http://schemas.microsoft.com/office/drawing/2014/main" id="{B7E588C9-A7D4-4911-9D1F-EFE8DFC85BE2}"/>
              </a:ext>
            </a:extLst>
          </p:cNvPr>
          <p:cNvSpPr>
            <a:spLocks noChangeAspect="1"/>
          </p:cNvSpPr>
          <p:nvPr/>
        </p:nvSpPr>
        <p:spPr bwMode="auto">
          <a:xfrm>
            <a:off x="4700589" y="3455989"/>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9" name="Oklahoma">
            <a:extLst>
              <a:ext uri="{FF2B5EF4-FFF2-40B4-BE49-F238E27FC236}">
                <a16:creationId xmlns:a16="http://schemas.microsoft.com/office/drawing/2014/main" id="{836906A1-B3CB-405D-BABE-19316130D7FE}"/>
              </a:ext>
            </a:extLst>
          </p:cNvPr>
          <p:cNvSpPr>
            <a:spLocks noChangeAspect="1"/>
          </p:cNvSpPr>
          <p:nvPr/>
        </p:nvSpPr>
        <p:spPr bwMode="auto">
          <a:xfrm>
            <a:off x="5557839"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0" name="Florida">
            <a:extLst>
              <a:ext uri="{FF2B5EF4-FFF2-40B4-BE49-F238E27FC236}">
                <a16:creationId xmlns:a16="http://schemas.microsoft.com/office/drawing/2014/main" id="{A9A9F676-01F5-460B-925D-16BF6EF367B9}"/>
              </a:ext>
            </a:extLst>
          </p:cNvPr>
          <p:cNvSpPr>
            <a:spLocks noChangeAspect="1"/>
          </p:cNvSpPr>
          <p:nvPr/>
        </p:nvSpPr>
        <p:spPr bwMode="auto">
          <a:xfrm>
            <a:off x="7518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1" name="Freeform 9">
            <a:extLst>
              <a:ext uri="{FF2B5EF4-FFF2-40B4-BE49-F238E27FC236}">
                <a16:creationId xmlns:a16="http://schemas.microsoft.com/office/drawing/2014/main" id="{F26A1313-9CE5-4E95-87CE-CBA71E76576F}"/>
              </a:ext>
            </a:extLst>
          </p:cNvPr>
          <p:cNvSpPr>
            <a:spLocks noChangeAspect="1"/>
          </p:cNvSpPr>
          <p:nvPr/>
        </p:nvSpPr>
        <p:spPr bwMode="auto">
          <a:xfrm>
            <a:off x="8435976" y="5292726"/>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2" name="Freeform 10">
            <a:extLst>
              <a:ext uri="{FF2B5EF4-FFF2-40B4-BE49-F238E27FC236}">
                <a16:creationId xmlns:a16="http://schemas.microsoft.com/office/drawing/2014/main" id="{7233BEFA-C3C7-44DF-84AF-446CAD005B6B}"/>
              </a:ext>
            </a:extLst>
          </p:cNvPr>
          <p:cNvSpPr>
            <a:spLocks noChangeAspect="1"/>
          </p:cNvSpPr>
          <p:nvPr/>
        </p:nvSpPr>
        <p:spPr bwMode="auto">
          <a:xfrm>
            <a:off x="8505826"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3" name="Freeform 11">
            <a:extLst>
              <a:ext uri="{FF2B5EF4-FFF2-40B4-BE49-F238E27FC236}">
                <a16:creationId xmlns:a16="http://schemas.microsoft.com/office/drawing/2014/main" id="{B11F1ECB-3C1E-4EFF-AE51-26CFC30F6C99}"/>
              </a:ext>
            </a:extLst>
          </p:cNvPr>
          <p:cNvSpPr>
            <a:spLocks noChangeAspect="1"/>
          </p:cNvSpPr>
          <p:nvPr/>
        </p:nvSpPr>
        <p:spPr bwMode="auto">
          <a:xfrm>
            <a:off x="8585200" y="5183189"/>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4" name="Michigan Upper">
            <a:extLst>
              <a:ext uri="{FF2B5EF4-FFF2-40B4-BE49-F238E27FC236}">
                <a16:creationId xmlns:a16="http://schemas.microsoft.com/office/drawing/2014/main" id="{94E391EF-E51C-4138-B516-9DA281B5FFCE}"/>
              </a:ext>
            </a:extLst>
          </p:cNvPr>
          <p:cNvSpPr>
            <a:spLocks noChangeAspect="1"/>
          </p:cNvSpPr>
          <p:nvPr/>
        </p:nvSpPr>
        <p:spPr bwMode="auto">
          <a:xfrm>
            <a:off x="7015164"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5" name="Michigan">
            <a:extLst>
              <a:ext uri="{FF2B5EF4-FFF2-40B4-BE49-F238E27FC236}">
                <a16:creationId xmlns:a16="http://schemas.microsoft.com/office/drawing/2014/main" id="{CCA1D7FC-E9B3-47B1-9D4D-3A3C062DDBDA}"/>
              </a:ext>
            </a:extLst>
          </p:cNvPr>
          <p:cNvSpPr>
            <a:spLocks noChangeAspect="1"/>
          </p:cNvSpPr>
          <p:nvPr/>
        </p:nvSpPr>
        <p:spPr bwMode="auto">
          <a:xfrm>
            <a:off x="7470775" y="2157414"/>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6" name="New York">
            <a:extLst>
              <a:ext uri="{FF2B5EF4-FFF2-40B4-BE49-F238E27FC236}">
                <a16:creationId xmlns:a16="http://schemas.microsoft.com/office/drawing/2014/main" id="{C47400A0-A680-4889-953A-B211AF30A78F}"/>
              </a:ext>
            </a:extLst>
          </p:cNvPr>
          <p:cNvSpPr>
            <a:spLocks noChangeAspect="1"/>
          </p:cNvSpPr>
          <p:nvPr/>
        </p:nvSpPr>
        <p:spPr bwMode="auto">
          <a:xfrm>
            <a:off x="8255000" y="2063751"/>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7" name="Freeform 15">
            <a:extLst>
              <a:ext uri="{FF2B5EF4-FFF2-40B4-BE49-F238E27FC236}">
                <a16:creationId xmlns:a16="http://schemas.microsoft.com/office/drawing/2014/main" id="{3EF8A84D-D4BE-4399-9065-37A3D5B3DF38}"/>
              </a:ext>
            </a:extLst>
          </p:cNvPr>
          <p:cNvSpPr>
            <a:spLocks noChangeAspect="1"/>
          </p:cNvSpPr>
          <p:nvPr/>
        </p:nvSpPr>
        <p:spPr bwMode="auto">
          <a:xfrm>
            <a:off x="8929688" y="2733676"/>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8" name="Freeform 16">
            <a:extLst>
              <a:ext uri="{FF2B5EF4-FFF2-40B4-BE49-F238E27FC236}">
                <a16:creationId xmlns:a16="http://schemas.microsoft.com/office/drawing/2014/main" id="{F5738A7F-AC78-423A-8920-4E280F9689B7}"/>
              </a:ext>
            </a:extLst>
          </p:cNvPr>
          <p:cNvSpPr>
            <a:spLocks noChangeAspect="1"/>
          </p:cNvSpPr>
          <p:nvPr/>
        </p:nvSpPr>
        <p:spPr bwMode="auto">
          <a:xfrm>
            <a:off x="8955089" y="2608264"/>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9" name="Washington">
            <a:extLst>
              <a:ext uri="{FF2B5EF4-FFF2-40B4-BE49-F238E27FC236}">
                <a16:creationId xmlns:a16="http://schemas.microsoft.com/office/drawing/2014/main" id="{84EA969A-1579-4DB2-AF16-F5D7E1F024ED}"/>
              </a:ext>
            </a:extLst>
          </p:cNvPr>
          <p:cNvSpPr>
            <a:spLocks noChangeAspect="1"/>
          </p:cNvSpPr>
          <p:nvPr/>
        </p:nvSpPr>
        <p:spPr bwMode="auto">
          <a:xfrm>
            <a:off x="3470276"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0" name="Freeform 18">
            <a:extLst>
              <a:ext uri="{FF2B5EF4-FFF2-40B4-BE49-F238E27FC236}">
                <a16:creationId xmlns:a16="http://schemas.microsoft.com/office/drawing/2014/main" id="{F3BEE2A2-F3C8-42B9-A8E3-D2C4C3040022}"/>
              </a:ext>
            </a:extLst>
          </p:cNvPr>
          <p:cNvSpPr>
            <a:spLocks noChangeAspect="1"/>
          </p:cNvSpPr>
          <p:nvPr/>
        </p:nvSpPr>
        <p:spPr bwMode="auto">
          <a:xfrm>
            <a:off x="3659188" y="1381126"/>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1" name="Freeform 19">
            <a:extLst>
              <a:ext uri="{FF2B5EF4-FFF2-40B4-BE49-F238E27FC236}">
                <a16:creationId xmlns:a16="http://schemas.microsoft.com/office/drawing/2014/main" id="{AC62FE28-5A8F-45CA-8867-88FE23268504}"/>
              </a:ext>
            </a:extLst>
          </p:cNvPr>
          <p:cNvSpPr>
            <a:spLocks noChangeAspect="1"/>
          </p:cNvSpPr>
          <p:nvPr/>
        </p:nvSpPr>
        <p:spPr bwMode="auto">
          <a:xfrm>
            <a:off x="3689351" y="1435101"/>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2" name="Alabama">
            <a:extLst>
              <a:ext uri="{FF2B5EF4-FFF2-40B4-BE49-F238E27FC236}">
                <a16:creationId xmlns:a16="http://schemas.microsoft.com/office/drawing/2014/main" id="{C79B73E7-8FDE-4067-96A7-C4DDECD074DB}"/>
              </a:ext>
            </a:extLst>
          </p:cNvPr>
          <p:cNvSpPr>
            <a:spLocks noChangeAspect="1"/>
          </p:cNvSpPr>
          <p:nvPr/>
        </p:nvSpPr>
        <p:spPr bwMode="auto">
          <a:xfrm>
            <a:off x="7392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3" name="Arizona">
            <a:extLst>
              <a:ext uri="{FF2B5EF4-FFF2-40B4-BE49-F238E27FC236}">
                <a16:creationId xmlns:a16="http://schemas.microsoft.com/office/drawing/2014/main" id="{E18FC472-7846-4EB9-B55A-7D64039C901B}"/>
              </a:ext>
            </a:extLst>
          </p:cNvPr>
          <p:cNvSpPr>
            <a:spLocks noChangeAspect="1"/>
          </p:cNvSpPr>
          <p:nvPr/>
        </p:nvSpPr>
        <p:spPr bwMode="auto">
          <a:xfrm>
            <a:off x="3994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4" name="Arkansas">
            <a:extLst>
              <a:ext uri="{FF2B5EF4-FFF2-40B4-BE49-F238E27FC236}">
                <a16:creationId xmlns:a16="http://schemas.microsoft.com/office/drawing/2014/main" id="{91915360-350E-43AA-AFFA-84D201EBFC01}"/>
              </a:ext>
            </a:extLst>
          </p:cNvPr>
          <p:cNvSpPr>
            <a:spLocks noChangeAspect="1"/>
          </p:cNvSpPr>
          <p:nvPr/>
        </p:nvSpPr>
        <p:spPr bwMode="auto">
          <a:xfrm>
            <a:off x="6584951" y="3635376"/>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5" name="California">
            <a:extLst>
              <a:ext uri="{FF2B5EF4-FFF2-40B4-BE49-F238E27FC236}">
                <a16:creationId xmlns:a16="http://schemas.microsoft.com/office/drawing/2014/main" id="{320C6DDA-008F-447E-B7B3-A32B7D79336A}"/>
              </a:ext>
            </a:extLst>
          </p:cNvPr>
          <p:cNvSpPr>
            <a:spLocks noChangeAspect="1"/>
          </p:cNvSpPr>
          <p:nvPr/>
        </p:nvSpPr>
        <p:spPr bwMode="auto">
          <a:xfrm>
            <a:off x="3162300" y="2320926"/>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6" name="Colorado">
            <a:extLst>
              <a:ext uri="{FF2B5EF4-FFF2-40B4-BE49-F238E27FC236}">
                <a16:creationId xmlns:a16="http://schemas.microsoft.com/office/drawing/2014/main" id="{14D88F8A-4CB7-4C6D-A8E0-8B5A9D51567D}"/>
              </a:ext>
            </a:extLst>
          </p:cNvPr>
          <p:cNvSpPr>
            <a:spLocks noChangeAspect="1"/>
          </p:cNvSpPr>
          <p:nvPr/>
        </p:nvSpPr>
        <p:spPr bwMode="auto">
          <a:xfrm>
            <a:off x="4827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7" name="Connecticut">
            <a:extLst>
              <a:ext uri="{FF2B5EF4-FFF2-40B4-BE49-F238E27FC236}">
                <a16:creationId xmlns:a16="http://schemas.microsoft.com/office/drawing/2014/main" id="{85D7328D-7409-44B4-837C-BEC3019976CA}"/>
              </a:ext>
            </a:extLst>
          </p:cNvPr>
          <p:cNvSpPr>
            <a:spLocks noChangeAspect="1"/>
          </p:cNvSpPr>
          <p:nvPr/>
        </p:nvSpPr>
        <p:spPr bwMode="auto">
          <a:xfrm>
            <a:off x="8963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8" name="Delaware">
            <a:extLst>
              <a:ext uri="{FF2B5EF4-FFF2-40B4-BE49-F238E27FC236}">
                <a16:creationId xmlns:a16="http://schemas.microsoft.com/office/drawing/2014/main" id="{BBE7D828-2510-409F-A0C7-2F90E0C82260}"/>
              </a:ext>
            </a:extLst>
          </p:cNvPr>
          <p:cNvSpPr>
            <a:spLocks noChangeAspect="1"/>
          </p:cNvSpPr>
          <p:nvPr/>
        </p:nvSpPr>
        <p:spPr bwMode="auto">
          <a:xfrm>
            <a:off x="8780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E6CC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9" name="Freeform 27">
            <a:extLst>
              <a:ext uri="{FF2B5EF4-FFF2-40B4-BE49-F238E27FC236}">
                <a16:creationId xmlns:a16="http://schemas.microsoft.com/office/drawing/2014/main" id="{9FA889B0-38C8-4AF4-A4F4-65F05FCDD382}"/>
              </a:ext>
            </a:extLst>
          </p:cNvPr>
          <p:cNvSpPr>
            <a:spLocks noChangeAspect="1"/>
          </p:cNvSpPr>
          <p:nvPr/>
        </p:nvSpPr>
        <p:spPr bwMode="auto">
          <a:xfrm>
            <a:off x="8647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0" name="Georgia">
            <a:extLst>
              <a:ext uri="{FF2B5EF4-FFF2-40B4-BE49-F238E27FC236}">
                <a16:creationId xmlns:a16="http://schemas.microsoft.com/office/drawing/2014/main" id="{5A5EB1CA-3BF7-48E6-AD53-BF31C17C38C6}"/>
              </a:ext>
            </a:extLst>
          </p:cNvPr>
          <p:cNvSpPr>
            <a:spLocks noChangeAspect="1"/>
          </p:cNvSpPr>
          <p:nvPr/>
        </p:nvSpPr>
        <p:spPr bwMode="auto">
          <a:xfrm>
            <a:off x="7715251"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1" name="Idaho">
            <a:extLst>
              <a:ext uri="{FF2B5EF4-FFF2-40B4-BE49-F238E27FC236}">
                <a16:creationId xmlns:a16="http://schemas.microsoft.com/office/drawing/2014/main" id="{912C4BA3-D8C6-4BE7-A6D1-AB499C2FC74E}"/>
              </a:ext>
            </a:extLst>
          </p:cNvPr>
          <p:cNvSpPr>
            <a:spLocks noChangeAspect="1"/>
          </p:cNvSpPr>
          <p:nvPr/>
        </p:nvSpPr>
        <p:spPr bwMode="auto">
          <a:xfrm>
            <a:off x="4043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2" name="Indiana">
            <a:extLst>
              <a:ext uri="{FF2B5EF4-FFF2-40B4-BE49-F238E27FC236}">
                <a16:creationId xmlns:a16="http://schemas.microsoft.com/office/drawing/2014/main" id="{424072F1-EAB9-4BAA-BA30-79E0C5A85FFC}"/>
              </a:ext>
            </a:extLst>
          </p:cNvPr>
          <p:cNvSpPr>
            <a:spLocks noChangeAspect="1"/>
          </p:cNvSpPr>
          <p:nvPr/>
        </p:nvSpPr>
        <p:spPr bwMode="auto">
          <a:xfrm>
            <a:off x="7370763" y="2773364"/>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3" name="Kentucky">
            <a:extLst>
              <a:ext uri="{FF2B5EF4-FFF2-40B4-BE49-F238E27FC236}">
                <a16:creationId xmlns:a16="http://schemas.microsoft.com/office/drawing/2014/main" id="{BE3154AD-869D-42AE-88E7-1A7C4DC89464}"/>
              </a:ext>
            </a:extLst>
          </p:cNvPr>
          <p:cNvSpPr>
            <a:spLocks noChangeAspect="1"/>
          </p:cNvSpPr>
          <p:nvPr/>
        </p:nvSpPr>
        <p:spPr bwMode="auto">
          <a:xfrm>
            <a:off x="7227889"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4" name="Louisiana">
            <a:extLst>
              <a:ext uri="{FF2B5EF4-FFF2-40B4-BE49-F238E27FC236}">
                <a16:creationId xmlns:a16="http://schemas.microsoft.com/office/drawing/2014/main" id="{723D94E1-31ED-42DC-8AFB-1138CCF47A6D}"/>
              </a:ext>
            </a:extLst>
          </p:cNvPr>
          <p:cNvSpPr>
            <a:spLocks noChangeAspect="1"/>
          </p:cNvSpPr>
          <p:nvPr/>
        </p:nvSpPr>
        <p:spPr bwMode="auto">
          <a:xfrm>
            <a:off x="6664326" y="4179889"/>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5" name="Maine">
            <a:extLst>
              <a:ext uri="{FF2B5EF4-FFF2-40B4-BE49-F238E27FC236}">
                <a16:creationId xmlns:a16="http://schemas.microsoft.com/office/drawing/2014/main" id="{D63CED9F-D8BF-4A75-969D-F9F088A71D04}"/>
              </a:ext>
            </a:extLst>
          </p:cNvPr>
          <p:cNvSpPr>
            <a:spLocks noChangeAspect="1"/>
          </p:cNvSpPr>
          <p:nvPr/>
        </p:nvSpPr>
        <p:spPr bwMode="auto">
          <a:xfrm>
            <a:off x="9096376"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6" name="Maryland">
            <a:extLst>
              <a:ext uri="{FF2B5EF4-FFF2-40B4-BE49-F238E27FC236}">
                <a16:creationId xmlns:a16="http://schemas.microsoft.com/office/drawing/2014/main" id="{439BEA6F-1F4D-42BE-BD08-8EBC2770AB1A}"/>
              </a:ext>
            </a:extLst>
          </p:cNvPr>
          <p:cNvSpPr>
            <a:spLocks noChangeAspect="1"/>
          </p:cNvSpPr>
          <p:nvPr/>
        </p:nvSpPr>
        <p:spPr bwMode="auto">
          <a:xfrm>
            <a:off x="8356601" y="2921001"/>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7" name="Minnesota">
            <a:extLst>
              <a:ext uri="{FF2B5EF4-FFF2-40B4-BE49-F238E27FC236}">
                <a16:creationId xmlns:a16="http://schemas.microsoft.com/office/drawing/2014/main" id="{1E9F0D2A-01C1-48ED-A3E1-0B90FC5699B8}"/>
              </a:ext>
            </a:extLst>
          </p:cNvPr>
          <p:cNvSpPr>
            <a:spLocks noChangeAspect="1"/>
          </p:cNvSpPr>
          <p:nvPr/>
        </p:nvSpPr>
        <p:spPr bwMode="auto">
          <a:xfrm>
            <a:off x="6302375" y="1682751"/>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8" name="Mississippi">
            <a:extLst>
              <a:ext uri="{FF2B5EF4-FFF2-40B4-BE49-F238E27FC236}">
                <a16:creationId xmlns:a16="http://schemas.microsoft.com/office/drawing/2014/main" id="{87AD122D-58A1-4C75-9C69-ED25C31E93BF}"/>
              </a:ext>
            </a:extLst>
          </p:cNvPr>
          <p:cNvSpPr>
            <a:spLocks noChangeAspect="1"/>
          </p:cNvSpPr>
          <p:nvPr/>
        </p:nvSpPr>
        <p:spPr bwMode="auto">
          <a:xfrm>
            <a:off x="6985000" y="3846514"/>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9" name="Montana">
            <a:extLst>
              <a:ext uri="{FF2B5EF4-FFF2-40B4-BE49-F238E27FC236}">
                <a16:creationId xmlns:a16="http://schemas.microsoft.com/office/drawing/2014/main" id="{7B053C61-1F39-40AA-AF27-617109654619}"/>
              </a:ext>
            </a:extLst>
          </p:cNvPr>
          <p:cNvSpPr>
            <a:spLocks noChangeAspect="1"/>
          </p:cNvSpPr>
          <p:nvPr/>
        </p:nvSpPr>
        <p:spPr bwMode="auto">
          <a:xfrm>
            <a:off x="4356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0" name="Nebraska">
            <a:extLst>
              <a:ext uri="{FF2B5EF4-FFF2-40B4-BE49-F238E27FC236}">
                <a16:creationId xmlns:a16="http://schemas.microsoft.com/office/drawing/2014/main" id="{14173A7D-EBB4-4F14-A7F7-2156521443BB}"/>
              </a:ext>
            </a:extLst>
          </p:cNvPr>
          <p:cNvSpPr>
            <a:spLocks noChangeAspect="1"/>
          </p:cNvSpPr>
          <p:nvPr/>
        </p:nvSpPr>
        <p:spPr bwMode="auto">
          <a:xfrm>
            <a:off x="5486400" y="2608264"/>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1" name="Nevada">
            <a:extLst>
              <a:ext uri="{FF2B5EF4-FFF2-40B4-BE49-F238E27FC236}">
                <a16:creationId xmlns:a16="http://schemas.microsoft.com/office/drawing/2014/main" id="{B9544F8B-D29B-4CED-BD7E-673C140C069C}"/>
              </a:ext>
            </a:extLst>
          </p:cNvPr>
          <p:cNvSpPr>
            <a:spLocks noChangeAspect="1"/>
          </p:cNvSpPr>
          <p:nvPr/>
        </p:nvSpPr>
        <p:spPr bwMode="auto">
          <a:xfrm>
            <a:off x="3603625" y="2446339"/>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2" name="New Hampshire">
            <a:extLst>
              <a:ext uri="{FF2B5EF4-FFF2-40B4-BE49-F238E27FC236}">
                <a16:creationId xmlns:a16="http://schemas.microsoft.com/office/drawing/2014/main" id="{8F5301EE-F3AE-4686-A6B0-704ACDAF4487}"/>
              </a:ext>
            </a:extLst>
          </p:cNvPr>
          <p:cNvSpPr>
            <a:spLocks noChangeAspect="1"/>
          </p:cNvSpPr>
          <p:nvPr/>
        </p:nvSpPr>
        <p:spPr bwMode="auto">
          <a:xfrm>
            <a:off x="9032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3" name="New Jersey">
            <a:extLst>
              <a:ext uri="{FF2B5EF4-FFF2-40B4-BE49-F238E27FC236}">
                <a16:creationId xmlns:a16="http://schemas.microsoft.com/office/drawing/2014/main" id="{DD284812-FFE3-48FC-A071-761CEDBE23EA}"/>
              </a:ext>
            </a:extLst>
          </p:cNvPr>
          <p:cNvSpPr>
            <a:spLocks noChangeAspect="1"/>
          </p:cNvSpPr>
          <p:nvPr/>
        </p:nvSpPr>
        <p:spPr bwMode="auto">
          <a:xfrm>
            <a:off x="8815388" y="2641601"/>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4" name="North Carolina">
            <a:extLst>
              <a:ext uri="{FF2B5EF4-FFF2-40B4-BE49-F238E27FC236}">
                <a16:creationId xmlns:a16="http://schemas.microsoft.com/office/drawing/2014/main" id="{A83F37D6-5879-42EA-BECB-0E6B89D03EC1}"/>
              </a:ext>
            </a:extLst>
          </p:cNvPr>
          <p:cNvSpPr>
            <a:spLocks noChangeAspect="1"/>
          </p:cNvSpPr>
          <p:nvPr/>
        </p:nvSpPr>
        <p:spPr bwMode="auto">
          <a:xfrm>
            <a:off x="7878763" y="3400426"/>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5" name="North Dakota">
            <a:extLst>
              <a:ext uri="{FF2B5EF4-FFF2-40B4-BE49-F238E27FC236}">
                <a16:creationId xmlns:a16="http://schemas.microsoft.com/office/drawing/2014/main" id="{A4A09212-27CF-4C2C-9953-8E76A0BFC440}"/>
              </a:ext>
            </a:extLst>
          </p:cNvPr>
          <p:cNvSpPr>
            <a:spLocks noChangeAspect="1"/>
          </p:cNvSpPr>
          <p:nvPr/>
        </p:nvSpPr>
        <p:spPr bwMode="auto">
          <a:xfrm>
            <a:off x="5557839" y="1700214"/>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6" name="Ohio">
            <a:extLst>
              <a:ext uri="{FF2B5EF4-FFF2-40B4-BE49-F238E27FC236}">
                <a16:creationId xmlns:a16="http://schemas.microsoft.com/office/drawing/2014/main" id="{57F0383B-A77F-4840-923C-B0B786E6FC78}"/>
              </a:ext>
            </a:extLst>
          </p:cNvPr>
          <p:cNvSpPr>
            <a:spLocks noChangeAspect="1"/>
          </p:cNvSpPr>
          <p:nvPr/>
        </p:nvSpPr>
        <p:spPr bwMode="auto">
          <a:xfrm>
            <a:off x="7697789"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7" name="Oregon">
            <a:extLst>
              <a:ext uri="{FF2B5EF4-FFF2-40B4-BE49-F238E27FC236}">
                <a16:creationId xmlns:a16="http://schemas.microsoft.com/office/drawing/2014/main" id="{ACCF617D-FF77-4B98-9700-BDA42C064AAC}"/>
              </a:ext>
            </a:extLst>
          </p:cNvPr>
          <p:cNvSpPr>
            <a:spLocks noChangeAspect="1"/>
          </p:cNvSpPr>
          <p:nvPr/>
        </p:nvSpPr>
        <p:spPr bwMode="auto">
          <a:xfrm>
            <a:off x="3257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8" name="Pennsylvania">
            <a:extLst>
              <a:ext uri="{FF2B5EF4-FFF2-40B4-BE49-F238E27FC236}">
                <a16:creationId xmlns:a16="http://schemas.microsoft.com/office/drawing/2014/main" id="{0D53DC11-E408-4081-8263-0023C5CC9B88}"/>
              </a:ext>
            </a:extLst>
          </p:cNvPr>
          <p:cNvSpPr>
            <a:spLocks noChangeAspect="1"/>
          </p:cNvSpPr>
          <p:nvPr/>
        </p:nvSpPr>
        <p:spPr bwMode="auto">
          <a:xfrm>
            <a:off x="8177214"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9" name="Rhode Island">
            <a:extLst>
              <a:ext uri="{FF2B5EF4-FFF2-40B4-BE49-F238E27FC236}">
                <a16:creationId xmlns:a16="http://schemas.microsoft.com/office/drawing/2014/main" id="{881B814F-8CE5-4784-9E7B-BA003D3C0B34}"/>
              </a:ext>
            </a:extLst>
          </p:cNvPr>
          <p:cNvSpPr>
            <a:spLocks noChangeAspect="1"/>
          </p:cNvSpPr>
          <p:nvPr/>
        </p:nvSpPr>
        <p:spPr bwMode="auto">
          <a:xfrm>
            <a:off x="9150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0" name="South Carolina">
            <a:extLst>
              <a:ext uri="{FF2B5EF4-FFF2-40B4-BE49-F238E27FC236}">
                <a16:creationId xmlns:a16="http://schemas.microsoft.com/office/drawing/2014/main" id="{D2CF3615-FBA2-487C-B30F-DBB3393F3B2E}"/>
              </a:ext>
            </a:extLst>
          </p:cNvPr>
          <p:cNvSpPr>
            <a:spLocks noChangeAspect="1"/>
          </p:cNvSpPr>
          <p:nvPr/>
        </p:nvSpPr>
        <p:spPr bwMode="auto">
          <a:xfrm>
            <a:off x="8005764" y="3719514"/>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1" name="South Dakota">
            <a:extLst>
              <a:ext uri="{FF2B5EF4-FFF2-40B4-BE49-F238E27FC236}">
                <a16:creationId xmlns:a16="http://schemas.microsoft.com/office/drawing/2014/main" id="{48A192E7-5521-454D-AB83-324F0554ED75}"/>
              </a:ext>
            </a:extLst>
          </p:cNvPr>
          <p:cNvSpPr>
            <a:spLocks noChangeAspect="1"/>
          </p:cNvSpPr>
          <p:nvPr/>
        </p:nvSpPr>
        <p:spPr bwMode="auto">
          <a:xfrm>
            <a:off x="5516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2" name="Tennessee">
            <a:extLst>
              <a:ext uri="{FF2B5EF4-FFF2-40B4-BE49-F238E27FC236}">
                <a16:creationId xmlns:a16="http://schemas.microsoft.com/office/drawing/2014/main" id="{9F7A5345-7514-4248-8ECD-79F9BC23069C}"/>
              </a:ext>
            </a:extLst>
          </p:cNvPr>
          <p:cNvSpPr>
            <a:spLocks noChangeAspect="1"/>
          </p:cNvSpPr>
          <p:nvPr/>
        </p:nvSpPr>
        <p:spPr bwMode="auto">
          <a:xfrm>
            <a:off x="7132639" y="3509964"/>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3" name="Texas">
            <a:extLst>
              <a:ext uri="{FF2B5EF4-FFF2-40B4-BE49-F238E27FC236}">
                <a16:creationId xmlns:a16="http://schemas.microsoft.com/office/drawing/2014/main" id="{F85CF62A-AAEA-46FA-AE6F-514F47F73CA2}"/>
              </a:ext>
            </a:extLst>
          </p:cNvPr>
          <p:cNvSpPr>
            <a:spLocks noChangeAspect="1"/>
          </p:cNvSpPr>
          <p:nvPr/>
        </p:nvSpPr>
        <p:spPr bwMode="auto">
          <a:xfrm>
            <a:off x="5022851"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4" name="Utah">
            <a:extLst>
              <a:ext uri="{FF2B5EF4-FFF2-40B4-BE49-F238E27FC236}">
                <a16:creationId xmlns:a16="http://schemas.microsoft.com/office/drawing/2014/main" id="{37766128-BF2F-482A-B367-DCC494C51397}"/>
              </a:ext>
            </a:extLst>
          </p:cNvPr>
          <p:cNvSpPr>
            <a:spLocks noChangeAspect="1"/>
          </p:cNvSpPr>
          <p:nvPr/>
        </p:nvSpPr>
        <p:spPr bwMode="auto">
          <a:xfrm>
            <a:off x="4222751" y="2601914"/>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5" name="Vermont">
            <a:extLst>
              <a:ext uri="{FF2B5EF4-FFF2-40B4-BE49-F238E27FC236}">
                <a16:creationId xmlns:a16="http://schemas.microsoft.com/office/drawing/2014/main" id="{43D9AA3D-7F97-4416-B0B5-D4D0E8DD4C4D}"/>
              </a:ext>
            </a:extLst>
          </p:cNvPr>
          <p:cNvSpPr>
            <a:spLocks noChangeAspect="1"/>
          </p:cNvSpPr>
          <p:nvPr/>
        </p:nvSpPr>
        <p:spPr bwMode="auto">
          <a:xfrm>
            <a:off x="8874125" y="2017714"/>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6" name="West Virginia">
            <a:extLst>
              <a:ext uri="{FF2B5EF4-FFF2-40B4-BE49-F238E27FC236}">
                <a16:creationId xmlns:a16="http://schemas.microsoft.com/office/drawing/2014/main" id="{68DBDF0A-DD62-4480-9AFE-6A1E5B520126}"/>
              </a:ext>
            </a:extLst>
          </p:cNvPr>
          <p:cNvSpPr>
            <a:spLocks noChangeAspect="1"/>
          </p:cNvSpPr>
          <p:nvPr/>
        </p:nvSpPr>
        <p:spPr bwMode="auto">
          <a:xfrm>
            <a:off x="8021639"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7" name="Wisconsin">
            <a:extLst>
              <a:ext uri="{FF2B5EF4-FFF2-40B4-BE49-F238E27FC236}">
                <a16:creationId xmlns:a16="http://schemas.microsoft.com/office/drawing/2014/main" id="{334240FC-06FF-45BE-AF6D-31158C2847C9}"/>
              </a:ext>
            </a:extLst>
          </p:cNvPr>
          <p:cNvSpPr>
            <a:spLocks noChangeAspect="1"/>
          </p:cNvSpPr>
          <p:nvPr/>
        </p:nvSpPr>
        <p:spPr bwMode="auto">
          <a:xfrm>
            <a:off x="6757989"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8" name="Wyoming">
            <a:extLst>
              <a:ext uri="{FF2B5EF4-FFF2-40B4-BE49-F238E27FC236}">
                <a16:creationId xmlns:a16="http://schemas.microsoft.com/office/drawing/2014/main" id="{360F0F45-D486-4431-86AD-B72900BAB92A}"/>
              </a:ext>
            </a:extLst>
          </p:cNvPr>
          <p:cNvSpPr>
            <a:spLocks noChangeAspect="1"/>
          </p:cNvSpPr>
          <p:nvPr/>
        </p:nvSpPr>
        <p:spPr bwMode="auto">
          <a:xfrm>
            <a:off x="4684714"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9" name="Massachusetts">
            <a:extLst>
              <a:ext uri="{FF2B5EF4-FFF2-40B4-BE49-F238E27FC236}">
                <a16:creationId xmlns:a16="http://schemas.microsoft.com/office/drawing/2014/main" id="{5A973FAC-814F-4A7C-89EF-EF4E518902DA}"/>
              </a:ext>
            </a:extLst>
          </p:cNvPr>
          <p:cNvSpPr>
            <a:spLocks noChangeAspect="1"/>
          </p:cNvSpPr>
          <p:nvPr/>
        </p:nvSpPr>
        <p:spPr bwMode="auto">
          <a:xfrm>
            <a:off x="8963025" y="2320926"/>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0" name="Freeform 59">
            <a:extLst>
              <a:ext uri="{FF2B5EF4-FFF2-40B4-BE49-F238E27FC236}">
                <a16:creationId xmlns:a16="http://schemas.microsoft.com/office/drawing/2014/main" id="{7451A855-A3B5-4803-B68C-3AF22122522D}"/>
              </a:ext>
            </a:extLst>
          </p:cNvPr>
          <p:cNvSpPr>
            <a:spLocks noChangeAspect="1"/>
          </p:cNvSpPr>
          <p:nvPr/>
        </p:nvSpPr>
        <p:spPr bwMode="auto">
          <a:xfrm>
            <a:off x="9282114"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1" name="Freeform 60">
            <a:extLst>
              <a:ext uri="{FF2B5EF4-FFF2-40B4-BE49-F238E27FC236}">
                <a16:creationId xmlns:a16="http://schemas.microsoft.com/office/drawing/2014/main" id="{8A5976C3-E125-4D00-94F4-ABBB40CC105A}"/>
              </a:ext>
            </a:extLst>
          </p:cNvPr>
          <p:cNvSpPr>
            <a:spLocks noChangeAspect="1"/>
          </p:cNvSpPr>
          <p:nvPr/>
        </p:nvSpPr>
        <p:spPr bwMode="auto">
          <a:xfrm>
            <a:off x="9355138" y="2514601"/>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2" name="Virginia">
            <a:extLst>
              <a:ext uri="{FF2B5EF4-FFF2-40B4-BE49-F238E27FC236}">
                <a16:creationId xmlns:a16="http://schemas.microsoft.com/office/drawing/2014/main" id="{D38D3249-40B9-4126-B049-61C80B2EB694}"/>
              </a:ext>
            </a:extLst>
          </p:cNvPr>
          <p:cNvSpPr>
            <a:spLocks noChangeAspect="1"/>
          </p:cNvSpPr>
          <p:nvPr/>
        </p:nvSpPr>
        <p:spPr bwMode="auto">
          <a:xfrm>
            <a:off x="7934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3" name="Freeform 62">
            <a:extLst>
              <a:ext uri="{FF2B5EF4-FFF2-40B4-BE49-F238E27FC236}">
                <a16:creationId xmlns:a16="http://schemas.microsoft.com/office/drawing/2014/main" id="{82E6B715-CD82-4A17-A98D-E215DC8215B2}"/>
              </a:ext>
            </a:extLst>
          </p:cNvPr>
          <p:cNvSpPr>
            <a:spLocks noChangeAspect="1"/>
          </p:cNvSpPr>
          <p:nvPr/>
        </p:nvSpPr>
        <p:spPr bwMode="auto">
          <a:xfrm>
            <a:off x="8837614"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nvGrpSpPr>
          <p:cNvPr id="197694" name="Hawaii">
            <a:extLst>
              <a:ext uri="{FF2B5EF4-FFF2-40B4-BE49-F238E27FC236}">
                <a16:creationId xmlns:a16="http://schemas.microsoft.com/office/drawing/2014/main" id="{EDCEDF80-0F08-4ED4-AC75-950CAD2318B4}"/>
              </a:ext>
            </a:extLst>
          </p:cNvPr>
          <p:cNvGrpSpPr>
            <a:grpSpLocks/>
          </p:cNvGrpSpPr>
          <p:nvPr/>
        </p:nvGrpSpPr>
        <p:grpSpPr bwMode="auto">
          <a:xfrm>
            <a:off x="2206626" y="3846514"/>
            <a:ext cx="963613" cy="498475"/>
            <a:chOff x="582" y="2987"/>
            <a:chExt cx="659" cy="352"/>
          </a:xfrm>
        </p:grpSpPr>
        <p:sp>
          <p:nvSpPr>
            <p:cNvPr id="3159" name="Freeform 64">
              <a:extLst>
                <a:ext uri="{FF2B5EF4-FFF2-40B4-BE49-F238E27FC236}">
                  <a16:creationId xmlns:a16="http://schemas.microsoft.com/office/drawing/2014/main" id="{64351651-3D5D-4B30-A67C-7E91C83561F8}"/>
                </a:ext>
              </a:extLst>
            </p:cNvPr>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0" name="Freeform 65">
              <a:extLst>
                <a:ext uri="{FF2B5EF4-FFF2-40B4-BE49-F238E27FC236}">
                  <a16:creationId xmlns:a16="http://schemas.microsoft.com/office/drawing/2014/main" id="{2EEC871C-AD70-4CC5-A56F-ACDF7435B75C}"/>
                </a:ext>
              </a:extLst>
            </p:cNvPr>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1" name="Freeform 66">
              <a:extLst>
                <a:ext uri="{FF2B5EF4-FFF2-40B4-BE49-F238E27FC236}">
                  <a16:creationId xmlns:a16="http://schemas.microsoft.com/office/drawing/2014/main" id="{67374E48-5FA0-4B6F-915B-33D7AC244338}"/>
                </a:ext>
              </a:extLst>
            </p:cNvPr>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2" name="Freeform 67">
              <a:extLst>
                <a:ext uri="{FF2B5EF4-FFF2-40B4-BE49-F238E27FC236}">
                  <a16:creationId xmlns:a16="http://schemas.microsoft.com/office/drawing/2014/main" id="{2015153C-90EC-425D-BBF9-F7C47EBEB7CF}"/>
                </a:ext>
              </a:extLst>
            </p:cNvPr>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3" name="Freeform 68">
              <a:extLst>
                <a:ext uri="{FF2B5EF4-FFF2-40B4-BE49-F238E27FC236}">
                  <a16:creationId xmlns:a16="http://schemas.microsoft.com/office/drawing/2014/main" id="{17783A8F-79CE-4D4A-A901-94A8249F1438}"/>
                </a:ext>
              </a:extLst>
            </p:cNvPr>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4" name="Freeform 69">
              <a:extLst>
                <a:ext uri="{FF2B5EF4-FFF2-40B4-BE49-F238E27FC236}">
                  <a16:creationId xmlns:a16="http://schemas.microsoft.com/office/drawing/2014/main" id="{3BEBFF3E-8406-477C-9F8E-90B49C4F9A95}"/>
                </a:ext>
              </a:extLst>
            </p:cNvPr>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5" name="Freeform 70">
              <a:extLst>
                <a:ext uri="{FF2B5EF4-FFF2-40B4-BE49-F238E27FC236}">
                  <a16:creationId xmlns:a16="http://schemas.microsoft.com/office/drawing/2014/main" id="{D5411839-60A2-44B1-973C-E520366E4030}"/>
                </a:ext>
              </a:extLst>
            </p:cNvPr>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6" name="Freeform 71">
              <a:extLst>
                <a:ext uri="{FF2B5EF4-FFF2-40B4-BE49-F238E27FC236}">
                  <a16:creationId xmlns:a16="http://schemas.microsoft.com/office/drawing/2014/main" id="{F3CCEE10-B5A4-4742-BD8B-950EBF985C8C}"/>
                </a:ext>
              </a:extLst>
            </p:cNvPr>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grpSp>
        <p:nvGrpSpPr>
          <p:cNvPr id="197695" name="Alaska">
            <a:extLst>
              <a:ext uri="{FF2B5EF4-FFF2-40B4-BE49-F238E27FC236}">
                <a16:creationId xmlns:a16="http://schemas.microsoft.com/office/drawing/2014/main" id="{8A1F8A60-D98D-409E-9D0B-4933C31BFF4B}"/>
              </a:ext>
            </a:extLst>
          </p:cNvPr>
          <p:cNvGrpSpPr>
            <a:grpSpLocks/>
          </p:cNvGrpSpPr>
          <p:nvPr/>
        </p:nvGrpSpPr>
        <p:grpSpPr bwMode="auto">
          <a:xfrm>
            <a:off x="2184400" y="4448176"/>
            <a:ext cx="2776538" cy="987425"/>
            <a:chOff x="523" y="3048"/>
            <a:chExt cx="1899" cy="696"/>
          </a:xfrm>
        </p:grpSpPr>
        <p:sp>
          <p:nvSpPr>
            <p:cNvPr id="3149" name="Freeform 73">
              <a:extLst>
                <a:ext uri="{FF2B5EF4-FFF2-40B4-BE49-F238E27FC236}">
                  <a16:creationId xmlns:a16="http://schemas.microsoft.com/office/drawing/2014/main" id="{47899D99-8A29-41B3-A4D9-649BC81A6D2F}"/>
                </a:ext>
              </a:extLst>
            </p:cNvPr>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0" name="Freeform 74">
              <a:extLst>
                <a:ext uri="{FF2B5EF4-FFF2-40B4-BE49-F238E27FC236}">
                  <a16:creationId xmlns:a16="http://schemas.microsoft.com/office/drawing/2014/main" id="{2DD4CF12-72A3-45EC-9AAB-5517D099E05B}"/>
                </a:ext>
              </a:extLst>
            </p:cNvPr>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1" name="Freeform 75">
              <a:extLst>
                <a:ext uri="{FF2B5EF4-FFF2-40B4-BE49-F238E27FC236}">
                  <a16:creationId xmlns:a16="http://schemas.microsoft.com/office/drawing/2014/main" id="{164AE605-20D2-429F-A62A-3F1310DA074D}"/>
                </a:ext>
              </a:extLst>
            </p:cNvPr>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2" name="Freeform 76">
              <a:extLst>
                <a:ext uri="{FF2B5EF4-FFF2-40B4-BE49-F238E27FC236}">
                  <a16:creationId xmlns:a16="http://schemas.microsoft.com/office/drawing/2014/main" id="{340A5EDA-E29E-4588-B437-E2D809C3A1D4}"/>
                </a:ext>
              </a:extLst>
            </p:cNvPr>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3" name="Freeform 77">
              <a:extLst>
                <a:ext uri="{FF2B5EF4-FFF2-40B4-BE49-F238E27FC236}">
                  <a16:creationId xmlns:a16="http://schemas.microsoft.com/office/drawing/2014/main" id="{44A28196-FADD-4FD2-A13D-58895232132B}"/>
                </a:ext>
              </a:extLst>
            </p:cNvPr>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4" name="Freeform 78">
              <a:extLst>
                <a:ext uri="{FF2B5EF4-FFF2-40B4-BE49-F238E27FC236}">
                  <a16:creationId xmlns:a16="http://schemas.microsoft.com/office/drawing/2014/main" id="{DE96D25B-9D8E-43DC-A7BC-77C6C7ED6DAB}"/>
                </a:ext>
              </a:extLst>
            </p:cNvPr>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5" name="Freeform 79">
              <a:extLst>
                <a:ext uri="{FF2B5EF4-FFF2-40B4-BE49-F238E27FC236}">
                  <a16:creationId xmlns:a16="http://schemas.microsoft.com/office/drawing/2014/main" id="{80EC6DCB-6535-46B6-8EBC-6939841CDBB6}"/>
                </a:ext>
              </a:extLst>
            </p:cNvPr>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6" name="Freeform 80">
              <a:extLst>
                <a:ext uri="{FF2B5EF4-FFF2-40B4-BE49-F238E27FC236}">
                  <a16:creationId xmlns:a16="http://schemas.microsoft.com/office/drawing/2014/main" id="{F9B8A839-09C1-4A2D-B4F5-0F403A447BB3}"/>
                </a:ext>
              </a:extLst>
            </p:cNvPr>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7" name="Freeform 81">
              <a:extLst>
                <a:ext uri="{FF2B5EF4-FFF2-40B4-BE49-F238E27FC236}">
                  <a16:creationId xmlns:a16="http://schemas.microsoft.com/office/drawing/2014/main" id="{47881CC1-2BAF-455B-8614-42BBB3D398E8}"/>
                </a:ext>
              </a:extLst>
            </p:cNvPr>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8" name="Freeform 82">
              <a:extLst>
                <a:ext uri="{FF2B5EF4-FFF2-40B4-BE49-F238E27FC236}">
                  <a16:creationId xmlns:a16="http://schemas.microsoft.com/office/drawing/2014/main" id="{DDAA5DD9-C07F-4AAF-81BF-07CE773E1A75}"/>
                </a:ext>
              </a:extLst>
            </p:cNvPr>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sp>
        <p:nvSpPr>
          <p:cNvPr id="3136" name="Rectangle 109">
            <a:extLst>
              <a:ext uri="{FF2B5EF4-FFF2-40B4-BE49-F238E27FC236}">
                <a16:creationId xmlns:a16="http://schemas.microsoft.com/office/drawing/2014/main" id="{174AE1E1-59ED-4451-A1E9-0768758A0BC6}"/>
              </a:ext>
            </a:extLst>
          </p:cNvPr>
          <p:cNvSpPr>
            <a:spLocks noChangeArrowheads="1"/>
          </p:cNvSpPr>
          <p:nvPr/>
        </p:nvSpPr>
        <p:spPr bwMode="auto">
          <a:xfrm>
            <a:off x="9064625" y="3248025"/>
            <a:ext cx="279400" cy="139700"/>
          </a:xfrm>
          <a:prstGeom prst="rect">
            <a:avLst/>
          </a:prstGeom>
          <a:solidFill>
            <a:srgbClr val="82ABFE"/>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7" name="Rectangle 110">
            <a:extLst>
              <a:ext uri="{FF2B5EF4-FFF2-40B4-BE49-F238E27FC236}">
                <a16:creationId xmlns:a16="http://schemas.microsoft.com/office/drawing/2014/main" id="{2BA5ADDE-FAAF-4889-A50B-C5C5A1F4BAD5}"/>
              </a:ext>
            </a:extLst>
          </p:cNvPr>
          <p:cNvSpPr>
            <a:spLocks noChangeArrowheads="1"/>
          </p:cNvSpPr>
          <p:nvPr/>
        </p:nvSpPr>
        <p:spPr bwMode="auto">
          <a:xfrm>
            <a:off x="9064625" y="3590925"/>
            <a:ext cx="279400" cy="139700"/>
          </a:xfrm>
          <a:prstGeom prst="rect">
            <a:avLst/>
          </a:prstGeom>
          <a:solidFill>
            <a:srgbClr val="3366FF"/>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8" name="Rectangle 111">
            <a:extLst>
              <a:ext uri="{FF2B5EF4-FFF2-40B4-BE49-F238E27FC236}">
                <a16:creationId xmlns:a16="http://schemas.microsoft.com/office/drawing/2014/main" id="{4359A380-CA7E-4586-90ED-5EA8B47B823A}"/>
              </a:ext>
            </a:extLst>
          </p:cNvPr>
          <p:cNvSpPr>
            <a:spLocks noChangeArrowheads="1"/>
          </p:cNvSpPr>
          <p:nvPr/>
        </p:nvSpPr>
        <p:spPr bwMode="auto">
          <a:xfrm>
            <a:off x="9064625" y="3933825"/>
            <a:ext cx="279400" cy="139700"/>
          </a:xfrm>
          <a:prstGeom prst="rect">
            <a:avLst/>
          </a:prstGeom>
          <a:solidFill>
            <a:srgbClr val="136191"/>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9" name="Rectangle 112">
            <a:extLst>
              <a:ext uri="{FF2B5EF4-FFF2-40B4-BE49-F238E27FC236}">
                <a16:creationId xmlns:a16="http://schemas.microsoft.com/office/drawing/2014/main" id="{3261CDB5-0D9A-459F-BC09-446C7CC0E0AB}"/>
              </a:ext>
            </a:extLst>
          </p:cNvPr>
          <p:cNvSpPr>
            <a:spLocks noChangeArrowheads="1"/>
          </p:cNvSpPr>
          <p:nvPr/>
        </p:nvSpPr>
        <p:spPr bwMode="auto">
          <a:xfrm>
            <a:off x="9064625" y="4264025"/>
            <a:ext cx="279400" cy="139700"/>
          </a:xfrm>
          <a:prstGeom prst="rect">
            <a:avLst/>
          </a:prstGeom>
          <a:solidFill>
            <a:srgbClr val="001968"/>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3140" name="Rectangle 113">
            <a:extLst>
              <a:ext uri="{FF2B5EF4-FFF2-40B4-BE49-F238E27FC236}">
                <a16:creationId xmlns:a16="http://schemas.microsoft.com/office/drawing/2014/main" id="{42F2C837-DF81-4447-9175-ABF0B7499123}"/>
              </a:ext>
            </a:extLst>
          </p:cNvPr>
          <p:cNvSpPr>
            <a:spLocks noChangeArrowheads="1"/>
          </p:cNvSpPr>
          <p:nvPr/>
        </p:nvSpPr>
        <p:spPr bwMode="auto">
          <a:xfrm>
            <a:off x="9064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197701" name="Text Box 114">
            <a:extLst>
              <a:ext uri="{FF2B5EF4-FFF2-40B4-BE49-F238E27FC236}">
                <a16:creationId xmlns:a16="http://schemas.microsoft.com/office/drawing/2014/main" id="{4701D3C6-B278-4A70-9685-7B6235EA47AF}"/>
              </a:ext>
            </a:extLst>
          </p:cNvPr>
          <p:cNvSpPr txBox="1">
            <a:spLocks noChangeArrowheads="1"/>
          </p:cNvSpPr>
          <p:nvPr/>
        </p:nvSpPr>
        <p:spPr bwMode="auto">
          <a:xfrm>
            <a:off x="9474200" y="4529139"/>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No Data</a:t>
            </a:r>
          </a:p>
        </p:txBody>
      </p:sp>
      <p:sp>
        <p:nvSpPr>
          <p:cNvPr id="197702" name="Text Box 105">
            <a:extLst>
              <a:ext uri="{FF2B5EF4-FFF2-40B4-BE49-F238E27FC236}">
                <a16:creationId xmlns:a16="http://schemas.microsoft.com/office/drawing/2014/main" id="{EC393AAA-6352-4EC5-B463-70AECDE8C07F}"/>
              </a:ext>
            </a:extLst>
          </p:cNvPr>
          <p:cNvSpPr txBox="1">
            <a:spLocks noChangeArrowheads="1"/>
          </p:cNvSpPr>
          <p:nvPr/>
        </p:nvSpPr>
        <p:spPr bwMode="auto">
          <a:xfrm>
            <a:off x="9305925" y="31829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34.9% - 40.0%</a:t>
            </a:r>
          </a:p>
        </p:txBody>
      </p:sp>
      <p:sp>
        <p:nvSpPr>
          <p:cNvPr id="197703" name="Text Box 106">
            <a:extLst>
              <a:ext uri="{FF2B5EF4-FFF2-40B4-BE49-F238E27FC236}">
                <a16:creationId xmlns:a16="http://schemas.microsoft.com/office/drawing/2014/main" id="{78C10E97-4918-4AD6-A1FD-58DBCB4C4D68}"/>
              </a:ext>
            </a:extLst>
          </p:cNvPr>
          <p:cNvSpPr txBox="1">
            <a:spLocks noChangeArrowheads="1"/>
          </p:cNvSpPr>
          <p:nvPr/>
        </p:nvSpPr>
        <p:spPr bwMode="auto">
          <a:xfrm>
            <a:off x="9305925" y="35385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40.1% - 43.3%</a:t>
            </a:r>
          </a:p>
        </p:txBody>
      </p:sp>
      <p:sp>
        <p:nvSpPr>
          <p:cNvPr id="197704" name="Text Box 107">
            <a:extLst>
              <a:ext uri="{FF2B5EF4-FFF2-40B4-BE49-F238E27FC236}">
                <a16:creationId xmlns:a16="http://schemas.microsoft.com/office/drawing/2014/main" id="{620886B0-3A09-42EE-8D14-9261138C40D5}"/>
              </a:ext>
            </a:extLst>
          </p:cNvPr>
          <p:cNvSpPr txBox="1">
            <a:spLocks noChangeArrowheads="1"/>
          </p:cNvSpPr>
          <p:nvPr/>
        </p:nvSpPr>
        <p:spPr bwMode="auto">
          <a:xfrm>
            <a:off x="9305925" y="38687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43.4% - 46.9%</a:t>
            </a:r>
          </a:p>
        </p:txBody>
      </p:sp>
      <p:sp>
        <p:nvSpPr>
          <p:cNvPr id="197705" name="Text Box 108">
            <a:extLst>
              <a:ext uri="{FF2B5EF4-FFF2-40B4-BE49-F238E27FC236}">
                <a16:creationId xmlns:a16="http://schemas.microsoft.com/office/drawing/2014/main" id="{50DA5E94-5397-4382-870E-A8DABEBBA8E3}"/>
              </a:ext>
            </a:extLst>
          </p:cNvPr>
          <p:cNvSpPr txBox="1">
            <a:spLocks noChangeArrowheads="1"/>
          </p:cNvSpPr>
          <p:nvPr/>
        </p:nvSpPr>
        <p:spPr bwMode="auto">
          <a:xfrm>
            <a:off x="9305925" y="42116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47.0% - 54.3%</a:t>
            </a:r>
          </a:p>
        </p:txBody>
      </p:sp>
      <p:sp>
        <p:nvSpPr>
          <p:cNvPr id="197706" name="Rectangle 7">
            <a:extLst>
              <a:ext uri="{FF2B5EF4-FFF2-40B4-BE49-F238E27FC236}">
                <a16:creationId xmlns:a16="http://schemas.microsoft.com/office/drawing/2014/main" id="{D80F97B0-6B38-4CE7-9AFB-E8CCE7F3687D}"/>
              </a:ext>
            </a:extLst>
          </p:cNvPr>
          <p:cNvSpPr>
            <a:spLocks noGrp="1" noChangeArrowheads="1"/>
          </p:cNvSpPr>
          <p:nvPr>
            <p:ph type="title" idx="4294967295"/>
          </p:nvPr>
        </p:nvSpPr>
        <p:spPr>
          <a:xfrm>
            <a:off x="1960563" y="330201"/>
            <a:ext cx="8266112" cy="1135063"/>
          </a:xfrm>
          <a:noFill/>
        </p:spPr>
        <p:txBody>
          <a:bodyPr anchor="t"/>
          <a:lstStyle/>
          <a:p>
            <a:r>
              <a:rPr lang="en-US" altLang="en-US" sz="2000"/>
              <a:t>Percentage of High School Students Who Played Video or Computer Games or Used a Computer 3 or More Hours Per Day*</a:t>
            </a:r>
          </a:p>
        </p:txBody>
      </p:sp>
      <p:sp>
        <p:nvSpPr>
          <p:cNvPr id="197707" name="Text Box 101">
            <a:extLst>
              <a:ext uri="{FF2B5EF4-FFF2-40B4-BE49-F238E27FC236}">
                <a16:creationId xmlns:a16="http://schemas.microsoft.com/office/drawing/2014/main" id="{E8B4CFD6-1E5D-4A86-B2D7-137704ACA40A}"/>
              </a:ext>
            </a:extLst>
          </p:cNvPr>
          <p:cNvSpPr txBox="1">
            <a:spLocks noChangeArrowheads="1"/>
          </p:cNvSpPr>
          <p:nvPr/>
        </p:nvSpPr>
        <p:spPr bwMode="auto">
          <a:xfrm>
            <a:off x="1884363" y="6018213"/>
            <a:ext cx="83423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eaLnBrk="0" hangingPunct="0">
              <a:spcBef>
                <a:spcPct val="50000"/>
              </a:spcBef>
              <a:spcAft>
                <a:spcPct val="0"/>
              </a:spcAft>
              <a:buClrTx/>
              <a:buSzTx/>
              <a:buNone/>
            </a:pPr>
            <a:r>
              <a:rPr lang="en-US" altLang="en-US" sz="1100">
                <a:cs typeface="+mn-cs"/>
              </a:rPr>
              <a:t>Counting time spent on things such as Xbox, PlayStation, an iPad or other tablet, a smartphone, texting, YouTube, Instagram, Facebook, or other social media, for something that was not school work, on an average school day</a:t>
            </a:r>
          </a:p>
        </p:txBody>
      </p:sp>
      <p:sp>
        <p:nvSpPr>
          <p:cNvPr id="197708" name="Text Box 116">
            <a:extLst>
              <a:ext uri="{FF2B5EF4-FFF2-40B4-BE49-F238E27FC236}">
                <a16:creationId xmlns:a16="http://schemas.microsoft.com/office/drawing/2014/main" id="{E1874077-6E7A-4C51-BF60-8C6D0B3B47D2}"/>
              </a:ext>
            </a:extLst>
          </p:cNvPr>
          <p:cNvSpPr txBox="1">
            <a:spLocks noChangeArrowheads="1"/>
          </p:cNvSpPr>
          <p:nvPr/>
        </p:nvSpPr>
        <p:spPr bwMode="auto">
          <a:xfrm>
            <a:off x="6302375" y="6489701"/>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r" eaLnBrk="0" hangingPunct="0">
              <a:spcAft>
                <a:spcPct val="0"/>
              </a:spcAft>
              <a:buClrTx/>
              <a:buSzTx/>
              <a:buNone/>
            </a:pPr>
            <a:r>
              <a:rPr lang="en-US" altLang="en-US" sz="1600" i="1">
                <a:cs typeface="+mn-cs"/>
              </a:rPr>
              <a:t>State Youth Risk Behavior Surveys, 2019</a:t>
            </a: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 average week when they were in school</a:t>
            </a:r>
          </a:p>
          <a:p>
            <a:r>
              <a:rPr lang="en-US" sz="900" b="1" baseline="50000" dirty="0">
                <a:solidFill>
                  <a:srgbClr val="007889"/>
                </a:solidFill>
              </a:rPr>
              <a:t>†</a:t>
            </a:r>
            <a:r>
              <a:rPr lang="en-US" sz="1100" dirty="0">
                <a:solidFill>
                  <a:srgbClr val="007889"/>
                </a:solidFill>
              </a:rPr>
              <a:t>M &gt; F; 9th &gt; 10th, 9th &gt; 11th, 9th &gt; 12th, 10th &gt; 11th, 10th &gt; 12th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a:spLocks noGrp="1"/>
          </p:cNvSpPr>
          <p:nvPr>
            <p:ph type="title" idx="4294967295"/>
          </p:nvPr>
        </p:nvSpPr>
        <p:spPr>
          <a:xfrm>
            <a:off x="448732" y="287867"/>
            <a:ext cx="11362267"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Attended Physical Education (PE) Classes on 1 or More Days,* by Sex,</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Grade,</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and Race/Ethnicity,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 average week when they were in school</a:t>
            </a:r>
          </a:p>
          <a:p>
            <a:r>
              <a:rPr lang="en-US" sz="1100" dirty="0">
                <a:solidFill>
                  <a:srgbClr val="007889"/>
                </a:solidFill>
              </a:rPr>
              <a:t>This graph contains weighted results.</a:t>
            </a:r>
          </a:p>
        </p:txBody>
      </p:sp>
      <p:sp>
        <p:nvSpPr>
          <p:cNvPr id="15" name="Heading1"/>
          <p:cNvSpPr txBox="1">
            <a:spLocks noGrp="1"/>
          </p:cNvSpPr>
          <p:nvPr>
            <p:ph type="title" idx="4294967295"/>
          </p:nvPr>
        </p:nvSpPr>
        <p:spPr>
          <a:xfrm>
            <a:off x="143164" y="269395"/>
            <a:ext cx="1186897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Attended Physical Education (PE) Classes on 1 or More Days,*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57728" y="264164"/>
            <a:ext cx="1203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Attended Physical Education (PE) Classes on 1 or More Days,* 1991-2019</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 average week when they were in school</a:t>
            </a:r>
          </a:p>
          <a:p>
            <a:r>
              <a:rPr lang="en-US" sz="900" b="1" baseline="50000" dirty="0">
                <a:solidFill>
                  <a:srgbClr val="007889"/>
                </a:solidFill>
              </a:rPr>
              <a:t>†</a:t>
            </a:r>
            <a:r>
              <a:rPr lang="en-US" sz="1100" dirty="0">
                <a:solidFill>
                  <a:srgbClr val="007889"/>
                </a:solidFill>
              </a:rPr>
              <a:t>No change 1991-2019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Surveys, 1991-2019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143164" y="269395"/>
            <a:ext cx="1186897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Were Physically Active at Least 60 Minutes Per Day on 5 or More Days,* by Sexual Identity and Sex of Sexual Contacts, 2019</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1100" dirty="0">
                <a:solidFill>
                  <a:srgbClr val="007889"/>
                </a:solidFill>
              </a:rPr>
              <a:t>This graph contains weighted results.</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656117502"/>
              </p:ext>
            </p:extLst>
          </p:nvPr>
        </p:nvGraphicFramePr>
        <p:xfrm>
          <a:off x="1752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a:spLocks noGrp="1"/>
          </p:cNvSpPr>
          <p:nvPr>
            <p:ph type="title" idx="4294967295"/>
          </p:nvPr>
        </p:nvSpPr>
        <p:spPr>
          <a:xfrm>
            <a:off x="1965016" y="260564"/>
            <a:ext cx="822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Calibri" panose="020F0502020204030204" pitchFamily="34" charset="0"/>
              </a:rPr>
              <a:t>Range and Median Percentage of High School Students Who Attended Physical Education (PE) Classes on 1 or More Days,* Across 36 States and 20 Cities, 2019</a:t>
            </a:r>
          </a:p>
        </p:txBody>
      </p:sp>
      <p:sp>
        <p:nvSpPr>
          <p:cNvPr id="7" name="SiteFooter1">
            <a:extLst>
              <a:ext uri="{FF2B5EF4-FFF2-40B4-BE49-F238E27FC236}">
                <a16:creationId xmlns:a16="http://schemas.microsoft.com/office/drawing/2014/main" id="{4DBE8D1E-63CA-4827-A143-FE9DE5A3E011}"/>
              </a:ext>
            </a:extLst>
          </p:cNvPr>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State and Local Youth Risk Behavior Surveys, 2019</a:t>
            </a:r>
            <a:endParaRPr lang="en-US" sz="1400" dirty="0">
              <a:solidFill>
                <a:srgbClr val="00788A"/>
              </a:solidFill>
              <a:latin typeface="+mj-lt"/>
              <a:ea typeface="Verdana" panose="020B0604030504040204" pitchFamily="34" charset="0"/>
              <a:cs typeface="Verdana" panose="020B0604030504040204" pitchFamily="34" charset="0"/>
            </a:endParaRPr>
          </a:p>
        </p:txBody>
      </p:sp>
      <p:sp>
        <p:nvSpPr>
          <p:cNvPr id="8" name="Footnote1">
            <a:extLst>
              <a:ext uri="{FF2B5EF4-FFF2-40B4-BE49-F238E27FC236}">
                <a16:creationId xmlns:a16="http://schemas.microsoft.com/office/drawing/2014/main" id="{82BB665B-1E8B-4D2A-9D05-586E91603756}"/>
              </a:ext>
            </a:extLst>
          </p:cNvPr>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 average week when they were in school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a:extLst>
              <a:ext uri="{FF2B5EF4-FFF2-40B4-BE49-F238E27FC236}">
                <a16:creationId xmlns:a16="http://schemas.microsoft.com/office/drawing/2014/main" id="{46CEF376-4EB4-48D1-939D-46EB8619B887}"/>
              </a:ext>
            </a:extLst>
          </p:cNvPr>
          <p:cNvSpPr>
            <a:spLocks noChangeAspect="1"/>
          </p:cNvSpPr>
          <p:nvPr/>
        </p:nvSpPr>
        <p:spPr bwMode="auto">
          <a:xfrm>
            <a:off x="5675314" y="3081339"/>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5" name="Missouri">
            <a:extLst>
              <a:ext uri="{FF2B5EF4-FFF2-40B4-BE49-F238E27FC236}">
                <a16:creationId xmlns:a16="http://schemas.microsoft.com/office/drawing/2014/main" id="{15CA3CCB-98BB-4288-AFDD-A32A523591B7}"/>
              </a:ext>
            </a:extLst>
          </p:cNvPr>
          <p:cNvSpPr>
            <a:spLocks noChangeAspect="1"/>
          </p:cNvSpPr>
          <p:nvPr/>
        </p:nvSpPr>
        <p:spPr bwMode="auto">
          <a:xfrm>
            <a:off x="6450014"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6" name="Illinois">
            <a:extLst>
              <a:ext uri="{FF2B5EF4-FFF2-40B4-BE49-F238E27FC236}">
                <a16:creationId xmlns:a16="http://schemas.microsoft.com/office/drawing/2014/main" id="{28D63DF3-65A2-4188-BBAA-85EB7E9F8117}"/>
              </a:ext>
            </a:extLst>
          </p:cNvPr>
          <p:cNvSpPr>
            <a:spLocks noChangeAspect="1"/>
          </p:cNvSpPr>
          <p:nvPr/>
        </p:nvSpPr>
        <p:spPr bwMode="auto">
          <a:xfrm>
            <a:off x="6945314" y="2693989"/>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7" name="Iowa">
            <a:extLst>
              <a:ext uri="{FF2B5EF4-FFF2-40B4-BE49-F238E27FC236}">
                <a16:creationId xmlns:a16="http://schemas.microsoft.com/office/drawing/2014/main" id="{98F2CD26-2041-425E-85F0-1AB52A740803}"/>
              </a:ext>
            </a:extLst>
          </p:cNvPr>
          <p:cNvSpPr>
            <a:spLocks noChangeAspect="1"/>
          </p:cNvSpPr>
          <p:nvPr/>
        </p:nvSpPr>
        <p:spPr bwMode="auto">
          <a:xfrm>
            <a:off x="6357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8" name="New Mexico">
            <a:extLst>
              <a:ext uri="{FF2B5EF4-FFF2-40B4-BE49-F238E27FC236}">
                <a16:creationId xmlns:a16="http://schemas.microsoft.com/office/drawing/2014/main" id="{E202604A-4E48-4F84-A947-726B76EB4802}"/>
              </a:ext>
            </a:extLst>
          </p:cNvPr>
          <p:cNvSpPr>
            <a:spLocks noChangeAspect="1"/>
          </p:cNvSpPr>
          <p:nvPr/>
        </p:nvSpPr>
        <p:spPr bwMode="auto">
          <a:xfrm>
            <a:off x="4700589" y="3455989"/>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9" name="Oklahoma">
            <a:extLst>
              <a:ext uri="{FF2B5EF4-FFF2-40B4-BE49-F238E27FC236}">
                <a16:creationId xmlns:a16="http://schemas.microsoft.com/office/drawing/2014/main" id="{F56AA1D8-DAE1-4990-9717-BCF145E5F9EC}"/>
              </a:ext>
            </a:extLst>
          </p:cNvPr>
          <p:cNvSpPr>
            <a:spLocks noChangeAspect="1"/>
          </p:cNvSpPr>
          <p:nvPr/>
        </p:nvSpPr>
        <p:spPr bwMode="auto">
          <a:xfrm>
            <a:off x="5557839"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0" name="Florida">
            <a:extLst>
              <a:ext uri="{FF2B5EF4-FFF2-40B4-BE49-F238E27FC236}">
                <a16:creationId xmlns:a16="http://schemas.microsoft.com/office/drawing/2014/main" id="{327153A4-D687-4919-A7BC-F6FFEDC25E1C}"/>
              </a:ext>
            </a:extLst>
          </p:cNvPr>
          <p:cNvSpPr>
            <a:spLocks noChangeAspect="1"/>
          </p:cNvSpPr>
          <p:nvPr/>
        </p:nvSpPr>
        <p:spPr bwMode="auto">
          <a:xfrm>
            <a:off x="7518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1" name="Freeform 9">
            <a:extLst>
              <a:ext uri="{FF2B5EF4-FFF2-40B4-BE49-F238E27FC236}">
                <a16:creationId xmlns:a16="http://schemas.microsoft.com/office/drawing/2014/main" id="{8C4F4E08-1ECA-4468-9DF8-8BE4C8DC25E0}"/>
              </a:ext>
            </a:extLst>
          </p:cNvPr>
          <p:cNvSpPr>
            <a:spLocks noChangeAspect="1"/>
          </p:cNvSpPr>
          <p:nvPr/>
        </p:nvSpPr>
        <p:spPr bwMode="auto">
          <a:xfrm>
            <a:off x="8435976" y="5292726"/>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2" name="Freeform 10">
            <a:extLst>
              <a:ext uri="{FF2B5EF4-FFF2-40B4-BE49-F238E27FC236}">
                <a16:creationId xmlns:a16="http://schemas.microsoft.com/office/drawing/2014/main" id="{6FE70FDA-B973-47AF-954E-CE3DF4F7DFEC}"/>
              </a:ext>
            </a:extLst>
          </p:cNvPr>
          <p:cNvSpPr>
            <a:spLocks noChangeAspect="1"/>
          </p:cNvSpPr>
          <p:nvPr/>
        </p:nvSpPr>
        <p:spPr bwMode="auto">
          <a:xfrm>
            <a:off x="8505826"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3" name="Freeform 11">
            <a:extLst>
              <a:ext uri="{FF2B5EF4-FFF2-40B4-BE49-F238E27FC236}">
                <a16:creationId xmlns:a16="http://schemas.microsoft.com/office/drawing/2014/main" id="{E2B7721A-99D0-4963-AF74-3502021E4F65}"/>
              </a:ext>
            </a:extLst>
          </p:cNvPr>
          <p:cNvSpPr>
            <a:spLocks noChangeAspect="1"/>
          </p:cNvSpPr>
          <p:nvPr/>
        </p:nvSpPr>
        <p:spPr bwMode="auto">
          <a:xfrm>
            <a:off x="8585200" y="5183189"/>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4" name="Michigan Upper">
            <a:extLst>
              <a:ext uri="{FF2B5EF4-FFF2-40B4-BE49-F238E27FC236}">
                <a16:creationId xmlns:a16="http://schemas.microsoft.com/office/drawing/2014/main" id="{F2FDD775-45DA-496D-A367-7DF5349F2A67}"/>
              </a:ext>
            </a:extLst>
          </p:cNvPr>
          <p:cNvSpPr>
            <a:spLocks noChangeAspect="1"/>
          </p:cNvSpPr>
          <p:nvPr/>
        </p:nvSpPr>
        <p:spPr bwMode="auto">
          <a:xfrm>
            <a:off x="7015164"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5" name="Michigan">
            <a:extLst>
              <a:ext uri="{FF2B5EF4-FFF2-40B4-BE49-F238E27FC236}">
                <a16:creationId xmlns:a16="http://schemas.microsoft.com/office/drawing/2014/main" id="{4E350167-3A35-4C3D-8AA1-CDAF7AAF7B50}"/>
              </a:ext>
            </a:extLst>
          </p:cNvPr>
          <p:cNvSpPr>
            <a:spLocks noChangeAspect="1"/>
          </p:cNvSpPr>
          <p:nvPr/>
        </p:nvSpPr>
        <p:spPr bwMode="auto">
          <a:xfrm>
            <a:off x="7470775" y="2157414"/>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6" name="New York">
            <a:extLst>
              <a:ext uri="{FF2B5EF4-FFF2-40B4-BE49-F238E27FC236}">
                <a16:creationId xmlns:a16="http://schemas.microsoft.com/office/drawing/2014/main" id="{3326A052-FC02-4ABB-A2B7-3ED9CC7358B3}"/>
              </a:ext>
            </a:extLst>
          </p:cNvPr>
          <p:cNvSpPr>
            <a:spLocks noChangeAspect="1"/>
          </p:cNvSpPr>
          <p:nvPr/>
        </p:nvSpPr>
        <p:spPr bwMode="auto">
          <a:xfrm>
            <a:off x="8255000" y="2063751"/>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7" name="Freeform 15">
            <a:extLst>
              <a:ext uri="{FF2B5EF4-FFF2-40B4-BE49-F238E27FC236}">
                <a16:creationId xmlns:a16="http://schemas.microsoft.com/office/drawing/2014/main" id="{46F69B9E-052F-4695-B89B-2BE9DC903A85}"/>
              </a:ext>
            </a:extLst>
          </p:cNvPr>
          <p:cNvSpPr>
            <a:spLocks noChangeAspect="1"/>
          </p:cNvSpPr>
          <p:nvPr/>
        </p:nvSpPr>
        <p:spPr bwMode="auto">
          <a:xfrm>
            <a:off x="8929688" y="2733676"/>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8" name="Freeform 16">
            <a:extLst>
              <a:ext uri="{FF2B5EF4-FFF2-40B4-BE49-F238E27FC236}">
                <a16:creationId xmlns:a16="http://schemas.microsoft.com/office/drawing/2014/main" id="{6DB36979-71E5-402C-B9F5-50FCF3E5C642}"/>
              </a:ext>
            </a:extLst>
          </p:cNvPr>
          <p:cNvSpPr>
            <a:spLocks noChangeAspect="1"/>
          </p:cNvSpPr>
          <p:nvPr/>
        </p:nvSpPr>
        <p:spPr bwMode="auto">
          <a:xfrm>
            <a:off x="8955089" y="2608264"/>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9" name="Washington">
            <a:extLst>
              <a:ext uri="{FF2B5EF4-FFF2-40B4-BE49-F238E27FC236}">
                <a16:creationId xmlns:a16="http://schemas.microsoft.com/office/drawing/2014/main" id="{9231E50F-ED70-464F-A010-16CA470F484A}"/>
              </a:ext>
            </a:extLst>
          </p:cNvPr>
          <p:cNvSpPr>
            <a:spLocks noChangeAspect="1"/>
          </p:cNvSpPr>
          <p:nvPr/>
        </p:nvSpPr>
        <p:spPr bwMode="auto">
          <a:xfrm>
            <a:off x="3470276"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0" name="Freeform 18">
            <a:extLst>
              <a:ext uri="{FF2B5EF4-FFF2-40B4-BE49-F238E27FC236}">
                <a16:creationId xmlns:a16="http://schemas.microsoft.com/office/drawing/2014/main" id="{D66CE793-46F1-4B82-9169-02BD2AFBC9BB}"/>
              </a:ext>
            </a:extLst>
          </p:cNvPr>
          <p:cNvSpPr>
            <a:spLocks noChangeAspect="1"/>
          </p:cNvSpPr>
          <p:nvPr/>
        </p:nvSpPr>
        <p:spPr bwMode="auto">
          <a:xfrm>
            <a:off x="3659188" y="1381126"/>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1" name="Freeform 19">
            <a:extLst>
              <a:ext uri="{FF2B5EF4-FFF2-40B4-BE49-F238E27FC236}">
                <a16:creationId xmlns:a16="http://schemas.microsoft.com/office/drawing/2014/main" id="{8B66FF39-85CA-4365-8658-D4FCB8FCE4E9}"/>
              </a:ext>
            </a:extLst>
          </p:cNvPr>
          <p:cNvSpPr>
            <a:spLocks noChangeAspect="1"/>
          </p:cNvSpPr>
          <p:nvPr/>
        </p:nvSpPr>
        <p:spPr bwMode="auto">
          <a:xfrm>
            <a:off x="3689351" y="1435101"/>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2" name="Alabama">
            <a:extLst>
              <a:ext uri="{FF2B5EF4-FFF2-40B4-BE49-F238E27FC236}">
                <a16:creationId xmlns:a16="http://schemas.microsoft.com/office/drawing/2014/main" id="{94A5E359-16CB-4F2E-A5E2-E4A9F91F1DF0}"/>
              </a:ext>
            </a:extLst>
          </p:cNvPr>
          <p:cNvSpPr>
            <a:spLocks noChangeAspect="1"/>
          </p:cNvSpPr>
          <p:nvPr/>
        </p:nvSpPr>
        <p:spPr bwMode="auto">
          <a:xfrm>
            <a:off x="7392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3" name="Arizona">
            <a:extLst>
              <a:ext uri="{FF2B5EF4-FFF2-40B4-BE49-F238E27FC236}">
                <a16:creationId xmlns:a16="http://schemas.microsoft.com/office/drawing/2014/main" id="{B66AE514-CE34-4B65-A6E4-6D700BDB5283}"/>
              </a:ext>
            </a:extLst>
          </p:cNvPr>
          <p:cNvSpPr>
            <a:spLocks noChangeAspect="1"/>
          </p:cNvSpPr>
          <p:nvPr/>
        </p:nvSpPr>
        <p:spPr bwMode="auto">
          <a:xfrm>
            <a:off x="3994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4" name="Arkansas">
            <a:extLst>
              <a:ext uri="{FF2B5EF4-FFF2-40B4-BE49-F238E27FC236}">
                <a16:creationId xmlns:a16="http://schemas.microsoft.com/office/drawing/2014/main" id="{4E960FCC-B56B-4AAC-9750-59A705FED6BB}"/>
              </a:ext>
            </a:extLst>
          </p:cNvPr>
          <p:cNvSpPr>
            <a:spLocks noChangeAspect="1"/>
          </p:cNvSpPr>
          <p:nvPr/>
        </p:nvSpPr>
        <p:spPr bwMode="auto">
          <a:xfrm>
            <a:off x="6584951" y="3635376"/>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5" name="California">
            <a:extLst>
              <a:ext uri="{FF2B5EF4-FFF2-40B4-BE49-F238E27FC236}">
                <a16:creationId xmlns:a16="http://schemas.microsoft.com/office/drawing/2014/main" id="{56134C52-34A0-45A8-B500-C315AD5AF126}"/>
              </a:ext>
            </a:extLst>
          </p:cNvPr>
          <p:cNvSpPr>
            <a:spLocks noChangeAspect="1"/>
          </p:cNvSpPr>
          <p:nvPr/>
        </p:nvSpPr>
        <p:spPr bwMode="auto">
          <a:xfrm>
            <a:off x="3162300" y="2320926"/>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6" name="Colorado">
            <a:extLst>
              <a:ext uri="{FF2B5EF4-FFF2-40B4-BE49-F238E27FC236}">
                <a16:creationId xmlns:a16="http://schemas.microsoft.com/office/drawing/2014/main" id="{8E61EA8D-390C-41B7-96A2-59B914055743}"/>
              </a:ext>
            </a:extLst>
          </p:cNvPr>
          <p:cNvSpPr>
            <a:spLocks noChangeAspect="1"/>
          </p:cNvSpPr>
          <p:nvPr/>
        </p:nvSpPr>
        <p:spPr bwMode="auto">
          <a:xfrm>
            <a:off x="4827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7" name="Connecticut">
            <a:extLst>
              <a:ext uri="{FF2B5EF4-FFF2-40B4-BE49-F238E27FC236}">
                <a16:creationId xmlns:a16="http://schemas.microsoft.com/office/drawing/2014/main" id="{092AAF02-BE99-4AB2-A588-BFA2E6C86A2B}"/>
              </a:ext>
            </a:extLst>
          </p:cNvPr>
          <p:cNvSpPr>
            <a:spLocks noChangeAspect="1"/>
          </p:cNvSpPr>
          <p:nvPr/>
        </p:nvSpPr>
        <p:spPr bwMode="auto">
          <a:xfrm>
            <a:off x="8963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8" name="Delaware">
            <a:extLst>
              <a:ext uri="{FF2B5EF4-FFF2-40B4-BE49-F238E27FC236}">
                <a16:creationId xmlns:a16="http://schemas.microsoft.com/office/drawing/2014/main" id="{8F286226-E105-4825-B7CB-4291491113ED}"/>
              </a:ext>
            </a:extLst>
          </p:cNvPr>
          <p:cNvSpPr>
            <a:spLocks noChangeAspect="1"/>
          </p:cNvSpPr>
          <p:nvPr/>
        </p:nvSpPr>
        <p:spPr bwMode="auto">
          <a:xfrm>
            <a:off x="8780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E6CC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9" name="Freeform 27">
            <a:extLst>
              <a:ext uri="{FF2B5EF4-FFF2-40B4-BE49-F238E27FC236}">
                <a16:creationId xmlns:a16="http://schemas.microsoft.com/office/drawing/2014/main" id="{1E958EB4-2274-4ED8-9351-C0D27DB21F85}"/>
              </a:ext>
            </a:extLst>
          </p:cNvPr>
          <p:cNvSpPr>
            <a:spLocks noChangeAspect="1"/>
          </p:cNvSpPr>
          <p:nvPr/>
        </p:nvSpPr>
        <p:spPr bwMode="auto">
          <a:xfrm>
            <a:off x="8647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0" name="Georgia">
            <a:extLst>
              <a:ext uri="{FF2B5EF4-FFF2-40B4-BE49-F238E27FC236}">
                <a16:creationId xmlns:a16="http://schemas.microsoft.com/office/drawing/2014/main" id="{27E6942B-8E1B-47F4-A43F-B09280DACECF}"/>
              </a:ext>
            </a:extLst>
          </p:cNvPr>
          <p:cNvSpPr>
            <a:spLocks noChangeAspect="1"/>
          </p:cNvSpPr>
          <p:nvPr/>
        </p:nvSpPr>
        <p:spPr bwMode="auto">
          <a:xfrm>
            <a:off x="7715251"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1" name="Idaho">
            <a:extLst>
              <a:ext uri="{FF2B5EF4-FFF2-40B4-BE49-F238E27FC236}">
                <a16:creationId xmlns:a16="http://schemas.microsoft.com/office/drawing/2014/main" id="{E47ABDBC-0997-48A6-ACAF-BC4CD82E8B77}"/>
              </a:ext>
            </a:extLst>
          </p:cNvPr>
          <p:cNvSpPr>
            <a:spLocks noChangeAspect="1"/>
          </p:cNvSpPr>
          <p:nvPr/>
        </p:nvSpPr>
        <p:spPr bwMode="auto">
          <a:xfrm>
            <a:off x="4043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2" name="Indiana">
            <a:extLst>
              <a:ext uri="{FF2B5EF4-FFF2-40B4-BE49-F238E27FC236}">
                <a16:creationId xmlns:a16="http://schemas.microsoft.com/office/drawing/2014/main" id="{8A92B02D-2D01-40D8-AC15-73046010623E}"/>
              </a:ext>
            </a:extLst>
          </p:cNvPr>
          <p:cNvSpPr>
            <a:spLocks noChangeAspect="1"/>
          </p:cNvSpPr>
          <p:nvPr/>
        </p:nvSpPr>
        <p:spPr bwMode="auto">
          <a:xfrm>
            <a:off x="7370763" y="2773364"/>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3" name="Kentucky">
            <a:extLst>
              <a:ext uri="{FF2B5EF4-FFF2-40B4-BE49-F238E27FC236}">
                <a16:creationId xmlns:a16="http://schemas.microsoft.com/office/drawing/2014/main" id="{5BB5FB34-8259-4496-8E0E-70B91129E5F9}"/>
              </a:ext>
            </a:extLst>
          </p:cNvPr>
          <p:cNvSpPr>
            <a:spLocks noChangeAspect="1"/>
          </p:cNvSpPr>
          <p:nvPr/>
        </p:nvSpPr>
        <p:spPr bwMode="auto">
          <a:xfrm>
            <a:off x="7227889"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4" name="Louisiana">
            <a:extLst>
              <a:ext uri="{FF2B5EF4-FFF2-40B4-BE49-F238E27FC236}">
                <a16:creationId xmlns:a16="http://schemas.microsoft.com/office/drawing/2014/main" id="{30E63E64-7DCF-40E6-8E33-BD49F97B9716}"/>
              </a:ext>
            </a:extLst>
          </p:cNvPr>
          <p:cNvSpPr>
            <a:spLocks noChangeAspect="1"/>
          </p:cNvSpPr>
          <p:nvPr/>
        </p:nvSpPr>
        <p:spPr bwMode="auto">
          <a:xfrm>
            <a:off x="6664326" y="4179889"/>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5" name="Maine">
            <a:extLst>
              <a:ext uri="{FF2B5EF4-FFF2-40B4-BE49-F238E27FC236}">
                <a16:creationId xmlns:a16="http://schemas.microsoft.com/office/drawing/2014/main" id="{ED882C00-672C-4444-B5BB-3F96807A66A5}"/>
              </a:ext>
            </a:extLst>
          </p:cNvPr>
          <p:cNvSpPr>
            <a:spLocks noChangeAspect="1"/>
          </p:cNvSpPr>
          <p:nvPr/>
        </p:nvSpPr>
        <p:spPr bwMode="auto">
          <a:xfrm>
            <a:off x="9096376"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6" name="Maryland">
            <a:extLst>
              <a:ext uri="{FF2B5EF4-FFF2-40B4-BE49-F238E27FC236}">
                <a16:creationId xmlns:a16="http://schemas.microsoft.com/office/drawing/2014/main" id="{0DB8E435-3DC8-46BD-9EE3-EA11573AAE59}"/>
              </a:ext>
            </a:extLst>
          </p:cNvPr>
          <p:cNvSpPr>
            <a:spLocks noChangeAspect="1"/>
          </p:cNvSpPr>
          <p:nvPr/>
        </p:nvSpPr>
        <p:spPr bwMode="auto">
          <a:xfrm>
            <a:off x="8356601" y="2921001"/>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7" name="Minnesota">
            <a:extLst>
              <a:ext uri="{FF2B5EF4-FFF2-40B4-BE49-F238E27FC236}">
                <a16:creationId xmlns:a16="http://schemas.microsoft.com/office/drawing/2014/main" id="{AEAC0C08-A473-4687-984F-1739E33508F3}"/>
              </a:ext>
            </a:extLst>
          </p:cNvPr>
          <p:cNvSpPr>
            <a:spLocks noChangeAspect="1"/>
          </p:cNvSpPr>
          <p:nvPr/>
        </p:nvSpPr>
        <p:spPr bwMode="auto">
          <a:xfrm>
            <a:off x="6302375" y="1682751"/>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8" name="Mississippi">
            <a:extLst>
              <a:ext uri="{FF2B5EF4-FFF2-40B4-BE49-F238E27FC236}">
                <a16:creationId xmlns:a16="http://schemas.microsoft.com/office/drawing/2014/main" id="{68CD395B-3F8C-44F2-A04F-953DB4EF8B89}"/>
              </a:ext>
            </a:extLst>
          </p:cNvPr>
          <p:cNvSpPr>
            <a:spLocks noChangeAspect="1"/>
          </p:cNvSpPr>
          <p:nvPr/>
        </p:nvSpPr>
        <p:spPr bwMode="auto">
          <a:xfrm>
            <a:off x="6985000" y="3846514"/>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9" name="Montana">
            <a:extLst>
              <a:ext uri="{FF2B5EF4-FFF2-40B4-BE49-F238E27FC236}">
                <a16:creationId xmlns:a16="http://schemas.microsoft.com/office/drawing/2014/main" id="{E7348AFF-D153-43B5-A3CA-587C17B54C87}"/>
              </a:ext>
            </a:extLst>
          </p:cNvPr>
          <p:cNvSpPr>
            <a:spLocks noChangeAspect="1"/>
          </p:cNvSpPr>
          <p:nvPr/>
        </p:nvSpPr>
        <p:spPr bwMode="auto">
          <a:xfrm>
            <a:off x="4356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0" name="Nebraska">
            <a:extLst>
              <a:ext uri="{FF2B5EF4-FFF2-40B4-BE49-F238E27FC236}">
                <a16:creationId xmlns:a16="http://schemas.microsoft.com/office/drawing/2014/main" id="{E3ED9258-951D-461E-981A-2CDE0FB8A4F8}"/>
              </a:ext>
            </a:extLst>
          </p:cNvPr>
          <p:cNvSpPr>
            <a:spLocks noChangeAspect="1"/>
          </p:cNvSpPr>
          <p:nvPr/>
        </p:nvSpPr>
        <p:spPr bwMode="auto">
          <a:xfrm>
            <a:off x="5486400" y="2608264"/>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1" name="Nevada">
            <a:extLst>
              <a:ext uri="{FF2B5EF4-FFF2-40B4-BE49-F238E27FC236}">
                <a16:creationId xmlns:a16="http://schemas.microsoft.com/office/drawing/2014/main" id="{8E9BB03B-2456-48C3-9430-CDE98BD0F77A}"/>
              </a:ext>
            </a:extLst>
          </p:cNvPr>
          <p:cNvSpPr>
            <a:spLocks noChangeAspect="1"/>
          </p:cNvSpPr>
          <p:nvPr/>
        </p:nvSpPr>
        <p:spPr bwMode="auto">
          <a:xfrm>
            <a:off x="3603625" y="2446339"/>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2" name="New Hampshire">
            <a:extLst>
              <a:ext uri="{FF2B5EF4-FFF2-40B4-BE49-F238E27FC236}">
                <a16:creationId xmlns:a16="http://schemas.microsoft.com/office/drawing/2014/main" id="{F8978F5A-9B0A-488B-A5A6-0EB58D580E52}"/>
              </a:ext>
            </a:extLst>
          </p:cNvPr>
          <p:cNvSpPr>
            <a:spLocks noChangeAspect="1"/>
          </p:cNvSpPr>
          <p:nvPr/>
        </p:nvSpPr>
        <p:spPr bwMode="auto">
          <a:xfrm>
            <a:off x="9032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3" name="New Jersey">
            <a:extLst>
              <a:ext uri="{FF2B5EF4-FFF2-40B4-BE49-F238E27FC236}">
                <a16:creationId xmlns:a16="http://schemas.microsoft.com/office/drawing/2014/main" id="{7B510B32-8206-4EDD-8F7C-EE52459238F3}"/>
              </a:ext>
            </a:extLst>
          </p:cNvPr>
          <p:cNvSpPr>
            <a:spLocks noChangeAspect="1"/>
          </p:cNvSpPr>
          <p:nvPr/>
        </p:nvSpPr>
        <p:spPr bwMode="auto">
          <a:xfrm>
            <a:off x="8815388" y="2641601"/>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4" name="North Carolina">
            <a:extLst>
              <a:ext uri="{FF2B5EF4-FFF2-40B4-BE49-F238E27FC236}">
                <a16:creationId xmlns:a16="http://schemas.microsoft.com/office/drawing/2014/main" id="{75EC0A8D-59D7-4158-95DA-7265892E6777}"/>
              </a:ext>
            </a:extLst>
          </p:cNvPr>
          <p:cNvSpPr>
            <a:spLocks noChangeAspect="1"/>
          </p:cNvSpPr>
          <p:nvPr/>
        </p:nvSpPr>
        <p:spPr bwMode="auto">
          <a:xfrm>
            <a:off x="7878763" y="3400426"/>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5" name="North Dakota">
            <a:extLst>
              <a:ext uri="{FF2B5EF4-FFF2-40B4-BE49-F238E27FC236}">
                <a16:creationId xmlns:a16="http://schemas.microsoft.com/office/drawing/2014/main" id="{D74DBAE0-2B8D-4DC2-87AF-DD85CB0CE6F7}"/>
              </a:ext>
            </a:extLst>
          </p:cNvPr>
          <p:cNvSpPr>
            <a:spLocks noChangeAspect="1"/>
          </p:cNvSpPr>
          <p:nvPr/>
        </p:nvSpPr>
        <p:spPr bwMode="auto">
          <a:xfrm>
            <a:off x="5557839" y="1700214"/>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6" name="Ohio">
            <a:extLst>
              <a:ext uri="{FF2B5EF4-FFF2-40B4-BE49-F238E27FC236}">
                <a16:creationId xmlns:a16="http://schemas.microsoft.com/office/drawing/2014/main" id="{DD1BBB11-8EFF-49E8-921D-722B7A5B1D2D}"/>
              </a:ext>
            </a:extLst>
          </p:cNvPr>
          <p:cNvSpPr>
            <a:spLocks noChangeAspect="1"/>
          </p:cNvSpPr>
          <p:nvPr/>
        </p:nvSpPr>
        <p:spPr bwMode="auto">
          <a:xfrm>
            <a:off x="7697789"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7" name="Oregon">
            <a:extLst>
              <a:ext uri="{FF2B5EF4-FFF2-40B4-BE49-F238E27FC236}">
                <a16:creationId xmlns:a16="http://schemas.microsoft.com/office/drawing/2014/main" id="{E7182EC8-8926-4A20-9A19-427DD84E6226}"/>
              </a:ext>
            </a:extLst>
          </p:cNvPr>
          <p:cNvSpPr>
            <a:spLocks noChangeAspect="1"/>
          </p:cNvSpPr>
          <p:nvPr/>
        </p:nvSpPr>
        <p:spPr bwMode="auto">
          <a:xfrm>
            <a:off x="3257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8" name="Pennsylvania">
            <a:extLst>
              <a:ext uri="{FF2B5EF4-FFF2-40B4-BE49-F238E27FC236}">
                <a16:creationId xmlns:a16="http://schemas.microsoft.com/office/drawing/2014/main" id="{3F4E958F-6F8F-43F4-B7EB-3848D2F3AABA}"/>
              </a:ext>
            </a:extLst>
          </p:cNvPr>
          <p:cNvSpPr>
            <a:spLocks noChangeAspect="1"/>
          </p:cNvSpPr>
          <p:nvPr/>
        </p:nvSpPr>
        <p:spPr bwMode="auto">
          <a:xfrm>
            <a:off x="8177214"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9" name="Rhode Island">
            <a:extLst>
              <a:ext uri="{FF2B5EF4-FFF2-40B4-BE49-F238E27FC236}">
                <a16:creationId xmlns:a16="http://schemas.microsoft.com/office/drawing/2014/main" id="{191EFBB0-71F4-4DED-92BA-F9AF4928E47F}"/>
              </a:ext>
            </a:extLst>
          </p:cNvPr>
          <p:cNvSpPr>
            <a:spLocks noChangeAspect="1"/>
          </p:cNvSpPr>
          <p:nvPr/>
        </p:nvSpPr>
        <p:spPr bwMode="auto">
          <a:xfrm>
            <a:off x="9150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0" name="South Carolina">
            <a:extLst>
              <a:ext uri="{FF2B5EF4-FFF2-40B4-BE49-F238E27FC236}">
                <a16:creationId xmlns:a16="http://schemas.microsoft.com/office/drawing/2014/main" id="{3FB7F489-B174-4722-A09A-020D53DDED8A}"/>
              </a:ext>
            </a:extLst>
          </p:cNvPr>
          <p:cNvSpPr>
            <a:spLocks noChangeAspect="1"/>
          </p:cNvSpPr>
          <p:nvPr/>
        </p:nvSpPr>
        <p:spPr bwMode="auto">
          <a:xfrm>
            <a:off x="8005764" y="3719514"/>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1" name="South Dakota">
            <a:extLst>
              <a:ext uri="{FF2B5EF4-FFF2-40B4-BE49-F238E27FC236}">
                <a16:creationId xmlns:a16="http://schemas.microsoft.com/office/drawing/2014/main" id="{3FF332F2-7C99-45ED-90B1-BAFA9B80EA3F}"/>
              </a:ext>
            </a:extLst>
          </p:cNvPr>
          <p:cNvSpPr>
            <a:spLocks noChangeAspect="1"/>
          </p:cNvSpPr>
          <p:nvPr/>
        </p:nvSpPr>
        <p:spPr bwMode="auto">
          <a:xfrm>
            <a:off x="5516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2" name="Tennessee">
            <a:extLst>
              <a:ext uri="{FF2B5EF4-FFF2-40B4-BE49-F238E27FC236}">
                <a16:creationId xmlns:a16="http://schemas.microsoft.com/office/drawing/2014/main" id="{DA69AC72-FA87-443A-851F-7AF08CFCDBD4}"/>
              </a:ext>
            </a:extLst>
          </p:cNvPr>
          <p:cNvSpPr>
            <a:spLocks noChangeAspect="1"/>
          </p:cNvSpPr>
          <p:nvPr/>
        </p:nvSpPr>
        <p:spPr bwMode="auto">
          <a:xfrm>
            <a:off x="7132639" y="3509964"/>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3" name="Texas">
            <a:extLst>
              <a:ext uri="{FF2B5EF4-FFF2-40B4-BE49-F238E27FC236}">
                <a16:creationId xmlns:a16="http://schemas.microsoft.com/office/drawing/2014/main" id="{B3D8613B-0AAC-4C06-BB8E-D832ABB10CBB}"/>
              </a:ext>
            </a:extLst>
          </p:cNvPr>
          <p:cNvSpPr>
            <a:spLocks noChangeAspect="1"/>
          </p:cNvSpPr>
          <p:nvPr/>
        </p:nvSpPr>
        <p:spPr bwMode="auto">
          <a:xfrm>
            <a:off x="5022851"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4" name="Utah">
            <a:extLst>
              <a:ext uri="{FF2B5EF4-FFF2-40B4-BE49-F238E27FC236}">
                <a16:creationId xmlns:a16="http://schemas.microsoft.com/office/drawing/2014/main" id="{11C4C559-646B-49FD-97EB-D03C170AEC1F}"/>
              </a:ext>
            </a:extLst>
          </p:cNvPr>
          <p:cNvSpPr>
            <a:spLocks noChangeAspect="1"/>
          </p:cNvSpPr>
          <p:nvPr/>
        </p:nvSpPr>
        <p:spPr bwMode="auto">
          <a:xfrm>
            <a:off x="4222751" y="2601914"/>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5" name="Vermont">
            <a:extLst>
              <a:ext uri="{FF2B5EF4-FFF2-40B4-BE49-F238E27FC236}">
                <a16:creationId xmlns:a16="http://schemas.microsoft.com/office/drawing/2014/main" id="{048E3759-869C-466C-9B31-216D2134818F}"/>
              </a:ext>
            </a:extLst>
          </p:cNvPr>
          <p:cNvSpPr>
            <a:spLocks noChangeAspect="1"/>
          </p:cNvSpPr>
          <p:nvPr/>
        </p:nvSpPr>
        <p:spPr bwMode="auto">
          <a:xfrm>
            <a:off x="8874125" y="2017714"/>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6" name="West Virginia">
            <a:extLst>
              <a:ext uri="{FF2B5EF4-FFF2-40B4-BE49-F238E27FC236}">
                <a16:creationId xmlns:a16="http://schemas.microsoft.com/office/drawing/2014/main" id="{0F8DFEEA-85F5-41AD-BEA6-121538D7001F}"/>
              </a:ext>
            </a:extLst>
          </p:cNvPr>
          <p:cNvSpPr>
            <a:spLocks noChangeAspect="1"/>
          </p:cNvSpPr>
          <p:nvPr/>
        </p:nvSpPr>
        <p:spPr bwMode="auto">
          <a:xfrm>
            <a:off x="8021639"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7" name="Wisconsin">
            <a:extLst>
              <a:ext uri="{FF2B5EF4-FFF2-40B4-BE49-F238E27FC236}">
                <a16:creationId xmlns:a16="http://schemas.microsoft.com/office/drawing/2014/main" id="{73C236CF-DAC7-4336-B78E-0A9A51A53CA6}"/>
              </a:ext>
            </a:extLst>
          </p:cNvPr>
          <p:cNvSpPr>
            <a:spLocks noChangeAspect="1"/>
          </p:cNvSpPr>
          <p:nvPr/>
        </p:nvSpPr>
        <p:spPr bwMode="auto">
          <a:xfrm>
            <a:off x="6757989"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8" name="Wyoming">
            <a:extLst>
              <a:ext uri="{FF2B5EF4-FFF2-40B4-BE49-F238E27FC236}">
                <a16:creationId xmlns:a16="http://schemas.microsoft.com/office/drawing/2014/main" id="{631E07FF-FA92-4657-9295-BB7C464B4C90}"/>
              </a:ext>
            </a:extLst>
          </p:cNvPr>
          <p:cNvSpPr>
            <a:spLocks noChangeAspect="1"/>
          </p:cNvSpPr>
          <p:nvPr/>
        </p:nvSpPr>
        <p:spPr bwMode="auto">
          <a:xfrm>
            <a:off x="4684714"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9" name="Massachusetts">
            <a:extLst>
              <a:ext uri="{FF2B5EF4-FFF2-40B4-BE49-F238E27FC236}">
                <a16:creationId xmlns:a16="http://schemas.microsoft.com/office/drawing/2014/main" id="{ADA140EE-06AA-4A2D-AAF5-8A3B1C4CC798}"/>
              </a:ext>
            </a:extLst>
          </p:cNvPr>
          <p:cNvSpPr>
            <a:spLocks noChangeAspect="1"/>
          </p:cNvSpPr>
          <p:nvPr/>
        </p:nvSpPr>
        <p:spPr bwMode="auto">
          <a:xfrm>
            <a:off x="8963025" y="2320926"/>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0" name="Freeform 59">
            <a:extLst>
              <a:ext uri="{FF2B5EF4-FFF2-40B4-BE49-F238E27FC236}">
                <a16:creationId xmlns:a16="http://schemas.microsoft.com/office/drawing/2014/main" id="{F4B58B8A-0834-4387-906F-56B09220F41D}"/>
              </a:ext>
            </a:extLst>
          </p:cNvPr>
          <p:cNvSpPr>
            <a:spLocks noChangeAspect="1"/>
          </p:cNvSpPr>
          <p:nvPr/>
        </p:nvSpPr>
        <p:spPr bwMode="auto">
          <a:xfrm>
            <a:off x="9282114"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1" name="Freeform 60">
            <a:extLst>
              <a:ext uri="{FF2B5EF4-FFF2-40B4-BE49-F238E27FC236}">
                <a16:creationId xmlns:a16="http://schemas.microsoft.com/office/drawing/2014/main" id="{47082B1C-A65C-45D7-9B7F-0F4B419EC1B0}"/>
              </a:ext>
            </a:extLst>
          </p:cNvPr>
          <p:cNvSpPr>
            <a:spLocks noChangeAspect="1"/>
          </p:cNvSpPr>
          <p:nvPr/>
        </p:nvSpPr>
        <p:spPr bwMode="auto">
          <a:xfrm>
            <a:off x="9355138" y="2514601"/>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2" name="Virginia">
            <a:extLst>
              <a:ext uri="{FF2B5EF4-FFF2-40B4-BE49-F238E27FC236}">
                <a16:creationId xmlns:a16="http://schemas.microsoft.com/office/drawing/2014/main" id="{CCE9F022-57B2-4D2A-AD90-7200603926B4}"/>
              </a:ext>
            </a:extLst>
          </p:cNvPr>
          <p:cNvSpPr>
            <a:spLocks noChangeAspect="1"/>
          </p:cNvSpPr>
          <p:nvPr/>
        </p:nvSpPr>
        <p:spPr bwMode="auto">
          <a:xfrm>
            <a:off x="7934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3" name="Freeform 62">
            <a:extLst>
              <a:ext uri="{FF2B5EF4-FFF2-40B4-BE49-F238E27FC236}">
                <a16:creationId xmlns:a16="http://schemas.microsoft.com/office/drawing/2014/main" id="{04B2A86F-14AA-448F-A7A2-6E45FED8B4CB}"/>
              </a:ext>
            </a:extLst>
          </p:cNvPr>
          <p:cNvSpPr>
            <a:spLocks noChangeAspect="1"/>
          </p:cNvSpPr>
          <p:nvPr/>
        </p:nvSpPr>
        <p:spPr bwMode="auto">
          <a:xfrm>
            <a:off x="8837614"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nvGrpSpPr>
          <p:cNvPr id="201790" name="Hawaii">
            <a:extLst>
              <a:ext uri="{FF2B5EF4-FFF2-40B4-BE49-F238E27FC236}">
                <a16:creationId xmlns:a16="http://schemas.microsoft.com/office/drawing/2014/main" id="{7BF11474-FCC7-4A9B-AF5A-D7C22FAC93BF}"/>
              </a:ext>
            </a:extLst>
          </p:cNvPr>
          <p:cNvGrpSpPr>
            <a:grpSpLocks/>
          </p:cNvGrpSpPr>
          <p:nvPr/>
        </p:nvGrpSpPr>
        <p:grpSpPr bwMode="auto">
          <a:xfrm>
            <a:off x="2206626" y="3846514"/>
            <a:ext cx="963613" cy="498475"/>
            <a:chOff x="582" y="2987"/>
            <a:chExt cx="659" cy="352"/>
          </a:xfrm>
        </p:grpSpPr>
        <p:sp>
          <p:nvSpPr>
            <p:cNvPr id="3159" name="Freeform 64">
              <a:extLst>
                <a:ext uri="{FF2B5EF4-FFF2-40B4-BE49-F238E27FC236}">
                  <a16:creationId xmlns:a16="http://schemas.microsoft.com/office/drawing/2014/main" id="{29F0F973-ED9B-4330-A5C9-F51673F079F3}"/>
                </a:ext>
              </a:extLst>
            </p:cNvPr>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0" name="Freeform 65">
              <a:extLst>
                <a:ext uri="{FF2B5EF4-FFF2-40B4-BE49-F238E27FC236}">
                  <a16:creationId xmlns:a16="http://schemas.microsoft.com/office/drawing/2014/main" id="{34B23900-9CE5-4334-B98D-A58D0D373750}"/>
                </a:ext>
              </a:extLst>
            </p:cNvPr>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1" name="Freeform 66">
              <a:extLst>
                <a:ext uri="{FF2B5EF4-FFF2-40B4-BE49-F238E27FC236}">
                  <a16:creationId xmlns:a16="http://schemas.microsoft.com/office/drawing/2014/main" id="{580FAE2F-BC05-4276-AD8B-6FFD7B6146F4}"/>
                </a:ext>
              </a:extLst>
            </p:cNvPr>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2" name="Freeform 67">
              <a:extLst>
                <a:ext uri="{FF2B5EF4-FFF2-40B4-BE49-F238E27FC236}">
                  <a16:creationId xmlns:a16="http://schemas.microsoft.com/office/drawing/2014/main" id="{4EACFAF4-384C-41A4-9AE9-EEE92447807F}"/>
                </a:ext>
              </a:extLst>
            </p:cNvPr>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3" name="Freeform 68">
              <a:extLst>
                <a:ext uri="{FF2B5EF4-FFF2-40B4-BE49-F238E27FC236}">
                  <a16:creationId xmlns:a16="http://schemas.microsoft.com/office/drawing/2014/main" id="{0B466040-A5D6-47D0-AC52-1CCD84765175}"/>
                </a:ext>
              </a:extLst>
            </p:cNvPr>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4" name="Freeform 69">
              <a:extLst>
                <a:ext uri="{FF2B5EF4-FFF2-40B4-BE49-F238E27FC236}">
                  <a16:creationId xmlns:a16="http://schemas.microsoft.com/office/drawing/2014/main" id="{E1529286-45EF-42BD-BE87-9B3A3F4C807A}"/>
                </a:ext>
              </a:extLst>
            </p:cNvPr>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5" name="Freeform 70">
              <a:extLst>
                <a:ext uri="{FF2B5EF4-FFF2-40B4-BE49-F238E27FC236}">
                  <a16:creationId xmlns:a16="http://schemas.microsoft.com/office/drawing/2014/main" id="{AD2D1E6C-5D84-4D3D-B755-1561283DFF5B}"/>
                </a:ext>
              </a:extLst>
            </p:cNvPr>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6" name="Freeform 71">
              <a:extLst>
                <a:ext uri="{FF2B5EF4-FFF2-40B4-BE49-F238E27FC236}">
                  <a16:creationId xmlns:a16="http://schemas.microsoft.com/office/drawing/2014/main" id="{CFBE1D8B-D2B5-4B52-965D-701E639CE6D8}"/>
                </a:ext>
              </a:extLst>
            </p:cNvPr>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grpSp>
        <p:nvGrpSpPr>
          <p:cNvPr id="201791" name="Alaska">
            <a:extLst>
              <a:ext uri="{FF2B5EF4-FFF2-40B4-BE49-F238E27FC236}">
                <a16:creationId xmlns:a16="http://schemas.microsoft.com/office/drawing/2014/main" id="{4E061BCF-E923-4F62-814E-386AF6D399E8}"/>
              </a:ext>
            </a:extLst>
          </p:cNvPr>
          <p:cNvGrpSpPr>
            <a:grpSpLocks/>
          </p:cNvGrpSpPr>
          <p:nvPr/>
        </p:nvGrpSpPr>
        <p:grpSpPr bwMode="auto">
          <a:xfrm>
            <a:off x="2184400" y="4448176"/>
            <a:ext cx="2776538" cy="987425"/>
            <a:chOff x="523" y="3048"/>
            <a:chExt cx="1899" cy="696"/>
          </a:xfrm>
        </p:grpSpPr>
        <p:sp>
          <p:nvSpPr>
            <p:cNvPr id="3149" name="Freeform 73">
              <a:extLst>
                <a:ext uri="{FF2B5EF4-FFF2-40B4-BE49-F238E27FC236}">
                  <a16:creationId xmlns:a16="http://schemas.microsoft.com/office/drawing/2014/main" id="{A283BF3E-D99C-4252-975B-E6AE7BFE35E7}"/>
                </a:ext>
              </a:extLst>
            </p:cNvPr>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0" name="Freeform 74">
              <a:extLst>
                <a:ext uri="{FF2B5EF4-FFF2-40B4-BE49-F238E27FC236}">
                  <a16:creationId xmlns:a16="http://schemas.microsoft.com/office/drawing/2014/main" id="{C8D6342B-5FB1-4EFD-B279-AD4DEBF5BD2C}"/>
                </a:ext>
              </a:extLst>
            </p:cNvPr>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1" name="Freeform 75">
              <a:extLst>
                <a:ext uri="{FF2B5EF4-FFF2-40B4-BE49-F238E27FC236}">
                  <a16:creationId xmlns:a16="http://schemas.microsoft.com/office/drawing/2014/main" id="{9DEB77CB-1828-451E-AC99-B2A5F02C1ABF}"/>
                </a:ext>
              </a:extLst>
            </p:cNvPr>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2" name="Freeform 76">
              <a:extLst>
                <a:ext uri="{FF2B5EF4-FFF2-40B4-BE49-F238E27FC236}">
                  <a16:creationId xmlns:a16="http://schemas.microsoft.com/office/drawing/2014/main" id="{B7B69697-C61C-4D93-A04F-B16618178111}"/>
                </a:ext>
              </a:extLst>
            </p:cNvPr>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3" name="Freeform 77">
              <a:extLst>
                <a:ext uri="{FF2B5EF4-FFF2-40B4-BE49-F238E27FC236}">
                  <a16:creationId xmlns:a16="http://schemas.microsoft.com/office/drawing/2014/main" id="{E500350E-D711-4F61-82F8-5ACA4465E22F}"/>
                </a:ext>
              </a:extLst>
            </p:cNvPr>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4" name="Freeform 78">
              <a:extLst>
                <a:ext uri="{FF2B5EF4-FFF2-40B4-BE49-F238E27FC236}">
                  <a16:creationId xmlns:a16="http://schemas.microsoft.com/office/drawing/2014/main" id="{10D316A6-C316-4517-B6B6-1F9B6A517D14}"/>
                </a:ext>
              </a:extLst>
            </p:cNvPr>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5" name="Freeform 79">
              <a:extLst>
                <a:ext uri="{FF2B5EF4-FFF2-40B4-BE49-F238E27FC236}">
                  <a16:creationId xmlns:a16="http://schemas.microsoft.com/office/drawing/2014/main" id="{FD658F98-F123-43C3-8C14-A0D978475839}"/>
                </a:ext>
              </a:extLst>
            </p:cNvPr>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6" name="Freeform 80">
              <a:extLst>
                <a:ext uri="{FF2B5EF4-FFF2-40B4-BE49-F238E27FC236}">
                  <a16:creationId xmlns:a16="http://schemas.microsoft.com/office/drawing/2014/main" id="{767D2325-07E3-4677-AF44-42D961C9B0CD}"/>
                </a:ext>
              </a:extLst>
            </p:cNvPr>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7" name="Freeform 81">
              <a:extLst>
                <a:ext uri="{FF2B5EF4-FFF2-40B4-BE49-F238E27FC236}">
                  <a16:creationId xmlns:a16="http://schemas.microsoft.com/office/drawing/2014/main" id="{87E286FF-F68A-460F-9866-888F1A08895A}"/>
                </a:ext>
              </a:extLst>
            </p:cNvPr>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8" name="Freeform 82">
              <a:extLst>
                <a:ext uri="{FF2B5EF4-FFF2-40B4-BE49-F238E27FC236}">
                  <a16:creationId xmlns:a16="http://schemas.microsoft.com/office/drawing/2014/main" id="{953EC4C4-A6CF-433C-A084-8ECF293B87AE}"/>
                </a:ext>
              </a:extLst>
            </p:cNvPr>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sp>
        <p:nvSpPr>
          <p:cNvPr id="3136" name="Rectangle 109">
            <a:extLst>
              <a:ext uri="{FF2B5EF4-FFF2-40B4-BE49-F238E27FC236}">
                <a16:creationId xmlns:a16="http://schemas.microsoft.com/office/drawing/2014/main" id="{584B1465-6CA1-4CC2-A490-01C77BA41B50}"/>
              </a:ext>
            </a:extLst>
          </p:cNvPr>
          <p:cNvSpPr>
            <a:spLocks noChangeArrowheads="1"/>
          </p:cNvSpPr>
          <p:nvPr/>
        </p:nvSpPr>
        <p:spPr bwMode="auto">
          <a:xfrm>
            <a:off x="9064625" y="3248025"/>
            <a:ext cx="279400" cy="139700"/>
          </a:xfrm>
          <a:prstGeom prst="rect">
            <a:avLst/>
          </a:prstGeom>
          <a:solidFill>
            <a:srgbClr val="82ABFE"/>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7" name="Rectangle 110">
            <a:extLst>
              <a:ext uri="{FF2B5EF4-FFF2-40B4-BE49-F238E27FC236}">
                <a16:creationId xmlns:a16="http://schemas.microsoft.com/office/drawing/2014/main" id="{4C81E50A-AD5D-4686-9C2B-30271E5B6DED}"/>
              </a:ext>
            </a:extLst>
          </p:cNvPr>
          <p:cNvSpPr>
            <a:spLocks noChangeArrowheads="1"/>
          </p:cNvSpPr>
          <p:nvPr/>
        </p:nvSpPr>
        <p:spPr bwMode="auto">
          <a:xfrm>
            <a:off x="9064625" y="3590925"/>
            <a:ext cx="279400" cy="139700"/>
          </a:xfrm>
          <a:prstGeom prst="rect">
            <a:avLst/>
          </a:prstGeom>
          <a:solidFill>
            <a:srgbClr val="3366FF"/>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8" name="Rectangle 111">
            <a:extLst>
              <a:ext uri="{FF2B5EF4-FFF2-40B4-BE49-F238E27FC236}">
                <a16:creationId xmlns:a16="http://schemas.microsoft.com/office/drawing/2014/main" id="{6B414405-C15A-461F-A972-E0C4956A8071}"/>
              </a:ext>
            </a:extLst>
          </p:cNvPr>
          <p:cNvSpPr>
            <a:spLocks noChangeArrowheads="1"/>
          </p:cNvSpPr>
          <p:nvPr/>
        </p:nvSpPr>
        <p:spPr bwMode="auto">
          <a:xfrm>
            <a:off x="9064625" y="3933825"/>
            <a:ext cx="279400" cy="139700"/>
          </a:xfrm>
          <a:prstGeom prst="rect">
            <a:avLst/>
          </a:prstGeom>
          <a:solidFill>
            <a:srgbClr val="136191"/>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9" name="Rectangle 112">
            <a:extLst>
              <a:ext uri="{FF2B5EF4-FFF2-40B4-BE49-F238E27FC236}">
                <a16:creationId xmlns:a16="http://schemas.microsoft.com/office/drawing/2014/main" id="{9650BA23-FA06-49A2-8D47-C57A9553A77C}"/>
              </a:ext>
            </a:extLst>
          </p:cNvPr>
          <p:cNvSpPr>
            <a:spLocks noChangeArrowheads="1"/>
          </p:cNvSpPr>
          <p:nvPr/>
        </p:nvSpPr>
        <p:spPr bwMode="auto">
          <a:xfrm>
            <a:off x="9064625" y="4264025"/>
            <a:ext cx="279400" cy="139700"/>
          </a:xfrm>
          <a:prstGeom prst="rect">
            <a:avLst/>
          </a:prstGeom>
          <a:solidFill>
            <a:srgbClr val="001968"/>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3140" name="Rectangle 113">
            <a:extLst>
              <a:ext uri="{FF2B5EF4-FFF2-40B4-BE49-F238E27FC236}">
                <a16:creationId xmlns:a16="http://schemas.microsoft.com/office/drawing/2014/main" id="{69E023DE-7CFF-4696-9A76-9B4E2E3CE669}"/>
              </a:ext>
            </a:extLst>
          </p:cNvPr>
          <p:cNvSpPr>
            <a:spLocks noChangeArrowheads="1"/>
          </p:cNvSpPr>
          <p:nvPr/>
        </p:nvSpPr>
        <p:spPr bwMode="auto">
          <a:xfrm>
            <a:off x="9064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201797" name="Text Box 114">
            <a:extLst>
              <a:ext uri="{FF2B5EF4-FFF2-40B4-BE49-F238E27FC236}">
                <a16:creationId xmlns:a16="http://schemas.microsoft.com/office/drawing/2014/main" id="{492AC965-2784-4F20-950F-E96836C5A9AF}"/>
              </a:ext>
            </a:extLst>
          </p:cNvPr>
          <p:cNvSpPr txBox="1">
            <a:spLocks noChangeArrowheads="1"/>
          </p:cNvSpPr>
          <p:nvPr/>
        </p:nvSpPr>
        <p:spPr bwMode="auto">
          <a:xfrm>
            <a:off x="9474200" y="4529139"/>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No Data</a:t>
            </a:r>
          </a:p>
        </p:txBody>
      </p:sp>
      <p:sp>
        <p:nvSpPr>
          <p:cNvPr id="201798" name="Text Box 105">
            <a:extLst>
              <a:ext uri="{FF2B5EF4-FFF2-40B4-BE49-F238E27FC236}">
                <a16:creationId xmlns:a16="http://schemas.microsoft.com/office/drawing/2014/main" id="{B92EBA55-29E9-4C50-98F2-DBCC16FA377A}"/>
              </a:ext>
            </a:extLst>
          </p:cNvPr>
          <p:cNvSpPr txBox="1">
            <a:spLocks noChangeArrowheads="1"/>
          </p:cNvSpPr>
          <p:nvPr/>
        </p:nvSpPr>
        <p:spPr bwMode="auto">
          <a:xfrm>
            <a:off x="9305925" y="31829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31.2% - 38.1%</a:t>
            </a:r>
          </a:p>
        </p:txBody>
      </p:sp>
      <p:sp>
        <p:nvSpPr>
          <p:cNvPr id="201799" name="Text Box 106">
            <a:extLst>
              <a:ext uri="{FF2B5EF4-FFF2-40B4-BE49-F238E27FC236}">
                <a16:creationId xmlns:a16="http://schemas.microsoft.com/office/drawing/2014/main" id="{6FE7725A-4A12-4DE3-8C6D-4CD13D7811F4}"/>
              </a:ext>
            </a:extLst>
          </p:cNvPr>
          <p:cNvSpPr txBox="1">
            <a:spLocks noChangeArrowheads="1"/>
          </p:cNvSpPr>
          <p:nvPr/>
        </p:nvSpPr>
        <p:spPr bwMode="auto">
          <a:xfrm>
            <a:off x="9305925" y="35385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38.2% - 45.4%</a:t>
            </a:r>
          </a:p>
        </p:txBody>
      </p:sp>
      <p:sp>
        <p:nvSpPr>
          <p:cNvPr id="201800" name="Text Box 107">
            <a:extLst>
              <a:ext uri="{FF2B5EF4-FFF2-40B4-BE49-F238E27FC236}">
                <a16:creationId xmlns:a16="http://schemas.microsoft.com/office/drawing/2014/main" id="{4D4F400D-A04E-4013-9311-2798978B2243}"/>
              </a:ext>
            </a:extLst>
          </p:cNvPr>
          <p:cNvSpPr txBox="1">
            <a:spLocks noChangeArrowheads="1"/>
          </p:cNvSpPr>
          <p:nvPr/>
        </p:nvSpPr>
        <p:spPr bwMode="auto">
          <a:xfrm>
            <a:off x="9305925" y="38687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45.5% - 53.3%</a:t>
            </a:r>
          </a:p>
        </p:txBody>
      </p:sp>
      <p:sp>
        <p:nvSpPr>
          <p:cNvPr id="201801" name="Text Box 108">
            <a:extLst>
              <a:ext uri="{FF2B5EF4-FFF2-40B4-BE49-F238E27FC236}">
                <a16:creationId xmlns:a16="http://schemas.microsoft.com/office/drawing/2014/main" id="{3748FBB7-AA5F-4ABC-874C-9BB056E21718}"/>
              </a:ext>
            </a:extLst>
          </p:cNvPr>
          <p:cNvSpPr txBox="1">
            <a:spLocks noChangeArrowheads="1"/>
          </p:cNvSpPr>
          <p:nvPr/>
        </p:nvSpPr>
        <p:spPr bwMode="auto">
          <a:xfrm>
            <a:off x="9305925" y="42116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53.4% - 89.7%</a:t>
            </a:r>
          </a:p>
        </p:txBody>
      </p:sp>
      <p:sp>
        <p:nvSpPr>
          <p:cNvPr id="201802" name="Rectangle 7">
            <a:extLst>
              <a:ext uri="{FF2B5EF4-FFF2-40B4-BE49-F238E27FC236}">
                <a16:creationId xmlns:a16="http://schemas.microsoft.com/office/drawing/2014/main" id="{76B0D215-8D84-4BB1-BBBA-B082BBBC7E1F}"/>
              </a:ext>
            </a:extLst>
          </p:cNvPr>
          <p:cNvSpPr>
            <a:spLocks noGrp="1" noChangeArrowheads="1"/>
          </p:cNvSpPr>
          <p:nvPr>
            <p:ph type="title" idx="4294967295"/>
          </p:nvPr>
        </p:nvSpPr>
        <p:spPr>
          <a:xfrm>
            <a:off x="1960563" y="330201"/>
            <a:ext cx="8266112" cy="1135063"/>
          </a:xfrm>
          <a:noFill/>
        </p:spPr>
        <p:txBody>
          <a:bodyPr anchor="t"/>
          <a:lstStyle/>
          <a:p>
            <a:r>
              <a:rPr lang="en-US" altLang="en-US" sz="2000"/>
              <a:t>Percentage of High School Students Who Attended Physical Education (PE) Classes on 1 or More Days*</a:t>
            </a:r>
          </a:p>
        </p:txBody>
      </p:sp>
      <p:sp>
        <p:nvSpPr>
          <p:cNvPr id="201803" name="Text Box 101">
            <a:extLst>
              <a:ext uri="{FF2B5EF4-FFF2-40B4-BE49-F238E27FC236}">
                <a16:creationId xmlns:a16="http://schemas.microsoft.com/office/drawing/2014/main" id="{1C58F620-9EE4-442B-8BC3-70E2D8FBB2C2}"/>
              </a:ext>
            </a:extLst>
          </p:cNvPr>
          <p:cNvSpPr txBox="1">
            <a:spLocks noChangeArrowheads="1"/>
          </p:cNvSpPr>
          <p:nvPr/>
        </p:nvSpPr>
        <p:spPr bwMode="auto">
          <a:xfrm>
            <a:off x="1884363" y="6186489"/>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eaLnBrk="0" hangingPunct="0">
              <a:spcBef>
                <a:spcPct val="50000"/>
              </a:spcBef>
              <a:spcAft>
                <a:spcPct val="0"/>
              </a:spcAft>
              <a:buClrTx/>
              <a:buSzTx/>
              <a:buNone/>
            </a:pPr>
            <a:r>
              <a:rPr lang="en-US" altLang="en-US" sz="1100">
                <a:cs typeface="+mn-cs"/>
              </a:rPr>
              <a:t>In an average week when they were in school</a:t>
            </a:r>
          </a:p>
        </p:txBody>
      </p:sp>
      <p:sp>
        <p:nvSpPr>
          <p:cNvPr id="201804" name="Text Box 116">
            <a:extLst>
              <a:ext uri="{FF2B5EF4-FFF2-40B4-BE49-F238E27FC236}">
                <a16:creationId xmlns:a16="http://schemas.microsoft.com/office/drawing/2014/main" id="{F11489F0-9BC8-4314-A255-68C1600BC0A0}"/>
              </a:ext>
            </a:extLst>
          </p:cNvPr>
          <p:cNvSpPr txBox="1">
            <a:spLocks noChangeArrowheads="1"/>
          </p:cNvSpPr>
          <p:nvPr/>
        </p:nvSpPr>
        <p:spPr bwMode="auto">
          <a:xfrm>
            <a:off x="6302375" y="6489701"/>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r" eaLnBrk="0" hangingPunct="0">
              <a:spcAft>
                <a:spcPct val="0"/>
              </a:spcAft>
              <a:buClrTx/>
              <a:buSzTx/>
              <a:buNone/>
            </a:pPr>
            <a:r>
              <a:rPr lang="en-US" altLang="en-US" sz="1600" i="1">
                <a:cs typeface="+mn-cs"/>
              </a:rPr>
              <a:t>State Youth Risk Behavior Surveys, 2019</a:t>
            </a: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 average week when they were in school</a:t>
            </a:r>
          </a:p>
          <a:p>
            <a:r>
              <a:rPr lang="en-US" sz="900" b="1" baseline="50000" dirty="0">
                <a:solidFill>
                  <a:srgbClr val="007889"/>
                </a:solidFill>
              </a:rPr>
              <a:t>†</a:t>
            </a:r>
            <a:r>
              <a:rPr lang="en-US" sz="1100" dirty="0">
                <a:solidFill>
                  <a:srgbClr val="007889"/>
                </a:solidFill>
              </a:rPr>
              <a:t>M &gt; F; 9th &gt; 10th, 9th &gt; 11th, 9th &gt; 12th, 10th &gt; 12th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a:spLocks noGrp="1"/>
          </p:cNvSpPr>
          <p:nvPr>
            <p:ph type="title" idx="4294967295"/>
          </p:nvPr>
        </p:nvSpPr>
        <p:spPr>
          <a:xfrm>
            <a:off x="448732" y="287867"/>
            <a:ext cx="11362267"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Attended Physical Education Classes on All 5 Days,* by Sex,</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Grade,</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and Race/Ethnicity,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 average week when they were in school</a:t>
            </a:r>
          </a:p>
          <a:p>
            <a:r>
              <a:rPr lang="en-US" sz="1100" dirty="0">
                <a:solidFill>
                  <a:srgbClr val="007889"/>
                </a:solidFill>
              </a:rPr>
              <a:t>This graph contains weighted results.</a:t>
            </a:r>
          </a:p>
        </p:txBody>
      </p:sp>
      <p:sp>
        <p:nvSpPr>
          <p:cNvPr id="15" name="Heading1"/>
          <p:cNvSpPr txBox="1">
            <a:spLocks noGrp="1"/>
          </p:cNvSpPr>
          <p:nvPr>
            <p:ph type="title" idx="4294967295"/>
          </p:nvPr>
        </p:nvSpPr>
        <p:spPr>
          <a:xfrm>
            <a:off x="143164" y="269395"/>
            <a:ext cx="1186897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Attended Physical Education Classes on All 5 Days,*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57728" y="264164"/>
            <a:ext cx="1203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Attended Physical Education Classes on All 5 Days,* 1991-2019</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 average week when they were in school</a:t>
            </a:r>
          </a:p>
          <a:p>
            <a:r>
              <a:rPr lang="en-US" sz="900" b="1" baseline="50000" dirty="0">
                <a:solidFill>
                  <a:srgbClr val="007889"/>
                </a:solidFill>
              </a:rPr>
              <a:t>†</a:t>
            </a:r>
            <a:r>
              <a:rPr lang="en-US" sz="1100" dirty="0">
                <a:solidFill>
                  <a:srgbClr val="007889"/>
                </a:solidFill>
              </a:rPr>
              <a:t>Decreased 1991-2019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Surveys, 1991-2019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656117502"/>
              </p:ext>
            </p:extLst>
          </p:nvPr>
        </p:nvGraphicFramePr>
        <p:xfrm>
          <a:off x="1752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a:spLocks noGrp="1"/>
          </p:cNvSpPr>
          <p:nvPr>
            <p:ph type="title" idx="4294967295"/>
          </p:nvPr>
        </p:nvSpPr>
        <p:spPr>
          <a:xfrm>
            <a:off x="1965016" y="260564"/>
            <a:ext cx="822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Calibri" panose="020F0502020204030204" pitchFamily="34" charset="0"/>
              </a:rPr>
              <a:t>Range and Median Percentage of High School Students Who Attended Physical Education Classes on All 5 Days,* Across 36 States and 20 Cities, 2019</a:t>
            </a:r>
          </a:p>
        </p:txBody>
      </p:sp>
      <p:sp>
        <p:nvSpPr>
          <p:cNvPr id="7" name="SiteFooter1">
            <a:extLst>
              <a:ext uri="{FF2B5EF4-FFF2-40B4-BE49-F238E27FC236}">
                <a16:creationId xmlns:a16="http://schemas.microsoft.com/office/drawing/2014/main" id="{4DBE8D1E-63CA-4827-A143-FE9DE5A3E011}"/>
              </a:ext>
            </a:extLst>
          </p:cNvPr>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State and Local Youth Risk Behavior Surveys, 2019</a:t>
            </a:r>
            <a:endParaRPr lang="en-US" sz="1400" dirty="0">
              <a:solidFill>
                <a:srgbClr val="00788A"/>
              </a:solidFill>
              <a:latin typeface="+mj-lt"/>
              <a:ea typeface="Verdana" panose="020B0604030504040204" pitchFamily="34" charset="0"/>
              <a:cs typeface="Verdana" panose="020B0604030504040204" pitchFamily="34" charset="0"/>
            </a:endParaRPr>
          </a:p>
        </p:txBody>
      </p:sp>
      <p:sp>
        <p:nvSpPr>
          <p:cNvPr id="8" name="Footnote1">
            <a:extLst>
              <a:ext uri="{FF2B5EF4-FFF2-40B4-BE49-F238E27FC236}">
                <a16:creationId xmlns:a16="http://schemas.microsoft.com/office/drawing/2014/main" id="{82BB665B-1E8B-4D2A-9D05-586E91603756}"/>
              </a:ext>
            </a:extLst>
          </p:cNvPr>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 average week when they were in school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a:extLst>
              <a:ext uri="{FF2B5EF4-FFF2-40B4-BE49-F238E27FC236}">
                <a16:creationId xmlns:a16="http://schemas.microsoft.com/office/drawing/2014/main" id="{9641806B-0AD6-41AB-B46D-BF523ACA0F71}"/>
              </a:ext>
            </a:extLst>
          </p:cNvPr>
          <p:cNvSpPr>
            <a:spLocks noChangeAspect="1"/>
          </p:cNvSpPr>
          <p:nvPr/>
        </p:nvSpPr>
        <p:spPr bwMode="auto">
          <a:xfrm>
            <a:off x="5675314" y="3081339"/>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5" name="Missouri">
            <a:extLst>
              <a:ext uri="{FF2B5EF4-FFF2-40B4-BE49-F238E27FC236}">
                <a16:creationId xmlns:a16="http://schemas.microsoft.com/office/drawing/2014/main" id="{A21D5439-4C0C-4A3A-AC01-ED8C09EDF3D1}"/>
              </a:ext>
            </a:extLst>
          </p:cNvPr>
          <p:cNvSpPr>
            <a:spLocks noChangeAspect="1"/>
          </p:cNvSpPr>
          <p:nvPr/>
        </p:nvSpPr>
        <p:spPr bwMode="auto">
          <a:xfrm>
            <a:off x="6450014"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6" name="Illinois">
            <a:extLst>
              <a:ext uri="{FF2B5EF4-FFF2-40B4-BE49-F238E27FC236}">
                <a16:creationId xmlns:a16="http://schemas.microsoft.com/office/drawing/2014/main" id="{9DF1D99C-9012-4B97-8A6F-6D8625308A48}"/>
              </a:ext>
            </a:extLst>
          </p:cNvPr>
          <p:cNvSpPr>
            <a:spLocks noChangeAspect="1"/>
          </p:cNvSpPr>
          <p:nvPr/>
        </p:nvSpPr>
        <p:spPr bwMode="auto">
          <a:xfrm>
            <a:off x="6945314" y="2693989"/>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7" name="Iowa">
            <a:extLst>
              <a:ext uri="{FF2B5EF4-FFF2-40B4-BE49-F238E27FC236}">
                <a16:creationId xmlns:a16="http://schemas.microsoft.com/office/drawing/2014/main" id="{8DE26C05-7012-4C04-B8D8-6B77F60B5A22}"/>
              </a:ext>
            </a:extLst>
          </p:cNvPr>
          <p:cNvSpPr>
            <a:spLocks noChangeAspect="1"/>
          </p:cNvSpPr>
          <p:nvPr/>
        </p:nvSpPr>
        <p:spPr bwMode="auto">
          <a:xfrm>
            <a:off x="6357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8" name="New Mexico">
            <a:extLst>
              <a:ext uri="{FF2B5EF4-FFF2-40B4-BE49-F238E27FC236}">
                <a16:creationId xmlns:a16="http://schemas.microsoft.com/office/drawing/2014/main" id="{FDF62BB6-2EF0-4BE0-B4EC-9F984F91ACF1}"/>
              </a:ext>
            </a:extLst>
          </p:cNvPr>
          <p:cNvSpPr>
            <a:spLocks noChangeAspect="1"/>
          </p:cNvSpPr>
          <p:nvPr/>
        </p:nvSpPr>
        <p:spPr bwMode="auto">
          <a:xfrm>
            <a:off x="4700589" y="3455989"/>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9" name="Oklahoma">
            <a:extLst>
              <a:ext uri="{FF2B5EF4-FFF2-40B4-BE49-F238E27FC236}">
                <a16:creationId xmlns:a16="http://schemas.microsoft.com/office/drawing/2014/main" id="{CE2E32A4-1E8B-41B6-9818-725A12393A43}"/>
              </a:ext>
            </a:extLst>
          </p:cNvPr>
          <p:cNvSpPr>
            <a:spLocks noChangeAspect="1"/>
          </p:cNvSpPr>
          <p:nvPr/>
        </p:nvSpPr>
        <p:spPr bwMode="auto">
          <a:xfrm>
            <a:off x="5557839"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0" name="Florida">
            <a:extLst>
              <a:ext uri="{FF2B5EF4-FFF2-40B4-BE49-F238E27FC236}">
                <a16:creationId xmlns:a16="http://schemas.microsoft.com/office/drawing/2014/main" id="{49C00DD9-9726-4FBC-9291-ED5B1B36E2CF}"/>
              </a:ext>
            </a:extLst>
          </p:cNvPr>
          <p:cNvSpPr>
            <a:spLocks noChangeAspect="1"/>
          </p:cNvSpPr>
          <p:nvPr/>
        </p:nvSpPr>
        <p:spPr bwMode="auto">
          <a:xfrm>
            <a:off x="7518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1" name="Freeform 9">
            <a:extLst>
              <a:ext uri="{FF2B5EF4-FFF2-40B4-BE49-F238E27FC236}">
                <a16:creationId xmlns:a16="http://schemas.microsoft.com/office/drawing/2014/main" id="{EE8DD0C2-0995-4707-966A-AC19DD53F030}"/>
              </a:ext>
            </a:extLst>
          </p:cNvPr>
          <p:cNvSpPr>
            <a:spLocks noChangeAspect="1"/>
          </p:cNvSpPr>
          <p:nvPr/>
        </p:nvSpPr>
        <p:spPr bwMode="auto">
          <a:xfrm>
            <a:off x="8435976" y="5292726"/>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2" name="Freeform 10">
            <a:extLst>
              <a:ext uri="{FF2B5EF4-FFF2-40B4-BE49-F238E27FC236}">
                <a16:creationId xmlns:a16="http://schemas.microsoft.com/office/drawing/2014/main" id="{092AA513-5879-4C5A-AC7F-B7B60D464702}"/>
              </a:ext>
            </a:extLst>
          </p:cNvPr>
          <p:cNvSpPr>
            <a:spLocks noChangeAspect="1"/>
          </p:cNvSpPr>
          <p:nvPr/>
        </p:nvSpPr>
        <p:spPr bwMode="auto">
          <a:xfrm>
            <a:off x="8505826"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3" name="Freeform 11">
            <a:extLst>
              <a:ext uri="{FF2B5EF4-FFF2-40B4-BE49-F238E27FC236}">
                <a16:creationId xmlns:a16="http://schemas.microsoft.com/office/drawing/2014/main" id="{5350141B-6243-457C-86F4-4D44A4DEEBD8}"/>
              </a:ext>
            </a:extLst>
          </p:cNvPr>
          <p:cNvSpPr>
            <a:spLocks noChangeAspect="1"/>
          </p:cNvSpPr>
          <p:nvPr/>
        </p:nvSpPr>
        <p:spPr bwMode="auto">
          <a:xfrm>
            <a:off x="8585200" y="5183189"/>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4" name="Michigan Upper">
            <a:extLst>
              <a:ext uri="{FF2B5EF4-FFF2-40B4-BE49-F238E27FC236}">
                <a16:creationId xmlns:a16="http://schemas.microsoft.com/office/drawing/2014/main" id="{AE42D1A6-B668-4919-AC12-EAEC7235373C}"/>
              </a:ext>
            </a:extLst>
          </p:cNvPr>
          <p:cNvSpPr>
            <a:spLocks noChangeAspect="1"/>
          </p:cNvSpPr>
          <p:nvPr/>
        </p:nvSpPr>
        <p:spPr bwMode="auto">
          <a:xfrm>
            <a:off x="7015164"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5" name="Michigan">
            <a:extLst>
              <a:ext uri="{FF2B5EF4-FFF2-40B4-BE49-F238E27FC236}">
                <a16:creationId xmlns:a16="http://schemas.microsoft.com/office/drawing/2014/main" id="{50F41BCD-FACD-440D-A541-D861F4847B98}"/>
              </a:ext>
            </a:extLst>
          </p:cNvPr>
          <p:cNvSpPr>
            <a:spLocks noChangeAspect="1"/>
          </p:cNvSpPr>
          <p:nvPr/>
        </p:nvSpPr>
        <p:spPr bwMode="auto">
          <a:xfrm>
            <a:off x="7470775" y="2157414"/>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6" name="New York">
            <a:extLst>
              <a:ext uri="{FF2B5EF4-FFF2-40B4-BE49-F238E27FC236}">
                <a16:creationId xmlns:a16="http://schemas.microsoft.com/office/drawing/2014/main" id="{7BD92F11-B1A6-4F42-8235-44B6E91A9CE9}"/>
              </a:ext>
            </a:extLst>
          </p:cNvPr>
          <p:cNvSpPr>
            <a:spLocks noChangeAspect="1"/>
          </p:cNvSpPr>
          <p:nvPr/>
        </p:nvSpPr>
        <p:spPr bwMode="auto">
          <a:xfrm>
            <a:off x="8255000" y="2063751"/>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7" name="Freeform 15">
            <a:extLst>
              <a:ext uri="{FF2B5EF4-FFF2-40B4-BE49-F238E27FC236}">
                <a16:creationId xmlns:a16="http://schemas.microsoft.com/office/drawing/2014/main" id="{085280FD-A9E7-4742-980E-D83A016868B6}"/>
              </a:ext>
            </a:extLst>
          </p:cNvPr>
          <p:cNvSpPr>
            <a:spLocks noChangeAspect="1"/>
          </p:cNvSpPr>
          <p:nvPr/>
        </p:nvSpPr>
        <p:spPr bwMode="auto">
          <a:xfrm>
            <a:off x="8929688" y="2733676"/>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8" name="Freeform 16">
            <a:extLst>
              <a:ext uri="{FF2B5EF4-FFF2-40B4-BE49-F238E27FC236}">
                <a16:creationId xmlns:a16="http://schemas.microsoft.com/office/drawing/2014/main" id="{F6B0C210-A144-47D2-B512-6A04F5F7C85C}"/>
              </a:ext>
            </a:extLst>
          </p:cNvPr>
          <p:cNvSpPr>
            <a:spLocks noChangeAspect="1"/>
          </p:cNvSpPr>
          <p:nvPr/>
        </p:nvSpPr>
        <p:spPr bwMode="auto">
          <a:xfrm>
            <a:off x="8955089" y="2608264"/>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9" name="Washington">
            <a:extLst>
              <a:ext uri="{FF2B5EF4-FFF2-40B4-BE49-F238E27FC236}">
                <a16:creationId xmlns:a16="http://schemas.microsoft.com/office/drawing/2014/main" id="{25DD2B53-7B3A-4DD2-A55D-D247D8B7C52F}"/>
              </a:ext>
            </a:extLst>
          </p:cNvPr>
          <p:cNvSpPr>
            <a:spLocks noChangeAspect="1"/>
          </p:cNvSpPr>
          <p:nvPr/>
        </p:nvSpPr>
        <p:spPr bwMode="auto">
          <a:xfrm>
            <a:off x="3470276"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0" name="Freeform 18">
            <a:extLst>
              <a:ext uri="{FF2B5EF4-FFF2-40B4-BE49-F238E27FC236}">
                <a16:creationId xmlns:a16="http://schemas.microsoft.com/office/drawing/2014/main" id="{AD36DB2A-61ED-486E-A4BE-E20678BE2DCC}"/>
              </a:ext>
            </a:extLst>
          </p:cNvPr>
          <p:cNvSpPr>
            <a:spLocks noChangeAspect="1"/>
          </p:cNvSpPr>
          <p:nvPr/>
        </p:nvSpPr>
        <p:spPr bwMode="auto">
          <a:xfrm>
            <a:off x="3659188" y="1381126"/>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1" name="Freeform 19">
            <a:extLst>
              <a:ext uri="{FF2B5EF4-FFF2-40B4-BE49-F238E27FC236}">
                <a16:creationId xmlns:a16="http://schemas.microsoft.com/office/drawing/2014/main" id="{C6B0F4DC-5372-448D-BC05-86F31E993441}"/>
              </a:ext>
            </a:extLst>
          </p:cNvPr>
          <p:cNvSpPr>
            <a:spLocks noChangeAspect="1"/>
          </p:cNvSpPr>
          <p:nvPr/>
        </p:nvSpPr>
        <p:spPr bwMode="auto">
          <a:xfrm>
            <a:off x="3689351" y="1435101"/>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2" name="Alabama">
            <a:extLst>
              <a:ext uri="{FF2B5EF4-FFF2-40B4-BE49-F238E27FC236}">
                <a16:creationId xmlns:a16="http://schemas.microsoft.com/office/drawing/2014/main" id="{C5D54ABB-FF26-47E8-ACEB-ADA9090B0747}"/>
              </a:ext>
            </a:extLst>
          </p:cNvPr>
          <p:cNvSpPr>
            <a:spLocks noChangeAspect="1"/>
          </p:cNvSpPr>
          <p:nvPr/>
        </p:nvSpPr>
        <p:spPr bwMode="auto">
          <a:xfrm>
            <a:off x="7392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3" name="Arizona">
            <a:extLst>
              <a:ext uri="{FF2B5EF4-FFF2-40B4-BE49-F238E27FC236}">
                <a16:creationId xmlns:a16="http://schemas.microsoft.com/office/drawing/2014/main" id="{9C35F048-924A-46F8-A936-7E12D77F5C70}"/>
              </a:ext>
            </a:extLst>
          </p:cNvPr>
          <p:cNvSpPr>
            <a:spLocks noChangeAspect="1"/>
          </p:cNvSpPr>
          <p:nvPr/>
        </p:nvSpPr>
        <p:spPr bwMode="auto">
          <a:xfrm>
            <a:off x="3994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4" name="Arkansas">
            <a:extLst>
              <a:ext uri="{FF2B5EF4-FFF2-40B4-BE49-F238E27FC236}">
                <a16:creationId xmlns:a16="http://schemas.microsoft.com/office/drawing/2014/main" id="{DD29936A-671A-4E18-8C12-46A6D17750F3}"/>
              </a:ext>
            </a:extLst>
          </p:cNvPr>
          <p:cNvSpPr>
            <a:spLocks noChangeAspect="1"/>
          </p:cNvSpPr>
          <p:nvPr/>
        </p:nvSpPr>
        <p:spPr bwMode="auto">
          <a:xfrm>
            <a:off x="6584951" y="3635376"/>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5" name="California">
            <a:extLst>
              <a:ext uri="{FF2B5EF4-FFF2-40B4-BE49-F238E27FC236}">
                <a16:creationId xmlns:a16="http://schemas.microsoft.com/office/drawing/2014/main" id="{4265BDE3-C562-4D5D-BD23-23861E3AFD53}"/>
              </a:ext>
            </a:extLst>
          </p:cNvPr>
          <p:cNvSpPr>
            <a:spLocks noChangeAspect="1"/>
          </p:cNvSpPr>
          <p:nvPr/>
        </p:nvSpPr>
        <p:spPr bwMode="auto">
          <a:xfrm>
            <a:off x="3162300" y="2320926"/>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6" name="Colorado">
            <a:extLst>
              <a:ext uri="{FF2B5EF4-FFF2-40B4-BE49-F238E27FC236}">
                <a16:creationId xmlns:a16="http://schemas.microsoft.com/office/drawing/2014/main" id="{315EB489-9C38-4CD9-B3A0-98FA16DA9828}"/>
              </a:ext>
            </a:extLst>
          </p:cNvPr>
          <p:cNvSpPr>
            <a:spLocks noChangeAspect="1"/>
          </p:cNvSpPr>
          <p:nvPr/>
        </p:nvSpPr>
        <p:spPr bwMode="auto">
          <a:xfrm>
            <a:off x="4827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7" name="Connecticut">
            <a:extLst>
              <a:ext uri="{FF2B5EF4-FFF2-40B4-BE49-F238E27FC236}">
                <a16:creationId xmlns:a16="http://schemas.microsoft.com/office/drawing/2014/main" id="{7DFF7A0D-A2BA-4E4F-87E2-4AAFCD8BC7EB}"/>
              </a:ext>
            </a:extLst>
          </p:cNvPr>
          <p:cNvSpPr>
            <a:spLocks noChangeAspect="1"/>
          </p:cNvSpPr>
          <p:nvPr/>
        </p:nvSpPr>
        <p:spPr bwMode="auto">
          <a:xfrm>
            <a:off x="8963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8" name="Delaware">
            <a:extLst>
              <a:ext uri="{FF2B5EF4-FFF2-40B4-BE49-F238E27FC236}">
                <a16:creationId xmlns:a16="http://schemas.microsoft.com/office/drawing/2014/main" id="{3F893C82-FB3D-462B-9CD5-C8D152D57782}"/>
              </a:ext>
            </a:extLst>
          </p:cNvPr>
          <p:cNvSpPr>
            <a:spLocks noChangeAspect="1"/>
          </p:cNvSpPr>
          <p:nvPr/>
        </p:nvSpPr>
        <p:spPr bwMode="auto">
          <a:xfrm>
            <a:off x="8780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E6CC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9" name="Freeform 27">
            <a:extLst>
              <a:ext uri="{FF2B5EF4-FFF2-40B4-BE49-F238E27FC236}">
                <a16:creationId xmlns:a16="http://schemas.microsoft.com/office/drawing/2014/main" id="{D65FFC4F-71E2-4FB8-A978-D81C2CBC9034}"/>
              </a:ext>
            </a:extLst>
          </p:cNvPr>
          <p:cNvSpPr>
            <a:spLocks noChangeAspect="1"/>
          </p:cNvSpPr>
          <p:nvPr/>
        </p:nvSpPr>
        <p:spPr bwMode="auto">
          <a:xfrm>
            <a:off x="8647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0" name="Georgia">
            <a:extLst>
              <a:ext uri="{FF2B5EF4-FFF2-40B4-BE49-F238E27FC236}">
                <a16:creationId xmlns:a16="http://schemas.microsoft.com/office/drawing/2014/main" id="{54B2A07F-86B1-4EC9-AB57-7F27EE6339B2}"/>
              </a:ext>
            </a:extLst>
          </p:cNvPr>
          <p:cNvSpPr>
            <a:spLocks noChangeAspect="1"/>
          </p:cNvSpPr>
          <p:nvPr/>
        </p:nvSpPr>
        <p:spPr bwMode="auto">
          <a:xfrm>
            <a:off x="7715251"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1" name="Idaho">
            <a:extLst>
              <a:ext uri="{FF2B5EF4-FFF2-40B4-BE49-F238E27FC236}">
                <a16:creationId xmlns:a16="http://schemas.microsoft.com/office/drawing/2014/main" id="{57BCEC2F-4DBB-4696-A043-70D7D989654D}"/>
              </a:ext>
            </a:extLst>
          </p:cNvPr>
          <p:cNvSpPr>
            <a:spLocks noChangeAspect="1"/>
          </p:cNvSpPr>
          <p:nvPr/>
        </p:nvSpPr>
        <p:spPr bwMode="auto">
          <a:xfrm>
            <a:off x="4043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2" name="Indiana">
            <a:extLst>
              <a:ext uri="{FF2B5EF4-FFF2-40B4-BE49-F238E27FC236}">
                <a16:creationId xmlns:a16="http://schemas.microsoft.com/office/drawing/2014/main" id="{3A9EFCE4-97AF-4DE0-A541-A19C45159038}"/>
              </a:ext>
            </a:extLst>
          </p:cNvPr>
          <p:cNvSpPr>
            <a:spLocks noChangeAspect="1"/>
          </p:cNvSpPr>
          <p:nvPr/>
        </p:nvSpPr>
        <p:spPr bwMode="auto">
          <a:xfrm>
            <a:off x="7370763" y="2773364"/>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3" name="Kentucky">
            <a:extLst>
              <a:ext uri="{FF2B5EF4-FFF2-40B4-BE49-F238E27FC236}">
                <a16:creationId xmlns:a16="http://schemas.microsoft.com/office/drawing/2014/main" id="{1AE17AD0-476F-48CF-AA31-0DFA40B06E92}"/>
              </a:ext>
            </a:extLst>
          </p:cNvPr>
          <p:cNvSpPr>
            <a:spLocks noChangeAspect="1"/>
          </p:cNvSpPr>
          <p:nvPr/>
        </p:nvSpPr>
        <p:spPr bwMode="auto">
          <a:xfrm>
            <a:off x="7227889"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4" name="Louisiana">
            <a:extLst>
              <a:ext uri="{FF2B5EF4-FFF2-40B4-BE49-F238E27FC236}">
                <a16:creationId xmlns:a16="http://schemas.microsoft.com/office/drawing/2014/main" id="{8B9F6935-F7AD-4E3A-824A-E46F7F3E855A}"/>
              </a:ext>
            </a:extLst>
          </p:cNvPr>
          <p:cNvSpPr>
            <a:spLocks noChangeAspect="1"/>
          </p:cNvSpPr>
          <p:nvPr/>
        </p:nvSpPr>
        <p:spPr bwMode="auto">
          <a:xfrm>
            <a:off x="6664326" y="4179889"/>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5" name="Maine">
            <a:extLst>
              <a:ext uri="{FF2B5EF4-FFF2-40B4-BE49-F238E27FC236}">
                <a16:creationId xmlns:a16="http://schemas.microsoft.com/office/drawing/2014/main" id="{44B1DA98-D911-4638-A353-01FE32AA357C}"/>
              </a:ext>
            </a:extLst>
          </p:cNvPr>
          <p:cNvSpPr>
            <a:spLocks noChangeAspect="1"/>
          </p:cNvSpPr>
          <p:nvPr/>
        </p:nvSpPr>
        <p:spPr bwMode="auto">
          <a:xfrm>
            <a:off x="9096376"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6" name="Maryland">
            <a:extLst>
              <a:ext uri="{FF2B5EF4-FFF2-40B4-BE49-F238E27FC236}">
                <a16:creationId xmlns:a16="http://schemas.microsoft.com/office/drawing/2014/main" id="{CBCFFE55-2BAE-4059-85A1-E51CC89B03C6}"/>
              </a:ext>
            </a:extLst>
          </p:cNvPr>
          <p:cNvSpPr>
            <a:spLocks noChangeAspect="1"/>
          </p:cNvSpPr>
          <p:nvPr/>
        </p:nvSpPr>
        <p:spPr bwMode="auto">
          <a:xfrm>
            <a:off x="8356601" y="2921001"/>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7" name="Minnesota">
            <a:extLst>
              <a:ext uri="{FF2B5EF4-FFF2-40B4-BE49-F238E27FC236}">
                <a16:creationId xmlns:a16="http://schemas.microsoft.com/office/drawing/2014/main" id="{C3702793-AE64-4F6E-93EA-B9F382CE21AA}"/>
              </a:ext>
            </a:extLst>
          </p:cNvPr>
          <p:cNvSpPr>
            <a:spLocks noChangeAspect="1"/>
          </p:cNvSpPr>
          <p:nvPr/>
        </p:nvSpPr>
        <p:spPr bwMode="auto">
          <a:xfrm>
            <a:off x="6302375" y="1682751"/>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8" name="Mississippi">
            <a:extLst>
              <a:ext uri="{FF2B5EF4-FFF2-40B4-BE49-F238E27FC236}">
                <a16:creationId xmlns:a16="http://schemas.microsoft.com/office/drawing/2014/main" id="{6596B851-F7E9-484A-9BAB-27F8792B8762}"/>
              </a:ext>
            </a:extLst>
          </p:cNvPr>
          <p:cNvSpPr>
            <a:spLocks noChangeAspect="1"/>
          </p:cNvSpPr>
          <p:nvPr/>
        </p:nvSpPr>
        <p:spPr bwMode="auto">
          <a:xfrm>
            <a:off x="6985000" y="3846514"/>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9" name="Montana">
            <a:extLst>
              <a:ext uri="{FF2B5EF4-FFF2-40B4-BE49-F238E27FC236}">
                <a16:creationId xmlns:a16="http://schemas.microsoft.com/office/drawing/2014/main" id="{44A79602-2DE5-44FA-B859-7E1B0FC87C35}"/>
              </a:ext>
            </a:extLst>
          </p:cNvPr>
          <p:cNvSpPr>
            <a:spLocks noChangeAspect="1"/>
          </p:cNvSpPr>
          <p:nvPr/>
        </p:nvSpPr>
        <p:spPr bwMode="auto">
          <a:xfrm>
            <a:off x="4356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0" name="Nebraska">
            <a:extLst>
              <a:ext uri="{FF2B5EF4-FFF2-40B4-BE49-F238E27FC236}">
                <a16:creationId xmlns:a16="http://schemas.microsoft.com/office/drawing/2014/main" id="{DAD1E64C-3F49-48CE-B637-B87058302E1D}"/>
              </a:ext>
            </a:extLst>
          </p:cNvPr>
          <p:cNvSpPr>
            <a:spLocks noChangeAspect="1"/>
          </p:cNvSpPr>
          <p:nvPr/>
        </p:nvSpPr>
        <p:spPr bwMode="auto">
          <a:xfrm>
            <a:off x="5486400" y="2608264"/>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1" name="Nevada">
            <a:extLst>
              <a:ext uri="{FF2B5EF4-FFF2-40B4-BE49-F238E27FC236}">
                <a16:creationId xmlns:a16="http://schemas.microsoft.com/office/drawing/2014/main" id="{DF7622C9-893F-4946-B320-CD3DAEE574D7}"/>
              </a:ext>
            </a:extLst>
          </p:cNvPr>
          <p:cNvSpPr>
            <a:spLocks noChangeAspect="1"/>
          </p:cNvSpPr>
          <p:nvPr/>
        </p:nvSpPr>
        <p:spPr bwMode="auto">
          <a:xfrm>
            <a:off x="3603625" y="2446339"/>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2" name="New Hampshire">
            <a:extLst>
              <a:ext uri="{FF2B5EF4-FFF2-40B4-BE49-F238E27FC236}">
                <a16:creationId xmlns:a16="http://schemas.microsoft.com/office/drawing/2014/main" id="{B71D5CE3-4B29-4DBC-A430-70B5381D51C4}"/>
              </a:ext>
            </a:extLst>
          </p:cNvPr>
          <p:cNvSpPr>
            <a:spLocks noChangeAspect="1"/>
          </p:cNvSpPr>
          <p:nvPr/>
        </p:nvSpPr>
        <p:spPr bwMode="auto">
          <a:xfrm>
            <a:off x="9032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3" name="New Jersey">
            <a:extLst>
              <a:ext uri="{FF2B5EF4-FFF2-40B4-BE49-F238E27FC236}">
                <a16:creationId xmlns:a16="http://schemas.microsoft.com/office/drawing/2014/main" id="{17FC7E0A-EF1A-4C4C-B106-1D8FBD8EA58E}"/>
              </a:ext>
            </a:extLst>
          </p:cNvPr>
          <p:cNvSpPr>
            <a:spLocks noChangeAspect="1"/>
          </p:cNvSpPr>
          <p:nvPr/>
        </p:nvSpPr>
        <p:spPr bwMode="auto">
          <a:xfrm>
            <a:off x="8815388" y="2641601"/>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4" name="North Carolina">
            <a:extLst>
              <a:ext uri="{FF2B5EF4-FFF2-40B4-BE49-F238E27FC236}">
                <a16:creationId xmlns:a16="http://schemas.microsoft.com/office/drawing/2014/main" id="{508B6966-BAB5-438F-9A3B-F1277AB9D136}"/>
              </a:ext>
            </a:extLst>
          </p:cNvPr>
          <p:cNvSpPr>
            <a:spLocks noChangeAspect="1"/>
          </p:cNvSpPr>
          <p:nvPr/>
        </p:nvSpPr>
        <p:spPr bwMode="auto">
          <a:xfrm>
            <a:off x="7878763" y="3400426"/>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5" name="North Dakota">
            <a:extLst>
              <a:ext uri="{FF2B5EF4-FFF2-40B4-BE49-F238E27FC236}">
                <a16:creationId xmlns:a16="http://schemas.microsoft.com/office/drawing/2014/main" id="{D443425C-DE80-4A92-8773-ED938DAB1F77}"/>
              </a:ext>
            </a:extLst>
          </p:cNvPr>
          <p:cNvSpPr>
            <a:spLocks noChangeAspect="1"/>
          </p:cNvSpPr>
          <p:nvPr/>
        </p:nvSpPr>
        <p:spPr bwMode="auto">
          <a:xfrm>
            <a:off x="5557839" y="1700214"/>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6" name="Ohio">
            <a:extLst>
              <a:ext uri="{FF2B5EF4-FFF2-40B4-BE49-F238E27FC236}">
                <a16:creationId xmlns:a16="http://schemas.microsoft.com/office/drawing/2014/main" id="{73545220-1166-43FD-B9D2-E59571BF4EC6}"/>
              </a:ext>
            </a:extLst>
          </p:cNvPr>
          <p:cNvSpPr>
            <a:spLocks noChangeAspect="1"/>
          </p:cNvSpPr>
          <p:nvPr/>
        </p:nvSpPr>
        <p:spPr bwMode="auto">
          <a:xfrm>
            <a:off x="7697789"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7" name="Oregon">
            <a:extLst>
              <a:ext uri="{FF2B5EF4-FFF2-40B4-BE49-F238E27FC236}">
                <a16:creationId xmlns:a16="http://schemas.microsoft.com/office/drawing/2014/main" id="{1446C63E-55F7-4937-8E81-51F0F7FF2C2B}"/>
              </a:ext>
            </a:extLst>
          </p:cNvPr>
          <p:cNvSpPr>
            <a:spLocks noChangeAspect="1"/>
          </p:cNvSpPr>
          <p:nvPr/>
        </p:nvSpPr>
        <p:spPr bwMode="auto">
          <a:xfrm>
            <a:off x="3257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8" name="Pennsylvania">
            <a:extLst>
              <a:ext uri="{FF2B5EF4-FFF2-40B4-BE49-F238E27FC236}">
                <a16:creationId xmlns:a16="http://schemas.microsoft.com/office/drawing/2014/main" id="{BE89DB31-9416-48A5-8D12-3D2EFB1D6245}"/>
              </a:ext>
            </a:extLst>
          </p:cNvPr>
          <p:cNvSpPr>
            <a:spLocks noChangeAspect="1"/>
          </p:cNvSpPr>
          <p:nvPr/>
        </p:nvSpPr>
        <p:spPr bwMode="auto">
          <a:xfrm>
            <a:off x="8177214"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9" name="Rhode Island">
            <a:extLst>
              <a:ext uri="{FF2B5EF4-FFF2-40B4-BE49-F238E27FC236}">
                <a16:creationId xmlns:a16="http://schemas.microsoft.com/office/drawing/2014/main" id="{EA7C3B55-8E81-43F6-A9C6-BA38DCFC6CCF}"/>
              </a:ext>
            </a:extLst>
          </p:cNvPr>
          <p:cNvSpPr>
            <a:spLocks noChangeAspect="1"/>
          </p:cNvSpPr>
          <p:nvPr/>
        </p:nvSpPr>
        <p:spPr bwMode="auto">
          <a:xfrm>
            <a:off x="9150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0" name="South Carolina">
            <a:extLst>
              <a:ext uri="{FF2B5EF4-FFF2-40B4-BE49-F238E27FC236}">
                <a16:creationId xmlns:a16="http://schemas.microsoft.com/office/drawing/2014/main" id="{3A7C983A-8F9D-4349-9358-E8C6EBB5FB4F}"/>
              </a:ext>
            </a:extLst>
          </p:cNvPr>
          <p:cNvSpPr>
            <a:spLocks noChangeAspect="1"/>
          </p:cNvSpPr>
          <p:nvPr/>
        </p:nvSpPr>
        <p:spPr bwMode="auto">
          <a:xfrm>
            <a:off x="8005764" y="3719514"/>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1" name="South Dakota">
            <a:extLst>
              <a:ext uri="{FF2B5EF4-FFF2-40B4-BE49-F238E27FC236}">
                <a16:creationId xmlns:a16="http://schemas.microsoft.com/office/drawing/2014/main" id="{CCC3645B-34D5-4289-A4E9-7D4C5002C1EE}"/>
              </a:ext>
            </a:extLst>
          </p:cNvPr>
          <p:cNvSpPr>
            <a:spLocks noChangeAspect="1"/>
          </p:cNvSpPr>
          <p:nvPr/>
        </p:nvSpPr>
        <p:spPr bwMode="auto">
          <a:xfrm>
            <a:off x="5516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2" name="Tennessee">
            <a:extLst>
              <a:ext uri="{FF2B5EF4-FFF2-40B4-BE49-F238E27FC236}">
                <a16:creationId xmlns:a16="http://schemas.microsoft.com/office/drawing/2014/main" id="{26EA247A-E665-40E3-AD84-523E3E573DA0}"/>
              </a:ext>
            </a:extLst>
          </p:cNvPr>
          <p:cNvSpPr>
            <a:spLocks noChangeAspect="1"/>
          </p:cNvSpPr>
          <p:nvPr/>
        </p:nvSpPr>
        <p:spPr bwMode="auto">
          <a:xfrm>
            <a:off x="7132639" y="3509964"/>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3" name="Texas">
            <a:extLst>
              <a:ext uri="{FF2B5EF4-FFF2-40B4-BE49-F238E27FC236}">
                <a16:creationId xmlns:a16="http://schemas.microsoft.com/office/drawing/2014/main" id="{32EAA5A8-71F2-4123-A0B1-77F8F89BAFEC}"/>
              </a:ext>
            </a:extLst>
          </p:cNvPr>
          <p:cNvSpPr>
            <a:spLocks noChangeAspect="1"/>
          </p:cNvSpPr>
          <p:nvPr/>
        </p:nvSpPr>
        <p:spPr bwMode="auto">
          <a:xfrm>
            <a:off x="5022851"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4" name="Utah">
            <a:extLst>
              <a:ext uri="{FF2B5EF4-FFF2-40B4-BE49-F238E27FC236}">
                <a16:creationId xmlns:a16="http://schemas.microsoft.com/office/drawing/2014/main" id="{6818617F-F31A-4051-963F-8132CFE94AD7}"/>
              </a:ext>
            </a:extLst>
          </p:cNvPr>
          <p:cNvSpPr>
            <a:spLocks noChangeAspect="1"/>
          </p:cNvSpPr>
          <p:nvPr/>
        </p:nvSpPr>
        <p:spPr bwMode="auto">
          <a:xfrm>
            <a:off x="4222751" y="2601914"/>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5" name="Vermont">
            <a:extLst>
              <a:ext uri="{FF2B5EF4-FFF2-40B4-BE49-F238E27FC236}">
                <a16:creationId xmlns:a16="http://schemas.microsoft.com/office/drawing/2014/main" id="{615DB92D-36AB-40E2-BF69-BC11DF0835A9}"/>
              </a:ext>
            </a:extLst>
          </p:cNvPr>
          <p:cNvSpPr>
            <a:spLocks noChangeAspect="1"/>
          </p:cNvSpPr>
          <p:nvPr/>
        </p:nvSpPr>
        <p:spPr bwMode="auto">
          <a:xfrm>
            <a:off x="8874125" y="2017714"/>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6" name="West Virginia">
            <a:extLst>
              <a:ext uri="{FF2B5EF4-FFF2-40B4-BE49-F238E27FC236}">
                <a16:creationId xmlns:a16="http://schemas.microsoft.com/office/drawing/2014/main" id="{8FB21344-A3F7-4B8F-9D11-7AE003659F11}"/>
              </a:ext>
            </a:extLst>
          </p:cNvPr>
          <p:cNvSpPr>
            <a:spLocks noChangeAspect="1"/>
          </p:cNvSpPr>
          <p:nvPr/>
        </p:nvSpPr>
        <p:spPr bwMode="auto">
          <a:xfrm>
            <a:off x="8021639"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7" name="Wisconsin">
            <a:extLst>
              <a:ext uri="{FF2B5EF4-FFF2-40B4-BE49-F238E27FC236}">
                <a16:creationId xmlns:a16="http://schemas.microsoft.com/office/drawing/2014/main" id="{ED6316DC-7939-4691-AF2B-B3C125C56BC3}"/>
              </a:ext>
            </a:extLst>
          </p:cNvPr>
          <p:cNvSpPr>
            <a:spLocks noChangeAspect="1"/>
          </p:cNvSpPr>
          <p:nvPr/>
        </p:nvSpPr>
        <p:spPr bwMode="auto">
          <a:xfrm>
            <a:off x="6757989"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8" name="Wyoming">
            <a:extLst>
              <a:ext uri="{FF2B5EF4-FFF2-40B4-BE49-F238E27FC236}">
                <a16:creationId xmlns:a16="http://schemas.microsoft.com/office/drawing/2014/main" id="{D4396D50-8BEB-49EC-A425-7A919F53DF19}"/>
              </a:ext>
            </a:extLst>
          </p:cNvPr>
          <p:cNvSpPr>
            <a:spLocks noChangeAspect="1"/>
          </p:cNvSpPr>
          <p:nvPr/>
        </p:nvSpPr>
        <p:spPr bwMode="auto">
          <a:xfrm>
            <a:off x="4684714"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9" name="Massachusetts">
            <a:extLst>
              <a:ext uri="{FF2B5EF4-FFF2-40B4-BE49-F238E27FC236}">
                <a16:creationId xmlns:a16="http://schemas.microsoft.com/office/drawing/2014/main" id="{647DB5FF-8434-4552-8C50-386A273957EE}"/>
              </a:ext>
            </a:extLst>
          </p:cNvPr>
          <p:cNvSpPr>
            <a:spLocks noChangeAspect="1"/>
          </p:cNvSpPr>
          <p:nvPr/>
        </p:nvSpPr>
        <p:spPr bwMode="auto">
          <a:xfrm>
            <a:off x="8963025" y="2320926"/>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0" name="Freeform 59">
            <a:extLst>
              <a:ext uri="{FF2B5EF4-FFF2-40B4-BE49-F238E27FC236}">
                <a16:creationId xmlns:a16="http://schemas.microsoft.com/office/drawing/2014/main" id="{0E5B551C-F8B4-4E83-915E-D8158212C9FD}"/>
              </a:ext>
            </a:extLst>
          </p:cNvPr>
          <p:cNvSpPr>
            <a:spLocks noChangeAspect="1"/>
          </p:cNvSpPr>
          <p:nvPr/>
        </p:nvSpPr>
        <p:spPr bwMode="auto">
          <a:xfrm>
            <a:off x="9282114"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1" name="Freeform 60">
            <a:extLst>
              <a:ext uri="{FF2B5EF4-FFF2-40B4-BE49-F238E27FC236}">
                <a16:creationId xmlns:a16="http://schemas.microsoft.com/office/drawing/2014/main" id="{C1FA3C97-3AB9-4818-9D37-DFC595592B49}"/>
              </a:ext>
            </a:extLst>
          </p:cNvPr>
          <p:cNvSpPr>
            <a:spLocks noChangeAspect="1"/>
          </p:cNvSpPr>
          <p:nvPr/>
        </p:nvSpPr>
        <p:spPr bwMode="auto">
          <a:xfrm>
            <a:off x="9355138" y="2514601"/>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2" name="Virginia">
            <a:extLst>
              <a:ext uri="{FF2B5EF4-FFF2-40B4-BE49-F238E27FC236}">
                <a16:creationId xmlns:a16="http://schemas.microsoft.com/office/drawing/2014/main" id="{41D0FEDF-1EC8-4837-8173-4F25D45A6847}"/>
              </a:ext>
            </a:extLst>
          </p:cNvPr>
          <p:cNvSpPr>
            <a:spLocks noChangeAspect="1"/>
          </p:cNvSpPr>
          <p:nvPr/>
        </p:nvSpPr>
        <p:spPr bwMode="auto">
          <a:xfrm>
            <a:off x="7934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3" name="Freeform 62">
            <a:extLst>
              <a:ext uri="{FF2B5EF4-FFF2-40B4-BE49-F238E27FC236}">
                <a16:creationId xmlns:a16="http://schemas.microsoft.com/office/drawing/2014/main" id="{102AFAE4-686B-44D2-8CE0-0F54CEB3480C}"/>
              </a:ext>
            </a:extLst>
          </p:cNvPr>
          <p:cNvSpPr>
            <a:spLocks noChangeAspect="1"/>
          </p:cNvSpPr>
          <p:nvPr/>
        </p:nvSpPr>
        <p:spPr bwMode="auto">
          <a:xfrm>
            <a:off x="8837614"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nvGrpSpPr>
          <p:cNvPr id="203838" name="Hawaii">
            <a:extLst>
              <a:ext uri="{FF2B5EF4-FFF2-40B4-BE49-F238E27FC236}">
                <a16:creationId xmlns:a16="http://schemas.microsoft.com/office/drawing/2014/main" id="{B5F01A4D-755F-40FC-9152-7973BB05426A}"/>
              </a:ext>
            </a:extLst>
          </p:cNvPr>
          <p:cNvGrpSpPr>
            <a:grpSpLocks/>
          </p:cNvGrpSpPr>
          <p:nvPr/>
        </p:nvGrpSpPr>
        <p:grpSpPr bwMode="auto">
          <a:xfrm>
            <a:off x="2206626" y="3846514"/>
            <a:ext cx="963613" cy="498475"/>
            <a:chOff x="582" y="2987"/>
            <a:chExt cx="659" cy="352"/>
          </a:xfrm>
        </p:grpSpPr>
        <p:sp>
          <p:nvSpPr>
            <p:cNvPr id="3159" name="Freeform 64">
              <a:extLst>
                <a:ext uri="{FF2B5EF4-FFF2-40B4-BE49-F238E27FC236}">
                  <a16:creationId xmlns:a16="http://schemas.microsoft.com/office/drawing/2014/main" id="{70034164-A289-4389-85C5-0BC4257E3C59}"/>
                </a:ext>
              </a:extLst>
            </p:cNvPr>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0" name="Freeform 65">
              <a:extLst>
                <a:ext uri="{FF2B5EF4-FFF2-40B4-BE49-F238E27FC236}">
                  <a16:creationId xmlns:a16="http://schemas.microsoft.com/office/drawing/2014/main" id="{ADA22BE0-B6B5-432B-A2EE-826671388FD8}"/>
                </a:ext>
              </a:extLst>
            </p:cNvPr>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1" name="Freeform 66">
              <a:extLst>
                <a:ext uri="{FF2B5EF4-FFF2-40B4-BE49-F238E27FC236}">
                  <a16:creationId xmlns:a16="http://schemas.microsoft.com/office/drawing/2014/main" id="{F05833FC-757D-4453-964F-67D53E4B63DC}"/>
                </a:ext>
              </a:extLst>
            </p:cNvPr>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2" name="Freeform 67">
              <a:extLst>
                <a:ext uri="{FF2B5EF4-FFF2-40B4-BE49-F238E27FC236}">
                  <a16:creationId xmlns:a16="http://schemas.microsoft.com/office/drawing/2014/main" id="{70FD2190-D888-48F5-ABA9-81104C2EE41C}"/>
                </a:ext>
              </a:extLst>
            </p:cNvPr>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3" name="Freeform 68">
              <a:extLst>
                <a:ext uri="{FF2B5EF4-FFF2-40B4-BE49-F238E27FC236}">
                  <a16:creationId xmlns:a16="http://schemas.microsoft.com/office/drawing/2014/main" id="{5B1C7643-DAF7-414F-AF43-80AEFAF6D8A5}"/>
                </a:ext>
              </a:extLst>
            </p:cNvPr>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4" name="Freeform 69">
              <a:extLst>
                <a:ext uri="{FF2B5EF4-FFF2-40B4-BE49-F238E27FC236}">
                  <a16:creationId xmlns:a16="http://schemas.microsoft.com/office/drawing/2014/main" id="{A0DAFC69-149B-4632-A745-1E94548F729D}"/>
                </a:ext>
              </a:extLst>
            </p:cNvPr>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5" name="Freeform 70">
              <a:extLst>
                <a:ext uri="{FF2B5EF4-FFF2-40B4-BE49-F238E27FC236}">
                  <a16:creationId xmlns:a16="http://schemas.microsoft.com/office/drawing/2014/main" id="{BB56B5E8-A6F8-46B4-818E-5C4B384FA321}"/>
                </a:ext>
              </a:extLst>
            </p:cNvPr>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6" name="Freeform 71">
              <a:extLst>
                <a:ext uri="{FF2B5EF4-FFF2-40B4-BE49-F238E27FC236}">
                  <a16:creationId xmlns:a16="http://schemas.microsoft.com/office/drawing/2014/main" id="{7FED3743-98A2-42F0-92B5-954F2F7648A0}"/>
                </a:ext>
              </a:extLst>
            </p:cNvPr>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grpSp>
        <p:nvGrpSpPr>
          <p:cNvPr id="203839" name="Alaska">
            <a:extLst>
              <a:ext uri="{FF2B5EF4-FFF2-40B4-BE49-F238E27FC236}">
                <a16:creationId xmlns:a16="http://schemas.microsoft.com/office/drawing/2014/main" id="{C1EA4AF5-4A82-4E70-A3D6-4E183EA0DE25}"/>
              </a:ext>
            </a:extLst>
          </p:cNvPr>
          <p:cNvGrpSpPr>
            <a:grpSpLocks/>
          </p:cNvGrpSpPr>
          <p:nvPr/>
        </p:nvGrpSpPr>
        <p:grpSpPr bwMode="auto">
          <a:xfrm>
            <a:off x="2184400" y="4448176"/>
            <a:ext cx="2776538" cy="987425"/>
            <a:chOff x="523" y="3048"/>
            <a:chExt cx="1899" cy="696"/>
          </a:xfrm>
        </p:grpSpPr>
        <p:sp>
          <p:nvSpPr>
            <p:cNvPr id="3149" name="Freeform 73">
              <a:extLst>
                <a:ext uri="{FF2B5EF4-FFF2-40B4-BE49-F238E27FC236}">
                  <a16:creationId xmlns:a16="http://schemas.microsoft.com/office/drawing/2014/main" id="{4927047D-2295-49B8-A9FC-03D886711CE5}"/>
                </a:ext>
              </a:extLst>
            </p:cNvPr>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0" name="Freeform 74">
              <a:extLst>
                <a:ext uri="{FF2B5EF4-FFF2-40B4-BE49-F238E27FC236}">
                  <a16:creationId xmlns:a16="http://schemas.microsoft.com/office/drawing/2014/main" id="{1D7218FC-E4FC-435A-A004-C55D45F39EEE}"/>
                </a:ext>
              </a:extLst>
            </p:cNvPr>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1" name="Freeform 75">
              <a:extLst>
                <a:ext uri="{FF2B5EF4-FFF2-40B4-BE49-F238E27FC236}">
                  <a16:creationId xmlns:a16="http://schemas.microsoft.com/office/drawing/2014/main" id="{61E4CDA9-00D7-477C-B889-8CCE3134C092}"/>
                </a:ext>
              </a:extLst>
            </p:cNvPr>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2" name="Freeform 76">
              <a:extLst>
                <a:ext uri="{FF2B5EF4-FFF2-40B4-BE49-F238E27FC236}">
                  <a16:creationId xmlns:a16="http://schemas.microsoft.com/office/drawing/2014/main" id="{F4B766F5-6C38-4277-935A-F1B3E85EB3CE}"/>
                </a:ext>
              </a:extLst>
            </p:cNvPr>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3" name="Freeform 77">
              <a:extLst>
                <a:ext uri="{FF2B5EF4-FFF2-40B4-BE49-F238E27FC236}">
                  <a16:creationId xmlns:a16="http://schemas.microsoft.com/office/drawing/2014/main" id="{0ABBBB0A-5975-476C-AE4C-142DE8D63372}"/>
                </a:ext>
              </a:extLst>
            </p:cNvPr>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4" name="Freeform 78">
              <a:extLst>
                <a:ext uri="{FF2B5EF4-FFF2-40B4-BE49-F238E27FC236}">
                  <a16:creationId xmlns:a16="http://schemas.microsoft.com/office/drawing/2014/main" id="{2A81FA4A-DBA6-4204-8F34-85C2DCBD98E5}"/>
                </a:ext>
              </a:extLst>
            </p:cNvPr>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5" name="Freeform 79">
              <a:extLst>
                <a:ext uri="{FF2B5EF4-FFF2-40B4-BE49-F238E27FC236}">
                  <a16:creationId xmlns:a16="http://schemas.microsoft.com/office/drawing/2014/main" id="{E55B1E97-D551-44AE-B9F9-55F53B36EC61}"/>
                </a:ext>
              </a:extLst>
            </p:cNvPr>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6" name="Freeform 80">
              <a:extLst>
                <a:ext uri="{FF2B5EF4-FFF2-40B4-BE49-F238E27FC236}">
                  <a16:creationId xmlns:a16="http://schemas.microsoft.com/office/drawing/2014/main" id="{75187DFA-482B-4019-901D-0022135A6AE1}"/>
                </a:ext>
              </a:extLst>
            </p:cNvPr>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7" name="Freeform 81">
              <a:extLst>
                <a:ext uri="{FF2B5EF4-FFF2-40B4-BE49-F238E27FC236}">
                  <a16:creationId xmlns:a16="http://schemas.microsoft.com/office/drawing/2014/main" id="{FAA88459-BBBF-4100-A3DE-3C78291E7FF7}"/>
                </a:ext>
              </a:extLst>
            </p:cNvPr>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8" name="Freeform 82">
              <a:extLst>
                <a:ext uri="{FF2B5EF4-FFF2-40B4-BE49-F238E27FC236}">
                  <a16:creationId xmlns:a16="http://schemas.microsoft.com/office/drawing/2014/main" id="{4E1A0528-C581-43CB-A611-A119CB2CA516}"/>
                </a:ext>
              </a:extLst>
            </p:cNvPr>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sp>
        <p:nvSpPr>
          <p:cNvPr id="3136" name="Rectangle 109">
            <a:extLst>
              <a:ext uri="{FF2B5EF4-FFF2-40B4-BE49-F238E27FC236}">
                <a16:creationId xmlns:a16="http://schemas.microsoft.com/office/drawing/2014/main" id="{8B569E3A-648F-4AB5-B3F5-31D3A844CE39}"/>
              </a:ext>
            </a:extLst>
          </p:cNvPr>
          <p:cNvSpPr>
            <a:spLocks noChangeArrowheads="1"/>
          </p:cNvSpPr>
          <p:nvPr/>
        </p:nvSpPr>
        <p:spPr bwMode="auto">
          <a:xfrm>
            <a:off x="9064625" y="3248025"/>
            <a:ext cx="279400" cy="139700"/>
          </a:xfrm>
          <a:prstGeom prst="rect">
            <a:avLst/>
          </a:prstGeom>
          <a:solidFill>
            <a:srgbClr val="82ABFE"/>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7" name="Rectangle 110">
            <a:extLst>
              <a:ext uri="{FF2B5EF4-FFF2-40B4-BE49-F238E27FC236}">
                <a16:creationId xmlns:a16="http://schemas.microsoft.com/office/drawing/2014/main" id="{BE81DDF5-5295-4106-8743-192AD09B523B}"/>
              </a:ext>
            </a:extLst>
          </p:cNvPr>
          <p:cNvSpPr>
            <a:spLocks noChangeArrowheads="1"/>
          </p:cNvSpPr>
          <p:nvPr/>
        </p:nvSpPr>
        <p:spPr bwMode="auto">
          <a:xfrm>
            <a:off x="9064625" y="3590925"/>
            <a:ext cx="279400" cy="139700"/>
          </a:xfrm>
          <a:prstGeom prst="rect">
            <a:avLst/>
          </a:prstGeom>
          <a:solidFill>
            <a:srgbClr val="3366FF"/>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8" name="Rectangle 111">
            <a:extLst>
              <a:ext uri="{FF2B5EF4-FFF2-40B4-BE49-F238E27FC236}">
                <a16:creationId xmlns:a16="http://schemas.microsoft.com/office/drawing/2014/main" id="{370EABC4-A7F4-4843-BD55-6160C8F50145}"/>
              </a:ext>
            </a:extLst>
          </p:cNvPr>
          <p:cNvSpPr>
            <a:spLocks noChangeArrowheads="1"/>
          </p:cNvSpPr>
          <p:nvPr/>
        </p:nvSpPr>
        <p:spPr bwMode="auto">
          <a:xfrm>
            <a:off x="9064625" y="3933825"/>
            <a:ext cx="279400" cy="139700"/>
          </a:xfrm>
          <a:prstGeom prst="rect">
            <a:avLst/>
          </a:prstGeom>
          <a:solidFill>
            <a:srgbClr val="136191"/>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9" name="Rectangle 112">
            <a:extLst>
              <a:ext uri="{FF2B5EF4-FFF2-40B4-BE49-F238E27FC236}">
                <a16:creationId xmlns:a16="http://schemas.microsoft.com/office/drawing/2014/main" id="{8B3C200B-C8E9-4092-A5B4-F77950A32261}"/>
              </a:ext>
            </a:extLst>
          </p:cNvPr>
          <p:cNvSpPr>
            <a:spLocks noChangeArrowheads="1"/>
          </p:cNvSpPr>
          <p:nvPr/>
        </p:nvSpPr>
        <p:spPr bwMode="auto">
          <a:xfrm>
            <a:off x="9064625" y="4264025"/>
            <a:ext cx="279400" cy="139700"/>
          </a:xfrm>
          <a:prstGeom prst="rect">
            <a:avLst/>
          </a:prstGeom>
          <a:solidFill>
            <a:srgbClr val="001968"/>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3140" name="Rectangle 113">
            <a:extLst>
              <a:ext uri="{FF2B5EF4-FFF2-40B4-BE49-F238E27FC236}">
                <a16:creationId xmlns:a16="http://schemas.microsoft.com/office/drawing/2014/main" id="{0ACC6509-BD8C-469A-A54D-C43CE11B855F}"/>
              </a:ext>
            </a:extLst>
          </p:cNvPr>
          <p:cNvSpPr>
            <a:spLocks noChangeArrowheads="1"/>
          </p:cNvSpPr>
          <p:nvPr/>
        </p:nvSpPr>
        <p:spPr bwMode="auto">
          <a:xfrm>
            <a:off x="9064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203845" name="Text Box 114">
            <a:extLst>
              <a:ext uri="{FF2B5EF4-FFF2-40B4-BE49-F238E27FC236}">
                <a16:creationId xmlns:a16="http://schemas.microsoft.com/office/drawing/2014/main" id="{7562133D-F9A2-4975-9B27-E14C40FBFB8F}"/>
              </a:ext>
            </a:extLst>
          </p:cNvPr>
          <p:cNvSpPr txBox="1">
            <a:spLocks noChangeArrowheads="1"/>
          </p:cNvSpPr>
          <p:nvPr/>
        </p:nvSpPr>
        <p:spPr bwMode="auto">
          <a:xfrm>
            <a:off x="9474200" y="4529139"/>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No Data</a:t>
            </a:r>
          </a:p>
        </p:txBody>
      </p:sp>
      <p:sp>
        <p:nvSpPr>
          <p:cNvPr id="203846" name="Text Box 105">
            <a:extLst>
              <a:ext uri="{FF2B5EF4-FFF2-40B4-BE49-F238E27FC236}">
                <a16:creationId xmlns:a16="http://schemas.microsoft.com/office/drawing/2014/main" id="{1EF994B2-6EDA-4570-BEDC-45227E25E15E}"/>
              </a:ext>
            </a:extLst>
          </p:cNvPr>
          <p:cNvSpPr txBox="1">
            <a:spLocks noChangeArrowheads="1"/>
          </p:cNvSpPr>
          <p:nvPr/>
        </p:nvSpPr>
        <p:spPr bwMode="auto">
          <a:xfrm>
            <a:off x="9345613" y="3182939"/>
            <a:ext cx="1027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4.6% - 16.8%</a:t>
            </a:r>
          </a:p>
        </p:txBody>
      </p:sp>
      <p:sp>
        <p:nvSpPr>
          <p:cNvPr id="203847" name="Text Box 106">
            <a:extLst>
              <a:ext uri="{FF2B5EF4-FFF2-40B4-BE49-F238E27FC236}">
                <a16:creationId xmlns:a16="http://schemas.microsoft.com/office/drawing/2014/main" id="{7F69FE61-29A6-4496-A29C-3D0930246C24}"/>
              </a:ext>
            </a:extLst>
          </p:cNvPr>
          <p:cNvSpPr txBox="1">
            <a:spLocks noChangeArrowheads="1"/>
          </p:cNvSpPr>
          <p:nvPr/>
        </p:nvSpPr>
        <p:spPr bwMode="auto">
          <a:xfrm>
            <a:off x="9305925" y="35385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16.9% - 22.4%</a:t>
            </a:r>
          </a:p>
        </p:txBody>
      </p:sp>
      <p:sp>
        <p:nvSpPr>
          <p:cNvPr id="203848" name="Text Box 107">
            <a:extLst>
              <a:ext uri="{FF2B5EF4-FFF2-40B4-BE49-F238E27FC236}">
                <a16:creationId xmlns:a16="http://schemas.microsoft.com/office/drawing/2014/main" id="{C34ED86A-6D81-42DE-85D3-74FECE8F4EB3}"/>
              </a:ext>
            </a:extLst>
          </p:cNvPr>
          <p:cNvSpPr txBox="1">
            <a:spLocks noChangeArrowheads="1"/>
          </p:cNvSpPr>
          <p:nvPr/>
        </p:nvSpPr>
        <p:spPr bwMode="auto">
          <a:xfrm>
            <a:off x="9305925" y="38687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22.5% - 26.6%</a:t>
            </a:r>
          </a:p>
        </p:txBody>
      </p:sp>
      <p:sp>
        <p:nvSpPr>
          <p:cNvPr id="203849" name="Text Box 108">
            <a:extLst>
              <a:ext uri="{FF2B5EF4-FFF2-40B4-BE49-F238E27FC236}">
                <a16:creationId xmlns:a16="http://schemas.microsoft.com/office/drawing/2014/main" id="{63DDC7E3-61BD-459D-8792-5424949CF5A0}"/>
              </a:ext>
            </a:extLst>
          </p:cNvPr>
          <p:cNvSpPr txBox="1">
            <a:spLocks noChangeArrowheads="1"/>
          </p:cNvSpPr>
          <p:nvPr/>
        </p:nvSpPr>
        <p:spPr bwMode="auto">
          <a:xfrm>
            <a:off x="9305925" y="42116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26.7% - 60.8%</a:t>
            </a:r>
          </a:p>
        </p:txBody>
      </p:sp>
      <p:sp>
        <p:nvSpPr>
          <p:cNvPr id="203850" name="Rectangle 7">
            <a:extLst>
              <a:ext uri="{FF2B5EF4-FFF2-40B4-BE49-F238E27FC236}">
                <a16:creationId xmlns:a16="http://schemas.microsoft.com/office/drawing/2014/main" id="{F37F3A69-2313-4ADD-B091-87681F275C65}"/>
              </a:ext>
            </a:extLst>
          </p:cNvPr>
          <p:cNvSpPr>
            <a:spLocks noGrp="1" noChangeArrowheads="1"/>
          </p:cNvSpPr>
          <p:nvPr>
            <p:ph type="title" idx="4294967295"/>
          </p:nvPr>
        </p:nvSpPr>
        <p:spPr>
          <a:xfrm>
            <a:off x="1960563" y="330201"/>
            <a:ext cx="8266112" cy="1135063"/>
          </a:xfrm>
          <a:noFill/>
        </p:spPr>
        <p:txBody>
          <a:bodyPr anchor="t"/>
          <a:lstStyle/>
          <a:p>
            <a:r>
              <a:rPr lang="en-US" altLang="en-US" sz="2000"/>
              <a:t>Percentage of High School Students Who Attended Physical Education Classes on All 5 Days*</a:t>
            </a:r>
          </a:p>
        </p:txBody>
      </p:sp>
      <p:sp>
        <p:nvSpPr>
          <p:cNvPr id="203851" name="Text Box 101">
            <a:extLst>
              <a:ext uri="{FF2B5EF4-FFF2-40B4-BE49-F238E27FC236}">
                <a16:creationId xmlns:a16="http://schemas.microsoft.com/office/drawing/2014/main" id="{B6588AA7-EAE8-4515-8B96-DD816ADA5FB6}"/>
              </a:ext>
            </a:extLst>
          </p:cNvPr>
          <p:cNvSpPr txBox="1">
            <a:spLocks noChangeArrowheads="1"/>
          </p:cNvSpPr>
          <p:nvPr/>
        </p:nvSpPr>
        <p:spPr bwMode="auto">
          <a:xfrm>
            <a:off x="1884363" y="6186489"/>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eaLnBrk="0" hangingPunct="0">
              <a:spcBef>
                <a:spcPct val="50000"/>
              </a:spcBef>
              <a:spcAft>
                <a:spcPct val="0"/>
              </a:spcAft>
              <a:buClrTx/>
              <a:buSzTx/>
              <a:buNone/>
            </a:pPr>
            <a:r>
              <a:rPr lang="en-US" altLang="en-US" sz="1100">
                <a:cs typeface="+mn-cs"/>
              </a:rPr>
              <a:t>In an average week when they were in school</a:t>
            </a:r>
          </a:p>
        </p:txBody>
      </p:sp>
      <p:sp>
        <p:nvSpPr>
          <p:cNvPr id="203852" name="Text Box 116">
            <a:extLst>
              <a:ext uri="{FF2B5EF4-FFF2-40B4-BE49-F238E27FC236}">
                <a16:creationId xmlns:a16="http://schemas.microsoft.com/office/drawing/2014/main" id="{C66A1F5A-CB39-46EB-892A-A11C757F891B}"/>
              </a:ext>
            </a:extLst>
          </p:cNvPr>
          <p:cNvSpPr txBox="1">
            <a:spLocks noChangeArrowheads="1"/>
          </p:cNvSpPr>
          <p:nvPr/>
        </p:nvSpPr>
        <p:spPr bwMode="auto">
          <a:xfrm>
            <a:off x="6302375" y="6489701"/>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r" eaLnBrk="0" hangingPunct="0">
              <a:spcAft>
                <a:spcPct val="0"/>
              </a:spcAft>
              <a:buClrTx/>
              <a:buSzTx/>
              <a:buNone/>
            </a:pPr>
            <a:r>
              <a:rPr lang="en-US" altLang="en-US" sz="1600" i="1">
                <a:cs typeface="+mn-cs"/>
              </a:rPr>
              <a:t>State Youth Risk Behavior Surveys, 2019</a:t>
            </a: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push-ups, sit-ups, or weight lifting, during the 7 days before the survey</a:t>
            </a:r>
          </a:p>
          <a:p>
            <a:r>
              <a:rPr lang="en-US" sz="900" b="1" baseline="50000" dirty="0">
                <a:solidFill>
                  <a:srgbClr val="007889"/>
                </a:solidFill>
              </a:rPr>
              <a:t>†</a:t>
            </a:r>
            <a:r>
              <a:rPr lang="en-US" sz="1100" dirty="0">
                <a:solidFill>
                  <a:srgbClr val="007889"/>
                </a:solidFill>
              </a:rPr>
              <a:t>M &gt; F; 9th &gt; 12th, 11th &gt; 12th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a:spLocks noGrp="1"/>
          </p:cNvSpPr>
          <p:nvPr>
            <p:ph type="title" idx="4294967295"/>
          </p:nvPr>
        </p:nvSpPr>
        <p:spPr>
          <a:xfrm>
            <a:off x="448732" y="287867"/>
            <a:ext cx="11362267"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Did Exercises to Strengthen or Tone Their Muscles on Three or More Days,* by Sex,</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Grade,</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and Race/Ethnicity,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5035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push-ups, sit-ups, or weight lifting, during the 7 days before the survey</a:t>
            </a:r>
          </a:p>
          <a:p>
            <a:r>
              <a:rPr lang="en-US" sz="1100" dirty="0">
                <a:solidFill>
                  <a:srgbClr val="007889"/>
                </a:solidFill>
              </a:rPr>
              <a:t>This graph contains weighted results.</a:t>
            </a:r>
          </a:p>
        </p:txBody>
      </p:sp>
      <p:sp>
        <p:nvSpPr>
          <p:cNvPr id="15" name="Heading1"/>
          <p:cNvSpPr txBox="1">
            <a:spLocks noGrp="1"/>
          </p:cNvSpPr>
          <p:nvPr>
            <p:ph type="title" idx="4294967295"/>
          </p:nvPr>
        </p:nvSpPr>
        <p:spPr>
          <a:xfrm>
            <a:off x="143164" y="269395"/>
            <a:ext cx="1186897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Did Exercises to Strengthen or Tone Their Muscles on Three or More Days,*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47458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57728" y="264164"/>
            <a:ext cx="120396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Calibri" panose="020F0502020204030204" pitchFamily="34" charset="0"/>
              </a:rPr>
              <a:t>Percentage of High School Students Who Did Exercises to Strengthen or Tone Their Muscles on Three or More Days,* </a:t>
            </a: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1991-2019</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p>
        </p:txBody>
      </p:sp>
      <p:sp>
        <p:nvSpPr>
          <p:cNvPr id="5" name="Footnote1"/>
          <p:cNvSpPr txBox="1"/>
          <p:nvPr/>
        </p:nvSpPr>
        <p:spPr>
          <a:xfrm>
            <a:off x="538024" y="5492101"/>
            <a:ext cx="10820400" cy="938719"/>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t>
            </a:r>
            <a:r>
              <a:rPr lang="en-US" sz="1100" dirty="0">
                <a:solidFill>
                  <a:srgbClr val="007889"/>
                </a:solidFill>
                <a:ea typeface="Verdana" panose="020B0604030504040204" pitchFamily="34" charset="0"/>
                <a:cs typeface="Verdana" panose="020B0604030504040204" pitchFamily="34" charset="0"/>
              </a:rPr>
              <a:t>Such as push-ups, sit-ups, or weight lifting, during the 7 days before the survey</a:t>
            </a:r>
            <a:endParaRPr lang="en-US" sz="1100" dirty="0">
              <a:solidFill>
                <a:srgbClr val="007889"/>
              </a:solidFill>
              <a:latin typeface="+mj-lt"/>
              <a:ea typeface="Verdana" panose="020B0604030504040204" pitchFamily="34" charset="0"/>
              <a:cs typeface="Verdana" panose="020B0604030504040204" pitchFamily="34" charset="0"/>
            </a:endParaRPr>
          </a:p>
          <a:p>
            <a:r>
              <a:rPr lang="en-US" sz="800" b="1" baseline="50000" dirty="0">
                <a:solidFill>
                  <a:srgbClr val="007889"/>
                </a:solidFill>
              </a:rPr>
              <a:t>†</a:t>
            </a:r>
            <a:r>
              <a:rPr lang="en-US" sz="1100" dirty="0">
                <a:solidFill>
                  <a:srgbClr val="007889"/>
                </a:solidFill>
              </a:rPr>
              <a:t>Increased 1991-2019, increased 1991-2011, decreased 2011-2019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Surveys, 1991-2019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2588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57728" y="264164"/>
            <a:ext cx="1203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Were Physically Active at Least 60 Minutes Per Day on 5 or More Days,* 2011-2019</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p>
        </p:txBody>
      </p:sp>
      <p:graphicFrame>
        <p:nvGraphicFramePr>
          <p:cNvPr id="6" name="Chart 5"/>
          <p:cNvGraphicFramePr/>
          <p:nvPr>
            <p:extLst>
              <p:ext uri="{D42A27DB-BD31-4B8C-83A1-F6EECF244321}">
                <p14:modId xmlns:p14="http://schemas.microsoft.com/office/powerpoint/2010/main" val="2536256264"/>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900" b="1" baseline="50000" dirty="0">
                <a:solidFill>
                  <a:srgbClr val="007889"/>
                </a:solidFill>
              </a:rPr>
              <a:t>†</a:t>
            </a:r>
            <a:r>
              <a:rPr lang="en-US" sz="1100" dirty="0">
                <a:solidFill>
                  <a:srgbClr val="007889"/>
                </a:solidFill>
              </a:rPr>
              <a:t>Decreased 2011-2019 [Based on linear trend analyses using logistic regression models controlling for sex, race/ethnicity, and grade (p &lt; 0.05).]</a:t>
            </a:r>
          </a:p>
          <a:p>
            <a:r>
              <a:rPr lang="en-US" sz="1100" dirty="0">
                <a:solidFill>
                  <a:srgbClr val="007889"/>
                </a:solidFill>
              </a:rPr>
              <a:t>This graph contains weighted results.</a:t>
            </a:r>
          </a:p>
        </p:txBody>
      </p:sp>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Surveys, 2011-2019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any teams run by their school or community groups, during the 12 months before the survey</a:t>
            </a:r>
          </a:p>
          <a:p>
            <a:r>
              <a:rPr lang="en-US" sz="900" b="1" baseline="50000" dirty="0">
                <a:solidFill>
                  <a:srgbClr val="007889"/>
                </a:solidFill>
              </a:rPr>
              <a:t>†</a:t>
            </a:r>
            <a:r>
              <a:rPr lang="en-US" sz="1100" dirty="0">
                <a:solidFill>
                  <a:srgbClr val="007889"/>
                </a:solidFill>
              </a:rPr>
              <a:t>M &gt; F; 9th &gt; 12th, 10th &gt; 12th, 11th &gt; 12th;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a:spLocks noGrp="1"/>
          </p:cNvSpPr>
          <p:nvPr>
            <p:ph type="title" idx="4294967295"/>
          </p:nvPr>
        </p:nvSpPr>
        <p:spPr>
          <a:xfrm>
            <a:off x="448732" y="287867"/>
            <a:ext cx="11362267"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Played on at Least One Sports Team,* by Sex,</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Grade,</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and Race/Ethnicity,</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any teams run by their school or community groups, during the 12 months before the survey</a:t>
            </a:r>
          </a:p>
          <a:p>
            <a:r>
              <a:rPr lang="en-US" sz="1100" dirty="0">
                <a:solidFill>
                  <a:srgbClr val="007889"/>
                </a:solidFill>
              </a:rPr>
              <a:t>This graph contains weighted results.</a:t>
            </a:r>
          </a:p>
        </p:txBody>
      </p:sp>
      <p:sp>
        <p:nvSpPr>
          <p:cNvPr id="15" name="Heading1"/>
          <p:cNvSpPr txBox="1">
            <a:spLocks noGrp="1"/>
          </p:cNvSpPr>
          <p:nvPr>
            <p:ph type="title" idx="4294967295"/>
          </p:nvPr>
        </p:nvSpPr>
        <p:spPr>
          <a:xfrm>
            <a:off x="143164" y="269395"/>
            <a:ext cx="1186897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Played on at Least One Sports Team,*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57728" y="264164"/>
            <a:ext cx="1203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Played on at Least One Sports Team,* 1999-2019</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any teams run by their school or community groups, during the 12 months before the survey</a:t>
            </a:r>
          </a:p>
          <a:p>
            <a:r>
              <a:rPr lang="en-US" sz="900" b="1" baseline="50000" dirty="0">
                <a:solidFill>
                  <a:srgbClr val="007889"/>
                </a:solidFill>
              </a:rPr>
              <a:t>†</a:t>
            </a:r>
            <a:r>
              <a:rPr lang="en-US" sz="1100" dirty="0">
                <a:solidFill>
                  <a:srgbClr val="007889"/>
                </a:solidFill>
              </a:rPr>
              <a:t>No change 1999-2019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Surveys, 1999-2019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656117502"/>
              </p:ext>
            </p:extLst>
          </p:nvPr>
        </p:nvGraphicFramePr>
        <p:xfrm>
          <a:off x="1752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a:spLocks noGrp="1"/>
          </p:cNvSpPr>
          <p:nvPr>
            <p:ph type="title" idx="4294967295"/>
          </p:nvPr>
        </p:nvSpPr>
        <p:spPr>
          <a:xfrm>
            <a:off x="1965016" y="260564"/>
            <a:ext cx="822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Calibri" panose="020F0502020204030204" pitchFamily="34" charset="0"/>
              </a:rPr>
              <a:t>Range and Median Percentage of High School Students Who Played on at Least One Sports Team,* Across 24 States and 18 Cities, 2019</a:t>
            </a:r>
          </a:p>
        </p:txBody>
      </p:sp>
      <p:sp>
        <p:nvSpPr>
          <p:cNvPr id="7" name="SiteFooter1">
            <a:extLst>
              <a:ext uri="{FF2B5EF4-FFF2-40B4-BE49-F238E27FC236}">
                <a16:creationId xmlns:a16="http://schemas.microsoft.com/office/drawing/2014/main" id="{4DBE8D1E-63CA-4827-A143-FE9DE5A3E011}"/>
              </a:ext>
            </a:extLst>
          </p:cNvPr>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State and Local Youth Risk Behavior Surveys, 2019</a:t>
            </a:r>
            <a:endParaRPr lang="en-US" sz="1400" dirty="0">
              <a:solidFill>
                <a:srgbClr val="00788A"/>
              </a:solidFill>
              <a:latin typeface="+mj-lt"/>
              <a:ea typeface="Verdana" panose="020B0604030504040204" pitchFamily="34" charset="0"/>
              <a:cs typeface="Verdana" panose="020B0604030504040204" pitchFamily="34" charset="0"/>
            </a:endParaRPr>
          </a:p>
        </p:txBody>
      </p:sp>
      <p:sp>
        <p:nvSpPr>
          <p:cNvPr id="8" name="Footnote1">
            <a:extLst>
              <a:ext uri="{FF2B5EF4-FFF2-40B4-BE49-F238E27FC236}">
                <a16:creationId xmlns:a16="http://schemas.microsoft.com/office/drawing/2014/main" id="{82BB665B-1E8B-4D2A-9D05-586E91603756}"/>
              </a:ext>
            </a:extLst>
          </p:cNvPr>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any teams run by their school or community groups, during the 12 months before the survey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a:extLst>
              <a:ext uri="{FF2B5EF4-FFF2-40B4-BE49-F238E27FC236}">
                <a16:creationId xmlns:a16="http://schemas.microsoft.com/office/drawing/2014/main" id="{C9B15D46-5A91-4F78-86CF-FB94F8BD038F}"/>
              </a:ext>
            </a:extLst>
          </p:cNvPr>
          <p:cNvSpPr>
            <a:spLocks noChangeAspect="1"/>
          </p:cNvSpPr>
          <p:nvPr/>
        </p:nvSpPr>
        <p:spPr bwMode="auto">
          <a:xfrm>
            <a:off x="5675314" y="3081339"/>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5" name="Missouri">
            <a:extLst>
              <a:ext uri="{FF2B5EF4-FFF2-40B4-BE49-F238E27FC236}">
                <a16:creationId xmlns:a16="http://schemas.microsoft.com/office/drawing/2014/main" id="{2A95597B-EB04-4CBA-83CB-A9232C048494}"/>
              </a:ext>
            </a:extLst>
          </p:cNvPr>
          <p:cNvSpPr>
            <a:spLocks noChangeAspect="1"/>
          </p:cNvSpPr>
          <p:nvPr/>
        </p:nvSpPr>
        <p:spPr bwMode="auto">
          <a:xfrm>
            <a:off x="6450014"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6" name="Illinois">
            <a:extLst>
              <a:ext uri="{FF2B5EF4-FFF2-40B4-BE49-F238E27FC236}">
                <a16:creationId xmlns:a16="http://schemas.microsoft.com/office/drawing/2014/main" id="{DF43972A-4217-4D7A-964C-36511BF6B27A}"/>
              </a:ext>
            </a:extLst>
          </p:cNvPr>
          <p:cNvSpPr>
            <a:spLocks noChangeAspect="1"/>
          </p:cNvSpPr>
          <p:nvPr/>
        </p:nvSpPr>
        <p:spPr bwMode="auto">
          <a:xfrm>
            <a:off x="6945314" y="2693989"/>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7" name="Iowa">
            <a:extLst>
              <a:ext uri="{FF2B5EF4-FFF2-40B4-BE49-F238E27FC236}">
                <a16:creationId xmlns:a16="http://schemas.microsoft.com/office/drawing/2014/main" id="{8DD2C97A-DEF7-4BB7-9C12-DEEF8DE02A2C}"/>
              </a:ext>
            </a:extLst>
          </p:cNvPr>
          <p:cNvSpPr>
            <a:spLocks noChangeAspect="1"/>
          </p:cNvSpPr>
          <p:nvPr/>
        </p:nvSpPr>
        <p:spPr bwMode="auto">
          <a:xfrm>
            <a:off x="6357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8" name="New Mexico">
            <a:extLst>
              <a:ext uri="{FF2B5EF4-FFF2-40B4-BE49-F238E27FC236}">
                <a16:creationId xmlns:a16="http://schemas.microsoft.com/office/drawing/2014/main" id="{1C8304ED-F37D-4C7E-A6E7-7F10782F14E6}"/>
              </a:ext>
            </a:extLst>
          </p:cNvPr>
          <p:cNvSpPr>
            <a:spLocks noChangeAspect="1"/>
          </p:cNvSpPr>
          <p:nvPr/>
        </p:nvSpPr>
        <p:spPr bwMode="auto">
          <a:xfrm>
            <a:off x="4700589" y="3455989"/>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9" name="Oklahoma">
            <a:extLst>
              <a:ext uri="{FF2B5EF4-FFF2-40B4-BE49-F238E27FC236}">
                <a16:creationId xmlns:a16="http://schemas.microsoft.com/office/drawing/2014/main" id="{37FFE39F-5833-416B-90F9-A716779B7213}"/>
              </a:ext>
            </a:extLst>
          </p:cNvPr>
          <p:cNvSpPr>
            <a:spLocks noChangeAspect="1"/>
          </p:cNvSpPr>
          <p:nvPr/>
        </p:nvSpPr>
        <p:spPr bwMode="auto">
          <a:xfrm>
            <a:off x="5557839"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0" name="Florida">
            <a:extLst>
              <a:ext uri="{FF2B5EF4-FFF2-40B4-BE49-F238E27FC236}">
                <a16:creationId xmlns:a16="http://schemas.microsoft.com/office/drawing/2014/main" id="{14EB3C17-D71C-477F-8210-1B243FD985ED}"/>
              </a:ext>
            </a:extLst>
          </p:cNvPr>
          <p:cNvSpPr>
            <a:spLocks noChangeAspect="1"/>
          </p:cNvSpPr>
          <p:nvPr/>
        </p:nvSpPr>
        <p:spPr bwMode="auto">
          <a:xfrm>
            <a:off x="7518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1" name="Freeform 9">
            <a:extLst>
              <a:ext uri="{FF2B5EF4-FFF2-40B4-BE49-F238E27FC236}">
                <a16:creationId xmlns:a16="http://schemas.microsoft.com/office/drawing/2014/main" id="{B25028FC-BC9E-409A-8A15-D78286A90B3E}"/>
              </a:ext>
            </a:extLst>
          </p:cNvPr>
          <p:cNvSpPr>
            <a:spLocks noChangeAspect="1"/>
          </p:cNvSpPr>
          <p:nvPr/>
        </p:nvSpPr>
        <p:spPr bwMode="auto">
          <a:xfrm>
            <a:off x="8435976" y="5292726"/>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2" name="Freeform 10">
            <a:extLst>
              <a:ext uri="{FF2B5EF4-FFF2-40B4-BE49-F238E27FC236}">
                <a16:creationId xmlns:a16="http://schemas.microsoft.com/office/drawing/2014/main" id="{D2373DC4-ADFC-4EB6-8620-3DBABFFDF9F6}"/>
              </a:ext>
            </a:extLst>
          </p:cNvPr>
          <p:cNvSpPr>
            <a:spLocks noChangeAspect="1"/>
          </p:cNvSpPr>
          <p:nvPr/>
        </p:nvSpPr>
        <p:spPr bwMode="auto">
          <a:xfrm>
            <a:off x="8505826"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3" name="Freeform 11">
            <a:extLst>
              <a:ext uri="{FF2B5EF4-FFF2-40B4-BE49-F238E27FC236}">
                <a16:creationId xmlns:a16="http://schemas.microsoft.com/office/drawing/2014/main" id="{0AA6A8FA-1C99-46A4-B5B9-A1288DA910CB}"/>
              </a:ext>
            </a:extLst>
          </p:cNvPr>
          <p:cNvSpPr>
            <a:spLocks noChangeAspect="1"/>
          </p:cNvSpPr>
          <p:nvPr/>
        </p:nvSpPr>
        <p:spPr bwMode="auto">
          <a:xfrm>
            <a:off x="8585200" y="5183189"/>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4" name="Michigan Upper">
            <a:extLst>
              <a:ext uri="{FF2B5EF4-FFF2-40B4-BE49-F238E27FC236}">
                <a16:creationId xmlns:a16="http://schemas.microsoft.com/office/drawing/2014/main" id="{2DD7D55B-B637-40C0-9366-5BDD79C54003}"/>
              </a:ext>
            </a:extLst>
          </p:cNvPr>
          <p:cNvSpPr>
            <a:spLocks noChangeAspect="1"/>
          </p:cNvSpPr>
          <p:nvPr/>
        </p:nvSpPr>
        <p:spPr bwMode="auto">
          <a:xfrm>
            <a:off x="7015164"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5" name="Michigan">
            <a:extLst>
              <a:ext uri="{FF2B5EF4-FFF2-40B4-BE49-F238E27FC236}">
                <a16:creationId xmlns:a16="http://schemas.microsoft.com/office/drawing/2014/main" id="{CE464D4D-B0DA-4635-A634-6466537158DB}"/>
              </a:ext>
            </a:extLst>
          </p:cNvPr>
          <p:cNvSpPr>
            <a:spLocks noChangeAspect="1"/>
          </p:cNvSpPr>
          <p:nvPr/>
        </p:nvSpPr>
        <p:spPr bwMode="auto">
          <a:xfrm>
            <a:off x="7470775" y="2157414"/>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6" name="New York">
            <a:extLst>
              <a:ext uri="{FF2B5EF4-FFF2-40B4-BE49-F238E27FC236}">
                <a16:creationId xmlns:a16="http://schemas.microsoft.com/office/drawing/2014/main" id="{9D4C543F-B2C0-4F12-A1FD-900AAFB0EE5E}"/>
              </a:ext>
            </a:extLst>
          </p:cNvPr>
          <p:cNvSpPr>
            <a:spLocks noChangeAspect="1"/>
          </p:cNvSpPr>
          <p:nvPr/>
        </p:nvSpPr>
        <p:spPr bwMode="auto">
          <a:xfrm>
            <a:off x="8255000" y="2063751"/>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7" name="Freeform 15">
            <a:extLst>
              <a:ext uri="{FF2B5EF4-FFF2-40B4-BE49-F238E27FC236}">
                <a16:creationId xmlns:a16="http://schemas.microsoft.com/office/drawing/2014/main" id="{5CBB33ED-3FBC-46A9-A322-6862C7D71D3B}"/>
              </a:ext>
            </a:extLst>
          </p:cNvPr>
          <p:cNvSpPr>
            <a:spLocks noChangeAspect="1"/>
          </p:cNvSpPr>
          <p:nvPr/>
        </p:nvSpPr>
        <p:spPr bwMode="auto">
          <a:xfrm>
            <a:off x="8929688" y="2733676"/>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8" name="Freeform 16">
            <a:extLst>
              <a:ext uri="{FF2B5EF4-FFF2-40B4-BE49-F238E27FC236}">
                <a16:creationId xmlns:a16="http://schemas.microsoft.com/office/drawing/2014/main" id="{DE0DE3C5-0EB5-4497-8888-C4798060897B}"/>
              </a:ext>
            </a:extLst>
          </p:cNvPr>
          <p:cNvSpPr>
            <a:spLocks noChangeAspect="1"/>
          </p:cNvSpPr>
          <p:nvPr/>
        </p:nvSpPr>
        <p:spPr bwMode="auto">
          <a:xfrm>
            <a:off x="8955089" y="2608264"/>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9" name="Washington">
            <a:extLst>
              <a:ext uri="{FF2B5EF4-FFF2-40B4-BE49-F238E27FC236}">
                <a16:creationId xmlns:a16="http://schemas.microsoft.com/office/drawing/2014/main" id="{C3AC322D-0299-415E-B747-DCE66B6FF178}"/>
              </a:ext>
            </a:extLst>
          </p:cNvPr>
          <p:cNvSpPr>
            <a:spLocks noChangeAspect="1"/>
          </p:cNvSpPr>
          <p:nvPr/>
        </p:nvSpPr>
        <p:spPr bwMode="auto">
          <a:xfrm>
            <a:off x="3470276"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0" name="Freeform 18">
            <a:extLst>
              <a:ext uri="{FF2B5EF4-FFF2-40B4-BE49-F238E27FC236}">
                <a16:creationId xmlns:a16="http://schemas.microsoft.com/office/drawing/2014/main" id="{22BAFA0F-C46F-419F-A2EB-6EE749347978}"/>
              </a:ext>
            </a:extLst>
          </p:cNvPr>
          <p:cNvSpPr>
            <a:spLocks noChangeAspect="1"/>
          </p:cNvSpPr>
          <p:nvPr/>
        </p:nvSpPr>
        <p:spPr bwMode="auto">
          <a:xfrm>
            <a:off x="3659188" y="1381126"/>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1" name="Freeform 19">
            <a:extLst>
              <a:ext uri="{FF2B5EF4-FFF2-40B4-BE49-F238E27FC236}">
                <a16:creationId xmlns:a16="http://schemas.microsoft.com/office/drawing/2014/main" id="{624F49E7-2F7D-43EA-B044-AA93E6C9D2F6}"/>
              </a:ext>
            </a:extLst>
          </p:cNvPr>
          <p:cNvSpPr>
            <a:spLocks noChangeAspect="1"/>
          </p:cNvSpPr>
          <p:nvPr/>
        </p:nvSpPr>
        <p:spPr bwMode="auto">
          <a:xfrm>
            <a:off x="3689351" y="1435101"/>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2" name="Alabama">
            <a:extLst>
              <a:ext uri="{FF2B5EF4-FFF2-40B4-BE49-F238E27FC236}">
                <a16:creationId xmlns:a16="http://schemas.microsoft.com/office/drawing/2014/main" id="{B0D4B61D-583C-4B6C-8AF4-D6F3FB32301D}"/>
              </a:ext>
            </a:extLst>
          </p:cNvPr>
          <p:cNvSpPr>
            <a:spLocks noChangeAspect="1"/>
          </p:cNvSpPr>
          <p:nvPr/>
        </p:nvSpPr>
        <p:spPr bwMode="auto">
          <a:xfrm>
            <a:off x="7392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3" name="Arizona">
            <a:extLst>
              <a:ext uri="{FF2B5EF4-FFF2-40B4-BE49-F238E27FC236}">
                <a16:creationId xmlns:a16="http://schemas.microsoft.com/office/drawing/2014/main" id="{BE4EC067-C392-4AF4-9C92-48F288473A75}"/>
              </a:ext>
            </a:extLst>
          </p:cNvPr>
          <p:cNvSpPr>
            <a:spLocks noChangeAspect="1"/>
          </p:cNvSpPr>
          <p:nvPr/>
        </p:nvSpPr>
        <p:spPr bwMode="auto">
          <a:xfrm>
            <a:off x="3994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4" name="Arkansas">
            <a:extLst>
              <a:ext uri="{FF2B5EF4-FFF2-40B4-BE49-F238E27FC236}">
                <a16:creationId xmlns:a16="http://schemas.microsoft.com/office/drawing/2014/main" id="{646A3888-96A3-492F-98F0-D6694463E8BA}"/>
              </a:ext>
            </a:extLst>
          </p:cNvPr>
          <p:cNvSpPr>
            <a:spLocks noChangeAspect="1"/>
          </p:cNvSpPr>
          <p:nvPr/>
        </p:nvSpPr>
        <p:spPr bwMode="auto">
          <a:xfrm>
            <a:off x="6584951" y="3635376"/>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5" name="California">
            <a:extLst>
              <a:ext uri="{FF2B5EF4-FFF2-40B4-BE49-F238E27FC236}">
                <a16:creationId xmlns:a16="http://schemas.microsoft.com/office/drawing/2014/main" id="{12A3CB97-6B8D-4324-8298-8EF525EBB7A0}"/>
              </a:ext>
            </a:extLst>
          </p:cNvPr>
          <p:cNvSpPr>
            <a:spLocks noChangeAspect="1"/>
          </p:cNvSpPr>
          <p:nvPr/>
        </p:nvSpPr>
        <p:spPr bwMode="auto">
          <a:xfrm>
            <a:off x="3162300" y="2320926"/>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6" name="Colorado">
            <a:extLst>
              <a:ext uri="{FF2B5EF4-FFF2-40B4-BE49-F238E27FC236}">
                <a16:creationId xmlns:a16="http://schemas.microsoft.com/office/drawing/2014/main" id="{AB085E45-1C3F-4CD7-93DE-A596C62A665B}"/>
              </a:ext>
            </a:extLst>
          </p:cNvPr>
          <p:cNvSpPr>
            <a:spLocks noChangeAspect="1"/>
          </p:cNvSpPr>
          <p:nvPr/>
        </p:nvSpPr>
        <p:spPr bwMode="auto">
          <a:xfrm>
            <a:off x="4827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7" name="Connecticut">
            <a:extLst>
              <a:ext uri="{FF2B5EF4-FFF2-40B4-BE49-F238E27FC236}">
                <a16:creationId xmlns:a16="http://schemas.microsoft.com/office/drawing/2014/main" id="{7A9C7BDA-834E-41E8-AD5F-211812ECC25E}"/>
              </a:ext>
            </a:extLst>
          </p:cNvPr>
          <p:cNvSpPr>
            <a:spLocks noChangeAspect="1"/>
          </p:cNvSpPr>
          <p:nvPr/>
        </p:nvSpPr>
        <p:spPr bwMode="auto">
          <a:xfrm>
            <a:off x="8963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8" name="Delaware">
            <a:extLst>
              <a:ext uri="{FF2B5EF4-FFF2-40B4-BE49-F238E27FC236}">
                <a16:creationId xmlns:a16="http://schemas.microsoft.com/office/drawing/2014/main" id="{279E300F-94AA-45D5-A51D-72942E1D73BF}"/>
              </a:ext>
            </a:extLst>
          </p:cNvPr>
          <p:cNvSpPr>
            <a:spLocks noChangeAspect="1"/>
          </p:cNvSpPr>
          <p:nvPr/>
        </p:nvSpPr>
        <p:spPr bwMode="auto">
          <a:xfrm>
            <a:off x="8780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E6CC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9" name="Freeform 27">
            <a:extLst>
              <a:ext uri="{FF2B5EF4-FFF2-40B4-BE49-F238E27FC236}">
                <a16:creationId xmlns:a16="http://schemas.microsoft.com/office/drawing/2014/main" id="{1B3EB2B2-0BB3-46CF-BD9E-C9C96AA87026}"/>
              </a:ext>
            </a:extLst>
          </p:cNvPr>
          <p:cNvSpPr>
            <a:spLocks noChangeAspect="1"/>
          </p:cNvSpPr>
          <p:nvPr/>
        </p:nvSpPr>
        <p:spPr bwMode="auto">
          <a:xfrm>
            <a:off x="8647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0" name="Georgia">
            <a:extLst>
              <a:ext uri="{FF2B5EF4-FFF2-40B4-BE49-F238E27FC236}">
                <a16:creationId xmlns:a16="http://schemas.microsoft.com/office/drawing/2014/main" id="{F8EB4626-126F-40F9-8F1E-C693A762291D}"/>
              </a:ext>
            </a:extLst>
          </p:cNvPr>
          <p:cNvSpPr>
            <a:spLocks noChangeAspect="1"/>
          </p:cNvSpPr>
          <p:nvPr/>
        </p:nvSpPr>
        <p:spPr bwMode="auto">
          <a:xfrm>
            <a:off x="7715251"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1" name="Idaho">
            <a:extLst>
              <a:ext uri="{FF2B5EF4-FFF2-40B4-BE49-F238E27FC236}">
                <a16:creationId xmlns:a16="http://schemas.microsoft.com/office/drawing/2014/main" id="{7C47927D-5799-4403-9F74-2F5ED2BE5523}"/>
              </a:ext>
            </a:extLst>
          </p:cNvPr>
          <p:cNvSpPr>
            <a:spLocks noChangeAspect="1"/>
          </p:cNvSpPr>
          <p:nvPr/>
        </p:nvSpPr>
        <p:spPr bwMode="auto">
          <a:xfrm>
            <a:off x="4043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2" name="Indiana">
            <a:extLst>
              <a:ext uri="{FF2B5EF4-FFF2-40B4-BE49-F238E27FC236}">
                <a16:creationId xmlns:a16="http://schemas.microsoft.com/office/drawing/2014/main" id="{5EA6DD30-161F-4008-BA07-3F7A9A304AFE}"/>
              </a:ext>
            </a:extLst>
          </p:cNvPr>
          <p:cNvSpPr>
            <a:spLocks noChangeAspect="1"/>
          </p:cNvSpPr>
          <p:nvPr/>
        </p:nvSpPr>
        <p:spPr bwMode="auto">
          <a:xfrm>
            <a:off x="7370763" y="2773364"/>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3" name="Kentucky">
            <a:extLst>
              <a:ext uri="{FF2B5EF4-FFF2-40B4-BE49-F238E27FC236}">
                <a16:creationId xmlns:a16="http://schemas.microsoft.com/office/drawing/2014/main" id="{63DB8F89-A26B-4FFC-95F5-84DECDA18918}"/>
              </a:ext>
            </a:extLst>
          </p:cNvPr>
          <p:cNvSpPr>
            <a:spLocks noChangeAspect="1"/>
          </p:cNvSpPr>
          <p:nvPr/>
        </p:nvSpPr>
        <p:spPr bwMode="auto">
          <a:xfrm>
            <a:off x="7227889"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4" name="Louisiana">
            <a:extLst>
              <a:ext uri="{FF2B5EF4-FFF2-40B4-BE49-F238E27FC236}">
                <a16:creationId xmlns:a16="http://schemas.microsoft.com/office/drawing/2014/main" id="{F017744A-45BD-4781-8932-D95C69906435}"/>
              </a:ext>
            </a:extLst>
          </p:cNvPr>
          <p:cNvSpPr>
            <a:spLocks noChangeAspect="1"/>
          </p:cNvSpPr>
          <p:nvPr/>
        </p:nvSpPr>
        <p:spPr bwMode="auto">
          <a:xfrm>
            <a:off x="6664326" y="4179889"/>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5" name="Maine">
            <a:extLst>
              <a:ext uri="{FF2B5EF4-FFF2-40B4-BE49-F238E27FC236}">
                <a16:creationId xmlns:a16="http://schemas.microsoft.com/office/drawing/2014/main" id="{19517588-6D59-4BD8-AB02-E566BA3AE900}"/>
              </a:ext>
            </a:extLst>
          </p:cNvPr>
          <p:cNvSpPr>
            <a:spLocks noChangeAspect="1"/>
          </p:cNvSpPr>
          <p:nvPr/>
        </p:nvSpPr>
        <p:spPr bwMode="auto">
          <a:xfrm>
            <a:off x="9096376"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6" name="Maryland">
            <a:extLst>
              <a:ext uri="{FF2B5EF4-FFF2-40B4-BE49-F238E27FC236}">
                <a16:creationId xmlns:a16="http://schemas.microsoft.com/office/drawing/2014/main" id="{EDDEA37D-687F-48BB-B8B1-0A04199CA5A1}"/>
              </a:ext>
            </a:extLst>
          </p:cNvPr>
          <p:cNvSpPr>
            <a:spLocks noChangeAspect="1"/>
          </p:cNvSpPr>
          <p:nvPr/>
        </p:nvSpPr>
        <p:spPr bwMode="auto">
          <a:xfrm>
            <a:off x="8356601" y="2921001"/>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7" name="Minnesota">
            <a:extLst>
              <a:ext uri="{FF2B5EF4-FFF2-40B4-BE49-F238E27FC236}">
                <a16:creationId xmlns:a16="http://schemas.microsoft.com/office/drawing/2014/main" id="{F346BF5A-88E0-4A76-A0E2-31BA3E28D633}"/>
              </a:ext>
            </a:extLst>
          </p:cNvPr>
          <p:cNvSpPr>
            <a:spLocks noChangeAspect="1"/>
          </p:cNvSpPr>
          <p:nvPr/>
        </p:nvSpPr>
        <p:spPr bwMode="auto">
          <a:xfrm>
            <a:off x="6302375" y="1682751"/>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8" name="Mississippi">
            <a:extLst>
              <a:ext uri="{FF2B5EF4-FFF2-40B4-BE49-F238E27FC236}">
                <a16:creationId xmlns:a16="http://schemas.microsoft.com/office/drawing/2014/main" id="{47913115-4A62-4278-AF8E-EF75A39693DA}"/>
              </a:ext>
            </a:extLst>
          </p:cNvPr>
          <p:cNvSpPr>
            <a:spLocks noChangeAspect="1"/>
          </p:cNvSpPr>
          <p:nvPr/>
        </p:nvSpPr>
        <p:spPr bwMode="auto">
          <a:xfrm>
            <a:off x="6985000" y="3846514"/>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9" name="Montana">
            <a:extLst>
              <a:ext uri="{FF2B5EF4-FFF2-40B4-BE49-F238E27FC236}">
                <a16:creationId xmlns:a16="http://schemas.microsoft.com/office/drawing/2014/main" id="{3B6BF0C2-8726-4912-BA29-8B94889C0FEF}"/>
              </a:ext>
            </a:extLst>
          </p:cNvPr>
          <p:cNvSpPr>
            <a:spLocks noChangeAspect="1"/>
          </p:cNvSpPr>
          <p:nvPr/>
        </p:nvSpPr>
        <p:spPr bwMode="auto">
          <a:xfrm>
            <a:off x="4356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0" name="Nebraska">
            <a:extLst>
              <a:ext uri="{FF2B5EF4-FFF2-40B4-BE49-F238E27FC236}">
                <a16:creationId xmlns:a16="http://schemas.microsoft.com/office/drawing/2014/main" id="{5DD4DD69-3149-4079-84A8-C5EC0534C7DE}"/>
              </a:ext>
            </a:extLst>
          </p:cNvPr>
          <p:cNvSpPr>
            <a:spLocks noChangeAspect="1"/>
          </p:cNvSpPr>
          <p:nvPr/>
        </p:nvSpPr>
        <p:spPr bwMode="auto">
          <a:xfrm>
            <a:off x="5486400" y="2608264"/>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1" name="Nevada">
            <a:extLst>
              <a:ext uri="{FF2B5EF4-FFF2-40B4-BE49-F238E27FC236}">
                <a16:creationId xmlns:a16="http://schemas.microsoft.com/office/drawing/2014/main" id="{7E00CED7-DAE9-455F-9D66-309183C43BB9}"/>
              </a:ext>
            </a:extLst>
          </p:cNvPr>
          <p:cNvSpPr>
            <a:spLocks noChangeAspect="1"/>
          </p:cNvSpPr>
          <p:nvPr/>
        </p:nvSpPr>
        <p:spPr bwMode="auto">
          <a:xfrm>
            <a:off x="3603625" y="2446339"/>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2" name="New Hampshire">
            <a:extLst>
              <a:ext uri="{FF2B5EF4-FFF2-40B4-BE49-F238E27FC236}">
                <a16:creationId xmlns:a16="http://schemas.microsoft.com/office/drawing/2014/main" id="{CA09D654-A495-497F-B620-06B17F5C7D9D}"/>
              </a:ext>
            </a:extLst>
          </p:cNvPr>
          <p:cNvSpPr>
            <a:spLocks noChangeAspect="1"/>
          </p:cNvSpPr>
          <p:nvPr/>
        </p:nvSpPr>
        <p:spPr bwMode="auto">
          <a:xfrm>
            <a:off x="9032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3" name="New Jersey">
            <a:extLst>
              <a:ext uri="{FF2B5EF4-FFF2-40B4-BE49-F238E27FC236}">
                <a16:creationId xmlns:a16="http://schemas.microsoft.com/office/drawing/2014/main" id="{F8EE541E-9F5C-4BB3-B673-D5E7AADF5003}"/>
              </a:ext>
            </a:extLst>
          </p:cNvPr>
          <p:cNvSpPr>
            <a:spLocks noChangeAspect="1"/>
          </p:cNvSpPr>
          <p:nvPr/>
        </p:nvSpPr>
        <p:spPr bwMode="auto">
          <a:xfrm>
            <a:off x="8815388" y="2641601"/>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4" name="North Carolina">
            <a:extLst>
              <a:ext uri="{FF2B5EF4-FFF2-40B4-BE49-F238E27FC236}">
                <a16:creationId xmlns:a16="http://schemas.microsoft.com/office/drawing/2014/main" id="{A0760844-611F-4AD6-A098-28F02EE5E982}"/>
              </a:ext>
            </a:extLst>
          </p:cNvPr>
          <p:cNvSpPr>
            <a:spLocks noChangeAspect="1"/>
          </p:cNvSpPr>
          <p:nvPr/>
        </p:nvSpPr>
        <p:spPr bwMode="auto">
          <a:xfrm>
            <a:off x="7878763" y="3400426"/>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5" name="North Dakota">
            <a:extLst>
              <a:ext uri="{FF2B5EF4-FFF2-40B4-BE49-F238E27FC236}">
                <a16:creationId xmlns:a16="http://schemas.microsoft.com/office/drawing/2014/main" id="{620F05E0-BDEF-42CC-A475-EEF9FEEEE4A1}"/>
              </a:ext>
            </a:extLst>
          </p:cNvPr>
          <p:cNvSpPr>
            <a:spLocks noChangeAspect="1"/>
          </p:cNvSpPr>
          <p:nvPr/>
        </p:nvSpPr>
        <p:spPr bwMode="auto">
          <a:xfrm>
            <a:off x="5557839" y="1700214"/>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6" name="Ohio">
            <a:extLst>
              <a:ext uri="{FF2B5EF4-FFF2-40B4-BE49-F238E27FC236}">
                <a16:creationId xmlns:a16="http://schemas.microsoft.com/office/drawing/2014/main" id="{52853D80-E78A-4A4C-81F0-D68190A9BA4E}"/>
              </a:ext>
            </a:extLst>
          </p:cNvPr>
          <p:cNvSpPr>
            <a:spLocks noChangeAspect="1"/>
          </p:cNvSpPr>
          <p:nvPr/>
        </p:nvSpPr>
        <p:spPr bwMode="auto">
          <a:xfrm>
            <a:off x="7697789"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7" name="Oregon">
            <a:extLst>
              <a:ext uri="{FF2B5EF4-FFF2-40B4-BE49-F238E27FC236}">
                <a16:creationId xmlns:a16="http://schemas.microsoft.com/office/drawing/2014/main" id="{CBAACD87-D81B-4846-B686-A472344F6A2F}"/>
              </a:ext>
            </a:extLst>
          </p:cNvPr>
          <p:cNvSpPr>
            <a:spLocks noChangeAspect="1"/>
          </p:cNvSpPr>
          <p:nvPr/>
        </p:nvSpPr>
        <p:spPr bwMode="auto">
          <a:xfrm>
            <a:off x="3257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8" name="Pennsylvania">
            <a:extLst>
              <a:ext uri="{FF2B5EF4-FFF2-40B4-BE49-F238E27FC236}">
                <a16:creationId xmlns:a16="http://schemas.microsoft.com/office/drawing/2014/main" id="{89013DA2-ABD7-4015-B564-F43FF5EF7ACA}"/>
              </a:ext>
            </a:extLst>
          </p:cNvPr>
          <p:cNvSpPr>
            <a:spLocks noChangeAspect="1"/>
          </p:cNvSpPr>
          <p:nvPr/>
        </p:nvSpPr>
        <p:spPr bwMode="auto">
          <a:xfrm>
            <a:off x="8177214"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9" name="Rhode Island">
            <a:extLst>
              <a:ext uri="{FF2B5EF4-FFF2-40B4-BE49-F238E27FC236}">
                <a16:creationId xmlns:a16="http://schemas.microsoft.com/office/drawing/2014/main" id="{6C6F0FB0-0B7C-45EF-B8FA-25C76C355B15}"/>
              </a:ext>
            </a:extLst>
          </p:cNvPr>
          <p:cNvSpPr>
            <a:spLocks noChangeAspect="1"/>
          </p:cNvSpPr>
          <p:nvPr/>
        </p:nvSpPr>
        <p:spPr bwMode="auto">
          <a:xfrm>
            <a:off x="9150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0" name="South Carolina">
            <a:extLst>
              <a:ext uri="{FF2B5EF4-FFF2-40B4-BE49-F238E27FC236}">
                <a16:creationId xmlns:a16="http://schemas.microsoft.com/office/drawing/2014/main" id="{1CFE7DCE-4C35-4BCA-8C87-C96901D385C9}"/>
              </a:ext>
            </a:extLst>
          </p:cNvPr>
          <p:cNvSpPr>
            <a:spLocks noChangeAspect="1"/>
          </p:cNvSpPr>
          <p:nvPr/>
        </p:nvSpPr>
        <p:spPr bwMode="auto">
          <a:xfrm>
            <a:off x="8005764" y="3719514"/>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1" name="South Dakota">
            <a:extLst>
              <a:ext uri="{FF2B5EF4-FFF2-40B4-BE49-F238E27FC236}">
                <a16:creationId xmlns:a16="http://schemas.microsoft.com/office/drawing/2014/main" id="{317108C4-7F7F-4F2E-96B8-C37E47BC9340}"/>
              </a:ext>
            </a:extLst>
          </p:cNvPr>
          <p:cNvSpPr>
            <a:spLocks noChangeAspect="1"/>
          </p:cNvSpPr>
          <p:nvPr/>
        </p:nvSpPr>
        <p:spPr bwMode="auto">
          <a:xfrm>
            <a:off x="5516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2" name="Tennessee">
            <a:extLst>
              <a:ext uri="{FF2B5EF4-FFF2-40B4-BE49-F238E27FC236}">
                <a16:creationId xmlns:a16="http://schemas.microsoft.com/office/drawing/2014/main" id="{9AAA126F-927C-484F-87FB-191E67ED68EB}"/>
              </a:ext>
            </a:extLst>
          </p:cNvPr>
          <p:cNvSpPr>
            <a:spLocks noChangeAspect="1"/>
          </p:cNvSpPr>
          <p:nvPr/>
        </p:nvSpPr>
        <p:spPr bwMode="auto">
          <a:xfrm>
            <a:off x="7132639" y="3509964"/>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3" name="Texas">
            <a:extLst>
              <a:ext uri="{FF2B5EF4-FFF2-40B4-BE49-F238E27FC236}">
                <a16:creationId xmlns:a16="http://schemas.microsoft.com/office/drawing/2014/main" id="{1B6B9DA9-8DCD-4C2C-8077-5DCA9D3175C7}"/>
              </a:ext>
            </a:extLst>
          </p:cNvPr>
          <p:cNvSpPr>
            <a:spLocks noChangeAspect="1"/>
          </p:cNvSpPr>
          <p:nvPr/>
        </p:nvSpPr>
        <p:spPr bwMode="auto">
          <a:xfrm>
            <a:off x="5022851"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4" name="Utah">
            <a:extLst>
              <a:ext uri="{FF2B5EF4-FFF2-40B4-BE49-F238E27FC236}">
                <a16:creationId xmlns:a16="http://schemas.microsoft.com/office/drawing/2014/main" id="{3EC8262B-6F9B-438E-ACCA-840C01EE6698}"/>
              </a:ext>
            </a:extLst>
          </p:cNvPr>
          <p:cNvSpPr>
            <a:spLocks noChangeAspect="1"/>
          </p:cNvSpPr>
          <p:nvPr/>
        </p:nvSpPr>
        <p:spPr bwMode="auto">
          <a:xfrm>
            <a:off x="4222751" y="2601914"/>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5" name="Vermont">
            <a:extLst>
              <a:ext uri="{FF2B5EF4-FFF2-40B4-BE49-F238E27FC236}">
                <a16:creationId xmlns:a16="http://schemas.microsoft.com/office/drawing/2014/main" id="{CA507B85-9603-4867-BB27-7F9836C51E1B}"/>
              </a:ext>
            </a:extLst>
          </p:cNvPr>
          <p:cNvSpPr>
            <a:spLocks noChangeAspect="1"/>
          </p:cNvSpPr>
          <p:nvPr/>
        </p:nvSpPr>
        <p:spPr bwMode="auto">
          <a:xfrm>
            <a:off x="8874125" y="2017714"/>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6" name="West Virginia">
            <a:extLst>
              <a:ext uri="{FF2B5EF4-FFF2-40B4-BE49-F238E27FC236}">
                <a16:creationId xmlns:a16="http://schemas.microsoft.com/office/drawing/2014/main" id="{8298CCF0-CD92-46B1-85E9-642FED3B8C45}"/>
              </a:ext>
            </a:extLst>
          </p:cNvPr>
          <p:cNvSpPr>
            <a:spLocks noChangeAspect="1"/>
          </p:cNvSpPr>
          <p:nvPr/>
        </p:nvSpPr>
        <p:spPr bwMode="auto">
          <a:xfrm>
            <a:off x="8021639"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7" name="Wisconsin">
            <a:extLst>
              <a:ext uri="{FF2B5EF4-FFF2-40B4-BE49-F238E27FC236}">
                <a16:creationId xmlns:a16="http://schemas.microsoft.com/office/drawing/2014/main" id="{D8E7A812-5A08-4CF1-B720-EB5D531812C1}"/>
              </a:ext>
            </a:extLst>
          </p:cNvPr>
          <p:cNvSpPr>
            <a:spLocks noChangeAspect="1"/>
          </p:cNvSpPr>
          <p:nvPr/>
        </p:nvSpPr>
        <p:spPr bwMode="auto">
          <a:xfrm>
            <a:off x="6757989"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8" name="Wyoming">
            <a:extLst>
              <a:ext uri="{FF2B5EF4-FFF2-40B4-BE49-F238E27FC236}">
                <a16:creationId xmlns:a16="http://schemas.microsoft.com/office/drawing/2014/main" id="{D57C2D77-9521-4457-A32A-8FD2FC41AEA8}"/>
              </a:ext>
            </a:extLst>
          </p:cNvPr>
          <p:cNvSpPr>
            <a:spLocks noChangeAspect="1"/>
          </p:cNvSpPr>
          <p:nvPr/>
        </p:nvSpPr>
        <p:spPr bwMode="auto">
          <a:xfrm>
            <a:off x="4684714"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9" name="Massachusetts">
            <a:extLst>
              <a:ext uri="{FF2B5EF4-FFF2-40B4-BE49-F238E27FC236}">
                <a16:creationId xmlns:a16="http://schemas.microsoft.com/office/drawing/2014/main" id="{06F3D61F-6215-4CD2-AFB7-EF3084CE39D7}"/>
              </a:ext>
            </a:extLst>
          </p:cNvPr>
          <p:cNvSpPr>
            <a:spLocks noChangeAspect="1"/>
          </p:cNvSpPr>
          <p:nvPr/>
        </p:nvSpPr>
        <p:spPr bwMode="auto">
          <a:xfrm>
            <a:off x="8963025" y="2320926"/>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0" name="Freeform 59">
            <a:extLst>
              <a:ext uri="{FF2B5EF4-FFF2-40B4-BE49-F238E27FC236}">
                <a16:creationId xmlns:a16="http://schemas.microsoft.com/office/drawing/2014/main" id="{CA351CBA-5B98-49CF-97B9-654DE3271A57}"/>
              </a:ext>
            </a:extLst>
          </p:cNvPr>
          <p:cNvSpPr>
            <a:spLocks noChangeAspect="1"/>
          </p:cNvSpPr>
          <p:nvPr/>
        </p:nvSpPr>
        <p:spPr bwMode="auto">
          <a:xfrm>
            <a:off x="9282114"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1" name="Freeform 60">
            <a:extLst>
              <a:ext uri="{FF2B5EF4-FFF2-40B4-BE49-F238E27FC236}">
                <a16:creationId xmlns:a16="http://schemas.microsoft.com/office/drawing/2014/main" id="{97708760-84F9-4773-A4A8-C80E5312AC6B}"/>
              </a:ext>
            </a:extLst>
          </p:cNvPr>
          <p:cNvSpPr>
            <a:spLocks noChangeAspect="1"/>
          </p:cNvSpPr>
          <p:nvPr/>
        </p:nvSpPr>
        <p:spPr bwMode="auto">
          <a:xfrm>
            <a:off x="9355138" y="2514601"/>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2" name="Virginia">
            <a:extLst>
              <a:ext uri="{FF2B5EF4-FFF2-40B4-BE49-F238E27FC236}">
                <a16:creationId xmlns:a16="http://schemas.microsoft.com/office/drawing/2014/main" id="{2E1FFD5A-3E19-4461-B786-27304A3288E8}"/>
              </a:ext>
            </a:extLst>
          </p:cNvPr>
          <p:cNvSpPr>
            <a:spLocks noChangeAspect="1"/>
          </p:cNvSpPr>
          <p:nvPr/>
        </p:nvSpPr>
        <p:spPr bwMode="auto">
          <a:xfrm>
            <a:off x="7934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3" name="Freeform 62">
            <a:extLst>
              <a:ext uri="{FF2B5EF4-FFF2-40B4-BE49-F238E27FC236}">
                <a16:creationId xmlns:a16="http://schemas.microsoft.com/office/drawing/2014/main" id="{72961BCF-B034-47D6-BD19-AA8B3D32BA29}"/>
              </a:ext>
            </a:extLst>
          </p:cNvPr>
          <p:cNvSpPr>
            <a:spLocks noChangeAspect="1"/>
          </p:cNvSpPr>
          <p:nvPr/>
        </p:nvSpPr>
        <p:spPr bwMode="auto">
          <a:xfrm>
            <a:off x="8837614"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nvGrpSpPr>
          <p:cNvPr id="205886" name="Hawaii">
            <a:extLst>
              <a:ext uri="{FF2B5EF4-FFF2-40B4-BE49-F238E27FC236}">
                <a16:creationId xmlns:a16="http://schemas.microsoft.com/office/drawing/2014/main" id="{A58304CF-BD15-4FBC-8152-2C12FE9AB526}"/>
              </a:ext>
            </a:extLst>
          </p:cNvPr>
          <p:cNvGrpSpPr>
            <a:grpSpLocks/>
          </p:cNvGrpSpPr>
          <p:nvPr/>
        </p:nvGrpSpPr>
        <p:grpSpPr bwMode="auto">
          <a:xfrm>
            <a:off x="2206626" y="3846514"/>
            <a:ext cx="963613" cy="498475"/>
            <a:chOff x="582" y="2987"/>
            <a:chExt cx="659" cy="352"/>
          </a:xfrm>
        </p:grpSpPr>
        <p:sp>
          <p:nvSpPr>
            <p:cNvPr id="3159" name="Freeform 64">
              <a:extLst>
                <a:ext uri="{FF2B5EF4-FFF2-40B4-BE49-F238E27FC236}">
                  <a16:creationId xmlns:a16="http://schemas.microsoft.com/office/drawing/2014/main" id="{09353E86-EDEA-4407-B250-4D943466943C}"/>
                </a:ext>
              </a:extLst>
            </p:cNvPr>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0" name="Freeform 65">
              <a:extLst>
                <a:ext uri="{FF2B5EF4-FFF2-40B4-BE49-F238E27FC236}">
                  <a16:creationId xmlns:a16="http://schemas.microsoft.com/office/drawing/2014/main" id="{31EC12EF-9069-4847-919B-9801BD88158B}"/>
                </a:ext>
              </a:extLst>
            </p:cNvPr>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1" name="Freeform 66">
              <a:extLst>
                <a:ext uri="{FF2B5EF4-FFF2-40B4-BE49-F238E27FC236}">
                  <a16:creationId xmlns:a16="http://schemas.microsoft.com/office/drawing/2014/main" id="{E6965B95-B756-4FFB-A416-2D3799C79136}"/>
                </a:ext>
              </a:extLst>
            </p:cNvPr>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2" name="Freeform 67">
              <a:extLst>
                <a:ext uri="{FF2B5EF4-FFF2-40B4-BE49-F238E27FC236}">
                  <a16:creationId xmlns:a16="http://schemas.microsoft.com/office/drawing/2014/main" id="{F08941F6-CC2F-4BBA-9880-20EB5FC1B51B}"/>
                </a:ext>
              </a:extLst>
            </p:cNvPr>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3" name="Freeform 68">
              <a:extLst>
                <a:ext uri="{FF2B5EF4-FFF2-40B4-BE49-F238E27FC236}">
                  <a16:creationId xmlns:a16="http://schemas.microsoft.com/office/drawing/2014/main" id="{D37DC592-6BD5-48CC-BBCA-BE140D6E4387}"/>
                </a:ext>
              </a:extLst>
            </p:cNvPr>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4" name="Freeform 69">
              <a:extLst>
                <a:ext uri="{FF2B5EF4-FFF2-40B4-BE49-F238E27FC236}">
                  <a16:creationId xmlns:a16="http://schemas.microsoft.com/office/drawing/2014/main" id="{E672BB2D-F516-4DC9-8B3F-54564A44118B}"/>
                </a:ext>
              </a:extLst>
            </p:cNvPr>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5" name="Freeform 70">
              <a:extLst>
                <a:ext uri="{FF2B5EF4-FFF2-40B4-BE49-F238E27FC236}">
                  <a16:creationId xmlns:a16="http://schemas.microsoft.com/office/drawing/2014/main" id="{B6768B14-F358-4EFF-9CE6-C0D57ECFB1EF}"/>
                </a:ext>
              </a:extLst>
            </p:cNvPr>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6" name="Freeform 71">
              <a:extLst>
                <a:ext uri="{FF2B5EF4-FFF2-40B4-BE49-F238E27FC236}">
                  <a16:creationId xmlns:a16="http://schemas.microsoft.com/office/drawing/2014/main" id="{FBB1DB62-3A05-4A81-96E1-65563CAF8113}"/>
                </a:ext>
              </a:extLst>
            </p:cNvPr>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grpSp>
        <p:nvGrpSpPr>
          <p:cNvPr id="205887" name="Alaska">
            <a:extLst>
              <a:ext uri="{FF2B5EF4-FFF2-40B4-BE49-F238E27FC236}">
                <a16:creationId xmlns:a16="http://schemas.microsoft.com/office/drawing/2014/main" id="{1E6AA56A-B1C6-4FD2-9611-FF7535B4CCAA}"/>
              </a:ext>
            </a:extLst>
          </p:cNvPr>
          <p:cNvGrpSpPr>
            <a:grpSpLocks/>
          </p:cNvGrpSpPr>
          <p:nvPr/>
        </p:nvGrpSpPr>
        <p:grpSpPr bwMode="auto">
          <a:xfrm>
            <a:off x="2184400" y="4448176"/>
            <a:ext cx="2776538" cy="987425"/>
            <a:chOff x="523" y="3048"/>
            <a:chExt cx="1899" cy="696"/>
          </a:xfrm>
        </p:grpSpPr>
        <p:sp>
          <p:nvSpPr>
            <p:cNvPr id="3149" name="Freeform 73">
              <a:extLst>
                <a:ext uri="{FF2B5EF4-FFF2-40B4-BE49-F238E27FC236}">
                  <a16:creationId xmlns:a16="http://schemas.microsoft.com/office/drawing/2014/main" id="{6E20A5FA-819B-46E2-98B4-BC30901BA509}"/>
                </a:ext>
              </a:extLst>
            </p:cNvPr>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0" name="Freeform 74">
              <a:extLst>
                <a:ext uri="{FF2B5EF4-FFF2-40B4-BE49-F238E27FC236}">
                  <a16:creationId xmlns:a16="http://schemas.microsoft.com/office/drawing/2014/main" id="{31A2AD30-ACF5-4011-B694-219985980C44}"/>
                </a:ext>
              </a:extLst>
            </p:cNvPr>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1" name="Freeform 75">
              <a:extLst>
                <a:ext uri="{FF2B5EF4-FFF2-40B4-BE49-F238E27FC236}">
                  <a16:creationId xmlns:a16="http://schemas.microsoft.com/office/drawing/2014/main" id="{A6998F9F-8F73-414E-967D-2859D481BC4D}"/>
                </a:ext>
              </a:extLst>
            </p:cNvPr>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2" name="Freeform 76">
              <a:extLst>
                <a:ext uri="{FF2B5EF4-FFF2-40B4-BE49-F238E27FC236}">
                  <a16:creationId xmlns:a16="http://schemas.microsoft.com/office/drawing/2014/main" id="{84BBDA86-7B1E-4BF3-8002-7070CFE13A2F}"/>
                </a:ext>
              </a:extLst>
            </p:cNvPr>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3" name="Freeform 77">
              <a:extLst>
                <a:ext uri="{FF2B5EF4-FFF2-40B4-BE49-F238E27FC236}">
                  <a16:creationId xmlns:a16="http://schemas.microsoft.com/office/drawing/2014/main" id="{E7FE9866-AE80-4850-9712-49C6D8EA7725}"/>
                </a:ext>
              </a:extLst>
            </p:cNvPr>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4" name="Freeform 78">
              <a:extLst>
                <a:ext uri="{FF2B5EF4-FFF2-40B4-BE49-F238E27FC236}">
                  <a16:creationId xmlns:a16="http://schemas.microsoft.com/office/drawing/2014/main" id="{7430055B-6CA7-424E-90E0-9B2AF3990349}"/>
                </a:ext>
              </a:extLst>
            </p:cNvPr>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5" name="Freeform 79">
              <a:extLst>
                <a:ext uri="{FF2B5EF4-FFF2-40B4-BE49-F238E27FC236}">
                  <a16:creationId xmlns:a16="http://schemas.microsoft.com/office/drawing/2014/main" id="{D0345CA9-DAE9-4A89-8ABB-253EC9DA0063}"/>
                </a:ext>
              </a:extLst>
            </p:cNvPr>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6" name="Freeform 80">
              <a:extLst>
                <a:ext uri="{FF2B5EF4-FFF2-40B4-BE49-F238E27FC236}">
                  <a16:creationId xmlns:a16="http://schemas.microsoft.com/office/drawing/2014/main" id="{876D18F8-A980-49F0-BA4F-4A5E59565192}"/>
                </a:ext>
              </a:extLst>
            </p:cNvPr>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7" name="Freeform 81">
              <a:extLst>
                <a:ext uri="{FF2B5EF4-FFF2-40B4-BE49-F238E27FC236}">
                  <a16:creationId xmlns:a16="http://schemas.microsoft.com/office/drawing/2014/main" id="{462A9577-5BEB-44D3-A030-65411EA8BCE7}"/>
                </a:ext>
              </a:extLst>
            </p:cNvPr>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8" name="Freeform 82">
              <a:extLst>
                <a:ext uri="{FF2B5EF4-FFF2-40B4-BE49-F238E27FC236}">
                  <a16:creationId xmlns:a16="http://schemas.microsoft.com/office/drawing/2014/main" id="{33A774F0-ECB2-4771-8DDE-386BF5128CCF}"/>
                </a:ext>
              </a:extLst>
            </p:cNvPr>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sp>
        <p:nvSpPr>
          <p:cNvPr id="3136" name="Rectangle 109">
            <a:extLst>
              <a:ext uri="{FF2B5EF4-FFF2-40B4-BE49-F238E27FC236}">
                <a16:creationId xmlns:a16="http://schemas.microsoft.com/office/drawing/2014/main" id="{0183A643-D679-4419-8EF3-AB5A27CCE57C}"/>
              </a:ext>
            </a:extLst>
          </p:cNvPr>
          <p:cNvSpPr>
            <a:spLocks noChangeArrowheads="1"/>
          </p:cNvSpPr>
          <p:nvPr/>
        </p:nvSpPr>
        <p:spPr bwMode="auto">
          <a:xfrm>
            <a:off x="9064625" y="3248025"/>
            <a:ext cx="279400" cy="139700"/>
          </a:xfrm>
          <a:prstGeom prst="rect">
            <a:avLst/>
          </a:prstGeom>
          <a:solidFill>
            <a:srgbClr val="82ABFE"/>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7" name="Rectangle 110">
            <a:extLst>
              <a:ext uri="{FF2B5EF4-FFF2-40B4-BE49-F238E27FC236}">
                <a16:creationId xmlns:a16="http://schemas.microsoft.com/office/drawing/2014/main" id="{1A1EA6B6-DAE9-40F2-8D0C-2A80A9D69DF5}"/>
              </a:ext>
            </a:extLst>
          </p:cNvPr>
          <p:cNvSpPr>
            <a:spLocks noChangeArrowheads="1"/>
          </p:cNvSpPr>
          <p:nvPr/>
        </p:nvSpPr>
        <p:spPr bwMode="auto">
          <a:xfrm>
            <a:off x="9064625" y="3590925"/>
            <a:ext cx="279400" cy="139700"/>
          </a:xfrm>
          <a:prstGeom prst="rect">
            <a:avLst/>
          </a:prstGeom>
          <a:solidFill>
            <a:srgbClr val="3366FF"/>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8" name="Rectangle 111">
            <a:extLst>
              <a:ext uri="{FF2B5EF4-FFF2-40B4-BE49-F238E27FC236}">
                <a16:creationId xmlns:a16="http://schemas.microsoft.com/office/drawing/2014/main" id="{CCD5B27E-77CC-4DD5-8BE4-1A0E57FCEBFB}"/>
              </a:ext>
            </a:extLst>
          </p:cNvPr>
          <p:cNvSpPr>
            <a:spLocks noChangeArrowheads="1"/>
          </p:cNvSpPr>
          <p:nvPr/>
        </p:nvSpPr>
        <p:spPr bwMode="auto">
          <a:xfrm>
            <a:off x="9064625" y="3933825"/>
            <a:ext cx="279400" cy="139700"/>
          </a:xfrm>
          <a:prstGeom prst="rect">
            <a:avLst/>
          </a:prstGeom>
          <a:solidFill>
            <a:srgbClr val="136191"/>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9" name="Rectangle 112">
            <a:extLst>
              <a:ext uri="{FF2B5EF4-FFF2-40B4-BE49-F238E27FC236}">
                <a16:creationId xmlns:a16="http://schemas.microsoft.com/office/drawing/2014/main" id="{A1416757-9976-42BA-98D9-218008A9C354}"/>
              </a:ext>
            </a:extLst>
          </p:cNvPr>
          <p:cNvSpPr>
            <a:spLocks noChangeArrowheads="1"/>
          </p:cNvSpPr>
          <p:nvPr/>
        </p:nvSpPr>
        <p:spPr bwMode="auto">
          <a:xfrm>
            <a:off x="9064625" y="4264025"/>
            <a:ext cx="279400" cy="139700"/>
          </a:xfrm>
          <a:prstGeom prst="rect">
            <a:avLst/>
          </a:prstGeom>
          <a:solidFill>
            <a:srgbClr val="001968"/>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3140" name="Rectangle 113">
            <a:extLst>
              <a:ext uri="{FF2B5EF4-FFF2-40B4-BE49-F238E27FC236}">
                <a16:creationId xmlns:a16="http://schemas.microsoft.com/office/drawing/2014/main" id="{8B858F5D-8614-4A4B-A609-11E48CEF2105}"/>
              </a:ext>
            </a:extLst>
          </p:cNvPr>
          <p:cNvSpPr>
            <a:spLocks noChangeArrowheads="1"/>
          </p:cNvSpPr>
          <p:nvPr/>
        </p:nvSpPr>
        <p:spPr bwMode="auto">
          <a:xfrm>
            <a:off x="9064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205893" name="Text Box 114">
            <a:extLst>
              <a:ext uri="{FF2B5EF4-FFF2-40B4-BE49-F238E27FC236}">
                <a16:creationId xmlns:a16="http://schemas.microsoft.com/office/drawing/2014/main" id="{F14D5DAD-A993-43AB-96BF-C9778400594C}"/>
              </a:ext>
            </a:extLst>
          </p:cNvPr>
          <p:cNvSpPr txBox="1">
            <a:spLocks noChangeArrowheads="1"/>
          </p:cNvSpPr>
          <p:nvPr/>
        </p:nvSpPr>
        <p:spPr bwMode="auto">
          <a:xfrm>
            <a:off x="9474200" y="4529139"/>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No Data</a:t>
            </a:r>
          </a:p>
        </p:txBody>
      </p:sp>
      <p:sp>
        <p:nvSpPr>
          <p:cNvPr id="205894" name="Text Box 105">
            <a:extLst>
              <a:ext uri="{FF2B5EF4-FFF2-40B4-BE49-F238E27FC236}">
                <a16:creationId xmlns:a16="http://schemas.microsoft.com/office/drawing/2014/main" id="{17556ABF-C187-48BF-84FB-E1EDD2AB0B87}"/>
              </a:ext>
            </a:extLst>
          </p:cNvPr>
          <p:cNvSpPr txBox="1">
            <a:spLocks noChangeArrowheads="1"/>
          </p:cNvSpPr>
          <p:nvPr/>
        </p:nvSpPr>
        <p:spPr bwMode="auto">
          <a:xfrm>
            <a:off x="9305925" y="31829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45.5% - 48.2%</a:t>
            </a:r>
          </a:p>
        </p:txBody>
      </p:sp>
      <p:sp>
        <p:nvSpPr>
          <p:cNvPr id="205895" name="Text Box 106">
            <a:extLst>
              <a:ext uri="{FF2B5EF4-FFF2-40B4-BE49-F238E27FC236}">
                <a16:creationId xmlns:a16="http://schemas.microsoft.com/office/drawing/2014/main" id="{5C63F700-0764-428F-B8C5-341BC388317E}"/>
              </a:ext>
            </a:extLst>
          </p:cNvPr>
          <p:cNvSpPr txBox="1">
            <a:spLocks noChangeArrowheads="1"/>
          </p:cNvSpPr>
          <p:nvPr/>
        </p:nvSpPr>
        <p:spPr bwMode="auto">
          <a:xfrm>
            <a:off x="9305925" y="35385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48.3% - 52.2%</a:t>
            </a:r>
          </a:p>
        </p:txBody>
      </p:sp>
      <p:sp>
        <p:nvSpPr>
          <p:cNvPr id="205896" name="Text Box 107">
            <a:extLst>
              <a:ext uri="{FF2B5EF4-FFF2-40B4-BE49-F238E27FC236}">
                <a16:creationId xmlns:a16="http://schemas.microsoft.com/office/drawing/2014/main" id="{88025B74-E293-4564-BD56-CA6F74E5620F}"/>
              </a:ext>
            </a:extLst>
          </p:cNvPr>
          <p:cNvSpPr txBox="1">
            <a:spLocks noChangeArrowheads="1"/>
          </p:cNvSpPr>
          <p:nvPr/>
        </p:nvSpPr>
        <p:spPr bwMode="auto">
          <a:xfrm>
            <a:off x="9305925" y="38687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52.3% - 58.7%</a:t>
            </a:r>
          </a:p>
        </p:txBody>
      </p:sp>
      <p:sp>
        <p:nvSpPr>
          <p:cNvPr id="205897" name="Text Box 108">
            <a:extLst>
              <a:ext uri="{FF2B5EF4-FFF2-40B4-BE49-F238E27FC236}">
                <a16:creationId xmlns:a16="http://schemas.microsoft.com/office/drawing/2014/main" id="{EB14677E-9A33-425F-A83E-01E75517CFEF}"/>
              </a:ext>
            </a:extLst>
          </p:cNvPr>
          <p:cNvSpPr txBox="1">
            <a:spLocks noChangeArrowheads="1"/>
          </p:cNvSpPr>
          <p:nvPr/>
        </p:nvSpPr>
        <p:spPr bwMode="auto">
          <a:xfrm>
            <a:off x="9305925" y="42116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58.8% - 61.4%</a:t>
            </a:r>
          </a:p>
        </p:txBody>
      </p:sp>
      <p:sp>
        <p:nvSpPr>
          <p:cNvPr id="205898" name="Rectangle 7">
            <a:extLst>
              <a:ext uri="{FF2B5EF4-FFF2-40B4-BE49-F238E27FC236}">
                <a16:creationId xmlns:a16="http://schemas.microsoft.com/office/drawing/2014/main" id="{20210360-E160-4EB5-9D7F-AF15613A5D05}"/>
              </a:ext>
            </a:extLst>
          </p:cNvPr>
          <p:cNvSpPr>
            <a:spLocks noGrp="1" noChangeArrowheads="1"/>
          </p:cNvSpPr>
          <p:nvPr>
            <p:ph type="title" idx="4294967295"/>
          </p:nvPr>
        </p:nvSpPr>
        <p:spPr>
          <a:xfrm>
            <a:off x="1960563" y="330201"/>
            <a:ext cx="8266112" cy="1135063"/>
          </a:xfrm>
          <a:noFill/>
        </p:spPr>
        <p:txBody>
          <a:bodyPr anchor="t"/>
          <a:lstStyle/>
          <a:p>
            <a:r>
              <a:rPr lang="en-US" altLang="en-US" sz="2000"/>
              <a:t>Percentage of High School Students Who Played on at Least One Sports Team*</a:t>
            </a:r>
          </a:p>
        </p:txBody>
      </p:sp>
      <p:sp>
        <p:nvSpPr>
          <p:cNvPr id="205899" name="Text Box 101">
            <a:extLst>
              <a:ext uri="{FF2B5EF4-FFF2-40B4-BE49-F238E27FC236}">
                <a16:creationId xmlns:a16="http://schemas.microsoft.com/office/drawing/2014/main" id="{6D02B1E6-BCD8-48B5-8DA9-3F34D41BCAEC}"/>
              </a:ext>
            </a:extLst>
          </p:cNvPr>
          <p:cNvSpPr txBox="1">
            <a:spLocks noChangeArrowheads="1"/>
          </p:cNvSpPr>
          <p:nvPr/>
        </p:nvSpPr>
        <p:spPr bwMode="auto">
          <a:xfrm>
            <a:off x="1884363" y="6186489"/>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eaLnBrk="0" hangingPunct="0">
              <a:spcBef>
                <a:spcPct val="50000"/>
              </a:spcBef>
              <a:spcAft>
                <a:spcPct val="0"/>
              </a:spcAft>
              <a:buClrTx/>
              <a:buSzTx/>
              <a:buNone/>
            </a:pPr>
            <a:r>
              <a:rPr lang="en-US" altLang="en-US" sz="1100">
                <a:cs typeface="+mn-cs"/>
              </a:rPr>
              <a:t>Counting any teams run by their school or community groups, during the 12 months before the survey</a:t>
            </a:r>
          </a:p>
        </p:txBody>
      </p:sp>
      <p:sp>
        <p:nvSpPr>
          <p:cNvPr id="205900" name="Text Box 116">
            <a:extLst>
              <a:ext uri="{FF2B5EF4-FFF2-40B4-BE49-F238E27FC236}">
                <a16:creationId xmlns:a16="http://schemas.microsoft.com/office/drawing/2014/main" id="{645930D3-C726-4B7D-AF44-FB5C85A93608}"/>
              </a:ext>
            </a:extLst>
          </p:cNvPr>
          <p:cNvSpPr txBox="1">
            <a:spLocks noChangeArrowheads="1"/>
          </p:cNvSpPr>
          <p:nvPr/>
        </p:nvSpPr>
        <p:spPr bwMode="auto">
          <a:xfrm>
            <a:off x="6302375" y="6489701"/>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r" eaLnBrk="0" hangingPunct="0">
              <a:spcAft>
                <a:spcPct val="0"/>
              </a:spcAft>
              <a:buClrTx/>
              <a:buSzTx/>
              <a:buNone/>
            </a:pPr>
            <a:r>
              <a:rPr lang="en-US" altLang="en-US" sz="1600" i="1">
                <a:cs typeface="+mn-cs"/>
              </a:rPr>
              <a:t>State Youth Risk Behavior Surveys, 2019</a:t>
            </a:r>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900" b="1" baseline="50000" dirty="0">
                <a:solidFill>
                  <a:srgbClr val="007889"/>
                </a:solidFill>
              </a:rPr>
              <a:t>†</a:t>
            </a:r>
            <a:r>
              <a:rPr lang="en-US" sz="1100" dirty="0">
                <a:solidFill>
                  <a:srgbClr val="007889"/>
                </a:solidFill>
              </a:rPr>
              <a:t>M &gt; F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a:spLocks noGrp="1"/>
          </p:cNvSpPr>
          <p:nvPr>
            <p:ph type="title" idx="4294967295"/>
          </p:nvPr>
        </p:nvSpPr>
        <p:spPr>
          <a:xfrm>
            <a:off x="448732" y="287867"/>
            <a:ext cx="11362267"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Had a Concussion from Playing a Sport or Being Physically Active,* by Sex,</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Grade, and Race/Ethnicity,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1100" dirty="0">
                <a:solidFill>
                  <a:srgbClr val="007889"/>
                </a:solidFill>
              </a:rPr>
              <a:t>This graph contains weighted results.</a:t>
            </a:r>
          </a:p>
        </p:txBody>
      </p:sp>
      <p:sp>
        <p:nvSpPr>
          <p:cNvPr id="15" name="Heading1"/>
          <p:cNvSpPr txBox="1">
            <a:spLocks noGrp="1"/>
          </p:cNvSpPr>
          <p:nvPr>
            <p:ph type="title" idx="4294967295"/>
          </p:nvPr>
        </p:nvSpPr>
        <p:spPr>
          <a:xfrm>
            <a:off x="143164" y="269395"/>
            <a:ext cx="1186897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Had a Concussion from Playing a Sport or Being Physically Active,*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57728" y="264164"/>
            <a:ext cx="1203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Had a Concussion from Playing a Sport or Being Physically Active,* 2017-2019</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900" b="1" baseline="50000" dirty="0">
                <a:solidFill>
                  <a:srgbClr val="007889"/>
                </a:solidFill>
              </a:rPr>
              <a:t>†</a:t>
            </a:r>
            <a:r>
              <a:rPr lang="en-US" sz="1100" dirty="0">
                <a:solidFill>
                  <a:srgbClr val="007889"/>
                </a:solidFill>
              </a:rPr>
              <a:t>No change 2017-2019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Surveys, 2017-2019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656117502"/>
              </p:ext>
            </p:extLst>
          </p:nvPr>
        </p:nvGraphicFramePr>
        <p:xfrm>
          <a:off x="1752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a:spLocks noGrp="1"/>
          </p:cNvSpPr>
          <p:nvPr>
            <p:ph type="title" idx="4294967295"/>
          </p:nvPr>
        </p:nvSpPr>
        <p:spPr>
          <a:xfrm>
            <a:off x="1965016" y="260564"/>
            <a:ext cx="822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Calibri" panose="020F0502020204030204" pitchFamily="34" charset="0"/>
              </a:rPr>
              <a:t>Range and Median Percentage of High School Students Who Had a Concussion from Playing a Sport or Being Physically Active,* Across 33 States and 21 Cities, 2019</a:t>
            </a:r>
          </a:p>
        </p:txBody>
      </p:sp>
      <p:sp>
        <p:nvSpPr>
          <p:cNvPr id="7" name="SiteFooter1">
            <a:extLst>
              <a:ext uri="{FF2B5EF4-FFF2-40B4-BE49-F238E27FC236}">
                <a16:creationId xmlns:a16="http://schemas.microsoft.com/office/drawing/2014/main" id="{4DBE8D1E-63CA-4827-A143-FE9DE5A3E011}"/>
              </a:ext>
            </a:extLst>
          </p:cNvPr>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State and Local Youth Risk Behavior Surveys, 2019</a:t>
            </a:r>
            <a:endParaRPr lang="en-US" sz="1400" dirty="0">
              <a:solidFill>
                <a:srgbClr val="00788A"/>
              </a:solidFill>
              <a:latin typeface="+mj-lt"/>
              <a:ea typeface="Verdana" panose="020B0604030504040204" pitchFamily="34" charset="0"/>
              <a:cs typeface="Verdana" panose="020B0604030504040204" pitchFamily="34" charset="0"/>
            </a:endParaRPr>
          </a:p>
        </p:txBody>
      </p:sp>
      <p:sp>
        <p:nvSpPr>
          <p:cNvPr id="8" name="Footnote1">
            <a:extLst>
              <a:ext uri="{FF2B5EF4-FFF2-40B4-BE49-F238E27FC236}">
                <a16:creationId xmlns:a16="http://schemas.microsoft.com/office/drawing/2014/main" id="{82BB665B-1E8B-4D2A-9D05-586E91603756}"/>
              </a:ext>
            </a:extLst>
          </p:cNvPr>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a:extLst>
              <a:ext uri="{FF2B5EF4-FFF2-40B4-BE49-F238E27FC236}">
                <a16:creationId xmlns:a16="http://schemas.microsoft.com/office/drawing/2014/main" id="{B35495FF-A2A9-4CBE-81EA-C7F81F8DDE64}"/>
              </a:ext>
            </a:extLst>
          </p:cNvPr>
          <p:cNvSpPr>
            <a:spLocks noChangeAspect="1"/>
          </p:cNvSpPr>
          <p:nvPr/>
        </p:nvSpPr>
        <p:spPr bwMode="auto">
          <a:xfrm>
            <a:off x="5675314" y="3081339"/>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5" name="Missouri">
            <a:extLst>
              <a:ext uri="{FF2B5EF4-FFF2-40B4-BE49-F238E27FC236}">
                <a16:creationId xmlns:a16="http://schemas.microsoft.com/office/drawing/2014/main" id="{7F752C89-9B4A-4F7E-99BC-B2CC4764660D}"/>
              </a:ext>
            </a:extLst>
          </p:cNvPr>
          <p:cNvSpPr>
            <a:spLocks noChangeAspect="1"/>
          </p:cNvSpPr>
          <p:nvPr/>
        </p:nvSpPr>
        <p:spPr bwMode="auto">
          <a:xfrm>
            <a:off x="6450014"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6" name="Illinois">
            <a:extLst>
              <a:ext uri="{FF2B5EF4-FFF2-40B4-BE49-F238E27FC236}">
                <a16:creationId xmlns:a16="http://schemas.microsoft.com/office/drawing/2014/main" id="{3AAEE4AE-BCCF-42E5-BAA4-E7A9C940B869}"/>
              </a:ext>
            </a:extLst>
          </p:cNvPr>
          <p:cNvSpPr>
            <a:spLocks noChangeAspect="1"/>
          </p:cNvSpPr>
          <p:nvPr/>
        </p:nvSpPr>
        <p:spPr bwMode="auto">
          <a:xfrm>
            <a:off x="6945314" y="2693989"/>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7" name="Iowa">
            <a:extLst>
              <a:ext uri="{FF2B5EF4-FFF2-40B4-BE49-F238E27FC236}">
                <a16:creationId xmlns:a16="http://schemas.microsoft.com/office/drawing/2014/main" id="{A92FF86B-2C65-480E-B1E8-17BB40F28972}"/>
              </a:ext>
            </a:extLst>
          </p:cNvPr>
          <p:cNvSpPr>
            <a:spLocks noChangeAspect="1"/>
          </p:cNvSpPr>
          <p:nvPr/>
        </p:nvSpPr>
        <p:spPr bwMode="auto">
          <a:xfrm>
            <a:off x="6357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8" name="New Mexico">
            <a:extLst>
              <a:ext uri="{FF2B5EF4-FFF2-40B4-BE49-F238E27FC236}">
                <a16:creationId xmlns:a16="http://schemas.microsoft.com/office/drawing/2014/main" id="{57DE076D-BCCF-451F-BD3A-8E61442D0929}"/>
              </a:ext>
            </a:extLst>
          </p:cNvPr>
          <p:cNvSpPr>
            <a:spLocks noChangeAspect="1"/>
          </p:cNvSpPr>
          <p:nvPr/>
        </p:nvSpPr>
        <p:spPr bwMode="auto">
          <a:xfrm>
            <a:off x="4700589" y="3455989"/>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9" name="Oklahoma">
            <a:extLst>
              <a:ext uri="{FF2B5EF4-FFF2-40B4-BE49-F238E27FC236}">
                <a16:creationId xmlns:a16="http://schemas.microsoft.com/office/drawing/2014/main" id="{FCCE9F30-AC95-479D-A707-F8F66D2281AC}"/>
              </a:ext>
            </a:extLst>
          </p:cNvPr>
          <p:cNvSpPr>
            <a:spLocks noChangeAspect="1"/>
          </p:cNvSpPr>
          <p:nvPr/>
        </p:nvSpPr>
        <p:spPr bwMode="auto">
          <a:xfrm>
            <a:off x="5557839"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0" name="Florida">
            <a:extLst>
              <a:ext uri="{FF2B5EF4-FFF2-40B4-BE49-F238E27FC236}">
                <a16:creationId xmlns:a16="http://schemas.microsoft.com/office/drawing/2014/main" id="{B1C60CB4-8063-45F9-A56C-91C0D436E8C7}"/>
              </a:ext>
            </a:extLst>
          </p:cNvPr>
          <p:cNvSpPr>
            <a:spLocks noChangeAspect="1"/>
          </p:cNvSpPr>
          <p:nvPr/>
        </p:nvSpPr>
        <p:spPr bwMode="auto">
          <a:xfrm>
            <a:off x="7518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1" name="Freeform 9">
            <a:extLst>
              <a:ext uri="{FF2B5EF4-FFF2-40B4-BE49-F238E27FC236}">
                <a16:creationId xmlns:a16="http://schemas.microsoft.com/office/drawing/2014/main" id="{F7596084-080E-4B0B-88C8-633B1DDE9FC2}"/>
              </a:ext>
            </a:extLst>
          </p:cNvPr>
          <p:cNvSpPr>
            <a:spLocks noChangeAspect="1"/>
          </p:cNvSpPr>
          <p:nvPr/>
        </p:nvSpPr>
        <p:spPr bwMode="auto">
          <a:xfrm>
            <a:off x="8435976" y="5292726"/>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2" name="Freeform 10">
            <a:extLst>
              <a:ext uri="{FF2B5EF4-FFF2-40B4-BE49-F238E27FC236}">
                <a16:creationId xmlns:a16="http://schemas.microsoft.com/office/drawing/2014/main" id="{2ECC1EA1-A111-4A64-9A1C-3E88775DEFCF}"/>
              </a:ext>
            </a:extLst>
          </p:cNvPr>
          <p:cNvSpPr>
            <a:spLocks noChangeAspect="1"/>
          </p:cNvSpPr>
          <p:nvPr/>
        </p:nvSpPr>
        <p:spPr bwMode="auto">
          <a:xfrm>
            <a:off x="8505826"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3" name="Freeform 11">
            <a:extLst>
              <a:ext uri="{FF2B5EF4-FFF2-40B4-BE49-F238E27FC236}">
                <a16:creationId xmlns:a16="http://schemas.microsoft.com/office/drawing/2014/main" id="{2D72D040-24C3-44ED-940B-D9F37F22A1DD}"/>
              </a:ext>
            </a:extLst>
          </p:cNvPr>
          <p:cNvSpPr>
            <a:spLocks noChangeAspect="1"/>
          </p:cNvSpPr>
          <p:nvPr/>
        </p:nvSpPr>
        <p:spPr bwMode="auto">
          <a:xfrm>
            <a:off x="8585200" y="5183189"/>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4" name="Michigan Upper">
            <a:extLst>
              <a:ext uri="{FF2B5EF4-FFF2-40B4-BE49-F238E27FC236}">
                <a16:creationId xmlns:a16="http://schemas.microsoft.com/office/drawing/2014/main" id="{531FFAFB-9290-4BCA-A4AE-E348D25EE298}"/>
              </a:ext>
            </a:extLst>
          </p:cNvPr>
          <p:cNvSpPr>
            <a:spLocks noChangeAspect="1"/>
          </p:cNvSpPr>
          <p:nvPr/>
        </p:nvSpPr>
        <p:spPr bwMode="auto">
          <a:xfrm>
            <a:off x="7015164"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5" name="Michigan">
            <a:extLst>
              <a:ext uri="{FF2B5EF4-FFF2-40B4-BE49-F238E27FC236}">
                <a16:creationId xmlns:a16="http://schemas.microsoft.com/office/drawing/2014/main" id="{61C37ACF-B3A5-45DB-995E-FB518152B30E}"/>
              </a:ext>
            </a:extLst>
          </p:cNvPr>
          <p:cNvSpPr>
            <a:spLocks noChangeAspect="1"/>
          </p:cNvSpPr>
          <p:nvPr/>
        </p:nvSpPr>
        <p:spPr bwMode="auto">
          <a:xfrm>
            <a:off x="7470775" y="2157414"/>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6" name="New York">
            <a:extLst>
              <a:ext uri="{FF2B5EF4-FFF2-40B4-BE49-F238E27FC236}">
                <a16:creationId xmlns:a16="http://schemas.microsoft.com/office/drawing/2014/main" id="{2C1C41E6-3E07-4C7A-896E-27DFA4111ED5}"/>
              </a:ext>
            </a:extLst>
          </p:cNvPr>
          <p:cNvSpPr>
            <a:spLocks noChangeAspect="1"/>
          </p:cNvSpPr>
          <p:nvPr/>
        </p:nvSpPr>
        <p:spPr bwMode="auto">
          <a:xfrm>
            <a:off x="8255000" y="2063751"/>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7" name="Freeform 15">
            <a:extLst>
              <a:ext uri="{FF2B5EF4-FFF2-40B4-BE49-F238E27FC236}">
                <a16:creationId xmlns:a16="http://schemas.microsoft.com/office/drawing/2014/main" id="{AC8385B0-729F-4B0A-BB13-9E40020A166E}"/>
              </a:ext>
            </a:extLst>
          </p:cNvPr>
          <p:cNvSpPr>
            <a:spLocks noChangeAspect="1"/>
          </p:cNvSpPr>
          <p:nvPr/>
        </p:nvSpPr>
        <p:spPr bwMode="auto">
          <a:xfrm>
            <a:off x="8929688" y="2733676"/>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8" name="Freeform 16">
            <a:extLst>
              <a:ext uri="{FF2B5EF4-FFF2-40B4-BE49-F238E27FC236}">
                <a16:creationId xmlns:a16="http://schemas.microsoft.com/office/drawing/2014/main" id="{168C1674-D1F0-42B6-B406-0D4FC1B62CBE}"/>
              </a:ext>
            </a:extLst>
          </p:cNvPr>
          <p:cNvSpPr>
            <a:spLocks noChangeAspect="1"/>
          </p:cNvSpPr>
          <p:nvPr/>
        </p:nvSpPr>
        <p:spPr bwMode="auto">
          <a:xfrm>
            <a:off x="8955089" y="2608264"/>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9" name="Washington">
            <a:extLst>
              <a:ext uri="{FF2B5EF4-FFF2-40B4-BE49-F238E27FC236}">
                <a16:creationId xmlns:a16="http://schemas.microsoft.com/office/drawing/2014/main" id="{D538D261-80C0-41C1-8F4F-4960EF59482B}"/>
              </a:ext>
            </a:extLst>
          </p:cNvPr>
          <p:cNvSpPr>
            <a:spLocks noChangeAspect="1"/>
          </p:cNvSpPr>
          <p:nvPr/>
        </p:nvSpPr>
        <p:spPr bwMode="auto">
          <a:xfrm>
            <a:off x="3470276"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0" name="Freeform 18">
            <a:extLst>
              <a:ext uri="{FF2B5EF4-FFF2-40B4-BE49-F238E27FC236}">
                <a16:creationId xmlns:a16="http://schemas.microsoft.com/office/drawing/2014/main" id="{E40B7992-556C-4ECB-8B2D-DEFC81C033CA}"/>
              </a:ext>
            </a:extLst>
          </p:cNvPr>
          <p:cNvSpPr>
            <a:spLocks noChangeAspect="1"/>
          </p:cNvSpPr>
          <p:nvPr/>
        </p:nvSpPr>
        <p:spPr bwMode="auto">
          <a:xfrm>
            <a:off x="3659188" y="1381126"/>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1" name="Freeform 19">
            <a:extLst>
              <a:ext uri="{FF2B5EF4-FFF2-40B4-BE49-F238E27FC236}">
                <a16:creationId xmlns:a16="http://schemas.microsoft.com/office/drawing/2014/main" id="{087829D9-3645-4A40-B326-298407D25955}"/>
              </a:ext>
            </a:extLst>
          </p:cNvPr>
          <p:cNvSpPr>
            <a:spLocks noChangeAspect="1"/>
          </p:cNvSpPr>
          <p:nvPr/>
        </p:nvSpPr>
        <p:spPr bwMode="auto">
          <a:xfrm>
            <a:off x="3689351" y="1435101"/>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2" name="Alabama">
            <a:extLst>
              <a:ext uri="{FF2B5EF4-FFF2-40B4-BE49-F238E27FC236}">
                <a16:creationId xmlns:a16="http://schemas.microsoft.com/office/drawing/2014/main" id="{A64BFF22-60EA-4EA6-AC37-87F03835A3E6}"/>
              </a:ext>
            </a:extLst>
          </p:cNvPr>
          <p:cNvSpPr>
            <a:spLocks noChangeAspect="1"/>
          </p:cNvSpPr>
          <p:nvPr/>
        </p:nvSpPr>
        <p:spPr bwMode="auto">
          <a:xfrm>
            <a:off x="7392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3" name="Arizona">
            <a:extLst>
              <a:ext uri="{FF2B5EF4-FFF2-40B4-BE49-F238E27FC236}">
                <a16:creationId xmlns:a16="http://schemas.microsoft.com/office/drawing/2014/main" id="{E81FB9D7-F367-41B6-8F73-63C30EF2531E}"/>
              </a:ext>
            </a:extLst>
          </p:cNvPr>
          <p:cNvSpPr>
            <a:spLocks noChangeAspect="1"/>
          </p:cNvSpPr>
          <p:nvPr/>
        </p:nvSpPr>
        <p:spPr bwMode="auto">
          <a:xfrm>
            <a:off x="3994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4" name="Arkansas">
            <a:extLst>
              <a:ext uri="{FF2B5EF4-FFF2-40B4-BE49-F238E27FC236}">
                <a16:creationId xmlns:a16="http://schemas.microsoft.com/office/drawing/2014/main" id="{2E6B82CC-AD85-4095-9FAE-9786BAF019EF}"/>
              </a:ext>
            </a:extLst>
          </p:cNvPr>
          <p:cNvSpPr>
            <a:spLocks noChangeAspect="1"/>
          </p:cNvSpPr>
          <p:nvPr/>
        </p:nvSpPr>
        <p:spPr bwMode="auto">
          <a:xfrm>
            <a:off x="6584951" y="3635376"/>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5" name="California">
            <a:extLst>
              <a:ext uri="{FF2B5EF4-FFF2-40B4-BE49-F238E27FC236}">
                <a16:creationId xmlns:a16="http://schemas.microsoft.com/office/drawing/2014/main" id="{84521B35-5171-441A-92CE-FAAD78FEAF44}"/>
              </a:ext>
            </a:extLst>
          </p:cNvPr>
          <p:cNvSpPr>
            <a:spLocks noChangeAspect="1"/>
          </p:cNvSpPr>
          <p:nvPr/>
        </p:nvSpPr>
        <p:spPr bwMode="auto">
          <a:xfrm>
            <a:off x="3162300" y="2320926"/>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6" name="Colorado">
            <a:extLst>
              <a:ext uri="{FF2B5EF4-FFF2-40B4-BE49-F238E27FC236}">
                <a16:creationId xmlns:a16="http://schemas.microsoft.com/office/drawing/2014/main" id="{C86FDC01-E0E8-4371-93E7-8B7DDCC43E4E}"/>
              </a:ext>
            </a:extLst>
          </p:cNvPr>
          <p:cNvSpPr>
            <a:spLocks noChangeAspect="1"/>
          </p:cNvSpPr>
          <p:nvPr/>
        </p:nvSpPr>
        <p:spPr bwMode="auto">
          <a:xfrm>
            <a:off x="4827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7" name="Connecticut">
            <a:extLst>
              <a:ext uri="{FF2B5EF4-FFF2-40B4-BE49-F238E27FC236}">
                <a16:creationId xmlns:a16="http://schemas.microsoft.com/office/drawing/2014/main" id="{8E1F0AFF-3C91-4C48-8C28-298AE68018F4}"/>
              </a:ext>
            </a:extLst>
          </p:cNvPr>
          <p:cNvSpPr>
            <a:spLocks noChangeAspect="1"/>
          </p:cNvSpPr>
          <p:nvPr/>
        </p:nvSpPr>
        <p:spPr bwMode="auto">
          <a:xfrm>
            <a:off x="8963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8" name="Delaware">
            <a:extLst>
              <a:ext uri="{FF2B5EF4-FFF2-40B4-BE49-F238E27FC236}">
                <a16:creationId xmlns:a16="http://schemas.microsoft.com/office/drawing/2014/main" id="{4671056A-71BF-4C75-8F6B-3B9FD6527357}"/>
              </a:ext>
            </a:extLst>
          </p:cNvPr>
          <p:cNvSpPr>
            <a:spLocks noChangeAspect="1"/>
          </p:cNvSpPr>
          <p:nvPr/>
        </p:nvSpPr>
        <p:spPr bwMode="auto">
          <a:xfrm>
            <a:off x="8780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E6CC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9" name="Freeform 27">
            <a:extLst>
              <a:ext uri="{FF2B5EF4-FFF2-40B4-BE49-F238E27FC236}">
                <a16:creationId xmlns:a16="http://schemas.microsoft.com/office/drawing/2014/main" id="{F8777A37-6387-4B5F-A3C8-82F877C7DC32}"/>
              </a:ext>
            </a:extLst>
          </p:cNvPr>
          <p:cNvSpPr>
            <a:spLocks noChangeAspect="1"/>
          </p:cNvSpPr>
          <p:nvPr/>
        </p:nvSpPr>
        <p:spPr bwMode="auto">
          <a:xfrm>
            <a:off x="8647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0" name="Georgia">
            <a:extLst>
              <a:ext uri="{FF2B5EF4-FFF2-40B4-BE49-F238E27FC236}">
                <a16:creationId xmlns:a16="http://schemas.microsoft.com/office/drawing/2014/main" id="{9BD7417D-4ED1-4BEF-8F4E-185A2236AFAD}"/>
              </a:ext>
            </a:extLst>
          </p:cNvPr>
          <p:cNvSpPr>
            <a:spLocks noChangeAspect="1"/>
          </p:cNvSpPr>
          <p:nvPr/>
        </p:nvSpPr>
        <p:spPr bwMode="auto">
          <a:xfrm>
            <a:off x="7715251"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1" name="Idaho">
            <a:extLst>
              <a:ext uri="{FF2B5EF4-FFF2-40B4-BE49-F238E27FC236}">
                <a16:creationId xmlns:a16="http://schemas.microsoft.com/office/drawing/2014/main" id="{DB2FE7BD-BD0C-4A27-8653-26BA6DDE21F6}"/>
              </a:ext>
            </a:extLst>
          </p:cNvPr>
          <p:cNvSpPr>
            <a:spLocks noChangeAspect="1"/>
          </p:cNvSpPr>
          <p:nvPr/>
        </p:nvSpPr>
        <p:spPr bwMode="auto">
          <a:xfrm>
            <a:off x="4043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2" name="Indiana">
            <a:extLst>
              <a:ext uri="{FF2B5EF4-FFF2-40B4-BE49-F238E27FC236}">
                <a16:creationId xmlns:a16="http://schemas.microsoft.com/office/drawing/2014/main" id="{33E203CA-49EA-4755-B160-0F5CEFF7EAA2}"/>
              </a:ext>
            </a:extLst>
          </p:cNvPr>
          <p:cNvSpPr>
            <a:spLocks noChangeAspect="1"/>
          </p:cNvSpPr>
          <p:nvPr/>
        </p:nvSpPr>
        <p:spPr bwMode="auto">
          <a:xfrm>
            <a:off x="7370763" y="2773364"/>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3" name="Kentucky">
            <a:extLst>
              <a:ext uri="{FF2B5EF4-FFF2-40B4-BE49-F238E27FC236}">
                <a16:creationId xmlns:a16="http://schemas.microsoft.com/office/drawing/2014/main" id="{A01275F7-9E78-4391-89C2-7750E15980A9}"/>
              </a:ext>
            </a:extLst>
          </p:cNvPr>
          <p:cNvSpPr>
            <a:spLocks noChangeAspect="1"/>
          </p:cNvSpPr>
          <p:nvPr/>
        </p:nvSpPr>
        <p:spPr bwMode="auto">
          <a:xfrm>
            <a:off x="7227889"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4" name="Louisiana">
            <a:extLst>
              <a:ext uri="{FF2B5EF4-FFF2-40B4-BE49-F238E27FC236}">
                <a16:creationId xmlns:a16="http://schemas.microsoft.com/office/drawing/2014/main" id="{304A8552-6C55-436E-A45B-78662DF5FFD9}"/>
              </a:ext>
            </a:extLst>
          </p:cNvPr>
          <p:cNvSpPr>
            <a:spLocks noChangeAspect="1"/>
          </p:cNvSpPr>
          <p:nvPr/>
        </p:nvSpPr>
        <p:spPr bwMode="auto">
          <a:xfrm>
            <a:off x="6664326" y="4179889"/>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5" name="Maine">
            <a:extLst>
              <a:ext uri="{FF2B5EF4-FFF2-40B4-BE49-F238E27FC236}">
                <a16:creationId xmlns:a16="http://schemas.microsoft.com/office/drawing/2014/main" id="{1328EFFF-1060-4E6F-8B44-ECC18726909C}"/>
              </a:ext>
            </a:extLst>
          </p:cNvPr>
          <p:cNvSpPr>
            <a:spLocks noChangeAspect="1"/>
          </p:cNvSpPr>
          <p:nvPr/>
        </p:nvSpPr>
        <p:spPr bwMode="auto">
          <a:xfrm>
            <a:off x="9096376"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6" name="Maryland">
            <a:extLst>
              <a:ext uri="{FF2B5EF4-FFF2-40B4-BE49-F238E27FC236}">
                <a16:creationId xmlns:a16="http://schemas.microsoft.com/office/drawing/2014/main" id="{95C34CD4-7D2D-424B-9D28-7A89F8346FE5}"/>
              </a:ext>
            </a:extLst>
          </p:cNvPr>
          <p:cNvSpPr>
            <a:spLocks noChangeAspect="1"/>
          </p:cNvSpPr>
          <p:nvPr/>
        </p:nvSpPr>
        <p:spPr bwMode="auto">
          <a:xfrm>
            <a:off x="8356601" y="2921001"/>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7" name="Minnesota">
            <a:extLst>
              <a:ext uri="{FF2B5EF4-FFF2-40B4-BE49-F238E27FC236}">
                <a16:creationId xmlns:a16="http://schemas.microsoft.com/office/drawing/2014/main" id="{FFD87FD3-599E-44F7-AA85-2358BF8CF4E9}"/>
              </a:ext>
            </a:extLst>
          </p:cNvPr>
          <p:cNvSpPr>
            <a:spLocks noChangeAspect="1"/>
          </p:cNvSpPr>
          <p:nvPr/>
        </p:nvSpPr>
        <p:spPr bwMode="auto">
          <a:xfrm>
            <a:off x="6302375" y="1682751"/>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8" name="Mississippi">
            <a:extLst>
              <a:ext uri="{FF2B5EF4-FFF2-40B4-BE49-F238E27FC236}">
                <a16:creationId xmlns:a16="http://schemas.microsoft.com/office/drawing/2014/main" id="{C360C7C4-F4A1-4A35-9F66-68A501AF070D}"/>
              </a:ext>
            </a:extLst>
          </p:cNvPr>
          <p:cNvSpPr>
            <a:spLocks noChangeAspect="1"/>
          </p:cNvSpPr>
          <p:nvPr/>
        </p:nvSpPr>
        <p:spPr bwMode="auto">
          <a:xfrm>
            <a:off x="6985000" y="3846514"/>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9" name="Montana">
            <a:extLst>
              <a:ext uri="{FF2B5EF4-FFF2-40B4-BE49-F238E27FC236}">
                <a16:creationId xmlns:a16="http://schemas.microsoft.com/office/drawing/2014/main" id="{0F1EA095-F27D-48B5-87E2-F0E7B2B82A3D}"/>
              </a:ext>
            </a:extLst>
          </p:cNvPr>
          <p:cNvSpPr>
            <a:spLocks noChangeAspect="1"/>
          </p:cNvSpPr>
          <p:nvPr/>
        </p:nvSpPr>
        <p:spPr bwMode="auto">
          <a:xfrm>
            <a:off x="4356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0" name="Nebraska">
            <a:extLst>
              <a:ext uri="{FF2B5EF4-FFF2-40B4-BE49-F238E27FC236}">
                <a16:creationId xmlns:a16="http://schemas.microsoft.com/office/drawing/2014/main" id="{239EE990-692D-4D16-ADFF-41367741AEBA}"/>
              </a:ext>
            </a:extLst>
          </p:cNvPr>
          <p:cNvSpPr>
            <a:spLocks noChangeAspect="1"/>
          </p:cNvSpPr>
          <p:nvPr/>
        </p:nvSpPr>
        <p:spPr bwMode="auto">
          <a:xfrm>
            <a:off x="5486400" y="2608264"/>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1" name="Nevada">
            <a:extLst>
              <a:ext uri="{FF2B5EF4-FFF2-40B4-BE49-F238E27FC236}">
                <a16:creationId xmlns:a16="http://schemas.microsoft.com/office/drawing/2014/main" id="{80792CC4-1B9F-4FA9-B9FC-C003BB666CB3}"/>
              </a:ext>
            </a:extLst>
          </p:cNvPr>
          <p:cNvSpPr>
            <a:spLocks noChangeAspect="1"/>
          </p:cNvSpPr>
          <p:nvPr/>
        </p:nvSpPr>
        <p:spPr bwMode="auto">
          <a:xfrm>
            <a:off x="3603625" y="2446339"/>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2" name="New Hampshire">
            <a:extLst>
              <a:ext uri="{FF2B5EF4-FFF2-40B4-BE49-F238E27FC236}">
                <a16:creationId xmlns:a16="http://schemas.microsoft.com/office/drawing/2014/main" id="{3B0E6D8B-B0C8-4941-9EBD-64D7B1F3B45A}"/>
              </a:ext>
            </a:extLst>
          </p:cNvPr>
          <p:cNvSpPr>
            <a:spLocks noChangeAspect="1"/>
          </p:cNvSpPr>
          <p:nvPr/>
        </p:nvSpPr>
        <p:spPr bwMode="auto">
          <a:xfrm>
            <a:off x="9032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3" name="New Jersey">
            <a:extLst>
              <a:ext uri="{FF2B5EF4-FFF2-40B4-BE49-F238E27FC236}">
                <a16:creationId xmlns:a16="http://schemas.microsoft.com/office/drawing/2014/main" id="{82534EC1-4AFB-419E-BDE1-C1A14A45967F}"/>
              </a:ext>
            </a:extLst>
          </p:cNvPr>
          <p:cNvSpPr>
            <a:spLocks noChangeAspect="1"/>
          </p:cNvSpPr>
          <p:nvPr/>
        </p:nvSpPr>
        <p:spPr bwMode="auto">
          <a:xfrm>
            <a:off x="8815388" y="2641601"/>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4" name="North Carolina">
            <a:extLst>
              <a:ext uri="{FF2B5EF4-FFF2-40B4-BE49-F238E27FC236}">
                <a16:creationId xmlns:a16="http://schemas.microsoft.com/office/drawing/2014/main" id="{10F5436E-FCB9-4F70-9A37-10FE0F9D36EA}"/>
              </a:ext>
            </a:extLst>
          </p:cNvPr>
          <p:cNvSpPr>
            <a:spLocks noChangeAspect="1"/>
          </p:cNvSpPr>
          <p:nvPr/>
        </p:nvSpPr>
        <p:spPr bwMode="auto">
          <a:xfrm>
            <a:off x="7878763" y="3400426"/>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5" name="North Dakota">
            <a:extLst>
              <a:ext uri="{FF2B5EF4-FFF2-40B4-BE49-F238E27FC236}">
                <a16:creationId xmlns:a16="http://schemas.microsoft.com/office/drawing/2014/main" id="{36AACD5B-A7BE-4BB1-B3D1-BE2B9A180D7E}"/>
              </a:ext>
            </a:extLst>
          </p:cNvPr>
          <p:cNvSpPr>
            <a:spLocks noChangeAspect="1"/>
          </p:cNvSpPr>
          <p:nvPr/>
        </p:nvSpPr>
        <p:spPr bwMode="auto">
          <a:xfrm>
            <a:off x="5557839" y="1700214"/>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6" name="Ohio">
            <a:extLst>
              <a:ext uri="{FF2B5EF4-FFF2-40B4-BE49-F238E27FC236}">
                <a16:creationId xmlns:a16="http://schemas.microsoft.com/office/drawing/2014/main" id="{24F72C0B-F08D-4646-90CE-1525AEFA3E6C}"/>
              </a:ext>
            </a:extLst>
          </p:cNvPr>
          <p:cNvSpPr>
            <a:spLocks noChangeAspect="1"/>
          </p:cNvSpPr>
          <p:nvPr/>
        </p:nvSpPr>
        <p:spPr bwMode="auto">
          <a:xfrm>
            <a:off x="7697789"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7" name="Oregon">
            <a:extLst>
              <a:ext uri="{FF2B5EF4-FFF2-40B4-BE49-F238E27FC236}">
                <a16:creationId xmlns:a16="http://schemas.microsoft.com/office/drawing/2014/main" id="{004433B8-4400-4A2F-9AD7-0E844CA5DDC8}"/>
              </a:ext>
            </a:extLst>
          </p:cNvPr>
          <p:cNvSpPr>
            <a:spLocks noChangeAspect="1"/>
          </p:cNvSpPr>
          <p:nvPr/>
        </p:nvSpPr>
        <p:spPr bwMode="auto">
          <a:xfrm>
            <a:off x="3257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8" name="Pennsylvania">
            <a:extLst>
              <a:ext uri="{FF2B5EF4-FFF2-40B4-BE49-F238E27FC236}">
                <a16:creationId xmlns:a16="http://schemas.microsoft.com/office/drawing/2014/main" id="{163ABEB0-E523-4EA2-B628-34DBBD48909A}"/>
              </a:ext>
            </a:extLst>
          </p:cNvPr>
          <p:cNvSpPr>
            <a:spLocks noChangeAspect="1"/>
          </p:cNvSpPr>
          <p:nvPr/>
        </p:nvSpPr>
        <p:spPr bwMode="auto">
          <a:xfrm>
            <a:off x="8177214"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9" name="Rhode Island">
            <a:extLst>
              <a:ext uri="{FF2B5EF4-FFF2-40B4-BE49-F238E27FC236}">
                <a16:creationId xmlns:a16="http://schemas.microsoft.com/office/drawing/2014/main" id="{971AD7C2-BDF0-41E6-AD61-7082A90FB0B0}"/>
              </a:ext>
            </a:extLst>
          </p:cNvPr>
          <p:cNvSpPr>
            <a:spLocks noChangeAspect="1"/>
          </p:cNvSpPr>
          <p:nvPr/>
        </p:nvSpPr>
        <p:spPr bwMode="auto">
          <a:xfrm>
            <a:off x="9150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0" name="South Carolina">
            <a:extLst>
              <a:ext uri="{FF2B5EF4-FFF2-40B4-BE49-F238E27FC236}">
                <a16:creationId xmlns:a16="http://schemas.microsoft.com/office/drawing/2014/main" id="{576993DF-B12A-49FB-876F-459017C47080}"/>
              </a:ext>
            </a:extLst>
          </p:cNvPr>
          <p:cNvSpPr>
            <a:spLocks noChangeAspect="1"/>
          </p:cNvSpPr>
          <p:nvPr/>
        </p:nvSpPr>
        <p:spPr bwMode="auto">
          <a:xfrm>
            <a:off x="8005764" y="3719514"/>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1" name="South Dakota">
            <a:extLst>
              <a:ext uri="{FF2B5EF4-FFF2-40B4-BE49-F238E27FC236}">
                <a16:creationId xmlns:a16="http://schemas.microsoft.com/office/drawing/2014/main" id="{DFFCF309-F6FC-4917-9490-624650B843E1}"/>
              </a:ext>
            </a:extLst>
          </p:cNvPr>
          <p:cNvSpPr>
            <a:spLocks noChangeAspect="1"/>
          </p:cNvSpPr>
          <p:nvPr/>
        </p:nvSpPr>
        <p:spPr bwMode="auto">
          <a:xfrm>
            <a:off x="5516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2" name="Tennessee">
            <a:extLst>
              <a:ext uri="{FF2B5EF4-FFF2-40B4-BE49-F238E27FC236}">
                <a16:creationId xmlns:a16="http://schemas.microsoft.com/office/drawing/2014/main" id="{78D9E0E2-9672-4A4F-B297-FD3B1433AC0F}"/>
              </a:ext>
            </a:extLst>
          </p:cNvPr>
          <p:cNvSpPr>
            <a:spLocks noChangeAspect="1"/>
          </p:cNvSpPr>
          <p:nvPr/>
        </p:nvSpPr>
        <p:spPr bwMode="auto">
          <a:xfrm>
            <a:off x="7132639" y="3509964"/>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3" name="Texas">
            <a:extLst>
              <a:ext uri="{FF2B5EF4-FFF2-40B4-BE49-F238E27FC236}">
                <a16:creationId xmlns:a16="http://schemas.microsoft.com/office/drawing/2014/main" id="{540AAB5D-CF49-4D73-BDDC-63CE9E25598B}"/>
              </a:ext>
            </a:extLst>
          </p:cNvPr>
          <p:cNvSpPr>
            <a:spLocks noChangeAspect="1"/>
          </p:cNvSpPr>
          <p:nvPr/>
        </p:nvSpPr>
        <p:spPr bwMode="auto">
          <a:xfrm>
            <a:off x="5022851"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4" name="Utah">
            <a:extLst>
              <a:ext uri="{FF2B5EF4-FFF2-40B4-BE49-F238E27FC236}">
                <a16:creationId xmlns:a16="http://schemas.microsoft.com/office/drawing/2014/main" id="{E1740E8B-1FEB-4CAE-8166-4F2A7C4CFB6E}"/>
              </a:ext>
            </a:extLst>
          </p:cNvPr>
          <p:cNvSpPr>
            <a:spLocks noChangeAspect="1"/>
          </p:cNvSpPr>
          <p:nvPr/>
        </p:nvSpPr>
        <p:spPr bwMode="auto">
          <a:xfrm>
            <a:off x="4222751" y="2601914"/>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5" name="Vermont">
            <a:extLst>
              <a:ext uri="{FF2B5EF4-FFF2-40B4-BE49-F238E27FC236}">
                <a16:creationId xmlns:a16="http://schemas.microsoft.com/office/drawing/2014/main" id="{C05CEBEF-A0AE-416B-AC84-FAD2D9AAB5D7}"/>
              </a:ext>
            </a:extLst>
          </p:cNvPr>
          <p:cNvSpPr>
            <a:spLocks noChangeAspect="1"/>
          </p:cNvSpPr>
          <p:nvPr/>
        </p:nvSpPr>
        <p:spPr bwMode="auto">
          <a:xfrm>
            <a:off x="8874125" y="2017714"/>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6" name="West Virginia">
            <a:extLst>
              <a:ext uri="{FF2B5EF4-FFF2-40B4-BE49-F238E27FC236}">
                <a16:creationId xmlns:a16="http://schemas.microsoft.com/office/drawing/2014/main" id="{906055C1-18FD-48AB-8AB5-6D5DAB90A610}"/>
              </a:ext>
            </a:extLst>
          </p:cNvPr>
          <p:cNvSpPr>
            <a:spLocks noChangeAspect="1"/>
          </p:cNvSpPr>
          <p:nvPr/>
        </p:nvSpPr>
        <p:spPr bwMode="auto">
          <a:xfrm>
            <a:off x="8021639"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7" name="Wisconsin">
            <a:extLst>
              <a:ext uri="{FF2B5EF4-FFF2-40B4-BE49-F238E27FC236}">
                <a16:creationId xmlns:a16="http://schemas.microsoft.com/office/drawing/2014/main" id="{C309DB1A-9001-4DDF-A410-1AE85F5891DD}"/>
              </a:ext>
            </a:extLst>
          </p:cNvPr>
          <p:cNvSpPr>
            <a:spLocks noChangeAspect="1"/>
          </p:cNvSpPr>
          <p:nvPr/>
        </p:nvSpPr>
        <p:spPr bwMode="auto">
          <a:xfrm>
            <a:off x="6757989"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8" name="Wyoming">
            <a:extLst>
              <a:ext uri="{FF2B5EF4-FFF2-40B4-BE49-F238E27FC236}">
                <a16:creationId xmlns:a16="http://schemas.microsoft.com/office/drawing/2014/main" id="{0F6D9938-E4C0-4E5E-855C-678BF3D464FF}"/>
              </a:ext>
            </a:extLst>
          </p:cNvPr>
          <p:cNvSpPr>
            <a:spLocks noChangeAspect="1"/>
          </p:cNvSpPr>
          <p:nvPr/>
        </p:nvSpPr>
        <p:spPr bwMode="auto">
          <a:xfrm>
            <a:off x="4684714"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9" name="Massachusetts">
            <a:extLst>
              <a:ext uri="{FF2B5EF4-FFF2-40B4-BE49-F238E27FC236}">
                <a16:creationId xmlns:a16="http://schemas.microsoft.com/office/drawing/2014/main" id="{8CB8957D-106B-4496-9379-0EFE67EC1A1B}"/>
              </a:ext>
            </a:extLst>
          </p:cNvPr>
          <p:cNvSpPr>
            <a:spLocks noChangeAspect="1"/>
          </p:cNvSpPr>
          <p:nvPr/>
        </p:nvSpPr>
        <p:spPr bwMode="auto">
          <a:xfrm>
            <a:off x="8963025" y="2320926"/>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0" name="Freeform 59">
            <a:extLst>
              <a:ext uri="{FF2B5EF4-FFF2-40B4-BE49-F238E27FC236}">
                <a16:creationId xmlns:a16="http://schemas.microsoft.com/office/drawing/2014/main" id="{51614D76-4F2D-49EC-B8EC-9E616CCD577D}"/>
              </a:ext>
            </a:extLst>
          </p:cNvPr>
          <p:cNvSpPr>
            <a:spLocks noChangeAspect="1"/>
          </p:cNvSpPr>
          <p:nvPr/>
        </p:nvSpPr>
        <p:spPr bwMode="auto">
          <a:xfrm>
            <a:off x="9282114"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1" name="Freeform 60">
            <a:extLst>
              <a:ext uri="{FF2B5EF4-FFF2-40B4-BE49-F238E27FC236}">
                <a16:creationId xmlns:a16="http://schemas.microsoft.com/office/drawing/2014/main" id="{6D828D26-379F-4AAB-B786-E76377E50796}"/>
              </a:ext>
            </a:extLst>
          </p:cNvPr>
          <p:cNvSpPr>
            <a:spLocks noChangeAspect="1"/>
          </p:cNvSpPr>
          <p:nvPr/>
        </p:nvSpPr>
        <p:spPr bwMode="auto">
          <a:xfrm>
            <a:off x="9355138" y="2514601"/>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2" name="Virginia">
            <a:extLst>
              <a:ext uri="{FF2B5EF4-FFF2-40B4-BE49-F238E27FC236}">
                <a16:creationId xmlns:a16="http://schemas.microsoft.com/office/drawing/2014/main" id="{10B05DD1-1969-4007-9F5A-1394969E2073}"/>
              </a:ext>
            </a:extLst>
          </p:cNvPr>
          <p:cNvSpPr>
            <a:spLocks noChangeAspect="1"/>
          </p:cNvSpPr>
          <p:nvPr/>
        </p:nvSpPr>
        <p:spPr bwMode="auto">
          <a:xfrm>
            <a:off x="7934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3" name="Freeform 62">
            <a:extLst>
              <a:ext uri="{FF2B5EF4-FFF2-40B4-BE49-F238E27FC236}">
                <a16:creationId xmlns:a16="http://schemas.microsoft.com/office/drawing/2014/main" id="{8F8F39B7-D373-437D-85A9-4145245A70C8}"/>
              </a:ext>
            </a:extLst>
          </p:cNvPr>
          <p:cNvSpPr>
            <a:spLocks noChangeAspect="1"/>
          </p:cNvSpPr>
          <p:nvPr/>
        </p:nvSpPr>
        <p:spPr bwMode="auto">
          <a:xfrm>
            <a:off x="8837614"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nvGrpSpPr>
          <p:cNvPr id="207934" name="Hawaii">
            <a:extLst>
              <a:ext uri="{FF2B5EF4-FFF2-40B4-BE49-F238E27FC236}">
                <a16:creationId xmlns:a16="http://schemas.microsoft.com/office/drawing/2014/main" id="{CC090F7C-3B4F-49B9-B9D3-A6D841C106FB}"/>
              </a:ext>
            </a:extLst>
          </p:cNvPr>
          <p:cNvGrpSpPr>
            <a:grpSpLocks/>
          </p:cNvGrpSpPr>
          <p:nvPr/>
        </p:nvGrpSpPr>
        <p:grpSpPr bwMode="auto">
          <a:xfrm>
            <a:off x="2206626" y="3846514"/>
            <a:ext cx="963613" cy="498475"/>
            <a:chOff x="582" y="2987"/>
            <a:chExt cx="659" cy="352"/>
          </a:xfrm>
        </p:grpSpPr>
        <p:sp>
          <p:nvSpPr>
            <p:cNvPr id="3159" name="Freeform 64">
              <a:extLst>
                <a:ext uri="{FF2B5EF4-FFF2-40B4-BE49-F238E27FC236}">
                  <a16:creationId xmlns:a16="http://schemas.microsoft.com/office/drawing/2014/main" id="{52596866-5933-43FE-9B43-12C130EDC979}"/>
                </a:ext>
              </a:extLst>
            </p:cNvPr>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0" name="Freeform 65">
              <a:extLst>
                <a:ext uri="{FF2B5EF4-FFF2-40B4-BE49-F238E27FC236}">
                  <a16:creationId xmlns:a16="http://schemas.microsoft.com/office/drawing/2014/main" id="{1E296182-6BE1-4471-B8D9-25B73AD29167}"/>
                </a:ext>
              </a:extLst>
            </p:cNvPr>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1" name="Freeform 66">
              <a:extLst>
                <a:ext uri="{FF2B5EF4-FFF2-40B4-BE49-F238E27FC236}">
                  <a16:creationId xmlns:a16="http://schemas.microsoft.com/office/drawing/2014/main" id="{0EF27636-2EFA-44A9-A41F-302667846A19}"/>
                </a:ext>
              </a:extLst>
            </p:cNvPr>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2" name="Freeform 67">
              <a:extLst>
                <a:ext uri="{FF2B5EF4-FFF2-40B4-BE49-F238E27FC236}">
                  <a16:creationId xmlns:a16="http://schemas.microsoft.com/office/drawing/2014/main" id="{8423E813-26F8-4F54-85F3-DBC21467CD9B}"/>
                </a:ext>
              </a:extLst>
            </p:cNvPr>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3" name="Freeform 68">
              <a:extLst>
                <a:ext uri="{FF2B5EF4-FFF2-40B4-BE49-F238E27FC236}">
                  <a16:creationId xmlns:a16="http://schemas.microsoft.com/office/drawing/2014/main" id="{47E97431-4D6C-48F0-9D3D-27D905187263}"/>
                </a:ext>
              </a:extLst>
            </p:cNvPr>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4" name="Freeform 69">
              <a:extLst>
                <a:ext uri="{FF2B5EF4-FFF2-40B4-BE49-F238E27FC236}">
                  <a16:creationId xmlns:a16="http://schemas.microsoft.com/office/drawing/2014/main" id="{AAE92E12-0B53-4B12-92C9-60BA3F054B93}"/>
                </a:ext>
              </a:extLst>
            </p:cNvPr>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5" name="Freeform 70">
              <a:extLst>
                <a:ext uri="{FF2B5EF4-FFF2-40B4-BE49-F238E27FC236}">
                  <a16:creationId xmlns:a16="http://schemas.microsoft.com/office/drawing/2014/main" id="{9E7612BF-DF64-4388-8F63-26615E916E3E}"/>
                </a:ext>
              </a:extLst>
            </p:cNvPr>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6" name="Freeform 71">
              <a:extLst>
                <a:ext uri="{FF2B5EF4-FFF2-40B4-BE49-F238E27FC236}">
                  <a16:creationId xmlns:a16="http://schemas.microsoft.com/office/drawing/2014/main" id="{858D27A2-FA5C-483E-BCEF-48ADAC36CAAB}"/>
                </a:ext>
              </a:extLst>
            </p:cNvPr>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grpSp>
        <p:nvGrpSpPr>
          <p:cNvPr id="207935" name="Alaska">
            <a:extLst>
              <a:ext uri="{FF2B5EF4-FFF2-40B4-BE49-F238E27FC236}">
                <a16:creationId xmlns:a16="http://schemas.microsoft.com/office/drawing/2014/main" id="{1C805E18-2956-4213-9A15-CE7B07F8AE7B}"/>
              </a:ext>
            </a:extLst>
          </p:cNvPr>
          <p:cNvGrpSpPr>
            <a:grpSpLocks/>
          </p:cNvGrpSpPr>
          <p:nvPr/>
        </p:nvGrpSpPr>
        <p:grpSpPr bwMode="auto">
          <a:xfrm>
            <a:off x="2184400" y="4448176"/>
            <a:ext cx="2776538" cy="987425"/>
            <a:chOff x="523" y="3048"/>
            <a:chExt cx="1899" cy="696"/>
          </a:xfrm>
        </p:grpSpPr>
        <p:sp>
          <p:nvSpPr>
            <p:cNvPr id="3149" name="Freeform 73">
              <a:extLst>
                <a:ext uri="{FF2B5EF4-FFF2-40B4-BE49-F238E27FC236}">
                  <a16:creationId xmlns:a16="http://schemas.microsoft.com/office/drawing/2014/main" id="{D62A2B43-8163-4B72-95CA-60AFD1E8A207}"/>
                </a:ext>
              </a:extLst>
            </p:cNvPr>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0" name="Freeform 74">
              <a:extLst>
                <a:ext uri="{FF2B5EF4-FFF2-40B4-BE49-F238E27FC236}">
                  <a16:creationId xmlns:a16="http://schemas.microsoft.com/office/drawing/2014/main" id="{64EECC5A-AC86-43AE-9DEC-71CB84404F60}"/>
                </a:ext>
              </a:extLst>
            </p:cNvPr>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1" name="Freeform 75">
              <a:extLst>
                <a:ext uri="{FF2B5EF4-FFF2-40B4-BE49-F238E27FC236}">
                  <a16:creationId xmlns:a16="http://schemas.microsoft.com/office/drawing/2014/main" id="{A8509E5B-B08E-477D-A8AA-9EAC4C48A203}"/>
                </a:ext>
              </a:extLst>
            </p:cNvPr>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2" name="Freeform 76">
              <a:extLst>
                <a:ext uri="{FF2B5EF4-FFF2-40B4-BE49-F238E27FC236}">
                  <a16:creationId xmlns:a16="http://schemas.microsoft.com/office/drawing/2014/main" id="{EC4D4CCA-1D9A-46D1-AB01-7D91B820BF0C}"/>
                </a:ext>
              </a:extLst>
            </p:cNvPr>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3" name="Freeform 77">
              <a:extLst>
                <a:ext uri="{FF2B5EF4-FFF2-40B4-BE49-F238E27FC236}">
                  <a16:creationId xmlns:a16="http://schemas.microsoft.com/office/drawing/2014/main" id="{0D79810A-29D5-4A51-9B17-69F4BB71775C}"/>
                </a:ext>
              </a:extLst>
            </p:cNvPr>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4" name="Freeform 78">
              <a:extLst>
                <a:ext uri="{FF2B5EF4-FFF2-40B4-BE49-F238E27FC236}">
                  <a16:creationId xmlns:a16="http://schemas.microsoft.com/office/drawing/2014/main" id="{96463E46-49E8-4A4F-9347-E53EDDD0AEAB}"/>
                </a:ext>
              </a:extLst>
            </p:cNvPr>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5" name="Freeform 79">
              <a:extLst>
                <a:ext uri="{FF2B5EF4-FFF2-40B4-BE49-F238E27FC236}">
                  <a16:creationId xmlns:a16="http://schemas.microsoft.com/office/drawing/2014/main" id="{DA2113D2-E2B8-46A4-B5F3-9AE732AB929B}"/>
                </a:ext>
              </a:extLst>
            </p:cNvPr>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6" name="Freeform 80">
              <a:extLst>
                <a:ext uri="{FF2B5EF4-FFF2-40B4-BE49-F238E27FC236}">
                  <a16:creationId xmlns:a16="http://schemas.microsoft.com/office/drawing/2014/main" id="{A7A86130-62BC-47E4-A830-3195094D8A36}"/>
                </a:ext>
              </a:extLst>
            </p:cNvPr>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7" name="Freeform 81">
              <a:extLst>
                <a:ext uri="{FF2B5EF4-FFF2-40B4-BE49-F238E27FC236}">
                  <a16:creationId xmlns:a16="http://schemas.microsoft.com/office/drawing/2014/main" id="{9BF293CB-9FF9-4A6D-93E1-99D31A50F30A}"/>
                </a:ext>
              </a:extLst>
            </p:cNvPr>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8" name="Freeform 82">
              <a:extLst>
                <a:ext uri="{FF2B5EF4-FFF2-40B4-BE49-F238E27FC236}">
                  <a16:creationId xmlns:a16="http://schemas.microsoft.com/office/drawing/2014/main" id="{2E227930-1607-478E-84C9-DE52808D7FAA}"/>
                </a:ext>
              </a:extLst>
            </p:cNvPr>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sp>
        <p:nvSpPr>
          <p:cNvPr id="3136" name="Rectangle 109">
            <a:extLst>
              <a:ext uri="{FF2B5EF4-FFF2-40B4-BE49-F238E27FC236}">
                <a16:creationId xmlns:a16="http://schemas.microsoft.com/office/drawing/2014/main" id="{93349AEE-D072-439C-8784-9FAF8B76FF4C}"/>
              </a:ext>
            </a:extLst>
          </p:cNvPr>
          <p:cNvSpPr>
            <a:spLocks noChangeArrowheads="1"/>
          </p:cNvSpPr>
          <p:nvPr/>
        </p:nvSpPr>
        <p:spPr bwMode="auto">
          <a:xfrm>
            <a:off x="9064625" y="3248025"/>
            <a:ext cx="279400" cy="139700"/>
          </a:xfrm>
          <a:prstGeom prst="rect">
            <a:avLst/>
          </a:prstGeom>
          <a:solidFill>
            <a:srgbClr val="82ABFE"/>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7" name="Rectangle 110">
            <a:extLst>
              <a:ext uri="{FF2B5EF4-FFF2-40B4-BE49-F238E27FC236}">
                <a16:creationId xmlns:a16="http://schemas.microsoft.com/office/drawing/2014/main" id="{3E189074-1B43-4966-8341-F2CCCCCA3A7C}"/>
              </a:ext>
            </a:extLst>
          </p:cNvPr>
          <p:cNvSpPr>
            <a:spLocks noChangeArrowheads="1"/>
          </p:cNvSpPr>
          <p:nvPr/>
        </p:nvSpPr>
        <p:spPr bwMode="auto">
          <a:xfrm>
            <a:off x="9064625" y="3590925"/>
            <a:ext cx="279400" cy="139700"/>
          </a:xfrm>
          <a:prstGeom prst="rect">
            <a:avLst/>
          </a:prstGeom>
          <a:solidFill>
            <a:srgbClr val="3366FF"/>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8" name="Rectangle 111">
            <a:extLst>
              <a:ext uri="{FF2B5EF4-FFF2-40B4-BE49-F238E27FC236}">
                <a16:creationId xmlns:a16="http://schemas.microsoft.com/office/drawing/2014/main" id="{5F54DAE2-D2E2-4D07-898D-F6A2FD529570}"/>
              </a:ext>
            </a:extLst>
          </p:cNvPr>
          <p:cNvSpPr>
            <a:spLocks noChangeArrowheads="1"/>
          </p:cNvSpPr>
          <p:nvPr/>
        </p:nvSpPr>
        <p:spPr bwMode="auto">
          <a:xfrm>
            <a:off x="9064625" y="3933825"/>
            <a:ext cx="279400" cy="139700"/>
          </a:xfrm>
          <a:prstGeom prst="rect">
            <a:avLst/>
          </a:prstGeom>
          <a:solidFill>
            <a:srgbClr val="136191"/>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9" name="Rectangle 112">
            <a:extLst>
              <a:ext uri="{FF2B5EF4-FFF2-40B4-BE49-F238E27FC236}">
                <a16:creationId xmlns:a16="http://schemas.microsoft.com/office/drawing/2014/main" id="{C2FBCF1D-1CD7-496C-B179-88CB133D0481}"/>
              </a:ext>
            </a:extLst>
          </p:cNvPr>
          <p:cNvSpPr>
            <a:spLocks noChangeArrowheads="1"/>
          </p:cNvSpPr>
          <p:nvPr/>
        </p:nvSpPr>
        <p:spPr bwMode="auto">
          <a:xfrm>
            <a:off x="9064625" y="4264025"/>
            <a:ext cx="279400" cy="139700"/>
          </a:xfrm>
          <a:prstGeom prst="rect">
            <a:avLst/>
          </a:prstGeom>
          <a:solidFill>
            <a:srgbClr val="001968"/>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3140" name="Rectangle 113">
            <a:extLst>
              <a:ext uri="{FF2B5EF4-FFF2-40B4-BE49-F238E27FC236}">
                <a16:creationId xmlns:a16="http://schemas.microsoft.com/office/drawing/2014/main" id="{CEED8D0C-9119-43C8-A0A7-FD82D52E7835}"/>
              </a:ext>
            </a:extLst>
          </p:cNvPr>
          <p:cNvSpPr>
            <a:spLocks noChangeArrowheads="1"/>
          </p:cNvSpPr>
          <p:nvPr/>
        </p:nvSpPr>
        <p:spPr bwMode="auto">
          <a:xfrm>
            <a:off x="9064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207941" name="Text Box 114">
            <a:extLst>
              <a:ext uri="{FF2B5EF4-FFF2-40B4-BE49-F238E27FC236}">
                <a16:creationId xmlns:a16="http://schemas.microsoft.com/office/drawing/2014/main" id="{5E9E9384-9D36-4979-92A7-E5DF6F573D77}"/>
              </a:ext>
            </a:extLst>
          </p:cNvPr>
          <p:cNvSpPr txBox="1">
            <a:spLocks noChangeArrowheads="1"/>
          </p:cNvSpPr>
          <p:nvPr/>
        </p:nvSpPr>
        <p:spPr bwMode="auto">
          <a:xfrm>
            <a:off x="9474200" y="4529139"/>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No Data</a:t>
            </a:r>
          </a:p>
        </p:txBody>
      </p:sp>
      <p:sp>
        <p:nvSpPr>
          <p:cNvPr id="207942" name="Text Box 105">
            <a:extLst>
              <a:ext uri="{FF2B5EF4-FFF2-40B4-BE49-F238E27FC236}">
                <a16:creationId xmlns:a16="http://schemas.microsoft.com/office/drawing/2014/main" id="{AC0B4F69-B41F-4438-BD3F-FE576DB526FF}"/>
              </a:ext>
            </a:extLst>
          </p:cNvPr>
          <p:cNvSpPr txBox="1">
            <a:spLocks noChangeArrowheads="1"/>
          </p:cNvSpPr>
          <p:nvPr/>
        </p:nvSpPr>
        <p:spPr bwMode="auto">
          <a:xfrm>
            <a:off x="9305925" y="31829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13.1% - 14.3%</a:t>
            </a:r>
          </a:p>
        </p:txBody>
      </p:sp>
      <p:sp>
        <p:nvSpPr>
          <p:cNvPr id="207943" name="Text Box 106">
            <a:extLst>
              <a:ext uri="{FF2B5EF4-FFF2-40B4-BE49-F238E27FC236}">
                <a16:creationId xmlns:a16="http://schemas.microsoft.com/office/drawing/2014/main" id="{82E70684-79CC-4EBD-B8A6-FE0C418C5092}"/>
              </a:ext>
            </a:extLst>
          </p:cNvPr>
          <p:cNvSpPr txBox="1">
            <a:spLocks noChangeArrowheads="1"/>
          </p:cNvSpPr>
          <p:nvPr/>
        </p:nvSpPr>
        <p:spPr bwMode="auto">
          <a:xfrm>
            <a:off x="9305925" y="35385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14.4% - 16.0%</a:t>
            </a:r>
          </a:p>
        </p:txBody>
      </p:sp>
      <p:sp>
        <p:nvSpPr>
          <p:cNvPr id="207944" name="Text Box 107">
            <a:extLst>
              <a:ext uri="{FF2B5EF4-FFF2-40B4-BE49-F238E27FC236}">
                <a16:creationId xmlns:a16="http://schemas.microsoft.com/office/drawing/2014/main" id="{9F0531B3-840F-45C5-9B52-5AB7E56EB2CB}"/>
              </a:ext>
            </a:extLst>
          </p:cNvPr>
          <p:cNvSpPr txBox="1">
            <a:spLocks noChangeArrowheads="1"/>
          </p:cNvSpPr>
          <p:nvPr/>
        </p:nvSpPr>
        <p:spPr bwMode="auto">
          <a:xfrm>
            <a:off x="9305925" y="38687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16.1% - 17.3%</a:t>
            </a:r>
          </a:p>
        </p:txBody>
      </p:sp>
      <p:sp>
        <p:nvSpPr>
          <p:cNvPr id="207945" name="Text Box 108">
            <a:extLst>
              <a:ext uri="{FF2B5EF4-FFF2-40B4-BE49-F238E27FC236}">
                <a16:creationId xmlns:a16="http://schemas.microsoft.com/office/drawing/2014/main" id="{4A2A3941-5C37-4110-AB0D-3FE8C78622CC}"/>
              </a:ext>
            </a:extLst>
          </p:cNvPr>
          <p:cNvSpPr txBox="1">
            <a:spLocks noChangeArrowheads="1"/>
          </p:cNvSpPr>
          <p:nvPr/>
        </p:nvSpPr>
        <p:spPr bwMode="auto">
          <a:xfrm>
            <a:off x="9305925" y="42116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17.4% - 24.8%</a:t>
            </a:r>
          </a:p>
        </p:txBody>
      </p:sp>
      <p:sp>
        <p:nvSpPr>
          <p:cNvPr id="207946" name="Rectangle 7">
            <a:extLst>
              <a:ext uri="{FF2B5EF4-FFF2-40B4-BE49-F238E27FC236}">
                <a16:creationId xmlns:a16="http://schemas.microsoft.com/office/drawing/2014/main" id="{CD2B602D-F16F-42A7-BE07-BBA9490CE0F4}"/>
              </a:ext>
            </a:extLst>
          </p:cNvPr>
          <p:cNvSpPr>
            <a:spLocks noGrp="1" noChangeArrowheads="1"/>
          </p:cNvSpPr>
          <p:nvPr>
            <p:ph type="title" idx="4294967295"/>
          </p:nvPr>
        </p:nvSpPr>
        <p:spPr>
          <a:xfrm>
            <a:off x="1960563" y="330201"/>
            <a:ext cx="8266112" cy="1135063"/>
          </a:xfrm>
          <a:noFill/>
        </p:spPr>
        <p:txBody>
          <a:bodyPr anchor="t"/>
          <a:lstStyle/>
          <a:p>
            <a:r>
              <a:rPr lang="en-US" altLang="en-US" sz="2000"/>
              <a:t>Percentage of High School Students Who Had a Concussion from Playing a Sport or Being Physically Active*</a:t>
            </a:r>
          </a:p>
        </p:txBody>
      </p:sp>
      <p:sp>
        <p:nvSpPr>
          <p:cNvPr id="207947" name="Text Box 101">
            <a:extLst>
              <a:ext uri="{FF2B5EF4-FFF2-40B4-BE49-F238E27FC236}">
                <a16:creationId xmlns:a16="http://schemas.microsoft.com/office/drawing/2014/main" id="{508AB67B-415E-4F61-B30C-A28FB6BF7C00}"/>
              </a:ext>
            </a:extLst>
          </p:cNvPr>
          <p:cNvSpPr txBox="1">
            <a:spLocks noChangeArrowheads="1"/>
          </p:cNvSpPr>
          <p:nvPr/>
        </p:nvSpPr>
        <p:spPr bwMode="auto">
          <a:xfrm>
            <a:off x="1884363" y="6186489"/>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eaLnBrk="0" hangingPunct="0">
              <a:spcBef>
                <a:spcPct val="50000"/>
              </a:spcBef>
              <a:spcAft>
                <a:spcPct val="0"/>
              </a:spcAft>
              <a:buClrTx/>
              <a:buSzTx/>
              <a:buNone/>
            </a:pPr>
            <a:r>
              <a:rPr lang="en-US" altLang="en-US" sz="1100">
                <a:cs typeface="+mn-cs"/>
              </a:rPr>
              <a:t>One or more times during the 12 months before the survey</a:t>
            </a:r>
          </a:p>
        </p:txBody>
      </p:sp>
      <p:sp>
        <p:nvSpPr>
          <p:cNvPr id="207948" name="Text Box 116">
            <a:extLst>
              <a:ext uri="{FF2B5EF4-FFF2-40B4-BE49-F238E27FC236}">
                <a16:creationId xmlns:a16="http://schemas.microsoft.com/office/drawing/2014/main" id="{611916B8-FADC-472B-A2EA-2CD6C8DE096B}"/>
              </a:ext>
            </a:extLst>
          </p:cNvPr>
          <p:cNvSpPr txBox="1">
            <a:spLocks noChangeArrowheads="1"/>
          </p:cNvSpPr>
          <p:nvPr/>
        </p:nvSpPr>
        <p:spPr bwMode="auto">
          <a:xfrm>
            <a:off x="6302375" y="6489701"/>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r" eaLnBrk="0" hangingPunct="0">
              <a:spcAft>
                <a:spcPct val="0"/>
              </a:spcAft>
              <a:buClrTx/>
              <a:buSzTx/>
              <a:buNone/>
            </a:pPr>
            <a:r>
              <a:rPr lang="en-US" altLang="en-US" sz="1600" i="1">
                <a:cs typeface="+mn-cs"/>
              </a:rPr>
              <a:t>State Youth Risk Behavior Surveys, 2019</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1965016" y="260564"/>
            <a:ext cx="822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Calibri" panose="020F0502020204030204" pitchFamily="34" charset="0"/>
              </a:rPr>
              <a:t>Range and Median Percentage of High School Students Who Were Physically Active at Least 60 Minutes Per Day on 5 or More Days,* Across 44 States and 27 Cities, 2019</a:t>
            </a:r>
          </a:p>
        </p:txBody>
      </p:sp>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656117502"/>
              </p:ext>
            </p:extLst>
          </p:nvPr>
        </p:nvGraphicFramePr>
        <p:xfrm>
          <a:off x="1752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8" name="Footnote1">
            <a:extLst>
              <a:ext uri="{FF2B5EF4-FFF2-40B4-BE49-F238E27FC236}">
                <a16:creationId xmlns:a16="http://schemas.microsoft.com/office/drawing/2014/main" id="{82BB665B-1E8B-4D2A-9D05-586E91603756}"/>
              </a:ext>
            </a:extLst>
          </p:cNvPr>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p:txBody>
      </p:sp>
      <p:sp>
        <p:nvSpPr>
          <p:cNvPr id="7" name="SiteFooter1">
            <a:extLst>
              <a:ext uri="{FF2B5EF4-FFF2-40B4-BE49-F238E27FC236}">
                <a16:creationId xmlns:a16="http://schemas.microsoft.com/office/drawing/2014/main" id="{4DBE8D1E-63CA-4827-A143-FE9DE5A3E011}"/>
              </a:ext>
            </a:extLst>
          </p:cNvPr>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State and Local Youth Risk Behavior Surveys,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a:extLst>
              <a:ext uri="{FF2B5EF4-FFF2-40B4-BE49-F238E27FC236}">
                <a16:creationId xmlns:a16="http://schemas.microsoft.com/office/drawing/2014/main" id="{B65A44DF-5863-4784-8871-C82A41F9869F}"/>
              </a:ext>
            </a:extLst>
          </p:cNvPr>
          <p:cNvSpPr>
            <a:spLocks noChangeAspect="1"/>
          </p:cNvSpPr>
          <p:nvPr/>
        </p:nvSpPr>
        <p:spPr bwMode="auto">
          <a:xfrm>
            <a:off x="5675314" y="3081339"/>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5" name="Missouri">
            <a:extLst>
              <a:ext uri="{FF2B5EF4-FFF2-40B4-BE49-F238E27FC236}">
                <a16:creationId xmlns:a16="http://schemas.microsoft.com/office/drawing/2014/main" id="{21A513D4-B21D-4F84-AE6D-2CBA48963A86}"/>
              </a:ext>
            </a:extLst>
          </p:cNvPr>
          <p:cNvSpPr>
            <a:spLocks noChangeAspect="1"/>
          </p:cNvSpPr>
          <p:nvPr/>
        </p:nvSpPr>
        <p:spPr bwMode="auto">
          <a:xfrm>
            <a:off x="6450014"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6" name="Illinois">
            <a:extLst>
              <a:ext uri="{FF2B5EF4-FFF2-40B4-BE49-F238E27FC236}">
                <a16:creationId xmlns:a16="http://schemas.microsoft.com/office/drawing/2014/main" id="{D02162B2-A8B4-48FE-AEFC-CE6E6A7C392D}"/>
              </a:ext>
            </a:extLst>
          </p:cNvPr>
          <p:cNvSpPr>
            <a:spLocks noChangeAspect="1"/>
          </p:cNvSpPr>
          <p:nvPr/>
        </p:nvSpPr>
        <p:spPr bwMode="auto">
          <a:xfrm>
            <a:off x="6945314" y="2693989"/>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7" name="Iowa">
            <a:extLst>
              <a:ext uri="{FF2B5EF4-FFF2-40B4-BE49-F238E27FC236}">
                <a16:creationId xmlns:a16="http://schemas.microsoft.com/office/drawing/2014/main" id="{1BE75BAD-5603-4615-8819-DE1D43DCBEB6}"/>
              </a:ext>
            </a:extLst>
          </p:cNvPr>
          <p:cNvSpPr>
            <a:spLocks noChangeAspect="1"/>
          </p:cNvSpPr>
          <p:nvPr/>
        </p:nvSpPr>
        <p:spPr bwMode="auto">
          <a:xfrm>
            <a:off x="6357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8" name="New Mexico">
            <a:extLst>
              <a:ext uri="{FF2B5EF4-FFF2-40B4-BE49-F238E27FC236}">
                <a16:creationId xmlns:a16="http://schemas.microsoft.com/office/drawing/2014/main" id="{546D4C4B-F7F7-4360-B2FE-A21DF5D71CAF}"/>
              </a:ext>
            </a:extLst>
          </p:cNvPr>
          <p:cNvSpPr>
            <a:spLocks noChangeAspect="1"/>
          </p:cNvSpPr>
          <p:nvPr/>
        </p:nvSpPr>
        <p:spPr bwMode="auto">
          <a:xfrm>
            <a:off x="4700589" y="3455989"/>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9" name="Oklahoma">
            <a:extLst>
              <a:ext uri="{FF2B5EF4-FFF2-40B4-BE49-F238E27FC236}">
                <a16:creationId xmlns:a16="http://schemas.microsoft.com/office/drawing/2014/main" id="{1FAF20A5-4F07-4B56-A4D6-CEB2BAE0F65D}"/>
              </a:ext>
            </a:extLst>
          </p:cNvPr>
          <p:cNvSpPr>
            <a:spLocks noChangeAspect="1"/>
          </p:cNvSpPr>
          <p:nvPr/>
        </p:nvSpPr>
        <p:spPr bwMode="auto">
          <a:xfrm>
            <a:off x="5557839"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0" name="Florida">
            <a:extLst>
              <a:ext uri="{FF2B5EF4-FFF2-40B4-BE49-F238E27FC236}">
                <a16:creationId xmlns:a16="http://schemas.microsoft.com/office/drawing/2014/main" id="{ABFBCE5A-8985-457C-985A-E2FB9DFA1436}"/>
              </a:ext>
            </a:extLst>
          </p:cNvPr>
          <p:cNvSpPr>
            <a:spLocks noChangeAspect="1"/>
          </p:cNvSpPr>
          <p:nvPr/>
        </p:nvSpPr>
        <p:spPr bwMode="auto">
          <a:xfrm>
            <a:off x="7518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1" name="Freeform 9">
            <a:extLst>
              <a:ext uri="{FF2B5EF4-FFF2-40B4-BE49-F238E27FC236}">
                <a16:creationId xmlns:a16="http://schemas.microsoft.com/office/drawing/2014/main" id="{31DA8544-0FF4-4D17-90C6-D35ED50E6270}"/>
              </a:ext>
            </a:extLst>
          </p:cNvPr>
          <p:cNvSpPr>
            <a:spLocks noChangeAspect="1"/>
          </p:cNvSpPr>
          <p:nvPr/>
        </p:nvSpPr>
        <p:spPr bwMode="auto">
          <a:xfrm>
            <a:off x="8435976" y="5292726"/>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2" name="Freeform 10">
            <a:extLst>
              <a:ext uri="{FF2B5EF4-FFF2-40B4-BE49-F238E27FC236}">
                <a16:creationId xmlns:a16="http://schemas.microsoft.com/office/drawing/2014/main" id="{1647F41D-B6E9-4861-B618-A6FD4B7972F4}"/>
              </a:ext>
            </a:extLst>
          </p:cNvPr>
          <p:cNvSpPr>
            <a:spLocks noChangeAspect="1"/>
          </p:cNvSpPr>
          <p:nvPr/>
        </p:nvSpPr>
        <p:spPr bwMode="auto">
          <a:xfrm>
            <a:off x="8505826"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3" name="Freeform 11">
            <a:extLst>
              <a:ext uri="{FF2B5EF4-FFF2-40B4-BE49-F238E27FC236}">
                <a16:creationId xmlns:a16="http://schemas.microsoft.com/office/drawing/2014/main" id="{8F7CB9F9-3776-4A8B-A9F1-5C3870910527}"/>
              </a:ext>
            </a:extLst>
          </p:cNvPr>
          <p:cNvSpPr>
            <a:spLocks noChangeAspect="1"/>
          </p:cNvSpPr>
          <p:nvPr/>
        </p:nvSpPr>
        <p:spPr bwMode="auto">
          <a:xfrm>
            <a:off x="8585200" y="5183189"/>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4" name="Michigan Upper">
            <a:extLst>
              <a:ext uri="{FF2B5EF4-FFF2-40B4-BE49-F238E27FC236}">
                <a16:creationId xmlns:a16="http://schemas.microsoft.com/office/drawing/2014/main" id="{B231A5DA-8366-40A0-9E28-58E0998E2811}"/>
              </a:ext>
            </a:extLst>
          </p:cNvPr>
          <p:cNvSpPr>
            <a:spLocks noChangeAspect="1"/>
          </p:cNvSpPr>
          <p:nvPr/>
        </p:nvSpPr>
        <p:spPr bwMode="auto">
          <a:xfrm>
            <a:off x="7015164"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5" name="Michigan">
            <a:extLst>
              <a:ext uri="{FF2B5EF4-FFF2-40B4-BE49-F238E27FC236}">
                <a16:creationId xmlns:a16="http://schemas.microsoft.com/office/drawing/2014/main" id="{EA53A707-9A87-403C-A241-61E067D6D27D}"/>
              </a:ext>
            </a:extLst>
          </p:cNvPr>
          <p:cNvSpPr>
            <a:spLocks noChangeAspect="1"/>
          </p:cNvSpPr>
          <p:nvPr/>
        </p:nvSpPr>
        <p:spPr bwMode="auto">
          <a:xfrm>
            <a:off x="7470775" y="2157414"/>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6" name="New York">
            <a:extLst>
              <a:ext uri="{FF2B5EF4-FFF2-40B4-BE49-F238E27FC236}">
                <a16:creationId xmlns:a16="http://schemas.microsoft.com/office/drawing/2014/main" id="{BC722E35-2146-4731-902C-E97B0BD9C802}"/>
              </a:ext>
            </a:extLst>
          </p:cNvPr>
          <p:cNvSpPr>
            <a:spLocks noChangeAspect="1"/>
          </p:cNvSpPr>
          <p:nvPr/>
        </p:nvSpPr>
        <p:spPr bwMode="auto">
          <a:xfrm>
            <a:off x="8255000" y="2063751"/>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7" name="Freeform 15">
            <a:extLst>
              <a:ext uri="{FF2B5EF4-FFF2-40B4-BE49-F238E27FC236}">
                <a16:creationId xmlns:a16="http://schemas.microsoft.com/office/drawing/2014/main" id="{C3F6240F-B0C1-49E8-8912-51D5513B0AA9}"/>
              </a:ext>
            </a:extLst>
          </p:cNvPr>
          <p:cNvSpPr>
            <a:spLocks noChangeAspect="1"/>
          </p:cNvSpPr>
          <p:nvPr/>
        </p:nvSpPr>
        <p:spPr bwMode="auto">
          <a:xfrm>
            <a:off x="8929688" y="2733676"/>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8" name="Freeform 16">
            <a:extLst>
              <a:ext uri="{FF2B5EF4-FFF2-40B4-BE49-F238E27FC236}">
                <a16:creationId xmlns:a16="http://schemas.microsoft.com/office/drawing/2014/main" id="{4A3BB61B-6A33-4F77-ADCD-43CFEE1DB2DE}"/>
              </a:ext>
            </a:extLst>
          </p:cNvPr>
          <p:cNvSpPr>
            <a:spLocks noChangeAspect="1"/>
          </p:cNvSpPr>
          <p:nvPr/>
        </p:nvSpPr>
        <p:spPr bwMode="auto">
          <a:xfrm>
            <a:off x="8955089" y="2608264"/>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9" name="Washington">
            <a:extLst>
              <a:ext uri="{FF2B5EF4-FFF2-40B4-BE49-F238E27FC236}">
                <a16:creationId xmlns:a16="http://schemas.microsoft.com/office/drawing/2014/main" id="{DEF2742F-A4A7-40B9-940D-468949A63C5E}"/>
              </a:ext>
            </a:extLst>
          </p:cNvPr>
          <p:cNvSpPr>
            <a:spLocks noChangeAspect="1"/>
          </p:cNvSpPr>
          <p:nvPr/>
        </p:nvSpPr>
        <p:spPr bwMode="auto">
          <a:xfrm>
            <a:off x="3470276"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0" name="Freeform 18">
            <a:extLst>
              <a:ext uri="{FF2B5EF4-FFF2-40B4-BE49-F238E27FC236}">
                <a16:creationId xmlns:a16="http://schemas.microsoft.com/office/drawing/2014/main" id="{0ADA072E-F753-49DB-9504-74F0027AE2A0}"/>
              </a:ext>
            </a:extLst>
          </p:cNvPr>
          <p:cNvSpPr>
            <a:spLocks noChangeAspect="1"/>
          </p:cNvSpPr>
          <p:nvPr/>
        </p:nvSpPr>
        <p:spPr bwMode="auto">
          <a:xfrm>
            <a:off x="3659188" y="1381126"/>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1" name="Freeform 19">
            <a:extLst>
              <a:ext uri="{FF2B5EF4-FFF2-40B4-BE49-F238E27FC236}">
                <a16:creationId xmlns:a16="http://schemas.microsoft.com/office/drawing/2014/main" id="{0F005263-0007-4BA2-B651-600B60289DB3}"/>
              </a:ext>
            </a:extLst>
          </p:cNvPr>
          <p:cNvSpPr>
            <a:spLocks noChangeAspect="1"/>
          </p:cNvSpPr>
          <p:nvPr/>
        </p:nvSpPr>
        <p:spPr bwMode="auto">
          <a:xfrm>
            <a:off x="3689351" y="1435101"/>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2" name="Alabama">
            <a:extLst>
              <a:ext uri="{FF2B5EF4-FFF2-40B4-BE49-F238E27FC236}">
                <a16:creationId xmlns:a16="http://schemas.microsoft.com/office/drawing/2014/main" id="{3074C221-A1BE-476B-801C-56137119BCB7}"/>
              </a:ext>
            </a:extLst>
          </p:cNvPr>
          <p:cNvSpPr>
            <a:spLocks noChangeAspect="1"/>
          </p:cNvSpPr>
          <p:nvPr/>
        </p:nvSpPr>
        <p:spPr bwMode="auto">
          <a:xfrm>
            <a:off x="7392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3" name="Arizona">
            <a:extLst>
              <a:ext uri="{FF2B5EF4-FFF2-40B4-BE49-F238E27FC236}">
                <a16:creationId xmlns:a16="http://schemas.microsoft.com/office/drawing/2014/main" id="{2635E184-F9AD-4911-9566-FC6615F436B5}"/>
              </a:ext>
            </a:extLst>
          </p:cNvPr>
          <p:cNvSpPr>
            <a:spLocks noChangeAspect="1"/>
          </p:cNvSpPr>
          <p:nvPr/>
        </p:nvSpPr>
        <p:spPr bwMode="auto">
          <a:xfrm>
            <a:off x="3994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4" name="Arkansas">
            <a:extLst>
              <a:ext uri="{FF2B5EF4-FFF2-40B4-BE49-F238E27FC236}">
                <a16:creationId xmlns:a16="http://schemas.microsoft.com/office/drawing/2014/main" id="{F40FB27A-BA14-4747-884A-A9F39A46F907}"/>
              </a:ext>
            </a:extLst>
          </p:cNvPr>
          <p:cNvSpPr>
            <a:spLocks noChangeAspect="1"/>
          </p:cNvSpPr>
          <p:nvPr/>
        </p:nvSpPr>
        <p:spPr bwMode="auto">
          <a:xfrm>
            <a:off x="6584951" y="3635376"/>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5" name="California">
            <a:extLst>
              <a:ext uri="{FF2B5EF4-FFF2-40B4-BE49-F238E27FC236}">
                <a16:creationId xmlns:a16="http://schemas.microsoft.com/office/drawing/2014/main" id="{68FD831B-F9F9-4F32-934E-5AEA6A7938C0}"/>
              </a:ext>
            </a:extLst>
          </p:cNvPr>
          <p:cNvSpPr>
            <a:spLocks noChangeAspect="1"/>
          </p:cNvSpPr>
          <p:nvPr/>
        </p:nvSpPr>
        <p:spPr bwMode="auto">
          <a:xfrm>
            <a:off x="3162300" y="2320926"/>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6" name="Colorado">
            <a:extLst>
              <a:ext uri="{FF2B5EF4-FFF2-40B4-BE49-F238E27FC236}">
                <a16:creationId xmlns:a16="http://schemas.microsoft.com/office/drawing/2014/main" id="{14734F18-DE51-46CE-B150-DF2B1E58F974}"/>
              </a:ext>
            </a:extLst>
          </p:cNvPr>
          <p:cNvSpPr>
            <a:spLocks noChangeAspect="1"/>
          </p:cNvSpPr>
          <p:nvPr/>
        </p:nvSpPr>
        <p:spPr bwMode="auto">
          <a:xfrm>
            <a:off x="4827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7" name="Connecticut">
            <a:extLst>
              <a:ext uri="{FF2B5EF4-FFF2-40B4-BE49-F238E27FC236}">
                <a16:creationId xmlns:a16="http://schemas.microsoft.com/office/drawing/2014/main" id="{76944EB4-F8C2-4FBD-BA16-007929EF6092}"/>
              </a:ext>
            </a:extLst>
          </p:cNvPr>
          <p:cNvSpPr>
            <a:spLocks noChangeAspect="1"/>
          </p:cNvSpPr>
          <p:nvPr/>
        </p:nvSpPr>
        <p:spPr bwMode="auto">
          <a:xfrm>
            <a:off x="8963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8" name="Delaware">
            <a:extLst>
              <a:ext uri="{FF2B5EF4-FFF2-40B4-BE49-F238E27FC236}">
                <a16:creationId xmlns:a16="http://schemas.microsoft.com/office/drawing/2014/main" id="{CF08A09C-1113-4C21-AFD0-6264E788B97A}"/>
              </a:ext>
            </a:extLst>
          </p:cNvPr>
          <p:cNvSpPr>
            <a:spLocks noChangeAspect="1"/>
          </p:cNvSpPr>
          <p:nvPr/>
        </p:nvSpPr>
        <p:spPr bwMode="auto">
          <a:xfrm>
            <a:off x="8780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E6CC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9" name="Freeform 27">
            <a:extLst>
              <a:ext uri="{FF2B5EF4-FFF2-40B4-BE49-F238E27FC236}">
                <a16:creationId xmlns:a16="http://schemas.microsoft.com/office/drawing/2014/main" id="{20B99000-6BA3-465C-B288-B5679ACBE224}"/>
              </a:ext>
            </a:extLst>
          </p:cNvPr>
          <p:cNvSpPr>
            <a:spLocks noChangeAspect="1"/>
          </p:cNvSpPr>
          <p:nvPr/>
        </p:nvSpPr>
        <p:spPr bwMode="auto">
          <a:xfrm>
            <a:off x="8647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0" name="Georgia">
            <a:extLst>
              <a:ext uri="{FF2B5EF4-FFF2-40B4-BE49-F238E27FC236}">
                <a16:creationId xmlns:a16="http://schemas.microsoft.com/office/drawing/2014/main" id="{5382FCC0-2D9D-40EA-BB5D-D6A3B36E168E}"/>
              </a:ext>
            </a:extLst>
          </p:cNvPr>
          <p:cNvSpPr>
            <a:spLocks noChangeAspect="1"/>
          </p:cNvSpPr>
          <p:nvPr/>
        </p:nvSpPr>
        <p:spPr bwMode="auto">
          <a:xfrm>
            <a:off x="7715251"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1" name="Idaho">
            <a:extLst>
              <a:ext uri="{FF2B5EF4-FFF2-40B4-BE49-F238E27FC236}">
                <a16:creationId xmlns:a16="http://schemas.microsoft.com/office/drawing/2014/main" id="{8BB249B2-EF07-468A-AF6A-2D454CD33863}"/>
              </a:ext>
            </a:extLst>
          </p:cNvPr>
          <p:cNvSpPr>
            <a:spLocks noChangeAspect="1"/>
          </p:cNvSpPr>
          <p:nvPr/>
        </p:nvSpPr>
        <p:spPr bwMode="auto">
          <a:xfrm>
            <a:off x="4043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2" name="Indiana">
            <a:extLst>
              <a:ext uri="{FF2B5EF4-FFF2-40B4-BE49-F238E27FC236}">
                <a16:creationId xmlns:a16="http://schemas.microsoft.com/office/drawing/2014/main" id="{5574CFE6-063F-4B87-8D37-706FEE26232B}"/>
              </a:ext>
            </a:extLst>
          </p:cNvPr>
          <p:cNvSpPr>
            <a:spLocks noChangeAspect="1"/>
          </p:cNvSpPr>
          <p:nvPr/>
        </p:nvSpPr>
        <p:spPr bwMode="auto">
          <a:xfrm>
            <a:off x="7370763" y="2773364"/>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3" name="Kentucky">
            <a:extLst>
              <a:ext uri="{FF2B5EF4-FFF2-40B4-BE49-F238E27FC236}">
                <a16:creationId xmlns:a16="http://schemas.microsoft.com/office/drawing/2014/main" id="{0F957728-3B84-4F40-B810-3AE12AFD6C82}"/>
              </a:ext>
            </a:extLst>
          </p:cNvPr>
          <p:cNvSpPr>
            <a:spLocks noChangeAspect="1"/>
          </p:cNvSpPr>
          <p:nvPr/>
        </p:nvSpPr>
        <p:spPr bwMode="auto">
          <a:xfrm>
            <a:off x="7227889"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4" name="Louisiana">
            <a:extLst>
              <a:ext uri="{FF2B5EF4-FFF2-40B4-BE49-F238E27FC236}">
                <a16:creationId xmlns:a16="http://schemas.microsoft.com/office/drawing/2014/main" id="{A804D013-44EF-4B2B-B58D-030F91325B09}"/>
              </a:ext>
            </a:extLst>
          </p:cNvPr>
          <p:cNvSpPr>
            <a:spLocks noChangeAspect="1"/>
          </p:cNvSpPr>
          <p:nvPr/>
        </p:nvSpPr>
        <p:spPr bwMode="auto">
          <a:xfrm>
            <a:off x="6664326" y="4179889"/>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5" name="Maine">
            <a:extLst>
              <a:ext uri="{FF2B5EF4-FFF2-40B4-BE49-F238E27FC236}">
                <a16:creationId xmlns:a16="http://schemas.microsoft.com/office/drawing/2014/main" id="{35659CDC-8190-4494-B167-BFB8ECB07E5C}"/>
              </a:ext>
            </a:extLst>
          </p:cNvPr>
          <p:cNvSpPr>
            <a:spLocks noChangeAspect="1"/>
          </p:cNvSpPr>
          <p:nvPr/>
        </p:nvSpPr>
        <p:spPr bwMode="auto">
          <a:xfrm>
            <a:off x="9096376"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6" name="Maryland">
            <a:extLst>
              <a:ext uri="{FF2B5EF4-FFF2-40B4-BE49-F238E27FC236}">
                <a16:creationId xmlns:a16="http://schemas.microsoft.com/office/drawing/2014/main" id="{BA6CDDC5-19BD-4887-B988-7965EA72F6C7}"/>
              </a:ext>
            </a:extLst>
          </p:cNvPr>
          <p:cNvSpPr>
            <a:spLocks noChangeAspect="1"/>
          </p:cNvSpPr>
          <p:nvPr/>
        </p:nvSpPr>
        <p:spPr bwMode="auto">
          <a:xfrm>
            <a:off x="8356601" y="2921001"/>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7" name="Minnesota">
            <a:extLst>
              <a:ext uri="{FF2B5EF4-FFF2-40B4-BE49-F238E27FC236}">
                <a16:creationId xmlns:a16="http://schemas.microsoft.com/office/drawing/2014/main" id="{DAA8792E-6DC7-4C22-8F85-2D79A1136340}"/>
              </a:ext>
            </a:extLst>
          </p:cNvPr>
          <p:cNvSpPr>
            <a:spLocks noChangeAspect="1"/>
          </p:cNvSpPr>
          <p:nvPr/>
        </p:nvSpPr>
        <p:spPr bwMode="auto">
          <a:xfrm>
            <a:off x="6302375" y="1682751"/>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8" name="Mississippi">
            <a:extLst>
              <a:ext uri="{FF2B5EF4-FFF2-40B4-BE49-F238E27FC236}">
                <a16:creationId xmlns:a16="http://schemas.microsoft.com/office/drawing/2014/main" id="{ACC6E613-BAE5-4266-8569-520AC3FCEC66}"/>
              </a:ext>
            </a:extLst>
          </p:cNvPr>
          <p:cNvSpPr>
            <a:spLocks noChangeAspect="1"/>
          </p:cNvSpPr>
          <p:nvPr/>
        </p:nvSpPr>
        <p:spPr bwMode="auto">
          <a:xfrm>
            <a:off x="6985000" y="3846514"/>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9" name="Montana">
            <a:extLst>
              <a:ext uri="{FF2B5EF4-FFF2-40B4-BE49-F238E27FC236}">
                <a16:creationId xmlns:a16="http://schemas.microsoft.com/office/drawing/2014/main" id="{2D2672CA-738D-486C-9E49-4B94C984FE4A}"/>
              </a:ext>
            </a:extLst>
          </p:cNvPr>
          <p:cNvSpPr>
            <a:spLocks noChangeAspect="1"/>
          </p:cNvSpPr>
          <p:nvPr/>
        </p:nvSpPr>
        <p:spPr bwMode="auto">
          <a:xfrm>
            <a:off x="4356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0" name="Nebraska">
            <a:extLst>
              <a:ext uri="{FF2B5EF4-FFF2-40B4-BE49-F238E27FC236}">
                <a16:creationId xmlns:a16="http://schemas.microsoft.com/office/drawing/2014/main" id="{762A2749-235A-41B8-86C1-EC518C4D5A23}"/>
              </a:ext>
            </a:extLst>
          </p:cNvPr>
          <p:cNvSpPr>
            <a:spLocks noChangeAspect="1"/>
          </p:cNvSpPr>
          <p:nvPr/>
        </p:nvSpPr>
        <p:spPr bwMode="auto">
          <a:xfrm>
            <a:off x="5486400" y="2608264"/>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1" name="Nevada">
            <a:extLst>
              <a:ext uri="{FF2B5EF4-FFF2-40B4-BE49-F238E27FC236}">
                <a16:creationId xmlns:a16="http://schemas.microsoft.com/office/drawing/2014/main" id="{14B788E5-102D-4F20-A348-7AD08293E02B}"/>
              </a:ext>
            </a:extLst>
          </p:cNvPr>
          <p:cNvSpPr>
            <a:spLocks noChangeAspect="1"/>
          </p:cNvSpPr>
          <p:nvPr/>
        </p:nvSpPr>
        <p:spPr bwMode="auto">
          <a:xfrm>
            <a:off x="3603625" y="2446339"/>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2" name="New Hampshire">
            <a:extLst>
              <a:ext uri="{FF2B5EF4-FFF2-40B4-BE49-F238E27FC236}">
                <a16:creationId xmlns:a16="http://schemas.microsoft.com/office/drawing/2014/main" id="{FB7DA810-ECB1-4520-9D66-98CEB340E6D4}"/>
              </a:ext>
            </a:extLst>
          </p:cNvPr>
          <p:cNvSpPr>
            <a:spLocks noChangeAspect="1"/>
          </p:cNvSpPr>
          <p:nvPr/>
        </p:nvSpPr>
        <p:spPr bwMode="auto">
          <a:xfrm>
            <a:off x="9032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3" name="New Jersey">
            <a:extLst>
              <a:ext uri="{FF2B5EF4-FFF2-40B4-BE49-F238E27FC236}">
                <a16:creationId xmlns:a16="http://schemas.microsoft.com/office/drawing/2014/main" id="{5DBF9DC2-CAF9-4EE8-8D80-2BB968C2F372}"/>
              </a:ext>
            </a:extLst>
          </p:cNvPr>
          <p:cNvSpPr>
            <a:spLocks noChangeAspect="1"/>
          </p:cNvSpPr>
          <p:nvPr/>
        </p:nvSpPr>
        <p:spPr bwMode="auto">
          <a:xfrm>
            <a:off x="8815388" y="2641601"/>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4" name="North Carolina">
            <a:extLst>
              <a:ext uri="{FF2B5EF4-FFF2-40B4-BE49-F238E27FC236}">
                <a16:creationId xmlns:a16="http://schemas.microsoft.com/office/drawing/2014/main" id="{3AC8C17C-E431-498C-A16C-A64E8974C715}"/>
              </a:ext>
            </a:extLst>
          </p:cNvPr>
          <p:cNvSpPr>
            <a:spLocks noChangeAspect="1"/>
          </p:cNvSpPr>
          <p:nvPr/>
        </p:nvSpPr>
        <p:spPr bwMode="auto">
          <a:xfrm>
            <a:off x="7878763" y="3400426"/>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5" name="North Dakota">
            <a:extLst>
              <a:ext uri="{FF2B5EF4-FFF2-40B4-BE49-F238E27FC236}">
                <a16:creationId xmlns:a16="http://schemas.microsoft.com/office/drawing/2014/main" id="{C8E8409B-938A-41A5-87EC-4639F9D0BB4E}"/>
              </a:ext>
            </a:extLst>
          </p:cNvPr>
          <p:cNvSpPr>
            <a:spLocks noChangeAspect="1"/>
          </p:cNvSpPr>
          <p:nvPr/>
        </p:nvSpPr>
        <p:spPr bwMode="auto">
          <a:xfrm>
            <a:off x="5557839" y="1700214"/>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6" name="Ohio">
            <a:extLst>
              <a:ext uri="{FF2B5EF4-FFF2-40B4-BE49-F238E27FC236}">
                <a16:creationId xmlns:a16="http://schemas.microsoft.com/office/drawing/2014/main" id="{0325F5E2-3538-495C-8E68-DB0C71ADE36C}"/>
              </a:ext>
            </a:extLst>
          </p:cNvPr>
          <p:cNvSpPr>
            <a:spLocks noChangeAspect="1"/>
          </p:cNvSpPr>
          <p:nvPr/>
        </p:nvSpPr>
        <p:spPr bwMode="auto">
          <a:xfrm>
            <a:off x="7697789"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7" name="Oregon">
            <a:extLst>
              <a:ext uri="{FF2B5EF4-FFF2-40B4-BE49-F238E27FC236}">
                <a16:creationId xmlns:a16="http://schemas.microsoft.com/office/drawing/2014/main" id="{82F96FA7-E9A3-4AA5-BFB0-E6CD0C8C3532}"/>
              </a:ext>
            </a:extLst>
          </p:cNvPr>
          <p:cNvSpPr>
            <a:spLocks noChangeAspect="1"/>
          </p:cNvSpPr>
          <p:nvPr/>
        </p:nvSpPr>
        <p:spPr bwMode="auto">
          <a:xfrm>
            <a:off x="3257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8" name="Pennsylvania">
            <a:extLst>
              <a:ext uri="{FF2B5EF4-FFF2-40B4-BE49-F238E27FC236}">
                <a16:creationId xmlns:a16="http://schemas.microsoft.com/office/drawing/2014/main" id="{E2AAA5A7-5131-46AD-B060-0218D607C2BE}"/>
              </a:ext>
            </a:extLst>
          </p:cNvPr>
          <p:cNvSpPr>
            <a:spLocks noChangeAspect="1"/>
          </p:cNvSpPr>
          <p:nvPr/>
        </p:nvSpPr>
        <p:spPr bwMode="auto">
          <a:xfrm>
            <a:off x="8177214"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9" name="Rhode Island">
            <a:extLst>
              <a:ext uri="{FF2B5EF4-FFF2-40B4-BE49-F238E27FC236}">
                <a16:creationId xmlns:a16="http://schemas.microsoft.com/office/drawing/2014/main" id="{0BE18D8A-2CDB-4BF3-8250-4CF2F9C47D68}"/>
              </a:ext>
            </a:extLst>
          </p:cNvPr>
          <p:cNvSpPr>
            <a:spLocks noChangeAspect="1"/>
          </p:cNvSpPr>
          <p:nvPr/>
        </p:nvSpPr>
        <p:spPr bwMode="auto">
          <a:xfrm>
            <a:off x="9150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0" name="South Carolina">
            <a:extLst>
              <a:ext uri="{FF2B5EF4-FFF2-40B4-BE49-F238E27FC236}">
                <a16:creationId xmlns:a16="http://schemas.microsoft.com/office/drawing/2014/main" id="{2C0AC3FF-3001-4120-AD71-3F532595FCCB}"/>
              </a:ext>
            </a:extLst>
          </p:cNvPr>
          <p:cNvSpPr>
            <a:spLocks noChangeAspect="1"/>
          </p:cNvSpPr>
          <p:nvPr/>
        </p:nvSpPr>
        <p:spPr bwMode="auto">
          <a:xfrm>
            <a:off x="8005764" y="3719514"/>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1" name="South Dakota">
            <a:extLst>
              <a:ext uri="{FF2B5EF4-FFF2-40B4-BE49-F238E27FC236}">
                <a16:creationId xmlns:a16="http://schemas.microsoft.com/office/drawing/2014/main" id="{58CDE3A6-72B7-46DC-8C7E-0CE430B5DFBA}"/>
              </a:ext>
            </a:extLst>
          </p:cNvPr>
          <p:cNvSpPr>
            <a:spLocks noChangeAspect="1"/>
          </p:cNvSpPr>
          <p:nvPr/>
        </p:nvSpPr>
        <p:spPr bwMode="auto">
          <a:xfrm>
            <a:off x="5516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2" name="Tennessee">
            <a:extLst>
              <a:ext uri="{FF2B5EF4-FFF2-40B4-BE49-F238E27FC236}">
                <a16:creationId xmlns:a16="http://schemas.microsoft.com/office/drawing/2014/main" id="{719F02DA-5F4B-4F3E-BC4B-9AC995460A2F}"/>
              </a:ext>
            </a:extLst>
          </p:cNvPr>
          <p:cNvSpPr>
            <a:spLocks noChangeAspect="1"/>
          </p:cNvSpPr>
          <p:nvPr/>
        </p:nvSpPr>
        <p:spPr bwMode="auto">
          <a:xfrm>
            <a:off x="7132639" y="3509964"/>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3" name="Texas">
            <a:extLst>
              <a:ext uri="{FF2B5EF4-FFF2-40B4-BE49-F238E27FC236}">
                <a16:creationId xmlns:a16="http://schemas.microsoft.com/office/drawing/2014/main" id="{DE529229-BFD8-4D2A-8971-A4D696210505}"/>
              </a:ext>
            </a:extLst>
          </p:cNvPr>
          <p:cNvSpPr>
            <a:spLocks noChangeAspect="1"/>
          </p:cNvSpPr>
          <p:nvPr/>
        </p:nvSpPr>
        <p:spPr bwMode="auto">
          <a:xfrm>
            <a:off x="5022851"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4" name="Utah">
            <a:extLst>
              <a:ext uri="{FF2B5EF4-FFF2-40B4-BE49-F238E27FC236}">
                <a16:creationId xmlns:a16="http://schemas.microsoft.com/office/drawing/2014/main" id="{60C54FD8-336B-4F58-97B2-3BECF11CF101}"/>
              </a:ext>
            </a:extLst>
          </p:cNvPr>
          <p:cNvSpPr>
            <a:spLocks noChangeAspect="1"/>
          </p:cNvSpPr>
          <p:nvPr/>
        </p:nvSpPr>
        <p:spPr bwMode="auto">
          <a:xfrm>
            <a:off x="4222751" y="2601914"/>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5" name="Vermont">
            <a:extLst>
              <a:ext uri="{FF2B5EF4-FFF2-40B4-BE49-F238E27FC236}">
                <a16:creationId xmlns:a16="http://schemas.microsoft.com/office/drawing/2014/main" id="{8EB7A3EA-5939-492D-8F57-3577F3B8A289}"/>
              </a:ext>
            </a:extLst>
          </p:cNvPr>
          <p:cNvSpPr>
            <a:spLocks noChangeAspect="1"/>
          </p:cNvSpPr>
          <p:nvPr/>
        </p:nvSpPr>
        <p:spPr bwMode="auto">
          <a:xfrm>
            <a:off x="8874125" y="2017714"/>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6" name="West Virginia">
            <a:extLst>
              <a:ext uri="{FF2B5EF4-FFF2-40B4-BE49-F238E27FC236}">
                <a16:creationId xmlns:a16="http://schemas.microsoft.com/office/drawing/2014/main" id="{F85EFFE8-6E33-4860-A024-28AABA3B5BB2}"/>
              </a:ext>
            </a:extLst>
          </p:cNvPr>
          <p:cNvSpPr>
            <a:spLocks noChangeAspect="1"/>
          </p:cNvSpPr>
          <p:nvPr/>
        </p:nvSpPr>
        <p:spPr bwMode="auto">
          <a:xfrm>
            <a:off x="8021639"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7" name="Wisconsin">
            <a:extLst>
              <a:ext uri="{FF2B5EF4-FFF2-40B4-BE49-F238E27FC236}">
                <a16:creationId xmlns:a16="http://schemas.microsoft.com/office/drawing/2014/main" id="{6C886958-3003-4511-A799-9F8A8DDF80B2}"/>
              </a:ext>
            </a:extLst>
          </p:cNvPr>
          <p:cNvSpPr>
            <a:spLocks noChangeAspect="1"/>
          </p:cNvSpPr>
          <p:nvPr/>
        </p:nvSpPr>
        <p:spPr bwMode="auto">
          <a:xfrm>
            <a:off x="6757989"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8" name="Wyoming">
            <a:extLst>
              <a:ext uri="{FF2B5EF4-FFF2-40B4-BE49-F238E27FC236}">
                <a16:creationId xmlns:a16="http://schemas.microsoft.com/office/drawing/2014/main" id="{D7F75C21-E414-42B1-95B8-A366C754436B}"/>
              </a:ext>
            </a:extLst>
          </p:cNvPr>
          <p:cNvSpPr>
            <a:spLocks noChangeAspect="1"/>
          </p:cNvSpPr>
          <p:nvPr/>
        </p:nvSpPr>
        <p:spPr bwMode="auto">
          <a:xfrm>
            <a:off x="4684714"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9" name="Massachusetts">
            <a:extLst>
              <a:ext uri="{FF2B5EF4-FFF2-40B4-BE49-F238E27FC236}">
                <a16:creationId xmlns:a16="http://schemas.microsoft.com/office/drawing/2014/main" id="{02660F49-98B3-4A96-A3D0-4188C4D2E6B3}"/>
              </a:ext>
            </a:extLst>
          </p:cNvPr>
          <p:cNvSpPr>
            <a:spLocks noChangeAspect="1"/>
          </p:cNvSpPr>
          <p:nvPr/>
        </p:nvSpPr>
        <p:spPr bwMode="auto">
          <a:xfrm>
            <a:off x="8963025" y="2320926"/>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0" name="Freeform 59">
            <a:extLst>
              <a:ext uri="{FF2B5EF4-FFF2-40B4-BE49-F238E27FC236}">
                <a16:creationId xmlns:a16="http://schemas.microsoft.com/office/drawing/2014/main" id="{89671249-893D-49AD-AB42-C2EF89278F11}"/>
              </a:ext>
            </a:extLst>
          </p:cNvPr>
          <p:cNvSpPr>
            <a:spLocks noChangeAspect="1"/>
          </p:cNvSpPr>
          <p:nvPr/>
        </p:nvSpPr>
        <p:spPr bwMode="auto">
          <a:xfrm>
            <a:off x="9282114"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1" name="Freeform 60">
            <a:extLst>
              <a:ext uri="{FF2B5EF4-FFF2-40B4-BE49-F238E27FC236}">
                <a16:creationId xmlns:a16="http://schemas.microsoft.com/office/drawing/2014/main" id="{C8B8B7BE-378E-48F8-B867-2D3291CFDEDB}"/>
              </a:ext>
            </a:extLst>
          </p:cNvPr>
          <p:cNvSpPr>
            <a:spLocks noChangeAspect="1"/>
          </p:cNvSpPr>
          <p:nvPr/>
        </p:nvSpPr>
        <p:spPr bwMode="auto">
          <a:xfrm>
            <a:off x="9355138" y="2514601"/>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2" name="Virginia">
            <a:extLst>
              <a:ext uri="{FF2B5EF4-FFF2-40B4-BE49-F238E27FC236}">
                <a16:creationId xmlns:a16="http://schemas.microsoft.com/office/drawing/2014/main" id="{3058765D-E085-4920-BA24-26BD94E80BA9}"/>
              </a:ext>
            </a:extLst>
          </p:cNvPr>
          <p:cNvSpPr>
            <a:spLocks noChangeAspect="1"/>
          </p:cNvSpPr>
          <p:nvPr/>
        </p:nvSpPr>
        <p:spPr bwMode="auto">
          <a:xfrm>
            <a:off x="7934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3" name="Freeform 62">
            <a:extLst>
              <a:ext uri="{FF2B5EF4-FFF2-40B4-BE49-F238E27FC236}">
                <a16:creationId xmlns:a16="http://schemas.microsoft.com/office/drawing/2014/main" id="{C125FFF9-EFF8-4910-AD97-1A6AE2FB8E31}"/>
              </a:ext>
            </a:extLst>
          </p:cNvPr>
          <p:cNvSpPr>
            <a:spLocks noChangeAspect="1"/>
          </p:cNvSpPr>
          <p:nvPr/>
        </p:nvSpPr>
        <p:spPr bwMode="auto">
          <a:xfrm>
            <a:off x="8837614"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nvGrpSpPr>
          <p:cNvPr id="193598" name="Hawaii">
            <a:extLst>
              <a:ext uri="{FF2B5EF4-FFF2-40B4-BE49-F238E27FC236}">
                <a16:creationId xmlns:a16="http://schemas.microsoft.com/office/drawing/2014/main" id="{3749E68D-BB9F-4B9A-9876-05E56B657E4E}"/>
              </a:ext>
            </a:extLst>
          </p:cNvPr>
          <p:cNvGrpSpPr>
            <a:grpSpLocks/>
          </p:cNvGrpSpPr>
          <p:nvPr/>
        </p:nvGrpSpPr>
        <p:grpSpPr bwMode="auto">
          <a:xfrm>
            <a:off x="2206626" y="3846514"/>
            <a:ext cx="963613" cy="498475"/>
            <a:chOff x="582" y="2987"/>
            <a:chExt cx="659" cy="352"/>
          </a:xfrm>
        </p:grpSpPr>
        <p:sp>
          <p:nvSpPr>
            <p:cNvPr id="3159" name="Freeform 64">
              <a:extLst>
                <a:ext uri="{FF2B5EF4-FFF2-40B4-BE49-F238E27FC236}">
                  <a16:creationId xmlns:a16="http://schemas.microsoft.com/office/drawing/2014/main" id="{9BE311CD-33D1-424E-8639-BDBD38E19CBB}"/>
                </a:ext>
              </a:extLst>
            </p:cNvPr>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0" name="Freeform 65">
              <a:extLst>
                <a:ext uri="{FF2B5EF4-FFF2-40B4-BE49-F238E27FC236}">
                  <a16:creationId xmlns:a16="http://schemas.microsoft.com/office/drawing/2014/main" id="{B58544E6-F906-417A-B937-6565F9F00432}"/>
                </a:ext>
              </a:extLst>
            </p:cNvPr>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1" name="Freeform 66">
              <a:extLst>
                <a:ext uri="{FF2B5EF4-FFF2-40B4-BE49-F238E27FC236}">
                  <a16:creationId xmlns:a16="http://schemas.microsoft.com/office/drawing/2014/main" id="{F40CEFA5-62B6-4396-8ABC-2E0D02F1424A}"/>
                </a:ext>
              </a:extLst>
            </p:cNvPr>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2" name="Freeform 67">
              <a:extLst>
                <a:ext uri="{FF2B5EF4-FFF2-40B4-BE49-F238E27FC236}">
                  <a16:creationId xmlns:a16="http://schemas.microsoft.com/office/drawing/2014/main" id="{6F8A81E9-F67D-4D25-A94E-8EAA2B4C524C}"/>
                </a:ext>
              </a:extLst>
            </p:cNvPr>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3" name="Freeform 68">
              <a:extLst>
                <a:ext uri="{FF2B5EF4-FFF2-40B4-BE49-F238E27FC236}">
                  <a16:creationId xmlns:a16="http://schemas.microsoft.com/office/drawing/2014/main" id="{7B190755-95CE-4843-929B-8A2376CE6653}"/>
                </a:ext>
              </a:extLst>
            </p:cNvPr>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4" name="Freeform 69">
              <a:extLst>
                <a:ext uri="{FF2B5EF4-FFF2-40B4-BE49-F238E27FC236}">
                  <a16:creationId xmlns:a16="http://schemas.microsoft.com/office/drawing/2014/main" id="{7C76F252-0AB3-402B-9BAF-7256A320F2BD}"/>
                </a:ext>
              </a:extLst>
            </p:cNvPr>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5" name="Freeform 70">
              <a:extLst>
                <a:ext uri="{FF2B5EF4-FFF2-40B4-BE49-F238E27FC236}">
                  <a16:creationId xmlns:a16="http://schemas.microsoft.com/office/drawing/2014/main" id="{084A7F39-559D-4CD4-85FB-1115DFBF95E1}"/>
                </a:ext>
              </a:extLst>
            </p:cNvPr>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6" name="Freeform 71">
              <a:extLst>
                <a:ext uri="{FF2B5EF4-FFF2-40B4-BE49-F238E27FC236}">
                  <a16:creationId xmlns:a16="http://schemas.microsoft.com/office/drawing/2014/main" id="{47D26AFE-3016-4060-922B-B3FC32F0B227}"/>
                </a:ext>
              </a:extLst>
            </p:cNvPr>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grpSp>
        <p:nvGrpSpPr>
          <p:cNvPr id="193599" name="Alaska">
            <a:extLst>
              <a:ext uri="{FF2B5EF4-FFF2-40B4-BE49-F238E27FC236}">
                <a16:creationId xmlns:a16="http://schemas.microsoft.com/office/drawing/2014/main" id="{BC497FE0-AE34-4F20-90D7-20C375757C99}"/>
              </a:ext>
            </a:extLst>
          </p:cNvPr>
          <p:cNvGrpSpPr>
            <a:grpSpLocks/>
          </p:cNvGrpSpPr>
          <p:nvPr/>
        </p:nvGrpSpPr>
        <p:grpSpPr bwMode="auto">
          <a:xfrm>
            <a:off x="2184400" y="4448176"/>
            <a:ext cx="2776538" cy="987425"/>
            <a:chOff x="523" y="3048"/>
            <a:chExt cx="1899" cy="696"/>
          </a:xfrm>
        </p:grpSpPr>
        <p:sp>
          <p:nvSpPr>
            <p:cNvPr id="3149" name="Freeform 73">
              <a:extLst>
                <a:ext uri="{FF2B5EF4-FFF2-40B4-BE49-F238E27FC236}">
                  <a16:creationId xmlns:a16="http://schemas.microsoft.com/office/drawing/2014/main" id="{2043F3A8-FEA3-4637-80F3-4C8D297E6E1A}"/>
                </a:ext>
              </a:extLst>
            </p:cNvPr>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0" name="Freeform 74">
              <a:extLst>
                <a:ext uri="{FF2B5EF4-FFF2-40B4-BE49-F238E27FC236}">
                  <a16:creationId xmlns:a16="http://schemas.microsoft.com/office/drawing/2014/main" id="{6F7C098A-B7E3-4324-84D8-61D60BB551F1}"/>
                </a:ext>
              </a:extLst>
            </p:cNvPr>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1" name="Freeform 75">
              <a:extLst>
                <a:ext uri="{FF2B5EF4-FFF2-40B4-BE49-F238E27FC236}">
                  <a16:creationId xmlns:a16="http://schemas.microsoft.com/office/drawing/2014/main" id="{0C294AFC-0C7F-4C28-9B7F-AEDC8234C719}"/>
                </a:ext>
              </a:extLst>
            </p:cNvPr>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2" name="Freeform 76">
              <a:extLst>
                <a:ext uri="{FF2B5EF4-FFF2-40B4-BE49-F238E27FC236}">
                  <a16:creationId xmlns:a16="http://schemas.microsoft.com/office/drawing/2014/main" id="{957F3AC0-0598-4E84-921F-8BFB5DA7BECA}"/>
                </a:ext>
              </a:extLst>
            </p:cNvPr>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3" name="Freeform 77">
              <a:extLst>
                <a:ext uri="{FF2B5EF4-FFF2-40B4-BE49-F238E27FC236}">
                  <a16:creationId xmlns:a16="http://schemas.microsoft.com/office/drawing/2014/main" id="{DB7DA48B-58CD-4526-B1EC-61E2D8B912AD}"/>
                </a:ext>
              </a:extLst>
            </p:cNvPr>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4" name="Freeform 78">
              <a:extLst>
                <a:ext uri="{FF2B5EF4-FFF2-40B4-BE49-F238E27FC236}">
                  <a16:creationId xmlns:a16="http://schemas.microsoft.com/office/drawing/2014/main" id="{BB7B2AFF-AFDE-4C6F-BE56-65F9072E9C14}"/>
                </a:ext>
              </a:extLst>
            </p:cNvPr>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5" name="Freeform 79">
              <a:extLst>
                <a:ext uri="{FF2B5EF4-FFF2-40B4-BE49-F238E27FC236}">
                  <a16:creationId xmlns:a16="http://schemas.microsoft.com/office/drawing/2014/main" id="{B6BC8A8B-19AE-4252-8F8D-354B464EAB0C}"/>
                </a:ext>
              </a:extLst>
            </p:cNvPr>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6" name="Freeform 80">
              <a:extLst>
                <a:ext uri="{FF2B5EF4-FFF2-40B4-BE49-F238E27FC236}">
                  <a16:creationId xmlns:a16="http://schemas.microsoft.com/office/drawing/2014/main" id="{E64204EB-CA83-4D72-9D0E-A6AE6EED55D5}"/>
                </a:ext>
              </a:extLst>
            </p:cNvPr>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7" name="Freeform 81">
              <a:extLst>
                <a:ext uri="{FF2B5EF4-FFF2-40B4-BE49-F238E27FC236}">
                  <a16:creationId xmlns:a16="http://schemas.microsoft.com/office/drawing/2014/main" id="{F340AC88-F0B8-4AEE-9899-91530A0DDCC8}"/>
                </a:ext>
              </a:extLst>
            </p:cNvPr>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8" name="Freeform 82">
              <a:extLst>
                <a:ext uri="{FF2B5EF4-FFF2-40B4-BE49-F238E27FC236}">
                  <a16:creationId xmlns:a16="http://schemas.microsoft.com/office/drawing/2014/main" id="{6C30E01D-5724-4C38-BB53-8344D23532BA}"/>
                </a:ext>
              </a:extLst>
            </p:cNvPr>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sp>
        <p:nvSpPr>
          <p:cNvPr id="3136" name="Rectangle 109">
            <a:extLst>
              <a:ext uri="{FF2B5EF4-FFF2-40B4-BE49-F238E27FC236}">
                <a16:creationId xmlns:a16="http://schemas.microsoft.com/office/drawing/2014/main" id="{88797ABC-33ED-488E-B1ED-A72EA8B674EE}"/>
              </a:ext>
            </a:extLst>
          </p:cNvPr>
          <p:cNvSpPr>
            <a:spLocks noChangeArrowheads="1"/>
          </p:cNvSpPr>
          <p:nvPr/>
        </p:nvSpPr>
        <p:spPr bwMode="auto">
          <a:xfrm>
            <a:off x="9064625" y="3248025"/>
            <a:ext cx="279400" cy="139700"/>
          </a:xfrm>
          <a:prstGeom prst="rect">
            <a:avLst/>
          </a:prstGeom>
          <a:solidFill>
            <a:srgbClr val="82ABFE"/>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7" name="Rectangle 110">
            <a:extLst>
              <a:ext uri="{FF2B5EF4-FFF2-40B4-BE49-F238E27FC236}">
                <a16:creationId xmlns:a16="http://schemas.microsoft.com/office/drawing/2014/main" id="{240FBD6F-F85A-4255-8965-766A4FC7063A}"/>
              </a:ext>
            </a:extLst>
          </p:cNvPr>
          <p:cNvSpPr>
            <a:spLocks noChangeArrowheads="1"/>
          </p:cNvSpPr>
          <p:nvPr/>
        </p:nvSpPr>
        <p:spPr bwMode="auto">
          <a:xfrm>
            <a:off x="9064625" y="3590925"/>
            <a:ext cx="279400" cy="139700"/>
          </a:xfrm>
          <a:prstGeom prst="rect">
            <a:avLst/>
          </a:prstGeom>
          <a:solidFill>
            <a:srgbClr val="3366FF"/>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8" name="Rectangle 111">
            <a:extLst>
              <a:ext uri="{FF2B5EF4-FFF2-40B4-BE49-F238E27FC236}">
                <a16:creationId xmlns:a16="http://schemas.microsoft.com/office/drawing/2014/main" id="{C6263B97-ADC8-4376-ABB1-6BD9E1D37C36}"/>
              </a:ext>
            </a:extLst>
          </p:cNvPr>
          <p:cNvSpPr>
            <a:spLocks noChangeArrowheads="1"/>
          </p:cNvSpPr>
          <p:nvPr/>
        </p:nvSpPr>
        <p:spPr bwMode="auto">
          <a:xfrm>
            <a:off x="9064625" y="3933825"/>
            <a:ext cx="279400" cy="139700"/>
          </a:xfrm>
          <a:prstGeom prst="rect">
            <a:avLst/>
          </a:prstGeom>
          <a:solidFill>
            <a:srgbClr val="136191"/>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9" name="Rectangle 112">
            <a:extLst>
              <a:ext uri="{FF2B5EF4-FFF2-40B4-BE49-F238E27FC236}">
                <a16:creationId xmlns:a16="http://schemas.microsoft.com/office/drawing/2014/main" id="{852689F8-8B0E-4895-B697-9EC0456012F9}"/>
              </a:ext>
            </a:extLst>
          </p:cNvPr>
          <p:cNvSpPr>
            <a:spLocks noChangeArrowheads="1"/>
          </p:cNvSpPr>
          <p:nvPr/>
        </p:nvSpPr>
        <p:spPr bwMode="auto">
          <a:xfrm>
            <a:off x="9064625" y="4264025"/>
            <a:ext cx="279400" cy="139700"/>
          </a:xfrm>
          <a:prstGeom prst="rect">
            <a:avLst/>
          </a:prstGeom>
          <a:solidFill>
            <a:srgbClr val="001968"/>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3140" name="Rectangle 113">
            <a:extLst>
              <a:ext uri="{FF2B5EF4-FFF2-40B4-BE49-F238E27FC236}">
                <a16:creationId xmlns:a16="http://schemas.microsoft.com/office/drawing/2014/main" id="{B715C665-0E11-4D48-8C56-08343BEB0497}"/>
              </a:ext>
            </a:extLst>
          </p:cNvPr>
          <p:cNvSpPr>
            <a:spLocks noChangeArrowheads="1"/>
          </p:cNvSpPr>
          <p:nvPr/>
        </p:nvSpPr>
        <p:spPr bwMode="auto">
          <a:xfrm>
            <a:off x="9064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193605" name="Text Box 114">
            <a:extLst>
              <a:ext uri="{FF2B5EF4-FFF2-40B4-BE49-F238E27FC236}">
                <a16:creationId xmlns:a16="http://schemas.microsoft.com/office/drawing/2014/main" id="{0CD8CD3A-D788-4381-9F96-776249A45A9A}"/>
              </a:ext>
            </a:extLst>
          </p:cNvPr>
          <p:cNvSpPr txBox="1">
            <a:spLocks noChangeArrowheads="1"/>
          </p:cNvSpPr>
          <p:nvPr/>
        </p:nvSpPr>
        <p:spPr bwMode="auto">
          <a:xfrm>
            <a:off x="9474200" y="4529139"/>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No Data</a:t>
            </a:r>
          </a:p>
        </p:txBody>
      </p:sp>
      <p:sp>
        <p:nvSpPr>
          <p:cNvPr id="193606" name="Text Box 105">
            <a:extLst>
              <a:ext uri="{FF2B5EF4-FFF2-40B4-BE49-F238E27FC236}">
                <a16:creationId xmlns:a16="http://schemas.microsoft.com/office/drawing/2014/main" id="{65E86919-10F0-439E-8AD4-7515CF31C898}"/>
              </a:ext>
            </a:extLst>
          </p:cNvPr>
          <p:cNvSpPr txBox="1">
            <a:spLocks noChangeArrowheads="1"/>
          </p:cNvSpPr>
          <p:nvPr/>
        </p:nvSpPr>
        <p:spPr bwMode="auto">
          <a:xfrm>
            <a:off x="9305925" y="31829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33.3% - 39.5%</a:t>
            </a:r>
          </a:p>
        </p:txBody>
      </p:sp>
      <p:sp>
        <p:nvSpPr>
          <p:cNvPr id="193607" name="Text Box 106">
            <a:extLst>
              <a:ext uri="{FF2B5EF4-FFF2-40B4-BE49-F238E27FC236}">
                <a16:creationId xmlns:a16="http://schemas.microsoft.com/office/drawing/2014/main" id="{B752F093-4246-4DF8-823E-82F1AF2C5103}"/>
              </a:ext>
            </a:extLst>
          </p:cNvPr>
          <p:cNvSpPr txBox="1">
            <a:spLocks noChangeArrowheads="1"/>
          </p:cNvSpPr>
          <p:nvPr/>
        </p:nvSpPr>
        <p:spPr bwMode="auto">
          <a:xfrm>
            <a:off x="9305925" y="35385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39.6% - 43.2%</a:t>
            </a:r>
          </a:p>
        </p:txBody>
      </p:sp>
      <p:sp>
        <p:nvSpPr>
          <p:cNvPr id="193608" name="Text Box 107">
            <a:extLst>
              <a:ext uri="{FF2B5EF4-FFF2-40B4-BE49-F238E27FC236}">
                <a16:creationId xmlns:a16="http://schemas.microsoft.com/office/drawing/2014/main" id="{7F1F1646-D9E5-439B-84C5-03CB54EB651E}"/>
              </a:ext>
            </a:extLst>
          </p:cNvPr>
          <p:cNvSpPr txBox="1">
            <a:spLocks noChangeArrowheads="1"/>
          </p:cNvSpPr>
          <p:nvPr/>
        </p:nvSpPr>
        <p:spPr bwMode="auto">
          <a:xfrm>
            <a:off x="9305925" y="38687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43.3% - 47.7%</a:t>
            </a:r>
          </a:p>
        </p:txBody>
      </p:sp>
      <p:sp>
        <p:nvSpPr>
          <p:cNvPr id="193609" name="Text Box 108">
            <a:extLst>
              <a:ext uri="{FF2B5EF4-FFF2-40B4-BE49-F238E27FC236}">
                <a16:creationId xmlns:a16="http://schemas.microsoft.com/office/drawing/2014/main" id="{ABEF347C-BA06-4C27-A5D7-21719C34DB50}"/>
              </a:ext>
            </a:extLst>
          </p:cNvPr>
          <p:cNvSpPr txBox="1">
            <a:spLocks noChangeArrowheads="1"/>
          </p:cNvSpPr>
          <p:nvPr/>
        </p:nvSpPr>
        <p:spPr bwMode="auto">
          <a:xfrm>
            <a:off x="9305925" y="42116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47.8% - 51.4%</a:t>
            </a:r>
          </a:p>
        </p:txBody>
      </p:sp>
      <p:sp>
        <p:nvSpPr>
          <p:cNvPr id="193610" name="Rectangle 7">
            <a:extLst>
              <a:ext uri="{FF2B5EF4-FFF2-40B4-BE49-F238E27FC236}">
                <a16:creationId xmlns:a16="http://schemas.microsoft.com/office/drawing/2014/main" id="{9831622F-2764-476E-9214-6BE7CCC4542D}"/>
              </a:ext>
            </a:extLst>
          </p:cNvPr>
          <p:cNvSpPr>
            <a:spLocks noGrp="1" noChangeArrowheads="1"/>
          </p:cNvSpPr>
          <p:nvPr>
            <p:ph type="title" idx="4294967295"/>
          </p:nvPr>
        </p:nvSpPr>
        <p:spPr>
          <a:xfrm>
            <a:off x="1960563" y="330201"/>
            <a:ext cx="8266112" cy="1135063"/>
          </a:xfrm>
          <a:noFill/>
        </p:spPr>
        <p:txBody>
          <a:bodyPr anchor="t"/>
          <a:lstStyle/>
          <a:p>
            <a:r>
              <a:rPr lang="en-US" altLang="en-US" sz="2000"/>
              <a:t>Percentage of High School Students Who Were Physically Active at Least 60 Minutes Per Day on 5 or More Days*</a:t>
            </a:r>
          </a:p>
        </p:txBody>
      </p:sp>
      <p:sp>
        <p:nvSpPr>
          <p:cNvPr id="193611" name="Text Box 101">
            <a:extLst>
              <a:ext uri="{FF2B5EF4-FFF2-40B4-BE49-F238E27FC236}">
                <a16:creationId xmlns:a16="http://schemas.microsoft.com/office/drawing/2014/main" id="{FDF71D36-A2C9-406D-AB31-3A04E787EBBB}"/>
              </a:ext>
            </a:extLst>
          </p:cNvPr>
          <p:cNvSpPr txBox="1">
            <a:spLocks noChangeArrowheads="1"/>
          </p:cNvSpPr>
          <p:nvPr/>
        </p:nvSpPr>
        <p:spPr bwMode="auto">
          <a:xfrm>
            <a:off x="1884363" y="6018213"/>
            <a:ext cx="83423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eaLnBrk="0" hangingPunct="0">
              <a:spcBef>
                <a:spcPct val="50000"/>
              </a:spcBef>
              <a:spcAft>
                <a:spcPct val="0"/>
              </a:spcAft>
              <a:buClrTx/>
              <a:buSzTx/>
              <a:buNone/>
            </a:pPr>
            <a:r>
              <a:rPr lang="en-US" altLang="en-US" sz="1100">
                <a:cs typeface="+mn-cs"/>
              </a:rPr>
              <a:t>In any kind of physical activity that increased their heart rate and made them breathe hard some of the time during the 7 days before the survey</a:t>
            </a:r>
          </a:p>
        </p:txBody>
      </p:sp>
      <p:sp>
        <p:nvSpPr>
          <p:cNvPr id="193612" name="Text Box 116">
            <a:extLst>
              <a:ext uri="{FF2B5EF4-FFF2-40B4-BE49-F238E27FC236}">
                <a16:creationId xmlns:a16="http://schemas.microsoft.com/office/drawing/2014/main" id="{CC3C9D83-87D6-48F3-8250-3A8444F51E21}"/>
              </a:ext>
            </a:extLst>
          </p:cNvPr>
          <p:cNvSpPr txBox="1">
            <a:spLocks noChangeArrowheads="1"/>
          </p:cNvSpPr>
          <p:nvPr/>
        </p:nvSpPr>
        <p:spPr bwMode="auto">
          <a:xfrm>
            <a:off x="6302375" y="6489701"/>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r" eaLnBrk="0" hangingPunct="0">
              <a:spcAft>
                <a:spcPct val="0"/>
              </a:spcAft>
              <a:buClrTx/>
              <a:buSzTx/>
              <a:buNone/>
            </a:pPr>
            <a:r>
              <a:rPr lang="en-US" altLang="en-US" sz="1600" i="1">
                <a:cs typeface="+mn-cs"/>
              </a:rPr>
              <a:t>State Youth Risk Behavior Surveys, 2019</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448732" y="287867"/>
            <a:ext cx="11362267"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Did Not Participate in at Least 60 Minutes of Physical Activity on at Least 1 Day,* by Sex,</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Grade,</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and Race/Ethnicity,</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2019</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900" b="1" baseline="50000" dirty="0">
                <a:solidFill>
                  <a:srgbClr val="007889"/>
                </a:solidFill>
              </a:rPr>
              <a:t>†</a:t>
            </a:r>
            <a:r>
              <a:rPr lang="en-US" sz="1100" dirty="0">
                <a:solidFill>
                  <a:srgbClr val="007889"/>
                </a:solidFill>
              </a:rPr>
              <a:t>F &gt; M; 11th &gt; 9th, 11th &gt; 10th, 12th &gt; 9th, 12th &gt; 10th; B &gt; H,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143164" y="269395"/>
            <a:ext cx="1186897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Did Not Participate in at Least 60 Minutes of Physical Activity on at Least 1 Day,* by Sexual Identity and Sex of Sexual Contacts, 2019</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1100" dirty="0">
                <a:solidFill>
                  <a:srgbClr val="007889"/>
                </a:solidFill>
              </a:rPr>
              <a:t>This graph contains weighted results.</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57728" y="264164"/>
            <a:ext cx="1203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Did Not Participate in at Least 60 Minutes of Physical Activity on at Least 1 Day,* 2011-2019</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p>
        </p:txBody>
      </p:sp>
      <p:graphicFrame>
        <p:nvGraphicFramePr>
          <p:cNvPr id="6" name="Chart 5"/>
          <p:cNvGraphicFramePr/>
          <p:nvPr>
            <p:extLst>
              <p:ext uri="{D42A27DB-BD31-4B8C-83A1-F6EECF244321}">
                <p14:modId xmlns:p14="http://schemas.microsoft.com/office/powerpoint/2010/main" val="397493290"/>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900" b="1" baseline="50000" dirty="0">
                <a:solidFill>
                  <a:srgbClr val="007889"/>
                </a:solidFill>
              </a:rPr>
              <a:t>†</a:t>
            </a:r>
            <a:r>
              <a:rPr lang="en-US" sz="1100" dirty="0">
                <a:solidFill>
                  <a:srgbClr val="007889"/>
                </a:solidFill>
              </a:rPr>
              <a:t>Increased 2011-2019 [Based on linear trend analyses using logistic regression models controlling for sex, race/ethnicity, and grade (p &lt; 0.05).]</a:t>
            </a:r>
          </a:p>
          <a:p>
            <a:r>
              <a:rPr lang="en-US" sz="1100" dirty="0">
                <a:solidFill>
                  <a:srgbClr val="007889"/>
                </a:solidFill>
              </a:rPr>
              <a:t>This graph contains weighted results.</a:t>
            </a:r>
          </a:p>
        </p:txBody>
      </p:sp>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Surveys, 2011-2019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theme/theme1.xml><?xml version="1.0" encoding="utf-8"?>
<a:theme xmlns:a="http://schemas.openxmlformats.org/drawingml/2006/main" name="Dashtem">
  <a:themeElements>
    <a:clrScheme name="">
      <a:dk1>
        <a:srgbClr val="00279F"/>
      </a:dk1>
      <a:lt1>
        <a:srgbClr val="FFFFFF"/>
      </a:lt1>
      <a:dk2>
        <a:srgbClr val="0000FF"/>
      </a:dk2>
      <a:lt2>
        <a:srgbClr val="FFFF00"/>
      </a:lt2>
      <a:accent1>
        <a:srgbClr val="26CA59"/>
      </a:accent1>
      <a:accent2>
        <a:srgbClr val="6E4EAE"/>
      </a:accent2>
      <a:accent3>
        <a:srgbClr val="AAAAFF"/>
      </a:accent3>
      <a:accent4>
        <a:srgbClr val="DADADA"/>
      </a:accent4>
      <a:accent5>
        <a:srgbClr val="ACE1B5"/>
      </a:accent5>
      <a:accent6>
        <a:srgbClr val="63469D"/>
      </a:accent6>
      <a:hlink>
        <a:srgbClr val="00FFFF"/>
      </a:hlink>
      <a:folHlink>
        <a:srgbClr val="EF3333"/>
      </a:folHlink>
    </a:clrScheme>
    <a:fontScheme name="Dasht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lnDef>
  </a:objectDefaults>
  <a:extraClrSchemeLst>
    <a:extraClrScheme>
      <a:clrScheme name="Dashte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shte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shte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shte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shte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shte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shte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ashtem">
  <a:themeElements>
    <a:clrScheme name="">
      <a:dk1>
        <a:srgbClr val="00279F"/>
      </a:dk1>
      <a:lt1>
        <a:srgbClr val="FFFFFF"/>
      </a:lt1>
      <a:dk2>
        <a:srgbClr val="0000FF"/>
      </a:dk2>
      <a:lt2>
        <a:srgbClr val="FFFF00"/>
      </a:lt2>
      <a:accent1>
        <a:srgbClr val="26CA59"/>
      </a:accent1>
      <a:accent2>
        <a:srgbClr val="6E4EAE"/>
      </a:accent2>
      <a:accent3>
        <a:srgbClr val="AAAAFF"/>
      </a:accent3>
      <a:accent4>
        <a:srgbClr val="DADADA"/>
      </a:accent4>
      <a:accent5>
        <a:srgbClr val="ACE1B5"/>
      </a:accent5>
      <a:accent6>
        <a:srgbClr val="63469D"/>
      </a:accent6>
      <a:hlink>
        <a:srgbClr val="00FFFF"/>
      </a:hlink>
      <a:folHlink>
        <a:srgbClr val="EF3333"/>
      </a:folHlink>
    </a:clrScheme>
    <a:fontScheme name="Dasht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2"/>
            </a:solidFill>
            <a:effectLst/>
            <a:latin typeface="Arial" charset="0"/>
          </a:defRPr>
        </a:defPPr>
      </a:lstStyle>
    </a:lnDef>
  </a:objectDefaults>
  <a:extraClrSchemeLst>
    <a:extraClrScheme>
      <a:clrScheme name="Dashte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shte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shte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shte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shte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shte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shte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12270</Words>
  <Application>Microsoft Office PowerPoint</Application>
  <PresentationFormat>Widescreen</PresentationFormat>
  <Paragraphs>505</Paragraphs>
  <Slides>49</Slides>
  <Notes>49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49</vt:i4>
      </vt:variant>
    </vt:vector>
  </HeadingPairs>
  <TitlesOfParts>
    <vt:vector size="56" baseType="lpstr">
      <vt:lpstr>Arial</vt:lpstr>
      <vt:lpstr>Calibri</vt:lpstr>
      <vt:lpstr>Monotype Sorts</vt:lpstr>
      <vt:lpstr>Times New Roman</vt:lpstr>
      <vt:lpstr>Verdana</vt:lpstr>
      <vt:lpstr>Dashtem</vt:lpstr>
      <vt:lpstr>1_Dashtem</vt:lpstr>
      <vt:lpstr>Physical Activity and Sedentary Behaviors</vt:lpstr>
      <vt:lpstr>Percentage of High School Students Who Were Physically Active at Least 60 Minutes Per Day on 5 or More Days,* by Sex,† Grade,† and Race/Ethnicity,† 2019</vt:lpstr>
      <vt:lpstr>Percentage of High School Students Who Were Physically Active at Least 60 Minutes Per Day on 5 or More Days,* by Sexual Identity and Sex of Sexual Contacts, 2019</vt:lpstr>
      <vt:lpstr>Percentage of High School Students Who Were Physically Active at Least 60 Minutes Per Day on 5 or More Days,* 2011-2019†</vt:lpstr>
      <vt:lpstr>Range and Median Percentage of High School Students Who Were Physically Active at Least 60 Minutes Per Day on 5 or More Days,* Across 44 States and 27 Cities, 2019</vt:lpstr>
      <vt:lpstr>Percentage of High School Students Who Were Physically Active at Least 60 Minutes Per Day on 5 or More Days*</vt:lpstr>
      <vt:lpstr>Percentage of High School Students Who Did Not Participate in at Least 60 Minutes of Physical Activity on at Least 1 Day,* by Sex,† Grade,† and Race/Ethnicity,† 2019</vt:lpstr>
      <vt:lpstr>Percentage of High School Students Who Did Not Participate in at Least 60 Minutes of Physical Activity on at Least 1 Day,* by Sexual Identity and Sex of Sexual Contacts, 2019</vt:lpstr>
      <vt:lpstr>Percentage of High School Students Who Did Not Participate in at Least 60 Minutes of Physical Activity on at Least 1 Day,* 2011-2019†</vt:lpstr>
      <vt:lpstr>Range and Median Percentage of High School Students Who Did Not Participate in at Least 60 Minutes of Physical Activity on at Least 1 Day,* Across 44 States and 27 Cities, 2019</vt:lpstr>
      <vt:lpstr>Percentage of High School Students Who Did Not Participate in at Least 60 Minutes of Physical Activity on at Least 1 Day*</vt:lpstr>
      <vt:lpstr>Percentage of High School Students Who Were Physically Active at Least 60 Minutes Per Day on All 7 Days,* by Sex,† Grade,† and Race/Ethnicity,† 2019</vt:lpstr>
      <vt:lpstr>Percentage of High School Students Who Were Physically Active at Least 60 Minutes Per Day on All 7 Days,* by Sexual Identity and Sex of Sexual Contacts, 2019</vt:lpstr>
      <vt:lpstr>Percentage of High School Students Who Were Physically Active at Least 60 Minutes Per Day on All 7 Days,* 2011-2019†</vt:lpstr>
      <vt:lpstr>Range and Median Percentage of High School Students Who Were Physically Active at Least 60 Minutes Per Day on All 7 Days,* Across 44 States and 27 Cities, 2019</vt:lpstr>
      <vt:lpstr>Percentage of High School Students Who Were Physically Active at Least 60 Minutes Per Day on All 7 Days*</vt:lpstr>
      <vt:lpstr>Percentage of High School Students Who Watched Television 3 or More Hours Per Day,* by Sex, Grade,† and Race/Ethnicity,† 2019</vt:lpstr>
      <vt:lpstr>Percentage of High School Students Who Watched Television 3 or More Hours Per Day,* by Sexual Identity and Sex of Sexual Contacts, 2019</vt:lpstr>
      <vt:lpstr>Percentage of High School Students Who Watched Television 3 or More Hours Per Day,* 1999-2019†</vt:lpstr>
      <vt:lpstr>Range and Median Percentage of High School Students Who Watched Television 3 or More Hours Per Day,* Across 36 States and 26 Cities, 2019</vt:lpstr>
      <vt:lpstr>Percentage of High School Students Who Watched Television 3 or More Hours Per Day*</vt:lpstr>
      <vt:lpstr>Percentage of High School Students Who Played Video or Computer Games or Used a Computer 3 or More Hours Per Day,* by Sex,† Grade, and Race/Ethnicity, 2019</vt:lpstr>
      <vt:lpstr>Percentage of High School Students Who Played Video or Computer Games or Used a Computer 3 or More Hours Per Day,* by Sexual Identity and Sex of Sexual Contacts, 2019</vt:lpstr>
      <vt:lpstr>Percentage of High School Students Who Played Video or Computer Games or Used a Computer 3 or More Hours Per Day,* 2003-2019†</vt:lpstr>
      <vt:lpstr>Range and Median Percentage of High School Students Who Played Video or Computer Games or Used a Computer 3 or More Hours Per Day,* Across 42 States and 26 Cities, 2019</vt:lpstr>
      <vt:lpstr>Percentage of High School Students Who Played Video or Computer Games or Used a Computer 3 or More Hours Per Day*</vt:lpstr>
      <vt:lpstr>Percentage of High School Students Who Attended Physical Education (PE) Classes on 1 or More Days,* by Sex,† Grade,† and Race/Ethnicity, 2019</vt:lpstr>
      <vt:lpstr>Percentage of High School Students Who Attended Physical Education (PE) Classes on 1 or More Days,* by Sexual Identity and Sex of Sexual Contacts, 2019</vt:lpstr>
      <vt:lpstr>Percentage of High School Students Who Attended Physical Education (PE) Classes on 1 or More Days,* 1991-2019†</vt:lpstr>
      <vt:lpstr>Range and Median Percentage of High School Students Who Attended Physical Education (PE) Classes on 1 or More Days,* Across 36 States and 20 Cities, 2019</vt:lpstr>
      <vt:lpstr>Percentage of High School Students Who Attended Physical Education (PE) Classes on 1 or More Days*</vt:lpstr>
      <vt:lpstr>Percentage of High School Students Who Attended Physical Education Classes on All 5 Days,* by Sex,† Grade,† and Race/Ethnicity, 2019</vt:lpstr>
      <vt:lpstr>Percentage of High School Students Who Attended Physical Education Classes on All 5 Days,* by Sexual Identity and Sex of Sexual Contacts, 2019</vt:lpstr>
      <vt:lpstr>Percentage of High School Students Who Attended Physical Education Classes on All 5 Days,* 1991-2019†</vt:lpstr>
      <vt:lpstr>Range and Median Percentage of High School Students Who Attended Physical Education Classes on All 5 Days,* Across 36 States and 20 Cities, 2019</vt:lpstr>
      <vt:lpstr>Percentage of High School Students Who Attended Physical Education Classes on All 5 Days*</vt:lpstr>
      <vt:lpstr>Percentage of High School Students Who Did Exercises to Strengthen or Tone Their Muscles on Three or More Days,* by Sex,† Grade,† and Race/Ethnicity, 2019</vt:lpstr>
      <vt:lpstr>Percentage of High School Students Who Did Exercises to Strengthen or Tone Their Muscles on Three or More Days,* by Sexual Identity and Sex of Sexual Contacts, 2019</vt:lpstr>
      <vt:lpstr>Percentage of High School Students Who Did Exercises to Strengthen or Tone Their Muscles on Three or More Days,* 1991-2019†</vt:lpstr>
      <vt:lpstr>Percentage of High School Students Who Played on at Least One Sports Team,* by Sex,† Grade,† and Race/Ethnicity,† 2019</vt:lpstr>
      <vt:lpstr>Percentage of High School Students Who Played on at Least One Sports Team,* by Sexual Identity and Sex of Sexual Contacts, 2019</vt:lpstr>
      <vt:lpstr>Percentage of High School Students Who Played on at Least One Sports Team,* 1999-2019†</vt:lpstr>
      <vt:lpstr>Range and Median Percentage of High School Students Who Played on at Least One Sports Team,* Across 24 States and 18 Cities, 2019</vt:lpstr>
      <vt:lpstr>Percentage of High School Students Who Played on at Least One Sports Team*</vt:lpstr>
      <vt:lpstr>Percentage of High School Students Who Had a Concussion from Playing a Sport or Being Physically Active,* by Sex,† Grade, and Race/Ethnicity, 2019</vt:lpstr>
      <vt:lpstr>Percentage of High School Students Who Had a Concussion from Playing a Sport or Being Physically Active,* by Sexual Identity and Sex of Sexual Contacts, 2019</vt:lpstr>
      <vt:lpstr>Percentage of High School Students Who Had a Concussion from Playing a Sport or Being Physically Active,* 2017-2019†</vt:lpstr>
      <vt:lpstr>Range and Median Percentage of High School Students Who Had a Concussion from Playing a Sport or Being Physically Active,* Across 33 States and 21 Cities, 2019</vt:lpstr>
      <vt:lpstr>Percentage of High School Students Who Had a Concussion from Playing a Sport or Being Physically Active*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YRBS Results: Physical Activity and Sedentary Behaviors Slides</dc:title>
  <dc:creator/>
  <cp:lastModifiedBy/>
  <cp:revision>1</cp:revision>
  <dcterms:created xsi:type="dcterms:W3CDTF">2020-08-12T14:19:34Z</dcterms:created>
  <dcterms:modified xsi:type="dcterms:W3CDTF">2020-08-12T15:58:03Z</dcterms:modified>
</cp:coreProperties>
</file>