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9.xml" ContentType="application/vnd.openxmlformats-officedocument.drawingml.chart+xml"/>
  <Override PartName="/ppt/notesSlides/notesSlide13.xml" ContentType="application/vnd.openxmlformats-officedocument.presentationml.notesSlide+xml"/>
  <Override PartName="/ppt/charts/chart10.xml" ContentType="application/vnd.openxmlformats-officedocument.drawingml.chart+xml"/>
  <Override PartName="/ppt/notesSlides/notesSlide14.xml" ContentType="application/vnd.openxmlformats-officedocument.presentationml.notesSlide+xml"/>
  <Override PartName="/ppt/charts/chart11.xml" ContentType="application/vnd.openxmlformats-officedocument.drawingml.chart+xml"/>
  <Override PartName="/ppt/notesSlides/notesSlide15.xml" ContentType="application/vnd.openxmlformats-officedocument.presentationml.notesSlide+xml"/>
  <Override PartName="/ppt/charts/chart12.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3.xml" ContentType="application/vnd.openxmlformats-officedocument.drawingml.chart+xml"/>
  <Override PartName="/ppt/notesSlides/notesSlide18.xml" ContentType="application/vnd.openxmlformats-officedocument.presentationml.notesSlide+xml"/>
  <Override PartName="/ppt/charts/chart14.xml" ContentType="application/vnd.openxmlformats-officedocument.drawingml.chart+xml"/>
  <Override PartName="/ppt/notesSlides/notesSlide19.xml" ContentType="application/vnd.openxmlformats-officedocument.presentationml.notesSlide+xml"/>
  <Override PartName="/ppt/charts/chart15.xml" ContentType="application/vnd.openxmlformats-officedocument.drawingml.chart+xml"/>
  <Override PartName="/ppt/notesSlides/notesSlide20.xml" ContentType="application/vnd.openxmlformats-officedocument.presentationml.notesSlide+xml"/>
  <Override PartName="/ppt/charts/chart16.xml" ContentType="application/vnd.openxmlformats-officedocument.drawingml.chart+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Lst>
  <p:notesMasterIdLst>
    <p:notesMasterId r:id="rId26"/>
  </p:notesMasterIdLst>
  <p:sldIdLst>
    <p:sldId id="854" r:id="rId5"/>
    <p:sldId id="537" r:id="rId6"/>
    <p:sldId id="538" r:id="rId7"/>
    <p:sldId id="539" r:id="rId8"/>
    <p:sldId id="540" r:id="rId9"/>
    <p:sldId id="818" r:id="rId10"/>
    <p:sldId id="541" r:id="rId11"/>
    <p:sldId id="542" r:id="rId12"/>
    <p:sldId id="543" r:id="rId13"/>
    <p:sldId id="544" r:id="rId14"/>
    <p:sldId id="819" r:id="rId15"/>
    <p:sldId id="545" r:id="rId16"/>
    <p:sldId id="546" r:id="rId17"/>
    <p:sldId id="547" r:id="rId18"/>
    <p:sldId id="548" r:id="rId19"/>
    <p:sldId id="820" r:id="rId20"/>
    <p:sldId id="549" r:id="rId21"/>
    <p:sldId id="550" r:id="rId22"/>
    <p:sldId id="551" r:id="rId23"/>
    <p:sldId id="552" r:id="rId24"/>
    <p:sldId id="821" r:id="rId2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89"/>
    <a:srgbClr val="A3A3A3"/>
    <a:srgbClr val="9B4E9E"/>
    <a:srgbClr val="F7A01B"/>
    <a:srgbClr val="BF311B"/>
    <a:srgbClr val="18472F"/>
    <a:srgbClr val="339966"/>
    <a:srgbClr val="1D4D6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2069" autoAdjust="0"/>
    <p:restoredTop sz="65912" autoAdjust="0"/>
  </p:normalViewPr>
  <p:slideViewPr>
    <p:cSldViewPr>
      <p:cViewPr>
        <p:scale>
          <a:sx n="36" d="100"/>
          <a:sy n="36" d="100"/>
        </p:scale>
        <p:origin x="792" y="485"/>
      </p:cViewPr>
      <p:guideLst>
        <p:guide orient="horz" pos="2160"/>
        <p:guide pos="3840"/>
      </p:guideLst>
    </p:cSldViewPr>
  </p:slideViewPr>
  <p:outlineViewPr>
    <p:cViewPr>
      <p:scale>
        <a:sx n="33" d="100"/>
        <a:sy n="33" d="100"/>
      </p:scale>
      <p:origin x="0" y="-1550"/>
    </p:cViewPr>
  </p:outlineViewPr>
  <p:notesTextViewPr>
    <p:cViewPr>
      <p:scale>
        <a:sx n="1" d="1"/>
        <a:sy n="1" d="1"/>
      </p:scale>
      <p:origin x="0" y="0"/>
    </p:cViewPr>
  </p:notesTextViewPr>
  <p:sorterViewPr>
    <p:cViewPr>
      <p:scale>
        <a:sx n="37" d="100"/>
        <a:sy n="3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15.5</c:v>
                </c:pt>
                <c:pt idx="2">
                  <c:v>18.899999999999999</c:v>
                </c:pt>
                <c:pt idx="3">
                  <c:v>11.9</c:v>
                </c:pt>
                <c:pt idx="5">
                  <c:v>14.8</c:v>
                </c:pt>
                <c:pt idx="6">
                  <c:v>15.9</c:v>
                </c:pt>
                <c:pt idx="7">
                  <c:v>15.7</c:v>
                </c:pt>
                <c:pt idx="8">
                  <c:v>15.5</c:v>
                </c:pt>
                <c:pt idx="10">
                  <c:v>21.1</c:v>
                </c:pt>
                <c:pt idx="11">
                  <c:v>19.2</c:v>
                </c:pt>
                <c:pt idx="12">
                  <c:v>13.1</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75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4"/>
            <c:invertIfNegative val="0"/>
            <c:bubble3D val="0"/>
            <c:spPr>
              <a:solidFill>
                <a:srgbClr val="9B4E9E"/>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51A0-4D45-B782-5BE3D7A7B80A}"/>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9"/>
            <c:invertIfNegative val="0"/>
            <c:bubble3D val="0"/>
            <c:spPr>
              <a:solidFill>
                <a:srgbClr val="F7A01B"/>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3407-4E97-8E23-A26261F8DF1A}"/>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Sheet1!$A$2:$A$10</c:f>
              <c:strCache>
                <c:ptCount val="9"/>
                <c:pt idx="0">
                  <c:v>Total</c:v>
                </c:pt>
                <c:pt idx="2">
                  <c:v>Heterosexual</c:v>
                </c:pt>
                <c:pt idx="3">
                  <c:v>Gay, Lesbian, or Bisexual</c:v>
                </c:pt>
                <c:pt idx="4">
                  <c:v>Unsure</c:v>
                </c:pt>
                <c:pt idx="6">
                  <c:v>Opposite Sex Only</c:v>
                </c:pt>
                <c:pt idx="7">
                  <c:v>Same Sex or Both Sexes</c:v>
                </c:pt>
                <c:pt idx="8">
                  <c:v>No Sexual Contact</c:v>
                </c:pt>
              </c:strCache>
            </c:strRef>
          </c:cat>
          <c:val>
            <c:numRef>
              <c:f>Sheet1!$B$2:$B$10</c:f>
              <c:numCache>
                <c:formatCode>General</c:formatCode>
                <c:ptCount val="9"/>
                <c:pt idx="0">
                  <c:v>32.4</c:v>
                </c:pt>
                <c:pt idx="2">
                  <c:v>30.1</c:v>
                </c:pt>
                <c:pt idx="3">
                  <c:v>46.6</c:v>
                </c:pt>
                <c:pt idx="4">
                  <c:v>36.5</c:v>
                </c:pt>
                <c:pt idx="6">
                  <c:v>29.6</c:v>
                </c:pt>
                <c:pt idx="7">
                  <c:v>44.8</c:v>
                </c:pt>
                <c:pt idx="8">
                  <c:v>34</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9B4E9E"/>
              </a:solidFill>
            </a:ln>
          </c:spPr>
          <c:marker>
            <c:symbol val="square"/>
            <c:size val="5"/>
            <c:spPr>
              <a:solidFill>
                <a:srgbClr val="FFC000"/>
              </a:solidFill>
              <a:ln>
                <a:solidFill>
                  <a:srgbClr val="9B4E9E"/>
                </a:solidFill>
              </a:ln>
            </c:spPr>
          </c:marker>
          <c:dLbls>
            <c:numFmt formatCode="#,##0.0" sourceLinked="0"/>
            <c:spPr>
              <a:noFill/>
              <a:ln>
                <a:noFill/>
              </a:ln>
            </c:spPr>
            <c:txPr>
              <a:bodyPr/>
              <a:lstStyle/>
              <a:p>
                <a:pPr>
                  <a:defRPr sz="1200" b="0" i="0" baseline="0">
                    <a:solidFill>
                      <a:srgbClr val="007889"/>
                    </a:solidFill>
                    <a:latin typeface="Arial" panose="020B0604020202020204" pitchFamily="34" charset="0"/>
                  </a:defRPr>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numRef>
              <c:f>Sheet1!$A$2:$A$16</c:f>
              <c:numCache>
                <c:formatCode>General</c:formatCode>
                <c:ptCount val="15"/>
                <c:pt idx="0">
                  <c:v>1991</c:v>
                </c:pt>
                <c:pt idx="1">
                  <c:v>1993</c:v>
                </c:pt>
                <c:pt idx="2">
                  <c:v>1995</c:v>
                </c:pt>
                <c:pt idx="3">
                  <c:v>1997</c:v>
                </c:pt>
                <c:pt idx="4">
                  <c:v>1999</c:v>
                </c:pt>
                <c:pt idx="5">
                  <c:v>2001</c:v>
                </c:pt>
                <c:pt idx="6">
                  <c:v>2003</c:v>
                </c:pt>
                <c:pt idx="7">
                  <c:v>2005</c:v>
                </c:pt>
                <c:pt idx="8">
                  <c:v>2007</c:v>
                </c:pt>
                <c:pt idx="9">
                  <c:v>2009</c:v>
                </c:pt>
                <c:pt idx="10">
                  <c:v>2011</c:v>
                </c:pt>
                <c:pt idx="11">
                  <c:v>2013</c:v>
                </c:pt>
                <c:pt idx="12">
                  <c:v>2015</c:v>
                </c:pt>
                <c:pt idx="13">
                  <c:v>2017</c:v>
                </c:pt>
                <c:pt idx="14">
                  <c:v>2019</c:v>
                </c:pt>
              </c:numCache>
            </c:numRef>
          </c:cat>
          <c:val>
            <c:numRef>
              <c:f>Sheet1!$B$2:$B$16</c:f>
              <c:numCache>
                <c:formatCode>General</c:formatCode>
                <c:ptCount val="15"/>
                <c:pt idx="0">
                  <c:v>31.8</c:v>
                </c:pt>
                <c:pt idx="1">
                  <c:v>34.299999999999997</c:v>
                </c:pt>
                <c:pt idx="2">
                  <c:v>27.6</c:v>
                </c:pt>
                <c:pt idx="3">
                  <c:v>27.3</c:v>
                </c:pt>
                <c:pt idx="4">
                  <c:v>30</c:v>
                </c:pt>
                <c:pt idx="5">
                  <c:v>29.2</c:v>
                </c:pt>
                <c:pt idx="6">
                  <c:v>29.6</c:v>
                </c:pt>
                <c:pt idx="7">
                  <c:v>31.5</c:v>
                </c:pt>
                <c:pt idx="8">
                  <c:v>29.3</c:v>
                </c:pt>
                <c:pt idx="9">
                  <c:v>27.7</c:v>
                </c:pt>
                <c:pt idx="10">
                  <c:v>29.2</c:v>
                </c:pt>
                <c:pt idx="11">
                  <c:v>31.1</c:v>
                </c:pt>
                <c:pt idx="12">
                  <c:v>31.5</c:v>
                </c:pt>
                <c:pt idx="13">
                  <c:v>31.5</c:v>
                </c:pt>
                <c:pt idx="14">
                  <c:v>32.4</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9237-485D-BF89-106BB3A27320}"/>
            </c:ext>
          </c:extLst>
        </c:ser>
        <c:dLbls>
          <c:showLegendKey val="0"/>
          <c:showVal val="0"/>
          <c:showCatName val="0"/>
          <c:showSerName val="0"/>
          <c:showPercent val="0"/>
          <c:showBubbleSize val="0"/>
        </c:dLbls>
        <c:marker val="1"/>
        <c:smooth val="0"/>
        <c:axId val="395479784"/>
        <c:axId val="395480176"/>
      </c:lineChart>
      <c:catAx>
        <c:axId val="395479784"/>
        <c:scaling>
          <c:orientation val="minMax"/>
        </c:scaling>
        <c:delete val="0"/>
        <c:axPos val="b"/>
        <c:numFmt formatCode="General" sourceLinked="1"/>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80176"/>
        <c:crosses val="autoZero"/>
        <c:auto val="1"/>
        <c:lblAlgn val="ctr"/>
        <c:lblOffset val="100"/>
        <c:noMultiLvlLbl val="0"/>
      </c:catAx>
      <c:valAx>
        <c:axId val="395480176"/>
        <c:scaling>
          <c:orientation val="minMax"/>
          <c:max val="110"/>
          <c:min val="0"/>
        </c:scaling>
        <c:delete val="0"/>
        <c:axPos val="l"/>
        <c:majorGridlines>
          <c:spPr>
            <a:ln w="3175">
              <a:solidFill>
                <a:schemeClr val="accent4">
                  <a:lumMod val="90000"/>
                </a:schemeClr>
              </a:solidFill>
            </a:ln>
          </c:spPr>
        </c:majorGridlines>
        <c:title>
          <c:tx>
            <c:rich>
              <a:bodyPr rot="-5400000" vert="horz"/>
              <a:lstStyle/>
              <a:p>
                <a:pPr>
                  <a:defRPr sz="900"/>
                </a:pPr>
                <a:r>
                  <a:rPr lang="en-US" sz="1200" b="0" i="0" baseline="0" dirty="0">
                    <a:solidFill>
                      <a:srgbClr val="007889"/>
                    </a:solidFill>
                    <a:latin typeface="+mj-lt"/>
                  </a:rPr>
                  <a:t>Percent</a:t>
                </a:r>
              </a:p>
            </c:rich>
          </c:tx>
          <c:layout>
            <c:manualLayout>
              <c:xMode val="edge"/>
              <c:yMode val="edge"/>
              <c:x val="1.6318492808216841E-2"/>
              <c:y val="0.39930746364926767"/>
            </c:manualLayout>
          </c:layout>
          <c:overlay val="0"/>
        </c:title>
        <c:numFmt formatCode="#,##0"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79784"/>
        <c:crosses val="autoZero"/>
        <c:crossBetween val="between"/>
        <c:majorUnit val="20"/>
      </c:valAx>
      <c:spPr>
        <a:noFill/>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9B4E9E"/>
              </a:solidFill>
              <a:ln>
                <a:solidFill>
                  <a:srgbClr val="FFFFFF"/>
                </a:solidFill>
                <a:prstDash val="solid"/>
              </a:ln>
            </c:spPr>
          </c:marker>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25.9</c:v>
                </c:pt>
                <c:pt idx="1">
                  <c:v>23.1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F168-4CAE-9F1E-F456D6B9296B}"/>
            </c:ext>
          </c:extLst>
        </c:ser>
        <c:ser>
          <c:idx val="1"/>
          <c:order val="1"/>
          <c:tx>
            <c:strRef>
              <c:f>Sheet1!$A$3</c:f>
              <c:strCache>
                <c:ptCount val="1"/>
                <c:pt idx="0">
                  <c:v>Max</c:v>
                </c:pt>
              </c:strCache>
            </c:strRef>
          </c:tx>
          <c:spPr>
            <a:ln w="36401">
              <a:noFill/>
            </a:ln>
          </c:spPr>
          <c:marker>
            <c:symbol val="dash"/>
            <c:size val="18"/>
            <c:spPr>
              <a:solidFill>
                <a:srgbClr val="9B4E9E"/>
              </a:solidFill>
              <a:ln>
                <a:solidFill>
                  <a:srgbClr val="FFFFFF"/>
                </a:solidFill>
                <a:prstDash val="solid"/>
              </a:ln>
            </c:spPr>
          </c:marker>
          <c:dLbls>
            <c:numFmt formatCode="#,##0.0" sourceLinked="0"/>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37.299999999999997</c:v>
                </c:pt>
                <c:pt idx="1">
                  <c:v>36.700000000000003</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1-F168-4CAE-9F1E-F456D6B9296B}"/>
            </c:ext>
          </c:extLst>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2-F168-4CAE-9F1E-F456D6B9296B}"/>
              </c:ext>
            </c:extLst>
          </c:dPt>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31.3</c:v>
                </c:pt>
                <c:pt idx="1">
                  <c:v>29.7</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3-F168-4CAE-9F1E-F456D6B9296B}"/>
            </c:ext>
          </c:extLst>
        </c:ser>
        <c:dLbls>
          <c:showLegendKey val="0"/>
          <c:showVal val="0"/>
          <c:showCatName val="0"/>
          <c:showSerName val="0"/>
          <c:showPercent val="0"/>
          <c:showBubbleSize val="0"/>
        </c:dLbls>
        <c:hiLowLines>
          <c:spPr>
            <a:ln w="32356">
              <a:solidFill>
                <a:srgbClr val="7030A0"/>
              </a:solidFill>
              <a:prstDash val="solid"/>
            </a:ln>
          </c:spPr>
        </c:hiLowLines>
        <c:axId val="395480960"/>
        <c:axId val="395481352"/>
      </c:stockChart>
      <c:catAx>
        <c:axId val="395480960"/>
        <c:scaling>
          <c:orientation val="minMax"/>
        </c:scaling>
        <c:delete val="0"/>
        <c:axPos val="b"/>
        <c:numFmt formatCode="General" sourceLinked="1"/>
        <c:majorTickMark val="none"/>
        <c:minorTickMark val="none"/>
        <c:tickLblPos val="nextTo"/>
        <c:spPr>
          <a:ln w="3175">
            <a:solidFill>
              <a:srgbClr val="A3A3A3"/>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1352"/>
        <c:crosses val="autoZero"/>
        <c:auto val="1"/>
        <c:lblAlgn val="ctr"/>
        <c:lblOffset val="100"/>
        <c:tickLblSkip val="1"/>
        <c:tickMarkSkip val="1"/>
        <c:noMultiLvlLbl val="0"/>
      </c:catAx>
      <c:valAx>
        <c:axId val="395481352"/>
        <c:scaling>
          <c:orientation val="minMax"/>
          <c:max val="50"/>
          <c:min val="0"/>
        </c:scaling>
        <c:delete val="0"/>
        <c:axPos val="l"/>
        <c:majorGridlines>
          <c:spPr>
            <a:ln w="3175">
              <a:solidFill>
                <a:srgbClr val="A3A3A3"/>
              </a:solidFill>
            </a:ln>
          </c:spPr>
        </c:majorGridlines>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none"/>
        <c:minorTickMark val="none"/>
        <c:tickLblPos val="nextTo"/>
        <c:spPr>
          <a:ln w="3175">
            <a:solidFill>
              <a:schemeClr val="tx1"/>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0960"/>
        <c:crosses val="autoZero"/>
        <c:crossBetween val="between"/>
        <c:majorUnit val="10"/>
      </c:valAx>
      <c:spPr>
        <a:noFill/>
        <a:ln w="3175">
          <a:solidFill>
            <a:srgbClr val="A3A3A3"/>
          </a:solid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48.3</c:v>
                </c:pt>
                <c:pt idx="2">
                  <c:v>37</c:v>
                </c:pt>
                <c:pt idx="3">
                  <c:v>59.8</c:v>
                </c:pt>
                <c:pt idx="5">
                  <c:v>47.2</c:v>
                </c:pt>
                <c:pt idx="6">
                  <c:v>50.7</c:v>
                </c:pt>
                <c:pt idx="7">
                  <c:v>48.2</c:v>
                </c:pt>
                <c:pt idx="8">
                  <c:v>47.1</c:v>
                </c:pt>
                <c:pt idx="10">
                  <c:v>40.1</c:v>
                </c:pt>
                <c:pt idx="11">
                  <c:v>54.9</c:v>
                </c:pt>
                <c:pt idx="12">
                  <c:v>46.6</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75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4"/>
            <c:invertIfNegative val="0"/>
            <c:bubble3D val="0"/>
            <c:spPr>
              <a:solidFill>
                <a:srgbClr val="9B4E9E"/>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51A0-4D45-B782-5BE3D7A7B80A}"/>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9"/>
            <c:invertIfNegative val="0"/>
            <c:bubble3D val="0"/>
            <c:spPr>
              <a:solidFill>
                <a:srgbClr val="F7A01B"/>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3407-4E97-8E23-A26261F8DF1A}"/>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Sheet1!$A$2:$A$10</c:f>
              <c:strCache>
                <c:ptCount val="9"/>
                <c:pt idx="0">
                  <c:v>Total</c:v>
                </c:pt>
                <c:pt idx="2">
                  <c:v>Heterosexual</c:v>
                </c:pt>
                <c:pt idx="3">
                  <c:v>Gay, Lesbian, or Bisexual</c:v>
                </c:pt>
                <c:pt idx="4">
                  <c:v>Unsure</c:v>
                </c:pt>
                <c:pt idx="6">
                  <c:v>Opposite Sex Only</c:v>
                </c:pt>
                <c:pt idx="7">
                  <c:v>Same Sex or Both Sexes</c:v>
                </c:pt>
                <c:pt idx="8">
                  <c:v>No Sexual Contact</c:v>
                </c:pt>
              </c:strCache>
            </c:strRef>
          </c:cat>
          <c:val>
            <c:numRef>
              <c:f>Sheet1!$B$2:$B$10</c:f>
              <c:numCache>
                <c:formatCode>General</c:formatCode>
                <c:ptCount val="9"/>
                <c:pt idx="0">
                  <c:v>48.3</c:v>
                </c:pt>
                <c:pt idx="2">
                  <c:v>46.1</c:v>
                </c:pt>
                <c:pt idx="3">
                  <c:v>62.4</c:v>
                </c:pt>
                <c:pt idx="4">
                  <c:v>51.4</c:v>
                </c:pt>
                <c:pt idx="6">
                  <c:v>46</c:v>
                </c:pt>
                <c:pt idx="7">
                  <c:v>60</c:v>
                </c:pt>
                <c:pt idx="8">
                  <c:v>49</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9B4E9E"/>
              </a:solidFill>
            </a:ln>
          </c:spPr>
          <c:marker>
            <c:symbol val="square"/>
            <c:size val="5"/>
            <c:spPr>
              <a:solidFill>
                <a:srgbClr val="FFC000"/>
              </a:solidFill>
              <a:ln>
                <a:solidFill>
                  <a:srgbClr val="9B4E9E"/>
                </a:solidFill>
              </a:ln>
            </c:spPr>
          </c:marker>
          <c:dLbls>
            <c:numFmt formatCode="#,##0.0" sourceLinked="0"/>
            <c:spPr>
              <a:noFill/>
              <a:ln>
                <a:noFill/>
              </a:ln>
            </c:spPr>
            <c:txPr>
              <a:bodyPr/>
              <a:lstStyle/>
              <a:p>
                <a:pPr>
                  <a:defRPr sz="1200" b="0" i="0" baseline="0">
                    <a:solidFill>
                      <a:srgbClr val="007889"/>
                    </a:solidFill>
                    <a:latin typeface="Arial" panose="020B0604020202020204" pitchFamily="34" charset="0"/>
                  </a:defRPr>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numRef>
              <c:f>Sheet1!$A$2:$A$16</c:f>
              <c:numCache>
                <c:formatCode>General</c:formatCode>
                <c:ptCount val="15"/>
                <c:pt idx="0">
                  <c:v>1991</c:v>
                </c:pt>
                <c:pt idx="1">
                  <c:v>1993</c:v>
                </c:pt>
                <c:pt idx="2">
                  <c:v>1995</c:v>
                </c:pt>
                <c:pt idx="3">
                  <c:v>1997</c:v>
                </c:pt>
                <c:pt idx="4">
                  <c:v>1999</c:v>
                </c:pt>
                <c:pt idx="5">
                  <c:v>2001</c:v>
                </c:pt>
                <c:pt idx="6">
                  <c:v>2003</c:v>
                </c:pt>
                <c:pt idx="7">
                  <c:v>2005</c:v>
                </c:pt>
                <c:pt idx="8">
                  <c:v>2007</c:v>
                </c:pt>
                <c:pt idx="9">
                  <c:v>2009</c:v>
                </c:pt>
                <c:pt idx="10">
                  <c:v>2011</c:v>
                </c:pt>
                <c:pt idx="11">
                  <c:v>2013</c:v>
                </c:pt>
                <c:pt idx="12">
                  <c:v>2015</c:v>
                </c:pt>
                <c:pt idx="13">
                  <c:v>2017</c:v>
                </c:pt>
                <c:pt idx="14">
                  <c:v>2019</c:v>
                </c:pt>
              </c:numCache>
            </c:numRef>
          </c:cat>
          <c:val>
            <c:numRef>
              <c:f>Sheet1!$B$2:$B$16</c:f>
              <c:numCache>
                <c:formatCode>General</c:formatCode>
                <c:ptCount val="15"/>
                <c:pt idx="0">
                  <c:v>41.8</c:v>
                </c:pt>
                <c:pt idx="1">
                  <c:v>40.299999999999997</c:v>
                </c:pt>
                <c:pt idx="2">
                  <c:v>41.4</c:v>
                </c:pt>
                <c:pt idx="3">
                  <c:v>39.700000000000003</c:v>
                </c:pt>
                <c:pt idx="4">
                  <c:v>42.7</c:v>
                </c:pt>
                <c:pt idx="5">
                  <c:v>46</c:v>
                </c:pt>
                <c:pt idx="6">
                  <c:v>43.8</c:v>
                </c:pt>
                <c:pt idx="7">
                  <c:v>45.6</c:v>
                </c:pt>
                <c:pt idx="8">
                  <c:v>45.2</c:v>
                </c:pt>
                <c:pt idx="9">
                  <c:v>44.4</c:v>
                </c:pt>
                <c:pt idx="10">
                  <c:v>46</c:v>
                </c:pt>
                <c:pt idx="11">
                  <c:v>47.7</c:v>
                </c:pt>
                <c:pt idx="12">
                  <c:v>45.6</c:v>
                </c:pt>
                <c:pt idx="13">
                  <c:v>47.1</c:v>
                </c:pt>
                <c:pt idx="14">
                  <c:v>48.3</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9237-485D-BF89-106BB3A27320}"/>
            </c:ext>
          </c:extLst>
        </c:ser>
        <c:dLbls>
          <c:showLegendKey val="0"/>
          <c:showVal val="0"/>
          <c:showCatName val="0"/>
          <c:showSerName val="0"/>
          <c:showPercent val="0"/>
          <c:showBubbleSize val="0"/>
        </c:dLbls>
        <c:marker val="1"/>
        <c:smooth val="0"/>
        <c:axId val="395479784"/>
        <c:axId val="395480176"/>
      </c:lineChart>
      <c:catAx>
        <c:axId val="395479784"/>
        <c:scaling>
          <c:orientation val="minMax"/>
        </c:scaling>
        <c:delete val="0"/>
        <c:axPos val="b"/>
        <c:numFmt formatCode="General" sourceLinked="1"/>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80176"/>
        <c:crosses val="autoZero"/>
        <c:auto val="1"/>
        <c:lblAlgn val="ctr"/>
        <c:lblOffset val="100"/>
        <c:noMultiLvlLbl val="0"/>
      </c:catAx>
      <c:valAx>
        <c:axId val="395480176"/>
        <c:scaling>
          <c:orientation val="minMax"/>
          <c:max val="110"/>
          <c:min val="0"/>
        </c:scaling>
        <c:delete val="0"/>
        <c:axPos val="l"/>
        <c:majorGridlines>
          <c:spPr>
            <a:ln w="3175">
              <a:solidFill>
                <a:schemeClr val="accent4">
                  <a:lumMod val="90000"/>
                </a:schemeClr>
              </a:solidFill>
            </a:ln>
          </c:spPr>
        </c:majorGridlines>
        <c:title>
          <c:tx>
            <c:rich>
              <a:bodyPr rot="-5400000" vert="horz"/>
              <a:lstStyle/>
              <a:p>
                <a:pPr>
                  <a:defRPr sz="900"/>
                </a:pPr>
                <a:r>
                  <a:rPr lang="en-US" sz="1200" b="0" i="0" baseline="0" dirty="0">
                    <a:solidFill>
                      <a:srgbClr val="007889"/>
                    </a:solidFill>
                    <a:latin typeface="+mj-lt"/>
                  </a:rPr>
                  <a:t>Percent</a:t>
                </a:r>
              </a:p>
            </c:rich>
          </c:tx>
          <c:layout>
            <c:manualLayout>
              <c:xMode val="edge"/>
              <c:yMode val="edge"/>
              <c:x val="1.6318492808216841E-2"/>
              <c:y val="0.39930746364926767"/>
            </c:manualLayout>
          </c:layout>
          <c:overlay val="0"/>
        </c:title>
        <c:numFmt formatCode="#,##0"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79784"/>
        <c:crosses val="autoZero"/>
        <c:crossBetween val="between"/>
        <c:majorUnit val="20"/>
      </c:valAx>
      <c:spPr>
        <a:noFill/>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9B4E9E"/>
              </a:solidFill>
              <a:ln>
                <a:solidFill>
                  <a:srgbClr val="FFFFFF"/>
                </a:solidFill>
                <a:prstDash val="solid"/>
              </a:ln>
            </c:spPr>
          </c:marker>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40.799999999999997</c:v>
                </c:pt>
                <c:pt idx="1">
                  <c:v>33.5</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F168-4CAE-9F1E-F456D6B9296B}"/>
            </c:ext>
          </c:extLst>
        </c:ser>
        <c:ser>
          <c:idx val="1"/>
          <c:order val="1"/>
          <c:tx>
            <c:strRef>
              <c:f>Sheet1!$A$3</c:f>
              <c:strCache>
                <c:ptCount val="1"/>
                <c:pt idx="0">
                  <c:v>Max</c:v>
                </c:pt>
              </c:strCache>
            </c:strRef>
          </c:tx>
          <c:spPr>
            <a:ln w="36401">
              <a:noFill/>
            </a:ln>
          </c:spPr>
          <c:marker>
            <c:symbol val="dash"/>
            <c:size val="18"/>
            <c:spPr>
              <a:solidFill>
                <a:srgbClr val="9B4E9E"/>
              </a:solidFill>
              <a:ln>
                <a:solidFill>
                  <a:srgbClr val="FFFFFF"/>
                </a:solidFill>
                <a:prstDash val="solid"/>
              </a:ln>
            </c:spPr>
          </c:marker>
          <c:dLbls>
            <c:numFmt formatCode="#,##0.0" sourceLinked="0"/>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51.3</c:v>
                </c:pt>
                <c:pt idx="1">
                  <c:v>57.3</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1-F168-4CAE-9F1E-F456D6B9296B}"/>
            </c:ext>
          </c:extLst>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2-F168-4CAE-9F1E-F456D6B9296B}"/>
              </c:ext>
            </c:extLst>
          </c:dPt>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45.8</c:v>
                </c:pt>
                <c:pt idx="1">
                  <c:v>45</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3-F168-4CAE-9F1E-F456D6B9296B}"/>
            </c:ext>
          </c:extLst>
        </c:ser>
        <c:dLbls>
          <c:showLegendKey val="0"/>
          <c:showVal val="0"/>
          <c:showCatName val="0"/>
          <c:showSerName val="0"/>
          <c:showPercent val="0"/>
          <c:showBubbleSize val="0"/>
        </c:dLbls>
        <c:hiLowLines>
          <c:spPr>
            <a:ln w="32356">
              <a:solidFill>
                <a:srgbClr val="7030A0"/>
              </a:solidFill>
              <a:prstDash val="solid"/>
            </a:ln>
          </c:spPr>
        </c:hiLowLines>
        <c:axId val="395480960"/>
        <c:axId val="395481352"/>
      </c:stockChart>
      <c:catAx>
        <c:axId val="395480960"/>
        <c:scaling>
          <c:orientation val="minMax"/>
        </c:scaling>
        <c:delete val="0"/>
        <c:axPos val="b"/>
        <c:numFmt formatCode="General" sourceLinked="1"/>
        <c:majorTickMark val="none"/>
        <c:minorTickMark val="none"/>
        <c:tickLblPos val="nextTo"/>
        <c:spPr>
          <a:ln w="3175">
            <a:solidFill>
              <a:srgbClr val="A3A3A3"/>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1352"/>
        <c:crosses val="autoZero"/>
        <c:auto val="1"/>
        <c:lblAlgn val="ctr"/>
        <c:lblOffset val="100"/>
        <c:tickLblSkip val="1"/>
        <c:tickMarkSkip val="1"/>
        <c:noMultiLvlLbl val="0"/>
      </c:catAx>
      <c:valAx>
        <c:axId val="395481352"/>
        <c:scaling>
          <c:orientation val="minMax"/>
          <c:max val="100"/>
          <c:min val="0"/>
        </c:scaling>
        <c:delete val="0"/>
        <c:axPos val="l"/>
        <c:majorGridlines>
          <c:spPr>
            <a:ln w="3175">
              <a:solidFill>
                <a:srgbClr val="A3A3A3"/>
              </a:solidFill>
            </a:ln>
          </c:spPr>
        </c:majorGridlines>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none"/>
        <c:minorTickMark val="none"/>
        <c:tickLblPos val="nextTo"/>
        <c:spPr>
          <a:ln w="3175">
            <a:solidFill>
              <a:schemeClr val="tx1"/>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0960"/>
        <c:crosses val="autoZero"/>
        <c:crossBetween val="between"/>
        <c:majorUnit val="20"/>
      </c:valAx>
      <c:spPr>
        <a:noFill/>
        <a:ln w="3175">
          <a:solidFill>
            <a:srgbClr val="A3A3A3"/>
          </a:solid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4"/>
            <c:invertIfNegative val="0"/>
            <c:bubble3D val="0"/>
            <c:spPr>
              <a:solidFill>
                <a:srgbClr val="9B4E9E"/>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51A0-4D45-B782-5BE3D7A7B80A}"/>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9"/>
            <c:invertIfNegative val="0"/>
            <c:bubble3D val="0"/>
            <c:spPr>
              <a:solidFill>
                <a:srgbClr val="F7A01B"/>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3407-4E97-8E23-A26261F8DF1A}"/>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Sheet1!$A$2:$A$10</c:f>
              <c:strCache>
                <c:ptCount val="9"/>
                <c:pt idx="0">
                  <c:v>Total</c:v>
                </c:pt>
                <c:pt idx="2">
                  <c:v>Heterosexual</c:v>
                </c:pt>
                <c:pt idx="3">
                  <c:v>Gay, Lesbian, or Bisexual</c:v>
                </c:pt>
                <c:pt idx="4">
                  <c:v>Unsure</c:v>
                </c:pt>
                <c:pt idx="6">
                  <c:v>Opposite Sex Only</c:v>
                </c:pt>
                <c:pt idx="7">
                  <c:v>Same Sex or Both Sexes</c:v>
                </c:pt>
                <c:pt idx="8">
                  <c:v>No Sexual Contact</c:v>
                </c:pt>
              </c:strCache>
            </c:strRef>
          </c:cat>
          <c:val>
            <c:numRef>
              <c:f>Sheet1!$B$2:$B$10</c:f>
              <c:numCache>
                <c:formatCode>General</c:formatCode>
                <c:ptCount val="9"/>
                <c:pt idx="0">
                  <c:v>15.5</c:v>
                </c:pt>
                <c:pt idx="2">
                  <c:v>14.4</c:v>
                </c:pt>
                <c:pt idx="3">
                  <c:v>21</c:v>
                </c:pt>
                <c:pt idx="4">
                  <c:v>18.2</c:v>
                </c:pt>
                <c:pt idx="6">
                  <c:v>13.7</c:v>
                </c:pt>
                <c:pt idx="7">
                  <c:v>17.8</c:v>
                </c:pt>
                <c:pt idx="8">
                  <c:v>16.2</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9B4E9E"/>
              </a:solidFill>
            </a:ln>
          </c:spPr>
          <c:marker>
            <c:symbol val="square"/>
            <c:size val="5"/>
            <c:spPr>
              <a:solidFill>
                <a:srgbClr val="FFC000"/>
              </a:solidFill>
              <a:ln>
                <a:solidFill>
                  <a:srgbClr val="9B4E9E"/>
                </a:solidFill>
              </a:ln>
            </c:spPr>
          </c:marker>
          <c:dLbls>
            <c:numFmt formatCode="#,##0.0" sourceLinked="0"/>
            <c:spPr>
              <a:noFill/>
              <a:ln>
                <a:noFill/>
              </a:ln>
            </c:spPr>
            <c:txPr>
              <a:bodyPr/>
              <a:lstStyle/>
              <a:p>
                <a:pPr>
                  <a:defRPr sz="1200" b="0" i="0" baseline="0">
                    <a:solidFill>
                      <a:srgbClr val="007889"/>
                    </a:solidFill>
                    <a:latin typeface="Arial" panose="020B0604020202020204" pitchFamily="34" charset="0"/>
                  </a:defRPr>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numRef>
              <c:f>Sheet1!$A$2:$A$12</c:f>
              <c:numCache>
                <c:formatCode>General</c:formatCode>
                <c:ptCount val="15"/>
                <c:pt idx="0">
                  <c:v>1999</c:v>
                </c:pt>
                <c:pt idx="1">
                  <c:v>2001</c:v>
                </c:pt>
                <c:pt idx="2">
                  <c:v>2003</c:v>
                </c:pt>
                <c:pt idx="3">
                  <c:v>2005</c:v>
                </c:pt>
                <c:pt idx="4">
                  <c:v>2007</c:v>
                </c:pt>
                <c:pt idx="5">
                  <c:v>2009</c:v>
                </c:pt>
                <c:pt idx="6">
                  <c:v>2011</c:v>
                </c:pt>
                <c:pt idx="7">
                  <c:v>2013</c:v>
                </c:pt>
                <c:pt idx="8">
                  <c:v>2015</c:v>
                </c:pt>
                <c:pt idx="9">
                  <c:v>2017</c:v>
                </c:pt>
                <c:pt idx="10">
                  <c:v>2019</c:v>
                </c:pt>
              </c:numCache>
            </c:numRef>
          </c:cat>
          <c:val>
            <c:numRef>
              <c:f>Sheet1!$B$2:$B$12</c:f>
              <c:numCache>
                <c:formatCode>General</c:formatCode>
                <c:ptCount val="15"/>
                <c:pt idx="0">
                  <c:v>10.6</c:v>
                </c:pt>
                <c:pt idx="1">
                  <c:v>10.5</c:v>
                </c:pt>
                <c:pt idx="2">
                  <c:v>12</c:v>
                </c:pt>
                <c:pt idx="3">
                  <c:v>13</c:v>
                </c:pt>
                <c:pt idx="4">
                  <c:v>12.8</c:v>
                </c:pt>
                <c:pt idx="5">
                  <c:v>11.8</c:v>
                </c:pt>
                <c:pt idx="6">
                  <c:v>13</c:v>
                </c:pt>
                <c:pt idx="7">
                  <c:v>13.7</c:v>
                </c:pt>
                <c:pt idx="8">
                  <c:v>13.9</c:v>
                </c:pt>
                <c:pt idx="9">
                  <c:v>14.8</c:v>
                </c:pt>
                <c:pt idx="10">
                  <c:v>15.5</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9237-485D-BF89-106BB3A27320}"/>
            </c:ext>
          </c:extLst>
        </c:ser>
        <c:dLbls>
          <c:showLegendKey val="0"/>
          <c:showVal val="0"/>
          <c:showCatName val="0"/>
          <c:showSerName val="0"/>
          <c:showPercent val="0"/>
          <c:showBubbleSize val="0"/>
        </c:dLbls>
        <c:marker val="1"/>
        <c:smooth val="0"/>
        <c:axId val="395479784"/>
        <c:axId val="395480176"/>
      </c:lineChart>
      <c:catAx>
        <c:axId val="395479784"/>
        <c:scaling>
          <c:orientation val="minMax"/>
        </c:scaling>
        <c:delete val="0"/>
        <c:axPos val="b"/>
        <c:numFmt formatCode="General" sourceLinked="1"/>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80176"/>
        <c:crosses val="autoZero"/>
        <c:auto val="1"/>
        <c:lblAlgn val="ctr"/>
        <c:lblOffset val="100"/>
        <c:noMultiLvlLbl val="0"/>
      </c:catAx>
      <c:valAx>
        <c:axId val="395480176"/>
        <c:scaling>
          <c:orientation val="minMax"/>
          <c:max val="110"/>
          <c:min val="0"/>
        </c:scaling>
        <c:delete val="0"/>
        <c:axPos val="l"/>
        <c:majorGridlines>
          <c:spPr>
            <a:ln w="3175">
              <a:solidFill>
                <a:schemeClr val="accent4">
                  <a:lumMod val="90000"/>
                </a:schemeClr>
              </a:solidFill>
            </a:ln>
          </c:spPr>
        </c:majorGridlines>
        <c:title>
          <c:tx>
            <c:rich>
              <a:bodyPr rot="-5400000" vert="horz"/>
              <a:lstStyle/>
              <a:p>
                <a:pPr>
                  <a:defRPr sz="900"/>
                </a:pPr>
                <a:r>
                  <a:rPr lang="en-US" sz="1200" b="0" i="0" baseline="0" dirty="0">
                    <a:solidFill>
                      <a:srgbClr val="007889"/>
                    </a:solidFill>
                    <a:latin typeface="+mj-lt"/>
                  </a:rPr>
                  <a:t>Percent</a:t>
                </a:r>
              </a:p>
            </c:rich>
          </c:tx>
          <c:layout>
            <c:manualLayout>
              <c:xMode val="edge"/>
              <c:yMode val="edge"/>
              <c:x val="1.6318492808216841E-2"/>
              <c:y val="0.39930746364926767"/>
            </c:manualLayout>
          </c:layout>
          <c:overlay val="0"/>
        </c:title>
        <c:numFmt formatCode="#,##0"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79784"/>
        <c:crosses val="autoZero"/>
        <c:crossBetween val="between"/>
        <c:majorUnit val="20"/>
      </c:valAx>
      <c:spPr>
        <a:noFill/>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9B4E9E"/>
              </a:solidFill>
              <a:ln>
                <a:solidFill>
                  <a:srgbClr val="FFFFFF"/>
                </a:solidFill>
                <a:prstDash val="solid"/>
              </a:ln>
            </c:spPr>
          </c:marker>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9.8000000000000007</c:v>
                </c:pt>
                <c:pt idx="1">
                  <c:v>7.7</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F168-4CAE-9F1E-F456D6B9296B}"/>
            </c:ext>
          </c:extLst>
        </c:ser>
        <c:ser>
          <c:idx val="1"/>
          <c:order val="1"/>
          <c:tx>
            <c:strRef>
              <c:f>Sheet1!$A$3</c:f>
              <c:strCache>
                <c:ptCount val="1"/>
                <c:pt idx="0">
                  <c:v>Max</c:v>
                </c:pt>
              </c:strCache>
            </c:strRef>
          </c:tx>
          <c:spPr>
            <a:ln w="36401">
              <a:noFill/>
            </a:ln>
          </c:spPr>
          <c:marker>
            <c:symbol val="dash"/>
            <c:size val="18"/>
            <c:spPr>
              <a:solidFill>
                <a:srgbClr val="9B4E9E"/>
              </a:solidFill>
              <a:ln>
                <a:solidFill>
                  <a:srgbClr val="FFFFFF"/>
                </a:solidFill>
                <a:prstDash val="solid"/>
              </a:ln>
            </c:spPr>
          </c:marker>
          <c:dLbls>
            <c:numFmt formatCode="#,##0.0" sourceLinked="0"/>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23.4</c:v>
                </c:pt>
                <c:pt idx="1">
                  <c:v>25</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1-F168-4CAE-9F1E-F456D6B9296B}"/>
            </c:ext>
          </c:extLst>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2-F168-4CAE-9F1E-F456D6B9296B}"/>
              </c:ext>
            </c:extLst>
          </c:dPt>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15</c:v>
                </c:pt>
                <c:pt idx="1">
                  <c:v>15.4</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3-F168-4CAE-9F1E-F456D6B9296B}"/>
            </c:ext>
          </c:extLst>
        </c:ser>
        <c:dLbls>
          <c:showLegendKey val="0"/>
          <c:showVal val="0"/>
          <c:showCatName val="0"/>
          <c:showSerName val="0"/>
          <c:showPercent val="0"/>
          <c:showBubbleSize val="0"/>
        </c:dLbls>
        <c:hiLowLines>
          <c:spPr>
            <a:ln w="32356">
              <a:solidFill>
                <a:srgbClr val="7030A0"/>
              </a:solidFill>
              <a:prstDash val="solid"/>
            </a:ln>
          </c:spPr>
        </c:hiLowLines>
        <c:axId val="395480960"/>
        <c:axId val="395481352"/>
      </c:stockChart>
      <c:catAx>
        <c:axId val="395480960"/>
        <c:scaling>
          <c:orientation val="minMax"/>
        </c:scaling>
        <c:delete val="0"/>
        <c:axPos val="b"/>
        <c:numFmt formatCode="General" sourceLinked="1"/>
        <c:majorTickMark val="none"/>
        <c:minorTickMark val="none"/>
        <c:tickLblPos val="nextTo"/>
        <c:spPr>
          <a:ln w="3175">
            <a:solidFill>
              <a:srgbClr val="A3A3A3"/>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1352"/>
        <c:crosses val="autoZero"/>
        <c:auto val="1"/>
        <c:lblAlgn val="ctr"/>
        <c:lblOffset val="100"/>
        <c:tickLblSkip val="1"/>
        <c:tickMarkSkip val="1"/>
        <c:noMultiLvlLbl val="0"/>
      </c:catAx>
      <c:valAx>
        <c:axId val="395481352"/>
        <c:scaling>
          <c:orientation val="minMax"/>
          <c:max val="50"/>
          <c:min val="0"/>
        </c:scaling>
        <c:delete val="0"/>
        <c:axPos val="l"/>
        <c:majorGridlines>
          <c:spPr>
            <a:ln w="3175">
              <a:solidFill>
                <a:srgbClr val="A3A3A3"/>
              </a:solidFill>
            </a:ln>
          </c:spPr>
        </c:majorGridlines>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none"/>
        <c:minorTickMark val="none"/>
        <c:tickLblPos val="nextTo"/>
        <c:spPr>
          <a:ln w="3175">
            <a:solidFill>
              <a:schemeClr val="tx1"/>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0960"/>
        <c:crosses val="autoZero"/>
        <c:crossBetween val="between"/>
        <c:majorUnit val="10"/>
      </c:valAx>
      <c:spPr>
        <a:noFill/>
        <a:ln w="3175">
          <a:solidFill>
            <a:srgbClr val="A3A3A3"/>
          </a:solid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16.100000000000001</c:v>
                </c:pt>
                <c:pt idx="2">
                  <c:v>14.9</c:v>
                </c:pt>
                <c:pt idx="3">
                  <c:v>17.399999999999999</c:v>
                </c:pt>
                <c:pt idx="5">
                  <c:v>15.7</c:v>
                </c:pt>
                <c:pt idx="6">
                  <c:v>16.600000000000001</c:v>
                </c:pt>
                <c:pt idx="7">
                  <c:v>16.600000000000001</c:v>
                </c:pt>
                <c:pt idx="8">
                  <c:v>15.5</c:v>
                </c:pt>
                <c:pt idx="10">
                  <c:v>16.399999999999999</c:v>
                </c:pt>
                <c:pt idx="11">
                  <c:v>19.600000000000001</c:v>
                </c:pt>
                <c:pt idx="12">
                  <c:v>14.6</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75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4"/>
            <c:invertIfNegative val="0"/>
            <c:bubble3D val="0"/>
            <c:spPr>
              <a:solidFill>
                <a:srgbClr val="9B4E9E"/>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51A0-4D45-B782-5BE3D7A7B80A}"/>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9"/>
            <c:invertIfNegative val="0"/>
            <c:bubble3D val="0"/>
            <c:spPr>
              <a:solidFill>
                <a:srgbClr val="F7A01B"/>
              </a:solidFill>
              <a:ln>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0-3407-4E97-8E23-A26261F8DF1A}"/>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Sheet1!$A$2:$A$10</c:f>
              <c:strCache>
                <c:ptCount val="9"/>
                <c:pt idx="0">
                  <c:v>Total</c:v>
                </c:pt>
                <c:pt idx="2">
                  <c:v>Heterosexual</c:v>
                </c:pt>
                <c:pt idx="3">
                  <c:v>Gay, Lesbian, or Bisexual</c:v>
                </c:pt>
                <c:pt idx="4">
                  <c:v>Unsure</c:v>
                </c:pt>
                <c:pt idx="6">
                  <c:v>Opposite Sex Only</c:v>
                </c:pt>
                <c:pt idx="7">
                  <c:v>Same Sex or Both Sexes</c:v>
                </c:pt>
                <c:pt idx="8">
                  <c:v>No Sexual Contact</c:v>
                </c:pt>
              </c:strCache>
            </c:strRef>
          </c:cat>
          <c:val>
            <c:numRef>
              <c:f>Sheet1!$B$2:$B$10</c:f>
              <c:numCache>
                <c:formatCode>General</c:formatCode>
                <c:ptCount val="9"/>
                <c:pt idx="0">
                  <c:v>16.100000000000001</c:v>
                </c:pt>
                <c:pt idx="2">
                  <c:v>15.4</c:v>
                </c:pt>
                <c:pt idx="3">
                  <c:v>21.9</c:v>
                </c:pt>
                <c:pt idx="4">
                  <c:v>13.4</c:v>
                </c:pt>
                <c:pt idx="6">
                  <c:v>17.2</c:v>
                </c:pt>
                <c:pt idx="7">
                  <c:v>21.1</c:v>
                </c:pt>
                <c:pt idx="8">
                  <c:v>14</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25400">
              <a:solidFill>
                <a:srgbClr val="9B4E9E"/>
              </a:solidFill>
            </a:ln>
          </c:spPr>
          <c:marker>
            <c:symbol val="square"/>
            <c:size val="5"/>
            <c:spPr>
              <a:solidFill>
                <a:srgbClr val="FFC000"/>
              </a:solidFill>
              <a:ln>
                <a:solidFill>
                  <a:srgbClr val="9B4E9E"/>
                </a:solidFill>
              </a:ln>
            </c:spPr>
          </c:marker>
          <c:dLbls>
            <c:numFmt formatCode="#,##0.0" sourceLinked="0"/>
            <c:spPr>
              <a:noFill/>
              <a:ln>
                <a:noFill/>
              </a:ln>
            </c:spPr>
            <c:txPr>
              <a:bodyPr/>
              <a:lstStyle/>
              <a:p>
                <a:pPr>
                  <a:defRPr sz="1200" b="0" i="0" baseline="0">
                    <a:solidFill>
                      <a:srgbClr val="007889"/>
                    </a:solidFill>
                    <a:latin typeface="Arial" panose="020B0604020202020204" pitchFamily="34" charset="0"/>
                  </a:defRPr>
                </a:pPr>
                <a:endParaRPr lang="en-US"/>
              </a:p>
            </c:txPr>
            <c:dLblPos val="t"/>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numRef>
              <c:f>Sheet1!$A$2:$A$12</c:f>
              <c:numCache>
                <c:formatCode>General</c:formatCode>
                <c:ptCount val="15"/>
                <c:pt idx="0">
                  <c:v>1999</c:v>
                </c:pt>
                <c:pt idx="1">
                  <c:v>2001</c:v>
                </c:pt>
                <c:pt idx="2">
                  <c:v>2003</c:v>
                </c:pt>
                <c:pt idx="3">
                  <c:v>2005</c:v>
                </c:pt>
                <c:pt idx="4">
                  <c:v>2007</c:v>
                </c:pt>
                <c:pt idx="5">
                  <c:v>2009</c:v>
                </c:pt>
                <c:pt idx="6">
                  <c:v>2011</c:v>
                </c:pt>
                <c:pt idx="7">
                  <c:v>2013</c:v>
                </c:pt>
                <c:pt idx="8">
                  <c:v>2015</c:v>
                </c:pt>
                <c:pt idx="9">
                  <c:v>2017</c:v>
                </c:pt>
                <c:pt idx="10">
                  <c:v>2019</c:v>
                </c:pt>
              </c:numCache>
            </c:numRef>
          </c:cat>
          <c:val>
            <c:numRef>
              <c:f>Sheet1!$B$2:$B$12</c:f>
              <c:numCache>
                <c:formatCode>General</c:formatCode>
                <c:ptCount val="15"/>
                <c:pt idx="0">
                  <c:v>14.1</c:v>
                </c:pt>
                <c:pt idx="1">
                  <c:v>13.6</c:v>
                </c:pt>
                <c:pt idx="2">
                  <c:v>14.7</c:v>
                </c:pt>
                <c:pt idx="3">
                  <c:v>15.6</c:v>
                </c:pt>
                <c:pt idx="4">
                  <c:v>15.6</c:v>
                </c:pt>
                <c:pt idx="5">
                  <c:v>15.6</c:v>
                </c:pt>
                <c:pt idx="6">
                  <c:v>15.2</c:v>
                </c:pt>
                <c:pt idx="7">
                  <c:v>16.600000000000001</c:v>
                </c:pt>
                <c:pt idx="8">
                  <c:v>16</c:v>
                </c:pt>
                <c:pt idx="9">
                  <c:v>15.6</c:v>
                </c:pt>
                <c:pt idx="10">
                  <c:v>16.100000000000001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9237-485D-BF89-106BB3A27320}"/>
            </c:ext>
          </c:extLst>
        </c:ser>
        <c:dLbls>
          <c:showLegendKey val="0"/>
          <c:showVal val="0"/>
          <c:showCatName val="0"/>
          <c:showSerName val="0"/>
          <c:showPercent val="0"/>
          <c:showBubbleSize val="0"/>
        </c:dLbls>
        <c:marker val="1"/>
        <c:smooth val="0"/>
        <c:axId val="395479784"/>
        <c:axId val="395480176"/>
      </c:lineChart>
      <c:catAx>
        <c:axId val="395479784"/>
        <c:scaling>
          <c:orientation val="minMax"/>
        </c:scaling>
        <c:delete val="0"/>
        <c:axPos val="b"/>
        <c:numFmt formatCode="General" sourceLinked="1"/>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80176"/>
        <c:crosses val="autoZero"/>
        <c:auto val="1"/>
        <c:lblAlgn val="ctr"/>
        <c:lblOffset val="100"/>
        <c:noMultiLvlLbl val="0"/>
      </c:catAx>
      <c:valAx>
        <c:axId val="395480176"/>
        <c:scaling>
          <c:orientation val="minMax"/>
          <c:max val="110"/>
          <c:min val="0"/>
        </c:scaling>
        <c:delete val="0"/>
        <c:axPos val="l"/>
        <c:majorGridlines>
          <c:spPr>
            <a:ln w="3175">
              <a:solidFill>
                <a:schemeClr val="accent4">
                  <a:lumMod val="90000"/>
                </a:schemeClr>
              </a:solidFill>
            </a:ln>
          </c:spPr>
        </c:majorGridlines>
        <c:title>
          <c:tx>
            <c:rich>
              <a:bodyPr rot="-5400000" vert="horz"/>
              <a:lstStyle/>
              <a:p>
                <a:pPr>
                  <a:defRPr sz="900"/>
                </a:pPr>
                <a:r>
                  <a:rPr lang="en-US" sz="1200" b="0" i="0" baseline="0" dirty="0">
                    <a:solidFill>
                      <a:srgbClr val="007889"/>
                    </a:solidFill>
                    <a:latin typeface="+mj-lt"/>
                  </a:rPr>
                  <a:t>Percent</a:t>
                </a:r>
              </a:p>
            </c:rich>
          </c:tx>
          <c:layout>
            <c:manualLayout>
              <c:xMode val="edge"/>
              <c:yMode val="edge"/>
              <c:x val="1.6318492808216841E-2"/>
              <c:y val="0.39930746364926767"/>
            </c:manualLayout>
          </c:layout>
          <c:overlay val="0"/>
        </c:title>
        <c:numFmt formatCode="#,##0"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95479784"/>
        <c:crosses val="autoZero"/>
        <c:crossBetween val="between"/>
        <c:majorUnit val="20"/>
      </c:valAx>
      <c:spPr>
        <a:noFill/>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39313835770523E-2"/>
          <c:y val="3.630841717701954E-2"/>
          <c:w val="0.81489595050618679"/>
          <c:h val="0.85486612350539504"/>
        </c:manualLayout>
      </c:layout>
      <c:stockChart>
        <c:ser>
          <c:idx val="0"/>
          <c:order val="0"/>
          <c:tx>
            <c:strRef>
              <c:f>Sheet1!$A$2</c:f>
              <c:strCache>
                <c:ptCount val="1"/>
                <c:pt idx="0">
                  <c:v>Min</c:v>
                </c:pt>
              </c:strCache>
            </c:strRef>
          </c:tx>
          <c:spPr>
            <a:ln w="36401">
              <a:noFill/>
            </a:ln>
          </c:spPr>
          <c:marker>
            <c:symbol val="dash"/>
            <c:size val="18"/>
            <c:spPr>
              <a:solidFill>
                <a:srgbClr val="9B4E9E"/>
              </a:solidFill>
              <a:ln>
                <a:solidFill>
                  <a:srgbClr val="FFFFFF"/>
                </a:solidFill>
                <a:prstDash val="solid"/>
              </a:ln>
            </c:spPr>
          </c:marker>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Sheet1!$B$2:$C$2</c:f>
              <c:numCache>
                <c:formatCode>0.0</c:formatCode>
                <c:ptCount val="2"/>
                <c:pt idx="0">
                  <c:v>11.7</c:v>
                </c:pt>
                <c:pt idx="1">
                  <c:v>10.7</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0-F168-4CAE-9F1E-F456D6B9296B}"/>
            </c:ext>
          </c:extLst>
        </c:ser>
        <c:ser>
          <c:idx val="1"/>
          <c:order val="1"/>
          <c:tx>
            <c:strRef>
              <c:f>Sheet1!$A$3</c:f>
              <c:strCache>
                <c:ptCount val="1"/>
                <c:pt idx="0">
                  <c:v>Max</c:v>
                </c:pt>
              </c:strCache>
            </c:strRef>
          </c:tx>
          <c:spPr>
            <a:ln w="36401">
              <a:noFill/>
            </a:ln>
          </c:spPr>
          <c:marker>
            <c:symbol val="dash"/>
            <c:size val="18"/>
            <c:spPr>
              <a:solidFill>
                <a:srgbClr val="9B4E9E"/>
              </a:solidFill>
              <a:ln>
                <a:solidFill>
                  <a:srgbClr val="FFFFFF"/>
                </a:solidFill>
                <a:prstDash val="solid"/>
              </a:ln>
            </c:spPr>
          </c:marker>
          <c:dLbls>
            <c:numFmt formatCode="#,##0.0" sourceLinked="0"/>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Sheet1!$B$3:$C$3</c:f>
              <c:numCache>
                <c:formatCode>0.0</c:formatCode>
                <c:ptCount val="2"/>
                <c:pt idx="0">
                  <c:v>20.100000000000001</c:v>
                </c:pt>
                <c:pt idx="1">
                  <c:v>20.100000000000001</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1-F168-4CAE-9F1E-F456D6B9296B}"/>
            </c:ext>
          </c:extLst>
        </c:ser>
        <c:ser>
          <c:idx val="2"/>
          <c:order val="2"/>
          <c:tx>
            <c:strRef>
              <c:f>Sheet1!$A$4</c:f>
              <c:strCache>
                <c:ptCount val="1"/>
                <c:pt idx="0">
                  <c:v>Med</c:v>
                </c:pt>
              </c:strCache>
            </c:strRef>
          </c:tx>
          <c:spPr>
            <a:ln w="36401">
              <a:noFill/>
            </a:ln>
          </c:spPr>
          <c:marker>
            <c:symbol val="diamond"/>
            <c:size val="15"/>
            <c:spPr>
              <a:solidFill>
                <a:srgbClr val="FFCC00"/>
              </a:solidFill>
              <a:ln>
                <a:solidFill>
                  <a:srgbClr val="FFCC00"/>
                </a:solidFill>
                <a:prstDash val="solid"/>
              </a:ln>
            </c:spPr>
          </c:marker>
          <c:dPt>
            <c:idx val="0"/>
            <c:marker>
              <c:spPr>
                <a:solidFill>
                  <a:srgbClr val="FF9900"/>
                </a:solidFill>
                <a:ln>
                  <a:solidFill>
                    <a:srgbClr val="FF9900"/>
                  </a:solidFill>
                  <a:prstDash val="solid"/>
                </a:ln>
              </c:spPr>
            </c:marker>
            <c:bubble3D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2-F168-4CAE-9F1E-F456D6B9296B}"/>
              </c:ext>
            </c:extLst>
          </c:dPt>
          <c:dLbls>
            <c:spPr>
              <a:noFill/>
              <a:ln w="32356">
                <a:noFill/>
              </a:ln>
            </c:spPr>
            <c:txPr>
              <a:bodyPr/>
              <a:lstStyle/>
              <a:p>
                <a:pPr>
                  <a:defRPr sz="1200" b="0" i="0" u="none" strike="noStrike" baseline="0">
                    <a:solidFill>
                      <a:srgbClr val="007889"/>
                    </a:solidFill>
                    <a:latin typeface="Arial"/>
                    <a:ea typeface="Arial"/>
                    <a:cs typeface="Arial"/>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5="http://schemas.microsoft.com/office/drawing/2012/chart" xmlns:c16="http://schemas.microsoft.com/office/drawing/2014/chart">
              <c:ext xmlns:c15="http://schemas.microsoft.com/office/drawing/2012/chart" uri="{CE6537A1-D6FC-4f65-9D91-7224C49458BB}">
                <c15:showLeaderLines val="0"/>
              </c:ext>
            </c:extLst>
          </c:dLbls>
          <c:cat>
            <c:strRef>
              <c:f>Sheet1!$B$1:$C$1</c:f>
              <c:strCache>
                <c:ptCount val="2"/>
                <c:pt idx="0">
                  <c:v>States</c:v>
                </c:pt>
                <c:pt idx="1">
                  <c:v>Cities</c:v>
                </c:pt>
              </c:strCache>
            </c:strRef>
          </c:cat>
          <c:val>
            <c:numRef>
              <c:f>Sheet1!$B$4:$C$4</c:f>
              <c:numCache>
                <c:formatCode>0.0</c:formatCode>
                <c:ptCount val="2"/>
                <c:pt idx="0">
                  <c:v>15.7</c:v>
                </c:pt>
                <c:pt idx="1">
                  <c:v>16.7</c:v>
                </c:pt>
              </c:numCache>
            </c:numRef>
          </c:val>
          <c:smooth val="0"/>
          <c:extLst xmlns:mc="http://schemas.openxmlformats.org/markup-compatibility/2006" xmlns:c14="http://schemas.microsoft.com/office/drawing/2007/8/2/chart" xmlns:c15="http://schemas.microsoft.com/office/drawing/2012/chart" xmlns:c16="http://schemas.microsoft.com/office/drawing/2014/chart">
            <c:ext xmlns:c16="http://schemas.microsoft.com/office/drawing/2014/chart" uri="{C3380CC4-5D6E-409C-BE32-E72D297353CC}">
              <c16:uniqueId val="{00000003-F168-4CAE-9F1E-F456D6B9296B}"/>
            </c:ext>
          </c:extLst>
        </c:ser>
        <c:dLbls>
          <c:showLegendKey val="0"/>
          <c:showVal val="0"/>
          <c:showCatName val="0"/>
          <c:showSerName val="0"/>
          <c:showPercent val="0"/>
          <c:showBubbleSize val="0"/>
        </c:dLbls>
        <c:hiLowLines>
          <c:spPr>
            <a:ln w="32356">
              <a:solidFill>
                <a:srgbClr val="7030A0"/>
              </a:solidFill>
              <a:prstDash val="solid"/>
            </a:ln>
          </c:spPr>
        </c:hiLowLines>
        <c:axId val="395480960"/>
        <c:axId val="395481352"/>
      </c:stockChart>
      <c:catAx>
        <c:axId val="395480960"/>
        <c:scaling>
          <c:orientation val="minMax"/>
        </c:scaling>
        <c:delete val="0"/>
        <c:axPos val="b"/>
        <c:numFmt formatCode="General" sourceLinked="1"/>
        <c:majorTickMark val="none"/>
        <c:minorTickMark val="none"/>
        <c:tickLblPos val="nextTo"/>
        <c:spPr>
          <a:ln w="3175">
            <a:solidFill>
              <a:srgbClr val="A3A3A3"/>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1352"/>
        <c:crosses val="autoZero"/>
        <c:auto val="1"/>
        <c:lblAlgn val="ctr"/>
        <c:lblOffset val="100"/>
        <c:tickLblSkip val="1"/>
        <c:tickMarkSkip val="1"/>
        <c:noMultiLvlLbl val="0"/>
      </c:catAx>
      <c:valAx>
        <c:axId val="395481352"/>
        <c:scaling>
          <c:orientation val="minMax"/>
          <c:max val="50"/>
          <c:min val="0"/>
        </c:scaling>
        <c:delete val="0"/>
        <c:axPos val="l"/>
        <c:majorGridlines>
          <c:spPr>
            <a:ln w="3175">
              <a:solidFill>
                <a:srgbClr val="A3A3A3"/>
              </a:solidFill>
            </a:ln>
          </c:spPr>
        </c:majorGridlines>
        <c:title>
          <c:tx>
            <c:rich>
              <a:bodyPr/>
              <a:lstStyle/>
              <a:p>
                <a:pPr>
                  <a:defRPr sz="900" b="1" i="0" u="none" strike="noStrike" baseline="0">
                    <a:solidFill>
                      <a:srgbClr val="FFFFFF"/>
                    </a:solidFill>
                    <a:latin typeface="Arial"/>
                    <a:ea typeface="Arial"/>
                    <a:cs typeface="Arial"/>
                  </a:defRPr>
                </a:pPr>
                <a:r>
                  <a:rPr lang="en-US" sz="900" b="1" dirty="0"/>
                  <a:t>Percent</a:t>
                </a:r>
              </a:p>
            </c:rich>
          </c:tx>
          <c:layout>
            <c:manualLayout>
              <c:xMode val="edge"/>
              <c:yMode val="edge"/>
              <c:x val="1.6492664979377576E-2"/>
              <c:y val="0.38989660797608627"/>
            </c:manualLayout>
          </c:layout>
          <c:overlay val="0"/>
          <c:spPr>
            <a:noFill/>
            <a:ln w="32356">
              <a:noFill/>
            </a:ln>
          </c:spPr>
        </c:title>
        <c:numFmt formatCode="0" sourceLinked="0"/>
        <c:majorTickMark val="none"/>
        <c:minorTickMark val="none"/>
        <c:tickLblPos val="nextTo"/>
        <c:spPr>
          <a:ln w="3175">
            <a:solidFill>
              <a:schemeClr val="tx1"/>
            </a:solidFill>
            <a:prstDash val="solid"/>
          </a:ln>
        </c:spPr>
        <c:txPr>
          <a:bodyPr rot="0" vert="horz"/>
          <a:lstStyle/>
          <a:p>
            <a:pPr>
              <a:defRPr sz="1200" b="0" i="0" u="none" strike="noStrike" baseline="0">
                <a:solidFill>
                  <a:srgbClr val="007889"/>
                </a:solidFill>
                <a:latin typeface="Arial"/>
                <a:ea typeface="Arial"/>
                <a:cs typeface="Arial"/>
              </a:defRPr>
            </a:pPr>
            <a:endParaRPr lang="en-US"/>
          </a:p>
        </c:txPr>
        <c:crossAx val="395480960"/>
        <c:crosses val="autoZero"/>
        <c:crossBetween val="between"/>
        <c:majorUnit val="10"/>
      </c:valAx>
      <c:spPr>
        <a:noFill/>
        <a:ln w="3175">
          <a:solidFill>
            <a:srgbClr val="A3A3A3"/>
          </a:solidFill>
        </a:ln>
      </c:spPr>
    </c:plotArea>
    <c:plotVisOnly val="1"/>
    <c:dispBlanksAs val="gap"/>
    <c:showDLblsOverMax val="0"/>
  </c:chart>
  <c:spPr>
    <a:noFill/>
    <a:ln>
      <a:noFill/>
    </a:ln>
  </c:spPr>
  <c:txPr>
    <a:bodyPr/>
    <a:lstStyle/>
    <a:p>
      <a:pPr>
        <a:defRPr sz="2293"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ln>
              <a:noFill/>
            </a:ln>
          </c:spPr>
          <c:invertIfNegative val="0"/>
          <c:dPt>
            <c:idx val="0"/>
            <c:invertIfNegative val="0"/>
            <c:bubble3D val="0"/>
            <c:spPr>
              <a:solidFill>
                <a:srgbClr val="007889"/>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1-D261-4A3B-B784-839830430123}"/>
              </c:ext>
            </c:extLst>
          </c:dPt>
          <c:dPt>
            <c:idx val="2"/>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3-D261-4A3B-B784-839830430123}"/>
              </c:ext>
            </c:extLst>
          </c:dPt>
          <c:dPt>
            <c:idx val="3"/>
            <c:invertIfNegative val="0"/>
            <c:bubble3D val="0"/>
            <c:spPr>
              <a:solidFill>
                <a:srgbClr val="9B4E9E"/>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5-D261-4A3B-B784-839830430123}"/>
              </c:ext>
            </c:extLst>
          </c:dPt>
          <c:dPt>
            <c:idx val="5"/>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7-D261-4A3B-B784-839830430123}"/>
              </c:ext>
            </c:extLst>
          </c:dPt>
          <c:dPt>
            <c:idx val="6"/>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9-D261-4A3B-B784-839830430123}"/>
              </c:ext>
            </c:extLst>
          </c:dPt>
          <c:dPt>
            <c:idx val="7"/>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B-D261-4A3B-B784-839830430123}"/>
              </c:ext>
            </c:extLst>
          </c:dPt>
          <c:dPt>
            <c:idx val="8"/>
            <c:invertIfNegative val="0"/>
            <c:bubble3D val="0"/>
            <c:spPr>
              <a:solidFill>
                <a:srgbClr val="BF31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D-D261-4A3B-B784-839830430123}"/>
              </c:ext>
            </c:extLst>
          </c:dPt>
          <c:dPt>
            <c:idx val="10"/>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0F-D261-4A3B-B784-839830430123}"/>
              </c:ext>
            </c:extLst>
          </c:dPt>
          <c:dPt>
            <c:idx val="11"/>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1-D261-4A3B-B784-839830430123}"/>
              </c:ext>
            </c:extLst>
          </c:dPt>
          <c:dPt>
            <c:idx val="12"/>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3-D261-4A3B-B784-839830430123}"/>
              </c:ext>
            </c:extLst>
          </c:dPt>
          <c:dPt>
            <c:idx val="13"/>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5-D261-4A3B-B784-839830430123}"/>
              </c:ext>
            </c:extLst>
          </c:dPt>
          <c:dPt>
            <c:idx val="14"/>
            <c:invertIfNegative val="0"/>
            <c:bubble3D val="0"/>
            <c:spPr>
              <a:solidFill>
                <a:srgbClr val="F7A01B"/>
              </a:solidFill>
              <a:ln w="19050">
                <a:noFill/>
              </a:ln>
            </c:spPr>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7-D261-4A3B-B784-839830430123}"/>
              </c:ext>
            </c:extLst>
          </c:dPt>
          <c:dLbls>
            <c:numFmt formatCode="#,##0.0" sourceLinked="0"/>
            <c:spPr>
              <a:noFill/>
              <a:ln>
                <a:noFill/>
              </a:ln>
              <a:effectLst/>
            </c:spPr>
            <c:txPr>
              <a:bodyPr/>
              <a:lstStyle/>
              <a:p>
                <a:pPr>
                  <a:defRPr sz="1200" b="0" i="0" baseline="0">
                    <a:solidFill>
                      <a:srgbClr val="007889"/>
                    </a:solidFill>
                    <a:latin typeface="Arial" panose="020B0604020202020204" pitchFamily="34" charset="0"/>
                  </a:defRPr>
                </a:pPr>
                <a:endParaRPr lang="en-US"/>
              </a:p>
            </c:txPr>
            <c:showLegendKey val="0"/>
            <c:showVal val="1"/>
            <c:showCatName val="0"/>
            <c:showSerName val="0"/>
            <c:showPercent val="0"/>
            <c:showBubbleSize val="0"/>
            <c:showLeaderLines val="0"/>
            <c:extLst xmlns:mc="http://schemas.openxmlformats.org/markup-compatibility/2006" xmlns:c14="http://schemas.microsoft.com/office/drawing/2007/8/2/chart" xmlns:c16="http://schemas.microsoft.com/office/drawing/2014/chart" xmlns:c15="http://schemas.microsoft.com/office/drawing/2012/chart">
              <c:ext xmlns:c15="http://schemas.microsoft.com/office/drawing/2012/chart" uri="{CE6537A1-D6FC-4f65-9D91-7224C49458BB}">
                <c15:showLeaderLines val="0"/>
              </c:ext>
            </c:extLst>
          </c:dLbls>
          <c:cat>
            <c:strRef>
              <c:f>Sheet1!$A$2:$A$14</c:f>
              <c:strCache>
                <c:ptCount val="13"/>
                <c:pt idx="0">
                  <c:v>Total</c:v>
                </c:pt>
                <c:pt idx="2">
                  <c:v>Male</c:v>
                </c:pt>
                <c:pt idx="3">
                  <c:v>Female</c:v>
                </c:pt>
                <c:pt idx="5">
                  <c:v>9th</c:v>
                </c:pt>
                <c:pt idx="6">
                  <c:v>10th</c:v>
                </c:pt>
                <c:pt idx="7">
                  <c:v>11th</c:v>
                </c:pt>
                <c:pt idx="8">
                  <c:v>12th</c:v>
                </c:pt>
                <c:pt idx="10">
                  <c:v>Black</c:v>
                </c:pt>
                <c:pt idx="11">
                  <c:v>Hispanic</c:v>
                </c:pt>
                <c:pt idx="12">
                  <c:v>White</c:v>
                </c:pt>
              </c:strCache>
            </c:strRef>
          </c:cat>
          <c:val>
            <c:numRef>
              <c:f>Sheet1!$B$2:$B$14</c:f>
              <c:numCache>
                <c:formatCode>General</c:formatCode>
                <c:ptCount val="13"/>
                <c:pt idx="0">
                  <c:v>32.4</c:v>
                </c:pt>
                <c:pt idx="2">
                  <c:v>28.7</c:v>
                </c:pt>
                <c:pt idx="3">
                  <c:v>36.1</c:v>
                </c:pt>
                <c:pt idx="5">
                  <c:v>29.7</c:v>
                </c:pt>
                <c:pt idx="6">
                  <c:v>33.200000000000003</c:v>
                </c:pt>
                <c:pt idx="7">
                  <c:v>33.200000000000003</c:v>
                </c:pt>
                <c:pt idx="8">
                  <c:v>33.6</c:v>
                </c:pt>
                <c:pt idx="10">
                  <c:v>27.6</c:v>
                </c:pt>
                <c:pt idx="11">
                  <c:v>38.299999999999997</c:v>
                </c:pt>
                <c:pt idx="12">
                  <c:v>30.7</c:v>
                </c:pt>
              </c:numCache>
            </c:numRef>
          </c:val>
          <c:extLst xmlns:mc="http://schemas.openxmlformats.org/markup-compatibility/2006" xmlns:c14="http://schemas.microsoft.com/office/drawing/2007/8/2/chart" xmlns:c16="http://schemas.microsoft.com/office/drawing/2014/chart" xmlns:c15="http://schemas.microsoft.com/office/drawing/2012/chart">
            <c:ext xmlns:c16="http://schemas.microsoft.com/office/drawing/2014/chart" uri="{C3380CC4-5D6E-409C-BE32-E72D297353CC}">
              <c16:uniqueId val="{00000018-D261-4A3B-B784-839830430123}"/>
            </c:ext>
          </c:extLst>
        </c:ser>
        <c:dLbls>
          <c:showLegendKey val="0"/>
          <c:showVal val="0"/>
          <c:showCatName val="0"/>
          <c:showSerName val="0"/>
          <c:showPercent val="0"/>
          <c:showBubbleSize val="0"/>
        </c:dLbls>
        <c:gapWidth val="34"/>
        <c:overlap val="100"/>
        <c:axId val="281755768"/>
        <c:axId val="361585616"/>
      </c:barChart>
      <c:catAx>
        <c:axId val="281755768"/>
        <c:scaling>
          <c:orientation val="minMax"/>
        </c:scaling>
        <c:delete val="0"/>
        <c:axPos val="b"/>
        <c:numFmt formatCode="General" sourceLinked="0"/>
        <c:majorTickMark val="none"/>
        <c:minorTickMark val="none"/>
        <c:tickLblPos val="nextTo"/>
        <c:spPr>
          <a:ln w="3175">
            <a:solidFill>
              <a:schemeClr val="accent4">
                <a:lumMod val="90000"/>
              </a:schemeClr>
            </a:solidFill>
          </a:ln>
        </c:spPr>
        <c:txPr>
          <a:bodyPr/>
          <a:lstStyle/>
          <a:p>
            <a:pPr>
              <a:defRPr sz="1200" b="0" i="0" baseline="0">
                <a:solidFill>
                  <a:srgbClr val="007889"/>
                </a:solidFill>
                <a:latin typeface="Arial" panose="020B0604020202020204" pitchFamily="34" charset="0"/>
              </a:defRPr>
            </a:pPr>
            <a:endParaRPr lang="en-US"/>
          </a:p>
        </c:txPr>
        <c:crossAx val="361585616"/>
        <c:crosses val="autoZero"/>
        <c:auto val="1"/>
        <c:lblAlgn val="ctr"/>
        <c:lblOffset val="100"/>
        <c:noMultiLvlLbl val="0"/>
      </c:catAx>
      <c:valAx>
        <c:axId val="361585616"/>
        <c:scaling>
          <c:orientation val="minMax"/>
          <c:max val="110"/>
          <c:min val="0"/>
        </c:scaling>
        <c:delete val="0"/>
        <c:axPos val="l"/>
        <c:majorGridlines>
          <c:spPr>
            <a:ln w="6350">
              <a:solidFill>
                <a:schemeClr val="accent4">
                  <a:lumMod val="90000"/>
                </a:schemeClr>
              </a:solidFill>
            </a:ln>
          </c:spPr>
        </c:majorGridlines>
        <c:title>
          <c:tx>
            <c:rich>
              <a:bodyPr rot="-5400000" vert="horz"/>
              <a:lstStyle/>
              <a:p>
                <a:pPr>
                  <a:defRPr sz="1200" b="0" i="0" baseline="0">
                    <a:solidFill>
                      <a:srgbClr val="007889"/>
                    </a:solidFill>
                    <a:latin typeface="Verdana" panose="020B0604030504040204" pitchFamily="34" charset="0"/>
                  </a:defRPr>
                </a:pPr>
                <a:r>
                  <a:rPr lang="en-US" sz="1200" b="0" i="0" baseline="0" dirty="0">
                    <a:solidFill>
                      <a:srgbClr val="007889"/>
                    </a:solidFill>
                    <a:latin typeface="+mj-lt"/>
                  </a:rPr>
                  <a:t>Percent</a:t>
                </a:r>
              </a:p>
            </c:rich>
          </c:tx>
          <c:layout>
            <c:manualLayout>
              <c:xMode val="edge"/>
              <c:yMode val="edge"/>
              <c:x val="8.0138159813356678E-3"/>
              <c:y val="0.38036569306473555"/>
            </c:manualLayout>
          </c:layout>
          <c:overlay val="0"/>
        </c:title>
        <c:numFmt formatCode="General" sourceLinked="1"/>
        <c:majorTickMark val="none"/>
        <c:minorTickMark val="none"/>
        <c:tickLblPos val="nextTo"/>
        <c:spPr>
          <a:solidFill>
            <a:schemeClr val="bg1"/>
          </a:solidFill>
          <a:ln w="3175">
            <a:solidFill>
              <a:schemeClr val="accent4">
                <a:lumMod val="75000"/>
              </a:schemeClr>
            </a:solidFill>
          </a:ln>
        </c:spPr>
        <c:txPr>
          <a:bodyPr/>
          <a:lstStyle/>
          <a:p>
            <a:pPr>
              <a:defRPr sz="1200" b="0" i="0" baseline="0">
                <a:solidFill>
                  <a:srgbClr val="007889"/>
                </a:solidFill>
                <a:latin typeface="Arial" panose="020B0604020202020204" pitchFamily="34" charset="0"/>
              </a:defRPr>
            </a:pPr>
            <a:endParaRPr lang="en-US"/>
          </a:p>
        </c:txPr>
        <c:crossAx val="281755768"/>
        <c:crosses val="autoZero"/>
        <c:crossBetween val="between"/>
        <c:majorUnit val="20"/>
      </c:valAx>
      <c:spPr>
        <a:ln w="3175">
          <a:solidFill>
            <a:schemeClr val="accent4">
              <a:lumMod val="90000"/>
            </a:schemeClr>
          </a:solidFill>
        </a:ln>
      </c:spPr>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6A1CA51-2527-47EE-98B7-50903CB557B5}" type="datetimeFigureOut">
              <a:rPr lang="en-US"/>
              <a:pPr>
                <a:defRPr/>
              </a:pPr>
              <a:t>8/14/2020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357B3D8-D94B-43BD-BD5D-DB0C895CAD9B}" type="slidenum">
              <a:rPr lang="en-US"/>
              <a:pPr>
                <a:defRPr/>
              </a:pPr>
              <a:t>‹#›</a:t>
            </a:fld>
            <a:endParaRPr lang="en-US"/>
          </a:p>
        </p:txBody>
      </p:sp>
    </p:spTree>
    <p:extLst>
      <p:ext uri="{BB962C8B-B14F-4D97-AF65-F5344CB8AC3E}">
        <p14:creationId xmlns:p14="http://schemas.microsoft.com/office/powerpoint/2010/main" val="354026555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7889"/>
                </a:solidFill>
              </a:rPr>
              <a:t>Behaviors that Contribute to Unintentional Injuries</a:t>
            </a:r>
            <a:endParaRPr lang="en-US" dirty="0"/>
          </a:p>
        </p:txBody>
      </p:sp>
      <p:sp>
        <p:nvSpPr>
          <p:cNvPr id="4" name="Slide Number Placeholder 3"/>
          <p:cNvSpPr>
            <a:spLocks noGrp="1"/>
          </p:cNvSpPr>
          <p:nvPr>
            <p:ph type="sldNum" sz="quarter" idx="5"/>
          </p:nvPr>
        </p:nvSpPr>
        <p:spPr/>
        <p:txBody>
          <a:bodyPr/>
          <a:lstStyle/>
          <a:p>
            <a:pPr>
              <a:defRPr/>
            </a:pPr>
            <a:fld id="{F357B3D8-D94B-43BD-BD5D-DB0C895CAD9B}" type="slidenum">
              <a:rPr lang="en-US" smtClean="0"/>
              <a:pPr>
                <a:defRPr/>
              </a:pPr>
              <a:t>1</a:t>
            </a:fld>
            <a:endParaRPr lang="en-US"/>
          </a:p>
        </p:txBody>
      </p:sp>
    </p:spTree>
    <p:extLst>
      <p:ext uri="{BB962C8B-B14F-4D97-AF65-F5344CB8AC3E}">
        <p14:creationId xmlns:p14="http://schemas.microsoft.com/office/powerpoint/2010/main" val="3636635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state and local Youth Risk Behavior Surveys, 2019. This slide shows the range and median percentages of 44 states and 27 cities for high school students who were Overweight ( ≥ 85th percentile but &lt;95th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range across states was 11.7% to 20.1%. The median across states was 15.7%.  The range across cites was 10.7% to 20.1%. The median across cities was 16.7%.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10</a:t>
            </a:fld>
            <a:endParaRPr lang="en-US"/>
          </a:p>
        </p:txBody>
      </p:sp>
    </p:spTree>
    <p:extLst>
      <p:ext uri="{BB962C8B-B14F-4D97-AF65-F5344CB8AC3E}">
        <p14:creationId xmlns:p14="http://schemas.microsoft.com/office/powerpoint/2010/main" val="3604473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a:extLst>
              <a:ext uri="{FF2B5EF4-FFF2-40B4-BE49-F238E27FC236}">
                <a16:creationId xmlns:a16="http://schemas.microsoft.com/office/drawing/2014/main" id="{D935DA56-E05F-435A-91FF-37FBA12F57BD}"/>
              </a:ext>
            </a:extLst>
          </p:cNvPr>
          <p:cNvSpPr>
            <a:spLocks noGrp="1" noRot="1" noChangeAspect="1" noChangeArrowheads="1" noTextEdit="1"/>
          </p:cNvSpPr>
          <p:nvPr>
            <p:ph type="sldImg"/>
          </p:nvPr>
        </p:nvSpPr>
        <p:spPr>
          <a:ln/>
        </p:spPr>
      </p:sp>
      <p:sp>
        <p:nvSpPr>
          <p:cNvPr id="212995" name="Notes Placeholder 2">
            <a:extLst>
              <a:ext uri="{FF2B5EF4-FFF2-40B4-BE49-F238E27FC236}">
                <a16:creationId xmlns:a16="http://schemas.microsoft.com/office/drawing/2014/main" id="{158C58B9-261F-4DE6-A254-8B8C87E6DD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students who were overweight (i.e., at or above the 85th percentile but below the 95th percentile for body mass index, by age and sex), 2019. The values range from 11.7% to 20.1%. Colorado, Hawaii, Idaho, Montana, Nebraska, New Hampshire, Ohio, Pennsylvania, Utah, Vermont, range from 11.7% to 14.5%. Alaska, California, Connecticut, Illinois, Kansas, Maine, Maryland, Massachusetts, New Jersey, Rhode Island, South Dakota, Wisconsin, range from 14.6% to 15.7%. Florida, Iowa, Michigan, Missouri, New Mexico, New York, North Carolina, North Dakota, South Carolina, Virginia, West Virginia, range from 15.8% to 16.5%. Alabama, Arizona, Arkansas, Georgia, Kentucky, Louisiana, Mississippi, Nevada, Oklahoma, Tennessee, Texas, range from 16.6% to 20.1%.Delaware and Indiana did not have weighted data. Minnesota, Oregon, Washington and Wyoming did not participate.</a:t>
            </a:r>
          </a:p>
        </p:txBody>
      </p:sp>
      <p:sp>
        <p:nvSpPr>
          <p:cNvPr id="212996" name="Slide Number Placeholder 3">
            <a:extLst>
              <a:ext uri="{FF2B5EF4-FFF2-40B4-BE49-F238E27FC236}">
                <a16:creationId xmlns:a16="http://schemas.microsoft.com/office/drawing/2014/main" id="{64278A02-219B-44D6-9D0B-E094D10A430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99B311F-384C-47BC-84EA-06FD2925FB1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20588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percentages of high school students who described themselves as slightly or very overweight.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32.4. The percentage for Male students is 28.7. The percentage for Female students is 36.1. The percentage for 9th grade students is 29.7. The percentage for 10th grade students is 33.2. The percentage for 11th grade students is 33.2. The percentage for 12th grade students is 33.6. The percentage for Black students is 27.6. The percentage for Hispanic students is 38.3. The percentage for White students is 30.7. All Hispanic students are included in the Hispanic category.  All other races are non-Hispanic. This graph contains weighted results.</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For this behavior, the prevalence for female students is higher than for male students. The prevalence for 10th grade students is higher than for 9th grade students. The prevalence for 12th grade students is higher than for 9th grade students. The prevalence for Hispanic students is higher than for Black students. The prevalence for Hispanic students is higher than for White students. (Based on t-test analysis, p &lt; 0.05.)</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12</a:t>
            </a:fld>
            <a:endParaRPr lang="en-US"/>
          </a:p>
        </p:txBody>
      </p:sp>
    </p:spTree>
    <p:extLst>
      <p:ext uri="{BB962C8B-B14F-4D97-AF65-F5344CB8AC3E}">
        <p14:creationId xmlns:p14="http://schemas.microsoft.com/office/powerpoint/2010/main" val="3513202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percentages of high school students who described themselves as slightly or very overweight.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32.4. The percentage for Heterosexual students is 30.1. The percentage for Gay, Lesbian, or Bisexual students is 46.6. The percentage for Unsure students is 36.5. The percentage for Opposite Sex Only students is 29.6. The percentage for Same Sex or Both Sexes students is 44.8. The percentage for No Sexual Contact students is 34.0.  This graph contains weighted results.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13</a:t>
            </a:fld>
            <a:endParaRPr lang="en-US"/>
          </a:p>
        </p:txBody>
      </p:sp>
    </p:spTree>
    <p:extLst>
      <p:ext uri="{BB962C8B-B14F-4D97-AF65-F5344CB8AC3E}">
        <p14:creationId xmlns:p14="http://schemas.microsoft.com/office/powerpoint/2010/main" val="1545872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National Youth Risk Behavior Surveys, 1991-2019. This slide shows percentages from 1991 through 2019 for high school students who described themselves as slightly or very overweight.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1991 is 31.8. The percentage for 1993 is 34.3. The percentage for 1995 is 27.6. The percentage for 1997 is 27.3. The percentage for 1999 is 30.0. The percentage for 2001 is 29.2. The percentage for 2003 is 29.6. The percentage for 2005 is 31.5. The percentage for 2007 is 29.3. The percentage for 2009 is 27.7. The percentage for 2011 is 29.2. The percentage for 2013 is 31.1. The percentage for 2015 is 31.5. The percentage for 2017 is 31.5. The percentage for 2019 is 32.4.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Significant linear trends (if present) across all available years are described first followed by linear changes in each segment of significant quadratic trends (if present). For this behavior, based on linear and quadratic trend analyses using logistic regression models controlling for sex, race/ethnicity, and grade (p &lt; 0.05), the prevalence decreased from 1991 to 1995 and increased from 1995 to 2019.This graph contains weighted results.</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14</a:t>
            </a:fld>
            <a:endParaRPr lang="en-US"/>
          </a:p>
        </p:txBody>
      </p:sp>
    </p:spTree>
    <p:extLst>
      <p:ext uri="{BB962C8B-B14F-4D97-AF65-F5344CB8AC3E}">
        <p14:creationId xmlns:p14="http://schemas.microsoft.com/office/powerpoint/2010/main" val="1601509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state and local Youth Risk Behavior Surveys, 2019. This slide shows the range and median percentages of 30 states and 22 cities for high school students who described themselves as slightly or very overweight.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range across states was 25.9% to 37.3%. The median across states was 31.3%.  The range across cites was 23.1% to 36.7%. The median across cities was 29.7%.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15</a:t>
            </a:fld>
            <a:endParaRPr lang="en-US"/>
          </a:p>
        </p:txBody>
      </p:sp>
    </p:spTree>
    <p:extLst>
      <p:ext uri="{BB962C8B-B14F-4D97-AF65-F5344CB8AC3E}">
        <p14:creationId xmlns:p14="http://schemas.microsoft.com/office/powerpoint/2010/main" val="915784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a:extLst>
              <a:ext uri="{FF2B5EF4-FFF2-40B4-BE49-F238E27FC236}">
                <a16:creationId xmlns:a16="http://schemas.microsoft.com/office/drawing/2014/main" id="{75702916-964D-425B-BD4E-6C48B14354D3}"/>
              </a:ext>
            </a:extLst>
          </p:cNvPr>
          <p:cNvSpPr>
            <a:spLocks noGrp="1" noRot="1" noChangeAspect="1" noChangeArrowheads="1" noTextEdit="1"/>
          </p:cNvSpPr>
          <p:nvPr>
            <p:ph type="sldImg"/>
          </p:nvPr>
        </p:nvSpPr>
        <p:spPr>
          <a:ln/>
        </p:spPr>
      </p:sp>
      <p:sp>
        <p:nvSpPr>
          <p:cNvPr id="215043" name="Notes Placeholder 2">
            <a:extLst>
              <a:ext uri="{FF2B5EF4-FFF2-40B4-BE49-F238E27FC236}">
                <a16:creationId xmlns:a16="http://schemas.microsoft.com/office/drawing/2014/main" id="{82801AE9-6A42-4FC8-967F-8FBB4B79A14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students who described themselves as slightly or very overweight, 2019. The values range from 25.9% to 37.3%. Kansas, Louisiana, Maryland, Mississippi, New Jersey, South Carolina, Utah, range from 25.9% to 30.1%. Alabama, Illinois, Missouri, Montana, North Carolina, Vermont, Virginia, range from 30.2% to 31.2%. California, Florida, Idaho, Massachusetts, Michigan, North Dakota, Pennsylvania, South Dakota, range from 31.3% to 33.0%. Arizona, Arkansas, Iowa, Kentucky, Oklahoma, Tennessee, Texas, West Virginia, range from 33.1% to 37.3%.Wisconsin, Rhode Island, Ohio, New York, Nevada, New Mexico, New Hampshire, Nebraska, Maine, Hawaii, Georgia, Connecticut, Colorado, Alaska, did not ask this question. Delaware and Indiana did not have weighted data. Minnesota, Oregon, Washington and Wyoming did not participate.</a:t>
            </a:r>
          </a:p>
        </p:txBody>
      </p:sp>
      <p:sp>
        <p:nvSpPr>
          <p:cNvPr id="215044" name="Slide Number Placeholder 3">
            <a:extLst>
              <a:ext uri="{FF2B5EF4-FFF2-40B4-BE49-F238E27FC236}">
                <a16:creationId xmlns:a16="http://schemas.microsoft.com/office/drawing/2014/main" id="{FEDB08EF-43CF-4D85-91ED-FAAEB6330A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63449E8-FCCD-4BA6-B5C0-52DEA79D6422}"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09340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percentages of high school students who were trying to lose 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48.3. The percentage for Male students is 37.0. The percentage for Female students is 59.8. The percentage for 9th grade students is 47.2. The percentage for 10th grade students is 50.7. The percentage for 11th grade students is 48.2. The percentage for 12th grade students is 47.1. The percentage for Black students is 40.1. The percentage for Hispanic students is 54.9. The percentage for White students is 46.6. All Hispanic students are included in the Hispanic category.  All other races are non-Hispanic. This graph contains weighted results.</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For this behavior, the prevalence for female students is higher than for male students. The prevalence for Hispanic students is higher than for Black students. The prevalence for Hispanic students is higher than for White students. The prevalence for White students is higher than for Black students. (Based on t-test analysis, p &lt; 0.05.)</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17</a:t>
            </a:fld>
            <a:endParaRPr lang="en-US"/>
          </a:p>
        </p:txBody>
      </p:sp>
    </p:spTree>
    <p:extLst>
      <p:ext uri="{BB962C8B-B14F-4D97-AF65-F5344CB8AC3E}">
        <p14:creationId xmlns:p14="http://schemas.microsoft.com/office/powerpoint/2010/main" val="477394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percentages of high school students who were trying to lose 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48.3. The percentage for Heterosexual students is 46.1. The percentage for Gay, Lesbian, or Bisexual students is 62.4. The percentage for Unsure students is 51.4. The percentage for Opposite Sex Only students is 46.0. The percentage for Same Sex or Both Sexes students is 60.0. The percentage for No Sexual Contact students is 49.0.  This graph contains weighted results.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18</a:t>
            </a:fld>
            <a:endParaRPr lang="en-US"/>
          </a:p>
        </p:txBody>
      </p:sp>
    </p:spTree>
    <p:extLst>
      <p:ext uri="{BB962C8B-B14F-4D97-AF65-F5344CB8AC3E}">
        <p14:creationId xmlns:p14="http://schemas.microsoft.com/office/powerpoint/2010/main" val="1184918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National Youth Risk Behavior Surveys, 1991-2019. This slide shows percentages from 1991 through 2019 for high school students who were trying to lose 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1991 is 41.8. The percentage for 1993 is 40.3. The percentage for 1995 is 41.4. The percentage for 1997 is 39.7. The percentage for 1999 is 42.7. The percentage for 2001 is 46.0. The percentage for 2003 is 43.8. The percentage for 2005 is 45.6. The percentage for 2007 is 45.2. The percentage for 2009 is 44.4. The percentage for 2011 is 46.0. The percentage for 2013 is 47.7. The percentage for 2015 is 45.6. The percentage for 2017 is 47.1. The percentage for 2019 is 48.3.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Significant linear trends (if present) across all available years are described first followed by linear changes in each segment of significant quadratic trends (if present). For this behavior, based on linear and quadratic trend analyses using logistic regression models controlling for sex, race/ethnicity, and grade (p &lt; 0.05), the prevalence increased from 1991 to 2019. This graph contains weighted results.</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19</a:t>
            </a:fld>
            <a:endParaRPr lang="en-US"/>
          </a:p>
        </p:txBody>
      </p:sp>
    </p:spTree>
    <p:extLst>
      <p:ext uri="{BB962C8B-B14F-4D97-AF65-F5344CB8AC3E}">
        <p14:creationId xmlns:p14="http://schemas.microsoft.com/office/powerpoint/2010/main" val="3260931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the percentage of high school students who had obesity ( ≥ 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15.5. The percentage for Male students is 18.9. The percentage for Female students is 11.9. The percentage for 9th grade students is 14.8. The percentage for 10th grade students is 15.9. The percentage for 11th grade students is 15.7. The percentage for 12th grade students is 15.5. The percentage for Black students is 21.1. The percentage for Hispanic students is 19.2. The percentage for White students is 13.1. All Hispanic students are included in the Hispanic category.  All other races are non-Hispanic. This graph contains weighted results.</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For this behavior, the prevalence for male students is higher than for female students. The prevalence for Black students is higher than for White students. The prevalence for Hispanic students is higher than for White students. (Based on t-test analysis, p &lt; 0.05.)</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2</a:t>
            </a:fld>
            <a:endParaRPr lang="en-US"/>
          </a:p>
        </p:txBody>
      </p:sp>
    </p:spTree>
    <p:extLst>
      <p:ext uri="{BB962C8B-B14F-4D97-AF65-F5344CB8AC3E}">
        <p14:creationId xmlns:p14="http://schemas.microsoft.com/office/powerpoint/2010/main" val="2283797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state and local Youth Risk Behavior Surveys, 2019. This slide shows the range and median percentages of 27 states and 22 cities for high school students who were trying to lose weight.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range across states was 40.8% to 51.3%. The median across states was 45.8%.  The range across cites was 33.5% to 57.3%. The median across cities was 45%.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20</a:t>
            </a:fld>
            <a:endParaRPr lang="en-US"/>
          </a:p>
        </p:txBody>
      </p:sp>
    </p:spTree>
    <p:extLst>
      <p:ext uri="{BB962C8B-B14F-4D97-AF65-F5344CB8AC3E}">
        <p14:creationId xmlns:p14="http://schemas.microsoft.com/office/powerpoint/2010/main" val="20786092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a:extLst>
              <a:ext uri="{FF2B5EF4-FFF2-40B4-BE49-F238E27FC236}">
                <a16:creationId xmlns:a16="http://schemas.microsoft.com/office/drawing/2014/main" id="{2CF8753A-DD6F-44D1-ABF1-C56AFBD7248B}"/>
              </a:ext>
            </a:extLst>
          </p:cNvPr>
          <p:cNvSpPr>
            <a:spLocks noGrp="1" noRot="1" noChangeAspect="1" noChangeArrowheads="1" noTextEdit="1"/>
          </p:cNvSpPr>
          <p:nvPr>
            <p:ph type="sldImg"/>
          </p:nvPr>
        </p:nvSpPr>
        <p:spPr>
          <a:ln/>
        </p:spPr>
      </p:sp>
      <p:sp>
        <p:nvSpPr>
          <p:cNvPr id="217091" name="Notes Placeholder 2">
            <a:extLst>
              <a:ext uri="{FF2B5EF4-FFF2-40B4-BE49-F238E27FC236}">
                <a16:creationId xmlns:a16="http://schemas.microsoft.com/office/drawing/2014/main" id="{9B0E7B85-5A38-4E8D-82DC-35C97222539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students who were trying to lose weight, 2019. The values range from 40.8% to 51.3%. Louisiana, Montana, Nebraska, Utah, Vermont, range from 40.8% to 43.8%. Idaho, Kansas, Michigan, Mississippi, Missouri, New Hampshire, North Dakota, Pennsylvania, range from 43.9% to 45.7%. Alabama, California, Florida, Massachusetts, Oklahoma, Rhode Island, South Carolina, range from 45.8% to 47.5%. Arizona, Arkansas, Illinois, Iowa, Tennessee, Texas, West Virginia, range from 47.6% to 51.3%.Wisconsin, Virginia, South Dakota, Ohio, New York, Nevada, New Mexico, New Jersey, North Carolina, Maine, Maryland, Kentucky, Hawaii, Georgia, Connecticut, Colorado, Alaska, did not ask this question. Delaware and Indiana did not have weighted data. Minnesota, Oregon, Washington and Wyoming did not participate.</a:t>
            </a:r>
          </a:p>
        </p:txBody>
      </p:sp>
      <p:sp>
        <p:nvSpPr>
          <p:cNvPr id="217092" name="Slide Number Placeholder 3">
            <a:extLst>
              <a:ext uri="{FF2B5EF4-FFF2-40B4-BE49-F238E27FC236}">
                <a16:creationId xmlns:a16="http://schemas.microsoft.com/office/drawing/2014/main" id="{4150E4A7-7C42-4FF8-A478-0A3B70D980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6B66691E-F4B1-4839-A230-9C780C0828D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66536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the percentage of high school students who had obesity ( ≥ 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15.5. The percentage for Heterosexual students is 14.4. The percentage for Gay, Lesbian, or Bisexual students is 21.0. The percentage for Unsure students is 18.2. The percentage for Opposite Sex Only students is 13.7. The percentage for Same Sex or Both Sexes students is 17.8. The percentage for No Sexual Contact students is 16.2.  This graph contains weighted results.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3</a:t>
            </a:fld>
            <a:endParaRPr lang="en-US"/>
          </a:p>
        </p:txBody>
      </p:sp>
    </p:spTree>
    <p:extLst>
      <p:ext uri="{BB962C8B-B14F-4D97-AF65-F5344CB8AC3E}">
        <p14:creationId xmlns:p14="http://schemas.microsoft.com/office/powerpoint/2010/main" val="1393589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National Youth Risk Behavior Surveys, 1999-2019. This slide shows percentages from 1999 through 2019 for high school students who had obesity ( ≥ 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1999 is 10.6. The percentage for 2001 is 10.5. The percentage for 2003 is 12.0. The percentage for 2005 is 13.0. The percentage for 2007 is 12.8. The percentage for 2009 is 11.8. The percentage for 2011 is 13.0. The percentage for 2013 is 13.7. The percentage for 2015 is 13.9. The percentage for 2017 is 14.8. The percentage for 2019 is 15.5.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Significant linear trends (if present) across all available years are described first followed by linear changes in each segment of significant quadratic trends (if present). For this behavior, based on linear and quadratic trend analyses using logistic regression models controlling for sex, race/ethnicity, and grade (p &lt; 0.05), the prevalence increased from 1999 to 2019. This graph contains weighted results.</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4</a:t>
            </a:fld>
            <a:endParaRPr lang="en-US"/>
          </a:p>
        </p:txBody>
      </p:sp>
    </p:spTree>
    <p:extLst>
      <p:ext uri="{BB962C8B-B14F-4D97-AF65-F5344CB8AC3E}">
        <p14:creationId xmlns:p14="http://schemas.microsoft.com/office/powerpoint/2010/main" val="3886361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state and local Youth Risk Behavior Surveys, 2019. This slide shows the range and median percentages of 44 states and 27 cities for high school students who had obesity ( ≥ 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range across states was 9.8% to 23.4%. The median across states was 15%.  The range across cites was 7.7% to 25.0%. The median across cities was 15.4%.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5</a:t>
            </a:fld>
            <a:endParaRPr lang="en-US"/>
          </a:p>
        </p:txBody>
      </p:sp>
    </p:spTree>
    <p:extLst>
      <p:ext uri="{BB962C8B-B14F-4D97-AF65-F5344CB8AC3E}">
        <p14:creationId xmlns:p14="http://schemas.microsoft.com/office/powerpoint/2010/main" val="279340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a:extLst>
              <a:ext uri="{FF2B5EF4-FFF2-40B4-BE49-F238E27FC236}">
                <a16:creationId xmlns:a16="http://schemas.microsoft.com/office/drawing/2014/main" id="{6584A869-48BC-491C-B7F6-57D0E080DD9B}"/>
              </a:ext>
            </a:extLst>
          </p:cNvPr>
          <p:cNvSpPr>
            <a:spLocks noGrp="1" noRot="1" noChangeAspect="1" noChangeArrowheads="1" noTextEdit="1"/>
          </p:cNvSpPr>
          <p:nvPr>
            <p:ph type="sldImg"/>
          </p:nvPr>
        </p:nvSpPr>
        <p:spPr>
          <a:ln/>
        </p:spPr>
      </p:sp>
      <p:sp>
        <p:nvSpPr>
          <p:cNvPr id="210947" name="Notes Placeholder 2">
            <a:extLst>
              <a:ext uri="{FF2B5EF4-FFF2-40B4-BE49-F238E27FC236}">
                <a16:creationId xmlns:a16="http://schemas.microsoft.com/office/drawing/2014/main" id="{FAC6BE16-7C7E-4793-9415-3693FE72949A}"/>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en-US" altLang="en-US"/>
              <a:t>This slide shows the percentage of students who were obese (i.e., at or above the 95th percentile for body mass index, by age and sex), 2019. The values range from 9.8% to 23.4%. Arizona, Colorado, Idaho, Maryland, Montana, Nebraska, Nevada, New Hampshire, New Jersey, Utah, Vermont, range from 9.8% to 13.3%. Alaska, Connecticut, Florida, Maine, Massachusetts, New York, North Dakota, Rhode Island, South Dakota, Virginia, Wisconsin, range from 13.4% to 14.9%. California, Hawaii, Illinois, Kansas, Louisiana, Michigan, New Mexico, North Carolina, Ohio, Pennsylvania, South Carolina, range from 15.0% to 16.8%. Alabama, Arkansas, Georgia, Iowa, Kentucky, Mississippi, Missouri, Oklahoma, Tennessee, Texas, West Virginia, range from 16.9% to 23.4%.Delaware and Indiana did not have weighted data. Minnesota, Oregon, Washington and Wyoming did not participate.</a:t>
            </a:r>
          </a:p>
        </p:txBody>
      </p:sp>
      <p:sp>
        <p:nvSpPr>
          <p:cNvPr id="210948" name="Slide Number Placeholder 3">
            <a:extLst>
              <a:ext uri="{FF2B5EF4-FFF2-40B4-BE49-F238E27FC236}">
                <a16:creationId xmlns:a16="http://schemas.microsoft.com/office/drawing/2014/main" id="{80B4640C-AED9-426D-AC5F-CD1A09B460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2"/>
                </a:solidFill>
                <a:latin typeface="Arial" panose="020B0604020202020204" pitchFamily="34" charset="0"/>
              </a:defRPr>
            </a:lvl1pPr>
            <a:lvl2pPr marL="742950" indent="-285750">
              <a:defRPr b="1">
                <a:solidFill>
                  <a:schemeClr val="tx2"/>
                </a:solidFill>
                <a:latin typeface="Arial" panose="020B0604020202020204" pitchFamily="34" charset="0"/>
              </a:defRPr>
            </a:lvl2pPr>
            <a:lvl3pPr marL="1143000" indent="-228600">
              <a:defRPr b="1">
                <a:solidFill>
                  <a:schemeClr val="tx2"/>
                </a:solidFill>
                <a:latin typeface="Arial" panose="020B0604020202020204" pitchFamily="34" charset="0"/>
              </a:defRPr>
            </a:lvl3pPr>
            <a:lvl4pPr marL="1600200" indent="-228600">
              <a:defRPr b="1">
                <a:solidFill>
                  <a:schemeClr val="tx2"/>
                </a:solidFill>
                <a:latin typeface="Arial" panose="020B0604020202020204" pitchFamily="34" charset="0"/>
              </a:defRPr>
            </a:lvl4pPr>
            <a:lvl5pPr marL="2057400" indent="-228600">
              <a:defRPr b="1">
                <a:solidFill>
                  <a:schemeClr val="tx2"/>
                </a:solidFill>
                <a:latin typeface="Arial" panose="020B0604020202020204" pitchFamily="34" charset="0"/>
              </a:defRPr>
            </a:lvl5pPr>
            <a:lvl6pPr marL="2514600" indent="-228600" eaLnBrk="0" fontAlgn="base" hangingPunct="0">
              <a:spcBef>
                <a:spcPct val="0"/>
              </a:spcBef>
              <a:spcAft>
                <a:spcPct val="0"/>
              </a:spcAft>
              <a:defRPr b="1">
                <a:solidFill>
                  <a:schemeClr val="tx2"/>
                </a:solidFill>
                <a:latin typeface="Arial" panose="020B0604020202020204" pitchFamily="34" charset="0"/>
              </a:defRPr>
            </a:lvl6pPr>
            <a:lvl7pPr marL="2971800" indent="-228600" eaLnBrk="0" fontAlgn="base" hangingPunct="0">
              <a:spcBef>
                <a:spcPct val="0"/>
              </a:spcBef>
              <a:spcAft>
                <a:spcPct val="0"/>
              </a:spcAft>
              <a:defRPr b="1">
                <a:solidFill>
                  <a:schemeClr val="tx2"/>
                </a:solidFill>
                <a:latin typeface="Arial" panose="020B0604020202020204" pitchFamily="34" charset="0"/>
              </a:defRPr>
            </a:lvl7pPr>
            <a:lvl8pPr marL="3429000" indent="-228600" eaLnBrk="0" fontAlgn="base" hangingPunct="0">
              <a:spcBef>
                <a:spcPct val="0"/>
              </a:spcBef>
              <a:spcAft>
                <a:spcPct val="0"/>
              </a:spcAft>
              <a:defRPr b="1">
                <a:solidFill>
                  <a:schemeClr val="tx2"/>
                </a:solidFill>
                <a:latin typeface="Arial" panose="020B0604020202020204" pitchFamily="34" charset="0"/>
              </a:defRPr>
            </a:lvl8pPr>
            <a:lvl9pPr marL="3886200" indent="-228600" eaLnBrk="0" fontAlgn="base" hangingPunct="0">
              <a:spcBef>
                <a:spcPct val="0"/>
              </a:spcBef>
              <a:spcAft>
                <a:spcPct val="0"/>
              </a:spcAft>
              <a:defRPr b="1">
                <a:solidFill>
                  <a:schemeClr val="tx2"/>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8B2AE6F-4860-4836-B11C-5CF0B4637D46}"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037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the percentage of high school students who were Overweight ( ≥ 85th percentile but &lt;95th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16.1. The percentage for Male students is 14.9. The percentage for Female students is 17.4. The percentage for 9th grade students is 15.7. The percentage for 10th grade students is 16.6. The percentage for 11th grade students is 16.6. The percentage for 12th grade students is 15.5. The percentage for Black students is 16.4. The percentage for Hispanic students is 19.6. The percentage for White students is 14.6. All Hispanic students are included in the Hispanic category.  All other races are non-Hispanic. This graph contains weighted results.</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For this behavior, the prevalence for female students is higher than for male students. The prevalence for Hispanic students is higher than for White students. (Based on t-test analysis, p &lt; 0.05.)</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7</a:t>
            </a:fld>
            <a:endParaRPr lang="en-US"/>
          </a:p>
        </p:txBody>
      </p:sp>
    </p:spTree>
    <p:extLst>
      <p:ext uri="{BB962C8B-B14F-4D97-AF65-F5344CB8AC3E}">
        <p14:creationId xmlns:p14="http://schemas.microsoft.com/office/powerpoint/2010/main" val="619795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Data for this slide are from the National Youth Risk Behavior Survey. This slide shows the percentage of high school students who were Overweight ( ≥ 85th percentile but &lt;95th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all students is 16.1. The percentage for Heterosexual students is 15.4. The percentage for Gay, Lesbian, or Bisexual students is 21.9. The percentage for Unsure students is 13.4. The percentage for Opposite Sex Only students is 17.2. The percentage for Same Sex or Both Sexes students is 21.1. The percentage for No Sexual Contact students is 14.0.  This graph contains weighted results.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8</a:t>
            </a:fld>
            <a:endParaRPr lang="en-US"/>
          </a:p>
        </p:txBody>
      </p:sp>
    </p:spTree>
    <p:extLst>
      <p:ext uri="{BB962C8B-B14F-4D97-AF65-F5344CB8AC3E}">
        <p14:creationId xmlns:p14="http://schemas.microsoft.com/office/powerpoint/2010/main" val="134707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Verdana" panose="020B0604020202020204" pitchFamily="34" charset="0"/>
              </a:rPr>
              <a:t>These are results from the National Youth Risk Behavior Surveys, 1999-2019. This slide shows percentages from 1999 through 2019 for high school students who were Overweight ( ≥ 85th percentile but &lt;95th percentile for body mass index, based on sex- and age-specific reference data from the 2000 CDC growth charts. In 2017, new, slightly different ranges were used to calculate biologically implausible responses to height and weight questions.). </a:t>
            </a:r>
            <a:endParaRPr lang="en-US"/>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The percentage for 1999 is 14.1. The percentage for 2001 is 13.6. The percentage for 2003 is 14.7. The percentage for 2005 is 15.6. The percentage for 2007 is 15.6. The percentage for 2009 is 15.6. The percentage for 2011 is 15.2. The percentage for 2013 is 16.6. The percentage for 2015 is 16.0. The percentage for 2017 is 15.6. The percentage for 2019 is 16.1. </a:t>
            </a:r>
            <a:endParaRPr lang="en-US" dirty="0">
              <a:latin typeface="Verdana" pitchFamily="34" charset="0"/>
            </a:endParaRPr>
          </a:p>
          <a:p>
            <a:pPr>
              <a:spcBef>
                <a:spcPct val="0"/>
              </a:spcBef>
            </a:pPr>
            <a:endParaRPr lang="en-US" baseline="0" dirty="0">
              <a:latin typeface="Verdana" pitchFamily="34" charset="0"/>
            </a:endParaRPr>
          </a:p>
          <a:p>
            <a:pPr>
              <a:spcBef>
                <a:spcPct val="0"/>
              </a:spcBef>
            </a:pPr>
            <a:r>
              <a:rPr lang="en-US" sz="1000" baseline="0" dirty="0">
                <a:latin typeface="Verdana" pitchFamily="34" charset="0"/>
              </a:rPr>
              <a:t>Significant linear trends (if present) across all available years are described first followed by linear changes in each segment of significant quadratic trends (if present). For this behavior, based on linear and quadratic trend analyses using logistic regression models controlling for sex, race/ethnicity, and grade (p &lt; 0.05), the prevalence increased from 1999 to 2019. This graph contains weighted results.</a:t>
            </a:r>
            <a:endParaRPr lang="en-US" dirty="0">
              <a:latin typeface="Verdana" pitchFamily="34" charset="0"/>
            </a:endParaRPr>
          </a:p>
        </p:txBody>
      </p:sp>
      <p:sp>
        <p:nvSpPr>
          <p:cNvPr id="4" name="Slide Number Placeholder 3"/>
          <p:cNvSpPr>
            <a:spLocks noGrp="1"/>
          </p:cNvSpPr>
          <p:nvPr>
            <p:ph type="sldNum" sz="quarter" idx="10"/>
          </p:nvPr>
        </p:nvSpPr>
        <p:spPr/>
        <p:txBody>
          <a:bodyPr/>
          <a:lstStyle/>
          <a:p>
            <a:pPr>
              <a:defRPr/>
            </a:pPr>
            <a:fld id="{F357B3D8-D94B-43BD-BD5D-DB0C895CAD9B}" type="slidenum">
              <a:rPr lang="en-US" sz="1000"/>
              <a:pPr>
                <a:defRPr/>
              </a:pPr>
              <a:t>9</a:t>
            </a:fld>
            <a:endParaRPr lang="en-US"/>
          </a:p>
        </p:txBody>
      </p:sp>
    </p:spTree>
    <p:extLst>
      <p:ext uri="{BB962C8B-B14F-4D97-AF65-F5344CB8AC3E}">
        <p14:creationId xmlns:p14="http://schemas.microsoft.com/office/powerpoint/2010/main" val="1607796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EB5C5743-C96A-405D-BF99-7C7F2A2A80A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67514"/>
            <a:ext cx="1219200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776613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12192000" cy="1104900"/>
          </a:xfrm>
          <a:prstGeom prst="rect">
            <a:avLst/>
          </a:prstGeom>
        </p:spPr>
        <p:txBody>
          <a:bodyPr/>
          <a:lstStyle/>
          <a:p>
            <a:r>
              <a:rPr lang="en-US" dirty="0"/>
              <a:t>Click to edit Master title style</a:t>
            </a:r>
          </a:p>
        </p:txBody>
      </p:sp>
      <p:sp>
        <p:nvSpPr>
          <p:cNvPr id="3" name="Chart Placeholder 2"/>
          <p:cNvSpPr>
            <a:spLocks noGrp="1"/>
          </p:cNvSpPr>
          <p:nvPr>
            <p:ph type="chart" idx="1"/>
          </p:nvPr>
        </p:nvSpPr>
        <p:spPr>
          <a:xfrm>
            <a:off x="812800" y="1524000"/>
            <a:ext cx="10746317" cy="4114800"/>
          </a:xfrm>
          <a:prstGeom prst="rect">
            <a:avLst/>
          </a:prstGeom>
        </p:spPr>
        <p:txBody>
          <a:bodyPr/>
          <a:lstStyle/>
          <a:p>
            <a:pPr lvl="0"/>
            <a:endParaRPr lang="en-US" noProof="0"/>
          </a:p>
        </p:txBody>
      </p:sp>
      <p:pic>
        <p:nvPicPr>
          <p:cNvPr id="4" name="Picture 7">
            <a:extLst>
              <a:ext uri="{FF2B5EF4-FFF2-40B4-BE49-F238E27FC236}">
                <a16:creationId xmlns:a16="http://schemas.microsoft.com/office/drawing/2014/main" id="{4DF7FA4B-CAFF-4FDE-B37A-F429A9A058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767514"/>
            <a:ext cx="1219200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43844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9ED1952B-2C3F-4D94-B3AC-45303C9CF83D}"/>
              </a:ext>
            </a:extLst>
          </p:cNvPr>
          <p:cNvSpPr>
            <a:spLocks noGrp="1" noChangeArrowheads="1"/>
          </p:cNvSpPr>
          <p:nvPr>
            <p:ph type="title"/>
          </p:nvPr>
        </p:nvSpPr>
        <p:spPr bwMode="auto">
          <a:xfrm>
            <a:off x="791634" y="342900"/>
            <a:ext cx="10949517"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b" anchorCtr="0" compatLnSpc="1">
            <a:prstTxWarp prst="textNoShape">
              <a:avLst/>
            </a:prstTxWarp>
          </a:bodyPr>
          <a:lstStyle/>
          <a:p>
            <a:pPr lvl="0"/>
            <a:r>
              <a:rPr lang="en-US" altLang="en-US"/>
              <a:t>Click to edit Master title style</a:t>
            </a:r>
          </a:p>
        </p:txBody>
      </p:sp>
      <p:sp>
        <p:nvSpPr>
          <p:cNvPr id="1027" name="Rectangle 4">
            <a:extLst>
              <a:ext uri="{FF2B5EF4-FFF2-40B4-BE49-F238E27FC236}">
                <a16:creationId xmlns:a16="http://schemas.microsoft.com/office/drawing/2014/main" id="{242767D4-2B1E-4936-ACBD-CB30B303F98C}"/>
              </a:ext>
            </a:extLst>
          </p:cNvPr>
          <p:cNvSpPr>
            <a:spLocks noGrp="1" noChangeArrowheads="1"/>
          </p:cNvSpPr>
          <p:nvPr>
            <p:ph type="body" idx="1"/>
          </p:nvPr>
        </p:nvSpPr>
        <p:spPr bwMode="auto">
          <a:xfrm>
            <a:off x="812800" y="1524000"/>
            <a:ext cx="1074631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Text Box 11">
            <a:extLst>
              <a:ext uri="{FF2B5EF4-FFF2-40B4-BE49-F238E27FC236}">
                <a16:creationId xmlns:a16="http://schemas.microsoft.com/office/drawing/2014/main" id="{6DE86C19-9B47-4EDA-A76C-B0801D8F7C5C}"/>
              </a:ext>
            </a:extLst>
          </p:cNvPr>
          <p:cNvSpPr txBox="1">
            <a:spLocks noChangeArrowheads="1"/>
          </p:cNvSpPr>
          <p:nvPr userDrawn="1"/>
        </p:nvSpPr>
        <p:spPr bwMode="auto">
          <a:xfrm>
            <a:off x="4406901" y="6310313"/>
            <a:ext cx="6159500" cy="336550"/>
          </a:xfrm>
          <a:prstGeom prst="rect">
            <a:avLst/>
          </a:prstGeom>
          <a:noFill/>
          <a:ln>
            <a:noFill/>
          </a:ln>
        </p:spPr>
        <p:txBody>
          <a:bodyPr>
            <a:spAutoFit/>
          </a:bodyPr>
          <a:lstStyle>
            <a:lvl1pPr>
              <a:defRPr b="1">
                <a:solidFill>
                  <a:schemeClr val="tx2"/>
                </a:solidFill>
                <a:latin typeface="Arial" charset="0"/>
              </a:defRPr>
            </a:lvl1pPr>
            <a:lvl2pPr marL="742950" indent="-285750">
              <a:defRPr b="1">
                <a:solidFill>
                  <a:schemeClr val="tx2"/>
                </a:solidFill>
                <a:latin typeface="Arial" charset="0"/>
              </a:defRPr>
            </a:lvl2pPr>
            <a:lvl3pPr marL="1143000" indent="-228600">
              <a:defRPr b="1">
                <a:solidFill>
                  <a:schemeClr val="tx2"/>
                </a:solidFill>
                <a:latin typeface="Arial" charset="0"/>
              </a:defRPr>
            </a:lvl3pPr>
            <a:lvl4pPr marL="1600200" indent="-228600">
              <a:defRPr b="1">
                <a:solidFill>
                  <a:schemeClr val="tx2"/>
                </a:solidFill>
                <a:latin typeface="Arial" charset="0"/>
              </a:defRPr>
            </a:lvl4pPr>
            <a:lvl5pPr marL="2057400" indent="-22860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a:defRPr/>
            </a:pPr>
            <a:endParaRPr lang="en-US" sz="1600" b="0">
              <a:solidFill>
                <a:schemeClr val="tx1"/>
              </a:solidFill>
              <a:latin typeface="Times New Roman" pitchFamily="18" charset="0"/>
            </a:endParaRPr>
          </a:p>
        </p:txBody>
      </p:sp>
      <p:sp>
        <p:nvSpPr>
          <p:cNvPr id="1029" name="Text Box 12">
            <a:extLst>
              <a:ext uri="{FF2B5EF4-FFF2-40B4-BE49-F238E27FC236}">
                <a16:creationId xmlns:a16="http://schemas.microsoft.com/office/drawing/2014/main" id="{88D710F5-0AC0-4991-B070-017CD20DBDA2}"/>
              </a:ext>
            </a:extLst>
          </p:cNvPr>
          <p:cNvSpPr txBox="1">
            <a:spLocks noChangeArrowheads="1"/>
          </p:cNvSpPr>
          <p:nvPr userDrawn="1"/>
        </p:nvSpPr>
        <p:spPr bwMode="auto">
          <a:xfrm>
            <a:off x="7044267" y="6172200"/>
            <a:ext cx="2548467" cy="336550"/>
          </a:xfrm>
          <a:prstGeom prst="rect">
            <a:avLst/>
          </a:prstGeom>
          <a:noFill/>
          <a:ln>
            <a:noFill/>
          </a:ln>
        </p:spPr>
        <p:txBody>
          <a:bodyPr>
            <a:spAutoFit/>
          </a:bodyPr>
          <a:lstStyle>
            <a:lvl1pPr>
              <a:defRPr b="1">
                <a:solidFill>
                  <a:schemeClr val="tx2"/>
                </a:solidFill>
                <a:latin typeface="Arial" charset="0"/>
              </a:defRPr>
            </a:lvl1pPr>
            <a:lvl2pPr marL="742950" indent="-285750">
              <a:defRPr b="1">
                <a:solidFill>
                  <a:schemeClr val="tx2"/>
                </a:solidFill>
                <a:latin typeface="Arial" charset="0"/>
              </a:defRPr>
            </a:lvl2pPr>
            <a:lvl3pPr marL="1143000" indent="-228600">
              <a:defRPr b="1">
                <a:solidFill>
                  <a:schemeClr val="tx2"/>
                </a:solidFill>
                <a:latin typeface="Arial" charset="0"/>
              </a:defRPr>
            </a:lvl3pPr>
            <a:lvl4pPr marL="1600200" indent="-228600">
              <a:defRPr b="1">
                <a:solidFill>
                  <a:schemeClr val="tx2"/>
                </a:solidFill>
                <a:latin typeface="Arial" charset="0"/>
              </a:defRPr>
            </a:lvl4pPr>
            <a:lvl5pPr marL="2057400" indent="-228600">
              <a:defRPr b="1">
                <a:solidFill>
                  <a:schemeClr val="tx2"/>
                </a:solidFill>
                <a:latin typeface="Arial" charset="0"/>
              </a:defRPr>
            </a:lvl5pPr>
            <a:lvl6pPr marL="2514600" indent="-228600" algn="ctr" eaLnBrk="0" fontAlgn="base" hangingPunct="0">
              <a:spcBef>
                <a:spcPct val="0"/>
              </a:spcBef>
              <a:spcAft>
                <a:spcPct val="0"/>
              </a:spcAft>
              <a:defRPr b="1">
                <a:solidFill>
                  <a:schemeClr val="tx2"/>
                </a:solidFill>
                <a:latin typeface="Arial" charset="0"/>
              </a:defRPr>
            </a:lvl6pPr>
            <a:lvl7pPr marL="2971800" indent="-228600" algn="ctr" eaLnBrk="0" fontAlgn="base" hangingPunct="0">
              <a:spcBef>
                <a:spcPct val="0"/>
              </a:spcBef>
              <a:spcAft>
                <a:spcPct val="0"/>
              </a:spcAft>
              <a:defRPr b="1">
                <a:solidFill>
                  <a:schemeClr val="tx2"/>
                </a:solidFill>
                <a:latin typeface="Arial" charset="0"/>
              </a:defRPr>
            </a:lvl7pPr>
            <a:lvl8pPr marL="3429000" indent="-228600" algn="ctr" eaLnBrk="0" fontAlgn="base" hangingPunct="0">
              <a:spcBef>
                <a:spcPct val="0"/>
              </a:spcBef>
              <a:spcAft>
                <a:spcPct val="0"/>
              </a:spcAft>
              <a:defRPr b="1">
                <a:solidFill>
                  <a:schemeClr val="tx2"/>
                </a:solidFill>
                <a:latin typeface="Arial" charset="0"/>
              </a:defRPr>
            </a:lvl8pPr>
            <a:lvl9pPr marL="3886200" indent="-228600" algn="ctr" eaLnBrk="0" fontAlgn="base" hangingPunct="0">
              <a:spcBef>
                <a:spcPct val="0"/>
              </a:spcBef>
              <a:spcAft>
                <a:spcPct val="0"/>
              </a:spcAft>
              <a:defRPr b="1">
                <a:solidFill>
                  <a:schemeClr val="tx2"/>
                </a:solidFill>
                <a:latin typeface="Arial" charset="0"/>
              </a:defRPr>
            </a:lvl9pPr>
          </a:lstStyle>
          <a:p>
            <a:pPr>
              <a:defRPr/>
            </a:pPr>
            <a:endParaRPr lang="en-US" sz="1600" b="0">
              <a:solidFill>
                <a:schemeClr val="tx1"/>
              </a:solidFill>
              <a:latin typeface="Times New Roman" pitchFamily="18" charset="0"/>
            </a:endParaRPr>
          </a:p>
        </p:txBody>
      </p:sp>
    </p:spTree>
    <p:extLst>
      <p:ext uri="{BB962C8B-B14F-4D97-AF65-F5344CB8AC3E}">
        <p14:creationId xmlns:p14="http://schemas.microsoft.com/office/powerpoint/2010/main" val="2011017512"/>
      </p:ext>
    </p:extLst>
  </p:cSld>
  <p:clrMap bg1="dk2" tx1="lt1" bg2="dk1" tx2="lt2" accent1="accent1" accent2="accent2" accent3="accent3" accent4="accent4" accent5="accent5" accent6="accent6" hlink="hlink" folHlink="folHlink"/>
  <p:sldLayoutIdLst>
    <p:sldLayoutId id="2147483693" r:id="rId1"/>
    <p:sldLayoutId id="2147483694" r:id="rId2"/>
  </p:sldLayoutIdLst>
  <p:txStyles>
    <p:titleStyle>
      <a:lvl1pPr algn="ctr" rtl="0" eaLnBrk="0" fontAlgn="base" hangingPunct="0">
        <a:spcBef>
          <a:spcPct val="0"/>
        </a:spcBef>
        <a:spcAft>
          <a:spcPct val="0"/>
        </a:spcAft>
        <a:defRPr sz="2400" b="1">
          <a:solidFill>
            <a:srgbClr val="00788A"/>
          </a:solidFill>
          <a:latin typeface="+mj-lt"/>
          <a:ea typeface="+mj-ea"/>
          <a:cs typeface="+mj-cs"/>
        </a:defRPr>
      </a:lvl1pPr>
      <a:lvl2pPr algn="ctr" rtl="0" eaLnBrk="0" fontAlgn="base" hangingPunct="0">
        <a:spcBef>
          <a:spcPct val="0"/>
        </a:spcBef>
        <a:spcAft>
          <a:spcPct val="0"/>
        </a:spcAft>
        <a:defRPr sz="2400" b="1">
          <a:solidFill>
            <a:srgbClr val="00788A"/>
          </a:solidFill>
          <a:latin typeface="Arial" charset="0"/>
        </a:defRPr>
      </a:lvl2pPr>
      <a:lvl3pPr algn="ctr" rtl="0" eaLnBrk="0" fontAlgn="base" hangingPunct="0">
        <a:spcBef>
          <a:spcPct val="0"/>
        </a:spcBef>
        <a:spcAft>
          <a:spcPct val="0"/>
        </a:spcAft>
        <a:defRPr sz="2400" b="1">
          <a:solidFill>
            <a:srgbClr val="00788A"/>
          </a:solidFill>
          <a:latin typeface="Arial" charset="0"/>
        </a:defRPr>
      </a:lvl3pPr>
      <a:lvl4pPr algn="ctr" rtl="0" eaLnBrk="0" fontAlgn="base" hangingPunct="0">
        <a:spcBef>
          <a:spcPct val="0"/>
        </a:spcBef>
        <a:spcAft>
          <a:spcPct val="0"/>
        </a:spcAft>
        <a:defRPr sz="2400" b="1">
          <a:solidFill>
            <a:srgbClr val="00788A"/>
          </a:solidFill>
          <a:latin typeface="Arial" charset="0"/>
        </a:defRPr>
      </a:lvl4pPr>
      <a:lvl5pPr algn="ctr" rtl="0" eaLnBrk="0" fontAlgn="base" hangingPunct="0">
        <a:spcBef>
          <a:spcPct val="0"/>
        </a:spcBef>
        <a:spcAft>
          <a:spcPct val="0"/>
        </a:spcAft>
        <a:defRPr sz="2400" b="1">
          <a:solidFill>
            <a:srgbClr val="00788A"/>
          </a:solidFill>
          <a:latin typeface="Arial" charset="0"/>
        </a:defRPr>
      </a:lvl5pPr>
      <a:lvl6pPr marL="457200" algn="ctr" rtl="0" eaLnBrk="0" fontAlgn="base" hangingPunct="0">
        <a:spcBef>
          <a:spcPct val="0"/>
        </a:spcBef>
        <a:spcAft>
          <a:spcPct val="0"/>
        </a:spcAft>
        <a:defRPr sz="2400" b="1">
          <a:solidFill>
            <a:schemeClr val="tx2"/>
          </a:solidFill>
          <a:latin typeface="Arial" charset="0"/>
        </a:defRPr>
      </a:lvl6pPr>
      <a:lvl7pPr marL="914400" algn="ctr" rtl="0" eaLnBrk="0" fontAlgn="base" hangingPunct="0">
        <a:spcBef>
          <a:spcPct val="0"/>
        </a:spcBef>
        <a:spcAft>
          <a:spcPct val="0"/>
        </a:spcAft>
        <a:defRPr sz="2400" b="1">
          <a:solidFill>
            <a:schemeClr val="tx2"/>
          </a:solidFill>
          <a:latin typeface="Arial" charset="0"/>
        </a:defRPr>
      </a:lvl7pPr>
      <a:lvl8pPr marL="1371600" algn="ctr" rtl="0" eaLnBrk="0" fontAlgn="base" hangingPunct="0">
        <a:spcBef>
          <a:spcPct val="0"/>
        </a:spcBef>
        <a:spcAft>
          <a:spcPct val="0"/>
        </a:spcAft>
        <a:defRPr sz="2400" b="1">
          <a:solidFill>
            <a:schemeClr val="tx2"/>
          </a:solidFill>
          <a:latin typeface="Arial" charset="0"/>
        </a:defRPr>
      </a:lvl8pPr>
      <a:lvl9pPr marL="1828800" algn="ctr" rtl="0" eaLnBrk="0" fontAlgn="base" hangingPunct="0">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mn-lt"/>
          <a:ea typeface="+mn-ea"/>
          <a:cs typeface="+mn-cs"/>
        </a:defRPr>
      </a:lvl1pPr>
      <a:lvl2pPr marL="742950" indent="-285750" algn="l" rtl="0" eaLnBrk="0" fontAlgn="base" hangingPunct="0">
        <a:spcBef>
          <a:spcPct val="0"/>
        </a:spcBef>
        <a:spcAft>
          <a:spcPct val="50000"/>
        </a:spcAft>
        <a:buClr>
          <a:schemeClr val="tx2"/>
        </a:buClr>
        <a:buSzPct val="70000"/>
        <a:buFont typeface="Monotype Sorts" pitchFamily="2" charset="2"/>
        <a:buChar char="l"/>
        <a:defRPr sz="2800">
          <a:solidFill>
            <a:srgbClr val="00788A"/>
          </a:solidFill>
          <a:latin typeface="+mn-lt"/>
        </a:defRPr>
      </a:lvl2pPr>
      <a:lvl3pPr marL="1143000" indent="-228600" algn="l" rtl="0" eaLnBrk="0" fontAlgn="base" hangingPunct="0">
        <a:spcBef>
          <a:spcPct val="0"/>
        </a:spcBef>
        <a:spcAft>
          <a:spcPct val="50000"/>
        </a:spcAft>
        <a:buClr>
          <a:schemeClr val="tx2"/>
        </a:buClr>
        <a:buSzPct val="70000"/>
        <a:buFont typeface="Monotype Sorts" pitchFamily="2" charset="2"/>
        <a:buChar char="ä"/>
        <a:defRPr sz="2800">
          <a:solidFill>
            <a:srgbClr val="00788A"/>
          </a:solidFill>
          <a:latin typeface="+mn-lt"/>
        </a:defRPr>
      </a:lvl3pPr>
      <a:lvl4pPr marL="1600200" indent="-228600" algn="l" rtl="0" eaLnBrk="0" fontAlgn="base" hangingPunct="0">
        <a:spcBef>
          <a:spcPct val="0"/>
        </a:spcBef>
        <a:spcAft>
          <a:spcPct val="50000"/>
        </a:spcAft>
        <a:buClr>
          <a:schemeClr val="tx2"/>
        </a:buClr>
        <a:buSzPct val="70000"/>
        <a:buFont typeface="Monotype Sorts" pitchFamily="2" charset="2"/>
        <a:buChar char="n"/>
        <a:defRPr sz="2800">
          <a:solidFill>
            <a:srgbClr val="00788A"/>
          </a:solidFill>
          <a:latin typeface="+mn-lt"/>
        </a:defRPr>
      </a:lvl4pPr>
      <a:lvl5pPr marL="2057400" indent="-228600" algn="l" rtl="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mn-lt"/>
        </a:defRPr>
      </a:lvl5pPr>
      <a:lvl6pPr marL="25146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6pPr>
      <a:lvl7pPr marL="29718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7pPr>
      <a:lvl8pPr marL="34290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8pPr>
      <a:lvl9pPr marL="3886200" indent="-228600" algn="l" rtl="0" eaLnBrk="0" fontAlgn="base" hangingPunct="0">
        <a:spcBef>
          <a:spcPct val="0"/>
        </a:spcBef>
        <a:spcAft>
          <a:spcPct val="50000"/>
        </a:spcAft>
        <a:buClr>
          <a:schemeClr val="tx2"/>
        </a:buClr>
        <a:buSzPct val="70000"/>
        <a:buFont typeface="Monotype Sorts" pitchFamily="2" charset="2"/>
        <a:buChar char="è"/>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9DCA-9645-4998-80B2-D86F30A8085E}"/>
              </a:ext>
            </a:extLst>
          </p:cNvPr>
          <p:cNvSpPr>
            <a:spLocks noGrp="1"/>
          </p:cNvSpPr>
          <p:nvPr>
            <p:ph type="title"/>
          </p:nvPr>
        </p:nvSpPr>
        <p:spPr>
          <a:xfrm>
            <a:off x="-32084" y="1143000"/>
            <a:ext cx="12192000" cy="2324100"/>
          </a:xfrm>
        </p:spPr>
        <p:txBody>
          <a:bodyPr/>
          <a:lstStyle/>
          <a:p>
            <a:r>
              <a:rPr lang="en-US" sz="4000" dirty="0"/>
              <a:t>Obesity, Overweight, and Weight Control</a:t>
            </a:r>
            <a:endParaRPr lang="en-US" sz="4000" dirty="0">
              <a:solidFill>
                <a:srgbClr val="007889"/>
              </a:solidFill>
            </a:endParaRPr>
          </a:p>
        </p:txBody>
      </p:sp>
    </p:spTree>
    <p:extLst>
      <p:ext uri="{BB962C8B-B14F-4D97-AF65-F5344CB8AC3E}">
        <p14:creationId xmlns:p14="http://schemas.microsoft.com/office/powerpoint/2010/main" val="1246725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nvPr>
        </p:nvGraphicFramePr>
        <p:xfrm>
          <a:off x="1752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a:spLocks noGrp="1"/>
          </p:cNvSpPr>
          <p:nvPr>
            <p:ph type="title" idx="4294967295"/>
          </p:nvPr>
        </p:nvSpPr>
        <p:spPr>
          <a:xfrm>
            <a:off x="1965016" y="260564"/>
            <a:ext cx="822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Calibri" panose="020F0502020204030204" pitchFamily="34" charset="0"/>
              </a:rPr>
              <a:t>Range and Median Percentage of High School Students Who Were Overweight,* Across 44 States and 27 Cities, 2019</a:t>
            </a:r>
          </a:p>
        </p:txBody>
      </p:sp>
      <p:sp>
        <p:nvSpPr>
          <p:cNvPr id="7" name="SiteFooter1">
            <a:extLst>
              <a:ext uri="{FF2B5EF4-FFF2-40B4-BE49-F238E27FC236}">
                <a16:creationId xmlns:a16="http://schemas.microsoft.com/office/drawing/2014/main" id="{4DBE8D1E-63CA-4827-A143-FE9DE5A3E011}"/>
              </a:ext>
            </a:extLst>
          </p:cNvPr>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State and Local Youth Risk Behavior Surveys, 2019</a:t>
            </a:r>
            <a:endParaRPr lang="en-US" sz="1400" dirty="0">
              <a:solidFill>
                <a:srgbClr val="00788A"/>
              </a:solidFill>
              <a:latin typeface="+mj-lt"/>
              <a:ea typeface="Verdana" panose="020B0604030504040204" pitchFamily="34" charset="0"/>
              <a:cs typeface="Verdana" panose="020B0604030504040204" pitchFamily="34" charset="0"/>
            </a:endParaRPr>
          </a:p>
        </p:txBody>
      </p:sp>
      <p:sp>
        <p:nvSpPr>
          <p:cNvPr id="8" name="Footnote1">
            <a:extLst>
              <a:ext uri="{FF2B5EF4-FFF2-40B4-BE49-F238E27FC236}">
                <a16:creationId xmlns:a16="http://schemas.microsoft.com/office/drawing/2014/main" id="{82BB665B-1E8B-4D2A-9D05-586E91603756}"/>
              </a:ext>
            </a:extLst>
          </p:cNvPr>
          <p:cNvSpPr txBox="1"/>
          <p:nvPr/>
        </p:nvSpPr>
        <p:spPr>
          <a:xfrm>
            <a:off x="538024" y="6169210"/>
            <a:ext cx="108204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85th percentile but &lt;95th percentile for body mass index, based on sex- and age-specific reference data from the 2000 CDC growth charts. In 2017, new, slightly different ranges were used to calculate biologically implausible responses to height and weight questions.</a:t>
            </a:r>
          </a:p>
        </p:txBody>
      </p:sp>
    </p:spTree>
    <p:extLst>
      <p:ext uri="{BB962C8B-B14F-4D97-AF65-F5344CB8AC3E}">
        <p14:creationId xmlns:p14="http://schemas.microsoft.com/office/powerpoint/2010/main" val="469017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a:extLst>
              <a:ext uri="{FF2B5EF4-FFF2-40B4-BE49-F238E27FC236}">
                <a16:creationId xmlns:a16="http://schemas.microsoft.com/office/drawing/2014/main" id="{D7860B4D-7740-440D-9361-4E1D65E4F4AF}"/>
              </a:ext>
            </a:extLst>
          </p:cNvPr>
          <p:cNvSpPr>
            <a:spLocks noChangeAspect="1"/>
          </p:cNvSpPr>
          <p:nvPr/>
        </p:nvSpPr>
        <p:spPr bwMode="auto">
          <a:xfrm>
            <a:off x="5675314" y="3081339"/>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5" name="Missouri">
            <a:extLst>
              <a:ext uri="{FF2B5EF4-FFF2-40B4-BE49-F238E27FC236}">
                <a16:creationId xmlns:a16="http://schemas.microsoft.com/office/drawing/2014/main" id="{D276A8B3-0A3F-4DF9-9B58-F0F1BC44C7A8}"/>
              </a:ext>
            </a:extLst>
          </p:cNvPr>
          <p:cNvSpPr>
            <a:spLocks noChangeAspect="1"/>
          </p:cNvSpPr>
          <p:nvPr/>
        </p:nvSpPr>
        <p:spPr bwMode="auto">
          <a:xfrm>
            <a:off x="6450014"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6" name="Illinois">
            <a:extLst>
              <a:ext uri="{FF2B5EF4-FFF2-40B4-BE49-F238E27FC236}">
                <a16:creationId xmlns:a16="http://schemas.microsoft.com/office/drawing/2014/main" id="{518CCDFD-2B29-440B-B23A-82241C10F294}"/>
              </a:ext>
            </a:extLst>
          </p:cNvPr>
          <p:cNvSpPr>
            <a:spLocks noChangeAspect="1"/>
          </p:cNvSpPr>
          <p:nvPr/>
        </p:nvSpPr>
        <p:spPr bwMode="auto">
          <a:xfrm>
            <a:off x="6945314" y="2693989"/>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7" name="Iowa">
            <a:extLst>
              <a:ext uri="{FF2B5EF4-FFF2-40B4-BE49-F238E27FC236}">
                <a16:creationId xmlns:a16="http://schemas.microsoft.com/office/drawing/2014/main" id="{FB1955EF-E354-4FA4-8FCC-BF3F9D12A55C}"/>
              </a:ext>
            </a:extLst>
          </p:cNvPr>
          <p:cNvSpPr>
            <a:spLocks noChangeAspect="1"/>
          </p:cNvSpPr>
          <p:nvPr/>
        </p:nvSpPr>
        <p:spPr bwMode="auto">
          <a:xfrm>
            <a:off x="6357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8" name="New Mexico">
            <a:extLst>
              <a:ext uri="{FF2B5EF4-FFF2-40B4-BE49-F238E27FC236}">
                <a16:creationId xmlns:a16="http://schemas.microsoft.com/office/drawing/2014/main" id="{823782C6-8C9B-431F-83AC-2DB04E986854}"/>
              </a:ext>
            </a:extLst>
          </p:cNvPr>
          <p:cNvSpPr>
            <a:spLocks noChangeAspect="1"/>
          </p:cNvSpPr>
          <p:nvPr/>
        </p:nvSpPr>
        <p:spPr bwMode="auto">
          <a:xfrm>
            <a:off x="4700589" y="3455989"/>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9" name="Oklahoma">
            <a:extLst>
              <a:ext uri="{FF2B5EF4-FFF2-40B4-BE49-F238E27FC236}">
                <a16:creationId xmlns:a16="http://schemas.microsoft.com/office/drawing/2014/main" id="{16545616-5754-4F39-8783-E14D53BE6002}"/>
              </a:ext>
            </a:extLst>
          </p:cNvPr>
          <p:cNvSpPr>
            <a:spLocks noChangeAspect="1"/>
          </p:cNvSpPr>
          <p:nvPr/>
        </p:nvSpPr>
        <p:spPr bwMode="auto">
          <a:xfrm>
            <a:off x="5557839"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0" name="Florida">
            <a:extLst>
              <a:ext uri="{FF2B5EF4-FFF2-40B4-BE49-F238E27FC236}">
                <a16:creationId xmlns:a16="http://schemas.microsoft.com/office/drawing/2014/main" id="{80B965E6-1E93-4996-A2FA-DB097B81A40C}"/>
              </a:ext>
            </a:extLst>
          </p:cNvPr>
          <p:cNvSpPr>
            <a:spLocks noChangeAspect="1"/>
          </p:cNvSpPr>
          <p:nvPr/>
        </p:nvSpPr>
        <p:spPr bwMode="auto">
          <a:xfrm>
            <a:off x="7518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1" name="Freeform 9">
            <a:extLst>
              <a:ext uri="{FF2B5EF4-FFF2-40B4-BE49-F238E27FC236}">
                <a16:creationId xmlns:a16="http://schemas.microsoft.com/office/drawing/2014/main" id="{35B883FF-E4C6-41D6-BAA4-2086582FE2C5}"/>
              </a:ext>
            </a:extLst>
          </p:cNvPr>
          <p:cNvSpPr>
            <a:spLocks noChangeAspect="1"/>
          </p:cNvSpPr>
          <p:nvPr/>
        </p:nvSpPr>
        <p:spPr bwMode="auto">
          <a:xfrm>
            <a:off x="8435976" y="5292726"/>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2" name="Freeform 10">
            <a:extLst>
              <a:ext uri="{FF2B5EF4-FFF2-40B4-BE49-F238E27FC236}">
                <a16:creationId xmlns:a16="http://schemas.microsoft.com/office/drawing/2014/main" id="{E5151D50-09E0-4137-94EB-863FDCBD8B72}"/>
              </a:ext>
            </a:extLst>
          </p:cNvPr>
          <p:cNvSpPr>
            <a:spLocks noChangeAspect="1"/>
          </p:cNvSpPr>
          <p:nvPr/>
        </p:nvSpPr>
        <p:spPr bwMode="auto">
          <a:xfrm>
            <a:off x="8505826"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3" name="Freeform 11">
            <a:extLst>
              <a:ext uri="{FF2B5EF4-FFF2-40B4-BE49-F238E27FC236}">
                <a16:creationId xmlns:a16="http://schemas.microsoft.com/office/drawing/2014/main" id="{752BD0C8-63F7-4697-9AEE-94D5A3ADC525}"/>
              </a:ext>
            </a:extLst>
          </p:cNvPr>
          <p:cNvSpPr>
            <a:spLocks noChangeAspect="1"/>
          </p:cNvSpPr>
          <p:nvPr/>
        </p:nvSpPr>
        <p:spPr bwMode="auto">
          <a:xfrm>
            <a:off x="8585200" y="5183189"/>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4" name="Michigan Upper">
            <a:extLst>
              <a:ext uri="{FF2B5EF4-FFF2-40B4-BE49-F238E27FC236}">
                <a16:creationId xmlns:a16="http://schemas.microsoft.com/office/drawing/2014/main" id="{CE8CB7E3-B781-4EDB-856A-EE603CD23BD6}"/>
              </a:ext>
            </a:extLst>
          </p:cNvPr>
          <p:cNvSpPr>
            <a:spLocks noChangeAspect="1"/>
          </p:cNvSpPr>
          <p:nvPr/>
        </p:nvSpPr>
        <p:spPr bwMode="auto">
          <a:xfrm>
            <a:off x="7015164"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5" name="Michigan">
            <a:extLst>
              <a:ext uri="{FF2B5EF4-FFF2-40B4-BE49-F238E27FC236}">
                <a16:creationId xmlns:a16="http://schemas.microsoft.com/office/drawing/2014/main" id="{F53F5217-1710-4267-B403-62C74CF3E15B}"/>
              </a:ext>
            </a:extLst>
          </p:cNvPr>
          <p:cNvSpPr>
            <a:spLocks noChangeAspect="1"/>
          </p:cNvSpPr>
          <p:nvPr/>
        </p:nvSpPr>
        <p:spPr bwMode="auto">
          <a:xfrm>
            <a:off x="7470775" y="2157414"/>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6" name="New York">
            <a:extLst>
              <a:ext uri="{FF2B5EF4-FFF2-40B4-BE49-F238E27FC236}">
                <a16:creationId xmlns:a16="http://schemas.microsoft.com/office/drawing/2014/main" id="{5AD9C736-AFD8-4848-B3BC-9FE72F482D9E}"/>
              </a:ext>
            </a:extLst>
          </p:cNvPr>
          <p:cNvSpPr>
            <a:spLocks noChangeAspect="1"/>
          </p:cNvSpPr>
          <p:nvPr/>
        </p:nvSpPr>
        <p:spPr bwMode="auto">
          <a:xfrm>
            <a:off x="8255000" y="2063751"/>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7" name="Freeform 15">
            <a:extLst>
              <a:ext uri="{FF2B5EF4-FFF2-40B4-BE49-F238E27FC236}">
                <a16:creationId xmlns:a16="http://schemas.microsoft.com/office/drawing/2014/main" id="{B48734B6-253E-4BC6-9CE4-0B65A1AF7A7D}"/>
              </a:ext>
            </a:extLst>
          </p:cNvPr>
          <p:cNvSpPr>
            <a:spLocks noChangeAspect="1"/>
          </p:cNvSpPr>
          <p:nvPr/>
        </p:nvSpPr>
        <p:spPr bwMode="auto">
          <a:xfrm>
            <a:off x="8929688" y="2733676"/>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8" name="Freeform 16">
            <a:extLst>
              <a:ext uri="{FF2B5EF4-FFF2-40B4-BE49-F238E27FC236}">
                <a16:creationId xmlns:a16="http://schemas.microsoft.com/office/drawing/2014/main" id="{5AA3C958-926E-4F6C-A6B6-0DBDB81741B7}"/>
              </a:ext>
            </a:extLst>
          </p:cNvPr>
          <p:cNvSpPr>
            <a:spLocks noChangeAspect="1"/>
          </p:cNvSpPr>
          <p:nvPr/>
        </p:nvSpPr>
        <p:spPr bwMode="auto">
          <a:xfrm>
            <a:off x="8955089" y="2608264"/>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9" name="Washington">
            <a:extLst>
              <a:ext uri="{FF2B5EF4-FFF2-40B4-BE49-F238E27FC236}">
                <a16:creationId xmlns:a16="http://schemas.microsoft.com/office/drawing/2014/main" id="{52FCC985-1752-41DE-B70B-D06E4518C3D8}"/>
              </a:ext>
            </a:extLst>
          </p:cNvPr>
          <p:cNvSpPr>
            <a:spLocks noChangeAspect="1"/>
          </p:cNvSpPr>
          <p:nvPr/>
        </p:nvSpPr>
        <p:spPr bwMode="auto">
          <a:xfrm>
            <a:off x="3470276"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0" name="Freeform 18">
            <a:extLst>
              <a:ext uri="{FF2B5EF4-FFF2-40B4-BE49-F238E27FC236}">
                <a16:creationId xmlns:a16="http://schemas.microsoft.com/office/drawing/2014/main" id="{C5AF0D66-9BB5-47B2-8E40-71F447822BDA}"/>
              </a:ext>
            </a:extLst>
          </p:cNvPr>
          <p:cNvSpPr>
            <a:spLocks noChangeAspect="1"/>
          </p:cNvSpPr>
          <p:nvPr/>
        </p:nvSpPr>
        <p:spPr bwMode="auto">
          <a:xfrm>
            <a:off x="3659188" y="1381126"/>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1" name="Freeform 19">
            <a:extLst>
              <a:ext uri="{FF2B5EF4-FFF2-40B4-BE49-F238E27FC236}">
                <a16:creationId xmlns:a16="http://schemas.microsoft.com/office/drawing/2014/main" id="{1F15420F-9B0A-4D9A-8B37-5F3035F745A1}"/>
              </a:ext>
            </a:extLst>
          </p:cNvPr>
          <p:cNvSpPr>
            <a:spLocks noChangeAspect="1"/>
          </p:cNvSpPr>
          <p:nvPr/>
        </p:nvSpPr>
        <p:spPr bwMode="auto">
          <a:xfrm>
            <a:off x="3689351" y="1435101"/>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2" name="Alabama">
            <a:extLst>
              <a:ext uri="{FF2B5EF4-FFF2-40B4-BE49-F238E27FC236}">
                <a16:creationId xmlns:a16="http://schemas.microsoft.com/office/drawing/2014/main" id="{2E931ED1-C93F-49E3-9360-81C17B977F09}"/>
              </a:ext>
            </a:extLst>
          </p:cNvPr>
          <p:cNvSpPr>
            <a:spLocks noChangeAspect="1"/>
          </p:cNvSpPr>
          <p:nvPr/>
        </p:nvSpPr>
        <p:spPr bwMode="auto">
          <a:xfrm>
            <a:off x="7392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3" name="Arizona">
            <a:extLst>
              <a:ext uri="{FF2B5EF4-FFF2-40B4-BE49-F238E27FC236}">
                <a16:creationId xmlns:a16="http://schemas.microsoft.com/office/drawing/2014/main" id="{F48EAEC4-B396-4386-A2CE-AF81A370406E}"/>
              </a:ext>
            </a:extLst>
          </p:cNvPr>
          <p:cNvSpPr>
            <a:spLocks noChangeAspect="1"/>
          </p:cNvSpPr>
          <p:nvPr/>
        </p:nvSpPr>
        <p:spPr bwMode="auto">
          <a:xfrm>
            <a:off x="3994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4" name="Arkansas">
            <a:extLst>
              <a:ext uri="{FF2B5EF4-FFF2-40B4-BE49-F238E27FC236}">
                <a16:creationId xmlns:a16="http://schemas.microsoft.com/office/drawing/2014/main" id="{6B5D546B-EDAD-4BB0-B652-54B5234DB0CB}"/>
              </a:ext>
            </a:extLst>
          </p:cNvPr>
          <p:cNvSpPr>
            <a:spLocks noChangeAspect="1"/>
          </p:cNvSpPr>
          <p:nvPr/>
        </p:nvSpPr>
        <p:spPr bwMode="auto">
          <a:xfrm>
            <a:off x="6584951" y="3635376"/>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5" name="California">
            <a:extLst>
              <a:ext uri="{FF2B5EF4-FFF2-40B4-BE49-F238E27FC236}">
                <a16:creationId xmlns:a16="http://schemas.microsoft.com/office/drawing/2014/main" id="{05DE463B-204B-4DF5-AB98-AF7159A1F61B}"/>
              </a:ext>
            </a:extLst>
          </p:cNvPr>
          <p:cNvSpPr>
            <a:spLocks noChangeAspect="1"/>
          </p:cNvSpPr>
          <p:nvPr/>
        </p:nvSpPr>
        <p:spPr bwMode="auto">
          <a:xfrm>
            <a:off x="3162300" y="2320926"/>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6" name="Colorado">
            <a:extLst>
              <a:ext uri="{FF2B5EF4-FFF2-40B4-BE49-F238E27FC236}">
                <a16:creationId xmlns:a16="http://schemas.microsoft.com/office/drawing/2014/main" id="{6E7FF130-A569-44FF-B96C-42C9EE0C7923}"/>
              </a:ext>
            </a:extLst>
          </p:cNvPr>
          <p:cNvSpPr>
            <a:spLocks noChangeAspect="1"/>
          </p:cNvSpPr>
          <p:nvPr/>
        </p:nvSpPr>
        <p:spPr bwMode="auto">
          <a:xfrm>
            <a:off x="4827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7" name="Connecticut">
            <a:extLst>
              <a:ext uri="{FF2B5EF4-FFF2-40B4-BE49-F238E27FC236}">
                <a16:creationId xmlns:a16="http://schemas.microsoft.com/office/drawing/2014/main" id="{B84CF170-D1D5-4034-93BC-53B46E2CB19C}"/>
              </a:ext>
            </a:extLst>
          </p:cNvPr>
          <p:cNvSpPr>
            <a:spLocks noChangeAspect="1"/>
          </p:cNvSpPr>
          <p:nvPr/>
        </p:nvSpPr>
        <p:spPr bwMode="auto">
          <a:xfrm>
            <a:off x="8963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8" name="Delaware">
            <a:extLst>
              <a:ext uri="{FF2B5EF4-FFF2-40B4-BE49-F238E27FC236}">
                <a16:creationId xmlns:a16="http://schemas.microsoft.com/office/drawing/2014/main" id="{A72BD378-3647-4037-863D-E166FD8D8CB3}"/>
              </a:ext>
            </a:extLst>
          </p:cNvPr>
          <p:cNvSpPr>
            <a:spLocks noChangeAspect="1"/>
          </p:cNvSpPr>
          <p:nvPr/>
        </p:nvSpPr>
        <p:spPr bwMode="auto">
          <a:xfrm>
            <a:off x="8780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E6CC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9" name="Freeform 27">
            <a:extLst>
              <a:ext uri="{FF2B5EF4-FFF2-40B4-BE49-F238E27FC236}">
                <a16:creationId xmlns:a16="http://schemas.microsoft.com/office/drawing/2014/main" id="{76D25424-6708-43B5-A01A-43EA8AA31B54}"/>
              </a:ext>
            </a:extLst>
          </p:cNvPr>
          <p:cNvSpPr>
            <a:spLocks noChangeAspect="1"/>
          </p:cNvSpPr>
          <p:nvPr/>
        </p:nvSpPr>
        <p:spPr bwMode="auto">
          <a:xfrm>
            <a:off x="8647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0" name="Georgia">
            <a:extLst>
              <a:ext uri="{FF2B5EF4-FFF2-40B4-BE49-F238E27FC236}">
                <a16:creationId xmlns:a16="http://schemas.microsoft.com/office/drawing/2014/main" id="{08DA0B4D-949F-471C-B616-33A46295F72B}"/>
              </a:ext>
            </a:extLst>
          </p:cNvPr>
          <p:cNvSpPr>
            <a:spLocks noChangeAspect="1"/>
          </p:cNvSpPr>
          <p:nvPr/>
        </p:nvSpPr>
        <p:spPr bwMode="auto">
          <a:xfrm>
            <a:off x="7715251"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1" name="Idaho">
            <a:extLst>
              <a:ext uri="{FF2B5EF4-FFF2-40B4-BE49-F238E27FC236}">
                <a16:creationId xmlns:a16="http://schemas.microsoft.com/office/drawing/2014/main" id="{6AD7C8B2-6DD9-45F8-A370-8B666C1C6A99}"/>
              </a:ext>
            </a:extLst>
          </p:cNvPr>
          <p:cNvSpPr>
            <a:spLocks noChangeAspect="1"/>
          </p:cNvSpPr>
          <p:nvPr/>
        </p:nvSpPr>
        <p:spPr bwMode="auto">
          <a:xfrm>
            <a:off x="4043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2" name="Indiana">
            <a:extLst>
              <a:ext uri="{FF2B5EF4-FFF2-40B4-BE49-F238E27FC236}">
                <a16:creationId xmlns:a16="http://schemas.microsoft.com/office/drawing/2014/main" id="{8F8808E1-D96F-4BA8-9734-FF62A9C75EE5}"/>
              </a:ext>
            </a:extLst>
          </p:cNvPr>
          <p:cNvSpPr>
            <a:spLocks noChangeAspect="1"/>
          </p:cNvSpPr>
          <p:nvPr/>
        </p:nvSpPr>
        <p:spPr bwMode="auto">
          <a:xfrm>
            <a:off x="7370763" y="2773364"/>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3" name="Kentucky">
            <a:extLst>
              <a:ext uri="{FF2B5EF4-FFF2-40B4-BE49-F238E27FC236}">
                <a16:creationId xmlns:a16="http://schemas.microsoft.com/office/drawing/2014/main" id="{CF456244-F6D3-4E81-AC52-AA50E349DBA7}"/>
              </a:ext>
            </a:extLst>
          </p:cNvPr>
          <p:cNvSpPr>
            <a:spLocks noChangeAspect="1"/>
          </p:cNvSpPr>
          <p:nvPr/>
        </p:nvSpPr>
        <p:spPr bwMode="auto">
          <a:xfrm>
            <a:off x="7227889"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4" name="Louisiana">
            <a:extLst>
              <a:ext uri="{FF2B5EF4-FFF2-40B4-BE49-F238E27FC236}">
                <a16:creationId xmlns:a16="http://schemas.microsoft.com/office/drawing/2014/main" id="{478D76F1-3B68-4EBB-BEAB-69462C6B9C61}"/>
              </a:ext>
            </a:extLst>
          </p:cNvPr>
          <p:cNvSpPr>
            <a:spLocks noChangeAspect="1"/>
          </p:cNvSpPr>
          <p:nvPr/>
        </p:nvSpPr>
        <p:spPr bwMode="auto">
          <a:xfrm>
            <a:off x="6664326" y="4179889"/>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5" name="Maine">
            <a:extLst>
              <a:ext uri="{FF2B5EF4-FFF2-40B4-BE49-F238E27FC236}">
                <a16:creationId xmlns:a16="http://schemas.microsoft.com/office/drawing/2014/main" id="{07CE7301-E910-473C-A844-90EACC7A5896}"/>
              </a:ext>
            </a:extLst>
          </p:cNvPr>
          <p:cNvSpPr>
            <a:spLocks noChangeAspect="1"/>
          </p:cNvSpPr>
          <p:nvPr/>
        </p:nvSpPr>
        <p:spPr bwMode="auto">
          <a:xfrm>
            <a:off x="9096376"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6" name="Maryland">
            <a:extLst>
              <a:ext uri="{FF2B5EF4-FFF2-40B4-BE49-F238E27FC236}">
                <a16:creationId xmlns:a16="http://schemas.microsoft.com/office/drawing/2014/main" id="{0D8400BC-BABD-4F3E-BEE0-66D34F21FA74}"/>
              </a:ext>
            </a:extLst>
          </p:cNvPr>
          <p:cNvSpPr>
            <a:spLocks noChangeAspect="1"/>
          </p:cNvSpPr>
          <p:nvPr/>
        </p:nvSpPr>
        <p:spPr bwMode="auto">
          <a:xfrm>
            <a:off x="8356601" y="2921001"/>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7" name="Minnesota">
            <a:extLst>
              <a:ext uri="{FF2B5EF4-FFF2-40B4-BE49-F238E27FC236}">
                <a16:creationId xmlns:a16="http://schemas.microsoft.com/office/drawing/2014/main" id="{8E26BA46-EDE7-438B-9DD1-7071E20B3EC0}"/>
              </a:ext>
            </a:extLst>
          </p:cNvPr>
          <p:cNvSpPr>
            <a:spLocks noChangeAspect="1"/>
          </p:cNvSpPr>
          <p:nvPr/>
        </p:nvSpPr>
        <p:spPr bwMode="auto">
          <a:xfrm>
            <a:off x="6302375" y="1682751"/>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8" name="Mississippi">
            <a:extLst>
              <a:ext uri="{FF2B5EF4-FFF2-40B4-BE49-F238E27FC236}">
                <a16:creationId xmlns:a16="http://schemas.microsoft.com/office/drawing/2014/main" id="{10CDD24F-2B82-43C5-988B-7DFBEE7E30C7}"/>
              </a:ext>
            </a:extLst>
          </p:cNvPr>
          <p:cNvSpPr>
            <a:spLocks noChangeAspect="1"/>
          </p:cNvSpPr>
          <p:nvPr/>
        </p:nvSpPr>
        <p:spPr bwMode="auto">
          <a:xfrm>
            <a:off x="6985000" y="3846514"/>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9" name="Montana">
            <a:extLst>
              <a:ext uri="{FF2B5EF4-FFF2-40B4-BE49-F238E27FC236}">
                <a16:creationId xmlns:a16="http://schemas.microsoft.com/office/drawing/2014/main" id="{EFCEC6A3-B98F-4D08-840B-349DE9B91139}"/>
              </a:ext>
            </a:extLst>
          </p:cNvPr>
          <p:cNvSpPr>
            <a:spLocks noChangeAspect="1"/>
          </p:cNvSpPr>
          <p:nvPr/>
        </p:nvSpPr>
        <p:spPr bwMode="auto">
          <a:xfrm>
            <a:off x="4356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0" name="Nebraska">
            <a:extLst>
              <a:ext uri="{FF2B5EF4-FFF2-40B4-BE49-F238E27FC236}">
                <a16:creationId xmlns:a16="http://schemas.microsoft.com/office/drawing/2014/main" id="{C89B62F9-2F49-4A75-8E24-8F3AA141B2D8}"/>
              </a:ext>
            </a:extLst>
          </p:cNvPr>
          <p:cNvSpPr>
            <a:spLocks noChangeAspect="1"/>
          </p:cNvSpPr>
          <p:nvPr/>
        </p:nvSpPr>
        <p:spPr bwMode="auto">
          <a:xfrm>
            <a:off x="5486400" y="2608264"/>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1" name="Nevada">
            <a:extLst>
              <a:ext uri="{FF2B5EF4-FFF2-40B4-BE49-F238E27FC236}">
                <a16:creationId xmlns:a16="http://schemas.microsoft.com/office/drawing/2014/main" id="{6CB02CE4-BADE-4F09-8F19-843F5FEF530B}"/>
              </a:ext>
            </a:extLst>
          </p:cNvPr>
          <p:cNvSpPr>
            <a:spLocks noChangeAspect="1"/>
          </p:cNvSpPr>
          <p:nvPr/>
        </p:nvSpPr>
        <p:spPr bwMode="auto">
          <a:xfrm>
            <a:off x="3603625" y="2446339"/>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2" name="New Hampshire">
            <a:extLst>
              <a:ext uri="{FF2B5EF4-FFF2-40B4-BE49-F238E27FC236}">
                <a16:creationId xmlns:a16="http://schemas.microsoft.com/office/drawing/2014/main" id="{66D168B2-75A1-481B-BACE-D9B166883E20}"/>
              </a:ext>
            </a:extLst>
          </p:cNvPr>
          <p:cNvSpPr>
            <a:spLocks noChangeAspect="1"/>
          </p:cNvSpPr>
          <p:nvPr/>
        </p:nvSpPr>
        <p:spPr bwMode="auto">
          <a:xfrm>
            <a:off x="9032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3" name="New Jersey">
            <a:extLst>
              <a:ext uri="{FF2B5EF4-FFF2-40B4-BE49-F238E27FC236}">
                <a16:creationId xmlns:a16="http://schemas.microsoft.com/office/drawing/2014/main" id="{222DBF0F-1C29-4ABE-8135-02E4703AD728}"/>
              </a:ext>
            </a:extLst>
          </p:cNvPr>
          <p:cNvSpPr>
            <a:spLocks noChangeAspect="1"/>
          </p:cNvSpPr>
          <p:nvPr/>
        </p:nvSpPr>
        <p:spPr bwMode="auto">
          <a:xfrm>
            <a:off x="8815388" y="2641601"/>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4" name="North Carolina">
            <a:extLst>
              <a:ext uri="{FF2B5EF4-FFF2-40B4-BE49-F238E27FC236}">
                <a16:creationId xmlns:a16="http://schemas.microsoft.com/office/drawing/2014/main" id="{A9D020FB-9504-4EA1-86E4-0DFF59EE0E16}"/>
              </a:ext>
            </a:extLst>
          </p:cNvPr>
          <p:cNvSpPr>
            <a:spLocks noChangeAspect="1"/>
          </p:cNvSpPr>
          <p:nvPr/>
        </p:nvSpPr>
        <p:spPr bwMode="auto">
          <a:xfrm>
            <a:off x="7878763" y="3400426"/>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5" name="North Dakota">
            <a:extLst>
              <a:ext uri="{FF2B5EF4-FFF2-40B4-BE49-F238E27FC236}">
                <a16:creationId xmlns:a16="http://schemas.microsoft.com/office/drawing/2014/main" id="{93EDBC09-8B32-41ED-BEE4-8A9FD330C558}"/>
              </a:ext>
            </a:extLst>
          </p:cNvPr>
          <p:cNvSpPr>
            <a:spLocks noChangeAspect="1"/>
          </p:cNvSpPr>
          <p:nvPr/>
        </p:nvSpPr>
        <p:spPr bwMode="auto">
          <a:xfrm>
            <a:off x="5557839" y="1700214"/>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6" name="Ohio">
            <a:extLst>
              <a:ext uri="{FF2B5EF4-FFF2-40B4-BE49-F238E27FC236}">
                <a16:creationId xmlns:a16="http://schemas.microsoft.com/office/drawing/2014/main" id="{F9A67CDE-DA90-4A04-BB67-6406A1B36C99}"/>
              </a:ext>
            </a:extLst>
          </p:cNvPr>
          <p:cNvSpPr>
            <a:spLocks noChangeAspect="1"/>
          </p:cNvSpPr>
          <p:nvPr/>
        </p:nvSpPr>
        <p:spPr bwMode="auto">
          <a:xfrm>
            <a:off x="7697789"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7" name="Oregon">
            <a:extLst>
              <a:ext uri="{FF2B5EF4-FFF2-40B4-BE49-F238E27FC236}">
                <a16:creationId xmlns:a16="http://schemas.microsoft.com/office/drawing/2014/main" id="{7BBAC559-AB80-46CC-8EC2-817176CCC593}"/>
              </a:ext>
            </a:extLst>
          </p:cNvPr>
          <p:cNvSpPr>
            <a:spLocks noChangeAspect="1"/>
          </p:cNvSpPr>
          <p:nvPr/>
        </p:nvSpPr>
        <p:spPr bwMode="auto">
          <a:xfrm>
            <a:off x="3257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8" name="Pennsylvania">
            <a:extLst>
              <a:ext uri="{FF2B5EF4-FFF2-40B4-BE49-F238E27FC236}">
                <a16:creationId xmlns:a16="http://schemas.microsoft.com/office/drawing/2014/main" id="{B570D2AC-9DAB-43F9-8590-66929EB51C1A}"/>
              </a:ext>
            </a:extLst>
          </p:cNvPr>
          <p:cNvSpPr>
            <a:spLocks noChangeAspect="1"/>
          </p:cNvSpPr>
          <p:nvPr/>
        </p:nvSpPr>
        <p:spPr bwMode="auto">
          <a:xfrm>
            <a:off x="8177214"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9" name="Rhode Island">
            <a:extLst>
              <a:ext uri="{FF2B5EF4-FFF2-40B4-BE49-F238E27FC236}">
                <a16:creationId xmlns:a16="http://schemas.microsoft.com/office/drawing/2014/main" id="{245D0340-FDF7-4BFF-86C7-D398E33B0E7F}"/>
              </a:ext>
            </a:extLst>
          </p:cNvPr>
          <p:cNvSpPr>
            <a:spLocks noChangeAspect="1"/>
          </p:cNvSpPr>
          <p:nvPr/>
        </p:nvSpPr>
        <p:spPr bwMode="auto">
          <a:xfrm>
            <a:off x="9150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0" name="South Carolina">
            <a:extLst>
              <a:ext uri="{FF2B5EF4-FFF2-40B4-BE49-F238E27FC236}">
                <a16:creationId xmlns:a16="http://schemas.microsoft.com/office/drawing/2014/main" id="{94AD84D4-4AC4-4B39-8361-13AF405B92B7}"/>
              </a:ext>
            </a:extLst>
          </p:cNvPr>
          <p:cNvSpPr>
            <a:spLocks noChangeAspect="1"/>
          </p:cNvSpPr>
          <p:nvPr/>
        </p:nvSpPr>
        <p:spPr bwMode="auto">
          <a:xfrm>
            <a:off x="8005764" y="3719514"/>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1" name="South Dakota">
            <a:extLst>
              <a:ext uri="{FF2B5EF4-FFF2-40B4-BE49-F238E27FC236}">
                <a16:creationId xmlns:a16="http://schemas.microsoft.com/office/drawing/2014/main" id="{8088788E-A72E-47F5-B101-8A22C5548B29}"/>
              </a:ext>
            </a:extLst>
          </p:cNvPr>
          <p:cNvSpPr>
            <a:spLocks noChangeAspect="1"/>
          </p:cNvSpPr>
          <p:nvPr/>
        </p:nvSpPr>
        <p:spPr bwMode="auto">
          <a:xfrm>
            <a:off x="5516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2" name="Tennessee">
            <a:extLst>
              <a:ext uri="{FF2B5EF4-FFF2-40B4-BE49-F238E27FC236}">
                <a16:creationId xmlns:a16="http://schemas.microsoft.com/office/drawing/2014/main" id="{FE4237EB-4AC7-49BD-8CCD-AB7D9E87E97A}"/>
              </a:ext>
            </a:extLst>
          </p:cNvPr>
          <p:cNvSpPr>
            <a:spLocks noChangeAspect="1"/>
          </p:cNvSpPr>
          <p:nvPr/>
        </p:nvSpPr>
        <p:spPr bwMode="auto">
          <a:xfrm>
            <a:off x="7132639" y="3509964"/>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3" name="Texas">
            <a:extLst>
              <a:ext uri="{FF2B5EF4-FFF2-40B4-BE49-F238E27FC236}">
                <a16:creationId xmlns:a16="http://schemas.microsoft.com/office/drawing/2014/main" id="{AA426949-9D82-4DAB-9FBB-B8EF182C7567}"/>
              </a:ext>
            </a:extLst>
          </p:cNvPr>
          <p:cNvSpPr>
            <a:spLocks noChangeAspect="1"/>
          </p:cNvSpPr>
          <p:nvPr/>
        </p:nvSpPr>
        <p:spPr bwMode="auto">
          <a:xfrm>
            <a:off x="5022851"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4" name="Utah">
            <a:extLst>
              <a:ext uri="{FF2B5EF4-FFF2-40B4-BE49-F238E27FC236}">
                <a16:creationId xmlns:a16="http://schemas.microsoft.com/office/drawing/2014/main" id="{6F0E3DA4-223E-496A-900C-CE60D745C27D}"/>
              </a:ext>
            </a:extLst>
          </p:cNvPr>
          <p:cNvSpPr>
            <a:spLocks noChangeAspect="1"/>
          </p:cNvSpPr>
          <p:nvPr/>
        </p:nvSpPr>
        <p:spPr bwMode="auto">
          <a:xfrm>
            <a:off x="4222751" y="2601914"/>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5" name="Vermont">
            <a:extLst>
              <a:ext uri="{FF2B5EF4-FFF2-40B4-BE49-F238E27FC236}">
                <a16:creationId xmlns:a16="http://schemas.microsoft.com/office/drawing/2014/main" id="{D4E2E39C-4120-4ECC-BD5A-5789ACF4FA12}"/>
              </a:ext>
            </a:extLst>
          </p:cNvPr>
          <p:cNvSpPr>
            <a:spLocks noChangeAspect="1"/>
          </p:cNvSpPr>
          <p:nvPr/>
        </p:nvSpPr>
        <p:spPr bwMode="auto">
          <a:xfrm>
            <a:off x="8874125" y="2017714"/>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6" name="West Virginia">
            <a:extLst>
              <a:ext uri="{FF2B5EF4-FFF2-40B4-BE49-F238E27FC236}">
                <a16:creationId xmlns:a16="http://schemas.microsoft.com/office/drawing/2014/main" id="{906BF7D1-663B-4F9B-BC62-0611A1328CD1}"/>
              </a:ext>
            </a:extLst>
          </p:cNvPr>
          <p:cNvSpPr>
            <a:spLocks noChangeAspect="1"/>
          </p:cNvSpPr>
          <p:nvPr/>
        </p:nvSpPr>
        <p:spPr bwMode="auto">
          <a:xfrm>
            <a:off x="8021639"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7" name="Wisconsin">
            <a:extLst>
              <a:ext uri="{FF2B5EF4-FFF2-40B4-BE49-F238E27FC236}">
                <a16:creationId xmlns:a16="http://schemas.microsoft.com/office/drawing/2014/main" id="{B3BEEBFB-7D39-41AC-8FA7-DC0873AF3EB1}"/>
              </a:ext>
            </a:extLst>
          </p:cNvPr>
          <p:cNvSpPr>
            <a:spLocks noChangeAspect="1"/>
          </p:cNvSpPr>
          <p:nvPr/>
        </p:nvSpPr>
        <p:spPr bwMode="auto">
          <a:xfrm>
            <a:off x="6757989"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8" name="Wyoming">
            <a:extLst>
              <a:ext uri="{FF2B5EF4-FFF2-40B4-BE49-F238E27FC236}">
                <a16:creationId xmlns:a16="http://schemas.microsoft.com/office/drawing/2014/main" id="{48FC3D71-ACC3-49B2-861B-79804310DB44}"/>
              </a:ext>
            </a:extLst>
          </p:cNvPr>
          <p:cNvSpPr>
            <a:spLocks noChangeAspect="1"/>
          </p:cNvSpPr>
          <p:nvPr/>
        </p:nvSpPr>
        <p:spPr bwMode="auto">
          <a:xfrm>
            <a:off x="4684714"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9" name="Massachusetts">
            <a:extLst>
              <a:ext uri="{FF2B5EF4-FFF2-40B4-BE49-F238E27FC236}">
                <a16:creationId xmlns:a16="http://schemas.microsoft.com/office/drawing/2014/main" id="{103EB359-7F20-4B21-8A23-574AF31E6B76}"/>
              </a:ext>
            </a:extLst>
          </p:cNvPr>
          <p:cNvSpPr>
            <a:spLocks noChangeAspect="1"/>
          </p:cNvSpPr>
          <p:nvPr/>
        </p:nvSpPr>
        <p:spPr bwMode="auto">
          <a:xfrm>
            <a:off x="8963025" y="2320926"/>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0" name="Freeform 59">
            <a:extLst>
              <a:ext uri="{FF2B5EF4-FFF2-40B4-BE49-F238E27FC236}">
                <a16:creationId xmlns:a16="http://schemas.microsoft.com/office/drawing/2014/main" id="{EA668EA8-2E97-4D10-8642-D8667710A6A2}"/>
              </a:ext>
            </a:extLst>
          </p:cNvPr>
          <p:cNvSpPr>
            <a:spLocks noChangeAspect="1"/>
          </p:cNvSpPr>
          <p:nvPr/>
        </p:nvSpPr>
        <p:spPr bwMode="auto">
          <a:xfrm>
            <a:off x="9282114"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1" name="Freeform 60">
            <a:extLst>
              <a:ext uri="{FF2B5EF4-FFF2-40B4-BE49-F238E27FC236}">
                <a16:creationId xmlns:a16="http://schemas.microsoft.com/office/drawing/2014/main" id="{B9C50B42-1049-42AE-ABBB-3899728D0F30}"/>
              </a:ext>
            </a:extLst>
          </p:cNvPr>
          <p:cNvSpPr>
            <a:spLocks noChangeAspect="1"/>
          </p:cNvSpPr>
          <p:nvPr/>
        </p:nvSpPr>
        <p:spPr bwMode="auto">
          <a:xfrm>
            <a:off x="9355138" y="2514601"/>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2" name="Virginia">
            <a:extLst>
              <a:ext uri="{FF2B5EF4-FFF2-40B4-BE49-F238E27FC236}">
                <a16:creationId xmlns:a16="http://schemas.microsoft.com/office/drawing/2014/main" id="{FE31F6F4-5208-4C90-B3EF-35BE61A7C1B6}"/>
              </a:ext>
            </a:extLst>
          </p:cNvPr>
          <p:cNvSpPr>
            <a:spLocks noChangeAspect="1"/>
          </p:cNvSpPr>
          <p:nvPr/>
        </p:nvSpPr>
        <p:spPr bwMode="auto">
          <a:xfrm>
            <a:off x="7934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3" name="Freeform 62">
            <a:extLst>
              <a:ext uri="{FF2B5EF4-FFF2-40B4-BE49-F238E27FC236}">
                <a16:creationId xmlns:a16="http://schemas.microsoft.com/office/drawing/2014/main" id="{63AA98B4-0B32-42B4-94C9-3322F2ADE4AF}"/>
              </a:ext>
            </a:extLst>
          </p:cNvPr>
          <p:cNvSpPr>
            <a:spLocks noChangeAspect="1"/>
          </p:cNvSpPr>
          <p:nvPr/>
        </p:nvSpPr>
        <p:spPr bwMode="auto">
          <a:xfrm>
            <a:off x="8837614"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nvGrpSpPr>
          <p:cNvPr id="212030" name="Hawaii">
            <a:extLst>
              <a:ext uri="{FF2B5EF4-FFF2-40B4-BE49-F238E27FC236}">
                <a16:creationId xmlns:a16="http://schemas.microsoft.com/office/drawing/2014/main" id="{5946C28F-798E-4D84-BBCD-78B5750D4A30}"/>
              </a:ext>
            </a:extLst>
          </p:cNvPr>
          <p:cNvGrpSpPr>
            <a:grpSpLocks/>
          </p:cNvGrpSpPr>
          <p:nvPr/>
        </p:nvGrpSpPr>
        <p:grpSpPr bwMode="auto">
          <a:xfrm>
            <a:off x="2206626" y="3846514"/>
            <a:ext cx="963613" cy="498475"/>
            <a:chOff x="582" y="2987"/>
            <a:chExt cx="659" cy="352"/>
          </a:xfrm>
        </p:grpSpPr>
        <p:sp>
          <p:nvSpPr>
            <p:cNvPr id="3159" name="Freeform 64">
              <a:extLst>
                <a:ext uri="{FF2B5EF4-FFF2-40B4-BE49-F238E27FC236}">
                  <a16:creationId xmlns:a16="http://schemas.microsoft.com/office/drawing/2014/main" id="{87CC5793-7609-455B-A17E-9FC77C107AC9}"/>
                </a:ext>
              </a:extLst>
            </p:cNvPr>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0" name="Freeform 65">
              <a:extLst>
                <a:ext uri="{FF2B5EF4-FFF2-40B4-BE49-F238E27FC236}">
                  <a16:creationId xmlns:a16="http://schemas.microsoft.com/office/drawing/2014/main" id="{C996614E-CF6B-4226-986C-BC95CAC8F90D}"/>
                </a:ext>
              </a:extLst>
            </p:cNvPr>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1" name="Freeform 66">
              <a:extLst>
                <a:ext uri="{FF2B5EF4-FFF2-40B4-BE49-F238E27FC236}">
                  <a16:creationId xmlns:a16="http://schemas.microsoft.com/office/drawing/2014/main" id="{273C855A-51FD-44B7-84AB-DC65F2DC1E37}"/>
                </a:ext>
              </a:extLst>
            </p:cNvPr>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2" name="Freeform 67">
              <a:extLst>
                <a:ext uri="{FF2B5EF4-FFF2-40B4-BE49-F238E27FC236}">
                  <a16:creationId xmlns:a16="http://schemas.microsoft.com/office/drawing/2014/main" id="{AF08AC00-1E5B-4427-B1D2-0E84445A9E4A}"/>
                </a:ext>
              </a:extLst>
            </p:cNvPr>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3" name="Freeform 68">
              <a:extLst>
                <a:ext uri="{FF2B5EF4-FFF2-40B4-BE49-F238E27FC236}">
                  <a16:creationId xmlns:a16="http://schemas.microsoft.com/office/drawing/2014/main" id="{2D4763C7-FDF4-475A-84DB-88624B524004}"/>
                </a:ext>
              </a:extLst>
            </p:cNvPr>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4" name="Freeform 69">
              <a:extLst>
                <a:ext uri="{FF2B5EF4-FFF2-40B4-BE49-F238E27FC236}">
                  <a16:creationId xmlns:a16="http://schemas.microsoft.com/office/drawing/2014/main" id="{CDCC970E-575E-4667-A034-D5D4CE4C8BE9}"/>
                </a:ext>
              </a:extLst>
            </p:cNvPr>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5" name="Freeform 70">
              <a:extLst>
                <a:ext uri="{FF2B5EF4-FFF2-40B4-BE49-F238E27FC236}">
                  <a16:creationId xmlns:a16="http://schemas.microsoft.com/office/drawing/2014/main" id="{4DC01E81-2668-46F1-87FD-CD3ED12FEAB9}"/>
                </a:ext>
              </a:extLst>
            </p:cNvPr>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6" name="Freeform 71">
              <a:extLst>
                <a:ext uri="{FF2B5EF4-FFF2-40B4-BE49-F238E27FC236}">
                  <a16:creationId xmlns:a16="http://schemas.microsoft.com/office/drawing/2014/main" id="{9AB1408A-ECB4-401F-B2E0-EF38413A84C9}"/>
                </a:ext>
              </a:extLst>
            </p:cNvPr>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grpSp>
        <p:nvGrpSpPr>
          <p:cNvPr id="212031" name="Alaska">
            <a:extLst>
              <a:ext uri="{FF2B5EF4-FFF2-40B4-BE49-F238E27FC236}">
                <a16:creationId xmlns:a16="http://schemas.microsoft.com/office/drawing/2014/main" id="{FAD18FBF-D873-43FE-BF99-744EB76039BB}"/>
              </a:ext>
            </a:extLst>
          </p:cNvPr>
          <p:cNvGrpSpPr>
            <a:grpSpLocks/>
          </p:cNvGrpSpPr>
          <p:nvPr/>
        </p:nvGrpSpPr>
        <p:grpSpPr bwMode="auto">
          <a:xfrm>
            <a:off x="2184400" y="4448176"/>
            <a:ext cx="2776538" cy="987425"/>
            <a:chOff x="523" y="3048"/>
            <a:chExt cx="1899" cy="696"/>
          </a:xfrm>
        </p:grpSpPr>
        <p:sp>
          <p:nvSpPr>
            <p:cNvPr id="3149" name="Freeform 73">
              <a:extLst>
                <a:ext uri="{FF2B5EF4-FFF2-40B4-BE49-F238E27FC236}">
                  <a16:creationId xmlns:a16="http://schemas.microsoft.com/office/drawing/2014/main" id="{97185B34-062E-421E-AF9E-FAD5A21C8AB7}"/>
                </a:ext>
              </a:extLst>
            </p:cNvPr>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0" name="Freeform 74">
              <a:extLst>
                <a:ext uri="{FF2B5EF4-FFF2-40B4-BE49-F238E27FC236}">
                  <a16:creationId xmlns:a16="http://schemas.microsoft.com/office/drawing/2014/main" id="{1C651436-A11A-4C03-B3FB-D928F4D59E96}"/>
                </a:ext>
              </a:extLst>
            </p:cNvPr>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1" name="Freeform 75">
              <a:extLst>
                <a:ext uri="{FF2B5EF4-FFF2-40B4-BE49-F238E27FC236}">
                  <a16:creationId xmlns:a16="http://schemas.microsoft.com/office/drawing/2014/main" id="{1D564E89-8A9C-42DE-ABC8-537ABFD469F8}"/>
                </a:ext>
              </a:extLst>
            </p:cNvPr>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2" name="Freeform 76">
              <a:extLst>
                <a:ext uri="{FF2B5EF4-FFF2-40B4-BE49-F238E27FC236}">
                  <a16:creationId xmlns:a16="http://schemas.microsoft.com/office/drawing/2014/main" id="{B244EB90-19A8-4311-9515-6DC310DA99E1}"/>
                </a:ext>
              </a:extLst>
            </p:cNvPr>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3" name="Freeform 77">
              <a:extLst>
                <a:ext uri="{FF2B5EF4-FFF2-40B4-BE49-F238E27FC236}">
                  <a16:creationId xmlns:a16="http://schemas.microsoft.com/office/drawing/2014/main" id="{5726DDA0-8894-4C62-B87F-1BE35C0BA9B2}"/>
                </a:ext>
              </a:extLst>
            </p:cNvPr>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4" name="Freeform 78">
              <a:extLst>
                <a:ext uri="{FF2B5EF4-FFF2-40B4-BE49-F238E27FC236}">
                  <a16:creationId xmlns:a16="http://schemas.microsoft.com/office/drawing/2014/main" id="{8F76270D-2721-4292-8021-A3B19AF80A10}"/>
                </a:ext>
              </a:extLst>
            </p:cNvPr>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5" name="Freeform 79">
              <a:extLst>
                <a:ext uri="{FF2B5EF4-FFF2-40B4-BE49-F238E27FC236}">
                  <a16:creationId xmlns:a16="http://schemas.microsoft.com/office/drawing/2014/main" id="{E9B4AB70-57B3-4A65-A229-DA3054071348}"/>
                </a:ext>
              </a:extLst>
            </p:cNvPr>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6" name="Freeform 80">
              <a:extLst>
                <a:ext uri="{FF2B5EF4-FFF2-40B4-BE49-F238E27FC236}">
                  <a16:creationId xmlns:a16="http://schemas.microsoft.com/office/drawing/2014/main" id="{E860C3BB-9E64-4287-BCD7-C0899ED15E64}"/>
                </a:ext>
              </a:extLst>
            </p:cNvPr>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7" name="Freeform 81">
              <a:extLst>
                <a:ext uri="{FF2B5EF4-FFF2-40B4-BE49-F238E27FC236}">
                  <a16:creationId xmlns:a16="http://schemas.microsoft.com/office/drawing/2014/main" id="{C658EED8-856B-4D51-BDBC-37C914FF966F}"/>
                </a:ext>
              </a:extLst>
            </p:cNvPr>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8" name="Freeform 82">
              <a:extLst>
                <a:ext uri="{FF2B5EF4-FFF2-40B4-BE49-F238E27FC236}">
                  <a16:creationId xmlns:a16="http://schemas.microsoft.com/office/drawing/2014/main" id="{800B99D6-C846-44AD-B22C-8A9968ABCA71}"/>
                </a:ext>
              </a:extLst>
            </p:cNvPr>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sp>
        <p:nvSpPr>
          <p:cNvPr id="3136" name="Rectangle 109">
            <a:extLst>
              <a:ext uri="{FF2B5EF4-FFF2-40B4-BE49-F238E27FC236}">
                <a16:creationId xmlns:a16="http://schemas.microsoft.com/office/drawing/2014/main" id="{9D68E892-9B6A-446C-9AF5-E211ACF8EC25}"/>
              </a:ext>
            </a:extLst>
          </p:cNvPr>
          <p:cNvSpPr>
            <a:spLocks noChangeArrowheads="1"/>
          </p:cNvSpPr>
          <p:nvPr/>
        </p:nvSpPr>
        <p:spPr bwMode="auto">
          <a:xfrm>
            <a:off x="9064625" y="3248025"/>
            <a:ext cx="279400" cy="139700"/>
          </a:xfrm>
          <a:prstGeom prst="rect">
            <a:avLst/>
          </a:prstGeom>
          <a:solidFill>
            <a:srgbClr val="82ABFE"/>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7" name="Rectangle 110">
            <a:extLst>
              <a:ext uri="{FF2B5EF4-FFF2-40B4-BE49-F238E27FC236}">
                <a16:creationId xmlns:a16="http://schemas.microsoft.com/office/drawing/2014/main" id="{97CCA7CA-F49F-4F83-9785-A8354D645A4B}"/>
              </a:ext>
            </a:extLst>
          </p:cNvPr>
          <p:cNvSpPr>
            <a:spLocks noChangeArrowheads="1"/>
          </p:cNvSpPr>
          <p:nvPr/>
        </p:nvSpPr>
        <p:spPr bwMode="auto">
          <a:xfrm>
            <a:off x="9064625" y="3590925"/>
            <a:ext cx="279400" cy="139700"/>
          </a:xfrm>
          <a:prstGeom prst="rect">
            <a:avLst/>
          </a:prstGeom>
          <a:solidFill>
            <a:srgbClr val="3366FF"/>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8" name="Rectangle 111">
            <a:extLst>
              <a:ext uri="{FF2B5EF4-FFF2-40B4-BE49-F238E27FC236}">
                <a16:creationId xmlns:a16="http://schemas.microsoft.com/office/drawing/2014/main" id="{6313B445-0F21-4CDA-A855-A7FD8050C594}"/>
              </a:ext>
            </a:extLst>
          </p:cNvPr>
          <p:cNvSpPr>
            <a:spLocks noChangeArrowheads="1"/>
          </p:cNvSpPr>
          <p:nvPr/>
        </p:nvSpPr>
        <p:spPr bwMode="auto">
          <a:xfrm>
            <a:off x="9064625" y="3933825"/>
            <a:ext cx="279400" cy="139700"/>
          </a:xfrm>
          <a:prstGeom prst="rect">
            <a:avLst/>
          </a:prstGeom>
          <a:solidFill>
            <a:srgbClr val="136191"/>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9" name="Rectangle 112">
            <a:extLst>
              <a:ext uri="{FF2B5EF4-FFF2-40B4-BE49-F238E27FC236}">
                <a16:creationId xmlns:a16="http://schemas.microsoft.com/office/drawing/2014/main" id="{A6BD20AD-0087-478D-8842-07918EA204F1}"/>
              </a:ext>
            </a:extLst>
          </p:cNvPr>
          <p:cNvSpPr>
            <a:spLocks noChangeArrowheads="1"/>
          </p:cNvSpPr>
          <p:nvPr/>
        </p:nvSpPr>
        <p:spPr bwMode="auto">
          <a:xfrm>
            <a:off x="9064625" y="4264025"/>
            <a:ext cx="279400" cy="139700"/>
          </a:xfrm>
          <a:prstGeom prst="rect">
            <a:avLst/>
          </a:prstGeom>
          <a:solidFill>
            <a:srgbClr val="001968"/>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3140" name="Rectangle 113">
            <a:extLst>
              <a:ext uri="{FF2B5EF4-FFF2-40B4-BE49-F238E27FC236}">
                <a16:creationId xmlns:a16="http://schemas.microsoft.com/office/drawing/2014/main" id="{D1A7D724-16EA-452E-B502-EF62C33C26DF}"/>
              </a:ext>
            </a:extLst>
          </p:cNvPr>
          <p:cNvSpPr>
            <a:spLocks noChangeArrowheads="1"/>
          </p:cNvSpPr>
          <p:nvPr/>
        </p:nvSpPr>
        <p:spPr bwMode="auto">
          <a:xfrm>
            <a:off x="9064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212037" name="Text Box 114">
            <a:extLst>
              <a:ext uri="{FF2B5EF4-FFF2-40B4-BE49-F238E27FC236}">
                <a16:creationId xmlns:a16="http://schemas.microsoft.com/office/drawing/2014/main" id="{7A55C6C0-4388-4353-817D-C3F5E957564B}"/>
              </a:ext>
            </a:extLst>
          </p:cNvPr>
          <p:cNvSpPr txBox="1">
            <a:spLocks noChangeArrowheads="1"/>
          </p:cNvSpPr>
          <p:nvPr/>
        </p:nvSpPr>
        <p:spPr bwMode="auto">
          <a:xfrm>
            <a:off x="9474200" y="4529139"/>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No Data</a:t>
            </a:r>
          </a:p>
        </p:txBody>
      </p:sp>
      <p:sp>
        <p:nvSpPr>
          <p:cNvPr id="212038" name="Text Box 105">
            <a:extLst>
              <a:ext uri="{FF2B5EF4-FFF2-40B4-BE49-F238E27FC236}">
                <a16:creationId xmlns:a16="http://schemas.microsoft.com/office/drawing/2014/main" id="{AA745602-914A-43CC-ABBD-0B272A390205}"/>
              </a:ext>
            </a:extLst>
          </p:cNvPr>
          <p:cNvSpPr txBox="1">
            <a:spLocks noChangeArrowheads="1"/>
          </p:cNvSpPr>
          <p:nvPr/>
        </p:nvSpPr>
        <p:spPr bwMode="auto">
          <a:xfrm>
            <a:off x="9305925" y="31829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11.7% - 14.5%</a:t>
            </a:r>
          </a:p>
        </p:txBody>
      </p:sp>
      <p:sp>
        <p:nvSpPr>
          <p:cNvPr id="212039" name="Text Box 106">
            <a:extLst>
              <a:ext uri="{FF2B5EF4-FFF2-40B4-BE49-F238E27FC236}">
                <a16:creationId xmlns:a16="http://schemas.microsoft.com/office/drawing/2014/main" id="{A9FB05C6-2EF8-4509-9651-75175C32390B}"/>
              </a:ext>
            </a:extLst>
          </p:cNvPr>
          <p:cNvSpPr txBox="1">
            <a:spLocks noChangeArrowheads="1"/>
          </p:cNvSpPr>
          <p:nvPr/>
        </p:nvSpPr>
        <p:spPr bwMode="auto">
          <a:xfrm>
            <a:off x="9305925" y="35385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14.6% - 15.7%</a:t>
            </a:r>
          </a:p>
        </p:txBody>
      </p:sp>
      <p:sp>
        <p:nvSpPr>
          <p:cNvPr id="212040" name="Text Box 107">
            <a:extLst>
              <a:ext uri="{FF2B5EF4-FFF2-40B4-BE49-F238E27FC236}">
                <a16:creationId xmlns:a16="http://schemas.microsoft.com/office/drawing/2014/main" id="{3CA2A9F8-13D3-4923-8A33-10C25C3A8605}"/>
              </a:ext>
            </a:extLst>
          </p:cNvPr>
          <p:cNvSpPr txBox="1">
            <a:spLocks noChangeArrowheads="1"/>
          </p:cNvSpPr>
          <p:nvPr/>
        </p:nvSpPr>
        <p:spPr bwMode="auto">
          <a:xfrm>
            <a:off x="9305925" y="38687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15.8% - 16.5%</a:t>
            </a:r>
          </a:p>
        </p:txBody>
      </p:sp>
      <p:sp>
        <p:nvSpPr>
          <p:cNvPr id="212041" name="Text Box 108">
            <a:extLst>
              <a:ext uri="{FF2B5EF4-FFF2-40B4-BE49-F238E27FC236}">
                <a16:creationId xmlns:a16="http://schemas.microsoft.com/office/drawing/2014/main" id="{5541B90C-F1B0-4931-838D-F1C15B86274B}"/>
              </a:ext>
            </a:extLst>
          </p:cNvPr>
          <p:cNvSpPr txBox="1">
            <a:spLocks noChangeArrowheads="1"/>
          </p:cNvSpPr>
          <p:nvPr/>
        </p:nvSpPr>
        <p:spPr bwMode="auto">
          <a:xfrm>
            <a:off x="9305925" y="42116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16.6% - 20.1%</a:t>
            </a:r>
          </a:p>
        </p:txBody>
      </p:sp>
      <p:sp>
        <p:nvSpPr>
          <p:cNvPr id="212042" name="Rectangle 7">
            <a:extLst>
              <a:ext uri="{FF2B5EF4-FFF2-40B4-BE49-F238E27FC236}">
                <a16:creationId xmlns:a16="http://schemas.microsoft.com/office/drawing/2014/main" id="{DF86A89D-13D8-4CC2-88D2-5A2870FD5090}"/>
              </a:ext>
            </a:extLst>
          </p:cNvPr>
          <p:cNvSpPr>
            <a:spLocks noGrp="1" noChangeArrowheads="1"/>
          </p:cNvSpPr>
          <p:nvPr>
            <p:ph type="title" idx="4294967295"/>
          </p:nvPr>
        </p:nvSpPr>
        <p:spPr>
          <a:xfrm>
            <a:off x="1960563" y="330201"/>
            <a:ext cx="8266112" cy="1135063"/>
          </a:xfrm>
          <a:noFill/>
        </p:spPr>
        <p:txBody>
          <a:bodyPr anchor="t"/>
          <a:lstStyle/>
          <a:p>
            <a:r>
              <a:rPr lang="en-US" altLang="en-US" sz="2000"/>
              <a:t>Percentage of High School Students Who Were Overweight*</a:t>
            </a:r>
          </a:p>
        </p:txBody>
      </p:sp>
      <p:sp>
        <p:nvSpPr>
          <p:cNvPr id="212043" name="Text Box 101">
            <a:extLst>
              <a:ext uri="{FF2B5EF4-FFF2-40B4-BE49-F238E27FC236}">
                <a16:creationId xmlns:a16="http://schemas.microsoft.com/office/drawing/2014/main" id="{BD6326DB-8BF0-463E-9F7E-C0C80181947D}"/>
              </a:ext>
            </a:extLst>
          </p:cNvPr>
          <p:cNvSpPr txBox="1">
            <a:spLocks noChangeArrowheads="1"/>
          </p:cNvSpPr>
          <p:nvPr/>
        </p:nvSpPr>
        <p:spPr bwMode="auto">
          <a:xfrm>
            <a:off x="1884363" y="5848351"/>
            <a:ext cx="8342312"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eaLnBrk="0" hangingPunct="0">
              <a:spcBef>
                <a:spcPct val="50000"/>
              </a:spcBef>
              <a:spcAft>
                <a:spcPct val="0"/>
              </a:spcAft>
              <a:buClrTx/>
              <a:buSzTx/>
              <a:buNone/>
            </a:pPr>
            <a:r>
              <a:rPr lang="en-US" altLang="en-US" sz="1100">
                <a:cs typeface="+mn-cs"/>
              </a:rPr>
              <a:t>85th percentile but &lt;95th percentile for body mass index, based on sex- and age-specific reference data from the 2000 CDC growth charts. In 2017, new, slightly different ranges were used to calculate biologically implausible responses to height and weight questions.</a:t>
            </a:r>
          </a:p>
        </p:txBody>
      </p:sp>
      <p:sp>
        <p:nvSpPr>
          <p:cNvPr id="212044" name="Text Box 116">
            <a:extLst>
              <a:ext uri="{FF2B5EF4-FFF2-40B4-BE49-F238E27FC236}">
                <a16:creationId xmlns:a16="http://schemas.microsoft.com/office/drawing/2014/main" id="{5184D728-6119-4110-852C-504F159F1F40}"/>
              </a:ext>
            </a:extLst>
          </p:cNvPr>
          <p:cNvSpPr txBox="1">
            <a:spLocks noChangeArrowheads="1"/>
          </p:cNvSpPr>
          <p:nvPr/>
        </p:nvSpPr>
        <p:spPr bwMode="auto">
          <a:xfrm>
            <a:off x="6302375" y="6489701"/>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r" eaLnBrk="0" hangingPunct="0">
              <a:spcAft>
                <a:spcPct val="0"/>
              </a:spcAft>
              <a:buClrTx/>
              <a:buSzTx/>
              <a:buNone/>
            </a:pPr>
            <a:r>
              <a:rPr lang="en-US" altLang="en-US" sz="1600" i="1">
                <a:cs typeface="+mn-cs"/>
              </a:rPr>
              <a:t>State Youth Risk Behavior Surveys, 2019</a:t>
            </a:r>
          </a:p>
        </p:txBody>
      </p:sp>
    </p:spTree>
    <p:extLst>
      <p:ext uri="{BB962C8B-B14F-4D97-AF65-F5344CB8AC3E}">
        <p14:creationId xmlns:p14="http://schemas.microsoft.com/office/powerpoint/2010/main" val="97041801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endParaRPr/>
          </a:p>
          <a:p>
            <a:r>
              <a:rPr lang="en-US" sz="900" b="1" baseline="50000" dirty="0">
                <a:solidFill>
                  <a:srgbClr val="007889"/>
                </a:solidFill>
              </a:rPr>
              <a:t>*</a:t>
            </a:r>
            <a:r>
              <a:rPr lang="en-US" sz="1100" dirty="0">
                <a:solidFill>
                  <a:srgbClr val="007889"/>
                </a:solidFill>
              </a:rPr>
              <a:t>F &gt; M; 10th &gt; 9th, 12th &gt; 9th; H &gt; B, H &gt; W (Based on t-test analysis, p &lt; 0.05.)</a:t>
            </a:r>
          </a:p>
          <a:p>
            <a:r>
              <a:rPr lang="en-US" sz="1100" dirty="0">
                <a:solidFill>
                  <a:srgbClr val="007889"/>
                </a:solidFill>
              </a:rPr>
              <a:t>All Hispanic students are included in the Hispanic category.  All other races are non-Hispanic.</a:t>
            </a: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448732" y="287867"/>
            <a:ext cx="11362267"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Described Themselves As Slightly or Very Overweight, by Sex,</a:t>
            </a: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Arial" pitchFamily="34" charset="0"/>
              </a:rPr>
              <a:t>* Grade,* and Race/Ethnicity,* 2019</a:t>
            </a:r>
          </a:p>
        </p:txBody>
      </p:sp>
      <p:sp>
        <p:nvSpPr>
          <p:cNvPr id="18" name="SiteFooter1"/>
          <p:cNvSpPr txBox="1"/>
          <p:nvPr/>
        </p:nvSpPr>
        <p:spPr>
          <a:xfrm>
            <a:off x="3429000" y="6446790"/>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4445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endParaRP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143164" y="269395"/>
            <a:ext cx="1186897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Described Themselves As Slightly or Very Overweight, by Sexual Identity and Sex of Sexual Contacts, 2019</a:t>
            </a:r>
          </a:p>
        </p:txBody>
      </p:sp>
      <p:sp>
        <p:nvSpPr>
          <p:cNvPr id="18"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85164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a:spLocks noGrp="1"/>
          </p:cNvSpPr>
          <p:nvPr>
            <p:ph type="title" idx="4294967295"/>
          </p:nvPr>
        </p:nvSpPr>
        <p:spPr>
          <a:xfrm>
            <a:off x="57728" y="264164"/>
            <a:ext cx="1203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Described Themselves As Slightly or Very Overweight, 1991-2019</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p>
        </p:txBody>
      </p:sp>
      <p:sp>
        <p:nvSpPr>
          <p:cNvPr id="5" name="Footnote1"/>
          <p:cNvSpPr txBox="1"/>
          <p:nvPr/>
        </p:nvSpPr>
        <p:spPr>
          <a:xfrm>
            <a:off x="538024" y="6169210"/>
            <a:ext cx="10820400" cy="261610"/>
          </a:xfrm>
          <a:prstGeom prst="rect">
            <a:avLst/>
          </a:prstGeom>
          <a:noFill/>
        </p:spPr>
        <p:txBody>
          <a:bodyPr wrap="square" rtlCol="0" anchor="b" anchorCtr="0">
            <a:spAutoFit/>
          </a:bodyPr>
          <a:lstStyle/>
          <a:p>
            <a:endParaRPr/>
          </a:p>
          <a:p>
            <a:r>
              <a:rPr lang="en-US" sz="900" b="1" baseline="50000" dirty="0">
                <a:solidFill>
                  <a:srgbClr val="007889"/>
                </a:solidFill>
              </a:rPr>
              <a:t>*</a:t>
            </a:r>
            <a:r>
              <a:rPr lang="en-US" sz="1100" dirty="0">
                <a:solidFill>
                  <a:srgbClr val="007889"/>
                </a:solidFill>
              </a:rPr>
              <a:t>Decreased, 1991-1995, increased, 1995-2019 [Based on linear and quadratic trend analyses using logistic regression models controlling for sex, race/ethnicity, and grade (p &lt; 0.05). Significant linear trends (if present) across all available years are described first followed by linear changes in each segment of significant quadratic trends (if present).]</a:t>
            </a:r>
          </a:p>
          <a:p>
            <a:r>
              <a:rPr lang="en-US" sz="1100" dirty="0">
                <a:solidFill>
                  <a:srgbClr val="007889"/>
                </a:solidFill>
              </a:rPr>
              <a:t>This graph contains weighted results.</a:t>
            </a:r>
          </a:p>
        </p:txBody>
      </p:sp>
      <p:graphicFrame>
        <p:nvGraphicFramePr>
          <p:cNvPr id="6" name="Chart 5"/>
          <p:cNvGraphicFramePr/>
          <p:nvPr/>
        </p:nvGraphicFramePr>
        <p:xfrm>
          <a:off x="538024" y="1295400"/>
          <a:ext cx="11044376"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Surveys, 1991-2019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87735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nvPr>
        </p:nvGraphicFramePr>
        <p:xfrm>
          <a:off x="1752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a:spLocks noGrp="1"/>
          </p:cNvSpPr>
          <p:nvPr>
            <p:ph type="title" idx="4294967295"/>
          </p:nvPr>
        </p:nvSpPr>
        <p:spPr>
          <a:xfrm>
            <a:off x="1965016" y="260564"/>
            <a:ext cx="822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Calibri" panose="020F0502020204030204" pitchFamily="34" charset="0"/>
              </a:rPr>
              <a:t>Range and Median Percentage of High School Students Who Described Themselves As Slightly or Very Overweight, Across 30 States and 22 Cities, 2019</a:t>
            </a:r>
          </a:p>
        </p:txBody>
      </p:sp>
      <p:sp>
        <p:nvSpPr>
          <p:cNvPr id="7" name="SiteFooter1">
            <a:extLst>
              <a:ext uri="{FF2B5EF4-FFF2-40B4-BE49-F238E27FC236}">
                <a16:creationId xmlns:a16="http://schemas.microsoft.com/office/drawing/2014/main" id="{4DBE8D1E-63CA-4827-A143-FE9DE5A3E011}"/>
              </a:ext>
            </a:extLst>
          </p:cNvPr>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State and Local Youth Risk Behavior Surveys, 2019</a:t>
            </a:r>
            <a:endParaRPr lang="en-US" sz="1400" dirty="0">
              <a:solidFill>
                <a:srgbClr val="00788A"/>
              </a:solidFill>
              <a:latin typeface="+mj-lt"/>
              <a:ea typeface="Verdana" panose="020B0604030504040204" pitchFamily="34" charset="0"/>
              <a:cs typeface="Verdana" panose="020B0604030504040204" pitchFamily="34" charset="0"/>
            </a:endParaRPr>
          </a:p>
        </p:txBody>
      </p:sp>
      <p:sp>
        <p:nvSpPr>
          <p:cNvPr id="8" name="Footnote1">
            <a:extLst>
              <a:ext uri="{FF2B5EF4-FFF2-40B4-BE49-F238E27FC236}">
                <a16:creationId xmlns:a16="http://schemas.microsoft.com/office/drawing/2014/main" id="{82BB665B-1E8B-4D2A-9D05-586E91603756}"/>
              </a:ext>
            </a:extLst>
          </p:cNvPr>
          <p:cNvSpPr txBox="1"/>
          <p:nvPr/>
        </p:nvSpPr>
        <p:spPr>
          <a:xfrm>
            <a:off x="538024" y="6169210"/>
            <a:ext cx="10820400" cy="261610"/>
          </a:xfrm>
          <a:prstGeom prst="rect">
            <a:avLst/>
          </a:prstGeom>
          <a:noFill/>
        </p:spPr>
        <p:txBody>
          <a:bodyPr wrap="square" rtlCol="0" anchor="b" anchorCtr="0">
            <a:spAutoFit/>
          </a:bodyPr>
          <a:lstStyle/>
          <a:p>
            <a:endParaRPr/>
          </a:p>
        </p:txBody>
      </p:sp>
    </p:spTree>
    <p:extLst>
      <p:ext uri="{BB962C8B-B14F-4D97-AF65-F5344CB8AC3E}">
        <p14:creationId xmlns:p14="http://schemas.microsoft.com/office/powerpoint/2010/main" val="54660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a:extLst>
              <a:ext uri="{FF2B5EF4-FFF2-40B4-BE49-F238E27FC236}">
                <a16:creationId xmlns:a16="http://schemas.microsoft.com/office/drawing/2014/main" id="{C6A8FB81-E357-42DE-9010-A6503D3BE6A6}"/>
              </a:ext>
            </a:extLst>
          </p:cNvPr>
          <p:cNvSpPr>
            <a:spLocks noChangeAspect="1"/>
          </p:cNvSpPr>
          <p:nvPr/>
        </p:nvSpPr>
        <p:spPr bwMode="auto">
          <a:xfrm>
            <a:off x="5675314" y="3081339"/>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5" name="Missouri">
            <a:extLst>
              <a:ext uri="{FF2B5EF4-FFF2-40B4-BE49-F238E27FC236}">
                <a16:creationId xmlns:a16="http://schemas.microsoft.com/office/drawing/2014/main" id="{0FCA597C-0FC6-46E3-ABEF-B464B4394DB7}"/>
              </a:ext>
            </a:extLst>
          </p:cNvPr>
          <p:cNvSpPr>
            <a:spLocks noChangeAspect="1"/>
          </p:cNvSpPr>
          <p:nvPr/>
        </p:nvSpPr>
        <p:spPr bwMode="auto">
          <a:xfrm>
            <a:off x="6450014"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6" name="Illinois">
            <a:extLst>
              <a:ext uri="{FF2B5EF4-FFF2-40B4-BE49-F238E27FC236}">
                <a16:creationId xmlns:a16="http://schemas.microsoft.com/office/drawing/2014/main" id="{2E15DFD8-F13F-452D-9DE1-953DEE6009B2}"/>
              </a:ext>
            </a:extLst>
          </p:cNvPr>
          <p:cNvSpPr>
            <a:spLocks noChangeAspect="1"/>
          </p:cNvSpPr>
          <p:nvPr/>
        </p:nvSpPr>
        <p:spPr bwMode="auto">
          <a:xfrm>
            <a:off x="6945314" y="2693989"/>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7" name="Iowa">
            <a:extLst>
              <a:ext uri="{FF2B5EF4-FFF2-40B4-BE49-F238E27FC236}">
                <a16:creationId xmlns:a16="http://schemas.microsoft.com/office/drawing/2014/main" id="{79663C6C-D71A-408E-AD55-08C7F16E1651}"/>
              </a:ext>
            </a:extLst>
          </p:cNvPr>
          <p:cNvSpPr>
            <a:spLocks noChangeAspect="1"/>
          </p:cNvSpPr>
          <p:nvPr/>
        </p:nvSpPr>
        <p:spPr bwMode="auto">
          <a:xfrm>
            <a:off x="6357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8" name="New Mexico">
            <a:extLst>
              <a:ext uri="{FF2B5EF4-FFF2-40B4-BE49-F238E27FC236}">
                <a16:creationId xmlns:a16="http://schemas.microsoft.com/office/drawing/2014/main" id="{3C0667A6-9E85-44F4-A61C-B15409F6C615}"/>
              </a:ext>
            </a:extLst>
          </p:cNvPr>
          <p:cNvSpPr>
            <a:spLocks noChangeAspect="1"/>
          </p:cNvSpPr>
          <p:nvPr/>
        </p:nvSpPr>
        <p:spPr bwMode="auto">
          <a:xfrm>
            <a:off x="4700589" y="3455989"/>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9" name="Oklahoma">
            <a:extLst>
              <a:ext uri="{FF2B5EF4-FFF2-40B4-BE49-F238E27FC236}">
                <a16:creationId xmlns:a16="http://schemas.microsoft.com/office/drawing/2014/main" id="{397A3C7E-DEF8-470E-B387-C22158482321}"/>
              </a:ext>
            </a:extLst>
          </p:cNvPr>
          <p:cNvSpPr>
            <a:spLocks noChangeAspect="1"/>
          </p:cNvSpPr>
          <p:nvPr/>
        </p:nvSpPr>
        <p:spPr bwMode="auto">
          <a:xfrm>
            <a:off x="5557839"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0" name="Florida">
            <a:extLst>
              <a:ext uri="{FF2B5EF4-FFF2-40B4-BE49-F238E27FC236}">
                <a16:creationId xmlns:a16="http://schemas.microsoft.com/office/drawing/2014/main" id="{975FEBDF-5BEA-4958-956D-614B6851356E}"/>
              </a:ext>
            </a:extLst>
          </p:cNvPr>
          <p:cNvSpPr>
            <a:spLocks noChangeAspect="1"/>
          </p:cNvSpPr>
          <p:nvPr/>
        </p:nvSpPr>
        <p:spPr bwMode="auto">
          <a:xfrm>
            <a:off x="7518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1" name="Freeform 9">
            <a:extLst>
              <a:ext uri="{FF2B5EF4-FFF2-40B4-BE49-F238E27FC236}">
                <a16:creationId xmlns:a16="http://schemas.microsoft.com/office/drawing/2014/main" id="{FDD6E942-C8B3-4664-B709-80748A8B017C}"/>
              </a:ext>
            </a:extLst>
          </p:cNvPr>
          <p:cNvSpPr>
            <a:spLocks noChangeAspect="1"/>
          </p:cNvSpPr>
          <p:nvPr/>
        </p:nvSpPr>
        <p:spPr bwMode="auto">
          <a:xfrm>
            <a:off x="8435976" y="5292726"/>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2" name="Freeform 10">
            <a:extLst>
              <a:ext uri="{FF2B5EF4-FFF2-40B4-BE49-F238E27FC236}">
                <a16:creationId xmlns:a16="http://schemas.microsoft.com/office/drawing/2014/main" id="{6B7C9EFE-2096-47C8-BB31-A9A996170AF5}"/>
              </a:ext>
            </a:extLst>
          </p:cNvPr>
          <p:cNvSpPr>
            <a:spLocks noChangeAspect="1"/>
          </p:cNvSpPr>
          <p:nvPr/>
        </p:nvSpPr>
        <p:spPr bwMode="auto">
          <a:xfrm>
            <a:off x="8505826"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3" name="Freeform 11">
            <a:extLst>
              <a:ext uri="{FF2B5EF4-FFF2-40B4-BE49-F238E27FC236}">
                <a16:creationId xmlns:a16="http://schemas.microsoft.com/office/drawing/2014/main" id="{D8BBA20C-1073-45D0-B5CB-571D632DEB14}"/>
              </a:ext>
            </a:extLst>
          </p:cNvPr>
          <p:cNvSpPr>
            <a:spLocks noChangeAspect="1"/>
          </p:cNvSpPr>
          <p:nvPr/>
        </p:nvSpPr>
        <p:spPr bwMode="auto">
          <a:xfrm>
            <a:off x="8585200" y="5183189"/>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4" name="Michigan Upper">
            <a:extLst>
              <a:ext uri="{FF2B5EF4-FFF2-40B4-BE49-F238E27FC236}">
                <a16:creationId xmlns:a16="http://schemas.microsoft.com/office/drawing/2014/main" id="{09B6C353-48CB-4237-93A6-E704099A3BAA}"/>
              </a:ext>
            </a:extLst>
          </p:cNvPr>
          <p:cNvSpPr>
            <a:spLocks noChangeAspect="1"/>
          </p:cNvSpPr>
          <p:nvPr/>
        </p:nvSpPr>
        <p:spPr bwMode="auto">
          <a:xfrm>
            <a:off x="7015164"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5" name="Michigan">
            <a:extLst>
              <a:ext uri="{FF2B5EF4-FFF2-40B4-BE49-F238E27FC236}">
                <a16:creationId xmlns:a16="http://schemas.microsoft.com/office/drawing/2014/main" id="{BA5230DA-9C8A-4CC0-9403-C9FEF563BDF2}"/>
              </a:ext>
            </a:extLst>
          </p:cNvPr>
          <p:cNvSpPr>
            <a:spLocks noChangeAspect="1"/>
          </p:cNvSpPr>
          <p:nvPr/>
        </p:nvSpPr>
        <p:spPr bwMode="auto">
          <a:xfrm>
            <a:off x="7470775" y="2157414"/>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6" name="New York">
            <a:extLst>
              <a:ext uri="{FF2B5EF4-FFF2-40B4-BE49-F238E27FC236}">
                <a16:creationId xmlns:a16="http://schemas.microsoft.com/office/drawing/2014/main" id="{F1AABD1C-1C5E-42F5-9686-85483845FCBA}"/>
              </a:ext>
            </a:extLst>
          </p:cNvPr>
          <p:cNvSpPr>
            <a:spLocks noChangeAspect="1"/>
          </p:cNvSpPr>
          <p:nvPr/>
        </p:nvSpPr>
        <p:spPr bwMode="auto">
          <a:xfrm>
            <a:off x="8255000" y="2063751"/>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7" name="Freeform 15">
            <a:extLst>
              <a:ext uri="{FF2B5EF4-FFF2-40B4-BE49-F238E27FC236}">
                <a16:creationId xmlns:a16="http://schemas.microsoft.com/office/drawing/2014/main" id="{FA5CCAC2-8CDE-4900-AE6A-9F064334CBCA}"/>
              </a:ext>
            </a:extLst>
          </p:cNvPr>
          <p:cNvSpPr>
            <a:spLocks noChangeAspect="1"/>
          </p:cNvSpPr>
          <p:nvPr/>
        </p:nvSpPr>
        <p:spPr bwMode="auto">
          <a:xfrm>
            <a:off x="8929688" y="2733676"/>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8" name="Freeform 16">
            <a:extLst>
              <a:ext uri="{FF2B5EF4-FFF2-40B4-BE49-F238E27FC236}">
                <a16:creationId xmlns:a16="http://schemas.microsoft.com/office/drawing/2014/main" id="{EF6E7E8C-686A-4E74-936E-0539C3D38D0D}"/>
              </a:ext>
            </a:extLst>
          </p:cNvPr>
          <p:cNvSpPr>
            <a:spLocks noChangeAspect="1"/>
          </p:cNvSpPr>
          <p:nvPr/>
        </p:nvSpPr>
        <p:spPr bwMode="auto">
          <a:xfrm>
            <a:off x="8955089" y="2608264"/>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9" name="Washington">
            <a:extLst>
              <a:ext uri="{FF2B5EF4-FFF2-40B4-BE49-F238E27FC236}">
                <a16:creationId xmlns:a16="http://schemas.microsoft.com/office/drawing/2014/main" id="{04049B48-5186-4416-B567-3B8A5C1871C2}"/>
              </a:ext>
            </a:extLst>
          </p:cNvPr>
          <p:cNvSpPr>
            <a:spLocks noChangeAspect="1"/>
          </p:cNvSpPr>
          <p:nvPr/>
        </p:nvSpPr>
        <p:spPr bwMode="auto">
          <a:xfrm>
            <a:off x="3470276"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0" name="Freeform 18">
            <a:extLst>
              <a:ext uri="{FF2B5EF4-FFF2-40B4-BE49-F238E27FC236}">
                <a16:creationId xmlns:a16="http://schemas.microsoft.com/office/drawing/2014/main" id="{21899E03-CD45-4444-8325-05E804C7BAFF}"/>
              </a:ext>
            </a:extLst>
          </p:cNvPr>
          <p:cNvSpPr>
            <a:spLocks noChangeAspect="1"/>
          </p:cNvSpPr>
          <p:nvPr/>
        </p:nvSpPr>
        <p:spPr bwMode="auto">
          <a:xfrm>
            <a:off x="3659188" y="1381126"/>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1" name="Freeform 19">
            <a:extLst>
              <a:ext uri="{FF2B5EF4-FFF2-40B4-BE49-F238E27FC236}">
                <a16:creationId xmlns:a16="http://schemas.microsoft.com/office/drawing/2014/main" id="{C95B5105-63F3-4351-A2D6-C54D15C65672}"/>
              </a:ext>
            </a:extLst>
          </p:cNvPr>
          <p:cNvSpPr>
            <a:spLocks noChangeAspect="1"/>
          </p:cNvSpPr>
          <p:nvPr/>
        </p:nvSpPr>
        <p:spPr bwMode="auto">
          <a:xfrm>
            <a:off x="3689351" y="1435101"/>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2" name="Alabama">
            <a:extLst>
              <a:ext uri="{FF2B5EF4-FFF2-40B4-BE49-F238E27FC236}">
                <a16:creationId xmlns:a16="http://schemas.microsoft.com/office/drawing/2014/main" id="{46A6B96B-0CF4-4AC3-9ED1-9976E829A405}"/>
              </a:ext>
            </a:extLst>
          </p:cNvPr>
          <p:cNvSpPr>
            <a:spLocks noChangeAspect="1"/>
          </p:cNvSpPr>
          <p:nvPr/>
        </p:nvSpPr>
        <p:spPr bwMode="auto">
          <a:xfrm>
            <a:off x="7392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3" name="Arizona">
            <a:extLst>
              <a:ext uri="{FF2B5EF4-FFF2-40B4-BE49-F238E27FC236}">
                <a16:creationId xmlns:a16="http://schemas.microsoft.com/office/drawing/2014/main" id="{DEDB8047-46D7-4AC4-9EB5-D18ED9A527CE}"/>
              </a:ext>
            </a:extLst>
          </p:cNvPr>
          <p:cNvSpPr>
            <a:spLocks noChangeAspect="1"/>
          </p:cNvSpPr>
          <p:nvPr/>
        </p:nvSpPr>
        <p:spPr bwMode="auto">
          <a:xfrm>
            <a:off x="3994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4" name="Arkansas">
            <a:extLst>
              <a:ext uri="{FF2B5EF4-FFF2-40B4-BE49-F238E27FC236}">
                <a16:creationId xmlns:a16="http://schemas.microsoft.com/office/drawing/2014/main" id="{B9CB50DC-81D3-4D99-A33C-3C01A689AC01}"/>
              </a:ext>
            </a:extLst>
          </p:cNvPr>
          <p:cNvSpPr>
            <a:spLocks noChangeAspect="1"/>
          </p:cNvSpPr>
          <p:nvPr/>
        </p:nvSpPr>
        <p:spPr bwMode="auto">
          <a:xfrm>
            <a:off x="6584951" y="3635376"/>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5" name="California">
            <a:extLst>
              <a:ext uri="{FF2B5EF4-FFF2-40B4-BE49-F238E27FC236}">
                <a16:creationId xmlns:a16="http://schemas.microsoft.com/office/drawing/2014/main" id="{03C6BEF0-B411-4A83-B46F-A064415FC849}"/>
              </a:ext>
            </a:extLst>
          </p:cNvPr>
          <p:cNvSpPr>
            <a:spLocks noChangeAspect="1"/>
          </p:cNvSpPr>
          <p:nvPr/>
        </p:nvSpPr>
        <p:spPr bwMode="auto">
          <a:xfrm>
            <a:off x="3162300" y="2320926"/>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6" name="Colorado">
            <a:extLst>
              <a:ext uri="{FF2B5EF4-FFF2-40B4-BE49-F238E27FC236}">
                <a16:creationId xmlns:a16="http://schemas.microsoft.com/office/drawing/2014/main" id="{1194B6B6-69B3-4B23-8E75-378935086F36}"/>
              </a:ext>
            </a:extLst>
          </p:cNvPr>
          <p:cNvSpPr>
            <a:spLocks noChangeAspect="1"/>
          </p:cNvSpPr>
          <p:nvPr/>
        </p:nvSpPr>
        <p:spPr bwMode="auto">
          <a:xfrm>
            <a:off x="4827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7" name="Connecticut">
            <a:extLst>
              <a:ext uri="{FF2B5EF4-FFF2-40B4-BE49-F238E27FC236}">
                <a16:creationId xmlns:a16="http://schemas.microsoft.com/office/drawing/2014/main" id="{33E33892-D56E-4B72-9273-9A4D5DB9E79C}"/>
              </a:ext>
            </a:extLst>
          </p:cNvPr>
          <p:cNvSpPr>
            <a:spLocks noChangeAspect="1"/>
          </p:cNvSpPr>
          <p:nvPr/>
        </p:nvSpPr>
        <p:spPr bwMode="auto">
          <a:xfrm>
            <a:off x="8963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8" name="Delaware">
            <a:extLst>
              <a:ext uri="{FF2B5EF4-FFF2-40B4-BE49-F238E27FC236}">
                <a16:creationId xmlns:a16="http://schemas.microsoft.com/office/drawing/2014/main" id="{83BA7E2B-DCFB-4999-A55E-39ED5D89ADFD}"/>
              </a:ext>
            </a:extLst>
          </p:cNvPr>
          <p:cNvSpPr>
            <a:spLocks noChangeAspect="1"/>
          </p:cNvSpPr>
          <p:nvPr/>
        </p:nvSpPr>
        <p:spPr bwMode="auto">
          <a:xfrm>
            <a:off x="8780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E6CC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9" name="Freeform 27">
            <a:extLst>
              <a:ext uri="{FF2B5EF4-FFF2-40B4-BE49-F238E27FC236}">
                <a16:creationId xmlns:a16="http://schemas.microsoft.com/office/drawing/2014/main" id="{047C6314-9F3B-4A82-8B3E-2E0467689396}"/>
              </a:ext>
            </a:extLst>
          </p:cNvPr>
          <p:cNvSpPr>
            <a:spLocks noChangeAspect="1"/>
          </p:cNvSpPr>
          <p:nvPr/>
        </p:nvSpPr>
        <p:spPr bwMode="auto">
          <a:xfrm>
            <a:off x="8647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0" name="Georgia">
            <a:extLst>
              <a:ext uri="{FF2B5EF4-FFF2-40B4-BE49-F238E27FC236}">
                <a16:creationId xmlns:a16="http://schemas.microsoft.com/office/drawing/2014/main" id="{41D7EC56-2DD7-4142-A63F-E44297232984}"/>
              </a:ext>
            </a:extLst>
          </p:cNvPr>
          <p:cNvSpPr>
            <a:spLocks noChangeAspect="1"/>
          </p:cNvSpPr>
          <p:nvPr/>
        </p:nvSpPr>
        <p:spPr bwMode="auto">
          <a:xfrm>
            <a:off x="7715251"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1" name="Idaho">
            <a:extLst>
              <a:ext uri="{FF2B5EF4-FFF2-40B4-BE49-F238E27FC236}">
                <a16:creationId xmlns:a16="http://schemas.microsoft.com/office/drawing/2014/main" id="{3AEDFDC5-00B0-45CD-9222-B3F54CE8D1AB}"/>
              </a:ext>
            </a:extLst>
          </p:cNvPr>
          <p:cNvSpPr>
            <a:spLocks noChangeAspect="1"/>
          </p:cNvSpPr>
          <p:nvPr/>
        </p:nvSpPr>
        <p:spPr bwMode="auto">
          <a:xfrm>
            <a:off x="4043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2" name="Indiana">
            <a:extLst>
              <a:ext uri="{FF2B5EF4-FFF2-40B4-BE49-F238E27FC236}">
                <a16:creationId xmlns:a16="http://schemas.microsoft.com/office/drawing/2014/main" id="{2A88BD5C-AEA4-454B-AC96-0EFCD015C868}"/>
              </a:ext>
            </a:extLst>
          </p:cNvPr>
          <p:cNvSpPr>
            <a:spLocks noChangeAspect="1"/>
          </p:cNvSpPr>
          <p:nvPr/>
        </p:nvSpPr>
        <p:spPr bwMode="auto">
          <a:xfrm>
            <a:off x="7370763" y="2773364"/>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3" name="Kentucky">
            <a:extLst>
              <a:ext uri="{FF2B5EF4-FFF2-40B4-BE49-F238E27FC236}">
                <a16:creationId xmlns:a16="http://schemas.microsoft.com/office/drawing/2014/main" id="{06A69119-F178-4BBE-9020-FC18837C5B54}"/>
              </a:ext>
            </a:extLst>
          </p:cNvPr>
          <p:cNvSpPr>
            <a:spLocks noChangeAspect="1"/>
          </p:cNvSpPr>
          <p:nvPr/>
        </p:nvSpPr>
        <p:spPr bwMode="auto">
          <a:xfrm>
            <a:off x="7227889"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4" name="Louisiana">
            <a:extLst>
              <a:ext uri="{FF2B5EF4-FFF2-40B4-BE49-F238E27FC236}">
                <a16:creationId xmlns:a16="http://schemas.microsoft.com/office/drawing/2014/main" id="{74A82F42-17BA-4F27-BA45-2F669DFCE6DD}"/>
              </a:ext>
            </a:extLst>
          </p:cNvPr>
          <p:cNvSpPr>
            <a:spLocks noChangeAspect="1"/>
          </p:cNvSpPr>
          <p:nvPr/>
        </p:nvSpPr>
        <p:spPr bwMode="auto">
          <a:xfrm>
            <a:off x="6664326" y="4179889"/>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5" name="Maine">
            <a:extLst>
              <a:ext uri="{FF2B5EF4-FFF2-40B4-BE49-F238E27FC236}">
                <a16:creationId xmlns:a16="http://schemas.microsoft.com/office/drawing/2014/main" id="{5EAFCE51-EB89-43E3-B8BD-4969292DDC2F}"/>
              </a:ext>
            </a:extLst>
          </p:cNvPr>
          <p:cNvSpPr>
            <a:spLocks noChangeAspect="1"/>
          </p:cNvSpPr>
          <p:nvPr/>
        </p:nvSpPr>
        <p:spPr bwMode="auto">
          <a:xfrm>
            <a:off x="9096376"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6" name="Maryland">
            <a:extLst>
              <a:ext uri="{FF2B5EF4-FFF2-40B4-BE49-F238E27FC236}">
                <a16:creationId xmlns:a16="http://schemas.microsoft.com/office/drawing/2014/main" id="{D16F2B21-B98D-4E9D-9168-178943204DCD}"/>
              </a:ext>
            </a:extLst>
          </p:cNvPr>
          <p:cNvSpPr>
            <a:spLocks noChangeAspect="1"/>
          </p:cNvSpPr>
          <p:nvPr/>
        </p:nvSpPr>
        <p:spPr bwMode="auto">
          <a:xfrm>
            <a:off x="8356601" y="2921001"/>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7" name="Minnesota">
            <a:extLst>
              <a:ext uri="{FF2B5EF4-FFF2-40B4-BE49-F238E27FC236}">
                <a16:creationId xmlns:a16="http://schemas.microsoft.com/office/drawing/2014/main" id="{ACD39116-B391-4115-9286-27F5065BAF5A}"/>
              </a:ext>
            </a:extLst>
          </p:cNvPr>
          <p:cNvSpPr>
            <a:spLocks noChangeAspect="1"/>
          </p:cNvSpPr>
          <p:nvPr/>
        </p:nvSpPr>
        <p:spPr bwMode="auto">
          <a:xfrm>
            <a:off x="6302375" y="1682751"/>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8" name="Mississippi">
            <a:extLst>
              <a:ext uri="{FF2B5EF4-FFF2-40B4-BE49-F238E27FC236}">
                <a16:creationId xmlns:a16="http://schemas.microsoft.com/office/drawing/2014/main" id="{441C2B2C-FAA5-4513-B5F9-92896458B4A1}"/>
              </a:ext>
            </a:extLst>
          </p:cNvPr>
          <p:cNvSpPr>
            <a:spLocks noChangeAspect="1"/>
          </p:cNvSpPr>
          <p:nvPr/>
        </p:nvSpPr>
        <p:spPr bwMode="auto">
          <a:xfrm>
            <a:off x="6985000" y="3846514"/>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9" name="Montana">
            <a:extLst>
              <a:ext uri="{FF2B5EF4-FFF2-40B4-BE49-F238E27FC236}">
                <a16:creationId xmlns:a16="http://schemas.microsoft.com/office/drawing/2014/main" id="{C948D901-939F-4036-BA83-EAF502DA3892}"/>
              </a:ext>
            </a:extLst>
          </p:cNvPr>
          <p:cNvSpPr>
            <a:spLocks noChangeAspect="1"/>
          </p:cNvSpPr>
          <p:nvPr/>
        </p:nvSpPr>
        <p:spPr bwMode="auto">
          <a:xfrm>
            <a:off x="4356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0" name="Nebraska">
            <a:extLst>
              <a:ext uri="{FF2B5EF4-FFF2-40B4-BE49-F238E27FC236}">
                <a16:creationId xmlns:a16="http://schemas.microsoft.com/office/drawing/2014/main" id="{0F46A335-1A2D-4C76-B45C-673BC83B054C}"/>
              </a:ext>
            </a:extLst>
          </p:cNvPr>
          <p:cNvSpPr>
            <a:spLocks noChangeAspect="1"/>
          </p:cNvSpPr>
          <p:nvPr/>
        </p:nvSpPr>
        <p:spPr bwMode="auto">
          <a:xfrm>
            <a:off x="5486400" y="2608264"/>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1" name="Nevada">
            <a:extLst>
              <a:ext uri="{FF2B5EF4-FFF2-40B4-BE49-F238E27FC236}">
                <a16:creationId xmlns:a16="http://schemas.microsoft.com/office/drawing/2014/main" id="{0B11E56C-D670-4D29-AAF0-273476427615}"/>
              </a:ext>
            </a:extLst>
          </p:cNvPr>
          <p:cNvSpPr>
            <a:spLocks noChangeAspect="1"/>
          </p:cNvSpPr>
          <p:nvPr/>
        </p:nvSpPr>
        <p:spPr bwMode="auto">
          <a:xfrm>
            <a:off x="3603625" y="2446339"/>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2" name="New Hampshire">
            <a:extLst>
              <a:ext uri="{FF2B5EF4-FFF2-40B4-BE49-F238E27FC236}">
                <a16:creationId xmlns:a16="http://schemas.microsoft.com/office/drawing/2014/main" id="{CDD27224-9FE5-47C0-A844-911984058D94}"/>
              </a:ext>
            </a:extLst>
          </p:cNvPr>
          <p:cNvSpPr>
            <a:spLocks noChangeAspect="1"/>
          </p:cNvSpPr>
          <p:nvPr/>
        </p:nvSpPr>
        <p:spPr bwMode="auto">
          <a:xfrm>
            <a:off x="9032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3" name="New Jersey">
            <a:extLst>
              <a:ext uri="{FF2B5EF4-FFF2-40B4-BE49-F238E27FC236}">
                <a16:creationId xmlns:a16="http://schemas.microsoft.com/office/drawing/2014/main" id="{E7D296FB-9A22-49D8-BF93-8FDC5B5243CB}"/>
              </a:ext>
            </a:extLst>
          </p:cNvPr>
          <p:cNvSpPr>
            <a:spLocks noChangeAspect="1"/>
          </p:cNvSpPr>
          <p:nvPr/>
        </p:nvSpPr>
        <p:spPr bwMode="auto">
          <a:xfrm>
            <a:off x="8815388" y="2641601"/>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4" name="North Carolina">
            <a:extLst>
              <a:ext uri="{FF2B5EF4-FFF2-40B4-BE49-F238E27FC236}">
                <a16:creationId xmlns:a16="http://schemas.microsoft.com/office/drawing/2014/main" id="{62434D93-067C-4D7D-9EEB-9535E7AFE3C4}"/>
              </a:ext>
            </a:extLst>
          </p:cNvPr>
          <p:cNvSpPr>
            <a:spLocks noChangeAspect="1"/>
          </p:cNvSpPr>
          <p:nvPr/>
        </p:nvSpPr>
        <p:spPr bwMode="auto">
          <a:xfrm>
            <a:off x="7878763" y="3400426"/>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5" name="North Dakota">
            <a:extLst>
              <a:ext uri="{FF2B5EF4-FFF2-40B4-BE49-F238E27FC236}">
                <a16:creationId xmlns:a16="http://schemas.microsoft.com/office/drawing/2014/main" id="{F4CB8C0D-0BAF-42DE-86E0-BEB858CE0008}"/>
              </a:ext>
            </a:extLst>
          </p:cNvPr>
          <p:cNvSpPr>
            <a:spLocks noChangeAspect="1"/>
          </p:cNvSpPr>
          <p:nvPr/>
        </p:nvSpPr>
        <p:spPr bwMode="auto">
          <a:xfrm>
            <a:off x="5557839" y="1700214"/>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6" name="Ohio">
            <a:extLst>
              <a:ext uri="{FF2B5EF4-FFF2-40B4-BE49-F238E27FC236}">
                <a16:creationId xmlns:a16="http://schemas.microsoft.com/office/drawing/2014/main" id="{A70C6F33-339B-4F58-977D-CA982DCC4B29}"/>
              </a:ext>
            </a:extLst>
          </p:cNvPr>
          <p:cNvSpPr>
            <a:spLocks noChangeAspect="1"/>
          </p:cNvSpPr>
          <p:nvPr/>
        </p:nvSpPr>
        <p:spPr bwMode="auto">
          <a:xfrm>
            <a:off x="7697789"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7" name="Oregon">
            <a:extLst>
              <a:ext uri="{FF2B5EF4-FFF2-40B4-BE49-F238E27FC236}">
                <a16:creationId xmlns:a16="http://schemas.microsoft.com/office/drawing/2014/main" id="{386607E7-83AF-427E-A5B8-2C6FB8B2192E}"/>
              </a:ext>
            </a:extLst>
          </p:cNvPr>
          <p:cNvSpPr>
            <a:spLocks noChangeAspect="1"/>
          </p:cNvSpPr>
          <p:nvPr/>
        </p:nvSpPr>
        <p:spPr bwMode="auto">
          <a:xfrm>
            <a:off x="3257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8" name="Pennsylvania">
            <a:extLst>
              <a:ext uri="{FF2B5EF4-FFF2-40B4-BE49-F238E27FC236}">
                <a16:creationId xmlns:a16="http://schemas.microsoft.com/office/drawing/2014/main" id="{B8137AD5-CAD8-4829-848E-A3A428EE6486}"/>
              </a:ext>
            </a:extLst>
          </p:cNvPr>
          <p:cNvSpPr>
            <a:spLocks noChangeAspect="1"/>
          </p:cNvSpPr>
          <p:nvPr/>
        </p:nvSpPr>
        <p:spPr bwMode="auto">
          <a:xfrm>
            <a:off x="8177214"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9" name="Rhode Island">
            <a:extLst>
              <a:ext uri="{FF2B5EF4-FFF2-40B4-BE49-F238E27FC236}">
                <a16:creationId xmlns:a16="http://schemas.microsoft.com/office/drawing/2014/main" id="{7CE34D07-E63B-443E-8A08-BDB844F0A0B1}"/>
              </a:ext>
            </a:extLst>
          </p:cNvPr>
          <p:cNvSpPr>
            <a:spLocks noChangeAspect="1"/>
          </p:cNvSpPr>
          <p:nvPr/>
        </p:nvSpPr>
        <p:spPr bwMode="auto">
          <a:xfrm>
            <a:off x="9150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0" name="South Carolina">
            <a:extLst>
              <a:ext uri="{FF2B5EF4-FFF2-40B4-BE49-F238E27FC236}">
                <a16:creationId xmlns:a16="http://schemas.microsoft.com/office/drawing/2014/main" id="{A5AA3EBC-AE33-4046-BE70-3DD3CD2DA1AE}"/>
              </a:ext>
            </a:extLst>
          </p:cNvPr>
          <p:cNvSpPr>
            <a:spLocks noChangeAspect="1"/>
          </p:cNvSpPr>
          <p:nvPr/>
        </p:nvSpPr>
        <p:spPr bwMode="auto">
          <a:xfrm>
            <a:off x="8005764" y="3719514"/>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1" name="South Dakota">
            <a:extLst>
              <a:ext uri="{FF2B5EF4-FFF2-40B4-BE49-F238E27FC236}">
                <a16:creationId xmlns:a16="http://schemas.microsoft.com/office/drawing/2014/main" id="{283F5C35-D5EA-4AAB-B2ED-42C0E5386027}"/>
              </a:ext>
            </a:extLst>
          </p:cNvPr>
          <p:cNvSpPr>
            <a:spLocks noChangeAspect="1"/>
          </p:cNvSpPr>
          <p:nvPr/>
        </p:nvSpPr>
        <p:spPr bwMode="auto">
          <a:xfrm>
            <a:off x="5516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2" name="Tennessee">
            <a:extLst>
              <a:ext uri="{FF2B5EF4-FFF2-40B4-BE49-F238E27FC236}">
                <a16:creationId xmlns:a16="http://schemas.microsoft.com/office/drawing/2014/main" id="{57BEEACA-CF4B-4E0D-AB49-AD674F8FD6C1}"/>
              </a:ext>
            </a:extLst>
          </p:cNvPr>
          <p:cNvSpPr>
            <a:spLocks noChangeAspect="1"/>
          </p:cNvSpPr>
          <p:nvPr/>
        </p:nvSpPr>
        <p:spPr bwMode="auto">
          <a:xfrm>
            <a:off x="7132639" y="3509964"/>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3" name="Texas">
            <a:extLst>
              <a:ext uri="{FF2B5EF4-FFF2-40B4-BE49-F238E27FC236}">
                <a16:creationId xmlns:a16="http://schemas.microsoft.com/office/drawing/2014/main" id="{93605816-E1CA-42C8-ACD4-68CA3D96510B}"/>
              </a:ext>
            </a:extLst>
          </p:cNvPr>
          <p:cNvSpPr>
            <a:spLocks noChangeAspect="1"/>
          </p:cNvSpPr>
          <p:nvPr/>
        </p:nvSpPr>
        <p:spPr bwMode="auto">
          <a:xfrm>
            <a:off x="5022851"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4" name="Utah">
            <a:extLst>
              <a:ext uri="{FF2B5EF4-FFF2-40B4-BE49-F238E27FC236}">
                <a16:creationId xmlns:a16="http://schemas.microsoft.com/office/drawing/2014/main" id="{3E740913-1BBF-4A5F-BDC4-E41B9DBB4FDC}"/>
              </a:ext>
            </a:extLst>
          </p:cNvPr>
          <p:cNvSpPr>
            <a:spLocks noChangeAspect="1"/>
          </p:cNvSpPr>
          <p:nvPr/>
        </p:nvSpPr>
        <p:spPr bwMode="auto">
          <a:xfrm>
            <a:off x="4222751" y="2601914"/>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5" name="Vermont">
            <a:extLst>
              <a:ext uri="{FF2B5EF4-FFF2-40B4-BE49-F238E27FC236}">
                <a16:creationId xmlns:a16="http://schemas.microsoft.com/office/drawing/2014/main" id="{CD4A3CE9-C895-46A8-8D7B-55712B40C045}"/>
              </a:ext>
            </a:extLst>
          </p:cNvPr>
          <p:cNvSpPr>
            <a:spLocks noChangeAspect="1"/>
          </p:cNvSpPr>
          <p:nvPr/>
        </p:nvSpPr>
        <p:spPr bwMode="auto">
          <a:xfrm>
            <a:off x="8874125" y="2017714"/>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6" name="West Virginia">
            <a:extLst>
              <a:ext uri="{FF2B5EF4-FFF2-40B4-BE49-F238E27FC236}">
                <a16:creationId xmlns:a16="http://schemas.microsoft.com/office/drawing/2014/main" id="{A0D28D2F-C7CB-4C76-8493-9E105EF5F16D}"/>
              </a:ext>
            </a:extLst>
          </p:cNvPr>
          <p:cNvSpPr>
            <a:spLocks noChangeAspect="1"/>
          </p:cNvSpPr>
          <p:nvPr/>
        </p:nvSpPr>
        <p:spPr bwMode="auto">
          <a:xfrm>
            <a:off x="8021639"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7" name="Wisconsin">
            <a:extLst>
              <a:ext uri="{FF2B5EF4-FFF2-40B4-BE49-F238E27FC236}">
                <a16:creationId xmlns:a16="http://schemas.microsoft.com/office/drawing/2014/main" id="{C178CA49-E2E4-4CB0-A0F4-CA538F440956}"/>
              </a:ext>
            </a:extLst>
          </p:cNvPr>
          <p:cNvSpPr>
            <a:spLocks noChangeAspect="1"/>
          </p:cNvSpPr>
          <p:nvPr/>
        </p:nvSpPr>
        <p:spPr bwMode="auto">
          <a:xfrm>
            <a:off x="6757989"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8" name="Wyoming">
            <a:extLst>
              <a:ext uri="{FF2B5EF4-FFF2-40B4-BE49-F238E27FC236}">
                <a16:creationId xmlns:a16="http://schemas.microsoft.com/office/drawing/2014/main" id="{DEB5AB91-F7DD-4810-A2E0-F7E932F06FA6}"/>
              </a:ext>
            </a:extLst>
          </p:cNvPr>
          <p:cNvSpPr>
            <a:spLocks noChangeAspect="1"/>
          </p:cNvSpPr>
          <p:nvPr/>
        </p:nvSpPr>
        <p:spPr bwMode="auto">
          <a:xfrm>
            <a:off x="4684714"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9" name="Massachusetts">
            <a:extLst>
              <a:ext uri="{FF2B5EF4-FFF2-40B4-BE49-F238E27FC236}">
                <a16:creationId xmlns:a16="http://schemas.microsoft.com/office/drawing/2014/main" id="{40AE3BA6-9A32-4C33-8FAB-5E2D30A06132}"/>
              </a:ext>
            </a:extLst>
          </p:cNvPr>
          <p:cNvSpPr>
            <a:spLocks noChangeAspect="1"/>
          </p:cNvSpPr>
          <p:nvPr/>
        </p:nvSpPr>
        <p:spPr bwMode="auto">
          <a:xfrm>
            <a:off x="8963025" y="2320926"/>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0" name="Freeform 59">
            <a:extLst>
              <a:ext uri="{FF2B5EF4-FFF2-40B4-BE49-F238E27FC236}">
                <a16:creationId xmlns:a16="http://schemas.microsoft.com/office/drawing/2014/main" id="{BF38F104-CA96-4B44-A031-696F7585ED12}"/>
              </a:ext>
            </a:extLst>
          </p:cNvPr>
          <p:cNvSpPr>
            <a:spLocks noChangeAspect="1"/>
          </p:cNvSpPr>
          <p:nvPr/>
        </p:nvSpPr>
        <p:spPr bwMode="auto">
          <a:xfrm>
            <a:off x="9282114"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1" name="Freeform 60">
            <a:extLst>
              <a:ext uri="{FF2B5EF4-FFF2-40B4-BE49-F238E27FC236}">
                <a16:creationId xmlns:a16="http://schemas.microsoft.com/office/drawing/2014/main" id="{73D833D4-91DF-4A07-A93B-266DD73559F7}"/>
              </a:ext>
            </a:extLst>
          </p:cNvPr>
          <p:cNvSpPr>
            <a:spLocks noChangeAspect="1"/>
          </p:cNvSpPr>
          <p:nvPr/>
        </p:nvSpPr>
        <p:spPr bwMode="auto">
          <a:xfrm>
            <a:off x="9355138" y="2514601"/>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2" name="Virginia">
            <a:extLst>
              <a:ext uri="{FF2B5EF4-FFF2-40B4-BE49-F238E27FC236}">
                <a16:creationId xmlns:a16="http://schemas.microsoft.com/office/drawing/2014/main" id="{37956C21-BF0A-46A8-933C-BDE193F7AC59}"/>
              </a:ext>
            </a:extLst>
          </p:cNvPr>
          <p:cNvSpPr>
            <a:spLocks noChangeAspect="1"/>
          </p:cNvSpPr>
          <p:nvPr/>
        </p:nvSpPr>
        <p:spPr bwMode="auto">
          <a:xfrm>
            <a:off x="7934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3" name="Freeform 62">
            <a:extLst>
              <a:ext uri="{FF2B5EF4-FFF2-40B4-BE49-F238E27FC236}">
                <a16:creationId xmlns:a16="http://schemas.microsoft.com/office/drawing/2014/main" id="{338F8291-BDD2-4CBF-9DAC-42B2E25BD577}"/>
              </a:ext>
            </a:extLst>
          </p:cNvPr>
          <p:cNvSpPr>
            <a:spLocks noChangeAspect="1"/>
          </p:cNvSpPr>
          <p:nvPr/>
        </p:nvSpPr>
        <p:spPr bwMode="auto">
          <a:xfrm>
            <a:off x="8837614"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nvGrpSpPr>
          <p:cNvPr id="214078" name="Hawaii">
            <a:extLst>
              <a:ext uri="{FF2B5EF4-FFF2-40B4-BE49-F238E27FC236}">
                <a16:creationId xmlns:a16="http://schemas.microsoft.com/office/drawing/2014/main" id="{E6E2D05B-7703-4DE1-BC2B-BCF453A1F838}"/>
              </a:ext>
            </a:extLst>
          </p:cNvPr>
          <p:cNvGrpSpPr>
            <a:grpSpLocks/>
          </p:cNvGrpSpPr>
          <p:nvPr/>
        </p:nvGrpSpPr>
        <p:grpSpPr bwMode="auto">
          <a:xfrm>
            <a:off x="2206626" y="3846514"/>
            <a:ext cx="963613" cy="498475"/>
            <a:chOff x="582" y="2987"/>
            <a:chExt cx="659" cy="352"/>
          </a:xfrm>
        </p:grpSpPr>
        <p:sp>
          <p:nvSpPr>
            <p:cNvPr id="3159" name="Freeform 64">
              <a:extLst>
                <a:ext uri="{FF2B5EF4-FFF2-40B4-BE49-F238E27FC236}">
                  <a16:creationId xmlns:a16="http://schemas.microsoft.com/office/drawing/2014/main" id="{33E155C3-C596-4C44-914F-9607CD3332CB}"/>
                </a:ext>
              </a:extLst>
            </p:cNvPr>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0" name="Freeform 65">
              <a:extLst>
                <a:ext uri="{FF2B5EF4-FFF2-40B4-BE49-F238E27FC236}">
                  <a16:creationId xmlns:a16="http://schemas.microsoft.com/office/drawing/2014/main" id="{47B34713-781C-4A0A-B115-7AA038071057}"/>
                </a:ext>
              </a:extLst>
            </p:cNvPr>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1" name="Freeform 66">
              <a:extLst>
                <a:ext uri="{FF2B5EF4-FFF2-40B4-BE49-F238E27FC236}">
                  <a16:creationId xmlns:a16="http://schemas.microsoft.com/office/drawing/2014/main" id="{E7DA4B28-95CF-435C-BF18-E925BB9962FD}"/>
                </a:ext>
              </a:extLst>
            </p:cNvPr>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2" name="Freeform 67">
              <a:extLst>
                <a:ext uri="{FF2B5EF4-FFF2-40B4-BE49-F238E27FC236}">
                  <a16:creationId xmlns:a16="http://schemas.microsoft.com/office/drawing/2014/main" id="{1DCC6D5F-A79B-41C2-83AC-42DED7A03776}"/>
                </a:ext>
              </a:extLst>
            </p:cNvPr>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3" name="Freeform 68">
              <a:extLst>
                <a:ext uri="{FF2B5EF4-FFF2-40B4-BE49-F238E27FC236}">
                  <a16:creationId xmlns:a16="http://schemas.microsoft.com/office/drawing/2014/main" id="{0CC1D020-EB7B-4248-A40A-67B2DBF73AEF}"/>
                </a:ext>
              </a:extLst>
            </p:cNvPr>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4" name="Freeform 69">
              <a:extLst>
                <a:ext uri="{FF2B5EF4-FFF2-40B4-BE49-F238E27FC236}">
                  <a16:creationId xmlns:a16="http://schemas.microsoft.com/office/drawing/2014/main" id="{727EF81F-AF27-48E1-B926-44989D645F3A}"/>
                </a:ext>
              </a:extLst>
            </p:cNvPr>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5" name="Freeform 70">
              <a:extLst>
                <a:ext uri="{FF2B5EF4-FFF2-40B4-BE49-F238E27FC236}">
                  <a16:creationId xmlns:a16="http://schemas.microsoft.com/office/drawing/2014/main" id="{E61B7B17-7F5A-47A8-BCD3-F898FE016BC6}"/>
                </a:ext>
              </a:extLst>
            </p:cNvPr>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6" name="Freeform 71">
              <a:extLst>
                <a:ext uri="{FF2B5EF4-FFF2-40B4-BE49-F238E27FC236}">
                  <a16:creationId xmlns:a16="http://schemas.microsoft.com/office/drawing/2014/main" id="{F5956D21-690B-4F80-9012-3D6168151063}"/>
                </a:ext>
              </a:extLst>
            </p:cNvPr>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grpSp>
        <p:nvGrpSpPr>
          <p:cNvPr id="214079" name="Alaska">
            <a:extLst>
              <a:ext uri="{FF2B5EF4-FFF2-40B4-BE49-F238E27FC236}">
                <a16:creationId xmlns:a16="http://schemas.microsoft.com/office/drawing/2014/main" id="{1AC631BD-8091-4C0D-8C7D-EC27F9EA1FFB}"/>
              </a:ext>
            </a:extLst>
          </p:cNvPr>
          <p:cNvGrpSpPr>
            <a:grpSpLocks/>
          </p:cNvGrpSpPr>
          <p:nvPr/>
        </p:nvGrpSpPr>
        <p:grpSpPr bwMode="auto">
          <a:xfrm>
            <a:off x="2184400" y="4448176"/>
            <a:ext cx="2776538" cy="987425"/>
            <a:chOff x="523" y="3048"/>
            <a:chExt cx="1899" cy="696"/>
          </a:xfrm>
        </p:grpSpPr>
        <p:sp>
          <p:nvSpPr>
            <p:cNvPr id="3149" name="Freeform 73">
              <a:extLst>
                <a:ext uri="{FF2B5EF4-FFF2-40B4-BE49-F238E27FC236}">
                  <a16:creationId xmlns:a16="http://schemas.microsoft.com/office/drawing/2014/main" id="{8910BBA5-EC74-4F4C-A2A0-27AEA1E1AC07}"/>
                </a:ext>
              </a:extLst>
            </p:cNvPr>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0" name="Freeform 74">
              <a:extLst>
                <a:ext uri="{FF2B5EF4-FFF2-40B4-BE49-F238E27FC236}">
                  <a16:creationId xmlns:a16="http://schemas.microsoft.com/office/drawing/2014/main" id="{DB2D3E1C-130C-4BA9-A12F-084F0FD3AEC8}"/>
                </a:ext>
              </a:extLst>
            </p:cNvPr>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1" name="Freeform 75">
              <a:extLst>
                <a:ext uri="{FF2B5EF4-FFF2-40B4-BE49-F238E27FC236}">
                  <a16:creationId xmlns:a16="http://schemas.microsoft.com/office/drawing/2014/main" id="{AA176257-8B63-4EB9-BDEA-7FB2117BA7F7}"/>
                </a:ext>
              </a:extLst>
            </p:cNvPr>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2" name="Freeform 76">
              <a:extLst>
                <a:ext uri="{FF2B5EF4-FFF2-40B4-BE49-F238E27FC236}">
                  <a16:creationId xmlns:a16="http://schemas.microsoft.com/office/drawing/2014/main" id="{5C42B979-8F82-4759-948F-999112435A38}"/>
                </a:ext>
              </a:extLst>
            </p:cNvPr>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3" name="Freeform 77">
              <a:extLst>
                <a:ext uri="{FF2B5EF4-FFF2-40B4-BE49-F238E27FC236}">
                  <a16:creationId xmlns:a16="http://schemas.microsoft.com/office/drawing/2014/main" id="{D056150F-B2AA-419F-A75E-DA3D56C6080D}"/>
                </a:ext>
              </a:extLst>
            </p:cNvPr>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4" name="Freeform 78">
              <a:extLst>
                <a:ext uri="{FF2B5EF4-FFF2-40B4-BE49-F238E27FC236}">
                  <a16:creationId xmlns:a16="http://schemas.microsoft.com/office/drawing/2014/main" id="{11193F62-AD8E-4D6E-96B8-D0379AD293F6}"/>
                </a:ext>
              </a:extLst>
            </p:cNvPr>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5" name="Freeform 79">
              <a:extLst>
                <a:ext uri="{FF2B5EF4-FFF2-40B4-BE49-F238E27FC236}">
                  <a16:creationId xmlns:a16="http://schemas.microsoft.com/office/drawing/2014/main" id="{B09DD916-5F71-4E33-99BE-BDB53E345289}"/>
                </a:ext>
              </a:extLst>
            </p:cNvPr>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6" name="Freeform 80">
              <a:extLst>
                <a:ext uri="{FF2B5EF4-FFF2-40B4-BE49-F238E27FC236}">
                  <a16:creationId xmlns:a16="http://schemas.microsoft.com/office/drawing/2014/main" id="{D2217B6D-60BE-4838-9607-37C25FDBA6AD}"/>
                </a:ext>
              </a:extLst>
            </p:cNvPr>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7" name="Freeform 81">
              <a:extLst>
                <a:ext uri="{FF2B5EF4-FFF2-40B4-BE49-F238E27FC236}">
                  <a16:creationId xmlns:a16="http://schemas.microsoft.com/office/drawing/2014/main" id="{47026E1E-FB5F-473E-9FDE-8712DA9BD675}"/>
                </a:ext>
              </a:extLst>
            </p:cNvPr>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8" name="Freeform 82">
              <a:extLst>
                <a:ext uri="{FF2B5EF4-FFF2-40B4-BE49-F238E27FC236}">
                  <a16:creationId xmlns:a16="http://schemas.microsoft.com/office/drawing/2014/main" id="{B39A5C98-DC69-48B9-AB99-460459E9699A}"/>
                </a:ext>
              </a:extLst>
            </p:cNvPr>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sp>
        <p:nvSpPr>
          <p:cNvPr id="3136" name="Rectangle 109">
            <a:extLst>
              <a:ext uri="{FF2B5EF4-FFF2-40B4-BE49-F238E27FC236}">
                <a16:creationId xmlns:a16="http://schemas.microsoft.com/office/drawing/2014/main" id="{4532DFFF-6EEE-4650-8978-4C284EBB51EA}"/>
              </a:ext>
            </a:extLst>
          </p:cNvPr>
          <p:cNvSpPr>
            <a:spLocks noChangeArrowheads="1"/>
          </p:cNvSpPr>
          <p:nvPr/>
        </p:nvSpPr>
        <p:spPr bwMode="auto">
          <a:xfrm>
            <a:off x="9064625" y="3248025"/>
            <a:ext cx="279400" cy="139700"/>
          </a:xfrm>
          <a:prstGeom prst="rect">
            <a:avLst/>
          </a:prstGeom>
          <a:solidFill>
            <a:srgbClr val="82ABFE"/>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7" name="Rectangle 110">
            <a:extLst>
              <a:ext uri="{FF2B5EF4-FFF2-40B4-BE49-F238E27FC236}">
                <a16:creationId xmlns:a16="http://schemas.microsoft.com/office/drawing/2014/main" id="{1961C293-7172-4942-8689-17E150E6162A}"/>
              </a:ext>
            </a:extLst>
          </p:cNvPr>
          <p:cNvSpPr>
            <a:spLocks noChangeArrowheads="1"/>
          </p:cNvSpPr>
          <p:nvPr/>
        </p:nvSpPr>
        <p:spPr bwMode="auto">
          <a:xfrm>
            <a:off x="9064625" y="3590925"/>
            <a:ext cx="279400" cy="139700"/>
          </a:xfrm>
          <a:prstGeom prst="rect">
            <a:avLst/>
          </a:prstGeom>
          <a:solidFill>
            <a:srgbClr val="3366FF"/>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8" name="Rectangle 111">
            <a:extLst>
              <a:ext uri="{FF2B5EF4-FFF2-40B4-BE49-F238E27FC236}">
                <a16:creationId xmlns:a16="http://schemas.microsoft.com/office/drawing/2014/main" id="{D2BD490D-F14A-4CD3-9DB0-779FEC7D07DE}"/>
              </a:ext>
            </a:extLst>
          </p:cNvPr>
          <p:cNvSpPr>
            <a:spLocks noChangeArrowheads="1"/>
          </p:cNvSpPr>
          <p:nvPr/>
        </p:nvSpPr>
        <p:spPr bwMode="auto">
          <a:xfrm>
            <a:off x="9064625" y="3933825"/>
            <a:ext cx="279400" cy="139700"/>
          </a:xfrm>
          <a:prstGeom prst="rect">
            <a:avLst/>
          </a:prstGeom>
          <a:solidFill>
            <a:srgbClr val="136191"/>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9" name="Rectangle 112">
            <a:extLst>
              <a:ext uri="{FF2B5EF4-FFF2-40B4-BE49-F238E27FC236}">
                <a16:creationId xmlns:a16="http://schemas.microsoft.com/office/drawing/2014/main" id="{EBC74D25-9E27-484A-B13C-5ED3B0867F0D}"/>
              </a:ext>
            </a:extLst>
          </p:cNvPr>
          <p:cNvSpPr>
            <a:spLocks noChangeArrowheads="1"/>
          </p:cNvSpPr>
          <p:nvPr/>
        </p:nvSpPr>
        <p:spPr bwMode="auto">
          <a:xfrm>
            <a:off x="9064625" y="4264025"/>
            <a:ext cx="279400" cy="139700"/>
          </a:xfrm>
          <a:prstGeom prst="rect">
            <a:avLst/>
          </a:prstGeom>
          <a:solidFill>
            <a:srgbClr val="001968"/>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3140" name="Rectangle 113">
            <a:extLst>
              <a:ext uri="{FF2B5EF4-FFF2-40B4-BE49-F238E27FC236}">
                <a16:creationId xmlns:a16="http://schemas.microsoft.com/office/drawing/2014/main" id="{E67C9A63-B27E-4A49-8D02-8D7C32C78893}"/>
              </a:ext>
            </a:extLst>
          </p:cNvPr>
          <p:cNvSpPr>
            <a:spLocks noChangeArrowheads="1"/>
          </p:cNvSpPr>
          <p:nvPr/>
        </p:nvSpPr>
        <p:spPr bwMode="auto">
          <a:xfrm>
            <a:off x="9064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214085" name="Text Box 114">
            <a:extLst>
              <a:ext uri="{FF2B5EF4-FFF2-40B4-BE49-F238E27FC236}">
                <a16:creationId xmlns:a16="http://schemas.microsoft.com/office/drawing/2014/main" id="{4BAC42E1-74FF-4F33-ABC0-92259AED04E5}"/>
              </a:ext>
            </a:extLst>
          </p:cNvPr>
          <p:cNvSpPr txBox="1">
            <a:spLocks noChangeArrowheads="1"/>
          </p:cNvSpPr>
          <p:nvPr/>
        </p:nvSpPr>
        <p:spPr bwMode="auto">
          <a:xfrm>
            <a:off x="9474200" y="4529139"/>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No Data</a:t>
            </a:r>
          </a:p>
        </p:txBody>
      </p:sp>
      <p:sp>
        <p:nvSpPr>
          <p:cNvPr id="214086" name="Text Box 105">
            <a:extLst>
              <a:ext uri="{FF2B5EF4-FFF2-40B4-BE49-F238E27FC236}">
                <a16:creationId xmlns:a16="http://schemas.microsoft.com/office/drawing/2014/main" id="{EF589DBE-E504-4865-932A-7D93B4018B3F}"/>
              </a:ext>
            </a:extLst>
          </p:cNvPr>
          <p:cNvSpPr txBox="1">
            <a:spLocks noChangeArrowheads="1"/>
          </p:cNvSpPr>
          <p:nvPr/>
        </p:nvSpPr>
        <p:spPr bwMode="auto">
          <a:xfrm>
            <a:off x="9305925" y="31829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25.9% - 30.1%</a:t>
            </a:r>
          </a:p>
        </p:txBody>
      </p:sp>
      <p:sp>
        <p:nvSpPr>
          <p:cNvPr id="214087" name="Text Box 106">
            <a:extLst>
              <a:ext uri="{FF2B5EF4-FFF2-40B4-BE49-F238E27FC236}">
                <a16:creationId xmlns:a16="http://schemas.microsoft.com/office/drawing/2014/main" id="{516843ED-AE2F-4B1D-A3B6-76D9F2B5C589}"/>
              </a:ext>
            </a:extLst>
          </p:cNvPr>
          <p:cNvSpPr txBox="1">
            <a:spLocks noChangeArrowheads="1"/>
          </p:cNvSpPr>
          <p:nvPr/>
        </p:nvSpPr>
        <p:spPr bwMode="auto">
          <a:xfrm>
            <a:off x="9305925" y="35385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30.2% - 31.2%</a:t>
            </a:r>
          </a:p>
        </p:txBody>
      </p:sp>
      <p:sp>
        <p:nvSpPr>
          <p:cNvPr id="214088" name="Text Box 107">
            <a:extLst>
              <a:ext uri="{FF2B5EF4-FFF2-40B4-BE49-F238E27FC236}">
                <a16:creationId xmlns:a16="http://schemas.microsoft.com/office/drawing/2014/main" id="{8000171D-A3EA-42ED-992B-738BC44B558B}"/>
              </a:ext>
            </a:extLst>
          </p:cNvPr>
          <p:cNvSpPr txBox="1">
            <a:spLocks noChangeArrowheads="1"/>
          </p:cNvSpPr>
          <p:nvPr/>
        </p:nvSpPr>
        <p:spPr bwMode="auto">
          <a:xfrm>
            <a:off x="9305925" y="38687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31.3% - 33.0%</a:t>
            </a:r>
          </a:p>
        </p:txBody>
      </p:sp>
      <p:sp>
        <p:nvSpPr>
          <p:cNvPr id="214089" name="Text Box 108">
            <a:extLst>
              <a:ext uri="{FF2B5EF4-FFF2-40B4-BE49-F238E27FC236}">
                <a16:creationId xmlns:a16="http://schemas.microsoft.com/office/drawing/2014/main" id="{79013A76-5C85-44DC-B645-0C8CD4D9C4C7}"/>
              </a:ext>
            </a:extLst>
          </p:cNvPr>
          <p:cNvSpPr txBox="1">
            <a:spLocks noChangeArrowheads="1"/>
          </p:cNvSpPr>
          <p:nvPr/>
        </p:nvSpPr>
        <p:spPr bwMode="auto">
          <a:xfrm>
            <a:off x="9305925" y="42116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33.1% - 37.3%</a:t>
            </a:r>
          </a:p>
        </p:txBody>
      </p:sp>
      <p:sp>
        <p:nvSpPr>
          <p:cNvPr id="214090" name="Rectangle 7">
            <a:extLst>
              <a:ext uri="{FF2B5EF4-FFF2-40B4-BE49-F238E27FC236}">
                <a16:creationId xmlns:a16="http://schemas.microsoft.com/office/drawing/2014/main" id="{DAA8FAAB-9F2B-44F0-B803-207D0A555B82}"/>
              </a:ext>
            </a:extLst>
          </p:cNvPr>
          <p:cNvSpPr>
            <a:spLocks noGrp="1" noChangeArrowheads="1"/>
          </p:cNvSpPr>
          <p:nvPr>
            <p:ph type="title" idx="4294967295"/>
          </p:nvPr>
        </p:nvSpPr>
        <p:spPr>
          <a:xfrm>
            <a:off x="1960563" y="330201"/>
            <a:ext cx="8266112" cy="1135063"/>
          </a:xfrm>
          <a:noFill/>
        </p:spPr>
        <p:txBody>
          <a:bodyPr anchor="t"/>
          <a:lstStyle/>
          <a:p>
            <a:r>
              <a:rPr lang="en-US" altLang="en-US" sz="2000"/>
              <a:t>Percentage of High School Students Who Described Themselves As Slightly or Very Overweight</a:t>
            </a:r>
          </a:p>
        </p:txBody>
      </p:sp>
      <p:sp>
        <p:nvSpPr>
          <p:cNvPr id="214091" name="Text Box 101">
            <a:extLst>
              <a:ext uri="{FF2B5EF4-FFF2-40B4-BE49-F238E27FC236}">
                <a16:creationId xmlns:a16="http://schemas.microsoft.com/office/drawing/2014/main" id="{F64FF55F-D196-4EE0-B874-C415F71EE63A}"/>
              </a:ext>
            </a:extLst>
          </p:cNvPr>
          <p:cNvSpPr txBox="1">
            <a:spLocks noChangeArrowheads="1"/>
          </p:cNvSpPr>
          <p:nvPr/>
        </p:nvSpPr>
        <p:spPr bwMode="auto">
          <a:xfrm>
            <a:off x="1884363" y="6186489"/>
            <a:ext cx="8342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eaLnBrk="0" hangingPunct="0">
              <a:spcBef>
                <a:spcPct val="50000"/>
              </a:spcBef>
              <a:spcAft>
                <a:spcPct val="0"/>
              </a:spcAft>
              <a:buClrTx/>
              <a:buSzTx/>
              <a:buNone/>
            </a:pPr>
            <a:endParaRPr lang="en-US" altLang="en-US" sz="1100">
              <a:cs typeface="+mn-cs"/>
            </a:endParaRPr>
          </a:p>
        </p:txBody>
      </p:sp>
      <p:sp>
        <p:nvSpPr>
          <p:cNvPr id="214092" name="Text Box 116">
            <a:extLst>
              <a:ext uri="{FF2B5EF4-FFF2-40B4-BE49-F238E27FC236}">
                <a16:creationId xmlns:a16="http://schemas.microsoft.com/office/drawing/2014/main" id="{FD28BCD1-5191-4EAA-82A9-DCEC57F64476}"/>
              </a:ext>
            </a:extLst>
          </p:cNvPr>
          <p:cNvSpPr txBox="1">
            <a:spLocks noChangeArrowheads="1"/>
          </p:cNvSpPr>
          <p:nvPr/>
        </p:nvSpPr>
        <p:spPr bwMode="auto">
          <a:xfrm>
            <a:off x="6302375" y="6489701"/>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r" eaLnBrk="0" hangingPunct="0">
              <a:spcAft>
                <a:spcPct val="0"/>
              </a:spcAft>
              <a:buClrTx/>
              <a:buSzTx/>
              <a:buNone/>
            </a:pPr>
            <a:r>
              <a:rPr lang="en-US" altLang="en-US" sz="1600" i="1">
                <a:cs typeface="+mn-cs"/>
              </a:rPr>
              <a:t>State Youth Risk Behavior Surveys, 2019</a:t>
            </a:r>
          </a:p>
        </p:txBody>
      </p:sp>
    </p:spTree>
    <p:extLst>
      <p:ext uri="{BB962C8B-B14F-4D97-AF65-F5344CB8AC3E}">
        <p14:creationId xmlns:p14="http://schemas.microsoft.com/office/powerpoint/2010/main" val="423767629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endParaRPr/>
          </a:p>
          <a:p>
            <a:r>
              <a:rPr lang="en-US" sz="900" b="1" baseline="50000" dirty="0">
                <a:solidFill>
                  <a:srgbClr val="007889"/>
                </a:solidFill>
              </a:rPr>
              <a:t>*</a:t>
            </a:r>
            <a:r>
              <a:rPr lang="en-US" sz="1100" dirty="0">
                <a:solidFill>
                  <a:srgbClr val="007889"/>
                </a:solidFill>
              </a:rPr>
              <a:t>F &gt; M; H &gt; B, H &gt; W, W &gt; B (Based on t-test analysis, p &lt; 0.05.)</a:t>
            </a:r>
          </a:p>
          <a:p>
            <a:r>
              <a:rPr lang="en-US" sz="1100" dirty="0">
                <a:solidFill>
                  <a:srgbClr val="007889"/>
                </a:solidFill>
              </a:rPr>
              <a:t>All Hispanic students are included in the Hispanic category.  All other races are non-Hispanic.</a:t>
            </a: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448732" y="287867"/>
            <a:ext cx="11362267"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Were Trying to Lose Weight, by Sex,</a:t>
            </a: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Arial" pitchFamily="34" charset="0"/>
              </a:rPr>
              <a:t>* Grade, and Race/Ethnicity,* 2019</a:t>
            </a:r>
          </a:p>
        </p:txBody>
      </p:sp>
      <p:sp>
        <p:nvSpPr>
          <p:cNvPr id="18" name="SiteFooter1"/>
          <p:cNvSpPr txBox="1"/>
          <p:nvPr/>
        </p:nvSpPr>
        <p:spPr>
          <a:xfrm>
            <a:off x="3429000" y="6446790"/>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76658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endParaRP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143164" y="269395"/>
            <a:ext cx="1186897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Were Trying to Lose Weight, by Sexual Identity and Sex of Sexual Contacts, 2019</a:t>
            </a:r>
          </a:p>
        </p:txBody>
      </p:sp>
      <p:sp>
        <p:nvSpPr>
          <p:cNvPr id="18"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3136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a:spLocks noGrp="1"/>
          </p:cNvSpPr>
          <p:nvPr>
            <p:ph type="title" idx="4294967295"/>
          </p:nvPr>
        </p:nvSpPr>
        <p:spPr>
          <a:xfrm>
            <a:off x="57728" y="264164"/>
            <a:ext cx="1203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Were Trying to Lose Weight, 1991-2019</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p>
        </p:txBody>
      </p:sp>
      <p:sp>
        <p:nvSpPr>
          <p:cNvPr id="5" name="Footnote1"/>
          <p:cNvSpPr txBox="1"/>
          <p:nvPr/>
        </p:nvSpPr>
        <p:spPr>
          <a:xfrm>
            <a:off x="538024" y="6169210"/>
            <a:ext cx="10820400" cy="261610"/>
          </a:xfrm>
          <a:prstGeom prst="rect">
            <a:avLst/>
          </a:prstGeom>
          <a:noFill/>
        </p:spPr>
        <p:txBody>
          <a:bodyPr wrap="square" rtlCol="0" anchor="b" anchorCtr="0">
            <a:spAutoFit/>
          </a:bodyPr>
          <a:lstStyle/>
          <a:p>
            <a:endParaRPr/>
          </a:p>
          <a:p>
            <a:r>
              <a:rPr lang="en-US" sz="900" b="1" baseline="50000" dirty="0">
                <a:solidFill>
                  <a:srgbClr val="007889"/>
                </a:solidFill>
              </a:rPr>
              <a:t>*</a:t>
            </a:r>
            <a:r>
              <a:rPr lang="en-US" sz="1100" dirty="0">
                <a:solidFill>
                  <a:srgbClr val="007889"/>
                </a:solidFill>
              </a:rPr>
              <a:t>Increased 1991-2019 [Based on linear and quadratic trend analyses using logistic regression models controlling for sex, race/ethnicity, and grade (p &lt; 0.05). Significant linear trends (if present) across all available years are described first followed by linear changes in each segment of significant quadratic trends (if present).]</a:t>
            </a:r>
          </a:p>
          <a:p>
            <a:r>
              <a:rPr lang="en-US" sz="1100" dirty="0">
                <a:solidFill>
                  <a:srgbClr val="007889"/>
                </a:solidFill>
              </a:rPr>
              <a:t>This graph contains weighted results.</a:t>
            </a:r>
          </a:p>
        </p:txBody>
      </p:sp>
      <p:graphicFrame>
        <p:nvGraphicFramePr>
          <p:cNvPr id="6" name="Chart 5"/>
          <p:cNvGraphicFramePr/>
          <p:nvPr/>
        </p:nvGraphicFramePr>
        <p:xfrm>
          <a:off x="538024" y="1295400"/>
          <a:ext cx="11044376"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Surveys, 1991-2019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7194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95th percentile for body mass index, based on sex- and age-specific reference data from the 2000 CDC growth charts. In 2017, new, slightly different ranges were used to calculate biologically implausible responses to height and weight questions.</a:t>
            </a:r>
          </a:p>
          <a:p>
            <a:r>
              <a:rPr lang="en-US" sz="900" b="1" baseline="50000" dirty="0">
                <a:solidFill>
                  <a:srgbClr val="007889"/>
                </a:solidFill>
              </a:rPr>
              <a:t>†</a:t>
            </a:r>
            <a:r>
              <a:rPr lang="en-US" sz="1100" dirty="0">
                <a:solidFill>
                  <a:srgbClr val="007889"/>
                </a:solidFill>
              </a:rPr>
              <a:t>M &gt; F; B &gt; W, H &gt; W (Based on t-test analysis, p &lt; 0.05.)</a:t>
            </a:r>
          </a:p>
          <a:p>
            <a:r>
              <a:rPr lang="en-US" sz="1100" dirty="0">
                <a:solidFill>
                  <a:srgbClr val="007889"/>
                </a:solidFill>
              </a:rPr>
              <a:t>All Hispanic students are included in the Hispanic category.  All other races are non-Hispanic.</a:t>
            </a: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448732" y="287867"/>
            <a:ext cx="11362267"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Had Obesity,* by Sex,</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Arial" pitchFamily="34" charset="0"/>
              </a:rPr>
              <a:t> Grade, and Race/Ethnicity,</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Arial" pitchFamily="34" charset="0"/>
              </a:rPr>
              <a:t> 2019</a:t>
            </a:r>
          </a:p>
        </p:txBody>
      </p:sp>
      <p:sp>
        <p:nvSpPr>
          <p:cNvPr id="18" name="SiteFooter1"/>
          <p:cNvSpPr txBox="1"/>
          <p:nvPr/>
        </p:nvSpPr>
        <p:spPr>
          <a:xfrm>
            <a:off x="3429000" y="6446790"/>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93718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nvPr>
        </p:nvGraphicFramePr>
        <p:xfrm>
          <a:off x="1752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a:spLocks noGrp="1"/>
          </p:cNvSpPr>
          <p:nvPr>
            <p:ph type="title" idx="4294967295"/>
          </p:nvPr>
        </p:nvSpPr>
        <p:spPr>
          <a:xfrm>
            <a:off x="1965016" y="260564"/>
            <a:ext cx="822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Calibri" panose="020F0502020204030204" pitchFamily="34" charset="0"/>
              </a:rPr>
              <a:t>Range and Median Percentage of High School Students Who Were Trying to Lose Weight, Across 27 States and 22 Cities, 2019</a:t>
            </a:r>
          </a:p>
        </p:txBody>
      </p:sp>
      <p:sp>
        <p:nvSpPr>
          <p:cNvPr id="7" name="SiteFooter1">
            <a:extLst>
              <a:ext uri="{FF2B5EF4-FFF2-40B4-BE49-F238E27FC236}">
                <a16:creationId xmlns:a16="http://schemas.microsoft.com/office/drawing/2014/main" id="{4DBE8D1E-63CA-4827-A143-FE9DE5A3E011}"/>
              </a:ext>
            </a:extLst>
          </p:cNvPr>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State and Local Youth Risk Behavior Surveys, 2019</a:t>
            </a:r>
            <a:endParaRPr lang="en-US" sz="1400" dirty="0">
              <a:solidFill>
                <a:srgbClr val="00788A"/>
              </a:solidFill>
              <a:latin typeface="+mj-lt"/>
              <a:ea typeface="Verdana" panose="020B0604030504040204" pitchFamily="34" charset="0"/>
              <a:cs typeface="Verdana" panose="020B0604030504040204" pitchFamily="34" charset="0"/>
            </a:endParaRPr>
          </a:p>
        </p:txBody>
      </p:sp>
      <p:sp>
        <p:nvSpPr>
          <p:cNvPr id="8" name="Footnote1">
            <a:extLst>
              <a:ext uri="{FF2B5EF4-FFF2-40B4-BE49-F238E27FC236}">
                <a16:creationId xmlns:a16="http://schemas.microsoft.com/office/drawing/2014/main" id="{82BB665B-1E8B-4D2A-9D05-586E91603756}"/>
              </a:ext>
            </a:extLst>
          </p:cNvPr>
          <p:cNvSpPr txBox="1"/>
          <p:nvPr/>
        </p:nvSpPr>
        <p:spPr>
          <a:xfrm>
            <a:off x="538024" y="6169210"/>
            <a:ext cx="10820400" cy="261610"/>
          </a:xfrm>
          <a:prstGeom prst="rect">
            <a:avLst/>
          </a:prstGeom>
          <a:noFill/>
        </p:spPr>
        <p:txBody>
          <a:bodyPr wrap="square" rtlCol="0" anchor="b" anchorCtr="0">
            <a:spAutoFit/>
          </a:bodyPr>
          <a:lstStyle/>
          <a:p>
            <a:endParaRPr/>
          </a:p>
        </p:txBody>
      </p:sp>
    </p:spTree>
    <p:extLst>
      <p:ext uri="{BB962C8B-B14F-4D97-AF65-F5344CB8AC3E}">
        <p14:creationId xmlns:p14="http://schemas.microsoft.com/office/powerpoint/2010/main" val="3431053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a:extLst>
              <a:ext uri="{FF2B5EF4-FFF2-40B4-BE49-F238E27FC236}">
                <a16:creationId xmlns:a16="http://schemas.microsoft.com/office/drawing/2014/main" id="{1BE37FF4-806F-487F-8018-51877702EA06}"/>
              </a:ext>
            </a:extLst>
          </p:cNvPr>
          <p:cNvSpPr>
            <a:spLocks noChangeAspect="1"/>
          </p:cNvSpPr>
          <p:nvPr/>
        </p:nvSpPr>
        <p:spPr bwMode="auto">
          <a:xfrm>
            <a:off x="5675314" y="3081339"/>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5" name="Missouri">
            <a:extLst>
              <a:ext uri="{FF2B5EF4-FFF2-40B4-BE49-F238E27FC236}">
                <a16:creationId xmlns:a16="http://schemas.microsoft.com/office/drawing/2014/main" id="{4171EA0D-89CB-4307-8FEA-C80CDC5E7E1F}"/>
              </a:ext>
            </a:extLst>
          </p:cNvPr>
          <p:cNvSpPr>
            <a:spLocks noChangeAspect="1"/>
          </p:cNvSpPr>
          <p:nvPr/>
        </p:nvSpPr>
        <p:spPr bwMode="auto">
          <a:xfrm>
            <a:off x="6450014"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6" name="Illinois">
            <a:extLst>
              <a:ext uri="{FF2B5EF4-FFF2-40B4-BE49-F238E27FC236}">
                <a16:creationId xmlns:a16="http://schemas.microsoft.com/office/drawing/2014/main" id="{AA30564F-3362-4250-9D8C-AB98859AD269}"/>
              </a:ext>
            </a:extLst>
          </p:cNvPr>
          <p:cNvSpPr>
            <a:spLocks noChangeAspect="1"/>
          </p:cNvSpPr>
          <p:nvPr/>
        </p:nvSpPr>
        <p:spPr bwMode="auto">
          <a:xfrm>
            <a:off x="6945314" y="2693989"/>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7" name="Iowa">
            <a:extLst>
              <a:ext uri="{FF2B5EF4-FFF2-40B4-BE49-F238E27FC236}">
                <a16:creationId xmlns:a16="http://schemas.microsoft.com/office/drawing/2014/main" id="{5277956C-5255-423E-8E27-1D638578DBD1}"/>
              </a:ext>
            </a:extLst>
          </p:cNvPr>
          <p:cNvSpPr>
            <a:spLocks noChangeAspect="1"/>
          </p:cNvSpPr>
          <p:nvPr/>
        </p:nvSpPr>
        <p:spPr bwMode="auto">
          <a:xfrm>
            <a:off x="6357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8" name="New Mexico">
            <a:extLst>
              <a:ext uri="{FF2B5EF4-FFF2-40B4-BE49-F238E27FC236}">
                <a16:creationId xmlns:a16="http://schemas.microsoft.com/office/drawing/2014/main" id="{C51D499F-D412-4A35-8A8B-F9448B2ED259}"/>
              </a:ext>
            </a:extLst>
          </p:cNvPr>
          <p:cNvSpPr>
            <a:spLocks noChangeAspect="1"/>
          </p:cNvSpPr>
          <p:nvPr/>
        </p:nvSpPr>
        <p:spPr bwMode="auto">
          <a:xfrm>
            <a:off x="4700589" y="3455989"/>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9" name="Oklahoma">
            <a:extLst>
              <a:ext uri="{FF2B5EF4-FFF2-40B4-BE49-F238E27FC236}">
                <a16:creationId xmlns:a16="http://schemas.microsoft.com/office/drawing/2014/main" id="{9D5F74CC-5079-4F88-BC8F-ACA094092FD0}"/>
              </a:ext>
            </a:extLst>
          </p:cNvPr>
          <p:cNvSpPr>
            <a:spLocks noChangeAspect="1"/>
          </p:cNvSpPr>
          <p:nvPr/>
        </p:nvSpPr>
        <p:spPr bwMode="auto">
          <a:xfrm>
            <a:off x="5557839"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0" name="Florida">
            <a:extLst>
              <a:ext uri="{FF2B5EF4-FFF2-40B4-BE49-F238E27FC236}">
                <a16:creationId xmlns:a16="http://schemas.microsoft.com/office/drawing/2014/main" id="{EBABD69B-84C5-4AC1-91F0-7AF494685D76}"/>
              </a:ext>
            </a:extLst>
          </p:cNvPr>
          <p:cNvSpPr>
            <a:spLocks noChangeAspect="1"/>
          </p:cNvSpPr>
          <p:nvPr/>
        </p:nvSpPr>
        <p:spPr bwMode="auto">
          <a:xfrm>
            <a:off x="7518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1" name="Freeform 9">
            <a:extLst>
              <a:ext uri="{FF2B5EF4-FFF2-40B4-BE49-F238E27FC236}">
                <a16:creationId xmlns:a16="http://schemas.microsoft.com/office/drawing/2014/main" id="{D121822B-C437-4986-BB06-B7563A663270}"/>
              </a:ext>
            </a:extLst>
          </p:cNvPr>
          <p:cNvSpPr>
            <a:spLocks noChangeAspect="1"/>
          </p:cNvSpPr>
          <p:nvPr/>
        </p:nvSpPr>
        <p:spPr bwMode="auto">
          <a:xfrm>
            <a:off x="8435976" y="5292726"/>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2" name="Freeform 10">
            <a:extLst>
              <a:ext uri="{FF2B5EF4-FFF2-40B4-BE49-F238E27FC236}">
                <a16:creationId xmlns:a16="http://schemas.microsoft.com/office/drawing/2014/main" id="{133CF6DB-03B9-4871-81DF-88052A340F47}"/>
              </a:ext>
            </a:extLst>
          </p:cNvPr>
          <p:cNvSpPr>
            <a:spLocks noChangeAspect="1"/>
          </p:cNvSpPr>
          <p:nvPr/>
        </p:nvSpPr>
        <p:spPr bwMode="auto">
          <a:xfrm>
            <a:off x="8505826"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3" name="Freeform 11">
            <a:extLst>
              <a:ext uri="{FF2B5EF4-FFF2-40B4-BE49-F238E27FC236}">
                <a16:creationId xmlns:a16="http://schemas.microsoft.com/office/drawing/2014/main" id="{DA7750B8-173D-494D-9E7E-9EF1B37A228D}"/>
              </a:ext>
            </a:extLst>
          </p:cNvPr>
          <p:cNvSpPr>
            <a:spLocks noChangeAspect="1"/>
          </p:cNvSpPr>
          <p:nvPr/>
        </p:nvSpPr>
        <p:spPr bwMode="auto">
          <a:xfrm>
            <a:off x="8585200" y="5183189"/>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4" name="Michigan Upper">
            <a:extLst>
              <a:ext uri="{FF2B5EF4-FFF2-40B4-BE49-F238E27FC236}">
                <a16:creationId xmlns:a16="http://schemas.microsoft.com/office/drawing/2014/main" id="{B2CDF799-8AD8-4702-9E77-EDCD715720B3}"/>
              </a:ext>
            </a:extLst>
          </p:cNvPr>
          <p:cNvSpPr>
            <a:spLocks noChangeAspect="1"/>
          </p:cNvSpPr>
          <p:nvPr/>
        </p:nvSpPr>
        <p:spPr bwMode="auto">
          <a:xfrm>
            <a:off x="7015164"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5" name="Michigan">
            <a:extLst>
              <a:ext uri="{FF2B5EF4-FFF2-40B4-BE49-F238E27FC236}">
                <a16:creationId xmlns:a16="http://schemas.microsoft.com/office/drawing/2014/main" id="{EC07429B-C432-4328-8712-761BF5A55EA5}"/>
              </a:ext>
            </a:extLst>
          </p:cNvPr>
          <p:cNvSpPr>
            <a:spLocks noChangeAspect="1"/>
          </p:cNvSpPr>
          <p:nvPr/>
        </p:nvSpPr>
        <p:spPr bwMode="auto">
          <a:xfrm>
            <a:off x="7470775" y="2157414"/>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6" name="New York">
            <a:extLst>
              <a:ext uri="{FF2B5EF4-FFF2-40B4-BE49-F238E27FC236}">
                <a16:creationId xmlns:a16="http://schemas.microsoft.com/office/drawing/2014/main" id="{6814EF20-1E0D-49B6-BB6D-B53A12C5A354}"/>
              </a:ext>
            </a:extLst>
          </p:cNvPr>
          <p:cNvSpPr>
            <a:spLocks noChangeAspect="1"/>
          </p:cNvSpPr>
          <p:nvPr/>
        </p:nvSpPr>
        <p:spPr bwMode="auto">
          <a:xfrm>
            <a:off x="8255000" y="2063751"/>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7" name="Freeform 15">
            <a:extLst>
              <a:ext uri="{FF2B5EF4-FFF2-40B4-BE49-F238E27FC236}">
                <a16:creationId xmlns:a16="http://schemas.microsoft.com/office/drawing/2014/main" id="{6CD38BAA-DB98-49B8-A616-F59CC3E3BF1E}"/>
              </a:ext>
            </a:extLst>
          </p:cNvPr>
          <p:cNvSpPr>
            <a:spLocks noChangeAspect="1"/>
          </p:cNvSpPr>
          <p:nvPr/>
        </p:nvSpPr>
        <p:spPr bwMode="auto">
          <a:xfrm>
            <a:off x="8929688" y="2733676"/>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8" name="Freeform 16">
            <a:extLst>
              <a:ext uri="{FF2B5EF4-FFF2-40B4-BE49-F238E27FC236}">
                <a16:creationId xmlns:a16="http://schemas.microsoft.com/office/drawing/2014/main" id="{45FFB5BE-6188-412D-9B18-054944A12B95}"/>
              </a:ext>
            </a:extLst>
          </p:cNvPr>
          <p:cNvSpPr>
            <a:spLocks noChangeAspect="1"/>
          </p:cNvSpPr>
          <p:nvPr/>
        </p:nvSpPr>
        <p:spPr bwMode="auto">
          <a:xfrm>
            <a:off x="8955089" y="2608264"/>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9" name="Washington">
            <a:extLst>
              <a:ext uri="{FF2B5EF4-FFF2-40B4-BE49-F238E27FC236}">
                <a16:creationId xmlns:a16="http://schemas.microsoft.com/office/drawing/2014/main" id="{9F78AFD8-3C54-40C6-BDB1-3997A5079D58}"/>
              </a:ext>
            </a:extLst>
          </p:cNvPr>
          <p:cNvSpPr>
            <a:spLocks noChangeAspect="1"/>
          </p:cNvSpPr>
          <p:nvPr/>
        </p:nvSpPr>
        <p:spPr bwMode="auto">
          <a:xfrm>
            <a:off x="3470276"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0" name="Freeform 18">
            <a:extLst>
              <a:ext uri="{FF2B5EF4-FFF2-40B4-BE49-F238E27FC236}">
                <a16:creationId xmlns:a16="http://schemas.microsoft.com/office/drawing/2014/main" id="{9EF3C7CF-59CC-41FE-BE2D-E4F5F5324E5D}"/>
              </a:ext>
            </a:extLst>
          </p:cNvPr>
          <p:cNvSpPr>
            <a:spLocks noChangeAspect="1"/>
          </p:cNvSpPr>
          <p:nvPr/>
        </p:nvSpPr>
        <p:spPr bwMode="auto">
          <a:xfrm>
            <a:off x="3659188" y="1381126"/>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1" name="Freeform 19">
            <a:extLst>
              <a:ext uri="{FF2B5EF4-FFF2-40B4-BE49-F238E27FC236}">
                <a16:creationId xmlns:a16="http://schemas.microsoft.com/office/drawing/2014/main" id="{9D542260-4DDF-4891-91FE-D03D868FA9DF}"/>
              </a:ext>
            </a:extLst>
          </p:cNvPr>
          <p:cNvSpPr>
            <a:spLocks noChangeAspect="1"/>
          </p:cNvSpPr>
          <p:nvPr/>
        </p:nvSpPr>
        <p:spPr bwMode="auto">
          <a:xfrm>
            <a:off x="3689351" y="1435101"/>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2" name="Alabama">
            <a:extLst>
              <a:ext uri="{FF2B5EF4-FFF2-40B4-BE49-F238E27FC236}">
                <a16:creationId xmlns:a16="http://schemas.microsoft.com/office/drawing/2014/main" id="{A7FD7AE7-5323-43B3-A030-94E2CF6900AA}"/>
              </a:ext>
            </a:extLst>
          </p:cNvPr>
          <p:cNvSpPr>
            <a:spLocks noChangeAspect="1"/>
          </p:cNvSpPr>
          <p:nvPr/>
        </p:nvSpPr>
        <p:spPr bwMode="auto">
          <a:xfrm>
            <a:off x="7392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3" name="Arizona">
            <a:extLst>
              <a:ext uri="{FF2B5EF4-FFF2-40B4-BE49-F238E27FC236}">
                <a16:creationId xmlns:a16="http://schemas.microsoft.com/office/drawing/2014/main" id="{4AF858E3-C5CE-4978-88B4-620FFCDBA8F4}"/>
              </a:ext>
            </a:extLst>
          </p:cNvPr>
          <p:cNvSpPr>
            <a:spLocks noChangeAspect="1"/>
          </p:cNvSpPr>
          <p:nvPr/>
        </p:nvSpPr>
        <p:spPr bwMode="auto">
          <a:xfrm>
            <a:off x="3994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4" name="Arkansas">
            <a:extLst>
              <a:ext uri="{FF2B5EF4-FFF2-40B4-BE49-F238E27FC236}">
                <a16:creationId xmlns:a16="http://schemas.microsoft.com/office/drawing/2014/main" id="{9264966C-B515-4F57-8108-19407B12DCFE}"/>
              </a:ext>
            </a:extLst>
          </p:cNvPr>
          <p:cNvSpPr>
            <a:spLocks noChangeAspect="1"/>
          </p:cNvSpPr>
          <p:nvPr/>
        </p:nvSpPr>
        <p:spPr bwMode="auto">
          <a:xfrm>
            <a:off x="6584951" y="3635376"/>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5" name="California">
            <a:extLst>
              <a:ext uri="{FF2B5EF4-FFF2-40B4-BE49-F238E27FC236}">
                <a16:creationId xmlns:a16="http://schemas.microsoft.com/office/drawing/2014/main" id="{41D80E44-4A3E-4FE6-A79D-D1EB5D49DAAF}"/>
              </a:ext>
            </a:extLst>
          </p:cNvPr>
          <p:cNvSpPr>
            <a:spLocks noChangeAspect="1"/>
          </p:cNvSpPr>
          <p:nvPr/>
        </p:nvSpPr>
        <p:spPr bwMode="auto">
          <a:xfrm>
            <a:off x="3162300" y="2320926"/>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6" name="Colorado">
            <a:extLst>
              <a:ext uri="{FF2B5EF4-FFF2-40B4-BE49-F238E27FC236}">
                <a16:creationId xmlns:a16="http://schemas.microsoft.com/office/drawing/2014/main" id="{CB3A80C2-C4FD-4A9F-9A92-5541C09C3C51}"/>
              </a:ext>
            </a:extLst>
          </p:cNvPr>
          <p:cNvSpPr>
            <a:spLocks noChangeAspect="1"/>
          </p:cNvSpPr>
          <p:nvPr/>
        </p:nvSpPr>
        <p:spPr bwMode="auto">
          <a:xfrm>
            <a:off x="4827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7" name="Connecticut">
            <a:extLst>
              <a:ext uri="{FF2B5EF4-FFF2-40B4-BE49-F238E27FC236}">
                <a16:creationId xmlns:a16="http://schemas.microsoft.com/office/drawing/2014/main" id="{058AC48B-47FF-43F2-B094-4C91DD4EC3FF}"/>
              </a:ext>
            </a:extLst>
          </p:cNvPr>
          <p:cNvSpPr>
            <a:spLocks noChangeAspect="1"/>
          </p:cNvSpPr>
          <p:nvPr/>
        </p:nvSpPr>
        <p:spPr bwMode="auto">
          <a:xfrm>
            <a:off x="8963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8" name="Delaware">
            <a:extLst>
              <a:ext uri="{FF2B5EF4-FFF2-40B4-BE49-F238E27FC236}">
                <a16:creationId xmlns:a16="http://schemas.microsoft.com/office/drawing/2014/main" id="{4C2D303F-4514-44BF-BBD2-FC4BC28BBFD9}"/>
              </a:ext>
            </a:extLst>
          </p:cNvPr>
          <p:cNvSpPr>
            <a:spLocks noChangeAspect="1"/>
          </p:cNvSpPr>
          <p:nvPr/>
        </p:nvSpPr>
        <p:spPr bwMode="auto">
          <a:xfrm>
            <a:off x="8780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E6CC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9" name="Freeform 27">
            <a:extLst>
              <a:ext uri="{FF2B5EF4-FFF2-40B4-BE49-F238E27FC236}">
                <a16:creationId xmlns:a16="http://schemas.microsoft.com/office/drawing/2014/main" id="{CA9FACC2-71B9-484E-9961-3A2446BD5AC3}"/>
              </a:ext>
            </a:extLst>
          </p:cNvPr>
          <p:cNvSpPr>
            <a:spLocks noChangeAspect="1"/>
          </p:cNvSpPr>
          <p:nvPr/>
        </p:nvSpPr>
        <p:spPr bwMode="auto">
          <a:xfrm>
            <a:off x="8647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0" name="Georgia">
            <a:extLst>
              <a:ext uri="{FF2B5EF4-FFF2-40B4-BE49-F238E27FC236}">
                <a16:creationId xmlns:a16="http://schemas.microsoft.com/office/drawing/2014/main" id="{8C723AD8-812C-455B-8FCA-0A5D1E2FAAD8}"/>
              </a:ext>
            </a:extLst>
          </p:cNvPr>
          <p:cNvSpPr>
            <a:spLocks noChangeAspect="1"/>
          </p:cNvSpPr>
          <p:nvPr/>
        </p:nvSpPr>
        <p:spPr bwMode="auto">
          <a:xfrm>
            <a:off x="7715251"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1" name="Idaho">
            <a:extLst>
              <a:ext uri="{FF2B5EF4-FFF2-40B4-BE49-F238E27FC236}">
                <a16:creationId xmlns:a16="http://schemas.microsoft.com/office/drawing/2014/main" id="{DAF02D26-20BC-4A53-8494-FB0AB99B5C53}"/>
              </a:ext>
            </a:extLst>
          </p:cNvPr>
          <p:cNvSpPr>
            <a:spLocks noChangeAspect="1"/>
          </p:cNvSpPr>
          <p:nvPr/>
        </p:nvSpPr>
        <p:spPr bwMode="auto">
          <a:xfrm>
            <a:off x="4043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2" name="Indiana">
            <a:extLst>
              <a:ext uri="{FF2B5EF4-FFF2-40B4-BE49-F238E27FC236}">
                <a16:creationId xmlns:a16="http://schemas.microsoft.com/office/drawing/2014/main" id="{D12490DA-0BDA-4790-AC90-DC9F144EAAE1}"/>
              </a:ext>
            </a:extLst>
          </p:cNvPr>
          <p:cNvSpPr>
            <a:spLocks noChangeAspect="1"/>
          </p:cNvSpPr>
          <p:nvPr/>
        </p:nvSpPr>
        <p:spPr bwMode="auto">
          <a:xfrm>
            <a:off x="7370763" y="2773364"/>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3" name="Kentucky">
            <a:extLst>
              <a:ext uri="{FF2B5EF4-FFF2-40B4-BE49-F238E27FC236}">
                <a16:creationId xmlns:a16="http://schemas.microsoft.com/office/drawing/2014/main" id="{A0CF0A6F-2817-4909-927D-AAEC74D5E806}"/>
              </a:ext>
            </a:extLst>
          </p:cNvPr>
          <p:cNvSpPr>
            <a:spLocks noChangeAspect="1"/>
          </p:cNvSpPr>
          <p:nvPr/>
        </p:nvSpPr>
        <p:spPr bwMode="auto">
          <a:xfrm>
            <a:off x="7227889"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4" name="Louisiana">
            <a:extLst>
              <a:ext uri="{FF2B5EF4-FFF2-40B4-BE49-F238E27FC236}">
                <a16:creationId xmlns:a16="http://schemas.microsoft.com/office/drawing/2014/main" id="{657BCD23-59EB-4247-90E1-9E192B8ECECE}"/>
              </a:ext>
            </a:extLst>
          </p:cNvPr>
          <p:cNvSpPr>
            <a:spLocks noChangeAspect="1"/>
          </p:cNvSpPr>
          <p:nvPr/>
        </p:nvSpPr>
        <p:spPr bwMode="auto">
          <a:xfrm>
            <a:off x="6664326" y="4179889"/>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5" name="Maine">
            <a:extLst>
              <a:ext uri="{FF2B5EF4-FFF2-40B4-BE49-F238E27FC236}">
                <a16:creationId xmlns:a16="http://schemas.microsoft.com/office/drawing/2014/main" id="{8C1839D2-3711-4A65-B198-FEC556916A7C}"/>
              </a:ext>
            </a:extLst>
          </p:cNvPr>
          <p:cNvSpPr>
            <a:spLocks noChangeAspect="1"/>
          </p:cNvSpPr>
          <p:nvPr/>
        </p:nvSpPr>
        <p:spPr bwMode="auto">
          <a:xfrm>
            <a:off x="9096376"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6" name="Maryland">
            <a:extLst>
              <a:ext uri="{FF2B5EF4-FFF2-40B4-BE49-F238E27FC236}">
                <a16:creationId xmlns:a16="http://schemas.microsoft.com/office/drawing/2014/main" id="{096371D7-7592-4A54-8693-91080784C10B}"/>
              </a:ext>
            </a:extLst>
          </p:cNvPr>
          <p:cNvSpPr>
            <a:spLocks noChangeAspect="1"/>
          </p:cNvSpPr>
          <p:nvPr/>
        </p:nvSpPr>
        <p:spPr bwMode="auto">
          <a:xfrm>
            <a:off x="8356601" y="2921001"/>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7" name="Minnesota">
            <a:extLst>
              <a:ext uri="{FF2B5EF4-FFF2-40B4-BE49-F238E27FC236}">
                <a16:creationId xmlns:a16="http://schemas.microsoft.com/office/drawing/2014/main" id="{B96F41CE-B40C-49CB-8213-548A676678B0}"/>
              </a:ext>
            </a:extLst>
          </p:cNvPr>
          <p:cNvSpPr>
            <a:spLocks noChangeAspect="1"/>
          </p:cNvSpPr>
          <p:nvPr/>
        </p:nvSpPr>
        <p:spPr bwMode="auto">
          <a:xfrm>
            <a:off x="6302375" y="1682751"/>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8" name="Mississippi">
            <a:extLst>
              <a:ext uri="{FF2B5EF4-FFF2-40B4-BE49-F238E27FC236}">
                <a16:creationId xmlns:a16="http://schemas.microsoft.com/office/drawing/2014/main" id="{3AFE3FB8-0C56-4397-BEEF-C89BC8D698BD}"/>
              </a:ext>
            </a:extLst>
          </p:cNvPr>
          <p:cNvSpPr>
            <a:spLocks noChangeAspect="1"/>
          </p:cNvSpPr>
          <p:nvPr/>
        </p:nvSpPr>
        <p:spPr bwMode="auto">
          <a:xfrm>
            <a:off x="6985000" y="3846514"/>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9" name="Montana">
            <a:extLst>
              <a:ext uri="{FF2B5EF4-FFF2-40B4-BE49-F238E27FC236}">
                <a16:creationId xmlns:a16="http://schemas.microsoft.com/office/drawing/2014/main" id="{1D8BC022-1601-4951-93CF-DB66E3D1A4F9}"/>
              </a:ext>
            </a:extLst>
          </p:cNvPr>
          <p:cNvSpPr>
            <a:spLocks noChangeAspect="1"/>
          </p:cNvSpPr>
          <p:nvPr/>
        </p:nvSpPr>
        <p:spPr bwMode="auto">
          <a:xfrm>
            <a:off x="4356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0" name="Nebraska">
            <a:extLst>
              <a:ext uri="{FF2B5EF4-FFF2-40B4-BE49-F238E27FC236}">
                <a16:creationId xmlns:a16="http://schemas.microsoft.com/office/drawing/2014/main" id="{817A6A58-E297-4E3D-84BF-0F4DD318EF0A}"/>
              </a:ext>
            </a:extLst>
          </p:cNvPr>
          <p:cNvSpPr>
            <a:spLocks noChangeAspect="1"/>
          </p:cNvSpPr>
          <p:nvPr/>
        </p:nvSpPr>
        <p:spPr bwMode="auto">
          <a:xfrm>
            <a:off x="5486400" y="2608264"/>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1" name="Nevada">
            <a:extLst>
              <a:ext uri="{FF2B5EF4-FFF2-40B4-BE49-F238E27FC236}">
                <a16:creationId xmlns:a16="http://schemas.microsoft.com/office/drawing/2014/main" id="{DF1DF8FC-C79D-4E04-AE05-A45B1F25F099}"/>
              </a:ext>
            </a:extLst>
          </p:cNvPr>
          <p:cNvSpPr>
            <a:spLocks noChangeAspect="1"/>
          </p:cNvSpPr>
          <p:nvPr/>
        </p:nvSpPr>
        <p:spPr bwMode="auto">
          <a:xfrm>
            <a:off x="3603625" y="2446339"/>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2" name="New Hampshire">
            <a:extLst>
              <a:ext uri="{FF2B5EF4-FFF2-40B4-BE49-F238E27FC236}">
                <a16:creationId xmlns:a16="http://schemas.microsoft.com/office/drawing/2014/main" id="{319ABB38-F27D-4E63-B20B-E6E7F37C1C10}"/>
              </a:ext>
            </a:extLst>
          </p:cNvPr>
          <p:cNvSpPr>
            <a:spLocks noChangeAspect="1"/>
          </p:cNvSpPr>
          <p:nvPr/>
        </p:nvSpPr>
        <p:spPr bwMode="auto">
          <a:xfrm>
            <a:off x="9032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3" name="New Jersey">
            <a:extLst>
              <a:ext uri="{FF2B5EF4-FFF2-40B4-BE49-F238E27FC236}">
                <a16:creationId xmlns:a16="http://schemas.microsoft.com/office/drawing/2014/main" id="{2B9BBFA0-A99D-43E0-998B-0D54F8C4166B}"/>
              </a:ext>
            </a:extLst>
          </p:cNvPr>
          <p:cNvSpPr>
            <a:spLocks noChangeAspect="1"/>
          </p:cNvSpPr>
          <p:nvPr/>
        </p:nvSpPr>
        <p:spPr bwMode="auto">
          <a:xfrm>
            <a:off x="8815388" y="2641601"/>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4" name="North Carolina">
            <a:extLst>
              <a:ext uri="{FF2B5EF4-FFF2-40B4-BE49-F238E27FC236}">
                <a16:creationId xmlns:a16="http://schemas.microsoft.com/office/drawing/2014/main" id="{BFF872F5-5B73-461F-8AC7-C8D0E7823B9D}"/>
              </a:ext>
            </a:extLst>
          </p:cNvPr>
          <p:cNvSpPr>
            <a:spLocks noChangeAspect="1"/>
          </p:cNvSpPr>
          <p:nvPr/>
        </p:nvSpPr>
        <p:spPr bwMode="auto">
          <a:xfrm>
            <a:off x="7878763" y="3400426"/>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5" name="North Dakota">
            <a:extLst>
              <a:ext uri="{FF2B5EF4-FFF2-40B4-BE49-F238E27FC236}">
                <a16:creationId xmlns:a16="http://schemas.microsoft.com/office/drawing/2014/main" id="{B100FD76-F685-4527-89EA-BCB64D35B18B}"/>
              </a:ext>
            </a:extLst>
          </p:cNvPr>
          <p:cNvSpPr>
            <a:spLocks noChangeAspect="1"/>
          </p:cNvSpPr>
          <p:nvPr/>
        </p:nvSpPr>
        <p:spPr bwMode="auto">
          <a:xfrm>
            <a:off x="5557839" y="1700214"/>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6" name="Ohio">
            <a:extLst>
              <a:ext uri="{FF2B5EF4-FFF2-40B4-BE49-F238E27FC236}">
                <a16:creationId xmlns:a16="http://schemas.microsoft.com/office/drawing/2014/main" id="{42A44443-FFAF-4719-A3C5-3E08B7080E98}"/>
              </a:ext>
            </a:extLst>
          </p:cNvPr>
          <p:cNvSpPr>
            <a:spLocks noChangeAspect="1"/>
          </p:cNvSpPr>
          <p:nvPr/>
        </p:nvSpPr>
        <p:spPr bwMode="auto">
          <a:xfrm>
            <a:off x="7697789"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7" name="Oregon">
            <a:extLst>
              <a:ext uri="{FF2B5EF4-FFF2-40B4-BE49-F238E27FC236}">
                <a16:creationId xmlns:a16="http://schemas.microsoft.com/office/drawing/2014/main" id="{B5F701E1-C94D-4719-B5CB-5D7A6BBFA613}"/>
              </a:ext>
            </a:extLst>
          </p:cNvPr>
          <p:cNvSpPr>
            <a:spLocks noChangeAspect="1"/>
          </p:cNvSpPr>
          <p:nvPr/>
        </p:nvSpPr>
        <p:spPr bwMode="auto">
          <a:xfrm>
            <a:off x="3257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8" name="Pennsylvania">
            <a:extLst>
              <a:ext uri="{FF2B5EF4-FFF2-40B4-BE49-F238E27FC236}">
                <a16:creationId xmlns:a16="http://schemas.microsoft.com/office/drawing/2014/main" id="{A0D49072-B89E-4198-9633-8AA5B5FD0534}"/>
              </a:ext>
            </a:extLst>
          </p:cNvPr>
          <p:cNvSpPr>
            <a:spLocks noChangeAspect="1"/>
          </p:cNvSpPr>
          <p:nvPr/>
        </p:nvSpPr>
        <p:spPr bwMode="auto">
          <a:xfrm>
            <a:off x="8177214"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9" name="Rhode Island">
            <a:extLst>
              <a:ext uri="{FF2B5EF4-FFF2-40B4-BE49-F238E27FC236}">
                <a16:creationId xmlns:a16="http://schemas.microsoft.com/office/drawing/2014/main" id="{BB235577-AA29-43D9-A834-FF14B29A8132}"/>
              </a:ext>
            </a:extLst>
          </p:cNvPr>
          <p:cNvSpPr>
            <a:spLocks noChangeAspect="1"/>
          </p:cNvSpPr>
          <p:nvPr/>
        </p:nvSpPr>
        <p:spPr bwMode="auto">
          <a:xfrm>
            <a:off x="9150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0" name="South Carolina">
            <a:extLst>
              <a:ext uri="{FF2B5EF4-FFF2-40B4-BE49-F238E27FC236}">
                <a16:creationId xmlns:a16="http://schemas.microsoft.com/office/drawing/2014/main" id="{49E512A9-FDDB-4C12-BD7A-447AEA0AC4E6}"/>
              </a:ext>
            </a:extLst>
          </p:cNvPr>
          <p:cNvSpPr>
            <a:spLocks noChangeAspect="1"/>
          </p:cNvSpPr>
          <p:nvPr/>
        </p:nvSpPr>
        <p:spPr bwMode="auto">
          <a:xfrm>
            <a:off x="8005764" y="3719514"/>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1" name="South Dakota">
            <a:extLst>
              <a:ext uri="{FF2B5EF4-FFF2-40B4-BE49-F238E27FC236}">
                <a16:creationId xmlns:a16="http://schemas.microsoft.com/office/drawing/2014/main" id="{5928DA36-F39B-4184-BF2E-FDBB384252D5}"/>
              </a:ext>
            </a:extLst>
          </p:cNvPr>
          <p:cNvSpPr>
            <a:spLocks noChangeAspect="1"/>
          </p:cNvSpPr>
          <p:nvPr/>
        </p:nvSpPr>
        <p:spPr bwMode="auto">
          <a:xfrm>
            <a:off x="5516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2" name="Tennessee">
            <a:extLst>
              <a:ext uri="{FF2B5EF4-FFF2-40B4-BE49-F238E27FC236}">
                <a16:creationId xmlns:a16="http://schemas.microsoft.com/office/drawing/2014/main" id="{1EE794B6-4D21-42A7-871D-E718E300CACE}"/>
              </a:ext>
            </a:extLst>
          </p:cNvPr>
          <p:cNvSpPr>
            <a:spLocks noChangeAspect="1"/>
          </p:cNvSpPr>
          <p:nvPr/>
        </p:nvSpPr>
        <p:spPr bwMode="auto">
          <a:xfrm>
            <a:off x="7132639" y="3509964"/>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3" name="Texas">
            <a:extLst>
              <a:ext uri="{FF2B5EF4-FFF2-40B4-BE49-F238E27FC236}">
                <a16:creationId xmlns:a16="http://schemas.microsoft.com/office/drawing/2014/main" id="{95048E65-1C5D-4EBA-A931-25B1A2F59644}"/>
              </a:ext>
            </a:extLst>
          </p:cNvPr>
          <p:cNvSpPr>
            <a:spLocks noChangeAspect="1"/>
          </p:cNvSpPr>
          <p:nvPr/>
        </p:nvSpPr>
        <p:spPr bwMode="auto">
          <a:xfrm>
            <a:off x="5022851"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4" name="Utah">
            <a:extLst>
              <a:ext uri="{FF2B5EF4-FFF2-40B4-BE49-F238E27FC236}">
                <a16:creationId xmlns:a16="http://schemas.microsoft.com/office/drawing/2014/main" id="{C43237E7-D636-4E7B-9C58-1D144816C9A9}"/>
              </a:ext>
            </a:extLst>
          </p:cNvPr>
          <p:cNvSpPr>
            <a:spLocks noChangeAspect="1"/>
          </p:cNvSpPr>
          <p:nvPr/>
        </p:nvSpPr>
        <p:spPr bwMode="auto">
          <a:xfrm>
            <a:off x="4222751" y="2601914"/>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5" name="Vermont">
            <a:extLst>
              <a:ext uri="{FF2B5EF4-FFF2-40B4-BE49-F238E27FC236}">
                <a16:creationId xmlns:a16="http://schemas.microsoft.com/office/drawing/2014/main" id="{809B4DAA-2742-44CE-8A21-CBF44FD12B09}"/>
              </a:ext>
            </a:extLst>
          </p:cNvPr>
          <p:cNvSpPr>
            <a:spLocks noChangeAspect="1"/>
          </p:cNvSpPr>
          <p:nvPr/>
        </p:nvSpPr>
        <p:spPr bwMode="auto">
          <a:xfrm>
            <a:off x="8874125" y="2017714"/>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6" name="West Virginia">
            <a:extLst>
              <a:ext uri="{FF2B5EF4-FFF2-40B4-BE49-F238E27FC236}">
                <a16:creationId xmlns:a16="http://schemas.microsoft.com/office/drawing/2014/main" id="{13C52A4A-EE5E-4B2E-9588-D96F994C0AAA}"/>
              </a:ext>
            </a:extLst>
          </p:cNvPr>
          <p:cNvSpPr>
            <a:spLocks noChangeAspect="1"/>
          </p:cNvSpPr>
          <p:nvPr/>
        </p:nvSpPr>
        <p:spPr bwMode="auto">
          <a:xfrm>
            <a:off x="8021639"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7" name="Wisconsin">
            <a:extLst>
              <a:ext uri="{FF2B5EF4-FFF2-40B4-BE49-F238E27FC236}">
                <a16:creationId xmlns:a16="http://schemas.microsoft.com/office/drawing/2014/main" id="{494D5678-7267-48A6-8E33-2ED3D3959DAD}"/>
              </a:ext>
            </a:extLst>
          </p:cNvPr>
          <p:cNvSpPr>
            <a:spLocks noChangeAspect="1"/>
          </p:cNvSpPr>
          <p:nvPr/>
        </p:nvSpPr>
        <p:spPr bwMode="auto">
          <a:xfrm>
            <a:off x="6757989"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8" name="Wyoming">
            <a:extLst>
              <a:ext uri="{FF2B5EF4-FFF2-40B4-BE49-F238E27FC236}">
                <a16:creationId xmlns:a16="http://schemas.microsoft.com/office/drawing/2014/main" id="{31E8E991-6EA4-4982-8B1E-5C141555A5BB}"/>
              </a:ext>
            </a:extLst>
          </p:cNvPr>
          <p:cNvSpPr>
            <a:spLocks noChangeAspect="1"/>
          </p:cNvSpPr>
          <p:nvPr/>
        </p:nvSpPr>
        <p:spPr bwMode="auto">
          <a:xfrm>
            <a:off x="4684714"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9" name="Massachusetts">
            <a:extLst>
              <a:ext uri="{FF2B5EF4-FFF2-40B4-BE49-F238E27FC236}">
                <a16:creationId xmlns:a16="http://schemas.microsoft.com/office/drawing/2014/main" id="{8B0D7D75-4F7E-48EB-98A3-E4221DB6B385}"/>
              </a:ext>
            </a:extLst>
          </p:cNvPr>
          <p:cNvSpPr>
            <a:spLocks noChangeAspect="1"/>
          </p:cNvSpPr>
          <p:nvPr/>
        </p:nvSpPr>
        <p:spPr bwMode="auto">
          <a:xfrm>
            <a:off x="8963025" y="2320926"/>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0" name="Freeform 59">
            <a:extLst>
              <a:ext uri="{FF2B5EF4-FFF2-40B4-BE49-F238E27FC236}">
                <a16:creationId xmlns:a16="http://schemas.microsoft.com/office/drawing/2014/main" id="{E1F1269B-D0A1-4FAF-840A-B38BB7C8CBEC}"/>
              </a:ext>
            </a:extLst>
          </p:cNvPr>
          <p:cNvSpPr>
            <a:spLocks noChangeAspect="1"/>
          </p:cNvSpPr>
          <p:nvPr/>
        </p:nvSpPr>
        <p:spPr bwMode="auto">
          <a:xfrm>
            <a:off x="9282114"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1" name="Freeform 60">
            <a:extLst>
              <a:ext uri="{FF2B5EF4-FFF2-40B4-BE49-F238E27FC236}">
                <a16:creationId xmlns:a16="http://schemas.microsoft.com/office/drawing/2014/main" id="{FF5AF7BF-3E28-498C-BCDA-C45325349460}"/>
              </a:ext>
            </a:extLst>
          </p:cNvPr>
          <p:cNvSpPr>
            <a:spLocks noChangeAspect="1"/>
          </p:cNvSpPr>
          <p:nvPr/>
        </p:nvSpPr>
        <p:spPr bwMode="auto">
          <a:xfrm>
            <a:off x="9355138" y="2514601"/>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2" name="Virginia">
            <a:extLst>
              <a:ext uri="{FF2B5EF4-FFF2-40B4-BE49-F238E27FC236}">
                <a16:creationId xmlns:a16="http://schemas.microsoft.com/office/drawing/2014/main" id="{CE3B5B1F-955C-46A2-8A9A-9477CAA348C3}"/>
              </a:ext>
            </a:extLst>
          </p:cNvPr>
          <p:cNvSpPr>
            <a:spLocks noChangeAspect="1"/>
          </p:cNvSpPr>
          <p:nvPr/>
        </p:nvSpPr>
        <p:spPr bwMode="auto">
          <a:xfrm>
            <a:off x="7934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3" name="Freeform 62">
            <a:extLst>
              <a:ext uri="{FF2B5EF4-FFF2-40B4-BE49-F238E27FC236}">
                <a16:creationId xmlns:a16="http://schemas.microsoft.com/office/drawing/2014/main" id="{863D1A98-660B-4D4C-AF1D-317BDDF34281}"/>
              </a:ext>
            </a:extLst>
          </p:cNvPr>
          <p:cNvSpPr>
            <a:spLocks noChangeAspect="1"/>
          </p:cNvSpPr>
          <p:nvPr/>
        </p:nvSpPr>
        <p:spPr bwMode="auto">
          <a:xfrm>
            <a:off x="8837614"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nvGrpSpPr>
          <p:cNvPr id="216126" name="Hawaii">
            <a:extLst>
              <a:ext uri="{FF2B5EF4-FFF2-40B4-BE49-F238E27FC236}">
                <a16:creationId xmlns:a16="http://schemas.microsoft.com/office/drawing/2014/main" id="{A2AD9493-DAFF-40BA-839B-FD0AEFB2DE37}"/>
              </a:ext>
            </a:extLst>
          </p:cNvPr>
          <p:cNvGrpSpPr>
            <a:grpSpLocks/>
          </p:cNvGrpSpPr>
          <p:nvPr/>
        </p:nvGrpSpPr>
        <p:grpSpPr bwMode="auto">
          <a:xfrm>
            <a:off x="2206626" y="3846514"/>
            <a:ext cx="963613" cy="498475"/>
            <a:chOff x="582" y="2987"/>
            <a:chExt cx="659" cy="352"/>
          </a:xfrm>
        </p:grpSpPr>
        <p:sp>
          <p:nvSpPr>
            <p:cNvPr id="3159" name="Freeform 64">
              <a:extLst>
                <a:ext uri="{FF2B5EF4-FFF2-40B4-BE49-F238E27FC236}">
                  <a16:creationId xmlns:a16="http://schemas.microsoft.com/office/drawing/2014/main" id="{426E5F5A-F382-48E6-8627-2C004DC66E59}"/>
                </a:ext>
              </a:extLst>
            </p:cNvPr>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0" name="Freeform 65">
              <a:extLst>
                <a:ext uri="{FF2B5EF4-FFF2-40B4-BE49-F238E27FC236}">
                  <a16:creationId xmlns:a16="http://schemas.microsoft.com/office/drawing/2014/main" id="{D8D8E43A-288A-486B-8296-FAD729DF007D}"/>
                </a:ext>
              </a:extLst>
            </p:cNvPr>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1" name="Freeform 66">
              <a:extLst>
                <a:ext uri="{FF2B5EF4-FFF2-40B4-BE49-F238E27FC236}">
                  <a16:creationId xmlns:a16="http://schemas.microsoft.com/office/drawing/2014/main" id="{17CF5867-2687-45A7-A01B-C40449BCB14F}"/>
                </a:ext>
              </a:extLst>
            </p:cNvPr>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2" name="Freeform 67">
              <a:extLst>
                <a:ext uri="{FF2B5EF4-FFF2-40B4-BE49-F238E27FC236}">
                  <a16:creationId xmlns:a16="http://schemas.microsoft.com/office/drawing/2014/main" id="{148F0006-5F2F-4321-9FA6-DE439308411E}"/>
                </a:ext>
              </a:extLst>
            </p:cNvPr>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3" name="Freeform 68">
              <a:extLst>
                <a:ext uri="{FF2B5EF4-FFF2-40B4-BE49-F238E27FC236}">
                  <a16:creationId xmlns:a16="http://schemas.microsoft.com/office/drawing/2014/main" id="{3C11E33C-6348-4E6D-9CF2-73A31307078D}"/>
                </a:ext>
              </a:extLst>
            </p:cNvPr>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4" name="Freeform 69">
              <a:extLst>
                <a:ext uri="{FF2B5EF4-FFF2-40B4-BE49-F238E27FC236}">
                  <a16:creationId xmlns:a16="http://schemas.microsoft.com/office/drawing/2014/main" id="{E478E4E5-03E0-4DC5-BDA5-EE96F7B75136}"/>
                </a:ext>
              </a:extLst>
            </p:cNvPr>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5" name="Freeform 70">
              <a:extLst>
                <a:ext uri="{FF2B5EF4-FFF2-40B4-BE49-F238E27FC236}">
                  <a16:creationId xmlns:a16="http://schemas.microsoft.com/office/drawing/2014/main" id="{62B3E43A-486F-4BA0-926E-4900602FBCA6}"/>
                </a:ext>
              </a:extLst>
            </p:cNvPr>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6" name="Freeform 71">
              <a:extLst>
                <a:ext uri="{FF2B5EF4-FFF2-40B4-BE49-F238E27FC236}">
                  <a16:creationId xmlns:a16="http://schemas.microsoft.com/office/drawing/2014/main" id="{8200C148-CFBE-4779-8CF1-40438B27765F}"/>
                </a:ext>
              </a:extLst>
            </p:cNvPr>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grpSp>
        <p:nvGrpSpPr>
          <p:cNvPr id="216127" name="Alaska">
            <a:extLst>
              <a:ext uri="{FF2B5EF4-FFF2-40B4-BE49-F238E27FC236}">
                <a16:creationId xmlns:a16="http://schemas.microsoft.com/office/drawing/2014/main" id="{E1D13DA5-BCAC-481E-9FF3-5FF72CEE2D35}"/>
              </a:ext>
            </a:extLst>
          </p:cNvPr>
          <p:cNvGrpSpPr>
            <a:grpSpLocks/>
          </p:cNvGrpSpPr>
          <p:nvPr/>
        </p:nvGrpSpPr>
        <p:grpSpPr bwMode="auto">
          <a:xfrm>
            <a:off x="2184400" y="4448176"/>
            <a:ext cx="2776538" cy="987425"/>
            <a:chOff x="523" y="3048"/>
            <a:chExt cx="1899" cy="696"/>
          </a:xfrm>
        </p:grpSpPr>
        <p:sp>
          <p:nvSpPr>
            <p:cNvPr id="3149" name="Freeform 73">
              <a:extLst>
                <a:ext uri="{FF2B5EF4-FFF2-40B4-BE49-F238E27FC236}">
                  <a16:creationId xmlns:a16="http://schemas.microsoft.com/office/drawing/2014/main" id="{B3A9FD38-43A4-497C-A516-28B432346B0A}"/>
                </a:ext>
              </a:extLst>
            </p:cNvPr>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0" name="Freeform 74">
              <a:extLst>
                <a:ext uri="{FF2B5EF4-FFF2-40B4-BE49-F238E27FC236}">
                  <a16:creationId xmlns:a16="http://schemas.microsoft.com/office/drawing/2014/main" id="{6DA41E1F-4985-4446-99E3-56349623C888}"/>
                </a:ext>
              </a:extLst>
            </p:cNvPr>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1" name="Freeform 75">
              <a:extLst>
                <a:ext uri="{FF2B5EF4-FFF2-40B4-BE49-F238E27FC236}">
                  <a16:creationId xmlns:a16="http://schemas.microsoft.com/office/drawing/2014/main" id="{752D21FD-E5B3-4C87-9C2D-071CD61BEE40}"/>
                </a:ext>
              </a:extLst>
            </p:cNvPr>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2" name="Freeform 76">
              <a:extLst>
                <a:ext uri="{FF2B5EF4-FFF2-40B4-BE49-F238E27FC236}">
                  <a16:creationId xmlns:a16="http://schemas.microsoft.com/office/drawing/2014/main" id="{84F88BDF-9E2A-4813-B8C2-2BECEB660CC7}"/>
                </a:ext>
              </a:extLst>
            </p:cNvPr>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3" name="Freeform 77">
              <a:extLst>
                <a:ext uri="{FF2B5EF4-FFF2-40B4-BE49-F238E27FC236}">
                  <a16:creationId xmlns:a16="http://schemas.microsoft.com/office/drawing/2014/main" id="{6B6EF6D4-6AAE-4711-8417-3E38DED08A04}"/>
                </a:ext>
              </a:extLst>
            </p:cNvPr>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4" name="Freeform 78">
              <a:extLst>
                <a:ext uri="{FF2B5EF4-FFF2-40B4-BE49-F238E27FC236}">
                  <a16:creationId xmlns:a16="http://schemas.microsoft.com/office/drawing/2014/main" id="{BF3A68CC-9600-45B8-87BA-A592820028A6}"/>
                </a:ext>
              </a:extLst>
            </p:cNvPr>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5" name="Freeform 79">
              <a:extLst>
                <a:ext uri="{FF2B5EF4-FFF2-40B4-BE49-F238E27FC236}">
                  <a16:creationId xmlns:a16="http://schemas.microsoft.com/office/drawing/2014/main" id="{6CDBF254-0528-40AE-A944-0A8283AC31B0}"/>
                </a:ext>
              </a:extLst>
            </p:cNvPr>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6" name="Freeform 80">
              <a:extLst>
                <a:ext uri="{FF2B5EF4-FFF2-40B4-BE49-F238E27FC236}">
                  <a16:creationId xmlns:a16="http://schemas.microsoft.com/office/drawing/2014/main" id="{F9D24978-0B16-436B-A8AB-EC9EFE5FBDE3}"/>
                </a:ext>
              </a:extLst>
            </p:cNvPr>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7" name="Freeform 81">
              <a:extLst>
                <a:ext uri="{FF2B5EF4-FFF2-40B4-BE49-F238E27FC236}">
                  <a16:creationId xmlns:a16="http://schemas.microsoft.com/office/drawing/2014/main" id="{85025977-EFAB-48F3-B1A9-3D122CF01F33}"/>
                </a:ext>
              </a:extLst>
            </p:cNvPr>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8" name="Freeform 82">
              <a:extLst>
                <a:ext uri="{FF2B5EF4-FFF2-40B4-BE49-F238E27FC236}">
                  <a16:creationId xmlns:a16="http://schemas.microsoft.com/office/drawing/2014/main" id="{FB184A55-9037-4A67-BC67-BA03A45E5E83}"/>
                </a:ext>
              </a:extLst>
            </p:cNvPr>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sp>
        <p:nvSpPr>
          <p:cNvPr id="3136" name="Rectangle 109">
            <a:extLst>
              <a:ext uri="{FF2B5EF4-FFF2-40B4-BE49-F238E27FC236}">
                <a16:creationId xmlns:a16="http://schemas.microsoft.com/office/drawing/2014/main" id="{B98511BC-A311-4E0D-9376-C409E0724E91}"/>
              </a:ext>
            </a:extLst>
          </p:cNvPr>
          <p:cNvSpPr>
            <a:spLocks noChangeArrowheads="1"/>
          </p:cNvSpPr>
          <p:nvPr/>
        </p:nvSpPr>
        <p:spPr bwMode="auto">
          <a:xfrm>
            <a:off x="9064625" y="3248025"/>
            <a:ext cx="279400" cy="139700"/>
          </a:xfrm>
          <a:prstGeom prst="rect">
            <a:avLst/>
          </a:prstGeom>
          <a:solidFill>
            <a:srgbClr val="82ABFE"/>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7" name="Rectangle 110">
            <a:extLst>
              <a:ext uri="{FF2B5EF4-FFF2-40B4-BE49-F238E27FC236}">
                <a16:creationId xmlns:a16="http://schemas.microsoft.com/office/drawing/2014/main" id="{733BD04A-A8B7-4A5E-B73F-732E64101121}"/>
              </a:ext>
            </a:extLst>
          </p:cNvPr>
          <p:cNvSpPr>
            <a:spLocks noChangeArrowheads="1"/>
          </p:cNvSpPr>
          <p:nvPr/>
        </p:nvSpPr>
        <p:spPr bwMode="auto">
          <a:xfrm>
            <a:off x="9064625" y="3590925"/>
            <a:ext cx="279400" cy="139700"/>
          </a:xfrm>
          <a:prstGeom prst="rect">
            <a:avLst/>
          </a:prstGeom>
          <a:solidFill>
            <a:srgbClr val="3366FF"/>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8" name="Rectangle 111">
            <a:extLst>
              <a:ext uri="{FF2B5EF4-FFF2-40B4-BE49-F238E27FC236}">
                <a16:creationId xmlns:a16="http://schemas.microsoft.com/office/drawing/2014/main" id="{8F0C834A-FF2F-40E8-A342-F7FA899A2ACE}"/>
              </a:ext>
            </a:extLst>
          </p:cNvPr>
          <p:cNvSpPr>
            <a:spLocks noChangeArrowheads="1"/>
          </p:cNvSpPr>
          <p:nvPr/>
        </p:nvSpPr>
        <p:spPr bwMode="auto">
          <a:xfrm>
            <a:off x="9064625" y="3933825"/>
            <a:ext cx="279400" cy="139700"/>
          </a:xfrm>
          <a:prstGeom prst="rect">
            <a:avLst/>
          </a:prstGeom>
          <a:solidFill>
            <a:srgbClr val="136191"/>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9" name="Rectangle 112">
            <a:extLst>
              <a:ext uri="{FF2B5EF4-FFF2-40B4-BE49-F238E27FC236}">
                <a16:creationId xmlns:a16="http://schemas.microsoft.com/office/drawing/2014/main" id="{BE75D556-2008-486E-A733-F67C0C10FD9A}"/>
              </a:ext>
            </a:extLst>
          </p:cNvPr>
          <p:cNvSpPr>
            <a:spLocks noChangeArrowheads="1"/>
          </p:cNvSpPr>
          <p:nvPr/>
        </p:nvSpPr>
        <p:spPr bwMode="auto">
          <a:xfrm>
            <a:off x="9064625" y="4264025"/>
            <a:ext cx="279400" cy="139700"/>
          </a:xfrm>
          <a:prstGeom prst="rect">
            <a:avLst/>
          </a:prstGeom>
          <a:solidFill>
            <a:srgbClr val="001968"/>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3140" name="Rectangle 113">
            <a:extLst>
              <a:ext uri="{FF2B5EF4-FFF2-40B4-BE49-F238E27FC236}">
                <a16:creationId xmlns:a16="http://schemas.microsoft.com/office/drawing/2014/main" id="{B9023DA5-B730-4801-A77D-C8822109B39B}"/>
              </a:ext>
            </a:extLst>
          </p:cNvPr>
          <p:cNvSpPr>
            <a:spLocks noChangeArrowheads="1"/>
          </p:cNvSpPr>
          <p:nvPr/>
        </p:nvSpPr>
        <p:spPr bwMode="auto">
          <a:xfrm>
            <a:off x="9064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216133" name="Text Box 114">
            <a:extLst>
              <a:ext uri="{FF2B5EF4-FFF2-40B4-BE49-F238E27FC236}">
                <a16:creationId xmlns:a16="http://schemas.microsoft.com/office/drawing/2014/main" id="{F3267AC9-EEF5-40EA-90BF-6E9B055681B1}"/>
              </a:ext>
            </a:extLst>
          </p:cNvPr>
          <p:cNvSpPr txBox="1">
            <a:spLocks noChangeArrowheads="1"/>
          </p:cNvSpPr>
          <p:nvPr/>
        </p:nvSpPr>
        <p:spPr bwMode="auto">
          <a:xfrm>
            <a:off x="9474200" y="4529139"/>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No Data</a:t>
            </a:r>
          </a:p>
        </p:txBody>
      </p:sp>
      <p:sp>
        <p:nvSpPr>
          <p:cNvPr id="216134" name="Text Box 105">
            <a:extLst>
              <a:ext uri="{FF2B5EF4-FFF2-40B4-BE49-F238E27FC236}">
                <a16:creationId xmlns:a16="http://schemas.microsoft.com/office/drawing/2014/main" id="{FD25F27D-670B-428C-A0CE-553D19F68109}"/>
              </a:ext>
            </a:extLst>
          </p:cNvPr>
          <p:cNvSpPr txBox="1">
            <a:spLocks noChangeArrowheads="1"/>
          </p:cNvSpPr>
          <p:nvPr/>
        </p:nvSpPr>
        <p:spPr bwMode="auto">
          <a:xfrm>
            <a:off x="9305925" y="31829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40.8% - 43.8%</a:t>
            </a:r>
          </a:p>
        </p:txBody>
      </p:sp>
      <p:sp>
        <p:nvSpPr>
          <p:cNvPr id="216135" name="Text Box 106">
            <a:extLst>
              <a:ext uri="{FF2B5EF4-FFF2-40B4-BE49-F238E27FC236}">
                <a16:creationId xmlns:a16="http://schemas.microsoft.com/office/drawing/2014/main" id="{2A66F3C8-3919-47A8-84C1-40B6A934A100}"/>
              </a:ext>
            </a:extLst>
          </p:cNvPr>
          <p:cNvSpPr txBox="1">
            <a:spLocks noChangeArrowheads="1"/>
          </p:cNvSpPr>
          <p:nvPr/>
        </p:nvSpPr>
        <p:spPr bwMode="auto">
          <a:xfrm>
            <a:off x="9305925" y="35385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43.9% - 45.7%</a:t>
            </a:r>
          </a:p>
        </p:txBody>
      </p:sp>
      <p:sp>
        <p:nvSpPr>
          <p:cNvPr id="216136" name="Text Box 107">
            <a:extLst>
              <a:ext uri="{FF2B5EF4-FFF2-40B4-BE49-F238E27FC236}">
                <a16:creationId xmlns:a16="http://schemas.microsoft.com/office/drawing/2014/main" id="{B5EDFD67-331A-4661-81FC-AC57D265A8BB}"/>
              </a:ext>
            </a:extLst>
          </p:cNvPr>
          <p:cNvSpPr txBox="1">
            <a:spLocks noChangeArrowheads="1"/>
          </p:cNvSpPr>
          <p:nvPr/>
        </p:nvSpPr>
        <p:spPr bwMode="auto">
          <a:xfrm>
            <a:off x="9305925" y="38687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45.8% - 47.5%</a:t>
            </a:r>
          </a:p>
        </p:txBody>
      </p:sp>
      <p:sp>
        <p:nvSpPr>
          <p:cNvPr id="216137" name="Text Box 108">
            <a:extLst>
              <a:ext uri="{FF2B5EF4-FFF2-40B4-BE49-F238E27FC236}">
                <a16:creationId xmlns:a16="http://schemas.microsoft.com/office/drawing/2014/main" id="{A77190EA-4912-4B86-AB5B-845A2A7B4F7B}"/>
              </a:ext>
            </a:extLst>
          </p:cNvPr>
          <p:cNvSpPr txBox="1">
            <a:spLocks noChangeArrowheads="1"/>
          </p:cNvSpPr>
          <p:nvPr/>
        </p:nvSpPr>
        <p:spPr bwMode="auto">
          <a:xfrm>
            <a:off x="9305925" y="42116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47.6% - 51.3%</a:t>
            </a:r>
          </a:p>
        </p:txBody>
      </p:sp>
      <p:sp>
        <p:nvSpPr>
          <p:cNvPr id="216138" name="Rectangle 7">
            <a:extLst>
              <a:ext uri="{FF2B5EF4-FFF2-40B4-BE49-F238E27FC236}">
                <a16:creationId xmlns:a16="http://schemas.microsoft.com/office/drawing/2014/main" id="{D1893E94-CE56-4C24-A14D-B46898A217B1}"/>
              </a:ext>
            </a:extLst>
          </p:cNvPr>
          <p:cNvSpPr>
            <a:spLocks noGrp="1" noChangeArrowheads="1"/>
          </p:cNvSpPr>
          <p:nvPr>
            <p:ph type="title" idx="4294967295"/>
          </p:nvPr>
        </p:nvSpPr>
        <p:spPr>
          <a:xfrm>
            <a:off x="1960563" y="330201"/>
            <a:ext cx="8266112" cy="1135063"/>
          </a:xfrm>
          <a:noFill/>
        </p:spPr>
        <p:txBody>
          <a:bodyPr anchor="t"/>
          <a:lstStyle/>
          <a:p>
            <a:r>
              <a:rPr lang="en-US" altLang="en-US" sz="2000"/>
              <a:t>Percentage of High School Students Who Were Trying to Lose Weight</a:t>
            </a:r>
          </a:p>
        </p:txBody>
      </p:sp>
      <p:sp>
        <p:nvSpPr>
          <p:cNvPr id="216139" name="Text Box 101">
            <a:extLst>
              <a:ext uri="{FF2B5EF4-FFF2-40B4-BE49-F238E27FC236}">
                <a16:creationId xmlns:a16="http://schemas.microsoft.com/office/drawing/2014/main" id="{7A1A2F9E-89E3-4F8F-AE54-DC85BEE025A6}"/>
              </a:ext>
            </a:extLst>
          </p:cNvPr>
          <p:cNvSpPr txBox="1">
            <a:spLocks noChangeArrowheads="1"/>
          </p:cNvSpPr>
          <p:nvPr/>
        </p:nvSpPr>
        <p:spPr bwMode="auto">
          <a:xfrm>
            <a:off x="1884363" y="6186489"/>
            <a:ext cx="83423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eaLnBrk="0" hangingPunct="0">
              <a:spcBef>
                <a:spcPct val="50000"/>
              </a:spcBef>
              <a:spcAft>
                <a:spcPct val="0"/>
              </a:spcAft>
              <a:buClrTx/>
              <a:buSzTx/>
              <a:buNone/>
            </a:pPr>
            <a:endParaRPr lang="en-US" altLang="en-US" sz="1100">
              <a:cs typeface="+mn-cs"/>
            </a:endParaRPr>
          </a:p>
        </p:txBody>
      </p:sp>
      <p:sp>
        <p:nvSpPr>
          <p:cNvPr id="216140" name="Text Box 116">
            <a:extLst>
              <a:ext uri="{FF2B5EF4-FFF2-40B4-BE49-F238E27FC236}">
                <a16:creationId xmlns:a16="http://schemas.microsoft.com/office/drawing/2014/main" id="{CD773C53-2443-4E16-AE3C-9DC3B739CD6C}"/>
              </a:ext>
            </a:extLst>
          </p:cNvPr>
          <p:cNvSpPr txBox="1">
            <a:spLocks noChangeArrowheads="1"/>
          </p:cNvSpPr>
          <p:nvPr/>
        </p:nvSpPr>
        <p:spPr bwMode="auto">
          <a:xfrm>
            <a:off x="6302375" y="6489701"/>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r" eaLnBrk="0" hangingPunct="0">
              <a:spcAft>
                <a:spcPct val="0"/>
              </a:spcAft>
              <a:buClrTx/>
              <a:buSzTx/>
              <a:buNone/>
            </a:pPr>
            <a:r>
              <a:rPr lang="en-US" altLang="en-US" sz="1600" i="1">
                <a:cs typeface="+mn-cs"/>
              </a:rPr>
              <a:t>State Youth Risk Behavior Surveys, 2019</a:t>
            </a:r>
          </a:p>
        </p:txBody>
      </p:sp>
    </p:spTree>
    <p:extLst>
      <p:ext uri="{BB962C8B-B14F-4D97-AF65-F5344CB8AC3E}">
        <p14:creationId xmlns:p14="http://schemas.microsoft.com/office/powerpoint/2010/main" val="238501081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95th percentile for body mass index, based on sex- and age-specific reference data from the 2000 CDC growth charts. In 2017, new, slightly different ranges were used to calculate biologically implausible responses to height and weight questions.</a:t>
            </a: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143164" y="269395"/>
            <a:ext cx="1186897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Had Obesity,* by Sexual Identity and Sex of Sexual Contacts, 2019</a:t>
            </a:r>
          </a:p>
        </p:txBody>
      </p:sp>
      <p:sp>
        <p:nvSpPr>
          <p:cNvPr id="18"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44133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a:spLocks noGrp="1"/>
          </p:cNvSpPr>
          <p:nvPr>
            <p:ph type="title" idx="4294967295"/>
          </p:nvPr>
        </p:nvSpPr>
        <p:spPr>
          <a:xfrm>
            <a:off x="57728" y="264164"/>
            <a:ext cx="1203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Had Obesity,* 1999-2019</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p>
        </p:txBody>
      </p:sp>
      <p:sp>
        <p:nvSpPr>
          <p:cNvPr id="5" name="Footnote1"/>
          <p:cNvSpPr txBox="1"/>
          <p:nvPr/>
        </p:nvSpPr>
        <p:spPr>
          <a:xfrm>
            <a:off x="538024" y="6169210"/>
            <a:ext cx="108204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95th percentile for body mass index, based on sex- and age-specific reference data from the 2000 CDC growth charts. In 2017, new, slightly different ranges were used to calculate biologically implausible responses to height and weight questions.</a:t>
            </a:r>
          </a:p>
          <a:p>
            <a:r>
              <a:rPr lang="en-US" sz="900" b="1" baseline="50000" dirty="0">
                <a:solidFill>
                  <a:srgbClr val="007889"/>
                </a:solidFill>
              </a:rPr>
              <a:t>†</a:t>
            </a:r>
            <a:r>
              <a:rPr lang="en-US" sz="1100" dirty="0">
                <a:solidFill>
                  <a:srgbClr val="007889"/>
                </a:solidFill>
              </a:rPr>
              <a:t>Increased 1999-2019 [Based on linear and quadratic trend analyses using logistic regression models controlling for sex, race/ethnicity, and grade (p &lt; 0.05). Significant linear trends (if present) across all available years are described first followed by linear changes in each segment of significant quadratic trends (if present).]</a:t>
            </a:r>
          </a:p>
          <a:p>
            <a:r>
              <a:rPr lang="en-US" sz="1100" dirty="0">
                <a:solidFill>
                  <a:srgbClr val="007889"/>
                </a:solidFill>
              </a:rPr>
              <a:t>This graph contains weighted results.</a:t>
            </a:r>
          </a:p>
        </p:txBody>
      </p:sp>
      <p:graphicFrame>
        <p:nvGraphicFramePr>
          <p:cNvPr id="6" name="Chart 5"/>
          <p:cNvGraphicFramePr/>
          <p:nvPr/>
        </p:nvGraphicFramePr>
        <p:xfrm>
          <a:off x="538024" y="1295400"/>
          <a:ext cx="11044376"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Surveys, 1999-2019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4955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descr="see speaker's note below"/>
          <p:cNvGraphicFramePr>
            <a:graphicFrameLocks noGrp="1"/>
          </p:cNvGraphicFramePr>
          <p:nvPr>
            <p:ph idx="1"/>
          </p:nvPr>
        </p:nvGraphicFramePr>
        <p:xfrm>
          <a:off x="1752600" y="1524000"/>
          <a:ext cx="86868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3" name="Heading1"/>
          <p:cNvSpPr txBox="1">
            <a:spLocks noGrp="1"/>
          </p:cNvSpPr>
          <p:nvPr>
            <p:ph type="title" idx="4294967295"/>
          </p:nvPr>
        </p:nvSpPr>
        <p:spPr>
          <a:xfrm>
            <a:off x="1965016" y="260564"/>
            <a:ext cx="822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Calibri" panose="020F0502020204030204" pitchFamily="34" charset="0"/>
              </a:rPr>
              <a:t>Range and Median Percentage of High School Students Who Had Obesity,* Across 44 States and 27 Cities, 2019</a:t>
            </a:r>
          </a:p>
        </p:txBody>
      </p:sp>
      <p:sp>
        <p:nvSpPr>
          <p:cNvPr id="7" name="SiteFooter1">
            <a:extLst>
              <a:ext uri="{FF2B5EF4-FFF2-40B4-BE49-F238E27FC236}">
                <a16:creationId xmlns:a16="http://schemas.microsoft.com/office/drawing/2014/main" id="{4DBE8D1E-63CA-4827-A143-FE9DE5A3E011}"/>
              </a:ext>
            </a:extLst>
          </p:cNvPr>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State and Local Youth Risk Behavior Surveys, 2019</a:t>
            </a:r>
            <a:endParaRPr lang="en-US" sz="1400" dirty="0">
              <a:solidFill>
                <a:srgbClr val="00788A"/>
              </a:solidFill>
              <a:latin typeface="+mj-lt"/>
              <a:ea typeface="Verdana" panose="020B0604030504040204" pitchFamily="34" charset="0"/>
              <a:cs typeface="Verdana" panose="020B0604030504040204" pitchFamily="34" charset="0"/>
            </a:endParaRPr>
          </a:p>
        </p:txBody>
      </p:sp>
      <p:sp>
        <p:nvSpPr>
          <p:cNvPr id="8" name="Footnote1">
            <a:extLst>
              <a:ext uri="{FF2B5EF4-FFF2-40B4-BE49-F238E27FC236}">
                <a16:creationId xmlns:a16="http://schemas.microsoft.com/office/drawing/2014/main" id="{82BB665B-1E8B-4D2A-9D05-586E91603756}"/>
              </a:ext>
            </a:extLst>
          </p:cNvPr>
          <p:cNvSpPr txBox="1"/>
          <p:nvPr/>
        </p:nvSpPr>
        <p:spPr>
          <a:xfrm>
            <a:off x="538024" y="6169210"/>
            <a:ext cx="108204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95th percentile for body mass index, based on sex- and age-specific reference data from the 2000 CDC growth charts. In 2017, new, slightly different ranges were used to calculate biologically implausible responses to height and weight questions.</a:t>
            </a:r>
          </a:p>
        </p:txBody>
      </p:sp>
    </p:spTree>
    <p:extLst>
      <p:ext uri="{BB962C8B-B14F-4D97-AF65-F5344CB8AC3E}">
        <p14:creationId xmlns:p14="http://schemas.microsoft.com/office/powerpoint/2010/main" val="67676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Kansas">
            <a:extLst>
              <a:ext uri="{FF2B5EF4-FFF2-40B4-BE49-F238E27FC236}">
                <a16:creationId xmlns:a16="http://schemas.microsoft.com/office/drawing/2014/main" id="{094939CA-D125-4125-BDE7-B078FF737F2D}"/>
              </a:ext>
            </a:extLst>
          </p:cNvPr>
          <p:cNvSpPr>
            <a:spLocks noChangeAspect="1"/>
          </p:cNvSpPr>
          <p:nvPr/>
        </p:nvSpPr>
        <p:spPr bwMode="auto">
          <a:xfrm>
            <a:off x="5675314" y="3081339"/>
            <a:ext cx="909637" cy="490537"/>
          </a:xfrm>
          <a:custGeom>
            <a:avLst/>
            <a:gdLst>
              <a:gd name="T0" fmla="*/ 0 w 116"/>
              <a:gd name="T1" fmla="*/ 2147483647 h 63"/>
              <a:gd name="T2" fmla="*/ 2147483647 w 116"/>
              <a:gd name="T3" fmla="*/ 0 h 63"/>
              <a:gd name="T4" fmla="*/ 2147483647 w 116"/>
              <a:gd name="T5" fmla="*/ 2147483647 h 63"/>
              <a:gd name="T6" fmla="*/ 2147483647 w 116"/>
              <a:gd name="T7" fmla="*/ 2147483647 h 63"/>
              <a:gd name="T8" fmla="*/ 2147483647 w 116"/>
              <a:gd name="T9" fmla="*/ 2147483647 h 63"/>
              <a:gd name="T10" fmla="*/ 2147483647 w 116"/>
              <a:gd name="T11" fmla="*/ 2147483647 h 63"/>
              <a:gd name="T12" fmla="*/ 2147483647 w 116"/>
              <a:gd name="T13" fmla="*/ 2147483647 h 63"/>
              <a:gd name="T14" fmla="*/ 2147483647 w 116"/>
              <a:gd name="T15" fmla="*/ 2147483647 h 63"/>
              <a:gd name="T16" fmla="*/ 2147483647 w 116"/>
              <a:gd name="T17" fmla="*/ 2147483647 h 63"/>
              <a:gd name="T18" fmla="*/ 2147483647 w 116"/>
              <a:gd name="T19" fmla="*/ 2147483647 h 63"/>
              <a:gd name="T20" fmla="*/ 2147483647 w 116"/>
              <a:gd name="T21" fmla="*/ 2147483647 h 63"/>
              <a:gd name="T22" fmla="*/ 2147483647 w 116"/>
              <a:gd name="T23" fmla="*/ 2147483647 h 63"/>
              <a:gd name="T24" fmla="*/ 2147483647 w 116"/>
              <a:gd name="T25" fmla="*/ 2147483647 h 63"/>
              <a:gd name="T26" fmla="*/ 2147483647 w 116"/>
              <a:gd name="T27" fmla="*/ 2147483647 h 63"/>
              <a:gd name="T28" fmla="*/ 0 w 116"/>
              <a:gd name="T29" fmla="*/ 2147483647 h 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6"/>
              <a:gd name="T46" fmla="*/ 0 h 63"/>
              <a:gd name="T47" fmla="*/ 116 w 116"/>
              <a:gd name="T48" fmla="*/ 63 h 6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6" h="63">
                <a:moveTo>
                  <a:pt x="0" y="60"/>
                </a:moveTo>
                <a:lnTo>
                  <a:pt x="4" y="0"/>
                </a:lnTo>
                <a:lnTo>
                  <a:pt x="47" y="3"/>
                </a:lnTo>
                <a:lnTo>
                  <a:pt x="105" y="3"/>
                </a:lnTo>
                <a:lnTo>
                  <a:pt x="108" y="6"/>
                </a:lnTo>
                <a:lnTo>
                  <a:pt x="110" y="6"/>
                </a:lnTo>
                <a:lnTo>
                  <a:pt x="111" y="7"/>
                </a:lnTo>
                <a:lnTo>
                  <a:pt x="112" y="9"/>
                </a:lnTo>
                <a:lnTo>
                  <a:pt x="110" y="9"/>
                </a:lnTo>
                <a:lnTo>
                  <a:pt x="108" y="13"/>
                </a:lnTo>
                <a:lnTo>
                  <a:pt x="113" y="19"/>
                </a:lnTo>
                <a:lnTo>
                  <a:pt x="116" y="20"/>
                </a:lnTo>
                <a:lnTo>
                  <a:pt x="116" y="63"/>
                </a:lnTo>
                <a:lnTo>
                  <a:pt x="66" y="63"/>
                </a:lnTo>
                <a:lnTo>
                  <a:pt x="0" y="6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5" name="Missouri">
            <a:extLst>
              <a:ext uri="{FF2B5EF4-FFF2-40B4-BE49-F238E27FC236}">
                <a16:creationId xmlns:a16="http://schemas.microsoft.com/office/drawing/2014/main" id="{575CEE6D-9B37-4AC3-921B-88FB677E6BE7}"/>
              </a:ext>
            </a:extLst>
          </p:cNvPr>
          <p:cNvSpPr>
            <a:spLocks noChangeAspect="1"/>
          </p:cNvSpPr>
          <p:nvPr/>
        </p:nvSpPr>
        <p:spPr bwMode="auto">
          <a:xfrm>
            <a:off x="6450014" y="3014663"/>
            <a:ext cx="809625" cy="698500"/>
          </a:xfrm>
          <a:custGeom>
            <a:avLst/>
            <a:gdLst>
              <a:gd name="T0" fmla="*/ 0 w 103"/>
              <a:gd name="T1" fmla="*/ 2147483647 h 90"/>
              <a:gd name="T2" fmla="*/ 2147483647 w 103"/>
              <a:gd name="T3" fmla="*/ 2147483647 h 90"/>
              <a:gd name="T4" fmla="*/ 2147483647 w 103"/>
              <a:gd name="T5" fmla="*/ 2147483647 h 90"/>
              <a:gd name="T6" fmla="*/ 2147483647 w 103"/>
              <a:gd name="T7" fmla="*/ 2147483647 h 90"/>
              <a:gd name="T8" fmla="*/ 2147483647 w 103"/>
              <a:gd name="T9" fmla="*/ 2147483647 h 90"/>
              <a:gd name="T10" fmla="*/ 2147483647 w 103"/>
              <a:gd name="T11" fmla="*/ 2147483647 h 90"/>
              <a:gd name="T12" fmla="*/ 2147483647 w 103"/>
              <a:gd name="T13" fmla="*/ 2147483647 h 90"/>
              <a:gd name="T14" fmla="*/ 2147483647 w 103"/>
              <a:gd name="T15" fmla="*/ 2147483647 h 90"/>
              <a:gd name="T16" fmla="*/ 2147483647 w 103"/>
              <a:gd name="T17" fmla="*/ 2147483647 h 90"/>
              <a:gd name="T18" fmla="*/ 2147483647 w 103"/>
              <a:gd name="T19" fmla="*/ 2147483647 h 90"/>
              <a:gd name="T20" fmla="*/ 2147483647 w 103"/>
              <a:gd name="T21" fmla="*/ 2147483647 h 90"/>
              <a:gd name="T22" fmla="*/ 2147483647 w 103"/>
              <a:gd name="T23" fmla="*/ 2147483647 h 90"/>
              <a:gd name="T24" fmla="*/ 2147483647 w 103"/>
              <a:gd name="T25" fmla="*/ 2147483647 h 90"/>
              <a:gd name="T26" fmla="*/ 2147483647 w 103"/>
              <a:gd name="T27" fmla="*/ 2147483647 h 90"/>
              <a:gd name="T28" fmla="*/ 2147483647 w 103"/>
              <a:gd name="T29" fmla="*/ 2147483647 h 90"/>
              <a:gd name="T30" fmla="*/ 2147483647 w 103"/>
              <a:gd name="T31" fmla="*/ 2147483647 h 90"/>
              <a:gd name="T32" fmla="*/ 2147483647 w 103"/>
              <a:gd name="T33" fmla="*/ 2147483647 h 90"/>
              <a:gd name="T34" fmla="*/ 2147483647 w 103"/>
              <a:gd name="T35" fmla="*/ 2147483647 h 90"/>
              <a:gd name="T36" fmla="*/ 2147483647 w 103"/>
              <a:gd name="T37" fmla="*/ 2147483647 h 90"/>
              <a:gd name="T38" fmla="*/ 2147483647 w 103"/>
              <a:gd name="T39" fmla="*/ 2147483647 h 90"/>
              <a:gd name="T40" fmla="*/ 2147483647 w 103"/>
              <a:gd name="T41" fmla="*/ 2147483647 h 90"/>
              <a:gd name="T42" fmla="*/ 2147483647 w 103"/>
              <a:gd name="T43" fmla="*/ 2147483647 h 90"/>
              <a:gd name="T44" fmla="*/ 2147483647 w 103"/>
              <a:gd name="T45" fmla="*/ 2147483647 h 90"/>
              <a:gd name="T46" fmla="*/ 2147483647 w 103"/>
              <a:gd name="T47" fmla="*/ 2147483647 h 90"/>
              <a:gd name="T48" fmla="*/ 2147483647 w 103"/>
              <a:gd name="T49" fmla="*/ 2147483647 h 90"/>
              <a:gd name="T50" fmla="*/ 2147483647 w 103"/>
              <a:gd name="T51" fmla="*/ 2147483647 h 90"/>
              <a:gd name="T52" fmla="*/ 2147483647 w 103"/>
              <a:gd name="T53" fmla="*/ 2147483647 h 90"/>
              <a:gd name="T54" fmla="*/ 2147483647 w 103"/>
              <a:gd name="T55" fmla="*/ 2147483647 h 90"/>
              <a:gd name="T56" fmla="*/ 2147483647 w 103"/>
              <a:gd name="T57" fmla="*/ 2147483647 h 90"/>
              <a:gd name="T58" fmla="*/ 2147483647 w 103"/>
              <a:gd name="T59" fmla="*/ 2147483647 h 90"/>
              <a:gd name="T60" fmla="*/ 2147483647 w 103"/>
              <a:gd name="T61" fmla="*/ 2147483647 h 90"/>
              <a:gd name="T62" fmla="*/ 2147483647 w 103"/>
              <a:gd name="T63" fmla="*/ 2147483647 h 90"/>
              <a:gd name="T64" fmla="*/ 2147483647 w 103"/>
              <a:gd name="T65" fmla="*/ 2147483647 h 90"/>
              <a:gd name="T66" fmla="*/ 2147483647 w 103"/>
              <a:gd name="T67" fmla="*/ 2147483647 h 90"/>
              <a:gd name="T68" fmla="*/ 2147483647 w 103"/>
              <a:gd name="T69" fmla="*/ 2147483647 h 90"/>
              <a:gd name="T70" fmla="*/ 2147483647 w 103"/>
              <a:gd name="T71" fmla="*/ 2147483647 h 90"/>
              <a:gd name="T72" fmla="*/ 2147483647 w 103"/>
              <a:gd name="T73" fmla="*/ 2147483647 h 90"/>
              <a:gd name="T74" fmla="*/ 2147483647 w 103"/>
              <a:gd name="T75" fmla="*/ 0 h 90"/>
              <a:gd name="T76" fmla="*/ 0 w 103"/>
              <a:gd name="T77" fmla="*/ 2147483647 h 9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3"/>
              <a:gd name="T118" fmla="*/ 0 h 90"/>
              <a:gd name="T119" fmla="*/ 103 w 103"/>
              <a:gd name="T120" fmla="*/ 90 h 9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3" h="90">
                <a:moveTo>
                  <a:pt x="0" y="1"/>
                </a:moveTo>
                <a:lnTo>
                  <a:pt x="6" y="12"/>
                </a:lnTo>
                <a:lnTo>
                  <a:pt x="9" y="15"/>
                </a:lnTo>
                <a:lnTo>
                  <a:pt x="11" y="15"/>
                </a:lnTo>
                <a:lnTo>
                  <a:pt x="12" y="16"/>
                </a:lnTo>
                <a:lnTo>
                  <a:pt x="13" y="18"/>
                </a:lnTo>
                <a:lnTo>
                  <a:pt x="11" y="18"/>
                </a:lnTo>
                <a:lnTo>
                  <a:pt x="9" y="22"/>
                </a:lnTo>
                <a:lnTo>
                  <a:pt x="14" y="28"/>
                </a:lnTo>
                <a:lnTo>
                  <a:pt x="17" y="29"/>
                </a:lnTo>
                <a:lnTo>
                  <a:pt x="17" y="72"/>
                </a:lnTo>
                <a:lnTo>
                  <a:pt x="17" y="82"/>
                </a:lnTo>
                <a:lnTo>
                  <a:pt x="86" y="80"/>
                </a:lnTo>
                <a:lnTo>
                  <a:pt x="87" y="86"/>
                </a:lnTo>
                <a:lnTo>
                  <a:pt x="84" y="90"/>
                </a:lnTo>
                <a:lnTo>
                  <a:pt x="95" y="89"/>
                </a:lnTo>
                <a:lnTo>
                  <a:pt x="96" y="86"/>
                </a:lnTo>
                <a:lnTo>
                  <a:pt x="97" y="82"/>
                </a:lnTo>
                <a:lnTo>
                  <a:pt x="99" y="79"/>
                </a:lnTo>
                <a:lnTo>
                  <a:pt x="100" y="76"/>
                </a:lnTo>
                <a:lnTo>
                  <a:pt x="102" y="76"/>
                </a:lnTo>
                <a:lnTo>
                  <a:pt x="103" y="69"/>
                </a:lnTo>
                <a:lnTo>
                  <a:pt x="102" y="69"/>
                </a:lnTo>
                <a:lnTo>
                  <a:pt x="99" y="69"/>
                </a:lnTo>
                <a:lnTo>
                  <a:pt x="97" y="64"/>
                </a:lnTo>
                <a:lnTo>
                  <a:pt x="96" y="58"/>
                </a:lnTo>
                <a:lnTo>
                  <a:pt x="93" y="53"/>
                </a:lnTo>
                <a:lnTo>
                  <a:pt x="89" y="52"/>
                </a:lnTo>
                <a:lnTo>
                  <a:pt x="84" y="48"/>
                </a:lnTo>
                <a:lnTo>
                  <a:pt x="82" y="42"/>
                </a:lnTo>
                <a:lnTo>
                  <a:pt x="85" y="34"/>
                </a:lnTo>
                <a:lnTo>
                  <a:pt x="82" y="32"/>
                </a:lnTo>
                <a:lnTo>
                  <a:pt x="76" y="32"/>
                </a:lnTo>
                <a:lnTo>
                  <a:pt x="75" y="26"/>
                </a:lnTo>
                <a:lnTo>
                  <a:pt x="65" y="16"/>
                </a:lnTo>
                <a:lnTo>
                  <a:pt x="63" y="7"/>
                </a:lnTo>
                <a:lnTo>
                  <a:pt x="64" y="4"/>
                </a:lnTo>
                <a:lnTo>
                  <a:pt x="59" y="0"/>
                </a:lnTo>
                <a:lnTo>
                  <a:pt x="0" y="1"/>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6" name="Illinois">
            <a:extLst>
              <a:ext uri="{FF2B5EF4-FFF2-40B4-BE49-F238E27FC236}">
                <a16:creationId xmlns:a16="http://schemas.microsoft.com/office/drawing/2014/main" id="{E5483518-CE24-4AAB-8E09-707DFF150969}"/>
              </a:ext>
            </a:extLst>
          </p:cNvPr>
          <p:cNvSpPr>
            <a:spLocks noChangeAspect="1"/>
          </p:cNvSpPr>
          <p:nvPr/>
        </p:nvSpPr>
        <p:spPr bwMode="auto">
          <a:xfrm>
            <a:off x="6945314" y="2693989"/>
            <a:ext cx="477837" cy="854075"/>
          </a:xfrm>
          <a:custGeom>
            <a:avLst/>
            <a:gdLst>
              <a:gd name="T0" fmla="*/ 0 w 61"/>
              <a:gd name="T1" fmla="*/ 2147483647 h 110"/>
              <a:gd name="T2" fmla="*/ 2147483647 w 61"/>
              <a:gd name="T3" fmla="*/ 2147483647 h 110"/>
              <a:gd name="T4" fmla="*/ 2147483647 w 61"/>
              <a:gd name="T5" fmla="*/ 2147483647 h 110"/>
              <a:gd name="T6" fmla="*/ 2147483647 w 61"/>
              <a:gd name="T7" fmla="*/ 2147483647 h 110"/>
              <a:gd name="T8" fmla="*/ 2147483647 w 61"/>
              <a:gd name="T9" fmla="*/ 2147483647 h 110"/>
              <a:gd name="T10" fmla="*/ 2147483647 w 61"/>
              <a:gd name="T11" fmla="*/ 2147483647 h 110"/>
              <a:gd name="T12" fmla="*/ 2147483647 w 61"/>
              <a:gd name="T13" fmla="*/ 2147483647 h 110"/>
              <a:gd name="T14" fmla="*/ 2147483647 w 61"/>
              <a:gd name="T15" fmla="*/ 2147483647 h 110"/>
              <a:gd name="T16" fmla="*/ 2147483647 w 61"/>
              <a:gd name="T17" fmla="*/ 2147483647 h 110"/>
              <a:gd name="T18" fmla="*/ 2147483647 w 61"/>
              <a:gd name="T19" fmla="*/ 0 h 110"/>
              <a:gd name="T20" fmla="*/ 2147483647 w 61"/>
              <a:gd name="T21" fmla="*/ 2147483647 h 110"/>
              <a:gd name="T22" fmla="*/ 2147483647 w 61"/>
              <a:gd name="T23" fmla="*/ 2147483647 h 110"/>
              <a:gd name="T24" fmla="*/ 2147483647 w 61"/>
              <a:gd name="T25" fmla="*/ 2147483647 h 110"/>
              <a:gd name="T26" fmla="*/ 2147483647 w 61"/>
              <a:gd name="T27" fmla="*/ 2147483647 h 110"/>
              <a:gd name="T28" fmla="*/ 2147483647 w 61"/>
              <a:gd name="T29" fmla="*/ 2147483647 h 110"/>
              <a:gd name="T30" fmla="*/ 2147483647 w 61"/>
              <a:gd name="T31" fmla="*/ 2147483647 h 110"/>
              <a:gd name="T32" fmla="*/ 2147483647 w 61"/>
              <a:gd name="T33" fmla="*/ 2147483647 h 110"/>
              <a:gd name="T34" fmla="*/ 2147483647 w 61"/>
              <a:gd name="T35" fmla="*/ 2147483647 h 110"/>
              <a:gd name="T36" fmla="*/ 2147483647 w 61"/>
              <a:gd name="T37" fmla="*/ 2147483647 h 110"/>
              <a:gd name="T38" fmla="*/ 2147483647 w 61"/>
              <a:gd name="T39" fmla="*/ 2147483647 h 110"/>
              <a:gd name="T40" fmla="*/ 2147483647 w 61"/>
              <a:gd name="T41" fmla="*/ 2147483647 h 110"/>
              <a:gd name="T42" fmla="*/ 2147483647 w 61"/>
              <a:gd name="T43" fmla="*/ 2147483647 h 110"/>
              <a:gd name="T44" fmla="*/ 2147483647 w 61"/>
              <a:gd name="T45" fmla="*/ 2147483647 h 110"/>
              <a:gd name="T46" fmla="*/ 2147483647 w 61"/>
              <a:gd name="T47" fmla="*/ 2147483647 h 110"/>
              <a:gd name="T48" fmla="*/ 2147483647 w 61"/>
              <a:gd name="T49" fmla="*/ 2147483647 h 110"/>
              <a:gd name="T50" fmla="*/ 2147483647 w 61"/>
              <a:gd name="T51" fmla="*/ 2147483647 h 110"/>
              <a:gd name="T52" fmla="*/ 2147483647 w 61"/>
              <a:gd name="T53" fmla="*/ 2147483647 h 110"/>
              <a:gd name="T54" fmla="*/ 2147483647 w 61"/>
              <a:gd name="T55" fmla="*/ 2147483647 h 110"/>
              <a:gd name="T56" fmla="*/ 2147483647 w 61"/>
              <a:gd name="T57" fmla="*/ 2147483647 h 110"/>
              <a:gd name="T58" fmla="*/ 2147483647 w 61"/>
              <a:gd name="T59" fmla="*/ 2147483647 h 110"/>
              <a:gd name="T60" fmla="*/ 2147483647 w 61"/>
              <a:gd name="T61" fmla="*/ 2147483647 h 110"/>
              <a:gd name="T62" fmla="*/ 2147483647 w 61"/>
              <a:gd name="T63" fmla="*/ 2147483647 h 110"/>
              <a:gd name="T64" fmla="*/ 2147483647 w 61"/>
              <a:gd name="T65" fmla="*/ 2147483647 h 110"/>
              <a:gd name="T66" fmla="*/ 2147483647 w 61"/>
              <a:gd name="T67" fmla="*/ 2147483647 h 110"/>
              <a:gd name="T68" fmla="*/ 2147483647 w 61"/>
              <a:gd name="T69" fmla="*/ 2147483647 h 110"/>
              <a:gd name="T70" fmla="*/ 2147483647 w 61"/>
              <a:gd name="T71" fmla="*/ 2147483647 h 110"/>
              <a:gd name="T72" fmla="*/ 2147483647 w 61"/>
              <a:gd name="T73" fmla="*/ 2147483647 h 110"/>
              <a:gd name="T74" fmla="*/ 2147483647 w 61"/>
              <a:gd name="T75" fmla="*/ 2147483647 h 110"/>
              <a:gd name="T76" fmla="*/ 0 w 61"/>
              <a:gd name="T77" fmla="*/ 2147483647 h 11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61"/>
              <a:gd name="T118" fmla="*/ 0 h 110"/>
              <a:gd name="T119" fmla="*/ 61 w 61"/>
              <a:gd name="T120" fmla="*/ 110 h 11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61" h="110">
                <a:moveTo>
                  <a:pt x="0" y="48"/>
                </a:moveTo>
                <a:lnTo>
                  <a:pt x="1" y="45"/>
                </a:lnTo>
                <a:lnTo>
                  <a:pt x="5" y="38"/>
                </a:lnTo>
                <a:lnTo>
                  <a:pt x="7" y="31"/>
                </a:lnTo>
                <a:lnTo>
                  <a:pt x="5" y="26"/>
                </a:lnTo>
                <a:lnTo>
                  <a:pt x="16" y="18"/>
                </a:lnTo>
                <a:lnTo>
                  <a:pt x="18" y="13"/>
                </a:lnTo>
                <a:lnTo>
                  <a:pt x="18" y="11"/>
                </a:lnTo>
                <a:lnTo>
                  <a:pt x="11" y="2"/>
                </a:lnTo>
                <a:lnTo>
                  <a:pt x="51" y="0"/>
                </a:lnTo>
                <a:lnTo>
                  <a:pt x="52" y="7"/>
                </a:lnTo>
                <a:lnTo>
                  <a:pt x="56" y="15"/>
                </a:lnTo>
                <a:lnTo>
                  <a:pt x="60" y="57"/>
                </a:lnTo>
                <a:lnTo>
                  <a:pt x="59" y="65"/>
                </a:lnTo>
                <a:lnTo>
                  <a:pt x="61" y="70"/>
                </a:lnTo>
                <a:lnTo>
                  <a:pt x="59" y="80"/>
                </a:lnTo>
                <a:lnTo>
                  <a:pt x="56" y="84"/>
                </a:lnTo>
                <a:lnTo>
                  <a:pt x="54" y="91"/>
                </a:lnTo>
                <a:lnTo>
                  <a:pt x="55" y="93"/>
                </a:lnTo>
                <a:lnTo>
                  <a:pt x="54" y="97"/>
                </a:lnTo>
                <a:lnTo>
                  <a:pt x="55" y="99"/>
                </a:lnTo>
                <a:lnTo>
                  <a:pt x="50" y="101"/>
                </a:lnTo>
                <a:lnTo>
                  <a:pt x="49" y="108"/>
                </a:lnTo>
                <a:lnTo>
                  <a:pt x="42" y="105"/>
                </a:lnTo>
                <a:lnTo>
                  <a:pt x="38" y="109"/>
                </a:lnTo>
                <a:lnTo>
                  <a:pt x="39" y="110"/>
                </a:lnTo>
                <a:lnTo>
                  <a:pt x="36" y="110"/>
                </a:lnTo>
                <a:lnTo>
                  <a:pt x="34" y="105"/>
                </a:lnTo>
                <a:lnTo>
                  <a:pt x="33" y="99"/>
                </a:lnTo>
                <a:lnTo>
                  <a:pt x="30" y="94"/>
                </a:lnTo>
                <a:lnTo>
                  <a:pt x="26" y="93"/>
                </a:lnTo>
                <a:lnTo>
                  <a:pt x="21" y="89"/>
                </a:lnTo>
                <a:lnTo>
                  <a:pt x="19" y="83"/>
                </a:lnTo>
                <a:lnTo>
                  <a:pt x="22" y="75"/>
                </a:lnTo>
                <a:lnTo>
                  <a:pt x="19" y="73"/>
                </a:lnTo>
                <a:lnTo>
                  <a:pt x="13" y="73"/>
                </a:lnTo>
                <a:lnTo>
                  <a:pt x="12" y="67"/>
                </a:lnTo>
                <a:lnTo>
                  <a:pt x="2" y="57"/>
                </a:lnTo>
                <a:lnTo>
                  <a:pt x="0" y="48"/>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7" name="Iowa">
            <a:extLst>
              <a:ext uri="{FF2B5EF4-FFF2-40B4-BE49-F238E27FC236}">
                <a16:creationId xmlns:a16="http://schemas.microsoft.com/office/drawing/2014/main" id="{EE3F1D2E-B8F2-48B4-9DF9-42BA4E4BC386}"/>
              </a:ext>
            </a:extLst>
          </p:cNvPr>
          <p:cNvSpPr>
            <a:spLocks noChangeAspect="1"/>
          </p:cNvSpPr>
          <p:nvPr/>
        </p:nvSpPr>
        <p:spPr bwMode="auto">
          <a:xfrm>
            <a:off x="6357938" y="2562225"/>
            <a:ext cx="728662" cy="482600"/>
          </a:xfrm>
          <a:custGeom>
            <a:avLst/>
            <a:gdLst>
              <a:gd name="T0" fmla="*/ 0 w 93"/>
              <a:gd name="T1" fmla="*/ 2147483647 h 62"/>
              <a:gd name="T2" fmla="*/ 0 w 93"/>
              <a:gd name="T3" fmla="*/ 2147483647 h 62"/>
              <a:gd name="T4" fmla="*/ 2147483647 w 93"/>
              <a:gd name="T5" fmla="*/ 2147483647 h 62"/>
              <a:gd name="T6" fmla="*/ 2147483647 w 93"/>
              <a:gd name="T7" fmla="*/ 2147483647 h 62"/>
              <a:gd name="T8" fmla="*/ 2147483647 w 93"/>
              <a:gd name="T9" fmla="*/ 2147483647 h 62"/>
              <a:gd name="T10" fmla="*/ 2147483647 w 93"/>
              <a:gd name="T11" fmla="*/ 2147483647 h 62"/>
              <a:gd name="T12" fmla="*/ 2147483647 w 93"/>
              <a:gd name="T13" fmla="*/ 2147483647 h 62"/>
              <a:gd name="T14" fmla="*/ 2147483647 w 93"/>
              <a:gd name="T15" fmla="*/ 2147483647 h 62"/>
              <a:gd name="T16" fmla="*/ 2147483647 w 93"/>
              <a:gd name="T17" fmla="*/ 2147483647 h 62"/>
              <a:gd name="T18" fmla="*/ 2147483647 w 93"/>
              <a:gd name="T19" fmla="*/ 2147483647 h 62"/>
              <a:gd name="T20" fmla="*/ 2147483647 w 93"/>
              <a:gd name="T21" fmla="*/ 2147483647 h 62"/>
              <a:gd name="T22" fmla="*/ 2147483647 w 93"/>
              <a:gd name="T23" fmla="*/ 2147483647 h 62"/>
              <a:gd name="T24" fmla="*/ 2147483647 w 93"/>
              <a:gd name="T25" fmla="*/ 2147483647 h 62"/>
              <a:gd name="T26" fmla="*/ 2147483647 w 93"/>
              <a:gd name="T27" fmla="*/ 2147483647 h 62"/>
              <a:gd name="T28" fmla="*/ 2147483647 w 93"/>
              <a:gd name="T29" fmla="*/ 2147483647 h 62"/>
              <a:gd name="T30" fmla="*/ 2147483647 w 93"/>
              <a:gd name="T31" fmla="*/ 2147483647 h 62"/>
              <a:gd name="T32" fmla="*/ 2147483647 w 93"/>
              <a:gd name="T33" fmla="*/ 2147483647 h 62"/>
              <a:gd name="T34" fmla="*/ 2147483647 w 93"/>
              <a:gd name="T35" fmla="*/ 2147483647 h 62"/>
              <a:gd name="T36" fmla="*/ 2147483647 w 93"/>
              <a:gd name="T37" fmla="*/ 2147483647 h 62"/>
              <a:gd name="T38" fmla="*/ 2147483647 w 93"/>
              <a:gd name="T39" fmla="*/ 2147483647 h 62"/>
              <a:gd name="T40" fmla="*/ 2147483647 w 93"/>
              <a:gd name="T41" fmla="*/ 2147483647 h 62"/>
              <a:gd name="T42" fmla="*/ 2147483647 w 93"/>
              <a:gd name="T43" fmla="*/ 0 h 62"/>
              <a:gd name="T44" fmla="*/ 2147483647 w 93"/>
              <a:gd name="T45" fmla="*/ 2147483647 h 62"/>
              <a:gd name="T46" fmla="*/ 0 w 93"/>
              <a:gd name="T47" fmla="*/ 2147483647 h 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3"/>
              <a:gd name="T73" fmla="*/ 0 h 62"/>
              <a:gd name="T74" fmla="*/ 93 w 93"/>
              <a:gd name="T75" fmla="*/ 62 h 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3" h="62">
                <a:moveTo>
                  <a:pt x="0" y="1"/>
                </a:moveTo>
                <a:lnTo>
                  <a:pt x="0" y="6"/>
                </a:lnTo>
                <a:lnTo>
                  <a:pt x="2" y="10"/>
                </a:lnTo>
                <a:lnTo>
                  <a:pt x="1" y="13"/>
                </a:lnTo>
                <a:lnTo>
                  <a:pt x="2" y="22"/>
                </a:lnTo>
                <a:lnTo>
                  <a:pt x="6" y="34"/>
                </a:lnTo>
                <a:lnTo>
                  <a:pt x="6" y="38"/>
                </a:lnTo>
                <a:lnTo>
                  <a:pt x="9" y="43"/>
                </a:lnTo>
                <a:lnTo>
                  <a:pt x="11" y="53"/>
                </a:lnTo>
                <a:lnTo>
                  <a:pt x="10" y="56"/>
                </a:lnTo>
                <a:lnTo>
                  <a:pt x="12" y="59"/>
                </a:lnTo>
                <a:lnTo>
                  <a:pt x="71" y="58"/>
                </a:lnTo>
                <a:lnTo>
                  <a:pt x="76" y="62"/>
                </a:lnTo>
                <a:lnTo>
                  <a:pt x="80" y="55"/>
                </a:lnTo>
                <a:lnTo>
                  <a:pt x="82" y="48"/>
                </a:lnTo>
                <a:lnTo>
                  <a:pt x="80" y="43"/>
                </a:lnTo>
                <a:lnTo>
                  <a:pt x="91" y="35"/>
                </a:lnTo>
                <a:lnTo>
                  <a:pt x="93" y="30"/>
                </a:lnTo>
                <a:lnTo>
                  <a:pt x="93" y="28"/>
                </a:lnTo>
                <a:lnTo>
                  <a:pt x="86" y="19"/>
                </a:lnTo>
                <a:lnTo>
                  <a:pt x="78" y="10"/>
                </a:lnTo>
                <a:lnTo>
                  <a:pt x="76" y="0"/>
                </a:lnTo>
                <a:lnTo>
                  <a:pt x="2" y="2"/>
                </a:lnTo>
                <a:lnTo>
                  <a:pt x="0" y="1"/>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8" name="New Mexico">
            <a:extLst>
              <a:ext uri="{FF2B5EF4-FFF2-40B4-BE49-F238E27FC236}">
                <a16:creationId xmlns:a16="http://schemas.microsoft.com/office/drawing/2014/main" id="{CF30B790-89F3-48E9-A69B-F8B174E1E42A}"/>
              </a:ext>
            </a:extLst>
          </p:cNvPr>
          <p:cNvSpPr>
            <a:spLocks noChangeAspect="1"/>
          </p:cNvSpPr>
          <p:nvPr/>
        </p:nvSpPr>
        <p:spPr bwMode="auto">
          <a:xfrm>
            <a:off x="4700589" y="3455989"/>
            <a:ext cx="865187" cy="871537"/>
          </a:xfrm>
          <a:custGeom>
            <a:avLst/>
            <a:gdLst>
              <a:gd name="T0" fmla="*/ 0 w 110"/>
              <a:gd name="T1" fmla="*/ 2147483647 h 112"/>
              <a:gd name="T2" fmla="*/ 2147483647 w 110"/>
              <a:gd name="T3" fmla="*/ 2147483647 h 112"/>
              <a:gd name="T4" fmla="*/ 2147483647 w 110"/>
              <a:gd name="T5" fmla="*/ 2147483647 h 112"/>
              <a:gd name="T6" fmla="*/ 2147483647 w 110"/>
              <a:gd name="T7" fmla="*/ 2147483647 h 112"/>
              <a:gd name="T8" fmla="*/ 2147483647 w 110"/>
              <a:gd name="T9" fmla="*/ 2147483647 h 112"/>
              <a:gd name="T10" fmla="*/ 2147483647 w 110"/>
              <a:gd name="T11" fmla="*/ 2147483647 h 112"/>
              <a:gd name="T12" fmla="*/ 2147483647 w 110"/>
              <a:gd name="T13" fmla="*/ 2147483647 h 112"/>
              <a:gd name="T14" fmla="*/ 2147483647 w 110"/>
              <a:gd name="T15" fmla="*/ 2147483647 h 112"/>
              <a:gd name="T16" fmla="*/ 2147483647 w 110"/>
              <a:gd name="T17" fmla="*/ 2147483647 h 112"/>
              <a:gd name="T18" fmla="*/ 2147483647 w 110"/>
              <a:gd name="T19" fmla="*/ 2147483647 h 112"/>
              <a:gd name="T20" fmla="*/ 2147483647 w 110"/>
              <a:gd name="T21" fmla="*/ 0 h 112"/>
              <a:gd name="T22" fmla="*/ 0 w 110"/>
              <a:gd name="T23" fmla="*/ 2147483647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
              <a:gd name="T37" fmla="*/ 0 h 112"/>
              <a:gd name="T38" fmla="*/ 110 w 110"/>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 h="112">
                <a:moveTo>
                  <a:pt x="0" y="110"/>
                </a:moveTo>
                <a:lnTo>
                  <a:pt x="14" y="112"/>
                </a:lnTo>
                <a:lnTo>
                  <a:pt x="15" y="104"/>
                </a:lnTo>
                <a:lnTo>
                  <a:pt x="43" y="108"/>
                </a:lnTo>
                <a:lnTo>
                  <a:pt x="41" y="104"/>
                </a:lnTo>
                <a:lnTo>
                  <a:pt x="46" y="104"/>
                </a:lnTo>
                <a:lnTo>
                  <a:pt x="101" y="109"/>
                </a:lnTo>
                <a:lnTo>
                  <a:pt x="109" y="21"/>
                </a:lnTo>
                <a:lnTo>
                  <a:pt x="110" y="11"/>
                </a:lnTo>
                <a:lnTo>
                  <a:pt x="63" y="6"/>
                </a:lnTo>
                <a:lnTo>
                  <a:pt x="16" y="0"/>
                </a:lnTo>
                <a:lnTo>
                  <a:pt x="0" y="11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79" name="Oklahoma">
            <a:extLst>
              <a:ext uri="{FF2B5EF4-FFF2-40B4-BE49-F238E27FC236}">
                <a16:creationId xmlns:a16="http://schemas.microsoft.com/office/drawing/2014/main" id="{B1520537-3DDB-4C5E-A048-DC05DC505BB9}"/>
              </a:ext>
            </a:extLst>
          </p:cNvPr>
          <p:cNvSpPr>
            <a:spLocks noChangeAspect="1"/>
          </p:cNvSpPr>
          <p:nvPr/>
        </p:nvSpPr>
        <p:spPr bwMode="auto">
          <a:xfrm>
            <a:off x="5557839" y="3541713"/>
            <a:ext cx="1049337" cy="546100"/>
          </a:xfrm>
          <a:custGeom>
            <a:avLst/>
            <a:gdLst>
              <a:gd name="T0" fmla="*/ 0 w 134"/>
              <a:gd name="T1" fmla="*/ 2147483647 h 70"/>
              <a:gd name="T2" fmla="*/ 2147483647 w 134"/>
              <a:gd name="T3" fmla="*/ 0 h 70"/>
              <a:gd name="T4" fmla="*/ 2147483647 w 134"/>
              <a:gd name="T5" fmla="*/ 2147483647 h 70"/>
              <a:gd name="T6" fmla="*/ 2147483647 w 134"/>
              <a:gd name="T7" fmla="*/ 2147483647 h 70"/>
              <a:gd name="T8" fmla="*/ 2147483647 w 134"/>
              <a:gd name="T9" fmla="*/ 2147483647 h 70"/>
              <a:gd name="T10" fmla="*/ 2147483647 w 134"/>
              <a:gd name="T11" fmla="*/ 2147483647 h 70"/>
              <a:gd name="T12" fmla="*/ 2147483647 w 134"/>
              <a:gd name="T13" fmla="*/ 2147483647 h 70"/>
              <a:gd name="T14" fmla="*/ 2147483647 w 134"/>
              <a:gd name="T15" fmla="*/ 2147483647 h 70"/>
              <a:gd name="T16" fmla="*/ 2147483647 w 134"/>
              <a:gd name="T17" fmla="*/ 2147483647 h 70"/>
              <a:gd name="T18" fmla="*/ 2147483647 w 134"/>
              <a:gd name="T19" fmla="*/ 2147483647 h 70"/>
              <a:gd name="T20" fmla="*/ 2147483647 w 134"/>
              <a:gd name="T21" fmla="*/ 2147483647 h 70"/>
              <a:gd name="T22" fmla="*/ 2147483647 w 134"/>
              <a:gd name="T23" fmla="*/ 2147483647 h 70"/>
              <a:gd name="T24" fmla="*/ 2147483647 w 134"/>
              <a:gd name="T25" fmla="*/ 2147483647 h 70"/>
              <a:gd name="T26" fmla="*/ 2147483647 w 134"/>
              <a:gd name="T27" fmla="*/ 2147483647 h 70"/>
              <a:gd name="T28" fmla="*/ 2147483647 w 134"/>
              <a:gd name="T29" fmla="*/ 2147483647 h 70"/>
              <a:gd name="T30" fmla="*/ 2147483647 w 134"/>
              <a:gd name="T31" fmla="*/ 2147483647 h 70"/>
              <a:gd name="T32" fmla="*/ 2147483647 w 134"/>
              <a:gd name="T33" fmla="*/ 2147483647 h 70"/>
              <a:gd name="T34" fmla="*/ 2147483647 w 134"/>
              <a:gd name="T35" fmla="*/ 2147483647 h 70"/>
              <a:gd name="T36" fmla="*/ 2147483647 w 134"/>
              <a:gd name="T37" fmla="*/ 2147483647 h 70"/>
              <a:gd name="T38" fmla="*/ 2147483647 w 134"/>
              <a:gd name="T39" fmla="*/ 2147483647 h 70"/>
              <a:gd name="T40" fmla="*/ 2147483647 w 134"/>
              <a:gd name="T41" fmla="*/ 2147483647 h 70"/>
              <a:gd name="T42" fmla="*/ 2147483647 w 134"/>
              <a:gd name="T43" fmla="*/ 2147483647 h 70"/>
              <a:gd name="T44" fmla="*/ 2147483647 w 134"/>
              <a:gd name="T45" fmla="*/ 2147483647 h 70"/>
              <a:gd name="T46" fmla="*/ 2147483647 w 134"/>
              <a:gd name="T47" fmla="*/ 2147483647 h 70"/>
              <a:gd name="T48" fmla="*/ 2147483647 w 134"/>
              <a:gd name="T49" fmla="*/ 2147483647 h 70"/>
              <a:gd name="T50" fmla="*/ 2147483647 w 134"/>
              <a:gd name="T51" fmla="*/ 2147483647 h 70"/>
              <a:gd name="T52" fmla="*/ 2147483647 w 134"/>
              <a:gd name="T53" fmla="*/ 2147483647 h 70"/>
              <a:gd name="T54" fmla="*/ 2147483647 w 134"/>
              <a:gd name="T55" fmla="*/ 2147483647 h 70"/>
              <a:gd name="T56" fmla="*/ 2147483647 w 134"/>
              <a:gd name="T57" fmla="*/ 2147483647 h 70"/>
              <a:gd name="T58" fmla="*/ 2147483647 w 134"/>
              <a:gd name="T59" fmla="*/ 2147483647 h 70"/>
              <a:gd name="T60" fmla="*/ 2147483647 w 134"/>
              <a:gd name="T61" fmla="*/ 2147483647 h 70"/>
              <a:gd name="T62" fmla="*/ 2147483647 w 134"/>
              <a:gd name="T63" fmla="*/ 2147483647 h 70"/>
              <a:gd name="T64" fmla="*/ 2147483647 w 134"/>
              <a:gd name="T65" fmla="*/ 2147483647 h 70"/>
              <a:gd name="T66" fmla="*/ 2147483647 w 134"/>
              <a:gd name="T67" fmla="*/ 2147483647 h 70"/>
              <a:gd name="T68" fmla="*/ 2147483647 w 134"/>
              <a:gd name="T69" fmla="*/ 2147483647 h 70"/>
              <a:gd name="T70" fmla="*/ 2147483647 w 134"/>
              <a:gd name="T71" fmla="*/ 2147483647 h 70"/>
              <a:gd name="T72" fmla="*/ 0 w 134"/>
              <a:gd name="T73" fmla="*/ 2147483647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4"/>
              <a:gd name="T112" fmla="*/ 0 h 70"/>
              <a:gd name="T113" fmla="*/ 134 w 134"/>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4" h="70">
                <a:moveTo>
                  <a:pt x="0" y="10"/>
                </a:moveTo>
                <a:lnTo>
                  <a:pt x="1" y="0"/>
                </a:lnTo>
                <a:lnTo>
                  <a:pt x="15" y="1"/>
                </a:lnTo>
                <a:lnTo>
                  <a:pt x="81" y="4"/>
                </a:lnTo>
                <a:lnTo>
                  <a:pt x="131" y="4"/>
                </a:lnTo>
                <a:lnTo>
                  <a:pt x="131" y="14"/>
                </a:lnTo>
                <a:lnTo>
                  <a:pt x="134" y="36"/>
                </a:lnTo>
                <a:lnTo>
                  <a:pt x="134" y="70"/>
                </a:lnTo>
                <a:lnTo>
                  <a:pt x="129" y="69"/>
                </a:lnTo>
                <a:lnTo>
                  <a:pt x="123" y="64"/>
                </a:lnTo>
                <a:lnTo>
                  <a:pt x="120" y="65"/>
                </a:lnTo>
                <a:lnTo>
                  <a:pt x="112" y="66"/>
                </a:lnTo>
                <a:lnTo>
                  <a:pt x="103" y="69"/>
                </a:lnTo>
                <a:lnTo>
                  <a:pt x="100" y="66"/>
                </a:lnTo>
                <a:lnTo>
                  <a:pt x="95" y="67"/>
                </a:lnTo>
                <a:lnTo>
                  <a:pt x="94" y="64"/>
                </a:lnTo>
                <a:lnTo>
                  <a:pt x="91" y="66"/>
                </a:lnTo>
                <a:lnTo>
                  <a:pt x="91" y="69"/>
                </a:lnTo>
                <a:lnTo>
                  <a:pt x="90" y="65"/>
                </a:lnTo>
                <a:lnTo>
                  <a:pt x="87" y="67"/>
                </a:lnTo>
                <a:lnTo>
                  <a:pt x="82" y="63"/>
                </a:lnTo>
                <a:lnTo>
                  <a:pt x="79" y="66"/>
                </a:lnTo>
                <a:lnTo>
                  <a:pt x="77" y="65"/>
                </a:lnTo>
                <a:lnTo>
                  <a:pt x="75" y="60"/>
                </a:lnTo>
                <a:lnTo>
                  <a:pt x="71" y="60"/>
                </a:lnTo>
                <a:lnTo>
                  <a:pt x="70" y="61"/>
                </a:lnTo>
                <a:lnTo>
                  <a:pt x="67" y="59"/>
                </a:lnTo>
                <a:lnTo>
                  <a:pt x="65" y="60"/>
                </a:lnTo>
                <a:lnTo>
                  <a:pt x="62" y="58"/>
                </a:lnTo>
                <a:lnTo>
                  <a:pt x="58" y="58"/>
                </a:lnTo>
                <a:lnTo>
                  <a:pt x="58" y="55"/>
                </a:lnTo>
                <a:lnTo>
                  <a:pt x="56" y="53"/>
                </a:lnTo>
                <a:lnTo>
                  <a:pt x="54" y="55"/>
                </a:lnTo>
                <a:lnTo>
                  <a:pt x="50" y="54"/>
                </a:lnTo>
                <a:lnTo>
                  <a:pt x="45" y="51"/>
                </a:lnTo>
                <a:lnTo>
                  <a:pt x="47" y="13"/>
                </a:lnTo>
                <a:lnTo>
                  <a:pt x="0" y="10"/>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0" name="Florida">
            <a:extLst>
              <a:ext uri="{FF2B5EF4-FFF2-40B4-BE49-F238E27FC236}">
                <a16:creationId xmlns:a16="http://schemas.microsoft.com/office/drawing/2014/main" id="{EB5BC7E0-2977-43F1-9A84-3648958591F0}"/>
              </a:ext>
            </a:extLst>
          </p:cNvPr>
          <p:cNvSpPr>
            <a:spLocks noChangeAspect="1"/>
          </p:cNvSpPr>
          <p:nvPr/>
        </p:nvSpPr>
        <p:spPr bwMode="auto">
          <a:xfrm>
            <a:off x="7518400" y="4397375"/>
            <a:ext cx="1106488" cy="831850"/>
          </a:xfrm>
          <a:custGeom>
            <a:avLst/>
            <a:gdLst>
              <a:gd name="T0" fmla="*/ 0 w 141"/>
              <a:gd name="T1" fmla="*/ 2147483647 h 107"/>
              <a:gd name="T2" fmla="*/ 2147483647 w 141"/>
              <a:gd name="T3" fmla="*/ 2147483647 h 107"/>
              <a:gd name="T4" fmla="*/ 2147483647 w 141"/>
              <a:gd name="T5" fmla="*/ 2147483647 h 107"/>
              <a:gd name="T6" fmla="*/ 2147483647 w 141"/>
              <a:gd name="T7" fmla="*/ 2147483647 h 107"/>
              <a:gd name="T8" fmla="*/ 2147483647 w 141"/>
              <a:gd name="T9" fmla="*/ 2147483647 h 107"/>
              <a:gd name="T10" fmla="*/ 2147483647 w 141"/>
              <a:gd name="T11" fmla="*/ 2147483647 h 107"/>
              <a:gd name="T12" fmla="*/ 2147483647 w 141"/>
              <a:gd name="T13" fmla="*/ 2147483647 h 107"/>
              <a:gd name="T14" fmla="*/ 2147483647 w 141"/>
              <a:gd name="T15" fmla="*/ 2147483647 h 107"/>
              <a:gd name="T16" fmla="*/ 2147483647 w 141"/>
              <a:gd name="T17" fmla="*/ 2147483647 h 107"/>
              <a:gd name="T18" fmla="*/ 2147483647 w 141"/>
              <a:gd name="T19" fmla="*/ 2147483647 h 107"/>
              <a:gd name="T20" fmla="*/ 2147483647 w 141"/>
              <a:gd name="T21" fmla="*/ 2147483647 h 107"/>
              <a:gd name="T22" fmla="*/ 2147483647 w 141"/>
              <a:gd name="T23" fmla="*/ 2147483647 h 107"/>
              <a:gd name="T24" fmla="*/ 2147483647 w 141"/>
              <a:gd name="T25" fmla="*/ 2147483647 h 107"/>
              <a:gd name="T26" fmla="*/ 2147483647 w 141"/>
              <a:gd name="T27" fmla="*/ 2147483647 h 107"/>
              <a:gd name="T28" fmla="*/ 2147483647 w 141"/>
              <a:gd name="T29" fmla="*/ 2147483647 h 107"/>
              <a:gd name="T30" fmla="*/ 2147483647 w 141"/>
              <a:gd name="T31" fmla="*/ 2147483647 h 107"/>
              <a:gd name="T32" fmla="*/ 2147483647 w 141"/>
              <a:gd name="T33" fmla="*/ 2147483647 h 107"/>
              <a:gd name="T34" fmla="*/ 2147483647 w 141"/>
              <a:gd name="T35" fmla="*/ 2147483647 h 107"/>
              <a:gd name="T36" fmla="*/ 2147483647 w 141"/>
              <a:gd name="T37" fmla="*/ 2147483647 h 107"/>
              <a:gd name="T38" fmla="*/ 2147483647 w 141"/>
              <a:gd name="T39" fmla="*/ 2147483647 h 107"/>
              <a:gd name="T40" fmla="*/ 2147483647 w 141"/>
              <a:gd name="T41" fmla="*/ 2147483647 h 107"/>
              <a:gd name="T42" fmla="*/ 2147483647 w 141"/>
              <a:gd name="T43" fmla="*/ 2147483647 h 107"/>
              <a:gd name="T44" fmla="*/ 2147483647 w 141"/>
              <a:gd name="T45" fmla="*/ 2147483647 h 107"/>
              <a:gd name="T46" fmla="*/ 2147483647 w 141"/>
              <a:gd name="T47" fmla="*/ 2147483647 h 107"/>
              <a:gd name="T48" fmla="*/ 2147483647 w 141"/>
              <a:gd name="T49" fmla="*/ 2147483647 h 107"/>
              <a:gd name="T50" fmla="*/ 2147483647 w 141"/>
              <a:gd name="T51" fmla="*/ 2147483647 h 107"/>
              <a:gd name="T52" fmla="*/ 2147483647 w 141"/>
              <a:gd name="T53" fmla="*/ 2147483647 h 107"/>
              <a:gd name="T54" fmla="*/ 2147483647 w 141"/>
              <a:gd name="T55" fmla="*/ 2147483647 h 107"/>
              <a:gd name="T56" fmla="*/ 2147483647 w 141"/>
              <a:gd name="T57" fmla="*/ 2147483647 h 107"/>
              <a:gd name="T58" fmla="*/ 2147483647 w 141"/>
              <a:gd name="T59" fmla="*/ 2147483647 h 107"/>
              <a:gd name="T60" fmla="*/ 2147483647 w 141"/>
              <a:gd name="T61" fmla="*/ 2147483647 h 107"/>
              <a:gd name="T62" fmla="*/ 2147483647 w 141"/>
              <a:gd name="T63" fmla="*/ 2147483647 h 107"/>
              <a:gd name="T64" fmla="*/ 2147483647 w 141"/>
              <a:gd name="T65" fmla="*/ 2147483647 h 107"/>
              <a:gd name="T66" fmla="*/ 2147483647 w 141"/>
              <a:gd name="T67" fmla="*/ 2147483647 h 107"/>
              <a:gd name="T68" fmla="*/ 2147483647 w 141"/>
              <a:gd name="T69" fmla="*/ 2147483647 h 107"/>
              <a:gd name="T70" fmla="*/ 2147483647 w 141"/>
              <a:gd name="T71" fmla="*/ 2147483647 h 107"/>
              <a:gd name="T72" fmla="*/ 2147483647 w 141"/>
              <a:gd name="T73" fmla="*/ 2147483647 h 107"/>
              <a:gd name="T74" fmla="*/ 2147483647 w 141"/>
              <a:gd name="T75" fmla="*/ 2147483647 h 107"/>
              <a:gd name="T76" fmla="*/ 2147483647 w 141"/>
              <a:gd name="T77" fmla="*/ 2147483647 h 107"/>
              <a:gd name="T78" fmla="*/ 2147483647 w 141"/>
              <a:gd name="T79" fmla="*/ 2147483647 h 107"/>
              <a:gd name="T80" fmla="*/ 2147483647 w 141"/>
              <a:gd name="T81" fmla="*/ 2147483647 h 107"/>
              <a:gd name="T82" fmla="*/ 2147483647 w 141"/>
              <a:gd name="T83" fmla="*/ 2147483647 h 107"/>
              <a:gd name="T84" fmla="*/ 2147483647 w 141"/>
              <a:gd name="T85" fmla="*/ 2147483647 h 107"/>
              <a:gd name="T86" fmla="*/ 2147483647 w 141"/>
              <a:gd name="T87" fmla="*/ 2147483647 h 107"/>
              <a:gd name="T88" fmla="*/ 2147483647 w 141"/>
              <a:gd name="T89" fmla="*/ 2147483647 h 107"/>
              <a:gd name="T90" fmla="*/ 2147483647 w 141"/>
              <a:gd name="T91" fmla="*/ 2147483647 h 107"/>
              <a:gd name="T92" fmla="*/ 2147483647 w 141"/>
              <a:gd name="T93" fmla="*/ 2147483647 h 107"/>
              <a:gd name="T94" fmla="*/ 2147483647 w 141"/>
              <a:gd name="T95" fmla="*/ 2147483647 h 107"/>
              <a:gd name="T96" fmla="*/ 2147483647 w 141"/>
              <a:gd name="T97" fmla="*/ 2147483647 h 107"/>
              <a:gd name="T98" fmla="*/ 2147483647 w 141"/>
              <a:gd name="T99" fmla="*/ 2147483647 h 107"/>
              <a:gd name="T100" fmla="*/ 2147483647 w 141"/>
              <a:gd name="T101" fmla="*/ 2147483647 h 107"/>
              <a:gd name="T102" fmla="*/ 2147483647 w 141"/>
              <a:gd name="T103" fmla="*/ 2147483647 h 107"/>
              <a:gd name="T104" fmla="*/ 2147483647 w 141"/>
              <a:gd name="T105" fmla="*/ 2147483647 h 107"/>
              <a:gd name="T106" fmla="*/ 2147483647 w 141"/>
              <a:gd name="T107" fmla="*/ 2147483647 h 107"/>
              <a:gd name="T108" fmla="*/ 0 w 141"/>
              <a:gd name="T109" fmla="*/ 2147483647 h 10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41"/>
              <a:gd name="T166" fmla="*/ 0 h 107"/>
              <a:gd name="T167" fmla="*/ 141 w 141"/>
              <a:gd name="T168" fmla="*/ 107 h 10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41" h="107">
                <a:moveTo>
                  <a:pt x="0" y="7"/>
                </a:moveTo>
                <a:lnTo>
                  <a:pt x="0" y="10"/>
                </a:lnTo>
                <a:lnTo>
                  <a:pt x="4" y="14"/>
                </a:lnTo>
                <a:lnTo>
                  <a:pt x="3" y="16"/>
                </a:lnTo>
                <a:lnTo>
                  <a:pt x="4" y="17"/>
                </a:lnTo>
                <a:lnTo>
                  <a:pt x="3" y="20"/>
                </a:lnTo>
                <a:lnTo>
                  <a:pt x="6" y="19"/>
                </a:lnTo>
                <a:lnTo>
                  <a:pt x="8" y="17"/>
                </a:lnTo>
                <a:lnTo>
                  <a:pt x="8" y="15"/>
                </a:lnTo>
                <a:lnTo>
                  <a:pt x="9" y="16"/>
                </a:lnTo>
                <a:lnTo>
                  <a:pt x="10" y="14"/>
                </a:lnTo>
                <a:lnTo>
                  <a:pt x="11" y="16"/>
                </a:lnTo>
                <a:lnTo>
                  <a:pt x="8" y="18"/>
                </a:lnTo>
                <a:lnTo>
                  <a:pt x="17" y="16"/>
                </a:lnTo>
                <a:lnTo>
                  <a:pt x="19" y="15"/>
                </a:lnTo>
                <a:lnTo>
                  <a:pt x="21" y="15"/>
                </a:lnTo>
                <a:lnTo>
                  <a:pt x="24" y="14"/>
                </a:lnTo>
                <a:lnTo>
                  <a:pt x="25" y="16"/>
                </a:lnTo>
                <a:lnTo>
                  <a:pt x="19" y="16"/>
                </a:lnTo>
                <a:lnTo>
                  <a:pt x="21" y="17"/>
                </a:lnTo>
                <a:lnTo>
                  <a:pt x="28" y="18"/>
                </a:lnTo>
                <a:lnTo>
                  <a:pt x="32" y="21"/>
                </a:lnTo>
                <a:lnTo>
                  <a:pt x="31" y="17"/>
                </a:lnTo>
                <a:lnTo>
                  <a:pt x="33" y="20"/>
                </a:lnTo>
                <a:lnTo>
                  <a:pt x="36" y="20"/>
                </a:lnTo>
                <a:lnTo>
                  <a:pt x="34" y="21"/>
                </a:lnTo>
                <a:lnTo>
                  <a:pt x="39" y="24"/>
                </a:lnTo>
                <a:lnTo>
                  <a:pt x="41" y="26"/>
                </a:lnTo>
                <a:lnTo>
                  <a:pt x="40" y="28"/>
                </a:lnTo>
                <a:lnTo>
                  <a:pt x="39" y="25"/>
                </a:lnTo>
                <a:lnTo>
                  <a:pt x="40" y="29"/>
                </a:lnTo>
                <a:lnTo>
                  <a:pt x="43" y="28"/>
                </a:lnTo>
                <a:lnTo>
                  <a:pt x="46" y="27"/>
                </a:lnTo>
                <a:lnTo>
                  <a:pt x="48" y="26"/>
                </a:lnTo>
                <a:lnTo>
                  <a:pt x="48" y="27"/>
                </a:lnTo>
                <a:lnTo>
                  <a:pt x="54" y="23"/>
                </a:lnTo>
                <a:lnTo>
                  <a:pt x="56" y="23"/>
                </a:lnTo>
                <a:lnTo>
                  <a:pt x="55" y="21"/>
                </a:lnTo>
                <a:lnTo>
                  <a:pt x="58" y="18"/>
                </a:lnTo>
                <a:lnTo>
                  <a:pt x="63" y="18"/>
                </a:lnTo>
                <a:lnTo>
                  <a:pt x="68" y="21"/>
                </a:lnTo>
                <a:lnTo>
                  <a:pt x="71" y="25"/>
                </a:lnTo>
                <a:lnTo>
                  <a:pt x="74" y="26"/>
                </a:lnTo>
                <a:lnTo>
                  <a:pt x="74" y="28"/>
                </a:lnTo>
                <a:lnTo>
                  <a:pt x="77" y="30"/>
                </a:lnTo>
                <a:lnTo>
                  <a:pt x="79" y="32"/>
                </a:lnTo>
                <a:lnTo>
                  <a:pt x="80" y="33"/>
                </a:lnTo>
                <a:lnTo>
                  <a:pt x="85" y="34"/>
                </a:lnTo>
                <a:lnTo>
                  <a:pt x="87" y="37"/>
                </a:lnTo>
                <a:lnTo>
                  <a:pt x="89" y="43"/>
                </a:lnTo>
                <a:lnTo>
                  <a:pt x="88" y="53"/>
                </a:lnTo>
                <a:lnTo>
                  <a:pt x="88" y="60"/>
                </a:lnTo>
                <a:lnTo>
                  <a:pt x="91" y="62"/>
                </a:lnTo>
                <a:lnTo>
                  <a:pt x="91" y="58"/>
                </a:lnTo>
                <a:lnTo>
                  <a:pt x="89" y="57"/>
                </a:lnTo>
                <a:lnTo>
                  <a:pt x="90" y="55"/>
                </a:lnTo>
                <a:lnTo>
                  <a:pt x="91" y="56"/>
                </a:lnTo>
                <a:lnTo>
                  <a:pt x="93" y="57"/>
                </a:lnTo>
                <a:lnTo>
                  <a:pt x="93" y="59"/>
                </a:lnTo>
                <a:lnTo>
                  <a:pt x="94" y="56"/>
                </a:lnTo>
                <a:lnTo>
                  <a:pt x="96" y="58"/>
                </a:lnTo>
                <a:lnTo>
                  <a:pt x="92" y="65"/>
                </a:lnTo>
                <a:lnTo>
                  <a:pt x="91" y="66"/>
                </a:lnTo>
                <a:lnTo>
                  <a:pt x="94" y="68"/>
                </a:lnTo>
                <a:lnTo>
                  <a:pt x="96" y="73"/>
                </a:lnTo>
                <a:lnTo>
                  <a:pt x="99" y="76"/>
                </a:lnTo>
                <a:lnTo>
                  <a:pt x="100" y="78"/>
                </a:lnTo>
                <a:lnTo>
                  <a:pt x="102" y="78"/>
                </a:lnTo>
                <a:lnTo>
                  <a:pt x="100" y="75"/>
                </a:lnTo>
                <a:lnTo>
                  <a:pt x="102" y="75"/>
                </a:lnTo>
                <a:lnTo>
                  <a:pt x="104" y="75"/>
                </a:lnTo>
                <a:lnTo>
                  <a:pt x="103" y="76"/>
                </a:lnTo>
                <a:lnTo>
                  <a:pt x="104" y="79"/>
                </a:lnTo>
                <a:lnTo>
                  <a:pt x="105" y="82"/>
                </a:lnTo>
                <a:lnTo>
                  <a:pt x="108" y="84"/>
                </a:lnTo>
                <a:lnTo>
                  <a:pt x="109" y="86"/>
                </a:lnTo>
                <a:lnTo>
                  <a:pt x="112" y="94"/>
                </a:lnTo>
                <a:lnTo>
                  <a:pt x="116" y="94"/>
                </a:lnTo>
                <a:lnTo>
                  <a:pt x="119" y="95"/>
                </a:lnTo>
                <a:lnTo>
                  <a:pt x="124" y="102"/>
                </a:lnTo>
                <a:lnTo>
                  <a:pt x="129" y="103"/>
                </a:lnTo>
                <a:lnTo>
                  <a:pt x="129" y="105"/>
                </a:lnTo>
                <a:lnTo>
                  <a:pt x="127" y="105"/>
                </a:lnTo>
                <a:lnTo>
                  <a:pt x="124" y="104"/>
                </a:lnTo>
                <a:lnTo>
                  <a:pt x="125" y="107"/>
                </a:lnTo>
                <a:lnTo>
                  <a:pt x="130" y="106"/>
                </a:lnTo>
                <a:lnTo>
                  <a:pt x="133" y="106"/>
                </a:lnTo>
                <a:lnTo>
                  <a:pt x="134" y="104"/>
                </a:lnTo>
                <a:lnTo>
                  <a:pt x="137" y="104"/>
                </a:lnTo>
                <a:lnTo>
                  <a:pt x="139" y="100"/>
                </a:lnTo>
                <a:lnTo>
                  <a:pt x="138" y="96"/>
                </a:lnTo>
                <a:lnTo>
                  <a:pt x="140" y="91"/>
                </a:lnTo>
                <a:lnTo>
                  <a:pt x="141" y="92"/>
                </a:lnTo>
                <a:lnTo>
                  <a:pt x="140" y="75"/>
                </a:lnTo>
                <a:lnTo>
                  <a:pt x="138" y="70"/>
                </a:lnTo>
                <a:lnTo>
                  <a:pt x="123" y="44"/>
                </a:lnTo>
                <a:lnTo>
                  <a:pt x="119" y="37"/>
                </a:lnTo>
                <a:lnTo>
                  <a:pt x="121" y="37"/>
                </a:lnTo>
                <a:lnTo>
                  <a:pt x="111" y="21"/>
                </a:lnTo>
                <a:lnTo>
                  <a:pt x="104" y="4"/>
                </a:lnTo>
                <a:lnTo>
                  <a:pt x="104" y="1"/>
                </a:lnTo>
                <a:lnTo>
                  <a:pt x="102" y="1"/>
                </a:lnTo>
                <a:lnTo>
                  <a:pt x="95" y="0"/>
                </a:lnTo>
                <a:lnTo>
                  <a:pt x="93" y="2"/>
                </a:lnTo>
                <a:lnTo>
                  <a:pt x="95" y="9"/>
                </a:lnTo>
                <a:lnTo>
                  <a:pt x="92" y="9"/>
                </a:lnTo>
                <a:lnTo>
                  <a:pt x="91" y="5"/>
                </a:lnTo>
                <a:lnTo>
                  <a:pt x="46" y="8"/>
                </a:lnTo>
                <a:lnTo>
                  <a:pt x="43" y="3"/>
                </a:lnTo>
                <a:lnTo>
                  <a:pt x="0" y="7"/>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1" name="Freeform 9">
            <a:extLst>
              <a:ext uri="{FF2B5EF4-FFF2-40B4-BE49-F238E27FC236}">
                <a16:creationId xmlns:a16="http://schemas.microsoft.com/office/drawing/2014/main" id="{4DA50F21-00A9-4B7D-818A-A9258994BBDA}"/>
              </a:ext>
            </a:extLst>
          </p:cNvPr>
          <p:cNvSpPr>
            <a:spLocks noChangeAspect="1"/>
          </p:cNvSpPr>
          <p:nvPr/>
        </p:nvSpPr>
        <p:spPr bwMode="auto">
          <a:xfrm>
            <a:off x="8435976" y="5292726"/>
            <a:ext cx="53975" cy="36513"/>
          </a:xfrm>
          <a:custGeom>
            <a:avLst/>
            <a:gdLst>
              <a:gd name="T0" fmla="*/ 0 w 7"/>
              <a:gd name="T1" fmla="*/ 2147483647 h 5"/>
              <a:gd name="T2" fmla="*/ 0 w 7"/>
              <a:gd name="T3" fmla="*/ 2147483647 h 5"/>
              <a:gd name="T4" fmla="*/ 2147483647 w 7"/>
              <a:gd name="T5" fmla="*/ 2147483647 h 5"/>
              <a:gd name="T6" fmla="*/ 2147483647 w 7"/>
              <a:gd name="T7" fmla="*/ 0 h 5"/>
              <a:gd name="T8" fmla="*/ 2147483647 w 7"/>
              <a:gd name="T9" fmla="*/ 2147483647 h 5"/>
              <a:gd name="T10" fmla="*/ 2147483647 w 7"/>
              <a:gd name="T11" fmla="*/ 2147483647 h 5"/>
              <a:gd name="T12" fmla="*/ 2147483647 w 7"/>
              <a:gd name="T13" fmla="*/ 2147483647 h 5"/>
              <a:gd name="T14" fmla="*/ 2147483647 w 7"/>
              <a:gd name="T15" fmla="*/ 2147483647 h 5"/>
              <a:gd name="T16" fmla="*/ 0 w 7"/>
              <a:gd name="T17" fmla="*/ 2147483647 h 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
              <a:gd name="T28" fmla="*/ 0 h 5"/>
              <a:gd name="T29" fmla="*/ 7 w 7"/>
              <a:gd name="T30" fmla="*/ 5 h 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 h="5">
                <a:moveTo>
                  <a:pt x="0" y="5"/>
                </a:moveTo>
                <a:lnTo>
                  <a:pt x="0" y="2"/>
                </a:lnTo>
                <a:lnTo>
                  <a:pt x="2" y="2"/>
                </a:lnTo>
                <a:lnTo>
                  <a:pt x="3" y="0"/>
                </a:lnTo>
                <a:lnTo>
                  <a:pt x="7" y="2"/>
                </a:lnTo>
                <a:lnTo>
                  <a:pt x="3" y="3"/>
                </a:lnTo>
                <a:lnTo>
                  <a:pt x="1" y="3"/>
                </a:lnTo>
                <a:lnTo>
                  <a:pt x="2" y="4"/>
                </a:lnTo>
                <a:lnTo>
                  <a:pt x="0" y="5"/>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2" name="Freeform 10">
            <a:extLst>
              <a:ext uri="{FF2B5EF4-FFF2-40B4-BE49-F238E27FC236}">
                <a16:creationId xmlns:a16="http://schemas.microsoft.com/office/drawing/2014/main" id="{D45AD205-2D62-47DC-890B-AB57C5BD7034}"/>
              </a:ext>
            </a:extLst>
          </p:cNvPr>
          <p:cNvSpPr>
            <a:spLocks noChangeAspect="1"/>
          </p:cNvSpPr>
          <p:nvPr/>
        </p:nvSpPr>
        <p:spPr bwMode="auto">
          <a:xfrm>
            <a:off x="8505826" y="5267325"/>
            <a:ext cx="49213" cy="31750"/>
          </a:xfrm>
          <a:custGeom>
            <a:avLst/>
            <a:gdLst>
              <a:gd name="T0" fmla="*/ 0 w 6"/>
              <a:gd name="T1" fmla="*/ 2147483647 h 4"/>
              <a:gd name="T2" fmla="*/ 2147483647 w 6"/>
              <a:gd name="T3" fmla="*/ 2147483647 h 4"/>
              <a:gd name="T4" fmla="*/ 2147483647 w 6"/>
              <a:gd name="T5" fmla="*/ 0 h 4"/>
              <a:gd name="T6" fmla="*/ 2147483647 w 6"/>
              <a:gd name="T7" fmla="*/ 2147483647 h 4"/>
              <a:gd name="T8" fmla="*/ 0 w 6"/>
              <a:gd name="T9" fmla="*/ 2147483647 h 4"/>
              <a:gd name="T10" fmla="*/ 0 60000 65536"/>
              <a:gd name="T11" fmla="*/ 0 60000 65536"/>
              <a:gd name="T12" fmla="*/ 0 60000 65536"/>
              <a:gd name="T13" fmla="*/ 0 60000 65536"/>
              <a:gd name="T14" fmla="*/ 0 60000 65536"/>
              <a:gd name="T15" fmla="*/ 0 w 6"/>
              <a:gd name="T16" fmla="*/ 0 h 4"/>
              <a:gd name="T17" fmla="*/ 6 w 6"/>
              <a:gd name="T18" fmla="*/ 4 h 4"/>
            </a:gdLst>
            <a:ahLst/>
            <a:cxnLst>
              <a:cxn ang="T10">
                <a:pos x="T0" y="T1"/>
              </a:cxn>
              <a:cxn ang="T11">
                <a:pos x="T2" y="T3"/>
              </a:cxn>
              <a:cxn ang="T12">
                <a:pos x="T4" y="T5"/>
              </a:cxn>
              <a:cxn ang="T13">
                <a:pos x="T6" y="T7"/>
              </a:cxn>
              <a:cxn ang="T14">
                <a:pos x="T8" y="T9"/>
              </a:cxn>
            </a:cxnLst>
            <a:rect l="T15" t="T16" r="T17" b="T18"/>
            <a:pathLst>
              <a:path w="6" h="4">
                <a:moveTo>
                  <a:pt x="0" y="4"/>
                </a:moveTo>
                <a:lnTo>
                  <a:pt x="1" y="4"/>
                </a:lnTo>
                <a:lnTo>
                  <a:pt x="6" y="0"/>
                </a:lnTo>
                <a:lnTo>
                  <a:pt x="2" y="3"/>
                </a:lnTo>
                <a:lnTo>
                  <a:pt x="0" y="4"/>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3" name="Freeform 11">
            <a:extLst>
              <a:ext uri="{FF2B5EF4-FFF2-40B4-BE49-F238E27FC236}">
                <a16:creationId xmlns:a16="http://schemas.microsoft.com/office/drawing/2014/main" id="{A2BB289B-C648-4922-98E2-FE9FBC3AD9B2}"/>
              </a:ext>
            </a:extLst>
          </p:cNvPr>
          <p:cNvSpPr>
            <a:spLocks noChangeAspect="1"/>
          </p:cNvSpPr>
          <p:nvPr/>
        </p:nvSpPr>
        <p:spPr bwMode="auto">
          <a:xfrm>
            <a:off x="8585200" y="5183189"/>
            <a:ext cx="31750" cy="53975"/>
          </a:xfrm>
          <a:custGeom>
            <a:avLst/>
            <a:gdLst>
              <a:gd name="T0" fmla="*/ 0 w 4"/>
              <a:gd name="T1" fmla="*/ 2147483647 h 7"/>
              <a:gd name="T2" fmla="*/ 2147483647 w 4"/>
              <a:gd name="T3" fmla="*/ 2147483647 h 7"/>
              <a:gd name="T4" fmla="*/ 2147483647 w 4"/>
              <a:gd name="T5" fmla="*/ 0 h 7"/>
              <a:gd name="T6" fmla="*/ 2147483647 w 4"/>
              <a:gd name="T7" fmla="*/ 2147483647 h 7"/>
              <a:gd name="T8" fmla="*/ 0 w 4"/>
              <a:gd name="T9" fmla="*/ 2147483647 h 7"/>
              <a:gd name="T10" fmla="*/ 0 60000 65536"/>
              <a:gd name="T11" fmla="*/ 0 60000 65536"/>
              <a:gd name="T12" fmla="*/ 0 60000 65536"/>
              <a:gd name="T13" fmla="*/ 0 60000 65536"/>
              <a:gd name="T14" fmla="*/ 0 60000 65536"/>
              <a:gd name="T15" fmla="*/ 0 w 4"/>
              <a:gd name="T16" fmla="*/ 0 h 7"/>
              <a:gd name="T17" fmla="*/ 4 w 4"/>
              <a:gd name="T18" fmla="*/ 7 h 7"/>
            </a:gdLst>
            <a:ahLst/>
            <a:cxnLst>
              <a:cxn ang="T10">
                <a:pos x="T0" y="T1"/>
              </a:cxn>
              <a:cxn ang="T11">
                <a:pos x="T2" y="T3"/>
              </a:cxn>
              <a:cxn ang="T12">
                <a:pos x="T4" y="T5"/>
              </a:cxn>
              <a:cxn ang="T13">
                <a:pos x="T6" y="T7"/>
              </a:cxn>
              <a:cxn ang="T14">
                <a:pos x="T8" y="T9"/>
              </a:cxn>
            </a:cxnLst>
            <a:rect l="T15" t="T16" r="T17" b="T18"/>
            <a:pathLst>
              <a:path w="4" h="7">
                <a:moveTo>
                  <a:pt x="0" y="7"/>
                </a:moveTo>
                <a:lnTo>
                  <a:pt x="2" y="5"/>
                </a:lnTo>
                <a:lnTo>
                  <a:pt x="4" y="0"/>
                </a:lnTo>
                <a:lnTo>
                  <a:pt x="3" y="2"/>
                </a:lnTo>
                <a:lnTo>
                  <a:pt x="0" y="7"/>
                </a:lnTo>
                <a:close/>
              </a:path>
            </a:pathLst>
          </a:custGeom>
          <a:solidFill>
            <a:srgbClr val="FF6600"/>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4" name="Michigan Upper">
            <a:extLst>
              <a:ext uri="{FF2B5EF4-FFF2-40B4-BE49-F238E27FC236}">
                <a16:creationId xmlns:a16="http://schemas.microsoft.com/office/drawing/2014/main" id="{547562A0-4CF9-423E-9710-7D5528932C03}"/>
              </a:ext>
            </a:extLst>
          </p:cNvPr>
          <p:cNvSpPr>
            <a:spLocks noChangeAspect="1"/>
          </p:cNvSpPr>
          <p:nvPr/>
        </p:nvSpPr>
        <p:spPr bwMode="auto">
          <a:xfrm>
            <a:off x="7015164" y="1939925"/>
            <a:ext cx="708025" cy="357188"/>
          </a:xfrm>
          <a:custGeom>
            <a:avLst/>
            <a:gdLst>
              <a:gd name="T0" fmla="*/ 2147483647 w 90"/>
              <a:gd name="T1" fmla="*/ 2147483647 h 46"/>
              <a:gd name="T2" fmla="*/ 2147483647 w 90"/>
              <a:gd name="T3" fmla="*/ 2147483647 h 46"/>
              <a:gd name="T4" fmla="*/ 2147483647 w 90"/>
              <a:gd name="T5" fmla="*/ 2147483647 h 46"/>
              <a:gd name="T6" fmla="*/ 2147483647 w 90"/>
              <a:gd name="T7" fmla="*/ 2147483647 h 46"/>
              <a:gd name="T8" fmla="*/ 2147483647 w 90"/>
              <a:gd name="T9" fmla="*/ 2147483647 h 46"/>
              <a:gd name="T10" fmla="*/ 2147483647 w 90"/>
              <a:gd name="T11" fmla="*/ 2147483647 h 46"/>
              <a:gd name="T12" fmla="*/ 2147483647 w 90"/>
              <a:gd name="T13" fmla="*/ 2147483647 h 46"/>
              <a:gd name="T14" fmla="*/ 2147483647 w 90"/>
              <a:gd name="T15" fmla="*/ 2147483647 h 46"/>
              <a:gd name="T16" fmla="*/ 2147483647 w 90"/>
              <a:gd name="T17" fmla="*/ 2147483647 h 46"/>
              <a:gd name="T18" fmla="*/ 2147483647 w 90"/>
              <a:gd name="T19" fmla="*/ 2147483647 h 46"/>
              <a:gd name="T20" fmla="*/ 2147483647 w 90"/>
              <a:gd name="T21" fmla="*/ 2147483647 h 46"/>
              <a:gd name="T22" fmla="*/ 2147483647 w 90"/>
              <a:gd name="T23" fmla="*/ 2147483647 h 46"/>
              <a:gd name="T24" fmla="*/ 2147483647 w 90"/>
              <a:gd name="T25" fmla="*/ 2147483647 h 46"/>
              <a:gd name="T26" fmla="*/ 2147483647 w 90"/>
              <a:gd name="T27" fmla="*/ 2147483647 h 46"/>
              <a:gd name="T28" fmla="*/ 2147483647 w 90"/>
              <a:gd name="T29" fmla="*/ 2147483647 h 46"/>
              <a:gd name="T30" fmla="*/ 2147483647 w 90"/>
              <a:gd name="T31" fmla="*/ 2147483647 h 46"/>
              <a:gd name="T32" fmla="*/ 2147483647 w 90"/>
              <a:gd name="T33" fmla="*/ 2147483647 h 46"/>
              <a:gd name="T34" fmla="*/ 2147483647 w 90"/>
              <a:gd name="T35" fmla="*/ 2147483647 h 46"/>
              <a:gd name="T36" fmla="*/ 2147483647 w 90"/>
              <a:gd name="T37" fmla="*/ 2147483647 h 46"/>
              <a:gd name="T38" fmla="*/ 2147483647 w 90"/>
              <a:gd name="T39" fmla="*/ 2147483647 h 46"/>
              <a:gd name="T40" fmla="*/ 2147483647 w 90"/>
              <a:gd name="T41" fmla="*/ 2147483647 h 46"/>
              <a:gd name="T42" fmla="*/ 2147483647 w 90"/>
              <a:gd name="T43" fmla="*/ 2147483647 h 46"/>
              <a:gd name="T44" fmla="*/ 2147483647 w 90"/>
              <a:gd name="T45" fmla="*/ 2147483647 h 46"/>
              <a:gd name="T46" fmla="*/ 2147483647 w 90"/>
              <a:gd name="T47" fmla="*/ 2147483647 h 46"/>
              <a:gd name="T48" fmla="*/ 2147483647 w 90"/>
              <a:gd name="T49" fmla="*/ 2147483647 h 46"/>
              <a:gd name="T50" fmla="*/ 2147483647 w 90"/>
              <a:gd name="T51" fmla="*/ 2147483647 h 46"/>
              <a:gd name="T52" fmla="*/ 2147483647 w 90"/>
              <a:gd name="T53" fmla="*/ 2147483647 h 46"/>
              <a:gd name="T54" fmla="*/ 2147483647 w 90"/>
              <a:gd name="T55" fmla="*/ 2147483647 h 46"/>
              <a:gd name="T56" fmla="*/ 2147483647 w 90"/>
              <a:gd name="T57" fmla="*/ 2147483647 h 46"/>
              <a:gd name="T58" fmla="*/ 2147483647 w 90"/>
              <a:gd name="T59" fmla="*/ 2147483647 h 46"/>
              <a:gd name="T60" fmla="*/ 2147483647 w 90"/>
              <a:gd name="T61" fmla="*/ 2147483647 h 46"/>
              <a:gd name="T62" fmla="*/ 2147483647 w 90"/>
              <a:gd name="T63" fmla="*/ 0 h 46"/>
              <a:gd name="T64" fmla="*/ 2147483647 w 90"/>
              <a:gd name="T65" fmla="*/ 2147483647 h 46"/>
              <a:gd name="T66" fmla="*/ 2147483647 w 90"/>
              <a:gd name="T67" fmla="*/ 2147483647 h 46"/>
              <a:gd name="T68" fmla="*/ 2147483647 w 90"/>
              <a:gd name="T69" fmla="*/ 2147483647 h 46"/>
              <a:gd name="T70" fmla="*/ 2147483647 w 90"/>
              <a:gd name="T71" fmla="*/ 2147483647 h 46"/>
              <a:gd name="T72" fmla="*/ 2147483647 w 90"/>
              <a:gd name="T73" fmla="*/ 2147483647 h 46"/>
              <a:gd name="T74" fmla="*/ 0 w 90"/>
              <a:gd name="T75" fmla="*/ 2147483647 h 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46"/>
              <a:gd name="T116" fmla="*/ 90 w 90"/>
              <a:gd name="T117" fmla="*/ 46 h 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46">
                <a:moveTo>
                  <a:pt x="0" y="20"/>
                </a:moveTo>
                <a:lnTo>
                  <a:pt x="7" y="25"/>
                </a:lnTo>
                <a:lnTo>
                  <a:pt x="25" y="29"/>
                </a:lnTo>
                <a:lnTo>
                  <a:pt x="32" y="30"/>
                </a:lnTo>
                <a:lnTo>
                  <a:pt x="33" y="33"/>
                </a:lnTo>
                <a:lnTo>
                  <a:pt x="37" y="34"/>
                </a:lnTo>
                <a:lnTo>
                  <a:pt x="41" y="46"/>
                </a:lnTo>
                <a:lnTo>
                  <a:pt x="45" y="36"/>
                </a:lnTo>
                <a:lnTo>
                  <a:pt x="46" y="34"/>
                </a:lnTo>
                <a:lnTo>
                  <a:pt x="47" y="33"/>
                </a:lnTo>
                <a:lnTo>
                  <a:pt x="47" y="31"/>
                </a:lnTo>
                <a:lnTo>
                  <a:pt x="48" y="29"/>
                </a:lnTo>
                <a:lnTo>
                  <a:pt x="49" y="29"/>
                </a:lnTo>
                <a:lnTo>
                  <a:pt x="48" y="30"/>
                </a:lnTo>
                <a:lnTo>
                  <a:pt x="48" y="33"/>
                </a:lnTo>
                <a:lnTo>
                  <a:pt x="50" y="32"/>
                </a:lnTo>
                <a:lnTo>
                  <a:pt x="51" y="30"/>
                </a:lnTo>
                <a:lnTo>
                  <a:pt x="53" y="30"/>
                </a:lnTo>
                <a:lnTo>
                  <a:pt x="54" y="28"/>
                </a:lnTo>
                <a:lnTo>
                  <a:pt x="54" y="29"/>
                </a:lnTo>
                <a:lnTo>
                  <a:pt x="52" y="34"/>
                </a:lnTo>
                <a:lnTo>
                  <a:pt x="53" y="34"/>
                </a:lnTo>
                <a:lnTo>
                  <a:pt x="55" y="32"/>
                </a:lnTo>
                <a:lnTo>
                  <a:pt x="57" y="30"/>
                </a:lnTo>
                <a:lnTo>
                  <a:pt x="58" y="27"/>
                </a:lnTo>
                <a:lnTo>
                  <a:pt x="63" y="27"/>
                </a:lnTo>
                <a:lnTo>
                  <a:pt x="65" y="26"/>
                </a:lnTo>
                <a:lnTo>
                  <a:pt x="70" y="23"/>
                </a:lnTo>
                <a:lnTo>
                  <a:pt x="75" y="24"/>
                </a:lnTo>
                <a:lnTo>
                  <a:pt x="79" y="27"/>
                </a:lnTo>
                <a:lnTo>
                  <a:pt x="79" y="24"/>
                </a:lnTo>
                <a:lnTo>
                  <a:pt x="81" y="23"/>
                </a:lnTo>
                <a:lnTo>
                  <a:pt x="86" y="24"/>
                </a:lnTo>
                <a:lnTo>
                  <a:pt x="90" y="23"/>
                </a:lnTo>
                <a:lnTo>
                  <a:pt x="85" y="20"/>
                </a:lnTo>
                <a:lnTo>
                  <a:pt x="84" y="15"/>
                </a:lnTo>
                <a:lnTo>
                  <a:pt x="80" y="16"/>
                </a:lnTo>
                <a:lnTo>
                  <a:pt x="78" y="15"/>
                </a:lnTo>
                <a:lnTo>
                  <a:pt x="77" y="16"/>
                </a:lnTo>
                <a:lnTo>
                  <a:pt x="74" y="15"/>
                </a:lnTo>
                <a:lnTo>
                  <a:pt x="73" y="15"/>
                </a:lnTo>
                <a:lnTo>
                  <a:pt x="73" y="12"/>
                </a:lnTo>
                <a:lnTo>
                  <a:pt x="74" y="9"/>
                </a:lnTo>
                <a:lnTo>
                  <a:pt x="70" y="11"/>
                </a:lnTo>
                <a:lnTo>
                  <a:pt x="66" y="12"/>
                </a:lnTo>
                <a:lnTo>
                  <a:pt x="58" y="14"/>
                </a:lnTo>
                <a:lnTo>
                  <a:pt x="52" y="19"/>
                </a:lnTo>
                <a:lnTo>
                  <a:pt x="51" y="18"/>
                </a:lnTo>
                <a:lnTo>
                  <a:pt x="49" y="19"/>
                </a:lnTo>
                <a:lnTo>
                  <a:pt x="46" y="17"/>
                </a:lnTo>
                <a:lnTo>
                  <a:pt x="45" y="17"/>
                </a:lnTo>
                <a:lnTo>
                  <a:pt x="42" y="18"/>
                </a:lnTo>
                <a:lnTo>
                  <a:pt x="38" y="12"/>
                </a:lnTo>
                <a:lnTo>
                  <a:pt x="32" y="11"/>
                </a:lnTo>
                <a:lnTo>
                  <a:pt x="30" y="11"/>
                </a:lnTo>
                <a:lnTo>
                  <a:pt x="29" y="13"/>
                </a:lnTo>
                <a:lnTo>
                  <a:pt x="30" y="10"/>
                </a:lnTo>
                <a:lnTo>
                  <a:pt x="28" y="12"/>
                </a:lnTo>
                <a:lnTo>
                  <a:pt x="27" y="14"/>
                </a:lnTo>
                <a:lnTo>
                  <a:pt x="27" y="11"/>
                </a:lnTo>
                <a:lnTo>
                  <a:pt x="29" y="5"/>
                </a:lnTo>
                <a:lnTo>
                  <a:pt x="32" y="1"/>
                </a:lnTo>
                <a:lnTo>
                  <a:pt x="36" y="1"/>
                </a:lnTo>
                <a:lnTo>
                  <a:pt x="35" y="0"/>
                </a:lnTo>
                <a:lnTo>
                  <a:pt x="30" y="0"/>
                </a:lnTo>
                <a:lnTo>
                  <a:pt x="27" y="2"/>
                </a:lnTo>
                <a:lnTo>
                  <a:pt x="26" y="4"/>
                </a:lnTo>
                <a:lnTo>
                  <a:pt x="21" y="7"/>
                </a:lnTo>
                <a:lnTo>
                  <a:pt x="20" y="10"/>
                </a:lnTo>
                <a:lnTo>
                  <a:pt x="17" y="11"/>
                </a:lnTo>
                <a:lnTo>
                  <a:pt x="16" y="12"/>
                </a:lnTo>
                <a:lnTo>
                  <a:pt x="14" y="13"/>
                </a:lnTo>
                <a:lnTo>
                  <a:pt x="9" y="14"/>
                </a:lnTo>
                <a:lnTo>
                  <a:pt x="7" y="15"/>
                </a:lnTo>
                <a:lnTo>
                  <a:pt x="5" y="18"/>
                </a:lnTo>
                <a:lnTo>
                  <a:pt x="0" y="2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5" name="Michigan">
            <a:extLst>
              <a:ext uri="{FF2B5EF4-FFF2-40B4-BE49-F238E27FC236}">
                <a16:creationId xmlns:a16="http://schemas.microsoft.com/office/drawing/2014/main" id="{4D375754-C727-4AD5-BA72-110D88DB795D}"/>
              </a:ext>
            </a:extLst>
          </p:cNvPr>
          <p:cNvSpPr>
            <a:spLocks noChangeAspect="1"/>
          </p:cNvSpPr>
          <p:nvPr/>
        </p:nvSpPr>
        <p:spPr bwMode="auto">
          <a:xfrm>
            <a:off x="7470775" y="2157414"/>
            <a:ext cx="471488" cy="638175"/>
          </a:xfrm>
          <a:custGeom>
            <a:avLst/>
            <a:gdLst>
              <a:gd name="T0" fmla="*/ 0 w 60"/>
              <a:gd name="T1" fmla="*/ 2147483647 h 82"/>
              <a:gd name="T2" fmla="*/ 2147483647 w 60"/>
              <a:gd name="T3" fmla="*/ 2147483647 h 82"/>
              <a:gd name="T4" fmla="*/ 2147483647 w 60"/>
              <a:gd name="T5" fmla="*/ 2147483647 h 82"/>
              <a:gd name="T6" fmla="*/ 2147483647 w 60"/>
              <a:gd name="T7" fmla="*/ 2147483647 h 82"/>
              <a:gd name="T8" fmla="*/ 2147483647 w 60"/>
              <a:gd name="T9" fmla="*/ 2147483647 h 82"/>
              <a:gd name="T10" fmla="*/ 2147483647 w 60"/>
              <a:gd name="T11" fmla="*/ 2147483647 h 82"/>
              <a:gd name="T12" fmla="*/ 2147483647 w 60"/>
              <a:gd name="T13" fmla="*/ 2147483647 h 82"/>
              <a:gd name="T14" fmla="*/ 2147483647 w 60"/>
              <a:gd name="T15" fmla="*/ 2147483647 h 82"/>
              <a:gd name="T16" fmla="*/ 0 w 60"/>
              <a:gd name="T17" fmla="*/ 2147483647 h 82"/>
              <a:gd name="T18" fmla="*/ 2147483647 w 60"/>
              <a:gd name="T19" fmla="*/ 2147483647 h 82"/>
              <a:gd name="T20" fmla="*/ 2147483647 w 60"/>
              <a:gd name="T21" fmla="*/ 2147483647 h 82"/>
              <a:gd name="T22" fmla="*/ 2147483647 w 60"/>
              <a:gd name="T23" fmla="*/ 2147483647 h 82"/>
              <a:gd name="T24" fmla="*/ 2147483647 w 60"/>
              <a:gd name="T25" fmla="*/ 2147483647 h 82"/>
              <a:gd name="T26" fmla="*/ 2147483647 w 60"/>
              <a:gd name="T27" fmla="*/ 2147483647 h 82"/>
              <a:gd name="T28" fmla="*/ 2147483647 w 60"/>
              <a:gd name="T29" fmla="*/ 2147483647 h 82"/>
              <a:gd name="T30" fmla="*/ 2147483647 w 60"/>
              <a:gd name="T31" fmla="*/ 2147483647 h 82"/>
              <a:gd name="T32" fmla="*/ 2147483647 w 60"/>
              <a:gd name="T33" fmla="*/ 2147483647 h 82"/>
              <a:gd name="T34" fmla="*/ 2147483647 w 60"/>
              <a:gd name="T35" fmla="*/ 2147483647 h 82"/>
              <a:gd name="T36" fmla="*/ 2147483647 w 60"/>
              <a:gd name="T37" fmla="*/ 2147483647 h 82"/>
              <a:gd name="T38" fmla="*/ 2147483647 w 60"/>
              <a:gd name="T39" fmla="*/ 2147483647 h 82"/>
              <a:gd name="T40" fmla="*/ 2147483647 w 60"/>
              <a:gd name="T41" fmla="*/ 2147483647 h 82"/>
              <a:gd name="T42" fmla="*/ 2147483647 w 60"/>
              <a:gd name="T43" fmla="*/ 2147483647 h 82"/>
              <a:gd name="T44" fmla="*/ 2147483647 w 60"/>
              <a:gd name="T45" fmla="*/ 2147483647 h 82"/>
              <a:gd name="T46" fmla="*/ 2147483647 w 60"/>
              <a:gd name="T47" fmla="*/ 2147483647 h 82"/>
              <a:gd name="T48" fmla="*/ 2147483647 w 60"/>
              <a:gd name="T49" fmla="*/ 0 h 82"/>
              <a:gd name="T50" fmla="*/ 2147483647 w 60"/>
              <a:gd name="T51" fmla="*/ 2147483647 h 82"/>
              <a:gd name="T52" fmla="*/ 2147483647 w 60"/>
              <a:gd name="T53" fmla="*/ 2147483647 h 82"/>
              <a:gd name="T54" fmla="*/ 2147483647 w 60"/>
              <a:gd name="T55" fmla="*/ 2147483647 h 82"/>
              <a:gd name="T56" fmla="*/ 2147483647 w 60"/>
              <a:gd name="T57" fmla="*/ 2147483647 h 82"/>
              <a:gd name="T58" fmla="*/ 2147483647 w 60"/>
              <a:gd name="T59" fmla="*/ 2147483647 h 82"/>
              <a:gd name="T60" fmla="*/ 2147483647 w 60"/>
              <a:gd name="T61" fmla="*/ 2147483647 h 82"/>
              <a:gd name="T62" fmla="*/ 2147483647 w 60"/>
              <a:gd name="T63" fmla="*/ 2147483647 h 82"/>
              <a:gd name="T64" fmla="*/ 2147483647 w 60"/>
              <a:gd name="T65" fmla="*/ 2147483647 h 82"/>
              <a:gd name="T66" fmla="*/ 2147483647 w 60"/>
              <a:gd name="T67" fmla="*/ 2147483647 h 82"/>
              <a:gd name="T68" fmla="*/ 2147483647 w 60"/>
              <a:gd name="T69" fmla="*/ 2147483647 h 82"/>
              <a:gd name="T70" fmla="*/ 2147483647 w 60"/>
              <a:gd name="T71" fmla="*/ 2147483647 h 82"/>
              <a:gd name="T72" fmla="*/ 2147483647 w 60"/>
              <a:gd name="T73" fmla="*/ 2147483647 h 82"/>
              <a:gd name="T74" fmla="*/ 2147483647 w 60"/>
              <a:gd name="T75" fmla="*/ 2147483647 h 82"/>
              <a:gd name="T76" fmla="*/ 2147483647 w 60"/>
              <a:gd name="T77" fmla="*/ 2147483647 h 82"/>
              <a:gd name="T78" fmla="*/ 2147483647 w 60"/>
              <a:gd name="T79" fmla="*/ 2147483647 h 82"/>
              <a:gd name="T80" fmla="*/ 2147483647 w 60"/>
              <a:gd name="T81" fmla="*/ 2147483647 h 82"/>
              <a:gd name="T82" fmla="*/ 2147483647 w 60"/>
              <a:gd name="T83" fmla="*/ 2147483647 h 82"/>
              <a:gd name="T84" fmla="*/ 2147483647 w 60"/>
              <a:gd name="T85" fmla="*/ 2147483647 h 82"/>
              <a:gd name="T86" fmla="*/ 2147483647 w 60"/>
              <a:gd name="T87" fmla="*/ 2147483647 h 82"/>
              <a:gd name="T88" fmla="*/ 2147483647 w 60"/>
              <a:gd name="T89" fmla="*/ 2147483647 h 82"/>
              <a:gd name="T90" fmla="*/ 2147483647 w 60"/>
              <a:gd name="T91" fmla="*/ 2147483647 h 82"/>
              <a:gd name="T92" fmla="*/ 2147483647 w 60"/>
              <a:gd name="T93" fmla="*/ 2147483647 h 82"/>
              <a:gd name="T94" fmla="*/ 2147483647 w 60"/>
              <a:gd name="T95" fmla="*/ 2147483647 h 82"/>
              <a:gd name="T96" fmla="*/ 2147483647 w 60"/>
              <a:gd name="T97" fmla="*/ 2147483647 h 82"/>
              <a:gd name="T98" fmla="*/ 2147483647 w 60"/>
              <a:gd name="T99" fmla="*/ 2147483647 h 82"/>
              <a:gd name="T100" fmla="*/ 2147483647 w 60"/>
              <a:gd name="T101" fmla="*/ 2147483647 h 82"/>
              <a:gd name="T102" fmla="*/ 2147483647 w 60"/>
              <a:gd name="T103" fmla="*/ 2147483647 h 82"/>
              <a:gd name="T104" fmla="*/ 2147483647 w 60"/>
              <a:gd name="T105" fmla="*/ 2147483647 h 82"/>
              <a:gd name="T106" fmla="*/ 2147483647 w 60"/>
              <a:gd name="T107" fmla="*/ 2147483647 h 82"/>
              <a:gd name="T108" fmla="*/ 2147483647 w 60"/>
              <a:gd name="T109" fmla="*/ 2147483647 h 82"/>
              <a:gd name="T110" fmla="*/ 2147483647 w 60"/>
              <a:gd name="T111" fmla="*/ 2147483647 h 82"/>
              <a:gd name="T112" fmla="*/ 2147483647 w 60"/>
              <a:gd name="T113" fmla="*/ 2147483647 h 82"/>
              <a:gd name="T114" fmla="*/ 2147483647 w 60"/>
              <a:gd name="T115" fmla="*/ 2147483647 h 82"/>
              <a:gd name="T116" fmla="*/ 2147483647 w 60"/>
              <a:gd name="T117" fmla="*/ 2147483647 h 82"/>
              <a:gd name="T118" fmla="*/ 2147483647 w 60"/>
              <a:gd name="T119" fmla="*/ 2147483647 h 82"/>
              <a:gd name="T120" fmla="*/ 2147483647 w 60"/>
              <a:gd name="T121" fmla="*/ 2147483647 h 82"/>
              <a:gd name="T122" fmla="*/ 0 w 60"/>
              <a:gd name="T123" fmla="*/ 2147483647 h 8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0"/>
              <a:gd name="T187" fmla="*/ 0 h 82"/>
              <a:gd name="T188" fmla="*/ 60 w 60"/>
              <a:gd name="T189" fmla="*/ 82 h 8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0" h="82">
                <a:moveTo>
                  <a:pt x="0" y="82"/>
                </a:moveTo>
                <a:lnTo>
                  <a:pt x="5" y="72"/>
                </a:lnTo>
                <a:lnTo>
                  <a:pt x="6" y="68"/>
                </a:lnTo>
                <a:lnTo>
                  <a:pt x="7" y="61"/>
                </a:lnTo>
                <a:lnTo>
                  <a:pt x="5" y="55"/>
                </a:lnTo>
                <a:lnTo>
                  <a:pt x="2" y="48"/>
                </a:lnTo>
                <a:lnTo>
                  <a:pt x="1" y="45"/>
                </a:lnTo>
                <a:lnTo>
                  <a:pt x="2" y="41"/>
                </a:lnTo>
                <a:lnTo>
                  <a:pt x="0" y="37"/>
                </a:lnTo>
                <a:lnTo>
                  <a:pt x="2" y="34"/>
                </a:lnTo>
                <a:lnTo>
                  <a:pt x="3" y="27"/>
                </a:lnTo>
                <a:lnTo>
                  <a:pt x="3" y="24"/>
                </a:lnTo>
                <a:lnTo>
                  <a:pt x="5" y="22"/>
                </a:lnTo>
                <a:lnTo>
                  <a:pt x="5" y="19"/>
                </a:lnTo>
                <a:lnTo>
                  <a:pt x="8" y="18"/>
                </a:lnTo>
                <a:lnTo>
                  <a:pt x="12" y="13"/>
                </a:lnTo>
                <a:lnTo>
                  <a:pt x="11" y="21"/>
                </a:lnTo>
                <a:lnTo>
                  <a:pt x="14" y="19"/>
                </a:lnTo>
                <a:lnTo>
                  <a:pt x="14" y="12"/>
                </a:lnTo>
                <a:lnTo>
                  <a:pt x="17" y="9"/>
                </a:lnTo>
                <a:lnTo>
                  <a:pt x="19" y="8"/>
                </a:lnTo>
                <a:lnTo>
                  <a:pt x="17" y="7"/>
                </a:lnTo>
                <a:lnTo>
                  <a:pt x="16" y="5"/>
                </a:lnTo>
                <a:lnTo>
                  <a:pt x="18" y="1"/>
                </a:lnTo>
                <a:lnTo>
                  <a:pt x="21" y="0"/>
                </a:lnTo>
                <a:lnTo>
                  <a:pt x="28" y="2"/>
                </a:lnTo>
                <a:lnTo>
                  <a:pt x="31" y="5"/>
                </a:lnTo>
                <a:lnTo>
                  <a:pt x="39" y="7"/>
                </a:lnTo>
                <a:lnTo>
                  <a:pt x="40" y="9"/>
                </a:lnTo>
                <a:lnTo>
                  <a:pt x="43" y="12"/>
                </a:lnTo>
                <a:lnTo>
                  <a:pt x="40" y="12"/>
                </a:lnTo>
                <a:lnTo>
                  <a:pt x="40" y="14"/>
                </a:lnTo>
                <a:lnTo>
                  <a:pt x="43" y="17"/>
                </a:lnTo>
                <a:lnTo>
                  <a:pt x="44" y="23"/>
                </a:lnTo>
                <a:lnTo>
                  <a:pt x="44" y="26"/>
                </a:lnTo>
                <a:lnTo>
                  <a:pt x="41" y="30"/>
                </a:lnTo>
                <a:lnTo>
                  <a:pt x="40" y="32"/>
                </a:lnTo>
                <a:lnTo>
                  <a:pt x="37" y="34"/>
                </a:lnTo>
                <a:lnTo>
                  <a:pt x="37" y="35"/>
                </a:lnTo>
                <a:lnTo>
                  <a:pt x="37" y="40"/>
                </a:lnTo>
                <a:lnTo>
                  <a:pt x="40" y="42"/>
                </a:lnTo>
                <a:lnTo>
                  <a:pt x="43" y="38"/>
                </a:lnTo>
                <a:lnTo>
                  <a:pt x="46" y="33"/>
                </a:lnTo>
                <a:lnTo>
                  <a:pt x="50" y="31"/>
                </a:lnTo>
                <a:lnTo>
                  <a:pt x="54" y="33"/>
                </a:lnTo>
                <a:lnTo>
                  <a:pt x="56" y="37"/>
                </a:lnTo>
                <a:lnTo>
                  <a:pt x="59" y="47"/>
                </a:lnTo>
                <a:lnTo>
                  <a:pt x="60" y="51"/>
                </a:lnTo>
                <a:lnTo>
                  <a:pt x="59" y="53"/>
                </a:lnTo>
                <a:lnTo>
                  <a:pt x="60" y="57"/>
                </a:lnTo>
                <a:lnTo>
                  <a:pt x="58" y="59"/>
                </a:lnTo>
                <a:lnTo>
                  <a:pt x="57" y="57"/>
                </a:lnTo>
                <a:lnTo>
                  <a:pt x="56" y="58"/>
                </a:lnTo>
                <a:lnTo>
                  <a:pt x="55" y="62"/>
                </a:lnTo>
                <a:lnTo>
                  <a:pt x="55" y="64"/>
                </a:lnTo>
                <a:lnTo>
                  <a:pt x="52" y="66"/>
                </a:lnTo>
                <a:lnTo>
                  <a:pt x="52" y="71"/>
                </a:lnTo>
                <a:lnTo>
                  <a:pt x="50" y="73"/>
                </a:lnTo>
                <a:lnTo>
                  <a:pt x="49" y="77"/>
                </a:lnTo>
                <a:lnTo>
                  <a:pt x="29" y="80"/>
                </a:lnTo>
                <a:lnTo>
                  <a:pt x="28" y="79"/>
                </a:lnTo>
                <a:lnTo>
                  <a:pt x="0" y="82"/>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6" name="New York">
            <a:extLst>
              <a:ext uri="{FF2B5EF4-FFF2-40B4-BE49-F238E27FC236}">
                <a16:creationId xmlns:a16="http://schemas.microsoft.com/office/drawing/2014/main" id="{88ADF8F5-AC36-4411-B6DB-E900DC1D61A2}"/>
              </a:ext>
            </a:extLst>
          </p:cNvPr>
          <p:cNvSpPr>
            <a:spLocks noChangeAspect="1"/>
          </p:cNvSpPr>
          <p:nvPr/>
        </p:nvSpPr>
        <p:spPr bwMode="auto">
          <a:xfrm>
            <a:off x="8255000" y="2063751"/>
            <a:ext cx="723900" cy="646113"/>
          </a:xfrm>
          <a:custGeom>
            <a:avLst/>
            <a:gdLst>
              <a:gd name="T0" fmla="*/ 0 w 92"/>
              <a:gd name="T1" fmla="*/ 2147483647 h 83"/>
              <a:gd name="T2" fmla="*/ 2147483647 w 92"/>
              <a:gd name="T3" fmla="*/ 2147483647 h 83"/>
              <a:gd name="T4" fmla="*/ 2147483647 w 92"/>
              <a:gd name="T5" fmla="*/ 2147483647 h 83"/>
              <a:gd name="T6" fmla="*/ 2147483647 w 92"/>
              <a:gd name="T7" fmla="*/ 2147483647 h 83"/>
              <a:gd name="T8" fmla="*/ 2147483647 w 92"/>
              <a:gd name="T9" fmla="*/ 2147483647 h 83"/>
              <a:gd name="T10" fmla="*/ 2147483647 w 92"/>
              <a:gd name="T11" fmla="*/ 2147483647 h 83"/>
              <a:gd name="T12" fmla="*/ 2147483647 w 92"/>
              <a:gd name="T13" fmla="*/ 2147483647 h 83"/>
              <a:gd name="T14" fmla="*/ 2147483647 w 92"/>
              <a:gd name="T15" fmla="*/ 2147483647 h 83"/>
              <a:gd name="T16" fmla="*/ 2147483647 w 92"/>
              <a:gd name="T17" fmla="*/ 2147483647 h 83"/>
              <a:gd name="T18" fmla="*/ 2147483647 w 92"/>
              <a:gd name="T19" fmla="*/ 2147483647 h 83"/>
              <a:gd name="T20" fmla="*/ 2147483647 w 92"/>
              <a:gd name="T21" fmla="*/ 2147483647 h 83"/>
              <a:gd name="T22" fmla="*/ 2147483647 w 92"/>
              <a:gd name="T23" fmla="*/ 2147483647 h 83"/>
              <a:gd name="T24" fmla="*/ 2147483647 w 92"/>
              <a:gd name="T25" fmla="*/ 2147483647 h 83"/>
              <a:gd name="T26" fmla="*/ 2147483647 w 92"/>
              <a:gd name="T27" fmla="*/ 2147483647 h 83"/>
              <a:gd name="T28" fmla="*/ 2147483647 w 92"/>
              <a:gd name="T29" fmla="*/ 2147483647 h 83"/>
              <a:gd name="T30" fmla="*/ 2147483647 w 92"/>
              <a:gd name="T31" fmla="*/ 2147483647 h 83"/>
              <a:gd name="T32" fmla="*/ 2147483647 w 92"/>
              <a:gd name="T33" fmla="*/ 2147483647 h 83"/>
              <a:gd name="T34" fmla="*/ 2147483647 w 92"/>
              <a:gd name="T35" fmla="*/ 0 h 83"/>
              <a:gd name="T36" fmla="*/ 2147483647 w 92"/>
              <a:gd name="T37" fmla="*/ 2147483647 h 83"/>
              <a:gd name="T38" fmla="*/ 2147483647 w 92"/>
              <a:gd name="T39" fmla="*/ 2147483647 h 83"/>
              <a:gd name="T40" fmla="*/ 2147483647 w 92"/>
              <a:gd name="T41" fmla="*/ 2147483647 h 83"/>
              <a:gd name="T42" fmla="*/ 2147483647 w 92"/>
              <a:gd name="T43" fmla="*/ 2147483647 h 83"/>
              <a:gd name="T44" fmla="*/ 2147483647 w 92"/>
              <a:gd name="T45" fmla="*/ 2147483647 h 83"/>
              <a:gd name="T46" fmla="*/ 2147483647 w 92"/>
              <a:gd name="T47" fmla="*/ 2147483647 h 83"/>
              <a:gd name="T48" fmla="*/ 2147483647 w 92"/>
              <a:gd name="T49" fmla="*/ 2147483647 h 83"/>
              <a:gd name="T50" fmla="*/ 2147483647 w 92"/>
              <a:gd name="T51" fmla="*/ 2147483647 h 83"/>
              <a:gd name="T52" fmla="*/ 2147483647 w 92"/>
              <a:gd name="T53" fmla="*/ 2147483647 h 83"/>
              <a:gd name="T54" fmla="*/ 2147483647 w 92"/>
              <a:gd name="T55" fmla="*/ 2147483647 h 83"/>
              <a:gd name="T56" fmla="*/ 2147483647 w 92"/>
              <a:gd name="T57" fmla="*/ 2147483647 h 83"/>
              <a:gd name="T58" fmla="*/ 2147483647 w 92"/>
              <a:gd name="T59" fmla="*/ 2147483647 h 83"/>
              <a:gd name="T60" fmla="*/ 2147483647 w 92"/>
              <a:gd name="T61" fmla="*/ 2147483647 h 83"/>
              <a:gd name="T62" fmla="*/ 2147483647 w 92"/>
              <a:gd name="T63" fmla="*/ 2147483647 h 83"/>
              <a:gd name="T64" fmla="*/ 2147483647 w 92"/>
              <a:gd name="T65" fmla="*/ 2147483647 h 83"/>
              <a:gd name="T66" fmla="*/ 2147483647 w 92"/>
              <a:gd name="T67" fmla="*/ 2147483647 h 83"/>
              <a:gd name="T68" fmla="*/ 2147483647 w 92"/>
              <a:gd name="T69" fmla="*/ 2147483647 h 83"/>
              <a:gd name="T70" fmla="*/ 2147483647 w 92"/>
              <a:gd name="T71" fmla="*/ 2147483647 h 83"/>
              <a:gd name="T72" fmla="*/ 2147483647 w 92"/>
              <a:gd name="T73" fmla="*/ 2147483647 h 83"/>
              <a:gd name="T74" fmla="*/ 2147483647 w 92"/>
              <a:gd name="T75" fmla="*/ 2147483647 h 83"/>
              <a:gd name="T76" fmla="*/ 2147483647 w 92"/>
              <a:gd name="T77" fmla="*/ 2147483647 h 83"/>
              <a:gd name="T78" fmla="*/ 2147483647 w 92"/>
              <a:gd name="T79" fmla="*/ 2147483647 h 83"/>
              <a:gd name="T80" fmla="*/ 2147483647 w 92"/>
              <a:gd name="T81" fmla="*/ 2147483647 h 83"/>
              <a:gd name="T82" fmla="*/ 2147483647 w 92"/>
              <a:gd name="T83" fmla="*/ 2147483647 h 83"/>
              <a:gd name="T84" fmla="*/ 2147483647 w 92"/>
              <a:gd name="T85" fmla="*/ 2147483647 h 83"/>
              <a:gd name="T86" fmla="*/ 2147483647 w 92"/>
              <a:gd name="T87" fmla="*/ 2147483647 h 83"/>
              <a:gd name="T88" fmla="*/ 2147483647 w 92"/>
              <a:gd name="T89" fmla="*/ 2147483647 h 83"/>
              <a:gd name="T90" fmla="*/ 2147483647 w 92"/>
              <a:gd name="T91" fmla="*/ 2147483647 h 83"/>
              <a:gd name="T92" fmla="*/ 2147483647 w 92"/>
              <a:gd name="T93" fmla="*/ 2147483647 h 83"/>
              <a:gd name="T94" fmla="*/ 2147483647 w 92"/>
              <a:gd name="T95" fmla="*/ 2147483647 h 83"/>
              <a:gd name="T96" fmla="*/ 2147483647 w 92"/>
              <a:gd name="T97" fmla="*/ 2147483647 h 83"/>
              <a:gd name="T98" fmla="*/ 2147483647 w 92"/>
              <a:gd name="T99" fmla="*/ 2147483647 h 83"/>
              <a:gd name="T100" fmla="*/ 2147483647 w 92"/>
              <a:gd name="T101" fmla="*/ 2147483647 h 83"/>
              <a:gd name="T102" fmla="*/ 2147483647 w 92"/>
              <a:gd name="T103" fmla="*/ 2147483647 h 83"/>
              <a:gd name="T104" fmla="*/ 0 w 92"/>
              <a:gd name="T105" fmla="*/ 2147483647 h 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92"/>
              <a:gd name="T160" fmla="*/ 0 h 83"/>
              <a:gd name="T161" fmla="*/ 92 w 92"/>
              <a:gd name="T162" fmla="*/ 83 h 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92" h="83">
                <a:moveTo>
                  <a:pt x="0" y="71"/>
                </a:moveTo>
                <a:lnTo>
                  <a:pt x="3" y="76"/>
                </a:lnTo>
                <a:lnTo>
                  <a:pt x="63" y="64"/>
                </a:lnTo>
                <a:lnTo>
                  <a:pt x="67" y="67"/>
                </a:lnTo>
                <a:lnTo>
                  <a:pt x="70" y="71"/>
                </a:lnTo>
                <a:lnTo>
                  <a:pt x="75" y="74"/>
                </a:lnTo>
                <a:lnTo>
                  <a:pt x="89" y="79"/>
                </a:lnTo>
                <a:lnTo>
                  <a:pt x="89" y="81"/>
                </a:lnTo>
                <a:lnTo>
                  <a:pt x="90" y="83"/>
                </a:lnTo>
                <a:lnTo>
                  <a:pt x="91" y="82"/>
                </a:lnTo>
                <a:lnTo>
                  <a:pt x="92" y="78"/>
                </a:lnTo>
                <a:lnTo>
                  <a:pt x="92" y="71"/>
                </a:lnTo>
                <a:lnTo>
                  <a:pt x="90" y="57"/>
                </a:lnTo>
                <a:lnTo>
                  <a:pt x="90" y="43"/>
                </a:lnTo>
                <a:lnTo>
                  <a:pt x="87" y="32"/>
                </a:lnTo>
                <a:lnTo>
                  <a:pt x="83" y="23"/>
                </a:lnTo>
                <a:lnTo>
                  <a:pt x="82" y="14"/>
                </a:lnTo>
                <a:lnTo>
                  <a:pt x="79" y="0"/>
                </a:lnTo>
                <a:lnTo>
                  <a:pt x="60" y="5"/>
                </a:lnTo>
                <a:lnTo>
                  <a:pt x="59" y="5"/>
                </a:lnTo>
                <a:lnTo>
                  <a:pt x="53" y="9"/>
                </a:lnTo>
                <a:lnTo>
                  <a:pt x="48" y="16"/>
                </a:lnTo>
                <a:lnTo>
                  <a:pt x="47" y="20"/>
                </a:lnTo>
                <a:lnTo>
                  <a:pt x="45" y="23"/>
                </a:lnTo>
                <a:lnTo>
                  <a:pt x="41" y="27"/>
                </a:lnTo>
                <a:lnTo>
                  <a:pt x="43" y="29"/>
                </a:lnTo>
                <a:lnTo>
                  <a:pt x="43" y="27"/>
                </a:lnTo>
                <a:lnTo>
                  <a:pt x="45" y="28"/>
                </a:lnTo>
                <a:lnTo>
                  <a:pt x="44" y="29"/>
                </a:lnTo>
                <a:lnTo>
                  <a:pt x="45" y="29"/>
                </a:lnTo>
                <a:lnTo>
                  <a:pt x="44" y="31"/>
                </a:lnTo>
                <a:lnTo>
                  <a:pt x="43" y="31"/>
                </a:lnTo>
                <a:lnTo>
                  <a:pt x="43" y="32"/>
                </a:lnTo>
                <a:lnTo>
                  <a:pt x="45" y="34"/>
                </a:lnTo>
                <a:lnTo>
                  <a:pt x="45" y="37"/>
                </a:lnTo>
                <a:lnTo>
                  <a:pt x="42" y="38"/>
                </a:lnTo>
                <a:lnTo>
                  <a:pt x="39" y="43"/>
                </a:lnTo>
                <a:lnTo>
                  <a:pt x="36" y="45"/>
                </a:lnTo>
                <a:lnTo>
                  <a:pt x="30" y="45"/>
                </a:lnTo>
                <a:lnTo>
                  <a:pt x="28" y="47"/>
                </a:lnTo>
                <a:lnTo>
                  <a:pt x="25" y="45"/>
                </a:lnTo>
                <a:lnTo>
                  <a:pt x="15" y="46"/>
                </a:lnTo>
                <a:lnTo>
                  <a:pt x="7" y="50"/>
                </a:lnTo>
                <a:lnTo>
                  <a:pt x="8" y="52"/>
                </a:lnTo>
                <a:lnTo>
                  <a:pt x="7" y="54"/>
                </a:lnTo>
                <a:lnTo>
                  <a:pt x="8" y="54"/>
                </a:lnTo>
                <a:lnTo>
                  <a:pt x="9" y="56"/>
                </a:lnTo>
                <a:lnTo>
                  <a:pt x="10" y="56"/>
                </a:lnTo>
                <a:lnTo>
                  <a:pt x="11" y="58"/>
                </a:lnTo>
                <a:lnTo>
                  <a:pt x="11" y="59"/>
                </a:lnTo>
                <a:lnTo>
                  <a:pt x="9" y="61"/>
                </a:lnTo>
                <a:lnTo>
                  <a:pt x="8" y="64"/>
                </a:lnTo>
                <a:lnTo>
                  <a:pt x="0" y="7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7" name="Freeform 15">
            <a:extLst>
              <a:ext uri="{FF2B5EF4-FFF2-40B4-BE49-F238E27FC236}">
                <a16:creationId xmlns:a16="http://schemas.microsoft.com/office/drawing/2014/main" id="{8795DCD8-00ED-4E0E-9697-2A687E47E8C8}"/>
              </a:ext>
            </a:extLst>
          </p:cNvPr>
          <p:cNvSpPr>
            <a:spLocks noChangeAspect="1"/>
          </p:cNvSpPr>
          <p:nvPr/>
        </p:nvSpPr>
        <p:spPr bwMode="auto">
          <a:xfrm>
            <a:off x="8929688" y="2733676"/>
            <a:ext cx="17462" cy="28575"/>
          </a:xfrm>
          <a:custGeom>
            <a:avLst/>
            <a:gdLst>
              <a:gd name="T0" fmla="*/ 0 w 2"/>
              <a:gd name="T1" fmla="*/ 2147483647 h 4"/>
              <a:gd name="T2" fmla="*/ 0 w 2"/>
              <a:gd name="T3" fmla="*/ 2147483647 h 4"/>
              <a:gd name="T4" fmla="*/ 2147483647 w 2"/>
              <a:gd name="T5" fmla="*/ 0 h 4"/>
              <a:gd name="T6" fmla="*/ 2147483647 w 2"/>
              <a:gd name="T7" fmla="*/ 2147483647 h 4"/>
              <a:gd name="T8" fmla="*/ 2147483647 w 2"/>
              <a:gd name="T9" fmla="*/ 2147483647 h 4"/>
              <a:gd name="T10" fmla="*/ 0 w 2"/>
              <a:gd name="T11" fmla="*/ 2147483647 h 4"/>
              <a:gd name="T12" fmla="*/ 0 60000 65536"/>
              <a:gd name="T13" fmla="*/ 0 60000 65536"/>
              <a:gd name="T14" fmla="*/ 0 60000 65536"/>
              <a:gd name="T15" fmla="*/ 0 60000 65536"/>
              <a:gd name="T16" fmla="*/ 0 60000 65536"/>
              <a:gd name="T17" fmla="*/ 0 60000 65536"/>
              <a:gd name="T18" fmla="*/ 0 w 2"/>
              <a:gd name="T19" fmla="*/ 0 h 4"/>
              <a:gd name="T20" fmla="*/ 2 w 2"/>
              <a:gd name="T21" fmla="*/ 4 h 4"/>
            </a:gdLst>
            <a:ahLst/>
            <a:cxnLst>
              <a:cxn ang="T12">
                <a:pos x="T0" y="T1"/>
              </a:cxn>
              <a:cxn ang="T13">
                <a:pos x="T2" y="T3"/>
              </a:cxn>
              <a:cxn ang="T14">
                <a:pos x="T4" y="T5"/>
              </a:cxn>
              <a:cxn ang="T15">
                <a:pos x="T6" y="T7"/>
              </a:cxn>
              <a:cxn ang="T16">
                <a:pos x="T8" y="T9"/>
              </a:cxn>
              <a:cxn ang="T17">
                <a:pos x="T10" y="T11"/>
              </a:cxn>
            </a:cxnLst>
            <a:rect l="T18" t="T19" r="T20" b="T21"/>
            <a:pathLst>
              <a:path w="2" h="4">
                <a:moveTo>
                  <a:pt x="0" y="4"/>
                </a:moveTo>
                <a:lnTo>
                  <a:pt x="0" y="2"/>
                </a:lnTo>
                <a:lnTo>
                  <a:pt x="1" y="0"/>
                </a:lnTo>
                <a:lnTo>
                  <a:pt x="2" y="1"/>
                </a:lnTo>
                <a:lnTo>
                  <a:pt x="1" y="3"/>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8" name="Freeform 16">
            <a:extLst>
              <a:ext uri="{FF2B5EF4-FFF2-40B4-BE49-F238E27FC236}">
                <a16:creationId xmlns:a16="http://schemas.microsoft.com/office/drawing/2014/main" id="{B2A43381-53F7-4480-A5A7-56193813D374}"/>
              </a:ext>
            </a:extLst>
          </p:cNvPr>
          <p:cNvSpPr>
            <a:spLocks noChangeAspect="1"/>
          </p:cNvSpPr>
          <p:nvPr/>
        </p:nvSpPr>
        <p:spPr bwMode="auto">
          <a:xfrm>
            <a:off x="8955089" y="2608264"/>
            <a:ext cx="217487" cy="141287"/>
          </a:xfrm>
          <a:custGeom>
            <a:avLst/>
            <a:gdLst>
              <a:gd name="T0" fmla="*/ 0 w 28"/>
              <a:gd name="T1" fmla="*/ 2147483647 h 18"/>
              <a:gd name="T2" fmla="*/ 0 w 28"/>
              <a:gd name="T3" fmla="*/ 2147483647 h 18"/>
              <a:gd name="T4" fmla="*/ 2147483647 w 28"/>
              <a:gd name="T5" fmla="*/ 2147483647 h 18"/>
              <a:gd name="T6" fmla="*/ 2147483647 w 28"/>
              <a:gd name="T7" fmla="*/ 2147483647 h 18"/>
              <a:gd name="T8" fmla="*/ 2147483647 w 28"/>
              <a:gd name="T9" fmla="*/ 2147483647 h 18"/>
              <a:gd name="T10" fmla="*/ 2147483647 w 28"/>
              <a:gd name="T11" fmla="*/ 2147483647 h 18"/>
              <a:gd name="T12" fmla="*/ 2147483647 w 28"/>
              <a:gd name="T13" fmla="*/ 2147483647 h 18"/>
              <a:gd name="T14" fmla="*/ 2147483647 w 28"/>
              <a:gd name="T15" fmla="*/ 2147483647 h 18"/>
              <a:gd name="T16" fmla="*/ 2147483647 w 28"/>
              <a:gd name="T17" fmla="*/ 2147483647 h 18"/>
              <a:gd name="T18" fmla="*/ 2147483647 w 28"/>
              <a:gd name="T19" fmla="*/ 2147483647 h 18"/>
              <a:gd name="T20" fmla="*/ 2147483647 w 28"/>
              <a:gd name="T21" fmla="*/ 2147483647 h 18"/>
              <a:gd name="T22" fmla="*/ 2147483647 w 28"/>
              <a:gd name="T23" fmla="*/ 2147483647 h 18"/>
              <a:gd name="T24" fmla="*/ 2147483647 w 28"/>
              <a:gd name="T25" fmla="*/ 2147483647 h 18"/>
              <a:gd name="T26" fmla="*/ 2147483647 w 28"/>
              <a:gd name="T27" fmla="*/ 2147483647 h 18"/>
              <a:gd name="T28" fmla="*/ 2147483647 w 28"/>
              <a:gd name="T29" fmla="*/ 2147483647 h 18"/>
              <a:gd name="T30" fmla="*/ 2147483647 w 28"/>
              <a:gd name="T31" fmla="*/ 2147483647 h 18"/>
              <a:gd name="T32" fmla="*/ 2147483647 w 28"/>
              <a:gd name="T33" fmla="*/ 2147483647 h 18"/>
              <a:gd name="T34" fmla="*/ 2147483647 w 28"/>
              <a:gd name="T35" fmla="*/ 2147483647 h 18"/>
              <a:gd name="T36" fmla="*/ 2147483647 w 28"/>
              <a:gd name="T37" fmla="*/ 2147483647 h 18"/>
              <a:gd name="T38" fmla="*/ 2147483647 w 28"/>
              <a:gd name="T39" fmla="*/ 2147483647 h 18"/>
              <a:gd name="T40" fmla="*/ 2147483647 w 28"/>
              <a:gd name="T41" fmla="*/ 2147483647 h 18"/>
              <a:gd name="T42" fmla="*/ 2147483647 w 28"/>
              <a:gd name="T43" fmla="*/ 2147483647 h 18"/>
              <a:gd name="T44" fmla="*/ 2147483647 w 28"/>
              <a:gd name="T45" fmla="*/ 2147483647 h 18"/>
              <a:gd name="T46" fmla="*/ 2147483647 w 28"/>
              <a:gd name="T47" fmla="*/ 2147483647 h 18"/>
              <a:gd name="T48" fmla="*/ 2147483647 w 28"/>
              <a:gd name="T49" fmla="*/ 2147483647 h 18"/>
              <a:gd name="T50" fmla="*/ 2147483647 w 28"/>
              <a:gd name="T51" fmla="*/ 2147483647 h 18"/>
              <a:gd name="T52" fmla="*/ 2147483647 w 28"/>
              <a:gd name="T53" fmla="*/ 2147483647 h 18"/>
              <a:gd name="T54" fmla="*/ 2147483647 w 28"/>
              <a:gd name="T55" fmla="*/ 2147483647 h 18"/>
              <a:gd name="T56" fmla="*/ 2147483647 w 28"/>
              <a:gd name="T57" fmla="*/ 2147483647 h 18"/>
              <a:gd name="T58" fmla="*/ 2147483647 w 28"/>
              <a:gd name="T59" fmla="*/ 2147483647 h 18"/>
              <a:gd name="T60" fmla="*/ 2147483647 w 28"/>
              <a:gd name="T61" fmla="*/ 2147483647 h 18"/>
              <a:gd name="T62" fmla="*/ 2147483647 w 28"/>
              <a:gd name="T63" fmla="*/ 2147483647 h 18"/>
              <a:gd name="T64" fmla="*/ 2147483647 w 28"/>
              <a:gd name="T65" fmla="*/ 0 h 18"/>
              <a:gd name="T66" fmla="*/ 2147483647 w 28"/>
              <a:gd name="T67" fmla="*/ 0 h 18"/>
              <a:gd name="T68" fmla="*/ 2147483647 w 28"/>
              <a:gd name="T69" fmla="*/ 2147483647 h 18"/>
              <a:gd name="T70" fmla="*/ 2147483647 w 28"/>
              <a:gd name="T71" fmla="*/ 2147483647 h 18"/>
              <a:gd name="T72" fmla="*/ 2147483647 w 28"/>
              <a:gd name="T73" fmla="*/ 2147483647 h 18"/>
              <a:gd name="T74" fmla="*/ 2147483647 w 28"/>
              <a:gd name="T75" fmla="*/ 2147483647 h 18"/>
              <a:gd name="T76" fmla="*/ 2147483647 w 28"/>
              <a:gd name="T77" fmla="*/ 2147483647 h 18"/>
              <a:gd name="T78" fmla="*/ 2147483647 w 28"/>
              <a:gd name="T79" fmla="*/ 2147483647 h 18"/>
              <a:gd name="T80" fmla="*/ 2147483647 w 28"/>
              <a:gd name="T81" fmla="*/ 2147483647 h 18"/>
              <a:gd name="T82" fmla="*/ 2147483647 w 28"/>
              <a:gd name="T83" fmla="*/ 2147483647 h 18"/>
              <a:gd name="T84" fmla="*/ 2147483647 w 28"/>
              <a:gd name="T85" fmla="*/ 2147483647 h 18"/>
              <a:gd name="T86" fmla="*/ 2147483647 w 28"/>
              <a:gd name="T87" fmla="*/ 2147483647 h 18"/>
              <a:gd name="T88" fmla="*/ 2147483647 w 28"/>
              <a:gd name="T89" fmla="*/ 2147483647 h 18"/>
              <a:gd name="T90" fmla="*/ 2147483647 w 28"/>
              <a:gd name="T91" fmla="*/ 2147483647 h 18"/>
              <a:gd name="T92" fmla="*/ 2147483647 w 28"/>
              <a:gd name="T93" fmla="*/ 2147483647 h 18"/>
              <a:gd name="T94" fmla="*/ 0 w 28"/>
              <a:gd name="T95" fmla="*/ 2147483647 h 18"/>
              <a:gd name="T96" fmla="*/ 0 w 28"/>
              <a:gd name="T97" fmla="*/ 2147483647 h 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8"/>
              <a:gd name="T148" fmla="*/ 0 h 18"/>
              <a:gd name="T149" fmla="*/ 28 w 28"/>
              <a:gd name="T150" fmla="*/ 18 h 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8" h="18">
                <a:moveTo>
                  <a:pt x="0" y="16"/>
                </a:moveTo>
                <a:lnTo>
                  <a:pt x="0" y="17"/>
                </a:lnTo>
                <a:lnTo>
                  <a:pt x="1" y="18"/>
                </a:lnTo>
                <a:lnTo>
                  <a:pt x="2" y="16"/>
                </a:lnTo>
                <a:lnTo>
                  <a:pt x="3" y="16"/>
                </a:lnTo>
                <a:lnTo>
                  <a:pt x="4" y="16"/>
                </a:lnTo>
                <a:lnTo>
                  <a:pt x="2" y="18"/>
                </a:lnTo>
                <a:lnTo>
                  <a:pt x="5" y="17"/>
                </a:lnTo>
                <a:lnTo>
                  <a:pt x="5" y="16"/>
                </a:lnTo>
                <a:lnTo>
                  <a:pt x="9" y="14"/>
                </a:lnTo>
                <a:lnTo>
                  <a:pt x="12" y="12"/>
                </a:lnTo>
                <a:lnTo>
                  <a:pt x="16" y="10"/>
                </a:lnTo>
                <a:lnTo>
                  <a:pt x="18" y="9"/>
                </a:lnTo>
                <a:lnTo>
                  <a:pt x="13" y="13"/>
                </a:lnTo>
                <a:lnTo>
                  <a:pt x="11" y="14"/>
                </a:lnTo>
                <a:lnTo>
                  <a:pt x="12" y="14"/>
                </a:lnTo>
                <a:lnTo>
                  <a:pt x="14" y="13"/>
                </a:lnTo>
                <a:lnTo>
                  <a:pt x="23" y="6"/>
                </a:lnTo>
                <a:lnTo>
                  <a:pt x="24" y="5"/>
                </a:lnTo>
                <a:lnTo>
                  <a:pt x="28" y="1"/>
                </a:lnTo>
                <a:lnTo>
                  <a:pt x="26" y="3"/>
                </a:lnTo>
                <a:lnTo>
                  <a:pt x="25" y="2"/>
                </a:lnTo>
                <a:lnTo>
                  <a:pt x="23" y="3"/>
                </a:lnTo>
                <a:lnTo>
                  <a:pt x="22" y="3"/>
                </a:lnTo>
                <a:lnTo>
                  <a:pt x="21" y="7"/>
                </a:lnTo>
                <a:lnTo>
                  <a:pt x="20" y="6"/>
                </a:lnTo>
                <a:lnTo>
                  <a:pt x="18" y="6"/>
                </a:lnTo>
                <a:lnTo>
                  <a:pt x="21" y="3"/>
                </a:lnTo>
                <a:lnTo>
                  <a:pt x="23" y="0"/>
                </a:lnTo>
                <a:lnTo>
                  <a:pt x="22" y="0"/>
                </a:lnTo>
                <a:lnTo>
                  <a:pt x="18" y="5"/>
                </a:lnTo>
                <a:lnTo>
                  <a:pt x="14" y="7"/>
                </a:lnTo>
                <a:lnTo>
                  <a:pt x="11" y="7"/>
                </a:lnTo>
                <a:lnTo>
                  <a:pt x="11" y="8"/>
                </a:lnTo>
                <a:lnTo>
                  <a:pt x="8" y="9"/>
                </a:lnTo>
                <a:lnTo>
                  <a:pt x="6" y="9"/>
                </a:lnTo>
                <a:lnTo>
                  <a:pt x="6" y="10"/>
                </a:lnTo>
                <a:lnTo>
                  <a:pt x="5" y="10"/>
                </a:lnTo>
                <a:lnTo>
                  <a:pt x="4" y="12"/>
                </a:lnTo>
                <a:lnTo>
                  <a:pt x="4" y="11"/>
                </a:lnTo>
                <a:lnTo>
                  <a:pt x="3" y="13"/>
                </a:lnTo>
                <a:lnTo>
                  <a:pt x="1" y="13"/>
                </a:lnTo>
                <a:lnTo>
                  <a:pt x="0" y="15"/>
                </a:lnTo>
                <a:lnTo>
                  <a:pt x="0" y="16"/>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89" name="Washington">
            <a:extLst>
              <a:ext uri="{FF2B5EF4-FFF2-40B4-BE49-F238E27FC236}">
                <a16:creationId xmlns:a16="http://schemas.microsoft.com/office/drawing/2014/main" id="{1D408793-5683-4F3A-9D89-500AF0E7063F}"/>
              </a:ext>
            </a:extLst>
          </p:cNvPr>
          <p:cNvSpPr>
            <a:spLocks noChangeAspect="1"/>
          </p:cNvSpPr>
          <p:nvPr/>
        </p:nvSpPr>
        <p:spPr bwMode="auto">
          <a:xfrm>
            <a:off x="3470276" y="1349375"/>
            <a:ext cx="815975" cy="584200"/>
          </a:xfrm>
          <a:custGeom>
            <a:avLst/>
            <a:gdLst>
              <a:gd name="T0" fmla="*/ 2147483647 w 104"/>
              <a:gd name="T1" fmla="*/ 2147483647 h 75"/>
              <a:gd name="T2" fmla="*/ 2147483647 w 104"/>
              <a:gd name="T3" fmla="*/ 2147483647 h 75"/>
              <a:gd name="T4" fmla="*/ 2147483647 w 104"/>
              <a:gd name="T5" fmla="*/ 2147483647 h 75"/>
              <a:gd name="T6" fmla="*/ 2147483647 w 104"/>
              <a:gd name="T7" fmla="*/ 2147483647 h 75"/>
              <a:gd name="T8" fmla="*/ 2147483647 w 104"/>
              <a:gd name="T9" fmla="*/ 2147483647 h 75"/>
              <a:gd name="T10" fmla="*/ 2147483647 w 104"/>
              <a:gd name="T11" fmla="*/ 2147483647 h 75"/>
              <a:gd name="T12" fmla="*/ 0 w 104"/>
              <a:gd name="T13" fmla="*/ 2147483647 h 75"/>
              <a:gd name="T14" fmla="*/ 2147483647 w 104"/>
              <a:gd name="T15" fmla="*/ 2147483647 h 75"/>
              <a:gd name="T16" fmla="*/ 2147483647 w 104"/>
              <a:gd name="T17" fmla="*/ 2147483647 h 75"/>
              <a:gd name="T18" fmla="*/ 2147483647 w 104"/>
              <a:gd name="T19" fmla="*/ 2147483647 h 75"/>
              <a:gd name="T20" fmla="*/ 2147483647 w 104"/>
              <a:gd name="T21" fmla="*/ 2147483647 h 75"/>
              <a:gd name="T22" fmla="*/ 2147483647 w 104"/>
              <a:gd name="T23" fmla="*/ 0 h 75"/>
              <a:gd name="T24" fmla="*/ 2147483647 w 104"/>
              <a:gd name="T25" fmla="*/ 2147483647 h 75"/>
              <a:gd name="T26" fmla="*/ 2147483647 w 104"/>
              <a:gd name="T27" fmla="*/ 2147483647 h 75"/>
              <a:gd name="T28" fmla="*/ 2147483647 w 104"/>
              <a:gd name="T29" fmla="*/ 2147483647 h 75"/>
              <a:gd name="T30" fmla="*/ 2147483647 w 104"/>
              <a:gd name="T31" fmla="*/ 2147483647 h 75"/>
              <a:gd name="T32" fmla="*/ 2147483647 w 104"/>
              <a:gd name="T33" fmla="*/ 2147483647 h 75"/>
              <a:gd name="T34" fmla="*/ 2147483647 w 104"/>
              <a:gd name="T35" fmla="*/ 2147483647 h 75"/>
              <a:gd name="T36" fmla="*/ 2147483647 w 104"/>
              <a:gd name="T37" fmla="*/ 2147483647 h 75"/>
              <a:gd name="T38" fmla="*/ 2147483647 w 104"/>
              <a:gd name="T39" fmla="*/ 2147483647 h 75"/>
              <a:gd name="T40" fmla="*/ 2147483647 w 104"/>
              <a:gd name="T41" fmla="*/ 2147483647 h 75"/>
              <a:gd name="T42" fmla="*/ 2147483647 w 104"/>
              <a:gd name="T43" fmla="*/ 2147483647 h 75"/>
              <a:gd name="T44" fmla="*/ 2147483647 w 104"/>
              <a:gd name="T45" fmla="*/ 2147483647 h 75"/>
              <a:gd name="T46" fmla="*/ 2147483647 w 104"/>
              <a:gd name="T47" fmla="*/ 2147483647 h 75"/>
              <a:gd name="T48" fmla="*/ 2147483647 w 104"/>
              <a:gd name="T49" fmla="*/ 2147483647 h 75"/>
              <a:gd name="T50" fmla="*/ 2147483647 w 104"/>
              <a:gd name="T51" fmla="*/ 2147483647 h 75"/>
              <a:gd name="T52" fmla="*/ 2147483647 w 104"/>
              <a:gd name="T53" fmla="*/ 2147483647 h 75"/>
              <a:gd name="T54" fmla="*/ 2147483647 w 104"/>
              <a:gd name="T55" fmla="*/ 2147483647 h 75"/>
              <a:gd name="T56" fmla="*/ 2147483647 w 104"/>
              <a:gd name="T57" fmla="*/ 2147483647 h 75"/>
              <a:gd name="T58" fmla="*/ 2147483647 w 104"/>
              <a:gd name="T59" fmla="*/ 2147483647 h 75"/>
              <a:gd name="T60" fmla="*/ 2147483647 w 104"/>
              <a:gd name="T61" fmla="*/ 2147483647 h 75"/>
              <a:gd name="T62" fmla="*/ 2147483647 w 104"/>
              <a:gd name="T63" fmla="*/ 2147483647 h 75"/>
              <a:gd name="T64" fmla="*/ 2147483647 w 104"/>
              <a:gd name="T65" fmla="*/ 2147483647 h 75"/>
              <a:gd name="T66" fmla="*/ 2147483647 w 104"/>
              <a:gd name="T67" fmla="*/ 2147483647 h 75"/>
              <a:gd name="T68" fmla="*/ 2147483647 w 104"/>
              <a:gd name="T69" fmla="*/ 2147483647 h 75"/>
              <a:gd name="T70" fmla="*/ 2147483647 w 104"/>
              <a:gd name="T71" fmla="*/ 2147483647 h 75"/>
              <a:gd name="T72" fmla="*/ 2147483647 w 104"/>
              <a:gd name="T73" fmla="*/ 2147483647 h 75"/>
              <a:gd name="T74" fmla="*/ 2147483647 w 104"/>
              <a:gd name="T75" fmla="*/ 2147483647 h 75"/>
              <a:gd name="T76" fmla="*/ 2147483647 w 104"/>
              <a:gd name="T77" fmla="*/ 2147483647 h 75"/>
              <a:gd name="T78" fmla="*/ 2147483647 w 104"/>
              <a:gd name="T79" fmla="*/ 2147483647 h 75"/>
              <a:gd name="T80" fmla="*/ 2147483647 w 104"/>
              <a:gd name="T81" fmla="*/ 2147483647 h 75"/>
              <a:gd name="T82" fmla="*/ 2147483647 w 104"/>
              <a:gd name="T83" fmla="*/ 2147483647 h 75"/>
              <a:gd name="T84" fmla="*/ 2147483647 w 104"/>
              <a:gd name="T85" fmla="*/ 2147483647 h 75"/>
              <a:gd name="T86" fmla="*/ 2147483647 w 104"/>
              <a:gd name="T87" fmla="*/ 2147483647 h 7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4"/>
              <a:gd name="T133" fmla="*/ 0 h 75"/>
              <a:gd name="T134" fmla="*/ 104 w 104"/>
              <a:gd name="T135" fmla="*/ 75 h 7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4" h="75">
                <a:moveTo>
                  <a:pt x="2" y="12"/>
                </a:moveTo>
                <a:lnTo>
                  <a:pt x="4" y="16"/>
                </a:lnTo>
                <a:lnTo>
                  <a:pt x="4" y="21"/>
                </a:lnTo>
                <a:lnTo>
                  <a:pt x="3" y="24"/>
                </a:lnTo>
                <a:lnTo>
                  <a:pt x="4" y="26"/>
                </a:lnTo>
                <a:lnTo>
                  <a:pt x="3" y="32"/>
                </a:lnTo>
                <a:lnTo>
                  <a:pt x="5" y="31"/>
                </a:lnTo>
                <a:lnTo>
                  <a:pt x="7" y="33"/>
                </a:lnTo>
                <a:lnTo>
                  <a:pt x="5" y="33"/>
                </a:lnTo>
                <a:lnTo>
                  <a:pt x="3" y="33"/>
                </a:lnTo>
                <a:lnTo>
                  <a:pt x="2" y="35"/>
                </a:lnTo>
                <a:lnTo>
                  <a:pt x="2" y="37"/>
                </a:lnTo>
                <a:lnTo>
                  <a:pt x="5" y="37"/>
                </a:lnTo>
                <a:lnTo>
                  <a:pt x="5" y="38"/>
                </a:lnTo>
                <a:lnTo>
                  <a:pt x="3" y="39"/>
                </a:lnTo>
                <a:lnTo>
                  <a:pt x="4" y="41"/>
                </a:lnTo>
                <a:lnTo>
                  <a:pt x="2" y="44"/>
                </a:lnTo>
                <a:lnTo>
                  <a:pt x="2" y="39"/>
                </a:lnTo>
                <a:lnTo>
                  <a:pt x="0" y="44"/>
                </a:lnTo>
                <a:lnTo>
                  <a:pt x="3" y="46"/>
                </a:lnTo>
                <a:lnTo>
                  <a:pt x="7" y="48"/>
                </a:lnTo>
                <a:lnTo>
                  <a:pt x="8" y="50"/>
                </a:lnTo>
                <a:lnTo>
                  <a:pt x="10" y="50"/>
                </a:lnTo>
                <a:lnTo>
                  <a:pt x="14" y="58"/>
                </a:lnTo>
                <a:lnTo>
                  <a:pt x="13" y="61"/>
                </a:lnTo>
                <a:lnTo>
                  <a:pt x="19" y="66"/>
                </a:lnTo>
                <a:lnTo>
                  <a:pt x="30" y="65"/>
                </a:lnTo>
                <a:lnTo>
                  <a:pt x="38" y="69"/>
                </a:lnTo>
                <a:lnTo>
                  <a:pt x="41" y="68"/>
                </a:lnTo>
                <a:lnTo>
                  <a:pt x="65" y="69"/>
                </a:lnTo>
                <a:lnTo>
                  <a:pt x="92" y="75"/>
                </a:lnTo>
                <a:lnTo>
                  <a:pt x="93" y="67"/>
                </a:lnTo>
                <a:lnTo>
                  <a:pt x="104" y="19"/>
                </a:lnTo>
                <a:lnTo>
                  <a:pt x="32" y="0"/>
                </a:lnTo>
                <a:lnTo>
                  <a:pt x="31" y="0"/>
                </a:lnTo>
                <a:lnTo>
                  <a:pt x="32" y="1"/>
                </a:lnTo>
                <a:lnTo>
                  <a:pt x="31" y="2"/>
                </a:lnTo>
                <a:lnTo>
                  <a:pt x="32" y="3"/>
                </a:lnTo>
                <a:lnTo>
                  <a:pt x="32" y="4"/>
                </a:lnTo>
                <a:lnTo>
                  <a:pt x="32" y="5"/>
                </a:lnTo>
                <a:lnTo>
                  <a:pt x="33" y="4"/>
                </a:lnTo>
                <a:lnTo>
                  <a:pt x="34" y="5"/>
                </a:lnTo>
                <a:lnTo>
                  <a:pt x="34" y="7"/>
                </a:lnTo>
                <a:lnTo>
                  <a:pt x="34" y="8"/>
                </a:lnTo>
                <a:lnTo>
                  <a:pt x="33" y="11"/>
                </a:lnTo>
                <a:lnTo>
                  <a:pt x="31" y="9"/>
                </a:lnTo>
                <a:lnTo>
                  <a:pt x="30" y="9"/>
                </a:lnTo>
                <a:lnTo>
                  <a:pt x="30" y="11"/>
                </a:lnTo>
                <a:lnTo>
                  <a:pt x="31" y="11"/>
                </a:lnTo>
                <a:lnTo>
                  <a:pt x="33" y="14"/>
                </a:lnTo>
                <a:lnTo>
                  <a:pt x="32" y="18"/>
                </a:lnTo>
                <a:lnTo>
                  <a:pt x="33" y="19"/>
                </a:lnTo>
                <a:lnTo>
                  <a:pt x="34" y="19"/>
                </a:lnTo>
                <a:lnTo>
                  <a:pt x="33" y="20"/>
                </a:lnTo>
                <a:lnTo>
                  <a:pt x="32" y="21"/>
                </a:lnTo>
                <a:lnTo>
                  <a:pt x="30" y="23"/>
                </a:lnTo>
                <a:lnTo>
                  <a:pt x="30" y="24"/>
                </a:lnTo>
                <a:lnTo>
                  <a:pt x="30" y="25"/>
                </a:lnTo>
                <a:lnTo>
                  <a:pt x="29" y="25"/>
                </a:lnTo>
                <a:lnTo>
                  <a:pt x="30" y="27"/>
                </a:lnTo>
                <a:lnTo>
                  <a:pt x="29" y="27"/>
                </a:lnTo>
                <a:lnTo>
                  <a:pt x="29" y="31"/>
                </a:lnTo>
                <a:lnTo>
                  <a:pt x="27" y="32"/>
                </a:lnTo>
                <a:lnTo>
                  <a:pt x="27" y="33"/>
                </a:lnTo>
                <a:lnTo>
                  <a:pt x="26" y="32"/>
                </a:lnTo>
                <a:lnTo>
                  <a:pt x="25" y="33"/>
                </a:lnTo>
                <a:lnTo>
                  <a:pt x="23" y="35"/>
                </a:lnTo>
                <a:lnTo>
                  <a:pt x="22" y="35"/>
                </a:lnTo>
                <a:lnTo>
                  <a:pt x="21" y="34"/>
                </a:lnTo>
                <a:lnTo>
                  <a:pt x="21" y="35"/>
                </a:lnTo>
                <a:lnTo>
                  <a:pt x="20" y="34"/>
                </a:lnTo>
                <a:lnTo>
                  <a:pt x="20" y="36"/>
                </a:lnTo>
                <a:lnTo>
                  <a:pt x="19" y="36"/>
                </a:lnTo>
                <a:lnTo>
                  <a:pt x="19" y="34"/>
                </a:lnTo>
                <a:lnTo>
                  <a:pt x="18" y="35"/>
                </a:lnTo>
                <a:lnTo>
                  <a:pt x="20" y="33"/>
                </a:lnTo>
                <a:lnTo>
                  <a:pt x="18" y="33"/>
                </a:lnTo>
                <a:lnTo>
                  <a:pt x="19" y="32"/>
                </a:lnTo>
                <a:lnTo>
                  <a:pt x="18" y="32"/>
                </a:lnTo>
                <a:lnTo>
                  <a:pt x="19" y="31"/>
                </a:lnTo>
                <a:lnTo>
                  <a:pt x="20" y="32"/>
                </a:lnTo>
                <a:lnTo>
                  <a:pt x="21" y="31"/>
                </a:lnTo>
                <a:lnTo>
                  <a:pt x="23" y="30"/>
                </a:lnTo>
                <a:lnTo>
                  <a:pt x="22" y="32"/>
                </a:lnTo>
                <a:lnTo>
                  <a:pt x="22" y="34"/>
                </a:lnTo>
                <a:lnTo>
                  <a:pt x="23" y="31"/>
                </a:lnTo>
                <a:lnTo>
                  <a:pt x="25" y="30"/>
                </a:lnTo>
                <a:lnTo>
                  <a:pt x="24" y="32"/>
                </a:lnTo>
                <a:lnTo>
                  <a:pt x="25" y="33"/>
                </a:lnTo>
                <a:lnTo>
                  <a:pt x="25" y="31"/>
                </a:lnTo>
                <a:lnTo>
                  <a:pt x="26" y="30"/>
                </a:lnTo>
                <a:lnTo>
                  <a:pt x="27" y="28"/>
                </a:lnTo>
                <a:lnTo>
                  <a:pt x="27" y="27"/>
                </a:lnTo>
                <a:lnTo>
                  <a:pt x="25" y="27"/>
                </a:lnTo>
                <a:lnTo>
                  <a:pt x="25" y="25"/>
                </a:lnTo>
                <a:lnTo>
                  <a:pt x="26" y="26"/>
                </a:lnTo>
                <a:lnTo>
                  <a:pt x="26" y="24"/>
                </a:lnTo>
                <a:lnTo>
                  <a:pt x="29" y="24"/>
                </a:lnTo>
                <a:lnTo>
                  <a:pt x="29" y="21"/>
                </a:lnTo>
                <a:lnTo>
                  <a:pt x="28" y="19"/>
                </a:lnTo>
                <a:lnTo>
                  <a:pt x="28" y="22"/>
                </a:lnTo>
                <a:lnTo>
                  <a:pt x="27" y="21"/>
                </a:lnTo>
                <a:lnTo>
                  <a:pt x="26" y="23"/>
                </a:lnTo>
                <a:lnTo>
                  <a:pt x="24" y="24"/>
                </a:lnTo>
                <a:lnTo>
                  <a:pt x="23" y="24"/>
                </a:lnTo>
                <a:lnTo>
                  <a:pt x="21" y="26"/>
                </a:lnTo>
                <a:lnTo>
                  <a:pt x="19" y="28"/>
                </a:lnTo>
                <a:lnTo>
                  <a:pt x="22" y="28"/>
                </a:lnTo>
                <a:lnTo>
                  <a:pt x="19" y="29"/>
                </a:lnTo>
                <a:lnTo>
                  <a:pt x="18" y="29"/>
                </a:lnTo>
                <a:lnTo>
                  <a:pt x="21" y="24"/>
                </a:lnTo>
                <a:lnTo>
                  <a:pt x="23" y="24"/>
                </a:lnTo>
                <a:lnTo>
                  <a:pt x="25" y="21"/>
                </a:lnTo>
                <a:lnTo>
                  <a:pt x="25" y="22"/>
                </a:lnTo>
                <a:lnTo>
                  <a:pt x="27" y="21"/>
                </a:lnTo>
                <a:lnTo>
                  <a:pt x="28" y="18"/>
                </a:lnTo>
                <a:lnTo>
                  <a:pt x="28" y="16"/>
                </a:lnTo>
                <a:lnTo>
                  <a:pt x="27" y="18"/>
                </a:lnTo>
                <a:lnTo>
                  <a:pt x="26" y="17"/>
                </a:lnTo>
                <a:lnTo>
                  <a:pt x="27" y="15"/>
                </a:lnTo>
                <a:lnTo>
                  <a:pt x="26" y="15"/>
                </a:lnTo>
                <a:lnTo>
                  <a:pt x="26" y="17"/>
                </a:lnTo>
                <a:lnTo>
                  <a:pt x="25" y="18"/>
                </a:lnTo>
                <a:lnTo>
                  <a:pt x="25" y="16"/>
                </a:lnTo>
                <a:lnTo>
                  <a:pt x="24" y="15"/>
                </a:lnTo>
                <a:lnTo>
                  <a:pt x="24" y="16"/>
                </a:lnTo>
                <a:lnTo>
                  <a:pt x="23" y="14"/>
                </a:lnTo>
                <a:lnTo>
                  <a:pt x="20" y="14"/>
                </a:lnTo>
                <a:lnTo>
                  <a:pt x="11" y="9"/>
                </a:lnTo>
                <a:lnTo>
                  <a:pt x="4" y="3"/>
                </a:lnTo>
                <a:lnTo>
                  <a:pt x="2" y="7"/>
                </a:lnTo>
                <a:lnTo>
                  <a:pt x="2" y="12"/>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0" name="Freeform 18">
            <a:extLst>
              <a:ext uri="{FF2B5EF4-FFF2-40B4-BE49-F238E27FC236}">
                <a16:creationId xmlns:a16="http://schemas.microsoft.com/office/drawing/2014/main" id="{085FA5A4-85BF-47E6-960E-E5410F98C90C}"/>
              </a:ext>
            </a:extLst>
          </p:cNvPr>
          <p:cNvSpPr>
            <a:spLocks noChangeAspect="1"/>
          </p:cNvSpPr>
          <p:nvPr/>
        </p:nvSpPr>
        <p:spPr bwMode="auto">
          <a:xfrm>
            <a:off x="3659188" y="1381126"/>
            <a:ext cx="38100" cy="47625"/>
          </a:xfrm>
          <a:custGeom>
            <a:avLst/>
            <a:gdLst>
              <a:gd name="T0" fmla="*/ 0 w 5"/>
              <a:gd name="T1" fmla="*/ 2147483647 h 6"/>
              <a:gd name="T2" fmla="*/ 2147483647 w 5"/>
              <a:gd name="T3" fmla="*/ 0 h 6"/>
              <a:gd name="T4" fmla="*/ 2147483647 w 5"/>
              <a:gd name="T5" fmla="*/ 2147483647 h 6"/>
              <a:gd name="T6" fmla="*/ 2147483647 w 5"/>
              <a:gd name="T7" fmla="*/ 2147483647 h 6"/>
              <a:gd name="T8" fmla="*/ 0 w 5"/>
              <a:gd name="T9" fmla="*/ 2147483647 h 6"/>
              <a:gd name="T10" fmla="*/ 0 60000 65536"/>
              <a:gd name="T11" fmla="*/ 0 60000 65536"/>
              <a:gd name="T12" fmla="*/ 0 60000 65536"/>
              <a:gd name="T13" fmla="*/ 0 60000 65536"/>
              <a:gd name="T14" fmla="*/ 0 60000 65536"/>
              <a:gd name="T15" fmla="*/ 0 w 5"/>
              <a:gd name="T16" fmla="*/ 0 h 6"/>
              <a:gd name="T17" fmla="*/ 5 w 5"/>
              <a:gd name="T18" fmla="*/ 6 h 6"/>
            </a:gdLst>
            <a:ahLst/>
            <a:cxnLst>
              <a:cxn ang="T10">
                <a:pos x="T0" y="T1"/>
              </a:cxn>
              <a:cxn ang="T11">
                <a:pos x="T2" y="T3"/>
              </a:cxn>
              <a:cxn ang="T12">
                <a:pos x="T4" y="T5"/>
              </a:cxn>
              <a:cxn ang="T13">
                <a:pos x="T6" y="T7"/>
              </a:cxn>
              <a:cxn ang="T14">
                <a:pos x="T8" y="T9"/>
              </a:cxn>
            </a:cxnLst>
            <a:rect l="T15" t="T16" r="T17" b="T18"/>
            <a:pathLst>
              <a:path w="5" h="6">
                <a:moveTo>
                  <a:pt x="0" y="2"/>
                </a:moveTo>
                <a:lnTo>
                  <a:pt x="5" y="0"/>
                </a:lnTo>
                <a:lnTo>
                  <a:pt x="5" y="2"/>
                </a:lnTo>
                <a:lnTo>
                  <a:pt x="5" y="6"/>
                </a:lnTo>
                <a:lnTo>
                  <a:pt x="0" y="2"/>
                </a:lnTo>
                <a:close/>
              </a:path>
            </a:pathLst>
          </a:custGeom>
          <a:solidFill>
            <a:srgbClr val="FF6600"/>
          </a:solidFill>
          <a:ln w="0">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1" name="Freeform 19">
            <a:extLst>
              <a:ext uri="{FF2B5EF4-FFF2-40B4-BE49-F238E27FC236}">
                <a16:creationId xmlns:a16="http://schemas.microsoft.com/office/drawing/2014/main" id="{E3271D71-5AAC-4845-9519-E5E15595774E}"/>
              </a:ext>
            </a:extLst>
          </p:cNvPr>
          <p:cNvSpPr>
            <a:spLocks noChangeAspect="1"/>
          </p:cNvSpPr>
          <p:nvPr/>
        </p:nvSpPr>
        <p:spPr bwMode="auto">
          <a:xfrm>
            <a:off x="3689351" y="1435101"/>
            <a:ext cx="23813" cy="61913"/>
          </a:xfrm>
          <a:custGeom>
            <a:avLst/>
            <a:gdLst>
              <a:gd name="T0" fmla="*/ 0 w 3"/>
              <a:gd name="T1" fmla="*/ 2147483647 h 8"/>
              <a:gd name="T2" fmla="*/ 2147483647 w 3"/>
              <a:gd name="T3" fmla="*/ 0 h 8"/>
              <a:gd name="T4" fmla="*/ 2147483647 w 3"/>
              <a:gd name="T5" fmla="*/ 2147483647 h 8"/>
              <a:gd name="T6" fmla="*/ 2147483647 w 3"/>
              <a:gd name="T7" fmla="*/ 2147483647 h 8"/>
              <a:gd name="T8" fmla="*/ 0 w 3"/>
              <a:gd name="T9" fmla="*/ 2147483647 h 8"/>
              <a:gd name="T10" fmla="*/ 0 60000 65536"/>
              <a:gd name="T11" fmla="*/ 0 60000 65536"/>
              <a:gd name="T12" fmla="*/ 0 60000 65536"/>
              <a:gd name="T13" fmla="*/ 0 60000 65536"/>
              <a:gd name="T14" fmla="*/ 0 60000 65536"/>
              <a:gd name="T15" fmla="*/ 0 w 3"/>
              <a:gd name="T16" fmla="*/ 0 h 8"/>
              <a:gd name="T17" fmla="*/ 3 w 3"/>
              <a:gd name="T18" fmla="*/ 8 h 8"/>
            </a:gdLst>
            <a:ahLst/>
            <a:cxnLst>
              <a:cxn ang="T10">
                <a:pos x="T0" y="T1"/>
              </a:cxn>
              <a:cxn ang="T11">
                <a:pos x="T2" y="T3"/>
              </a:cxn>
              <a:cxn ang="T12">
                <a:pos x="T4" y="T5"/>
              </a:cxn>
              <a:cxn ang="T13">
                <a:pos x="T6" y="T7"/>
              </a:cxn>
              <a:cxn ang="T14">
                <a:pos x="T8" y="T9"/>
              </a:cxn>
            </a:cxnLst>
            <a:rect l="T15" t="T16" r="T17" b="T18"/>
            <a:pathLst>
              <a:path w="3" h="8">
                <a:moveTo>
                  <a:pt x="0" y="2"/>
                </a:moveTo>
                <a:lnTo>
                  <a:pt x="2" y="0"/>
                </a:lnTo>
                <a:lnTo>
                  <a:pt x="3" y="1"/>
                </a:lnTo>
                <a:lnTo>
                  <a:pt x="2" y="8"/>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2" name="Alabama">
            <a:extLst>
              <a:ext uri="{FF2B5EF4-FFF2-40B4-BE49-F238E27FC236}">
                <a16:creationId xmlns:a16="http://schemas.microsoft.com/office/drawing/2014/main" id="{701B1E9D-C781-4C04-A23B-09D5DD5554F5}"/>
              </a:ext>
            </a:extLst>
          </p:cNvPr>
          <p:cNvSpPr>
            <a:spLocks noChangeAspect="1"/>
          </p:cNvSpPr>
          <p:nvPr/>
        </p:nvSpPr>
        <p:spPr bwMode="auto">
          <a:xfrm>
            <a:off x="7392988" y="3822700"/>
            <a:ext cx="461962" cy="744538"/>
          </a:xfrm>
          <a:custGeom>
            <a:avLst/>
            <a:gdLst>
              <a:gd name="T0" fmla="*/ 0 w 59"/>
              <a:gd name="T1" fmla="*/ 2147483647 h 96"/>
              <a:gd name="T2" fmla="*/ 2147483647 w 59"/>
              <a:gd name="T3" fmla="*/ 2147483647 h 96"/>
              <a:gd name="T4" fmla="*/ 0 w 59"/>
              <a:gd name="T5" fmla="*/ 2147483647 h 96"/>
              <a:gd name="T6" fmla="*/ 2147483647 w 59"/>
              <a:gd name="T7" fmla="*/ 2147483647 h 96"/>
              <a:gd name="T8" fmla="*/ 2147483647 w 59"/>
              <a:gd name="T9" fmla="*/ 2147483647 h 96"/>
              <a:gd name="T10" fmla="*/ 2147483647 w 59"/>
              <a:gd name="T11" fmla="*/ 2147483647 h 96"/>
              <a:gd name="T12" fmla="*/ 2147483647 w 59"/>
              <a:gd name="T13" fmla="*/ 2147483647 h 96"/>
              <a:gd name="T14" fmla="*/ 2147483647 w 59"/>
              <a:gd name="T15" fmla="*/ 2147483647 h 96"/>
              <a:gd name="T16" fmla="*/ 2147483647 w 59"/>
              <a:gd name="T17" fmla="*/ 2147483647 h 96"/>
              <a:gd name="T18" fmla="*/ 2147483647 w 59"/>
              <a:gd name="T19" fmla="*/ 2147483647 h 96"/>
              <a:gd name="T20" fmla="*/ 2147483647 w 59"/>
              <a:gd name="T21" fmla="*/ 2147483647 h 96"/>
              <a:gd name="T22" fmla="*/ 2147483647 w 59"/>
              <a:gd name="T23" fmla="*/ 2147483647 h 96"/>
              <a:gd name="T24" fmla="*/ 2147483647 w 59"/>
              <a:gd name="T25" fmla="*/ 2147483647 h 96"/>
              <a:gd name="T26" fmla="*/ 2147483647 w 59"/>
              <a:gd name="T27" fmla="*/ 2147483647 h 96"/>
              <a:gd name="T28" fmla="*/ 2147483647 w 59"/>
              <a:gd name="T29" fmla="*/ 2147483647 h 96"/>
              <a:gd name="T30" fmla="*/ 2147483647 w 59"/>
              <a:gd name="T31" fmla="*/ 2147483647 h 96"/>
              <a:gd name="T32" fmla="*/ 2147483647 w 59"/>
              <a:gd name="T33" fmla="*/ 2147483647 h 96"/>
              <a:gd name="T34" fmla="*/ 2147483647 w 59"/>
              <a:gd name="T35" fmla="*/ 2147483647 h 96"/>
              <a:gd name="T36" fmla="*/ 2147483647 w 59"/>
              <a:gd name="T37" fmla="*/ 2147483647 h 96"/>
              <a:gd name="T38" fmla="*/ 2147483647 w 59"/>
              <a:gd name="T39" fmla="*/ 2147483647 h 96"/>
              <a:gd name="T40" fmla="*/ 2147483647 w 59"/>
              <a:gd name="T41" fmla="*/ 2147483647 h 96"/>
              <a:gd name="T42" fmla="*/ 2147483647 w 59"/>
              <a:gd name="T43" fmla="*/ 2147483647 h 96"/>
              <a:gd name="T44" fmla="*/ 2147483647 w 59"/>
              <a:gd name="T45" fmla="*/ 0 h 96"/>
              <a:gd name="T46" fmla="*/ 0 w 59"/>
              <a:gd name="T47" fmla="*/ 2147483647 h 9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9"/>
              <a:gd name="T73" fmla="*/ 0 h 96"/>
              <a:gd name="T74" fmla="*/ 59 w 59"/>
              <a:gd name="T75" fmla="*/ 96 h 9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9" h="96">
                <a:moveTo>
                  <a:pt x="0" y="3"/>
                </a:moveTo>
                <a:lnTo>
                  <a:pt x="1" y="5"/>
                </a:lnTo>
                <a:lnTo>
                  <a:pt x="0" y="65"/>
                </a:lnTo>
                <a:lnTo>
                  <a:pt x="4" y="94"/>
                </a:lnTo>
                <a:lnTo>
                  <a:pt x="8" y="94"/>
                </a:lnTo>
                <a:lnTo>
                  <a:pt x="10" y="86"/>
                </a:lnTo>
                <a:lnTo>
                  <a:pt x="11" y="88"/>
                </a:lnTo>
                <a:lnTo>
                  <a:pt x="11" y="92"/>
                </a:lnTo>
                <a:lnTo>
                  <a:pt x="14" y="94"/>
                </a:lnTo>
                <a:lnTo>
                  <a:pt x="10" y="96"/>
                </a:lnTo>
                <a:lnTo>
                  <a:pt x="19" y="94"/>
                </a:lnTo>
                <a:lnTo>
                  <a:pt x="20" y="91"/>
                </a:lnTo>
                <a:lnTo>
                  <a:pt x="19" y="90"/>
                </a:lnTo>
                <a:lnTo>
                  <a:pt x="20" y="88"/>
                </a:lnTo>
                <a:lnTo>
                  <a:pt x="16" y="84"/>
                </a:lnTo>
                <a:lnTo>
                  <a:pt x="16" y="81"/>
                </a:lnTo>
                <a:lnTo>
                  <a:pt x="59" y="77"/>
                </a:lnTo>
                <a:lnTo>
                  <a:pt x="56" y="61"/>
                </a:lnTo>
                <a:lnTo>
                  <a:pt x="56" y="56"/>
                </a:lnTo>
                <a:lnTo>
                  <a:pt x="58" y="53"/>
                </a:lnTo>
                <a:lnTo>
                  <a:pt x="57" y="47"/>
                </a:lnTo>
                <a:lnTo>
                  <a:pt x="52" y="41"/>
                </a:lnTo>
                <a:lnTo>
                  <a:pt x="41" y="0"/>
                </a:lnTo>
                <a:lnTo>
                  <a:pt x="0" y="3"/>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3" name="Arizona">
            <a:extLst>
              <a:ext uri="{FF2B5EF4-FFF2-40B4-BE49-F238E27FC236}">
                <a16:creationId xmlns:a16="http://schemas.microsoft.com/office/drawing/2014/main" id="{5AE58ADC-F920-4124-BF30-E660572964E7}"/>
              </a:ext>
            </a:extLst>
          </p:cNvPr>
          <p:cNvSpPr>
            <a:spLocks noChangeAspect="1"/>
          </p:cNvSpPr>
          <p:nvPr/>
        </p:nvSpPr>
        <p:spPr bwMode="auto">
          <a:xfrm>
            <a:off x="3994150" y="3354388"/>
            <a:ext cx="833438" cy="957262"/>
          </a:xfrm>
          <a:custGeom>
            <a:avLst/>
            <a:gdLst>
              <a:gd name="T0" fmla="*/ 0 w 106"/>
              <a:gd name="T1" fmla="*/ 2147483647 h 123"/>
              <a:gd name="T2" fmla="*/ 2147483647 w 106"/>
              <a:gd name="T3" fmla="*/ 2147483647 h 123"/>
              <a:gd name="T4" fmla="*/ 2147483647 w 106"/>
              <a:gd name="T5" fmla="*/ 2147483647 h 123"/>
              <a:gd name="T6" fmla="*/ 2147483647 w 106"/>
              <a:gd name="T7" fmla="*/ 2147483647 h 123"/>
              <a:gd name="T8" fmla="*/ 2147483647 w 106"/>
              <a:gd name="T9" fmla="*/ 2147483647 h 123"/>
              <a:gd name="T10" fmla="*/ 2147483647 w 106"/>
              <a:gd name="T11" fmla="*/ 2147483647 h 123"/>
              <a:gd name="T12" fmla="*/ 2147483647 w 106"/>
              <a:gd name="T13" fmla="*/ 2147483647 h 123"/>
              <a:gd name="T14" fmla="*/ 2147483647 w 106"/>
              <a:gd name="T15" fmla="*/ 2147483647 h 123"/>
              <a:gd name="T16" fmla="*/ 2147483647 w 106"/>
              <a:gd name="T17" fmla="*/ 2147483647 h 123"/>
              <a:gd name="T18" fmla="*/ 2147483647 w 106"/>
              <a:gd name="T19" fmla="*/ 2147483647 h 123"/>
              <a:gd name="T20" fmla="*/ 2147483647 w 106"/>
              <a:gd name="T21" fmla="*/ 2147483647 h 123"/>
              <a:gd name="T22" fmla="*/ 2147483647 w 106"/>
              <a:gd name="T23" fmla="*/ 0 h 123"/>
              <a:gd name="T24" fmla="*/ 2147483647 w 106"/>
              <a:gd name="T25" fmla="*/ 2147483647 h 123"/>
              <a:gd name="T26" fmla="*/ 2147483647 w 106"/>
              <a:gd name="T27" fmla="*/ 2147483647 h 123"/>
              <a:gd name="T28" fmla="*/ 2147483647 w 106"/>
              <a:gd name="T29" fmla="*/ 2147483647 h 123"/>
              <a:gd name="T30" fmla="*/ 2147483647 w 106"/>
              <a:gd name="T31" fmla="*/ 2147483647 h 123"/>
              <a:gd name="T32" fmla="*/ 2147483647 w 106"/>
              <a:gd name="T33" fmla="*/ 2147483647 h 123"/>
              <a:gd name="T34" fmla="*/ 0 w 106"/>
              <a:gd name="T35" fmla="*/ 2147483647 h 12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6"/>
              <a:gd name="T55" fmla="*/ 0 h 123"/>
              <a:gd name="T56" fmla="*/ 106 w 106"/>
              <a:gd name="T57" fmla="*/ 123 h 12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6" h="123">
                <a:moveTo>
                  <a:pt x="0" y="85"/>
                </a:moveTo>
                <a:lnTo>
                  <a:pt x="7" y="79"/>
                </a:lnTo>
                <a:lnTo>
                  <a:pt x="4" y="74"/>
                </a:lnTo>
                <a:lnTo>
                  <a:pt x="5" y="67"/>
                </a:lnTo>
                <a:lnTo>
                  <a:pt x="12" y="56"/>
                </a:lnTo>
                <a:lnTo>
                  <a:pt x="17" y="52"/>
                </a:lnTo>
                <a:lnTo>
                  <a:pt x="14" y="48"/>
                </a:lnTo>
                <a:lnTo>
                  <a:pt x="13" y="37"/>
                </a:lnTo>
                <a:lnTo>
                  <a:pt x="14" y="16"/>
                </a:lnTo>
                <a:lnTo>
                  <a:pt x="18" y="15"/>
                </a:lnTo>
                <a:lnTo>
                  <a:pt x="24" y="18"/>
                </a:lnTo>
                <a:lnTo>
                  <a:pt x="29" y="0"/>
                </a:lnTo>
                <a:lnTo>
                  <a:pt x="106" y="13"/>
                </a:lnTo>
                <a:lnTo>
                  <a:pt x="90" y="123"/>
                </a:lnTo>
                <a:lnTo>
                  <a:pt x="67" y="120"/>
                </a:lnTo>
                <a:lnTo>
                  <a:pt x="52" y="116"/>
                </a:lnTo>
                <a:lnTo>
                  <a:pt x="22" y="98"/>
                </a:lnTo>
                <a:lnTo>
                  <a:pt x="0" y="85"/>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4" name="Arkansas">
            <a:extLst>
              <a:ext uri="{FF2B5EF4-FFF2-40B4-BE49-F238E27FC236}">
                <a16:creationId xmlns:a16="http://schemas.microsoft.com/office/drawing/2014/main" id="{EC9EC093-A3AD-456A-A0CC-0A593238B50E}"/>
              </a:ext>
            </a:extLst>
          </p:cNvPr>
          <p:cNvSpPr>
            <a:spLocks noChangeAspect="1"/>
          </p:cNvSpPr>
          <p:nvPr/>
        </p:nvSpPr>
        <p:spPr bwMode="auto">
          <a:xfrm>
            <a:off x="6584951" y="3635376"/>
            <a:ext cx="620713" cy="544513"/>
          </a:xfrm>
          <a:custGeom>
            <a:avLst/>
            <a:gdLst>
              <a:gd name="T0" fmla="*/ 0 w 79"/>
              <a:gd name="T1" fmla="*/ 2147483647 h 70"/>
              <a:gd name="T2" fmla="*/ 2147483647 w 79"/>
              <a:gd name="T3" fmla="*/ 2147483647 h 70"/>
              <a:gd name="T4" fmla="*/ 2147483647 w 79"/>
              <a:gd name="T5" fmla="*/ 2147483647 h 70"/>
              <a:gd name="T6" fmla="*/ 2147483647 w 79"/>
              <a:gd name="T7" fmla="*/ 2147483647 h 70"/>
              <a:gd name="T8" fmla="*/ 2147483647 w 79"/>
              <a:gd name="T9" fmla="*/ 2147483647 h 70"/>
              <a:gd name="T10" fmla="*/ 2147483647 w 79"/>
              <a:gd name="T11" fmla="*/ 2147483647 h 70"/>
              <a:gd name="T12" fmla="*/ 2147483647 w 79"/>
              <a:gd name="T13" fmla="*/ 2147483647 h 70"/>
              <a:gd name="T14" fmla="*/ 2147483647 w 79"/>
              <a:gd name="T15" fmla="*/ 2147483647 h 70"/>
              <a:gd name="T16" fmla="*/ 2147483647 w 79"/>
              <a:gd name="T17" fmla="*/ 2147483647 h 70"/>
              <a:gd name="T18" fmla="*/ 2147483647 w 79"/>
              <a:gd name="T19" fmla="*/ 2147483647 h 70"/>
              <a:gd name="T20" fmla="*/ 2147483647 w 79"/>
              <a:gd name="T21" fmla="*/ 2147483647 h 70"/>
              <a:gd name="T22" fmla="*/ 2147483647 w 79"/>
              <a:gd name="T23" fmla="*/ 2147483647 h 70"/>
              <a:gd name="T24" fmla="*/ 2147483647 w 79"/>
              <a:gd name="T25" fmla="*/ 2147483647 h 70"/>
              <a:gd name="T26" fmla="*/ 2147483647 w 79"/>
              <a:gd name="T27" fmla="*/ 2147483647 h 70"/>
              <a:gd name="T28" fmla="*/ 2147483647 w 79"/>
              <a:gd name="T29" fmla="*/ 2147483647 h 70"/>
              <a:gd name="T30" fmla="*/ 2147483647 w 79"/>
              <a:gd name="T31" fmla="*/ 2147483647 h 70"/>
              <a:gd name="T32" fmla="*/ 2147483647 w 79"/>
              <a:gd name="T33" fmla="*/ 2147483647 h 70"/>
              <a:gd name="T34" fmla="*/ 2147483647 w 79"/>
              <a:gd name="T35" fmla="*/ 2147483647 h 70"/>
              <a:gd name="T36" fmla="*/ 2147483647 w 79"/>
              <a:gd name="T37" fmla="*/ 2147483647 h 70"/>
              <a:gd name="T38" fmla="*/ 2147483647 w 79"/>
              <a:gd name="T39" fmla="*/ 0 h 70"/>
              <a:gd name="T40" fmla="*/ 0 w 79"/>
              <a:gd name="T41" fmla="*/ 2147483647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9"/>
              <a:gd name="T64" fmla="*/ 0 h 70"/>
              <a:gd name="T65" fmla="*/ 79 w 79"/>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9" h="70">
                <a:moveTo>
                  <a:pt x="0" y="2"/>
                </a:moveTo>
                <a:lnTo>
                  <a:pt x="3" y="24"/>
                </a:lnTo>
                <a:lnTo>
                  <a:pt x="3" y="58"/>
                </a:lnTo>
                <a:lnTo>
                  <a:pt x="4" y="60"/>
                </a:lnTo>
                <a:lnTo>
                  <a:pt x="10" y="60"/>
                </a:lnTo>
                <a:lnTo>
                  <a:pt x="10" y="70"/>
                </a:lnTo>
                <a:lnTo>
                  <a:pt x="57" y="70"/>
                </a:lnTo>
                <a:lnTo>
                  <a:pt x="56" y="59"/>
                </a:lnTo>
                <a:lnTo>
                  <a:pt x="60" y="47"/>
                </a:lnTo>
                <a:lnTo>
                  <a:pt x="66" y="39"/>
                </a:lnTo>
                <a:lnTo>
                  <a:pt x="65" y="37"/>
                </a:lnTo>
                <a:lnTo>
                  <a:pt x="70" y="29"/>
                </a:lnTo>
                <a:lnTo>
                  <a:pt x="72" y="22"/>
                </a:lnTo>
                <a:lnTo>
                  <a:pt x="71" y="21"/>
                </a:lnTo>
                <a:lnTo>
                  <a:pt x="75" y="17"/>
                </a:lnTo>
                <a:lnTo>
                  <a:pt x="79" y="11"/>
                </a:lnTo>
                <a:lnTo>
                  <a:pt x="78" y="9"/>
                </a:lnTo>
                <a:lnTo>
                  <a:pt x="67" y="10"/>
                </a:lnTo>
                <a:lnTo>
                  <a:pt x="70" y="6"/>
                </a:lnTo>
                <a:lnTo>
                  <a:pt x="69" y="0"/>
                </a:lnTo>
                <a:lnTo>
                  <a:pt x="0" y="2"/>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5" name="California">
            <a:extLst>
              <a:ext uri="{FF2B5EF4-FFF2-40B4-BE49-F238E27FC236}">
                <a16:creationId xmlns:a16="http://schemas.microsoft.com/office/drawing/2014/main" id="{843DE92C-CBA2-4D13-A8A8-090BEA71D33A}"/>
              </a:ext>
            </a:extLst>
          </p:cNvPr>
          <p:cNvSpPr>
            <a:spLocks noChangeAspect="1"/>
          </p:cNvSpPr>
          <p:nvPr/>
        </p:nvSpPr>
        <p:spPr bwMode="auto">
          <a:xfrm>
            <a:off x="3162300" y="2320926"/>
            <a:ext cx="966788" cy="1647825"/>
          </a:xfrm>
          <a:custGeom>
            <a:avLst/>
            <a:gdLst>
              <a:gd name="T0" fmla="*/ 2147483647 w 123"/>
              <a:gd name="T1" fmla="*/ 2147483647 h 212"/>
              <a:gd name="T2" fmla="*/ 2147483647 w 123"/>
              <a:gd name="T3" fmla="*/ 2147483647 h 212"/>
              <a:gd name="T4" fmla="*/ 2147483647 w 123"/>
              <a:gd name="T5" fmla="*/ 2147483647 h 212"/>
              <a:gd name="T6" fmla="*/ 2147483647 w 123"/>
              <a:gd name="T7" fmla="*/ 2147483647 h 212"/>
              <a:gd name="T8" fmla="*/ 2147483647 w 123"/>
              <a:gd name="T9" fmla="*/ 2147483647 h 212"/>
              <a:gd name="T10" fmla="*/ 2147483647 w 123"/>
              <a:gd name="T11" fmla="*/ 2147483647 h 212"/>
              <a:gd name="T12" fmla="*/ 2147483647 w 123"/>
              <a:gd name="T13" fmla="*/ 2147483647 h 212"/>
              <a:gd name="T14" fmla="*/ 2147483647 w 123"/>
              <a:gd name="T15" fmla="*/ 2147483647 h 212"/>
              <a:gd name="T16" fmla="*/ 2147483647 w 123"/>
              <a:gd name="T17" fmla="*/ 2147483647 h 212"/>
              <a:gd name="T18" fmla="*/ 2147483647 w 123"/>
              <a:gd name="T19" fmla="*/ 2147483647 h 212"/>
              <a:gd name="T20" fmla="*/ 2147483647 w 123"/>
              <a:gd name="T21" fmla="*/ 2147483647 h 212"/>
              <a:gd name="T22" fmla="*/ 2147483647 w 123"/>
              <a:gd name="T23" fmla="*/ 2147483647 h 212"/>
              <a:gd name="T24" fmla="*/ 2147483647 w 123"/>
              <a:gd name="T25" fmla="*/ 2147483647 h 212"/>
              <a:gd name="T26" fmla="*/ 2147483647 w 123"/>
              <a:gd name="T27" fmla="*/ 2147483647 h 212"/>
              <a:gd name="T28" fmla="*/ 2147483647 w 123"/>
              <a:gd name="T29" fmla="*/ 2147483647 h 212"/>
              <a:gd name="T30" fmla="*/ 2147483647 w 123"/>
              <a:gd name="T31" fmla="*/ 2147483647 h 212"/>
              <a:gd name="T32" fmla="*/ 2147483647 w 123"/>
              <a:gd name="T33" fmla="*/ 2147483647 h 212"/>
              <a:gd name="T34" fmla="*/ 2147483647 w 123"/>
              <a:gd name="T35" fmla="*/ 2147483647 h 212"/>
              <a:gd name="T36" fmla="*/ 2147483647 w 123"/>
              <a:gd name="T37" fmla="*/ 2147483647 h 212"/>
              <a:gd name="T38" fmla="*/ 2147483647 w 123"/>
              <a:gd name="T39" fmla="*/ 2147483647 h 212"/>
              <a:gd name="T40" fmla="*/ 2147483647 w 123"/>
              <a:gd name="T41" fmla="*/ 2147483647 h 212"/>
              <a:gd name="T42" fmla="*/ 2147483647 w 123"/>
              <a:gd name="T43" fmla="*/ 2147483647 h 212"/>
              <a:gd name="T44" fmla="*/ 2147483647 w 123"/>
              <a:gd name="T45" fmla="*/ 2147483647 h 212"/>
              <a:gd name="T46" fmla="*/ 2147483647 w 123"/>
              <a:gd name="T47" fmla="*/ 2147483647 h 212"/>
              <a:gd name="T48" fmla="*/ 2147483647 w 123"/>
              <a:gd name="T49" fmla="*/ 2147483647 h 212"/>
              <a:gd name="T50" fmla="*/ 2147483647 w 123"/>
              <a:gd name="T51" fmla="*/ 2147483647 h 212"/>
              <a:gd name="T52" fmla="*/ 2147483647 w 123"/>
              <a:gd name="T53" fmla="*/ 2147483647 h 212"/>
              <a:gd name="T54" fmla="*/ 2147483647 w 123"/>
              <a:gd name="T55" fmla="*/ 2147483647 h 212"/>
              <a:gd name="T56" fmla="*/ 2147483647 w 123"/>
              <a:gd name="T57" fmla="*/ 2147483647 h 212"/>
              <a:gd name="T58" fmla="*/ 2147483647 w 123"/>
              <a:gd name="T59" fmla="*/ 2147483647 h 212"/>
              <a:gd name="T60" fmla="*/ 2147483647 w 123"/>
              <a:gd name="T61" fmla="*/ 2147483647 h 212"/>
              <a:gd name="T62" fmla="*/ 2147483647 w 123"/>
              <a:gd name="T63" fmla="*/ 2147483647 h 212"/>
              <a:gd name="T64" fmla="*/ 2147483647 w 123"/>
              <a:gd name="T65" fmla="*/ 2147483647 h 212"/>
              <a:gd name="T66" fmla="*/ 2147483647 w 123"/>
              <a:gd name="T67" fmla="*/ 2147483647 h 212"/>
              <a:gd name="T68" fmla="*/ 2147483647 w 123"/>
              <a:gd name="T69" fmla="*/ 2147483647 h 212"/>
              <a:gd name="T70" fmla="*/ 2147483647 w 123"/>
              <a:gd name="T71" fmla="*/ 2147483647 h 212"/>
              <a:gd name="T72" fmla="*/ 2147483647 w 123"/>
              <a:gd name="T73" fmla="*/ 2147483647 h 212"/>
              <a:gd name="T74" fmla="*/ 2147483647 w 123"/>
              <a:gd name="T75" fmla="*/ 2147483647 h 212"/>
              <a:gd name="T76" fmla="*/ 2147483647 w 123"/>
              <a:gd name="T77" fmla="*/ 2147483647 h 212"/>
              <a:gd name="T78" fmla="*/ 2147483647 w 123"/>
              <a:gd name="T79" fmla="*/ 2147483647 h 212"/>
              <a:gd name="T80" fmla="*/ 2147483647 w 123"/>
              <a:gd name="T81" fmla="*/ 2147483647 h 212"/>
              <a:gd name="T82" fmla="*/ 2147483647 w 123"/>
              <a:gd name="T83" fmla="*/ 2147483647 h 212"/>
              <a:gd name="T84" fmla="*/ 2147483647 w 123"/>
              <a:gd name="T85" fmla="*/ 2147483647 h 212"/>
              <a:gd name="T86" fmla="*/ 2147483647 w 123"/>
              <a:gd name="T87" fmla="*/ 2147483647 h 212"/>
              <a:gd name="T88" fmla="*/ 2147483647 w 123"/>
              <a:gd name="T89" fmla="*/ 2147483647 h 212"/>
              <a:gd name="T90" fmla="*/ 2147483647 w 123"/>
              <a:gd name="T91" fmla="*/ 2147483647 h 212"/>
              <a:gd name="T92" fmla="*/ 2147483647 w 123"/>
              <a:gd name="T93" fmla="*/ 2147483647 h 212"/>
              <a:gd name="T94" fmla="*/ 2147483647 w 123"/>
              <a:gd name="T95" fmla="*/ 2147483647 h 212"/>
              <a:gd name="T96" fmla="*/ 2147483647 w 123"/>
              <a:gd name="T97" fmla="*/ 0 h 212"/>
              <a:gd name="T98" fmla="*/ 2147483647 w 123"/>
              <a:gd name="T99" fmla="*/ 2147483647 h 212"/>
              <a:gd name="T100" fmla="*/ 2147483647 w 123"/>
              <a:gd name="T101" fmla="*/ 2147483647 h 212"/>
              <a:gd name="T102" fmla="*/ 0 w 123"/>
              <a:gd name="T103" fmla="*/ 2147483647 h 212"/>
              <a:gd name="T104" fmla="*/ 2147483647 w 123"/>
              <a:gd name="T105" fmla="*/ 2147483647 h 2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3"/>
              <a:gd name="T160" fmla="*/ 0 h 212"/>
              <a:gd name="T161" fmla="*/ 123 w 123"/>
              <a:gd name="T162" fmla="*/ 212 h 2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3" h="212">
                <a:moveTo>
                  <a:pt x="3" y="38"/>
                </a:moveTo>
                <a:lnTo>
                  <a:pt x="4" y="43"/>
                </a:lnTo>
                <a:lnTo>
                  <a:pt x="1" y="59"/>
                </a:lnTo>
                <a:lnTo>
                  <a:pt x="3" y="64"/>
                </a:lnTo>
                <a:lnTo>
                  <a:pt x="13" y="86"/>
                </a:lnTo>
                <a:lnTo>
                  <a:pt x="14" y="85"/>
                </a:lnTo>
                <a:lnTo>
                  <a:pt x="14" y="81"/>
                </a:lnTo>
                <a:lnTo>
                  <a:pt x="16" y="80"/>
                </a:lnTo>
                <a:lnTo>
                  <a:pt x="18" y="81"/>
                </a:lnTo>
                <a:lnTo>
                  <a:pt x="15" y="84"/>
                </a:lnTo>
                <a:lnTo>
                  <a:pt x="16" y="85"/>
                </a:lnTo>
                <a:lnTo>
                  <a:pt x="18" y="95"/>
                </a:lnTo>
                <a:lnTo>
                  <a:pt x="17" y="95"/>
                </a:lnTo>
                <a:lnTo>
                  <a:pt x="13" y="91"/>
                </a:lnTo>
                <a:lnTo>
                  <a:pt x="14" y="87"/>
                </a:lnTo>
                <a:lnTo>
                  <a:pt x="13" y="87"/>
                </a:lnTo>
                <a:lnTo>
                  <a:pt x="11" y="91"/>
                </a:lnTo>
                <a:lnTo>
                  <a:pt x="11" y="100"/>
                </a:lnTo>
                <a:lnTo>
                  <a:pt x="13" y="104"/>
                </a:lnTo>
                <a:lnTo>
                  <a:pt x="18" y="107"/>
                </a:lnTo>
                <a:lnTo>
                  <a:pt x="17" y="112"/>
                </a:lnTo>
                <a:lnTo>
                  <a:pt x="14" y="112"/>
                </a:lnTo>
                <a:lnTo>
                  <a:pt x="13" y="118"/>
                </a:lnTo>
                <a:lnTo>
                  <a:pt x="19" y="130"/>
                </a:lnTo>
                <a:lnTo>
                  <a:pt x="24" y="138"/>
                </a:lnTo>
                <a:lnTo>
                  <a:pt x="23" y="143"/>
                </a:lnTo>
                <a:lnTo>
                  <a:pt x="26" y="146"/>
                </a:lnTo>
                <a:lnTo>
                  <a:pt x="25" y="149"/>
                </a:lnTo>
                <a:lnTo>
                  <a:pt x="23" y="156"/>
                </a:lnTo>
                <a:lnTo>
                  <a:pt x="26" y="159"/>
                </a:lnTo>
                <a:lnTo>
                  <a:pt x="41" y="164"/>
                </a:lnTo>
                <a:lnTo>
                  <a:pt x="47" y="172"/>
                </a:lnTo>
                <a:lnTo>
                  <a:pt x="54" y="175"/>
                </a:lnTo>
                <a:lnTo>
                  <a:pt x="54" y="180"/>
                </a:lnTo>
                <a:lnTo>
                  <a:pt x="59" y="181"/>
                </a:lnTo>
                <a:lnTo>
                  <a:pt x="65" y="190"/>
                </a:lnTo>
                <a:lnTo>
                  <a:pt x="69" y="197"/>
                </a:lnTo>
                <a:lnTo>
                  <a:pt x="69" y="209"/>
                </a:lnTo>
                <a:lnTo>
                  <a:pt x="113" y="212"/>
                </a:lnTo>
                <a:lnTo>
                  <a:pt x="110" y="207"/>
                </a:lnTo>
                <a:lnTo>
                  <a:pt x="111" y="200"/>
                </a:lnTo>
                <a:lnTo>
                  <a:pt x="118" y="189"/>
                </a:lnTo>
                <a:lnTo>
                  <a:pt x="123" y="185"/>
                </a:lnTo>
                <a:lnTo>
                  <a:pt x="120" y="181"/>
                </a:lnTo>
                <a:lnTo>
                  <a:pt x="119" y="170"/>
                </a:lnTo>
                <a:lnTo>
                  <a:pt x="60" y="82"/>
                </a:lnTo>
                <a:lnTo>
                  <a:pt x="56" y="73"/>
                </a:lnTo>
                <a:lnTo>
                  <a:pt x="70" y="16"/>
                </a:lnTo>
                <a:lnTo>
                  <a:pt x="12" y="0"/>
                </a:lnTo>
                <a:lnTo>
                  <a:pt x="10" y="3"/>
                </a:lnTo>
                <a:lnTo>
                  <a:pt x="11" y="11"/>
                </a:lnTo>
                <a:lnTo>
                  <a:pt x="0" y="28"/>
                </a:lnTo>
                <a:lnTo>
                  <a:pt x="3" y="38"/>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6" name="Colorado">
            <a:extLst>
              <a:ext uri="{FF2B5EF4-FFF2-40B4-BE49-F238E27FC236}">
                <a16:creationId xmlns:a16="http://schemas.microsoft.com/office/drawing/2014/main" id="{881F33A5-6716-4CF0-BAE3-273B9B36755A}"/>
              </a:ext>
            </a:extLst>
          </p:cNvPr>
          <p:cNvSpPr>
            <a:spLocks noChangeAspect="1"/>
          </p:cNvSpPr>
          <p:nvPr/>
        </p:nvSpPr>
        <p:spPr bwMode="auto">
          <a:xfrm>
            <a:off x="4827588" y="2849563"/>
            <a:ext cx="893762" cy="698500"/>
          </a:xfrm>
          <a:custGeom>
            <a:avLst/>
            <a:gdLst>
              <a:gd name="T0" fmla="*/ 0 w 114"/>
              <a:gd name="T1" fmla="*/ 2147483647 h 90"/>
              <a:gd name="T2" fmla="*/ 2147483647 w 114"/>
              <a:gd name="T3" fmla="*/ 0 h 90"/>
              <a:gd name="T4" fmla="*/ 2147483647 w 114"/>
              <a:gd name="T5" fmla="*/ 2147483647 h 90"/>
              <a:gd name="T6" fmla="*/ 2147483647 w 114"/>
              <a:gd name="T7" fmla="*/ 2147483647 h 90"/>
              <a:gd name="T8" fmla="*/ 2147483647 w 114"/>
              <a:gd name="T9" fmla="*/ 2147483647 h 90"/>
              <a:gd name="T10" fmla="*/ 2147483647 w 114"/>
              <a:gd name="T11" fmla="*/ 2147483647 h 90"/>
              <a:gd name="T12" fmla="*/ 2147483647 w 114"/>
              <a:gd name="T13" fmla="*/ 2147483647 h 90"/>
              <a:gd name="T14" fmla="*/ 2147483647 w 114"/>
              <a:gd name="T15" fmla="*/ 2147483647 h 90"/>
              <a:gd name="T16" fmla="*/ 0 w 114"/>
              <a:gd name="T17" fmla="*/ 2147483647 h 9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
              <a:gd name="T28" fmla="*/ 0 h 90"/>
              <a:gd name="T29" fmla="*/ 114 w 114"/>
              <a:gd name="T30" fmla="*/ 90 h 9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 h="90">
                <a:moveTo>
                  <a:pt x="0" y="78"/>
                </a:moveTo>
                <a:lnTo>
                  <a:pt x="11" y="0"/>
                </a:lnTo>
                <a:lnTo>
                  <a:pt x="84" y="8"/>
                </a:lnTo>
                <a:lnTo>
                  <a:pt x="114" y="11"/>
                </a:lnTo>
                <a:lnTo>
                  <a:pt x="112" y="30"/>
                </a:lnTo>
                <a:lnTo>
                  <a:pt x="108" y="90"/>
                </a:lnTo>
                <a:lnTo>
                  <a:pt x="94" y="89"/>
                </a:lnTo>
                <a:lnTo>
                  <a:pt x="47" y="84"/>
                </a:lnTo>
                <a:lnTo>
                  <a:pt x="0" y="78"/>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7" name="Connecticut">
            <a:extLst>
              <a:ext uri="{FF2B5EF4-FFF2-40B4-BE49-F238E27FC236}">
                <a16:creationId xmlns:a16="http://schemas.microsoft.com/office/drawing/2014/main" id="{3B7E4787-3C93-42C2-A4AA-DA03710B6E7B}"/>
              </a:ext>
            </a:extLst>
          </p:cNvPr>
          <p:cNvSpPr>
            <a:spLocks noChangeAspect="1"/>
          </p:cNvSpPr>
          <p:nvPr/>
        </p:nvSpPr>
        <p:spPr bwMode="auto">
          <a:xfrm>
            <a:off x="8963025" y="2468563"/>
            <a:ext cx="203200" cy="201612"/>
          </a:xfrm>
          <a:custGeom>
            <a:avLst/>
            <a:gdLst>
              <a:gd name="T0" fmla="*/ 0 w 26"/>
              <a:gd name="T1" fmla="*/ 2147483647 h 26"/>
              <a:gd name="T2" fmla="*/ 2147483647 w 26"/>
              <a:gd name="T3" fmla="*/ 2147483647 h 26"/>
              <a:gd name="T4" fmla="*/ 2147483647 w 26"/>
              <a:gd name="T5" fmla="*/ 2147483647 h 26"/>
              <a:gd name="T6" fmla="*/ 2147483647 w 26"/>
              <a:gd name="T7" fmla="*/ 2147483647 h 26"/>
              <a:gd name="T8" fmla="*/ 2147483647 w 26"/>
              <a:gd name="T9" fmla="*/ 2147483647 h 26"/>
              <a:gd name="T10" fmla="*/ 2147483647 w 26"/>
              <a:gd name="T11" fmla="*/ 2147483647 h 26"/>
              <a:gd name="T12" fmla="*/ 2147483647 w 26"/>
              <a:gd name="T13" fmla="*/ 2147483647 h 26"/>
              <a:gd name="T14" fmla="*/ 2147483647 w 26"/>
              <a:gd name="T15" fmla="*/ 2147483647 h 26"/>
              <a:gd name="T16" fmla="*/ 2147483647 w 26"/>
              <a:gd name="T17" fmla="*/ 2147483647 h 26"/>
              <a:gd name="T18" fmla="*/ 2147483647 w 26"/>
              <a:gd name="T19" fmla="*/ 2147483647 h 26"/>
              <a:gd name="T20" fmla="*/ 2147483647 w 26"/>
              <a:gd name="T21" fmla="*/ 2147483647 h 26"/>
              <a:gd name="T22" fmla="*/ 2147483647 w 26"/>
              <a:gd name="T23" fmla="*/ 2147483647 h 26"/>
              <a:gd name="T24" fmla="*/ 2147483647 w 26"/>
              <a:gd name="T25" fmla="*/ 2147483647 h 26"/>
              <a:gd name="T26" fmla="*/ 2147483647 w 26"/>
              <a:gd name="T27" fmla="*/ 2147483647 h 26"/>
              <a:gd name="T28" fmla="*/ 2147483647 w 26"/>
              <a:gd name="T29" fmla="*/ 2147483647 h 26"/>
              <a:gd name="T30" fmla="*/ 2147483647 w 26"/>
              <a:gd name="T31" fmla="*/ 0 h 26"/>
              <a:gd name="T32" fmla="*/ 0 w 26"/>
              <a:gd name="T33" fmla="*/ 214748364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
              <a:gd name="T52" fmla="*/ 0 h 26"/>
              <a:gd name="T53" fmla="*/ 26 w 26"/>
              <a:gd name="T54" fmla="*/ 26 h 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 h="26">
                <a:moveTo>
                  <a:pt x="0" y="5"/>
                </a:moveTo>
                <a:lnTo>
                  <a:pt x="2" y="19"/>
                </a:lnTo>
                <a:lnTo>
                  <a:pt x="2" y="26"/>
                </a:lnTo>
                <a:lnTo>
                  <a:pt x="4" y="25"/>
                </a:lnTo>
                <a:lnTo>
                  <a:pt x="5" y="23"/>
                </a:lnTo>
                <a:lnTo>
                  <a:pt x="9" y="21"/>
                </a:lnTo>
                <a:lnTo>
                  <a:pt x="11" y="18"/>
                </a:lnTo>
                <a:lnTo>
                  <a:pt x="12" y="19"/>
                </a:lnTo>
                <a:lnTo>
                  <a:pt x="15" y="17"/>
                </a:lnTo>
                <a:lnTo>
                  <a:pt x="19" y="17"/>
                </a:lnTo>
                <a:lnTo>
                  <a:pt x="19" y="15"/>
                </a:lnTo>
                <a:lnTo>
                  <a:pt x="21" y="16"/>
                </a:lnTo>
                <a:lnTo>
                  <a:pt x="22" y="15"/>
                </a:lnTo>
                <a:lnTo>
                  <a:pt x="24" y="15"/>
                </a:lnTo>
                <a:lnTo>
                  <a:pt x="26" y="13"/>
                </a:lnTo>
                <a:lnTo>
                  <a:pt x="24" y="0"/>
                </a:lnTo>
                <a:lnTo>
                  <a:pt x="0" y="5"/>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8" name="Delaware">
            <a:extLst>
              <a:ext uri="{FF2B5EF4-FFF2-40B4-BE49-F238E27FC236}">
                <a16:creationId xmlns:a16="http://schemas.microsoft.com/office/drawing/2014/main" id="{2B0A867A-D344-4C26-9281-94305961BCBB}"/>
              </a:ext>
            </a:extLst>
          </p:cNvPr>
          <p:cNvSpPr>
            <a:spLocks noChangeAspect="1"/>
          </p:cNvSpPr>
          <p:nvPr/>
        </p:nvSpPr>
        <p:spPr bwMode="auto">
          <a:xfrm>
            <a:off x="8780463" y="2895600"/>
            <a:ext cx="127000" cy="211138"/>
          </a:xfrm>
          <a:custGeom>
            <a:avLst/>
            <a:gdLst>
              <a:gd name="T0" fmla="*/ 0 w 16"/>
              <a:gd name="T1" fmla="*/ 2147483647 h 27"/>
              <a:gd name="T2" fmla="*/ 2147483647 w 16"/>
              <a:gd name="T3" fmla="*/ 0 h 27"/>
              <a:gd name="T4" fmla="*/ 2147483647 w 16"/>
              <a:gd name="T5" fmla="*/ 0 h 27"/>
              <a:gd name="T6" fmla="*/ 2147483647 w 16"/>
              <a:gd name="T7" fmla="*/ 2147483647 h 27"/>
              <a:gd name="T8" fmla="*/ 2147483647 w 16"/>
              <a:gd name="T9" fmla="*/ 2147483647 h 27"/>
              <a:gd name="T10" fmla="*/ 2147483647 w 16"/>
              <a:gd name="T11" fmla="*/ 2147483647 h 27"/>
              <a:gd name="T12" fmla="*/ 2147483647 w 16"/>
              <a:gd name="T13" fmla="*/ 2147483647 h 27"/>
              <a:gd name="T14" fmla="*/ 2147483647 w 16"/>
              <a:gd name="T15" fmla="*/ 2147483647 h 27"/>
              <a:gd name="T16" fmla="*/ 2147483647 w 16"/>
              <a:gd name="T17" fmla="*/ 2147483647 h 27"/>
              <a:gd name="T18" fmla="*/ 2147483647 w 16"/>
              <a:gd name="T19" fmla="*/ 2147483647 h 27"/>
              <a:gd name="T20" fmla="*/ 2147483647 w 16"/>
              <a:gd name="T21" fmla="*/ 2147483647 h 27"/>
              <a:gd name="T22" fmla="*/ 2147483647 w 16"/>
              <a:gd name="T23" fmla="*/ 2147483647 h 27"/>
              <a:gd name="T24" fmla="*/ 2147483647 w 16"/>
              <a:gd name="T25" fmla="*/ 2147483647 h 27"/>
              <a:gd name="T26" fmla="*/ 2147483647 w 16"/>
              <a:gd name="T27" fmla="*/ 2147483647 h 27"/>
              <a:gd name="T28" fmla="*/ 2147483647 w 16"/>
              <a:gd name="T29" fmla="*/ 2147483647 h 27"/>
              <a:gd name="T30" fmla="*/ 2147483647 w 16"/>
              <a:gd name="T31" fmla="*/ 2147483647 h 27"/>
              <a:gd name="T32" fmla="*/ 2147483647 w 16"/>
              <a:gd name="T33" fmla="*/ 2147483647 h 27"/>
              <a:gd name="T34" fmla="*/ 2147483647 w 16"/>
              <a:gd name="T35" fmla="*/ 2147483647 h 27"/>
              <a:gd name="T36" fmla="*/ 2147483647 w 16"/>
              <a:gd name="T37" fmla="*/ 2147483647 h 27"/>
              <a:gd name="T38" fmla="*/ 0 w 16"/>
              <a:gd name="T39" fmla="*/ 2147483647 h 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
              <a:gd name="T61" fmla="*/ 0 h 27"/>
              <a:gd name="T62" fmla="*/ 16 w 16"/>
              <a:gd name="T63" fmla="*/ 27 h 2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 h="27">
                <a:moveTo>
                  <a:pt x="0" y="3"/>
                </a:moveTo>
                <a:lnTo>
                  <a:pt x="2" y="0"/>
                </a:lnTo>
                <a:lnTo>
                  <a:pt x="5" y="0"/>
                </a:lnTo>
                <a:lnTo>
                  <a:pt x="4" y="3"/>
                </a:lnTo>
                <a:lnTo>
                  <a:pt x="3" y="4"/>
                </a:lnTo>
                <a:lnTo>
                  <a:pt x="4" y="7"/>
                </a:lnTo>
                <a:lnTo>
                  <a:pt x="5" y="9"/>
                </a:lnTo>
                <a:lnTo>
                  <a:pt x="7" y="11"/>
                </a:lnTo>
                <a:lnTo>
                  <a:pt x="8" y="14"/>
                </a:lnTo>
                <a:lnTo>
                  <a:pt x="10" y="17"/>
                </a:lnTo>
                <a:lnTo>
                  <a:pt x="12" y="18"/>
                </a:lnTo>
                <a:lnTo>
                  <a:pt x="14" y="19"/>
                </a:lnTo>
                <a:lnTo>
                  <a:pt x="15" y="21"/>
                </a:lnTo>
                <a:lnTo>
                  <a:pt x="13" y="23"/>
                </a:lnTo>
                <a:lnTo>
                  <a:pt x="15" y="23"/>
                </a:lnTo>
                <a:lnTo>
                  <a:pt x="16" y="25"/>
                </a:lnTo>
                <a:lnTo>
                  <a:pt x="12" y="26"/>
                </a:lnTo>
                <a:lnTo>
                  <a:pt x="6" y="27"/>
                </a:lnTo>
                <a:lnTo>
                  <a:pt x="6" y="25"/>
                </a:lnTo>
                <a:lnTo>
                  <a:pt x="0" y="3"/>
                </a:lnTo>
                <a:close/>
              </a:path>
            </a:pathLst>
          </a:custGeom>
          <a:solidFill>
            <a:srgbClr val="E6CC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099" name="Freeform 27">
            <a:extLst>
              <a:ext uri="{FF2B5EF4-FFF2-40B4-BE49-F238E27FC236}">
                <a16:creationId xmlns:a16="http://schemas.microsoft.com/office/drawing/2014/main" id="{0EC2B8AD-7146-4BD7-B569-F7DB0D825F08}"/>
              </a:ext>
            </a:extLst>
          </p:cNvPr>
          <p:cNvSpPr>
            <a:spLocks noChangeAspect="1"/>
          </p:cNvSpPr>
          <p:nvPr/>
        </p:nvSpPr>
        <p:spPr bwMode="auto">
          <a:xfrm>
            <a:off x="8647113" y="3060700"/>
            <a:ext cx="23812" cy="20638"/>
          </a:xfrm>
          <a:custGeom>
            <a:avLst/>
            <a:gdLst>
              <a:gd name="T0" fmla="*/ 0 w 3"/>
              <a:gd name="T1" fmla="*/ 2147483647 h 3"/>
              <a:gd name="T2" fmla="*/ 2147483647 w 3"/>
              <a:gd name="T3" fmla="*/ 0 h 3"/>
              <a:gd name="T4" fmla="*/ 2147483647 w 3"/>
              <a:gd name="T5" fmla="*/ 2147483647 h 3"/>
              <a:gd name="T6" fmla="*/ 2147483647 w 3"/>
              <a:gd name="T7" fmla="*/ 2147483647 h 3"/>
              <a:gd name="T8" fmla="*/ 0 w 3"/>
              <a:gd name="T9" fmla="*/ 2147483647 h 3"/>
              <a:gd name="T10" fmla="*/ 0 60000 65536"/>
              <a:gd name="T11" fmla="*/ 0 60000 65536"/>
              <a:gd name="T12" fmla="*/ 0 60000 65536"/>
              <a:gd name="T13" fmla="*/ 0 60000 65536"/>
              <a:gd name="T14" fmla="*/ 0 60000 65536"/>
              <a:gd name="T15" fmla="*/ 0 w 3"/>
              <a:gd name="T16" fmla="*/ 0 h 3"/>
              <a:gd name="T17" fmla="*/ 3 w 3"/>
              <a:gd name="T18" fmla="*/ 3 h 3"/>
            </a:gdLst>
            <a:ahLst/>
            <a:cxnLst>
              <a:cxn ang="T10">
                <a:pos x="T0" y="T1"/>
              </a:cxn>
              <a:cxn ang="T11">
                <a:pos x="T2" y="T3"/>
              </a:cxn>
              <a:cxn ang="T12">
                <a:pos x="T4" y="T5"/>
              </a:cxn>
              <a:cxn ang="T13">
                <a:pos x="T6" y="T7"/>
              </a:cxn>
              <a:cxn ang="T14">
                <a:pos x="T8" y="T9"/>
              </a:cxn>
            </a:cxnLst>
            <a:rect l="T15" t="T16" r="T17" b="T18"/>
            <a:pathLst>
              <a:path w="3" h="3">
                <a:moveTo>
                  <a:pt x="0" y="1"/>
                </a:moveTo>
                <a:lnTo>
                  <a:pt x="2" y="0"/>
                </a:lnTo>
                <a:lnTo>
                  <a:pt x="3" y="2"/>
                </a:lnTo>
                <a:lnTo>
                  <a:pt x="2" y="3"/>
                </a:lnTo>
                <a:lnTo>
                  <a:pt x="0" y="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0" name="Georgia">
            <a:extLst>
              <a:ext uri="{FF2B5EF4-FFF2-40B4-BE49-F238E27FC236}">
                <a16:creationId xmlns:a16="http://schemas.microsoft.com/office/drawing/2014/main" id="{D53CEC11-3EE6-4E2F-8ACD-4C18E09794BA}"/>
              </a:ext>
            </a:extLst>
          </p:cNvPr>
          <p:cNvSpPr>
            <a:spLocks noChangeAspect="1"/>
          </p:cNvSpPr>
          <p:nvPr/>
        </p:nvSpPr>
        <p:spPr bwMode="auto">
          <a:xfrm>
            <a:off x="7715251" y="3783013"/>
            <a:ext cx="665163" cy="684212"/>
          </a:xfrm>
          <a:custGeom>
            <a:avLst/>
            <a:gdLst>
              <a:gd name="T0" fmla="*/ 0 w 85"/>
              <a:gd name="T1" fmla="*/ 2147483647 h 88"/>
              <a:gd name="T2" fmla="*/ 2147483647 w 85"/>
              <a:gd name="T3" fmla="*/ 2147483647 h 88"/>
              <a:gd name="T4" fmla="*/ 2147483647 w 85"/>
              <a:gd name="T5" fmla="*/ 2147483647 h 88"/>
              <a:gd name="T6" fmla="*/ 2147483647 w 85"/>
              <a:gd name="T7" fmla="*/ 2147483647 h 88"/>
              <a:gd name="T8" fmla="*/ 2147483647 w 85"/>
              <a:gd name="T9" fmla="*/ 2147483647 h 88"/>
              <a:gd name="T10" fmla="*/ 2147483647 w 85"/>
              <a:gd name="T11" fmla="*/ 2147483647 h 88"/>
              <a:gd name="T12" fmla="*/ 2147483647 w 85"/>
              <a:gd name="T13" fmla="*/ 2147483647 h 88"/>
              <a:gd name="T14" fmla="*/ 2147483647 w 85"/>
              <a:gd name="T15" fmla="*/ 2147483647 h 88"/>
              <a:gd name="T16" fmla="*/ 2147483647 w 85"/>
              <a:gd name="T17" fmla="*/ 2147483647 h 88"/>
              <a:gd name="T18" fmla="*/ 2147483647 w 85"/>
              <a:gd name="T19" fmla="*/ 2147483647 h 88"/>
              <a:gd name="T20" fmla="*/ 2147483647 w 85"/>
              <a:gd name="T21" fmla="*/ 2147483647 h 88"/>
              <a:gd name="T22" fmla="*/ 2147483647 w 85"/>
              <a:gd name="T23" fmla="*/ 2147483647 h 88"/>
              <a:gd name="T24" fmla="*/ 2147483647 w 85"/>
              <a:gd name="T25" fmla="*/ 2147483647 h 88"/>
              <a:gd name="T26" fmla="*/ 2147483647 w 85"/>
              <a:gd name="T27" fmla="*/ 2147483647 h 88"/>
              <a:gd name="T28" fmla="*/ 2147483647 w 85"/>
              <a:gd name="T29" fmla="*/ 2147483647 h 88"/>
              <a:gd name="T30" fmla="*/ 2147483647 w 85"/>
              <a:gd name="T31" fmla="*/ 2147483647 h 88"/>
              <a:gd name="T32" fmla="*/ 2147483647 w 85"/>
              <a:gd name="T33" fmla="*/ 2147483647 h 88"/>
              <a:gd name="T34" fmla="*/ 2147483647 w 85"/>
              <a:gd name="T35" fmla="*/ 2147483647 h 88"/>
              <a:gd name="T36" fmla="*/ 2147483647 w 85"/>
              <a:gd name="T37" fmla="*/ 2147483647 h 88"/>
              <a:gd name="T38" fmla="*/ 2147483647 w 85"/>
              <a:gd name="T39" fmla="*/ 2147483647 h 88"/>
              <a:gd name="T40" fmla="*/ 2147483647 w 85"/>
              <a:gd name="T41" fmla="*/ 2147483647 h 88"/>
              <a:gd name="T42" fmla="*/ 2147483647 w 85"/>
              <a:gd name="T43" fmla="*/ 2147483647 h 88"/>
              <a:gd name="T44" fmla="*/ 2147483647 w 85"/>
              <a:gd name="T45" fmla="*/ 2147483647 h 88"/>
              <a:gd name="T46" fmla="*/ 2147483647 w 85"/>
              <a:gd name="T47" fmla="*/ 2147483647 h 88"/>
              <a:gd name="T48" fmla="*/ 2147483647 w 85"/>
              <a:gd name="T49" fmla="*/ 2147483647 h 88"/>
              <a:gd name="T50" fmla="*/ 2147483647 w 85"/>
              <a:gd name="T51" fmla="*/ 2147483647 h 88"/>
              <a:gd name="T52" fmla="*/ 2147483647 w 85"/>
              <a:gd name="T53" fmla="*/ 2147483647 h 88"/>
              <a:gd name="T54" fmla="*/ 2147483647 w 85"/>
              <a:gd name="T55" fmla="*/ 2147483647 h 88"/>
              <a:gd name="T56" fmla="*/ 2147483647 w 85"/>
              <a:gd name="T57" fmla="*/ 2147483647 h 88"/>
              <a:gd name="T58" fmla="*/ 2147483647 w 85"/>
              <a:gd name="T59" fmla="*/ 2147483647 h 88"/>
              <a:gd name="T60" fmla="*/ 2147483647 w 85"/>
              <a:gd name="T61" fmla="*/ 2147483647 h 88"/>
              <a:gd name="T62" fmla="*/ 2147483647 w 85"/>
              <a:gd name="T63" fmla="*/ 2147483647 h 88"/>
              <a:gd name="T64" fmla="*/ 2147483647 w 85"/>
              <a:gd name="T65" fmla="*/ 2147483647 h 88"/>
              <a:gd name="T66" fmla="*/ 2147483647 w 85"/>
              <a:gd name="T67" fmla="*/ 2147483647 h 88"/>
              <a:gd name="T68" fmla="*/ 2147483647 w 85"/>
              <a:gd name="T69" fmla="*/ 2147483647 h 88"/>
              <a:gd name="T70" fmla="*/ 2147483647 w 85"/>
              <a:gd name="T71" fmla="*/ 2147483647 h 88"/>
              <a:gd name="T72" fmla="*/ 2147483647 w 85"/>
              <a:gd name="T73" fmla="*/ 2147483647 h 88"/>
              <a:gd name="T74" fmla="*/ 2147483647 w 85"/>
              <a:gd name="T75" fmla="*/ 2147483647 h 88"/>
              <a:gd name="T76" fmla="*/ 2147483647 w 85"/>
              <a:gd name="T77" fmla="*/ 2147483647 h 88"/>
              <a:gd name="T78" fmla="*/ 2147483647 w 85"/>
              <a:gd name="T79" fmla="*/ 2147483647 h 88"/>
              <a:gd name="T80" fmla="*/ 2147483647 w 85"/>
              <a:gd name="T81" fmla="*/ 0 h 88"/>
              <a:gd name="T82" fmla="*/ 2147483647 w 85"/>
              <a:gd name="T83" fmla="*/ 2147483647 h 88"/>
              <a:gd name="T84" fmla="*/ 0 w 85"/>
              <a:gd name="T85" fmla="*/ 2147483647 h 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5"/>
              <a:gd name="T130" fmla="*/ 0 h 88"/>
              <a:gd name="T131" fmla="*/ 85 w 85"/>
              <a:gd name="T132" fmla="*/ 88 h 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5" h="88">
                <a:moveTo>
                  <a:pt x="0" y="5"/>
                </a:moveTo>
                <a:lnTo>
                  <a:pt x="11" y="46"/>
                </a:lnTo>
                <a:lnTo>
                  <a:pt x="16" y="52"/>
                </a:lnTo>
                <a:lnTo>
                  <a:pt x="17" y="58"/>
                </a:lnTo>
                <a:lnTo>
                  <a:pt x="15" y="61"/>
                </a:lnTo>
                <a:lnTo>
                  <a:pt x="15" y="66"/>
                </a:lnTo>
                <a:lnTo>
                  <a:pt x="18" y="82"/>
                </a:lnTo>
                <a:lnTo>
                  <a:pt x="21" y="87"/>
                </a:lnTo>
                <a:lnTo>
                  <a:pt x="66" y="84"/>
                </a:lnTo>
                <a:lnTo>
                  <a:pt x="67" y="88"/>
                </a:lnTo>
                <a:lnTo>
                  <a:pt x="70" y="88"/>
                </a:lnTo>
                <a:lnTo>
                  <a:pt x="68" y="81"/>
                </a:lnTo>
                <a:lnTo>
                  <a:pt x="70" y="79"/>
                </a:lnTo>
                <a:lnTo>
                  <a:pt x="77" y="80"/>
                </a:lnTo>
                <a:lnTo>
                  <a:pt x="78" y="75"/>
                </a:lnTo>
                <a:lnTo>
                  <a:pt x="77" y="74"/>
                </a:lnTo>
                <a:lnTo>
                  <a:pt x="78" y="73"/>
                </a:lnTo>
                <a:lnTo>
                  <a:pt x="76" y="72"/>
                </a:lnTo>
                <a:lnTo>
                  <a:pt x="77" y="70"/>
                </a:lnTo>
                <a:lnTo>
                  <a:pt x="77" y="68"/>
                </a:lnTo>
                <a:lnTo>
                  <a:pt x="80" y="66"/>
                </a:lnTo>
                <a:lnTo>
                  <a:pt x="79" y="63"/>
                </a:lnTo>
                <a:lnTo>
                  <a:pt x="80" y="63"/>
                </a:lnTo>
                <a:lnTo>
                  <a:pt x="81" y="60"/>
                </a:lnTo>
                <a:lnTo>
                  <a:pt x="80" y="59"/>
                </a:lnTo>
                <a:lnTo>
                  <a:pt x="82" y="58"/>
                </a:lnTo>
                <a:lnTo>
                  <a:pt x="81" y="56"/>
                </a:lnTo>
                <a:lnTo>
                  <a:pt x="83" y="56"/>
                </a:lnTo>
                <a:lnTo>
                  <a:pt x="85" y="53"/>
                </a:lnTo>
                <a:lnTo>
                  <a:pt x="84" y="52"/>
                </a:lnTo>
                <a:lnTo>
                  <a:pt x="81" y="52"/>
                </a:lnTo>
                <a:lnTo>
                  <a:pt x="79" y="49"/>
                </a:lnTo>
                <a:lnTo>
                  <a:pt x="76" y="43"/>
                </a:lnTo>
                <a:lnTo>
                  <a:pt x="74" y="43"/>
                </a:lnTo>
                <a:lnTo>
                  <a:pt x="70" y="35"/>
                </a:lnTo>
                <a:lnTo>
                  <a:pt x="65" y="31"/>
                </a:lnTo>
                <a:lnTo>
                  <a:pt x="61" y="26"/>
                </a:lnTo>
                <a:lnTo>
                  <a:pt x="51" y="19"/>
                </a:lnTo>
                <a:lnTo>
                  <a:pt x="47" y="13"/>
                </a:lnTo>
                <a:lnTo>
                  <a:pt x="37" y="6"/>
                </a:lnTo>
                <a:lnTo>
                  <a:pt x="40" y="0"/>
                </a:lnTo>
                <a:lnTo>
                  <a:pt x="21" y="2"/>
                </a:lnTo>
                <a:lnTo>
                  <a:pt x="0" y="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1" name="Idaho">
            <a:extLst>
              <a:ext uri="{FF2B5EF4-FFF2-40B4-BE49-F238E27FC236}">
                <a16:creationId xmlns:a16="http://schemas.microsoft.com/office/drawing/2014/main" id="{EA754E28-A9A9-48DB-9D4B-D697FB4626FC}"/>
              </a:ext>
            </a:extLst>
          </p:cNvPr>
          <p:cNvSpPr>
            <a:spLocks noChangeAspect="1"/>
          </p:cNvSpPr>
          <p:nvPr/>
        </p:nvSpPr>
        <p:spPr bwMode="auto">
          <a:xfrm>
            <a:off x="4043363" y="1497013"/>
            <a:ext cx="728662" cy="1166812"/>
          </a:xfrm>
          <a:custGeom>
            <a:avLst/>
            <a:gdLst>
              <a:gd name="T0" fmla="*/ 0 w 93"/>
              <a:gd name="T1" fmla="*/ 2147483647 h 150"/>
              <a:gd name="T2" fmla="*/ 2147483647 w 93"/>
              <a:gd name="T3" fmla="*/ 2147483647 h 150"/>
              <a:gd name="T4" fmla="*/ 2147483647 w 93"/>
              <a:gd name="T5" fmla="*/ 2147483647 h 150"/>
              <a:gd name="T6" fmla="*/ 2147483647 w 93"/>
              <a:gd name="T7" fmla="*/ 2147483647 h 150"/>
              <a:gd name="T8" fmla="*/ 2147483647 w 93"/>
              <a:gd name="T9" fmla="*/ 2147483647 h 150"/>
              <a:gd name="T10" fmla="*/ 2147483647 w 93"/>
              <a:gd name="T11" fmla="*/ 2147483647 h 150"/>
              <a:gd name="T12" fmla="*/ 2147483647 w 93"/>
              <a:gd name="T13" fmla="*/ 2147483647 h 150"/>
              <a:gd name="T14" fmla="*/ 2147483647 w 93"/>
              <a:gd name="T15" fmla="*/ 2147483647 h 150"/>
              <a:gd name="T16" fmla="*/ 2147483647 w 93"/>
              <a:gd name="T17" fmla="*/ 2147483647 h 150"/>
              <a:gd name="T18" fmla="*/ 2147483647 w 93"/>
              <a:gd name="T19" fmla="*/ 2147483647 h 150"/>
              <a:gd name="T20" fmla="*/ 2147483647 w 93"/>
              <a:gd name="T21" fmla="*/ 2147483647 h 150"/>
              <a:gd name="T22" fmla="*/ 2147483647 w 93"/>
              <a:gd name="T23" fmla="*/ 0 h 150"/>
              <a:gd name="T24" fmla="*/ 2147483647 w 93"/>
              <a:gd name="T25" fmla="*/ 2147483647 h 150"/>
              <a:gd name="T26" fmla="*/ 2147483647 w 93"/>
              <a:gd name="T27" fmla="*/ 2147483647 h 150"/>
              <a:gd name="T28" fmla="*/ 2147483647 w 93"/>
              <a:gd name="T29" fmla="*/ 2147483647 h 150"/>
              <a:gd name="T30" fmla="*/ 2147483647 w 93"/>
              <a:gd name="T31" fmla="*/ 2147483647 h 150"/>
              <a:gd name="T32" fmla="*/ 2147483647 w 93"/>
              <a:gd name="T33" fmla="*/ 2147483647 h 150"/>
              <a:gd name="T34" fmla="*/ 2147483647 w 93"/>
              <a:gd name="T35" fmla="*/ 2147483647 h 150"/>
              <a:gd name="T36" fmla="*/ 2147483647 w 93"/>
              <a:gd name="T37" fmla="*/ 2147483647 h 150"/>
              <a:gd name="T38" fmla="*/ 2147483647 w 93"/>
              <a:gd name="T39" fmla="*/ 2147483647 h 150"/>
              <a:gd name="T40" fmla="*/ 2147483647 w 93"/>
              <a:gd name="T41" fmla="*/ 2147483647 h 150"/>
              <a:gd name="T42" fmla="*/ 2147483647 w 93"/>
              <a:gd name="T43" fmla="*/ 2147483647 h 150"/>
              <a:gd name="T44" fmla="*/ 2147483647 w 93"/>
              <a:gd name="T45" fmla="*/ 2147483647 h 150"/>
              <a:gd name="T46" fmla="*/ 2147483647 w 93"/>
              <a:gd name="T47" fmla="*/ 2147483647 h 150"/>
              <a:gd name="T48" fmla="*/ 2147483647 w 93"/>
              <a:gd name="T49" fmla="*/ 2147483647 h 150"/>
              <a:gd name="T50" fmla="*/ 2147483647 w 93"/>
              <a:gd name="T51" fmla="*/ 2147483647 h 150"/>
              <a:gd name="T52" fmla="*/ 2147483647 w 93"/>
              <a:gd name="T53" fmla="*/ 2147483647 h 150"/>
              <a:gd name="T54" fmla="*/ 2147483647 w 93"/>
              <a:gd name="T55" fmla="*/ 2147483647 h 150"/>
              <a:gd name="T56" fmla="*/ 2147483647 w 93"/>
              <a:gd name="T57" fmla="*/ 2147483647 h 150"/>
              <a:gd name="T58" fmla="*/ 2147483647 w 93"/>
              <a:gd name="T59" fmla="*/ 2147483647 h 150"/>
              <a:gd name="T60" fmla="*/ 2147483647 w 93"/>
              <a:gd name="T61" fmla="*/ 2147483647 h 150"/>
              <a:gd name="T62" fmla="*/ 2147483647 w 93"/>
              <a:gd name="T63" fmla="*/ 2147483647 h 150"/>
              <a:gd name="T64" fmla="*/ 2147483647 w 93"/>
              <a:gd name="T65" fmla="*/ 2147483647 h 150"/>
              <a:gd name="T66" fmla="*/ 2147483647 w 93"/>
              <a:gd name="T67" fmla="*/ 2147483647 h 150"/>
              <a:gd name="T68" fmla="*/ 2147483647 w 93"/>
              <a:gd name="T69" fmla="*/ 2147483647 h 150"/>
              <a:gd name="T70" fmla="*/ 2147483647 w 93"/>
              <a:gd name="T71" fmla="*/ 2147483647 h 150"/>
              <a:gd name="T72" fmla="*/ 2147483647 w 93"/>
              <a:gd name="T73" fmla="*/ 2147483647 h 150"/>
              <a:gd name="T74" fmla="*/ 2147483647 w 93"/>
              <a:gd name="T75" fmla="*/ 2147483647 h 150"/>
              <a:gd name="T76" fmla="*/ 2147483647 w 93"/>
              <a:gd name="T77" fmla="*/ 2147483647 h 150"/>
              <a:gd name="T78" fmla="*/ 2147483647 w 93"/>
              <a:gd name="T79" fmla="*/ 2147483647 h 150"/>
              <a:gd name="T80" fmla="*/ 2147483647 w 93"/>
              <a:gd name="T81" fmla="*/ 2147483647 h 150"/>
              <a:gd name="T82" fmla="*/ 0 w 93"/>
              <a:gd name="T83" fmla="*/ 2147483647 h 1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3"/>
              <a:gd name="T127" fmla="*/ 0 h 150"/>
              <a:gd name="T128" fmla="*/ 93 w 93"/>
              <a:gd name="T129" fmla="*/ 150 h 1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3" h="150">
                <a:moveTo>
                  <a:pt x="0" y="133"/>
                </a:moveTo>
                <a:lnTo>
                  <a:pt x="7" y="101"/>
                </a:lnTo>
                <a:lnTo>
                  <a:pt x="11" y="92"/>
                </a:lnTo>
                <a:lnTo>
                  <a:pt x="8" y="88"/>
                </a:lnTo>
                <a:lnTo>
                  <a:pt x="9" y="84"/>
                </a:lnTo>
                <a:lnTo>
                  <a:pt x="15" y="79"/>
                </a:lnTo>
                <a:lnTo>
                  <a:pt x="20" y="71"/>
                </a:lnTo>
                <a:lnTo>
                  <a:pt x="24" y="65"/>
                </a:lnTo>
                <a:lnTo>
                  <a:pt x="21" y="60"/>
                </a:lnTo>
                <a:lnTo>
                  <a:pt x="19" y="56"/>
                </a:lnTo>
                <a:lnTo>
                  <a:pt x="20" y="48"/>
                </a:lnTo>
                <a:lnTo>
                  <a:pt x="31" y="0"/>
                </a:lnTo>
                <a:lnTo>
                  <a:pt x="44" y="2"/>
                </a:lnTo>
                <a:lnTo>
                  <a:pt x="40" y="21"/>
                </a:lnTo>
                <a:lnTo>
                  <a:pt x="42" y="28"/>
                </a:lnTo>
                <a:lnTo>
                  <a:pt x="42" y="32"/>
                </a:lnTo>
                <a:lnTo>
                  <a:pt x="41" y="33"/>
                </a:lnTo>
                <a:lnTo>
                  <a:pt x="46" y="37"/>
                </a:lnTo>
                <a:lnTo>
                  <a:pt x="51" y="49"/>
                </a:lnTo>
                <a:lnTo>
                  <a:pt x="52" y="49"/>
                </a:lnTo>
                <a:lnTo>
                  <a:pt x="52" y="51"/>
                </a:lnTo>
                <a:lnTo>
                  <a:pt x="55" y="51"/>
                </a:lnTo>
                <a:lnTo>
                  <a:pt x="57" y="52"/>
                </a:lnTo>
                <a:lnTo>
                  <a:pt x="52" y="60"/>
                </a:lnTo>
                <a:lnTo>
                  <a:pt x="53" y="66"/>
                </a:lnTo>
                <a:lnTo>
                  <a:pt x="50" y="72"/>
                </a:lnTo>
                <a:lnTo>
                  <a:pt x="51" y="74"/>
                </a:lnTo>
                <a:lnTo>
                  <a:pt x="58" y="71"/>
                </a:lnTo>
                <a:lnTo>
                  <a:pt x="63" y="90"/>
                </a:lnTo>
                <a:lnTo>
                  <a:pt x="66" y="91"/>
                </a:lnTo>
                <a:lnTo>
                  <a:pt x="66" y="97"/>
                </a:lnTo>
                <a:lnTo>
                  <a:pt x="69" y="99"/>
                </a:lnTo>
                <a:lnTo>
                  <a:pt x="71" y="97"/>
                </a:lnTo>
                <a:lnTo>
                  <a:pt x="75" y="99"/>
                </a:lnTo>
                <a:lnTo>
                  <a:pt x="77" y="97"/>
                </a:lnTo>
                <a:lnTo>
                  <a:pt x="86" y="99"/>
                </a:lnTo>
                <a:lnTo>
                  <a:pt x="88" y="99"/>
                </a:lnTo>
                <a:lnTo>
                  <a:pt x="90" y="95"/>
                </a:lnTo>
                <a:lnTo>
                  <a:pt x="93" y="101"/>
                </a:lnTo>
                <a:lnTo>
                  <a:pt x="85" y="150"/>
                </a:lnTo>
                <a:lnTo>
                  <a:pt x="42" y="142"/>
                </a:lnTo>
                <a:lnTo>
                  <a:pt x="0" y="133"/>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2" name="Indiana">
            <a:extLst>
              <a:ext uri="{FF2B5EF4-FFF2-40B4-BE49-F238E27FC236}">
                <a16:creationId xmlns:a16="http://schemas.microsoft.com/office/drawing/2014/main" id="{98F4F2DF-C5DB-4B5A-91D1-559188A54577}"/>
              </a:ext>
            </a:extLst>
          </p:cNvPr>
          <p:cNvSpPr>
            <a:spLocks noChangeAspect="1"/>
          </p:cNvSpPr>
          <p:nvPr/>
        </p:nvSpPr>
        <p:spPr bwMode="auto">
          <a:xfrm>
            <a:off x="7370763" y="2773364"/>
            <a:ext cx="374650" cy="644525"/>
          </a:xfrm>
          <a:custGeom>
            <a:avLst/>
            <a:gdLst>
              <a:gd name="T0" fmla="*/ 0 w 48"/>
              <a:gd name="T1" fmla="*/ 2147483647 h 83"/>
              <a:gd name="T2" fmla="*/ 2147483647 w 48"/>
              <a:gd name="T3" fmla="*/ 2147483647 h 83"/>
              <a:gd name="T4" fmla="*/ 2147483647 w 48"/>
              <a:gd name="T5" fmla="*/ 2147483647 h 83"/>
              <a:gd name="T6" fmla="*/ 2147483647 w 48"/>
              <a:gd name="T7" fmla="*/ 2147483647 h 83"/>
              <a:gd name="T8" fmla="*/ 2147483647 w 48"/>
              <a:gd name="T9" fmla="*/ 2147483647 h 83"/>
              <a:gd name="T10" fmla="*/ 2147483647 w 48"/>
              <a:gd name="T11" fmla="*/ 2147483647 h 83"/>
              <a:gd name="T12" fmla="*/ 2147483647 w 48"/>
              <a:gd name="T13" fmla="*/ 2147483647 h 83"/>
              <a:gd name="T14" fmla="*/ 2147483647 w 48"/>
              <a:gd name="T15" fmla="*/ 2147483647 h 83"/>
              <a:gd name="T16" fmla="*/ 2147483647 w 48"/>
              <a:gd name="T17" fmla="*/ 2147483647 h 83"/>
              <a:gd name="T18" fmla="*/ 2147483647 w 48"/>
              <a:gd name="T19" fmla="*/ 2147483647 h 83"/>
              <a:gd name="T20" fmla="*/ 2147483647 w 48"/>
              <a:gd name="T21" fmla="*/ 2147483647 h 83"/>
              <a:gd name="T22" fmla="*/ 2147483647 w 48"/>
              <a:gd name="T23" fmla="*/ 2147483647 h 83"/>
              <a:gd name="T24" fmla="*/ 2147483647 w 48"/>
              <a:gd name="T25" fmla="*/ 2147483647 h 83"/>
              <a:gd name="T26" fmla="*/ 2147483647 w 48"/>
              <a:gd name="T27" fmla="*/ 2147483647 h 83"/>
              <a:gd name="T28" fmla="*/ 2147483647 w 48"/>
              <a:gd name="T29" fmla="*/ 2147483647 h 83"/>
              <a:gd name="T30" fmla="*/ 2147483647 w 48"/>
              <a:gd name="T31" fmla="*/ 2147483647 h 83"/>
              <a:gd name="T32" fmla="*/ 2147483647 w 48"/>
              <a:gd name="T33" fmla="*/ 2147483647 h 83"/>
              <a:gd name="T34" fmla="*/ 2147483647 w 48"/>
              <a:gd name="T35" fmla="*/ 2147483647 h 83"/>
              <a:gd name="T36" fmla="*/ 2147483647 w 48"/>
              <a:gd name="T37" fmla="*/ 0 h 83"/>
              <a:gd name="T38" fmla="*/ 2147483647 w 48"/>
              <a:gd name="T39" fmla="*/ 2147483647 h 83"/>
              <a:gd name="T40" fmla="*/ 2147483647 w 48"/>
              <a:gd name="T41" fmla="*/ 2147483647 h 83"/>
              <a:gd name="T42" fmla="*/ 2147483647 w 48"/>
              <a:gd name="T43" fmla="*/ 2147483647 h 83"/>
              <a:gd name="T44" fmla="*/ 2147483647 w 48"/>
              <a:gd name="T45" fmla="*/ 2147483647 h 83"/>
              <a:gd name="T46" fmla="*/ 2147483647 w 48"/>
              <a:gd name="T47" fmla="*/ 2147483647 h 83"/>
              <a:gd name="T48" fmla="*/ 2147483647 w 48"/>
              <a:gd name="T49" fmla="*/ 2147483647 h 83"/>
              <a:gd name="T50" fmla="*/ 2147483647 w 48"/>
              <a:gd name="T51" fmla="*/ 2147483647 h 83"/>
              <a:gd name="T52" fmla="*/ 2147483647 w 48"/>
              <a:gd name="T53" fmla="*/ 2147483647 h 83"/>
              <a:gd name="T54" fmla="*/ 0 w 48"/>
              <a:gd name="T55" fmla="*/ 2147483647 h 8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48"/>
              <a:gd name="T85" fmla="*/ 0 h 83"/>
              <a:gd name="T86" fmla="*/ 48 w 48"/>
              <a:gd name="T87" fmla="*/ 83 h 8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48" h="83">
                <a:moveTo>
                  <a:pt x="0" y="81"/>
                </a:moveTo>
                <a:lnTo>
                  <a:pt x="1" y="83"/>
                </a:lnTo>
                <a:lnTo>
                  <a:pt x="3" y="81"/>
                </a:lnTo>
                <a:lnTo>
                  <a:pt x="10" y="79"/>
                </a:lnTo>
                <a:lnTo>
                  <a:pt x="12" y="80"/>
                </a:lnTo>
                <a:lnTo>
                  <a:pt x="20" y="77"/>
                </a:lnTo>
                <a:lnTo>
                  <a:pt x="22" y="80"/>
                </a:lnTo>
                <a:lnTo>
                  <a:pt x="25" y="74"/>
                </a:lnTo>
                <a:lnTo>
                  <a:pt x="27" y="73"/>
                </a:lnTo>
                <a:lnTo>
                  <a:pt x="33" y="76"/>
                </a:lnTo>
                <a:lnTo>
                  <a:pt x="33" y="72"/>
                </a:lnTo>
                <a:lnTo>
                  <a:pt x="40" y="65"/>
                </a:lnTo>
                <a:lnTo>
                  <a:pt x="41" y="60"/>
                </a:lnTo>
                <a:lnTo>
                  <a:pt x="43" y="61"/>
                </a:lnTo>
                <a:lnTo>
                  <a:pt x="48" y="57"/>
                </a:lnTo>
                <a:lnTo>
                  <a:pt x="47" y="54"/>
                </a:lnTo>
                <a:lnTo>
                  <a:pt x="48" y="52"/>
                </a:lnTo>
                <a:lnTo>
                  <a:pt x="42" y="1"/>
                </a:lnTo>
                <a:lnTo>
                  <a:pt x="41" y="0"/>
                </a:lnTo>
                <a:lnTo>
                  <a:pt x="13" y="3"/>
                </a:lnTo>
                <a:lnTo>
                  <a:pt x="7" y="6"/>
                </a:lnTo>
                <a:lnTo>
                  <a:pt x="2" y="5"/>
                </a:lnTo>
                <a:lnTo>
                  <a:pt x="6" y="47"/>
                </a:lnTo>
                <a:lnTo>
                  <a:pt x="5" y="55"/>
                </a:lnTo>
                <a:lnTo>
                  <a:pt x="7" y="60"/>
                </a:lnTo>
                <a:lnTo>
                  <a:pt x="5" y="70"/>
                </a:lnTo>
                <a:lnTo>
                  <a:pt x="2" y="74"/>
                </a:lnTo>
                <a:lnTo>
                  <a:pt x="0" y="81"/>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3" name="Kentucky">
            <a:extLst>
              <a:ext uri="{FF2B5EF4-FFF2-40B4-BE49-F238E27FC236}">
                <a16:creationId xmlns:a16="http://schemas.microsoft.com/office/drawing/2014/main" id="{48169C6A-339D-4620-A46F-641B3C5062C4}"/>
              </a:ext>
            </a:extLst>
          </p:cNvPr>
          <p:cNvSpPr>
            <a:spLocks noChangeAspect="1"/>
          </p:cNvSpPr>
          <p:nvPr/>
        </p:nvSpPr>
        <p:spPr bwMode="auto">
          <a:xfrm>
            <a:off x="7227889" y="3175000"/>
            <a:ext cx="885825" cy="452438"/>
          </a:xfrm>
          <a:custGeom>
            <a:avLst/>
            <a:gdLst>
              <a:gd name="T0" fmla="*/ 0 w 113"/>
              <a:gd name="T1" fmla="*/ 2147483647 h 58"/>
              <a:gd name="T2" fmla="*/ 2147483647 w 113"/>
              <a:gd name="T3" fmla="*/ 2147483647 h 58"/>
              <a:gd name="T4" fmla="*/ 2147483647 w 113"/>
              <a:gd name="T5" fmla="*/ 2147483647 h 58"/>
              <a:gd name="T6" fmla="*/ 2147483647 w 113"/>
              <a:gd name="T7" fmla="*/ 2147483647 h 58"/>
              <a:gd name="T8" fmla="*/ 2147483647 w 113"/>
              <a:gd name="T9" fmla="*/ 2147483647 h 58"/>
              <a:gd name="T10" fmla="*/ 2147483647 w 113"/>
              <a:gd name="T11" fmla="*/ 2147483647 h 58"/>
              <a:gd name="T12" fmla="*/ 2147483647 w 113"/>
              <a:gd name="T13" fmla="*/ 2147483647 h 58"/>
              <a:gd name="T14" fmla="*/ 2147483647 w 113"/>
              <a:gd name="T15" fmla="*/ 2147483647 h 58"/>
              <a:gd name="T16" fmla="*/ 2147483647 w 113"/>
              <a:gd name="T17" fmla="*/ 2147483647 h 58"/>
              <a:gd name="T18" fmla="*/ 2147483647 w 113"/>
              <a:gd name="T19" fmla="*/ 2147483647 h 58"/>
              <a:gd name="T20" fmla="*/ 2147483647 w 113"/>
              <a:gd name="T21" fmla="*/ 2147483647 h 58"/>
              <a:gd name="T22" fmla="*/ 2147483647 w 113"/>
              <a:gd name="T23" fmla="*/ 2147483647 h 58"/>
              <a:gd name="T24" fmla="*/ 2147483647 w 113"/>
              <a:gd name="T25" fmla="*/ 2147483647 h 58"/>
              <a:gd name="T26" fmla="*/ 2147483647 w 113"/>
              <a:gd name="T27" fmla="*/ 2147483647 h 58"/>
              <a:gd name="T28" fmla="*/ 2147483647 w 113"/>
              <a:gd name="T29" fmla="*/ 2147483647 h 58"/>
              <a:gd name="T30" fmla="*/ 2147483647 w 113"/>
              <a:gd name="T31" fmla="*/ 2147483647 h 58"/>
              <a:gd name="T32" fmla="*/ 2147483647 w 113"/>
              <a:gd name="T33" fmla="*/ 2147483647 h 58"/>
              <a:gd name="T34" fmla="*/ 2147483647 w 113"/>
              <a:gd name="T35" fmla="*/ 2147483647 h 58"/>
              <a:gd name="T36" fmla="*/ 2147483647 w 113"/>
              <a:gd name="T37" fmla="*/ 2147483647 h 58"/>
              <a:gd name="T38" fmla="*/ 2147483647 w 113"/>
              <a:gd name="T39" fmla="*/ 2147483647 h 58"/>
              <a:gd name="T40" fmla="*/ 2147483647 w 113"/>
              <a:gd name="T41" fmla="*/ 2147483647 h 58"/>
              <a:gd name="T42" fmla="*/ 2147483647 w 113"/>
              <a:gd name="T43" fmla="*/ 2147483647 h 58"/>
              <a:gd name="T44" fmla="*/ 2147483647 w 113"/>
              <a:gd name="T45" fmla="*/ 2147483647 h 58"/>
              <a:gd name="T46" fmla="*/ 2147483647 w 113"/>
              <a:gd name="T47" fmla="*/ 2147483647 h 58"/>
              <a:gd name="T48" fmla="*/ 2147483647 w 113"/>
              <a:gd name="T49" fmla="*/ 2147483647 h 58"/>
              <a:gd name="T50" fmla="*/ 2147483647 w 113"/>
              <a:gd name="T51" fmla="*/ 2147483647 h 58"/>
              <a:gd name="T52" fmla="*/ 2147483647 w 113"/>
              <a:gd name="T53" fmla="*/ 0 h 58"/>
              <a:gd name="T54" fmla="*/ 2147483647 w 113"/>
              <a:gd name="T55" fmla="*/ 0 h 58"/>
              <a:gd name="T56" fmla="*/ 2147483647 w 113"/>
              <a:gd name="T57" fmla="*/ 2147483647 h 58"/>
              <a:gd name="T58" fmla="*/ 2147483647 w 113"/>
              <a:gd name="T59" fmla="*/ 2147483647 h 58"/>
              <a:gd name="T60" fmla="*/ 2147483647 w 113"/>
              <a:gd name="T61" fmla="*/ 2147483647 h 58"/>
              <a:gd name="T62" fmla="*/ 2147483647 w 113"/>
              <a:gd name="T63" fmla="*/ 2147483647 h 58"/>
              <a:gd name="T64" fmla="*/ 2147483647 w 113"/>
              <a:gd name="T65" fmla="*/ 2147483647 h 58"/>
              <a:gd name="T66" fmla="*/ 2147483647 w 113"/>
              <a:gd name="T67" fmla="*/ 2147483647 h 58"/>
              <a:gd name="T68" fmla="*/ 2147483647 w 113"/>
              <a:gd name="T69" fmla="*/ 2147483647 h 58"/>
              <a:gd name="T70" fmla="*/ 2147483647 w 113"/>
              <a:gd name="T71" fmla="*/ 2147483647 h 58"/>
              <a:gd name="T72" fmla="*/ 2147483647 w 113"/>
              <a:gd name="T73" fmla="*/ 2147483647 h 58"/>
              <a:gd name="T74" fmla="*/ 2147483647 w 113"/>
              <a:gd name="T75" fmla="*/ 2147483647 h 58"/>
              <a:gd name="T76" fmla="*/ 2147483647 w 113"/>
              <a:gd name="T77" fmla="*/ 2147483647 h 58"/>
              <a:gd name="T78" fmla="*/ 2147483647 w 113"/>
              <a:gd name="T79" fmla="*/ 2147483647 h 58"/>
              <a:gd name="T80" fmla="*/ 2147483647 w 113"/>
              <a:gd name="T81" fmla="*/ 2147483647 h 58"/>
              <a:gd name="T82" fmla="*/ 2147483647 w 113"/>
              <a:gd name="T83" fmla="*/ 2147483647 h 58"/>
              <a:gd name="T84" fmla="*/ 2147483647 w 113"/>
              <a:gd name="T85" fmla="*/ 2147483647 h 58"/>
              <a:gd name="T86" fmla="*/ 2147483647 w 113"/>
              <a:gd name="T87" fmla="*/ 2147483647 h 58"/>
              <a:gd name="T88" fmla="*/ 2147483647 w 113"/>
              <a:gd name="T89" fmla="*/ 2147483647 h 58"/>
              <a:gd name="T90" fmla="*/ 2147483647 w 113"/>
              <a:gd name="T91" fmla="*/ 2147483647 h 58"/>
              <a:gd name="T92" fmla="*/ 0 w 113"/>
              <a:gd name="T93" fmla="*/ 2147483647 h 58"/>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3"/>
              <a:gd name="T142" fmla="*/ 0 h 58"/>
              <a:gd name="T143" fmla="*/ 113 w 113"/>
              <a:gd name="T144" fmla="*/ 58 h 58"/>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3" h="58">
                <a:moveTo>
                  <a:pt x="0" y="58"/>
                </a:moveTo>
                <a:lnTo>
                  <a:pt x="1" y="55"/>
                </a:lnTo>
                <a:lnTo>
                  <a:pt x="3" y="55"/>
                </a:lnTo>
                <a:lnTo>
                  <a:pt x="4" y="48"/>
                </a:lnTo>
                <a:lnTo>
                  <a:pt x="3" y="48"/>
                </a:lnTo>
                <a:lnTo>
                  <a:pt x="2" y="47"/>
                </a:lnTo>
                <a:lnTo>
                  <a:pt x="6" y="43"/>
                </a:lnTo>
                <a:lnTo>
                  <a:pt x="13" y="46"/>
                </a:lnTo>
                <a:lnTo>
                  <a:pt x="14" y="39"/>
                </a:lnTo>
                <a:lnTo>
                  <a:pt x="19" y="37"/>
                </a:lnTo>
                <a:lnTo>
                  <a:pt x="18" y="35"/>
                </a:lnTo>
                <a:lnTo>
                  <a:pt x="19" y="31"/>
                </a:lnTo>
                <a:lnTo>
                  <a:pt x="21" y="29"/>
                </a:lnTo>
                <a:lnTo>
                  <a:pt x="28" y="27"/>
                </a:lnTo>
                <a:lnTo>
                  <a:pt x="30" y="28"/>
                </a:lnTo>
                <a:lnTo>
                  <a:pt x="38" y="25"/>
                </a:lnTo>
                <a:lnTo>
                  <a:pt x="40" y="28"/>
                </a:lnTo>
                <a:lnTo>
                  <a:pt x="43" y="22"/>
                </a:lnTo>
                <a:lnTo>
                  <a:pt x="45" y="21"/>
                </a:lnTo>
                <a:lnTo>
                  <a:pt x="51" y="24"/>
                </a:lnTo>
                <a:lnTo>
                  <a:pt x="51" y="20"/>
                </a:lnTo>
                <a:lnTo>
                  <a:pt x="58" y="13"/>
                </a:lnTo>
                <a:lnTo>
                  <a:pt x="59" y="8"/>
                </a:lnTo>
                <a:lnTo>
                  <a:pt x="61" y="9"/>
                </a:lnTo>
                <a:lnTo>
                  <a:pt x="66" y="5"/>
                </a:lnTo>
                <a:lnTo>
                  <a:pt x="65" y="2"/>
                </a:lnTo>
                <a:lnTo>
                  <a:pt x="66" y="0"/>
                </a:lnTo>
                <a:lnTo>
                  <a:pt x="70" y="0"/>
                </a:lnTo>
                <a:lnTo>
                  <a:pt x="73" y="1"/>
                </a:lnTo>
                <a:lnTo>
                  <a:pt x="75" y="5"/>
                </a:lnTo>
                <a:lnTo>
                  <a:pt x="80" y="5"/>
                </a:lnTo>
                <a:lnTo>
                  <a:pt x="83" y="7"/>
                </a:lnTo>
                <a:lnTo>
                  <a:pt x="91" y="7"/>
                </a:lnTo>
                <a:lnTo>
                  <a:pt x="93" y="5"/>
                </a:lnTo>
                <a:lnTo>
                  <a:pt x="101" y="9"/>
                </a:lnTo>
                <a:lnTo>
                  <a:pt x="104" y="19"/>
                </a:lnTo>
                <a:lnTo>
                  <a:pt x="107" y="22"/>
                </a:lnTo>
                <a:lnTo>
                  <a:pt x="113" y="26"/>
                </a:lnTo>
                <a:lnTo>
                  <a:pt x="109" y="31"/>
                </a:lnTo>
                <a:lnTo>
                  <a:pt x="105" y="34"/>
                </a:lnTo>
                <a:lnTo>
                  <a:pt x="101" y="38"/>
                </a:lnTo>
                <a:lnTo>
                  <a:pt x="101" y="40"/>
                </a:lnTo>
                <a:lnTo>
                  <a:pt x="90" y="48"/>
                </a:lnTo>
                <a:lnTo>
                  <a:pt x="27" y="53"/>
                </a:lnTo>
                <a:lnTo>
                  <a:pt x="21" y="53"/>
                </a:lnTo>
                <a:lnTo>
                  <a:pt x="21" y="56"/>
                </a:lnTo>
                <a:lnTo>
                  <a:pt x="0" y="5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4" name="Louisiana">
            <a:extLst>
              <a:ext uri="{FF2B5EF4-FFF2-40B4-BE49-F238E27FC236}">
                <a16:creationId xmlns:a16="http://schemas.microsoft.com/office/drawing/2014/main" id="{B9AD200F-36AD-46E4-8489-E4C0C9EEE068}"/>
              </a:ext>
            </a:extLst>
          </p:cNvPr>
          <p:cNvSpPr>
            <a:spLocks noChangeAspect="1"/>
          </p:cNvSpPr>
          <p:nvPr/>
        </p:nvSpPr>
        <p:spPr bwMode="auto">
          <a:xfrm>
            <a:off x="6664326" y="4179889"/>
            <a:ext cx="688975" cy="598487"/>
          </a:xfrm>
          <a:custGeom>
            <a:avLst/>
            <a:gdLst>
              <a:gd name="T0" fmla="*/ 2147483647 w 88"/>
              <a:gd name="T1" fmla="*/ 2147483647 h 77"/>
              <a:gd name="T2" fmla="*/ 2147483647 w 88"/>
              <a:gd name="T3" fmla="*/ 2147483647 h 77"/>
              <a:gd name="T4" fmla="*/ 2147483647 w 88"/>
              <a:gd name="T5" fmla="*/ 2147483647 h 77"/>
              <a:gd name="T6" fmla="*/ 2147483647 w 88"/>
              <a:gd name="T7" fmla="*/ 2147483647 h 77"/>
              <a:gd name="T8" fmla="*/ 2147483647 w 88"/>
              <a:gd name="T9" fmla="*/ 2147483647 h 77"/>
              <a:gd name="T10" fmla="*/ 2147483647 w 88"/>
              <a:gd name="T11" fmla="*/ 2147483647 h 77"/>
              <a:gd name="T12" fmla="*/ 2147483647 w 88"/>
              <a:gd name="T13" fmla="*/ 2147483647 h 77"/>
              <a:gd name="T14" fmla="*/ 2147483647 w 88"/>
              <a:gd name="T15" fmla="*/ 2147483647 h 77"/>
              <a:gd name="T16" fmla="*/ 2147483647 w 88"/>
              <a:gd name="T17" fmla="*/ 2147483647 h 77"/>
              <a:gd name="T18" fmla="*/ 2147483647 w 88"/>
              <a:gd name="T19" fmla="*/ 2147483647 h 77"/>
              <a:gd name="T20" fmla="*/ 2147483647 w 88"/>
              <a:gd name="T21" fmla="*/ 2147483647 h 77"/>
              <a:gd name="T22" fmla="*/ 2147483647 w 88"/>
              <a:gd name="T23" fmla="*/ 2147483647 h 77"/>
              <a:gd name="T24" fmla="*/ 2147483647 w 88"/>
              <a:gd name="T25" fmla="*/ 2147483647 h 77"/>
              <a:gd name="T26" fmla="*/ 2147483647 w 88"/>
              <a:gd name="T27" fmla="*/ 2147483647 h 77"/>
              <a:gd name="T28" fmla="*/ 2147483647 w 88"/>
              <a:gd name="T29" fmla="*/ 2147483647 h 77"/>
              <a:gd name="T30" fmla="*/ 2147483647 w 88"/>
              <a:gd name="T31" fmla="*/ 2147483647 h 77"/>
              <a:gd name="T32" fmla="*/ 2147483647 w 88"/>
              <a:gd name="T33" fmla="*/ 2147483647 h 77"/>
              <a:gd name="T34" fmla="*/ 2147483647 w 88"/>
              <a:gd name="T35" fmla="*/ 2147483647 h 77"/>
              <a:gd name="T36" fmla="*/ 2147483647 w 88"/>
              <a:gd name="T37" fmla="*/ 2147483647 h 77"/>
              <a:gd name="T38" fmla="*/ 2147483647 w 88"/>
              <a:gd name="T39" fmla="*/ 2147483647 h 77"/>
              <a:gd name="T40" fmla="*/ 2147483647 w 88"/>
              <a:gd name="T41" fmla="*/ 2147483647 h 77"/>
              <a:gd name="T42" fmla="*/ 2147483647 w 88"/>
              <a:gd name="T43" fmla="*/ 2147483647 h 77"/>
              <a:gd name="T44" fmla="*/ 2147483647 w 88"/>
              <a:gd name="T45" fmla="*/ 2147483647 h 77"/>
              <a:gd name="T46" fmla="*/ 2147483647 w 88"/>
              <a:gd name="T47" fmla="*/ 2147483647 h 77"/>
              <a:gd name="T48" fmla="*/ 2147483647 w 88"/>
              <a:gd name="T49" fmla="*/ 2147483647 h 77"/>
              <a:gd name="T50" fmla="*/ 2147483647 w 88"/>
              <a:gd name="T51" fmla="*/ 2147483647 h 77"/>
              <a:gd name="T52" fmla="*/ 2147483647 w 88"/>
              <a:gd name="T53" fmla="*/ 2147483647 h 77"/>
              <a:gd name="T54" fmla="*/ 2147483647 w 88"/>
              <a:gd name="T55" fmla="*/ 2147483647 h 77"/>
              <a:gd name="T56" fmla="*/ 2147483647 w 88"/>
              <a:gd name="T57" fmla="*/ 2147483647 h 77"/>
              <a:gd name="T58" fmla="*/ 2147483647 w 88"/>
              <a:gd name="T59" fmla="*/ 2147483647 h 77"/>
              <a:gd name="T60" fmla="*/ 2147483647 w 88"/>
              <a:gd name="T61" fmla="*/ 2147483647 h 77"/>
              <a:gd name="T62" fmla="*/ 2147483647 w 88"/>
              <a:gd name="T63" fmla="*/ 2147483647 h 77"/>
              <a:gd name="T64" fmla="*/ 2147483647 w 88"/>
              <a:gd name="T65" fmla="*/ 2147483647 h 77"/>
              <a:gd name="T66" fmla="*/ 2147483647 w 88"/>
              <a:gd name="T67" fmla="*/ 2147483647 h 77"/>
              <a:gd name="T68" fmla="*/ 2147483647 w 88"/>
              <a:gd name="T69" fmla="*/ 2147483647 h 77"/>
              <a:gd name="T70" fmla="*/ 2147483647 w 88"/>
              <a:gd name="T71" fmla="*/ 2147483647 h 77"/>
              <a:gd name="T72" fmla="*/ 2147483647 w 88"/>
              <a:gd name="T73" fmla="*/ 2147483647 h 77"/>
              <a:gd name="T74" fmla="*/ 2147483647 w 88"/>
              <a:gd name="T75" fmla="*/ 2147483647 h 77"/>
              <a:gd name="T76" fmla="*/ 2147483647 w 88"/>
              <a:gd name="T77" fmla="*/ 2147483647 h 77"/>
              <a:gd name="T78" fmla="*/ 2147483647 w 88"/>
              <a:gd name="T79" fmla="*/ 2147483647 h 77"/>
              <a:gd name="T80" fmla="*/ 2147483647 w 88"/>
              <a:gd name="T81" fmla="*/ 2147483647 h 77"/>
              <a:gd name="T82" fmla="*/ 2147483647 w 88"/>
              <a:gd name="T83" fmla="*/ 2147483647 h 77"/>
              <a:gd name="T84" fmla="*/ 2147483647 w 88"/>
              <a:gd name="T85" fmla="*/ 2147483647 h 77"/>
              <a:gd name="T86" fmla="*/ 2147483647 w 88"/>
              <a:gd name="T87" fmla="*/ 2147483647 h 77"/>
              <a:gd name="T88" fmla="*/ 2147483647 w 88"/>
              <a:gd name="T89" fmla="*/ 2147483647 h 77"/>
              <a:gd name="T90" fmla="*/ 2147483647 w 88"/>
              <a:gd name="T91" fmla="*/ 0 h 7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8"/>
              <a:gd name="T139" fmla="*/ 0 h 77"/>
              <a:gd name="T140" fmla="*/ 88 w 88"/>
              <a:gd name="T141" fmla="*/ 77 h 7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8" h="77">
                <a:moveTo>
                  <a:pt x="0" y="0"/>
                </a:moveTo>
                <a:lnTo>
                  <a:pt x="1" y="21"/>
                </a:lnTo>
                <a:lnTo>
                  <a:pt x="4" y="24"/>
                </a:lnTo>
                <a:lnTo>
                  <a:pt x="4" y="29"/>
                </a:lnTo>
                <a:lnTo>
                  <a:pt x="9" y="36"/>
                </a:lnTo>
                <a:lnTo>
                  <a:pt x="9" y="43"/>
                </a:lnTo>
                <a:lnTo>
                  <a:pt x="6" y="48"/>
                </a:lnTo>
                <a:lnTo>
                  <a:pt x="6" y="52"/>
                </a:lnTo>
                <a:lnTo>
                  <a:pt x="7" y="55"/>
                </a:lnTo>
                <a:lnTo>
                  <a:pt x="7" y="58"/>
                </a:lnTo>
                <a:lnTo>
                  <a:pt x="5" y="60"/>
                </a:lnTo>
                <a:lnTo>
                  <a:pt x="3" y="63"/>
                </a:lnTo>
                <a:lnTo>
                  <a:pt x="5" y="65"/>
                </a:lnTo>
                <a:lnTo>
                  <a:pt x="16" y="64"/>
                </a:lnTo>
                <a:lnTo>
                  <a:pt x="26" y="67"/>
                </a:lnTo>
                <a:lnTo>
                  <a:pt x="35" y="67"/>
                </a:lnTo>
                <a:lnTo>
                  <a:pt x="34" y="64"/>
                </a:lnTo>
                <a:lnTo>
                  <a:pt x="37" y="62"/>
                </a:lnTo>
                <a:lnTo>
                  <a:pt x="43" y="63"/>
                </a:lnTo>
                <a:lnTo>
                  <a:pt x="44" y="68"/>
                </a:lnTo>
                <a:lnTo>
                  <a:pt x="46" y="67"/>
                </a:lnTo>
                <a:lnTo>
                  <a:pt x="49" y="68"/>
                </a:lnTo>
                <a:lnTo>
                  <a:pt x="51" y="71"/>
                </a:lnTo>
                <a:lnTo>
                  <a:pt x="52" y="73"/>
                </a:lnTo>
                <a:lnTo>
                  <a:pt x="54" y="74"/>
                </a:lnTo>
                <a:lnTo>
                  <a:pt x="57" y="76"/>
                </a:lnTo>
                <a:lnTo>
                  <a:pt x="59" y="75"/>
                </a:lnTo>
                <a:lnTo>
                  <a:pt x="61" y="72"/>
                </a:lnTo>
                <a:lnTo>
                  <a:pt x="61" y="71"/>
                </a:lnTo>
                <a:lnTo>
                  <a:pt x="63" y="73"/>
                </a:lnTo>
                <a:lnTo>
                  <a:pt x="65" y="71"/>
                </a:lnTo>
                <a:lnTo>
                  <a:pt x="67" y="75"/>
                </a:lnTo>
                <a:lnTo>
                  <a:pt x="70" y="73"/>
                </a:lnTo>
                <a:lnTo>
                  <a:pt x="71" y="72"/>
                </a:lnTo>
                <a:lnTo>
                  <a:pt x="70" y="71"/>
                </a:lnTo>
                <a:lnTo>
                  <a:pt x="70" y="67"/>
                </a:lnTo>
                <a:lnTo>
                  <a:pt x="71" y="67"/>
                </a:lnTo>
                <a:lnTo>
                  <a:pt x="73" y="68"/>
                </a:lnTo>
                <a:lnTo>
                  <a:pt x="74" y="70"/>
                </a:lnTo>
                <a:lnTo>
                  <a:pt x="76" y="70"/>
                </a:lnTo>
                <a:lnTo>
                  <a:pt x="79" y="71"/>
                </a:lnTo>
                <a:lnTo>
                  <a:pt x="80" y="73"/>
                </a:lnTo>
                <a:lnTo>
                  <a:pt x="82" y="74"/>
                </a:lnTo>
                <a:lnTo>
                  <a:pt x="82" y="77"/>
                </a:lnTo>
                <a:lnTo>
                  <a:pt x="84" y="74"/>
                </a:lnTo>
                <a:lnTo>
                  <a:pt x="85" y="76"/>
                </a:lnTo>
                <a:lnTo>
                  <a:pt x="85" y="74"/>
                </a:lnTo>
                <a:lnTo>
                  <a:pt x="88" y="73"/>
                </a:lnTo>
                <a:lnTo>
                  <a:pt x="88" y="72"/>
                </a:lnTo>
                <a:lnTo>
                  <a:pt x="85" y="71"/>
                </a:lnTo>
                <a:lnTo>
                  <a:pt x="84" y="70"/>
                </a:lnTo>
                <a:lnTo>
                  <a:pt x="82" y="71"/>
                </a:lnTo>
                <a:lnTo>
                  <a:pt x="81" y="68"/>
                </a:lnTo>
                <a:lnTo>
                  <a:pt x="79" y="68"/>
                </a:lnTo>
                <a:lnTo>
                  <a:pt x="77" y="65"/>
                </a:lnTo>
                <a:lnTo>
                  <a:pt x="78" y="64"/>
                </a:lnTo>
                <a:lnTo>
                  <a:pt x="80" y="63"/>
                </a:lnTo>
                <a:lnTo>
                  <a:pt x="80" y="60"/>
                </a:lnTo>
                <a:lnTo>
                  <a:pt x="82" y="60"/>
                </a:lnTo>
                <a:lnTo>
                  <a:pt x="84" y="58"/>
                </a:lnTo>
                <a:lnTo>
                  <a:pt x="83" y="57"/>
                </a:lnTo>
                <a:lnTo>
                  <a:pt x="83" y="54"/>
                </a:lnTo>
                <a:lnTo>
                  <a:pt x="81" y="55"/>
                </a:lnTo>
                <a:lnTo>
                  <a:pt x="78" y="56"/>
                </a:lnTo>
                <a:lnTo>
                  <a:pt x="76" y="59"/>
                </a:lnTo>
                <a:lnTo>
                  <a:pt x="73" y="57"/>
                </a:lnTo>
                <a:lnTo>
                  <a:pt x="73" y="56"/>
                </a:lnTo>
                <a:lnTo>
                  <a:pt x="75" y="55"/>
                </a:lnTo>
                <a:lnTo>
                  <a:pt x="75" y="56"/>
                </a:lnTo>
                <a:lnTo>
                  <a:pt x="76" y="54"/>
                </a:lnTo>
                <a:lnTo>
                  <a:pt x="74" y="55"/>
                </a:lnTo>
                <a:lnTo>
                  <a:pt x="74" y="54"/>
                </a:lnTo>
                <a:lnTo>
                  <a:pt x="74" y="55"/>
                </a:lnTo>
                <a:lnTo>
                  <a:pt x="72" y="54"/>
                </a:lnTo>
                <a:lnTo>
                  <a:pt x="70" y="56"/>
                </a:lnTo>
                <a:lnTo>
                  <a:pt x="68" y="57"/>
                </a:lnTo>
                <a:lnTo>
                  <a:pt x="63" y="55"/>
                </a:lnTo>
                <a:lnTo>
                  <a:pt x="63" y="54"/>
                </a:lnTo>
                <a:lnTo>
                  <a:pt x="65" y="50"/>
                </a:lnTo>
                <a:lnTo>
                  <a:pt x="68" y="50"/>
                </a:lnTo>
                <a:lnTo>
                  <a:pt x="70" y="52"/>
                </a:lnTo>
                <a:lnTo>
                  <a:pt x="77" y="53"/>
                </a:lnTo>
                <a:lnTo>
                  <a:pt x="72" y="44"/>
                </a:lnTo>
                <a:lnTo>
                  <a:pt x="73" y="37"/>
                </a:lnTo>
                <a:lnTo>
                  <a:pt x="41" y="39"/>
                </a:lnTo>
                <a:lnTo>
                  <a:pt x="42" y="35"/>
                </a:lnTo>
                <a:lnTo>
                  <a:pt x="45" y="24"/>
                </a:lnTo>
                <a:lnTo>
                  <a:pt x="51" y="17"/>
                </a:lnTo>
                <a:lnTo>
                  <a:pt x="49" y="15"/>
                </a:lnTo>
                <a:lnTo>
                  <a:pt x="50" y="8"/>
                </a:lnTo>
                <a:lnTo>
                  <a:pt x="47" y="0"/>
                </a:lnTo>
                <a:lnTo>
                  <a:pt x="0" y="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5" name="Maine">
            <a:extLst>
              <a:ext uri="{FF2B5EF4-FFF2-40B4-BE49-F238E27FC236}">
                <a16:creationId xmlns:a16="http://schemas.microsoft.com/office/drawing/2014/main" id="{45F21002-04BC-4BBB-A59E-03ECA018BFDA}"/>
              </a:ext>
            </a:extLst>
          </p:cNvPr>
          <p:cNvSpPr>
            <a:spLocks noChangeAspect="1"/>
          </p:cNvSpPr>
          <p:nvPr/>
        </p:nvSpPr>
        <p:spPr bwMode="auto">
          <a:xfrm>
            <a:off x="9096376" y="1582738"/>
            <a:ext cx="454025" cy="698500"/>
          </a:xfrm>
          <a:custGeom>
            <a:avLst/>
            <a:gdLst>
              <a:gd name="T0" fmla="*/ 0 w 58"/>
              <a:gd name="T1" fmla="*/ 2147483647 h 90"/>
              <a:gd name="T2" fmla="*/ 2147483647 w 58"/>
              <a:gd name="T3" fmla="*/ 2147483647 h 90"/>
              <a:gd name="T4" fmla="*/ 2147483647 w 58"/>
              <a:gd name="T5" fmla="*/ 2147483647 h 90"/>
              <a:gd name="T6" fmla="*/ 2147483647 w 58"/>
              <a:gd name="T7" fmla="*/ 2147483647 h 90"/>
              <a:gd name="T8" fmla="*/ 2147483647 w 58"/>
              <a:gd name="T9" fmla="*/ 2147483647 h 90"/>
              <a:gd name="T10" fmla="*/ 2147483647 w 58"/>
              <a:gd name="T11" fmla="*/ 2147483647 h 90"/>
              <a:gd name="T12" fmla="*/ 2147483647 w 58"/>
              <a:gd name="T13" fmla="*/ 2147483647 h 90"/>
              <a:gd name="T14" fmla="*/ 2147483647 w 58"/>
              <a:gd name="T15" fmla="*/ 2147483647 h 90"/>
              <a:gd name="T16" fmla="*/ 2147483647 w 58"/>
              <a:gd name="T17" fmla="*/ 2147483647 h 90"/>
              <a:gd name="T18" fmla="*/ 2147483647 w 58"/>
              <a:gd name="T19" fmla="*/ 2147483647 h 90"/>
              <a:gd name="T20" fmla="*/ 2147483647 w 58"/>
              <a:gd name="T21" fmla="*/ 2147483647 h 90"/>
              <a:gd name="T22" fmla="*/ 2147483647 w 58"/>
              <a:gd name="T23" fmla="*/ 2147483647 h 90"/>
              <a:gd name="T24" fmla="*/ 2147483647 w 58"/>
              <a:gd name="T25" fmla="*/ 0 h 90"/>
              <a:gd name="T26" fmla="*/ 2147483647 w 58"/>
              <a:gd name="T27" fmla="*/ 2147483647 h 90"/>
              <a:gd name="T28" fmla="*/ 2147483647 w 58"/>
              <a:gd name="T29" fmla="*/ 2147483647 h 90"/>
              <a:gd name="T30" fmla="*/ 2147483647 w 58"/>
              <a:gd name="T31" fmla="*/ 2147483647 h 90"/>
              <a:gd name="T32" fmla="*/ 2147483647 w 58"/>
              <a:gd name="T33" fmla="*/ 2147483647 h 90"/>
              <a:gd name="T34" fmla="*/ 2147483647 w 58"/>
              <a:gd name="T35" fmla="*/ 2147483647 h 90"/>
              <a:gd name="T36" fmla="*/ 2147483647 w 58"/>
              <a:gd name="T37" fmla="*/ 2147483647 h 90"/>
              <a:gd name="T38" fmla="*/ 2147483647 w 58"/>
              <a:gd name="T39" fmla="*/ 2147483647 h 90"/>
              <a:gd name="T40" fmla="*/ 2147483647 w 58"/>
              <a:gd name="T41" fmla="*/ 2147483647 h 90"/>
              <a:gd name="T42" fmla="*/ 2147483647 w 58"/>
              <a:gd name="T43" fmla="*/ 2147483647 h 90"/>
              <a:gd name="T44" fmla="*/ 2147483647 w 58"/>
              <a:gd name="T45" fmla="*/ 2147483647 h 90"/>
              <a:gd name="T46" fmla="*/ 2147483647 w 58"/>
              <a:gd name="T47" fmla="*/ 2147483647 h 90"/>
              <a:gd name="T48" fmla="*/ 2147483647 w 58"/>
              <a:gd name="T49" fmla="*/ 2147483647 h 90"/>
              <a:gd name="T50" fmla="*/ 2147483647 w 58"/>
              <a:gd name="T51" fmla="*/ 2147483647 h 90"/>
              <a:gd name="T52" fmla="*/ 2147483647 w 58"/>
              <a:gd name="T53" fmla="*/ 2147483647 h 90"/>
              <a:gd name="T54" fmla="*/ 2147483647 w 58"/>
              <a:gd name="T55" fmla="*/ 2147483647 h 90"/>
              <a:gd name="T56" fmla="*/ 2147483647 w 58"/>
              <a:gd name="T57" fmla="*/ 2147483647 h 90"/>
              <a:gd name="T58" fmla="*/ 2147483647 w 58"/>
              <a:gd name="T59" fmla="*/ 2147483647 h 90"/>
              <a:gd name="T60" fmla="*/ 2147483647 w 58"/>
              <a:gd name="T61" fmla="*/ 2147483647 h 90"/>
              <a:gd name="T62" fmla="*/ 2147483647 w 58"/>
              <a:gd name="T63" fmla="*/ 2147483647 h 90"/>
              <a:gd name="T64" fmla="*/ 2147483647 w 58"/>
              <a:gd name="T65" fmla="*/ 2147483647 h 90"/>
              <a:gd name="T66" fmla="*/ 2147483647 w 58"/>
              <a:gd name="T67" fmla="*/ 2147483647 h 90"/>
              <a:gd name="T68" fmla="*/ 2147483647 w 58"/>
              <a:gd name="T69" fmla="*/ 2147483647 h 90"/>
              <a:gd name="T70" fmla="*/ 2147483647 w 58"/>
              <a:gd name="T71" fmla="*/ 2147483647 h 90"/>
              <a:gd name="T72" fmla="*/ 2147483647 w 58"/>
              <a:gd name="T73" fmla="*/ 2147483647 h 90"/>
              <a:gd name="T74" fmla="*/ 2147483647 w 58"/>
              <a:gd name="T75" fmla="*/ 2147483647 h 90"/>
              <a:gd name="T76" fmla="*/ 2147483647 w 58"/>
              <a:gd name="T77" fmla="*/ 2147483647 h 90"/>
              <a:gd name="T78" fmla="*/ 2147483647 w 58"/>
              <a:gd name="T79" fmla="*/ 2147483647 h 90"/>
              <a:gd name="T80" fmla="*/ 2147483647 w 58"/>
              <a:gd name="T81" fmla="*/ 2147483647 h 90"/>
              <a:gd name="T82" fmla="*/ 2147483647 w 58"/>
              <a:gd name="T83" fmla="*/ 2147483647 h 90"/>
              <a:gd name="T84" fmla="*/ 2147483647 w 58"/>
              <a:gd name="T85" fmla="*/ 2147483647 h 90"/>
              <a:gd name="T86" fmla="*/ 2147483647 w 58"/>
              <a:gd name="T87" fmla="*/ 2147483647 h 90"/>
              <a:gd name="T88" fmla="*/ 2147483647 w 58"/>
              <a:gd name="T89" fmla="*/ 2147483647 h 90"/>
              <a:gd name="T90" fmla="*/ 2147483647 w 58"/>
              <a:gd name="T91" fmla="*/ 2147483647 h 90"/>
              <a:gd name="T92" fmla="*/ 2147483647 w 58"/>
              <a:gd name="T93" fmla="*/ 2147483647 h 90"/>
              <a:gd name="T94" fmla="*/ 2147483647 w 58"/>
              <a:gd name="T95" fmla="*/ 2147483647 h 90"/>
              <a:gd name="T96" fmla="*/ 2147483647 w 58"/>
              <a:gd name="T97" fmla="*/ 2147483647 h 90"/>
              <a:gd name="T98" fmla="*/ 2147483647 w 58"/>
              <a:gd name="T99" fmla="*/ 2147483647 h 90"/>
              <a:gd name="T100" fmla="*/ 2147483647 w 58"/>
              <a:gd name="T101" fmla="*/ 2147483647 h 90"/>
              <a:gd name="T102" fmla="*/ 2147483647 w 58"/>
              <a:gd name="T103" fmla="*/ 2147483647 h 90"/>
              <a:gd name="T104" fmla="*/ 2147483647 w 58"/>
              <a:gd name="T105" fmla="*/ 2147483647 h 90"/>
              <a:gd name="T106" fmla="*/ 2147483647 w 58"/>
              <a:gd name="T107" fmla="*/ 2147483647 h 90"/>
              <a:gd name="T108" fmla="*/ 2147483647 w 58"/>
              <a:gd name="T109" fmla="*/ 2147483647 h 90"/>
              <a:gd name="T110" fmla="*/ 2147483647 w 58"/>
              <a:gd name="T111" fmla="*/ 2147483647 h 90"/>
              <a:gd name="T112" fmla="*/ 2147483647 w 58"/>
              <a:gd name="T113" fmla="*/ 2147483647 h 90"/>
              <a:gd name="T114" fmla="*/ 2147483647 w 58"/>
              <a:gd name="T115" fmla="*/ 2147483647 h 90"/>
              <a:gd name="T116" fmla="*/ 2147483647 w 58"/>
              <a:gd name="T117" fmla="*/ 2147483647 h 90"/>
              <a:gd name="T118" fmla="*/ 0 w 58"/>
              <a:gd name="T119" fmla="*/ 2147483647 h 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8"/>
              <a:gd name="T181" fmla="*/ 0 h 90"/>
              <a:gd name="T182" fmla="*/ 58 w 58"/>
              <a:gd name="T183" fmla="*/ 90 h 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8" h="90">
                <a:moveTo>
                  <a:pt x="0" y="49"/>
                </a:moveTo>
                <a:lnTo>
                  <a:pt x="4" y="49"/>
                </a:lnTo>
                <a:lnTo>
                  <a:pt x="4" y="43"/>
                </a:lnTo>
                <a:lnTo>
                  <a:pt x="8" y="35"/>
                </a:lnTo>
                <a:lnTo>
                  <a:pt x="7" y="29"/>
                </a:lnTo>
                <a:lnTo>
                  <a:pt x="8" y="21"/>
                </a:lnTo>
                <a:lnTo>
                  <a:pt x="8" y="18"/>
                </a:lnTo>
                <a:lnTo>
                  <a:pt x="14" y="1"/>
                </a:lnTo>
                <a:lnTo>
                  <a:pt x="17" y="1"/>
                </a:lnTo>
                <a:lnTo>
                  <a:pt x="17" y="5"/>
                </a:lnTo>
                <a:lnTo>
                  <a:pt x="25" y="1"/>
                </a:lnTo>
                <a:lnTo>
                  <a:pt x="28" y="0"/>
                </a:lnTo>
                <a:lnTo>
                  <a:pt x="32" y="2"/>
                </a:lnTo>
                <a:lnTo>
                  <a:pt x="35" y="5"/>
                </a:lnTo>
                <a:lnTo>
                  <a:pt x="42" y="29"/>
                </a:lnTo>
                <a:lnTo>
                  <a:pt x="48" y="30"/>
                </a:lnTo>
                <a:lnTo>
                  <a:pt x="48" y="31"/>
                </a:lnTo>
                <a:lnTo>
                  <a:pt x="48" y="32"/>
                </a:lnTo>
                <a:lnTo>
                  <a:pt x="52" y="38"/>
                </a:lnTo>
                <a:lnTo>
                  <a:pt x="52" y="36"/>
                </a:lnTo>
                <a:lnTo>
                  <a:pt x="56" y="40"/>
                </a:lnTo>
                <a:lnTo>
                  <a:pt x="54" y="41"/>
                </a:lnTo>
                <a:lnTo>
                  <a:pt x="55" y="42"/>
                </a:lnTo>
                <a:lnTo>
                  <a:pt x="58" y="42"/>
                </a:lnTo>
                <a:lnTo>
                  <a:pt x="56" y="47"/>
                </a:lnTo>
                <a:lnTo>
                  <a:pt x="53" y="47"/>
                </a:lnTo>
                <a:lnTo>
                  <a:pt x="52" y="48"/>
                </a:lnTo>
                <a:lnTo>
                  <a:pt x="52" y="50"/>
                </a:lnTo>
                <a:lnTo>
                  <a:pt x="50" y="51"/>
                </a:lnTo>
                <a:lnTo>
                  <a:pt x="48" y="51"/>
                </a:lnTo>
                <a:lnTo>
                  <a:pt x="48" y="54"/>
                </a:lnTo>
                <a:lnTo>
                  <a:pt x="46" y="53"/>
                </a:lnTo>
                <a:lnTo>
                  <a:pt x="46" y="56"/>
                </a:lnTo>
                <a:lnTo>
                  <a:pt x="43" y="53"/>
                </a:lnTo>
                <a:lnTo>
                  <a:pt x="41" y="56"/>
                </a:lnTo>
                <a:lnTo>
                  <a:pt x="39" y="57"/>
                </a:lnTo>
                <a:lnTo>
                  <a:pt x="38" y="60"/>
                </a:lnTo>
                <a:lnTo>
                  <a:pt x="36" y="59"/>
                </a:lnTo>
                <a:lnTo>
                  <a:pt x="37" y="57"/>
                </a:lnTo>
                <a:lnTo>
                  <a:pt x="35" y="55"/>
                </a:lnTo>
                <a:lnTo>
                  <a:pt x="33" y="58"/>
                </a:lnTo>
                <a:lnTo>
                  <a:pt x="34" y="65"/>
                </a:lnTo>
                <a:lnTo>
                  <a:pt x="33" y="67"/>
                </a:lnTo>
                <a:lnTo>
                  <a:pt x="31" y="67"/>
                </a:lnTo>
                <a:lnTo>
                  <a:pt x="30" y="67"/>
                </a:lnTo>
                <a:lnTo>
                  <a:pt x="28" y="71"/>
                </a:lnTo>
                <a:lnTo>
                  <a:pt x="25" y="71"/>
                </a:lnTo>
                <a:lnTo>
                  <a:pt x="26" y="75"/>
                </a:lnTo>
                <a:lnTo>
                  <a:pt x="24" y="72"/>
                </a:lnTo>
                <a:lnTo>
                  <a:pt x="20" y="75"/>
                </a:lnTo>
                <a:lnTo>
                  <a:pt x="20" y="77"/>
                </a:lnTo>
                <a:lnTo>
                  <a:pt x="21" y="79"/>
                </a:lnTo>
                <a:lnTo>
                  <a:pt x="20" y="80"/>
                </a:lnTo>
                <a:lnTo>
                  <a:pt x="20" y="82"/>
                </a:lnTo>
                <a:lnTo>
                  <a:pt x="18" y="84"/>
                </a:lnTo>
                <a:lnTo>
                  <a:pt x="18" y="90"/>
                </a:lnTo>
                <a:lnTo>
                  <a:pt x="17" y="90"/>
                </a:lnTo>
                <a:lnTo>
                  <a:pt x="11" y="83"/>
                </a:lnTo>
                <a:lnTo>
                  <a:pt x="0" y="4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6" name="Maryland">
            <a:extLst>
              <a:ext uri="{FF2B5EF4-FFF2-40B4-BE49-F238E27FC236}">
                <a16:creationId xmlns:a16="http://schemas.microsoft.com/office/drawing/2014/main" id="{F8A0BA83-93F2-489D-BF6F-637DB338689B}"/>
              </a:ext>
            </a:extLst>
          </p:cNvPr>
          <p:cNvSpPr>
            <a:spLocks noChangeAspect="1"/>
          </p:cNvSpPr>
          <p:nvPr/>
        </p:nvSpPr>
        <p:spPr bwMode="auto">
          <a:xfrm>
            <a:off x="8356601" y="2921001"/>
            <a:ext cx="550863" cy="271463"/>
          </a:xfrm>
          <a:custGeom>
            <a:avLst/>
            <a:gdLst>
              <a:gd name="T0" fmla="*/ 2147483647 w 70"/>
              <a:gd name="T1" fmla="*/ 2147483647 h 35"/>
              <a:gd name="T2" fmla="*/ 2147483647 w 70"/>
              <a:gd name="T3" fmla="*/ 2147483647 h 35"/>
              <a:gd name="T4" fmla="*/ 2147483647 w 70"/>
              <a:gd name="T5" fmla="*/ 2147483647 h 35"/>
              <a:gd name="T6" fmla="*/ 2147483647 w 70"/>
              <a:gd name="T7" fmla="*/ 2147483647 h 35"/>
              <a:gd name="T8" fmla="*/ 2147483647 w 70"/>
              <a:gd name="T9" fmla="*/ 2147483647 h 35"/>
              <a:gd name="T10" fmla="*/ 2147483647 w 70"/>
              <a:gd name="T11" fmla="*/ 2147483647 h 35"/>
              <a:gd name="T12" fmla="*/ 2147483647 w 70"/>
              <a:gd name="T13" fmla="*/ 2147483647 h 35"/>
              <a:gd name="T14" fmla="*/ 2147483647 w 70"/>
              <a:gd name="T15" fmla="*/ 2147483647 h 35"/>
              <a:gd name="T16" fmla="*/ 2147483647 w 70"/>
              <a:gd name="T17" fmla="*/ 2147483647 h 35"/>
              <a:gd name="T18" fmla="*/ 2147483647 w 70"/>
              <a:gd name="T19" fmla="*/ 2147483647 h 35"/>
              <a:gd name="T20" fmla="*/ 2147483647 w 70"/>
              <a:gd name="T21" fmla="*/ 2147483647 h 35"/>
              <a:gd name="T22" fmla="*/ 2147483647 w 70"/>
              <a:gd name="T23" fmla="*/ 2147483647 h 35"/>
              <a:gd name="T24" fmla="*/ 2147483647 w 70"/>
              <a:gd name="T25" fmla="*/ 2147483647 h 35"/>
              <a:gd name="T26" fmla="*/ 2147483647 w 70"/>
              <a:gd name="T27" fmla="*/ 2147483647 h 35"/>
              <a:gd name="T28" fmla="*/ 2147483647 w 70"/>
              <a:gd name="T29" fmla="*/ 2147483647 h 35"/>
              <a:gd name="T30" fmla="*/ 2147483647 w 70"/>
              <a:gd name="T31" fmla="*/ 2147483647 h 35"/>
              <a:gd name="T32" fmla="*/ 2147483647 w 70"/>
              <a:gd name="T33" fmla="*/ 2147483647 h 35"/>
              <a:gd name="T34" fmla="*/ 2147483647 w 70"/>
              <a:gd name="T35" fmla="*/ 2147483647 h 35"/>
              <a:gd name="T36" fmla="*/ 2147483647 w 70"/>
              <a:gd name="T37" fmla="*/ 2147483647 h 35"/>
              <a:gd name="T38" fmla="*/ 2147483647 w 70"/>
              <a:gd name="T39" fmla="*/ 2147483647 h 35"/>
              <a:gd name="T40" fmla="*/ 2147483647 w 70"/>
              <a:gd name="T41" fmla="*/ 2147483647 h 35"/>
              <a:gd name="T42" fmla="*/ 2147483647 w 70"/>
              <a:gd name="T43" fmla="*/ 2147483647 h 35"/>
              <a:gd name="T44" fmla="*/ 2147483647 w 70"/>
              <a:gd name="T45" fmla="*/ 2147483647 h 35"/>
              <a:gd name="T46" fmla="*/ 2147483647 w 70"/>
              <a:gd name="T47" fmla="*/ 2147483647 h 35"/>
              <a:gd name="T48" fmla="*/ 2147483647 w 70"/>
              <a:gd name="T49" fmla="*/ 2147483647 h 35"/>
              <a:gd name="T50" fmla="*/ 2147483647 w 70"/>
              <a:gd name="T51" fmla="*/ 2147483647 h 35"/>
              <a:gd name="T52" fmla="*/ 2147483647 w 70"/>
              <a:gd name="T53" fmla="*/ 2147483647 h 35"/>
              <a:gd name="T54" fmla="*/ 2147483647 w 70"/>
              <a:gd name="T55" fmla="*/ 2147483647 h 35"/>
              <a:gd name="T56" fmla="*/ 2147483647 w 70"/>
              <a:gd name="T57" fmla="*/ 2147483647 h 35"/>
              <a:gd name="T58" fmla="*/ 2147483647 w 70"/>
              <a:gd name="T59" fmla="*/ 2147483647 h 35"/>
              <a:gd name="T60" fmla="*/ 2147483647 w 70"/>
              <a:gd name="T61" fmla="*/ 2147483647 h 35"/>
              <a:gd name="T62" fmla="*/ 2147483647 w 70"/>
              <a:gd name="T63" fmla="*/ 2147483647 h 35"/>
              <a:gd name="T64" fmla="*/ 2147483647 w 70"/>
              <a:gd name="T65" fmla="*/ 2147483647 h 35"/>
              <a:gd name="T66" fmla="*/ 2147483647 w 70"/>
              <a:gd name="T67" fmla="*/ 2147483647 h 35"/>
              <a:gd name="T68" fmla="*/ 2147483647 w 70"/>
              <a:gd name="T69" fmla="*/ 2147483647 h 35"/>
              <a:gd name="T70" fmla="*/ 2147483647 w 70"/>
              <a:gd name="T71" fmla="*/ 0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0"/>
              <a:gd name="T109" fmla="*/ 0 h 35"/>
              <a:gd name="T110" fmla="*/ 70 w 70"/>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0" h="35">
                <a:moveTo>
                  <a:pt x="0" y="10"/>
                </a:moveTo>
                <a:lnTo>
                  <a:pt x="1" y="20"/>
                </a:lnTo>
                <a:lnTo>
                  <a:pt x="6" y="14"/>
                </a:lnTo>
                <a:lnTo>
                  <a:pt x="15" y="12"/>
                </a:lnTo>
                <a:lnTo>
                  <a:pt x="16" y="9"/>
                </a:lnTo>
                <a:lnTo>
                  <a:pt x="21" y="8"/>
                </a:lnTo>
                <a:lnTo>
                  <a:pt x="25" y="10"/>
                </a:lnTo>
                <a:lnTo>
                  <a:pt x="27" y="13"/>
                </a:lnTo>
                <a:lnTo>
                  <a:pt x="31" y="14"/>
                </a:lnTo>
                <a:lnTo>
                  <a:pt x="34" y="17"/>
                </a:lnTo>
                <a:lnTo>
                  <a:pt x="37" y="19"/>
                </a:lnTo>
                <a:lnTo>
                  <a:pt x="39" y="18"/>
                </a:lnTo>
                <a:lnTo>
                  <a:pt x="40" y="20"/>
                </a:lnTo>
                <a:lnTo>
                  <a:pt x="39" y="21"/>
                </a:lnTo>
                <a:lnTo>
                  <a:pt x="39" y="24"/>
                </a:lnTo>
                <a:lnTo>
                  <a:pt x="36" y="28"/>
                </a:lnTo>
                <a:lnTo>
                  <a:pt x="37" y="31"/>
                </a:lnTo>
                <a:lnTo>
                  <a:pt x="40" y="30"/>
                </a:lnTo>
                <a:lnTo>
                  <a:pt x="40" y="28"/>
                </a:lnTo>
                <a:lnTo>
                  <a:pt x="43" y="31"/>
                </a:lnTo>
                <a:lnTo>
                  <a:pt x="44" y="30"/>
                </a:lnTo>
                <a:lnTo>
                  <a:pt x="45" y="32"/>
                </a:lnTo>
                <a:lnTo>
                  <a:pt x="46" y="31"/>
                </a:lnTo>
                <a:lnTo>
                  <a:pt x="48" y="32"/>
                </a:lnTo>
                <a:lnTo>
                  <a:pt x="50" y="31"/>
                </a:lnTo>
                <a:lnTo>
                  <a:pt x="53" y="34"/>
                </a:lnTo>
                <a:lnTo>
                  <a:pt x="50" y="30"/>
                </a:lnTo>
                <a:lnTo>
                  <a:pt x="46" y="27"/>
                </a:lnTo>
                <a:lnTo>
                  <a:pt x="50" y="29"/>
                </a:lnTo>
                <a:lnTo>
                  <a:pt x="47" y="25"/>
                </a:lnTo>
                <a:lnTo>
                  <a:pt x="47" y="21"/>
                </a:lnTo>
                <a:lnTo>
                  <a:pt x="47" y="14"/>
                </a:lnTo>
                <a:lnTo>
                  <a:pt x="44" y="12"/>
                </a:lnTo>
                <a:lnTo>
                  <a:pt x="50" y="7"/>
                </a:lnTo>
                <a:lnTo>
                  <a:pt x="50" y="4"/>
                </a:lnTo>
                <a:lnTo>
                  <a:pt x="54" y="4"/>
                </a:lnTo>
                <a:lnTo>
                  <a:pt x="53" y="7"/>
                </a:lnTo>
                <a:lnTo>
                  <a:pt x="50" y="8"/>
                </a:lnTo>
                <a:lnTo>
                  <a:pt x="49" y="11"/>
                </a:lnTo>
                <a:lnTo>
                  <a:pt x="50" y="14"/>
                </a:lnTo>
                <a:lnTo>
                  <a:pt x="52" y="13"/>
                </a:lnTo>
                <a:lnTo>
                  <a:pt x="51" y="16"/>
                </a:lnTo>
                <a:lnTo>
                  <a:pt x="51" y="17"/>
                </a:lnTo>
                <a:lnTo>
                  <a:pt x="52" y="19"/>
                </a:lnTo>
                <a:lnTo>
                  <a:pt x="50" y="18"/>
                </a:lnTo>
                <a:lnTo>
                  <a:pt x="50" y="20"/>
                </a:lnTo>
                <a:lnTo>
                  <a:pt x="53" y="20"/>
                </a:lnTo>
                <a:lnTo>
                  <a:pt x="53" y="21"/>
                </a:lnTo>
                <a:lnTo>
                  <a:pt x="55" y="23"/>
                </a:lnTo>
                <a:lnTo>
                  <a:pt x="51" y="23"/>
                </a:lnTo>
                <a:lnTo>
                  <a:pt x="52" y="28"/>
                </a:lnTo>
                <a:lnTo>
                  <a:pt x="56" y="29"/>
                </a:lnTo>
                <a:lnTo>
                  <a:pt x="58" y="27"/>
                </a:lnTo>
                <a:lnTo>
                  <a:pt x="58" y="31"/>
                </a:lnTo>
                <a:lnTo>
                  <a:pt x="60" y="30"/>
                </a:lnTo>
                <a:lnTo>
                  <a:pt x="59" y="32"/>
                </a:lnTo>
                <a:lnTo>
                  <a:pt x="61" y="32"/>
                </a:lnTo>
                <a:lnTo>
                  <a:pt x="60" y="34"/>
                </a:lnTo>
                <a:lnTo>
                  <a:pt x="60" y="35"/>
                </a:lnTo>
                <a:lnTo>
                  <a:pt x="63" y="33"/>
                </a:lnTo>
                <a:lnTo>
                  <a:pt x="67" y="31"/>
                </a:lnTo>
                <a:lnTo>
                  <a:pt x="69" y="27"/>
                </a:lnTo>
                <a:lnTo>
                  <a:pt x="69" y="29"/>
                </a:lnTo>
                <a:lnTo>
                  <a:pt x="69" y="31"/>
                </a:lnTo>
                <a:lnTo>
                  <a:pt x="68" y="33"/>
                </a:lnTo>
                <a:lnTo>
                  <a:pt x="68" y="35"/>
                </a:lnTo>
                <a:lnTo>
                  <a:pt x="69" y="31"/>
                </a:lnTo>
                <a:lnTo>
                  <a:pt x="70" y="22"/>
                </a:lnTo>
                <a:lnTo>
                  <a:pt x="66" y="23"/>
                </a:lnTo>
                <a:lnTo>
                  <a:pt x="60" y="24"/>
                </a:lnTo>
                <a:lnTo>
                  <a:pt x="60" y="22"/>
                </a:lnTo>
                <a:lnTo>
                  <a:pt x="54" y="0"/>
                </a:lnTo>
                <a:lnTo>
                  <a:pt x="0" y="10"/>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7" name="Minnesota">
            <a:extLst>
              <a:ext uri="{FF2B5EF4-FFF2-40B4-BE49-F238E27FC236}">
                <a16:creationId xmlns:a16="http://schemas.microsoft.com/office/drawing/2014/main" id="{9F17B68D-4D92-4F2B-BB4E-F0B588ECEEE8}"/>
              </a:ext>
            </a:extLst>
          </p:cNvPr>
          <p:cNvSpPr>
            <a:spLocks noChangeAspect="1"/>
          </p:cNvSpPr>
          <p:nvPr/>
        </p:nvSpPr>
        <p:spPr bwMode="auto">
          <a:xfrm>
            <a:off x="6302375" y="1682751"/>
            <a:ext cx="800100" cy="893763"/>
          </a:xfrm>
          <a:custGeom>
            <a:avLst/>
            <a:gdLst>
              <a:gd name="T0" fmla="*/ 0 w 102"/>
              <a:gd name="T1" fmla="*/ 2147483647 h 115"/>
              <a:gd name="T2" fmla="*/ 2147483647 w 102"/>
              <a:gd name="T3" fmla="*/ 2147483647 h 115"/>
              <a:gd name="T4" fmla="*/ 2147483647 w 102"/>
              <a:gd name="T5" fmla="*/ 2147483647 h 115"/>
              <a:gd name="T6" fmla="*/ 2147483647 w 102"/>
              <a:gd name="T7" fmla="*/ 2147483647 h 115"/>
              <a:gd name="T8" fmla="*/ 2147483647 w 102"/>
              <a:gd name="T9" fmla="*/ 2147483647 h 115"/>
              <a:gd name="T10" fmla="*/ 2147483647 w 102"/>
              <a:gd name="T11" fmla="*/ 2147483647 h 115"/>
              <a:gd name="T12" fmla="*/ 2147483647 w 102"/>
              <a:gd name="T13" fmla="*/ 2147483647 h 115"/>
              <a:gd name="T14" fmla="*/ 2147483647 w 102"/>
              <a:gd name="T15" fmla="*/ 2147483647 h 115"/>
              <a:gd name="T16" fmla="*/ 2147483647 w 102"/>
              <a:gd name="T17" fmla="*/ 2147483647 h 115"/>
              <a:gd name="T18" fmla="*/ 2147483647 w 102"/>
              <a:gd name="T19" fmla="*/ 2147483647 h 115"/>
              <a:gd name="T20" fmla="*/ 2147483647 w 102"/>
              <a:gd name="T21" fmla="*/ 2147483647 h 115"/>
              <a:gd name="T22" fmla="*/ 2147483647 w 102"/>
              <a:gd name="T23" fmla="*/ 2147483647 h 115"/>
              <a:gd name="T24" fmla="*/ 2147483647 w 102"/>
              <a:gd name="T25" fmla="*/ 2147483647 h 115"/>
              <a:gd name="T26" fmla="*/ 2147483647 w 102"/>
              <a:gd name="T27" fmla="*/ 2147483647 h 115"/>
              <a:gd name="T28" fmla="*/ 2147483647 w 102"/>
              <a:gd name="T29" fmla="*/ 2147483647 h 115"/>
              <a:gd name="T30" fmla="*/ 2147483647 w 102"/>
              <a:gd name="T31" fmla="*/ 2147483647 h 115"/>
              <a:gd name="T32" fmla="*/ 2147483647 w 102"/>
              <a:gd name="T33" fmla="*/ 2147483647 h 115"/>
              <a:gd name="T34" fmla="*/ 2147483647 w 102"/>
              <a:gd name="T35" fmla="*/ 2147483647 h 115"/>
              <a:gd name="T36" fmla="*/ 2147483647 w 102"/>
              <a:gd name="T37" fmla="*/ 2147483647 h 115"/>
              <a:gd name="T38" fmla="*/ 2147483647 w 102"/>
              <a:gd name="T39" fmla="*/ 2147483647 h 115"/>
              <a:gd name="T40" fmla="*/ 2147483647 w 102"/>
              <a:gd name="T41" fmla="*/ 2147483647 h 115"/>
              <a:gd name="T42" fmla="*/ 2147483647 w 102"/>
              <a:gd name="T43" fmla="*/ 2147483647 h 115"/>
              <a:gd name="T44" fmla="*/ 2147483647 w 102"/>
              <a:gd name="T45" fmla="*/ 2147483647 h 115"/>
              <a:gd name="T46" fmla="*/ 2147483647 w 102"/>
              <a:gd name="T47" fmla="*/ 2147483647 h 115"/>
              <a:gd name="T48" fmla="*/ 2147483647 w 102"/>
              <a:gd name="T49" fmla="*/ 2147483647 h 115"/>
              <a:gd name="T50" fmla="*/ 2147483647 w 102"/>
              <a:gd name="T51" fmla="*/ 2147483647 h 115"/>
              <a:gd name="T52" fmla="*/ 2147483647 w 102"/>
              <a:gd name="T53" fmla="*/ 2147483647 h 115"/>
              <a:gd name="T54" fmla="*/ 2147483647 w 102"/>
              <a:gd name="T55" fmla="*/ 2147483647 h 115"/>
              <a:gd name="T56" fmla="*/ 2147483647 w 102"/>
              <a:gd name="T57" fmla="*/ 2147483647 h 115"/>
              <a:gd name="T58" fmla="*/ 2147483647 w 102"/>
              <a:gd name="T59" fmla="*/ 2147483647 h 115"/>
              <a:gd name="T60" fmla="*/ 2147483647 w 102"/>
              <a:gd name="T61" fmla="*/ 2147483647 h 115"/>
              <a:gd name="T62" fmla="*/ 2147483647 w 102"/>
              <a:gd name="T63" fmla="*/ 2147483647 h 115"/>
              <a:gd name="T64" fmla="*/ 2147483647 w 102"/>
              <a:gd name="T65" fmla="*/ 2147483647 h 115"/>
              <a:gd name="T66" fmla="*/ 2147483647 w 102"/>
              <a:gd name="T67" fmla="*/ 2147483647 h 115"/>
              <a:gd name="T68" fmla="*/ 2147483647 w 102"/>
              <a:gd name="T69" fmla="*/ 2147483647 h 115"/>
              <a:gd name="T70" fmla="*/ 2147483647 w 102"/>
              <a:gd name="T71" fmla="*/ 2147483647 h 115"/>
              <a:gd name="T72" fmla="*/ 2147483647 w 102"/>
              <a:gd name="T73" fmla="*/ 2147483647 h 115"/>
              <a:gd name="T74" fmla="*/ 2147483647 w 102"/>
              <a:gd name="T75" fmla="*/ 2147483647 h 115"/>
              <a:gd name="T76" fmla="*/ 2147483647 w 102"/>
              <a:gd name="T77" fmla="*/ 2147483647 h 115"/>
              <a:gd name="T78" fmla="*/ 2147483647 w 102"/>
              <a:gd name="T79" fmla="*/ 2147483647 h 115"/>
              <a:gd name="T80" fmla="*/ 2147483647 w 102"/>
              <a:gd name="T81" fmla="*/ 2147483647 h 115"/>
              <a:gd name="T82" fmla="*/ 2147483647 w 102"/>
              <a:gd name="T83" fmla="*/ 2147483647 h 115"/>
              <a:gd name="T84" fmla="*/ 2147483647 w 102"/>
              <a:gd name="T85" fmla="*/ 2147483647 h 115"/>
              <a:gd name="T86" fmla="*/ 2147483647 w 102"/>
              <a:gd name="T87" fmla="*/ 2147483647 h 115"/>
              <a:gd name="T88" fmla="*/ 2147483647 w 102"/>
              <a:gd name="T89" fmla="*/ 0 h 115"/>
              <a:gd name="T90" fmla="*/ 2147483647 w 102"/>
              <a:gd name="T91" fmla="*/ 0 h 115"/>
              <a:gd name="T92" fmla="*/ 2147483647 w 102"/>
              <a:gd name="T93" fmla="*/ 2147483647 h 115"/>
              <a:gd name="T94" fmla="*/ 0 w 102"/>
              <a:gd name="T95" fmla="*/ 2147483647 h 1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2"/>
              <a:gd name="T145" fmla="*/ 0 h 115"/>
              <a:gd name="T146" fmla="*/ 102 w 102"/>
              <a:gd name="T147" fmla="*/ 115 h 1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2" h="115">
                <a:moveTo>
                  <a:pt x="0" y="6"/>
                </a:moveTo>
                <a:lnTo>
                  <a:pt x="1" y="23"/>
                </a:lnTo>
                <a:lnTo>
                  <a:pt x="5" y="36"/>
                </a:lnTo>
                <a:lnTo>
                  <a:pt x="5" y="53"/>
                </a:lnTo>
                <a:lnTo>
                  <a:pt x="8" y="67"/>
                </a:lnTo>
                <a:lnTo>
                  <a:pt x="4" y="73"/>
                </a:lnTo>
                <a:lnTo>
                  <a:pt x="9" y="79"/>
                </a:lnTo>
                <a:lnTo>
                  <a:pt x="9" y="115"/>
                </a:lnTo>
                <a:lnTo>
                  <a:pt x="83" y="113"/>
                </a:lnTo>
                <a:lnTo>
                  <a:pt x="82" y="106"/>
                </a:lnTo>
                <a:lnTo>
                  <a:pt x="80" y="104"/>
                </a:lnTo>
                <a:lnTo>
                  <a:pt x="74" y="100"/>
                </a:lnTo>
                <a:lnTo>
                  <a:pt x="70" y="95"/>
                </a:lnTo>
                <a:lnTo>
                  <a:pt x="60" y="89"/>
                </a:lnTo>
                <a:lnTo>
                  <a:pt x="60" y="79"/>
                </a:lnTo>
                <a:lnTo>
                  <a:pt x="58" y="72"/>
                </a:lnTo>
                <a:lnTo>
                  <a:pt x="66" y="62"/>
                </a:lnTo>
                <a:lnTo>
                  <a:pt x="65" y="52"/>
                </a:lnTo>
                <a:lnTo>
                  <a:pt x="68" y="50"/>
                </a:lnTo>
                <a:lnTo>
                  <a:pt x="77" y="42"/>
                </a:lnTo>
                <a:lnTo>
                  <a:pt x="83" y="36"/>
                </a:lnTo>
                <a:lnTo>
                  <a:pt x="89" y="30"/>
                </a:lnTo>
                <a:lnTo>
                  <a:pt x="102" y="24"/>
                </a:lnTo>
                <a:lnTo>
                  <a:pt x="97" y="24"/>
                </a:lnTo>
                <a:lnTo>
                  <a:pt x="93" y="22"/>
                </a:lnTo>
                <a:lnTo>
                  <a:pt x="86" y="23"/>
                </a:lnTo>
                <a:lnTo>
                  <a:pt x="84" y="20"/>
                </a:lnTo>
                <a:lnTo>
                  <a:pt x="82" y="21"/>
                </a:lnTo>
                <a:lnTo>
                  <a:pt x="77" y="24"/>
                </a:lnTo>
                <a:lnTo>
                  <a:pt x="73" y="23"/>
                </a:lnTo>
                <a:lnTo>
                  <a:pt x="72" y="21"/>
                </a:lnTo>
                <a:lnTo>
                  <a:pt x="69" y="21"/>
                </a:lnTo>
                <a:lnTo>
                  <a:pt x="68" y="19"/>
                </a:lnTo>
                <a:lnTo>
                  <a:pt x="65" y="19"/>
                </a:lnTo>
                <a:lnTo>
                  <a:pt x="65" y="21"/>
                </a:lnTo>
                <a:lnTo>
                  <a:pt x="64" y="21"/>
                </a:lnTo>
                <a:lnTo>
                  <a:pt x="62" y="17"/>
                </a:lnTo>
                <a:lnTo>
                  <a:pt x="60" y="17"/>
                </a:lnTo>
                <a:lnTo>
                  <a:pt x="60" y="15"/>
                </a:lnTo>
                <a:lnTo>
                  <a:pt x="54" y="14"/>
                </a:lnTo>
                <a:lnTo>
                  <a:pt x="52" y="14"/>
                </a:lnTo>
                <a:lnTo>
                  <a:pt x="45" y="16"/>
                </a:lnTo>
                <a:lnTo>
                  <a:pt x="44" y="14"/>
                </a:lnTo>
                <a:lnTo>
                  <a:pt x="33" y="12"/>
                </a:lnTo>
                <a:lnTo>
                  <a:pt x="31" y="0"/>
                </a:lnTo>
                <a:lnTo>
                  <a:pt x="27" y="0"/>
                </a:lnTo>
                <a:lnTo>
                  <a:pt x="27" y="7"/>
                </a:lnTo>
                <a:lnTo>
                  <a:pt x="0" y="6"/>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8" name="Mississippi">
            <a:extLst>
              <a:ext uri="{FF2B5EF4-FFF2-40B4-BE49-F238E27FC236}">
                <a16:creationId xmlns:a16="http://schemas.microsoft.com/office/drawing/2014/main" id="{6609B59F-B8E0-49E6-97B5-D560740BA374}"/>
              </a:ext>
            </a:extLst>
          </p:cNvPr>
          <p:cNvSpPr>
            <a:spLocks noChangeAspect="1"/>
          </p:cNvSpPr>
          <p:nvPr/>
        </p:nvSpPr>
        <p:spPr bwMode="auto">
          <a:xfrm>
            <a:off x="6985000" y="3846514"/>
            <a:ext cx="438150" cy="746125"/>
          </a:xfrm>
          <a:custGeom>
            <a:avLst/>
            <a:gdLst>
              <a:gd name="T0" fmla="*/ 0 w 56"/>
              <a:gd name="T1" fmla="*/ 2147483647 h 96"/>
              <a:gd name="T2" fmla="*/ 2147483647 w 56"/>
              <a:gd name="T3" fmla="*/ 2147483647 h 96"/>
              <a:gd name="T4" fmla="*/ 2147483647 w 56"/>
              <a:gd name="T5" fmla="*/ 2147483647 h 96"/>
              <a:gd name="T6" fmla="*/ 2147483647 w 56"/>
              <a:gd name="T7" fmla="*/ 2147483647 h 96"/>
              <a:gd name="T8" fmla="*/ 2147483647 w 56"/>
              <a:gd name="T9" fmla="*/ 2147483647 h 96"/>
              <a:gd name="T10" fmla="*/ 2147483647 w 56"/>
              <a:gd name="T11" fmla="*/ 2147483647 h 96"/>
              <a:gd name="T12" fmla="*/ 2147483647 w 56"/>
              <a:gd name="T13" fmla="*/ 2147483647 h 96"/>
              <a:gd name="T14" fmla="*/ 2147483647 w 56"/>
              <a:gd name="T15" fmla="*/ 2147483647 h 96"/>
              <a:gd name="T16" fmla="*/ 2147483647 w 56"/>
              <a:gd name="T17" fmla="*/ 2147483647 h 96"/>
              <a:gd name="T18" fmla="*/ 2147483647 w 56"/>
              <a:gd name="T19" fmla="*/ 2147483647 h 96"/>
              <a:gd name="T20" fmla="*/ 2147483647 w 56"/>
              <a:gd name="T21" fmla="*/ 2147483647 h 96"/>
              <a:gd name="T22" fmla="*/ 2147483647 w 56"/>
              <a:gd name="T23" fmla="*/ 2147483647 h 96"/>
              <a:gd name="T24" fmla="*/ 2147483647 w 56"/>
              <a:gd name="T25" fmla="*/ 0 h 96"/>
              <a:gd name="T26" fmla="*/ 2147483647 w 56"/>
              <a:gd name="T27" fmla="*/ 2147483647 h 96"/>
              <a:gd name="T28" fmla="*/ 2147483647 w 56"/>
              <a:gd name="T29" fmla="*/ 2147483647 h 96"/>
              <a:gd name="T30" fmla="*/ 2147483647 w 56"/>
              <a:gd name="T31" fmla="*/ 2147483647 h 96"/>
              <a:gd name="T32" fmla="*/ 2147483647 w 56"/>
              <a:gd name="T33" fmla="*/ 2147483647 h 96"/>
              <a:gd name="T34" fmla="*/ 2147483647 w 56"/>
              <a:gd name="T35" fmla="*/ 2147483647 h 96"/>
              <a:gd name="T36" fmla="*/ 2147483647 w 56"/>
              <a:gd name="T37" fmla="*/ 2147483647 h 96"/>
              <a:gd name="T38" fmla="*/ 2147483647 w 56"/>
              <a:gd name="T39" fmla="*/ 2147483647 h 96"/>
              <a:gd name="T40" fmla="*/ 2147483647 w 56"/>
              <a:gd name="T41" fmla="*/ 2147483647 h 96"/>
              <a:gd name="T42" fmla="*/ 2147483647 w 56"/>
              <a:gd name="T43" fmla="*/ 2147483647 h 96"/>
              <a:gd name="T44" fmla="*/ 2147483647 w 56"/>
              <a:gd name="T45" fmla="*/ 2147483647 h 96"/>
              <a:gd name="T46" fmla="*/ 2147483647 w 56"/>
              <a:gd name="T47" fmla="*/ 2147483647 h 96"/>
              <a:gd name="T48" fmla="*/ 2147483647 w 56"/>
              <a:gd name="T49" fmla="*/ 2147483647 h 96"/>
              <a:gd name="T50" fmla="*/ 2147483647 w 56"/>
              <a:gd name="T51" fmla="*/ 2147483647 h 96"/>
              <a:gd name="T52" fmla="*/ 2147483647 w 56"/>
              <a:gd name="T53" fmla="*/ 2147483647 h 96"/>
              <a:gd name="T54" fmla="*/ 2147483647 w 56"/>
              <a:gd name="T55" fmla="*/ 2147483647 h 96"/>
              <a:gd name="T56" fmla="*/ 0 w 56"/>
              <a:gd name="T57" fmla="*/ 2147483647 h 9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6"/>
              <a:gd name="T88" fmla="*/ 0 h 96"/>
              <a:gd name="T89" fmla="*/ 56 w 56"/>
              <a:gd name="T90" fmla="*/ 96 h 9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6" h="96">
                <a:moveTo>
                  <a:pt x="0" y="82"/>
                </a:moveTo>
                <a:lnTo>
                  <a:pt x="1" y="78"/>
                </a:lnTo>
                <a:lnTo>
                  <a:pt x="4" y="67"/>
                </a:lnTo>
                <a:lnTo>
                  <a:pt x="10" y="60"/>
                </a:lnTo>
                <a:lnTo>
                  <a:pt x="8" y="58"/>
                </a:lnTo>
                <a:lnTo>
                  <a:pt x="9" y="51"/>
                </a:lnTo>
                <a:lnTo>
                  <a:pt x="6" y="43"/>
                </a:lnTo>
                <a:lnTo>
                  <a:pt x="5" y="32"/>
                </a:lnTo>
                <a:lnTo>
                  <a:pt x="9" y="20"/>
                </a:lnTo>
                <a:lnTo>
                  <a:pt x="15" y="12"/>
                </a:lnTo>
                <a:lnTo>
                  <a:pt x="14" y="10"/>
                </a:lnTo>
                <a:lnTo>
                  <a:pt x="19" y="2"/>
                </a:lnTo>
                <a:lnTo>
                  <a:pt x="52" y="0"/>
                </a:lnTo>
                <a:lnTo>
                  <a:pt x="53" y="2"/>
                </a:lnTo>
                <a:lnTo>
                  <a:pt x="52" y="62"/>
                </a:lnTo>
                <a:lnTo>
                  <a:pt x="56" y="91"/>
                </a:lnTo>
                <a:lnTo>
                  <a:pt x="54" y="92"/>
                </a:lnTo>
                <a:lnTo>
                  <a:pt x="52" y="91"/>
                </a:lnTo>
                <a:lnTo>
                  <a:pt x="50" y="92"/>
                </a:lnTo>
                <a:lnTo>
                  <a:pt x="47" y="90"/>
                </a:lnTo>
                <a:lnTo>
                  <a:pt x="47" y="91"/>
                </a:lnTo>
                <a:lnTo>
                  <a:pt x="44" y="91"/>
                </a:lnTo>
                <a:lnTo>
                  <a:pt x="41" y="93"/>
                </a:lnTo>
                <a:lnTo>
                  <a:pt x="40" y="92"/>
                </a:lnTo>
                <a:lnTo>
                  <a:pt x="38" y="96"/>
                </a:lnTo>
                <a:lnTo>
                  <a:pt x="36" y="96"/>
                </a:lnTo>
                <a:lnTo>
                  <a:pt x="31" y="87"/>
                </a:lnTo>
                <a:lnTo>
                  <a:pt x="32" y="80"/>
                </a:lnTo>
                <a:lnTo>
                  <a:pt x="0" y="82"/>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09" name="Montana">
            <a:extLst>
              <a:ext uri="{FF2B5EF4-FFF2-40B4-BE49-F238E27FC236}">
                <a16:creationId xmlns:a16="http://schemas.microsoft.com/office/drawing/2014/main" id="{A9D0F5B8-4BED-4763-B9F6-F6AD0314778D}"/>
              </a:ext>
            </a:extLst>
          </p:cNvPr>
          <p:cNvSpPr>
            <a:spLocks noChangeAspect="1"/>
          </p:cNvSpPr>
          <p:nvPr/>
        </p:nvSpPr>
        <p:spPr bwMode="auto">
          <a:xfrm>
            <a:off x="4356100" y="1512888"/>
            <a:ext cx="1239838" cy="793750"/>
          </a:xfrm>
          <a:custGeom>
            <a:avLst/>
            <a:gdLst>
              <a:gd name="T0" fmla="*/ 0 w 158"/>
              <a:gd name="T1" fmla="*/ 2147483647 h 102"/>
              <a:gd name="T2" fmla="*/ 2147483647 w 158"/>
              <a:gd name="T3" fmla="*/ 2147483647 h 102"/>
              <a:gd name="T4" fmla="*/ 2147483647 w 158"/>
              <a:gd name="T5" fmla="*/ 2147483647 h 102"/>
              <a:gd name="T6" fmla="*/ 2147483647 w 158"/>
              <a:gd name="T7" fmla="*/ 2147483647 h 102"/>
              <a:gd name="T8" fmla="*/ 2147483647 w 158"/>
              <a:gd name="T9" fmla="*/ 2147483647 h 102"/>
              <a:gd name="T10" fmla="*/ 2147483647 w 158"/>
              <a:gd name="T11" fmla="*/ 2147483647 h 102"/>
              <a:gd name="T12" fmla="*/ 2147483647 w 158"/>
              <a:gd name="T13" fmla="*/ 2147483647 h 102"/>
              <a:gd name="T14" fmla="*/ 2147483647 w 158"/>
              <a:gd name="T15" fmla="*/ 2147483647 h 102"/>
              <a:gd name="T16" fmla="*/ 2147483647 w 158"/>
              <a:gd name="T17" fmla="*/ 2147483647 h 102"/>
              <a:gd name="T18" fmla="*/ 2147483647 w 158"/>
              <a:gd name="T19" fmla="*/ 2147483647 h 102"/>
              <a:gd name="T20" fmla="*/ 2147483647 w 158"/>
              <a:gd name="T21" fmla="*/ 2147483647 h 102"/>
              <a:gd name="T22" fmla="*/ 2147483647 w 158"/>
              <a:gd name="T23" fmla="*/ 2147483647 h 102"/>
              <a:gd name="T24" fmla="*/ 2147483647 w 158"/>
              <a:gd name="T25" fmla="*/ 2147483647 h 102"/>
              <a:gd name="T26" fmla="*/ 2147483647 w 158"/>
              <a:gd name="T27" fmla="*/ 2147483647 h 102"/>
              <a:gd name="T28" fmla="*/ 2147483647 w 158"/>
              <a:gd name="T29" fmla="*/ 2147483647 h 102"/>
              <a:gd name="T30" fmla="*/ 2147483647 w 158"/>
              <a:gd name="T31" fmla="*/ 2147483647 h 102"/>
              <a:gd name="T32" fmla="*/ 2147483647 w 158"/>
              <a:gd name="T33" fmla="*/ 2147483647 h 102"/>
              <a:gd name="T34" fmla="*/ 2147483647 w 158"/>
              <a:gd name="T35" fmla="*/ 2147483647 h 102"/>
              <a:gd name="T36" fmla="*/ 2147483647 w 158"/>
              <a:gd name="T37" fmla="*/ 2147483647 h 102"/>
              <a:gd name="T38" fmla="*/ 2147483647 w 158"/>
              <a:gd name="T39" fmla="*/ 2147483647 h 102"/>
              <a:gd name="T40" fmla="*/ 2147483647 w 158"/>
              <a:gd name="T41" fmla="*/ 2147483647 h 102"/>
              <a:gd name="T42" fmla="*/ 2147483647 w 158"/>
              <a:gd name="T43" fmla="*/ 2147483647 h 102"/>
              <a:gd name="T44" fmla="*/ 2147483647 w 158"/>
              <a:gd name="T45" fmla="*/ 2147483647 h 102"/>
              <a:gd name="T46" fmla="*/ 2147483647 w 158"/>
              <a:gd name="T47" fmla="*/ 2147483647 h 102"/>
              <a:gd name="T48" fmla="*/ 2147483647 w 158"/>
              <a:gd name="T49" fmla="*/ 2147483647 h 102"/>
              <a:gd name="T50" fmla="*/ 2147483647 w 158"/>
              <a:gd name="T51" fmla="*/ 2147483647 h 102"/>
              <a:gd name="T52" fmla="*/ 2147483647 w 158"/>
              <a:gd name="T53" fmla="*/ 2147483647 h 102"/>
              <a:gd name="T54" fmla="*/ 2147483647 w 158"/>
              <a:gd name="T55" fmla="*/ 2147483647 h 102"/>
              <a:gd name="T56" fmla="*/ 2147483647 w 158"/>
              <a:gd name="T57" fmla="*/ 2147483647 h 102"/>
              <a:gd name="T58" fmla="*/ 2147483647 w 158"/>
              <a:gd name="T59" fmla="*/ 2147483647 h 102"/>
              <a:gd name="T60" fmla="*/ 2147483647 w 158"/>
              <a:gd name="T61" fmla="*/ 2147483647 h 102"/>
              <a:gd name="T62" fmla="*/ 2147483647 w 158"/>
              <a:gd name="T63" fmla="*/ 2147483647 h 102"/>
              <a:gd name="T64" fmla="*/ 2147483647 w 158"/>
              <a:gd name="T65" fmla="*/ 2147483647 h 102"/>
              <a:gd name="T66" fmla="*/ 2147483647 w 158"/>
              <a:gd name="T67" fmla="*/ 0 h 102"/>
              <a:gd name="T68" fmla="*/ 0 w 158"/>
              <a:gd name="T69" fmla="*/ 2147483647 h 1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8"/>
              <a:gd name="T106" fmla="*/ 0 h 102"/>
              <a:gd name="T107" fmla="*/ 158 w 158"/>
              <a:gd name="T108" fmla="*/ 102 h 1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8" h="102">
                <a:moveTo>
                  <a:pt x="0" y="19"/>
                </a:moveTo>
                <a:lnTo>
                  <a:pt x="2" y="26"/>
                </a:lnTo>
                <a:lnTo>
                  <a:pt x="2" y="30"/>
                </a:lnTo>
                <a:lnTo>
                  <a:pt x="1" y="31"/>
                </a:lnTo>
                <a:lnTo>
                  <a:pt x="6" y="35"/>
                </a:lnTo>
                <a:lnTo>
                  <a:pt x="11" y="47"/>
                </a:lnTo>
                <a:lnTo>
                  <a:pt x="12" y="47"/>
                </a:lnTo>
                <a:lnTo>
                  <a:pt x="12" y="49"/>
                </a:lnTo>
                <a:lnTo>
                  <a:pt x="15" y="49"/>
                </a:lnTo>
                <a:lnTo>
                  <a:pt x="17" y="50"/>
                </a:lnTo>
                <a:lnTo>
                  <a:pt x="12" y="58"/>
                </a:lnTo>
                <a:lnTo>
                  <a:pt x="13" y="64"/>
                </a:lnTo>
                <a:lnTo>
                  <a:pt x="10" y="70"/>
                </a:lnTo>
                <a:lnTo>
                  <a:pt x="11" y="72"/>
                </a:lnTo>
                <a:lnTo>
                  <a:pt x="18" y="69"/>
                </a:lnTo>
                <a:lnTo>
                  <a:pt x="23" y="88"/>
                </a:lnTo>
                <a:lnTo>
                  <a:pt x="26" y="89"/>
                </a:lnTo>
                <a:lnTo>
                  <a:pt x="26" y="95"/>
                </a:lnTo>
                <a:lnTo>
                  <a:pt x="29" y="97"/>
                </a:lnTo>
                <a:lnTo>
                  <a:pt x="31" y="95"/>
                </a:lnTo>
                <a:lnTo>
                  <a:pt x="35" y="97"/>
                </a:lnTo>
                <a:lnTo>
                  <a:pt x="37" y="95"/>
                </a:lnTo>
                <a:lnTo>
                  <a:pt x="46" y="97"/>
                </a:lnTo>
                <a:lnTo>
                  <a:pt x="48" y="97"/>
                </a:lnTo>
                <a:lnTo>
                  <a:pt x="50" y="93"/>
                </a:lnTo>
                <a:lnTo>
                  <a:pt x="53" y="99"/>
                </a:lnTo>
                <a:lnTo>
                  <a:pt x="55" y="90"/>
                </a:lnTo>
                <a:lnTo>
                  <a:pt x="98" y="96"/>
                </a:lnTo>
                <a:lnTo>
                  <a:pt x="152" y="102"/>
                </a:lnTo>
                <a:lnTo>
                  <a:pt x="153" y="83"/>
                </a:lnTo>
                <a:lnTo>
                  <a:pt x="158" y="24"/>
                </a:lnTo>
                <a:lnTo>
                  <a:pt x="88" y="16"/>
                </a:lnTo>
                <a:lnTo>
                  <a:pt x="53" y="10"/>
                </a:lnTo>
                <a:lnTo>
                  <a:pt x="4" y="0"/>
                </a:lnTo>
                <a:lnTo>
                  <a:pt x="0" y="19"/>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0" name="Nebraska">
            <a:extLst>
              <a:ext uri="{FF2B5EF4-FFF2-40B4-BE49-F238E27FC236}">
                <a16:creationId xmlns:a16="http://schemas.microsoft.com/office/drawing/2014/main" id="{7263E01B-CDEA-490A-BF4B-42A6EFE4C4CB}"/>
              </a:ext>
            </a:extLst>
          </p:cNvPr>
          <p:cNvSpPr>
            <a:spLocks noChangeAspect="1"/>
          </p:cNvSpPr>
          <p:nvPr/>
        </p:nvSpPr>
        <p:spPr bwMode="auto">
          <a:xfrm>
            <a:off x="5486400" y="2608264"/>
            <a:ext cx="1011238" cy="498475"/>
          </a:xfrm>
          <a:custGeom>
            <a:avLst/>
            <a:gdLst>
              <a:gd name="T0" fmla="*/ 0 w 129"/>
              <a:gd name="T1" fmla="*/ 2147483647 h 64"/>
              <a:gd name="T2" fmla="*/ 2147483647 w 129"/>
              <a:gd name="T3" fmla="*/ 0 h 64"/>
              <a:gd name="T4" fmla="*/ 2147483647 w 129"/>
              <a:gd name="T5" fmla="*/ 2147483647 h 64"/>
              <a:gd name="T6" fmla="*/ 2147483647 w 129"/>
              <a:gd name="T7" fmla="*/ 2147483647 h 64"/>
              <a:gd name="T8" fmla="*/ 2147483647 w 129"/>
              <a:gd name="T9" fmla="*/ 2147483647 h 64"/>
              <a:gd name="T10" fmla="*/ 2147483647 w 129"/>
              <a:gd name="T11" fmla="*/ 2147483647 h 64"/>
              <a:gd name="T12" fmla="*/ 2147483647 w 129"/>
              <a:gd name="T13" fmla="*/ 2147483647 h 64"/>
              <a:gd name="T14" fmla="*/ 2147483647 w 129"/>
              <a:gd name="T15" fmla="*/ 2147483647 h 64"/>
              <a:gd name="T16" fmla="*/ 2147483647 w 129"/>
              <a:gd name="T17" fmla="*/ 2147483647 h 64"/>
              <a:gd name="T18" fmla="*/ 2147483647 w 129"/>
              <a:gd name="T19" fmla="*/ 2147483647 h 64"/>
              <a:gd name="T20" fmla="*/ 2147483647 w 129"/>
              <a:gd name="T21" fmla="*/ 2147483647 h 64"/>
              <a:gd name="T22" fmla="*/ 2147483647 w 129"/>
              <a:gd name="T23" fmla="*/ 2147483647 h 64"/>
              <a:gd name="T24" fmla="*/ 2147483647 w 129"/>
              <a:gd name="T25" fmla="*/ 2147483647 h 64"/>
              <a:gd name="T26" fmla="*/ 2147483647 w 129"/>
              <a:gd name="T27" fmla="*/ 2147483647 h 64"/>
              <a:gd name="T28" fmla="*/ 2147483647 w 129"/>
              <a:gd name="T29" fmla="*/ 2147483647 h 64"/>
              <a:gd name="T30" fmla="*/ 2147483647 w 129"/>
              <a:gd name="T31" fmla="*/ 2147483647 h 64"/>
              <a:gd name="T32" fmla="*/ 2147483647 w 129"/>
              <a:gd name="T33" fmla="*/ 2147483647 h 64"/>
              <a:gd name="T34" fmla="*/ 2147483647 w 129"/>
              <a:gd name="T35" fmla="*/ 2147483647 h 64"/>
              <a:gd name="T36" fmla="*/ 2147483647 w 129"/>
              <a:gd name="T37" fmla="*/ 2147483647 h 64"/>
              <a:gd name="T38" fmla="*/ 0 w 129"/>
              <a:gd name="T39" fmla="*/ 2147483647 h 6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9"/>
              <a:gd name="T61" fmla="*/ 0 h 64"/>
              <a:gd name="T62" fmla="*/ 129 w 129"/>
              <a:gd name="T63" fmla="*/ 64 h 6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9" h="64">
                <a:moveTo>
                  <a:pt x="0" y="39"/>
                </a:moveTo>
                <a:lnTo>
                  <a:pt x="4" y="0"/>
                </a:lnTo>
                <a:lnTo>
                  <a:pt x="83" y="5"/>
                </a:lnTo>
                <a:lnTo>
                  <a:pt x="89" y="9"/>
                </a:lnTo>
                <a:lnTo>
                  <a:pt x="98" y="9"/>
                </a:lnTo>
                <a:lnTo>
                  <a:pt x="102" y="9"/>
                </a:lnTo>
                <a:lnTo>
                  <a:pt x="108" y="12"/>
                </a:lnTo>
                <a:lnTo>
                  <a:pt x="110" y="15"/>
                </a:lnTo>
                <a:lnTo>
                  <a:pt x="113" y="16"/>
                </a:lnTo>
                <a:lnTo>
                  <a:pt x="117" y="28"/>
                </a:lnTo>
                <a:lnTo>
                  <a:pt x="117" y="32"/>
                </a:lnTo>
                <a:lnTo>
                  <a:pt x="120" y="37"/>
                </a:lnTo>
                <a:lnTo>
                  <a:pt x="122" y="47"/>
                </a:lnTo>
                <a:lnTo>
                  <a:pt x="121" y="50"/>
                </a:lnTo>
                <a:lnTo>
                  <a:pt x="123" y="53"/>
                </a:lnTo>
                <a:lnTo>
                  <a:pt x="129" y="64"/>
                </a:lnTo>
                <a:lnTo>
                  <a:pt x="71" y="64"/>
                </a:lnTo>
                <a:lnTo>
                  <a:pt x="28" y="61"/>
                </a:lnTo>
                <a:lnTo>
                  <a:pt x="30" y="42"/>
                </a:lnTo>
                <a:lnTo>
                  <a:pt x="0" y="39"/>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1" name="Nevada">
            <a:extLst>
              <a:ext uri="{FF2B5EF4-FFF2-40B4-BE49-F238E27FC236}">
                <a16:creationId xmlns:a16="http://schemas.microsoft.com/office/drawing/2014/main" id="{13B45212-1A9C-464C-B82E-377392ECCB99}"/>
              </a:ext>
            </a:extLst>
          </p:cNvPr>
          <p:cNvSpPr>
            <a:spLocks noChangeAspect="1"/>
          </p:cNvSpPr>
          <p:nvPr/>
        </p:nvSpPr>
        <p:spPr bwMode="auto">
          <a:xfrm>
            <a:off x="3603625" y="2446339"/>
            <a:ext cx="768350" cy="1195387"/>
          </a:xfrm>
          <a:custGeom>
            <a:avLst/>
            <a:gdLst>
              <a:gd name="T0" fmla="*/ 0 w 98"/>
              <a:gd name="T1" fmla="*/ 2147483647 h 154"/>
              <a:gd name="T2" fmla="*/ 2147483647 w 98"/>
              <a:gd name="T3" fmla="*/ 2147483647 h 154"/>
              <a:gd name="T4" fmla="*/ 2147483647 w 98"/>
              <a:gd name="T5" fmla="*/ 2147483647 h 154"/>
              <a:gd name="T6" fmla="*/ 2147483647 w 98"/>
              <a:gd name="T7" fmla="*/ 2147483647 h 154"/>
              <a:gd name="T8" fmla="*/ 2147483647 w 98"/>
              <a:gd name="T9" fmla="*/ 2147483647 h 154"/>
              <a:gd name="T10" fmla="*/ 2147483647 w 98"/>
              <a:gd name="T11" fmla="*/ 2147483647 h 154"/>
              <a:gd name="T12" fmla="*/ 2147483647 w 98"/>
              <a:gd name="T13" fmla="*/ 2147483647 h 154"/>
              <a:gd name="T14" fmla="*/ 2147483647 w 98"/>
              <a:gd name="T15" fmla="*/ 2147483647 h 154"/>
              <a:gd name="T16" fmla="*/ 2147483647 w 98"/>
              <a:gd name="T17" fmla="*/ 2147483647 h 154"/>
              <a:gd name="T18" fmla="*/ 2147483647 w 98"/>
              <a:gd name="T19" fmla="*/ 0 h 154"/>
              <a:gd name="T20" fmla="*/ 0 w 98"/>
              <a:gd name="T21" fmla="*/ 2147483647 h 1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8"/>
              <a:gd name="T34" fmla="*/ 0 h 154"/>
              <a:gd name="T35" fmla="*/ 98 w 98"/>
              <a:gd name="T36" fmla="*/ 154 h 15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8" h="154">
                <a:moveTo>
                  <a:pt x="0" y="57"/>
                </a:moveTo>
                <a:lnTo>
                  <a:pt x="4" y="66"/>
                </a:lnTo>
                <a:lnTo>
                  <a:pt x="63" y="154"/>
                </a:lnTo>
                <a:lnTo>
                  <a:pt x="64" y="133"/>
                </a:lnTo>
                <a:lnTo>
                  <a:pt x="68" y="132"/>
                </a:lnTo>
                <a:lnTo>
                  <a:pt x="74" y="135"/>
                </a:lnTo>
                <a:lnTo>
                  <a:pt x="79" y="117"/>
                </a:lnTo>
                <a:lnTo>
                  <a:pt x="98" y="20"/>
                </a:lnTo>
                <a:lnTo>
                  <a:pt x="56" y="11"/>
                </a:lnTo>
                <a:lnTo>
                  <a:pt x="14" y="0"/>
                </a:lnTo>
                <a:lnTo>
                  <a:pt x="0" y="5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2" name="New Hampshire">
            <a:extLst>
              <a:ext uri="{FF2B5EF4-FFF2-40B4-BE49-F238E27FC236}">
                <a16:creationId xmlns:a16="http://schemas.microsoft.com/office/drawing/2014/main" id="{B3A25DA9-2BD4-4D0B-AA36-414413058342}"/>
              </a:ext>
            </a:extLst>
          </p:cNvPr>
          <p:cNvSpPr>
            <a:spLocks noChangeAspect="1"/>
          </p:cNvSpPr>
          <p:nvPr/>
        </p:nvSpPr>
        <p:spPr bwMode="auto">
          <a:xfrm>
            <a:off x="9032875" y="1963738"/>
            <a:ext cx="196850" cy="419100"/>
          </a:xfrm>
          <a:custGeom>
            <a:avLst/>
            <a:gdLst>
              <a:gd name="T0" fmla="*/ 0 w 25"/>
              <a:gd name="T1" fmla="*/ 2147483647 h 54"/>
              <a:gd name="T2" fmla="*/ 2147483647 w 25"/>
              <a:gd name="T3" fmla="*/ 2147483647 h 54"/>
              <a:gd name="T4" fmla="*/ 2147483647 w 25"/>
              <a:gd name="T5" fmla="*/ 2147483647 h 54"/>
              <a:gd name="T6" fmla="*/ 2147483647 w 25"/>
              <a:gd name="T7" fmla="*/ 2147483647 h 54"/>
              <a:gd name="T8" fmla="*/ 2147483647 w 25"/>
              <a:gd name="T9" fmla="*/ 2147483647 h 54"/>
              <a:gd name="T10" fmla="*/ 2147483647 w 25"/>
              <a:gd name="T11" fmla="*/ 0 h 54"/>
              <a:gd name="T12" fmla="*/ 2147483647 w 25"/>
              <a:gd name="T13" fmla="*/ 2147483647 h 54"/>
              <a:gd name="T14" fmla="*/ 2147483647 w 25"/>
              <a:gd name="T15" fmla="*/ 2147483647 h 54"/>
              <a:gd name="T16" fmla="*/ 2147483647 w 25"/>
              <a:gd name="T17" fmla="*/ 2147483647 h 54"/>
              <a:gd name="T18" fmla="*/ 2147483647 w 25"/>
              <a:gd name="T19" fmla="*/ 2147483647 h 54"/>
              <a:gd name="T20" fmla="*/ 2147483647 w 25"/>
              <a:gd name="T21" fmla="*/ 2147483647 h 54"/>
              <a:gd name="T22" fmla="*/ 2147483647 w 25"/>
              <a:gd name="T23" fmla="*/ 2147483647 h 54"/>
              <a:gd name="T24" fmla="*/ 0 w 25"/>
              <a:gd name="T25" fmla="*/ 2147483647 h 5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
              <a:gd name="T40" fmla="*/ 0 h 54"/>
              <a:gd name="T41" fmla="*/ 25 w 25"/>
              <a:gd name="T42" fmla="*/ 54 h 5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 h="54">
                <a:moveTo>
                  <a:pt x="0" y="37"/>
                </a:moveTo>
                <a:lnTo>
                  <a:pt x="1" y="25"/>
                </a:lnTo>
                <a:lnTo>
                  <a:pt x="4" y="19"/>
                </a:lnTo>
                <a:lnTo>
                  <a:pt x="5" y="7"/>
                </a:lnTo>
                <a:lnTo>
                  <a:pt x="4" y="2"/>
                </a:lnTo>
                <a:lnTo>
                  <a:pt x="8" y="0"/>
                </a:lnTo>
                <a:lnTo>
                  <a:pt x="19" y="34"/>
                </a:lnTo>
                <a:lnTo>
                  <a:pt x="25" y="41"/>
                </a:lnTo>
                <a:lnTo>
                  <a:pt x="25" y="43"/>
                </a:lnTo>
                <a:lnTo>
                  <a:pt x="25" y="46"/>
                </a:lnTo>
                <a:lnTo>
                  <a:pt x="19" y="49"/>
                </a:lnTo>
                <a:lnTo>
                  <a:pt x="2" y="54"/>
                </a:lnTo>
                <a:lnTo>
                  <a:pt x="0" y="3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3" name="New Jersey">
            <a:extLst>
              <a:ext uri="{FF2B5EF4-FFF2-40B4-BE49-F238E27FC236}">
                <a16:creationId xmlns:a16="http://schemas.microsoft.com/office/drawing/2014/main" id="{6BAC6EF1-7DCA-4A45-9C4B-B8CF98FE1778}"/>
              </a:ext>
            </a:extLst>
          </p:cNvPr>
          <p:cNvSpPr>
            <a:spLocks noChangeAspect="1"/>
          </p:cNvSpPr>
          <p:nvPr/>
        </p:nvSpPr>
        <p:spPr bwMode="auto">
          <a:xfrm>
            <a:off x="8815388" y="2641601"/>
            <a:ext cx="163512" cy="373063"/>
          </a:xfrm>
          <a:custGeom>
            <a:avLst/>
            <a:gdLst>
              <a:gd name="T0" fmla="*/ 0 w 21"/>
              <a:gd name="T1" fmla="*/ 2147483647 h 48"/>
              <a:gd name="T2" fmla="*/ 2147483647 w 21"/>
              <a:gd name="T3" fmla="*/ 2147483647 h 48"/>
              <a:gd name="T4" fmla="*/ 2147483647 w 21"/>
              <a:gd name="T5" fmla="*/ 2147483647 h 48"/>
              <a:gd name="T6" fmla="*/ 2147483647 w 21"/>
              <a:gd name="T7" fmla="*/ 2147483647 h 48"/>
              <a:gd name="T8" fmla="*/ 2147483647 w 21"/>
              <a:gd name="T9" fmla="*/ 2147483647 h 48"/>
              <a:gd name="T10" fmla="*/ 2147483647 w 21"/>
              <a:gd name="T11" fmla="*/ 2147483647 h 48"/>
              <a:gd name="T12" fmla="*/ 0 w 21"/>
              <a:gd name="T13" fmla="*/ 2147483647 h 48"/>
              <a:gd name="T14" fmla="*/ 2147483647 w 21"/>
              <a:gd name="T15" fmla="*/ 0 h 48"/>
              <a:gd name="T16" fmla="*/ 2147483647 w 21"/>
              <a:gd name="T17" fmla="*/ 2147483647 h 48"/>
              <a:gd name="T18" fmla="*/ 2147483647 w 21"/>
              <a:gd name="T19" fmla="*/ 2147483647 h 48"/>
              <a:gd name="T20" fmla="*/ 2147483647 w 21"/>
              <a:gd name="T21" fmla="*/ 2147483647 h 48"/>
              <a:gd name="T22" fmla="*/ 2147483647 w 21"/>
              <a:gd name="T23" fmla="*/ 2147483647 h 48"/>
              <a:gd name="T24" fmla="*/ 2147483647 w 21"/>
              <a:gd name="T25" fmla="*/ 2147483647 h 48"/>
              <a:gd name="T26" fmla="*/ 2147483647 w 21"/>
              <a:gd name="T27" fmla="*/ 2147483647 h 48"/>
              <a:gd name="T28" fmla="*/ 2147483647 w 21"/>
              <a:gd name="T29" fmla="*/ 2147483647 h 48"/>
              <a:gd name="T30" fmla="*/ 2147483647 w 21"/>
              <a:gd name="T31" fmla="*/ 2147483647 h 48"/>
              <a:gd name="T32" fmla="*/ 2147483647 w 21"/>
              <a:gd name="T33" fmla="*/ 2147483647 h 48"/>
              <a:gd name="T34" fmla="*/ 2147483647 w 21"/>
              <a:gd name="T35" fmla="*/ 2147483647 h 48"/>
              <a:gd name="T36" fmla="*/ 2147483647 w 21"/>
              <a:gd name="T37" fmla="*/ 2147483647 h 48"/>
              <a:gd name="T38" fmla="*/ 2147483647 w 21"/>
              <a:gd name="T39" fmla="*/ 2147483647 h 48"/>
              <a:gd name="T40" fmla="*/ 2147483647 w 21"/>
              <a:gd name="T41" fmla="*/ 2147483647 h 48"/>
              <a:gd name="T42" fmla="*/ 2147483647 w 21"/>
              <a:gd name="T43" fmla="*/ 2147483647 h 48"/>
              <a:gd name="T44" fmla="*/ 2147483647 w 21"/>
              <a:gd name="T45" fmla="*/ 2147483647 h 48"/>
              <a:gd name="T46" fmla="*/ 2147483647 w 21"/>
              <a:gd name="T47" fmla="*/ 2147483647 h 48"/>
              <a:gd name="T48" fmla="*/ 2147483647 w 21"/>
              <a:gd name="T49" fmla="*/ 2147483647 h 48"/>
              <a:gd name="T50" fmla="*/ 2147483647 w 21"/>
              <a:gd name="T51" fmla="*/ 2147483647 h 48"/>
              <a:gd name="T52" fmla="*/ 2147483647 w 21"/>
              <a:gd name="T53" fmla="*/ 2147483647 h 48"/>
              <a:gd name="T54" fmla="*/ 2147483647 w 21"/>
              <a:gd name="T55" fmla="*/ 2147483647 h 48"/>
              <a:gd name="T56" fmla="*/ 2147483647 w 21"/>
              <a:gd name="T57" fmla="*/ 2147483647 h 48"/>
              <a:gd name="T58" fmla="*/ 2147483647 w 21"/>
              <a:gd name="T59" fmla="*/ 2147483647 h 48"/>
              <a:gd name="T60" fmla="*/ 2147483647 w 21"/>
              <a:gd name="T61" fmla="*/ 2147483647 h 48"/>
              <a:gd name="T62" fmla="*/ 2147483647 w 21"/>
              <a:gd name="T63" fmla="*/ 2147483647 h 48"/>
              <a:gd name="T64" fmla="*/ 2147483647 w 21"/>
              <a:gd name="T65" fmla="*/ 2147483647 h 48"/>
              <a:gd name="T66" fmla="*/ 2147483647 w 21"/>
              <a:gd name="T67" fmla="*/ 2147483647 h 48"/>
              <a:gd name="T68" fmla="*/ 2147483647 w 21"/>
              <a:gd name="T69" fmla="*/ 2147483647 h 48"/>
              <a:gd name="T70" fmla="*/ 2147483647 w 21"/>
              <a:gd name="T71" fmla="*/ 2147483647 h 48"/>
              <a:gd name="T72" fmla="*/ 2147483647 w 21"/>
              <a:gd name="T73" fmla="*/ 2147483647 h 48"/>
              <a:gd name="T74" fmla="*/ 0 w 21"/>
              <a:gd name="T75" fmla="*/ 2147483647 h 4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
              <a:gd name="T115" fmla="*/ 0 h 48"/>
              <a:gd name="T116" fmla="*/ 21 w 21"/>
              <a:gd name="T117" fmla="*/ 48 h 4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 h="48">
                <a:moveTo>
                  <a:pt x="0" y="36"/>
                </a:moveTo>
                <a:lnTo>
                  <a:pt x="1" y="33"/>
                </a:lnTo>
                <a:lnTo>
                  <a:pt x="5" y="31"/>
                </a:lnTo>
                <a:lnTo>
                  <a:pt x="6" y="27"/>
                </a:lnTo>
                <a:lnTo>
                  <a:pt x="10" y="24"/>
                </a:lnTo>
                <a:lnTo>
                  <a:pt x="1" y="17"/>
                </a:lnTo>
                <a:lnTo>
                  <a:pt x="0" y="10"/>
                </a:lnTo>
                <a:lnTo>
                  <a:pt x="4" y="0"/>
                </a:lnTo>
                <a:lnTo>
                  <a:pt x="18" y="5"/>
                </a:lnTo>
                <a:lnTo>
                  <a:pt x="18" y="7"/>
                </a:lnTo>
                <a:lnTo>
                  <a:pt x="16" y="12"/>
                </a:lnTo>
                <a:lnTo>
                  <a:pt x="15" y="14"/>
                </a:lnTo>
                <a:lnTo>
                  <a:pt x="15" y="16"/>
                </a:lnTo>
                <a:lnTo>
                  <a:pt x="16" y="17"/>
                </a:lnTo>
                <a:lnTo>
                  <a:pt x="18" y="17"/>
                </a:lnTo>
                <a:lnTo>
                  <a:pt x="19" y="17"/>
                </a:lnTo>
                <a:lnTo>
                  <a:pt x="19" y="16"/>
                </a:lnTo>
                <a:lnTo>
                  <a:pt x="21" y="19"/>
                </a:lnTo>
                <a:lnTo>
                  <a:pt x="21" y="29"/>
                </a:lnTo>
                <a:lnTo>
                  <a:pt x="20" y="27"/>
                </a:lnTo>
                <a:lnTo>
                  <a:pt x="19" y="24"/>
                </a:lnTo>
                <a:lnTo>
                  <a:pt x="19" y="26"/>
                </a:lnTo>
                <a:lnTo>
                  <a:pt x="20" y="28"/>
                </a:lnTo>
                <a:lnTo>
                  <a:pt x="19" y="29"/>
                </a:lnTo>
                <a:lnTo>
                  <a:pt x="19" y="32"/>
                </a:lnTo>
                <a:lnTo>
                  <a:pt x="18" y="35"/>
                </a:lnTo>
                <a:lnTo>
                  <a:pt x="17" y="35"/>
                </a:lnTo>
                <a:lnTo>
                  <a:pt x="18" y="37"/>
                </a:lnTo>
                <a:lnTo>
                  <a:pt x="16" y="40"/>
                </a:lnTo>
                <a:lnTo>
                  <a:pt x="13" y="48"/>
                </a:lnTo>
                <a:lnTo>
                  <a:pt x="11" y="48"/>
                </a:lnTo>
                <a:lnTo>
                  <a:pt x="12" y="45"/>
                </a:lnTo>
                <a:lnTo>
                  <a:pt x="11" y="44"/>
                </a:lnTo>
                <a:lnTo>
                  <a:pt x="8" y="44"/>
                </a:lnTo>
                <a:lnTo>
                  <a:pt x="3" y="41"/>
                </a:lnTo>
                <a:lnTo>
                  <a:pt x="1" y="40"/>
                </a:lnTo>
                <a:lnTo>
                  <a:pt x="0" y="36"/>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4" name="North Carolina">
            <a:extLst>
              <a:ext uri="{FF2B5EF4-FFF2-40B4-BE49-F238E27FC236}">
                <a16:creationId xmlns:a16="http://schemas.microsoft.com/office/drawing/2014/main" id="{2E7F57E5-0BFD-471A-8F12-FB747BB68B74}"/>
              </a:ext>
            </a:extLst>
          </p:cNvPr>
          <p:cNvSpPr>
            <a:spLocks noChangeAspect="1"/>
          </p:cNvSpPr>
          <p:nvPr/>
        </p:nvSpPr>
        <p:spPr bwMode="auto">
          <a:xfrm>
            <a:off x="7878763" y="3400426"/>
            <a:ext cx="1035050" cy="460375"/>
          </a:xfrm>
          <a:custGeom>
            <a:avLst/>
            <a:gdLst>
              <a:gd name="T0" fmla="*/ 0 w 132"/>
              <a:gd name="T1" fmla="*/ 2147483647 h 59"/>
              <a:gd name="T2" fmla="*/ 2147483647 w 132"/>
              <a:gd name="T3" fmla="*/ 2147483647 h 59"/>
              <a:gd name="T4" fmla="*/ 2147483647 w 132"/>
              <a:gd name="T5" fmla="*/ 2147483647 h 59"/>
              <a:gd name="T6" fmla="*/ 2147483647 w 132"/>
              <a:gd name="T7" fmla="*/ 2147483647 h 59"/>
              <a:gd name="T8" fmla="*/ 2147483647 w 132"/>
              <a:gd name="T9" fmla="*/ 2147483647 h 59"/>
              <a:gd name="T10" fmla="*/ 2147483647 w 132"/>
              <a:gd name="T11" fmla="*/ 2147483647 h 59"/>
              <a:gd name="T12" fmla="*/ 2147483647 w 132"/>
              <a:gd name="T13" fmla="*/ 2147483647 h 59"/>
              <a:gd name="T14" fmla="*/ 2147483647 w 132"/>
              <a:gd name="T15" fmla="*/ 2147483647 h 59"/>
              <a:gd name="T16" fmla="*/ 2147483647 w 132"/>
              <a:gd name="T17" fmla="*/ 2147483647 h 59"/>
              <a:gd name="T18" fmla="*/ 2147483647 w 132"/>
              <a:gd name="T19" fmla="*/ 2147483647 h 59"/>
              <a:gd name="T20" fmla="*/ 2147483647 w 132"/>
              <a:gd name="T21" fmla="*/ 2147483647 h 59"/>
              <a:gd name="T22" fmla="*/ 2147483647 w 132"/>
              <a:gd name="T23" fmla="*/ 2147483647 h 59"/>
              <a:gd name="T24" fmla="*/ 2147483647 w 132"/>
              <a:gd name="T25" fmla="*/ 2147483647 h 59"/>
              <a:gd name="T26" fmla="*/ 2147483647 w 132"/>
              <a:gd name="T27" fmla="*/ 2147483647 h 59"/>
              <a:gd name="T28" fmla="*/ 2147483647 w 132"/>
              <a:gd name="T29" fmla="*/ 2147483647 h 59"/>
              <a:gd name="T30" fmla="*/ 2147483647 w 132"/>
              <a:gd name="T31" fmla="*/ 2147483647 h 59"/>
              <a:gd name="T32" fmla="*/ 2147483647 w 132"/>
              <a:gd name="T33" fmla="*/ 2147483647 h 59"/>
              <a:gd name="T34" fmla="*/ 2147483647 w 132"/>
              <a:gd name="T35" fmla="*/ 2147483647 h 59"/>
              <a:gd name="T36" fmla="*/ 2147483647 w 132"/>
              <a:gd name="T37" fmla="*/ 2147483647 h 59"/>
              <a:gd name="T38" fmla="*/ 2147483647 w 132"/>
              <a:gd name="T39" fmla="*/ 2147483647 h 59"/>
              <a:gd name="T40" fmla="*/ 2147483647 w 132"/>
              <a:gd name="T41" fmla="*/ 2147483647 h 59"/>
              <a:gd name="T42" fmla="*/ 2147483647 w 132"/>
              <a:gd name="T43" fmla="*/ 2147483647 h 59"/>
              <a:gd name="T44" fmla="*/ 2147483647 w 132"/>
              <a:gd name="T45" fmla="*/ 2147483647 h 59"/>
              <a:gd name="T46" fmla="*/ 2147483647 w 132"/>
              <a:gd name="T47" fmla="*/ 2147483647 h 59"/>
              <a:gd name="T48" fmla="*/ 2147483647 w 132"/>
              <a:gd name="T49" fmla="*/ 2147483647 h 59"/>
              <a:gd name="T50" fmla="*/ 2147483647 w 132"/>
              <a:gd name="T51" fmla="*/ 2147483647 h 59"/>
              <a:gd name="T52" fmla="*/ 2147483647 w 132"/>
              <a:gd name="T53" fmla="*/ 2147483647 h 59"/>
              <a:gd name="T54" fmla="*/ 2147483647 w 132"/>
              <a:gd name="T55" fmla="*/ 2147483647 h 59"/>
              <a:gd name="T56" fmla="*/ 2147483647 w 132"/>
              <a:gd name="T57" fmla="*/ 2147483647 h 59"/>
              <a:gd name="T58" fmla="*/ 2147483647 w 132"/>
              <a:gd name="T59" fmla="*/ 2147483647 h 59"/>
              <a:gd name="T60" fmla="*/ 2147483647 w 132"/>
              <a:gd name="T61" fmla="*/ 2147483647 h 59"/>
              <a:gd name="T62" fmla="*/ 2147483647 w 132"/>
              <a:gd name="T63" fmla="*/ 2147483647 h 59"/>
              <a:gd name="T64" fmla="*/ 2147483647 w 132"/>
              <a:gd name="T65" fmla="*/ 2147483647 h 59"/>
              <a:gd name="T66" fmla="*/ 2147483647 w 132"/>
              <a:gd name="T67" fmla="*/ 2147483647 h 59"/>
              <a:gd name="T68" fmla="*/ 2147483647 w 132"/>
              <a:gd name="T69" fmla="*/ 2147483647 h 59"/>
              <a:gd name="T70" fmla="*/ 2147483647 w 132"/>
              <a:gd name="T71" fmla="*/ 2147483647 h 59"/>
              <a:gd name="T72" fmla="*/ 2147483647 w 132"/>
              <a:gd name="T73" fmla="*/ 2147483647 h 59"/>
              <a:gd name="T74" fmla="*/ 2147483647 w 132"/>
              <a:gd name="T75" fmla="*/ 2147483647 h 59"/>
              <a:gd name="T76" fmla="*/ 2147483647 w 132"/>
              <a:gd name="T77" fmla="*/ 2147483647 h 59"/>
              <a:gd name="T78" fmla="*/ 2147483647 w 132"/>
              <a:gd name="T79" fmla="*/ 2147483647 h 59"/>
              <a:gd name="T80" fmla="*/ 2147483647 w 132"/>
              <a:gd name="T81" fmla="*/ 2147483647 h 59"/>
              <a:gd name="T82" fmla="*/ 2147483647 w 132"/>
              <a:gd name="T83" fmla="*/ 2147483647 h 59"/>
              <a:gd name="T84" fmla="*/ 2147483647 w 132"/>
              <a:gd name="T85" fmla="*/ 2147483647 h 59"/>
              <a:gd name="T86" fmla="*/ 2147483647 w 132"/>
              <a:gd name="T87" fmla="*/ 2147483647 h 59"/>
              <a:gd name="T88" fmla="*/ 2147483647 w 132"/>
              <a:gd name="T89" fmla="*/ 2147483647 h 5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2"/>
              <a:gd name="T136" fmla="*/ 0 h 59"/>
              <a:gd name="T137" fmla="*/ 132 w 132"/>
              <a:gd name="T138" fmla="*/ 59 h 5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2" h="59">
                <a:moveTo>
                  <a:pt x="0" y="47"/>
                </a:moveTo>
                <a:lnTo>
                  <a:pt x="0" y="51"/>
                </a:lnTo>
                <a:lnTo>
                  <a:pt x="19" y="49"/>
                </a:lnTo>
                <a:lnTo>
                  <a:pt x="30" y="43"/>
                </a:lnTo>
                <a:lnTo>
                  <a:pt x="51" y="41"/>
                </a:lnTo>
                <a:lnTo>
                  <a:pt x="60" y="46"/>
                </a:lnTo>
                <a:lnTo>
                  <a:pt x="74" y="45"/>
                </a:lnTo>
                <a:lnTo>
                  <a:pt x="95" y="59"/>
                </a:lnTo>
                <a:lnTo>
                  <a:pt x="97" y="58"/>
                </a:lnTo>
                <a:lnTo>
                  <a:pt x="103" y="58"/>
                </a:lnTo>
                <a:lnTo>
                  <a:pt x="104" y="54"/>
                </a:lnTo>
                <a:lnTo>
                  <a:pt x="105" y="56"/>
                </a:lnTo>
                <a:lnTo>
                  <a:pt x="106" y="49"/>
                </a:lnTo>
                <a:lnTo>
                  <a:pt x="109" y="45"/>
                </a:lnTo>
                <a:lnTo>
                  <a:pt x="111" y="43"/>
                </a:lnTo>
                <a:lnTo>
                  <a:pt x="110" y="42"/>
                </a:lnTo>
                <a:lnTo>
                  <a:pt x="110" y="41"/>
                </a:lnTo>
                <a:lnTo>
                  <a:pt x="109" y="39"/>
                </a:lnTo>
                <a:lnTo>
                  <a:pt x="111" y="41"/>
                </a:lnTo>
                <a:lnTo>
                  <a:pt x="111" y="42"/>
                </a:lnTo>
                <a:lnTo>
                  <a:pt x="112" y="42"/>
                </a:lnTo>
                <a:lnTo>
                  <a:pt x="114" y="41"/>
                </a:lnTo>
                <a:lnTo>
                  <a:pt x="115" y="41"/>
                </a:lnTo>
                <a:lnTo>
                  <a:pt x="114" y="38"/>
                </a:lnTo>
                <a:lnTo>
                  <a:pt x="115" y="38"/>
                </a:lnTo>
                <a:lnTo>
                  <a:pt x="115" y="39"/>
                </a:lnTo>
                <a:lnTo>
                  <a:pt x="120" y="37"/>
                </a:lnTo>
                <a:lnTo>
                  <a:pt x="124" y="37"/>
                </a:lnTo>
                <a:lnTo>
                  <a:pt x="127" y="32"/>
                </a:lnTo>
                <a:lnTo>
                  <a:pt x="126" y="31"/>
                </a:lnTo>
                <a:lnTo>
                  <a:pt x="124" y="32"/>
                </a:lnTo>
                <a:lnTo>
                  <a:pt x="124" y="30"/>
                </a:lnTo>
                <a:lnTo>
                  <a:pt x="122" y="32"/>
                </a:lnTo>
                <a:lnTo>
                  <a:pt x="122" y="33"/>
                </a:lnTo>
                <a:lnTo>
                  <a:pt x="121" y="32"/>
                </a:lnTo>
                <a:lnTo>
                  <a:pt x="121" y="34"/>
                </a:lnTo>
                <a:lnTo>
                  <a:pt x="117" y="33"/>
                </a:lnTo>
                <a:lnTo>
                  <a:pt x="114" y="31"/>
                </a:lnTo>
                <a:lnTo>
                  <a:pt x="114" y="30"/>
                </a:lnTo>
                <a:lnTo>
                  <a:pt x="119" y="33"/>
                </a:lnTo>
                <a:lnTo>
                  <a:pt x="122" y="29"/>
                </a:lnTo>
                <a:lnTo>
                  <a:pt x="120" y="28"/>
                </a:lnTo>
                <a:lnTo>
                  <a:pt x="122" y="26"/>
                </a:lnTo>
                <a:lnTo>
                  <a:pt x="120" y="26"/>
                </a:lnTo>
                <a:lnTo>
                  <a:pt x="113" y="24"/>
                </a:lnTo>
                <a:lnTo>
                  <a:pt x="117" y="23"/>
                </a:lnTo>
                <a:lnTo>
                  <a:pt x="120" y="24"/>
                </a:lnTo>
                <a:lnTo>
                  <a:pt x="119" y="22"/>
                </a:lnTo>
                <a:lnTo>
                  <a:pt x="120" y="22"/>
                </a:lnTo>
                <a:lnTo>
                  <a:pt x="122" y="20"/>
                </a:lnTo>
                <a:lnTo>
                  <a:pt x="121" y="22"/>
                </a:lnTo>
                <a:lnTo>
                  <a:pt x="121" y="24"/>
                </a:lnTo>
                <a:lnTo>
                  <a:pt x="123" y="22"/>
                </a:lnTo>
                <a:lnTo>
                  <a:pt x="124" y="24"/>
                </a:lnTo>
                <a:lnTo>
                  <a:pt x="125" y="24"/>
                </a:lnTo>
                <a:lnTo>
                  <a:pt x="128" y="24"/>
                </a:lnTo>
                <a:lnTo>
                  <a:pt x="129" y="22"/>
                </a:lnTo>
                <a:lnTo>
                  <a:pt x="130" y="18"/>
                </a:lnTo>
                <a:lnTo>
                  <a:pt x="132" y="17"/>
                </a:lnTo>
                <a:lnTo>
                  <a:pt x="132" y="15"/>
                </a:lnTo>
                <a:lnTo>
                  <a:pt x="131" y="12"/>
                </a:lnTo>
                <a:lnTo>
                  <a:pt x="129" y="12"/>
                </a:lnTo>
                <a:lnTo>
                  <a:pt x="127" y="17"/>
                </a:lnTo>
                <a:lnTo>
                  <a:pt x="126" y="14"/>
                </a:lnTo>
                <a:lnTo>
                  <a:pt x="126" y="11"/>
                </a:lnTo>
                <a:lnTo>
                  <a:pt x="121" y="13"/>
                </a:lnTo>
                <a:lnTo>
                  <a:pt x="116" y="14"/>
                </a:lnTo>
                <a:lnTo>
                  <a:pt x="117" y="12"/>
                </a:lnTo>
                <a:lnTo>
                  <a:pt x="119" y="10"/>
                </a:lnTo>
                <a:lnTo>
                  <a:pt x="125" y="8"/>
                </a:lnTo>
                <a:lnTo>
                  <a:pt x="123" y="5"/>
                </a:lnTo>
                <a:lnTo>
                  <a:pt x="128" y="7"/>
                </a:lnTo>
                <a:lnTo>
                  <a:pt x="126" y="5"/>
                </a:lnTo>
                <a:lnTo>
                  <a:pt x="130" y="8"/>
                </a:lnTo>
                <a:lnTo>
                  <a:pt x="127" y="2"/>
                </a:lnTo>
                <a:lnTo>
                  <a:pt x="124" y="0"/>
                </a:lnTo>
                <a:lnTo>
                  <a:pt x="76" y="9"/>
                </a:lnTo>
                <a:lnTo>
                  <a:pt x="38" y="14"/>
                </a:lnTo>
                <a:lnTo>
                  <a:pt x="37" y="19"/>
                </a:lnTo>
                <a:lnTo>
                  <a:pt x="35" y="20"/>
                </a:lnTo>
                <a:lnTo>
                  <a:pt x="32" y="25"/>
                </a:lnTo>
                <a:lnTo>
                  <a:pt x="30" y="25"/>
                </a:lnTo>
                <a:lnTo>
                  <a:pt x="28" y="26"/>
                </a:lnTo>
                <a:lnTo>
                  <a:pt x="26" y="28"/>
                </a:lnTo>
                <a:lnTo>
                  <a:pt x="23" y="27"/>
                </a:lnTo>
                <a:lnTo>
                  <a:pt x="20" y="30"/>
                </a:lnTo>
                <a:lnTo>
                  <a:pt x="19" y="33"/>
                </a:lnTo>
                <a:lnTo>
                  <a:pt x="4" y="41"/>
                </a:lnTo>
                <a:lnTo>
                  <a:pt x="4" y="45"/>
                </a:lnTo>
                <a:lnTo>
                  <a:pt x="0" y="47"/>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5" name="North Dakota">
            <a:extLst>
              <a:ext uri="{FF2B5EF4-FFF2-40B4-BE49-F238E27FC236}">
                <a16:creationId xmlns:a16="http://schemas.microsoft.com/office/drawing/2014/main" id="{9B9C85FF-3318-4020-9D1A-F17DE2A33C78}"/>
              </a:ext>
            </a:extLst>
          </p:cNvPr>
          <p:cNvSpPr>
            <a:spLocks noChangeAspect="1"/>
          </p:cNvSpPr>
          <p:nvPr/>
        </p:nvSpPr>
        <p:spPr bwMode="auto">
          <a:xfrm>
            <a:off x="5557839" y="1700214"/>
            <a:ext cx="809625" cy="504825"/>
          </a:xfrm>
          <a:custGeom>
            <a:avLst/>
            <a:gdLst>
              <a:gd name="T0" fmla="*/ 0 w 103"/>
              <a:gd name="T1" fmla="*/ 2147483647 h 65"/>
              <a:gd name="T2" fmla="*/ 2147483647 w 103"/>
              <a:gd name="T3" fmla="*/ 0 h 65"/>
              <a:gd name="T4" fmla="*/ 2147483647 w 103"/>
              <a:gd name="T5" fmla="*/ 2147483647 h 65"/>
              <a:gd name="T6" fmla="*/ 2147483647 w 103"/>
              <a:gd name="T7" fmla="*/ 2147483647 h 65"/>
              <a:gd name="T8" fmla="*/ 2147483647 w 103"/>
              <a:gd name="T9" fmla="*/ 2147483647 h 65"/>
              <a:gd name="T10" fmla="*/ 2147483647 w 103"/>
              <a:gd name="T11" fmla="*/ 2147483647 h 65"/>
              <a:gd name="T12" fmla="*/ 2147483647 w 103"/>
              <a:gd name="T13" fmla="*/ 2147483647 h 65"/>
              <a:gd name="T14" fmla="*/ 2147483647 w 103"/>
              <a:gd name="T15" fmla="*/ 2147483647 h 65"/>
              <a:gd name="T16" fmla="*/ 2147483647 w 103"/>
              <a:gd name="T17" fmla="*/ 2147483647 h 65"/>
              <a:gd name="T18" fmla="*/ 0 w 103"/>
              <a:gd name="T19" fmla="*/ 2147483647 h 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
              <a:gd name="T31" fmla="*/ 0 h 65"/>
              <a:gd name="T32" fmla="*/ 103 w 103"/>
              <a:gd name="T33" fmla="*/ 65 h 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 h="65">
                <a:moveTo>
                  <a:pt x="0" y="59"/>
                </a:moveTo>
                <a:lnTo>
                  <a:pt x="5" y="0"/>
                </a:lnTo>
                <a:lnTo>
                  <a:pt x="56" y="3"/>
                </a:lnTo>
                <a:lnTo>
                  <a:pt x="95" y="4"/>
                </a:lnTo>
                <a:lnTo>
                  <a:pt x="96" y="21"/>
                </a:lnTo>
                <a:lnTo>
                  <a:pt x="100" y="34"/>
                </a:lnTo>
                <a:lnTo>
                  <a:pt x="100" y="51"/>
                </a:lnTo>
                <a:lnTo>
                  <a:pt x="103" y="65"/>
                </a:lnTo>
                <a:lnTo>
                  <a:pt x="49" y="63"/>
                </a:lnTo>
                <a:lnTo>
                  <a:pt x="0" y="5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6" name="Ohio">
            <a:extLst>
              <a:ext uri="{FF2B5EF4-FFF2-40B4-BE49-F238E27FC236}">
                <a16:creationId xmlns:a16="http://schemas.microsoft.com/office/drawing/2014/main" id="{C0F19D3E-664D-4CEA-9E16-4200AEE221BF}"/>
              </a:ext>
            </a:extLst>
          </p:cNvPr>
          <p:cNvSpPr>
            <a:spLocks noChangeAspect="1"/>
          </p:cNvSpPr>
          <p:nvPr/>
        </p:nvSpPr>
        <p:spPr bwMode="auto">
          <a:xfrm>
            <a:off x="7697789" y="2679700"/>
            <a:ext cx="511175" cy="566738"/>
          </a:xfrm>
          <a:custGeom>
            <a:avLst/>
            <a:gdLst>
              <a:gd name="T0" fmla="*/ 0 w 65"/>
              <a:gd name="T1" fmla="*/ 2147483647 h 73"/>
              <a:gd name="T2" fmla="*/ 2147483647 w 65"/>
              <a:gd name="T3" fmla="*/ 2147483647 h 73"/>
              <a:gd name="T4" fmla="*/ 2147483647 w 65"/>
              <a:gd name="T5" fmla="*/ 2147483647 h 73"/>
              <a:gd name="T6" fmla="*/ 2147483647 w 65"/>
              <a:gd name="T7" fmla="*/ 2147483647 h 73"/>
              <a:gd name="T8" fmla="*/ 2147483647 w 65"/>
              <a:gd name="T9" fmla="*/ 2147483647 h 73"/>
              <a:gd name="T10" fmla="*/ 2147483647 w 65"/>
              <a:gd name="T11" fmla="*/ 2147483647 h 73"/>
              <a:gd name="T12" fmla="*/ 2147483647 w 65"/>
              <a:gd name="T13" fmla="*/ 2147483647 h 73"/>
              <a:gd name="T14" fmla="*/ 2147483647 w 65"/>
              <a:gd name="T15" fmla="*/ 2147483647 h 73"/>
              <a:gd name="T16" fmla="*/ 2147483647 w 65"/>
              <a:gd name="T17" fmla="*/ 2147483647 h 73"/>
              <a:gd name="T18" fmla="*/ 2147483647 w 65"/>
              <a:gd name="T19" fmla="*/ 2147483647 h 73"/>
              <a:gd name="T20" fmla="*/ 2147483647 w 65"/>
              <a:gd name="T21" fmla="*/ 2147483647 h 73"/>
              <a:gd name="T22" fmla="*/ 2147483647 w 65"/>
              <a:gd name="T23" fmla="*/ 2147483647 h 73"/>
              <a:gd name="T24" fmla="*/ 2147483647 w 65"/>
              <a:gd name="T25" fmla="*/ 2147483647 h 73"/>
              <a:gd name="T26" fmla="*/ 2147483647 w 65"/>
              <a:gd name="T27" fmla="*/ 2147483647 h 73"/>
              <a:gd name="T28" fmla="*/ 2147483647 w 65"/>
              <a:gd name="T29" fmla="*/ 2147483647 h 73"/>
              <a:gd name="T30" fmla="*/ 2147483647 w 65"/>
              <a:gd name="T31" fmla="*/ 2147483647 h 73"/>
              <a:gd name="T32" fmla="*/ 2147483647 w 65"/>
              <a:gd name="T33" fmla="*/ 2147483647 h 73"/>
              <a:gd name="T34" fmla="*/ 2147483647 w 65"/>
              <a:gd name="T35" fmla="*/ 2147483647 h 73"/>
              <a:gd name="T36" fmla="*/ 2147483647 w 65"/>
              <a:gd name="T37" fmla="*/ 2147483647 h 73"/>
              <a:gd name="T38" fmla="*/ 2147483647 w 65"/>
              <a:gd name="T39" fmla="*/ 0 h 73"/>
              <a:gd name="T40" fmla="*/ 2147483647 w 65"/>
              <a:gd name="T41" fmla="*/ 2147483647 h 73"/>
              <a:gd name="T42" fmla="*/ 2147483647 w 65"/>
              <a:gd name="T43" fmla="*/ 2147483647 h 73"/>
              <a:gd name="T44" fmla="*/ 2147483647 w 65"/>
              <a:gd name="T45" fmla="*/ 2147483647 h 73"/>
              <a:gd name="T46" fmla="*/ 2147483647 w 65"/>
              <a:gd name="T47" fmla="*/ 2147483647 h 73"/>
              <a:gd name="T48" fmla="*/ 2147483647 w 65"/>
              <a:gd name="T49" fmla="*/ 2147483647 h 73"/>
              <a:gd name="T50" fmla="*/ 2147483647 w 65"/>
              <a:gd name="T51" fmla="*/ 2147483647 h 73"/>
              <a:gd name="T52" fmla="*/ 2147483647 w 65"/>
              <a:gd name="T53" fmla="*/ 2147483647 h 73"/>
              <a:gd name="T54" fmla="*/ 2147483647 w 65"/>
              <a:gd name="T55" fmla="*/ 2147483647 h 73"/>
              <a:gd name="T56" fmla="*/ 2147483647 w 65"/>
              <a:gd name="T57" fmla="*/ 2147483647 h 73"/>
              <a:gd name="T58" fmla="*/ 2147483647 w 65"/>
              <a:gd name="T59" fmla="*/ 2147483647 h 73"/>
              <a:gd name="T60" fmla="*/ 2147483647 w 65"/>
              <a:gd name="T61" fmla="*/ 2147483647 h 73"/>
              <a:gd name="T62" fmla="*/ 2147483647 w 65"/>
              <a:gd name="T63" fmla="*/ 2147483647 h 73"/>
              <a:gd name="T64" fmla="*/ 2147483647 w 65"/>
              <a:gd name="T65" fmla="*/ 2147483647 h 73"/>
              <a:gd name="T66" fmla="*/ 2147483647 w 65"/>
              <a:gd name="T67" fmla="*/ 2147483647 h 73"/>
              <a:gd name="T68" fmla="*/ 2147483647 w 65"/>
              <a:gd name="T69" fmla="*/ 2147483647 h 73"/>
              <a:gd name="T70" fmla="*/ 2147483647 w 65"/>
              <a:gd name="T71" fmla="*/ 2147483647 h 73"/>
              <a:gd name="T72" fmla="*/ 2147483647 w 65"/>
              <a:gd name="T73" fmla="*/ 2147483647 h 73"/>
              <a:gd name="T74" fmla="*/ 0 w 65"/>
              <a:gd name="T75" fmla="*/ 2147483647 h 7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5"/>
              <a:gd name="T115" fmla="*/ 0 h 73"/>
              <a:gd name="T116" fmla="*/ 65 w 65"/>
              <a:gd name="T117" fmla="*/ 73 h 7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5" h="73">
                <a:moveTo>
                  <a:pt x="0" y="13"/>
                </a:moveTo>
                <a:lnTo>
                  <a:pt x="6" y="64"/>
                </a:lnTo>
                <a:lnTo>
                  <a:pt x="10" y="64"/>
                </a:lnTo>
                <a:lnTo>
                  <a:pt x="13" y="65"/>
                </a:lnTo>
                <a:lnTo>
                  <a:pt x="15" y="69"/>
                </a:lnTo>
                <a:lnTo>
                  <a:pt x="20" y="69"/>
                </a:lnTo>
                <a:lnTo>
                  <a:pt x="23" y="71"/>
                </a:lnTo>
                <a:lnTo>
                  <a:pt x="31" y="71"/>
                </a:lnTo>
                <a:lnTo>
                  <a:pt x="33" y="69"/>
                </a:lnTo>
                <a:lnTo>
                  <a:pt x="41" y="73"/>
                </a:lnTo>
                <a:lnTo>
                  <a:pt x="46" y="69"/>
                </a:lnTo>
                <a:lnTo>
                  <a:pt x="47" y="61"/>
                </a:lnTo>
                <a:lnTo>
                  <a:pt x="50" y="63"/>
                </a:lnTo>
                <a:lnTo>
                  <a:pt x="52" y="56"/>
                </a:lnTo>
                <a:lnTo>
                  <a:pt x="60" y="50"/>
                </a:lnTo>
                <a:lnTo>
                  <a:pt x="63" y="46"/>
                </a:lnTo>
                <a:lnTo>
                  <a:pt x="64" y="31"/>
                </a:lnTo>
                <a:lnTo>
                  <a:pt x="63" y="27"/>
                </a:lnTo>
                <a:lnTo>
                  <a:pt x="65" y="25"/>
                </a:lnTo>
                <a:lnTo>
                  <a:pt x="61" y="0"/>
                </a:lnTo>
                <a:lnTo>
                  <a:pt x="54" y="3"/>
                </a:lnTo>
                <a:lnTo>
                  <a:pt x="50" y="6"/>
                </a:lnTo>
                <a:lnTo>
                  <a:pt x="48" y="8"/>
                </a:lnTo>
                <a:lnTo>
                  <a:pt x="45" y="12"/>
                </a:lnTo>
                <a:lnTo>
                  <a:pt x="41" y="12"/>
                </a:lnTo>
                <a:lnTo>
                  <a:pt x="36" y="14"/>
                </a:lnTo>
                <a:lnTo>
                  <a:pt x="34" y="15"/>
                </a:lnTo>
                <a:lnTo>
                  <a:pt x="31" y="14"/>
                </a:lnTo>
                <a:lnTo>
                  <a:pt x="28" y="15"/>
                </a:lnTo>
                <a:lnTo>
                  <a:pt x="27" y="15"/>
                </a:lnTo>
                <a:lnTo>
                  <a:pt x="31" y="12"/>
                </a:lnTo>
                <a:lnTo>
                  <a:pt x="29" y="12"/>
                </a:lnTo>
                <a:lnTo>
                  <a:pt x="27" y="13"/>
                </a:lnTo>
                <a:lnTo>
                  <a:pt x="21" y="11"/>
                </a:lnTo>
                <a:lnTo>
                  <a:pt x="19" y="12"/>
                </a:lnTo>
                <a:lnTo>
                  <a:pt x="20" y="10"/>
                </a:lnTo>
                <a:lnTo>
                  <a:pt x="0" y="13"/>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7" name="Oregon">
            <a:extLst>
              <a:ext uri="{FF2B5EF4-FFF2-40B4-BE49-F238E27FC236}">
                <a16:creationId xmlns:a16="http://schemas.microsoft.com/office/drawing/2014/main" id="{B20AAD00-666A-4CDC-85F2-84847405F196}"/>
              </a:ext>
            </a:extLst>
          </p:cNvPr>
          <p:cNvSpPr>
            <a:spLocks noChangeAspect="1"/>
          </p:cNvSpPr>
          <p:nvPr/>
        </p:nvSpPr>
        <p:spPr bwMode="auto">
          <a:xfrm>
            <a:off x="3257550" y="1706563"/>
            <a:ext cx="973138" cy="823912"/>
          </a:xfrm>
          <a:custGeom>
            <a:avLst/>
            <a:gdLst>
              <a:gd name="T0" fmla="*/ 0 w 124"/>
              <a:gd name="T1" fmla="*/ 2147483647 h 106"/>
              <a:gd name="T2" fmla="*/ 2147483647 w 124"/>
              <a:gd name="T3" fmla="*/ 2147483647 h 106"/>
              <a:gd name="T4" fmla="*/ 2147483647 w 124"/>
              <a:gd name="T5" fmla="*/ 2147483647 h 106"/>
              <a:gd name="T6" fmla="*/ 2147483647 w 124"/>
              <a:gd name="T7" fmla="*/ 0 h 106"/>
              <a:gd name="T8" fmla="*/ 2147483647 w 124"/>
              <a:gd name="T9" fmla="*/ 2147483647 h 106"/>
              <a:gd name="T10" fmla="*/ 2147483647 w 124"/>
              <a:gd name="T11" fmla="*/ 2147483647 h 106"/>
              <a:gd name="T12" fmla="*/ 2147483647 w 124"/>
              <a:gd name="T13" fmla="*/ 2147483647 h 106"/>
              <a:gd name="T14" fmla="*/ 2147483647 w 124"/>
              <a:gd name="T15" fmla="*/ 2147483647 h 106"/>
              <a:gd name="T16" fmla="*/ 2147483647 w 124"/>
              <a:gd name="T17" fmla="*/ 2147483647 h 106"/>
              <a:gd name="T18" fmla="*/ 2147483647 w 124"/>
              <a:gd name="T19" fmla="*/ 2147483647 h 106"/>
              <a:gd name="T20" fmla="*/ 2147483647 w 124"/>
              <a:gd name="T21" fmla="*/ 2147483647 h 106"/>
              <a:gd name="T22" fmla="*/ 2147483647 w 124"/>
              <a:gd name="T23" fmla="*/ 2147483647 h 106"/>
              <a:gd name="T24" fmla="*/ 2147483647 w 124"/>
              <a:gd name="T25" fmla="*/ 2147483647 h 106"/>
              <a:gd name="T26" fmla="*/ 2147483647 w 124"/>
              <a:gd name="T27" fmla="*/ 2147483647 h 106"/>
              <a:gd name="T28" fmla="*/ 2147483647 w 124"/>
              <a:gd name="T29" fmla="*/ 2147483647 h 106"/>
              <a:gd name="T30" fmla="*/ 2147483647 w 124"/>
              <a:gd name="T31" fmla="*/ 2147483647 h 106"/>
              <a:gd name="T32" fmla="*/ 2147483647 w 124"/>
              <a:gd name="T33" fmla="*/ 2147483647 h 106"/>
              <a:gd name="T34" fmla="*/ 2147483647 w 124"/>
              <a:gd name="T35" fmla="*/ 2147483647 h 106"/>
              <a:gd name="T36" fmla="*/ 2147483647 w 124"/>
              <a:gd name="T37" fmla="*/ 2147483647 h 106"/>
              <a:gd name="T38" fmla="*/ 2147483647 w 124"/>
              <a:gd name="T39" fmla="*/ 2147483647 h 106"/>
              <a:gd name="T40" fmla="*/ 2147483647 w 124"/>
              <a:gd name="T41" fmla="*/ 2147483647 h 106"/>
              <a:gd name="T42" fmla="*/ 2147483647 w 124"/>
              <a:gd name="T43" fmla="*/ 2147483647 h 106"/>
              <a:gd name="T44" fmla="*/ 2147483647 w 124"/>
              <a:gd name="T45" fmla="*/ 2147483647 h 106"/>
              <a:gd name="T46" fmla="*/ 2147483647 w 124"/>
              <a:gd name="T47" fmla="*/ 2147483647 h 106"/>
              <a:gd name="T48" fmla="*/ 2147483647 w 124"/>
              <a:gd name="T49" fmla="*/ 2147483647 h 106"/>
              <a:gd name="T50" fmla="*/ 0 w 124"/>
              <a:gd name="T51" fmla="*/ 2147483647 h 10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4"/>
              <a:gd name="T79" fmla="*/ 0 h 106"/>
              <a:gd name="T80" fmla="*/ 124 w 124"/>
              <a:gd name="T81" fmla="*/ 106 h 10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4" h="106">
                <a:moveTo>
                  <a:pt x="0" y="79"/>
                </a:moveTo>
                <a:lnTo>
                  <a:pt x="2" y="60"/>
                </a:lnTo>
                <a:lnTo>
                  <a:pt x="11" y="44"/>
                </a:lnTo>
                <a:lnTo>
                  <a:pt x="27" y="0"/>
                </a:lnTo>
                <a:lnTo>
                  <a:pt x="34" y="2"/>
                </a:lnTo>
                <a:lnTo>
                  <a:pt x="35" y="4"/>
                </a:lnTo>
                <a:lnTo>
                  <a:pt x="37" y="4"/>
                </a:lnTo>
                <a:lnTo>
                  <a:pt x="41" y="12"/>
                </a:lnTo>
                <a:lnTo>
                  <a:pt x="40" y="15"/>
                </a:lnTo>
                <a:lnTo>
                  <a:pt x="46" y="20"/>
                </a:lnTo>
                <a:lnTo>
                  <a:pt x="57" y="19"/>
                </a:lnTo>
                <a:lnTo>
                  <a:pt x="65" y="23"/>
                </a:lnTo>
                <a:lnTo>
                  <a:pt x="68" y="22"/>
                </a:lnTo>
                <a:lnTo>
                  <a:pt x="92" y="23"/>
                </a:lnTo>
                <a:lnTo>
                  <a:pt x="119" y="29"/>
                </a:lnTo>
                <a:lnTo>
                  <a:pt x="121" y="33"/>
                </a:lnTo>
                <a:lnTo>
                  <a:pt x="124" y="38"/>
                </a:lnTo>
                <a:lnTo>
                  <a:pt x="120" y="44"/>
                </a:lnTo>
                <a:lnTo>
                  <a:pt x="115" y="52"/>
                </a:lnTo>
                <a:lnTo>
                  <a:pt x="109" y="57"/>
                </a:lnTo>
                <a:lnTo>
                  <a:pt x="108" y="61"/>
                </a:lnTo>
                <a:lnTo>
                  <a:pt x="111" y="65"/>
                </a:lnTo>
                <a:lnTo>
                  <a:pt x="107" y="74"/>
                </a:lnTo>
                <a:lnTo>
                  <a:pt x="100" y="106"/>
                </a:lnTo>
                <a:lnTo>
                  <a:pt x="58" y="95"/>
                </a:lnTo>
                <a:lnTo>
                  <a:pt x="0" y="79"/>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8" name="Pennsylvania">
            <a:extLst>
              <a:ext uri="{FF2B5EF4-FFF2-40B4-BE49-F238E27FC236}">
                <a16:creationId xmlns:a16="http://schemas.microsoft.com/office/drawing/2014/main" id="{13F1E880-4472-4D71-BBBB-58E9EB223F48}"/>
              </a:ext>
            </a:extLst>
          </p:cNvPr>
          <p:cNvSpPr>
            <a:spLocks noChangeAspect="1"/>
          </p:cNvSpPr>
          <p:nvPr/>
        </p:nvSpPr>
        <p:spPr bwMode="auto">
          <a:xfrm>
            <a:off x="8177214" y="2562225"/>
            <a:ext cx="714375" cy="458788"/>
          </a:xfrm>
          <a:custGeom>
            <a:avLst/>
            <a:gdLst>
              <a:gd name="T0" fmla="*/ 0 w 91"/>
              <a:gd name="T1" fmla="*/ 2147483647 h 59"/>
              <a:gd name="T2" fmla="*/ 2147483647 w 91"/>
              <a:gd name="T3" fmla="*/ 2147483647 h 59"/>
              <a:gd name="T4" fmla="*/ 2147483647 w 91"/>
              <a:gd name="T5" fmla="*/ 2147483647 h 59"/>
              <a:gd name="T6" fmla="*/ 2147483647 w 91"/>
              <a:gd name="T7" fmla="*/ 2147483647 h 59"/>
              <a:gd name="T8" fmla="*/ 2147483647 w 91"/>
              <a:gd name="T9" fmla="*/ 2147483647 h 59"/>
              <a:gd name="T10" fmla="*/ 2147483647 w 91"/>
              <a:gd name="T11" fmla="*/ 2147483647 h 59"/>
              <a:gd name="T12" fmla="*/ 2147483647 w 91"/>
              <a:gd name="T13" fmla="*/ 2147483647 h 59"/>
              <a:gd name="T14" fmla="*/ 2147483647 w 91"/>
              <a:gd name="T15" fmla="*/ 2147483647 h 59"/>
              <a:gd name="T16" fmla="*/ 2147483647 w 91"/>
              <a:gd name="T17" fmla="*/ 2147483647 h 59"/>
              <a:gd name="T18" fmla="*/ 2147483647 w 91"/>
              <a:gd name="T19" fmla="*/ 2147483647 h 59"/>
              <a:gd name="T20" fmla="*/ 2147483647 w 91"/>
              <a:gd name="T21" fmla="*/ 2147483647 h 59"/>
              <a:gd name="T22" fmla="*/ 2147483647 w 91"/>
              <a:gd name="T23" fmla="*/ 2147483647 h 59"/>
              <a:gd name="T24" fmla="*/ 2147483647 w 91"/>
              <a:gd name="T25" fmla="*/ 2147483647 h 59"/>
              <a:gd name="T26" fmla="*/ 2147483647 w 91"/>
              <a:gd name="T27" fmla="*/ 2147483647 h 59"/>
              <a:gd name="T28" fmla="*/ 2147483647 w 91"/>
              <a:gd name="T29" fmla="*/ 2147483647 h 59"/>
              <a:gd name="T30" fmla="*/ 2147483647 w 91"/>
              <a:gd name="T31" fmla="*/ 0 h 59"/>
              <a:gd name="T32" fmla="*/ 2147483647 w 91"/>
              <a:gd name="T33" fmla="*/ 2147483647 h 59"/>
              <a:gd name="T34" fmla="*/ 2147483647 w 91"/>
              <a:gd name="T35" fmla="*/ 2147483647 h 59"/>
              <a:gd name="T36" fmla="*/ 0 w 91"/>
              <a:gd name="T37" fmla="*/ 2147483647 h 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1"/>
              <a:gd name="T58" fmla="*/ 0 h 59"/>
              <a:gd name="T59" fmla="*/ 91 w 91"/>
              <a:gd name="T60" fmla="*/ 59 h 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1" h="59">
                <a:moveTo>
                  <a:pt x="0" y="15"/>
                </a:moveTo>
                <a:lnTo>
                  <a:pt x="4" y="40"/>
                </a:lnTo>
                <a:lnTo>
                  <a:pt x="7" y="59"/>
                </a:lnTo>
                <a:lnTo>
                  <a:pt x="23" y="56"/>
                </a:lnTo>
                <a:lnTo>
                  <a:pt x="77" y="46"/>
                </a:lnTo>
                <a:lnTo>
                  <a:pt x="79" y="43"/>
                </a:lnTo>
                <a:lnTo>
                  <a:pt x="82" y="43"/>
                </a:lnTo>
                <a:lnTo>
                  <a:pt x="86" y="41"/>
                </a:lnTo>
                <a:lnTo>
                  <a:pt x="87" y="37"/>
                </a:lnTo>
                <a:lnTo>
                  <a:pt x="91" y="34"/>
                </a:lnTo>
                <a:lnTo>
                  <a:pt x="82" y="27"/>
                </a:lnTo>
                <a:lnTo>
                  <a:pt x="81" y="20"/>
                </a:lnTo>
                <a:lnTo>
                  <a:pt x="85" y="10"/>
                </a:lnTo>
                <a:lnTo>
                  <a:pt x="80" y="7"/>
                </a:lnTo>
                <a:lnTo>
                  <a:pt x="77" y="3"/>
                </a:lnTo>
                <a:lnTo>
                  <a:pt x="73" y="0"/>
                </a:lnTo>
                <a:lnTo>
                  <a:pt x="13" y="12"/>
                </a:lnTo>
                <a:lnTo>
                  <a:pt x="10" y="7"/>
                </a:lnTo>
                <a:lnTo>
                  <a:pt x="0" y="15"/>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19" name="Rhode Island">
            <a:extLst>
              <a:ext uri="{FF2B5EF4-FFF2-40B4-BE49-F238E27FC236}">
                <a16:creationId xmlns:a16="http://schemas.microsoft.com/office/drawing/2014/main" id="{D9B3BC3F-1A71-4F32-90EE-99162036D893}"/>
              </a:ext>
            </a:extLst>
          </p:cNvPr>
          <p:cNvSpPr>
            <a:spLocks noChangeAspect="1"/>
          </p:cNvSpPr>
          <p:nvPr/>
        </p:nvSpPr>
        <p:spPr bwMode="auto">
          <a:xfrm>
            <a:off x="9150350" y="2462213"/>
            <a:ext cx="95250" cy="114300"/>
          </a:xfrm>
          <a:custGeom>
            <a:avLst/>
            <a:gdLst>
              <a:gd name="T0" fmla="*/ 0 w 12"/>
              <a:gd name="T1" fmla="*/ 2147483647 h 15"/>
              <a:gd name="T2" fmla="*/ 2147483647 w 12"/>
              <a:gd name="T3" fmla="*/ 2147483647 h 15"/>
              <a:gd name="T4" fmla="*/ 2147483647 w 12"/>
              <a:gd name="T5" fmla="*/ 2147483647 h 15"/>
              <a:gd name="T6" fmla="*/ 2147483647 w 12"/>
              <a:gd name="T7" fmla="*/ 2147483647 h 15"/>
              <a:gd name="T8" fmla="*/ 2147483647 w 12"/>
              <a:gd name="T9" fmla="*/ 2147483647 h 15"/>
              <a:gd name="T10" fmla="*/ 2147483647 w 12"/>
              <a:gd name="T11" fmla="*/ 2147483647 h 15"/>
              <a:gd name="T12" fmla="*/ 2147483647 w 12"/>
              <a:gd name="T13" fmla="*/ 2147483647 h 15"/>
              <a:gd name="T14" fmla="*/ 2147483647 w 12"/>
              <a:gd name="T15" fmla="*/ 2147483647 h 15"/>
              <a:gd name="T16" fmla="*/ 2147483647 w 12"/>
              <a:gd name="T17" fmla="*/ 2147483647 h 15"/>
              <a:gd name="T18" fmla="*/ 2147483647 w 12"/>
              <a:gd name="T19" fmla="*/ 2147483647 h 15"/>
              <a:gd name="T20" fmla="*/ 2147483647 w 12"/>
              <a:gd name="T21" fmla="*/ 2147483647 h 15"/>
              <a:gd name="T22" fmla="*/ 2147483647 w 12"/>
              <a:gd name="T23" fmla="*/ 2147483647 h 15"/>
              <a:gd name="T24" fmla="*/ 2147483647 w 12"/>
              <a:gd name="T25" fmla="*/ 0 h 15"/>
              <a:gd name="T26" fmla="*/ 2147483647 w 12"/>
              <a:gd name="T27" fmla="*/ 0 h 15"/>
              <a:gd name="T28" fmla="*/ 0 w 12"/>
              <a:gd name="T29" fmla="*/ 2147483647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2"/>
              <a:gd name="T46" fmla="*/ 0 h 15"/>
              <a:gd name="T47" fmla="*/ 12 w 12"/>
              <a:gd name="T48" fmla="*/ 15 h 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2" h="15">
                <a:moveTo>
                  <a:pt x="0" y="1"/>
                </a:moveTo>
                <a:lnTo>
                  <a:pt x="2" y="14"/>
                </a:lnTo>
                <a:lnTo>
                  <a:pt x="3" y="15"/>
                </a:lnTo>
                <a:lnTo>
                  <a:pt x="8" y="12"/>
                </a:lnTo>
                <a:lnTo>
                  <a:pt x="7" y="8"/>
                </a:lnTo>
                <a:lnTo>
                  <a:pt x="8" y="6"/>
                </a:lnTo>
                <a:lnTo>
                  <a:pt x="9" y="8"/>
                </a:lnTo>
                <a:lnTo>
                  <a:pt x="10" y="11"/>
                </a:lnTo>
                <a:lnTo>
                  <a:pt x="11" y="10"/>
                </a:lnTo>
                <a:lnTo>
                  <a:pt x="12" y="8"/>
                </a:lnTo>
                <a:lnTo>
                  <a:pt x="11" y="5"/>
                </a:lnTo>
                <a:lnTo>
                  <a:pt x="8" y="4"/>
                </a:lnTo>
                <a:lnTo>
                  <a:pt x="6" y="0"/>
                </a:lnTo>
                <a:lnTo>
                  <a:pt x="4"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0" name="South Carolina">
            <a:extLst>
              <a:ext uri="{FF2B5EF4-FFF2-40B4-BE49-F238E27FC236}">
                <a16:creationId xmlns:a16="http://schemas.microsoft.com/office/drawing/2014/main" id="{0149B288-6EEA-408E-A909-8B2A2553F334}"/>
              </a:ext>
            </a:extLst>
          </p:cNvPr>
          <p:cNvSpPr>
            <a:spLocks noChangeAspect="1"/>
          </p:cNvSpPr>
          <p:nvPr/>
        </p:nvSpPr>
        <p:spPr bwMode="auto">
          <a:xfrm>
            <a:off x="8005764" y="3719514"/>
            <a:ext cx="619125" cy="466725"/>
          </a:xfrm>
          <a:custGeom>
            <a:avLst/>
            <a:gdLst>
              <a:gd name="T0" fmla="*/ 0 w 79"/>
              <a:gd name="T1" fmla="*/ 2147483647 h 60"/>
              <a:gd name="T2" fmla="*/ 2147483647 w 79"/>
              <a:gd name="T3" fmla="*/ 2147483647 h 60"/>
              <a:gd name="T4" fmla="*/ 2147483647 w 79"/>
              <a:gd name="T5" fmla="*/ 2147483647 h 60"/>
              <a:gd name="T6" fmla="*/ 2147483647 w 79"/>
              <a:gd name="T7" fmla="*/ 0 h 60"/>
              <a:gd name="T8" fmla="*/ 2147483647 w 79"/>
              <a:gd name="T9" fmla="*/ 2147483647 h 60"/>
              <a:gd name="T10" fmla="*/ 2147483647 w 79"/>
              <a:gd name="T11" fmla="*/ 2147483647 h 60"/>
              <a:gd name="T12" fmla="*/ 2147483647 w 79"/>
              <a:gd name="T13" fmla="*/ 2147483647 h 60"/>
              <a:gd name="T14" fmla="*/ 2147483647 w 79"/>
              <a:gd name="T15" fmla="*/ 2147483647 h 60"/>
              <a:gd name="T16" fmla="*/ 2147483647 w 79"/>
              <a:gd name="T17" fmla="*/ 2147483647 h 60"/>
              <a:gd name="T18" fmla="*/ 2147483647 w 79"/>
              <a:gd name="T19" fmla="*/ 2147483647 h 60"/>
              <a:gd name="T20" fmla="*/ 2147483647 w 79"/>
              <a:gd name="T21" fmla="*/ 2147483647 h 60"/>
              <a:gd name="T22" fmla="*/ 2147483647 w 79"/>
              <a:gd name="T23" fmla="*/ 2147483647 h 60"/>
              <a:gd name="T24" fmla="*/ 2147483647 w 79"/>
              <a:gd name="T25" fmla="*/ 2147483647 h 60"/>
              <a:gd name="T26" fmla="*/ 2147483647 w 79"/>
              <a:gd name="T27" fmla="*/ 2147483647 h 60"/>
              <a:gd name="T28" fmla="*/ 2147483647 w 79"/>
              <a:gd name="T29" fmla="*/ 2147483647 h 60"/>
              <a:gd name="T30" fmla="*/ 2147483647 w 79"/>
              <a:gd name="T31" fmla="*/ 2147483647 h 60"/>
              <a:gd name="T32" fmla="*/ 2147483647 w 79"/>
              <a:gd name="T33" fmla="*/ 2147483647 h 60"/>
              <a:gd name="T34" fmla="*/ 2147483647 w 79"/>
              <a:gd name="T35" fmla="*/ 2147483647 h 60"/>
              <a:gd name="T36" fmla="*/ 2147483647 w 79"/>
              <a:gd name="T37" fmla="*/ 2147483647 h 60"/>
              <a:gd name="T38" fmla="*/ 2147483647 w 79"/>
              <a:gd name="T39" fmla="*/ 2147483647 h 60"/>
              <a:gd name="T40" fmla="*/ 2147483647 w 79"/>
              <a:gd name="T41" fmla="*/ 2147483647 h 60"/>
              <a:gd name="T42" fmla="*/ 2147483647 w 79"/>
              <a:gd name="T43" fmla="*/ 2147483647 h 60"/>
              <a:gd name="T44" fmla="*/ 2147483647 w 79"/>
              <a:gd name="T45" fmla="*/ 2147483647 h 60"/>
              <a:gd name="T46" fmla="*/ 2147483647 w 79"/>
              <a:gd name="T47" fmla="*/ 2147483647 h 60"/>
              <a:gd name="T48" fmla="*/ 2147483647 w 79"/>
              <a:gd name="T49" fmla="*/ 2147483647 h 60"/>
              <a:gd name="T50" fmla="*/ 2147483647 w 79"/>
              <a:gd name="T51" fmla="*/ 2147483647 h 60"/>
              <a:gd name="T52" fmla="*/ 2147483647 w 79"/>
              <a:gd name="T53" fmla="*/ 2147483647 h 60"/>
              <a:gd name="T54" fmla="*/ 0 w 79"/>
              <a:gd name="T55" fmla="*/ 2147483647 h 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79"/>
              <a:gd name="T85" fmla="*/ 0 h 60"/>
              <a:gd name="T86" fmla="*/ 79 w 79"/>
              <a:gd name="T87" fmla="*/ 60 h 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79" h="60">
                <a:moveTo>
                  <a:pt x="0" y="14"/>
                </a:moveTo>
                <a:lnTo>
                  <a:pt x="3" y="8"/>
                </a:lnTo>
                <a:lnTo>
                  <a:pt x="14" y="2"/>
                </a:lnTo>
                <a:lnTo>
                  <a:pt x="35" y="0"/>
                </a:lnTo>
                <a:lnTo>
                  <a:pt x="44" y="5"/>
                </a:lnTo>
                <a:lnTo>
                  <a:pt x="58" y="4"/>
                </a:lnTo>
                <a:lnTo>
                  <a:pt x="79" y="18"/>
                </a:lnTo>
                <a:lnTo>
                  <a:pt x="72" y="26"/>
                </a:lnTo>
                <a:lnTo>
                  <a:pt x="70" y="30"/>
                </a:lnTo>
                <a:lnTo>
                  <a:pt x="70" y="35"/>
                </a:lnTo>
                <a:lnTo>
                  <a:pt x="64" y="40"/>
                </a:lnTo>
                <a:lnTo>
                  <a:pt x="60" y="46"/>
                </a:lnTo>
                <a:lnTo>
                  <a:pt x="54" y="50"/>
                </a:lnTo>
                <a:lnTo>
                  <a:pt x="51" y="51"/>
                </a:lnTo>
                <a:lnTo>
                  <a:pt x="50" y="55"/>
                </a:lnTo>
                <a:lnTo>
                  <a:pt x="47" y="52"/>
                </a:lnTo>
                <a:lnTo>
                  <a:pt x="50" y="57"/>
                </a:lnTo>
                <a:lnTo>
                  <a:pt x="47" y="60"/>
                </a:lnTo>
                <a:lnTo>
                  <a:pt x="44" y="60"/>
                </a:lnTo>
                <a:lnTo>
                  <a:pt x="42" y="57"/>
                </a:lnTo>
                <a:lnTo>
                  <a:pt x="39" y="51"/>
                </a:lnTo>
                <a:lnTo>
                  <a:pt x="37" y="51"/>
                </a:lnTo>
                <a:lnTo>
                  <a:pt x="33" y="43"/>
                </a:lnTo>
                <a:lnTo>
                  <a:pt x="28" y="39"/>
                </a:lnTo>
                <a:lnTo>
                  <a:pt x="24" y="34"/>
                </a:lnTo>
                <a:lnTo>
                  <a:pt x="14" y="27"/>
                </a:lnTo>
                <a:lnTo>
                  <a:pt x="10" y="21"/>
                </a:lnTo>
                <a:lnTo>
                  <a:pt x="0" y="14"/>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1" name="South Dakota">
            <a:extLst>
              <a:ext uri="{FF2B5EF4-FFF2-40B4-BE49-F238E27FC236}">
                <a16:creationId xmlns:a16="http://schemas.microsoft.com/office/drawing/2014/main" id="{415A5235-A9EE-4771-A250-2AD228F1678B}"/>
              </a:ext>
            </a:extLst>
          </p:cNvPr>
          <p:cNvSpPr>
            <a:spLocks noChangeAspect="1"/>
          </p:cNvSpPr>
          <p:nvPr/>
        </p:nvSpPr>
        <p:spPr bwMode="auto">
          <a:xfrm>
            <a:off x="5516563" y="2157413"/>
            <a:ext cx="857250" cy="576262"/>
          </a:xfrm>
          <a:custGeom>
            <a:avLst/>
            <a:gdLst>
              <a:gd name="T0" fmla="*/ 0 w 109"/>
              <a:gd name="T1" fmla="*/ 2147483647 h 74"/>
              <a:gd name="T2" fmla="*/ 2147483647 w 109"/>
              <a:gd name="T3" fmla="*/ 2147483647 h 74"/>
              <a:gd name="T4" fmla="*/ 2147483647 w 109"/>
              <a:gd name="T5" fmla="*/ 0 h 74"/>
              <a:gd name="T6" fmla="*/ 2147483647 w 109"/>
              <a:gd name="T7" fmla="*/ 2147483647 h 74"/>
              <a:gd name="T8" fmla="*/ 2147483647 w 109"/>
              <a:gd name="T9" fmla="*/ 2147483647 h 74"/>
              <a:gd name="T10" fmla="*/ 2147483647 w 109"/>
              <a:gd name="T11" fmla="*/ 2147483647 h 74"/>
              <a:gd name="T12" fmla="*/ 2147483647 w 109"/>
              <a:gd name="T13" fmla="*/ 2147483647 h 74"/>
              <a:gd name="T14" fmla="*/ 2147483647 w 109"/>
              <a:gd name="T15" fmla="*/ 2147483647 h 74"/>
              <a:gd name="T16" fmla="*/ 2147483647 w 109"/>
              <a:gd name="T17" fmla="*/ 2147483647 h 74"/>
              <a:gd name="T18" fmla="*/ 2147483647 w 109"/>
              <a:gd name="T19" fmla="*/ 2147483647 h 74"/>
              <a:gd name="T20" fmla="*/ 2147483647 w 109"/>
              <a:gd name="T21" fmla="*/ 2147483647 h 74"/>
              <a:gd name="T22" fmla="*/ 2147483647 w 109"/>
              <a:gd name="T23" fmla="*/ 2147483647 h 74"/>
              <a:gd name="T24" fmla="*/ 2147483647 w 109"/>
              <a:gd name="T25" fmla="*/ 2147483647 h 74"/>
              <a:gd name="T26" fmla="*/ 2147483647 w 109"/>
              <a:gd name="T27" fmla="*/ 2147483647 h 74"/>
              <a:gd name="T28" fmla="*/ 2147483647 w 109"/>
              <a:gd name="T29" fmla="*/ 2147483647 h 74"/>
              <a:gd name="T30" fmla="*/ 2147483647 w 109"/>
              <a:gd name="T31" fmla="*/ 2147483647 h 74"/>
              <a:gd name="T32" fmla="*/ 2147483647 w 109"/>
              <a:gd name="T33" fmla="*/ 2147483647 h 74"/>
              <a:gd name="T34" fmla="*/ 2147483647 w 109"/>
              <a:gd name="T35" fmla="*/ 2147483647 h 74"/>
              <a:gd name="T36" fmla="*/ 2147483647 w 109"/>
              <a:gd name="T37" fmla="*/ 2147483647 h 74"/>
              <a:gd name="T38" fmla="*/ 0 w 109"/>
              <a:gd name="T39" fmla="*/ 2147483647 h 7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09"/>
              <a:gd name="T61" fmla="*/ 0 h 74"/>
              <a:gd name="T62" fmla="*/ 109 w 109"/>
              <a:gd name="T63" fmla="*/ 74 h 7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09" h="74">
                <a:moveTo>
                  <a:pt x="0" y="58"/>
                </a:moveTo>
                <a:lnTo>
                  <a:pt x="4" y="19"/>
                </a:lnTo>
                <a:lnTo>
                  <a:pt x="5" y="0"/>
                </a:lnTo>
                <a:lnTo>
                  <a:pt x="54" y="4"/>
                </a:lnTo>
                <a:lnTo>
                  <a:pt x="108" y="6"/>
                </a:lnTo>
                <a:lnTo>
                  <a:pt x="104" y="12"/>
                </a:lnTo>
                <a:lnTo>
                  <a:pt x="109" y="18"/>
                </a:lnTo>
                <a:lnTo>
                  <a:pt x="109" y="54"/>
                </a:lnTo>
                <a:lnTo>
                  <a:pt x="107" y="53"/>
                </a:lnTo>
                <a:lnTo>
                  <a:pt x="107" y="58"/>
                </a:lnTo>
                <a:lnTo>
                  <a:pt x="109" y="62"/>
                </a:lnTo>
                <a:lnTo>
                  <a:pt x="108" y="65"/>
                </a:lnTo>
                <a:lnTo>
                  <a:pt x="109" y="74"/>
                </a:lnTo>
                <a:lnTo>
                  <a:pt x="106" y="73"/>
                </a:lnTo>
                <a:lnTo>
                  <a:pt x="104" y="70"/>
                </a:lnTo>
                <a:lnTo>
                  <a:pt x="98" y="67"/>
                </a:lnTo>
                <a:lnTo>
                  <a:pt x="94" y="67"/>
                </a:lnTo>
                <a:lnTo>
                  <a:pt x="85" y="67"/>
                </a:lnTo>
                <a:lnTo>
                  <a:pt x="79" y="63"/>
                </a:lnTo>
                <a:lnTo>
                  <a:pt x="0" y="58"/>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2" name="Tennessee">
            <a:extLst>
              <a:ext uri="{FF2B5EF4-FFF2-40B4-BE49-F238E27FC236}">
                <a16:creationId xmlns:a16="http://schemas.microsoft.com/office/drawing/2014/main" id="{86822C5B-DD76-40A7-AF8F-C5EA1F84953F}"/>
              </a:ext>
            </a:extLst>
          </p:cNvPr>
          <p:cNvSpPr>
            <a:spLocks noChangeAspect="1"/>
          </p:cNvSpPr>
          <p:nvPr/>
        </p:nvSpPr>
        <p:spPr bwMode="auto">
          <a:xfrm>
            <a:off x="7132639" y="3509964"/>
            <a:ext cx="1044575" cy="350837"/>
          </a:xfrm>
          <a:custGeom>
            <a:avLst/>
            <a:gdLst>
              <a:gd name="T0" fmla="*/ 0 w 133"/>
              <a:gd name="T1" fmla="*/ 2147483647 h 45"/>
              <a:gd name="T2" fmla="*/ 2147483647 w 133"/>
              <a:gd name="T3" fmla="*/ 2147483647 h 45"/>
              <a:gd name="T4" fmla="*/ 2147483647 w 133"/>
              <a:gd name="T5" fmla="*/ 2147483647 h 45"/>
              <a:gd name="T6" fmla="*/ 2147483647 w 133"/>
              <a:gd name="T7" fmla="*/ 2147483647 h 45"/>
              <a:gd name="T8" fmla="*/ 2147483647 w 133"/>
              <a:gd name="T9" fmla="*/ 2147483647 h 45"/>
              <a:gd name="T10" fmla="*/ 2147483647 w 133"/>
              <a:gd name="T11" fmla="*/ 2147483647 h 45"/>
              <a:gd name="T12" fmla="*/ 2147483647 w 133"/>
              <a:gd name="T13" fmla="*/ 2147483647 h 45"/>
              <a:gd name="T14" fmla="*/ 2147483647 w 133"/>
              <a:gd name="T15" fmla="*/ 2147483647 h 45"/>
              <a:gd name="T16" fmla="*/ 2147483647 w 133"/>
              <a:gd name="T17" fmla="*/ 2147483647 h 45"/>
              <a:gd name="T18" fmla="*/ 2147483647 w 133"/>
              <a:gd name="T19" fmla="*/ 2147483647 h 45"/>
              <a:gd name="T20" fmla="*/ 2147483647 w 133"/>
              <a:gd name="T21" fmla="*/ 2147483647 h 45"/>
              <a:gd name="T22" fmla="*/ 2147483647 w 133"/>
              <a:gd name="T23" fmla="*/ 2147483647 h 45"/>
              <a:gd name="T24" fmla="*/ 2147483647 w 133"/>
              <a:gd name="T25" fmla="*/ 2147483647 h 45"/>
              <a:gd name="T26" fmla="*/ 2147483647 w 133"/>
              <a:gd name="T27" fmla="*/ 0 h 45"/>
              <a:gd name="T28" fmla="*/ 2147483647 w 133"/>
              <a:gd name="T29" fmla="*/ 2147483647 h 45"/>
              <a:gd name="T30" fmla="*/ 2147483647 w 133"/>
              <a:gd name="T31" fmla="*/ 2147483647 h 45"/>
              <a:gd name="T32" fmla="*/ 2147483647 w 133"/>
              <a:gd name="T33" fmla="*/ 2147483647 h 45"/>
              <a:gd name="T34" fmla="*/ 2147483647 w 133"/>
              <a:gd name="T35" fmla="*/ 2147483647 h 45"/>
              <a:gd name="T36" fmla="*/ 2147483647 w 133"/>
              <a:gd name="T37" fmla="*/ 2147483647 h 45"/>
              <a:gd name="T38" fmla="*/ 2147483647 w 133"/>
              <a:gd name="T39" fmla="*/ 2147483647 h 45"/>
              <a:gd name="T40" fmla="*/ 2147483647 w 133"/>
              <a:gd name="T41" fmla="*/ 2147483647 h 45"/>
              <a:gd name="T42" fmla="*/ 2147483647 w 133"/>
              <a:gd name="T43" fmla="*/ 2147483647 h 45"/>
              <a:gd name="T44" fmla="*/ 2147483647 w 133"/>
              <a:gd name="T45" fmla="*/ 2147483647 h 45"/>
              <a:gd name="T46" fmla="*/ 2147483647 w 133"/>
              <a:gd name="T47" fmla="*/ 2147483647 h 45"/>
              <a:gd name="T48" fmla="*/ 2147483647 w 133"/>
              <a:gd name="T49" fmla="*/ 2147483647 h 45"/>
              <a:gd name="T50" fmla="*/ 2147483647 w 133"/>
              <a:gd name="T51" fmla="*/ 2147483647 h 45"/>
              <a:gd name="T52" fmla="*/ 2147483647 w 133"/>
              <a:gd name="T53" fmla="*/ 2147483647 h 45"/>
              <a:gd name="T54" fmla="*/ 2147483647 w 133"/>
              <a:gd name="T55" fmla="*/ 2147483647 h 45"/>
              <a:gd name="T56" fmla="*/ 2147483647 w 133"/>
              <a:gd name="T57" fmla="*/ 2147483647 h 45"/>
              <a:gd name="T58" fmla="*/ 0 w 133"/>
              <a:gd name="T59" fmla="*/ 2147483647 h 4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3"/>
              <a:gd name="T91" fmla="*/ 0 h 45"/>
              <a:gd name="T92" fmla="*/ 133 w 133"/>
              <a:gd name="T93" fmla="*/ 45 h 4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3" h="45">
                <a:moveTo>
                  <a:pt x="0" y="45"/>
                </a:moveTo>
                <a:lnTo>
                  <a:pt x="2" y="38"/>
                </a:lnTo>
                <a:lnTo>
                  <a:pt x="1" y="37"/>
                </a:lnTo>
                <a:lnTo>
                  <a:pt x="5" y="33"/>
                </a:lnTo>
                <a:lnTo>
                  <a:pt x="9" y="27"/>
                </a:lnTo>
                <a:lnTo>
                  <a:pt x="8" y="25"/>
                </a:lnTo>
                <a:lnTo>
                  <a:pt x="9" y="22"/>
                </a:lnTo>
                <a:lnTo>
                  <a:pt x="10" y="18"/>
                </a:lnTo>
                <a:lnTo>
                  <a:pt x="12" y="15"/>
                </a:lnTo>
                <a:lnTo>
                  <a:pt x="33" y="13"/>
                </a:lnTo>
                <a:lnTo>
                  <a:pt x="33" y="10"/>
                </a:lnTo>
                <a:lnTo>
                  <a:pt x="39" y="10"/>
                </a:lnTo>
                <a:lnTo>
                  <a:pt x="102" y="5"/>
                </a:lnTo>
                <a:lnTo>
                  <a:pt x="133" y="0"/>
                </a:lnTo>
                <a:lnTo>
                  <a:pt x="132" y="5"/>
                </a:lnTo>
                <a:lnTo>
                  <a:pt x="130" y="6"/>
                </a:lnTo>
                <a:lnTo>
                  <a:pt x="127" y="11"/>
                </a:lnTo>
                <a:lnTo>
                  <a:pt x="125" y="11"/>
                </a:lnTo>
                <a:lnTo>
                  <a:pt x="123" y="12"/>
                </a:lnTo>
                <a:lnTo>
                  <a:pt x="121" y="14"/>
                </a:lnTo>
                <a:lnTo>
                  <a:pt x="118" y="13"/>
                </a:lnTo>
                <a:lnTo>
                  <a:pt x="115" y="16"/>
                </a:lnTo>
                <a:lnTo>
                  <a:pt x="114" y="19"/>
                </a:lnTo>
                <a:lnTo>
                  <a:pt x="99" y="27"/>
                </a:lnTo>
                <a:lnTo>
                  <a:pt x="99" y="31"/>
                </a:lnTo>
                <a:lnTo>
                  <a:pt x="95" y="33"/>
                </a:lnTo>
                <a:lnTo>
                  <a:pt x="95" y="37"/>
                </a:lnTo>
                <a:lnTo>
                  <a:pt x="74" y="40"/>
                </a:lnTo>
                <a:lnTo>
                  <a:pt x="33" y="43"/>
                </a:lnTo>
                <a:lnTo>
                  <a:pt x="0" y="45"/>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3" name="Texas">
            <a:extLst>
              <a:ext uri="{FF2B5EF4-FFF2-40B4-BE49-F238E27FC236}">
                <a16:creationId xmlns:a16="http://schemas.microsoft.com/office/drawing/2014/main" id="{6A30EF34-5D3E-4EA5-B068-750764704D6F}"/>
              </a:ext>
            </a:extLst>
          </p:cNvPr>
          <p:cNvSpPr>
            <a:spLocks noChangeAspect="1"/>
          </p:cNvSpPr>
          <p:nvPr/>
        </p:nvSpPr>
        <p:spPr bwMode="auto">
          <a:xfrm>
            <a:off x="5022851" y="3619500"/>
            <a:ext cx="1711325" cy="1639888"/>
          </a:xfrm>
          <a:custGeom>
            <a:avLst/>
            <a:gdLst>
              <a:gd name="T0" fmla="*/ 2147483647 w 218"/>
              <a:gd name="T1" fmla="*/ 2147483647 h 211"/>
              <a:gd name="T2" fmla="*/ 2147483647 w 218"/>
              <a:gd name="T3" fmla="*/ 2147483647 h 211"/>
              <a:gd name="T4" fmla="*/ 2147483647 w 218"/>
              <a:gd name="T5" fmla="*/ 2147483647 h 211"/>
              <a:gd name="T6" fmla="*/ 2147483647 w 218"/>
              <a:gd name="T7" fmla="*/ 2147483647 h 211"/>
              <a:gd name="T8" fmla="*/ 2147483647 w 218"/>
              <a:gd name="T9" fmla="*/ 2147483647 h 211"/>
              <a:gd name="T10" fmla="*/ 2147483647 w 218"/>
              <a:gd name="T11" fmla="*/ 2147483647 h 211"/>
              <a:gd name="T12" fmla="*/ 2147483647 w 218"/>
              <a:gd name="T13" fmla="*/ 2147483647 h 211"/>
              <a:gd name="T14" fmla="*/ 2147483647 w 218"/>
              <a:gd name="T15" fmla="*/ 2147483647 h 211"/>
              <a:gd name="T16" fmla="*/ 2147483647 w 218"/>
              <a:gd name="T17" fmla="*/ 2147483647 h 211"/>
              <a:gd name="T18" fmla="*/ 2147483647 w 218"/>
              <a:gd name="T19" fmla="*/ 2147483647 h 211"/>
              <a:gd name="T20" fmla="*/ 2147483647 w 218"/>
              <a:gd name="T21" fmla="*/ 2147483647 h 211"/>
              <a:gd name="T22" fmla="*/ 2147483647 w 218"/>
              <a:gd name="T23" fmla="*/ 2147483647 h 211"/>
              <a:gd name="T24" fmla="*/ 2147483647 w 218"/>
              <a:gd name="T25" fmla="*/ 2147483647 h 211"/>
              <a:gd name="T26" fmla="*/ 2147483647 w 218"/>
              <a:gd name="T27" fmla="*/ 2147483647 h 211"/>
              <a:gd name="T28" fmla="*/ 2147483647 w 218"/>
              <a:gd name="T29" fmla="*/ 2147483647 h 211"/>
              <a:gd name="T30" fmla="*/ 2147483647 w 218"/>
              <a:gd name="T31" fmla="*/ 2147483647 h 211"/>
              <a:gd name="T32" fmla="*/ 2147483647 w 218"/>
              <a:gd name="T33" fmla="*/ 2147483647 h 211"/>
              <a:gd name="T34" fmla="*/ 2147483647 w 218"/>
              <a:gd name="T35" fmla="*/ 2147483647 h 211"/>
              <a:gd name="T36" fmla="*/ 2147483647 w 218"/>
              <a:gd name="T37" fmla="*/ 2147483647 h 211"/>
              <a:gd name="T38" fmla="*/ 2147483647 w 218"/>
              <a:gd name="T39" fmla="*/ 2147483647 h 211"/>
              <a:gd name="T40" fmla="*/ 2147483647 w 218"/>
              <a:gd name="T41" fmla="*/ 2147483647 h 211"/>
              <a:gd name="T42" fmla="*/ 2147483647 w 218"/>
              <a:gd name="T43" fmla="*/ 2147483647 h 211"/>
              <a:gd name="T44" fmla="*/ 2147483647 w 218"/>
              <a:gd name="T45" fmla="*/ 2147483647 h 211"/>
              <a:gd name="T46" fmla="*/ 2147483647 w 218"/>
              <a:gd name="T47" fmla="*/ 2147483647 h 211"/>
              <a:gd name="T48" fmla="*/ 2147483647 w 218"/>
              <a:gd name="T49" fmla="*/ 2147483647 h 211"/>
              <a:gd name="T50" fmla="*/ 2147483647 w 218"/>
              <a:gd name="T51" fmla="*/ 2147483647 h 211"/>
              <a:gd name="T52" fmla="*/ 2147483647 w 218"/>
              <a:gd name="T53" fmla="*/ 2147483647 h 211"/>
              <a:gd name="T54" fmla="*/ 2147483647 w 218"/>
              <a:gd name="T55" fmla="*/ 2147483647 h 211"/>
              <a:gd name="T56" fmla="*/ 2147483647 w 218"/>
              <a:gd name="T57" fmla="*/ 2147483647 h 211"/>
              <a:gd name="T58" fmla="*/ 2147483647 w 218"/>
              <a:gd name="T59" fmla="*/ 2147483647 h 211"/>
              <a:gd name="T60" fmla="*/ 2147483647 w 218"/>
              <a:gd name="T61" fmla="*/ 2147483647 h 211"/>
              <a:gd name="T62" fmla="*/ 2147483647 w 218"/>
              <a:gd name="T63" fmla="*/ 2147483647 h 211"/>
              <a:gd name="T64" fmla="*/ 2147483647 w 218"/>
              <a:gd name="T65" fmla="*/ 2147483647 h 211"/>
              <a:gd name="T66" fmla="*/ 2147483647 w 218"/>
              <a:gd name="T67" fmla="*/ 2147483647 h 211"/>
              <a:gd name="T68" fmla="*/ 2147483647 w 218"/>
              <a:gd name="T69" fmla="*/ 2147483647 h 211"/>
              <a:gd name="T70" fmla="*/ 2147483647 w 218"/>
              <a:gd name="T71" fmla="*/ 2147483647 h 211"/>
              <a:gd name="T72" fmla="*/ 2147483647 w 218"/>
              <a:gd name="T73" fmla="*/ 2147483647 h 211"/>
              <a:gd name="T74" fmla="*/ 2147483647 w 218"/>
              <a:gd name="T75" fmla="*/ 2147483647 h 211"/>
              <a:gd name="T76" fmla="*/ 2147483647 w 218"/>
              <a:gd name="T77" fmla="*/ 2147483647 h 211"/>
              <a:gd name="T78" fmla="*/ 2147483647 w 218"/>
              <a:gd name="T79" fmla="*/ 2147483647 h 211"/>
              <a:gd name="T80" fmla="*/ 2147483647 w 218"/>
              <a:gd name="T81" fmla="*/ 2147483647 h 211"/>
              <a:gd name="T82" fmla="*/ 2147483647 w 218"/>
              <a:gd name="T83" fmla="*/ 2147483647 h 211"/>
              <a:gd name="T84" fmla="*/ 2147483647 w 218"/>
              <a:gd name="T85" fmla="*/ 2147483647 h 21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11"/>
              <a:gd name="T131" fmla="*/ 218 w 218"/>
              <a:gd name="T132" fmla="*/ 211 h 21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11">
                <a:moveTo>
                  <a:pt x="2" y="87"/>
                </a:moveTo>
                <a:lnTo>
                  <a:pt x="0" y="83"/>
                </a:lnTo>
                <a:lnTo>
                  <a:pt x="5" y="83"/>
                </a:lnTo>
                <a:lnTo>
                  <a:pt x="60" y="88"/>
                </a:lnTo>
                <a:lnTo>
                  <a:pt x="68" y="0"/>
                </a:lnTo>
                <a:lnTo>
                  <a:pt x="115" y="3"/>
                </a:lnTo>
                <a:lnTo>
                  <a:pt x="113" y="41"/>
                </a:lnTo>
                <a:lnTo>
                  <a:pt x="118" y="44"/>
                </a:lnTo>
                <a:lnTo>
                  <a:pt x="122" y="45"/>
                </a:lnTo>
                <a:lnTo>
                  <a:pt x="124" y="43"/>
                </a:lnTo>
                <a:lnTo>
                  <a:pt x="126" y="45"/>
                </a:lnTo>
                <a:lnTo>
                  <a:pt x="126" y="48"/>
                </a:lnTo>
                <a:lnTo>
                  <a:pt x="130" y="48"/>
                </a:lnTo>
                <a:lnTo>
                  <a:pt x="133" y="50"/>
                </a:lnTo>
                <a:lnTo>
                  <a:pt x="135" y="49"/>
                </a:lnTo>
                <a:lnTo>
                  <a:pt x="138" y="51"/>
                </a:lnTo>
                <a:lnTo>
                  <a:pt x="139" y="50"/>
                </a:lnTo>
                <a:lnTo>
                  <a:pt x="143" y="50"/>
                </a:lnTo>
                <a:lnTo>
                  <a:pt x="145" y="55"/>
                </a:lnTo>
                <a:lnTo>
                  <a:pt x="147" y="56"/>
                </a:lnTo>
                <a:lnTo>
                  <a:pt x="150" y="53"/>
                </a:lnTo>
                <a:lnTo>
                  <a:pt x="155" y="57"/>
                </a:lnTo>
                <a:lnTo>
                  <a:pt x="158" y="55"/>
                </a:lnTo>
                <a:lnTo>
                  <a:pt x="159" y="59"/>
                </a:lnTo>
                <a:lnTo>
                  <a:pt x="159" y="56"/>
                </a:lnTo>
                <a:lnTo>
                  <a:pt x="162" y="54"/>
                </a:lnTo>
                <a:lnTo>
                  <a:pt x="163" y="57"/>
                </a:lnTo>
                <a:lnTo>
                  <a:pt x="168" y="56"/>
                </a:lnTo>
                <a:lnTo>
                  <a:pt x="171" y="59"/>
                </a:lnTo>
                <a:lnTo>
                  <a:pt x="180" y="56"/>
                </a:lnTo>
                <a:lnTo>
                  <a:pt x="188" y="55"/>
                </a:lnTo>
                <a:lnTo>
                  <a:pt x="191" y="54"/>
                </a:lnTo>
                <a:lnTo>
                  <a:pt x="197" y="59"/>
                </a:lnTo>
                <a:lnTo>
                  <a:pt x="202" y="60"/>
                </a:lnTo>
                <a:lnTo>
                  <a:pt x="203" y="62"/>
                </a:lnTo>
                <a:lnTo>
                  <a:pt x="209" y="62"/>
                </a:lnTo>
                <a:lnTo>
                  <a:pt x="209" y="72"/>
                </a:lnTo>
                <a:lnTo>
                  <a:pt x="210" y="93"/>
                </a:lnTo>
                <a:lnTo>
                  <a:pt x="213" y="96"/>
                </a:lnTo>
                <a:lnTo>
                  <a:pt x="213" y="101"/>
                </a:lnTo>
                <a:lnTo>
                  <a:pt x="218" y="108"/>
                </a:lnTo>
                <a:lnTo>
                  <a:pt x="218" y="115"/>
                </a:lnTo>
                <a:lnTo>
                  <a:pt x="215" y="120"/>
                </a:lnTo>
                <a:lnTo>
                  <a:pt x="215" y="124"/>
                </a:lnTo>
                <a:lnTo>
                  <a:pt x="216" y="127"/>
                </a:lnTo>
                <a:lnTo>
                  <a:pt x="216" y="130"/>
                </a:lnTo>
                <a:lnTo>
                  <a:pt x="214" y="132"/>
                </a:lnTo>
                <a:lnTo>
                  <a:pt x="212" y="135"/>
                </a:lnTo>
                <a:lnTo>
                  <a:pt x="214" y="137"/>
                </a:lnTo>
                <a:lnTo>
                  <a:pt x="205" y="140"/>
                </a:lnTo>
                <a:lnTo>
                  <a:pt x="198" y="144"/>
                </a:lnTo>
                <a:lnTo>
                  <a:pt x="202" y="140"/>
                </a:lnTo>
                <a:lnTo>
                  <a:pt x="197" y="140"/>
                </a:lnTo>
                <a:lnTo>
                  <a:pt x="199" y="135"/>
                </a:lnTo>
                <a:lnTo>
                  <a:pt x="195" y="138"/>
                </a:lnTo>
                <a:lnTo>
                  <a:pt x="193" y="137"/>
                </a:lnTo>
                <a:lnTo>
                  <a:pt x="194" y="141"/>
                </a:lnTo>
                <a:lnTo>
                  <a:pt x="195" y="142"/>
                </a:lnTo>
                <a:lnTo>
                  <a:pt x="195" y="144"/>
                </a:lnTo>
                <a:lnTo>
                  <a:pt x="193" y="147"/>
                </a:lnTo>
                <a:lnTo>
                  <a:pt x="191" y="147"/>
                </a:lnTo>
                <a:lnTo>
                  <a:pt x="191" y="151"/>
                </a:lnTo>
                <a:lnTo>
                  <a:pt x="170" y="163"/>
                </a:lnTo>
                <a:lnTo>
                  <a:pt x="171" y="162"/>
                </a:lnTo>
                <a:lnTo>
                  <a:pt x="180" y="156"/>
                </a:lnTo>
                <a:lnTo>
                  <a:pt x="173" y="160"/>
                </a:lnTo>
                <a:lnTo>
                  <a:pt x="173" y="156"/>
                </a:lnTo>
                <a:lnTo>
                  <a:pt x="171" y="158"/>
                </a:lnTo>
                <a:lnTo>
                  <a:pt x="169" y="157"/>
                </a:lnTo>
                <a:lnTo>
                  <a:pt x="168" y="160"/>
                </a:lnTo>
                <a:lnTo>
                  <a:pt x="165" y="157"/>
                </a:lnTo>
                <a:lnTo>
                  <a:pt x="165" y="160"/>
                </a:lnTo>
                <a:lnTo>
                  <a:pt x="169" y="162"/>
                </a:lnTo>
                <a:lnTo>
                  <a:pt x="165" y="164"/>
                </a:lnTo>
                <a:lnTo>
                  <a:pt x="163" y="161"/>
                </a:lnTo>
                <a:lnTo>
                  <a:pt x="161" y="170"/>
                </a:lnTo>
                <a:lnTo>
                  <a:pt x="159" y="166"/>
                </a:lnTo>
                <a:lnTo>
                  <a:pt x="156" y="167"/>
                </a:lnTo>
                <a:lnTo>
                  <a:pt x="155" y="170"/>
                </a:lnTo>
                <a:lnTo>
                  <a:pt x="157" y="173"/>
                </a:lnTo>
                <a:lnTo>
                  <a:pt x="149" y="173"/>
                </a:lnTo>
                <a:lnTo>
                  <a:pt x="152" y="174"/>
                </a:lnTo>
                <a:lnTo>
                  <a:pt x="152" y="178"/>
                </a:lnTo>
                <a:lnTo>
                  <a:pt x="154" y="177"/>
                </a:lnTo>
                <a:lnTo>
                  <a:pt x="153" y="179"/>
                </a:lnTo>
                <a:lnTo>
                  <a:pt x="150" y="185"/>
                </a:lnTo>
                <a:lnTo>
                  <a:pt x="150" y="182"/>
                </a:lnTo>
                <a:lnTo>
                  <a:pt x="148" y="184"/>
                </a:lnTo>
                <a:lnTo>
                  <a:pt x="145" y="181"/>
                </a:lnTo>
                <a:lnTo>
                  <a:pt x="146" y="185"/>
                </a:lnTo>
                <a:lnTo>
                  <a:pt x="151" y="185"/>
                </a:lnTo>
                <a:lnTo>
                  <a:pt x="149" y="191"/>
                </a:lnTo>
                <a:lnTo>
                  <a:pt x="151" y="202"/>
                </a:lnTo>
                <a:lnTo>
                  <a:pt x="155" y="211"/>
                </a:lnTo>
                <a:lnTo>
                  <a:pt x="149" y="211"/>
                </a:lnTo>
                <a:lnTo>
                  <a:pt x="143" y="208"/>
                </a:lnTo>
                <a:lnTo>
                  <a:pt x="138" y="209"/>
                </a:lnTo>
                <a:lnTo>
                  <a:pt x="130" y="204"/>
                </a:lnTo>
                <a:lnTo>
                  <a:pt x="122" y="201"/>
                </a:lnTo>
                <a:lnTo>
                  <a:pt x="121" y="197"/>
                </a:lnTo>
                <a:lnTo>
                  <a:pt x="118" y="192"/>
                </a:lnTo>
                <a:lnTo>
                  <a:pt x="116" y="188"/>
                </a:lnTo>
                <a:lnTo>
                  <a:pt x="116" y="185"/>
                </a:lnTo>
                <a:lnTo>
                  <a:pt x="114" y="183"/>
                </a:lnTo>
                <a:lnTo>
                  <a:pt x="115" y="178"/>
                </a:lnTo>
                <a:lnTo>
                  <a:pt x="109" y="174"/>
                </a:lnTo>
                <a:lnTo>
                  <a:pt x="104" y="165"/>
                </a:lnTo>
                <a:lnTo>
                  <a:pt x="94" y="144"/>
                </a:lnTo>
                <a:lnTo>
                  <a:pt x="87" y="139"/>
                </a:lnTo>
                <a:lnTo>
                  <a:pt x="85" y="134"/>
                </a:lnTo>
                <a:lnTo>
                  <a:pt x="79" y="133"/>
                </a:lnTo>
                <a:lnTo>
                  <a:pt x="73" y="132"/>
                </a:lnTo>
                <a:lnTo>
                  <a:pt x="69" y="130"/>
                </a:lnTo>
                <a:lnTo>
                  <a:pt x="68" y="132"/>
                </a:lnTo>
                <a:lnTo>
                  <a:pt x="63" y="132"/>
                </a:lnTo>
                <a:lnTo>
                  <a:pt x="59" y="143"/>
                </a:lnTo>
                <a:lnTo>
                  <a:pt x="54" y="147"/>
                </a:lnTo>
                <a:lnTo>
                  <a:pt x="51" y="147"/>
                </a:lnTo>
                <a:lnTo>
                  <a:pt x="43" y="140"/>
                </a:lnTo>
                <a:lnTo>
                  <a:pt x="39" y="139"/>
                </a:lnTo>
                <a:lnTo>
                  <a:pt x="31" y="132"/>
                </a:lnTo>
                <a:lnTo>
                  <a:pt x="29" y="126"/>
                </a:lnTo>
                <a:lnTo>
                  <a:pt x="29" y="120"/>
                </a:lnTo>
                <a:lnTo>
                  <a:pt x="26" y="112"/>
                </a:lnTo>
                <a:lnTo>
                  <a:pt x="19" y="107"/>
                </a:lnTo>
                <a:lnTo>
                  <a:pt x="10" y="95"/>
                </a:lnTo>
                <a:lnTo>
                  <a:pt x="6" y="93"/>
                </a:lnTo>
                <a:lnTo>
                  <a:pt x="4" y="87"/>
                </a:lnTo>
                <a:lnTo>
                  <a:pt x="2" y="87"/>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4" name="Utah">
            <a:extLst>
              <a:ext uri="{FF2B5EF4-FFF2-40B4-BE49-F238E27FC236}">
                <a16:creationId xmlns:a16="http://schemas.microsoft.com/office/drawing/2014/main" id="{FC24A6BC-E988-43B0-880C-ABF0C430113D}"/>
              </a:ext>
            </a:extLst>
          </p:cNvPr>
          <p:cNvSpPr>
            <a:spLocks noChangeAspect="1"/>
          </p:cNvSpPr>
          <p:nvPr/>
        </p:nvSpPr>
        <p:spPr bwMode="auto">
          <a:xfrm>
            <a:off x="4222751" y="2601914"/>
            <a:ext cx="690563" cy="854075"/>
          </a:xfrm>
          <a:custGeom>
            <a:avLst/>
            <a:gdLst>
              <a:gd name="T0" fmla="*/ 0 w 88"/>
              <a:gd name="T1" fmla="*/ 2147483647 h 110"/>
              <a:gd name="T2" fmla="*/ 2147483647 w 88"/>
              <a:gd name="T3" fmla="*/ 0 h 110"/>
              <a:gd name="T4" fmla="*/ 2147483647 w 88"/>
              <a:gd name="T5" fmla="*/ 2147483647 h 110"/>
              <a:gd name="T6" fmla="*/ 2147483647 w 88"/>
              <a:gd name="T7" fmla="*/ 2147483647 h 110"/>
              <a:gd name="T8" fmla="*/ 2147483647 w 88"/>
              <a:gd name="T9" fmla="*/ 2147483647 h 110"/>
              <a:gd name="T10" fmla="*/ 2147483647 w 88"/>
              <a:gd name="T11" fmla="*/ 2147483647 h 110"/>
              <a:gd name="T12" fmla="*/ 0 w 88"/>
              <a:gd name="T13" fmla="*/ 2147483647 h 110"/>
              <a:gd name="T14" fmla="*/ 0 60000 65536"/>
              <a:gd name="T15" fmla="*/ 0 60000 65536"/>
              <a:gd name="T16" fmla="*/ 0 60000 65536"/>
              <a:gd name="T17" fmla="*/ 0 60000 65536"/>
              <a:gd name="T18" fmla="*/ 0 60000 65536"/>
              <a:gd name="T19" fmla="*/ 0 60000 65536"/>
              <a:gd name="T20" fmla="*/ 0 60000 65536"/>
              <a:gd name="T21" fmla="*/ 0 w 88"/>
              <a:gd name="T22" fmla="*/ 0 h 110"/>
              <a:gd name="T23" fmla="*/ 88 w 88"/>
              <a:gd name="T24" fmla="*/ 110 h 11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8" h="110">
                <a:moveTo>
                  <a:pt x="0" y="97"/>
                </a:moveTo>
                <a:lnTo>
                  <a:pt x="19" y="0"/>
                </a:lnTo>
                <a:lnTo>
                  <a:pt x="62" y="8"/>
                </a:lnTo>
                <a:lnTo>
                  <a:pt x="59" y="27"/>
                </a:lnTo>
                <a:lnTo>
                  <a:pt x="88" y="32"/>
                </a:lnTo>
                <a:lnTo>
                  <a:pt x="77" y="110"/>
                </a:lnTo>
                <a:lnTo>
                  <a:pt x="0" y="97"/>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5" name="Vermont">
            <a:extLst>
              <a:ext uri="{FF2B5EF4-FFF2-40B4-BE49-F238E27FC236}">
                <a16:creationId xmlns:a16="http://schemas.microsoft.com/office/drawing/2014/main" id="{83048D52-DD44-47A8-A466-A566CC0AB362}"/>
              </a:ext>
            </a:extLst>
          </p:cNvPr>
          <p:cNvSpPr>
            <a:spLocks noChangeAspect="1"/>
          </p:cNvSpPr>
          <p:nvPr/>
        </p:nvSpPr>
        <p:spPr bwMode="auto">
          <a:xfrm>
            <a:off x="8874125" y="2017714"/>
            <a:ext cx="196850" cy="382587"/>
          </a:xfrm>
          <a:custGeom>
            <a:avLst/>
            <a:gdLst>
              <a:gd name="T0" fmla="*/ 0 w 25"/>
              <a:gd name="T1" fmla="*/ 2147483647 h 49"/>
              <a:gd name="T2" fmla="*/ 2147483647 w 25"/>
              <a:gd name="T3" fmla="*/ 2147483647 h 49"/>
              <a:gd name="T4" fmla="*/ 2147483647 w 25"/>
              <a:gd name="T5" fmla="*/ 2147483647 h 49"/>
              <a:gd name="T6" fmla="*/ 2147483647 w 25"/>
              <a:gd name="T7" fmla="*/ 2147483647 h 49"/>
              <a:gd name="T8" fmla="*/ 2147483647 w 25"/>
              <a:gd name="T9" fmla="*/ 2147483647 h 49"/>
              <a:gd name="T10" fmla="*/ 2147483647 w 25"/>
              <a:gd name="T11" fmla="*/ 2147483647 h 49"/>
              <a:gd name="T12" fmla="*/ 2147483647 w 25"/>
              <a:gd name="T13" fmla="*/ 2147483647 h 49"/>
              <a:gd name="T14" fmla="*/ 2147483647 w 25"/>
              <a:gd name="T15" fmla="*/ 2147483647 h 49"/>
              <a:gd name="T16" fmla="*/ 2147483647 w 25"/>
              <a:gd name="T17" fmla="*/ 2147483647 h 49"/>
              <a:gd name="T18" fmla="*/ 2147483647 w 25"/>
              <a:gd name="T19" fmla="*/ 0 h 49"/>
              <a:gd name="T20" fmla="*/ 0 w 25"/>
              <a:gd name="T21" fmla="*/ 214748364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
              <a:gd name="T34" fmla="*/ 0 h 49"/>
              <a:gd name="T35" fmla="*/ 25 w 25"/>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 h="49">
                <a:moveTo>
                  <a:pt x="0" y="6"/>
                </a:moveTo>
                <a:lnTo>
                  <a:pt x="3" y="20"/>
                </a:lnTo>
                <a:lnTo>
                  <a:pt x="4" y="29"/>
                </a:lnTo>
                <a:lnTo>
                  <a:pt x="8" y="38"/>
                </a:lnTo>
                <a:lnTo>
                  <a:pt x="11" y="49"/>
                </a:lnTo>
                <a:lnTo>
                  <a:pt x="22" y="47"/>
                </a:lnTo>
                <a:lnTo>
                  <a:pt x="20" y="30"/>
                </a:lnTo>
                <a:lnTo>
                  <a:pt x="21" y="18"/>
                </a:lnTo>
                <a:lnTo>
                  <a:pt x="24" y="12"/>
                </a:lnTo>
                <a:lnTo>
                  <a:pt x="25" y="0"/>
                </a:lnTo>
                <a:lnTo>
                  <a:pt x="0" y="6"/>
                </a:lnTo>
                <a:close/>
              </a:path>
            </a:pathLst>
          </a:custGeom>
          <a:solidFill>
            <a:srgbClr val="82ABFE"/>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6" name="West Virginia">
            <a:extLst>
              <a:ext uri="{FF2B5EF4-FFF2-40B4-BE49-F238E27FC236}">
                <a16:creationId xmlns:a16="http://schemas.microsoft.com/office/drawing/2014/main" id="{682E85C4-825D-40AE-94C7-D212B1F71DA0}"/>
              </a:ext>
            </a:extLst>
          </p:cNvPr>
          <p:cNvSpPr>
            <a:spLocks noChangeAspect="1"/>
          </p:cNvSpPr>
          <p:nvPr/>
        </p:nvSpPr>
        <p:spPr bwMode="auto">
          <a:xfrm>
            <a:off x="8021639" y="2871788"/>
            <a:ext cx="549275" cy="546100"/>
          </a:xfrm>
          <a:custGeom>
            <a:avLst/>
            <a:gdLst>
              <a:gd name="T0" fmla="*/ 0 w 70"/>
              <a:gd name="T1" fmla="*/ 2147483647 h 70"/>
              <a:gd name="T2" fmla="*/ 2147483647 w 70"/>
              <a:gd name="T3" fmla="*/ 2147483647 h 70"/>
              <a:gd name="T4" fmla="*/ 2147483647 w 70"/>
              <a:gd name="T5" fmla="*/ 2147483647 h 70"/>
              <a:gd name="T6" fmla="*/ 2147483647 w 70"/>
              <a:gd name="T7" fmla="*/ 2147483647 h 70"/>
              <a:gd name="T8" fmla="*/ 2147483647 w 70"/>
              <a:gd name="T9" fmla="*/ 2147483647 h 70"/>
              <a:gd name="T10" fmla="*/ 2147483647 w 70"/>
              <a:gd name="T11" fmla="*/ 2147483647 h 70"/>
              <a:gd name="T12" fmla="*/ 2147483647 w 70"/>
              <a:gd name="T13" fmla="*/ 2147483647 h 70"/>
              <a:gd name="T14" fmla="*/ 2147483647 w 70"/>
              <a:gd name="T15" fmla="*/ 2147483647 h 70"/>
              <a:gd name="T16" fmla="*/ 2147483647 w 70"/>
              <a:gd name="T17" fmla="*/ 2147483647 h 70"/>
              <a:gd name="T18" fmla="*/ 2147483647 w 70"/>
              <a:gd name="T19" fmla="*/ 2147483647 h 70"/>
              <a:gd name="T20" fmla="*/ 2147483647 w 70"/>
              <a:gd name="T21" fmla="*/ 2147483647 h 70"/>
              <a:gd name="T22" fmla="*/ 2147483647 w 70"/>
              <a:gd name="T23" fmla="*/ 2147483647 h 70"/>
              <a:gd name="T24" fmla="*/ 2147483647 w 70"/>
              <a:gd name="T25" fmla="*/ 2147483647 h 70"/>
              <a:gd name="T26" fmla="*/ 2147483647 w 70"/>
              <a:gd name="T27" fmla="*/ 2147483647 h 70"/>
              <a:gd name="T28" fmla="*/ 2147483647 w 70"/>
              <a:gd name="T29" fmla="*/ 2147483647 h 70"/>
              <a:gd name="T30" fmla="*/ 2147483647 w 70"/>
              <a:gd name="T31" fmla="*/ 2147483647 h 70"/>
              <a:gd name="T32" fmla="*/ 2147483647 w 70"/>
              <a:gd name="T33" fmla="*/ 2147483647 h 70"/>
              <a:gd name="T34" fmla="*/ 2147483647 w 70"/>
              <a:gd name="T35" fmla="*/ 2147483647 h 70"/>
              <a:gd name="T36" fmla="*/ 2147483647 w 70"/>
              <a:gd name="T37" fmla="*/ 2147483647 h 70"/>
              <a:gd name="T38" fmla="*/ 2147483647 w 70"/>
              <a:gd name="T39" fmla="*/ 2147483647 h 70"/>
              <a:gd name="T40" fmla="*/ 2147483647 w 70"/>
              <a:gd name="T41" fmla="*/ 2147483647 h 70"/>
              <a:gd name="T42" fmla="*/ 2147483647 w 70"/>
              <a:gd name="T43" fmla="*/ 2147483647 h 70"/>
              <a:gd name="T44" fmla="*/ 2147483647 w 70"/>
              <a:gd name="T45" fmla="*/ 2147483647 h 70"/>
              <a:gd name="T46" fmla="*/ 2147483647 w 70"/>
              <a:gd name="T47" fmla="*/ 2147483647 h 70"/>
              <a:gd name="T48" fmla="*/ 2147483647 w 70"/>
              <a:gd name="T49" fmla="*/ 2147483647 h 70"/>
              <a:gd name="T50" fmla="*/ 2147483647 w 70"/>
              <a:gd name="T51" fmla="*/ 2147483647 h 70"/>
              <a:gd name="T52" fmla="*/ 2147483647 w 70"/>
              <a:gd name="T53" fmla="*/ 2147483647 h 70"/>
              <a:gd name="T54" fmla="*/ 2147483647 w 70"/>
              <a:gd name="T55" fmla="*/ 2147483647 h 70"/>
              <a:gd name="T56" fmla="*/ 2147483647 w 70"/>
              <a:gd name="T57" fmla="*/ 2147483647 h 70"/>
              <a:gd name="T58" fmla="*/ 2147483647 w 70"/>
              <a:gd name="T59" fmla="*/ 0 h 70"/>
              <a:gd name="T60" fmla="*/ 2147483647 w 70"/>
              <a:gd name="T61" fmla="*/ 2147483647 h 70"/>
              <a:gd name="T62" fmla="*/ 2147483647 w 70"/>
              <a:gd name="T63" fmla="*/ 2147483647 h 70"/>
              <a:gd name="T64" fmla="*/ 2147483647 w 70"/>
              <a:gd name="T65" fmla="*/ 2147483647 h 70"/>
              <a:gd name="T66" fmla="*/ 2147483647 w 70"/>
              <a:gd name="T67" fmla="*/ 2147483647 h 70"/>
              <a:gd name="T68" fmla="*/ 2147483647 w 70"/>
              <a:gd name="T69" fmla="*/ 2147483647 h 70"/>
              <a:gd name="T70" fmla="*/ 2147483647 w 70"/>
              <a:gd name="T71" fmla="*/ 2147483647 h 70"/>
              <a:gd name="T72" fmla="*/ 2147483647 w 70"/>
              <a:gd name="T73" fmla="*/ 2147483647 h 70"/>
              <a:gd name="T74" fmla="*/ 2147483647 w 70"/>
              <a:gd name="T75" fmla="*/ 2147483647 h 70"/>
              <a:gd name="T76" fmla="*/ 0 w 70"/>
              <a:gd name="T77" fmla="*/ 2147483647 h 7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0"/>
              <a:gd name="T118" fmla="*/ 0 h 70"/>
              <a:gd name="T119" fmla="*/ 70 w 70"/>
              <a:gd name="T120" fmla="*/ 70 h 7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0" h="70">
                <a:moveTo>
                  <a:pt x="0" y="48"/>
                </a:moveTo>
                <a:lnTo>
                  <a:pt x="3" y="58"/>
                </a:lnTo>
                <a:lnTo>
                  <a:pt x="6" y="61"/>
                </a:lnTo>
                <a:lnTo>
                  <a:pt x="12" y="65"/>
                </a:lnTo>
                <a:lnTo>
                  <a:pt x="16" y="70"/>
                </a:lnTo>
                <a:lnTo>
                  <a:pt x="22" y="67"/>
                </a:lnTo>
                <a:lnTo>
                  <a:pt x="24" y="69"/>
                </a:lnTo>
                <a:lnTo>
                  <a:pt x="27" y="67"/>
                </a:lnTo>
                <a:lnTo>
                  <a:pt x="29" y="64"/>
                </a:lnTo>
                <a:lnTo>
                  <a:pt x="35" y="63"/>
                </a:lnTo>
                <a:lnTo>
                  <a:pt x="39" y="59"/>
                </a:lnTo>
                <a:lnTo>
                  <a:pt x="37" y="58"/>
                </a:lnTo>
                <a:lnTo>
                  <a:pt x="43" y="45"/>
                </a:lnTo>
                <a:lnTo>
                  <a:pt x="44" y="39"/>
                </a:lnTo>
                <a:lnTo>
                  <a:pt x="49" y="41"/>
                </a:lnTo>
                <a:lnTo>
                  <a:pt x="52" y="34"/>
                </a:lnTo>
                <a:lnTo>
                  <a:pt x="55" y="33"/>
                </a:lnTo>
                <a:lnTo>
                  <a:pt x="59" y="26"/>
                </a:lnTo>
                <a:lnTo>
                  <a:pt x="60" y="18"/>
                </a:lnTo>
                <a:lnTo>
                  <a:pt x="69" y="23"/>
                </a:lnTo>
                <a:lnTo>
                  <a:pt x="70" y="19"/>
                </a:lnTo>
                <a:lnTo>
                  <a:pt x="68" y="16"/>
                </a:lnTo>
                <a:lnTo>
                  <a:pt x="64" y="14"/>
                </a:lnTo>
                <a:lnTo>
                  <a:pt x="59" y="15"/>
                </a:lnTo>
                <a:lnTo>
                  <a:pt x="58" y="18"/>
                </a:lnTo>
                <a:lnTo>
                  <a:pt x="49" y="20"/>
                </a:lnTo>
                <a:lnTo>
                  <a:pt x="44" y="26"/>
                </a:lnTo>
                <a:lnTo>
                  <a:pt x="43" y="16"/>
                </a:lnTo>
                <a:lnTo>
                  <a:pt x="27" y="19"/>
                </a:lnTo>
                <a:lnTo>
                  <a:pt x="24" y="0"/>
                </a:lnTo>
                <a:lnTo>
                  <a:pt x="22" y="2"/>
                </a:lnTo>
                <a:lnTo>
                  <a:pt x="23" y="6"/>
                </a:lnTo>
                <a:lnTo>
                  <a:pt x="22" y="21"/>
                </a:lnTo>
                <a:lnTo>
                  <a:pt x="19" y="25"/>
                </a:lnTo>
                <a:lnTo>
                  <a:pt x="11" y="31"/>
                </a:lnTo>
                <a:lnTo>
                  <a:pt x="9" y="38"/>
                </a:lnTo>
                <a:lnTo>
                  <a:pt x="6" y="36"/>
                </a:lnTo>
                <a:lnTo>
                  <a:pt x="5" y="44"/>
                </a:lnTo>
                <a:lnTo>
                  <a:pt x="0" y="48"/>
                </a:lnTo>
                <a:close/>
              </a:path>
            </a:pathLst>
          </a:custGeom>
          <a:solidFill>
            <a:srgbClr val="001968"/>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7" name="Wisconsin">
            <a:extLst>
              <a:ext uri="{FF2B5EF4-FFF2-40B4-BE49-F238E27FC236}">
                <a16:creationId xmlns:a16="http://schemas.microsoft.com/office/drawing/2014/main" id="{4EE0D4FA-479A-4FF0-A55A-5C11F4631404}"/>
              </a:ext>
            </a:extLst>
          </p:cNvPr>
          <p:cNvSpPr>
            <a:spLocks noChangeAspect="1"/>
          </p:cNvSpPr>
          <p:nvPr/>
        </p:nvSpPr>
        <p:spPr bwMode="auto">
          <a:xfrm>
            <a:off x="6757989" y="2043113"/>
            <a:ext cx="642937" cy="666750"/>
          </a:xfrm>
          <a:custGeom>
            <a:avLst/>
            <a:gdLst>
              <a:gd name="T0" fmla="*/ 0 w 82"/>
              <a:gd name="T1" fmla="*/ 2147483647 h 86"/>
              <a:gd name="T2" fmla="*/ 2147483647 w 82"/>
              <a:gd name="T3" fmla="*/ 2147483647 h 86"/>
              <a:gd name="T4" fmla="*/ 2147483647 w 82"/>
              <a:gd name="T5" fmla="*/ 2147483647 h 86"/>
              <a:gd name="T6" fmla="*/ 2147483647 w 82"/>
              <a:gd name="T7" fmla="*/ 2147483647 h 86"/>
              <a:gd name="T8" fmla="*/ 2147483647 w 82"/>
              <a:gd name="T9" fmla="*/ 2147483647 h 86"/>
              <a:gd name="T10" fmla="*/ 2147483647 w 82"/>
              <a:gd name="T11" fmla="*/ 2147483647 h 86"/>
              <a:gd name="T12" fmla="*/ 2147483647 w 82"/>
              <a:gd name="T13" fmla="*/ 2147483647 h 86"/>
              <a:gd name="T14" fmla="*/ 2147483647 w 82"/>
              <a:gd name="T15" fmla="*/ 2147483647 h 86"/>
              <a:gd name="T16" fmla="*/ 2147483647 w 82"/>
              <a:gd name="T17" fmla="*/ 2147483647 h 86"/>
              <a:gd name="T18" fmla="*/ 2147483647 w 82"/>
              <a:gd name="T19" fmla="*/ 2147483647 h 86"/>
              <a:gd name="T20" fmla="*/ 2147483647 w 82"/>
              <a:gd name="T21" fmla="*/ 2147483647 h 86"/>
              <a:gd name="T22" fmla="*/ 2147483647 w 82"/>
              <a:gd name="T23" fmla="*/ 2147483647 h 86"/>
              <a:gd name="T24" fmla="*/ 2147483647 w 82"/>
              <a:gd name="T25" fmla="*/ 2147483647 h 86"/>
              <a:gd name="T26" fmla="*/ 2147483647 w 82"/>
              <a:gd name="T27" fmla="*/ 2147483647 h 86"/>
              <a:gd name="T28" fmla="*/ 2147483647 w 82"/>
              <a:gd name="T29" fmla="*/ 2147483647 h 86"/>
              <a:gd name="T30" fmla="*/ 2147483647 w 82"/>
              <a:gd name="T31" fmla="*/ 2147483647 h 86"/>
              <a:gd name="T32" fmla="*/ 2147483647 w 82"/>
              <a:gd name="T33" fmla="*/ 2147483647 h 86"/>
              <a:gd name="T34" fmla="*/ 2147483647 w 82"/>
              <a:gd name="T35" fmla="*/ 2147483647 h 86"/>
              <a:gd name="T36" fmla="*/ 2147483647 w 82"/>
              <a:gd name="T37" fmla="*/ 2147483647 h 86"/>
              <a:gd name="T38" fmla="*/ 2147483647 w 82"/>
              <a:gd name="T39" fmla="*/ 2147483647 h 86"/>
              <a:gd name="T40" fmla="*/ 2147483647 w 82"/>
              <a:gd name="T41" fmla="*/ 2147483647 h 86"/>
              <a:gd name="T42" fmla="*/ 2147483647 w 82"/>
              <a:gd name="T43" fmla="*/ 2147483647 h 86"/>
              <a:gd name="T44" fmla="*/ 2147483647 w 82"/>
              <a:gd name="T45" fmla="*/ 2147483647 h 86"/>
              <a:gd name="T46" fmla="*/ 2147483647 w 82"/>
              <a:gd name="T47" fmla="*/ 2147483647 h 86"/>
              <a:gd name="T48" fmla="*/ 2147483647 w 82"/>
              <a:gd name="T49" fmla="*/ 2147483647 h 86"/>
              <a:gd name="T50" fmla="*/ 2147483647 w 82"/>
              <a:gd name="T51" fmla="*/ 2147483647 h 86"/>
              <a:gd name="T52" fmla="*/ 2147483647 w 82"/>
              <a:gd name="T53" fmla="*/ 2147483647 h 86"/>
              <a:gd name="T54" fmla="*/ 2147483647 w 82"/>
              <a:gd name="T55" fmla="*/ 2147483647 h 86"/>
              <a:gd name="T56" fmla="*/ 2147483647 w 82"/>
              <a:gd name="T57" fmla="*/ 2147483647 h 86"/>
              <a:gd name="T58" fmla="*/ 2147483647 w 82"/>
              <a:gd name="T59" fmla="*/ 2147483647 h 86"/>
              <a:gd name="T60" fmla="*/ 2147483647 w 82"/>
              <a:gd name="T61" fmla="*/ 2147483647 h 86"/>
              <a:gd name="T62" fmla="*/ 2147483647 w 82"/>
              <a:gd name="T63" fmla="*/ 2147483647 h 86"/>
              <a:gd name="T64" fmla="*/ 2147483647 w 82"/>
              <a:gd name="T65" fmla="*/ 2147483647 h 86"/>
              <a:gd name="T66" fmla="*/ 2147483647 w 82"/>
              <a:gd name="T67" fmla="*/ 2147483647 h 86"/>
              <a:gd name="T68" fmla="*/ 2147483647 w 82"/>
              <a:gd name="T69" fmla="*/ 2147483647 h 86"/>
              <a:gd name="T70" fmla="*/ 2147483647 w 82"/>
              <a:gd name="T71" fmla="*/ 2147483647 h 86"/>
              <a:gd name="T72" fmla="*/ 2147483647 w 82"/>
              <a:gd name="T73" fmla="*/ 2147483647 h 86"/>
              <a:gd name="T74" fmla="*/ 2147483647 w 82"/>
              <a:gd name="T75" fmla="*/ 2147483647 h 86"/>
              <a:gd name="T76" fmla="*/ 2147483647 w 82"/>
              <a:gd name="T77" fmla="*/ 2147483647 h 86"/>
              <a:gd name="T78" fmla="*/ 2147483647 w 82"/>
              <a:gd name="T79" fmla="*/ 0 h 86"/>
              <a:gd name="T80" fmla="*/ 2147483647 w 82"/>
              <a:gd name="T81" fmla="*/ 0 h 86"/>
              <a:gd name="T82" fmla="*/ 2147483647 w 82"/>
              <a:gd name="T83" fmla="*/ 2147483647 h 86"/>
              <a:gd name="T84" fmla="*/ 2147483647 w 82"/>
              <a:gd name="T85" fmla="*/ 2147483647 h 86"/>
              <a:gd name="T86" fmla="*/ 2147483647 w 82"/>
              <a:gd name="T87" fmla="*/ 2147483647 h 86"/>
              <a:gd name="T88" fmla="*/ 2147483647 w 82"/>
              <a:gd name="T89" fmla="*/ 2147483647 h 86"/>
              <a:gd name="T90" fmla="*/ 2147483647 w 82"/>
              <a:gd name="T91" fmla="*/ 2147483647 h 86"/>
              <a:gd name="T92" fmla="*/ 2147483647 w 82"/>
              <a:gd name="T93" fmla="*/ 2147483647 h 86"/>
              <a:gd name="T94" fmla="*/ 2147483647 w 82"/>
              <a:gd name="T95" fmla="*/ 2147483647 h 86"/>
              <a:gd name="T96" fmla="*/ 2147483647 w 82"/>
              <a:gd name="T97" fmla="*/ 2147483647 h 86"/>
              <a:gd name="T98" fmla="*/ 0 w 82"/>
              <a:gd name="T99" fmla="*/ 2147483647 h 8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2"/>
              <a:gd name="T151" fmla="*/ 0 h 86"/>
              <a:gd name="T152" fmla="*/ 82 w 82"/>
              <a:gd name="T153" fmla="*/ 86 h 8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2" h="86">
                <a:moveTo>
                  <a:pt x="0" y="26"/>
                </a:moveTo>
                <a:lnTo>
                  <a:pt x="2" y="33"/>
                </a:lnTo>
                <a:lnTo>
                  <a:pt x="2" y="43"/>
                </a:lnTo>
                <a:lnTo>
                  <a:pt x="12" y="49"/>
                </a:lnTo>
                <a:lnTo>
                  <a:pt x="16" y="54"/>
                </a:lnTo>
                <a:lnTo>
                  <a:pt x="22" y="58"/>
                </a:lnTo>
                <a:lnTo>
                  <a:pt x="24" y="60"/>
                </a:lnTo>
                <a:lnTo>
                  <a:pt x="25" y="67"/>
                </a:lnTo>
                <a:lnTo>
                  <a:pt x="27" y="77"/>
                </a:lnTo>
                <a:lnTo>
                  <a:pt x="35" y="86"/>
                </a:lnTo>
                <a:lnTo>
                  <a:pt x="75" y="84"/>
                </a:lnTo>
                <a:lnTo>
                  <a:pt x="73" y="70"/>
                </a:lnTo>
                <a:lnTo>
                  <a:pt x="74" y="57"/>
                </a:lnTo>
                <a:lnTo>
                  <a:pt x="77" y="50"/>
                </a:lnTo>
                <a:lnTo>
                  <a:pt x="77" y="45"/>
                </a:lnTo>
                <a:lnTo>
                  <a:pt x="82" y="32"/>
                </a:lnTo>
                <a:lnTo>
                  <a:pt x="82" y="29"/>
                </a:lnTo>
                <a:lnTo>
                  <a:pt x="81" y="28"/>
                </a:lnTo>
                <a:lnTo>
                  <a:pt x="79" y="31"/>
                </a:lnTo>
                <a:lnTo>
                  <a:pt x="77" y="37"/>
                </a:lnTo>
                <a:lnTo>
                  <a:pt x="74" y="38"/>
                </a:lnTo>
                <a:lnTo>
                  <a:pt x="72" y="42"/>
                </a:lnTo>
                <a:lnTo>
                  <a:pt x="69" y="44"/>
                </a:lnTo>
                <a:lnTo>
                  <a:pt x="69" y="40"/>
                </a:lnTo>
                <a:lnTo>
                  <a:pt x="71" y="36"/>
                </a:lnTo>
                <a:lnTo>
                  <a:pt x="74" y="34"/>
                </a:lnTo>
                <a:lnTo>
                  <a:pt x="74" y="33"/>
                </a:lnTo>
                <a:lnTo>
                  <a:pt x="70" y="21"/>
                </a:lnTo>
                <a:lnTo>
                  <a:pt x="66" y="20"/>
                </a:lnTo>
                <a:lnTo>
                  <a:pt x="65" y="17"/>
                </a:lnTo>
                <a:lnTo>
                  <a:pt x="58" y="16"/>
                </a:lnTo>
                <a:lnTo>
                  <a:pt x="40" y="12"/>
                </a:lnTo>
                <a:lnTo>
                  <a:pt x="33" y="7"/>
                </a:lnTo>
                <a:lnTo>
                  <a:pt x="29" y="5"/>
                </a:lnTo>
                <a:lnTo>
                  <a:pt x="27" y="7"/>
                </a:lnTo>
                <a:lnTo>
                  <a:pt x="26" y="6"/>
                </a:lnTo>
                <a:lnTo>
                  <a:pt x="28" y="5"/>
                </a:lnTo>
                <a:lnTo>
                  <a:pt x="28" y="3"/>
                </a:lnTo>
                <a:lnTo>
                  <a:pt x="28" y="2"/>
                </a:lnTo>
                <a:lnTo>
                  <a:pt x="28" y="0"/>
                </a:lnTo>
                <a:lnTo>
                  <a:pt x="18" y="4"/>
                </a:lnTo>
                <a:lnTo>
                  <a:pt x="14" y="5"/>
                </a:lnTo>
                <a:lnTo>
                  <a:pt x="13" y="6"/>
                </a:lnTo>
                <a:lnTo>
                  <a:pt x="10" y="4"/>
                </a:lnTo>
                <a:lnTo>
                  <a:pt x="10" y="5"/>
                </a:lnTo>
                <a:lnTo>
                  <a:pt x="10" y="4"/>
                </a:lnTo>
                <a:lnTo>
                  <a:pt x="7" y="6"/>
                </a:lnTo>
                <a:lnTo>
                  <a:pt x="8" y="16"/>
                </a:lnTo>
                <a:lnTo>
                  <a:pt x="0" y="26"/>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8" name="Wyoming">
            <a:extLst>
              <a:ext uri="{FF2B5EF4-FFF2-40B4-BE49-F238E27FC236}">
                <a16:creationId xmlns:a16="http://schemas.microsoft.com/office/drawing/2014/main" id="{03B16720-73EC-4039-B5B0-1D45BCA948C4}"/>
              </a:ext>
            </a:extLst>
          </p:cNvPr>
          <p:cNvSpPr>
            <a:spLocks noChangeAspect="1"/>
          </p:cNvSpPr>
          <p:nvPr/>
        </p:nvSpPr>
        <p:spPr bwMode="auto">
          <a:xfrm>
            <a:off x="4684714" y="2212975"/>
            <a:ext cx="866775" cy="698500"/>
          </a:xfrm>
          <a:custGeom>
            <a:avLst/>
            <a:gdLst>
              <a:gd name="T0" fmla="*/ 0 w 110"/>
              <a:gd name="T1" fmla="*/ 2147483647 h 90"/>
              <a:gd name="T2" fmla="*/ 2147483647 w 110"/>
              <a:gd name="T3" fmla="*/ 2147483647 h 90"/>
              <a:gd name="T4" fmla="*/ 2147483647 w 110"/>
              <a:gd name="T5" fmla="*/ 2147483647 h 90"/>
              <a:gd name="T6" fmla="*/ 2147483647 w 110"/>
              <a:gd name="T7" fmla="*/ 0 h 90"/>
              <a:gd name="T8" fmla="*/ 2147483647 w 110"/>
              <a:gd name="T9" fmla="*/ 2147483647 h 90"/>
              <a:gd name="T10" fmla="*/ 2147483647 w 110"/>
              <a:gd name="T11" fmla="*/ 2147483647 h 90"/>
              <a:gd name="T12" fmla="*/ 2147483647 w 110"/>
              <a:gd name="T13" fmla="*/ 2147483647 h 90"/>
              <a:gd name="T14" fmla="*/ 2147483647 w 110"/>
              <a:gd name="T15" fmla="*/ 2147483647 h 90"/>
              <a:gd name="T16" fmla="*/ 2147483647 w 110"/>
              <a:gd name="T17" fmla="*/ 2147483647 h 90"/>
              <a:gd name="T18" fmla="*/ 0 w 110"/>
              <a:gd name="T19" fmla="*/ 2147483647 h 9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90"/>
              <a:gd name="T32" fmla="*/ 110 w 110"/>
              <a:gd name="T33" fmla="*/ 90 h 9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90">
                <a:moveTo>
                  <a:pt x="0" y="77"/>
                </a:moveTo>
                <a:lnTo>
                  <a:pt x="3" y="58"/>
                </a:lnTo>
                <a:lnTo>
                  <a:pt x="11" y="9"/>
                </a:lnTo>
                <a:lnTo>
                  <a:pt x="13" y="0"/>
                </a:lnTo>
                <a:lnTo>
                  <a:pt x="56" y="6"/>
                </a:lnTo>
                <a:lnTo>
                  <a:pt x="110" y="12"/>
                </a:lnTo>
                <a:lnTo>
                  <a:pt x="106" y="51"/>
                </a:lnTo>
                <a:lnTo>
                  <a:pt x="102" y="90"/>
                </a:lnTo>
                <a:lnTo>
                  <a:pt x="29" y="82"/>
                </a:lnTo>
                <a:lnTo>
                  <a:pt x="0" y="77"/>
                </a:lnTo>
                <a:close/>
              </a:path>
            </a:pathLst>
          </a:custGeom>
          <a:solidFill>
            <a:srgbClr val="FFFF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29" name="Massachusetts">
            <a:extLst>
              <a:ext uri="{FF2B5EF4-FFF2-40B4-BE49-F238E27FC236}">
                <a16:creationId xmlns:a16="http://schemas.microsoft.com/office/drawing/2014/main" id="{76BC7C99-24D0-470A-A2A1-D12A5B73BAA5}"/>
              </a:ext>
            </a:extLst>
          </p:cNvPr>
          <p:cNvSpPr>
            <a:spLocks noChangeAspect="1"/>
          </p:cNvSpPr>
          <p:nvPr/>
        </p:nvSpPr>
        <p:spPr bwMode="auto">
          <a:xfrm>
            <a:off x="8963025" y="2320926"/>
            <a:ext cx="407988" cy="201613"/>
          </a:xfrm>
          <a:custGeom>
            <a:avLst/>
            <a:gdLst>
              <a:gd name="T0" fmla="*/ 0 w 52"/>
              <a:gd name="T1" fmla="*/ 2147483647 h 26"/>
              <a:gd name="T2" fmla="*/ 0 w 52"/>
              <a:gd name="T3" fmla="*/ 2147483647 h 26"/>
              <a:gd name="T4" fmla="*/ 2147483647 w 52"/>
              <a:gd name="T5" fmla="*/ 2147483647 h 26"/>
              <a:gd name="T6" fmla="*/ 2147483647 w 52"/>
              <a:gd name="T7" fmla="*/ 2147483647 h 26"/>
              <a:gd name="T8" fmla="*/ 2147483647 w 52"/>
              <a:gd name="T9" fmla="*/ 2147483647 h 26"/>
              <a:gd name="T10" fmla="*/ 2147483647 w 52"/>
              <a:gd name="T11" fmla="*/ 2147483647 h 26"/>
              <a:gd name="T12" fmla="*/ 2147483647 w 52"/>
              <a:gd name="T13" fmla="*/ 2147483647 h 26"/>
              <a:gd name="T14" fmla="*/ 2147483647 w 52"/>
              <a:gd name="T15" fmla="*/ 2147483647 h 26"/>
              <a:gd name="T16" fmla="*/ 2147483647 w 52"/>
              <a:gd name="T17" fmla="*/ 2147483647 h 26"/>
              <a:gd name="T18" fmla="*/ 2147483647 w 52"/>
              <a:gd name="T19" fmla="*/ 2147483647 h 26"/>
              <a:gd name="T20" fmla="*/ 2147483647 w 52"/>
              <a:gd name="T21" fmla="*/ 2147483647 h 26"/>
              <a:gd name="T22" fmla="*/ 2147483647 w 52"/>
              <a:gd name="T23" fmla="*/ 2147483647 h 26"/>
              <a:gd name="T24" fmla="*/ 2147483647 w 52"/>
              <a:gd name="T25" fmla="*/ 2147483647 h 26"/>
              <a:gd name="T26" fmla="*/ 2147483647 w 52"/>
              <a:gd name="T27" fmla="*/ 2147483647 h 26"/>
              <a:gd name="T28" fmla="*/ 2147483647 w 52"/>
              <a:gd name="T29" fmla="*/ 2147483647 h 26"/>
              <a:gd name="T30" fmla="*/ 2147483647 w 52"/>
              <a:gd name="T31" fmla="*/ 2147483647 h 26"/>
              <a:gd name="T32" fmla="*/ 2147483647 w 52"/>
              <a:gd name="T33" fmla="*/ 2147483647 h 26"/>
              <a:gd name="T34" fmla="*/ 2147483647 w 52"/>
              <a:gd name="T35" fmla="*/ 2147483647 h 26"/>
              <a:gd name="T36" fmla="*/ 2147483647 w 52"/>
              <a:gd name="T37" fmla="*/ 2147483647 h 26"/>
              <a:gd name="T38" fmla="*/ 2147483647 w 52"/>
              <a:gd name="T39" fmla="*/ 2147483647 h 26"/>
              <a:gd name="T40" fmla="*/ 2147483647 w 52"/>
              <a:gd name="T41" fmla="*/ 2147483647 h 26"/>
              <a:gd name="T42" fmla="*/ 2147483647 w 52"/>
              <a:gd name="T43" fmla="*/ 2147483647 h 26"/>
              <a:gd name="T44" fmla="*/ 2147483647 w 52"/>
              <a:gd name="T45" fmla="*/ 2147483647 h 26"/>
              <a:gd name="T46" fmla="*/ 2147483647 w 52"/>
              <a:gd name="T47" fmla="*/ 2147483647 h 26"/>
              <a:gd name="T48" fmla="*/ 2147483647 w 52"/>
              <a:gd name="T49" fmla="*/ 2147483647 h 26"/>
              <a:gd name="T50" fmla="*/ 2147483647 w 52"/>
              <a:gd name="T51" fmla="*/ 2147483647 h 26"/>
              <a:gd name="T52" fmla="*/ 2147483647 w 52"/>
              <a:gd name="T53" fmla="*/ 2147483647 h 26"/>
              <a:gd name="T54" fmla="*/ 2147483647 w 52"/>
              <a:gd name="T55" fmla="*/ 2147483647 h 26"/>
              <a:gd name="T56" fmla="*/ 2147483647 w 52"/>
              <a:gd name="T57" fmla="*/ 2147483647 h 26"/>
              <a:gd name="T58" fmla="*/ 2147483647 w 52"/>
              <a:gd name="T59" fmla="*/ 2147483647 h 26"/>
              <a:gd name="T60" fmla="*/ 2147483647 w 52"/>
              <a:gd name="T61" fmla="*/ 2147483647 h 26"/>
              <a:gd name="T62" fmla="*/ 2147483647 w 52"/>
              <a:gd name="T63" fmla="*/ 2147483647 h 26"/>
              <a:gd name="T64" fmla="*/ 2147483647 w 52"/>
              <a:gd name="T65" fmla="*/ 2147483647 h 26"/>
              <a:gd name="T66" fmla="*/ 2147483647 w 52"/>
              <a:gd name="T67" fmla="*/ 2147483647 h 26"/>
              <a:gd name="T68" fmla="*/ 2147483647 w 52"/>
              <a:gd name="T69" fmla="*/ 2147483647 h 26"/>
              <a:gd name="T70" fmla="*/ 2147483647 w 52"/>
              <a:gd name="T71" fmla="*/ 2147483647 h 26"/>
              <a:gd name="T72" fmla="*/ 2147483647 w 52"/>
              <a:gd name="T73" fmla="*/ 2147483647 h 26"/>
              <a:gd name="T74" fmla="*/ 2147483647 w 52"/>
              <a:gd name="T75" fmla="*/ 2147483647 h 26"/>
              <a:gd name="T76" fmla="*/ 2147483647 w 52"/>
              <a:gd name="T77" fmla="*/ 2147483647 h 26"/>
              <a:gd name="T78" fmla="*/ 2147483647 w 52"/>
              <a:gd name="T79" fmla="*/ 2147483647 h 26"/>
              <a:gd name="T80" fmla="*/ 2147483647 w 52"/>
              <a:gd name="T81" fmla="*/ 2147483647 h 26"/>
              <a:gd name="T82" fmla="*/ 2147483647 w 52"/>
              <a:gd name="T83" fmla="*/ 2147483647 h 26"/>
              <a:gd name="T84" fmla="*/ 2147483647 w 52"/>
              <a:gd name="T85" fmla="*/ 2147483647 h 26"/>
              <a:gd name="T86" fmla="*/ 2147483647 w 52"/>
              <a:gd name="T87" fmla="*/ 2147483647 h 26"/>
              <a:gd name="T88" fmla="*/ 2147483647 w 52"/>
              <a:gd name="T89" fmla="*/ 0 h 26"/>
              <a:gd name="T90" fmla="*/ 2147483647 w 52"/>
              <a:gd name="T91" fmla="*/ 2147483647 h 26"/>
              <a:gd name="T92" fmla="*/ 2147483647 w 52"/>
              <a:gd name="T93" fmla="*/ 2147483647 h 26"/>
              <a:gd name="T94" fmla="*/ 0 w 52"/>
              <a:gd name="T95" fmla="*/ 2147483647 h 2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2"/>
              <a:gd name="T145" fmla="*/ 0 h 26"/>
              <a:gd name="T146" fmla="*/ 52 w 52"/>
              <a:gd name="T147" fmla="*/ 26 h 2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2" h="26">
                <a:moveTo>
                  <a:pt x="0" y="10"/>
                </a:moveTo>
                <a:lnTo>
                  <a:pt x="0" y="24"/>
                </a:lnTo>
                <a:lnTo>
                  <a:pt x="24" y="19"/>
                </a:lnTo>
                <a:lnTo>
                  <a:pt x="28" y="18"/>
                </a:lnTo>
                <a:lnTo>
                  <a:pt x="30" y="18"/>
                </a:lnTo>
                <a:lnTo>
                  <a:pt x="32" y="22"/>
                </a:lnTo>
                <a:lnTo>
                  <a:pt x="35" y="23"/>
                </a:lnTo>
                <a:lnTo>
                  <a:pt x="36" y="26"/>
                </a:lnTo>
                <a:lnTo>
                  <a:pt x="38" y="26"/>
                </a:lnTo>
                <a:lnTo>
                  <a:pt x="38" y="24"/>
                </a:lnTo>
                <a:lnTo>
                  <a:pt x="40" y="23"/>
                </a:lnTo>
                <a:lnTo>
                  <a:pt x="40" y="21"/>
                </a:lnTo>
                <a:lnTo>
                  <a:pt x="41" y="20"/>
                </a:lnTo>
                <a:lnTo>
                  <a:pt x="42" y="24"/>
                </a:lnTo>
                <a:lnTo>
                  <a:pt x="45" y="23"/>
                </a:lnTo>
                <a:lnTo>
                  <a:pt x="45" y="22"/>
                </a:lnTo>
                <a:lnTo>
                  <a:pt x="48" y="20"/>
                </a:lnTo>
                <a:lnTo>
                  <a:pt x="50" y="19"/>
                </a:lnTo>
                <a:lnTo>
                  <a:pt x="52" y="21"/>
                </a:lnTo>
                <a:lnTo>
                  <a:pt x="51" y="17"/>
                </a:lnTo>
                <a:lnTo>
                  <a:pt x="49" y="13"/>
                </a:lnTo>
                <a:lnTo>
                  <a:pt x="48" y="12"/>
                </a:lnTo>
                <a:lnTo>
                  <a:pt x="46" y="12"/>
                </a:lnTo>
                <a:lnTo>
                  <a:pt x="46" y="13"/>
                </a:lnTo>
                <a:lnTo>
                  <a:pt x="47" y="13"/>
                </a:lnTo>
                <a:lnTo>
                  <a:pt x="48" y="13"/>
                </a:lnTo>
                <a:lnTo>
                  <a:pt x="49" y="14"/>
                </a:lnTo>
                <a:lnTo>
                  <a:pt x="50" y="16"/>
                </a:lnTo>
                <a:lnTo>
                  <a:pt x="49" y="18"/>
                </a:lnTo>
                <a:lnTo>
                  <a:pt x="45" y="20"/>
                </a:lnTo>
                <a:lnTo>
                  <a:pt x="43" y="19"/>
                </a:lnTo>
                <a:lnTo>
                  <a:pt x="42" y="16"/>
                </a:lnTo>
                <a:lnTo>
                  <a:pt x="40" y="16"/>
                </a:lnTo>
                <a:lnTo>
                  <a:pt x="40" y="14"/>
                </a:lnTo>
                <a:lnTo>
                  <a:pt x="38" y="12"/>
                </a:lnTo>
                <a:lnTo>
                  <a:pt x="35" y="11"/>
                </a:lnTo>
                <a:lnTo>
                  <a:pt x="35" y="12"/>
                </a:lnTo>
                <a:lnTo>
                  <a:pt x="34" y="12"/>
                </a:lnTo>
                <a:lnTo>
                  <a:pt x="33" y="10"/>
                </a:lnTo>
                <a:lnTo>
                  <a:pt x="34" y="8"/>
                </a:lnTo>
                <a:lnTo>
                  <a:pt x="35" y="7"/>
                </a:lnTo>
                <a:lnTo>
                  <a:pt x="34" y="6"/>
                </a:lnTo>
                <a:lnTo>
                  <a:pt x="37" y="4"/>
                </a:lnTo>
                <a:lnTo>
                  <a:pt x="34" y="2"/>
                </a:lnTo>
                <a:lnTo>
                  <a:pt x="34" y="0"/>
                </a:lnTo>
                <a:lnTo>
                  <a:pt x="28" y="3"/>
                </a:lnTo>
                <a:lnTo>
                  <a:pt x="11" y="8"/>
                </a:lnTo>
                <a:lnTo>
                  <a:pt x="0" y="1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0" name="Freeform 59">
            <a:extLst>
              <a:ext uri="{FF2B5EF4-FFF2-40B4-BE49-F238E27FC236}">
                <a16:creationId xmlns:a16="http://schemas.microsoft.com/office/drawing/2014/main" id="{BE3A83C2-1575-40BC-B1E3-6763693D2DE5}"/>
              </a:ext>
            </a:extLst>
          </p:cNvPr>
          <p:cNvSpPr>
            <a:spLocks noChangeAspect="1"/>
          </p:cNvSpPr>
          <p:nvPr/>
        </p:nvSpPr>
        <p:spPr bwMode="auto">
          <a:xfrm>
            <a:off x="9282114" y="2514600"/>
            <a:ext cx="39687" cy="33338"/>
          </a:xfrm>
          <a:custGeom>
            <a:avLst/>
            <a:gdLst>
              <a:gd name="T0" fmla="*/ 0 w 5"/>
              <a:gd name="T1" fmla="*/ 2147483647 h 4"/>
              <a:gd name="T2" fmla="*/ 2147483647 w 5"/>
              <a:gd name="T3" fmla="*/ 0 h 4"/>
              <a:gd name="T4" fmla="*/ 2147483647 w 5"/>
              <a:gd name="T5" fmla="*/ 2147483647 h 4"/>
              <a:gd name="T6" fmla="*/ 0 w 5"/>
              <a:gd name="T7" fmla="*/ 2147483647 h 4"/>
              <a:gd name="T8" fmla="*/ 0 60000 65536"/>
              <a:gd name="T9" fmla="*/ 0 60000 65536"/>
              <a:gd name="T10" fmla="*/ 0 60000 65536"/>
              <a:gd name="T11" fmla="*/ 0 60000 65536"/>
              <a:gd name="T12" fmla="*/ 0 w 5"/>
              <a:gd name="T13" fmla="*/ 0 h 4"/>
              <a:gd name="T14" fmla="*/ 5 w 5"/>
              <a:gd name="T15" fmla="*/ 4 h 4"/>
            </a:gdLst>
            <a:ahLst/>
            <a:cxnLst>
              <a:cxn ang="T8">
                <a:pos x="T0" y="T1"/>
              </a:cxn>
              <a:cxn ang="T9">
                <a:pos x="T2" y="T3"/>
              </a:cxn>
              <a:cxn ang="T10">
                <a:pos x="T4" y="T5"/>
              </a:cxn>
              <a:cxn ang="T11">
                <a:pos x="T6" y="T7"/>
              </a:cxn>
            </a:cxnLst>
            <a:rect l="T12" t="T13" r="T14" b="T15"/>
            <a:pathLst>
              <a:path w="5" h="4">
                <a:moveTo>
                  <a:pt x="0" y="4"/>
                </a:moveTo>
                <a:lnTo>
                  <a:pt x="2" y="0"/>
                </a:lnTo>
                <a:lnTo>
                  <a:pt x="5" y="2"/>
                </a:lnTo>
                <a:lnTo>
                  <a:pt x="0" y="4"/>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1" name="Freeform 60">
            <a:extLst>
              <a:ext uri="{FF2B5EF4-FFF2-40B4-BE49-F238E27FC236}">
                <a16:creationId xmlns:a16="http://schemas.microsoft.com/office/drawing/2014/main" id="{AB04FB9E-0485-49C9-BD61-FE5EAD447FB9}"/>
              </a:ext>
            </a:extLst>
          </p:cNvPr>
          <p:cNvSpPr>
            <a:spLocks noChangeAspect="1"/>
          </p:cNvSpPr>
          <p:nvPr/>
        </p:nvSpPr>
        <p:spPr bwMode="auto">
          <a:xfrm>
            <a:off x="9355138" y="2514601"/>
            <a:ext cx="31750" cy="15875"/>
          </a:xfrm>
          <a:custGeom>
            <a:avLst/>
            <a:gdLst>
              <a:gd name="T0" fmla="*/ 0 w 4"/>
              <a:gd name="T1" fmla="*/ 2147483647 h 2"/>
              <a:gd name="T2" fmla="*/ 2147483647 w 4"/>
              <a:gd name="T3" fmla="*/ 0 h 2"/>
              <a:gd name="T4" fmla="*/ 2147483647 w 4"/>
              <a:gd name="T5" fmla="*/ 2147483647 h 2"/>
              <a:gd name="T6" fmla="*/ 0 w 4"/>
              <a:gd name="T7" fmla="*/ 2147483647 h 2"/>
              <a:gd name="T8" fmla="*/ 0 60000 65536"/>
              <a:gd name="T9" fmla="*/ 0 60000 65536"/>
              <a:gd name="T10" fmla="*/ 0 60000 65536"/>
              <a:gd name="T11" fmla="*/ 0 60000 65536"/>
              <a:gd name="T12" fmla="*/ 0 w 4"/>
              <a:gd name="T13" fmla="*/ 0 h 2"/>
              <a:gd name="T14" fmla="*/ 4 w 4"/>
              <a:gd name="T15" fmla="*/ 2 h 2"/>
            </a:gdLst>
            <a:ahLst/>
            <a:cxnLst>
              <a:cxn ang="T8">
                <a:pos x="T0" y="T1"/>
              </a:cxn>
              <a:cxn ang="T9">
                <a:pos x="T2" y="T3"/>
              </a:cxn>
              <a:cxn ang="T10">
                <a:pos x="T4" y="T5"/>
              </a:cxn>
              <a:cxn ang="T11">
                <a:pos x="T6" y="T7"/>
              </a:cxn>
            </a:cxnLst>
            <a:rect l="T12" t="T13" r="T14" b="T15"/>
            <a:pathLst>
              <a:path w="4" h="2">
                <a:moveTo>
                  <a:pt x="0" y="2"/>
                </a:moveTo>
                <a:lnTo>
                  <a:pt x="2" y="0"/>
                </a:lnTo>
                <a:lnTo>
                  <a:pt x="4" y="2"/>
                </a:lnTo>
                <a:lnTo>
                  <a:pt x="0" y="2"/>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2" name="Virginia">
            <a:extLst>
              <a:ext uri="{FF2B5EF4-FFF2-40B4-BE49-F238E27FC236}">
                <a16:creationId xmlns:a16="http://schemas.microsoft.com/office/drawing/2014/main" id="{27B9C4BA-B5E8-4028-89FA-371F34521452}"/>
              </a:ext>
            </a:extLst>
          </p:cNvPr>
          <p:cNvSpPr>
            <a:spLocks noChangeAspect="1"/>
          </p:cNvSpPr>
          <p:nvPr/>
        </p:nvSpPr>
        <p:spPr bwMode="auto">
          <a:xfrm>
            <a:off x="7934325" y="3014663"/>
            <a:ext cx="939800" cy="533400"/>
          </a:xfrm>
          <a:custGeom>
            <a:avLst/>
            <a:gdLst>
              <a:gd name="T0" fmla="*/ 2147483647 w 120"/>
              <a:gd name="T1" fmla="*/ 2147483647 h 69"/>
              <a:gd name="T2" fmla="*/ 2147483647 w 120"/>
              <a:gd name="T3" fmla="*/ 2147483647 h 69"/>
              <a:gd name="T4" fmla="*/ 2147483647 w 120"/>
              <a:gd name="T5" fmla="*/ 2147483647 h 69"/>
              <a:gd name="T6" fmla="*/ 2147483647 w 120"/>
              <a:gd name="T7" fmla="*/ 2147483647 h 69"/>
              <a:gd name="T8" fmla="*/ 2147483647 w 120"/>
              <a:gd name="T9" fmla="*/ 2147483647 h 69"/>
              <a:gd name="T10" fmla="*/ 2147483647 w 120"/>
              <a:gd name="T11" fmla="*/ 2147483647 h 69"/>
              <a:gd name="T12" fmla="*/ 2147483647 w 120"/>
              <a:gd name="T13" fmla="*/ 2147483647 h 69"/>
              <a:gd name="T14" fmla="*/ 2147483647 w 120"/>
              <a:gd name="T15" fmla="*/ 2147483647 h 69"/>
              <a:gd name="T16" fmla="*/ 2147483647 w 120"/>
              <a:gd name="T17" fmla="*/ 2147483647 h 69"/>
              <a:gd name="T18" fmla="*/ 2147483647 w 120"/>
              <a:gd name="T19" fmla="*/ 2147483647 h 69"/>
              <a:gd name="T20" fmla="*/ 2147483647 w 120"/>
              <a:gd name="T21" fmla="*/ 2147483647 h 69"/>
              <a:gd name="T22" fmla="*/ 2147483647 w 120"/>
              <a:gd name="T23" fmla="*/ 2147483647 h 69"/>
              <a:gd name="T24" fmla="*/ 2147483647 w 120"/>
              <a:gd name="T25" fmla="*/ 2147483647 h 69"/>
              <a:gd name="T26" fmla="*/ 2147483647 w 120"/>
              <a:gd name="T27" fmla="*/ 2147483647 h 69"/>
              <a:gd name="T28" fmla="*/ 2147483647 w 120"/>
              <a:gd name="T29" fmla="*/ 2147483647 h 69"/>
              <a:gd name="T30" fmla="*/ 2147483647 w 120"/>
              <a:gd name="T31" fmla="*/ 2147483647 h 69"/>
              <a:gd name="T32" fmla="*/ 2147483647 w 120"/>
              <a:gd name="T33" fmla="*/ 2147483647 h 69"/>
              <a:gd name="T34" fmla="*/ 2147483647 w 120"/>
              <a:gd name="T35" fmla="*/ 2147483647 h 69"/>
              <a:gd name="T36" fmla="*/ 2147483647 w 120"/>
              <a:gd name="T37" fmla="*/ 2147483647 h 69"/>
              <a:gd name="T38" fmla="*/ 2147483647 w 120"/>
              <a:gd name="T39" fmla="*/ 2147483647 h 69"/>
              <a:gd name="T40" fmla="*/ 2147483647 w 120"/>
              <a:gd name="T41" fmla="*/ 2147483647 h 69"/>
              <a:gd name="T42" fmla="*/ 2147483647 w 120"/>
              <a:gd name="T43" fmla="*/ 2147483647 h 69"/>
              <a:gd name="T44" fmla="*/ 2147483647 w 120"/>
              <a:gd name="T45" fmla="*/ 2147483647 h 69"/>
              <a:gd name="T46" fmla="*/ 2147483647 w 120"/>
              <a:gd name="T47" fmla="*/ 2147483647 h 69"/>
              <a:gd name="T48" fmla="*/ 2147483647 w 120"/>
              <a:gd name="T49" fmla="*/ 2147483647 h 69"/>
              <a:gd name="T50" fmla="*/ 2147483647 w 120"/>
              <a:gd name="T51" fmla="*/ 2147483647 h 69"/>
              <a:gd name="T52" fmla="*/ 2147483647 w 120"/>
              <a:gd name="T53" fmla="*/ 2147483647 h 69"/>
              <a:gd name="T54" fmla="*/ 2147483647 w 120"/>
              <a:gd name="T55" fmla="*/ 2147483647 h 69"/>
              <a:gd name="T56" fmla="*/ 2147483647 w 120"/>
              <a:gd name="T57" fmla="*/ 2147483647 h 69"/>
              <a:gd name="T58" fmla="*/ 2147483647 w 120"/>
              <a:gd name="T59" fmla="*/ 2147483647 h 69"/>
              <a:gd name="T60" fmla="*/ 2147483647 w 120"/>
              <a:gd name="T61" fmla="*/ 2147483647 h 69"/>
              <a:gd name="T62" fmla="*/ 2147483647 w 120"/>
              <a:gd name="T63" fmla="*/ 2147483647 h 69"/>
              <a:gd name="T64" fmla="*/ 2147483647 w 120"/>
              <a:gd name="T65" fmla="*/ 2147483647 h 69"/>
              <a:gd name="T66" fmla="*/ 2147483647 w 120"/>
              <a:gd name="T67" fmla="*/ 2147483647 h 69"/>
              <a:gd name="T68" fmla="*/ 2147483647 w 120"/>
              <a:gd name="T69" fmla="*/ 2147483647 h 69"/>
              <a:gd name="T70" fmla="*/ 2147483647 w 120"/>
              <a:gd name="T71" fmla="*/ 2147483647 h 69"/>
              <a:gd name="T72" fmla="*/ 2147483647 w 120"/>
              <a:gd name="T73" fmla="*/ 2147483647 h 69"/>
              <a:gd name="T74" fmla="*/ 2147483647 w 120"/>
              <a:gd name="T75" fmla="*/ 2147483647 h 69"/>
              <a:gd name="T76" fmla="*/ 2147483647 w 120"/>
              <a:gd name="T77" fmla="*/ 2147483647 h 69"/>
              <a:gd name="T78" fmla="*/ 0 w 120"/>
              <a:gd name="T79" fmla="*/ 2147483647 h 6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69"/>
              <a:gd name="T122" fmla="*/ 120 w 120"/>
              <a:gd name="T123" fmla="*/ 69 h 6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69">
                <a:moveTo>
                  <a:pt x="0" y="69"/>
                </a:moveTo>
                <a:lnTo>
                  <a:pt x="11" y="61"/>
                </a:lnTo>
                <a:lnTo>
                  <a:pt x="11" y="59"/>
                </a:lnTo>
                <a:lnTo>
                  <a:pt x="15" y="55"/>
                </a:lnTo>
                <a:lnTo>
                  <a:pt x="19" y="52"/>
                </a:lnTo>
                <a:lnTo>
                  <a:pt x="23" y="47"/>
                </a:lnTo>
                <a:lnTo>
                  <a:pt x="27" y="52"/>
                </a:lnTo>
                <a:lnTo>
                  <a:pt x="33" y="49"/>
                </a:lnTo>
                <a:lnTo>
                  <a:pt x="35" y="51"/>
                </a:lnTo>
                <a:lnTo>
                  <a:pt x="38" y="49"/>
                </a:lnTo>
                <a:lnTo>
                  <a:pt x="40" y="46"/>
                </a:lnTo>
                <a:lnTo>
                  <a:pt x="46" y="45"/>
                </a:lnTo>
                <a:lnTo>
                  <a:pt x="50" y="41"/>
                </a:lnTo>
                <a:lnTo>
                  <a:pt x="48" y="40"/>
                </a:lnTo>
                <a:lnTo>
                  <a:pt x="54" y="27"/>
                </a:lnTo>
                <a:lnTo>
                  <a:pt x="55" y="21"/>
                </a:lnTo>
                <a:lnTo>
                  <a:pt x="60" y="23"/>
                </a:lnTo>
                <a:lnTo>
                  <a:pt x="63" y="16"/>
                </a:lnTo>
                <a:lnTo>
                  <a:pt x="66" y="15"/>
                </a:lnTo>
                <a:lnTo>
                  <a:pt x="70" y="8"/>
                </a:lnTo>
                <a:lnTo>
                  <a:pt x="71" y="0"/>
                </a:lnTo>
                <a:lnTo>
                  <a:pt x="80" y="5"/>
                </a:lnTo>
                <a:lnTo>
                  <a:pt x="81" y="1"/>
                </a:lnTo>
                <a:lnTo>
                  <a:pt x="85" y="2"/>
                </a:lnTo>
                <a:lnTo>
                  <a:pt x="88" y="5"/>
                </a:lnTo>
                <a:lnTo>
                  <a:pt x="91" y="7"/>
                </a:lnTo>
                <a:lnTo>
                  <a:pt x="93" y="9"/>
                </a:lnTo>
                <a:lnTo>
                  <a:pt x="93" y="12"/>
                </a:lnTo>
                <a:lnTo>
                  <a:pt x="90" y="16"/>
                </a:lnTo>
                <a:lnTo>
                  <a:pt x="91" y="19"/>
                </a:lnTo>
                <a:lnTo>
                  <a:pt x="94" y="18"/>
                </a:lnTo>
                <a:lnTo>
                  <a:pt x="95" y="20"/>
                </a:lnTo>
                <a:lnTo>
                  <a:pt x="97" y="21"/>
                </a:lnTo>
                <a:lnTo>
                  <a:pt x="102" y="21"/>
                </a:lnTo>
                <a:lnTo>
                  <a:pt x="103" y="23"/>
                </a:lnTo>
                <a:lnTo>
                  <a:pt x="109" y="24"/>
                </a:lnTo>
                <a:lnTo>
                  <a:pt x="107" y="26"/>
                </a:lnTo>
                <a:lnTo>
                  <a:pt x="108" y="29"/>
                </a:lnTo>
                <a:lnTo>
                  <a:pt x="108" y="30"/>
                </a:lnTo>
                <a:lnTo>
                  <a:pt x="106" y="30"/>
                </a:lnTo>
                <a:lnTo>
                  <a:pt x="103" y="28"/>
                </a:lnTo>
                <a:lnTo>
                  <a:pt x="98" y="24"/>
                </a:lnTo>
                <a:lnTo>
                  <a:pt x="105" y="31"/>
                </a:lnTo>
                <a:lnTo>
                  <a:pt x="109" y="31"/>
                </a:lnTo>
                <a:lnTo>
                  <a:pt x="107" y="32"/>
                </a:lnTo>
                <a:lnTo>
                  <a:pt x="111" y="34"/>
                </a:lnTo>
                <a:lnTo>
                  <a:pt x="111" y="36"/>
                </a:lnTo>
                <a:lnTo>
                  <a:pt x="109" y="35"/>
                </a:lnTo>
                <a:lnTo>
                  <a:pt x="108" y="35"/>
                </a:lnTo>
                <a:lnTo>
                  <a:pt x="108" y="36"/>
                </a:lnTo>
                <a:lnTo>
                  <a:pt x="109" y="37"/>
                </a:lnTo>
                <a:lnTo>
                  <a:pt x="108" y="38"/>
                </a:lnTo>
                <a:lnTo>
                  <a:pt x="103" y="35"/>
                </a:lnTo>
                <a:lnTo>
                  <a:pt x="102" y="33"/>
                </a:lnTo>
                <a:lnTo>
                  <a:pt x="103" y="35"/>
                </a:lnTo>
                <a:lnTo>
                  <a:pt x="107" y="38"/>
                </a:lnTo>
                <a:lnTo>
                  <a:pt x="109" y="38"/>
                </a:lnTo>
                <a:lnTo>
                  <a:pt x="111" y="39"/>
                </a:lnTo>
                <a:lnTo>
                  <a:pt x="110" y="40"/>
                </a:lnTo>
                <a:lnTo>
                  <a:pt x="111" y="40"/>
                </a:lnTo>
                <a:lnTo>
                  <a:pt x="112" y="41"/>
                </a:lnTo>
                <a:lnTo>
                  <a:pt x="110" y="43"/>
                </a:lnTo>
                <a:lnTo>
                  <a:pt x="107" y="41"/>
                </a:lnTo>
                <a:lnTo>
                  <a:pt x="106" y="40"/>
                </a:lnTo>
                <a:lnTo>
                  <a:pt x="102" y="39"/>
                </a:lnTo>
                <a:lnTo>
                  <a:pt x="101" y="38"/>
                </a:lnTo>
                <a:lnTo>
                  <a:pt x="100" y="40"/>
                </a:lnTo>
                <a:lnTo>
                  <a:pt x="105" y="41"/>
                </a:lnTo>
                <a:lnTo>
                  <a:pt x="105" y="42"/>
                </a:lnTo>
                <a:lnTo>
                  <a:pt x="110" y="44"/>
                </a:lnTo>
                <a:lnTo>
                  <a:pt x="112" y="44"/>
                </a:lnTo>
                <a:lnTo>
                  <a:pt x="112" y="43"/>
                </a:lnTo>
                <a:lnTo>
                  <a:pt x="113" y="43"/>
                </a:lnTo>
                <a:lnTo>
                  <a:pt x="116" y="43"/>
                </a:lnTo>
                <a:lnTo>
                  <a:pt x="120" y="49"/>
                </a:lnTo>
                <a:lnTo>
                  <a:pt x="118" y="48"/>
                </a:lnTo>
                <a:lnTo>
                  <a:pt x="117" y="50"/>
                </a:lnTo>
                <a:lnTo>
                  <a:pt x="69" y="59"/>
                </a:lnTo>
                <a:lnTo>
                  <a:pt x="31" y="64"/>
                </a:lnTo>
                <a:lnTo>
                  <a:pt x="0" y="69"/>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33" name="Freeform 62">
            <a:extLst>
              <a:ext uri="{FF2B5EF4-FFF2-40B4-BE49-F238E27FC236}">
                <a16:creationId xmlns:a16="http://schemas.microsoft.com/office/drawing/2014/main" id="{D964059D-29A0-45A9-BFA3-15816DF40F50}"/>
              </a:ext>
            </a:extLst>
          </p:cNvPr>
          <p:cNvSpPr>
            <a:spLocks noChangeAspect="1"/>
          </p:cNvSpPr>
          <p:nvPr/>
        </p:nvSpPr>
        <p:spPr bwMode="auto">
          <a:xfrm>
            <a:off x="8837614" y="3160713"/>
            <a:ext cx="46037" cy="146050"/>
          </a:xfrm>
          <a:custGeom>
            <a:avLst/>
            <a:gdLst>
              <a:gd name="T0" fmla="*/ 0 w 6"/>
              <a:gd name="T1" fmla="*/ 2147483647 h 19"/>
              <a:gd name="T2" fmla="*/ 0 w 6"/>
              <a:gd name="T3" fmla="*/ 2147483647 h 19"/>
              <a:gd name="T4" fmla="*/ 2147483647 w 6"/>
              <a:gd name="T5" fmla="*/ 2147483647 h 19"/>
              <a:gd name="T6" fmla="*/ 2147483647 w 6"/>
              <a:gd name="T7" fmla="*/ 2147483647 h 19"/>
              <a:gd name="T8" fmla="*/ 2147483647 w 6"/>
              <a:gd name="T9" fmla="*/ 2147483647 h 19"/>
              <a:gd name="T10" fmla="*/ 2147483647 w 6"/>
              <a:gd name="T11" fmla="*/ 0 h 19"/>
              <a:gd name="T12" fmla="*/ 2147483647 w 6"/>
              <a:gd name="T13" fmla="*/ 2147483647 h 19"/>
              <a:gd name="T14" fmla="*/ 0 w 6"/>
              <a:gd name="T15" fmla="*/ 2147483647 h 19"/>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9"/>
              <a:gd name="T26" fmla="*/ 6 w 6"/>
              <a:gd name="T27" fmla="*/ 19 h 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9">
                <a:moveTo>
                  <a:pt x="0" y="11"/>
                </a:moveTo>
                <a:lnTo>
                  <a:pt x="0" y="17"/>
                </a:lnTo>
                <a:lnTo>
                  <a:pt x="1" y="19"/>
                </a:lnTo>
                <a:lnTo>
                  <a:pt x="2" y="13"/>
                </a:lnTo>
                <a:lnTo>
                  <a:pt x="5" y="10"/>
                </a:lnTo>
                <a:lnTo>
                  <a:pt x="6" y="0"/>
                </a:lnTo>
                <a:lnTo>
                  <a:pt x="2" y="2"/>
                </a:lnTo>
                <a:lnTo>
                  <a:pt x="0" y="11"/>
                </a:lnTo>
                <a:close/>
              </a:path>
            </a:pathLst>
          </a:custGeom>
          <a:no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nvGrpSpPr>
          <p:cNvPr id="209982" name="Hawaii">
            <a:extLst>
              <a:ext uri="{FF2B5EF4-FFF2-40B4-BE49-F238E27FC236}">
                <a16:creationId xmlns:a16="http://schemas.microsoft.com/office/drawing/2014/main" id="{0542B042-C30B-4741-B2A1-A2CD597C04AE}"/>
              </a:ext>
            </a:extLst>
          </p:cNvPr>
          <p:cNvGrpSpPr>
            <a:grpSpLocks/>
          </p:cNvGrpSpPr>
          <p:nvPr/>
        </p:nvGrpSpPr>
        <p:grpSpPr bwMode="auto">
          <a:xfrm>
            <a:off x="2206626" y="3846514"/>
            <a:ext cx="963613" cy="498475"/>
            <a:chOff x="582" y="2987"/>
            <a:chExt cx="659" cy="352"/>
          </a:xfrm>
        </p:grpSpPr>
        <p:sp>
          <p:nvSpPr>
            <p:cNvPr id="3159" name="Freeform 64">
              <a:extLst>
                <a:ext uri="{FF2B5EF4-FFF2-40B4-BE49-F238E27FC236}">
                  <a16:creationId xmlns:a16="http://schemas.microsoft.com/office/drawing/2014/main" id="{360B9EFA-79B7-40B2-A903-58F223EF49BC}"/>
                </a:ext>
              </a:extLst>
            </p:cNvPr>
            <p:cNvSpPr>
              <a:spLocks noChangeAspect="1"/>
            </p:cNvSpPr>
            <p:nvPr/>
          </p:nvSpPr>
          <p:spPr bwMode="auto">
            <a:xfrm>
              <a:off x="754" y="2987"/>
              <a:ext cx="50" cy="39"/>
            </a:xfrm>
            <a:custGeom>
              <a:avLst/>
              <a:gdLst>
                <a:gd name="T0" fmla="*/ 0 w 9"/>
                <a:gd name="T1" fmla="*/ 2147483647 h 7"/>
                <a:gd name="T2" fmla="*/ 1581524453 w 9"/>
                <a:gd name="T3" fmla="*/ 2147483647 h 7"/>
                <a:gd name="T4" fmla="*/ 2147483647 w 9"/>
                <a:gd name="T5" fmla="*/ 2147483647 h 7"/>
                <a:gd name="T6" fmla="*/ 2147483647 w 9"/>
                <a:gd name="T7" fmla="*/ 2147483647 h 7"/>
                <a:gd name="T8" fmla="*/ 2147483647 w 9"/>
                <a:gd name="T9" fmla="*/ 1758338456 h 7"/>
                <a:gd name="T10" fmla="*/ 2147483647 w 9"/>
                <a:gd name="T11" fmla="*/ 0 h 7"/>
                <a:gd name="T12" fmla="*/ 2084262485 w 9"/>
                <a:gd name="T13" fmla="*/ 0 h 7"/>
                <a:gd name="T14" fmla="*/ 0 w 9"/>
                <a:gd name="T15" fmla="*/ 2147483647 h 7"/>
                <a:gd name="T16" fmla="*/ 0 60000 65536"/>
                <a:gd name="T17" fmla="*/ 0 60000 65536"/>
                <a:gd name="T18" fmla="*/ 0 60000 65536"/>
                <a:gd name="T19" fmla="*/ 0 60000 65536"/>
                <a:gd name="T20" fmla="*/ 0 60000 65536"/>
                <a:gd name="T21" fmla="*/ 0 60000 65536"/>
                <a:gd name="T22" fmla="*/ 0 60000 65536"/>
                <a:gd name="T23" fmla="*/ 0 60000 65536"/>
                <a:gd name="T24" fmla="*/ 0 w 9"/>
                <a:gd name="T25" fmla="*/ 0 h 7"/>
                <a:gd name="T26" fmla="*/ 9 w 9"/>
                <a:gd name="T27" fmla="*/ 7 h 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 h="7">
                  <a:moveTo>
                    <a:pt x="0" y="4"/>
                  </a:moveTo>
                  <a:lnTo>
                    <a:pt x="3" y="7"/>
                  </a:lnTo>
                  <a:lnTo>
                    <a:pt x="5" y="7"/>
                  </a:lnTo>
                  <a:lnTo>
                    <a:pt x="8" y="6"/>
                  </a:lnTo>
                  <a:lnTo>
                    <a:pt x="9" y="2"/>
                  </a:lnTo>
                  <a:lnTo>
                    <a:pt x="7" y="0"/>
                  </a:lnTo>
                  <a:lnTo>
                    <a:pt x="4" y="0"/>
                  </a:lnTo>
                  <a:lnTo>
                    <a:pt x="0" y="4"/>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0" name="Freeform 65">
              <a:extLst>
                <a:ext uri="{FF2B5EF4-FFF2-40B4-BE49-F238E27FC236}">
                  <a16:creationId xmlns:a16="http://schemas.microsoft.com/office/drawing/2014/main" id="{606030F1-B9C6-48CD-8D1B-BFF75CC45698}"/>
                </a:ext>
              </a:extLst>
            </p:cNvPr>
            <p:cNvSpPr>
              <a:spLocks noChangeAspect="1"/>
            </p:cNvSpPr>
            <p:nvPr/>
          </p:nvSpPr>
          <p:spPr bwMode="auto">
            <a:xfrm>
              <a:off x="903" y="3048"/>
              <a:ext cx="52" cy="49"/>
            </a:xfrm>
            <a:custGeom>
              <a:avLst/>
              <a:gdLst>
                <a:gd name="T0" fmla="*/ 0 w 10"/>
                <a:gd name="T1" fmla="*/ 1374177936 h 9"/>
                <a:gd name="T2" fmla="*/ 1245746984 w 10"/>
                <a:gd name="T3" fmla="*/ 2147483647 h 9"/>
                <a:gd name="T4" fmla="*/ 2147483647 w 10"/>
                <a:gd name="T5" fmla="*/ 2147483647 h 9"/>
                <a:gd name="T6" fmla="*/ 2147483647 w 10"/>
                <a:gd name="T7" fmla="*/ 2147483647 h 9"/>
                <a:gd name="T8" fmla="*/ 2147483647 w 10"/>
                <a:gd name="T9" fmla="*/ 2147483647 h 9"/>
                <a:gd name="T10" fmla="*/ 2147483647 w 10"/>
                <a:gd name="T11" fmla="*/ 2147483647 h 9"/>
                <a:gd name="T12" fmla="*/ 2147483647 w 10"/>
                <a:gd name="T13" fmla="*/ 2147483647 h 9"/>
                <a:gd name="T14" fmla="*/ 2147483647 w 10"/>
                <a:gd name="T15" fmla="*/ 2147483647 h 9"/>
                <a:gd name="T16" fmla="*/ 2147483647 w 10"/>
                <a:gd name="T17" fmla="*/ 0 h 9"/>
                <a:gd name="T18" fmla="*/ 0 w 10"/>
                <a:gd name="T19" fmla="*/ 1374177936 h 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
                <a:gd name="T31" fmla="*/ 0 h 9"/>
                <a:gd name="T32" fmla="*/ 10 w 10"/>
                <a:gd name="T33" fmla="*/ 9 h 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 h="9">
                  <a:moveTo>
                    <a:pt x="0" y="2"/>
                  </a:moveTo>
                  <a:lnTo>
                    <a:pt x="2" y="7"/>
                  </a:lnTo>
                  <a:lnTo>
                    <a:pt x="5" y="7"/>
                  </a:lnTo>
                  <a:lnTo>
                    <a:pt x="5" y="6"/>
                  </a:lnTo>
                  <a:lnTo>
                    <a:pt x="8" y="9"/>
                  </a:lnTo>
                  <a:lnTo>
                    <a:pt x="10" y="8"/>
                  </a:lnTo>
                  <a:lnTo>
                    <a:pt x="10" y="5"/>
                  </a:lnTo>
                  <a:lnTo>
                    <a:pt x="8" y="5"/>
                  </a:lnTo>
                  <a:lnTo>
                    <a:pt x="6" y="0"/>
                  </a:lnTo>
                  <a:lnTo>
                    <a:pt x="0" y="2"/>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1" name="Freeform 66">
              <a:extLst>
                <a:ext uri="{FF2B5EF4-FFF2-40B4-BE49-F238E27FC236}">
                  <a16:creationId xmlns:a16="http://schemas.microsoft.com/office/drawing/2014/main" id="{18E03C89-24FA-428E-8D51-8D8F3135ED67}"/>
                </a:ext>
              </a:extLst>
            </p:cNvPr>
            <p:cNvSpPr>
              <a:spLocks noChangeAspect="1"/>
            </p:cNvSpPr>
            <p:nvPr/>
          </p:nvSpPr>
          <p:spPr bwMode="auto">
            <a:xfrm>
              <a:off x="993" y="3097"/>
              <a:ext cx="61" cy="16"/>
            </a:xfrm>
            <a:custGeom>
              <a:avLst/>
              <a:gdLst>
                <a:gd name="T0" fmla="*/ 0 w 11"/>
                <a:gd name="T1" fmla="*/ 1581524453 h 3"/>
                <a:gd name="T2" fmla="*/ 628483391 w 11"/>
                <a:gd name="T3" fmla="*/ 0 h 3"/>
                <a:gd name="T4" fmla="*/ 2147483647 w 11"/>
                <a:gd name="T5" fmla="*/ 502742896 h 3"/>
                <a:gd name="T6" fmla="*/ 2147483647 w 11"/>
                <a:gd name="T7" fmla="*/ 1581524453 h 3"/>
                <a:gd name="T8" fmla="*/ 0 w 11"/>
                <a:gd name="T9" fmla="*/ 1581524453 h 3"/>
                <a:gd name="T10" fmla="*/ 0 60000 65536"/>
                <a:gd name="T11" fmla="*/ 0 60000 65536"/>
                <a:gd name="T12" fmla="*/ 0 60000 65536"/>
                <a:gd name="T13" fmla="*/ 0 60000 65536"/>
                <a:gd name="T14" fmla="*/ 0 60000 65536"/>
                <a:gd name="T15" fmla="*/ 0 w 11"/>
                <a:gd name="T16" fmla="*/ 0 h 3"/>
                <a:gd name="T17" fmla="*/ 11 w 11"/>
                <a:gd name="T18" fmla="*/ 3 h 3"/>
              </a:gdLst>
              <a:ahLst/>
              <a:cxnLst>
                <a:cxn ang="T10">
                  <a:pos x="T0" y="T1"/>
                </a:cxn>
                <a:cxn ang="T11">
                  <a:pos x="T2" y="T3"/>
                </a:cxn>
                <a:cxn ang="T12">
                  <a:pos x="T4" y="T5"/>
                </a:cxn>
                <a:cxn ang="T13">
                  <a:pos x="T6" y="T7"/>
                </a:cxn>
                <a:cxn ang="T14">
                  <a:pos x="T8" y="T9"/>
                </a:cxn>
              </a:cxnLst>
              <a:rect l="T15" t="T16" r="T17" b="T18"/>
              <a:pathLst>
                <a:path w="11" h="3">
                  <a:moveTo>
                    <a:pt x="0" y="3"/>
                  </a:moveTo>
                  <a:lnTo>
                    <a:pt x="1" y="0"/>
                  </a:lnTo>
                  <a:lnTo>
                    <a:pt x="11" y="1"/>
                  </a:lnTo>
                  <a:lnTo>
                    <a:pt x="9" y="3"/>
                  </a:lnTo>
                  <a:lnTo>
                    <a:pt x="0" y="3"/>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2" name="Freeform 67">
              <a:extLst>
                <a:ext uri="{FF2B5EF4-FFF2-40B4-BE49-F238E27FC236}">
                  <a16:creationId xmlns:a16="http://schemas.microsoft.com/office/drawing/2014/main" id="{E633E461-156E-4DFB-B3F1-CB93BE9D1CEA}"/>
                </a:ext>
              </a:extLst>
            </p:cNvPr>
            <p:cNvSpPr>
              <a:spLocks noChangeAspect="1"/>
            </p:cNvSpPr>
            <p:nvPr/>
          </p:nvSpPr>
          <p:spPr bwMode="auto">
            <a:xfrm>
              <a:off x="1022" y="3129"/>
              <a:ext cx="23" cy="17"/>
            </a:xfrm>
            <a:custGeom>
              <a:avLst/>
              <a:gdLst>
                <a:gd name="T0" fmla="*/ 0 w 4"/>
                <a:gd name="T1" fmla="*/ 0 h 3"/>
                <a:gd name="T2" fmla="*/ 414991337 w 4"/>
                <a:gd name="T3" fmla="*/ 2147483647 h 3"/>
                <a:gd name="T4" fmla="*/ 1751632622 w 4"/>
                <a:gd name="T5" fmla="*/ 2114734250 h 3"/>
                <a:gd name="T6" fmla="*/ 1336095191 w 4"/>
                <a:gd name="T7" fmla="*/ 0 h 3"/>
                <a:gd name="T8" fmla="*/ 0 w 4"/>
                <a:gd name="T9" fmla="*/ 0 h 3"/>
                <a:gd name="T10" fmla="*/ 0 60000 65536"/>
                <a:gd name="T11" fmla="*/ 0 60000 65536"/>
                <a:gd name="T12" fmla="*/ 0 60000 65536"/>
                <a:gd name="T13" fmla="*/ 0 60000 65536"/>
                <a:gd name="T14" fmla="*/ 0 60000 65536"/>
                <a:gd name="T15" fmla="*/ 0 w 4"/>
                <a:gd name="T16" fmla="*/ 0 h 3"/>
                <a:gd name="T17" fmla="*/ 4 w 4"/>
                <a:gd name="T18" fmla="*/ 3 h 3"/>
              </a:gdLst>
              <a:ahLst/>
              <a:cxnLst>
                <a:cxn ang="T10">
                  <a:pos x="T0" y="T1"/>
                </a:cxn>
                <a:cxn ang="T11">
                  <a:pos x="T2" y="T3"/>
                </a:cxn>
                <a:cxn ang="T12">
                  <a:pos x="T4" y="T5"/>
                </a:cxn>
                <a:cxn ang="T13">
                  <a:pos x="T6" y="T7"/>
                </a:cxn>
                <a:cxn ang="T14">
                  <a:pos x="T8" y="T9"/>
                </a:cxn>
              </a:cxnLst>
              <a:rect l="T15" t="T16" r="T17" b="T18"/>
              <a:pathLst>
                <a:path w="4" h="3">
                  <a:moveTo>
                    <a:pt x="0" y="0"/>
                  </a:moveTo>
                  <a:lnTo>
                    <a:pt x="1" y="3"/>
                  </a:lnTo>
                  <a:lnTo>
                    <a:pt x="4" y="2"/>
                  </a:lnTo>
                  <a:lnTo>
                    <a:pt x="3" y="0"/>
                  </a:lnTo>
                  <a:lnTo>
                    <a:pt x="0" y="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3" name="Freeform 68">
              <a:extLst>
                <a:ext uri="{FF2B5EF4-FFF2-40B4-BE49-F238E27FC236}">
                  <a16:creationId xmlns:a16="http://schemas.microsoft.com/office/drawing/2014/main" id="{DFEC508B-C89D-48DE-8828-0466A6F2DD7E}"/>
                </a:ext>
              </a:extLst>
            </p:cNvPr>
            <p:cNvSpPr>
              <a:spLocks noChangeAspect="1"/>
            </p:cNvSpPr>
            <p:nvPr/>
          </p:nvSpPr>
          <p:spPr bwMode="auto">
            <a:xfrm>
              <a:off x="1054" y="3113"/>
              <a:ext cx="75" cy="46"/>
            </a:xfrm>
            <a:custGeom>
              <a:avLst/>
              <a:gdLst>
                <a:gd name="T0" fmla="*/ 0 w 14"/>
                <a:gd name="T1" fmla="*/ 2147483647 h 8"/>
                <a:gd name="T2" fmla="*/ 1148516089 w 14"/>
                <a:gd name="T3" fmla="*/ 0 h 8"/>
                <a:gd name="T4" fmla="*/ 2147483647 w 14"/>
                <a:gd name="T5" fmla="*/ 2147483647 h 8"/>
                <a:gd name="T6" fmla="*/ 2147483647 w 14"/>
                <a:gd name="T7" fmla="*/ 1519863912 h 8"/>
                <a:gd name="T8" fmla="*/ 2147483647 w 14"/>
                <a:gd name="T9" fmla="*/ 2147483647 h 8"/>
                <a:gd name="T10" fmla="*/ 2147483647 w 14"/>
                <a:gd name="T11" fmla="*/ 2147483647 h 8"/>
                <a:gd name="T12" fmla="*/ 2147483647 w 14"/>
                <a:gd name="T13" fmla="*/ 2147483647 h 8"/>
                <a:gd name="T14" fmla="*/ 2147483647 w 14"/>
                <a:gd name="T15" fmla="*/ 2147483647 h 8"/>
                <a:gd name="T16" fmla="*/ 1148516089 w 14"/>
                <a:gd name="T17" fmla="*/ 2147483647 h 8"/>
                <a:gd name="T18" fmla="*/ 0 w 14"/>
                <a:gd name="T19" fmla="*/ 2147483647 h 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
                <a:gd name="T31" fmla="*/ 0 h 8"/>
                <a:gd name="T32" fmla="*/ 14 w 14"/>
                <a:gd name="T33" fmla="*/ 8 h 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 h="8">
                  <a:moveTo>
                    <a:pt x="0" y="3"/>
                  </a:moveTo>
                  <a:lnTo>
                    <a:pt x="2" y="0"/>
                  </a:lnTo>
                  <a:lnTo>
                    <a:pt x="4" y="3"/>
                  </a:lnTo>
                  <a:lnTo>
                    <a:pt x="8" y="2"/>
                  </a:lnTo>
                  <a:lnTo>
                    <a:pt x="14" y="6"/>
                  </a:lnTo>
                  <a:lnTo>
                    <a:pt x="12" y="7"/>
                  </a:lnTo>
                  <a:lnTo>
                    <a:pt x="6" y="8"/>
                  </a:lnTo>
                  <a:lnTo>
                    <a:pt x="4" y="5"/>
                  </a:lnTo>
                  <a:lnTo>
                    <a:pt x="2" y="5"/>
                  </a:lnTo>
                  <a:lnTo>
                    <a:pt x="0" y="3"/>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4" name="Freeform 69">
              <a:extLst>
                <a:ext uri="{FF2B5EF4-FFF2-40B4-BE49-F238E27FC236}">
                  <a16:creationId xmlns:a16="http://schemas.microsoft.com/office/drawing/2014/main" id="{62389D67-98F3-4A06-AB54-FB2C70EDE6A3}"/>
                </a:ext>
              </a:extLst>
            </p:cNvPr>
            <p:cNvSpPr>
              <a:spLocks noChangeAspect="1"/>
            </p:cNvSpPr>
            <p:nvPr/>
          </p:nvSpPr>
          <p:spPr bwMode="auto">
            <a:xfrm>
              <a:off x="1118" y="3196"/>
              <a:ext cx="123" cy="143"/>
            </a:xfrm>
            <a:custGeom>
              <a:avLst/>
              <a:gdLst>
                <a:gd name="T0" fmla="*/ 0 w 23"/>
                <a:gd name="T1" fmla="*/ 2147483647 h 26"/>
                <a:gd name="T2" fmla="*/ 1645754787 w 23"/>
                <a:gd name="T3" fmla="*/ 2147483647 h 26"/>
                <a:gd name="T4" fmla="*/ 1645754787 w 23"/>
                <a:gd name="T5" fmla="*/ 2147483647 h 26"/>
                <a:gd name="T6" fmla="*/ 2147483647 w 23"/>
                <a:gd name="T7" fmla="*/ 2147483647 h 26"/>
                <a:gd name="T8" fmla="*/ 2147483647 w 23"/>
                <a:gd name="T9" fmla="*/ 2147483647 h 26"/>
                <a:gd name="T10" fmla="*/ 2147483647 w 23"/>
                <a:gd name="T11" fmla="*/ 2147483647 h 26"/>
                <a:gd name="T12" fmla="*/ 2147483647 w 23"/>
                <a:gd name="T13" fmla="*/ 2147483647 h 26"/>
                <a:gd name="T14" fmla="*/ 2147483647 w 23"/>
                <a:gd name="T15" fmla="*/ 2147483647 h 26"/>
                <a:gd name="T16" fmla="*/ 2142759507 w 23"/>
                <a:gd name="T17" fmla="*/ 0 h 26"/>
                <a:gd name="T18" fmla="*/ 1645754787 w 23"/>
                <a:gd name="T19" fmla="*/ 1547403633 h 26"/>
                <a:gd name="T20" fmla="*/ 2142759507 w 23"/>
                <a:gd name="T21" fmla="*/ 2147483647 h 26"/>
                <a:gd name="T22" fmla="*/ 0 w 23"/>
                <a:gd name="T23" fmla="*/ 2147483647 h 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3"/>
                <a:gd name="T37" fmla="*/ 0 h 26"/>
                <a:gd name="T38" fmla="*/ 23 w 23"/>
                <a:gd name="T39" fmla="*/ 26 h 2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3" h="26">
                  <a:moveTo>
                    <a:pt x="0" y="10"/>
                  </a:moveTo>
                  <a:lnTo>
                    <a:pt x="3" y="17"/>
                  </a:lnTo>
                  <a:lnTo>
                    <a:pt x="3" y="23"/>
                  </a:lnTo>
                  <a:lnTo>
                    <a:pt x="8" y="26"/>
                  </a:lnTo>
                  <a:lnTo>
                    <a:pt x="10" y="22"/>
                  </a:lnTo>
                  <a:lnTo>
                    <a:pt x="20" y="18"/>
                  </a:lnTo>
                  <a:lnTo>
                    <a:pt x="23" y="15"/>
                  </a:lnTo>
                  <a:lnTo>
                    <a:pt x="15" y="5"/>
                  </a:lnTo>
                  <a:lnTo>
                    <a:pt x="4" y="0"/>
                  </a:lnTo>
                  <a:lnTo>
                    <a:pt x="3" y="2"/>
                  </a:lnTo>
                  <a:lnTo>
                    <a:pt x="4" y="5"/>
                  </a:lnTo>
                  <a:lnTo>
                    <a:pt x="0" y="1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5" name="Freeform 70">
              <a:extLst>
                <a:ext uri="{FF2B5EF4-FFF2-40B4-BE49-F238E27FC236}">
                  <a16:creationId xmlns:a16="http://schemas.microsoft.com/office/drawing/2014/main" id="{AFF22639-D5D7-4F4C-9D61-22189D68B442}"/>
                </a:ext>
              </a:extLst>
            </p:cNvPr>
            <p:cNvSpPr>
              <a:spLocks noChangeAspect="1"/>
            </p:cNvSpPr>
            <p:nvPr/>
          </p:nvSpPr>
          <p:spPr bwMode="auto">
            <a:xfrm>
              <a:off x="582" y="3064"/>
              <a:ext cx="48" cy="11"/>
            </a:xfrm>
            <a:custGeom>
              <a:avLst/>
              <a:gdLst>
                <a:gd name="T0" fmla="*/ 502742896 w 9"/>
                <a:gd name="T1" fmla="*/ 2147483647 h 2"/>
                <a:gd name="T2" fmla="*/ 2084262485 w 9"/>
                <a:gd name="T3" fmla="*/ 0 h 2"/>
                <a:gd name="T4" fmla="*/ 2147483647 w 9"/>
                <a:gd name="T5" fmla="*/ 0 h 2"/>
                <a:gd name="T6" fmla="*/ 2147483647 w 9"/>
                <a:gd name="T7" fmla="*/ 0 h 2"/>
                <a:gd name="T8" fmla="*/ 2147483647 w 9"/>
                <a:gd name="T9" fmla="*/ 0 h 2"/>
                <a:gd name="T10" fmla="*/ 2147483647 w 9"/>
                <a:gd name="T11" fmla="*/ 0 h 2"/>
                <a:gd name="T12" fmla="*/ 2147483647 w 9"/>
                <a:gd name="T13" fmla="*/ 0 h 2"/>
                <a:gd name="T14" fmla="*/ 2147483647 w 9"/>
                <a:gd name="T15" fmla="*/ 0 h 2"/>
                <a:gd name="T16" fmla="*/ 2147483647 w 9"/>
                <a:gd name="T17" fmla="*/ 0 h 2"/>
                <a:gd name="T18" fmla="*/ 2147483647 w 9"/>
                <a:gd name="T19" fmla="*/ 2147483647 h 2"/>
                <a:gd name="T20" fmla="*/ 2147483647 w 9"/>
                <a:gd name="T21" fmla="*/ 2147483647 h 2"/>
                <a:gd name="T22" fmla="*/ 2147483647 w 9"/>
                <a:gd name="T23" fmla="*/ 2147483647 h 2"/>
                <a:gd name="T24" fmla="*/ 2147483647 w 9"/>
                <a:gd name="T25" fmla="*/ 2147483647 h 2"/>
                <a:gd name="T26" fmla="*/ 2147483647 w 9"/>
                <a:gd name="T27" fmla="*/ 2147483647 h 2"/>
                <a:gd name="T28" fmla="*/ 2147483647 w 9"/>
                <a:gd name="T29" fmla="*/ 2147483647 h 2"/>
                <a:gd name="T30" fmla="*/ 2147483647 w 9"/>
                <a:gd name="T31" fmla="*/ 2147483647 h 2"/>
                <a:gd name="T32" fmla="*/ 2084262485 w 9"/>
                <a:gd name="T33" fmla="*/ 2147483647 h 2"/>
                <a:gd name="T34" fmla="*/ 1581524453 w 9"/>
                <a:gd name="T35" fmla="*/ 2147483647 h 2"/>
                <a:gd name="T36" fmla="*/ 1099770992 w 9"/>
                <a:gd name="T37" fmla="*/ 2147483647 h 2"/>
                <a:gd name="T38" fmla="*/ 502742896 w 9"/>
                <a:gd name="T39" fmla="*/ 2147483647 h 2"/>
                <a:gd name="T40" fmla="*/ 0 w 9"/>
                <a:gd name="T41" fmla="*/ 2147483647 h 2"/>
                <a:gd name="T42" fmla="*/ 0 w 9"/>
                <a:gd name="T43" fmla="*/ 2147483647 h 2"/>
                <a:gd name="T44" fmla="*/ 502742896 w 9"/>
                <a:gd name="T45" fmla="*/ 2147483647 h 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9"/>
                <a:gd name="T70" fmla="*/ 0 h 2"/>
                <a:gd name="T71" fmla="*/ 9 w 9"/>
                <a:gd name="T72" fmla="*/ 2 h 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9" h="2">
                  <a:moveTo>
                    <a:pt x="1" y="1"/>
                  </a:moveTo>
                  <a:lnTo>
                    <a:pt x="4" y="0"/>
                  </a:lnTo>
                  <a:lnTo>
                    <a:pt x="5" y="0"/>
                  </a:lnTo>
                  <a:lnTo>
                    <a:pt x="6" y="0"/>
                  </a:lnTo>
                  <a:lnTo>
                    <a:pt x="7" y="0"/>
                  </a:lnTo>
                  <a:lnTo>
                    <a:pt x="8" y="0"/>
                  </a:lnTo>
                  <a:lnTo>
                    <a:pt x="9" y="0"/>
                  </a:lnTo>
                  <a:lnTo>
                    <a:pt x="9" y="1"/>
                  </a:lnTo>
                  <a:lnTo>
                    <a:pt x="7" y="1"/>
                  </a:lnTo>
                  <a:lnTo>
                    <a:pt x="6" y="1"/>
                  </a:lnTo>
                  <a:lnTo>
                    <a:pt x="5" y="1"/>
                  </a:lnTo>
                  <a:lnTo>
                    <a:pt x="4" y="2"/>
                  </a:lnTo>
                  <a:lnTo>
                    <a:pt x="3" y="2"/>
                  </a:lnTo>
                  <a:lnTo>
                    <a:pt x="2" y="2"/>
                  </a:lnTo>
                  <a:lnTo>
                    <a:pt x="1" y="2"/>
                  </a:lnTo>
                  <a:lnTo>
                    <a:pt x="0" y="1"/>
                  </a:lnTo>
                  <a:lnTo>
                    <a:pt x="1" y="1"/>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66" name="Freeform 71">
              <a:extLst>
                <a:ext uri="{FF2B5EF4-FFF2-40B4-BE49-F238E27FC236}">
                  <a16:creationId xmlns:a16="http://schemas.microsoft.com/office/drawing/2014/main" id="{51CDDA2D-9C82-4E90-9A5B-8879E80DE4BD}"/>
                </a:ext>
              </a:extLst>
            </p:cNvPr>
            <p:cNvSpPr>
              <a:spLocks noChangeAspect="1"/>
            </p:cNvSpPr>
            <p:nvPr/>
          </p:nvSpPr>
          <p:spPr bwMode="auto">
            <a:xfrm>
              <a:off x="619" y="3031"/>
              <a:ext cx="16" cy="12"/>
            </a:xfrm>
            <a:custGeom>
              <a:avLst/>
              <a:gdLst>
                <a:gd name="T0" fmla="*/ 0 w 3"/>
                <a:gd name="T1" fmla="*/ 0 h 2"/>
                <a:gd name="T2" fmla="*/ 0 w 3"/>
                <a:gd name="T3" fmla="*/ 2147483647 h 2"/>
                <a:gd name="T4" fmla="*/ 502742896 w 3"/>
                <a:gd name="T5" fmla="*/ 2147483647 h 2"/>
                <a:gd name="T6" fmla="*/ 502742896 w 3"/>
                <a:gd name="T7" fmla="*/ 2147483647 h 2"/>
                <a:gd name="T8" fmla="*/ 502742896 w 3"/>
                <a:gd name="T9" fmla="*/ 2147483647 h 2"/>
                <a:gd name="T10" fmla="*/ 1099770992 w 3"/>
                <a:gd name="T11" fmla="*/ 2147483647 h 2"/>
                <a:gd name="T12" fmla="*/ 1099770992 w 3"/>
                <a:gd name="T13" fmla="*/ 2147483647 h 2"/>
                <a:gd name="T14" fmla="*/ 1099770992 w 3"/>
                <a:gd name="T15" fmla="*/ 2147483647 h 2"/>
                <a:gd name="T16" fmla="*/ 1581524453 w 3"/>
                <a:gd name="T17" fmla="*/ 2147483647 h 2"/>
                <a:gd name="T18" fmla="*/ 1099770992 w 3"/>
                <a:gd name="T19" fmla="*/ 2147483647 h 2"/>
                <a:gd name="T20" fmla="*/ 502742896 w 3"/>
                <a:gd name="T21" fmla="*/ 2147483647 h 2"/>
                <a:gd name="T22" fmla="*/ 0 w 3"/>
                <a:gd name="T23" fmla="*/ 2147483647 h 2"/>
                <a:gd name="T24" fmla="*/ 0 w 3"/>
                <a:gd name="T25" fmla="*/ 0 h 2"/>
                <a:gd name="T26" fmla="*/ 0 w 3"/>
                <a:gd name="T27" fmla="*/ 0 h 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
                <a:gd name="T43" fmla="*/ 0 h 2"/>
                <a:gd name="T44" fmla="*/ 3 w 3"/>
                <a:gd name="T45" fmla="*/ 2 h 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 h="2">
                  <a:moveTo>
                    <a:pt x="0" y="0"/>
                  </a:moveTo>
                  <a:lnTo>
                    <a:pt x="0" y="1"/>
                  </a:lnTo>
                  <a:lnTo>
                    <a:pt x="1" y="2"/>
                  </a:lnTo>
                  <a:lnTo>
                    <a:pt x="2" y="2"/>
                  </a:lnTo>
                  <a:lnTo>
                    <a:pt x="3" y="2"/>
                  </a:lnTo>
                  <a:lnTo>
                    <a:pt x="2" y="1"/>
                  </a:lnTo>
                  <a:lnTo>
                    <a:pt x="1" y="1"/>
                  </a:lnTo>
                  <a:lnTo>
                    <a:pt x="0" y="1"/>
                  </a:lnTo>
                  <a:lnTo>
                    <a:pt x="0" y="0"/>
                  </a:lnTo>
                  <a:close/>
                </a:path>
              </a:pathLst>
            </a:custGeom>
            <a:solidFill>
              <a:srgbClr val="136191"/>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grpSp>
        <p:nvGrpSpPr>
          <p:cNvPr id="209983" name="Alaska">
            <a:extLst>
              <a:ext uri="{FF2B5EF4-FFF2-40B4-BE49-F238E27FC236}">
                <a16:creationId xmlns:a16="http://schemas.microsoft.com/office/drawing/2014/main" id="{A6CD36DD-082D-4A72-9DC0-72DD4AA8843B}"/>
              </a:ext>
            </a:extLst>
          </p:cNvPr>
          <p:cNvGrpSpPr>
            <a:grpSpLocks/>
          </p:cNvGrpSpPr>
          <p:nvPr/>
        </p:nvGrpSpPr>
        <p:grpSpPr bwMode="auto">
          <a:xfrm>
            <a:off x="2184400" y="4448176"/>
            <a:ext cx="2776538" cy="987425"/>
            <a:chOff x="523" y="3048"/>
            <a:chExt cx="1899" cy="696"/>
          </a:xfrm>
        </p:grpSpPr>
        <p:sp>
          <p:nvSpPr>
            <p:cNvPr id="3149" name="Freeform 73">
              <a:extLst>
                <a:ext uri="{FF2B5EF4-FFF2-40B4-BE49-F238E27FC236}">
                  <a16:creationId xmlns:a16="http://schemas.microsoft.com/office/drawing/2014/main" id="{77F327CA-602C-4A91-ADA6-53D594543CE2}"/>
                </a:ext>
              </a:extLst>
            </p:cNvPr>
            <p:cNvSpPr>
              <a:spLocks noChangeAspect="1"/>
            </p:cNvSpPr>
            <p:nvPr/>
          </p:nvSpPr>
          <p:spPr bwMode="auto">
            <a:xfrm>
              <a:off x="1451" y="3048"/>
              <a:ext cx="971" cy="668"/>
            </a:xfrm>
            <a:custGeom>
              <a:avLst/>
              <a:gdLst>
                <a:gd name="T0" fmla="*/ 2147483647 w 181"/>
                <a:gd name="T1" fmla="*/ 2147483647 h 122"/>
                <a:gd name="T2" fmla="*/ 2147483647 w 181"/>
                <a:gd name="T3" fmla="*/ 2147483647 h 122"/>
                <a:gd name="T4" fmla="*/ 2147483647 w 181"/>
                <a:gd name="T5" fmla="*/ 2147483647 h 122"/>
                <a:gd name="T6" fmla="*/ 2147483647 w 181"/>
                <a:gd name="T7" fmla="*/ 2147483647 h 122"/>
                <a:gd name="T8" fmla="*/ 2147483647 w 181"/>
                <a:gd name="T9" fmla="*/ 2147483647 h 122"/>
                <a:gd name="T10" fmla="*/ 2147483647 w 181"/>
                <a:gd name="T11" fmla="*/ 2147483647 h 122"/>
                <a:gd name="T12" fmla="*/ 2147483647 w 181"/>
                <a:gd name="T13" fmla="*/ 2147483647 h 122"/>
                <a:gd name="T14" fmla="*/ 2147483647 w 181"/>
                <a:gd name="T15" fmla="*/ 2147483647 h 122"/>
                <a:gd name="T16" fmla="*/ 2147483647 w 181"/>
                <a:gd name="T17" fmla="*/ 2147483647 h 122"/>
                <a:gd name="T18" fmla="*/ 2147483647 w 181"/>
                <a:gd name="T19" fmla="*/ 2147483647 h 122"/>
                <a:gd name="T20" fmla="*/ 2147483647 w 181"/>
                <a:gd name="T21" fmla="*/ 2147483647 h 122"/>
                <a:gd name="T22" fmla="*/ 2147483647 w 181"/>
                <a:gd name="T23" fmla="*/ 2147483647 h 122"/>
                <a:gd name="T24" fmla="*/ 2147483647 w 181"/>
                <a:gd name="T25" fmla="*/ 2147483647 h 122"/>
                <a:gd name="T26" fmla="*/ 2147483647 w 181"/>
                <a:gd name="T27" fmla="*/ 2147483647 h 122"/>
                <a:gd name="T28" fmla="*/ 2147483647 w 181"/>
                <a:gd name="T29" fmla="*/ 2147483647 h 122"/>
                <a:gd name="T30" fmla="*/ 2147483647 w 181"/>
                <a:gd name="T31" fmla="*/ 2147483647 h 122"/>
                <a:gd name="T32" fmla="*/ 2147483647 w 181"/>
                <a:gd name="T33" fmla="*/ 2147483647 h 122"/>
                <a:gd name="T34" fmla="*/ 2147483647 w 181"/>
                <a:gd name="T35" fmla="*/ 2147483647 h 122"/>
                <a:gd name="T36" fmla="*/ 2147483647 w 181"/>
                <a:gd name="T37" fmla="*/ 2147483647 h 122"/>
                <a:gd name="T38" fmla="*/ 2147483647 w 181"/>
                <a:gd name="T39" fmla="*/ 2147483647 h 122"/>
                <a:gd name="T40" fmla="*/ 2147483647 w 181"/>
                <a:gd name="T41" fmla="*/ 2147483647 h 122"/>
                <a:gd name="T42" fmla="*/ 2147483647 w 181"/>
                <a:gd name="T43" fmla="*/ 2147483647 h 122"/>
                <a:gd name="T44" fmla="*/ 2147483647 w 181"/>
                <a:gd name="T45" fmla="*/ 2147483647 h 122"/>
                <a:gd name="T46" fmla="*/ 2147483647 w 181"/>
                <a:gd name="T47" fmla="*/ 2147483647 h 122"/>
                <a:gd name="T48" fmla="*/ 2147483647 w 181"/>
                <a:gd name="T49" fmla="*/ 2147483647 h 122"/>
                <a:gd name="T50" fmla="*/ 2147483647 w 181"/>
                <a:gd name="T51" fmla="*/ 2147483647 h 122"/>
                <a:gd name="T52" fmla="*/ 2147483647 w 181"/>
                <a:gd name="T53" fmla="*/ 2147483647 h 122"/>
                <a:gd name="T54" fmla="*/ 2147483647 w 181"/>
                <a:gd name="T55" fmla="*/ 2147483647 h 122"/>
                <a:gd name="T56" fmla="*/ 2147483647 w 181"/>
                <a:gd name="T57" fmla="*/ 2147483647 h 122"/>
                <a:gd name="T58" fmla="*/ 2147483647 w 181"/>
                <a:gd name="T59" fmla="*/ 2147483647 h 122"/>
                <a:gd name="T60" fmla="*/ 2147483647 w 181"/>
                <a:gd name="T61" fmla="*/ 2147483647 h 122"/>
                <a:gd name="T62" fmla="*/ 533748040 w 181"/>
                <a:gd name="T63" fmla="*/ 2147483647 h 122"/>
                <a:gd name="T64" fmla="*/ 2147483647 w 181"/>
                <a:gd name="T65" fmla="*/ 2147483647 h 122"/>
                <a:gd name="T66" fmla="*/ 533748040 w 181"/>
                <a:gd name="T67" fmla="*/ 2147483647 h 122"/>
                <a:gd name="T68" fmla="*/ 2147483647 w 181"/>
                <a:gd name="T69" fmla="*/ 2147483647 h 122"/>
                <a:gd name="T70" fmla="*/ 2147483647 w 181"/>
                <a:gd name="T71" fmla="*/ 2147483647 h 122"/>
                <a:gd name="T72" fmla="*/ 2147483647 w 181"/>
                <a:gd name="T73" fmla="*/ 2147483647 h 122"/>
                <a:gd name="T74" fmla="*/ 2147483647 w 181"/>
                <a:gd name="T75" fmla="*/ 2147483647 h 122"/>
                <a:gd name="T76" fmla="*/ 2147483647 w 181"/>
                <a:gd name="T77" fmla="*/ 2147483647 h 122"/>
                <a:gd name="T78" fmla="*/ 2147483647 w 181"/>
                <a:gd name="T79" fmla="*/ 2147483647 h 122"/>
                <a:gd name="T80" fmla="*/ 2147483647 w 181"/>
                <a:gd name="T81" fmla="*/ 2147483647 h 122"/>
                <a:gd name="T82" fmla="*/ 2147483647 w 181"/>
                <a:gd name="T83" fmla="*/ 2147483647 h 122"/>
                <a:gd name="T84" fmla="*/ 2147483647 w 181"/>
                <a:gd name="T85" fmla="*/ 2147483647 h 122"/>
                <a:gd name="T86" fmla="*/ 2147483647 w 181"/>
                <a:gd name="T87" fmla="*/ 2147483647 h 122"/>
                <a:gd name="T88" fmla="*/ 2147483647 w 181"/>
                <a:gd name="T89" fmla="*/ 2147483647 h 122"/>
                <a:gd name="T90" fmla="*/ 2147483647 w 181"/>
                <a:gd name="T91" fmla="*/ 2147483647 h 122"/>
                <a:gd name="T92" fmla="*/ 2147483647 w 181"/>
                <a:gd name="T93" fmla="*/ 2147483647 h 122"/>
                <a:gd name="T94" fmla="*/ 2147483647 w 181"/>
                <a:gd name="T95" fmla="*/ 2147483647 h 122"/>
                <a:gd name="T96" fmla="*/ 2147483647 w 181"/>
                <a:gd name="T97" fmla="*/ 2147483647 h 122"/>
                <a:gd name="T98" fmla="*/ 2147483647 w 181"/>
                <a:gd name="T99" fmla="*/ 2147483647 h 122"/>
                <a:gd name="T100" fmla="*/ 2147483647 w 181"/>
                <a:gd name="T101" fmla="*/ 2147483647 h 122"/>
                <a:gd name="T102" fmla="*/ 2147483647 w 181"/>
                <a:gd name="T103" fmla="*/ 0 h 122"/>
                <a:gd name="T104" fmla="*/ 2147483647 w 181"/>
                <a:gd name="T105" fmla="*/ 2147483647 h 122"/>
                <a:gd name="T106" fmla="*/ 2147483647 w 181"/>
                <a:gd name="T107" fmla="*/ 2147483647 h 122"/>
                <a:gd name="T108" fmla="*/ 2147483647 w 181"/>
                <a:gd name="T109" fmla="*/ 2147483647 h 122"/>
                <a:gd name="T110" fmla="*/ 2147483647 w 181"/>
                <a:gd name="T111" fmla="*/ 2147483647 h 12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81"/>
                <a:gd name="T169" fmla="*/ 0 h 122"/>
                <a:gd name="T170" fmla="*/ 181 w 181"/>
                <a:gd name="T171" fmla="*/ 122 h 12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81" h="122">
                  <a:moveTo>
                    <a:pt x="83" y="7"/>
                  </a:moveTo>
                  <a:lnTo>
                    <a:pt x="107" y="77"/>
                  </a:lnTo>
                  <a:lnTo>
                    <a:pt x="110" y="77"/>
                  </a:lnTo>
                  <a:lnTo>
                    <a:pt x="112" y="77"/>
                  </a:lnTo>
                  <a:lnTo>
                    <a:pt x="117" y="74"/>
                  </a:lnTo>
                  <a:lnTo>
                    <a:pt x="120" y="77"/>
                  </a:lnTo>
                  <a:lnTo>
                    <a:pt x="125" y="77"/>
                  </a:lnTo>
                  <a:lnTo>
                    <a:pt x="128" y="79"/>
                  </a:lnTo>
                  <a:lnTo>
                    <a:pt x="129" y="79"/>
                  </a:lnTo>
                  <a:lnTo>
                    <a:pt x="131" y="79"/>
                  </a:lnTo>
                  <a:lnTo>
                    <a:pt x="132" y="75"/>
                  </a:lnTo>
                  <a:lnTo>
                    <a:pt x="134" y="70"/>
                  </a:lnTo>
                  <a:lnTo>
                    <a:pt x="138" y="71"/>
                  </a:lnTo>
                  <a:lnTo>
                    <a:pt x="142" y="72"/>
                  </a:lnTo>
                  <a:lnTo>
                    <a:pt x="164" y="79"/>
                  </a:lnTo>
                  <a:lnTo>
                    <a:pt x="172" y="78"/>
                  </a:lnTo>
                  <a:lnTo>
                    <a:pt x="176" y="78"/>
                  </a:lnTo>
                  <a:lnTo>
                    <a:pt x="180" y="81"/>
                  </a:lnTo>
                  <a:lnTo>
                    <a:pt x="181" y="86"/>
                  </a:lnTo>
                  <a:lnTo>
                    <a:pt x="180" y="90"/>
                  </a:lnTo>
                  <a:lnTo>
                    <a:pt x="173" y="94"/>
                  </a:lnTo>
                  <a:lnTo>
                    <a:pt x="170" y="94"/>
                  </a:lnTo>
                  <a:lnTo>
                    <a:pt x="166" y="93"/>
                  </a:lnTo>
                  <a:lnTo>
                    <a:pt x="163" y="89"/>
                  </a:lnTo>
                  <a:lnTo>
                    <a:pt x="160" y="89"/>
                  </a:lnTo>
                  <a:lnTo>
                    <a:pt x="161" y="92"/>
                  </a:lnTo>
                  <a:lnTo>
                    <a:pt x="160" y="93"/>
                  </a:lnTo>
                  <a:lnTo>
                    <a:pt x="158" y="94"/>
                  </a:lnTo>
                  <a:lnTo>
                    <a:pt x="142" y="86"/>
                  </a:lnTo>
                  <a:lnTo>
                    <a:pt x="138" y="85"/>
                  </a:lnTo>
                  <a:lnTo>
                    <a:pt x="138" y="84"/>
                  </a:lnTo>
                  <a:lnTo>
                    <a:pt x="138" y="82"/>
                  </a:lnTo>
                  <a:lnTo>
                    <a:pt x="138" y="80"/>
                  </a:lnTo>
                  <a:lnTo>
                    <a:pt x="137" y="80"/>
                  </a:lnTo>
                  <a:lnTo>
                    <a:pt x="137" y="82"/>
                  </a:lnTo>
                  <a:lnTo>
                    <a:pt x="137" y="85"/>
                  </a:lnTo>
                  <a:lnTo>
                    <a:pt x="124" y="84"/>
                  </a:lnTo>
                  <a:lnTo>
                    <a:pt x="116" y="81"/>
                  </a:lnTo>
                  <a:lnTo>
                    <a:pt x="115" y="82"/>
                  </a:lnTo>
                  <a:lnTo>
                    <a:pt x="110" y="82"/>
                  </a:lnTo>
                  <a:lnTo>
                    <a:pt x="103" y="84"/>
                  </a:lnTo>
                  <a:lnTo>
                    <a:pt x="97" y="85"/>
                  </a:lnTo>
                  <a:lnTo>
                    <a:pt x="94" y="85"/>
                  </a:lnTo>
                  <a:lnTo>
                    <a:pt x="91" y="82"/>
                  </a:lnTo>
                  <a:lnTo>
                    <a:pt x="88" y="85"/>
                  </a:lnTo>
                  <a:lnTo>
                    <a:pt x="86" y="84"/>
                  </a:lnTo>
                  <a:lnTo>
                    <a:pt x="83" y="82"/>
                  </a:lnTo>
                  <a:lnTo>
                    <a:pt x="80" y="84"/>
                  </a:lnTo>
                  <a:lnTo>
                    <a:pt x="77" y="88"/>
                  </a:lnTo>
                  <a:lnTo>
                    <a:pt x="77" y="90"/>
                  </a:lnTo>
                  <a:lnTo>
                    <a:pt x="70" y="95"/>
                  </a:lnTo>
                  <a:lnTo>
                    <a:pt x="63" y="98"/>
                  </a:lnTo>
                  <a:lnTo>
                    <a:pt x="61" y="98"/>
                  </a:lnTo>
                  <a:lnTo>
                    <a:pt x="62" y="94"/>
                  </a:lnTo>
                  <a:lnTo>
                    <a:pt x="61" y="92"/>
                  </a:lnTo>
                  <a:lnTo>
                    <a:pt x="62" y="88"/>
                  </a:lnTo>
                  <a:lnTo>
                    <a:pt x="61" y="86"/>
                  </a:lnTo>
                  <a:lnTo>
                    <a:pt x="60" y="90"/>
                  </a:lnTo>
                  <a:lnTo>
                    <a:pt x="52" y="97"/>
                  </a:lnTo>
                  <a:lnTo>
                    <a:pt x="51" y="98"/>
                  </a:lnTo>
                  <a:lnTo>
                    <a:pt x="53" y="100"/>
                  </a:lnTo>
                  <a:lnTo>
                    <a:pt x="55" y="100"/>
                  </a:lnTo>
                  <a:lnTo>
                    <a:pt x="52" y="103"/>
                  </a:lnTo>
                  <a:lnTo>
                    <a:pt x="49" y="107"/>
                  </a:lnTo>
                  <a:lnTo>
                    <a:pt x="43" y="110"/>
                  </a:lnTo>
                  <a:lnTo>
                    <a:pt x="36" y="115"/>
                  </a:lnTo>
                  <a:lnTo>
                    <a:pt x="27" y="117"/>
                  </a:lnTo>
                  <a:lnTo>
                    <a:pt x="26" y="120"/>
                  </a:lnTo>
                  <a:lnTo>
                    <a:pt x="20" y="122"/>
                  </a:lnTo>
                  <a:lnTo>
                    <a:pt x="15" y="122"/>
                  </a:lnTo>
                  <a:lnTo>
                    <a:pt x="11" y="121"/>
                  </a:lnTo>
                  <a:lnTo>
                    <a:pt x="11" y="120"/>
                  </a:lnTo>
                  <a:lnTo>
                    <a:pt x="13" y="118"/>
                  </a:lnTo>
                  <a:lnTo>
                    <a:pt x="22" y="115"/>
                  </a:lnTo>
                  <a:lnTo>
                    <a:pt x="29" y="111"/>
                  </a:lnTo>
                  <a:lnTo>
                    <a:pt x="30" y="108"/>
                  </a:lnTo>
                  <a:lnTo>
                    <a:pt x="31" y="102"/>
                  </a:lnTo>
                  <a:lnTo>
                    <a:pt x="33" y="100"/>
                  </a:lnTo>
                  <a:lnTo>
                    <a:pt x="30" y="100"/>
                  </a:lnTo>
                  <a:lnTo>
                    <a:pt x="28" y="100"/>
                  </a:lnTo>
                  <a:lnTo>
                    <a:pt x="27" y="100"/>
                  </a:lnTo>
                  <a:lnTo>
                    <a:pt x="25" y="101"/>
                  </a:lnTo>
                  <a:lnTo>
                    <a:pt x="24" y="101"/>
                  </a:lnTo>
                  <a:lnTo>
                    <a:pt x="19" y="98"/>
                  </a:lnTo>
                  <a:lnTo>
                    <a:pt x="18" y="97"/>
                  </a:lnTo>
                  <a:lnTo>
                    <a:pt x="13" y="98"/>
                  </a:lnTo>
                  <a:lnTo>
                    <a:pt x="10" y="98"/>
                  </a:lnTo>
                  <a:lnTo>
                    <a:pt x="10" y="96"/>
                  </a:lnTo>
                  <a:lnTo>
                    <a:pt x="11" y="90"/>
                  </a:lnTo>
                  <a:lnTo>
                    <a:pt x="12" y="89"/>
                  </a:lnTo>
                  <a:lnTo>
                    <a:pt x="12" y="86"/>
                  </a:lnTo>
                  <a:lnTo>
                    <a:pt x="11" y="86"/>
                  </a:lnTo>
                  <a:lnTo>
                    <a:pt x="5" y="86"/>
                  </a:lnTo>
                  <a:lnTo>
                    <a:pt x="3" y="85"/>
                  </a:lnTo>
                  <a:lnTo>
                    <a:pt x="3" y="81"/>
                  </a:lnTo>
                  <a:lnTo>
                    <a:pt x="1" y="79"/>
                  </a:lnTo>
                  <a:lnTo>
                    <a:pt x="1" y="78"/>
                  </a:lnTo>
                  <a:lnTo>
                    <a:pt x="4" y="78"/>
                  </a:lnTo>
                  <a:lnTo>
                    <a:pt x="4" y="77"/>
                  </a:lnTo>
                  <a:lnTo>
                    <a:pt x="2" y="73"/>
                  </a:lnTo>
                  <a:lnTo>
                    <a:pt x="0" y="71"/>
                  </a:lnTo>
                  <a:lnTo>
                    <a:pt x="1" y="68"/>
                  </a:lnTo>
                  <a:lnTo>
                    <a:pt x="6" y="65"/>
                  </a:lnTo>
                  <a:lnTo>
                    <a:pt x="7" y="64"/>
                  </a:lnTo>
                  <a:lnTo>
                    <a:pt x="9" y="61"/>
                  </a:lnTo>
                  <a:lnTo>
                    <a:pt x="12" y="59"/>
                  </a:lnTo>
                  <a:lnTo>
                    <a:pt x="13" y="59"/>
                  </a:lnTo>
                  <a:lnTo>
                    <a:pt x="15" y="62"/>
                  </a:lnTo>
                  <a:lnTo>
                    <a:pt x="17" y="62"/>
                  </a:lnTo>
                  <a:lnTo>
                    <a:pt x="20" y="59"/>
                  </a:lnTo>
                  <a:lnTo>
                    <a:pt x="21" y="59"/>
                  </a:lnTo>
                  <a:lnTo>
                    <a:pt x="25" y="59"/>
                  </a:lnTo>
                  <a:lnTo>
                    <a:pt x="26" y="58"/>
                  </a:lnTo>
                  <a:lnTo>
                    <a:pt x="25" y="55"/>
                  </a:lnTo>
                  <a:lnTo>
                    <a:pt x="25" y="52"/>
                  </a:lnTo>
                  <a:lnTo>
                    <a:pt x="29" y="49"/>
                  </a:lnTo>
                  <a:lnTo>
                    <a:pt x="27" y="49"/>
                  </a:lnTo>
                  <a:lnTo>
                    <a:pt x="21" y="52"/>
                  </a:lnTo>
                  <a:lnTo>
                    <a:pt x="19" y="52"/>
                  </a:lnTo>
                  <a:lnTo>
                    <a:pt x="17" y="49"/>
                  </a:lnTo>
                  <a:lnTo>
                    <a:pt x="15" y="49"/>
                  </a:lnTo>
                  <a:lnTo>
                    <a:pt x="12" y="49"/>
                  </a:lnTo>
                  <a:lnTo>
                    <a:pt x="10" y="48"/>
                  </a:lnTo>
                  <a:lnTo>
                    <a:pt x="8" y="47"/>
                  </a:lnTo>
                  <a:lnTo>
                    <a:pt x="8" y="45"/>
                  </a:lnTo>
                  <a:lnTo>
                    <a:pt x="10" y="41"/>
                  </a:lnTo>
                  <a:lnTo>
                    <a:pt x="10" y="40"/>
                  </a:lnTo>
                  <a:lnTo>
                    <a:pt x="8" y="38"/>
                  </a:lnTo>
                  <a:lnTo>
                    <a:pt x="8" y="37"/>
                  </a:lnTo>
                  <a:lnTo>
                    <a:pt x="11" y="34"/>
                  </a:lnTo>
                  <a:lnTo>
                    <a:pt x="13" y="34"/>
                  </a:lnTo>
                  <a:lnTo>
                    <a:pt x="16" y="35"/>
                  </a:lnTo>
                  <a:lnTo>
                    <a:pt x="17" y="34"/>
                  </a:lnTo>
                  <a:lnTo>
                    <a:pt x="19" y="34"/>
                  </a:lnTo>
                  <a:lnTo>
                    <a:pt x="21" y="34"/>
                  </a:lnTo>
                  <a:lnTo>
                    <a:pt x="22" y="36"/>
                  </a:lnTo>
                  <a:lnTo>
                    <a:pt x="22" y="37"/>
                  </a:lnTo>
                  <a:lnTo>
                    <a:pt x="26" y="41"/>
                  </a:lnTo>
                  <a:lnTo>
                    <a:pt x="28" y="41"/>
                  </a:lnTo>
                  <a:lnTo>
                    <a:pt x="30" y="39"/>
                  </a:lnTo>
                  <a:lnTo>
                    <a:pt x="32" y="38"/>
                  </a:lnTo>
                  <a:lnTo>
                    <a:pt x="29" y="37"/>
                  </a:lnTo>
                  <a:lnTo>
                    <a:pt x="30" y="32"/>
                  </a:lnTo>
                  <a:lnTo>
                    <a:pt x="24" y="31"/>
                  </a:lnTo>
                  <a:lnTo>
                    <a:pt x="24" y="27"/>
                  </a:lnTo>
                  <a:lnTo>
                    <a:pt x="21" y="22"/>
                  </a:lnTo>
                  <a:lnTo>
                    <a:pt x="19" y="19"/>
                  </a:lnTo>
                  <a:lnTo>
                    <a:pt x="21" y="16"/>
                  </a:lnTo>
                  <a:lnTo>
                    <a:pt x="25" y="16"/>
                  </a:lnTo>
                  <a:lnTo>
                    <a:pt x="29" y="15"/>
                  </a:lnTo>
                  <a:lnTo>
                    <a:pt x="32" y="9"/>
                  </a:lnTo>
                  <a:lnTo>
                    <a:pt x="35" y="6"/>
                  </a:lnTo>
                  <a:lnTo>
                    <a:pt x="39" y="4"/>
                  </a:lnTo>
                  <a:lnTo>
                    <a:pt x="42" y="2"/>
                  </a:lnTo>
                  <a:lnTo>
                    <a:pt x="44" y="3"/>
                  </a:lnTo>
                  <a:lnTo>
                    <a:pt x="49" y="0"/>
                  </a:lnTo>
                  <a:lnTo>
                    <a:pt x="50" y="3"/>
                  </a:lnTo>
                  <a:lnTo>
                    <a:pt x="57" y="3"/>
                  </a:lnTo>
                  <a:lnTo>
                    <a:pt x="59" y="6"/>
                  </a:lnTo>
                  <a:lnTo>
                    <a:pt x="60" y="7"/>
                  </a:lnTo>
                  <a:lnTo>
                    <a:pt x="64" y="7"/>
                  </a:lnTo>
                  <a:lnTo>
                    <a:pt x="69" y="9"/>
                  </a:lnTo>
                  <a:lnTo>
                    <a:pt x="72" y="9"/>
                  </a:lnTo>
                  <a:lnTo>
                    <a:pt x="73" y="8"/>
                  </a:lnTo>
                  <a:lnTo>
                    <a:pt x="75" y="6"/>
                  </a:lnTo>
                  <a:lnTo>
                    <a:pt x="77" y="6"/>
                  </a:lnTo>
                  <a:lnTo>
                    <a:pt x="82" y="7"/>
                  </a:lnTo>
                  <a:lnTo>
                    <a:pt x="83" y="7"/>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0" name="Freeform 74">
              <a:extLst>
                <a:ext uri="{FF2B5EF4-FFF2-40B4-BE49-F238E27FC236}">
                  <a16:creationId xmlns:a16="http://schemas.microsoft.com/office/drawing/2014/main" id="{76F274D3-4A04-4D04-9E5C-BF1274C0F912}"/>
                </a:ext>
              </a:extLst>
            </p:cNvPr>
            <p:cNvSpPr>
              <a:spLocks noChangeAspect="1"/>
            </p:cNvSpPr>
            <p:nvPr/>
          </p:nvSpPr>
          <p:spPr bwMode="auto">
            <a:xfrm>
              <a:off x="1708" y="3613"/>
              <a:ext cx="75" cy="75"/>
            </a:xfrm>
            <a:custGeom>
              <a:avLst/>
              <a:gdLst>
                <a:gd name="T0" fmla="*/ 2147483647 w 13"/>
                <a:gd name="T1" fmla="*/ 0 h 14"/>
                <a:gd name="T2" fmla="*/ 2147483647 w 13"/>
                <a:gd name="T3" fmla="*/ 1148516089 h 14"/>
                <a:gd name="T4" fmla="*/ 2147483647 w 13"/>
                <a:gd name="T5" fmla="*/ 2147483647 h 14"/>
                <a:gd name="T6" fmla="*/ 2053453529 w 13"/>
                <a:gd name="T7" fmla="*/ 2147483647 h 14"/>
                <a:gd name="T8" fmla="*/ 0 w 13"/>
                <a:gd name="T9" fmla="*/ 2147483647 h 14"/>
                <a:gd name="T10" fmla="*/ 0 w 13"/>
                <a:gd name="T11" fmla="*/ 2147483647 h 14"/>
                <a:gd name="T12" fmla="*/ 0 w 13"/>
                <a:gd name="T13" fmla="*/ 2147483647 h 14"/>
                <a:gd name="T14" fmla="*/ 635724388 w 13"/>
                <a:gd name="T15" fmla="*/ 2147483647 h 14"/>
                <a:gd name="T16" fmla="*/ 2147483647 w 13"/>
                <a:gd name="T17" fmla="*/ 2147483647 h 14"/>
                <a:gd name="T18" fmla="*/ 2147483647 w 13"/>
                <a:gd name="T19" fmla="*/ 2147483647 h 14"/>
                <a:gd name="T20" fmla="*/ 2147483647 w 13"/>
                <a:gd name="T21" fmla="*/ 2147483647 h 14"/>
                <a:gd name="T22" fmla="*/ 2147483647 w 13"/>
                <a:gd name="T23" fmla="*/ 2147483647 h 14"/>
                <a:gd name="T24" fmla="*/ 2147483647 w 13"/>
                <a:gd name="T25" fmla="*/ 2147483647 h 14"/>
                <a:gd name="T26" fmla="*/ 2147483647 w 13"/>
                <a:gd name="T27" fmla="*/ 1148516089 h 14"/>
                <a:gd name="T28" fmla="*/ 2147483647 w 13"/>
                <a:gd name="T29" fmla="*/ 0 h 14"/>
                <a:gd name="T30" fmla="*/ 2147483647 w 13"/>
                <a:gd name="T31" fmla="*/ 0 h 14"/>
                <a:gd name="T32" fmla="*/ 2147483647 w 13"/>
                <a:gd name="T33" fmla="*/ 0 h 1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3"/>
                <a:gd name="T52" fmla="*/ 0 h 14"/>
                <a:gd name="T53" fmla="*/ 13 w 13"/>
                <a:gd name="T54" fmla="*/ 14 h 1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3" h="14">
                  <a:moveTo>
                    <a:pt x="10" y="0"/>
                  </a:moveTo>
                  <a:lnTo>
                    <a:pt x="7" y="2"/>
                  </a:lnTo>
                  <a:lnTo>
                    <a:pt x="6" y="6"/>
                  </a:lnTo>
                  <a:lnTo>
                    <a:pt x="3" y="8"/>
                  </a:lnTo>
                  <a:lnTo>
                    <a:pt x="0" y="8"/>
                  </a:lnTo>
                  <a:lnTo>
                    <a:pt x="0" y="10"/>
                  </a:lnTo>
                  <a:lnTo>
                    <a:pt x="0" y="12"/>
                  </a:lnTo>
                  <a:lnTo>
                    <a:pt x="1" y="14"/>
                  </a:lnTo>
                  <a:lnTo>
                    <a:pt x="4" y="13"/>
                  </a:lnTo>
                  <a:lnTo>
                    <a:pt x="5" y="12"/>
                  </a:lnTo>
                  <a:lnTo>
                    <a:pt x="11" y="10"/>
                  </a:lnTo>
                  <a:lnTo>
                    <a:pt x="13" y="7"/>
                  </a:lnTo>
                  <a:lnTo>
                    <a:pt x="12" y="5"/>
                  </a:lnTo>
                  <a:lnTo>
                    <a:pt x="13" y="2"/>
                  </a:lnTo>
                  <a:lnTo>
                    <a:pt x="13" y="0"/>
                  </a:lnTo>
                  <a:lnTo>
                    <a:pt x="12" y="0"/>
                  </a:lnTo>
                  <a:lnTo>
                    <a:pt x="10" y="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1" name="Freeform 75">
              <a:extLst>
                <a:ext uri="{FF2B5EF4-FFF2-40B4-BE49-F238E27FC236}">
                  <a16:creationId xmlns:a16="http://schemas.microsoft.com/office/drawing/2014/main" id="{E50D7CCF-74DB-435B-A10C-A95BCDA7A7AE}"/>
                </a:ext>
              </a:extLst>
            </p:cNvPr>
            <p:cNvSpPr>
              <a:spLocks noChangeAspect="1"/>
            </p:cNvSpPr>
            <p:nvPr/>
          </p:nvSpPr>
          <p:spPr bwMode="auto">
            <a:xfrm>
              <a:off x="1397" y="3311"/>
              <a:ext cx="38" cy="44"/>
            </a:xfrm>
            <a:custGeom>
              <a:avLst/>
              <a:gdLst>
                <a:gd name="T0" fmla="*/ 0 w 7"/>
                <a:gd name="T1" fmla="*/ 0 h 8"/>
                <a:gd name="T2" fmla="*/ 601860877 w 7"/>
                <a:gd name="T3" fmla="*/ 1519863912 h 8"/>
                <a:gd name="T4" fmla="*/ 601860877 w 7"/>
                <a:gd name="T5" fmla="*/ 2147483647 h 8"/>
                <a:gd name="T6" fmla="*/ 1334985513 w 7"/>
                <a:gd name="T7" fmla="*/ 2147483647 h 8"/>
                <a:gd name="T8" fmla="*/ 2147483647 w 7"/>
                <a:gd name="T9" fmla="*/ 2147483647 h 8"/>
                <a:gd name="T10" fmla="*/ 2147483647 w 7"/>
                <a:gd name="T11" fmla="*/ 2147483647 h 8"/>
                <a:gd name="T12" fmla="*/ 2147483647 w 7"/>
                <a:gd name="T13" fmla="*/ 2147483647 h 8"/>
                <a:gd name="T14" fmla="*/ 2147483647 w 7"/>
                <a:gd name="T15" fmla="*/ 2147483647 h 8"/>
                <a:gd name="T16" fmla="*/ 1334985513 w 7"/>
                <a:gd name="T17" fmla="*/ 0 h 8"/>
                <a:gd name="T18" fmla="*/ 601860877 w 7"/>
                <a:gd name="T19" fmla="*/ 0 h 8"/>
                <a:gd name="T20" fmla="*/ 0 w 7"/>
                <a:gd name="T21" fmla="*/ 0 h 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8"/>
                <a:gd name="T35" fmla="*/ 7 w 7"/>
                <a:gd name="T36" fmla="*/ 8 h 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8">
                  <a:moveTo>
                    <a:pt x="0" y="0"/>
                  </a:moveTo>
                  <a:lnTo>
                    <a:pt x="1" y="2"/>
                  </a:lnTo>
                  <a:lnTo>
                    <a:pt x="1" y="5"/>
                  </a:lnTo>
                  <a:lnTo>
                    <a:pt x="2" y="6"/>
                  </a:lnTo>
                  <a:lnTo>
                    <a:pt x="4" y="6"/>
                  </a:lnTo>
                  <a:lnTo>
                    <a:pt x="5" y="8"/>
                  </a:lnTo>
                  <a:lnTo>
                    <a:pt x="7" y="6"/>
                  </a:lnTo>
                  <a:lnTo>
                    <a:pt x="5" y="3"/>
                  </a:lnTo>
                  <a:lnTo>
                    <a:pt x="2" y="0"/>
                  </a:lnTo>
                  <a:lnTo>
                    <a:pt x="1" y="0"/>
                  </a:lnTo>
                  <a:lnTo>
                    <a:pt x="0" y="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2" name="Freeform 76">
              <a:extLst>
                <a:ext uri="{FF2B5EF4-FFF2-40B4-BE49-F238E27FC236}">
                  <a16:creationId xmlns:a16="http://schemas.microsoft.com/office/drawing/2014/main" id="{614DC40C-DD18-4C3E-9FA7-4EE8A6249C8C}"/>
                </a:ext>
              </a:extLst>
            </p:cNvPr>
            <p:cNvSpPr>
              <a:spLocks noChangeAspect="1"/>
            </p:cNvSpPr>
            <p:nvPr/>
          </p:nvSpPr>
          <p:spPr bwMode="auto">
            <a:xfrm>
              <a:off x="1349" y="3694"/>
              <a:ext cx="155" cy="39"/>
            </a:xfrm>
            <a:custGeom>
              <a:avLst/>
              <a:gdLst>
                <a:gd name="T0" fmla="*/ 2147483647 w 29"/>
                <a:gd name="T1" fmla="*/ 1758338456 h 7"/>
                <a:gd name="T2" fmla="*/ 2147483647 w 29"/>
                <a:gd name="T3" fmla="*/ 0 h 7"/>
                <a:gd name="T4" fmla="*/ 2147483647 w 29"/>
                <a:gd name="T5" fmla="*/ 0 h 7"/>
                <a:gd name="T6" fmla="*/ 2147483647 w 29"/>
                <a:gd name="T7" fmla="*/ 0 h 7"/>
                <a:gd name="T8" fmla="*/ 2147483647 w 29"/>
                <a:gd name="T9" fmla="*/ 951640376 h 7"/>
                <a:gd name="T10" fmla="*/ 2147483647 w 29"/>
                <a:gd name="T11" fmla="*/ 2147483647 h 7"/>
                <a:gd name="T12" fmla="*/ 2147483647 w 29"/>
                <a:gd name="T13" fmla="*/ 2147483647 h 7"/>
                <a:gd name="T14" fmla="*/ 546928593 w 29"/>
                <a:gd name="T15" fmla="*/ 2147483647 h 7"/>
                <a:gd name="T16" fmla="*/ 0 w 29"/>
                <a:gd name="T17" fmla="*/ 2147483647 h 7"/>
                <a:gd name="T18" fmla="*/ 0 w 29"/>
                <a:gd name="T19" fmla="*/ 2147483647 h 7"/>
                <a:gd name="T20" fmla="*/ 546928593 w 29"/>
                <a:gd name="T21" fmla="*/ 2147483647 h 7"/>
                <a:gd name="T22" fmla="*/ 2147483647 w 29"/>
                <a:gd name="T23" fmla="*/ 2147483647 h 7"/>
                <a:gd name="T24" fmla="*/ 2147483647 w 29"/>
                <a:gd name="T25" fmla="*/ 2147483647 h 7"/>
                <a:gd name="T26" fmla="*/ 2147483647 w 29"/>
                <a:gd name="T27" fmla="*/ 2147483647 h 7"/>
                <a:gd name="T28" fmla="*/ 2147483647 w 29"/>
                <a:gd name="T29" fmla="*/ 2147483647 h 7"/>
                <a:gd name="T30" fmla="*/ 2147483647 w 29"/>
                <a:gd name="T31" fmla="*/ 2147483647 h 7"/>
                <a:gd name="T32" fmla="*/ 2147483647 w 29"/>
                <a:gd name="T33" fmla="*/ 2147483647 h 7"/>
                <a:gd name="T34" fmla="*/ 2147483647 w 29"/>
                <a:gd name="T35" fmla="*/ 2147483647 h 7"/>
                <a:gd name="T36" fmla="*/ 2147483647 w 29"/>
                <a:gd name="T37" fmla="*/ 2147483647 h 7"/>
                <a:gd name="T38" fmla="*/ 2147483647 w 29"/>
                <a:gd name="T39" fmla="*/ 2147483647 h 7"/>
                <a:gd name="T40" fmla="*/ 2147483647 w 29"/>
                <a:gd name="T41" fmla="*/ 2147483647 h 7"/>
                <a:gd name="T42" fmla="*/ 2147483647 w 29"/>
                <a:gd name="T43" fmla="*/ 1758338456 h 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9"/>
                <a:gd name="T67" fmla="*/ 0 h 7"/>
                <a:gd name="T68" fmla="*/ 29 w 29"/>
                <a:gd name="T69" fmla="*/ 7 h 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9" h="7">
                  <a:moveTo>
                    <a:pt x="29" y="2"/>
                  </a:moveTo>
                  <a:lnTo>
                    <a:pt x="26" y="0"/>
                  </a:lnTo>
                  <a:lnTo>
                    <a:pt x="23" y="0"/>
                  </a:lnTo>
                  <a:lnTo>
                    <a:pt x="21" y="0"/>
                  </a:lnTo>
                  <a:lnTo>
                    <a:pt x="19" y="1"/>
                  </a:lnTo>
                  <a:lnTo>
                    <a:pt x="15" y="3"/>
                  </a:lnTo>
                  <a:lnTo>
                    <a:pt x="10" y="4"/>
                  </a:lnTo>
                  <a:lnTo>
                    <a:pt x="1" y="3"/>
                  </a:lnTo>
                  <a:lnTo>
                    <a:pt x="0" y="4"/>
                  </a:lnTo>
                  <a:lnTo>
                    <a:pt x="0" y="5"/>
                  </a:lnTo>
                  <a:lnTo>
                    <a:pt x="1" y="6"/>
                  </a:lnTo>
                  <a:lnTo>
                    <a:pt x="4" y="6"/>
                  </a:lnTo>
                  <a:lnTo>
                    <a:pt x="8" y="7"/>
                  </a:lnTo>
                  <a:lnTo>
                    <a:pt x="10" y="7"/>
                  </a:lnTo>
                  <a:lnTo>
                    <a:pt x="12" y="6"/>
                  </a:lnTo>
                  <a:lnTo>
                    <a:pt x="13" y="6"/>
                  </a:lnTo>
                  <a:lnTo>
                    <a:pt x="20" y="6"/>
                  </a:lnTo>
                  <a:lnTo>
                    <a:pt x="23" y="5"/>
                  </a:lnTo>
                  <a:lnTo>
                    <a:pt x="24" y="5"/>
                  </a:lnTo>
                  <a:lnTo>
                    <a:pt x="28" y="5"/>
                  </a:lnTo>
                  <a:lnTo>
                    <a:pt x="29" y="4"/>
                  </a:lnTo>
                  <a:lnTo>
                    <a:pt x="29" y="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3" name="Freeform 77">
              <a:extLst>
                <a:ext uri="{FF2B5EF4-FFF2-40B4-BE49-F238E27FC236}">
                  <a16:creationId xmlns:a16="http://schemas.microsoft.com/office/drawing/2014/main" id="{85B99198-90C3-4D00-A0B6-6A9802545B7F}"/>
                </a:ext>
              </a:extLst>
            </p:cNvPr>
            <p:cNvSpPr>
              <a:spLocks noChangeAspect="1"/>
            </p:cNvSpPr>
            <p:nvPr/>
          </p:nvSpPr>
          <p:spPr bwMode="auto">
            <a:xfrm>
              <a:off x="1385" y="3470"/>
              <a:ext cx="50" cy="27"/>
            </a:xfrm>
            <a:custGeom>
              <a:avLst/>
              <a:gdLst>
                <a:gd name="T0" fmla="*/ 922871911 w 9"/>
                <a:gd name="T1" fmla="*/ 0 h 5"/>
                <a:gd name="T2" fmla="*/ 0 w 9"/>
                <a:gd name="T3" fmla="*/ 1245746984 h 5"/>
                <a:gd name="T4" fmla="*/ 2147483647 w 9"/>
                <a:gd name="T5" fmla="*/ 2147483647 h 5"/>
                <a:gd name="T6" fmla="*/ 2147483647 w 9"/>
                <a:gd name="T7" fmla="*/ 2147483647 h 5"/>
                <a:gd name="T8" fmla="*/ 2147483647 w 9"/>
                <a:gd name="T9" fmla="*/ 2147483647 h 5"/>
                <a:gd name="T10" fmla="*/ 2147483647 w 9"/>
                <a:gd name="T11" fmla="*/ 1811837938 h 5"/>
                <a:gd name="T12" fmla="*/ 2147483647 w 9"/>
                <a:gd name="T13" fmla="*/ 569713268 h 5"/>
                <a:gd name="T14" fmla="*/ 2147483647 w 9"/>
                <a:gd name="T15" fmla="*/ 569713268 h 5"/>
                <a:gd name="T16" fmla="*/ 2147483647 w 9"/>
                <a:gd name="T17" fmla="*/ 0 h 5"/>
                <a:gd name="T18" fmla="*/ 922871911 w 9"/>
                <a:gd name="T19" fmla="*/ 0 h 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5"/>
                <a:gd name="T32" fmla="*/ 9 w 9"/>
                <a:gd name="T33" fmla="*/ 5 h 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5">
                  <a:moveTo>
                    <a:pt x="1" y="0"/>
                  </a:moveTo>
                  <a:lnTo>
                    <a:pt x="0" y="2"/>
                  </a:lnTo>
                  <a:lnTo>
                    <a:pt x="3" y="5"/>
                  </a:lnTo>
                  <a:lnTo>
                    <a:pt x="5" y="5"/>
                  </a:lnTo>
                  <a:lnTo>
                    <a:pt x="7" y="5"/>
                  </a:lnTo>
                  <a:lnTo>
                    <a:pt x="9" y="3"/>
                  </a:lnTo>
                  <a:lnTo>
                    <a:pt x="7" y="1"/>
                  </a:lnTo>
                  <a:lnTo>
                    <a:pt x="4" y="1"/>
                  </a:lnTo>
                  <a:lnTo>
                    <a:pt x="3" y="0"/>
                  </a:lnTo>
                  <a:lnTo>
                    <a:pt x="1" y="0"/>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4" name="Freeform 78">
              <a:extLst>
                <a:ext uri="{FF2B5EF4-FFF2-40B4-BE49-F238E27FC236}">
                  <a16:creationId xmlns:a16="http://schemas.microsoft.com/office/drawing/2014/main" id="{8179913B-94E5-4FD5-92C2-A85BF0A8C0AC}"/>
                </a:ext>
              </a:extLst>
            </p:cNvPr>
            <p:cNvSpPr>
              <a:spLocks noChangeAspect="1"/>
            </p:cNvSpPr>
            <p:nvPr/>
          </p:nvSpPr>
          <p:spPr bwMode="auto">
            <a:xfrm>
              <a:off x="1216" y="3722"/>
              <a:ext cx="68" cy="22"/>
            </a:xfrm>
            <a:custGeom>
              <a:avLst/>
              <a:gdLst>
                <a:gd name="T0" fmla="*/ 0 w 13"/>
                <a:gd name="T1" fmla="*/ 1519863912 h 4"/>
                <a:gd name="T2" fmla="*/ 398455196 w 13"/>
                <a:gd name="T3" fmla="*/ 2147483647 h 4"/>
                <a:gd name="T4" fmla="*/ 797465957 w 13"/>
                <a:gd name="T5" fmla="*/ 2147483647 h 4"/>
                <a:gd name="T6" fmla="*/ 2147483647 w 13"/>
                <a:gd name="T7" fmla="*/ 2147483647 h 4"/>
                <a:gd name="T8" fmla="*/ 2147483647 w 13"/>
                <a:gd name="T9" fmla="*/ 2147483647 h 4"/>
                <a:gd name="T10" fmla="*/ 2147483647 w 13"/>
                <a:gd name="T11" fmla="*/ 2147483647 h 4"/>
                <a:gd name="T12" fmla="*/ 2147483647 w 13"/>
                <a:gd name="T13" fmla="*/ 1519863912 h 4"/>
                <a:gd name="T14" fmla="*/ 2147483647 w 13"/>
                <a:gd name="T15" fmla="*/ 0 h 4"/>
                <a:gd name="T16" fmla="*/ 2147483647 w 13"/>
                <a:gd name="T17" fmla="*/ 0 h 4"/>
                <a:gd name="T18" fmla="*/ 2147483647 w 13"/>
                <a:gd name="T19" fmla="*/ 1519863912 h 4"/>
                <a:gd name="T20" fmla="*/ 2147483647 w 13"/>
                <a:gd name="T21" fmla="*/ 1519863912 h 4"/>
                <a:gd name="T22" fmla="*/ 797465957 w 13"/>
                <a:gd name="T23" fmla="*/ 838255814 h 4"/>
                <a:gd name="T24" fmla="*/ 0 w 13"/>
                <a:gd name="T25" fmla="*/ 1519863912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3"/>
                <a:gd name="T40" fmla="*/ 0 h 4"/>
                <a:gd name="T41" fmla="*/ 13 w 13"/>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3" h="4">
                  <a:moveTo>
                    <a:pt x="0" y="2"/>
                  </a:moveTo>
                  <a:lnTo>
                    <a:pt x="1" y="3"/>
                  </a:lnTo>
                  <a:lnTo>
                    <a:pt x="2" y="4"/>
                  </a:lnTo>
                  <a:lnTo>
                    <a:pt x="7" y="4"/>
                  </a:lnTo>
                  <a:lnTo>
                    <a:pt x="10" y="4"/>
                  </a:lnTo>
                  <a:lnTo>
                    <a:pt x="13" y="3"/>
                  </a:lnTo>
                  <a:lnTo>
                    <a:pt x="13" y="2"/>
                  </a:lnTo>
                  <a:lnTo>
                    <a:pt x="10" y="0"/>
                  </a:lnTo>
                  <a:lnTo>
                    <a:pt x="9" y="0"/>
                  </a:lnTo>
                  <a:lnTo>
                    <a:pt x="7" y="2"/>
                  </a:lnTo>
                  <a:lnTo>
                    <a:pt x="6" y="2"/>
                  </a:lnTo>
                  <a:lnTo>
                    <a:pt x="2" y="1"/>
                  </a:lnTo>
                  <a:lnTo>
                    <a:pt x="0" y="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5" name="Freeform 79">
              <a:extLst>
                <a:ext uri="{FF2B5EF4-FFF2-40B4-BE49-F238E27FC236}">
                  <a16:creationId xmlns:a16="http://schemas.microsoft.com/office/drawing/2014/main" id="{B7CC9A81-FF14-4C7C-8100-B90735A94358}"/>
                </a:ext>
              </a:extLst>
            </p:cNvPr>
            <p:cNvSpPr>
              <a:spLocks noChangeAspect="1"/>
            </p:cNvSpPr>
            <p:nvPr/>
          </p:nvSpPr>
          <p:spPr bwMode="auto">
            <a:xfrm>
              <a:off x="925" y="3672"/>
              <a:ext cx="80" cy="20"/>
            </a:xfrm>
            <a:custGeom>
              <a:avLst/>
              <a:gdLst>
                <a:gd name="T0" fmla="*/ 0 w 15"/>
                <a:gd name="T1" fmla="*/ 838255814 h 4"/>
                <a:gd name="T2" fmla="*/ 502742896 w 15"/>
                <a:gd name="T3" fmla="*/ 838255814 h 4"/>
                <a:gd name="T4" fmla="*/ 1581524453 w 15"/>
                <a:gd name="T5" fmla="*/ 1519863912 h 4"/>
                <a:gd name="T6" fmla="*/ 2147483647 w 15"/>
                <a:gd name="T7" fmla="*/ 1519863912 h 4"/>
                <a:gd name="T8" fmla="*/ 2147483647 w 15"/>
                <a:gd name="T9" fmla="*/ 2147483647 h 4"/>
                <a:gd name="T10" fmla="*/ 2147483647 w 15"/>
                <a:gd name="T11" fmla="*/ 2147483647 h 4"/>
                <a:gd name="T12" fmla="*/ 2147483647 w 15"/>
                <a:gd name="T13" fmla="*/ 2147483647 h 4"/>
                <a:gd name="T14" fmla="*/ 2147483647 w 15"/>
                <a:gd name="T15" fmla="*/ 1519863912 h 4"/>
                <a:gd name="T16" fmla="*/ 2147483647 w 15"/>
                <a:gd name="T17" fmla="*/ 838255814 h 4"/>
                <a:gd name="T18" fmla="*/ 2147483647 w 15"/>
                <a:gd name="T19" fmla="*/ 0 h 4"/>
                <a:gd name="T20" fmla="*/ 2147483647 w 15"/>
                <a:gd name="T21" fmla="*/ 0 h 4"/>
                <a:gd name="T22" fmla="*/ 502742896 w 15"/>
                <a:gd name="T23" fmla="*/ 0 h 4"/>
                <a:gd name="T24" fmla="*/ 0 w 15"/>
                <a:gd name="T25" fmla="*/ 838255814 h 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
                <a:gd name="T40" fmla="*/ 0 h 4"/>
                <a:gd name="T41" fmla="*/ 15 w 15"/>
                <a:gd name="T42" fmla="*/ 4 h 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 h="4">
                  <a:moveTo>
                    <a:pt x="0" y="1"/>
                  </a:moveTo>
                  <a:lnTo>
                    <a:pt x="1" y="1"/>
                  </a:lnTo>
                  <a:lnTo>
                    <a:pt x="3" y="2"/>
                  </a:lnTo>
                  <a:lnTo>
                    <a:pt x="7" y="2"/>
                  </a:lnTo>
                  <a:lnTo>
                    <a:pt x="12" y="3"/>
                  </a:lnTo>
                  <a:lnTo>
                    <a:pt x="15" y="4"/>
                  </a:lnTo>
                  <a:lnTo>
                    <a:pt x="15" y="3"/>
                  </a:lnTo>
                  <a:lnTo>
                    <a:pt x="15" y="2"/>
                  </a:lnTo>
                  <a:lnTo>
                    <a:pt x="11" y="1"/>
                  </a:lnTo>
                  <a:lnTo>
                    <a:pt x="7" y="0"/>
                  </a:lnTo>
                  <a:lnTo>
                    <a:pt x="5" y="0"/>
                  </a:lnTo>
                  <a:lnTo>
                    <a:pt x="1"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6" name="Freeform 80">
              <a:extLst>
                <a:ext uri="{FF2B5EF4-FFF2-40B4-BE49-F238E27FC236}">
                  <a16:creationId xmlns:a16="http://schemas.microsoft.com/office/drawing/2014/main" id="{9CCC0F07-C9E9-427C-A980-FA6FEC0B38DC}"/>
                </a:ext>
              </a:extLst>
            </p:cNvPr>
            <p:cNvSpPr>
              <a:spLocks noChangeAspect="1"/>
            </p:cNvSpPr>
            <p:nvPr/>
          </p:nvSpPr>
          <p:spPr bwMode="auto">
            <a:xfrm>
              <a:off x="855" y="3663"/>
              <a:ext cx="28" cy="15"/>
            </a:xfrm>
            <a:custGeom>
              <a:avLst/>
              <a:gdLst>
                <a:gd name="T0" fmla="*/ 0 w 6"/>
                <a:gd name="T1" fmla="*/ 244140625 h 3"/>
                <a:gd name="T2" fmla="*/ 502742896 w 6"/>
                <a:gd name="T3" fmla="*/ 732421875 h 3"/>
                <a:gd name="T4" fmla="*/ 1099770992 w 6"/>
                <a:gd name="T5" fmla="*/ 732421875 h 3"/>
                <a:gd name="T6" fmla="*/ 2084262485 w 6"/>
                <a:gd name="T7" fmla="*/ 732421875 h 3"/>
                <a:gd name="T8" fmla="*/ 2147483647 w 6"/>
                <a:gd name="T9" fmla="*/ 732421875 h 3"/>
                <a:gd name="T10" fmla="*/ 2147483647 w 6"/>
                <a:gd name="T11" fmla="*/ 488281250 h 3"/>
                <a:gd name="T12" fmla="*/ 2084262485 w 6"/>
                <a:gd name="T13" fmla="*/ 0 h 3"/>
                <a:gd name="T14" fmla="*/ 502742896 w 6"/>
                <a:gd name="T15" fmla="*/ 0 h 3"/>
                <a:gd name="T16" fmla="*/ 0 w 6"/>
                <a:gd name="T17" fmla="*/ 244140625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
                <a:gd name="T28" fmla="*/ 0 h 3"/>
                <a:gd name="T29" fmla="*/ 6 w 6"/>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 h="3">
                  <a:moveTo>
                    <a:pt x="0" y="1"/>
                  </a:moveTo>
                  <a:lnTo>
                    <a:pt x="1" y="3"/>
                  </a:lnTo>
                  <a:lnTo>
                    <a:pt x="2" y="3"/>
                  </a:lnTo>
                  <a:lnTo>
                    <a:pt x="4" y="3"/>
                  </a:lnTo>
                  <a:lnTo>
                    <a:pt x="6" y="3"/>
                  </a:lnTo>
                  <a:lnTo>
                    <a:pt x="6" y="2"/>
                  </a:lnTo>
                  <a:lnTo>
                    <a:pt x="4" y="0"/>
                  </a:lnTo>
                  <a:lnTo>
                    <a:pt x="1"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7" name="Freeform 81">
              <a:extLst>
                <a:ext uri="{FF2B5EF4-FFF2-40B4-BE49-F238E27FC236}">
                  <a16:creationId xmlns:a16="http://schemas.microsoft.com/office/drawing/2014/main" id="{BA4DE6D5-B127-431E-94CA-4EA33DA7E8CF}"/>
                </a:ext>
              </a:extLst>
            </p:cNvPr>
            <p:cNvSpPr>
              <a:spLocks noChangeAspect="1"/>
            </p:cNvSpPr>
            <p:nvPr/>
          </p:nvSpPr>
          <p:spPr bwMode="auto">
            <a:xfrm>
              <a:off x="731" y="3602"/>
              <a:ext cx="23" cy="16"/>
            </a:xfrm>
            <a:custGeom>
              <a:avLst/>
              <a:gdLst>
                <a:gd name="T0" fmla="*/ 0 w 4"/>
                <a:gd name="T1" fmla="*/ 502742896 h 3"/>
                <a:gd name="T2" fmla="*/ 0 w 4"/>
                <a:gd name="T3" fmla="*/ 1099770992 h 3"/>
                <a:gd name="T4" fmla="*/ 2147483647 w 4"/>
                <a:gd name="T5" fmla="*/ 1581524453 h 3"/>
                <a:gd name="T6" fmla="*/ 2147483647 w 4"/>
                <a:gd name="T7" fmla="*/ 1581524453 h 3"/>
                <a:gd name="T8" fmla="*/ 2147483647 w 4"/>
                <a:gd name="T9" fmla="*/ 1099770992 h 3"/>
                <a:gd name="T10" fmla="*/ 2147483647 w 4"/>
                <a:gd name="T11" fmla="*/ 502742896 h 3"/>
                <a:gd name="T12" fmla="*/ 2147483647 w 4"/>
                <a:gd name="T13" fmla="*/ 0 h 3"/>
                <a:gd name="T14" fmla="*/ 1346635395 w 4"/>
                <a:gd name="T15" fmla="*/ 0 h 3"/>
                <a:gd name="T16" fmla="*/ 0 w 4"/>
                <a:gd name="T17" fmla="*/ 502742896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
                <a:gd name="T28" fmla="*/ 0 h 3"/>
                <a:gd name="T29" fmla="*/ 4 w 4"/>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 h="3">
                  <a:moveTo>
                    <a:pt x="0" y="1"/>
                  </a:moveTo>
                  <a:lnTo>
                    <a:pt x="0" y="2"/>
                  </a:lnTo>
                  <a:lnTo>
                    <a:pt x="2" y="3"/>
                  </a:lnTo>
                  <a:lnTo>
                    <a:pt x="3" y="3"/>
                  </a:lnTo>
                  <a:lnTo>
                    <a:pt x="4" y="2"/>
                  </a:lnTo>
                  <a:lnTo>
                    <a:pt x="4" y="1"/>
                  </a:lnTo>
                  <a:lnTo>
                    <a:pt x="2" y="0"/>
                  </a:lnTo>
                  <a:lnTo>
                    <a:pt x="1" y="0"/>
                  </a:lnTo>
                  <a:lnTo>
                    <a:pt x="0" y="1"/>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sp>
          <p:nvSpPr>
            <p:cNvPr id="3158" name="Freeform 82">
              <a:extLst>
                <a:ext uri="{FF2B5EF4-FFF2-40B4-BE49-F238E27FC236}">
                  <a16:creationId xmlns:a16="http://schemas.microsoft.com/office/drawing/2014/main" id="{CC08FF91-EFEF-40CD-8618-F47C349ADD64}"/>
                </a:ext>
              </a:extLst>
            </p:cNvPr>
            <p:cNvSpPr>
              <a:spLocks noChangeAspect="1"/>
            </p:cNvSpPr>
            <p:nvPr/>
          </p:nvSpPr>
          <p:spPr bwMode="auto">
            <a:xfrm>
              <a:off x="523" y="3419"/>
              <a:ext cx="43" cy="28"/>
            </a:xfrm>
            <a:custGeom>
              <a:avLst/>
              <a:gdLst>
                <a:gd name="T0" fmla="*/ 0 w 8"/>
                <a:gd name="T1" fmla="*/ 1879262078 h 5"/>
                <a:gd name="T2" fmla="*/ 1187135314 w 8"/>
                <a:gd name="T3" fmla="*/ 2147483647 h 5"/>
                <a:gd name="T4" fmla="*/ 2147483647 w 8"/>
                <a:gd name="T5" fmla="*/ 2147483647 h 5"/>
                <a:gd name="T6" fmla="*/ 2147483647 w 8"/>
                <a:gd name="T7" fmla="*/ 2147483647 h 5"/>
                <a:gd name="T8" fmla="*/ 2147483647 w 8"/>
                <a:gd name="T9" fmla="*/ 2147483647 h 5"/>
                <a:gd name="T10" fmla="*/ 2147483647 w 8"/>
                <a:gd name="T11" fmla="*/ 1879262078 h 5"/>
                <a:gd name="T12" fmla="*/ 2147483647 w 8"/>
                <a:gd name="T13" fmla="*/ 1029008971 h 5"/>
                <a:gd name="T14" fmla="*/ 1729825737 w 8"/>
                <a:gd name="T15" fmla="*/ 1029008971 h 5"/>
                <a:gd name="T16" fmla="*/ 542686209 w 8"/>
                <a:gd name="T17" fmla="*/ 0 h 5"/>
                <a:gd name="T18" fmla="*/ 542686209 w 8"/>
                <a:gd name="T19" fmla="*/ 1029008971 h 5"/>
                <a:gd name="T20" fmla="*/ 0 w 8"/>
                <a:gd name="T21" fmla="*/ 1879262078 h 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
                <a:gd name="T34" fmla="*/ 0 h 5"/>
                <a:gd name="T35" fmla="*/ 8 w 8"/>
                <a:gd name="T36" fmla="*/ 5 h 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 h="5">
                  <a:moveTo>
                    <a:pt x="0" y="2"/>
                  </a:moveTo>
                  <a:lnTo>
                    <a:pt x="2" y="3"/>
                  </a:lnTo>
                  <a:lnTo>
                    <a:pt x="6" y="5"/>
                  </a:lnTo>
                  <a:lnTo>
                    <a:pt x="7" y="5"/>
                  </a:lnTo>
                  <a:lnTo>
                    <a:pt x="8" y="4"/>
                  </a:lnTo>
                  <a:lnTo>
                    <a:pt x="8" y="2"/>
                  </a:lnTo>
                  <a:lnTo>
                    <a:pt x="6" y="1"/>
                  </a:lnTo>
                  <a:lnTo>
                    <a:pt x="3" y="1"/>
                  </a:lnTo>
                  <a:lnTo>
                    <a:pt x="1" y="0"/>
                  </a:lnTo>
                  <a:lnTo>
                    <a:pt x="1" y="1"/>
                  </a:lnTo>
                  <a:lnTo>
                    <a:pt x="0" y="2"/>
                  </a:lnTo>
                  <a:close/>
                </a:path>
              </a:pathLst>
            </a:custGeom>
            <a:solidFill>
              <a:srgbClr val="3366FF"/>
            </a:solidFill>
            <a:ln w="15875">
              <a:solidFill>
                <a:schemeClr val="tx1">
                  <a:lumMod val="75000"/>
                </a:schemeClr>
              </a:solidFill>
              <a:prstDash val="solid"/>
              <a:round/>
              <a:headEnd/>
              <a:tailEnd/>
            </a:ln>
          </p:spPr>
          <p:txBody>
            <a:bodyPr/>
            <a:lstStyle/>
            <a:p>
              <a:pPr algn="ctr" eaLnBrk="0" hangingPunct="0">
                <a:defRPr/>
              </a:pPr>
              <a:endParaRPr lang="en-US" b="1">
                <a:solidFill>
                  <a:srgbClr val="FFFF00"/>
                </a:solidFill>
                <a:latin typeface="Arial" charset="0"/>
                <a:cs typeface="+mn-cs"/>
              </a:endParaRPr>
            </a:p>
          </p:txBody>
        </p:sp>
      </p:grpSp>
      <p:sp>
        <p:nvSpPr>
          <p:cNvPr id="3136" name="Rectangle 109">
            <a:extLst>
              <a:ext uri="{FF2B5EF4-FFF2-40B4-BE49-F238E27FC236}">
                <a16:creationId xmlns:a16="http://schemas.microsoft.com/office/drawing/2014/main" id="{E92BC5AE-9292-4963-807F-07A720108119}"/>
              </a:ext>
            </a:extLst>
          </p:cNvPr>
          <p:cNvSpPr>
            <a:spLocks noChangeArrowheads="1"/>
          </p:cNvSpPr>
          <p:nvPr/>
        </p:nvSpPr>
        <p:spPr bwMode="auto">
          <a:xfrm>
            <a:off x="9064625" y="3248025"/>
            <a:ext cx="279400" cy="139700"/>
          </a:xfrm>
          <a:prstGeom prst="rect">
            <a:avLst/>
          </a:prstGeom>
          <a:solidFill>
            <a:srgbClr val="82ABFE"/>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7" name="Rectangle 110">
            <a:extLst>
              <a:ext uri="{FF2B5EF4-FFF2-40B4-BE49-F238E27FC236}">
                <a16:creationId xmlns:a16="http://schemas.microsoft.com/office/drawing/2014/main" id="{44B5CD95-D49C-47E6-A13C-1629FD88E3B6}"/>
              </a:ext>
            </a:extLst>
          </p:cNvPr>
          <p:cNvSpPr>
            <a:spLocks noChangeArrowheads="1"/>
          </p:cNvSpPr>
          <p:nvPr/>
        </p:nvSpPr>
        <p:spPr bwMode="auto">
          <a:xfrm>
            <a:off x="9064625" y="3590925"/>
            <a:ext cx="279400" cy="139700"/>
          </a:xfrm>
          <a:prstGeom prst="rect">
            <a:avLst/>
          </a:prstGeom>
          <a:solidFill>
            <a:srgbClr val="3366FF"/>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8" name="Rectangle 111">
            <a:extLst>
              <a:ext uri="{FF2B5EF4-FFF2-40B4-BE49-F238E27FC236}">
                <a16:creationId xmlns:a16="http://schemas.microsoft.com/office/drawing/2014/main" id="{2F110BAB-89E2-46CA-A8F5-DE7524571504}"/>
              </a:ext>
            </a:extLst>
          </p:cNvPr>
          <p:cNvSpPr>
            <a:spLocks noChangeArrowheads="1"/>
          </p:cNvSpPr>
          <p:nvPr/>
        </p:nvSpPr>
        <p:spPr bwMode="auto">
          <a:xfrm>
            <a:off x="9064625" y="3933825"/>
            <a:ext cx="279400" cy="139700"/>
          </a:xfrm>
          <a:prstGeom prst="rect">
            <a:avLst/>
          </a:prstGeom>
          <a:solidFill>
            <a:srgbClr val="136191"/>
          </a:solidFill>
          <a:ln w="15875" algn="ctr">
            <a:solidFill>
              <a:schemeClr val="tx1">
                <a:lumMod val="75000"/>
              </a:schemeClr>
            </a:solidFill>
            <a:miter lim="800000"/>
            <a:headEnd/>
            <a:tailEnd/>
          </a:ln>
        </p:spPr>
        <p:txBody>
          <a:bodyPr wrap="none" anchor="ctr"/>
          <a:lstStyle/>
          <a:p>
            <a:pPr algn="ctr" eaLnBrk="0" hangingPunct="0">
              <a:defRPr/>
            </a:pPr>
            <a:endParaRPr lang="en-US" b="1">
              <a:solidFill>
                <a:srgbClr val="FFFF00"/>
              </a:solidFill>
              <a:latin typeface="Arial" charset="0"/>
              <a:cs typeface="+mn-cs"/>
            </a:endParaRPr>
          </a:p>
        </p:txBody>
      </p:sp>
      <p:sp>
        <p:nvSpPr>
          <p:cNvPr id="3139" name="Rectangle 112">
            <a:extLst>
              <a:ext uri="{FF2B5EF4-FFF2-40B4-BE49-F238E27FC236}">
                <a16:creationId xmlns:a16="http://schemas.microsoft.com/office/drawing/2014/main" id="{D7ECDF49-8077-453B-8670-F621894EE278}"/>
              </a:ext>
            </a:extLst>
          </p:cNvPr>
          <p:cNvSpPr>
            <a:spLocks noChangeArrowheads="1"/>
          </p:cNvSpPr>
          <p:nvPr/>
        </p:nvSpPr>
        <p:spPr bwMode="auto">
          <a:xfrm>
            <a:off x="9064625" y="4264025"/>
            <a:ext cx="279400" cy="139700"/>
          </a:xfrm>
          <a:prstGeom prst="rect">
            <a:avLst/>
          </a:prstGeom>
          <a:solidFill>
            <a:srgbClr val="001968"/>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3140" name="Rectangle 113">
            <a:extLst>
              <a:ext uri="{FF2B5EF4-FFF2-40B4-BE49-F238E27FC236}">
                <a16:creationId xmlns:a16="http://schemas.microsoft.com/office/drawing/2014/main" id="{26C1EA91-4C11-420F-9924-77A7ED0A4F99}"/>
              </a:ext>
            </a:extLst>
          </p:cNvPr>
          <p:cNvSpPr>
            <a:spLocks noChangeArrowheads="1"/>
          </p:cNvSpPr>
          <p:nvPr/>
        </p:nvSpPr>
        <p:spPr bwMode="auto">
          <a:xfrm>
            <a:off x="9064625" y="4581525"/>
            <a:ext cx="279400" cy="139700"/>
          </a:xfrm>
          <a:prstGeom prst="rect">
            <a:avLst/>
          </a:prstGeom>
          <a:solidFill>
            <a:schemeClr val="tx1"/>
          </a:solidFill>
          <a:ln w="15875" algn="ctr">
            <a:solidFill>
              <a:schemeClr val="tx1">
                <a:lumMod val="75000"/>
              </a:schemeClr>
            </a:solidFill>
            <a:miter lim="800000"/>
            <a:headEnd/>
            <a:tailEnd/>
          </a:ln>
        </p:spPr>
        <p:txBody>
          <a:bodyPr wrap="none" anchor="ctr"/>
          <a:lstStyle/>
          <a:p>
            <a:pPr algn="ctr" eaLnBrk="0" hangingPunct="0">
              <a:defRPr/>
            </a:pPr>
            <a:endParaRPr lang="en-US" b="1" dirty="0">
              <a:solidFill>
                <a:srgbClr val="FFFF00"/>
              </a:solidFill>
              <a:latin typeface="Arial" charset="0"/>
              <a:cs typeface="+mn-cs"/>
            </a:endParaRPr>
          </a:p>
        </p:txBody>
      </p:sp>
      <p:sp>
        <p:nvSpPr>
          <p:cNvPr id="209989" name="Text Box 114">
            <a:extLst>
              <a:ext uri="{FF2B5EF4-FFF2-40B4-BE49-F238E27FC236}">
                <a16:creationId xmlns:a16="http://schemas.microsoft.com/office/drawing/2014/main" id="{F141D2F9-6548-4F53-9364-ABAD7ECFF172}"/>
              </a:ext>
            </a:extLst>
          </p:cNvPr>
          <p:cNvSpPr txBox="1">
            <a:spLocks noChangeArrowheads="1"/>
          </p:cNvSpPr>
          <p:nvPr/>
        </p:nvSpPr>
        <p:spPr bwMode="auto">
          <a:xfrm>
            <a:off x="9474200" y="4529139"/>
            <a:ext cx="7175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No Data</a:t>
            </a:r>
          </a:p>
        </p:txBody>
      </p:sp>
      <p:sp>
        <p:nvSpPr>
          <p:cNvPr id="209990" name="Text Box 105">
            <a:extLst>
              <a:ext uri="{FF2B5EF4-FFF2-40B4-BE49-F238E27FC236}">
                <a16:creationId xmlns:a16="http://schemas.microsoft.com/office/drawing/2014/main" id="{94F2A662-9082-448E-B7C7-D1A842C43A96}"/>
              </a:ext>
            </a:extLst>
          </p:cNvPr>
          <p:cNvSpPr txBox="1">
            <a:spLocks noChangeArrowheads="1"/>
          </p:cNvSpPr>
          <p:nvPr/>
        </p:nvSpPr>
        <p:spPr bwMode="auto">
          <a:xfrm>
            <a:off x="9345613" y="3182939"/>
            <a:ext cx="102711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9.8% - 13.3%</a:t>
            </a:r>
          </a:p>
        </p:txBody>
      </p:sp>
      <p:sp>
        <p:nvSpPr>
          <p:cNvPr id="209991" name="Text Box 106">
            <a:extLst>
              <a:ext uri="{FF2B5EF4-FFF2-40B4-BE49-F238E27FC236}">
                <a16:creationId xmlns:a16="http://schemas.microsoft.com/office/drawing/2014/main" id="{6136E02A-A1DA-4C1A-99A9-F8EA2EEC42D6}"/>
              </a:ext>
            </a:extLst>
          </p:cNvPr>
          <p:cNvSpPr txBox="1">
            <a:spLocks noChangeArrowheads="1"/>
          </p:cNvSpPr>
          <p:nvPr/>
        </p:nvSpPr>
        <p:spPr bwMode="auto">
          <a:xfrm>
            <a:off x="9305925" y="35385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13.4% - 14.9%</a:t>
            </a:r>
          </a:p>
        </p:txBody>
      </p:sp>
      <p:sp>
        <p:nvSpPr>
          <p:cNvPr id="209992" name="Text Box 107">
            <a:extLst>
              <a:ext uri="{FF2B5EF4-FFF2-40B4-BE49-F238E27FC236}">
                <a16:creationId xmlns:a16="http://schemas.microsoft.com/office/drawing/2014/main" id="{99E09928-44BF-4160-9083-B3F00DF95C08}"/>
              </a:ext>
            </a:extLst>
          </p:cNvPr>
          <p:cNvSpPr txBox="1">
            <a:spLocks noChangeArrowheads="1"/>
          </p:cNvSpPr>
          <p:nvPr/>
        </p:nvSpPr>
        <p:spPr bwMode="auto">
          <a:xfrm>
            <a:off x="9305925" y="38687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15.0% - 16.8%</a:t>
            </a:r>
          </a:p>
        </p:txBody>
      </p:sp>
      <p:sp>
        <p:nvSpPr>
          <p:cNvPr id="209993" name="Text Box 108">
            <a:extLst>
              <a:ext uri="{FF2B5EF4-FFF2-40B4-BE49-F238E27FC236}">
                <a16:creationId xmlns:a16="http://schemas.microsoft.com/office/drawing/2014/main" id="{DDF97F96-7F87-4780-85BC-3912D1F46623}"/>
              </a:ext>
            </a:extLst>
          </p:cNvPr>
          <p:cNvSpPr txBox="1">
            <a:spLocks noChangeArrowheads="1"/>
          </p:cNvSpPr>
          <p:nvPr/>
        </p:nvSpPr>
        <p:spPr bwMode="auto">
          <a:xfrm>
            <a:off x="9305925" y="4211639"/>
            <a:ext cx="110648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wrap="none">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ctr" eaLnBrk="0" hangingPunct="0">
              <a:spcAft>
                <a:spcPct val="0"/>
              </a:spcAft>
              <a:buClrTx/>
              <a:buSzTx/>
              <a:buNone/>
            </a:pPr>
            <a:r>
              <a:rPr lang="en-US" altLang="en-US" sz="1100" b="1">
                <a:cs typeface="+mn-cs"/>
              </a:rPr>
              <a:t>16.9% - 23.4%</a:t>
            </a:r>
          </a:p>
        </p:txBody>
      </p:sp>
      <p:sp>
        <p:nvSpPr>
          <p:cNvPr id="209994" name="Rectangle 7">
            <a:extLst>
              <a:ext uri="{FF2B5EF4-FFF2-40B4-BE49-F238E27FC236}">
                <a16:creationId xmlns:a16="http://schemas.microsoft.com/office/drawing/2014/main" id="{A4A755CF-128C-41EB-A3C7-18CA8E5987C5}"/>
              </a:ext>
            </a:extLst>
          </p:cNvPr>
          <p:cNvSpPr>
            <a:spLocks noGrp="1" noChangeArrowheads="1"/>
          </p:cNvSpPr>
          <p:nvPr>
            <p:ph type="title" idx="4294967295"/>
          </p:nvPr>
        </p:nvSpPr>
        <p:spPr>
          <a:xfrm>
            <a:off x="1960563" y="330201"/>
            <a:ext cx="8266112" cy="1135063"/>
          </a:xfrm>
          <a:noFill/>
        </p:spPr>
        <p:txBody>
          <a:bodyPr anchor="t"/>
          <a:lstStyle/>
          <a:p>
            <a:r>
              <a:rPr lang="en-US" altLang="en-US" sz="2000"/>
              <a:t>Percentage of High School Students Who Had Obesity*</a:t>
            </a:r>
          </a:p>
        </p:txBody>
      </p:sp>
      <p:sp>
        <p:nvSpPr>
          <p:cNvPr id="209995" name="Text Box 101">
            <a:extLst>
              <a:ext uri="{FF2B5EF4-FFF2-40B4-BE49-F238E27FC236}">
                <a16:creationId xmlns:a16="http://schemas.microsoft.com/office/drawing/2014/main" id="{D54C1914-D37A-4D6F-8A11-B4D9B6625AED}"/>
              </a:ext>
            </a:extLst>
          </p:cNvPr>
          <p:cNvSpPr txBox="1">
            <a:spLocks noChangeArrowheads="1"/>
          </p:cNvSpPr>
          <p:nvPr/>
        </p:nvSpPr>
        <p:spPr bwMode="auto">
          <a:xfrm>
            <a:off x="1884363" y="6018213"/>
            <a:ext cx="83423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miter lim="800000"/>
                <a:headEnd/>
                <a:tailEnd/>
              </a14:hiddenLine>
            </a:ext>
          </a:extLst>
        </p:spPr>
        <p:txBody>
          <a:bodyPr anchor="b">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eaLnBrk="0" hangingPunct="0">
              <a:spcBef>
                <a:spcPct val="50000"/>
              </a:spcBef>
              <a:spcAft>
                <a:spcPct val="0"/>
              </a:spcAft>
              <a:buClrTx/>
              <a:buSzTx/>
              <a:buNone/>
            </a:pPr>
            <a:r>
              <a:rPr lang="en-US" altLang="en-US" sz="1100">
                <a:cs typeface="+mn-cs"/>
              </a:rPr>
              <a:t>95th percentile for body mass index, based on sex- and age-specific reference data from the 2000 CDC growth charts. In 2017, new, slightly different ranges were used to calculate biologically implausible responses to height and weight questions.</a:t>
            </a:r>
          </a:p>
        </p:txBody>
      </p:sp>
      <p:sp>
        <p:nvSpPr>
          <p:cNvPr id="209996" name="Text Box 116">
            <a:extLst>
              <a:ext uri="{FF2B5EF4-FFF2-40B4-BE49-F238E27FC236}">
                <a16:creationId xmlns:a16="http://schemas.microsoft.com/office/drawing/2014/main" id="{354242F0-EC39-4A7E-90CA-6EC534EE36AA}"/>
              </a:ext>
            </a:extLst>
          </p:cNvPr>
          <p:cNvSpPr txBox="1">
            <a:spLocks noChangeArrowheads="1"/>
          </p:cNvSpPr>
          <p:nvPr/>
        </p:nvSpPr>
        <p:spPr bwMode="auto">
          <a:xfrm>
            <a:off x="6302375" y="6489701"/>
            <a:ext cx="410845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0488" tIns="44450" rIns="90488" bIns="44450">
            <a:spAutoFit/>
          </a:bodyPr>
          <a:lstStyle>
            <a:lvl1pPr>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1pPr>
            <a:lvl2pPr marL="742950" indent="-285750">
              <a:spcAft>
                <a:spcPct val="50000"/>
              </a:spcAft>
              <a:buClr>
                <a:schemeClr val="tx2"/>
              </a:buClr>
              <a:buSzPct val="70000"/>
              <a:buFont typeface="Monotype Sorts" pitchFamily="2" charset="2"/>
              <a:buChar char="l"/>
              <a:defRPr sz="2800">
                <a:solidFill>
                  <a:srgbClr val="00788A"/>
                </a:solidFill>
                <a:latin typeface="Arial" panose="020B0604020202020204" pitchFamily="34" charset="0"/>
              </a:defRPr>
            </a:lvl2pPr>
            <a:lvl3pPr marL="1143000" indent="-228600">
              <a:spcAft>
                <a:spcPct val="50000"/>
              </a:spcAft>
              <a:buClr>
                <a:schemeClr val="tx2"/>
              </a:buClr>
              <a:buSzPct val="70000"/>
              <a:buFont typeface="Monotype Sorts" pitchFamily="2" charset="2"/>
              <a:buChar char="ä"/>
              <a:defRPr sz="2800">
                <a:solidFill>
                  <a:srgbClr val="00788A"/>
                </a:solidFill>
                <a:latin typeface="Arial" panose="020B0604020202020204" pitchFamily="34" charset="0"/>
              </a:defRPr>
            </a:lvl3pPr>
            <a:lvl4pPr marL="1600200" indent="-228600">
              <a:spcAft>
                <a:spcPct val="50000"/>
              </a:spcAft>
              <a:buClr>
                <a:schemeClr val="tx2"/>
              </a:buClr>
              <a:buSzPct val="70000"/>
              <a:buFont typeface="Monotype Sorts" pitchFamily="2" charset="2"/>
              <a:buChar char="n"/>
              <a:defRPr sz="2800">
                <a:solidFill>
                  <a:srgbClr val="00788A"/>
                </a:solidFill>
                <a:latin typeface="Arial" panose="020B0604020202020204" pitchFamily="34" charset="0"/>
              </a:defRPr>
            </a:lvl4pPr>
            <a:lvl5pPr marL="2057400" indent="-228600">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5pPr>
            <a:lvl6pPr marL="25146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6pPr>
            <a:lvl7pPr marL="29718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7pPr>
            <a:lvl8pPr marL="34290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8pPr>
            <a:lvl9pPr marL="3886200" indent="-228600" eaLnBrk="0" fontAlgn="base" hangingPunct="0">
              <a:spcBef>
                <a:spcPct val="0"/>
              </a:spcBef>
              <a:spcAft>
                <a:spcPct val="50000"/>
              </a:spcAft>
              <a:buClr>
                <a:schemeClr val="tx2"/>
              </a:buClr>
              <a:buSzPct val="70000"/>
              <a:buFont typeface="Monotype Sorts" pitchFamily="2" charset="2"/>
              <a:buChar char="è"/>
              <a:defRPr sz="2800">
                <a:solidFill>
                  <a:srgbClr val="00788A"/>
                </a:solidFill>
                <a:latin typeface="Arial" panose="020B0604020202020204" pitchFamily="34" charset="0"/>
              </a:defRPr>
            </a:lvl9pPr>
          </a:lstStyle>
          <a:p>
            <a:pPr algn="r" eaLnBrk="0" hangingPunct="0">
              <a:spcAft>
                <a:spcPct val="0"/>
              </a:spcAft>
              <a:buClrTx/>
              <a:buSzTx/>
              <a:buNone/>
            </a:pPr>
            <a:r>
              <a:rPr lang="en-US" altLang="en-US" sz="1600" i="1">
                <a:cs typeface="+mn-cs"/>
              </a:rPr>
              <a:t>State Youth Risk Behavior Surveys, 2019</a:t>
            </a:r>
          </a:p>
        </p:txBody>
      </p:sp>
    </p:spTree>
    <p:extLst>
      <p:ext uri="{BB962C8B-B14F-4D97-AF65-F5344CB8AC3E}">
        <p14:creationId xmlns:p14="http://schemas.microsoft.com/office/powerpoint/2010/main" val="383039533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85th percentile but &lt;95th percentile for body mass index, based on sex- and age-specific reference data from the 2000 CDC growth charts. In 2017, new, slightly different ranges were used to calculate biologically implausible responses to height and weight questions.</a:t>
            </a:r>
          </a:p>
          <a:p>
            <a:r>
              <a:rPr lang="en-US" sz="900" b="1" baseline="50000" dirty="0">
                <a:solidFill>
                  <a:srgbClr val="007889"/>
                </a:solidFill>
              </a:rPr>
              <a:t>†</a:t>
            </a:r>
            <a:r>
              <a:rPr lang="en-US" sz="1100" dirty="0">
                <a:solidFill>
                  <a:srgbClr val="007889"/>
                </a:solidFill>
              </a:rPr>
              <a:t>F &gt; M; H &gt; W (Based on t-test analysis, p &lt; 0.05.)</a:t>
            </a:r>
          </a:p>
          <a:p>
            <a:r>
              <a:rPr lang="en-US" sz="1100" dirty="0">
                <a:solidFill>
                  <a:srgbClr val="007889"/>
                </a:solidFill>
              </a:rPr>
              <a:t>All Hispanic students are included in the Hispanic category.  All other races are non-Hispanic.</a:t>
            </a: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448732" y="287867"/>
            <a:ext cx="11362267"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Were Overweight,* by Sex,</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Arial" pitchFamily="34" charset="0"/>
              </a:rPr>
              <a:t> Grade, and Race/Ethnicity,</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r>
              <a:rPr kumimoji="0" lang="en-US" sz="2000" b="1" i="0" u="none" strike="noStrike" kern="1200" cap="none" spc="0" normalizeH="0" baseline="0" noProof="0" dirty="0">
                <a:ln>
                  <a:noFill/>
                </a:ln>
                <a:solidFill>
                  <a:srgbClr val="007889"/>
                </a:solidFill>
                <a:effectLst/>
                <a:uLnTx/>
                <a:uFillTx/>
                <a:latin typeface="Arial" pitchFamily="34" charset="0"/>
                <a:ea typeface="+mn-ea"/>
                <a:cs typeface="Arial" pitchFamily="34" charset="0"/>
              </a:rPr>
              <a:t> 2019</a:t>
            </a:r>
          </a:p>
        </p:txBody>
      </p:sp>
      <p:sp>
        <p:nvSpPr>
          <p:cNvPr id="18" name="SiteFooter1"/>
          <p:cNvSpPr txBox="1"/>
          <p:nvPr/>
        </p:nvSpPr>
        <p:spPr>
          <a:xfrm>
            <a:off x="3429000" y="6446790"/>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73277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Placeholder 8"/>
          <p:cNvGraphicFramePr>
            <a:graphicFrameLocks noGrp="1"/>
          </p:cNvGraphicFramePr>
          <p:nvPr>
            <p:ph type="chart" idx="1"/>
          </p:nvPr>
        </p:nvGraphicFramePr>
        <p:xfrm>
          <a:off x="533400" y="1295400"/>
          <a:ext cx="111252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3" name="Footnote1"/>
          <p:cNvSpPr txBox="1"/>
          <p:nvPr/>
        </p:nvSpPr>
        <p:spPr>
          <a:xfrm>
            <a:off x="533400" y="6169210"/>
            <a:ext cx="111252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85th percentile but &lt;95th percentile for body mass index, based on sex- and age-specific reference data from the 2000 CDC growth charts. In 2017, new, slightly different ranges were used to calculate biologically implausible responses to height and weight questions.</a:t>
            </a:r>
          </a:p>
          <a:p>
            <a:r>
              <a:rPr lang="en-US" sz="1100" dirty="0">
                <a:solidFill>
                  <a:srgbClr val="007889"/>
                </a:solidFill>
              </a:rPr>
              <a:t>This graph contains weighted results.</a:t>
            </a:r>
          </a:p>
        </p:txBody>
      </p:sp>
      <p:sp>
        <p:nvSpPr>
          <p:cNvPr id="15" name="Heading1"/>
          <p:cNvSpPr txBox="1">
            <a:spLocks noGrp="1"/>
          </p:cNvSpPr>
          <p:nvPr>
            <p:ph type="title" idx="4294967295"/>
          </p:nvPr>
        </p:nvSpPr>
        <p:spPr>
          <a:xfrm>
            <a:off x="143164" y="269395"/>
            <a:ext cx="11868978"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Were Overweight,* by Sexual Identity and Sex of Sexual Contacts, 2019</a:t>
            </a:r>
          </a:p>
        </p:txBody>
      </p:sp>
      <p:sp>
        <p:nvSpPr>
          <p:cNvPr id="18"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 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91511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eading1"/>
          <p:cNvSpPr txBox="1">
            <a:spLocks noGrp="1"/>
          </p:cNvSpPr>
          <p:nvPr>
            <p:ph type="title" idx="4294967295"/>
          </p:nvPr>
        </p:nvSpPr>
        <p:spPr>
          <a:xfrm>
            <a:off x="57728" y="264164"/>
            <a:ext cx="12039600"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7889"/>
                </a:solidFill>
                <a:effectLst/>
                <a:uLnTx/>
                <a:uFillTx/>
                <a:latin typeface="+mj-lt"/>
                <a:ea typeface="+mn-ea"/>
                <a:cs typeface="Calibri" panose="020F0502020204030204" pitchFamily="34" charset="0"/>
              </a:rPr>
              <a:t>Percentage of High School Students Who Were Overweight,* 1999-2019</a:t>
            </a:r>
            <a:r>
              <a:rPr kumimoji="0" lang="en-US" sz="1700" b="1" i="0" u="none" strike="noStrike" kern="1200" cap="none" spc="0" normalizeH="0" baseline="40000" noProof="0" dirty="0">
                <a:ln>
                  <a:noFill/>
                </a:ln>
                <a:solidFill>
                  <a:srgbClr val="007889"/>
                </a:solidFill>
                <a:effectLst/>
                <a:uLnTx/>
                <a:uFillTx/>
                <a:latin typeface="Arial" pitchFamily="34" charset="0"/>
                <a:ea typeface="+mn-ea"/>
                <a:cs typeface="Arial" pitchFamily="34" charset="0"/>
              </a:rPr>
              <a:t>†</a:t>
            </a:r>
          </a:p>
        </p:txBody>
      </p:sp>
      <p:sp>
        <p:nvSpPr>
          <p:cNvPr id="5" name="Footnote1"/>
          <p:cNvSpPr txBox="1"/>
          <p:nvPr/>
        </p:nvSpPr>
        <p:spPr>
          <a:xfrm>
            <a:off x="538024" y="6169210"/>
            <a:ext cx="10820400" cy="261610"/>
          </a:xfrm>
          <a:prstGeom prst="rect">
            <a:avLst/>
          </a:prstGeom>
          <a:noFill/>
        </p:spPr>
        <p:txBody>
          <a:bodyPr wrap="square" rtlCol="0" anchor="b" anchorCtr="0">
            <a:spAutoFit/>
          </a:bodyPr>
          <a:lstStyle/>
          <a:p>
            <a:r>
              <a:rPr lang="en-US" sz="1100" dirty="0">
                <a:solidFill>
                  <a:srgbClr val="007889"/>
                </a:solidFill>
                <a:latin typeface="+mj-lt"/>
                <a:ea typeface="Verdana" panose="020B0604030504040204" pitchFamily="34" charset="0"/>
                <a:cs typeface="Verdana" panose="020B0604030504040204" pitchFamily="34" charset="0"/>
              </a:rPr>
              <a:t>* ≥ 85th percentile but &lt;95th percentile for body mass index, based on sex- and age-specific reference data from the 2000 CDC growth charts. In 2017, new, slightly different ranges were used to calculate biologically implausible responses to height and weight questions.</a:t>
            </a:r>
          </a:p>
          <a:p>
            <a:r>
              <a:rPr lang="en-US" sz="900" b="1" baseline="50000" dirty="0">
                <a:solidFill>
                  <a:srgbClr val="007889"/>
                </a:solidFill>
              </a:rPr>
              <a:t>†</a:t>
            </a:r>
            <a:r>
              <a:rPr lang="en-US" sz="1100" dirty="0">
                <a:solidFill>
                  <a:srgbClr val="007889"/>
                </a:solidFill>
              </a:rPr>
              <a:t>Increased 1999-2019 [Based on linear and quadratic trend analyses using logistic regression models controlling for sex, race/ethnicity, and grade (p &lt; 0.05). Significant linear trends (if present) across all available years are described first followed by linear changes in each segment of significant quadratic trends (if present).]</a:t>
            </a:r>
          </a:p>
          <a:p>
            <a:r>
              <a:rPr lang="en-US" sz="1100" dirty="0">
                <a:solidFill>
                  <a:srgbClr val="007889"/>
                </a:solidFill>
              </a:rPr>
              <a:t>This graph contains weighted results.</a:t>
            </a:r>
          </a:p>
        </p:txBody>
      </p:sp>
      <p:graphicFrame>
        <p:nvGraphicFramePr>
          <p:cNvPr id="6" name="Chart 5"/>
          <p:cNvGraphicFramePr/>
          <p:nvPr/>
        </p:nvGraphicFramePr>
        <p:xfrm>
          <a:off x="538024" y="1295400"/>
          <a:ext cx="11044376"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SiteFooter1"/>
          <p:cNvSpPr txBox="1"/>
          <p:nvPr/>
        </p:nvSpPr>
        <p:spPr>
          <a:xfrm>
            <a:off x="3429000" y="6456026"/>
            <a:ext cx="8592378" cy="307777"/>
          </a:xfrm>
          <a:prstGeom prst="rect">
            <a:avLst/>
          </a:prstGeom>
          <a:noFill/>
        </p:spPr>
        <p:txBody>
          <a:bodyPr wrap="square" rtlCol="0">
            <a:spAutoFit/>
          </a:bodyPr>
          <a:lstStyle/>
          <a:p>
            <a:pPr algn="r"/>
            <a:r>
              <a:rPr lang="en-US" sz="1400" dirty="0" err="1">
                <a:solidFill>
                  <a:srgbClr val="00788A"/>
                </a:solidFill>
                <a:latin typeface="+mj-lt"/>
                <a:ea typeface="Verdana" panose="020B0604030504040204" pitchFamily="34" charset="0"/>
                <a:cs typeface="Verdana" panose="020B0604030504040204" pitchFamily="34" charset="0"/>
              </a:rPr>
              <a:t>National Youth Risk Behavior Surveys, 1999-2019</a:t>
            </a:r>
            <a:endParaRPr lang="en-US" sz="1400" dirty="0">
              <a:solidFill>
                <a:srgbClr val="00788A"/>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51621888"/>
      </p:ext>
    </p:extLst>
  </p:cSld>
  <p:clrMapOvr>
    <a:masterClrMapping/>
  </p:clrMapOvr>
</p:sld>
</file>

<file path=ppt/theme/theme1.xml><?xml version="1.0" encoding="utf-8"?>
<a:theme xmlns:a="http://schemas.openxmlformats.org/drawingml/2006/main" name="1_Dashtem">
  <a:themeElements>
    <a:clrScheme name="">
      <a:dk1>
        <a:srgbClr val="00279F"/>
      </a:dk1>
      <a:lt1>
        <a:srgbClr val="FFFFFF"/>
      </a:lt1>
      <a:dk2>
        <a:srgbClr val="0000FF"/>
      </a:dk2>
      <a:lt2>
        <a:srgbClr val="FFFF00"/>
      </a:lt2>
      <a:accent1>
        <a:srgbClr val="26CA59"/>
      </a:accent1>
      <a:accent2>
        <a:srgbClr val="6E4EAE"/>
      </a:accent2>
      <a:accent3>
        <a:srgbClr val="AAAAFF"/>
      </a:accent3>
      <a:accent4>
        <a:srgbClr val="DADADA"/>
      </a:accent4>
      <a:accent5>
        <a:srgbClr val="ACE1B5"/>
      </a:accent5>
      <a:accent6>
        <a:srgbClr val="63469D"/>
      </a:accent6>
      <a:hlink>
        <a:srgbClr val="00FFFF"/>
      </a:hlink>
      <a:folHlink>
        <a:srgbClr val="EF3333"/>
      </a:folHlink>
    </a:clrScheme>
    <a:fontScheme name="Dashte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8" tIns="44450" rIns="90488" bIns="4445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2"/>
            </a:solidFill>
            <a:effectLst/>
            <a:latin typeface="Arial" charset="0"/>
          </a:defRPr>
        </a:defPPr>
      </a:lstStyle>
    </a:lnDef>
  </a:objectDefaults>
  <a:extraClrSchemeLst>
    <a:extraClrScheme>
      <a:clrScheme name="Dashte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shte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shte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shte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shte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shte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shte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661A885-0CC0-410D-8C86-D1318F47F514}">
  <ds:schemaRefs>
    <ds:schemaRef ds:uri="http://schemas.microsoft.com/sharepoint/v3/contenttype/forms"/>
  </ds:schemaRefs>
</ds:datastoreItem>
</file>

<file path=customXml/itemProps2.xml><?xml version="1.0" encoding="utf-8"?>
<ds:datastoreItem xmlns:ds="http://schemas.openxmlformats.org/officeDocument/2006/customXml" ds:itemID="{9ED12E7F-BE96-4C20-916E-AC064C27D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E8FAB05-67F7-40E8-B40A-404B0DFD1572}">
  <ds:schemaRefs>
    <ds:schemaRef ds:uri="http://purl.org/dc/terms/"/>
    <ds:schemaRef ds:uri="http://purl.org/dc/elements/1.1/"/>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1247</TotalTime>
  <Words>4916</Words>
  <Application>Microsoft Office PowerPoint</Application>
  <PresentationFormat>Widescreen</PresentationFormat>
  <Paragraphs>207</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Monotype Sorts</vt:lpstr>
      <vt:lpstr>Times New Roman</vt:lpstr>
      <vt:lpstr>Verdana</vt:lpstr>
      <vt:lpstr>1_Dashtem</vt:lpstr>
      <vt:lpstr>Obesity, Overweight, and Weight Control</vt:lpstr>
      <vt:lpstr>Percentage of High School Students Who Had Obesity,* by Sex,† Grade, and Race/Ethnicity,† 2019</vt:lpstr>
      <vt:lpstr>Percentage of High School Students Who Had Obesity,* by Sexual Identity and Sex of Sexual Contacts, 2019</vt:lpstr>
      <vt:lpstr>Percentage of High School Students Who Had Obesity,* 1999-2019†</vt:lpstr>
      <vt:lpstr>Range and Median Percentage of High School Students Who Had Obesity,* Across 44 States and 27 Cities, 2019</vt:lpstr>
      <vt:lpstr>Percentage of High School Students Who Had Obesity*</vt:lpstr>
      <vt:lpstr>Percentage of High School Students Who Were Overweight,* by Sex,† Grade, and Race/Ethnicity,† 2019</vt:lpstr>
      <vt:lpstr>Percentage of High School Students Who Were Overweight,* by Sexual Identity and Sex of Sexual Contacts, 2019</vt:lpstr>
      <vt:lpstr>Percentage of High School Students Who Were Overweight,* 1999-2019†</vt:lpstr>
      <vt:lpstr>Range and Median Percentage of High School Students Who Were Overweight,* Across 44 States and 27 Cities, 2019</vt:lpstr>
      <vt:lpstr>Percentage of High School Students Who Were Overweight*</vt:lpstr>
      <vt:lpstr>Percentage of High School Students Who Described Themselves As Slightly or Very Overweight, by Sex,* Grade,* and Race/Ethnicity,* 2019</vt:lpstr>
      <vt:lpstr>Percentage of High School Students Who Described Themselves As Slightly or Very Overweight, by Sexual Identity and Sex of Sexual Contacts, 2019</vt:lpstr>
      <vt:lpstr>Percentage of High School Students Who Described Themselves As Slightly or Very Overweight, 1991-2019*</vt:lpstr>
      <vt:lpstr>Range and Median Percentage of High School Students Who Described Themselves As Slightly or Very Overweight, Across 30 States and 22 Cities, 2019</vt:lpstr>
      <vt:lpstr>Percentage of High School Students Who Described Themselves As Slightly or Very Overweight</vt:lpstr>
      <vt:lpstr>Percentage of High School Students Who Were Trying to Lose Weight, by Sex,* Grade, and Race/Ethnicity,* 2019</vt:lpstr>
      <vt:lpstr>Percentage of High School Students Who Were Trying to Lose Weight, by Sexual Identity and Sex of Sexual Contacts, 2019</vt:lpstr>
      <vt:lpstr>Percentage of High School Students Who Were Trying to Lose Weight, 1991-2019*</vt:lpstr>
      <vt:lpstr>Range and Median Percentage of High School Students Who Were Trying to Lose Weight, Across 27 States and 22 Cities, 2019</vt:lpstr>
      <vt:lpstr>Percentage of High School Students Who Were Trying to Lose Weight</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YRBS Results: Obesity, Overweight, and Weight Control</dc:title>
  <dc:creator>CDC User</dc:creator>
  <cp:lastModifiedBy>Respess, Ann (CDC/DDID/NCHHSTP/OD) (CTR)</cp:lastModifiedBy>
  <cp:revision>121</cp:revision>
  <cp:lastPrinted>2020-08-05T23:53:52Z</cp:lastPrinted>
  <dcterms:created xsi:type="dcterms:W3CDTF">2012-05-31T17:35:52Z</dcterms:created>
  <dcterms:modified xsi:type="dcterms:W3CDTF">2020-08-14T23:09:15Z</dcterms:modified>
</cp:coreProperties>
</file>