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257" r:id="rId2"/>
    <p:sldId id="733" r:id="rId3"/>
    <p:sldId id="734" r:id="rId4"/>
    <p:sldId id="735" r:id="rId5"/>
    <p:sldId id="736" r:id="rId6"/>
    <p:sldId id="737" r:id="rId7"/>
    <p:sldId id="738" r:id="rId8"/>
    <p:sldId id="739" r:id="rId9"/>
    <p:sldId id="740" r:id="rId10"/>
    <p:sldId id="741" r:id="rId11"/>
    <p:sldId id="742" r:id="rId12"/>
    <p:sldId id="743" r:id="rId13"/>
    <p:sldId id="744" r:id="rId14"/>
    <p:sldId id="745" r:id="rId15"/>
    <p:sldId id="746" r:id="rId16"/>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89"/>
    <a:srgbClr val="A3A3A3"/>
    <a:srgbClr val="9B4E9E"/>
    <a:srgbClr val="F7A01B"/>
    <a:srgbClr val="BF311B"/>
    <a:srgbClr val="18472F"/>
    <a:srgbClr val="339966"/>
    <a:srgbClr val="1D4D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8A8989-D411-4FE5-A2A0-9124ED7CF96F}" v="26" dt="2020-08-11T18:50:49.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32" autoAdjust="0"/>
  </p:normalViewPr>
  <p:slideViewPr>
    <p:cSldViewPr>
      <p:cViewPr varScale="1">
        <p:scale>
          <a:sx n="62" d="100"/>
          <a:sy n="62" d="100"/>
        </p:scale>
        <p:origin x="86" y="317"/>
      </p:cViewPr>
      <p:guideLst>
        <p:guide orient="horz" pos="2160"/>
        <p:guide pos="3840"/>
      </p:guideLst>
    </p:cSldViewPr>
  </p:slideViewPr>
  <p:outlineViewPr>
    <p:cViewPr>
      <p:scale>
        <a:sx n="33" d="100"/>
        <a:sy n="33" d="100"/>
      </p:scale>
      <p:origin x="0" y="-152021"/>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smtClean="0">
                <a:latin typeface="+mn-lt"/>
                <a:cs typeface="+mn-cs"/>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smtClean="0">
                <a:latin typeface="+mn-lt"/>
                <a:cs typeface="+mn-cs"/>
              </a:defRPr>
            </a:lvl1pPr>
          </a:lstStyle>
          <a:p>
            <a:pPr>
              <a:defRPr/>
            </a:pPr>
            <a:fld id="{76A1CA51-2527-47EE-98B7-50903CB557B5}" type="datetimeFigureOut">
              <a:rPr lang="en-US"/>
              <a:pPr>
                <a:defRPr/>
              </a:pPr>
              <a:t>8/12/2020</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smtClean="0">
                <a:latin typeface="+mn-lt"/>
                <a:cs typeface="+mn-cs"/>
              </a:defRPr>
            </a:lvl1pPr>
          </a:lstStyle>
          <a:p>
            <a:pPr>
              <a:defRPr/>
            </a:pPr>
            <a:fld id="{F357B3D8-D94B-43BD-BD5D-DB0C895CAD9B}" type="slidenum">
              <a:rPr lang="en-US"/>
              <a:pPr>
                <a:defRPr/>
              </a:pPr>
              <a:t>‹#›</a:t>
            </a:fld>
            <a:endParaRPr lang="en-US"/>
          </a:p>
        </p:txBody>
      </p:sp>
    </p:spTree>
    <p:extLst>
      <p:ext uri="{BB962C8B-B14F-4D97-AF65-F5344CB8AC3E}">
        <p14:creationId xmlns:p14="http://schemas.microsoft.com/office/powerpoint/2010/main" val="35402655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B27A89C0-46D3-4D66-8601-D4797418DA94}"/>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435D76C1-4B8B-4145-BC4D-F73A77B03716}"/>
              </a:ext>
            </a:extLst>
          </p:cNvPr>
          <p:cNvSpPr>
            <a:spLocks noGrp="1"/>
          </p:cNvSpPr>
          <p:nvPr>
            <p:ph type="body"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set contains information about and data from the Youth Risk Behavior Surveillance System or YRBSS.  It includes national, state, and local data from the 2019 surveys.</a:t>
            </a:r>
          </a:p>
          <a:p>
            <a:pPr>
              <a:spcBef>
                <a:spcPct val="0"/>
              </a:spcBef>
            </a:pPr>
            <a:endParaRPr lang="en-US" altLang="en-US" dirty="0"/>
          </a:p>
        </p:txBody>
      </p:sp>
      <p:sp>
        <p:nvSpPr>
          <p:cNvPr id="13316" name="Slide Number Placeholder 3">
            <a:extLst>
              <a:ext uri="{FF2B5EF4-FFF2-40B4-BE49-F238E27FC236}">
                <a16:creationId xmlns:a16="http://schemas.microsoft.com/office/drawing/2014/main" id="{435E5178-3DEC-4527-A0F9-F04B17BD499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85372" indent="-302066">
              <a:defRPr b="1">
                <a:solidFill>
                  <a:schemeClr val="tx2"/>
                </a:solidFill>
                <a:latin typeface="Arial" panose="020B0604020202020204" pitchFamily="34" charset="0"/>
              </a:defRPr>
            </a:lvl2pPr>
            <a:lvl3pPr marL="1208265" indent="-241653">
              <a:defRPr b="1">
                <a:solidFill>
                  <a:schemeClr val="tx2"/>
                </a:solidFill>
                <a:latin typeface="Arial" panose="020B0604020202020204" pitchFamily="34" charset="0"/>
              </a:defRPr>
            </a:lvl3pPr>
            <a:lvl4pPr marL="1691571" indent="-241653">
              <a:defRPr b="1">
                <a:solidFill>
                  <a:schemeClr val="tx2"/>
                </a:solidFill>
                <a:latin typeface="Arial" panose="020B0604020202020204" pitchFamily="34" charset="0"/>
              </a:defRPr>
            </a:lvl4pPr>
            <a:lvl5pPr marL="2174878" indent="-241653">
              <a:defRPr b="1">
                <a:solidFill>
                  <a:schemeClr val="tx2"/>
                </a:solidFill>
                <a:latin typeface="Arial" panose="020B0604020202020204" pitchFamily="34" charset="0"/>
              </a:defRPr>
            </a:lvl5pPr>
            <a:lvl6pPr marL="2658184" indent="-241653" eaLnBrk="0" fontAlgn="base" hangingPunct="0">
              <a:spcBef>
                <a:spcPct val="0"/>
              </a:spcBef>
              <a:spcAft>
                <a:spcPct val="0"/>
              </a:spcAft>
              <a:defRPr b="1">
                <a:solidFill>
                  <a:schemeClr val="tx2"/>
                </a:solidFill>
                <a:latin typeface="Arial" panose="020B0604020202020204" pitchFamily="34" charset="0"/>
              </a:defRPr>
            </a:lvl6pPr>
            <a:lvl7pPr marL="3141490" indent="-241653" eaLnBrk="0" fontAlgn="base" hangingPunct="0">
              <a:spcBef>
                <a:spcPct val="0"/>
              </a:spcBef>
              <a:spcAft>
                <a:spcPct val="0"/>
              </a:spcAft>
              <a:defRPr b="1">
                <a:solidFill>
                  <a:schemeClr val="tx2"/>
                </a:solidFill>
                <a:latin typeface="Arial" panose="020B0604020202020204" pitchFamily="34" charset="0"/>
              </a:defRPr>
            </a:lvl7pPr>
            <a:lvl8pPr marL="3624796" indent="-241653" eaLnBrk="0" fontAlgn="base" hangingPunct="0">
              <a:spcBef>
                <a:spcPct val="0"/>
              </a:spcBef>
              <a:spcAft>
                <a:spcPct val="0"/>
              </a:spcAft>
              <a:defRPr b="1">
                <a:solidFill>
                  <a:schemeClr val="tx2"/>
                </a:solidFill>
                <a:latin typeface="Arial" panose="020B0604020202020204" pitchFamily="34" charset="0"/>
              </a:defRPr>
            </a:lvl8pPr>
            <a:lvl9pPr marL="4108102" indent="-241653" eaLnBrk="0" fontAlgn="base" hangingPunct="0">
              <a:spcBef>
                <a:spcPct val="0"/>
              </a:spcBef>
              <a:spcAft>
                <a:spcPct val="0"/>
              </a:spcAft>
              <a:defRPr b="1">
                <a:solidFill>
                  <a:schemeClr val="tx2"/>
                </a:solidFill>
                <a:latin typeface="Arial" panose="020B0604020202020204" pitchFamily="34" charset="0"/>
              </a:defRPr>
            </a:lvl9pPr>
          </a:lstStyle>
          <a:p>
            <a:fld id="{0A24F91A-CAD3-4447-857A-58833AF697D5}" type="slidenum">
              <a:rPr lang="en-US" altLang="en-US" b="0" smtClean="0">
                <a:solidFill>
                  <a:schemeClr val="tx1"/>
                </a:solidFill>
                <a:latin typeface="Calibri" panose="020F0502020204030204" pitchFamily="34" charset="0"/>
              </a:rPr>
              <a:pPr/>
              <a:t>1</a:t>
            </a:fld>
            <a:endParaRPr lang="en-US" altLang="en-US" b="0">
              <a:solidFill>
                <a:schemeClr val="tx1"/>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Arial" panose="020B0604020202020204" pitchFamily="34" charset="0"/>
              </a:rPr>
              <a:t>YRBS data are useful for creating awareness about health risk behaviors practiced by youth among such varied audiences as:</a:t>
            </a:r>
          </a:p>
          <a:p>
            <a:pPr eaLnBrk="1" hangingPunct="1">
              <a:spcAft>
                <a:spcPct val="30000"/>
              </a:spcAft>
              <a:buFontTx/>
              <a:buChar char="•"/>
            </a:pPr>
            <a:r>
              <a:rPr lang="en-US" altLang="en-US" dirty="0">
                <a:latin typeface="Arial" panose="020B0604020202020204" pitchFamily="34" charset="0"/>
              </a:rPr>
              <a:t>Legislators, boards of education, and school administrators;</a:t>
            </a:r>
          </a:p>
          <a:p>
            <a:pPr eaLnBrk="1" hangingPunct="1">
              <a:spcAft>
                <a:spcPct val="30000"/>
              </a:spcAft>
              <a:buFontTx/>
              <a:buChar char="•"/>
            </a:pPr>
            <a:r>
              <a:rPr lang="en-US" altLang="en-US" dirty="0">
                <a:latin typeface="Arial" panose="020B0604020202020204" pitchFamily="34" charset="0"/>
              </a:rPr>
              <a:t>Parents;</a:t>
            </a:r>
          </a:p>
          <a:p>
            <a:pPr eaLnBrk="1" hangingPunct="1">
              <a:spcAft>
                <a:spcPct val="30000"/>
              </a:spcAft>
              <a:buFontTx/>
              <a:buChar char="•"/>
            </a:pPr>
            <a:r>
              <a:rPr lang="en-US" altLang="en-US" dirty="0">
                <a:latin typeface="Arial" panose="020B0604020202020204" pitchFamily="34" charset="0"/>
              </a:rPr>
              <a:t>Community members;</a:t>
            </a:r>
          </a:p>
          <a:p>
            <a:pPr eaLnBrk="1" hangingPunct="1">
              <a:spcAft>
                <a:spcPct val="30000"/>
              </a:spcAft>
              <a:buFontTx/>
              <a:buChar char="•"/>
            </a:pPr>
            <a:r>
              <a:rPr lang="en-US" altLang="en-US" dirty="0">
                <a:latin typeface="Arial" panose="020B0604020202020204" pitchFamily="34" charset="0"/>
              </a:rPr>
              <a:t>School staff;</a:t>
            </a:r>
          </a:p>
          <a:p>
            <a:pPr eaLnBrk="1" hangingPunct="1">
              <a:spcAft>
                <a:spcPct val="30000"/>
              </a:spcAft>
              <a:buFontTx/>
              <a:buChar char="•"/>
            </a:pPr>
            <a:r>
              <a:rPr lang="en-US" altLang="en-US" dirty="0">
                <a:latin typeface="Arial" panose="020B0604020202020204" pitchFamily="34" charset="0"/>
              </a:rPr>
              <a:t>Students; and</a:t>
            </a:r>
          </a:p>
          <a:p>
            <a:pPr eaLnBrk="1" hangingPunct="1">
              <a:spcAft>
                <a:spcPct val="30000"/>
              </a:spcAft>
              <a:buFontTx/>
              <a:buChar char="•"/>
            </a:pPr>
            <a:r>
              <a:rPr lang="en-US" altLang="en-US" dirty="0">
                <a:latin typeface="Arial" panose="020B0604020202020204" pitchFamily="34" charset="0"/>
              </a:rPr>
              <a:t>Media.</a:t>
            </a:r>
          </a:p>
          <a:p>
            <a:pPr eaLnBrk="1" hangingPunct="1"/>
            <a:endParaRPr lang="en-US" altLang="en-US" dirty="0">
              <a:latin typeface="Arial" panose="020B0604020202020204" pitchFamily="34"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6B826245-AE0A-42ED-9E64-5F772785F646}" type="slidenum">
              <a:rPr lang="en-US" altLang="en-US" sz="1200">
                <a:solidFill>
                  <a:srgbClr val="000000"/>
                </a:solidFill>
                <a:latin typeface="Times New Roman" panose="02020603050405020304" pitchFamily="18" charset="0"/>
              </a:rPr>
              <a:pPr eaLnBrk="0" hangingPunct="0">
                <a:spcBef>
                  <a:spcPct val="0"/>
                </a:spcBef>
              </a:pPr>
              <a:t>10</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197947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YRBS data are used to set program goals.  For example, YRBS data are used in the development of strategic plans for school health programs, to set Healthy People 2020 objectives, and as part of CDC’s cooperative agreement performance measures.  </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64CE1AB0-7204-4EA6-9827-AEE96C8964C3}" type="slidenum">
              <a:rPr lang="en-US" altLang="en-US" sz="1200">
                <a:solidFill>
                  <a:srgbClr val="000000"/>
                </a:solidFill>
                <a:latin typeface="Times New Roman" panose="02020603050405020304" pitchFamily="18" charset="0"/>
              </a:rPr>
              <a:pPr eaLnBrk="0" hangingPunct="0">
                <a:spcBef>
                  <a:spcPct val="0"/>
                </a:spcBef>
              </a:pPr>
              <a:t>11</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89173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YRBS data have proven useful to help develop programs and policies, including school health programs and policies, programs and policies for youth in high risk situations, instructional guides and materials, and professional development programs for teachers.</a:t>
            </a:r>
          </a:p>
          <a:p>
            <a:pPr eaLnBrk="1" hangingPunct="1"/>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65070663-8BBC-4C02-AB1E-FD4568B5D331}" type="slidenum">
              <a:rPr lang="en-US" altLang="en-US" sz="1200">
                <a:solidFill>
                  <a:srgbClr val="000000"/>
                </a:solidFill>
                <a:latin typeface="Times New Roman" panose="02020603050405020304" pitchFamily="18" charset="0"/>
              </a:rPr>
              <a:pPr eaLnBrk="0" hangingPunct="0">
                <a:spcBef>
                  <a:spcPct val="0"/>
                </a:spcBef>
              </a:pPr>
              <a:t>12</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476609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Data from the YRBS also are cited often to support health-related legislation such as:</a:t>
            </a:r>
          </a:p>
          <a:p>
            <a:pPr eaLnBrk="1" hangingPunct="1">
              <a:buFontTx/>
              <a:buChar char="•"/>
            </a:pPr>
            <a:r>
              <a:rPr lang="en-US" altLang="en-US">
                <a:latin typeface="Arial" panose="020B0604020202020204" pitchFamily="34" charset="0"/>
              </a:rPr>
              <a:t>School health program requirements;</a:t>
            </a:r>
          </a:p>
          <a:p>
            <a:pPr eaLnBrk="1" hangingPunct="1">
              <a:buFontTx/>
              <a:buChar char="•"/>
            </a:pPr>
            <a:r>
              <a:rPr lang="en-US" altLang="en-US">
                <a:latin typeface="Arial" panose="020B0604020202020204" pitchFamily="34" charset="0"/>
              </a:rPr>
              <a:t>School health council requirements;</a:t>
            </a:r>
          </a:p>
          <a:p>
            <a:pPr eaLnBrk="1" hangingPunct="1">
              <a:buFontTx/>
              <a:buChar char="•"/>
            </a:pPr>
            <a:r>
              <a:rPr lang="en-US" altLang="en-US">
                <a:latin typeface="Arial" panose="020B0604020202020204" pitchFamily="34" charset="0"/>
              </a:rPr>
              <a:t>Drug-free or weapon-free school zone laws;</a:t>
            </a:r>
          </a:p>
          <a:p>
            <a:pPr eaLnBrk="1" hangingPunct="1">
              <a:buFontTx/>
              <a:buChar char="•"/>
            </a:pPr>
            <a:r>
              <a:rPr lang="en-US" altLang="en-US">
                <a:latin typeface="Arial" panose="020B0604020202020204" pitchFamily="34" charset="0"/>
              </a:rPr>
              <a:t>Minors’ access laws;</a:t>
            </a:r>
          </a:p>
          <a:p>
            <a:pPr eaLnBrk="1" hangingPunct="1">
              <a:buFontTx/>
              <a:buChar char="•"/>
            </a:pPr>
            <a:r>
              <a:rPr lang="en-US" altLang="en-US">
                <a:latin typeface="Arial" panose="020B0604020202020204" pitchFamily="34" charset="0"/>
              </a:rPr>
              <a:t>Drinking and driving laws;</a:t>
            </a:r>
          </a:p>
          <a:p>
            <a:pPr eaLnBrk="1" hangingPunct="1">
              <a:buFontTx/>
              <a:buChar char="•"/>
            </a:pPr>
            <a:r>
              <a:rPr lang="en-US" altLang="en-US">
                <a:latin typeface="Arial" panose="020B0604020202020204" pitchFamily="34" charset="0"/>
              </a:rPr>
              <a:t>Bans on billboards and other advertising;</a:t>
            </a:r>
          </a:p>
          <a:p>
            <a:pPr eaLnBrk="1" hangingPunct="1">
              <a:buFontTx/>
              <a:buChar char="•"/>
            </a:pPr>
            <a:r>
              <a:rPr lang="en-US" altLang="en-US">
                <a:latin typeface="Arial" panose="020B0604020202020204" pitchFamily="34" charset="0"/>
              </a:rPr>
              <a:t>Competitive food policies;</a:t>
            </a:r>
          </a:p>
          <a:p>
            <a:pPr eaLnBrk="1" hangingPunct="1">
              <a:buFontTx/>
              <a:buChar char="•"/>
            </a:pPr>
            <a:r>
              <a:rPr lang="en-US" altLang="en-US">
                <a:latin typeface="Arial" panose="020B0604020202020204" pitchFamily="34" charset="0"/>
              </a:rPr>
              <a:t>School health services policies;</a:t>
            </a:r>
          </a:p>
          <a:p>
            <a:pPr eaLnBrk="1" hangingPunct="1">
              <a:buFontTx/>
              <a:buChar char="•"/>
            </a:pPr>
            <a:r>
              <a:rPr lang="en-US" altLang="en-US">
                <a:latin typeface="Arial" panose="020B0604020202020204" pitchFamily="34" charset="0"/>
              </a:rPr>
              <a:t>Anti-bullying legislation; and</a:t>
            </a:r>
          </a:p>
          <a:p>
            <a:pPr eaLnBrk="1" hangingPunct="1">
              <a:buFontTx/>
              <a:buChar char="•"/>
            </a:pPr>
            <a:r>
              <a:rPr lang="en-US" altLang="en-US">
                <a:latin typeface="Arial" panose="020B0604020202020204" pitchFamily="34" charset="0"/>
              </a:rPr>
              <a:t>School environment policies</a:t>
            </a:r>
          </a:p>
          <a:p>
            <a:pPr eaLnBrk="1" hangingPunct="1">
              <a:buFontTx/>
              <a:buChar char="•"/>
            </a:pPr>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53B72F8D-0271-49D2-A0DD-DEC38B538FFF}" type="slidenum">
              <a:rPr lang="en-US" altLang="en-US" sz="1200">
                <a:solidFill>
                  <a:srgbClr val="000000"/>
                </a:solidFill>
                <a:latin typeface="Times New Roman" panose="02020603050405020304" pitchFamily="18" charset="0"/>
              </a:rPr>
              <a:pPr eaLnBrk="0" hangingPunct="0">
                <a:spcBef>
                  <a:spcPct val="0"/>
                </a:spcBef>
              </a:pPr>
              <a:t>13</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74788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YRBS data are a valuable resource to support funding requests to federal, state, and private agencies and foundations.</a:t>
            </a:r>
          </a:p>
          <a:p>
            <a:pPr eaLnBrk="1" hangingPunct="1"/>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DD08FC50-C995-41B4-8B22-4FDF1F6CB0D2}" type="slidenum">
              <a:rPr lang="en-US" altLang="en-US" sz="1200">
                <a:solidFill>
                  <a:srgbClr val="000000"/>
                </a:solidFill>
                <a:latin typeface="Times New Roman" panose="02020603050405020304" pitchFamily="18" charset="0"/>
              </a:rPr>
              <a:pPr eaLnBrk="0" hangingPunct="0">
                <a:spcBef>
                  <a:spcPct val="0"/>
                </a:spcBef>
              </a:pPr>
              <a:t>14</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85599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Arial" panose="020B0604020202020204" pitchFamily="34" charset="0"/>
              </a:rPr>
              <a:t>Comprehensive information about the YRBSS can be found on CDC’s Web site at www.cdc.gov/yrbs.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site includes information such as a copy of the latest questionnaire and item rationale; links to the </a:t>
            </a:r>
            <a:r>
              <a:rPr lang="en-US" altLang="en-US" i="1" dirty="0">
                <a:latin typeface="Arial" panose="020B0604020202020204" pitchFamily="34" charset="0"/>
              </a:rPr>
              <a:t>Morbidity and Mortality Weekly Report</a:t>
            </a:r>
            <a:r>
              <a:rPr lang="en-US" altLang="en-US" dirty="0">
                <a:latin typeface="Arial" panose="020B0604020202020204" pitchFamily="34" charset="0"/>
              </a:rPr>
              <a:t> Surveillance Summaries that highlight YRBS data; Youth Online and YRBS Explorer, which provides detailed results by location and health topic; the data and codebooks for the national YRBS; and related publications, journal articles, and fact sheets.</a:t>
            </a:r>
          </a:p>
          <a:p>
            <a:pPr eaLnBrk="1" hangingPunct="1"/>
            <a:endParaRPr lang="en-US" altLang="en-US" dirty="0">
              <a:latin typeface="Arial" panose="020B0604020202020204" pitchFamily="34"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F8F91302-595B-41C4-AE93-239FC8E8055D}" type="slidenum">
              <a:rPr lang="en-US" altLang="en-US" sz="1200">
                <a:solidFill>
                  <a:srgbClr val="000000"/>
                </a:solidFill>
                <a:latin typeface="Times New Roman" panose="02020603050405020304" pitchFamily="18" charset="0"/>
              </a:rPr>
              <a:pPr eaLnBrk="0" hangingPunct="0">
                <a:spcBef>
                  <a:spcPct val="0"/>
                </a:spcBef>
              </a:pPr>
              <a:t>15</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680927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The purposes of the YRBSS are to focus the nation on behaviors among youth causing the most important health problems, to assess how risk behaviors change over time, and to provide comparable data.</a:t>
            </a:r>
          </a:p>
          <a:p>
            <a:pPr eaLnBrk="1" hangingPunct="1"/>
            <a:endParaRPr lang="en-US" altLang="en-US">
              <a:latin typeface="Arial" panose="020B0604020202020204" pitchFamily="34"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084198C2-C8D1-4F33-92E6-BFCAA7CDD52F}" type="slidenum">
              <a:rPr lang="en-US" altLang="en-US" sz="1200">
                <a:solidFill>
                  <a:srgbClr val="000000"/>
                </a:solidFill>
                <a:latin typeface="Times New Roman" panose="02020603050405020304" pitchFamily="18" charset="0"/>
              </a:rPr>
              <a:pPr eaLnBrk="0" hangingPunct="0">
                <a:spcBef>
                  <a:spcPct val="0"/>
                </a:spcBef>
              </a:pPr>
              <a:t>2</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6467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3395"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Lst>
        </p:spPr>
        <p:txBody>
          <a:bodyPr/>
          <a:lstStyle/>
          <a:p>
            <a:pPr eaLnBrk="1" hangingPunct="1">
              <a:defRPr/>
            </a:pPr>
            <a:r>
              <a:rPr lang="en-US" altLang="en-US" dirty="0">
                <a:latin typeface="Arial" pitchFamily="34" charset="0"/>
              </a:rPr>
              <a:t>The YRBSS monitors priority health-risk behaviors that contribute to the leading causes of morbidity and mortality among youth and adults: </a:t>
            </a:r>
          </a:p>
          <a:p>
            <a:pPr marL="184684" indent="-184684">
              <a:buFontTx/>
              <a:buChar char="-"/>
              <a:defRPr/>
            </a:pPr>
            <a:r>
              <a:rPr lang="en-US" altLang="en-US" dirty="0">
                <a:latin typeface="Arial" pitchFamily="34" charset="0"/>
              </a:rPr>
              <a:t>unintentional injuries and violence</a:t>
            </a:r>
          </a:p>
          <a:p>
            <a:pPr marL="184684" indent="-184684">
              <a:buFontTx/>
              <a:buChar char="-"/>
              <a:defRPr/>
            </a:pPr>
            <a:r>
              <a:rPr lang="en-US" altLang="en-US" dirty="0">
                <a:latin typeface="Arial" pitchFamily="34" charset="0"/>
              </a:rPr>
              <a:t>sexual behaviors</a:t>
            </a:r>
          </a:p>
          <a:p>
            <a:pPr marL="184684" indent="-184684">
              <a:buFontTx/>
              <a:buChar char="-"/>
              <a:defRPr/>
            </a:pPr>
            <a:r>
              <a:rPr lang="en-US" altLang="en-US" dirty="0">
                <a:latin typeface="Arial" pitchFamily="34" charset="0"/>
              </a:rPr>
              <a:t>alcohol and other drug use</a:t>
            </a:r>
          </a:p>
          <a:p>
            <a:pPr marL="184684" indent="-184684">
              <a:buFontTx/>
              <a:buChar char="-"/>
              <a:defRPr/>
            </a:pPr>
            <a:r>
              <a:rPr lang="en-US" altLang="en-US" dirty="0">
                <a:latin typeface="Arial" pitchFamily="34" charset="0"/>
              </a:rPr>
              <a:t>tobacco use</a:t>
            </a:r>
          </a:p>
          <a:p>
            <a:pPr marL="184684" indent="-184684">
              <a:buFontTx/>
              <a:buChar char="-"/>
              <a:defRPr/>
            </a:pPr>
            <a:r>
              <a:rPr lang="en-US" altLang="en-US" dirty="0">
                <a:latin typeface="Arial" pitchFamily="34" charset="0"/>
              </a:rPr>
              <a:t>unhealthy dietary behaviors</a:t>
            </a:r>
          </a:p>
          <a:p>
            <a:pPr marL="184684" indent="-184684">
              <a:buFontTx/>
              <a:buChar char="-"/>
              <a:defRPr/>
            </a:pPr>
            <a:r>
              <a:rPr lang="en-US" altLang="en-US" dirty="0">
                <a:latin typeface="Arial" pitchFamily="34" charset="0"/>
              </a:rPr>
              <a:t>inadequate physical activity.  </a:t>
            </a:r>
          </a:p>
          <a:p>
            <a:pPr marL="184684" indent="-184684">
              <a:buFontTx/>
              <a:buChar char="-"/>
              <a:defRPr/>
            </a:pPr>
            <a:endParaRPr lang="en-US" altLang="en-US" dirty="0">
              <a:latin typeface="Arial" pitchFamily="34" charset="0"/>
            </a:endParaRPr>
          </a:p>
          <a:p>
            <a:pPr eaLnBrk="1" hangingPunct="1">
              <a:defRPr/>
            </a:pPr>
            <a:r>
              <a:rPr lang="en-US" altLang="en-US" dirty="0">
                <a:latin typeface="Arial" pitchFamily="34" charset="0"/>
              </a:rPr>
              <a:t>The YRBSS also monitors two health outcomes: obesity and asthma.  </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74FD3FA2-2615-4B19-B127-629A08F872A6}" type="slidenum">
              <a:rPr lang="en-US" altLang="en-US" sz="1200">
                <a:solidFill>
                  <a:srgbClr val="000000"/>
                </a:solidFill>
                <a:latin typeface="Times New Roman" panose="02020603050405020304" pitchFamily="18" charset="0"/>
              </a:rPr>
              <a:pPr eaLnBrk="0" hangingPunct="0">
                <a:spcBef>
                  <a:spcPct val="0"/>
                </a:spcBef>
              </a:pPr>
              <a:t>3</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217161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Arial" panose="020B0604020202020204" pitchFamily="34" charset="0"/>
              </a:rPr>
              <a:t>The national, state, and local Youth Risk Behavior Surveys are administered to 9</a:t>
            </a:r>
            <a:r>
              <a:rPr lang="en-US" altLang="en-US" baseline="30000" dirty="0">
                <a:latin typeface="Arial" panose="020B0604020202020204" pitchFamily="34" charset="0"/>
              </a:rPr>
              <a:t>th</a:t>
            </a:r>
            <a:r>
              <a:rPr lang="en-US" altLang="en-US" dirty="0">
                <a:latin typeface="Arial" panose="020B0604020202020204" pitchFamily="34" charset="0"/>
              </a:rPr>
              <a:t> through 12</a:t>
            </a:r>
            <a:r>
              <a:rPr lang="en-US" altLang="en-US" baseline="30000" dirty="0">
                <a:latin typeface="Arial" panose="020B0604020202020204" pitchFamily="34" charset="0"/>
              </a:rPr>
              <a:t>th</a:t>
            </a:r>
            <a:r>
              <a:rPr lang="en-US" altLang="en-US" dirty="0">
                <a:latin typeface="Arial" panose="020B0604020202020204" pitchFamily="34" charset="0"/>
              </a:rPr>
              <a:t> grade students drawn from probability samples of schools and students.  The questionnaire is anonymous and self-administered.  The questionnaire booklet or answer sheet is computer-scannable.  The surveys are completed in one 45-minute class period, and are conducted biennially usually during the spring.</a:t>
            </a:r>
          </a:p>
          <a:p>
            <a:pPr eaLnBrk="1" hangingPunct="1"/>
            <a:endParaRPr lang="en-US" altLang="en-US" dirty="0">
              <a:latin typeface="Arial" panose="020B0604020202020204" pitchFamily="34" charset="0"/>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F9A03258-5CA3-475B-8513-C1EB354D87EF}" type="slidenum">
              <a:rPr lang="en-US" altLang="en-US" sz="1200">
                <a:solidFill>
                  <a:srgbClr val="000000"/>
                </a:solidFill>
                <a:latin typeface="Times New Roman" panose="02020603050405020304" pitchFamily="18" charset="0"/>
              </a:rPr>
              <a:pPr eaLnBrk="0" hangingPunct="0">
                <a:spcBef>
                  <a:spcPct val="0"/>
                </a:spcBef>
              </a:pPr>
              <a:t>4</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1910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Arial" panose="020B0604020202020204" pitchFamily="34" charset="0"/>
              </a:rPr>
              <a:t>The 2019 National YRBS survey was administered to a national probability sample of public and private schools.  The sample size is 13,677 students.  The school-level response rate is 75% and the student-level response rate is 80%.  The school response rate multiplied by the student response rate produces an overall response rate of 60%.</a:t>
            </a:r>
          </a:p>
          <a:p>
            <a:pPr eaLnBrk="1" hangingPunct="1"/>
            <a:endParaRPr lang="en-US" altLang="en-US" dirty="0">
              <a:latin typeface="Arial" panose="020B0604020202020204" pitchFamily="34"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95873835-2951-4B98-A8C6-28F9E92E80F0}" type="slidenum">
              <a:rPr lang="en-US" altLang="en-US" sz="1200">
                <a:solidFill>
                  <a:srgbClr val="000000"/>
                </a:solidFill>
                <a:latin typeface="Times New Roman" panose="02020603050405020304" pitchFamily="18" charset="0"/>
              </a:rPr>
              <a:pPr eaLnBrk="0" hangingPunct="0">
                <a:spcBef>
                  <a:spcPct val="0"/>
                </a:spcBef>
              </a:pPr>
              <a:t>5</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7687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latin typeface="Arial" panose="020B0604020202020204" pitchFamily="34" charset="0"/>
              </a:rPr>
              <a:t>This slide shows the school response rate, the student response rate, the overall response rates, and the sample size for the national YRBS from 1991 to 2019.</a:t>
            </a:r>
          </a:p>
          <a:p>
            <a:endParaRPr lang="en-US" altLang="en-US" sz="1000" dirty="0">
              <a:latin typeface="Arial" panose="020B0604020202020204" pitchFamily="34" charset="0"/>
            </a:endParaRPr>
          </a:p>
          <a:p>
            <a:r>
              <a:rPr lang="en-US" altLang="en-US" sz="1000" dirty="0">
                <a:latin typeface="Arial" panose="020B0604020202020204" pitchFamily="34" charset="0"/>
              </a:rPr>
              <a:t>In 1991, the school response rate, student response rate, overall response rate, and sample size, respectively, were 75%, 90%, 68%, and 12,272.</a:t>
            </a:r>
          </a:p>
          <a:p>
            <a:r>
              <a:rPr lang="en-US" altLang="en-US" sz="1000" dirty="0">
                <a:latin typeface="Arial" panose="020B0604020202020204" pitchFamily="34" charset="0"/>
              </a:rPr>
              <a:t>In 1993, the school response rate, student response rate, overall response rate, and sample size, respectively, were 78%, 90%, 70%, and 16,296.</a:t>
            </a:r>
          </a:p>
          <a:p>
            <a:r>
              <a:rPr lang="en-US" altLang="en-US" sz="1000" dirty="0">
                <a:latin typeface="Arial" panose="020B0604020202020204" pitchFamily="34" charset="0"/>
              </a:rPr>
              <a:t>In 1995, the school response rate, student response rate, overall response rate, and sample size, respectively, were 70%, 86%, 60%, and 10,904.</a:t>
            </a:r>
          </a:p>
          <a:p>
            <a:r>
              <a:rPr lang="en-US" altLang="en-US" sz="1000" dirty="0">
                <a:latin typeface="Arial" panose="020B0604020202020204" pitchFamily="34" charset="0"/>
              </a:rPr>
              <a:t>In 1997, the school response rate, student response rate, overall response rate, and sample size, respectively, were 79%, 87%, 69%, and 16,262.</a:t>
            </a:r>
          </a:p>
          <a:p>
            <a:r>
              <a:rPr lang="en-US" altLang="en-US" sz="1000" dirty="0">
                <a:latin typeface="Arial" panose="020B0604020202020204" pitchFamily="34" charset="0"/>
              </a:rPr>
              <a:t>In 1999, the school response rate, student response rate, overall response rate, and sample size, respectively, were 77%, 86%, 66%, and 15,349.</a:t>
            </a:r>
          </a:p>
          <a:p>
            <a:r>
              <a:rPr lang="en-US" altLang="en-US" sz="1000" dirty="0">
                <a:latin typeface="Arial" panose="020B0604020202020204" pitchFamily="34" charset="0"/>
              </a:rPr>
              <a:t>In 2001, the school response rate, student response rate, overall response rate, and sample size, respectively, were 75%, 83%, 63%, and 13,601.</a:t>
            </a:r>
          </a:p>
          <a:p>
            <a:r>
              <a:rPr lang="en-US" altLang="en-US" sz="1000" dirty="0">
                <a:latin typeface="Arial" panose="020B0604020202020204" pitchFamily="34" charset="0"/>
              </a:rPr>
              <a:t>In 2003, the school response rate, student response rate, overall response rate, and sample size, respectively, were 81%, 83%, 67%, and 15,214.</a:t>
            </a:r>
          </a:p>
          <a:p>
            <a:r>
              <a:rPr lang="en-US" altLang="en-US" sz="1000" dirty="0">
                <a:latin typeface="Arial" panose="020B0604020202020204" pitchFamily="34" charset="0"/>
              </a:rPr>
              <a:t>In 2005, the school response rate, student response rate, overall response rate, and sample size, respectively, were 78%, 86%, 67%, and 13,917.</a:t>
            </a:r>
          </a:p>
          <a:p>
            <a:r>
              <a:rPr lang="en-US" altLang="en-US" sz="1000" dirty="0">
                <a:latin typeface="Arial" panose="020B0604020202020204" pitchFamily="34" charset="0"/>
              </a:rPr>
              <a:t>In 2007, the school response rate, student response rate, overall response rate, and sample size, respectively, were 81%, 84%, 68%, and 14,041.</a:t>
            </a:r>
          </a:p>
          <a:p>
            <a:r>
              <a:rPr lang="en-US" altLang="en-US" sz="1000" dirty="0">
                <a:latin typeface="Arial" panose="020B0604020202020204" pitchFamily="34" charset="0"/>
              </a:rPr>
              <a:t>In 2009, the school response rate, student response rate, overall response rate, and sample size, respectively, were 81%, 88%, 71%, and 16,410.</a:t>
            </a:r>
          </a:p>
          <a:p>
            <a:r>
              <a:rPr lang="en-US" altLang="en-US" sz="1000" dirty="0">
                <a:latin typeface="Arial" panose="020B0604020202020204" pitchFamily="34" charset="0"/>
                <a:cs typeface="Arial" panose="020B0604020202020204" pitchFamily="34" charset="0"/>
              </a:rPr>
              <a:t>In 2011, the school response rate, student response rate, overall response rate, and sample size, respectively, were 81%, 87%, 71%, and 15,425.</a:t>
            </a:r>
          </a:p>
          <a:p>
            <a:r>
              <a:rPr lang="en-US" altLang="en-US" sz="1000" dirty="0">
                <a:latin typeface="Arial" panose="020B0604020202020204" pitchFamily="34" charset="0"/>
                <a:cs typeface="Arial" panose="020B0604020202020204" pitchFamily="34" charset="0"/>
              </a:rPr>
              <a:t>In 2013, the school response rate, student response rate, overall response rate, and sample size, respectively, were 77%, 88%, 68%, and 13,583.</a:t>
            </a:r>
          </a:p>
          <a:p>
            <a:pPr defTabSz="984978" eaLnBrk="0" hangingPunct="0">
              <a:defRPr/>
            </a:pPr>
            <a:r>
              <a:rPr lang="en-US" altLang="en-US" sz="1000" dirty="0">
                <a:latin typeface="Arial" panose="020B0604020202020204" pitchFamily="34" charset="0"/>
                <a:cs typeface="Arial" panose="020B0604020202020204" pitchFamily="34" charset="0"/>
              </a:rPr>
              <a:t>In 2015, the school response rate, student response rate, overall response rate, and sample size, respectively, were 6</a:t>
            </a:r>
            <a:r>
              <a:rPr lang="en-US" sz="1000" dirty="0">
                <a:latin typeface="Arial" panose="020B0604020202020204" pitchFamily="34" charset="0"/>
                <a:cs typeface="Arial" panose="020B0604020202020204" pitchFamily="34" charset="0"/>
              </a:rPr>
              <a:t>9%, 86%, 60%, and 15,624.</a:t>
            </a:r>
          </a:p>
          <a:p>
            <a:pPr defTabSz="984978">
              <a:defRPr/>
            </a:pPr>
            <a:r>
              <a:rPr lang="en-US" altLang="en-US" sz="1000" dirty="0">
                <a:latin typeface="Arial" panose="020B0604020202020204" pitchFamily="34" charset="0"/>
                <a:cs typeface="Arial" panose="020B0604020202020204" pitchFamily="34" charset="0"/>
              </a:rPr>
              <a:t>In 2017, the school response rate, student response rate, overall response rate, and sample size, respectively, were 75</a:t>
            </a:r>
            <a:r>
              <a:rPr lang="en-US" sz="1000" dirty="0">
                <a:latin typeface="Arial" panose="020B0604020202020204" pitchFamily="34" charset="0"/>
                <a:cs typeface="Arial" panose="020B0604020202020204" pitchFamily="34" charset="0"/>
              </a:rPr>
              <a:t>%, 81%, 60%, and 14,765.</a:t>
            </a:r>
          </a:p>
          <a:p>
            <a:pPr defTabSz="966612">
              <a:defRPr/>
            </a:pPr>
            <a:r>
              <a:rPr lang="en-US" altLang="en-US" sz="1000" dirty="0">
                <a:latin typeface="Arial" panose="020B0604020202020204" pitchFamily="34" charset="0"/>
                <a:cs typeface="Arial" panose="020B0604020202020204" pitchFamily="34" charset="0"/>
              </a:rPr>
              <a:t>In 2019 the school response rate, student response rate, overall response rate, and sample size, respectively, were 75</a:t>
            </a:r>
            <a:r>
              <a:rPr lang="en-US" sz="1000" dirty="0">
                <a:latin typeface="Arial" panose="020B0604020202020204" pitchFamily="34" charset="0"/>
                <a:cs typeface="Arial" panose="020B0604020202020204" pitchFamily="34" charset="0"/>
              </a:rPr>
              <a:t>%, 80%, 60%, and 13,677.</a:t>
            </a:r>
          </a:p>
          <a:p>
            <a:pPr eaLnBrk="1" hangingPunct="1"/>
            <a:endParaRPr lang="en-US" altLang="en-US" sz="1000" dirty="0">
              <a:latin typeface="Arial" panose="020B0604020202020204" pitchFamily="34" charset="0"/>
              <a:cs typeface="Arial" panose="020B0604020202020204"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1771733D-B0D6-4CC9-9560-4FB5A565005D}" type="slidenum">
              <a:rPr lang="en-US" altLang="en-US" sz="1200">
                <a:solidFill>
                  <a:srgbClr val="000000"/>
                </a:solidFill>
                <a:latin typeface="Times New Roman" panose="02020603050405020304" pitchFamily="18" charset="0"/>
              </a:rPr>
              <a:pPr eaLnBrk="0" hangingPunct="0">
                <a:spcBef>
                  <a:spcPct val="0"/>
                </a:spcBef>
              </a:pPr>
              <a:t>6</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18172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D0DA060F-5CA5-462F-83A4-C68A83291CFE}" type="slidenum">
              <a:rPr lang="en-US" altLang="en-US" sz="1200">
                <a:solidFill>
                  <a:srgbClr val="000000"/>
                </a:solidFill>
                <a:latin typeface="Times New Roman" panose="02020603050405020304" pitchFamily="18" charset="0"/>
              </a:rPr>
              <a:pPr eaLnBrk="0" hangingPunct="0">
                <a:spcBef>
                  <a:spcPct val="0"/>
                </a:spcBef>
              </a:pPr>
              <a:t>7</a:t>
            </a:fld>
            <a:endParaRPr lang="en-US" altLang="en-US" sz="1200">
              <a:solidFill>
                <a:srgbClr val="000000"/>
              </a:solidFill>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bwMode="auto">
          <a:xfrm>
            <a:off x="485775" y="728663"/>
            <a:ext cx="6507163" cy="36607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xfrm>
            <a:off x="997034" y="4636580"/>
            <a:ext cx="5483691" cy="439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latin typeface="Arial" panose="020B0604020202020204" pitchFamily="34" charset="0"/>
              </a:rPr>
              <a:t>This table reflects state and local participation in the YRBS for the years 1991 through 2017.  Since its inception, participation has grown from 26 states in 1991 to 46 in 2019.  The number of cities has increased from 11 in 1991 to 28 in 2019.  3 territories participated in 2019.  In addition, two tribal governments conducted a YRBS in 2019.  The total number of sites conducting a 2019 YRBS is 77.  Among these sites, 97% obtained weighted data in 2019.</a:t>
            </a:r>
          </a:p>
          <a:p>
            <a:pPr eaLnBrk="1" hangingPunct="1"/>
            <a:endParaRPr lang="en-US" altLang="en-US" dirty="0">
              <a:latin typeface="Arial" panose="020B0604020202020204" pitchFamily="34" charset="0"/>
            </a:endParaRPr>
          </a:p>
          <a:p>
            <a:pPr eaLnBrk="1" hangingPunct="1"/>
            <a:endParaRPr lang="en-US" altLang="en-US" sz="2100" dirty="0">
              <a:latin typeface="Arial" panose="020B0604020202020204" pitchFamily="34" charset="0"/>
            </a:endParaRPr>
          </a:p>
        </p:txBody>
      </p:sp>
    </p:spTree>
    <p:extLst>
      <p:ext uri="{BB962C8B-B14F-4D97-AF65-F5344CB8AC3E}">
        <p14:creationId xmlns:p14="http://schemas.microsoft.com/office/powerpoint/2010/main" val="2754928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YRBS data are used at the national, state, and local levels in a variety of policy and program applications.  YRBS data can be used to do the following:</a:t>
            </a:r>
          </a:p>
          <a:p>
            <a:pPr eaLnBrk="1" hangingPunct="1">
              <a:buFontTx/>
              <a:buChar char="•"/>
            </a:pPr>
            <a:r>
              <a:rPr lang="en-US" altLang="en-US">
                <a:latin typeface="Arial" panose="020B0604020202020204" pitchFamily="34" charset="0"/>
              </a:rPr>
              <a:t>Describe risk behaviors;</a:t>
            </a:r>
          </a:p>
          <a:p>
            <a:pPr eaLnBrk="1" hangingPunct="1">
              <a:buFontTx/>
              <a:buChar char="•"/>
            </a:pPr>
            <a:r>
              <a:rPr lang="en-US" altLang="en-US">
                <a:latin typeface="Arial" panose="020B0604020202020204" pitchFamily="34" charset="0"/>
              </a:rPr>
              <a:t>Create awareness;</a:t>
            </a:r>
          </a:p>
          <a:p>
            <a:pPr eaLnBrk="1" hangingPunct="1">
              <a:buFontTx/>
              <a:buChar char="•"/>
            </a:pPr>
            <a:r>
              <a:rPr lang="en-US" altLang="en-US">
                <a:latin typeface="Arial" panose="020B0604020202020204" pitchFamily="34" charset="0"/>
              </a:rPr>
              <a:t>Set program goals;</a:t>
            </a:r>
          </a:p>
          <a:p>
            <a:pPr eaLnBrk="1" hangingPunct="1">
              <a:buFontTx/>
              <a:buChar char="•"/>
            </a:pPr>
            <a:r>
              <a:rPr lang="en-US" altLang="en-US">
                <a:latin typeface="Arial" panose="020B0604020202020204" pitchFamily="34" charset="0"/>
              </a:rPr>
              <a:t>Develop programs and policies;</a:t>
            </a:r>
          </a:p>
          <a:p>
            <a:pPr eaLnBrk="1" hangingPunct="1">
              <a:buFontTx/>
              <a:buChar char="•"/>
            </a:pPr>
            <a:r>
              <a:rPr lang="en-US" altLang="en-US">
                <a:latin typeface="Arial" panose="020B0604020202020204" pitchFamily="34" charset="0"/>
              </a:rPr>
              <a:t>Support health-related legislation; and</a:t>
            </a:r>
          </a:p>
          <a:p>
            <a:pPr eaLnBrk="1" hangingPunct="1">
              <a:buFontTx/>
              <a:buChar char="•"/>
            </a:pPr>
            <a:r>
              <a:rPr lang="en-US" altLang="en-US">
                <a:latin typeface="Arial" panose="020B0604020202020204" pitchFamily="34" charset="0"/>
              </a:rPr>
              <a:t>Seek funding.</a:t>
            </a:r>
          </a:p>
          <a:p>
            <a:pPr eaLnBrk="1" hangingPunct="1"/>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990F8DBD-8B56-49D2-86DD-6806946D6343}" type="slidenum">
              <a:rPr lang="en-US" altLang="en-US" sz="1200">
                <a:solidFill>
                  <a:srgbClr val="000000"/>
                </a:solidFill>
                <a:latin typeface="Times New Roman" panose="02020603050405020304" pitchFamily="18" charset="0"/>
              </a:rPr>
              <a:pPr eaLnBrk="0" hangingPunct="0">
                <a:spcBef>
                  <a:spcPct val="0"/>
                </a:spcBef>
              </a:pPr>
              <a:t>8</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693360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latin typeface="Arial" panose="020B0604020202020204" pitchFamily="34" charset="0"/>
              </a:rPr>
              <a:t>The YRBS describes risk behaviors that affect youth, including select subgroups of youth that may be of interest.  YRBS data also are used to demonstrate how risk behaviors are interrelated.</a:t>
            </a:r>
          </a:p>
          <a:p>
            <a:pPr eaLnBrk="1" hangingPunct="1"/>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55834" indent="-290706">
              <a:spcBef>
                <a:spcPct val="30000"/>
              </a:spcBef>
              <a:defRPr sz="1300">
                <a:solidFill>
                  <a:schemeClr val="tx1"/>
                </a:solidFill>
                <a:latin typeface="Calibri" panose="020F0502020204030204" pitchFamily="34" charset="0"/>
              </a:defRPr>
            </a:lvl2pPr>
            <a:lvl3pPr marL="1164532" indent="-232564">
              <a:spcBef>
                <a:spcPct val="30000"/>
              </a:spcBef>
              <a:defRPr sz="1300">
                <a:solidFill>
                  <a:schemeClr val="tx1"/>
                </a:solidFill>
                <a:latin typeface="Calibri" panose="020F0502020204030204" pitchFamily="34" charset="0"/>
              </a:defRPr>
            </a:lvl3pPr>
            <a:lvl4pPr marL="1629660" indent="-232564">
              <a:spcBef>
                <a:spcPct val="30000"/>
              </a:spcBef>
              <a:defRPr sz="1300">
                <a:solidFill>
                  <a:schemeClr val="tx1"/>
                </a:solidFill>
                <a:latin typeface="Calibri" panose="020F0502020204030204" pitchFamily="34" charset="0"/>
              </a:defRPr>
            </a:lvl4pPr>
            <a:lvl5pPr marL="2094788" indent="-232564">
              <a:spcBef>
                <a:spcPct val="30000"/>
              </a:spcBef>
              <a:defRPr sz="1300">
                <a:solidFill>
                  <a:schemeClr val="tx1"/>
                </a:solidFill>
                <a:latin typeface="Calibri" panose="020F0502020204030204" pitchFamily="34" charset="0"/>
              </a:defRPr>
            </a:lvl5pPr>
            <a:lvl6pPr marL="2587278" indent="-232564" eaLnBrk="0" fontAlgn="base" hangingPunct="0">
              <a:spcBef>
                <a:spcPct val="30000"/>
              </a:spcBef>
              <a:spcAft>
                <a:spcPct val="0"/>
              </a:spcAft>
              <a:defRPr sz="1300">
                <a:solidFill>
                  <a:schemeClr val="tx1"/>
                </a:solidFill>
                <a:latin typeface="Calibri" panose="020F0502020204030204" pitchFamily="34" charset="0"/>
              </a:defRPr>
            </a:lvl6pPr>
            <a:lvl7pPr marL="3079767" indent="-232564" eaLnBrk="0" fontAlgn="base" hangingPunct="0">
              <a:spcBef>
                <a:spcPct val="30000"/>
              </a:spcBef>
              <a:spcAft>
                <a:spcPct val="0"/>
              </a:spcAft>
              <a:defRPr sz="1300">
                <a:solidFill>
                  <a:schemeClr val="tx1"/>
                </a:solidFill>
                <a:latin typeface="Calibri" panose="020F0502020204030204" pitchFamily="34" charset="0"/>
              </a:defRPr>
            </a:lvl7pPr>
            <a:lvl8pPr marL="3572255" indent="-232564" eaLnBrk="0" fontAlgn="base" hangingPunct="0">
              <a:spcBef>
                <a:spcPct val="30000"/>
              </a:spcBef>
              <a:spcAft>
                <a:spcPct val="0"/>
              </a:spcAft>
              <a:defRPr sz="1300">
                <a:solidFill>
                  <a:schemeClr val="tx1"/>
                </a:solidFill>
                <a:latin typeface="Calibri" panose="020F0502020204030204" pitchFamily="34" charset="0"/>
              </a:defRPr>
            </a:lvl8pPr>
            <a:lvl9pPr marL="4064744" indent="-232564" eaLnBrk="0" fontAlgn="base" hangingPunct="0">
              <a:spcBef>
                <a:spcPct val="30000"/>
              </a:spcBef>
              <a:spcAft>
                <a:spcPct val="0"/>
              </a:spcAft>
              <a:defRPr sz="1300">
                <a:solidFill>
                  <a:schemeClr val="tx1"/>
                </a:solidFill>
                <a:latin typeface="Calibri" panose="020F0502020204030204" pitchFamily="34" charset="0"/>
              </a:defRPr>
            </a:lvl9pPr>
          </a:lstStyle>
          <a:p>
            <a:pPr eaLnBrk="0" hangingPunct="0">
              <a:spcBef>
                <a:spcPct val="0"/>
              </a:spcBef>
            </a:pPr>
            <a:fld id="{4315B6FA-C0C0-41EF-B9F8-0419AB528602}" type="slidenum">
              <a:rPr lang="en-US" altLang="en-US" sz="1200">
                <a:solidFill>
                  <a:srgbClr val="000000"/>
                </a:solidFill>
                <a:latin typeface="Times New Roman" panose="02020603050405020304" pitchFamily="18" charset="0"/>
              </a:rPr>
              <a:pPr eaLnBrk="0" hangingPunct="0">
                <a:spcBef>
                  <a:spcPct val="0"/>
                </a:spcBef>
              </a:pPr>
              <a:t>9</a:t>
            </a:fld>
            <a:endParaRPr lang="en-US" altLang="en-US" sz="12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7185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4275" name="Rectangle 3"/>
          <p:cNvSpPr>
            <a:spLocks noGrp="1" noChangeArrowheads="1"/>
          </p:cNvSpPr>
          <p:nvPr>
            <p:ph type="ctrTitle"/>
          </p:nvPr>
        </p:nvSpPr>
        <p:spPr>
          <a:xfrm>
            <a:off x="903818" y="2286000"/>
            <a:ext cx="10384367" cy="1143000"/>
          </a:xfrm>
          <a:prstGeom prst="rect">
            <a:avLst/>
          </a:prstGeom>
        </p:spPr>
        <p:txBody>
          <a:bodyPr anchor="b"/>
          <a:lstStyle>
            <a:lvl1pPr>
              <a:defRPr/>
            </a:lvl1pPr>
          </a:lstStyle>
          <a:p>
            <a:r>
              <a:rPr lang="en-US"/>
              <a:t>Click to edit Master title style</a:t>
            </a:r>
          </a:p>
        </p:txBody>
      </p:sp>
      <p:sp>
        <p:nvSpPr>
          <p:cNvPr id="54276" name="Rectangle 4"/>
          <p:cNvSpPr>
            <a:spLocks noGrp="1" noChangeArrowheads="1"/>
          </p:cNvSpPr>
          <p:nvPr>
            <p:ph type="subTitle" idx="1"/>
          </p:nvPr>
        </p:nvSpPr>
        <p:spPr>
          <a:xfrm>
            <a:off x="1805518" y="3886200"/>
            <a:ext cx="8580967" cy="1752600"/>
          </a:xfrm>
          <a:prstGeom prst="rect">
            <a:avLst/>
          </a:prstGeom>
        </p:spPr>
        <p:txBody>
          <a:bodyPr/>
          <a:lstStyle>
            <a:lvl1pPr marL="0" indent="0" algn="ctr">
              <a:buFont typeface="Monotype Sorts" pitchFamily="2" charset="2"/>
              <a:buNone/>
              <a:defRPr/>
            </a:lvl1pPr>
          </a:lstStyle>
          <a:p>
            <a:r>
              <a:rPr lang="en-US"/>
              <a:t>Click to edit Master subtitle style</a:t>
            </a:r>
          </a:p>
        </p:txBody>
      </p:sp>
    </p:spTree>
    <p:extLst>
      <p:ext uri="{BB962C8B-B14F-4D97-AF65-F5344CB8AC3E}">
        <p14:creationId xmlns:p14="http://schemas.microsoft.com/office/powerpoint/2010/main" val="315658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12192000" cy="1104900"/>
          </a:xfrm>
          <a:prstGeom prst="rect">
            <a:avLst/>
          </a:prstGeom>
        </p:spPr>
        <p:txBody>
          <a:bodyPr/>
          <a:lstStyle/>
          <a:p>
            <a:r>
              <a:rPr lang="en-US" dirty="0"/>
              <a:t>Click to edit Master title style</a:t>
            </a:r>
          </a:p>
        </p:txBody>
      </p:sp>
      <p:sp>
        <p:nvSpPr>
          <p:cNvPr id="3" name="Vertical Text Placeholder 2"/>
          <p:cNvSpPr>
            <a:spLocks noGrp="1"/>
          </p:cNvSpPr>
          <p:nvPr>
            <p:ph type="body" orient="vert" idx="1"/>
          </p:nvPr>
        </p:nvSpPr>
        <p:spPr>
          <a:xfrm>
            <a:off x="812800" y="1524000"/>
            <a:ext cx="10746317" cy="4114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636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04300" y="342900"/>
            <a:ext cx="2736851" cy="52959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791633" y="342900"/>
            <a:ext cx="8009467" cy="52959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9536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12192000" cy="1104900"/>
          </a:xfrm>
          <a:prstGeom prst="rect">
            <a:avLst/>
          </a:prstGeom>
        </p:spPr>
        <p:txBody>
          <a:bodyPr/>
          <a:lstStyle/>
          <a:p>
            <a:r>
              <a:rPr lang="en-US" dirty="0"/>
              <a:t>Click to edit Master title style</a:t>
            </a:r>
          </a:p>
        </p:txBody>
      </p:sp>
      <p:sp>
        <p:nvSpPr>
          <p:cNvPr id="3" name="Chart Placeholder 2"/>
          <p:cNvSpPr>
            <a:spLocks noGrp="1"/>
          </p:cNvSpPr>
          <p:nvPr>
            <p:ph type="chart" idx="1"/>
          </p:nvPr>
        </p:nvSpPr>
        <p:spPr>
          <a:xfrm>
            <a:off x="812800" y="1524000"/>
            <a:ext cx="10746317" cy="4114800"/>
          </a:xfrm>
          <a:prstGeom prst="rect">
            <a:avLst/>
          </a:prstGeom>
        </p:spPr>
        <p:txBody>
          <a:bodyPr/>
          <a:lstStyle/>
          <a:p>
            <a:pPr lvl="0"/>
            <a:endParaRPr lang="en-US" noProof="0"/>
          </a:p>
        </p:txBody>
      </p:sp>
    </p:spTree>
    <p:extLst>
      <p:ext uri="{BB962C8B-B14F-4D97-AF65-F5344CB8AC3E}">
        <p14:creationId xmlns:p14="http://schemas.microsoft.com/office/powerpoint/2010/main" val="1197727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NCHHSTP">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59FDBA88-62FF-4D42-8D95-8F03F64905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121920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57CD29C-CF71-42F8-862D-EF4CE1BD8317}"/>
              </a:ext>
            </a:extLst>
          </p:cNvPr>
          <p:cNvSpPr txBox="1">
            <a:spLocks noChangeArrowheads="1"/>
          </p:cNvSpPr>
          <p:nvPr userDrawn="1"/>
        </p:nvSpPr>
        <p:spPr bwMode="auto">
          <a:xfrm>
            <a:off x="609600" y="120650"/>
            <a:ext cx="920326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a:defRPr/>
            </a:pPr>
            <a:r>
              <a:rPr lang="en-US" altLang="en-US">
                <a:solidFill>
                  <a:srgbClr val="F2F2F2"/>
                </a:solidFill>
                <a:latin typeface="Calibri" panose="020F0502020204030204" pitchFamily="34" charset="0"/>
              </a:rPr>
              <a:t>National Center for HIV/AIDS, Viral Hepatitis, STD, and TB Prevention</a:t>
            </a:r>
          </a:p>
        </p:txBody>
      </p:sp>
      <p:sp>
        <p:nvSpPr>
          <p:cNvPr id="7" name="Title 1"/>
          <p:cNvSpPr>
            <a:spLocks noGrp="1"/>
          </p:cNvSpPr>
          <p:nvPr>
            <p:ph type="title"/>
          </p:nvPr>
        </p:nvSpPr>
        <p:spPr>
          <a:xfrm>
            <a:off x="609601" y="1386072"/>
            <a:ext cx="11211969" cy="1180971"/>
          </a:xfrm>
          <a:prstGeom prst="rect">
            <a:avLst/>
          </a:prstGeom>
        </p:spPr>
        <p:txBody>
          <a:bodyPr/>
          <a:lstStyle>
            <a:lvl1pPr algn="l">
              <a:lnSpc>
                <a:spcPts val="3000"/>
              </a:lnSpc>
              <a:defRPr sz="2800" b="1" baseline="0">
                <a:solidFill>
                  <a:srgbClr val="00788A"/>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000" b="1" baseline="0">
                <a:solidFill>
                  <a:srgbClr val="00788A"/>
                </a:solidFill>
                <a:effectLst/>
                <a:latin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000"/>
              </a:lnSpc>
              <a:buNone/>
              <a:defRPr sz="1800" baseline="0">
                <a:solidFill>
                  <a:srgbClr val="00788A"/>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Tree>
    <p:extLst>
      <p:ext uri="{BB962C8B-B14F-4D97-AF65-F5344CB8AC3E}">
        <p14:creationId xmlns:p14="http://schemas.microsoft.com/office/powerpoint/2010/main" val="50840157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12192000" cy="11049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812800" y="1524000"/>
            <a:ext cx="10746317"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717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7254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91634" y="342900"/>
            <a:ext cx="10949517" cy="11049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12801" y="1524000"/>
            <a:ext cx="52705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86501" y="1524000"/>
            <a:ext cx="5272617"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278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826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91634" y="342900"/>
            <a:ext cx="10949517" cy="11049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07435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162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72721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2449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Text Box 11"/>
          <p:cNvSpPr txBox="1">
            <a:spLocks noChangeArrowheads="1"/>
          </p:cNvSpPr>
          <p:nvPr/>
        </p:nvSpPr>
        <p:spPr bwMode="auto">
          <a:xfrm>
            <a:off x="4406901" y="6310313"/>
            <a:ext cx="6159500" cy="336550"/>
          </a:xfrm>
          <a:prstGeom prst="rect">
            <a:avLst/>
          </a:prstGeom>
          <a:noFill/>
          <a:ln>
            <a:noFill/>
          </a:ln>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a:solidFill>
                <a:srgbClr val="FFFFFF"/>
              </a:solidFill>
              <a:latin typeface="Times New Roman" pitchFamily="18" charset="0"/>
            </a:endParaRPr>
          </a:p>
        </p:txBody>
      </p:sp>
      <p:sp>
        <p:nvSpPr>
          <p:cNvPr id="1029" name="Text Box 12"/>
          <p:cNvSpPr txBox="1">
            <a:spLocks noChangeArrowheads="1"/>
          </p:cNvSpPr>
          <p:nvPr/>
        </p:nvSpPr>
        <p:spPr bwMode="auto">
          <a:xfrm>
            <a:off x="7044267" y="6172200"/>
            <a:ext cx="2548467" cy="336550"/>
          </a:xfrm>
          <a:prstGeom prst="rect">
            <a:avLst/>
          </a:prstGeom>
          <a:noFill/>
          <a:ln>
            <a:noFill/>
          </a:ln>
        </p:spPr>
        <p:txBody>
          <a:bodyPr>
            <a:spAutoFit/>
          </a:bodyPr>
          <a:lstStyle>
            <a:lvl1pPr algn="ctr" eaLnBrk="0" hangingPunct="0">
              <a:defRPr sz="2000" b="1">
                <a:solidFill>
                  <a:srgbClr val="FFCC00"/>
                </a:solidFill>
                <a:latin typeface="Arial" pitchFamily="34" charset="0"/>
              </a:defRPr>
            </a:lvl1pPr>
            <a:lvl2pPr marL="742950" indent="-285750" algn="ctr" eaLnBrk="0" hangingPunct="0">
              <a:defRPr sz="2000" b="1">
                <a:solidFill>
                  <a:srgbClr val="FFCC00"/>
                </a:solidFill>
                <a:latin typeface="Arial" pitchFamily="34" charset="0"/>
              </a:defRPr>
            </a:lvl2pPr>
            <a:lvl3pPr marL="1143000" indent="-228600" algn="ctr" eaLnBrk="0" hangingPunct="0">
              <a:defRPr sz="2000" b="1">
                <a:solidFill>
                  <a:srgbClr val="FFCC00"/>
                </a:solidFill>
                <a:latin typeface="Arial" pitchFamily="34" charset="0"/>
              </a:defRPr>
            </a:lvl3pPr>
            <a:lvl4pPr marL="1600200" indent="-228600" algn="ctr" eaLnBrk="0" hangingPunct="0">
              <a:defRPr sz="2000" b="1">
                <a:solidFill>
                  <a:srgbClr val="FFCC00"/>
                </a:solidFill>
                <a:latin typeface="Arial" pitchFamily="34" charset="0"/>
              </a:defRPr>
            </a:lvl4pPr>
            <a:lvl5pPr marL="2057400" indent="-228600" algn="ctr" eaLnBrk="0" hangingPunct="0">
              <a:defRPr sz="2000" b="1">
                <a:solidFill>
                  <a:srgbClr val="FFCC00"/>
                </a:solidFill>
                <a:latin typeface="Arial" pitchFamily="34" charset="0"/>
              </a:defRPr>
            </a:lvl5pPr>
            <a:lvl6pPr marL="2514600" indent="-228600" algn="ctr" eaLnBrk="0" fontAlgn="base" hangingPunct="0">
              <a:spcBef>
                <a:spcPct val="0"/>
              </a:spcBef>
              <a:spcAft>
                <a:spcPct val="0"/>
              </a:spcAft>
              <a:defRPr sz="2000" b="1">
                <a:solidFill>
                  <a:srgbClr val="FFCC00"/>
                </a:solidFill>
                <a:latin typeface="Arial" pitchFamily="34" charset="0"/>
              </a:defRPr>
            </a:lvl6pPr>
            <a:lvl7pPr marL="2971800" indent="-228600" algn="ctr" eaLnBrk="0" fontAlgn="base" hangingPunct="0">
              <a:spcBef>
                <a:spcPct val="0"/>
              </a:spcBef>
              <a:spcAft>
                <a:spcPct val="0"/>
              </a:spcAft>
              <a:defRPr sz="2000" b="1">
                <a:solidFill>
                  <a:srgbClr val="FFCC00"/>
                </a:solidFill>
                <a:latin typeface="Arial" pitchFamily="34" charset="0"/>
              </a:defRPr>
            </a:lvl7pPr>
            <a:lvl8pPr marL="3429000" indent="-228600" algn="ctr" eaLnBrk="0" fontAlgn="base" hangingPunct="0">
              <a:spcBef>
                <a:spcPct val="0"/>
              </a:spcBef>
              <a:spcAft>
                <a:spcPct val="0"/>
              </a:spcAft>
              <a:defRPr sz="2000" b="1">
                <a:solidFill>
                  <a:srgbClr val="FFCC00"/>
                </a:solidFill>
                <a:latin typeface="Arial" pitchFamily="34" charset="0"/>
              </a:defRPr>
            </a:lvl8pPr>
            <a:lvl9pPr marL="3886200" indent="-228600" algn="ctr" eaLnBrk="0" fontAlgn="base" hangingPunct="0">
              <a:spcBef>
                <a:spcPct val="0"/>
              </a:spcBef>
              <a:spcAft>
                <a:spcPct val="0"/>
              </a:spcAft>
              <a:defRPr sz="2000" b="1">
                <a:solidFill>
                  <a:srgbClr val="FFCC00"/>
                </a:solidFill>
                <a:latin typeface="Arial" pitchFamily="34" charset="0"/>
              </a:defRPr>
            </a:lvl9pPr>
          </a:lstStyle>
          <a:p>
            <a:pPr algn="l">
              <a:defRPr/>
            </a:pPr>
            <a:endParaRPr lang="en-US" sz="1600" b="0">
              <a:solidFill>
                <a:srgbClr val="FFFFFF"/>
              </a:solidFill>
              <a:latin typeface="Times New Roman" pitchFamily="18" charset="0"/>
            </a:endParaRPr>
          </a:p>
        </p:txBody>
      </p:sp>
      <p:pic>
        <p:nvPicPr>
          <p:cNvPr id="4" name="Picture 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6733309"/>
            <a:ext cx="12192000" cy="142209"/>
          </a:xfrm>
          <a:prstGeom prst="rect">
            <a:avLst/>
          </a:prstGeom>
        </p:spPr>
      </p:pic>
    </p:spTree>
  </p:cSld>
  <p:clrMap bg1="lt1" tx1="dk1" bg2="lt2" tx2="dk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1" r:id="rId13"/>
  </p:sldLayoutIdLst>
  <p:txStyles>
    <p:titleStyle>
      <a:lvl1pPr algn="ctr" rtl="0" eaLnBrk="0" fontAlgn="base" hangingPunct="0">
        <a:spcBef>
          <a:spcPct val="0"/>
        </a:spcBef>
        <a:spcAft>
          <a:spcPct val="0"/>
        </a:spcAft>
        <a:defRPr sz="2000" b="1">
          <a:solidFill>
            <a:srgbClr val="FFCC00"/>
          </a:solidFill>
          <a:latin typeface="+mj-lt"/>
          <a:ea typeface="+mj-ea"/>
          <a:cs typeface="+mj-cs"/>
        </a:defRPr>
      </a:lvl1pPr>
      <a:lvl2pPr algn="ctr" rtl="0" eaLnBrk="0" fontAlgn="base" hangingPunct="0">
        <a:spcBef>
          <a:spcPct val="0"/>
        </a:spcBef>
        <a:spcAft>
          <a:spcPct val="0"/>
        </a:spcAft>
        <a:defRPr sz="2000" b="1">
          <a:solidFill>
            <a:srgbClr val="FFCC00"/>
          </a:solidFill>
          <a:latin typeface="Arial" charset="0"/>
        </a:defRPr>
      </a:lvl2pPr>
      <a:lvl3pPr algn="ctr" rtl="0" eaLnBrk="0" fontAlgn="base" hangingPunct="0">
        <a:spcBef>
          <a:spcPct val="0"/>
        </a:spcBef>
        <a:spcAft>
          <a:spcPct val="0"/>
        </a:spcAft>
        <a:defRPr sz="2000" b="1">
          <a:solidFill>
            <a:srgbClr val="FFCC00"/>
          </a:solidFill>
          <a:latin typeface="Arial" charset="0"/>
        </a:defRPr>
      </a:lvl3pPr>
      <a:lvl4pPr algn="ctr" rtl="0" eaLnBrk="0" fontAlgn="base" hangingPunct="0">
        <a:spcBef>
          <a:spcPct val="0"/>
        </a:spcBef>
        <a:spcAft>
          <a:spcPct val="0"/>
        </a:spcAft>
        <a:defRPr sz="2000" b="1">
          <a:solidFill>
            <a:srgbClr val="FFCC00"/>
          </a:solidFill>
          <a:latin typeface="Arial" charset="0"/>
        </a:defRPr>
      </a:lvl4pPr>
      <a:lvl5pPr algn="ctr" rtl="0" eaLnBrk="0" fontAlgn="base" hangingPunct="0">
        <a:spcBef>
          <a:spcPct val="0"/>
        </a:spcBef>
        <a:spcAft>
          <a:spcPct val="0"/>
        </a:spcAft>
        <a:defRPr sz="2000" b="1">
          <a:solidFill>
            <a:srgbClr val="FFCC00"/>
          </a:solidFill>
          <a:latin typeface="Arial" charset="0"/>
        </a:defRPr>
      </a:lvl5pPr>
      <a:lvl6pPr marL="457200" algn="ctr" rtl="0" eaLnBrk="0" fontAlgn="base" hangingPunct="0">
        <a:spcBef>
          <a:spcPct val="0"/>
        </a:spcBef>
        <a:spcAft>
          <a:spcPct val="0"/>
        </a:spcAft>
        <a:defRPr sz="2000" b="1">
          <a:solidFill>
            <a:srgbClr val="FFCC00"/>
          </a:solidFill>
          <a:latin typeface="Arial" charset="0"/>
        </a:defRPr>
      </a:lvl6pPr>
      <a:lvl7pPr marL="914400" algn="ctr" rtl="0" eaLnBrk="0" fontAlgn="base" hangingPunct="0">
        <a:spcBef>
          <a:spcPct val="0"/>
        </a:spcBef>
        <a:spcAft>
          <a:spcPct val="0"/>
        </a:spcAft>
        <a:defRPr sz="2000" b="1">
          <a:solidFill>
            <a:srgbClr val="FFCC00"/>
          </a:solidFill>
          <a:latin typeface="Arial" charset="0"/>
        </a:defRPr>
      </a:lvl7pPr>
      <a:lvl8pPr marL="1371600" algn="ctr" rtl="0" eaLnBrk="0" fontAlgn="base" hangingPunct="0">
        <a:spcBef>
          <a:spcPct val="0"/>
        </a:spcBef>
        <a:spcAft>
          <a:spcPct val="0"/>
        </a:spcAft>
        <a:defRPr sz="2000" b="1">
          <a:solidFill>
            <a:srgbClr val="FFCC00"/>
          </a:solidFill>
          <a:latin typeface="Arial" charset="0"/>
        </a:defRPr>
      </a:lvl8pPr>
      <a:lvl9pPr marL="1828800" algn="ctr" rtl="0" eaLnBrk="0" fontAlgn="base" hangingPunct="0">
        <a:spcBef>
          <a:spcPct val="0"/>
        </a:spcBef>
        <a:spcAft>
          <a:spcPct val="0"/>
        </a:spcAft>
        <a:defRPr sz="2000" b="1">
          <a:solidFill>
            <a:srgbClr val="FFCC00"/>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itchFamily="2" charset="2"/>
        <a:buChar char="l"/>
        <a:defRPr sz="2000">
          <a:solidFill>
            <a:schemeClr val="tx1"/>
          </a:solidFill>
          <a:latin typeface="+mn-lt"/>
        </a:defRPr>
      </a:lvl2pPr>
      <a:lvl3pPr marL="1143000" indent="-228600" algn="l" rtl="0" eaLnBrk="0" fontAlgn="base" hangingPunct="0">
        <a:spcBef>
          <a:spcPct val="0"/>
        </a:spcBef>
        <a:spcAft>
          <a:spcPct val="50000"/>
        </a:spcAft>
        <a:buClr>
          <a:schemeClr val="tx2"/>
        </a:buClr>
        <a:buSzPct val="70000"/>
        <a:buFont typeface="Monotype Sorts" pitchFamily="2" charset="2"/>
        <a:buChar char="ä"/>
        <a:defRPr sz="2000">
          <a:solidFill>
            <a:schemeClr val="tx1"/>
          </a:solidFill>
          <a:latin typeface="+mn-lt"/>
        </a:defRPr>
      </a:lvl3pPr>
      <a:lvl4pPr marL="1600200" indent="-228600" algn="l" rtl="0" eaLnBrk="0" fontAlgn="base" hangingPunct="0">
        <a:spcBef>
          <a:spcPct val="0"/>
        </a:spcBef>
        <a:spcAft>
          <a:spcPct val="50000"/>
        </a:spcAft>
        <a:buClr>
          <a:schemeClr val="tx2"/>
        </a:buClr>
        <a:buSzPct val="70000"/>
        <a:buFont typeface="Monotype Sorts" pitchFamily="2" charset="2"/>
        <a:buChar char="n"/>
        <a:defRPr sz="2000">
          <a:solidFill>
            <a:schemeClr val="tx1"/>
          </a:solidFill>
          <a:latin typeface="+mn-lt"/>
        </a:defRPr>
      </a:lvl4pPr>
      <a:lvl5pPr marL="20574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dc.gov/yrb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a:extLst>
              <a:ext uri="{FF2B5EF4-FFF2-40B4-BE49-F238E27FC236}">
                <a16:creationId xmlns:a16="http://schemas.microsoft.com/office/drawing/2014/main" id="{B68B38FD-CB82-46C4-9D5A-498EB5C3F6D3}"/>
              </a:ext>
            </a:extLst>
          </p:cNvPr>
          <p:cNvSpPr>
            <a:spLocks noGrp="1" noChangeArrowheads="1"/>
          </p:cNvSpPr>
          <p:nvPr>
            <p:ph type="title"/>
          </p:nvPr>
        </p:nvSpPr>
        <p:spPr bwMode="auto">
          <a:xfrm>
            <a:off x="1892300" y="2667000"/>
            <a:ext cx="8407400" cy="2287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spcAft>
                <a:spcPts val="600"/>
              </a:spcAft>
            </a:pPr>
            <a:r>
              <a:rPr lang="en-US" altLang="en-US" sz="3600" dirty="0"/>
              <a:t>The Youth Risk Behavior</a:t>
            </a:r>
            <a:br>
              <a:rPr lang="en-US" altLang="en-US" sz="3600" dirty="0"/>
            </a:br>
            <a:r>
              <a:rPr lang="en-US" altLang="en-US" sz="3600" dirty="0"/>
              <a:t>Surveillance System (YRBSS): </a:t>
            </a:r>
            <a:br>
              <a:rPr lang="en-US" altLang="en-US" sz="3600" dirty="0"/>
            </a:br>
            <a:r>
              <a:rPr lang="en-US" altLang="en-US" sz="3600" dirty="0"/>
              <a:t>2019</a:t>
            </a:r>
            <a:br>
              <a:rPr lang="en-US" altLang="en-US" sz="3600" dirty="0"/>
            </a:br>
            <a:br>
              <a:rPr lang="en-US" altLang="en-US" sz="3600" dirty="0"/>
            </a:br>
            <a:r>
              <a:rPr lang="en-US" altLang="en-US" sz="3600" dirty="0"/>
              <a:t>National, State, and Local Results</a:t>
            </a:r>
          </a:p>
        </p:txBody>
      </p:sp>
      <p:pic>
        <p:nvPicPr>
          <p:cNvPr id="12291" name="Picture 6" descr="Logos of the United States Department of Health and Human Services and Centers for Disease Control and Prevention">
            <a:extLst>
              <a:ext uri="{FF2B5EF4-FFF2-40B4-BE49-F238E27FC236}">
                <a16:creationId xmlns:a16="http://schemas.microsoft.com/office/drawing/2014/main" id="{5E4229C5-FE6C-4E3E-9CD6-9E7D2C88C47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743576"/>
            <a:ext cx="1905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731DB798-FBDE-4E7B-8FD5-10730FAC9A37}"/>
              </a:ext>
            </a:extLst>
          </p:cNvPr>
          <p:cNvSpPr txBox="1"/>
          <p:nvPr/>
        </p:nvSpPr>
        <p:spPr>
          <a:xfrm>
            <a:off x="1981200" y="405008"/>
            <a:ext cx="6902450" cy="369888"/>
          </a:xfrm>
          <a:prstGeom prst="rect">
            <a:avLst/>
          </a:prstGeom>
          <a:noFill/>
        </p:spPr>
        <p:txBody>
          <a:bodyPr>
            <a:spAutoFit/>
          </a:bodyPr>
          <a:lstStyle/>
          <a:p>
            <a:pPr>
              <a:defRPr/>
            </a:pPr>
            <a:r>
              <a:rPr lang="en-US" b="1" dirty="0">
                <a:solidFill>
                  <a:schemeClr val="bg1"/>
                </a:solidFill>
                <a:latin typeface="Calibri" panose="020F0502020204030204" pitchFamily="34" charset="0"/>
              </a:rPr>
              <a:t>Division of Adolescent and School Health</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solidFill>
                  <a:srgbClr val="007889"/>
                </a:solidFill>
              </a:rPr>
              <a:t>Create Awareness</a:t>
            </a:r>
          </a:p>
        </p:txBody>
      </p:sp>
      <p:sp>
        <p:nvSpPr>
          <p:cNvPr id="28675" name="Content Placeholder 2"/>
          <p:cNvSpPr>
            <a:spLocks noGrp="1"/>
          </p:cNvSpPr>
          <p:nvPr>
            <p:ph idx="1"/>
          </p:nvPr>
        </p:nvSpPr>
        <p:spPr/>
        <p:txBody>
          <a:bodyPr/>
          <a:lstStyle/>
          <a:p>
            <a:pPr>
              <a:lnSpc>
                <a:spcPct val="90000"/>
              </a:lnSpc>
              <a:spcAft>
                <a:spcPct val="30000"/>
              </a:spcAft>
              <a:buFont typeface="Monotype Sorts" pitchFamily="2" charset="2"/>
              <a:buNone/>
            </a:pPr>
            <a:r>
              <a:rPr lang="en-US" altLang="en-US" b="1" dirty="0">
                <a:solidFill>
                  <a:srgbClr val="007889"/>
                </a:solidFill>
              </a:rPr>
              <a:t>Among:</a:t>
            </a:r>
            <a:r>
              <a:rPr lang="en-US" altLang="en-US" dirty="0">
                <a:solidFill>
                  <a:srgbClr val="007889"/>
                </a:solidFill>
              </a:rPr>
              <a:t> </a:t>
            </a:r>
          </a:p>
          <a:p>
            <a:pPr>
              <a:lnSpc>
                <a:spcPct val="90000"/>
              </a:lnSpc>
              <a:buClr>
                <a:srgbClr val="FFCC00"/>
              </a:buClr>
              <a:buSzPct val="150000"/>
              <a:buFont typeface="Arial" panose="020B0604020202020204" pitchFamily="34" charset="0"/>
              <a:buChar char="•"/>
            </a:pPr>
            <a:r>
              <a:rPr lang="en-US" altLang="en-US" dirty="0">
                <a:solidFill>
                  <a:srgbClr val="007889"/>
                </a:solidFill>
              </a:rPr>
              <a:t>Legislators, boards of education, and school administrators</a:t>
            </a:r>
          </a:p>
          <a:p>
            <a:pPr>
              <a:lnSpc>
                <a:spcPct val="90000"/>
              </a:lnSpc>
              <a:buClr>
                <a:srgbClr val="FFCC00"/>
              </a:buClr>
              <a:buSzPct val="150000"/>
              <a:buFont typeface="Arial" panose="020B0604020202020204" pitchFamily="34" charset="0"/>
              <a:buChar char="•"/>
            </a:pPr>
            <a:r>
              <a:rPr lang="en-US" altLang="en-US" dirty="0">
                <a:solidFill>
                  <a:srgbClr val="007889"/>
                </a:solidFill>
              </a:rPr>
              <a:t>Parents</a:t>
            </a:r>
          </a:p>
          <a:p>
            <a:pPr>
              <a:lnSpc>
                <a:spcPct val="90000"/>
              </a:lnSpc>
              <a:buClr>
                <a:srgbClr val="FFCC00"/>
              </a:buClr>
              <a:buSzPct val="150000"/>
              <a:buFont typeface="Arial" panose="020B0604020202020204" pitchFamily="34" charset="0"/>
              <a:buChar char="•"/>
            </a:pPr>
            <a:r>
              <a:rPr lang="en-US" altLang="en-US" dirty="0">
                <a:solidFill>
                  <a:srgbClr val="007889"/>
                </a:solidFill>
              </a:rPr>
              <a:t>Community members</a:t>
            </a:r>
          </a:p>
          <a:p>
            <a:pPr>
              <a:lnSpc>
                <a:spcPct val="90000"/>
              </a:lnSpc>
              <a:buClr>
                <a:srgbClr val="FFCC00"/>
              </a:buClr>
              <a:buSzPct val="150000"/>
              <a:buFont typeface="Arial" panose="020B0604020202020204" pitchFamily="34" charset="0"/>
              <a:buChar char="•"/>
            </a:pPr>
            <a:r>
              <a:rPr lang="en-US" altLang="en-US" dirty="0">
                <a:solidFill>
                  <a:srgbClr val="007889"/>
                </a:solidFill>
              </a:rPr>
              <a:t>School staff</a:t>
            </a:r>
          </a:p>
          <a:p>
            <a:pPr>
              <a:lnSpc>
                <a:spcPct val="90000"/>
              </a:lnSpc>
              <a:buClr>
                <a:srgbClr val="FFCC00"/>
              </a:buClr>
              <a:buSzPct val="150000"/>
              <a:buFont typeface="Arial" panose="020B0604020202020204" pitchFamily="34" charset="0"/>
              <a:buChar char="•"/>
            </a:pPr>
            <a:r>
              <a:rPr lang="en-US" altLang="en-US" dirty="0">
                <a:solidFill>
                  <a:srgbClr val="007889"/>
                </a:solidFill>
              </a:rPr>
              <a:t>Students</a:t>
            </a:r>
          </a:p>
          <a:p>
            <a:pPr>
              <a:lnSpc>
                <a:spcPct val="90000"/>
              </a:lnSpc>
              <a:buClr>
                <a:srgbClr val="FFCC00"/>
              </a:buClr>
              <a:buSzPct val="150000"/>
              <a:buFont typeface="Arial" panose="020B0604020202020204" pitchFamily="34" charset="0"/>
              <a:buChar char="•"/>
            </a:pPr>
            <a:r>
              <a:rPr lang="en-US" altLang="en-US" dirty="0">
                <a:solidFill>
                  <a:srgbClr val="007889"/>
                </a:solidFill>
              </a:rPr>
              <a:t>Media</a:t>
            </a:r>
          </a:p>
          <a:p>
            <a:endParaRPr lang="en-US" altLang="en-US" dirty="0"/>
          </a:p>
        </p:txBody>
      </p:sp>
    </p:spTree>
    <p:extLst>
      <p:ext uri="{BB962C8B-B14F-4D97-AF65-F5344CB8AC3E}">
        <p14:creationId xmlns:p14="http://schemas.microsoft.com/office/powerpoint/2010/main" val="2529386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solidFill>
                  <a:srgbClr val="007889"/>
                </a:solidFill>
              </a:rPr>
              <a:t>Set Program Goals</a:t>
            </a:r>
          </a:p>
        </p:txBody>
      </p:sp>
      <p:sp>
        <p:nvSpPr>
          <p:cNvPr id="30723"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Strategic plans for school health programs</a:t>
            </a:r>
          </a:p>
          <a:p>
            <a:pPr>
              <a:lnSpc>
                <a:spcPct val="90000"/>
              </a:lnSpc>
              <a:buClr>
                <a:srgbClr val="FFCC00"/>
              </a:buClr>
              <a:buSzPct val="150000"/>
              <a:buFont typeface="Arial" panose="020B0604020202020204" pitchFamily="34" charset="0"/>
              <a:buChar char="•"/>
            </a:pPr>
            <a:r>
              <a:rPr lang="en-US" altLang="en-US" dirty="0">
                <a:solidFill>
                  <a:srgbClr val="007889"/>
                </a:solidFill>
              </a:rPr>
              <a:t>Healthy People 2020 objectives</a:t>
            </a:r>
          </a:p>
          <a:p>
            <a:pPr>
              <a:lnSpc>
                <a:spcPct val="90000"/>
              </a:lnSpc>
              <a:buClr>
                <a:srgbClr val="FFCC00"/>
              </a:buClr>
              <a:buSzPct val="150000"/>
              <a:buFont typeface="Arial" panose="020B0604020202020204" pitchFamily="34" charset="0"/>
              <a:buChar char="•"/>
            </a:pPr>
            <a:r>
              <a:rPr lang="en-US" altLang="en-US" dirty="0">
                <a:solidFill>
                  <a:srgbClr val="007889"/>
                </a:solidFill>
              </a:rPr>
              <a:t>CDC Cooperative Agreement Performance Measures</a:t>
            </a:r>
          </a:p>
          <a:p>
            <a:endParaRPr lang="en-US" altLang="en-US" dirty="0"/>
          </a:p>
        </p:txBody>
      </p:sp>
    </p:spTree>
    <p:extLst>
      <p:ext uri="{BB962C8B-B14F-4D97-AF65-F5344CB8AC3E}">
        <p14:creationId xmlns:p14="http://schemas.microsoft.com/office/powerpoint/2010/main" val="3442748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a:solidFill>
                  <a:srgbClr val="007889"/>
                </a:solidFill>
              </a:rPr>
              <a:t>Develop Programs and Policies</a:t>
            </a:r>
          </a:p>
        </p:txBody>
      </p:sp>
      <p:sp>
        <p:nvSpPr>
          <p:cNvPr id="32771"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School health programs and policies</a:t>
            </a:r>
          </a:p>
          <a:p>
            <a:pPr>
              <a:lnSpc>
                <a:spcPct val="90000"/>
              </a:lnSpc>
              <a:buClr>
                <a:srgbClr val="FFCC00"/>
              </a:buClr>
              <a:buSzPct val="150000"/>
              <a:buFont typeface="Arial" panose="020B0604020202020204" pitchFamily="34" charset="0"/>
              <a:buChar char="•"/>
            </a:pPr>
            <a:r>
              <a:rPr lang="en-US" altLang="en-US" dirty="0">
                <a:solidFill>
                  <a:srgbClr val="007889"/>
                </a:solidFill>
              </a:rPr>
              <a:t>Programs and policies for youth in high risk situations</a:t>
            </a:r>
          </a:p>
          <a:p>
            <a:pPr>
              <a:lnSpc>
                <a:spcPct val="90000"/>
              </a:lnSpc>
              <a:buClr>
                <a:srgbClr val="FFCC00"/>
              </a:buClr>
              <a:buSzPct val="150000"/>
              <a:buFont typeface="Arial" panose="020B0604020202020204" pitchFamily="34" charset="0"/>
              <a:buChar char="•"/>
            </a:pPr>
            <a:r>
              <a:rPr lang="en-US" altLang="en-US" dirty="0">
                <a:solidFill>
                  <a:srgbClr val="007889"/>
                </a:solidFill>
              </a:rPr>
              <a:t>Instructional guides and materials</a:t>
            </a:r>
          </a:p>
          <a:p>
            <a:pPr>
              <a:lnSpc>
                <a:spcPct val="90000"/>
              </a:lnSpc>
              <a:buClr>
                <a:srgbClr val="FFCC00"/>
              </a:buClr>
              <a:buSzPct val="150000"/>
              <a:buFont typeface="Arial" panose="020B0604020202020204" pitchFamily="34" charset="0"/>
              <a:buChar char="•"/>
            </a:pPr>
            <a:r>
              <a:rPr lang="en-US" altLang="en-US" dirty="0">
                <a:solidFill>
                  <a:srgbClr val="007889"/>
                </a:solidFill>
              </a:rPr>
              <a:t>Professional development programs for teachers</a:t>
            </a:r>
          </a:p>
          <a:p>
            <a:endParaRPr lang="en-US" altLang="en-US" dirty="0"/>
          </a:p>
        </p:txBody>
      </p:sp>
    </p:spTree>
    <p:extLst>
      <p:ext uri="{BB962C8B-B14F-4D97-AF65-F5344CB8AC3E}">
        <p14:creationId xmlns:p14="http://schemas.microsoft.com/office/powerpoint/2010/main" val="1579400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solidFill>
                  <a:srgbClr val="007889"/>
                </a:solidFill>
              </a:rPr>
              <a:t>Support Health-Related Legislation</a:t>
            </a:r>
          </a:p>
        </p:txBody>
      </p:sp>
      <p:sp>
        <p:nvSpPr>
          <p:cNvPr id="34819"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School health program requirements</a:t>
            </a:r>
          </a:p>
          <a:p>
            <a:pPr>
              <a:lnSpc>
                <a:spcPct val="90000"/>
              </a:lnSpc>
              <a:buClr>
                <a:srgbClr val="FFCC00"/>
              </a:buClr>
              <a:buSzPct val="150000"/>
              <a:buFont typeface="Arial" panose="020B0604020202020204" pitchFamily="34" charset="0"/>
              <a:buChar char="•"/>
            </a:pPr>
            <a:r>
              <a:rPr lang="en-US" altLang="en-US" dirty="0">
                <a:solidFill>
                  <a:srgbClr val="007889"/>
                </a:solidFill>
              </a:rPr>
              <a:t>School health council requirements</a:t>
            </a:r>
          </a:p>
          <a:p>
            <a:pPr>
              <a:lnSpc>
                <a:spcPct val="90000"/>
              </a:lnSpc>
              <a:buClr>
                <a:srgbClr val="FFCC00"/>
              </a:buClr>
              <a:buSzPct val="150000"/>
              <a:buFont typeface="Arial" panose="020B0604020202020204" pitchFamily="34" charset="0"/>
              <a:buChar char="•"/>
            </a:pPr>
            <a:r>
              <a:rPr lang="en-US" altLang="en-US" dirty="0">
                <a:solidFill>
                  <a:srgbClr val="007889"/>
                </a:solidFill>
              </a:rPr>
              <a:t>Drug-free or weapon-free school zone laws</a:t>
            </a:r>
          </a:p>
          <a:p>
            <a:pPr>
              <a:lnSpc>
                <a:spcPct val="90000"/>
              </a:lnSpc>
              <a:buClr>
                <a:srgbClr val="FFCC00"/>
              </a:buClr>
              <a:buSzPct val="150000"/>
              <a:buFont typeface="Arial" panose="020B0604020202020204" pitchFamily="34" charset="0"/>
              <a:buChar char="•"/>
            </a:pPr>
            <a:r>
              <a:rPr lang="en-US" altLang="en-US" dirty="0">
                <a:solidFill>
                  <a:srgbClr val="007889"/>
                </a:solidFill>
              </a:rPr>
              <a:t>Minors’ access laws</a:t>
            </a:r>
          </a:p>
          <a:p>
            <a:pPr>
              <a:lnSpc>
                <a:spcPct val="90000"/>
              </a:lnSpc>
              <a:buClr>
                <a:srgbClr val="FFCC00"/>
              </a:buClr>
              <a:buSzPct val="150000"/>
              <a:buFont typeface="Arial" panose="020B0604020202020204" pitchFamily="34" charset="0"/>
              <a:buChar char="•"/>
            </a:pPr>
            <a:r>
              <a:rPr lang="en-US" altLang="en-US" dirty="0">
                <a:solidFill>
                  <a:srgbClr val="007889"/>
                </a:solidFill>
              </a:rPr>
              <a:t>Drinking and driving laws</a:t>
            </a:r>
          </a:p>
          <a:p>
            <a:pPr>
              <a:lnSpc>
                <a:spcPct val="90000"/>
              </a:lnSpc>
              <a:buClr>
                <a:srgbClr val="FFCC00"/>
              </a:buClr>
              <a:buSzPct val="150000"/>
              <a:buFont typeface="Arial" panose="020B0604020202020204" pitchFamily="34" charset="0"/>
              <a:buChar char="•"/>
            </a:pPr>
            <a:r>
              <a:rPr lang="en-US" altLang="en-US" dirty="0">
                <a:solidFill>
                  <a:srgbClr val="007889"/>
                </a:solidFill>
              </a:rPr>
              <a:t>Bans on billboards and other advertising</a:t>
            </a:r>
          </a:p>
          <a:p>
            <a:pPr>
              <a:lnSpc>
                <a:spcPct val="90000"/>
              </a:lnSpc>
              <a:buClr>
                <a:srgbClr val="FFCC00"/>
              </a:buClr>
              <a:buSzPct val="150000"/>
              <a:buFont typeface="Arial" panose="020B0604020202020204" pitchFamily="34" charset="0"/>
              <a:buChar char="•"/>
            </a:pPr>
            <a:r>
              <a:rPr lang="en-US" altLang="en-US" dirty="0">
                <a:solidFill>
                  <a:srgbClr val="007889"/>
                </a:solidFill>
              </a:rPr>
              <a:t>Competitive food policies</a:t>
            </a:r>
          </a:p>
          <a:p>
            <a:pPr>
              <a:lnSpc>
                <a:spcPct val="90000"/>
              </a:lnSpc>
              <a:buClr>
                <a:srgbClr val="FFCC00"/>
              </a:buClr>
              <a:buSzPct val="150000"/>
              <a:buFont typeface="Arial" panose="020B0604020202020204" pitchFamily="34" charset="0"/>
              <a:buChar char="•"/>
            </a:pPr>
            <a:r>
              <a:rPr lang="en-US" altLang="en-US" dirty="0">
                <a:solidFill>
                  <a:srgbClr val="007889"/>
                </a:solidFill>
              </a:rPr>
              <a:t>School health services policies</a:t>
            </a:r>
          </a:p>
          <a:p>
            <a:pPr>
              <a:lnSpc>
                <a:spcPct val="90000"/>
              </a:lnSpc>
              <a:buClr>
                <a:srgbClr val="FFCC00"/>
              </a:buClr>
              <a:buSzPct val="150000"/>
              <a:buFont typeface="Arial" panose="020B0604020202020204" pitchFamily="34" charset="0"/>
              <a:buChar char="•"/>
            </a:pPr>
            <a:r>
              <a:rPr lang="en-US" altLang="en-US" dirty="0">
                <a:solidFill>
                  <a:srgbClr val="007889"/>
                </a:solidFill>
              </a:rPr>
              <a:t>Anti-bullying legislation</a:t>
            </a:r>
          </a:p>
          <a:p>
            <a:pPr>
              <a:lnSpc>
                <a:spcPct val="90000"/>
              </a:lnSpc>
              <a:buClr>
                <a:srgbClr val="FFCC00"/>
              </a:buClr>
              <a:buSzPct val="150000"/>
              <a:buFont typeface="Arial" panose="020B0604020202020204" pitchFamily="34" charset="0"/>
              <a:buChar char="•"/>
            </a:pPr>
            <a:r>
              <a:rPr lang="en-US" altLang="en-US" dirty="0">
                <a:solidFill>
                  <a:srgbClr val="007889"/>
                </a:solidFill>
              </a:rPr>
              <a:t>School environment policies</a:t>
            </a:r>
          </a:p>
          <a:p>
            <a:endParaRPr lang="en-US" altLang="en-US" dirty="0"/>
          </a:p>
        </p:txBody>
      </p:sp>
    </p:spTree>
    <p:extLst>
      <p:ext uri="{BB962C8B-B14F-4D97-AF65-F5344CB8AC3E}">
        <p14:creationId xmlns:p14="http://schemas.microsoft.com/office/powerpoint/2010/main" val="3690941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solidFill>
                  <a:srgbClr val="007889"/>
                </a:solidFill>
              </a:rPr>
              <a:t>Seek Funding</a:t>
            </a:r>
          </a:p>
        </p:txBody>
      </p:sp>
      <p:sp>
        <p:nvSpPr>
          <p:cNvPr id="3686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Support funding requests to federal, state, and private agencies and foundations</a:t>
            </a:r>
          </a:p>
          <a:p>
            <a:endParaRPr lang="en-US" altLang="en-US" dirty="0"/>
          </a:p>
        </p:txBody>
      </p:sp>
    </p:spTree>
    <p:extLst>
      <p:ext uri="{BB962C8B-B14F-4D97-AF65-F5344CB8AC3E}">
        <p14:creationId xmlns:p14="http://schemas.microsoft.com/office/powerpoint/2010/main" val="33614622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solidFill>
                  <a:srgbClr val="007889"/>
                </a:solidFill>
              </a:rPr>
              <a:t>YRBSS Information</a:t>
            </a:r>
          </a:p>
        </p:txBody>
      </p:sp>
      <p:sp>
        <p:nvSpPr>
          <p:cNvPr id="330755"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defRPr/>
            </a:pPr>
            <a:r>
              <a:rPr lang="en-US" altLang="en-US" dirty="0">
                <a:solidFill>
                  <a:srgbClr val="007889"/>
                </a:solidFill>
                <a:hlinkClick r:id="rId3">
                  <a:extLst>
                    <a:ext uri="{A12FA001-AC4F-418D-AE19-62706E023703}">
                      <ahyp:hlinkClr xmlns:ahyp="http://schemas.microsoft.com/office/drawing/2018/hyperlinkcolor" val="tx"/>
                    </a:ext>
                  </a:extLst>
                </a:hlinkClick>
              </a:rPr>
              <a:t>www.cdc.gov/yrbs</a:t>
            </a:r>
            <a:endParaRPr lang="en-US" altLang="en-US" dirty="0">
              <a:solidFill>
                <a:srgbClr val="007889"/>
              </a:solidFill>
            </a:endParaRP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YRBS Explorer</a:t>
            </a: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Youth Online</a:t>
            </a: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Questionnaire and item rationale</a:t>
            </a: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Morbidity and Mortality Weekly Report Surveillance Summaries</a:t>
            </a: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Data and codebooks for the national YRBS </a:t>
            </a:r>
          </a:p>
          <a:p>
            <a:pPr marL="742950" lvl="2" indent="-342900">
              <a:lnSpc>
                <a:spcPct val="90000"/>
              </a:lnSpc>
              <a:buClr>
                <a:srgbClr val="FFCC00"/>
              </a:buClr>
              <a:buSzPct val="150000"/>
              <a:buFont typeface="Arial" panose="020B0604020202020204" pitchFamily="34" charset="0"/>
              <a:buChar char="•"/>
              <a:defRPr/>
            </a:pPr>
            <a:r>
              <a:rPr lang="en-US" altLang="en-US" dirty="0">
                <a:solidFill>
                  <a:srgbClr val="007889"/>
                </a:solidFill>
                <a:ea typeface="+mn-ea"/>
                <a:cs typeface="+mn-cs"/>
              </a:rPr>
              <a:t>Publications, journal articles, and fact sheets</a:t>
            </a:r>
          </a:p>
          <a:p>
            <a:pPr>
              <a:lnSpc>
                <a:spcPct val="90000"/>
              </a:lnSpc>
              <a:buClr>
                <a:srgbClr val="FFCC00"/>
              </a:buClr>
              <a:buSzPct val="150000"/>
              <a:buFont typeface="Arial" panose="020B0604020202020204" pitchFamily="34" charset="0"/>
              <a:buChar char="•"/>
              <a:defRPr/>
            </a:pPr>
            <a:endParaRPr lang="en-US" altLang="en-US" dirty="0"/>
          </a:p>
        </p:txBody>
      </p:sp>
    </p:spTree>
    <p:extLst>
      <p:ext uri="{BB962C8B-B14F-4D97-AF65-F5344CB8AC3E}">
        <p14:creationId xmlns:p14="http://schemas.microsoft.com/office/powerpoint/2010/main" val="411278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solidFill>
                  <a:srgbClr val="007889"/>
                </a:solidFill>
              </a:rPr>
              <a:t>Purposes of the YRBSS</a:t>
            </a:r>
          </a:p>
        </p:txBody>
      </p:sp>
      <p:sp>
        <p:nvSpPr>
          <p:cNvPr id="6147" name="Content Placeholder 5"/>
          <p:cNvSpPr>
            <a:spLocks noGrp="1"/>
          </p:cNvSpPr>
          <p:nvPr>
            <p:ph idx="1"/>
          </p:nvPr>
        </p:nvSpPr>
        <p:spPr/>
        <p:txBody>
          <a:bodyPr/>
          <a:lstStyle/>
          <a:p>
            <a:pPr>
              <a:buClr>
                <a:srgbClr val="FFCC00"/>
              </a:buClr>
              <a:buSzPct val="150000"/>
              <a:buFont typeface="Arial" panose="020B0604020202020204" pitchFamily="34" charset="0"/>
              <a:buChar char="•"/>
            </a:pPr>
            <a:r>
              <a:rPr lang="en-US" altLang="en-US" dirty="0">
                <a:solidFill>
                  <a:srgbClr val="007889"/>
                </a:solidFill>
              </a:rPr>
              <a:t>Focus the nation on behaviors among youth causing the most important health problems</a:t>
            </a:r>
          </a:p>
          <a:p>
            <a:pPr>
              <a:buClr>
                <a:srgbClr val="FFCC00"/>
              </a:buClr>
              <a:buSzPct val="150000"/>
              <a:buFont typeface="Arial" panose="020B0604020202020204" pitchFamily="34" charset="0"/>
              <a:buChar char="•"/>
            </a:pPr>
            <a:r>
              <a:rPr lang="en-US" altLang="en-US" dirty="0">
                <a:solidFill>
                  <a:srgbClr val="007889"/>
                </a:solidFill>
              </a:rPr>
              <a:t>Assess how risk behaviors change over time</a:t>
            </a:r>
          </a:p>
          <a:p>
            <a:pPr>
              <a:buClr>
                <a:srgbClr val="FFCC00"/>
              </a:buClr>
              <a:buSzPct val="150000"/>
              <a:buFont typeface="Arial" panose="020B0604020202020204" pitchFamily="34" charset="0"/>
              <a:buChar char="•"/>
            </a:pPr>
            <a:r>
              <a:rPr lang="en-US" altLang="en-US" dirty="0">
                <a:solidFill>
                  <a:srgbClr val="007889"/>
                </a:solidFill>
              </a:rPr>
              <a:t>Provide comparable data</a:t>
            </a:r>
          </a:p>
          <a:p>
            <a:endParaRPr lang="en-US" altLang="en-US" dirty="0"/>
          </a:p>
        </p:txBody>
      </p:sp>
    </p:spTree>
    <p:extLst>
      <p:ext uri="{BB962C8B-B14F-4D97-AF65-F5344CB8AC3E}">
        <p14:creationId xmlns:p14="http://schemas.microsoft.com/office/powerpoint/2010/main" val="67784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342900"/>
            <a:ext cx="8382000" cy="1104900"/>
          </a:xfrm>
        </p:spPr>
        <p:txBody>
          <a:bodyPr/>
          <a:lstStyle/>
          <a:p>
            <a:r>
              <a:rPr lang="en-US" altLang="en-US" dirty="0">
                <a:solidFill>
                  <a:srgbClr val="007889"/>
                </a:solidFill>
              </a:rPr>
              <a:t>Priority Health-Risk Behaviors and Health Outcomes </a:t>
            </a:r>
            <a:br>
              <a:rPr lang="en-US" altLang="en-US" dirty="0">
                <a:solidFill>
                  <a:srgbClr val="007889"/>
                </a:solidFill>
              </a:rPr>
            </a:br>
            <a:r>
              <a:rPr lang="en-US" altLang="en-US" dirty="0">
                <a:solidFill>
                  <a:srgbClr val="007889"/>
                </a:solidFill>
              </a:rPr>
              <a:t>Monitored by YRBSS</a:t>
            </a:r>
          </a:p>
        </p:txBody>
      </p:sp>
      <p:sp>
        <p:nvSpPr>
          <p:cNvPr id="8195" name="Content Placeholder 2"/>
          <p:cNvSpPr>
            <a:spLocks noGrp="1"/>
          </p:cNvSpPr>
          <p:nvPr>
            <p:ph idx="1"/>
          </p:nvPr>
        </p:nvSpPr>
        <p:spPr/>
        <p:txBody>
          <a:bodyPr/>
          <a:lstStyle/>
          <a:p>
            <a:pPr>
              <a:buClr>
                <a:srgbClr val="FFCC00"/>
              </a:buClr>
              <a:buSzPct val="150000"/>
              <a:buFont typeface="Arial" panose="020B0604020202020204" pitchFamily="34" charset="0"/>
              <a:buChar char="•"/>
            </a:pPr>
            <a:r>
              <a:rPr lang="en-US" altLang="en-US" dirty="0">
                <a:solidFill>
                  <a:srgbClr val="007889"/>
                </a:solidFill>
              </a:rPr>
              <a:t>Behaviors that contribute to the leading causes of mortality and morbidity</a:t>
            </a:r>
          </a:p>
          <a:p>
            <a:pPr lvl="1">
              <a:buClr>
                <a:srgbClr val="FFCC00"/>
              </a:buClr>
              <a:buSzPct val="150000"/>
              <a:buFont typeface="Arial" panose="020B0604020202020204" pitchFamily="34" charset="0"/>
              <a:buChar char="•"/>
            </a:pPr>
            <a:r>
              <a:rPr lang="en-US" altLang="en-US" sz="1800" dirty="0">
                <a:solidFill>
                  <a:srgbClr val="007889"/>
                </a:solidFill>
              </a:rPr>
              <a:t>Unintentional injuries and violence</a:t>
            </a:r>
          </a:p>
          <a:p>
            <a:pPr lvl="1">
              <a:buClr>
                <a:srgbClr val="FFCC00"/>
              </a:buClr>
              <a:buSzPct val="150000"/>
              <a:buFont typeface="Arial" panose="020B0604020202020204" pitchFamily="34" charset="0"/>
              <a:buChar char="•"/>
            </a:pPr>
            <a:r>
              <a:rPr lang="en-US" altLang="en-US" sz="1800" dirty="0">
                <a:solidFill>
                  <a:srgbClr val="007889"/>
                </a:solidFill>
              </a:rPr>
              <a:t>Sexual behaviors</a:t>
            </a:r>
          </a:p>
          <a:p>
            <a:pPr lvl="1">
              <a:buClr>
                <a:srgbClr val="FFCC00"/>
              </a:buClr>
              <a:buSzPct val="150000"/>
              <a:buFont typeface="Arial" panose="020B0604020202020204" pitchFamily="34" charset="0"/>
              <a:buChar char="•"/>
            </a:pPr>
            <a:r>
              <a:rPr lang="en-US" altLang="en-US" sz="1800" dirty="0">
                <a:solidFill>
                  <a:srgbClr val="007889"/>
                </a:solidFill>
              </a:rPr>
              <a:t>Alcohol and other drug use</a:t>
            </a:r>
          </a:p>
          <a:p>
            <a:pPr lvl="1">
              <a:buClr>
                <a:srgbClr val="FFCC00"/>
              </a:buClr>
              <a:buSzPct val="150000"/>
              <a:buFont typeface="Arial" panose="020B0604020202020204" pitchFamily="34" charset="0"/>
              <a:buChar char="•"/>
            </a:pPr>
            <a:r>
              <a:rPr lang="en-US" altLang="en-US" sz="1800" dirty="0">
                <a:solidFill>
                  <a:srgbClr val="007889"/>
                </a:solidFill>
              </a:rPr>
              <a:t>Tobacco use </a:t>
            </a:r>
          </a:p>
          <a:p>
            <a:pPr lvl="1">
              <a:buClr>
                <a:srgbClr val="FFCC00"/>
              </a:buClr>
              <a:buSzPct val="150000"/>
              <a:buFont typeface="Arial" panose="020B0604020202020204" pitchFamily="34" charset="0"/>
              <a:buChar char="•"/>
            </a:pPr>
            <a:r>
              <a:rPr lang="en-US" altLang="en-US" sz="1800" dirty="0">
                <a:solidFill>
                  <a:srgbClr val="007889"/>
                </a:solidFill>
              </a:rPr>
              <a:t>Unhealthy dietary behaviors</a:t>
            </a:r>
          </a:p>
          <a:p>
            <a:pPr lvl="1">
              <a:buClr>
                <a:srgbClr val="FFCC00"/>
              </a:buClr>
              <a:buSzPct val="150000"/>
              <a:buFont typeface="Arial" panose="020B0604020202020204" pitchFamily="34" charset="0"/>
              <a:buChar char="•"/>
            </a:pPr>
            <a:r>
              <a:rPr lang="en-US" altLang="en-US" sz="1800" dirty="0">
                <a:solidFill>
                  <a:srgbClr val="007889"/>
                </a:solidFill>
              </a:rPr>
              <a:t>Inadequate physical activity</a:t>
            </a:r>
          </a:p>
          <a:p>
            <a:pPr>
              <a:buClr>
                <a:srgbClr val="FFCC00"/>
              </a:buClr>
              <a:buSzPct val="150000"/>
              <a:buFont typeface="Arial" panose="020B0604020202020204" pitchFamily="34" charset="0"/>
              <a:buChar char="•"/>
            </a:pPr>
            <a:r>
              <a:rPr lang="en-US" altLang="en-US" dirty="0">
                <a:solidFill>
                  <a:srgbClr val="007889"/>
                </a:solidFill>
              </a:rPr>
              <a:t>Obesity</a:t>
            </a:r>
          </a:p>
          <a:p>
            <a:pPr>
              <a:buClr>
                <a:srgbClr val="FFCC00"/>
              </a:buClr>
              <a:buSzPct val="150000"/>
              <a:buFont typeface="Arial" panose="020B0604020202020204" pitchFamily="34" charset="0"/>
              <a:buChar char="•"/>
            </a:pPr>
            <a:r>
              <a:rPr lang="en-US" altLang="en-US" dirty="0">
                <a:solidFill>
                  <a:srgbClr val="007889"/>
                </a:solidFill>
              </a:rPr>
              <a:t>Asthma</a:t>
            </a:r>
          </a:p>
          <a:p>
            <a:pPr>
              <a:buClr>
                <a:srgbClr val="FFCC00"/>
              </a:buClr>
              <a:buSzPct val="150000"/>
              <a:buFont typeface="Arial" panose="020B0604020202020204" pitchFamily="34" charset="0"/>
              <a:buChar char="•"/>
            </a:pPr>
            <a:r>
              <a:rPr lang="en-US" altLang="en-US" dirty="0">
                <a:solidFill>
                  <a:srgbClr val="007889"/>
                </a:solidFill>
              </a:rPr>
              <a:t>Other priority health issues</a:t>
            </a:r>
          </a:p>
        </p:txBody>
      </p:sp>
    </p:spTree>
    <p:extLst>
      <p:ext uri="{BB962C8B-B14F-4D97-AF65-F5344CB8AC3E}">
        <p14:creationId xmlns:p14="http://schemas.microsoft.com/office/powerpoint/2010/main" val="356715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solidFill>
                  <a:srgbClr val="007889"/>
                </a:solidFill>
              </a:rPr>
              <a:t>Characteristics of the National, State, </a:t>
            </a:r>
            <a:br>
              <a:rPr lang="en-US" altLang="en-US" dirty="0">
                <a:solidFill>
                  <a:srgbClr val="007889"/>
                </a:solidFill>
              </a:rPr>
            </a:br>
            <a:r>
              <a:rPr lang="en-US" altLang="en-US" dirty="0">
                <a:solidFill>
                  <a:srgbClr val="007889"/>
                </a:solidFill>
              </a:rPr>
              <a:t>and Local School-Based YRBS</a:t>
            </a:r>
          </a:p>
        </p:txBody>
      </p:sp>
      <p:sp>
        <p:nvSpPr>
          <p:cNvPr id="1638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9</a:t>
            </a:r>
            <a:r>
              <a:rPr lang="en-US" altLang="en-US" baseline="30000" dirty="0">
                <a:solidFill>
                  <a:srgbClr val="007889"/>
                </a:solidFill>
              </a:rPr>
              <a:t>th</a:t>
            </a:r>
            <a:r>
              <a:rPr lang="en-US" altLang="en-US" dirty="0">
                <a:solidFill>
                  <a:srgbClr val="007889"/>
                </a:solidFill>
              </a:rPr>
              <a:t> – 12</a:t>
            </a:r>
            <a:r>
              <a:rPr lang="en-US" altLang="en-US" baseline="30000" dirty="0">
                <a:solidFill>
                  <a:srgbClr val="007889"/>
                </a:solidFill>
              </a:rPr>
              <a:t>th</a:t>
            </a:r>
            <a:r>
              <a:rPr lang="en-US" altLang="en-US" dirty="0">
                <a:solidFill>
                  <a:srgbClr val="007889"/>
                </a:solidFill>
              </a:rPr>
              <a:t> grade students</a:t>
            </a:r>
          </a:p>
          <a:p>
            <a:pPr>
              <a:lnSpc>
                <a:spcPct val="90000"/>
              </a:lnSpc>
              <a:buClr>
                <a:srgbClr val="FFCC00"/>
              </a:buClr>
              <a:buSzPct val="150000"/>
              <a:buFont typeface="Arial" panose="020B0604020202020204" pitchFamily="34" charset="0"/>
              <a:buChar char="•"/>
            </a:pPr>
            <a:r>
              <a:rPr lang="en-US" altLang="en-US" dirty="0">
                <a:solidFill>
                  <a:srgbClr val="007889"/>
                </a:solidFill>
              </a:rPr>
              <a:t>Probability samples of schools and students</a:t>
            </a:r>
          </a:p>
          <a:p>
            <a:pPr>
              <a:lnSpc>
                <a:spcPct val="90000"/>
              </a:lnSpc>
              <a:buClr>
                <a:srgbClr val="FFCC00"/>
              </a:buClr>
              <a:buSzPct val="150000"/>
              <a:buFont typeface="Arial" panose="020B0604020202020204" pitchFamily="34" charset="0"/>
              <a:buChar char="•"/>
            </a:pPr>
            <a:r>
              <a:rPr lang="en-US" altLang="en-US" dirty="0">
                <a:solidFill>
                  <a:srgbClr val="007889"/>
                </a:solidFill>
              </a:rPr>
              <a:t>Anonymous</a:t>
            </a:r>
          </a:p>
          <a:p>
            <a:pPr>
              <a:lnSpc>
                <a:spcPct val="90000"/>
              </a:lnSpc>
              <a:buClr>
                <a:srgbClr val="FFCC00"/>
              </a:buClr>
              <a:buSzPct val="150000"/>
              <a:buFont typeface="Arial" panose="020B0604020202020204" pitchFamily="34" charset="0"/>
              <a:buChar char="•"/>
            </a:pPr>
            <a:r>
              <a:rPr lang="en-US" altLang="en-US" dirty="0">
                <a:solidFill>
                  <a:srgbClr val="007889"/>
                </a:solidFill>
              </a:rPr>
              <a:t>Self-administered, computer-</a:t>
            </a:r>
            <a:r>
              <a:rPr lang="en-US" altLang="en-US" dirty="0" err="1">
                <a:solidFill>
                  <a:srgbClr val="007889"/>
                </a:solidFill>
              </a:rPr>
              <a:t>scannable</a:t>
            </a:r>
            <a:r>
              <a:rPr lang="en-US" altLang="en-US" dirty="0">
                <a:solidFill>
                  <a:srgbClr val="007889"/>
                </a:solidFill>
              </a:rPr>
              <a:t> questionnaire or answer sheet</a:t>
            </a:r>
          </a:p>
          <a:p>
            <a:pPr>
              <a:lnSpc>
                <a:spcPct val="90000"/>
              </a:lnSpc>
              <a:buClr>
                <a:srgbClr val="FFCC00"/>
              </a:buClr>
              <a:buSzPct val="150000"/>
              <a:buFont typeface="Arial" panose="020B0604020202020204" pitchFamily="34" charset="0"/>
              <a:buChar char="•"/>
            </a:pPr>
            <a:r>
              <a:rPr lang="en-US" altLang="en-US" dirty="0">
                <a:solidFill>
                  <a:srgbClr val="007889"/>
                </a:solidFill>
              </a:rPr>
              <a:t>Completed in one class period (45 minutes)</a:t>
            </a:r>
          </a:p>
          <a:p>
            <a:pPr>
              <a:lnSpc>
                <a:spcPct val="90000"/>
              </a:lnSpc>
              <a:buClr>
                <a:srgbClr val="FFCC00"/>
              </a:buClr>
              <a:buSzPct val="150000"/>
              <a:buFont typeface="Arial" panose="020B0604020202020204" pitchFamily="34" charset="0"/>
              <a:buChar char="•"/>
            </a:pPr>
            <a:r>
              <a:rPr lang="en-US" altLang="en-US" dirty="0">
                <a:solidFill>
                  <a:srgbClr val="007889"/>
                </a:solidFill>
              </a:rPr>
              <a:t>Conducted biennially usually during the spring</a:t>
            </a:r>
          </a:p>
        </p:txBody>
      </p:sp>
    </p:spTree>
    <p:extLst>
      <p:ext uri="{BB962C8B-B14F-4D97-AF65-F5344CB8AC3E}">
        <p14:creationId xmlns:p14="http://schemas.microsoft.com/office/powerpoint/2010/main" val="377461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solidFill>
                  <a:srgbClr val="007889"/>
                </a:solidFill>
              </a:rPr>
              <a:t>2019 National YRBS</a:t>
            </a:r>
          </a:p>
        </p:txBody>
      </p:sp>
      <p:sp>
        <p:nvSpPr>
          <p:cNvPr id="18435"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National probability sample of public and private schools</a:t>
            </a:r>
          </a:p>
          <a:p>
            <a:pPr>
              <a:lnSpc>
                <a:spcPct val="90000"/>
              </a:lnSpc>
              <a:buClr>
                <a:srgbClr val="FFCC00"/>
              </a:buClr>
              <a:buSzPct val="150000"/>
              <a:buFont typeface="Arial" panose="020B0604020202020204" pitchFamily="34" charset="0"/>
              <a:buChar char="•"/>
            </a:pPr>
            <a:r>
              <a:rPr lang="en-US" altLang="en-US" dirty="0">
                <a:solidFill>
                  <a:srgbClr val="007889"/>
                </a:solidFill>
              </a:rPr>
              <a:t>Total sample size = 13,677</a:t>
            </a:r>
          </a:p>
          <a:p>
            <a:pPr>
              <a:lnSpc>
                <a:spcPct val="90000"/>
              </a:lnSpc>
              <a:buClr>
                <a:srgbClr val="FFCC00"/>
              </a:buClr>
              <a:buSzPct val="150000"/>
              <a:buFont typeface="Arial" panose="020B0604020202020204" pitchFamily="34" charset="0"/>
              <a:buChar char="•"/>
            </a:pPr>
            <a:r>
              <a:rPr lang="en-US" altLang="en-US" dirty="0">
                <a:solidFill>
                  <a:srgbClr val="007889"/>
                </a:solidFill>
              </a:rPr>
              <a:t>School-level response rate = 75%</a:t>
            </a:r>
          </a:p>
          <a:p>
            <a:pPr>
              <a:lnSpc>
                <a:spcPct val="90000"/>
              </a:lnSpc>
              <a:buClr>
                <a:srgbClr val="FFCC00"/>
              </a:buClr>
              <a:buSzPct val="150000"/>
              <a:buFont typeface="Arial" panose="020B0604020202020204" pitchFamily="34" charset="0"/>
              <a:buChar char="•"/>
            </a:pPr>
            <a:r>
              <a:rPr lang="en-US" altLang="en-US" dirty="0">
                <a:solidFill>
                  <a:srgbClr val="007889"/>
                </a:solidFill>
              </a:rPr>
              <a:t>Student-level response rate = 80%</a:t>
            </a:r>
          </a:p>
          <a:p>
            <a:pPr>
              <a:lnSpc>
                <a:spcPct val="90000"/>
              </a:lnSpc>
              <a:buClr>
                <a:srgbClr val="FFCC00"/>
              </a:buClr>
              <a:buSzPct val="150000"/>
              <a:buFont typeface="Arial" panose="020B0604020202020204" pitchFamily="34" charset="0"/>
              <a:buChar char="•"/>
            </a:pPr>
            <a:r>
              <a:rPr lang="en-US" altLang="en-US" dirty="0">
                <a:solidFill>
                  <a:srgbClr val="007889"/>
                </a:solidFill>
              </a:rPr>
              <a:t>Overall response rate = 60%</a:t>
            </a:r>
          </a:p>
        </p:txBody>
      </p:sp>
    </p:spTree>
    <p:extLst>
      <p:ext uri="{BB962C8B-B14F-4D97-AF65-F5344CB8AC3E}">
        <p14:creationId xmlns:p14="http://schemas.microsoft.com/office/powerpoint/2010/main" val="360307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0" y="304800"/>
            <a:ext cx="9144000" cy="647700"/>
          </a:xfrm>
        </p:spPr>
        <p:txBody>
          <a:bodyPr/>
          <a:lstStyle/>
          <a:p>
            <a:r>
              <a:rPr lang="en-US" altLang="en-US" dirty="0">
                <a:solidFill>
                  <a:srgbClr val="007889"/>
                </a:solidFill>
              </a:rPr>
              <a:t>Response Rates and Sample Sizes </a:t>
            </a:r>
            <a:br>
              <a:rPr lang="en-US" altLang="en-US" dirty="0">
                <a:solidFill>
                  <a:srgbClr val="007889"/>
                </a:solidFill>
              </a:rPr>
            </a:br>
            <a:r>
              <a:rPr lang="en-US" altLang="en-US" dirty="0">
                <a:solidFill>
                  <a:srgbClr val="007889"/>
                </a:solidFill>
              </a:rPr>
              <a:t>National YRBS, 1991 – 2019</a:t>
            </a:r>
          </a:p>
        </p:txBody>
      </p:sp>
      <p:graphicFrame>
        <p:nvGraphicFramePr>
          <p:cNvPr id="4" name="Group 114"/>
          <p:cNvGraphicFramePr>
            <a:graphicFrameLocks noGrp="1"/>
          </p:cNvGraphicFramePr>
          <p:nvPr>
            <p:ph idx="1"/>
            <p:extLst>
              <p:ext uri="{D42A27DB-BD31-4B8C-83A1-F6EECF244321}">
                <p14:modId xmlns:p14="http://schemas.microsoft.com/office/powerpoint/2010/main" val="333170269"/>
              </p:ext>
            </p:extLst>
          </p:nvPr>
        </p:nvGraphicFramePr>
        <p:xfrm>
          <a:off x="1918717" y="972378"/>
          <a:ext cx="8354567" cy="5669112"/>
        </p:xfrm>
        <a:graphic>
          <a:graphicData uri="http://schemas.openxmlformats.org/drawingml/2006/table">
            <a:tbl>
              <a:tblPr firstRow="1"/>
              <a:tblGrid>
                <a:gridCol w="1443061">
                  <a:extLst>
                    <a:ext uri="{9D8B030D-6E8A-4147-A177-3AD203B41FA5}">
                      <a16:colId xmlns:a16="http://schemas.microsoft.com/office/drawing/2014/main" val="20000"/>
                    </a:ext>
                  </a:extLst>
                </a:gridCol>
                <a:gridCol w="1899095">
                  <a:extLst>
                    <a:ext uri="{9D8B030D-6E8A-4147-A177-3AD203B41FA5}">
                      <a16:colId xmlns:a16="http://schemas.microsoft.com/office/drawing/2014/main" val="20001"/>
                    </a:ext>
                  </a:extLst>
                </a:gridCol>
                <a:gridCol w="1859496">
                  <a:extLst>
                    <a:ext uri="{9D8B030D-6E8A-4147-A177-3AD203B41FA5}">
                      <a16:colId xmlns:a16="http://schemas.microsoft.com/office/drawing/2014/main" val="20002"/>
                    </a:ext>
                  </a:extLst>
                </a:gridCol>
                <a:gridCol w="1861141">
                  <a:extLst>
                    <a:ext uri="{9D8B030D-6E8A-4147-A177-3AD203B41FA5}">
                      <a16:colId xmlns:a16="http://schemas.microsoft.com/office/drawing/2014/main" val="20003"/>
                    </a:ext>
                  </a:extLst>
                </a:gridCol>
                <a:gridCol w="1291774">
                  <a:extLst>
                    <a:ext uri="{9D8B030D-6E8A-4147-A177-3AD203B41FA5}">
                      <a16:colId xmlns:a16="http://schemas.microsoft.com/office/drawing/2014/main" val="20004"/>
                    </a:ext>
                  </a:extLst>
                </a:gridCol>
              </a:tblGrid>
              <a:tr h="57150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Year</a:t>
                      </a:r>
                    </a:p>
                  </a:txBody>
                  <a:tcPr marT="45714" marB="45714" anchor="ctr"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School Response Rate</a:t>
                      </a:r>
                    </a:p>
                  </a:txBody>
                  <a:tcPr marT="45714" marB="45714" anchor="ctr"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Student Response Rate</a:t>
                      </a:r>
                    </a:p>
                  </a:txBody>
                  <a:tcPr marT="45714" marB="45714" anchor="ctr"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Overall Response Rate</a:t>
                      </a:r>
                    </a:p>
                  </a:txBody>
                  <a:tcPr marT="45714" marB="45714" anchor="ctr"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Sample Size</a:t>
                      </a:r>
                    </a:p>
                  </a:txBody>
                  <a:tcPr marT="45714" marB="45714" anchor="ctr"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0992">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1991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90%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68%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12,272</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672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1993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90%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16,296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0056">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1995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10,904</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1988">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1997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16,262</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1999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15,349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21052">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2001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13,601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9058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2003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83%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15,214</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0116">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2005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86%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13,917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29648">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2007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a:ln>
                            <a:noFill/>
                          </a:ln>
                          <a:solidFill>
                            <a:schemeClr val="accent4">
                              <a:lumMod val="10000"/>
                            </a:schemeClr>
                          </a:solidFill>
                          <a:effectLst/>
                          <a:latin typeface="Arial" charset="0"/>
                        </a:rPr>
                        <a:t>84%</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14,041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7538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2009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16,410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44912">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2011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15,425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190644">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600" b="1" i="0" u="none" strike="noStrike" cap="none" normalizeH="0" baseline="0" dirty="0">
                          <a:ln>
                            <a:noFill/>
                          </a:ln>
                          <a:solidFill>
                            <a:srgbClr val="00788A"/>
                          </a:solidFill>
                          <a:effectLst/>
                          <a:latin typeface="Arial" charset="0"/>
                        </a:rPr>
                        <a:t>2013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600" b="0" i="0" u="none" strike="noStrike" cap="none" normalizeH="0" baseline="0" dirty="0">
                          <a:ln>
                            <a:noFill/>
                          </a:ln>
                          <a:solidFill>
                            <a:schemeClr val="accent4">
                              <a:lumMod val="10000"/>
                            </a:schemeClr>
                          </a:solidFill>
                          <a:effectLst/>
                          <a:latin typeface="Arial" charset="0"/>
                        </a:rPr>
                        <a:t>88%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600" b="0" i="0" u="none" strike="noStrike" cap="none" normalizeH="0" baseline="0" dirty="0">
                          <a:ln>
                            <a:noFill/>
                          </a:ln>
                          <a:solidFill>
                            <a:schemeClr val="accent4">
                              <a:lumMod val="10000"/>
                            </a:schemeClr>
                          </a:solidFill>
                          <a:effectLst/>
                          <a:latin typeface="Arial" charset="0"/>
                        </a:rPr>
                        <a:t>68%</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defRPr/>
                      </a:pPr>
                      <a:r>
                        <a:rPr kumimoji="0" lang="en-US" sz="1600" b="0" i="0" u="none" strike="noStrike" cap="none" normalizeH="0" baseline="0" dirty="0">
                          <a:ln>
                            <a:noFill/>
                          </a:ln>
                          <a:solidFill>
                            <a:schemeClr val="accent4">
                              <a:lumMod val="10000"/>
                            </a:schemeClr>
                          </a:solidFill>
                          <a:effectLst/>
                          <a:latin typeface="Arial" charset="0"/>
                        </a:rPr>
                        <a:t>13,583</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60176">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2015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86%</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15,624</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6576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2017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81%</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14,765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21496817"/>
                  </a:ext>
                </a:extLst>
              </a:tr>
              <a:tr h="365760">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1" i="0" u="none" strike="noStrike" cap="none" normalizeH="0" baseline="0" dirty="0">
                          <a:ln>
                            <a:noFill/>
                          </a:ln>
                          <a:solidFill>
                            <a:srgbClr val="00788A"/>
                          </a:solidFill>
                          <a:effectLst/>
                          <a:latin typeface="Arial" charset="0"/>
                        </a:rPr>
                        <a:t>2019</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75%</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80%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60%</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50000"/>
                        </a:spcAft>
                        <a:buClr>
                          <a:schemeClr val="tx2"/>
                        </a:buClr>
                        <a:buSzPct val="70000"/>
                        <a:buFont typeface="Monotype Sorts" pitchFamily="2" charset="2"/>
                        <a:buNone/>
                        <a:tabLst/>
                      </a:pPr>
                      <a:r>
                        <a:rPr kumimoji="0" lang="en-US" sz="1600" b="0" i="0" u="none" strike="noStrike" cap="none" normalizeH="0" baseline="0" dirty="0">
                          <a:ln>
                            <a:noFill/>
                          </a:ln>
                          <a:solidFill>
                            <a:schemeClr val="accent4">
                              <a:lumMod val="10000"/>
                            </a:schemeClr>
                          </a:solidFill>
                          <a:effectLst/>
                          <a:latin typeface="Arial" charset="0"/>
                        </a:rPr>
                        <a:t>13,677</a:t>
                      </a:r>
                    </a:p>
                  </a:txBody>
                  <a:tcPr marT="45714" marB="45714" horzOverflow="overflow">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27231035"/>
                  </a:ext>
                </a:extLst>
              </a:tr>
            </a:tbl>
          </a:graphicData>
        </a:graphic>
      </p:graphicFrame>
    </p:spTree>
    <p:extLst>
      <p:ext uri="{BB962C8B-B14F-4D97-AF65-F5344CB8AC3E}">
        <p14:creationId xmlns:p14="http://schemas.microsoft.com/office/powerpoint/2010/main" val="81032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8"/>
          <p:cNvSpPr>
            <a:spLocks noGrp="1" noChangeArrowheads="1"/>
          </p:cNvSpPr>
          <p:nvPr>
            <p:ph type="title"/>
          </p:nvPr>
        </p:nvSpPr>
        <p:spPr/>
        <p:txBody>
          <a:bodyPr/>
          <a:lstStyle/>
          <a:p>
            <a:pPr eaLnBrk="1" hangingPunct="1"/>
            <a:r>
              <a:rPr lang="en-US" altLang="en-US" dirty="0">
                <a:solidFill>
                  <a:srgbClr val="007889"/>
                </a:solidFill>
              </a:rPr>
              <a:t>YRBS Participation</a:t>
            </a:r>
            <a:br>
              <a:rPr lang="en-US" altLang="en-US" dirty="0">
                <a:solidFill>
                  <a:srgbClr val="007889"/>
                </a:solidFill>
              </a:rPr>
            </a:br>
            <a:r>
              <a:rPr lang="en-US" altLang="en-US" dirty="0">
                <a:solidFill>
                  <a:srgbClr val="007889"/>
                </a:solidFill>
              </a:rPr>
              <a:t>1991 – 2019</a:t>
            </a:r>
          </a:p>
        </p:txBody>
      </p:sp>
      <p:sp useBgFill="1">
        <p:nvSpPr>
          <p:cNvPr id="22531" name="Rectangle 53">
            <a:extLst>
              <a:ext uri="{C183D7F6-B498-43B3-948B-1728B52AA6E4}">
                <adec:decorative xmlns:adec="http://schemas.microsoft.com/office/drawing/2017/decorative" val="1"/>
              </a:ext>
            </a:extLst>
          </p:cNvPr>
          <p:cNvSpPr>
            <a:spLocks noChangeArrowheads="1"/>
          </p:cNvSpPr>
          <p:nvPr/>
        </p:nvSpPr>
        <p:spPr bwMode="auto">
          <a:xfrm>
            <a:off x="4165600" y="1281114"/>
            <a:ext cx="801688" cy="700087"/>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lIns="0" rIns="0" anchor="ctr" anchorCtr="1"/>
          <a:lstStyle>
            <a:lvl1pPr>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algn="ctr">
              <a:lnSpc>
                <a:spcPct val="85000"/>
              </a:lnSpc>
              <a:spcBef>
                <a:spcPct val="20000"/>
              </a:spcBef>
              <a:spcAft>
                <a:spcPct val="0"/>
              </a:spcAft>
              <a:buClrTx/>
              <a:buSzTx/>
              <a:buFontTx/>
              <a:buNone/>
            </a:pPr>
            <a:endParaRPr lang="en-US" altLang="en-US" b="1">
              <a:solidFill>
                <a:srgbClr val="6E4EAE"/>
              </a:solidFill>
              <a:latin typeface="Arial Narrow" panose="020B0606020202030204" pitchFamily="34" charset="0"/>
            </a:endParaRPr>
          </a:p>
        </p:txBody>
      </p:sp>
      <p:sp>
        <p:nvSpPr>
          <p:cNvPr id="22532" name="Rectangle 54">
            <a:extLst>
              <a:ext uri="{C183D7F6-B498-43B3-948B-1728B52AA6E4}">
                <adec:decorative xmlns:adec="http://schemas.microsoft.com/office/drawing/2017/decorative" val="1"/>
              </a:ext>
            </a:extLst>
          </p:cNvPr>
          <p:cNvSpPr>
            <a:spLocks noChangeArrowheads="1"/>
          </p:cNvSpPr>
          <p:nvPr/>
        </p:nvSpPr>
        <p:spPr bwMode="auto">
          <a:xfrm>
            <a:off x="3124200" y="1312936"/>
            <a:ext cx="787400" cy="63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chorCtr="1"/>
          <a:lstStyle>
            <a:lvl1pPr>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000">
                <a:solidFill>
                  <a:schemeClr val="tx1"/>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000">
                <a:solidFill>
                  <a:schemeClr val="tx1"/>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000">
                <a:solidFill>
                  <a:schemeClr val="tx1"/>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000">
                <a:solidFill>
                  <a:schemeClr val="tx1"/>
                </a:solidFill>
                <a:latin typeface="Arial" panose="020B0604020202020204" pitchFamily="34" charset="0"/>
              </a:defRPr>
            </a:lvl9pPr>
          </a:lstStyle>
          <a:p>
            <a:pPr algn="ctr">
              <a:lnSpc>
                <a:spcPct val="85000"/>
              </a:lnSpc>
              <a:spcBef>
                <a:spcPct val="20000"/>
              </a:spcBef>
              <a:spcAft>
                <a:spcPct val="0"/>
              </a:spcAft>
              <a:buClrTx/>
              <a:buSzTx/>
              <a:buFontTx/>
              <a:buNone/>
            </a:pPr>
            <a:endParaRPr lang="en-US" altLang="en-US" b="1">
              <a:solidFill>
                <a:srgbClr val="6E4EAE"/>
              </a:solidFill>
              <a:latin typeface="Arial Narrow" panose="020B0606020202030204" pitchFamily="34" charset="0"/>
            </a:endParaRPr>
          </a:p>
        </p:txBody>
      </p:sp>
      <p:sp>
        <p:nvSpPr>
          <p:cNvPr id="22533" name="Line 72">
            <a:extLst>
              <a:ext uri="{C183D7F6-B498-43B3-948B-1728B52AA6E4}">
                <adec:decorative xmlns:adec="http://schemas.microsoft.com/office/drawing/2017/decorative" val="1"/>
              </a:ext>
            </a:extLst>
          </p:cNvPr>
          <p:cNvSpPr>
            <a:spLocks noChangeShapeType="1"/>
          </p:cNvSpPr>
          <p:nvPr/>
        </p:nvSpPr>
        <p:spPr bwMode="auto">
          <a:xfrm>
            <a:off x="1524000" y="1281114"/>
            <a:ext cx="0" cy="7000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4" name="Line 73">
            <a:extLst>
              <a:ext uri="{C183D7F6-B498-43B3-948B-1728B52AA6E4}">
                <adec:decorative xmlns:adec="http://schemas.microsoft.com/office/drawing/2017/decorative" val="1"/>
              </a:ext>
            </a:extLst>
          </p:cNvPr>
          <p:cNvSpPr>
            <a:spLocks noChangeShapeType="1"/>
          </p:cNvSpPr>
          <p:nvPr/>
        </p:nvSpPr>
        <p:spPr bwMode="auto">
          <a:xfrm>
            <a:off x="10269538" y="1281114"/>
            <a:ext cx="0" cy="7000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5" name="Line 74">
            <a:extLst>
              <a:ext uri="{C183D7F6-B498-43B3-948B-1728B52AA6E4}">
                <adec:decorative xmlns:adec="http://schemas.microsoft.com/office/drawing/2017/decorative" val="1"/>
              </a:ext>
            </a:extLst>
          </p:cNvPr>
          <p:cNvSpPr>
            <a:spLocks noChangeShapeType="1"/>
          </p:cNvSpPr>
          <p:nvPr/>
        </p:nvSpPr>
        <p:spPr bwMode="auto">
          <a:xfrm>
            <a:off x="1524000" y="1981201"/>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6" name="Line 75">
            <a:extLst>
              <a:ext uri="{C183D7F6-B498-43B3-948B-1728B52AA6E4}">
                <adec:decorative xmlns:adec="http://schemas.microsoft.com/office/drawing/2017/decorative" val="1"/>
              </a:ext>
            </a:extLst>
          </p:cNvPr>
          <p:cNvSpPr>
            <a:spLocks noChangeShapeType="1"/>
          </p:cNvSpPr>
          <p:nvPr/>
        </p:nvSpPr>
        <p:spPr bwMode="auto">
          <a:xfrm>
            <a:off x="10269538" y="1981201"/>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7" name="Line 76">
            <a:extLst>
              <a:ext uri="{C183D7F6-B498-43B3-948B-1728B52AA6E4}">
                <adec:decorative xmlns:adec="http://schemas.microsoft.com/office/drawing/2017/decorative" val="1"/>
              </a:ext>
            </a:extLst>
          </p:cNvPr>
          <p:cNvSpPr>
            <a:spLocks noChangeShapeType="1"/>
          </p:cNvSpPr>
          <p:nvPr/>
        </p:nvSpPr>
        <p:spPr bwMode="auto">
          <a:xfrm>
            <a:off x="1524000" y="2651125"/>
            <a:ext cx="0" cy="6683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8" name="Line 77">
            <a:extLst>
              <a:ext uri="{C183D7F6-B498-43B3-948B-1728B52AA6E4}">
                <adec:decorative xmlns:adec="http://schemas.microsoft.com/office/drawing/2017/decorative" val="1"/>
              </a:ext>
            </a:extLst>
          </p:cNvPr>
          <p:cNvSpPr>
            <a:spLocks noChangeShapeType="1"/>
          </p:cNvSpPr>
          <p:nvPr/>
        </p:nvSpPr>
        <p:spPr bwMode="auto">
          <a:xfrm>
            <a:off x="10269538" y="2651125"/>
            <a:ext cx="0" cy="6683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39" name="Line 78">
            <a:extLst>
              <a:ext uri="{C183D7F6-B498-43B3-948B-1728B52AA6E4}">
                <adec:decorative xmlns:adec="http://schemas.microsoft.com/office/drawing/2017/decorative" val="1"/>
              </a:ext>
            </a:extLst>
          </p:cNvPr>
          <p:cNvSpPr>
            <a:spLocks noChangeShapeType="1"/>
          </p:cNvSpPr>
          <p:nvPr/>
        </p:nvSpPr>
        <p:spPr bwMode="auto">
          <a:xfrm>
            <a:off x="1524000" y="3319464"/>
            <a:ext cx="0" cy="668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0" name="Line 79">
            <a:extLst>
              <a:ext uri="{C183D7F6-B498-43B3-948B-1728B52AA6E4}">
                <adec:decorative xmlns:adec="http://schemas.microsoft.com/office/drawing/2017/decorative" val="1"/>
              </a:ext>
            </a:extLst>
          </p:cNvPr>
          <p:cNvSpPr>
            <a:spLocks noChangeShapeType="1"/>
          </p:cNvSpPr>
          <p:nvPr/>
        </p:nvSpPr>
        <p:spPr bwMode="auto">
          <a:xfrm>
            <a:off x="10269538" y="3319464"/>
            <a:ext cx="0" cy="66833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1" name="Line 80">
            <a:extLst>
              <a:ext uri="{C183D7F6-B498-43B3-948B-1728B52AA6E4}">
                <adec:decorative xmlns:adec="http://schemas.microsoft.com/office/drawing/2017/decorative" val="1"/>
              </a:ext>
            </a:extLst>
          </p:cNvPr>
          <p:cNvSpPr>
            <a:spLocks noChangeShapeType="1"/>
          </p:cNvSpPr>
          <p:nvPr/>
        </p:nvSpPr>
        <p:spPr bwMode="auto">
          <a:xfrm>
            <a:off x="1524000" y="3987801"/>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2" name="Line 81">
            <a:extLst>
              <a:ext uri="{C183D7F6-B498-43B3-948B-1728B52AA6E4}">
                <adec:decorative xmlns:adec="http://schemas.microsoft.com/office/drawing/2017/decorative" val="1"/>
              </a:ext>
            </a:extLst>
          </p:cNvPr>
          <p:cNvSpPr>
            <a:spLocks noChangeShapeType="1"/>
          </p:cNvSpPr>
          <p:nvPr/>
        </p:nvSpPr>
        <p:spPr bwMode="auto">
          <a:xfrm>
            <a:off x="10269538" y="3987801"/>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3" name="Line 82">
            <a:extLst>
              <a:ext uri="{C183D7F6-B498-43B3-948B-1728B52AA6E4}">
                <adec:decorative xmlns:adec="http://schemas.microsoft.com/office/drawing/2017/decorative" val="1"/>
              </a:ext>
            </a:extLst>
          </p:cNvPr>
          <p:cNvSpPr>
            <a:spLocks noChangeShapeType="1"/>
          </p:cNvSpPr>
          <p:nvPr/>
        </p:nvSpPr>
        <p:spPr bwMode="auto">
          <a:xfrm>
            <a:off x="1524000" y="4657726"/>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sp>
        <p:nvSpPr>
          <p:cNvPr id="22544" name="Line 83">
            <a:extLst>
              <a:ext uri="{C183D7F6-B498-43B3-948B-1728B52AA6E4}">
                <adec:decorative xmlns:adec="http://schemas.microsoft.com/office/drawing/2017/decorative" val="1"/>
              </a:ext>
            </a:extLst>
          </p:cNvPr>
          <p:cNvSpPr>
            <a:spLocks noChangeShapeType="1"/>
          </p:cNvSpPr>
          <p:nvPr/>
        </p:nvSpPr>
        <p:spPr bwMode="auto">
          <a:xfrm>
            <a:off x="10269538" y="4657726"/>
            <a:ext cx="0" cy="6699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cap="sq">
                <a:solidFill>
                  <a:srgbClr val="000000"/>
                </a:solidFill>
                <a:round/>
                <a:headEnd/>
                <a:tailEnd/>
              </a14:hiddenLine>
            </a:ext>
          </a:extLst>
        </p:spPr>
        <p:txBody>
          <a:bodyPr/>
          <a:lstStyle/>
          <a:p>
            <a:endParaRPr lang="en-US"/>
          </a:p>
        </p:txBody>
      </p:sp>
      <p:graphicFrame>
        <p:nvGraphicFramePr>
          <p:cNvPr id="85" name="Table 84"/>
          <p:cNvGraphicFramePr>
            <a:graphicFrameLocks noGrp="1"/>
          </p:cNvGraphicFramePr>
          <p:nvPr/>
        </p:nvGraphicFramePr>
        <p:xfrm>
          <a:off x="1638300" y="1281113"/>
          <a:ext cx="8963556" cy="4460422"/>
        </p:xfrm>
        <a:graphic>
          <a:graphicData uri="http://schemas.openxmlformats.org/drawingml/2006/table">
            <a:tbl>
              <a:tblPr firstRow="1" bandRow="1">
                <a:tableStyleId>{21E4AEA4-8DFA-4A89-87EB-49C32662AFE0}</a:tableStyleId>
              </a:tblPr>
              <a:tblGrid>
                <a:gridCol w="930295">
                  <a:extLst>
                    <a:ext uri="{9D8B030D-6E8A-4147-A177-3AD203B41FA5}">
                      <a16:colId xmlns:a16="http://schemas.microsoft.com/office/drawing/2014/main" val="20000"/>
                    </a:ext>
                  </a:extLst>
                </a:gridCol>
                <a:gridCol w="555605">
                  <a:extLst>
                    <a:ext uri="{9D8B030D-6E8A-4147-A177-3AD203B41FA5}">
                      <a16:colId xmlns:a16="http://schemas.microsoft.com/office/drawing/2014/main" val="20001"/>
                    </a:ext>
                  </a:extLst>
                </a:gridCol>
                <a:gridCol w="500380">
                  <a:extLst>
                    <a:ext uri="{9D8B030D-6E8A-4147-A177-3AD203B41FA5}">
                      <a16:colId xmlns:a16="http://schemas.microsoft.com/office/drawing/2014/main" val="20002"/>
                    </a:ext>
                  </a:extLst>
                </a:gridCol>
                <a:gridCol w="465152">
                  <a:extLst>
                    <a:ext uri="{9D8B030D-6E8A-4147-A177-3AD203B41FA5}">
                      <a16:colId xmlns:a16="http://schemas.microsoft.com/office/drawing/2014/main" val="20003"/>
                    </a:ext>
                  </a:extLst>
                </a:gridCol>
                <a:gridCol w="542677">
                  <a:extLst>
                    <a:ext uri="{9D8B030D-6E8A-4147-A177-3AD203B41FA5}">
                      <a16:colId xmlns:a16="http://schemas.microsoft.com/office/drawing/2014/main" val="20004"/>
                    </a:ext>
                  </a:extLst>
                </a:gridCol>
                <a:gridCol w="542677">
                  <a:extLst>
                    <a:ext uri="{9D8B030D-6E8A-4147-A177-3AD203B41FA5}">
                      <a16:colId xmlns:a16="http://schemas.microsoft.com/office/drawing/2014/main" val="20005"/>
                    </a:ext>
                  </a:extLst>
                </a:gridCol>
                <a:gridCol w="542677">
                  <a:extLst>
                    <a:ext uri="{9D8B030D-6E8A-4147-A177-3AD203B41FA5}">
                      <a16:colId xmlns:a16="http://schemas.microsoft.com/office/drawing/2014/main" val="20006"/>
                    </a:ext>
                  </a:extLst>
                </a:gridCol>
                <a:gridCol w="542677">
                  <a:extLst>
                    <a:ext uri="{9D8B030D-6E8A-4147-A177-3AD203B41FA5}">
                      <a16:colId xmlns:a16="http://schemas.microsoft.com/office/drawing/2014/main" val="20007"/>
                    </a:ext>
                  </a:extLst>
                </a:gridCol>
                <a:gridCol w="542677">
                  <a:extLst>
                    <a:ext uri="{9D8B030D-6E8A-4147-A177-3AD203B41FA5}">
                      <a16:colId xmlns:a16="http://schemas.microsoft.com/office/drawing/2014/main" val="20008"/>
                    </a:ext>
                  </a:extLst>
                </a:gridCol>
                <a:gridCol w="542677">
                  <a:extLst>
                    <a:ext uri="{9D8B030D-6E8A-4147-A177-3AD203B41FA5}">
                      <a16:colId xmlns:a16="http://schemas.microsoft.com/office/drawing/2014/main" val="20009"/>
                    </a:ext>
                  </a:extLst>
                </a:gridCol>
                <a:gridCol w="542677">
                  <a:extLst>
                    <a:ext uri="{9D8B030D-6E8A-4147-A177-3AD203B41FA5}">
                      <a16:colId xmlns:a16="http://schemas.microsoft.com/office/drawing/2014/main" val="20010"/>
                    </a:ext>
                  </a:extLst>
                </a:gridCol>
                <a:gridCol w="542677">
                  <a:extLst>
                    <a:ext uri="{9D8B030D-6E8A-4147-A177-3AD203B41FA5}">
                      <a16:colId xmlns:a16="http://schemas.microsoft.com/office/drawing/2014/main" val="20011"/>
                    </a:ext>
                  </a:extLst>
                </a:gridCol>
                <a:gridCol w="542677">
                  <a:extLst>
                    <a:ext uri="{9D8B030D-6E8A-4147-A177-3AD203B41FA5}">
                      <a16:colId xmlns:a16="http://schemas.microsoft.com/office/drawing/2014/main" val="20012"/>
                    </a:ext>
                  </a:extLst>
                </a:gridCol>
                <a:gridCol w="542677">
                  <a:extLst>
                    <a:ext uri="{9D8B030D-6E8A-4147-A177-3AD203B41FA5}">
                      <a16:colId xmlns:a16="http://schemas.microsoft.com/office/drawing/2014/main" val="20013"/>
                    </a:ext>
                  </a:extLst>
                </a:gridCol>
                <a:gridCol w="542677">
                  <a:extLst>
                    <a:ext uri="{9D8B030D-6E8A-4147-A177-3AD203B41FA5}">
                      <a16:colId xmlns:a16="http://schemas.microsoft.com/office/drawing/2014/main" val="813972927"/>
                    </a:ext>
                  </a:extLst>
                </a:gridCol>
                <a:gridCol w="542677">
                  <a:extLst>
                    <a:ext uri="{9D8B030D-6E8A-4147-A177-3AD203B41FA5}">
                      <a16:colId xmlns:a16="http://schemas.microsoft.com/office/drawing/2014/main" val="113886849"/>
                    </a:ext>
                  </a:extLst>
                </a:gridCol>
              </a:tblGrid>
              <a:tr h="614136">
                <a:tc>
                  <a:txBody>
                    <a:bodyPr/>
                    <a:lstStyle/>
                    <a:p>
                      <a:pPr algn="ctr"/>
                      <a:endParaRPr lang="en-US" sz="1100" baseline="0" dirty="0">
                        <a:solidFill>
                          <a:srgbClr val="FFCC00"/>
                        </a:solidFill>
                        <a:latin typeface="Arial" pitchFamily="34" charset="0"/>
                        <a:cs typeface="Arial" pitchFamily="34" charset="0"/>
                      </a:endParaRP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1991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1993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1995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1997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1999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2001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2003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2005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2007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2009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2011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2013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2015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2017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1" baseline="0" dirty="0">
                          <a:solidFill>
                            <a:srgbClr val="00788A"/>
                          </a:solidFill>
                          <a:latin typeface="Arial Narrow" panose="020B0606020202030204" pitchFamily="34" charset="0"/>
                          <a:cs typeface="Arial" pitchFamily="34" charset="0"/>
                        </a:rPr>
                        <a:t>2019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0"/>
                  </a:ext>
                </a:extLst>
              </a:tr>
              <a:tr h="614136">
                <a:tc>
                  <a:txBody>
                    <a:bodyPr/>
                    <a:lstStyle/>
                    <a:p>
                      <a:pPr algn="ctr"/>
                      <a:r>
                        <a:rPr lang="en-US" sz="1100" b="1" baseline="0" dirty="0">
                          <a:solidFill>
                            <a:srgbClr val="00788A"/>
                          </a:solidFill>
                          <a:latin typeface="Arial Narrow" pitchFamily="34" charset="0"/>
                          <a:cs typeface="Arial" pitchFamily="34" charset="0"/>
                        </a:rPr>
                        <a:t># of states</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40</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38</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1"/>
                  </a:ext>
                </a:extLst>
              </a:tr>
              <a:tr h="614136">
                <a:tc>
                  <a:txBody>
                    <a:bodyPr/>
                    <a:lstStyle/>
                    <a:p>
                      <a:pPr algn="ctr"/>
                      <a:r>
                        <a:rPr lang="en-US" sz="1100" b="1" baseline="0" dirty="0">
                          <a:solidFill>
                            <a:srgbClr val="00788A"/>
                          </a:solidFill>
                          <a:latin typeface="Arial Narrow" pitchFamily="34" charset="0"/>
                          <a:cs typeface="Arial" pitchFamily="34" charset="0"/>
                        </a:rPr>
                        <a:t># of cities</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28</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2"/>
                  </a:ext>
                </a:extLst>
              </a:tr>
              <a:tr h="614136">
                <a:tc>
                  <a:txBody>
                    <a:bodyPr/>
                    <a:lstStyle/>
                    <a:p>
                      <a:pPr algn="ctr"/>
                      <a:r>
                        <a:rPr lang="en-US" sz="1100" b="1" baseline="0" dirty="0">
                          <a:solidFill>
                            <a:srgbClr val="00788A"/>
                          </a:solidFill>
                          <a:latin typeface="Arial Narrow" pitchFamily="34" charset="0"/>
                          <a:cs typeface="Arial" pitchFamily="34" charset="0"/>
                        </a:rPr>
                        <a:t># of territories</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a:solidFill>
                            <a:schemeClr val="accent4">
                              <a:lumMod val="10000"/>
                            </a:schemeClr>
                          </a:solidFill>
                          <a:latin typeface="Arial" pitchFamily="34" charset="0"/>
                          <a:cs typeface="Arial" pitchFamily="34" charset="0"/>
                        </a:rPr>
                        <a:t>6</a:t>
                      </a:r>
                      <a:endParaRPr lang="en-US" sz="1100" baseline="0" dirty="0">
                        <a:solidFill>
                          <a:schemeClr val="accent4">
                            <a:lumMod val="10000"/>
                          </a:schemeClr>
                        </a:solidFill>
                        <a:latin typeface="Arial" pitchFamily="34" charset="0"/>
                        <a:cs typeface="Arial" pitchFamily="34" charset="0"/>
                      </a:endParaRP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3"/>
                  </a:ext>
                </a:extLst>
              </a:tr>
              <a:tr h="627744">
                <a:tc>
                  <a:txBody>
                    <a:bodyPr/>
                    <a:lstStyle/>
                    <a:p>
                      <a:pPr algn="ctr"/>
                      <a:r>
                        <a:rPr lang="en-US" sz="1100" b="1" baseline="0" dirty="0">
                          <a:solidFill>
                            <a:srgbClr val="00788A"/>
                          </a:solidFill>
                          <a:latin typeface="Arial Narrow" pitchFamily="34" charset="0"/>
                          <a:cs typeface="Arial" pitchFamily="34" charset="0"/>
                        </a:rPr>
                        <a:t># of tribal governments</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4"/>
                  </a:ext>
                </a:extLst>
              </a:tr>
              <a:tr h="614136">
                <a:tc>
                  <a:txBody>
                    <a:bodyPr/>
                    <a:lstStyle/>
                    <a:p>
                      <a:pPr algn="ctr"/>
                      <a:r>
                        <a:rPr lang="en-US" sz="1100" b="1" baseline="0" dirty="0">
                          <a:solidFill>
                            <a:srgbClr val="00788A"/>
                          </a:solidFill>
                          <a:latin typeface="Arial Narrow" pitchFamily="34" charset="0"/>
                          <a:cs typeface="Arial" pitchFamily="34" charset="0"/>
                        </a:rPr>
                        <a:t>Total # of sites</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39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64</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76</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5"/>
                  </a:ext>
                </a:extLst>
              </a:tr>
              <a:tr h="614136">
                <a:tc>
                  <a:txBody>
                    <a:bodyPr/>
                    <a:lstStyle/>
                    <a:p>
                      <a:pPr algn="ctr"/>
                      <a:r>
                        <a:rPr lang="en-US" sz="1100" b="1" baseline="0" dirty="0">
                          <a:solidFill>
                            <a:srgbClr val="00788A"/>
                          </a:solidFill>
                          <a:latin typeface="Arial Narrow" pitchFamily="34" charset="0"/>
                          <a:cs typeface="Arial" pitchFamily="34" charset="0"/>
                        </a:rPr>
                        <a:t>% of sites with weighted data</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45%</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59%</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72%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61%</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60%</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80%</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90%</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87%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93%</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82%</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90%</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tc>
                  <a:txBody>
                    <a:bodyPr/>
                    <a:lstStyle/>
                    <a:p>
                      <a:pPr algn="ctr"/>
                      <a:r>
                        <a:rPr lang="en-US" sz="1100" baseline="0" dirty="0">
                          <a:solidFill>
                            <a:schemeClr val="accent4">
                              <a:lumMod val="10000"/>
                            </a:schemeClr>
                          </a:solidFill>
                          <a:latin typeface="Arial" pitchFamily="34" charset="0"/>
                          <a:cs typeface="Arial" pitchFamily="34" charset="0"/>
                        </a:rPr>
                        <a:t>97%</a:t>
                      </a:r>
                    </a:p>
                  </a:txBody>
                  <a:tcPr marT="45719" marB="45719" anchor="ctr">
                    <a:lnL w="12700" cap="flat" cmpd="sng" algn="ctr">
                      <a:solidFill>
                        <a:srgbClr val="00788A"/>
                      </a:solidFill>
                      <a:prstDash val="solid"/>
                      <a:round/>
                      <a:headEnd type="none" w="med" len="med"/>
                      <a:tailEnd type="none" w="med" len="med"/>
                    </a:lnL>
                    <a:lnR w="12700" cap="flat" cmpd="sng" algn="ctr">
                      <a:solidFill>
                        <a:srgbClr val="00788A"/>
                      </a:solidFill>
                      <a:prstDash val="solid"/>
                      <a:round/>
                      <a:headEnd type="none" w="med" len="med"/>
                      <a:tailEnd type="none" w="med" len="med"/>
                    </a:lnR>
                    <a:lnT w="12700" cap="flat" cmpd="sng" algn="ctr">
                      <a:solidFill>
                        <a:srgbClr val="00788A"/>
                      </a:solidFill>
                      <a:prstDash val="solid"/>
                      <a:round/>
                      <a:headEnd type="none" w="med" len="med"/>
                      <a:tailEnd type="none" w="med" len="med"/>
                    </a:lnT>
                    <a:lnB w="12700" cap="flat" cmpd="sng" algn="ctr">
                      <a:solidFill>
                        <a:srgbClr val="00788A"/>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014315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solidFill>
                  <a:srgbClr val="007889"/>
                </a:solidFill>
              </a:rPr>
              <a:t>Policy and Program Applications </a:t>
            </a:r>
          </a:p>
        </p:txBody>
      </p:sp>
      <p:sp>
        <p:nvSpPr>
          <p:cNvPr id="24579"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Describe risk behaviors</a:t>
            </a:r>
          </a:p>
          <a:p>
            <a:pPr>
              <a:lnSpc>
                <a:spcPct val="90000"/>
              </a:lnSpc>
              <a:buClr>
                <a:srgbClr val="FFCC00"/>
              </a:buClr>
              <a:buSzPct val="150000"/>
              <a:buFont typeface="Arial" panose="020B0604020202020204" pitchFamily="34" charset="0"/>
              <a:buChar char="•"/>
            </a:pPr>
            <a:r>
              <a:rPr lang="en-US" altLang="en-US" dirty="0">
                <a:solidFill>
                  <a:srgbClr val="007889"/>
                </a:solidFill>
              </a:rPr>
              <a:t>Create awareness</a:t>
            </a:r>
          </a:p>
          <a:p>
            <a:pPr>
              <a:lnSpc>
                <a:spcPct val="90000"/>
              </a:lnSpc>
              <a:buClr>
                <a:srgbClr val="FFCC00"/>
              </a:buClr>
              <a:buSzPct val="150000"/>
              <a:buFont typeface="Arial" panose="020B0604020202020204" pitchFamily="34" charset="0"/>
              <a:buChar char="•"/>
            </a:pPr>
            <a:r>
              <a:rPr lang="en-US" altLang="en-US" dirty="0">
                <a:solidFill>
                  <a:srgbClr val="007889"/>
                </a:solidFill>
              </a:rPr>
              <a:t>Set program goals</a:t>
            </a:r>
          </a:p>
          <a:p>
            <a:pPr>
              <a:lnSpc>
                <a:spcPct val="90000"/>
              </a:lnSpc>
              <a:buClr>
                <a:srgbClr val="FFCC00"/>
              </a:buClr>
              <a:buSzPct val="150000"/>
              <a:buFont typeface="Arial" panose="020B0604020202020204" pitchFamily="34" charset="0"/>
              <a:buChar char="•"/>
            </a:pPr>
            <a:r>
              <a:rPr lang="en-US" altLang="en-US" dirty="0">
                <a:solidFill>
                  <a:srgbClr val="007889"/>
                </a:solidFill>
              </a:rPr>
              <a:t>Develop programs and policies</a:t>
            </a:r>
          </a:p>
          <a:p>
            <a:pPr>
              <a:lnSpc>
                <a:spcPct val="90000"/>
              </a:lnSpc>
              <a:buClr>
                <a:srgbClr val="FFCC00"/>
              </a:buClr>
              <a:buSzPct val="150000"/>
              <a:buFont typeface="Arial" panose="020B0604020202020204" pitchFamily="34" charset="0"/>
              <a:buChar char="•"/>
            </a:pPr>
            <a:r>
              <a:rPr lang="en-US" altLang="en-US" dirty="0">
                <a:solidFill>
                  <a:srgbClr val="007889"/>
                </a:solidFill>
              </a:rPr>
              <a:t>Support health-related legislation</a:t>
            </a:r>
          </a:p>
          <a:p>
            <a:pPr>
              <a:lnSpc>
                <a:spcPct val="90000"/>
              </a:lnSpc>
              <a:buClr>
                <a:srgbClr val="FFCC00"/>
              </a:buClr>
              <a:buSzPct val="150000"/>
              <a:buFont typeface="Arial" panose="020B0604020202020204" pitchFamily="34" charset="0"/>
              <a:buChar char="•"/>
            </a:pPr>
            <a:r>
              <a:rPr lang="en-US" altLang="en-US" dirty="0">
                <a:solidFill>
                  <a:srgbClr val="007889"/>
                </a:solidFill>
              </a:rPr>
              <a:t>Seek funding</a:t>
            </a:r>
          </a:p>
          <a:p>
            <a:pPr>
              <a:lnSpc>
                <a:spcPct val="90000"/>
              </a:lnSpc>
              <a:buClr>
                <a:srgbClr val="FFCC00"/>
              </a:buClr>
              <a:buSzPct val="150000"/>
              <a:buFont typeface="Arial" panose="020B0604020202020204" pitchFamily="34" charset="0"/>
              <a:buChar char="•"/>
            </a:pPr>
            <a:endParaRPr lang="en-US" altLang="en-US" dirty="0"/>
          </a:p>
        </p:txBody>
      </p:sp>
    </p:spTree>
    <p:extLst>
      <p:ext uri="{BB962C8B-B14F-4D97-AF65-F5344CB8AC3E}">
        <p14:creationId xmlns:p14="http://schemas.microsoft.com/office/powerpoint/2010/main" val="69039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solidFill>
                  <a:srgbClr val="007889"/>
                </a:solidFill>
              </a:rPr>
              <a:t>Describe Risk Behaviors</a:t>
            </a:r>
          </a:p>
        </p:txBody>
      </p:sp>
      <p:sp>
        <p:nvSpPr>
          <p:cNvPr id="26627" name="Content Placeholder 2"/>
          <p:cNvSpPr>
            <a:spLocks noGrp="1"/>
          </p:cNvSpPr>
          <p:nvPr>
            <p:ph idx="1"/>
          </p:nvPr>
        </p:nvSpPr>
        <p:spPr/>
        <p:txBody>
          <a:bodyPr/>
          <a:lstStyle/>
          <a:p>
            <a:pPr>
              <a:lnSpc>
                <a:spcPct val="90000"/>
              </a:lnSpc>
              <a:buClr>
                <a:srgbClr val="FFCC00"/>
              </a:buClr>
              <a:buSzPct val="150000"/>
              <a:buFont typeface="Arial" panose="020B0604020202020204" pitchFamily="34" charset="0"/>
              <a:buChar char="•"/>
            </a:pPr>
            <a:r>
              <a:rPr lang="en-US" altLang="en-US" dirty="0">
                <a:solidFill>
                  <a:srgbClr val="007889"/>
                </a:solidFill>
              </a:rPr>
              <a:t>Overall and among subgroups of youth</a:t>
            </a:r>
          </a:p>
          <a:p>
            <a:pPr>
              <a:lnSpc>
                <a:spcPct val="90000"/>
              </a:lnSpc>
              <a:buClr>
                <a:srgbClr val="FFCC00"/>
              </a:buClr>
              <a:buSzPct val="150000"/>
              <a:buFont typeface="Arial" panose="020B0604020202020204" pitchFamily="34" charset="0"/>
              <a:buChar char="•"/>
            </a:pPr>
            <a:r>
              <a:rPr lang="en-US" altLang="en-US" dirty="0">
                <a:solidFill>
                  <a:srgbClr val="007889"/>
                </a:solidFill>
              </a:rPr>
              <a:t>How risk behaviors are interrelated</a:t>
            </a:r>
          </a:p>
          <a:p>
            <a:pPr>
              <a:lnSpc>
                <a:spcPct val="90000"/>
              </a:lnSpc>
              <a:buClr>
                <a:srgbClr val="FFCC00"/>
              </a:buClr>
              <a:buSzPct val="150000"/>
              <a:buFont typeface="Arial" panose="020B0604020202020204" pitchFamily="34" charset="0"/>
              <a:buChar char="•"/>
            </a:pPr>
            <a:endParaRPr lang="en-US" altLang="en-US" dirty="0"/>
          </a:p>
        </p:txBody>
      </p:sp>
    </p:spTree>
    <p:extLst>
      <p:ext uri="{BB962C8B-B14F-4D97-AF65-F5344CB8AC3E}">
        <p14:creationId xmlns:p14="http://schemas.microsoft.com/office/powerpoint/2010/main" val="962662010"/>
      </p:ext>
    </p:extLst>
  </p:cSld>
  <p:clrMapOvr>
    <a:masterClrMapping/>
  </p:clrMapOvr>
</p:sld>
</file>

<file path=ppt/theme/theme1.xml><?xml version="1.0" encoding="utf-8"?>
<a:theme xmlns:a="http://schemas.openxmlformats.org/drawingml/2006/main" name="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b"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rgbClr val="FFCC00"/>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1919</Words>
  <Application>Microsoft Office PowerPoint</Application>
  <PresentationFormat>Widescreen</PresentationFormat>
  <Paragraphs>349</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Monotype Sorts</vt:lpstr>
      <vt:lpstr>Times New Roman</vt:lpstr>
      <vt:lpstr>Dashtem</vt:lpstr>
      <vt:lpstr>The Youth Risk Behavior Surveillance System (YRBSS):  2019  National, State, and Local Results</vt:lpstr>
      <vt:lpstr>Purposes of the YRBSS</vt:lpstr>
      <vt:lpstr>Priority Health-Risk Behaviors and Health Outcomes  Monitored by YRBSS</vt:lpstr>
      <vt:lpstr>Characteristics of the National, State,  and Local School-Based YRBS</vt:lpstr>
      <vt:lpstr>2019 National YRBS</vt:lpstr>
      <vt:lpstr>Response Rates and Sample Sizes  National YRBS, 1991 – 2019</vt:lpstr>
      <vt:lpstr>YRBS Participation 1991 – 2019</vt:lpstr>
      <vt:lpstr>Policy and Program Applications </vt:lpstr>
      <vt:lpstr>Describe Risk Behaviors</vt:lpstr>
      <vt:lpstr>Create Awareness</vt:lpstr>
      <vt:lpstr>Set Program Goals</vt:lpstr>
      <vt:lpstr>Develop Programs and Policies</vt:lpstr>
      <vt:lpstr>Support Health-Related Legislation</vt:lpstr>
      <vt:lpstr>Seek Funding</vt:lpstr>
      <vt:lpstr>YRBSS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YRBS Results: Intrduction</dc:title>
  <dc:creator/>
  <cp:lastModifiedBy/>
  <cp:revision>1</cp:revision>
  <dcterms:created xsi:type="dcterms:W3CDTF">2020-08-12T16:31:20Z</dcterms:created>
  <dcterms:modified xsi:type="dcterms:W3CDTF">2020-08-12T16:31:59Z</dcterms:modified>
</cp:coreProperties>
</file>