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notesSlides/notesSlide14.xml" ContentType="application/vnd.openxmlformats-officedocument.presentationml.notesSlide+xml"/>
  <Override PartName="/ppt/charts/chart1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charts/chart15.xml" ContentType="application/vnd.openxmlformats-officedocument.drawingml.chart+xml"/>
  <Override PartName="/ppt/notesSlides/notesSlide19.xml" ContentType="application/vnd.openxmlformats-officedocument.presentationml.notesSlide+xml"/>
  <Override PartName="/ppt/charts/chart1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7.xml" ContentType="application/vnd.openxmlformats-officedocument.drawingml.chart+xml"/>
  <Override PartName="/ppt/notesSlides/notesSlide22.xml" ContentType="application/vnd.openxmlformats-officedocument.presentationml.notesSlide+xml"/>
  <Override PartName="/ppt/charts/chart18.xml" ContentType="application/vnd.openxmlformats-officedocument.drawingml.chart+xml"/>
  <Override PartName="/ppt/notesSlides/notesSlide23.xml" ContentType="application/vnd.openxmlformats-officedocument.presentationml.notesSlide+xml"/>
  <Override PartName="/ppt/charts/chart19.xml" ContentType="application/vnd.openxmlformats-officedocument.drawingml.chart+xml"/>
  <Override PartName="/ppt/notesSlides/notesSlide24.xml" ContentType="application/vnd.openxmlformats-officedocument.presentationml.notesSlide+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notesSlides/notesSlide26.xml" ContentType="application/vnd.openxmlformats-officedocument.presentationml.notesSlide+xml"/>
  <Override PartName="/ppt/charts/chart22.xml" ContentType="application/vnd.openxmlformats-officedocument.drawingml.chart+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charts/chart24.xml" ContentType="application/vnd.openxmlformats-officedocument.drawingml.chart+xml"/>
  <Override PartName="/ppt/notesSlides/notesSlide29.xml" ContentType="application/vnd.openxmlformats-officedocument.presentationml.notesSlide+xml"/>
  <Override PartName="/ppt/charts/chart25.xml" ContentType="application/vnd.openxmlformats-officedocument.drawingml.chart+xml"/>
  <Override PartName="/ppt/notesSlides/notesSlide30.xml" ContentType="application/vnd.openxmlformats-officedocument.presentationml.notesSlide+xml"/>
  <Override PartName="/ppt/charts/chart26.xml" ContentType="application/vnd.openxmlformats-officedocument.drawingml.chart+xml"/>
  <Override PartName="/ppt/notesSlides/notesSlide31.xml" ContentType="application/vnd.openxmlformats-officedocument.presentationml.notesSlide+xml"/>
  <Override PartName="/ppt/charts/chart27.xml" ContentType="application/vnd.openxmlformats-officedocument.drawingml.chart+xml"/>
  <Override PartName="/ppt/notesSlides/notesSlide32.xml" ContentType="application/vnd.openxmlformats-officedocument.presentationml.notesSlide+xml"/>
  <Override PartName="/ppt/charts/chart28.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notesSlides/notesSlide36.xml" ContentType="application/vnd.openxmlformats-officedocument.presentationml.notesSlide+xml"/>
  <Override PartName="/ppt/charts/chart31.xml" ContentType="application/vnd.openxmlformats-officedocument.drawingml.chart+xml"/>
  <Override PartName="/ppt/notesSlides/notesSlide37.xml" ContentType="application/vnd.openxmlformats-officedocument.presentationml.notesSlide+xml"/>
  <Override PartName="/ppt/charts/chart32.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3.xml" ContentType="application/vnd.openxmlformats-officedocument.drawingml.chart+xml"/>
  <Override PartName="/ppt/notesSlides/notesSlide40.xml" ContentType="application/vnd.openxmlformats-officedocument.presentationml.notesSlide+xml"/>
  <Override PartName="/ppt/charts/chart34.xml" ContentType="application/vnd.openxmlformats-officedocument.drawingml.chart+xml"/>
  <Override PartName="/ppt/notesSlides/notesSlide41.xml" ContentType="application/vnd.openxmlformats-officedocument.presentationml.notesSlide+xml"/>
  <Override PartName="/ppt/charts/chart35.xml" ContentType="application/vnd.openxmlformats-officedocument.drawingml.chart+xml"/>
  <Override PartName="/ppt/notesSlides/notesSlide42.xml" ContentType="application/vnd.openxmlformats-officedocument.presentationml.notesSlide+xml"/>
  <Override PartName="/ppt/charts/chart3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7.xml" ContentType="application/vnd.openxmlformats-officedocument.drawingml.chart+xml"/>
  <Override PartName="/ppt/notesSlides/notesSlide45.xml" ContentType="application/vnd.openxmlformats-officedocument.presentationml.notesSlide+xml"/>
  <Override PartName="/ppt/charts/chart38.xml" ContentType="application/vnd.openxmlformats-officedocument.drawingml.chart+xml"/>
  <Override PartName="/ppt/notesSlides/notesSlide46.xml" ContentType="application/vnd.openxmlformats-officedocument.presentationml.notesSlide+xml"/>
  <Override PartName="/ppt/charts/chart39.xml" ContentType="application/vnd.openxmlformats-officedocument.drawingml.chart+xml"/>
  <Override PartName="/ppt/notesSlides/notesSlide47.xml" ContentType="application/vnd.openxmlformats-officedocument.presentationml.notesSlide+xml"/>
  <Override PartName="/ppt/charts/chart40.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41.xml" ContentType="application/vnd.openxmlformats-officedocument.drawingml.chart+xml"/>
  <Override PartName="/ppt/notesSlides/notesSlide50.xml" ContentType="application/vnd.openxmlformats-officedocument.presentationml.notesSlide+xml"/>
  <Override PartName="/ppt/charts/chart42.xml" ContentType="application/vnd.openxmlformats-officedocument.drawingml.chart+xml"/>
  <Override PartName="/ppt/notesSlides/notesSlide51.xml" ContentType="application/vnd.openxmlformats-officedocument.presentationml.notesSlide+xml"/>
  <Override PartName="/ppt/charts/chart43.xml" ContentType="application/vnd.openxmlformats-officedocument.drawingml.chart+xml"/>
  <Override PartName="/ppt/notesSlides/notesSlide52.xml" ContentType="application/vnd.openxmlformats-officedocument.presentationml.notesSlide+xml"/>
  <Override PartName="/ppt/charts/chart44.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45.xml" ContentType="application/vnd.openxmlformats-officedocument.drawingml.chart+xml"/>
  <Override PartName="/ppt/notesSlides/notesSlide55.xml" ContentType="application/vnd.openxmlformats-officedocument.presentationml.notesSlide+xml"/>
  <Override PartName="/ppt/charts/chart46.xml" ContentType="application/vnd.openxmlformats-officedocument.drawingml.chart+xml"/>
  <Override PartName="/ppt/notesSlides/notesSlide56.xml" ContentType="application/vnd.openxmlformats-officedocument.presentationml.notesSlide+xml"/>
  <Override PartName="/ppt/charts/chart47.xml" ContentType="application/vnd.openxmlformats-officedocument.drawingml.chart+xml"/>
  <Override PartName="/ppt/notesSlides/notesSlide57.xml" ContentType="application/vnd.openxmlformats-officedocument.presentationml.notesSlide+xml"/>
  <Override PartName="/ppt/charts/chart48.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49.xml" ContentType="application/vnd.openxmlformats-officedocument.drawingml.chart+xml"/>
  <Override PartName="/ppt/notesSlides/notesSlide60.xml" ContentType="application/vnd.openxmlformats-officedocument.presentationml.notesSlide+xml"/>
  <Override PartName="/ppt/charts/chart50.xml" ContentType="application/vnd.openxmlformats-officedocument.drawingml.chart+xml"/>
  <Override PartName="/ppt/notesSlides/notesSlide61.xml" ContentType="application/vnd.openxmlformats-officedocument.presentationml.notesSlide+xml"/>
  <Override PartName="/ppt/charts/chart51.xml" ContentType="application/vnd.openxmlformats-officedocument.drawingml.chart+xml"/>
  <Override PartName="/ppt/notesSlides/notesSlide62.xml" ContentType="application/vnd.openxmlformats-officedocument.presentationml.notesSlide+xml"/>
  <Override PartName="/ppt/charts/chart52.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53.xml" ContentType="application/vnd.openxmlformats-officedocument.drawingml.chart+xml"/>
  <Override PartName="/ppt/notesSlides/notesSlide65.xml" ContentType="application/vnd.openxmlformats-officedocument.presentationml.notesSlide+xml"/>
  <Override PartName="/ppt/charts/chart54.xml" ContentType="application/vnd.openxmlformats-officedocument.drawingml.chart+xml"/>
  <Override PartName="/ppt/notesSlides/notesSlide66.xml" ContentType="application/vnd.openxmlformats-officedocument.presentationml.notesSlide+xml"/>
  <Override PartName="/ppt/charts/chart55.xml" ContentType="application/vnd.openxmlformats-officedocument.drawingml.chart+xml"/>
  <Override PartName="/ppt/notesSlides/notesSlide67.xml" ContentType="application/vnd.openxmlformats-officedocument.presentationml.notesSlide+xml"/>
  <Override PartName="/ppt/charts/chart56.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7.xml" ContentType="application/vnd.openxmlformats-officedocument.drawingml.chart+xml"/>
  <Override PartName="/ppt/notesSlides/notesSlide70.xml" ContentType="application/vnd.openxmlformats-officedocument.presentationml.notesSlide+xml"/>
  <Override PartName="/ppt/charts/chart58.xml" ContentType="application/vnd.openxmlformats-officedocument.drawingml.chart+xml"/>
  <Override PartName="/ppt/notesSlides/notesSlide71.xml" ContentType="application/vnd.openxmlformats-officedocument.presentationml.notesSlide+xml"/>
  <Override PartName="/ppt/charts/chart59.xml" ContentType="application/vnd.openxmlformats-officedocument.drawingml.chart+xml"/>
  <Override PartName="/ppt/notesSlides/notesSlide72.xml" ContentType="application/vnd.openxmlformats-officedocument.presentationml.notesSlide+xml"/>
  <Override PartName="/ppt/charts/chart6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61.xml" ContentType="application/vnd.openxmlformats-officedocument.drawingml.chart+xml"/>
  <Override PartName="/ppt/notesSlides/notesSlide75.xml" ContentType="application/vnd.openxmlformats-officedocument.presentationml.notesSlide+xml"/>
  <Override PartName="/ppt/charts/chart62.xml" ContentType="application/vnd.openxmlformats-officedocument.drawingml.chart+xml"/>
  <Override PartName="/ppt/notesSlides/notesSlide76.xml" ContentType="application/vnd.openxmlformats-officedocument.presentationml.notesSlide+xml"/>
  <Override PartName="/ppt/charts/chart63.xml" ContentType="application/vnd.openxmlformats-officedocument.drawingml.chart+xml"/>
  <Override PartName="/ppt/notesSlides/notesSlide77.xml" ContentType="application/vnd.openxmlformats-officedocument.presentationml.notesSlide+xml"/>
  <Override PartName="/ppt/charts/chart64.xml" ContentType="application/vnd.openxmlformats-officedocument.drawingml.chart+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65.xml" ContentType="application/vnd.openxmlformats-officedocument.drawingml.chart+xml"/>
  <Override PartName="/ppt/notesSlides/notesSlide80.xml" ContentType="application/vnd.openxmlformats-officedocument.presentationml.notesSlide+xml"/>
  <Override PartName="/ppt/charts/chart66.xml" ContentType="application/vnd.openxmlformats-officedocument.drawingml.chart+xml"/>
  <Override PartName="/ppt/notesSlides/notesSlide81.xml" ContentType="application/vnd.openxmlformats-officedocument.presentationml.notesSlide+xml"/>
  <Override PartName="/ppt/charts/chart67.xml" ContentType="application/vnd.openxmlformats-officedocument.drawingml.chart+xml"/>
  <Override PartName="/ppt/notesSlides/notesSlide82.xml" ContentType="application/vnd.openxmlformats-officedocument.presentationml.notesSlide+xml"/>
  <Override PartName="/ppt/charts/chart68.xml" ContentType="application/vnd.openxmlformats-officedocument.drawingml.chart+xml"/>
  <Override PartName="/ppt/notesSlides/notesSlide83.xml" ContentType="application/vnd.openxmlformats-officedocument.presentationml.notesSlide+xml"/>
  <Override PartName="/ppt/charts/chart69.xml" ContentType="application/vnd.openxmlformats-officedocument.drawingml.chart+xml"/>
  <Override PartName="/ppt/notesSlides/notesSlide84.xml" ContentType="application/vnd.openxmlformats-officedocument.presentationml.notesSlide+xml"/>
  <Override PartName="/ppt/charts/chart70.xml" ContentType="application/vnd.openxmlformats-officedocument.drawingml.chart+xml"/>
  <Override PartName="/ppt/notesSlides/notesSlide85.xml" ContentType="application/vnd.openxmlformats-officedocument.presentationml.notesSlide+xml"/>
  <Override PartName="/ppt/charts/chart71.xml" ContentType="application/vnd.openxmlformats-officedocument.drawingml.chart+xml"/>
  <Override PartName="/ppt/notesSlides/notesSlide86.xml" ContentType="application/vnd.openxmlformats-officedocument.presentationml.notesSlide+xml"/>
  <Override PartName="/ppt/charts/chart72.xml" ContentType="application/vnd.openxmlformats-officedocument.drawingml.chart+xml"/>
  <Override PartName="/ppt/notesSlides/notesSlide87.xml" ContentType="application/vnd.openxmlformats-officedocument.presentationml.notesSlide+xml"/>
  <Override PartName="/ppt/charts/chart73.xml" ContentType="application/vnd.openxmlformats-officedocument.drawingml.chart+xml"/>
  <Override PartName="/ppt/notesSlides/notesSlide88.xml" ContentType="application/vnd.openxmlformats-officedocument.presentationml.notesSlide+xml"/>
  <Override PartName="/ppt/charts/chart74.xml" ContentType="application/vnd.openxmlformats-officedocument.drawingml.chart+xml"/>
  <Override PartName="/ppt/notesSlides/notesSlide89.xml" ContentType="application/vnd.openxmlformats-officedocument.presentationml.notesSlide+xml"/>
  <Override PartName="/ppt/charts/chart75.xml" ContentType="application/vnd.openxmlformats-officedocument.drawingml.chart+xml"/>
  <Override PartName="/ppt/notesSlides/notesSlide90.xml" ContentType="application/vnd.openxmlformats-officedocument.presentationml.notesSlide+xml"/>
  <Override PartName="/ppt/charts/chart76.xml" ContentType="application/vnd.openxmlformats-officedocument.drawingml.chart+xml"/>
  <Override PartName="/ppt/notesSlides/notesSlide91.xml" ContentType="application/vnd.openxmlformats-officedocument.presentationml.notesSlide+xml"/>
  <Override PartName="/ppt/charts/chart77.xml" ContentType="application/vnd.openxmlformats-officedocument.drawingml.chart+xml"/>
  <Override PartName="/ppt/notesSlides/notesSlide92.xml" ContentType="application/vnd.openxmlformats-officedocument.presentationml.notesSlide+xml"/>
  <Override PartName="/ppt/charts/chart78.xml" ContentType="application/vnd.openxmlformats-officedocument.drawingml.chart+xml"/>
  <Override PartName="/ppt/notesSlides/notesSlide93.xml" ContentType="application/vnd.openxmlformats-officedocument.presentationml.notesSlide+xml"/>
  <Override PartName="/ppt/charts/chart79.xml" ContentType="application/vnd.openxmlformats-officedocument.drawingml.chart+xml"/>
  <Override PartName="/ppt/notesSlides/notesSlide94.xml" ContentType="application/vnd.openxmlformats-officedocument.presentationml.notesSlide+xml"/>
  <Override PartName="/ppt/charts/chart80.xml" ContentType="application/vnd.openxmlformats-officedocument.drawingml.chart+xml"/>
  <Override PartName="/ppt/notesSlides/notesSlide95.xml" ContentType="application/vnd.openxmlformats-officedocument.presentationml.notesSlide+xml"/>
  <Override PartName="/ppt/charts/chart81.xml" ContentType="application/vnd.openxmlformats-officedocument.drawingml.chart+xml"/>
  <Override PartName="/ppt/notesSlides/notesSlide96.xml" ContentType="application/vnd.openxmlformats-officedocument.presentationml.notesSlide+xml"/>
  <Override PartName="/ppt/charts/chart82.xml" ContentType="application/vnd.openxmlformats-officedocument.drawingml.chart+xml"/>
  <Override PartName="/ppt/notesSlides/notesSlide97.xml" ContentType="application/vnd.openxmlformats-officedocument.presentationml.notesSlide+xml"/>
  <Override PartName="/ppt/charts/chart83.xml" ContentType="application/vnd.openxmlformats-officedocument.drawingml.chart+xml"/>
  <Override PartName="/ppt/notesSlides/notesSlide98.xml" ContentType="application/vnd.openxmlformats-officedocument.presentationml.notesSlide+xml"/>
  <Override PartName="/ppt/charts/chart84.xml" ContentType="application/vnd.openxmlformats-officedocument.drawingml.chart+xml"/>
  <Override PartName="/ppt/notesSlides/notesSlide99.xml" ContentType="application/vnd.openxmlformats-officedocument.presentationml.notesSlide+xml"/>
  <Override PartName="/ppt/charts/chart85.xml" ContentType="application/vnd.openxmlformats-officedocument.drawingml.chart+xml"/>
  <Override PartName="/ppt/notesSlides/notesSlide100.xml" ContentType="application/vnd.openxmlformats-officedocument.presentationml.notesSlide+xml"/>
  <Override PartName="/ppt/charts/chart86.xml" ContentType="application/vnd.openxmlformats-officedocument.drawingml.chart+xml"/>
  <Override PartName="/ppt/notesSlides/notesSlide101.xml" ContentType="application/vnd.openxmlformats-officedocument.presentationml.notesSlide+xml"/>
  <Override PartName="/ppt/charts/chart87.xml" ContentType="application/vnd.openxmlformats-officedocument.drawingml.chart+xml"/>
  <Override PartName="/ppt/notesSlides/notesSlide102.xml" ContentType="application/vnd.openxmlformats-officedocument.presentationml.notesSlide+xml"/>
  <Override PartName="/ppt/charts/chart88.xml" ContentType="application/vnd.openxmlformats-officedocument.drawingml.chart+xml"/>
  <Override PartName="/ppt/notesSlides/notesSlide103.xml" ContentType="application/vnd.openxmlformats-officedocument.presentationml.notesSlide+xml"/>
  <Override PartName="/ppt/charts/chart89.xml" ContentType="application/vnd.openxmlformats-officedocument.drawingml.chart+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rts/chart90.xml" ContentType="application/vnd.openxmlformats-officedocument.drawingml.chart+xml"/>
  <Override PartName="/ppt/notesSlides/notesSlide106.xml" ContentType="application/vnd.openxmlformats-officedocument.presentationml.notesSlide+xml"/>
  <Override PartName="/ppt/charts/chart91.xml" ContentType="application/vnd.openxmlformats-officedocument.drawingml.chart+xml"/>
  <Override PartName="/ppt/notesSlides/notesSlide107.xml" ContentType="application/vnd.openxmlformats-officedocument.presentationml.notesSlide+xml"/>
  <Override PartName="/ppt/charts/chart92.xml" ContentType="application/vnd.openxmlformats-officedocument.drawingml.chart+xml"/>
  <Override PartName="/ppt/notesSlides/notesSlide108.xml" ContentType="application/vnd.openxmlformats-officedocument.presentationml.notesSlide+xml"/>
  <Override PartName="/ppt/charts/chart93.xml" ContentType="application/vnd.openxmlformats-officedocument.drawingml.chart+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2" r:id="rId5"/>
  </p:sldMasterIdLst>
  <p:notesMasterIdLst>
    <p:notesMasterId r:id="rId115"/>
  </p:notesMasterIdLst>
  <p:sldIdLst>
    <p:sldId id="857" r:id="rId6"/>
    <p:sldId id="553" r:id="rId7"/>
    <p:sldId id="554" r:id="rId8"/>
    <p:sldId id="555" r:id="rId9"/>
    <p:sldId id="556" r:id="rId10"/>
    <p:sldId id="557" r:id="rId11"/>
    <p:sldId id="558" r:id="rId12"/>
    <p:sldId id="559" r:id="rId13"/>
    <p:sldId id="560" r:id="rId14"/>
    <p:sldId id="822" r:id="rId15"/>
    <p:sldId id="561" r:id="rId16"/>
    <p:sldId id="562" r:id="rId17"/>
    <p:sldId id="563" r:id="rId18"/>
    <p:sldId id="564" r:id="rId19"/>
    <p:sldId id="823" r:id="rId20"/>
    <p:sldId id="565" r:id="rId21"/>
    <p:sldId id="566" r:id="rId22"/>
    <p:sldId id="567" r:id="rId23"/>
    <p:sldId id="568" r:id="rId24"/>
    <p:sldId id="824" r:id="rId25"/>
    <p:sldId id="569" r:id="rId26"/>
    <p:sldId id="570" r:id="rId27"/>
    <p:sldId id="571" r:id="rId28"/>
    <p:sldId id="572" r:id="rId29"/>
    <p:sldId id="573" r:id="rId30"/>
    <p:sldId id="574" r:id="rId31"/>
    <p:sldId id="575" r:id="rId32"/>
    <p:sldId id="576" r:id="rId33"/>
    <p:sldId id="577" r:id="rId34"/>
    <p:sldId id="578" r:id="rId35"/>
    <p:sldId id="579" r:id="rId36"/>
    <p:sldId id="580" r:id="rId37"/>
    <p:sldId id="825" r:id="rId38"/>
    <p:sldId id="581" r:id="rId39"/>
    <p:sldId id="582" r:id="rId40"/>
    <p:sldId id="583" r:id="rId41"/>
    <p:sldId id="584" r:id="rId42"/>
    <p:sldId id="826" r:id="rId43"/>
    <p:sldId id="585" r:id="rId44"/>
    <p:sldId id="586" r:id="rId45"/>
    <p:sldId id="587" r:id="rId46"/>
    <p:sldId id="588" r:id="rId47"/>
    <p:sldId id="827" r:id="rId48"/>
    <p:sldId id="589" r:id="rId49"/>
    <p:sldId id="590" r:id="rId50"/>
    <p:sldId id="591" r:id="rId51"/>
    <p:sldId id="592" r:id="rId52"/>
    <p:sldId id="828" r:id="rId53"/>
    <p:sldId id="605" r:id="rId54"/>
    <p:sldId id="606" r:id="rId55"/>
    <p:sldId id="607" r:id="rId56"/>
    <p:sldId id="608" r:id="rId57"/>
    <p:sldId id="832" r:id="rId58"/>
    <p:sldId id="609" r:id="rId59"/>
    <p:sldId id="610" r:id="rId60"/>
    <p:sldId id="611" r:id="rId61"/>
    <p:sldId id="612" r:id="rId62"/>
    <p:sldId id="833" r:id="rId63"/>
    <p:sldId id="613" r:id="rId64"/>
    <p:sldId id="614" r:id="rId65"/>
    <p:sldId id="615" r:id="rId66"/>
    <p:sldId id="616" r:id="rId67"/>
    <p:sldId id="834" r:id="rId68"/>
    <p:sldId id="593" r:id="rId69"/>
    <p:sldId id="594" r:id="rId70"/>
    <p:sldId id="595" r:id="rId71"/>
    <p:sldId id="596" r:id="rId72"/>
    <p:sldId id="829" r:id="rId73"/>
    <p:sldId id="597" r:id="rId74"/>
    <p:sldId id="598" r:id="rId75"/>
    <p:sldId id="599" r:id="rId76"/>
    <p:sldId id="600" r:id="rId77"/>
    <p:sldId id="830" r:id="rId78"/>
    <p:sldId id="601" r:id="rId79"/>
    <p:sldId id="602" r:id="rId80"/>
    <p:sldId id="603" r:id="rId81"/>
    <p:sldId id="604" r:id="rId82"/>
    <p:sldId id="831" r:id="rId83"/>
    <p:sldId id="691" r:id="rId84"/>
    <p:sldId id="692" r:id="rId85"/>
    <p:sldId id="693" r:id="rId86"/>
    <p:sldId id="713" r:id="rId87"/>
    <p:sldId id="714" r:id="rId88"/>
    <p:sldId id="715" r:id="rId89"/>
    <p:sldId id="716" r:id="rId90"/>
    <p:sldId id="717" r:id="rId91"/>
    <p:sldId id="718" r:id="rId92"/>
    <p:sldId id="694" r:id="rId93"/>
    <p:sldId id="695" r:id="rId94"/>
    <p:sldId id="696" r:id="rId95"/>
    <p:sldId id="719" r:id="rId96"/>
    <p:sldId id="720" r:id="rId97"/>
    <p:sldId id="721" r:id="rId98"/>
    <p:sldId id="722" r:id="rId99"/>
    <p:sldId id="723" r:id="rId100"/>
    <p:sldId id="724" r:id="rId101"/>
    <p:sldId id="725" r:id="rId102"/>
    <p:sldId id="726" r:id="rId103"/>
    <p:sldId id="727" r:id="rId104"/>
    <p:sldId id="617" r:id="rId105"/>
    <p:sldId id="618" r:id="rId106"/>
    <p:sldId id="619" r:id="rId107"/>
    <p:sldId id="620" r:id="rId108"/>
    <p:sldId id="835" r:id="rId109"/>
    <p:sldId id="621" r:id="rId110"/>
    <p:sldId id="622" r:id="rId111"/>
    <p:sldId id="623" r:id="rId112"/>
    <p:sldId id="624" r:id="rId113"/>
    <p:sldId id="836" r:id="rId11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9"/>
    <a:srgbClr val="A3A3A3"/>
    <a:srgbClr val="9B4E9E"/>
    <a:srgbClr val="F7A01B"/>
    <a:srgbClr val="BF311B"/>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696" autoAdjust="0"/>
    <p:restoredTop sz="65912" autoAdjust="0"/>
  </p:normalViewPr>
  <p:slideViewPr>
    <p:cSldViewPr>
      <p:cViewPr varScale="1">
        <p:scale>
          <a:sx n="43" d="100"/>
          <a:sy n="43" d="100"/>
        </p:scale>
        <p:origin x="82" y="341"/>
      </p:cViewPr>
      <p:guideLst>
        <p:guide orient="horz" pos="2160"/>
        <p:guide pos="3840"/>
      </p:guideLst>
    </p:cSldViewPr>
  </p:slideViewPr>
  <p:outlineViewPr>
    <p:cViewPr>
      <p:scale>
        <a:sx n="33" d="100"/>
        <a:sy n="33" d="100"/>
      </p:scale>
      <p:origin x="0" y="-28930"/>
    </p:cViewPr>
  </p:outlineViewPr>
  <p:notesTextViewPr>
    <p:cViewPr>
      <p:scale>
        <a:sx n="1" d="1"/>
        <a:sy n="1" d="1"/>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viewProps" Target="viewProp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notesMaster" Target="notesMasters/notes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30.8</c:v>
                </c:pt>
                <c:pt idx="2">
                  <c:v>28.1</c:v>
                </c:pt>
                <c:pt idx="3">
                  <c:v>33.700000000000003</c:v>
                </c:pt>
                <c:pt idx="5">
                  <c:v>30.2</c:v>
                </c:pt>
                <c:pt idx="6">
                  <c:v>31.1</c:v>
                </c:pt>
                <c:pt idx="7">
                  <c:v>30.5</c:v>
                </c:pt>
                <c:pt idx="8">
                  <c:v>31.2</c:v>
                </c:pt>
                <c:pt idx="10">
                  <c:v>27.5</c:v>
                </c:pt>
                <c:pt idx="11">
                  <c:v>26.3</c:v>
                </c:pt>
                <c:pt idx="12">
                  <c:v>34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58.2</c:v>
                </c:pt>
                <c:pt idx="2">
                  <c:v>59.4</c:v>
                </c:pt>
                <c:pt idx="3">
                  <c:v>54.3</c:v>
                </c:pt>
                <c:pt idx="4">
                  <c:v>55.7</c:v>
                </c:pt>
                <c:pt idx="6">
                  <c:v>61.3</c:v>
                </c:pt>
                <c:pt idx="7">
                  <c:v>55.4</c:v>
                </c:pt>
                <c:pt idx="8">
                  <c:v>58.1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5"/>
                <c:pt idx="0">
                  <c:v>1999</c:v>
                </c:pt>
                <c:pt idx="1">
                  <c:v>2001</c:v>
                </c:pt>
                <c:pt idx="2">
                  <c:v>2003</c:v>
                </c:pt>
                <c:pt idx="3">
                  <c:v>2005</c:v>
                </c:pt>
                <c:pt idx="4">
                  <c:v>2007</c:v>
                </c:pt>
                <c:pt idx="5">
                  <c:v>2009</c:v>
                </c:pt>
                <c:pt idx="6">
                  <c:v>2011</c:v>
                </c:pt>
                <c:pt idx="7">
                  <c:v>2013</c:v>
                </c:pt>
                <c:pt idx="8">
                  <c:v>2015</c:v>
                </c:pt>
                <c:pt idx="9">
                  <c:v>2017</c:v>
                </c:pt>
                <c:pt idx="10">
                  <c:v>2019</c:v>
                </c:pt>
              </c:numCache>
            </c:numRef>
          </c:cat>
          <c:val>
            <c:numRef>
              <c:f>Sheet1!$B$2:$B$12</c:f>
              <c:numCache>
                <c:formatCode>General</c:formatCode>
                <c:ptCount val="15"/>
                <c:pt idx="0">
                  <c:v>62.6</c:v>
                </c:pt>
                <c:pt idx="1">
                  <c:v>61.3</c:v>
                </c:pt>
                <c:pt idx="2">
                  <c:v>60.7</c:v>
                </c:pt>
                <c:pt idx="3">
                  <c:v>59.9</c:v>
                </c:pt>
                <c:pt idx="4">
                  <c:v>60.4</c:v>
                </c:pt>
                <c:pt idx="5">
                  <c:v>64.8</c:v>
                </c:pt>
                <c:pt idx="6">
                  <c:v>64</c:v>
                </c:pt>
                <c:pt idx="7">
                  <c:v>62.6</c:v>
                </c:pt>
                <c:pt idx="8">
                  <c:v>63.3</c:v>
                </c:pt>
                <c:pt idx="9">
                  <c:v>60.8</c:v>
                </c:pt>
                <c:pt idx="10">
                  <c:v>58.2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43.7</c:v>
                </c:pt>
                <c:pt idx="1">
                  <c:v>44.7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62.1</c:v>
                </c:pt>
                <c:pt idx="1">
                  <c:v>64.099999999999994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53.9</c:v>
                </c:pt>
                <c:pt idx="1">
                  <c:v>52.6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2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28.9</c:v>
                </c:pt>
                <c:pt idx="2">
                  <c:v>29.3</c:v>
                </c:pt>
                <c:pt idx="3">
                  <c:v>28.5</c:v>
                </c:pt>
                <c:pt idx="5">
                  <c:v>29.5</c:v>
                </c:pt>
                <c:pt idx="6">
                  <c:v>28.5</c:v>
                </c:pt>
                <c:pt idx="7">
                  <c:v>30.6</c:v>
                </c:pt>
                <c:pt idx="8">
                  <c:v>27</c:v>
                </c:pt>
                <c:pt idx="10">
                  <c:v>26.8</c:v>
                </c:pt>
                <c:pt idx="11">
                  <c:v>31.6</c:v>
                </c:pt>
                <c:pt idx="12">
                  <c:v>27.6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28.9</c:v>
                </c:pt>
                <c:pt idx="2">
                  <c:v>29</c:v>
                </c:pt>
                <c:pt idx="3">
                  <c:v>27.9</c:v>
                </c:pt>
                <c:pt idx="4">
                  <c:v>32.299999999999997</c:v>
                </c:pt>
                <c:pt idx="6">
                  <c:v>30.6</c:v>
                </c:pt>
                <c:pt idx="7">
                  <c:v>30.8</c:v>
                </c:pt>
                <c:pt idx="8">
                  <c:v>28.1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5"/>
                <c:pt idx="0">
                  <c:v>1999</c:v>
                </c:pt>
                <c:pt idx="1">
                  <c:v>2001</c:v>
                </c:pt>
                <c:pt idx="2">
                  <c:v>2003</c:v>
                </c:pt>
                <c:pt idx="3">
                  <c:v>2005</c:v>
                </c:pt>
                <c:pt idx="4">
                  <c:v>2007</c:v>
                </c:pt>
                <c:pt idx="5">
                  <c:v>2009</c:v>
                </c:pt>
                <c:pt idx="6">
                  <c:v>2011</c:v>
                </c:pt>
                <c:pt idx="7">
                  <c:v>2013</c:v>
                </c:pt>
                <c:pt idx="8">
                  <c:v>2015</c:v>
                </c:pt>
                <c:pt idx="9">
                  <c:v>2017</c:v>
                </c:pt>
                <c:pt idx="10">
                  <c:v>2019</c:v>
                </c:pt>
              </c:numCache>
            </c:numRef>
          </c:cat>
          <c:val>
            <c:numRef>
              <c:f>Sheet1!$B$2:$B$12</c:f>
              <c:numCache>
                <c:formatCode>General</c:formatCode>
                <c:ptCount val="15"/>
                <c:pt idx="0">
                  <c:v>34.799999999999997</c:v>
                </c:pt>
                <c:pt idx="1">
                  <c:v>31.8</c:v>
                </c:pt>
                <c:pt idx="2">
                  <c:v>31.9</c:v>
                </c:pt>
                <c:pt idx="3">
                  <c:v>30.1</c:v>
                </c:pt>
                <c:pt idx="4">
                  <c:v>32.200000000000003</c:v>
                </c:pt>
                <c:pt idx="5">
                  <c:v>33.9</c:v>
                </c:pt>
                <c:pt idx="6">
                  <c:v>34</c:v>
                </c:pt>
                <c:pt idx="7">
                  <c:v>33.200000000000003</c:v>
                </c:pt>
                <c:pt idx="8">
                  <c:v>31.5</c:v>
                </c:pt>
                <c:pt idx="9">
                  <c:v>31.3</c:v>
                </c:pt>
                <c:pt idx="10">
                  <c:v>28.9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19.7</c:v>
                </c:pt>
                <c:pt idx="1">
                  <c:v>21.1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31.2</c:v>
                </c:pt>
                <c:pt idx="1">
                  <c:v>33.799999999999997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24.9</c:v>
                </c:pt>
                <c:pt idx="1">
                  <c:v>26.1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1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41.9</c:v>
                </c:pt>
                <c:pt idx="2">
                  <c:v>46.4</c:v>
                </c:pt>
                <c:pt idx="3">
                  <c:v>37.299999999999997</c:v>
                </c:pt>
                <c:pt idx="5">
                  <c:v>43.4</c:v>
                </c:pt>
                <c:pt idx="6">
                  <c:v>42.1</c:v>
                </c:pt>
                <c:pt idx="7">
                  <c:v>40.299999999999997</c:v>
                </c:pt>
                <c:pt idx="8">
                  <c:v>41.7</c:v>
                </c:pt>
                <c:pt idx="10">
                  <c:v>55.2</c:v>
                </c:pt>
                <c:pt idx="11">
                  <c:v>46</c:v>
                </c:pt>
                <c:pt idx="12">
                  <c:v>36.799999999999997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41.9</c:v>
                </c:pt>
                <c:pt idx="2">
                  <c:v>41.6</c:v>
                </c:pt>
                <c:pt idx="3">
                  <c:v>42.2</c:v>
                </c:pt>
                <c:pt idx="4">
                  <c:v>42.2</c:v>
                </c:pt>
                <c:pt idx="6">
                  <c:v>41.5</c:v>
                </c:pt>
                <c:pt idx="7">
                  <c:v>37.299999999999997</c:v>
                </c:pt>
                <c:pt idx="8">
                  <c:v>41.3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36.299999999999997</c:v>
                </c:pt>
                <c:pt idx="2">
                  <c:v>35.200000000000003</c:v>
                </c:pt>
                <c:pt idx="3">
                  <c:v>37.5</c:v>
                </c:pt>
                <c:pt idx="5">
                  <c:v>39.799999999999997</c:v>
                </c:pt>
                <c:pt idx="6">
                  <c:v>35.700000000000003</c:v>
                </c:pt>
                <c:pt idx="7">
                  <c:v>33.700000000000003</c:v>
                </c:pt>
                <c:pt idx="8">
                  <c:v>36</c:v>
                </c:pt>
                <c:pt idx="10">
                  <c:v>47.9</c:v>
                </c:pt>
                <c:pt idx="11">
                  <c:v>36.6</c:v>
                </c:pt>
                <c:pt idx="12">
                  <c:v>32.5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30.8</c:v>
                </c:pt>
                <c:pt idx="2">
                  <c:v>30.8</c:v>
                </c:pt>
                <c:pt idx="3">
                  <c:v>30</c:v>
                </c:pt>
                <c:pt idx="4">
                  <c:v>34.9</c:v>
                </c:pt>
                <c:pt idx="6">
                  <c:v>27.3</c:v>
                </c:pt>
                <c:pt idx="7">
                  <c:v>29.3</c:v>
                </c:pt>
                <c:pt idx="8">
                  <c:v>33.4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36.299999999999997</c:v>
                </c:pt>
                <c:pt idx="2">
                  <c:v>36.1</c:v>
                </c:pt>
                <c:pt idx="3">
                  <c:v>38.299999999999997</c:v>
                </c:pt>
                <c:pt idx="4">
                  <c:v>42.2</c:v>
                </c:pt>
                <c:pt idx="6">
                  <c:v>33.6</c:v>
                </c:pt>
                <c:pt idx="7">
                  <c:v>35</c:v>
                </c:pt>
                <c:pt idx="8">
                  <c:v>37.9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53.3</c:v>
                </c:pt>
                <c:pt idx="2">
                  <c:v>51.8</c:v>
                </c:pt>
                <c:pt idx="3">
                  <c:v>55</c:v>
                </c:pt>
                <c:pt idx="5">
                  <c:v>53.5</c:v>
                </c:pt>
                <c:pt idx="6">
                  <c:v>54</c:v>
                </c:pt>
                <c:pt idx="7">
                  <c:v>51</c:v>
                </c:pt>
                <c:pt idx="8">
                  <c:v>55</c:v>
                </c:pt>
                <c:pt idx="10">
                  <c:v>70.400000000000006</c:v>
                </c:pt>
                <c:pt idx="11">
                  <c:v>53.7</c:v>
                </c:pt>
                <c:pt idx="12">
                  <c:v>49.6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53.3</c:v>
                </c:pt>
                <c:pt idx="2">
                  <c:v>53.1</c:v>
                </c:pt>
                <c:pt idx="3">
                  <c:v>54.8</c:v>
                </c:pt>
                <c:pt idx="4">
                  <c:v>48</c:v>
                </c:pt>
                <c:pt idx="6">
                  <c:v>52.9</c:v>
                </c:pt>
                <c:pt idx="7">
                  <c:v>52</c:v>
                </c:pt>
                <c:pt idx="8">
                  <c:v>52.4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19.8</c:v>
                </c:pt>
                <c:pt idx="2">
                  <c:v>21</c:v>
                </c:pt>
                <c:pt idx="3">
                  <c:v>18.600000000000001</c:v>
                </c:pt>
                <c:pt idx="5">
                  <c:v>19.5</c:v>
                </c:pt>
                <c:pt idx="6">
                  <c:v>20</c:v>
                </c:pt>
                <c:pt idx="7">
                  <c:v>18.899999999999999</c:v>
                </c:pt>
                <c:pt idx="8">
                  <c:v>20.8</c:v>
                </c:pt>
                <c:pt idx="10">
                  <c:v>29.1</c:v>
                </c:pt>
                <c:pt idx="11">
                  <c:v>24</c:v>
                </c:pt>
                <c:pt idx="12">
                  <c:v>16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19.8</c:v>
                </c:pt>
                <c:pt idx="2">
                  <c:v>19.5</c:v>
                </c:pt>
                <c:pt idx="3">
                  <c:v>18.899999999999999</c:v>
                </c:pt>
                <c:pt idx="4">
                  <c:v>20.6</c:v>
                </c:pt>
                <c:pt idx="6">
                  <c:v>19.899999999999999</c:v>
                </c:pt>
                <c:pt idx="7">
                  <c:v>18.600000000000001</c:v>
                </c:pt>
                <c:pt idx="8">
                  <c:v>18.2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7.9</c:v>
                </c:pt>
                <c:pt idx="2">
                  <c:v>9.4</c:v>
                </c:pt>
                <c:pt idx="3">
                  <c:v>6.3</c:v>
                </c:pt>
                <c:pt idx="5">
                  <c:v>8.5</c:v>
                </c:pt>
                <c:pt idx="6">
                  <c:v>7.9</c:v>
                </c:pt>
                <c:pt idx="7">
                  <c:v>7.6</c:v>
                </c:pt>
                <c:pt idx="8">
                  <c:v>7.5</c:v>
                </c:pt>
                <c:pt idx="10">
                  <c:v>14.5</c:v>
                </c:pt>
                <c:pt idx="11">
                  <c:v>9</c:v>
                </c:pt>
                <c:pt idx="12">
                  <c:v>5.7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7.9</c:v>
                </c:pt>
                <c:pt idx="2">
                  <c:v>7.7</c:v>
                </c:pt>
                <c:pt idx="3">
                  <c:v>7.2</c:v>
                </c:pt>
                <c:pt idx="4">
                  <c:v>12.2</c:v>
                </c:pt>
                <c:pt idx="6">
                  <c:v>6.6</c:v>
                </c:pt>
                <c:pt idx="7">
                  <c:v>6.2</c:v>
                </c:pt>
                <c:pt idx="8">
                  <c:v>8.1999999999999993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5"/>
                <c:pt idx="0">
                  <c:v>1999</c:v>
                </c:pt>
                <c:pt idx="1">
                  <c:v>2001</c:v>
                </c:pt>
                <c:pt idx="2">
                  <c:v>2003</c:v>
                </c:pt>
                <c:pt idx="3">
                  <c:v>2005</c:v>
                </c:pt>
                <c:pt idx="4">
                  <c:v>2007</c:v>
                </c:pt>
                <c:pt idx="5">
                  <c:v>2009</c:v>
                </c:pt>
                <c:pt idx="6">
                  <c:v>2011</c:v>
                </c:pt>
                <c:pt idx="7">
                  <c:v>2013</c:v>
                </c:pt>
                <c:pt idx="8">
                  <c:v>2015</c:v>
                </c:pt>
                <c:pt idx="9">
                  <c:v>2017</c:v>
                </c:pt>
                <c:pt idx="10">
                  <c:v>2019</c:v>
                </c:pt>
              </c:numCache>
            </c:numRef>
          </c:cat>
          <c:val>
            <c:numRef>
              <c:f>Sheet1!$B$2:$B$12</c:f>
              <c:numCache>
                <c:formatCode>General</c:formatCode>
                <c:ptCount val="15"/>
                <c:pt idx="0">
                  <c:v>4.2</c:v>
                </c:pt>
                <c:pt idx="1">
                  <c:v>4.5999999999999996</c:v>
                </c:pt>
                <c:pt idx="2">
                  <c:v>5.2</c:v>
                </c:pt>
                <c:pt idx="3">
                  <c:v>6</c:v>
                </c:pt>
                <c:pt idx="4">
                  <c:v>5.9</c:v>
                </c:pt>
                <c:pt idx="5">
                  <c:v>6</c:v>
                </c:pt>
                <c:pt idx="6">
                  <c:v>5.7</c:v>
                </c:pt>
                <c:pt idx="7">
                  <c:v>6.6</c:v>
                </c:pt>
                <c:pt idx="8">
                  <c:v>6.7</c:v>
                </c:pt>
                <c:pt idx="9">
                  <c:v>7.2</c:v>
                </c:pt>
                <c:pt idx="10">
                  <c:v>7.9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4.5</c:v>
                </c:pt>
                <c:pt idx="1">
                  <c:v>4.4000000000000004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16</c:v>
                </c:pt>
                <c:pt idx="1">
                  <c:v>15.8</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8.4</c:v>
                </c:pt>
                <c:pt idx="1">
                  <c:v>11.9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1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59.3</c:v>
                </c:pt>
                <c:pt idx="2">
                  <c:v>58.9</c:v>
                </c:pt>
                <c:pt idx="3">
                  <c:v>59.6</c:v>
                </c:pt>
                <c:pt idx="5">
                  <c:v>58.6</c:v>
                </c:pt>
                <c:pt idx="6">
                  <c:v>58.8</c:v>
                </c:pt>
                <c:pt idx="7">
                  <c:v>61.9</c:v>
                </c:pt>
                <c:pt idx="8">
                  <c:v>57.7</c:v>
                </c:pt>
                <c:pt idx="10">
                  <c:v>45.2</c:v>
                </c:pt>
                <c:pt idx="11">
                  <c:v>53.2</c:v>
                </c:pt>
                <c:pt idx="12">
                  <c:v>64.5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11.9</c:v>
                </c:pt>
                <c:pt idx="2">
                  <c:v>13.7</c:v>
                </c:pt>
                <c:pt idx="3">
                  <c:v>10</c:v>
                </c:pt>
                <c:pt idx="5">
                  <c:v>11.4</c:v>
                </c:pt>
                <c:pt idx="6">
                  <c:v>12.1</c:v>
                </c:pt>
                <c:pt idx="7">
                  <c:v>11.9</c:v>
                </c:pt>
                <c:pt idx="8">
                  <c:v>12</c:v>
                </c:pt>
                <c:pt idx="10">
                  <c:v>21.2</c:v>
                </c:pt>
                <c:pt idx="11">
                  <c:v>10.5</c:v>
                </c:pt>
                <c:pt idx="12">
                  <c:v>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59.3</c:v>
                </c:pt>
                <c:pt idx="2">
                  <c:v>59.2</c:v>
                </c:pt>
                <c:pt idx="3">
                  <c:v>61.2</c:v>
                </c:pt>
                <c:pt idx="4">
                  <c:v>62</c:v>
                </c:pt>
                <c:pt idx="6">
                  <c:v>59.6</c:v>
                </c:pt>
                <c:pt idx="7">
                  <c:v>64.3</c:v>
                </c:pt>
                <c:pt idx="8">
                  <c:v>59.4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5"/>
                <c:pt idx="0">
                  <c:v>1999</c:v>
                </c:pt>
                <c:pt idx="1">
                  <c:v>2001</c:v>
                </c:pt>
                <c:pt idx="2">
                  <c:v>2003</c:v>
                </c:pt>
                <c:pt idx="3">
                  <c:v>2005</c:v>
                </c:pt>
                <c:pt idx="4">
                  <c:v>2007</c:v>
                </c:pt>
                <c:pt idx="5">
                  <c:v>2009</c:v>
                </c:pt>
                <c:pt idx="6">
                  <c:v>2011</c:v>
                </c:pt>
                <c:pt idx="7">
                  <c:v>2013</c:v>
                </c:pt>
                <c:pt idx="8">
                  <c:v>2015</c:v>
                </c:pt>
                <c:pt idx="9">
                  <c:v>2017</c:v>
                </c:pt>
                <c:pt idx="10">
                  <c:v>2019</c:v>
                </c:pt>
              </c:numCache>
            </c:numRef>
          </c:cat>
          <c:val>
            <c:numRef>
              <c:f>Sheet1!$B$2:$B$12</c:f>
              <c:numCache>
                <c:formatCode>General</c:formatCode>
                <c:ptCount val="15"/>
                <c:pt idx="0">
                  <c:v>64.5</c:v>
                </c:pt>
                <c:pt idx="1">
                  <c:v>64.2</c:v>
                </c:pt>
                <c:pt idx="2">
                  <c:v>63.1</c:v>
                </c:pt>
                <c:pt idx="3">
                  <c:v>61.7</c:v>
                </c:pt>
                <c:pt idx="4">
                  <c:v>60.7</c:v>
                </c:pt>
                <c:pt idx="5">
                  <c:v>62.7</c:v>
                </c:pt>
                <c:pt idx="6">
                  <c:v>62.3</c:v>
                </c:pt>
                <c:pt idx="7">
                  <c:v>61.5</c:v>
                </c:pt>
                <c:pt idx="8">
                  <c:v>61</c:v>
                </c:pt>
                <c:pt idx="9">
                  <c:v>59.4</c:v>
                </c:pt>
                <c:pt idx="10">
                  <c:v>59.3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43</c:v>
                </c:pt>
                <c:pt idx="1">
                  <c:v>42.7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72.099999999999994</c:v>
                </c:pt>
                <c:pt idx="1">
                  <c:v>69.900000000000006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56.3</c:v>
                </c:pt>
                <c:pt idx="1">
                  <c:v>50.7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2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26.1</c:v>
                </c:pt>
                <c:pt idx="2">
                  <c:v>26.6</c:v>
                </c:pt>
                <c:pt idx="3">
                  <c:v>25.3</c:v>
                </c:pt>
                <c:pt idx="5">
                  <c:v>25.3</c:v>
                </c:pt>
                <c:pt idx="6">
                  <c:v>24.7</c:v>
                </c:pt>
                <c:pt idx="7">
                  <c:v>28.2</c:v>
                </c:pt>
                <c:pt idx="8">
                  <c:v>26</c:v>
                </c:pt>
                <c:pt idx="10">
                  <c:v>20.8</c:v>
                </c:pt>
                <c:pt idx="11">
                  <c:v>23.7</c:v>
                </c:pt>
                <c:pt idx="12">
                  <c:v>26.9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26.1</c:v>
                </c:pt>
                <c:pt idx="2">
                  <c:v>25.9</c:v>
                </c:pt>
                <c:pt idx="3">
                  <c:v>27.8</c:v>
                </c:pt>
                <c:pt idx="4">
                  <c:v>28.9</c:v>
                </c:pt>
                <c:pt idx="6">
                  <c:v>26.5</c:v>
                </c:pt>
                <c:pt idx="7">
                  <c:v>31</c:v>
                </c:pt>
                <c:pt idx="8">
                  <c:v>25.4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5"/>
                <c:pt idx="0">
                  <c:v>1999</c:v>
                </c:pt>
                <c:pt idx="1">
                  <c:v>2001</c:v>
                </c:pt>
                <c:pt idx="2">
                  <c:v>2003</c:v>
                </c:pt>
                <c:pt idx="3">
                  <c:v>2005</c:v>
                </c:pt>
                <c:pt idx="4">
                  <c:v>2007</c:v>
                </c:pt>
                <c:pt idx="5">
                  <c:v>2009</c:v>
                </c:pt>
                <c:pt idx="6">
                  <c:v>2011</c:v>
                </c:pt>
                <c:pt idx="7">
                  <c:v>2013</c:v>
                </c:pt>
                <c:pt idx="8">
                  <c:v>2015</c:v>
                </c:pt>
                <c:pt idx="9">
                  <c:v>2017</c:v>
                </c:pt>
                <c:pt idx="10">
                  <c:v>2019</c:v>
                </c:pt>
              </c:numCache>
            </c:numRef>
          </c:cat>
          <c:val>
            <c:numRef>
              <c:f>Sheet1!$B$2:$B$12</c:f>
              <c:numCache>
                <c:formatCode>General</c:formatCode>
                <c:ptCount val="15"/>
                <c:pt idx="0">
                  <c:v>28.5</c:v>
                </c:pt>
                <c:pt idx="1">
                  <c:v>28.9</c:v>
                </c:pt>
                <c:pt idx="2">
                  <c:v>28.6</c:v>
                </c:pt>
                <c:pt idx="3">
                  <c:v>26.3</c:v>
                </c:pt>
                <c:pt idx="4">
                  <c:v>26.9</c:v>
                </c:pt>
                <c:pt idx="5">
                  <c:v>27.6</c:v>
                </c:pt>
                <c:pt idx="6">
                  <c:v>28.3</c:v>
                </c:pt>
                <c:pt idx="7">
                  <c:v>28.4</c:v>
                </c:pt>
                <c:pt idx="8">
                  <c:v>28</c:v>
                </c:pt>
                <c:pt idx="9">
                  <c:v>26.6</c:v>
                </c:pt>
                <c:pt idx="10">
                  <c:v>26.1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16.2</c:v>
                </c:pt>
                <c:pt idx="1">
                  <c:v>16.100000000000001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37</c:v>
                </c:pt>
                <c:pt idx="1">
                  <c:v>37.700000000000003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23.7</c:v>
                </c:pt>
                <c:pt idx="1">
                  <c:v>22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1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14</c:v>
                </c:pt>
                <c:pt idx="2">
                  <c:v>14.5</c:v>
                </c:pt>
                <c:pt idx="3">
                  <c:v>13.4</c:v>
                </c:pt>
                <c:pt idx="5">
                  <c:v>13.6</c:v>
                </c:pt>
                <c:pt idx="6">
                  <c:v>13.3</c:v>
                </c:pt>
                <c:pt idx="7">
                  <c:v>15.8</c:v>
                </c:pt>
                <c:pt idx="8">
                  <c:v>13.1</c:v>
                </c:pt>
                <c:pt idx="10">
                  <c:v>12.2</c:v>
                </c:pt>
                <c:pt idx="11">
                  <c:v>13.1</c:v>
                </c:pt>
                <c:pt idx="12">
                  <c:v>13.6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14</c:v>
                </c:pt>
                <c:pt idx="2">
                  <c:v>13.6</c:v>
                </c:pt>
                <c:pt idx="3">
                  <c:v>16</c:v>
                </c:pt>
                <c:pt idx="4">
                  <c:v>17.399999999999999</c:v>
                </c:pt>
                <c:pt idx="6">
                  <c:v>14.4</c:v>
                </c:pt>
                <c:pt idx="7">
                  <c:v>17.899999999999999</c:v>
                </c:pt>
                <c:pt idx="8">
                  <c:v>12.8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5"/>
                <c:pt idx="0">
                  <c:v>1999</c:v>
                </c:pt>
                <c:pt idx="1">
                  <c:v>2001</c:v>
                </c:pt>
                <c:pt idx="2">
                  <c:v>2003</c:v>
                </c:pt>
                <c:pt idx="3">
                  <c:v>2005</c:v>
                </c:pt>
                <c:pt idx="4">
                  <c:v>2007</c:v>
                </c:pt>
                <c:pt idx="5">
                  <c:v>2009</c:v>
                </c:pt>
                <c:pt idx="6">
                  <c:v>2011</c:v>
                </c:pt>
                <c:pt idx="7">
                  <c:v>2013</c:v>
                </c:pt>
                <c:pt idx="8">
                  <c:v>2015</c:v>
                </c:pt>
                <c:pt idx="9">
                  <c:v>2017</c:v>
                </c:pt>
                <c:pt idx="10">
                  <c:v>2019</c:v>
                </c:pt>
              </c:numCache>
            </c:numRef>
          </c:cat>
          <c:val>
            <c:numRef>
              <c:f>Sheet1!$B$2:$B$12</c:f>
              <c:numCache>
                <c:formatCode>General</c:formatCode>
                <c:ptCount val="15"/>
                <c:pt idx="0">
                  <c:v>14</c:v>
                </c:pt>
                <c:pt idx="1">
                  <c:v>13.5</c:v>
                </c:pt>
                <c:pt idx="2">
                  <c:v>14.6</c:v>
                </c:pt>
                <c:pt idx="3">
                  <c:v>12.9</c:v>
                </c:pt>
                <c:pt idx="4">
                  <c:v>13.2</c:v>
                </c:pt>
                <c:pt idx="5">
                  <c:v>13.8</c:v>
                </c:pt>
                <c:pt idx="6">
                  <c:v>15.3</c:v>
                </c:pt>
                <c:pt idx="7">
                  <c:v>15.7</c:v>
                </c:pt>
                <c:pt idx="8">
                  <c:v>14.8</c:v>
                </c:pt>
                <c:pt idx="9">
                  <c:v>13.9</c:v>
                </c:pt>
                <c:pt idx="10">
                  <c:v>14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11.9</c:v>
                </c:pt>
                <c:pt idx="2">
                  <c:v>11</c:v>
                </c:pt>
                <c:pt idx="3">
                  <c:v>14.3</c:v>
                </c:pt>
                <c:pt idx="4">
                  <c:v>18.899999999999999</c:v>
                </c:pt>
                <c:pt idx="6">
                  <c:v>9.8000000000000007</c:v>
                </c:pt>
                <c:pt idx="7">
                  <c:v>12.8</c:v>
                </c:pt>
                <c:pt idx="8">
                  <c:v>11.1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8.9</c:v>
                </c:pt>
                <c:pt idx="1">
                  <c:v>8.6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18.7</c:v>
                </c:pt>
                <c:pt idx="1">
                  <c:v>19.100000000000001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11.7</c:v>
                </c:pt>
                <c:pt idx="1">
                  <c:v>11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1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30.6</c:v>
                </c:pt>
                <c:pt idx="2">
                  <c:v>21.9</c:v>
                </c:pt>
                <c:pt idx="3">
                  <c:v>39.5</c:v>
                </c:pt>
                <c:pt idx="5">
                  <c:v>28.6</c:v>
                </c:pt>
                <c:pt idx="6">
                  <c:v>29.3</c:v>
                </c:pt>
                <c:pt idx="7">
                  <c:v>31.7</c:v>
                </c:pt>
                <c:pt idx="8">
                  <c:v>33.299999999999997</c:v>
                </c:pt>
                <c:pt idx="10">
                  <c:v>43.2</c:v>
                </c:pt>
                <c:pt idx="11">
                  <c:v>29.8</c:v>
                </c:pt>
                <c:pt idx="12">
                  <c:v>28.6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30.6</c:v>
                </c:pt>
                <c:pt idx="2">
                  <c:v>29.8</c:v>
                </c:pt>
                <c:pt idx="3">
                  <c:v>34.9</c:v>
                </c:pt>
                <c:pt idx="4">
                  <c:v>37.9</c:v>
                </c:pt>
                <c:pt idx="6">
                  <c:v>30.5</c:v>
                </c:pt>
                <c:pt idx="7">
                  <c:v>39.299999999999997</c:v>
                </c:pt>
                <c:pt idx="8">
                  <c:v>29.1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5"/>
                <c:pt idx="0">
                  <c:v>1999</c:v>
                </c:pt>
                <c:pt idx="1">
                  <c:v>2001</c:v>
                </c:pt>
                <c:pt idx="2">
                  <c:v>2003</c:v>
                </c:pt>
                <c:pt idx="3">
                  <c:v>2005</c:v>
                </c:pt>
                <c:pt idx="4">
                  <c:v>2007</c:v>
                </c:pt>
                <c:pt idx="5">
                  <c:v>2009</c:v>
                </c:pt>
                <c:pt idx="6">
                  <c:v>2011</c:v>
                </c:pt>
                <c:pt idx="7">
                  <c:v>2013</c:v>
                </c:pt>
                <c:pt idx="8">
                  <c:v>2015</c:v>
                </c:pt>
                <c:pt idx="9">
                  <c:v>2017</c:v>
                </c:pt>
                <c:pt idx="10">
                  <c:v>2019</c:v>
                </c:pt>
              </c:numCache>
            </c:numRef>
          </c:cat>
          <c:val>
            <c:numRef>
              <c:f>Sheet1!$B$2:$B$12</c:f>
              <c:numCache>
                <c:formatCode>General</c:formatCode>
                <c:ptCount val="15"/>
                <c:pt idx="0">
                  <c:v>17</c:v>
                </c:pt>
                <c:pt idx="1">
                  <c:v>16.399999999999999</c:v>
                </c:pt>
                <c:pt idx="2">
                  <c:v>16.600000000000001</c:v>
                </c:pt>
                <c:pt idx="3">
                  <c:v>16.5</c:v>
                </c:pt>
                <c:pt idx="4">
                  <c:v>18.2</c:v>
                </c:pt>
                <c:pt idx="5">
                  <c:v>17.3</c:v>
                </c:pt>
                <c:pt idx="6">
                  <c:v>17.3</c:v>
                </c:pt>
                <c:pt idx="7">
                  <c:v>19.399999999999999</c:v>
                </c:pt>
                <c:pt idx="8">
                  <c:v>21.5</c:v>
                </c:pt>
                <c:pt idx="9">
                  <c:v>26.7</c:v>
                </c:pt>
                <c:pt idx="10">
                  <c:v>30.6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20.5</c:v>
                </c:pt>
                <c:pt idx="1">
                  <c:v>29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40.200000000000003</c:v>
                </c:pt>
                <c:pt idx="1">
                  <c:v>40.700000000000003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30.6</c:v>
                </c:pt>
                <c:pt idx="1">
                  <c:v>34.299999999999997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2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28.6</c:v>
                </c:pt>
                <c:pt idx="2">
                  <c:v>37.1</c:v>
                </c:pt>
                <c:pt idx="3">
                  <c:v>19.8</c:v>
                </c:pt>
                <c:pt idx="5">
                  <c:v>29.8</c:v>
                </c:pt>
                <c:pt idx="6">
                  <c:v>30.2</c:v>
                </c:pt>
                <c:pt idx="7">
                  <c:v>27.9</c:v>
                </c:pt>
                <c:pt idx="8">
                  <c:v>26</c:v>
                </c:pt>
                <c:pt idx="10">
                  <c:v>19.600000000000001</c:v>
                </c:pt>
                <c:pt idx="11">
                  <c:v>25.6</c:v>
                </c:pt>
                <c:pt idx="12">
                  <c:v>31.2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28.6</c:v>
                </c:pt>
                <c:pt idx="2">
                  <c:v>28.7</c:v>
                </c:pt>
                <c:pt idx="3">
                  <c:v>26.6</c:v>
                </c:pt>
                <c:pt idx="4">
                  <c:v>28.4</c:v>
                </c:pt>
                <c:pt idx="6">
                  <c:v>28.3</c:v>
                </c:pt>
                <c:pt idx="7">
                  <c:v>23.4</c:v>
                </c:pt>
                <c:pt idx="8">
                  <c:v>29.3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5"/>
                <c:pt idx="0">
                  <c:v>1999</c:v>
                </c:pt>
                <c:pt idx="1">
                  <c:v>2001</c:v>
                </c:pt>
                <c:pt idx="2">
                  <c:v>2003</c:v>
                </c:pt>
                <c:pt idx="3">
                  <c:v>2005</c:v>
                </c:pt>
                <c:pt idx="4">
                  <c:v>2007</c:v>
                </c:pt>
                <c:pt idx="5">
                  <c:v>2009</c:v>
                </c:pt>
                <c:pt idx="6">
                  <c:v>2011</c:v>
                </c:pt>
                <c:pt idx="7">
                  <c:v>2013</c:v>
                </c:pt>
                <c:pt idx="8">
                  <c:v>2015</c:v>
                </c:pt>
                <c:pt idx="9">
                  <c:v>2017</c:v>
                </c:pt>
                <c:pt idx="10">
                  <c:v>2019</c:v>
                </c:pt>
              </c:numCache>
            </c:numRef>
          </c:cat>
          <c:val>
            <c:numRef>
              <c:f>Sheet1!$B$2:$B$12</c:f>
              <c:numCache>
                <c:formatCode>General</c:formatCode>
                <c:ptCount val="15"/>
                <c:pt idx="0">
                  <c:v>47.1</c:v>
                </c:pt>
                <c:pt idx="1">
                  <c:v>44.5</c:v>
                </c:pt>
                <c:pt idx="2">
                  <c:v>45</c:v>
                </c:pt>
                <c:pt idx="3">
                  <c:v>44.4</c:v>
                </c:pt>
                <c:pt idx="4">
                  <c:v>43.1</c:v>
                </c:pt>
                <c:pt idx="5">
                  <c:v>43.9</c:v>
                </c:pt>
                <c:pt idx="6">
                  <c:v>44.4</c:v>
                </c:pt>
                <c:pt idx="7">
                  <c:v>40.299999999999997</c:v>
                </c:pt>
                <c:pt idx="8">
                  <c:v>37.5</c:v>
                </c:pt>
                <c:pt idx="9">
                  <c:v>31.3</c:v>
                </c:pt>
                <c:pt idx="10">
                  <c:v>28.6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18.8</c:v>
                </c:pt>
                <c:pt idx="1">
                  <c:v>16.2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40.799999999999997</c:v>
                </c:pt>
                <c:pt idx="1">
                  <c:v>26.7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26.8</c:v>
                </c:pt>
                <c:pt idx="1">
                  <c:v>19.899999999999999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2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6.8</c:v>
                </c:pt>
                <c:pt idx="2">
                  <c:v>9.8000000000000007</c:v>
                </c:pt>
                <c:pt idx="3">
                  <c:v>3.7</c:v>
                </c:pt>
                <c:pt idx="5">
                  <c:v>7.4</c:v>
                </c:pt>
                <c:pt idx="6">
                  <c:v>7</c:v>
                </c:pt>
                <c:pt idx="7">
                  <c:v>6.4</c:v>
                </c:pt>
                <c:pt idx="8">
                  <c:v>6.2</c:v>
                </c:pt>
                <c:pt idx="10">
                  <c:v>5.9</c:v>
                </c:pt>
                <c:pt idx="11">
                  <c:v>5.8</c:v>
                </c:pt>
                <c:pt idx="12">
                  <c:v>7.5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6.3</c:v>
                </c:pt>
                <c:pt idx="2">
                  <c:v>7.7</c:v>
                </c:pt>
                <c:pt idx="3">
                  <c:v>4.9000000000000004</c:v>
                </c:pt>
                <c:pt idx="5">
                  <c:v>6</c:v>
                </c:pt>
                <c:pt idx="6">
                  <c:v>6</c:v>
                </c:pt>
                <c:pt idx="7">
                  <c:v>6.6</c:v>
                </c:pt>
                <c:pt idx="8">
                  <c:v>6.5</c:v>
                </c:pt>
                <c:pt idx="10">
                  <c:v>10.199999999999999</c:v>
                </c:pt>
                <c:pt idx="11">
                  <c:v>5.5</c:v>
                </c:pt>
                <c:pt idx="12">
                  <c:v>6.3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6.8</c:v>
                </c:pt>
                <c:pt idx="2">
                  <c:v>6.9</c:v>
                </c:pt>
                <c:pt idx="3">
                  <c:v>5.7</c:v>
                </c:pt>
                <c:pt idx="4">
                  <c:v>9.5</c:v>
                </c:pt>
                <c:pt idx="6">
                  <c:v>7.1</c:v>
                </c:pt>
                <c:pt idx="7">
                  <c:v>5.7</c:v>
                </c:pt>
                <c:pt idx="8">
                  <c:v>6.5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5"/>
                <c:pt idx="0">
                  <c:v>1999</c:v>
                </c:pt>
                <c:pt idx="1">
                  <c:v>2001</c:v>
                </c:pt>
                <c:pt idx="2">
                  <c:v>2003</c:v>
                </c:pt>
                <c:pt idx="3">
                  <c:v>2005</c:v>
                </c:pt>
                <c:pt idx="4">
                  <c:v>2007</c:v>
                </c:pt>
                <c:pt idx="5">
                  <c:v>2009</c:v>
                </c:pt>
                <c:pt idx="6">
                  <c:v>2011</c:v>
                </c:pt>
                <c:pt idx="7">
                  <c:v>2013</c:v>
                </c:pt>
                <c:pt idx="8">
                  <c:v>2015</c:v>
                </c:pt>
                <c:pt idx="9">
                  <c:v>2017</c:v>
                </c:pt>
                <c:pt idx="10">
                  <c:v>2019</c:v>
                </c:pt>
              </c:numCache>
            </c:numRef>
          </c:cat>
          <c:val>
            <c:numRef>
              <c:f>Sheet1!$B$2:$B$12</c:f>
              <c:numCache>
                <c:formatCode>General</c:formatCode>
                <c:ptCount val="15"/>
                <c:pt idx="0">
                  <c:v>18</c:v>
                </c:pt>
                <c:pt idx="1">
                  <c:v>16.399999999999999</c:v>
                </c:pt>
                <c:pt idx="2">
                  <c:v>17.100000000000001</c:v>
                </c:pt>
                <c:pt idx="3">
                  <c:v>16.2</c:v>
                </c:pt>
                <c:pt idx="4">
                  <c:v>14.1</c:v>
                </c:pt>
                <c:pt idx="5">
                  <c:v>14.5</c:v>
                </c:pt>
                <c:pt idx="6">
                  <c:v>14.9</c:v>
                </c:pt>
                <c:pt idx="7">
                  <c:v>12.5</c:v>
                </c:pt>
                <c:pt idx="8">
                  <c:v>10.199999999999999</c:v>
                </c:pt>
                <c:pt idx="9">
                  <c:v>7.9</c:v>
                </c:pt>
                <c:pt idx="10">
                  <c:v>6.8</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4.4000000000000004</c:v>
                </c:pt>
                <c:pt idx="1">
                  <c:v>2.6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11.3</c:v>
                </c:pt>
                <c:pt idx="1">
                  <c:v>6.9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6.7</c:v>
                </c:pt>
                <c:pt idx="1">
                  <c:v>4.7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2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5"/>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31.7</c:v>
                </c:pt>
                <c:pt idx="2">
                  <c:v>26.8</c:v>
                </c:pt>
                <c:pt idx="3">
                  <c:v>36.6</c:v>
                </c:pt>
                <c:pt idx="5">
                  <c:v>30.9</c:v>
                </c:pt>
                <c:pt idx="6">
                  <c:v>29.9</c:v>
                </c:pt>
                <c:pt idx="7">
                  <c:v>32.6</c:v>
                </c:pt>
                <c:pt idx="8">
                  <c:v>33.5</c:v>
                </c:pt>
                <c:pt idx="10">
                  <c:v>31.7</c:v>
                </c:pt>
                <c:pt idx="11">
                  <c:v>27.7</c:v>
                </c:pt>
                <c:pt idx="12">
                  <c:v>31.7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31.7</c:v>
                </c:pt>
                <c:pt idx="2">
                  <c:v>32.1</c:v>
                </c:pt>
                <c:pt idx="3">
                  <c:v>29.3</c:v>
                </c:pt>
                <c:pt idx="4">
                  <c:v>37</c:v>
                </c:pt>
                <c:pt idx="6">
                  <c:v>28</c:v>
                </c:pt>
                <c:pt idx="7">
                  <c:v>27.4</c:v>
                </c:pt>
                <c:pt idx="8">
                  <c:v>35.1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18.600000000000001</c:v>
                </c:pt>
                <c:pt idx="1">
                  <c:v>19.399999999999999</c:v>
                </c:pt>
                <c:pt idx="2">
                  <c:v>20.9</c:v>
                </c:pt>
                <c:pt idx="3">
                  <c:v>22.3</c:v>
                </c:pt>
                <c:pt idx="4">
                  <c:v>26.2</c:v>
                </c:pt>
                <c:pt idx="5">
                  <c:v>27.8</c:v>
                </c:pt>
                <c:pt idx="6">
                  <c:v>31.7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22.3</c:v>
                </c:pt>
                <c:pt idx="1">
                  <c:v>24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40.5</c:v>
                </c:pt>
                <c:pt idx="1">
                  <c:v>45.6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29.5</c:v>
                </c:pt>
                <c:pt idx="1">
                  <c:v>32.6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2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15.1</c:v>
                </c:pt>
                <c:pt idx="2">
                  <c:v>18.2</c:v>
                </c:pt>
                <c:pt idx="3">
                  <c:v>11.7</c:v>
                </c:pt>
                <c:pt idx="5">
                  <c:v>14.5</c:v>
                </c:pt>
                <c:pt idx="6">
                  <c:v>14.8</c:v>
                </c:pt>
                <c:pt idx="7">
                  <c:v>16.8</c:v>
                </c:pt>
                <c:pt idx="8">
                  <c:v>13.9</c:v>
                </c:pt>
                <c:pt idx="10">
                  <c:v>16.899999999999999</c:v>
                </c:pt>
                <c:pt idx="11">
                  <c:v>16.100000000000001</c:v>
                </c:pt>
                <c:pt idx="12">
                  <c:v>15.2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15.1</c:v>
                </c:pt>
                <c:pt idx="2">
                  <c:v>14.5</c:v>
                </c:pt>
                <c:pt idx="3">
                  <c:v>15.1</c:v>
                </c:pt>
                <c:pt idx="4">
                  <c:v>16</c:v>
                </c:pt>
                <c:pt idx="6">
                  <c:v>17.899999999999999</c:v>
                </c:pt>
                <c:pt idx="7">
                  <c:v>20.6</c:v>
                </c:pt>
                <c:pt idx="8">
                  <c:v>10.8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33.799999999999997</c:v>
                </c:pt>
                <c:pt idx="1">
                  <c:v>29.2</c:v>
                </c:pt>
                <c:pt idx="2">
                  <c:v>27.8</c:v>
                </c:pt>
                <c:pt idx="3">
                  <c:v>27</c:v>
                </c:pt>
                <c:pt idx="4">
                  <c:v>20.399999999999999</c:v>
                </c:pt>
                <c:pt idx="5">
                  <c:v>18.7</c:v>
                </c:pt>
                <c:pt idx="6">
                  <c:v>15.1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6.3</c:v>
                </c:pt>
                <c:pt idx="2">
                  <c:v>6.1</c:v>
                </c:pt>
                <c:pt idx="3">
                  <c:v>5.4</c:v>
                </c:pt>
                <c:pt idx="4">
                  <c:v>12.1</c:v>
                </c:pt>
                <c:pt idx="6">
                  <c:v>5</c:v>
                </c:pt>
                <c:pt idx="7">
                  <c:v>5.6</c:v>
                </c:pt>
                <c:pt idx="8">
                  <c:v>5.9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9.9</c:v>
                </c:pt>
                <c:pt idx="1">
                  <c:v>6.9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27.9</c:v>
                </c:pt>
                <c:pt idx="1">
                  <c:v>24.9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15.8</c:v>
                </c:pt>
                <c:pt idx="1">
                  <c:v>14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1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9.3000000000000007</c:v>
                </c:pt>
                <c:pt idx="2">
                  <c:v>11.5</c:v>
                </c:pt>
                <c:pt idx="3">
                  <c:v>7.1</c:v>
                </c:pt>
                <c:pt idx="5">
                  <c:v>8.6</c:v>
                </c:pt>
                <c:pt idx="6">
                  <c:v>9.6999999999999993</c:v>
                </c:pt>
                <c:pt idx="7">
                  <c:v>10.4</c:v>
                </c:pt>
                <c:pt idx="8">
                  <c:v>8.5</c:v>
                </c:pt>
                <c:pt idx="10">
                  <c:v>11.9</c:v>
                </c:pt>
                <c:pt idx="11">
                  <c:v>9.6</c:v>
                </c:pt>
                <c:pt idx="12">
                  <c:v>9.1999999999999993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9.3000000000000007</c:v>
                </c:pt>
                <c:pt idx="2">
                  <c:v>9</c:v>
                </c:pt>
                <c:pt idx="3">
                  <c:v>10.1</c:v>
                </c:pt>
                <c:pt idx="4">
                  <c:v>9.3000000000000007</c:v>
                </c:pt>
                <c:pt idx="6">
                  <c:v>11.4</c:v>
                </c:pt>
                <c:pt idx="7">
                  <c:v>14.8</c:v>
                </c:pt>
                <c:pt idx="8">
                  <c:v>6.4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Sheet1!$A$2:$A$8</c:f>
              <c:numCache>
                <c:formatCode>General</c:formatCode>
                <c:ptCount val="15"/>
                <c:pt idx="0">
                  <c:v>2007</c:v>
                </c:pt>
                <c:pt idx="1">
                  <c:v>2009</c:v>
                </c:pt>
                <c:pt idx="2">
                  <c:v>2011</c:v>
                </c:pt>
                <c:pt idx="3">
                  <c:v>2013</c:v>
                </c:pt>
                <c:pt idx="4">
                  <c:v>2015</c:v>
                </c:pt>
                <c:pt idx="5">
                  <c:v>2017</c:v>
                </c:pt>
                <c:pt idx="6">
                  <c:v>2019</c:v>
                </c:pt>
              </c:numCache>
            </c:numRef>
          </c:cat>
          <c:val>
            <c:numRef>
              <c:f>Sheet1!$B$2:$B$8</c:f>
              <c:numCache>
                <c:formatCode>General</c:formatCode>
                <c:ptCount val="15"/>
                <c:pt idx="0">
                  <c:v>24.4</c:v>
                </c:pt>
                <c:pt idx="1">
                  <c:v>19.7</c:v>
                </c:pt>
                <c:pt idx="2">
                  <c:v>19</c:v>
                </c:pt>
                <c:pt idx="3">
                  <c:v>19.399999999999999</c:v>
                </c:pt>
                <c:pt idx="4">
                  <c:v>13</c:v>
                </c:pt>
                <c:pt idx="5">
                  <c:v>12.5</c:v>
                </c:pt>
                <c:pt idx="6">
                  <c:v>9.3000000000000007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5.5</c:v>
                </c:pt>
                <c:pt idx="1">
                  <c:v>3.3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20.6</c:v>
                </c:pt>
                <c:pt idx="1">
                  <c:v>17.7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9</c:v>
                </c:pt>
                <c:pt idx="1">
                  <c:v>8.1999999999999993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1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50.1</c:v>
                </c:pt>
                <c:pt idx="2">
                  <c:v>41.7</c:v>
                </c:pt>
                <c:pt idx="3">
                  <c:v>58.6</c:v>
                </c:pt>
                <c:pt idx="5">
                  <c:v>48.7</c:v>
                </c:pt>
                <c:pt idx="6">
                  <c:v>48.9</c:v>
                </c:pt>
                <c:pt idx="7">
                  <c:v>50</c:v>
                </c:pt>
                <c:pt idx="8">
                  <c:v>53.1</c:v>
                </c:pt>
                <c:pt idx="10">
                  <c:v>44.2</c:v>
                </c:pt>
                <c:pt idx="11">
                  <c:v>44.1</c:v>
                </c:pt>
                <c:pt idx="12">
                  <c:v>51.9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50.1</c:v>
                </c:pt>
                <c:pt idx="2">
                  <c:v>48.7</c:v>
                </c:pt>
                <c:pt idx="3">
                  <c:v>62.5</c:v>
                </c:pt>
                <c:pt idx="4">
                  <c:v>62.4</c:v>
                </c:pt>
                <c:pt idx="6">
                  <c:v>41.8</c:v>
                </c:pt>
                <c:pt idx="7">
                  <c:v>55.2</c:v>
                </c:pt>
                <c:pt idx="8">
                  <c:v>58.5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42.4</c:v>
                </c:pt>
                <c:pt idx="1">
                  <c:v>47.7</c:v>
                </c:pt>
                <c:pt idx="2">
                  <c:v>50.1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10.6</c:v>
                </c:pt>
                <c:pt idx="2">
                  <c:v>14</c:v>
                </c:pt>
                <c:pt idx="3">
                  <c:v>7.1</c:v>
                </c:pt>
                <c:pt idx="5">
                  <c:v>10.5</c:v>
                </c:pt>
                <c:pt idx="6">
                  <c:v>11.6</c:v>
                </c:pt>
                <c:pt idx="7">
                  <c:v>11.3</c:v>
                </c:pt>
                <c:pt idx="8">
                  <c:v>8.6999999999999993</c:v>
                </c:pt>
                <c:pt idx="10">
                  <c:v>15.6</c:v>
                </c:pt>
                <c:pt idx="11">
                  <c:v>11.9</c:v>
                </c:pt>
                <c:pt idx="12">
                  <c:v>9.3000000000000007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10.6</c:v>
                </c:pt>
                <c:pt idx="2">
                  <c:v>10.5</c:v>
                </c:pt>
                <c:pt idx="3">
                  <c:v>7</c:v>
                </c:pt>
                <c:pt idx="4">
                  <c:v>10</c:v>
                </c:pt>
                <c:pt idx="6">
                  <c:v>13.3</c:v>
                </c:pt>
                <c:pt idx="7">
                  <c:v>10.8</c:v>
                </c:pt>
                <c:pt idx="8">
                  <c:v>6.6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Sheet1!$A$2:$A$12</c:f>
              <c:numCache>
                <c:formatCode>General</c:formatCode>
                <c:ptCount val="15"/>
                <c:pt idx="0">
                  <c:v>1999</c:v>
                </c:pt>
                <c:pt idx="1">
                  <c:v>2001</c:v>
                </c:pt>
                <c:pt idx="2">
                  <c:v>2003</c:v>
                </c:pt>
                <c:pt idx="3">
                  <c:v>2005</c:v>
                </c:pt>
                <c:pt idx="4">
                  <c:v>2007</c:v>
                </c:pt>
                <c:pt idx="5">
                  <c:v>2009</c:v>
                </c:pt>
                <c:pt idx="6">
                  <c:v>2011</c:v>
                </c:pt>
                <c:pt idx="7">
                  <c:v>2013</c:v>
                </c:pt>
                <c:pt idx="8">
                  <c:v>2015</c:v>
                </c:pt>
                <c:pt idx="9">
                  <c:v>2017</c:v>
                </c:pt>
                <c:pt idx="10">
                  <c:v>2019</c:v>
                </c:pt>
              </c:numCache>
            </c:numRef>
          </c:cat>
          <c:val>
            <c:numRef>
              <c:f>Sheet1!$B$2:$B$12</c:f>
              <c:numCache>
                <c:formatCode>General</c:formatCode>
                <c:ptCount val="15"/>
                <c:pt idx="0">
                  <c:v>5.4</c:v>
                </c:pt>
                <c:pt idx="1">
                  <c:v>6.1</c:v>
                </c:pt>
                <c:pt idx="2">
                  <c:v>6.1</c:v>
                </c:pt>
                <c:pt idx="3">
                  <c:v>5.8</c:v>
                </c:pt>
                <c:pt idx="4">
                  <c:v>5.8</c:v>
                </c:pt>
                <c:pt idx="5">
                  <c:v>5.0999999999999996</c:v>
                </c:pt>
                <c:pt idx="6">
                  <c:v>4.8</c:v>
                </c:pt>
                <c:pt idx="7">
                  <c:v>5</c:v>
                </c:pt>
                <c:pt idx="8">
                  <c:v>5.2</c:v>
                </c:pt>
                <c:pt idx="9">
                  <c:v>5.6</c:v>
                </c:pt>
                <c:pt idx="10">
                  <c:v>6.3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13.8</c:v>
                </c:pt>
                <c:pt idx="1">
                  <c:v>12.4</c:v>
                </c:pt>
                <c:pt idx="2">
                  <c:v>10.6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6.1</c:v>
                </c:pt>
                <c:pt idx="2">
                  <c:v>7.8</c:v>
                </c:pt>
                <c:pt idx="3">
                  <c:v>4.3</c:v>
                </c:pt>
                <c:pt idx="5">
                  <c:v>5.9</c:v>
                </c:pt>
                <c:pt idx="6">
                  <c:v>6.6</c:v>
                </c:pt>
                <c:pt idx="7">
                  <c:v>6.5</c:v>
                </c:pt>
                <c:pt idx="8">
                  <c:v>4.8</c:v>
                </c:pt>
                <c:pt idx="10">
                  <c:v>10.7</c:v>
                </c:pt>
                <c:pt idx="11">
                  <c:v>7.1</c:v>
                </c:pt>
                <c:pt idx="12">
                  <c:v>4.5999999999999996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6.1</c:v>
                </c:pt>
                <c:pt idx="2">
                  <c:v>5.9</c:v>
                </c:pt>
                <c:pt idx="3">
                  <c:v>4</c:v>
                </c:pt>
                <c:pt idx="4">
                  <c:v>5.3</c:v>
                </c:pt>
                <c:pt idx="6">
                  <c:v>7.6</c:v>
                </c:pt>
                <c:pt idx="7">
                  <c:v>7.3</c:v>
                </c:pt>
                <c:pt idx="8">
                  <c:v>3.5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8.3000000000000007</c:v>
                </c:pt>
                <c:pt idx="1">
                  <c:v>7.6</c:v>
                </c:pt>
                <c:pt idx="2">
                  <c:v>6.1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4</c:v>
                </c:pt>
                <c:pt idx="2">
                  <c:v>5.3</c:v>
                </c:pt>
                <c:pt idx="3">
                  <c:v>2.6</c:v>
                </c:pt>
                <c:pt idx="5">
                  <c:v>4.8</c:v>
                </c:pt>
                <c:pt idx="6">
                  <c:v>3.6</c:v>
                </c:pt>
                <c:pt idx="7">
                  <c:v>3.9</c:v>
                </c:pt>
                <c:pt idx="8">
                  <c:v>3.3</c:v>
                </c:pt>
                <c:pt idx="10">
                  <c:v>10</c:v>
                </c:pt>
                <c:pt idx="11">
                  <c:v>4</c:v>
                </c:pt>
                <c:pt idx="12">
                  <c:v>2.8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4</c:v>
                </c:pt>
                <c:pt idx="2">
                  <c:v>3.7</c:v>
                </c:pt>
                <c:pt idx="3">
                  <c:v>3.6</c:v>
                </c:pt>
                <c:pt idx="4">
                  <c:v>9.3000000000000007</c:v>
                </c:pt>
                <c:pt idx="6">
                  <c:v>3</c:v>
                </c:pt>
                <c:pt idx="7">
                  <c:v>6.3</c:v>
                </c:pt>
                <c:pt idx="8">
                  <c:v>3.4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3.5</c:v>
                </c:pt>
                <c:pt idx="1">
                  <c:v>3.8</c:v>
                </c:pt>
                <c:pt idx="2">
                  <c:v>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77.2</c:v>
                </c:pt>
                <c:pt idx="2">
                  <c:v>76.3</c:v>
                </c:pt>
                <c:pt idx="3">
                  <c:v>78.099999999999994</c:v>
                </c:pt>
                <c:pt idx="5">
                  <c:v>75.099999999999994</c:v>
                </c:pt>
                <c:pt idx="6">
                  <c:v>77.8</c:v>
                </c:pt>
                <c:pt idx="7">
                  <c:v>77.8</c:v>
                </c:pt>
                <c:pt idx="8">
                  <c:v>78.5</c:v>
                </c:pt>
                <c:pt idx="10">
                  <c:v>62.1</c:v>
                </c:pt>
                <c:pt idx="11">
                  <c:v>75.8</c:v>
                </c:pt>
                <c:pt idx="12">
                  <c:v>79.7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77.2</c:v>
                </c:pt>
                <c:pt idx="2">
                  <c:v>77.900000000000006</c:v>
                </c:pt>
                <c:pt idx="3">
                  <c:v>75.400000000000006</c:v>
                </c:pt>
                <c:pt idx="4">
                  <c:v>70.900000000000006</c:v>
                </c:pt>
                <c:pt idx="6">
                  <c:v>77.7</c:v>
                </c:pt>
                <c:pt idx="7">
                  <c:v>75.400000000000006</c:v>
                </c:pt>
                <c:pt idx="8">
                  <c:v>78.3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73.599999999999994</c:v>
                </c:pt>
                <c:pt idx="1">
                  <c:v>75.400000000000006</c:v>
                </c:pt>
                <c:pt idx="2">
                  <c:v>77.2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5.4</c:v>
                </c:pt>
                <c:pt idx="1">
                  <c:v>4.5</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12.5</c:v>
                </c:pt>
                <c:pt idx="1">
                  <c:v>12.7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7.3</c:v>
                </c:pt>
                <c:pt idx="1">
                  <c:v>7.9</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2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5"/>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69.900000000000006</c:v>
                </c:pt>
                <c:pt idx="2">
                  <c:v>69.099999999999994</c:v>
                </c:pt>
                <c:pt idx="3">
                  <c:v>70.8</c:v>
                </c:pt>
                <c:pt idx="5">
                  <c:v>68</c:v>
                </c:pt>
                <c:pt idx="6">
                  <c:v>70.099999999999994</c:v>
                </c:pt>
                <c:pt idx="7">
                  <c:v>71.2</c:v>
                </c:pt>
                <c:pt idx="8">
                  <c:v>70.599999999999994</c:v>
                </c:pt>
                <c:pt idx="10">
                  <c:v>57.6</c:v>
                </c:pt>
                <c:pt idx="11">
                  <c:v>69.099999999999994</c:v>
                </c:pt>
                <c:pt idx="12">
                  <c:v>71.599999999999994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69.900000000000006</c:v>
                </c:pt>
                <c:pt idx="2">
                  <c:v>70.900000000000006</c:v>
                </c:pt>
                <c:pt idx="3">
                  <c:v>68</c:v>
                </c:pt>
                <c:pt idx="4">
                  <c:v>63.3</c:v>
                </c:pt>
                <c:pt idx="6">
                  <c:v>70.7</c:v>
                </c:pt>
                <c:pt idx="7">
                  <c:v>68.400000000000006</c:v>
                </c:pt>
                <c:pt idx="8">
                  <c:v>71.2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64.3</c:v>
                </c:pt>
                <c:pt idx="1">
                  <c:v>66.8</c:v>
                </c:pt>
                <c:pt idx="2">
                  <c:v>69.900000000000006</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55.4</c:v>
                </c:pt>
                <c:pt idx="2">
                  <c:v>55</c:v>
                </c:pt>
                <c:pt idx="3">
                  <c:v>55.9</c:v>
                </c:pt>
                <c:pt idx="5">
                  <c:v>53.7</c:v>
                </c:pt>
                <c:pt idx="6">
                  <c:v>55</c:v>
                </c:pt>
                <c:pt idx="7">
                  <c:v>57</c:v>
                </c:pt>
                <c:pt idx="8">
                  <c:v>56.4</c:v>
                </c:pt>
                <c:pt idx="10">
                  <c:v>45.2</c:v>
                </c:pt>
                <c:pt idx="11">
                  <c:v>55.8</c:v>
                </c:pt>
                <c:pt idx="12">
                  <c:v>55.8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55.4</c:v>
                </c:pt>
                <c:pt idx="2">
                  <c:v>56.2</c:v>
                </c:pt>
                <c:pt idx="3">
                  <c:v>53.5</c:v>
                </c:pt>
                <c:pt idx="4">
                  <c:v>49.9</c:v>
                </c:pt>
                <c:pt idx="6">
                  <c:v>57</c:v>
                </c:pt>
                <c:pt idx="7">
                  <c:v>55</c:v>
                </c:pt>
                <c:pt idx="8">
                  <c:v>55.5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5"/>
                <c:pt idx="0">
                  <c:v>2015</c:v>
                </c:pt>
                <c:pt idx="1">
                  <c:v>2017</c:v>
                </c:pt>
                <c:pt idx="2">
                  <c:v>2019</c:v>
                </c:pt>
              </c:numCache>
            </c:numRef>
          </c:cat>
          <c:val>
            <c:numRef>
              <c:f>Sheet1!$B$2:$B$4</c:f>
              <c:numCache>
                <c:formatCode>General</c:formatCode>
                <c:ptCount val="15"/>
                <c:pt idx="0">
                  <c:v>49.5</c:v>
                </c:pt>
                <c:pt idx="1">
                  <c:v>51.3</c:v>
                </c:pt>
                <c:pt idx="2">
                  <c:v>55.4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16.7</c:v>
                </c:pt>
                <c:pt idx="2">
                  <c:v>16.600000000000001</c:v>
                </c:pt>
                <c:pt idx="3">
                  <c:v>16.7</c:v>
                </c:pt>
                <c:pt idx="5">
                  <c:v>15.7</c:v>
                </c:pt>
                <c:pt idx="6">
                  <c:v>15.4</c:v>
                </c:pt>
                <c:pt idx="7">
                  <c:v>17.7</c:v>
                </c:pt>
                <c:pt idx="8">
                  <c:v>18</c:v>
                </c:pt>
                <c:pt idx="10">
                  <c:v>21.1</c:v>
                </c:pt>
                <c:pt idx="11">
                  <c:v>16.899999999999999</c:v>
                </c:pt>
                <c:pt idx="12">
                  <c:v>15.3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16.7</c:v>
                </c:pt>
                <c:pt idx="2">
                  <c:v>15.3</c:v>
                </c:pt>
                <c:pt idx="3">
                  <c:v>22.5</c:v>
                </c:pt>
                <c:pt idx="4">
                  <c:v>20.100000000000001</c:v>
                </c:pt>
                <c:pt idx="6">
                  <c:v>16.899999999999999</c:v>
                </c:pt>
                <c:pt idx="7">
                  <c:v>24.8</c:v>
                </c:pt>
                <c:pt idx="8">
                  <c:v>13.4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5"/>
                <c:pt idx="0">
                  <c:v>2011</c:v>
                </c:pt>
                <c:pt idx="1">
                  <c:v>2013</c:v>
                </c:pt>
                <c:pt idx="2">
                  <c:v>2015</c:v>
                </c:pt>
                <c:pt idx="3">
                  <c:v>2017</c:v>
                </c:pt>
                <c:pt idx="4">
                  <c:v>2019</c:v>
                </c:pt>
              </c:numCache>
            </c:numRef>
          </c:cat>
          <c:val>
            <c:numRef>
              <c:f>Sheet1!$B$2:$B$6</c:f>
              <c:numCache>
                <c:formatCode>General</c:formatCode>
                <c:ptCount val="15"/>
                <c:pt idx="0">
                  <c:v>13.1</c:v>
                </c:pt>
                <c:pt idx="1">
                  <c:v>13.7</c:v>
                </c:pt>
                <c:pt idx="2">
                  <c:v>13.8</c:v>
                </c:pt>
                <c:pt idx="3">
                  <c:v>14.1</c:v>
                </c:pt>
                <c:pt idx="4">
                  <c:v>16.7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11.1</c:v>
                </c:pt>
                <c:pt idx="1">
                  <c:v>10.3</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23.7</c:v>
                </c:pt>
                <c:pt idx="1">
                  <c:v>23.7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16.7</c:v>
                </c:pt>
                <c:pt idx="1">
                  <c:v>17.7</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5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1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58.2</c:v>
                </c:pt>
                <c:pt idx="2">
                  <c:v>59.4</c:v>
                </c:pt>
                <c:pt idx="3">
                  <c:v>57</c:v>
                </c:pt>
                <c:pt idx="5">
                  <c:v>59.2</c:v>
                </c:pt>
                <c:pt idx="6">
                  <c:v>57.4</c:v>
                </c:pt>
                <c:pt idx="7">
                  <c:v>59.7</c:v>
                </c:pt>
                <c:pt idx="8">
                  <c:v>56.7</c:v>
                </c:pt>
                <c:pt idx="10">
                  <c:v>52.2</c:v>
                </c:pt>
                <c:pt idx="11">
                  <c:v>60.5</c:v>
                </c:pt>
                <c:pt idx="12">
                  <c:v>57.9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33.1</c:v>
                </c:pt>
                <c:pt idx="2">
                  <c:v>37.6</c:v>
                </c:pt>
                <c:pt idx="3">
                  <c:v>28.5</c:v>
                </c:pt>
                <c:pt idx="5">
                  <c:v>35.799999999999997</c:v>
                </c:pt>
                <c:pt idx="6">
                  <c:v>33</c:v>
                </c:pt>
                <c:pt idx="7">
                  <c:v>33.4</c:v>
                </c:pt>
                <c:pt idx="8">
                  <c:v>30.3</c:v>
                </c:pt>
                <c:pt idx="10">
                  <c:v>28</c:v>
                </c:pt>
                <c:pt idx="11">
                  <c:v>32.700000000000003</c:v>
                </c:pt>
                <c:pt idx="12">
                  <c:v>34.5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75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ln>
              <a:noFill/>
            </a:ln>
          </c:spPr>
          <c:invertIfNegative val="0"/>
          <c:dPt>
            <c:idx val="0"/>
            <c:invertIfNegative val="0"/>
            <c:bubble3D val="0"/>
            <c:spPr>
              <a:solidFill>
                <a:srgbClr val="007889"/>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D261-4A3B-B784-839830430123}"/>
              </c:ext>
            </c:extLst>
          </c:dPt>
          <c:dPt>
            <c:idx val="2"/>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D261-4A3B-B784-839830430123}"/>
              </c:ext>
            </c:extLst>
          </c:dPt>
          <c:dPt>
            <c:idx val="3"/>
            <c:invertIfNegative val="0"/>
            <c:bubble3D val="0"/>
            <c:spPr>
              <a:solidFill>
                <a:srgbClr val="9B4E9E"/>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D261-4A3B-B784-839830430123}"/>
              </c:ext>
            </c:extLst>
          </c:dPt>
          <c:dPt>
            <c:idx val="4"/>
            <c:invertIfNegative val="0"/>
            <c:bubble3D val="0"/>
            <c:spPr>
              <a:solidFill>
                <a:srgbClr val="9B4E9E"/>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A0-4D45-B782-5BE3D7A7B80A}"/>
              </c:ext>
            </c:extLst>
          </c:dPt>
          <c:dPt>
            <c:idx val="5"/>
            <c:invertIfNegative val="0"/>
            <c:bubble3D val="0"/>
            <c:spPr>
              <a:solidFill>
                <a:srgbClr val="BF31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D261-4A3B-B784-839830430123}"/>
              </c:ext>
            </c:extLst>
          </c:dPt>
          <c:dPt>
            <c:idx val="6"/>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D261-4A3B-B784-839830430123}"/>
              </c:ext>
            </c:extLst>
          </c:dPt>
          <c:dPt>
            <c:idx val="7"/>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D261-4A3B-B784-839830430123}"/>
              </c:ext>
            </c:extLst>
          </c:dPt>
          <c:dPt>
            <c:idx val="8"/>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D261-4A3B-B784-839830430123}"/>
              </c:ext>
            </c:extLst>
          </c:dPt>
          <c:dPt>
            <c:idx val="9"/>
            <c:invertIfNegative val="0"/>
            <c:bubble3D val="0"/>
            <c:spPr>
              <a:solidFill>
                <a:srgbClr val="F7A01B"/>
              </a:solidFill>
              <a:ln>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407-4E97-8E23-A26261F8DF1A}"/>
              </c:ext>
            </c:extLst>
          </c:dPt>
          <c:dPt>
            <c:idx val="10"/>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D261-4A3B-B784-839830430123}"/>
              </c:ext>
            </c:extLst>
          </c:dPt>
          <c:dPt>
            <c:idx val="11"/>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D261-4A3B-B784-839830430123}"/>
              </c:ext>
            </c:extLst>
          </c:dPt>
          <c:dPt>
            <c:idx val="12"/>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D261-4A3B-B784-839830430123}"/>
              </c:ext>
            </c:extLst>
          </c:dPt>
          <c:dPt>
            <c:idx val="13"/>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5-D261-4A3B-B784-839830430123}"/>
              </c:ext>
            </c:extLst>
          </c:dPt>
          <c:dPt>
            <c:idx val="14"/>
            <c:invertIfNegative val="0"/>
            <c:bubble3D val="0"/>
            <c:spPr>
              <a:solidFill>
                <a:srgbClr val="F7A01B"/>
              </a:solidFill>
              <a:ln w="19050">
                <a:no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7-D261-4A3B-B784-839830430123}"/>
              </c:ext>
            </c:extLst>
          </c:dPt>
          <c:dLbls>
            <c:numFmt formatCode="#,##0.0" sourceLinked="0"/>
            <c:spPr>
              <a:noFill/>
              <a:ln>
                <a:noFill/>
              </a:ln>
              <a:effectLst/>
            </c:spPr>
            <c:txPr>
              <a:bodyPr/>
              <a:lstStyle/>
              <a:p>
                <a:pPr>
                  <a:defRPr sz="1200" b="0" i="0" baseline="0">
                    <a:solidFill>
                      <a:srgbClr val="007889"/>
                    </a:solidFill>
                    <a:latin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Sheet1!$A$2:$A$10</c:f>
              <c:strCache>
                <c:ptCount val="9"/>
                <c:pt idx="0">
                  <c:v>Total</c:v>
                </c:pt>
                <c:pt idx="2">
                  <c:v>Heterosexual</c:v>
                </c:pt>
                <c:pt idx="3">
                  <c:v>Gay, Lesbian, or Bisexual</c:v>
                </c:pt>
                <c:pt idx="4">
                  <c:v>Unsure</c:v>
                </c:pt>
                <c:pt idx="6">
                  <c:v>Opposite Sex Only</c:v>
                </c:pt>
                <c:pt idx="7">
                  <c:v>Same Sex or Both Sexes</c:v>
                </c:pt>
                <c:pt idx="8">
                  <c:v>No Sexual Contact</c:v>
                </c:pt>
              </c:strCache>
            </c:strRef>
          </c:cat>
          <c:val>
            <c:numRef>
              <c:f>Sheet1!$B$2:$B$10</c:f>
              <c:numCache>
                <c:formatCode>General</c:formatCode>
                <c:ptCount val="9"/>
                <c:pt idx="0">
                  <c:v>33.1</c:v>
                </c:pt>
                <c:pt idx="2">
                  <c:v>34.9</c:v>
                </c:pt>
                <c:pt idx="3">
                  <c:v>21.7</c:v>
                </c:pt>
                <c:pt idx="4">
                  <c:v>29.3</c:v>
                </c:pt>
                <c:pt idx="6">
                  <c:v>30.1</c:v>
                </c:pt>
                <c:pt idx="7">
                  <c:v>18.399999999999999</c:v>
                </c:pt>
                <c:pt idx="8">
                  <c:v>38.799999999999997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8-D261-4A3B-B784-839830430123}"/>
            </c:ext>
          </c:extLst>
        </c:ser>
        <c:dLbls>
          <c:showLegendKey val="0"/>
          <c:showVal val="0"/>
          <c:showCatName val="0"/>
          <c:showSerName val="0"/>
          <c:showPercent val="0"/>
          <c:showBubbleSize val="0"/>
        </c:dLbls>
        <c:gapWidth val="34"/>
        <c:overlap val="100"/>
        <c:axId val="281755768"/>
        <c:axId val="361585616"/>
      </c:barChart>
      <c:catAx>
        <c:axId val="281755768"/>
        <c:scaling>
          <c:orientation val="minMax"/>
        </c:scaling>
        <c:delete val="0"/>
        <c:axPos val="b"/>
        <c:numFmt formatCode="General"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61585616"/>
        <c:crosses val="autoZero"/>
        <c:auto val="1"/>
        <c:lblAlgn val="ctr"/>
        <c:lblOffset val="100"/>
        <c:noMultiLvlLbl val="0"/>
      </c:catAx>
      <c:valAx>
        <c:axId val="361585616"/>
        <c:scaling>
          <c:orientation val="minMax"/>
          <c:max val="110"/>
          <c:min val="0"/>
        </c:scaling>
        <c:delete val="0"/>
        <c:axPos val="l"/>
        <c:majorGridlines>
          <c:spPr>
            <a:ln w="6350">
              <a:solidFill>
                <a:schemeClr val="accent4">
                  <a:lumMod val="90000"/>
                </a:schemeClr>
              </a:solidFill>
            </a:ln>
          </c:spPr>
        </c:majorGridlines>
        <c:title>
          <c:tx>
            <c:rich>
              <a:bodyPr rot="-5400000" vert="horz"/>
              <a:lstStyle/>
              <a:p>
                <a:pPr>
                  <a:defRPr sz="1200" b="0" i="0" baseline="0">
                    <a:solidFill>
                      <a:srgbClr val="007889"/>
                    </a:solidFill>
                    <a:latin typeface="Verdana" panose="020B0604030504040204" pitchFamily="34" charset="0"/>
                  </a:defRPr>
                </a:pPr>
                <a:r>
                  <a:rPr lang="en-US" sz="1200" b="0" i="0" baseline="0" dirty="0">
                    <a:solidFill>
                      <a:srgbClr val="007889"/>
                    </a:solidFill>
                    <a:latin typeface="+mj-lt"/>
                  </a:rPr>
                  <a:t>Percent</a:t>
                </a:r>
              </a:p>
            </c:rich>
          </c:tx>
          <c:layout>
            <c:manualLayout>
              <c:xMode val="edge"/>
              <c:yMode val="edge"/>
              <c:x val="8.0138159813356678E-3"/>
              <c:y val="0.38036569306473555"/>
            </c:manualLayout>
          </c:layout>
          <c:overlay val="0"/>
        </c:title>
        <c:numFmt formatCode="General" sourceLinked="1"/>
        <c:majorTickMark val="none"/>
        <c:minorTickMark val="none"/>
        <c:tickLblPos val="nextTo"/>
        <c:spPr>
          <a:solidFill>
            <a:schemeClr val="bg1"/>
          </a:solidFill>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281755768"/>
        <c:crosses val="autoZero"/>
        <c:crossBetween val="between"/>
        <c:majorUnit val="20"/>
      </c:valAx>
      <c:spPr>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5400">
              <a:solidFill>
                <a:srgbClr val="9B4E9E"/>
              </a:solidFill>
            </a:ln>
          </c:spPr>
          <c:marker>
            <c:symbol val="square"/>
            <c:size val="5"/>
            <c:spPr>
              <a:solidFill>
                <a:srgbClr val="FFC000"/>
              </a:solidFill>
              <a:ln>
                <a:solidFill>
                  <a:srgbClr val="9B4E9E"/>
                </a:solidFill>
              </a:ln>
            </c:spPr>
          </c:marker>
          <c:dLbls>
            <c:numFmt formatCode="#,##0.0" sourceLinked="0"/>
            <c:spPr>
              <a:noFill/>
              <a:ln>
                <a:noFill/>
              </a:ln>
            </c:spPr>
            <c:txPr>
              <a:bodyPr/>
              <a:lstStyle/>
              <a:p>
                <a:pPr>
                  <a:defRPr sz="1200" b="0" i="0" baseline="0">
                    <a:solidFill>
                      <a:srgbClr val="007889"/>
                    </a:solidFill>
                    <a:latin typeface="Arial" panose="020B0604020202020204" pitchFamily="34" charset="0"/>
                  </a:defRPr>
                </a:pPr>
                <a:endParaRPr lang="en-US"/>
              </a:p>
            </c:txPr>
            <c:dLblPos val="t"/>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5"/>
                <c:pt idx="0">
                  <c:v>2011</c:v>
                </c:pt>
                <c:pt idx="1">
                  <c:v>2013</c:v>
                </c:pt>
                <c:pt idx="2">
                  <c:v>2015</c:v>
                </c:pt>
                <c:pt idx="3">
                  <c:v>2017</c:v>
                </c:pt>
                <c:pt idx="4">
                  <c:v>2019</c:v>
                </c:pt>
              </c:numCache>
            </c:numRef>
          </c:cat>
          <c:val>
            <c:numRef>
              <c:f>Sheet1!$B$2:$B$6</c:f>
              <c:numCache>
                <c:formatCode>General</c:formatCode>
                <c:ptCount val="15"/>
                <c:pt idx="0">
                  <c:v>37.700000000000003</c:v>
                </c:pt>
                <c:pt idx="1">
                  <c:v>38.1</c:v>
                </c:pt>
                <c:pt idx="2">
                  <c:v>36.299999999999997</c:v>
                </c:pt>
                <c:pt idx="3">
                  <c:v>35.299999999999997</c:v>
                </c:pt>
                <c:pt idx="4">
                  <c:v>33.1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7-485D-BF89-106BB3A27320}"/>
            </c:ext>
          </c:extLst>
        </c:ser>
        <c:dLbls>
          <c:showLegendKey val="0"/>
          <c:showVal val="0"/>
          <c:showCatName val="0"/>
          <c:showSerName val="0"/>
          <c:showPercent val="0"/>
          <c:showBubbleSize val="0"/>
        </c:dLbls>
        <c:marker val="1"/>
        <c:smooth val="0"/>
        <c:axId val="395479784"/>
        <c:axId val="395480176"/>
      </c:lineChart>
      <c:catAx>
        <c:axId val="395479784"/>
        <c:scaling>
          <c:orientation val="minMax"/>
        </c:scaling>
        <c:delete val="0"/>
        <c:axPos val="b"/>
        <c:numFmt formatCode="General" sourceLinked="1"/>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80176"/>
        <c:crosses val="autoZero"/>
        <c:auto val="1"/>
        <c:lblAlgn val="ctr"/>
        <c:lblOffset val="100"/>
        <c:noMultiLvlLbl val="0"/>
      </c:catAx>
      <c:valAx>
        <c:axId val="395480176"/>
        <c:scaling>
          <c:orientation val="minMax"/>
          <c:max val="110"/>
          <c:min val="0"/>
        </c:scaling>
        <c:delete val="0"/>
        <c:axPos val="l"/>
        <c:majorGridlines>
          <c:spPr>
            <a:ln w="3175">
              <a:solidFill>
                <a:schemeClr val="accent4">
                  <a:lumMod val="90000"/>
                </a:schemeClr>
              </a:solidFill>
            </a:ln>
          </c:spPr>
        </c:majorGridlines>
        <c:title>
          <c:tx>
            <c:rich>
              <a:bodyPr rot="-5400000" vert="horz"/>
              <a:lstStyle/>
              <a:p>
                <a:pPr>
                  <a:defRPr sz="900"/>
                </a:pPr>
                <a:r>
                  <a:rPr lang="en-US" sz="1200" b="0" i="0" baseline="0" dirty="0">
                    <a:solidFill>
                      <a:srgbClr val="007889"/>
                    </a:solidFill>
                    <a:latin typeface="+mj-lt"/>
                  </a:rPr>
                  <a:t>Percent</a:t>
                </a:r>
              </a:p>
            </c:rich>
          </c:tx>
          <c:layout>
            <c:manualLayout>
              <c:xMode val="edge"/>
              <c:yMode val="edge"/>
              <c:x val="1.6318492808216841E-2"/>
              <c:y val="0.39930746364926767"/>
            </c:manualLayout>
          </c:layout>
          <c:overlay val="0"/>
        </c:title>
        <c:numFmt formatCode="#,##0" sourceLinked="0"/>
        <c:majorTickMark val="none"/>
        <c:minorTickMark val="none"/>
        <c:tickLblPos val="nextTo"/>
        <c:spPr>
          <a:ln w="3175">
            <a:solidFill>
              <a:schemeClr val="accent4">
                <a:lumMod val="90000"/>
              </a:schemeClr>
            </a:solidFill>
          </a:ln>
        </c:spPr>
        <c:txPr>
          <a:bodyPr/>
          <a:lstStyle/>
          <a:p>
            <a:pPr>
              <a:defRPr sz="1200" b="0" i="0" baseline="0">
                <a:solidFill>
                  <a:srgbClr val="007889"/>
                </a:solidFill>
                <a:latin typeface="Arial" panose="020B0604020202020204" pitchFamily="34" charset="0"/>
              </a:defRPr>
            </a:pPr>
            <a:endParaRPr lang="en-US"/>
          </a:p>
        </c:txPr>
        <c:crossAx val="395479784"/>
        <c:crosses val="autoZero"/>
        <c:crossBetween val="between"/>
        <c:majorUnit val="20"/>
      </c:valAx>
      <c:spPr>
        <a:noFill/>
        <a:ln w="3175">
          <a:solidFill>
            <a:schemeClr val="accent4">
              <a:lumMod val="90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239313835770523E-2"/>
          <c:y val="3.630841717701954E-2"/>
          <c:w val="0.81489595050618679"/>
          <c:h val="0.85486612350539504"/>
        </c:manualLayout>
      </c:layout>
      <c:stockChart>
        <c:ser>
          <c:idx val="0"/>
          <c:order val="0"/>
          <c:tx>
            <c:strRef>
              <c:f>Sheet1!$A$2</c:f>
              <c:strCache>
                <c:ptCount val="1"/>
                <c:pt idx="0">
                  <c:v>Min</c:v>
                </c:pt>
              </c:strCache>
            </c:strRef>
          </c:tx>
          <c:spPr>
            <a:ln w="36401">
              <a:noFill/>
            </a:ln>
          </c:spPr>
          <c:marker>
            <c:symbol val="dash"/>
            <c:size val="18"/>
            <c:spPr>
              <a:solidFill>
                <a:srgbClr val="9B4E9E"/>
              </a:solidFill>
              <a:ln>
                <a:solidFill>
                  <a:srgbClr val="FFFFFF"/>
                </a:solidFill>
                <a:prstDash val="solid"/>
              </a:ln>
            </c:spPr>
          </c:marker>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Sheet1!$B$2:$C$2</c:f>
              <c:numCache>
                <c:formatCode>0.0</c:formatCode>
                <c:ptCount val="2"/>
                <c:pt idx="0">
                  <c:v>18.2</c:v>
                </c:pt>
                <c:pt idx="1">
                  <c:v>18.600000000000001</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168-4CAE-9F1E-F456D6B9296B}"/>
            </c:ext>
          </c:extLst>
        </c:ser>
        <c:ser>
          <c:idx val="1"/>
          <c:order val="1"/>
          <c:tx>
            <c:strRef>
              <c:f>Sheet1!$A$3</c:f>
              <c:strCache>
                <c:ptCount val="1"/>
                <c:pt idx="0">
                  <c:v>Max</c:v>
                </c:pt>
              </c:strCache>
            </c:strRef>
          </c:tx>
          <c:spPr>
            <a:ln w="36401">
              <a:noFill/>
            </a:ln>
          </c:spPr>
          <c:marker>
            <c:symbol val="dash"/>
            <c:size val="18"/>
            <c:spPr>
              <a:solidFill>
                <a:srgbClr val="9B4E9E"/>
              </a:solidFill>
              <a:ln>
                <a:solidFill>
                  <a:srgbClr val="FFFFFF"/>
                </a:solidFill>
                <a:prstDash val="solid"/>
              </a:ln>
            </c:spPr>
          </c:marker>
          <c:dLbls>
            <c:numFmt formatCode="#,##0.0" sourceLinked="0"/>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Sheet1!$B$3:$C$3</c:f>
              <c:numCache>
                <c:formatCode>0.0</c:formatCode>
                <c:ptCount val="2"/>
                <c:pt idx="0">
                  <c:v>37</c:v>
                </c:pt>
                <c:pt idx="1">
                  <c:v>44.2</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168-4CAE-9F1E-F456D6B9296B}"/>
            </c:ext>
          </c:extLst>
        </c:ser>
        <c:ser>
          <c:idx val="2"/>
          <c:order val="2"/>
          <c:tx>
            <c:strRef>
              <c:f>Sheet1!$A$4</c:f>
              <c:strCache>
                <c:ptCount val="1"/>
                <c:pt idx="0">
                  <c:v>Med</c:v>
                </c:pt>
              </c:strCache>
            </c:strRef>
          </c:tx>
          <c:spPr>
            <a:ln w="36401">
              <a:noFill/>
            </a:ln>
          </c:spPr>
          <c:marker>
            <c:symbol val="diamond"/>
            <c:size val="15"/>
            <c:spPr>
              <a:solidFill>
                <a:srgbClr val="FFCC00"/>
              </a:solidFill>
              <a:ln>
                <a:solidFill>
                  <a:srgbClr val="FFCC00"/>
                </a:solidFill>
                <a:prstDash val="solid"/>
              </a:ln>
            </c:spPr>
          </c:marker>
          <c:dPt>
            <c:idx val="0"/>
            <c:marker>
              <c:spPr>
                <a:solidFill>
                  <a:srgbClr val="FF9900"/>
                </a:solidFill>
                <a:ln>
                  <a:solidFill>
                    <a:srgbClr val="FF9900"/>
                  </a:solidFill>
                  <a:prstDash val="solid"/>
                </a:ln>
              </c:spPr>
            </c:marker>
            <c:bubble3D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168-4CAE-9F1E-F456D6B9296B}"/>
              </c:ext>
            </c:extLst>
          </c:dPt>
          <c:dLbls>
            <c:spPr>
              <a:noFill/>
              <a:ln w="32356">
                <a:noFill/>
              </a:ln>
            </c:spPr>
            <c:txPr>
              <a:bodyPr/>
              <a:lstStyle/>
              <a:p>
                <a:pPr>
                  <a:defRPr sz="1200" b="0" i="0" u="none" strike="noStrike" baseline="0">
                    <a:solidFill>
                      <a:srgbClr val="007889"/>
                    </a:solidFill>
                    <a:latin typeface="Arial"/>
                    <a:ea typeface="Arial"/>
                    <a:cs typeface="Arial"/>
                  </a:defRPr>
                </a:pPr>
                <a:endParaRPr lang="en-US"/>
              </a:p>
            </c:txPr>
            <c:showLegendKey val="0"/>
            <c:showVal val="1"/>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Sheet1!$B$1:$C$1</c:f>
              <c:strCache>
                <c:ptCount val="2"/>
                <c:pt idx="0">
                  <c:v>States</c:v>
                </c:pt>
                <c:pt idx="1">
                  <c:v>Cities</c:v>
                </c:pt>
              </c:strCache>
            </c:strRef>
          </c:cat>
          <c:val>
            <c:numRef>
              <c:f>Sheet1!$B$4:$C$4</c:f>
              <c:numCache>
                <c:formatCode>0.0</c:formatCode>
                <c:ptCount val="2"/>
                <c:pt idx="0">
                  <c:v>29.7</c:v>
                </c:pt>
                <c:pt idx="1">
                  <c:v>27.4</c:v>
                </c:pt>
              </c:numCache>
            </c:numRef>
          </c:val>
          <c:smooth val="0"/>
          <c:extLs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168-4CAE-9F1E-F456D6B9296B}"/>
            </c:ext>
          </c:extLst>
        </c:ser>
        <c:dLbls>
          <c:showLegendKey val="0"/>
          <c:showVal val="0"/>
          <c:showCatName val="0"/>
          <c:showSerName val="0"/>
          <c:showPercent val="0"/>
          <c:showBubbleSize val="0"/>
        </c:dLbls>
        <c:hiLowLines>
          <c:spPr>
            <a:ln w="32356">
              <a:solidFill>
                <a:srgbClr val="7030A0"/>
              </a:solidFill>
              <a:prstDash val="solid"/>
            </a:ln>
          </c:spPr>
        </c:hiLowLines>
        <c:axId val="395480960"/>
        <c:axId val="395481352"/>
      </c:stockChart>
      <c:catAx>
        <c:axId val="395480960"/>
        <c:scaling>
          <c:orientation val="minMax"/>
        </c:scaling>
        <c:delete val="0"/>
        <c:axPos val="b"/>
        <c:numFmt formatCode="General" sourceLinked="1"/>
        <c:majorTickMark val="none"/>
        <c:minorTickMark val="none"/>
        <c:tickLblPos val="nextTo"/>
        <c:spPr>
          <a:ln w="3175">
            <a:solidFill>
              <a:srgbClr val="A3A3A3"/>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1352"/>
        <c:crosses val="autoZero"/>
        <c:auto val="1"/>
        <c:lblAlgn val="ctr"/>
        <c:lblOffset val="100"/>
        <c:tickLblSkip val="1"/>
        <c:tickMarkSkip val="1"/>
        <c:noMultiLvlLbl val="0"/>
      </c:catAx>
      <c:valAx>
        <c:axId val="395481352"/>
        <c:scaling>
          <c:orientation val="minMax"/>
          <c:max val="100"/>
          <c:min val="0"/>
        </c:scaling>
        <c:delete val="0"/>
        <c:axPos val="l"/>
        <c:majorGridlines>
          <c:spPr>
            <a:ln w="3175">
              <a:solidFill>
                <a:srgbClr val="A3A3A3"/>
              </a:solidFill>
            </a:ln>
          </c:spPr>
        </c:majorGridlines>
        <c:title>
          <c:tx>
            <c:rich>
              <a:bodyPr/>
              <a:lstStyle/>
              <a:p>
                <a:pPr>
                  <a:defRPr sz="900" b="1" i="0" u="none" strike="noStrike" baseline="0">
                    <a:solidFill>
                      <a:srgbClr val="FFFFFF"/>
                    </a:solidFill>
                    <a:latin typeface="Arial"/>
                    <a:ea typeface="Arial"/>
                    <a:cs typeface="Arial"/>
                  </a:defRPr>
                </a:pPr>
                <a:r>
                  <a:rPr lang="en-US" sz="900" b="1" dirty="0"/>
                  <a:t>Percent</a:t>
                </a:r>
              </a:p>
            </c:rich>
          </c:tx>
          <c:layout>
            <c:manualLayout>
              <c:xMode val="edge"/>
              <c:yMode val="edge"/>
              <c:x val="1.6492664979377576E-2"/>
              <c:y val="0.38989660797608627"/>
            </c:manualLayout>
          </c:layout>
          <c:overlay val="0"/>
          <c:spPr>
            <a:noFill/>
            <a:ln w="32356">
              <a:noFill/>
            </a:ln>
          </c:spPr>
        </c:title>
        <c:numFmt formatCode="0" sourceLinked="0"/>
        <c:majorTickMark val="none"/>
        <c:minorTickMark val="none"/>
        <c:tickLblPos val="nextTo"/>
        <c:spPr>
          <a:ln w="3175">
            <a:solidFill>
              <a:schemeClr val="tx1"/>
            </a:solidFill>
            <a:prstDash val="solid"/>
          </a:ln>
        </c:spPr>
        <c:txPr>
          <a:bodyPr rot="0" vert="horz"/>
          <a:lstStyle/>
          <a:p>
            <a:pPr>
              <a:defRPr sz="1200" b="0" i="0" u="none" strike="noStrike" baseline="0">
                <a:solidFill>
                  <a:srgbClr val="007889"/>
                </a:solidFill>
                <a:latin typeface="Arial"/>
                <a:ea typeface="Arial"/>
                <a:cs typeface="Arial"/>
              </a:defRPr>
            </a:pPr>
            <a:endParaRPr lang="en-US"/>
          </a:p>
        </c:txPr>
        <c:crossAx val="395480960"/>
        <c:crosses val="autoZero"/>
        <c:crossBetween val="between"/>
        <c:majorUnit val="20"/>
      </c:valAx>
      <c:spPr>
        <a:noFill/>
        <a:ln w="3175">
          <a:solidFill>
            <a:srgbClr val="A3A3A3"/>
          </a:solidFill>
        </a:ln>
      </c:spPr>
    </c:plotArea>
    <c:plotVisOnly val="1"/>
    <c:dispBlanksAs val="gap"/>
    <c:showDLblsOverMax val="0"/>
  </c:chart>
  <c:spPr>
    <a:noFill/>
    <a:ln>
      <a:noFill/>
    </a:ln>
  </c:spPr>
  <c:txPr>
    <a:bodyPr/>
    <a:lstStyle/>
    <a:p>
      <a:pPr>
        <a:defRPr sz="2293"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8/17/2020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7889"/>
                </a:solidFill>
              </a:rPr>
              <a:t>Behaviors that Contribute to Unintentional Injuries</a:t>
            </a:r>
            <a:endParaRPr lang="en-US" dirty="0"/>
          </a:p>
        </p:txBody>
      </p:sp>
      <p:sp>
        <p:nvSpPr>
          <p:cNvPr id="4" name="Slide Number Placeholder 3"/>
          <p:cNvSpPr>
            <a:spLocks noGrp="1"/>
          </p:cNvSpPr>
          <p:nvPr>
            <p:ph type="sldNum" sz="quarter" idx="5"/>
          </p:nvPr>
        </p:nvSpPr>
        <p:spPr/>
        <p:txBody>
          <a:bodyPr/>
          <a:lstStyle/>
          <a:p>
            <a:pPr>
              <a:defRPr/>
            </a:pPr>
            <a:fld id="{F357B3D8-D94B-43BD-BD5D-DB0C895CAD9B}" type="slidenum">
              <a:rPr lang="en-US" smtClean="0"/>
              <a:pPr>
                <a:defRPr/>
              </a:pPr>
              <a:t>1</a:t>
            </a:fld>
            <a:endParaRPr lang="en-US"/>
          </a:p>
        </p:txBody>
      </p:sp>
    </p:spTree>
    <p:extLst>
      <p:ext uri="{BB962C8B-B14F-4D97-AF65-F5344CB8AC3E}">
        <p14:creationId xmlns:p14="http://schemas.microsoft.com/office/powerpoint/2010/main" val="178564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74C8A4B6-2B73-45AA-AB9B-6736EF4EF52F}"/>
              </a:ext>
            </a:extLst>
          </p:cNvPr>
          <p:cNvSpPr>
            <a:spLocks noGrp="1" noRot="1" noChangeAspect="1" noChangeArrowheads="1" noTextEdit="1"/>
          </p:cNvSpPr>
          <p:nvPr>
            <p:ph type="sldImg"/>
          </p:nvPr>
        </p:nvSpPr>
        <p:spPr>
          <a:ln/>
        </p:spPr>
      </p:sp>
      <p:sp>
        <p:nvSpPr>
          <p:cNvPr id="153603" name="Notes Placeholder 2">
            <a:extLst>
              <a:ext uri="{FF2B5EF4-FFF2-40B4-BE49-F238E27FC236}">
                <a16:creationId xmlns:a16="http://schemas.microsoft.com/office/drawing/2014/main" id="{25A177D2-6585-4303-8160-CEE943DD07C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did not eat fruit or drink 100% fruit juices during the past seven days, 2019. The values range from 5.4% to 12.5%. California, Illinois, Maine, Montana, New Jersey, North Dakota, Pennsylvania, Rhode Island, Utah, Vermont, range from 5.4% to 6.4%. Alaska, Arizona, Colorado, Connecticut, Idaho, Iowa, Kansas, Michigan, Nebraska, Virginia, range from 6.5% to 7.2%. Alabama, Florida, Maryland, Massachusetts, Missouri, Nevada, New Mexico, New York, North Carolina, South Dakota, Texas, range from 7.3% to 9.4%. Arkansas, Georgia, Hawaii, Kentucky, Louisiana, Mississippi, Ohio, Oklahoma, South Carolina, Tennessee, West Virginia, range from 9.5% to 12.5%.Wisconsin, New Hampshire, did not ask this question. Delaware and Indiana did not have weighted data. Minnesota, Oregon, Washington and Wyoming did not participate.</a:t>
            </a:r>
          </a:p>
        </p:txBody>
      </p:sp>
      <p:sp>
        <p:nvSpPr>
          <p:cNvPr id="153604" name="Slide Number Placeholder 3">
            <a:extLst>
              <a:ext uri="{FF2B5EF4-FFF2-40B4-BE49-F238E27FC236}">
                <a16:creationId xmlns:a16="http://schemas.microsoft.com/office/drawing/2014/main" id="{4C23C40C-E69C-48A7-95FB-D616BE6DFC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7FA232A-BBAB-46DC-971A-C74D4DA9107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16.7. The percentage for Male students is 16.6. The percentage for Female students is 16.7. The percentage for 9th grade students is 15.7. The percentage for 10th grade students is 15.4. The percentage for 11th grade students is 17.7. The percentage for 12th grade students is 18.0. The percentage for Black students is 21.1. The percentage for Hispanic students is 16.9. The percentage for White students is 15.3.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10th grade students. The prevalence for Black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16.7. The percentage for Heterosexual students is 15.3. The percentage for Gay, Lesbian, or Bisexual students is 22.5. The percentage for Unsure students is 20.1. The percentage for Opposite Sex Only students is 16.9. The percentage for Same Sex or Both Sexes students is 24.8. The percentage for No Sexual Contact students is 13.4.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2011-2019. This slide shows percentages from 2011 through 2019 for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13.1. The percentage for 2013 is 13.7. The percentage for 2015 is 13.8. The percentage for 2017 is 14.1. The percentage for 2019 is 16.7.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39 states and 25 cities for high school students who did not eat breakfast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11.1% to 23.7%. The median across states was 16.7%.  The range across cites was 10.3% to 23.7%. The median across cities was 17.7%.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6A99741D-7728-43DB-A07F-6A7DC0E552AC}"/>
              </a:ext>
            </a:extLst>
          </p:cNvPr>
          <p:cNvSpPr>
            <a:spLocks noGrp="1" noRot="1" noChangeAspect="1" noChangeArrowheads="1" noTextEdit="1"/>
          </p:cNvSpPr>
          <p:nvPr>
            <p:ph type="sldImg"/>
          </p:nvPr>
        </p:nvSpPr>
        <p:spPr>
          <a:ln/>
        </p:spPr>
      </p:sp>
      <p:sp>
        <p:nvSpPr>
          <p:cNvPr id="188419" name="Notes Placeholder 2">
            <a:extLst>
              <a:ext uri="{FF2B5EF4-FFF2-40B4-BE49-F238E27FC236}">
                <a16:creationId xmlns:a16="http://schemas.microsoft.com/office/drawing/2014/main" id="{4BA09B39-FDAE-4C5E-A4E7-D1A1C2D5CDF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did not eat breakfast (during the 7 days before the survey), 2019. The values range from 11.1% to 23.7%. Colorado, Kansas, Montana, New Hampshire, New Jersey, North Dakota, Utah, Vermont, Wisconsin, range from 11.1% to 15.3%. Connecticut, Hawaii, Illinois, Iowa, Kentucky, Massachusetts, Missouri, Nevada, Pennsylvania, West Virginia, range from 15.4% to 16.6%. Arkansas, Florida, Maryland, Nebraska, New Mexico, North Carolina, Oklahoma, Tennessee, Texas, Virginia, range from 16.7% to 19.2%. Alabama, Arizona, California, Georgia, Louisiana, Michigan, Mississippi, Ohio, South Carolina, South Dakota, range from 19.3% to 23.7%.Rhode Island, New York, Maine, Idaho, Alaska, did not ask this question. Delaware and Indiana did not have weighted data. Minnesota, Oregon, Washington and Wyoming did not participate.</a:t>
            </a:r>
          </a:p>
        </p:txBody>
      </p:sp>
      <p:sp>
        <p:nvSpPr>
          <p:cNvPr id="188420" name="Slide Number Placeholder 3">
            <a:extLst>
              <a:ext uri="{FF2B5EF4-FFF2-40B4-BE49-F238E27FC236}">
                <a16:creationId xmlns:a16="http://schemas.microsoft.com/office/drawing/2014/main" id="{4985B1CA-4A10-4A72-BAF7-9D8EA53C28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6170C2E-C639-4694-AF46-8366E5AD640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33.1. The percentage for Male students is 37.6. The percentage for Female students is 28.5. The percentage for 9th grade students is 35.8. The percentage for 10th grade students is 33.0. The percentage for 11th grade students is 33.4. The percentage for 12th grade students is 30.3. The percentage for Black students is 28.0. The percentage for Hispanic students is 32.7. The percentage for White students is 34.5.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33.1. The percentage for Heterosexual students is 34.9. The percentage for Gay, Lesbian, or Bisexual students is 21.7. The percentage for Unsure students is 29.3. The percentage for Opposite Sex Only students is 30.1. The percentage for Same Sex or Both Sexes students is 18.4. The percentage for No Sexual Contact students is 38.8.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2011-2019. This slide shows percentages from 2011 through 2019 for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2011 is 37.7. The percentage for 2013 is 38.1. The percentage for 2015 is 36.3. The percentage for 2017 is 35.3. The percentage for 2019 is 33.1.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2011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39 states and 25 cities for high school students who ate breakfast on all 7 days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18.2% to 37.0%. The median across states was 29.7%.  The range across cites was 18.6% to 44.2%. The median across cities was 27.4%.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B06C43AF-58EE-4A09-903B-FC28316B8A60}"/>
              </a:ext>
            </a:extLst>
          </p:cNvPr>
          <p:cNvSpPr>
            <a:spLocks noGrp="1" noRot="1" noChangeAspect="1" noChangeArrowheads="1" noTextEdit="1"/>
          </p:cNvSpPr>
          <p:nvPr>
            <p:ph type="sldImg"/>
          </p:nvPr>
        </p:nvSpPr>
        <p:spPr>
          <a:ln/>
        </p:spPr>
      </p:sp>
      <p:sp>
        <p:nvSpPr>
          <p:cNvPr id="190467" name="Notes Placeholder 2">
            <a:extLst>
              <a:ext uri="{FF2B5EF4-FFF2-40B4-BE49-F238E27FC236}">
                <a16:creationId xmlns:a16="http://schemas.microsoft.com/office/drawing/2014/main" id="{148F17B6-E7F2-4070-B2F6-87C919330D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ate breakfast on all seven of the past seven days, 2019. The values range from 18.2% to 37%. Alabama, Arizona, Georgia, Kentucky, Louisiana, Mississippi, Ohio, Oklahoma, South Carolina, range from 18.2% to 27.5%. Illinois, Kansas, Michigan, Missouri, Nevada, New Mexico, North Carolina, South Dakota, Texas, West Virginia, range from 27.6% to 29.6%. Arkansas, California, Iowa, Maryland, Massachusetts, Nebraska, North Dakota, Pennsylvania, Tennessee, Utah, range from 29.7% to 31.6%. Colorado, Connecticut, Florida, Hawaii, Montana, New Hampshire, New Jersey, Vermont, Virginia, Wisconsin, range from 31.7% to 37.0%.Rhode Island, New York, Maine, Idaho, Alaska, did not ask this question. Delaware and Indiana did not have weighted data. Minnesota, Oregon, Washington and Wyoming did not participate.</a:t>
            </a:r>
          </a:p>
        </p:txBody>
      </p:sp>
      <p:sp>
        <p:nvSpPr>
          <p:cNvPr id="190468" name="Slide Number Placeholder 3">
            <a:extLst>
              <a:ext uri="{FF2B5EF4-FFF2-40B4-BE49-F238E27FC236}">
                <a16:creationId xmlns:a16="http://schemas.microsoft.com/office/drawing/2014/main" id="{5D665E7A-94DA-4562-BA8A-02738AA981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A56466C-F519-4658-87B8-7492BAA80B3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58.2. The percentage for Male students is 59.4. The percentage for Female students is 57.0. The percentage for 9th grade students is 59.2. The percentage for 10th grade students is 57.4. The percentage for 11th grade students is 59.7. The percentage for 12th grade students is 56.7. The percentage for Black students is 52.2. The percentage for Hispanic students is 60.5. The percentage for White students is 57.9.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12th grade students. The prevalence for Hispanic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58.2. The percentage for Heterosexual students is 59.4. The percentage for Gay, Lesbian, or Bisexual students is 54.3. The percentage for Unsure students is 55.7. The percentage for Opposite Sex Only students is 61.3. The percentage for Same Sex or Both Sexes students is 55.4. The percentage for No Sexual Contact students is 58.1.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1999-2019. This slide shows percentages from 1999 through 2019 for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62.6. The percentage for 2001 is 61.3. The percentage for 2003 is 60.7. The percentage for 2005 is 59.9. The percentage for 2007 is 60.4. The percentage for 2009 is 64.8. The percentage for 2011 is 64.0. The percentage for 2013 is 62.6. The percentage for 2015 is 63.3. The percentage for 2017 is 60.8. The percentage for 2019 is 58.2.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2015 and decreased from 2015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42 states and 24 cities for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43.7% to 62.1%. The median across states was 53.9%.  The range across cites was 44.7% to 64.1%. The median across cities was 52.6%.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FBBE2FC4-16C8-4C9D-AAF1-78508A32D829}"/>
              </a:ext>
            </a:extLst>
          </p:cNvPr>
          <p:cNvSpPr>
            <a:spLocks noGrp="1" noRot="1" noChangeAspect="1" noChangeArrowheads="1" noTextEdit="1"/>
          </p:cNvSpPr>
          <p:nvPr>
            <p:ph type="sldImg"/>
          </p:nvPr>
        </p:nvSpPr>
        <p:spPr>
          <a:ln/>
        </p:spPr>
      </p:sp>
      <p:sp>
        <p:nvSpPr>
          <p:cNvPr id="155651" name="Notes Placeholder 2">
            <a:extLst>
              <a:ext uri="{FF2B5EF4-FFF2-40B4-BE49-F238E27FC236}">
                <a16:creationId xmlns:a16="http://schemas.microsoft.com/office/drawing/2014/main" id="{8AA1E278-47DB-4656-9E6D-4AC3D644C6D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ate fruit or drank 100% fruit juices one or more times per day during the past seven days, 2019. The values range from 43.7% to 62.1%. Arizona, Arkansas, Hawaii, Kentucky, Louisiana, Oklahoma, South Carolina, Tennessee, Texas, West Virginia, range from 43.7% to 49.5%. Alaska, Georgia, Idaho, Maryland, Mississippi, Missouri, Nevada, New Mexico, North Carolina, Ohio, South Dakota, range from 49.6% to 53.8%. Alabama, Colorado, Florida, Iowa, Michigan, Montana, Nebraska, North Dakota, Pennsylvania, Virginia, range from 53.9% to 55.8%. California, Connecticut, Illinois, Kansas, Maine, Massachusetts, New Jersey, New York, Rhode Island, Utah, Vermont, range from 55.9% to 62.1%.Wisconsin, New Hampshire, did not ask this question. Delaware and Indiana did not have weighted data. Minnesota, Oregon, Washington and Wyoming did not participate.</a:t>
            </a:r>
          </a:p>
        </p:txBody>
      </p:sp>
      <p:sp>
        <p:nvSpPr>
          <p:cNvPr id="155652" name="Slide Number Placeholder 3">
            <a:extLst>
              <a:ext uri="{FF2B5EF4-FFF2-40B4-BE49-F238E27FC236}">
                <a16:creationId xmlns:a16="http://schemas.microsoft.com/office/drawing/2014/main" id="{555A8003-B166-44BA-AF2D-D32809A69D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4D0FFF2-95F9-42C6-947C-AD48FD233B7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28.9. The percentage for Male students is 29.3. The percentage for Female students is 28.5. The percentage for 9th grade students is 29.5. The percentage for 10th grade students is 28.5. The percentage for 11th grade students is 30.6. The percentage for 12th grade students is 27.0. The percentage for Black students is 26.8. The percentage for Hispanic students is 31.6. The percentage for White students is 27.6.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12th grade students. The prevalence for Hispanic students is higher than for Black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28.9. The percentage for Heterosexual students is 29.0. The percentage for Gay, Lesbian, or Bisexual students is 27.9. The percentage for Unsure students is 32.3. The percentage for Opposite Sex Only students is 30.6. The percentage for Same Sex or Both Sexes students is 30.8. The percentage for No Sexual Contact students is 28.1.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1999-2019. This slide shows percentages from 1999 through 2019 for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34.8. The percentage for 2001 is 31.8. The percentage for 2003 is 31.9. The percentage for 2005 is 30.1. The percentage for 2007 is 32.2. The percentage for 2009 is 33.9. The percentage for 2011 is 34.0. The percentage for 2013 is 33.2. The percentage for 2015 is 31.5. The percentage for 2017 is 31.3. The percentage for 2019 is 28.9.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42 states and 24 cities for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19.7% to 31.2%. The median across states was 24.9%.  The range across cites was 21.1% to 33.8%. The median across cities was 26.1%.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drink fruit juice (100% fruit juices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30.8. The percentage for Male students is 28.1. The percentage for Female students is 33.7. The percentage for 9th grade students is 30.2. The percentage for 10th grade students is 31.1. The percentage for 11th grade students is 30.5. The percentage for 12th grade students is 31.2. The percentage for Black students is 27.5. The percentage for Hispanic students is 26.3. The percentage for White students is 34.0.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FE503B97-16D7-4C25-BFE3-9C60ED1CBC9E}"/>
              </a:ext>
            </a:extLst>
          </p:cNvPr>
          <p:cNvSpPr>
            <a:spLocks noGrp="1" noRot="1" noChangeAspect="1" noChangeArrowheads="1" noTextEdit="1"/>
          </p:cNvSpPr>
          <p:nvPr>
            <p:ph type="sldImg"/>
          </p:nvPr>
        </p:nvSpPr>
        <p:spPr>
          <a:ln/>
        </p:spPr>
      </p:sp>
      <p:sp>
        <p:nvSpPr>
          <p:cNvPr id="157699" name="Notes Placeholder 2">
            <a:extLst>
              <a:ext uri="{FF2B5EF4-FFF2-40B4-BE49-F238E27FC236}">
                <a16:creationId xmlns:a16="http://schemas.microsoft.com/office/drawing/2014/main" id="{12B2C7D7-850A-4788-967B-1992B237E1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ate fruit or drank 100% fruit juices two or more times per day during the past seven days, 2019. The values range from 19.7% to 31.2%. Arkansas, Hawaii, Kentucky, Missouri, Nevada, North Dakota, Ohio, Oklahoma, Tennessee, West Virginia, range from 19.7% to 23.2%. Arizona, Iowa, Louisiana, Mississippi, Montana, Nebraska, South Carolina, South Dakota, Texas, range from 23.3% to 24.8%. Alaska, California, Idaho, Kansas, Massachusetts, Michigan, New Jersey, New Mexico, North Carolina, Pennsylvania, Utah, Virginia, range from 24.9% to 26.8%. Alabama, Colorado, Connecticut, Florida, Georgia, Illinois, Maine, Maryland, New York, Rhode Island, Vermont, range from 26.9% to 31.2%.Wisconsin, New Hampshire, did not ask this question. Delaware and Indiana did not have weighted data. Minnesota, Oregon, Washington and Wyoming did not participate.</a:t>
            </a:r>
          </a:p>
        </p:txBody>
      </p:sp>
      <p:sp>
        <p:nvSpPr>
          <p:cNvPr id="157700" name="Slide Number Placeholder 3">
            <a:extLst>
              <a:ext uri="{FF2B5EF4-FFF2-40B4-BE49-F238E27FC236}">
                <a16:creationId xmlns:a16="http://schemas.microsoft.com/office/drawing/2014/main" id="{3E16EC09-955C-4689-8A06-B4FA2914D1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8C7BF37-DB56-4790-B6C4-804EC66A86B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green salad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41.9. The percentage for Male students is 46.4. The percentage for Female students is 37.3. The percentage for 9th grade students is 43.4. The percentage for 10th grade students is 42.1. The percentage for 11th grade students is 40.3. The percentage for 12th grade students is 41.7. The percentage for Black students is 55.2. The percentage for Hispanic students is 46.0. The percentage for White students is 36.8.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11th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green salad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41.9. The percentage for Heterosexual students is 41.6. The percentage for Gay, Lesbian, or Bisexual students is 42.2. The percentage for Unsure students is 42.2. The percentage for Opposite Sex Only students is 41.5. The percentage for Same Sex or Both Sexes students is 37.3. The percentage for No Sexual Contact students is 41.3.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potatoes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36.3. The percentage for Male students is 35.2. The percentage for Female students is 37.5. The percentage for 9th grade students is 39.8. The percentage for 10th grade students is 35.7. The percentage for 11th grade students is 33.7. The percentage for 12th grade students is 36.0. The percentage for Black students is 47.9. The percentage for Hispanic students is 36.6. The percentage for White students is 32.5.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potatoes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36.3. The percentage for Heterosexual students is 36.1. The percentage for Gay, Lesbian, or Bisexual students is 38.3. The percentage for Unsure students is 42.2. The percentage for Opposite Sex Only students is 33.6. The percentage for Same Sex or Both Sexes students is 35.0. The percentage for No Sexual Contact students is 37.9.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carrots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53.3. The percentage for Male students is 51.8. The percentage for Female students is 55.0. The percentage for 9th grade students is 53.5. The percentage for 10th grade students is 54.0. The percentage for 11th grade students is 51.0. The percentage for 12th grade students is 55.0. The percentage for Black students is 70.4. The percentage for Hispanic students is 53.7. The percentage for White students is 49.6.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12th grade students is higher than for 11th grade students. The prevalence for Black students is higher than for Hispanic students. The prevalence for Black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carrots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53.3. The percentage for Heterosexual students is 53.1. The percentage for Gay, Lesbian, or Bisexual students is 54.8. The percentage for Unsure students is 48.0. The percentage for Opposite Sex Only students is 52.9. The percentage for Same Sex or Both Sexes students is 52.0. The percentage for No Sexual Contact students is 52.4.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other vegetables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19.8. The percentage for Male students is 21.0. The percentage for Female students is 18.6. The percentage for 9th grade students is 19.5. The percentage for 10th grade students is 20.0. The percentage for 11th grade students is 18.9. The percentage for 12th grade students is 20.8. The percentage for Black students is 29.1. The percentage for Hispanic students is 24.0. The percentage for White students is 16.0.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other vegetables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19.8. The percentage for Heterosexual students is 19.5. The percentage for Gay, Lesbian, or Bisexual students is 18.9. The percentage for Unsure students is 20.6. The percentage for Opposite Sex Only students is 19.9. The percentage for Same Sex or Both Sexes students is 18.6. The percentage for No Sexual Contact students is 18.2.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 The percentage for Male students is 9.4. The percentage for Female students is 6.3. The percentage for 9th grade students is 8.5. The percentage for 10th grade students is 7.9. The percentage for 11th grade students is 7.6. The percentage for 12th grade students is 7.5. The percentage for Black students is 14.5. The percentage for Hispanic students is 9.0. The percentage for White students is 5.7.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drink fruit juice (100% fruit juices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30.8. The percentage for Heterosexual students is 30.8. The percentage for Gay, Lesbian, or Bisexual students is 30.0. The percentage for Unsure students is 34.9. The percentage for Opposite Sex Only students is 27.3. The percentage for Same Sex or Both Sexes students is 29.3. The percentage for No Sexual Contact students is 33.4.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7.9. The percentage for Heterosexual students is 7.7. The percentage for Gay, Lesbian, or Bisexual students is 7.2. The percentage for Unsure students is 12.2. The percentage for Opposite Sex Only students is 6.6. The percentage for Same Sex or Both Sexes students is 6.2. The percentage for No Sexual Contact students is 8.2.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1999-2019. This slide shows percentages from 1999 through 2019 for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4.2. The percentage for 2001 is 4.6. The percentage for 2003 is 5.2. The percentage for 2005 is 6.0. The percentage for 2007 is 5.9. The percentage for 2009 is 6.0. The percentage for 2011 is 5.7. The percentage for 2013 is 6.6. The percentage for 2015 is 6.7. The percentage for 2017 is 7.2. The percentage for 2019 is 7.9.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36 states and 22 cities for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4.5% to 16.0%. The median across states was 8.4%.  The range across cites was 4.4% to 15.8%. The median across cities was 11.9%.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0B6C0A97-752B-4B1D-A5BB-41D9EC01E5E9}"/>
              </a:ext>
            </a:extLst>
          </p:cNvPr>
          <p:cNvSpPr>
            <a:spLocks noGrp="1" noRot="1" noChangeAspect="1" noChangeArrowheads="1" noTextEdit="1"/>
          </p:cNvSpPr>
          <p:nvPr>
            <p:ph type="sldImg"/>
          </p:nvPr>
        </p:nvSpPr>
        <p:spPr>
          <a:ln/>
        </p:spPr>
      </p:sp>
      <p:sp>
        <p:nvSpPr>
          <p:cNvPr id="159747" name="Notes Placeholder 2">
            <a:extLst>
              <a:ext uri="{FF2B5EF4-FFF2-40B4-BE49-F238E27FC236}">
                <a16:creationId xmlns:a16="http://schemas.microsoft.com/office/drawing/2014/main" id="{F2A5BCB1-B0E5-4D91-9A93-83428FA53D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did not eat vegetables during the past seven days (Green salad, potatoes [excluding french fries, fried potatoes, or potato chips], carrots, or other vegetables), during the 7 days before the survey, 2019. The values range from 4.5% to 16%. Alaska, Colorado, Idaho, Kansas, Missouri, Montana, North Dakota, Utah, Vermont, range from 4.5% to 7.0%. Illinois, Iowa, Michigan, Nebraska, New Mexico, Oklahoma, Pennsylvania, Rhode Island, South Dakota, range from 7.1% to 8.3%. Alabama, Arizona, Connecticut, Hawaii, Maryland, Massachusetts, North Carolina, Ohio, West Virginia, range from 8.4% to 10.8%. Arkansas, Florida, Georgia, Kentucky, Louisiana, Mississippi, South Carolina, Tennessee, Texas, range from 10.9% to 16.0%.Wisconsin, Virginia, New York, Nevada, New Jersey, New Hampshire, Maine, California, did not ask this question. Delaware and Indiana did not have weighted data. Minnesota, Oregon, Washington and Wyoming did not participate.</a:t>
            </a:r>
          </a:p>
        </p:txBody>
      </p:sp>
      <p:sp>
        <p:nvSpPr>
          <p:cNvPr id="159748" name="Slide Number Placeholder 3">
            <a:extLst>
              <a:ext uri="{FF2B5EF4-FFF2-40B4-BE49-F238E27FC236}">
                <a16:creationId xmlns:a16="http://schemas.microsoft.com/office/drawing/2014/main" id="{551429C0-1E0A-4304-BDCD-EA414DA03A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F8208AE-EA8F-48E0-B743-31B9DA42148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59.3. The percentage for Male students is 58.9. The percentage for Female students is 59.6. The percentage for 9th grade students is 58.6. The percentage for 10th grade students is 58.8. The percentage for 11th grade students is 61.9. The percentage for 12th grade students is 57.7. The percentage for Black students is 45.2. The percentage for Hispanic students is 53.2. The percentage for White students is 64.5.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12th grade students. The prevalence for Hispanic students is higher than for Black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59.3. The percentage for Heterosexual students is 59.2. The percentage for Gay, Lesbian, or Bisexual students is 61.2. The percentage for Unsure students is 62.0. The percentage for Opposite Sex Only students is 59.6. The percentage for Same Sex or Both Sexes students is 64.3. The percentage for No Sexual Contact students is 59.4.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1999-2019. This slide shows percentages from 1999 through 2019 for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64.5. The percentage for 2001 is 64.2. The percentage for 2003 is 63.1. The percentage for 2005 is 61.7. The percentage for 2007 is 60.7. The percentage for 2009 is 62.7. The percentage for 2011 is 62.3. The percentage for 2013 is 61.5. The percentage for 2015 is 61.0. The percentage for 2017 is 59.4. The percentage for 2019 is 59.3.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36 states and 22 cities for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43.0% to 72.1%. The median across states was 56.3%.  The range across cites was 42.7% to 69.9%. The median across cities was 50.7%.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6500D636-0D81-499E-93D7-AB16242845B3}"/>
              </a:ext>
            </a:extLst>
          </p:cNvPr>
          <p:cNvSpPr>
            <a:spLocks noGrp="1" noRot="1" noChangeAspect="1" noChangeArrowheads="1" noTextEdit="1"/>
          </p:cNvSpPr>
          <p:nvPr>
            <p:ph type="sldImg"/>
          </p:nvPr>
        </p:nvSpPr>
        <p:spPr>
          <a:ln/>
        </p:spPr>
      </p:sp>
      <p:sp>
        <p:nvSpPr>
          <p:cNvPr id="161795" name="Notes Placeholder 2">
            <a:extLst>
              <a:ext uri="{FF2B5EF4-FFF2-40B4-BE49-F238E27FC236}">
                <a16:creationId xmlns:a16="http://schemas.microsoft.com/office/drawing/2014/main" id="{F6CF7754-D0C1-43A8-93BC-5964DE0E5D2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ate vegetables one or more times per day during the past seven days (counting green salad, potatoes [excluding french fries, fried potatoes, or potato chips], carrots, or other vegetables), 2019. The values range from 43% to 72.1%. Alabama, Arkansas, Kentucky, Louisiana, Mississippi, Oklahoma, South Carolina, Tennessee, Texas, range from 43.0% to 50.4%. Arizona, Florida, Georgia, Hawaii, Illinois, Michigan, North Carolina, Ohio, West Virginia, range from 50.5% to 56.2%. Iowa, Maryland, Missouri, Nebraska, New Mexico, North Dakota, Pennsylvania, Rhode Island, South Dakota, range from 56.3% to 59.3%. Alaska, Colorado, Connecticut, Idaho, Kansas, Massachusetts, Montana, Utah, Vermont, range from 59.4% to 72.1%.Wisconsin, Virginia, New York, Nevada, New Jersey, New Hampshire, Maine, California, did not ask this question. Delaware and Indiana did not have weighted data. Minnesota, Oregon, Washington and Wyoming did not participate.</a:t>
            </a:r>
          </a:p>
        </p:txBody>
      </p:sp>
      <p:sp>
        <p:nvSpPr>
          <p:cNvPr id="161796" name="Slide Number Placeholder 3">
            <a:extLst>
              <a:ext uri="{FF2B5EF4-FFF2-40B4-BE49-F238E27FC236}">
                <a16:creationId xmlns:a16="http://schemas.microsoft.com/office/drawing/2014/main" id="{350EE6EF-4185-40C5-B9E2-8E349AAE5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490B15-9D22-4504-AE0C-92DE4FAC595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26.1. The percentage for Male students is 26.6. The percentage for Female students is 25.3. The percentage for 9th grade students is 25.3. The percentage for 10th grade students is 24.7. The percentage for 11th grade students is 28.2. The percentage for 12th grade students is 26.0. The percentage for Black students is 20.8. The percentage for Hispanic students is 23.7. The percentage for White students is 26.9.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11th grade students is higher than for 10th grade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fruit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11.9. The percentage for Male students is 13.7. The percentage for Female students is 10.0. The percentage for 9th grade students is 11.4. The percentage for 10th grade students is 12.1. The percentage for 11th grade students is 11.9. The percentage for 12th grade students is 12.0. The percentage for Black students is 21.2. The percentage for Hispanic students is 10.5. The percentage for White students is 11.0.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Hispanic students. The prevalence for Black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26.1. The percentage for Heterosexual students is 25.9. The percentage for Gay, Lesbian, or Bisexual students is 27.8. The percentage for Unsure students is 28.9. The percentage for Opposite Sex Only students is 26.5. The percentage for Same Sex or Both Sexes students is 31.0. The percentage for No Sexual Contact students is 25.4.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1999-2019. This slide shows percentages from 1999 through 2019 for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28.5. The percentage for 2001 is 28.9. The percentage for 2003 is 28.6. The percentage for 2005 is 26.3. The percentage for 2007 is 26.9. The percentage for 2009 is 27.6. The percentage for 2011 is 28.3. The percentage for 2013 is 28.4. The percentage for 2015 is 28.0. The percentage for 2017 is 26.6. The percentage for 2019 is 26.1.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36 states and 22 cities for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16.2% to 37.0%. The median across states was 23.7%.  The range across cites was 16.1% to 37.7%. The median across cities was 22%.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A2986009-9B1B-4FFB-BFD8-20C682A4E557}"/>
              </a:ext>
            </a:extLst>
          </p:cNvPr>
          <p:cNvSpPr>
            <a:spLocks noGrp="1" noRot="1" noChangeAspect="1" noChangeArrowheads="1" noTextEdit="1"/>
          </p:cNvSpPr>
          <p:nvPr>
            <p:ph type="sldImg"/>
          </p:nvPr>
        </p:nvSpPr>
        <p:spPr>
          <a:ln/>
        </p:spPr>
      </p:sp>
      <p:sp>
        <p:nvSpPr>
          <p:cNvPr id="163843" name="Notes Placeholder 2">
            <a:extLst>
              <a:ext uri="{FF2B5EF4-FFF2-40B4-BE49-F238E27FC236}">
                <a16:creationId xmlns:a16="http://schemas.microsoft.com/office/drawing/2014/main" id="{8703C3DF-691A-4A84-8E24-9F28F869172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ate vegetables two or more times per day during the past seven days (Green salad, potatoes [excluding french fries, fried potatoes, or potato chips], carrots, or other vegetables), 2019. The values range from 16.2% to 37%. Alabama, Arkansas, Kentucky, Louisiana, Mississippi, Oklahoma, South Carolina, Tennessee, Texas, range from 16.2% to 21.1%. Arizona, Florida, Hawaii, Michigan, North Carolina, North Dakota, Pennsylvania, South Dakota, West Virginia, range from 21.2% to 23.6%. Georgia, Idaho, Illinois, Iowa, Maryland, Massachusetts, Nebraska, Ohio, Rhode Island, range from 23.7% to 25.8%. Alaska, Colorado, Connecticut, Kansas, Missouri, Montana, New Mexico, Utah, Vermont, range from 25.9% to 37.0%.Wisconsin, Virginia, New York, Nevada, New Jersey, New Hampshire, Maine, California, did not ask this question. Delaware and Indiana did not have weighted data. Minnesota, Oregon, Washington and Wyoming did not participate.</a:t>
            </a:r>
          </a:p>
        </p:txBody>
      </p:sp>
      <p:sp>
        <p:nvSpPr>
          <p:cNvPr id="163844" name="Slide Number Placeholder 3">
            <a:extLst>
              <a:ext uri="{FF2B5EF4-FFF2-40B4-BE49-F238E27FC236}">
                <a16:creationId xmlns:a16="http://schemas.microsoft.com/office/drawing/2014/main" id="{01B8F020-75DB-4863-B4F2-8BA16875B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2C07C21-F0A4-4D62-9CE8-2B3AF060D98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14.0. The percentage for Male students is 14.5. The percentage for Female students is 13.4. The percentage for 9th grade students is 13.6. The percentage for 10th grade students is 13.3. The percentage for 11th grade students is 15.8. The percentage for 12th grade students is 13.1. The percentage for Black students is 12.2. The percentage for Hispanic students is 13.1. The percentage for White students is 13.6.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11th grade students is higher than for 9th grade students. The prevalence for 11th grade students is higher than for 10th grade students. The prevalence for 11th grade students is higher than for 12th grade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14.0. The percentage for Heterosexual students is 13.6. The percentage for Gay, Lesbian, or Bisexual students is 16.0. The percentage for Unsure students is 17.4. The percentage for Opposite Sex Only students is 14.4. The percentage for Same Sex or Both Sexes students is 17.9. The percentage for No Sexual Contact students is 12.8.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1999-2019. This slide shows percentages from 1999 through 2019 for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14.0. The percentage for 2001 is 13.5. The percentage for 2003 is 14.6. The percentage for 2005 is 12.9. The percentage for 2007 is 13.2. The percentage for 2009 is 13.8. The percentage for 2011 is 15.3. The percentage for 2013 is 15.7. The percentage for 2015 is 14.8. The percentage for 2017 is 13.9. The percentage for 2019 is 14.0.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36 states and 22 cities for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8.9% to 18.7%. The median across states was 11.7%.  The range across cites was 8.6% to 19.1%. The median across cities was 11%.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888D10DA-18E2-4CDB-9DF1-5C00B062BC78}"/>
              </a:ext>
            </a:extLst>
          </p:cNvPr>
          <p:cNvSpPr>
            <a:spLocks noGrp="1" noRot="1" noChangeAspect="1" noChangeArrowheads="1" noTextEdit="1"/>
          </p:cNvSpPr>
          <p:nvPr>
            <p:ph type="sldImg"/>
          </p:nvPr>
        </p:nvSpPr>
        <p:spPr>
          <a:ln/>
        </p:spPr>
      </p:sp>
      <p:sp>
        <p:nvSpPr>
          <p:cNvPr id="165891" name="Notes Placeholder 2">
            <a:extLst>
              <a:ext uri="{FF2B5EF4-FFF2-40B4-BE49-F238E27FC236}">
                <a16:creationId xmlns:a16="http://schemas.microsoft.com/office/drawing/2014/main" id="{39108512-A188-4005-BDC6-65940A3A324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ate vegetables three or more times per day during the past seven days (Green salad, potatoes [excluding french fries, fried potatoes, or potato chips], carrots, or other vegetables), 2019. The values range from 8.9% to 18.7%. Arkansas, Kentucky, Mississippi, Missouri, North Dakota, Oklahoma, South Carolina, Tennessee, Texas, range from 8.9% to 10.4%. Massachusetts, Michigan, Nebraska, Ohio, Pennsylvania, West Virginia, range from 10.5% to 11.6%. Alabama, Arizona, Hawaii, Idaho, Illinois, Iowa, Louisiana, Maryland, Montana, North Carolina, South Dakota, Utah, range from 11.7% to 13.1%. Alaska, Colorado, Connecticut, Florida, Georgia, Kansas, New Mexico, Rhode Island, Vermont, range from 13.2% to 18.7%.Wisconsin, Virginia, New York, Nevada, New Jersey, New Hampshire, Maine, California, did not ask this question. Delaware and Indiana did not have weighted data. Minnesota, Oregon, Washington and Wyoming did not participate.</a:t>
            </a:r>
          </a:p>
        </p:txBody>
      </p:sp>
      <p:sp>
        <p:nvSpPr>
          <p:cNvPr id="165892" name="Slide Number Placeholder 3">
            <a:extLst>
              <a:ext uri="{FF2B5EF4-FFF2-40B4-BE49-F238E27FC236}">
                <a16:creationId xmlns:a16="http://schemas.microsoft.com/office/drawing/2014/main" id="{00B4F6D7-B8F7-4041-BCFA-B1611B965C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D1041EE-C141-4485-830E-7AE32B1EA7C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drink milk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30.6. The percentage for Male students is 21.9. The percentage for Female students is 39.5. The percentage for 9th grade students is 28.6. The percentage for 10th grade students is 29.3. The percentage for 11th grade students is 31.7. The percentage for 12th grade students is 33.3. The percentage for Black students is 43.2. The percentage for Hispanic students is 29.8. The percentage for White students is 28.6.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The prevalence for Black students is higher than for Hispanic students. The prevalence for Black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fruit (one or more times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11.9. The percentage for Heterosexual students is 11.0. The percentage for Gay, Lesbian, or Bisexual students is 14.3. The percentage for Unsure students is 18.9. The percentage for Opposite Sex Only students is 9.8. The percentage for Same Sex or Both Sexes students is 12.8. The percentage for No Sexual Contact students is 11.1.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drink milk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30.6. The percentage for Heterosexual students is 29.8. The percentage for Gay, Lesbian, or Bisexual students is 34.9. The percentage for Unsure students is 37.9. The percentage for Opposite Sex Only students is 30.5. The percentage for Same Sex or Both Sexes students is 39.3. The percentage for No Sexual Contact students is 29.1.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1999-2019. This slide shows percentages from 1999 through 2019 for high school students who did not drink milk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17.0. The percentage for 2001 is 16.4. The percentage for 2003 is 16.6. The percentage for 2005 is 16.5. The percentage for 2007 is 18.2. The percentage for 2009 is 17.3. The percentage for 2011 is 17.3. The percentage for 2013 is 19.4. The percentage for 2015 is 21.5. The percentage for 2017 is 26.7. The percentage for 2019 is 30.6.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2019, increased from 1999 to 2013, and increased from 2013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29 states and 17 cities for high school students who did not drink milk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20.5% to 40.2%. The median across states was 30.6%.  The range across cites was 29.0% to 40.7%. The median across cities was 34.3%.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02A89A23-E06E-417A-A23B-9CAA2B582C4B}"/>
              </a:ext>
            </a:extLst>
          </p:cNvPr>
          <p:cNvSpPr>
            <a:spLocks noGrp="1" noRot="1" noChangeAspect="1" noChangeArrowheads="1" noTextEdit="1"/>
          </p:cNvSpPr>
          <p:nvPr>
            <p:ph type="sldImg"/>
          </p:nvPr>
        </p:nvSpPr>
        <p:spPr>
          <a:ln/>
        </p:spPr>
      </p:sp>
      <p:sp>
        <p:nvSpPr>
          <p:cNvPr id="167939" name="Notes Placeholder 2">
            <a:extLst>
              <a:ext uri="{FF2B5EF4-FFF2-40B4-BE49-F238E27FC236}">
                <a16:creationId xmlns:a16="http://schemas.microsoft.com/office/drawing/2014/main" id="{297CBAA2-CF91-463C-AE01-DB7F7DECCAD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did not drink milk (during the 7 days before the survey), 2019. The values range from 20.5% to 40.2%. Idaho, Iowa, Montana, Nebraska, North Dakota, South Dakota, Utah, range from 20.5% to 25.9%. Illinois, Kansas, Kentucky, Maine, Missouri, Pennsylvania, West Virginia, range from 26.0% to 30.5%. Arkansas, California, Massachusetts, Michigan, Nevada, Oklahoma, range from 30.6% to 33.5%. Alabama, Arizona, Florida, Georgia, Louisiana, Mississippi, South Carolina, Tennessee, Texas, range from 33.6% to 40.2%.Wisconsin, Vermont, Virginia, Rhode Island, Ohio, New York, New Mexico, New Jersey, New Hampshire, North Carolina, Maryland, Hawaii, Connecticut, Colorado, Alaska, did not ask this question. Delaware and Indiana did not have weighted data. Minnesota, Oregon, Washington and Wyoming did not participate.</a:t>
            </a:r>
          </a:p>
        </p:txBody>
      </p:sp>
      <p:sp>
        <p:nvSpPr>
          <p:cNvPr id="167940" name="Slide Number Placeholder 3">
            <a:extLst>
              <a:ext uri="{FF2B5EF4-FFF2-40B4-BE49-F238E27FC236}">
                <a16:creationId xmlns:a16="http://schemas.microsoft.com/office/drawing/2014/main" id="{F745791F-57C5-4780-A53A-C8754CEA456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F3C1273-AE95-46A9-9A2C-3DDE78DEC81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28.6. The percentage for Male students is 37.1. The percentage for Female students is 19.8. The percentage for 9th grade students is 29.8. The percentage for 10th grade students is 30.2. The percentage for 11th grade students is 27.9. The percentage for 12th grade students is 26.0. The percentage for Black students is 19.6. The percentage for Hispanic students is 25.6. The percentage for White students is 31.2.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Hispanic students is higher than for Black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28.6. The percentage for Heterosexual students is 28.7. The percentage for Gay, Lesbian, or Bisexual students is 26.6. The percentage for Unsure students is 28.4. The percentage for Opposite Sex Only students is 28.3. The percentage for Same Sex or Both Sexes students is 23.4. The percentage for No Sexual Contact students is 29.3.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1999-2019. This slide shows percentages from 1999 through 2019 for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47.1. The percentage for 2001 is 44.5. The percentage for 2003 is 45.0. The percentage for 2005 is 44.4. The percentage for 2007 is 43.1. The percentage for 2009 is 43.9. The percentage for 2011 is 44.4. The percentage for 2013 is 40.3. The percentage for 2015 is 37.5. The percentage for 2017 is 31.3. The percentage for 2019 is 28.6.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2019, decreased from 1999 to 2013, and decreased from 2013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29 states and 17 cities for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18.8% to 40.8%. The median across states was 26.8%.  The range across cites was 16.2% to 26.7%. The median across cities was 19.9%.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AC703760-5C4C-4C2B-A0C0-5FC27D9DEA1D}"/>
              </a:ext>
            </a:extLst>
          </p:cNvPr>
          <p:cNvSpPr>
            <a:spLocks noGrp="1" noRot="1" noChangeAspect="1" noChangeArrowheads="1" noTextEdit="1"/>
          </p:cNvSpPr>
          <p:nvPr>
            <p:ph type="sldImg"/>
          </p:nvPr>
        </p:nvSpPr>
        <p:spPr>
          <a:ln/>
        </p:spPr>
      </p:sp>
      <p:sp>
        <p:nvSpPr>
          <p:cNvPr id="169987" name="Notes Placeholder 2">
            <a:extLst>
              <a:ext uri="{FF2B5EF4-FFF2-40B4-BE49-F238E27FC236}">
                <a16:creationId xmlns:a16="http://schemas.microsoft.com/office/drawing/2014/main" id="{1E575C36-E10C-48E9-B7E8-45BA6575A6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drank milk one or more times per day during the past seven days (counting the milk they drank in a glass or cup, from a carton, or with cereal and counting the half pint of milk served at school as equal to one glass, during the 7 days before the survey), 2019. The values range from 18.8% to 40.8%. Alabama, Arizona, Georgia, Louisiana, Mississippi, Nevada, South Carolina, range from 18.8% to 21.6%. Arkansas, Florida, Kentucky, Missouri, Oklahoma, Tennessee, Texas, range from 21.7% to 26.7%. California, Illinois, Kansas, Massachusetts, Michigan, Pennsylvania, West Virginia, range from 26.8% to 31.2%. Idaho, Iowa, Maine, Montana, Nebraska, North Dakota, South Dakota, Utah, range from 31.3% to 40.8%.Wisconsin, Vermont, Virginia, Rhode Island, Ohio, New York, New Mexico, New Jersey, New Hampshire, North Carolina, Maryland, Hawaii, Connecticut, Colorado, Alaska, did not ask this question. Delaware and Indiana did not have weighted data. Minnesota, Oregon, Washington and Wyoming did not participate.</a:t>
            </a:r>
          </a:p>
        </p:txBody>
      </p:sp>
      <p:sp>
        <p:nvSpPr>
          <p:cNvPr id="169988" name="Slide Number Placeholder 3">
            <a:extLst>
              <a:ext uri="{FF2B5EF4-FFF2-40B4-BE49-F238E27FC236}">
                <a16:creationId xmlns:a16="http://schemas.microsoft.com/office/drawing/2014/main" id="{953361E1-2371-4306-9FC8-C077527D4E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0C17238-B6A5-4350-BE7B-3675B5B0DDD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6.8. The percentage for Male students is 9.8. The percentage for Female students is 3.7. The percentage for 9th grade students is 7.4. The percentage for 10th grade students is 7.0. The percentage for 11th grade students is 6.4. The percentage for 12th grade students is 6.2. The percentage for Black students is 5.9. The percentage for Hispanic students is 5.8. The percentage for White students is 7.5.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fruit or drink 100% fruit juices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6.3. The percentage for Male students is 7.7. The percentage for Female students is 4.9. The percentage for 9th grade students is 6.0. The percentage for 10th grade students is 6.0. The percentage for 11th grade students is 6.6. The percentage for 12th grade students is 6.5. The percentage for Black students is 10.2. The percentage for Hispanic students is 5.5. The percentage for White students is 6.3.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Hispanic students. The prevalence for Black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6.8. The percentage for Heterosexual students is 6.9. The percentage for Gay, Lesbian, or Bisexual students is 5.7. The percentage for Unsure students is 9.5. The percentage for Opposite Sex Only students is 7.1. The percentage for Same Sex or Both Sexes students is 5.7. The percentage for No Sexual Contact students is 6.5.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1999-2019. This slide shows percentages from 1999 through 2019 for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18.0. The percentage for 2001 is 16.4. The percentage for 2003 is 17.1. The percentage for 2005 is 16.2. The percentage for 2007 is 14.1. The percentage for 2009 is 14.5. The percentage for 2011 is 14.9. The percentage for 2013 is 12.5. The percentage for 2015 is 10.2. The percentage for 2017 is 7.9. The percentage for 2019 is 6.8.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2019, decreased from 1999 to 2011, and decreased from 2011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29 states and 17 cities for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4.4% to 11.3%. The median across states was 6.7%.  The range across cites was 2.6% to 6.9%. The median across cities was 4.7%.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9079F048-2A01-4A48-A5EE-F78CFFC742B2}"/>
              </a:ext>
            </a:extLst>
          </p:cNvPr>
          <p:cNvSpPr>
            <a:spLocks noGrp="1" noRot="1" noChangeAspect="1" noChangeArrowheads="1" noTextEdit="1"/>
          </p:cNvSpPr>
          <p:nvPr>
            <p:ph type="sldImg"/>
          </p:nvPr>
        </p:nvSpPr>
        <p:spPr>
          <a:ln/>
        </p:spPr>
      </p:sp>
      <p:sp>
        <p:nvSpPr>
          <p:cNvPr id="172035" name="Notes Placeholder 2">
            <a:extLst>
              <a:ext uri="{FF2B5EF4-FFF2-40B4-BE49-F238E27FC236}">
                <a16:creationId xmlns:a16="http://schemas.microsoft.com/office/drawing/2014/main" id="{03B60B01-5E3A-48DA-AA41-ED7CE19A2E1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drank milk three or more times per day during the past seven days (counting the milk they drank in a glass or cup, from a carton, or with cereal and counting the half pint of milk served at school as equal to one glass, during the 7 days before the survey), 2019. The values range from 4.4% to 11.3%. Alabama, Arizona, Florida, Louisiana, Nevada, South Carolina, Texas, range from 4.4% to 5.4%. Arkansas, Georgia, Kansas, Mississippi, Oklahoma, Tennessee, range from 5.5% to 6.6%. Illinois, Kentucky, Massachusetts, Michigan, Missouri, Nebraska, Pennsylvania, West Virginia, range from 6.7% to 8.4%. California, Idaho, Iowa, Maine, Montana, North Dakota, South Dakota, Utah, range from 8.5% to 11.3%.Wisconsin, Vermont, Virginia, Rhode Island, Ohio, New York, New Mexico, New Jersey, New Hampshire, North Carolina, Maryland, Hawaii, Connecticut, Colorado, Alaska, did not ask this question. Delaware and Indiana did not have weighted data. Minnesota, Oregon, Washington and Wyoming did not participate.</a:t>
            </a:r>
          </a:p>
        </p:txBody>
      </p:sp>
      <p:sp>
        <p:nvSpPr>
          <p:cNvPr id="172036" name="Slide Number Placeholder 3">
            <a:extLst>
              <a:ext uri="{FF2B5EF4-FFF2-40B4-BE49-F238E27FC236}">
                <a16:creationId xmlns:a16="http://schemas.microsoft.com/office/drawing/2014/main" id="{0EA93A82-FC53-4E22-ACCC-608782AB48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EF3D639-A3C9-4341-9B6B-BEDBCE1CCEB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31.7. The percentage for Male students is 26.8. The percentage for Female students is 36.6. The percentage for 9th grade students is 30.9. The percentage for 10th grade students is 29.9. The percentage for 11th grade students is 32.6. The percentage for 12th grade students is 33.5. The percentage for Black students is 31.7. The percentage for Hispanic students is 27.7. The percentage for White students is 31.7.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10th grade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25738148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31.7. The percentage for Heterosexual students is 32.1. The percentage for Gay, Lesbian, or Bisexual students is 29.3. The percentage for Unsure students is 37.0. The percentage for Opposite Sex Only students is 28.0. The percentage for Same Sex or Both Sexes students is 27.4. The percentage for No Sexual Contact students is 35.1.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25427160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2007-2019. This slide shows percentages from 2007 through 2019 for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18.6. The percentage for 2009 is 19.4. The percentage for 2011 is 20.9. The percentage for 2013 is 22.3. The percentage for 2015 is 26.2. The percentage for 2017 is 27.8. The percentage for 2019 is 31.7.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3618432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38 states and 23 cities for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22.3% to 40.5%. The median across states was 29.5%.  The range across cites was 24.0% to 45.6%. The median across cities was 32.6%.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36764038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117BA443-65F1-4C06-A827-2477AB8B1F13}"/>
              </a:ext>
            </a:extLst>
          </p:cNvPr>
          <p:cNvSpPr>
            <a:spLocks noGrp="1" noRot="1" noChangeAspect="1" noChangeArrowheads="1" noTextEdit="1"/>
          </p:cNvSpPr>
          <p:nvPr>
            <p:ph type="sldImg"/>
          </p:nvPr>
        </p:nvSpPr>
        <p:spPr>
          <a:ln/>
        </p:spPr>
      </p:sp>
      <p:sp>
        <p:nvSpPr>
          <p:cNvPr id="174083" name="Notes Placeholder 2">
            <a:extLst>
              <a:ext uri="{FF2B5EF4-FFF2-40B4-BE49-F238E27FC236}">
                <a16:creationId xmlns:a16="http://schemas.microsoft.com/office/drawing/2014/main" id="{7435F133-0D06-485E-BFB3-1CF6C8E4B1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did not drink a can, bottle, or glass of soda or pop (such as Coke, Pepsi, or Sprite, not counting diet soda or diet pop, during the 7 days before the survey), 2019. The values range from 22.3% to 40.5%. Alabama, Arkansas, Kentucky, Mississippi, New Mexico, Oklahoma, Tennessee, Texas, West Virginia, range from 22.3% to 25.7%. Iowa, Kansas, Louisiana, Michigan, Missouri, Montana, Nebraska, North Carolina, North Dakota, South Dakota, range from 25.8% to 29.5%. Alaska, Arizona, California, Illinois, Nevada, Pennsylvania, South Carolina, Utah, Virginia, range from 29.6% to 32.7%. Connecticut, Florida, Hawaii, Idaho, Maryland, Massachusetts, New Hampshire, New Jersey, New York, Ohio, range from 32.8% to 40.5%.Wisconsin, Vermont, Rhode Island, Maine, Georgia, Colorado, did not ask this question. Delaware and Indiana did not have weighted data. Minnesota, Oregon, Washington and Wyoming did not participate.</a:t>
            </a:r>
          </a:p>
        </p:txBody>
      </p:sp>
      <p:sp>
        <p:nvSpPr>
          <p:cNvPr id="174084" name="Slide Number Placeholder 3">
            <a:extLst>
              <a:ext uri="{FF2B5EF4-FFF2-40B4-BE49-F238E27FC236}">
                <a16:creationId xmlns:a16="http://schemas.microsoft.com/office/drawing/2014/main" id="{793BE4DB-0751-4F87-9AF5-226B1934F4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7A01DF6-A8E5-475D-9563-78D6346C380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472714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15.1. The percentage for Male students is 18.2. The percentage for Female students is 11.7. The percentage for 9th grade students is 14.5. The percentage for 10th grade students is 14.8. The percentage for 11th grade students is 16.8. The percentage for 12th grade students is 13.9. The percentage for Black students is 16.9. The percentage for Hispanic students is 16.1. The percentage for White students is 15.2.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254093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eat fruit or drink 100% fruit juices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6.3. The percentage for Heterosexual students is 6.1. The percentage for Gay, Lesbian, or Bisexual students is 5.4. The percentage for Unsure students is 12.1. The percentage for Opposite Sex Only students is 5.0. The percentage for Same Sex or Both Sexes students is 5.6. The percentage for No Sexual Contact students is 5.9.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15.1. The percentage for Heterosexual students is 14.5. The percentage for Gay, Lesbian, or Bisexual students is 15.1. The percentage for Unsure students is 16.0. The percentage for Opposite Sex Only students is 17.9. The percentage for Same Sex or Both Sexes students is 20.6. The percentage for No Sexual Contact students is 10.8.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7357976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2007-2019. This slide shows percentages from 2007 through 2019 for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33.8. The percentage for 2009 is 29.2. The percentage for 2011 is 27.8. The percentage for 2013 is 27.0. The percentage for 2015 is 20.4. The percentage for 2017 is 18.7. The percentage for 2019 is 15.1.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41163132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38 states and 23 cities for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9.9% to 27.9%. The median across states was 15.8%.  The range across cites was 6.9% to 24.9%. The median across cities was 14%.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4145530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40839156-E0AA-4CC1-BE85-52B2606767EF}"/>
              </a:ext>
            </a:extLst>
          </p:cNvPr>
          <p:cNvSpPr>
            <a:spLocks noGrp="1" noRot="1" noChangeAspect="1" noChangeArrowheads="1" noTextEdit="1"/>
          </p:cNvSpPr>
          <p:nvPr>
            <p:ph type="sldImg"/>
          </p:nvPr>
        </p:nvSpPr>
        <p:spPr>
          <a:ln/>
        </p:spPr>
      </p:sp>
      <p:sp>
        <p:nvSpPr>
          <p:cNvPr id="176131" name="Notes Placeholder 2">
            <a:extLst>
              <a:ext uri="{FF2B5EF4-FFF2-40B4-BE49-F238E27FC236}">
                <a16:creationId xmlns:a16="http://schemas.microsoft.com/office/drawing/2014/main" id="{2C74C59E-F28C-4B29-A8F6-C0BE2A45E7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drank a can, bottle or glass of soda one or more times per day (such as Coke, Pepsi, or Sprite, not counting diet soda or diet pop, during the 7 days before the survey), 2019. The values range from 9.9% to 27.9%. Connecticut, Hawaii, Idaho, Maryland, Massachusetts, Nevada, New Hampshire, New Jersey, Utah, range from 9.9% to 12.8%. Alaska, Arizona, California, Illinois, Michigan, Montana, New York, Ohio, Pennsylvania, South Dakota, range from 12.9% to 15.8%. Florida, Iowa, Kansas, Nebraska, New Mexico, North Dakota, Texas, Virginia, range from 15.9% to 19.6%. Alabama, Arkansas, Kentucky, Louisiana, Mississippi, Missouri, North Carolina, Oklahoma, South Carolina, Tennessee, West Virginia, range from 19.7% to 27.9%.Wisconsin, Vermont, Rhode Island, Maine, Georgia, Colorado, did not ask this question. Delaware and Indiana did not have weighted data. Minnesota, Oregon, Washington and Wyoming did not participate.</a:t>
            </a:r>
          </a:p>
        </p:txBody>
      </p:sp>
      <p:sp>
        <p:nvSpPr>
          <p:cNvPr id="176132" name="Slide Number Placeholder 3">
            <a:extLst>
              <a:ext uri="{FF2B5EF4-FFF2-40B4-BE49-F238E27FC236}">
                <a16:creationId xmlns:a16="http://schemas.microsoft.com/office/drawing/2014/main" id="{6A248224-096D-48D3-B951-030FAC5BCC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EEC3632-DEAE-47BA-8196-A9508D86273F}"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380023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9.3. The percentage for Male students is 11.5. The percentage for Female students is 7.1. The percentage for 9th grade students is 8.6. The percentage for 10th grade students is 9.7. The percentage for 11th grade students is 10.4. The percentage for 12th grade students is 8.5. The percentage for Black students is 11.9. The percentage for Hispanic students is 9.6. The percentage for White students is 9.2.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27557970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9.3. The percentage for Heterosexual students is 9.0. The percentage for Gay, Lesbian, or Bisexual students is 10.1. The percentage for Unsure students is 9.3. The percentage for Opposite Sex Only students is 11.4. The percentage for Same Sex or Both Sexes students is 14.8. The percentage for No Sexual Contact students is 6.4.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34301974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2007-2019. This slide shows percentages from 2007 through 2019 for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2007 is 24.4. The percentage for 2009 is 19.7. The percentage for 2011 is 19.0. The percentage for 2013 is 19.4. The percentage for 2015 is 13.0. The percentage for 2017 is 12.5. The percentage for 2019 is 9.3.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5521792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38 states and 23 cities for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5.5% to 20.6%. The median across states was 9%.  The range across cites was 3.3% to 17.7%. The median across cities was 8.2%.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20550318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FDD48303-2B45-468A-8F91-73498760BD0F}"/>
              </a:ext>
            </a:extLst>
          </p:cNvPr>
          <p:cNvSpPr>
            <a:spLocks noGrp="1" noRot="1" noChangeAspect="1" noChangeArrowheads="1" noTextEdit="1"/>
          </p:cNvSpPr>
          <p:nvPr>
            <p:ph type="sldImg"/>
          </p:nvPr>
        </p:nvSpPr>
        <p:spPr>
          <a:ln/>
        </p:spPr>
      </p:sp>
      <p:sp>
        <p:nvSpPr>
          <p:cNvPr id="178179" name="Notes Placeholder 2">
            <a:extLst>
              <a:ext uri="{FF2B5EF4-FFF2-40B4-BE49-F238E27FC236}">
                <a16:creationId xmlns:a16="http://schemas.microsoft.com/office/drawing/2014/main" id="{4B9CBEEB-8EFE-4D2A-89A8-108ED8E333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en-US"/>
              <a:t>This slide shows the percentage of students who drank a can, bottle or glass of soda two or more times per day (such as Coke, Pepsi, or Sprite, not counting diet soda or diet pop, during the 7 days before the survey), 2019. The values range from 5.5% to 20.6%. Hawaii, Idaho, Massachusetts, Montana, Nevada, New Hampshire, New Jersey, Utah, range from 5.5% to 7.5%. Alaska, Arizona, California, Connecticut, Illinois, Maryland, Michigan, Nebraska, New York, North Dakota, South Dakota, range from 7.6% to 9.0%. Florida, Iowa, Kansas, New Mexico, North Carolina, Ohio, Pennsylvania, Texas, Virginia, range from 9.1% to 12.0%. Alabama, Arkansas, Kentucky, Louisiana, Mississippi, Missouri, Oklahoma, South Carolina, Tennessee, West Virginia, range from 12.1% to 20.6%.Wisconsin, Vermont, Rhode Island, Maine, Georgia, Colorado, did not ask this question. Delaware and Indiana did not have weighted data. Minnesota, Oregon, Washington and Wyoming did not participate.</a:t>
            </a:r>
          </a:p>
        </p:txBody>
      </p:sp>
      <p:sp>
        <p:nvSpPr>
          <p:cNvPr id="178180" name="Slide Number Placeholder 3">
            <a:extLst>
              <a:ext uri="{FF2B5EF4-FFF2-40B4-BE49-F238E27FC236}">
                <a16:creationId xmlns:a16="http://schemas.microsoft.com/office/drawing/2014/main" id="{38D42F13-5053-4C51-A387-8D1AA731B0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2"/>
                </a:solidFill>
                <a:latin typeface="Arial" panose="020B0604020202020204" pitchFamily="34" charset="0"/>
              </a:defRPr>
            </a:lvl1pPr>
            <a:lvl2pPr marL="742950" indent="-285750">
              <a:defRPr b="1">
                <a:solidFill>
                  <a:schemeClr val="tx2"/>
                </a:solidFill>
                <a:latin typeface="Arial" panose="020B0604020202020204" pitchFamily="34" charset="0"/>
              </a:defRPr>
            </a:lvl2pPr>
            <a:lvl3pPr marL="1143000" indent="-228600">
              <a:defRPr b="1">
                <a:solidFill>
                  <a:schemeClr val="tx2"/>
                </a:solidFill>
                <a:latin typeface="Arial" panose="020B0604020202020204" pitchFamily="34" charset="0"/>
              </a:defRPr>
            </a:lvl3pPr>
            <a:lvl4pPr marL="1600200" indent="-228600">
              <a:defRPr b="1">
                <a:solidFill>
                  <a:schemeClr val="tx2"/>
                </a:solidFill>
                <a:latin typeface="Arial" panose="020B0604020202020204" pitchFamily="34" charset="0"/>
              </a:defRPr>
            </a:lvl4pPr>
            <a:lvl5pPr marL="2057400" indent="-228600">
              <a:defRPr b="1">
                <a:solidFill>
                  <a:schemeClr val="tx2"/>
                </a:solidFill>
                <a:latin typeface="Arial" panose="020B0604020202020204" pitchFamily="34" charset="0"/>
              </a:defRPr>
            </a:lvl5pPr>
            <a:lvl6pPr marL="2514600" indent="-228600" eaLnBrk="0" fontAlgn="base" hangingPunct="0">
              <a:spcBef>
                <a:spcPct val="0"/>
              </a:spcBef>
              <a:spcAft>
                <a:spcPct val="0"/>
              </a:spcAft>
              <a:defRPr b="1">
                <a:solidFill>
                  <a:schemeClr val="tx2"/>
                </a:solidFill>
                <a:latin typeface="Arial" panose="020B0604020202020204" pitchFamily="34" charset="0"/>
              </a:defRPr>
            </a:lvl6pPr>
            <a:lvl7pPr marL="2971800" indent="-228600" eaLnBrk="0" fontAlgn="base" hangingPunct="0">
              <a:spcBef>
                <a:spcPct val="0"/>
              </a:spcBef>
              <a:spcAft>
                <a:spcPct val="0"/>
              </a:spcAft>
              <a:defRPr b="1">
                <a:solidFill>
                  <a:schemeClr val="tx2"/>
                </a:solidFill>
                <a:latin typeface="Arial" panose="020B0604020202020204" pitchFamily="34" charset="0"/>
              </a:defRPr>
            </a:lvl7pPr>
            <a:lvl8pPr marL="3429000" indent="-228600" eaLnBrk="0" fontAlgn="base" hangingPunct="0">
              <a:spcBef>
                <a:spcPct val="0"/>
              </a:spcBef>
              <a:spcAft>
                <a:spcPct val="0"/>
              </a:spcAft>
              <a:defRPr b="1">
                <a:solidFill>
                  <a:schemeClr val="tx2"/>
                </a:solidFill>
                <a:latin typeface="Arial" panose="020B0604020202020204" pitchFamily="34" charset="0"/>
              </a:defRPr>
            </a:lvl8pPr>
            <a:lvl9pPr marL="3886200" indent="-228600" eaLnBrk="0" fontAlgn="base" hangingPunct="0">
              <a:spcBef>
                <a:spcPct val="0"/>
              </a:spcBef>
              <a:spcAft>
                <a:spcPct val="0"/>
              </a:spcAft>
              <a:defRPr b="1">
                <a:solidFill>
                  <a:schemeClr val="tx2"/>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B07EC0-4451-4E30-A315-C0F6E3C1FC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7059825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drink a can, bottle, or glass of a sports drink (such as Gatorade or PowerAde, not counting low-calorie sports drinks such as Propel or G2,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50.1. The percentage for Male students is 41.7. The percentage for Female students is 58.6. The percentage for 9th grade students is 48.7. The percentage for 10th grade students is 48.9. The percentage for 11th grade students is 50.0. The percentage for 12th grade students is 53.1. The percentage for Black students is 44.2. The percentage for Hispanic students is 44.1. The percentage for White students is 51.9.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female students is higher than for male students. The prevalence for 12th grade students is higher than for 10th grade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372073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1999-2019. This slide shows percentages from 1999 through 2019 for high school students who did not eat fruit or drink 100% fruit juices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1999 is 5.4. The percentage for 2001 is 6.1. The percentage for 2003 is 6.1. The percentage for 2005 is 5.8. The percentage for 2007 is 5.8. The percentage for 2009 is 5.1. The percentage for 2011 is 4.8. The percentage for 2013 is 5.0. The percentage for 2015 is 5.2. The percentage for 2017 is 5.6. The percentage for 2019 is 6.3.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2013 and increased from 2013 to 2019.This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drink a can, bottle, or glass of a sports drink (such as Gatorade or PowerAde, not counting low-calorie sports drinks such as Propel or G2,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50.1. The percentage for Heterosexual students is 48.7. The percentage for Gay, Lesbian, or Bisexual students is 62.5. The percentage for Unsure students is 62.4. The percentage for Opposite Sex Only students is 41.8. The percentage for Same Sex or Both Sexes students is 55.2. The percentage for No Sexual Contact students is 58.5.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26122579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2015-2019. This slide shows percentages from 2015 through 2019 for high school students who did not drink a can, bottle, or glass of a sports drink (such as Gatorade or PowerAde, not counting low-calorie sports drinks such as Propel or G2,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42.4. The percentage for 2017 is 47.7. The percentage for 2019 is 50.1.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6106236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latin typeface="Verdana" panose="020B0604020202020204" pitchFamily="34" charset="0"/>
              </a:rPr>
              <a:t>Data for this slide are from the National Youth Risk Behavior Survey. This slide shows the percentage of high school students who drank a can, bottle, or glass of a sports drink one or more times per day </a:t>
            </a:r>
            <a:r>
              <a:rPr lang="en-US" sz="1000" dirty="0">
                <a:solidFill>
                  <a:srgbClr val="007889"/>
                </a:solidFill>
                <a:ea typeface="Verdana" panose="020B0604030504040204" pitchFamily="34" charset="0"/>
                <a:cs typeface="Verdana" panose="020B0604030504040204" pitchFamily="34" charset="0"/>
              </a:rPr>
              <a:t>(such as Gatorade or Powerade, not counting low calorie sports drinks such as Propel or G2, during the 7 days before the survey)</a:t>
            </a:r>
            <a:r>
              <a:rPr lang="en-US" sz="1000" kern="1200" dirty="0">
                <a:solidFill>
                  <a:srgbClr val="007889"/>
                </a:solidFill>
                <a:latin typeface="+mn-lt"/>
                <a:ea typeface="Verdana" panose="020B0604030504040204" pitchFamily="34" charset="0"/>
                <a:cs typeface="Verdana" panose="020B0604030504040204" pitchFamily="34" charset="0"/>
              </a:rPr>
              <a:t>.</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10.6. The percentage for Male students is 14.0. The percentage for Female students is 7.1. The percentage for 9th grade students is 10.5. The percentage for 10th grade students is 11.6. The percentage for 11th grade students is 11.3. The percentage for 12th grade students is 8.7. The percentage for Black students is 15.6. The percentage for Hispanic students is 11.9. The percentage for White students is 9.3.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32199800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a can, bottle, or glass of a sports drink one or more times per day </a:t>
            </a:r>
            <a:r>
              <a:rPr lang="en-US" sz="1000" kern="1200" dirty="0">
                <a:solidFill>
                  <a:srgbClr val="007889"/>
                </a:solidFill>
                <a:latin typeface="+mn-lt"/>
                <a:ea typeface="Verdana" panose="020B0604030504040204" pitchFamily="34" charset="0"/>
                <a:cs typeface="Verdana" panose="020B0604030504040204" pitchFamily="34" charset="0"/>
              </a:rPr>
              <a:t>(such as Gatorade or Powerade, not counting low calorie sports drinks such as Propel or G2, during the 7 days before the survey).</a:t>
            </a:r>
            <a:r>
              <a:rPr lang="en-US" sz="1000" dirty="0">
                <a:latin typeface="Verdana" panose="020B0604020202020204" pitchFamily="34" charset="0"/>
              </a:rPr>
              <a:t>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10.6. The percentage for Heterosexual students is 10.5. The percentage for Gay, Lesbian, or Bisexual students is 7.0. The percentage for Unsure students is 10.0. The percentage for Opposite Sex Only students is 13.3. The percentage for Same Sex or Both Sexes students is 10.8. The percentage for No Sexual Contact students is 6.6.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40312726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2015-2019. This slide shows percentages from 2015 through 2019 for high school students who drank a can, bottle, or glass of a sports drink one or more times per day </a:t>
            </a:r>
            <a:r>
              <a:rPr lang="en-US" sz="1000" kern="1200" dirty="0">
                <a:solidFill>
                  <a:srgbClr val="007889"/>
                </a:solidFill>
                <a:latin typeface="+mn-lt"/>
                <a:ea typeface="Verdana" panose="020B0604030504040204" pitchFamily="34" charset="0"/>
                <a:cs typeface="Verdana" panose="020B0604030504040204" pitchFamily="34" charset="0"/>
              </a:rPr>
              <a:t>(such as Gatorade or Powerade, not counting low calorie sports drinks such as Propel or G2, during the 7 days before the survey).</a:t>
            </a:r>
            <a:r>
              <a:rPr lang="en-US" sz="1000" dirty="0">
                <a:latin typeface="Verdana" panose="020B0604020202020204" pitchFamily="34" charset="0"/>
              </a:rPr>
              <a:t>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13.8. The percentage for 2017 is 12.4. The percentage for 2019 is 10.6.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9810402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a can, bottle, or glass of a sports drink two or more times per day </a:t>
            </a:r>
            <a:r>
              <a:rPr lang="en-US" sz="1000" kern="1200" dirty="0">
                <a:solidFill>
                  <a:srgbClr val="007889"/>
                </a:solidFill>
                <a:latin typeface="+mn-lt"/>
                <a:ea typeface="Verdana" panose="020B0604030504040204" pitchFamily="34" charset="0"/>
                <a:cs typeface="Verdana" panose="020B0604030504040204" pitchFamily="34" charset="0"/>
              </a:rPr>
              <a:t>(such as Gatorade or Powerade, not counting low calorie sports drinks such as Propel or G2, during the 7 days before the survey).</a:t>
            </a:r>
          </a:p>
          <a:p>
            <a:endParaRPr lang="en-US" baseline="0" dirty="0">
              <a:latin typeface="Verdana" pitchFamily="34" charset="0"/>
            </a:endParaRPr>
          </a:p>
          <a:p>
            <a:pPr>
              <a:spcBef>
                <a:spcPct val="0"/>
              </a:spcBef>
            </a:pPr>
            <a:r>
              <a:rPr lang="en-US" sz="1000" baseline="0" dirty="0">
                <a:latin typeface="Verdana" pitchFamily="34" charset="0"/>
              </a:rPr>
              <a:t>The percentage for all students is 6.1. The percentage for Male students is 7.8. The percentage for Female students is 4.3. The percentage for 9th grade students is 5.9. The percentage for 10th grade students is 6.6. The percentage for 11th grade students is 6.5. The percentage for 12th grade students is 4.8. The percentage for Black students is 10.7. The percentage for Hispanic students is 7.1. The percentage for White students is 4.6.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31953275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a can, bottle, or glass of a sports drink two or more times per day </a:t>
            </a:r>
            <a:r>
              <a:rPr lang="en-US" sz="1000" kern="1200" dirty="0">
                <a:solidFill>
                  <a:srgbClr val="007889"/>
                </a:solidFill>
                <a:latin typeface="+mn-lt"/>
                <a:ea typeface="Verdana" panose="020B0604030504040204" pitchFamily="34" charset="0"/>
                <a:cs typeface="Verdana" panose="020B0604030504040204" pitchFamily="34" charset="0"/>
              </a:rPr>
              <a:t>(such as Gatorade or Powerade, not counting low calorie sports drinks such as Propel or G2, during the 7 days before the survey).</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6.1. The percentage for Heterosexual students is 5.9. The percentage for Gay, Lesbian, or Bisexual students is 4.0. The percentage for Unsure students is 5.3. The percentage for Opposite Sex Only students is 7.6. The percentage for Same Sex or Both Sexes students is 7.3. The percentage for No Sexual Contact students is 3.5.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6865061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2015-2019. This slide shows percentages from 2015 through 2019 for high school students who drank a can, bottle, or glass of a sports drink two or more times per day </a:t>
            </a:r>
            <a:r>
              <a:rPr lang="en-US" sz="1000" kern="1200" dirty="0">
                <a:solidFill>
                  <a:srgbClr val="007889"/>
                </a:solidFill>
                <a:latin typeface="+mn-lt"/>
                <a:ea typeface="Verdana" panose="020B0604030504040204" pitchFamily="34" charset="0"/>
                <a:cs typeface="Verdana" panose="020B0604030504040204" pitchFamily="34" charset="0"/>
              </a:rPr>
              <a:t>(such as Gatorade or Powerade, not counting low calorie sports drinks such as Propel or G2, during the 7 days before the survey).</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8.3. The percentage for 2017 is 7.6. The percentage for 2019 is 6.1.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decreased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37480999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drink a bottle or glass of plain water (counting tap, bottled, and unflavored sparkling water, during the 7 days before the survey).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 The percentage for Male students is 5.3. The percentage for Female students is 2.6. The percentage for 9th grade students is 4.8. The percentage for 10th grade students is 3.6. The percentage for 11th grade students is 3.9. The percentage for 12th grade students is 3.3. The percentage for Black students is 10.0. The percentage for Hispanic students is 4.0. The percentage for White students is 2.8.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male students is higher than for female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20609330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did not drink a bottle or glass of plain water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4.0. The percentage for Heterosexual students is 3.7. The percentage for Gay, Lesbian, or Bisexual students is 3.6. The percentage for Unsure students is 9.3. The percentage for Opposite Sex Only students is 3.0. The percentage for Same Sex or Both Sexes students is 6.3. The percentage for No Sexual Contact students is 3.4.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3261018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state and local Youth Risk Behavior Surveys, 2019. This slide shows the range and median percentages of 42 states and 24 cities for high school students who did not eat fruit or drink 100% fruit juices (such as orange juice, apple juice, or grape juice,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range across states was 5.4% to 12.5%. The median across states was 7.3%.  The range across cites was 4.5% to 12.7%. The median across cities was 7.9%.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2015-2019. This slide shows percentages from 2015 through 2019 for high school students who did not drink a bottle or glass of plain water (counting tap, bottled, and unflavored sparkling water, during the 7 days before the survey). </a:t>
            </a:r>
            <a:endParaRPr lang="en-US"/>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3.5. The percentage for 2017 is 3.8. The percentage for 2019 is 4.0.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did not change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23438475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one or more glasses per day of water (</a:t>
            </a:r>
            <a:r>
              <a:rPr lang="en-US" sz="1000" kern="1200" dirty="0">
                <a:solidFill>
                  <a:srgbClr val="007889"/>
                </a:solidFill>
                <a:latin typeface="+mn-lt"/>
                <a:ea typeface="Verdana" panose="020B0604030504040204" pitchFamily="34" charset="0"/>
              </a:rPr>
              <a:t>c</a:t>
            </a:r>
            <a:r>
              <a:rPr lang="en-US" sz="1000" kern="1200" dirty="0">
                <a:solidFill>
                  <a:srgbClr val="007889"/>
                </a:solidFill>
                <a:latin typeface="+mn-lt"/>
                <a:ea typeface="Verdana" panose="020B0604030504040204" pitchFamily="34" charset="0"/>
                <a:cs typeface="Verdana" panose="020B0604030504040204" pitchFamily="34" charset="0"/>
              </a:rPr>
              <a:t>ounting tap, bottled, and unflavored sparkling water, during the 7 days before the survey</a:t>
            </a:r>
            <a:r>
              <a:rPr lang="en-US" sz="1000" dirty="0">
                <a:latin typeface="Verdana" panose="020B0604020202020204" pitchFamily="34" charset="0"/>
              </a:rPr>
              <a:t>).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77.2. The percentage for Male students is 76.3. The percentage for Female students is 78.1. The percentage for 9th grade students is 75.1. The percentage for 10th grade students is 77.8. The percentage for 11th grade students is 77.8. The percentage for 12th grade students is 78.5. The percentage for Black students is 62.1. The percentage for Hispanic students is 75.8. The percentage for White students is 79.7.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Black students. The prevalence for White students is higher than for Black students. The prevalence for White students is higher than for Hispanic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37557136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one or more glasses per day of water (</a:t>
            </a:r>
            <a:r>
              <a:rPr lang="en-US" sz="1000" kern="1200" dirty="0">
                <a:solidFill>
                  <a:srgbClr val="007889"/>
                </a:solidFill>
                <a:latin typeface="+mn-lt"/>
                <a:ea typeface="Verdana" panose="020B0604030504040204" pitchFamily="34" charset="0"/>
              </a:rPr>
              <a:t>c</a:t>
            </a:r>
            <a:r>
              <a:rPr lang="en-US" sz="1000" kern="1200" dirty="0">
                <a:solidFill>
                  <a:srgbClr val="007889"/>
                </a:solidFill>
                <a:latin typeface="+mn-lt"/>
                <a:ea typeface="Verdana" panose="020B0604030504040204" pitchFamily="34" charset="0"/>
                <a:cs typeface="Verdana" panose="020B0604030504040204" pitchFamily="34" charset="0"/>
              </a:rPr>
              <a:t>ounting tap, bottled, and unflavored sparkling water, during the 7 days before the survey</a:t>
            </a:r>
            <a:r>
              <a:rPr lang="en-US" sz="1000" dirty="0">
                <a:latin typeface="Verdana" panose="020B0604020202020204" pitchFamily="34" charset="0"/>
              </a:rPr>
              <a:t>).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77.2. The percentage for Heterosexual students is 77.9. The percentage for Gay, Lesbian, or Bisexual students is 75.4. The percentage for Unsure students is 70.9. The percentage for Opposite Sex Only students is 77.7. The percentage for Same Sex or Both Sexes students is 75.4. The percentage for No Sexual Contact students is 78.3.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322368919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2015-2019. This slide shows percentages from 2015 through 2019 for high school students who drank one or more glasses per day of water (</a:t>
            </a:r>
            <a:r>
              <a:rPr lang="en-US" sz="1000" kern="1200" dirty="0">
                <a:solidFill>
                  <a:srgbClr val="007889"/>
                </a:solidFill>
                <a:latin typeface="+mn-lt"/>
                <a:ea typeface="Verdana" panose="020B0604030504040204" pitchFamily="34" charset="0"/>
              </a:rPr>
              <a:t>c</a:t>
            </a:r>
            <a:r>
              <a:rPr lang="en-US" sz="1000" kern="1200" dirty="0">
                <a:solidFill>
                  <a:srgbClr val="007889"/>
                </a:solidFill>
                <a:latin typeface="+mn-lt"/>
                <a:ea typeface="Verdana" panose="020B0604030504040204" pitchFamily="34" charset="0"/>
                <a:cs typeface="Verdana" panose="020B0604030504040204" pitchFamily="34" charset="0"/>
              </a:rPr>
              <a:t>ounting tap, bottled, and unflavored sparkling water, during the 7 days before the survey</a:t>
            </a:r>
            <a:r>
              <a:rPr lang="en-US" sz="1000" dirty="0">
                <a:latin typeface="Verdana" panose="020B0604020202020204" pitchFamily="34" charset="0"/>
              </a:rPr>
              <a:t>).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73.6. The percentage for 2017 is 75.4. The percentage for 2019 is 77.2.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6472395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two or more glasses per day of water (</a:t>
            </a:r>
            <a:r>
              <a:rPr lang="en-US" sz="1000" kern="1200" dirty="0">
                <a:solidFill>
                  <a:srgbClr val="007889"/>
                </a:solidFill>
                <a:latin typeface="+mn-lt"/>
                <a:ea typeface="Verdana" panose="020B0604030504040204" pitchFamily="34" charset="0"/>
              </a:rPr>
              <a:t>c</a:t>
            </a:r>
            <a:r>
              <a:rPr lang="en-US" sz="1000" kern="1200" dirty="0">
                <a:solidFill>
                  <a:srgbClr val="007889"/>
                </a:solidFill>
                <a:latin typeface="+mn-lt"/>
                <a:ea typeface="Verdana" panose="020B0604030504040204" pitchFamily="34" charset="0"/>
                <a:cs typeface="Verdana" panose="020B0604030504040204" pitchFamily="34" charset="0"/>
              </a:rPr>
              <a:t>ounting tap, bottled, and unflavored sparkling water, during the 7 days before the survey</a:t>
            </a:r>
            <a:r>
              <a:rPr lang="en-US" sz="1000" dirty="0">
                <a:latin typeface="Verdana" panose="020B0604020202020204" pitchFamily="34" charset="0"/>
              </a:rPr>
              <a:t>).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69.9. The percentage for Male students is 69.1. The percentage for Female students is 70.8. The percentage for 9th grade students is 68.0. The percentage for 10th grade students is 70.1. The percentage for 11th grade students is 71.2. The percentage for 12th grade students is 70.6. The percentage for Black students is 57.6. The percentage for Hispanic students is 69.1. The percentage for White students is 71.6.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7081554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two or more glasses per day of water (</a:t>
            </a:r>
            <a:r>
              <a:rPr lang="en-US" sz="1000" kern="1200" dirty="0">
                <a:solidFill>
                  <a:srgbClr val="007889"/>
                </a:solidFill>
                <a:latin typeface="+mn-lt"/>
                <a:ea typeface="Verdana" panose="020B0604030504040204" pitchFamily="34" charset="0"/>
              </a:rPr>
              <a:t>c</a:t>
            </a:r>
            <a:r>
              <a:rPr lang="en-US" sz="1000" kern="1200" dirty="0">
                <a:solidFill>
                  <a:srgbClr val="007889"/>
                </a:solidFill>
                <a:latin typeface="+mn-lt"/>
                <a:ea typeface="Verdana" panose="020B0604030504040204" pitchFamily="34" charset="0"/>
                <a:cs typeface="Verdana" panose="020B0604030504040204" pitchFamily="34" charset="0"/>
              </a:rPr>
              <a:t>ounting tap, bottled, and unflavored sparkling water, during the 7 days before the survey</a:t>
            </a:r>
            <a:r>
              <a:rPr lang="en-US" sz="1000" dirty="0">
                <a:latin typeface="Verdana" panose="020B0604020202020204" pitchFamily="34" charset="0"/>
              </a:rPr>
              <a:t>).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69.9. The percentage for Heterosexual students is 70.9. The percentage for Gay, Lesbian, or Bisexual students is 68.0. The percentage for Unsure students is 63.3. The percentage for Opposite Sex Only students is 70.7. The percentage for Same Sex or Both Sexes students is 68.4. The percentage for No Sexual Contact students is 71.2.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29326889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2015-2019. This slide shows percentages from 2015 through 2019 for high school students who drank two or more glasses per day of water (</a:t>
            </a:r>
            <a:r>
              <a:rPr lang="en-US" sz="1000" kern="1200" dirty="0">
                <a:solidFill>
                  <a:srgbClr val="007889"/>
                </a:solidFill>
                <a:latin typeface="+mn-lt"/>
                <a:ea typeface="Verdana" panose="020B0604030504040204" pitchFamily="34" charset="0"/>
              </a:rPr>
              <a:t>c</a:t>
            </a:r>
            <a:r>
              <a:rPr lang="en-US" sz="1000" kern="1200" dirty="0">
                <a:solidFill>
                  <a:srgbClr val="007889"/>
                </a:solidFill>
                <a:latin typeface="+mn-lt"/>
                <a:ea typeface="Verdana" panose="020B0604030504040204" pitchFamily="34" charset="0"/>
                <a:cs typeface="Verdana" panose="020B0604030504040204" pitchFamily="34" charset="0"/>
              </a:rPr>
              <a:t>ounting tap, bottled, and unflavored sparkling water, during the 7 days before the survey</a:t>
            </a:r>
            <a:r>
              <a:rPr lang="en-US" sz="1000" dirty="0">
                <a:latin typeface="Verdana" panose="020B0604020202020204" pitchFamily="34" charset="0"/>
              </a:rPr>
              <a:t>).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64.3. The percentage for 2017 is 66.8. The percentage for 2019 is 69.9.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29364109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three or more glasses per day of water (</a:t>
            </a:r>
            <a:r>
              <a:rPr lang="en-US" sz="1000" kern="1200" dirty="0">
                <a:solidFill>
                  <a:srgbClr val="007889"/>
                </a:solidFill>
                <a:latin typeface="+mn-lt"/>
                <a:ea typeface="Verdana" panose="020B0604030504040204" pitchFamily="34" charset="0"/>
              </a:rPr>
              <a:t>c</a:t>
            </a:r>
            <a:r>
              <a:rPr lang="en-US" sz="1000" kern="1200" dirty="0">
                <a:solidFill>
                  <a:srgbClr val="007889"/>
                </a:solidFill>
                <a:latin typeface="+mn-lt"/>
                <a:ea typeface="Verdana" panose="020B0604030504040204" pitchFamily="34" charset="0"/>
                <a:cs typeface="Verdana" panose="020B0604030504040204" pitchFamily="34" charset="0"/>
              </a:rPr>
              <a:t>ounting tap, bottled, and unflavored sparkling water, during the 7 days before the survey</a:t>
            </a:r>
            <a:r>
              <a:rPr lang="en-US" sz="1000" dirty="0">
                <a:latin typeface="Verdana" panose="020B0604020202020204" pitchFamily="34" charset="0"/>
              </a:rPr>
              <a:t>).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55.4. The percentage for Male students is 55.0. The percentage for Female students is 55.9. The percentage for 9th grade students is 53.7. The percentage for 10th grade students is 55.0. The percentage for 11th grade students is 57.0. The percentage for 12th grade students is 56.4. The percentage for Black students is 45.2. The percentage for Hispanic students is 55.8. The percentage for White students is 55.8. All Hispanic students are included in the Hispanic category.  All other races are non-Hispanic. This graph contains weighted results.</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the prevalence for Hispanic students is higher than for Black students. The prevalence for White students is higher than for Black students. (Based on t-test analysis, p &lt; 0.05.)</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2583750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Data for this slide are from the National Youth Risk Behavior Survey. This slide shows the percentage of high school students who drank three or more glasses per day of water (</a:t>
            </a:r>
            <a:r>
              <a:rPr lang="en-US" sz="1000" kern="1200" dirty="0">
                <a:solidFill>
                  <a:srgbClr val="007889"/>
                </a:solidFill>
                <a:latin typeface="+mn-lt"/>
                <a:ea typeface="Verdana" panose="020B0604030504040204" pitchFamily="34" charset="0"/>
              </a:rPr>
              <a:t>c</a:t>
            </a:r>
            <a:r>
              <a:rPr lang="en-US" sz="1000" kern="1200" dirty="0">
                <a:solidFill>
                  <a:srgbClr val="007889"/>
                </a:solidFill>
                <a:latin typeface="+mn-lt"/>
                <a:ea typeface="Verdana" panose="020B0604030504040204" pitchFamily="34" charset="0"/>
                <a:cs typeface="Verdana" panose="020B0604030504040204" pitchFamily="34" charset="0"/>
              </a:rPr>
              <a:t>ounting tap, bottled, and unflavored sparkling water, during the 7 days before the survey</a:t>
            </a:r>
            <a:r>
              <a:rPr lang="en-US" sz="1000" dirty="0">
                <a:latin typeface="Verdana" panose="020B0604020202020204" pitchFamily="34" charset="0"/>
              </a:rPr>
              <a:t>).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all students is 55.4. The percentage for Heterosexual students is 56.2. The percentage for Gay, Lesbian, or Bisexual students is 53.5. The percentage for Unsure students is 49.9. The percentage for Opposite Sex Only students is 57.0. The percentage for Same Sex or Both Sexes students is 55.0. The percentage for No Sexual Contact students is 55.5.  This graph contains weighted results.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14655576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Verdana" panose="020B0604020202020204" pitchFamily="34" charset="0"/>
              </a:rPr>
              <a:t>These are results from the National Youth Risk Behavior Surveys, 2015-2019. This slide shows percentages from 2015 through 2019 for high school students who drank three or more glasses per day of water (</a:t>
            </a:r>
            <a:r>
              <a:rPr lang="en-US" sz="1000" kern="1200" dirty="0">
                <a:solidFill>
                  <a:srgbClr val="007889"/>
                </a:solidFill>
                <a:latin typeface="+mn-lt"/>
                <a:ea typeface="Verdana" panose="020B0604030504040204" pitchFamily="34" charset="0"/>
              </a:rPr>
              <a:t>c</a:t>
            </a:r>
            <a:r>
              <a:rPr lang="en-US" sz="1000" kern="1200" dirty="0">
                <a:solidFill>
                  <a:srgbClr val="007889"/>
                </a:solidFill>
                <a:latin typeface="+mn-lt"/>
                <a:ea typeface="Verdana" panose="020B0604030504040204" pitchFamily="34" charset="0"/>
                <a:cs typeface="Verdana" panose="020B0604030504040204" pitchFamily="34" charset="0"/>
              </a:rPr>
              <a:t>ounting tap, bottled, and unflavored sparkling water, during the 7 days before the survey</a:t>
            </a:r>
            <a:r>
              <a:rPr lang="en-US" sz="1000" dirty="0">
                <a:latin typeface="Verdana" panose="020B0604020202020204" pitchFamily="34" charset="0"/>
              </a:rPr>
              <a:t>). </a:t>
            </a:r>
            <a:endParaRPr lang="en-US" dirty="0"/>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The percentage for 2015 is 49.5. The percentage for 2017 is 51.3. The percentage for 2019 is 55.4. </a:t>
            </a:r>
            <a:endParaRPr lang="en-US" dirty="0">
              <a:latin typeface="Verdana" pitchFamily="34" charset="0"/>
            </a:endParaRPr>
          </a:p>
          <a:p>
            <a:pPr>
              <a:spcBef>
                <a:spcPct val="0"/>
              </a:spcBef>
            </a:pPr>
            <a:endParaRPr lang="en-US" baseline="0" dirty="0">
              <a:latin typeface="Verdana" pitchFamily="34" charset="0"/>
            </a:endParaRPr>
          </a:p>
          <a:p>
            <a:pPr>
              <a:spcBef>
                <a:spcPct val="0"/>
              </a:spcBef>
            </a:pPr>
            <a:r>
              <a:rPr lang="en-US" sz="1000" baseline="0" dirty="0">
                <a:latin typeface="Verdana" pitchFamily="34" charset="0"/>
              </a:rPr>
              <a:t>For this behavior, based on linear trend analyses using logistic regression models controlling for sex, race/ethnicity, and grade (p &lt; 0.05), the prevalence increased from 2015 to 2019. This graph contains weighted results.</a:t>
            </a:r>
            <a:endParaRPr lang="en-US" dirty="0">
              <a:latin typeface="Verdana"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3989017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903818" y="2286000"/>
            <a:ext cx="10384367"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805518" y="3886200"/>
            <a:ext cx="8580967"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a:xfrm>
            <a:off x="812800" y="1524000"/>
            <a:ext cx="10746317"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04300" y="342900"/>
            <a:ext cx="2736851" cy="52959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791633" y="342900"/>
            <a:ext cx="8009467" cy="5295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hart Placeholder 2"/>
          <p:cNvSpPr>
            <a:spLocks noGrp="1"/>
          </p:cNvSpPr>
          <p:nvPr>
            <p:ph type="chart" idx="1"/>
          </p:nvPr>
        </p:nvSpPr>
        <p:spPr>
          <a:xfrm>
            <a:off x="812800" y="1524000"/>
            <a:ext cx="10746317" cy="4114800"/>
          </a:xfrm>
          <a:prstGeom prst="rect">
            <a:avLst/>
          </a:prstGeom>
        </p:spPr>
        <p:txBody>
          <a:bodyPr/>
          <a:lstStyle/>
          <a:p>
            <a:pPr lvl="0"/>
            <a:endParaRPr lang="en-US" noProof="0"/>
          </a:p>
        </p:txBody>
      </p:sp>
    </p:spTree>
    <p:extLst>
      <p:ext uri="{BB962C8B-B14F-4D97-AF65-F5344CB8AC3E}">
        <p14:creationId xmlns:p14="http://schemas.microsoft.com/office/powerpoint/2010/main" val="119772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B5C5743-C96A-405D-BF99-7C7F2A2A80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67514"/>
            <a:ext cx="1219200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76613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hart Placeholder 2"/>
          <p:cNvSpPr>
            <a:spLocks noGrp="1"/>
          </p:cNvSpPr>
          <p:nvPr>
            <p:ph type="chart" idx="1"/>
          </p:nvPr>
        </p:nvSpPr>
        <p:spPr>
          <a:xfrm>
            <a:off x="812800" y="1524000"/>
            <a:ext cx="10746317" cy="4114800"/>
          </a:xfrm>
          <a:prstGeom prst="rect">
            <a:avLst/>
          </a:prstGeom>
        </p:spPr>
        <p:txBody>
          <a:bodyPr/>
          <a:lstStyle/>
          <a:p>
            <a:pPr lvl="0"/>
            <a:endParaRPr lang="en-US" noProof="0"/>
          </a:p>
        </p:txBody>
      </p:sp>
      <p:pic>
        <p:nvPicPr>
          <p:cNvPr id="4" name="Picture 7">
            <a:extLst>
              <a:ext uri="{FF2B5EF4-FFF2-40B4-BE49-F238E27FC236}">
                <a16:creationId xmlns:a16="http://schemas.microsoft.com/office/drawing/2014/main" id="{4DF7FA4B-CAFF-4FDE-B37A-F429A9A058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67514"/>
            <a:ext cx="1219200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384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12192000" cy="11049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2800" y="1524000"/>
            <a:ext cx="10746317"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2801" y="1524000"/>
            <a:ext cx="52705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6501" y="1524000"/>
            <a:ext cx="527261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1634" y="342900"/>
            <a:ext cx="10949517" cy="11049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4406901" y="6310313"/>
            <a:ext cx="6159500" cy="336550"/>
          </a:xfrm>
          <a:prstGeom prst="rect">
            <a:avLst/>
          </a:prstGeom>
          <a:noFill/>
          <a:ln>
            <a:noFill/>
          </a:ln>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a:solidFill>
                <a:srgbClr val="FFFFFF"/>
              </a:solidFill>
              <a:latin typeface="Times New Roman" pitchFamily="18" charset="0"/>
            </a:endParaRPr>
          </a:p>
        </p:txBody>
      </p:sp>
      <p:sp>
        <p:nvSpPr>
          <p:cNvPr id="1029" name="Text Box 12"/>
          <p:cNvSpPr txBox="1">
            <a:spLocks noChangeArrowheads="1"/>
          </p:cNvSpPr>
          <p:nvPr/>
        </p:nvSpPr>
        <p:spPr bwMode="auto">
          <a:xfrm>
            <a:off x="7044267" y="6172200"/>
            <a:ext cx="2548467" cy="336550"/>
          </a:xfrm>
          <a:prstGeom prst="rect">
            <a:avLst/>
          </a:prstGeom>
          <a:noFill/>
          <a:ln>
            <a:noFill/>
          </a:ln>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a:solidFill>
                <a:srgbClr val="FFFFFF"/>
              </a:solidFill>
              <a:latin typeface="Times New Roman" pitchFamily="18" charset="0"/>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733309"/>
            <a:ext cx="12192000" cy="142209"/>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9ED1952B-2C3F-4D94-B3AC-45303C9CF83D}"/>
              </a:ext>
            </a:extLst>
          </p:cNvPr>
          <p:cNvSpPr>
            <a:spLocks noGrp="1" noChangeArrowheads="1"/>
          </p:cNvSpPr>
          <p:nvPr>
            <p:ph type="title"/>
          </p:nvPr>
        </p:nvSpPr>
        <p:spPr bwMode="auto">
          <a:xfrm>
            <a:off x="791634" y="342900"/>
            <a:ext cx="10949517"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4">
            <a:extLst>
              <a:ext uri="{FF2B5EF4-FFF2-40B4-BE49-F238E27FC236}">
                <a16:creationId xmlns:a16="http://schemas.microsoft.com/office/drawing/2014/main" id="{242767D4-2B1E-4936-ACBD-CB30B303F98C}"/>
              </a:ext>
            </a:extLst>
          </p:cNvPr>
          <p:cNvSpPr>
            <a:spLocks noGrp="1" noChangeArrowheads="1"/>
          </p:cNvSpPr>
          <p:nvPr>
            <p:ph type="body" idx="1"/>
          </p:nvPr>
        </p:nvSpPr>
        <p:spPr bwMode="auto">
          <a:xfrm>
            <a:off x="812800" y="1524000"/>
            <a:ext cx="1074631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 Box 11">
            <a:extLst>
              <a:ext uri="{FF2B5EF4-FFF2-40B4-BE49-F238E27FC236}">
                <a16:creationId xmlns:a16="http://schemas.microsoft.com/office/drawing/2014/main" id="{6DE86C19-9B47-4EDA-A76C-B0801D8F7C5C}"/>
              </a:ext>
            </a:extLst>
          </p:cNvPr>
          <p:cNvSpPr txBox="1">
            <a:spLocks noChangeArrowheads="1"/>
          </p:cNvSpPr>
          <p:nvPr userDrawn="1"/>
        </p:nvSpPr>
        <p:spPr bwMode="auto">
          <a:xfrm>
            <a:off x="4406901" y="6310313"/>
            <a:ext cx="6159500" cy="336550"/>
          </a:xfrm>
          <a:prstGeom prst="rect">
            <a:avLst/>
          </a:prstGeom>
          <a:noFill/>
          <a:ln>
            <a:noFill/>
          </a:ln>
        </p:spPr>
        <p:txBody>
          <a:bodyPr>
            <a:spAutoFit/>
          </a:bodyPr>
          <a:lstStyle>
            <a:lvl1pPr>
              <a:defRPr b="1">
                <a:solidFill>
                  <a:schemeClr val="tx2"/>
                </a:solidFill>
                <a:latin typeface="Arial" charset="0"/>
              </a:defRPr>
            </a:lvl1pPr>
            <a:lvl2pPr marL="742950" indent="-285750">
              <a:defRPr b="1">
                <a:solidFill>
                  <a:schemeClr val="tx2"/>
                </a:solidFill>
                <a:latin typeface="Arial" charset="0"/>
              </a:defRPr>
            </a:lvl2pPr>
            <a:lvl3pPr marL="1143000" indent="-228600">
              <a:defRPr b="1">
                <a:solidFill>
                  <a:schemeClr val="tx2"/>
                </a:solidFill>
                <a:latin typeface="Arial" charset="0"/>
              </a:defRPr>
            </a:lvl3pPr>
            <a:lvl4pPr marL="1600200" indent="-228600">
              <a:defRPr b="1">
                <a:solidFill>
                  <a:schemeClr val="tx2"/>
                </a:solidFill>
                <a:latin typeface="Arial" charset="0"/>
              </a:defRPr>
            </a:lvl4pPr>
            <a:lvl5pPr marL="2057400" indent="-228600">
              <a:defRPr b="1">
                <a:solidFill>
                  <a:schemeClr val="tx2"/>
                </a:solidFill>
                <a:latin typeface="Arial" charset="0"/>
              </a:defRPr>
            </a:lvl5pPr>
            <a:lvl6pPr marL="2514600" indent="-228600" algn="ctr" eaLnBrk="0" fontAlgn="base" hangingPunct="0">
              <a:spcBef>
                <a:spcPct val="0"/>
              </a:spcBef>
              <a:spcAft>
                <a:spcPct val="0"/>
              </a:spcAft>
              <a:defRPr b="1">
                <a:solidFill>
                  <a:schemeClr val="tx2"/>
                </a:solidFill>
                <a:latin typeface="Arial" charset="0"/>
              </a:defRPr>
            </a:lvl6pPr>
            <a:lvl7pPr marL="2971800" indent="-228600" algn="ctr" eaLnBrk="0" fontAlgn="base" hangingPunct="0">
              <a:spcBef>
                <a:spcPct val="0"/>
              </a:spcBef>
              <a:spcAft>
                <a:spcPct val="0"/>
              </a:spcAft>
              <a:defRPr b="1">
                <a:solidFill>
                  <a:schemeClr val="tx2"/>
                </a:solidFill>
                <a:latin typeface="Arial" charset="0"/>
              </a:defRPr>
            </a:lvl7pPr>
            <a:lvl8pPr marL="3429000" indent="-228600" algn="ctr" eaLnBrk="0" fontAlgn="base" hangingPunct="0">
              <a:spcBef>
                <a:spcPct val="0"/>
              </a:spcBef>
              <a:spcAft>
                <a:spcPct val="0"/>
              </a:spcAft>
              <a:defRPr b="1">
                <a:solidFill>
                  <a:schemeClr val="tx2"/>
                </a:solidFill>
                <a:latin typeface="Arial" charset="0"/>
              </a:defRPr>
            </a:lvl8pPr>
            <a:lvl9pPr marL="3886200" indent="-228600" algn="ctr" eaLnBrk="0" fontAlgn="base" hangingPunct="0">
              <a:spcBef>
                <a:spcPct val="0"/>
              </a:spcBef>
              <a:spcAft>
                <a:spcPct val="0"/>
              </a:spcAft>
              <a:defRPr b="1">
                <a:solidFill>
                  <a:schemeClr val="tx2"/>
                </a:solidFill>
                <a:latin typeface="Arial" charset="0"/>
              </a:defRPr>
            </a:lvl9pPr>
          </a:lstStyle>
          <a:p>
            <a:pPr>
              <a:defRPr/>
            </a:pPr>
            <a:endParaRPr lang="en-US" sz="1600" b="0">
              <a:solidFill>
                <a:schemeClr val="tx1"/>
              </a:solidFill>
              <a:latin typeface="Times New Roman" pitchFamily="18" charset="0"/>
            </a:endParaRPr>
          </a:p>
        </p:txBody>
      </p:sp>
      <p:sp>
        <p:nvSpPr>
          <p:cNvPr id="1029" name="Text Box 12">
            <a:extLst>
              <a:ext uri="{FF2B5EF4-FFF2-40B4-BE49-F238E27FC236}">
                <a16:creationId xmlns:a16="http://schemas.microsoft.com/office/drawing/2014/main" id="{88D710F5-0AC0-4991-B070-017CD20DBDA2}"/>
              </a:ext>
            </a:extLst>
          </p:cNvPr>
          <p:cNvSpPr txBox="1">
            <a:spLocks noChangeArrowheads="1"/>
          </p:cNvSpPr>
          <p:nvPr userDrawn="1"/>
        </p:nvSpPr>
        <p:spPr bwMode="auto">
          <a:xfrm>
            <a:off x="7044267" y="6172200"/>
            <a:ext cx="2548467" cy="336550"/>
          </a:xfrm>
          <a:prstGeom prst="rect">
            <a:avLst/>
          </a:prstGeom>
          <a:noFill/>
          <a:ln>
            <a:noFill/>
          </a:ln>
        </p:spPr>
        <p:txBody>
          <a:bodyPr>
            <a:spAutoFit/>
          </a:bodyPr>
          <a:lstStyle>
            <a:lvl1pPr>
              <a:defRPr b="1">
                <a:solidFill>
                  <a:schemeClr val="tx2"/>
                </a:solidFill>
                <a:latin typeface="Arial" charset="0"/>
              </a:defRPr>
            </a:lvl1pPr>
            <a:lvl2pPr marL="742950" indent="-285750">
              <a:defRPr b="1">
                <a:solidFill>
                  <a:schemeClr val="tx2"/>
                </a:solidFill>
                <a:latin typeface="Arial" charset="0"/>
              </a:defRPr>
            </a:lvl2pPr>
            <a:lvl3pPr marL="1143000" indent="-228600">
              <a:defRPr b="1">
                <a:solidFill>
                  <a:schemeClr val="tx2"/>
                </a:solidFill>
                <a:latin typeface="Arial" charset="0"/>
              </a:defRPr>
            </a:lvl3pPr>
            <a:lvl4pPr marL="1600200" indent="-228600">
              <a:defRPr b="1">
                <a:solidFill>
                  <a:schemeClr val="tx2"/>
                </a:solidFill>
                <a:latin typeface="Arial" charset="0"/>
              </a:defRPr>
            </a:lvl4pPr>
            <a:lvl5pPr marL="2057400" indent="-228600">
              <a:defRPr b="1">
                <a:solidFill>
                  <a:schemeClr val="tx2"/>
                </a:solidFill>
                <a:latin typeface="Arial" charset="0"/>
              </a:defRPr>
            </a:lvl5pPr>
            <a:lvl6pPr marL="2514600" indent="-228600" algn="ctr" eaLnBrk="0" fontAlgn="base" hangingPunct="0">
              <a:spcBef>
                <a:spcPct val="0"/>
              </a:spcBef>
              <a:spcAft>
                <a:spcPct val="0"/>
              </a:spcAft>
              <a:defRPr b="1">
                <a:solidFill>
                  <a:schemeClr val="tx2"/>
                </a:solidFill>
                <a:latin typeface="Arial" charset="0"/>
              </a:defRPr>
            </a:lvl6pPr>
            <a:lvl7pPr marL="2971800" indent="-228600" algn="ctr" eaLnBrk="0" fontAlgn="base" hangingPunct="0">
              <a:spcBef>
                <a:spcPct val="0"/>
              </a:spcBef>
              <a:spcAft>
                <a:spcPct val="0"/>
              </a:spcAft>
              <a:defRPr b="1">
                <a:solidFill>
                  <a:schemeClr val="tx2"/>
                </a:solidFill>
                <a:latin typeface="Arial" charset="0"/>
              </a:defRPr>
            </a:lvl7pPr>
            <a:lvl8pPr marL="3429000" indent="-228600" algn="ctr" eaLnBrk="0" fontAlgn="base" hangingPunct="0">
              <a:spcBef>
                <a:spcPct val="0"/>
              </a:spcBef>
              <a:spcAft>
                <a:spcPct val="0"/>
              </a:spcAft>
              <a:defRPr b="1">
                <a:solidFill>
                  <a:schemeClr val="tx2"/>
                </a:solidFill>
                <a:latin typeface="Arial" charset="0"/>
              </a:defRPr>
            </a:lvl8pPr>
            <a:lvl9pPr marL="3886200" indent="-228600" algn="ctr" eaLnBrk="0" fontAlgn="base" hangingPunct="0">
              <a:spcBef>
                <a:spcPct val="0"/>
              </a:spcBef>
              <a:spcAft>
                <a:spcPct val="0"/>
              </a:spcAft>
              <a:defRPr b="1">
                <a:solidFill>
                  <a:schemeClr val="tx2"/>
                </a:solidFill>
                <a:latin typeface="Arial" charset="0"/>
              </a:defRPr>
            </a:lvl9pPr>
          </a:lstStyle>
          <a:p>
            <a:pPr>
              <a:defRPr/>
            </a:pPr>
            <a:endParaRPr lang="en-US" sz="1600" b="0">
              <a:solidFill>
                <a:schemeClr val="tx1"/>
              </a:solidFill>
              <a:latin typeface="Times New Roman" pitchFamily="18" charset="0"/>
            </a:endParaRPr>
          </a:p>
        </p:txBody>
      </p:sp>
    </p:spTree>
    <p:extLst>
      <p:ext uri="{BB962C8B-B14F-4D97-AF65-F5344CB8AC3E}">
        <p14:creationId xmlns:p14="http://schemas.microsoft.com/office/powerpoint/2010/main" val="2011017512"/>
      </p:ext>
    </p:extLst>
  </p:cSld>
  <p:clrMap bg1="dk2" tx1="lt1" bg2="dk1" tx2="lt2" accent1="accent1" accent2="accent2" accent3="accent3" accent4="accent4" accent5="accent5" accent6="accent6" hlink="hlink" folHlink="folHlink"/>
  <p:sldLayoutIdLst>
    <p:sldLayoutId id="2147483693" r:id="rId1"/>
    <p:sldLayoutId id="2147483694" r:id="rId2"/>
  </p:sldLayoutIdLst>
  <p:txStyles>
    <p:titleStyle>
      <a:lvl1pPr algn="ctr" rtl="0" eaLnBrk="0" fontAlgn="base" hangingPunct="0">
        <a:spcBef>
          <a:spcPct val="0"/>
        </a:spcBef>
        <a:spcAft>
          <a:spcPct val="0"/>
        </a:spcAft>
        <a:defRPr sz="2400" b="1">
          <a:solidFill>
            <a:srgbClr val="00788A"/>
          </a:solidFill>
          <a:latin typeface="+mj-lt"/>
          <a:ea typeface="+mj-ea"/>
          <a:cs typeface="+mj-cs"/>
        </a:defRPr>
      </a:lvl1pPr>
      <a:lvl2pPr algn="ctr" rtl="0" eaLnBrk="0" fontAlgn="base" hangingPunct="0">
        <a:spcBef>
          <a:spcPct val="0"/>
        </a:spcBef>
        <a:spcAft>
          <a:spcPct val="0"/>
        </a:spcAft>
        <a:defRPr sz="2400" b="1">
          <a:solidFill>
            <a:srgbClr val="00788A"/>
          </a:solidFill>
          <a:latin typeface="Arial" charset="0"/>
        </a:defRPr>
      </a:lvl2pPr>
      <a:lvl3pPr algn="ctr" rtl="0" eaLnBrk="0" fontAlgn="base" hangingPunct="0">
        <a:spcBef>
          <a:spcPct val="0"/>
        </a:spcBef>
        <a:spcAft>
          <a:spcPct val="0"/>
        </a:spcAft>
        <a:defRPr sz="2400" b="1">
          <a:solidFill>
            <a:srgbClr val="00788A"/>
          </a:solidFill>
          <a:latin typeface="Arial" charset="0"/>
        </a:defRPr>
      </a:lvl3pPr>
      <a:lvl4pPr algn="ctr" rtl="0" eaLnBrk="0" fontAlgn="base" hangingPunct="0">
        <a:spcBef>
          <a:spcPct val="0"/>
        </a:spcBef>
        <a:spcAft>
          <a:spcPct val="0"/>
        </a:spcAft>
        <a:defRPr sz="2400" b="1">
          <a:solidFill>
            <a:srgbClr val="00788A"/>
          </a:solidFill>
          <a:latin typeface="Arial" charset="0"/>
        </a:defRPr>
      </a:lvl4pPr>
      <a:lvl5pPr algn="ctr" rtl="0" eaLnBrk="0" fontAlgn="base" hangingPunct="0">
        <a:spcBef>
          <a:spcPct val="0"/>
        </a:spcBef>
        <a:spcAft>
          <a:spcPct val="0"/>
        </a:spcAft>
        <a:defRPr sz="2400" b="1">
          <a:solidFill>
            <a:srgbClr val="00788A"/>
          </a:solidFill>
          <a:latin typeface="Arial" charset="0"/>
        </a:defRPr>
      </a:lvl5pPr>
      <a:lvl6pPr marL="457200" algn="ctr" rtl="0" eaLnBrk="0" fontAlgn="base" hangingPunct="0">
        <a:spcBef>
          <a:spcPct val="0"/>
        </a:spcBef>
        <a:spcAft>
          <a:spcPct val="0"/>
        </a:spcAft>
        <a:defRPr sz="2400" b="1">
          <a:solidFill>
            <a:schemeClr val="tx2"/>
          </a:solidFill>
          <a:latin typeface="Arial" charset="0"/>
        </a:defRPr>
      </a:lvl6pPr>
      <a:lvl7pPr marL="914400" algn="ctr" rtl="0" eaLnBrk="0" fontAlgn="base" hangingPunct="0">
        <a:spcBef>
          <a:spcPct val="0"/>
        </a:spcBef>
        <a:spcAft>
          <a:spcPct val="0"/>
        </a:spcAft>
        <a:defRPr sz="2400" b="1">
          <a:solidFill>
            <a:schemeClr val="tx2"/>
          </a:solidFill>
          <a:latin typeface="Arial" charset="0"/>
        </a:defRPr>
      </a:lvl7pPr>
      <a:lvl8pPr marL="1371600" algn="ctr" rtl="0" eaLnBrk="0" fontAlgn="base" hangingPunct="0">
        <a:spcBef>
          <a:spcPct val="0"/>
        </a:spcBef>
        <a:spcAft>
          <a:spcPct val="0"/>
        </a:spcAft>
        <a:defRPr sz="2400" b="1">
          <a:solidFill>
            <a:schemeClr val="tx2"/>
          </a:solidFill>
          <a:latin typeface="Arial" charset="0"/>
        </a:defRPr>
      </a:lvl8pPr>
      <a:lvl9pPr marL="1828800" algn="ctr" rtl="0" eaLnBrk="0" fontAlgn="base" hangingPunct="0">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800">
          <a:solidFill>
            <a:srgbClr val="00788A"/>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800">
          <a:solidFill>
            <a:srgbClr val="00788A"/>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800">
          <a:solidFill>
            <a:srgbClr val="00788A"/>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39DCA-9645-4998-80B2-D86F30A8085E}"/>
              </a:ext>
            </a:extLst>
          </p:cNvPr>
          <p:cNvSpPr>
            <a:spLocks noGrp="1"/>
          </p:cNvSpPr>
          <p:nvPr>
            <p:ph type="title"/>
          </p:nvPr>
        </p:nvSpPr>
        <p:spPr>
          <a:xfrm>
            <a:off x="-32084" y="1143000"/>
            <a:ext cx="12192000" cy="2324100"/>
          </a:xfrm>
        </p:spPr>
        <p:txBody>
          <a:bodyPr/>
          <a:lstStyle/>
          <a:p>
            <a:r>
              <a:rPr lang="en-US" sz="4000" dirty="0"/>
              <a:t>Dietary Behaviors</a:t>
            </a:r>
            <a:endParaRPr lang="en-US" sz="4000" dirty="0">
              <a:solidFill>
                <a:srgbClr val="007889"/>
              </a:solidFill>
            </a:endParaRPr>
          </a:p>
        </p:txBody>
      </p:sp>
    </p:spTree>
    <p:extLst>
      <p:ext uri="{BB962C8B-B14F-4D97-AF65-F5344CB8AC3E}">
        <p14:creationId xmlns:p14="http://schemas.microsoft.com/office/powerpoint/2010/main" val="2391001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99527629-1596-4412-B98A-9F1F30524697}"/>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E83DAAF7-4B3E-4636-B720-DA3CC41F9879}"/>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D1B1DD5D-44C2-4A6C-BC7E-AA455CB9C0B6}"/>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F905B511-9A3F-48E8-887D-EDCB52C47A7A}"/>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F90DBAB5-310D-4441-A3A3-8C001DD00181}"/>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5895C5D9-5A36-498B-98E1-B56FEB38A52D}"/>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A5511219-454B-48A3-9F53-D7A14C27166A}"/>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93310F2A-25C0-4D64-BE27-E9D810709CA2}"/>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F4A4D747-D823-4189-9A16-E9DEFBAEEDEF}"/>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6F33D05B-813D-4F35-A3D5-EDEC80120937}"/>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925529EC-91B4-469A-B87B-1DC424513720}"/>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10491BAA-DAD8-4A2B-A434-908A3035E82E}"/>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801664E4-BF17-43FE-B1D3-FFCD783F1D0B}"/>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9836BC98-3959-4F24-9B07-2622A5B0E9AC}"/>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82BD928B-0BDF-4C7C-BE45-484B1721BD69}"/>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49DC2F4D-063F-4358-B661-264682474A12}"/>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15E4E741-1FD5-46C5-A035-68889A24C724}"/>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CA0DB5EE-F391-446F-8813-C90CBEBAA5A9}"/>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351A647E-7A7D-4919-B17C-8FC782FBF3C9}"/>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085CB496-FF28-405B-880F-029CD9A04291}"/>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78CB37C0-4254-4AB3-B775-CF4F076BD09A}"/>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CCB999AF-3E50-4F22-81F8-599771DD9873}"/>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9B1D3C3F-CAB6-4677-847C-FAAEA4D48B39}"/>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DC074186-7D70-4489-B06D-DCB9D5C742A7}"/>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774FBFE9-86F1-4A97-93C2-EBD753147791}"/>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F0C38FC3-B913-4D34-90FC-F981466165FC}"/>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45DFC29D-67A7-406E-8BEA-7352C898566B}"/>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0D016C9D-1A53-41B6-8DED-EF1174B83616}"/>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E2F14E94-1353-4DF1-A4CA-DDC8AA6C1ABB}"/>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5E601DF6-5899-491D-B9EB-80DC0122E124}"/>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DC27BC9C-06B6-41EB-BE70-CF2B5936C43C}"/>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83BF1429-8FFA-4AB0-B405-C5D034717824}"/>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8800C32A-DEEB-4517-A037-8C631AA4B463}"/>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A16FA7D2-2F3E-4B78-ADBF-74DC88C7F642}"/>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846B4930-2166-4B9D-AFC5-141C4B122396}"/>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8D2EE9F8-8F45-4E78-BF18-00BA2F4B391D}"/>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1B3D80C0-AD48-4271-A7FA-208DDEFC645E}"/>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69EAEFEE-C836-4A31-9050-DA82A8D2B50F}"/>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B4723B3C-A1F1-4737-8440-F0D13B920798}"/>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25C1857E-A4B5-4A48-BE50-40569B7B85C3}"/>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8C353B59-758D-4ABF-BD62-50E6CF1FB691}"/>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49A04B5F-3E11-4A6A-9196-99D8460025B7}"/>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7694AD97-CB16-467C-B950-54C88C48EB9B}"/>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EDD7A5A0-7198-4286-8AD9-DCA2FA0E1D78}"/>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EA0DCB7C-1A13-4E99-94C7-38AF6ED00D42}"/>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4F707796-065B-408E-9E55-E4F33AB3BC44}"/>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998D38B0-6292-43CE-AF58-D26C3A0E594C}"/>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5921944E-53DA-4D36-AF4F-F9BE9C9F0F9B}"/>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BAABF2A1-E544-4A3E-95F2-4F02AD041867}"/>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48B1AF95-1374-4B77-B26C-5DD0DBBCBD43}"/>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BE471954-EFF1-42D8-9E24-099355C7D3A3}"/>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2AD31B8A-B3BE-4FD7-8748-11F563AF9E0B}"/>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25CD6767-AAD6-477A-842F-0A1C322C9258}"/>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3DAD551C-216B-4512-A385-314FA8BDCF69}"/>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67523A92-0C86-4F0E-B3A6-32763D8F7998}"/>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4BF13E15-A7B5-480A-8211-29294F43BAF2}"/>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9E4C38C2-547D-48CD-B374-B92C4D48A4FC}"/>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33CF2DB8-1348-4793-ACC0-6F233EB21B31}"/>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20D20154-35F8-4CCA-9B91-34A93A4FD05B}"/>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14E32198-6880-43F4-AD5A-7C1662F823D9}"/>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52638" name="Hawaii">
            <a:extLst>
              <a:ext uri="{FF2B5EF4-FFF2-40B4-BE49-F238E27FC236}">
                <a16:creationId xmlns:a16="http://schemas.microsoft.com/office/drawing/2014/main" id="{AD3A5E8F-3D77-451E-B024-F9CDCC751001}"/>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ECC5F4D6-4B17-4929-B73D-7527D78222CB}"/>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CF867E30-1303-4030-86F1-26A90FC871B1}"/>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200BE100-EDD8-4A17-A3EC-C520976AFF59}"/>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C5A3A5A9-9A32-455D-9A57-3240CF5B5E76}"/>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CCAF536F-3D72-4EAF-9DDA-9F574C04FA63}"/>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8493D26A-6634-4166-8091-6C137BA90BC0}"/>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5F595F89-D810-4E51-98C3-FAE5406C88B9}"/>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6E3CD798-8556-418E-80C7-AD514D511547}"/>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52639" name="Alaska">
            <a:extLst>
              <a:ext uri="{FF2B5EF4-FFF2-40B4-BE49-F238E27FC236}">
                <a16:creationId xmlns:a16="http://schemas.microsoft.com/office/drawing/2014/main" id="{EE4E880C-203B-425D-906B-7A4320CAD6CD}"/>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492EDC03-01EB-4C36-8E79-4B17B165A427}"/>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C91F5606-4FC0-4367-97AE-1717832C2BDC}"/>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8B7BFA55-0E6D-4BA2-A2C9-125E02B6028B}"/>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956CFBAA-6B2D-43F4-BCAF-6F2F0BAEB1DE}"/>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4565E759-8561-4788-8269-1CB45414A409}"/>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EE877D9E-60CB-4B45-842B-571A71D8068D}"/>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DC63212E-FCE5-49CC-91E2-C8294845CDE9}"/>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2C0E0EBB-3382-4F95-B4D3-88D821546BDD}"/>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72A283A4-3FAF-43D2-9077-AB9B2953B315}"/>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D5A39E2E-5EE4-4BD7-B91C-7C40500CB502}"/>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15254311-A685-4A79-8078-E442294B7483}"/>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B88344AE-3F06-44D2-B979-597F7FC9D578}"/>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11597C81-4505-4A90-9287-FC6A39DB2FCB}"/>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81DE2C7C-CC94-42E8-9340-D7739B2D6E39}"/>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7B56A89A-CFE3-4C69-8870-21A3E990D4FF}"/>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52645" name="Text Box 114">
            <a:extLst>
              <a:ext uri="{FF2B5EF4-FFF2-40B4-BE49-F238E27FC236}">
                <a16:creationId xmlns:a16="http://schemas.microsoft.com/office/drawing/2014/main" id="{308EFDFB-D9A9-4E69-99E2-DB862B076F90}"/>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52646" name="Text Box 105">
            <a:extLst>
              <a:ext uri="{FF2B5EF4-FFF2-40B4-BE49-F238E27FC236}">
                <a16:creationId xmlns:a16="http://schemas.microsoft.com/office/drawing/2014/main" id="{1271F4EF-2A49-475B-BC19-A3A2F6BA7A11}"/>
              </a:ext>
            </a:extLst>
          </p:cNvPr>
          <p:cNvSpPr txBox="1">
            <a:spLocks noChangeArrowheads="1"/>
          </p:cNvSpPr>
          <p:nvPr/>
        </p:nvSpPr>
        <p:spPr bwMode="auto">
          <a:xfrm>
            <a:off x="9385300" y="3182939"/>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5.4% - 6.4%</a:t>
            </a:r>
          </a:p>
        </p:txBody>
      </p:sp>
      <p:sp>
        <p:nvSpPr>
          <p:cNvPr id="152647" name="Text Box 106">
            <a:extLst>
              <a:ext uri="{FF2B5EF4-FFF2-40B4-BE49-F238E27FC236}">
                <a16:creationId xmlns:a16="http://schemas.microsoft.com/office/drawing/2014/main" id="{F1402DE9-C44F-4C60-BA53-88CC76B9E03F}"/>
              </a:ext>
            </a:extLst>
          </p:cNvPr>
          <p:cNvSpPr txBox="1">
            <a:spLocks noChangeArrowheads="1"/>
          </p:cNvSpPr>
          <p:nvPr/>
        </p:nvSpPr>
        <p:spPr bwMode="auto">
          <a:xfrm>
            <a:off x="9385300" y="3538539"/>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6.5% - 7.2%</a:t>
            </a:r>
          </a:p>
        </p:txBody>
      </p:sp>
      <p:sp>
        <p:nvSpPr>
          <p:cNvPr id="152648" name="Text Box 107">
            <a:extLst>
              <a:ext uri="{FF2B5EF4-FFF2-40B4-BE49-F238E27FC236}">
                <a16:creationId xmlns:a16="http://schemas.microsoft.com/office/drawing/2014/main" id="{58E52AA9-1DD8-4651-B974-D68632C4C35A}"/>
              </a:ext>
            </a:extLst>
          </p:cNvPr>
          <p:cNvSpPr txBox="1">
            <a:spLocks noChangeArrowheads="1"/>
          </p:cNvSpPr>
          <p:nvPr/>
        </p:nvSpPr>
        <p:spPr bwMode="auto">
          <a:xfrm>
            <a:off x="9385300" y="3868739"/>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7.3% - 9.4%</a:t>
            </a:r>
          </a:p>
        </p:txBody>
      </p:sp>
      <p:sp>
        <p:nvSpPr>
          <p:cNvPr id="152649" name="Text Box 108">
            <a:extLst>
              <a:ext uri="{FF2B5EF4-FFF2-40B4-BE49-F238E27FC236}">
                <a16:creationId xmlns:a16="http://schemas.microsoft.com/office/drawing/2014/main" id="{99482C90-A8BD-4BFC-8505-7C9E69D3EFA9}"/>
              </a:ext>
            </a:extLst>
          </p:cNvPr>
          <p:cNvSpPr txBox="1">
            <a:spLocks noChangeArrowheads="1"/>
          </p:cNvSpPr>
          <p:nvPr/>
        </p:nvSpPr>
        <p:spPr bwMode="auto">
          <a:xfrm>
            <a:off x="9345613" y="4211639"/>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9.5% - 12.5%</a:t>
            </a:r>
          </a:p>
        </p:txBody>
      </p:sp>
      <p:sp>
        <p:nvSpPr>
          <p:cNvPr id="152650" name="Rectangle 7">
            <a:extLst>
              <a:ext uri="{FF2B5EF4-FFF2-40B4-BE49-F238E27FC236}">
                <a16:creationId xmlns:a16="http://schemas.microsoft.com/office/drawing/2014/main" id="{18BD95C6-D1BC-4C2C-8D6E-0E43EDF37100}"/>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Did Not Eat Fruit or Drink 100% Fruit Juices*</a:t>
            </a:r>
          </a:p>
        </p:txBody>
      </p:sp>
      <p:sp>
        <p:nvSpPr>
          <p:cNvPr id="152651" name="Text Box 101">
            <a:extLst>
              <a:ext uri="{FF2B5EF4-FFF2-40B4-BE49-F238E27FC236}">
                <a16:creationId xmlns:a16="http://schemas.microsoft.com/office/drawing/2014/main" id="{33AF49F9-4FD5-48FD-A2C7-34465BC69D79}"/>
              </a:ext>
            </a:extLst>
          </p:cNvPr>
          <p:cNvSpPr txBox="1">
            <a:spLocks noChangeArrowheads="1"/>
          </p:cNvSpPr>
          <p:nvPr/>
        </p:nvSpPr>
        <p:spPr bwMode="auto">
          <a:xfrm>
            <a:off x="1884363" y="6186489"/>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Such as orange juice, apple juice, or grape juice, during the 7 days before the survey</a:t>
            </a:r>
          </a:p>
        </p:txBody>
      </p:sp>
      <p:sp>
        <p:nvSpPr>
          <p:cNvPr id="152652" name="Text Box 116">
            <a:extLst>
              <a:ext uri="{FF2B5EF4-FFF2-40B4-BE49-F238E27FC236}">
                <a16:creationId xmlns:a16="http://schemas.microsoft.com/office/drawing/2014/main" id="{C414A522-72F7-4D3A-9BFF-A5ADC4495189}"/>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Breakfast,* by Sex,</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11th &gt; 10th; B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Breakfast,*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Breakfast,* 2011-2019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1084158541"/>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Increased 2011-2019 [Based on linear trend analyses using logistic regression models controlling for sex, race/ethnicity, and grade (p &lt; 0.05).]</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2011-2019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Did Not Eat Breakfast,* Across 39 States and 25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DBCCE682-2163-477D-8E27-0129A42F6E4A}"/>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C2CD3CBB-1189-4865-93F3-97E9C8866707}"/>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BE6ADED0-B37F-4DA0-891B-16EA02603C8F}"/>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E2501DF4-E47F-442A-BA21-48C1BAB54AFC}"/>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EBC357C0-F45E-4901-B620-9F13DF31FBEB}"/>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9E205BB0-8576-4B87-A77D-582C6C3A9C49}"/>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89BA4271-597A-497C-A44E-4F67BDD0E37C}"/>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F3B79B93-E9DC-4B3E-B3B8-0975EC734067}"/>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1511D95D-644E-458A-B953-4FE7891CB54C}"/>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022D6D06-FBEA-44EB-A6A3-9260D58FC1D6}"/>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63574DBE-4F6D-4BD4-9EAD-734A8F83A292}"/>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B28990B1-FD93-406D-BEF1-5501F7B6849B}"/>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A4968F18-B8EF-4882-B212-60920B65CEB4}"/>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2B411169-CA83-4333-804F-18D985D3122A}"/>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361FF307-B7BD-4F15-8233-54622FE527CA}"/>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DA1CAC4A-F044-480D-986C-3A6AA5328CBF}"/>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A9F9B6ED-A321-45B1-8EB2-A33E8CEEB938}"/>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40463C1C-1F25-4E72-985F-464377A3A658}"/>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AAC6ABF4-1D97-4C20-9AC4-ABF8E56D3D3D}"/>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443F7533-A4C8-4BB8-814F-32A9E9095F6A}"/>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CAE522B7-B46C-448B-A5A9-7CD55CB7357E}"/>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20ACCDCF-241D-4133-AA35-62AAA047CE52}"/>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91DA35CE-89E6-49D5-8D40-58D75977501A}"/>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8665CED4-5511-46DA-BAC3-AAE4009ACA72}"/>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9CA8C923-A09C-4E55-A866-5443CA48CE8E}"/>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25D27514-46E5-4267-8507-5C3F00932670}"/>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7E2A1EC5-BA69-46D2-8E78-D0472D6CA503}"/>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B359B04D-573A-45DF-93EB-90E3B68761EC}"/>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3E23D020-1159-47CA-83E7-3ED80A639892}"/>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586046D7-0DBA-490C-83A3-4AFF1AE351FF}"/>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8D8939D1-D549-48E0-ADE1-5EB97AB21ED7}"/>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C5293D2C-B8BA-4AFB-84CD-080ADCC29AD1}"/>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2FFCBD00-5B23-4390-A7F4-A25CD5DD7B4F}"/>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60E0AF63-B12B-4232-B4A5-B054F5B95683}"/>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4E66BDFA-5BAB-46B0-AD06-E43E57A134D5}"/>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C9AB30B6-D47D-4F7F-9235-C659DA899338}"/>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CDB11BC9-ED15-49AF-91B4-AA718F2A3F34}"/>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E4FF7B03-2882-424C-9BD0-1D6044031C20}"/>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E2B5BBA4-D36F-45D7-86CB-A7B8A6A19043}"/>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E0183794-3B57-49DF-815F-DF925B730C24}"/>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D21DC373-2AD2-46EE-9B7B-99244D4C7CE0}"/>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00279593-28F0-4CCF-AB45-D18E117A31ED}"/>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82055002-6F89-4AD5-A8B3-7D1B458D3171}"/>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52A4EA20-4F48-4DFC-BDD3-4A595A05F826}"/>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A48E58CA-06A0-4ED2-8527-113A0D7FC5DB}"/>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1E71C038-A8B2-4343-AACB-4086747D5AF4}"/>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7F52EC68-4679-474F-998B-0CF23B149AAF}"/>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809DE4F3-3C5B-490B-B6DE-BF5DFB243B9E}"/>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8BE4AEAC-6057-4140-B945-049FBBD9B05B}"/>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55E98E59-2E8B-47D2-86AD-E4D2E39E0867}"/>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C7FF6F32-E465-41FA-A6AD-2E745810221F}"/>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2ABFE2FA-A79B-4D3E-A07F-45664B25DFF5}"/>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48B4DC01-BD3C-492D-AD54-385EFD7DD085}"/>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4DA34F9A-3079-4B04-A2E2-9D6E3E717626}"/>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7B9BC046-9278-4B29-8A33-C268CB56FF68}"/>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16C2BC22-98CD-460B-A046-0EDE751E9AF7}"/>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37A3B288-EC04-458E-A237-DBFAA519E383}"/>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77768F21-86C5-4891-A51E-08A5DE075E5B}"/>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1BC64240-6339-4C23-9E05-AB091FBD8A3E}"/>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9A5615EE-E224-4A33-A0AF-759465BFABF4}"/>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87454" name="Hawaii">
            <a:extLst>
              <a:ext uri="{FF2B5EF4-FFF2-40B4-BE49-F238E27FC236}">
                <a16:creationId xmlns:a16="http://schemas.microsoft.com/office/drawing/2014/main" id="{31EF544A-19B3-4E40-AA7B-356F2F003976}"/>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A40D9A64-AE19-4195-9976-2BF565C1921C}"/>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D0BA3F18-0FB0-43F1-95C3-860EABF8B463}"/>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355ACADC-C09F-4515-B051-EC2900F5D8D4}"/>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8355DDD5-5900-4E65-81A4-956518A4AC2F}"/>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BD4EB22A-290E-47AD-8037-ACE1380E5EFA}"/>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51D043F3-7871-4A48-8673-82665F7B7996}"/>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A4CB542B-D4F4-4E16-BE20-FAB9173322E2}"/>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1EFFBA04-51FF-4CFE-A86D-7A80EEB1B133}"/>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87455" name="Alaska">
            <a:extLst>
              <a:ext uri="{FF2B5EF4-FFF2-40B4-BE49-F238E27FC236}">
                <a16:creationId xmlns:a16="http://schemas.microsoft.com/office/drawing/2014/main" id="{F96FFA0E-F543-4FC3-8EC1-555E765D26C6}"/>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025EC2C0-66AE-496F-9756-970FB60C2C33}"/>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7012307A-35C5-4BEE-AA54-EDF36173CB23}"/>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2325F67E-805B-448B-BDC3-EA219D3ED1C0}"/>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11FF1D80-B47E-4EE0-B5CB-1AC4C4A9CD15}"/>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8EA080AD-6EDD-4DAA-9998-9B05FB55F041}"/>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7407AE7E-4ED7-4B3D-BF66-2416782A6FED}"/>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A96A14EE-03B5-4F0C-9AF6-61838E00426A}"/>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4B62554E-7B44-443A-8B23-35E655FAF94D}"/>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0BD15D14-1155-4F21-BDA3-03CEE7DBBB78}"/>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3D6AC7BC-27AD-45A5-A11E-45245EC9A892}"/>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3B77598B-7580-4348-9188-61494C78DCA3}"/>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B4604438-F06E-4BAA-B228-930747C80A41}"/>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F14AE631-FE37-41C0-B7C0-3443C064581E}"/>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135569C5-C0B3-4AD5-9EED-77B3D8866A45}"/>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18BFF1E1-C795-417C-931D-205E01680235}"/>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87461" name="Text Box 114">
            <a:extLst>
              <a:ext uri="{FF2B5EF4-FFF2-40B4-BE49-F238E27FC236}">
                <a16:creationId xmlns:a16="http://schemas.microsoft.com/office/drawing/2014/main" id="{73700D48-5EC0-4CE0-AE18-5D0CFAD65766}"/>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87462" name="Text Box 105">
            <a:extLst>
              <a:ext uri="{FF2B5EF4-FFF2-40B4-BE49-F238E27FC236}">
                <a16:creationId xmlns:a16="http://schemas.microsoft.com/office/drawing/2014/main" id="{BF087778-43BA-4F6A-A836-5BD6D73A47EA}"/>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11.1% - 15.3%</a:t>
            </a:r>
          </a:p>
        </p:txBody>
      </p:sp>
      <p:sp>
        <p:nvSpPr>
          <p:cNvPr id="187463" name="Text Box 106">
            <a:extLst>
              <a:ext uri="{FF2B5EF4-FFF2-40B4-BE49-F238E27FC236}">
                <a16:creationId xmlns:a16="http://schemas.microsoft.com/office/drawing/2014/main" id="{C59504EF-73DE-44E9-A813-B661B2142A4E}"/>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15.4% - 16.6%</a:t>
            </a:r>
          </a:p>
        </p:txBody>
      </p:sp>
      <p:sp>
        <p:nvSpPr>
          <p:cNvPr id="187464" name="Text Box 107">
            <a:extLst>
              <a:ext uri="{FF2B5EF4-FFF2-40B4-BE49-F238E27FC236}">
                <a16:creationId xmlns:a16="http://schemas.microsoft.com/office/drawing/2014/main" id="{57B7E4D4-3B10-445B-98EE-6150B40F8AA0}"/>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16.7% - 19.2%</a:t>
            </a:r>
          </a:p>
        </p:txBody>
      </p:sp>
      <p:sp>
        <p:nvSpPr>
          <p:cNvPr id="187465" name="Text Box 108">
            <a:extLst>
              <a:ext uri="{FF2B5EF4-FFF2-40B4-BE49-F238E27FC236}">
                <a16:creationId xmlns:a16="http://schemas.microsoft.com/office/drawing/2014/main" id="{3EE588AE-3B91-4FEC-BF4F-A01086BB3834}"/>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19.3% - 23.7%</a:t>
            </a:r>
          </a:p>
        </p:txBody>
      </p:sp>
      <p:sp>
        <p:nvSpPr>
          <p:cNvPr id="187466" name="Rectangle 7">
            <a:extLst>
              <a:ext uri="{FF2B5EF4-FFF2-40B4-BE49-F238E27FC236}">
                <a16:creationId xmlns:a16="http://schemas.microsoft.com/office/drawing/2014/main" id="{DE4A2265-6813-4854-A25F-85AA73CF2A69}"/>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Did Not Eat Breakfast*</a:t>
            </a:r>
          </a:p>
        </p:txBody>
      </p:sp>
      <p:sp>
        <p:nvSpPr>
          <p:cNvPr id="187467" name="Text Box 101">
            <a:extLst>
              <a:ext uri="{FF2B5EF4-FFF2-40B4-BE49-F238E27FC236}">
                <a16:creationId xmlns:a16="http://schemas.microsoft.com/office/drawing/2014/main" id="{54C2154D-DCC5-46C0-99CA-CEC436FA5FD7}"/>
              </a:ext>
            </a:extLst>
          </p:cNvPr>
          <p:cNvSpPr txBox="1">
            <a:spLocks noChangeArrowheads="1"/>
          </p:cNvSpPr>
          <p:nvPr/>
        </p:nvSpPr>
        <p:spPr bwMode="auto">
          <a:xfrm>
            <a:off x="1884363" y="6186489"/>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During the 7 days before the survey</a:t>
            </a:r>
          </a:p>
        </p:txBody>
      </p:sp>
      <p:sp>
        <p:nvSpPr>
          <p:cNvPr id="187468" name="Text Box 116">
            <a:extLst>
              <a:ext uri="{FF2B5EF4-FFF2-40B4-BE49-F238E27FC236}">
                <a16:creationId xmlns:a16="http://schemas.microsoft.com/office/drawing/2014/main" id="{B67F834E-4823-455B-8142-37B8C4ED8F2F}"/>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Breakfast on All 7 Days,*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M &gt; F; 9th &gt; 12th;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Breakfast on All 7 Days,*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Breakfast on All 7 Days,* 2011-2019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2980985706"/>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Decreased 2011-2019 [Based on linear trend analyses using logistic regression models controlling for sex, race/ethnicity, and grade (p &lt; 0.05).]</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2011-2019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Ate Breakfast on All 7 Days,* Across 39 States and 25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06DAE8B9-3701-4845-A089-580AE9BB9713}"/>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4C38240A-0FD3-4BC2-B1D5-C60791506D43}"/>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D75951C6-CF06-4C12-965C-935143EAA0E3}"/>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FE1A5DF8-5C8A-4024-8E4F-01D7429C08AA}"/>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B97D533A-B225-404D-929A-AB0357AD4C8E}"/>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1D1CC800-9DC2-4A69-BD00-D7426551605F}"/>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1E1DC67F-9531-485C-BCF4-D07AD7D96063}"/>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0D106709-3609-455E-82CB-102A06074AE5}"/>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CC30DE73-437F-489F-AE00-0FCAE45C6CEE}"/>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24C93D19-A4E3-46ED-86DB-43C24E9785B4}"/>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8470DA7A-54DD-4F31-BDD6-7BC859C63C32}"/>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0B97D922-1E1C-4B4C-93D9-1F14C2D35B1D}"/>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A3AA855B-FC49-4E01-ADF3-9989C549A61B}"/>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E9D0B9A6-5689-4425-A1D0-1ADED39A3AFC}"/>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3958223E-BF84-45E8-9DFB-569B438BD0A3}"/>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79B3D9D6-D322-4C56-88D6-7EF2E6AA3640}"/>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53CB1A14-5153-4228-9C17-C06FC8FDFD13}"/>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AD78D4D8-EF2E-45C6-85DD-70E0F9209024}"/>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63926583-69E7-48CB-8142-57A5EDEA1F9B}"/>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A00ABC3C-F108-4BAD-B21C-1A6A23F9279C}"/>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ADA0935F-64C1-4767-A30A-16E54A7CD72B}"/>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BC887978-8428-478C-8F7D-A13F0CD2D486}"/>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05782DE7-B9E6-49ED-B0E9-210F77E1F442}"/>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90E09D7E-D02E-4E6A-A013-C2D41685EB5E}"/>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A4DBCF2E-AD49-47B7-9021-9C9B14485017}"/>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6DD55FE0-A966-456E-BD8F-AFAC6AAF58A1}"/>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E8D6668B-07AC-40C1-9991-DAA2D0520FAA}"/>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DD79C9B0-31E2-4EE4-B1CD-81A6D7B73C84}"/>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51512E9A-D8AE-45BA-A0EF-27B95D06897F}"/>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FBB5B52A-5346-4461-86F0-E15F474F3AA1}"/>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E4CAEE79-EA05-401C-BF51-8CEFE1202A05}"/>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4F6EA27C-24E2-436D-A219-842577C01262}"/>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D22189D9-6DA5-4F65-A825-EFC6D5A97727}"/>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71F4DD14-9899-4FBE-8920-4A56047B52CF}"/>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66C2C4EC-4C11-47B8-B4F0-26B35202D173}"/>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8D731939-3F73-49D8-95B1-DD864674AEC6}"/>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9D147AF7-C3D8-44D7-8F14-6536FCC08FBA}"/>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E0735F61-AE3B-478C-8816-01FD9E5F3F2E}"/>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4C9CB829-CC29-470E-9A26-0D1AAB432AEF}"/>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FAA9558C-6965-4F75-9A1D-B0AB787CBA3B}"/>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62F1DEC7-F599-425F-98F7-230D0FF1A98D}"/>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ADD40121-1309-440C-9C48-14C56BF93E0A}"/>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7A1C3ECD-BB01-4418-82E4-4700A6427833}"/>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C6B0CB15-3102-497C-8CFF-33F6BF0DB9C8}"/>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B9832C73-1807-4EE9-B957-21E731DDB906}"/>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9F038891-B928-4EB2-AB5A-92B11E360940}"/>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97A84A69-34B7-4909-A709-DC9B3FDF46E5}"/>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0B70CFEC-04D4-494E-BE28-BD0C7F7DC1E6}"/>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2AE884AD-C7D4-4D96-9073-75FB2898E385}"/>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73C5102F-9216-43B3-813E-6D1A41BCB84B}"/>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FF67E19B-ED68-4481-86AF-A523E1BFF874}"/>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B99812B3-E80E-4F2E-8F8D-DA3D634CE0D0}"/>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B3936309-D152-4898-A53F-737BA15FB567}"/>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3394B39C-31DA-4E64-90E1-5CDEB5F6FCC4}"/>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E297A6E7-4498-4B6D-A468-ED2B5DDFE723}"/>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42D0CFB7-5020-4884-B628-E6B9A7311921}"/>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44CE6F30-F6CC-49B1-BBA5-9B698B07A8F5}"/>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A17C2D6F-CE93-4345-B455-2449C01579C1}"/>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D32904EB-12FF-448E-BF72-8987BE09465F}"/>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14CFF1D9-F91C-44AB-BF0D-6CF3E6298105}"/>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89502" name="Hawaii">
            <a:extLst>
              <a:ext uri="{FF2B5EF4-FFF2-40B4-BE49-F238E27FC236}">
                <a16:creationId xmlns:a16="http://schemas.microsoft.com/office/drawing/2014/main" id="{09168C1D-975C-41A8-A246-9E4D9DC7BB82}"/>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6FAEA65F-2FD4-4D4C-9BD7-8D2B1310405A}"/>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396E11D8-F04E-4377-BDF9-230A1A85916E}"/>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BEE98B4C-C952-4590-A609-3144C1E5873C}"/>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640F90DE-9F9D-4B0D-B064-1A055211ECCF}"/>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5DB50241-E002-4389-A596-B2EDB9DE2106}"/>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F200D6E6-BA56-4CEE-9B59-6026242A2500}"/>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69E39EAE-73F2-4BD6-95C3-34C40A15815C}"/>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C189648E-3D15-4283-A103-57AF3D58E537}"/>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89503" name="Alaska">
            <a:extLst>
              <a:ext uri="{FF2B5EF4-FFF2-40B4-BE49-F238E27FC236}">
                <a16:creationId xmlns:a16="http://schemas.microsoft.com/office/drawing/2014/main" id="{ADD77932-BDA5-4FCA-826E-027D8BFE71EB}"/>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F532217E-6BA5-4A41-9C08-D05A05454EB9}"/>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855A127E-7BD2-4A2A-828D-F1B36522F4FF}"/>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D392C8A6-1B66-46A6-B72D-7A98B943815E}"/>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BE986564-92EE-4D83-85B4-751718F242A3}"/>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E695CE9C-6096-4EB3-93E2-A121F80B8A76}"/>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CF3D13D6-4E40-4005-9D54-4027E92E679F}"/>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347F5192-181B-438E-BFED-13E6991C11CD}"/>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40E9A057-97B8-4AEF-B34B-6B85548753EC}"/>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F6AC1365-3BCA-4848-BBEF-7D89A7CCC282}"/>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9053596D-30C8-461E-9A35-40DD3F73D746}"/>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D93F9AE7-A3F5-4C52-BDC1-55590B5BC221}"/>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08674666-146D-428B-BCC3-BF689C08FC29}"/>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57B5A998-B414-44B4-BDBA-078A7242C9B0}"/>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24DA2B5B-B2E7-4153-85D2-7C681E131221}"/>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5E64127A-707D-4133-9D95-4E4FA7E50983}"/>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89509" name="Text Box 114">
            <a:extLst>
              <a:ext uri="{FF2B5EF4-FFF2-40B4-BE49-F238E27FC236}">
                <a16:creationId xmlns:a16="http://schemas.microsoft.com/office/drawing/2014/main" id="{83EE216B-20DE-44CD-9F04-E3C791F8D6CD}"/>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89510" name="Text Box 105">
            <a:extLst>
              <a:ext uri="{FF2B5EF4-FFF2-40B4-BE49-F238E27FC236}">
                <a16:creationId xmlns:a16="http://schemas.microsoft.com/office/drawing/2014/main" id="{B3FCEAA5-ABE3-420A-AD3E-DF541A3EFD21}"/>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18.2% - 27.5%</a:t>
            </a:r>
          </a:p>
        </p:txBody>
      </p:sp>
      <p:sp>
        <p:nvSpPr>
          <p:cNvPr id="189511" name="Text Box 106">
            <a:extLst>
              <a:ext uri="{FF2B5EF4-FFF2-40B4-BE49-F238E27FC236}">
                <a16:creationId xmlns:a16="http://schemas.microsoft.com/office/drawing/2014/main" id="{6CEB232B-CA66-4DD2-BB5E-F408C3E1DD97}"/>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27.6% - 29.6%</a:t>
            </a:r>
          </a:p>
        </p:txBody>
      </p:sp>
      <p:sp>
        <p:nvSpPr>
          <p:cNvPr id="189512" name="Text Box 107">
            <a:extLst>
              <a:ext uri="{FF2B5EF4-FFF2-40B4-BE49-F238E27FC236}">
                <a16:creationId xmlns:a16="http://schemas.microsoft.com/office/drawing/2014/main" id="{8FC69E5A-4622-4074-B6EC-F69BA23A257E}"/>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29.7% - 31.6%</a:t>
            </a:r>
          </a:p>
        </p:txBody>
      </p:sp>
      <p:sp>
        <p:nvSpPr>
          <p:cNvPr id="189513" name="Text Box 108">
            <a:extLst>
              <a:ext uri="{FF2B5EF4-FFF2-40B4-BE49-F238E27FC236}">
                <a16:creationId xmlns:a16="http://schemas.microsoft.com/office/drawing/2014/main" id="{30959CFB-0A4B-4732-B360-0ED35564EB57}"/>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31.7% - 37.0%</a:t>
            </a:r>
          </a:p>
        </p:txBody>
      </p:sp>
      <p:sp>
        <p:nvSpPr>
          <p:cNvPr id="189514" name="Rectangle 7">
            <a:extLst>
              <a:ext uri="{FF2B5EF4-FFF2-40B4-BE49-F238E27FC236}">
                <a16:creationId xmlns:a16="http://schemas.microsoft.com/office/drawing/2014/main" id="{14DD58AF-8FA5-4F9E-877B-61B117FA34F8}"/>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Ate Breakfast on All 7 Days*</a:t>
            </a:r>
          </a:p>
        </p:txBody>
      </p:sp>
      <p:sp>
        <p:nvSpPr>
          <p:cNvPr id="189515" name="Text Box 101">
            <a:extLst>
              <a:ext uri="{FF2B5EF4-FFF2-40B4-BE49-F238E27FC236}">
                <a16:creationId xmlns:a16="http://schemas.microsoft.com/office/drawing/2014/main" id="{E2FAC561-0898-48BB-86B9-94691FDAE112}"/>
              </a:ext>
            </a:extLst>
          </p:cNvPr>
          <p:cNvSpPr txBox="1">
            <a:spLocks noChangeArrowheads="1"/>
          </p:cNvSpPr>
          <p:nvPr/>
        </p:nvSpPr>
        <p:spPr bwMode="auto">
          <a:xfrm>
            <a:off x="1884363" y="6186489"/>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During the 7 days before the survey</a:t>
            </a:r>
          </a:p>
        </p:txBody>
      </p:sp>
      <p:sp>
        <p:nvSpPr>
          <p:cNvPr id="189516" name="Text Box 116">
            <a:extLst>
              <a:ext uri="{FF2B5EF4-FFF2-40B4-BE49-F238E27FC236}">
                <a16:creationId xmlns:a16="http://schemas.microsoft.com/office/drawing/2014/main" id="{D417A17A-F123-4234-B9DA-9273C4470BF6}"/>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Fruit or Drank 100% Fruit Juices One or More Times Per Day,* by Sex,</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900" b="1" baseline="50000" dirty="0">
                <a:solidFill>
                  <a:srgbClr val="007889"/>
                </a:solidFill>
              </a:rPr>
              <a:t>†</a:t>
            </a:r>
            <a:r>
              <a:rPr lang="en-US" sz="1100" dirty="0">
                <a:solidFill>
                  <a:srgbClr val="007889"/>
                </a:solidFill>
              </a:rPr>
              <a:t>11th &gt; 12th; H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Fruit or Drank 100% Fruit Juices One or More Times Per Day,*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Fruit or Drank 100% Fruit Juices One or More Times Per Day,* 1999-2019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3349374653"/>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900" b="1" baseline="50000" dirty="0">
                <a:solidFill>
                  <a:srgbClr val="007889"/>
                </a:solidFill>
              </a:rPr>
              <a:t>†</a:t>
            </a:r>
            <a:r>
              <a:rPr lang="en-US" sz="1100" dirty="0">
                <a:solidFill>
                  <a:srgbClr val="007889"/>
                </a:solidFill>
              </a:rPr>
              <a:t>No change, 1999-2015, decreased, 2015-2019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1999-2019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Ate Fruit or Drank 100% Fruit Juices One or More Times Per Day,* Across 42 States and 24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96920A17-323E-427A-A696-1596A2386FE1}"/>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8210C85C-3F8C-410F-97C3-D9B3BA378DE1}"/>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1BD65D8B-DE7C-48CC-9856-BD8BB730C07D}"/>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95AEFFEC-FB96-4DBD-8E7C-3606859EDB94}"/>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E58EC62F-34F9-4B8F-A735-2AA06D62272F}"/>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02F9F49F-B9AD-405F-A487-1D191CC4B5A2}"/>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69790869-52C8-4641-BA3C-75A2B918630E}"/>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EB3A0120-7BEE-41DF-A15A-379D8B55A95A}"/>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7510EB80-83A1-4C3F-A0C2-BD9E5058F5C5}"/>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4BC2A55A-C179-4524-B1A0-126667588EB2}"/>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05CE5A02-C411-4AE9-AF82-B68A9494FAF0}"/>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D154751E-54A9-4992-B4B9-EBC2CF254032}"/>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A379FF94-6DD3-462D-A010-9BDF403C1380}"/>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01D72A01-1EAF-4472-925A-674C1BF199EE}"/>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6DB23D86-1BCB-45F9-84E5-90E7779A2E43}"/>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BFE9FA01-4D33-429F-8F7F-E67D96E0889E}"/>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A030455D-82C8-4787-943F-D60014B2CF8C}"/>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5498ADB2-E12A-4A0E-8E38-79F85172D09E}"/>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5D811F60-6C35-40A7-A7CA-423A8F78EFF2}"/>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C009F2AA-189D-4CFD-8B0D-259E2370E90B}"/>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2952B75C-41D0-4F32-AB2E-797D7EEEE86F}"/>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2296FC92-B3AB-4B93-BA78-3DA525540B1E}"/>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027483F3-BB14-4015-B4F9-43E1665A86E2}"/>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D26CE997-933A-4A46-89C3-F1D523030841}"/>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7F5AE9A8-335E-4369-BDA5-51371B823A3F}"/>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5E64BE26-6151-4E61-B79D-5C3DE4A5BA09}"/>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CF91A8A4-5B30-48E3-B576-D4D8A2B889A6}"/>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7EC9C685-9E34-48F2-9C66-BF1927E2F2EE}"/>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F842104E-F704-49AA-A611-FEA3A6EFCAD7}"/>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B3E20271-B26E-4622-B539-9084D32C68B2}"/>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BF0AB466-7D69-4702-B6E6-A69246D482D6}"/>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1EC83EFD-2632-4AC0-879A-52FF11EC3721}"/>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B02D40C5-E948-4C1B-9CCE-A11424A01DDE}"/>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2B428C36-8177-42FE-9D87-3086B58C9BB8}"/>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03320798-AB2A-4994-A423-D21E4D024FB4}"/>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8E00F076-C673-48FE-8FFA-A3C600CBB440}"/>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93D6F9FA-4E68-4679-8442-310D8E37DCB0}"/>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8CEEBCFE-CB6E-499C-B206-FD4392F35D12}"/>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32AE143E-3F46-4881-AAF7-60ECE2631C76}"/>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7874E1E5-372D-41C1-9D97-7E3C05AC10BA}"/>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5BA06E18-BA72-4C6B-ADF6-2B7ED81D9FCD}"/>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E246F1B2-6410-4033-B958-F57C1F65AA3A}"/>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57C0527D-3A99-4790-8A6B-7EAA2A58613F}"/>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C8DDF5A5-24F2-414C-BF48-935BA5B7FB10}"/>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20C1FD4B-4F0C-4850-B125-CEE3222523D5}"/>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D16F8215-290F-40B0-9C25-4C412E106ABE}"/>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BB170155-8EC9-4D7C-B665-B5FC6D5BA1CA}"/>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634DC69F-A0A6-4609-BD78-0CCD5F35742C}"/>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66A8F085-2031-47BE-B1A3-E11E5B0D5C2B}"/>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3D2287D6-8518-4368-9A37-6AF368B7F145}"/>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6BAD2B0A-E612-4791-922E-BCFAFA8E6B28}"/>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9D428319-2ABC-4976-8CAD-3E4D37072E73}"/>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863E31DD-8CB6-4682-97D3-8A71C220CA09}"/>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84E385CD-F4A8-45AA-A45F-385B9230F41D}"/>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8500A933-8810-4546-9E5C-E9D41651CC9F}"/>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1025601F-C6DF-47AC-88BD-77AB8E475A58}"/>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4D55FF23-44BD-4D87-86B1-D43D963DD864}"/>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37DADA5D-9BD8-4250-B2A0-230C414E2A66}"/>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0BBE311B-1D69-4D67-8AC7-068AF47384F0}"/>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CF525EE9-D47C-41AC-8BE5-E9707D8C52FC}"/>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54686" name="Hawaii">
            <a:extLst>
              <a:ext uri="{FF2B5EF4-FFF2-40B4-BE49-F238E27FC236}">
                <a16:creationId xmlns:a16="http://schemas.microsoft.com/office/drawing/2014/main" id="{8908DCF4-D929-4253-8E82-D6EA8C934BE5}"/>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0EDC26D1-2682-4993-B603-241B04AB2052}"/>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C7A27F41-2459-4CB3-8B9C-0F3D3761FAC9}"/>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74437B03-4624-4F36-8D98-38F6D28710A5}"/>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F1B5C3FF-AAC8-420E-B05E-DD18B442A7F1}"/>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8C9E8B5D-A6F4-4471-9AB1-8AF8CAAE8600}"/>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E75E7105-7515-40EA-862E-BE87EF50B6A7}"/>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CA44EA0F-C714-4167-A895-C894FCF08087}"/>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48CA8C6A-95D7-453A-80F1-5CBB688B8BC9}"/>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54687" name="Alaska">
            <a:extLst>
              <a:ext uri="{FF2B5EF4-FFF2-40B4-BE49-F238E27FC236}">
                <a16:creationId xmlns:a16="http://schemas.microsoft.com/office/drawing/2014/main" id="{795CBD25-0C89-4917-A8EA-43C7BB824CB7}"/>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7191EFDD-283D-47DA-B7D2-C02E5B1CE7C0}"/>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B1A18B52-8EB5-4518-8963-2114C99BB001}"/>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9F182104-08BF-4F95-B488-6B681415FE72}"/>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CAC7E873-F4CE-4D1E-BBD4-6869D53B69F7}"/>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E6BBB2E6-019B-4546-8CB9-07C6861C7DCF}"/>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2172A444-A30E-46F1-97D8-60FAAA359C0B}"/>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1522DDC4-9815-4723-9435-EBFCFC50C131}"/>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A03048BC-6367-4431-9643-802AF707360C}"/>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55BE86EB-F42A-4B55-AD47-4B37F932EF2D}"/>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88978ADF-FDF6-457C-BF5E-80800FBBB999}"/>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B4A4754C-E1E9-4A4D-99A3-F8A99962F94D}"/>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CBBDF44E-337B-49FF-A41B-FDC9673DDE14}"/>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5FB1F0AD-FE3C-4A0A-AFF3-ED63A818A25D}"/>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5A37032D-FCAA-4416-9EDD-EB4F4EDCD880}"/>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CAAADCCA-5699-4372-9F6F-A3A4D127A734}"/>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54693" name="Text Box 114">
            <a:extLst>
              <a:ext uri="{FF2B5EF4-FFF2-40B4-BE49-F238E27FC236}">
                <a16:creationId xmlns:a16="http://schemas.microsoft.com/office/drawing/2014/main" id="{8E2D39DB-1BF7-4F53-B60C-9F5593E327A0}"/>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54694" name="Text Box 105">
            <a:extLst>
              <a:ext uri="{FF2B5EF4-FFF2-40B4-BE49-F238E27FC236}">
                <a16:creationId xmlns:a16="http://schemas.microsoft.com/office/drawing/2014/main" id="{3EBD82F1-05FA-41BD-8505-17BD98786C5C}"/>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43.7% - 49.5%</a:t>
            </a:r>
          </a:p>
        </p:txBody>
      </p:sp>
      <p:sp>
        <p:nvSpPr>
          <p:cNvPr id="154695" name="Text Box 106">
            <a:extLst>
              <a:ext uri="{FF2B5EF4-FFF2-40B4-BE49-F238E27FC236}">
                <a16:creationId xmlns:a16="http://schemas.microsoft.com/office/drawing/2014/main" id="{3918604C-64B5-438D-B929-347645D39257}"/>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49.6% - 53.8%</a:t>
            </a:r>
          </a:p>
        </p:txBody>
      </p:sp>
      <p:sp>
        <p:nvSpPr>
          <p:cNvPr id="154696" name="Text Box 107">
            <a:extLst>
              <a:ext uri="{FF2B5EF4-FFF2-40B4-BE49-F238E27FC236}">
                <a16:creationId xmlns:a16="http://schemas.microsoft.com/office/drawing/2014/main" id="{C53BE5D2-0D64-4C7A-B335-36091C2BAD62}"/>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53.9% - 55.8%</a:t>
            </a:r>
          </a:p>
        </p:txBody>
      </p:sp>
      <p:sp>
        <p:nvSpPr>
          <p:cNvPr id="154697" name="Text Box 108">
            <a:extLst>
              <a:ext uri="{FF2B5EF4-FFF2-40B4-BE49-F238E27FC236}">
                <a16:creationId xmlns:a16="http://schemas.microsoft.com/office/drawing/2014/main" id="{5282E0C0-B373-48C5-AB3B-E0C296FDFEB1}"/>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55.9% - 62.1%</a:t>
            </a:r>
          </a:p>
        </p:txBody>
      </p:sp>
      <p:sp>
        <p:nvSpPr>
          <p:cNvPr id="154698" name="Rectangle 7">
            <a:extLst>
              <a:ext uri="{FF2B5EF4-FFF2-40B4-BE49-F238E27FC236}">
                <a16:creationId xmlns:a16="http://schemas.microsoft.com/office/drawing/2014/main" id="{5EDBA1F5-280F-49EC-8BF8-D29DD5430D36}"/>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Ate Fruit or Drank 100% Fruit Juices One or More Times Per Day*</a:t>
            </a:r>
          </a:p>
        </p:txBody>
      </p:sp>
      <p:sp>
        <p:nvSpPr>
          <p:cNvPr id="154699" name="Text Box 101">
            <a:extLst>
              <a:ext uri="{FF2B5EF4-FFF2-40B4-BE49-F238E27FC236}">
                <a16:creationId xmlns:a16="http://schemas.microsoft.com/office/drawing/2014/main" id="{E40B7207-1A1D-45EB-A885-D1D601134852}"/>
              </a:ext>
            </a:extLst>
          </p:cNvPr>
          <p:cNvSpPr txBox="1">
            <a:spLocks noChangeArrowheads="1"/>
          </p:cNvSpPr>
          <p:nvPr/>
        </p:nvSpPr>
        <p:spPr bwMode="auto">
          <a:xfrm>
            <a:off x="1884363" y="6186489"/>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Such as orange juice, apple juice, or grape juice, during the 7 days before the survey</a:t>
            </a:r>
          </a:p>
        </p:txBody>
      </p:sp>
      <p:sp>
        <p:nvSpPr>
          <p:cNvPr id="154700" name="Text Box 116">
            <a:extLst>
              <a:ext uri="{FF2B5EF4-FFF2-40B4-BE49-F238E27FC236}">
                <a16:creationId xmlns:a16="http://schemas.microsoft.com/office/drawing/2014/main" id="{155FC159-7BCA-496A-B327-A24D5FE11172}"/>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Fruit or Drank 100% Fruit Juices Two or More Times Per Day,* by Sex,</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900" b="1" baseline="50000" dirty="0">
                <a:solidFill>
                  <a:srgbClr val="007889"/>
                </a:solidFill>
              </a:rPr>
              <a:t>†</a:t>
            </a:r>
            <a:r>
              <a:rPr lang="en-US" sz="1100" dirty="0">
                <a:solidFill>
                  <a:srgbClr val="007889"/>
                </a:solidFill>
              </a:rPr>
              <a:t>11th &gt; 12th; H &gt; B,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Fruit or Drank 100% Fruit Juices Two or More Times Per Day,*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Fruit or Drank 100% Fruit Juices Two or More Times Per Day,* 1999-2019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959514130"/>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900" b="1" baseline="50000" dirty="0">
                <a:solidFill>
                  <a:srgbClr val="007889"/>
                </a:solidFill>
              </a:rPr>
              <a:t>†</a:t>
            </a:r>
            <a:r>
              <a:rPr lang="en-US" sz="1100" dirty="0">
                <a:solidFill>
                  <a:srgbClr val="007889"/>
                </a:solidFill>
              </a:rPr>
              <a:t>Decreased 1999-2019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1999-2019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Ate Fruit or Drank 100% Fruit Juices Two or More Times Per Day,* Across 42 States and 24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Drink Fruit Juice,*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*100% fruit juices one or more times during the 7 days before the survey</a:t>
            </a:r>
          </a:p>
          <a:p>
            <a:r>
              <a:rPr lang="en-US" sz="900" b="1" baseline="50000" dirty="0">
                <a:solidFill>
                  <a:srgbClr val="007889"/>
                </a:solidFill>
              </a:rPr>
              <a:t>†</a:t>
            </a:r>
            <a:r>
              <a:rPr lang="en-US" sz="1100" dirty="0">
                <a:solidFill>
                  <a:srgbClr val="007889"/>
                </a:solidFill>
              </a:rPr>
              <a:t>F &gt; M;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993CEE4B-814D-4EA1-B1E9-405784EA0631}"/>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1ED090E0-878F-4118-A3C4-F027F2D314CD}"/>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D778447F-657E-446D-9A1A-24EA34425D72}"/>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23F3CA1D-3EFB-44CE-A8D9-D69F15ACB13A}"/>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63BCB3AD-B264-4F4D-A92A-EC83A18E6F89}"/>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2A9EB565-38FB-430B-94BD-D9AAD8C5E0D6}"/>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B6CC3C12-8701-46A4-B2AF-076E78948D7E}"/>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B64EF6A9-8288-4E56-A957-3A39C081B232}"/>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7C7376D4-AE1D-4043-8272-DEE6886D9B16}"/>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A3EC0D26-55DD-4F2F-BCB5-04BFC4F31749}"/>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A3EC238B-679C-4D05-A022-5AD02E810AD1}"/>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14AE2884-14ED-4451-BF52-FDFB026B54F6}"/>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39F6BCFF-BC89-4215-B8FB-5132C4B01429}"/>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F6434DFF-F81E-4BFB-AAB1-85DE49D6A079}"/>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2A388DBF-41D5-4338-8F17-02812104AB8A}"/>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C9876B01-B14C-460F-A16E-46FD65708C92}"/>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F61B436D-8F66-46DB-B68F-90942BE90595}"/>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3836F1F3-9D9F-47E1-A106-22F927787728}"/>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E686A4FD-3791-4B38-A932-20B10D62EF3A}"/>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536770EA-A628-49E3-A67A-3C8E67CFBCF3}"/>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88FB9C4A-1F5A-49FA-8E69-B3379E9855AF}"/>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D2F97830-4B86-416D-8AEB-DF9292851B9F}"/>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16C5CE25-407F-4A00-9BCD-F4B7C15669E9}"/>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04E8CFDE-85EC-4D71-8F6F-2DBD31425726}"/>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334FF6E0-8A23-46E7-B129-EF3D7328DF54}"/>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8E1D3DA2-F45B-484E-B943-D8415D9E4C70}"/>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98F91EE1-C551-4A4A-857E-B09595B4DDA6}"/>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15F269E1-DC03-4745-9222-DD4B664EB4F7}"/>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A968B91E-85AF-4A52-92D5-2F4972B71B56}"/>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F9520AF4-8476-4669-A67E-1E693E2B6F90}"/>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14D08154-81FB-4C4F-B1F0-DBC8ADA011BA}"/>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2484CC69-6A1D-4F28-8C3A-FB2CDC465E44}"/>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3C53972D-5B72-4B23-8C76-A112F3289756}"/>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9B995097-E08F-4230-BA0B-9C9769DC11DC}"/>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3ED66B10-005D-46D0-A3C8-BBD596D582E1}"/>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68EAC90E-09C5-4D1D-878D-5F23BF20E436}"/>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6BEA7F3E-60BD-4513-90B7-8D25F5BD3030}"/>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D7C2F8EB-39E7-4FF3-8536-BF8A3830B39F}"/>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05C42303-9ED8-483B-93CE-18E7492AFF14}"/>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27AEE616-72E2-43EE-A5D3-66B36924587A}"/>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EBAEB3E7-6F83-4690-A4A1-CAD53199C55B}"/>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52EE0318-0D0D-44B0-9A6D-625948B3C637}"/>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857AA449-C9ED-4807-8DD9-A2A8F8A48683}"/>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01C68BA6-A523-4D3F-A0E6-9D4701F79F0A}"/>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71DEB76F-3256-4D5C-A94A-9AE9C34AF640}"/>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D68DFCE4-A476-4F8C-8B83-430625B221C1}"/>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44FB31DA-EF83-4DC4-9830-DE95318EA49C}"/>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914588C4-A538-43F1-A355-1C25F24CCC83}"/>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1F65E5EA-68F9-4E30-AEED-197CC495A312}"/>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C9C3D85D-0652-4959-A1F2-ED7CCD3CF3CF}"/>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0F977B6E-1B09-4949-B408-4CD865EE2468}"/>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1A79F07C-1F1A-4EC8-BB21-8E7F8CDE7EA0}"/>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2C995ABB-FB7E-4BA1-9998-A7A433ED7626}"/>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30CE723B-CDBF-4CD3-8FF0-5F6E7708515F}"/>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19F23C62-225D-4700-B791-1B6A7839E03A}"/>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9C8CEC70-30FD-4FBA-A1C7-7E2478B01858}"/>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9C735EB6-AFB6-46C1-BC80-5DFCB250F431}"/>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51E76756-8401-4E5F-BA5D-5F08FDAC61FB}"/>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F46489EE-1F78-43D0-85EF-502123A95142}"/>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569FD13D-9506-45B4-9DCC-B59BF258D7C1}"/>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56734" name="Hawaii">
            <a:extLst>
              <a:ext uri="{FF2B5EF4-FFF2-40B4-BE49-F238E27FC236}">
                <a16:creationId xmlns:a16="http://schemas.microsoft.com/office/drawing/2014/main" id="{3ABCA6DB-EDD5-43E9-879A-E4DBD8AD7EBE}"/>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80D45767-8E67-4985-B1F7-AFD1D591A95A}"/>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B5D548A6-B01D-4188-A47C-9A4062843D99}"/>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AF548138-9B99-40F9-8B1F-B407D0B6EDBD}"/>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E552AC1B-C383-4AE7-B914-598AE6A019D8}"/>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FD2BBE99-F14C-4054-8C1F-6E3AD5F3530F}"/>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DB179FF6-C672-4AE9-9F8B-89175FB4F803}"/>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2D5FF315-DE3D-46C8-84B9-DD75C2740990}"/>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8C3A4A1B-F956-479C-973B-B64BF1E00AC4}"/>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56735" name="Alaska">
            <a:extLst>
              <a:ext uri="{FF2B5EF4-FFF2-40B4-BE49-F238E27FC236}">
                <a16:creationId xmlns:a16="http://schemas.microsoft.com/office/drawing/2014/main" id="{51DDFE27-71AC-47DB-9775-D55BB8EA9208}"/>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C0EF3224-C61F-4D01-8B17-45608A057EA4}"/>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49DD9658-B1B8-4192-8BD4-65D7EAC58C7E}"/>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38B06022-BE1B-48D1-AA98-9511EA619ED7}"/>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2673EBA5-BE91-4BB0-9F2E-B777D6968A49}"/>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7C402462-3377-4F87-BBA5-BFD021AC94AB}"/>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C1FADB98-0638-4BFF-AFC2-3B2364D766E1}"/>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4EF4B9F6-705A-4FC0-90F7-C14A8A5E55F4}"/>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E2620160-D079-40CF-80DB-64C2FCBBCAA9}"/>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4173A239-2F6B-4104-9062-5B246265D58F}"/>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AA53734C-A473-496A-8E6B-445F5922A4BD}"/>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63D130C0-4F47-4971-AC81-D6172DC692E7}"/>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B75D9181-D09B-4E60-B1B3-A267B3783FE2}"/>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E7BFF4F2-543E-448D-903F-95EFDFEBF833}"/>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7DEFF93F-F686-405C-9B51-FDBC07A13D05}"/>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A53ED9A1-7388-4553-9819-06F54E104986}"/>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56741" name="Text Box 114">
            <a:extLst>
              <a:ext uri="{FF2B5EF4-FFF2-40B4-BE49-F238E27FC236}">
                <a16:creationId xmlns:a16="http://schemas.microsoft.com/office/drawing/2014/main" id="{C9A16472-1F8E-43B5-A003-5FE52658718E}"/>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56742" name="Text Box 105">
            <a:extLst>
              <a:ext uri="{FF2B5EF4-FFF2-40B4-BE49-F238E27FC236}">
                <a16:creationId xmlns:a16="http://schemas.microsoft.com/office/drawing/2014/main" id="{2E5A5602-4C54-422F-B160-65E18419C2D9}"/>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19.7% - 23.2%</a:t>
            </a:r>
          </a:p>
        </p:txBody>
      </p:sp>
      <p:sp>
        <p:nvSpPr>
          <p:cNvPr id="156743" name="Text Box 106">
            <a:extLst>
              <a:ext uri="{FF2B5EF4-FFF2-40B4-BE49-F238E27FC236}">
                <a16:creationId xmlns:a16="http://schemas.microsoft.com/office/drawing/2014/main" id="{830AF1CC-FE42-4D7E-BF27-F88FD57D1298}"/>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23.3% - 24.8%</a:t>
            </a:r>
          </a:p>
        </p:txBody>
      </p:sp>
      <p:sp>
        <p:nvSpPr>
          <p:cNvPr id="156744" name="Text Box 107">
            <a:extLst>
              <a:ext uri="{FF2B5EF4-FFF2-40B4-BE49-F238E27FC236}">
                <a16:creationId xmlns:a16="http://schemas.microsoft.com/office/drawing/2014/main" id="{262EE7FC-0583-4CBA-B52E-299A45B369B3}"/>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24.9% - 26.8%</a:t>
            </a:r>
          </a:p>
        </p:txBody>
      </p:sp>
      <p:sp>
        <p:nvSpPr>
          <p:cNvPr id="156745" name="Text Box 108">
            <a:extLst>
              <a:ext uri="{FF2B5EF4-FFF2-40B4-BE49-F238E27FC236}">
                <a16:creationId xmlns:a16="http://schemas.microsoft.com/office/drawing/2014/main" id="{0F1B6A8F-4C67-433B-8DF9-BA5FD27AAA9D}"/>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26.9% - 31.2%</a:t>
            </a:r>
          </a:p>
        </p:txBody>
      </p:sp>
      <p:sp>
        <p:nvSpPr>
          <p:cNvPr id="156746" name="Rectangle 7">
            <a:extLst>
              <a:ext uri="{FF2B5EF4-FFF2-40B4-BE49-F238E27FC236}">
                <a16:creationId xmlns:a16="http://schemas.microsoft.com/office/drawing/2014/main" id="{F2A8E283-C592-43A0-B839-95F6B651403F}"/>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Ate Fruit or Drank 100% Fruit Juices Two or More Times Per Day*</a:t>
            </a:r>
          </a:p>
        </p:txBody>
      </p:sp>
      <p:sp>
        <p:nvSpPr>
          <p:cNvPr id="156747" name="Text Box 101">
            <a:extLst>
              <a:ext uri="{FF2B5EF4-FFF2-40B4-BE49-F238E27FC236}">
                <a16:creationId xmlns:a16="http://schemas.microsoft.com/office/drawing/2014/main" id="{3E56FBF4-0210-490F-B2AB-F33948B1460E}"/>
              </a:ext>
            </a:extLst>
          </p:cNvPr>
          <p:cNvSpPr txBox="1">
            <a:spLocks noChangeArrowheads="1"/>
          </p:cNvSpPr>
          <p:nvPr/>
        </p:nvSpPr>
        <p:spPr bwMode="auto">
          <a:xfrm>
            <a:off x="1884363" y="6186489"/>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Such as orange juice, apple juice, or grape juice, during the 7 days before the survey</a:t>
            </a:r>
          </a:p>
        </p:txBody>
      </p:sp>
      <p:sp>
        <p:nvSpPr>
          <p:cNvPr id="156748" name="Text Box 116">
            <a:extLst>
              <a:ext uri="{FF2B5EF4-FFF2-40B4-BE49-F238E27FC236}">
                <a16:creationId xmlns:a16="http://schemas.microsoft.com/office/drawing/2014/main" id="{F7390958-C05E-41C9-83A7-207E62075EB8}"/>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Green Salad,*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M &gt; F; 9th &gt; 11th;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Green Salad,*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Potatoes,* by Sex,</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9th &gt; 10th, 9th &gt; 11th, 9th &gt; 12th;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Potatoes,*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Carrots,* by Sex,</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12th &gt; 11th; B &gt; H, B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Carrots,*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Other Vegetables,*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M &gt; F;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Other Vegetables,*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Vegetables,*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900" b="1" baseline="50000" dirty="0">
                <a:solidFill>
                  <a:srgbClr val="007889"/>
                </a:solidFill>
              </a:rPr>
              <a:t>†</a:t>
            </a:r>
            <a:r>
              <a:rPr lang="en-US" sz="1100" dirty="0">
                <a:solidFill>
                  <a:srgbClr val="007889"/>
                </a:solidFill>
              </a:rPr>
              <a:t>M &gt; F;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Drink Fruit Juice,*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*100% fruit juices one or more times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Vegetables,*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Vegetables,* 1999-2019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2691976699"/>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900" b="1" baseline="50000" dirty="0">
                <a:solidFill>
                  <a:srgbClr val="007889"/>
                </a:solidFill>
              </a:rPr>
              <a:t>†</a:t>
            </a:r>
            <a:r>
              <a:rPr lang="en-US" sz="1100" dirty="0">
                <a:solidFill>
                  <a:srgbClr val="007889"/>
                </a:solidFill>
              </a:rPr>
              <a:t>Increased 1999-2019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1999-2019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Did Not Eat Vegetables,* Across 36 States and 22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DAA96040-2633-4C3B-AF20-033970BC6E6C}"/>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9FB95372-8A68-4DD6-BDAE-AE93FFDFA599}"/>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728BF4E0-DF9E-4175-9EB1-F73808C0CAA6}"/>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7F7CAF2A-8288-4FDD-9EFC-578F077E3EEA}"/>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DAE4CD3A-D689-4A40-A253-634F84142D6C}"/>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2CB63024-7C4C-4E76-927F-4743477DAF42}"/>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A7BA448C-86E6-48FF-8E45-34B9113E4FAB}"/>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22153032-2C55-4BFC-A586-A425DEBD0930}"/>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F04BDB06-D669-4E56-BA8E-BF566917ECF6}"/>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112B5239-9777-45B6-ADB7-05F23B59EDC1}"/>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ED90D746-F9A2-4524-8288-767418EFEC14}"/>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22652B7D-8025-474E-8078-0AE17DAD639F}"/>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122EA192-BB6C-4944-B0CB-B2FA8A9CB07C}"/>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87D1F68D-0712-461D-A226-3393B95DBE7A}"/>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5BE22160-455E-465B-B0CF-637A6F6E9B80}"/>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A88C31EB-F595-4DE4-A3CD-8C8AA8B10638}"/>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5A5840AD-92F6-4990-8AC7-49D56B6F27FF}"/>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D172539D-244E-45C2-85A2-660A395ECF59}"/>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9A12831C-97A0-4983-A5BE-45E0829B0774}"/>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ED212FE1-EB60-4E78-BDCD-E90A6AEA2335}"/>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777B22AB-9632-4F25-B5B3-4F0123C91696}"/>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0258FA03-2CDB-4E62-AC5F-D1F9A4AA0F5C}"/>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7E844509-9B8F-41C4-AE53-5813C2B8897D}"/>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9714FA28-94CB-426C-8BF2-23CFF586B49B}"/>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B28D7491-E220-4BC6-96B3-AE8449F485F1}"/>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0635641F-4D8F-4CDC-873E-A34122A48DEE}"/>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775AB6E2-1CA3-422F-9B27-70CD1CD4598C}"/>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3387B072-B06B-47E6-855F-64DA7FD1A97D}"/>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61CC2ECF-581F-4BC8-9619-3B60824A499E}"/>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FADFDD54-7D92-4ACD-AD21-CA86F65BEDF6}"/>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6233A59F-5B88-462C-8EF9-86DD7F6A59A8}"/>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B1C2C768-0546-4B27-A310-1CE82AD00C53}"/>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6D0D3D9C-1D16-4B7B-8545-9BA7A3484110}"/>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338E904E-DE39-47BC-B1F9-5BB628547024}"/>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080474BA-84D9-45D0-A3CF-365A84989BCF}"/>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A35A66B5-EC34-4A55-A7A5-36A634F4A19F}"/>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3975C5DA-2021-4BBE-AB60-1BF661A25516}"/>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5AF86F67-11C1-47C4-AB99-877B87C5D06A}"/>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9C0A89A1-6942-460B-9B24-2265B5B7CDEC}"/>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F4095C62-CF42-4B9A-BAD5-15709270DB95}"/>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42B4319F-718A-473C-B409-5B6B23110FD1}"/>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EB77A497-B0DF-4F69-BA6D-DD38EAC0B248}"/>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F26CD1C3-901C-4C80-95AA-4B32D137F3E9}"/>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6936AEC6-DF7A-4E12-A717-2BD7FEC816CB}"/>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2C203E15-A053-4A62-AE21-B82108835947}"/>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2CB7A4CA-4DFE-478A-A417-D6FA86A7CB19}"/>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36FA0130-971B-4924-AFC9-E3AA1827DF6D}"/>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CB13BC3C-CC81-4096-B420-3909CDD1E25E}"/>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C8EDEA69-61DD-44E3-BDFE-9DF595278B58}"/>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9B274398-4F91-4E64-8BFC-94EA3C37DB77}"/>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087B97C2-C660-476F-A845-9E735F0D60C1}"/>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AA1EFEB9-9900-41B3-878F-AD43A43BC807}"/>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74BB5694-3BF9-4F32-B101-643047E9B14A}"/>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AD65BFD5-BBA7-4FB7-8078-7F8E6B1D92C9}"/>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3D2656A7-889F-415A-B5F6-7B3E22403AE1}"/>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36EAE6FE-502F-47C0-9D2E-E8ED37AFAE2C}"/>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060F9610-48AF-4532-A132-9400D1093145}"/>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92702881-D125-4DE8-B62E-EB0A147C85C4}"/>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C7735FEA-947E-4D53-BB56-DE101BDD281F}"/>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FDC3B549-C35F-4C73-B9BE-F5C226A8B5C0}"/>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58782" name="Hawaii">
            <a:extLst>
              <a:ext uri="{FF2B5EF4-FFF2-40B4-BE49-F238E27FC236}">
                <a16:creationId xmlns:a16="http://schemas.microsoft.com/office/drawing/2014/main" id="{B4C97E7F-1883-4427-8B08-D5EA7A257B7A}"/>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B7063C16-4D7C-465F-83FA-830EEC8979C2}"/>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34058804-D084-4503-9FE4-B74258FDEF02}"/>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AFBF964D-2F1A-4686-AD57-955A8FE77A03}"/>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E8E39072-BD8C-4F32-A381-EE2BD61D772A}"/>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3FE2BBE1-9BC2-495D-9B40-88BB3BDC23DC}"/>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FC1BACB2-A69D-44EE-B365-95AA3064A219}"/>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8985D155-B898-48F7-BBD2-D52AEA8FE580}"/>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204ED5BD-CB31-4481-8F7A-26C1822BFD92}"/>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58783" name="Alaska">
            <a:extLst>
              <a:ext uri="{FF2B5EF4-FFF2-40B4-BE49-F238E27FC236}">
                <a16:creationId xmlns:a16="http://schemas.microsoft.com/office/drawing/2014/main" id="{34553EBC-9E36-44F2-B9F2-E5365F7D0B1C}"/>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F4903988-5FBB-4723-B813-3DBF454F11D1}"/>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F7CCF712-FB50-400F-9351-62B7C8E1D78C}"/>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300DD84E-EA97-4A36-AE0E-808D804EBF18}"/>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139C6F17-1329-4317-A556-E42674FEBC98}"/>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3D9816C7-8458-4CF4-94E7-DEE032D4D72E}"/>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2D200907-A997-4087-8379-32DBA83092B1}"/>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32FB429A-20E4-43E2-B34C-885700226226}"/>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8ABB5EA7-0002-4ADB-B1D1-2B69F07F1DAF}"/>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1CCAD611-A6B4-40BF-BCDC-418A88DCB345}"/>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E22421CD-B510-497B-A9F6-B4D0FC490DA8}"/>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1E917B3C-8DFE-481A-A136-ED0511EAD780}"/>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97B32157-55A5-4994-B8E5-D77BB05A5E03}"/>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01963998-1108-4B2C-9F9E-788B6FF9DA42}"/>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CAD491C4-27B2-457D-8A0F-A553A11CECC0}"/>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76DFBC7E-BD04-48A7-8041-8AC477E83418}"/>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58789" name="Text Box 114">
            <a:extLst>
              <a:ext uri="{FF2B5EF4-FFF2-40B4-BE49-F238E27FC236}">
                <a16:creationId xmlns:a16="http://schemas.microsoft.com/office/drawing/2014/main" id="{769D5301-19F9-4687-81BB-D77F1C2A5C72}"/>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58790" name="Text Box 105">
            <a:extLst>
              <a:ext uri="{FF2B5EF4-FFF2-40B4-BE49-F238E27FC236}">
                <a16:creationId xmlns:a16="http://schemas.microsoft.com/office/drawing/2014/main" id="{18C756A7-3293-4A6B-AB77-09E9F016071A}"/>
              </a:ext>
            </a:extLst>
          </p:cNvPr>
          <p:cNvSpPr txBox="1">
            <a:spLocks noChangeArrowheads="1"/>
          </p:cNvSpPr>
          <p:nvPr/>
        </p:nvSpPr>
        <p:spPr bwMode="auto">
          <a:xfrm>
            <a:off x="9385300" y="3182939"/>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4.5% - 7.0%</a:t>
            </a:r>
          </a:p>
        </p:txBody>
      </p:sp>
      <p:sp>
        <p:nvSpPr>
          <p:cNvPr id="158791" name="Text Box 106">
            <a:extLst>
              <a:ext uri="{FF2B5EF4-FFF2-40B4-BE49-F238E27FC236}">
                <a16:creationId xmlns:a16="http://schemas.microsoft.com/office/drawing/2014/main" id="{C219751A-295F-43C8-A6A0-0592E5895A3E}"/>
              </a:ext>
            </a:extLst>
          </p:cNvPr>
          <p:cNvSpPr txBox="1">
            <a:spLocks noChangeArrowheads="1"/>
          </p:cNvSpPr>
          <p:nvPr/>
        </p:nvSpPr>
        <p:spPr bwMode="auto">
          <a:xfrm>
            <a:off x="9385300" y="3538539"/>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7.1% - 8.3%</a:t>
            </a:r>
          </a:p>
        </p:txBody>
      </p:sp>
      <p:sp>
        <p:nvSpPr>
          <p:cNvPr id="158792" name="Text Box 107">
            <a:extLst>
              <a:ext uri="{FF2B5EF4-FFF2-40B4-BE49-F238E27FC236}">
                <a16:creationId xmlns:a16="http://schemas.microsoft.com/office/drawing/2014/main" id="{BE60D205-124F-475E-B4D4-246E0D2C41A1}"/>
              </a:ext>
            </a:extLst>
          </p:cNvPr>
          <p:cNvSpPr txBox="1">
            <a:spLocks noChangeArrowheads="1"/>
          </p:cNvSpPr>
          <p:nvPr/>
        </p:nvSpPr>
        <p:spPr bwMode="auto">
          <a:xfrm>
            <a:off x="9345613" y="3868739"/>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8.4% - 10.8%</a:t>
            </a:r>
          </a:p>
        </p:txBody>
      </p:sp>
      <p:sp>
        <p:nvSpPr>
          <p:cNvPr id="158793" name="Text Box 108">
            <a:extLst>
              <a:ext uri="{FF2B5EF4-FFF2-40B4-BE49-F238E27FC236}">
                <a16:creationId xmlns:a16="http://schemas.microsoft.com/office/drawing/2014/main" id="{CFE9767A-B4CE-4AEF-8979-FEFFCC47CB8A}"/>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10.9% - 16.0%</a:t>
            </a:r>
          </a:p>
        </p:txBody>
      </p:sp>
      <p:sp>
        <p:nvSpPr>
          <p:cNvPr id="158794" name="Rectangle 7">
            <a:extLst>
              <a:ext uri="{FF2B5EF4-FFF2-40B4-BE49-F238E27FC236}">
                <a16:creationId xmlns:a16="http://schemas.microsoft.com/office/drawing/2014/main" id="{278974A5-B11E-4106-AB4B-FA4A32195F29}"/>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Did Not Eat Vegetables*</a:t>
            </a:r>
          </a:p>
        </p:txBody>
      </p:sp>
      <p:sp>
        <p:nvSpPr>
          <p:cNvPr id="158795" name="Text Box 101">
            <a:extLst>
              <a:ext uri="{FF2B5EF4-FFF2-40B4-BE49-F238E27FC236}">
                <a16:creationId xmlns:a16="http://schemas.microsoft.com/office/drawing/2014/main" id="{938388C6-7B60-46C0-83F8-9E53013EC164}"/>
              </a:ext>
            </a:extLst>
          </p:cNvPr>
          <p:cNvSpPr txBox="1">
            <a:spLocks noChangeArrowheads="1"/>
          </p:cNvSpPr>
          <p:nvPr/>
        </p:nvSpPr>
        <p:spPr bwMode="auto">
          <a:xfrm>
            <a:off x="1884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Green salad, potatoes [excluding French fries, fried potatoes, or potato chips], carrots, or other vegetables, during the 7 days before the survey</a:t>
            </a:r>
          </a:p>
        </p:txBody>
      </p:sp>
      <p:sp>
        <p:nvSpPr>
          <p:cNvPr id="158796" name="Text Box 116">
            <a:extLst>
              <a:ext uri="{FF2B5EF4-FFF2-40B4-BE49-F238E27FC236}">
                <a16:creationId xmlns:a16="http://schemas.microsoft.com/office/drawing/2014/main" id="{892B9EA1-5B46-41D5-A562-86216C2F4938}"/>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Vegetables One or More Times Per Day,* by Sex,</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900" b="1" baseline="50000" dirty="0">
                <a:solidFill>
                  <a:srgbClr val="007889"/>
                </a:solidFill>
              </a:rPr>
              <a:t>†</a:t>
            </a:r>
            <a:r>
              <a:rPr lang="en-US" sz="1100" dirty="0">
                <a:solidFill>
                  <a:srgbClr val="007889"/>
                </a:solidFill>
              </a:rPr>
              <a:t>11th &gt; 12th; H &gt; B,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Vegetables One or More Times Per Day,*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Vegetables One or More Times Per Day,* 1999-2019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4257659869"/>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900" b="1" baseline="50000" dirty="0">
                <a:solidFill>
                  <a:srgbClr val="007889"/>
                </a:solidFill>
              </a:rPr>
              <a:t>†</a:t>
            </a:r>
            <a:r>
              <a:rPr lang="en-US" sz="1100" dirty="0">
                <a:solidFill>
                  <a:srgbClr val="007889"/>
                </a:solidFill>
              </a:rPr>
              <a:t>Decreased 1999-2019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1999-2019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Ate Vegetables One or More Times Per Day,* Across 36 States and 22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E135DCE3-1B24-4EC3-9059-FC97FB3EBAEF}"/>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4FFAE0AD-4A89-43F9-941B-2F67E69EAF16}"/>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32AACC61-6335-4226-B81F-372964858A93}"/>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CEE52C95-2755-43A8-96B7-4CACD0F07F65}"/>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080B4FE3-A441-462B-9A34-4D31050A40CA}"/>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50BE9E6E-BE24-4B39-900A-0A1C3E9A2CD7}"/>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113028AE-5B7B-408C-AC36-36FDE8869ABB}"/>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ED6DBE1B-67AF-45DC-8BFE-2CC7D0E57E17}"/>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55645BC0-AD74-4DEC-8E04-BDAE77DD2416}"/>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A4845FD3-F521-4F3F-97F3-EDE1ABE20696}"/>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C780A881-CBA4-4B34-B903-34707E1BFC49}"/>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E11A68DB-2187-4DAD-8446-ADECE11DFDF0}"/>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B2B3DEF3-0D55-48FB-B1D7-95D218C63E09}"/>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73134825-CA7D-47F5-A195-F42D2D6479B3}"/>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A1DE5A3D-BCFA-4A08-89AB-BA17C89B8B17}"/>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EE2CC6B1-75B7-405C-9A4D-320CF1D6A48E}"/>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5F5D7F65-7A71-41F6-8FD8-7E7AF95704AE}"/>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34F31A19-6E1F-4A62-B091-238EBC7DEE4E}"/>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FF4B71B2-10B5-4B04-B445-B3B6EB806EAC}"/>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4E1A9642-F112-4CC4-97E3-33307CD119FC}"/>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01801E08-6284-4AA1-BCD4-4F9E1E65FA36}"/>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A86F8A3D-2BA4-4F10-B2B0-3CDC57B8D943}"/>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15408DCD-5E5E-4386-9BB6-99F727F2F054}"/>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DC91716A-4760-45DF-BE1F-4F72012BC38D}"/>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6C2E2E1F-07C5-4C08-B0C2-0CAF688F503B}"/>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7E62CE33-84F0-44EE-B01E-DFB610EA58D1}"/>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59C0CDAB-0559-4B5F-8199-98979FD14BF8}"/>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8A8AF8BD-E246-4E00-9BD1-F3E9F96D922D}"/>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00A5A308-B949-4458-9452-29585B25F224}"/>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EF8FACEE-D1A8-460C-9E4B-829E254D1D1F}"/>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316C411B-5A89-4489-9D9E-680AF9843C99}"/>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E73D10FF-E603-42C8-8FBB-8B57D42DAD61}"/>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23899F0F-913B-401C-90A9-1E684CCD3002}"/>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96A060A0-9863-4864-85D9-2A09A488FA63}"/>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B4475943-9D2B-427A-B819-234293ECC997}"/>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35F62B21-6A8E-4451-98EA-AD8B632A6ADF}"/>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9CE8E537-AE19-4D46-BBD1-5DE330722BF3}"/>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BC896926-6DAC-46B6-BF5C-64FF49710833}"/>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67FF9776-3C7C-4D6D-B82B-7F4A9CC65C05}"/>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88BB336C-FFE7-4D6E-B13A-33C4F834F989}"/>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F39DDD69-5E6A-4B22-B5D2-7745600A45B3}"/>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33D336EC-BB2B-4D83-9D7C-DF615C683325}"/>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B5EECCDE-7085-409E-9675-1EE057AE3CC9}"/>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CCEEF5F5-1915-4589-980C-F2DA0F2E8138}"/>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9D19B3ED-A1C5-4745-9A67-2D517065A41B}"/>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370C4EF1-BFF4-4D16-B797-68B3291D6DC8}"/>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0E81511A-716A-48E3-8880-2D356E9FF7C5}"/>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EB8B1F06-E3D2-4955-BC8D-31B74CA7E6D2}"/>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F1E3DF18-A6E5-4343-A66C-DF2B86923791}"/>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DD11D9A6-182B-4426-9702-D8F55443B854}"/>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85970032-DC39-4229-A5CF-87E1680D5F3A}"/>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F6502007-327C-4E7E-AD6A-152D36BC891F}"/>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C630853B-AB47-4527-A2CC-1142D1FF61BF}"/>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1D6AC61B-40FC-400C-87A5-BAA0E3D020D9}"/>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E45084D2-4FCD-4A75-AF64-840E7FB59BBF}"/>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A57F3963-AEE3-4CFF-839B-B95E1075E9E0}"/>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A407517B-64D1-48CF-9BB8-7A4A4B2C0928}"/>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EFB06F5B-B3D5-4ACB-8F72-577C27F7ACAD}"/>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50065D9A-164E-4C97-9C2B-2513A69408FB}"/>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46FDD9CA-6341-4B16-9260-4AB2047F7D99}"/>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60830" name="Hawaii">
            <a:extLst>
              <a:ext uri="{FF2B5EF4-FFF2-40B4-BE49-F238E27FC236}">
                <a16:creationId xmlns:a16="http://schemas.microsoft.com/office/drawing/2014/main" id="{4A84163A-60BE-4175-B283-46AD5CAA41D3}"/>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91697E5D-9B46-4F31-BED0-57B8921E2801}"/>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0D1C240E-7003-4E29-9BF9-5A41EFEFA92C}"/>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10302E1E-8912-4699-A0D4-628A35601CDB}"/>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F78EDA32-5755-43F0-BF95-B871284BBE21}"/>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E490D6A6-28FC-4FF2-80F4-BA92E424CF26}"/>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52386A35-DC67-47E4-A622-4445EB653274}"/>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2C173BCC-12C6-4260-A352-574A3997422B}"/>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0C00CF82-08CA-4D83-8327-0BEB2B91F5A7}"/>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60831" name="Alaska">
            <a:extLst>
              <a:ext uri="{FF2B5EF4-FFF2-40B4-BE49-F238E27FC236}">
                <a16:creationId xmlns:a16="http://schemas.microsoft.com/office/drawing/2014/main" id="{889E6981-F6C2-4F70-8BC6-2B10977084B7}"/>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9108391B-1FE8-4B69-B698-9108BE390E74}"/>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D913DDD3-EEA9-4EB5-9DDF-346B48C03761}"/>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35203355-3745-4417-99B3-FD69978A09C8}"/>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0D724E50-4ECE-4FC7-B68F-3C22ADD99D41}"/>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98DF5546-735C-4F8B-BDCB-9DF19B8BF9AE}"/>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5C8ACFC7-26D3-49BA-8DF9-C12475DFBA29}"/>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A8742287-2BC7-4220-BE1B-68CFF3C6EDBD}"/>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90FCCFA0-98EE-4272-8518-0AC680E4C66C}"/>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13BB30A3-A1B7-463F-966E-E85603DB8E1E}"/>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373A6A61-C548-4D15-8B53-7428C40C9CB7}"/>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5B8834CF-4BF1-44CE-9114-3282D4F7169A}"/>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67AD6CF6-3FE2-4F29-9119-34A582F5C73A}"/>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8BEF359F-F23F-4332-A2E6-5C7E2D4AE70F}"/>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5A7539D2-9ADB-4103-A09D-A83EB66F4844}"/>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2A897324-F125-42BB-9006-C22666648514}"/>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60837" name="Text Box 114">
            <a:extLst>
              <a:ext uri="{FF2B5EF4-FFF2-40B4-BE49-F238E27FC236}">
                <a16:creationId xmlns:a16="http://schemas.microsoft.com/office/drawing/2014/main" id="{23E82EC8-FDFD-4FD2-8B60-9135CC710D1E}"/>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60838" name="Text Box 105">
            <a:extLst>
              <a:ext uri="{FF2B5EF4-FFF2-40B4-BE49-F238E27FC236}">
                <a16:creationId xmlns:a16="http://schemas.microsoft.com/office/drawing/2014/main" id="{70D1BD9B-36E0-4633-B2C7-92BE7E955848}"/>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43.0% - 50.4%</a:t>
            </a:r>
          </a:p>
        </p:txBody>
      </p:sp>
      <p:sp>
        <p:nvSpPr>
          <p:cNvPr id="160839" name="Text Box 106">
            <a:extLst>
              <a:ext uri="{FF2B5EF4-FFF2-40B4-BE49-F238E27FC236}">
                <a16:creationId xmlns:a16="http://schemas.microsoft.com/office/drawing/2014/main" id="{348A1AE7-6183-4288-A717-A4BCC1055879}"/>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50.5% - 56.2%</a:t>
            </a:r>
          </a:p>
        </p:txBody>
      </p:sp>
      <p:sp>
        <p:nvSpPr>
          <p:cNvPr id="160840" name="Text Box 107">
            <a:extLst>
              <a:ext uri="{FF2B5EF4-FFF2-40B4-BE49-F238E27FC236}">
                <a16:creationId xmlns:a16="http://schemas.microsoft.com/office/drawing/2014/main" id="{DB863520-72EC-4D88-9D24-7E6C9FB903C7}"/>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56.3% - 59.3%</a:t>
            </a:r>
          </a:p>
        </p:txBody>
      </p:sp>
      <p:sp>
        <p:nvSpPr>
          <p:cNvPr id="160841" name="Text Box 108">
            <a:extLst>
              <a:ext uri="{FF2B5EF4-FFF2-40B4-BE49-F238E27FC236}">
                <a16:creationId xmlns:a16="http://schemas.microsoft.com/office/drawing/2014/main" id="{476593DA-3DC7-4378-A14B-28542731E273}"/>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59.4% - 72.1%</a:t>
            </a:r>
          </a:p>
        </p:txBody>
      </p:sp>
      <p:sp>
        <p:nvSpPr>
          <p:cNvPr id="160842" name="Rectangle 7">
            <a:extLst>
              <a:ext uri="{FF2B5EF4-FFF2-40B4-BE49-F238E27FC236}">
                <a16:creationId xmlns:a16="http://schemas.microsoft.com/office/drawing/2014/main" id="{AE490F58-2A72-44F8-9DFF-31FF1ED4AE1B}"/>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Ate Vegetables One or More Times Per Day*</a:t>
            </a:r>
          </a:p>
        </p:txBody>
      </p:sp>
      <p:sp>
        <p:nvSpPr>
          <p:cNvPr id="160843" name="Text Box 101">
            <a:extLst>
              <a:ext uri="{FF2B5EF4-FFF2-40B4-BE49-F238E27FC236}">
                <a16:creationId xmlns:a16="http://schemas.microsoft.com/office/drawing/2014/main" id="{DE515EA4-E1C0-4660-BBF7-7F490F43282B}"/>
              </a:ext>
            </a:extLst>
          </p:cNvPr>
          <p:cNvSpPr txBox="1">
            <a:spLocks noChangeArrowheads="1"/>
          </p:cNvSpPr>
          <p:nvPr/>
        </p:nvSpPr>
        <p:spPr bwMode="auto">
          <a:xfrm>
            <a:off x="1884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Green salad, potatoes [excluding French fries, fried potatoes, or potato chips], carrots, or other vegetables, during the 7 days before the survey</a:t>
            </a:r>
          </a:p>
        </p:txBody>
      </p:sp>
      <p:sp>
        <p:nvSpPr>
          <p:cNvPr id="160844" name="Text Box 116">
            <a:extLst>
              <a:ext uri="{FF2B5EF4-FFF2-40B4-BE49-F238E27FC236}">
                <a16:creationId xmlns:a16="http://schemas.microsoft.com/office/drawing/2014/main" id="{8B7A7CD4-6F9C-4270-8C4C-6348BACE61FD}"/>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Vegetables Two or More Times Per Day,* by Sex,</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900" b="1" baseline="50000" dirty="0">
                <a:solidFill>
                  <a:srgbClr val="007889"/>
                </a:solidFill>
              </a:rPr>
              <a:t>†</a:t>
            </a:r>
            <a:r>
              <a:rPr lang="en-US" sz="1100" dirty="0">
                <a:solidFill>
                  <a:srgbClr val="007889"/>
                </a:solidFill>
              </a:rPr>
              <a:t>11th &gt; 9th, 11th &gt; 10th;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Fruit,*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900" b="1" baseline="50000" dirty="0">
                <a:solidFill>
                  <a:srgbClr val="007889"/>
                </a:solidFill>
              </a:rPr>
              <a:t>†</a:t>
            </a:r>
            <a:r>
              <a:rPr lang="en-US" sz="1100" dirty="0">
                <a:solidFill>
                  <a:srgbClr val="007889"/>
                </a:solidFill>
              </a:rPr>
              <a:t>M &gt; F; B &gt; H, B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Vegetables Two or More Times Per Day,*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Vegetables Two or More Times Per Day,* 1999-2019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2617673422"/>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900" b="1" baseline="50000" dirty="0">
                <a:solidFill>
                  <a:srgbClr val="007889"/>
                </a:solidFill>
              </a:rPr>
              <a:t>†</a:t>
            </a:r>
            <a:r>
              <a:rPr lang="en-US" sz="1100" dirty="0">
                <a:solidFill>
                  <a:srgbClr val="007889"/>
                </a:solidFill>
              </a:rPr>
              <a:t>No change 1999-2019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1999-2019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Ate Vegetables Two or More Times Per Day,* Across 36 States and 22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E7978CF7-B498-4318-B160-3070FF700C6F}"/>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B9EAB05D-CFBD-4B0A-8F67-85A4E99587CA}"/>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8BC5A09D-3E26-4FC1-8FCF-491F7A8D5209}"/>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431D5A88-E582-49D1-B9F8-877E9CCB406A}"/>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1E611F08-3EA0-4E78-A2EE-4940FCFAD098}"/>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E624C248-DE2C-4B41-9CA6-8DC9B35ACA86}"/>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B5AC6105-05F0-4845-9A1F-1C68ECFEBB5B}"/>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2EFC47FB-BD06-49CC-8726-797F9F179AF0}"/>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C58FE0FE-FF80-48DB-AF58-DC087A09310A}"/>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F5D19E03-F71E-4B7C-B7AE-FB7B2FEC7B7A}"/>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D96F10E4-BB61-4FDA-AE9E-564EDD25A3BF}"/>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D375E1C3-4039-4FB4-AE94-06E30F636A6D}"/>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43A101AD-C2B5-43D2-81C5-C5846F195C01}"/>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CCCFE764-B250-4E53-9803-4965B22F0C7E}"/>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B21B5518-E685-416F-9D07-3A9A13376C6E}"/>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A55FECAC-9206-450F-BDCC-E12C53458AAA}"/>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CF33868F-7970-4E01-9487-54671B96115C}"/>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B25BE6BC-7EC8-499A-9E97-61870FFE6FA2}"/>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401EBE4E-4EC3-4497-BFBA-0FE73EFA59D3}"/>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C137EBAE-60BE-4021-B4A5-4A4C0FD2AF98}"/>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0D646D93-C86B-4643-B36A-A24E6EA3E241}"/>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953E5337-B935-41FE-A038-797FB3E40C47}"/>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3BCECF30-C775-410C-A596-FF36830A5286}"/>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A9B77699-0AB6-4E23-A413-8A70F405433A}"/>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12913A98-9804-4CF3-9F39-2BCF64E9622B}"/>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06DF67B5-7A8B-40E6-9AE1-810E98A103E6}"/>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4A829566-2C61-4D2C-8E08-7BE84DAE756E}"/>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B16E3162-CB6D-4AF0-9C16-640B67053B63}"/>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AC78E982-6EF0-48B9-A22F-610F044FDB59}"/>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666B63D7-D503-4A0B-8C97-C1563646F96C}"/>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5D3C397E-8096-4036-BA06-07B76D7E4AE5}"/>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6E2ED088-429E-42CF-B16E-FC546BB5E3E4}"/>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103BC4BF-8963-4DF9-B7CA-35405D6ABF50}"/>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8D53D120-9CB2-4046-9163-86FA490CF480}"/>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4BAE3844-E886-409D-A3D9-0C069769C433}"/>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EFF75D2E-1368-48FE-8B5A-6F042B9036E7}"/>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CD73EC6C-7A9F-420F-9FDE-83C41130981D}"/>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520949F4-339C-4BB5-91C3-BA8FBA9EDB22}"/>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1245E906-06FB-4382-A0BA-DE1EBB457641}"/>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24F45B04-0BC8-47ED-95C9-11A7F1D41098}"/>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8F7EEDDF-5661-4EE5-82B6-98D5FD683CEF}"/>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947458AF-936B-4595-BD46-250F36577191}"/>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5A7E90D1-2763-415C-B4A6-5E65AE56F161}"/>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6A61FF38-049B-4E79-AB90-3EABD781E16A}"/>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5DCCF6F2-3031-4302-B24B-8B322C684752}"/>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CF758F06-855D-48A7-820A-E5CEDD863094}"/>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196C38EF-7145-4F0F-9714-C2C8C514FC31}"/>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E2451527-20E9-4425-BC9A-2769894B7D0F}"/>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1F842353-1E4F-4AA9-8509-43858F83ECF6}"/>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5BD4B797-7221-4F40-AF93-1703129EA23B}"/>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83A92A6A-4CEB-48EB-A70D-AE86016218DA}"/>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98A0BEF5-37E0-42D5-95EA-CAE903B30E82}"/>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0FA5C66B-3A20-4203-B8A2-87B537DE554C}"/>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27D6B1CB-E811-4F11-82A7-287989145FE1}"/>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E60886AD-9293-4C80-ABFB-7C3A907E666B}"/>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3CFBEA37-5083-4AC9-B2AC-81FA6A44008C}"/>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6D12093D-9F5C-4D7D-992F-F067C4A60F77}"/>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67A79AC9-319E-414E-AA6A-EF33DB296E62}"/>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26D97C87-6CE7-4057-ADD2-F04064D55853}"/>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0C3C0CF7-0950-4BE4-AC62-49DF0B4446AB}"/>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62878" name="Hawaii">
            <a:extLst>
              <a:ext uri="{FF2B5EF4-FFF2-40B4-BE49-F238E27FC236}">
                <a16:creationId xmlns:a16="http://schemas.microsoft.com/office/drawing/2014/main" id="{553E256A-4523-41D3-9212-29DB7256F87A}"/>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EBFB1781-CF5F-4BF1-92EA-6C0AAA082C28}"/>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0689118F-C184-4CEC-9544-2F55D2BCFCB6}"/>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6BC2F4D8-3093-492B-88F9-7760A5C54264}"/>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84BD1898-9E8F-42A9-888E-A94B6C2491E3}"/>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0C2A136A-BA63-4058-AE44-B53D9852DA1D}"/>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E1C495B3-BBF6-4608-8D30-D59341EBD8CF}"/>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69560178-F8AB-492F-98FC-580481B2C944}"/>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356F8313-76EF-4142-A04A-0DF12C7556A1}"/>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62879" name="Alaska">
            <a:extLst>
              <a:ext uri="{FF2B5EF4-FFF2-40B4-BE49-F238E27FC236}">
                <a16:creationId xmlns:a16="http://schemas.microsoft.com/office/drawing/2014/main" id="{345002CC-7DDE-430A-AF3B-BFFAE92A5C70}"/>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92D821E2-8F29-4D0A-8949-9B71D04D6AA4}"/>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DB9BB878-496A-425F-911B-F89C98BE5C25}"/>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984FDBD5-8C98-42CA-B925-755D3E926913}"/>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73FFDCF0-90BF-4C49-8124-047E6FCAD6C3}"/>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CE387954-1D59-4FAE-AE93-73E34748AF77}"/>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CC71FA8B-BBB9-4BBE-AF8E-24C90E59B89D}"/>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E5FDE163-42CC-4DB4-9922-3961CAD287FA}"/>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AED1632A-7130-436C-9C27-E005F9D31CF4}"/>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C0D225D9-ED37-4237-ACB8-7774710F211D}"/>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CA4C1E4A-7184-4D36-A7C1-B68525A219E8}"/>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A17D36B8-8671-4242-8B50-BEE02A77ABA6}"/>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291BCD19-D30B-4918-B996-0C7217DA8E53}"/>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1F6818A4-2AF4-4BAF-B060-142D9F998CC0}"/>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A9D35557-5B00-4CB5-BE45-62DB439ABFEF}"/>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060788FF-AC6F-4488-B454-783BC439093F}"/>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62885" name="Text Box 114">
            <a:extLst>
              <a:ext uri="{FF2B5EF4-FFF2-40B4-BE49-F238E27FC236}">
                <a16:creationId xmlns:a16="http://schemas.microsoft.com/office/drawing/2014/main" id="{2B02EFC3-E298-4894-96FF-98B00CB535C5}"/>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62886" name="Text Box 105">
            <a:extLst>
              <a:ext uri="{FF2B5EF4-FFF2-40B4-BE49-F238E27FC236}">
                <a16:creationId xmlns:a16="http://schemas.microsoft.com/office/drawing/2014/main" id="{17D74BA4-15C2-4379-93E9-D2AD341C21B8}"/>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16.2% - 21.1%</a:t>
            </a:r>
          </a:p>
        </p:txBody>
      </p:sp>
      <p:sp>
        <p:nvSpPr>
          <p:cNvPr id="162887" name="Text Box 106">
            <a:extLst>
              <a:ext uri="{FF2B5EF4-FFF2-40B4-BE49-F238E27FC236}">
                <a16:creationId xmlns:a16="http://schemas.microsoft.com/office/drawing/2014/main" id="{4A5D6FBC-4BD1-4D3D-AA12-F147163706A7}"/>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21.2% - 23.6%</a:t>
            </a:r>
          </a:p>
        </p:txBody>
      </p:sp>
      <p:sp>
        <p:nvSpPr>
          <p:cNvPr id="162888" name="Text Box 107">
            <a:extLst>
              <a:ext uri="{FF2B5EF4-FFF2-40B4-BE49-F238E27FC236}">
                <a16:creationId xmlns:a16="http://schemas.microsoft.com/office/drawing/2014/main" id="{25757CEF-AA70-4594-B41F-C94000C9000D}"/>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23.7% - 25.8%</a:t>
            </a:r>
          </a:p>
        </p:txBody>
      </p:sp>
      <p:sp>
        <p:nvSpPr>
          <p:cNvPr id="162889" name="Text Box 108">
            <a:extLst>
              <a:ext uri="{FF2B5EF4-FFF2-40B4-BE49-F238E27FC236}">
                <a16:creationId xmlns:a16="http://schemas.microsoft.com/office/drawing/2014/main" id="{B84124B7-8CA9-4846-8245-2244C433151B}"/>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25.9% - 37.0%</a:t>
            </a:r>
          </a:p>
        </p:txBody>
      </p:sp>
      <p:sp>
        <p:nvSpPr>
          <p:cNvPr id="162890" name="Rectangle 7">
            <a:extLst>
              <a:ext uri="{FF2B5EF4-FFF2-40B4-BE49-F238E27FC236}">
                <a16:creationId xmlns:a16="http://schemas.microsoft.com/office/drawing/2014/main" id="{D86E4BD9-92AA-4FEE-BF97-C058B25011A8}"/>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Ate Vegetables Two or More Times Per Day*</a:t>
            </a:r>
          </a:p>
        </p:txBody>
      </p:sp>
      <p:sp>
        <p:nvSpPr>
          <p:cNvPr id="162891" name="Text Box 101">
            <a:extLst>
              <a:ext uri="{FF2B5EF4-FFF2-40B4-BE49-F238E27FC236}">
                <a16:creationId xmlns:a16="http://schemas.microsoft.com/office/drawing/2014/main" id="{BEFC9A26-2C90-40B4-9CB8-464C8E1A36D9}"/>
              </a:ext>
            </a:extLst>
          </p:cNvPr>
          <p:cNvSpPr txBox="1">
            <a:spLocks noChangeArrowheads="1"/>
          </p:cNvSpPr>
          <p:nvPr/>
        </p:nvSpPr>
        <p:spPr bwMode="auto">
          <a:xfrm>
            <a:off x="1884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Green salad, potatoes [excluding French fries, fried potatoes, or potato chips], carrots, or other vegetables, during the 7 days before the survey</a:t>
            </a:r>
          </a:p>
        </p:txBody>
      </p:sp>
      <p:sp>
        <p:nvSpPr>
          <p:cNvPr id="162892" name="Text Box 116">
            <a:extLst>
              <a:ext uri="{FF2B5EF4-FFF2-40B4-BE49-F238E27FC236}">
                <a16:creationId xmlns:a16="http://schemas.microsoft.com/office/drawing/2014/main" id="{5CF3479F-6518-4FA4-BF3A-D14BE89D676C}"/>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Vegetables Three or More Times Per Day,* by Sex,</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900" b="1" baseline="50000" dirty="0">
                <a:solidFill>
                  <a:srgbClr val="007889"/>
                </a:solidFill>
              </a:rPr>
              <a:t>†</a:t>
            </a:r>
            <a:r>
              <a:rPr lang="en-US" sz="1100" dirty="0">
                <a:solidFill>
                  <a:srgbClr val="007889"/>
                </a:solidFill>
              </a:rPr>
              <a:t>11th &gt; 9th, 11th &gt; 10th, 11th &gt; 12th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Vegetables Three or More Times Per Day,*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Ate Vegetables Three or More Times Per Day,* 1999-2019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37716152"/>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a:p>
            <a:r>
              <a:rPr lang="en-US" sz="900" b="1" baseline="50000" dirty="0">
                <a:solidFill>
                  <a:srgbClr val="007889"/>
                </a:solidFill>
              </a:rPr>
              <a:t>†</a:t>
            </a:r>
            <a:r>
              <a:rPr lang="en-US" sz="1100" dirty="0">
                <a:solidFill>
                  <a:srgbClr val="007889"/>
                </a:solidFill>
              </a:rPr>
              <a:t>No change 1999-2019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1999-2019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Ate Vegetables Three or More Times Per Day,* Across 36 States and 22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*Green salad, potatoes [excluding French fries, fried potatoes, or potato chips], carrots, or other vegetables,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7AAA6E67-8574-402D-B4A1-0998996DD3FE}"/>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2A777560-6850-44F7-BB6C-D48780BEC477}"/>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8ABA35C1-F3DD-4F43-B884-CA8E717AC449}"/>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5A768941-F9DD-4CE0-9853-BCB9D2796035}"/>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95E3C7E2-31EE-419C-9FF2-685146C36E21}"/>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E16566A3-B1C1-499B-9BAD-65C80C6CF6E6}"/>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59A7302A-D722-4B30-A6BF-44BD16654D68}"/>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7F72FF10-B6EB-47DE-8A79-0A9AE62F99C4}"/>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4141F614-6803-4831-9425-6843A069AC8E}"/>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4D1CDA44-DF37-413A-B396-32E349D85168}"/>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79260B0F-4F61-497C-BF68-1A8671BE38E3}"/>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36902B98-991C-48D9-84F2-D136773C147C}"/>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117623F9-9CC3-489D-9858-F676738158B4}"/>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42387AC5-D9BC-4C1F-8C5F-2508FC6C01FC}"/>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225B745F-4B0C-435D-AF73-0C76ACFBBA5E}"/>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737F04AC-A428-4B0F-9C9C-821188FEC706}"/>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4B1C5DE0-7223-4891-8140-3F4510315068}"/>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B919395A-AB3F-4E61-AAAE-0EB4FAD89403}"/>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56A3947E-FFDC-4393-9865-0781E278D2A1}"/>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7374F5B1-A0D8-4462-9C93-B6D52C596635}"/>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18FE9085-2E90-4FF0-A60A-A9C9FF0D7F1F}"/>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8683AE9B-A054-44E8-AB5D-7FF0AEED7D5C}"/>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976355B7-3710-4D54-8DB5-D1F122548475}"/>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605DD5C0-0535-4AD3-BD78-8C3B991C85F8}"/>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0270EAD4-4C5F-4BCF-800F-7C4BF2628A98}"/>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C0B4BF18-78B6-4C24-8D56-8E00295663B0}"/>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7A304941-E347-4F02-9B6E-1ADEC5F3D738}"/>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20A65828-0690-4596-A35F-154EC32B95FB}"/>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488AA041-2088-4507-B8BB-4CAD74232FD1}"/>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A712E53C-12E5-4267-BBE9-17D8868C3041}"/>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3111F115-FC8C-4469-BCA1-BCD240F4756B}"/>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FB285786-3240-4486-BAD7-2733BC85486F}"/>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685865AC-C52B-45D9-97FC-15DCCBAB293C}"/>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571E9124-CA01-4303-89B7-4AF1D07E51F6}"/>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390A85AA-017B-43D6-9743-8C230D2FE2BB}"/>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88FA4244-D3B8-4AA3-9B40-783E163CF11B}"/>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66461661-4DB0-44A0-9D99-AC30A415B0CF}"/>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61CB4ACB-9E82-45FA-B64B-8940DA605942}"/>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3B3DC23A-1D25-4B7B-A298-F2060FB6B776}"/>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9F1C3DA4-E0C7-4595-8C9C-3F03F6F38D06}"/>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F0144392-F0BF-4424-96E8-604E10610071}"/>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C9181B73-6FA8-4917-B22D-6C37BC3CFA78}"/>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44935E54-E2EC-4B86-9B62-3DFC108C2C15}"/>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C7917349-FDEE-4A1F-85E2-65807013AC22}"/>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78325F91-0E3C-447B-AC3B-97DCA178FF64}"/>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C07808AD-CD57-4EB0-96A5-6913CDD6C0FB}"/>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E4D006F2-2153-4C1E-9144-C39240C9F206}"/>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20871813-DFE8-437E-9A28-1369A8D17D7F}"/>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F9988A65-B3BF-4761-82A6-BB9A0BFFA279}"/>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59508C26-880C-4BB6-AB61-0A0E5D6818ED}"/>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BCFF7746-EB59-4984-96DB-574A34833976}"/>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765F784A-2032-48F9-9646-023747C140C6}"/>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F638F68B-63A5-4BE3-97D8-68805E163F54}"/>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13DA7A4A-0711-42C1-9F37-BCC293102855}"/>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559F7DFE-D121-435E-9459-335176125577}"/>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BE300197-AFB8-4B3A-B1E7-8B1F4E93A2A6}"/>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03F75903-0B7A-4470-9CC6-DE2234BD10E3}"/>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4E6BDC85-D099-4D72-9BE5-B45C8AE676D7}"/>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7F68B039-E397-4A3B-B8FB-6D72A173431C}"/>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7DAB8878-90AC-478C-82D8-9343DCAA5130}"/>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64926" name="Hawaii">
            <a:extLst>
              <a:ext uri="{FF2B5EF4-FFF2-40B4-BE49-F238E27FC236}">
                <a16:creationId xmlns:a16="http://schemas.microsoft.com/office/drawing/2014/main" id="{A41A622F-F3A0-45C8-8CFF-9998ECD341A6}"/>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3A451BB6-26A6-4B72-9B57-8778F3F8D8BE}"/>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C1B5AB09-A0E0-4894-9080-314018C06933}"/>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9936D0A3-A78E-4572-984A-9CDEFC747DF1}"/>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80CABCCF-B108-45E4-9946-72D0A519D6D8}"/>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B8AF2528-AFC3-47E2-8477-98C564F7AD87}"/>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1E6449BD-1EFF-409F-81EA-D43845985E5E}"/>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CC752626-8B00-4063-87F2-488DFE08A745}"/>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C2402C47-AC93-4D29-960D-F7971B9F192C}"/>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64927" name="Alaska">
            <a:extLst>
              <a:ext uri="{FF2B5EF4-FFF2-40B4-BE49-F238E27FC236}">
                <a16:creationId xmlns:a16="http://schemas.microsoft.com/office/drawing/2014/main" id="{29EEDE7C-E78F-4795-BB74-A7383C8DD290}"/>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E489AAEB-B631-46B9-AF9F-C4C726953CDC}"/>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2BD8CF7B-65F9-4200-93C7-D2E3F1B06861}"/>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F5159CD5-B41B-48E5-A16E-D6BCBD2EE8EE}"/>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91A26795-1724-47A6-AC61-0D5423EE71AF}"/>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E5B2ED8B-8555-4F80-BB0B-66AA769B7216}"/>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E5500F2E-2171-45E9-95CA-830D8DDB69BD}"/>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0326C093-21C0-4274-AE4F-48118FB4CD4E}"/>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715A00D9-20E9-4980-A3D6-63D69CFD8099}"/>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F0B6510C-CF0E-4BAB-927D-3F6D80633ED0}"/>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8295F25D-D309-48A6-973E-ECE2ADDD6002}"/>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32574D9C-DE30-438C-9C9B-4CE09E6D5F98}"/>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BF8E1770-87AE-4471-A73A-CC6A9E8CDF6D}"/>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9E880C77-99AD-49B5-A398-6DE3536EC518}"/>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6DFC15EA-831D-45FB-B02D-8942831A659C}"/>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05FD1CB1-3628-43AD-89E8-0CC7FFDAC9FF}"/>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64933" name="Text Box 114">
            <a:extLst>
              <a:ext uri="{FF2B5EF4-FFF2-40B4-BE49-F238E27FC236}">
                <a16:creationId xmlns:a16="http://schemas.microsoft.com/office/drawing/2014/main" id="{73FEB26C-D226-4CB6-B1AB-DB27DF9F23B6}"/>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64934" name="Text Box 105">
            <a:extLst>
              <a:ext uri="{FF2B5EF4-FFF2-40B4-BE49-F238E27FC236}">
                <a16:creationId xmlns:a16="http://schemas.microsoft.com/office/drawing/2014/main" id="{B9A3493D-8BE4-4094-A0D8-F2127E800A87}"/>
              </a:ext>
            </a:extLst>
          </p:cNvPr>
          <p:cNvSpPr txBox="1">
            <a:spLocks noChangeArrowheads="1"/>
          </p:cNvSpPr>
          <p:nvPr/>
        </p:nvSpPr>
        <p:spPr bwMode="auto">
          <a:xfrm>
            <a:off x="9345613" y="3182939"/>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8.9% - 10.4%</a:t>
            </a:r>
          </a:p>
        </p:txBody>
      </p:sp>
      <p:sp>
        <p:nvSpPr>
          <p:cNvPr id="164935" name="Text Box 106">
            <a:extLst>
              <a:ext uri="{FF2B5EF4-FFF2-40B4-BE49-F238E27FC236}">
                <a16:creationId xmlns:a16="http://schemas.microsoft.com/office/drawing/2014/main" id="{85FC7EA0-D50E-4865-96E6-19EDBB7DF42E}"/>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10.5% - 11.6%</a:t>
            </a:r>
          </a:p>
        </p:txBody>
      </p:sp>
      <p:sp>
        <p:nvSpPr>
          <p:cNvPr id="164936" name="Text Box 107">
            <a:extLst>
              <a:ext uri="{FF2B5EF4-FFF2-40B4-BE49-F238E27FC236}">
                <a16:creationId xmlns:a16="http://schemas.microsoft.com/office/drawing/2014/main" id="{21F02816-CEDF-40AF-8F2D-B7220F720A1B}"/>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11.7% - 13.1%</a:t>
            </a:r>
          </a:p>
        </p:txBody>
      </p:sp>
      <p:sp>
        <p:nvSpPr>
          <p:cNvPr id="164937" name="Text Box 108">
            <a:extLst>
              <a:ext uri="{FF2B5EF4-FFF2-40B4-BE49-F238E27FC236}">
                <a16:creationId xmlns:a16="http://schemas.microsoft.com/office/drawing/2014/main" id="{506CCCD7-7D1F-4AF4-84D2-231C23E6E3FD}"/>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13.2% - 18.7%</a:t>
            </a:r>
          </a:p>
        </p:txBody>
      </p:sp>
      <p:sp>
        <p:nvSpPr>
          <p:cNvPr id="164938" name="Rectangle 7">
            <a:extLst>
              <a:ext uri="{FF2B5EF4-FFF2-40B4-BE49-F238E27FC236}">
                <a16:creationId xmlns:a16="http://schemas.microsoft.com/office/drawing/2014/main" id="{C07A62C3-A4C7-4A0E-A453-C4022E62D76B}"/>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Ate Vegetables Three or More Times Per Day*</a:t>
            </a:r>
          </a:p>
        </p:txBody>
      </p:sp>
      <p:sp>
        <p:nvSpPr>
          <p:cNvPr id="164939" name="Text Box 101">
            <a:extLst>
              <a:ext uri="{FF2B5EF4-FFF2-40B4-BE49-F238E27FC236}">
                <a16:creationId xmlns:a16="http://schemas.microsoft.com/office/drawing/2014/main" id="{F7EEF133-0180-4B1D-BD9C-C40CF9349E62}"/>
              </a:ext>
            </a:extLst>
          </p:cNvPr>
          <p:cNvSpPr txBox="1">
            <a:spLocks noChangeArrowheads="1"/>
          </p:cNvSpPr>
          <p:nvPr/>
        </p:nvSpPr>
        <p:spPr bwMode="auto">
          <a:xfrm>
            <a:off x="1884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Green salad, potatoes [excluding French fries, fried potatoes, or potato chips], carrots, or other vegetables, during the 7 days before the survey</a:t>
            </a:r>
          </a:p>
        </p:txBody>
      </p:sp>
      <p:sp>
        <p:nvSpPr>
          <p:cNvPr id="164940" name="Text Box 116">
            <a:extLst>
              <a:ext uri="{FF2B5EF4-FFF2-40B4-BE49-F238E27FC236}">
                <a16:creationId xmlns:a16="http://schemas.microsoft.com/office/drawing/2014/main" id="{7F1E6F06-A6B6-4D55-BD51-CD7CEB89F301}"/>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Drink Milk,*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F &gt; M; 11th &gt; 9th, 12th &gt; 9th, 12th &gt; 10th; B &gt; H, B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Fruit,*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*One or more times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Drink Milk,*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Drink Milk,* 1999-2019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286738244"/>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a:p>
            <a:r>
              <a:rPr lang="en-US" sz="900" b="1" baseline="50000" dirty="0">
                <a:solidFill>
                  <a:srgbClr val="007889"/>
                </a:solidFill>
              </a:rPr>
              <a:t>†</a:t>
            </a:r>
            <a:r>
              <a:rPr lang="en-US" sz="1100" dirty="0">
                <a:solidFill>
                  <a:srgbClr val="007889"/>
                </a:solidFill>
              </a:rPr>
              <a:t>Increased 1999-2019, increased 1999-2013, increased 2013-2019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1999-2019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Did Not Drink Milk,* Across 29 States and 17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619CB30D-BE2F-40EB-A545-B66D5CC0E090}"/>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639554CB-A5C4-4F2B-B2BD-4BED5F3EB396}"/>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4F13F91D-E6C6-4DA2-90DE-640A27FBC903}"/>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94EE86C1-978B-49F4-977F-1CDF038988EB}"/>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DAD0326C-F501-457B-B4C5-FA92BF825FC5}"/>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0FE222AD-CCEF-4319-86E2-B950B5C4A044}"/>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09F3D8FF-1E8F-4848-AFF7-7FDE5D41451F}"/>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928FD22A-874E-4032-A7A9-2178D332EBA2}"/>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A3B6DF56-0ED1-4500-B1F2-CC5E881E7FCE}"/>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D50BEC03-DCA3-4F1F-A8D7-1DD0481B8FD4}"/>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62493299-B878-45E7-BF95-EAD126243387}"/>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44789A67-24BE-45DA-84A4-23775352BFE7}"/>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DD2B8A6B-6EAB-48F2-9C83-D71DDE661488}"/>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1A487862-3DDE-4CD0-87CA-6B094B45DF02}"/>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94701E21-4D2F-43EE-9295-E1A124234463}"/>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017CB98F-2AA5-44D1-8D3D-B5BF5AAA9A85}"/>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7FFA0539-1B79-4047-876B-1C9F4730E122}"/>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E5752783-309E-4B44-844C-1221F60C03E3}"/>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7BE92B2D-8A24-4CA4-82BA-EAE1B8D79600}"/>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A7EBBFEC-E795-4625-AC1F-42A1626E9057}"/>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75CBA737-B347-4C94-9475-E3EE73CD5EFD}"/>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FA143C14-72E2-4694-B1E3-9BF30D39A960}"/>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2F1F0DE7-9B68-4536-90EF-D34100B5416F}"/>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72593D80-B789-4FB8-B458-39CD3C573E31}"/>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F9A21221-8338-4C59-91D0-BBD2E6AF58FD}"/>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C026295E-8BCB-4689-A4CD-6521323705ED}"/>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188990DA-89FE-47AD-9B32-6DB7364BCD2E}"/>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94B2A2AC-49CA-4C10-BB87-2EBE14C027C3}"/>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ACFCC65D-70C1-4EAC-84A5-F96B3B0484AE}"/>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C67B4770-4F85-401A-AF60-C1F62CB0B142}"/>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C23561EB-00CC-4A13-BB56-A88EDFB52EF9}"/>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CF800E12-77D9-402C-8CED-535214DB1FAA}"/>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3081FC42-BB9D-418C-8CCB-46CA1F5B0ABB}"/>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D0CA1A08-B8D7-4A13-BB07-62AD8B382F7B}"/>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6D0A8B7A-84D0-4FA5-ADC5-62DC51554D1D}"/>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1DD24A61-209B-4AE6-BD42-715C5A2BD523}"/>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9DA9D8D2-2C17-44FA-B856-CE8996A19426}"/>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834905EB-0067-4004-923C-21B79C47797C}"/>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8078972B-6C1F-433B-A130-98940C93794A}"/>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59D28E8F-E71F-4A61-A78B-32B23493BA12}"/>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ABA05A85-7FE7-4399-8291-8F91BF7533A1}"/>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563AEE49-881A-470B-A9D0-07B65AA9728E}"/>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6A8587C3-BE3C-42E7-AC6F-3E6EB05F25F5}"/>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2F4E272E-CBE9-49D9-88AE-567C0E485801}"/>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CB952A4D-632C-4859-88CB-A918DBD1ADCE}"/>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84215B3E-2568-4897-A711-E236BD860426}"/>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AB17ACC6-1A98-4E5B-9C0F-17613AF00297}"/>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59B78315-2B64-490A-80F2-BB41193DAC7E}"/>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237D4730-DFB5-4E42-AFA2-988D73C38E03}"/>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5169125B-CA82-4704-B51D-54013268CAE6}"/>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74BE21A1-A7F6-4483-9DDE-30C130230853}"/>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CD909B0E-BCA8-4053-BD9A-72BA5058A8C5}"/>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957409CD-2325-4148-AB10-1AA6F8353198}"/>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1239A3EF-5C64-4EB7-AD29-96A3E444918B}"/>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38B7B956-7D72-4E06-8DDE-898D713B5D5D}"/>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83A083F3-48F9-4BD0-B3D0-DC9C2CEB3187}"/>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8B8DDD74-F7C2-468D-91F2-81A12E6FE166}"/>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F38BC3EF-16E3-4774-B3A2-C5ADC40CDBF8}"/>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DC9964AE-DB34-41AA-8744-D1ABD62C8BC8}"/>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5896C860-0DB3-444E-8E18-F44206146B19}"/>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66974" name="Hawaii">
            <a:extLst>
              <a:ext uri="{FF2B5EF4-FFF2-40B4-BE49-F238E27FC236}">
                <a16:creationId xmlns:a16="http://schemas.microsoft.com/office/drawing/2014/main" id="{210C2844-ECA1-459E-94E7-09B3AEEE3CFF}"/>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EFDCB840-D99F-4DB3-A82C-9767B899449F}"/>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E0FDEF69-0547-4CC7-923C-E77EF7E5E19E}"/>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4ABCA2FC-253E-4D60-AA90-81D5CAB36DB2}"/>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B16D6401-4F07-4431-9F43-61AEE9A9EF5E}"/>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F19D393E-052A-4C30-9AAE-6A882BE6E1D8}"/>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799D3676-C2B8-4A8F-972D-599EF53916AB}"/>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378A4FB7-3057-4E06-A00A-E964BA942D2D}"/>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0ED0DF35-63C2-4E71-B379-8341099A093C}"/>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66975" name="Alaska">
            <a:extLst>
              <a:ext uri="{FF2B5EF4-FFF2-40B4-BE49-F238E27FC236}">
                <a16:creationId xmlns:a16="http://schemas.microsoft.com/office/drawing/2014/main" id="{803FB063-4DAD-4E20-9228-617F8DEF42F1}"/>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7CE36FA1-4695-4095-99B9-95C186AB7797}"/>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A4C35005-E03C-42B5-9F27-5F1E5296E6DF}"/>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CB59D509-0689-429E-A148-3AEDC7AC8035}"/>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9CBBC4CD-FAC6-4BB3-A66A-4E04A2AF1678}"/>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8F6F8621-5AAF-4B6F-A127-FE539A34F357}"/>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993B5478-F494-41C1-A909-93CF1D5A9958}"/>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ECAB7FDB-5C7C-4377-8E9E-BF11C44A02C7}"/>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EBAEAA03-69E3-419B-A2C4-321CEC348E72}"/>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81EB73D7-C816-4F36-B532-1E646A14144D}"/>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C2F10779-1019-472F-9132-911B8DDC75B8}"/>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9C0222AC-D846-4507-8621-434F90323B26}"/>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637FD97F-74DB-4330-BE12-256F6F1F78BA}"/>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12649DD8-86C4-47A6-9DEE-9F24DE2C325F}"/>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5448D4C9-0786-464C-A710-762EAB041751}"/>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4DD358A5-5FC1-4D17-AE6A-BB084998D4EA}"/>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66981" name="Text Box 114">
            <a:extLst>
              <a:ext uri="{FF2B5EF4-FFF2-40B4-BE49-F238E27FC236}">
                <a16:creationId xmlns:a16="http://schemas.microsoft.com/office/drawing/2014/main" id="{C018AA4E-196C-4FF7-B233-CE4D68C89117}"/>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66982" name="Text Box 105">
            <a:extLst>
              <a:ext uri="{FF2B5EF4-FFF2-40B4-BE49-F238E27FC236}">
                <a16:creationId xmlns:a16="http://schemas.microsoft.com/office/drawing/2014/main" id="{BC46FA26-A121-47AE-8FBB-CB981BC76DB4}"/>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20.5% - 25.9%</a:t>
            </a:r>
          </a:p>
        </p:txBody>
      </p:sp>
      <p:sp>
        <p:nvSpPr>
          <p:cNvPr id="166983" name="Text Box 106">
            <a:extLst>
              <a:ext uri="{FF2B5EF4-FFF2-40B4-BE49-F238E27FC236}">
                <a16:creationId xmlns:a16="http://schemas.microsoft.com/office/drawing/2014/main" id="{3F5CDA13-55AC-4525-BEB4-AA718C51A826}"/>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26.0% - 30.5%</a:t>
            </a:r>
          </a:p>
        </p:txBody>
      </p:sp>
      <p:sp>
        <p:nvSpPr>
          <p:cNvPr id="166984" name="Text Box 107">
            <a:extLst>
              <a:ext uri="{FF2B5EF4-FFF2-40B4-BE49-F238E27FC236}">
                <a16:creationId xmlns:a16="http://schemas.microsoft.com/office/drawing/2014/main" id="{32E051B0-F262-403E-B30E-26550C0A6578}"/>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30.6% - 33.5%</a:t>
            </a:r>
          </a:p>
        </p:txBody>
      </p:sp>
      <p:sp>
        <p:nvSpPr>
          <p:cNvPr id="166985" name="Text Box 108">
            <a:extLst>
              <a:ext uri="{FF2B5EF4-FFF2-40B4-BE49-F238E27FC236}">
                <a16:creationId xmlns:a16="http://schemas.microsoft.com/office/drawing/2014/main" id="{F9AD5454-AE66-4763-B80B-064878476681}"/>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33.6% - 40.2%</a:t>
            </a:r>
          </a:p>
        </p:txBody>
      </p:sp>
      <p:sp>
        <p:nvSpPr>
          <p:cNvPr id="166986" name="Rectangle 7">
            <a:extLst>
              <a:ext uri="{FF2B5EF4-FFF2-40B4-BE49-F238E27FC236}">
                <a16:creationId xmlns:a16="http://schemas.microsoft.com/office/drawing/2014/main" id="{BC22AE06-006A-4491-8B42-8FE897934938}"/>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Did Not Drink Milk*</a:t>
            </a:r>
          </a:p>
        </p:txBody>
      </p:sp>
      <p:sp>
        <p:nvSpPr>
          <p:cNvPr id="166987" name="Text Box 101">
            <a:extLst>
              <a:ext uri="{FF2B5EF4-FFF2-40B4-BE49-F238E27FC236}">
                <a16:creationId xmlns:a16="http://schemas.microsoft.com/office/drawing/2014/main" id="{1C0AA240-AB38-40B0-8FB2-59704E4246CC}"/>
              </a:ext>
            </a:extLst>
          </p:cNvPr>
          <p:cNvSpPr txBox="1">
            <a:spLocks noChangeArrowheads="1"/>
          </p:cNvSpPr>
          <p:nvPr/>
        </p:nvSpPr>
        <p:spPr bwMode="auto">
          <a:xfrm>
            <a:off x="1884363" y="6186489"/>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During the 7 days before the survey</a:t>
            </a:r>
          </a:p>
        </p:txBody>
      </p:sp>
      <p:sp>
        <p:nvSpPr>
          <p:cNvPr id="166988" name="Text Box 116">
            <a:extLst>
              <a:ext uri="{FF2B5EF4-FFF2-40B4-BE49-F238E27FC236}">
                <a16:creationId xmlns:a16="http://schemas.microsoft.com/office/drawing/2014/main" id="{627B9DA0-89A3-4111-A96F-D7C710EBA8C1}"/>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One or More Glasses Per Day of Milk,*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the milk they drank in a glass or cup, from a carton, or with cereal and counting the half pint of milk served at school as equal to one glass, during the 7 days before the survey</a:t>
            </a:r>
          </a:p>
          <a:p>
            <a:r>
              <a:rPr lang="en-US" sz="900" b="1" baseline="50000" dirty="0">
                <a:solidFill>
                  <a:srgbClr val="007889"/>
                </a:solidFill>
              </a:rPr>
              <a:t>†</a:t>
            </a:r>
            <a:r>
              <a:rPr lang="en-US" sz="1100" dirty="0">
                <a:solidFill>
                  <a:srgbClr val="007889"/>
                </a:solidFill>
              </a:rPr>
              <a:t>M &gt; F; 9th &gt; 12th, 10th &gt; 12th; H &gt; B,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One or More Glasses Per Day of Milk,*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the milk they drank in a glass or cup, from a carton, or with cereal and counting the half pint of milk served at school as equal to one glass,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One or More Glasses Per Day of Milk,* 1999-2019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484366744"/>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the milk they drank in a glass or cup, from a carton, or with cereal and counting the half pint of milk served at school as equal to one glass, during the 7 days before the survey</a:t>
            </a:r>
          </a:p>
          <a:p>
            <a:r>
              <a:rPr lang="en-US" sz="900" b="1" baseline="50000" dirty="0">
                <a:solidFill>
                  <a:srgbClr val="007889"/>
                </a:solidFill>
              </a:rPr>
              <a:t>†</a:t>
            </a:r>
            <a:r>
              <a:rPr lang="en-US" sz="1100" dirty="0">
                <a:solidFill>
                  <a:srgbClr val="007889"/>
                </a:solidFill>
              </a:rPr>
              <a:t>Decreased 1999-2019, decreased 1999-2013, decreased 2013-2019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1999-2019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Drank One or More Glasses Per Day of Milk,* Across 29 States and 17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the milk they drank in a glass or cup, from a carton, or with cereal and counting the half pint of milk served at school as equal to one glass,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3B38D1AF-1FC4-47D5-9104-D5575DFF8A2D}"/>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08FC099B-C929-4861-B0EB-A9811A85C24B}"/>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99200A89-C03C-4AFB-861E-0109FAA5F296}"/>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D8D75E76-6188-4846-8931-BB358ACB071D}"/>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D419D4DF-1407-48AD-B880-624D52B9ABC8}"/>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68992D4B-C8A8-4B0A-B54F-E55F48A3195F}"/>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28DB2B62-8CF3-4A5A-B828-77F6B84192B4}"/>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0528A744-6274-4BAB-AE41-94D70B01E712}"/>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99171F6E-3E40-450B-82A5-98225DBD86BB}"/>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32A1007A-C0AB-485A-8EFE-0CD4E7DD53B9}"/>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0A0DBE63-55E6-4D93-B5A7-FA0431A9E300}"/>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BA81A45B-D89D-4708-B6BE-964356C0EFCA}"/>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5E431A02-22D8-4A19-918F-902DB496EF8B}"/>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482B476F-C040-49AA-B0DF-64DFFFB1A32E}"/>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2D563812-3ED2-435D-8794-1E28B6597422}"/>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E955B4B9-756B-4C53-ABB4-48516C25A22C}"/>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8CEA7FB5-4D73-4018-9C3C-329B255A51C0}"/>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91588A1F-4574-467C-8222-EABC927352DF}"/>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F384E279-F2D7-40BD-8714-CDAE59FECBFA}"/>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0A01224D-22EB-4A1C-8612-0DD9B8B067C7}"/>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3B39E0E3-9C90-4CA3-9BC2-5A0745FBD1D9}"/>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01C85F8C-204A-418C-A5DA-00FF155150E9}"/>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CC3F1105-34F5-4EBF-A3C1-FD97855D29A3}"/>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65CE7675-0BA9-44DB-821E-836E3EAA50E2}"/>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6988858F-83BE-4CD8-BF73-3B9A242C1996}"/>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BE2DB1BC-322A-4A08-8C85-6098BF5F833A}"/>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A752AE37-D617-436A-B431-1A424282F3AD}"/>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8C150E22-9CA0-46FC-9D3B-B9CE232586F0}"/>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8CEA34EC-4E24-4B1A-8A00-F60CEDEBAD39}"/>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546166F2-7409-4399-8036-0EEEA2822310}"/>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FB374EA1-B01D-4B00-AF6E-7C9B4AB95798}"/>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1AB682C0-4A2D-4B82-AFC8-FB078795A0A0}"/>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CBC9EA98-1A5A-44BC-8893-BC031E4DF129}"/>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5FFC3B2F-841B-425A-9F8D-16DCA9F070DB}"/>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4F1182D4-60E7-4554-B26F-067E7FA97E09}"/>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FE77A1E6-C285-479E-8BD7-7E14E91049B1}"/>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CDBB7D8E-FF0B-44E8-BC19-D375A685D735}"/>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221103C2-F39C-485F-B21B-5E3F1F40FC2F}"/>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58A90FE3-EEC9-4910-B6B3-5AFCA1B79D77}"/>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A2794B0E-CAC7-45CC-A59D-FE45AFD99D45}"/>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E4472E7D-85C5-4DC2-A926-7D032BB1E527}"/>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98538A35-7C02-4332-B10E-700770F0450F}"/>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9FE5664F-925E-463D-B15A-F031B664B9E9}"/>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B8E71935-1453-4843-9E6E-1CAC43DAD6B8}"/>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8C8B4665-869F-4C36-91BA-544E663F7521}"/>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0FB4CDAD-12E9-4401-8AC5-00C77DE24DD9}"/>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93E3EC8F-799B-424A-8F0D-A1C8C7B4457C}"/>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6C0C2354-225A-4B2D-B879-AF595D4071D1}"/>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B3E54513-27DF-4B0A-8AC0-ED1A272FAD9A}"/>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C77A0122-F271-435E-AB89-2B624BC9C792}"/>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00981D37-EC36-4643-9A6D-CCA9F2F2CF86}"/>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2A17CDB3-A3AE-4D50-ACA8-EBFCA369F9EF}"/>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A725BD1B-C116-4802-8FE9-02B55E9A43A0}"/>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9040EEB9-CD3D-4CDC-BCE2-7F8072017232}"/>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1768B0E1-D828-4696-B3D3-F65F9C757DA1}"/>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C72C5A1A-7305-47CC-BBB6-26EB13B80FE8}"/>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44A7DAEA-F93F-4F05-ACE4-1AB6B5DBC7A6}"/>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8EBBFD8A-9C39-496A-8E59-F12194F714C0}"/>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083E3CC1-AC63-489E-9761-3A82BAF1C7B3}"/>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000A6D8A-358C-4A6F-AFF7-8BE079547BBF}"/>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69022" name="Hawaii">
            <a:extLst>
              <a:ext uri="{FF2B5EF4-FFF2-40B4-BE49-F238E27FC236}">
                <a16:creationId xmlns:a16="http://schemas.microsoft.com/office/drawing/2014/main" id="{53C8C60A-65DF-4F5A-B221-2337C05D2971}"/>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5C898A1E-5877-4742-9C38-DBD550C8DCB3}"/>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CF98720D-472E-4D9F-8F41-240269EF8B61}"/>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8518492A-073E-4B87-B36F-6C07B85FF042}"/>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278C1F7F-59A5-473A-BDA1-062F4736568B}"/>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05B3E439-B085-44BA-9EA7-F3E2C3A483EC}"/>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89517A27-B1D8-4999-9F50-6FAD39C9E4FA}"/>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C72E997B-76BE-427B-8E06-EAB7CA285973}"/>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F1B38A29-1E32-4FC0-86EC-DB28AFE9A0BF}"/>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69023" name="Alaska">
            <a:extLst>
              <a:ext uri="{FF2B5EF4-FFF2-40B4-BE49-F238E27FC236}">
                <a16:creationId xmlns:a16="http://schemas.microsoft.com/office/drawing/2014/main" id="{F441EBA5-B36A-48E2-ADFB-840FC4B6D723}"/>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4CD50B2E-BA3C-44EB-9C60-8F3F369C5900}"/>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71FD0D85-71A5-433B-A191-9143D8C53E02}"/>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844A90E2-15B7-4F49-ADB7-C76A3C48D840}"/>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1E7D03CD-CE55-4303-A5AC-379148A9DEF9}"/>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A18E1A9E-4682-4A80-9B65-153F622686A9}"/>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8B02FC7B-D590-4925-AC93-EE24E1D1CF5B}"/>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40C1EE5A-EB96-488B-BE6B-B5616EFD6D88}"/>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FAB474B0-E3E1-4327-A84C-817F5E3F9252}"/>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C23C4273-9718-477C-942C-163F29BC0C82}"/>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E4B31A63-1007-4475-B1A8-5ACFA537CE0B}"/>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03A95638-8D47-4E1D-9A60-33AE75E0DE7C}"/>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D2753DC3-E651-4F31-A5F1-BA7D8EC9D35F}"/>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5EC5E1CF-C506-4E4D-B571-0174D085A02A}"/>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7D9391DC-35AB-44A8-91C0-028521F2583B}"/>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AA6D7F2E-BE81-406D-AA6D-666F77D3D91B}"/>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69029" name="Text Box 114">
            <a:extLst>
              <a:ext uri="{FF2B5EF4-FFF2-40B4-BE49-F238E27FC236}">
                <a16:creationId xmlns:a16="http://schemas.microsoft.com/office/drawing/2014/main" id="{A8BB869E-E92F-458D-B929-632B2601413D}"/>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69030" name="Text Box 105">
            <a:extLst>
              <a:ext uri="{FF2B5EF4-FFF2-40B4-BE49-F238E27FC236}">
                <a16:creationId xmlns:a16="http://schemas.microsoft.com/office/drawing/2014/main" id="{D1D4D4D2-486F-445F-899F-E333EB201A25}"/>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18.8% - 21.6%</a:t>
            </a:r>
          </a:p>
        </p:txBody>
      </p:sp>
      <p:sp>
        <p:nvSpPr>
          <p:cNvPr id="169031" name="Text Box 106">
            <a:extLst>
              <a:ext uri="{FF2B5EF4-FFF2-40B4-BE49-F238E27FC236}">
                <a16:creationId xmlns:a16="http://schemas.microsoft.com/office/drawing/2014/main" id="{8179400F-90E0-422B-B951-724190E40C83}"/>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21.7% - 26.7%</a:t>
            </a:r>
          </a:p>
        </p:txBody>
      </p:sp>
      <p:sp>
        <p:nvSpPr>
          <p:cNvPr id="169032" name="Text Box 107">
            <a:extLst>
              <a:ext uri="{FF2B5EF4-FFF2-40B4-BE49-F238E27FC236}">
                <a16:creationId xmlns:a16="http://schemas.microsoft.com/office/drawing/2014/main" id="{7574FC37-3E13-4E46-8973-00FE4B9C1A9A}"/>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26.8% - 31.2%</a:t>
            </a:r>
          </a:p>
        </p:txBody>
      </p:sp>
      <p:sp>
        <p:nvSpPr>
          <p:cNvPr id="169033" name="Text Box 108">
            <a:extLst>
              <a:ext uri="{FF2B5EF4-FFF2-40B4-BE49-F238E27FC236}">
                <a16:creationId xmlns:a16="http://schemas.microsoft.com/office/drawing/2014/main" id="{DEA9BE44-C355-42F6-89D6-3F65B2C811B0}"/>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31.3% - 40.8%</a:t>
            </a:r>
          </a:p>
        </p:txBody>
      </p:sp>
      <p:sp>
        <p:nvSpPr>
          <p:cNvPr id="169034" name="Rectangle 7">
            <a:extLst>
              <a:ext uri="{FF2B5EF4-FFF2-40B4-BE49-F238E27FC236}">
                <a16:creationId xmlns:a16="http://schemas.microsoft.com/office/drawing/2014/main" id="{7312A831-F148-4E38-B6E9-DA37D01607A8}"/>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Drank One or More Glasses Per Day of Milk*</a:t>
            </a:r>
          </a:p>
        </p:txBody>
      </p:sp>
      <p:sp>
        <p:nvSpPr>
          <p:cNvPr id="169035" name="Text Box 101">
            <a:extLst>
              <a:ext uri="{FF2B5EF4-FFF2-40B4-BE49-F238E27FC236}">
                <a16:creationId xmlns:a16="http://schemas.microsoft.com/office/drawing/2014/main" id="{8B2EEE6E-FCE0-4639-9817-937267F8D964}"/>
              </a:ext>
            </a:extLst>
          </p:cNvPr>
          <p:cNvSpPr txBox="1">
            <a:spLocks noChangeArrowheads="1"/>
          </p:cNvSpPr>
          <p:nvPr/>
        </p:nvSpPr>
        <p:spPr bwMode="auto">
          <a:xfrm>
            <a:off x="1884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Counting the milk they drank in a glass or cup, from a carton, or with cereal and counting the half pint of milk served at school as equal to one glass, during the 7 days before the survey</a:t>
            </a:r>
          </a:p>
        </p:txBody>
      </p:sp>
      <p:sp>
        <p:nvSpPr>
          <p:cNvPr id="169036" name="Text Box 116">
            <a:extLst>
              <a:ext uri="{FF2B5EF4-FFF2-40B4-BE49-F238E27FC236}">
                <a16:creationId xmlns:a16="http://schemas.microsoft.com/office/drawing/2014/main" id="{C1333491-4FD4-4C9C-B247-01B0BB488A56}"/>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the milk they drank in a glass or cup, from a carton, or with cereal and counting the half pint of milk served at school as equal to one glass, during the 7 days before the survey</a:t>
            </a:r>
          </a:p>
          <a:p>
            <a:r>
              <a:rPr lang="en-US" sz="900" b="1" baseline="50000" dirty="0">
                <a:solidFill>
                  <a:srgbClr val="007889"/>
                </a:solidFill>
              </a:rPr>
              <a:t>†</a:t>
            </a:r>
            <a:r>
              <a:rPr lang="en-US" sz="1100" dirty="0">
                <a:solidFill>
                  <a:srgbClr val="007889"/>
                </a:solidFill>
              </a:rPr>
              <a:t>M &gt; F;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Three or More Glasses Per Day of Milk,*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Fruit or Drink 100% Fruit Juices,*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509416965"/>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900" b="1" baseline="50000" dirty="0">
                <a:solidFill>
                  <a:srgbClr val="007889"/>
                </a:solidFill>
              </a:rPr>
              <a:t>†</a:t>
            </a:r>
            <a:r>
              <a:rPr lang="en-US" sz="1100" dirty="0">
                <a:solidFill>
                  <a:srgbClr val="007889"/>
                </a:solidFill>
              </a:rPr>
              <a:t>M &gt; F; B &gt; H, B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Three or More Glasses Per Day of Milk,*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the milk they drank in a glass or cup, from a carton, or with cereal and counting the half pint of milk served at school as equal to one glass,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Three or More Glasses Per Day of Milk,* 1999-2019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142155432"/>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the milk they drank in a glass or cup, from a carton, or with cereal and counting the half pint of milk served at school as equal to one glass, during the 7 days before the survey</a:t>
            </a:r>
          </a:p>
          <a:p>
            <a:r>
              <a:rPr lang="en-US" sz="900" b="1" baseline="50000" dirty="0">
                <a:solidFill>
                  <a:srgbClr val="007889"/>
                </a:solidFill>
              </a:rPr>
              <a:t>†</a:t>
            </a:r>
            <a:r>
              <a:rPr lang="en-US" sz="1100" dirty="0">
                <a:solidFill>
                  <a:srgbClr val="007889"/>
                </a:solidFill>
              </a:rPr>
              <a:t>Decreased 1999-2019, decreased 1999-2011, decreased 2011-2019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1999-2019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Drank Three or More Glasses Per Day of Milk,* Across 29 States and 17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the milk they drank in a glass or cup, from a carton, or with cereal and counting the half pint of milk served at school as equal to one glass,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CBE9D9C3-48AF-4D5B-9EFF-0D99C8B0571E}"/>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0A84B4EC-699A-4B2E-9C1D-1F17411397FB}"/>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16DCF653-9F24-412A-AC79-9037EF947556}"/>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42F83478-F8B4-4938-967A-80D6021DB675}"/>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BAB7FDC6-45D6-4AC2-949C-10A7157F94E8}"/>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D9761594-F91D-4C64-811D-BA4C3217D435}"/>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932A32E2-049E-4115-9F83-06F898CE5556}"/>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10564BB8-8240-42F2-9069-369B9AA22349}"/>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5D1C08C7-F808-49C4-8FD7-5452C44F1310}"/>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F82EC8A5-6625-49D7-BAFA-EDE17EDD755D}"/>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AE4CE969-4A4D-4D39-8DEC-1EC92971A632}"/>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05C2D576-F302-479E-8538-97A6C1A09F37}"/>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E06ABD4E-9686-4500-AAAD-71A254F83045}"/>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F3308E7B-21D5-45B7-B5D5-61D997CA61D6}"/>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F35FE08D-EEEB-46A2-BBEC-27C8DDC74619}"/>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E6CADA2C-AC04-4D15-A53F-923206969FC3}"/>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209F2A5D-E7C2-4411-83F0-DC53EB0E9B58}"/>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A01DD227-0539-445B-8C19-7FF5AADCF26E}"/>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B86621BF-9A7A-46C0-B96C-47E624189103}"/>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3214D743-BAC9-476E-A403-81577D99CC5D}"/>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C4905E4B-0B96-4C62-8CDB-DE2C23B58E81}"/>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5C0B8159-898B-4B86-A092-2FFC33B0D514}"/>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F937A0AA-3688-4F1D-94A6-64F5B7DCE3E3}"/>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DE6F7EDB-718F-4BAF-B570-04873EC94F48}"/>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0B9E9753-FD64-4261-A147-585E051AA7F8}"/>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97D252D8-31DE-4E78-AA9E-0A5A784C97CC}"/>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B106C061-8514-476B-9F98-32A7BFA5B60B}"/>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EC480771-3657-41D5-9407-AA1863D11427}"/>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66FE06E7-E66E-4E6E-A49F-C2BEEB40B061}"/>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BA65E3DF-F5A2-4A45-83C2-AF2B28CAD3A7}"/>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16BB9E96-7AEC-438E-87BE-900C6A6F018B}"/>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C6219CDF-F2A6-4A96-A79A-6B6D79BA7BEB}"/>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8A153A22-1718-4FAE-A890-38730775541F}"/>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56840BB5-6281-4E06-8697-4228F7DB4961}"/>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2741BDF1-07BD-4153-91E4-73CA0F1BA1FA}"/>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28993F29-EF5C-46E5-B18E-774B2211398B}"/>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27F0F4CF-2C1D-42F1-8998-B321406B5085}"/>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AD92493D-2750-4B90-9A03-2752DDC4BE70}"/>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8B02F427-20A0-40B2-BA3E-5760023FA928}"/>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582DF9CC-F8F0-4894-9243-7FBD9476BCDA}"/>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17FCEDC8-7A7A-4626-96B3-EACD3AD01DCB}"/>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70C1E3CF-682C-47A6-8619-C8BFE4701310}"/>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F67330B3-0406-4237-9C1C-EA91A7687D6D}"/>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49022F7B-8502-4866-8612-6A3AC6413F1D}"/>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D349B020-6336-437B-BA8C-5E81B3E1D6D6}"/>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F05D6E63-0965-42CB-BF90-0C17C9488BB8}"/>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3422B6EE-484B-42B9-B0FB-CB49E7367456}"/>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E32E79E1-E66D-482A-95DC-C2324EC90B86}"/>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014213C9-2ADF-41CD-9D79-FF83A95D8F15}"/>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7D2B08BD-A6E2-426A-AB0C-992C33686FAE}"/>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C22D62A8-F7D3-4F32-AECE-B4B8498BAD0D}"/>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5DB3642C-F2A5-46BB-94F8-8F0A10B557B8}"/>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AEC62AFE-E169-4831-9C11-DF35A3F816BE}"/>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A8FFF595-1CA8-4B59-8F42-DE687B58937B}"/>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7A1C38A1-9ADB-4E44-BA09-4F9265C59B30}"/>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CF3F6704-BD84-4C9A-906C-6B748201F219}"/>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24465AB9-446C-4A8D-AF01-DE54597D0001}"/>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9139093B-EC87-4285-8C0E-83F6EF30421A}"/>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4629AA57-F186-4A0B-AB3F-514B39F221A4}"/>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FFCFD37A-B673-4CCD-B014-79F093B9D4F1}"/>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71070" name="Hawaii">
            <a:extLst>
              <a:ext uri="{FF2B5EF4-FFF2-40B4-BE49-F238E27FC236}">
                <a16:creationId xmlns:a16="http://schemas.microsoft.com/office/drawing/2014/main" id="{49517D38-8B6C-47BB-AA99-B2E2245BD725}"/>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644DF0EB-E380-4BB0-A824-C0B7F3C9D1AF}"/>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5E0EC867-EB70-47F7-AEA2-747D3C382095}"/>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312BA532-06F3-4C54-813E-9828F8994F74}"/>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ADF9D59F-6DC5-4EC8-A64F-4CE9399B3D84}"/>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3D7869DF-4247-49A1-9359-EB39596EB160}"/>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8E128F89-C5AD-4BB2-8496-D9F28F652D60}"/>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5DC6B585-DF35-4BE1-B98F-48C4F16938FA}"/>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9CF95E07-EE0F-43B7-ACAD-8B6538E5D633}"/>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71071" name="Alaska">
            <a:extLst>
              <a:ext uri="{FF2B5EF4-FFF2-40B4-BE49-F238E27FC236}">
                <a16:creationId xmlns:a16="http://schemas.microsoft.com/office/drawing/2014/main" id="{B02C61F2-C924-4807-945F-73E55E320391}"/>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60D3573F-B642-421A-A316-D717BE5F3F6D}"/>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3C70DC42-9D2E-43FF-BEDF-18018B20F771}"/>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EEE53F16-EDCF-4211-A8B7-EF726F8E92EB}"/>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F21372D9-9268-41D6-AAC6-490B9A10C3CA}"/>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ADD92A8B-7B81-4135-8D89-9AD56AF33085}"/>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4A3B3331-7E74-4B0C-A6BF-78D2031DB34A}"/>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6BF97C6E-1986-4F3D-9D0E-B24CA568BC2A}"/>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EA45470D-B959-460D-A088-5E0534A425AE}"/>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F443B1F1-0A58-4DAB-818B-754D3C95C671}"/>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B90B3A20-3081-497D-9832-F3AE6D56EBC4}"/>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210BD10D-4741-444C-A549-4B671F9B8270}"/>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4B359893-26B2-40E9-8D44-35331DCA0231}"/>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EE0759FE-352A-49DA-A8F6-364B0432BD42}"/>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FF621361-07EB-4E56-9282-D2C301A8C15A}"/>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5E23C0AF-9296-4A8B-A107-CCE6F79CD0C6}"/>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71077" name="Text Box 114">
            <a:extLst>
              <a:ext uri="{FF2B5EF4-FFF2-40B4-BE49-F238E27FC236}">
                <a16:creationId xmlns:a16="http://schemas.microsoft.com/office/drawing/2014/main" id="{8FADDC6C-317C-40B9-93B4-024B9D7E41C5}"/>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71078" name="Text Box 105">
            <a:extLst>
              <a:ext uri="{FF2B5EF4-FFF2-40B4-BE49-F238E27FC236}">
                <a16:creationId xmlns:a16="http://schemas.microsoft.com/office/drawing/2014/main" id="{04D3287E-E577-4FA8-9299-5CF592A5BCEA}"/>
              </a:ext>
            </a:extLst>
          </p:cNvPr>
          <p:cNvSpPr txBox="1">
            <a:spLocks noChangeArrowheads="1"/>
          </p:cNvSpPr>
          <p:nvPr/>
        </p:nvSpPr>
        <p:spPr bwMode="auto">
          <a:xfrm>
            <a:off x="9385300" y="3182939"/>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4.4% - 5.4%</a:t>
            </a:r>
          </a:p>
        </p:txBody>
      </p:sp>
      <p:sp>
        <p:nvSpPr>
          <p:cNvPr id="171079" name="Text Box 106">
            <a:extLst>
              <a:ext uri="{FF2B5EF4-FFF2-40B4-BE49-F238E27FC236}">
                <a16:creationId xmlns:a16="http://schemas.microsoft.com/office/drawing/2014/main" id="{C78F8813-30E8-4FB2-BBAC-CEBFC4F2A7D1}"/>
              </a:ext>
            </a:extLst>
          </p:cNvPr>
          <p:cNvSpPr txBox="1">
            <a:spLocks noChangeArrowheads="1"/>
          </p:cNvSpPr>
          <p:nvPr/>
        </p:nvSpPr>
        <p:spPr bwMode="auto">
          <a:xfrm>
            <a:off x="9385300" y="3538539"/>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5.5% - 6.6%</a:t>
            </a:r>
          </a:p>
        </p:txBody>
      </p:sp>
      <p:sp>
        <p:nvSpPr>
          <p:cNvPr id="171080" name="Text Box 107">
            <a:extLst>
              <a:ext uri="{FF2B5EF4-FFF2-40B4-BE49-F238E27FC236}">
                <a16:creationId xmlns:a16="http://schemas.microsoft.com/office/drawing/2014/main" id="{72A58C4D-1329-44AC-812E-98A30D226C1E}"/>
              </a:ext>
            </a:extLst>
          </p:cNvPr>
          <p:cNvSpPr txBox="1">
            <a:spLocks noChangeArrowheads="1"/>
          </p:cNvSpPr>
          <p:nvPr/>
        </p:nvSpPr>
        <p:spPr bwMode="auto">
          <a:xfrm>
            <a:off x="9385300" y="3868739"/>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6.7% - 8.4%</a:t>
            </a:r>
          </a:p>
        </p:txBody>
      </p:sp>
      <p:sp>
        <p:nvSpPr>
          <p:cNvPr id="171081" name="Text Box 108">
            <a:extLst>
              <a:ext uri="{FF2B5EF4-FFF2-40B4-BE49-F238E27FC236}">
                <a16:creationId xmlns:a16="http://schemas.microsoft.com/office/drawing/2014/main" id="{F91FCFF9-E518-4283-B5F9-BD02EF655494}"/>
              </a:ext>
            </a:extLst>
          </p:cNvPr>
          <p:cNvSpPr txBox="1">
            <a:spLocks noChangeArrowheads="1"/>
          </p:cNvSpPr>
          <p:nvPr/>
        </p:nvSpPr>
        <p:spPr bwMode="auto">
          <a:xfrm>
            <a:off x="9345613" y="4211639"/>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8.5% - 11.3%</a:t>
            </a:r>
          </a:p>
        </p:txBody>
      </p:sp>
      <p:sp>
        <p:nvSpPr>
          <p:cNvPr id="171082" name="Rectangle 7">
            <a:extLst>
              <a:ext uri="{FF2B5EF4-FFF2-40B4-BE49-F238E27FC236}">
                <a16:creationId xmlns:a16="http://schemas.microsoft.com/office/drawing/2014/main" id="{948AAD37-2E89-446B-95C8-88840CF1DA02}"/>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Drank Three or More Glasses Per Day of Milk*</a:t>
            </a:r>
          </a:p>
        </p:txBody>
      </p:sp>
      <p:sp>
        <p:nvSpPr>
          <p:cNvPr id="171083" name="Text Box 101">
            <a:extLst>
              <a:ext uri="{FF2B5EF4-FFF2-40B4-BE49-F238E27FC236}">
                <a16:creationId xmlns:a16="http://schemas.microsoft.com/office/drawing/2014/main" id="{98786BA9-3334-4C36-91E7-5393EE6633F1}"/>
              </a:ext>
            </a:extLst>
          </p:cNvPr>
          <p:cNvSpPr txBox="1">
            <a:spLocks noChangeArrowheads="1"/>
          </p:cNvSpPr>
          <p:nvPr/>
        </p:nvSpPr>
        <p:spPr bwMode="auto">
          <a:xfrm>
            <a:off x="1884363" y="6018213"/>
            <a:ext cx="83423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Counting the milk they drank in a glass or cup, from a carton, or with cereal and counting the half pint of milk served at school as equal to one glass, during the 7 days before the survey</a:t>
            </a:r>
          </a:p>
        </p:txBody>
      </p:sp>
      <p:sp>
        <p:nvSpPr>
          <p:cNvPr id="171084" name="Text Box 116">
            <a:extLst>
              <a:ext uri="{FF2B5EF4-FFF2-40B4-BE49-F238E27FC236}">
                <a16:creationId xmlns:a16="http://schemas.microsoft.com/office/drawing/2014/main" id="{514D89FB-6ADC-4912-BC56-92DADB0F67C1}"/>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Drink a Can, Bottle, or Glass of Soda or Pop,*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F &gt; M; 12th &gt; 10th;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6639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Drink a Can, Bottle, or Glass of Soda or Pop,* by Sexual Identity and Sex of Sexual Contacts,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563792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Drink a Can, Bottle, or Glass of Soda or Pop,* 2007-2019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566034989"/>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Increased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2007-2019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962911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Did Not Drink a Can, Bottle, or Glass of Soda or Pop,* Across 38 States and 23 Cities, 2019</a:t>
            </a:r>
          </a:p>
        </p:txBody>
      </p:sp>
      <p:graphicFrame>
        <p:nvGraphicFramePr>
          <p:cNvPr id="2" name="Object 3" descr="see speaker's note below"/>
          <p:cNvGraphicFramePr>
            <a:graphicFrameLocks noGrp="1"/>
          </p:cNvGraphicFramePr>
          <p:nvPr>
            <p:ph idx="1"/>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4435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FA927771-8D7D-47E7-BD18-C4ADFAD7AF65}"/>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D83E0BB8-9395-44EB-86C3-5E018BE67313}"/>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EC879753-7491-41A4-85B8-D2E66D4990B0}"/>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8CD97B8D-C9A1-4067-9028-356EB2E0B457}"/>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B6092966-CD9B-436D-A1C3-79D23992D144}"/>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0FE3B318-AC2C-4B02-9C6A-E1924EA83013}"/>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6B739790-F986-4EF8-A72A-95EFEF6AE3F0}"/>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2E4E4CAA-248C-403B-88CF-8C12C2843F5A}"/>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5C132532-FB59-4520-9D82-A42DE4E7202C}"/>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DE508C55-5AF5-41CE-B096-F8FC90C73832}"/>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C58B2258-738E-4E35-AC0F-4FC304953242}"/>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8BA29311-6BB3-4C9F-B584-858BBA379974}"/>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54D9B3BE-09D1-4C41-B790-C58567B524EA}"/>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9AAAD32B-B482-4F36-BAE3-B7581A785BCC}"/>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F0BC78EA-9E33-4DE4-95CB-F7949B2D9DEA}"/>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AE15FC75-547D-4DC7-B600-CE76BDF2B12A}"/>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0EC2CDDC-B7B5-483C-9567-243ECAC394AE}"/>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57672E68-56AF-4344-A988-EFAB27450641}"/>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7B9741A5-CE88-4F96-ADFC-3C37B83FF9AA}"/>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84D4EE4C-D892-490E-AFA9-1B609D237E9A}"/>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F882D6D6-1287-4447-AE1E-034410192CFB}"/>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8AB25591-6D43-486C-BCC5-7780A1CDA274}"/>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E9513B2E-E6AD-4E34-A5EC-2225318215F1}"/>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38459350-698A-4474-A04E-E365B9EC72FD}"/>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549D5186-6ED2-4B8A-8AAB-23370724C9B5}"/>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94EB2801-DC01-4EB1-97F7-CFA2B192A0E8}"/>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6977DC03-CD4D-4F7E-BC6B-D0CCF50BA4A5}"/>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CFB6B5BB-969C-4835-B7D4-329C5A36F001}"/>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345EBCA0-37F2-4594-9817-0E0319AB8F59}"/>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4F0C356B-A396-4807-87C3-77D1F7571BCC}"/>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5185C647-788F-4BCF-ACE9-F472DAEFF1F1}"/>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F366AFDF-A7BC-4893-B264-8BBC0134E3F9}"/>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6FE29F2E-3146-4B88-AD77-DB556F00E9F7}"/>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2C79EC78-6E1A-4B9F-82E6-0D0636DB6186}"/>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8023555C-DB4A-44EF-84EA-A53571ABDF59}"/>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475DB8E5-F1DA-414C-B503-CA7288F5D04A}"/>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6AA55F0A-A743-452B-92C4-9DEFA02B1C3B}"/>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D05ADE76-67DA-499B-A343-F11D0CAF2DCC}"/>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863D689E-012C-4029-883B-F5FA9B779D7A}"/>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85B276D5-484A-4CA2-A088-8B62C2E83EEE}"/>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48C26031-248C-4B4F-8C8B-3629908EB8D5}"/>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CA72EA53-0A34-489A-A465-DBB601BBD670}"/>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29C07200-0EE6-45FA-A750-C8DF29AA06BD}"/>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6E73E972-3E11-4665-AD21-1CAC852D122B}"/>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59B91AA4-243B-4887-B752-FED7C0E6F7F5}"/>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E5519E22-605B-4756-BD55-402AE4FF20C4}"/>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035413BC-59C7-49B1-96A5-CC1BE0F8070C}"/>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5516F0B2-A0B5-4DED-B67B-A486087BEEA2}"/>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4BB17F2F-AC20-454C-AAB1-7019140BB6D3}"/>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90AF033F-A38D-464C-A8E4-FBF09B1874B6}"/>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B06A455A-8106-43F1-A875-D115E43E51A5}"/>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0F084C17-DB2F-47F0-918D-DF62172F3D1A}"/>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DA64751F-8F65-4CBC-B9EB-BA6D9941A7E8}"/>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AE6E5DFD-135A-4AF6-B7E4-E76D05ACC182}"/>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643E7779-D2F0-4F76-9FA7-B25F78AC8825}"/>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CA89997C-34E3-4B32-8430-B3A2AAE4CC6B}"/>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5A61E20F-9CB0-4EAC-9D9B-6908EF4B64AD}"/>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49CA6CEA-78C8-434D-A260-C07D3823A72F}"/>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F2C7985B-8974-4663-BC2C-2EB6AF532EB4}"/>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03BD9BC0-2A1A-4EC7-8FF1-CC95AAA72A51}"/>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73118" name="Hawaii">
            <a:extLst>
              <a:ext uri="{FF2B5EF4-FFF2-40B4-BE49-F238E27FC236}">
                <a16:creationId xmlns:a16="http://schemas.microsoft.com/office/drawing/2014/main" id="{6F0434E1-16F7-44FE-8BD1-D8A1B54F0A56}"/>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6449EE5E-04A5-4DA4-9DBF-5B22F3047F49}"/>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B00B6290-A773-400D-8520-FEF02B5DAD46}"/>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1831A35A-0454-44F2-88A4-A95E81A3B45E}"/>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4A4D35FD-0FEE-44CC-A4F6-591EF2DC65EE}"/>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FF15CD2D-130D-49A5-854D-F99EC754D1F4}"/>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04BA25D6-558D-4A61-8EC2-52FA9FCB59AE}"/>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8A251D61-BC7D-49A2-837E-28F0C6BDC936}"/>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90D19AEF-8C57-4D09-ABA9-A8ADC21917E9}"/>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73119" name="Alaska">
            <a:extLst>
              <a:ext uri="{FF2B5EF4-FFF2-40B4-BE49-F238E27FC236}">
                <a16:creationId xmlns:a16="http://schemas.microsoft.com/office/drawing/2014/main" id="{688BD74A-3125-4728-AF72-09D4739A2D10}"/>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B417D863-9CE3-4009-A029-B9DB5B226A26}"/>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6DC78D77-01EB-4813-BF5B-323E5334EC94}"/>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1D7A2928-73AC-4730-866A-23E3EDB00747}"/>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28EC993F-B7E9-48B8-894F-1E6E31977913}"/>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7D0F69A7-2B0C-441D-B03A-5EBA0DB2D562}"/>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D8BADEE8-3416-40B0-B400-F785DDAFF5D4}"/>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3F6731D4-7BBB-4ADF-8FF6-A473B6DA27F0}"/>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AB0D5A32-0785-4412-BA94-26B537E5188A}"/>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C581BBF2-1400-4522-BCD6-40C0ACB563E9}"/>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A93CBC44-EB53-409E-A294-BF9D7B77BEA6}"/>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320DDBAB-D09B-4B12-B451-4BE02474D2BE}"/>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6EE3529B-64F8-48B6-A14E-6B852C1E67DB}"/>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8D3AF281-52C5-4849-805F-D5ABF4F98307}"/>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2700DD6D-CE43-4536-AF8B-C332D73CB7FF}"/>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7306121B-FD92-40F6-9C2A-8058FFFDAAE2}"/>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73125" name="Text Box 114">
            <a:extLst>
              <a:ext uri="{FF2B5EF4-FFF2-40B4-BE49-F238E27FC236}">
                <a16:creationId xmlns:a16="http://schemas.microsoft.com/office/drawing/2014/main" id="{6093E41C-E021-431C-A3F1-FD6EAB990E35}"/>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73126" name="Text Box 105">
            <a:extLst>
              <a:ext uri="{FF2B5EF4-FFF2-40B4-BE49-F238E27FC236}">
                <a16:creationId xmlns:a16="http://schemas.microsoft.com/office/drawing/2014/main" id="{36FD8D33-17A7-4D4E-8E1F-81B1D75789D0}"/>
              </a:ext>
            </a:extLst>
          </p:cNvPr>
          <p:cNvSpPr txBox="1">
            <a:spLocks noChangeArrowheads="1"/>
          </p:cNvSpPr>
          <p:nvPr/>
        </p:nvSpPr>
        <p:spPr bwMode="auto">
          <a:xfrm>
            <a:off x="9305925" y="31829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22.3% - 25.7%</a:t>
            </a:r>
          </a:p>
        </p:txBody>
      </p:sp>
      <p:sp>
        <p:nvSpPr>
          <p:cNvPr id="173127" name="Text Box 106">
            <a:extLst>
              <a:ext uri="{FF2B5EF4-FFF2-40B4-BE49-F238E27FC236}">
                <a16:creationId xmlns:a16="http://schemas.microsoft.com/office/drawing/2014/main" id="{DDC817FA-543B-45C2-9CB7-499E3C4723F3}"/>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25.8% - 29.5%</a:t>
            </a:r>
          </a:p>
        </p:txBody>
      </p:sp>
      <p:sp>
        <p:nvSpPr>
          <p:cNvPr id="173128" name="Text Box 107">
            <a:extLst>
              <a:ext uri="{FF2B5EF4-FFF2-40B4-BE49-F238E27FC236}">
                <a16:creationId xmlns:a16="http://schemas.microsoft.com/office/drawing/2014/main" id="{52A432C6-69E1-4CEC-B60E-9BFDA4C0DA09}"/>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29.6% - 32.7%</a:t>
            </a:r>
          </a:p>
        </p:txBody>
      </p:sp>
      <p:sp>
        <p:nvSpPr>
          <p:cNvPr id="173129" name="Text Box 108">
            <a:extLst>
              <a:ext uri="{FF2B5EF4-FFF2-40B4-BE49-F238E27FC236}">
                <a16:creationId xmlns:a16="http://schemas.microsoft.com/office/drawing/2014/main" id="{2BEAE3C7-8349-4393-AA44-79346B27C2E5}"/>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32.8% - 40.5%</a:t>
            </a:r>
          </a:p>
        </p:txBody>
      </p:sp>
      <p:sp>
        <p:nvSpPr>
          <p:cNvPr id="173130" name="Rectangle 7">
            <a:extLst>
              <a:ext uri="{FF2B5EF4-FFF2-40B4-BE49-F238E27FC236}">
                <a16:creationId xmlns:a16="http://schemas.microsoft.com/office/drawing/2014/main" id="{9E49D87B-21FB-4692-8EC1-E1CA89DEFF49}"/>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Did Not Drink a Can, Bottle, or Glass of Soda or Pop*</a:t>
            </a:r>
          </a:p>
        </p:txBody>
      </p:sp>
      <p:sp>
        <p:nvSpPr>
          <p:cNvPr id="173131" name="Text Box 101">
            <a:extLst>
              <a:ext uri="{FF2B5EF4-FFF2-40B4-BE49-F238E27FC236}">
                <a16:creationId xmlns:a16="http://schemas.microsoft.com/office/drawing/2014/main" id="{C572A03B-B957-46FB-BC62-B2AB04FFA5EF}"/>
              </a:ext>
            </a:extLst>
          </p:cNvPr>
          <p:cNvSpPr txBox="1">
            <a:spLocks noChangeArrowheads="1"/>
          </p:cNvSpPr>
          <p:nvPr/>
        </p:nvSpPr>
        <p:spPr bwMode="auto">
          <a:xfrm>
            <a:off x="1884363" y="6186489"/>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Such as Coke, Pepsi, or Sprite, not counting diet soda or diet pop, during the 7 days before the survey</a:t>
            </a:r>
          </a:p>
        </p:txBody>
      </p:sp>
      <p:sp>
        <p:nvSpPr>
          <p:cNvPr id="173132" name="Text Box 116">
            <a:extLst>
              <a:ext uri="{FF2B5EF4-FFF2-40B4-BE49-F238E27FC236}">
                <a16:creationId xmlns:a16="http://schemas.microsoft.com/office/drawing/2014/main" id="{CC5FA436-8AF1-4162-8181-371BF8325113}"/>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extLst>
      <p:ext uri="{BB962C8B-B14F-4D97-AF65-F5344CB8AC3E}">
        <p14:creationId xmlns:p14="http://schemas.microsoft.com/office/powerpoint/2010/main" val="412110596"/>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a Can, Bottle, or Glass of Soda or Pop One or More Times Per Day,*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7473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Fruit or Drink 100% Fruit Juices,* by Sexual Identity and Sex of Sexual Contacts, 2019</a:t>
            </a:r>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3086079270"/>
              </p:ext>
            </p:extLst>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40091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a Can, Bottle, or Glass of Soda or Pop One or More Times Per Day,* by Sexual Identity and Sex of Sexual Contacts,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5101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a Can, Bottle, or Glass of Soda or Pop One or More Times Per Day,* 2007-2019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Decreased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graphicFrame>
        <p:nvGraphicFramePr>
          <p:cNvPr id="6" name="Chart 5"/>
          <p:cNvGraphicFramePr/>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2007-2019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92553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Drank a Can, Bottle, or Glass of Soda or Pop One or More Times Per Day,* Across 38 States and 23 Cities, 2019</a:t>
            </a:r>
          </a:p>
        </p:txBody>
      </p:sp>
      <p:graphicFrame>
        <p:nvGraphicFramePr>
          <p:cNvPr id="2" name="Object 3" descr="see speaker's note below"/>
          <p:cNvGraphicFramePr>
            <a:graphicFrameLocks noGrp="1"/>
          </p:cNvGraphicFramePr>
          <p:nvPr>
            <p:ph idx="1"/>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177520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61458C02-39BA-412C-9087-1723AA22EC37}"/>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582CF372-341B-4513-BB03-2430C51B9852}"/>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03456D5E-B833-42DE-92A4-C036662CE344}"/>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7DB06AE4-04C0-4F2B-942D-A9A432159D12}"/>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A74517C3-4666-47EE-B7F8-9A7106070A29}"/>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1C3B36BA-59D2-4797-8ED4-46AE9F7C7D05}"/>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03B998B1-7D4D-420A-991D-309D9D2C3A82}"/>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0FAA60C2-0A74-47B5-B435-62250DB24C85}"/>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2A2CEF07-3B3C-4550-BAF8-56878224C8CA}"/>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AF1E5CD6-075A-42C3-A2A5-0F945BBF9826}"/>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C64B0090-553B-4539-BF28-52CBC633CF8C}"/>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9D6C463A-72EE-4D1E-AF23-62831C0123B3}"/>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4C6B12CF-E3F1-4507-A421-A5BEC42D2864}"/>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BE9E2060-EB3F-48C1-A6DA-31771AFA65D3}"/>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16D45563-18E5-4790-8072-6AC1CC14214E}"/>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9F57F3A4-2402-406B-9B10-BE960D533275}"/>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116184A1-E3DE-44F7-8E82-B278A78ADD5B}"/>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591B6060-FC51-4AF2-8C5E-E7BCFEAB1216}"/>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927733F0-FB6E-4729-A316-FC7977051A86}"/>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F998AB6D-B0F9-4930-BBB2-964534259D91}"/>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557D9822-8D6A-4808-9A7F-46DB4DBC7FE3}"/>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481ADE6A-BB42-4893-9CE3-9CF1F3AAFAB6}"/>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515D18A5-A4F8-426E-95EF-205865D4210D}"/>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CC9060C4-F7FB-411E-8241-787CF468225B}"/>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06533D11-729E-4B8F-A689-340D6E2ECDA4}"/>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C8644335-08B3-49EB-B4C8-3443A197D64E}"/>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6BBDDE2C-A22D-4734-8969-1C095911D92A}"/>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3503FD62-9DE7-47FB-86A2-E96BCC4A400B}"/>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71B358D1-A2D3-47C9-88CA-2754DE9AA8E4}"/>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6597831F-20F6-47A8-AE51-023CE0073CE5}"/>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2D50E38B-9EE7-4EF7-AFFD-CA2E44353508}"/>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E4A50092-3E1C-4173-9C6A-EFB1C94A6A54}"/>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655E6892-5F57-4F71-A65E-DE6F110F3B89}"/>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2A1653AA-B0A9-40D8-AD9D-31561547425C}"/>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0B7D9E48-3002-46F7-BC1F-51BFDFD97DF6}"/>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0651F3C9-7AFC-4C56-AF23-1515F4E89784}"/>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9D94FCDC-4EF8-4498-9FDD-DA15DC09A3AE}"/>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7D30443E-01F0-4E7F-AA6C-967E4F18DC83}"/>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EEA5116D-7AF3-4B12-83C1-ECD57888F768}"/>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42A54B4C-8B9D-4DB8-BC0B-A9E837CE9587}"/>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507797C3-4BE1-432C-A93A-C43A57F7AB30}"/>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30541411-E500-449C-BD7E-E8085652152A}"/>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EA7958EE-53C2-4ABE-A63E-212D4C85F3CF}"/>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EAD4B826-297C-460F-A6C2-7CE74A01B73E}"/>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4365E552-BB07-4833-9351-ACDA87175E5F}"/>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03717A58-F4A5-44AF-9B02-EC38C5C881C9}"/>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FCB19B98-7841-4C3E-8066-CC86CBD711F4}"/>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1AD87DF2-84B1-43DB-A622-53F830187EF4}"/>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6914817B-C8E2-41A7-8232-E5687B3488F3}"/>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5CBE2455-221F-4B59-BE8B-B11218F5C737}"/>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4CF2777D-1A37-4CE5-A450-D150F26F7931}"/>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673B1331-D119-4F20-80FD-9A8900702F19}"/>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48809B2E-1E63-4C7A-9128-D0FCC30841BF}"/>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E8DE94C7-01BA-4B6C-A0E1-6A837B597876}"/>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2108E45F-A250-40B9-B5ED-CF53A5D5A7F9}"/>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232BE27F-54C6-48EC-BC73-1421DEBB2B96}"/>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2FD5B978-5636-4E2B-BDDB-F19D2D00359A}"/>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8E4381D8-3188-4C75-9269-C1E92EB5764A}"/>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CDD81485-BA46-4087-A9D5-F415A315DA88}"/>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440D3A3A-2DF5-40A3-8414-D926C29D2C3E}"/>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75166" name="Hawaii">
            <a:extLst>
              <a:ext uri="{FF2B5EF4-FFF2-40B4-BE49-F238E27FC236}">
                <a16:creationId xmlns:a16="http://schemas.microsoft.com/office/drawing/2014/main" id="{D7CDBFF0-FC40-4C1B-99F9-E4E061EB1020}"/>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8FC2B3D7-03BF-4AE3-A70F-3B6A7926E44D}"/>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01E5E220-76FE-4FFD-BA56-701DC6E1C737}"/>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1752091A-1D30-49BD-9EB5-F791F9631F9C}"/>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529F6D35-7CE0-4DD2-A271-1AEFEA9221C1}"/>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79681A9D-D126-4B8E-A250-AB156E3CDDB3}"/>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B160EF91-19DD-432D-93FD-54E8C9E929CA}"/>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9A31343A-00F9-4FC7-8247-F9AF449C4813}"/>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4FB4ACD0-2C5B-4AD1-A8E1-D7913B67F96C}"/>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75167" name="Alaska">
            <a:extLst>
              <a:ext uri="{FF2B5EF4-FFF2-40B4-BE49-F238E27FC236}">
                <a16:creationId xmlns:a16="http://schemas.microsoft.com/office/drawing/2014/main" id="{69059EC2-0A67-4529-99D6-DDBED78C4D19}"/>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83B668AE-3D64-42E3-8BF1-7422F00AC372}"/>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8ADA242E-9770-40BF-9507-53A50777F4A7}"/>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63FF3B41-8175-4551-B04D-7BE26AD046CB}"/>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E7EA81CF-72EF-458F-9691-500D4248FB0F}"/>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30C786BE-469C-412B-A0BC-AC1043644414}"/>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B9B24078-7A13-4A6A-B85D-149A8F05B2CC}"/>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572388AB-3168-4C4C-848E-E31429B53098}"/>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78452F92-8876-45A4-BC49-F99D1FBDA333}"/>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8694104F-AD4E-4DE3-83C5-C2EB342DE8F7}"/>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68881D0A-359A-43F9-902C-D232686BB45D}"/>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BDA2A66B-E24B-4164-B956-0AEC62170457}"/>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8C6B7841-683D-4B80-9E44-B8FF0B898A89}"/>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0AEF8281-A412-493A-82EF-7B72E475CCE5}"/>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782A6600-3428-43FA-88D8-7C86942DB15D}"/>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81748F51-0ECD-4109-99D2-D3A98EB65B9A}"/>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75173" name="Text Box 114">
            <a:extLst>
              <a:ext uri="{FF2B5EF4-FFF2-40B4-BE49-F238E27FC236}">
                <a16:creationId xmlns:a16="http://schemas.microsoft.com/office/drawing/2014/main" id="{DBAF6E60-08CE-4836-8F80-9CF93EDB2DEC}"/>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75174" name="Text Box 105">
            <a:extLst>
              <a:ext uri="{FF2B5EF4-FFF2-40B4-BE49-F238E27FC236}">
                <a16:creationId xmlns:a16="http://schemas.microsoft.com/office/drawing/2014/main" id="{9CEFB6C1-2EE3-4057-9B14-5419CAE99F1C}"/>
              </a:ext>
            </a:extLst>
          </p:cNvPr>
          <p:cNvSpPr txBox="1">
            <a:spLocks noChangeArrowheads="1"/>
          </p:cNvSpPr>
          <p:nvPr/>
        </p:nvSpPr>
        <p:spPr bwMode="auto">
          <a:xfrm>
            <a:off x="9345613" y="3182939"/>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9.9% - 12.8%</a:t>
            </a:r>
          </a:p>
        </p:txBody>
      </p:sp>
      <p:sp>
        <p:nvSpPr>
          <p:cNvPr id="175175" name="Text Box 106">
            <a:extLst>
              <a:ext uri="{FF2B5EF4-FFF2-40B4-BE49-F238E27FC236}">
                <a16:creationId xmlns:a16="http://schemas.microsoft.com/office/drawing/2014/main" id="{FA1B2F1D-CCFE-4528-8C47-832257120B9F}"/>
              </a:ext>
            </a:extLst>
          </p:cNvPr>
          <p:cNvSpPr txBox="1">
            <a:spLocks noChangeArrowheads="1"/>
          </p:cNvSpPr>
          <p:nvPr/>
        </p:nvSpPr>
        <p:spPr bwMode="auto">
          <a:xfrm>
            <a:off x="9305925" y="35385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12.9% - 15.8%</a:t>
            </a:r>
          </a:p>
        </p:txBody>
      </p:sp>
      <p:sp>
        <p:nvSpPr>
          <p:cNvPr id="175176" name="Text Box 107">
            <a:extLst>
              <a:ext uri="{FF2B5EF4-FFF2-40B4-BE49-F238E27FC236}">
                <a16:creationId xmlns:a16="http://schemas.microsoft.com/office/drawing/2014/main" id="{EB2EFE72-937D-4A66-9951-7458F5A79208}"/>
              </a:ext>
            </a:extLst>
          </p:cNvPr>
          <p:cNvSpPr txBox="1">
            <a:spLocks noChangeArrowheads="1"/>
          </p:cNvSpPr>
          <p:nvPr/>
        </p:nvSpPr>
        <p:spPr bwMode="auto">
          <a:xfrm>
            <a:off x="9305925" y="38687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15.9% - 19.6%</a:t>
            </a:r>
          </a:p>
        </p:txBody>
      </p:sp>
      <p:sp>
        <p:nvSpPr>
          <p:cNvPr id="175177" name="Text Box 108">
            <a:extLst>
              <a:ext uri="{FF2B5EF4-FFF2-40B4-BE49-F238E27FC236}">
                <a16:creationId xmlns:a16="http://schemas.microsoft.com/office/drawing/2014/main" id="{D2779DDE-8DA9-4121-9326-5E5D8B963731}"/>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19.7% - 27.9%</a:t>
            </a:r>
          </a:p>
        </p:txBody>
      </p:sp>
      <p:sp>
        <p:nvSpPr>
          <p:cNvPr id="175178" name="Rectangle 7">
            <a:extLst>
              <a:ext uri="{FF2B5EF4-FFF2-40B4-BE49-F238E27FC236}">
                <a16:creationId xmlns:a16="http://schemas.microsoft.com/office/drawing/2014/main" id="{45E96E03-BEF0-49C0-B75C-6494D366EC2F}"/>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Drank a Can, Bottle, or Glass of Soda or Pop One or More Times Per Day*</a:t>
            </a:r>
          </a:p>
        </p:txBody>
      </p:sp>
      <p:sp>
        <p:nvSpPr>
          <p:cNvPr id="175179" name="Text Box 101">
            <a:extLst>
              <a:ext uri="{FF2B5EF4-FFF2-40B4-BE49-F238E27FC236}">
                <a16:creationId xmlns:a16="http://schemas.microsoft.com/office/drawing/2014/main" id="{9B16BC2F-28D8-4EA9-B50E-D29399CB3735}"/>
              </a:ext>
            </a:extLst>
          </p:cNvPr>
          <p:cNvSpPr txBox="1">
            <a:spLocks noChangeArrowheads="1"/>
          </p:cNvSpPr>
          <p:nvPr/>
        </p:nvSpPr>
        <p:spPr bwMode="auto">
          <a:xfrm>
            <a:off x="1884363" y="6186489"/>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Such as Coke, Pepsi, or Sprite, not counting diet soda or diet pop, during the 7 days before the survey</a:t>
            </a:r>
          </a:p>
        </p:txBody>
      </p:sp>
      <p:sp>
        <p:nvSpPr>
          <p:cNvPr id="175180" name="Text Box 116">
            <a:extLst>
              <a:ext uri="{FF2B5EF4-FFF2-40B4-BE49-F238E27FC236}">
                <a16:creationId xmlns:a16="http://schemas.microsoft.com/office/drawing/2014/main" id="{99A20B41-7276-4B67-9A7B-D74ECCC808A8}"/>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extLst>
      <p:ext uri="{BB962C8B-B14F-4D97-AF65-F5344CB8AC3E}">
        <p14:creationId xmlns:p14="http://schemas.microsoft.com/office/powerpoint/2010/main" val="1943432765"/>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a Can, Bottle, or Glass of Soda or Pop Two or More Times Per Day,*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M &gt; F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989114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a Can, Bottle, or Glass of Soda or Pop Two or More Times Per Day,* by Sexual Identity and Sex of Sexual Contacts,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25089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a Can, Bottle, or Glass of Soda or Pop Two or More Times Per Day,* 2007-2019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3550699491"/>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a:p>
            <a:r>
              <a:rPr lang="en-US" sz="900" b="1" baseline="50000" dirty="0">
                <a:solidFill>
                  <a:srgbClr val="007889"/>
                </a:solidFill>
              </a:rPr>
              <a:t>†</a:t>
            </a:r>
            <a:r>
              <a:rPr lang="en-US" sz="1100" dirty="0">
                <a:solidFill>
                  <a:srgbClr val="007889"/>
                </a:solidFill>
              </a:rPr>
              <a:t>Decreased 2007-2019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2007-2019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24794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Drank a Can, Bottle, or Glass of Soda or Pop Two or More Times Per Day,* Across 38 States and 23 Cities, 2019</a:t>
            </a:r>
          </a:p>
        </p:txBody>
      </p:sp>
      <p:graphicFrame>
        <p:nvGraphicFramePr>
          <p:cNvPr id="2" name="Object 3" descr="see speaker's note below"/>
          <p:cNvGraphicFramePr>
            <a:graphicFrameLocks noGrp="1"/>
          </p:cNvGraphicFramePr>
          <p:nvPr>
            <p:ph idx="1"/>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Coke, Pepsi, or Sprite, not counting diet soda or diet pop,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357592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Kansas">
            <a:extLst>
              <a:ext uri="{FF2B5EF4-FFF2-40B4-BE49-F238E27FC236}">
                <a16:creationId xmlns:a16="http://schemas.microsoft.com/office/drawing/2014/main" id="{0F30BD75-484C-42EF-86E8-DF58A5914F4C}"/>
              </a:ext>
            </a:extLst>
          </p:cNvPr>
          <p:cNvSpPr>
            <a:spLocks noChangeAspect="1"/>
          </p:cNvSpPr>
          <p:nvPr/>
        </p:nvSpPr>
        <p:spPr bwMode="auto">
          <a:xfrm>
            <a:off x="5675314" y="3081339"/>
            <a:ext cx="909637" cy="490537"/>
          </a:xfrm>
          <a:custGeom>
            <a:avLst/>
            <a:gdLst>
              <a:gd name="T0" fmla="*/ 0 w 116"/>
              <a:gd name="T1" fmla="*/ 2147483647 h 63"/>
              <a:gd name="T2" fmla="*/ 2147483647 w 116"/>
              <a:gd name="T3" fmla="*/ 0 h 63"/>
              <a:gd name="T4" fmla="*/ 2147483647 w 116"/>
              <a:gd name="T5" fmla="*/ 2147483647 h 63"/>
              <a:gd name="T6" fmla="*/ 2147483647 w 116"/>
              <a:gd name="T7" fmla="*/ 2147483647 h 63"/>
              <a:gd name="T8" fmla="*/ 2147483647 w 116"/>
              <a:gd name="T9" fmla="*/ 2147483647 h 63"/>
              <a:gd name="T10" fmla="*/ 2147483647 w 116"/>
              <a:gd name="T11" fmla="*/ 2147483647 h 63"/>
              <a:gd name="T12" fmla="*/ 2147483647 w 116"/>
              <a:gd name="T13" fmla="*/ 2147483647 h 63"/>
              <a:gd name="T14" fmla="*/ 2147483647 w 116"/>
              <a:gd name="T15" fmla="*/ 2147483647 h 63"/>
              <a:gd name="T16" fmla="*/ 2147483647 w 116"/>
              <a:gd name="T17" fmla="*/ 2147483647 h 63"/>
              <a:gd name="T18" fmla="*/ 2147483647 w 116"/>
              <a:gd name="T19" fmla="*/ 2147483647 h 63"/>
              <a:gd name="T20" fmla="*/ 2147483647 w 116"/>
              <a:gd name="T21" fmla="*/ 2147483647 h 63"/>
              <a:gd name="T22" fmla="*/ 2147483647 w 116"/>
              <a:gd name="T23" fmla="*/ 2147483647 h 63"/>
              <a:gd name="T24" fmla="*/ 2147483647 w 116"/>
              <a:gd name="T25" fmla="*/ 2147483647 h 63"/>
              <a:gd name="T26" fmla="*/ 2147483647 w 116"/>
              <a:gd name="T27" fmla="*/ 2147483647 h 63"/>
              <a:gd name="T28" fmla="*/ 0 w 116"/>
              <a:gd name="T29" fmla="*/ 2147483647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63"/>
              <a:gd name="T47" fmla="*/ 116 w 11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63">
                <a:moveTo>
                  <a:pt x="0" y="60"/>
                </a:moveTo>
                <a:lnTo>
                  <a:pt x="4" y="0"/>
                </a:lnTo>
                <a:lnTo>
                  <a:pt x="47" y="3"/>
                </a:lnTo>
                <a:lnTo>
                  <a:pt x="105" y="3"/>
                </a:lnTo>
                <a:lnTo>
                  <a:pt x="108" y="6"/>
                </a:lnTo>
                <a:lnTo>
                  <a:pt x="110" y="6"/>
                </a:lnTo>
                <a:lnTo>
                  <a:pt x="111" y="7"/>
                </a:lnTo>
                <a:lnTo>
                  <a:pt x="112" y="9"/>
                </a:lnTo>
                <a:lnTo>
                  <a:pt x="110" y="9"/>
                </a:lnTo>
                <a:lnTo>
                  <a:pt x="108" y="13"/>
                </a:lnTo>
                <a:lnTo>
                  <a:pt x="113" y="19"/>
                </a:lnTo>
                <a:lnTo>
                  <a:pt x="116" y="20"/>
                </a:lnTo>
                <a:lnTo>
                  <a:pt x="116" y="63"/>
                </a:lnTo>
                <a:lnTo>
                  <a:pt x="66" y="63"/>
                </a:lnTo>
                <a:lnTo>
                  <a:pt x="0" y="6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5" name="Missouri">
            <a:extLst>
              <a:ext uri="{FF2B5EF4-FFF2-40B4-BE49-F238E27FC236}">
                <a16:creationId xmlns:a16="http://schemas.microsoft.com/office/drawing/2014/main" id="{FCDD75E1-7B12-41C8-AF33-9165B61674EB}"/>
              </a:ext>
            </a:extLst>
          </p:cNvPr>
          <p:cNvSpPr>
            <a:spLocks noChangeAspect="1"/>
          </p:cNvSpPr>
          <p:nvPr/>
        </p:nvSpPr>
        <p:spPr bwMode="auto">
          <a:xfrm>
            <a:off x="6450014" y="3014663"/>
            <a:ext cx="809625" cy="698500"/>
          </a:xfrm>
          <a:custGeom>
            <a:avLst/>
            <a:gdLst>
              <a:gd name="T0" fmla="*/ 0 w 103"/>
              <a:gd name="T1" fmla="*/ 2147483647 h 90"/>
              <a:gd name="T2" fmla="*/ 2147483647 w 103"/>
              <a:gd name="T3" fmla="*/ 2147483647 h 90"/>
              <a:gd name="T4" fmla="*/ 2147483647 w 103"/>
              <a:gd name="T5" fmla="*/ 2147483647 h 90"/>
              <a:gd name="T6" fmla="*/ 2147483647 w 103"/>
              <a:gd name="T7" fmla="*/ 2147483647 h 90"/>
              <a:gd name="T8" fmla="*/ 2147483647 w 103"/>
              <a:gd name="T9" fmla="*/ 2147483647 h 90"/>
              <a:gd name="T10" fmla="*/ 2147483647 w 103"/>
              <a:gd name="T11" fmla="*/ 2147483647 h 90"/>
              <a:gd name="T12" fmla="*/ 2147483647 w 103"/>
              <a:gd name="T13" fmla="*/ 2147483647 h 90"/>
              <a:gd name="T14" fmla="*/ 2147483647 w 103"/>
              <a:gd name="T15" fmla="*/ 2147483647 h 90"/>
              <a:gd name="T16" fmla="*/ 2147483647 w 103"/>
              <a:gd name="T17" fmla="*/ 2147483647 h 90"/>
              <a:gd name="T18" fmla="*/ 2147483647 w 103"/>
              <a:gd name="T19" fmla="*/ 2147483647 h 90"/>
              <a:gd name="T20" fmla="*/ 2147483647 w 103"/>
              <a:gd name="T21" fmla="*/ 2147483647 h 90"/>
              <a:gd name="T22" fmla="*/ 2147483647 w 103"/>
              <a:gd name="T23" fmla="*/ 2147483647 h 90"/>
              <a:gd name="T24" fmla="*/ 2147483647 w 103"/>
              <a:gd name="T25" fmla="*/ 2147483647 h 90"/>
              <a:gd name="T26" fmla="*/ 2147483647 w 103"/>
              <a:gd name="T27" fmla="*/ 2147483647 h 90"/>
              <a:gd name="T28" fmla="*/ 2147483647 w 103"/>
              <a:gd name="T29" fmla="*/ 2147483647 h 90"/>
              <a:gd name="T30" fmla="*/ 2147483647 w 103"/>
              <a:gd name="T31" fmla="*/ 2147483647 h 90"/>
              <a:gd name="T32" fmla="*/ 2147483647 w 103"/>
              <a:gd name="T33" fmla="*/ 2147483647 h 90"/>
              <a:gd name="T34" fmla="*/ 2147483647 w 103"/>
              <a:gd name="T35" fmla="*/ 2147483647 h 90"/>
              <a:gd name="T36" fmla="*/ 2147483647 w 103"/>
              <a:gd name="T37" fmla="*/ 2147483647 h 90"/>
              <a:gd name="T38" fmla="*/ 2147483647 w 103"/>
              <a:gd name="T39" fmla="*/ 2147483647 h 90"/>
              <a:gd name="T40" fmla="*/ 2147483647 w 103"/>
              <a:gd name="T41" fmla="*/ 2147483647 h 90"/>
              <a:gd name="T42" fmla="*/ 2147483647 w 103"/>
              <a:gd name="T43" fmla="*/ 2147483647 h 90"/>
              <a:gd name="T44" fmla="*/ 2147483647 w 103"/>
              <a:gd name="T45" fmla="*/ 2147483647 h 90"/>
              <a:gd name="T46" fmla="*/ 2147483647 w 103"/>
              <a:gd name="T47" fmla="*/ 2147483647 h 90"/>
              <a:gd name="T48" fmla="*/ 2147483647 w 103"/>
              <a:gd name="T49" fmla="*/ 2147483647 h 90"/>
              <a:gd name="T50" fmla="*/ 2147483647 w 103"/>
              <a:gd name="T51" fmla="*/ 2147483647 h 90"/>
              <a:gd name="T52" fmla="*/ 2147483647 w 103"/>
              <a:gd name="T53" fmla="*/ 2147483647 h 90"/>
              <a:gd name="T54" fmla="*/ 2147483647 w 103"/>
              <a:gd name="T55" fmla="*/ 2147483647 h 90"/>
              <a:gd name="T56" fmla="*/ 2147483647 w 103"/>
              <a:gd name="T57" fmla="*/ 2147483647 h 90"/>
              <a:gd name="T58" fmla="*/ 2147483647 w 103"/>
              <a:gd name="T59" fmla="*/ 2147483647 h 90"/>
              <a:gd name="T60" fmla="*/ 2147483647 w 103"/>
              <a:gd name="T61" fmla="*/ 2147483647 h 90"/>
              <a:gd name="T62" fmla="*/ 2147483647 w 103"/>
              <a:gd name="T63" fmla="*/ 2147483647 h 90"/>
              <a:gd name="T64" fmla="*/ 2147483647 w 103"/>
              <a:gd name="T65" fmla="*/ 2147483647 h 90"/>
              <a:gd name="T66" fmla="*/ 2147483647 w 103"/>
              <a:gd name="T67" fmla="*/ 2147483647 h 90"/>
              <a:gd name="T68" fmla="*/ 2147483647 w 103"/>
              <a:gd name="T69" fmla="*/ 2147483647 h 90"/>
              <a:gd name="T70" fmla="*/ 2147483647 w 103"/>
              <a:gd name="T71" fmla="*/ 2147483647 h 90"/>
              <a:gd name="T72" fmla="*/ 2147483647 w 103"/>
              <a:gd name="T73" fmla="*/ 2147483647 h 90"/>
              <a:gd name="T74" fmla="*/ 2147483647 w 103"/>
              <a:gd name="T75" fmla="*/ 0 h 90"/>
              <a:gd name="T76" fmla="*/ 0 w 103"/>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90"/>
              <a:gd name="T119" fmla="*/ 103 w 103"/>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90">
                <a:moveTo>
                  <a:pt x="0" y="1"/>
                </a:moveTo>
                <a:lnTo>
                  <a:pt x="6" y="12"/>
                </a:lnTo>
                <a:lnTo>
                  <a:pt x="9" y="15"/>
                </a:lnTo>
                <a:lnTo>
                  <a:pt x="11" y="15"/>
                </a:lnTo>
                <a:lnTo>
                  <a:pt x="12" y="16"/>
                </a:lnTo>
                <a:lnTo>
                  <a:pt x="13" y="18"/>
                </a:lnTo>
                <a:lnTo>
                  <a:pt x="11" y="18"/>
                </a:lnTo>
                <a:lnTo>
                  <a:pt x="9" y="22"/>
                </a:lnTo>
                <a:lnTo>
                  <a:pt x="14" y="28"/>
                </a:lnTo>
                <a:lnTo>
                  <a:pt x="17" y="29"/>
                </a:lnTo>
                <a:lnTo>
                  <a:pt x="17" y="72"/>
                </a:lnTo>
                <a:lnTo>
                  <a:pt x="17" y="82"/>
                </a:lnTo>
                <a:lnTo>
                  <a:pt x="86" y="80"/>
                </a:lnTo>
                <a:lnTo>
                  <a:pt x="87" y="86"/>
                </a:lnTo>
                <a:lnTo>
                  <a:pt x="84" y="90"/>
                </a:lnTo>
                <a:lnTo>
                  <a:pt x="95" y="89"/>
                </a:lnTo>
                <a:lnTo>
                  <a:pt x="96" y="86"/>
                </a:lnTo>
                <a:lnTo>
                  <a:pt x="97" y="82"/>
                </a:lnTo>
                <a:lnTo>
                  <a:pt x="99" y="79"/>
                </a:lnTo>
                <a:lnTo>
                  <a:pt x="100" y="76"/>
                </a:lnTo>
                <a:lnTo>
                  <a:pt x="102" y="76"/>
                </a:lnTo>
                <a:lnTo>
                  <a:pt x="103" y="69"/>
                </a:lnTo>
                <a:lnTo>
                  <a:pt x="102" y="69"/>
                </a:lnTo>
                <a:lnTo>
                  <a:pt x="99" y="69"/>
                </a:lnTo>
                <a:lnTo>
                  <a:pt x="97" y="64"/>
                </a:lnTo>
                <a:lnTo>
                  <a:pt x="96" y="58"/>
                </a:lnTo>
                <a:lnTo>
                  <a:pt x="93" y="53"/>
                </a:lnTo>
                <a:lnTo>
                  <a:pt x="89" y="52"/>
                </a:lnTo>
                <a:lnTo>
                  <a:pt x="84" y="48"/>
                </a:lnTo>
                <a:lnTo>
                  <a:pt x="82" y="42"/>
                </a:lnTo>
                <a:lnTo>
                  <a:pt x="85" y="34"/>
                </a:lnTo>
                <a:lnTo>
                  <a:pt x="82" y="32"/>
                </a:lnTo>
                <a:lnTo>
                  <a:pt x="76" y="32"/>
                </a:lnTo>
                <a:lnTo>
                  <a:pt x="75" y="26"/>
                </a:lnTo>
                <a:lnTo>
                  <a:pt x="65" y="16"/>
                </a:lnTo>
                <a:lnTo>
                  <a:pt x="63" y="7"/>
                </a:lnTo>
                <a:lnTo>
                  <a:pt x="64" y="4"/>
                </a:lnTo>
                <a:lnTo>
                  <a:pt x="59" y="0"/>
                </a:lnTo>
                <a:lnTo>
                  <a:pt x="0" y="1"/>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6" name="Illinois">
            <a:extLst>
              <a:ext uri="{FF2B5EF4-FFF2-40B4-BE49-F238E27FC236}">
                <a16:creationId xmlns:a16="http://schemas.microsoft.com/office/drawing/2014/main" id="{F7ACBC48-CC8B-4576-A96F-1B7B21C8D36A}"/>
              </a:ext>
            </a:extLst>
          </p:cNvPr>
          <p:cNvSpPr>
            <a:spLocks noChangeAspect="1"/>
          </p:cNvSpPr>
          <p:nvPr/>
        </p:nvSpPr>
        <p:spPr bwMode="auto">
          <a:xfrm>
            <a:off x="6945314" y="2693989"/>
            <a:ext cx="477837" cy="854075"/>
          </a:xfrm>
          <a:custGeom>
            <a:avLst/>
            <a:gdLst>
              <a:gd name="T0" fmla="*/ 0 w 61"/>
              <a:gd name="T1" fmla="*/ 2147483647 h 110"/>
              <a:gd name="T2" fmla="*/ 2147483647 w 61"/>
              <a:gd name="T3" fmla="*/ 2147483647 h 110"/>
              <a:gd name="T4" fmla="*/ 2147483647 w 61"/>
              <a:gd name="T5" fmla="*/ 2147483647 h 110"/>
              <a:gd name="T6" fmla="*/ 2147483647 w 61"/>
              <a:gd name="T7" fmla="*/ 2147483647 h 110"/>
              <a:gd name="T8" fmla="*/ 2147483647 w 61"/>
              <a:gd name="T9" fmla="*/ 2147483647 h 110"/>
              <a:gd name="T10" fmla="*/ 2147483647 w 61"/>
              <a:gd name="T11" fmla="*/ 2147483647 h 110"/>
              <a:gd name="T12" fmla="*/ 2147483647 w 61"/>
              <a:gd name="T13" fmla="*/ 2147483647 h 110"/>
              <a:gd name="T14" fmla="*/ 2147483647 w 61"/>
              <a:gd name="T15" fmla="*/ 2147483647 h 110"/>
              <a:gd name="T16" fmla="*/ 2147483647 w 61"/>
              <a:gd name="T17" fmla="*/ 2147483647 h 110"/>
              <a:gd name="T18" fmla="*/ 2147483647 w 61"/>
              <a:gd name="T19" fmla="*/ 0 h 110"/>
              <a:gd name="T20" fmla="*/ 2147483647 w 61"/>
              <a:gd name="T21" fmla="*/ 2147483647 h 110"/>
              <a:gd name="T22" fmla="*/ 2147483647 w 61"/>
              <a:gd name="T23" fmla="*/ 2147483647 h 110"/>
              <a:gd name="T24" fmla="*/ 2147483647 w 61"/>
              <a:gd name="T25" fmla="*/ 2147483647 h 110"/>
              <a:gd name="T26" fmla="*/ 2147483647 w 61"/>
              <a:gd name="T27" fmla="*/ 2147483647 h 110"/>
              <a:gd name="T28" fmla="*/ 2147483647 w 61"/>
              <a:gd name="T29" fmla="*/ 2147483647 h 110"/>
              <a:gd name="T30" fmla="*/ 2147483647 w 61"/>
              <a:gd name="T31" fmla="*/ 2147483647 h 110"/>
              <a:gd name="T32" fmla="*/ 2147483647 w 61"/>
              <a:gd name="T33" fmla="*/ 2147483647 h 110"/>
              <a:gd name="T34" fmla="*/ 2147483647 w 61"/>
              <a:gd name="T35" fmla="*/ 2147483647 h 110"/>
              <a:gd name="T36" fmla="*/ 2147483647 w 61"/>
              <a:gd name="T37" fmla="*/ 2147483647 h 110"/>
              <a:gd name="T38" fmla="*/ 2147483647 w 61"/>
              <a:gd name="T39" fmla="*/ 2147483647 h 110"/>
              <a:gd name="T40" fmla="*/ 2147483647 w 61"/>
              <a:gd name="T41" fmla="*/ 2147483647 h 110"/>
              <a:gd name="T42" fmla="*/ 2147483647 w 61"/>
              <a:gd name="T43" fmla="*/ 2147483647 h 110"/>
              <a:gd name="T44" fmla="*/ 2147483647 w 61"/>
              <a:gd name="T45" fmla="*/ 2147483647 h 110"/>
              <a:gd name="T46" fmla="*/ 2147483647 w 61"/>
              <a:gd name="T47" fmla="*/ 2147483647 h 110"/>
              <a:gd name="T48" fmla="*/ 2147483647 w 61"/>
              <a:gd name="T49" fmla="*/ 2147483647 h 110"/>
              <a:gd name="T50" fmla="*/ 2147483647 w 61"/>
              <a:gd name="T51" fmla="*/ 2147483647 h 110"/>
              <a:gd name="T52" fmla="*/ 2147483647 w 61"/>
              <a:gd name="T53" fmla="*/ 2147483647 h 110"/>
              <a:gd name="T54" fmla="*/ 2147483647 w 61"/>
              <a:gd name="T55" fmla="*/ 2147483647 h 110"/>
              <a:gd name="T56" fmla="*/ 2147483647 w 61"/>
              <a:gd name="T57" fmla="*/ 2147483647 h 110"/>
              <a:gd name="T58" fmla="*/ 2147483647 w 61"/>
              <a:gd name="T59" fmla="*/ 2147483647 h 110"/>
              <a:gd name="T60" fmla="*/ 2147483647 w 61"/>
              <a:gd name="T61" fmla="*/ 2147483647 h 110"/>
              <a:gd name="T62" fmla="*/ 2147483647 w 61"/>
              <a:gd name="T63" fmla="*/ 2147483647 h 110"/>
              <a:gd name="T64" fmla="*/ 2147483647 w 61"/>
              <a:gd name="T65" fmla="*/ 2147483647 h 110"/>
              <a:gd name="T66" fmla="*/ 2147483647 w 61"/>
              <a:gd name="T67" fmla="*/ 2147483647 h 110"/>
              <a:gd name="T68" fmla="*/ 2147483647 w 61"/>
              <a:gd name="T69" fmla="*/ 2147483647 h 110"/>
              <a:gd name="T70" fmla="*/ 2147483647 w 61"/>
              <a:gd name="T71" fmla="*/ 2147483647 h 110"/>
              <a:gd name="T72" fmla="*/ 2147483647 w 61"/>
              <a:gd name="T73" fmla="*/ 2147483647 h 110"/>
              <a:gd name="T74" fmla="*/ 2147483647 w 61"/>
              <a:gd name="T75" fmla="*/ 2147483647 h 110"/>
              <a:gd name="T76" fmla="*/ 0 w 61"/>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10"/>
              <a:gd name="T119" fmla="*/ 61 w 61"/>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10">
                <a:moveTo>
                  <a:pt x="0" y="48"/>
                </a:moveTo>
                <a:lnTo>
                  <a:pt x="1" y="45"/>
                </a:lnTo>
                <a:lnTo>
                  <a:pt x="5" y="38"/>
                </a:lnTo>
                <a:lnTo>
                  <a:pt x="7" y="31"/>
                </a:lnTo>
                <a:lnTo>
                  <a:pt x="5" y="26"/>
                </a:lnTo>
                <a:lnTo>
                  <a:pt x="16" y="18"/>
                </a:lnTo>
                <a:lnTo>
                  <a:pt x="18" y="13"/>
                </a:lnTo>
                <a:lnTo>
                  <a:pt x="18" y="11"/>
                </a:lnTo>
                <a:lnTo>
                  <a:pt x="11" y="2"/>
                </a:lnTo>
                <a:lnTo>
                  <a:pt x="51" y="0"/>
                </a:lnTo>
                <a:lnTo>
                  <a:pt x="52" y="7"/>
                </a:lnTo>
                <a:lnTo>
                  <a:pt x="56" y="15"/>
                </a:lnTo>
                <a:lnTo>
                  <a:pt x="60" y="57"/>
                </a:lnTo>
                <a:lnTo>
                  <a:pt x="59" y="65"/>
                </a:lnTo>
                <a:lnTo>
                  <a:pt x="61" y="70"/>
                </a:lnTo>
                <a:lnTo>
                  <a:pt x="59" y="80"/>
                </a:lnTo>
                <a:lnTo>
                  <a:pt x="56" y="84"/>
                </a:lnTo>
                <a:lnTo>
                  <a:pt x="54" y="91"/>
                </a:lnTo>
                <a:lnTo>
                  <a:pt x="55" y="93"/>
                </a:lnTo>
                <a:lnTo>
                  <a:pt x="54" y="97"/>
                </a:lnTo>
                <a:lnTo>
                  <a:pt x="55" y="99"/>
                </a:lnTo>
                <a:lnTo>
                  <a:pt x="50" y="101"/>
                </a:lnTo>
                <a:lnTo>
                  <a:pt x="49" y="108"/>
                </a:lnTo>
                <a:lnTo>
                  <a:pt x="42" y="105"/>
                </a:lnTo>
                <a:lnTo>
                  <a:pt x="38" y="109"/>
                </a:lnTo>
                <a:lnTo>
                  <a:pt x="39" y="110"/>
                </a:lnTo>
                <a:lnTo>
                  <a:pt x="36" y="110"/>
                </a:lnTo>
                <a:lnTo>
                  <a:pt x="34" y="105"/>
                </a:lnTo>
                <a:lnTo>
                  <a:pt x="33" y="99"/>
                </a:lnTo>
                <a:lnTo>
                  <a:pt x="30" y="94"/>
                </a:lnTo>
                <a:lnTo>
                  <a:pt x="26" y="93"/>
                </a:lnTo>
                <a:lnTo>
                  <a:pt x="21" y="89"/>
                </a:lnTo>
                <a:lnTo>
                  <a:pt x="19" y="83"/>
                </a:lnTo>
                <a:lnTo>
                  <a:pt x="22" y="75"/>
                </a:lnTo>
                <a:lnTo>
                  <a:pt x="19" y="73"/>
                </a:lnTo>
                <a:lnTo>
                  <a:pt x="13" y="73"/>
                </a:lnTo>
                <a:lnTo>
                  <a:pt x="12" y="67"/>
                </a:lnTo>
                <a:lnTo>
                  <a:pt x="2" y="57"/>
                </a:lnTo>
                <a:lnTo>
                  <a:pt x="0" y="4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7" name="Iowa">
            <a:extLst>
              <a:ext uri="{FF2B5EF4-FFF2-40B4-BE49-F238E27FC236}">
                <a16:creationId xmlns:a16="http://schemas.microsoft.com/office/drawing/2014/main" id="{85B4406C-61E1-4AB9-BAFC-D7A8D17ED76F}"/>
              </a:ext>
            </a:extLst>
          </p:cNvPr>
          <p:cNvSpPr>
            <a:spLocks noChangeAspect="1"/>
          </p:cNvSpPr>
          <p:nvPr/>
        </p:nvSpPr>
        <p:spPr bwMode="auto">
          <a:xfrm>
            <a:off x="6357938" y="2562225"/>
            <a:ext cx="728662" cy="482600"/>
          </a:xfrm>
          <a:custGeom>
            <a:avLst/>
            <a:gdLst>
              <a:gd name="T0" fmla="*/ 0 w 93"/>
              <a:gd name="T1" fmla="*/ 2147483647 h 62"/>
              <a:gd name="T2" fmla="*/ 0 w 93"/>
              <a:gd name="T3" fmla="*/ 2147483647 h 62"/>
              <a:gd name="T4" fmla="*/ 2147483647 w 93"/>
              <a:gd name="T5" fmla="*/ 2147483647 h 62"/>
              <a:gd name="T6" fmla="*/ 2147483647 w 93"/>
              <a:gd name="T7" fmla="*/ 2147483647 h 62"/>
              <a:gd name="T8" fmla="*/ 2147483647 w 93"/>
              <a:gd name="T9" fmla="*/ 2147483647 h 62"/>
              <a:gd name="T10" fmla="*/ 2147483647 w 93"/>
              <a:gd name="T11" fmla="*/ 2147483647 h 62"/>
              <a:gd name="T12" fmla="*/ 2147483647 w 93"/>
              <a:gd name="T13" fmla="*/ 2147483647 h 62"/>
              <a:gd name="T14" fmla="*/ 2147483647 w 93"/>
              <a:gd name="T15" fmla="*/ 2147483647 h 62"/>
              <a:gd name="T16" fmla="*/ 2147483647 w 93"/>
              <a:gd name="T17" fmla="*/ 2147483647 h 62"/>
              <a:gd name="T18" fmla="*/ 2147483647 w 93"/>
              <a:gd name="T19" fmla="*/ 2147483647 h 62"/>
              <a:gd name="T20" fmla="*/ 2147483647 w 93"/>
              <a:gd name="T21" fmla="*/ 2147483647 h 62"/>
              <a:gd name="T22" fmla="*/ 2147483647 w 93"/>
              <a:gd name="T23" fmla="*/ 2147483647 h 62"/>
              <a:gd name="T24" fmla="*/ 2147483647 w 93"/>
              <a:gd name="T25" fmla="*/ 2147483647 h 62"/>
              <a:gd name="T26" fmla="*/ 2147483647 w 93"/>
              <a:gd name="T27" fmla="*/ 2147483647 h 62"/>
              <a:gd name="T28" fmla="*/ 2147483647 w 93"/>
              <a:gd name="T29" fmla="*/ 2147483647 h 62"/>
              <a:gd name="T30" fmla="*/ 2147483647 w 93"/>
              <a:gd name="T31" fmla="*/ 2147483647 h 62"/>
              <a:gd name="T32" fmla="*/ 2147483647 w 93"/>
              <a:gd name="T33" fmla="*/ 2147483647 h 62"/>
              <a:gd name="T34" fmla="*/ 2147483647 w 93"/>
              <a:gd name="T35" fmla="*/ 2147483647 h 62"/>
              <a:gd name="T36" fmla="*/ 2147483647 w 93"/>
              <a:gd name="T37" fmla="*/ 2147483647 h 62"/>
              <a:gd name="T38" fmla="*/ 2147483647 w 93"/>
              <a:gd name="T39" fmla="*/ 2147483647 h 62"/>
              <a:gd name="T40" fmla="*/ 2147483647 w 93"/>
              <a:gd name="T41" fmla="*/ 2147483647 h 62"/>
              <a:gd name="T42" fmla="*/ 2147483647 w 93"/>
              <a:gd name="T43" fmla="*/ 0 h 62"/>
              <a:gd name="T44" fmla="*/ 2147483647 w 93"/>
              <a:gd name="T45" fmla="*/ 2147483647 h 62"/>
              <a:gd name="T46" fmla="*/ 0 w 93"/>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
              <a:gd name="T73" fmla="*/ 0 h 62"/>
              <a:gd name="T74" fmla="*/ 93 w 93"/>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 h="62">
                <a:moveTo>
                  <a:pt x="0" y="1"/>
                </a:moveTo>
                <a:lnTo>
                  <a:pt x="0" y="6"/>
                </a:lnTo>
                <a:lnTo>
                  <a:pt x="2" y="10"/>
                </a:lnTo>
                <a:lnTo>
                  <a:pt x="1" y="13"/>
                </a:lnTo>
                <a:lnTo>
                  <a:pt x="2" y="22"/>
                </a:lnTo>
                <a:lnTo>
                  <a:pt x="6" y="34"/>
                </a:lnTo>
                <a:lnTo>
                  <a:pt x="6" y="38"/>
                </a:lnTo>
                <a:lnTo>
                  <a:pt x="9" y="43"/>
                </a:lnTo>
                <a:lnTo>
                  <a:pt x="11" y="53"/>
                </a:lnTo>
                <a:lnTo>
                  <a:pt x="10" y="56"/>
                </a:lnTo>
                <a:lnTo>
                  <a:pt x="12" y="59"/>
                </a:lnTo>
                <a:lnTo>
                  <a:pt x="71" y="58"/>
                </a:lnTo>
                <a:lnTo>
                  <a:pt x="76" y="62"/>
                </a:lnTo>
                <a:lnTo>
                  <a:pt x="80" y="55"/>
                </a:lnTo>
                <a:lnTo>
                  <a:pt x="82" y="48"/>
                </a:lnTo>
                <a:lnTo>
                  <a:pt x="80" y="43"/>
                </a:lnTo>
                <a:lnTo>
                  <a:pt x="91" y="35"/>
                </a:lnTo>
                <a:lnTo>
                  <a:pt x="93" y="30"/>
                </a:lnTo>
                <a:lnTo>
                  <a:pt x="93" y="28"/>
                </a:lnTo>
                <a:lnTo>
                  <a:pt x="86" y="19"/>
                </a:lnTo>
                <a:lnTo>
                  <a:pt x="78" y="10"/>
                </a:lnTo>
                <a:lnTo>
                  <a:pt x="76" y="0"/>
                </a:lnTo>
                <a:lnTo>
                  <a:pt x="2" y="2"/>
                </a:lnTo>
                <a:lnTo>
                  <a:pt x="0" y="1"/>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8" name="New Mexico">
            <a:extLst>
              <a:ext uri="{FF2B5EF4-FFF2-40B4-BE49-F238E27FC236}">
                <a16:creationId xmlns:a16="http://schemas.microsoft.com/office/drawing/2014/main" id="{6F2201A3-C295-4FD4-B297-8162C52B2AB2}"/>
              </a:ext>
            </a:extLst>
          </p:cNvPr>
          <p:cNvSpPr>
            <a:spLocks noChangeAspect="1"/>
          </p:cNvSpPr>
          <p:nvPr/>
        </p:nvSpPr>
        <p:spPr bwMode="auto">
          <a:xfrm>
            <a:off x="4700589" y="3455989"/>
            <a:ext cx="865187" cy="871537"/>
          </a:xfrm>
          <a:custGeom>
            <a:avLst/>
            <a:gdLst>
              <a:gd name="T0" fmla="*/ 0 w 110"/>
              <a:gd name="T1" fmla="*/ 2147483647 h 112"/>
              <a:gd name="T2" fmla="*/ 2147483647 w 110"/>
              <a:gd name="T3" fmla="*/ 2147483647 h 112"/>
              <a:gd name="T4" fmla="*/ 2147483647 w 110"/>
              <a:gd name="T5" fmla="*/ 2147483647 h 112"/>
              <a:gd name="T6" fmla="*/ 2147483647 w 110"/>
              <a:gd name="T7" fmla="*/ 2147483647 h 112"/>
              <a:gd name="T8" fmla="*/ 2147483647 w 110"/>
              <a:gd name="T9" fmla="*/ 2147483647 h 112"/>
              <a:gd name="T10" fmla="*/ 2147483647 w 110"/>
              <a:gd name="T11" fmla="*/ 2147483647 h 112"/>
              <a:gd name="T12" fmla="*/ 2147483647 w 110"/>
              <a:gd name="T13" fmla="*/ 2147483647 h 112"/>
              <a:gd name="T14" fmla="*/ 2147483647 w 110"/>
              <a:gd name="T15" fmla="*/ 2147483647 h 112"/>
              <a:gd name="T16" fmla="*/ 2147483647 w 110"/>
              <a:gd name="T17" fmla="*/ 2147483647 h 112"/>
              <a:gd name="T18" fmla="*/ 2147483647 w 110"/>
              <a:gd name="T19" fmla="*/ 2147483647 h 112"/>
              <a:gd name="T20" fmla="*/ 2147483647 w 110"/>
              <a:gd name="T21" fmla="*/ 0 h 112"/>
              <a:gd name="T22" fmla="*/ 0 w 110"/>
              <a:gd name="T23" fmla="*/ 2147483647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112"/>
              <a:gd name="T38" fmla="*/ 110 w 11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112">
                <a:moveTo>
                  <a:pt x="0" y="110"/>
                </a:moveTo>
                <a:lnTo>
                  <a:pt x="14" y="112"/>
                </a:lnTo>
                <a:lnTo>
                  <a:pt x="15" y="104"/>
                </a:lnTo>
                <a:lnTo>
                  <a:pt x="43" y="108"/>
                </a:lnTo>
                <a:lnTo>
                  <a:pt x="41" y="104"/>
                </a:lnTo>
                <a:lnTo>
                  <a:pt x="46" y="104"/>
                </a:lnTo>
                <a:lnTo>
                  <a:pt x="101" y="109"/>
                </a:lnTo>
                <a:lnTo>
                  <a:pt x="109" y="21"/>
                </a:lnTo>
                <a:lnTo>
                  <a:pt x="110" y="11"/>
                </a:lnTo>
                <a:lnTo>
                  <a:pt x="63" y="6"/>
                </a:lnTo>
                <a:lnTo>
                  <a:pt x="16" y="0"/>
                </a:lnTo>
                <a:lnTo>
                  <a:pt x="0" y="110"/>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79" name="Oklahoma">
            <a:extLst>
              <a:ext uri="{FF2B5EF4-FFF2-40B4-BE49-F238E27FC236}">
                <a16:creationId xmlns:a16="http://schemas.microsoft.com/office/drawing/2014/main" id="{2B25CA41-9A51-47D5-B863-833E7802419A}"/>
              </a:ext>
            </a:extLst>
          </p:cNvPr>
          <p:cNvSpPr>
            <a:spLocks noChangeAspect="1"/>
          </p:cNvSpPr>
          <p:nvPr/>
        </p:nvSpPr>
        <p:spPr bwMode="auto">
          <a:xfrm>
            <a:off x="5557839" y="3541713"/>
            <a:ext cx="1049337" cy="546100"/>
          </a:xfrm>
          <a:custGeom>
            <a:avLst/>
            <a:gdLst>
              <a:gd name="T0" fmla="*/ 0 w 134"/>
              <a:gd name="T1" fmla="*/ 2147483647 h 70"/>
              <a:gd name="T2" fmla="*/ 2147483647 w 134"/>
              <a:gd name="T3" fmla="*/ 0 h 70"/>
              <a:gd name="T4" fmla="*/ 2147483647 w 134"/>
              <a:gd name="T5" fmla="*/ 2147483647 h 70"/>
              <a:gd name="T6" fmla="*/ 2147483647 w 134"/>
              <a:gd name="T7" fmla="*/ 2147483647 h 70"/>
              <a:gd name="T8" fmla="*/ 2147483647 w 134"/>
              <a:gd name="T9" fmla="*/ 2147483647 h 70"/>
              <a:gd name="T10" fmla="*/ 2147483647 w 134"/>
              <a:gd name="T11" fmla="*/ 2147483647 h 70"/>
              <a:gd name="T12" fmla="*/ 2147483647 w 134"/>
              <a:gd name="T13" fmla="*/ 2147483647 h 70"/>
              <a:gd name="T14" fmla="*/ 2147483647 w 134"/>
              <a:gd name="T15" fmla="*/ 2147483647 h 70"/>
              <a:gd name="T16" fmla="*/ 2147483647 w 134"/>
              <a:gd name="T17" fmla="*/ 2147483647 h 70"/>
              <a:gd name="T18" fmla="*/ 2147483647 w 134"/>
              <a:gd name="T19" fmla="*/ 2147483647 h 70"/>
              <a:gd name="T20" fmla="*/ 2147483647 w 134"/>
              <a:gd name="T21" fmla="*/ 2147483647 h 70"/>
              <a:gd name="T22" fmla="*/ 2147483647 w 134"/>
              <a:gd name="T23" fmla="*/ 2147483647 h 70"/>
              <a:gd name="T24" fmla="*/ 2147483647 w 134"/>
              <a:gd name="T25" fmla="*/ 2147483647 h 70"/>
              <a:gd name="T26" fmla="*/ 2147483647 w 134"/>
              <a:gd name="T27" fmla="*/ 2147483647 h 70"/>
              <a:gd name="T28" fmla="*/ 2147483647 w 134"/>
              <a:gd name="T29" fmla="*/ 2147483647 h 70"/>
              <a:gd name="T30" fmla="*/ 2147483647 w 134"/>
              <a:gd name="T31" fmla="*/ 2147483647 h 70"/>
              <a:gd name="T32" fmla="*/ 2147483647 w 134"/>
              <a:gd name="T33" fmla="*/ 2147483647 h 70"/>
              <a:gd name="T34" fmla="*/ 2147483647 w 134"/>
              <a:gd name="T35" fmla="*/ 2147483647 h 70"/>
              <a:gd name="T36" fmla="*/ 2147483647 w 134"/>
              <a:gd name="T37" fmla="*/ 2147483647 h 70"/>
              <a:gd name="T38" fmla="*/ 2147483647 w 134"/>
              <a:gd name="T39" fmla="*/ 2147483647 h 70"/>
              <a:gd name="T40" fmla="*/ 2147483647 w 134"/>
              <a:gd name="T41" fmla="*/ 2147483647 h 70"/>
              <a:gd name="T42" fmla="*/ 2147483647 w 134"/>
              <a:gd name="T43" fmla="*/ 2147483647 h 70"/>
              <a:gd name="T44" fmla="*/ 2147483647 w 134"/>
              <a:gd name="T45" fmla="*/ 2147483647 h 70"/>
              <a:gd name="T46" fmla="*/ 2147483647 w 134"/>
              <a:gd name="T47" fmla="*/ 2147483647 h 70"/>
              <a:gd name="T48" fmla="*/ 2147483647 w 134"/>
              <a:gd name="T49" fmla="*/ 2147483647 h 70"/>
              <a:gd name="T50" fmla="*/ 2147483647 w 134"/>
              <a:gd name="T51" fmla="*/ 2147483647 h 70"/>
              <a:gd name="T52" fmla="*/ 2147483647 w 134"/>
              <a:gd name="T53" fmla="*/ 2147483647 h 70"/>
              <a:gd name="T54" fmla="*/ 2147483647 w 134"/>
              <a:gd name="T55" fmla="*/ 2147483647 h 70"/>
              <a:gd name="T56" fmla="*/ 2147483647 w 134"/>
              <a:gd name="T57" fmla="*/ 2147483647 h 70"/>
              <a:gd name="T58" fmla="*/ 2147483647 w 134"/>
              <a:gd name="T59" fmla="*/ 2147483647 h 70"/>
              <a:gd name="T60" fmla="*/ 2147483647 w 134"/>
              <a:gd name="T61" fmla="*/ 2147483647 h 70"/>
              <a:gd name="T62" fmla="*/ 2147483647 w 134"/>
              <a:gd name="T63" fmla="*/ 2147483647 h 70"/>
              <a:gd name="T64" fmla="*/ 2147483647 w 134"/>
              <a:gd name="T65" fmla="*/ 2147483647 h 70"/>
              <a:gd name="T66" fmla="*/ 2147483647 w 134"/>
              <a:gd name="T67" fmla="*/ 2147483647 h 70"/>
              <a:gd name="T68" fmla="*/ 2147483647 w 134"/>
              <a:gd name="T69" fmla="*/ 2147483647 h 70"/>
              <a:gd name="T70" fmla="*/ 2147483647 w 134"/>
              <a:gd name="T71" fmla="*/ 2147483647 h 70"/>
              <a:gd name="T72" fmla="*/ 0 w 134"/>
              <a:gd name="T73" fmla="*/ 2147483647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4"/>
              <a:gd name="T112" fmla="*/ 0 h 70"/>
              <a:gd name="T113" fmla="*/ 134 w 134"/>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4" h="70">
                <a:moveTo>
                  <a:pt x="0" y="10"/>
                </a:moveTo>
                <a:lnTo>
                  <a:pt x="1" y="0"/>
                </a:lnTo>
                <a:lnTo>
                  <a:pt x="15" y="1"/>
                </a:lnTo>
                <a:lnTo>
                  <a:pt x="81" y="4"/>
                </a:lnTo>
                <a:lnTo>
                  <a:pt x="131" y="4"/>
                </a:lnTo>
                <a:lnTo>
                  <a:pt x="131" y="14"/>
                </a:lnTo>
                <a:lnTo>
                  <a:pt x="134" y="36"/>
                </a:lnTo>
                <a:lnTo>
                  <a:pt x="134" y="70"/>
                </a:lnTo>
                <a:lnTo>
                  <a:pt x="129" y="69"/>
                </a:lnTo>
                <a:lnTo>
                  <a:pt x="123" y="64"/>
                </a:lnTo>
                <a:lnTo>
                  <a:pt x="120" y="65"/>
                </a:lnTo>
                <a:lnTo>
                  <a:pt x="112" y="66"/>
                </a:lnTo>
                <a:lnTo>
                  <a:pt x="103" y="69"/>
                </a:lnTo>
                <a:lnTo>
                  <a:pt x="100" y="66"/>
                </a:lnTo>
                <a:lnTo>
                  <a:pt x="95" y="67"/>
                </a:lnTo>
                <a:lnTo>
                  <a:pt x="94" y="64"/>
                </a:lnTo>
                <a:lnTo>
                  <a:pt x="91" y="66"/>
                </a:lnTo>
                <a:lnTo>
                  <a:pt x="91" y="69"/>
                </a:lnTo>
                <a:lnTo>
                  <a:pt x="90" y="65"/>
                </a:lnTo>
                <a:lnTo>
                  <a:pt x="87" y="67"/>
                </a:lnTo>
                <a:lnTo>
                  <a:pt x="82" y="63"/>
                </a:lnTo>
                <a:lnTo>
                  <a:pt x="79" y="66"/>
                </a:lnTo>
                <a:lnTo>
                  <a:pt x="77" y="65"/>
                </a:lnTo>
                <a:lnTo>
                  <a:pt x="75" y="60"/>
                </a:lnTo>
                <a:lnTo>
                  <a:pt x="71" y="60"/>
                </a:lnTo>
                <a:lnTo>
                  <a:pt x="70" y="61"/>
                </a:lnTo>
                <a:lnTo>
                  <a:pt x="67" y="59"/>
                </a:lnTo>
                <a:lnTo>
                  <a:pt x="65" y="60"/>
                </a:lnTo>
                <a:lnTo>
                  <a:pt x="62" y="58"/>
                </a:lnTo>
                <a:lnTo>
                  <a:pt x="58" y="58"/>
                </a:lnTo>
                <a:lnTo>
                  <a:pt x="58" y="55"/>
                </a:lnTo>
                <a:lnTo>
                  <a:pt x="56" y="53"/>
                </a:lnTo>
                <a:lnTo>
                  <a:pt x="54" y="55"/>
                </a:lnTo>
                <a:lnTo>
                  <a:pt x="50" y="54"/>
                </a:lnTo>
                <a:lnTo>
                  <a:pt x="45" y="51"/>
                </a:lnTo>
                <a:lnTo>
                  <a:pt x="47" y="13"/>
                </a:lnTo>
                <a:lnTo>
                  <a:pt x="0" y="1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0" name="Florida">
            <a:extLst>
              <a:ext uri="{FF2B5EF4-FFF2-40B4-BE49-F238E27FC236}">
                <a16:creationId xmlns:a16="http://schemas.microsoft.com/office/drawing/2014/main" id="{9F1181B1-2258-464D-93FA-1221FE773159}"/>
              </a:ext>
            </a:extLst>
          </p:cNvPr>
          <p:cNvSpPr>
            <a:spLocks noChangeAspect="1"/>
          </p:cNvSpPr>
          <p:nvPr/>
        </p:nvSpPr>
        <p:spPr bwMode="auto">
          <a:xfrm>
            <a:off x="7518400" y="4397375"/>
            <a:ext cx="1106488" cy="831850"/>
          </a:xfrm>
          <a:custGeom>
            <a:avLst/>
            <a:gdLst>
              <a:gd name="T0" fmla="*/ 0 w 141"/>
              <a:gd name="T1" fmla="*/ 2147483647 h 107"/>
              <a:gd name="T2" fmla="*/ 2147483647 w 141"/>
              <a:gd name="T3" fmla="*/ 2147483647 h 107"/>
              <a:gd name="T4" fmla="*/ 2147483647 w 141"/>
              <a:gd name="T5" fmla="*/ 2147483647 h 107"/>
              <a:gd name="T6" fmla="*/ 2147483647 w 141"/>
              <a:gd name="T7" fmla="*/ 2147483647 h 107"/>
              <a:gd name="T8" fmla="*/ 2147483647 w 141"/>
              <a:gd name="T9" fmla="*/ 2147483647 h 107"/>
              <a:gd name="T10" fmla="*/ 2147483647 w 141"/>
              <a:gd name="T11" fmla="*/ 2147483647 h 107"/>
              <a:gd name="T12" fmla="*/ 2147483647 w 141"/>
              <a:gd name="T13" fmla="*/ 2147483647 h 107"/>
              <a:gd name="T14" fmla="*/ 2147483647 w 141"/>
              <a:gd name="T15" fmla="*/ 2147483647 h 107"/>
              <a:gd name="T16" fmla="*/ 2147483647 w 141"/>
              <a:gd name="T17" fmla="*/ 2147483647 h 107"/>
              <a:gd name="T18" fmla="*/ 2147483647 w 141"/>
              <a:gd name="T19" fmla="*/ 2147483647 h 107"/>
              <a:gd name="T20" fmla="*/ 2147483647 w 141"/>
              <a:gd name="T21" fmla="*/ 2147483647 h 107"/>
              <a:gd name="T22" fmla="*/ 2147483647 w 141"/>
              <a:gd name="T23" fmla="*/ 2147483647 h 107"/>
              <a:gd name="T24" fmla="*/ 2147483647 w 141"/>
              <a:gd name="T25" fmla="*/ 2147483647 h 107"/>
              <a:gd name="T26" fmla="*/ 2147483647 w 141"/>
              <a:gd name="T27" fmla="*/ 2147483647 h 107"/>
              <a:gd name="T28" fmla="*/ 2147483647 w 141"/>
              <a:gd name="T29" fmla="*/ 2147483647 h 107"/>
              <a:gd name="T30" fmla="*/ 2147483647 w 141"/>
              <a:gd name="T31" fmla="*/ 2147483647 h 107"/>
              <a:gd name="T32" fmla="*/ 2147483647 w 141"/>
              <a:gd name="T33" fmla="*/ 2147483647 h 107"/>
              <a:gd name="T34" fmla="*/ 2147483647 w 141"/>
              <a:gd name="T35" fmla="*/ 2147483647 h 107"/>
              <a:gd name="T36" fmla="*/ 2147483647 w 141"/>
              <a:gd name="T37" fmla="*/ 2147483647 h 107"/>
              <a:gd name="T38" fmla="*/ 2147483647 w 141"/>
              <a:gd name="T39" fmla="*/ 2147483647 h 107"/>
              <a:gd name="T40" fmla="*/ 2147483647 w 141"/>
              <a:gd name="T41" fmla="*/ 2147483647 h 107"/>
              <a:gd name="T42" fmla="*/ 2147483647 w 141"/>
              <a:gd name="T43" fmla="*/ 2147483647 h 107"/>
              <a:gd name="T44" fmla="*/ 2147483647 w 141"/>
              <a:gd name="T45" fmla="*/ 2147483647 h 107"/>
              <a:gd name="T46" fmla="*/ 2147483647 w 141"/>
              <a:gd name="T47" fmla="*/ 2147483647 h 107"/>
              <a:gd name="T48" fmla="*/ 2147483647 w 141"/>
              <a:gd name="T49" fmla="*/ 2147483647 h 107"/>
              <a:gd name="T50" fmla="*/ 2147483647 w 141"/>
              <a:gd name="T51" fmla="*/ 2147483647 h 107"/>
              <a:gd name="T52" fmla="*/ 2147483647 w 141"/>
              <a:gd name="T53" fmla="*/ 2147483647 h 107"/>
              <a:gd name="T54" fmla="*/ 2147483647 w 141"/>
              <a:gd name="T55" fmla="*/ 2147483647 h 107"/>
              <a:gd name="T56" fmla="*/ 2147483647 w 141"/>
              <a:gd name="T57" fmla="*/ 2147483647 h 107"/>
              <a:gd name="T58" fmla="*/ 2147483647 w 141"/>
              <a:gd name="T59" fmla="*/ 2147483647 h 107"/>
              <a:gd name="T60" fmla="*/ 2147483647 w 141"/>
              <a:gd name="T61" fmla="*/ 2147483647 h 107"/>
              <a:gd name="T62" fmla="*/ 2147483647 w 141"/>
              <a:gd name="T63" fmla="*/ 2147483647 h 107"/>
              <a:gd name="T64" fmla="*/ 2147483647 w 141"/>
              <a:gd name="T65" fmla="*/ 2147483647 h 107"/>
              <a:gd name="T66" fmla="*/ 2147483647 w 141"/>
              <a:gd name="T67" fmla="*/ 2147483647 h 107"/>
              <a:gd name="T68" fmla="*/ 2147483647 w 141"/>
              <a:gd name="T69" fmla="*/ 2147483647 h 107"/>
              <a:gd name="T70" fmla="*/ 2147483647 w 141"/>
              <a:gd name="T71" fmla="*/ 2147483647 h 107"/>
              <a:gd name="T72" fmla="*/ 2147483647 w 141"/>
              <a:gd name="T73" fmla="*/ 2147483647 h 107"/>
              <a:gd name="T74" fmla="*/ 2147483647 w 141"/>
              <a:gd name="T75" fmla="*/ 2147483647 h 107"/>
              <a:gd name="T76" fmla="*/ 2147483647 w 141"/>
              <a:gd name="T77" fmla="*/ 2147483647 h 107"/>
              <a:gd name="T78" fmla="*/ 2147483647 w 141"/>
              <a:gd name="T79" fmla="*/ 2147483647 h 107"/>
              <a:gd name="T80" fmla="*/ 2147483647 w 141"/>
              <a:gd name="T81" fmla="*/ 2147483647 h 107"/>
              <a:gd name="T82" fmla="*/ 2147483647 w 141"/>
              <a:gd name="T83" fmla="*/ 2147483647 h 107"/>
              <a:gd name="T84" fmla="*/ 2147483647 w 141"/>
              <a:gd name="T85" fmla="*/ 2147483647 h 107"/>
              <a:gd name="T86" fmla="*/ 2147483647 w 141"/>
              <a:gd name="T87" fmla="*/ 2147483647 h 107"/>
              <a:gd name="T88" fmla="*/ 2147483647 w 141"/>
              <a:gd name="T89" fmla="*/ 2147483647 h 107"/>
              <a:gd name="T90" fmla="*/ 2147483647 w 141"/>
              <a:gd name="T91" fmla="*/ 2147483647 h 107"/>
              <a:gd name="T92" fmla="*/ 2147483647 w 141"/>
              <a:gd name="T93" fmla="*/ 2147483647 h 107"/>
              <a:gd name="T94" fmla="*/ 2147483647 w 141"/>
              <a:gd name="T95" fmla="*/ 2147483647 h 107"/>
              <a:gd name="T96" fmla="*/ 2147483647 w 141"/>
              <a:gd name="T97" fmla="*/ 2147483647 h 107"/>
              <a:gd name="T98" fmla="*/ 2147483647 w 141"/>
              <a:gd name="T99" fmla="*/ 2147483647 h 107"/>
              <a:gd name="T100" fmla="*/ 2147483647 w 141"/>
              <a:gd name="T101" fmla="*/ 2147483647 h 107"/>
              <a:gd name="T102" fmla="*/ 2147483647 w 141"/>
              <a:gd name="T103" fmla="*/ 2147483647 h 107"/>
              <a:gd name="T104" fmla="*/ 2147483647 w 141"/>
              <a:gd name="T105" fmla="*/ 2147483647 h 107"/>
              <a:gd name="T106" fmla="*/ 2147483647 w 141"/>
              <a:gd name="T107" fmla="*/ 2147483647 h 107"/>
              <a:gd name="T108" fmla="*/ 0 w 141"/>
              <a:gd name="T109" fmla="*/ 2147483647 h 1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7"/>
              <a:gd name="T167" fmla="*/ 141 w 141"/>
              <a:gd name="T168" fmla="*/ 107 h 10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7">
                <a:moveTo>
                  <a:pt x="0" y="7"/>
                </a:moveTo>
                <a:lnTo>
                  <a:pt x="0" y="10"/>
                </a:lnTo>
                <a:lnTo>
                  <a:pt x="4" y="14"/>
                </a:lnTo>
                <a:lnTo>
                  <a:pt x="3" y="16"/>
                </a:lnTo>
                <a:lnTo>
                  <a:pt x="4" y="17"/>
                </a:lnTo>
                <a:lnTo>
                  <a:pt x="3" y="20"/>
                </a:lnTo>
                <a:lnTo>
                  <a:pt x="6" y="19"/>
                </a:lnTo>
                <a:lnTo>
                  <a:pt x="8" y="17"/>
                </a:lnTo>
                <a:lnTo>
                  <a:pt x="8" y="15"/>
                </a:lnTo>
                <a:lnTo>
                  <a:pt x="9" y="16"/>
                </a:lnTo>
                <a:lnTo>
                  <a:pt x="10" y="14"/>
                </a:lnTo>
                <a:lnTo>
                  <a:pt x="11" y="16"/>
                </a:lnTo>
                <a:lnTo>
                  <a:pt x="8" y="18"/>
                </a:lnTo>
                <a:lnTo>
                  <a:pt x="17" y="16"/>
                </a:lnTo>
                <a:lnTo>
                  <a:pt x="19" y="15"/>
                </a:lnTo>
                <a:lnTo>
                  <a:pt x="21" y="15"/>
                </a:lnTo>
                <a:lnTo>
                  <a:pt x="24" y="14"/>
                </a:lnTo>
                <a:lnTo>
                  <a:pt x="25" y="16"/>
                </a:lnTo>
                <a:lnTo>
                  <a:pt x="19" y="16"/>
                </a:lnTo>
                <a:lnTo>
                  <a:pt x="21" y="17"/>
                </a:lnTo>
                <a:lnTo>
                  <a:pt x="28" y="18"/>
                </a:lnTo>
                <a:lnTo>
                  <a:pt x="32" y="21"/>
                </a:lnTo>
                <a:lnTo>
                  <a:pt x="31" y="17"/>
                </a:lnTo>
                <a:lnTo>
                  <a:pt x="33" y="20"/>
                </a:lnTo>
                <a:lnTo>
                  <a:pt x="36" y="20"/>
                </a:lnTo>
                <a:lnTo>
                  <a:pt x="34" y="21"/>
                </a:lnTo>
                <a:lnTo>
                  <a:pt x="39" y="24"/>
                </a:lnTo>
                <a:lnTo>
                  <a:pt x="41" y="26"/>
                </a:lnTo>
                <a:lnTo>
                  <a:pt x="40" y="28"/>
                </a:lnTo>
                <a:lnTo>
                  <a:pt x="39" y="25"/>
                </a:lnTo>
                <a:lnTo>
                  <a:pt x="40" y="29"/>
                </a:lnTo>
                <a:lnTo>
                  <a:pt x="43" y="28"/>
                </a:lnTo>
                <a:lnTo>
                  <a:pt x="46" y="27"/>
                </a:lnTo>
                <a:lnTo>
                  <a:pt x="48" y="26"/>
                </a:lnTo>
                <a:lnTo>
                  <a:pt x="48" y="27"/>
                </a:lnTo>
                <a:lnTo>
                  <a:pt x="54" y="23"/>
                </a:lnTo>
                <a:lnTo>
                  <a:pt x="56" y="23"/>
                </a:lnTo>
                <a:lnTo>
                  <a:pt x="55" y="21"/>
                </a:lnTo>
                <a:lnTo>
                  <a:pt x="58" y="18"/>
                </a:lnTo>
                <a:lnTo>
                  <a:pt x="63" y="18"/>
                </a:lnTo>
                <a:lnTo>
                  <a:pt x="68" y="21"/>
                </a:lnTo>
                <a:lnTo>
                  <a:pt x="71" y="25"/>
                </a:lnTo>
                <a:lnTo>
                  <a:pt x="74" y="26"/>
                </a:lnTo>
                <a:lnTo>
                  <a:pt x="74" y="28"/>
                </a:lnTo>
                <a:lnTo>
                  <a:pt x="77" y="30"/>
                </a:lnTo>
                <a:lnTo>
                  <a:pt x="79" y="32"/>
                </a:lnTo>
                <a:lnTo>
                  <a:pt x="80" y="33"/>
                </a:lnTo>
                <a:lnTo>
                  <a:pt x="85" y="34"/>
                </a:lnTo>
                <a:lnTo>
                  <a:pt x="87" y="37"/>
                </a:lnTo>
                <a:lnTo>
                  <a:pt x="89" y="43"/>
                </a:lnTo>
                <a:lnTo>
                  <a:pt x="88" y="53"/>
                </a:lnTo>
                <a:lnTo>
                  <a:pt x="88" y="60"/>
                </a:lnTo>
                <a:lnTo>
                  <a:pt x="91" y="62"/>
                </a:lnTo>
                <a:lnTo>
                  <a:pt x="91" y="58"/>
                </a:lnTo>
                <a:lnTo>
                  <a:pt x="89" y="57"/>
                </a:lnTo>
                <a:lnTo>
                  <a:pt x="90" y="55"/>
                </a:lnTo>
                <a:lnTo>
                  <a:pt x="91" y="56"/>
                </a:lnTo>
                <a:lnTo>
                  <a:pt x="93" y="57"/>
                </a:lnTo>
                <a:lnTo>
                  <a:pt x="93" y="59"/>
                </a:lnTo>
                <a:lnTo>
                  <a:pt x="94" y="56"/>
                </a:lnTo>
                <a:lnTo>
                  <a:pt x="96" y="58"/>
                </a:lnTo>
                <a:lnTo>
                  <a:pt x="92" y="65"/>
                </a:lnTo>
                <a:lnTo>
                  <a:pt x="91" y="66"/>
                </a:lnTo>
                <a:lnTo>
                  <a:pt x="94" y="68"/>
                </a:lnTo>
                <a:lnTo>
                  <a:pt x="96" y="73"/>
                </a:lnTo>
                <a:lnTo>
                  <a:pt x="99" y="76"/>
                </a:lnTo>
                <a:lnTo>
                  <a:pt x="100" y="78"/>
                </a:lnTo>
                <a:lnTo>
                  <a:pt x="102" y="78"/>
                </a:lnTo>
                <a:lnTo>
                  <a:pt x="100" y="75"/>
                </a:lnTo>
                <a:lnTo>
                  <a:pt x="102" y="75"/>
                </a:lnTo>
                <a:lnTo>
                  <a:pt x="104" y="75"/>
                </a:lnTo>
                <a:lnTo>
                  <a:pt x="103" y="76"/>
                </a:lnTo>
                <a:lnTo>
                  <a:pt x="104" y="79"/>
                </a:lnTo>
                <a:lnTo>
                  <a:pt x="105" y="82"/>
                </a:lnTo>
                <a:lnTo>
                  <a:pt x="108" y="84"/>
                </a:lnTo>
                <a:lnTo>
                  <a:pt x="109" y="86"/>
                </a:lnTo>
                <a:lnTo>
                  <a:pt x="112" y="94"/>
                </a:lnTo>
                <a:lnTo>
                  <a:pt x="116" y="94"/>
                </a:lnTo>
                <a:lnTo>
                  <a:pt x="119" y="95"/>
                </a:lnTo>
                <a:lnTo>
                  <a:pt x="124" y="102"/>
                </a:lnTo>
                <a:lnTo>
                  <a:pt x="129" y="103"/>
                </a:lnTo>
                <a:lnTo>
                  <a:pt x="129" y="105"/>
                </a:lnTo>
                <a:lnTo>
                  <a:pt x="127" y="105"/>
                </a:lnTo>
                <a:lnTo>
                  <a:pt x="124" y="104"/>
                </a:lnTo>
                <a:lnTo>
                  <a:pt x="125" y="107"/>
                </a:lnTo>
                <a:lnTo>
                  <a:pt x="130" y="106"/>
                </a:lnTo>
                <a:lnTo>
                  <a:pt x="133" y="106"/>
                </a:lnTo>
                <a:lnTo>
                  <a:pt x="134" y="104"/>
                </a:lnTo>
                <a:lnTo>
                  <a:pt x="137" y="104"/>
                </a:lnTo>
                <a:lnTo>
                  <a:pt x="139" y="100"/>
                </a:lnTo>
                <a:lnTo>
                  <a:pt x="138" y="96"/>
                </a:lnTo>
                <a:lnTo>
                  <a:pt x="140" y="91"/>
                </a:lnTo>
                <a:lnTo>
                  <a:pt x="141" y="92"/>
                </a:lnTo>
                <a:lnTo>
                  <a:pt x="140" y="75"/>
                </a:lnTo>
                <a:lnTo>
                  <a:pt x="138" y="70"/>
                </a:lnTo>
                <a:lnTo>
                  <a:pt x="123" y="44"/>
                </a:lnTo>
                <a:lnTo>
                  <a:pt x="119" y="37"/>
                </a:lnTo>
                <a:lnTo>
                  <a:pt x="121" y="37"/>
                </a:lnTo>
                <a:lnTo>
                  <a:pt x="111" y="21"/>
                </a:lnTo>
                <a:lnTo>
                  <a:pt x="104" y="4"/>
                </a:lnTo>
                <a:lnTo>
                  <a:pt x="104" y="1"/>
                </a:lnTo>
                <a:lnTo>
                  <a:pt x="102" y="1"/>
                </a:lnTo>
                <a:lnTo>
                  <a:pt x="95" y="0"/>
                </a:lnTo>
                <a:lnTo>
                  <a:pt x="93" y="2"/>
                </a:lnTo>
                <a:lnTo>
                  <a:pt x="95" y="9"/>
                </a:lnTo>
                <a:lnTo>
                  <a:pt x="92" y="9"/>
                </a:lnTo>
                <a:lnTo>
                  <a:pt x="91" y="5"/>
                </a:lnTo>
                <a:lnTo>
                  <a:pt x="46" y="8"/>
                </a:lnTo>
                <a:lnTo>
                  <a:pt x="43" y="3"/>
                </a:lnTo>
                <a:lnTo>
                  <a:pt x="0" y="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1" name="Freeform 9">
            <a:extLst>
              <a:ext uri="{FF2B5EF4-FFF2-40B4-BE49-F238E27FC236}">
                <a16:creationId xmlns:a16="http://schemas.microsoft.com/office/drawing/2014/main" id="{08CABEBA-9A66-495F-B5D9-2C8F68348EDE}"/>
              </a:ext>
            </a:extLst>
          </p:cNvPr>
          <p:cNvSpPr>
            <a:spLocks noChangeAspect="1"/>
          </p:cNvSpPr>
          <p:nvPr/>
        </p:nvSpPr>
        <p:spPr bwMode="auto">
          <a:xfrm>
            <a:off x="8435976" y="5292726"/>
            <a:ext cx="53975" cy="36513"/>
          </a:xfrm>
          <a:custGeom>
            <a:avLst/>
            <a:gdLst>
              <a:gd name="T0" fmla="*/ 0 w 7"/>
              <a:gd name="T1" fmla="*/ 2147483647 h 5"/>
              <a:gd name="T2" fmla="*/ 0 w 7"/>
              <a:gd name="T3" fmla="*/ 2147483647 h 5"/>
              <a:gd name="T4" fmla="*/ 2147483647 w 7"/>
              <a:gd name="T5" fmla="*/ 2147483647 h 5"/>
              <a:gd name="T6" fmla="*/ 2147483647 w 7"/>
              <a:gd name="T7" fmla="*/ 0 h 5"/>
              <a:gd name="T8" fmla="*/ 2147483647 w 7"/>
              <a:gd name="T9" fmla="*/ 2147483647 h 5"/>
              <a:gd name="T10" fmla="*/ 2147483647 w 7"/>
              <a:gd name="T11" fmla="*/ 2147483647 h 5"/>
              <a:gd name="T12" fmla="*/ 2147483647 w 7"/>
              <a:gd name="T13" fmla="*/ 2147483647 h 5"/>
              <a:gd name="T14" fmla="*/ 2147483647 w 7"/>
              <a:gd name="T15" fmla="*/ 2147483647 h 5"/>
              <a:gd name="T16" fmla="*/ 0 w 7"/>
              <a:gd name="T17" fmla="*/ 214748364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0" y="5"/>
                </a:moveTo>
                <a:lnTo>
                  <a:pt x="0" y="2"/>
                </a:lnTo>
                <a:lnTo>
                  <a:pt x="2" y="2"/>
                </a:lnTo>
                <a:lnTo>
                  <a:pt x="3" y="0"/>
                </a:lnTo>
                <a:lnTo>
                  <a:pt x="7" y="2"/>
                </a:lnTo>
                <a:lnTo>
                  <a:pt x="3" y="3"/>
                </a:lnTo>
                <a:lnTo>
                  <a:pt x="1" y="3"/>
                </a:lnTo>
                <a:lnTo>
                  <a:pt x="2" y="4"/>
                </a:lnTo>
                <a:lnTo>
                  <a:pt x="0" y="5"/>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2" name="Freeform 10">
            <a:extLst>
              <a:ext uri="{FF2B5EF4-FFF2-40B4-BE49-F238E27FC236}">
                <a16:creationId xmlns:a16="http://schemas.microsoft.com/office/drawing/2014/main" id="{88EA9BE2-57AE-4285-AD40-E40581923206}"/>
              </a:ext>
            </a:extLst>
          </p:cNvPr>
          <p:cNvSpPr>
            <a:spLocks noChangeAspect="1"/>
          </p:cNvSpPr>
          <p:nvPr/>
        </p:nvSpPr>
        <p:spPr bwMode="auto">
          <a:xfrm>
            <a:off x="8505826" y="5267325"/>
            <a:ext cx="49213" cy="31750"/>
          </a:xfrm>
          <a:custGeom>
            <a:avLst/>
            <a:gdLst>
              <a:gd name="T0" fmla="*/ 0 w 6"/>
              <a:gd name="T1" fmla="*/ 2147483647 h 4"/>
              <a:gd name="T2" fmla="*/ 2147483647 w 6"/>
              <a:gd name="T3" fmla="*/ 2147483647 h 4"/>
              <a:gd name="T4" fmla="*/ 2147483647 w 6"/>
              <a:gd name="T5" fmla="*/ 0 h 4"/>
              <a:gd name="T6" fmla="*/ 2147483647 w 6"/>
              <a:gd name="T7" fmla="*/ 2147483647 h 4"/>
              <a:gd name="T8" fmla="*/ 0 w 6"/>
              <a:gd name="T9" fmla="*/ 2147483647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4"/>
                </a:moveTo>
                <a:lnTo>
                  <a:pt x="1" y="4"/>
                </a:lnTo>
                <a:lnTo>
                  <a:pt x="6" y="0"/>
                </a:lnTo>
                <a:lnTo>
                  <a:pt x="2" y="3"/>
                </a:lnTo>
                <a:lnTo>
                  <a:pt x="0" y="4"/>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3" name="Freeform 11">
            <a:extLst>
              <a:ext uri="{FF2B5EF4-FFF2-40B4-BE49-F238E27FC236}">
                <a16:creationId xmlns:a16="http://schemas.microsoft.com/office/drawing/2014/main" id="{1A4B4D2A-3302-43CB-96CF-2081B4256FCB}"/>
              </a:ext>
            </a:extLst>
          </p:cNvPr>
          <p:cNvSpPr>
            <a:spLocks noChangeAspect="1"/>
          </p:cNvSpPr>
          <p:nvPr/>
        </p:nvSpPr>
        <p:spPr bwMode="auto">
          <a:xfrm>
            <a:off x="8585200" y="5183189"/>
            <a:ext cx="31750" cy="53975"/>
          </a:xfrm>
          <a:custGeom>
            <a:avLst/>
            <a:gdLst>
              <a:gd name="T0" fmla="*/ 0 w 4"/>
              <a:gd name="T1" fmla="*/ 2147483647 h 7"/>
              <a:gd name="T2" fmla="*/ 2147483647 w 4"/>
              <a:gd name="T3" fmla="*/ 2147483647 h 7"/>
              <a:gd name="T4" fmla="*/ 2147483647 w 4"/>
              <a:gd name="T5" fmla="*/ 0 h 7"/>
              <a:gd name="T6" fmla="*/ 2147483647 w 4"/>
              <a:gd name="T7" fmla="*/ 2147483647 h 7"/>
              <a:gd name="T8" fmla="*/ 0 w 4"/>
              <a:gd name="T9" fmla="*/ 2147483647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0" y="7"/>
                </a:moveTo>
                <a:lnTo>
                  <a:pt x="2" y="5"/>
                </a:lnTo>
                <a:lnTo>
                  <a:pt x="4" y="0"/>
                </a:lnTo>
                <a:lnTo>
                  <a:pt x="3" y="2"/>
                </a:lnTo>
                <a:lnTo>
                  <a:pt x="0" y="7"/>
                </a:lnTo>
                <a:close/>
              </a:path>
            </a:pathLst>
          </a:custGeom>
          <a:solidFill>
            <a:srgbClr val="FF6600"/>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4" name="Michigan Upper">
            <a:extLst>
              <a:ext uri="{FF2B5EF4-FFF2-40B4-BE49-F238E27FC236}">
                <a16:creationId xmlns:a16="http://schemas.microsoft.com/office/drawing/2014/main" id="{4AC29976-E4B1-4184-BEAC-90B5643900ED}"/>
              </a:ext>
            </a:extLst>
          </p:cNvPr>
          <p:cNvSpPr>
            <a:spLocks noChangeAspect="1"/>
          </p:cNvSpPr>
          <p:nvPr/>
        </p:nvSpPr>
        <p:spPr bwMode="auto">
          <a:xfrm>
            <a:off x="7015164" y="1939925"/>
            <a:ext cx="708025" cy="357188"/>
          </a:xfrm>
          <a:custGeom>
            <a:avLst/>
            <a:gdLst>
              <a:gd name="T0" fmla="*/ 2147483647 w 90"/>
              <a:gd name="T1" fmla="*/ 2147483647 h 46"/>
              <a:gd name="T2" fmla="*/ 2147483647 w 90"/>
              <a:gd name="T3" fmla="*/ 2147483647 h 46"/>
              <a:gd name="T4" fmla="*/ 2147483647 w 90"/>
              <a:gd name="T5" fmla="*/ 2147483647 h 46"/>
              <a:gd name="T6" fmla="*/ 2147483647 w 90"/>
              <a:gd name="T7" fmla="*/ 2147483647 h 46"/>
              <a:gd name="T8" fmla="*/ 2147483647 w 90"/>
              <a:gd name="T9" fmla="*/ 2147483647 h 46"/>
              <a:gd name="T10" fmla="*/ 2147483647 w 90"/>
              <a:gd name="T11" fmla="*/ 2147483647 h 46"/>
              <a:gd name="T12" fmla="*/ 2147483647 w 90"/>
              <a:gd name="T13" fmla="*/ 2147483647 h 46"/>
              <a:gd name="T14" fmla="*/ 2147483647 w 90"/>
              <a:gd name="T15" fmla="*/ 2147483647 h 46"/>
              <a:gd name="T16" fmla="*/ 2147483647 w 90"/>
              <a:gd name="T17" fmla="*/ 2147483647 h 46"/>
              <a:gd name="T18" fmla="*/ 2147483647 w 90"/>
              <a:gd name="T19" fmla="*/ 2147483647 h 46"/>
              <a:gd name="T20" fmla="*/ 2147483647 w 90"/>
              <a:gd name="T21" fmla="*/ 2147483647 h 46"/>
              <a:gd name="T22" fmla="*/ 2147483647 w 90"/>
              <a:gd name="T23" fmla="*/ 2147483647 h 46"/>
              <a:gd name="T24" fmla="*/ 2147483647 w 90"/>
              <a:gd name="T25" fmla="*/ 2147483647 h 46"/>
              <a:gd name="T26" fmla="*/ 2147483647 w 90"/>
              <a:gd name="T27" fmla="*/ 2147483647 h 46"/>
              <a:gd name="T28" fmla="*/ 2147483647 w 90"/>
              <a:gd name="T29" fmla="*/ 2147483647 h 46"/>
              <a:gd name="T30" fmla="*/ 2147483647 w 90"/>
              <a:gd name="T31" fmla="*/ 2147483647 h 46"/>
              <a:gd name="T32" fmla="*/ 2147483647 w 90"/>
              <a:gd name="T33" fmla="*/ 2147483647 h 46"/>
              <a:gd name="T34" fmla="*/ 2147483647 w 90"/>
              <a:gd name="T35" fmla="*/ 2147483647 h 46"/>
              <a:gd name="T36" fmla="*/ 2147483647 w 90"/>
              <a:gd name="T37" fmla="*/ 2147483647 h 46"/>
              <a:gd name="T38" fmla="*/ 2147483647 w 90"/>
              <a:gd name="T39" fmla="*/ 2147483647 h 46"/>
              <a:gd name="T40" fmla="*/ 2147483647 w 90"/>
              <a:gd name="T41" fmla="*/ 2147483647 h 46"/>
              <a:gd name="T42" fmla="*/ 2147483647 w 90"/>
              <a:gd name="T43" fmla="*/ 2147483647 h 46"/>
              <a:gd name="T44" fmla="*/ 2147483647 w 90"/>
              <a:gd name="T45" fmla="*/ 2147483647 h 46"/>
              <a:gd name="T46" fmla="*/ 2147483647 w 90"/>
              <a:gd name="T47" fmla="*/ 2147483647 h 46"/>
              <a:gd name="T48" fmla="*/ 2147483647 w 90"/>
              <a:gd name="T49" fmla="*/ 2147483647 h 46"/>
              <a:gd name="T50" fmla="*/ 2147483647 w 90"/>
              <a:gd name="T51" fmla="*/ 2147483647 h 46"/>
              <a:gd name="T52" fmla="*/ 2147483647 w 90"/>
              <a:gd name="T53" fmla="*/ 2147483647 h 46"/>
              <a:gd name="T54" fmla="*/ 2147483647 w 90"/>
              <a:gd name="T55" fmla="*/ 2147483647 h 46"/>
              <a:gd name="T56" fmla="*/ 2147483647 w 90"/>
              <a:gd name="T57" fmla="*/ 2147483647 h 46"/>
              <a:gd name="T58" fmla="*/ 2147483647 w 90"/>
              <a:gd name="T59" fmla="*/ 2147483647 h 46"/>
              <a:gd name="T60" fmla="*/ 2147483647 w 90"/>
              <a:gd name="T61" fmla="*/ 2147483647 h 46"/>
              <a:gd name="T62" fmla="*/ 2147483647 w 90"/>
              <a:gd name="T63" fmla="*/ 0 h 46"/>
              <a:gd name="T64" fmla="*/ 2147483647 w 90"/>
              <a:gd name="T65" fmla="*/ 2147483647 h 46"/>
              <a:gd name="T66" fmla="*/ 2147483647 w 90"/>
              <a:gd name="T67" fmla="*/ 2147483647 h 46"/>
              <a:gd name="T68" fmla="*/ 2147483647 w 90"/>
              <a:gd name="T69" fmla="*/ 2147483647 h 46"/>
              <a:gd name="T70" fmla="*/ 2147483647 w 90"/>
              <a:gd name="T71" fmla="*/ 2147483647 h 46"/>
              <a:gd name="T72" fmla="*/ 2147483647 w 90"/>
              <a:gd name="T73" fmla="*/ 2147483647 h 46"/>
              <a:gd name="T74" fmla="*/ 0 w 90"/>
              <a:gd name="T75" fmla="*/ 2147483647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46"/>
              <a:gd name="T116" fmla="*/ 90 w 9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46">
                <a:moveTo>
                  <a:pt x="0" y="20"/>
                </a:moveTo>
                <a:lnTo>
                  <a:pt x="7" y="25"/>
                </a:lnTo>
                <a:lnTo>
                  <a:pt x="25" y="29"/>
                </a:lnTo>
                <a:lnTo>
                  <a:pt x="32" y="30"/>
                </a:lnTo>
                <a:lnTo>
                  <a:pt x="33" y="33"/>
                </a:lnTo>
                <a:lnTo>
                  <a:pt x="37" y="34"/>
                </a:lnTo>
                <a:lnTo>
                  <a:pt x="41" y="46"/>
                </a:lnTo>
                <a:lnTo>
                  <a:pt x="45" y="36"/>
                </a:lnTo>
                <a:lnTo>
                  <a:pt x="46" y="34"/>
                </a:lnTo>
                <a:lnTo>
                  <a:pt x="47" y="33"/>
                </a:lnTo>
                <a:lnTo>
                  <a:pt x="47" y="31"/>
                </a:lnTo>
                <a:lnTo>
                  <a:pt x="48" y="29"/>
                </a:lnTo>
                <a:lnTo>
                  <a:pt x="49" y="29"/>
                </a:lnTo>
                <a:lnTo>
                  <a:pt x="48" y="30"/>
                </a:lnTo>
                <a:lnTo>
                  <a:pt x="48" y="33"/>
                </a:lnTo>
                <a:lnTo>
                  <a:pt x="50" y="32"/>
                </a:lnTo>
                <a:lnTo>
                  <a:pt x="51" y="30"/>
                </a:lnTo>
                <a:lnTo>
                  <a:pt x="53" y="30"/>
                </a:lnTo>
                <a:lnTo>
                  <a:pt x="54" y="28"/>
                </a:lnTo>
                <a:lnTo>
                  <a:pt x="54" y="29"/>
                </a:lnTo>
                <a:lnTo>
                  <a:pt x="52" y="34"/>
                </a:lnTo>
                <a:lnTo>
                  <a:pt x="53" y="34"/>
                </a:lnTo>
                <a:lnTo>
                  <a:pt x="55" y="32"/>
                </a:lnTo>
                <a:lnTo>
                  <a:pt x="57" y="30"/>
                </a:lnTo>
                <a:lnTo>
                  <a:pt x="58" y="27"/>
                </a:lnTo>
                <a:lnTo>
                  <a:pt x="63" y="27"/>
                </a:lnTo>
                <a:lnTo>
                  <a:pt x="65" y="26"/>
                </a:lnTo>
                <a:lnTo>
                  <a:pt x="70" y="23"/>
                </a:lnTo>
                <a:lnTo>
                  <a:pt x="75" y="24"/>
                </a:lnTo>
                <a:lnTo>
                  <a:pt x="79" y="27"/>
                </a:lnTo>
                <a:lnTo>
                  <a:pt x="79" y="24"/>
                </a:lnTo>
                <a:lnTo>
                  <a:pt x="81" y="23"/>
                </a:lnTo>
                <a:lnTo>
                  <a:pt x="86" y="24"/>
                </a:lnTo>
                <a:lnTo>
                  <a:pt x="90" y="23"/>
                </a:lnTo>
                <a:lnTo>
                  <a:pt x="85" y="20"/>
                </a:lnTo>
                <a:lnTo>
                  <a:pt x="84" y="15"/>
                </a:lnTo>
                <a:lnTo>
                  <a:pt x="80" y="16"/>
                </a:lnTo>
                <a:lnTo>
                  <a:pt x="78" y="15"/>
                </a:lnTo>
                <a:lnTo>
                  <a:pt x="77" y="16"/>
                </a:lnTo>
                <a:lnTo>
                  <a:pt x="74" y="15"/>
                </a:lnTo>
                <a:lnTo>
                  <a:pt x="73" y="15"/>
                </a:lnTo>
                <a:lnTo>
                  <a:pt x="73" y="12"/>
                </a:lnTo>
                <a:lnTo>
                  <a:pt x="74" y="9"/>
                </a:lnTo>
                <a:lnTo>
                  <a:pt x="70" y="11"/>
                </a:lnTo>
                <a:lnTo>
                  <a:pt x="66" y="12"/>
                </a:lnTo>
                <a:lnTo>
                  <a:pt x="58" y="14"/>
                </a:lnTo>
                <a:lnTo>
                  <a:pt x="52" y="19"/>
                </a:lnTo>
                <a:lnTo>
                  <a:pt x="51" y="18"/>
                </a:lnTo>
                <a:lnTo>
                  <a:pt x="49" y="19"/>
                </a:lnTo>
                <a:lnTo>
                  <a:pt x="46" y="17"/>
                </a:lnTo>
                <a:lnTo>
                  <a:pt x="45" y="17"/>
                </a:lnTo>
                <a:lnTo>
                  <a:pt x="42" y="18"/>
                </a:lnTo>
                <a:lnTo>
                  <a:pt x="38" y="12"/>
                </a:lnTo>
                <a:lnTo>
                  <a:pt x="32" y="11"/>
                </a:lnTo>
                <a:lnTo>
                  <a:pt x="30" y="11"/>
                </a:lnTo>
                <a:lnTo>
                  <a:pt x="29" y="13"/>
                </a:lnTo>
                <a:lnTo>
                  <a:pt x="30" y="10"/>
                </a:lnTo>
                <a:lnTo>
                  <a:pt x="28" y="12"/>
                </a:lnTo>
                <a:lnTo>
                  <a:pt x="27" y="14"/>
                </a:lnTo>
                <a:lnTo>
                  <a:pt x="27" y="11"/>
                </a:lnTo>
                <a:lnTo>
                  <a:pt x="29" y="5"/>
                </a:lnTo>
                <a:lnTo>
                  <a:pt x="32" y="1"/>
                </a:lnTo>
                <a:lnTo>
                  <a:pt x="36" y="1"/>
                </a:lnTo>
                <a:lnTo>
                  <a:pt x="35" y="0"/>
                </a:lnTo>
                <a:lnTo>
                  <a:pt x="30" y="0"/>
                </a:lnTo>
                <a:lnTo>
                  <a:pt x="27" y="2"/>
                </a:lnTo>
                <a:lnTo>
                  <a:pt x="26" y="4"/>
                </a:lnTo>
                <a:lnTo>
                  <a:pt x="21" y="7"/>
                </a:lnTo>
                <a:lnTo>
                  <a:pt x="20" y="10"/>
                </a:lnTo>
                <a:lnTo>
                  <a:pt x="17" y="11"/>
                </a:lnTo>
                <a:lnTo>
                  <a:pt x="16" y="12"/>
                </a:lnTo>
                <a:lnTo>
                  <a:pt x="14" y="13"/>
                </a:lnTo>
                <a:lnTo>
                  <a:pt x="9" y="14"/>
                </a:lnTo>
                <a:lnTo>
                  <a:pt x="7" y="15"/>
                </a:lnTo>
                <a:lnTo>
                  <a:pt x="5" y="18"/>
                </a:lnTo>
                <a:lnTo>
                  <a:pt x="0" y="2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5" name="Michigan">
            <a:extLst>
              <a:ext uri="{FF2B5EF4-FFF2-40B4-BE49-F238E27FC236}">
                <a16:creationId xmlns:a16="http://schemas.microsoft.com/office/drawing/2014/main" id="{F8C41867-3804-48F8-8BFE-72C561F067CD}"/>
              </a:ext>
            </a:extLst>
          </p:cNvPr>
          <p:cNvSpPr>
            <a:spLocks noChangeAspect="1"/>
          </p:cNvSpPr>
          <p:nvPr/>
        </p:nvSpPr>
        <p:spPr bwMode="auto">
          <a:xfrm>
            <a:off x="7470775" y="2157414"/>
            <a:ext cx="471488" cy="638175"/>
          </a:xfrm>
          <a:custGeom>
            <a:avLst/>
            <a:gdLst>
              <a:gd name="T0" fmla="*/ 0 w 60"/>
              <a:gd name="T1" fmla="*/ 2147483647 h 82"/>
              <a:gd name="T2" fmla="*/ 2147483647 w 60"/>
              <a:gd name="T3" fmla="*/ 2147483647 h 82"/>
              <a:gd name="T4" fmla="*/ 2147483647 w 60"/>
              <a:gd name="T5" fmla="*/ 2147483647 h 82"/>
              <a:gd name="T6" fmla="*/ 2147483647 w 60"/>
              <a:gd name="T7" fmla="*/ 2147483647 h 82"/>
              <a:gd name="T8" fmla="*/ 2147483647 w 60"/>
              <a:gd name="T9" fmla="*/ 2147483647 h 82"/>
              <a:gd name="T10" fmla="*/ 2147483647 w 60"/>
              <a:gd name="T11" fmla="*/ 2147483647 h 82"/>
              <a:gd name="T12" fmla="*/ 2147483647 w 60"/>
              <a:gd name="T13" fmla="*/ 2147483647 h 82"/>
              <a:gd name="T14" fmla="*/ 2147483647 w 60"/>
              <a:gd name="T15" fmla="*/ 2147483647 h 82"/>
              <a:gd name="T16" fmla="*/ 0 w 60"/>
              <a:gd name="T17" fmla="*/ 2147483647 h 82"/>
              <a:gd name="T18" fmla="*/ 2147483647 w 60"/>
              <a:gd name="T19" fmla="*/ 2147483647 h 82"/>
              <a:gd name="T20" fmla="*/ 2147483647 w 60"/>
              <a:gd name="T21" fmla="*/ 2147483647 h 82"/>
              <a:gd name="T22" fmla="*/ 2147483647 w 60"/>
              <a:gd name="T23" fmla="*/ 2147483647 h 82"/>
              <a:gd name="T24" fmla="*/ 2147483647 w 60"/>
              <a:gd name="T25" fmla="*/ 2147483647 h 82"/>
              <a:gd name="T26" fmla="*/ 2147483647 w 60"/>
              <a:gd name="T27" fmla="*/ 2147483647 h 82"/>
              <a:gd name="T28" fmla="*/ 2147483647 w 60"/>
              <a:gd name="T29" fmla="*/ 2147483647 h 82"/>
              <a:gd name="T30" fmla="*/ 2147483647 w 60"/>
              <a:gd name="T31" fmla="*/ 2147483647 h 82"/>
              <a:gd name="T32" fmla="*/ 2147483647 w 60"/>
              <a:gd name="T33" fmla="*/ 2147483647 h 82"/>
              <a:gd name="T34" fmla="*/ 2147483647 w 60"/>
              <a:gd name="T35" fmla="*/ 2147483647 h 82"/>
              <a:gd name="T36" fmla="*/ 2147483647 w 60"/>
              <a:gd name="T37" fmla="*/ 2147483647 h 82"/>
              <a:gd name="T38" fmla="*/ 2147483647 w 60"/>
              <a:gd name="T39" fmla="*/ 2147483647 h 82"/>
              <a:gd name="T40" fmla="*/ 2147483647 w 60"/>
              <a:gd name="T41" fmla="*/ 2147483647 h 82"/>
              <a:gd name="T42" fmla="*/ 2147483647 w 60"/>
              <a:gd name="T43" fmla="*/ 2147483647 h 82"/>
              <a:gd name="T44" fmla="*/ 2147483647 w 60"/>
              <a:gd name="T45" fmla="*/ 2147483647 h 82"/>
              <a:gd name="T46" fmla="*/ 2147483647 w 60"/>
              <a:gd name="T47" fmla="*/ 2147483647 h 82"/>
              <a:gd name="T48" fmla="*/ 2147483647 w 60"/>
              <a:gd name="T49" fmla="*/ 0 h 82"/>
              <a:gd name="T50" fmla="*/ 2147483647 w 60"/>
              <a:gd name="T51" fmla="*/ 2147483647 h 82"/>
              <a:gd name="T52" fmla="*/ 2147483647 w 60"/>
              <a:gd name="T53" fmla="*/ 2147483647 h 82"/>
              <a:gd name="T54" fmla="*/ 2147483647 w 60"/>
              <a:gd name="T55" fmla="*/ 2147483647 h 82"/>
              <a:gd name="T56" fmla="*/ 2147483647 w 60"/>
              <a:gd name="T57" fmla="*/ 2147483647 h 82"/>
              <a:gd name="T58" fmla="*/ 2147483647 w 60"/>
              <a:gd name="T59" fmla="*/ 2147483647 h 82"/>
              <a:gd name="T60" fmla="*/ 2147483647 w 60"/>
              <a:gd name="T61" fmla="*/ 2147483647 h 82"/>
              <a:gd name="T62" fmla="*/ 2147483647 w 60"/>
              <a:gd name="T63" fmla="*/ 2147483647 h 82"/>
              <a:gd name="T64" fmla="*/ 2147483647 w 60"/>
              <a:gd name="T65" fmla="*/ 2147483647 h 82"/>
              <a:gd name="T66" fmla="*/ 2147483647 w 60"/>
              <a:gd name="T67" fmla="*/ 2147483647 h 82"/>
              <a:gd name="T68" fmla="*/ 2147483647 w 60"/>
              <a:gd name="T69" fmla="*/ 2147483647 h 82"/>
              <a:gd name="T70" fmla="*/ 2147483647 w 60"/>
              <a:gd name="T71" fmla="*/ 2147483647 h 82"/>
              <a:gd name="T72" fmla="*/ 2147483647 w 60"/>
              <a:gd name="T73" fmla="*/ 2147483647 h 82"/>
              <a:gd name="T74" fmla="*/ 2147483647 w 60"/>
              <a:gd name="T75" fmla="*/ 2147483647 h 82"/>
              <a:gd name="T76" fmla="*/ 2147483647 w 60"/>
              <a:gd name="T77" fmla="*/ 2147483647 h 82"/>
              <a:gd name="T78" fmla="*/ 2147483647 w 60"/>
              <a:gd name="T79" fmla="*/ 2147483647 h 82"/>
              <a:gd name="T80" fmla="*/ 2147483647 w 60"/>
              <a:gd name="T81" fmla="*/ 2147483647 h 82"/>
              <a:gd name="T82" fmla="*/ 2147483647 w 60"/>
              <a:gd name="T83" fmla="*/ 2147483647 h 82"/>
              <a:gd name="T84" fmla="*/ 2147483647 w 60"/>
              <a:gd name="T85" fmla="*/ 2147483647 h 82"/>
              <a:gd name="T86" fmla="*/ 2147483647 w 60"/>
              <a:gd name="T87" fmla="*/ 2147483647 h 82"/>
              <a:gd name="T88" fmla="*/ 2147483647 w 60"/>
              <a:gd name="T89" fmla="*/ 2147483647 h 82"/>
              <a:gd name="T90" fmla="*/ 2147483647 w 60"/>
              <a:gd name="T91" fmla="*/ 2147483647 h 82"/>
              <a:gd name="T92" fmla="*/ 2147483647 w 60"/>
              <a:gd name="T93" fmla="*/ 2147483647 h 82"/>
              <a:gd name="T94" fmla="*/ 2147483647 w 60"/>
              <a:gd name="T95" fmla="*/ 2147483647 h 82"/>
              <a:gd name="T96" fmla="*/ 2147483647 w 60"/>
              <a:gd name="T97" fmla="*/ 2147483647 h 82"/>
              <a:gd name="T98" fmla="*/ 2147483647 w 60"/>
              <a:gd name="T99" fmla="*/ 2147483647 h 82"/>
              <a:gd name="T100" fmla="*/ 2147483647 w 60"/>
              <a:gd name="T101" fmla="*/ 2147483647 h 82"/>
              <a:gd name="T102" fmla="*/ 2147483647 w 60"/>
              <a:gd name="T103" fmla="*/ 2147483647 h 82"/>
              <a:gd name="T104" fmla="*/ 2147483647 w 60"/>
              <a:gd name="T105" fmla="*/ 2147483647 h 82"/>
              <a:gd name="T106" fmla="*/ 2147483647 w 60"/>
              <a:gd name="T107" fmla="*/ 2147483647 h 82"/>
              <a:gd name="T108" fmla="*/ 2147483647 w 60"/>
              <a:gd name="T109" fmla="*/ 2147483647 h 82"/>
              <a:gd name="T110" fmla="*/ 2147483647 w 60"/>
              <a:gd name="T111" fmla="*/ 2147483647 h 82"/>
              <a:gd name="T112" fmla="*/ 2147483647 w 60"/>
              <a:gd name="T113" fmla="*/ 2147483647 h 82"/>
              <a:gd name="T114" fmla="*/ 2147483647 w 60"/>
              <a:gd name="T115" fmla="*/ 2147483647 h 82"/>
              <a:gd name="T116" fmla="*/ 2147483647 w 60"/>
              <a:gd name="T117" fmla="*/ 2147483647 h 82"/>
              <a:gd name="T118" fmla="*/ 2147483647 w 60"/>
              <a:gd name="T119" fmla="*/ 2147483647 h 82"/>
              <a:gd name="T120" fmla="*/ 2147483647 w 60"/>
              <a:gd name="T121" fmla="*/ 2147483647 h 82"/>
              <a:gd name="T122" fmla="*/ 0 w 60"/>
              <a:gd name="T123" fmla="*/ 2147483647 h 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
              <a:gd name="T187" fmla="*/ 0 h 82"/>
              <a:gd name="T188" fmla="*/ 60 w 60"/>
              <a:gd name="T189" fmla="*/ 82 h 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 h="82">
                <a:moveTo>
                  <a:pt x="0" y="82"/>
                </a:moveTo>
                <a:lnTo>
                  <a:pt x="5" y="72"/>
                </a:lnTo>
                <a:lnTo>
                  <a:pt x="6" y="68"/>
                </a:lnTo>
                <a:lnTo>
                  <a:pt x="7" y="61"/>
                </a:lnTo>
                <a:lnTo>
                  <a:pt x="5" y="55"/>
                </a:lnTo>
                <a:lnTo>
                  <a:pt x="2" y="48"/>
                </a:lnTo>
                <a:lnTo>
                  <a:pt x="1" y="45"/>
                </a:lnTo>
                <a:lnTo>
                  <a:pt x="2" y="41"/>
                </a:lnTo>
                <a:lnTo>
                  <a:pt x="0" y="37"/>
                </a:lnTo>
                <a:lnTo>
                  <a:pt x="2" y="34"/>
                </a:lnTo>
                <a:lnTo>
                  <a:pt x="3" y="27"/>
                </a:lnTo>
                <a:lnTo>
                  <a:pt x="3" y="24"/>
                </a:lnTo>
                <a:lnTo>
                  <a:pt x="5" y="22"/>
                </a:lnTo>
                <a:lnTo>
                  <a:pt x="5" y="19"/>
                </a:lnTo>
                <a:lnTo>
                  <a:pt x="8" y="18"/>
                </a:lnTo>
                <a:lnTo>
                  <a:pt x="12" y="13"/>
                </a:lnTo>
                <a:lnTo>
                  <a:pt x="11" y="21"/>
                </a:lnTo>
                <a:lnTo>
                  <a:pt x="14" y="19"/>
                </a:lnTo>
                <a:lnTo>
                  <a:pt x="14" y="12"/>
                </a:lnTo>
                <a:lnTo>
                  <a:pt x="17" y="9"/>
                </a:lnTo>
                <a:lnTo>
                  <a:pt x="19" y="8"/>
                </a:lnTo>
                <a:lnTo>
                  <a:pt x="17" y="7"/>
                </a:lnTo>
                <a:lnTo>
                  <a:pt x="16" y="5"/>
                </a:lnTo>
                <a:lnTo>
                  <a:pt x="18" y="1"/>
                </a:lnTo>
                <a:lnTo>
                  <a:pt x="21" y="0"/>
                </a:lnTo>
                <a:lnTo>
                  <a:pt x="28" y="2"/>
                </a:lnTo>
                <a:lnTo>
                  <a:pt x="31" y="5"/>
                </a:lnTo>
                <a:lnTo>
                  <a:pt x="39" y="7"/>
                </a:lnTo>
                <a:lnTo>
                  <a:pt x="40" y="9"/>
                </a:lnTo>
                <a:lnTo>
                  <a:pt x="43" y="12"/>
                </a:lnTo>
                <a:lnTo>
                  <a:pt x="40" y="12"/>
                </a:lnTo>
                <a:lnTo>
                  <a:pt x="40" y="14"/>
                </a:lnTo>
                <a:lnTo>
                  <a:pt x="43" y="17"/>
                </a:lnTo>
                <a:lnTo>
                  <a:pt x="44" y="23"/>
                </a:lnTo>
                <a:lnTo>
                  <a:pt x="44" y="26"/>
                </a:lnTo>
                <a:lnTo>
                  <a:pt x="41" y="30"/>
                </a:lnTo>
                <a:lnTo>
                  <a:pt x="40" y="32"/>
                </a:lnTo>
                <a:lnTo>
                  <a:pt x="37" y="34"/>
                </a:lnTo>
                <a:lnTo>
                  <a:pt x="37" y="35"/>
                </a:lnTo>
                <a:lnTo>
                  <a:pt x="37" y="40"/>
                </a:lnTo>
                <a:lnTo>
                  <a:pt x="40" y="42"/>
                </a:lnTo>
                <a:lnTo>
                  <a:pt x="43" y="38"/>
                </a:lnTo>
                <a:lnTo>
                  <a:pt x="46" y="33"/>
                </a:lnTo>
                <a:lnTo>
                  <a:pt x="50" y="31"/>
                </a:lnTo>
                <a:lnTo>
                  <a:pt x="54" y="33"/>
                </a:lnTo>
                <a:lnTo>
                  <a:pt x="56" y="37"/>
                </a:lnTo>
                <a:lnTo>
                  <a:pt x="59" y="47"/>
                </a:lnTo>
                <a:lnTo>
                  <a:pt x="60" y="51"/>
                </a:lnTo>
                <a:lnTo>
                  <a:pt x="59" y="53"/>
                </a:lnTo>
                <a:lnTo>
                  <a:pt x="60" y="57"/>
                </a:lnTo>
                <a:lnTo>
                  <a:pt x="58" y="59"/>
                </a:lnTo>
                <a:lnTo>
                  <a:pt x="57" y="57"/>
                </a:lnTo>
                <a:lnTo>
                  <a:pt x="56" y="58"/>
                </a:lnTo>
                <a:lnTo>
                  <a:pt x="55" y="62"/>
                </a:lnTo>
                <a:lnTo>
                  <a:pt x="55" y="64"/>
                </a:lnTo>
                <a:lnTo>
                  <a:pt x="52" y="66"/>
                </a:lnTo>
                <a:lnTo>
                  <a:pt x="52" y="71"/>
                </a:lnTo>
                <a:lnTo>
                  <a:pt x="50" y="73"/>
                </a:lnTo>
                <a:lnTo>
                  <a:pt x="49" y="77"/>
                </a:lnTo>
                <a:lnTo>
                  <a:pt x="29" y="80"/>
                </a:lnTo>
                <a:lnTo>
                  <a:pt x="28" y="79"/>
                </a:lnTo>
                <a:lnTo>
                  <a:pt x="0" y="8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6" name="New York">
            <a:extLst>
              <a:ext uri="{FF2B5EF4-FFF2-40B4-BE49-F238E27FC236}">
                <a16:creationId xmlns:a16="http://schemas.microsoft.com/office/drawing/2014/main" id="{6631345B-455E-4C3D-81AE-48FD938A3E0D}"/>
              </a:ext>
            </a:extLst>
          </p:cNvPr>
          <p:cNvSpPr>
            <a:spLocks noChangeAspect="1"/>
          </p:cNvSpPr>
          <p:nvPr/>
        </p:nvSpPr>
        <p:spPr bwMode="auto">
          <a:xfrm>
            <a:off x="8255000" y="2063751"/>
            <a:ext cx="723900" cy="646113"/>
          </a:xfrm>
          <a:custGeom>
            <a:avLst/>
            <a:gdLst>
              <a:gd name="T0" fmla="*/ 0 w 92"/>
              <a:gd name="T1" fmla="*/ 2147483647 h 83"/>
              <a:gd name="T2" fmla="*/ 2147483647 w 92"/>
              <a:gd name="T3" fmla="*/ 2147483647 h 83"/>
              <a:gd name="T4" fmla="*/ 2147483647 w 92"/>
              <a:gd name="T5" fmla="*/ 2147483647 h 83"/>
              <a:gd name="T6" fmla="*/ 2147483647 w 92"/>
              <a:gd name="T7" fmla="*/ 2147483647 h 83"/>
              <a:gd name="T8" fmla="*/ 2147483647 w 92"/>
              <a:gd name="T9" fmla="*/ 2147483647 h 83"/>
              <a:gd name="T10" fmla="*/ 2147483647 w 92"/>
              <a:gd name="T11" fmla="*/ 2147483647 h 83"/>
              <a:gd name="T12" fmla="*/ 2147483647 w 92"/>
              <a:gd name="T13" fmla="*/ 2147483647 h 83"/>
              <a:gd name="T14" fmla="*/ 2147483647 w 92"/>
              <a:gd name="T15" fmla="*/ 2147483647 h 83"/>
              <a:gd name="T16" fmla="*/ 2147483647 w 92"/>
              <a:gd name="T17" fmla="*/ 2147483647 h 83"/>
              <a:gd name="T18" fmla="*/ 2147483647 w 92"/>
              <a:gd name="T19" fmla="*/ 2147483647 h 83"/>
              <a:gd name="T20" fmla="*/ 2147483647 w 92"/>
              <a:gd name="T21" fmla="*/ 2147483647 h 83"/>
              <a:gd name="T22" fmla="*/ 2147483647 w 92"/>
              <a:gd name="T23" fmla="*/ 2147483647 h 83"/>
              <a:gd name="T24" fmla="*/ 2147483647 w 92"/>
              <a:gd name="T25" fmla="*/ 2147483647 h 83"/>
              <a:gd name="T26" fmla="*/ 2147483647 w 92"/>
              <a:gd name="T27" fmla="*/ 2147483647 h 83"/>
              <a:gd name="T28" fmla="*/ 2147483647 w 92"/>
              <a:gd name="T29" fmla="*/ 2147483647 h 83"/>
              <a:gd name="T30" fmla="*/ 2147483647 w 92"/>
              <a:gd name="T31" fmla="*/ 2147483647 h 83"/>
              <a:gd name="T32" fmla="*/ 2147483647 w 92"/>
              <a:gd name="T33" fmla="*/ 2147483647 h 83"/>
              <a:gd name="T34" fmla="*/ 2147483647 w 92"/>
              <a:gd name="T35" fmla="*/ 0 h 83"/>
              <a:gd name="T36" fmla="*/ 2147483647 w 92"/>
              <a:gd name="T37" fmla="*/ 2147483647 h 83"/>
              <a:gd name="T38" fmla="*/ 2147483647 w 92"/>
              <a:gd name="T39" fmla="*/ 2147483647 h 83"/>
              <a:gd name="T40" fmla="*/ 2147483647 w 92"/>
              <a:gd name="T41" fmla="*/ 2147483647 h 83"/>
              <a:gd name="T42" fmla="*/ 2147483647 w 92"/>
              <a:gd name="T43" fmla="*/ 2147483647 h 83"/>
              <a:gd name="T44" fmla="*/ 2147483647 w 92"/>
              <a:gd name="T45" fmla="*/ 2147483647 h 83"/>
              <a:gd name="T46" fmla="*/ 2147483647 w 92"/>
              <a:gd name="T47" fmla="*/ 2147483647 h 83"/>
              <a:gd name="T48" fmla="*/ 2147483647 w 92"/>
              <a:gd name="T49" fmla="*/ 2147483647 h 83"/>
              <a:gd name="T50" fmla="*/ 2147483647 w 92"/>
              <a:gd name="T51" fmla="*/ 2147483647 h 83"/>
              <a:gd name="T52" fmla="*/ 2147483647 w 92"/>
              <a:gd name="T53" fmla="*/ 2147483647 h 83"/>
              <a:gd name="T54" fmla="*/ 2147483647 w 92"/>
              <a:gd name="T55" fmla="*/ 2147483647 h 83"/>
              <a:gd name="T56" fmla="*/ 2147483647 w 92"/>
              <a:gd name="T57" fmla="*/ 2147483647 h 83"/>
              <a:gd name="T58" fmla="*/ 2147483647 w 92"/>
              <a:gd name="T59" fmla="*/ 2147483647 h 83"/>
              <a:gd name="T60" fmla="*/ 2147483647 w 92"/>
              <a:gd name="T61" fmla="*/ 2147483647 h 83"/>
              <a:gd name="T62" fmla="*/ 2147483647 w 92"/>
              <a:gd name="T63" fmla="*/ 2147483647 h 83"/>
              <a:gd name="T64" fmla="*/ 2147483647 w 92"/>
              <a:gd name="T65" fmla="*/ 2147483647 h 83"/>
              <a:gd name="T66" fmla="*/ 2147483647 w 92"/>
              <a:gd name="T67" fmla="*/ 2147483647 h 83"/>
              <a:gd name="T68" fmla="*/ 2147483647 w 92"/>
              <a:gd name="T69" fmla="*/ 2147483647 h 83"/>
              <a:gd name="T70" fmla="*/ 2147483647 w 92"/>
              <a:gd name="T71" fmla="*/ 2147483647 h 83"/>
              <a:gd name="T72" fmla="*/ 2147483647 w 92"/>
              <a:gd name="T73" fmla="*/ 2147483647 h 83"/>
              <a:gd name="T74" fmla="*/ 2147483647 w 92"/>
              <a:gd name="T75" fmla="*/ 2147483647 h 83"/>
              <a:gd name="T76" fmla="*/ 2147483647 w 92"/>
              <a:gd name="T77" fmla="*/ 2147483647 h 83"/>
              <a:gd name="T78" fmla="*/ 2147483647 w 92"/>
              <a:gd name="T79" fmla="*/ 2147483647 h 83"/>
              <a:gd name="T80" fmla="*/ 2147483647 w 92"/>
              <a:gd name="T81" fmla="*/ 2147483647 h 83"/>
              <a:gd name="T82" fmla="*/ 2147483647 w 92"/>
              <a:gd name="T83" fmla="*/ 2147483647 h 83"/>
              <a:gd name="T84" fmla="*/ 2147483647 w 92"/>
              <a:gd name="T85" fmla="*/ 2147483647 h 83"/>
              <a:gd name="T86" fmla="*/ 2147483647 w 92"/>
              <a:gd name="T87" fmla="*/ 2147483647 h 83"/>
              <a:gd name="T88" fmla="*/ 2147483647 w 92"/>
              <a:gd name="T89" fmla="*/ 2147483647 h 83"/>
              <a:gd name="T90" fmla="*/ 2147483647 w 92"/>
              <a:gd name="T91" fmla="*/ 2147483647 h 83"/>
              <a:gd name="T92" fmla="*/ 2147483647 w 92"/>
              <a:gd name="T93" fmla="*/ 2147483647 h 83"/>
              <a:gd name="T94" fmla="*/ 2147483647 w 92"/>
              <a:gd name="T95" fmla="*/ 2147483647 h 83"/>
              <a:gd name="T96" fmla="*/ 2147483647 w 92"/>
              <a:gd name="T97" fmla="*/ 2147483647 h 83"/>
              <a:gd name="T98" fmla="*/ 2147483647 w 92"/>
              <a:gd name="T99" fmla="*/ 2147483647 h 83"/>
              <a:gd name="T100" fmla="*/ 2147483647 w 92"/>
              <a:gd name="T101" fmla="*/ 2147483647 h 83"/>
              <a:gd name="T102" fmla="*/ 2147483647 w 92"/>
              <a:gd name="T103" fmla="*/ 2147483647 h 83"/>
              <a:gd name="T104" fmla="*/ 0 w 92"/>
              <a:gd name="T105" fmla="*/ 2147483647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83"/>
              <a:gd name="T161" fmla="*/ 92 w 92"/>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83">
                <a:moveTo>
                  <a:pt x="0" y="71"/>
                </a:moveTo>
                <a:lnTo>
                  <a:pt x="3" y="76"/>
                </a:lnTo>
                <a:lnTo>
                  <a:pt x="63" y="64"/>
                </a:lnTo>
                <a:lnTo>
                  <a:pt x="67" y="67"/>
                </a:lnTo>
                <a:lnTo>
                  <a:pt x="70" y="71"/>
                </a:lnTo>
                <a:lnTo>
                  <a:pt x="75" y="74"/>
                </a:lnTo>
                <a:lnTo>
                  <a:pt x="89" y="79"/>
                </a:lnTo>
                <a:lnTo>
                  <a:pt x="89" y="81"/>
                </a:lnTo>
                <a:lnTo>
                  <a:pt x="90" y="83"/>
                </a:lnTo>
                <a:lnTo>
                  <a:pt x="91" y="82"/>
                </a:lnTo>
                <a:lnTo>
                  <a:pt x="92" y="78"/>
                </a:lnTo>
                <a:lnTo>
                  <a:pt x="92" y="71"/>
                </a:lnTo>
                <a:lnTo>
                  <a:pt x="90" y="57"/>
                </a:lnTo>
                <a:lnTo>
                  <a:pt x="90" y="43"/>
                </a:lnTo>
                <a:lnTo>
                  <a:pt x="87" y="32"/>
                </a:lnTo>
                <a:lnTo>
                  <a:pt x="83" y="23"/>
                </a:lnTo>
                <a:lnTo>
                  <a:pt x="82" y="14"/>
                </a:lnTo>
                <a:lnTo>
                  <a:pt x="79" y="0"/>
                </a:lnTo>
                <a:lnTo>
                  <a:pt x="60" y="5"/>
                </a:lnTo>
                <a:lnTo>
                  <a:pt x="59" y="5"/>
                </a:lnTo>
                <a:lnTo>
                  <a:pt x="53" y="9"/>
                </a:lnTo>
                <a:lnTo>
                  <a:pt x="48" y="16"/>
                </a:lnTo>
                <a:lnTo>
                  <a:pt x="47" y="20"/>
                </a:lnTo>
                <a:lnTo>
                  <a:pt x="45" y="23"/>
                </a:lnTo>
                <a:lnTo>
                  <a:pt x="41" y="27"/>
                </a:lnTo>
                <a:lnTo>
                  <a:pt x="43" y="29"/>
                </a:lnTo>
                <a:lnTo>
                  <a:pt x="43" y="27"/>
                </a:lnTo>
                <a:lnTo>
                  <a:pt x="45" y="28"/>
                </a:lnTo>
                <a:lnTo>
                  <a:pt x="44" y="29"/>
                </a:lnTo>
                <a:lnTo>
                  <a:pt x="45" y="29"/>
                </a:lnTo>
                <a:lnTo>
                  <a:pt x="44" y="31"/>
                </a:lnTo>
                <a:lnTo>
                  <a:pt x="43" y="31"/>
                </a:lnTo>
                <a:lnTo>
                  <a:pt x="43" y="32"/>
                </a:lnTo>
                <a:lnTo>
                  <a:pt x="45" y="34"/>
                </a:lnTo>
                <a:lnTo>
                  <a:pt x="45" y="37"/>
                </a:lnTo>
                <a:lnTo>
                  <a:pt x="42" y="38"/>
                </a:lnTo>
                <a:lnTo>
                  <a:pt x="39" y="43"/>
                </a:lnTo>
                <a:lnTo>
                  <a:pt x="36" y="45"/>
                </a:lnTo>
                <a:lnTo>
                  <a:pt x="30" y="45"/>
                </a:lnTo>
                <a:lnTo>
                  <a:pt x="28" y="47"/>
                </a:lnTo>
                <a:lnTo>
                  <a:pt x="25" y="45"/>
                </a:lnTo>
                <a:lnTo>
                  <a:pt x="15" y="46"/>
                </a:lnTo>
                <a:lnTo>
                  <a:pt x="7" y="50"/>
                </a:lnTo>
                <a:lnTo>
                  <a:pt x="8" y="52"/>
                </a:lnTo>
                <a:lnTo>
                  <a:pt x="7" y="54"/>
                </a:lnTo>
                <a:lnTo>
                  <a:pt x="8" y="54"/>
                </a:lnTo>
                <a:lnTo>
                  <a:pt x="9" y="56"/>
                </a:lnTo>
                <a:lnTo>
                  <a:pt x="10" y="56"/>
                </a:lnTo>
                <a:lnTo>
                  <a:pt x="11" y="58"/>
                </a:lnTo>
                <a:lnTo>
                  <a:pt x="11" y="59"/>
                </a:lnTo>
                <a:lnTo>
                  <a:pt x="9" y="61"/>
                </a:lnTo>
                <a:lnTo>
                  <a:pt x="8" y="64"/>
                </a:lnTo>
                <a:lnTo>
                  <a:pt x="0" y="7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7" name="Freeform 15">
            <a:extLst>
              <a:ext uri="{FF2B5EF4-FFF2-40B4-BE49-F238E27FC236}">
                <a16:creationId xmlns:a16="http://schemas.microsoft.com/office/drawing/2014/main" id="{48806868-FBA9-4616-855C-EB29E7B02484}"/>
              </a:ext>
            </a:extLst>
          </p:cNvPr>
          <p:cNvSpPr>
            <a:spLocks noChangeAspect="1"/>
          </p:cNvSpPr>
          <p:nvPr/>
        </p:nvSpPr>
        <p:spPr bwMode="auto">
          <a:xfrm>
            <a:off x="8929688" y="2733676"/>
            <a:ext cx="17462" cy="28575"/>
          </a:xfrm>
          <a:custGeom>
            <a:avLst/>
            <a:gdLst>
              <a:gd name="T0" fmla="*/ 0 w 2"/>
              <a:gd name="T1" fmla="*/ 2147483647 h 4"/>
              <a:gd name="T2" fmla="*/ 0 w 2"/>
              <a:gd name="T3" fmla="*/ 2147483647 h 4"/>
              <a:gd name="T4" fmla="*/ 2147483647 w 2"/>
              <a:gd name="T5" fmla="*/ 0 h 4"/>
              <a:gd name="T6" fmla="*/ 2147483647 w 2"/>
              <a:gd name="T7" fmla="*/ 2147483647 h 4"/>
              <a:gd name="T8" fmla="*/ 2147483647 w 2"/>
              <a:gd name="T9" fmla="*/ 2147483647 h 4"/>
              <a:gd name="T10" fmla="*/ 0 w 2"/>
              <a:gd name="T11" fmla="*/ 2147483647 h 4"/>
              <a:gd name="T12" fmla="*/ 0 60000 65536"/>
              <a:gd name="T13" fmla="*/ 0 60000 65536"/>
              <a:gd name="T14" fmla="*/ 0 60000 65536"/>
              <a:gd name="T15" fmla="*/ 0 60000 65536"/>
              <a:gd name="T16" fmla="*/ 0 60000 65536"/>
              <a:gd name="T17" fmla="*/ 0 60000 65536"/>
              <a:gd name="T18" fmla="*/ 0 w 2"/>
              <a:gd name="T19" fmla="*/ 0 h 4"/>
              <a:gd name="T20" fmla="*/ 2 w 2"/>
              <a:gd name="T21" fmla="*/ 4 h 4"/>
            </a:gdLst>
            <a:ahLst/>
            <a:cxnLst>
              <a:cxn ang="T12">
                <a:pos x="T0" y="T1"/>
              </a:cxn>
              <a:cxn ang="T13">
                <a:pos x="T2" y="T3"/>
              </a:cxn>
              <a:cxn ang="T14">
                <a:pos x="T4" y="T5"/>
              </a:cxn>
              <a:cxn ang="T15">
                <a:pos x="T6" y="T7"/>
              </a:cxn>
              <a:cxn ang="T16">
                <a:pos x="T8" y="T9"/>
              </a:cxn>
              <a:cxn ang="T17">
                <a:pos x="T10" y="T11"/>
              </a:cxn>
            </a:cxnLst>
            <a:rect l="T18" t="T19" r="T20" b="T21"/>
            <a:pathLst>
              <a:path w="2" h="4">
                <a:moveTo>
                  <a:pt x="0" y="4"/>
                </a:moveTo>
                <a:lnTo>
                  <a:pt x="0" y="2"/>
                </a:lnTo>
                <a:lnTo>
                  <a:pt x="1" y="0"/>
                </a:lnTo>
                <a:lnTo>
                  <a:pt x="2" y="1"/>
                </a:lnTo>
                <a:lnTo>
                  <a:pt x="1" y="3"/>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8" name="Freeform 16">
            <a:extLst>
              <a:ext uri="{FF2B5EF4-FFF2-40B4-BE49-F238E27FC236}">
                <a16:creationId xmlns:a16="http://schemas.microsoft.com/office/drawing/2014/main" id="{1FE03EA9-986B-4938-982C-509F104951D3}"/>
              </a:ext>
            </a:extLst>
          </p:cNvPr>
          <p:cNvSpPr>
            <a:spLocks noChangeAspect="1"/>
          </p:cNvSpPr>
          <p:nvPr/>
        </p:nvSpPr>
        <p:spPr bwMode="auto">
          <a:xfrm>
            <a:off x="8955089" y="2608264"/>
            <a:ext cx="217487" cy="141287"/>
          </a:xfrm>
          <a:custGeom>
            <a:avLst/>
            <a:gdLst>
              <a:gd name="T0" fmla="*/ 0 w 28"/>
              <a:gd name="T1" fmla="*/ 2147483647 h 18"/>
              <a:gd name="T2" fmla="*/ 0 w 28"/>
              <a:gd name="T3" fmla="*/ 2147483647 h 18"/>
              <a:gd name="T4" fmla="*/ 2147483647 w 28"/>
              <a:gd name="T5" fmla="*/ 2147483647 h 18"/>
              <a:gd name="T6" fmla="*/ 2147483647 w 28"/>
              <a:gd name="T7" fmla="*/ 2147483647 h 18"/>
              <a:gd name="T8" fmla="*/ 2147483647 w 28"/>
              <a:gd name="T9" fmla="*/ 2147483647 h 18"/>
              <a:gd name="T10" fmla="*/ 2147483647 w 28"/>
              <a:gd name="T11" fmla="*/ 2147483647 h 18"/>
              <a:gd name="T12" fmla="*/ 2147483647 w 28"/>
              <a:gd name="T13" fmla="*/ 2147483647 h 18"/>
              <a:gd name="T14" fmla="*/ 2147483647 w 28"/>
              <a:gd name="T15" fmla="*/ 2147483647 h 18"/>
              <a:gd name="T16" fmla="*/ 2147483647 w 28"/>
              <a:gd name="T17" fmla="*/ 2147483647 h 18"/>
              <a:gd name="T18" fmla="*/ 2147483647 w 28"/>
              <a:gd name="T19" fmla="*/ 2147483647 h 18"/>
              <a:gd name="T20" fmla="*/ 2147483647 w 28"/>
              <a:gd name="T21" fmla="*/ 2147483647 h 18"/>
              <a:gd name="T22" fmla="*/ 2147483647 w 28"/>
              <a:gd name="T23" fmla="*/ 2147483647 h 18"/>
              <a:gd name="T24" fmla="*/ 2147483647 w 28"/>
              <a:gd name="T25" fmla="*/ 2147483647 h 18"/>
              <a:gd name="T26" fmla="*/ 2147483647 w 28"/>
              <a:gd name="T27" fmla="*/ 2147483647 h 18"/>
              <a:gd name="T28" fmla="*/ 2147483647 w 28"/>
              <a:gd name="T29" fmla="*/ 2147483647 h 18"/>
              <a:gd name="T30" fmla="*/ 2147483647 w 28"/>
              <a:gd name="T31" fmla="*/ 2147483647 h 18"/>
              <a:gd name="T32" fmla="*/ 2147483647 w 28"/>
              <a:gd name="T33" fmla="*/ 2147483647 h 18"/>
              <a:gd name="T34" fmla="*/ 2147483647 w 28"/>
              <a:gd name="T35" fmla="*/ 2147483647 h 18"/>
              <a:gd name="T36" fmla="*/ 2147483647 w 28"/>
              <a:gd name="T37" fmla="*/ 2147483647 h 18"/>
              <a:gd name="T38" fmla="*/ 2147483647 w 28"/>
              <a:gd name="T39" fmla="*/ 2147483647 h 18"/>
              <a:gd name="T40" fmla="*/ 2147483647 w 28"/>
              <a:gd name="T41" fmla="*/ 2147483647 h 18"/>
              <a:gd name="T42" fmla="*/ 2147483647 w 28"/>
              <a:gd name="T43" fmla="*/ 2147483647 h 18"/>
              <a:gd name="T44" fmla="*/ 2147483647 w 28"/>
              <a:gd name="T45" fmla="*/ 2147483647 h 18"/>
              <a:gd name="T46" fmla="*/ 2147483647 w 28"/>
              <a:gd name="T47" fmla="*/ 2147483647 h 18"/>
              <a:gd name="T48" fmla="*/ 2147483647 w 28"/>
              <a:gd name="T49" fmla="*/ 2147483647 h 18"/>
              <a:gd name="T50" fmla="*/ 2147483647 w 28"/>
              <a:gd name="T51" fmla="*/ 2147483647 h 18"/>
              <a:gd name="T52" fmla="*/ 2147483647 w 28"/>
              <a:gd name="T53" fmla="*/ 2147483647 h 18"/>
              <a:gd name="T54" fmla="*/ 2147483647 w 28"/>
              <a:gd name="T55" fmla="*/ 2147483647 h 18"/>
              <a:gd name="T56" fmla="*/ 2147483647 w 28"/>
              <a:gd name="T57" fmla="*/ 2147483647 h 18"/>
              <a:gd name="T58" fmla="*/ 2147483647 w 28"/>
              <a:gd name="T59" fmla="*/ 2147483647 h 18"/>
              <a:gd name="T60" fmla="*/ 2147483647 w 28"/>
              <a:gd name="T61" fmla="*/ 2147483647 h 18"/>
              <a:gd name="T62" fmla="*/ 2147483647 w 28"/>
              <a:gd name="T63" fmla="*/ 2147483647 h 18"/>
              <a:gd name="T64" fmla="*/ 2147483647 w 28"/>
              <a:gd name="T65" fmla="*/ 0 h 18"/>
              <a:gd name="T66" fmla="*/ 2147483647 w 28"/>
              <a:gd name="T67" fmla="*/ 0 h 18"/>
              <a:gd name="T68" fmla="*/ 2147483647 w 28"/>
              <a:gd name="T69" fmla="*/ 2147483647 h 18"/>
              <a:gd name="T70" fmla="*/ 2147483647 w 28"/>
              <a:gd name="T71" fmla="*/ 2147483647 h 18"/>
              <a:gd name="T72" fmla="*/ 2147483647 w 28"/>
              <a:gd name="T73" fmla="*/ 2147483647 h 18"/>
              <a:gd name="T74" fmla="*/ 2147483647 w 28"/>
              <a:gd name="T75" fmla="*/ 2147483647 h 18"/>
              <a:gd name="T76" fmla="*/ 2147483647 w 28"/>
              <a:gd name="T77" fmla="*/ 2147483647 h 18"/>
              <a:gd name="T78" fmla="*/ 2147483647 w 28"/>
              <a:gd name="T79" fmla="*/ 2147483647 h 18"/>
              <a:gd name="T80" fmla="*/ 2147483647 w 28"/>
              <a:gd name="T81" fmla="*/ 2147483647 h 18"/>
              <a:gd name="T82" fmla="*/ 2147483647 w 28"/>
              <a:gd name="T83" fmla="*/ 2147483647 h 18"/>
              <a:gd name="T84" fmla="*/ 2147483647 w 28"/>
              <a:gd name="T85" fmla="*/ 2147483647 h 18"/>
              <a:gd name="T86" fmla="*/ 2147483647 w 28"/>
              <a:gd name="T87" fmla="*/ 2147483647 h 18"/>
              <a:gd name="T88" fmla="*/ 2147483647 w 28"/>
              <a:gd name="T89" fmla="*/ 2147483647 h 18"/>
              <a:gd name="T90" fmla="*/ 2147483647 w 28"/>
              <a:gd name="T91" fmla="*/ 2147483647 h 18"/>
              <a:gd name="T92" fmla="*/ 2147483647 w 28"/>
              <a:gd name="T93" fmla="*/ 2147483647 h 18"/>
              <a:gd name="T94" fmla="*/ 0 w 28"/>
              <a:gd name="T95" fmla="*/ 2147483647 h 18"/>
              <a:gd name="T96" fmla="*/ 0 w 28"/>
              <a:gd name="T97" fmla="*/ 2147483647 h 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18"/>
              <a:gd name="T149" fmla="*/ 28 w 28"/>
              <a:gd name="T150" fmla="*/ 18 h 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18">
                <a:moveTo>
                  <a:pt x="0" y="16"/>
                </a:moveTo>
                <a:lnTo>
                  <a:pt x="0" y="17"/>
                </a:lnTo>
                <a:lnTo>
                  <a:pt x="1" y="18"/>
                </a:lnTo>
                <a:lnTo>
                  <a:pt x="2" y="16"/>
                </a:lnTo>
                <a:lnTo>
                  <a:pt x="3" y="16"/>
                </a:lnTo>
                <a:lnTo>
                  <a:pt x="4" y="16"/>
                </a:lnTo>
                <a:lnTo>
                  <a:pt x="2" y="18"/>
                </a:lnTo>
                <a:lnTo>
                  <a:pt x="5" y="17"/>
                </a:lnTo>
                <a:lnTo>
                  <a:pt x="5" y="16"/>
                </a:lnTo>
                <a:lnTo>
                  <a:pt x="9" y="14"/>
                </a:lnTo>
                <a:lnTo>
                  <a:pt x="12" y="12"/>
                </a:lnTo>
                <a:lnTo>
                  <a:pt x="16" y="10"/>
                </a:lnTo>
                <a:lnTo>
                  <a:pt x="18" y="9"/>
                </a:lnTo>
                <a:lnTo>
                  <a:pt x="13" y="13"/>
                </a:lnTo>
                <a:lnTo>
                  <a:pt x="11" y="14"/>
                </a:lnTo>
                <a:lnTo>
                  <a:pt x="12" y="14"/>
                </a:lnTo>
                <a:lnTo>
                  <a:pt x="14" y="13"/>
                </a:lnTo>
                <a:lnTo>
                  <a:pt x="23" y="6"/>
                </a:lnTo>
                <a:lnTo>
                  <a:pt x="24" y="5"/>
                </a:lnTo>
                <a:lnTo>
                  <a:pt x="28" y="1"/>
                </a:lnTo>
                <a:lnTo>
                  <a:pt x="26" y="3"/>
                </a:lnTo>
                <a:lnTo>
                  <a:pt x="25" y="2"/>
                </a:lnTo>
                <a:lnTo>
                  <a:pt x="23" y="3"/>
                </a:lnTo>
                <a:lnTo>
                  <a:pt x="22" y="3"/>
                </a:lnTo>
                <a:lnTo>
                  <a:pt x="21" y="7"/>
                </a:lnTo>
                <a:lnTo>
                  <a:pt x="20" y="6"/>
                </a:lnTo>
                <a:lnTo>
                  <a:pt x="18" y="6"/>
                </a:lnTo>
                <a:lnTo>
                  <a:pt x="21" y="3"/>
                </a:lnTo>
                <a:lnTo>
                  <a:pt x="23" y="0"/>
                </a:lnTo>
                <a:lnTo>
                  <a:pt x="22" y="0"/>
                </a:lnTo>
                <a:lnTo>
                  <a:pt x="18" y="5"/>
                </a:lnTo>
                <a:lnTo>
                  <a:pt x="14" y="7"/>
                </a:lnTo>
                <a:lnTo>
                  <a:pt x="11" y="7"/>
                </a:lnTo>
                <a:lnTo>
                  <a:pt x="11" y="8"/>
                </a:lnTo>
                <a:lnTo>
                  <a:pt x="8" y="9"/>
                </a:lnTo>
                <a:lnTo>
                  <a:pt x="6" y="9"/>
                </a:lnTo>
                <a:lnTo>
                  <a:pt x="6" y="10"/>
                </a:lnTo>
                <a:lnTo>
                  <a:pt x="5" y="10"/>
                </a:lnTo>
                <a:lnTo>
                  <a:pt x="4" y="12"/>
                </a:lnTo>
                <a:lnTo>
                  <a:pt x="4" y="11"/>
                </a:lnTo>
                <a:lnTo>
                  <a:pt x="3" y="13"/>
                </a:lnTo>
                <a:lnTo>
                  <a:pt x="1" y="13"/>
                </a:lnTo>
                <a:lnTo>
                  <a:pt x="0" y="15"/>
                </a:lnTo>
                <a:lnTo>
                  <a:pt x="0" y="16"/>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89" name="Washington">
            <a:extLst>
              <a:ext uri="{FF2B5EF4-FFF2-40B4-BE49-F238E27FC236}">
                <a16:creationId xmlns:a16="http://schemas.microsoft.com/office/drawing/2014/main" id="{EA21317C-B18B-4B4B-88D0-6909871C10EA}"/>
              </a:ext>
            </a:extLst>
          </p:cNvPr>
          <p:cNvSpPr>
            <a:spLocks noChangeAspect="1"/>
          </p:cNvSpPr>
          <p:nvPr/>
        </p:nvSpPr>
        <p:spPr bwMode="auto">
          <a:xfrm>
            <a:off x="3470276" y="1349375"/>
            <a:ext cx="815975" cy="584200"/>
          </a:xfrm>
          <a:custGeom>
            <a:avLst/>
            <a:gdLst>
              <a:gd name="T0" fmla="*/ 2147483647 w 104"/>
              <a:gd name="T1" fmla="*/ 2147483647 h 75"/>
              <a:gd name="T2" fmla="*/ 2147483647 w 104"/>
              <a:gd name="T3" fmla="*/ 2147483647 h 75"/>
              <a:gd name="T4" fmla="*/ 2147483647 w 104"/>
              <a:gd name="T5" fmla="*/ 2147483647 h 75"/>
              <a:gd name="T6" fmla="*/ 2147483647 w 104"/>
              <a:gd name="T7" fmla="*/ 2147483647 h 75"/>
              <a:gd name="T8" fmla="*/ 2147483647 w 104"/>
              <a:gd name="T9" fmla="*/ 2147483647 h 75"/>
              <a:gd name="T10" fmla="*/ 2147483647 w 104"/>
              <a:gd name="T11" fmla="*/ 2147483647 h 75"/>
              <a:gd name="T12" fmla="*/ 0 w 104"/>
              <a:gd name="T13" fmla="*/ 2147483647 h 75"/>
              <a:gd name="T14" fmla="*/ 2147483647 w 104"/>
              <a:gd name="T15" fmla="*/ 2147483647 h 75"/>
              <a:gd name="T16" fmla="*/ 2147483647 w 104"/>
              <a:gd name="T17" fmla="*/ 2147483647 h 75"/>
              <a:gd name="T18" fmla="*/ 2147483647 w 104"/>
              <a:gd name="T19" fmla="*/ 2147483647 h 75"/>
              <a:gd name="T20" fmla="*/ 2147483647 w 104"/>
              <a:gd name="T21" fmla="*/ 2147483647 h 75"/>
              <a:gd name="T22" fmla="*/ 2147483647 w 104"/>
              <a:gd name="T23" fmla="*/ 0 h 75"/>
              <a:gd name="T24" fmla="*/ 2147483647 w 104"/>
              <a:gd name="T25" fmla="*/ 2147483647 h 75"/>
              <a:gd name="T26" fmla="*/ 2147483647 w 104"/>
              <a:gd name="T27" fmla="*/ 2147483647 h 75"/>
              <a:gd name="T28" fmla="*/ 2147483647 w 104"/>
              <a:gd name="T29" fmla="*/ 2147483647 h 75"/>
              <a:gd name="T30" fmla="*/ 2147483647 w 104"/>
              <a:gd name="T31" fmla="*/ 2147483647 h 75"/>
              <a:gd name="T32" fmla="*/ 2147483647 w 104"/>
              <a:gd name="T33" fmla="*/ 2147483647 h 75"/>
              <a:gd name="T34" fmla="*/ 2147483647 w 104"/>
              <a:gd name="T35" fmla="*/ 2147483647 h 75"/>
              <a:gd name="T36" fmla="*/ 2147483647 w 104"/>
              <a:gd name="T37" fmla="*/ 2147483647 h 75"/>
              <a:gd name="T38" fmla="*/ 2147483647 w 104"/>
              <a:gd name="T39" fmla="*/ 2147483647 h 75"/>
              <a:gd name="T40" fmla="*/ 2147483647 w 104"/>
              <a:gd name="T41" fmla="*/ 2147483647 h 75"/>
              <a:gd name="T42" fmla="*/ 2147483647 w 104"/>
              <a:gd name="T43" fmla="*/ 2147483647 h 75"/>
              <a:gd name="T44" fmla="*/ 2147483647 w 104"/>
              <a:gd name="T45" fmla="*/ 2147483647 h 75"/>
              <a:gd name="T46" fmla="*/ 2147483647 w 104"/>
              <a:gd name="T47" fmla="*/ 2147483647 h 75"/>
              <a:gd name="T48" fmla="*/ 2147483647 w 104"/>
              <a:gd name="T49" fmla="*/ 2147483647 h 75"/>
              <a:gd name="T50" fmla="*/ 2147483647 w 104"/>
              <a:gd name="T51" fmla="*/ 2147483647 h 75"/>
              <a:gd name="T52" fmla="*/ 2147483647 w 104"/>
              <a:gd name="T53" fmla="*/ 2147483647 h 75"/>
              <a:gd name="T54" fmla="*/ 2147483647 w 104"/>
              <a:gd name="T55" fmla="*/ 2147483647 h 75"/>
              <a:gd name="T56" fmla="*/ 2147483647 w 104"/>
              <a:gd name="T57" fmla="*/ 2147483647 h 75"/>
              <a:gd name="T58" fmla="*/ 2147483647 w 104"/>
              <a:gd name="T59" fmla="*/ 2147483647 h 75"/>
              <a:gd name="T60" fmla="*/ 2147483647 w 104"/>
              <a:gd name="T61" fmla="*/ 2147483647 h 75"/>
              <a:gd name="T62" fmla="*/ 2147483647 w 104"/>
              <a:gd name="T63" fmla="*/ 2147483647 h 75"/>
              <a:gd name="T64" fmla="*/ 2147483647 w 104"/>
              <a:gd name="T65" fmla="*/ 2147483647 h 75"/>
              <a:gd name="T66" fmla="*/ 2147483647 w 104"/>
              <a:gd name="T67" fmla="*/ 2147483647 h 75"/>
              <a:gd name="T68" fmla="*/ 2147483647 w 104"/>
              <a:gd name="T69" fmla="*/ 2147483647 h 75"/>
              <a:gd name="T70" fmla="*/ 2147483647 w 104"/>
              <a:gd name="T71" fmla="*/ 2147483647 h 75"/>
              <a:gd name="T72" fmla="*/ 2147483647 w 104"/>
              <a:gd name="T73" fmla="*/ 2147483647 h 75"/>
              <a:gd name="T74" fmla="*/ 2147483647 w 104"/>
              <a:gd name="T75" fmla="*/ 2147483647 h 75"/>
              <a:gd name="T76" fmla="*/ 2147483647 w 104"/>
              <a:gd name="T77" fmla="*/ 2147483647 h 75"/>
              <a:gd name="T78" fmla="*/ 2147483647 w 104"/>
              <a:gd name="T79" fmla="*/ 2147483647 h 75"/>
              <a:gd name="T80" fmla="*/ 2147483647 w 104"/>
              <a:gd name="T81" fmla="*/ 2147483647 h 75"/>
              <a:gd name="T82" fmla="*/ 2147483647 w 104"/>
              <a:gd name="T83" fmla="*/ 2147483647 h 75"/>
              <a:gd name="T84" fmla="*/ 2147483647 w 104"/>
              <a:gd name="T85" fmla="*/ 2147483647 h 75"/>
              <a:gd name="T86" fmla="*/ 2147483647 w 104"/>
              <a:gd name="T87" fmla="*/ 2147483647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4"/>
              <a:gd name="T133" fmla="*/ 0 h 75"/>
              <a:gd name="T134" fmla="*/ 104 w 104"/>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4" h="75">
                <a:moveTo>
                  <a:pt x="2" y="12"/>
                </a:moveTo>
                <a:lnTo>
                  <a:pt x="4" y="16"/>
                </a:lnTo>
                <a:lnTo>
                  <a:pt x="4" y="21"/>
                </a:lnTo>
                <a:lnTo>
                  <a:pt x="3" y="24"/>
                </a:lnTo>
                <a:lnTo>
                  <a:pt x="4" y="26"/>
                </a:lnTo>
                <a:lnTo>
                  <a:pt x="3" y="32"/>
                </a:lnTo>
                <a:lnTo>
                  <a:pt x="5" y="31"/>
                </a:lnTo>
                <a:lnTo>
                  <a:pt x="7" y="33"/>
                </a:lnTo>
                <a:lnTo>
                  <a:pt x="5" y="33"/>
                </a:lnTo>
                <a:lnTo>
                  <a:pt x="3" y="33"/>
                </a:lnTo>
                <a:lnTo>
                  <a:pt x="2" y="35"/>
                </a:lnTo>
                <a:lnTo>
                  <a:pt x="2" y="37"/>
                </a:lnTo>
                <a:lnTo>
                  <a:pt x="5" y="37"/>
                </a:lnTo>
                <a:lnTo>
                  <a:pt x="5" y="38"/>
                </a:lnTo>
                <a:lnTo>
                  <a:pt x="3" y="39"/>
                </a:lnTo>
                <a:lnTo>
                  <a:pt x="4" y="41"/>
                </a:lnTo>
                <a:lnTo>
                  <a:pt x="2" y="44"/>
                </a:lnTo>
                <a:lnTo>
                  <a:pt x="2" y="39"/>
                </a:lnTo>
                <a:lnTo>
                  <a:pt x="0" y="44"/>
                </a:lnTo>
                <a:lnTo>
                  <a:pt x="3" y="46"/>
                </a:lnTo>
                <a:lnTo>
                  <a:pt x="7" y="48"/>
                </a:lnTo>
                <a:lnTo>
                  <a:pt x="8" y="50"/>
                </a:lnTo>
                <a:lnTo>
                  <a:pt x="10" y="50"/>
                </a:lnTo>
                <a:lnTo>
                  <a:pt x="14" y="58"/>
                </a:lnTo>
                <a:lnTo>
                  <a:pt x="13" y="61"/>
                </a:lnTo>
                <a:lnTo>
                  <a:pt x="19" y="66"/>
                </a:lnTo>
                <a:lnTo>
                  <a:pt x="30" y="65"/>
                </a:lnTo>
                <a:lnTo>
                  <a:pt x="38" y="69"/>
                </a:lnTo>
                <a:lnTo>
                  <a:pt x="41" y="68"/>
                </a:lnTo>
                <a:lnTo>
                  <a:pt x="65" y="69"/>
                </a:lnTo>
                <a:lnTo>
                  <a:pt x="92" y="75"/>
                </a:lnTo>
                <a:lnTo>
                  <a:pt x="93" y="67"/>
                </a:lnTo>
                <a:lnTo>
                  <a:pt x="104" y="19"/>
                </a:lnTo>
                <a:lnTo>
                  <a:pt x="32" y="0"/>
                </a:lnTo>
                <a:lnTo>
                  <a:pt x="31" y="0"/>
                </a:lnTo>
                <a:lnTo>
                  <a:pt x="32" y="1"/>
                </a:lnTo>
                <a:lnTo>
                  <a:pt x="31" y="2"/>
                </a:lnTo>
                <a:lnTo>
                  <a:pt x="32" y="3"/>
                </a:lnTo>
                <a:lnTo>
                  <a:pt x="32" y="4"/>
                </a:lnTo>
                <a:lnTo>
                  <a:pt x="32" y="5"/>
                </a:lnTo>
                <a:lnTo>
                  <a:pt x="33" y="4"/>
                </a:lnTo>
                <a:lnTo>
                  <a:pt x="34" y="5"/>
                </a:lnTo>
                <a:lnTo>
                  <a:pt x="34" y="7"/>
                </a:lnTo>
                <a:lnTo>
                  <a:pt x="34" y="8"/>
                </a:lnTo>
                <a:lnTo>
                  <a:pt x="33" y="11"/>
                </a:lnTo>
                <a:lnTo>
                  <a:pt x="31" y="9"/>
                </a:lnTo>
                <a:lnTo>
                  <a:pt x="30" y="9"/>
                </a:lnTo>
                <a:lnTo>
                  <a:pt x="30" y="11"/>
                </a:lnTo>
                <a:lnTo>
                  <a:pt x="31" y="11"/>
                </a:lnTo>
                <a:lnTo>
                  <a:pt x="33" y="14"/>
                </a:lnTo>
                <a:lnTo>
                  <a:pt x="32" y="18"/>
                </a:lnTo>
                <a:lnTo>
                  <a:pt x="33" y="19"/>
                </a:lnTo>
                <a:lnTo>
                  <a:pt x="34" y="19"/>
                </a:lnTo>
                <a:lnTo>
                  <a:pt x="33" y="20"/>
                </a:lnTo>
                <a:lnTo>
                  <a:pt x="32" y="21"/>
                </a:lnTo>
                <a:lnTo>
                  <a:pt x="30" y="23"/>
                </a:lnTo>
                <a:lnTo>
                  <a:pt x="30" y="24"/>
                </a:lnTo>
                <a:lnTo>
                  <a:pt x="30" y="25"/>
                </a:lnTo>
                <a:lnTo>
                  <a:pt x="29" y="25"/>
                </a:lnTo>
                <a:lnTo>
                  <a:pt x="30" y="27"/>
                </a:lnTo>
                <a:lnTo>
                  <a:pt x="29" y="27"/>
                </a:lnTo>
                <a:lnTo>
                  <a:pt x="29" y="31"/>
                </a:lnTo>
                <a:lnTo>
                  <a:pt x="27" y="32"/>
                </a:lnTo>
                <a:lnTo>
                  <a:pt x="27" y="33"/>
                </a:lnTo>
                <a:lnTo>
                  <a:pt x="26" y="32"/>
                </a:lnTo>
                <a:lnTo>
                  <a:pt x="25" y="33"/>
                </a:lnTo>
                <a:lnTo>
                  <a:pt x="23" y="35"/>
                </a:lnTo>
                <a:lnTo>
                  <a:pt x="22" y="35"/>
                </a:lnTo>
                <a:lnTo>
                  <a:pt x="21" y="34"/>
                </a:lnTo>
                <a:lnTo>
                  <a:pt x="21" y="35"/>
                </a:lnTo>
                <a:lnTo>
                  <a:pt x="20" y="34"/>
                </a:lnTo>
                <a:lnTo>
                  <a:pt x="20" y="36"/>
                </a:lnTo>
                <a:lnTo>
                  <a:pt x="19" y="36"/>
                </a:lnTo>
                <a:lnTo>
                  <a:pt x="19" y="34"/>
                </a:lnTo>
                <a:lnTo>
                  <a:pt x="18" y="35"/>
                </a:lnTo>
                <a:lnTo>
                  <a:pt x="20" y="33"/>
                </a:lnTo>
                <a:lnTo>
                  <a:pt x="18" y="33"/>
                </a:lnTo>
                <a:lnTo>
                  <a:pt x="19" y="32"/>
                </a:lnTo>
                <a:lnTo>
                  <a:pt x="18" y="32"/>
                </a:lnTo>
                <a:lnTo>
                  <a:pt x="19" y="31"/>
                </a:lnTo>
                <a:lnTo>
                  <a:pt x="20" y="32"/>
                </a:lnTo>
                <a:lnTo>
                  <a:pt x="21" y="31"/>
                </a:lnTo>
                <a:lnTo>
                  <a:pt x="23" y="30"/>
                </a:lnTo>
                <a:lnTo>
                  <a:pt x="22" y="32"/>
                </a:lnTo>
                <a:lnTo>
                  <a:pt x="22" y="34"/>
                </a:lnTo>
                <a:lnTo>
                  <a:pt x="23" y="31"/>
                </a:lnTo>
                <a:lnTo>
                  <a:pt x="25" y="30"/>
                </a:lnTo>
                <a:lnTo>
                  <a:pt x="24" y="32"/>
                </a:lnTo>
                <a:lnTo>
                  <a:pt x="25" y="33"/>
                </a:lnTo>
                <a:lnTo>
                  <a:pt x="25" y="31"/>
                </a:lnTo>
                <a:lnTo>
                  <a:pt x="26" y="30"/>
                </a:lnTo>
                <a:lnTo>
                  <a:pt x="27" y="28"/>
                </a:lnTo>
                <a:lnTo>
                  <a:pt x="27" y="27"/>
                </a:lnTo>
                <a:lnTo>
                  <a:pt x="25" y="27"/>
                </a:lnTo>
                <a:lnTo>
                  <a:pt x="25" y="25"/>
                </a:lnTo>
                <a:lnTo>
                  <a:pt x="26" y="26"/>
                </a:lnTo>
                <a:lnTo>
                  <a:pt x="26" y="24"/>
                </a:lnTo>
                <a:lnTo>
                  <a:pt x="29" y="24"/>
                </a:lnTo>
                <a:lnTo>
                  <a:pt x="29" y="21"/>
                </a:lnTo>
                <a:lnTo>
                  <a:pt x="28" y="19"/>
                </a:lnTo>
                <a:lnTo>
                  <a:pt x="28" y="22"/>
                </a:lnTo>
                <a:lnTo>
                  <a:pt x="27" y="21"/>
                </a:lnTo>
                <a:lnTo>
                  <a:pt x="26" y="23"/>
                </a:lnTo>
                <a:lnTo>
                  <a:pt x="24" y="24"/>
                </a:lnTo>
                <a:lnTo>
                  <a:pt x="23" y="24"/>
                </a:lnTo>
                <a:lnTo>
                  <a:pt x="21" y="26"/>
                </a:lnTo>
                <a:lnTo>
                  <a:pt x="19" y="28"/>
                </a:lnTo>
                <a:lnTo>
                  <a:pt x="22" y="28"/>
                </a:lnTo>
                <a:lnTo>
                  <a:pt x="19" y="29"/>
                </a:lnTo>
                <a:lnTo>
                  <a:pt x="18" y="29"/>
                </a:lnTo>
                <a:lnTo>
                  <a:pt x="21" y="24"/>
                </a:lnTo>
                <a:lnTo>
                  <a:pt x="23" y="24"/>
                </a:lnTo>
                <a:lnTo>
                  <a:pt x="25" y="21"/>
                </a:lnTo>
                <a:lnTo>
                  <a:pt x="25" y="22"/>
                </a:lnTo>
                <a:lnTo>
                  <a:pt x="27" y="21"/>
                </a:lnTo>
                <a:lnTo>
                  <a:pt x="28" y="18"/>
                </a:lnTo>
                <a:lnTo>
                  <a:pt x="28" y="16"/>
                </a:lnTo>
                <a:lnTo>
                  <a:pt x="27" y="18"/>
                </a:lnTo>
                <a:lnTo>
                  <a:pt x="26" y="17"/>
                </a:lnTo>
                <a:lnTo>
                  <a:pt x="27" y="15"/>
                </a:lnTo>
                <a:lnTo>
                  <a:pt x="26" y="15"/>
                </a:lnTo>
                <a:lnTo>
                  <a:pt x="26" y="17"/>
                </a:lnTo>
                <a:lnTo>
                  <a:pt x="25" y="18"/>
                </a:lnTo>
                <a:lnTo>
                  <a:pt x="25" y="16"/>
                </a:lnTo>
                <a:lnTo>
                  <a:pt x="24" y="15"/>
                </a:lnTo>
                <a:lnTo>
                  <a:pt x="24" y="16"/>
                </a:lnTo>
                <a:lnTo>
                  <a:pt x="23" y="14"/>
                </a:lnTo>
                <a:lnTo>
                  <a:pt x="20" y="14"/>
                </a:lnTo>
                <a:lnTo>
                  <a:pt x="11" y="9"/>
                </a:lnTo>
                <a:lnTo>
                  <a:pt x="4" y="3"/>
                </a:lnTo>
                <a:lnTo>
                  <a:pt x="2" y="7"/>
                </a:lnTo>
                <a:lnTo>
                  <a:pt x="2" y="12"/>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0" name="Freeform 18">
            <a:extLst>
              <a:ext uri="{FF2B5EF4-FFF2-40B4-BE49-F238E27FC236}">
                <a16:creationId xmlns:a16="http://schemas.microsoft.com/office/drawing/2014/main" id="{C6916173-DC18-4A91-819C-3CEA33CA88E5}"/>
              </a:ext>
            </a:extLst>
          </p:cNvPr>
          <p:cNvSpPr>
            <a:spLocks noChangeAspect="1"/>
          </p:cNvSpPr>
          <p:nvPr/>
        </p:nvSpPr>
        <p:spPr bwMode="auto">
          <a:xfrm>
            <a:off x="3659188" y="1381126"/>
            <a:ext cx="38100" cy="47625"/>
          </a:xfrm>
          <a:custGeom>
            <a:avLst/>
            <a:gdLst>
              <a:gd name="T0" fmla="*/ 0 w 5"/>
              <a:gd name="T1" fmla="*/ 2147483647 h 6"/>
              <a:gd name="T2" fmla="*/ 2147483647 w 5"/>
              <a:gd name="T3" fmla="*/ 0 h 6"/>
              <a:gd name="T4" fmla="*/ 2147483647 w 5"/>
              <a:gd name="T5" fmla="*/ 2147483647 h 6"/>
              <a:gd name="T6" fmla="*/ 2147483647 w 5"/>
              <a:gd name="T7" fmla="*/ 2147483647 h 6"/>
              <a:gd name="T8" fmla="*/ 0 w 5"/>
              <a:gd name="T9" fmla="*/ 2147483647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2"/>
                </a:moveTo>
                <a:lnTo>
                  <a:pt x="5" y="0"/>
                </a:lnTo>
                <a:lnTo>
                  <a:pt x="5" y="2"/>
                </a:lnTo>
                <a:lnTo>
                  <a:pt x="5" y="6"/>
                </a:lnTo>
                <a:lnTo>
                  <a:pt x="0" y="2"/>
                </a:lnTo>
                <a:close/>
              </a:path>
            </a:pathLst>
          </a:custGeom>
          <a:solidFill>
            <a:srgbClr val="FF6600"/>
          </a:solidFill>
          <a:ln w="0">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1" name="Freeform 19">
            <a:extLst>
              <a:ext uri="{FF2B5EF4-FFF2-40B4-BE49-F238E27FC236}">
                <a16:creationId xmlns:a16="http://schemas.microsoft.com/office/drawing/2014/main" id="{9F3EDD3D-D574-48CF-93E2-824A41BD7EDE}"/>
              </a:ext>
            </a:extLst>
          </p:cNvPr>
          <p:cNvSpPr>
            <a:spLocks noChangeAspect="1"/>
          </p:cNvSpPr>
          <p:nvPr/>
        </p:nvSpPr>
        <p:spPr bwMode="auto">
          <a:xfrm>
            <a:off x="3689351" y="1435101"/>
            <a:ext cx="23813" cy="61913"/>
          </a:xfrm>
          <a:custGeom>
            <a:avLst/>
            <a:gdLst>
              <a:gd name="T0" fmla="*/ 0 w 3"/>
              <a:gd name="T1" fmla="*/ 2147483647 h 8"/>
              <a:gd name="T2" fmla="*/ 2147483647 w 3"/>
              <a:gd name="T3" fmla="*/ 0 h 8"/>
              <a:gd name="T4" fmla="*/ 2147483647 w 3"/>
              <a:gd name="T5" fmla="*/ 2147483647 h 8"/>
              <a:gd name="T6" fmla="*/ 2147483647 w 3"/>
              <a:gd name="T7" fmla="*/ 2147483647 h 8"/>
              <a:gd name="T8" fmla="*/ 0 w 3"/>
              <a:gd name="T9" fmla="*/ 2147483647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0" y="2"/>
                </a:moveTo>
                <a:lnTo>
                  <a:pt x="2" y="0"/>
                </a:lnTo>
                <a:lnTo>
                  <a:pt x="3" y="1"/>
                </a:lnTo>
                <a:lnTo>
                  <a:pt x="2" y="8"/>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2" name="Alabama">
            <a:extLst>
              <a:ext uri="{FF2B5EF4-FFF2-40B4-BE49-F238E27FC236}">
                <a16:creationId xmlns:a16="http://schemas.microsoft.com/office/drawing/2014/main" id="{06CF3238-1BEE-4793-BCDD-6F2AD5EBE731}"/>
              </a:ext>
            </a:extLst>
          </p:cNvPr>
          <p:cNvSpPr>
            <a:spLocks noChangeAspect="1"/>
          </p:cNvSpPr>
          <p:nvPr/>
        </p:nvSpPr>
        <p:spPr bwMode="auto">
          <a:xfrm>
            <a:off x="7392988" y="3822700"/>
            <a:ext cx="461962" cy="744538"/>
          </a:xfrm>
          <a:custGeom>
            <a:avLst/>
            <a:gdLst>
              <a:gd name="T0" fmla="*/ 0 w 59"/>
              <a:gd name="T1" fmla="*/ 2147483647 h 96"/>
              <a:gd name="T2" fmla="*/ 2147483647 w 59"/>
              <a:gd name="T3" fmla="*/ 2147483647 h 96"/>
              <a:gd name="T4" fmla="*/ 0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0 h 96"/>
              <a:gd name="T46" fmla="*/ 0 w 59"/>
              <a:gd name="T47" fmla="*/ 2147483647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96"/>
              <a:gd name="T74" fmla="*/ 59 w 59"/>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96">
                <a:moveTo>
                  <a:pt x="0" y="3"/>
                </a:moveTo>
                <a:lnTo>
                  <a:pt x="1" y="5"/>
                </a:lnTo>
                <a:lnTo>
                  <a:pt x="0" y="65"/>
                </a:lnTo>
                <a:lnTo>
                  <a:pt x="4" y="94"/>
                </a:lnTo>
                <a:lnTo>
                  <a:pt x="8" y="94"/>
                </a:lnTo>
                <a:lnTo>
                  <a:pt x="10" y="86"/>
                </a:lnTo>
                <a:lnTo>
                  <a:pt x="11" y="88"/>
                </a:lnTo>
                <a:lnTo>
                  <a:pt x="11" y="92"/>
                </a:lnTo>
                <a:lnTo>
                  <a:pt x="14" y="94"/>
                </a:lnTo>
                <a:lnTo>
                  <a:pt x="10" y="96"/>
                </a:lnTo>
                <a:lnTo>
                  <a:pt x="19" y="94"/>
                </a:lnTo>
                <a:lnTo>
                  <a:pt x="20" y="91"/>
                </a:lnTo>
                <a:lnTo>
                  <a:pt x="19" y="90"/>
                </a:lnTo>
                <a:lnTo>
                  <a:pt x="20" y="88"/>
                </a:lnTo>
                <a:lnTo>
                  <a:pt x="16" y="84"/>
                </a:lnTo>
                <a:lnTo>
                  <a:pt x="16" y="81"/>
                </a:lnTo>
                <a:lnTo>
                  <a:pt x="59" y="77"/>
                </a:lnTo>
                <a:lnTo>
                  <a:pt x="56" y="61"/>
                </a:lnTo>
                <a:lnTo>
                  <a:pt x="56" y="56"/>
                </a:lnTo>
                <a:lnTo>
                  <a:pt x="58" y="53"/>
                </a:lnTo>
                <a:lnTo>
                  <a:pt x="57" y="47"/>
                </a:lnTo>
                <a:lnTo>
                  <a:pt x="52" y="41"/>
                </a:lnTo>
                <a:lnTo>
                  <a:pt x="41" y="0"/>
                </a:lnTo>
                <a:lnTo>
                  <a:pt x="0" y="3"/>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3" name="Arizona">
            <a:extLst>
              <a:ext uri="{FF2B5EF4-FFF2-40B4-BE49-F238E27FC236}">
                <a16:creationId xmlns:a16="http://schemas.microsoft.com/office/drawing/2014/main" id="{A48CC257-0BF4-44C1-81F6-CDD0616A2B8D}"/>
              </a:ext>
            </a:extLst>
          </p:cNvPr>
          <p:cNvSpPr>
            <a:spLocks noChangeAspect="1"/>
          </p:cNvSpPr>
          <p:nvPr/>
        </p:nvSpPr>
        <p:spPr bwMode="auto">
          <a:xfrm>
            <a:off x="3994150" y="3354388"/>
            <a:ext cx="833438" cy="957262"/>
          </a:xfrm>
          <a:custGeom>
            <a:avLst/>
            <a:gdLst>
              <a:gd name="T0" fmla="*/ 0 w 106"/>
              <a:gd name="T1" fmla="*/ 2147483647 h 123"/>
              <a:gd name="T2" fmla="*/ 2147483647 w 106"/>
              <a:gd name="T3" fmla="*/ 2147483647 h 123"/>
              <a:gd name="T4" fmla="*/ 2147483647 w 106"/>
              <a:gd name="T5" fmla="*/ 2147483647 h 123"/>
              <a:gd name="T6" fmla="*/ 2147483647 w 106"/>
              <a:gd name="T7" fmla="*/ 2147483647 h 123"/>
              <a:gd name="T8" fmla="*/ 2147483647 w 106"/>
              <a:gd name="T9" fmla="*/ 2147483647 h 123"/>
              <a:gd name="T10" fmla="*/ 2147483647 w 106"/>
              <a:gd name="T11" fmla="*/ 2147483647 h 123"/>
              <a:gd name="T12" fmla="*/ 2147483647 w 106"/>
              <a:gd name="T13" fmla="*/ 2147483647 h 123"/>
              <a:gd name="T14" fmla="*/ 2147483647 w 106"/>
              <a:gd name="T15" fmla="*/ 2147483647 h 123"/>
              <a:gd name="T16" fmla="*/ 2147483647 w 106"/>
              <a:gd name="T17" fmla="*/ 2147483647 h 123"/>
              <a:gd name="T18" fmla="*/ 2147483647 w 106"/>
              <a:gd name="T19" fmla="*/ 2147483647 h 123"/>
              <a:gd name="T20" fmla="*/ 2147483647 w 106"/>
              <a:gd name="T21" fmla="*/ 2147483647 h 123"/>
              <a:gd name="T22" fmla="*/ 2147483647 w 106"/>
              <a:gd name="T23" fmla="*/ 0 h 123"/>
              <a:gd name="T24" fmla="*/ 2147483647 w 106"/>
              <a:gd name="T25" fmla="*/ 2147483647 h 123"/>
              <a:gd name="T26" fmla="*/ 2147483647 w 106"/>
              <a:gd name="T27" fmla="*/ 2147483647 h 123"/>
              <a:gd name="T28" fmla="*/ 2147483647 w 106"/>
              <a:gd name="T29" fmla="*/ 2147483647 h 123"/>
              <a:gd name="T30" fmla="*/ 2147483647 w 106"/>
              <a:gd name="T31" fmla="*/ 2147483647 h 123"/>
              <a:gd name="T32" fmla="*/ 2147483647 w 106"/>
              <a:gd name="T33" fmla="*/ 2147483647 h 123"/>
              <a:gd name="T34" fmla="*/ 0 w 106"/>
              <a:gd name="T35" fmla="*/ 2147483647 h 1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6"/>
              <a:gd name="T55" fmla="*/ 0 h 123"/>
              <a:gd name="T56" fmla="*/ 106 w 106"/>
              <a:gd name="T57" fmla="*/ 123 h 1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6" h="123">
                <a:moveTo>
                  <a:pt x="0" y="85"/>
                </a:moveTo>
                <a:lnTo>
                  <a:pt x="7" y="79"/>
                </a:lnTo>
                <a:lnTo>
                  <a:pt x="4" y="74"/>
                </a:lnTo>
                <a:lnTo>
                  <a:pt x="5" y="67"/>
                </a:lnTo>
                <a:lnTo>
                  <a:pt x="12" y="56"/>
                </a:lnTo>
                <a:lnTo>
                  <a:pt x="17" y="52"/>
                </a:lnTo>
                <a:lnTo>
                  <a:pt x="14" y="48"/>
                </a:lnTo>
                <a:lnTo>
                  <a:pt x="13" y="37"/>
                </a:lnTo>
                <a:lnTo>
                  <a:pt x="14" y="16"/>
                </a:lnTo>
                <a:lnTo>
                  <a:pt x="18" y="15"/>
                </a:lnTo>
                <a:lnTo>
                  <a:pt x="24" y="18"/>
                </a:lnTo>
                <a:lnTo>
                  <a:pt x="29" y="0"/>
                </a:lnTo>
                <a:lnTo>
                  <a:pt x="106" y="13"/>
                </a:lnTo>
                <a:lnTo>
                  <a:pt x="90" y="123"/>
                </a:lnTo>
                <a:lnTo>
                  <a:pt x="67" y="120"/>
                </a:lnTo>
                <a:lnTo>
                  <a:pt x="52" y="116"/>
                </a:lnTo>
                <a:lnTo>
                  <a:pt x="22" y="98"/>
                </a:lnTo>
                <a:lnTo>
                  <a:pt x="0" y="8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4" name="Arkansas">
            <a:extLst>
              <a:ext uri="{FF2B5EF4-FFF2-40B4-BE49-F238E27FC236}">
                <a16:creationId xmlns:a16="http://schemas.microsoft.com/office/drawing/2014/main" id="{DAA982E9-7EB4-4EA1-99C6-02538C504DE5}"/>
              </a:ext>
            </a:extLst>
          </p:cNvPr>
          <p:cNvSpPr>
            <a:spLocks noChangeAspect="1"/>
          </p:cNvSpPr>
          <p:nvPr/>
        </p:nvSpPr>
        <p:spPr bwMode="auto">
          <a:xfrm>
            <a:off x="6584951" y="3635376"/>
            <a:ext cx="620713" cy="544513"/>
          </a:xfrm>
          <a:custGeom>
            <a:avLst/>
            <a:gdLst>
              <a:gd name="T0" fmla="*/ 0 w 79"/>
              <a:gd name="T1" fmla="*/ 2147483647 h 70"/>
              <a:gd name="T2" fmla="*/ 2147483647 w 79"/>
              <a:gd name="T3" fmla="*/ 2147483647 h 70"/>
              <a:gd name="T4" fmla="*/ 2147483647 w 79"/>
              <a:gd name="T5" fmla="*/ 2147483647 h 70"/>
              <a:gd name="T6" fmla="*/ 2147483647 w 79"/>
              <a:gd name="T7" fmla="*/ 2147483647 h 70"/>
              <a:gd name="T8" fmla="*/ 2147483647 w 79"/>
              <a:gd name="T9" fmla="*/ 2147483647 h 70"/>
              <a:gd name="T10" fmla="*/ 2147483647 w 79"/>
              <a:gd name="T11" fmla="*/ 2147483647 h 70"/>
              <a:gd name="T12" fmla="*/ 2147483647 w 79"/>
              <a:gd name="T13" fmla="*/ 2147483647 h 70"/>
              <a:gd name="T14" fmla="*/ 2147483647 w 79"/>
              <a:gd name="T15" fmla="*/ 2147483647 h 70"/>
              <a:gd name="T16" fmla="*/ 2147483647 w 79"/>
              <a:gd name="T17" fmla="*/ 2147483647 h 70"/>
              <a:gd name="T18" fmla="*/ 2147483647 w 79"/>
              <a:gd name="T19" fmla="*/ 2147483647 h 70"/>
              <a:gd name="T20" fmla="*/ 2147483647 w 79"/>
              <a:gd name="T21" fmla="*/ 2147483647 h 70"/>
              <a:gd name="T22" fmla="*/ 2147483647 w 79"/>
              <a:gd name="T23" fmla="*/ 2147483647 h 70"/>
              <a:gd name="T24" fmla="*/ 2147483647 w 79"/>
              <a:gd name="T25" fmla="*/ 2147483647 h 70"/>
              <a:gd name="T26" fmla="*/ 2147483647 w 79"/>
              <a:gd name="T27" fmla="*/ 2147483647 h 70"/>
              <a:gd name="T28" fmla="*/ 2147483647 w 79"/>
              <a:gd name="T29" fmla="*/ 2147483647 h 70"/>
              <a:gd name="T30" fmla="*/ 2147483647 w 79"/>
              <a:gd name="T31" fmla="*/ 2147483647 h 70"/>
              <a:gd name="T32" fmla="*/ 2147483647 w 79"/>
              <a:gd name="T33" fmla="*/ 2147483647 h 70"/>
              <a:gd name="T34" fmla="*/ 2147483647 w 79"/>
              <a:gd name="T35" fmla="*/ 2147483647 h 70"/>
              <a:gd name="T36" fmla="*/ 2147483647 w 79"/>
              <a:gd name="T37" fmla="*/ 2147483647 h 70"/>
              <a:gd name="T38" fmla="*/ 2147483647 w 79"/>
              <a:gd name="T39" fmla="*/ 0 h 70"/>
              <a:gd name="T40" fmla="*/ 0 w 79"/>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0"/>
              <a:gd name="T65" fmla="*/ 79 w 79"/>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0">
                <a:moveTo>
                  <a:pt x="0" y="2"/>
                </a:moveTo>
                <a:lnTo>
                  <a:pt x="3" y="24"/>
                </a:lnTo>
                <a:lnTo>
                  <a:pt x="3" y="58"/>
                </a:lnTo>
                <a:lnTo>
                  <a:pt x="4" y="60"/>
                </a:lnTo>
                <a:lnTo>
                  <a:pt x="10" y="60"/>
                </a:lnTo>
                <a:lnTo>
                  <a:pt x="10" y="70"/>
                </a:lnTo>
                <a:lnTo>
                  <a:pt x="57" y="70"/>
                </a:lnTo>
                <a:lnTo>
                  <a:pt x="56" y="59"/>
                </a:lnTo>
                <a:lnTo>
                  <a:pt x="60" y="47"/>
                </a:lnTo>
                <a:lnTo>
                  <a:pt x="66" y="39"/>
                </a:lnTo>
                <a:lnTo>
                  <a:pt x="65" y="37"/>
                </a:lnTo>
                <a:lnTo>
                  <a:pt x="70" y="29"/>
                </a:lnTo>
                <a:lnTo>
                  <a:pt x="72" y="22"/>
                </a:lnTo>
                <a:lnTo>
                  <a:pt x="71" y="21"/>
                </a:lnTo>
                <a:lnTo>
                  <a:pt x="75" y="17"/>
                </a:lnTo>
                <a:lnTo>
                  <a:pt x="79" y="11"/>
                </a:lnTo>
                <a:lnTo>
                  <a:pt x="78" y="9"/>
                </a:lnTo>
                <a:lnTo>
                  <a:pt x="67" y="10"/>
                </a:lnTo>
                <a:lnTo>
                  <a:pt x="70" y="6"/>
                </a:lnTo>
                <a:lnTo>
                  <a:pt x="69" y="0"/>
                </a:lnTo>
                <a:lnTo>
                  <a:pt x="0" y="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5" name="California">
            <a:extLst>
              <a:ext uri="{FF2B5EF4-FFF2-40B4-BE49-F238E27FC236}">
                <a16:creationId xmlns:a16="http://schemas.microsoft.com/office/drawing/2014/main" id="{ACD20074-48A6-487D-AC4F-82A731020284}"/>
              </a:ext>
            </a:extLst>
          </p:cNvPr>
          <p:cNvSpPr>
            <a:spLocks noChangeAspect="1"/>
          </p:cNvSpPr>
          <p:nvPr/>
        </p:nvSpPr>
        <p:spPr bwMode="auto">
          <a:xfrm>
            <a:off x="3162300" y="2320926"/>
            <a:ext cx="966788" cy="1647825"/>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2147483647 w 123"/>
              <a:gd name="T65" fmla="*/ 2147483647 h 212"/>
              <a:gd name="T66" fmla="*/ 2147483647 w 123"/>
              <a:gd name="T67" fmla="*/ 2147483647 h 212"/>
              <a:gd name="T68" fmla="*/ 2147483647 w 123"/>
              <a:gd name="T69" fmla="*/ 2147483647 h 212"/>
              <a:gd name="T70" fmla="*/ 2147483647 w 123"/>
              <a:gd name="T71" fmla="*/ 2147483647 h 212"/>
              <a:gd name="T72" fmla="*/ 2147483647 w 123"/>
              <a:gd name="T73" fmla="*/ 2147483647 h 212"/>
              <a:gd name="T74" fmla="*/ 2147483647 w 123"/>
              <a:gd name="T75" fmla="*/ 2147483647 h 212"/>
              <a:gd name="T76" fmla="*/ 2147483647 w 123"/>
              <a:gd name="T77" fmla="*/ 2147483647 h 212"/>
              <a:gd name="T78" fmla="*/ 2147483647 w 123"/>
              <a:gd name="T79" fmla="*/ 2147483647 h 212"/>
              <a:gd name="T80" fmla="*/ 2147483647 w 123"/>
              <a:gd name="T81" fmla="*/ 2147483647 h 212"/>
              <a:gd name="T82" fmla="*/ 2147483647 w 123"/>
              <a:gd name="T83" fmla="*/ 2147483647 h 212"/>
              <a:gd name="T84" fmla="*/ 2147483647 w 123"/>
              <a:gd name="T85" fmla="*/ 2147483647 h 212"/>
              <a:gd name="T86" fmla="*/ 2147483647 w 123"/>
              <a:gd name="T87" fmla="*/ 2147483647 h 212"/>
              <a:gd name="T88" fmla="*/ 2147483647 w 123"/>
              <a:gd name="T89" fmla="*/ 2147483647 h 212"/>
              <a:gd name="T90" fmla="*/ 2147483647 w 123"/>
              <a:gd name="T91" fmla="*/ 2147483647 h 212"/>
              <a:gd name="T92" fmla="*/ 2147483647 w 123"/>
              <a:gd name="T93" fmla="*/ 2147483647 h 212"/>
              <a:gd name="T94" fmla="*/ 2147483647 w 123"/>
              <a:gd name="T95" fmla="*/ 2147483647 h 212"/>
              <a:gd name="T96" fmla="*/ 2147483647 w 123"/>
              <a:gd name="T97" fmla="*/ 0 h 212"/>
              <a:gd name="T98" fmla="*/ 2147483647 w 123"/>
              <a:gd name="T99" fmla="*/ 2147483647 h 212"/>
              <a:gd name="T100" fmla="*/ 2147483647 w 123"/>
              <a:gd name="T101" fmla="*/ 2147483647 h 212"/>
              <a:gd name="T102" fmla="*/ 0 w 123"/>
              <a:gd name="T103" fmla="*/ 2147483647 h 212"/>
              <a:gd name="T104" fmla="*/ 2147483647 w 123"/>
              <a:gd name="T105" fmla="*/ 2147483647 h 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
              <a:gd name="T160" fmla="*/ 0 h 212"/>
              <a:gd name="T161" fmla="*/ 123 w 123"/>
              <a:gd name="T162" fmla="*/ 212 h 2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 h="212">
                <a:moveTo>
                  <a:pt x="3" y="38"/>
                </a:moveTo>
                <a:lnTo>
                  <a:pt x="4" y="43"/>
                </a:lnTo>
                <a:lnTo>
                  <a:pt x="1" y="59"/>
                </a:lnTo>
                <a:lnTo>
                  <a:pt x="3" y="64"/>
                </a:lnTo>
                <a:lnTo>
                  <a:pt x="13" y="86"/>
                </a:lnTo>
                <a:lnTo>
                  <a:pt x="14" y="85"/>
                </a:lnTo>
                <a:lnTo>
                  <a:pt x="14" y="81"/>
                </a:lnTo>
                <a:lnTo>
                  <a:pt x="16" y="80"/>
                </a:lnTo>
                <a:lnTo>
                  <a:pt x="18" y="81"/>
                </a:lnTo>
                <a:lnTo>
                  <a:pt x="15" y="84"/>
                </a:lnTo>
                <a:lnTo>
                  <a:pt x="16" y="85"/>
                </a:lnTo>
                <a:lnTo>
                  <a:pt x="18" y="95"/>
                </a:lnTo>
                <a:lnTo>
                  <a:pt x="17" y="95"/>
                </a:lnTo>
                <a:lnTo>
                  <a:pt x="13" y="91"/>
                </a:lnTo>
                <a:lnTo>
                  <a:pt x="14" y="87"/>
                </a:lnTo>
                <a:lnTo>
                  <a:pt x="13" y="87"/>
                </a:lnTo>
                <a:lnTo>
                  <a:pt x="11" y="91"/>
                </a:lnTo>
                <a:lnTo>
                  <a:pt x="11" y="100"/>
                </a:lnTo>
                <a:lnTo>
                  <a:pt x="13" y="104"/>
                </a:lnTo>
                <a:lnTo>
                  <a:pt x="18" y="107"/>
                </a:lnTo>
                <a:lnTo>
                  <a:pt x="17" y="112"/>
                </a:lnTo>
                <a:lnTo>
                  <a:pt x="14" y="112"/>
                </a:lnTo>
                <a:lnTo>
                  <a:pt x="13" y="118"/>
                </a:lnTo>
                <a:lnTo>
                  <a:pt x="19" y="130"/>
                </a:lnTo>
                <a:lnTo>
                  <a:pt x="24" y="138"/>
                </a:lnTo>
                <a:lnTo>
                  <a:pt x="23" y="143"/>
                </a:lnTo>
                <a:lnTo>
                  <a:pt x="26" y="146"/>
                </a:lnTo>
                <a:lnTo>
                  <a:pt x="25" y="149"/>
                </a:lnTo>
                <a:lnTo>
                  <a:pt x="23" y="156"/>
                </a:lnTo>
                <a:lnTo>
                  <a:pt x="26" y="159"/>
                </a:lnTo>
                <a:lnTo>
                  <a:pt x="41" y="164"/>
                </a:lnTo>
                <a:lnTo>
                  <a:pt x="47" y="172"/>
                </a:lnTo>
                <a:lnTo>
                  <a:pt x="54" y="175"/>
                </a:lnTo>
                <a:lnTo>
                  <a:pt x="54" y="180"/>
                </a:lnTo>
                <a:lnTo>
                  <a:pt x="59" y="181"/>
                </a:lnTo>
                <a:lnTo>
                  <a:pt x="65" y="190"/>
                </a:lnTo>
                <a:lnTo>
                  <a:pt x="69" y="197"/>
                </a:lnTo>
                <a:lnTo>
                  <a:pt x="69" y="209"/>
                </a:lnTo>
                <a:lnTo>
                  <a:pt x="113" y="212"/>
                </a:lnTo>
                <a:lnTo>
                  <a:pt x="110" y="207"/>
                </a:lnTo>
                <a:lnTo>
                  <a:pt x="111" y="200"/>
                </a:lnTo>
                <a:lnTo>
                  <a:pt x="118" y="189"/>
                </a:lnTo>
                <a:lnTo>
                  <a:pt x="123" y="185"/>
                </a:lnTo>
                <a:lnTo>
                  <a:pt x="120" y="181"/>
                </a:lnTo>
                <a:lnTo>
                  <a:pt x="119" y="170"/>
                </a:lnTo>
                <a:lnTo>
                  <a:pt x="60" y="82"/>
                </a:lnTo>
                <a:lnTo>
                  <a:pt x="56" y="73"/>
                </a:lnTo>
                <a:lnTo>
                  <a:pt x="70" y="16"/>
                </a:lnTo>
                <a:lnTo>
                  <a:pt x="12" y="0"/>
                </a:lnTo>
                <a:lnTo>
                  <a:pt x="10" y="3"/>
                </a:lnTo>
                <a:lnTo>
                  <a:pt x="11" y="11"/>
                </a:lnTo>
                <a:lnTo>
                  <a:pt x="0" y="28"/>
                </a:lnTo>
                <a:lnTo>
                  <a:pt x="3" y="3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6" name="Colorado">
            <a:extLst>
              <a:ext uri="{FF2B5EF4-FFF2-40B4-BE49-F238E27FC236}">
                <a16:creationId xmlns:a16="http://schemas.microsoft.com/office/drawing/2014/main" id="{BDDBD849-59E7-49FB-B311-07C055E084B4}"/>
              </a:ext>
            </a:extLst>
          </p:cNvPr>
          <p:cNvSpPr>
            <a:spLocks noChangeAspect="1"/>
          </p:cNvSpPr>
          <p:nvPr/>
        </p:nvSpPr>
        <p:spPr bwMode="auto">
          <a:xfrm>
            <a:off x="4827588" y="2849563"/>
            <a:ext cx="893762" cy="698500"/>
          </a:xfrm>
          <a:custGeom>
            <a:avLst/>
            <a:gdLst>
              <a:gd name="T0" fmla="*/ 0 w 114"/>
              <a:gd name="T1" fmla="*/ 2147483647 h 90"/>
              <a:gd name="T2" fmla="*/ 2147483647 w 114"/>
              <a:gd name="T3" fmla="*/ 0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0 w 114"/>
              <a:gd name="T17" fmla="*/ 2147483647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0"/>
              <a:gd name="T29" fmla="*/ 114 w 114"/>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0">
                <a:moveTo>
                  <a:pt x="0" y="78"/>
                </a:moveTo>
                <a:lnTo>
                  <a:pt x="11" y="0"/>
                </a:lnTo>
                <a:lnTo>
                  <a:pt x="84" y="8"/>
                </a:lnTo>
                <a:lnTo>
                  <a:pt x="114" y="11"/>
                </a:lnTo>
                <a:lnTo>
                  <a:pt x="112" y="30"/>
                </a:lnTo>
                <a:lnTo>
                  <a:pt x="108" y="90"/>
                </a:lnTo>
                <a:lnTo>
                  <a:pt x="94" y="89"/>
                </a:lnTo>
                <a:lnTo>
                  <a:pt x="47" y="84"/>
                </a:lnTo>
                <a:lnTo>
                  <a:pt x="0" y="78"/>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7" name="Connecticut">
            <a:extLst>
              <a:ext uri="{FF2B5EF4-FFF2-40B4-BE49-F238E27FC236}">
                <a16:creationId xmlns:a16="http://schemas.microsoft.com/office/drawing/2014/main" id="{BDDE179C-CB95-4C29-BBB6-F72B59961482}"/>
              </a:ext>
            </a:extLst>
          </p:cNvPr>
          <p:cNvSpPr>
            <a:spLocks noChangeAspect="1"/>
          </p:cNvSpPr>
          <p:nvPr/>
        </p:nvSpPr>
        <p:spPr bwMode="auto">
          <a:xfrm>
            <a:off x="8963025" y="2468563"/>
            <a:ext cx="203200" cy="201612"/>
          </a:xfrm>
          <a:custGeom>
            <a:avLst/>
            <a:gdLst>
              <a:gd name="T0" fmla="*/ 0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0 h 26"/>
              <a:gd name="T32" fmla="*/ 0 w 26"/>
              <a:gd name="T33" fmla="*/ 2147483647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26"/>
              <a:gd name="T53" fmla="*/ 26 w 26"/>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26">
                <a:moveTo>
                  <a:pt x="0" y="5"/>
                </a:moveTo>
                <a:lnTo>
                  <a:pt x="2" y="19"/>
                </a:lnTo>
                <a:lnTo>
                  <a:pt x="2" y="26"/>
                </a:lnTo>
                <a:lnTo>
                  <a:pt x="4" y="25"/>
                </a:lnTo>
                <a:lnTo>
                  <a:pt x="5" y="23"/>
                </a:lnTo>
                <a:lnTo>
                  <a:pt x="9" y="21"/>
                </a:lnTo>
                <a:lnTo>
                  <a:pt x="11" y="18"/>
                </a:lnTo>
                <a:lnTo>
                  <a:pt x="12" y="19"/>
                </a:lnTo>
                <a:lnTo>
                  <a:pt x="15" y="17"/>
                </a:lnTo>
                <a:lnTo>
                  <a:pt x="19" y="17"/>
                </a:lnTo>
                <a:lnTo>
                  <a:pt x="19" y="15"/>
                </a:lnTo>
                <a:lnTo>
                  <a:pt x="21" y="16"/>
                </a:lnTo>
                <a:lnTo>
                  <a:pt x="22" y="15"/>
                </a:lnTo>
                <a:lnTo>
                  <a:pt x="24" y="15"/>
                </a:lnTo>
                <a:lnTo>
                  <a:pt x="26" y="13"/>
                </a:lnTo>
                <a:lnTo>
                  <a:pt x="24" y="0"/>
                </a:lnTo>
                <a:lnTo>
                  <a:pt x="0" y="5"/>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8" name="Delaware">
            <a:extLst>
              <a:ext uri="{FF2B5EF4-FFF2-40B4-BE49-F238E27FC236}">
                <a16:creationId xmlns:a16="http://schemas.microsoft.com/office/drawing/2014/main" id="{1A9A977A-3539-4C7D-994D-DC2CA282D709}"/>
              </a:ext>
            </a:extLst>
          </p:cNvPr>
          <p:cNvSpPr>
            <a:spLocks noChangeAspect="1"/>
          </p:cNvSpPr>
          <p:nvPr/>
        </p:nvSpPr>
        <p:spPr bwMode="auto">
          <a:xfrm>
            <a:off x="8780463" y="2895600"/>
            <a:ext cx="127000" cy="211138"/>
          </a:xfrm>
          <a:custGeom>
            <a:avLst/>
            <a:gdLst>
              <a:gd name="T0" fmla="*/ 0 w 16"/>
              <a:gd name="T1" fmla="*/ 2147483647 h 27"/>
              <a:gd name="T2" fmla="*/ 2147483647 w 16"/>
              <a:gd name="T3" fmla="*/ 0 h 27"/>
              <a:gd name="T4" fmla="*/ 2147483647 w 16"/>
              <a:gd name="T5" fmla="*/ 0 h 27"/>
              <a:gd name="T6" fmla="*/ 2147483647 w 16"/>
              <a:gd name="T7" fmla="*/ 2147483647 h 27"/>
              <a:gd name="T8" fmla="*/ 2147483647 w 16"/>
              <a:gd name="T9" fmla="*/ 2147483647 h 27"/>
              <a:gd name="T10" fmla="*/ 2147483647 w 16"/>
              <a:gd name="T11" fmla="*/ 2147483647 h 27"/>
              <a:gd name="T12" fmla="*/ 2147483647 w 16"/>
              <a:gd name="T13" fmla="*/ 2147483647 h 27"/>
              <a:gd name="T14" fmla="*/ 2147483647 w 16"/>
              <a:gd name="T15" fmla="*/ 2147483647 h 27"/>
              <a:gd name="T16" fmla="*/ 2147483647 w 16"/>
              <a:gd name="T17" fmla="*/ 2147483647 h 27"/>
              <a:gd name="T18" fmla="*/ 2147483647 w 16"/>
              <a:gd name="T19" fmla="*/ 2147483647 h 27"/>
              <a:gd name="T20" fmla="*/ 2147483647 w 16"/>
              <a:gd name="T21" fmla="*/ 2147483647 h 27"/>
              <a:gd name="T22" fmla="*/ 2147483647 w 16"/>
              <a:gd name="T23" fmla="*/ 2147483647 h 27"/>
              <a:gd name="T24" fmla="*/ 2147483647 w 16"/>
              <a:gd name="T25" fmla="*/ 2147483647 h 27"/>
              <a:gd name="T26" fmla="*/ 2147483647 w 16"/>
              <a:gd name="T27" fmla="*/ 2147483647 h 27"/>
              <a:gd name="T28" fmla="*/ 2147483647 w 16"/>
              <a:gd name="T29" fmla="*/ 2147483647 h 27"/>
              <a:gd name="T30" fmla="*/ 2147483647 w 16"/>
              <a:gd name="T31" fmla="*/ 2147483647 h 27"/>
              <a:gd name="T32" fmla="*/ 2147483647 w 16"/>
              <a:gd name="T33" fmla="*/ 2147483647 h 27"/>
              <a:gd name="T34" fmla="*/ 2147483647 w 16"/>
              <a:gd name="T35" fmla="*/ 2147483647 h 27"/>
              <a:gd name="T36" fmla="*/ 2147483647 w 16"/>
              <a:gd name="T37" fmla="*/ 2147483647 h 27"/>
              <a:gd name="T38" fmla="*/ 0 w 16"/>
              <a:gd name="T39" fmla="*/ 2147483647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27"/>
              <a:gd name="T62" fmla="*/ 16 w 16"/>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27">
                <a:moveTo>
                  <a:pt x="0" y="3"/>
                </a:moveTo>
                <a:lnTo>
                  <a:pt x="2" y="0"/>
                </a:lnTo>
                <a:lnTo>
                  <a:pt x="5" y="0"/>
                </a:lnTo>
                <a:lnTo>
                  <a:pt x="4" y="3"/>
                </a:lnTo>
                <a:lnTo>
                  <a:pt x="3" y="4"/>
                </a:lnTo>
                <a:lnTo>
                  <a:pt x="4" y="7"/>
                </a:lnTo>
                <a:lnTo>
                  <a:pt x="5" y="9"/>
                </a:lnTo>
                <a:lnTo>
                  <a:pt x="7" y="11"/>
                </a:lnTo>
                <a:lnTo>
                  <a:pt x="8" y="14"/>
                </a:lnTo>
                <a:lnTo>
                  <a:pt x="10" y="17"/>
                </a:lnTo>
                <a:lnTo>
                  <a:pt x="12" y="18"/>
                </a:lnTo>
                <a:lnTo>
                  <a:pt x="14" y="19"/>
                </a:lnTo>
                <a:lnTo>
                  <a:pt x="15" y="21"/>
                </a:lnTo>
                <a:lnTo>
                  <a:pt x="13" y="23"/>
                </a:lnTo>
                <a:lnTo>
                  <a:pt x="15" y="23"/>
                </a:lnTo>
                <a:lnTo>
                  <a:pt x="16" y="25"/>
                </a:lnTo>
                <a:lnTo>
                  <a:pt x="12" y="26"/>
                </a:lnTo>
                <a:lnTo>
                  <a:pt x="6" y="27"/>
                </a:lnTo>
                <a:lnTo>
                  <a:pt x="6" y="25"/>
                </a:lnTo>
                <a:lnTo>
                  <a:pt x="0" y="3"/>
                </a:lnTo>
                <a:close/>
              </a:path>
            </a:pathLst>
          </a:custGeom>
          <a:solidFill>
            <a:srgbClr val="E6CC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099" name="Freeform 27">
            <a:extLst>
              <a:ext uri="{FF2B5EF4-FFF2-40B4-BE49-F238E27FC236}">
                <a16:creationId xmlns:a16="http://schemas.microsoft.com/office/drawing/2014/main" id="{4749FB3D-A5C2-44D8-88CE-45024F8DFAD7}"/>
              </a:ext>
            </a:extLst>
          </p:cNvPr>
          <p:cNvSpPr>
            <a:spLocks noChangeAspect="1"/>
          </p:cNvSpPr>
          <p:nvPr/>
        </p:nvSpPr>
        <p:spPr bwMode="auto">
          <a:xfrm>
            <a:off x="8647113" y="3060700"/>
            <a:ext cx="23812" cy="20638"/>
          </a:xfrm>
          <a:custGeom>
            <a:avLst/>
            <a:gdLst>
              <a:gd name="T0" fmla="*/ 0 w 3"/>
              <a:gd name="T1" fmla="*/ 2147483647 h 3"/>
              <a:gd name="T2" fmla="*/ 2147483647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2" y="0"/>
                </a:lnTo>
                <a:lnTo>
                  <a:pt x="3" y="2"/>
                </a:lnTo>
                <a:lnTo>
                  <a:pt x="2" y="3"/>
                </a:lnTo>
                <a:lnTo>
                  <a:pt x="0" y="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0" name="Georgia">
            <a:extLst>
              <a:ext uri="{FF2B5EF4-FFF2-40B4-BE49-F238E27FC236}">
                <a16:creationId xmlns:a16="http://schemas.microsoft.com/office/drawing/2014/main" id="{81862A6A-5CDD-48A3-9EEF-B036A6EB260B}"/>
              </a:ext>
            </a:extLst>
          </p:cNvPr>
          <p:cNvSpPr>
            <a:spLocks noChangeAspect="1"/>
          </p:cNvSpPr>
          <p:nvPr/>
        </p:nvSpPr>
        <p:spPr bwMode="auto">
          <a:xfrm>
            <a:off x="7715251" y="3783013"/>
            <a:ext cx="665163" cy="684212"/>
          </a:xfrm>
          <a:custGeom>
            <a:avLst/>
            <a:gdLst>
              <a:gd name="T0" fmla="*/ 0 w 85"/>
              <a:gd name="T1" fmla="*/ 2147483647 h 88"/>
              <a:gd name="T2" fmla="*/ 2147483647 w 85"/>
              <a:gd name="T3" fmla="*/ 2147483647 h 88"/>
              <a:gd name="T4" fmla="*/ 2147483647 w 85"/>
              <a:gd name="T5" fmla="*/ 2147483647 h 88"/>
              <a:gd name="T6" fmla="*/ 2147483647 w 85"/>
              <a:gd name="T7" fmla="*/ 2147483647 h 88"/>
              <a:gd name="T8" fmla="*/ 2147483647 w 85"/>
              <a:gd name="T9" fmla="*/ 2147483647 h 88"/>
              <a:gd name="T10" fmla="*/ 2147483647 w 85"/>
              <a:gd name="T11" fmla="*/ 2147483647 h 88"/>
              <a:gd name="T12" fmla="*/ 2147483647 w 85"/>
              <a:gd name="T13" fmla="*/ 2147483647 h 88"/>
              <a:gd name="T14" fmla="*/ 2147483647 w 85"/>
              <a:gd name="T15" fmla="*/ 2147483647 h 88"/>
              <a:gd name="T16" fmla="*/ 2147483647 w 85"/>
              <a:gd name="T17" fmla="*/ 2147483647 h 88"/>
              <a:gd name="T18" fmla="*/ 2147483647 w 85"/>
              <a:gd name="T19" fmla="*/ 2147483647 h 88"/>
              <a:gd name="T20" fmla="*/ 2147483647 w 85"/>
              <a:gd name="T21" fmla="*/ 2147483647 h 88"/>
              <a:gd name="T22" fmla="*/ 2147483647 w 85"/>
              <a:gd name="T23" fmla="*/ 2147483647 h 88"/>
              <a:gd name="T24" fmla="*/ 2147483647 w 85"/>
              <a:gd name="T25" fmla="*/ 2147483647 h 88"/>
              <a:gd name="T26" fmla="*/ 2147483647 w 85"/>
              <a:gd name="T27" fmla="*/ 2147483647 h 88"/>
              <a:gd name="T28" fmla="*/ 2147483647 w 85"/>
              <a:gd name="T29" fmla="*/ 2147483647 h 88"/>
              <a:gd name="T30" fmla="*/ 2147483647 w 85"/>
              <a:gd name="T31" fmla="*/ 2147483647 h 88"/>
              <a:gd name="T32" fmla="*/ 2147483647 w 85"/>
              <a:gd name="T33" fmla="*/ 2147483647 h 88"/>
              <a:gd name="T34" fmla="*/ 2147483647 w 85"/>
              <a:gd name="T35" fmla="*/ 2147483647 h 88"/>
              <a:gd name="T36" fmla="*/ 2147483647 w 85"/>
              <a:gd name="T37" fmla="*/ 2147483647 h 88"/>
              <a:gd name="T38" fmla="*/ 2147483647 w 85"/>
              <a:gd name="T39" fmla="*/ 2147483647 h 88"/>
              <a:gd name="T40" fmla="*/ 2147483647 w 85"/>
              <a:gd name="T41" fmla="*/ 2147483647 h 88"/>
              <a:gd name="T42" fmla="*/ 2147483647 w 85"/>
              <a:gd name="T43" fmla="*/ 2147483647 h 88"/>
              <a:gd name="T44" fmla="*/ 2147483647 w 85"/>
              <a:gd name="T45" fmla="*/ 2147483647 h 88"/>
              <a:gd name="T46" fmla="*/ 2147483647 w 85"/>
              <a:gd name="T47" fmla="*/ 2147483647 h 88"/>
              <a:gd name="T48" fmla="*/ 2147483647 w 85"/>
              <a:gd name="T49" fmla="*/ 2147483647 h 88"/>
              <a:gd name="T50" fmla="*/ 2147483647 w 85"/>
              <a:gd name="T51" fmla="*/ 2147483647 h 88"/>
              <a:gd name="T52" fmla="*/ 2147483647 w 85"/>
              <a:gd name="T53" fmla="*/ 2147483647 h 88"/>
              <a:gd name="T54" fmla="*/ 2147483647 w 85"/>
              <a:gd name="T55" fmla="*/ 2147483647 h 88"/>
              <a:gd name="T56" fmla="*/ 2147483647 w 85"/>
              <a:gd name="T57" fmla="*/ 2147483647 h 88"/>
              <a:gd name="T58" fmla="*/ 2147483647 w 85"/>
              <a:gd name="T59" fmla="*/ 2147483647 h 88"/>
              <a:gd name="T60" fmla="*/ 2147483647 w 85"/>
              <a:gd name="T61" fmla="*/ 2147483647 h 88"/>
              <a:gd name="T62" fmla="*/ 2147483647 w 85"/>
              <a:gd name="T63" fmla="*/ 2147483647 h 88"/>
              <a:gd name="T64" fmla="*/ 2147483647 w 85"/>
              <a:gd name="T65" fmla="*/ 2147483647 h 88"/>
              <a:gd name="T66" fmla="*/ 2147483647 w 85"/>
              <a:gd name="T67" fmla="*/ 2147483647 h 88"/>
              <a:gd name="T68" fmla="*/ 2147483647 w 85"/>
              <a:gd name="T69" fmla="*/ 2147483647 h 88"/>
              <a:gd name="T70" fmla="*/ 2147483647 w 85"/>
              <a:gd name="T71" fmla="*/ 2147483647 h 88"/>
              <a:gd name="T72" fmla="*/ 2147483647 w 85"/>
              <a:gd name="T73" fmla="*/ 2147483647 h 88"/>
              <a:gd name="T74" fmla="*/ 2147483647 w 85"/>
              <a:gd name="T75" fmla="*/ 2147483647 h 88"/>
              <a:gd name="T76" fmla="*/ 2147483647 w 85"/>
              <a:gd name="T77" fmla="*/ 2147483647 h 88"/>
              <a:gd name="T78" fmla="*/ 2147483647 w 85"/>
              <a:gd name="T79" fmla="*/ 2147483647 h 88"/>
              <a:gd name="T80" fmla="*/ 2147483647 w 85"/>
              <a:gd name="T81" fmla="*/ 0 h 88"/>
              <a:gd name="T82" fmla="*/ 2147483647 w 85"/>
              <a:gd name="T83" fmla="*/ 2147483647 h 88"/>
              <a:gd name="T84" fmla="*/ 0 w 85"/>
              <a:gd name="T85" fmla="*/ 2147483647 h 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88"/>
              <a:gd name="T131" fmla="*/ 85 w 85"/>
              <a:gd name="T132" fmla="*/ 88 h 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88">
                <a:moveTo>
                  <a:pt x="0" y="5"/>
                </a:moveTo>
                <a:lnTo>
                  <a:pt x="11" y="46"/>
                </a:lnTo>
                <a:lnTo>
                  <a:pt x="16" y="52"/>
                </a:lnTo>
                <a:lnTo>
                  <a:pt x="17" y="58"/>
                </a:lnTo>
                <a:lnTo>
                  <a:pt x="15" y="61"/>
                </a:lnTo>
                <a:lnTo>
                  <a:pt x="15" y="66"/>
                </a:lnTo>
                <a:lnTo>
                  <a:pt x="18" y="82"/>
                </a:lnTo>
                <a:lnTo>
                  <a:pt x="21" y="87"/>
                </a:lnTo>
                <a:lnTo>
                  <a:pt x="66" y="84"/>
                </a:lnTo>
                <a:lnTo>
                  <a:pt x="67" y="88"/>
                </a:lnTo>
                <a:lnTo>
                  <a:pt x="70" y="88"/>
                </a:lnTo>
                <a:lnTo>
                  <a:pt x="68" y="81"/>
                </a:lnTo>
                <a:lnTo>
                  <a:pt x="70" y="79"/>
                </a:lnTo>
                <a:lnTo>
                  <a:pt x="77" y="80"/>
                </a:lnTo>
                <a:lnTo>
                  <a:pt x="78" y="75"/>
                </a:lnTo>
                <a:lnTo>
                  <a:pt x="77" y="74"/>
                </a:lnTo>
                <a:lnTo>
                  <a:pt x="78" y="73"/>
                </a:lnTo>
                <a:lnTo>
                  <a:pt x="76" y="72"/>
                </a:lnTo>
                <a:lnTo>
                  <a:pt x="77" y="70"/>
                </a:lnTo>
                <a:lnTo>
                  <a:pt x="77" y="68"/>
                </a:lnTo>
                <a:lnTo>
                  <a:pt x="80" y="66"/>
                </a:lnTo>
                <a:lnTo>
                  <a:pt x="79" y="63"/>
                </a:lnTo>
                <a:lnTo>
                  <a:pt x="80" y="63"/>
                </a:lnTo>
                <a:lnTo>
                  <a:pt x="81" y="60"/>
                </a:lnTo>
                <a:lnTo>
                  <a:pt x="80" y="59"/>
                </a:lnTo>
                <a:lnTo>
                  <a:pt x="82" y="58"/>
                </a:lnTo>
                <a:lnTo>
                  <a:pt x="81" y="56"/>
                </a:lnTo>
                <a:lnTo>
                  <a:pt x="83" y="56"/>
                </a:lnTo>
                <a:lnTo>
                  <a:pt x="85" y="53"/>
                </a:lnTo>
                <a:lnTo>
                  <a:pt x="84" y="52"/>
                </a:lnTo>
                <a:lnTo>
                  <a:pt x="81" y="52"/>
                </a:lnTo>
                <a:lnTo>
                  <a:pt x="79" y="49"/>
                </a:lnTo>
                <a:lnTo>
                  <a:pt x="76" y="43"/>
                </a:lnTo>
                <a:lnTo>
                  <a:pt x="74" y="43"/>
                </a:lnTo>
                <a:lnTo>
                  <a:pt x="70" y="35"/>
                </a:lnTo>
                <a:lnTo>
                  <a:pt x="65" y="31"/>
                </a:lnTo>
                <a:lnTo>
                  <a:pt x="61" y="26"/>
                </a:lnTo>
                <a:lnTo>
                  <a:pt x="51" y="19"/>
                </a:lnTo>
                <a:lnTo>
                  <a:pt x="47" y="13"/>
                </a:lnTo>
                <a:lnTo>
                  <a:pt x="37" y="6"/>
                </a:lnTo>
                <a:lnTo>
                  <a:pt x="40" y="0"/>
                </a:lnTo>
                <a:lnTo>
                  <a:pt x="21" y="2"/>
                </a:lnTo>
                <a:lnTo>
                  <a:pt x="0" y="5"/>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1" name="Idaho">
            <a:extLst>
              <a:ext uri="{FF2B5EF4-FFF2-40B4-BE49-F238E27FC236}">
                <a16:creationId xmlns:a16="http://schemas.microsoft.com/office/drawing/2014/main" id="{825DB36D-4BF4-4640-A5E7-5AC3266944CF}"/>
              </a:ext>
            </a:extLst>
          </p:cNvPr>
          <p:cNvSpPr>
            <a:spLocks noChangeAspect="1"/>
          </p:cNvSpPr>
          <p:nvPr/>
        </p:nvSpPr>
        <p:spPr bwMode="auto">
          <a:xfrm>
            <a:off x="4043363" y="1497013"/>
            <a:ext cx="728662" cy="1166812"/>
          </a:xfrm>
          <a:custGeom>
            <a:avLst/>
            <a:gdLst>
              <a:gd name="T0" fmla="*/ 0 w 93"/>
              <a:gd name="T1" fmla="*/ 2147483647 h 150"/>
              <a:gd name="T2" fmla="*/ 2147483647 w 93"/>
              <a:gd name="T3" fmla="*/ 2147483647 h 150"/>
              <a:gd name="T4" fmla="*/ 2147483647 w 93"/>
              <a:gd name="T5" fmla="*/ 2147483647 h 150"/>
              <a:gd name="T6" fmla="*/ 2147483647 w 93"/>
              <a:gd name="T7" fmla="*/ 2147483647 h 150"/>
              <a:gd name="T8" fmla="*/ 2147483647 w 93"/>
              <a:gd name="T9" fmla="*/ 2147483647 h 150"/>
              <a:gd name="T10" fmla="*/ 2147483647 w 93"/>
              <a:gd name="T11" fmla="*/ 2147483647 h 150"/>
              <a:gd name="T12" fmla="*/ 2147483647 w 93"/>
              <a:gd name="T13" fmla="*/ 2147483647 h 150"/>
              <a:gd name="T14" fmla="*/ 2147483647 w 93"/>
              <a:gd name="T15" fmla="*/ 2147483647 h 150"/>
              <a:gd name="T16" fmla="*/ 2147483647 w 93"/>
              <a:gd name="T17" fmla="*/ 2147483647 h 150"/>
              <a:gd name="T18" fmla="*/ 2147483647 w 93"/>
              <a:gd name="T19" fmla="*/ 2147483647 h 150"/>
              <a:gd name="T20" fmla="*/ 2147483647 w 93"/>
              <a:gd name="T21" fmla="*/ 2147483647 h 150"/>
              <a:gd name="T22" fmla="*/ 2147483647 w 93"/>
              <a:gd name="T23" fmla="*/ 0 h 150"/>
              <a:gd name="T24" fmla="*/ 2147483647 w 93"/>
              <a:gd name="T25" fmla="*/ 2147483647 h 150"/>
              <a:gd name="T26" fmla="*/ 2147483647 w 93"/>
              <a:gd name="T27" fmla="*/ 2147483647 h 150"/>
              <a:gd name="T28" fmla="*/ 2147483647 w 93"/>
              <a:gd name="T29" fmla="*/ 2147483647 h 150"/>
              <a:gd name="T30" fmla="*/ 2147483647 w 93"/>
              <a:gd name="T31" fmla="*/ 2147483647 h 150"/>
              <a:gd name="T32" fmla="*/ 2147483647 w 93"/>
              <a:gd name="T33" fmla="*/ 2147483647 h 150"/>
              <a:gd name="T34" fmla="*/ 2147483647 w 93"/>
              <a:gd name="T35" fmla="*/ 2147483647 h 150"/>
              <a:gd name="T36" fmla="*/ 2147483647 w 93"/>
              <a:gd name="T37" fmla="*/ 2147483647 h 150"/>
              <a:gd name="T38" fmla="*/ 2147483647 w 93"/>
              <a:gd name="T39" fmla="*/ 2147483647 h 150"/>
              <a:gd name="T40" fmla="*/ 2147483647 w 93"/>
              <a:gd name="T41" fmla="*/ 2147483647 h 150"/>
              <a:gd name="T42" fmla="*/ 2147483647 w 93"/>
              <a:gd name="T43" fmla="*/ 2147483647 h 150"/>
              <a:gd name="T44" fmla="*/ 2147483647 w 93"/>
              <a:gd name="T45" fmla="*/ 2147483647 h 150"/>
              <a:gd name="T46" fmla="*/ 2147483647 w 93"/>
              <a:gd name="T47" fmla="*/ 2147483647 h 150"/>
              <a:gd name="T48" fmla="*/ 2147483647 w 93"/>
              <a:gd name="T49" fmla="*/ 2147483647 h 150"/>
              <a:gd name="T50" fmla="*/ 2147483647 w 93"/>
              <a:gd name="T51" fmla="*/ 2147483647 h 150"/>
              <a:gd name="T52" fmla="*/ 2147483647 w 93"/>
              <a:gd name="T53" fmla="*/ 2147483647 h 150"/>
              <a:gd name="T54" fmla="*/ 2147483647 w 93"/>
              <a:gd name="T55" fmla="*/ 2147483647 h 150"/>
              <a:gd name="T56" fmla="*/ 2147483647 w 93"/>
              <a:gd name="T57" fmla="*/ 2147483647 h 150"/>
              <a:gd name="T58" fmla="*/ 2147483647 w 93"/>
              <a:gd name="T59" fmla="*/ 2147483647 h 150"/>
              <a:gd name="T60" fmla="*/ 2147483647 w 93"/>
              <a:gd name="T61" fmla="*/ 2147483647 h 150"/>
              <a:gd name="T62" fmla="*/ 2147483647 w 93"/>
              <a:gd name="T63" fmla="*/ 2147483647 h 150"/>
              <a:gd name="T64" fmla="*/ 2147483647 w 93"/>
              <a:gd name="T65" fmla="*/ 2147483647 h 150"/>
              <a:gd name="T66" fmla="*/ 2147483647 w 93"/>
              <a:gd name="T67" fmla="*/ 2147483647 h 150"/>
              <a:gd name="T68" fmla="*/ 2147483647 w 93"/>
              <a:gd name="T69" fmla="*/ 2147483647 h 150"/>
              <a:gd name="T70" fmla="*/ 2147483647 w 93"/>
              <a:gd name="T71" fmla="*/ 2147483647 h 150"/>
              <a:gd name="T72" fmla="*/ 2147483647 w 93"/>
              <a:gd name="T73" fmla="*/ 2147483647 h 150"/>
              <a:gd name="T74" fmla="*/ 2147483647 w 93"/>
              <a:gd name="T75" fmla="*/ 2147483647 h 150"/>
              <a:gd name="T76" fmla="*/ 2147483647 w 93"/>
              <a:gd name="T77" fmla="*/ 2147483647 h 150"/>
              <a:gd name="T78" fmla="*/ 2147483647 w 93"/>
              <a:gd name="T79" fmla="*/ 2147483647 h 150"/>
              <a:gd name="T80" fmla="*/ 2147483647 w 93"/>
              <a:gd name="T81" fmla="*/ 2147483647 h 150"/>
              <a:gd name="T82" fmla="*/ 0 w 93"/>
              <a:gd name="T83" fmla="*/ 2147483647 h 1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150"/>
              <a:gd name="T128" fmla="*/ 93 w 93"/>
              <a:gd name="T129" fmla="*/ 150 h 1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150">
                <a:moveTo>
                  <a:pt x="0" y="133"/>
                </a:moveTo>
                <a:lnTo>
                  <a:pt x="7" y="101"/>
                </a:lnTo>
                <a:lnTo>
                  <a:pt x="11" y="92"/>
                </a:lnTo>
                <a:lnTo>
                  <a:pt x="8" y="88"/>
                </a:lnTo>
                <a:lnTo>
                  <a:pt x="9" y="84"/>
                </a:lnTo>
                <a:lnTo>
                  <a:pt x="15" y="79"/>
                </a:lnTo>
                <a:lnTo>
                  <a:pt x="20" y="71"/>
                </a:lnTo>
                <a:lnTo>
                  <a:pt x="24" y="65"/>
                </a:lnTo>
                <a:lnTo>
                  <a:pt x="21" y="60"/>
                </a:lnTo>
                <a:lnTo>
                  <a:pt x="19" y="56"/>
                </a:lnTo>
                <a:lnTo>
                  <a:pt x="20" y="48"/>
                </a:lnTo>
                <a:lnTo>
                  <a:pt x="31" y="0"/>
                </a:lnTo>
                <a:lnTo>
                  <a:pt x="44" y="2"/>
                </a:lnTo>
                <a:lnTo>
                  <a:pt x="40" y="21"/>
                </a:lnTo>
                <a:lnTo>
                  <a:pt x="42" y="28"/>
                </a:lnTo>
                <a:lnTo>
                  <a:pt x="42" y="32"/>
                </a:lnTo>
                <a:lnTo>
                  <a:pt x="41" y="33"/>
                </a:lnTo>
                <a:lnTo>
                  <a:pt x="46" y="37"/>
                </a:lnTo>
                <a:lnTo>
                  <a:pt x="51" y="49"/>
                </a:lnTo>
                <a:lnTo>
                  <a:pt x="52" y="49"/>
                </a:lnTo>
                <a:lnTo>
                  <a:pt x="52" y="51"/>
                </a:lnTo>
                <a:lnTo>
                  <a:pt x="55" y="51"/>
                </a:lnTo>
                <a:lnTo>
                  <a:pt x="57" y="52"/>
                </a:lnTo>
                <a:lnTo>
                  <a:pt x="52" y="60"/>
                </a:lnTo>
                <a:lnTo>
                  <a:pt x="53" y="66"/>
                </a:lnTo>
                <a:lnTo>
                  <a:pt x="50" y="72"/>
                </a:lnTo>
                <a:lnTo>
                  <a:pt x="51" y="74"/>
                </a:lnTo>
                <a:lnTo>
                  <a:pt x="58" y="71"/>
                </a:lnTo>
                <a:lnTo>
                  <a:pt x="63" y="90"/>
                </a:lnTo>
                <a:lnTo>
                  <a:pt x="66" y="91"/>
                </a:lnTo>
                <a:lnTo>
                  <a:pt x="66" y="97"/>
                </a:lnTo>
                <a:lnTo>
                  <a:pt x="69" y="99"/>
                </a:lnTo>
                <a:lnTo>
                  <a:pt x="71" y="97"/>
                </a:lnTo>
                <a:lnTo>
                  <a:pt x="75" y="99"/>
                </a:lnTo>
                <a:lnTo>
                  <a:pt x="77" y="97"/>
                </a:lnTo>
                <a:lnTo>
                  <a:pt x="86" y="99"/>
                </a:lnTo>
                <a:lnTo>
                  <a:pt x="88" y="99"/>
                </a:lnTo>
                <a:lnTo>
                  <a:pt x="90" y="95"/>
                </a:lnTo>
                <a:lnTo>
                  <a:pt x="93" y="101"/>
                </a:lnTo>
                <a:lnTo>
                  <a:pt x="85" y="150"/>
                </a:lnTo>
                <a:lnTo>
                  <a:pt x="42" y="142"/>
                </a:lnTo>
                <a:lnTo>
                  <a:pt x="0" y="13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2" name="Indiana">
            <a:extLst>
              <a:ext uri="{FF2B5EF4-FFF2-40B4-BE49-F238E27FC236}">
                <a16:creationId xmlns:a16="http://schemas.microsoft.com/office/drawing/2014/main" id="{FEB7B47C-FB1E-4A14-9BDD-4551DCC882AB}"/>
              </a:ext>
            </a:extLst>
          </p:cNvPr>
          <p:cNvSpPr>
            <a:spLocks noChangeAspect="1"/>
          </p:cNvSpPr>
          <p:nvPr/>
        </p:nvSpPr>
        <p:spPr bwMode="auto">
          <a:xfrm>
            <a:off x="7370763" y="2773364"/>
            <a:ext cx="374650" cy="644525"/>
          </a:xfrm>
          <a:custGeom>
            <a:avLst/>
            <a:gdLst>
              <a:gd name="T0" fmla="*/ 0 w 48"/>
              <a:gd name="T1" fmla="*/ 2147483647 h 83"/>
              <a:gd name="T2" fmla="*/ 2147483647 w 48"/>
              <a:gd name="T3" fmla="*/ 2147483647 h 83"/>
              <a:gd name="T4" fmla="*/ 2147483647 w 48"/>
              <a:gd name="T5" fmla="*/ 2147483647 h 83"/>
              <a:gd name="T6" fmla="*/ 2147483647 w 48"/>
              <a:gd name="T7" fmla="*/ 2147483647 h 83"/>
              <a:gd name="T8" fmla="*/ 2147483647 w 48"/>
              <a:gd name="T9" fmla="*/ 2147483647 h 83"/>
              <a:gd name="T10" fmla="*/ 2147483647 w 48"/>
              <a:gd name="T11" fmla="*/ 2147483647 h 83"/>
              <a:gd name="T12" fmla="*/ 2147483647 w 48"/>
              <a:gd name="T13" fmla="*/ 2147483647 h 83"/>
              <a:gd name="T14" fmla="*/ 2147483647 w 48"/>
              <a:gd name="T15" fmla="*/ 2147483647 h 83"/>
              <a:gd name="T16" fmla="*/ 2147483647 w 48"/>
              <a:gd name="T17" fmla="*/ 2147483647 h 83"/>
              <a:gd name="T18" fmla="*/ 2147483647 w 48"/>
              <a:gd name="T19" fmla="*/ 2147483647 h 83"/>
              <a:gd name="T20" fmla="*/ 2147483647 w 48"/>
              <a:gd name="T21" fmla="*/ 2147483647 h 83"/>
              <a:gd name="T22" fmla="*/ 2147483647 w 48"/>
              <a:gd name="T23" fmla="*/ 2147483647 h 83"/>
              <a:gd name="T24" fmla="*/ 2147483647 w 48"/>
              <a:gd name="T25" fmla="*/ 2147483647 h 83"/>
              <a:gd name="T26" fmla="*/ 2147483647 w 48"/>
              <a:gd name="T27" fmla="*/ 2147483647 h 83"/>
              <a:gd name="T28" fmla="*/ 2147483647 w 48"/>
              <a:gd name="T29" fmla="*/ 2147483647 h 83"/>
              <a:gd name="T30" fmla="*/ 2147483647 w 48"/>
              <a:gd name="T31" fmla="*/ 2147483647 h 83"/>
              <a:gd name="T32" fmla="*/ 2147483647 w 48"/>
              <a:gd name="T33" fmla="*/ 2147483647 h 83"/>
              <a:gd name="T34" fmla="*/ 2147483647 w 48"/>
              <a:gd name="T35" fmla="*/ 2147483647 h 83"/>
              <a:gd name="T36" fmla="*/ 2147483647 w 48"/>
              <a:gd name="T37" fmla="*/ 0 h 83"/>
              <a:gd name="T38" fmla="*/ 2147483647 w 48"/>
              <a:gd name="T39" fmla="*/ 2147483647 h 83"/>
              <a:gd name="T40" fmla="*/ 2147483647 w 48"/>
              <a:gd name="T41" fmla="*/ 2147483647 h 83"/>
              <a:gd name="T42" fmla="*/ 2147483647 w 48"/>
              <a:gd name="T43" fmla="*/ 2147483647 h 83"/>
              <a:gd name="T44" fmla="*/ 2147483647 w 48"/>
              <a:gd name="T45" fmla="*/ 2147483647 h 83"/>
              <a:gd name="T46" fmla="*/ 2147483647 w 48"/>
              <a:gd name="T47" fmla="*/ 2147483647 h 83"/>
              <a:gd name="T48" fmla="*/ 2147483647 w 48"/>
              <a:gd name="T49" fmla="*/ 2147483647 h 83"/>
              <a:gd name="T50" fmla="*/ 2147483647 w 48"/>
              <a:gd name="T51" fmla="*/ 2147483647 h 83"/>
              <a:gd name="T52" fmla="*/ 2147483647 w 48"/>
              <a:gd name="T53" fmla="*/ 2147483647 h 83"/>
              <a:gd name="T54" fmla="*/ 0 w 48"/>
              <a:gd name="T55" fmla="*/ 2147483647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83"/>
              <a:gd name="T86" fmla="*/ 48 w 48"/>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83">
                <a:moveTo>
                  <a:pt x="0" y="81"/>
                </a:moveTo>
                <a:lnTo>
                  <a:pt x="1" y="83"/>
                </a:lnTo>
                <a:lnTo>
                  <a:pt x="3" y="81"/>
                </a:lnTo>
                <a:lnTo>
                  <a:pt x="10" y="79"/>
                </a:lnTo>
                <a:lnTo>
                  <a:pt x="12" y="80"/>
                </a:lnTo>
                <a:lnTo>
                  <a:pt x="20" y="77"/>
                </a:lnTo>
                <a:lnTo>
                  <a:pt x="22" y="80"/>
                </a:lnTo>
                <a:lnTo>
                  <a:pt x="25" y="74"/>
                </a:lnTo>
                <a:lnTo>
                  <a:pt x="27" y="73"/>
                </a:lnTo>
                <a:lnTo>
                  <a:pt x="33" y="76"/>
                </a:lnTo>
                <a:lnTo>
                  <a:pt x="33" y="72"/>
                </a:lnTo>
                <a:lnTo>
                  <a:pt x="40" y="65"/>
                </a:lnTo>
                <a:lnTo>
                  <a:pt x="41" y="60"/>
                </a:lnTo>
                <a:lnTo>
                  <a:pt x="43" y="61"/>
                </a:lnTo>
                <a:lnTo>
                  <a:pt x="48" y="57"/>
                </a:lnTo>
                <a:lnTo>
                  <a:pt x="47" y="54"/>
                </a:lnTo>
                <a:lnTo>
                  <a:pt x="48" y="52"/>
                </a:lnTo>
                <a:lnTo>
                  <a:pt x="42" y="1"/>
                </a:lnTo>
                <a:lnTo>
                  <a:pt x="41" y="0"/>
                </a:lnTo>
                <a:lnTo>
                  <a:pt x="13" y="3"/>
                </a:lnTo>
                <a:lnTo>
                  <a:pt x="7" y="6"/>
                </a:lnTo>
                <a:lnTo>
                  <a:pt x="2" y="5"/>
                </a:lnTo>
                <a:lnTo>
                  <a:pt x="6" y="47"/>
                </a:lnTo>
                <a:lnTo>
                  <a:pt x="5" y="55"/>
                </a:lnTo>
                <a:lnTo>
                  <a:pt x="7" y="60"/>
                </a:lnTo>
                <a:lnTo>
                  <a:pt x="5" y="70"/>
                </a:lnTo>
                <a:lnTo>
                  <a:pt x="2" y="74"/>
                </a:lnTo>
                <a:lnTo>
                  <a:pt x="0" y="8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3" name="Kentucky">
            <a:extLst>
              <a:ext uri="{FF2B5EF4-FFF2-40B4-BE49-F238E27FC236}">
                <a16:creationId xmlns:a16="http://schemas.microsoft.com/office/drawing/2014/main" id="{C993E77B-F399-442E-B662-02857F02F3B4}"/>
              </a:ext>
            </a:extLst>
          </p:cNvPr>
          <p:cNvSpPr>
            <a:spLocks noChangeAspect="1"/>
          </p:cNvSpPr>
          <p:nvPr/>
        </p:nvSpPr>
        <p:spPr bwMode="auto">
          <a:xfrm>
            <a:off x="7227889" y="3175000"/>
            <a:ext cx="885825" cy="452438"/>
          </a:xfrm>
          <a:custGeom>
            <a:avLst/>
            <a:gdLst>
              <a:gd name="T0" fmla="*/ 0 w 113"/>
              <a:gd name="T1" fmla="*/ 2147483647 h 58"/>
              <a:gd name="T2" fmla="*/ 2147483647 w 113"/>
              <a:gd name="T3" fmla="*/ 2147483647 h 58"/>
              <a:gd name="T4" fmla="*/ 2147483647 w 113"/>
              <a:gd name="T5" fmla="*/ 2147483647 h 58"/>
              <a:gd name="T6" fmla="*/ 2147483647 w 113"/>
              <a:gd name="T7" fmla="*/ 2147483647 h 58"/>
              <a:gd name="T8" fmla="*/ 2147483647 w 113"/>
              <a:gd name="T9" fmla="*/ 2147483647 h 58"/>
              <a:gd name="T10" fmla="*/ 2147483647 w 113"/>
              <a:gd name="T11" fmla="*/ 2147483647 h 58"/>
              <a:gd name="T12" fmla="*/ 2147483647 w 113"/>
              <a:gd name="T13" fmla="*/ 2147483647 h 58"/>
              <a:gd name="T14" fmla="*/ 2147483647 w 113"/>
              <a:gd name="T15" fmla="*/ 2147483647 h 58"/>
              <a:gd name="T16" fmla="*/ 2147483647 w 113"/>
              <a:gd name="T17" fmla="*/ 2147483647 h 58"/>
              <a:gd name="T18" fmla="*/ 2147483647 w 113"/>
              <a:gd name="T19" fmla="*/ 2147483647 h 58"/>
              <a:gd name="T20" fmla="*/ 2147483647 w 113"/>
              <a:gd name="T21" fmla="*/ 2147483647 h 58"/>
              <a:gd name="T22" fmla="*/ 2147483647 w 113"/>
              <a:gd name="T23" fmla="*/ 2147483647 h 58"/>
              <a:gd name="T24" fmla="*/ 2147483647 w 113"/>
              <a:gd name="T25" fmla="*/ 2147483647 h 58"/>
              <a:gd name="T26" fmla="*/ 2147483647 w 113"/>
              <a:gd name="T27" fmla="*/ 2147483647 h 58"/>
              <a:gd name="T28" fmla="*/ 2147483647 w 113"/>
              <a:gd name="T29" fmla="*/ 2147483647 h 58"/>
              <a:gd name="T30" fmla="*/ 2147483647 w 113"/>
              <a:gd name="T31" fmla="*/ 2147483647 h 58"/>
              <a:gd name="T32" fmla="*/ 2147483647 w 113"/>
              <a:gd name="T33" fmla="*/ 2147483647 h 58"/>
              <a:gd name="T34" fmla="*/ 2147483647 w 113"/>
              <a:gd name="T35" fmla="*/ 2147483647 h 58"/>
              <a:gd name="T36" fmla="*/ 2147483647 w 113"/>
              <a:gd name="T37" fmla="*/ 2147483647 h 58"/>
              <a:gd name="T38" fmla="*/ 2147483647 w 113"/>
              <a:gd name="T39" fmla="*/ 2147483647 h 58"/>
              <a:gd name="T40" fmla="*/ 2147483647 w 113"/>
              <a:gd name="T41" fmla="*/ 2147483647 h 58"/>
              <a:gd name="T42" fmla="*/ 2147483647 w 113"/>
              <a:gd name="T43" fmla="*/ 2147483647 h 58"/>
              <a:gd name="T44" fmla="*/ 2147483647 w 113"/>
              <a:gd name="T45" fmla="*/ 2147483647 h 58"/>
              <a:gd name="T46" fmla="*/ 2147483647 w 113"/>
              <a:gd name="T47" fmla="*/ 2147483647 h 58"/>
              <a:gd name="T48" fmla="*/ 2147483647 w 113"/>
              <a:gd name="T49" fmla="*/ 2147483647 h 58"/>
              <a:gd name="T50" fmla="*/ 2147483647 w 113"/>
              <a:gd name="T51" fmla="*/ 2147483647 h 58"/>
              <a:gd name="T52" fmla="*/ 2147483647 w 113"/>
              <a:gd name="T53" fmla="*/ 0 h 58"/>
              <a:gd name="T54" fmla="*/ 2147483647 w 113"/>
              <a:gd name="T55" fmla="*/ 0 h 58"/>
              <a:gd name="T56" fmla="*/ 2147483647 w 113"/>
              <a:gd name="T57" fmla="*/ 2147483647 h 58"/>
              <a:gd name="T58" fmla="*/ 2147483647 w 113"/>
              <a:gd name="T59" fmla="*/ 2147483647 h 58"/>
              <a:gd name="T60" fmla="*/ 2147483647 w 113"/>
              <a:gd name="T61" fmla="*/ 2147483647 h 58"/>
              <a:gd name="T62" fmla="*/ 2147483647 w 113"/>
              <a:gd name="T63" fmla="*/ 2147483647 h 58"/>
              <a:gd name="T64" fmla="*/ 2147483647 w 113"/>
              <a:gd name="T65" fmla="*/ 2147483647 h 58"/>
              <a:gd name="T66" fmla="*/ 2147483647 w 113"/>
              <a:gd name="T67" fmla="*/ 2147483647 h 58"/>
              <a:gd name="T68" fmla="*/ 2147483647 w 113"/>
              <a:gd name="T69" fmla="*/ 2147483647 h 58"/>
              <a:gd name="T70" fmla="*/ 2147483647 w 113"/>
              <a:gd name="T71" fmla="*/ 2147483647 h 58"/>
              <a:gd name="T72" fmla="*/ 2147483647 w 113"/>
              <a:gd name="T73" fmla="*/ 2147483647 h 58"/>
              <a:gd name="T74" fmla="*/ 2147483647 w 113"/>
              <a:gd name="T75" fmla="*/ 2147483647 h 58"/>
              <a:gd name="T76" fmla="*/ 2147483647 w 113"/>
              <a:gd name="T77" fmla="*/ 2147483647 h 58"/>
              <a:gd name="T78" fmla="*/ 2147483647 w 113"/>
              <a:gd name="T79" fmla="*/ 2147483647 h 58"/>
              <a:gd name="T80" fmla="*/ 2147483647 w 113"/>
              <a:gd name="T81" fmla="*/ 2147483647 h 58"/>
              <a:gd name="T82" fmla="*/ 2147483647 w 113"/>
              <a:gd name="T83" fmla="*/ 2147483647 h 58"/>
              <a:gd name="T84" fmla="*/ 2147483647 w 113"/>
              <a:gd name="T85" fmla="*/ 2147483647 h 58"/>
              <a:gd name="T86" fmla="*/ 2147483647 w 113"/>
              <a:gd name="T87" fmla="*/ 2147483647 h 58"/>
              <a:gd name="T88" fmla="*/ 2147483647 w 113"/>
              <a:gd name="T89" fmla="*/ 2147483647 h 58"/>
              <a:gd name="T90" fmla="*/ 2147483647 w 113"/>
              <a:gd name="T91" fmla="*/ 2147483647 h 58"/>
              <a:gd name="T92" fmla="*/ 0 w 113"/>
              <a:gd name="T93" fmla="*/ 2147483647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
              <a:gd name="T142" fmla="*/ 0 h 58"/>
              <a:gd name="T143" fmla="*/ 113 w 113"/>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 h="58">
                <a:moveTo>
                  <a:pt x="0" y="58"/>
                </a:moveTo>
                <a:lnTo>
                  <a:pt x="1" y="55"/>
                </a:lnTo>
                <a:lnTo>
                  <a:pt x="3" y="55"/>
                </a:lnTo>
                <a:lnTo>
                  <a:pt x="4" y="48"/>
                </a:lnTo>
                <a:lnTo>
                  <a:pt x="3" y="48"/>
                </a:lnTo>
                <a:lnTo>
                  <a:pt x="2" y="47"/>
                </a:lnTo>
                <a:lnTo>
                  <a:pt x="6" y="43"/>
                </a:lnTo>
                <a:lnTo>
                  <a:pt x="13" y="46"/>
                </a:lnTo>
                <a:lnTo>
                  <a:pt x="14" y="39"/>
                </a:lnTo>
                <a:lnTo>
                  <a:pt x="19" y="37"/>
                </a:lnTo>
                <a:lnTo>
                  <a:pt x="18" y="35"/>
                </a:lnTo>
                <a:lnTo>
                  <a:pt x="19" y="31"/>
                </a:lnTo>
                <a:lnTo>
                  <a:pt x="21" y="29"/>
                </a:lnTo>
                <a:lnTo>
                  <a:pt x="28" y="27"/>
                </a:lnTo>
                <a:lnTo>
                  <a:pt x="30" y="28"/>
                </a:lnTo>
                <a:lnTo>
                  <a:pt x="38" y="25"/>
                </a:lnTo>
                <a:lnTo>
                  <a:pt x="40" y="28"/>
                </a:lnTo>
                <a:lnTo>
                  <a:pt x="43" y="22"/>
                </a:lnTo>
                <a:lnTo>
                  <a:pt x="45" y="21"/>
                </a:lnTo>
                <a:lnTo>
                  <a:pt x="51" y="24"/>
                </a:lnTo>
                <a:lnTo>
                  <a:pt x="51" y="20"/>
                </a:lnTo>
                <a:lnTo>
                  <a:pt x="58" y="13"/>
                </a:lnTo>
                <a:lnTo>
                  <a:pt x="59" y="8"/>
                </a:lnTo>
                <a:lnTo>
                  <a:pt x="61" y="9"/>
                </a:lnTo>
                <a:lnTo>
                  <a:pt x="66" y="5"/>
                </a:lnTo>
                <a:lnTo>
                  <a:pt x="65" y="2"/>
                </a:lnTo>
                <a:lnTo>
                  <a:pt x="66" y="0"/>
                </a:lnTo>
                <a:lnTo>
                  <a:pt x="70" y="0"/>
                </a:lnTo>
                <a:lnTo>
                  <a:pt x="73" y="1"/>
                </a:lnTo>
                <a:lnTo>
                  <a:pt x="75" y="5"/>
                </a:lnTo>
                <a:lnTo>
                  <a:pt x="80" y="5"/>
                </a:lnTo>
                <a:lnTo>
                  <a:pt x="83" y="7"/>
                </a:lnTo>
                <a:lnTo>
                  <a:pt x="91" y="7"/>
                </a:lnTo>
                <a:lnTo>
                  <a:pt x="93" y="5"/>
                </a:lnTo>
                <a:lnTo>
                  <a:pt x="101" y="9"/>
                </a:lnTo>
                <a:lnTo>
                  <a:pt x="104" y="19"/>
                </a:lnTo>
                <a:lnTo>
                  <a:pt x="107" y="22"/>
                </a:lnTo>
                <a:lnTo>
                  <a:pt x="113" y="26"/>
                </a:lnTo>
                <a:lnTo>
                  <a:pt x="109" y="31"/>
                </a:lnTo>
                <a:lnTo>
                  <a:pt x="105" y="34"/>
                </a:lnTo>
                <a:lnTo>
                  <a:pt x="101" y="38"/>
                </a:lnTo>
                <a:lnTo>
                  <a:pt x="101" y="40"/>
                </a:lnTo>
                <a:lnTo>
                  <a:pt x="90" y="48"/>
                </a:lnTo>
                <a:lnTo>
                  <a:pt x="27" y="53"/>
                </a:lnTo>
                <a:lnTo>
                  <a:pt x="21" y="53"/>
                </a:lnTo>
                <a:lnTo>
                  <a:pt x="21" y="56"/>
                </a:lnTo>
                <a:lnTo>
                  <a:pt x="0" y="5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4" name="Louisiana">
            <a:extLst>
              <a:ext uri="{FF2B5EF4-FFF2-40B4-BE49-F238E27FC236}">
                <a16:creationId xmlns:a16="http://schemas.microsoft.com/office/drawing/2014/main" id="{0C522FCA-FD04-4D62-A841-24013645AFAE}"/>
              </a:ext>
            </a:extLst>
          </p:cNvPr>
          <p:cNvSpPr>
            <a:spLocks noChangeAspect="1"/>
          </p:cNvSpPr>
          <p:nvPr/>
        </p:nvSpPr>
        <p:spPr bwMode="auto">
          <a:xfrm>
            <a:off x="6664326" y="4179889"/>
            <a:ext cx="688975" cy="598487"/>
          </a:xfrm>
          <a:custGeom>
            <a:avLst/>
            <a:gdLst>
              <a:gd name="T0" fmla="*/ 2147483647 w 88"/>
              <a:gd name="T1" fmla="*/ 2147483647 h 77"/>
              <a:gd name="T2" fmla="*/ 2147483647 w 88"/>
              <a:gd name="T3" fmla="*/ 2147483647 h 77"/>
              <a:gd name="T4" fmla="*/ 2147483647 w 88"/>
              <a:gd name="T5" fmla="*/ 2147483647 h 77"/>
              <a:gd name="T6" fmla="*/ 2147483647 w 88"/>
              <a:gd name="T7" fmla="*/ 2147483647 h 77"/>
              <a:gd name="T8" fmla="*/ 2147483647 w 88"/>
              <a:gd name="T9" fmla="*/ 2147483647 h 77"/>
              <a:gd name="T10" fmla="*/ 2147483647 w 88"/>
              <a:gd name="T11" fmla="*/ 2147483647 h 77"/>
              <a:gd name="T12" fmla="*/ 2147483647 w 88"/>
              <a:gd name="T13" fmla="*/ 2147483647 h 77"/>
              <a:gd name="T14" fmla="*/ 2147483647 w 88"/>
              <a:gd name="T15" fmla="*/ 2147483647 h 77"/>
              <a:gd name="T16" fmla="*/ 2147483647 w 88"/>
              <a:gd name="T17" fmla="*/ 2147483647 h 77"/>
              <a:gd name="T18" fmla="*/ 2147483647 w 88"/>
              <a:gd name="T19" fmla="*/ 2147483647 h 77"/>
              <a:gd name="T20" fmla="*/ 2147483647 w 88"/>
              <a:gd name="T21" fmla="*/ 2147483647 h 77"/>
              <a:gd name="T22" fmla="*/ 2147483647 w 88"/>
              <a:gd name="T23" fmla="*/ 2147483647 h 77"/>
              <a:gd name="T24" fmla="*/ 2147483647 w 88"/>
              <a:gd name="T25" fmla="*/ 2147483647 h 77"/>
              <a:gd name="T26" fmla="*/ 2147483647 w 88"/>
              <a:gd name="T27" fmla="*/ 2147483647 h 77"/>
              <a:gd name="T28" fmla="*/ 2147483647 w 88"/>
              <a:gd name="T29" fmla="*/ 2147483647 h 77"/>
              <a:gd name="T30" fmla="*/ 2147483647 w 88"/>
              <a:gd name="T31" fmla="*/ 2147483647 h 77"/>
              <a:gd name="T32" fmla="*/ 2147483647 w 88"/>
              <a:gd name="T33" fmla="*/ 2147483647 h 77"/>
              <a:gd name="T34" fmla="*/ 2147483647 w 88"/>
              <a:gd name="T35" fmla="*/ 2147483647 h 77"/>
              <a:gd name="T36" fmla="*/ 2147483647 w 88"/>
              <a:gd name="T37" fmla="*/ 2147483647 h 77"/>
              <a:gd name="T38" fmla="*/ 2147483647 w 88"/>
              <a:gd name="T39" fmla="*/ 2147483647 h 77"/>
              <a:gd name="T40" fmla="*/ 2147483647 w 88"/>
              <a:gd name="T41" fmla="*/ 2147483647 h 77"/>
              <a:gd name="T42" fmla="*/ 2147483647 w 88"/>
              <a:gd name="T43" fmla="*/ 2147483647 h 77"/>
              <a:gd name="T44" fmla="*/ 2147483647 w 88"/>
              <a:gd name="T45" fmla="*/ 2147483647 h 77"/>
              <a:gd name="T46" fmla="*/ 2147483647 w 88"/>
              <a:gd name="T47" fmla="*/ 2147483647 h 77"/>
              <a:gd name="T48" fmla="*/ 2147483647 w 88"/>
              <a:gd name="T49" fmla="*/ 2147483647 h 77"/>
              <a:gd name="T50" fmla="*/ 2147483647 w 88"/>
              <a:gd name="T51" fmla="*/ 2147483647 h 77"/>
              <a:gd name="T52" fmla="*/ 2147483647 w 88"/>
              <a:gd name="T53" fmla="*/ 2147483647 h 77"/>
              <a:gd name="T54" fmla="*/ 2147483647 w 88"/>
              <a:gd name="T55" fmla="*/ 2147483647 h 77"/>
              <a:gd name="T56" fmla="*/ 2147483647 w 88"/>
              <a:gd name="T57" fmla="*/ 2147483647 h 77"/>
              <a:gd name="T58" fmla="*/ 2147483647 w 88"/>
              <a:gd name="T59" fmla="*/ 2147483647 h 77"/>
              <a:gd name="T60" fmla="*/ 2147483647 w 88"/>
              <a:gd name="T61" fmla="*/ 2147483647 h 77"/>
              <a:gd name="T62" fmla="*/ 2147483647 w 88"/>
              <a:gd name="T63" fmla="*/ 2147483647 h 77"/>
              <a:gd name="T64" fmla="*/ 2147483647 w 88"/>
              <a:gd name="T65" fmla="*/ 2147483647 h 77"/>
              <a:gd name="T66" fmla="*/ 2147483647 w 88"/>
              <a:gd name="T67" fmla="*/ 2147483647 h 77"/>
              <a:gd name="T68" fmla="*/ 2147483647 w 88"/>
              <a:gd name="T69" fmla="*/ 2147483647 h 77"/>
              <a:gd name="T70" fmla="*/ 2147483647 w 88"/>
              <a:gd name="T71" fmla="*/ 2147483647 h 77"/>
              <a:gd name="T72" fmla="*/ 2147483647 w 88"/>
              <a:gd name="T73" fmla="*/ 2147483647 h 77"/>
              <a:gd name="T74" fmla="*/ 2147483647 w 88"/>
              <a:gd name="T75" fmla="*/ 2147483647 h 77"/>
              <a:gd name="T76" fmla="*/ 2147483647 w 88"/>
              <a:gd name="T77" fmla="*/ 2147483647 h 77"/>
              <a:gd name="T78" fmla="*/ 2147483647 w 88"/>
              <a:gd name="T79" fmla="*/ 2147483647 h 77"/>
              <a:gd name="T80" fmla="*/ 2147483647 w 88"/>
              <a:gd name="T81" fmla="*/ 2147483647 h 77"/>
              <a:gd name="T82" fmla="*/ 2147483647 w 88"/>
              <a:gd name="T83" fmla="*/ 2147483647 h 77"/>
              <a:gd name="T84" fmla="*/ 2147483647 w 88"/>
              <a:gd name="T85" fmla="*/ 2147483647 h 77"/>
              <a:gd name="T86" fmla="*/ 2147483647 w 88"/>
              <a:gd name="T87" fmla="*/ 2147483647 h 77"/>
              <a:gd name="T88" fmla="*/ 2147483647 w 88"/>
              <a:gd name="T89" fmla="*/ 2147483647 h 77"/>
              <a:gd name="T90" fmla="*/ 2147483647 w 88"/>
              <a:gd name="T91" fmla="*/ 0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8"/>
              <a:gd name="T139" fmla="*/ 0 h 77"/>
              <a:gd name="T140" fmla="*/ 88 w 88"/>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8" h="77">
                <a:moveTo>
                  <a:pt x="0" y="0"/>
                </a:moveTo>
                <a:lnTo>
                  <a:pt x="1" y="21"/>
                </a:lnTo>
                <a:lnTo>
                  <a:pt x="4" y="24"/>
                </a:lnTo>
                <a:lnTo>
                  <a:pt x="4" y="29"/>
                </a:lnTo>
                <a:lnTo>
                  <a:pt x="9" y="36"/>
                </a:lnTo>
                <a:lnTo>
                  <a:pt x="9" y="43"/>
                </a:lnTo>
                <a:lnTo>
                  <a:pt x="6" y="48"/>
                </a:lnTo>
                <a:lnTo>
                  <a:pt x="6" y="52"/>
                </a:lnTo>
                <a:lnTo>
                  <a:pt x="7" y="55"/>
                </a:lnTo>
                <a:lnTo>
                  <a:pt x="7" y="58"/>
                </a:lnTo>
                <a:lnTo>
                  <a:pt x="5" y="60"/>
                </a:lnTo>
                <a:lnTo>
                  <a:pt x="3" y="63"/>
                </a:lnTo>
                <a:lnTo>
                  <a:pt x="5" y="65"/>
                </a:lnTo>
                <a:lnTo>
                  <a:pt x="16" y="64"/>
                </a:lnTo>
                <a:lnTo>
                  <a:pt x="26" y="67"/>
                </a:lnTo>
                <a:lnTo>
                  <a:pt x="35" y="67"/>
                </a:lnTo>
                <a:lnTo>
                  <a:pt x="34" y="64"/>
                </a:lnTo>
                <a:lnTo>
                  <a:pt x="37" y="62"/>
                </a:lnTo>
                <a:lnTo>
                  <a:pt x="43" y="63"/>
                </a:lnTo>
                <a:lnTo>
                  <a:pt x="44" y="68"/>
                </a:lnTo>
                <a:lnTo>
                  <a:pt x="46" y="67"/>
                </a:lnTo>
                <a:lnTo>
                  <a:pt x="49" y="68"/>
                </a:lnTo>
                <a:lnTo>
                  <a:pt x="51" y="71"/>
                </a:lnTo>
                <a:lnTo>
                  <a:pt x="52" y="73"/>
                </a:lnTo>
                <a:lnTo>
                  <a:pt x="54" y="74"/>
                </a:lnTo>
                <a:lnTo>
                  <a:pt x="57" y="76"/>
                </a:lnTo>
                <a:lnTo>
                  <a:pt x="59" y="75"/>
                </a:lnTo>
                <a:lnTo>
                  <a:pt x="61" y="72"/>
                </a:lnTo>
                <a:lnTo>
                  <a:pt x="61" y="71"/>
                </a:lnTo>
                <a:lnTo>
                  <a:pt x="63" y="73"/>
                </a:lnTo>
                <a:lnTo>
                  <a:pt x="65" y="71"/>
                </a:lnTo>
                <a:lnTo>
                  <a:pt x="67" y="75"/>
                </a:lnTo>
                <a:lnTo>
                  <a:pt x="70" y="73"/>
                </a:lnTo>
                <a:lnTo>
                  <a:pt x="71" y="72"/>
                </a:lnTo>
                <a:lnTo>
                  <a:pt x="70" y="71"/>
                </a:lnTo>
                <a:lnTo>
                  <a:pt x="70" y="67"/>
                </a:lnTo>
                <a:lnTo>
                  <a:pt x="71" y="67"/>
                </a:lnTo>
                <a:lnTo>
                  <a:pt x="73" y="68"/>
                </a:lnTo>
                <a:lnTo>
                  <a:pt x="74" y="70"/>
                </a:lnTo>
                <a:lnTo>
                  <a:pt x="76" y="70"/>
                </a:lnTo>
                <a:lnTo>
                  <a:pt x="79" y="71"/>
                </a:lnTo>
                <a:lnTo>
                  <a:pt x="80" y="73"/>
                </a:lnTo>
                <a:lnTo>
                  <a:pt x="82" y="74"/>
                </a:lnTo>
                <a:lnTo>
                  <a:pt x="82" y="77"/>
                </a:lnTo>
                <a:lnTo>
                  <a:pt x="84" y="74"/>
                </a:lnTo>
                <a:lnTo>
                  <a:pt x="85" y="76"/>
                </a:lnTo>
                <a:lnTo>
                  <a:pt x="85" y="74"/>
                </a:lnTo>
                <a:lnTo>
                  <a:pt x="88" y="73"/>
                </a:lnTo>
                <a:lnTo>
                  <a:pt x="88" y="72"/>
                </a:lnTo>
                <a:lnTo>
                  <a:pt x="85" y="71"/>
                </a:lnTo>
                <a:lnTo>
                  <a:pt x="84" y="70"/>
                </a:lnTo>
                <a:lnTo>
                  <a:pt x="82" y="71"/>
                </a:lnTo>
                <a:lnTo>
                  <a:pt x="81" y="68"/>
                </a:lnTo>
                <a:lnTo>
                  <a:pt x="79" y="68"/>
                </a:lnTo>
                <a:lnTo>
                  <a:pt x="77" y="65"/>
                </a:lnTo>
                <a:lnTo>
                  <a:pt x="78" y="64"/>
                </a:lnTo>
                <a:lnTo>
                  <a:pt x="80" y="63"/>
                </a:lnTo>
                <a:lnTo>
                  <a:pt x="80" y="60"/>
                </a:lnTo>
                <a:lnTo>
                  <a:pt x="82" y="60"/>
                </a:lnTo>
                <a:lnTo>
                  <a:pt x="84" y="58"/>
                </a:lnTo>
                <a:lnTo>
                  <a:pt x="83" y="57"/>
                </a:lnTo>
                <a:lnTo>
                  <a:pt x="83" y="54"/>
                </a:lnTo>
                <a:lnTo>
                  <a:pt x="81" y="55"/>
                </a:lnTo>
                <a:lnTo>
                  <a:pt x="78" y="56"/>
                </a:lnTo>
                <a:lnTo>
                  <a:pt x="76" y="59"/>
                </a:lnTo>
                <a:lnTo>
                  <a:pt x="73" y="57"/>
                </a:lnTo>
                <a:lnTo>
                  <a:pt x="73" y="56"/>
                </a:lnTo>
                <a:lnTo>
                  <a:pt x="75" y="55"/>
                </a:lnTo>
                <a:lnTo>
                  <a:pt x="75" y="56"/>
                </a:lnTo>
                <a:lnTo>
                  <a:pt x="76" y="54"/>
                </a:lnTo>
                <a:lnTo>
                  <a:pt x="74" y="55"/>
                </a:lnTo>
                <a:lnTo>
                  <a:pt x="74" y="54"/>
                </a:lnTo>
                <a:lnTo>
                  <a:pt x="74" y="55"/>
                </a:lnTo>
                <a:lnTo>
                  <a:pt x="72" y="54"/>
                </a:lnTo>
                <a:lnTo>
                  <a:pt x="70" y="56"/>
                </a:lnTo>
                <a:lnTo>
                  <a:pt x="68" y="57"/>
                </a:lnTo>
                <a:lnTo>
                  <a:pt x="63" y="55"/>
                </a:lnTo>
                <a:lnTo>
                  <a:pt x="63" y="54"/>
                </a:lnTo>
                <a:lnTo>
                  <a:pt x="65" y="50"/>
                </a:lnTo>
                <a:lnTo>
                  <a:pt x="68" y="50"/>
                </a:lnTo>
                <a:lnTo>
                  <a:pt x="70" y="52"/>
                </a:lnTo>
                <a:lnTo>
                  <a:pt x="77" y="53"/>
                </a:lnTo>
                <a:lnTo>
                  <a:pt x="72" y="44"/>
                </a:lnTo>
                <a:lnTo>
                  <a:pt x="73" y="37"/>
                </a:lnTo>
                <a:lnTo>
                  <a:pt x="41" y="39"/>
                </a:lnTo>
                <a:lnTo>
                  <a:pt x="42" y="35"/>
                </a:lnTo>
                <a:lnTo>
                  <a:pt x="45" y="24"/>
                </a:lnTo>
                <a:lnTo>
                  <a:pt x="51" y="17"/>
                </a:lnTo>
                <a:lnTo>
                  <a:pt x="49" y="15"/>
                </a:lnTo>
                <a:lnTo>
                  <a:pt x="50" y="8"/>
                </a:lnTo>
                <a:lnTo>
                  <a:pt x="47" y="0"/>
                </a:lnTo>
                <a:lnTo>
                  <a:pt x="0" y="0"/>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5" name="Maine">
            <a:extLst>
              <a:ext uri="{FF2B5EF4-FFF2-40B4-BE49-F238E27FC236}">
                <a16:creationId xmlns:a16="http://schemas.microsoft.com/office/drawing/2014/main" id="{330CAABE-13A4-461A-B9EC-7C6D3E4C9962}"/>
              </a:ext>
            </a:extLst>
          </p:cNvPr>
          <p:cNvSpPr>
            <a:spLocks noChangeAspect="1"/>
          </p:cNvSpPr>
          <p:nvPr/>
        </p:nvSpPr>
        <p:spPr bwMode="auto">
          <a:xfrm>
            <a:off x="9096376" y="1582738"/>
            <a:ext cx="454025" cy="698500"/>
          </a:xfrm>
          <a:custGeom>
            <a:avLst/>
            <a:gdLst>
              <a:gd name="T0" fmla="*/ 0 w 58"/>
              <a:gd name="T1" fmla="*/ 2147483647 h 90"/>
              <a:gd name="T2" fmla="*/ 2147483647 w 58"/>
              <a:gd name="T3" fmla="*/ 2147483647 h 90"/>
              <a:gd name="T4" fmla="*/ 2147483647 w 58"/>
              <a:gd name="T5" fmla="*/ 2147483647 h 90"/>
              <a:gd name="T6" fmla="*/ 2147483647 w 58"/>
              <a:gd name="T7" fmla="*/ 2147483647 h 90"/>
              <a:gd name="T8" fmla="*/ 2147483647 w 58"/>
              <a:gd name="T9" fmla="*/ 2147483647 h 90"/>
              <a:gd name="T10" fmla="*/ 2147483647 w 58"/>
              <a:gd name="T11" fmla="*/ 2147483647 h 90"/>
              <a:gd name="T12" fmla="*/ 2147483647 w 58"/>
              <a:gd name="T13" fmla="*/ 2147483647 h 90"/>
              <a:gd name="T14" fmla="*/ 2147483647 w 58"/>
              <a:gd name="T15" fmla="*/ 2147483647 h 90"/>
              <a:gd name="T16" fmla="*/ 2147483647 w 58"/>
              <a:gd name="T17" fmla="*/ 2147483647 h 90"/>
              <a:gd name="T18" fmla="*/ 2147483647 w 58"/>
              <a:gd name="T19" fmla="*/ 2147483647 h 90"/>
              <a:gd name="T20" fmla="*/ 2147483647 w 58"/>
              <a:gd name="T21" fmla="*/ 2147483647 h 90"/>
              <a:gd name="T22" fmla="*/ 2147483647 w 58"/>
              <a:gd name="T23" fmla="*/ 2147483647 h 90"/>
              <a:gd name="T24" fmla="*/ 2147483647 w 58"/>
              <a:gd name="T25" fmla="*/ 0 h 90"/>
              <a:gd name="T26" fmla="*/ 2147483647 w 58"/>
              <a:gd name="T27" fmla="*/ 2147483647 h 90"/>
              <a:gd name="T28" fmla="*/ 2147483647 w 58"/>
              <a:gd name="T29" fmla="*/ 2147483647 h 90"/>
              <a:gd name="T30" fmla="*/ 2147483647 w 58"/>
              <a:gd name="T31" fmla="*/ 2147483647 h 90"/>
              <a:gd name="T32" fmla="*/ 2147483647 w 58"/>
              <a:gd name="T33" fmla="*/ 2147483647 h 90"/>
              <a:gd name="T34" fmla="*/ 2147483647 w 58"/>
              <a:gd name="T35" fmla="*/ 2147483647 h 90"/>
              <a:gd name="T36" fmla="*/ 2147483647 w 58"/>
              <a:gd name="T37" fmla="*/ 2147483647 h 90"/>
              <a:gd name="T38" fmla="*/ 2147483647 w 58"/>
              <a:gd name="T39" fmla="*/ 2147483647 h 90"/>
              <a:gd name="T40" fmla="*/ 2147483647 w 58"/>
              <a:gd name="T41" fmla="*/ 2147483647 h 90"/>
              <a:gd name="T42" fmla="*/ 2147483647 w 58"/>
              <a:gd name="T43" fmla="*/ 2147483647 h 90"/>
              <a:gd name="T44" fmla="*/ 2147483647 w 58"/>
              <a:gd name="T45" fmla="*/ 2147483647 h 90"/>
              <a:gd name="T46" fmla="*/ 2147483647 w 58"/>
              <a:gd name="T47" fmla="*/ 2147483647 h 90"/>
              <a:gd name="T48" fmla="*/ 2147483647 w 58"/>
              <a:gd name="T49" fmla="*/ 2147483647 h 90"/>
              <a:gd name="T50" fmla="*/ 2147483647 w 58"/>
              <a:gd name="T51" fmla="*/ 2147483647 h 90"/>
              <a:gd name="T52" fmla="*/ 2147483647 w 58"/>
              <a:gd name="T53" fmla="*/ 2147483647 h 90"/>
              <a:gd name="T54" fmla="*/ 2147483647 w 58"/>
              <a:gd name="T55" fmla="*/ 2147483647 h 90"/>
              <a:gd name="T56" fmla="*/ 2147483647 w 58"/>
              <a:gd name="T57" fmla="*/ 2147483647 h 90"/>
              <a:gd name="T58" fmla="*/ 2147483647 w 58"/>
              <a:gd name="T59" fmla="*/ 2147483647 h 90"/>
              <a:gd name="T60" fmla="*/ 2147483647 w 58"/>
              <a:gd name="T61" fmla="*/ 2147483647 h 90"/>
              <a:gd name="T62" fmla="*/ 2147483647 w 58"/>
              <a:gd name="T63" fmla="*/ 2147483647 h 90"/>
              <a:gd name="T64" fmla="*/ 2147483647 w 58"/>
              <a:gd name="T65" fmla="*/ 2147483647 h 90"/>
              <a:gd name="T66" fmla="*/ 2147483647 w 58"/>
              <a:gd name="T67" fmla="*/ 2147483647 h 90"/>
              <a:gd name="T68" fmla="*/ 2147483647 w 58"/>
              <a:gd name="T69" fmla="*/ 2147483647 h 90"/>
              <a:gd name="T70" fmla="*/ 2147483647 w 58"/>
              <a:gd name="T71" fmla="*/ 2147483647 h 90"/>
              <a:gd name="T72" fmla="*/ 2147483647 w 58"/>
              <a:gd name="T73" fmla="*/ 2147483647 h 90"/>
              <a:gd name="T74" fmla="*/ 2147483647 w 58"/>
              <a:gd name="T75" fmla="*/ 2147483647 h 90"/>
              <a:gd name="T76" fmla="*/ 2147483647 w 58"/>
              <a:gd name="T77" fmla="*/ 2147483647 h 90"/>
              <a:gd name="T78" fmla="*/ 2147483647 w 58"/>
              <a:gd name="T79" fmla="*/ 2147483647 h 90"/>
              <a:gd name="T80" fmla="*/ 2147483647 w 58"/>
              <a:gd name="T81" fmla="*/ 2147483647 h 90"/>
              <a:gd name="T82" fmla="*/ 2147483647 w 58"/>
              <a:gd name="T83" fmla="*/ 2147483647 h 90"/>
              <a:gd name="T84" fmla="*/ 2147483647 w 58"/>
              <a:gd name="T85" fmla="*/ 2147483647 h 90"/>
              <a:gd name="T86" fmla="*/ 2147483647 w 58"/>
              <a:gd name="T87" fmla="*/ 2147483647 h 90"/>
              <a:gd name="T88" fmla="*/ 2147483647 w 58"/>
              <a:gd name="T89" fmla="*/ 2147483647 h 90"/>
              <a:gd name="T90" fmla="*/ 2147483647 w 58"/>
              <a:gd name="T91" fmla="*/ 2147483647 h 90"/>
              <a:gd name="T92" fmla="*/ 2147483647 w 58"/>
              <a:gd name="T93" fmla="*/ 2147483647 h 90"/>
              <a:gd name="T94" fmla="*/ 2147483647 w 58"/>
              <a:gd name="T95" fmla="*/ 2147483647 h 90"/>
              <a:gd name="T96" fmla="*/ 2147483647 w 58"/>
              <a:gd name="T97" fmla="*/ 2147483647 h 90"/>
              <a:gd name="T98" fmla="*/ 2147483647 w 58"/>
              <a:gd name="T99" fmla="*/ 2147483647 h 90"/>
              <a:gd name="T100" fmla="*/ 2147483647 w 58"/>
              <a:gd name="T101" fmla="*/ 2147483647 h 90"/>
              <a:gd name="T102" fmla="*/ 2147483647 w 58"/>
              <a:gd name="T103" fmla="*/ 2147483647 h 90"/>
              <a:gd name="T104" fmla="*/ 2147483647 w 58"/>
              <a:gd name="T105" fmla="*/ 2147483647 h 90"/>
              <a:gd name="T106" fmla="*/ 2147483647 w 58"/>
              <a:gd name="T107" fmla="*/ 2147483647 h 90"/>
              <a:gd name="T108" fmla="*/ 2147483647 w 58"/>
              <a:gd name="T109" fmla="*/ 2147483647 h 90"/>
              <a:gd name="T110" fmla="*/ 2147483647 w 58"/>
              <a:gd name="T111" fmla="*/ 2147483647 h 90"/>
              <a:gd name="T112" fmla="*/ 2147483647 w 58"/>
              <a:gd name="T113" fmla="*/ 2147483647 h 90"/>
              <a:gd name="T114" fmla="*/ 2147483647 w 58"/>
              <a:gd name="T115" fmla="*/ 2147483647 h 90"/>
              <a:gd name="T116" fmla="*/ 2147483647 w 58"/>
              <a:gd name="T117" fmla="*/ 2147483647 h 90"/>
              <a:gd name="T118" fmla="*/ 0 w 58"/>
              <a:gd name="T119" fmla="*/ 2147483647 h 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8"/>
              <a:gd name="T181" fmla="*/ 0 h 90"/>
              <a:gd name="T182" fmla="*/ 58 w 58"/>
              <a:gd name="T183" fmla="*/ 90 h 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8" h="90">
                <a:moveTo>
                  <a:pt x="0" y="49"/>
                </a:moveTo>
                <a:lnTo>
                  <a:pt x="4" y="49"/>
                </a:lnTo>
                <a:lnTo>
                  <a:pt x="4" y="43"/>
                </a:lnTo>
                <a:lnTo>
                  <a:pt x="8" y="35"/>
                </a:lnTo>
                <a:lnTo>
                  <a:pt x="7" y="29"/>
                </a:lnTo>
                <a:lnTo>
                  <a:pt x="8" y="21"/>
                </a:lnTo>
                <a:lnTo>
                  <a:pt x="8" y="18"/>
                </a:lnTo>
                <a:lnTo>
                  <a:pt x="14" y="1"/>
                </a:lnTo>
                <a:lnTo>
                  <a:pt x="17" y="1"/>
                </a:lnTo>
                <a:lnTo>
                  <a:pt x="17" y="5"/>
                </a:lnTo>
                <a:lnTo>
                  <a:pt x="25" y="1"/>
                </a:lnTo>
                <a:lnTo>
                  <a:pt x="28" y="0"/>
                </a:lnTo>
                <a:lnTo>
                  <a:pt x="32" y="2"/>
                </a:lnTo>
                <a:lnTo>
                  <a:pt x="35" y="5"/>
                </a:lnTo>
                <a:lnTo>
                  <a:pt x="42" y="29"/>
                </a:lnTo>
                <a:lnTo>
                  <a:pt x="48" y="30"/>
                </a:lnTo>
                <a:lnTo>
                  <a:pt x="48" y="31"/>
                </a:lnTo>
                <a:lnTo>
                  <a:pt x="48" y="32"/>
                </a:lnTo>
                <a:lnTo>
                  <a:pt x="52" y="38"/>
                </a:lnTo>
                <a:lnTo>
                  <a:pt x="52" y="36"/>
                </a:lnTo>
                <a:lnTo>
                  <a:pt x="56" y="40"/>
                </a:lnTo>
                <a:lnTo>
                  <a:pt x="54" y="41"/>
                </a:lnTo>
                <a:lnTo>
                  <a:pt x="55" y="42"/>
                </a:lnTo>
                <a:lnTo>
                  <a:pt x="58" y="42"/>
                </a:lnTo>
                <a:lnTo>
                  <a:pt x="56" y="47"/>
                </a:lnTo>
                <a:lnTo>
                  <a:pt x="53" y="47"/>
                </a:lnTo>
                <a:lnTo>
                  <a:pt x="52" y="48"/>
                </a:lnTo>
                <a:lnTo>
                  <a:pt x="52" y="50"/>
                </a:lnTo>
                <a:lnTo>
                  <a:pt x="50" y="51"/>
                </a:lnTo>
                <a:lnTo>
                  <a:pt x="48" y="51"/>
                </a:lnTo>
                <a:lnTo>
                  <a:pt x="48" y="54"/>
                </a:lnTo>
                <a:lnTo>
                  <a:pt x="46" y="53"/>
                </a:lnTo>
                <a:lnTo>
                  <a:pt x="46" y="56"/>
                </a:lnTo>
                <a:lnTo>
                  <a:pt x="43" y="53"/>
                </a:lnTo>
                <a:lnTo>
                  <a:pt x="41" y="56"/>
                </a:lnTo>
                <a:lnTo>
                  <a:pt x="39" y="57"/>
                </a:lnTo>
                <a:lnTo>
                  <a:pt x="38" y="60"/>
                </a:lnTo>
                <a:lnTo>
                  <a:pt x="36" y="59"/>
                </a:lnTo>
                <a:lnTo>
                  <a:pt x="37" y="57"/>
                </a:lnTo>
                <a:lnTo>
                  <a:pt x="35" y="55"/>
                </a:lnTo>
                <a:lnTo>
                  <a:pt x="33" y="58"/>
                </a:lnTo>
                <a:lnTo>
                  <a:pt x="34" y="65"/>
                </a:lnTo>
                <a:lnTo>
                  <a:pt x="33" y="67"/>
                </a:lnTo>
                <a:lnTo>
                  <a:pt x="31" y="67"/>
                </a:lnTo>
                <a:lnTo>
                  <a:pt x="30" y="67"/>
                </a:lnTo>
                <a:lnTo>
                  <a:pt x="28" y="71"/>
                </a:lnTo>
                <a:lnTo>
                  <a:pt x="25" y="71"/>
                </a:lnTo>
                <a:lnTo>
                  <a:pt x="26" y="75"/>
                </a:lnTo>
                <a:lnTo>
                  <a:pt x="24" y="72"/>
                </a:lnTo>
                <a:lnTo>
                  <a:pt x="20" y="75"/>
                </a:lnTo>
                <a:lnTo>
                  <a:pt x="20" y="77"/>
                </a:lnTo>
                <a:lnTo>
                  <a:pt x="21" y="79"/>
                </a:lnTo>
                <a:lnTo>
                  <a:pt x="20" y="80"/>
                </a:lnTo>
                <a:lnTo>
                  <a:pt x="20" y="82"/>
                </a:lnTo>
                <a:lnTo>
                  <a:pt x="18" y="84"/>
                </a:lnTo>
                <a:lnTo>
                  <a:pt x="18" y="90"/>
                </a:lnTo>
                <a:lnTo>
                  <a:pt x="17" y="90"/>
                </a:lnTo>
                <a:lnTo>
                  <a:pt x="11" y="83"/>
                </a:lnTo>
                <a:lnTo>
                  <a:pt x="0" y="4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6" name="Maryland">
            <a:extLst>
              <a:ext uri="{FF2B5EF4-FFF2-40B4-BE49-F238E27FC236}">
                <a16:creationId xmlns:a16="http://schemas.microsoft.com/office/drawing/2014/main" id="{CFE437F9-F07E-459F-81B2-0F38B491EBE8}"/>
              </a:ext>
            </a:extLst>
          </p:cNvPr>
          <p:cNvSpPr>
            <a:spLocks noChangeAspect="1"/>
          </p:cNvSpPr>
          <p:nvPr/>
        </p:nvSpPr>
        <p:spPr bwMode="auto">
          <a:xfrm>
            <a:off x="8356601" y="2921001"/>
            <a:ext cx="550863" cy="271463"/>
          </a:xfrm>
          <a:custGeom>
            <a:avLst/>
            <a:gdLst>
              <a:gd name="T0" fmla="*/ 2147483647 w 70"/>
              <a:gd name="T1" fmla="*/ 2147483647 h 35"/>
              <a:gd name="T2" fmla="*/ 2147483647 w 70"/>
              <a:gd name="T3" fmla="*/ 2147483647 h 35"/>
              <a:gd name="T4" fmla="*/ 2147483647 w 70"/>
              <a:gd name="T5" fmla="*/ 2147483647 h 35"/>
              <a:gd name="T6" fmla="*/ 2147483647 w 70"/>
              <a:gd name="T7" fmla="*/ 2147483647 h 35"/>
              <a:gd name="T8" fmla="*/ 2147483647 w 70"/>
              <a:gd name="T9" fmla="*/ 2147483647 h 35"/>
              <a:gd name="T10" fmla="*/ 2147483647 w 70"/>
              <a:gd name="T11" fmla="*/ 2147483647 h 35"/>
              <a:gd name="T12" fmla="*/ 2147483647 w 70"/>
              <a:gd name="T13" fmla="*/ 2147483647 h 35"/>
              <a:gd name="T14" fmla="*/ 2147483647 w 70"/>
              <a:gd name="T15" fmla="*/ 2147483647 h 35"/>
              <a:gd name="T16" fmla="*/ 2147483647 w 70"/>
              <a:gd name="T17" fmla="*/ 2147483647 h 35"/>
              <a:gd name="T18" fmla="*/ 2147483647 w 70"/>
              <a:gd name="T19" fmla="*/ 2147483647 h 35"/>
              <a:gd name="T20" fmla="*/ 2147483647 w 70"/>
              <a:gd name="T21" fmla="*/ 2147483647 h 35"/>
              <a:gd name="T22" fmla="*/ 2147483647 w 70"/>
              <a:gd name="T23" fmla="*/ 2147483647 h 35"/>
              <a:gd name="T24" fmla="*/ 2147483647 w 70"/>
              <a:gd name="T25" fmla="*/ 2147483647 h 35"/>
              <a:gd name="T26" fmla="*/ 2147483647 w 70"/>
              <a:gd name="T27" fmla="*/ 2147483647 h 35"/>
              <a:gd name="T28" fmla="*/ 2147483647 w 70"/>
              <a:gd name="T29" fmla="*/ 2147483647 h 35"/>
              <a:gd name="T30" fmla="*/ 2147483647 w 70"/>
              <a:gd name="T31" fmla="*/ 2147483647 h 35"/>
              <a:gd name="T32" fmla="*/ 2147483647 w 70"/>
              <a:gd name="T33" fmla="*/ 2147483647 h 35"/>
              <a:gd name="T34" fmla="*/ 2147483647 w 70"/>
              <a:gd name="T35" fmla="*/ 2147483647 h 35"/>
              <a:gd name="T36" fmla="*/ 2147483647 w 70"/>
              <a:gd name="T37" fmla="*/ 2147483647 h 35"/>
              <a:gd name="T38" fmla="*/ 2147483647 w 70"/>
              <a:gd name="T39" fmla="*/ 2147483647 h 35"/>
              <a:gd name="T40" fmla="*/ 2147483647 w 70"/>
              <a:gd name="T41" fmla="*/ 2147483647 h 35"/>
              <a:gd name="T42" fmla="*/ 2147483647 w 70"/>
              <a:gd name="T43" fmla="*/ 2147483647 h 35"/>
              <a:gd name="T44" fmla="*/ 2147483647 w 70"/>
              <a:gd name="T45" fmla="*/ 2147483647 h 35"/>
              <a:gd name="T46" fmla="*/ 2147483647 w 70"/>
              <a:gd name="T47" fmla="*/ 2147483647 h 35"/>
              <a:gd name="T48" fmla="*/ 2147483647 w 70"/>
              <a:gd name="T49" fmla="*/ 2147483647 h 35"/>
              <a:gd name="T50" fmla="*/ 2147483647 w 70"/>
              <a:gd name="T51" fmla="*/ 2147483647 h 35"/>
              <a:gd name="T52" fmla="*/ 2147483647 w 70"/>
              <a:gd name="T53" fmla="*/ 2147483647 h 35"/>
              <a:gd name="T54" fmla="*/ 2147483647 w 70"/>
              <a:gd name="T55" fmla="*/ 2147483647 h 35"/>
              <a:gd name="T56" fmla="*/ 2147483647 w 70"/>
              <a:gd name="T57" fmla="*/ 2147483647 h 35"/>
              <a:gd name="T58" fmla="*/ 2147483647 w 70"/>
              <a:gd name="T59" fmla="*/ 2147483647 h 35"/>
              <a:gd name="T60" fmla="*/ 2147483647 w 70"/>
              <a:gd name="T61" fmla="*/ 2147483647 h 35"/>
              <a:gd name="T62" fmla="*/ 2147483647 w 70"/>
              <a:gd name="T63" fmla="*/ 2147483647 h 35"/>
              <a:gd name="T64" fmla="*/ 2147483647 w 70"/>
              <a:gd name="T65" fmla="*/ 2147483647 h 35"/>
              <a:gd name="T66" fmla="*/ 2147483647 w 70"/>
              <a:gd name="T67" fmla="*/ 2147483647 h 35"/>
              <a:gd name="T68" fmla="*/ 2147483647 w 70"/>
              <a:gd name="T69" fmla="*/ 2147483647 h 35"/>
              <a:gd name="T70" fmla="*/ 2147483647 w 70"/>
              <a:gd name="T71" fmla="*/ 0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35"/>
              <a:gd name="T110" fmla="*/ 70 w 70"/>
              <a:gd name="T111" fmla="*/ 35 h 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35">
                <a:moveTo>
                  <a:pt x="0" y="10"/>
                </a:moveTo>
                <a:lnTo>
                  <a:pt x="1" y="20"/>
                </a:lnTo>
                <a:lnTo>
                  <a:pt x="6" y="14"/>
                </a:lnTo>
                <a:lnTo>
                  <a:pt x="15" y="12"/>
                </a:lnTo>
                <a:lnTo>
                  <a:pt x="16" y="9"/>
                </a:lnTo>
                <a:lnTo>
                  <a:pt x="21" y="8"/>
                </a:lnTo>
                <a:lnTo>
                  <a:pt x="25" y="10"/>
                </a:lnTo>
                <a:lnTo>
                  <a:pt x="27" y="13"/>
                </a:lnTo>
                <a:lnTo>
                  <a:pt x="31" y="14"/>
                </a:lnTo>
                <a:lnTo>
                  <a:pt x="34" y="17"/>
                </a:lnTo>
                <a:lnTo>
                  <a:pt x="37" y="19"/>
                </a:lnTo>
                <a:lnTo>
                  <a:pt x="39" y="18"/>
                </a:lnTo>
                <a:lnTo>
                  <a:pt x="40" y="20"/>
                </a:lnTo>
                <a:lnTo>
                  <a:pt x="39" y="21"/>
                </a:lnTo>
                <a:lnTo>
                  <a:pt x="39" y="24"/>
                </a:lnTo>
                <a:lnTo>
                  <a:pt x="36" y="28"/>
                </a:lnTo>
                <a:lnTo>
                  <a:pt x="37" y="31"/>
                </a:lnTo>
                <a:lnTo>
                  <a:pt x="40" y="30"/>
                </a:lnTo>
                <a:lnTo>
                  <a:pt x="40" y="28"/>
                </a:lnTo>
                <a:lnTo>
                  <a:pt x="43" y="31"/>
                </a:lnTo>
                <a:lnTo>
                  <a:pt x="44" y="30"/>
                </a:lnTo>
                <a:lnTo>
                  <a:pt x="45" y="32"/>
                </a:lnTo>
                <a:lnTo>
                  <a:pt x="46" y="31"/>
                </a:lnTo>
                <a:lnTo>
                  <a:pt x="48" y="32"/>
                </a:lnTo>
                <a:lnTo>
                  <a:pt x="50" y="31"/>
                </a:lnTo>
                <a:lnTo>
                  <a:pt x="53" y="34"/>
                </a:lnTo>
                <a:lnTo>
                  <a:pt x="50" y="30"/>
                </a:lnTo>
                <a:lnTo>
                  <a:pt x="46" y="27"/>
                </a:lnTo>
                <a:lnTo>
                  <a:pt x="50" y="29"/>
                </a:lnTo>
                <a:lnTo>
                  <a:pt x="47" y="25"/>
                </a:lnTo>
                <a:lnTo>
                  <a:pt x="47" y="21"/>
                </a:lnTo>
                <a:lnTo>
                  <a:pt x="47" y="14"/>
                </a:lnTo>
                <a:lnTo>
                  <a:pt x="44" y="12"/>
                </a:lnTo>
                <a:lnTo>
                  <a:pt x="50" y="7"/>
                </a:lnTo>
                <a:lnTo>
                  <a:pt x="50" y="4"/>
                </a:lnTo>
                <a:lnTo>
                  <a:pt x="54" y="4"/>
                </a:lnTo>
                <a:lnTo>
                  <a:pt x="53" y="7"/>
                </a:lnTo>
                <a:lnTo>
                  <a:pt x="50" y="8"/>
                </a:lnTo>
                <a:lnTo>
                  <a:pt x="49" y="11"/>
                </a:lnTo>
                <a:lnTo>
                  <a:pt x="50" y="14"/>
                </a:lnTo>
                <a:lnTo>
                  <a:pt x="52" y="13"/>
                </a:lnTo>
                <a:lnTo>
                  <a:pt x="51" y="16"/>
                </a:lnTo>
                <a:lnTo>
                  <a:pt x="51" y="17"/>
                </a:lnTo>
                <a:lnTo>
                  <a:pt x="52" y="19"/>
                </a:lnTo>
                <a:lnTo>
                  <a:pt x="50" y="18"/>
                </a:lnTo>
                <a:lnTo>
                  <a:pt x="50" y="20"/>
                </a:lnTo>
                <a:lnTo>
                  <a:pt x="53" y="20"/>
                </a:lnTo>
                <a:lnTo>
                  <a:pt x="53" y="21"/>
                </a:lnTo>
                <a:lnTo>
                  <a:pt x="55" y="23"/>
                </a:lnTo>
                <a:lnTo>
                  <a:pt x="51" y="23"/>
                </a:lnTo>
                <a:lnTo>
                  <a:pt x="52" y="28"/>
                </a:lnTo>
                <a:lnTo>
                  <a:pt x="56" y="29"/>
                </a:lnTo>
                <a:lnTo>
                  <a:pt x="58" y="27"/>
                </a:lnTo>
                <a:lnTo>
                  <a:pt x="58" y="31"/>
                </a:lnTo>
                <a:lnTo>
                  <a:pt x="60" y="30"/>
                </a:lnTo>
                <a:lnTo>
                  <a:pt x="59" y="32"/>
                </a:lnTo>
                <a:lnTo>
                  <a:pt x="61" y="32"/>
                </a:lnTo>
                <a:lnTo>
                  <a:pt x="60" y="34"/>
                </a:lnTo>
                <a:lnTo>
                  <a:pt x="60" y="35"/>
                </a:lnTo>
                <a:lnTo>
                  <a:pt x="63" y="33"/>
                </a:lnTo>
                <a:lnTo>
                  <a:pt x="67" y="31"/>
                </a:lnTo>
                <a:lnTo>
                  <a:pt x="69" y="27"/>
                </a:lnTo>
                <a:lnTo>
                  <a:pt x="69" y="29"/>
                </a:lnTo>
                <a:lnTo>
                  <a:pt x="69" y="31"/>
                </a:lnTo>
                <a:lnTo>
                  <a:pt x="68" y="33"/>
                </a:lnTo>
                <a:lnTo>
                  <a:pt x="68" y="35"/>
                </a:lnTo>
                <a:lnTo>
                  <a:pt x="69" y="31"/>
                </a:lnTo>
                <a:lnTo>
                  <a:pt x="70" y="22"/>
                </a:lnTo>
                <a:lnTo>
                  <a:pt x="66" y="23"/>
                </a:lnTo>
                <a:lnTo>
                  <a:pt x="60" y="24"/>
                </a:lnTo>
                <a:lnTo>
                  <a:pt x="60" y="22"/>
                </a:lnTo>
                <a:lnTo>
                  <a:pt x="54" y="0"/>
                </a:lnTo>
                <a:lnTo>
                  <a:pt x="0" y="1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7" name="Minnesota">
            <a:extLst>
              <a:ext uri="{FF2B5EF4-FFF2-40B4-BE49-F238E27FC236}">
                <a16:creationId xmlns:a16="http://schemas.microsoft.com/office/drawing/2014/main" id="{8D7FA6DF-ECA0-4B70-82B5-8D6AA932AB19}"/>
              </a:ext>
            </a:extLst>
          </p:cNvPr>
          <p:cNvSpPr>
            <a:spLocks noChangeAspect="1"/>
          </p:cNvSpPr>
          <p:nvPr/>
        </p:nvSpPr>
        <p:spPr bwMode="auto">
          <a:xfrm>
            <a:off x="6302375" y="1682751"/>
            <a:ext cx="800100" cy="893763"/>
          </a:xfrm>
          <a:custGeom>
            <a:avLst/>
            <a:gdLst>
              <a:gd name="T0" fmla="*/ 0 w 102"/>
              <a:gd name="T1" fmla="*/ 2147483647 h 115"/>
              <a:gd name="T2" fmla="*/ 2147483647 w 102"/>
              <a:gd name="T3" fmla="*/ 2147483647 h 115"/>
              <a:gd name="T4" fmla="*/ 2147483647 w 102"/>
              <a:gd name="T5" fmla="*/ 2147483647 h 115"/>
              <a:gd name="T6" fmla="*/ 2147483647 w 102"/>
              <a:gd name="T7" fmla="*/ 2147483647 h 115"/>
              <a:gd name="T8" fmla="*/ 2147483647 w 102"/>
              <a:gd name="T9" fmla="*/ 2147483647 h 115"/>
              <a:gd name="T10" fmla="*/ 2147483647 w 102"/>
              <a:gd name="T11" fmla="*/ 2147483647 h 115"/>
              <a:gd name="T12" fmla="*/ 2147483647 w 102"/>
              <a:gd name="T13" fmla="*/ 2147483647 h 115"/>
              <a:gd name="T14" fmla="*/ 2147483647 w 102"/>
              <a:gd name="T15" fmla="*/ 2147483647 h 115"/>
              <a:gd name="T16" fmla="*/ 2147483647 w 102"/>
              <a:gd name="T17" fmla="*/ 2147483647 h 115"/>
              <a:gd name="T18" fmla="*/ 2147483647 w 102"/>
              <a:gd name="T19" fmla="*/ 2147483647 h 115"/>
              <a:gd name="T20" fmla="*/ 2147483647 w 102"/>
              <a:gd name="T21" fmla="*/ 2147483647 h 115"/>
              <a:gd name="T22" fmla="*/ 2147483647 w 102"/>
              <a:gd name="T23" fmla="*/ 2147483647 h 115"/>
              <a:gd name="T24" fmla="*/ 2147483647 w 102"/>
              <a:gd name="T25" fmla="*/ 2147483647 h 115"/>
              <a:gd name="T26" fmla="*/ 2147483647 w 102"/>
              <a:gd name="T27" fmla="*/ 2147483647 h 115"/>
              <a:gd name="T28" fmla="*/ 2147483647 w 102"/>
              <a:gd name="T29" fmla="*/ 2147483647 h 115"/>
              <a:gd name="T30" fmla="*/ 2147483647 w 102"/>
              <a:gd name="T31" fmla="*/ 2147483647 h 115"/>
              <a:gd name="T32" fmla="*/ 2147483647 w 102"/>
              <a:gd name="T33" fmla="*/ 2147483647 h 115"/>
              <a:gd name="T34" fmla="*/ 2147483647 w 102"/>
              <a:gd name="T35" fmla="*/ 2147483647 h 115"/>
              <a:gd name="T36" fmla="*/ 2147483647 w 102"/>
              <a:gd name="T37" fmla="*/ 2147483647 h 115"/>
              <a:gd name="T38" fmla="*/ 2147483647 w 102"/>
              <a:gd name="T39" fmla="*/ 2147483647 h 115"/>
              <a:gd name="T40" fmla="*/ 2147483647 w 102"/>
              <a:gd name="T41" fmla="*/ 2147483647 h 115"/>
              <a:gd name="T42" fmla="*/ 2147483647 w 102"/>
              <a:gd name="T43" fmla="*/ 2147483647 h 115"/>
              <a:gd name="T44" fmla="*/ 2147483647 w 102"/>
              <a:gd name="T45" fmla="*/ 2147483647 h 115"/>
              <a:gd name="T46" fmla="*/ 2147483647 w 102"/>
              <a:gd name="T47" fmla="*/ 2147483647 h 115"/>
              <a:gd name="T48" fmla="*/ 2147483647 w 102"/>
              <a:gd name="T49" fmla="*/ 2147483647 h 115"/>
              <a:gd name="T50" fmla="*/ 2147483647 w 102"/>
              <a:gd name="T51" fmla="*/ 2147483647 h 115"/>
              <a:gd name="T52" fmla="*/ 2147483647 w 102"/>
              <a:gd name="T53" fmla="*/ 2147483647 h 115"/>
              <a:gd name="T54" fmla="*/ 2147483647 w 102"/>
              <a:gd name="T55" fmla="*/ 2147483647 h 115"/>
              <a:gd name="T56" fmla="*/ 2147483647 w 102"/>
              <a:gd name="T57" fmla="*/ 2147483647 h 115"/>
              <a:gd name="T58" fmla="*/ 2147483647 w 102"/>
              <a:gd name="T59" fmla="*/ 2147483647 h 115"/>
              <a:gd name="T60" fmla="*/ 2147483647 w 102"/>
              <a:gd name="T61" fmla="*/ 2147483647 h 115"/>
              <a:gd name="T62" fmla="*/ 2147483647 w 102"/>
              <a:gd name="T63" fmla="*/ 2147483647 h 115"/>
              <a:gd name="T64" fmla="*/ 2147483647 w 102"/>
              <a:gd name="T65" fmla="*/ 2147483647 h 115"/>
              <a:gd name="T66" fmla="*/ 2147483647 w 102"/>
              <a:gd name="T67" fmla="*/ 2147483647 h 115"/>
              <a:gd name="T68" fmla="*/ 2147483647 w 102"/>
              <a:gd name="T69" fmla="*/ 2147483647 h 115"/>
              <a:gd name="T70" fmla="*/ 2147483647 w 102"/>
              <a:gd name="T71" fmla="*/ 2147483647 h 115"/>
              <a:gd name="T72" fmla="*/ 2147483647 w 102"/>
              <a:gd name="T73" fmla="*/ 2147483647 h 115"/>
              <a:gd name="T74" fmla="*/ 2147483647 w 102"/>
              <a:gd name="T75" fmla="*/ 2147483647 h 115"/>
              <a:gd name="T76" fmla="*/ 2147483647 w 102"/>
              <a:gd name="T77" fmla="*/ 2147483647 h 115"/>
              <a:gd name="T78" fmla="*/ 2147483647 w 102"/>
              <a:gd name="T79" fmla="*/ 2147483647 h 115"/>
              <a:gd name="T80" fmla="*/ 2147483647 w 102"/>
              <a:gd name="T81" fmla="*/ 2147483647 h 115"/>
              <a:gd name="T82" fmla="*/ 2147483647 w 102"/>
              <a:gd name="T83" fmla="*/ 2147483647 h 115"/>
              <a:gd name="T84" fmla="*/ 2147483647 w 102"/>
              <a:gd name="T85" fmla="*/ 2147483647 h 115"/>
              <a:gd name="T86" fmla="*/ 2147483647 w 102"/>
              <a:gd name="T87" fmla="*/ 2147483647 h 115"/>
              <a:gd name="T88" fmla="*/ 2147483647 w 102"/>
              <a:gd name="T89" fmla="*/ 0 h 115"/>
              <a:gd name="T90" fmla="*/ 2147483647 w 102"/>
              <a:gd name="T91" fmla="*/ 0 h 115"/>
              <a:gd name="T92" fmla="*/ 2147483647 w 102"/>
              <a:gd name="T93" fmla="*/ 2147483647 h 115"/>
              <a:gd name="T94" fmla="*/ 0 w 102"/>
              <a:gd name="T95" fmla="*/ 2147483647 h 1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2"/>
              <a:gd name="T145" fmla="*/ 0 h 115"/>
              <a:gd name="T146" fmla="*/ 102 w 102"/>
              <a:gd name="T147" fmla="*/ 115 h 1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2" h="115">
                <a:moveTo>
                  <a:pt x="0" y="6"/>
                </a:moveTo>
                <a:lnTo>
                  <a:pt x="1" y="23"/>
                </a:lnTo>
                <a:lnTo>
                  <a:pt x="5" y="36"/>
                </a:lnTo>
                <a:lnTo>
                  <a:pt x="5" y="53"/>
                </a:lnTo>
                <a:lnTo>
                  <a:pt x="8" y="67"/>
                </a:lnTo>
                <a:lnTo>
                  <a:pt x="4" y="73"/>
                </a:lnTo>
                <a:lnTo>
                  <a:pt x="9" y="79"/>
                </a:lnTo>
                <a:lnTo>
                  <a:pt x="9" y="115"/>
                </a:lnTo>
                <a:lnTo>
                  <a:pt x="83" y="113"/>
                </a:lnTo>
                <a:lnTo>
                  <a:pt x="82" y="106"/>
                </a:lnTo>
                <a:lnTo>
                  <a:pt x="80" y="104"/>
                </a:lnTo>
                <a:lnTo>
                  <a:pt x="74" y="100"/>
                </a:lnTo>
                <a:lnTo>
                  <a:pt x="70" y="95"/>
                </a:lnTo>
                <a:lnTo>
                  <a:pt x="60" y="89"/>
                </a:lnTo>
                <a:lnTo>
                  <a:pt x="60" y="79"/>
                </a:lnTo>
                <a:lnTo>
                  <a:pt x="58" y="72"/>
                </a:lnTo>
                <a:lnTo>
                  <a:pt x="66" y="62"/>
                </a:lnTo>
                <a:lnTo>
                  <a:pt x="65" y="52"/>
                </a:lnTo>
                <a:lnTo>
                  <a:pt x="68" y="50"/>
                </a:lnTo>
                <a:lnTo>
                  <a:pt x="77" y="42"/>
                </a:lnTo>
                <a:lnTo>
                  <a:pt x="83" y="36"/>
                </a:lnTo>
                <a:lnTo>
                  <a:pt x="89" y="30"/>
                </a:lnTo>
                <a:lnTo>
                  <a:pt x="102" y="24"/>
                </a:lnTo>
                <a:lnTo>
                  <a:pt x="97" y="24"/>
                </a:lnTo>
                <a:lnTo>
                  <a:pt x="93" y="22"/>
                </a:lnTo>
                <a:lnTo>
                  <a:pt x="86" y="23"/>
                </a:lnTo>
                <a:lnTo>
                  <a:pt x="84" y="20"/>
                </a:lnTo>
                <a:lnTo>
                  <a:pt x="82" y="21"/>
                </a:lnTo>
                <a:lnTo>
                  <a:pt x="77" y="24"/>
                </a:lnTo>
                <a:lnTo>
                  <a:pt x="73" y="23"/>
                </a:lnTo>
                <a:lnTo>
                  <a:pt x="72" y="21"/>
                </a:lnTo>
                <a:lnTo>
                  <a:pt x="69" y="21"/>
                </a:lnTo>
                <a:lnTo>
                  <a:pt x="68" y="19"/>
                </a:lnTo>
                <a:lnTo>
                  <a:pt x="65" y="19"/>
                </a:lnTo>
                <a:lnTo>
                  <a:pt x="65" y="21"/>
                </a:lnTo>
                <a:lnTo>
                  <a:pt x="64" y="21"/>
                </a:lnTo>
                <a:lnTo>
                  <a:pt x="62" y="17"/>
                </a:lnTo>
                <a:lnTo>
                  <a:pt x="60" y="17"/>
                </a:lnTo>
                <a:lnTo>
                  <a:pt x="60" y="15"/>
                </a:lnTo>
                <a:lnTo>
                  <a:pt x="54" y="14"/>
                </a:lnTo>
                <a:lnTo>
                  <a:pt x="52" y="14"/>
                </a:lnTo>
                <a:lnTo>
                  <a:pt x="45" y="16"/>
                </a:lnTo>
                <a:lnTo>
                  <a:pt x="44" y="14"/>
                </a:lnTo>
                <a:lnTo>
                  <a:pt x="33" y="12"/>
                </a:lnTo>
                <a:lnTo>
                  <a:pt x="31" y="0"/>
                </a:lnTo>
                <a:lnTo>
                  <a:pt x="27" y="0"/>
                </a:lnTo>
                <a:lnTo>
                  <a:pt x="27" y="7"/>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8" name="Mississippi">
            <a:extLst>
              <a:ext uri="{FF2B5EF4-FFF2-40B4-BE49-F238E27FC236}">
                <a16:creationId xmlns:a16="http://schemas.microsoft.com/office/drawing/2014/main" id="{032AA852-7D25-437D-B1BB-4B71C672280A}"/>
              </a:ext>
            </a:extLst>
          </p:cNvPr>
          <p:cNvSpPr>
            <a:spLocks noChangeAspect="1"/>
          </p:cNvSpPr>
          <p:nvPr/>
        </p:nvSpPr>
        <p:spPr bwMode="auto">
          <a:xfrm>
            <a:off x="6985000" y="3846514"/>
            <a:ext cx="438150" cy="746125"/>
          </a:xfrm>
          <a:custGeom>
            <a:avLst/>
            <a:gdLst>
              <a:gd name="T0" fmla="*/ 0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2147483647 w 56"/>
              <a:gd name="T13" fmla="*/ 2147483647 h 96"/>
              <a:gd name="T14" fmla="*/ 2147483647 w 56"/>
              <a:gd name="T15" fmla="*/ 2147483647 h 96"/>
              <a:gd name="T16" fmla="*/ 2147483647 w 56"/>
              <a:gd name="T17" fmla="*/ 2147483647 h 96"/>
              <a:gd name="T18" fmla="*/ 2147483647 w 56"/>
              <a:gd name="T19" fmla="*/ 2147483647 h 96"/>
              <a:gd name="T20" fmla="*/ 2147483647 w 56"/>
              <a:gd name="T21" fmla="*/ 2147483647 h 96"/>
              <a:gd name="T22" fmla="*/ 2147483647 w 56"/>
              <a:gd name="T23" fmla="*/ 2147483647 h 96"/>
              <a:gd name="T24" fmla="*/ 2147483647 w 56"/>
              <a:gd name="T25" fmla="*/ 0 h 96"/>
              <a:gd name="T26" fmla="*/ 2147483647 w 56"/>
              <a:gd name="T27" fmla="*/ 2147483647 h 96"/>
              <a:gd name="T28" fmla="*/ 2147483647 w 56"/>
              <a:gd name="T29" fmla="*/ 2147483647 h 96"/>
              <a:gd name="T30" fmla="*/ 2147483647 w 56"/>
              <a:gd name="T31" fmla="*/ 2147483647 h 96"/>
              <a:gd name="T32" fmla="*/ 2147483647 w 56"/>
              <a:gd name="T33" fmla="*/ 2147483647 h 96"/>
              <a:gd name="T34" fmla="*/ 2147483647 w 56"/>
              <a:gd name="T35" fmla="*/ 2147483647 h 96"/>
              <a:gd name="T36" fmla="*/ 2147483647 w 56"/>
              <a:gd name="T37" fmla="*/ 2147483647 h 96"/>
              <a:gd name="T38" fmla="*/ 2147483647 w 56"/>
              <a:gd name="T39" fmla="*/ 2147483647 h 96"/>
              <a:gd name="T40" fmla="*/ 2147483647 w 56"/>
              <a:gd name="T41" fmla="*/ 2147483647 h 96"/>
              <a:gd name="T42" fmla="*/ 2147483647 w 56"/>
              <a:gd name="T43" fmla="*/ 2147483647 h 96"/>
              <a:gd name="T44" fmla="*/ 2147483647 w 56"/>
              <a:gd name="T45" fmla="*/ 2147483647 h 96"/>
              <a:gd name="T46" fmla="*/ 2147483647 w 56"/>
              <a:gd name="T47" fmla="*/ 2147483647 h 96"/>
              <a:gd name="T48" fmla="*/ 2147483647 w 56"/>
              <a:gd name="T49" fmla="*/ 2147483647 h 96"/>
              <a:gd name="T50" fmla="*/ 2147483647 w 56"/>
              <a:gd name="T51" fmla="*/ 2147483647 h 96"/>
              <a:gd name="T52" fmla="*/ 2147483647 w 56"/>
              <a:gd name="T53" fmla="*/ 2147483647 h 96"/>
              <a:gd name="T54" fmla="*/ 2147483647 w 56"/>
              <a:gd name="T55" fmla="*/ 2147483647 h 96"/>
              <a:gd name="T56" fmla="*/ 0 w 56"/>
              <a:gd name="T57" fmla="*/ 2147483647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
              <a:gd name="T88" fmla="*/ 0 h 96"/>
              <a:gd name="T89" fmla="*/ 56 w 5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 h="96">
                <a:moveTo>
                  <a:pt x="0" y="82"/>
                </a:moveTo>
                <a:lnTo>
                  <a:pt x="1" y="78"/>
                </a:lnTo>
                <a:lnTo>
                  <a:pt x="4" y="67"/>
                </a:lnTo>
                <a:lnTo>
                  <a:pt x="10" y="60"/>
                </a:lnTo>
                <a:lnTo>
                  <a:pt x="8" y="58"/>
                </a:lnTo>
                <a:lnTo>
                  <a:pt x="9" y="51"/>
                </a:lnTo>
                <a:lnTo>
                  <a:pt x="6" y="43"/>
                </a:lnTo>
                <a:lnTo>
                  <a:pt x="5" y="32"/>
                </a:lnTo>
                <a:lnTo>
                  <a:pt x="9" y="20"/>
                </a:lnTo>
                <a:lnTo>
                  <a:pt x="15" y="12"/>
                </a:lnTo>
                <a:lnTo>
                  <a:pt x="14" y="10"/>
                </a:lnTo>
                <a:lnTo>
                  <a:pt x="19" y="2"/>
                </a:lnTo>
                <a:lnTo>
                  <a:pt x="52" y="0"/>
                </a:lnTo>
                <a:lnTo>
                  <a:pt x="53" y="2"/>
                </a:lnTo>
                <a:lnTo>
                  <a:pt x="52" y="62"/>
                </a:lnTo>
                <a:lnTo>
                  <a:pt x="56" y="91"/>
                </a:lnTo>
                <a:lnTo>
                  <a:pt x="54" y="92"/>
                </a:lnTo>
                <a:lnTo>
                  <a:pt x="52" y="91"/>
                </a:lnTo>
                <a:lnTo>
                  <a:pt x="50" y="92"/>
                </a:lnTo>
                <a:lnTo>
                  <a:pt x="47" y="90"/>
                </a:lnTo>
                <a:lnTo>
                  <a:pt x="47" y="91"/>
                </a:lnTo>
                <a:lnTo>
                  <a:pt x="44" y="91"/>
                </a:lnTo>
                <a:lnTo>
                  <a:pt x="41" y="93"/>
                </a:lnTo>
                <a:lnTo>
                  <a:pt x="40" y="92"/>
                </a:lnTo>
                <a:lnTo>
                  <a:pt x="38" y="96"/>
                </a:lnTo>
                <a:lnTo>
                  <a:pt x="36" y="96"/>
                </a:lnTo>
                <a:lnTo>
                  <a:pt x="31" y="87"/>
                </a:lnTo>
                <a:lnTo>
                  <a:pt x="32" y="80"/>
                </a:lnTo>
                <a:lnTo>
                  <a:pt x="0" y="82"/>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09" name="Montana">
            <a:extLst>
              <a:ext uri="{FF2B5EF4-FFF2-40B4-BE49-F238E27FC236}">
                <a16:creationId xmlns:a16="http://schemas.microsoft.com/office/drawing/2014/main" id="{43A87239-CA86-4557-8F81-5C952034DED7}"/>
              </a:ext>
            </a:extLst>
          </p:cNvPr>
          <p:cNvSpPr>
            <a:spLocks noChangeAspect="1"/>
          </p:cNvSpPr>
          <p:nvPr/>
        </p:nvSpPr>
        <p:spPr bwMode="auto">
          <a:xfrm>
            <a:off x="4356100" y="1512888"/>
            <a:ext cx="1239838" cy="793750"/>
          </a:xfrm>
          <a:custGeom>
            <a:avLst/>
            <a:gdLst>
              <a:gd name="T0" fmla="*/ 0 w 158"/>
              <a:gd name="T1" fmla="*/ 2147483647 h 102"/>
              <a:gd name="T2" fmla="*/ 2147483647 w 158"/>
              <a:gd name="T3" fmla="*/ 2147483647 h 102"/>
              <a:gd name="T4" fmla="*/ 2147483647 w 158"/>
              <a:gd name="T5" fmla="*/ 2147483647 h 102"/>
              <a:gd name="T6" fmla="*/ 2147483647 w 158"/>
              <a:gd name="T7" fmla="*/ 2147483647 h 102"/>
              <a:gd name="T8" fmla="*/ 2147483647 w 158"/>
              <a:gd name="T9" fmla="*/ 2147483647 h 102"/>
              <a:gd name="T10" fmla="*/ 2147483647 w 158"/>
              <a:gd name="T11" fmla="*/ 2147483647 h 102"/>
              <a:gd name="T12" fmla="*/ 2147483647 w 158"/>
              <a:gd name="T13" fmla="*/ 2147483647 h 102"/>
              <a:gd name="T14" fmla="*/ 2147483647 w 158"/>
              <a:gd name="T15" fmla="*/ 2147483647 h 102"/>
              <a:gd name="T16" fmla="*/ 2147483647 w 158"/>
              <a:gd name="T17" fmla="*/ 2147483647 h 102"/>
              <a:gd name="T18" fmla="*/ 2147483647 w 158"/>
              <a:gd name="T19" fmla="*/ 2147483647 h 102"/>
              <a:gd name="T20" fmla="*/ 2147483647 w 158"/>
              <a:gd name="T21" fmla="*/ 2147483647 h 102"/>
              <a:gd name="T22" fmla="*/ 2147483647 w 158"/>
              <a:gd name="T23" fmla="*/ 2147483647 h 102"/>
              <a:gd name="T24" fmla="*/ 2147483647 w 158"/>
              <a:gd name="T25" fmla="*/ 2147483647 h 102"/>
              <a:gd name="T26" fmla="*/ 2147483647 w 158"/>
              <a:gd name="T27" fmla="*/ 2147483647 h 102"/>
              <a:gd name="T28" fmla="*/ 2147483647 w 158"/>
              <a:gd name="T29" fmla="*/ 2147483647 h 102"/>
              <a:gd name="T30" fmla="*/ 2147483647 w 158"/>
              <a:gd name="T31" fmla="*/ 2147483647 h 102"/>
              <a:gd name="T32" fmla="*/ 2147483647 w 158"/>
              <a:gd name="T33" fmla="*/ 2147483647 h 102"/>
              <a:gd name="T34" fmla="*/ 2147483647 w 158"/>
              <a:gd name="T35" fmla="*/ 2147483647 h 102"/>
              <a:gd name="T36" fmla="*/ 2147483647 w 158"/>
              <a:gd name="T37" fmla="*/ 2147483647 h 102"/>
              <a:gd name="T38" fmla="*/ 2147483647 w 158"/>
              <a:gd name="T39" fmla="*/ 2147483647 h 102"/>
              <a:gd name="T40" fmla="*/ 2147483647 w 158"/>
              <a:gd name="T41" fmla="*/ 2147483647 h 102"/>
              <a:gd name="T42" fmla="*/ 2147483647 w 158"/>
              <a:gd name="T43" fmla="*/ 2147483647 h 102"/>
              <a:gd name="T44" fmla="*/ 2147483647 w 158"/>
              <a:gd name="T45" fmla="*/ 2147483647 h 102"/>
              <a:gd name="T46" fmla="*/ 2147483647 w 158"/>
              <a:gd name="T47" fmla="*/ 2147483647 h 102"/>
              <a:gd name="T48" fmla="*/ 2147483647 w 158"/>
              <a:gd name="T49" fmla="*/ 2147483647 h 102"/>
              <a:gd name="T50" fmla="*/ 2147483647 w 158"/>
              <a:gd name="T51" fmla="*/ 2147483647 h 102"/>
              <a:gd name="T52" fmla="*/ 2147483647 w 158"/>
              <a:gd name="T53" fmla="*/ 2147483647 h 102"/>
              <a:gd name="T54" fmla="*/ 2147483647 w 158"/>
              <a:gd name="T55" fmla="*/ 2147483647 h 102"/>
              <a:gd name="T56" fmla="*/ 2147483647 w 158"/>
              <a:gd name="T57" fmla="*/ 2147483647 h 102"/>
              <a:gd name="T58" fmla="*/ 2147483647 w 158"/>
              <a:gd name="T59" fmla="*/ 2147483647 h 102"/>
              <a:gd name="T60" fmla="*/ 2147483647 w 158"/>
              <a:gd name="T61" fmla="*/ 2147483647 h 102"/>
              <a:gd name="T62" fmla="*/ 2147483647 w 158"/>
              <a:gd name="T63" fmla="*/ 2147483647 h 102"/>
              <a:gd name="T64" fmla="*/ 2147483647 w 158"/>
              <a:gd name="T65" fmla="*/ 2147483647 h 102"/>
              <a:gd name="T66" fmla="*/ 2147483647 w 158"/>
              <a:gd name="T67" fmla="*/ 0 h 102"/>
              <a:gd name="T68" fmla="*/ 0 w 158"/>
              <a:gd name="T69" fmla="*/ 2147483647 h 1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8"/>
              <a:gd name="T106" fmla="*/ 0 h 102"/>
              <a:gd name="T107" fmla="*/ 158 w 158"/>
              <a:gd name="T108" fmla="*/ 102 h 1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8" h="102">
                <a:moveTo>
                  <a:pt x="0" y="19"/>
                </a:moveTo>
                <a:lnTo>
                  <a:pt x="2" y="26"/>
                </a:lnTo>
                <a:lnTo>
                  <a:pt x="2" y="30"/>
                </a:lnTo>
                <a:lnTo>
                  <a:pt x="1" y="31"/>
                </a:lnTo>
                <a:lnTo>
                  <a:pt x="6" y="35"/>
                </a:lnTo>
                <a:lnTo>
                  <a:pt x="11" y="47"/>
                </a:lnTo>
                <a:lnTo>
                  <a:pt x="12" y="47"/>
                </a:lnTo>
                <a:lnTo>
                  <a:pt x="12" y="49"/>
                </a:lnTo>
                <a:lnTo>
                  <a:pt x="15" y="49"/>
                </a:lnTo>
                <a:lnTo>
                  <a:pt x="17" y="50"/>
                </a:lnTo>
                <a:lnTo>
                  <a:pt x="12" y="58"/>
                </a:lnTo>
                <a:lnTo>
                  <a:pt x="13" y="64"/>
                </a:lnTo>
                <a:lnTo>
                  <a:pt x="10" y="70"/>
                </a:lnTo>
                <a:lnTo>
                  <a:pt x="11" y="72"/>
                </a:lnTo>
                <a:lnTo>
                  <a:pt x="18" y="69"/>
                </a:lnTo>
                <a:lnTo>
                  <a:pt x="23" y="88"/>
                </a:lnTo>
                <a:lnTo>
                  <a:pt x="26" y="89"/>
                </a:lnTo>
                <a:lnTo>
                  <a:pt x="26" y="95"/>
                </a:lnTo>
                <a:lnTo>
                  <a:pt x="29" y="97"/>
                </a:lnTo>
                <a:lnTo>
                  <a:pt x="31" y="95"/>
                </a:lnTo>
                <a:lnTo>
                  <a:pt x="35" y="97"/>
                </a:lnTo>
                <a:lnTo>
                  <a:pt x="37" y="95"/>
                </a:lnTo>
                <a:lnTo>
                  <a:pt x="46" y="97"/>
                </a:lnTo>
                <a:lnTo>
                  <a:pt x="48" y="97"/>
                </a:lnTo>
                <a:lnTo>
                  <a:pt x="50" y="93"/>
                </a:lnTo>
                <a:lnTo>
                  <a:pt x="53" y="99"/>
                </a:lnTo>
                <a:lnTo>
                  <a:pt x="55" y="90"/>
                </a:lnTo>
                <a:lnTo>
                  <a:pt x="98" y="96"/>
                </a:lnTo>
                <a:lnTo>
                  <a:pt x="152" y="102"/>
                </a:lnTo>
                <a:lnTo>
                  <a:pt x="153" y="83"/>
                </a:lnTo>
                <a:lnTo>
                  <a:pt x="158" y="24"/>
                </a:lnTo>
                <a:lnTo>
                  <a:pt x="88" y="16"/>
                </a:lnTo>
                <a:lnTo>
                  <a:pt x="53" y="10"/>
                </a:lnTo>
                <a:lnTo>
                  <a:pt x="4" y="0"/>
                </a:lnTo>
                <a:lnTo>
                  <a:pt x="0" y="19"/>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0" name="Nebraska">
            <a:extLst>
              <a:ext uri="{FF2B5EF4-FFF2-40B4-BE49-F238E27FC236}">
                <a16:creationId xmlns:a16="http://schemas.microsoft.com/office/drawing/2014/main" id="{EDD24E82-2766-4316-8DA9-48FC0B4BB774}"/>
              </a:ext>
            </a:extLst>
          </p:cNvPr>
          <p:cNvSpPr>
            <a:spLocks noChangeAspect="1"/>
          </p:cNvSpPr>
          <p:nvPr/>
        </p:nvSpPr>
        <p:spPr bwMode="auto">
          <a:xfrm>
            <a:off x="5486400" y="2608264"/>
            <a:ext cx="1011238" cy="498475"/>
          </a:xfrm>
          <a:custGeom>
            <a:avLst/>
            <a:gdLst>
              <a:gd name="T0" fmla="*/ 0 w 129"/>
              <a:gd name="T1" fmla="*/ 2147483647 h 64"/>
              <a:gd name="T2" fmla="*/ 2147483647 w 129"/>
              <a:gd name="T3" fmla="*/ 0 h 64"/>
              <a:gd name="T4" fmla="*/ 2147483647 w 129"/>
              <a:gd name="T5" fmla="*/ 2147483647 h 64"/>
              <a:gd name="T6" fmla="*/ 2147483647 w 129"/>
              <a:gd name="T7" fmla="*/ 2147483647 h 64"/>
              <a:gd name="T8" fmla="*/ 2147483647 w 129"/>
              <a:gd name="T9" fmla="*/ 2147483647 h 64"/>
              <a:gd name="T10" fmla="*/ 2147483647 w 129"/>
              <a:gd name="T11" fmla="*/ 2147483647 h 64"/>
              <a:gd name="T12" fmla="*/ 2147483647 w 129"/>
              <a:gd name="T13" fmla="*/ 2147483647 h 64"/>
              <a:gd name="T14" fmla="*/ 2147483647 w 129"/>
              <a:gd name="T15" fmla="*/ 2147483647 h 64"/>
              <a:gd name="T16" fmla="*/ 2147483647 w 129"/>
              <a:gd name="T17" fmla="*/ 2147483647 h 64"/>
              <a:gd name="T18" fmla="*/ 2147483647 w 129"/>
              <a:gd name="T19" fmla="*/ 2147483647 h 64"/>
              <a:gd name="T20" fmla="*/ 2147483647 w 129"/>
              <a:gd name="T21" fmla="*/ 2147483647 h 64"/>
              <a:gd name="T22" fmla="*/ 2147483647 w 129"/>
              <a:gd name="T23" fmla="*/ 2147483647 h 64"/>
              <a:gd name="T24" fmla="*/ 2147483647 w 129"/>
              <a:gd name="T25" fmla="*/ 2147483647 h 64"/>
              <a:gd name="T26" fmla="*/ 2147483647 w 129"/>
              <a:gd name="T27" fmla="*/ 2147483647 h 64"/>
              <a:gd name="T28" fmla="*/ 2147483647 w 129"/>
              <a:gd name="T29" fmla="*/ 2147483647 h 64"/>
              <a:gd name="T30" fmla="*/ 2147483647 w 129"/>
              <a:gd name="T31" fmla="*/ 2147483647 h 64"/>
              <a:gd name="T32" fmla="*/ 2147483647 w 129"/>
              <a:gd name="T33" fmla="*/ 2147483647 h 64"/>
              <a:gd name="T34" fmla="*/ 2147483647 w 129"/>
              <a:gd name="T35" fmla="*/ 2147483647 h 64"/>
              <a:gd name="T36" fmla="*/ 2147483647 w 129"/>
              <a:gd name="T37" fmla="*/ 2147483647 h 64"/>
              <a:gd name="T38" fmla="*/ 0 w 129"/>
              <a:gd name="T39" fmla="*/ 2147483647 h 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9"/>
              <a:gd name="T61" fmla="*/ 0 h 64"/>
              <a:gd name="T62" fmla="*/ 129 w 129"/>
              <a:gd name="T63" fmla="*/ 64 h 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9" h="64">
                <a:moveTo>
                  <a:pt x="0" y="39"/>
                </a:moveTo>
                <a:lnTo>
                  <a:pt x="4" y="0"/>
                </a:lnTo>
                <a:lnTo>
                  <a:pt x="83" y="5"/>
                </a:lnTo>
                <a:lnTo>
                  <a:pt x="89" y="9"/>
                </a:lnTo>
                <a:lnTo>
                  <a:pt x="98" y="9"/>
                </a:lnTo>
                <a:lnTo>
                  <a:pt x="102" y="9"/>
                </a:lnTo>
                <a:lnTo>
                  <a:pt x="108" y="12"/>
                </a:lnTo>
                <a:lnTo>
                  <a:pt x="110" y="15"/>
                </a:lnTo>
                <a:lnTo>
                  <a:pt x="113" y="16"/>
                </a:lnTo>
                <a:lnTo>
                  <a:pt x="117" y="28"/>
                </a:lnTo>
                <a:lnTo>
                  <a:pt x="117" y="32"/>
                </a:lnTo>
                <a:lnTo>
                  <a:pt x="120" y="37"/>
                </a:lnTo>
                <a:lnTo>
                  <a:pt x="122" y="47"/>
                </a:lnTo>
                <a:lnTo>
                  <a:pt x="121" y="50"/>
                </a:lnTo>
                <a:lnTo>
                  <a:pt x="123" y="53"/>
                </a:lnTo>
                <a:lnTo>
                  <a:pt x="129" y="64"/>
                </a:lnTo>
                <a:lnTo>
                  <a:pt x="71" y="64"/>
                </a:lnTo>
                <a:lnTo>
                  <a:pt x="28" y="61"/>
                </a:lnTo>
                <a:lnTo>
                  <a:pt x="30" y="42"/>
                </a:lnTo>
                <a:lnTo>
                  <a:pt x="0" y="3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1" name="Nevada">
            <a:extLst>
              <a:ext uri="{FF2B5EF4-FFF2-40B4-BE49-F238E27FC236}">
                <a16:creationId xmlns:a16="http://schemas.microsoft.com/office/drawing/2014/main" id="{FD40CDE5-D024-465F-B025-33C1350C6923}"/>
              </a:ext>
            </a:extLst>
          </p:cNvPr>
          <p:cNvSpPr>
            <a:spLocks noChangeAspect="1"/>
          </p:cNvSpPr>
          <p:nvPr/>
        </p:nvSpPr>
        <p:spPr bwMode="auto">
          <a:xfrm>
            <a:off x="3603625" y="2446339"/>
            <a:ext cx="768350" cy="1195387"/>
          </a:xfrm>
          <a:custGeom>
            <a:avLst/>
            <a:gdLst>
              <a:gd name="T0" fmla="*/ 0 w 98"/>
              <a:gd name="T1" fmla="*/ 2147483647 h 154"/>
              <a:gd name="T2" fmla="*/ 2147483647 w 98"/>
              <a:gd name="T3" fmla="*/ 2147483647 h 154"/>
              <a:gd name="T4" fmla="*/ 2147483647 w 98"/>
              <a:gd name="T5" fmla="*/ 2147483647 h 154"/>
              <a:gd name="T6" fmla="*/ 2147483647 w 98"/>
              <a:gd name="T7" fmla="*/ 2147483647 h 154"/>
              <a:gd name="T8" fmla="*/ 2147483647 w 98"/>
              <a:gd name="T9" fmla="*/ 2147483647 h 154"/>
              <a:gd name="T10" fmla="*/ 2147483647 w 98"/>
              <a:gd name="T11" fmla="*/ 2147483647 h 154"/>
              <a:gd name="T12" fmla="*/ 2147483647 w 98"/>
              <a:gd name="T13" fmla="*/ 2147483647 h 154"/>
              <a:gd name="T14" fmla="*/ 2147483647 w 98"/>
              <a:gd name="T15" fmla="*/ 2147483647 h 154"/>
              <a:gd name="T16" fmla="*/ 2147483647 w 98"/>
              <a:gd name="T17" fmla="*/ 2147483647 h 154"/>
              <a:gd name="T18" fmla="*/ 2147483647 w 98"/>
              <a:gd name="T19" fmla="*/ 0 h 154"/>
              <a:gd name="T20" fmla="*/ 0 w 98"/>
              <a:gd name="T21" fmla="*/ 2147483647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54"/>
              <a:gd name="T35" fmla="*/ 98 w 98"/>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54">
                <a:moveTo>
                  <a:pt x="0" y="57"/>
                </a:moveTo>
                <a:lnTo>
                  <a:pt x="4" y="66"/>
                </a:lnTo>
                <a:lnTo>
                  <a:pt x="63" y="154"/>
                </a:lnTo>
                <a:lnTo>
                  <a:pt x="64" y="133"/>
                </a:lnTo>
                <a:lnTo>
                  <a:pt x="68" y="132"/>
                </a:lnTo>
                <a:lnTo>
                  <a:pt x="74" y="135"/>
                </a:lnTo>
                <a:lnTo>
                  <a:pt x="79" y="117"/>
                </a:lnTo>
                <a:lnTo>
                  <a:pt x="98" y="20"/>
                </a:lnTo>
                <a:lnTo>
                  <a:pt x="56" y="11"/>
                </a:lnTo>
                <a:lnTo>
                  <a:pt x="14" y="0"/>
                </a:lnTo>
                <a:lnTo>
                  <a:pt x="0" y="5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2" name="New Hampshire">
            <a:extLst>
              <a:ext uri="{FF2B5EF4-FFF2-40B4-BE49-F238E27FC236}">
                <a16:creationId xmlns:a16="http://schemas.microsoft.com/office/drawing/2014/main" id="{6EBC9CE2-7B4B-416D-AF60-2E6EB49B8693}"/>
              </a:ext>
            </a:extLst>
          </p:cNvPr>
          <p:cNvSpPr>
            <a:spLocks noChangeAspect="1"/>
          </p:cNvSpPr>
          <p:nvPr/>
        </p:nvSpPr>
        <p:spPr bwMode="auto">
          <a:xfrm>
            <a:off x="9032875" y="1963738"/>
            <a:ext cx="196850" cy="419100"/>
          </a:xfrm>
          <a:custGeom>
            <a:avLst/>
            <a:gdLst>
              <a:gd name="T0" fmla="*/ 0 w 25"/>
              <a:gd name="T1" fmla="*/ 2147483647 h 54"/>
              <a:gd name="T2" fmla="*/ 2147483647 w 25"/>
              <a:gd name="T3" fmla="*/ 2147483647 h 54"/>
              <a:gd name="T4" fmla="*/ 2147483647 w 25"/>
              <a:gd name="T5" fmla="*/ 2147483647 h 54"/>
              <a:gd name="T6" fmla="*/ 2147483647 w 25"/>
              <a:gd name="T7" fmla="*/ 2147483647 h 54"/>
              <a:gd name="T8" fmla="*/ 2147483647 w 25"/>
              <a:gd name="T9" fmla="*/ 2147483647 h 54"/>
              <a:gd name="T10" fmla="*/ 2147483647 w 25"/>
              <a:gd name="T11" fmla="*/ 0 h 54"/>
              <a:gd name="T12" fmla="*/ 2147483647 w 25"/>
              <a:gd name="T13" fmla="*/ 2147483647 h 54"/>
              <a:gd name="T14" fmla="*/ 2147483647 w 25"/>
              <a:gd name="T15" fmla="*/ 2147483647 h 54"/>
              <a:gd name="T16" fmla="*/ 2147483647 w 25"/>
              <a:gd name="T17" fmla="*/ 2147483647 h 54"/>
              <a:gd name="T18" fmla="*/ 2147483647 w 25"/>
              <a:gd name="T19" fmla="*/ 2147483647 h 54"/>
              <a:gd name="T20" fmla="*/ 2147483647 w 25"/>
              <a:gd name="T21" fmla="*/ 2147483647 h 54"/>
              <a:gd name="T22" fmla="*/ 2147483647 w 25"/>
              <a:gd name="T23" fmla="*/ 2147483647 h 54"/>
              <a:gd name="T24" fmla="*/ 0 w 25"/>
              <a:gd name="T25" fmla="*/ 2147483647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4"/>
              <a:gd name="T41" fmla="*/ 25 w 25"/>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4">
                <a:moveTo>
                  <a:pt x="0" y="37"/>
                </a:moveTo>
                <a:lnTo>
                  <a:pt x="1" y="25"/>
                </a:lnTo>
                <a:lnTo>
                  <a:pt x="4" y="19"/>
                </a:lnTo>
                <a:lnTo>
                  <a:pt x="5" y="7"/>
                </a:lnTo>
                <a:lnTo>
                  <a:pt x="4" y="2"/>
                </a:lnTo>
                <a:lnTo>
                  <a:pt x="8" y="0"/>
                </a:lnTo>
                <a:lnTo>
                  <a:pt x="19" y="34"/>
                </a:lnTo>
                <a:lnTo>
                  <a:pt x="25" y="41"/>
                </a:lnTo>
                <a:lnTo>
                  <a:pt x="25" y="43"/>
                </a:lnTo>
                <a:lnTo>
                  <a:pt x="25" y="46"/>
                </a:lnTo>
                <a:lnTo>
                  <a:pt x="19" y="49"/>
                </a:lnTo>
                <a:lnTo>
                  <a:pt x="2" y="54"/>
                </a:lnTo>
                <a:lnTo>
                  <a:pt x="0" y="3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3" name="New Jersey">
            <a:extLst>
              <a:ext uri="{FF2B5EF4-FFF2-40B4-BE49-F238E27FC236}">
                <a16:creationId xmlns:a16="http://schemas.microsoft.com/office/drawing/2014/main" id="{9F50220A-23AC-468A-8E99-D7F6DCCF05B3}"/>
              </a:ext>
            </a:extLst>
          </p:cNvPr>
          <p:cNvSpPr>
            <a:spLocks noChangeAspect="1"/>
          </p:cNvSpPr>
          <p:nvPr/>
        </p:nvSpPr>
        <p:spPr bwMode="auto">
          <a:xfrm>
            <a:off x="8815388" y="2641601"/>
            <a:ext cx="163512" cy="373063"/>
          </a:xfrm>
          <a:custGeom>
            <a:avLst/>
            <a:gdLst>
              <a:gd name="T0" fmla="*/ 0 w 21"/>
              <a:gd name="T1" fmla="*/ 2147483647 h 48"/>
              <a:gd name="T2" fmla="*/ 2147483647 w 21"/>
              <a:gd name="T3" fmla="*/ 2147483647 h 48"/>
              <a:gd name="T4" fmla="*/ 2147483647 w 21"/>
              <a:gd name="T5" fmla="*/ 2147483647 h 48"/>
              <a:gd name="T6" fmla="*/ 2147483647 w 21"/>
              <a:gd name="T7" fmla="*/ 2147483647 h 48"/>
              <a:gd name="T8" fmla="*/ 2147483647 w 21"/>
              <a:gd name="T9" fmla="*/ 2147483647 h 48"/>
              <a:gd name="T10" fmla="*/ 2147483647 w 21"/>
              <a:gd name="T11" fmla="*/ 2147483647 h 48"/>
              <a:gd name="T12" fmla="*/ 0 w 21"/>
              <a:gd name="T13" fmla="*/ 2147483647 h 48"/>
              <a:gd name="T14" fmla="*/ 2147483647 w 21"/>
              <a:gd name="T15" fmla="*/ 0 h 48"/>
              <a:gd name="T16" fmla="*/ 2147483647 w 21"/>
              <a:gd name="T17" fmla="*/ 2147483647 h 48"/>
              <a:gd name="T18" fmla="*/ 2147483647 w 21"/>
              <a:gd name="T19" fmla="*/ 2147483647 h 48"/>
              <a:gd name="T20" fmla="*/ 2147483647 w 21"/>
              <a:gd name="T21" fmla="*/ 2147483647 h 48"/>
              <a:gd name="T22" fmla="*/ 2147483647 w 21"/>
              <a:gd name="T23" fmla="*/ 2147483647 h 48"/>
              <a:gd name="T24" fmla="*/ 2147483647 w 21"/>
              <a:gd name="T25" fmla="*/ 2147483647 h 48"/>
              <a:gd name="T26" fmla="*/ 2147483647 w 21"/>
              <a:gd name="T27" fmla="*/ 2147483647 h 48"/>
              <a:gd name="T28" fmla="*/ 2147483647 w 21"/>
              <a:gd name="T29" fmla="*/ 2147483647 h 48"/>
              <a:gd name="T30" fmla="*/ 2147483647 w 21"/>
              <a:gd name="T31" fmla="*/ 2147483647 h 48"/>
              <a:gd name="T32" fmla="*/ 2147483647 w 21"/>
              <a:gd name="T33" fmla="*/ 2147483647 h 48"/>
              <a:gd name="T34" fmla="*/ 2147483647 w 21"/>
              <a:gd name="T35" fmla="*/ 2147483647 h 48"/>
              <a:gd name="T36" fmla="*/ 2147483647 w 21"/>
              <a:gd name="T37" fmla="*/ 2147483647 h 48"/>
              <a:gd name="T38" fmla="*/ 2147483647 w 21"/>
              <a:gd name="T39" fmla="*/ 2147483647 h 48"/>
              <a:gd name="T40" fmla="*/ 2147483647 w 21"/>
              <a:gd name="T41" fmla="*/ 2147483647 h 48"/>
              <a:gd name="T42" fmla="*/ 2147483647 w 21"/>
              <a:gd name="T43" fmla="*/ 2147483647 h 48"/>
              <a:gd name="T44" fmla="*/ 2147483647 w 21"/>
              <a:gd name="T45" fmla="*/ 2147483647 h 48"/>
              <a:gd name="T46" fmla="*/ 2147483647 w 21"/>
              <a:gd name="T47" fmla="*/ 2147483647 h 48"/>
              <a:gd name="T48" fmla="*/ 2147483647 w 21"/>
              <a:gd name="T49" fmla="*/ 2147483647 h 48"/>
              <a:gd name="T50" fmla="*/ 2147483647 w 21"/>
              <a:gd name="T51" fmla="*/ 2147483647 h 48"/>
              <a:gd name="T52" fmla="*/ 2147483647 w 21"/>
              <a:gd name="T53" fmla="*/ 2147483647 h 48"/>
              <a:gd name="T54" fmla="*/ 2147483647 w 21"/>
              <a:gd name="T55" fmla="*/ 2147483647 h 48"/>
              <a:gd name="T56" fmla="*/ 2147483647 w 21"/>
              <a:gd name="T57" fmla="*/ 2147483647 h 48"/>
              <a:gd name="T58" fmla="*/ 2147483647 w 21"/>
              <a:gd name="T59" fmla="*/ 2147483647 h 48"/>
              <a:gd name="T60" fmla="*/ 2147483647 w 21"/>
              <a:gd name="T61" fmla="*/ 2147483647 h 48"/>
              <a:gd name="T62" fmla="*/ 2147483647 w 21"/>
              <a:gd name="T63" fmla="*/ 2147483647 h 48"/>
              <a:gd name="T64" fmla="*/ 2147483647 w 21"/>
              <a:gd name="T65" fmla="*/ 2147483647 h 48"/>
              <a:gd name="T66" fmla="*/ 2147483647 w 21"/>
              <a:gd name="T67" fmla="*/ 2147483647 h 48"/>
              <a:gd name="T68" fmla="*/ 2147483647 w 21"/>
              <a:gd name="T69" fmla="*/ 2147483647 h 48"/>
              <a:gd name="T70" fmla="*/ 2147483647 w 21"/>
              <a:gd name="T71" fmla="*/ 2147483647 h 48"/>
              <a:gd name="T72" fmla="*/ 2147483647 w 21"/>
              <a:gd name="T73" fmla="*/ 2147483647 h 48"/>
              <a:gd name="T74" fmla="*/ 0 w 21"/>
              <a:gd name="T75" fmla="*/ 2147483647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
              <a:gd name="T115" fmla="*/ 0 h 48"/>
              <a:gd name="T116" fmla="*/ 21 w 21"/>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 h="48">
                <a:moveTo>
                  <a:pt x="0" y="36"/>
                </a:moveTo>
                <a:lnTo>
                  <a:pt x="1" y="33"/>
                </a:lnTo>
                <a:lnTo>
                  <a:pt x="5" y="31"/>
                </a:lnTo>
                <a:lnTo>
                  <a:pt x="6" y="27"/>
                </a:lnTo>
                <a:lnTo>
                  <a:pt x="10" y="24"/>
                </a:lnTo>
                <a:lnTo>
                  <a:pt x="1" y="17"/>
                </a:lnTo>
                <a:lnTo>
                  <a:pt x="0" y="10"/>
                </a:lnTo>
                <a:lnTo>
                  <a:pt x="4" y="0"/>
                </a:lnTo>
                <a:lnTo>
                  <a:pt x="18" y="5"/>
                </a:lnTo>
                <a:lnTo>
                  <a:pt x="18" y="7"/>
                </a:lnTo>
                <a:lnTo>
                  <a:pt x="16" y="12"/>
                </a:lnTo>
                <a:lnTo>
                  <a:pt x="15" y="14"/>
                </a:lnTo>
                <a:lnTo>
                  <a:pt x="15" y="16"/>
                </a:lnTo>
                <a:lnTo>
                  <a:pt x="16" y="17"/>
                </a:lnTo>
                <a:lnTo>
                  <a:pt x="18" y="17"/>
                </a:lnTo>
                <a:lnTo>
                  <a:pt x="19" y="17"/>
                </a:lnTo>
                <a:lnTo>
                  <a:pt x="19" y="16"/>
                </a:lnTo>
                <a:lnTo>
                  <a:pt x="21" y="19"/>
                </a:lnTo>
                <a:lnTo>
                  <a:pt x="21" y="29"/>
                </a:lnTo>
                <a:lnTo>
                  <a:pt x="20" y="27"/>
                </a:lnTo>
                <a:lnTo>
                  <a:pt x="19" y="24"/>
                </a:lnTo>
                <a:lnTo>
                  <a:pt x="19" y="26"/>
                </a:lnTo>
                <a:lnTo>
                  <a:pt x="20" y="28"/>
                </a:lnTo>
                <a:lnTo>
                  <a:pt x="19" y="29"/>
                </a:lnTo>
                <a:lnTo>
                  <a:pt x="19" y="32"/>
                </a:lnTo>
                <a:lnTo>
                  <a:pt x="18" y="35"/>
                </a:lnTo>
                <a:lnTo>
                  <a:pt x="17" y="35"/>
                </a:lnTo>
                <a:lnTo>
                  <a:pt x="18" y="37"/>
                </a:lnTo>
                <a:lnTo>
                  <a:pt x="16" y="40"/>
                </a:lnTo>
                <a:lnTo>
                  <a:pt x="13" y="48"/>
                </a:lnTo>
                <a:lnTo>
                  <a:pt x="11" y="48"/>
                </a:lnTo>
                <a:lnTo>
                  <a:pt x="12" y="45"/>
                </a:lnTo>
                <a:lnTo>
                  <a:pt x="11" y="44"/>
                </a:lnTo>
                <a:lnTo>
                  <a:pt x="8" y="44"/>
                </a:lnTo>
                <a:lnTo>
                  <a:pt x="3" y="41"/>
                </a:lnTo>
                <a:lnTo>
                  <a:pt x="1" y="40"/>
                </a:lnTo>
                <a:lnTo>
                  <a:pt x="0" y="36"/>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4" name="North Carolina">
            <a:extLst>
              <a:ext uri="{FF2B5EF4-FFF2-40B4-BE49-F238E27FC236}">
                <a16:creationId xmlns:a16="http://schemas.microsoft.com/office/drawing/2014/main" id="{9C69C0FE-B7FC-4358-8C79-94684BEA133F}"/>
              </a:ext>
            </a:extLst>
          </p:cNvPr>
          <p:cNvSpPr>
            <a:spLocks noChangeAspect="1"/>
          </p:cNvSpPr>
          <p:nvPr/>
        </p:nvSpPr>
        <p:spPr bwMode="auto">
          <a:xfrm>
            <a:off x="7878763" y="3400426"/>
            <a:ext cx="1035050" cy="460375"/>
          </a:xfrm>
          <a:custGeom>
            <a:avLst/>
            <a:gdLst>
              <a:gd name="T0" fmla="*/ 0 w 132"/>
              <a:gd name="T1" fmla="*/ 2147483647 h 59"/>
              <a:gd name="T2" fmla="*/ 2147483647 w 132"/>
              <a:gd name="T3" fmla="*/ 2147483647 h 59"/>
              <a:gd name="T4" fmla="*/ 2147483647 w 132"/>
              <a:gd name="T5" fmla="*/ 2147483647 h 59"/>
              <a:gd name="T6" fmla="*/ 2147483647 w 132"/>
              <a:gd name="T7" fmla="*/ 2147483647 h 59"/>
              <a:gd name="T8" fmla="*/ 2147483647 w 132"/>
              <a:gd name="T9" fmla="*/ 2147483647 h 59"/>
              <a:gd name="T10" fmla="*/ 2147483647 w 132"/>
              <a:gd name="T11" fmla="*/ 2147483647 h 59"/>
              <a:gd name="T12" fmla="*/ 2147483647 w 132"/>
              <a:gd name="T13" fmla="*/ 2147483647 h 59"/>
              <a:gd name="T14" fmla="*/ 2147483647 w 132"/>
              <a:gd name="T15" fmla="*/ 2147483647 h 59"/>
              <a:gd name="T16" fmla="*/ 2147483647 w 132"/>
              <a:gd name="T17" fmla="*/ 2147483647 h 59"/>
              <a:gd name="T18" fmla="*/ 2147483647 w 132"/>
              <a:gd name="T19" fmla="*/ 2147483647 h 59"/>
              <a:gd name="T20" fmla="*/ 2147483647 w 132"/>
              <a:gd name="T21" fmla="*/ 2147483647 h 59"/>
              <a:gd name="T22" fmla="*/ 2147483647 w 132"/>
              <a:gd name="T23" fmla="*/ 2147483647 h 59"/>
              <a:gd name="T24" fmla="*/ 2147483647 w 132"/>
              <a:gd name="T25" fmla="*/ 2147483647 h 59"/>
              <a:gd name="T26" fmla="*/ 2147483647 w 132"/>
              <a:gd name="T27" fmla="*/ 2147483647 h 59"/>
              <a:gd name="T28" fmla="*/ 2147483647 w 132"/>
              <a:gd name="T29" fmla="*/ 2147483647 h 59"/>
              <a:gd name="T30" fmla="*/ 2147483647 w 132"/>
              <a:gd name="T31" fmla="*/ 2147483647 h 59"/>
              <a:gd name="T32" fmla="*/ 2147483647 w 132"/>
              <a:gd name="T33" fmla="*/ 2147483647 h 59"/>
              <a:gd name="T34" fmla="*/ 2147483647 w 132"/>
              <a:gd name="T35" fmla="*/ 2147483647 h 59"/>
              <a:gd name="T36" fmla="*/ 2147483647 w 132"/>
              <a:gd name="T37" fmla="*/ 2147483647 h 59"/>
              <a:gd name="T38" fmla="*/ 2147483647 w 132"/>
              <a:gd name="T39" fmla="*/ 2147483647 h 59"/>
              <a:gd name="T40" fmla="*/ 2147483647 w 132"/>
              <a:gd name="T41" fmla="*/ 2147483647 h 59"/>
              <a:gd name="T42" fmla="*/ 2147483647 w 132"/>
              <a:gd name="T43" fmla="*/ 2147483647 h 59"/>
              <a:gd name="T44" fmla="*/ 2147483647 w 132"/>
              <a:gd name="T45" fmla="*/ 2147483647 h 59"/>
              <a:gd name="T46" fmla="*/ 2147483647 w 132"/>
              <a:gd name="T47" fmla="*/ 2147483647 h 59"/>
              <a:gd name="T48" fmla="*/ 2147483647 w 132"/>
              <a:gd name="T49" fmla="*/ 2147483647 h 59"/>
              <a:gd name="T50" fmla="*/ 2147483647 w 132"/>
              <a:gd name="T51" fmla="*/ 2147483647 h 59"/>
              <a:gd name="T52" fmla="*/ 2147483647 w 132"/>
              <a:gd name="T53" fmla="*/ 2147483647 h 59"/>
              <a:gd name="T54" fmla="*/ 2147483647 w 132"/>
              <a:gd name="T55" fmla="*/ 2147483647 h 59"/>
              <a:gd name="T56" fmla="*/ 2147483647 w 132"/>
              <a:gd name="T57" fmla="*/ 2147483647 h 59"/>
              <a:gd name="T58" fmla="*/ 2147483647 w 132"/>
              <a:gd name="T59" fmla="*/ 2147483647 h 59"/>
              <a:gd name="T60" fmla="*/ 2147483647 w 132"/>
              <a:gd name="T61" fmla="*/ 2147483647 h 59"/>
              <a:gd name="T62" fmla="*/ 2147483647 w 132"/>
              <a:gd name="T63" fmla="*/ 2147483647 h 59"/>
              <a:gd name="T64" fmla="*/ 2147483647 w 132"/>
              <a:gd name="T65" fmla="*/ 2147483647 h 59"/>
              <a:gd name="T66" fmla="*/ 2147483647 w 132"/>
              <a:gd name="T67" fmla="*/ 2147483647 h 59"/>
              <a:gd name="T68" fmla="*/ 2147483647 w 132"/>
              <a:gd name="T69" fmla="*/ 2147483647 h 59"/>
              <a:gd name="T70" fmla="*/ 2147483647 w 132"/>
              <a:gd name="T71" fmla="*/ 2147483647 h 59"/>
              <a:gd name="T72" fmla="*/ 2147483647 w 132"/>
              <a:gd name="T73" fmla="*/ 2147483647 h 59"/>
              <a:gd name="T74" fmla="*/ 2147483647 w 132"/>
              <a:gd name="T75" fmla="*/ 2147483647 h 59"/>
              <a:gd name="T76" fmla="*/ 2147483647 w 132"/>
              <a:gd name="T77" fmla="*/ 2147483647 h 59"/>
              <a:gd name="T78" fmla="*/ 2147483647 w 132"/>
              <a:gd name="T79" fmla="*/ 2147483647 h 59"/>
              <a:gd name="T80" fmla="*/ 2147483647 w 132"/>
              <a:gd name="T81" fmla="*/ 2147483647 h 59"/>
              <a:gd name="T82" fmla="*/ 2147483647 w 132"/>
              <a:gd name="T83" fmla="*/ 2147483647 h 59"/>
              <a:gd name="T84" fmla="*/ 2147483647 w 132"/>
              <a:gd name="T85" fmla="*/ 2147483647 h 59"/>
              <a:gd name="T86" fmla="*/ 2147483647 w 132"/>
              <a:gd name="T87" fmla="*/ 2147483647 h 59"/>
              <a:gd name="T88" fmla="*/ 2147483647 w 132"/>
              <a:gd name="T89" fmla="*/ 2147483647 h 5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59"/>
              <a:gd name="T137" fmla="*/ 132 w 132"/>
              <a:gd name="T138" fmla="*/ 59 h 5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59">
                <a:moveTo>
                  <a:pt x="0" y="47"/>
                </a:moveTo>
                <a:lnTo>
                  <a:pt x="0" y="51"/>
                </a:lnTo>
                <a:lnTo>
                  <a:pt x="19" y="49"/>
                </a:lnTo>
                <a:lnTo>
                  <a:pt x="30" y="43"/>
                </a:lnTo>
                <a:lnTo>
                  <a:pt x="51" y="41"/>
                </a:lnTo>
                <a:lnTo>
                  <a:pt x="60" y="46"/>
                </a:lnTo>
                <a:lnTo>
                  <a:pt x="74" y="45"/>
                </a:lnTo>
                <a:lnTo>
                  <a:pt x="95" y="59"/>
                </a:lnTo>
                <a:lnTo>
                  <a:pt x="97" y="58"/>
                </a:lnTo>
                <a:lnTo>
                  <a:pt x="103" y="58"/>
                </a:lnTo>
                <a:lnTo>
                  <a:pt x="104" y="54"/>
                </a:lnTo>
                <a:lnTo>
                  <a:pt x="105" y="56"/>
                </a:lnTo>
                <a:lnTo>
                  <a:pt x="106" y="49"/>
                </a:lnTo>
                <a:lnTo>
                  <a:pt x="109" y="45"/>
                </a:lnTo>
                <a:lnTo>
                  <a:pt x="111" y="43"/>
                </a:lnTo>
                <a:lnTo>
                  <a:pt x="110" y="42"/>
                </a:lnTo>
                <a:lnTo>
                  <a:pt x="110" y="41"/>
                </a:lnTo>
                <a:lnTo>
                  <a:pt x="109" y="39"/>
                </a:lnTo>
                <a:lnTo>
                  <a:pt x="111" y="41"/>
                </a:lnTo>
                <a:lnTo>
                  <a:pt x="111" y="42"/>
                </a:lnTo>
                <a:lnTo>
                  <a:pt x="112" y="42"/>
                </a:lnTo>
                <a:lnTo>
                  <a:pt x="114" y="41"/>
                </a:lnTo>
                <a:lnTo>
                  <a:pt x="115" y="41"/>
                </a:lnTo>
                <a:lnTo>
                  <a:pt x="114" y="38"/>
                </a:lnTo>
                <a:lnTo>
                  <a:pt x="115" y="38"/>
                </a:lnTo>
                <a:lnTo>
                  <a:pt x="115" y="39"/>
                </a:lnTo>
                <a:lnTo>
                  <a:pt x="120" y="37"/>
                </a:lnTo>
                <a:lnTo>
                  <a:pt x="124" y="37"/>
                </a:lnTo>
                <a:lnTo>
                  <a:pt x="127" y="32"/>
                </a:lnTo>
                <a:lnTo>
                  <a:pt x="126" y="31"/>
                </a:lnTo>
                <a:lnTo>
                  <a:pt x="124" y="32"/>
                </a:lnTo>
                <a:lnTo>
                  <a:pt x="124" y="30"/>
                </a:lnTo>
                <a:lnTo>
                  <a:pt x="122" y="32"/>
                </a:lnTo>
                <a:lnTo>
                  <a:pt x="122" y="33"/>
                </a:lnTo>
                <a:lnTo>
                  <a:pt x="121" y="32"/>
                </a:lnTo>
                <a:lnTo>
                  <a:pt x="121" y="34"/>
                </a:lnTo>
                <a:lnTo>
                  <a:pt x="117" y="33"/>
                </a:lnTo>
                <a:lnTo>
                  <a:pt x="114" y="31"/>
                </a:lnTo>
                <a:lnTo>
                  <a:pt x="114" y="30"/>
                </a:lnTo>
                <a:lnTo>
                  <a:pt x="119" y="33"/>
                </a:lnTo>
                <a:lnTo>
                  <a:pt x="122" y="29"/>
                </a:lnTo>
                <a:lnTo>
                  <a:pt x="120" y="28"/>
                </a:lnTo>
                <a:lnTo>
                  <a:pt x="122" y="26"/>
                </a:lnTo>
                <a:lnTo>
                  <a:pt x="120" y="26"/>
                </a:lnTo>
                <a:lnTo>
                  <a:pt x="113" y="24"/>
                </a:lnTo>
                <a:lnTo>
                  <a:pt x="117" y="23"/>
                </a:lnTo>
                <a:lnTo>
                  <a:pt x="120" y="24"/>
                </a:lnTo>
                <a:lnTo>
                  <a:pt x="119" y="22"/>
                </a:lnTo>
                <a:lnTo>
                  <a:pt x="120" y="22"/>
                </a:lnTo>
                <a:lnTo>
                  <a:pt x="122" y="20"/>
                </a:lnTo>
                <a:lnTo>
                  <a:pt x="121" y="22"/>
                </a:lnTo>
                <a:lnTo>
                  <a:pt x="121" y="24"/>
                </a:lnTo>
                <a:lnTo>
                  <a:pt x="123" y="22"/>
                </a:lnTo>
                <a:lnTo>
                  <a:pt x="124" y="24"/>
                </a:lnTo>
                <a:lnTo>
                  <a:pt x="125" y="24"/>
                </a:lnTo>
                <a:lnTo>
                  <a:pt x="128" y="24"/>
                </a:lnTo>
                <a:lnTo>
                  <a:pt x="129" y="22"/>
                </a:lnTo>
                <a:lnTo>
                  <a:pt x="130" y="18"/>
                </a:lnTo>
                <a:lnTo>
                  <a:pt x="132" y="17"/>
                </a:lnTo>
                <a:lnTo>
                  <a:pt x="132" y="15"/>
                </a:lnTo>
                <a:lnTo>
                  <a:pt x="131" y="12"/>
                </a:lnTo>
                <a:lnTo>
                  <a:pt x="129" y="12"/>
                </a:lnTo>
                <a:lnTo>
                  <a:pt x="127" y="17"/>
                </a:lnTo>
                <a:lnTo>
                  <a:pt x="126" y="14"/>
                </a:lnTo>
                <a:lnTo>
                  <a:pt x="126" y="11"/>
                </a:lnTo>
                <a:lnTo>
                  <a:pt x="121" y="13"/>
                </a:lnTo>
                <a:lnTo>
                  <a:pt x="116" y="14"/>
                </a:lnTo>
                <a:lnTo>
                  <a:pt x="117" y="12"/>
                </a:lnTo>
                <a:lnTo>
                  <a:pt x="119" y="10"/>
                </a:lnTo>
                <a:lnTo>
                  <a:pt x="125" y="8"/>
                </a:lnTo>
                <a:lnTo>
                  <a:pt x="123" y="5"/>
                </a:lnTo>
                <a:lnTo>
                  <a:pt x="128" y="7"/>
                </a:lnTo>
                <a:lnTo>
                  <a:pt x="126" y="5"/>
                </a:lnTo>
                <a:lnTo>
                  <a:pt x="130" y="8"/>
                </a:lnTo>
                <a:lnTo>
                  <a:pt x="127" y="2"/>
                </a:lnTo>
                <a:lnTo>
                  <a:pt x="124" y="0"/>
                </a:lnTo>
                <a:lnTo>
                  <a:pt x="76" y="9"/>
                </a:lnTo>
                <a:lnTo>
                  <a:pt x="38" y="14"/>
                </a:lnTo>
                <a:lnTo>
                  <a:pt x="37" y="19"/>
                </a:lnTo>
                <a:lnTo>
                  <a:pt x="35" y="20"/>
                </a:lnTo>
                <a:lnTo>
                  <a:pt x="32" y="25"/>
                </a:lnTo>
                <a:lnTo>
                  <a:pt x="30" y="25"/>
                </a:lnTo>
                <a:lnTo>
                  <a:pt x="28" y="26"/>
                </a:lnTo>
                <a:lnTo>
                  <a:pt x="26" y="28"/>
                </a:lnTo>
                <a:lnTo>
                  <a:pt x="23" y="27"/>
                </a:lnTo>
                <a:lnTo>
                  <a:pt x="20" y="30"/>
                </a:lnTo>
                <a:lnTo>
                  <a:pt x="19" y="33"/>
                </a:lnTo>
                <a:lnTo>
                  <a:pt x="4" y="41"/>
                </a:lnTo>
                <a:lnTo>
                  <a:pt x="4" y="45"/>
                </a:lnTo>
                <a:lnTo>
                  <a:pt x="0" y="4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5" name="North Dakota">
            <a:extLst>
              <a:ext uri="{FF2B5EF4-FFF2-40B4-BE49-F238E27FC236}">
                <a16:creationId xmlns:a16="http://schemas.microsoft.com/office/drawing/2014/main" id="{437D824C-8ED6-498B-B49A-56D6BFF34E20}"/>
              </a:ext>
            </a:extLst>
          </p:cNvPr>
          <p:cNvSpPr>
            <a:spLocks noChangeAspect="1"/>
          </p:cNvSpPr>
          <p:nvPr/>
        </p:nvSpPr>
        <p:spPr bwMode="auto">
          <a:xfrm>
            <a:off x="5557839" y="1700214"/>
            <a:ext cx="809625" cy="504825"/>
          </a:xfrm>
          <a:custGeom>
            <a:avLst/>
            <a:gdLst>
              <a:gd name="T0" fmla="*/ 0 w 103"/>
              <a:gd name="T1" fmla="*/ 2147483647 h 65"/>
              <a:gd name="T2" fmla="*/ 2147483647 w 103"/>
              <a:gd name="T3" fmla="*/ 0 h 65"/>
              <a:gd name="T4" fmla="*/ 2147483647 w 103"/>
              <a:gd name="T5" fmla="*/ 2147483647 h 65"/>
              <a:gd name="T6" fmla="*/ 2147483647 w 103"/>
              <a:gd name="T7" fmla="*/ 2147483647 h 65"/>
              <a:gd name="T8" fmla="*/ 2147483647 w 103"/>
              <a:gd name="T9" fmla="*/ 2147483647 h 65"/>
              <a:gd name="T10" fmla="*/ 2147483647 w 103"/>
              <a:gd name="T11" fmla="*/ 2147483647 h 65"/>
              <a:gd name="T12" fmla="*/ 2147483647 w 103"/>
              <a:gd name="T13" fmla="*/ 2147483647 h 65"/>
              <a:gd name="T14" fmla="*/ 2147483647 w 103"/>
              <a:gd name="T15" fmla="*/ 2147483647 h 65"/>
              <a:gd name="T16" fmla="*/ 2147483647 w 103"/>
              <a:gd name="T17" fmla="*/ 2147483647 h 65"/>
              <a:gd name="T18" fmla="*/ 0 w 103"/>
              <a:gd name="T19" fmla="*/ 2147483647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65"/>
              <a:gd name="T32" fmla="*/ 103 w 103"/>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65">
                <a:moveTo>
                  <a:pt x="0" y="59"/>
                </a:moveTo>
                <a:lnTo>
                  <a:pt x="5" y="0"/>
                </a:lnTo>
                <a:lnTo>
                  <a:pt x="56" y="3"/>
                </a:lnTo>
                <a:lnTo>
                  <a:pt x="95" y="4"/>
                </a:lnTo>
                <a:lnTo>
                  <a:pt x="96" y="21"/>
                </a:lnTo>
                <a:lnTo>
                  <a:pt x="100" y="34"/>
                </a:lnTo>
                <a:lnTo>
                  <a:pt x="100" y="51"/>
                </a:lnTo>
                <a:lnTo>
                  <a:pt x="103" y="65"/>
                </a:lnTo>
                <a:lnTo>
                  <a:pt x="49" y="63"/>
                </a:lnTo>
                <a:lnTo>
                  <a:pt x="0" y="59"/>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6" name="Ohio">
            <a:extLst>
              <a:ext uri="{FF2B5EF4-FFF2-40B4-BE49-F238E27FC236}">
                <a16:creationId xmlns:a16="http://schemas.microsoft.com/office/drawing/2014/main" id="{597C7EF5-3578-4EAF-AD92-B570466FAD1D}"/>
              </a:ext>
            </a:extLst>
          </p:cNvPr>
          <p:cNvSpPr>
            <a:spLocks noChangeAspect="1"/>
          </p:cNvSpPr>
          <p:nvPr/>
        </p:nvSpPr>
        <p:spPr bwMode="auto">
          <a:xfrm>
            <a:off x="7697789" y="2679700"/>
            <a:ext cx="511175" cy="566738"/>
          </a:xfrm>
          <a:custGeom>
            <a:avLst/>
            <a:gdLst>
              <a:gd name="T0" fmla="*/ 0 w 65"/>
              <a:gd name="T1" fmla="*/ 2147483647 h 73"/>
              <a:gd name="T2" fmla="*/ 2147483647 w 65"/>
              <a:gd name="T3" fmla="*/ 2147483647 h 73"/>
              <a:gd name="T4" fmla="*/ 2147483647 w 65"/>
              <a:gd name="T5" fmla="*/ 2147483647 h 73"/>
              <a:gd name="T6" fmla="*/ 2147483647 w 65"/>
              <a:gd name="T7" fmla="*/ 2147483647 h 73"/>
              <a:gd name="T8" fmla="*/ 2147483647 w 65"/>
              <a:gd name="T9" fmla="*/ 2147483647 h 73"/>
              <a:gd name="T10" fmla="*/ 2147483647 w 65"/>
              <a:gd name="T11" fmla="*/ 2147483647 h 73"/>
              <a:gd name="T12" fmla="*/ 2147483647 w 65"/>
              <a:gd name="T13" fmla="*/ 2147483647 h 73"/>
              <a:gd name="T14" fmla="*/ 2147483647 w 65"/>
              <a:gd name="T15" fmla="*/ 2147483647 h 73"/>
              <a:gd name="T16" fmla="*/ 2147483647 w 65"/>
              <a:gd name="T17" fmla="*/ 2147483647 h 73"/>
              <a:gd name="T18" fmla="*/ 2147483647 w 65"/>
              <a:gd name="T19" fmla="*/ 2147483647 h 73"/>
              <a:gd name="T20" fmla="*/ 2147483647 w 65"/>
              <a:gd name="T21" fmla="*/ 2147483647 h 73"/>
              <a:gd name="T22" fmla="*/ 2147483647 w 65"/>
              <a:gd name="T23" fmla="*/ 2147483647 h 73"/>
              <a:gd name="T24" fmla="*/ 2147483647 w 65"/>
              <a:gd name="T25" fmla="*/ 2147483647 h 73"/>
              <a:gd name="T26" fmla="*/ 2147483647 w 65"/>
              <a:gd name="T27" fmla="*/ 2147483647 h 73"/>
              <a:gd name="T28" fmla="*/ 2147483647 w 65"/>
              <a:gd name="T29" fmla="*/ 2147483647 h 73"/>
              <a:gd name="T30" fmla="*/ 2147483647 w 65"/>
              <a:gd name="T31" fmla="*/ 2147483647 h 73"/>
              <a:gd name="T32" fmla="*/ 2147483647 w 65"/>
              <a:gd name="T33" fmla="*/ 2147483647 h 73"/>
              <a:gd name="T34" fmla="*/ 2147483647 w 65"/>
              <a:gd name="T35" fmla="*/ 2147483647 h 73"/>
              <a:gd name="T36" fmla="*/ 2147483647 w 65"/>
              <a:gd name="T37" fmla="*/ 2147483647 h 73"/>
              <a:gd name="T38" fmla="*/ 2147483647 w 65"/>
              <a:gd name="T39" fmla="*/ 0 h 73"/>
              <a:gd name="T40" fmla="*/ 2147483647 w 65"/>
              <a:gd name="T41" fmla="*/ 2147483647 h 73"/>
              <a:gd name="T42" fmla="*/ 2147483647 w 65"/>
              <a:gd name="T43" fmla="*/ 2147483647 h 73"/>
              <a:gd name="T44" fmla="*/ 2147483647 w 65"/>
              <a:gd name="T45" fmla="*/ 2147483647 h 73"/>
              <a:gd name="T46" fmla="*/ 2147483647 w 65"/>
              <a:gd name="T47" fmla="*/ 2147483647 h 73"/>
              <a:gd name="T48" fmla="*/ 2147483647 w 65"/>
              <a:gd name="T49" fmla="*/ 2147483647 h 73"/>
              <a:gd name="T50" fmla="*/ 2147483647 w 65"/>
              <a:gd name="T51" fmla="*/ 2147483647 h 73"/>
              <a:gd name="T52" fmla="*/ 2147483647 w 65"/>
              <a:gd name="T53" fmla="*/ 2147483647 h 73"/>
              <a:gd name="T54" fmla="*/ 2147483647 w 65"/>
              <a:gd name="T55" fmla="*/ 2147483647 h 73"/>
              <a:gd name="T56" fmla="*/ 2147483647 w 65"/>
              <a:gd name="T57" fmla="*/ 2147483647 h 73"/>
              <a:gd name="T58" fmla="*/ 2147483647 w 65"/>
              <a:gd name="T59" fmla="*/ 2147483647 h 73"/>
              <a:gd name="T60" fmla="*/ 2147483647 w 65"/>
              <a:gd name="T61" fmla="*/ 2147483647 h 73"/>
              <a:gd name="T62" fmla="*/ 2147483647 w 65"/>
              <a:gd name="T63" fmla="*/ 2147483647 h 73"/>
              <a:gd name="T64" fmla="*/ 2147483647 w 65"/>
              <a:gd name="T65" fmla="*/ 2147483647 h 73"/>
              <a:gd name="T66" fmla="*/ 2147483647 w 65"/>
              <a:gd name="T67" fmla="*/ 2147483647 h 73"/>
              <a:gd name="T68" fmla="*/ 2147483647 w 65"/>
              <a:gd name="T69" fmla="*/ 2147483647 h 73"/>
              <a:gd name="T70" fmla="*/ 2147483647 w 65"/>
              <a:gd name="T71" fmla="*/ 2147483647 h 73"/>
              <a:gd name="T72" fmla="*/ 2147483647 w 65"/>
              <a:gd name="T73" fmla="*/ 2147483647 h 73"/>
              <a:gd name="T74" fmla="*/ 0 w 65"/>
              <a:gd name="T75" fmla="*/ 2147483647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5"/>
              <a:gd name="T115" fmla="*/ 0 h 73"/>
              <a:gd name="T116" fmla="*/ 65 w 65"/>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5" h="73">
                <a:moveTo>
                  <a:pt x="0" y="13"/>
                </a:moveTo>
                <a:lnTo>
                  <a:pt x="6" y="64"/>
                </a:lnTo>
                <a:lnTo>
                  <a:pt x="10" y="64"/>
                </a:lnTo>
                <a:lnTo>
                  <a:pt x="13" y="65"/>
                </a:lnTo>
                <a:lnTo>
                  <a:pt x="15" y="69"/>
                </a:lnTo>
                <a:lnTo>
                  <a:pt x="20" y="69"/>
                </a:lnTo>
                <a:lnTo>
                  <a:pt x="23" y="71"/>
                </a:lnTo>
                <a:lnTo>
                  <a:pt x="31" y="71"/>
                </a:lnTo>
                <a:lnTo>
                  <a:pt x="33" y="69"/>
                </a:lnTo>
                <a:lnTo>
                  <a:pt x="41" y="73"/>
                </a:lnTo>
                <a:lnTo>
                  <a:pt x="46" y="69"/>
                </a:lnTo>
                <a:lnTo>
                  <a:pt x="47" y="61"/>
                </a:lnTo>
                <a:lnTo>
                  <a:pt x="50" y="63"/>
                </a:lnTo>
                <a:lnTo>
                  <a:pt x="52" y="56"/>
                </a:lnTo>
                <a:lnTo>
                  <a:pt x="60" y="50"/>
                </a:lnTo>
                <a:lnTo>
                  <a:pt x="63" y="46"/>
                </a:lnTo>
                <a:lnTo>
                  <a:pt x="64" y="31"/>
                </a:lnTo>
                <a:lnTo>
                  <a:pt x="63" y="27"/>
                </a:lnTo>
                <a:lnTo>
                  <a:pt x="65" y="25"/>
                </a:lnTo>
                <a:lnTo>
                  <a:pt x="61" y="0"/>
                </a:lnTo>
                <a:lnTo>
                  <a:pt x="54" y="3"/>
                </a:lnTo>
                <a:lnTo>
                  <a:pt x="50" y="6"/>
                </a:lnTo>
                <a:lnTo>
                  <a:pt x="48" y="8"/>
                </a:lnTo>
                <a:lnTo>
                  <a:pt x="45" y="12"/>
                </a:lnTo>
                <a:lnTo>
                  <a:pt x="41" y="12"/>
                </a:lnTo>
                <a:lnTo>
                  <a:pt x="36" y="14"/>
                </a:lnTo>
                <a:lnTo>
                  <a:pt x="34" y="15"/>
                </a:lnTo>
                <a:lnTo>
                  <a:pt x="31" y="14"/>
                </a:lnTo>
                <a:lnTo>
                  <a:pt x="28" y="15"/>
                </a:lnTo>
                <a:lnTo>
                  <a:pt x="27" y="15"/>
                </a:lnTo>
                <a:lnTo>
                  <a:pt x="31" y="12"/>
                </a:lnTo>
                <a:lnTo>
                  <a:pt x="29" y="12"/>
                </a:lnTo>
                <a:lnTo>
                  <a:pt x="27" y="13"/>
                </a:lnTo>
                <a:lnTo>
                  <a:pt x="21" y="11"/>
                </a:lnTo>
                <a:lnTo>
                  <a:pt x="19" y="12"/>
                </a:lnTo>
                <a:lnTo>
                  <a:pt x="20" y="10"/>
                </a:lnTo>
                <a:lnTo>
                  <a:pt x="0" y="13"/>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7" name="Oregon">
            <a:extLst>
              <a:ext uri="{FF2B5EF4-FFF2-40B4-BE49-F238E27FC236}">
                <a16:creationId xmlns:a16="http://schemas.microsoft.com/office/drawing/2014/main" id="{F73B0250-3260-4534-A92E-DDB515546D23}"/>
              </a:ext>
            </a:extLst>
          </p:cNvPr>
          <p:cNvSpPr>
            <a:spLocks noChangeAspect="1"/>
          </p:cNvSpPr>
          <p:nvPr/>
        </p:nvSpPr>
        <p:spPr bwMode="auto">
          <a:xfrm>
            <a:off x="3257550" y="1706563"/>
            <a:ext cx="973138" cy="823912"/>
          </a:xfrm>
          <a:custGeom>
            <a:avLst/>
            <a:gdLst>
              <a:gd name="T0" fmla="*/ 0 w 124"/>
              <a:gd name="T1" fmla="*/ 2147483647 h 106"/>
              <a:gd name="T2" fmla="*/ 2147483647 w 124"/>
              <a:gd name="T3" fmla="*/ 2147483647 h 106"/>
              <a:gd name="T4" fmla="*/ 2147483647 w 124"/>
              <a:gd name="T5" fmla="*/ 2147483647 h 106"/>
              <a:gd name="T6" fmla="*/ 2147483647 w 124"/>
              <a:gd name="T7" fmla="*/ 0 h 106"/>
              <a:gd name="T8" fmla="*/ 2147483647 w 124"/>
              <a:gd name="T9" fmla="*/ 2147483647 h 106"/>
              <a:gd name="T10" fmla="*/ 2147483647 w 124"/>
              <a:gd name="T11" fmla="*/ 2147483647 h 106"/>
              <a:gd name="T12" fmla="*/ 2147483647 w 124"/>
              <a:gd name="T13" fmla="*/ 2147483647 h 106"/>
              <a:gd name="T14" fmla="*/ 2147483647 w 124"/>
              <a:gd name="T15" fmla="*/ 2147483647 h 106"/>
              <a:gd name="T16" fmla="*/ 2147483647 w 124"/>
              <a:gd name="T17" fmla="*/ 2147483647 h 106"/>
              <a:gd name="T18" fmla="*/ 2147483647 w 124"/>
              <a:gd name="T19" fmla="*/ 2147483647 h 106"/>
              <a:gd name="T20" fmla="*/ 2147483647 w 124"/>
              <a:gd name="T21" fmla="*/ 2147483647 h 106"/>
              <a:gd name="T22" fmla="*/ 2147483647 w 124"/>
              <a:gd name="T23" fmla="*/ 2147483647 h 106"/>
              <a:gd name="T24" fmla="*/ 2147483647 w 124"/>
              <a:gd name="T25" fmla="*/ 2147483647 h 106"/>
              <a:gd name="T26" fmla="*/ 2147483647 w 124"/>
              <a:gd name="T27" fmla="*/ 2147483647 h 106"/>
              <a:gd name="T28" fmla="*/ 2147483647 w 124"/>
              <a:gd name="T29" fmla="*/ 2147483647 h 106"/>
              <a:gd name="T30" fmla="*/ 2147483647 w 124"/>
              <a:gd name="T31" fmla="*/ 2147483647 h 106"/>
              <a:gd name="T32" fmla="*/ 2147483647 w 124"/>
              <a:gd name="T33" fmla="*/ 2147483647 h 106"/>
              <a:gd name="T34" fmla="*/ 2147483647 w 124"/>
              <a:gd name="T35" fmla="*/ 2147483647 h 106"/>
              <a:gd name="T36" fmla="*/ 2147483647 w 124"/>
              <a:gd name="T37" fmla="*/ 2147483647 h 106"/>
              <a:gd name="T38" fmla="*/ 2147483647 w 124"/>
              <a:gd name="T39" fmla="*/ 2147483647 h 106"/>
              <a:gd name="T40" fmla="*/ 2147483647 w 124"/>
              <a:gd name="T41" fmla="*/ 2147483647 h 106"/>
              <a:gd name="T42" fmla="*/ 2147483647 w 124"/>
              <a:gd name="T43" fmla="*/ 2147483647 h 106"/>
              <a:gd name="T44" fmla="*/ 2147483647 w 124"/>
              <a:gd name="T45" fmla="*/ 2147483647 h 106"/>
              <a:gd name="T46" fmla="*/ 2147483647 w 124"/>
              <a:gd name="T47" fmla="*/ 2147483647 h 106"/>
              <a:gd name="T48" fmla="*/ 2147483647 w 124"/>
              <a:gd name="T49" fmla="*/ 2147483647 h 106"/>
              <a:gd name="T50" fmla="*/ 0 w 124"/>
              <a:gd name="T51" fmla="*/ 2147483647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4"/>
              <a:gd name="T79" fmla="*/ 0 h 106"/>
              <a:gd name="T80" fmla="*/ 124 w 124"/>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4" h="106">
                <a:moveTo>
                  <a:pt x="0" y="79"/>
                </a:moveTo>
                <a:lnTo>
                  <a:pt x="2" y="60"/>
                </a:lnTo>
                <a:lnTo>
                  <a:pt x="11" y="44"/>
                </a:lnTo>
                <a:lnTo>
                  <a:pt x="27" y="0"/>
                </a:lnTo>
                <a:lnTo>
                  <a:pt x="34" y="2"/>
                </a:lnTo>
                <a:lnTo>
                  <a:pt x="35" y="4"/>
                </a:lnTo>
                <a:lnTo>
                  <a:pt x="37" y="4"/>
                </a:lnTo>
                <a:lnTo>
                  <a:pt x="41" y="12"/>
                </a:lnTo>
                <a:lnTo>
                  <a:pt x="40" y="15"/>
                </a:lnTo>
                <a:lnTo>
                  <a:pt x="46" y="20"/>
                </a:lnTo>
                <a:lnTo>
                  <a:pt x="57" y="19"/>
                </a:lnTo>
                <a:lnTo>
                  <a:pt x="65" y="23"/>
                </a:lnTo>
                <a:lnTo>
                  <a:pt x="68" y="22"/>
                </a:lnTo>
                <a:lnTo>
                  <a:pt x="92" y="23"/>
                </a:lnTo>
                <a:lnTo>
                  <a:pt x="119" y="29"/>
                </a:lnTo>
                <a:lnTo>
                  <a:pt x="121" y="33"/>
                </a:lnTo>
                <a:lnTo>
                  <a:pt x="124" y="38"/>
                </a:lnTo>
                <a:lnTo>
                  <a:pt x="120" y="44"/>
                </a:lnTo>
                <a:lnTo>
                  <a:pt x="115" y="52"/>
                </a:lnTo>
                <a:lnTo>
                  <a:pt x="109" y="57"/>
                </a:lnTo>
                <a:lnTo>
                  <a:pt x="108" y="61"/>
                </a:lnTo>
                <a:lnTo>
                  <a:pt x="111" y="65"/>
                </a:lnTo>
                <a:lnTo>
                  <a:pt x="107" y="74"/>
                </a:lnTo>
                <a:lnTo>
                  <a:pt x="100" y="106"/>
                </a:lnTo>
                <a:lnTo>
                  <a:pt x="58" y="95"/>
                </a:lnTo>
                <a:lnTo>
                  <a:pt x="0" y="79"/>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8" name="Pennsylvania">
            <a:extLst>
              <a:ext uri="{FF2B5EF4-FFF2-40B4-BE49-F238E27FC236}">
                <a16:creationId xmlns:a16="http://schemas.microsoft.com/office/drawing/2014/main" id="{D25A2552-3065-467C-A22C-26E96D46AF0C}"/>
              </a:ext>
            </a:extLst>
          </p:cNvPr>
          <p:cNvSpPr>
            <a:spLocks noChangeAspect="1"/>
          </p:cNvSpPr>
          <p:nvPr/>
        </p:nvSpPr>
        <p:spPr bwMode="auto">
          <a:xfrm>
            <a:off x="8177214" y="2562225"/>
            <a:ext cx="714375" cy="458788"/>
          </a:xfrm>
          <a:custGeom>
            <a:avLst/>
            <a:gdLst>
              <a:gd name="T0" fmla="*/ 0 w 91"/>
              <a:gd name="T1" fmla="*/ 2147483647 h 59"/>
              <a:gd name="T2" fmla="*/ 2147483647 w 91"/>
              <a:gd name="T3" fmla="*/ 2147483647 h 59"/>
              <a:gd name="T4" fmla="*/ 2147483647 w 91"/>
              <a:gd name="T5" fmla="*/ 2147483647 h 59"/>
              <a:gd name="T6" fmla="*/ 2147483647 w 91"/>
              <a:gd name="T7" fmla="*/ 2147483647 h 59"/>
              <a:gd name="T8" fmla="*/ 2147483647 w 91"/>
              <a:gd name="T9" fmla="*/ 2147483647 h 59"/>
              <a:gd name="T10" fmla="*/ 2147483647 w 91"/>
              <a:gd name="T11" fmla="*/ 2147483647 h 59"/>
              <a:gd name="T12" fmla="*/ 2147483647 w 91"/>
              <a:gd name="T13" fmla="*/ 2147483647 h 59"/>
              <a:gd name="T14" fmla="*/ 2147483647 w 91"/>
              <a:gd name="T15" fmla="*/ 2147483647 h 59"/>
              <a:gd name="T16" fmla="*/ 2147483647 w 91"/>
              <a:gd name="T17" fmla="*/ 2147483647 h 59"/>
              <a:gd name="T18" fmla="*/ 2147483647 w 91"/>
              <a:gd name="T19" fmla="*/ 2147483647 h 59"/>
              <a:gd name="T20" fmla="*/ 2147483647 w 91"/>
              <a:gd name="T21" fmla="*/ 2147483647 h 59"/>
              <a:gd name="T22" fmla="*/ 2147483647 w 91"/>
              <a:gd name="T23" fmla="*/ 2147483647 h 59"/>
              <a:gd name="T24" fmla="*/ 2147483647 w 91"/>
              <a:gd name="T25" fmla="*/ 2147483647 h 59"/>
              <a:gd name="T26" fmla="*/ 2147483647 w 91"/>
              <a:gd name="T27" fmla="*/ 2147483647 h 59"/>
              <a:gd name="T28" fmla="*/ 2147483647 w 91"/>
              <a:gd name="T29" fmla="*/ 2147483647 h 59"/>
              <a:gd name="T30" fmla="*/ 2147483647 w 91"/>
              <a:gd name="T31" fmla="*/ 0 h 59"/>
              <a:gd name="T32" fmla="*/ 2147483647 w 91"/>
              <a:gd name="T33" fmla="*/ 2147483647 h 59"/>
              <a:gd name="T34" fmla="*/ 2147483647 w 91"/>
              <a:gd name="T35" fmla="*/ 2147483647 h 59"/>
              <a:gd name="T36" fmla="*/ 0 w 91"/>
              <a:gd name="T37" fmla="*/ 2147483647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
              <a:gd name="T58" fmla="*/ 0 h 59"/>
              <a:gd name="T59" fmla="*/ 91 w 91"/>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 h="59">
                <a:moveTo>
                  <a:pt x="0" y="15"/>
                </a:moveTo>
                <a:lnTo>
                  <a:pt x="4" y="40"/>
                </a:lnTo>
                <a:lnTo>
                  <a:pt x="7" y="59"/>
                </a:lnTo>
                <a:lnTo>
                  <a:pt x="23" y="56"/>
                </a:lnTo>
                <a:lnTo>
                  <a:pt x="77" y="46"/>
                </a:lnTo>
                <a:lnTo>
                  <a:pt x="79" y="43"/>
                </a:lnTo>
                <a:lnTo>
                  <a:pt x="82" y="43"/>
                </a:lnTo>
                <a:lnTo>
                  <a:pt x="86" y="41"/>
                </a:lnTo>
                <a:lnTo>
                  <a:pt x="87" y="37"/>
                </a:lnTo>
                <a:lnTo>
                  <a:pt x="91" y="34"/>
                </a:lnTo>
                <a:lnTo>
                  <a:pt x="82" y="27"/>
                </a:lnTo>
                <a:lnTo>
                  <a:pt x="81" y="20"/>
                </a:lnTo>
                <a:lnTo>
                  <a:pt x="85" y="10"/>
                </a:lnTo>
                <a:lnTo>
                  <a:pt x="80" y="7"/>
                </a:lnTo>
                <a:lnTo>
                  <a:pt x="77" y="3"/>
                </a:lnTo>
                <a:lnTo>
                  <a:pt x="73" y="0"/>
                </a:lnTo>
                <a:lnTo>
                  <a:pt x="13" y="12"/>
                </a:lnTo>
                <a:lnTo>
                  <a:pt x="10" y="7"/>
                </a:lnTo>
                <a:lnTo>
                  <a:pt x="0" y="15"/>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19" name="Rhode Island">
            <a:extLst>
              <a:ext uri="{FF2B5EF4-FFF2-40B4-BE49-F238E27FC236}">
                <a16:creationId xmlns:a16="http://schemas.microsoft.com/office/drawing/2014/main" id="{C88A253C-FCD8-4EAD-A2A4-4FC6D4FD19F3}"/>
              </a:ext>
            </a:extLst>
          </p:cNvPr>
          <p:cNvSpPr>
            <a:spLocks noChangeAspect="1"/>
          </p:cNvSpPr>
          <p:nvPr/>
        </p:nvSpPr>
        <p:spPr bwMode="auto">
          <a:xfrm>
            <a:off x="9150350" y="2462213"/>
            <a:ext cx="95250" cy="114300"/>
          </a:xfrm>
          <a:custGeom>
            <a:avLst/>
            <a:gdLst>
              <a:gd name="T0" fmla="*/ 0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0 h 15"/>
              <a:gd name="T26" fmla="*/ 2147483647 w 12"/>
              <a:gd name="T27" fmla="*/ 0 h 15"/>
              <a:gd name="T28" fmla="*/ 0 w 12"/>
              <a:gd name="T29" fmla="*/ 2147483647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0" y="1"/>
                </a:moveTo>
                <a:lnTo>
                  <a:pt x="2" y="14"/>
                </a:lnTo>
                <a:lnTo>
                  <a:pt x="3" y="15"/>
                </a:lnTo>
                <a:lnTo>
                  <a:pt x="8" y="12"/>
                </a:lnTo>
                <a:lnTo>
                  <a:pt x="7" y="8"/>
                </a:lnTo>
                <a:lnTo>
                  <a:pt x="8" y="6"/>
                </a:lnTo>
                <a:lnTo>
                  <a:pt x="9" y="8"/>
                </a:lnTo>
                <a:lnTo>
                  <a:pt x="10" y="11"/>
                </a:lnTo>
                <a:lnTo>
                  <a:pt x="11" y="10"/>
                </a:lnTo>
                <a:lnTo>
                  <a:pt x="12" y="8"/>
                </a:lnTo>
                <a:lnTo>
                  <a:pt x="11" y="5"/>
                </a:lnTo>
                <a:lnTo>
                  <a:pt x="8" y="4"/>
                </a:lnTo>
                <a:lnTo>
                  <a:pt x="6" y="0"/>
                </a:lnTo>
                <a:lnTo>
                  <a:pt x="4" y="0"/>
                </a:lnTo>
                <a:lnTo>
                  <a:pt x="0" y="1"/>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0" name="South Carolina">
            <a:extLst>
              <a:ext uri="{FF2B5EF4-FFF2-40B4-BE49-F238E27FC236}">
                <a16:creationId xmlns:a16="http://schemas.microsoft.com/office/drawing/2014/main" id="{CF58F879-6990-4C6A-BA3C-DA1E33F5C7F7}"/>
              </a:ext>
            </a:extLst>
          </p:cNvPr>
          <p:cNvSpPr>
            <a:spLocks noChangeAspect="1"/>
          </p:cNvSpPr>
          <p:nvPr/>
        </p:nvSpPr>
        <p:spPr bwMode="auto">
          <a:xfrm>
            <a:off x="8005764" y="3719514"/>
            <a:ext cx="619125" cy="466725"/>
          </a:xfrm>
          <a:custGeom>
            <a:avLst/>
            <a:gdLst>
              <a:gd name="T0" fmla="*/ 0 w 79"/>
              <a:gd name="T1" fmla="*/ 2147483647 h 60"/>
              <a:gd name="T2" fmla="*/ 2147483647 w 79"/>
              <a:gd name="T3" fmla="*/ 2147483647 h 60"/>
              <a:gd name="T4" fmla="*/ 2147483647 w 79"/>
              <a:gd name="T5" fmla="*/ 2147483647 h 60"/>
              <a:gd name="T6" fmla="*/ 2147483647 w 79"/>
              <a:gd name="T7" fmla="*/ 0 h 60"/>
              <a:gd name="T8" fmla="*/ 2147483647 w 79"/>
              <a:gd name="T9" fmla="*/ 2147483647 h 60"/>
              <a:gd name="T10" fmla="*/ 2147483647 w 79"/>
              <a:gd name="T11" fmla="*/ 2147483647 h 60"/>
              <a:gd name="T12" fmla="*/ 2147483647 w 79"/>
              <a:gd name="T13" fmla="*/ 2147483647 h 60"/>
              <a:gd name="T14" fmla="*/ 2147483647 w 79"/>
              <a:gd name="T15" fmla="*/ 2147483647 h 60"/>
              <a:gd name="T16" fmla="*/ 2147483647 w 79"/>
              <a:gd name="T17" fmla="*/ 2147483647 h 60"/>
              <a:gd name="T18" fmla="*/ 2147483647 w 79"/>
              <a:gd name="T19" fmla="*/ 2147483647 h 60"/>
              <a:gd name="T20" fmla="*/ 2147483647 w 79"/>
              <a:gd name="T21" fmla="*/ 2147483647 h 60"/>
              <a:gd name="T22" fmla="*/ 2147483647 w 79"/>
              <a:gd name="T23" fmla="*/ 2147483647 h 60"/>
              <a:gd name="T24" fmla="*/ 2147483647 w 79"/>
              <a:gd name="T25" fmla="*/ 2147483647 h 60"/>
              <a:gd name="T26" fmla="*/ 2147483647 w 79"/>
              <a:gd name="T27" fmla="*/ 2147483647 h 60"/>
              <a:gd name="T28" fmla="*/ 2147483647 w 79"/>
              <a:gd name="T29" fmla="*/ 2147483647 h 60"/>
              <a:gd name="T30" fmla="*/ 2147483647 w 79"/>
              <a:gd name="T31" fmla="*/ 2147483647 h 60"/>
              <a:gd name="T32" fmla="*/ 2147483647 w 79"/>
              <a:gd name="T33" fmla="*/ 2147483647 h 60"/>
              <a:gd name="T34" fmla="*/ 2147483647 w 79"/>
              <a:gd name="T35" fmla="*/ 2147483647 h 60"/>
              <a:gd name="T36" fmla="*/ 2147483647 w 79"/>
              <a:gd name="T37" fmla="*/ 2147483647 h 60"/>
              <a:gd name="T38" fmla="*/ 2147483647 w 79"/>
              <a:gd name="T39" fmla="*/ 2147483647 h 60"/>
              <a:gd name="T40" fmla="*/ 2147483647 w 79"/>
              <a:gd name="T41" fmla="*/ 2147483647 h 60"/>
              <a:gd name="T42" fmla="*/ 2147483647 w 79"/>
              <a:gd name="T43" fmla="*/ 2147483647 h 60"/>
              <a:gd name="T44" fmla="*/ 2147483647 w 79"/>
              <a:gd name="T45" fmla="*/ 2147483647 h 60"/>
              <a:gd name="T46" fmla="*/ 2147483647 w 79"/>
              <a:gd name="T47" fmla="*/ 2147483647 h 60"/>
              <a:gd name="T48" fmla="*/ 2147483647 w 79"/>
              <a:gd name="T49" fmla="*/ 2147483647 h 60"/>
              <a:gd name="T50" fmla="*/ 2147483647 w 79"/>
              <a:gd name="T51" fmla="*/ 2147483647 h 60"/>
              <a:gd name="T52" fmla="*/ 2147483647 w 79"/>
              <a:gd name="T53" fmla="*/ 2147483647 h 60"/>
              <a:gd name="T54" fmla="*/ 0 w 79"/>
              <a:gd name="T55" fmla="*/ 2147483647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9"/>
              <a:gd name="T85" fmla="*/ 0 h 60"/>
              <a:gd name="T86" fmla="*/ 79 w 79"/>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9" h="60">
                <a:moveTo>
                  <a:pt x="0" y="14"/>
                </a:moveTo>
                <a:lnTo>
                  <a:pt x="3" y="8"/>
                </a:lnTo>
                <a:lnTo>
                  <a:pt x="14" y="2"/>
                </a:lnTo>
                <a:lnTo>
                  <a:pt x="35" y="0"/>
                </a:lnTo>
                <a:lnTo>
                  <a:pt x="44" y="5"/>
                </a:lnTo>
                <a:lnTo>
                  <a:pt x="58" y="4"/>
                </a:lnTo>
                <a:lnTo>
                  <a:pt x="79" y="18"/>
                </a:lnTo>
                <a:lnTo>
                  <a:pt x="72" y="26"/>
                </a:lnTo>
                <a:lnTo>
                  <a:pt x="70" y="30"/>
                </a:lnTo>
                <a:lnTo>
                  <a:pt x="70" y="35"/>
                </a:lnTo>
                <a:lnTo>
                  <a:pt x="64" y="40"/>
                </a:lnTo>
                <a:lnTo>
                  <a:pt x="60" y="46"/>
                </a:lnTo>
                <a:lnTo>
                  <a:pt x="54" y="50"/>
                </a:lnTo>
                <a:lnTo>
                  <a:pt x="51" y="51"/>
                </a:lnTo>
                <a:lnTo>
                  <a:pt x="50" y="55"/>
                </a:lnTo>
                <a:lnTo>
                  <a:pt x="47" y="52"/>
                </a:lnTo>
                <a:lnTo>
                  <a:pt x="50" y="57"/>
                </a:lnTo>
                <a:lnTo>
                  <a:pt x="47" y="60"/>
                </a:lnTo>
                <a:lnTo>
                  <a:pt x="44" y="60"/>
                </a:lnTo>
                <a:lnTo>
                  <a:pt x="42" y="57"/>
                </a:lnTo>
                <a:lnTo>
                  <a:pt x="39" y="51"/>
                </a:lnTo>
                <a:lnTo>
                  <a:pt x="37" y="51"/>
                </a:lnTo>
                <a:lnTo>
                  <a:pt x="33" y="43"/>
                </a:lnTo>
                <a:lnTo>
                  <a:pt x="28" y="39"/>
                </a:lnTo>
                <a:lnTo>
                  <a:pt x="24" y="34"/>
                </a:lnTo>
                <a:lnTo>
                  <a:pt x="14" y="27"/>
                </a:lnTo>
                <a:lnTo>
                  <a:pt x="10" y="21"/>
                </a:lnTo>
                <a:lnTo>
                  <a:pt x="0" y="14"/>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1" name="South Dakota">
            <a:extLst>
              <a:ext uri="{FF2B5EF4-FFF2-40B4-BE49-F238E27FC236}">
                <a16:creationId xmlns:a16="http://schemas.microsoft.com/office/drawing/2014/main" id="{24A87E71-BB33-43B9-9B2D-ABD0FC1D510B}"/>
              </a:ext>
            </a:extLst>
          </p:cNvPr>
          <p:cNvSpPr>
            <a:spLocks noChangeAspect="1"/>
          </p:cNvSpPr>
          <p:nvPr/>
        </p:nvSpPr>
        <p:spPr bwMode="auto">
          <a:xfrm>
            <a:off x="5516563" y="2157413"/>
            <a:ext cx="857250" cy="576262"/>
          </a:xfrm>
          <a:custGeom>
            <a:avLst/>
            <a:gdLst>
              <a:gd name="T0" fmla="*/ 0 w 109"/>
              <a:gd name="T1" fmla="*/ 2147483647 h 74"/>
              <a:gd name="T2" fmla="*/ 2147483647 w 109"/>
              <a:gd name="T3" fmla="*/ 2147483647 h 74"/>
              <a:gd name="T4" fmla="*/ 2147483647 w 109"/>
              <a:gd name="T5" fmla="*/ 0 h 74"/>
              <a:gd name="T6" fmla="*/ 2147483647 w 109"/>
              <a:gd name="T7" fmla="*/ 2147483647 h 74"/>
              <a:gd name="T8" fmla="*/ 2147483647 w 109"/>
              <a:gd name="T9" fmla="*/ 2147483647 h 74"/>
              <a:gd name="T10" fmla="*/ 2147483647 w 109"/>
              <a:gd name="T11" fmla="*/ 2147483647 h 74"/>
              <a:gd name="T12" fmla="*/ 2147483647 w 109"/>
              <a:gd name="T13" fmla="*/ 2147483647 h 74"/>
              <a:gd name="T14" fmla="*/ 2147483647 w 109"/>
              <a:gd name="T15" fmla="*/ 2147483647 h 74"/>
              <a:gd name="T16" fmla="*/ 2147483647 w 109"/>
              <a:gd name="T17" fmla="*/ 2147483647 h 74"/>
              <a:gd name="T18" fmla="*/ 2147483647 w 109"/>
              <a:gd name="T19" fmla="*/ 2147483647 h 74"/>
              <a:gd name="T20" fmla="*/ 2147483647 w 109"/>
              <a:gd name="T21" fmla="*/ 2147483647 h 74"/>
              <a:gd name="T22" fmla="*/ 2147483647 w 109"/>
              <a:gd name="T23" fmla="*/ 2147483647 h 74"/>
              <a:gd name="T24" fmla="*/ 2147483647 w 109"/>
              <a:gd name="T25" fmla="*/ 2147483647 h 74"/>
              <a:gd name="T26" fmla="*/ 2147483647 w 109"/>
              <a:gd name="T27" fmla="*/ 2147483647 h 74"/>
              <a:gd name="T28" fmla="*/ 2147483647 w 109"/>
              <a:gd name="T29" fmla="*/ 2147483647 h 74"/>
              <a:gd name="T30" fmla="*/ 2147483647 w 109"/>
              <a:gd name="T31" fmla="*/ 2147483647 h 74"/>
              <a:gd name="T32" fmla="*/ 2147483647 w 109"/>
              <a:gd name="T33" fmla="*/ 2147483647 h 74"/>
              <a:gd name="T34" fmla="*/ 2147483647 w 109"/>
              <a:gd name="T35" fmla="*/ 2147483647 h 74"/>
              <a:gd name="T36" fmla="*/ 2147483647 w 109"/>
              <a:gd name="T37" fmla="*/ 2147483647 h 74"/>
              <a:gd name="T38" fmla="*/ 0 w 109"/>
              <a:gd name="T39" fmla="*/ 2147483647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9"/>
              <a:gd name="T61" fmla="*/ 0 h 74"/>
              <a:gd name="T62" fmla="*/ 109 w 109"/>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9" h="74">
                <a:moveTo>
                  <a:pt x="0" y="58"/>
                </a:moveTo>
                <a:lnTo>
                  <a:pt x="4" y="19"/>
                </a:lnTo>
                <a:lnTo>
                  <a:pt x="5" y="0"/>
                </a:lnTo>
                <a:lnTo>
                  <a:pt x="54" y="4"/>
                </a:lnTo>
                <a:lnTo>
                  <a:pt x="108" y="6"/>
                </a:lnTo>
                <a:lnTo>
                  <a:pt x="104" y="12"/>
                </a:lnTo>
                <a:lnTo>
                  <a:pt x="109" y="18"/>
                </a:lnTo>
                <a:lnTo>
                  <a:pt x="109" y="54"/>
                </a:lnTo>
                <a:lnTo>
                  <a:pt x="107" y="53"/>
                </a:lnTo>
                <a:lnTo>
                  <a:pt x="107" y="58"/>
                </a:lnTo>
                <a:lnTo>
                  <a:pt x="109" y="62"/>
                </a:lnTo>
                <a:lnTo>
                  <a:pt x="108" y="65"/>
                </a:lnTo>
                <a:lnTo>
                  <a:pt x="109" y="74"/>
                </a:lnTo>
                <a:lnTo>
                  <a:pt x="106" y="73"/>
                </a:lnTo>
                <a:lnTo>
                  <a:pt x="104" y="70"/>
                </a:lnTo>
                <a:lnTo>
                  <a:pt x="98" y="67"/>
                </a:lnTo>
                <a:lnTo>
                  <a:pt x="94" y="67"/>
                </a:lnTo>
                <a:lnTo>
                  <a:pt x="85" y="67"/>
                </a:lnTo>
                <a:lnTo>
                  <a:pt x="79" y="63"/>
                </a:lnTo>
                <a:lnTo>
                  <a:pt x="0" y="58"/>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2" name="Tennessee">
            <a:extLst>
              <a:ext uri="{FF2B5EF4-FFF2-40B4-BE49-F238E27FC236}">
                <a16:creationId xmlns:a16="http://schemas.microsoft.com/office/drawing/2014/main" id="{63446A1F-82DD-4910-BD4D-A44CC4A311B7}"/>
              </a:ext>
            </a:extLst>
          </p:cNvPr>
          <p:cNvSpPr>
            <a:spLocks noChangeAspect="1"/>
          </p:cNvSpPr>
          <p:nvPr/>
        </p:nvSpPr>
        <p:spPr bwMode="auto">
          <a:xfrm>
            <a:off x="7132639" y="3509964"/>
            <a:ext cx="1044575" cy="350837"/>
          </a:xfrm>
          <a:custGeom>
            <a:avLst/>
            <a:gdLst>
              <a:gd name="T0" fmla="*/ 0 w 133"/>
              <a:gd name="T1" fmla="*/ 2147483647 h 45"/>
              <a:gd name="T2" fmla="*/ 2147483647 w 133"/>
              <a:gd name="T3" fmla="*/ 2147483647 h 45"/>
              <a:gd name="T4" fmla="*/ 2147483647 w 133"/>
              <a:gd name="T5" fmla="*/ 2147483647 h 45"/>
              <a:gd name="T6" fmla="*/ 2147483647 w 133"/>
              <a:gd name="T7" fmla="*/ 2147483647 h 45"/>
              <a:gd name="T8" fmla="*/ 2147483647 w 133"/>
              <a:gd name="T9" fmla="*/ 2147483647 h 45"/>
              <a:gd name="T10" fmla="*/ 2147483647 w 133"/>
              <a:gd name="T11" fmla="*/ 2147483647 h 45"/>
              <a:gd name="T12" fmla="*/ 2147483647 w 133"/>
              <a:gd name="T13" fmla="*/ 2147483647 h 45"/>
              <a:gd name="T14" fmla="*/ 2147483647 w 133"/>
              <a:gd name="T15" fmla="*/ 2147483647 h 45"/>
              <a:gd name="T16" fmla="*/ 2147483647 w 133"/>
              <a:gd name="T17" fmla="*/ 2147483647 h 45"/>
              <a:gd name="T18" fmla="*/ 2147483647 w 133"/>
              <a:gd name="T19" fmla="*/ 2147483647 h 45"/>
              <a:gd name="T20" fmla="*/ 2147483647 w 133"/>
              <a:gd name="T21" fmla="*/ 2147483647 h 45"/>
              <a:gd name="T22" fmla="*/ 2147483647 w 133"/>
              <a:gd name="T23" fmla="*/ 2147483647 h 45"/>
              <a:gd name="T24" fmla="*/ 2147483647 w 133"/>
              <a:gd name="T25" fmla="*/ 2147483647 h 45"/>
              <a:gd name="T26" fmla="*/ 2147483647 w 133"/>
              <a:gd name="T27" fmla="*/ 0 h 45"/>
              <a:gd name="T28" fmla="*/ 2147483647 w 133"/>
              <a:gd name="T29" fmla="*/ 2147483647 h 45"/>
              <a:gd name="T30" fmla="*/ 2147483647 w 133"/>
              <a:gd name="T31" fmla="*/ 2147483647 h 45"/>
              <a:gd name="T32" fmla="*/ 2147483647 w 133"/>
              <a:gd name="T33" fmla="*/ 2147483647 h 45"/>
              <a:gd name="T34" fmla="*/ 2147483647 w 133"/>
              <a:gd name="T35" fmla="*/ 2147483647 h 45"/>
              <a:gd name="T36" fmla="*/ 2147483647 w 133"/>
              <a:gd name="T37" fmla="*/ 2147483647 h 45"/>
              <a:gd name="T38" fmla="*/ 2147483647 w 133"/>
              <a:gd name="T39" fmla="*/ 2147483647 h 45"/>
              <a:gd name="T40" fmla="*/ 2147483647 w 133"/>
              <a:gd name="T41" fmla="*/ 2147483647 h 45"/>
              <a:gd name="T42" fmla="*/ 2147483647 w 133"/>
              <a:gd name="T43" fmla="*/ 2147483647 h 45"/>
              <a:gd name="T44" fmla="*/ 2147483647 w 133"/>
              <a:gd name="T45" fmla="*/ 2147483647 h 45"/>
              <a:gd name="T46" fmla="*/ 2147483647 w 133"/>
              <a:gd name="T47" fmla="*/ 2147483647 h 45"/>
              <a:gd name="T48" fmla="*/ 2147483647 w 133"/>
              <a:gd name="T49" fmla="*/ 2147483647 h 45"/>
              <a:gd name="T50" fmla="*/ 2147483647 w 133"/>
              <a:gd name="T51" fmla="*/ 2147483647 h 45"/>
              <a:gd name="T52" fmla="*/ 2147483647 w 133"/>
              <a:gd name="T53" fmla="*/ 2147483647 h 45"/>
              <a:gd name="T54" fmla="*/ 2147483647 w 133"/>
              <a:gd name="T55" fmla="*/ 2147483647 h 45"/>
              <a:gd name="T56" fmla="*/ 2147483647 w 133"/>
              <a:gd name="T57" fmla="*/ 2147483647 h 45"/>
              <a:gd name="T58" fmla="*/ 0 w 133"/>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3"/>
              <a:gd name="T91" fmla="*/ 0 h 45"/>
              <a:gd name="T92" fmla="*/ 133 w 133"/>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3" h="45">
                <a:moveTo>
                  <a:pt x="0" y="45"/>
                </a:moveTo>
                <a:lnTo>
                  <a:pt x="2" y="38"/>
                </a:lnTo>
                <a:lnTo>
                  <a:pt x="1" y="37"/>
                </a:lnTo>
                <a:lnTo>
                  <a:pt x="5" y="33"/>
                </a:lnTo>
                <a:lnTo>
                  <a:pt x="9" y="27"/>
                </a:lnTo>
                <a:lnTo>
                  <a:pt x="8" y="25"/>
                </a:lnTo>
                <a:lnTo>
                  <a:pt x="9" y="22"/>
                </a:lnTo>
                <a:lnTo>
                  <a:pt x="10" y="18"/>
                </a:lnTo>
                <a:lnTo>
                  <a:pt x="12" y="15"/>
                </a:lnTo>
                <a:lnTo>
                  <a:pt x="33" y="13"/>
                </a:lnTo>
                <a:lnTo>
                  <a:pt x="33" y="10"/>
                </a:lnTo>
                <a:lnTo>
                  <a:pt x="39" y="10"/>
                </a:lnTo>
                <a:lnTo>
                  <a:pt x="102" y="5"/>
                </a:lnTo>
                <a:lnTo>
                  <a:pt x="133" y="0"/>
                </a:lnTo>
                <a:lnTo>
                  <a:pt x="132" y="5"/>
                </a:lnTo>
                <a:lnTo>
                  <a:pt x="130" y="6"/>
                </a:lnTo>
                <a:lnTo>
                  <a:pt x="127" y="11"/>
                </a:lnTo>
                <a:lnTo>
                  <a:pt x="125" y="11"/>
                </a:lnTo>
                <a:lnTo>
                  <a:pt x="123" y="12"/>
                </a:lnTo>
                <a:lnTo>
                  <a:pt x="121" y="14"/>
                </a:lnTo>
                <a:lnTo>
                  <a:pt x="118" y="13"/>
                </a:lnTo>
                <a:lnTo>
                  <a:pt x="115" y="16"/>
                </a:lnTo>
                <a:lnTo>
                  <a:pt x="114" y="19"/>
                </a:lnTo>
                <a:lnTo>
                  <a:pt x="99" y="27"/>
                </a:lnTo>
                <a:lnTo>
                  <a:pt x="99" y="31"/>
                </a:lnTo>
                <a:lnTo>
                  <a:pt x="95" y="33"/>
                </a:lnTo>
                <a:lnTo>
                  <a:pt x="95" y="37"/>
                </a:lnTo>
                <a:lnTo>
                  <a:pt x="74" y="40"/>
                </a:lnTo>
                <a:lnTo>
                  <a:pt x="33" y="43"/>
                </a:lnTo>
                <a:lnTo>
                  <a:pt x="0" y="45"/>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3" name="Texas">
            <a:extLst>
              <a:ext uri="{FF2B5EF4-FFF2-40B4-BE49-F238E27FC236}">
                <a16:creationId xmlns:a16="http://schemas.microsoft.com/office/drawing/2014/main" id="{71D4DFEC-12C5-45DF-8F7F-465A65060847}"/>
              </a:ext>
            </a:extLst>
          </p:cNvPr>
          <p:cNvSpPr>
            <a:spLocks noChangeAspect="1"/>
          </p:cNvSpPr>
          <p:nvPr/>
        </p:nvSpPr>
        <p:spPr bwMode="auto">
          <a:xfrm>
            <a:off x="5022851" y="3619500"/>
            <a:ext cx="1711325" cy="1639888"/>
          </a:xfrm>
          <a:custGeom>
            <a:avLst/>
            <a:gdLst>
              <a:gd name="T0" fmla="*/ 2147483647 w 218"/>
              <a:gd name="T1" fmla="*/ 2147483647 h 211"/>
              <a:gd name="T2" fmla="*/ 2147483647 w 218"/>
              <a:gd name="T3" fmla="*/ 2147483647 h 211"/>
              <a:gd name="T4" fmla="*/ 2147483647 w 218"/>
              <a:gd name="T5" fmla="*/ 2147483647 h 211"/>
              <a:gd name="T6" fmla="*/ 2147483647 w 218"/>
              <a:gd name="T7" fmla="*/ 2147483647 h 211"/>
              <a:gd name="T8" fmla="*/ 2147483647 w 218"/>
              <a:gd name="T9" fmla="*/ 2147483647 h 211"/>
              <a:gd name="T10" fmla="*/ 2147483647 w 218"/>
              <a:gd name="T11" fmla="*/ 2147483647 h 211"/>
              <a:gd name="T12" fmla="*/ 2147483647 w 218"/>
              <a:gd name="T13" fmla="*/ 2147483647 h 211"/>
              <a:gd name="T14" fmla="*/ 2147483647 w 218"/>
              <a:gd name="T15" fmla="*/ 2147483647 h 211"/>
              <a:gd name="T16" fmla="*/ 2147483647 w 218"/>
              <a:gd name="T17" fmla="*/ 2147483647 h 211"/>
              <a:gd name="T18" fmla="*/ 2147483647 w 218"/>
              <a:gd name="T19" fmla="*/ 2147483647 h 211"/>
              <a:gd name="T20" fmla="*/ 2147483647 w 218"/>
              <a:gd name="T21" fmla="*/ 2147483647 h 211"/>
              <a:gd name="T22" fmla="*/ 2147483647 w 218"/>
              <a:gd name="T23" fmla="*/ 2147483647 h 211"/>
              <a:gd name="T24" fmla="*/ 2147483647 w 218"/>
              <a:gd name="T25" fmla="*/ 2147483647 h 211"/>
              <a:gd name="T26" fmla="*/ 2147483647 w 218"/>
              <a:gd name="T27" fmla="*/ 2147483647 h 211"/>
              <a:gd name="T28" fmla="*/ 2147483647 w 218"/>
              <a:gd name="T29" fmla="*/ 2147483647 h 211"/>
              <a:gd name="T30" fmla="*/ 2147483647 w 218"/>
              <a:gd name="T31" fmla="*/ 2147483647 h 211"/>
              <a:gd name="T32" fmla="*/ 2147483647 w 218"/>
              <a:gd name="T33" fmla="*/ 2147483647 h 211"/>
              <a:gd name="T34" fmla="*/ 2147483647 w 218"/>
              <a:gd name="T35" fmla="*/ 2147483647 h 211"/>
              <a:gd name="T36" fmla="*/ 2147483647 w 218"/>
              <a:gd name="T37" fmla="*/ 2147483647 h 211"/>
              <a:gd name="T38" fmla="*/ 2147483647 w 218"/>
              <a:gd name="T39" fmla="*/ 2147483647 h 211"/>
              <a:gd name="T40" fmla="*/ 2147483647 w 218"/>
              <a:gd name="T41" fmla="*/ 2147483647 h 211"/>
              <a:gd name="T42" fmla="*/ 2147483647 w 218"/>
              <a:gd name="T43" fmla="*/ 2147483647 h 211"/>
              <a:gd name="T44" fmla="*/ 2147483647 w 218"/>
              <a:gd name="T45" fmla="*/ 2147483647 h 211"/>
              <a:gd name="T46" fmla="*/ 2147483647 w 218"/>
              <a:gd name="T47" fmla="*/ 2147483647 h 211"/>
              <a:gd name="T48" fmla="*/ 2147483647 w 218"/>
              <a:gd name="T49" fmla="*/ 2147483647 h 211"/>
              <a:gd name="T50" fmla="*/ 2147483647 w 218"/>
              <a:gd name="T51" fmla="*/ 2147483647 h 211"/>
              <a:gd name="T52" fmla="*/ 2147483647 w 218"/>
              <a:gd name="T53" fmla="*/ 2147483647 h 211"/>
              <a:gd name="T54" fmla="*/ 2147483647 w 218"/>
              <a:gd name="T55" fmla="*/ 2147483647 h 211"/>
              <a:gd name="T56" fmla="*/ 2147483647 w 218"/>
              <a:gd name="T57" fmla="*/ 2147483647 h 211"/>
              <a:gd name="T58" fmla="*/ 2147483647 w 218"/>
              <a:gd name="T59" fmla="*/ 2147483647 h 211"/>
              <a:gd name="T60" fmla="*/ 2147483647 w 218"/>
              <a:gd name="T61" fmla="*/ 2147483647 h 211"/>
              <a:gd name="T62" fmla="*/ 2147483647 w 218"/>
              <a:gd name="T63" fmla="*/ 2147483647 h 211"/>
              <a:gd name="T64" fmla="*/ 2147483647 w 218"/>
              <a:gd name="T65" fmla="*/ 2147483647 h 211"/>
              <a:gd name="T66" fmla="*/ 2147483647 w 218"/>
              <a:gd name="T67" fmla="*/ 2147483647 h 211"/>
              <a:gd name="T68" fmla="*/ 2147483647 w 218"/>
              <a:gd name="T69" fmla="*/ 2147483647 h 211"/>
              <a:gd name="T70" fmla="*/ 2147483647 w 218"/>
              <a:gd name="T71" fmla="*/ 2147483647 h 211"/>
              <a:gd name="T72" fmla="*/ 2147483647 w 218"/>
              <a:gd name="T73" fmla="*/ 2147483647 h 211"/>
              <a:gd name="T74" fmla="*/ 2147483647 w 218"/>
              <a:gd name="T75" fmla="*/ 2147483647 h 211"/>
              <a:gd name="T76" fmla="*/ 2147483647 w 218"/>
              <a:gd name="T77" fmla="*/ 2147483647 h 211"/>
              <a:gd name="T78" fmla="*/ 2147483647 w 218"/>
              <a:gd name="T79" fmla="*/ 2147483647 h 211"/>
              <a:gd name="T80" fmla="*/ 2147483647 w 218"/>
              <a:gd name="T81" fmla="*/ 2147483647 h 211"/>
              <a:gd name="T82" fmla="*/ 2147483647 w 218"/>
              <a:gd name="T83" fmla="*/ 2147483647 h 211"/>
              <a:gd name="T84" fmla="*/ 2147483647 w 218"/>
              <a:gd name="T85" fmla="*/ 2147483647 h 2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8"/>
              <a:gd name="T130" fmla="*/ 0 h 211"/>
              <a:gd name="T131" fmla="*/ 218 w 218"/>
              <a:gd name="T132" fmla="*/ 211 h 2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8" h="211">
                <a:moveTo>
                  <a:pt x="2" y="87"/>
                </a:moveTo>
                <a:lnTo>
                  <a:pt x="0" y="83"/>
                </a:lnTo>
                <a:lnTo>
                  <a:pt x="5" y="83"/>
                </a:lnTo>
                <a:lnTo>
                  <a:pt x="60" y="88"/>
                </a:lnTo>
                <a:lnTo>
                  <a:pt x="68" y="0"/>
                </a:lnTo>
                <a:lnTo>
                  <a:pt x="115" y="3"/>
                </a:lnTo>
                <a:lnTo>
                  <a:pt x="113" y="41"/>
                </a:lnTo>
                <a:lnTo>
                  <a:pt x="118" y="44"/>
                </a:lnTo>
                <a:lnTo>
                  <a:pt x="122" y="45"/>
                </a:lnTo>
                <a:lnTo>
                  <a:pt x="124" y="43"/>
                </a:lnTo>
                <a:lnTo>
                  <a:pt x="126" y="45"/>
                </a:lnTo>
                <a:lnTo>
                  <a:pt x="126" y="48"/>
                </a:lnTo>
                <a:lnTo>
                  <a:pt x="130" y="48"/>
                </a:lnTo>
                <a:lnTo>
                  <a:pt x="133" y="50"/>
                </a:lnTo>
                <a:lnTo>
                  <a:pt x="135" y="49"/>
                </a:lnTo>
                <a:lnTo>
                  <a:pt x="138" y="51"/>
                </a:lnTo>
                <a:lnTo>
                  <a:pt x="139" y="50"/>
                </a:lnTo>
                <a:lnTo>
                  <a:pt x="143" y="50"/>
                </a:lnTo>
                <a:lnTo>
                  <a:pt x="145" y="55"/>
                </a:lnTo>
                <a:lnTo>
                  <a:pt x="147" y="56"/>
                </a:lnTo>
                <a:lnTo>
                  <a:pt x="150" y="53"/>
                </a:lnTo>
                <a:lnTo>
                  <a:pt x="155" y="57"/>
                </a:lnTo>
                <a:lnTo>
                  <a:pt x="158" y="55"/>
                </a:lnTo>
                <a:lnTo>
                  <a:pt x="159" y="59"/>
                </a:lnTo>
                <a:lnTo>
                  <a:pt x="159" y="56"/>
                </a:lnTo>
                <a:lnTo>
                  <a:pt x="162" y="54"/>
                </a:lnTo>
                <a:lnTo>
                  <a:pt x="163" y="57"/>
                </a:lnTo>
                <a:lnTo>
                  <a:pt x="168" y="56"/>
                </a:lnTo>
                <a:lnTo>
                  <a:pt x="171" y="59"/>
                </a:lnTo>
                <a:lnTo>
                  <a:pt x="180" y="56"/>
                </a:lnTo>
                <a:lnTo>
                  <a:pt x="188" y="55"/>
                </a:lnTo>
                <a:lnTo>
                  <a:pt x="191" y="54"/>
                </a:lnTo>
                <a:lnTo>
                  <a:pt x="197" y="59"/>
                </a:lnTo>
                <a:lnTo>
                  <a:pt x="202" y="60"/>
                </a:lnTo>
                <a:lnTo>
                  <a:pt x="203" y="62"/>
                </a:lnTo>
                <a:lnTo>
                  <a:pt x="209" y="62"/>
                </a:lnTo>
                <a:lnTo>
                  <a:pt x="209" y="72"/>
                </a:lnTo>
                <a:lnTo>
                  <a:pt x="210" y="93"/>
                </a:lnTo>
                <a:lnTo>
                  <a:pt x="213" y="96"/>
                </a:lnTo>
                <a:lnTo>
                  <a:pt x="213" y="101"/>
                </a:lnTo>
                <a:lnTo>
                  <a:pt x="218" y="108"/>
                </a:lnTo>
                <a:lnTo>
                  <a:pt x="218" y="115"/>
                </a:lnTo>
                <a:lnTo>
                  <a:pt x="215" y="120"/>
                </a:lnTo>
                <a:lnTo>
                  <a:pt x="215" y="124"/>
                </a:lnTo>
                <a:lnTo>
                  <a:pt x="216" y="127"/>
                </a:lnTo>
                <a:lnTo>
                  <a:pt x="216" y="130"/>
                </a:lnTo>
                <a:lnTo>
                  <a:pt x="214" y="132"/>
                </a:lnTo>
                <a:lnTo>
                  <a:pt x="212" y="135"/>
                </a:lnTo>
                <a:lnTo>
                  <a:pt x="214" y="137"/>
                </a:lnTo>
                <a:lnTo>
                  <a:pt x="205" y="140"/>
                </a:lnTo>
                <a:lnTo>
                  <a:pt x="198" y="144"/>
                </a:lnTo>
                <a:lnTo>
                  <a:pt x="202" y="140"/>
                </a:lnTo>
                <a:lnTo>
                  <a:pt x="197" y="140"/>
                </a:lnTo>
                <a:lnTo>
                  <a:pt x="199" y="135"/>
                </a:lnTo>
                <a:lnTo>
                  <a:pt x="195" y="138"/>
                </a:lnTo>
                <a:lnTo>
                  <a:pt x="193" y="137"/>
                </a:lnTo>
                <a:lnTo>
                  <a:pt x="194" y="141"/>
                </a:lnTo>
                <a:lnTo>
                  <a:pt x="195" y="142"/>
                </a:lnTo>
                <a:lnTo>
                  <a:pt x="195" y="144"/>
                </a:lnTo>
                <a:lnTo>
                  <a:pt x="193" y="147"/>
                </a:lnTo>
                <a:lnTo>
                  <a:pt x="191" y="147"/>
                </a:lnTo>
                <a:lnTo>
                  <a:pt x="191" y="151"/>
                </a:lnTo>
                <a:lnTo>
                  <a:pt x="170" y="163"/>
                </a:lnTo>
                <a:lnTo>
                  <a:pt x="171" y="162"/>
                </a:lnTo>
                <a:lnTo>
                  <a:pt x="180" y="156"/>
                </a:lnTo>
                <a:lnTo>
                  <a:pt x="173" y="160"/>
                </a:lnTo>
                <a:lnTo>
                  <a:pt x="173" y="156"/>
                </a:lnTo>
                <a:lnTo>
                  <a:pt x="171" y="158"/>
                </a:lnTo>
                <a:lnTo>
                  <a:pt x="169" y="157"/>
                </a:lnTo>
                <a:lnTo>
                  <a:pt x="168" y="160"/>
                </a:lnTo>
                <a:lnTo>
                  <a:pt x="165" y="157"/>
                </a:lnTo>
                <a:lnTo>
                  <a:pt x="165" y="160"/>
                </a:lnTo>
                <a:lnTo>
                  <a:pt x="169" y="162"/>
                </a:lnTo>
                <a:lnTo>
                  <a:pt x="165" y="164"/>
                </a:lnTo>
                <a:lnTo>
                  <a:pt x="163" y="161"/>
                </a:lnTo>
                <a:lnTo>
                  <a:pt x="161" y="170"/>
                </a:lnTo>
                <a:lnTo>
                  <a:pt x="159" y="166"/>
                </a:lnTo>
                <a:lnTo>
                  <a:pt x="156" y="167"/>
                </a:lnTo>
                <a:lnTo>
                  <a:pt x="155" y="170"/>
                </a:lnTo>
                <a:lnTo>
                  <a:pt x="157" y="173"/>
                </a:lnTo>
                <a:lnTo>
                  <a:pt x="149" y="173"/>
                </a:lnTo>
                <a:lnTo>
                  <a:pt x="152" y="174"/>
                </a:lnTo>
                <a:lnTo>
                  <a:pt x="152" y="178"/>
                </a:lnTo>
                <a:lnTo>
                  <a:pt x="154" y="177"/>
                </a:lnTo>
                <a:lnTo>
                  <a:pt x="153" y="179"/>
                </a:lnTo>
                <a:lnTo>
                  <a:pt x="150" y="185"/>
                </a:lnTo>
                <a:lnTo>
                  <a:pt x="150" y="182"/>
                </a:lnTo>
                <a:lnTo>
                  <a:pt x="148" y="184"/>
                </a:lnTo>
                <a:lnTo>
                  <a:pt x="145" y="181"/>
                </a:lnTo>
                <a:lnTo>
                  <a:pt x="146" y="185"/>
                </a:lnTo>
                <a:lnTo>
                  <a:pt x="151" y="185"/>
                </a:lnTo>
                <a:lnTo>
                  <a:pt x="149" y="191"/>
                </a:lnTo>
                <a:lnTo>
                  <a:pt x="151" y="202"/>
                </a:lnTo>
                <a:lnTo>
                  <a:pt x="155" y="211"/>
                </a:lnTo>
                <a:lnTo>
                  <a:pt x="149" y="211"/>
                </a:lnTo>
                <a:lnTo>
                  <a:pt x="143" y="208"/>
                </a:lnTo>
                <a:lnTo>
                  <a:pt x="138" y="209"/>
                </a:lnTo>
                <a:lnTo>
                  <a:pt x="130" y="204"/>
                </a:lnTo>
                <a:lnTo>
                  <a:pt x="122" y="201"/>
                </a:lnTo>
                <a:lnTo>
                  <a:pt x="121" y="197"/>
                </a:lnTo>
                <a:lnTo>
                  <a:pt x="118" y="192"/>
                </a:lnTo>
                <a:lnTo>
                  <a:pt x="116" y="188"/>
                </a:lnTo>
                <a:lnTo>
                  <a:pt x="116" y="185"/>
                </a:lnTo>
                <a:lnTo>
                  <a:pt x="114" y="183"/>
                </a:lnTo>
                <a:lnTo>
                  <a:pt x="115" y="178"/>
                </a:lnTo>
                <a:lnTo>
                  <a:pt x="109" y="174"/>
                </a:lnTo>
                <a:lnTo>
                  <a:pt x="104" y="165"/>
                </a:lnTo>
                <a:lnTo>
                  <a:pt x="94" y="144"/>
                </a:lnTo>
                <a:lnTo>
                  <a:pt x="87" y="139"/>
                </a:lnTo>
                <a:lnTo>
                  <a:pt x="85" y="134"/>
                </a:lnTo>
                <a:lnTo>
                  <a:pt x="79" y="133"/>
                </a:lnTo>
                <a:lnTo>
                  <a:pt x="73" y="132"/>
                </a:lnTo>
                <a:lnTo>
                  <a:pt x="69" y="130"/>
                </a:lnTo>
                <a:lnTo>
                  <a:pt x="68" y="132"/>
                </a:lnTo>
                <a:lnTo>
                  <a:pt x="63" y="132"/>
                </a:lnTo>
                <a:lnTo>
                  <a:pt x="59" y="143"/>
                </a:lnTo>
                <a:lnTo>
                  <a:pt x="54" y="147"/>
                </a:lnTo>
                <a:lnTo>
                  <a:pt x="51" y="147"/>
                </a:lnTo>
                <a:lnTo>
                  <a:pt x="43" y="140"/>
                </a:lnTo>
                <a:lnTo>
                  <a:pt x="39" y="139"/>
                </a:lnTo>
                <a:lnTo>
                  <a:pt x="31" y="132"/>
                </a:lnTo>
                <a:lnTo>
                  <a:pt x="29" y="126"/>
                </a:lnTo>
                <a:lnTo>
                  <a:pt x="29" y="120"/>
                </a:lnTo>
                <a:lnTo>
                  <a:pt x="26" y="112"/>
                </a:lnTo>
                <a:lnTo>
                  <a:pt x="19" y="107"/>
                </a:lnTo>
                <a:lnTo>
                  <a:pt x="10" y="95"/>
                </a:lnTo>
                <a:lnTo>
                  <a:pt x="6" y="93"/>
                </a:lnTo>
                <a:lnTo>
                  <a:pt x="4" y="87"/>
                </a:lnTo>
                <a:lnTo>
                  <a:pt x="2" y="87"/>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4" name="Utah">
            <a:extLst>
              <a:ext uri="{FF2B5EF4-FFF2-40B4-BE49-F238E27FC236}">
                <a16:creationId xmlns:a16="http://schemas.microsoft.com/office/drawing/2014/main" id="{050E19D2-55BE-4E37-814A-6A9157AD7F5A}"/>
              </a:ext>
            </a:extLst>
          </p:cNvPr>
          <p:cNvSpPr>
            <a:spLocks noChangeAspect="1"/>
          </p:cNvSpPr>
          <p:nvPr/>
        </p:nvSpPr>
        <p:spPr bwMode="auto">
          <a:xfrm>
            <a:off x="4222751" y="2601914"/>
            <a:ext cx="690563" cy="854075"/>
          </a:xfrm>
          <a:custGeom>
            <a:avLst/>
            <a:gdLst>
              <a:gd name="T0" fmla="*/ 0 w 88"/>
              <a:gd name="T1" fmla="*/ 2147483647 h 110"/>
              <a:gd name="T2" fmla="*/ 2147483647 w 88"/>
              <a:gd name="T3" fmla="*/ 0 h 110"/>
              <a:gd name="T4" fmla="*/ 2147483647 w 88"/>
              <a:gd name="T5" fmla="*/ 2147483647 h 110"/>
              <a:gd name="T6" fmla="*/ 2147483647 w 88"/>
              <a:gd name="T7" fmla="*/ 2147483647 h 110"/>
              <a:gd name="T8" fmla="*/ 2147483647 w 88"/>
              <a:gd name="T9" fmla="*/ 2147483647 h 110"/>
              <a:gd name="T10" fmla="*/ 2147483647 w 88"/>
              <a:gd name="T11" fmla="*/ 2147483647 h 110"/>
              <a:gd name="T12" fmla="*/ 0 w 88"/>
              <a:gd name="T13" fmla="*/ 2147483647 h 110"/>
              <a:gd name="T14" fmla="*/ 0 60000 65536"/>
              <a:gd name="T15" fmla="*/ 0 60000 65536"/>
              <a:gd name="T16" fmla="*/ 0 60000 65536"/>
              <a:gd name="T17" fmla="*/ 0 60000 65536"/>
              <a:gd name="T18" fmla="*/ 0 60000 65536"/>
              <a:gd name="T19" fmla="*/ 0 60000 65536"/>
              <a:gd name="T20" fmla="*/ 0 60000 65536"/>
              <a:gd name="T21" fmla="*/ 0 w 88"/>
              <a:gd name="T22" fmla="*/ 0 h 110"/>
              <a:gd name="T23" fmla="*/ 88 w 8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110">
                <a:moveTo>
                  <a:pt x="0" y="97"/>
                </a:moveTo>
                <a:lnTo>
                  <a:pt x="19" y="0"/>
                </a:lnTo>
                <a:lnTo>
                  <a:pt x="62" y="8"/>
                </a:lnTo>
                <a:lnTo>
                  <a:pt x="59" y="27"/>
                </a:lnTo>
                <a:lnTo>
                  <a:pt x="88" y="32"/>
                </a:lnTo>
                <a:lnTo>
                  <a:pt x="77" y="110"/>
                </a:lnTo>
                <a:lnTo>
                  <a:pt x="0" y="97"/>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5" name="Vermont">
            <a:extLst>
              <a:ext uri="{FF2B5EF4-FFF2-40B4-BE49-F238E27FC236}">
                <a16:creationId xmlns:a16="http://schemas.microsoft.com/office/drawing/2014/main" id="{28264E78-DA55-4F84-BEA7-FF4D87CE432E}"/>
              </a:ext>
            </a:extLst>
          </p:cNvPr>
          <p:cNvSpPr>
            <a:spLocks noChangeAspect="1"/>
          </p:cNvSpPr>
          <p:nvPr/>
        </p:nvSpPr>
        <p:spPr bwMode="auto">
          <a:xfrm>
            <a:off x="8874125" y="2017714"/>
            <a:ext cx="196850" cy="382587"/>
          </a:xfrm>
          <a:custGeom>
            <a:avLst/>
            <a:gdLst>
              <a:gd name="T0" fmla="*/ 0 w 25"/>
              <a:gd name="T1" fmla="*/ 2147483647 h 49"/>
              <a:gd name="T2" fmla="*/ 2147483647 w 25"/>
              <a:gd name="T3" fmla="*/ 2147483647 h 49"/>
              <a:gd name="T4" fmla="*/ 2147483647 w 25"/>
              <a:gd name="T5" fmla="*/ 2147483647 h 49"/>
              <a:gd name="T6" fmla="*/ 2147483647 w 25"/>
              <a:gd name="T7" fmla="*/ 2147483647 h 49"/>
              <a:gd name="T8" fmla="*/ 2147483647 w 25"/>
              <a:gd name="T9" fmla="*/ 2147483647 h 49"/>
              <a:gd name="T10" fmla="*/ 2147483647 w 25"/>
              <a:gd name="T11" fmla="*/ 2147483647 h 49"/>
              <a:gd name="T12" fmla="*/ 2147483647 w 25"/>
              <a:gd name="T13" fmla="*/ 2147483647 h 49"/>
              <a:gd name="T14" fmla="*/ 2147483647 w 25"/>
              <a:gd name="T15" fmla="*/ 2147483647 h 49"/>
              <a:gd name="T16" fmla="*/ 2147483647 w 25"/>
              <a:gd name="T17" fmla="*/ 2147483647 h 49"/>
              <a:gd name="T18" fmla="*/ 2147483647 w 25"/>
              <a:gd name="T19" fmla="*/ 0 h 49"/>
              <a:gd name="T20" fmla="*/ 0 w 25"/>
              <a:gd name="T21" fmla="*/ 214748364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9"/>
              <a:gd name="T35" fmla="*/ 25 w 25"/>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9">
                <a:moveTo>
                  <a:pt x="0" y="6"/>
                </a:moveTo>
                <a:lnTo>
                  <a:pt x="3" y="20"/>
                </a:lnTo>
                <a:lnTo>
                  <a:pt x="4" y="29"/>
                </a:lnTo>
                <a:lnTo>
                  <a:pt x="8" y="38"/>
                </a:lnTo>
                <a:lnTo>
                  <a:pt x="11" y="49"/>
                </a:lnTo>
                <a:lnTo>
                  <a:pt x="22" y="47"/>
                </a:lnTo>
                <a:lnTo>
                  <a:pt x="20" y="30"/>
                </a:lnTo>
                <a:lnTo>
                  <a:pt x="21" y="18"/>
                </a:lnTo>
                <a:lnTo>
                  <a:pt x="24" y="12"/>
                </a:lnTo>
                <a:lnTo>
                  <a:pt x="25" y="0"/>
                </a:lnTo>
                <a:lnTo>
                  <a:pt x="0" y="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6" name="West Virginia">
            <a:extLst>
              <a:ext uri="{FF2B5EF4-FFF2-40B4-BE49-F238E27FC236}">
                <a16:creationId xmlns:a16="http://schemas.microsoft.com/office/drawing/2014/main" id="{D2A88669-2408-4766-9704-E703533A17D1}"/>
              </a:ext>
            </a:extLst>
          </p:cNvPr>
          <p:cNvSpPr>
            <a:spLocks noChangeAspect="1"/>
          </p:cNvSpPr>
          <p:nvPr/>
        </p:nvSpPr>
        <p:spPr bwMode="auto">
          <a:xfrm>
            <a:off x="8021639" y="2871788"/>
            <a:ext cx="549275" cy="546100"/>
          </a:xfrm>
          <a:custGeom>
            <a:avLst/>
            <a:gdLst>
              <a:gd name="T0" fmla="*/ 0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2147483647 h 70"/>
              <a:gd name="T22" fmla="*/ 2147483647 w 70"/>
              <a:gd name="T23" fmla="*/ 2147483647 h 70"/>
              <a:gd name="T24" fmla="*/ 2147483647 w 70"/>
              <a:gd name="T25" fmla="*/ 2147483647 h 70"/>
              <a:gd name="T26" fmla="*/ 2147483647 w 70"/>
              <a:gd name="T27" fmla="*/ 2147483647 h 70"/>
              <a:gd name="T28" fmla="*/ 2147483647 w 70"/>
              <a:gd name="T29" fmla="*/ 2147483647 h 70"/>
              <a:gd name="T30" fmla="*/ 2147483647 w 70"/>
              <a:gd name="T31" fmla="*/ 2147483647 h 70"/>
              <a:gd name="T32" fmla="*/ 2147483647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2147483647 w 70"/>
              <a:gd name="T45" fmla="*/ 2147483647 h 70"/>
              <a:gd name="T46" fmla="*/ 2147483647 w 70"/>
              <a:gd name="T47" fmla="*/ 2147483647 h 70"/>
              <a:gd name="T48" fmla="*/ 2147483647 w 70"/>
              <a:gd name="T49" fmla="*/ 2147483647 h 70"/>
              <a:gd name="T50" fmla="*/ 2147483647 w 70"/>
              <a:gd name="T51" fmla="*/ 2147483647 h 70"/>
              <a:gd name="T52" fmla="*/ 2147483647 w 70"/>
              <a:gd name="T53" fmla="*/ 2147483647 h 70"/>
              <a:gd name="T54" fmla="*/ 2147483647 w 70"/>
              <a:gd name="T55" fmla="*/ 2147483647 h 70"/>
              <a:gd name="T56" fmla="*/ 2147483647 w 70"/>
              <a:gd name="T57" fmla="*/ 2147483647 h 70"/>
              <a:gd name="T58" fmla="*/ 2147483647 w 70"/>
              <a:gd name="T59" fmla="*/ 0 h 70"/>
              <a:gd name="T60" fmla="*/ 2147483647 w 70"/>
              <a:gd name="T61" fmla="*/ 2147483647 h 70"/>
              <a:gd name="T62" fmla="*/ 2147483647 w 70"/>
              <a:gd name="T63" fmla="*/ 2147483647 h 70"/>
              <a:gd name="T64" fmla="*/ 2147483647 w 70"/>
              <a:gd name="T65" fmla="*/ 2147483647 h 70"/>
              <a:gd name="T66" fmla="*/ 2147483647 w 70"/>
              <a:gd name="T67" fmla="*/ 2147483647 h 70"/>
              <a:gd name="T68" fmla="*/ 2147483647 w 70"/>
              <a:gd name="T69" fmla="*/ 2147483647 h 70"/>
              <a:gd name="T70" fmla="*/ 2147483647 w 70"/>
              <a:gd name="T71" fmla="*/ 2147483647 h 70"/>
              <a:gd name="T72" fmla="*/ 2147483647 w 70"/>
              <a:gd name="T73" fmla="*/ 2147483647 h 70"/>
              <a:gd name="T74" fmla="*/ 2147483647 w 70"/>
              <a:gd name="T75" fmla="*/ 2147483647 h 70"/>
              <a:gd name="T76" fmla="*/ 0 w 70"/>
              <a:gd name="T77" fmla="*/ 2147483647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0"/>
              <a:gd name="T118" fmla="*/ 0 h 70"/>
              <a:gd name="T119" fmla="*/ 70 w 7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0" h="70">
                <a:moveTo>
                  <a:pt x="0" y="48"/>
                </a:moveTo>
                <a:lnTo>
                  <a:pt x="3" y="58"/>
                </a:lnTo>
                <a:lnTo>
                  <a:pt x="6" y="61"/>
                </a:lnTo>
                <a:lnTo>
                  <a:pt x="12" y="65"/>
                </a:lnTo>
                <a:lnTo>
                  <a:pt x="16" y="70"/>
                </a:lnTo>
                <a:lnTo>
                  <a:pt x="22" y="67"/>
                </a:lnTo>
                <a:lnTo>
                  <a:pt x="24" y="69"/>
                </a:lnTo>
                <a:lnTo>
                  <a:pt x="27" y="67"/>
                </a:lnTo>
                <a:lnTo>
                  <a:pt x="29" y="64"/>
                </a:lnTo>
                <a:lnTo>
                  <a:pt x="35" y="63"/>
                </a:lnTo>
                <a:lnTo>
                  <a:pt x="39" y="59"/>
                </a:lnTo>
                <a:lnTo>
                  <a:pt x="37" y="58"/>
                </a:lnTo>
                <a:lnTo>
                  <a:pt x="43" y="45"/>
                </a:lnTo>
                <a:lnTo>
                  <a:pt x="44" y="39"/>
                </a:lnTo>
                <a:lnTo>
                  <a:pt x="49" y="41"/>
                </a:lnTo>
                <a:lnTo>
                  <a:pt x="52" y="34"/>
                </a:lnTo>
                <a:lnTo>
                  <a:pt x="55" y="33"/>
                </a:lnTo>
                <a:lnTo>
                  <a:pt x="59" y="26"/>
                </a:lnTo>
                <a:lnTo>
                  <a:pt x="60" y="18"/>
                </a:lnTo>
                <a:lnTo>
                  <a:pt x="69" y="23"/>
                </a:lnTo>
                <a:lnTo>
                  <a:pt x="70" y="19"/>
                </a:lnTo>
                <a:lnTo>
                  <a:pt x="68" y="16"/>
                </a:lnTo>
                <a:lnTo>
                  <a:pt x="64" y="14"/>
                </a:lnTo>
                <a:lnTo>
                  <a:pt x="59" y="15"/>
                </a:lnTo>
                <a:lnTo>
                  <a:pt x="58" y="18"/>
                </a:lnTo>
                <a:lnTo>
                  <a:pt x="49" y="20"/>
                </a:lnTo>
                <a:lnTo>
                  <a:pt x="44" y="26"/>
                </a:lnTo>
                <a:lnTo>
                  <a:pt x="43" y="16"/>
                </a:lnTo>
                <a:lnTo>
                  <a:pt x="27" y="19"/>
                </a:lnTo>
                <a:lnTo>
                  <a:pt x="24" y="0"/>
                </a:lnTo>
                <a:lnTo>
                  <a:pt x="22" y="2"/>
                </a:lnTo>
                <a:lnTo>
                  <a:pt x="23" y="6"/>
                </a:lnTo>
                <a:lnTo>
                  <a:pt x="22" y="21"/>
                </a:lnTo>
                <a:lnTo>
                  <a:pt x="19" y="25"/>
                </a:lnTo>
                <a:lnTo>
                  <a:pt x="11" y="31"/>
                </a:lnTo>
                <a:lnTo>
                  <a:pt x="9" y="38"/>
                </a:lnTo>
                <a:lnTo>
                  <a:pt x="6" y="36"/>
                </a:lnTo>
                <a:lnTo>
                  <a:pt x="5" y="44"/>
                </a:lnTo>
                <a:lnTo>
                  <a:pt x="0" y="48"/>
                </a:lnTo>
                <a:close/>
              </a:path>
            </a:pathLst>
          </a:custGeom>
          <a:solidFill>
            <a:srgbClr val="001968"/>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7" name="Wisconsin">
            <a:extLst>
              <a:ext uri="{FF2B5EF4-FFF2-40B4-BE49-F238E27FC236}">
                <a16:creationId xmlns:a16="http://schemas.microsoft.com/office/drawing/2014/main" id="{1FA7436D-6243-4CC9-9FD1-982BA7484DE9}"/>
              </a:ext>
            </a:extLst>
          </p:cNvPr>
          <p:cNvSpPr>
            <a:spLocks noChangeAspect="1"/>
          </p:cNvSpPr>
          <p:nvPr/>
        </p:nvSpPr>
        <p:spPr bwMode="auto">
          <a:xfrm>
            <a:off x="6757989" y="2043113"/>
            <a:ext cx="642937" cy="666750"/>
          </a:xfrm>
          <a:custGeom>
            <a:avLst/>
            <a:gdLst>
              <a:gd name="T0" fmla="*/ 0 w 82"/>
              <a:gd name="T1" fmla="*/ 2147483647 h 86"/>
              <a:gd name="T2" fmla="*/ 2147483647 w 82"/>
              <a:gd name="T3" fmla="*/ 2147483647 h 86"/>
              <a:gd name="T4" fmla="*/ 2147483647 w 82"/>
              <a:gd name="T5" fmla="*/ 2147483647 h 86"/>
              <a:gd name="T6" fmla="*/ 2147483647 w 82"/>
              <a:gd name="T7" fmla="*/ 2147483647 h 86"/>
              <a:gd name="T8" fmla="*/ 2147483647 w 82"/>
              <a:gd name="T9" fmla="*/ 2147483647 h 86"/>
              <a:gd name="T10" fmla="*/ 2147483647 w 82"/>
              <a:gd name="T11" fmla="*/ 2147483647 h 86"/>
              <a:gd name="T12" fmla="*/ 2147483647 w 82"/>
              <a:gd name="T13" fmla="*/ 2147483647 h 86"/>
              <a:gd name="T14" fmla="*/ 2147483647 w 82"/>
              <a:gd name="T15" fmla="*/ 2147483647 h 86"/>
              <a:gd name="T16" fmla="*/ 2147483647 w 82"/>
              <a:gd name="T17" fmla="*/ 2147483647 h 86"/>
              <a:gd name="T18" fmla="*/ 2147483647 w 82"/>
              <a:gd name="T19" fmla="*/ 2147483647 h 86"/>
              <a:gd name="T20" fmla="*/ 2147483647 w 82"/>
              <a:gd name="T21" fmla="*/ 2147483647 h 86"/>
              <a:gd name="T22" fmla="*/ 2147483647 w 82"/>
              <a:gd name="T23" fmla="*/ 2147483647 h 86"/>
              <a:gd name="T24" fmla="*/ 2147483647 w 82"/>
              <a:gd name="T25" fmla="*/ 2147483647 h 86"/>
              <a:gd name="T26" fmla="*/ 2147483647 w 82"/>
              <a:gd name="T27" fmla="*/ 2147483647 h 86"/>
              <a:gd name="T28" fmla="*/ 2147483647 w 82"/>
              <a:gd name="T29" fmla="*/ 2147483647 h 86"/>
              <a:gd name="T30" fmla="*/ 2147483647 w 82"/>
              <a:gd name="T31" fmla="*/ 2147483647 h 86"/>
              <a:gd name="T32" fmla="*/ 2147483647 w 82"/>
              <a:gd name="T33" fmla="*/ 2147483647 h 86"/>
              <a:gd name="T34" fmla="*/ 2147483647 w 82"/>
              <a:gd name="T35" fmla="*/ 2147483647 h 86"/>
              <a:gd name="T36" fmla="*/ 2147483647 w 82"/>
              <a:gd name="T37" fmla="*/ 2147483647 h 86"/>
              <a:gd name="T38" fmla="*/ 2147483647 w 82"/>
              <a:gd name="T39" fmla="*/ 2147483647 h 86"/>
              <a:gd name="T40" fmla="*/ 2147483647 w 82"/>
              <a:gd name="T41" fmla="*/ 2147483647 h 86"/>
              <a:gd name="T42" fmla="*/ 2147483647 w 82"/>
              <a:gd name="T43" fmla="*/ 2147483647 h 86"/>
              <a:gd name="T44" fmla="*/ 2147483647 w 82"/>
              <a:gd name="T45" fmla="*/ 2147483647 h 86"/>
              <a:gd name="T46" fmla="*/ 2147483647 w 82"/>
              <a:gd name="T47" fmla="*/ 2147483647 h 86"/>
              <a:gd name="T48" fmla="*/ 2147483647 w 82"/>
              <a:gd name="T49" fmla="*/ 2147483647 h 86"/>
              <a:gd name="T50" fmla="*/ 2147483647 w 82"/>
              <a:gd name="T51" fmla="*/ 2147483647 h 86"/>
              <a:gd name="T52" fmla="*/ 2147483647 w 82"/>
              <a:gd name="T53" fmla="*/ 2147483647 h 86"/>
              <a:gd name="T54" fmla="*/ 2147483647 w 82"/>
              <a:gd name="T55" fmla="*/ 2147483647 h 86"/>
              <a:gd name="T56" fmla="*/ 2147483647 w 82"/>
              <a:gd name="T57" fmla="*/ 2147483647 h 86"/>
              <a:gd name="T58" fmla="*/ 2147483647 w 82"/>
              <a:gd name="T59" fmla="*/ 2147483647 h 86"/>
              <a:gd name="T60" fmla="*/ 2147483647 w 82"/>
              <a:gd name="T61" fmla="*/ 2147483647 h 86"/>
              <a:gd name="T62" fmla="*/ 2147483647 w 82"/>
              <a:gd name="T63" fmla="*/ 2147483647 h 86"/>
              <a:gd name="T64" fmla="*/ 2147483647 w 82"/>
              <a:gd name="T65" fmla="*/ 2147483647 h 86"/>
              <a:gd name="T66" fmla="*/ 2147483647 w 82"/>
              <a:gd name="T67" fmla="*/ 2147483647 h 86"/>
              <a:gd name="T68" fmla="*/ 2147483647 w 82"/>
              <a:gd name="T69" fmla="*/ 2147483647 h 86"/>
              <a:gd name="T70" fmla="*/ 2147483647 w 82"/>
              <a:gd name="T71" fmla="*/ 2147483647 h 86"/>
              <a:gd name="T72" fmla="*/ 2147483647 w 82"/>
              <a:gd name="T73" fmla="*/ 2147483647 h 86"/>
              <a:gd name="T74" fmla="*/ 2147483647 w 82"/>
              <a:gd name="T75" fmla="*/ 2147483647 h 86"/>
              <a:gd name="T76" fmla="*/ 2147483647 w 82"/>
              <a:gd name="T77" fmla="*/ 2147483647 h 86"/>
              <a:gd name="T78" fmla="*/ 2147483647 w 82"/>
              <a:gd name="T79" fmla="*/ 0 h 86"/>
              <a:gd name="T80" fmla="*/ 2147483647 w 82"/>
              <a:gd name="T81" fmla="*/ 0 h 86"/>
              <a:gd name="T82" fmla="*/ 2147483647 w 82"/>
              <a:gd name="T83" fmla="*/ 2147483647 h 86"/>
              <a:gd name="T84" fmla="*/ 2147483647 w 82"/>
              <a:gd name="T85" fmla="*/ 2147483647 h 86"/>
              <a:gd name="T86" fmla="*/ 2147483647 w 82"/>
              <a:gd name="T87" fmla="*/ 2147483647 h 86"/>
              <a:gd name="T88" fmla="*/ 2147483647 w 82"/>
              <a:gd name="T89" fmla="*/ 2147483647 h 86"/>
              <a:gd name="T90" fmla="*/ 2147483647 w 82"/>
              <a:gd name="T91" fmla="*/ 2147483647 h 86"/>
              <a:gd name="T92" fmla="*/ 2147483647 w 82"/>
              <a:gd name="T93" fmla="*/ 2147483647 h 86"/>
              <a:gd name="T94" fmla="*/ 2147483647 w 82"/>
              <a:gd name="T95" fmla="*/ 2147483647 h 86"/>
              <a:gd name="T96" fmla="*/ 2147483647 w 82"/>
              <a:gd name="T97" fmla="*/ 2147483647 h 86"/>
              <a:gd name="T98" fmla="*/ 0 w 82"/>
              <a:gd name="T99" fmla="*/ 2147483647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2"/>
              <a:gd name="T151" fmla="*/ 0 h 86"/>
              <a:gd name="T152" fmla="*/ 82 w 82"/>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2" h="86">
                <a:moveTo>
                  <a:pt x="0" y="26"/>
                </a:moveTo>
                <a:lnTo>
                  <a:pt x="2" y="33"/>
                </a:lnTo>
                <a:lnTo>
                  <a:pt x="2" y="43"/>
                </a:lnTo>
                <a:lnTo>
                  <a:pt x="12" y="49"/>
                </a:lnTo>
                <a:lnTo>
                  <a:pt x="16" y="54"/>
                </a:lnTo>
                <a:lnTo>
                  <a:pt x="22" y="58"/>
                </a:lnTo>
                <a:lnTo>
                  <a:pt x="24" y="60"/>
                </a:lnTo>
                <a:lnTo>
                  <a:pt x="25" y="67"/>
                </a:lnTo>
                <a:lnTo>
                  <a:pt x="27" y="77"/>
                </a:lnTo>
                <a:lnTo>
                  <a:pt x="35" y="86"/>
                </a:lnTo>
                <a:lnTo>
                  <a:pt x="75" y="84"/>
                </a:lnTo>
                <a:lnTo>
                  <a:pt x="73" y="70"/>
                </a:lnTo>
                <a:lnTo>
                  <a:pt x="74" y="57"/>
                </a:lnTo>
                <a:lnTo>
                  <a:pt x="77" y="50"/>
                </a:lnTo>
                <a:lnTo>
                  <a:pt x="77" y="45"/>
                </a:lnTo>
                <a:lnTo>
                  <a:pt x="82" y="32"/>
                </a:lnTo>
                <a:lnTo>
                  <a:pt x="82" y="29"/>
                </a:lnTo>
                <a:lnTo>
                  <a:pt x="81" y="28"/>
                </a:lnTo>
                <a:lnTo>
                  <a:pt x="79" y="31"/>
                </a:lnTo>
                <a:lnTo>
                  <a:pt x="77" y="37"/>
                </a:lnTo>
                <a:lnTo>
                  <a:pt x="74" y="38"/>
                </a:lnTo>
                <a:lnTo>
                  <a:pt x="72" y="42"/>
                </a:lnTo>
                <a:lnTo>
                  <a:pt x="69" y="44"/>
                </a:lnTo>
                <a:lnTo>
                  <a:pt x="69" y="40"/>
                </a:lnTo>
                <a:lnTo>
                  <a:pt x="71" y="36"/>
                </a:lnTo>
                <a:lnTo>
                  <a:pt x="74" y="34"/>
                </a:lnTo>
                <a:lnTo>
                  <a:pt x="74" y="33"/>
                </a:lnTo>
                <a:lnTo>
                  <a:pt x="70" y="21"/>
                </a:lnTo>
                <a:lnTo>
                  <a:pt x="66" y="20"/>
                </a:lnTo>
                <a:lnTo>
                  <a:pt x="65" y="17"/>
                </a:lnTo>
                <a:lnTo>
                  <a:pt x="58" y="16"/>
                </a:lnTo>
                <a:lnTo>
                  <a:pt x="40" y="12"/>
                </a:lnTo>
                <a:lnTo>
                  <a:pt x="33" y="7"/>
                </a:lnTo>
                <a:lnTo>
                  <a:pt x="29" y="5"/>
                </a:lnTo>
                <a:lnTo>
                  <a:pt x="27" y="7"/>
                </a:lnTo>
                <a:lnTo>
                  <a:pt x="26" y="6"/>
                </a:lnTo>
                <a:lnTo>
                  <a:pt x="28" y="5"/>
                </a:lnTo>
                <a:lnTo>
                  <a:pt x="28" y="3"/>
                </a:lnTo>
                <a:lnTo>
                  <a:pt x="28" y="2"/>
                </a:lnTo>
                <a:lnTo>
                  <a:pt x="28" y="0"/>
                </a:lnTo>
                <a:lnTo>
                  <a:pt x="18" y="4"/>
                </a:lnTo>
                <a:lnTo>
                  <a:pt x="14" y="5"/>
                </a:lnTo>
                <a:lnTo>
                  <a:pt x="13" y="6"/>
                </a:lnTo>
                <a:lnTo>
                  <a:pt x="10" y="4"/>
                </a:lnTo>
                <a:lnTo>
                  <a:pt x="10" y="5"/>
                </a:lnTo>
                <a:lnTo>
                  <a:pt x="10" y="4"/>
                </a:lnTo>
                <a:lnTo>
                  <a:pt x="7" y="6"/>
                </a:lnTo>
                <a:lnTo>
                  <a:pt x="8" y="16"/>
                </a:lnTo>
                <a:lnTo>
                  <a:pt x="0" y="26"/>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8" name="Wyoming">
            <a:extLst>
              <a:ext uri="{FF2B5EF4-FFF2-40B4-BE49-F238E27FC236}">
                <a16:creationId xmlns:a16="http://schemas.microsoft.com/office/drawing/2014/main" id="{821C517B-B09A-4576-A0B2-0CC893F50321}"/>
              </a:ext>
            </a:extLst>
          </p:cNvPr>
          <p:cNvSpPr>
            <a:spLocks noChangeAspect="1"/>
          </p:cNvSpPr>
          <p:nvPr/>
        </p:nvSpPr>
        <p:spPr bwMode="auto">
          <a:xfrm>
            <a:off x="4684714" y="2212975"/>
            <a:ext cx="866775" cy="698500"/>
          </a:xfrm>
          <a:custGeom>
            <a:avLst/>
            <a:gdLst>
              <a:gd name="T0" fmla="*/ 0 w 110"/>
              <a:gd name="T1" fmla="*/ 2147483647 h 90"/>
              <a:gd name="T2" fmla="*/ 2147483647 w 110"/>
              <a:gd name="T3" fmla="*/ 2147483647 h 90"/>
              <a:gd name="T4" fmla="*/ 2147483647 w 110"/>
              <a:gd name="T5" fmla="*/ 2147483647 h 90"/>
              <a:gd name="T6" fmla="*/ 2147483647 w 110"/>
              <a:gd name="T7" fmla="*/ 0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0 w 110"/>
              <a:gd name="T19" fmla="*/ 2147483647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90"/>
              <a:gd name="T32" fmla="*/ 110 w 11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90">
                <a:moveTo>
                  <a:pt x="0" y="77"/>
                </a:moveTo>
                <a:lnTo>
                  <a:pt x="3" y="58"/>
                </a:lnTo>
                <a:lnTo>
                  <a:pt x="11" y="9"/>
                </a:lnTo>
                <a:lnTo>
                  <a:pt x="13" y="0"/>
                </a:lnTo>
                <a:lnTo>
                  <a:pt x="56" y="6"/>
                </a:lnTo>
                <a:lnTo>
                  <a:pt x="110" y="12"/>
                </a:lnTo>
                <a:lnTo>
                  <a:pt x="106" y="51"/>
                </a:lnTo>
                <a:lnTo>
                  <a:pt x="102" y="90"/>
                </a:lnTo>
                <a:lnTo>
                  <a:pt x="29" y="82"/>
                </a:lnTo>
                <a:lnTo>
                  <a:pt x="0" y="77"/>
                </a:lnTo>
                <a:close/>
              </a:path>
            </a:pathLst>
          </a:custGeom>
          <a:solidFill>
            <a:srgbClr val="FFFF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29" name="Massachusetts">
            <a:extLst>
              <a:ext uri="{FF2B5EF4-FFF2-40B4-BE49-F238E27FC236}">
                <a16:creationId xmlns:a16="http://schemas.microsoft.com/office/drawing/2014/main" id="{E2CABD57-818D-4871-A0D1-62172A69A0B3}"/>
              </a:ext>
            </a:extLst>
          </p:cNvPr>
          <p:cNvSpPr>
            <a:spLocks noChangeAspect="1"/>
          </p:cNvSpPr>
          <p:nvPr/>
        </p:nvSpPr>
        <p:spPr bwMode="auto">
          <a:xfrm>
            <a:off x="8963025" y="2320926"/>
            <a:ext cx="407988" cy="201613"/>
          </a:xfrm>
          <a:custGeom>
            <a:avLst/>
            <a:gdLst>
              <a:gd name="T0" fmla="*/ 0 w 52"/>
              <a:gd name="T1" fmla="*/ 2147483647 h 26"/>
              <a:gd name="T2" fmla="*/ 0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2147483647 w 52"/>
              <a:gd name="T15" fmla="*/ 2147483647 h 26"/>
              <a:gd name="T16" fmla="*/ 2147483647 w 52"/>
              <a:gd name="T17" fmla="*/ 2147483647 h 26"/>
              <a:gd name="T18" fmla="*/ 2147483647 w 52"/>
              <a:gd name="T19" fmla="*/ 2147483647 h 26"/>
              <a:gd name="T20" fmla="*/ 2147483647 w 52"/>
              <a:gd name="T21" fmla="*/ 2147483647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2147483647 w 52"/>
              <a:gd name="T47" fmla="*/ 2147483647 h 26"/>
              <a:gd name="T48" fmla="*/ 2147483647 w 52"/>
              <a:gd name="T49" fmla="*/ 2147483647 h 26"/>
              <a:gd name="T50" fmla="*/ 2147483647 w 52"/>
              <a:gd name="T51" fmla="*/ 2147483647 h 26"/>
              <a:gd name="T52" fmla="*/ 2147483647 w 52"/>
              <a:gd name="T53" fmla="*/ 2147483647 h 26"/>
              <a:gd name="T54" fmla="*/ 2147483647 w 52"/>
              <a:gd name="T55" fmla="*/ 2147483647 h 26"/>
              <a:gd name="T56" fmla="*/ 2147483647 w 52"/>
              <a:gd name="T57" fmla="*/ 2147483647 h 26"/>
              <a:gd name="T58" fmla="*/ 2147483647 w 52"/>
              <a:gd name="T59" fmla="*/ 2147483647 h 26"/>
              <a:gd name="T60" fmla="*/ 2147483647 w 52"/>
              <a:gd name="T61" fmla="*/ 2147483647 h 26"/>
              <a:gd name="T62" fmla="*/ 2147483647 w 52"/>
              <a:gd name="T63" fmla="*/ 2147483647 h 26"/>
              <a:gd name="T64" fmla="*/ 2147483647 w 52"/>
              <a:gd name="T65" fmla="*/ 2147483647 h 26"/>
              <a:gd name="T66" fmla="*/ 2147483647 w 52"/>
              <a:gd name="T67" fmla="*/ 2147483647 h 26"/>
              <a:gd name="T68" fmla="*/ 2147483647 w 52"/>
              <a:gd name="T69" fmla="*/ 2147483647 h 26"/>
              <a:gd name="T70" fmla="*/ 2147483647 w 52"/>
              <a:gd name="T71" fmla="*/ 2147483647 h 26"/>
              <a:gd name="T72" fmla="*/ 2147483647 w 52"/>
              <a:gd name="T73" fmla="*/ 2147483647 h 26"/>
              <a:gd name="T74" fmla="*/ 2147483647 w 52"/>
              <a:gd name="T75" fmla="*/ 2147483647 h 26"/>
              <a:gd name="T76" fmla="*/ 2147483647 w 52"/>
              <a:gd name="T77" fmla="*/ 2147483647 h 26"/>
              <a:gd name="T78" fmla="*/ 2147483647 w 52"/>
              <a:gd name="T79" fmla="*/ 2147483647 h 26"/>
              <a:gd name="T80" fmla="*/ 2147483647 w 52"/>
              <a:gd name="T81" fmla="*/ 2147483647 h 26"/>
              <a:gd name="T82" fmla="*/ 2147483647 w 52"/>
              <a:gd name="T83" fmla="*/ 2147483647 h 26"/>
              <a:gd name="T84" fmla="*/ 2147483647 w 52"/>
              <a:gd name="T85" fmla="*/ 2147483647 h 26"/>
              <a:gd name="T86" fmla="*/ 2147483647 w 52"/>
              <a:gd name="T87" fmla="*/ 2147483647 h 26"/>
              <a:gd name="T88" fmla="*/ 2147483647 w 52"/>
              <a:gd name="T89" fmla="*/ 0 h 26"/>
              <a:gd name="T90" fmla="*/ 2147483647 w 52"/>
              <a:gd name="T91" fmla="*/ 2147483647 h 26"/>
              <a:gd name="T92" fmla="*/ 2147483647 w 52"/>
              <a:gd name="T93" fmla="*/ 2147483647 h 26"/>
              <a:gd name="T94" fmla="*/ 0 w 52"/>
              <a:gd name="T95" fmla="*/ 2147483647 h 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6"/>
              <a:gd name="T146" fmla="*/ 52 w 52"/>
              <a:gd name="T147" fmla="*/ 26 h 2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6">
                <a:moveTo>
                  <a:pt x="0" y="10"/>
                </a:moveTo>
                <a:lnTo>
                  <a:pt x="0" y="24"/>
                </a:lnTo>
                <a:lnTo>
                  <a:pt x="24" y="19"/>
                </a:lnTo>
                <a:lnTo>
                  <a:pt x="28" y="18"/>
                </a:lnTo>
                <a:lnTo>
                  <a:pt x="30" y="18"/>
                </a:lnTo>
                <a:lnTo>
                  <a:pt x="32" y="22"/>
                </a:lnTo>
                <a:lnTo>
                  <a:pt x="35" y="23"/>
                </a:lnTo>
                <a:lnTo>
                  <a:pt x="36" y="26"/>
                </a:lnTo>
                <a:lnTo>
                  <a:pt x="38" y="26"/>
                </a:lnTo>
                <a:lnTo>
                  <a:pt x="38" y="24"/>
                </a:lnTo>
                <a:lnTo>
                  <a:pt x="40" y="23"/>
                </a:lnTo>
                <a:lnTo>
                  <a:pt x="40" y="21"/>
                </a:lnTo>
                <a:lnTo>
                  <a:pt x="41" y="20"/>
                </a:lnTo>
                <a:lnTo>
                  <a:pt x="42" y="24"/>
                </a:lnTo>
                <a:lnTo>
                  <a:pt x="45" y="23"/>
                </a:lnTo>
                <a:lnTo>
                  <a:pt x="45" y="22"/>
                </a:lnTo>
                <a:lnTo>
                  <a:pt x="48" y="20"/>
                </a:lnTo>
                <a:lnTo>
                  <a:pt x="50" y="19"/>
                </a:lnTo>
                <a:lnTo>
                  <a:pt x="52" y="21"/>
                </a:lnTo>
                <a:lnTo>
                  <a:pt x="51" y="17"/>
                </a:lnTo>
                <a:lnTo>
                  <a:pt x="49" y="13"/>
                </a:lnTo>
                <a:lnTo>
                  <a:pt x="48" y="12"/>
                </a:lnTo>
                <a:lnTo>
                  <a:pt x="46" y="12"/>
                </a:lnTo>
                <a:lnTo>
                  <a:pt x="46" y="13"/>
                </a:lnTo>
                <a:lnTo>
                  <a:pt x="47" y="13"/>
                </a:lnTo>
                <a:lnTo>
                  <a:pt x="48" y="13"/>
                </a:lnTo>
                <a:lnTo>
                  <a:pt x="49" y="14"/>
                </a:lnTo>
                <a:lnTo>
                  <a:pt x="50" y="16"/>
                </a:lnTo>
                <a:lnTo>
                  <a:pt x="49" y="18"/>
                </a:lnTo>
                <a:lnTo>
                  <a:pt x="45" y="20"/>
                </a:lnTo>
                <a:lnTo>
                  <a:pt x="43" y="19"/>
                </a:lnTo>
                <a:lnTo>
                  <a:pt x="42" y="16"/>
                </a:lnTo>
                <a:lnTo>
                  <a:pt x="40" y="16"/>
                </a:lnTo>
                <a:lnTo>
                  <a:pt x="40" y="14"/>
                </a:lnTo>
                <a:lnTo>
                  <a:pt x="38" y="12"/>
                </a:lnTo>
                <a:lnTo>
                  <a:pt x="35" y="11"/>
                </a:lnTo>
                <a:lnTo>
                  <a:pt x="35" y="12"/>
                </a:lnTo>
                <a:lnTo>
                  <a:pt x="34" y="12"/>
                </a:lnTo>
                <a:lnTo>
                  <a:pt x="33" y="10"/>
                </a:lnTo>
                <a:lnTo>
                  <a:pt x="34" y="8"/>
                </a:lnTo>
                <a:lnTo>
                  <a:pt x="35" y="7"/>
                </a:lnTo>
                <a:lnTo>
                  <a:pt x="34" y="6"/>
                </a:lnTo>
                <a:lnTo>
                  <a:pt x="37" y="4"/>
                </a:lnTo>
                <a:lnTo>
                  <a:pt x="34" y="2"/>
                </a:lnTo>
                <a:lnTo>
                  <a:pt x="34" y="0"/>
                </a:lnTo>
                <a:lnTo>
                  <a:pt x="28" y="3"/>
                </a:lnTo>
                <a:lnTo>
                  <a:pt x="11" y="8"/>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0" name="Freeform 59">
            <a:extLst>
              <a:ext uri="{FF2B5EF4-FFF2-40B4-BE49-F238E27FC236}">
                <a16:creationId xmlns:a16="http://schemas.microsoft.com/office/drawing/2014/main" id="{83E5D7B4-91CB-49EB-81CA-77B1FE7F5677}"/>
              </a:ext>
            </a:extLst>
          </p:cNvPr>
          <p:cNvSpPr>
            <a:spLocks noChangeAspect="1"/>
          </p:cNvSpPr>
          <p:nvPr/>
        </p:nvSpPr>
        <p:spPr bwMode="auto">
          <a:xfrm>
            <a:off x="9282114" y="2514600"/>
            <a:ext cx="39687" cy="33338"/>
          </a:xfrm>
          <a:custGeom>
            <a:avLst/>
            <a:gdLst>
              <a:gd name="T0" fmla="*/ 0 w 5"/>
              <a:gd name="T1" fmla="*/ 2147483647 h 4"/>
              <a:gd name="T2" fmla="*/ 2147483647 w 5"/>
              <a:gd name="T3" fmla="*/ 0 h 4"/>
              <a:gd name="T4" fmla="*/ 2147483647 w 5"/>
              <a:gd name="T5" fmla="*/ 2147483647 h 4"/>
              <a:gd name="T6" fmla="*/ 0 w 5"/>
              <a:gd name="T7" fmla="*/ 2147483647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0"/>
                </a:lnTo>
                <a:lnTo>
                  <a:pt x="5" y="2"/>
                </a:lnTo>
                <a:lnTo>
                  <a:pt x="0" y="4"/>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1" name="Freeform 60">
            <a:extLst>
              <a:ext uri="{FF2B5EF4-FFF2-40B4-BE49-F238E27FC236}">
                <a16:creationId xmlns:a16="http://schemas.microsoft.com/office/drawing/2014/main" id="{073E4BAB-AFAF-4911-8F9E-4F1FF8B33421}"/>
              </a:ext>
            </a:extLst>
          </p:cNvPr>
          <p:cNvSpPr>
            <a:spLocks noChangeAspect="1"/>
          </p:cNvSpPr>
          <p:nvPr/>
        </p:nvSpPr>
        <p:spPr bwMode="auto">
          <a:xfrm>
            <a:off x="9355138" y="2514601"/>
            <a:ext cx="31750" cy="15875"/>
          </a:xfrm>
          <a:custGeom>
            <a:avLst/>
            <a:gdLst>
              <a:gd name="T0" fmla="*/ 0 w 4"/>
              <a:gd name="T1" fmla="*/ 2147483647 h 2"/>
              <a:gd name="T2" fmla="*/ 2147483647 w 4"/>
              <a:gd name="T3" fmla="*/ 0 h 2"/>
              <a:gd name="T4" fmla="*/ 2147483647 w 4"/>
              <a:gd name="T5" fmla="*/ 2147483647 h 2"/>
              <a:gd name="T6" fmla="*/ 0 w 4"/>
              <a:gd name="T7" fmla="*/ 2147483647 h 2"/>
              <a:gd name="T8" fmla="*/ 0 60000 65536"/>
              <a:gd name="T9" fmla="*/ 0 60000 65536"/>
              <a:gd name="T10" fmla="*/ 0 60000 65536"/>
              <a:gd name="T11" fmla="*/ 0 60000 65536"/>
              <a:gd name="T12" fmla="*/ 0 w 4"/>
              <a:gd name="T13" fmla="*/ 0 h 2"/>
              <a:gd name="T14" fmla="*/ 4 w 4"/>
              <a:gd name="T15" fmla="*/ 2 h 2"/>
            </a:gdLst>
            <a:ahLst/>
            <a:cxnLst>
              <a:cxn ang="T8">
                <a:pos x="T0" y="T1"/>
              </a:cxn>
              <a:cxn ang="T9">
                <a:pos x="T2" y="T3"/>
              </a:cxn>
              <a:cxn ang="T10">
                <a:pos x="T4" y="T5"/>
              </a:cxn>
              <a:cxn ang="T11">
                <a:pos x="T6" y="T7"/>
              </a:cxn>
            </a:cxnLst>
            <a:rect l="T12" t="T13" r="T14" b="T15"/>
            <a:pathLst>
              <a:path w="4" h="2">
                <a:moveTo>
                  <a:pt x="0" y="2"/>
                </a:moveTo>
                <a:lnTo>
                  <a:pt x="2" y="0"/>
                </a:lnTo>
                <a:lnTo>
                  <a:pt x="4" y="2"/>
                </a:lnTo>
                <a:lnTo>
                  <a:pt x="0" y="2"/>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2" name="Virginia">
            <a:extLst>
              <a:ext uri="{FF2B5EF4-FFF2-40B4-BE49-F238E27FC236}">
                <a16:creationId xmlns:a16="http://schemas.microsoft.com/office/drawing/2014/main" id="{0172D087-BE95-41C3-BE73-BA673001BCDB}"/>
              </a:ext>
            </a:extLst>
          </p:cNvPr>
          <p:cNvSpPr>
            <a:spLocks noChangeAspect="1"/>
          </p:cNvSpPr>
          <p:nvPr/>
        </p:nvSpPr>
        <p:spPr bwMode="auto">
          <a:xfrm>
            <a:off x="7934325" y="3014663"/>
            <a:ext cx="939800" cy="533400"/>
          </a:xfrm>
          <a:custGeom>
            <a:avLst/>
            <a:gdLst>
              <a:gd name="T0" fmla="*/ 2147483647 w 120"/>
              <a:gd name="T1" fmla="*/ 2147483647 h 69"/>
              <a:gd name="T2" fmla="*/ 2147483647 w 120"/>
              <a:gd name="T3" fmla="*/ 2147483647 h 69"/>
              <a:gd name="T4" fmla="*/ 2147483647 w 120"/>
              <a:gd name="T5" fmla="*/ 2147483647 h 69"/>
              <a:gd name="T6" fmla="*/ 2147483647 w 120"/>
              <a:gd name="T7" fmla="*/ 2147483647 h 69"/>
              <a:gd name="T8" fmla="*/ 2147483647 w 120"/>
              <a:gd name="T9" fmla="*/ 2147483647 h 69"/>
              <a:gd name="T10" fmla="*/ 2147483647 w 120"/>
              <a:gd name="T11" fmla="*/ 2147483647 h 69"/>
              <a:gd name="T12" fmla="*/ 2147483647 w 120"/>
              <a:gd name="T13" fmla="*/ 2147483647 h 69"/>
              <a:gd name="T14" fmla="*/ 2147483647 w 120"/>
              <a:gd name="T15" fmla="*/ 2147483647 h 69"/>
              <a:gd name="T16" fmla="*/ 2147483647 w 120"/>
              <a:gd name="T17" fmla="*/ 2147483647 h 69"/>
              <a:gd name="T18" fmla="*/ 2147483647 w 120"/>
              <a:gd name="T19" fmla="*/ 2147483647 h 69"/>
              <a:gd name="T20" fmla="*/ 2147483647 w 120"/>
              <a:gd name="T21" fmla="*/ 2147483647 h 69"/>
              <a:gd name="T22" fmla="*/ 2147483647 w 120"/>
              <a:gd name="T23" fmla="*/ 2147483647 h 69"/>
              <a:gd name="T24" fmla="*/ 2147483647 w 120"/>
              <a:gd name="T25" fmla="*/ 2147483647 h 69"/>
              <a:gd name="T26" fmla="*/ 2147483647 w 120"/>
              <a:gd name="T27" fmla="*/ 2147483647 h 69"/>
              <a:gd name="T28" fmla="*/ 2147483647 w 120"/>
              <a:gd name="T29" fmla="*/ 2147483647 h 69"/>
              <a:gd name="T30" fmla="*/ 2147483647 w 120"/>
              <a:gd name="T31" fmla="*/ 2147483647 h 69"/>
              <a:gd name="T32" fmla="*/ 2147483647 w 120"/>
              <a:gd name="T33" fmla="*/ 2147483647 h 69"/>
              <a:gd name="T34" fmla="*/ 2147483647 w 120"/>
              <a:gd name="T35" fmla="*/ 2147483647 h 69"/>
              <a:gd name="T36" fmla="*/ 2147483647 w 120"/>
              <a:gd name="T37" fmla="*/ 2147483647 h 69"/>
              <a:gd name="T38" fmla="*/ 2147483647 w 120"/>
              <a:gd name="T39" fmla="*/ 2147483647 h 69"/>
              <a:gd name="T40" fmla="*/ 2147483647 w 120"/>
              <a:gd name="T41" fmla="*/ 2147483647 h 69"/>
              <a:gd name="T42" fmla="*/ 2147483647 w 120"/>
              <a:gd name="T43" fmla="*/ 2147483647 h 69"/>
              <a:gd name="T44" fmla="*/ 2147483647 w 120"/>
              <a:gd name="T45" fmla="*/ 2147483647 h 69"/>
              <a:gd name="T46" fmla="*/ 2147483647 w 120"/>
              <a:gd name="T47" fmla="*/ 2147483647 h 69"/>
              <a:gd name="T48" fmla="*/ 2147483647 w 120"/>
              <a:gd name="T49" fmla="*/ 2147483647 h 69"/>
              <a:gd name="T50" fmla="*/ 2147483647 w 120"/>
              <a:gd name="T51" fmla="*/ 2147483647 h 69"/>
              <a:gd name="T52" fmla="*/ 2147483647 w 120"/>
              <a:gd name="T53" fmla="*/ 2147483647 h 69"/>
              <a:gd name="T54" fmla="*/ 2147483647 w 120"/>
              <a:gd name="T55" fmla="*/ 2147483647 h 69"/>
              <a:gd name="T56" fmla="*/ 2147483647 w 120"/>
              <a:gd name="T57" fmla="*/ 2147483647 h 69"/>
              <a:gd name="T58" fmla="*/ 2147483647 w 120"/>
              <a:gd name="T59" fmla="*/ 2147483647 h 69"/>
              <a:gd name="T60" fmla="*/ 2147483647 w 120"/>
              <a:gd name="T61" fmla="*/ 2147483647 h 69"/>
              <a:gd name="T62" fmla="*/ 2147483647 w 120"/>
              <a:gd name="T63" fmla="*/ 2147483647 h 69"/>
              <a:gd name="T64" fmla="*/ 2147483647 w 120"/>
              <a:gd name="T65" fmla="*/ 2147483647 h 69"/>
              <a:gd name="T66" fmla="*/ 2147483647 w 120"/>
              <a:gd name="T67" fmla="*/ 2147483647 h 69"/>
              <a:gd name="T68" fmla="*/ 2147483647 w 120"/>
              <a:gd name="T69" fmla="*/ 2147483647 h 69"/>
              <a:gd name="T70" fmla="*/ 2147483647 w 120"/>
              <a:gd name="T71" fmla="*/ 2147483647 h 69"/>
              <a:gd name="T72" fmla="*/ 2147483647 w 120"/>
              <a:gd name="T73" fmla="*/ 2147483647 h 69"/>
              <a:gd name="T74" fmla="*/ 2147483647 w 120"/>
              <a:gd name="T75" fmla="*/ 2147483647 h 69"/>
              <a:gd name="T76" fmla="*/ 2147483647 w 120"/>
              <a:gd name="T77" fmla="*/ 2147483647 h 69"/>
              <a:gd name="T78" fmla="*/ 0 w 120"/>
              <a:gd name="T79" fmla="*/ 2147483647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69"/>
              <a:gd name="T122" fmla="*/ 120 w 120"/>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69">
                <a:moveTo>
                  <a:pt x="0" y="69"/>
                </a:moveTo>
                <a:lnTo>
                  <a:pt x="11" y="61"/>
                </a:lnTo>
                <a:lnTo>
                  <a:pt x="11" y="59"/>
                </a:lnTo>
                <a:lnTo>
                  <a:pt x="15" y="55"/>
                </a:lnTo>
                <a:lnTo>
                  <a:pt x="19" y="52"/>
                </a:lnTo>
                <a:lnTo>
                  <a:pt x="23" y="47"/>
                </a:lnTo>
                <a:lnTo>
                  <a:pt x="27" y="52"/>
                </a:lnTo>
                <a:lnTo>
                  <a:pt x="33" y="49"/>
                </a:lnTo>
                <a:lnTo>
                  <a:pt x="35" y="51"/>
                </a:lnTo>
                <a:lnTo>
                  <a:pt x="38" y="49"/>
                </a:lnTo>
                <a:lnTo>
                  <a:pt x="40" y="46"/>
                </a:lnTo>
                <a:lnTo>
                  <a:pt x="46" y="45"/>
                </a:lnTo>
                <a:lnTo>
                  <a:pt x="50" y="41"/>
                </a:lnTo>
                <a:lnTo>
                  <a:pt x="48" y="40"/>
                </a:lnTo>
                <a:lnTo>
                  <a:pt x="54" y="27"/>
                </a:lnTo>
                <a:lnTo>
                  <a:pt x="55" y="21"/>
                </a:lnTo>
                <a:lnTo>
                  <a:pt x="60" y="23"/>
                </a:lnTo>
                <a:lnTo>
                  <a:pt x="63" y="16"/>
                </a:lnTo>
                <a:lnTo>
                  <a:pt x="66" y="15"/>
                </a:lnTo>
                <a:lnTo>
                  <a:pt x="70" y="8"/>
                </a:lnTo>
                <a:lnTo>
                  <a:pt x="71" y="0"/>
                </a:lnTo>
                <a:lnTo>
                  <a:pt x="80" y="5"/>
                </a:lnTo>
                <a:lnTo>
                  <a:pt x="81" y="1"/>
                </a:lnTo>
                <a:lnTo>
                  <a:pt x="85" y="2"/>
                </a:lnTo>
                <a:lnTo>
                  <a:pt x="88" y="5"/>
                </a:lnTo>
                <a:lnTo>
                  <a:pt x="91" y="7"/>
                </a:lnTo>
                <a:lnTo>
                  <a:pt x="93" y="9"/>
                </a:lnTo>
                <a:lnTo>
                  <a:pt x="93" y="12"/>
                </a:lnTo>
                <a:lnTo>
                  <a:pt x="90" y="16"/>
                </a:lnTo>
                <a:lnTo>
                  <a:pt x="91" y="19"/>
                </a:lnTo>
                <a:lnTo>
                  <a:pt x="94" y="18"/>
                </a:lnTo>
                <a:lnTo>
                  <a:pt x="95" y="20"/>
                </a:lnTo>
                <a:lnTo>
                  <a:pt x="97" y="21"/>
                </a:lnTo>
                <a:lnTo>
                  <a:pt x="102" y="21"/>
                </a:lnTo>
                <a:lnTo>
                  <a:pt x="103" y="23"/>
                </a:lnTo>
                <a:lnTo>
                  <a:pt x="109" y="24"/>
                </a:lnTo>
                <a:lnTo>
                  <a:pt x="107" y="26"/>
                </a:lnTo>
                <a:lnTo>
                  <a:pt x="108" y="29"/>
                </a:lnTo>
                <a:lnTo>
                  <a:pt x="108" y="30"/>
                </a:lnTo>
                <a:lnTo>
                  <a:pt x="106" y="30"/>
                </a:lnTo>
                <a:lnTo>
                  <a:pt x="103" y="28"/>
                </a:lnTo>
                <a:lnTo>
                  <a:pt x="98" y="24"/>
                </a:lnTo>
                <a:lnTo>
                  <a:pt x="105" y="31"/>
                </a:lnTo>
                <a:lnTo>
                  <a:pt x="109" y="31"/>
                </a:lnTo>
                <a:lnTo>
                  <a:pt x="107" y="32"/>
                </a:lnTo>
                <a:lnTo>
                  <a:pt x="111" y="34"/>
                </a:lnTo>
                <a:lnTo>
                  <a:pt x="111" y="36"/>
                </a:lnTo>
                <a:lnTo>
                  <a:pt x="109" y="35"/>
                </a:lnTo>
                <a:lnTo>
                  <a:pt x="108" y="35"/>
                </a:lnTo>
                <a:lnTo>
                  <a:pt x="108" y="36"/>
                </a:lnTo>
                <a:lnTo>
                  <a:pt x="109" y="37"/>
                </a:lnTo>
                <a:lnTo>
                  <a:pt x="108" y="38"/>
                </a:lnTo>
                <a:lnTo>
                  <a:pt x="103" y="35"/>
                </a:lnTo>
                <a:lnTo>
                  <a:pt x="102" y="33"/>
                </a:lnTo>
                <a:lnTo>
                  <a:pt x="103" y="35"/>
                </a:lnTo>
                <a:lnTo>
                  <a:pt x="107" y="38"/>
                </a:lnTo>
                <a:lnTo>
                  <a:pt x="109" y="38"/>
                </a:lnTo>
                <a:lnTo>
                  <a:pt x="111" y="39"/>
                </a:lnTo>
                <a:lnTo>
                  <a:pt x="110" y="40"/>
                </a:lnTo>
                <a:lnTo>
                  <a:pt x="111" y="40"/>
                </a:lnTo>
                <a:lnTo>
                  <a:pt x="112" y="41"/>
                </a:lnTo>
                <a:lnTo>
                  <a:pt x="110" y="43"/>
                </a:lnTo>
                <a:lnTo>
                  <a:pt x="107" y="41"/>
                </a:lnTo>
                <a:lnTo>
                  <a:pt x="106" y="40"/>
                </a:lnTo>
                <a:lnTo>
                  <a:pt x="102" y="39"/>
                </a:lnTo>
                <a:lnTo>
                  <a:pt x="101" y="38"/>
                </a:lnTo>
                <a:lnTo>
                  <a:pt x="100" y="40"/>
                </a:lnTo>
                <a:lnTo>
                  <a:pt x="105" y="41"/>
                </a:lnTo>
                <a:lnTo>
                  <a:pt x="105" y="42"/>
                </a:lnTo>
                <a:lnTo>
                  <a:pt x="110" y="44"/>
                </a:lnTo>
                <a:lnTo>
                  <a:pt x="112" y="44"/>
                </a:lnTo>
                <a:lnTo>
                  <a:pt x="112" y="43"/>
                </a:lnTo>
                <a:lnTo>
                  <a:pt x="113" y="43"/>
                </a:lnTo>
                <a:lnTo>
                  <a:pt x="116" y="43"/>
                </a:lnTo>
                <a:lnTo>
                  <a:pt x="120" y="49"/>
                </a:lnTo>
                <a:lnTo>
                  <a:pt x="118" y="48"/>
                </a:lnTo>
                <a:lnTo>
                  <a:pt x="117" y="50"/>
                </a:lnTo>
                <a:lnTo>
                  <a:pt x="69" y="59"/>
                </a:lnTo>
                <a:lnTo>
                  <a:pt x="31" y="64"/>
                </a:lnTo>
                <a:lnTo>
                  <a:pt x="0" y="69"/>
                </a:lnTo>
                <a:close/>
              </a:path>
            </a:pathLst>
          </a:custGeom>
          <a:solidFill>
            <a:srgbClr val="136191"/>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33" name="Freeform 62">
            <a:extLst>
              <a:ext uri="{FF2B5EF4-FFF2-40B4-BE49-F238E27FC236}">
                <a16:creationId xmlns:a16="http://schemas.microsoft.com/office/drawing/2014/main" id="{BC15DEF9-DF2B-4419-9862-C67203620940}"/>
              </a:ext>
            </a:extLst>
          </p:cNvPr>
          <p:cNvSpPr>
            <a:spLocks noChangeAspect="1"/>
          </p:cNvSpPr>
          <p:nvPr/>
        </p:nvSpPr>
        <p:spPr bwMode="auto">
          <a:xfrm>
            <a:off x="8837614" y="3160713"/>
            <a:ext cx="46037" cy="146050"/>
          </a:xfrm>
          <a:custGeom>
            <a:avLst/>
            <a:gdLst>
              <a:gd name="T0" fmla="*/ 0 w 6"/>
              <a:gd name="T1" fmla="*/ 2147483647 h 19"/>
              <a:gd name="T2" fmla="*/ 0 w 6"/>
              <a:gd name="T3" fmla="*/ 2147483647 h 19"/>
              <a:gd name="T4" fmla="*/ 2147483647 w 6"/>
              <a:gd name="T5" fmla="*/ 2147483647 h 19"/>
              <a:gd name="T6" fmla="*/ 2147483647 w 6"/>
              <a:gd name="T7" fmla="*/ 2147483647 h 19"/>
              <a:gd name="T8" fmla="*/ 2147483647 w 6"/>
              <a:gd name="T9" fmla="*/ 2147483647 h 19"/>
              <a:gd name="T10" fmla="*/ 2147483647 w 6"/>
              <a:gd name="T11" fmla="*/ 0 h 19"/>
              <a:gd name="T12" fmla="*/ 2147483647 w 6"/>
              <a:gd name="T13" fmla="*/ 2147483647 h 19"/>
              <a:gd name="T14" fmla="*/ 0 w 6"/>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9"/>
              <a:gd name="T26" fmla="*/ 6 w 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9">
                <a:moveTo>
                  <a:pt x="0" y="11"/>
                </a:moveTo>
                <a:lnTo>
                  <a:pt x="0" y="17"/>
                </a:lnTo>
                <a:lnTo>
                  <a:pt x="1" y="19"/>
                </a:lnTo>
                <a:lnTo>
                  <a:pt x="2" y="13"/>
                </a:lnTo>
                <a:lnTo>
                  <a:pt x="5" y="10"/>
                </a:lnTo>
                <a:lnTo>
                  <a:pt x="6" y="0"/>
                </a:lnTo>
                <a:lnTo>
                  <a:pt x="2" y="2"/>
                </a:lnTo>
                <a:lnTo>
                  <a:pt x="0" y="11"/>
                </a:lnTo>
                <a:close/>
              </a:path>
            </a:pathLst>
          </a:custGeom>
          <a:no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nvGrpSpPr>
          <p:cNvPr id="177214" name="Hawaii">
            <a:extLst>
              <a:ext uri="{FF2B5EF4-FFF2-40B4-BE49-F238E27FC236}">
                <a16:creationId xmlns:a16="http://schemas.microsoft.com/office/drawing/2014/main" id="{C82FD876-E5A7-47F6-AA9D-206513F99BFE}"/>
              </a:ext>
            </a:extLst>
          </p:cNvPr>
          <p:cNvGrpSpPr>
            <a:grpSpLocks/>
          </p:cNvGrpSpPr>
          <p:nvPr/>
        </p:nvGrpSpPr>
        <p:grpSpPr bwMode="auto">
          <a:xfrm>
            <a:off x="2206626" y="3846514"/>
            <a:ext cx="963613" cy="498475"/>
            <a:chOff x="582" y="2987"/>
            <a:chExt cx="659" cy="352"/>
          </a:xfrm>
        </p:grpSpPr>
        <p:sp>
          <p:nvSpPr>
            <p:cNvPr id="3159" name="Freeform 64">
              <a:extLst>
                <a:ext uri="{FF2B5EF4-FFF2-40B4-BE49-F238E27FC236}">
                  <a16:creationId xmlns:a16="http://schemas.microsoft.com/office/drawing/2014/main" id="{8321E21B-C749-42E7-B10A-6FBFA72810C8}"/>
                </a:ext>
              </a:extLst>
            </p:cNvPr>
            <p:cNvSpPr>
              <a:spLocks noChangeAspect="1"/>
            </p:cNvSpPr>
            <p:nvPr/>
          </p:nvSpPr>
          <p:spPr bwMode="auto">
            <a:xfrm>
              <a:off x="754" y="2987"/>
              <a:ext cx="50" cy="39"/>
            </a:xfrm>
            <a:custGeom>
              <a:avLst/>
              <a:gdLst>
                <a:gd name="T0" fmla="*/ 0 w 9"/>
                <a:gd name="T1" fmla="*/ 2147483647 h 7"/>
                <a:gd name="T2" fmla="*/ 1581524453 w 9"/>
                <a:gd name="T3" fmla="*/ 2147483647 h 7"/>
                <a:gd name="T4" fmla="*/ 2147483647 w 9"/>
                <a:gd name="T5" fmla="*/ 2147483647 h 7"/>
                <a:gd name="T6" fmla="*/ 2147483647 w 9"/>
                <a:gd name="T7" fmla="*/ 2147483647 h 7"/>
                <a:gd name="T8" fmla="*/ 2147483647 w 9"/>
                <a:gd name="T9" fmla="*/ 1758338456 h 7"/>
                <a:gd name="T10" fmla="*/ 2147483647 w 9"/>
                <a:gd name="T11" fmla="*/ 0 h 7"/>
                <a:gd name="T12" fmla="*/ 2084262485 w 9"/>
                <a:gd name="T13" fmla="*/ 0 h 7"/>
                <a:gd name="T14" fmla="*/ 0 w 9"/>
                <a:gd name="T15" fmla="*/ 2147483647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0" y="4"/>
                  </a:moveTo>
                  <a:lnTo>
                    <a:pt x="3" y="7"/>
                  </a:lnTo>
                  <a:lnTo>
                    <a:pt x="5" y="7"/>
                  </a:lnTo>
                  <a:lnTo>
                    <a:pt x="8" y="6"/>
                  </a:lnTo>
                  <a:lnTo>
                    <a:pt x="9" y="2"/>
                  </a:lnTo>
                  <a:lnTo>
                    <a:pt x="7" y="0"/>
                  </a:lnTo>
                  <a:lnTo>
                    <a:pt x="4" y="0"/>
                  </a:lnTo>
                  <a:lnTo>
                    <a:pt x="0" y="4"/>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0" name="Freeform 65">
              <a:extLst>
                <a:ext uri="{FF2B5EF4-FFF2-40B4-BE49-F238E27FC236}">
                  <a16:creationId xmlns:a16="http://schemas.microsoft.com/office/drawing/2014/main" id="{008ACF7D-D3B6-488F-84F4-CB151FABA1DB}"/>
                </a:ext>
              </a:extLst>
            </p:cNvPr>
            <p:cNvSpPr>
              <a:spLocks noChangeAspect="1"/>
            </p:cNvSpPr>
            <p:nvPr/>
          </p:nvSpPr>
          <p:spPr bwMode="auto">
            <a:xfrm>
              <a:off x="903" y="3048"/>
              <a:ext cx="52" cy="49"/>
            </a:xfrm>
            <a:custGeom>
              <a:avLst/>
              <a:gdLst>
                <a:gd name="T0" fmla="*/ 0 w 10"/>
                <a:gd name="T1" fmla="*/ 1374177936 h 9"/>
                <a:gd name="T2" fmla="*/ 1245746984 w 10"/>
                <a:gd name="T3" fmla="*/ 2147483647 h 9"/>
                <a:gd name="T4" fmla="*/ 2147483647 w 10"/>
                <a:gd name="T5" fmla="*/ 2147483647 h 9"/>
                <a:gd name="T6" fmla="*/ 2147483647 w 10"/>
                <a:gd name="T7" fmla="*/ 2147483647 h 9"/>
                <a:gd name="T8" fmla="*/ 2147483647 w 10"/>
                <a:gd name="T9" fmla="*/ 2147483647 h 9"/>
                <a:gd name="T10" fmla="*/ 2147483647 w 10"/>
                <a:gd name="T11" fmla="*/ 2147483647 h 9"/>
                <a:gd name="T12" fmla="*/ 2147483647 w 10"/>
                <a:gd name="T13" fmla="*/ 2147483647 h 9"/>
                <a:gd name="T14" fmla="*/ 2147483647 w 10"/>
                <a:gd name="T15" fmla="*/ 2147483647 h 9"/>
                <a:gd name="T16" fmla="*/ 2147483647 w 10"/>
                <a:gd name="T17" fmla="*/ 0 h 9"/>
                <a:gd name="T18" fmla="*/ 0 w 10"/>
                <a:gd name="T19" fmla="*/ 137417793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0" y="2"/>
                  </a:moveTo>
                  <a:lnTo>
                    <a:pt x="2" y="7"/>
                  </a:lnTo>
                  <a:lnTo>
                    <a:pt x="5" y="7"/>
                  </a:lnTo>
                  <a:lnTo>
                    <a:pt x="5" y="6"/>
                  </a:lnTo>
                  <a:lnTo>
                    <a:pt x="8" y="9"/>
                  </a:lnTo>
                  <a:lnTo>
                    <a:pt x="10" y="8"/>
                  </a:lnTo>
                  <a:lnTo>
                    <a:pt x="10" y="5"/>
                  </a:lnTo>
                  <a:lnTo>
                    <a:pt x="8" y="5"/>
                  </a:lnTo>
                  <a:lnTo>
                    <a:pt x="6" y="0"/>
                  </a:lnTo>
                  <a:lnTo>
                    <a:pt x="0" y="2"/>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1" name="Freeform 66">
              <a:extLst>
                <a:ext uri="{FF2B5EF4-FFF2-40B4-BE49-F238E27FC236}">
                  <a16:creationId xmlns:a16="http://schemas.microsoft.com/office/drawing/2014/main" id="{D037873E-C57F-4899-B565-C5142FB9FE29}"/>
                </a:ext>
              </a:extLst>
            </p:cNvPr>
            <p:cNvSpPr>
              <a:spLocks noChangeAspect="1"/>
            </p:cNvSpPr>
            <p:nvPr/>
          </p:nvSpPr>
          <p:spPr bwMode="auto">
            <a:xfrm>
              <a:off x="993" y="3097"/>
              <a:ext cx="61" cy="16"/>
            </a:xfrm>
            <a:custGeom>
              <a:avLst/>
              <a:gdLst>
                <a:gd name="T0" fmla="*/ 0 w 11"/>
                <a:gd name="T1" fmla="*/ 1581524453 h 3"/>
                <a:gd name="T2" fmla="*/ 628483391 w 11"/>
                <a:gd name="T3" fmla="*/ 0 h 3"/>
                <a:gd name="T4" fmla="*/ 2147483647 w 11"/>
                <a:gd name="T5" fmla="*/ 502742896 h 3"/>
                <a:gd name="T6" fmla="*/ 2147483647 w 11"/>
                <a:gd name="T7" fmla="*/ 1581524453 h 3"/>
                <a:gd name="T8" fmla="*/ 0 w 11"/>
                <a:gd name="T9" fmla="*/ 1581524453 h 3"/>
                <a:gd name="T10" fmla="*/ 0 60000 65536"/>
                <a:gd name="T11" fmla="*/ 0 60000 65536"/>
                <a:gd name="T12" fmla="*/ 0 60000 65536"/>
                <a:gd name="T13" fmla="*/ 0 60000 65536"/>
                <a:gd name="T14" fmla="*/ 0 60000 65536"/>
                <a:gd name="T15" fmla="*/ 0 w 11"/>
                <a:gd name="T16" fmla="*/ 0 h 3"/>
                <a:gd name="T17" fmla="*/ 11 w 11"/>
                <a:gd name="T18" fmla="*/ 3 h 3"/>
              </a:gdLst>
              <a:ahLst/>
              <a:cxnLst>
                <a:cxn ang="T10">
                  <a:pos x="T0" y="T1"/>
                </a:cxn>
                <a:cxn ang="T11">
                  <a:pos x="T2" y="T3"/>
                </a:cxn>
                <a:cxn ang="T12">
                  <a:pos x="T4" y="T5"/>
                </a:cxn>
                <a:cxn ang="T13">
                  <a:pos x="T6" y="T7"/>
                </a:cxn>
                <a:cxn ang="T14">
                  <a:pos x="T8" y="T9"/>
                </a:cxn>
              </a:cxnLst>
              <a:rect l="T15" t="T16" r="T17" b="T18"/>
              <a:pathLst>
                <a:path w="11" h="3">
                  <a:moveTo>
                    <a:pt x="0" y="3"/>
                  </a:moveTo>
                  <a:lnTo>
                    <a:pt x="1" y="0"/>
                  </a:lnTo>
                  <a:lnTo>
                    <a:pt x="11" y="1"/>
                  </a:lnTo>
                  <a:lnTo>
                    <a:pt x="9" y="3"/>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2" name="Freeform 67">
              <a:extLst>
                <a:ext uri="{FF2B5EF4-FFF2-40B4-BE49-F238E27FC236}">
                  <a16:creationId xmlns:a16="http://schemas.microsoft.com/office/drawing/2014/main" id="{5E5BF9CF-A230-47BF-AE4C-B12E434966BC}"/>
                </a:ext>
              </a:extLst>
            </p:cNvPr>
            <p:cNvSpPr>
              <a:spLocks noChangeAspect="1"/>
            </p:cNvSpPr>
            <p:nvPr/>
          </p:nvSpPr>
          <p:spPr bwMode="auto">
            <a:xfrm>
              <a:off x="1022" y="3129"/>
              <a:ext cx="23" cy="17"/>
            </a:xfrm>
            <a:custGeom>
              <a:avLst/>
              <a:gdLst>
                <a:gd name="T0" fmla="*/ 0 w 4"/>
                <a:gd name="T1" fmla="*/ 0 h 3"/>
                <a:gd name="T2" fmla="*/ 414991337 w 4"/>
                <a:gd name="T3" fmla="*/ 2147483647 h 3"/>
                <a:gd name="T4" fmla="*/ 1751632622 w 4"/>
                <a:gd name="T5" fmla="*/ 2114734250 h 3"/>
                <a:gd name="T6" fmla="*/ 1336095191 w 4"/>
                <a:gd name="T7" fmla="*/ 0 h 3"/>
                <a:gd name="T8" fmla="*/ 0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0"/>
                  </a:moveTo>
                  <a:lnTo>
                    <a:pt x="1" y="3"/>
                  </a:lnTo>
                  <a:lnTo>
                    <a:pt x="4" y="2"/>
                  </a:lnTo>
                  <a:lnTo>
                    <a:pt x="3" y="0"/>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3" name="Freeform 68">
              <a:extLst>
                <a:ext uri="{FF2B5EF4-FFF2-40B4-BE49-F238E27FC236}">
                  <a16:creationId xmlns:a16="http://schemas.microsoft.com/office/drawing/2014/main" id="{B30470B8-FD82-42A2-B63F-AAF9215029E5}"/>
                </a:ext>
              </a:extLst>
            </p:cNvPr>
            <p:cNvSpPr>
              <a:spLocks noChangeAspect="1"/>
            </p:cNvSpPr>
            <p:nvPr/>
          </p:nvSpPr>
          <p:spPr bwMode="auto">
            <a:xfrm>
              <a:off x="1054" y="3113"/>
              <a:ext cx="75" cy="46"/>
            </a:xfrm>
            <a:custGeom>
              <a:avLst/>
              <a:gdLst>
                <a:gd name="T0" fmla="*/ 0 w 14"/>
                <a:gd name="T1" fmla="*/ 2147483647 h 8"/>
                <a:gd name="T2" fmla="*/ 1148516089 w 14"/>
                <a:gd name="T3" fmla="*/ 0 h 8"/>
                <a:gd name="T4" fmla="*/ 2147483647 w 14"/>
                <a:gd name="T5" fmla="*/ 2147483647 h 8"/>
                <a:gd name="T6" fmla="*/ 2147483647 w 14"/>
                <a:gd name="T7" fmla="*/ 1519863912 h 8"/>
                <a:gd name="T8" fmla="*/ 2147483647 w 14"/>
                <a:gd name="T9" fmla="*/ 2147483647 h 8"/>
                <a:gd name="T10" fmla="*/ 2147483647 w 14"/>
                <a:gd name="T11" fmla="*/ 2147483647 h 8"/>
                <a:gd name="T12" fmla="*/ 2147483647 w 14"/>
                <a:gd name="T13" fmla="*/ 2147483647 h 8"/>
                <a:gd name="T14" fmla="*/ 2147483647 w 14"/>
                <a:gd name="T15" fmla="*/ 2147483647 h 8"/>
                <a:gd name="T16" fmla="*/ 1148516089 w 14"/>
                <a:gd name="T17" fmla="*/ 2147483647 h 8"/>
                <a:gd name="T18" fmla="*/ 0 w 14"/>
                <a:gd name="T19" fmla="*/ 2147483647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
                <a:gd name="T32" fmla="*/ 14 w 14"/>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
                  <a:moveTo>
                    <a:pt x="0" y="3"/>
                  </a:moveTo>
                  <a:lnTo>
                    <a:pt x="2" y="0"/>
                  </a:lnTo>
                  <a:lnTo>
                    <a:pt x="4" y="3"/>
                  </a:lnTo>
                  <a:lnTo>
                    <a:pt x="8" y="2"/>
                  </a:lnTo>
                  <a:lnTo>
                    <a:pt x="14" y="6"/>
                  </a:lnTo>
                  <a:lnTo>
                    <a:pt x="12" y="7"/>
                  </a:lnTo>
                  <a:lnTo>
                    <a:pt x="6" y="8"/>
                  </a:lnTo>
                  <a:lnTo>
                    <a:pt x="4" y="5"/>
                  </a:lnTo>
                  <a:lnTo>
                    <a:pt x="2" y="5"/>
                  </a:lnTo>
                  <a:lnTo>
                    <a:pt x="0" y="3"/>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4" name="Freeform 69">
              <a:extLst>
                <a:ext uri="{FF2B5EF4-FFF2-40B4-BE49-F238E27FC236}">
                  <a16:creationId xmlns:a16="http://schemas.microsoft.com/office/drawing/2014/main" id="{B47FCA10-0AF4-475A-9340-701937D0E8A7}"/>
                </a:ext>
              </a:extLst>
            </p:cNvPr>
            <p:cNvSpPr>
              <a:spLocks noChangeAspect="1"/>
            </p:cNvSpPr>
            <p:nvPr/>
          </p:nvSpPr>
          <p:spPr bwMode="auto">
            <a:xfrm>
              <a:off x="1118" y="3196"/>
              <a:ext cx="123" cy="143"/>
            </a:xfrm>
            <a:custGeom>
              <a:avLst/>
              <a:gdLst>
                <a:gd name="T0" fmla="*/ 0 w 23"/>
                <a:gd name="T1" fmla="*/ 2147483647 h 26"/>
                <a:gd name="T2" fmla="*/ 1645754787 w 23"/>
                <a:gd name="T3" fmla="*/ 2147483647 h 26"/>
                <a:gd name="T4" fmla="*/ 1645754787 w 23"/>
                <a:gd name="T5" fmla="*/ 2147483647 h 26"/>
                <a:gd name="T6" fmla="*/ 2147483647 w 23"/>
                <a:gd name="T7" fmla="*/ 2147483647 h 26"/>
                <a:gd name="T8" fmla="*/ 2147483647 w 23"/>
                <a:gd name="T9" fmla="*/ 2147483647 h 26"/>
                <a:gd name="T10" fmla="*/ 2147483647 w 23"/>
                <a:gd name="T11" fmla="*/ 2147483647 h 26"/>
                <a:gd name="T12" fmla="*/ 2147483647 w 23"/>
                <a:gd name="T13" fmla="*/ 2147483647 h 26"/>
                <a:gd name="T14" fmla="*/ 2147483647 w 23"/>
                <a:gd name="T15" fmla="*/ 2147483647 h 26"/>
                <a:gd name="T16" fmla="*/ 2142759507 w 23"/>
                <a:gd name="T17" fmla="*/ 0 h 26"/>
                <a:gd name="T18" fmla="*/ 1645754787 w 23"/>
                <a:gd name="T19" fmla="*/ 1547403633 h 26"/>
                <a:gd name="T20" fmla="*/ 2142759507 w 23"/>
                <a:gd name="T21" fmla="*/ 2147483647 h 26"/>
                <a:gd name="T22" fmla="*/ 0 w 23"/>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6"/>
                <a:gd name="T38" fmla="*/ 23 w 23"/>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6">
                  <a:moveTo>
                    <a:pt x="0" y="10"/>
                  </a:moveTo>
                  <a:lnTo>
                    <a:pt x="3" y="17"/>
                  </a:lnTo>
                  <a:lnTo>
                    <a:pt x="3" y="23"/>
                  </a:lnTo>
                  <a:lnTo>
                    <a:pt x="8" y="26"/>
                  </a:lnTo>
                  <a:lnTo>
                    <a:pt x="10" y="22"/>
                  </a:lnTo>
                  <a:lnTo>
                    <a:pt x="20" y="18"/>
                  </a:lnTo>
                  <a:lnTo>
                    <a:pt x="23" y="15"/>
                  </a:lnTo>
                  <a:lnTo>
                    <a:pt x="15" y="5"/>
                  </a:lnTo>
                  <a:lnTo>
                    <a:pt x="4" y="0"/>
                  </a:lnTo>
                  <a:lnTo>
                    <a:pt x="3" y="2"/>
                  </a:lnTo>
                  <a:lnTo>
                    <a:pt x="4" y="5"/>
                  </a:lnTo>
                  <a:lnTo>
                    <a:pt x="0" y="1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5" name="Freeform 70">
              <a:extLst>
                <a:ext uri="{FF2B5EF4-FFF2-40B4-BE49-F238E27FC236}">
                  <a16:creationId xmlns:a16="http://schemas.microsoft.com/office/drawing/2014/main" id="{D762921D-936D-4BE7-B033-CDF31466C2E4}"/>
                </a:ext>
              </a:extLst>
            </p:cNvPr>
            <p:cNvSpPr>
              <a:spLocks noChangeAspect="1"/>
            </p:cNvSpPr>
            <p:nvPr/>
          </p:nvSpPr>
          <p:spPr bwMode="auto">
            <a:xfrm>
              <a:off x="582" y="3064"/>
              <a:ext cx="48" cy="11"/>
            </a:xfrm>
            <a:custGeom>
              <a:avLst/>
              <a:gdLst>
                <a:gd name="T0" fmla="*/ 502742896 w 9"/>
                <a:gd name="T1" fmla="*/ 2147483647 h 2"/>
                <a:gd name="T2" fmla="*/ 2084262485 w 9"/>
                <a:gd name="T3" fmla="*/ 0 h 2"/>
                <a:gd name="T4" fmla="*/ 2147483647 w 9"/>
                <a:gd name="T5" fmla="*/ 0 h 2"/>
                <a:gd name="T6" fmla="*/ 2147483647 w 9"/>
                <a:gd name="T7" fmla="*/ 0 h 2"/>
                <a:gd name="T8" fmla="*/ 2147483647 w 9"/>
                <a:gd name="T9" fmla="*/ 0 h 2"/>
                <a:gd name="T10" fmla="*/ 2147483647 w 9"/>
                <a:gd name="T11" fmla="*/ 0 h 2"/>
                <a:gd name="T12" fmla="*/ 2147483647 w 9"/>
                <a:gd name="T13" fmla="*/ 0 h 2"/>
                <a:gd name="T14" fmla="*/ 2147483647 w 9"/>
                <a:gd name="T15" fmla="*/ 0 h 2"/>
                <a:gd name="T16" fmla="*/ 2147483647 w 9"/>
                <a:gd name="T17" fmla="*/ 0 h 2"/>
                <a:gd name="T18" fmla="*/ 2147483647 w 9"/>
                <a:gd name="T19" fmla="*/ 2147483647 h 2"/>
                <a:gd name="T20" fmla="*/ 2147483647 w 9"/>
                <a:gd name="T21" fmla="*/ 2147483647 h 2"/>
                <a:gd name="T22" fmla="*/ 2147483647 w 9"/>
                <a:gd name="T23" fmla="*/ 2147483647 h 2"/>
                <a:gd name="T24" fmla="*/ 2147483647 w 9"/>
                <a:gd name="T25" fmla="*/ 2147483647 h 2"/>
                <a:gd name="T26" fmla="*/ 2147483647 w 9"/>
                <a:gd name="T27" fmla="*/ 2147483647 h 2"/>
                <a:gd name="T28" fmla="*/ 2147483647 w 9"/>
                <a:gd name="T29" fmla="*/ 2147483647 h 2"/>
                <a:gd name="T30" fmla="*/ 2147483647 w 9"/>
                <a:gd name="T31" fmla="*/ 2147483647 h 2"/>
                <a:gd name="T32" fmla="*/ 2084262485 w 9"/>
                <a:gd name="T33" fmla="*/ 2147483647 h 2"/>
                <a:gd name="T34" fmla="*/ 1581524453 w 9"/>
                <a:gd name="T35" fmla="*/ 2147483647 h 2"/>
                <a:gd name="T36" fmla="*/ 1099770992 w 9"/>
                <a:gd name="T37" fmla="*/ 2147483647 h 2"/>
                <a:gd name="T38" fmla="*/ 502742896 w 9"/>
                <a:gd name="T39" fmla="*/ 2147483647 h 2"/>
                <a:gd name="T40" fmla="*/ 0 w 9"/>
                <a:gd name="T41" fmla="*/ 2147483647 h 2"/>
                <a:gd name="T42" fmla="*/ 0 w 9"/>
                <a:gd name="T43" fmla="*/ 2147483647 h 2"/>
                <a:gd name="T44" fmla="*/ 502742896 w 9"/>
                <a:gd name="T45" fmla="*/ 2147483647 h 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
                <a:gd name="T70" fmla="*/ 0 h 2"/>
                <a:gd name="T71" fmla="*/ 9 w 9"/>
                <a:gd name="T72" fmla="*/ 2 h 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 h="2">
                  <a:moveTo>
                    <a:pt x="1" y="1"/>
                  </a:moveTo>
                  <a:lnTo>
                    <a:pt x="4" y="0"/>
                  </a:lnTo>
                  <a:lnTo>
                    <a:pt x="5" y="0"/>
                  </a:lnTo>
                  <a:lnTo>
                    <a:pt x="6" y="0"/>
                  </a:lnTo>
                  <a:lnTo>
                    <a:pt x="7" y="0"/>
                  </a:lnTo>
                  <a:lnTo>
                    <a:pt x="8" y="0"/>
                  </a:lnTo>
                  <a:lnTo>
                    <a:pt x="9" y="0"/>
                  </a:lnTo>
                  <a:lnTo>
                    <a:pt x="9" y="1"/>
                  </a:lnTo>
                  <a:lnTo>
                    <a:pt x="7" y="1"/>
                  </a:lnTo>
                  <a:lnTo>
                    <a:pt x="6" y="1"/>
                  </a:lnTo>
                  <a:lnTo>
                    <a:pt x="5" y="1"/>
                  </a:lnTo>
                  <a:lnTo>
                    <a:pt x="4" y="2"/>
                  </a:lnTo>
                  <a:lnTo>
                    <a:pt x="3" y="2"/>
                  </a:lnTo>
                  <a:lnTo>
                    <a:pt x="2" y="2"/>
                  </a:lnTo>
                  <a:lnTo>
                    <a:pt x="1" y="2"/>
                  </a:lnTo>
                  <a:lnTo>
                    <a:pt x="0" y="1"/>
                  </a:lnTo>
                  <a:lnTo>
                    <a:pt x="1" y="1"/>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66" name="Freeform 71">
              <a:extLst>
                <a:ext uri="{FF2B5EF4-FFF2-40B4-BE49-F238E27FC236}">
                  <a16:creationId xmlns:a16="http://schemas.microsoft.com/office/drawing/2014/main" id="{7E1CE5A6-8D15-4168-B648-C18816986D78}"/>
                </a:ext>
              </a:extLst>
            </p:cNvPr>
            <p:cNvSpPr>
              <a:spLocks noChangeAspect="1"/>
            </p:cNvSpPr>
            <p:nvPr/>
          </p:nvSpPr>
          <p:spPr bwMode="auto">
            <a:xfrm>
              <a:off x="619" y="3031"/>
              <a:ext cx="16" cy="12"/>
            </a:xfrm>
            <a:custGeom>
              <a:avLst/>
              <a:gdLst>
                <a:gd name="T0" fmla="*/ 0 w 3"/>
                <a:gd name="T1" fmla="*/ 0 h 2"/>
                <a:gd name="T2" fmla="*/ 0 w 3"/>
                <a:gd name="T3" fmla="*/ 2147483647 h 2"/>
                <a:gd name="T4" fmla="*/ 502742896 w 3"/>
                <a:gd name="T5" fmla="*/ 2147483647 h 2"/>
                <a:gd name="T6" fmla="*/ 502742896 w 3"/>
                <a:gd name="T7" fmla="*/ 2147483647 h 2"/>
                <a:gd name="T8" fmla="*/ 502742896 w 3"/>
                <a:gd name="T9" fmla="*/ 2147483647 h 2"/>
                <a:gd name="T10" fmla="*/ 1099770992 w 3"/>
                <a:gd name="T11" fmla="*/ 2147483647 h 2"/>
                <a:gd name="T12" fmla="*/ 1099770992 w 3"/>
                <a:gd name="T13" fmla="*/ 2147483647 h 2"/>
                <a:gd name="T14" fmla="*/ 1099770992 w 3"/>
                <a:gd name="T15" fmla="*/ 2147483647 h 2"/>
                <a:gd name="T16" fmla="*/ 1581524453 w 3"/>
                <a:gd name="T17" fmla="*/ 2147483647 h 2"/>
                <a:gd name="T18" fmla="*/ 1099770992 w 3"/>
                <a:gd name="T19" fmla="*/ 2147483647 h 2"/>
                <a:gd name="T20" fmla="*/ 502742896 w 3"/>
                <a:gd name="T21" fmla="*/ 2147483647 h 2"/>
                <a:gd name="T22" fmla="*/ 0 w 3"/>
                <a:gd name="T23" fmla="*/ 2147483647 h 2"/>
                <a:gd name="T24" fmla="*/ 0 w 3"/>
                <a:gd name="T25" fmla="*/ 0 h 2"/>
                <a:gd name="T26" fmla="*/ 0 w 3"/>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2"/>
                <a:gd name="T44" fmla="*/ 3 w 3"/>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2">
                  <a:moveTo>
                    <a:pt x="0" y="0"/>
                  </a:moveTo>
                  <a:lnTo>
                    <a:pt x="0" y="1"/>
                  </a:lnTo>
                  <a:lnTo>
                    <a:pt x="1" y="2"/>
                  </a:lnTo>
                  <a:lnTo>
                    <a:pt x="2" y="2"/>
                  </a:lnTo>
                  <a:lnTo>
                    <a:pt x="3" y="2"/>
                  </a:lnTo>
                  <a:lnTo>
                    <a:pt x="2" y="1"/>
                  </a:lnTo>
                  <a:lnTo>
                    <a:pt x="1" y="1"/>
                  </a:lnTo>
                  <a:lnTo>
                    <a:pt x="0" y="1"/>
                  </a:lnTo>
                  <a:lnTo>
                    <a:pt x="0" y="0"/>
                  </a:lnTo>
                  <a:close/>
                </a:path>
              </a:pathLst>
            </a:custGeom>
            <a:solidFill>
              <a:srgbClr val="82ABFE"/>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grpSp>
        <p:nvGrpSpPr>
          <p:cNvPr id="177215" name="Alaska">
            <a:extLst>
              <a:ext uri="{FF2B5EF4-FFF2-40B4-BE49-F238E27FC236}">
                <a16:creationId xmlns:a16="http://schemas.microsoft.com/office/drawing/2014/main" id="{B88D0EC7-F639-4DEA-9E41-79F7E31076EC}"/>
              </a:ext>
            </a:extLst>
          </p:cNvPr>
          <p:cNvGrpSpPr>
            <a:grpSpLocks/>
          </p:cNvGrpSpPr>
          <p:nvPr/>
        </p:nvGrpSpPr>
        <p:grpSpPr bwMode="auto">
          <a:xfrm>
            <a:off x="2184400" y="4448176"/>
            <a:ext cx="2776538" cy="987425"/>
            <a:chOff x="523" y="3048"/>
            <a:chExt cx="1899" cy="696"/>
          </a:xfrm>
        </p:grpSpPr>
        <p:sp>
          <p:nvSpPr>
            <p:cNvPr id="3149" name="Freeform 73">
              <a:extLst>
                <a:ext uri="{FF2B5EF4-FFF2-40B4-BE49-F238E27FC236}">
                  <a16:creationId xmlns:a16="http://schemas.microsoft.com/office/drawing/2014/main" id="{87CB2AE9-89FA-4E2D-A500-B2B09C987881}"/>
                </a:ext>
              </a:extLst>
            </p:cNvPr>
            <p:cNvSpPr>
              <a:spLocks noChangeAspect="1"/>
            </p:cNvSpPr>
            <p:nvPr/>
          </p:nvSpPr>
          <p:spPr bwMode="auto">
            <a:xfrm>
              <a:off x="1451" y="3048"/>
              <a:ext cx="971" cy="668"/>
            </a:xfrm>
            <a:custGeom>
              <a:avLst/>
              <a:gdLst>
                <a:gd name="T0" fmla="*/ 2147483647 w 181"/>
                <a:gd name="T1" fmla="*/ 2147483647 h 122"/>
                <a:gd name="T2" fmla="*/ 2147483647 w 181"/>
                <a:gd name="T3" fmla="*/ 2147483647 h 122"/>
                <a:gd name="T4" fmla="*/ 2147483647 w 181"/>
                <a:gd name="T5" fmla="*/ 2147483647 h 122"/>
                <a:gd name="T6" fmla="*/ 2147483647 w 181"/>
                <a:gd name="T7" fmla="*/ 2147483647 h 122"/>
                <a:gd name="T8" fmla="*/ 2147483647 w 181"/>
                <a:gd name="T9" fmla="*/ 2147483647 h 122"/>
                <a:gd name="T10" fmla="*/ 2147483647 w 181"/>
                <a:gd name="T11" fmla="*/ 2147483647 h 122"/>
                <a:gd name="T12" fmla="*/ 2147483647 w 181"/>
                <a:gd name="T13" fmla="*/ 2147483647 h 122"/>
                <a:gd name="T14" fmla="*/ 2147483647 w 181"/>
                <a:gd name="T15" fmla="*/ 2147483647 h 122"/>
                <a:gd name="T16" fmla="*/ 2147483647 w 181"/>
                <a:gd name="T17" fmla="*/ 2147483647 h 122"/>
                <a:gd name="T18" fmla="*/ 2147483647 w 181"/>
                <a:gd name="T19" fmla="*/ 2147483647 h 122"/>
                <a:gd name="T20" fmla="*/ 2147483647 w 181"/>
                <a:gd name="T21" fmla="*/ 2147483647 h 122"/>
                <a:gd name="T22" fmla="*/ 2147483647 w 181"/>
                <a:gd name="T23" fmla="*/ 2147483647 h 122"/>
                <a:gd name="T24" fmla="*/ 2147483647 w 181"/>
                <a:gd name="T25" fmla="*/ 2147483647 h 122"/>
                <a:gd name="T26" fmla="*/ 2147483647 w 181"/>
                <a:gd name="T27" fmla="*/ 2147483647 h 122"/>
                <a:gd name="T28" fmla="*/ 2147483647 w 181"/>
                <a:gd name="T29" fmla="*/ 2147483647 h 122"/>
                <a:gd name="T30" fmla="*/ 2147483647 w 181"/>
                <a:gd name="T31" fmla="*/ 2147483647 h 122"/>
                <a:gd name="T32" fmla="*/ 2147483647 w 181"/>
                <a:gd name="T33" fmla="*/ 2147483647 h 122"/>
                <a:gd name="T34" fmla="*/ 2147483647 w 181"/>
                <a:gd name="T35" fmla="*/ 2147483647 h 122"/>
                <a:gd name="T36" fmla="*/ 2147483647 w 181"/>
                <a:gd name="T37" fmla="*/ 2147483647 h 122"/>
                <a:gd name="T38" fmla="*/ 2147483647 w 181"/>
                <a:gd name="T39" fmla="*/ 2147483647 h 122"/>
                <a:gd name="T40" fmla="*/ 2147483647 w 181"/>
                <a:gd name="T41" fmla="*/ 2147483647 h 122"/>
                <a:gd name="T42" fmla="*/ 2147483647 w 181"/>
                <a:gd name="T43" fmla="*/ 2147483647 h 122"/>
                <a:gd name="T44" fmla="*/ 2147483647 w 181"/>
                <a:gd name="T45" fmla="*/ 2147483647 h 122"/>
                <a:gd name="T46" fmla="*/ 2147483647 w 181"/>
                <a:gd name="T47" fmla="*/ 2147483647 h 122"/>
                <a:gd name="T48" fmla="*/ 2147483647 w 181"/>
                <a:gd name="T49" fmla="*/ 2147483647 h 122"/>
                <a:gd name="T50" fmla="*/ 2147483647 w 181"/>
                <a:gd name="T51" fmla="*/ 2147483647 h 122"/>
                <a:gd name="T52" fmla="*/ 2147483647 w 181"/>
                <a:gd name="T53" fmla="*/ 2147483647 h 122"/>
                <a:gd name="T54" fmla="*/ 2147483647 w 181"/>
                <a:gd name="T55" fmla="*/ 2147483647 h 122"/>
                <a:gd name="T56" fmla="*/ 2147483647 w 181"/>
                <a:gd name="T57" fmla="*/ 2147483647 h 122"/>
                <a:gd name="T58" fmla="*/ 2147483647 w 181"/>
                <a:gd name="T59" fmla="*/ 2147483647 h 122"/>
                <a:gd name="T60" fmla="*/ 2147483647 w 181"/>
                <a:gd name="T61" fmla="*/ 2147483647 h 122"/>
                <a:gd name="T62" fmla="*/ 533748040 w 181"/>
                <a:gd name="T63" fmla="*/ 2147483647 h 122"/>
                <a:gd name="T64" fmla="*/ 2147483647 w 181"/>
                <a:gd name="T65" fmla="*/ 2147483647 h 122"/>
                <a:gd name="T66" fmla="*/ 533748040 w 181"/>
                <a:gd name="T67" fmla="*/ 2147483647 h 122"/>
                <a:gd name="T68" fmla="*/ 2147483647 w 181"/>
                <a:gd name="T69" fmla="*/ 2147483647 h 122"/>
                <a:gd name="T70" fmla="*/ 2147483647 w 181"/>
                <a:gd name="T71" fmla="*/ 2147483647 h 122"/>
                <a:gd name="T72" fmla="*/ 2147483647 w 181"/>
                <a:gd name="T73" fmla="*/ 2147483647 h 122"/>
                <a:gd name="T74" fmla="*/ 2147483647 w 181"/>
                <a:gd name="T75" fmla="*/ 2147483647 h 122"/>
                <a:gd name="T76" fmla="*/ 2147483647 w 181"/>
                <a:gd name="T77" fmla="*/ 2147483647 h 122"/>
                <a:gd name="T78" fmla="*/ 2147483647 w 181"/>
                <a:gd name="T79" fmla="*/ 2147483647 h 122"/>
                <a:gd name="T80" fmla="*/ 2147483647 w 181"/>
                <a:gd name="T81" fmla="*/ 2147483647 h 122"/>
                <a:gd name="T82" fmla="*/ 2147483647 w 181"/>
                <a:gd name="T83" fmla="*/ 2147483647 h 122"/>
                <a:gd name="T84" fmla="*/ 2147483647 w 181"/>
                <a:gd name="T85" fmla="*/ 2147483647 h 122"/>
                <a:gd name="T86" fmla="*/ 2147483647 w 181"/>
                <a:gd name="T87" fmla="*/ 2147483647 h 122"/>
                <a:gd name="T88" fmla="*/ 2147483647 w 181"/>
                <a:gd name="T89" fmla="*/ 2147483647 h 122"/>
                <a:gd name="T90" fmla="*/ 2147483647 w 181"/>
                <a:gd name="T91" fmla="*/ 2147483647 h 122"/>
                <a:gd name="T92" fmla="*/ 2147483647 w 181"/>
                <a:gd name="T93" fmla="*/ 2147483647 h 122"/>
                <a:gd name="T94" fmla="*/ 2147483647 w 181"/>
                <a:gd name="T95" fmla="*/ 2147483647 h 122"/>
                <a:gd name="T96" fmla="*/ 2147483647 w 181"/>
                <a:gd name="T97" fmla="*/ 2147483647 h 122"/>
                <a:gd name="T98" fmla="*/ 2147483647 w 181"/>
                <a:gd name="T99" fmla="*/ 2147483647 h 122"/>
                <a:gd name="T100" fmla="*/ 2147483647 w 181"/>
                <a:gd name="T101" fmla="*/ 2147483647 h 122"/>
                <a:gd name="T102" fmla="*/ 2147483647 w 181"/>
                <a:gd name="T103" fmla="*/ 0 h 122"/>
                <a:gd name="T104" fmla="*/ 2147483647 w 181"/>
                <a:gd name="T105" fmla="*/ 2147483647 h 122"/>
                <a:gd name="T106" fmla="*/ 2147483647 w 181"/>
                <a:gd name="T107" fmla="*/ 2147483647 h 122"/>
                <a:gd name="T108" fmla="*/ 2147483647 w 181"/>
                <a:gd name="T109" fmla="*/ 2147483647 h 122"/>
                <a:gd name="T110" fmla="*/ 2147483647 w 181"/>
                <a:gd name="T111" fmla="*/ 2147483647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1"/>
                <a:gd name="T169" fmla="*/ 0 h 122"/>
                <a:gd name="T170" fmla="*/ 181 w 181"/>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1" h="122">
                  <a:moveTo>
                    <a:pt x="83" y="7"/>
                  </a:moveTo>
                  <a:lnTo>
                    <a:pt x="107" y="77"/>
                  </a:lnTo>
                  <a:lnTo>
                    <a:pt x="110" y="77"/>
                  </a:lnTo>
                  <a:lnTo>
                    <a:pt x="112" y="77"/>
                  </a:lnTo>
                  <a:lnTo>
                    <a:pt x="117" y="74"/>
                  </a:lnTo>
                  <a:lnTo>
                    <a:pt x="120" y="77"/>
                  </a:lnTo>
                  <a:lnTo>
                    <a:pt x="125" y="77"/>
                  </a:lnTo>
                  <a:lnTo>
                    <a:pt x="128" y="79"/>
                  </a:lnTo>
                  <a:lnTo>
                    <a:pt x="129" y="79"/>
                  </a:lnTo>
                  <a:lnTo>
                    <a:pt x="131" y="79"/>
                  </a:lnTo>
                  <a:lnTo>
                    <a:pt x="132" y="75"/>
                  </a:lnTo>
                  <a:lnTo>
                    <a:pt x="134" y="70"/>
                  </a:lnTo>
                  <a:lnTo>
                    <a:pt x="138" y="71"/>
                  </a:lnTo>
                  <a:lnTo>
                    <a:pt x="142" y="72"/>
                  </a:lnTo>
                  <a:lnTo>
                    <a:pt x="164" y="79"/>
                  </a:lnTo>
                  <a:lnTo>
                    <a:pt x="172" y="78"/>
                  </a:lnTo>
                  <a:lnTo>
                    <a:pt x="176" y="78"/>
                  </a:lnTo>
                  <a:lnTo>
                    <a:pt x="180" y="81"/>
                  </a:lnTo>
                  <a:lnTo>
                    <a:pt x="181" y="86"/>
                  </a:lnTo>
                  <a:lnTo>
                    <a:pt x="180" y="90"/>
                  </a:lnTo>
                  <a:lnTo>
                    <a:pt x="173" y="94"/>
                  </a:lnTo>
                  <a:lnTo>
                    <a:pt x="170" y="94"/>
                  </a:lnTo>
                  <a:lnTo>
                    <a:pt x="166" y="93"/>
                  </a:lnTo>
                  <a:lnTo>
                    <a:pt x="163" y="89"/>
                  </a:lnTo>
                  <a:lnTo>
                    <a:pt x="160" y="89"/>
                  </a:lnTo>
                  <a:lnTo>
                    <a:pt x="161" y="92"/>
                  </a:lnTo>
                  <a:lnTo>
                    <a:pt x="160" y="93"/>
                  </a:lnTo>
                  <a:lnTo>
                    <a:pt x="158" y="94"/>
                  </a:lnTo>
                  <a:lnTo>
                    <a:pt x="142" y="86"/>
                  </a:lnTo>
                  <a:lnTo>
                    <a:pt x="138" y="85"/>
                  </a:lnTo>
                  <a:lnTo>
                    <a:pt x="138" y="84"/>
                  </a:lnTo>
                  <a:lnTo>
                    <a:pt x="138" y="82"/>
                  </a:lnTo>
                  <a:lnTo>
                    <a:pt x="138" y="80"/>
                  </a:lnTo>
                  <a:lnTo>
                    <a:pt x="137" y="80"/>
                  </a:lnTo>
                  <a:lnTo>
                    <a:pt x="137" y="82"/>
                  </a:lnTo>
                  <a:lnTo>
                    <a:pt x="137" y="85"/>
                  </a:lnTo>
                  <a:lnTo>
                    <a:pt x="124" y="84"/>
                  </a:lnTo>
                  <a:lnTo>
                    <a:pt x="116" y="81"/>
                  </a:lnTo>
                  <a:lnTo>
                    <a:pt x="115" y="82"/>
                  </a:lnTo>
                  <a:lnTo>
                    <a:pt x="110" y="82"/>
                  </a:lnTo>
                  <a:lnTo>
                    <a:pt x="103" y="84"/>
                  </a:lnTo>
                  <a:lnTo>
                    <a:pt x="97" y="85"/>
                  </a:lnTo>
                  <a:lnTo>
                    <a:pt x="94" y="85"/>
                  </a:lnTo>
                  <a:lnTo>
                    <a:pt x="91" y="82"/>
                  </a:lnTo>
                  <a:lnTo>
                    <a:pt x="88" y="85"/>
                  </a:lnTo>
                  <a:lnTo>
                    <a:pt x="86" y="84"/>
                  </a:lnTo>
                  <a:lnTo>
                    <a:pt x="83" y="82"/>
                  </a:lnTo>
                  <a:lnTo>
                    <a:pt x="80" y="84"/>
                  </a:lnTo>
                  <a:lnTo>
                    <a:pt x="77" y="88"/>
                  </a:lnTo>
                  <a:lnTo>
                    <a:pt x="77" y="90"/>
                  </a:lnTo>
                  <a:lnTo>
                    <a:pt x="70" y="95"/>
                  </a:lnTo>
                  <a:lnTo>
                    <a:pt x="63" y="98"/>
                  </a:lnTo>
                  <a:lnTo>
                    <a:pt x="61" y="98"/>
                  </a:lnTo>
                  <a:lnTo>
                    <a:pt x="62" y="94"/>
                  </a:lnTo>
                  <a:lnTo>
                    <a:pt x="61" y="92"/>
                  </a:lnTo>
                  <a:lnTo>
                    <a:pt x="62" y="88"/>
                  </a:lnTo>
                  <a:lnTo>
                    <a:pt x="61" y="86"/>
                  </a:lnTo>
                  <a:lnTo>
                    <a:pt x="60" y="90"/>
                  </a:lnTo>
                  <a:lnTo>
                    <a:pt x="52" y="97"/>
                  </a:lnTo>
                  <a:lnTo>
                    <a:pt x="51" y="98"/>
                  </a:lnTo>
                  <a:lnTo>
                    <a:pt x="53" y="100"/>
                  </a:lnTo>
                  <a:lnTo>
                    <a:pt x="55" y="100"/>
                  </a:lnTo>
                  <a:lnTo>
                    <a:pt x="52" y="103"/>
                  </a:lnTo>
                  <a:lnTo>
                    <a:pt x="49" y="107"/>
                  </a:lnTo>
                  <a:lnTo>
                    <a:pt x="43" y="110"/>
                  </a:lnTo>
                  <a:lnTo>
                    <a:pt x="36" y="115"/>
                  </a:lnTo>
                  <a:lnTo>
                    <a:pt x="27" y="117"/>
                  </a:lnTo>
                  <a:lnTo>
                    <a:pt x="26" y="120"/>
                  </a:lnTo>
                  <a:lnTo>
                    <a:pt x="20" y="122"/>
                  </a:lnTo>
                  <a:lnTo>
                    <a:pt x="15" y="122"/>
                  </a:lnTo>
                  <a:lnTo>
                    <a:pt x="11" y="121"/>
                  </a:lnTo>
                  <a:lnTo>
                    <a:pt x="11" y="120"/>
                  </a:lnTo>
                  <a:lnTo>
                    <a:pt x="13" y="118"/>
                  </a:lnTo>
                  <a:lnTo>
                    <a:pt x="22" y="115"/>
                  </a:lnTo>
                  <a:lnTo>
                    <a:pt x="29" y="111"/>
                  </a:lnTo>
                  <a:lnTo>
                    <a:pt x="30" y="108"/>
                  </a:lnTo>
                  <a:lnTo>
                    <a:pt x="31" y="102"/>
                  </a:lnTo>
                  <a:lnTo>
                    <a:pt x="33" y="100"/>
                  </a:lnTo>
                  <a:lnTo>
                    <a:pt x="30" y="100"/>
                  </a:lnTo>
                  <a:lnTo>
                    <a:pt x="28" y="100"/>
                  </a:lnTo>
                  <a:lnTo>
                    <a:pt x="27" y="100"/>
                  </a:lnTo>
                  <a:lnTo>
                    <a:pt x="25" y="101"/>
                  </a:lnTo>
                  <a:lnTo>
                    <a:pt x="24" y="101"/>
                  </a:lnTo>
                  <a:lnTo>
                    <a:pt x="19" y="98"/>
                  </a:lnTo>
                  <a:lnTo>
                    <a:pt x="18" y="97"/>
                  </a:lnTo>
                  <a:lnTo>
                    <a:pt x="13" y="98"/>
                  </a:lnTo>
                  <a:lnTo>
                    <a:pt x="10" y="98"/>
                  </a:lnTo>
                  <a:lnTo>
                    <a:pt x="10" y="96"/>
                  </a:lnTo>
                  <a:lnTo>
                    <a:pt x="11" y="90"/>
                  </a:lnTo>
                  <a:lnTo>
                    <a:pt x="12" y="89"/>
                  </a:lnTo>
                  <a:lnTo>
                    <a:pt x="12" y="86"/>
                  </a:lnTo>
                  <a:lnTo>
                    <a:pt x="11" y="86"/>
                  </a:lnTo>
                  <a:lnTo>
                    <a:pt x="5" y="86"/>
                  </a:lnTo>
                  <a:lnTo>
                    <a:pt x="3" y="85"/>
                  </a:lnTo>
                  <a:lnTo>
                    <a:pt x="3" y="81"/>
                  </a:lnTo>
                  <a:lnTo>
                    <a:pt x="1" y="79"/>
                  </a:lnTo>
                  <a:lnTo>
                    <a:pt x="1" y="78"/>
                  </a:lnTo>
                  <a:lnTo>
                    <a:pt x="4" y="78"/>
                  </a:lnTo>
                  <a:lnTo>
                    <a:pt x="4" y="77"/>
                  </a:lnTo>
                  <a:lnTo>
                    <a:pt x="2" y="73"/>
                  </a:lnTo>
                  <a:lnTo>
                    <a:pt x="0" y="71"/>
                  </a:lnTo>
                  <a:lnTo>
                    <a:pt x="1" y="68"/>
                  </a:lnTo>
                  <a:lnTo>
                    <a:pt x="6" y="65"/>
                  </a:lnTo>
                  <a:lnTo>
                    <a:pt x="7" y="64"/>
                  </a:lnTo>
                  <a:lnTo>
                    <a:pt x="9" y="61"/>
                  </a:lnTo>
                  <a:lnTo>
                    <a:pt x="12" y="59"/>
                  </a:lnTo>
                  <a:lnTo>
                    <a:pt x="13" y="59"/>
                  </a:lnTo>
                  <a:lnTo>
                    <a:pt x="15" y="62"/>
                  </a:lnTo>
                  <a:lnTo>
                    <a:pt x="17" y="62"/>
                  </a:lnTo>
                  <a:lnTo>
                    <a:pt x="20" y="59"/>
                  </a:lnTo>
                  <a:lnTo>
                    <a:pt x="21" y="59"/>
                  </a:lnTo>
                  <a:lnTo>
                    <a:pt x="25" y="59"/>
                  </a:lnTo>
                  <a:lnTo>
                    <a:pt x="26" y="58"/>
                  </a:lnTo>
                  <a:lnTo>
                    <a:pt x="25" y="55"/>
                  </a:lnTo>
                  <a:lnTo>
                    <a:pt x="25" y="52"/>
                  </a:lnTo>
                  <a:lnTo>
                    <a:pt x="29" y="49"/>
                  </a:lnTo>
                  <a:lnTo>
                    <a:pt x="27" y="49"/>
                  </a:lnTo>
                  <a:lnTo>
                    <a:pt x="21" y="52"/>
                  </a:lnTo>
                  <a:lnTo>
                    <a:pt x="19" y="52"/>
                  </a:lnTo>
                  <a:lnTo>
                    <a:pt x="17" y="49"/>
                  </a:lnTo>
                  <a:lnTo>
                    <a:pt x="15" y="49"/>
                  </a:lnTo>
                  <a:lnTo>
                    <a:pt x="12" y="49"/>
                  </a:lnTo>
                  <a:lnTo>
                    <a:pt x="10" y="48"/>
                  </a:lnTo>
                  <a:lnTo>
                    <a:pt x="8" y="47"/>
                  </a:lnTo>
                  <a:lnTo>
                    <a:pt x="8" y="45"/>
                  </a:lnTo>
                  <a:lnTo>
                    <a:pt x="10" y="41"/>
                  </a:lnTo>
                  <a:lnTo>
                    <a:pt x="10" y="40"/>
                  </a:lnTo>
                  <a:lnTo>
                    <a:pt x="8" y="38"/>
                  </a:lnTo>
                  <a:lnTo>
                    <a:pt x="8" y="37"/>
                  </a:lnTo>
                  <a:lnTo>
                    <a:pt x="11" y="34"/>
                  </a:lnTo>
                  <a:lnTo>
                    <a:pt x="13" y="34"/>
                  </a:lnTo>
                  <a:lnTo>
                    <a:pt x="16" y="35"/>
                  </a:lnTo>
                  <a:lnTo>
                    <a:pt x="17" y="34"/>
                  </a:lnTo>
                  <a:lnTo>
                    <a:pt x="19" y="34"/>
                  </a:lnTo>
                  <a:lnTo>
                    <a:pt x="21" y="34"/>
                  </a:lnTo>
                  <a:lnTo>
                    <a:pt x="22" y="36"/>
                  </a:lnTo>
                  <a:lnTo>
                    <a:pt x="22" y="37"/>
                  </a:lnTo>
                  <a:lnTo>
                    <a:pt x="26" y="41"/>
                  </a:lnTo>
                  <a:lnTo>
                    <a:pt x="28" y="41"/>
                  </a:lnTo>
                  <a:lnTo>
                    <a:pt x="30" y="39"/>
                  </a:lnTo>
                  <a:lnTo>
                    <a:pt x="32" y="38"/>
                  </a:lnTo>
                  <a:lnTo>
                    <a:pt x="29" y="37"/>
                  </a:lnTo>
                  <a:lnTo>
                    <a:pt x="30" y="32"/>
                  </a:lnTo>
                  <a:lnTo>
                    <a:pt x="24" y="31"/>
                  </a:lnTo>
                  <a:lnTo>
                    <a:pt x="24" y="27"/>
                  </a:lnTo>
                  <a:lnTo>
                    <a:pt x="21" y="22"/>
                  </a:lnTo>
                  <a:lnTo>
                    <a:pt x="19" y="19"/>
                  </a:lnTo>
                  <a:lnTo>
                    <a:pt x="21" y="16"/>
                  </a:lnTo>
                  <a:lnTo>
                    <a:pt x="25" y="16"/>
                  </a:lnTo>
                  <a:lnTo>
                    <a:pt x="29" y="15"/>
                  </a:lnTo>
                  <a:lnTo>
                    <a:pt x="32" y="9"/>
                  </a:lnTo>
                  <a:lnTo>
                    <a:pt x="35" y="6"/>
                  </a:lnTo>
                  <a:lnTo>
                    <a:pt x="39" y="4"/>
                  </a:lnTo>
                  <a:lnTo>
                    <a:pt x="42" y="2"/>
                  </a:lnTo>
                  <a:lnTo>
                    <a:pt x="44" y="3"/>
                  </a:lnTo>
                  <a:lnTo>
                    <a:pt x="49" y="0"/>
                  </a:lnTo>
                  <a:lnTo>
                    <a:pt x="50" y="3"/>
                  </a:lnTo>
                  <a:lnTo>
                    <a:pt x="57" y="3"/>
                  </a:lnTo>
                  <a:lnTo>
                    <a:pt x="59" y="6"/>
                  </a:lnTo>
                  <a:lnTo>
                    <a:pt x="60" y="7"/>
                  </a:lnTo>
                  <a:lnTo>
                    <a:pt x="64" y="7"/>
                  </a:lnTo>
                  <a:lnTo>
                    <a:pt x="69" y="9"/>
                  </a:lnTo>
                  <a:lnTo>
                    <a:pt x="72" y="9"/>
                  </a:lnTo>
                  <a:lnTo>
                    <a:pt x="73" y="8"/>
                  </a:lnTo>
                  <a:lnTo>
                    <a:pt x="75" y="6"/>
                  </a:lnTo>
                  <a:lnTo>
                    <a:pt x="77" y="6"/>
                  </a:lnTo>
                  <a:lnTo>
                    <a:pt x="82" y="7"/>
                  </a:lnTo>
                  <a:lnTo>
                    <a:pt x="83" y="7"/>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0" name="Freeform 74">
              <a:extLst>
                <a:ext uri="{FF2B5EF4-FFF2-40B4-BE49-F238E27FC236}">
                  <a16:creationId xmlns:a16="http://schemas.microsoft.com/office/drawing/2014/main" id="{448333B0-4E21-47C4-9B54-AA0F5503BB2A}"/>
                </a:ext>
              </a:extLst>
            </p:cNvPr>
            <p:cNvSpPr>
              <a:spLocks noChangeAspect="1"/>
            </p:cNvSpPr>
            <p:nvPr/>
          </p:nvSpPr>
          <p:spPr bwMode="auto">
            <a:xfrm>
              <a:off x="1708" y="3613"/>
              <a:ext cx="75" cy="75"/>
            </a:xfrm>
            <a:custGeom>
              <a:avLst/>
              <a:gdLst>
                <a:gd name="T0" fmla="*/ 2147483647 w 13"/>
                <a:gd name="T1" fmla="*/ 0 h 14"/>
                <a:gd name="T2" fmla="*/ 2147483647 w 13"/>
                <a:gd name="T3" fmla="*/ 1148516089 h 14"/>
                <a:gd name="T4" fmla="*/ 2147483647 w 13"/>
                <a:gd name="T5" fmla="*/ 2147483647 h 14"/>
                <a:gd name="T6" fmla="*/ 2053453529 w 13"/>
                <a:gd name="T7" fmla="*/ 2147483647 h 14"/>
                <a:gd name="T8" fmla="*/ 0 w 13"/>
                <a:gd name="T9" fmla="*/ 2147483647 h 14"/>
                <a:gd name="T10" fmla="*/ 0 w 13"/>
                <a:gd name="T11" fmla="*/ 2147483647 h 14"/>
                <a:gd name="T12" fmla="*/ 0 w 13"/>
                <a:gd name="T13" fmla="*/ 2147483647 h 14"/>
                <a:gd name="T14" fmla="*/ 635724388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1148516089 h 14"/>
                <a:gd name="T28" fmla="*/ 2147483647 w 13"/>
                <a:gd name="T29" fmla="*/ 0 h 14"/>
                <a:gd name="T30" fmla="*/ 2147483647 w 13"/>
                <a:gd name="T31" fmla="*/ 0 h 14"/>
                <a:gd name="T32" fmla="*/ 2147483647 w 13"/>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4"/>
                <a:gd name="T53" fmla="*/ 13 w 13"/>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4">
                  <a:moveTo>
                    <a:pt x="10" y="0"/>
                  </a:moveTo>
                  <a:lnTo>
                    <a:pt x="7" y="2"/>
                  </a:lnTo>
                  <a:lnTo>
                    <a:pt x="6" y="6"/>
                  </a:lnTo>
                  <a:lnTo>
                    <a:pt x="3" y="8"/>
                  </a:lnTo>
                  <a:lnTo>
                    <a:pt x="0" y="8"/>
                  </a:lnTo>
                  <a:lnTo>
                    <a:pt x="0" y="10"/>
                  </a:lnTo>
                  <a:lnTo>
                    <a:pt x="0" y="12"/>
                  </a:lnTo>
                  <a:lnTo>
                    <a:pt x="1" y="14"/>
                  </a:lnTo>
                  <a:lnTo>
                    <a:pt x="4" y="13"/>
                  </a:lnTo>
                  <a:lnTo>
                    <a:pt x="5" y="12"/>
                  </a:lnTo>
                  <a:lnTo>
                    <a:pt x="11" y="10"/>
                  </a:lnTo>
                  <a:lnTo>
                    <a:pt x="13" y="7"/>
                  </a:lnTo>
                  <a:lnTo>
                    <a:pt x="12" y="5"/>
                  </a:lnTo>
                  <a:lnTo>
                    <a:pt x="13" y="2"/>
                  </a:lnTo>
                  <a:lnTo>
                    <a:pt x="13" y="0"/>
                  </a:lnTo>
                  <a:lnTo>
                    <a:pt x="12" y="0"/>
                  </a:lnTo>
                  <a:lnTo>
                    <a:pt x="1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1" name="Freeform 75">
              <a:extLst>
                <a:ext uri="{FF2B5EF4-FFF2-40B4-BE49-F238E27FC236}">
                  <a16:creationId xmlns:a16="http://schemas.microsoft.com/office/drawing/2014/main" id="{9F2D75A0-BB02-4D6F-A80A-17EA81F4282F}"/>
                </a:ext>
              </a:extLst>
            </p:cNvPr>
            <p:cNvSpPr>
              <a:spLocks noChangeAspect="1"/>
            </p:cNvSpPr>
            <p:nvPr/>
          </p:nvSpPr>
          <p:spPr bwMode="auto">
            <a:xfrm>
              <a:off x="1397" y="3311"/>
              <a:ext cx="38" cy="44"/>
            </a:xfrm>
            <a:custGeom>
              <a:avLst/>
              <a:gdLst>
                <a:gd name="T0" fmla="*/ 0 w 7"/>
                <a:gd name="T1" fmla="*/ 0 h 8"/>
                <a:gd name="T2" fmla="*/ 601860877 w 7"/>
                <a:gd name="T3" fmla="*/ 1519863912 h 8"/>
                <a:gd name="T4" fmla="*/ 601860877 w 7"/>
                <a:gd name="T5" fmla="*/ 2147483647 h 8"/>
                <a:gd name="T6" fmla="*/ 1334985513 w 7"/>
                <a:gd name="T7" fmla="*/ 2147483647 h 8"/>
                <a:gd name="T8" fmla="*/ 2147483647 w 7"/>
                <a:gd name="T9" fmla="*/ 2147483647 h 8"/>
                <a:gd name="T10" fmla="*/ 2147483647 w 7"/>
                <a:gd name="T11" fmla="*/ 2147483647 h 8"/>
                <a:gd name="T12" fmla="*/ 2147483647 w 7"/>
                <a:gd name="T13" fmla="*/ 2147483647 h 8"/>
                <a:gd name="T14" fmla="*/ 2147483647 w 7"/>
                <a:gd name="T15" fmla="*/ 2147483647 h 8"/>
                <a:gd name="T16" fmla="*/ 1334985513 w 7"/>
                <a:gd name="T17" fmla="*/ 0 h 8"/>
                <a:gd name="T18" fmla="*/ 601860877 w 7"/>
                <a:gd name="T19" fmla="*/ 0 h 8"/>
                <a:gd name="T20" fmla="*/ 0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0" y="0"/>
                  </a:moveTo>
                  <a:lnTo>
                    <a:pt x="1" y="2"/>
                  </a:lnTo>
                  <a:lnTo>
                    <a:pt x="1" y="5"/>
                  </a:lnTo>
                  <a:lnTo>
                    <a:pt x="2" y="6"/>
                  </a:lnTo>
                  <a:lnTo>
                    <a:pt x="4" y="6"/>
                  </a:lnTo>
                  <a:lnTo>
                    <a:pt x="5" y="8"/>
                  </a:lnTo>
                  <a:lnTo>
                    <a:pt x="7" y="6"/>
                  </a:lnTo>
                  <a:lnTo>
                    <a:pt x="5" y="3"/>
                  </a:lnTo>
                  <a:lnTo>
                    <a:pt x="2" y="0"/>
                  </a:lnTo>
                  <a:lnTo>
                    <a:pt x="1" y="0"/>
                  </a:lnTo>
                  <a:lnTo>
                    <a:pt x="0"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2" name="Freeform 76">
              <a:extLst>
                <a:ext uri="{FF2B5EF4-FFF2-40B4-BE49-F238E27FC236}">
                  <a16:creationId xmlns:a16="http://schemas.microsoft.com/office/drawing/2014/main" id="{1F8389B8-1123-470F-AF11-F19076B2530A}"/>
                </a:ext>
              </a:extLst>
            </p:cNvPr>
            <p:cNvSpPr>
              <a:spLocks noChangeAspect="1"/>
            </p:cNvSpPr>
            <p:nvPr/>
          </p:nvSpPr>
          <p:spPr bwMode="auto">
            <a:xfrm>
              <a:off x="1349" y="3694"/>
              <a:ext cx="155" cy="39"/>
            </a:xfrm>
            <a:custGeom>
              <a:avLst/>
              <a:gdLst>
                <a:gd name="T0" fmla="*/ 2147483647 w 29"/>
                <a:gd name="T1" fmla="*/ 1758338456 h 7"/>
                <a:gd name="T2" fmla="*/ 2147483647 w 29"/>
                <a:gd name="T3" fmla="*/ 0 h 7"/>
                <a:gd name="T4" fmla="*/ 2147483647 w 29"/>
                <a:gd name="T5" fmla="*/ 0 h 7"/>
                <a:gd name="T6" fmla="*/ 2147483647 w 29"/>
                <a:gd name="T7" fmla="*/ 0 h 7"/>
                <a:gd name="T8" fmla="*/ 2147483647 w 29"/>
                <a:gd name="T9" fmla="*/ 951640376 h 7"/>
                <a:gd name="T10" fmla="*/ 2147483647 w 29"/>
                <a:gd name="T11" fmla="*/ 2147483647 h 7"/>
                <a:gd name="T12" fmla="*/ 2147483647 w 29"/>
                <a:gd name="T13" fmla="*/ 2147483647 h 7"/>
                <a:gd name="T14" fmla="*/ 546928593 w 29"/>
                <a:gd name="T15" fmla="*/ 2147483647 h 7"/>
                <a:gd name="T16" fmla="*/ 0 w 29"/>
                <a:gd name="T17" fmla="*/ 2147483647 h 7"/>
                <a:gd name="T18" fmla="*/ 0 w 29"/>
                <a:gd name="T19" fmla="*/ 2147483647 h 7"/>
                <a:gd name="T20" fmla="*/ 546928593 w 29"/>
                <a:gd name="T21" fmla="*/ 2147483647 h 7"/>
                <a:gd name="T22" fmla="*/ 2147483647 w 29"/>
                <a:gd name="T23" fmla="*/ 2147483647 h 7"/>
                <a:gd name="T24" fmla="*/ 2147483647 w 29"/>
                <a:gd name="T25" fmla="*/ 2147483647 h 7"/>
                <a:gd name="T26" fmla="*/ 2147483647 w 29"/>
                <a:gd name="T27" fmla="*/ 2147483647 h 7"/>
                <a:gd name="T28" fmla="*/ 2147483647 w 29"/>
                <a:gd name="T29" fmla="*/ 2147483647 h 7"/>
                <a:gd name="T30" fmla="*/ 2147483647 w 29"/>
                <a:gd name="T31" fmla="*/ 2147483647 h 7"/>
                <a:gd name="T32" fmla="*/ 2147483647 w 29"/>
                <a:gd name="T33" fmla="*/ 2147483647 h 7"/>
                <a:gd name="T34" fmla="*/ 2147483647 w 29"/>
                <a:gd name="T35" fmla="*/ 2147483647 h 7"/>
                <a:gd name="T36" fmla="*/ 2147483647 w 29"/>
                <a:gd name="T37" fmla="*/ 2147483647 h 7"/>
                <a:gd name="T38" fmla="*/ 2147483647 w 29"/>
                <a:gd name="T39" fmla="*/ 2147483647 h 7"/>
                <a:gd name="T40" fmla="*/ 2147483647 w 29"/>
                <a:gd name="T41" fmla="*/ 2147483647 h 7"/>
                <a:gd name="T42" fmla="*/ 2147483647 w 29"/>
                <a:gd name="T43" fmla="*/ 1758338456 h 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7"/>
                <a:gd name="T68" fmla="*/ 29 w 29"/>
                <a:gd name="T69" fmla="*/ 7 h 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7">
                  <a:moveTo>
                    <a:pt x="29" y="2"/>
                  </a:moveTo>
                  <a:lnTo>
                    <a:pt x="26" y="0"/>
                  </a:lnTo>
                  <a:lnTo>
                    <a:pt x="23" y="0"/>
                  </a:lnTo>
                  <a:lnTo>
                    <a:pt x="21" y="0"/>
                  </a:lnTo>
                  <a:lnTo>
                    <a:pt x="19" y="1"/>
                  </a:lnTo>
                  <a:lnTo>
                    <a:pt x="15" y="3"/>
                  </a:lnTo>
                  <a:lnTo>
                    <a:pt x="10" y="4"/>
                  </a:lnTo>
                  <a:lnTo>
                    <a:pt x="1" y="3"/>
                  </a:lnTo>
                  <a:lnTo>
                    <a:pt x="0" y="4"/>
                  </a:lnTo>
                  <a:lnTo>
                    <a:pt x="0" y="5"/>
                  </a:lnTo>
                  <a:lnTo>
                    <a:pt x="1" y="6"/>
                  </a:lnTo>
                  <a:lnTo>
                    <a:pt x="4" y="6"/>
                  </a:lnTo>
                  <a:lnTo>
                    <a:pt x="8" y="7"/>
                  </a:lnTo>
                  <a:lnTo>
                    <a:pt x="10" y="7"/>
                  </a:lnTo>
                  <a:lnTo>
                    <a:pt x="12" y="6"/>
                  </a:lnTo>
                  <a:lnTo>
                    <a:pt x="13" y="6"/>
                  </a:lnTo>
                  <a:lnTo>
                    <a:pt x="20" y="6"/>
                  </a:lnTo>
                  <a:lnTo>
                    <a:pt x="23" y="5"/>
                  </a:lnTo>
                  <a:lnTo>
                    <a:pt x="24" y="5"/>
                  </a:lnTo>
                  <a:lnTo>
                    <a:pt x="28" y="5"/>
                  </a:lnTo>
                  <a:lnTo>
                    <a:pt x="29" y="4"/>
                  </a:lnTo>
                  <a:lnTo>
                    <a:pt x="29"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3" name="Freeform 77">
              <a:extLst>
                <a:ext uri="{FF2B5EF4-FFF2-40B4-BE49-F238E27FC236}">
                  <a16:creationId xmlns:a16="http://schemas.microsoft.com/office/drawing/2014/main" id="{44546477-803F-47C9-BBAF-0E22C2178518}"/>
                </a:ext>
              </a:extLst>
            </p:cNvPr>
            <p:cNvSpPr>
              <a:spLocks noChangeAspect="1"/>
            </p:cNvSpPr>
            <p:nvPr/>
          </p:nvSpPr>
          <p:spPr bwMode="auto">
            <a:xfrm>
              <a:off x="1385" y="3470"/>
              <a:ext cx="50" cy="27"/>
            </a:xfrm>
            <a:custGeom>
              <a:avLst/>
              <a:gdLst>
                <a:gd name="T0" fmla="*/ 922871911 w 9"/>
                <a:gd name="T1" fmla="*/ 0 h 5"/>
                <a:gd name="T2" fmla="*/ 0 w 9"/>
                <a:gd name="T3" fmla="*/ 1245746984 h 5"/>
                <a:gd name="T4" fmla="*/ 2147483647 w 9"/>
                <a:gd name="T5" fmla="*/ 2147483647 h 5"/>
                <a:gd name="T6" fmla="*/ 2147483647 w 9"/>
                <a:gd name="T7" fmla="*/ 2147483647 h 5"/>
                <a:gd name="T8" fmla="*/ 2147483647 w 9"/>
                <a:gd name="T9" fmla="*/ 2147483647 h 5"/>
                <a:gd name="T10" fmla="*/ 2147483647 w 9"/>
                <a:gd name="T11" fmla="*/ 1811837938 h 5"/>
                <a:gd name="T12" fmla="*/ 2147483647 w 9"/>
                <a:gd name="T13" fmla="*/ 569713268 h 5"/>
                <a:gd name="T14" fmla="*/ 2147483647 w 9"/>
                <a:gd name="T15" fmla="*/ 569713268 h 5"/>
                <a:gd name="T16" fmla="*/ 2147483647 w 9"/>
                <a:gd name="T17" fmla="*/ 0 h 5"/>
                <a:gd name="T18" fmla="*/ 922871911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1" y="0"/>
                  </a:moveTo>
                  <a:lnTo>
                    <a:pt x="0" y="2"/>
                  </a:lnTo>
                  <a:lnTo>
                    <a:pt x="3" y="5"/>
                  </a:lnTo>
                  <a:lnTo>
                    <a:pt x="5" y="5"/>
                  </a:lnTo>
                  <a:lnTo>
                    <a:pt x="7" y="5"/>
                  </a:lnTo>
                  <a:lnTo>
                    <a:pt x="9" y="3"/>
                  </a:lnTo>
                  <a:lnTo>
                    <a:pt x="7" y="1"/>
                  </a:lnTo>
                  <a:lnTo>
                    <a:pt x="4" y="1"/>
                  </a:lnTo>
                  <a:lnTo>
                    <a:pt x="3" y="0"/>
                  </a:lnTo>
                  <a:lnTo>
                    <a:pt x="1" y="0"/>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4" name="Freeform 78">
              <a:extLst>
                <a:ext uri="{FF2B5EF4-FFF2-40B4-BE49-F238E27FC236}">
                  <a16:creationId xmlns:a16="http://schemas.microsoft.com/office/drawing/2014/main" id="{74F31130-7BF9-4FA8-89EF-C66DE26F4A23}"/>
                </a:ext>
              </a:extLst>
            </p:cNvPr>
            <p:cNvSpPr>
              <a:spLocks noChangeAspect="1"/>
            </p:cNvSpPr>
            <p:nvPr/>
          </p:nvSpPr>
          <p:spPr bwMode="auto">
            <a:xfrm>
              <a:off x="1216" y="3722"/>
              <a:ext cx="68" cy="22"/>
            </a:xfrm>
            <a:custGeom>
              <a:avLst/>
              <a:gdLst>
                <a:gd name="T0" fmla="*/ 0 w 13"/>
                <a:gd name="T1" fmla="*/ 1519863912 h 4"/>
                <a:gd name="T2" fmla="*/ 398455196 w 13"/>
                <a:gd name="T3" fmla="*/ 2147483647 h 4"/>
                <a:gd name="T4" fmla="*/ 797465957 w 13"/>
                <a:gd name="T5" fmla="*/ 2147483647 h 4"/>
                <a:gd name="T6" fmla="*/ 2147483647 w 13"/>
                <a:gd name="T7" fmla="*/ 2147483647 h 4"/>
                <a:gd name="T8" fmla="*/ 2147483647 w 13"/>
                <a:gd name="T9" fmla="*/ 2147483647 h 4"/>
                <a:gd name="T10" fmla="*/ 2147483647 w 13"/>
                <a:gd name="T11" fmla="*/ 2147483647 h 4"/>
                <a:gd name="T12" fmla="*/ 2147483647 w 13"/>
                <a:gd name="T13" fmla="*/ 1519863912 h 4"/>
                <a:gd name="T14" fmla="*/ 2147483647 w 13"/>
                <a:gd name="T15" fmla="*/ 0 h 4"/>
                <a:gd name="T16" fmla="*/ 2147483647 w 13"/>
                <a:gd name="T17" fmla="*/ 0 h 4"/>
                <a:gd name="T18" fmla="*/ 2147483647 w 13"/>
                <a:gd name="T19" fmla="*/ 1519863912 h 4"/>
                <a:gd name="T20" fmla="*/ 2147483647 w 13"/>
                <a:gd name="T21" fmla="*/ 1519863912 h 4"/>
                <a:gd name="T22" fmla="*/ 797465957 w 13"/>
                <a:gd name="T23" fmla="*/ 838255814 h 4"/>
                <a:gd name="T24" fmla="*/ 0 w 13"/>
                <a:gd name="T25" fmla="*/ 1519863912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4"/>
                <a:gd name="T41" fmla="*/ 13 w 1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4">
                  <a:moveTo>
                    <a:pt x="0" y="2"/>
                  </a:moveTo>
                  <a:lnTo>
                    <a:pt x="1" y="3"/>
                  </a:lnTo>
                  <a:lnTo>
                    <a:pt x="2" y="4"/>
                  </a:lnTo>
                  <a:lnTo>
                    <a:pt x="7" y="4"/>
                  </a:lnTo>
                  <a:lnTo>
                    <a:pt x="10" y="4"/>
                  </a:lnTo>
                  <a:lnTo>
                    <a:pt x="13" y="3"/>
                  </a:lnTo>
                  <a:lnTo>
                    <a:pt x="13" y="2"/>
                  </a:lnTo>
                  <a:lnTo>
                    <a:pt x="10" y="0"/>
                  </a:lnTo>
                  <a:lnTo>
                    <a:pt x="9" y="0"/>
                  </a:lnTo>
                  <a:lnTo>
                    <a:pt x="7" y="2"/>
                  </a:lnTo>
                  <a:lnTo>
                    <a:pt x="6" y="2"/>
                  </a:lnTo>
                  <a:lnTo>
                    <a:pt x="2"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5" name="Freeform 79">
              <a:extLst>
                <a:ext uri="{FF2B5EF4-FFF2-40B4-BE49-F238E27FC236}">
                  <a16:creationId xmlns:a16="http://schemas.microsoft.com/office/drawing/2014/main" id="{A7A43B0B-42CA-4CB1-9EF8-6BC2D3214566}"/>
                </a:ext>
              </a:extLst>
            </p:cNvPr>
            <p:cNvSpPr>
              <a:spLocks noChangeAspect="1"/>
            </p:cNvSpPr>
            <p:nvPr/>
          </p:nvSpPr>
          <p:spPr bwMode="auto">
            <a:xfrm>
              <a:off x="925" y="3672"/>
              <a:ext cx="80" cy="20"/>
            </a:xfrm>
            <a:custGeom>
              <a:avLst/>
              <a:gdLst>
                <a:gd name="T0" fmla="*/ 0 w 15"/>
                <a:gd name="T1" fmla="*/ 838255814 h 4"/>
                <a:gd name="T2" fmla="*/ 502742896 w 15"/>
                <a:gd name="T3" fmla="*/ 838255814 h 4"/>
                <a:gd name="T4" fmla="*/ 1581524453 w 15"/>
                <a:gd name="T5" fmla="*/ 1519863912 h 4"/>
                <a:gd name="T6" fmla="*/ 2147483647 w 15"/>
                <a:gd name="T7" fmla="*/ 1519863912 h 4"/>
                <a:gd name="T8" fmla="*/ 2147483647 w 15"/>
                <a:gd name="T9" fmla="*/ 2147483647 h 4"/>
                <a:gd name="T10" fmla="*/ 2147483647 w 15"/>
                <a:gd name="T11" fmla="*/ 2147483647 h 4"/>
                <a:gd name="T12" fmla="*/ 2147483647 w 15"/>
                <a:gd name="T13" fmla="*/ 2147483647 h 4"/>
                <a:gd name="T14" fmla="*/ 2147483647 w 15"/>
                <a:gd name="T15" fmla="*/ 1519863912 h 4"/>
                <a:gd name="T16" fmla="*/ 2147483647 w 15"/>
                <a:gd name="T17" fmla="*/ 838255814 h 4"/>
                <a:gd name="T18" fmla="*/ 2147483647 w 15"/>
                <a:gd name="T19" fmla="*/ 0 h 4"/>
                <a:gd name="T20" fmla="*/ 2147483647 w 15"/>
                <a:gd name="T21" fmla="*/ 0 h 4"/>
                <a:gd name="T22" fmla="*/ 502742896 w 15"/>
                <a:gd name="T23" fmla="*/ 0 h 4"/>
                <a:gd name="T24" fmla="*/ 0 w 15"/>
                <a:gd name="T25" fmla="*/ 838255814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4"/>
                <a:gd name="T41" fmla="*/ 15 w 15"/>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4">
                  <a:moveTo>
                    <a:pt x="0" y="1"/>
                  </a:moveTo>
                  <a:lnTo>
                    <a:pt x="1" y="1"/>
                  </a:lnTo>
                  <a:lnTo>
                    <a:pt x="3" y="2"/>
                  </a:lnTo>
                  <a:lnTo>
                    <a:pt x="7" y="2"/>
                  </a:lnTo>
                  <a:lnTo>
                    <a:pt x="12" y="3"/>
                  </a:lnTo>
                  <a:lnTo>
                    <a:pt x="15" y="4"/>
                  </a:lnTo>
                  <a:lnTo>
                    <a:pt x="15" y="3"/>
                  </a:lnTo>
                  <a:lnTo>
                    <a:pt x="15" y="2"/>
                  </a:lnTo>
                  <a:lnTo>
                    <a:pt x="11" y="1"/>
                  </a:lnTo>
                  <a:lnTo>
                    <a:pt x="7" y="0"/>
                  </a:lnTo>
                  <a:lnTo>
                    <a:pt x="5"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6" name="Freeform 80">
              <a:extLst>
                <a:ext uri="{FF2B5EF4-FFF2-40B4-BE49-F238E27FC236}">
                  <a16:creationId xmlns:a16="http://schemas.microsoft.com/office/drawing/2014/main" id="{946F31D8-A3F6-45C4-933F-015F870C45D9}"/>
                </a:ext>
              </a:extLst>
            </p:cNvPr>
            <p:cNvSpPr>
              <a:spLocks noChangeAspect="1"/>
            </p:cNvSpPr>
            <p:nvPr/>
          </p:nvSpPr>
          <p:spPr bwMode="auto">
            <a:xfrm>
              <a:off x="855" y="3663"/>
              <a:ext cx="28" cy="15"/>
            </a:xfrm>
            <a:custGeom>
              <a:avLst/>
              <a:gdLst>
                <a:gd name="T0" fmla="*/ 0 w 6"/>
                <a:gd name="T1" fmla="*/ 244140625 h 3"/>
                <a:gd name="T2" fmla="*/ 502742896 w 6"/>
                <a:gd name="T3" fmla="*/ 732421875 h 3"/>
                <a:gd name="T4" fmla="*/ 1099770992 w 6"/>
                <a:gd name="T5" fmla="*/ 732421875 h 3"/>
                <a:gd name="T6" fmla="*/ 2084262485 w 6"/>
                <a:gd name="T7" fmla="*/ 732421875 h 3"/>
                <a:gd name="T8" fmla="*/ 2147483647 w 6"/>
                <a:gd name="T9" fmla="*/ 732421875 h 3"/>
                <a:gd name="T10" fmla="*/ 2147483647 w 6"/>
                <a:gd name="T11" fmla="*/ 488281250 h 3"/>
                <a:gd name="T12" fmla="*/ 2084262485 w 6"/>
                <a:gd name="T13" fmla="*/ 0 h 3"/>
                <a:gd name="T14" fmla="*/ 502742896 w 6"/>
                <a:gd name="T15" fmla="*/ 0 h 3"/>
                <a:gd name="T16" fmla="*/ 0 w 6"/>
                <a:gd name="T17" fmla="*/ 244140625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3"/>
                <a:gd name="T29" fmla="*/ 6 w 6"/>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3">
                  <a:moveTo>
                    <a:pt x="0" y="1"/>
                  </a:moveTo>
                  <a:lnTo>
                    <a:pt x="1" y="3"/>
                  </a:lnTo>
                  <a:lnTo>
                    <a:pt x="2" y="3"/>
                  </a:lnTo>
                  <a:lnTo>
                    <a:pt x="4" y="3"/>
                  </a:lnTo>
                  <a:lnTo>
                    <a:pt x="6" y="3"/>
                  </a:lnTo>
                  <a:lnTo>
                    <a:pt x="6" y="2"/>
                  </a:lnTo>
                  <a:lnTo>
                    <a:pt x="4"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7" name="Freeform 81">
              <a:extLst>
                <a:ext uri="{FF2B5EF4-FFF2-40B4-BE49-F238E27FC236}">
                  <a16:creationId xmlns:a16="http://schemas.microsoft.com/office/drawing/2014/main" id="{9E4CCEB5-34A4-41C9-A9C4-A3105F7DF85D}"/>
                </a:ext>
              </a:extLst>
            </p:cNvPr>
            <p:cNvSpPr>
              <a:spLocks noChangeAspect="1"/>
            </p:cNvSpPr>
            <p:nvPr/>
          </p:nvSpPr>
          <p:spPr bwMode="auto">
            <a:xfrm>
              <a:off x="731" y="3602"/>
              <a:ext cx="23" cy="16"/>
            </a:xfrm>
            <a:custGeom>
              <a:avLst/>
              <a:gdLst>
                <a:gd name="T0" fmla="*/ 0 w 4"/>
                <a:gd name="T1" fmla="*/ 502742896 h 3"/>
                <a:gd name="T2" fmla="*/ 0 w 4"/>
                <a:gd name="T3" fmla="*/ 1099770992 h 3"/>
                <a:gd name="T4" fmla="*/ 2147483647 w 4"/>
                <a:gd name="T5" fmla="*/ 1581524453 h 3"/>
                <a:gd name="T6" fmla="*/ 2147483647 w 4"/>
                <a:gd name="T7" fmla="*/ 1581524453 h 3"/>
                <a:gd name="T8" fmla="*/ 2147483647 w 4"/>
                <a:gd name="T9" fmla="*/ 1099770992 h 3"/>
                <a:gd name="T10" fmla="*/ 2147483647 w 4"/>
                <a:gd name="T11" fmla="*/ 502742896 h 3"/>
                <a:gd name="T12" fmla="*/ 2147483647 w 4"/>
                <a:gd name="T13" fmla="*/ 0 h 3"/>
                <a:gd name="T14" fmla="*/ 1346635395 w 4"/>
                <a:gd name="T15" fmla="*/ 0 h 3"/>
                <a:gd name="T16" fmla="*/ 0 w 4"/>
                <a:gd name="T17" fmla="*/ 502742896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0" y="1"/>
                  </a:moveTo>
                  <a:lnTo>
                    <a:pt x="0" y="2"/>
                  </a:lnTo>
                  <a:lnTo>
                    <a:pt x="2" y="3"/>
                  </a:lnTo>
                  <a:lnTo>
                    <a:pt x="3" y="3"/>
                  </a:lnTo>
                  <a:lnTo>
                    <a:pt x="4" y="2"/>
                  </a:lnTo>
                  <a:lnTo>
                    <a:pt x="4" y="1"/>
                  </a:lnTo>
                  <a:lnTo>
                    <a:pt x="2" y="0"/>
                  </a:lnTo>
                  <a:lnTo>
                    <a:pt x="1" y="0"/>
                  </a:lnTo>
                  <a:lnTo>
                    <a:pt x="0" y="1"/>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sp>
          <p:nvSpPr>
            <p:cNvPr id="3158" name="Freeform 82">
              <a:extLst>
                <a:ext uri="{FF2B5EF4-FFF2-40B4-BE49-F238E27FC236}">
                  <a16:creationId xmlns:a16="http://schemas.microsoft.com/office/drawing/2014/main" id="{DC1B1611-D356-454A-9984-307ACAFE235D}"/>
                </a:ext>
              </a:extLst>
            </p:cNvPr>
            <p:cNvSpPr>
              <a:spLocks noChangeAspect="1"/>
            </p:cNvSpPr>
            <p:nvPr/>
          </p:nvSpPr>
          <p:spPr bwMode="auto">
            <a:xfrm>
              <a:off x="523" y="3419"/>
              <a:ext cx="43" cy="28"/>
            </a:xfrm>
            <a:custGeom>
              <a:avLst/>
              <a:gdLst>
                <a:gd name="T0" fmla="*/ 0 w 8"/>
                <a:gd name="T1" fmla="*/ 1879262078 h 5"/>
                <a:gd name="T2" fmla="*/ 1187135314 w 8"/>
                <a:gd name="T3" fmla="*/ 2147483647 h 5"/>
                <a:gd name="T4" fmla="*/ 2147483647 w 8"/>
                <a:gd name="T5" fmla="*/ 2147483647 h 5"/>
                <a:gd name="T6" fmla="*/ 2147483647 w 8"/>
                <a:gd name="T7" fmla="*/ 2147483647 h 5"/>
                <a:gd name="T8" fmla="*/ 2147483647 w 8"/>
                <a:gd name="T9" fmla="*/ 2147483647 h 5"/>
                <a:gd name="T10" fmla="*/ 2147483647 w 8"/>
                <a:gd name="T11" fmla="*/ 1879262078 h 5"/>
                <a:gd name="T12" fmla="*/ 2147483647 w 8"/>
                <a:gd name="T13" fmla="*/ 1029008971 h 5"/>
                <a:gd name="T14" fmla="*/ 1729825737 w 8"/>
                <a:gd name="T15" fmla="*/ 1029008971 h 5"/>
                <a:gd name="T16" fmla="*/ 542686209 w 8"/>
                <a:gd name="T17" fmla="*/ 0 h 5"/>
                <a:gd name="T18" fmla="*/ 542686209 w 8"/>
                <a:gd name="T19" fmla="*/ 1029008971 h 5"/>
                <a:gd name="T20" fmla="*/ 0 w 8"/>
                <a:gd name="T21" fmla="*/ 1879262078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
                <a:gd name="T35" fmla="*/ 8 w 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
                  <a:moveTo>
                    <a:pt x="0" y="2"/>
                  </a:moveTo>
                  <a:lnTo>
                    <a:pt x="2" y="3"/>
                  </a:lnTo>
                  <a:lnTo>
                    <a:pt x="6" y="5"/>
                  </a:lnTo>
                  <a:lnTo>
                    <a:pt x="7" y="5"/>
                  </a:lnTo>
                  <a:lnTo>
                    <a:pt x="8" y="4"/>
                  </a:lnTo>
                  <a:lnTo>
                    <a:pt x="8" y="2"/>
                  </a:lnTo>
                  <a:lnTo>
                    <a:pt x="6" y="1"/>
                  </a:lnTo>
                  <a:lnTo>
                    <a:pt x="3" y="1"/>
                  </a:lnTo>
                  <a:lnTo>
                    <a:pt x="1" y="0"/>
                  </a:lnTo>
                  <a:lnTo>
                    <a:pt x="1" y="1"/>
                  </a:lnTo>
                  <a:lnTo>
                    <a:pt x="0" y="2"/>
                  </a:lnTo>
                  <a:close/>
                </a:path>
              </a:pathLst>
            </a:custGeom>
            <a:solidFill>
              <a:srgbClr val="3366FF"/>
            </a:solidFill>
            <a:ln w="15875">
              <a:solidFill>
                <a:schemeClr val="tx1">
                  <a:lumMod val="75000"/>
                </a:schemeClr>
              </a:solidFill>
              <a:prstDash val="solid"/>
              <a:round/>
              <a:headEnd/>
              <a:tailEnd/>
            </a:ln>
          </p:spPr>
          <p:txBody>
            <a:bodyPr/>
            <a:lstStyle/>
            <a:p>
              <a:pPr algn="ctr" eaLnBrk="0" hangingPunct="0">
                <a:defRPr/>
              </a:pPr>
              <a:endParaRPr lang="en-US" b="1">
                <a:solidFill>
                  <a:srgbClr val="FFFF00"/>
                </a:solidFill>
                <a:latin typeface="Arial" charset="0"/>
                <a:cs typeface="+mn-cs"/>
              </a:endParaRPr>
            </a:p>
          </p:txBody>
        </p:sp>
      </p:grpSp>
      <p:sp>
        <p:nvSpPr>
          <p:cNvPr id="3136" name="Rectangle 109">
            <a:extLst>
              <a:ext uri="{FF2B5EF4-FFF2-40B4-BE49-F238E27FC236}">
                <a16:creationId xmlns:a16="http://schemas.microsoft.com/office/drawing/2014/main" id="{B45E1A71-A85D-4B8D-876E-A72B76BE81B1}"/>
              </a:ext>
            </a:extLst>
          </p:cNvPr>
          <p:cNvSpPr>
            <a:spLocks noChangeArrowheads="1"/>
          </p:cNvSpPr>
          <p:nvPr/>
        </p:nvSpPr>
        <p:spPr bwMode="auto">
          <a:xfrm>
            <a:off x="9064625" y="3248025"/>
            <a:ext cx="279400" cy="139700"/>
          </a:xfrm>
          <a:prstGeom prst="rect">
            <a:avLst/>
          </a:prstGeom>
          <a:solidFill>
            <a:srgbClr val="82ABFE"/>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7" name="Rectangle 110">
            <a:extLst>
              <a:ext uri="{FF2B5EF4-FFF2-40B4-BE49-F238E27FC236}">
                <a16:creationId xmlns:a16="http://schemas.microsoft.com/office/drawing/2014/main" id="{CBF4F5FD-FD88-455A-ABB4-C6C6D45B2334}"/>
              </a:ext>
            </a:extLst>
          </p:cNvPr>
          <p:cNvSpPr>
            <a:spLocks noChangeArrowheads="1"/>
          </p:cNvSpPr>
          <p:nvPr/>
        </p:nvSpPr>
        <p:spPr bwMode="auto">
          <a:xfrm>
            <a:off x="9064625" y="3590925"/>
            <a:ext cx="279400" cy="139700"/>
          </a:xfrm>
          <a:prstGeom prst="rect">
            <a:avLst/>
          </a:prstGeom>
          <a:solidFill>
            <a:srgbClr val="3366FF"/>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8" name="Rectangle 111">
            <a:extLst>
              <a:ext uri="{FF2B5EF4-FFF2-40B4-BE49-F238E27FC236}">
                <a16:creationId xmlns:a16="http://schemas.microsoft.com/office/drawing/2014/main" id="{19AFDADC-9EC0-4B6B-8304-BD97610C6243}"/>
              </a:ext>
            </a:extLst>
          </p:cNvPr>
          <p:cNvSpPr>
            <a:spLocks noChangeArrowheads="1"/>
          </p:cNvSpPr>
          <p:nvPr/>
        </p:nvSpPr>
        <p:spPr bwMode="auto">
          <a:xfrm>
            <a:off x="9064625" y="3933825"/>
            <a:ext cx="279400" cy="139700"/>
          </a:xfrm>
          <a:prstGeom prst="rect">
            <a:avLst/>
          </a:prstGeom>
          <a:solidFill>
            <a:srgbClr val="136191"/>
          </a:solidFill>
          <a:ln w="15875" algn="ctr">
            <a:solidFill>
              <a:schemeClr val="tx1">
                <a:lumMod val="75000"/>
              </a:schemeClr>
            </a:solidFill>
            <a:miter lim="800000"/>
            <a:headEnd/>
            <a:tailEnd/>
          </a:ln>
        </p:spPr>
        <p:txBody>
          <a:bodyPr wrap="none" anchor="ctr"/>
          <a:lstStyle/>
          <a:p>
            <a:pPr algn="ctr" eaLnBrk="0" hangingPunct="0">
              <a:defRPr/>
            </a:pPr>
            <a:endParaRPr lang="en-US" b="1">
              <a:solidFill>
                <a:srgbClr val="FFFF00"/>
              </a:solidFill>
              <a:latin typeface="Arial" charset="0"/>
              <a:cs typeface="+mn-cs"/>
            </a:endParaRPr>
          </a:p>
        </p:txBody>
      </p:sp>
      <p:sp>
        <p:nvSpPr>
          <p:cNvPr id="3139" name="Rectangle 112">
            <a:extLst>
              <a:ext uri="{FF2B5EF4-FFF2-40B4-BE49-F238E27FC236}">
                <a16:creationId xmlns:a16="http://schemas.microsoft.com/office/drawing/2014/main" id="{B267897B-5EC8-4B3F-AC1A-AE32B1090AA4}"/>
              </a:ext>
            </a:extLst>
          </p:cNvPr>
          <p:cNvSpPr>
            <a:spLocks noChangeArrowheads="1"/>
          </p:cNvSpPr>
          <p:nvPr/>
        </p:nvSpPr>
        <p:spPr bwMode="auto">
          <a:xfrm>
            <a:off x="9064625" y="4264025"/>
            <a:ext cx="279400" cy="139700"/>
          </a:xfrm>
          <a:prstGeom prst="rect">
            <a:avLst/>
          </a:prstGeom>
          <a:solidFill>
            <a:srgbClr val="001968"/>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3140" name="Rectangle 113">
            <a:extLst>
              <a:ext uri="{FF2B5EF4-FFF2-40B4-BE49-F238E27FC236}">
                <a16:creationId xmlns:a16="http://schemas.microsoft.com/office/drawing/2014/main" id="{A2694F31-3528-4646-A1CB-027D93217B98}"/>
              </a:ext>
            </a:extLst>
          </p:cNvPr>
          <p:cNvSpPr>
            <a:spLocks noChangeArrowheads="1"/>
          </p:cNvSpPr>
          <p:nvPr/>
        </p:nvSpPr>
        <p:spPr bwMode="auto">
          <a:xfrm>
            <a:off x="9064625" y="4581525"/>
            <a:ext cx="279400" cy="139700"/>
          </a:xfrm>
          <a:prstGeom prst="rect">
            <a:avLst/>
          </a:prstGeom>
          <a:solidFill>
            <a:schemeClr val="tx1"/>
          </a:solidFill>
          <a:ln w="15875" algn="ctr">
            <a:solidFill>
              <a:schemeClr val="tx1">
                <a:lumMod val="75000"/>
              </a:schemeClr>
            </a:solidFill>
            <a:miter lim="800000"/>
            <a:headEnd/>
            <a:tailEnd/>
          </a:ln>
        </p:spPr>
        <p:txBody>
          <a:bodyPr wrap="none" anchor="ctr"/>
          <a:lstStyle/>
          <a:p>
            <a:pPr algn="ctr" eaLnBrk="0" hangingPunct="0">
              <a:defRPr/>
            </a:pPr>
            <a:endParaRPr lang="en-US" b="1" dirty="0">
              <a:solidFill>
                <a:srgbClr val="FFFF00"/>
              </a:solidFill>
              <a:latin typeface="Arial" charset="0"/>
              <a:cs typeface="+mn-cs"/>
            </a:endParaRPr>
          </a:p>
        </p:txBody>
      </p:sp>
      <p:sp>
        <p:nvSpPr>
          <p:cNvPr id="177221" name="Text Box 114">
            <a:extLst>
              <a:ext uri="{FF2B5EF4-FFF2-40B4-BE49-F238E27FC236}">
                <a16:creationId xmlns:a16="http://schemas.microsoft.com/office/drawing/2014/main" id="{4A35DFD4-5DF3-4EAE-8CF1-79F138BE76B4}"/>
              </a:ext>
            </a:extLst>
          </p:cNvPr>
          <p:cNvSpPr txBox="1">
            <a:spLocks noChangeArrowheads="1"/>
          </p:cNvSpPr>
          <p:nvPr/>
        </p:nvSpPr>
        <p:spPr bwMode="auto">
          <a:xfrm>
            <a:off x="9474200" y="4529139"/>
            <a:ext cx="717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No Data</a:t>
            </a:r>
          </a:p>
        </p:txBody>
      </p:sp>
      <p:sp>
        <p:nvSpPr>
          <p:cNvPr id="177222" name="Text Box 105">
            <a:extLst>
              <a:ext uri="{FF2B5EF4-FFF2-40B4-BE49-F238E27FC236}">
                <a16:creationId xmlns:a16="http://schemas.microsoft.com/office/drawing/2014/main" id="{9EF874D4-2BF4-4F1F-B201-5BEBB153337F}"/>
              </a:ext>
            </a:extLst>
          </p:cNvPr>
          <p:cNvSpPr txBox="1">
            <a:spLocks noChangeArrowheads="1"/>
          </p:cNvSpPr>
          <p:nvPr/>
        </p:nvSpPr>
        <p:spPr bwMode="auto">
          <a:xfrm>
            <a:off x="9385300" y="3182939"/>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5.5% - 7.5%</a:t>
            </a:r>
          </a:p>
        </p:txBody>
      </p:sp>
      <p:sp>
        <p:nvSpPr>
          <p:cNvPr id="177223" name="Text Box 106">
            <a:extLst>
              <a:ext uri="{FF2B5EF4-FFF2-40B4-BE49-F238E27FC236}">
                <a16:creationId xmlns:a16="http://schemas.microsoft.com/office/drawing/2014/main" id="{9043002B-A4FB-4BA2-BED9-CBBCC498669F}"/>
              </a:ext>
            </a:extLst>
          </p:cNvPr>
          <p:cNvSpPr txBox="1">
            <a:spLocks noChangeArrowheads="1"/>
          </p:cNvSpPr>
          <p:nvPr/>
        </p:nvSpPr>
        <p:spPr bwMode="auto">
          <a:xfrm>
            <a:off x="9385300" y="3538539"/>
            <a:ext cx="9477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7.6% - 9.0%</a:t>
            </a:r>
          </a:p>
        </p:txBody>
      </p:sp>
      <p:sp>
        <p:nvSpPr>
          <p:cNvPr id="177224" name="Text Box 107">
            <a:extLst>
              <a:ext uri="{FF2B5EF4-FFF2-40B4-BE49-F238E27FC236}">
                <a16:creationId xmlns:a16="http://schemas.microsoft.com/office/drawing/2014/main" id="{9CD4E222-4728-4CBE-A4FE-DF142FF7A5CE}"/>
              </a:ext>
            </a:extLst>
          </p:cNvPr>
          <p:cNvSpPr txBox="1">
            <a:spLocks noChangeArrowheads="1"/>
          </p:cNvSpPr>
          <p:nvPr/>
        </p:nvSpPr>
        <p:spPr bwMode="auto">
          <a:xfrm>
            <a:off x="9345613" y="3868739"/>
            <a:ext cx="1027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9.1% - 12.0%</a:t>
            </a:r>
          </a:p>
        </p:txBody>
      </p:sp>
      <p:sp>
        <p:nvSpPr>
          <p:cNvPr id="177225" name="Text Box 108">
            <a:extLst>
              <a:ext uri="{FF2B5EF4-FFF2-40B4-BE49-F238E27FC236}">
                <a16:creationId xmlns:a16="http://schemas.microsoft.com/office/drawing/2014/main" id="{7D7A284B-2B8D-41B0-BD24-6F17207E2006}"/>
              </a:ext>
            </a:extLst>
          </p:cNvPr>
          <p:cNvSpPr txBox="1">
            <a:spLocks noChangeArrowheads="1"/>
          </p:cNvSpPr>
          <p:nvPr/>
        </p:nvSpPr>
        <p:spPr bwMode="auto">
          <a:xfrm>
            <a:off x="9305925" y="4211639"/>
            <a:ext cx="1106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wrap="none">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ctr" eaLnBrk="0" hangingPunct="0">
              <a:spcAft>
                <a:spcPct val="0"/>
              </a:spcAft>
              <a:buClrTx/>
              <a:buSzTx/>
              <a:buNone/>
            </a:pPr>
            <a:r>
              <a:rPr lang="en-US" altLang="en-US" sz="1100" b="1">
                <a:cs typeface="+mn-cs"/>
              </a:rPr>
              <a:t>12.1% - 20.6%</a:t>
            </a:r>
          </a:p>
        </p:txBody>
      </p:sp>
      <p:sp>
        <p:nvSpPr>
          <p:cNvPr id="177226" name="Rectangle 7">
            <a:extLst>
              <a:ext uri="{FF2B5EF4-FFF2-40B4-BE49-F238E27FC236}">
                <a16:creationId xmlns:a16="http://schemas.microsoft.com/office/drawing/2014/main" id="{FA9E6437-9001-45E2-A63B-E82A8EECEDD4}"/>
              </a:ext>
            </a:extLst>
          </p:cNvPr>
          <p:cNvSpPr>
            <a:spLocks noGrp="1" noChangeArrowheads="1"/>
          </p:cNvSpPr>
          <p:nvPr>
            <p:ph type="title" idx="4294967295"/>
          </p:nvPr>
        </p:nvSpPr>
        <p:spPr>
          <a:xfrm>
            <a:off x="1960563" y="330201"/>
            <a:ext cx="8266112" cy="1135063"/>
          </a:xfrm>
          <a:noFill/>
        </p:spPr>
        <p:txBody>
          <a:bodyPr anchor="t"/>
          <a:lstStyle/>
          <a:p>
            <a:r>
              <a:rPr lang="en-US" altLang="en-US" sz="2000"/>
              <a:t>Percentage of High School Students Who Drank a Can, Bottle, or Glass of Soda or Pop Two or More Times Per Day*</a:t>
            </a:r>
          </a:p>
        </p:txBody>
      </p:sp>
      <p:sp>
        <p:nvSpPr>
          <p:cNvPr id="177227" name="Text Box 101">
            <a:extLst>
              <a:ext uri="{FF2B5EF4-FFF2-40B4-BE49-F238E27FC236}">
                <a16:creationId xmlns:a16="http://schemas.microsoft.com/office/drawing/2014/main" id="{D7AEE653-A637-4597-9334-CAC162A62370}"/>
              </a:ext>
            </a:extLst>
          </p:cNvPr>
          <p:cNvSpPr txBox="1">
            <a:spLocks noChangeArrowheads="1"/>
          </p:cNvSpPr>
          <p:nvPr/>
        </p:nvSpPr>
        <p:spPr bwMode="auto">
          <a:xfrm>
            <a:off x="1884363" y="6186489"/>
            <a:ext cx="83423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lgn="ctr">
                <a:solidFill>
                  <a:srgbClr val="000000"/>
                </a:solidFill>
                <a:miter lim="800000"/>
                <a:headEnd/>
                <a:tailEnd/>
              </a14:hiddenLine>
            </a:ext>
          </a:extLst>
        </p:spPr>
        <p:txBody>
          <a:bodyPr anchor="b">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eaLnBrk="0" hangingPunct="0">
              <a:spcBef>
                <a:spcPct val="50000"/>
              </a:spcBef>
              <a:spcAft>
                <a:spcPct val="0"/>
              </a:spcAft>
              <a:buClrTx/>
              <a:buSzTx/>
              <a:buNone/>
            </a:pPr>
            <a:r>
              <a:rPr lang="en-US" altLang="en-US" sz="1100">
                <a:cs typeface="+mn-cs"/>
              </a:rPr>
              <a:t>Such as Coke, Pepsi, or Sprite, not counting diet soda or diet pop, during the 7 days before the survey</a:t>
            </a:r>
          </a:p>
        </p:txBody>
      </p:sp>
      <p:sp>
        <p:nvSpPr>
          <p:cNvPr id="177228" name="Text Box 116">
            <a:extLst>
              <a:ext uri="{FF2B5EF4-FFF2-40B4-BE49-F238E27FC236}">
                <a16:creationId xmlns:a16="http://schemas.microsoft.com/office/drawing/2014/main" id="{B0914358-3BAC-465E-AE43-64A1D0F8A177}"/>
              </a:ext>
            </a:extLst>
          </p:cNvPr>
          <p:cNvSpPr txBox="1">
            <a:spLocks noChangeArrowheads="1"/>
          </p:cNvSpPr>
          <p:nvPr/>
        </p:nvSpPr>
        <p:spPr bwMode="auto">
          <a:xfrm>
            <a:off x="6302375" y="6489701"/>
            <a:ext cx="41084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1pPr>
            <a:lvl2pPr marL="742950" indent="-285750">
              <a:spcAft>
                <a:spcPct val="50000"/>
              </a:spcAft>
              <a:buClr>
                <a:schemeClr val="tx2"/>
              </a:buClr>
              <a:buSzPct val="70000"/>
              <a:buFont typeface="Monotype Sorts" pitchFamily="2" charset="2"/>
              <a:buChar char="l"/>
              <a:defRPr sz="2800">
                <a:solidFill>
                  <a:srgbClr val="00788A"/>
                </a:solidFill>
                <a:latin typeface="Arial" panose="020B0604020202020204" pitchFamily="34" charset="0"/>
              </a:defRPr>
            </a:lvl2pPr>
            <a:lvl3pPr marL="1143000" indent="-228600">
              <a:spcAft>
                <a:spcPct val="50000"/>
              </a:spcAft>
              <a:buClr>
                <a:schemeClr val="tx2"/>
              </a:buClr>
              <a:buSzPct val="70000"/>
              <a:buFont typeface="Monotype Sorts" pitchFamily="2" charset="2"/>
              <a:buChar char="ä"/>
              <a:defRPr sz="2800">
                <a:solidFill>
                  <a:srgbClr val="00788A"/>
                </a:solidFill>
                <a:latin typeface="Arial" panose="020B0604020202020204" pitchFamily="34" charset="0"/>
              </a:defRPr>
            </a:lvl3pPr>
            <a:lvl4pPr marL="1600200" indent="-228600">
              <a:spcAft>
                <a:spcPct val="50000"/>
              </a:spcAft>
              <a:buClr>
                <a:schemeClr val="tx2"/>
              </a:buClr>
              <a:buSzPct val="70000"/>
              <a:buFont typeface="Monotype Sorts" pitchFamily="2" charset="2"/>
              <a:buChar char="n"/>
              <a:defRPr sz="2800">
                <a:solidFill>
                  <a:srgbClr val="00788A"/>
                </a:solidFill>
                <a:latin typeface="Arial" panose="020B0604020202020204" pitchFamily="34" charset="0"/>
              </a:defRPr>
            </a:lvl4pPr>
            <a:lvl5pPr marL="2057400" indent="-228600">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5pPr>
            <a:lvl6pPr marL="25146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6pPr>
            <a:lvl7pPr marL="29718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7pPr>
            <a:lvl8pPr marL="34290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8pPr>
            <a:lvl9pPr marL="3886200" indent="-228600" eaLnBrk="0" fontAlgn="base" hangingPunct="0">
              <a:spcBef>
                <a:spcPct val="0"/>
              </a:spcBef>
              <a:spcAft>
                <a:spcPct val="50000"/>
              </a:spcAft>
              <a:buClr>
                <a:schemeClr val="tx2"/>
              </a:buClr>
              <a:buSzPct val="70000"/>
              <a:buFont typeface="Monotype Sorts" pitchFamily="2" charset="2"/>
              <a:buChar char="è"/>
              <a:defRPr sz="2800">
                <a:solidFill>
                  <a:srgbClr val="00788A"/>
                </a:solidFill>
                <a:latin typeface="Arial" panose="020B0604020202020204" pitchFamily="34" charset="0"/>
              </a:defRPr>
            </a:lvl9pPr>
          </a:lstStyle>
          <a:p>
            <a:pPr algn="r" eaLnBrk="0" hangingPunct="0">
              <a:spcAft>
                <a:spcPct val="0"/>
              </a:spcAft>
              <a:buClrTx/>
              <a:buSzTx/>
              <a:buNone/>
            </a:pPr>
            <a:r>
              <a:rPr lang="en-US" altLang="en-US" sz="1600" i="1">
                <a:cs typeface="+mn-cs"/>
              </a:rPr>
              <a:t>State Youth Risk Behavior Surveys, 2019</a:t>
            </a:r>
          </a:p>
        </p:txBody>
      </p:sp>
    </p:spTree>
    <p:extLst>
      <p:ext uri="{BB962C8B-B14F-4D97-AF65-F5344CB8AC3E}">
        <p14:creationId xmlns:p14="http://schemas.microsoft.com/office/powerpoint/2010/main" val="3169718290"/>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Drink a Can, Bottle, or Glass of a Sports Drink,*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Gatorade or PowerAde, not counting low-calorie sports drinks such as Propel or G2, during the 7 days before the survey</a:t>
            </a:r>
          </a:p>
          <a:p>
            <a:r>
              <a:rPr lang="en-US" sz="900" b="1" baseline="50000" dirty="0">
                <a:solidFill>
                  <a:srgbClr val="007889"/>
                </a:solidFill>
              </a:rPr>
              <a:t>†</a:t>
            </a:r>
            <a:r>
              <a:rPr lang="en-US" sz="1100" dirty="0">
                <a:solidFill>
                  <a:srgbClr val="007889"/>
                </a:solidFill>
              </a:rPr>
              <a:t>F &gt; M; 12th &gt; 10th;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579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Eat Fruit or Drink 100% Fruit Juices,* 1999-2019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221796069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a:p>
            <a:r>
              <a:rPr lang="en-US" sz="900" b="1" baseline="50000" dirty="0">
                <a:solidFill>
                  <a:srgbClr val="007889"/>
                </a:solidFill>
              </a:rPr>
              <a:t>†</a:t>
            </a:r>
            <a:r>
              <a:rPr lang="en-US" sz="1100" dirty="0">
                <a:solidFill>
                  <a:srgbClr val="007889"/>
                </a:solidFill>
              </a:rPr>
              <a:t>Decreased, 1999-2013, increased, 2013-2019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1999-2019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36171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Drink a Can, Bottle, or Glass of a Sports Drink,* by Sexual Identity and Sex of Sexual Contacts,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Gatorade or PowerAde, not counting low-calorie sports drinks such as Propel or G2,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308969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Drink a Can, Bottle, or Glass of a Sports Drink,* 2015-2019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2317220378"/>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Gatorade or PowerAde, not counting low-calorie sports drinks such as Propel or G2, during the 7 days before the survey</a:t>
            </a:r>
          </a:p>
          <a:p>
            <a:r>
              <a:rPr lang="en-US" sz="900" b="1" baseline="50000" dirty="0">
                <a:solidFill>
                  <a:srgbClr val="007889"/>
                </a:solidFill>
              </a:rPr>
              <a:t>†</a:t>
            </a:r>
            <a:r>
              <a:rPr lang="en-US" sz="1100" dirty="0">
                <a:solidFill>
                  <a:srgbClr val="007889"/>
                </a:solidFill>
              </a:rPr>
              <a:t>Increased 2015-2019 [Based on linear trend analyses using logistic regression models controlling for sex, race/ethnicity, and grade (p &lt; 0.05).]</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2015-2019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84680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a Can, Bottle, or Glass of a Sports Drink One or More Times Per Day,*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5661379"/>
            <a:ext cx="11125200" cy="769441"/>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a:t>
            </a:r>
            <a:r>
              <a:rPr lang="en-US" sz="1100" dirty="0">
                <a:solidFill>
                  <a:srgbClr val="007889"/>
                </a:solidFill>
                <a:ea typeface="Verdana" panose="020B0604030504040204" pitchFamily="34" charset="0"/>
                <a:cs typeface="Verdana" panose="020B0604030504040204" pitchFamily="34" charset="0"/>
              </a:rPr>
              <a:t>uch as Gatorade or Powerade, not counting low calorie sports drinks such as Propel or G2, during the 7 days before the survey.</a:t>
            </a:r>
          </a:p>
          <a:p>
            <a:r>
              <a:rPr lang="en-US" sz="900" b="1" baseline="50000" dirty="0">
                <a:solidFill>
                  <a:srgbClr val="007889"/>
                </a:solidFill>
              </a:rPr>
              <a:t>†</a:t>
            </a:r>
            <a:r>
              <a:rPr lang="en-US" sz="1100" dirty="0">
                <a:solidFill>
                  <a:srgbClr val="007889"/>
                </a:solidFill>
              </a:rPr>
              <a:t>M &gt; F; 9th &gt; 12th, 10th &gt; 12th;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616467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a Can, Bottle, or Glass of a Sports Drink One or More Times Per Day,* by Sexual Identity and Sex of Sexual Contacts,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5999933"/>
            <a:ext cx="11125200" cy="430887"/>
          </a:xfrm>
          <a:prstGeom prst="rect">
            <a:avLst/>
          </a:prstGeom>
          <a:noFill/>
        </p:spPr>
        <p:txBody>
          <a:bodyPr wrap="square" rtlCol="0" anchor="b" anchorCtr="0">
            <a:spAutoFit/>
          </a:bodyPr>
          <a:lstStyle/>
          <a:p>
            <a:r>
              <a:rPr lang="en-US" sz="1100" dirty="0">
                <a:solidFill>
                  <a:srgbClr val="007889"/>
                </a:solidFill>
                <a:ea typeface="Verdana" panose="020B0604030504040204" pitchFamily="34" charset="0"/>
                <a:cs typeface="Verdana" panose="020B0604030504040204" pitchFamily="34" charset="0"/>
              </a:rPr>
              <a:t>*Such as Gatorade or Powerade, not counting low calorie sports drinks such as Propel or G2, during the 7 days before the survey.</a:t>
            </a:r>
            <a:endParaRPr lang="en-US" sz="1100" dirty="0">
              <a:solidFill>
                <a:srgbClr val="007889"/>
              </a:solidFill>
              <a:latin typeface="+mj-lt"/>
              <a:ea typeface="Verdana" panose="020B0604030504040204" pitchFamily="34" charset="0"/>
              <a:cs typeface="Verdana" panose="020B0604030504040204" pitchFamily="34" charset="0"/>
            </a:endParaRP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49459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a Can, Bottle, or Glass of a Sports Drink One or More Times Per Day,* 2015-2019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2267865702"/>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5999933"/>
            <a:ext cx="10820400" cy="430887"/>
          </a:xfrm>
          <a:prstGeom prst="rect">
            <a:avLst/>
          </a:prstGeom>
          <a:noFill/>
        </p:spPr>
        <p:txBody>
          <a:bodyPr wrap="square" rtlCol="0" anchor="b" anchorCtr="0">
            <a:spAutoFit/>
          </a:bodyPr>
          <a:lstStyle/>
          <a:p>
            <a:r>
              <a:rPr lang="en-US" sz="1100" dirty="0">
                <a:solidFill>
                  <a:srgbClr val="007889"/>
                </a:solidFill>
                <a:ea typeface="Verdana" panose="020B0604030504040204" pitchFamily="34" charset="0"/>
                <a:cs typeface="Verdana" panose="020B0604030504040204" pitchFamily="34" charset="0"/>
              </a:rPr>
              <a:t>*Such as Gatorade or Powerade, not counting low calorie sports drinks such as Propel or G2, during the 7 days before the survey.</a:t>
            </a:r>
            <a:endParaRPr lang="en-US" sz="1100" dirty="0">
              <a:solidFill>
                <a:srgbClr val="007889"/>
              </a:solidFill>
              <a:latin typeface="+mj-lt"/>
              <a:ea typeface="Verdana" panose="020B0604030504040204" pitchFamily="34" charset="0"/>
              <a:cs typeface="Verdana" panose="020B0604030504040204" pitchFamily="34" charset="0"/>
            </a:endParaRPr>
          </a:p>
          <a:p>
            <a:r>
              <a:rPr lang="en-US" sz="900" b="1" baseline="50000" dirty="0">
                <a:solidFill>
                  <a:srgbClr val="007889"/>
                </a:solidFill>
              </a:rPr>
              <a:t>†</a:t>
            </a:r>
            <a:r>
              <a:rPr lang="en-US" sz="1100" dirty="0">
                <a:solidFill>
                  <a:srgbClr val="007889"/>
                </a:solidFill>
              </a:rPr>
              <a:t>Decreased 2015-2019 [Based on linear trend analyses using logistic regression models controlling for sex, race/ethnicity, and grade (p &lt; 0.05).]</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2015-2019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49377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a Can, Bottle, or Glass of a Sports Drink Two or More Times Per Day,*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5661379"/>
            <a:ext cx="11125200" cy="769441"/>
          </a:xfrm>
          <a:prstGeom prst="rect">
            <a:avLst/>
          </a:prstGeom>
          <a:noFill/>
        </p:spPr>
        <p:txBody>
          <a:bodyPr wrap="square" rtlCol="0" anchor="b" anchorCtr="0">
            <a:spAutoFit/>
          </a:bodyPr>
          <a:lstStyle/>
          <a:p>
            <a:r>
              <a:rPr lang="en-US" sz="1100" dirty="0">
                <a:solidFill>
                  <a:srgbClr val="007889"/>
                </a:solidFill>
                <a:ea typeface="Verdana" panose="020B0604030504040204" pitchFamily="34" charset="0"/>
                <a:cs typeface="Verdana" panose="020B0604030504040204" pitchFamily="34" charset="0"/>
              </a:rPr>
              <a:t>*Such as Gatorade or Powerade, not counting low calorie sports drinks such as Propel or G2, during the 7 days before the survey. </a:t>
            </a:r>
          </a:p>
          <a:p>
            <a:r>
              <a:rPr lang="en-US" sz="900" b="1" baseline="50000" dirty="0">
                <a:solidFill>
                  <a:srgbClr val="007889"/>
                </a:solidFill>
              </a:rPr>
              <a:t>†</a:t>
            </a:r>
            <a:r>
              <a:rPr lang="en-US" sz="1100" dirty="0">
                <a:solidFill>
                  <a:srgbClr val="007889"/>
                </a:solidFill>
              </a:rPr>
              <a:t>M &gt; F;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158360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a Can, Bottle, or Glass of a Sports Drink Two or More Times Per Day,* by Sexual Identity and Sex of Sexual Contacts,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5999933"/>
            <a:ext cx="11125200" cy="430887"/>
          </a:xfrm>
          <a:prstGeom prst="rect">
            <a:avLst/>
          </a:prstGeom>
          <a:noFill/>
        </p:spPr>
        <p:txBody>
          <a:bodyPr wrap="square" rtlCol="0" anchor="b" anchorCtr="0">
            <a:spAutoFit/>
          </a:bodyPr>
          <a:lstStyle/>
          <a:p>
            <a:r>
              <a:rPr lang="en-US" sz="1100" dirty="0">
                <a:solidFill>
                  <a:srgbClr val="007889"/>
                </a:solidFill>
                <a:ea typeface="Verdana" panose="020B0604030504040204" pitchFamily="34" charset="0"/>
                <a:cs typeface="Verdana" panose="020B0604030504040204" pitchFamily="34" charset="0"/>
              </a:rPr>
              <a:t>*Such as Gatorade or Powerade, not counting low calorie sports drinks such as Propel or G2, during the 7 days before the survey.</a:t>
            </a:r>
            <a:endParaRPr lang="en-US" sz="1100" dirty="0">
              <a:solidFill>
                <a:srgbClr val="007889"/>
              </a:solidFill>
              <a:latin typeface="+mj-lt"/>
              <a:ea typeface="Verdana" panose="020B0604030504040204" pitchFamily="34" charset="0"/>
              <a:cs typeface="Verdana" panose="020B0604030504040204" pitchFamily="34" charset="0"/>
            </a:endParaRP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623584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a Can, Bottle, or Glass of a Sports Drink Two or More Times Per Day,* 2015-2019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3043074496"/>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5999933"/>
            <a:ext cx="10820400" cy="430887"/>
          </a:xfrm>
          <a:prstGeom prst="rect">
            <a:avLst/>
          </a:prstGeom>
          <a:noFill/>
        </p:spPr>
        <p:txBody>
          <a:bodyPr wrap="square" rtlCol="0" anchor="b" anchorCtr="0">
            <a:spAutoFit/>
          </a:bodyPr>
          <a:lstStyle/>
          <a:p>
            <a:r>
              <a:rPr lang="en-US" sz="1100" dirty="0">
                <a:solidFill>
                  <a:srgbClr val="007889"/>
                </a:solidFill>
                <a:ea typeface="Verdana" panose="020B0604030504040204" pitchFamily="34" charset="0"/>
                <a:cs typeface="Verdana" panose="020B0604030504040204" pitchFamily="34" charset="0"/>
              </a:rPr>
              <a:t>*Such as Gatorade or Powerade, not counting low calorie sports drinks such as Propel or G2, during the 7 days before the survey. </a:t>
            </a:r>
          </a:p>
          <a:p>
            <a:r>
              <a:rPr lang="en-US" sz="900" b="1" baseline="50000" dirty="0">
                <a:solidFill>
                  <a:srgbClr val="007889"/>
                </a:solidFill>
              </a:rPr>
              <a:t>†</a:t>
            </a:r>
            <a:r>
              <a:rPr lang="en-US" sz="1100" dirty="0">
                <a:solidFill>
                  <a:srgbClr val="007889"/>
                </a:solidFill>
              </a:rPr>
              <a:t>Decreased 2015-2019 [Based on linear trend analyses using logistic regression models controlling for sex, race/ethnicity, and grade (p &lt; 0.05).]</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2015-2019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913080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Drink a Bottle or Glass of Plain Water,* by Sex,</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900" b="1" baseline="50000" dirty="0">
                <a:solidFill>
                  <a:srgbClr val="007889"/>
                </a:solidFill>
              </a:rPr>
              <a:t>†</a:t>
            </a:r>
            <a:r>
              <a:rPr lang="en-US" sz="1100" dirty="0">
                <a:solidFill>
                  <a:srgbClr val="007889"/>
                </a:solidFill>
              </a:rPr>
              <a:t>M &gt; F; B &gt; H, B &gt; W, H &gt; W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018328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Drink a Bottle or Glass of Plain Water,* by Sexual Identity and Sex of Sexual Contacts,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6169210"/>
            <a:ext cx="111252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08567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1965016" y="260564"/>
            <a:ext cx="822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Calibri" panose="020F0502020204030204" pitchFamily="34" charset="0"/>
              </a:rPr>
              <a:t>Range and Median Percentage of High School Students Who Did Not Eat Fruit or Drink 100% Fruit Juices,* Across 42 States and 24 Cities, 2019</a:t>
            </a:r>
          </a:p>
        </p:txBody>
      </p:sp>
      <p:graphicFrame>
        <p:nvGraphicFramePr>
          <p:cNvPr id="2" name="Object 3" descr="see speaker's note below"/>
          <p:cNvGraphicFramePr>
            <a:graphicFrameLocks noGrp="1"/>
          </p:cNvGraphicFramePr>
          <p:nvPr>
            <p:ph idx="1"/>
            <p:extLst>
              <p:ext uri="{D42A27DB-BD31-4B8C-83A1-F6EECF244321}">
                <p14:modId xmlns:p14="http://schemas.microsoft.com/office/powerpoint/2010/main" val="1656117502"/>
              </p:ext>
            </p:extLst>
          </p:nvPr>
        </p:nvGraphicFramePr>
        <p:xfrm>
          <a:off x="1752600" y="1524000"/>
          <a:ext cx="8686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note1">
            <a:extLst>
              <a:ext uri="{FF2B5EF4-FFF2-40B4-BE49-F238E27FC236}">
                <a16:creationId xmlns:a16="http://schemas.microsoft.com/office/drawing/2014/main" id="{82BB665B-1E8B-4D2A-9D05-586E91603756}"/>
              </a:ext>
            </a:extLst>
          </p:cNvPr>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*Such as orange juice, apple juice, or grape juice, during the 7 days before the survey</a:t>
            </a:r>
          </a:p>
        </p:txBody>
      </p:sp>
      <p:sp>
        <p:nvSpPr>
          <p:cNvPr id="7" name="SiteFooter1">
            <a:extLst>
              <a:ext uri="{FF2B5EF4-FFF2-40B4-BE49-F238E27FC236}">
                <a16:creationId xmlns:a16="http://schemas.microsoft.com/office/drawing/2014/main" id="{4DBE8D1E-63CA-4827-A143-FE9DE5A3E011}"/>
              </a:ext>
            </a:extLst>
          </p:cNvPr>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State and Local Youth Risk Behavior Surveys,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Did Not Drink a Bottle or Glass of Plain Water,* 2015-2019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2966765545"/>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6169210"/>
            <a:ext cx="10820400" cy="261610"/>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a:t>
            </a:r>
          </a:p>
          <a:p>
            <a:r>
              <a:rPr lang="en-US" sz="900" b="1" baseline="50000" dirty="0">
                <a:solidFill>
                  <a:srgbClr val="007889"/>
                </a:solidFill>
              </a:rPr>
              <a:t>†</a:t>
            </a:r>
            <a:r>
              <a:rPr lang="en-US" sz="1100" dirty="0">
                <a:solidFill>
                  <a:srgbClr val="007889"/>
                </a:solidFill>
              </a:rPr>
              <a:t>No change 2015-2019 [Based on linear trend analyses using logistic regression models controlling for sex, race/ethnicity, and grade (p &lt; 0.05).]</a:t>
            </a:r>
          </a:p>
          <a:p>
            <a:r>
              <a:rPr lang="en-US" sz="1100" dirty="0">
                <a:solidFill>
                  <a:srgbClr val="007889"/>
                </a:solidFill>
              </a:rPr>
              <a:t>This graph contains weighted results.</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2015-2019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020315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One or More Glasses Per Day of Water,* by Sex,</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5661379"/>
            <a:ext cx="11125200" cy="769441"/>
          </a:xfrm>
          <a:prstGeom prst="rect">
            <a:avLst/>
          </a:prstGeom>
          <a:noFill/>
        </p:spPr>
        <p:txBody>
          <a:bodyPr wrap="square" rtlCol="0" anchor="b" anchorCtr="0">
            <a:spAutoFit/>
          </a:bodyPr>
          <a:lstStyle/>
          <a:p>
            <a:r>
              <a:rPr lang="en-US" sz="1100" dirty="0">
                <a:solidFill>
                  <a:srgbClr val="007889"/>
                </a:solidFill>
                <a:latin typeface="+mj-lt"/>
                <a:ea typeface="Verdana" panose="020B0604030504040204" pitchFamily="34" charset="0"/>
                <a:cs typeface="Verdana" panose="020B0604030504040204" pitchFamily="34" charset="0"/>
              </a:rPr>
              <a:t>*Counting tap, bottled, and unflavored sparkling water, during the 7 days before the survey. </a:t>
            </a:r>
          </a:p>
          <a:p>
            <a:r>
              <a:rPr lang="en-US" sz="900" b="1" baseline="50000" dirty="0">
                <a:solidFill>
                  <a:srgbClr val="007889"/>
                </a:solidFill>
              </a:rPr>
              <a:t>†</a:t>
            </a:r>
            <a:r>
              <a:rPr lang="en-US" sz="1100" dirty="0">
                <a:solidFill>
                  <a:srgbClr val="007889"/>
                </a:solidFill>
              </a:rPr>
              <a:t>H &gt; B, W &gt; B, W &gt; H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30234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One or More Glasses Per Day of Water,* by Sexual Identity and Sex of Sexual Contacts,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5999933"/>
            <a:ext cx="11125200" cy="430887"/>
          </a:xfrm>
          <a:prstGeom prst="rect">
            <a:avLst/>
          </a:prstGeom>
          <a:noFill/>
        </p:spPr>
        <p:txBody>
          <a:bodyPr wrap="square" rtlCol="0" anchor="b" anchorCtr="0">
            <a:spAutoFit/>
          </a:bodyPr>
          <a:lstStyle/>
          <a:p>
            <a:r>
              <a:rPr lang="en-US" sz="1100" dirty="0">
                <a:solidFill>
                  <a:srgbClr val="007889"/>
                </a:solidFill>
                <a:ea typeface="Verdana" panose="020B0604030504040204" pitchFamily="34" charset="0"/>
                <a:cs typeface="Verdana" panose="020B0604030504040204" pitchFamily="34" charset="0"/>
              </a:rPr>
              <a:t>*Counting tap, bottled, and unflavored sparkling water, during the 7 days before the survey. </a:t>
            </a: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547420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One or More Glasses Per Day of Water,* 2015-2019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1338896287"/>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5999933"/>
            <a:ext cx="10820400" cy="430887"/>
          </a:xfrm>
          <a:prstGeom prst="rect">
            <a:avLst/>
          </a:prstGeom>
          <a:noFill/>
        </p:spPr>
        <p:txBody>
          <a:bodyPr wrap="square" rtlCol="0" anchor="b" anchorCtr="0">
            <a:spAutoFit/>
          </a:bodyPr>
          <a:lstStyle/>
          <a:p>
            <a:r>
              <a:rPr lang="en-US" sz="1100" dirty="0">
                <a:solidFill>
                  <a:srgbClr val="007889"/>
                </a:solidFill>
                <a:ea typeface="Verdana" panose="020B0604030504040204" pitchFamily="34" charset="0"/>
                <a:cs typeface="Verdana" panose="020B0604030504040204" pitchFamily="34" charset="0"/>
              </a:rPr>
              <a:t>*Counting tap, bottled, and unflavored sparkling water, during the 7 days before the survey.</a:t>
            </a:r>
            <a:endParaRPr lang="en-US" sz="1100" dirty="0">
              <a:solidFill>
                <a:srgbClr val="007889"/>
              </a:solidFill>
              <a:latin typeface="+mj-lt"/>
              <a:ea typeface="Verdana" panose="020B0604030504040204" pitchFamily="34" charset="0"/>
              <a:cs typeface="Verdana" panose="020B0604030504040204" pitchFamily="34" charset="0"/>
            </a:endParaRPr>
          </a:p>
          <a:p>
            <a:r>
              <a:rPr lang="en-US" sz="900" b="1" baseline="50000" dirty="0">
                <a:solidFill>
                  <a:srgbClr val="007889"/>
                </a:solidFill>
              </a:rPr>
              <a:t>†</a:t>
            </a:r>
            <a:r>
              <a:rPr lang="en-US" sz="1100" dirty="0">
                <a:solidFill>
                  <a:srgbClr val="007889"/>
                </a:solidFill>
              </a:rPr>
              <a:t>Increased 2015-2019 [Based on linear trend analyses using logistic regression models controlling for sex, race/ethnicity, and grade (p &lt; 0.05).]</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2015-2019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891598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Two or More Glasses Per Day of Water,* by Sex,</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5661379"/>
            <a:ext cx="11125200" cy="769441"/>
          </a:xfrm>
          <a:prstGeom prst="rect">
            <a:avLst/>
          </a:prstGeom>
          <a:noFill/>
        </p:spPr>
        <p:txBody>
          <a:bodyPr wrap="square" rtlCol="0" anchor="b" anchorCtr="0">
            <a:spAutoFit/>
          </a:bodyPr>
          <a:lstStyle/>
          <a:p>
            <a:r>
              <a:rPr lang="en-US" sz="1100" dirty="0">
                <a:solidFill>
                  <a:srgbClr val="007889"/>
                </a:solidFill>
                <a:ea typeface="Verdana" panose="020B0604030504040204" pitchFamily="34" charset="0"/>
                <a:cs typeface="Verdana" panose="020B0604030504040204" pitchFamily="34" charset="0"/>
              </a:rPr>
              <a:t>*Counting tap, bottled, and unflavored sparkling water, during the 7 days before the survey.</a:t>
            </a:r>
            <a:endParaRPr lang="en-US" sz="1100" dirty="0">
              <a:solidFill>
                <a:srgbClr val="007889"/>
              </a:solidFill>
              <a:latin typeface="+mj-lt"/>
              <a:ea typeface="Verdana" panose="020B0604030504040204" pitchFamily="34" charset="0"/>
              <a:cs typeface="Verdana" panose="020B0604030504040204" pitchFamily="34" charset="0"/>
            </a:endParaRPr>
          </a:p>
          <a:p>
            <a:r>
              <a:rPr lang="en-US" sz="900" b="1" baseline="50000" dirty="0">
                <a:solidFill>
                  <a:srgbClr val="007889"/>
                </a:solidFill>
              </a:rPr>
              <a:t>†</a:t>
            </a:r>
            <a:r>
              <a:rPr lang="en-US" sz="1100" dirty="0">
                <a:solidFill>
                  <a:srgbClr val="007889"/>
                </a:solidFill>
              </a:rPr>
              <a:t>H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479497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Two or More Glasses Per Day of Water,* by Sexual Identity and Sex of Sexual Contacts,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5999933"/>
            <a:ext cx="11125200" cy="430887"/>
          </a:xfrm>
          <a:prstGeom prst="rect">
            <a:avLst/>
          </a:prstGeom>
          <a:noFill/>
        </p:spPr>
        <p:txBody>
          <a:bodyPr wrap="square" rtlCol="0" anchor="b" anchorCtr="0">
            <a:spAutoFit/>
          </a:bodyPr>
          <a:lstStyle/>
          <a:p>
            <a:r>
              <a:rPr lang="en-US" sz="1100" dirty="0">
                <a:solidFill>
                  <a:srgbClr val="007889"/>
                </a:solidFill>
                <a:ea typeface="Verdana" panose="020B0604030504040204" pitchFamily="34" charset="0"/>
                <a:cs typeface="Verdana" panose="020B0604030504040204" pitchFamily="34" charset="0"/>
              </a:rPr>
              <a:t>*Counting tap, bottled, and unflavored sparkling water, during the 7 days before the survey.</a:t>
            </a:r>
            <a:endParaRPr lang="en-US" sz="1100" dirty="0">
              <a:solidFill>
                <a:srgbClr val="007889"/>
              </a:solidFill>
              <a:latin typeface="+mj-lt"/>
              <a:ea typeface="Verdana" panose="020B0604030504040204" pitchFamily="34" charset="0"/>
              <a:cs typeface="Verdana" panose="020B0604030504040204" pitchFamily="34" charset="0"/>
            </a:endParaRPr>
          </a:p>
          <a:p>
            <a:r>
              <a:rPr lang="en-US" sz="1100" dirty="0">
                <a:solidFill>
                  <a:srgbClr val="007889"/>
                </a:solidFill>
              </a:rPr>
              <a:t>This graph contains weighted results.</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434058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Two or More Glasses Per Day of Water,* 2015-2019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1272677328"/>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5999933"/>
            <a:ext cx="10820400" cy="430887"/>
          </a:xfrm>
          <a:prstGeom prst="rect">
            <a:avLst/>
          </a:prstGeom>
          <a:noFill/>
        </p:spPr>
        <p:txBody>
          <a:bodyPr wrap="square" rtlCol="0" anchor="b" anchorCtr="0">
            <a:spAutoFit/>
          </a:bodyPr>
          <a:lstStyle/>
          <a:p>
            <a:r>
              <a:rPr lang="en-US" sz="1100" dirty="0">
                <a:solidFill>
                  <a:srgbClr val="007889"/>
                </a:solidFill>
                <a:ea typeface="Verdana" panose="020B0604030504040204" pitchFamily="34" charset="0"/>
                <a:cs typeface="Verdana" panose="020B0604030504040204" pitchFamily="34" charset="0"/>
              </a:rPr>
              <a:t>*Counting tap, bottled, and unflavored sparkling water, during the 7 days before the survey.</a:t>
            </a:r>
            <a:endParaRPr lang="en-US" sz="1100" dirty="0">
              <a:solidFill>
                <a:srgbClr val="007889"/>
              </a:solidFill>
              <a:latin typeface="+mj-lt"/>
              <a:ea typeface="Verdana" panose="020B0604030504040204" pitchFamily="34" charset="0"/>
              <a:cs typeface="Verdana" panose="020B0604030504040204" pitchFamily="34" charset="0"/>
            </a:endParaRPr>
          </a:p>
          <a:p>
            <a:r>
              <a:rPr lang="en-US" sz="900" b="1" baseline="50000" dirty="0">
                <a:solidFill>
                  <a:srgbClr val="007889"/>
                </a:solidFill>
              </a:rPr>
              <a:t>†</a:t>
            </a:r>
            <a:r>
              <a:rPr lang="en-US" sz="1100" dirty="0">
                <a:solidFill>
                  <a:srgbClr val="007889"/>
                </a:solidFill>
              </a:rPr>
              <a:t>Increased 2015-2019 [Based on linear trend analyses using logistic regression models controlling for sex, race/ethnicity, and grade (p &lt; 0.05).]</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2015-2019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78612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eading1"/>
          <p:cNvSpPr txBox="1">
            <a:spLocks noGrp="1"/>
          </p:cNvSpPr>
          <p:nvPr>
            <p:ph type="title" idx="4294967295"/>
          </p:nvPr>
        </p:nvSpPr>
        <p:spPr>
          <a:xfrm>
            <a:off x="448732" y="287867"/>
            <a:ext cx="11362267"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Three or More Glasses Per Day of Water,* by Sex,</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Grade, and Race/Ethnicity,</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r>
              <a:rPr kumimoji="0" lang="en-US" sz="2000" b="1" i="0" u="none" strike="noStrike" kern="1200" cap="none" spc="0" normalizeH="0" baseline="0" noProof="0" dirty="0">
                <a:ln>
                  <a:noFill/>
                </a:ln>
                <a:solidFill>
                  <a:srgbClr val="007889"/>
                </a:solidFill>
                <a:effectLst/>
                <a:uLnTx/>
                <a:uFillTx/>
                <a:latin typeface="Arial" pitchFamily="34" charset="0"/>
                <a:ea typeface="+mn-ea"/>
                <a:cs typeface="Arial" pitchFamily="34" charset="0"/>
              </a:rPr>
              <a:t> 2019</a:t>
            </a:r>
          </a:p>
        </p:txBody>
      </p:sp>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5661379"/>
            <a:ext cx="11125200" cy="769441"/>
          </a:xfrm>
          <a:prstGeom prst="rect">
            <a:avLst/>
          </a:prstGeom>
          <a:noFill/>
        </p:spPr>
        <p:txBody>
          <a:bodyPr wrap="square" rtlCol="0" anchor="b" anchorCtr="0">
            <a:spAutoFit/>
          </a:bodyPr>
          <a:lstStyle/>
          <a:p>
            <a:r>
              <a:rPr lang="en-US" sz="1100" dirty="0">
                <a:solidFill>
                  <a:srgbClr val="007889"/>
                </a:solidFill>
                <a:ea typeface="Verdana" panose="020B0604030504040204" pitchFamily="34" charset="0"/>
                <a:cs typeface="Verdana" panose="020B0604030504040204" pitchFamily="34" charset="0"/>
              </a:rPr>
              <a:t>*Counting tap, bottled, and unflavored sparkling water, during the 7 days before the survey.</a:t>
            </a:r>
            <a:endParaRPr lang="en-US" sz="1100" dirty="0">
              <a:solidFill>
                <a:srgbClr val="007889"/>
              </a:solidFill>
              <a:latin typeface="+mj-lt"/>
              <a:ea typeface="Verdana" panose="020B0604030504040204" pitchFamily="34" charset="0"/>
              <a:cs typeface="Verdana" panose="020B0604030504040204" pitchFamily="34" charset="0"/>
            </a:endParaRPr>
          </a:p>
          <a:p>
            <a:r>
              <a:rPr lang="en-US" sz="900" b="1" baseline="50000" dirty="0">
                <a:solidFill>
                  <a:srgbClr val="007889"/>
                </a:solidFill>
              </a:rPr>
              <a:t>†</a:t>
            </a:r>
            <a:r>
              <a:rPr lang="en-US" sz="1100" dirty="0">
                <a:solidFill>
                  <a:srgbClr val="007889"/>
                </a:solidFill>
              </a:rPr>
              <a:t>H &gt; B, W &gt; B (Based on t-test analysis, p &lt; 0.05.)</a:t>
            </a:r>
          </a:p>
          <a:p>
            <a:r>
              <a:rPr lang="en-US" sz="1100" dirty="0">
                <a:solidFill>
                  <a:srgbClr val="007889"/>
                </a:solidFill>
              </a:rPr>
              <a:t>All Hispanic students are included in the Hispanic category.  All other races are non-Hispanic.</a:t>
            </a:r>
          </a:p>
          <a:p>
            <a:r>
              <a:rPr lang="en-US" sz="1100" dirty="0">
                <a:solidFill>
                  <a:srgbClr val="007889"/>
                </a:solidFill>
              </a:rPr>
              <a:t>This graph contains weighted results.</a:t>
            </a:r>
          </a:p>
        </p:txBody>
      </p:sp>
      <p:sp>
        <p:nvSpPr>
          <p:cNvPr id="18" name="SiteFooter1"/>
          <p:cNvSpPr txBox="1"/>
          <p:nvPr/>
        </p:nvSpPr>
        <p:spPr>
          <a:xfrm>
            <a:off x="3429000" y="6446790"/>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05734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p:cNvGraphicFramePr>
            <a:graphicFrameLocks noGrp="1"/>
          </p:cNvGraphicFramePr>
          <p:nvPr>
            <p:ph type="chart" idx="1"/>
          </p:nvPr>
        </p:nvGraphicFramePr>
        <p:xfrm>
          <a:off x="533400" y="1295400"/>
          <a:ext cx="11125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note1"/>
          <p:cNvSpPr txBox="1"/>
          <p:nvPr/>
        </p:nvSpPr>
        <p:spPr>
          <a:xfrm>
            <a:off x="533400" y="5999933"/>
            <a:ext cx="11125200" cy="430887"/>
          </a:xfrm>
          <a:prstGeom prst="rect">
            <a:avLst/>
          </a:prstGeom>
          <a:noFill/>
        </p:spPr>
        <p:txBody>
          <a:bodyPr wrap="square" rtlCol="0" anchor="b" anchorCtr="0">
            <a:spAutoFit/>
          </a:bodyPr>
          <a:lstStyle/>
          <a:p>
            <a:r>
              <a:rPr lang="en-US" sz="1100" dirty="0">
                <a:solidFill>
                  <a:srgbClr val="007889"/>
                </a:solidFill>
                <a:ea typeface="Verdana" panose="020B0604030504040204" pitchFamily="34" charset="0"/>
                <a:cs typeface="Verdana" panose="020B0604030504040204" pitchFamily="34" charset="0"/>
              </a:rPr>
              <a:t>*Counting tap, bottled, and unflavored sparkling water, during the 7 days before the survey.</a:t>
            </a:r>
            <a:endParaRPr lang="en-US" sz="1100" dirty="0">
              <a:solidFill>
                <a:srgbClr val="007889"/>
              </a:solidFill>
              <a:latin typeface="+mj-lt"/>
              <a:ea typeface="Verdana" panose="020B0604030504040204" pitchFamily="34" charset="0"/>
              <a:cs typeface="Verdana" panose="020B0604030504040204" pitchFamily="34" charset="0"/>
            </a:endParaRPr>
          </a:p>
          <a:p>
            <a:r>
              <a:rPr lang="en-US" sz="1100" dirty="0">
                <a:solidFill>
                  <a:srgbClr val="007889"/>
                </a:solidFill>
              </a:rPr>
              <a:t>This graph contains weighted results.</a:t>
            </a:r>
          </a:p>
        </p:txBody>
      </p:sp>
      <p:sp>
        <p:nvSpPr>
          <p:cNvPr id="15" name="Heading1"/>
          <p:cNvSpPr txBox="1">
            <a:spLocks noGrp="1"/>
          </p:cNvSpPr>
          <p:nvPr>
            <p:ph type="title" idx="4294967295"/>
          </p:nvPr>
        </p:nvSpPr>
        <p:spPr>
          <a:xfrm>
            <a:off x="143164" y="269395"/>
            <a:ext cx="11868978"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Three or More Glasses Per Day of Water,* by Sexual Identity and Sex of Sexual Contacts, 2019</a:t>
            </a:r>
          </a:p>
        </p:txBody>
      </p:sp>
      <p:sp>
        <p:nvSpPr>
          <p:cNvPr id="18"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 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654564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a:spLocks noGrp="1"/>
          </p:cNvSpPr>
          <p:nvPr>
            <p:ph type="title" idx="4294967295"/>
          </p:nvPr>
        </p:nvSpPr>
        <p:spPr>
          <a:xfrm>
            <a:off x="57728" y="264164"/>
            <a:ext cx="12039600"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889"/>
                </a:solidFill>
                <a:effectLst/>
                <a:uLnTx/>
                <a:uFillTx/>
                <a:latin typeface="+mj-lt"/>
                <a:ea typeface="+mn-ea"/>
                <a:cs typeface="Calibri" panose="020F0502020204030204" pitchFamily="34" charset="0"/>
              </a:rPr>
              <a:t>Percentage of High School Students Who Drank Three or More Glasses Per Day of Water,* 2015-2019</a:t>
            </a:r>
            <a:r>
              <a:rPr kumimoji="0" lang="en-US" sz="1700" b="1" i="0" u="none" strike="noStrike" kern="1200" cap="none" spc="0" normalizeH="0" baseline="40000" noProof="0" dirty="0">
                <a:ln>
                  <a:noFill/>
                </a:ln>
                <a:solidFill>
                  <a:srgbClr val="007889"/>
                </a:solidFill>
                <a:effectLst/>
                <a:uLnTx/>
                <a:uFillTx/>
                <a:latin typeface="Arial" pitchFamily="34" charset="0"/>
                <a:ea typeface="+mn-ea"/>
                <a:cs typeface="Arial" pitchFamily="34" charset="0"/>
              </a:rPr>
              <a:t>†</a:t>
            </a:r>
          </a:p>
        </p:txBody>
      </p:sp>
      <p:graphicFrame>
        <p:nvGraphicFramePr>
          <p:cNvPr id="6" name="Chart 5"/>
          <p:cNvGraphicFramePr/>
          <p:nvPr>
            <p:extLst>
              <p:ext uri="{D42A27DB-BD31-4B8C-83A1-F6EECF244321}">
                <p14:modId xmlns:p14="http://schemas.microsoft.com/office/powerpoint/2010/main" val="99248719"/>
              </p:ext>
            </p:extLst>
          </p:nvPr>
        </p:nvGraphicFramePr>
        <p:xfrm>
          <a:off x="538024" y="1295400"/>
          <a:ext cx="110443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note1"/>
          <p:cNvSpPr txBox="1"/>
          <p:nvPr/>
        </p:nvSpPr>
        <p:spPr>
          <a:xfrm>
            <a:off x="538024" y="5999933"/>
            <a:ext cx="10820400" cy="430887"/>
          </a:xfrm>
          <a:prstGeom prst="rect">
            <a:avLst/>
          </a:prstGeom>
          <a:noFill/>
        </p:spPr>
        <p:txBody>
          <a:bodyPr wrap="square" rtlCol="0" anchor="b" anchorCtr="0">
            <a:spAutoFit/>
          </a:bodyPr>
          <a:lstStyle/>
          <a:p>
            <a:r>
              <a:rPr lang="en-US" sz="1100" dirty="0">
                <a:solidFill>
                  <a:srgbClr val="007889"/>
                </a:solidFill>
                <a:ea typeface="Verdana" panose="020B0604030504040204" pitchFamily="34" charset="0"/>
                <a:cs typeface="Verdana" panose="020B0604030504040204" pitchFamily="34" charset="0"/>
              </a:rPr>
              <a:t>*Counting tap, bottled, and unflavored sparkling water, during the 7 days before the survey.</a:t>
            </a:r>
            <a:endParaRPr lang="en-US" sz="1100" dirty="0">
              <a:solidFill>
                <a:srgbClr val="007889"/>
              </a:solidFill>
              <a:latin typeface="+mj-lt"/>
              <a:ea typeface="Verdana" panose="020B0604030504040204" pitchFamily="34" charset="0"/>
              <a:cs typeface="Verdana" panose="020B0604030504040204" pitchFamily="34" charset="0"/>
            </a:endParaRPr>
          </a:p>
          <a:p>
            <a:r>
              <a:rPr lang="en-US" sz="900" b="1" baseline="50000" dirty="0">
                <a:solidFill>
                  <a:srgbClr val="007889"/>
                </a:solidFill>
              </a:rPr>
              <a:t>†</a:t>
            </a:r>
            <a:r>
              <a:rPr lang="en-US" sz="1100" dirty="0">
                <a:solidFill>
                  <a:srgbClr val="007889"/>
                </a:solidFill>
              </a:rPr>
              <a:t>Increased 2015-2019 [Based on linear trend analyses using logistic regression models controlling for sex, race/ethnicity, and grade (p &lt; 0.05).]</a:t>
            </a:r>
          </a:p>
        </p:txBody>
      </p:sp>
      <p:sp>
        <p:nvSpPr>
          <p:cNvPr id="11" name="SiteFooter1"/>
          <p:cNvSpPr txBox="1"/>
          <p:nvPr/>
        </p:nvSpPr>
        <p:spPr>
          <a:xfrm>
            <a:off x="3429000" y="6456026"/>
            <a:ext cx="8592378" cy="307777"/>
          </a:xfrm>
          <a:prstGeom prst="rect">
            <a:avLst/>
          </a:prstGeom>
          <a:noFill/>
        </p:spPr>
        <p:txBody>
          <a:bodyPr wrap="square" rtlCol="0">
            <a:spAutoFit/>
          </a:bodyPr>
          <a:lstStyle/>
          <a:p>
            <a:pPr algn="r"/>
            <a:r>
              <a:rPr lang="en-US" sz="1400" dirty="0" err="1">
                <a:solidFill>
                  <a:srgbClr val="00788A"/>
                </a:solidFill>
                <a:latin typeface="+mj-lt"/>
                <a:ea typeface="Verdana" panose="020B0604030504040204" pitchFamily="34" charset="0"/>
                <a:cs typeface="Verdana" panose="020B0604030504040204" pitchFamily="34" charset="0"/>
              </a:rPr>
              <a:t>National Youth Risk Behavior Surveys, 2015-2019</a:t>
            </a:r>
            <a:endParaRPr lang="en-US" sz="1400" dirty="0">
              <a:solidFill>
                <a:srgbClr val="00788A"/>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6519534"/>
      </p:ext>
    </p:extLst>
  </p:cSld>
  <p:clrMapOvr>
    <a:masterClrMapping/>
  </p:clrMapOvr>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2"/>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8FAB05-67F7-40E8-B40A-404B0DFD1572}">
  <ds:schemaRefs>
    <ds:schemaRef ds:uri="http://schemas.microsoft.com/office/2006/documentManagement/types"/>
    <ds:schemaRef ds:uri="http://schemas.openxmlformats.org/package/2006/metadata/core-properties"/>
    <ds:schemaRef ds:uri="http://www.w3.org/XML/1998/namespace"/>
    <ds:schemaRef ds:uri="http://purl.org/dc/terms/"/>
    <ds:schemaRef ds:uri="http://purl.org/dc/elements/1.1/"/>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3661A885-0CC0-410D-8C86-D1318F47F514}">
  <ds:schemaRefs>
    <ds:schemaRef ds:uri="http://schemas.microsoft.com/sharepoint/v3/contenttype/forms"/>
  </ds:schemaRefs>
</ds:datastoreItem>
</file>

<file path=customXml/itemProps3.xml><?xml version="1.0" encoding="utf-8"?>
<ds:datastoreItem xmlns:ds="http://schemas.openxmlformats.org/officeDocument/2006/customXml" ds:itemID="{9ED12E7F-BE96-4C20-916E-AC064C27D6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1526</TotalTime>
  <Words>27117</Words>
  <Application>Microsoft Office PowerPoint</Application>
  <PresentationFormat>Widescreen</PresentationFormat>
  <Paragraphs>1148</Paragraphs>
  <Slides>109</Slides>
  <Notes>109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109</vt:i4>
      </vt:variant>
    </vt:vector>
  </HeadingPairs>
  <TitlesOfParts>
    <vt:vector size="116" baseType="lpstr">
      <vt:lpstr>Arial</vt:lpstr>
      <vt:lpstr>Calibri</vt:lpstr>
      <vt:lpstr>Monotype Sorts</vt:lpstr>
      <vt:lpstr>Times New Roman</vt:lpstr>
      <vt:lpstr>Verdana</vt:lpstr>
      <vt:lpstr>Dashtem</vt:lpstr>
      <vt:lpstr>1_Dashtem</vt:lpstr>
      <vt:lpstr>Dietary Behaviors</vt:lpstr>
      <vt:lpstr>Percentage of High School Students Who Did Not Drink Fruit Juice,* by Sex,† Grade, and Race/Ethnicity,† 2019</vt:lpstr>
      <vt:lpstr>Percentage of High School Students Who Did Not Drink Fruit Juice,* by Sexual Identity and Sex of Sexual Contacts, 2019</vt:lpstr>
      <vt:lpstr>Percentage of High School Students Who Did Not Eat Fruit,* by Sex,† Grade, and Race/Ethnicity,† 2019</vt:lpstr>
      <vt:lpstr>Percentage of High School Students Who Did Not Eat Fruit,* by Sexual Identity and Sex of Sexual Contacts, 2019</vt:lpstr>
      <vt:lpstr>Percentage of High School Students Who Did Not Eat Fruit or Drink 100% Fruit Juices,* by Sex,† Grade, and Race/Ethnicity,† 2019</vt:lpstr>
      <vt:lpstr>Percentage of High School Students Who Did Not Eat Fruit or Drink 100% Fruit Juices,* by Sexual Identity and Sex of Sexual Contacts, 2019</vt:lpstr>
      <vt:lpstr>Percentage of High School Students Who Did Not Eat Fruit or Drink 100% Fruit Juices,* 1999-2019†</vt:lpstr>
      <vt:lpstr>Range and Median Percentage of High School Students Who Did Not Eat Fruit or Drink 100% Fruit Juices,* Across 42 States and 24 Cities, 2019</vt:lpstr>
      <vt:lpstr>Percentage of High School Students Who Did Not Eat Fruit or Drink 100% Fruit Juices*</vt:lpstr>
      <vt:lpstr>Percentage of High School Students Who Ate Fruit or Drank 100% Fruit Juices One or More Times Per Day,* by Sex, Grade,† and Race/Ethnicity,† 2019</vt:lpstr>
      <vt:lpstr>Percentage of High School Students Who Ate Fruit or Drank 100% Fruit Juices One or More Times Per Day,* by Sexual Identity and Sex of Sexual Contacts, 2019</vt:lpstr>
      <vt:lpstr>Percentage of High School Students Who Ate Fruit or Drank 100% Fruit Juices One or More Times Per Day,* 1999-2019†</vt:lpstr>
      <vt:lpstr>Range and Median Percentage of High School Students Who Ate Fruit or Drank 100% Fruit Juices One or More Times Per Day,* Across 42 States and 24 Cities, 2019</vt:lpstr>
      <vt:lpstr>Percentage of High School Students Who Ate Fruit or Drank 100% Fruit Juices One or More Times Per Day*</vt:lpstr>
      <vt:lpstr>Percentage of High School Students Who Ate Fruit or Drank 100% Fruit Juices Two or More Times Per Day,* by Sex, Grade,† and Race/Ethnicity,† 2019</vt:lpstr>
      <vt:lpstr>Percentage of High School Students Who Ate Fruit or Drank 100% Fruit Juices Two or More Times Per Day,* by Sexual Identity and Sex of Sexual Contacts, 2019</vt:lpstr>
      <vt:lpstr>Percentage of High School Students Who Ate Fruit or Drank 100% Fruit Juices Two or More Times Per Day,* 1999-2019†</vt:lpstr>
      <vt:lpstr>Range and Median Percentage of High School Students Who Ate Fruit or Drank 100% Fruit Juices Two or More Times Per Day,* Across 42 States and 24 Cities, 2019</vt:lpstr>
      <vt:lpstr>Percentage of High School Students Who Ate Fruit or Drank 100% Fruit Juices Two or More Times Per Day*</vt:lpstr>
      <vt:lpstr>Percentage of High School Students Who Did Not Eat Green Salad,* by Sex,† Grade,† and Race/Ethnicity,† 2019</vt:lpstr>
      <vt:lpstr>Percentage of High School Students Who Did Not Eat Green Salad,* by Sexual Identity and Sex of Sexual Contacts, 2019</vt:lpstr>
      <vt:lpstr>Percentage of High School Students Who Did Not Eat Potatoes,* by Sex, Grade,† and Race/Ethnicity,† 2019</vt:lpstr>
      <vt:lpstr>Percentage of High School Students Who Did Not Eat Potatoes,* by Sexual Identity and Sex of Sexual Contacts, 2019</vt:lpstr>
      <vt:lpstr>Percentage of High School Students Who Did Not Eat Carrots,* by Sex, Grade,† and Race/Ethnicity,† 2019</vt:lpstr>
      <vt:lpstr>Percentage of High School Students Who Did Not Eat Carrots,* by Sexual Identity and Sex of Sexual Contacts, 2019</vt:lpstr>
      <vt:lpstr>Percentage of High School Students Who Did Not Eat Other Vegetables,* by Sex,† Grade, and Race/Ethnicity,† 2019</vt:lpstr>
      <vt:lpstr>Percentage of High School Students Who Did Not Eat Other Vegetables,* by Sexual Identity and Sex of Sexual Contacts, 2019</vt:lpstr>
      <vt:lpstr>Percentage of High School Students Who Did Not Eat Vegetables,* by Sex,† Grade, and Race/Ethnicity,† 2019</vt:lpstr>
      <vt:lpstr>Percentage of High School Students Who Did Not Eat Vegetables,* by Sexual Identity and Sex of Sexual Contacts, 2019</vt:lpstr>
      <vt:lpstr>Percentage of High School Students Who Did Not Eat Vegetables,* 1999-2019†</vt:lpstr>
      <vt:lpstr>Range and Median Percentage of High School Students Who Did Not Eat Vegetables,* Across 36 States and 22 Cities, 2019</vt:lpstr>
      <vt:lpstr>Percentage of High School Students Who Did Not Eat Vegetables*</vt:lpstr>
      <vt:lpstr>Percentage of High School Students Who Ate Vegetables One or More Times Per Day,* by Sex, Grade,† and Race/Ethnicity,† 2019</vt:lpstr>
      <vt:lpstr>Percentage of High School Students Who Ate Vegetables One or More Times Per Day,* by Sexual Identity and Sex of Sexual Contacts, 2019</vt:lpstr>
      <vt:lpstr>Percentage of High School Students Who Ate Vegetables One or More Times Per Day,* 1999-2019†</vt:lpstr>
      <vt:lpstr>Range and Median Percentage of High School Students Who Ate Vegetables One or More Times Per Day,* Across 36 States and 22 Cities, 2019</vt:lpstr>
      <vt:lpstr>Percentage of High School Students Who Ate Vegetables One or More Times Per Day*</vt:lpstr>
      <vt:lpstr>Percentage of High School Students Who Ate Vegetables Two or More Times Per Day,* by Sex, Grade,† and Race/Ethnicity,† 2019</vt:lpstr>
      <vt:lpstr>Percentage of High School Students Who Ate Vegetables Two or More Times Per Day,* by Sexual Identity and Sex of Sexual Contacts, 2019</vt:lpstr>
      <vt:lpstr>Percentage of High School Students Who Ate Vegetables Two or More Times Per Day,* 1999-2019†</vt:lpstr>
      <vt:lpstr>Range and Median Percentage of High School Students Who Ate Vegetables Two or More Times Per Day,* Across 36 States and 22 Cities, 2019</vt:lpstr>
      <vt:lpstr>Percentage of High School Students Who Ate Vegetables Two or More Times Per Day*</vt:lpstr>
      <vt:lpstr>Percentage of High School Students Who Ate Vegetables Three or More Times Per Day,* by Sex, Grade,† and Race/Ethnicity, 2019</vt:lpstr>
      <vt:lpstr>Percentage of High School Students Who Ate Vegetables Three or More Times Per Day,* by Sexual Identity and Sex of Sexual Contacts, 2019</vt:lpstr>
      <vt:lpstr>Percentage of High School Students Who Ate Vegetables Three or More Times Per Day,* 1999-2019†</vt:lpstr>
      <vt:lpstr>Range and Median Percentage of High School Students Who Ate Vegetables Three or More Times Per Day,* Across 36 States and 22 Cities, 2019</vt:lpstr>
      <vt:lpstr>Percentage of High School Students Who Ate Vegetables Three or More Times Per Day*</vt:lpstr>
      <vt:lpstr>Percentage of High School Students Who Did Not Drink Milk,* by Sex,† Grade,† and Race/Ethnicity,† 2019</vt:lpstr>
      <vt:lpstr>Percentage of High School Students Who Did Not Drink Milk,* by Sexual Identity and Sex of Sexual Contacts, 2019</vt:lpstr>
      <vt:lpstr>Percentage of High School Students Who Did Not Drink Milk,* 1999-2019†</vt:lpstr>
      <vt:lpstr>Range and Median Percentage of High School Students Who Did Not Drink Milk,* Across 29 States and 17 Cities, 2019</vt:lpstr>
      <vt:lpstr>Percentage of High School Students Who Did Not Drink Milk*</vt:lpstr>
      <vt:lpstr>Percentage of High School Students Who Drank One or More Glasses Per Day of Milk,* by Sex,† Grade,† and Race/Ethnicity,† 2019</vt:lpstr>
      <vt:lpstr>Percentage of High School Students Who Drank One or More Glasses Per Day of Milk,* by Sexual Identity and Sex of Sexual Contacts, 2019</vt:lpstr>
      <vt:lpstr>Percentage of High School Students Who Drank One or More Glasses Per Day of Milk,* 1999-2019†</vt:lpstr>
      <vt:lpstr>Range and Median Percentage of High School Students Who Drank One or More Glasses Per Day of Milk,* Across 29 States and 17 Cities, 2019</vt:lpstr>
      <vt:lpstr>Percentage of High School Students Who Drank One or More Glasses Per Day of Milk*</vt:lpstr>
      <vt:lpstr>Percentage of High School Students Who Drank Three or More Glasses Per Day of Milk,* by Sex,† Grade, and Race/Ethnicity,† 2019</vt:lpstr>
      <vt:lpstr>Percentage of High School Students Who Drank Three or More Glasses Per Day of Milk,* by Sexual Identity and Sex of Sexual Contacts, 2019</vt:lpstr>
      <vt:lpstr>Percentage of High School Students Who Drank Three or More Glasses Per Day of Milk,* 1999-2019†</vt:lpstr>
      <vt:lpstr>Range and Median Percentage of High School Students Who Drank Three or More Glasses Per Day of Milk,* Across 29 States and 17 Cities, 2019</vt:lpstr>
      <vt:lpstr>Percentage of High School Students Who Drank Three or More Glasses Per Day of Milk*</vt:lpstr>
      <vt:lpstr>Percentage of High School Students Who Did Not Drink a Can, Bottle, or Glass of Soda or Pop,* by Sex,† Grade,† and Race/Ethnicity,† 2019</vt:lpstr>
      <vt:lpstr>Percentage of High School Students Who Did Not Drink a Can, Bottle, or Glass of Soda or Pop,* by Sexual Identity and Sex of Sexual Contacts, 2019</vt:lpstr>
      <vt:lpstr>Percentage of High School Students Who Did Not Drink a Can, Bottle, or Glass of Soda or Pop,* 2007-2019†</vt:lpstr>
      <vt:lpstr>Range and Median Percentage of High School Students Who Did Not Drink a Can, Bottle, or Glass of Soda or Pop,* Across 38 States and 23 Cities, 2019</vt:lpstr>
      <vt:lpstr>Percentage of High School Students Who Did Not Drink a Can, Bottle, or Glass of Soda or Pop*</vt:lpstr>
      <vt:lpstr>Percentage of High School Students Who Drank a Can, Bottle, or Glass of Soda or Pop One or More Times Per Day,* by Sex,† Grade, and Race/Ethnicity, 2019</vt:lpstr>
      <vt:lpstr>Percentage of High School Students Who Drank a Can, Bottle, or Glass of Soda or Pop One or More Times Per Day,* by Sexual Identity and Sex of Sexual Contacts, 2019</vt:lpstr>
      <vt:lpstr>Percentage of High School Students Who Drank a Can, Bottle, or Glass of Soda or Pop One or More Times Per Day,* 2007-2019†</vt:lpstr>
      <vt:lpstr>Range and Median Percentage of High School Students Who Drank a Can, Bottle, or Glass of Soda or Pop One or More Times Per Day,* Across 38 States and 23 Cities, 2019</vt:lpstr>
      <vt:lpstr>Percentage of High School Students Who Drank a Can, Bottle, or Glass of Soda or Pop One or More Times Per Day*</vt:lpstr>
      <vt:lpstr>Percentage of High School Students Who Drank a Can, Bottle, or Glass of Soda or Pop Two or More Times Per Day,* by Sex,† Grade, and Race/Ethnicity, 2019</vt:lpstr>
      <vt:lpstr>Percentage of High School Students Who Drank a Can, Bottle, or Glass of Soda or Pop Two or More Times Per Day,* by Sexual Identity and Sex of Sexual Contacts, 2019</vt:lpstr>
      <vt:lpstr>Percentage of High School Students Who Drank a Can, Bottle, or Glass of Soda or Pop Two or More Times Per Day,* 2007-2019†</vt:lpstr>
      <vt:lpstr>Range and Median Percentage of High School Students Who Drank a Can, Bottle, or Glass of Soda or Pop Two or More Times Per Day,* Across 38 States and 23 Cities, 2019</vt:lpstr>
      <vt:lpstr>Percentage of High School Students Who Drank a Can, Bottle, or Glass of Soda or Pop Two or More Times Per Day*</vt:lpstr>
      <vt:lpstr>Percentage of High School Students Who Did Not Drink a Can, Bottle, or Glass of a Sports Drink,* by Sex,† Grade,† and Race/Ethnicity,† 2019</vt:lpstr>
      <vt:lpstr>Percentage of High School Students Who Did Not Drink a Can, Bottle, or Glass of a Sports Drink,* by Sexual Identity and Sex of Sexual Contacts, 2019</vt:lpstr>
      <vt:lpstr>Percentage of High School Students Who Did Not Drink a Can, Bottle, or Glass of a Sports Drink,* 2015-2019†</vt:lpstr>
      <vt:lpstr>Percentage of High School Students Who Drank a Can, Bottle, or Glass of a Sports Drink One or More Times Per Day,* by Sex,† Grade,† and Race/Ethnicity,† 2019</vt:lpstr>
      <vt:lpstr>Percentage of High School Students Who Drank a Can, Bottle, or Glass of a Sports Drink One or More Times Per Day,* by Sexual Identity and Sex of Sexual Contacts, 2019</vt:lpstr>
      <vt:lpstr>Percentage of High School Students Who Drank a Can, Bottle, or Glass of a Sports Drink One or More Times Per Day,* 2015-2019†</vt:lpstr>
      <vt:lpstr>Percentage of High School Students Who Drank a Can, Bottle, or Glass of a Sports Drink Two or More Times Per Day,* by Sex,† Grade, and Race/Ethnicity,† 2019</vt:lpstr>
      <vt:lpstr>Percentage of High School Students Who Drank a Can, Bottle, or Glass of a Sports Drink Two or More Times Per Day,* by Sexual Identity and Sex of Sexual Contacts, 2019</vt:lpstr>
      <vt:lpstr>Percentage of High School Students Who Drank a Can, Bottle, or Glass of a Sports Drink Two or More Times Per Day,* 2015-2019†</vt:lpstr>
      <vt:lpstr>Percentage of High School Students Who Did Not Drink a Bottle or Glass of Plain Water,* by Sex,† Grade, and Race/Ethnicity,† 2019</vt:lpstr>
      <vt:lpstr>Percentage of High School Students Who Did Not Drink a Bottle or Glass of Plain Water,* by Sexual Identity and Sex of Sexual Contacts, 2019</vt:lpstr>
      <vt:lpstr>Percentage of High School Students Who Did Not Drink a Bottle or Glass of Plain Water,* 2015-2019†</vt:lpstr>
      <vt:lpstr>Percentage of High School Students Who Drank One or More Glasses Per Day of Water,* by Sex, Grade, and Race/Ethnicity,† 2019</vt:lpstr>
      <vt:lpstr>Percentage of High School Students Who Drank One or More Glasses Per Day of Water,* by Sexual Identity and Sex of Sexual Contacts, 2019</vt:lpstr>
      <vt:lpstr>Percentage of High School Students Who Drank One or More Glasses Per Day of Water,* 2015-2019†</vt:lpstr>
      <vt:lpstr>Percentage of High School Students Who Drank Two or More Glasses Per Day of Water,* by Sex, Grade, and Race/Ethnicity,† 2019</vt:lpstr>
      <vt:lpstr>Percentage of High School Students Who Drank Two or More Glasses Per Day of Water,* by Sexual Identity and Sex of Sexual Contacts, 2019</vt:lpstr>
      <vt:lpstr>Percentage of High School Students Who Drank Two or More Glasses Per Day of Water,* 2015-2019†</vt:lpstr>
      <vt:lpstr>Percentage of High School Students Who Drank Three or More Glasses Per Day of Water,* by Sex, Grade, and Race/Ethnicity,† 2019</vt:lpstr>
      <vt:lpstr>Percentage of High School Students Who Drank Three or More Glasses Per Day of Water,* by Sexual Identity and Sex of Sexual Contacts, 2019</vt:lpstr>
      <vt:lpstr>Percentage of High School Students Who Drank Three or More Glasses Per Day of Water,* 2015-2019†</vt:lpstr>
      <vt:lpstr>Percentage of High School Students Who Did Not Eat Breakfast,* by Sex, Grade,† and Race/Ethnicity,† 2019</vt:lpstr>
      <vt:lpstr>Percentage of High School Students Who Did Not Eat Breakfast,* by Sexual Identity and Sex of Sexual Contacts, 2019</vt:lpstr>
      <vt:lpstr>Percentage of High School Students Who Did Not Eat Breakfast,* 2011-2019†</vt:lpstr>
      <vt:lpstr>Range and Median Percentage of High School Students Who Did Not Eat Breakfast,* Across 39 States and 25 Cities, 2019</vt:lpstr>
      <vt:lpstr>Percentage of High School Students Who Did Not Eat Breakfast*</vt:lpstr>
      <vt:lpstr>Percentage of High School Students Who Ate Breakfast on All 7 Days,* by Sex,† Grade,† and Race/Ethnicity,† 2019</vt:lpstr>
      <vt:lpstr>Percentage of High School Students Who Ate Breakfast on All 7 Days,* by Sexual Identity and Sex of Sexual Contacts, 2019</vt:lpstr>
      <vt:lpstr>Percentage of High School Students Who Ate Breakfast on All 7 Days,* 2011-2019†</vt:lpstr>
      <vt:lpstr>Range and Median Percentage of High School Students Who Ate Breakfast on All 7 Days,* Across 39 States and 25 Cities, 2019</vt:lpstr>
      <vt:lpstr>Percentage of High School Students Who Ate Breakfast on All 7 Days*</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YRBS Results: Dietary Behaviors</dc:title>
  <dc:creator>CDC User</dc:creator>
  <cp:lastModifiedBy>Respess, Ann (CDC/DDID/NCHHSTP/OD) (CTR)</cp:lastModifiedBy>
  <cp:revision>129</cp:revision>
  <cp:lastPrinted>2020-08-05T23:53:52Z</cp:lastPrinted>
  <dcterms:created xsi:type="dcterms:W3CDTF">2012-05-31T17:35:52Z</dcterms:created>
  <dcterms:modified xsi:type="dcterms:W3CDTF">2020-08-17T18:51:03Z</dcterms:modified>
</cp:coreProperties>
</file>