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charts/chart2.xml" ContentType="application/vnd.openxmlformats-officedocument.drawingml.chart+xml"/>
  <Override PartName="/ppt/notesSlides/notesSlide4.xml" ContentType="application/vnd.openxmlformats-officedocument.presentationml.notesSlide+xml"/>
  <Override PartName="/ppt/charts/chart3.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4.xml" ContentType="application/vnd.openxmlformats-officedocument.drawingml.chart+xml"/>
  <Override PartName="/ppt/notesSlides/notesSlide7.xml" ContentType="application/vnd.openxmlformats-officedocument.presentationml.notesSlide+xml"/>
  <Override PartName="/ppt/charts/chart5.xml" ContentType="application/vnd.openxmlformats-officedocument.drawingml.chart+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6.xml" ContentType="application/vnd.openxmlformats-officedocument.drawingml.chart+xml"/>
  <Override PartName="/ppt/notesSlides/notesSlide10.xml" ContentType="application/vnd.openxmlformats-officedocument.presentationml.notesSlide+xml"/>
  <Override PartName="/ppt/charts/chart7.xml" ContentType="application/vnd.openxmlformats-officedocument.drawingml.chart+xml"/>
  <Override PartName="/ppt/notesSlides/notesSlide11.xml" ContentType="application/vnd.openxmlformats-officedocument.presentationml.notesSlide+xml"/>
  <Override PartName="/ppt/charts/chart8.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9.xml" ContentType="application/vnd.openxmlformats-officedocument.drawingml.chart+xml"/>
  <Override PartName="/ppt/notesSlides/notesSlide14.xml" ContentType="application/vnd.openxmlformats-officedocument.presentationml.notesSlide+xml"/>
  <Override PartName="/ppt/charts/chart10.xml" ContentType="application/vnd.openxmlformats-officedocument.drawingml.chart+xml"/>
  <Override PartName="/ppt/notesSlides/notesSlide15.xml" ContentType="application/vnd.openxmlformats-officedocument.presentationml.notesSlide+xml"/>
  <Override PartName="/ppt/charts/chart11.xml" ContentType="application/vnd.openxmlformats-officedocument.drawingml.chart+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2.xml" ContentType="application/vnd.openxmlformats-officedocument.drawingml.chart+xml"/>
  <Override PartName="/ppt/notesSlides/notesSlide18.xml" ContentType="application/vnd.openxmlformats-officedocument.presentationml.notesSlide+xml"/>
  <Override PartName="/ppt/charts/chart13.xml" ContentType="application/vnd.openxmlformats-officedocument.drawingml.chart+xml"/>
  <Override PartName="/ppt/notesSlides/notesSlide19.xml" ContentType="application/vnd.openxmlformats-officedocument.presentationml.notesSlide+xml"/>
  <Override PartName="/ppt/charts/chart14.xml" ContentType="application/vnd.openxmlformats-officedocument.drawingml.chart+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15.xml" ContentType="application/vnd.openxmlformats-officedocument.drawingml.chart+xml"/>
  <Override PartName="/ppt/notesSlides/notesSlide22.xml" ContentType="application/vnd.openxmlformats-officedocument.presentationml.notesSlide+xml"/>
  <Override PartName="/ppt/charts/chart16.xml" ContentType="application/vnd.openxmlformats-officedocument.drawingml.chart+xml"/>
  <Override PartName="/ppt/notesSlides/notesSlide23.xml" ContentType="application/vnd.openxmlformats-officedocument.presentationml.notesSlide+xml"/>
  <Override PartName="/ppt/charts/chart17.xml" ContentType="application/vnd.openxmlformats-officedocument.drawingml.char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8.xml" ContentType="application/vnd.openxmlformats-officedocument.drawingml.chart+xml"/>
  <Override PartName="/ppt/notesSlides/notesSlide26.xml" ContentType="application/vnd.openxmlformats-officedocument.presentationml.notesSlide+xml"/>
  <Override PartName="/ppt/charts/chart19.xml" ContentType="application/vnd.openxmlformats-officedocument.drawingml.chart+xml"/>
  <Override PartName="/ppt/notesSlides/notesSlide27.xml" ContentType="application/vnd.openxmlformats-officedocument.presentationml.notesSlide+xml"/>
  <Override PartName="/ppt/charts/chart20.xml" ContentType="application/vnd.openxmlformats-officedocument.drawingml.chart+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21.xml" ContentType="application/vnd.openxmlformats-officedocument.drawingml.chart+xml"/>
  <Override PartName="/ppt/notesSlides/notesSlide30.xml" ContentType="application/vnd.openxmlformats-officedocument.presentationml.notesSlide+xml"/>
  <Override PartName="/ppt/charts/chart22.xml" ContentType="application/vnd.openxmlformats-officedocument.drawingml.chart+xml"/>
  <Override PartName="/ppt/notesSlides/notesSlide31.xml" ContentType="application/vnd.openxmlformats-officedocument.presentationml.notesSlide+xml"/>
  <Override PartName="/ppt/charts/chart23.xml" ContentType="application/vnd.openxmlformats-officedocument.drawingml.chart+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24.xml" ContentType="application/vnd.openxmlformats-officedocument.drawingml.chart+xml"/>
  <Override PartName="/ppt/notesSlides/notesSlide34.xml" ContentType="application/vnd.openxmlformats-officedocument.presentationml.notesSlide+xml"/>
  <Override PartName="/ppt/charts/chart25.xml" ContentType="application/vnd.openxmlformats-officedocument.drawingml.chart+xml"/>
  <Override PartName="/ppt/notesSlides/notesSlide35.xml" ContentType="application/vnd.openxmlformats-officedocument.presentationml.notesSlide+xml"/>
  <Override PartName="/ppt/charts/chart26.xml" ContentType="application/vnd.openxmlformats-officedocument.drawingml.chart+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27.xml" ContentType="application/vnd.openxmlformats-officedocument.drawingml.chart+xml"/>
  <Override PartName="/ppt/notesSlides/notesSlide38.xml" ContentType="application/vnd.openxmlformats-officedocument.presentationml.notesSlide+xml"/>
  <Override PartName="/ppt/charts/chart28.xml" ContentType="application/vnd.openxmlformats-officedocument.drawingml.chart+xml"/>
  <Override PartName="/ppt/notesSlides/notesSlide39.xml" ContentType="application/vnd.openxmlformats-officedocument.presentationml.notesSlide+xml"/>
  <Override PartName="/ppt/charts/chart29.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30.xml" ContentType="application/vnd.openxmlformats-officedocument.drawingml.chart+xml"/>
  <Override PartName="/ppt/notesSlides/notesSlide42.xml" ContentType="application/vnd.openxmlformats-officedocument.presentationml.notesSlide+xml"/>
  <Override PartName="/ppt/charts/chart31.xml" ContentType="application/vnd.openxmlformats-officedocument.drawingml.chart+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32.xml" ContentType="application/vnd.openxmlformats-officedocument.drawingml.chart+xml"/>
  <Override PartName="/ppt/notesSlides/notesSlide45.xml" ContentType="application/vnd.openxmlformats-officedocument.presentationml.notesSlide+xml"/>
  <Override PartName="/ppt/charts/chart33.xml" ContentType="application/vnd.openxmlformats-officedocument.drawingml.chart+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34.xml" ContentType="application/vnd.openxmlformats-officedocument.drawingml.chart+xml"/>
  <Override PartName="/ppt/notesSlides/notesSlide48.xml" ContentType="application/vnd.openxmlformats-officedocument.presentationml.notesSlide+xml"/>
  <Override PartName="/ppt/charts/chart35.xml" ContentType="application/vnd.openxmlformats-officedocument.drawingml.chart+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36.xml" ContentType="application/vnd.openxmlformats-officedocument.drawingml.chart+xml"/>
  <Override PartName="/ppt/notesSlides/notesSlide51.xml" ContentType="application/vnd.openxmlformats-officedocument.presentationml.notesSlide+xml"/>
  <Override PartName="/ppt/charts/chart37.xml" ContentType="application/vnd.openxmlformats-officedocument.drawingml.chart+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38.xml" ContentType="application/vnd.openxmlformats-officedocument.drawingml.chart+xml"/>
  <Override PartName="/ppt/notesSlides/notesSlide54.xml" ContentType="application/vnd.openxmlformats-officedocument.presentationml.notesSlide+xml"/>
  <Override PartName="/ppt/charts/chart39.xml" ContentType="application/vnd.openxmlformats-officedocument.drawingml.chart+xml"/>
  <Override PartName="/ppt/notesSlides/notesSlide55.xml" ContentType="application/vnd.openxmlformats-officedocument.presentationml.notesSlide+xml"/>
  <Override PartName="/ppt/charts/chart40.xml" ContentType="application/vnd.openxmlformats-officedocument.drawingml.chart+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41.xml" ContentType="application/vnd.openxmlformats-officedocument.drawingml.chart+xml"/>
  <Override PartName="/ppt/notesSlides/notesSlide58.xml" ContentType="application/vnd.openxmlformats-officedocument.presentationml.notesSlide+xml"/>
  <Override PartName="/ppt/charts/chart42.xml" ContentType="application/vnd.openxmlformats-officedocument.drawingml.chart+xml"/>
  <Override PartName="/ppt/notesSlides/notesSlide59.xml" ContentType="application/vnd.openxmlformats-officedocument.presentationml.notesSlide+xml"/>
  <Override PartName="/ppt/charts/chart43.xml" ContentType="application/vnd.openxmlformats-officedocument.drawingml.chart+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44.xml" ContentType="application/vnd.openxmlformats-officedocument.drawingml.chart+xml"/>
  <Override PartName="/ppt/notesSlides/notesSlide62.xml" ContentType="application/vnd.openxmlformats-officedocument.presentationml.notesSlide+xml"/>
  <Override PartName="/ppt/charts/chart45.xml" ContentType="application/vnd.openxmlformats-officedocument.drawingml.chart+xml"/>
  <Override PartName="/ppt/notesSlides/notesSlide63.xml" ContentType="application/vnd.openxmlformats-officedocument.presentationml.notesSlide+xml"/>
  <Override PartName="/ppt/charts/chart46.xml" ContentType="application/vnd.openxmlformats-officedocument.drawingml.chart+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47.xml" ContentType="application/vnd.openxmlformats-officedocument.drawingml.chart+xml"/>
  <Override PartName="/ppt/notesSlides/notesSlide66.xml" ContentType="application/vnd.openxmlformats-officedocument.presentationml.notesSlide+xml"/>
  <Override PartName="/ppt/charts/chart48.xml" ContentType="application/vnd.openxmlformats-officedocument.drawingml.chart+xml"/>
  <Override PartName="/ppt/notesSlides/notesSlide67.xml" ContentType="application/vnd.openxmlformats-officedocument.presentationml.notesSlide+xml"/>
  <Override PartName="/ppt/charts/chart49.xml" ContentType="application/vnd.openxmlformats-officedocument.drawingml.chart+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50.xml" ContentType="application/vnd.openxmlformats-officedocument.drawingml.chart+xml"/>
  <Override PartName="/ppt/notesSlides/notesSlide70.xml" ContentType="application/vnd.openxmlformats-officedocument.presentationml.notesSlide+xml"/>
  <Override PartName="/ppt/charts/chart51.xml" ContentType="application/vnd.openxmlformats-officedocument.drawingml.chart+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52.xml" ContentType="application/vnd.openxmlformats-officedocument.drawingml.chart+xml"/>
  <Override PartName="/ppt/notesSlides/notesSlide73.xml" ContentType="application/vnd.openxmlformats-officedocument.presentationml.notesSlide+xml"/>
  <Override PartName="/ppt/charts/chart53.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54.xml" ContentType="application/vnd.openxmlformats-officedocument.drawingml.chart+xml"/>
  <Override PartName="/ppt/notesSlides/notesSlide76.xml" ContentType="application/vnd.openxmlformats-officedocument.presentationml.notesSlide+xml"/>
  <Override PartName="/ppt/charts/chart55.xml" ContentType="application/vnd.openxmlformats-officedocument.drawingml.chart+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charts/chart56.xml" ContentType="application/vnd.openxmlformats-officedocument.drawingml.chart+xml"/>
  <Override PartName="/ppt/notesSlides/notesSlide80.xml" ContentType="application/vnd.openxmlformats-officedocument.presentationml.notesSlide+xml"/>
  <Override PartName="/ppt/charts/chart57.xml" ContentType="application/vnd.openxmlformats-officedocument.drawingml.chart+xml"/>
  <Override PartName="/ppt/notesSlides/notesSlide81.xml" ContentType="application/vnd.openxmlformats-officedocument.presentationml.notesSlide+xml"/>
  <Override PartName="/ppt/charts/chart58.xml" ContentType="application/vnd.openxmlformats-officedocument.drawingml.chart+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59.xml" ContentType="application/vnd.openxmlformats-officedocument.drawingml.chart+xml"/>
  <Override PartName="/ppt/notesSlides/notesSlide84.xml" ContentType="application/vnd.openxmlformats-officedocument.presentationml.notesSlide+xml"/>
  <Override PartName="/ppt/charts/chart60.xml" ContentType="application/vnd.openxmlformats-officedocument.drawingml.chart+xml"/>
  <Override PartName="/ppt/notesSlides/notesSlide85.xml" ContentType="application/vnd.openxmlformats-officedocument.presentationml.notesSlide+xml"/>
  <Override PartName="/ppt/charts/chart61.xml" ContentType="application/vnd.openxmlformats-officedocument.drawingml.chart+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62.xml" ContentType="application/vnd.openxmlformats-officedocument.drawingml.chart+xml"/>
  <Override PartName="/ppt/notesSlides/notesSlide88.xml" ContentType="application/vnd.openxmlformats-officedocument.presentationml.notesSlide+xml"/>
  <Override PartName="/ppt/charts/chart63.xml" ContentType="application/vnd.openxmlformats-officedocument.drawingml.chart+xml"/>
  <Override PartName="/ppt/notesSlides/notesSlide89.xml" ContentType="application/vnd.openxmlformats-officedocument.presentationml.notesSlide+xml"/>
  <Override PartName="/ppt/charts/chart64.xml" ContentType="application/vnd.openxmlformats-officedocument.drawingml.chart+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charts/chart65.xml" ContentType="application/vnd.openxmlformats-officedocument.drawingml.chart+xml"/>
  <Override PartName="/ppt/notesSlides/notesSlide92.xml" ContentType="application/vnd.openxmlformats-officedocument.presentationml.notesSlide+xml"/>
  <Override PartName="/ppt/charts/chart66.xml" ContentType="application/vnd.openxmlformats-officedocument.drawingml.chart+xml"/>
  <Override PartName="/ppt/notesSlides/notesSlide93.xml" ContentType="application/vnd.openxmlformats-officedocument.presentationml.notesSlide+xml"/>
  <Override PartName="/ppt/charts/chart67.xml" ContentType="application/vnd.openxmlformats-officedocument.drawingml.chart+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charts/chart68.xml" ContentType="application/vnd.openxmlformats-officedocument.drawingml.chart+xml"/>
  <Override PartName="/ppt/notesSlides/notesSlide96.xml" ContentType="application/vnd.openxmlformats-officedocument.presentationml.notesSlide+xml"/>
  <Override PartName="/ppt/charts/chart69.xml" ContentType="application/vnd.openxmlformats-officedocument.drawingml.chart+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charts/chart70.xml" ContentType="application/vnd.openxmlformats-officedocument.drawingml.chart+xml"/>
  <Override PartName="/ppt/notesSlides/notesSlide99.xml" ContentType="application/vnd.openxmlformats-officedocument.presentationml.notesSlide+xml"/>
  <Override PartName="/ppt/charts/chart71.xml" ContentType="application/vnd.openxmlformats-officedocument.drawingml.chart+xml"/>
  <Override PartName="/ppt/notesSlides/notesSlide100.xml" ContentType="application/vnd.openxmlformats-officedocument.presentationml.notesSlide+xml"/>
  <Override PartName="/ppt/charts/chart72.xml" ContentType="application/vnd.openxmlformats-officedocument.drawingml.chart+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charts/chart73.xml" ContentType="application/vnd.openxmlformats-officedocument.drawingml.chart+xml"/>
  <Override PartName="/ppt/notesSlides/notesSlide103.xml" ContentType="application/vnd.openxmlformats-officedocument.presentationml.notesSlide+xml"/>
  <Override PartName="/ppt/charts/chart74.xml" ContentType="application/vnd.openxmlformats-officedocument.drawingml.chart+xml"/>
  <Override PartName="/ppt/notesSlides/notesSlide104.xml" ContentType="application/vnd.openxmlformats-officedocument.presentationml.notesSlide+xml"/>
  <Override PartName="/ppt/charts/chart75.xml" ContentType="application/vnd.openxmlformats-officedocument.drawingml.chart+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76.xml" ContentType="application/vnd.openxmlformats-officedocument.drawingml.chart+xml"/>
  <Override PartName="/ppt/notesSlides/notesSlide107.xml" ContentType="application/vnd.openxmlformats-officedocument.presentationml.notesSlide+xml"/>
  <Override PartName="/ppt/charts/chart77.xml" ContentType="application/vnd.openxmlformats-officedocument.drawingml.chart+xml"/>
  <Override PartName="/ppt/notesSlides/notesSlide108.xml" ContentType="application/vnd.openxmlformats-officedocument.presentationml.notesSlide+xml"/>
  <Override PartName="/ppt/charts/chart78.xml" ContentType="application/vnd.openxmlformats-officedocument.drawingml.chart+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charts/chart79.xml" ContentType="application/vnd.openxmlformats-officedocument.drawingml.chart+xml"/>
  <Override PartName="/ppt/notesSlides/notesSlide111.xml" ContentType="application/vnd.openxmlformats-officedocument.presentationml.notesSlide+xml"/>
  <Override PartName="/ppt/charts/chart80.xml" ContentType="application/vnd.openxmlformats-officedocument.drawingml.chart+xml"/>
  <Override PartName="/ppt/notesSlides/notesSlide112.xml" ContentType="application/vnd.openxmlformats-officedocument.presentationml.notesSlide+xml"/>
  <Override PartName="/ppt/charts/chart81.xml" ContentType="application/vnd.openxmlformats-officedocument.drawingml.chart+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82.xml" ContentType="application/vnd.openxmlformats-officedocument.drawingml.chart+xml"/>
  <Override PartName="/ppt/notesSlides/notesSlide115.xml" ContentType="application/vnd.openxmlformats-officedocument.presentationml.notesSlide+xml"/>
  <Override PartName="/ppt/charts/chart83.xml" ContentType="application/vnd.openxmlformats-officedocument.drawingml.chart+xml"/>
  <Override PartName="/ppt/notesSlides/notesSlide116.xml" ContentType="application/vnd.openxmlformats-officedocument.presentationml.notesSlide+xml"/>
  <Override PartName="/ppt/charts/chart84.xml" ContentType="application/vnd.openxmlformats-officedocument.drawingml.chart+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charts/chart85.xml" ContentType="application/vnd.openxmlformats-officedocument.drawingml.chart+xml"/>
  <Override PartName="/ppt/notesSlides/notesSlide119.xml" ContentType="application/vnd.openxmlformats-officedocument.presentationml.notesSlide+xml"/>
  <Override PartName="/ppt/charts/chart86.xml" ContentType="application/vnd.openxmlformats-officedocument.drawingml.chart+xml"/>
  <Override PartName="/ppt/notesSlides/notesSlide120.xml" ContentType="application/vnd.openxmlformats-officedocument.presentationml.notesSlide+xml"/>
  <Override PartName="/ppt/charts/chart87.xml" ContentType="application/vnd.openxmlformats-officedocument.drawingml.chart+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charts/chart88.xml" ContentType="application/vnd.openxmlformats-officedocument.drawingml.chart+xml"/>
  <Override PartName="/ppt/notesSlides/notesSlide123.xml" ContentType="application/vnd.openxmlformats-officedocument.presentationml.notesSlide+xml"/>
  <Override PartName="/ppt/charts/chart89.xml" ContentType="application/vnd.openxmlformats-officedocument.drawingml.chart+xml"/>
  <Override PartName="/ppt/notesSlides/notesSlide124.xml" ContentType="application/vnd.openxmlformats-officedocument.presentationml.notesSlide+xml"/>
  <Override PartName="/ppt/charts/chart90.xml" ContentType="application/vnd.openxmlformats-officedocument.drawingml.chart+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91.xml" ContentType="application/vnd.openxmlformats-officedocument.drawingml.chart+xml"/>
  <Override PartName="/ppt/notesSlides/notesSlide127.xml" ContentType="application/vnd.openxmlformats-officedocument.presentationml.notesSlide+xml"/>
  <Override PartName="/ppt/charts/chart92.xml" ContentType="application/vnd.openxmlformats-officedocument.drawingml.chart+xml"/>
  <Override PartName="/ppt/notesSlides/notesSlide128.xml" ContentType="application/vnd.openxmlformats-officedocument.presentationml.notesSlide+xml"/>
  <Override PartName="/ppt/charts/chart93.xml" ContentType="application/vnd.openxmlformats-officedocument.drawingml.chart+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charts/chart94.xml" ContentType="application/vnd.openxmlformats-officedocument.drawingml.chart+xml"/>
  <Override PartName="/ppt/notesSlides/notesSlide131.xml" ContentType="application/vnd.openxmlformats-officedocument.presentationml.notesSlide+xml"/>
  <Override PartName="/ppt/charts/chart95.xml" ContentType="application/vnd.openxmlformats-officedocument.drawingml.chart+xml"/>
  <Override PartName="/ppt/notesSlides/notesSlide132.xml" ContentType="application/vnd.openxmlformats-officedocument.presentationml.notesSlide+xml"/>
  <Override PartName="/ppt/charts/chart96.xml" ContentType="application/vnd.openxmlformats-officedocument.drawingml.chart+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charts/chart97.xml" ContentType="application/vnd.openxmlformats-officedocument.drawingml.chart+xml"/>
  <Override PartName="/ppt/notesSlides/notesSlide135.xml" ContentType="application/vnd.openxmlformats-officedocument.presentationml.notesSlide+xml"/>
  <Override PartName="/ppt/charts/chart98.xml" ContentType="application/vnd.openxmlformats-officedocument.drawingml.chart+xml"/>
  <Override PartName="/ppt/notesSlides/notesSlide136.xml" ContentType="application/vnd.openxmlformats-officedocument.presentationml.notesSlide+xml"/>
  <Override PartName="/ppt/charts/chart99.xml" ContentType="application/vnd.openxmlformats-officedocument.drawingml.chart+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charts/chart100.xml" ContentType="application/vnd.openxmlformats-officedocument.drawingml.chart+xml"/>
  <Override PartName="/ppt/notesSlides/notesSlide139.xml" ContentType="application/vnd.openxmlformats-officedocument.presentationml.notesSlide+xml"/>
  <Override PartName="/ppt/charts/chart101.xml" ContentType="application/vnd.openxmlformats-officedocument.drawingml.chart+xml"/>
  <Override PartName="/ppt/notesSlides/notesSlide140.xml" ContentType="application/vnd.openxmlformats-officedocument.presentationml.notesSlide+xml"/>
  <Override PartName="/ppt/charts/chart102.xml" ContentType="application/vnd.openxmlformats-officedocument.drawingml.chart+xml"/>
  <Override PartName="/ppt/notesSlides/notesSlide141.xml" ContentType="application/vnd.openxmlformats-officedocument.presentationml.notesSlide+xml"/>
  <Override PartName="/ppt/charts/chart103.xml" ContentType="application/vnd.openxmlformats-officedocument.drawingml.chart+xml"/>
  <Override PartName="/ppt/notesSlides/notesSlide142.xml" ContentType="application/vnd.openxmlformats-officedocument.presentationml.notesSlide+xml"/>
  <Override PartName="/ppt/charts/chart104.xml" ContentType="application/vnd.openxmlformats-officedocument.drawingml.chart+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charts/chart105.xml" ContentType="application/vnd.openxmlformats-officedocument.drawingml.chart+xml"/>
  <Override PartName="/ppt/notesSlides/notesSlide145.xml" ContentType="application/vnd.openxmlformats-officedocument.presentationml.notesSlide+xml"/>
  <Override PartName="/ppt/charts/chart106.xml" ContentType="application/vnd.openxmlformats-officedocument.drawingml.chart+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charts/chart107.xml" ContentType="application/vnd.openxmlformats-officedocument.drawingml.chart+xml"/>
  <Override PartName="/ppt/notesSlides/notesSlide148.xml" ContentType="application/vnd.openxmlformats-officedocument.presentationml.notesSlide+xml"/>
  <Override PartName="/ppt/charts/chart108.xml" ContentType="application/vnd.openxmlformats-officedocument.drawingml.chart+xml"/>
  <Override PartName="/ppt/notesSlides/notesSlide149.xml" ContentType="application/vnd.openxmlformats-officedocument.presentationml.notesSlide+xml"/>
  <Override PartName="/ppt/charts/chart109.xml" ContentType="application/vnd.openxmlformats-officedocument.drawingml.chart+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charts/chart110.xml" ContentType="application/vnd.openxmlformats-officedocument.drawingml.chart+xml"/>
  <Override PartName="/ppt/notesSlides/notesSlide152.xml" ContentType="application/vnd.openxmlformats-officedocument.presentationml.notesSlide+xml"/>
  <Override PartName="/ppt/charts/chart111.xml" ContentType="application/vnd.openxmlformats-officedocument.drawingml.chart+xml"/>
  <Override PartName="/ppt/notesSlides/notesSlide153.xml" ContentType="application/vnd.openxmlformats-officedocument.presentationml.notesSlide+xml"/>
  <Override PartName="/ppt/charts/chart112.xml" ContentType="application/vnd.openxmlformats-officedocument.drawingml.chart+xml"/>
  <Override PartName="/ppt/notesSlides/notesSlide1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1" r:id="rId2"/>
  </p:sldMasterIdLst>
  <p:notesMasterIdLst>
    <p:notesMasterId r:id="rId157"/>
  </p:notesMasterIdLst>
  <p:handoutMasterIdLst>
    <p:handoutMasterId r:id="rId158"/>
  </p:handoutMasterIdLst>
  <p:sldIdLst>
    <p:sldId id="626" r:id="rId3"/>
    <p:sldId id="326" r:id="rId4"/>
    <p:sldId id="327" r:id="rId5"/>
    <p:sldId id="328" r:id="rId6"/>
    <p:sldId id="655" r:id="rId7"/>
    <p:sldId id="329" r:id="rId8"/>
    <p:sldId id="330" r:id="rId9"/>
    <p:sldId id="656" r:id="rId10"/>
    <p:sldId id="331" r:id="rId11"/>
    <p:sldId id="332" r:id="rId12"/>
    <p:sldId id="333" r:id="rId13"/>
    <p:sldId id="657" r:id="rId14"/>
    <p:sldId id="334" r:id="rId15"/>
    <p:sldId id="335" r:id="rId16"/>
    <p:sldId id="336" r:id="rId17"/>
    <p:sldId id="658" r:id="rId18"/>
    <p:sldId id="337" r:id="rId19"/>
    <p:sldId id="338" r:id="rId20"/>
    <p:sldId id="339" r:id="rId21"/>
    <p:sldId id="659" r:id="rId22"/>
    <p:sldId id="340" r:id="rId23"/>
    <p:sldId id="341" r:id="rId24"/>
    <p:sldId id="342" r:id="rId25"/>
    <p:sldId id="660" r:id="rId26"/>
    <p:sldId id="343" r:id="rId27"/>
    <p:sldId id="344" r:id="rId28"/>
    <p:sldId id="345" r:id="rId29"/>
    <p:sldId id="661" r:id="rId30"/>
    <p:sldId id="346" r:id="rId31"/>
    <p:sldId id="347" r:id="rId32"/>
    <p:sldId id="348" r:id="rId33"/>
    <p:sldId id="662" r:id="rId34"/>
    <p:sldId id="349" r:id="rId35"/>
    <p:sldId id="350" r:id="rId36"/>
    <p:sldId id="351" r:id="rId37"/>
    <p:sldId id="733" r:id="rId38"/>
    <p:sldId id="352" r:id="rId39"/>
    <p:sldId id="353" r:id="rId40"/>
    <p:sldId id="354" r:id="rId41"/>
    <p:sldId id="734" r:id="rId42"/>
    <p:sldId id="355" r:id="rId43"/>
    <p:sldId id="356" r:id="rId44"/>
    <p:sldId id="663" r:id="rId45"/>
    <p:sldId id="357" r:id="rId46"/>
    <p:sldId id="358" r:id="rId47"/>
    <p:sldId id="664" r:id="rId48"/>
    <p:sldId id="359" r:id="rId49"/>
    <p:sldId id="360" r:id="rId50"/>
    <p:sldId id="735" r:id="rId51"/>
    <p:sldId id="361" r:id="rId52"/>
    <p:sldId id="362" r:id="rId53"/>
    <p:sldId id="736" r:id="rId54"/>
    <p:sldId id="363" r:id="rId55"/>
    <p:sldId id="364" r:id="rId56"/>
    <p:sldId id="365" r:id="rId57"/>
    <p:sldId id="665" r:id="rId58"/>
    <p:sldId id="366" r:id="rId59"/>
    <p:sldId id="367" r:id="rId60"/>
    <p:sldId id="368" r:id="rId61"/>
    <p:sldId id="737" r:id="rId62"/>
    <p:sldId id="369" r:id="rId63"/>
    <p:sldId id="370" r:id="rId64"/>
    <p:sldId id="371" r:id="rId65"/>
    <p:sldId id="738" r:id="rId66"/>
    <p:sldId id="372" r:id="rId67"/>
    <p:sldId id="373" r:id="rId68"/>
    <p:sldId id="374" r:id="rId69"/>
    <p:sldId id="666" r:id="rId70"/>
    <p:sldId id="375" r:id="rId71"/>
    <p:sldId id="376" r:id="rId72"/>
    <p:sldId id="667" r:id="rId73"/>
    <p:sldId id="377" r:id="rId74"/>
    <p:sldId id="378" r:id="rId75"/>
    <p:sldId id="668" r:id="rId76"/>
    <p:sldId id="379" r:id="rId77"/>
    <p:sldId id="380" r:id="rId78"/>
    <p:sldId id="669" r:id="rId79"/>
    <p:sldId id="627" r:id="rId80"/>
    <p:sldId id="381" r:id="rId81"/>
    <p:sldId id="382" r:id="rId82"/>
    <p:sldId id="383" r:id="rId83"/>
    <p:sldId id="670" r:id="rId84"/>
    <p:sldId id="384" r:id="rId85"/>
    <p:sldId id="385" r:id="rId86"/>
    <p:sldId id="386" r:id="rId87"/>
    <p:sldId id="671" r:id="rId88"/>
    <p:sldId id="387" r:id="rId89"/>
    <p:sldId id="388" r:id="rId90"/>
    <p:sldId id="389" r:id="rId91"/>
    <p:sldId id="672" r:id="rId92"/>
    <p:sldId id="390" r:id="rId93"/>
    <p:sldId id="391" r:id="rId94"/>
    <p:sldId id="392" r:id="rId95"/>
    <p:sldId id="673" r:id="rId96"/>
    <p:sldId id="393" r:id="rId97"/>
    <p:sldId id="394" r:id="rId98"/>
    <p:sldId id="674" r:id="rId99"/>
    <p:sldId id="395" r:id="rId100"/>
    <p:sldId id="396" r:id="rId101"/>
    <p:sldId id="397" r:id="rId102"/>
    <p:sldId id="675" r:id="rId103"/>
    <p:sldId id="398" r:id="rId104"/>
    <p:sldId id="399" r:id="rId105"/>
    <p:sldId id="400" r:id="rId106"/>
    <p:sldId id="676" r:id="rId107"/>
    <p:sldId id="401" r:id="rId108"/>
    <p:sldId id="402" r:id="rId109"/>
    <p:sldId id="403" r:id="rId110"/>
    <p:sldId id="677" r:id="rId111"/>
    <p:sldId id="404" r:id="rId112"/>
    <p:sldId id="405" r:id="rId113"/>
    <p:sldId id="406" r:id="rId114"/>
    <p:sldId id="678" r:id="rId115"/>
    <p:sldId id="407" r:id="rId116"/>
    <p:sldId id="408" r:id="rId117"/>
    <p:sldId id="409" r:id="rId118"/>
    <p:sldId id="739" r:id="rId119"/>
    <p:sldId id="410" r:id="rId120"/>
    <p:sldId id="411" r:id="rId121"/>
    <p:sldId id="412" r:id="rId122"/>
    <p:sldId id="679" r:id="rId123"/>
    <p:sldId id="413" r:id="rId124"/>
    <p:sldId id="414" r:id="rId125"/>
    <p:sldId id="415" r:id="rId126"/>
    <p:sldId id="680" r:id="rId127"/>
    <p:sldId id="416" r:id="rId128"/>
    <p:sldId id="417" r:id="rId129"/>
    <p:sldId id="418" r:id="rId130"/>
    <p:sldId id="740" r:id="rId131"/>
    <p:sldId id="419" r:id="rId132"/>
    <p:sldId id="420" r:id="rId133"/>
    <p:sldId id="421" r:id="rId134"/>
    <p:sldId id="741" r:id="rId135"/>
    <p:sldId id="422" r:id="rId136"/>
    <p:sldId id="423" r:id="rId137"/>
    <p:sldId id="424" r:id="rId138"/>
    <p:sldId id="742" r:id="rId139"/>
    <p:sldId id="425" r:id="rId140"/>
    <p:sldId id="426" r:id="rId141"/>
    <p:sldId id="427" r:id="rId142"/>
    <p:sldId id="428" r:id="rId143"/>
    <p:sldId id="429" r:id="rId144"/>
    <p:sldId id="681" r:id="rId145"/>
    <p:sldId id="430" r:id="rId146"/>
    <p:sldId id="431" r:id="rId147"/>
    <p:sldId id="682" r:id="rId148"/>
    <p:sldId id="432" r:id="rId149"/>
    <p:sldId id="433" r:id="rId150"/>
    <p:sldId id="434" r:id="rId151"/>
    <p:sldId id="683" r:id="rId152"/>
    <p:sldId id="435" r:id="rId153"/>
    <p:sldId id="436" r:id="rId154"/>
    <p:sldId id="437" r:id="rId155"/>
    <p:sldId id="684" r:id="rId156"/>
  </p:sldIdLst>
  <p:sldSz cx="9144000" cy="6858000" type="screen4x3"/>
  <p:notesSz cx="7010400" cy="9296400"/>
  <p:defaultTex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CC00"/>
    <a:srgbClr val="18472F"/>
    <a:srgbClr val="339966"/>
    <a:srgbClr val="1D4D6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6353" autoAdjust="0"/>
    <p:restoredTop sz="88226" autoAdjust="0"/>
  </p:normalViewPr>
  <p:slideViewPr>
    <p:cSldViewPr>
      <p:cViewPr varScale="1">
        <p:scale>
          <a:sx n="98" d="100"/>
          <a:sy n="98" d="100"/>
        </p:scale>
        <p:origin x="1836" y="84"/>
      </p:cViewPr>
      <p:guideLst>
        <p:guide orient="horz" pos="2160"/>
        <p:guide pos="2880"/>
      </p:guideLst>
    </p:cSldViewPr>
  </p:slideViewPr>
  <p:notesTextViewPr>
    <p:cViewPr>
      <p:scale>
        <a:sx n="1" d="1"/>
        <a:sy n="1" d="1"/>
      </p:scale>
      <p:origin x="0" y="0"/>
    </p:cViewPr>
  </p:notesTextViewPr>
  <p:sorterViewPr>
    <p:cViewPr>
      <p:scale>
        <a:sx n="26" d="100"/>
        <a:sy n="26" d="100"/>
      </p:scale>
      <p:origin x="0" y="0"/>
    </p:cViewPr>
  </p:sorterViewPr>
  <p:notesViewPr>
    <p:cSldViewPr showGuides="1">
      <p:cViewPr varScale="1">
        <p:scale>
          <a:sx n="83" d="100"/>
          <a:sy n="83" d="100"/>
        </p:scale>
        <p:origin x="3174" y="102"/>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slide" Target="slides/slide136.xml"/><Relationship Id="rId154" Type="http://schemas.openxmlformats.org/officeDocument/2006/relationships/slide" Target="slides/slide152.xml"/><Relationship Id="rId159"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144" Type="http://schemas.openxmlformats.org/officeDocument/2006/relationships/slide" Target="slides/slide142.xml"/><Relationship Id="rId149" Type="http://schemas.openxmlformats.org/officeDocument/2006/relationships/slide" Target="slides/slide14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60" Type="http://schemas.openxmlformats.org/officeDocument/2006/relationships/viewProps" Target="view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slide" Target="slides/slide138.xml"/><Relationship Id="rId145" Type="http://schemas.openxmlformats.org/officeDocument/2006/relationships/slide" Target="slides/slide143.xml"/><Relationship Id="rId153" Type="http://schemas.openxmlformats.org/officeDocument/2006/relationships/slide" Target="slides/slide151.xml"/><Relationship Id="rId16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143" Type="http://schemas.openxmlformats.org/officeDocument/2006/relationships/slide" Target="slides/slide141.xml"/><Relationship Id="rId148" Type="http://schemas.openxmlformats.org/officeDocument/2006/relationships/slide" Target="slides/slide146.xml"/><Relationship Id="rId151" Type="http://schemas.openxmlformats.org/officeDocument/2006/relationships/slide" Target="slides/slide149.xml"/><Relationship Id="rId156" Type="http://schemas.openxmlformats.org/officeDocument/2006/relationships/slide" Target="slides/slide154.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notesMaster" Target="notesMasters/notesMaster1.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00.xml.rels><?xml version="1.0" encoding="UTF-8" standalone="yes"?>
<Relationships xmlns="http://schemas.openxmlformats.org/package/2006/relationships"><Relationship Id="rId1" Type="http://schemas.openxmlformats.org/officeDocument/2006/relationships/package" Target="../embeddings/Microsoft_Excel_Worksheet99.xlsx"/></Relationships>
</file>

<file path=ppt/charts/_rels/chart101.xml.rels><?xml version="1.0" encoding="UTF-8" standalone="yes"?>
<Relationships xmlns="http://schemas.openxmlformats.org/package/2006/relationships"><Relationship Id="rId1" Type="http://schemas.openxmlformats.org/officeDocument/2006/relationships/package" Target="../embeddings/Microsoft_Excel_Worksheet100.xlsx"/></Relationships>
</file>

<file path=ppt/charts/_rels/chart102.xml.rels><?xml version="1.0" encoding="UTF-8" standalone="yes"?>
<Relationships xmlns="http://schemas.openxmlformats.org/package/2006/relationships"><Relationship Id="rId1" Type="http://schemas.openxmlformats.org/officeDocument/2006/relationships/package" Target="../embeddings/Microsoft_Excel_Worksheet101.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Worksheet102.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05.xml.rels><?xml version="1.0" encoding="UTF-8" standalone="yes"?>
<Relationships xmlns="http://schemas.openxmlformats.org/package/2006/relationships"><Relationship Id="rId1" Type="http://schemas.openxmlformats.org/officeDocument/2006/relationships/package" Target="../embeddings/Microsoft_Excel_Worksheet104.xlsx"/></Relationships>
</file>

<file path=ppt/charts/_rels/chart106.xml.rels><?xml version="1.0" encoding="UTF-8" standalone="yes"?>
<Relationships xmlns="http://schemas.openxmlformats.org/package/2006/relationships"><Relationship Id="rId1" Type="http://schemas.openxmlformats.org/officeDocument/2006/relationships/package" Target="../embeddings/Microsoft_Excel_Worksheet105.xlsx"/></Relationships>
</file>

<file path=ppt/charts/_rels/chart107.xml.rels><?xml version="1.0" encoding="UTF-8" standalone="yes"?>
<Relationships xmlns="http://schemas.openxmlformats.org/package/2006/relationships"><Relationship Id="rId1" Type="http://schemas.openxmlformats.org/officeDocument/2006/relationships/package" Target="../embeddings/Microsoft_Excel_Worksheet106.xlsx"/></Relationships>
</file>

<file path=ppt/charts/_rels/chart108.xml.rels><?xml version="1.0" encoding="UTF-8" standalone="yes"?>
<Relationships xmlns="http://schemas.openxmlformats.org/package/2006/relationships"><Relationship Id="rId1" Type="http://schemas.openxmlformats.org/officeDocument/2006/relationships/package" Target="../embeddings/Microsoft_Excel_Worksheet107.xlsx"/></Relationships>
</file>

<file path=ppt/charts/_rels/chart109.xml.rels><?xml version="1.0" encoding="UTF-8" standalone="yes"?>
<Relationships xmlns="http://schemas.openxmlformats.org/package/2006/relationships"><Relationship Id="rId1" Type="http://schemas.openxmlformats.org/officeDocument/2006/relationships/package" Target="../embeddings/Microsoft_Excel_Worksheet108.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0.xml.rels><?xml version="1.0" encoding="UTF-8" standalone="yes"?>
<Relationships xmlns="http://schemas.openxmlformats.org/package/2006/relationships"><Relationship Id="rId1" Type="http://schemas.openxmlformats.org/officeDocument/2006/relationships/package" Target="../embeddings/Microsoft_Excel_Worksheet109.xlsx"/></Relationships>
</file>

<file path=ppt/charts/_rels/chart111.xml.rels><?xml version="1.0" encoding="UTF-8" standalone="yes"?>
<Relationships xmlns="http://schemas.openxmlformats.org/package/2006/relationships"><Relationship Id="rId1" Type="http://schemas.openxmlformats.org/officeDocument/2006/relationships/package" Target="../embeddings/Microsoft_Excel_Worksheet110.xlsx"/></Relationships>
</file>

<file path=ppt/charts/_rels/chart112.xml.rels><?xml version="1.0" encoding="UTF-8" standalone="yes"?>
<Relationships xmlns="http://schemas.openxmlformats.org/package/2006/relationships"><Relationship Id="rId1" Type="http://schemas.openxmlformats.org/officeDocument/2006/relationships/package" Target="../embeddings/Microsoft_Excel_Worksheet1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78.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Worksheet80.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8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90.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95.xlsx"/></Relationships>
</file>

<file path=ppt/charts/_rels/chart97.xml.rels><?xml version="1.0" encoding="UTF-8" standalone="yes"?>
<Relationships xmlns="http://schemas.openxmlformats.org/package/2006/relationships"><Relationship Id="rId1" Type="http://schemas.openxmlformats.org/officeDocument/2006/relationships/package" Target="../embeddings/Microsoft_Excel_Worksheet96.xlsx"/></Relationships>
</file>

<file path=ppt/charts/_rels/chart98.xml.rels><?xml version="1.0" encoding="UTF-8" standalone="yes"?>
<Relationships xmlns="http://schemas.openxmlformats.org/package/2006/relationships"><Relationship Id="rId1" Type="http://schemas.openxmlformats.org/officeDocument/2006/relationships/package" Target="../embeddings/Microsoft_Excel_Worksheet97.xlsx"/></Relationships>
</file>

<file path=ppt/charts/_rels/chart99.xml.rels><?xml version="1.0" encoding="UTF-8" standalone="yes"?>
<Relationships xmlns="http://schemas.openxmlformats.org/package/2006/relationships"><Relationship Id="rId1" Type="http://schemas.openxmlformats.org/officeDocument/2006/relationships/package" Target="../embeddings/Microsoft_Excel_Worksheet9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6C36-48BA-8023-7CC87693CB36}"/>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6C36-48BA-8023-7CC87693CB36}"/>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6C36-48BA-8023-7CC87693CB36}"/>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6C36-48BA-8023-7CC87693CB36}"/>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6C36-48BA-8023-7CC87693CB36}"/>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6C36-48BA-8023-7CC87693CB36}"/>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6C36-48BA-8023-7CC87693CB36}"/>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6C36-48BA-8023-7CC87693CB36}"/>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6C36-48BA-8023-7CC87693CB36}"/>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6C36-48BA-8023-7CC87693CB36}"/>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6C36-48BA-8023-7CC87693CB36}"/>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6C36-48BA-8023-7CC87693CB36}"/>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28.9</c:v>
                </c:pt>
                <c:pt idx="2">
                  <c:v>30.7</c:v>
                </c:pt>
                <c:pt idx="3">
                  <c:v>27.3</c:v>
                </c:pt>
                <c:pt idx="5">
                  <c:v>20.9</c:v>
                </c:pt>
                <c:pt idx="6">
                  <c:v>26.1</c:v>
                </c:pt>
                <c:pt idx="7">
                  <c:v>33.1</c:v>
                </c:pt>
                <c:pt idx="8">
                  <c:v>37.1</c:v>
                </c:pt>
                <c:pt idx="10">
                  <c:v>21.1</c:v>
                </c:pt>
                <c:pt idx="11">
                  <c:v>29.7</c:v>
                </c:pt>
                <c:pt idx="12">
                  <c:v>31</c:v>
                </c:pt>
              </c:numCache>
            </c:numRef>
          </c:val>
          <c:extLst>
            <c:ext xmlns:c16="http://schemas.microsoft.com/office/drawing/2014/chart" uri="{C3380CC4-5D6E-409C-BE32-E72D297353CC}">
              <c16:uniqueId val="{00000018-6C36-48BA-8023-7CC87693CB36}"/>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12.7</c:v>
                </c:pt>
                <c:pt idx="1">
                  <c:v>13.8</c:v>
                </c:pt>
                <c:pt idx="2">
                  <c:v>16.100000000000001</c:v>
                </c:pt>
                <c:pt idx="3">
                  <c:v>16.7</c:v>
                </c:pt>
                <c:pt idx="4">
                  <c:v>16.8</c:v>
                </c:pt>
                <c:pt idx="5">
                  <c:v>13.8</c:v>
                </c:pt>
                <c:pt idx="6">
                  <c:v>9.6999999999999993</c:v>
                </c:pt>
                <c:pt idx="7">
                  <c:v>9.4</c:v>
                </c:pt>
                <c:pt idx="8">
                  <c:v>8.1</c:v>
                </c:pt>
                <c:pt idx="9">
                  <c:v>7.3</c:v>
                </c:pt>
                <c:pt idx="10">
                  <c:v>6.4</c:v>
                </c:pt>
                <c:pt idx="11">
                  <c:v>5.6</c:v>
                </c:pt>
                <c:pt idx="12">
                  <c:v>3.4</c:v>
                </c:pt>
                <c:pt idx="13">
                  <c:v>2.6</c:v>
                </c:pt>
              </c:numCache>
            </c:numRef>
          </c:val>
          <c:smooth val="0"/>
          <c:extLst>
            <c:ext xmlns:c16="http://schemas.microsoft.com/office/drawing/2014/chart" uri="{C3380CC4-5D6E-409C-BE32-E72D297353CC}">
              <c16:uniqueId val="{00000000-C5FC-4121-BD55-280E1E228B47}"/>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7ADB-4369-9DED-839E09AEEC4B}"/>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7ADB-4369-9DED-839E09AEEC4B}"/>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7ADB-4369-9DED-839E09AEEC4B}"/>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7ADB-4369-9DED-839E09AEEC4B}"/>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7ADB-4369-9DED-839E09AEEC4B}"/>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7ADB-4369-9DED-839E09AEEC4B}"/>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7ADB-4369-9DED-839E09AEEC4B}"/>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7ADB-4369-9DED-839E09AEEC4B}"/>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7ADB-4369-9DED-839E09AEEC4B}"/>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7ADB-4369-9DED-839E09AEEC4B}"/>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7ADB-4369-9DED-839E09AEEC4B}"/>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7ADB-4369-9DED-839E09AEEC4B}"/>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6.6</c:v>
                </c:pt>
                <c:pt idx="2">
                  <c:v>7.6</c:v>
                </c:pt>
                <c:pt idx="3">
                  <c:v>5.5</c:v>
                </c:pt>
                <c:pt idx="5">
                  <c:v>4</c:v>
                </c:pt>
                <c:pt idx="6">
                  <c:v>5.4</c:v>
                </c:pt>
                <c:pt idx="7">
                  <c:v>8</c:v>
                </c:pt>
                <c:pt idx="8">
                  <c:v>9.1999999999999993</c:v>
                </c:pt>
                <c:pt idx="10">
                  <c:v>3.3</c:v>
                </c:pt>
                <c:pt idx="11">
                  <c:v>7.1</c:v>
                </c:pt>
                <c:pt idx="12">
                  <c:v>7.2</c:v>
                </c:pt>
              </c:numCache>
            </c:numRef>
          </c:val>
          <c:extLst>
            <c:ext xmlns:c16="http://schemas.microsoft.com/office/drawing/2014/chart" uri="{C3380CC4-5D6E-409C-BE32-E72D297353CC}">
              <c16:uniqueId val="{00000018-7ADB-4369-9DED-839E09AEEC4B}"/>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Sheet1!$A$2:$A$10</c:f>
              <c:numCache>
                <c:formatCode>General</c:formatCode>
                <c:ptCount val="13"/>
                <c:pt idx="0">
                  <c:v>2001</c:v>
                </c:pt>
                <c:pt idx="1">
                  <c:v>2003</c:v>
                </c:pt>
                <c:pt idx="2">
                  <c:v>2005</c:v>
                </c:pt>
                <c:pt idx="3">
                  <c:v>2007</c:v>
                </c:pt>
                <c:pt idx="4">
                  <c:v>2009</c:v>
                </c:pt>
                <c:pt idx="5">
                  <c:v>2011</c:v>
                </c:pt>
                <c:pt idx="6">
                  <c:v>2013</c:v>
                </c:pt>
                <c:pt idx="7">
                  <c:v>2015</c:v>
                </c:pt>
                <c:pt idx="8">
                  <c:v>2017</c:v>
                </c:pt>
              </c:numCache>
            </c:numRef>
          </c:cat>
          <c:val>
            <c:numRef>
              <c:f>Sheet1!$B$2:$B$10</c:f>
              <c:numCache>
                <c:formatCode>General</c:formatCode>
                <c:ptCount val="13"/>
                <c:pt idx="0">
                  <c:v>13.3</c:v>
                </c:pt>
                <c:pt idx="1">
                  <c:v>10.6</c:v>
                </c:pt>
                <c:pt idx="2">
                  <c:v>8.5</c:v>
                </c:pt>
                <c:pt idx="3">
                  <c:v>7.8</c:v>
                </c:pt>
                <c:pt idx="4">
                  <c:v>8</c:v>
                </c:pt>
                <c:pt idx="5">
                  <c:v>8.6999999999999993</c:v>
                </c:pt>
                <c:pt idx="6">
                  <c:v>7.1</c:v>
                </c:pt>
                <c:pt idx="7">
                  <c:v>6.4</c:v>
                </c:pt>
                <c:pt idx="8">
                  <c:v>6.6</c:v>
                </c:pt>
              </c:numCache>
            </c:numRef>
          </c:val>
          <c:smooth val="0"/>
          <c:extLst>
            <c:ext xmlns:c16="http://schemas.microsoft.com/office/drawing/2014/chart" uri="{C3380CC4-5D6E-409C-BE32-E72D297353CC}">
              <c16:uniqueId val="{00000000-0769-4DA3-B026-5A50D1B078E6}"/>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9483-4DFA-B0C8-7EED199C2026}"/>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9483-4DFA-B0C8-7EED199C2026}"/>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9483-4DFA-B0C8-7EED199C2026}"/>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9483-4DFA-B0C8-7EED199C2026}"/>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9483-4DFA-B0C8-7EED199C2026}"/>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9483-4DFA-B0C8-7EED199C2026}"/>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9483-4DFA-B0C8-7EED199C2026}"/>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9483-4DFA-B0C8-7EED199C2026}"/>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9483-4DFA-B0C8-7EED199C2026}"/>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9483-4DFA-B0C8-7EED199C2026}"/>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9483-4DFA-B0C8-7EED199C2026}"/>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9483-4DFA-B0C8-7EED199C2026}"/>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2.9</c:v>
                </c:pt>
                <c:pt idx="2">
                  <c:v>3.3</c:v>
                </c:pt>
                <c:pt idx="3">
                  <c:v>2.4</c:v>
                </c:pt>
                <c:pt idx="5">
                  <c:v>2.6</c:v>
                </c:pt>
                <c:pt idx="6">
                  <c:v>2.9</c:v>
                </c:pt>
                <c:pt idx="7">
                  <c:v>2.8</c:v>
                </c:pt>
                <c:pt idx="8">
                  <c:v>3</c:v>
                </c:pt>
                <c:pt idx="10">
                  <c:v>3.6</c:v>
                </c:pt>
                <c:pt idx="11">
                  <c:v>3.5</c:v>
                </c:pt>
                <c:pt idx="12">
                  <c:v>2.2000000000000002</c:v>
                </c:pt>
              </c:numCache>
            </c:numRef>
          </c:val>
          <c:extLst>
            <c:ext xmlns:c16="http://schemas.microsoft.com/office/drawing/2014/chart" uri="{C3380CC4-5D6E-409C-BE32-E72D297353CC}">
              <c16:uniqueId val="{00000018-9483-4DFA-B0C8-7EED199C2026}"/>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2.7</c:v>
                </c:pt>
                <c:pt idx="1">
                  <c:v>2.2000000000000002</c:v>
                </c:pt>
                <c:pt idx="2">
                  <c:v>3.7</c:v>
                </c:pt>
                <c:pt idx="3">
                  <c:v>3.1</c:v>
                </c:pt>
                <c:pt idx="4">
                  <c:v>3.7</c:v>
                </c:pt>
                <c:pt idx="5">
                  <c:v>5</c:v>
                </c:pt>
                <c:pt idx="6">
                  <c:v>6.1</c:v>
                </c:pt>
                <c:pt idx="7">
                  <c:v>4</c:v>
                </c:pt>
                <c:pt idx="8">
                  <c:v>3.9</c:v>
                </c:pt>
                <c:pt idx="9">
                  <c:v>3.3</c:v>
                </c:pt>
                <c:pt idx="10">
                  <c:v>3.6</c:v>
                </c:pt>
                <c:pt idx="11">
                  <c:v>3.2</c:v>
                </c:pt>
                <c:pt idx="12">
                  <c:v>3.5</c:v>
                </c:pt>
                <c:pt idx="13">
                  <c:v>2.9</c:v>
                </c:pt>
              </c:numCache>
            </c:numRef>
          </c:val>
          <c:smooth val="0"/>
          <c:extLst>
            <c:ext xmlns:c16="http://schemas.microsoft.com/office/drawing/2014/chart" uri="{C3380CC4-5D6E-409C-BE32-E72D297353CC}">
              <c16:uniqueId val="{00000000-C005-4868-8533-5B9555E7EB12}"/>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2.1</c:v>
                </c:pt>
                <c:pt idx="1">
                  <c:v>2.6</c:v>
                </c:pt>
              </c:numCache>
            </c:numRef>
          </c:val>
          <c:smooth val="0"/>
          <c:extLst>
            <c:ext xmlns:c16="http://schemas.microsoft.com/office/drawing/2014/chart" uri="{C3380CC4-5D6E-409C-BE32-E72D297353CC}">
              <c16:uniqueId val="{00000000-0872-4C73-A014-AC4B0649F982}"/>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9.1999999999999993</c:v>
                </c:pt>
                <c:pt idx="1">
                  <c:v>7.5</c:v>
                </c:pt>
              </c:numCache>
            </c:numRef>
          </c:val>
          <c:smooth val="0"/>
          <c:extLst>
            <c:ext xmlns:c16="http://schemas.microsoft.com/office/drawing/2014/chart" uri="{C3380CC4-5D6E-409C-BE32-E72D297353CC}">
              <c16:uniqueId val="{00000001-0872-4C73-A014-AC4B0649F982}"/>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0872-4C73-A014-AC4B0649F982}"/>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3.5</c:v>
                </c:pt>
                <c:pt idx="1">
                  <c:v>4.5</c:v>
                </c:pt>
              </c:numCache>
            </c:numRef>
          </c:val>
          <c:smooth val="0"/>
          <c:extLst>
            <c:ext xmlns:c16="http://schemas.microsoft.com/office/drawing/2014/chart" uri="{C3380CC4-5D6E-409C-BE32-E72D297353CC}">
              <c16:uniqueId val="{00000003-0872-4C73-A014-AC4B0649F982}"/>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CE2C-4E77-B878-95EAD93D4288}"/>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CE2C-4E77-B878-95EAD93D4288}"/>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CE2C-4E77-B878-95EAD93D4288}"/>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CE2C-4E77-B878-95EAD93D4288}"/>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CE2C-4E77-B878-95EAD93D4288}"/>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CE2C-4E77-B878-95EAD93D4288}"/>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CE2C-4E77-B878-95EAD93D4288}"/>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CE2C-4E77-B878-95EAD93D4288}"/>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CE2C-4E77-B878-95EAD93D4288}"/>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CE2C-4E77-B878-95EAD93D4288}"/>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CE2C-4E77-B878-95EAD93D4288}"/>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CE2C-4E77-B878-95EAD93D4288}"/>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14</c:v>
                </c:pt>
                <c:pt idx="2">
                  <c:v>13.4</c:v>
                </c:pt>
                <c:pt idx="3">
                  <c:v>14.4</c:v>
                </c:pt>
                <c:pt idx="5">
                  <c:v>10.9</c:v>
                </c:pt>
                <c:pt idx="6">
                  <c:v>12.8</c:v>
                </c:pt>
                <c:pt idx="7">
                  <c:v>15.4</c:v>
                </c:pt>
                <c:pt idx="8">
                  <c:v>17</c:v>
                </c:pt>
                <c:pt idx="10">
                  <c:v>12.3</c:v>
                </c:pt>
                <c:pt idx="11">
                  <c:v>15.1</c:v>
                </c:pt>
                <c:pt idx="12">
                  <c:v>13.5</c:v>
                </c:pt>
              </c:numCache>
            </c:numRef>
          </c:val>
          <c:extLst>
            <c:ext xmlns:c16="http://schemas.microsoft.com/office/drawing/2014/chart" uri="{C3380CC4-5D6E-409C-BE32-E72D297353CC}">
              <c16:uniqueId val="{00000018-CE2C-4E77-B878-95EAD93D4288}"/>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7.8</c:v>
                </c:pt>
                <c:pt idx="1">
                  <c:v>8.9</c:v>
                </c:pt>
              </c:numCache>
            </c:numRef>
          </c:val>
          <c:smooth val="0"/>
          <c:extLst>
            <c:ext xmlns:c16="http://schemas.microsoft.com/office/drawing/2014/chart" uri="{C3380CC4-5D6E-409C-BE32-E72D297353CC}">
              <c16:uniqueId val="{00000000-52F4-4C97-82A0-FD899FF7AD79}"/>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19.3</c:v>
                </c:pt>
                <c:pt idx="1">
                  <c:v>18.100000000000001</c:v>
                </c:pt>
              </c:numCache>
            </c:numRef>
          </c:val>
          <c:smooth val="0"/>
          <c:extLst>
            <c:ext xmlns:c16="http://schemas.microsoft.com/office/drawing/2014/chart" uri="{C3380CC4-5D6E-409C-BE32-E72D297353CC}">
              <c16:uniqueId val="{00000001-52F4-4C97-82A0-FD899FF7AD79}"/>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52F4-4C97-82A0-FD899FF7AD79}"/>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13.7</c:v>
                </c:pt>
                <c:pt idx="1">
                  <c:v>12.8</c:v>
                </c:pt>
              </c:numCache>
            </c:numRef>
          </c:val>
          <c:smooth val="0"/>
          <c:extLst>
            <c:ext xmlns:c16="http://schemas.microsoft.com/office/drawing/2014/chart" uri="{C3380CC4-5D6E-409C-BE32-E72D297353CC}">
              <c16:uniqueId val="{00000003-52F4-4C97-82A0-FD899FF7AD79}"/>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FD40-4050-8A9B-5924FEBD37CB}"/>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FD40-4050-8A9B-5924FEBD37CB}"/>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FD40-4050-8A9B-5924FEBD37CB}"/>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FD40-4050-8A9B-5924FEBD37CB}"/>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FD40-4050-8A9B-5924FEBD37CB}"/>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FD40-4050-8A9B-5924FEBD37CB}"/>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FD40-4050-8A9B-5924FEBD37CB}"/>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FD40-4050-8A9B-5924FEBD37CB}"/>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FD40-4050-8A9B-5924FEBD37CB}"/>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FD40-4050-8A9B-5924FEBD37CB}"/>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FD40-4050-8A9B-5924FEBD37CB}"/>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FD40-4050-8A9B-5924FEBD37CB}"/>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1.5</c:v>
                </c:pt>
                <c:pt idx="2">
                  <c:v>2</c:v>
                </c:pt>
                <c:pt idx="3">
                  <c:v>0.8</c:v>
                </c:pt>
                <c:pt idx="5">
                  <c:v>1.3</c:v>
                </c:pt>
                <c:pt idx="6">
                  <c:v>1.3</c:v>
                </c:pt>
                <c:pt idx="7">
                  <c:v>1.1000000000000001</c:v>
                </c:pt>
                <c:pt idx="8">
                  <c:v>1.9</c:v>
                </c:pt>
                <c:pt idx="10">
                  <c:v>1.9</c:v>
                </c:pt>
                <c:pt idx="11">
                  <c:v>1.5</c:v>
                </c:pt>
                <c:pt idx="12">
                  <c:v>1</c:v>
                </c:pt>
              </c:numCache>
            </c:numRef>
          </c:val>
          <c:extLst>
            <c:ext xmlns:c16="http://schemas.microsoft.com/office/drawing/2014/chart" uri="{C3380CC4-5D6E-409C-BE32-E72D297353CC}">
              <c16:uniqueId val="{00000018-FD40-4050-8A9B-5924FEBD37CB}"/>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Sheet1!$A$2:$A$13</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numCache>
            </c:numRef>
          </c:cat>
          <c:val>
            <c:numRef>
              <c:f>Sheet1!$B$2:$B$13</c:f>
              <c:numCache>
                <c:formatCode>General</c:formatCode>
                <c:ptCount val="13"/>
                <c:pt idx="0">
                  <c:v>2.1</c:v>
                </c:pt>
                <c:pt idx="1">
                  <c:v>2.1</c:v>
                </c:pt>
                <c:pt idx="2">
                  <c:v>1.8</c:v>
                </c:pt>
                <c:pt idx="3">
                  <c:v>2.2999999999999998</c:v>
                </c:pt>
                <c:pt idx="4">
                  <c:v>3.2</c:v>
                </c:pt>
                <c:pt idx="5">
                  <c:v>2.1</c:v>
                </c:pt>
                <c:pt idx="6">
                  <c:v>2</c:v>
                </c:pt>
                <c:pt idx="7">
                  <c:v>2.1</c:v>
                </c:pt>
                <c:pt idx="8">
                  <c:v>2.2999999999999998</c:v>
                </c:pt>
                <c:pt idx="9">
                  <c:v>1.7</c:v>
                </c:pt>
                <c:pt idx="10">
                  <c:v>1.8</c:v>
                </c:pt>
                <c:pt idx="11">
                  <c:v>1.5</c:v>
                </c:pt>
              </c:numCache>
            </c:numRef>
          </c:val>
          <c:smooth val="0"/>
          <c:extLst>
            <c:ext xmlns:c16="http://schemas.microsoft.com/office/drawing/2014/chart" uri="{C3380CC4-5D6E-409C-BE32-E72D297353CC}">
              <c16:uniqueId val="{00000000-D176-4DB2-AF66-529A3F56C1C4}"/>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1.4</c:v>
                </c:pt>
                <c:pt idx="1">
                  <c:v>1.4</c:v>
                </c:pt>
              </c:numCache>
            </c:numRef>
          </c:val>
          <c:smooth val="0"/>
          <c:extLst>
            <c:ext xmlns:c16="http://schemas.microsoft.com/office/drawing/2014/chart" uri="{C3380CC4-5D6E-409C-BE32-E72D297353CC}">
              <c16:uniqueId val="{00000000-E65D-4ABA-896E-07589024B8B3}"/>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8</c:v>
                </c:pt>
                <c:pt idx="1">
                  <c:v>6.1</c:v>
                </c:pt>
              </c:numCache>
            </c:numRef>
          </c:val>
          <c:smooth val="0"/>
          <c:extLst>
            <c:ext xmlns:c16="http://schemas.microsoft.com/office/drawing/2014/chart" uri="{C3380CC4-5D6E-409C-BE32-E72D297353CC}">
              <c16:uniqueId val="{00000001-E65D-4ABA-896E-07589024B8B3}"/>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E65D-4ABA-896E-07589024B8B3}"/>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2.4</c:v>
                </c:pt>
                <c:pt idx="1">
                  <c:v>3.3</c:v>
                </c:pt>
              </c:numCache>
            </c:numRef>
          </c:val>
          <c:smooth val="0"/>
          <c:extLst>
            <c:ext xmlns:c16="http://schemas.microsoft.com/office/drawing/2014/chart" uri="{C3380CC4-5D6E-409C-BE32-E72D297353CC}">
              <c16:uniqueId val="{00000003-E65D-4ABA-896E-07589024B8B3}"/>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0.4</c:v>
                </c:pt>
                <c:pt idx="1">
                  <c:v>0.1</c:v>
                </c:pt>
              </c:numCache>
            </c:numRef>
          </c:val>
          <c:smooth val="0"/>
          <c:extLst>
            <c:ext xmlns:c16="http://schemas.microsoft.com/office/drawing/2014/chart" uri="{C3380CC4-5D6E-409C-BE32-E72D297353CC}">
              <c16:uniqueId val="{00000000-8C6A-4930-86A6-84903D25594D}"/>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5.5</c:v>
                </c:pt>
                <c:pt idx="1">
                  <c:v>1.4</c:v>
                </c:pt>
              </c:numCache>
            </c:numRef>
          </c:val>
          <c:smooth val="0"/>
          <c:extLst>
            <c:ext xmlns:c16="http://schemas.microsoft.com/office/drawing/2014/chart" uri="{C3380CC4-5D6E-409C-BE32-E72D297353CC}">
              <c16:uniqueId val="{00000001-8C6A-4930-86A6-84903D25594D}"/>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8C6A-4930-86A6-84903D25594D}"/>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2.2000000000000002</c:v>
                </c:pt>
                <c:pt idx="1">
                  <c:v>0.8</c:v>
                </c:pt>
              </c:numCache>
            </c:numRef>
          </c:val>
          <c:smooth val="0"/>
          <c:extLst>
            <c:ext xmlns:c16="http://schemas.microsoft.com/office/drawing/2014/chart" uri="{C3380CC4-5D6E-409C-BE32-E72D297353CC}">
              <c16:uniqueId val="{00000003-8C6A-4930-86A6-84903D25594D}"/>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8202-435C-91FE-FF92A06BB732}"/>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8202-435C-91FE-FF92A06BB732}"/>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8202-435C-91FE-FF92A06BB732}"/>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8202-435C-91FE-FF92A06BB732}"/>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8202-435C-91FE-FF92A06BB732}"/>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8202-435C-91FE-FF92A06BB732}"/>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8202-435C-91FE-FF92A06BB732}"/>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8202-435C-91FE-FF92A06BB732}"/>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8202-435C-91FE-FF92A06BB732}"/>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8202-435C-91FE-FF92A06BB732}"/>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8202-435C-91FE-FF92A06BB732}"/>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8202-435C-91FE-FF92A06BB732}"/>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19.8</c:v>
                </c:pt>
                <c:pt idx="2">
                  <c:v>20.9</c:v>
                </c:pt>
                <c:pt idx="3">
                  <c:v>18.7</c:v>
                </c:pt>
                <c:pt idx="5">
                  <c:v>18.899999999999999</c:v>
                </c:pt>
                <c:pt idx="6">
                  <c:v>20.3</c:v>
                </c:pt>
                <c:pt idx="7">
                  <c:v>20</c:v>
                </c:pt>
                <c:pt idx="8">
                  <c:v>19.600000000000001</c:v>
                </c:pt>
                <c:pt idx="10">
                  <c:v>18.899999999999999</c:v>
                </c:pt>
                <c:pt idx="11">
                  <c:v>25.4</c:v>
                </c:pt>
                <c:pt idx="12">
                  <c:v>17.7</c:v>
                </c:pt>
              </c:numCache>
            </c:numRef>
          </c:val>
          <c:extLst>
            <c:ext xmlns:c16="http://schemas.microsoft.com/office/drawing/2014/chart" uri="{C3380CC4-5D6E-409C-BE32-E72D297353CC}">
              <c16:uniqueId val="{00000018-8202-435C-91FE-FF92A06BB732}"/>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Sheet1!$A$2:$A$14</c:f>
              <c:numCache>
                <c:formatCode>General</c:formatCode>
                <c:ptCount val="13"/>
                <c:pt idx="0">
                  <c:v>1993</c:v>
                </c:pt>
                <c:pt idx="1">
                  <c:v>1995</c:v>
                </c:pt>
                <c:pt idx="2">
                  <c:v>1997</c:v>
                </c:pt>
                <c:pt idx="3">
                  <c:v>1999</c:v>
                </c:pt>
                <c:pt idx="4">
                  <c:v>2001</c:v>
                </c:pt>
                <c:pt idx="5">
                  <c:v>2003</c:v>
                </c:pt>
                <c:pt idx="6">
                  <c:v>2005</c:v>
                </c:pt>
                <c:pt idx="7">
                  <c:v>2007</c:v>
                </c:pt>
                <c:pt idx="8">
                  <c:v>2009</c:v>
                </c:pt>
                <c:pt idx="9">
                  <c:v>2011</c:v>
                </c:pt>
                <c:pt idx="10">
                  <c:v>2013</c:v>
                </c:pt>
                <c:pt idx="11">
                  <c:v>2015</c:v>
                </c:pt>
                <c:pt idx="12">
                  <c:v>2017</c:v>
                </c:pt>
              </c:numCache>
            </c:numRef>
          </c:cat>
          <c:val>
            <c:numRef>
              <c:f>Sheet1!$B$2:$B$14</c:f>
              <c:numCache>
                <c:formatCode>General</c:formatCode>
                <c:ptCount val="13"/>
                <c:pt idx="0">
                  <c:v>24</c:v>
                </c:pt>
                <c:pt idx="1">
                  <c:v>32.1</c:v>
                </c:pt>
                <c:pt idx="2">
                  <c:v>31.7</c:v>
                </c:pt>
                <c:pt idx="3">
                  <c:v>30.2</c:v>
                </c:pt>
                <c:pt idx="4">
                  <c:v>28.5</c:v>
                </c:pt>
                <c:pt idx="5">
                  <c:v>28.7</c:v>
                </c:pt>
                <c:pt idx="6">
                  <c:v>25.4</c:v>
                </c:pt>
                <c:pt idx="7">
                  <c:v>22.3</c:v>
                </c:pt>
                <c:pt idx="8">
                  <c:v>22.7</c:v>
                </c:pt>
                <c:pt idx="9">
                  <c:v>25.6</c:v>
                </c:pt>
                <c:pt idx="10">
                  <c:v>22.1</c:v>
                </c:pt>
                <c:pt idx="11">
                  <c:v>21.7</c:v>
                </c:pt>
                <c:pt idx="12">
                  <c:v>19.8</c:v>
                </c:pt>
              </c:numCache>
            </c:numRef>
          </c:val>
          <c:smooth val="0"/>
          <c:extLst>
            <c:ext xmlns:c16="http://schemas.microsoft.com/office/drawing/2014/chart" uri="{C3380CC4-5D6E-409C-BE32-E72D297353CC}">
              <c16:uniqueId val="{00000000-7929-471E-A298-A4FE6A2CE52A}"/>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12.1</c:v>
                </c:pt>
                <c:pt idx="1">
                  <c:v>19.7</c:v>
                </c:pt>
              </c:numCache>
            </c:numRef>
          </c:val>
          <c:smooth val="0"/>
          <c:extLst>
            <c:ext xmlns:c16="http://schemas.microsoft.com/office/drawing/2014/chart" uri="{C3380CC4-5D6E-409C-BE32-E72D297353CC}">
              <c16:uniqueId val="{00000000-0BEC-48B2-B58B-242310C37A59}"/>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30.7</c:v>
                </c:pt>
                <c:pt idx="1">
                  <c:v>32.200000000000003</c:v>
                </c:pt>
              </c:numCache>
            </c:numRef>
          </c:val>
          <c:smooth val="0"/>
          <c:extLst>
            <c:ext xmlns:c16="http://schemas.microsoft.com/office/drawing/2014/chart" uri="{C3380CC4-5D6E-409C-BE32-E72D297353CC}">
              <c16:uniqueId val="{00000001-0BEC-48B2-B58B-242310C37A59}"/>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0BEC-48B2-B58B-242310C37A59}"/>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22.3</c:v>
                </c:pt>
                <c:pt idx="1">
                  <c:v>27.6</c:v>
                </c:pt>
              </c:numCache>
            </c:numRef>
          </c:val>
          <c:smooth val="0"/>
          <c:extLst>
            <c:ext xmlns:c16="http://schemas.microsoft.com/office/drawing/2014/chart" uri="{C3380CC4-5D6E-409C-BE32-E72D297353CC}">
              <c16:uniqueId val="{00000003-0BEC-48B2-B58B-242310C37A59}"/>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DA33-4846-AB71-E97F41ABC34D}"/>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DA33-4846-AB71-E97F41ABC34D}"/>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DA33-4846-AB71-E97F41ABC34D}"/>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DA33-4846-AB71-E97F41ABC34D}"/>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DA33-4846-AB71-E97F41ABC34D}"/>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DA33-4846-AB71-E97F41ABC34D}"/>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DA33-4846-AB71-E97F41ABC34D}"/>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DA33-4846-AB71-E97F41ABC34D}"/>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DA33-4846-AB71-E97F41ABC34D}"/>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DA33-4846-AB71-E97F41ABC34D}"/>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DA33-4846-AB71-E97F41ABC34D}"/>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DA33-4846-AB71-E97F41ABC34D}"/>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c:v>
                </c:pt>
                <c:pt idx="2">
                  <c:v>2</c:v>
                </c:pt>
                <c:pt idx="3">
                  <c:v>2</c:v>
                </c:pt>
                <c:pt idx="5">
                  <c:v>0.9</c:v>
                </c:pt>
                <c:pt idx="6">
                  <c:v>1.4</c:v>
                </c:pt>
                <c:pt idx="7">
                  <c:v>2.2000000000000002</c:v>
                </c:pt>
                <c:pt idx="8">
                  <c:v>3.5</c:v>
                </c:pt>
                <c:pt idx="10">
                  <c:v>1.1000000000000001</c:v>
                </c:pt>
                <c:pt idx="11">
                  <c:v>1.3</c:v>
                </c:pt>
                <c:pt idx="12">
                  <c:v>2.6</c:v>
                </c:pt>
              </c:numCache>
            </c:numRef>
          </c:val>
          <c:extLst>
            <c:ext xmlns:c16="http://schemas.microsoft.com/office/drawing/2014/chart" uri="{C3380CC4-5D6E-409C-BE32-E72D297353CC}">
              <c16:uniqueId val="{00000018-DA33-4846-AB71-E97F41ABC34D}"/>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9.8000000000000007</c:v>
                </c:pt>
                <c:pt idx="1">
                  <c:v>10</c:v>
                </c:pt>
                <c:pt idx="2">
                  <c:v>12.2</c:v>
                </c:pt>
                <c:pt idx="3">
                  <c:v>12.2</c:v>
                </c:pt>
                <c:pt idx="4">
                  <c:v>12.8</c:v>
                </c:pt>
                <c:pt idx="5">
                  <c:v>10.3</c:v>
                </c:pt>
                <c:pt idx="6">
                  <c:v>7.6</c:v>
                </c:pt>
                <c:pt idx="7">
                  <c:v>7.2</c:v>
                </c:pt>
                <c:pt idx="8">
                  <c:v>6.1</c:v>
                </c:pt>
                <c:pt idx="9">
                  <c:v>5.3</c:v>
                </c:pt>
                <c:pt idx="10">
                  <c:v>4.8</c:v>
                </c:pt>
                <c:pt idx="11">
                  <c:v>4</c:v>
                </c:pt>
                <c:pt idx="12">
                  <c:v>2.2999999999999998</c:v>
                </c:pt>
                <c:pt idx="13">
                  <c:v>2</c:v>
                </c:pt>
              </c:numCache>
            </c:numRef>
          </c:val>
          <c:smooth val="0"/>
          <c:extLst>
            <c:ext xmlns:c16="http://schemas.microsoft.com/office/drawing/2014/chart" uri="{C3380CC4-5D6E-409C-BE32-E72D297353CC}">
              <c16:uniqueId val="{00000000-45DC-41F0-916C-00A46FDE2A9D}"/>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0.3</c:v>
                </c:pt>
                <c:pt idx="1">
                  <c:v>0.1</c:v>
                </c:pt>
              </c:numCache>
            </c:numRef>
          </c:val>
          <c:smooth val="0"/>
          <c:extLst>
            <c:ext xmlns:c16="http://schemas.microsoft.com/office/drawing/2014/chart" uri="{C3380CC4-5D6E-409C-BE32-E72D297353CC}">
              <c16:uniqueId val="{00000000-0CC7-447E-A3AC-68DFB422DE52}"/>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4.5</c:v>
                </c:pt>
                <c:pt idx="1">
                  <c:v>0.8</c:v>
                </c:pt>
              </c:numCache>
            </c:numRef>
          </c:val>
          <c:smooth val="0"/>
          <c:extLst>
            <c:ext xmlns:c16="http://schemas.microsoft.com/office/drawing/2014/chart" uri="{C3380CC4-5D6E-409C-BE32-E72D297353CC}">
              <c16:uniqueId val="{00000001-0CC7-447E-A3AC-68DFB422DE52}"/>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0CC7-447E-A3AC-68DFB422DE52}"/>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1.6</c:v>
                </c:pt>
                <c:pt idx="1">
                  <c:v>0.6</c:v>
                </c:pt>
              </c:numCache>
            </c:numRef>
          </c:val>
          <c:smooth val="0"/>
          <c:extLst>
            <c:ext xmlns:c16="http://schemas.microsoft.com/office/drawing/2014/chart" uri="{C3380CC4-5D6E-409C-BE32-E72D297353CC}">
              <c16:uniqueId val="{00000003-0CC7-447E-A3AC-68DFB422DE52}"/>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92D8-4145-9345-4AD2DA702377}"/>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92D8-4145-9345-4AD2DA702377}"/>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92D8-4145-9345-4AD2DA702377}"/>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92D8-4145-9345-4AD2DA702377}"/>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92D8-4145-9345-4AD2DA702377}"/>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92D8-4145-9345-4AD2DA702377}"/>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92D8-4145-9345-4AD2DA702377}"/>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92D8-4145-9345-4AD2DA702377}"/>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92D8-4145-9345-4AD2DA702377}"/>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92D8-4145-9345-4AD2DA702377}"/>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92D8-4145-9345-4AD2DA702377}"/>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92D8-4145-9345-4AD2DA702377}"/>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9.6999999999999993</c:v>
                </c:pt>
                <c:pt idx="2">
                  <c:v>11.7</c:v>
                </c:pt>
                <c:pt idx="3">
                  <c:v>6.5</c:v>
                </c:pt>
                <c:pt idx="5">
                  <c:v>7.9</c:v>
                </c:pt>
                <c:pt idx="6">
                  <c:v>10.6</c:v>
                </c:pt>
                <c:pt idx="7">
                  <c:v>5.0999999999999996</c:v>
                </c:pt>
                <c:pt idx="8">
                  <c:v>11.6</c:v>
                </c:pt>
                <c:pt idx="11">
                  <c:v>8.4</c:v>
                </c:pt>
                <c:pt idx="12">
                  <c:v>8.3000000000000007</c:v>
                </c:pt>
              </c:numCache>
            </c:numRef>
          </c:val>
          <c:extLst>
            <c:ext xmlns:c16="http://schemas.microsoft.com/office/drawing/2014/chart" uri="{C3380CC4-5D6E-409C-BE32-E72D297353CC}">
              <c16:uniqueId val="{00000018-92D8-4145-9345-4AD2DA702377}"/>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18</c:v>
                </c:pt>
                <c:pt idx="1">
                  <c:v>15.1</c:v>
                </c:pt>
                <c:pt idx="2">
                  <c:v>16.2</c:v>
                </c:pt>
                <c:pt idx="3">
                  <c:v>13.8</c:v>
                </c:pt>
                <c:pt idx="4">
                  <c:v>14.9</c:v>
                </c:pt>
                <c:pt idx="5">
                  <c:v>14.4</c:v>
                </c:pt>
                <c:pt idx="6">
                  <c:v>13.7</c:v>
                </c:pt>
                <c:pt idx="7">
                  <c:v>10.7</c:v>
                </c:pt>
                <c:pt idx="8">
                  <c:v>10.7</c:v>
                </c:pt>
                <c:pt idx="9">
                  <c:v>7.8</c:v>
                </c:pt>
                <c:pt idx="10">
                  <c:v>7.8</c:v>
                </c:pt>
                <c:pt idx="11">
                  <c:v>8.6</c:v>
                </c:pt>
                <c:pt idx="12">
                  <c:v>7.9</c:v>
                </c:pt>
                <c:pt idx="13">
                  <c:v>9.6999999999999993</c:v>
                </c:pt>
              </c:numCache>
            </c:numRef>
          </c:val>
          <c:smooth val="0"/>
          <c:extLst>
            <c:ext xmlns:c16="http://schemas.microsoft.com/office/drawing/2014/chart" uri="{C3380CC4-5D6E-409C-BE32-E72D297353CC}">
              <c16:uniqueId val="{00000000-93C3-44EA-9804-500158341C81}"/>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2.2999999999999998</c:v>
                </c:pt>
                <c:pt idx="1">
                  <c:v>3.6</c:v>
                </c:pt>
              </c:numCache>
            </c:numRef>
          </c:val>
          <c:smooth val="0"/>
          <c:extLst>
            <c:ext xmlns:c16="http://schemas.microsoft.com/office/drawing/2014/chart" uri="{C3380CC4-5D6E-409C-BE32-E72D297353CC}">
              <c16:uniqueId val="{00000000-17C5-403D-AFCD-784B163B4F01}"/>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18.100000000000001</c:v>
                </c:pt>
                <c:pt idx="1">
                  <c:v>12.9</c:v>
                </c:pt>
              </c:numCache>
            </c:numRef>
          </c:val>
          <c:smooth val="0"/>
          <c:extLst>
            <c:ext xmlns:c16="http://schemas.microsoft.com/office/drawing/2014/chart" uri="{C3380CC4-5D6E-409C-BE32-E72D297353CC}">
              <c16:uniqueId val="{00000001-17C5-403D-AFCD-784B163B4F01}"/>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17C5-403D-AFCD-784B163B4F01}"/>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8</c:v>
                </c:pt>
                <c:pt idx="1">
                  <c:v>7.9</c:v>
                </c:pt>
              </c:numCache>
            </c:numRef>
          </c:val>
          <c:smooth val="0"/>
          <c:extLst>
            <c:ext xmlns:c16="http://schemas.microsoft.com/office/drawing/2014/chart" uri="{C3380CC4-5D6E-409C-BE32-E72D297353CC}">
              <c16:uniqueId val="{00000003-17C5-403D-AFCD-784B163B4F01}"/>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60ED-4A86-9220-A2C498E31AFE}"/>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60ED-4A86-9220-A2C498E31AFE}"/>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60ED-4A86-9220-A2C498E31AFE}"/>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60ED-4A86-9220-A2C498E31AFE}"/>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60ED-4A86-9220-A2C498E31AFE}"/>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60ED-4A86-9220-A2C498E31AFE}"/>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60ED-4A86-9220-A2C498E31AFE}"/>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60ED-4A86-9220-A2C498E31AFE}"/>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60ED-4A86-9220-A2C498E31AFE}"/>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60ED-4A86-9220-A2C498E31AFE}"/>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60ED-4A86-9220-A2C498E31AFE}"/>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60ED-4A86-9220-A2C498E31AFE}"/>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42.2</c:v>
                </c:pt>
                <c:pt idx="2">
                  <c:v>44.9</c:v>
                </c:pt>
                <c:pt idx="3">
                  <c:v>39.700000000000003</c:v>
                </c:pt>
                <c:pt idx="5">
                  <c:v>32.700000000000003</c:v>
                </c:pt>
                <c:pt idx="6">
                  <c:v>41</c:v>
                </c:pt>
                <c:pt idx="7">
                  <c:v>48</c:v>
                </c:pt>
                <c:pt idx="8">
                  <c:v>48.6</c:v>
                </c:pt>
                <c:pt idx="10">
                  <c:v>36.200000000000003</c:v>
                </c:pt>
                <c:pt idx="11">
                  <c:v>48.7</c:v>
                </c:pt>
                <c:pt idx="12">
                  <c:v>41.8</c:v>
                </c:pt>
              </c:numCache>
            </c:numRef>
          </c:val>
          <c:extLst>
            <c:ext xmlns:c16="http://schemas.microsoft.com/office/drawing/2014/chart" uri="{C3380CC4-5D6E-409C-BE32-E72D297353CC}">
              <c16:uniqueId val="{00000018-60ED-4A86-9220-A2C498E31AFE}"/>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3"/>
                <c:pt idx="0">
                  <c:v>2015</c:v>
                </c:pt>
                <c:pt idx="1">
                  <c:v>2017</c:v>
                </c:pt>
              </c:numCache>
            </c:numRef>
          </c:cat>
          <c:val>
            <c:numRef>
              <c:f>Sheet1!$B$2:$B$3</c:f>
              <c:numCache>
                <c:formatCode>General</c:formatCode>
                <c:ptCount val="13"/>
                <c:pt idx="0">
                  <c:v>44.9</c:v>
                </c:pt>
                <c:pt idx="1">
                  <c:v>42.2</c:v>
                </c:pt>
              </c:numCache>
            </c:numRef>
          </c:val>
          <c:smooth val="0"/>
          <c:extLst>
            <c:ext xmlns:c16="http://schemas.microsoft.com/office/drawing/2014/chart" uri="{C3380CC4-5D6E-409C-BE32-E72D297353CC}">
              <c16:uniqueId val="{00000000-7765-4544-9161-44342FFB6FE2}"/>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70.099999999999994</c:v>
                </c:pt>
                <c:pt idx="1">
                  <c:v>69.5</c:v>
                </c:pt>
                <c:pt idx="2">
                  <c:v>71.3</c:v>
                </c:pt>
                <c:pt idx="3">
                  <c:v>70.2</c:v>
                </c:pt>
                <c:pt idx="4">
                  <c:v>70.400000000000006</c:v>
                </c:pt>
                <c:pt idx="5">
                  <c:v>63.9</c:v>
                </c:pt>
                <c:pt idx="6">
                  <c:v>58.4</c:v>
                </c:pt>
                <c:pt idx="7">
                  <c:v>54.3</c:v>
                </c:pt>
                <c:pt idx="8">
                  <c:v>50.3</c:v>
                </c:pt>
                <c:pt idx="9">
                  <c:v>46.3</c:v>
                </c:pt>
                <c:pt idx="10">
                  <c:v>44.7</c:v>
                </c:pt>
                <c:pt idx="11">
                  <c:v>41.1</c:v>
                </c:pt>
                <c:pt idx="12">
                  <c:v>32.299999999999997</c:v>
                </c:pt>
                <c:pt idx="13">
                  <c:v>28.9</c:v>
                </c:pt>
              </c:numCache>
            </c:numRef>
          </c:val>
          <c:smooth val="0"/>
          <c:extLst>
            <c:ext xmlns:c16="http://schemas.microsoft.com/office/drawing/2014/chart" uri="{C3380CC4-5D6E-409C-BE32-E72D297353CC}">
              <c16:uniqueId val="{00000000-DD61-4744-A5B7-8C406C3E953A}"/>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33.200000000000003</c:v>
                </c:pt>
                <c:pt idx="1">
                  <c:v>25</c:v>
                </c:pt>
              </c:numCache>
            </c:numRef>
          </c:val>
          <c:smooth val="0"/>
          <c:extLst>
            <c:ext xmlns:c16="http://schemas.microsoft.com/office/drawing/2014/chart" uri="{C3380CC4-5D6E-409C-BE32-E72D297353CC}">
              <c16:uniqueId val="{00000000-C302-4DE4-9C01-E1CDE8BE273D}"/>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51</c:v>
                </c:pt>
                <c:pt idx="1">
                  <c:v>42</c:v>
                </c:pt>
              </c:numCache>
            </c:numRef>
          </c:val>
          <c:smooth val="0"/>
          <c:extLst>
            <c:ext xmlns:c16="http://schemas.microsoft.com/office/drawing/2014/chart" uri="{C3380CC4-5D6E-409C-BE32-E72D297353CC}">
              <c16:uniqueId val="{00000001-C302-4DE4-9C01-E1CDE8BE273D}"/>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C302-4DE4-9C01-E1CDE8BE273D}"/>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41.1</c:v>
                </c:pt>
                <c:pt idx="1">
                  <c:v>36.6</c:v>
                </c:pt>
              </c:numCache>
            </c:numRef>
          </c:val>
          <c:smooth val="0"/>
          <c:extLst>
            <c:ext xmlns:c16="http://schemas.microsoft.com/office/drawing/2014/chart" uri="{C3380CC4-5D6E-409C-BE32-E72D297353CC}">
              <c16:uniqueId val="{00000003-C302-4DE4-9C01-E1CDE8BE273D}"/>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FCA2-48B3-8468-C9EF0964114E}"/>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FCA2-48B3-8468-C9EF0964114E}"/>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FCA2-48B3-8468-C9EF0964114E}"/>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FCA2-48B3-8468-C9EF0964114E}"/>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FCA2-48B3-8468-C9EF0964114E}"/>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FCA2-48B3-8468-C9EF0964114E}"/>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FCA2-48B3-8468-C9EF0964114E}"/>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FCA2-48B3-8468-C9EF0964114E}"/>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FCA2-48B3-8468-C9EF0964114E}"/>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FCA2-48B3-8468-C9EF0964114E}"/>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FCA2-48B3-8468-C9EF0964114E}"/>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FCA2-48B3-8468-C9EF0964114E}"/>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13.2</c:v>
                </c:pt>
                <c:pt idx="2">
                  <c:v>15.9</c:v>
                </c:pt>
                <c:pt idx="3">
                  <c:v>10.5</c:v>
                </c:pt>
                <c:pt idx="5">
                  <c:v>9.5</c:v>
                </c:pt>
                <c:pt idx="6">
                  <c:v>11.4</c:v>
                </c:pt>
                <c:pt idx="7">
                  <c:v>14.1</c:v>
                </c:pt>
                <c:pt idx="8">
                  <c:v>18.3</c:v>
                </c:pt>
                <c:pt idx="10">
                  <c:v>8.5</c:v>
                </c:pt>
                <c:pt idx="11">
                  <c:v>11.4</c:v>
                </c:pt>
                <c:pt idx="12">
                  <c:v>15.6</c:v>
                </c:pt>
              </c:numCache>
            </c:numRef>
          </c:val>
          <c:extLst>
            <c:ext xmlns:c16="http://schemas.microsoft.com/office/drawing/2014/chart" uri="{C3380CC4-5D6E-409C-BE32-E72D297353CC}">
              <c16:uniqueId val="{00000018-FCA2-48B3-8468-C9EF0964114E}"/>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3"/>
                <c:pt idx="0">
                  <c:v>2015</c:v>
                </c:pt>
                <c:pt idx="1">
                  <c:v>2017</c:v>
                </c:pt>
              </c:numCache>
            </c:numRef>
          </c:cat>
          <c:val>
            <c:numRef>
              <c:f>Sheet1!$B$2:$B$3</c:f>
              <c:numCache>
                <c:formatCode>General</c:formatCode>
                <c:ptCount val="13"/>
                <c:pt idx="0">
                  <c:v>24.1</c:v>
                </c:pt>
                <c:pt idx="1">
                  <c:v>13.2</c:v>
                </c:pt>
              </c:numCache>
            </c:numRef>
          </c:val>
          <c:smooth val="0"/>
          <c:extLst>
            <c:ext xmlns:c16="http://schemas.microsoft.com/office/drawing/2014/chart" uri="{C3380CC4-5D6E-409C-BE32-E72D297353CC}">
              <c16:uniqueId val="{00000000-3E84-44A9-B3A5-0DCBB5F78ADD}"/>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7.6</c:v>
                </c:pt>
                <c:pt idx="1">
                  <c:v>4.7</c:v>
                </c:pt>
              </c:numCache>
            </c:numRef>
          </c:val>
          <c:smooth val="0"/>
          <c:extLst>
            <c:ext xmlns:c16="http://schemas.microsoft.com/office/drawing/2014/chart" uri="{C3380CC4-5D6E-409C-BE32-E72D297353CC}">
              <c16:uniqueId val="{00000000-165C-4A7F-9690-372C299DE367}"/>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26.2</c:v>
                </c:pt>
                <c:pt idx="1">
                  <c:v>17.3</c:v>
                </c:pt>
              </c:numCache>
            </c:numRef>
          </c:val>
          <c:smooth val="0"/>
          <c:extLst>
            <c:ext xmlns:c16="http://schemas.microsoft.com/office/drawing/2014/chart" uri="{C3380CC4-5D6E-409C-BE32-E72D297353CC}">
              <c16:uniqueId val="{00000001-165C-4A7F-9690-372C299DE367}"/>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165C-4A7F-9690-372C299DE367}"/>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14.3</c:v>
                </c:pt>
                <c:pt idx="1">
                  <c:v>7.4</c:v>
                </c:pt>
              </c:numCache>
            </c:numRef>
          </c:val>
          <c:smooth val="0"/>
          <c:extLst>
            <c:ext xmlns:c16="http://schemas.microsoft.com/office/drawing/2014/chart" uri="{C3380CC4-5D6E-409C-BE32-E72D297353CC}">
              <c16:uniqueId val="{00000003-165C-4A7F-9690-372C299DE367}"/>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052861813325971E-2"/>
          <c:y val="1.7529561804903761E-2"/>
          <c:w val="0.91286526684164482"/>
          <c:h val="0.88495116042908395"/>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98D3-46FE-83B1-8D8BD1AD3C23}"/>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98D3-46FE-83B1-8D8BD1AD3C23}"/>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98D3-46FE-83B1-8D8BD1AD3C23}"/>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98D3-46FE-83B1-8D8BD1AD3C23}"/>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98D3-46FE-83B1-8D8BD1AD3C23}"/>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98D3-46FE-83B1-8D8BD1AD3C23}"/>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98D3-46FE-83B1-8D8BD1AD3C23}"/>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98D3-46FE-83B1-8D8BD1AD3C23}"/>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98D3-46FE-83B1-8D8BD1AD3C23}"/>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98D3-46FE-83B1-8D8BD1AD3C23}"/>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98D3-46FE-83B1-8D8BD1AD3C23}"/>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98D3-46FE-83B1-8D8BD1AD3C23}"/>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3.3</c:v>
                </c:pt>
                <c:pt idx="2">
                  <c:v>5</c:v>
                </c:pt>
                <c:pt idx="3">
                  <c:v>1.6</c:v>
                </c:pt>
                <c:pt idx="5">
                  <c:v>1.8</c:v>
                </c:pt>
                <c:pt idx="6">
                  <c:v>2.7</c:v>
                </c:pt>
                <c:pt idx="7">
                  <c:v>3.7</c:v>
                </c:pt>
                <c:pt idx="8">
                  <c:v>5</c:v>
                </c:pt>
                <c:pt idx="10">
                  <c:v>1.4</c:v>
                </c:pt>
                <c:pt idx="11">
                  <c:v>2.1</c:v>
                </c:pt>
                <c:pt idx="12">
                  <c:v>4.3</c:v>
                </c:pt>
              </c:numCache>
            </c:numRef>
          </c:val>
          <c:extLst>
            <c:ext xmlns:c16="http://schemas.microsoft.com/office/drawing/2014/chart" uri="{C3380CC4-5D6E-409C-BE32-E72D297353CC}">
              <c16:uniqueId val="{00000018-98D3-46FE-83B1-8D8BD1AD3C2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3"/>
                <c:pt idx="0">
                  <c:v>2015</c:v>
                </c:pt>
                <c:pt idx="1">
                  <c:v>2017</c:v>
                </c:pt>
              </c:numCache>
            </c:numRef>
          </c:cat>
          <c:val>
            <c:numRef>
              <c:f>Sheet1!$B$2:$B$3</c:f>
              <c:numCache>
                <c:formatCode>General</c:formatCode>
                <c:ptCount val="13"/>
                <c:pt idx="0">
                  <c:v>3</c:v>
                </c:pt>
                <c:pt idx="1">
                  <c:v>3.3</c:v>
                </c:pt>
              </c:numCache>
            </c:numRef>
          </c:val>
          <c:smooth val="0"/>
          <c:extLst>
            <c:ext xmlns:c16="http://schemas.microsoft.com/office/drawing/2014/chart" uri="{C3380CC4-5D6E-409C-BE32-E72D297353CC}">
              <c16:uniqueId val="{00000000-2FBF-4E52-8355-AD578E225F11}"/>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1.5</c:v>
                </c:pt>
                <c:pt idx="1">
                  <c:v>0.4</c:v>
                </c:pt>
              </c:numCache>
            </c:numRef>
          </c:val>
          <c:smooth val="0"/>
          <c:extLst>
            <c:ext xmlns:c16="http://schemas.microsoft.com/office/drawing/2014/chart" uri="{C3380CC4-5D6E-409C-BE32-E72D297353CC}">
              <c16:uniqueId val="{00000000-214C-4D13-8E4E-22CBAC17960D}"/>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5.7</c:v>
                </c:pt>
                <c:pt idx="1">
                  <c:v>2.5</c:v>
                </c:pt>
              </c:numCache>
            </c:numRef>
          </c:val>
          <c:smooth val="0"/>
          <c:extLst>
            <c:ext xmlns:c16="http://schemas.microsoft.com/office/drawing/2014/chart" uri="{C3380CC4-5D6E-409C-BE32-E72D297353CC}">
              <c16:uniqueId val="{00000001-214C-4D13-8E4E-22CBAC17960D}"/>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214C-4D13-8E4E-22CBAC17960D}"/>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2.8</c:v>
                </c:pt>
                <c:pt idx="1">
                  <c:v>0.9</c:v>
                </c:pt>
              </c:numCache>
            </c:numRef>
          </c:val>
          <c:smooth val="0"/>
          <c:extLst>
            <c:ext xmlns:c16="http://schemas.microsoft.com/office/drawing/2014/chart" uri="{C3380CC4-5D6E-409C-BE32-E72D297353CC}">
              <c16:uniqueId val="{00000003-214C-4D13-8E4E-22CBAC17960D}"/>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304A-49BF-B964-C8DBB1B42F5F}"/>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304A-49BF-B964-C8DBB1B42F5F}"/>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304A-49BF-B964-C8DBB1B42F5F}"/>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304A-49BF-B964-C8DBB1B42F5F}"/>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304A-49BF-B964-C8DBB1B42F5F}"/>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304A-49BF-B964-C8DBB1B42F5F}"/>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304A-49BF-B964-C8DBB1B42F5F}"/>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304A-49BF-B964-C8DBB1B42F5F}"/>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304A-49BF-B964-C8DBB1B42F5F}"/>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304A-49BF-B964-C8DBB1B42F5F}"/>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304A-49BF-B964-C8DBB1B42F5F}"/>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304A-49BF-B964-C8DBB1B42F5F}"/>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2.4</c:v>
                </c:pt>
                <c:pt idx="2">
                  <c:v>3.8</c:v>
                </c:pt>
                <c:pt idx="3">
                  <c:v>1.1000000000000001</c:v>
                </c:pt>
                <c:pt idx="5">
                  <c:v>1.2</c:v>
                </c:pt>
                <c:pt idx="6">
                  <c:v>1.7</c:v>
                </c:pt>
                <c:pt idx="7">
                  <c:v>2.7</c:v>
                </c:pt>
                <c:pt idx="8">
                  <c:v>4</c:v>
                </c:pt>
                <c:pt idx="10">
                  <c:v>1</c:v>
                </c:pt>
                <c:pt idx="11">
                  <c:v>1.7</c:v>
                </c:pt>
                <c:pt idx="12">
                  <c:v>3.1</c:v>
                </c:pt>
              </c:numCache>
            </c:numRef>
          </c:val>
          <c:extLst>
            <c:ext xmlns:c16="http://schemas.microsoft.com/office/drawing/2014/chart" uri="{C3380CC4-5D6E-409C-BE32-E72D297353CC}">
              <c16:uniqueId val="{00000018-304A-49BF-B964-C8DBB1B42F5F}"/>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3"/>
                <c:pt idx="0">
                  <c:v>2015</c:v>
                </c:pt>
                <c:pt idx="1">
                  <c:v>2017</c:v>
                </c:pt>
              </c:numCache>
            </c:numRef>
          </c:cat>
          <c:val>
            <c:numRef>
              <c:f>Sheet1!$B$2:$B$3</c:f>
              <c:numCache>
                <c:formatCode>General</c:formatCode>
                <c:ptCount val="13"/>
                <c:pt idx="0">
                  <c:v>2</c:v>
                </c:pt>
                <c:pt idx="1">
                  <c:v>2.4</c:v>
                </c:pt>
              </c:numCache>
            </c:numRef>
          </c:val>
          <c:smooth val="0"/>
          <c:extLst>
            <c:ext xmlns:c16="http://schemas.microsoft.com/office/drawing/2014/chart" uri="{C3380CC4-5D6E-409C-BE32-E72D297353CC}">
              <c16:uniqueId val="{00000000-5EB3-4271-A756-592E6E1492E4}"/>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0.9</c:v>
                </c:pt>
                <c:pt idx="1">
                  <c:v>0.1</c:v>
                </c:pt>
              </c:numCache>
            </c:numRef>
          </c:val>
          <c:smooth val="0"/>
          <c:extLst>
            <c:ext xmlns:c16="http://schemas.microsoft.com/office/drawing/2014/chart" uri="{C3380CC4-5D6E-409C-BE32-E72D297353CC}">
              <c16:uniqueId val="{00000000-5585-4B9A-8242-7FFA03007630}"/>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c:v>
                </c:pt>
                <c:pt idx="1">
                  <c:v>1.9</c:v>
                </c:pt>
              </c:numCache>
            </c:numRef>
          </c:val>
          <c:smooth val="0"/>
          <c:extLst>
            <c:ext xmlns:c16="http://schemas.microsoft.com/office/drawing/2014/chart" uri="{C3380CC4-5D6E-409C-BE32-E72D297353CC}">
              <c16:uniqueId val="{00000001-5585-4B9A-8242-7FFA03007630}"/>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5585-4B9A-8242-7FFA03007630}"/>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1.9</c:v>
                </c:pt>
                <c:pt idx="1">
                  <c:v>0.7</c:v>
                </c:pt>
              </c:numCache>
            </c:numRef>
          </c:val>
          <c:smooth val="0"/>
          <c:extLst>
            <c:ext xmlns:c16="http://schemas.microsoft.com/office/drawing/2014/chart" uri="{C3380CC4-5D6E-409C-BE32-E72D297353CC}">
              <c16:uniqueId val="{00000003-5585-4B9A-8242-7FFA03007630}"/>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16.399999999999999</c:v>
                </c:pt>
                <c:pt idx="1">
                  <c:v>15</c:v>
                </c:pt>
              </c:numCache>
            </c:numRef>
          </c:val>
          <c:smooth val="0"/>
          <c:extLst>
            <c:ext xmlns:c16="http://schemas.microsoft.com/office/drawing/2014/chart" uri="{C3380CC4-5D6E-409C-BE32-E72D297353CC}">
              <c16:uniqueId val="{00000000-EBDE-4C84-BCB0-60D8EF93ADCC}"/>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40.5</c:v>
                </c:pt>
                <c:pt idx="1">
                  <c:v>27.3</c:v>
                </c:pt>
              </c:numCache>
            </c:numRef>
          </c:val>
          <c:smooth val="0"/>
          <c:extLst>
            <c:ext xmlns:c16="http://schemas.microsoft.com/office/drawing/2014/chart" uri="{C3380CC4-5D6E-409C-BE32-E72D297353CC}">
              <c16:uniqueId val="{00000001-EBDE-4C84-BCB0-60D8EF93ADCC}"/>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EBDE-4C84-BCB0-60D8EF93ADCC}"/>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28.3</c:v>
                </c:pt>
                <c:pt idx="1">
                  <c:v>18.600000000000001</c:v>
                </c:pt>
              </c:numCache>
            </c:numRef>
          </c:val>
          <c:smooth val="0"/>
          <c:extLst>
            <c:ext xmlns:c16="http://schemas.microsoft.com/office/drawing/2014/chart" uri="{C3380CC4-5D6E-409C-BE32-E72D297353CC}">
              <c16:uniqueId val="{00000003-EBDE-4C84-BCB0-60D8EF93ADCC}"/>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1ACE-44E9-9ED9-69EC4733BF7A}"/>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1ACE-44E9-9ED9-69EC4733BF7A}"/>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1ACE-44E9-9ED9-69EC4733BF7A}"/>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1ACE-44E9-9ED9-69EC4733BF7A}"/>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1ACE-44E9-9ED9-69EC4733BF7A}"/>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1ACE-44E9-9ED9-69EC4733BF7A}"/>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1ACE-44E9-9ED9-69EC4733BF7A}"/>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1ACE-44E9-9ED9-69EC4733BF7A}"/>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1ACE-44E9-9ED9-69EC4733BF7A}"/>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1ACE-44E9-9ED9-69EC4733BF7A}"/>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1ACE-44E9-9ED9-69EC4733BF7A}"/>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1ACE-44E9-9ED9-69EC4733BF7A}"/>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13.6</c:v>
                </c:pt>
                <c:pt idx="2">
                  <c:v>15.6</c:v>
                </c:pt>
                <c:pt idx="3">
                  <c:v>10.8</c:v>
                </c:pt>
                <c:pt idx="5">
                  <c:v>8.6999999999999993</c:v>
                </c:pt>
                <c:pt idx="6">
                  <c:v>11.6</c:v>
                </c:pt>
                <c:pt idx="7">
                  <c:v>14.3</c:v>
                </c:pt>
                <c:pt idx="8">
                  <c:v>22.9</c:v>
                </c:pt>
                <c:pt idx="10">
                  <c:v>14.5</c:v>
                </c:pt>
                <c:pt idx="11">
                  <c:v>10.8</c:v>
                </c:pt>
                <c:pt idx="12">
                  <c:v>14.8</c:v>
                </c:pt>
              </c:numCache>
            </c:numRef>
          </c:val>
          <c:extLst>
            <c:ext xmlns:c16="http://schemas.microsoft.com/office/drawing/2014/chart" uri="{C3380CC4-5D6E-409C-BE32-E72D297353CC}">
              <c16:uniqueId val="{00000018-1ACE-44E9-9ED9-69EC4733BF7A}"/>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6</c:v>
                </c:pt>
                <c:pt idx="1">
                  <c:v>10.5</c:v>
                </c:pt>
              </c:numCache>
            </c:numRef>
          </c:val>
          <c:smooth val="0"/>
          <c:extLst>
            <c:ext xmlns:c16="http://schemas.microsoft.com/office/drawing/2014/chart" uri="{C3380CC4-5D6E-409C-BE32-E72D297353CC}">
              <c16:uniqueId val="{00000000-0038-4AF6-B6DA-949AE4770005}"/>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26.7</c:v>
                </c:pt>
                <c:pt idx="1">
                  <c:v>23.6</c:v>
                </c:pt>
              </c:numCache>
            </c:numRef>
          </c:val>
          <c:smooth val="0"/>
          <c:extLst>
            <c:ext xmlns:c16="http://schemas.microsoft.com/office/drawing/2014/chart" uri="{C3380CC4-5D6E-409C-BE32-E72D297353CC}">
              <c16:uniqueId val="{00000001-0038-4AF6-B6DA-949AE4770005}"/>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0038-4AF6-B6DA-949AE4770005}"/>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10.6</c:v>
                </c:pt>
                <c:pt idx="1">
                  <c:v>18.399999999999999</c:v>
                </c:pt>
              </c:numCache>
            </c:numRef>
          </c:val>
          <c:smooth val="0"/>
          <c:extLst>
            <c:ext xmlns:c16="http://schemas.microsoft.com/office/drawing/2014/chart" uri="{C3380CC4-5D6E-409C-BE32-E72D297353CC}">
              <c16:uniqueId val="{00000003-0038-4AF6-B6DA-949AE4770005}"/>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918A-42B8-9F52-8BE74A941545}"/>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918A-42B8-9F52-8BE74A941545}"/>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918A-42B8-9F52-8BE74A941545}"/>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918A-42B8-9F52-8BE74A941545}"/>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918A-42B8-9F52-8BE74A941545}"/>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918A-42B8-9F52-8BE74A941545}"/>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918A-42B8-9F52-8BE74A941545}"/>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918A-42B8-9F52-8BE74A941545}"/>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918A-42B8-9F52-8BE74A941545}"/>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918A-42B8-9F52-8BE74A941545}"/>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918A-42B8-9F52-8BE74A941545}"/>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918A-42B8-9F52-8BE74A941545}"/>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5.5</c:v>
                </c:pt>
                <c:pt idx="2">
                  <c:v>8.9</c:v>
                </c:pt>
                <c:pt idx="3">
                  <c:v>1.9</c:v>
                </c:pt>
                <c:pt idx="5">
                  <c:v>4.0999999999999996</c:v>
                </c:pt>
                <c:pt idx="6">
                  <c:v>4.5999999999999996</c:v>
                </c:pt>
                <c:pt idx="7">
                  <c:v>5.7</c:v>
                </c:pt>
                <c:pt idx="8">
                  <c:v>7.2</c:v>
                </c:pt>
                <c:pt idx="10">
                  <c:v>3.5</c:v>
                </c:pt>
                <c:pt idx="11">
                  <c:v>3.7</c:v>
                </c:pt>
                <c:pt idx="12">
                  <c:v>6.8</c:v>
                </c:pt>
              </c:numCache>
            </c:numRef>
          </c:val>
          <c:extLst>
            <c:ext xmlns:c16="http://schemas.microsoft.com/office/drawing/2014/chart" uri="{C3380CC4-5D6E-409C-BE32-E72D297353CC}">
              <c16:uniqueId val="{00000018-918A-42B8-9F52-8BE74A941545}"/>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2.8</c:v>
                </c:pt>
                <c:pt idx="1">
                  <c:v>1.9</c:v>
                </c:pt>
              </c:numCache>
            </c:numRef>
          </c:val>
          <c:smooth val="0"/>
          <c:extLst>
            <c:ext xmlns:c16="http://schemas.microsoft.com/office/drawing/2014/chart" uri="{C3380CC4-5D6E-409C-BE32-E72D297353CC}">
              <c16:uniqueId val="{00000000-EA1E-42D5-86A9-6EAA7D073A5B}"/>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12.7</c:v>
                </c:pt>
                <c:pt idx="1">
                  <c:v>5.9</c:v>
                </c:pt>
              </c:numCache>
            </c:numRef>
          </c:val>
          <c:smooth val="0"/>
          <c:extLst>
            <c:ext xmlns:c16="http://schemas.microsoft.com/office/drawing/2014/chart" uri="{C3380CC4-5D6E-409C-BE32-E72D297353CC}">
              <c16:uniqueId val="{00000001-EA1E-42D5-86A9-6EAA7D073A5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EA1E-42D5-86A9-6EAA7D073A5B}"/>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5.9</c:v>
                </c:pt>
                <c:pt idx="1">
                  <c:v>3.7</c:v>
                </c:pt>
              </c:numCache>
            </c:numRef>
          </c:val>
          <c:smooth val="0"/>
          <c:extLst>
            <c:ext xmlns:c16="http://schemas.microsoft.com/office/drawing/2014/chart" uri="{C3380CC4-5D6E-409C-BE32-E72D297353CC}">
              <c16:uniqueId val="{00000003-EA1E-42D5-86A9-6EAA7D073A5B}"/>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148A-45EE-815A-4370CCB146CE}"/>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148A-45EE-815A-4370CCB146CE}"/>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148A-45EE-815A-4370CCB146CE}"/>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148A-45EE-815A-4370CCB146CE}"/>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148A-45EE-815A-4370CCB146CE}"/>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148A-45EE-815A-4370CCB146CE}"/>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148A-45EE-815A-4370CCB146CE}"/>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148A-45EE-815A-4370CCB146CE}"/>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148A-45EE-815A-4370CCB146CE}"/>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148A-45EE-815A-4370CCB146CE}"/>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148A-45EE-815A-4370CCB146CE}"/>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148A-45EE-815A-4370CCB146CE}"/>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2.1</c:v>
                </c:pt>
                <c:pt idx="2">
                  <c:v>3.7</c:v>
                </c:pt>
                <c:pt idx="3">
                  <c:v>0.4</c:v>
                </c:pt>
                <c:pt idx="5">
                  <c:v>0.9</c:v>
                </c:pt>
                <c:pt idx="6">
                  <c:v>1.7</c:v>
                </c:pt>
                <c:pt idx="7">
                  <c:v>2</c:v>
                </c:pt>
                <c:pt idx="8">
                  <c:v>3.4</c:v>
                </c:pt>
                <c:pt idx="10">
                  <c:v>0.9</c:v>
                </c:pt>
                <c:pt idx="11">
                  <c:v>1</c:v>
                </c:pt>
                <c:pt idx="12">
                  <c:v>2.9</c:v>
                </c:pt>
              </c:numCache>
            </c:numRef>
          </c:val>
          <c:extLst>
            <c:ext xmlns:c16="http://schemas.microsoft.com/office/drawing/2014/chart" uri="{C3380CC4-5D6E-409C-BE32-E72D297353CC}">
              <c16:uniqueId val="{00000018-148A-45EE-815A-4370CCB146CE}"/>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0.6</c:v>
                </c:pt>
                <c:pt idx="1">
                  <c:v>0.3</c:v>
                </c:pt>
              </c:numCache>
            </c:numRef>
          </c:val>
          <c:smooth val="0"/>
          <c:extLst>
            <c:ext xmlns:c16="http://schemas.microsoft.com/office/drawing/2014/chart" uri="{C3380CC4-5D6E-409C-BE32-E72D297353CC}">
              <c16:uniqueId val="{00000000-C128-422A-A6BA-3270EF5BDF43}"/>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5.8</c:v>
                </c:pt>
                <c:pt idx="1">
                  <c:v>1.4</c:v>
                </c:pt>
              </c:numCache>
            </c:numRef>
          </c:val>
          <c:smooth val="0"/>
          <c:extLst>
            <c:ext xmlns:c16="http://schemas.microsoft.com/office/drawing/2014/chart" uri="{C3380CC4-5D6E-409C-BE32-E72D297353CC}">
              <c16:uniqueId val="{00000001-C128-422A-A6BA-3270EF5BDF43}"/>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C128-422A-A6BA-3270EF5BDF43}"/>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1.6</c:v>
                </c:pt>
                <c:pt idx="1">
                  <c:v>0.6</c:v>
                </c:pt>
              </c:numCache>
            </c:numRef>
          </c:val>
          <c:smooth val="0"/>
          <c:extLst>
            <c:ext xmlns:c16="http://schemas.microsoft.com/office/drawing/2014/chart" uri="{C3380CC4-5D6E-409C-BE32-E72D297353CC}">
              <c16:uniqueId val="{00000003-C128-422A-A6BA-3270EF5BDF43}"/>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A1B1-4647-A56E-ED962D4B8131}"/>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A1B1-4647-A56E-ED962D4B8131}"/>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A1B1-4647-A56E-ED962D4B8131}"/>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A1B1-4647-A56E-ED962D4B8131}"/>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A1B1-4647-A56E-ED962D4B8131}"/>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A1B1-4647-A56E-ED962D4B8131}"/>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A1B1-4647-A56E-ED962D4B8131}"/>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A1B1-4647-A56E-ED962D4B8131}"/>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A1B1-4647-A56E-ED962D4B8131}"/>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A1B1-4647-A56E-ED962D4B8131}"/>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A1B1-4647-A56E-ED962D4B8131}"/>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A1B1-4647-A56E-ED962D4B8131}"/>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1.6</c:v>
                </c:pt>
                <c:pt idx="2">
                  <c:v>2.8</c:v>
                </c:pt>
                <c:pt idx="3">
                  <c:v>0.3</c:v>
                </c:pt>
                <c:pt idx="5">
                  <c:v>0.6</c:v>
                </c:pt>
                <c:pt idx="6">
                  <c:v>1.5</c:v>
                </c:pt>
                <c:pt idx="7">
                  <c:v>1.5</c:v>
                </c:pt>
                <c:pt idx="8">
                  <c:v>2.6</c:v>
                </c:pt>
                <c:pt idx="10">
                  <c:v>0.6</c:v>
                </c:pt>
                <c:pt idx="11">
                  <c:v>0.8</c:v>
                </c:pt>
                <c:pt idx="12">
                  <c:v>2.2000000000000002</c:v>
                </c:pt>
              </c:numCache>
            </c:numRef>
          </c:val>
          <c:extLst>
            <c:ext xmlns:c16="http://schemas.microsoft.com/office/drawing/2014/chart" uri="{C3380CC4-5D6E-409C-BE32-E72D297353CC}">
              <c16:uniqueId val="{00000018-A1B1-4647-A56E-ED962D4B8131}"/>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0.4</c:v>
                </c:pt>
                <c:pt idx="1">
                  <c:v>0.1</c:v>
                </c:pt>
              </c:numCache>
            </c:numRef>
          </c:val>
          <c:smooth val="0"/>
          <c:extLst>
            <c:ext xmlns:c16="http://schemas.microsoft.com/office/drawing/2014/chart" uri="{C3380CC4-5D6E-409C-BE32-E72D297353CC}">
              <c16:uniqueId val="{00000000-C3A7-4543-A170-387615CCA15E}"/>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5.0999999999999996</c:v>
                </c:pt>
                <c:pt idx="1">
                  <c:v>1.2</c:v>
                </c:pt>
              </c:numCache>
            </c:numRef>
          </c:val>
          <c:smooth val="0"/>
          <c:extLst>
            <c:ext xmlns:c16="http://schemas.microsoft.com/office/drawing/2014/chart" uri="{C3380CC4-5D6E-409C-BE32-E72D297353CC}">
              <c16:uniqueId val="{00000001-C3A7-4543-A170-387615CCA15E}"/>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C3A7-4543-A170-387615CCA15E}"/>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1.4</c:v>
                </c:pt>
                <c:pt idx="1">
                  <c:v>0.4</c:v>
                </c:pt>
              </c:numCache>
            </c:numRef>
          </c:val>
          <c:smooth val="0"/>
          <c:extLst>
            <c:ext xmlns:c16="http://schemas.microsoft.com/office/drawing/2014/chart" uri="{C3380CC4-5D6E-409C-BE32-E72D297353CC}">
              <c16:uniqueId val="{00000003-C3A7-4543-A170-387615CCA15E}"/>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48FA-48BF-9D0B-25C81DC5E801}"/>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48FA-48BF-9D0B-25C81DC5E801}"/>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48FA-48BF-9D0B-25C81DC5E801}"/>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48FA-48BF-9D0B-25C81DC5E801}"/>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48FA-48BF-9D0B-25C81DC5E801}"/>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48FA-48BF-9D0B-25C81DC5E801}"/>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48FA-48BF-9D0B-25C81DC5E801}"/>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48FA-48BF-9D0B-25C81DC5E801}"/>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48FA-48BF-9D0B-25C81DC5E801}"/>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48FA-48BF-9D0B-25C81DC5E801}"/>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48FA-48BF-9D0B-25C81DC5E801}"/>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48FA-48BF-9D0B-25C81DC5E801}"/>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8</c:v>
                </c:pt>
                <c:pt idx="2">
                  <c:v>10.5</c:v>
                </c:pt>
                <c:pt idx="3">
                  <c:v>5.4</c:v>
                </c:pt>
                <c:pt idx="5">
                  <c:v>5</c:v>
                </c:pt>
                <c:pt idx="6">
                  <c:v>5.5</c:v>
                </c:pt>
                <c:pt idx="7">
                  <c:v>9.1999999999999993</c:v>
                </c:pt>
                <c:pt idx="8">
                  <c:v>12.5</c:v>
                </c:pt>
                <c:pt idx="10">
                  <c:v>7.4</c:v>
                </c:pt>
                <c:pt idx="11">
                  <c:v>6.3</c:v>
                </c:pt>
                <c:pt idx="12">
                  <c:v>9</c:v>
                </c:pt>
              </c:numCache>
            </c:numRef>
          </c:val>
          <c:extLst>
            <c:ext xmlns:c16="http://schemas.microsoft.com/office/drawing/2014/chart" uri="{C3380CC4-5D6E-409C-BE32-E72D297353CC}">
              <c16:uniqueId val="{00000018-48FA-48BF-9D0B-25C81DC5E801}"/>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Sheet1!$A$2:$A$12</c:f>
              <c:numCache>
                <c:formatCode>General</c:formatCode>
                <c:ptCount val="13"/>
                <c:pt idx="0">
                  <c:v>1997</c:v>
                </c:pt>
                <c:pt idx="1">
                  <c:v>1999</c:v>
                </c:pt>
                <c:pt idx="2">
                  <c:v>2001</c:v>
                </c:pt>
                <c:pt idx="3">
                  <c:v>2003</c:v>
                </c:pt>
                <c:pt idx="4">
                  <c:v>2005</c:v>
                </c:pt>
                <c:pt idx="5">
                  <c:v>2007</c:v>
                </c:pt>
                <c:pt idx="6">
                  <c:v>2009</c:v>
                </c:pt>
                <c:pt idx="7">
                  <c:v>2011</c:v>
                </c:pt>
                <c:pt idx="8">
                  <c:v>2013</c:v>
                </c:pt>
                <c:pt idx="9">
                  <c:v>2015</c:v>
                </c:pt>
                <c:pt idx="10">
                  <c:v>2017</c:v>
                </c:pt>
              </c:numCache>
            </c:numRef>
          </c:cat>
          <c:val>
            <c:numRef>
              <c:f>Sheet1!$B$2:$B$12</c:f>
              <c:numCache>
                <c:formatCode>General</c:formatCode>
                <c:ptCount val="13"/>
                <c:pt idx="0">
                  <c:v>22</c:v>
                </c:pt>
                <c:pt idx="1">
                  <c:v>17.7</c:v>
                </c:pt>
                <c:pt idx="2">
                  <c:v>15.2</c:v>
                </c:pt>
                <c:pt idx="3">
                  <c:v>14.8</c:v>
                </c:pt>
                <c:pt idx="4">
                  <c:v>14</c:v>
                </c:pt>
                <c:pt idx="5">
                  <c:v>13.6</c:v>
                </c:pt>
                <c:pt idx="6">
                  <c:v>14</c:v>
                </c:pt>
                <c:pt idx="7">
                  <c:v>13.1</c:v>
                </c:pt>
                <c:pt idx="8">
                  <c:v>12.6</c:v>
                </c:pt>
                <c:pt idx="9">
                  <c:v>10.3</c:v>
                </c:pt>
                <c:pt idx="10">
                  <c:v>8</c:v>
                </c:pt>
              </c:numCache>
            </c:numRef>
          </c:val>
          <c:smooth val="0"/>
          <c:extLst>
            <c:ext xmlns:c16="http://schemas.microsoft.com/office/drawing/2014/chart" uri="{C3380CC4-5D6E-409C-BE32-E72D297353CC}">
              <c16:uniqueId val="{00000000-7F71-4C4F-8582-2B729A33B226}"/>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B168-48DB-BB91-28465243A2DB}"/>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B168-48DB-BB91-28465243A2DB}"/>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B168-48DB-BB91-28465243A2DB}"/>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B168-48DB-BB91-28465243A2DB}"/>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B168-48DB-BB91-28465243A2DB}"/>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B168-48DB-BB91-28465243A2DB}"/>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B168-48DB-BB91-28465243A2DB}"/>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B168-48DB-BB91-28465243A2DB}"/>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B168-48DB-BB91-28465243A2DB}"/>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B168-48DB-BB91-28465243A2DB}"/>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B168-48DB-BB91-28465243A2DB}"/>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B168-48DB-BB91-28465243A2DB}"/>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9.5</c:v>
                </c:pt>
                <c:pt idx="2">
                  <c:v>10.9</c:v>
                </c:pt>
                <c:pt idx="3">
                  <c:v>8</c:v>
                </c:pt>
                <c:pt idx="5">
                  <c:v>9.5</c:v>
                </c:pt>
                <c:pt idx="6">
                  <c:v>9.1</c:v>
                </c:pt>
                <c:pt idx="7">
                  <c:v>9.5</c:v>
                </c:pt>
                <c:pt idx="8">
                  <c:v>9.5</c:v>
                </c:pt>
                <c:pt idx="10">
                  <c:v>10.8</c:v>
                </c:pt>
                <c:pt idx="11">
                  <c:v>10.1</c:v>
                </c:pt>
                <c:pt idx="12">
                  <c:v>8.9</c:v>
                </c:pt>
              </c:numCache>
            </c:numRef>
          </c:val>
          <c:extLst>
            <c:ext xmlns:c16="http://schemas.microsoft.com/office/drawing/2014/chart" uri="{C3380CC4-5D6E-409C-BE32-E72D297353CC}">
              <c16:uniqueId val="{00000018-B168-48DB-BB91-28465243A2DB}"/>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3.2</c:v>
                </c:pt>
                <c:pt idx="1">
                  <c:v>2.7</c:v>
                </c:pt>
              </c:numCache>
            </c:numRef>
          </c:val>
          <c:smooth val="0"/>
          <c:extLst>
            <c:ext xmlns:c16="http://schemas.microsoft.com/office/drawing/2014/chart" uri="{C3380CC4-5D6E-409C-BE32-E72D297353CC}">
              <c16:uniqueId val="{00000000-F432-4C4A-8675-B1D30066C38E}"/>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14.1</c:v>
                </c:pt>
                <c:pt idx="1">
                  <c:v>10.5</c:v>
                </c:pt>
              </c:numCache>
            </c:numRef>
          </c:val>
          <c:smooth val="0"/>
          <c:extLst>
            <c:ext xmlns:c16="http://schemas.microsoft.com/office/drawing/2014/chart" uri="{C3380CC4-5D6E-409C-BE32-E72D297353CC}">
              <c16:uniqueId val="{00000001-F432-4C4A-8675-B1D30066C38E}"/>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F432-4C4A-8675-B1D30066C38E}"/>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7.7</c:v>
                </c:pt>
                <c:pt idx="1">
                  <c:v>6.3</c:v>
                </c:pt>
              </c:numCache>
            </c:numRef>
          </c:val>
          <c:smooth val="0"/>
          <c:extLst>
            <c:ext xmlns:c16="http://schemas.microsoft.com/office/drawing/2014/chart" uri="{C3380CC4-5D6E-409C-BE32-E72D297353CC}">
              <c16:uniqueId val="{00000003-F432-4C4A-8675-B1D30066C38E}"/>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2748768246074508E-2"/>
          <c:y val="1.7529561804903761E-2"/>
          <c:w val="0.91286526684164482"/>
          <c:h val="0.88495116042908395"/>
        </c:manualLayout>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E569-4FF0-8255-7F7678FC6A99}"/>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E569-4FF0-8255-7F7678FC6A99}"/>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E569-4FF0-8255-7F7678FC6A99}"/>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E569-4FF0-8255-7F7678FC6A99}"/>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E569-4FF0-8255-7F7678FC6A99}"/>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E569-4FF0-8255-7F7678FC6A99}"/>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E569-4FF0-8255-7F7678FC6A99}"/>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E569-4FF0-8255-7F7678FC6A99}"/>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E569-4FF0-8255-7F7678FC6A99}"/>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E569-4FF0-8255-7F7678FC6A99}"/>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E569-4FF0-8255-7F7678FC6A99}"/>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E569-4FF0-8255-7F7678FC6A99}"/>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1.3</c:v>
                </c:pt>
                <c:pt idx="2">
                  <c:v>1.7</c:v>
                </c:pt>
                <c:pt idx="3">
                  <c:v>0.7</c:v>
                </c:pt>
                <c:pt idx="5">
                  <c:v>0.6</c:v>
                </c:pt>
                <c:pt idx="6">
                  <c:v>0.7</c:v>
                </c:pt>
                <c:pt idx="7">
                  <c:v>1.4</c:v>
                </c:pt>
                <c:pt idx="8">
                  <c:v>2.2000000000000002</c:v>
                </c:pt>
                <c:pt idx="10">
                  <c:v>1.8</c:v>
                </c:pt>
                <c:pt idx="11">
                  <c:v>1.1000000000000001</c:v>
                </c:pt>
                <c:pt idx="12">
                  <c:v>1.2</c:v>
                </c:pt>
              </c:numCache>
            </c:numRef>
          </c:val>
          <c:extLst>
            <c:ext xmlns:c16="http://schemas.microsoft.com/office/drawing/2014/chart" uri="{C3380CC4-5D6E-409C-BE32-E72D297353CC}">
              <c16:uniqueId val="{00000018-E569-4FF0-8255-7F7678FC6A99}"/>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Sheet1!$A$2:$A$12</c:f>
              <c:numCache>
                <c:formatCode>General</c:formatCode>
                <c:ptCount val="13"/>
                <c:pt idx="0">
                  <c:v>1997</c:v>
                </c:pt>
                <c:pt idx="1">
                  <c:v>1999</c:v>
                </c:pt>
                <c:pt idx="2">
                  <c:v>2001</c:v>
                </c:pt>
                <c:pt idx="3">
                  <c:v>2003</c:v>
                </c:pt>
                <c:pt idx="4">
                  <c:v>2005</c:v>
                </c:pt>
                <c:pt idx="5">
                  <c:v>2007</c:v>
                </c:pt>
                <c:pt idx="6">
                  <c:v>2009</c:v>
                </c:pt>
                <c:pt idx="7">
                  <c:v>2011</c:v>
                </c:pt>
                <c:pt idx="8">
                  <c:v>2013</c:v>
                </c:pt>
                <c:pt idx="9">
                  <c:v>2015</c:v>
                </c:pt>
                <c:pt idx="10">
                  <c:v>2017</c:v>
                </c:pt>
              </c:numCache>
            </c:numRef>
          </c:cat>
          <c:val>
            <c:numRef>
              <c:f>Sheet1!$B$2:$B$12</c:f>
              <c:numCache>
                <c:formatCode>General</c:formatCode>
                <c:ptCount val="13"/>
                <c:pt idx="0">
                  <c:v>1.3</c:v>
                </c:pt>
                <c:pt idx="1">
                  <c:v>1.6</c:v>
                </c:pt>
                <c:pt idx="2">
                  <c:v>1.3</c:v>
                </c:pt>
                <c:pt idx="3">
                  <c:v>1.9</c:v>
                </c:pt>
                <c:pt idx="4">
                  <c:v>1.3</c:v>
                </c:pt>
                <c:pt idx="5">
                  <c:v>1.7</c:v>
                </c:pt>
                <c:pt idx="6">
                  <c:v>1.7</c:v>
                </c:pt>
                <c:pt idx="7">
                  <c:v>1.9</c:v>
                </c:pt>
                <c:pt idx="8">
                  <c:v>1.8</c:v>
                </c:pt>
                <c:pt idx="9">
                  <c:v>1.3</c:v>
                </c:pt>
                <c:pt idx="10">
                  <c:v>1.3</c:v>
                </c:pt>
              </c:numCache>
            </c:numRef>
          </c:val>
          <c:smooth val="0"/>
          <c:extLst>
            <c:ext xmlns:c16="http://schemas.microsoft.com/office/drawing/2014/chart" uri="{C3380CC4-5D6E-409C-BE32-E72D297353CC}">
              <c16:uniqueId val="{00000000-DB71-4AD5-B15D-24A2C761C39D}"/>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0.4</c:v>
                </c:pt>
                <c:pt idx="1">
                  <c:v>0.5</c:v>
                </c:pt>
              </c:numCache>
            </c:numRef>
          </c:val>
          <c:smooth val="0"/>
          <c:extLst>
            <c:ext xmlns:c16="http://schemas.microsoft.com/office/drawing/2014/chart" uri="{C3380CC4-5D6E-409C-BE32-E72D297353CC}">
              <c16:uniqueId val="{00000000-328D-442C-8BA2-7EC7E1DC876C}"/>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2.9</c:v>
                </c:pt>
                <c:pt idx="1">
                  <c:v>1.6</c:v>
                </c:pt>
              </c:numCache>
            </c:numRef>
          </c:val>
          <c:smooth val="0"/>
          <c:extLst>
            <c:ext xmlns:c16="http://schemas.microsoft.com/office/drawing/2014/chart" uri="{C3380CC4-5D6E-409C-BE32-E72D297353CC}">
              <c16:uniqueId val="{00000001-328D-442C-8BA2-7EC7E1DC876C}"/>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328D-442C-8BA2-7EC7E1DC876C}"/>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1.1000000000000001</c:v>
                </c:pt>
                <c:pt idx="1">
                  <c:v>1</c:v>
                </c:pt>
              </c:numCache>
            </c:numRef>
          </c:val>
          <c:smooth val="0"/>
          <c:extLst>
            <c:ext xmlns:c16="http://schemas.microsoft.com/office/drawing/2014/chart" uri="{C3380CC4-5D6E-409C-BE32-E72D297353CC}">
              <c16:uniqueId val="{00000003-328D-442C-8BA2-7EC7E1DC876C}"/>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BEC1-43A1-9224-F5D4F348C538}"/>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BEC1-43A1-9224-F5D4F348C538}"/>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BEC1-43A1-9224-F5D4F348C538}"/>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BEC1-43A1-9224-F5D4F348C538}"/>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BEC1-43A1-9224-F5D4F348C538}"/>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BEC1-43A1-9224-F5D4F348C538}"/>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BEC1-43A1-9224-F5D4F348C538}"/>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BEC1-43A1-9224-F5D4F348C538}"/>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BEC1-43A1-9224-F5D4F348C538}"/>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BEC1-43A1-9224-F5D4F348C538}"/>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BEC1-43A1-9224-F5D4F348C538}"/>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BEC1-43A1-9224-F5D4F348C538}"/>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c:v>
                </c:pt>
                <c:pt idx="2">
                  <c:v>1.2</c:v>
                </c:pt>
                <c:pt idx="3">
                  <c:v>0.6</c:v>
                </c:pt>
                <c:pt idx="5">
                  <c:v>0.4</c:v>
                </c:pt>
                <c:pt idx="6">
                  <c:v>0.7</c:v>
                </c:pt>
                <c:pt idx="7">
                  <c:v>0.8</c:v>
                </c:pt>
                <c:pt idx="8">
                  <c:v>1.7</c:v>
                </c:pt>
                <c:pt idx="10">
                  <c:v>1.4</c:v>
                </c:pt>
                <c:pt idx="11">
                  <c:v>0.7</c:v>
                </c:pt>
                <c:pt idx="12">
                  <c:v>0.9</c:v>
                </c:pt>
              </c:numCache>
            </c:numRef>
          </c:val>
          <c:extLst>
            <c:ext xmlns:c16="http://schemas.microsoft.com/office/drawing/2014/chart" uri="{C3380CC4-5D6E-409C-BE32-E72D297353CC}">
              <c16:uniqueId val="{00000018-BEC1-43A1-9224-F5D4F348C538}"/>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Sheet1!$A$2:$A$12</c:f>
              <c:numCache>
                <c:formatCode>General</c:formatCode>
                <c:ptCount val="13"/>
                <c:pt idx="0">
                  <c:v>1997</c:v>
                </c:pt>
                <c:pt idx="1">
                  <c:v>1999</c:v>
                </c:pt>
                <c:pt idx="2">
                  <c:v>2001</c:v>
                </c:pt>
                <c:pt idx="3">
                  <c:v>2003</c:v>
                </c:pt>
                <c:pt idx="4">
                  <c:v>2005</c:v>
                </c:pt>
                <c:pt idx="5">
                  <c:v>2007</c:v>
                </c:pt>
                <c:pt idx="6">
                  <c:v>2009</c:v>
                </c:pt>
                <c:pt idx="7">
                  <c:v>2011</c:v>
                </c:pt>
                <c:pt idx="8">
                  <c:v>2013</c:v>
                </c:pt>
                <c:pt idx="9">
                  <c:v>2015</c:v>
                </c:pt>
                <c:pt idx="10">
                  <c:v>2017</c:v>
                </c:pt>
              </c:numCache>
            </c:numRef>
          </c:cat>
          <c:val>
            <c:numRef>
              <c:f>Sheet1!$B$2:$B$12</c:f>
              <c:numCache>
                <c:formatCode>General</c:formatCode>
                <c:ptCount val="13"/>
                <c:pt idx="0">
                  <c:v>0.9</c:v>
                </c:pt>
                <c:pt idx="1">
                  <c:v>1.1000000000000001</c:v>
                </c:pt>
                <c:pt idx="2">
                  <c:v>0.9</c:v>
                </c:pt>
                <c:pt idx="3">
                  <c:v>1.4</c:v>
                </c:pt>
                <c:pt idx="4">
                  <c:v>1</c:v>
                </c:pt>
                <c:pt idx="5">
                  <c:v>1.3</c:v>
                </c:pt>
                <c:pt idx="6">
                  <c:v>1.3</c:v>
                </c:pt>
                <c:pt idx="7">
                  <c:v>1.4</c:v>
                </c:pt>
                <c:pt idx="8">
                  <c:v>1.3</c:v>
                </c:pt>
                <c:pt idx="9">
                  <c:v>1</c:v>
                </c:pt>
                <c:pt idx="10">
                  <c:v>1</c:v>
                </c:pt>
              </c:numCache>
            </c:numRef>
          </c:val>
          <c:smooth val="0"/>
          <c:extLst>
            <c:ext xmlns:c16="http://schemas.microsoft.com/office/drawing/2014/chart" uri="{C3380CC4-5D6E-409C-BE32-E72D297353CC}">
              <c16:uniqueId val="{00000000-B960-424C-AD58-F6C539B8F29F}"/>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0.3</c:v>
                </c:pt>
                <c:pt idx="1">
                  <c:v>0.3</c:v>
                </c:pt>
              </c:numCache>
            </c:numRef>
          </c:val>
          <c:smooth val="0"/>
          <c:extLst>
            <c:ext xmlns:c16="http://schemas.microsoft.com/office/drawing/2014/chart" uri="{C3380CC4-5D6E-409C-BE32-E72D297353CC}">
              <c16:uniqueId val="{00000000-5CFA-4CCD-948C-5D9E5E27BF8A}"/>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2.4</c:v>
                </c:pt>
                <c:pt idx="1">
                  <c:v>1.1000000000000001</c:v>
                </c:pt>
              </c:numCache>
            </c:numRef>
          </c:val>
          <c:smooth val="0"/>
          <c:extLst>
            <c:ext xmlns:c16="http://schemas.microsoft.com/office/drawing/2014/chart" uri="{C3380CC4-5D6E-409C-BE32-E72D297353CC}">
              <c16:uniqueId val="{00000001-5CFA-4CCD-948C-5D9E5E27BF8A}"/>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5CFA-4CCD-948C-5D9E5E27BF8A}"/>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0.8</c:v>
                </c:pt>
                <c:pt idx="1">
                  <c:v>0.7</c:v>
                </c:pt>
              </c:numCache>
            </c:numRef>
          </c:val>
          <c:smooth val="0"/>
          <c:extLst>
            <c:ext xmlns:c16="http://schemas.microsoft.com/office/drawing/2014/chart" uri="{C3380CC4-5D6E-409C-BE32-E72D297353CC}">
              <c16:uniqueId val="{00000003-5CFA-4CCD-948C-5D9E5E27BF8A}"/>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BA6B-467B-9B58-84B3F0831D88}"/>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BA6B-467B-9B58-84B3F0831D88}"/>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BA6B-467B-9B58-84B3F0831D88}"/>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BA6B-467B-9B58-84B3F0831D88}"/>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BA6B-467B-9B58-84B3F0831D88}"/>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BA6B-467B-9B58-84B3F0831D88}"/>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BA6B-467B-9B58-84B3F0831D88}"/>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BA6B-467B-9B58-84B3F0831D88}"/>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BA6B-467B-9B58-84B3F0831D88}"/>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BA6B-467B-9B58-84B3F0831D88}"/>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BA6B-467B-9B58-84B3F0831D88}"/>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BA6B-467B-9B58-84B3F0831D88}"/>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12.3</c:v>
                </c:pt>
                <c:pt idx="2">
                  <c:v>14.3</c:v>
                </c:pt>
                <c:pt idx="3">
                  <c:v>10.3</c:v>
                </c:pt>
                <c:pt idx="5">
                  <c:v>7.6</c:v>
                </c:pt>
                <c:pt idx="6">
                  <c:v>9.8000000000000007</c:v>
                </c:pt>
                <c:pt idx="7">
                  <c:v>13.4</c:v>
                </c:pt>
                <c:pt idx="8">
                  <c:v>18.899999999999999</c:v>
                </c:pt>
                <c:pt idx="10">
                  <c:v>9.5</c:v>
                </c:pt>
                <c:pt idx="11">
                  <c:v>9.9</c:v>
                </c:pt>
                <c:pt idx="12">
                  <c:v>14.5</c:v>
                </c:pt>
              </c:numCache>
            </c:numRef>
          </c:val>
          <c:extLst>
            <c:ext xmlns:c16="http://schemas.microsoft.com/office/drawing/2014/chart" uri="{C3380CC4-5D6E-409C-BE32-E72D297353CC}">
              <c16:uniqueId val="{00000018-BA6B-467B-9B58-84B3F0831D88}"/>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Sheet1!$A$2:$A$12</c:f>
              <c:numCache>
                <c:formatCode>General</c:formatCode>
                <c:ptCount val="13"/>
                <c:pt idx="0">
                  <c:v>1997</c:v>
                </c:pt>
                <c:pt idx="1">
                  <c:v>1999</c:v>
                </c:pt>
                <c:pt idx="2">
                  <c:v>2001</c:v>
                </c:pt>
                <c:pt idx="3">
                  <c:v>2003</c:v>
                </c:pt>
                <c:pt idx="4">
                  <c:v>2005</c:v>
                </c:pt>
                <c:pt idx="5">
                  <c:v>2007</c:v>
                </c:pt>
                <c:pt idx="6">
                  <c:v>2009</c:v>
                </c:pt>
                <c:pt idx="7">
                  <c:v>2011</c:v>
                </c:pt>
                <c:pt idx="8">
                  <c:v>2013</c:v>
                </c:pt>
                <c:pt idx="9">
                  <c:v>2015</c:v>
                </c:pt>
                <c:pt idx="10">
                  <c:v>2017</c:v>
                </c:pt>
              </c:numCache>
            </c:numRef>
          </c:cat>
          <c:val>
            <c:numRef>
              <c:f>Sheet1!$B$2:$B$12</c:f>
              <c:numCache>
                <c:formatCode>General</c:formatCode>
                <c:ptCount val="13"/>
                <c:pt idx="0">
                  <c:v>42.6</c:v>
                </c:pt>
                <c:pt idx="1">
                  <c:v>39.200000000000003</c:v>
                </c:pt>
                <c:pt idx="2">
                  <c:v>32.700000000000003</c:v>
                </c:pt>
                <c:pt idx="3">
                  <c:v>27.7</c:v>
                </c:pt>
                <c:pt idx="4">
                  <c:v>27.9</c:v>
                </c:pt>
                <c:pt idx="5">
                  <c:v>25</c:v>
                </c:pt>
                <c:pt idx="6">
                  <c:v>25</c:v>
                </c:pt>
                <c:pt idx="7">
                  <c:v>23.2</c:v>
                </c:pt>
                <c:pt idx="8">
                  <c:v>21</c:v>
                </c:pt>
                <c:pt idx="9">
                  <c:v>16</c:v>
                </c:pt>
                <c:pt idx="10">
                  <c:v>12.3</c:v>
                </c:pt>
              </c:numCache>
            </c:numRef>
          </c:val>
          <c:smooth val="0"/>
          <c:extLst>
            <c:ext xmlns:c16="http://schemas.microsoft.com/office/drawing/2014/chart" uri="{C3380CC4-5D6E-409C-BE32-E72D297353CC}">
              <c16:uniqueId val="{00000000-B168-4540-A0BD-6C0CBA105736}"/>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5</c:v>
                </c:pt>
                <c:pt idx="1">
                  <c:v>3.6</c:v>
                </c:pt>
              </c:numCache>
            </c:numRef>
          </c:val>
          <c:smooth val="0"/>
          <c:extLst>
            <c:ext xmlns:c16="http://schemas.microsoft.com/office/drawing/2014/chart" uri="{C3380CC4-5D6E-409C-BE32-E72D297353CC}">
              <c16:uniqueId val="{00000000-4CA8-42B7-BDF8-BBDA65A2AD85}"/>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19.7</c:v>
                </c:pt>
                <c:pt idx="1">
                  <c:v>11.2</c:v>
                </c:pt>
              </c:numCache>
            </c:numRef>
          </c:val>
          <c:smooth val="0"/>
          <c:extLst>
            <c:ext xmlns:c16="http://schemas.microsoft.com/office/drawing/2014/chart" uri="{C3380CC4-5D6E-409C-BE32-E72D297353CC}">
              <c16:uniqueId val="{00000001-4CA8-42B7-BDF8-BBDA65A2AD85}"/>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4CA8-42B7-BDF8-BBDA65A2AD85}"/>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12.7</c:v>
                </c:pt>
                <c:pt idx="1">
                  <c:v>8.3000000000000007</c:v>
                </c:pt>
              </c:numCache>
            </c:numRef>
          </c:val>
          <c:smooth val="0"/>
          <c:extLst>
            <c:ext xmlns:c16="http://schemas.microsoft.com/office/drawing/2014/chart" uri="{C3380CC4-5D6E-409C-BE32-E72D297353CC}">
              <c16:uniqueId val="{00000003-4CA8-42B7-BDF8-BBDA65A2AD85}"/>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5.7</c:v>
                </c:pt>
                <c:pt idx="1">
                  <c:v>5.9</c:v>
                </c:pt>
              </c:numCache>
            </c:numRef>
          </c:val>
          <c:smooth val="0"/>
          <c:extLst>
            <c:ext xmlns:c16="http://schemas.microsoft.com/office/drawing/2014/chart" uri="{C3380CC4-5D6E-409C-BE32-E72D297353CC}">
              <c16:uniqueId val="{00000000-AC4D-4C57-A390-5B72C7DEE5EC}"/>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16.7</c:v>
                </c:pt>
                <c:pt idx="1">
                  <c:v>12.6</c:v>
                </c:pt>
              </c:numCache>
            </c:numRef>
          </c:val>
          <c:smooth val="0"/>
          <c:extLst>
            <c:ext xmlns:c16="http://schemas.microsoft.com/office/drawing/2014/chart" uri="{C3380CC4-5D6E-409C-BE32-E72D297353CC}">
              <c16:uniqueId val="{00000001-AC4D-4C57-A390-5B72C7DEE5EC}"/>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AC4D-4C57-A390-5B72C7DEE5EC}"/>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9.9</c:v>
                </c:pt>
                <c:pt idx="1">
                  <c:v>9.1</c:v>
                </c:pt>
              </c:numCache>
            </c:numRef>
          </c:val>
          <c:smooth val="0"/>
          <c:extLst>
            <c:ext xmlns:c16="http://schemas.microsoft.com/office/drawing/2014/chart" uri="{C3380CC4-5D6E-409C-BE32-E72D297353CC}">
              <c16:uniqueId val="{00000003-AC4D-4C57-A390-5B72C7DEE5EC}"/>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74D8-4EC4-852F-F093030043E5}"/>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74D8-4EC4-852F-F093030043E5}"/>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74D8-4EC4-852F-F093030043E5}"/>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74D8-4EC4-852F-F093030043E5}"/>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74D8-4EC4-852F-F093030043E5}"/>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74D8-4EC4-852F-F093030043E5}"/>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74D8-4EC4-852F-F093030043E5}"/>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74D8-4EC4-852F-F093030043E5}"/>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74D8-4EC4-852F-F093030043E5}"/>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74D8-4EC4-852F-F093030043E5}"/>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74D8-4EC4-852F-F093030043E5}"/>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74D8-4EC4-852F-F093030043E5}"/>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14</c:v>
                </c:pt>
                <c:pt idx="2">
                  <c:v>17.3</c:v>
                </c:pt>
                <c:pt idx="3">
                  <c:v>10.7</c:v>
                </c:pt>
                <c:pt idx="5">
                  <c:v>9.1</c:v>
                </c:pt>
                <c:pt idx="6">
                  <c:v>11.4</c:v>
                </c:pt>
                <c:pt idx="7">
                  <c:v>15.1</c:v>
                </c:pt>
                <c:pt idx="8">
                  <c:v>20.7</c:v>
                </c:pt>
                <c:pt idx="10">
                  <c:v>10.199999999999999</c:v>
                </c:pt>
                <c:pt idx="11">
                  <c:v>10.5</c:v>
                </c:pt>
                <c:pt idx="12">
                  <c:v>16.8</c:v>
                </c:pt>
              </c:numCache>
            </c:numRef>
          </c:val>
          <c:extLst>
            <c:ext xmlns:c16="http://schemas.microsoft.com/office/drawing/2014/chart" uri="{C3380CC4-5D6E-409C-BE32-E72D297353CC}">
              <c16:uniqueId val="{00000018-74D8-4EC4-852F-F093030043E5}"/>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5.8</c:v>
                </c:pt>
                <c:pt idx="1">
                  <c:v>4.3</c:v>
                </c:pt>
              </c:numCache>
            </c:numRef>
          </c:val>
          <c:smooth val="0"/>
          <c:extLst>
            <c:ext xmlns:c16="http://schemas.microsoft.com/office/drawing/2014/chart" uri="{C3380CC4-5D6E-409C-BE32-E72D297353CC}">
              <c16:uniqueId val="{00000000-20A2-48A4-A060-BF9AF8C756B9}"/>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23.1</c:v>
                </c:pt>
                <c:pt idx="1">
                  <c:v>13.6</c:v>
                </c:pt>
              </c:numCache>
            </c:numRef>
          </c:val>
          <c:smooth val="0"/>
          <c:extLst>
            <c:ext xmlns:c16="http://schemas.microsoft.com/office/drawing/2014/chart" uri="{C3380CC4-5D6E-409C-BE32-E72D297353CC}">
              <c16:uniqueId val="{00000001-20A2-48A4-A060-BF9AF8C756B9}"/>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20A2-48A4-A060-BF9AF8C756B9}"/>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14.4</c:v>
                </c:pt>
                <c:pt idx="1">
                  <c:v>9.5</c:v>
                </c:pt>
              </c:numCache>
            </c:numRef>
          </c:val>
          <c:smooth val="0"/>
          <c:extLst>
            <c:ext xmlns:c16="http://schemas.microsoft.com/office/drawing/2014/chart" uri="{C3380CC4-5D6E-409C-BE32-E72D297353CC}">
              <c16:uniqueId val="{00000003-20A2-48A4-A060-BF9AF8C756B9}"/>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4A98-4D2D-BE87-70FEFCD2E69D}"/>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4A98-4D2D-BE87-70FEFCD2E69D}"/>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4A98-4D2D-BE87-70FEFCD2E69D}"/>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4A98-4D2D-BE87-70FEFCD2E69D}"/>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4A98-4D2D-BE87-70FEFCD2E69D}"/>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4A98-4D2D-BE87-70FEFCD2E69D}"/>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4A98-4D2D-BE87-70FEFCD2E69D}"/>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4A98-4D2D-BE87-70FEFCD2E69D}"/>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4A98-4D2D-BE87-70FEFCD2E69D}"/>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4A98-4D2D-BE87-70FEFCD2E69D}"/>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4A98-4D2D-BE87-70FEFCD2E69D}"/>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4A98-4D2D-BE87-70FEFCD2E69D}"/>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19.5</c:v>
                </c:pt>
                <c:pt idx="2">
                  <c:v>23.4</c:v>
                </c:pt>
                <c:pt idx="3">
                  <c:v>15.6</c:v>
                </c:pt>
                <c:pt idx="5">
                  <c:v>13.6</c:v>
                </c:pt>
                <c:pt idx="6">
                  <c:v>16.399999999999999</c:v>
                </c:pt>
                <c:pt idx="7">
                  <c:v>21.1</c:v>
                </c:pt>
                <c:pt idx="8">
                  <c:v>27.5</c:v>
                </c:pt>
                <c:pt idx="10">
                  <c:v>14.9</c:v>
                </c:pt>
                <c:pt idx="11">
                  <c:v>16.600000000000001</c:v>
                </c:pt>
                <c:pt idx="12">
                  <c:v>22.4</c:v>
                </c:pt>
              </c:numCache>
            </c:numRef>
          </c:val>
          <c:extLst>
            <c:ext xmlns:c16="http://schemas.microsoft.com/office/drawing/2014/chart" uri="{C3380CC4-5D6E-409C-BE32-E72D297353CC}">
              <c16:uniqueId val="{00000018-4A98-4D2D-BE87-70FEFCD2E69D}"/>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9.6999999999999993</c:v>
                </c:pt>
                <c:pt idx="1">
                  <c:v>7.1</c:v>
                </c:pt>
              </c:numCache>
            </c:numRef>
          </c:val>
          <c:smooth val="0"/>
          <c:extLst>
            <c:ext xmlns:c16="http://schemas.microsoft.com/office/drawing/2014/chart" uri="{C3380CC4-5D6E-409C-BE32-E72D297353CC}">
              <c16:uniqueId val="{00000000-C64D-4EBC-964C-C0608515B4A9}"/>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32.700000000000003</c:v>
                </c:pt>
                <c:pt idx="1">
                  <c:v>21.4</c:v>
                </c:pt>
              </c:numCache>
            </c:numRef>
          </c:val>
          <c:smooth val="0"/>
          <c:extLst>
            <c:ext xmlns:c16="http://schemas.microsoft.com/office/drawing/2014/chart" uri="{C3380CC4-5D6E-409C-BE32-E72D297353CC}">
              <c16:uniqueId val="{00000001-C64D-4EBC-964C-C0608515B4A9}"/>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C64D-4EBC-964C-C0608515B4A9}"/>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21.5</c:v>
                </c:pt>
                <c:pt idx="1">
                  <c:v>13.6</c:v>
                </c:pt>
              </c:numCache>
            </c:numRef>
          </c:val>
          <c:smooth val="0"/>
          <c:extLst>
            <c:ext xmlns:c16="http://schemas.microsoft.com/office/drawing/2014/chart" uri="{C3380CC4-5D6E-409C-BE32-E72D297353CC}">
              <c16:uniqueId val="{00000003-C64D-4EBC-964C-C0608515B4A9}"/>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4A40-4B10-89EC-6CB7C9B86C0F}"/>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4A40-4B10-89EC-6CB7C9B86C0F}"/>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4A40-4B10-89EC-6CB7C9B86C0F}"/>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4A40-4B10-89EC-6CB7C9B86C0F}"/>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4A40-4B10-89EC-6CB7C9B86C0F}"/>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4A40-4B10-89EC-6CB7C9B86C0F}"/>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4A40-4B10-89EC-6CB7C9B86C0F}"/>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4A40-4B10-89EC-6CB7C9B86C0F}"/>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4A40-4B10-89EC-6CB7C9B86C0F}"/>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4A40-4B10-89EC-6CB7C9B86C0F}"/>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4A40-4B10-89EC-6CB7C9B86C0F}"/>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4A40-4B10-89EC-6CB7C9B86C0F}"/>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41.4</c:v>
                </c:pt>
                <c:pt idx="2">
                  <c:v>36.799999999999997</c:v>
                </c:pt>
                <c:pt idx="3">
                  <c:v>47.7</c:v>
                </c:pt>
                <c:pt idx="5">
                  <c:v>42.8</c:v>
                </c:pt>
                <c:pt idx="6">
                  <c:v>43.5</c:v>
                </c:pt>
                <c:pt idx="7">
                  <c:v>42.7</c:v>
                </c:pt>
                <c:pt idx="8">
                  <c:v>38.4</c:v>
                </c:pt>
                <c:pt idx="10">
                  <c:v>32.200000000000003</c:v>
                </c:pt>
                <c:pt idx="11">
                  <c:v>42.8</c:v>
                </c:pt>
                <c:pt idx="12">
                  <c:v>42.8</c:v>
                </c:pt>
              </c:numCache>
            </c:numRef>
          </c:val>
          <c:extLst>
            <c:ext xmlns:c16="http://schemas.microsoft.com/office/drawing/2014/chart" uri="{C3380CC4-5D6E-409C-BE32-E72D297353CC}">
              <c16:uniqueId val="{00000018-4A40-4B10-89EC-6CB7C9B86C0F}"/>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33</c:v>
                </c:pt>
                <c:pt idx="1">
                  <c:v>34.799999999999997</c:v>
                </c:pt>
              </c:numCache>
            </c:numRef>
          </c:val>
          <c:smooth val="0"/>
          <c:extLst>
            <c:ext xmlns:c16="http://schemas.microsoft.com/office/drawing/2014/chart" uri="{C3380CC4-5D6E-409C-BE32-E72D297353CC}">
              <c16:uniqueId val="{00000000-076E-4C19-AA46-75D55E727F97}"/>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50.7</c:v>
                </c:pt>
                <c:pt idx="1">
                  <c:v>46</c:v>
                </c:pt>
              </c:numCache>
            </c:numRef>
          </c:val>
          <c:smooth val="0"/>
          <c:extLst>
            <c:ext xmlns:c16="http://schemas.microsoft.com/office/drawing/2014/chart" uri="{C3380CC4-5D6E-409C-BE32-E72D297353CC}">
              <c16:uniqueId val="{00000001-076E-4C19-AA46-75D55E727F97}"/>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076E-4C19-AA46-75D55E727F97}"/>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45.1</c:v>
                </c:pt>
                <c:pt idx="1">
                  <c:v>39.1</c:v>
                </c:pt>
              </c:numCache>
            </c:numRef>
          </c:val>
          <c:smooth val="0"/>
          <c:extLst>
            <c:ext xmlns:c16="http://schemas.microsoft.com/office/drawing/2014/chart" uri="{C3380CC4-5D6E-409C-BE32-E72D297353CC}">
              <c16:uniqueId val="{00000003-076E-4C19-AA46-75D55E727F97}"/>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0C77-43AA-B31E-363669752858}"/>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0C77-43AA-B31E-363669752858}"/>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0C77-43AA-B31E-363669752858}"/>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0C77-43AA-B31E-363669752858}"/>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0C77-43AA-B31E-363669752858}"/>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0C77-43AA-B31E-363669752858}"/>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0C77-43AA-B31E-363669752858}"/>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0C77-43AA-B31E-363669752858}"/>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0C77-43AA-B31E-363669752858}"/>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0C77-43AA-B31E-363669752858}"/>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0C77-43AA-B31E-363669752858}"/>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0C77-43AA-B31E-363669752858}"/>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60.4</c:v>
                </c:pt>
                <c:pt idx="2">
                  <c:v>58.1</c:v>
                </c:pt>
                <c:pt idx="3">
                  <c:v>62.6</c:v>
                </c:pt>
                <c:pt idx="5">
                  <c:v>47.7</c:v>
                </c:pt>
                <c:pt idx="6">
                  <c:v>58</c:v>
                </c:pt>
                <c:pt idx="7">
                  <c:v>66.400000000000006</c:v>
                </c:pt>
                <c:pt idx="8">
                  <c:v>71.7</c:v>
                </c:pt>
                <c:pt idx="10">
                  <c:v>51.3</c:v>
                </c:pt>
                <c:pt idx="11">
                  <c:v>64.7</c:v>
                </c:pt>
                <c:pt idx="12">
                  <c:v>61.7</c:v>
                </c:pt>
              </c:numCache>
            </c:numRef>
          </c:val>
          <c:extLst>
            <c:ext xmlns:c16="http://schemas.microsoft.com/office/drawing/2014/chart" uri="{C3380CC4-5D6E-409C-BE32-E72D297353CC}">
              <c16:uniqueId val="{00000018-0C77-43AA-B31E-363669752858}"/>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81.599999999999994</c:v>
                </c:pt>
                <c:pt idx="1">
                  <c:v>80.900000000000006</c:v>
                </c:pt>
                <c:pt idx="2">
                  <c:v>80.400000000000006</c:v>
                </c:pt>
                <c:pt idx="3">
                  <c:v>79.099999999999994</c:v>
                </c:pt>
                <c:pt idx="4">
                  <c:v>81</c:v>
                </c:pt>
                <c:pt idx="5">
                  <c:v>78.2</c:v>
                </c:pt>
                <c:pt idx="6">
                  <c:v>74.900000000000006</c:v>
                </c:pt>
                <c:pt idx="7">
                  <c:v>74.3</c:v>
                </c:pt>
                <c:pt idx="8">
                  <c:v>75</c:v>
                </c:pt>
                <c:pt idx="9">
                  <c:v>72.5</c:v>
                </c:pt>
                <c:pt idx="10">
                  <c:v>70.8</c:v>
                </c:pt>
                <c:pt idx="11">
                  <c:v>66.2</c:v>
                </c:pt>
                <c:pt idx="12">
                  <c:v>63.2</c:v>
                </c:pt>
                <c:pt idx="13">
                  <c:v>60.4</c:v>
                </c:pt>
              </c:numCache>
            </c:numRef>
          </c:val>
          <c:smooth val="0"/>
          <c:extLst>
            <c:ext xmlns:c16="http://schemas.microsoft.com/office/drawing/2014/chart" uri="{C3380CC4-5D6E-409C-BE32-E72D297353CC}">
              <c16:uniqueId val="{00000000-32C9-45B3-B703-7228D7E16835}"/>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30.4</c:v>
                </c:pt>
                <c:pt idx="1">
                  <c:v>38.200000000000003</c:v>
                </c:pt>
              </c:numCache>
            </c:numRef>
          </c:val>
          <c:smooth val="0"/>
          <c:extLst>
            <c:ext xmlns:c16="http://schemas.microsoft.com/office/drawing/2014/chart" uri="{C3380CC4-5D6E-409C-BE32-E72D297353CC}">
              <c16:uniqueId val="{00000000-BCD1-43F7-A198-B03609EAD65A}"/>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68</c:v>
                </c:pt>
                <c:pt idx="1">
                  <c:v>64.8</c:v>
                </c:pt>
              </c:numCache>
            </c:numRef>
          </c:val>
          <c:smooth val="0"/>
          <c:extLst>
            <c:ext xmlns:c16="http://schemas.microsoft.com/office/drawing/2014/chart" uri="{C3380CC4-5D6E-409C-BE32-E72D297353CC}">
              <c16:uniqueId val="{00000001-BCD1-43F7-A198-B03609EAD65A}"/>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BCD1-43F7-A198-B03609EAD65A}"/>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58.7</c:v>
                </c:pt>
                <c:pt idx="1">
                  <c:v>55.4</c:v>
                </c:pt>
              </c:numCache>
            </c:numRef>
          </c:val>
          <c:smooth val="0"/>
          <c:extLst>
            <c:ext xmlns:c16="http://schemas.microsoft.com/office/drawing/2014/chart" uri="{C3380CC4-5D6E-409C-BE32-E72D297353CC}">
              <c16:uniqueId val="{00000003-BCD1-43F7-A198-B03609EAD65A}"/>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3998-45DC-BA05-B493FD5BDAB3}"/>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3998-45DC-BA05-B493FD5BDAB3}"/>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3998-45DC-BA05-B493FD5BDAB3}"/>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3998-45DC-BA05-B493FD5BDAB3}"/>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3998-45DC-BA05-B493FD5BDAB3}"/>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3998-45DC-BA05-B493FD5BDAB3}"/>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3998-45DC-BA05-B493FD5BDAB3}"/>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3998-45DC-BA05-B493FD5BDAB3}"/>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3998-45DC-BA05-B493FD5BDAB3}"/>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3998-45DC-BA05-B493FD5BDAB3}"/>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3998-45DC-BA05-B493FD5BDAB3}"/>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3998-45DC-BA05-B493FD5BDAB3}"/>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15.5</c:v>
                </c:pt>
                <c:pt idx="2">
                  <c:v>18.2</c:v>
                </c:pt>
                <c:pt idx="3">
                  <c:v>12.8</c:v>
                </c:pt>
                <c:pt idx="5">
                  <c:v>18.2</c:v>
                </c:pt>
                <c:pt idx="6">
                  <c:v>15.4</c:v>
                </c:pt>
                <c:pt idx="7">
                  <c:v>14.9</c:v>
                </c:pt>
                <c:pt idx="8">
                  <c:v>12.7</c:v>
                </c:pt>
                <c:pt idx="10">
                  <c:v>14.9</c:v>
                </c:pt>
                <c:pt idx="11">
                  <c:v>19.3</c:v>
                </c:pt>
                <c:pt idx="12">
                  <c:v>14</c:v>
                </c:pt>
              </c:numCache>
            </c:numRef>
          </c:val>
          <c:extLst>
            <c:ext xmlns:c16="http://schemas.microsoft.com/office/drawing/2014/chart" uri="{C3380CC4-5D6E-409C-BE32-E72D297353CC}">
              <c16:uniqueId val="{00000018-3998-45DC-BA05-B493FD5BDAB3}"/>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8297-42B3-82E4-F66FACBD42C9}"/>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8297-42B3-82E4-F66FACBD42C9}"/>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8297-42B3-82E4-F66FACBD42C9}"/>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8297-42B3-82E4-F66FACBD42C9}"/>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8297-42B3-82E4-F66FACBD42C9}"/>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8297-42B3-82E4-F66FACBD42C9}"/>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8297-42B3-82E4-F66FACBD42C9}"/>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8297-42B3-82E4-F66FACBD42C9}"/>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8297-42B3-82E4-F66FACBD42C9}"/>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8297-42B3-82E4-F66FACBD42C9}"/>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8297-42B3-82E4-F66FACBD42C9}"/>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8297-42B3-82E4-F66FACBD42C9}"/>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8.8000000000000007</c:v>
                </c:pt>
                <c:pt idx="2">
                  <c:v>9.8000000000000007</c:v>
                </c:pt>
                <c:pt idx="3">
                  <c:v>7.8</c:v>
                </c:pt>
                <c:pt idx="5">
                  <c:v>5.2</c:v>
                </c:pt>
                <c:pt idx="6">
                  <c:v>7.6</c:v>
                </c:pt>
                <c:pt idx="7">
                  <c:v>9.5</c:v>
                </c:pt>
                <c:pt idx="8">
                  <c:v>13.4</c:v>
                </c:pt>
                <c:pt idx="10">
                  <c:v>4.4000000000000004</c:v>
                </c:pt>
                <c:pt idx="11">
                  <c:v>7</c:v>
                </c:pt>
                <c:pt idx="12">
                  <c:v>11.1</c:v>
                </c:pt>
              </c:numCache>
            </c:numRef>
          </c:val>
          <c:extLst>
            <c:ext xmlns:c16="http://schemas.microsoft.com/office/drawing/2014/chart" uri="{C3380CC4-5D6E-409C-BE32-E72D297353CC}">
              <c16:uniqueId val="{00000018-8297-42B3-82E4-F66FACBD42C9}"/>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32.700000000000003</c:v>
                </c:pt>
                <c:pt idx="1">
                  <c:v>32.9</c:v>
                </c:pt>
                <c:pt idx="2">
                  <c:v>32.4</c:v>
                </c:pt>
                <c:pt idx="3">
                  <c:v>31.1</c:v>
                </c:pt>
                <c:pt idx="4">
                  <c:v>32.200000000000003</c:v>
                </c:pt>
                <c:pt idx="5">
                  <c:v>29.1</c:v>
                </c:pt>
                <c:pt idx="6">
                  <c:v>27.8</c:v>
                </c:pt>
                <c:pt idx="7">
                  <c:v>25.6</c:v>
                </c:pt>
                <c:pt idx="8">
                  <c:v>23.8</c:v>
                </c:pt>
                <c:pt idx="9">
                  <c:v>21.1</c:v>
                </c:pt>
                <c:pt idx="10">
                  <c:v>20.5</c:v>
                </c:pt>
                <c:pt idx="11">
                  <c:v>18.600000000000001</c:v>
                </c:pt>
                <c:pt idx="12">
                  <c:v>17.2</c:v>
                </c:pt>
                <c:pt idx="13">
                  <c:v>15.5</c:v>
                </c:pt>
              </c:numCache>
            </c:numRef>
          </c:val>
          <c:smooth val="0"/>
          <c:extLst>
            <c:ext xmlns:c16="http://schemas.microsoft.com/office/drawing/2014/chart" uri="{C3380CC4-5D6E-409C-BE32-E72D297353CC}">
              <c16:uniqueId val="{00000000-EB07-4DA4-8B19-7D05F2FBE65E}"/>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7.8</c:v>
                </c:pt>
                <c:pt idx="1">
                  <c:v>13.8</c:v>
                </c:pt>
              </c:numCache>
            </c:numRef>
          </c:val>
          <c:smooth val="0"/>
          <c:extLst>
            <c:ext xmlns:c16="http://schemas.microsoft.com/office/drawing/2014/chart" uri="{C3380CC4-5D6E-409C-BE32-E72D297353CC}">
              <c16:uniqueId val="{00000000-0B17-4682-87AB-0951B4FC3CA8}"/>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22.5</c:v>
                </c:pt>
                <c:pt idx="1">
                  <c:v>21.2</c:v>
                </c:pt>
              </c:numCache>
            </c:numRef>
          </c:val>
          <c:smooth val="0"/>
          <c:extLst>
            <c:ext xmlns:c16="http://schemas.microsoft.com/office/drawing/2014/chart" uri="{C3380CC4-5D6E-409C-BE32-E72D297353CC}">
              <c16:uniqueId val="{00000001-0B17-4682-87AB-0951B4FC3CA8}"/>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0B17-4682-87AB-0951B4FC3CA8}"/>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15.8</c:v>
                </c:pt>
                <c:pt idx="1">
                  <c:v>16.899999999999999</c:v>
                </c:pt>
              </c:numCache>
            </c:numRef>
          </c:val>
          <c:smooth val="0"/>
          <c:extLst>
            <c:ext xmlns:c16="http://schemas.microsoft.com/office/drawing/2014/chart" uri="{C3380CC4-5D6E-409C-BE32-E72D297353CC}">
              <c16:uniqueId val="{00000003-0B17-4682-87AB-0951B4FC3CA8}"/>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1842-44B4-B883-A07A897A8508}"/>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1842-44B4-B883-A07A897A8508}"/>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1842-44B4-B883-A07A897A8508}"/>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1842-44B4-B883-A07A897A8508}"/>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1842-44B4-B883-A07A897A8508}"/>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1842-44B4-B883-A07A897A8508}"/>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1842-44B4-B883-A07A897A8508}"/>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1842-44B4-B883-A07A897A8508}"/>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1842-44B4-B883-A07A897A8508}"/>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1842-44B4-B883-A07A897A8508}"/>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1842-44B4-B883-A07A897A8508}"/>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1842-44B4-B883-A07A897A8508}"/>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29.8</c:v>
                </c:pt>
                <c:pt idx="2">
                  <c:v>27.6</c:v>
                </c:pt>
                <c:pt idx="3">
                  <c:v>31.8</c:v>
                </c:pt>
                <c:pt idx="5">
                  <c:v>18.8</c:v>
                </c:pt>
                <c:pt idx="6">
                  <c:v>27</c:v>
                </c:pt>
                <c:pt idx="7">
                  <c:v>34.4</c:v>
                </c:pt>
                <c:pt idx="8">
                  <c:v>40.799999999999997</c:v>
                </c:pt>
                <c:pt idx="10">
                  <c:v>20.8</c:v>
                </c:pt>
                <c:pt idx="11">
                  <c:v>31.3</c:v>
                </c:pt>
                <c:pt idx="12">
                  <c:v>32.4</c:v>
                </c:pt>
              </c:numCache>
            </c:numRef>
          </c:val>
          <c:extLst>
            <c:ext xmlns:c16="http://schemas.microsoft.com/office/drawing/2014/chart" uri="{C3380CC4-5D6E-409C-BE32-E72D297353CC}">
              <c16:uniqueId val="{00000018-1842-44B4-B883-A07A897A8508}"/>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50.8</c:v>
                </c:pt>
                <c:pt idx="1">
                  <c:v>48</c:v>
                </c:pt>
                <c:pt idx="2">
                  <c:v>51.6</c:v>
                </c:pt>
                <c:pt idx="3">
                  <c:v>50.8</c:v>
                </c:pt>
                <c:pt idx="4">
                  <c:v>50</c:v>
                </c:pt>
                <c:pt idx="5">
                  <c:v>47.1</c:v>
                </c:pt>
                <c:pt idx="6">
                  <c:v>44.9</c:v>
                </c:pt>
                <c:pt idx="7">
                  <c:v>43.3</c:v>
                </c:pt>
                <c:pt idx="8">
                  <c:v>44.7</c:v>
                </c:pt>
                <c:pt idx="9">
                  <c:v>41.8</c:v>
                </c:pt>
                <c:pt idx="10">
                  <c:v>38.700000000000003</c:v>
                </c:pt>
                <c:pt idx="11">
                  <c:v>34.9</c:v>
                </c:pt>
                <c:pt idx="12">
                  <c:v>32.799999999999997</c:v>
                </c:pt>
                <c:pt idx="13">
                  <c:v>29.8</c:v>
                </c:pt>
              </c:numCache>
            </c:numRef>
          </c:val>
          <c:smooth val="0"/>
          <c:extLst>
            <c:ext xmlns:c16="http://schemas.microsoft.com/office/drawing/2014/chart" uri="{C3380CC4-5D6E-409C-BE32-E72D297353CC}">
              <c16:uniqueId val="{00000000-9F5A-496F-85DC-D8758EF9AFCE}"/>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10.6</c:v>
                </c:pt>
                <c:pt idx="1">
                  <c:v>16.8</c:v>
                </c:pt>
              </c:numCache>
            </c:numRef>
          </c:val>
          <c:smooth val="0"/>
          <c:extLst>
            <c:ext xmlns:c16="http://schemas.microsoft.com/office/drawing/2014/chart" uri="{C3380CC4-5D6E-409C-BE32-E72D297353CC}">
              <c16:uniqueId val="{00000000-222A-493F-9280-600608C821D2}"/>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34</c:v>
                </c:pt>
                <c:pt idx="1">
                  <c:v>32.5</c:v>
                </c:pt>
              </c:numCache>
            </c:numRef>
          </c:val>
          <c:smooth val="0"/>
          <c:extLst>
            <c:ext xmlns:c16="http://schemas.microsoft.com/office/drawing/2014/chart" uri="{C3380CC4-5D6E-409C-BE32-E72D297353CC}">
              <c16:uniqueId val="{00000001-222A-493F-9280-600608C821D2}"/>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222A-493F-9280-600608C821D2}"/>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27.1</c:v>
                </c:pt>
                <c:pt idx="1">
                  <c:v>22.9</c:v>
                </c:pt>
              </c:numCache>
            </c:numRef>
          </c:val>
          <c:smooth val="0"/>
          <c:extLst>
            <c:ext xmlns:c16="http://schemas.microsoft.com/office/drawing/2014/chart" uri="{C3380CC4-5D6E-409C-BE32-E72D297353CC}">
              <c16:uniqueId val="{00000003-222A-493F-9280-600608C821D2}"/>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0429-4261-A0B7-DB3CAB24A865}"/>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0429-4261-A0B7-DB3CAB24A865}"/>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0429-4261-A0B7-DB3CAB24A865}"/>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0429-4261-A0B7-DB3CAB24A865}"/>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0429-4261-A0B7-DB3CAB24A865}"/>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0429-4261-A0B7-DB3CAB24A865}"/>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0429-4261-A0B7-DB3CAB24A865}"/>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0429-4261-A0B7-DB3CAB24A865}"/>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0429-4261-A0B7-DB3CAB24A865}"/>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0429-4261-A0B7-DB3CAB24A865}"/>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0429-4261-A0B7-DB3CAB24A865}"/>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0429-4261-A0B7-DB3CAB24A865}"/>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43.5</c:v>
                </c:pt>
                <c:pt idx="2">
                  <c:v>37.799999999999997</c:v>
                </c:pt>
                <c:pt idx="3">
                  <c:v>48.4</c:v>
                </c:pt>
                <c:pt idx="5">
                  <c:v>46.6</c:v>
                </c:pt>
                <c:pt idx="6">
                  <c:v>45.2</c:v>
                </c:pt>
                <c:pt idx="7">
                  <c:v>41.5</c:v>
                </c:pt>
                <c:pt idx="8">
                  <c:v>42.3</c:v>
                </c:pt>
                <c:pt idx="10">
                  <c:v>44.1</c:v>
                </c:pt>
                <c:pt idx="11">
                  <c:v>42.9</c:v>
                </c:pt>
                <c:pt idx="12">
                  <c:v>44.3</c:v>
                </c:pt>
              </c:numCache>
            </c:numRef>
          </c:val>
          <c:extLst>
            <c:ext xmlns:c16="http://schemas.microsoft.com/office/drawing/2014/chart" uri="{C3380CC4-5D6E-409C-BE32-E72D297353CC}">
              <c16:uniqueId val="{00000018-0429-4261-A0B7-DB3CAB24A865}"/>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Sheet1!$A$2:$A$7</c:f>
              <c:numCache>
                <c:formatCode>General</c:formatCode>
                <c:ptCount val="13"/>
                <c:pt idx="0">
                  <c:v>2007</c:v>
                </c:pt>
                <c:pt idx="1">
                  <c:v>2009</c:v>
                </c:pt>
                <c:pt idx="2">
                  <c:v>2011</c:v>
                </c:pt>
                <c:pt idx="3">
                  <c:v>2013</c:v>
                </c:pt>
                <c:pt idx="4">
                  <c:v>2015</c:v>
                </c:pt>
                <c:pt idx="5">
                  <c:v>2017</c:v>
                </c:pt>
              </c:numCache>
            </c:numRef>
          </c:cat>
          <c:val>
            <c:numRef>
              <c:f>Sheet1!$B$2:$B$7</c:f>
              <c:numCache>
                <c:formatCode>General</c:formatCode>
                <c:ptCount val="13"/>
                <c:pt idx="0">
                  <c:v>41.7</c:v>
                </c:pt>
                <c:pt idx="1">
                  <c:v>42.2</c:v>
                </c:pt>
                <c:pt idx="2">
                  <c:v>40</c:v>
                </c:pt>
                <c:pt idx="3">
                  <c:v>41.8</c:v>
                </c:pt>
                <c:pt idx="4">
                  <c:v>44.1</c:v>
                </c:pt>
                <c:pt idx="5">
                  <c:v>43.5</c:v>
                </c:pt>
              </c:numCache>
            </c:numRef>
          </c:val>
          <c:smooth val="0"/>
          <c:extLst>
            <c:ext xmlns:c16="http://schemas.microsoft.com/office/drawing/2014/chart" uri="{C3380CC4-5D6E-409C-BE32-E72D297353CC}">
              <c16:uniqueId val="{00000000-78A7-474B-96FE-839BD634A694}"/>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31.7</c:v>
                </c:pt>
                <c:pt idx="1">
                  <c:v>26.9</c:v>
                </c:pt>
              </c:numCache>
            </c:numRef>
          </c:val>
          <c:smooth val="0"/>
          <c:extLst>
            <c:ext xmlns:c16="http://schemas.microsoft.com/office/drawing/2014/chart" uri="{C3380CC4-5D6E-409C-BE32-E72D297353CC}">
              <c16:uniqueId val="{00000000-4015-4148-9209-29EEA5D5510A}"/>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46.6</c:v>
                </c:pt>
                <c:pt idx="1">
                  <c:v>45.7</c:v>
                </c:pt>
              </c:numCache>
            </c:numRef>
          </c:val>
          <c:smooth val="0"/>
          <c:extLst>
            <c:ext xmlns:c16="http://schemas.microsoft.com/office/drawing/2014/chart" uri="{C3380CC4-5D6E-409C-BE32-E72D297353CC}">
              <c16:uniqueId val="{00000001-4015-4148-9209-29EEA5D5510A}"/>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4015-4148-9209-29EEA5D5510A}"/>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40.1</c:v>
                </c:pt>
                <c:pt idx="1">
                  <c:v>40</c:v>
                </c:pt>
              </c:numCache>
            </c:numRef>
          </c:val>
          <c:smooth val="0"/>
          <c:extLst>
            <c:ext xmlns:c16="http://schemas.microsoft.com/office/drawing/2014/chart" uri="{C3380CC4-5D6E-409C-BE32-E72D297353CC}">
              <c16:uniqueId val="{00000003-4015-4148-9209-29EEA5D5510A}"/>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A6E3-46DE-879E-1D72B9CD4FAF}"/>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A6E3-46DE-879E-1D72B9CD4FAF}"/>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A6E3-46DE-879E-1D72B9CD4FAF}"/>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A6E3-46DE-879E-1D72B9CD4FAF}"/>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A6E3-46DE-879E-1D72B9CD4FAF}"/>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A6E3-46DE-879E-1D72B9CD4FAF}"/>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A6E3-46DE-879E-1D72B9CD4FAF}"/>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A6E3-46DE-879E-1D72B9CD4FAF}"/>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A6E3-46DE-879E-1D72B9CD4FAF}"/>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A6E3-46DE-879E-1D72B9CD4FAF}"/>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A6E3-46DE-879E-1D72B9CD4FAF}"/>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A6E3-46DE-879E-1D72B9CD4FAF}"/>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13.5</c:v>
                </c:pt>
                <c:pt idx="2">
                  <c:v>12.8</c:v>
                </c:pt>
                <c:pt idx="3">
                  <c:v>14.1</c:v>
                </c:pt>
                <c:pt idx="5">
                  <c:v>7.3</c:v>
                </c:pt>
                <c:pt idx="6">
                  <c:v>11.4</c:v>
                </c:pt>
                <c:pt idx="7">
                  <c:v>15.4</c:v>
                </c:pt>
                <c:pt idx="8">
                  <c:v>20.9</c:v>
                </c:pt>
                <c:pt idx="10">
                  <c:v>5.6</c:v>
                </c:pt>
                <c:pt idx="11">
                  <c:v>14</c:v>
                </c:pt>
                <c:pt idx="12">
                  <c:v>15.7</c:v>
                </c:pt>
              </c:numCache>
            </c:numRef>
          </c:val>
          <c:extLst>
            <c:ext xmlns:c16="http://schemas.microsoft.com/office/drawing/2014/chart" uri="{C3380CC4-5D6E-409C-BE32-E72D297353CC}">
              <c16:uniqueId val="{00000018-A6E3-46DE-879E-1D72B9CD4FAF}"/>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4.8</c:v>
                </c:pt>
                <c:pt idx="1">
                  <c:v>4.0999999999999996</c:v>
                </c:pt>
              </c:numCache>
            </c:numRef>
          </c:val>
          <c:smooth val="0"/>
          <c:extLst>
            <c:ext xmlns:c16="http://schemas.microsoft.com/office/drawing/2014/chart" uri="{C3380CC4-5D6E-409C-BE32-E72D297353CC}">
              <c16:uniqueId val="{00000000-8D51-48F6-AB9E-66DCC092FE12}"/>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17.899999999999999</c:v>
                </c:pt>
                <c:pt idx="1">
                  <c:v>13.1</c:v>
                </c:pt>
              </c:numCache>
            </c:numRef>
          </c:val>
          <c:smooth val="0"/>
          <c:extLst>
            <c:ext xmlns:c16="http://schemas.microsoft.com/office/drawing/2014/chart" uri="{C3380CC4-5D6E-409C-BE32-E72D297353CC}">
              <c16:uniqueId val="{00000001-8D51-48F6-AB9E-66DCC092FE12}"/>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8D51-48F6-AB9E-66DCC092FE12}"/>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13.1</c:v>
                </c:pt>
                <c:pt idx="1">
                  <c:v>8.3000000000000007</c:v>
                </c:pt>
              </c:numCache>
            </c:numRef>
          </c:val>
          <c:smooth val="0"/>
          <c:extLst>
            <c:ext xmlns:c16="http://schemas.microsoft.com/office/drawing/2014/chart" uri="{C3380CC4-5D6E-409C-BE32-E72D297353CC}">
              <c16:uniqueId val="{00000003-8D51-48F6-AB9E-66DCC092FE12}"/>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27.5</c:v>
                </c:pt>
                <c:pt idx="1">
                  <c:v>30.5</c:v>
                </c:pt>
                <c:pt idx="2">
                  <c:v>34.799999999999997</c:v>
                </c:pt>
                <c:pt idx="3">
                  <c:v>36.4</c:v>
                </c:pt>
                <c:pt idx="4">
                  <c:v>34.799999999999997</c:v>
                </c:pt>
                <c:pt idx="5">
                  <c:v>28.5</c:v>
                </c:pt>
                <c:pt idx="6">
                  <c:v>21.9</c:v>
                </c:pt>
                <c:pt idx="7">
                  <c:v>23</c:v>
                </c:pt>
                <c:pt idx="8">
                  <c:v>20</c:v>
                </c:pt>
                <c:pt idx="9">
                  <c:v>19.5</c:v>
                </c:pt>
                <c:pt idx="10">
                  <c:v>18.100000000000001</c:v>
                </c:pt>
                <c:pt idx="11">
                  <c:v>15.7</c:v>
                </c:pt>
                <c:pt idx="12">
                  <c:v>10.8</c:v>
                </c:pt>
                <c:pt idx="13">
                  <c:v>8.8000000000000007</c:v>
                </c:pt>
              </c:numCache>
            </c:numRef>
          </c:val>
          <c:smooth val="0"/>
          <c:extLst>
            <c:ext xmlns:c16="http://schemas.microsoft.com/office/drawing/2014/chart" uri="{C3380CC4-5D6E-409C-BE32-E72D297353CC}">
              <c16:uniqueId val="{00000000-9320-464D-AD33-058EB8B31B67}"/>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03D8-4B49-9846-2A750B29749B}"/>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03D8-4B49-9846-2A750B29749B}"/>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03D8-4B49-9846-2A750B29749B}"/>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03D8-4B49-9846-2A750B29749B}"/>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03D8-4B49-9846-2A750B29749B}"/>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03D8-4B49-9846-2A750B29749B}"/>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03D8-4B49-9846-2A750B29749B}"/>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03D8-4B49-9846-2A750B29749B}"/>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03D8-4B49-9846-2A750B29749B}"/>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03D8-4B49-9846-2A750B29749B}"/>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03D8-4B49-9846-2A750B29749B}"/>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03D8-4B49-9846-2A750B29749B}"/>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4.4000000000000004</c:v>
                </c:pt>
                <c:pt idx="2">
                  <c:v>5.8</c:v>
                </c:pt>
                <c:pt idx="3">
                  <c:v>2.9</c:v>
                </c:pt>
                <c:pt idx="5">
                  <c:v>1.9</c:v>
                </c:pt>
                <c:pt idx="6">
                  <c:v>3.6</c:v>
                </c:pt>
                <c:pt idx="7">
                  <c:v>5</c:v>
                </c:pt>
                <c:pt idx="8">
                  <c:v>7.3</c:v>
                </c:pt>
                <c:pt idx="10">
                  <c:v>1.4</c:v>
                </c:pt>
                <c:pt idx="11">
                  <c:v>4.7</c:v>
                </c:pt>
                <c:pt idx="12">
                  <c:v>4.9000000000000004</c:v>
                </c:pt>
              </c:numCache>
            </c:numRef>
          </c:val>
          <c:extLst>
            <c:ext xmlns:c16="http://schemas.microsoft.com/office/drawing/2014/chart" uri="{C3380CC4-5D6E-409C-BE32-E72D297353CC}">
              <c16:uniqueId val="{00000018-03D8-4B49-9846-2A750B29749B}"/>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Sheet1!$A$2:$A$4</c:f>
              <c:numCache>
                <c:formatCode>General</c:formatCode>
                <c:ptCount val="13"/>
                <c:pt idx="0">
                  <c:v>2013</c:v>
                </c:pt>
                <c:pt idx="1">
                  <c:v>2015</c:v>
                </c:pt>
                <c:pt idx="2">
                  <c:v>2017</c:v>
                </c:pt>
              </c:numCache>
            </c:numRef>
          </c:cat>
          <c:val>
            <c:numRef>
              <c:f>Sheet1!$B$2:$B$4</c:f>
              <c:numCache>
                <c:formatCode>General</c:formatCode>
                <c:ptCount val="13"/>
                <c:pt idx="0">
                  <c:v>6.1</c:v>
                </c:pt>
                <c:pt idx="1">
                  <c:v>4.3</c:v>
                </c:pt>
                <c:pt idx="2">
                  <c:v>4.4000000000000004</c:v>
                </c:pt>
              </c:numCache>
            </c:numRef>
          </c:val>
          <c:smooth val="0"/>
          <c:extLst>
            <c:ext xmlns:c16="http://schemas.microsoft.com/office/drawing/2014/chart" uri="{C3380CC4-5D6E-409C-BE32-E72D297353CC}">
              <c16:uniqueId val="{00000000-8194-47BE-BF87-11A254159396}"/>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1.9</c:v>
                </c:pt>
                <c:pt idx="1">
                  <c:v>1.1000000000000001</c:v>
                </c:pt>
              </c:numCache>
            </c:numRef>
          </c:val>
          <c:smooth val="0"/>
          <c:extLst>
            <c:ext xmlns:c16="http://schemas.microsoft.com/office/drawing/2014/chart" uri="{C3380CC4-5D6E-409C-BE32-E72D297353CC}">
              <c16:uniqueId val="{00000000-B34A-43F8-AB75-C4DACA88920E}"/>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6.9</c:v>
                </c:pt>
                <c:pt idx="1">
                  <c:v>3.2</c:v>
                </c:pt>
              </c:numCache>
            </c:numRef>
          </c:val>
          <c:smooth val="0"/>
          <c:extLst>
            <c:ext xmlns:c16="http://schemas.microsoft.com/office/drawing/2014/chart" uri="{C3380CC4-5D6E-409C-BE32-E72D297353CC}">
              <c16:uniqueId val="{00000001-B34A-43F8-AB75-C4DACA88920E}"/>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B34A-43F8-AB75-C4DACA88920E}"/>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4.0999999999999996</c:v>
                </c:pt>
                <c:pt idx="1">
                  <c:v>2.1</c:v>
                </c:pt>
              </c:numCache>
            </c:numRef>
          </c:val>
          <c:smooth val="0"/>
          <c:extLst>
            <c:ext xmlns:c16="http://schemas.microsoft.com/office/drawing/2014/chart" uri="{C3380CC4-5D6E-409C-BE32-E72D297353CC}">
              <c16:uniqueId val="{00000003-B34A-43F8-AB75-C4DACA88920E}"/>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0267-4C94-95BF-F9CCB52A027F}"/>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0267-4C94-95BF-F9CCB52A027F}"/>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0267-4C94-95BF-F9CCB52A027F}"/>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0267-4C94-95BF-F9CCB52A027F}"/>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0267-4C94-95BF-F9CCB52A027F}"/>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0267-4C94-95BF-F9CCB52A027F}"/>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0267-4C94-95BF-F9CCB52A027F}"/>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0267-4C94-95BF-F9CCB52A027F}"/>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0267-4C94-95BF-F9CCB52A027F}"/>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0267-4C94-95BF-F9CCB52A027F}"/>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0267-4C94-95BF-F9CCB52A027F}"/>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0267-4C94-95BF-F9CCB52A027F}"/>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35.6</c:v>
                </c:pt>
                <c:pt idx="2">
                  <c:v>35.200000000000003</c:v>
                </c:pt>
                <c:pt idx="3">
                  <c:v>35.9</c:v>
                </c:pt>
                <c:pt idx="5">
                  <c:v>23.8</c:v>
                </c:pt>
                <c:pt idx="6">
                  <c:v>33.299999999999997</c:v>
                </c:pt>
                <c:pt idx="7">
                  <c:v>41.4</c:v>
                </c:pt>
                <c:pt idx="8">
                  <c:v>45.8</c:v>
                </c:pt>
                <c:pt idx="10">
                  <c:v>42.8</c:v>
                </c:pt>
                <c:pt idx="11">
                  <c:v>42.4</c:v>
                </c:pt>
                <c:pt idx="12">
                  <c:v>32</c:v>
                </c:pt>
              </c:numCache>
            </c:numRef>
          </c:val>
          <c:extLst>
            <c:ext xmlns:c16="http://schemas.microsoft.com/office/drawing/2014/chart" uri="{C3380CC4-5D6E-409C-BE32-E72D297353CC}">
              <c16:uniqueId val="{00000018-0267-4C94-95BF-F9CCB52A027F}"/>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31.3</c:v>
                </c:pt>
                <c:pt idx="1">
                  <c:v>32.799999999999997</c:v>
                </c:pt>
                <c:pt idx="2">
                  <c:v>42.4</c:v>
                </c:pt>
                <c:pt idx="3">
                  <c:v>47.1</c:v>
                </c:pt>
                <c:pt idx="4">
                  <c:v>47.2</c:v>
                </c:pt>
                <c:pt idx="5">
                  <c:v>42.4</c:v>
                </c:pt>
                <c:pt idx="6">
                  <c:v>40.200000000000003</c:v>
                </c:pt>
                <c:pt idx="7">
                  <c:v>38.4</c:v>
                </c:pt>
                <c:pt idx="8">
                  <c:v>38.1</c:v>
                </c:pt>
                <c:pt idx="9">
                  <c:v>36.799999999999997</c:v>
                </c:pt>
                <c:pt idx="10">
                  <c:v>39.9</c:v>
                </c:pt>
                <c:pt idx="11">
                  <c:v>40.700000000000003</c:v>
                </c:pt>
                <c:pt idx="12">
                  <c:v>38.6</c:v>
                </c:pt>
                <c:pt idx="13">
                  <c:v>35.6</c:v>
                </c:pt>
              </c:numCache>
            </c:numRef>
          </c:val>
          <c:smooth val="0"/>
          <c:extLst>
            <c:ext xmlns:c16="http://schemas.microsoft.com/office/drawing/2014/chart" uri="{C3380CC4-5D6E-409C-BE32-E72D297353CC}">
              <c16:uniqueId val="{00000000-2100-47F5-980A-B3C8D80739C8}"/>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16.600000000000001</c:v>
                </c:pt>
                <c:pt idx="1">
                  <c:v>25.6</c:v>
                </c:pt>
              </c:numCache>
            </c:numRef>
          </c:val>
          <c:smooth val="0"/>
          <c:extLst>
            <c:ext xmlns:c16="http://schemas.microsoft.com/office/drawing/2014/chart" uri="{C3380CC4-5D6E-409C-BE32-E72D297353CC}">
              <c16:uniqueId val="{00000000-12A6-4659-BAB1-FE51E825A58F}"/>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44.1</c:v>
                </c:pt>
                <c:pt idx="1">
                  <c:v>46.9</c:v>
                </c:pt>
              </c:numCache>
            </c:numRef>
          </c:val>
          <c:smooth val="0"/>
          <c:extLst>
            <c:ext xmlns:c16="http://schemas.microsoft.com/office/drawing/2014/chart" uri="{C3380CC4-5D6E-409C-BE32-E72D297353CC}">
              <c16:uniqueId val="{00000001-12A6-4659-BAB1-FE51E825A58F}"/>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12A6-4659-BAB1-FE51E825A58F}"/>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34.4</c:v>
                </c:pt>
                <c:pt idx="1">
                  <c:v>36.4</c:v>
                </c:pt>
              </c:numCache>
            </c:numRef>
          </c:val>
          <c:smooth val="0"/>
          <c:extLst>
            <c:ext xmlns:c16="http://schemas.microsoft.com/office/drawing/2014/chart" uri="{C3380CC4-5D6E-409C-BE32-E72D297353CC}">
              <c16:uniqueId val="{00000003-12A6-4659-BAB1-FE51E825A58F}"/>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10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2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D12F-486C-BBFC-AA88CC84C464}"/>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D12F-486C-BBFC-AA88CC84C464}"/>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D12F-486C-BBFC-AA88CC84C464}"/>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D12F-486C-BBFC-AA88CC84C464}"/>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D12F-486C-BBFC-AA88CC84C464}"/>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D12F-486C-BBFC-AA88CC84C464}"/>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D12F-486C-BBFC-AA88CC84C464}"/>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D12F-486C-BBFC-AA88CC84C464}"/>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D12F-486C-BBFC-AA88CC84C464}"/>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D12F-486C-BBFC-AA88CC84C464}"/>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D12F-486C-BBFC-AA88CC84C464}"/>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D12F-486C-BBFC-AA88CC84C464}"/>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6.8</c:v>
                </c:pt>
                <c:pt idx="2">
                  <c:v>8.3000000000000007</c:v>
                </c:pt>
                <c:pt idx="3">
                  <c:v>5.3</c:v>
                </c:pt>
                <c:pt idx="5">
                  <c:v>7</c:v>
                </c:pt>
                <c:pt idx="6">
                  <c:v>6.7</c:v>
                </c:pt>
                <c:pt idx="7">
                  <c:v>6.6</c:v>
                </c:pt>
                <c:pt idx="8">
                  <c:v>6.5</c:v>
                </c:pt>
                <c:pt idx="10">
                  <c:v>9.8000000000000007</c:v>
                </c:pt>
                <c:pt idx="11">
                  <c:v>9.8000000000000007</c:v>
                </c:pt>
                <c:pt idx="12">
                  <c:v>4.7</c:v>
                </c:pt>
              </c:numCache>
            </c:numRef>
          </c:val>
          <c:extLst>
            <c:ext xmlns:c16="http://schemas.microsoft.com/office/drawing/2014/chart" uri="{C3380CC4-5D6E-409C-BE32-E72D297353CC}">
              <c16:uniqueId val="{00000018-D12F-486C-BBFC-AA88CC84C464}"/>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7.4</c:v>
                </c:pt>
                <c:pt idx="1">
                  <c:v>6.9</c:v>
                </c:pt>
                <c:pt idx="2">
                  <c:v>7.6</c:v>
                </c:pt>
                <c:pt idx="3">
                  <c:v>9.6999999999999993</c:v>
                </c:pt>
                <c:pt idx="4">
                  <c:v>11.3</c:v>
                </c:pt>
                <c:pt idx="5">
                  <c:v>10.199999999999999</c:v>
                </c:pt>
                <c:pt idx="6">
                  <c:v>9.9</c:v>
                </c:pt>
                <c:pt idx="7">
                  <c:v>8.6999999999999993</c:v>
                </c:pt>
                <c:pt idx="8">
                  <c:v>8.3000000000000007</c:v>
                </c:pt>
                <c:pt idx="9">
                  <c:v>7.5</c:v>
                </c:pt>
                <c:pt idx="10">
                  <c:v>8.1</c:v>
                </c:pt>
                <c:pt idx="11">
                  <c:v>8.6</c:v>
                </c:pt>
                <c:pt idx="12">
                  <c:v>7.5</c:v>
                </c:pt>
                <c:pt idx="13">
                  <c:v>6.8</c:v>
                </c:pt>
              </c:numCache>
            </c:numRef>
          </c:val>
          <c:smooth val="0"/>
          <c:extLst>
            <c:ext xmlns:c16="http://schemas.microsoft.com/office/drawing/2014/chart" uri="{C3380CC4-5D6E-409C-BE32-E72D297353CC}">
              <c16:uniqueId val="{00000000-BAC4-4079-BF5A-C7150957FB05}"/>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4.0999999999999996</c:v>
                </c:pt>
                <c:pt idx="1">
                  <c:v>5.7</c:v>
                </c:pt>
              </c:numCache>
            </c:numRef>
          </c:val>
          <c:smooth val="0"/>
          <c:extLst>
            <c:ext xmlns:c16="http://schemas.microsoft.com/office/drawing/2014/chart" uri="{C3380CC4-5D6E-409C-BE32-E72D297353CC}">
              <c16:uniqueId val="{00000000-BA98-4ADF-9820-3DD23F213759}"/>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15.7</c:v>
                </c:pt>
                <c:pt idx="1">
                  <c:v>15.9</c:v>
                </c:pt>
              </c:numCache>
            </c:numRef>
          </c:val>
          <c:smooth val="0"/>
          <c:extLst>
            <c:ext xmlns:c16="http://schemas.microsoft.com/office/drawing/2014/chart" uri="{C3380CC4-5D6E-409C-BE32-E72D297353CC}">
              <c16:uniqueId val="{00000001-BA98-4ADF-9820-3DD23F213759}"/>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BA98-4ADF-9820-3DD23F213759}"/>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6.7</c:v>
                </c:pt>
                <c:pt idx="1">
                  <c:v>8.1</c:v>
                </c:pt>
              </c:numCache>
            </c:numRef>
          </c:val>
          <c:smooth val="0"/>
          <c:extLst>
            <c:ext xmlns:c16="http://schemas.microsoft.com/office/drawing/2014/chart" uri="{C3380CC4-5D6E-409C-BE32-E72D297353CC}">
              <c16:uniqueId val="{00000003-BA98-4ADF-9820-3DD23F213759}"/>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C45C-45E0-84A2-F0BEB299759F}"/>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C45C-45E0-84A2-F0BEB299759F}"/>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C45C-45E0-84A2-F0BEB299759F}"/>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C45C-45E0-84A2-F0BEB299759F}"/>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C45C-45E0-84A2-F0BEB299759F}"/>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C45C-45E0-84A2-F0BEB299759F}"/>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C45C-45E0-84A2-F0BEB299759F}"/>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C45C-45E0-84A2-F0BEB299759F}"/>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C45C-45E0-84A2-F0BEB299759F}"/>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C45C-45E0-84A2-F0BEB299759F}"/>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C45C-45E0-84A2-F0BEB299759F}"/>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C45C-45E0-84A2-F0BEB299759F}"/>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19.8</c:v>
                </c:pt>
                <c:pt idx="2">
                  <c:v>20</c:v>
                </c:pt>
                <c:pt idx="3">
                  <c:v>19.600000000000001</c:v>
                </c:pt>
                <c:pt idx="5">
                  <c:v>13.1</c:v>
                </c:pt>
                <c:pt idx="6">
                  <c:v>18.7</c:v>
                </c:pt>
                <c:pt idx="7">
                  <c:v>22.6</c:v>
                </c:pt>
                <c:pt idx="8">
                  <c:v>25.7</c:v>
                </c:pt>
                <c:pt idx="10">
                  <c:v>25.3</c:v>
                </c:pt>
                <c:pt idx="11">
                  <c:v>23.4</c:v>
                </c:pt>
                <c:pt idx="12">
                  <c:v>17.7</c:v>
                </c:pt>
              </c:numCache>
            </c:numRef>
          </c:val>
          <c:extLst>
            <c:ext xmlns:c16="http://schemas.microsoft.com/office/drawing/2014/chart" uri="{C3380CC4-5D6E-409C-BE32-E72D297353CC}">
              <c16:uniqueId val="{00000018-C45C-45E0-84A2-F0BEB299759F}"/>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3.8</c:v>
                </c:pt>
                <c:pt idx="1">
                  <c:v>2.7</c:v>
                </c:pt>
              </c:numCache>
            </c:numRef>
          </c:val>
          <c:smooth val="0"/>
          <c:extLst>
            <c:ext xmlns:c16="http://schemas.microsoft.com/office/drawing/2014/chart" uri="{C3380CC4-5D6E-409C-BE32-E72D297353CC}">
              <c16:uniqueId val="{00000000-71DE-47FC-AC31-998E5A61BAB7}"/>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14.4</c:v>
                </c:pt>
                <c:pt idx="1">
                  <c:v>6.7</c:v>
                </c:pt>
              </c:numCache>
            </c:numRef>
          </c:val>
          <c:smooth val="0"/>
          <c:extLst>
            <c:ext xmlns:c16="http://schemas.microsoft.com/office/drawing/2014/chart" uri="{C3380CC4-5D6E-409C-BE32-E72D297353CC}">
              <c16:uniqueId val="{00000001-71DE-47FC-AC31-998E5A61BAB7}"/>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71DE-47FC-AC31-998E5A61BAB7}"/>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8.1999999999999993</c:v>
                </c:pt>
                <c:pt idx="1">
                  <c:v>4.2</c:v>
                </c:pt>
              </c:numCache>
            </c:numRef>
          </c:val>
          <c:smooth val="0"/>
          <c:extLst>
            <c:ext xmlns:c16="http://schemas.microsoft.com/office/drawing/2014/chart" uri="{C3380CC4-5D6E-409C-BE32-E72D297353CC}">
              <c16:uniqueId val="{00000003-71DE-47FC-AC31-998E5A61BAB7}"/>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14.7</c:v>
                </c:pt>
                <c:pt idx="1">
                  <c:v>17.7</c:v>
                </c:pt>
                <c:pt idx="2">
                  <c:v>25.3</c:v>
                </c:pt>
                <c:pt idx="3">
                  <c:v>26.2</c:v>
                </c:pt>
                <c:pt idx="4">
                  <c:v>26.7</c:v>
                </c:pt>
                <c:pt idx="5">
                  <c:v>23.9</c:v>
                </c:pt>
                <c:pt idx="6">
                  <c:v>22.4</c:v>
                </c:pt>
                <c:pt idx="7">
                  <c:v>20.2</c:v>
                </c:pt>
                <c:pt idx="8">
                  <c:v>19.7</c:v>
                </c:pt>
                <c:pt idx="9">
                  <c:v>20.8</c:v>
                </c:pt>
                <c:pt idx="10">
                  <c:v>23.1</c:v>
                </c:pt>
                <c:pt idx="11">
                  <c:v>23.4</c:v>
                </c:pt>
                <c:pt idx="12">
                  <c:v>21.7</c:v>
                </c:pt>
                <c:pt idx="13">
                  <c:v>19.8</c:v>
                </c:pt>
              </c:numCache>
            </c:numRef>
          </c:val>
          <c:smooth val="0"/>
          <c:extLst>
            <c:ext xmlns:c16="http://schemas.microsoft.com/office/drawing/2014/chart" uri="{C3380CC4-5D6E-409C-BE32-E72D297353CC}">
              <c16:uniqueId val="{00000000-A894-4D42-BBBC-2857FC83EC50}"/>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8.1</c:v>
                </c:pt>
                <c:pt idx="1">
                  <c:v>15.5</c:v>
                </c:pt>
              </c:numCache>
            </c:numRef>
          </c:val>
          <c:smooth val="0"/>
          <c:extLst>
            <c:ext xmlns:c16="http://schemas.microsoft.com/office/drawing/2014/chart" uri="{C3380CC4-5D6E-409C-BE32-E72D297353CC}">
              <c16:uniqueId val="{00000000-5E83-4112-BB32-773A7CCAB3BE}"/>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27.3</c:v>
                </c:pt>
                <c:pt idx="1">
                  <c:v>33</c:v>
                </c:pt>
              </c:numCache>
            </c:numRef>
          </c:val>
          <c:smooth val="0"/>
          <c:extLst>
            <c:ext xmlns:c16="http://schemas.microsoft.com/office/drawing/2014/chart" uri="{C3380CC4-5D6E-409C-BE32-E72D297353CC}">
              <c16:uniqueId val="{00000001-5E83-4112-BB32-773A7CCAB3BE}"/>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5E83-4112-BB32-773A7CCAB3BE}"/>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18.600000000000001</c:v>
                </c:pt>
                <c:pt idx="1">
                  <c:v>20.9</c:v>
                </c:pt>
              </c:numCache>
            </c:numRef>
          </c:val>
          <c:smooth val="0"/>
          <c:extLst>
            <c:ext xmlns:c16="http://schemas.microsoft.com/office/drawing/2014/chart" uri="{C3380CC4-5D6E-409C-BE32-E72D297353CC}">
              <c16:uniqueId val="{00000003-5E83-4112-BB32-773A7CCAB3BE}"/>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9A0B-4F6C-B26B-0D97328F41FC}"/>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9A0B-4F6C-B26B-0D97328F41FC}"/>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9A0B-4F6C-B26B-0D97328F41FC}"/>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9A0B-4F6C-B26B-0D97328F41FC}"/>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9A0B-4F6C-B26B-0D97328F41FC}"/>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9A0B-4F6C-B26B-0D97328F41FC}"/>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9A0B-4F6C-B26B-0D97328F41FC}"/>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9A0B-4F6C-B26B-0D97328F41FC}"/>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9A0B-4F6C-B26B-0D97328F41FC}"/>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9A0B-4F6C-B26B-0D97328F41FC}"/>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9A0B-4F6C-B26B-0D97328F41FC}"/>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9A0B-4F6C-B26B-0D97328F41FC}"/>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6.9</c:v>
                </c:pt>
                <c:pt idx="2">
                  <c:v>7.3</c:v>
                </c:pt>
                <c:pt idx="3">
                  <c:v>6.3</c:v>
                </c:pt>
                <c:pt idx="5">
                  <c:v>5.5</c:v>
                </c:pt>
                <c:pt idx="6">
                  <c:v>7.2</c:v>
                </c:pt>
                <c:pt idx="7">
                  <c:v>6.8</c:v>
                </c:pt>
                <c:pt idx="8">
                  <c:v>7.6</c:v>
                </c:pt>
                <c:pt idx="10">
                  <c:v>6.3</c:v>
                </c:pt>
                <c:pt idx="11">
                  <c:v>9.1</c:v>
                </c:pt>
                <c:pt idx="12">
                  <c:v>5.9</c:v>
                </c:pt>
              </c:numCache>
            </c:numRef>
          </c:val>
          <c:extLst>
            <c:ext xmlns:c16="http://schemas.microsoft.com/office/drawing/2014/chart" uri="{C3380CC4-5D6E-409C-BE32-E72D297353CC}">
              <c16:uniqueId val="{00000018-9A0B-4F6C-B26B-0D97328F41FC}"/>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Sheet1!$A$2:$A$3</c:f>
              <c:numCache>
                <c:formatCode>General</c:formatCode>
                <c:ptCount val="13"/>
                <c:pt idx="0">
                  <c:v>2015</c:v>
                </c:pt>
                <c:pt idx="1">
                  <c:v>2017</c:v>
                </c:pt>
              </c:numCache>
            </c:numRef>
          </c:cat>
          <c:val>
            <c:numRef>
              <c:f>Sheet1!$B$2:$B$3</c:f>
              <c:numCache>
                <c:formatCode>General</c:formatCode>
                <c:ptCount val="13"/>
                <c:pt idx="0">
                  <c:v>9.1999999999999993</c:v>
                </c:pt>
                <c:pt idx="1">
                  <c:v>6.9</c:v>
                </c:pt>
              </c:numCache>
            </c:numRef>
          </c:val>
          <c:smooth val="0"/>
          <c:extLst>
            <c:ext xmlns:c16="http://schemas.microsoft.com/office/drawing/2014/chart" uri="{C3380CC4-5D6E-409C-BE32-E72D297353CC}">
              <c16:uniqueId val="{00000000-10B3-49CB-9684-8457EA78F85B}"/>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4.8</c:v>
                </c:pt>
                <c:pt idx="1">
                  <c:v>4.9000000000000004</c:v>
                </c:pt>
              </c:numCache>
            </c:numRef>
          </c:val>
          <c:smooth val="0"/>
          <c:extLst>
            <c:ext xmlns:c16="http://schemas.microsoft.com/office/drawing/2014/chart" uri="{C3380CC4-5D6E-409C-BE32-E72D297353CC}">
              <c16:uniqueId val="{00000000-D4FE-4799-BC09-5F9FC5B2DD02}"/>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17.3</c:v>
                </c:pt>
                <c:pt idx="1">
                  <c:v>10.4</c:v>
                </c:pt>
              </c:numCache>
            </c:numRef>
          </c:val>
          <c:smooth val="0"/>
          <c:extLst>
            <c:ext xmlns:c16="http://schemas.microsoft.com/office/drawing/2014/chart" uri="{C3380CC4-5D6E-409C-BE32-E72D297353CC}">
              <c16:uniqueId val="{00000001-D4FE-4799-BC09-5F9FC5B2DD02}"/>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D4FE-4799-BC09-5F9FC5B2DD02}"/>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6.6</c:v>
                </c:pt>
                <c:pt idx="1">
                  <c:v>6.8</c:v>
                </c:pt>
              </c:numCache>
            </c:numRef>
          </c:val>
          <c:smooth val="0"/>
          <c:extLst>
            <c:ext xmlns:c16="http://schemas.microsoft.com/office/drawing/2014/chart" uri="{C3380CC4-5D6E-409C-BE32-E72D297353CC}">
              <c16:uniqueId val="{00000003-D4FE-4799-BC09-5F9FC5B2DD02}"/>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5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10"/>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0321-4888-9A97-CBA2A238930B}"/>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0321-4888-9A97-CBA2A238930B}"/>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0321-4888-9A97-CBA2A238930B}"/>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0321-4888-9A97-CBA2A238930B}"/>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0321-4888-9A97-CBA2A238930B}"/>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0321-4888-9A97-CBA2A238930B}"/>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0321-4888-9A97-CBA2A238930B}"/>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0321-4888-9A97-CBA2A238930B}"/>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0321-4888-9A97-CBA2A238930B}"/>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0321-4888-9A97-CBA2A238930B}"/>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0321-4888-9A97-CBA2A238930B}"/>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0321-4888-9A97-CBA2A238930B}"/>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4.8</c:v>
                </c:pt>
                <c:pt idx="2">
                  <c:v>6.1</c:v>
                </c:pt>
                <c:pt idx="3">
                  <c:v>3.5</c:v>
                </c:pt>
                <c:pt idx="5">
                  <c:v>2.9</c:v>
                </c:pt>
                <c:pt idx="6">
                  <c:v>3.9</c:v>
                </c:pt>
                <c:pt idx="7">
                  <c:v>5.4</c:v>
                </c:pt>
                <c:pt idx="8">
                  <c:v>7</c:v>
                </c:pt>
                <c:pt idx="10">
                  <c:v>2.8</c:v>
                </c:pt>
                <c:pt idx="11">
                  <c:v>6.3</c:v>
                </c:pt>
                <c:pt idx="12">
                  <c:v>4.4000000000000004</c:v>
                </c:pt>
              </c:numCache>
            </c:numRef>
          </c:val>
          <c:extLst>
            <c:ext xmlns:c16="http://schemas.microsoft.com/office/drawing/2014/chart" uri="{C3380CC4-5D6E-409C-BE32-E72D297353CC}">
              <c16:uniqueId val="{00000018-0321-4888-9A97-CBA2A238930B}"/>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Sheet1!$A$2:$A$15</c:f>
              <c:strCache>
                <c:ptCount val="14"/>
                <c:pt idx="0">
                  <c:v>1991</c:v>
                </c:pt>
                <c:pt idx="1">
                  <c:v>1993</c:v>
                </c:pt>
                <c:pt idx="2">
                  <c:v>1995</c:v>
                </c:pt>
                <c:pt idx="3">
                  <c:v>1997</c:v>
                </c:pt>
                <c:pt idx="4">
                  <c:v>1999</c:v>
                </c:pt>
                <c:pt idx="5">
                  <c:v>2001</c:v>
                </c:pt>
                <c:pt idx="6">
                  <c:v>2003</c:v>
                </c:pt>
                <c:pt idx="7">
                  <c:v>2005</c:v>
                </c:pt>
                <c:pt idx="8">
                  <c:v>2007</c:v>
                </c:pt>
                <c:pt idx="9">
                  <c:v>2009</c:v>
                </c:pt>
                <c:pt idx="10">
                  <c:v>2011</c:v>
                </c:pt>
                <c:pt idx="11">
                  <c:v>2013</c:v>
                </c:pt>
                <c:pt idx="12">
                  <c:v>2015</c:v>
                </c:pt>
                <c:pt idx="13">
                  <c:v>2017</c:v>
                </c:pt>
              </c:strCache>
            </c:strRef>
          </c:cat>
          <c:val>
            <c:numRef>
              <c:f>Sheet1!$B$2:$B$15</c:f>
              <c:numCache>
                <c:formatCode>General</c:formatCode>
                <c:ptCount val="14"/>
                <c:pt idx="0">
                  <c:v>5.9</c:v>
                </c:pt>
                <c:pt idx="1">
                  <c:v>4.9000000000000004</c:v>
                </c:pt>
                <c:pt idx="2">
                  <c:v>7</c:v>
                </c:pt>
                <c:pt idx="3">
                  <c:v>8.1999999999999993</c:v>
                </c:pt>
                <c:pt idx="4">
                  <c:v>9.5</c:v>
                </c:pt>
                <c:pt idx="5">
                  <c:v>9.4</c:v>
                </c:pt>
                <c:pt idx="6">
                  <c:v>8.6999999999999993</c:v>
                </c:pt>
                <c:pt idx="7">
                  <c:v>7.6</c:v>
                </c:pt>
                <c:pt idx="8">
                  <c:v>7.2</c:v>
                </c:pt>
                <c:pt idx="9">
                  <c:v>6.4</c:v>
                </c:pt>
                <c:pt idx="10">
                  <c:v>6.8</c:v>
                </c:pt>
                <c:pt idx="11">
                  <c:v>5.5</c:v>
                </c:pt>
                <c:pt idx="12">
                  <c:v>5.2</c:v>
                </c:pt>
                <c:pt idx="13">
                  <c:v>4.8</c:v>
                </c:pt>
              </c:numCache>
            </c:numRef>
          </c:val>
          <c:smooth val="0"/>
          <c:extLst>
            <c:ext xmlns:c16="http://schemas.microsoft.com/office/drawing/2014/chart" uri="{C3380CC4-5D6E-409C-BE32-E72D297353CC}">
              <c16:uniqueId val="{00000000-0AA1-479A-8818-7054AB232F0A}"/>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2.9</c:v>
                </c:pt>
                <c:pt idx="1">
                  <c:v>2.2999999999999998</c:v>
                </c:pt>
              </c:numCache>
            </c:numRef>
          </c:val>
          <c:smooth val="0"/>
          <c:extLst>
            <c:ext xmlns:c16="http://schemas.microsoft.com/office/drawing/2014/chart" uri="{C3380CC4-5D6E-409C-BE32-E72D297353CC}">
              <c16:uniqueId val="{00000000-1BFB-41B7-8701-29CEB146EC7C}"/>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9.9</c:v>
                </c:pt>
                <c:pt idx="1">
                  <c:v>7.8</c:v>
                </c:pt>
              </c:numCache>
            </c:numRef>
          </c:val>
          <c:smooth val="0"/>
          <c:extLst>
            <c:ext xmlns:c16="http://schemas.microsoft.com/office/drawing/2014/chart" uri="{C3380CC4-5D6E-409C-BE32-E72D297353CC}">
              <c16:uniqueId val="{00000001-1BFB-41B7-8701-29CEB146EC7C}"/>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1BFB-41B7-8701-29CEB146EC7C}"/>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4.5999999999999996</c:v>
                </c:pt>
                <c:pt idx="1">
                  <c:v>5.8</c:v>
                </c:pt>
              </c:numCache>
            </c:numRef>
          </c:val>
          <c:smooth val="0"/>
          <c:extLst>
            <c:ext xmlns:c16="http://schemas.microsoft.com/office/drawing/2014/chart" uri="{C3380CC4-5D6E-409C-BE32-E72D297353CC}">
              <c16:uniqueId val="{00000003-1BFB-41B7-8701-29CEB146EC7C}"/>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4896-45D0-B693-38D32577B0DA}"/>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4896-45D0-B693-38D32577B0DA}"/>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4896-45D0-B693-38D32577B0DA}"/>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4896-45D0-B693-38D32577B0DA}"/>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4896-45D0-B693-38D32577B0DA}"/>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4896-45D0-B693-38D32577B0DA}"/>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4896-45D0-B693-38D32577B0DA}"/>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4896-45D0-B693-38D32577B0DA}"/>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4896-45D0-B693-38D32577B0DA}"/>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4896-45D0-B693-38D32577B0DA}"/>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4896-45D0-B693-38D32577B0DA}"/>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4896-45D0-B693-38D32577B0DA}"/>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6.2</c:v>
                </c:pt>
                <c:pt idx="2">
                  <c:v>6</c:v>
                </c:pt>
                <c:pt idx="3">
                  <c:v>6.4</c:v>
                </c:pt>
                <c:pt idx="5">
                  <c:v>7.2</c:v>
                </c:pt>
                <c:pt idx="6">
                  <c:v>5.7</c:v>
                </c:pt>
                <c:pt idx="7">
                  <c:v>6.4</c:v>
                </c:pt>
                <c:pt idx="8">
                  <c:v>4.9000000000000004</c:v>
                </c:pt>
                <c:pt idx="10">
                  <c:v>6.9</c:v>
                </c:pt>
                <c:pt idx="11">
                  <c:v>7.1</c:v>
                </c:pt>
                <c:pt idx="12">
                  <c:v>5.7</c:v>
                </c:pt>
              </c:numCache>
            </c:numRef>
          </c:val>
          <c:extLst>
            <c:ext xmlns:c16="http://schemas.microsoft.com/office/drawing/2014/chart" uri="{C3380CC4-5D6E-409C-BE32-E72D297353CC}">
              <c16:uniqueId val="{00000018-4896-45D0-B693-38D32577B0DA}"/>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Sheet1!$A$2:$A$13</c:f>
              <c:numCache>
                <c:formatCode>General</c:formatCode>
                <c:ptCount val="13"/>
                <c:pt idx="0">
                  <c:v>1995</c:v>
                </c:pt>
                <c:pt idx="1">
                  <c:v>1997</c:v>
                </c:pt>
                <c:pt idx="2">
                  <c:v>1999</c:v>
                </c:pt>
                <c:pt idx="3">
                  <c:v>2001</c:v>
                </c:pt>
                <c:pt idx="4">
                  <c:v>2003</c:v>
                </c:pt>
                <c:pt idx="5">
                  <c:v>2005</c:v>
                </c:pt>
                <c:pt idx="6">
                  <c:v>2007</c:v>
                </c:pt>
                <c:pt idx="7">
                  <c:v>2009</c:v>
                </c:pt>
                <c:pt idx="8">
                  <c:v>2011</c:v>
                </c:pt>
                <c:pt idx="9">
                  <c:v>2013</c:v>
                </c:pt>
                <c:pt idx="10">
                  <c:v>2015</c:v>
                </c:pt>
                <c:pt idx="11">
                  <c:v>2017</c:v>
                </c:pt>
              </c:numCache>
            </c:numRef>
          </c:cat>
          <c:val>
            <c:numRef>
              <c:f>Sheet1!$B$2:$B$13</c:f>
              <c:numCache>
                <c:formatCode>General</c:formatCode>
                <c:ptCount val="13"/>
                <c:pt idx="0">
                  <c:v>20.3</c:v>
                </c:pt>
                <c:pt idx="1">
                  <c:v>16</c:v>
                </c:pt>
                <c:pt idx="2">
                  <c:v>14.6</c:v>
                </c:pt>
                <c:pt idx="3">
                  <c:v>14.7</c:v>
                </c:pt>
                <c:pt idx="4">
                  <c:v>12.1</c:v>
                </c:pt>
                <c:pt idx="5">
                  <c:v>12.4</c:v>
                </c:pt>
                <c:pt idx="6">
                  <c:v>13.3</c:v>
                </c:pt>
                <c:pt idx="7">
                  <c:v>11.7</c:v>
                </c:pt>
                <c:pt idx="8">
                  <c:v>11.4</c:v>
                </c:pt>
                <c:pt idx="9">
                  <c:v>8.9</c:v>
                </c:pt>
                <c:pt idx="10">
                  <c:v>7</c:v>
                </c:pt>
                <c:pt idx="11">
                  <c:v>6.2</c:v>
                </c:pt>
              </c:numCache>
            </c:numRef>
          </c:val>
          <c:smooth val="0"/>
          <c:extLst>
            <c:ext xmlns:c16="http://schemas.microsoft.com/office/drawing/2014/chart" uri="{C3380CC4-5D6E-409C-BE32-E72D297353CC}">
              <c16:uniqueId val="{00000000-837F-4631-9C3C-6F5A4FA7E2A3}"/>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48BC-47E0-A772-931C5C8799ED}"/>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48BC-47E0-A772-931C5C8799ED}"/>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48BC-47E0-A772-931C5C8799ED}"/>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48BC-47E0-A772-931C5C8799ED}"/>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48BC-47E0-A772-931C5C8799ED}"/>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48BC-47E0-A772-931C5C8799ED}"/>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48BC-47E0-A772-931C5C8799ED}"/>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48BC-47E0-A772-931C5C8799ED}"/>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48BC-47E0-A772-931C5C8799ED}"/>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48BC-47E0-A772-931C5C8799ED}"/>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48BC-47E0-A772-931C5C8799ED}"/>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48BC-47E0-A772-931C5C8799ED}"/>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2.6</c:v>
                </c:pt>
                <c:pt idx="2">
                  <c:v>2.7</c:v>
                </c:pt>
                <c:pt idx="3">
                  <c:v>2.6</c:v>
                </c:pt>
                <c:pt idx="5">
                  <c:v>1.3</c:v>
                </c:pt>
                <c:pt idx="6">
                  <c:v>1.8</c:v>
                </c:pt>
                <c:pt idx="7">
                  <c:v>2.8</c:v>
                </c:pt>
                <c:pt idx="8">
                  <c:v>4.7</c:v>
                </c:pt>
                <c:pt idx="10">
                  <c:v>1.1000000000000001</c:v>
                </c:pt>
                <c:pt idx="11">
                  <c:v>1.7</c:v>
                </c:pt>
                <c:pt idx="12">
                  <c:v>3.6</c:v>
                </c:pt>
              </c:numCache>
            </c:numRef>
          </c:val>
          <c:extLst>
            <c:ext xmlns:c16="http://schemas.microsoft.com/office/drawing/2014/chart" uri="{C3380CC4-5D6E-409C-BE32-E72D297353CC}">
              <c16:uniqueId val="{00000018-48BC-47E0-A772-931C5C8799ED}"/>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5.5</c:v>
                </c:pt>
                <c:pt idx="1">
                  <c:v>4.5999999999999996</c:v>
                </c:pt>
              </c:numCache>
            </c:numRef>
          </c:val>
          <c:smooth val="0"/>
          <c:extLst>
            <c:ext xmlns:c16="http://schemas.microsoft.com/office/drawing/2014/chart" uri="{C3380CC4-5D6E-409C-BE32-E72D297353CC}">
              <c16:uniqueId val="{00000000-001D-4A23-880E-A1E0E8687E1E}"/>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12.6</c:v>
                </c:pt>
                <c:pt idx="1">
                  <c:v>12.4</c:v>
                </c:pt>
              </c:numCache>
            </c:numRef>
          </c:val>
          <c:smooth val="0"/>
          <c:extLst>
            <c:ext xmlns:c16="http://schemas.microsoft.com/office/drawing/2014/chart" uri="{C3380CC4-5D6E-409C-BE32-E72D297353CC}">
              <c16:uniqueId val="{00000001-001D-4A23-880E-A1E0E8687E1E}"/>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001D-4A23-880E-A1E0E8687E1E}"/>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6.7</c:v>
                </c:pt>
                <c:pt idx="1">
                  <c:v>7.4</c:v>
                </c:pt>
              </c:numCache>
            </c:numRef>
          </c:val>
          <c:smooth val="0"/>
          <c:extLst>
            <c:ext xmlns:c16="http://schemas.microsoft.com/office/drawing/2014/chart" uri="{C3380CC4-5D6E-409C-BE32-E72D297353CC}">
              <c16:uniqueId val="{00000003-001D-4A23-880E-A1E0E8687E1E}"/>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4D2D-49CB-89A1-1466D6085D55}"/>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4D2D-49CB-89A1-1466D6085D55}"/>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4D2D-49CB-89A1-1466D6085D55}"/>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4D2D-49CB-89A1-1466D6085D55}"/>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4D2D-49CB-89A1-1466D6085D55}"/>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4D2D-49CB-89A1-1466D6085D55}"/>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4D2D-49CB-89A1-1466D6085D55}"/>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4D2D-49CB-89A1-1466D6085D55}"/>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4D2D-49CB-89A1-1466D6085D55}"/>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4D2D-49CB-89A1-1466D6085D55}"/>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4D2D-49CB-89A1-1466D6085D55}"/>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4D2D-49CB-89A1-1466D6085D55}"/>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1.7</c:v>
                </c:pt>
                <c:pt idx="2">
                  <c:v>2.4</c:v>
                </c:pt>
                <c:pt idx="3">
                  <c:v>0.9</c:v>
                </c:pt>
                <c:pt idx="5">
                  <c:v>1.3</c:v>
                </c:pt>
                <c:pt idx="6">
                  <c:v>1.4</c:v>
                </c:pt>
                <c:pt idx="7">
                  <c:v>1.6</c:v>
                </c:pt>
                <c:pt idx="8">
                  <c:v>2.2000000000000002</c:v>
                </c:pt>
                <c:pt idx="10">
                  <c:v>2.2000000000000002</c:v>
                </c:pt>
                <c:pt idx="11">
                  <c:v>1.8</c:v>
                </c:pt>
                <c:pt idx="12">
                  <c:v>1.1000000000000001</c:v>
                </c:pt>
              </c:numCache>
            </c:numRef>
          </c:val>
          <c:extLst>
            <c:ext xmlns:c16="http://schemas.microsoft.com/office/drawing/2014/chart" uri="{C3380CC4-5D6E-409C-BE32-E72D297353CC}">
              <c16:uniqueId val="{00000018-4D2D-49CB-89A1-1466D6085D55}"/>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Sheet1!$A$2:$A$11</c:f>
              <c:numCache>
                <c:formatCode>General</c:formatCode>
                <c:ptCount val="13"/>
                <c:pt idx="0">
                  <c:v>1999</c:v>
                </c:pt>
                <c:pt idx="1">
                  <c:v>2001</c:v>
                </c:pt>
                <c:pt idx="2">
                  <c:v>2003</c:v>
                </c:pt>
                <c:pt idx="3">
                  <c:v>2005</c:v>
                </c:pt>
                <c:pt idx="4">
                  <c:v>2007</c:v>
                </c:pt>
                <c:pt idx="5">
                  <c:v>2009</c:v>
                </c:pt>
                <c:pt idx="6">
                  <c:v>2011</c:v>
                </c:pt>
                <c:pt idx="7">
                  <c:v>2013</c:v>
                </c:pt>
                <c:pt idx="8">
                  <c:v>2015</c:v>
                </c:pt>
                <c:pt idx="9">
                  <c:v>2017</c:v>
                </c:pt>
              </c:numCache>
            </c:numRef>
          </c:cat>
          <c:val>
            <c:numRef>
              <c:f>Sheet1!$B$2:$B$11</c:f>
              <c:numCache>
                <c:formatCode>General</c:formatCode>
                <c:ptCount val="13"/>
                <c:pt idx="0">
                  <c:v>2.4</c:v>
                </c:pt>
                <c:pt idx="1">
                  <c:v>3.1</c:v>
                </c:pt>
                <c:pt idx="2">
                  <c:v>3.3</c:v>
                </c:pt>
                <c:pt idx="3">
                  <c:v>2.4</c:v>
                </c:pt>
                <c:pt idx="4">
                  <c:v>2.2999999999999998</c:v>
                </c:pt>
                <c:pt idx="5">
                  <c:v>2.5</c:v>
                </c:pt>
                <c:pt idx="6">
                  <c:v>2.9</c:v>
                </c:pt>
                <c:pt idx="7">
                  <c:v>2.2000000000000002</c:v>
                </c:pt>
                <c:pt idx="8">
                  <c:v>2.1</c:v>
                </c:pt>
                <c:pt idx="9">
                  <c:v>1.7</c:v>
                </c:pt>
              </c:numCache>
            </c:numRef>
          </c:val>
          <c:smooth val="0"/>
          <c:extLst>
            <c:ext xmlns:c16="http://schemas.microsoft.com/office/drawing/2014/chart" uri="{C3380CC4-5D6E-409C-BE32-E72D297353CC}">
              <c16:uniqueId val="{00000000-D9D5-406E-89CF-96E2FB5CB553}"/>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1.2</c:v>
                </c:pt>
                <c:pt idx="1">
                  <c:v>1.3</c:v>
                </c:pt>
              </c:numCache>
            </c:numRef>
          </c:val>
          <c:smooth val="0"/>
          <c:extLst>
            <c:ext xmlns:c16="http://schemas.microsoft.com/office/drawing/2014/chart" uri="{C3380CC4-5D6E-409C-BE32-E72D297353CC}">
              <c16:uniqueId val="{00000000-1B1C-4697-9227-23C85836409B}"/>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9.6</c:v>
                </c:pt>
                <c:pt idx="1">
                  <c:v>7.6</c:v>
                </c:pt>
              </c:numCache>
            </c:numRef>
          </c:val>
          <c:smooth val="0"/>
          <c:extLst>
            <c:ext xmlns:c16="http://schemas.microsoft.com/office/drawing/2014/chart" uri="{C3380CC4-5D6E-409C-BE32-E72D297353CC}">
              <c16:uniqueId val="{00000001-1B1C-4697-9227-23C85836409B}"/>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1B1C-4697-9227-23C85836409B}"/>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2.2999999999999998</c:v>
                </c:pt>
                <c:pt idx="1">
                  <c:v>3.8</c:v>
                </c:pt>
              </c:numCache>
            </c:numRef>
          </c:val>
          <c:smooth val="0"/>
          <c:extLst>
            <c:ext xmlns:c16="http://schemas.microsoft.com/office/drawing/2014/chart" uri="{C3380CC4-5D6E-409C-BE32-E72D297353CC}">
              <c16:uniqueId val="{00000003-1B1C-4697-9227-23C85836409B}"/>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9DE8-4D22-86C1-1529F090BDE4}"/>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9DE8-4D22-86C1-1529F090BDE4}"/>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9DE8-4D22-86C1-1529F090BDE4}"/>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9DE8-4D22-86C1-1529F090BDE4}"/>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9DE8-4D22-86C1-1529F090BDE4}"/>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9DE8-4D22-86C1-1529F090BDE4}"/>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9DE8-4D22-86C1-1529F090BDE4}"/>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9DE8-4D22-86C1-1529F090BDE4}"/>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9DE8-4D22-86C1-1529F090BDE4}"/>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9DE8-4D22-86C1-1529F090BDE4}"/>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9DE8-4D22-86C1-1529F090BDE4}"/>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9DE8-4D22-86C1-1529F090BDE4}"/>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2.5</c:v>
                </c:pt>
                <c:pt idx="2">
                  <c:v>3.4</c:v>
                </c:pt>
                <c:pt idx="3">
                  <c:v>1.4</c:v>
                </c:pt>
                <c:pt idx="5">
                  <c:v>1.9</c:v>
                </c:pt>
                <c:pt idx="6">
                  <c:v>2.2999999999999998</c:v>
                </c:pt>
                <c:pt idx="7">
                  <c:v>2.4</c:v>
                </c:pt>
                <c:pt idx="8">
                  <c:v>3.2</c:v>
                </c:pt>
                <c:pt idx="10">
                  <c:v>2.6</c:v>
                </c:pt>
                <c:pt idx="11">
                  <c:v>2.9</c:v>
                </c:pt>
                <c:pt idx="12">
                  <c:v>1.9</c:v>
                </c:pt>
              </c:numCache>
            </c:numRef>
          </c:val>
          <c:extLst>
            <c:ext xmlns:c16="http://schemas.microsoft.com/office/drawing/2014/chart" uri="{C3380CC4-5D6E-409C-BE32-E72D297353CC}">
              <c16:uniqueId val="{00000018-9DE8-4D22-86C1-1529F090BDE4}"/>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Sheet1!$A$2:$A$11</c:f>
              <c:numCache>
                <c:formatCode>General</c:formatCode>
                <c:ptCount val="13"/>
                <c:pt idx="0">
                  <c:v>1999</c:v>
                </c:pt>
                <c:pt idx="1">
                  <c:v>2001</c:v>
                </c:pt>
                <c:pt idx="2">
                  <c:v>2003</c:v>
                </c:pt>
                <c:pt idx="3">
                  <c:v>2005</c:v>
                </c:pt>
                <c:pt idx="4">
                  <c:v>2007</c:v>
                </c:pt>
                <c:pt idx="5">
                  <c:v>2009</c:v>
                </c:pt>
                <c:pt idx="6">
                  <c:v>2011</c:v>
                </c:pt>
                <c:pt idx="7">
                  <c:v>2013</c:v>
                </c:pt>
                <c:pt idx="8">
                  <c:v>2015</c:v>
                </c:pt>
                <c:pt idx="9">
                  <c:v>2017</c:v>
                </c:pt>
              </c:numCache>
            </c:numRef>
          </c:cat>
          <c:val>
            <c:numRef>
              <c:f>Sheet1!$B$2:$B$11</c:f>
              <c:numCache>
                <c:formatCode>General</c:formatCode>
                <c:ptCount val="13"/>
                <c:pt idx="0">
                  <c:v>9.1</c:v>
                </c:pt>
                <c:pt idx="1">
                  <c:v>9.8000000000000007</c:v>
                </c:pt>
                <c:pt idx="2">
                  <c:v>7.6</c:v>
                </c:pt>
                <c:pt idx="3">
                  <c:v>6.2</c:v>
                </c:pt>
                <c:pt idx="4">
                  <c:v>4.4000000000000004</c:v>
                </c:pt>
                <c:pt idx="5">
                  <c:v>4.0999999999999996</c:v>
                </c:pt>
                <c:pt idx="6">
                  <c:v>3.8</c:v>
                </c:pt>
                <c:pt idx="7">
                  <c:v>3.2</c:v>
                </c:pt>
                <c:pt idx="8">
                  <c:v>3</c:v>
                </c:pt>
                <c:pt idx="9">
                  <c:v>2.5</c:v>
                </c:pt>
              </c:numCache>
            </c:numRef>
          </c:val>
          <c:smooth val="0"/>
          <c:extLst>
            <c:ext xmlns:c16="http://schemas.microsoft.com/office/drawing/2014/chart" uri="{C3380CC4-5D6E-409C-BE32-E72D297353CC}">
              <c16:uniqueId val="{00000000-2840-4FD3-B3D3-F347EF992D9C}"/>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1.7</c:v>
                </c:pt>
                <c:pt idx="1">
                  <c:v>2</c:v>
                </c:pt>
              </c:numCache>
            </c:numRef>
          </c:val>
          <c:smooth val="0"/>
          <c:extLst>
            <c:ext xmlns:c16="http://schemas.microsoft.com/office/drawing/2014/chart" uri="{C3380CC4-5D6E-409C-BE32-E72D297353CC}">
              <c16:uniqueId val="{00000000-9C94-48D7-B7A1-FB91B8738C6C}"/>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10.5</c:v>
                </c:pt>
                <c:pt idx="1">
                  <c:v>7.1</c:v>
                </c:pt>
              </c:numCache>
            </c:numRef>
          </c:val>
          <c:smooth val="0"/>
          <c:extLst>
            <c:ext xmlns:c16="http://schemas.microsoft.com/office/drawing/2014/chart" uri="{C3380CC4-5D6E-409C-BE32-E72D297353CC}">
              <c16:uniqueId val="{00000001-9C94-48D7-B7A1-FB91B8738C6C}"/>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9C94-48D7-B7A1-FB91B8738C6C}"/>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2.6</c:v>
                </c:pt>
                <c:pt idx="1">
                  <c:v>4.2</c:v>
                </c:pt>
              </c:numCache>
            </c:numRef>
          </c:val>
          <c:smooth val="0"/>
          <c:extLst>
            <c:ext xmlns:c16="http://schemas.microsoft.com/office/drawing/2014/chart" uri="{C3380CC4-5D6E-409C-BE32-E72D297353CC}">
              <c16:uniqueId val="{00000003-9C94-48D7-B7A1-FB91B8738C6C}"/>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gradFill>
                <a:gsLst>
                  <a:gs pos="0">
                    <a:srgbClr val="6E4EAE"/>
                  </a:gs>
                  <a:gs pos="100000">
                    <a:srgbClr val="6E4EAE">
                      <a:gamma/>
                      <a:shade val="46275"/>
                      <a:invGamma/>
                    </a:srgbClr>
                  </a:gs>
                </a:gsLst>
                <a:lin ang="5400000" scaled="1"/>
              </a:gradFill>
              <a:ln w="19050">
                <a:solidFill>
                  <a:schemeClr val="tx1"/>
                </a:solidFill>
              </a:ln>
            </c:spPr>
            <c:extLst>
              <c:ext xmlns:c16="http://schemas.microsoft.com/office/drawing/2014/chart" uri="{C3380CC4-5D6E-409C-BE32-E72D297353CC}">
                <c16:uniqueId val="{00000001-6688-49AD-97AB-99953FAF6694}"/>
              </c:ext>
            </c:extLst>
          </c:dPt>
          <c:dPt>
            <c:idx val="2"/>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3-6688-49AD-97AB-99953FAF6694}"/>
              </c:ext>
            </c:extLst>
          </c:dPt>
          <c:dPt>
            <c:idx val="3"/>
            <c:invertIfNegative val="0"/>
            <c:bubble3D val="0"/>
            <c:spPr>
              <a:gradFill>
                <a:gsLst>
                  <a:gs pos="0">
                    <a:srgbClr val="339966"/>
                  </a:gs>
                  <a:gs pos="100000">
                    <a:srgbClr val="18472F"/>
                  </a:gs>
                </a:gsLst>
                <a:lin ang="5400000" scaled="0"/>
              </a:gradFill>
              <a:ln w="19050">
                <a:solidFill>
                  <a:schemeClr val="tx1"/>
                </a:solidFill>
              </a:ln>
            </c:spPr>
            <c:extLst>
              <c:ext xmlns:c16="http://schemas.microsoft.com/office/drawing/2014/chart" uri="{C3380CC4-5D6E-409C-BE32-E72D297353CC}">
                <c16:uniqueId val="{00000005-6688-49AD-97AB-99953FAF6694}"/>
              </c:ext>
            </c:extLst>
          </c:dPt>
          <c:dPt>
            <c:idx val="5"/>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7-6688-49AD-97AB-99953FAF6694}"/>
              </c:ext>
            </c:extLst>
          </c:dPt>
          <c:dPt>
            <c:idx val="6"/>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9-6688-49AD-97AB-99953FAF6694}"/>
              </c:ext>
            </c:extLst>
          </c:dPt>
          <c:dPt>
            <c:idx val="7"/>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B-6688-49AD-97AB-99953FAF6694}"/>
              </c:ext>
            </c:extLst>
          </c:dPt>
          <c:dPt>
            <c:idx val="8"/>
            <c:invertIfNegative val="0"/>
            <c:bubble3D val="0"/>
            <c:spPr>
              <a:gradFill>
                <a:gsLst>
                  <a:gs pos="0">
                    <a:srgbClr val="FFC000"/>
                  </a:gs>
                  <a:gs pos="100000">
                    <a:srgbClr val="FF9900">
                      <a:gamma/>
                      <a:shade val="46275"/>
                      <a:invGamma/>
                    </a:srgbClr>
                  </a:gs>
                </a:gsLst>
                <a:lin ang="5400000" scaled="1"/>
              </a:gradFill>
              <a:ln w="19050">
                <a:solidFill>
                  <a:schemeClr val="tx1"/>
                </a:solidFill>
              </a:ln>
            </c:spPr>
            <c:extLst>
              <c:ext xmlns:c16="http://schemas.microsoft.com/office/drawing/2014/chart" uri="{C3380CC4-5D6E-409C-BE32-E72D297353CC}">
                <c16:uniqueId val="{0000000D-6688-49AD-97AB-99953FAF6694}"/>
              </c:ext>
            </c:extLst>
          </c:dPt>
          <c:dPt>
            <c:idx val="10"/>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0F-6688-49AD-97AB-99953FAF6694}"/>
              </c:ext>
            </c:extLst>
          </c:dPt>
          <c:dPt>
            <c:idx val="11"/>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1-6688-49AD-97AB-99953FAF6694}"/>
              </c:ext>
            </c:extLst>
          </c:dPt>
          <c:dPt>
            <c:idx val="12"/>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3-6688-49AD-97AB-99953FAF6694}"/>
              </c:ext>
            </c:extLst>
          </c:dPt>
          <c:dPt>
            <c:idx val="13"/>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5-6688-49AD-97AB-99953FAF6694}"/>
              </c:ext>
            </c:extLst>
          </c:dPt>
          <c:dPt>
            <c:idx val="14"/>
            <c:invertIfNegative val="0"/>
            <c:bubble3D val="0"/>
            <c:spPr>
              <a:gradFill>
                <a:gsLst>
                  <a:gs pos="0">
                    <a:srgbClr val="00B0F0"/>
                  </a:gs>
                  <a:gs pos="100000">
                    <a:srgbClr val="0070C0"/>
                  </a:gs>
                </a:gsLst>
                <a:lin ang="5400000" scaled="1"/>
              </a:gradFill>
              <a:ln w="19050">
                <a:solidFill>
                  <a:schemeClr val="tx1"/>
                </a:solidFill>
              </a:ln>
            </c:spPr>
            <c:extLst>
              <c:ext xmlns:c16="http://schemas.microsoft.com/office/drawing/2014/chart" uri="{C3380CC4-5D6E-409C-BE32-E72D297353CC}">
                <c16:uniqueId val="{00000017-6688-49AD-97AB-99953FAF6694}"/>
              </c:ext>
            </c:extLst>
          </c:dPt>
          <c:dLbls>
            <c:numFmt formatCode="#,##0.0" sourceLinked="0"/>
            <c:spPr>
              <a:noFill/>
              <a:ln>
                <a:noFill/>
              </a:ln>
              <a:effectLst/>
            </c:spPr>
            <c:txPr>
              <a:bodyPr/>
              <a:lstStyle/>
              <a:p>
                <a:pPr>
                  <a:defRPr sz="900" b="1">
                    <a:latin typeface="+mj-lt"/>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Sheet1!$A$2:$A$14</c:f>
              <c:strCache>
                <c:ptCount val="13"/>
                <c:pt idx="0">
                  <c:v>Total</c:v>
                </c:pt>
                <c:pt idx="2">
                  <c:v>Male</c:v>
                </c:pt>
                <c:pt idx="3">
                  <c:v>Female</c:v>
                </c:pt>
                <c:pt idx="5">
                  <c:v>9th</c:v>
                </c:pt>
                <c:pt idx="6">
                  <c:v>10th</c:v>
                </c:pt>
                <c:pt idx="7">
                  <c:v>11th</c:v>
                </c:pt>
                <c:pt idx="8">
                  <c:v>12th</c:v>
                </c:pt>
                <c:pt idx="10">
                  <c:v>Black</c:v>
                </c:pt>
                <c:pt idx="11">
                  <c:v>Hispanic</c:v>
                </c:pt>
                <c:pt idx="12">
                  <c:v>White</c:v>
                </c:pt>
              </c:strCache>
            </c:strRef>
          </c:cat>
          <c:val>
            <c:numRef>
              <c:f>Sheet1!$B$2:$B$14</c:f>
              <c:numCache>
                <c:formatCode>General</c:formatCode>
                <c:ptCount val="13"/>
                <c:pt idx="0">
                  <c:v>4</c:v>
                </c:pt>
                <c:pt idx="2">
                  <c:v>5</c:v>
                </c:pt>
                <c:pt idx="3">
                  <c:v>2.9</c:v>
                </c:pt>
                <c:pt idx="5">
                  <c:v>2.5</c:v>
                </c:pt>
                <c:pt idx="6">
                  <c:v>2.9</c:v>
                </c:pt>
                <c:pt idx="7">
                  <c:v>4.4000000000000004</c:v>
                </c:pt>
                <c:pt idx="8">
                  <c:v>6</c:v>
                </c:pt>
                <c:pt idx="10">
                  <c:v>3</c:v>
                </c:pt>
                <c:pt idx="11">
                  <c:v>5.0999999999999996</c:v>
                </c:pt>
                <c:pt idx="12">
                  <c:v>3.4</c:v>
                </c:pt>
              </c:numCache>
            </c:numRef>
          </c:val>
          <c:extLst>
            <c:ext xmlns:c16="http://schemas.microsoft.com/office/drawing/2014/chart" uri="{C3380CC4-5D6E-409C-BE32-E72D297353CC}">
              <c16:uniqueId val="{00000018-6688-49AD-97AB-99953FAF6694}"/>
            </c:ext>
          </c:extLst>
        </c:ser>
        <c:dLbls>
          <c:showLegendKey val="0"/>
          <c:showVal val="0"/>
          <c:showCatName val="0"/>
          <c:showSerName val="0"/>
          <c:showPercent val="0"/>
          <c:showBubbleSize val="0"/>
        </c:dLbls>
        <c:gapWidth val="34"/>
        <c:overlap val="100"/>
        <c:axId val="281755768"/>
        <c:axId val="361585616"/>
      </c:barChart>
      <c:catAx>
        <c:axId val="281755768"/>
        <c:scaling>
          <c:orientation val="minMax"/>
        </c:scaling>
        <c:delete val="0"/>
        <c:axPos val="b"/>
        <c:numFmt formatCode="General" sourceLinked="0"/>
        <c:majorTickMark val="none"/>
        <c:minorTickMark val="none"/>
        <c:tickLblPos val="nextTo"/>
        <c:spPr>
          <a:ln w="25400">
            <a:solidFill>
              <a:schemeClr val="tx1"/>
            </a:solidFill>
          </a:ln>
        </c:spPr>
        <c:txPr>
          <a:bodyPr/>
          <a:lstStyle/>
          <a:p>
            <a:pPr>
              <a:defRPr sz="900" b="1">
                <a:latin typeface="+mj-lt"/>
              </a:defRPr>
            </a:pPr>
            <a:endParaRPr lang="en-US"/>
          </a:p>
        </c:txPr>
        <c:crossAx val="361585616"/>
        <c:crosses val="autoZero"/>
        <c:auto val="1"/>
        <c:lblAlgn val="ctr"/>
        <c:lblOffset val="100"/>
        <c:noMultiLvlLbl val="0"/>
      </c:catAx>
      <c:valAx>
        <c:axId val="36158561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115676642697339E-2"/>
              <c:y val="0.38642630557751345"/>
            </c:manualLayout>
          </c:layout>
          <c:overlay val="0"/>
        </c:title>
        <c:numFmt formatCode="General" sourceLinked="1"/>
        <c:majorTickMark val="out"/>
        <c:minorTickMark val="none"/>
        <c:tickLblPos val="nextTo"/>
        <c:spPr>
          <a:ln w="25400">
            <a:solidFill>
              <a:schemeClr val="tx1"/>
            </a:solidFill>
          </a:ln>
        </c:spPr>
        <c:txPr>
          <a:bodyPr/>
          <a:lstStyle/>
          <a:p>
            <a:pPr>
              <a:defRPr sz="900" b="1">
                <a:latin typeface="+mj-lt"/>
              </a:defRPr>
            </a:pPr>
            <a:endParaRPr lang="en-US"/>
          </a:p>
        </c:txPr>
        <c:crossAx val="281755768"/>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a:solidFill>
                <a:srgbClr val="FFCC00"/>
              </a:solidFill>
            </a:ln>
          </c:spPr>
          <c:marker>
            <c:symbol val="square"/>
            <c:size val="5"/>
            <c:spPr>
              <a:solidFill>
                <a:srgbClr val="FFFFFF"/>
              </a:solidFill>
              <a:ln>
                <a:solidFill>
                  <a:srgbClr val="FFFFFF"/>
                </a:solidFill>
              </a:ln>
            </c:spPr>
          </c:marker>
          <c:dLbls>
            <c:numFmt formatCode="#,##0.0" sourceLinked="0"/>
            <c:spPr>
              <a:noFill/>
              <a:ln>
                <a:noFill/>
              </a:ln>
            </c:spPr>
            <c:txPr>
              <a:bodyPr/>
              <a:lstStyle/>
              <a:p>
                <a:pPr>
                  <a:defRPr sz="900" b="1"/>
                </a:pPr>
                <a:endParaRPr lang="en-US"/>
              </a:p>
            </c:txPr>
            <c:dLblPos val="t"/>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numRef>
              <c:f>Sheet1!$A$2:$A$10</c:f>
              <c:numCache>
                <c:formatCode>General</c:formatCode>
                <c:ptCount val="13"/>
                <c:pt idx="0">
                  <c:v>2001</c:v>
                </c:pt>
                <c:pt idx="1">
                  <c:v>2003</c:v>
                </c:pt>
                <c:pt idx="2">
                  <c:v>2005</c:v>
                </c:pt>
                <c:pt idx="3">
                  <c:v>2007</c:v>
                </c:pt>
                <c:pt idx="4">
                  <c:v>2009</c:v>
                </c:pt>
                <c:pt idx="5">
                  <c:v>2011</c:v>
                </c:pt>
                <c:pt idx="6">
                  <c:v>2013</c:v>
                </c:pt>
                <c:pt idx="7">
                  <c:v>2015</c:v>
                </c:pt>
                <c:pt idx="8">
                  <c:v>2017</c:v>
                </c:pt>
              </c:numCache>
            </c:numRef>
          </c:cat>
          <c:val>
            <c:numRef>
              <c:f>Sheet1!$B$2:$B$10</c:f>
              <c:numCache>
                <c:formatCode>General</c:formatCode>
                <c:ptCount val="13"/>
                <c:pt idx="0">
                  <c:v>11.1</c:v>
                </c:pt>
                <c:pt idx="1">
                  <c:v>11.1</c:v>
                </c:pt>
                <c:pt idx="2">
                  <c:v>6.3</c:v>
                </c:pt>
                <c:pt idx="3">
                  <c:v>5.8</c:v>
                </c:pt>
                <c:pt idx="4">
                  <c:v>6.7</c:v>
                </c:pt>
                <c:pt idx="5">
                  <c:v>8.1999999999999993</c:v>
                </c:pt>
                <c:pt idx="6">
                  <c:v>6.6</c:v>
                </c:pt>
                <c:pt idx="7">
                  <c:v>5</c:v>
                </c:pt>
                <c:pt idx="8">
                  <c:v>4</c:v>
                </c:pt>
              </c:numCache>
            </c:numRef>
          </c:val>
          <c:smooth val="0"/>
          <c:extLst>
            <c:ext xmlns:c16="http://schemas.microsoft.com/office/drawing/2014/chart" uri="{C3380CC4-5D6E-409C-BE32-E72D297353CC}">
              <c16:uniqueId val="{00000000-580C-4008-82A9-B291DEAFEC7B}"/>
            </c:ext>
          </c:extLst>
        </c:ser>
        <c:dLbls>
          <c:showLegendKey val="0"/>
          <c:showVal val="0"/>
          <c:showCatName val="0"/>
          <c:showSerName val="0"/>
          <c:showPercent val="0"/>
          <c:showBubbleSize val="0"/>
        </c:dLbls>
        <c:marker val="1"/>
        <c:smooth val="0"/>
        <c:axId val="395479784"/>
        <c:axId val="395480176"/>
      </c:lineChart>
      <c:catAx>
        <c:axId val="395479784"/>
        <c:scaling>
          <c:orientation val="minMax"/>
        </c:scaling>
        <c:delete val="0"/>
        <c:axPos val="b"/>
        <c:numFmt formatCode="General" sourceLinked="1"/>
        <c:majorTickMark val="none"/>
        <c:minorTickMark val="none"/>
        <c:tickLblPos val="nextTo"/>
        <c:spPr>
          <a:ln w="25400">
            <a:solidFill>
              <a:schemeClr val="tx1"/>
            </a:solidFill>
          </a:ln>
        </c:spPr>
        <c:txPr>
          <a:bodyPr/>
          <a:lstStyle/>
          <a:p>
            <a:pPr>
              <a:defRPr sz="900" b="1">
                <a:latin typeface="+mn-lt"/>
              </a:defRPr>
            </a:pPr>
            <a:endParaRPr lang="en-US"/>
          </a:p>
        </c:txPr>
        <c:crossAx val="395480176"/>
        <c:crosses val="autoZero"/>
        <c:auto val="1"/>
        <c:lblAlgn val="ctr"/>
        <c:lblOffset val="100"/>
        <c:noMultiLvlLbl val="0"/>
      </c:catAx>
      <c:valAx>
        <c:axId val="395480176"/>
        <c:scaling>
          <c:orientation val="minMax"/>
          <c:max val="100"/>
          <c:min val="0"/>
        </c:scaling>
        <c:delete val="0"/>
        <c:axPos val="l"/>
        <c:majorGridlines>
          <c:spPr>
            <a:ln>
              <a:noFill/>
            </a:ln>
          </c:spPr>
        </c:majorGridlines>
        <c:title>
          <c:tx>
            <c:rich>
              <a:bodyPr rot="-5400000" vert="horz"/>
              <a:lstStyle/>
              <a:p>
                <a:pPr>
                  <a:defRPr sz="900"/>
                </a:pPr>
                <a:r>
                  <a:rPr lang="en-US" sz="900" dirty="0" smtClean="0"/>
                  <a:t>Percent</a:t>
                </a:r>
                <a:endParaRPr lang="en-US" sz="900" dirty="0"/>
              </a:p>
            </c:rich>
          </c:tx>
          <c:layout>
            <c:manualLayout>
              <c:xMode val="edge"/>
              <c:yMode val="edge"/>
              <c:x val="1.6318492808216841E-2"/>
              <c:y val="0.39930746364926767"/>
            </c:manualLayout>
          </c:layout>
          <c:overlay val="0"/>
        </c:title>
        <c:numFmt formatCode="#,##0" sourceLinked="0"/>
        <c:majorTickMark val="out"/>
        <c:minorTickMark val="none"/>
        <c:tickLblPos val="nextTo"/>
        <c:spPr>
          <a:ln w="25400">
            <a:solidFill>
              <a:schemeClr val="tx1"/>
            </a:solidFill>
          </a:ln>
        </c:spPr>
        <c:txPr>
          <a:bodyPr/>
          <a:lstStyle/>
          <a:p>
            <a:pPr>
              <a:defRPr sz="900" b="1">
                <a:latin typeface="+mj-lt"/>
              </a:defRPr>
            </a:pPr>
            <a:endParaRPr lang="en-US"/>
          </a:p>
        </c:txPr>
        <c:crossAx val="395479784"/>
        <c:crosses val="autoZero"/>
        <c:crossBetween val="between"/>
        <c:majorUnit val="20"/>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9239313835770523E-2"/>
          <c:y val="3.630841717701954E-2"/>
          <c:w val="0.81489595050618679"/>
          <c:h val="0.85486612350539504"/>
        </c:manualLayout>
      </c:layout>
      <c:stockChart>
        <c:ser>
          <c:idx val="0"/>
          <c:order val="0"/>
          <c:tx>
            <c:strRef>
              <c:f>Sheet1!$A$2</c:f>
              <c:strCache>
                <c:ptCount val="1"/>
                <c:pt idx="0">
                  <c:v>Min</c:v>
                </c:pt>
              </c:strCache>
            </c:strRef>
          </c:tx>
          <c:spPr>
            <a:ln w="36401">
              <a:noFill/>
            </a:ln>
          </c:spPr>
          <c:marker>
            <c:symbol val="dash"/>
            <c:size val="18"/>
            <c:spPr>
              <a:solidFill>
                <a:srgbClr val="FFFFFF"/>
              </a:solidFill>
              <a:ln>
                <a:solidFill>
                  <a:srgbClr val="FFFFFF"/>
                </a:solidFill>
                <a:prstDash val="solid"/>
              </a:ln>
            </c:spPr>
          </c:marker>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Sheet1!$B$2:$C$2</c:f>
              <c:numCache>
                <c:formatCode>0.0</c:formatCode>
                <c:ptCount val="2"/>
                <c:pt idx="0">
                  <c:v>2.8</c:v>
                </c:pt>
                <c:pt idx="1">
                  <c:v>1.9</c:v>
                </c:pt>
              </c:numCache>
            </c:numRef>
          </c:val>
          <c:smooth val="0"/>
          <c:extLst>
            <c:ext xmlns:c16="http://schemas.microsoft.com/office/drawing/2014/chart" uri="{C3380CC4-5D6E-409C-BE32-E72D297353CC}">
              <c16:uniqueId val="{00000000-61AD-4F4E-B939-EDD4A8D3050F}"/>
            </c:ext>
          </c:extLst>
        </c:ser>
        <c:ser>
          <c:idx val="1"/>
          <c:order val="1"/>
          <c:tx>
            <c:strRef>
              <c:f>Sheet1!$A$3</c:f>
              <c:strCache>
                <c:ptCount val="1"/>
                <c:pt idx="0">
                  <c:v>Max</c:v>
                </c:pt>
              </c:strCache>
            </c:strRef>
          </c:tx>
          <c:spPr>
            <a:ln w="36401">
              <a:noFill/>
            </a:ln>
          </c:spPr>
          <c:marker>
            <c:symbol val="dash"/>
            <c:size val="18"/>
            <c:spPr>
              <a:solidFill>
                <a:schemeClr val="tx1"/>
              </a:solidFill>
              <a:ln>
                <a:solidFill>
                  <a:srgbClr val="FFFFFF"/>
                </a:solidFill>
                <a:prstDash val="solid"/>
              </a:ln>
            </c:spPr>
          </c:marker>
          <c:dLbls>
            <c:numFmt formatCode="#,##0.0" sourceLinked="0"/>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Sheet1!$B$3:$C$3</c:f>
              <c:numCache>
                <c:formatCode>0.0</c:formatCode>
                <c:ptCount val="2"/>
                <c:pt idx="0">
                  <c:v>13</c:v>
                </c:pt>
                <c:pt idx="1">
                  <c:v>7.9</c:v>
                </c:pt>
              </c:numCache>
            </c:numRef>
          </c:val>
          <c:smooth val="0"/>
          <c:extLst>
            <c:ext xmlns:c16="http://schemas.microsoft.com/office/drawing/2014/chart" uri="{C3380CC4-5D6E-409C-BE32-E72D297353CC}">
              <c16:uniqueId val="{00000001-61AD-4F4E-B939-EDD4A8D3050F}"/>
            </c:ext>
          </c:extLst>
        </c:ser>
        <c:ser>
          <c:idx val="2"/>
          <c:order val="2"/>
          <c:tx>
            <c:strRef>
              <c:f>Sheet1!$A$4</c:f>
              <c:strCache>
                <c:ptCount val="1"/>
                <c:pt idx="0">
                  <c:v>Med</c:v>
                </c:pt>
              </c:strCache>
            </c:strRef>
          </c:tx>
          <c:spPr>
            <a:ln w="36401">
              <a:noFill/>
            </a:ln>
          </c:spPr>
          <c:marker>
            <c:symbol val="diamond"/>
            <c:size val="15"/>
            <c:spPr>
              <a:solidFill>
                <a:srgbClr val="FFCC00"/>
              </a:solidFill>
              <a:ln>
                <a:solidFill>
                  <a:srgbClr val="FFCC00"/>
                </a:solidFill>
                <a:prstDash val="solid"/>
              </a:ln>
            </c:spPr>
          </c:marker>
          <c:dPt>
            <c:idx val="0"/>
            <c:marker>
              <c:spPr>
                <a:solidFill>
                  <a:srgbClr val="FF9900"/>
                </a:solidFill>
                <a:ln>
                  <a:solidFill>
                    <a:srgbClr val="FF9900"/>
                  </a:solidFill>
                  <a:prstDash val="solid"/>
                </a:ln>
              </c:spPr>
            </c:marker>
            <c:bubble3D val="0"/>
            <c:extLst>
              <c:ext xmlns:c16="http://schemas.microsoft.com/office/drawing/2014/chart" uri="{C3380CC4-5D6E-409C-BE32-E72D297353CC}">
                <c16:uniqueId val="{00000002-61AD-4F4E-B939-EDD4A8D3050F}"/>
              </c:ext>
            </c:extLst>
          </c:dPt>
          <c:dLbls>
            <c:spPr>
              <a:noFill/>
              <a:ln w="32356">
                <a:noFill/>
              </a:ln>
            </c:spPr>
            <c:txPr>
              <a:bodyPr/>
              <a:lstStyle/>
              <a:p>
                <a:pPr>
                  <a:defRPr sz="900" b="1" i="0" u="none" strike="noStrike" baseline="0">
                    <a:solidFill>
                      <a:schemeClr val="tx1"/>
                    </a:solidFill>
                    <a:latin typeface="Arial"/>
                    <a:ea typeface="Arial"/>
                    <a:cs typeface="Arial"/>
                  </a:defRPr>
                </a:pPr>
                <a:endParaRPr lang="en-US"/>
              </a:p>
            </c:txPr>
            <c:showLegendKey val="0"/>
            <c:showVal val="1"/>
            <c:showCatName val="0"/>
            <c:showSerName val="0"/>
            <c:showPercent val="0"/>
            <c:showBubbleSize val="0"/>
            <c:showLeaderLines val="0"/>
            <c:extLst xmlns:c15="http://schemas.microsoft.com/office/drawing/2012/chart" xmlns:c14="http://schemas.microsoft.com/office/drawing/2007/8/2/chart" xmlns:mc="http://schemas.openxmlformats.org/markup-compatibility/2006">
              <c:ext xmlns:c15="http://schemas.microsoft.com/office/drawing/2012/chart" uri="{CE6537A1-D6FC-4f65-9D91-7224C49458BB}">
                <c15:showLeaderLines val="0"/>
              </c:ext>
            </c:extLst>
          </c:dLbls>
          <c:cat>
            <c:strRef>
              <c:f>Sheet1!$B$1:$C$1</c:f>
              <c:strCache>
                <c:ptCount val="2"/>
                <c:pt idx="0">
                  <c:v>States</c:v>
                </c:pt>
                <c:pt idx="1">
                  <c:v>Cities</c:v>
                </c:pt>
              </c:strCache>
            </c:strRef>
          </c:cat>
          <c:val>
            <c:numRef>
              <c:f>Sheet1!$B$4:$C$4</c:f>
              <c:numCache>
                <c:formatCode>0.0</c:formatCode>
                <c:ptCount val="2"/>
                <c:pt idx="0">
                  <c:v>4.0999999999999996</c:v>
                </c:pt>
                <c:pt idx="1">
                  <c:v>5.0999999999999996</c:v>
                </c:pt>
              </c:numCache>
            </c:numRef>
          </c:val>
          <c:smooth val="0"/>
          <c:extLst>
            <c:ext xmlns:c16="http://schemas.microsoft.com/office/drawing/2014/chart" uri="{C3380CC4-5D6E-409C-BE32-E72D297353CC}">
              <c16:uniqueId val="{00000003-61AD-4F4E-B939-EDD4A8D3050F}"/>
            </c:ext>
          </c:extLst>
        </c:ser>
        <c:dLbls>
          <c:showLegendKey val="0"/>
          <c:showVal val="0"/>
          <c:showCatName val="0"/>
          <c:showSerName val="0"/>
          <c:showPercent val="0"/>
          <c:showBubbleSize val="0"/>
        </c:dLbls>
        <c:hiLowLines>
          <c:spPr>
            <a:ln w="32356">
              <a:solidFill>
                <a:schemeClr val="tx1"/>
              </a:solidFill>
              <a:prstDash val="solid"/>
            </a:ln>
          </c:spPr>
        </c:hiLowLines>
        <c:axId val="395480960"/>
        <c:axId val="395481352"/>
      </c:stockChart>
      <c:catAx>
        <c:axId val="395480960"/>
        <c:scaling>
          <c:orientation val="minMax"/>
        </c:scaling>
        <c:delete val="0"/>
        <c:axPos val="b"/>
        <c:numFmt formatCode="General" sourceLinked="1"/>
        <c:majorTickMark val="none"/>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1352"/>
        <c:crosses val="autoZero"/>
        <c:auto val="1"/>
        <c:lblAlgn val="ctr"/>
        <c:lblOffset val="100"/>
        <c:tickLblSkip val="1"/>
        <c:tickMarkSkip val="1"/>
        <c:noMultiLvlLbl val="0"/>
      </c:catAx>
      <c:valAx>
        <c:axId val="395481352"/>
        <c:scaling>
          <c:orientation val="minMax"/>
          <c:max val="20"/>
          <c:min val="0"/>
        </c:scaling>
        <c:delete val="0"/>
        <c:axPos val="l"/>
        <c:title>
          <c:tx>
            <c:rich>
              <a:bodyPr/>
              <a:lstStyle/>
              <a:p>
                <a:pPr>
                  <a:defRPr sz="900" b="1" i="0" u="none" strike="noStrike" baseline="0">
                    <a:solidFill>
                      <a:srgbClr val="FFFFFF"/>
                    </a:solidFill>
                    <a:latin typeface="Arial"/>
                    <a:ea typeface="Arial"/>
                    <a:cs typeface="Arial"/>
                  </a:defRPr>
                </a:pPr>
                <a:r>
                  <a:rPr lang="en-US" sz="900" b="1" dirty="0"/>
                  <a:t>Percent</a:t>
                </a:r>
              </a:p>
            </c:rich>
          </c:tx>
          <c:layout>
            <c:manualLayout>
              <c:xMode val="edge"/>
              <c:yMode val="edge"/>
              <c:x val="1.6492664979377576E-2"/>
              <c:y val="0.38989660797608627"/>
            </c:manualLayout>
          </c:layout>
          <c:overlay val="0"/>
          <c:spPr>
            <a:noFill/>
            <a:ln w="32356">
              <a:noFill/>
            </a:ln>
          </c:spPr>
        </c:title>
        <c:numFmt formatCode="0" sourceLinked="0"/>
        <c:majorTickMark val="out"/>
        <c:minorTickMark val="none"/>
        <c:tickLblPos val="nextTo"/>
        <c:spPr>
          <a:ln w="25398">
            <a:solidFill>
              <a:schemeClr val="tx1"/>
            </a:solidFill>
            <a:prstDash val="solid"/>
          </a:ln>
        </c:spPr>
        <c:txPr>
          <a:bodyPr rot="0" vert="horz"/>
          <a:lstStyle/>
          <a:p>
            <a:pPr>
              <a:defRPr sz="900" b="1" i="0" u="none" strike="noStrike" baseline="0">
                <a:solidFill>
                  <a:schemeClr val="tx1"/>
                </a:solidFill>
                <a:latin typeface="Arial"/>
                <a:ea typeface="Arial"/>
                <a:cs typeface="Arial"/>
              </a:defRPr>
            </a:pPr>
            <a:endParaRPr lang="en-US"/>
          </a:p>
        </c:txPr>
        <c:crossAx val="395480960"/>
        <c:crosses val="autoZero"/>
        <c:crossBetween val="between"/>
        <c:majorUnit val="5"/>
      </c:valAx>
      <c:spPr>
        <a:noFill/>
        <a:ln w="25398">
          <a:noFill/>
        </a:ln>
      </c:spPr>
    </c:plotArea>
    <c:plotVisOnly val="1"/>
    <c:dispBlanksAs val="gap"/>
    <c:showDLblsOverMax val="0"/>
  </c:chart>
  <c:spPr>
    <a:noFill/>
    <a:ln>
      <a:noFill/>
    </a:ln>
  </c:spPr>
  <c:txPr>
    <a:bodyPr/>
    <a:lstStyle/>
    <a:p>
      <a:pPr>
        <a:defRPr sz="2293" b="1" i="0" u="none" strike="noStrike" baseline="0">
          <a:solidFill>
            <a:schemeClr val="tx1"/>
          </a:solidFill>
          <a:latin typeface="Arial"/>
          <a:ea typeface="Arial"/>
          <a:cs typeface="Arial"/>
        </a:defRPr>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Slide Number Placeholder 4"/>
          <p:cNvSpPr>
            <a:spLocks noGrp="1"/>
          </p:cNvSpPr>
          <p:nvPr>
            <p:ph type="sldNum" sz="quarter" idx="3"/>
          </p:nvPr>
        </p:nvSpPr>
        <p:spPr>
          <a:xfrm>
            <a:off x="3970338" y="8829675"/>
            <a:ext cx="3038475" cy="466725"/>
          </a:xfrm>
          <a:prstGeom prst="rect">
            <a:avLst/>
          </a:prstGeom>
        </p:spPr>
        <p:txBody>
          <a:bodyPr vert="horz" lIns="91440" tIns="45720" rIns="91440" bIns="45720" rtlCol="0" anchor="b"/>
          <a:lstStyle>
            <a:lvl1pPr algn="r">
              <a:defRPr sz="1200"/>
            </a:lvl1pPr>
          </a:lstStyle>
          <a:p>
            <a:fld id="{3762E52D-8796-4844-9A35-A179396682CE}" type="slidenum">
              <a:rPr lang="en-US" smtClean="0"/>
              <a:t>‹#›</a:t>
            </a:fld>
            <a:endParaRPr lang="en-US"/>
          </a:p>
        </p:txBody>
      </p:sp>
      <p:sp>
        <p:nvSpPr>
          <p:cNvPr id="6" name="Header Placeholder 5"/>
          <p:cNvSpPr>
            <a:spLocks noGrp="1"/>
          </p:cNvSpPr>
          <p:nvPr>
            <p:ph type="hdr" sz="quarter"/>
          </p:nvPr>
        </p:nvSpPr>
        <p:spPr>
          <a:xfrm>
            <a:off x="0" y="0"/>
            <a:ext cx="3038475" cy="466725"/>
          </a:xfrm>
          <a:prstGeom prst="rect">
            <a:avLst/>
          </a:prstGeom>
        </p:spPr>
        <p:txBody>
          <a:bodyPr vert="horz" lIns="91440" tIns="45720" rIns="91440" bIns="45720" rtlCol="0"/>
          <a:lstStyle>
            <a:lvl1pPr algn="l">
              <a:defRPr sz="1200"/>
            </a:lvl1pPr>
          </a:lstStyle>
          <a:p>
            <a:endParaRPr lang="en-US"/>
          </a:p>
        </p:txBody>
      </p:sp>
      <p:sp>
        <p:nvSpPr>
          <p:cNvPr id="7" name="Footer Placeholder 6"/>
          <p:cNvSpPr>
            <a:spLocks noGrp="1"/>
          </p:cNvSpPr>
          <p:nvPr>
            <p:ph type="ftr" sz="quarter" idx="2"/>
          </p:nvPr>
        </p:nvSpPr>
        <p:spPr>
          <a:xfrm>
            <a:off x="0" y="8829675"/>
            <a:ext cx="3038475" cy="466725"/>
          </a:xfrm>
          <a:prstGeom prst="rect">
            <a:avLst/>
          </a:prstGeom>
        </p:spPr>
        <p:txBody>
          <a:bodyPr vert="horz" lIns="91440" tIns="45720" rIns="91440" bIns="45720" rtlCol="0" anchor="b"/>
          <a:lstStyle>
            <a:lvl1pPr algn="l">
              <a:defRPr sz="1200"/>
            </a:lvl1pPr>
          </a:lstStyle>
          <a:p>
            <a:endParaRPr lang="en-US"/>
          </a:p>
        </p:txBody>
      </p:sp>
      <p:sp>
        <p:nvSpPr>
          <p:cNvPr id="8" name="Date Placeholder 7"/>
          <p:cNvSpPr>
            <a:spLocks noGrp="1"/>
          </p:cNvSpPr>
          <p:nvPr>
            <p:ph type="dt" sz="quarter" idx="1"/>
          </p:nvPr>
        </p:nvSpPr>
        <p:spPr>
          <a:xfrm>
            <a:off x="3970338" y="0"/>
            <a:ext cx="3038475" cy="466725"/>
          </a:xfrm>
          <a:prstGeom prst="rect">
            <a:avLst/>
          </a:prstGeom>
        </p:spPr>
        <p:txBody>
          <a:bodyPr vert="horz" lIns="91440" tIns="45720" rIns="91440" bIns="45720" rtlCol="0"/>
          <a:lstStyle>
            <a:lvl1pPr algn="r">
              <a:defRPr sz="1200"/>
            </a:lvl1pPr>
          </a:lstStyle>
          <a:p>
            <a:fld id="{8796A1A0-A42F-4F82-AFF2-76CDBD6938F9}" type="datetimeFigureOut">
              <a:rPr lang="en-US" smtClean="0"/>
              <a:t>5/23/2018</a:t>
            </a:fld>
            <a:endParaRPr lang="en-US"/>
          </a:p>
        </p:txBody>
      </p:sp>
    </p:spTree>
    <p:extLst>
      <p:ext uri="{BB962C8B-B14F-4D97-AF65-F5344CB8AC3E}">
        <p14:creationId xmlns:p14="http://schemas.microsoft.com/office/powerpoint/2010/main" val="115449888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fontAlgn="auto">
              <a:spcBef>
                <a:spcPts val="0"/>
              </a:spcBef>
              <a:spcAft>
                <a:spcPts val="0"/>
              </a:spcAft>
              <a:defRPr sz="1200" smtClean="0">
                <a:latin typeface="+mn-lt"/>
                <a:cs typeface="+mn-cs"/>
              </a:defRPr>
            </a:lvl1pPr>
          </a:lstStyle>
          <a:p>
            <a:pPr>
              <a:defRPr/>
            </a:pPr>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fontAlgn="auto">
              <a:spcBef>
                <a:spcPts val="0"/>
              </a:spcBef>
              <a:spcAft>
                <a:spcPts val="0"/>
              </a:spcAft>
              <a:defRPr sz="1200" smtClean="0">
                <a:latin typeface="+mn-lt"/>
                <a:cs typeface="+mn-cs"/>
              </a:defRPr>
            </a:lvl1pPr>
          </a:lstStyle>
          <a:p>
            <a:pPr>
              <a:defRPr/>
            </a:pPr>
            <a:fld id="{76A1CA51-2527-47EE-98B7-50903CB557B5}" type="datetimeFigureOut">
              <a:rPr lang="en-US"/>
              <a:pPr>
                <a:defRPr/>
              </a:pPr>
              <a:t>5/23/2018</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pPr lvl="0"/>
            <a:endParaRPr lang="en-US" noProof="0" smtClean="0"/>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fontAlgn="auto">
              <a:spcBef>
                <a:spcPts val="0"/>
              </a:spcBef>
              <a:spcAft>
                <a:spcPts val="0"/>
              </a:spcAft>
              <a:defRPr sz="1200" smtClean="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fontAlgn="auto">
              <a:spcBef>
                <a:spcPts val="0"/>
              </a:spcBef>
              <a:spcAft>
                <a:spcPts val="0"/>
              </a:spcAft>
              <a:defRPr sz="1200" smtClean="0">
                <a:latin typeface="+mn-lt"/>
                <a:cs typeface="+mn-cs"/>
              </a:defRPr>
            </a:lvl1pPr>
          </a:lstStyle>
          <a:p>
            <a:pPr>
              <a:defRPr/>
            </a:pPr>
            <a:fld id="{F357B3D8-D94B-43BD-BD5D-DB0C895CAD9B}" type="slidenum">
              <a:rPr lang="en-US"/>
              <a:pPr>
                <a:defRPr/>
              </a:pPr>
              <a:t>‹#›</a:t>
            </a:fld>
            <a:endParaRPr lang="en-US"/>
          </a:p>
        </p:txBody>
      </p:sp>
    </p:spTree>
    <p:extLst>
      <p:ext uri="{BB962C8B-B14F-4D97-AF65-F5344CB8AC3E}">
        <p14:creationId xmlns:p14="http://schemas.microsoft.com/office/powerpoint/2010/main" val="3540265557"/>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300" dirty="0"/>
              <a:t>Tobacco Use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57B3D8-D94B-43BD-BD5D-DB0C895CAD9B}" type="slidenum">
              <a:rPr kumimoji="0" lang="en-US"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9168180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currently smoked cigarettes (on at least 1 day during the 30 days before the survey).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27.5. The percentage for 1993 is 30.5. The percentage for 1995 is 34.8. The percentage for 1997 is 36.4. The percentage for 1999 is 34.8. The percentage for 2001 is 28.5. The percentage for 2003 is 21.9. The percentage for 2005 is 23.0. The percentage for 2007 is 20.0. The percentage for 2009 is 19.5. The percentage for 2011 is 18.1. The percentage for 2013 is 15.7. The percentage for 2015 is 10.8. The percentage for 2017 is 8.8.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increased from 1991 to 1997, and decreased from 1997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21 states and 15 cities for high school students who reported that the largest number of drinks they had in a row was 10 or more (within a couple of hours,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1.9% to 6.9%. The median across states was 4.1%.  The range across cites was 1.1% to 3.2%. The median across cities was 2.1%.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a:ln/>
        </p:spPr>
      </p:sp>
      <p:sp>
        <p:nvSpPr>
          <p:cNvPr id="9216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reported that the largest number of drinks they had in a row was 10 or more (within a couple of hours, during the 30 days before the survey), 2017. The values range from 1.9% to 6.9%. Maine, Nebraska, New York, Utah, range from 1.9% to 3.0%. California, Illinois, Michigan, Nevada, Pennsylvania, Tennessee, range from 3.1% to 4.0%. Iowa, New Mexico, South Carolina, Texas, Vermont, range from 4.1% to 5.0%. Arkansas, Kentucky, Louisiana, Montana, Oklahoma, West Virginia, range from 5.1% to 6.9%. Wisconsin, Virginia, Rhode Island, New Hampshire, North Dakota, North Carolina, Missouri, Maryland, Massachusetts, Kansas, Idaho, Hawaii, Florida, Delaware, Connecticut, Colorado, Arizona, Alaska, did not ask this question. Alabama, Georgia, Indiana, Mississippi, New Jersey, Ohio, and South Dakota did not have weighted data. Minnesota, Oregon, Washington and Wyoming did not participate.</a:t>
            </a:r>
          </a:p>
        </p:txBody>
      </p:sp>
      <p:sp>
        <p:nvSpPr>
          <p:cNvPr id="921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5DF2016-C22C-45C7-BB98-BC35F1BA52B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42888946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used marijuana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35.6. The percentage for Male students is 35.2. The percentage for Female students is 35.9. The percentage for 9th grade students is 23.8. The percentage for 10th grade students is 33.3. The percentage for 11th grade students is 41.4. The percentage for 12th grade students is 45.8. The percentage for Black students is 42.8. The percentage for Hispanic students is 42.4. The percentage for White students is 32.0.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Black students is higher than for White students. The prevalence for Hispanic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ever used marijuana  (one or more times during their life).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31.3. The percentage for 1993 is 32.8. The percentage for 1995 is 42.4. The percentage for 1997 is 47.1. The percentage for 1999 is 47.2. The percentage for 2001 is 42.4. The percentage for 2003 is 40.2. The percentage for 2005 is 38.4. The percentage for 2007 is 38.1. The percentage for 2009 is 36.8. The percentage for 2011 is 39.9. The percentage for 2013 is 40.7. The percentage for 2015 is 38.6. The percentage for 2017 is 35.6.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1991 to 1997 and decreased from 1997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30 states and 16 cities for high school students who ever used marijuana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16.6% to 44.1%. The median across states was 34.4%.  The range across cites was 25.6% to 46.9%. The median across cities was 36.4%.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a:ln/>
        </p:spPr>
      </p:sp>
      <p:sp>
        <p:nvSpPr>
          <p:cNvPr id="9421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marijuana (one or more times during their life), 2017. The values range from 16.6% to 44.1%. Arkansas, Idaho, Iowa, Kansas, Nebraska, Utah, Wisconsin, range from 16.6% to 31.3%. Illinois, Kentucky, Maine, Maryland, Oklahoma, Pennsylvania, Tennessee, Texas, range from 31.4% to 34.4%. Colorado, Connecticut, Florida, North Carolina, South Carolina, West Virginia, range from 34.5% to 36.6%. Alaska, California, Delaware, Louisiana, Massachusetts, Michigan, Montana, Nevada, Rhode Island, range from 36.7% to 44.1%. Vermont, Virginia, New York, New Mexico, New Hampshire, North Dakota, Missouri, Hawaii, Arizona, did not ask this question. Alabama, Georgia, Indiana, Mississippi, New Jersey, Ohio, and South Dakota did not have weighted data. Minnesota, Oregon, Washington and Wyoming did not participate.</a:t>
            </a:r>
          </a:p>
        </p:txBody>
      </p:sp>
      <p:sp>
        <p:nvSpPr>
          <p:cNvPr id="942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3B04A6-14C3-4C3B-A560-A5A3A10DBDB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105</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46502209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percentages of high school students who tried marijuana for the first time before age 13 years.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6.8. The percentage for Male students is 8.3. The percentage for Female students is 5.3. The percentage for 9th grade students is 7.0. The percentage for 10th grade students is 6.7. The percentage for 11th grade students is 6.6. The percentage for 12th grade students is 6.5. The percentage for Black students is 9.8. The percentage for Hispanic students is 9.8. The percentage for White students is 4.7.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Black students is higher than for White students. The prevalence for Hispanic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tried marijuana for the first time before age 13 years.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7.4. The percentage for 1993 is 6.9. The percentage for 1995 is 7.6. The percentage for 1997 is 9.7. The percentage for 1999 is 11.3. The percentage for 2001 is 10.2. The percentage for 2003 is 9.9. The percentage for 2005 is 8.7. The percentage for 2007 is 8.3. The percentage for 2009 is 7.5. The percentage for 2011 is 8.1. The percentage for 2013 is 8.6. The percentage for 2015 is 7.5. The percentage for 2017 is 6.8.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increased from 1991 to 1999, and decreased from 1999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38 states and 19 cities for high school students who tried marijuana for the first time before age 13 years.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4.1% to 15.7%. The median across states was 6.7%.  The range across cites was 5.7% to 15.9%. The median across cities was 8.1%.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108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p:cNvSpPr>
            <a:spLocks noGrp="1" noRot="1" noChangeAspect="1" noTextEdit="1"/>
          </p:cNvSpPr>
          <p:nvPr>
            <p:ph type="sldImg"/>
          </p:nvPr>
        </p:nvSpPr>
        <p:spPr>
          <a:ln/>
        </p:spPr>
      </p:sp>
      <p:sp>
        <p:nvSpPr>
          <p:cNvPr id="9625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tried marijuana for the first time before age 13 years, 2017. The values range from 4.1% to 15.7%. Connecticut, Iowa, Kansas, Massachusetts, Nebraska, New Hampshire, Utah, Virginia, Wisconsin, range from 4.1% to 5.5%. California, Colorado, Idaho, Illinois, Maine, New York, North Carolina, North Dakota, Pennsylvania, Vermont, range from 5.6% to 6.6%. Florida, Maryland, Montana, Oklahoma, Rhode Island, South Carolina, Tennessee, range from 6.7% to 7.3%. Alaska, Arizona, Arkansas, Delaware, Hawaii, Kentucky, Louisiana, Michigan, Nevada, New Mexico, Texas, West Virginia, range from 7.4% to 15.7%. Missouri, did not ask this question. Alabama, Georgia, Indiana, Mississippi, New Jersey, Ohio, and South Dakota did not have weighted data. Minnesota, Oregon, Washington and Wyoming did not participate.</a:t>
            </a:r>
          </a:p>
        </p:txBody>
      </p:sp>
      <p:sp>
        <p:nvSpPr>
          <p:cNvPr id="962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F0E2456-2BBB-4A57-A089-EC568E8C68A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109</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1440383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39 states and 19 cities for high school students who currently smoked cigarettes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3.8% to 14.4%. The median across states was 8.2%.  The range across cites was 2.7% to 6.7%. The median across cities was 4.2%.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used marijuana  (one or more times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19.8. The percentage for Male students is 20.0. The percentage for Female students is 19.6. The percentage for 9th grade students is 13.1. The percentage for 10th grade students is 18.7. The percentage for 11th grade students is 22.6. The percentage for 12th grade students is 25.7. The percentage for Black students is 25.3. The percentage for Hispanic students is 23.4. The percentage for White students is 17.7.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Black students is higher than for White students. The prevalence for Hispanic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currently used marijuana  (one or more times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14.7. The percentage for 1993 is 17.7. The percentage for 1995 is 25.3. The percentage for 1997 is 26.2. The percentage for 1999 is 26.7. The percentage for 2001 is 23.9. The percentage for 2003 is 22.4. The percentage for 2005 is 20.2. The percentage for 2007 is 19.7. The percentage for 2009 is 20.8. The percentage for 2011 is 23.1. The percentage for 2013 is 23.4. The percentage for 2015 is 21.7. The percentage for 2017 is 19.8.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1991 to 1995 and decreased from 1995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39 states and 21 cities for high school students who currently used marijuana  (one or more times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8.1% to 27.3%. The median across states was 18.6%.  The range across cites was 15.5% to 33.0%. The median across cities was 20.9%.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a:ln/>
        </p:spPr>
      </p:sp>
      <p:sp>
        <p:nvSpPr>
          <p:cNvPr id="9830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marijuana (one or more times during the 30 days before the survey), 2017. The values range from 8.1% to 27.3%. Arkansas, Iowa, Kansas, Kentucky, Nebraska, North Dakota, Oklahoma, Utah, Wisconsin, range from 8.1% to 16.1%. Hawaii, Idaho, Maryland, Nevada, New York, Pennsylvania, Tennessee, Texas, Virginia, West Virginia, range from 16.2% to 18.5%. Arizona, Colorado, Connecticut, Florida, Louisiana, Maine, Missouri, Montana, North Carolina, South Carolina, range from 18.6% to 20.7%. Alaska, California, Delaware, Illinois, Massachusetts, Michigan, New Hampshire, New Mexico, Rhode Island, Vermont, range from 20.8% to 27.3%.Alabama, Georgia, Indiana, Mississippi, New Jersey, Ohio, and South Dakota did not have weighted data. Minnesota, Oregon, Washington and Wyoming did not participate.</a:t>
            </a:r>
          </a:p>
        </p:txBody>
      </p:sp>
      <p:sp>
        <p:nvSpPr>
          <p:cNvPr id="983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5F80B6B-DB16-43E0-9EFC-C9F42E82D45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113</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25028590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used synthetic marijuana (also called "K2," "Spice," "fake weed," "King Kong," "Yucatan Fire," "Skunk," or "Moon Rocks,"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6.9. The percentage for Male students is 7.3. The percentage for Female students is 6.3. The percentage for 9th grade students is 5.5. The percentage for 10th grade students is 7.2. The percentage for 11th grade students is 6.8. The percentage for 12th grade students is 7.6. The percentage for Black students is 6.3. The percentage for Hispanic students is 9.1. The percentage for White students is 5.9.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12th grade students is higher than for 9th grade students. The prevalence for Hispanic students is higher than for Black students. The prevalence for Hispanic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2015-2017. This slide shows percentages from 2015 through 2017 for high school students who ever used synthetic marijuana (also called "K2," "Spice," "fake weed," "King Kong," "Yucatan Fire," "Skunk," or "Moon Rocks,"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2015 is 9.2. The percentage for 2017 is 6.9.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based on linear trend analyses using logistic regression models controlling for sex, race/ethnicity, and grade (p &lt; 0.05), the prevalence decreased from 2015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28 states and 17 cities for high school students who ever used synthetic marijuana (also called "K2," "Spice," "fake weed," "King Kong," "Yucatan Fire," "Skunk," or "Moon Rocks,"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4.8% to 17.3%. The median across states was 6.6%.  The range across cites was 4.9% to 10.4%. The median across cities was 6.8%.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a:ln/>
        </p:spPr>
      </p:sp>
      <p:sp>
        <p:nvSpPr>
          <p:cNvPr id="11264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synthetic marijuana (also called K2, Spice, fake weed, King Kong, Yucatan Fire, Skunk, or Moon Rocks, one or more times during their life), 2017. The values range from 4.8% to 17.3%. Delaware, Iowa, Kansas, Massachusetts, Nebraska, Utah, range from 4.8% to 5.5%. Alaska, California, Connecticut, Hawaii, New Hampshire, New York, Pennsylvania, Rhode Island, range from 5.6% to 6.6%. Idaho, Maryland, Montana, Nevada, North Dakota, Tennessee, Texas, range from 6.7% to 7.8%. Arkansas, Kentucky, Louisiana, Michigan, Oklahoma, South Carolina, West Virginia, range from 7.9% to 17.3%. Wisconsin, Vermont, Virginia, New Mexico, North Carolina, Missouri, Maine, Illinois, Florida, Colorado, Arizona, did not ask this question. Alabama, Georgia, Indiana, Mississippi, New Jersey, Ohio, and South Dakota did not have weighted data. Minnesota, Oregon, Washington and Wyoming did not participate.</a:t>
            </a:r>
          </a:p>
        </p:txBody>
      </p:sp>
      <p:sp>
        <p:nvSpPr>
          <p:cNvPr id="1126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25740815-201E-43AB-BFB8-8BF8B81CD8D8}" type="slidenum">
              <a:rPr lang="en-US" altLang="en-US" b="0" smtClean="0">
                <a:solidFill>
                  <a:schemeClr val="tx1"/>
                </a:solidFill>
                <a:latin typeface="Times New Roman" panose="02020603050405020304" pitchFamily="18" charset="0"/>
              </a:rPr>
              <a:pPr/>
              <a:t>117</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0459881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used cocaine  (any form of cocaine, including powder, crack, or freebase,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4.8. The percentage for Male students is 6.1. The percentage for Female students is 3.5. The percentage for 9th grade students is 2.9. The percentage for 10th grade students is 3.9. The percentage for 11th grade students is 5.4. The percentage for 12th grade students is 7.0. The percentage for Black students is 2.8. The percentage for Hispanic students is 6.3. The percentage for White students is 4.4.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Hispanic students is higher than for White students. The prevalence for White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ever used cocaine  (any form of cocaine, including powder, crack, or freebase,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5.9. The percentage for 1993 is 4.9. The percentage for 1995 is 7.0. The percentage for 1997 is 8.2. The percentage for 1999 is 9.5. The percentage for 2001 is 9.4. The percentage for 2003 is 8.7. The percentage for 2005 is 7.6. The percentage for 2007 is 7.2. The percentage for 2009 is 6.4. The percentage for 2011 is 6.8. The percentage for 2013 is 5.5. The percentage for 2015 is 5.2. The percentage for 2017 is 4.8.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increased from 1991 to 2001, and decreased from 2001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119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smoked cigarettes (on at least 1 day during the 30 days before the survey), 2017. The values range from 3.8% to 14.4%. California, Delaware, Florida, Massachusetts, Nevada, New York, Rhode Island, Utah, Virginia, range from 3.8% to 6.9%. Arizona, Colorado, Connecticut, Hawaii, Illinois, Kansas, Nebraska, New Hampshire, Texas, Wisconsin, range from 7.0% to 8.1%. Idaho, Iowa, Maine, Maryland, Michigan, Missouri, Pennsylvania, South Carolina, Tennessee, Vermont, range from 8.2% to 10.5%. Alaska, Arkansas, Kentucky, Louisiana, Montana, New Mexico, North Carolina, North Dakota, Oklahoma, West Virginia, range from 10.6% to 14.4%.Alabama, Georgia, Indiana, Mississippi, New Jersey, Ohio, and South Dakota did not have weighted data. Minnesota, Oregon, Washington and Wyoming did not participate.</a:t>
            </a:r>
          </a:p>
        </p:txBody>
      </p:sp>
      <p:sp>
        <p:nvSpPr>
          <p:cNvPr id="55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89A2B8C-A12A-4909-86CE-63E7FE3C0A5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25676021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32 states and 20 cities for high school students who ever used cocaine  (any form of cocaine, including powder, crack, or freebase,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2.9% to 9.9%. The median across states was 4.6%.  The range across cites was 2.3% to 7.8%. The median across cities was 5.8%.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a:ln/>
        </p:spPr>
      </p:sp>
      <p:sp>
        <p:nvSpPr>
          <p:cNvPr id="10035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cocaine (any form of cocaine, including powder, crack, or freebase, one or more times during their life), 2017. The values range from 2.9% to 9.9%. Alaska, Connecticut, Delaware, Pennsylvania, Utah, Virginia, range from 2.9% to 4.0%. Iowa, Massachusetts, Michigan, Montana, Nebraska, Oklahoma, Rhode Island, Tennessee, Vermont, Wisconsin, range from 4.1% to 4.6%. Arizona, Colorado, Florida, Kentucky, Maryland, Nevada, New York, North Carolina, range from 4.7% to 5.7%. Arkansas, Hawaii, Illinois, Louisiana, New Mexico, South Carolina, Texas, West Virginia, range from 5.8% to 9.9%. New Hampshire, North Dakota, Missouri, Maine, Kansas, Idaho, California, did not ask this question. Alabama, Georgia, Indiana, Mississippi, New Jersey, Ohio, and South Dakota did not have weighted data. Minnesota, Oregon, Washington and Wyoming did not participate.</a:t>
            </a:r>
          </a:p>
        </p:txBody>
      </p:sp>
      <p:sp>
        <p:nvSpPr>
          <p:cNvPr id="1003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373D3C7-659A-4083-AF69-7B1BFDC3F4C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121</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17589520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used inhalants (sniffed glue, breathed the contents of aerosol spray cans, or inhaled any paints or sprays to get high,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6.2. The percentage for Male students is 6.0. The percentage for Female students is 6.4. The percentage for 9th grade students is 7.2. The percentage for 10th grade students is 5.7. The percentage for 11th grade students is 6.4. The percentage for 12th grade students is 4.9. The percentage for Black students is 6.9. The percentage for Hispanic students is 7.1. The percentage for White students is 5.7.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9th grade students is higher than for 10th grade students. The prevalence for 9th grade students is higher than for 12th grade students. The prevalence for Hispanic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1995-2017. This slide shows percentages from 1995 through 2017 for high school students who ever used inhalants (sniffed glue, breathed the contents of aerosol spray cans, or inhaled any paints or sprays to get high,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1995 is 20.3. The percentage for 1997 is 16.0. The percentage for 1999 is 14.6. The percentage for 2001 is 14.7. The percentage for 2003 is 12.1. The percentage for 2005 is 12.4. The percentage for 2007 is 13.3. The percentage for 2009 is 11.7. The percentage for 2011 is 11.4. The percentage for 2013 is 8.9. The percentage for 2015 is 7.0. The percentage for 2017 is 6.2.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1995 to 2017, decreased from 1995 to 2011, and decreased from 2011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27 states and 17 cities for high school students who ever used inhalants (sniffed glue, breathed the contents of aerosol spray cans, or inhaled any paints or sprays to get high,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5.5% to 12.6%. The median across states was 6.7%.  The range across cites was 4.6% to 12.4%. The median across cities was 7.4%.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p:cNvSpPr>
            <a:spLocks noGrp="1" noRot="1" noChangeAspect="1" noTextEdit="1"/>
          </p:cNvSpPr>
          <p:nvPr>
            <p:ph type="sldImg"/>
          </p:nvPr>
        </p:nvSpPr>
        <p:spPr>
          <a:ln/>
        </p:spPr>
      </p:sp>
      <p:sp>
        <p:nvSpPr>
          <p:cNvPr id="10240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inhalants (sniffed glue, breathed the contents of aerosol spray cans, or inhaled any paints or sprays to get high, one or more times during their life), 2017. The values range from 5.5% to 12.6%. Colorado, Nebraska, Oklahoma, Pennsylvania, Vermont, Wisconsin, range from 5.5% to 6.2%. California, Connecticut, Kansas, Kentucky, Montana, North Dakota, range from 6.3% to 6.6%. Alaska, Iowa, Maine, Michigan, Nevada, Tennessee, Texas, West Virginia, range from 6.7% to 7.5%. Arkansas, Idaho, Illinois, Louisiana, North Carolina, South Carolina, Utah, range from 7.6% to 12.6%. Virginia, Rhode Island, New York, New Mexico, New Hampshire, Missouri, Maryland, Massachusetts, Hawaii, Florida, Delaware, Arizona, did not ask this question. Alabama, Georgia, Indiana, Mississippi, New Jersey, Ohio, and South Dakota did not have weighted data. Minnesota, Oregon, Washington and Wyoming did not participate.</a:t>
            </a:r>
          </a:p>
        </p:txBody>
      </p:sp>
      <p:sp>
        <p:nvSpPr>
          <p:cNvPr id="1024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EA66E1-B6CA-4E72-AD61-0F721955838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125</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45615622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used heroin  (also called "smack," "junk," or "China White,"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1.7. The percentage for Male students is 2.4. The percentage for Female students is 0.9. The percentage for 9th grade students is 1.3. The percentage for 10th grade students is 1.4. The percentage for 11th grade students is 1.6. The percentage for 12th grade students is 2.2. The percentage for Black students is 2.2. The percentage for Hispanic students is 1.8. The percentage for White students is 1.1.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Black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1999-2017. This slide shows percentages from 1999 through 2017 for high school students who ever used heroin  (also called "smack," "junk," or "China White,"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1999 is 2.4. The percentage for 2001 is 3.1. The percentage for 2003 is 3.3. The percentage for 2005 is 2.4. The percentage for 2007 is 2.3. The percentage for 2009 is 2.5. The percentage for 2011 is 2.9. The percentage for 2013 is 2.2. The percentage for 2015 is 2.1. The percentage for 2017 is 1.7.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1999 to 2017, did not change from 1999 to 2011, and decreased from 2011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33 states and 20 cities for high school students who ever used heroin  (also called "smack," "junk," or "China White,"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1.2% to 9.6%. The median across states was 2.3%.  The range across cites was 1.3% to 7.6%. The median across cities was 3.8%.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128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a:ln/>
        </p:spPr>
      </p:sp>
      <p:sp>
        <p:nvSpPr>
          <p:cNvPr id="11878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used heroin (also called smack, junk, or China White) one or more times during their life, 2017. The values range from 1.2% to 9.6%. Colorado, Delaware, Massachusetts, Montana, New Hampshire, North Dakota, Oklahoma, Virginia, range from 1.2% to 1.8%. Alaska, Arizona, Connecticut, Idaho, Kentucky, Nebraska, Pennsylvania, Vermont, range from 1.9% to 2.2%. Iowa, Michigan, Nevada, Tennessee, Texas, Utah, range from 2.3% to 3.3%. Arkansas, Hawaii, Illinois, Louisiana, Maryland, Missouri, New Mexico, New York, Rhode Island, South Carolina, West Virginia, range from 3.4% to 9.6%. Wisconsin, North Carolina, Maine, Kansas, Florida, California, did not ask this question. Alabama, Georgia, Indiana, Mississippi, New Jersey, Ohio, and South Dakota did not have weighted data. Minnesota, Oregon, Washington and Wyoming did not participate.</a:t>
            </a:r>
          </a:p>
        </p:txBody>
      </p:sp>
      <p:sp>
        <p:nvSpPr>
          <p:cNvPr id="1187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08A78F26-F286-47BF-B145-DDDE3A7DE0F1}" type="slidenum">
              <a:rPr lang="en-US" altLang="en-US" b="0" smtClean="0">
                <a:solidFill>
                  <a:schemeClr val="tx1"/>
                </a:solidFill>
                <a:latin typeface="Times New Roman" panose="02020603050405020304" pitchFamily="18" charset="0"/>
              </a:rPr>
              <a:pPr/>
              <a:t>129</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8011907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smoked cigarettes frequently  (on 20 or more days during the 30 days before the survey).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2.6. The percentage for Male students is 2.7. The percentage for Female students is 2.6. The percentage for 9th grade students is 1.3. The percentage for 10th grade students is 1.8. The percentage for 11th grade students is 2.8. The percentage for 12th grade students is 4.7. The percentage for Black students is 1.1. The percentage for Hispanic students is 1.7. The percentage for White students is 3.6.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Black students. The prevalence for White students is higher than for Hispanic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used methamphetamines  (also called "speed," "crystal," "crank," or "ice,"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2.5. The percentage for Male students is 3.4. The percentage for Female students is 1.4. The percentage for 9th grade students is 1.9. The percentage for 10th grade students is 2.3. The percentage for 11th grade students is 2.4. The percentage for 12th grade students is 3.2. The percentage for Black students is 2.6. The percentage for Hispanic students is 2.9. The percentage for White students is 1.9.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12th grade students is higher than for 9th grade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1999-2017. This slide shows percentages from 1999 through 2017 for high school students who ever used methamphetamines  (also called "speed," "crystal," "crank," or "ice,"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1999 is 9.1. The percentage for 2001 is 9.8. The percentage for 2003 is 7.6. The percentage for 2005 is 6.2. The percentage for 2007 is 4.4. The percentage for 2009 is 4.1. The percentage for 2011 is 3.8. The percentage for 2013 is 3.2. The percentage for 2015 is 3.0. The percentage for 2017 is 2.5.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1999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30 states and 17 cities for high school students who ever used methamphetamines  (also called "speed," "crystal," "crank," or "ice,"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1.7% to 10.5%. The median across states was 2.6%.  The range across cites was 2.0% to 7.1%. The median across cities was 4.2%.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p:cNvSpPr>
            <a:spLocks noGrp="1" noRot="1" noChangeAspect="1" noTextEdit="1"/>
          </p:cNvSpPr>
          <p:nvPr>
            <p:ph type="sldImg"/>
          </p:nvPr>
        </p:nvSpPr>
        <p:spPr>
          <a:ln/>
        </p:spPr>
      </p:sp>
      <p:sp>
        <p:nvSpPr>
          <p:cNvPr id="12083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used methamphetamines (also called speed, crystal, crank, or ice) one or more times during their life, 2017. The values range from 1.7% to 10.5%. Colorado, Delaware, Massachusetts, Montana, New Hampshire, Utah, Vermont, range from 1.7% to 2.2%. Arizona, California, Idaho, Iowa, Michigan, North Dakota, Oklahoma, Pennsylvania, range from 2.3% to 2.6%. Alaska, Connecticut, Kansas, Nebraska, Nevada, Tennessee, Texas, range from 2.7% to 3.6%. Arkansas, Hawaii, Illinois, Louisiana, Maryland, New Mexico, South Carolina, West Virginia, range from 3.7% to 10.5%. Wisconsin, Virginia, Rhode Island, New York, North Carolina, Missouri, Maine, Kentucky, Florida, did not ask this question. Alabama, Georgia, Indiana, Mississippi, New Jersey, Ohio, and South Dakota did not have weighted data. Minnesota, Oregon, Washington and Wyoming did not participate.</a:t>
            </a:r>
          </a:p>
        </p:txBody>
      </p:sp>
      <p:sp>
        <p:nvSpPr>
          <p:cNvPr id="1208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E90F0CBC-68C0-4DF5-BDB1-51E04D1C9FEB}" type="slidenum">
              <a:rPr lang="en-US" altLang="en-US" b="0" smtClean="0">
                <a:solidFill>
                  <a:schemeClr val="tx1"/>
                </a:solidFill>
                <a:latin typeface="Times New Roman" panose="02020603050405020304" pitchFamily="18" charset="0"/>
              </a:rPr>
              <a:pPr/>
              <a:t>133</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98332506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used ecstasy  (also called "MDMA,"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4.0. The percentage for Male students is 5.0. The percentage for Female students is 2.9. The percentage for 9th grade students is 2.5. The percentage for 10th grade students is 2.9. The percentage for 11th grade students is 4.4. The percentage for 12th grade students is 6.0. The percentage for Black students is 3.0. The percentage for Hispanic students is 5.1. The percentage for White students is 3.4.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The prevalence for Hispanic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2001-2017. This slide shows percentages from 2001 through 2017 for high school students who ever used ecstasy  (also called "MDMA,"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2001 is 11.1. The percentage for 2003 is 11.1. The percentage for 2005 is 6.3. The percentage for 2007 is 5.8. The percentage for 2009 is 6.7. The percentage for 2011 is 8.2. The percentage for 2013 is 6.6. The percentage for 2015 is 5.0. The percentage for 2017 is 4.0.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2001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28 states and 17 cities for high school students who ever used ecstasy  (also called "MDMA,"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2.8% to 13.0%. The median across states was 4.1%.  The range across cites was 1.9% to 7.9%. The median across cities was 5.1%.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a:ln/>
        </p:spPr>
      </p:sp>
      <p:sp>
        <p:nvSpPr>
          <p:cNvPr id="12288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ecstasy (also called MDMA one or more times during their life), 2017. The values range from 2.8% to 13%. Connecticut, Delaware, Idaho, Kansas, Massachusetts, New Hampshire, Utah, range from 2.8% to 3.8%. Alaska, California, Iowa, Nebraska, Pennsylvania, Rhode Island, Tennessee, range from 3.9% to 4.1%. Colorado, Illinois, Kentucky, Montana, Oklahoma, West Virginia, range from 4.2% to 5.4%. Arkansas, Hawaii, Louisiana, Maryland, Nevada, New Mexico, South Carolina, Texas, range from 5.5% to 13.0%. Wisconsin, Vermont, Virginia, New York, North Dakota, North Carolina, Missouri, Michigan, Maine, Florida, Arizona, did not ask this question. Alabama, Georgia, Indiana, Mississippi, New Jersey, Ohio, and South Dakota did not have weighted data. Minnesota, Oregon, Washington and Wyoming did not participate.</a:t>
            </a:r>
          </a:p>
        </p:txBody>
      </p:sp>
      <p:sp>
        <p:nvSpPr>
          <p:cNvPr id="1228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5304AC7-7CDD-4834-B8F6-68FC08610F63}" type="slidenum">
              <a:rPr lang="en-US" altLang="en-US" b="0" smtClean="0">
                <a:solidFill>
                  <a:schemeClr val="tx1"/>
                </a:solidFill>
                <a:latin typeface="Times New Roman" panose="02020603050405020304" pitchFamily="18" charset="0"/>
              </a:rPr>
              <a:pPr/>
              <a:t>137</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94472571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used hallucinogenic drugs (such as LSD, acid, PCP, angel dust, mescaline, or mushrooms,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6.6. The percentage for Male students is 7.6. The percentage for Female students is 5.5. The percentage for 9th grade students is 4.0. The percentage for 10th grade students is 5.4. The percentage for 11th grade students is 8.0. The percentage for 12th grade students is 9.2. The percentage for Black students is 3.3. The percentage for Hispanic students is 7.1. The percentage for White students is 7.2.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The prevalence for White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2001-2017. This slide shows percentages from 2001 through 2017 for high school students who ever used hallucinogenic drugs (such as LSD, acid, PCP, angel dust, mescaline, or mushrooms,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2001 is 13.3. The percentage for 2003 is 10.6. The percentage for 2005 is 8.5. The percentage for 2007 is 7.8. The percentage for 2009 is 8.0. The percentage for 2011 is 8.7. The percentage for 2013 is 7.1. The percentage for 2015 is 6.4. The percentage for 2017 is 6.6.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2001 to 2017, decreased from 2001 to 2005, and decreased from 2005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139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currently smoked cigarettes frequently  (on 20 or more days during the 30 days before the survey).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12.7. The percentage for 1993 is 13.8. The percentage for 1995 is 16.1. The percentage for 1997 is 16.7. The percentage for 1999 is 16.8. The percentage for 2001 is 13.8. The percentage for 2003 is 9.7. The percentage for 2005 is 9.4. The percentage for 2007 is 8.1. The percentage for 2009 is 7.3. The percentage for 2011 is 6.4. The percentage for 2013 is 5.6. The percentage for 2015 is 3.4. The percentage for 2017 is 2.6.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increased from 1991 to 1999, and decreased from 1999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took steroids without a doctor's prescription  (pills or shots,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2.9. The percentage for Male students is 3.3. The percentage for Female students is 2.4. The percentage for 9th grade students is 2.6. The percentage for 10th grade students is 2.9. The percentage for 11th grade students is 2.8. The percentage for 12th grade students is 3.0. The percentage for Black students is 3.6. The percentage for Hispanic students is 3.5. The percentage for White students is 2.2.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Hispanic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ever took steroids without a doctor's prescription  (pills or shots,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2.7. The percentage for 1993 is 2.2. The percentage for 1995 is 3.7. The percentage for 1997 is 3.1. The percentage for 1999 is 3.7. The percentage for 2001 is 5.0. The percentage for 2003 is 6.1. The percentage for 2005 is 4.0. The percentage for 2007 is 3.9. The percentage for 2009 is 3.3. The percentage for 2011 is 3.6. The percentage for 2013 is 3.2. The percentage for 2015 is 3.5. The percentage for 2017 is 2.9.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1991 to 2001 and decreased from 2001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22 states and 14 cities for high school students who ever took steroids without a doctor's prescription  (pills or shots,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2.1% to 9.2%. The median across states was 3.5%.  The range across cites was 2.6% to 7.5%. The median across cities was 4.5%.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p:cNvSpPr>
            <a:spLocks noGrp="1" noRot="1" noChangeAspect="1" noTextEdit="1"/>
          </p:cNvSpPr>
          <p:nvPr>
            <p:ph type="sldImg"/>
          </p:nvPr>
        </p:nvSpPr>
        <p:spPr>
          <a:ln/>
        </p:spPr>
      </p:sp>
      <p:sp>
        <p:nvSpPr>
          <p:cNvPr id="10445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took steroid pills or shots without a prescription from a doctor one or more times during their life, 2017. The values range from 2.1% to 9.2%. Delaware, Montana, Nevada, Pennsylvania, Utah, range from 2.1% to 2.7%. California, Idaho, Iowa, Nebraska, Oklahoma, Tennessee, range from 2.8% to 3.5%. Florida, Kentucky, Michigan, Texas, West Virginia, range from 3.6% to 4.0%. Arizona, Arkansas, Illinois, Louisiana, Rhode Island, South Carolina, range from 4.1% to 9.2%. Wisconsin, Vermont, Virginia, New York, New Mexico, New Hampshire, North Dakota, North Carolina, Missouri, Maine, Maryland, Massachusetts, Kansas, Hawaii, Connecticut, Colorado, Alaska, did not ask this question. Alabama, Georgia, Indiana, Mississippi, New Jersey, Ohio, and South Dakota did not have weighted data. Minnesota, Oregon, Washington and Wyoming did not participate.</a:t>
            </a:r>
          </a:p>
        </p:txBody>
      </p:sp>
      <p:sp>
        <p:nvSpPr>
          <p:cNvPr id="1044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A761DF-8ECB-41B3-BCA3-CBE18EF9A52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778197566"/>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took prescription pain medicine without a doctor's prescription or differently than how a doctor told them to use it (counting drugs such as codeine, Vicodin, OxyContin, Hydrocodone, and Percocet,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14.0. The percentage for Male students is 13.4. The percentage for Female students is 14.4. The percentage for 9th grade students is 10.9. The percentage for 10th grade students is 12.8. The percentage for 11th grade students is 15.4. The percentage for 12th grade students is 17.0. The percentage for Black students is 12.3. The percentage for Hispanic students is 15.1. The percentage for White students is 13.5.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11th grade students is higher than for 9th grade students. The prevalence for 12th grade students is higher than for 9th grade students. The prevalence for 12th grade students is higher than for 10th grade students. The prevalence for Hispanic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36 states and 20 cities for high school students who ever took prescription pain medicine without a doctor's prescription or differently than how a doctor told them to use it (counting drugs such as codeine, Vicodin, OxyContin, Hydrocodone, and Percocet,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7.8% to 19.3%. The median across states was 13.7%.  The range across cites was 8.9% to 18.1%. The median across cities was 12.8%.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Image Placeholder 1"/>
          <p:cNvSpPr>
            <a:spLocks noGrp="1" noRot="1" noChangeAspect="1" noTextEdit="1"/>
          </p:cNvSpPr>
          <p:nvPr>
            <p:ph type="sldImg"/>
          </p:nvPr>
        </p:nvSpPr>
        <p:spPr>
          <a:ln/>
        </p:spPr>
      </p:sp>
      <p:sp>
        <p:nvSpPr>
          <p:cNvPr id="10649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took prescription drugs (such as OxyContin, Percocet, Vicodin, codeine, Adderall, Ritalin, or Xanax) without a prescription from a doctor one or more times during their life, 2017. The values range from 7.8% to 19.3%. Connecticut, Delaware, Kentucky, Maine, Pennsylvania, Rhode Island, Utah, Vermont, range from 7.8% to 11.1%. California, Colorado, Florida, Hawaii, Iowa, Tennessee, Virginia, West Virginia, Wisconsin, range from 11.2% to 13.6%. Idaho, Illinois, Kansas, Maryland, Missouri, Montana, Nebraska, Nevada, North Dakota, Texas, range from 13.7% to 14.9%. Alaska, Arizona, Arkansas, Louisiana, Michigan, New Mexico, North Carolina, Oklahoma, South Carolina, range from 15.0% to 19.3%. New York, New Hampshire, Massachusetts, did not ask this question. Alabama, Georgia, Indiana, Mississippi, New Jersey, Ohio, and South Dakota did not have weighted data. Minnesota, Oregon, Washington and Wyoming did not participate.</a:t>
            </a:r>
          </a:p>
        </p:txBody>
      </p:sp>
      <p:sp>
        <p:nvSpPr>
          <p:cNvPr id="1065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DC9F0F-1BF2-4D71-AD63-6D58A513431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146</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60949135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injected any illegal drug  (used a needle to inject any illegal drug into their body,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1.5. The percentage for Male students is 2.0. The percentage for Female students is 0.8. The percentage for 9th grade students is 1.3. The percentage for 10th grade students is 1.3. The percentage for 11th grade students is 1.1. The percentage for 12th grade students is 1.9. The percentage for Black students is 1.9. The percentage for Hispanic students is 1.5. The percentage for White students is 1.0.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12th grade students is higher than for 11th grade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1995-2017. This slide shows percentages from 1995 through 2017 for high school students who ever injected any illegal drug  (used a needle to inject any illegal drug into their body,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1995 is 2.1. The percentage for 1997 is 2.1. The percentage for 1999 is 1.8. The percentage for 2001 is 2.3. The percentage for 2003 is 3.2. The percentage for 2005 is 2.1. The percentage for 2007 is 2.0. The percentage for 2009 is 2.1. The percentage for 2011 is 2.3. The percentage for 2013 is 1.7. The percentage for 2015 is 1.8. The percentage for 2017 is 1.5.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1995 to 2017, did not change from 1995 to 2011, and decreased from 2011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24 states and 16 cities for high school students who ever injected any illegal drug  (used a needle to inject any illegal drug into their body, one or more times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1.4% to 8.0%. The median across states was 2.4%.  The range across cites was 1.4% to 6.1%. The median across cities was 3.3%.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149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39 states and 19 cities for high school students who currently smoked cigarettes frequently  (on 20 or more days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0.4% to 5.5%. The median across states was 2.2%.  The range across cites was 0.1% to 1.4%. The median across cities was 0.8%.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Image Placeholder 1"/>
          <p:cNvSpPr>
            <a:spLocks noGrp="1" noRot="1" noChangeAspect="1" noTextEdit="1"/>
          </p:cNvSpPr>
          <p:nvPr>
            <p:ph type="sldImg"/>
          </p:nvPr>
        </p:nvSpPr>
        <p:spPr>
          <a:ln/>
        </p:spPr>
      </p:sp>
      <p:sp>
        <p:nvSpPr>
          <p:cNvPr id="10854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injected any illegal drug (used a needle to inject any illegal drug into their body, one or more times during their life), 2017. The values range from 1.4% to 8%. Delaware, Idaho, Nebraska, Oklahoma, Pennsylvania, range from 1.4% to 1.7%. California, Connecticut, Michigan, Montana, Nevada, Tennessee, Texas, range from 1.8% to 2.4%. Hawaii, Illinois, Iowa, Kentucky, Utah, West Virginia, range from 2.5% to 3.2%. Arkansas, Louisiana, Maryland, New Mexico, New York, South Carolina, range from 3.3% to 8.0%. Wisconsin, Vermont, Virginia, Rhode Island, New Hampshire, North Dakota, North Carolina, Missouri, Maine, Massachusetts, Kansas, Florida, Colorado, Arizona, Alaska, did not ask this question. Alabama, Georgia, Indiana, Mississippi, New Jersey, Ohio, and South Dakota did not have weighted data. Minnesota, Oregon, Washington and Wyoming did not participate.</a:t>
            </a:r>
          </a:p>
        </p:txBody>
      </p:sp>
      <p:sp>
        <p:nvSpPr>
          <p:cNvPr id="1085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9E162A6-CC67-43B2-B2F0-0B774F3161F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04421302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were offered, sold, or given an illegal drug on school property (during the 12 months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19.8. The percentage for Male students is 20.9. The percentage for Female students is 18.7. The percentage for 9th grade students is 18.9. The percentage for 10th grade students is 20.3. The percentage for 11th grade students is 20.0. The percentage for 12th grade students is 19.6. The percentage for Black students is 18.9. The percentage for Hispanic students is 25.4. The percentage for White students is 17.7.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Hispanic students is higher than for Black students. The prevalence for Hispanic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1993-2017. This slide shows percentages from 1993 through 2017 for high school students who were offered, sold, or given an illegal drug on school property (during the 12 months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1993 is 24.0. The percentage for 1995 is 32.1. The percentage for 1997 is 31.7. The percentage for 1999 is 30.2. The percentage for 2001 is 28.5. The percentage for 2003 is 28.7. The percentage for 2005 is 25.4. The percentage for 2007 is 22.3. The percentage for 2009 is 22.7. The percentage for 2011 is 25.6. The percentage for 2013 is 22.1. The percentage for 2015 is 21.7. The percentage for 2017 is 19.8.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1993 to 2017, increased from 1993 to 1997, and decreased from 1997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34 states and 19 cities for high school students who were offered, sold, or given an illegal drug on school property (during the 12 months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12.1% to 30.7%. The median across states was 22.3%.  The range across cites was 19.7% to 32.2%. The median across cities was 27.6%.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153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noTextEdit="1"/>
          </p:cNvSpPr>
          <p:nvPr>
            <p:ph type="sldImg"/>
          </p:nvPr>
        </p:nvSpPr>
        <p:spPr>
          <a:ln/>
        </p:spPr>
      </p:sp>
      <p:sp>
        <p:nvSpPr>
          <p:cNvPr id="11059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were offered, sold, or given an illegal drug on school property (during the 12 months before the survey), 2017. The values range from 12.1% to 30.7%. Delaware, Florida, Maine, New Hampshire, North Dakota, Pennsylvania, Vermont, Virginia, range from 12.1% to 17.9%. Colorado, Idaho, Iowa, Kansas, Massachusetts, Montana, Nebraska, North Carolina, Wisconsin, range from 18.0% to 22.2%. Illinois, Kentucky, Maryland, Oklahoma, Tennessee, Utah, West Virginia, range from 22.3% to 25.9%. Arizona, Arkansas, California, Connecticut, Louisiana, Michigan, Nevada, New Mexico, South Carolina, Texas, range from 26.0% to 30.7%. Rhode Island, New York, Missouri, Hawaii, Alaska, did not ask this question. Alabama, Georgia, Indiana, Mississippi, New Jersey, Ohio, and South Dakota did not have weighted data. Minnesota, Oregon, Washington and Wyoming did not participate.</a:t>
            </a:r>
          </a:p>
        </p:txBody>
      </p:sp>
      <p:sp>
        <p:nvSpPr>
          <p:cNvPr id="1105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6A7C9DC-01CD-410B-A2BB-6E5F99EEB32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154</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6568233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cigarettes on 20 or more of the past 30 days, 2017. The values range from 0.4% to 5.5%. California, Colorado, Florida, Kansas, Massachusetts, Nevada, New York, Texas, Utah, range from 0.4% to 1.4%. Arizona, Connecticut, Delaware, Hawaii, Illinois, Maryland, Nebraska, Rhode Island, Virginia, range from 1.5% to 2.1%. Alaska, Idaho, Iowa, Missouri, New Hampshire, New Mexico, North Carolina, Pennsylvania, Tennessee, Wisconsin, range from 2.2% to 2.9%. Arkansas, Kentucky, Louisiana, Maine, Michigan, Montana, North Dakota, Oklahoma, South Carolina, Vermont, West Virginia, range from 3.0% to 5.5%.Alabama, Georgia, Indiana, Mississippi, New Jersey, Ohio, and South Dakota did not have weighted data. Minnesota, Oregon, Washington and Wyoming did not participate.</a:t>
            </a:r>
          </a:p>
        </p:txBody>
      </p:sp>
      <p:sp>
        <p:nvSpPr>
          <p:cNvPr id="57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07B88B-250C-4B36-A361-8F700045F1A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9935103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smoked cigarettes daily (on all 30 days during the 30 days before the survey).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2.0. The percentage for Male students is 2.0. The percentage for Female students is 2.0. The percentage for 9th grade students is 0.9. The percentage for 10th grade students is 1.4. The percentage for 11th grade students is 2.2. The percentage for 12th grade students is 3.5. The percentage for Black students is 1.1. The percentage for Hispanic students is 1.3. The percentage for White students is 2.6.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11th grade students is higher than for 9th grade students. The prevalence for 12th grade students is higher than for 9th grade students. The prevalence for 12th grade students is higher than for 10th grade students. The prevalence for White students is higher than for Black students. The prevalence for White students is higher than for Hispanic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currently smoked cigarettes daily (on all 30 days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9.8. The percentage for 1993 is 10.0. The percentage for 1995 is 12.2. The percentage for 1997 is 12.2. The percentage for 1999 is 12.8. The percentage for 2001 is 10.3. The percentage for 2003 is 7.6. The percentage for 2005 is 7.2. The percentage for 2007 is 6.1. The percentage for 2009 is 5.3. The percentage for 2011 is 4.8. The percentage for 2013 is 4.0. The percentage for 2015 is 2.3. The percentage for 2017 is 2.0.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increased from 1991 to 1999, and decreased from 1999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39 states and 19 cities for high school students who currently smoked cigarettes daily (on all 30 days during the 30 days before the survey).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0.3% to 4.5%. The median across states was 1.6%.  The range across cites was 0.1% to 0.8%. The median across cities was 0.6%.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19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tried cigarette smoking (even one or two puffs).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28.9. The percentage for Male students is 30.7. The percentage for Female students is 27.3. The percentage for 9th grade students is 20.9. The percentage for 10th grade students is 26.1. The percentage for 11th grade students is 33.1. The percentage for 12th grade students is 37.1. The percentage for Black students is 21.1. The percentage for Hispanic students is 29.7. The percentage for White students is 31.0.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a:ln/>
        </p:spPr>
      </p:sp>
      <p:sp>
        <p:nvSpPr>
          <p:cNvPr id="5939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daily during the past 30 days, 2017. The values range from 0.3% to 4.5%. California, Connecticut, Massachusetts, Nevada, New York, Texas, Utah, range from 0.3% to 1.0%. Arizona, Colorado, Florida, Hawaii, Idaho, Illinois, Kansas, Maryland, Nebraska, Rhode Island, Virginia, Wisconsin, range from 1.1% to 1.5%. Alaska, Delaware, Iowa, Missouri, Montana, New Hampshire, New Mexico, North Carolina, Pennsylvania, Tennessee, range from 1.6% to 2.1%. Arkansas, Kentucky, Louisiana, Maine, Michigan, North Dakota, Oklahoma, South Carolina, Vermont, West Virginia, range from 2.2% to 4.5%.Alabama, Georgia, Indiana, Mississippi, New Jersey, Ohio, and South Dakota did not have weighted data. Minnesota, Oregon, Washington and Wyoming did not participate.</a:t>
            </a:r>
          </a:p>
        </p:txBody>
      </p:sp>
      <p:sp>
        <p:nvSpPr>
          <p:cNvPr id="593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C24872-C202-4DEF-B149-E614C478FD2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37738291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smoked more than 10 cigarettes per day (on the days they smoked during the 30 days before the survey, among students who currently smoked cigarettes).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9.7. The percentage for Male students is 11.7. The percentage for Female students is 6.5. The percentage for 9th grade students is 7.9. The percentage for 10th grade students is 10.6. The percentage for 11th grade students is 5.1. The percentage for 12th grade students is 11.6. The percentage for Black students is . The percentage for Hispanic students is 8.4. The percentage for White students is 8.3. All Hispanic students are included in the Hispanic category.  All other races are non-Hispanic. Note: This graph contains weighted results.  </a:t>
            </a:r>
            <a:r>
              <a:rPr lang="en-US" baseline="0" dirty="0" smtClean="0">
                <a:latin typeface="Arial" pitchFamily="34" charset="0"/>
              </a:rPr>
              <a:t>Missing bar indicates fewer than 100 students in this subgroup.</a:t>
            </a: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12th grade students is higher than for 11th grade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smoked more than 10 cigarettes per day (on the days they smoked during the 30 days before the survey, among students who currently smoked cigarettes).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18.0. The percentage for 1993 is 15.1. The percentage for 1995 is 16.2. The percentage for 1997 is 13.8. The percentage for 1999 is 14.9. The percentage for 2001 is 14.4. The percentage for 2003 is 13.7. The percentage for 2005 is 10.7. The percentage for 2007 is 10.7. The percentage for 2009 is 7.8. The percentage for 2011 is 7.8. The percentage for 2013 is 8.6. The percentage for 2015 is 7.9. The percentage for 2017 is 9.7.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28 states and 7 cities for high school students who smoked more than 10 cigarettes per day (on the days they smoked during the 30 days before the survey, among students who currently smoked cigarettes).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2.3% to 18.1%. The median across states was 8%.  The range across cites was 3.6% to 12.9%. The median across cities was 7.9%.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p:cNvSpPr>
            <a:spLocks noGrp="1" noRot="1" noChangeAspect="1" noTextEdit="1"/>
          </p:cNvSpPr>
          <p:nvPr>
            <p:ph type="sldImg"/>
          </p:nvPr>
        </p:nvSpPr>
        <p:spPr>
          <a:ln/>
        </p:spPr>
      </p:sp>
      <p:sp>
        <p:nvSpPr>
          <p:cNvPr id="6144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more than 10 cigarettes per day (on the days they smoked during the 30 days before the survey, among students who currently smoked cigarettes), 2017. The values range from 2.3% to 18.1%. Alaska, Kansas, Montana, Nebraska, Nevada, Oklahoma, Pennsylvania, range from 2.3% to 5.9%. Arizona, Delaware, Idaho, Iowa, Kentucky, New Mexico, Virginia, range from 6.0% to 7.9%. Illinois, Louisiana, Michigan, Tennessee, Texas, West Virginia, Wisconsin, range from 8.0% to 10.5%. Arkansas, Maine, New Hampshire, New York, Rhode Island, South Carolina, Vermont, range from 10.6% to 18.1%. Utah, North Dakota, North Carolina, Missouri, Maryland, Massachusetts, Hawaii, Florida, Connecticut, Colorado, California, did not ask this question. Alabama, Georgia, Indiana, Mississippi, New Jersey, Ohio, and South Dakota did not have weighted data. Minnesota, Oregon, Washington and Wyoming did not participate.</a:t>
            </a:r>
          </a:p>
        </p:txBody>
      </p:sp>
      <p:sp>
        <p:nvSpPr>
          <p:cNvPr id="614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86A2AD-EF92-4017-BEB6-C7550C2AE33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70503883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used an electronic vapor product (including e-cigarettes, e-cigars, e-pipes, vape pipes, vaping pens, e-hookahs, and hookah pens [such as blu, NJOY, Vuse, MarkTen, Logic, Vapin Plus, eGo, and Halo]).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42.2. The percentage for Male students is 44.9. The percentage for Female students is 39.7. The percentage for 9th grade students is 32.7. The percentage for 10th grade students is 41.0. The percentage for 11th grade students is 48.0. The percentage for 12th grade students is 48.6. The percentage for Black students is 36.2. The percentage for Hispanic students is 48.7. The percentage for White students is 41.8.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Hispanic students is higher than for Black students. The prevalence for Hispanic students is higher than for White students. The prevalence for White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2015-2017. This slide shows percentages from 2015 through 2017 for high school students who ever used an electronic vapor product (including e-cigarettes, e-cigars, e-pipes, vape pipes, vaping pens, e-hookahs, and hookah pens [such as blu, NJOY, Vuse, MarkTen, Logic, Vapin Plus, eGo, and Halo]).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2015 is 44.9. The percentage for 2017 is 42.2.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based on linear trend analyses using logistic regression models controlling for sex, race/ethnicity, and grade (p &lt; 0.05), the prevalence did not change from 2015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33 states and 19 cities for high school students who ever used an electronic vapor product (including e-cigarettes, e-cigars, e-pipes, vape pipes, vaping pens, e-hookahs, and hookah pens [such as blu, NJOY, Vuse, MarkTen, Logic, Vapin Plus, eGo, and Halo]).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33.2% to 51.0%. The median across states was 41.1%.  The range across cites was 25.0% to 42.0%. The median across cities was 36.6%.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p:cNvSpPr>
            <a:spLocks noGrp="1" noRot="1" noChangeAspect="1" noTextEdit="1"/>
          </p:cNvSpPr>
          <p:nvPr>
            <p:ph type="sldImg"/>
          </p:nvPr>
        </p:nvSpPr>
        <p:spPr>
          <a:ln/>
        </p:spPr>
      </p:sp>
      <p:sp>
        <p:nvSpPr>
          <p:cNvPr id="6349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used an electronic vapor product (including e-cigarettes, e-cigars, e-pipes, vape pipes, vaping pens, e-hookahs, and hookah pens [such as blu, NJOY, Vuse, MarkTen, Logic, Vapin Plus, eGo, and Halo]), 2017. The values range from 33.2% to 51%. Iowa, Kansas, Maine, Maryland, Nebraska, Utah, Vermont, Virginia, range from 33.2% to 37.8%. Alaska, Delaware, Missouri, North Dakota, Rhode Island, South Carolina, Tennessee, range from 37.9% to 41.0%. California, Idaho, Illinois, Massachusetts, Nevada, New Hampshire, North Carolina, Pennsylvania, Texas, range from 41.1% to 44.3%. Arizona, Arkansas, Kentucky, Louisiana, Michigan, Montana, New Mexico, Oklahoma, West Virginia, range from 44.4% to 51.0%. Wisconsin, New York, Hawaii, Florida, Connecticut, Colorado, did not ask this question. Alabama, Georgia, Indiana, Mississippi, New Jersey, Ohio, and South Dakota did not have weighted data. Minnesota, Oregon, Washington and Wyoming did not participate.</a:t>
            </a:r>
          </a:p>
        </p:txBody>
      </p:sp>
      <p:sp>
        <p:nvSpPr>
          <p:cNvPr id="634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E58795-3BCD-4C71-8284-BA2CBFE0A83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06284581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used an electronic vapor product (including e-cigarettes, e-cigars, e-pipes, vape pipes, vaping pens, e-hookahs, and hookah pens [such as blu, NJOY, Vuse, MarkTen, Logic, Vapin Plus, eGo, and Halo],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13.2. The percentage for Male students is 15.9. The percentage for Female students is 10.5. The percentage for 9th grade students is 9.5. The percentage for 10th grade students is 11.4. The percentage for 11th grade students is 14.1. The percentage for 12th grade students is 18.3. The percentage for Black students is 8.5. The percentage for Hispanic students is 11.4. The percentage for White students is 15.6.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29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ever tried cigarette smoking (even one or two puffs).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70.1. The percentage for 1993 is 69.5. The percentage for 1995 is 71.3. The percentage for 1997 is 70.2. The percentage for 1999 is 70.4. The percentage for 2001 is 63.9. The percentage for 2003 is 58.4. The percentage for 2005 is 54.3. The percentage for 2007 is 50.3. The percentage for 2009 is 46.3. The percentage for 2011 is 44.7. The percentage for 2013 is 41.1. The percentage for 2015 is 32.3. The percentage for 2017 is 28.9.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did not change from 1991 to 1999, and decreased from 1999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2015-2017. This slide shows percentages from 2015 through 2017 for high school students who currently used an electronic vapor product (including e-cigarettes, e-cigars, e-pipes, vape pipes, vaping pens, e-hookahs, and hookah pens [such as blu, NJOY, Vuse, MarkTen, Logic, Vapin Plus, eGo, and Halo],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2015 is 24.1. The percentage for 2017 is 13.2.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based on linear trend analyses using logistic regression models controlling for sex, race/ethnicity, and grade (p &lt; 0.05), the prevalence decreased from 2015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37 states and 21 cities for high school students who currently used an electronic vapor product (including e-cigarettes, e-cigars, e-pipes, vape pipes, vaping pens, e-hookahs, and hookah pens [such as blu, NJOY, Vuse, MarkTen, Logic, Vapin Plus, eGo, and Halo],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7.6% to 26.2%. The median across states was 14.3%.  The range across cites was 4.7% to 17.3%. The median across cities was 7.4%.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p:cNvSpPr>
            <a:spLocks noGrp="1" noRot="1" noChangeAspect="1" noTextEdit="1"/>
          </p:cNvSpPr>
          <p:nvPr>
            <p:ph type="sldImg"/>
          </p:nvPr>
        </p:nvSpPr>
        <p:spPr>
          <a:ln/>
        </p:spPr>
      </p:sp>
      <p:sp>
        <p:nvSpPr>
          <p:cNvPr id="6553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an electronic vapor product (including e-cigarettes, e-cigars, e-pipes, vape pipes, vaping pens, e-hookahs, and hookah pens [such as blu, NJOY, Vuse, MarkTen, Logic, Vapin Plus, eGo, and Halo], on at least 1 day during the 30 days before the survey), 2017. The values range from 7.6% to 26.2%. Iowa, Kansas, Missouri, Nebraska, Pennsylvania, Tennessee, Texas, Utah, Wisconsin, range from 7.6% to 11.7%. Arkansas, Delaware, Illinois, Kentucky, Louisiana, Maryland, South Carolina, Vermont, Virginia, range from 11.8% to 14.2%. Alaska, Arizona, Idaho, Maine, Michigan, Nevada, New York, Oklahoma, West Virginia, range from 14.3% to 17.2%. California, Colorado, Hawaii, Massachusetts, Montana, New Hampshire, New Mexico, North Carolina, North Dakota, Rhode Island, range from 17.3% to 26.2%. Florida, Connecticut, did not ask this question. Alabama, Georgia, Indiana, Mississippi, New Jersey, Ohio, and South Dakota did not have weighted data. Minnesota, Oregon, Washington and Wyoming did not participate.</a:t>
            </a:r>
          </a:p>
        </p:txBody>
      </p:sp>
      <p:sp>
        <p:nvSpPr>
          <p:cNvPr id="655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451548C-D76F-43C6-93E2-D349820FD63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42129808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cs typeface="Arial" panose="020B0604020202020204" pitchFamily="34" charset="0"/>
              </a:rPr>
              <a:t>Data for this slide are from the National Youth Risk Behavior Survey. This slide shows percentages of high school students who currently </a:t>
            </a:r>
            <a:r>
              <a:rPr lang="en-US" sz="1000" dirty="0" smtClean="0">
                <a:latin typeface="Arial" panose="020B0604020202020204" pitchFamily="34" charset="0"/>
                <a:cs typeface="Arial" panose="020B0604020202020204" pitchFamily="34" charset="0"/>
              </a:rPr>
              <a:t>used </a:t>
            </a:r>
            <a:r>
              <a:rPr lang="en-US" sz="1000" dirty="0">
                <a:latin typeface="Arial" panose="020B0604020202020204" pitchFamily="34" charset="0"/>
                <a:cs typeface="Arial" panose="020B0604020202020204" pitchFamily="34" charset="0"/>
              </a:rPr>
              <a:t>electronic vapor </a:t>
            </a:r>
            <a:r>
              <a:rPr lang="en-US" sz="1000" dirty="0" smtClean="0">
                <a:latin typeface="Arial" panose="020B0604020202020204" pitchFamily="34" charset="0"/>
                <a:cs typeface="Arial" panose="020B0604020202020204" pitchFamily="34" charset="0"/>
              </a:rPr>
              <a:t>products frequently </a:t>
            </a:r>
            <a:r>
              <a:rPr lang="en-US" sz="1000" dirty="0">
                <a:latin typeface="Arial" panose="020B0604020202020204" pitchFamily="34" charset="0"/>
                <a:cs typeface="Arial" panose="020B0604020202020204" pitchFamily="34" charset="0"/>
              </a:rPr>
              <a:t>(on 20 or more days during the 30 days before the survey). </a:t>
            </a:r>
            <a:endParaRPr lang="en-US" sz="1000" dirty="0" smtClean="0">
              <a:latin typeface="Arial" panose="020B0604020202020204" pitchFamily="34" charset="0"/>
              <a:cs typeface="Arial" panose="020B0604020202020204" pitchFamily="34" charset="0"/>
            </a:endParaRPr>
          </a:p>
          <a:p>
            <a:pPr>
              <a:spcBef>
                <a:spcPct val="0"/>
              </a:spcBef>
            </a:pPr>
            <a:endParaRPr lang="en-US" sz="1000" baseline="0" dirty="0" smtClean="0">
              <a:latin typeface="Arial" panose="020B0604020202020204" pitchFamily="34" charset="0"/>
              <a:cs typeface="Arial" panose="020B0604020202020204" pitchFamily="34" charset="0"/>
            </a:endParaRPr>
          </a:p>
          <a:p>
            <a:pPr>
              <a:spcBef>
                <a:spcPct val="0"/>
              </a:spcBef>
            </a:pPr>
            <a:r>
              <a:rPr lang="en-US" sz="1000" dirty="0">
                <a:latin typeface="Arial" panose="020B0604020202020204" pitchFamily="34" charset="0"/>
                <a:cs typeface="Arial" panose="020B0604020202020204" pitchFamily="34" charset="0"/>
              </a:rPr>
              <a:t>The percentage for all students is 3.3. The percentage for Male students is 5.0. The percentage for Female students is 1.6. The percentage for 9th grade students is 1.8. The percentage for 10th grade students is 2.7. The percentage for 11th grade students is 3.7. The percentage for 12th grade students is 5.0. The percentage for Black students is 1.4. The percentage for Hispanic students is  2.1. The percentage for White students is 4.3 All Hispanic students are included in the Hispanic category.  All other races are non-Hispanic. Note: This graph contains weighted results.</a:t>
            </a:r>
            <a:endParaRPr lang="en-US" sz="1000" dirty="0" smtClean="0">
              <a:latin typeface="Arial" panose="020B0604020202020204" pitchFamily="34" charset="0"/>
              <a:cs typeface="Arial" panose="020B0604020202020204" pitchFamily="34" charset="0"/>
            </a:endParaRPr>
          </a:p>
          <a:p>
            <a:pPr>
              <a:spcBef>
                <a:spcPct val="0"/>
              </a:spcBef>
            </a:pPr>
            <a:endParaRPr lang="en-US" sz="1000" baseline="0" dirty="0" smtClean="0">
              <a:latin typeface="Arial" panose="020B0604020202020204" pitchFamily="34" charset="0"/>
              <a:cs typeface="Arial" panose="020B0604020202020204" pitchFamily="34" charset="0"/>
            </a:endParaRPr>
          </a:p>
          <a:p>
            <a:pPr>
              <a:spcBef>
                <a:spcPct val="0"/>
              </a:spcBef>
            </a:pPr>
            <a:r>
              <a:rPr lang="en-US" sz="1000" dirty="0">
                <a:latin typeface="Arial" panose="020B0604020202020204" pitchFamily="34" charset="0"/>
                <a:cs typeface="Arial" panose="020B0604020202020204" pitchFamily="34" charset="0"/>
              </a:rPr>
              <a:t>For this behavior, </a:t>
            </a:r>
            <a:r>
              <a:rPr lang="en-US" sz="1000" dirty="0">
                <a:solidFill>
                  <a:schemeClr val="tx2"/>
                </a:solidFill>
                <a:latin typeface="Arial" panose="020B0604020202020204" pitchFamily="34" charset="0"/>
                <a:cs typeface="Arial" panose="020B0604020202020204" pitchFamily="34" charset="0"/>
              </a:rPr>
              <a:t>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White students is higher than for Black students. The prevalence for White students is higher than for Hispanic students. (Based on t-test analysis, p &lt; 0.05.)</a:t>
            </a:r>
            <a:endParaRPr lang="en-US" sz="1000" i="0" dirty="0" smtClean="0">
              <a:solidFill>
                <a:schemeClr val="tx2"/>
              </a:solidFill>
              <a:latin typeface="Arial" panose="020B0604020202020204" pitchFamily="34" charset="0"/>
              <a:cs typeface="Arial" panose="020B0604020202020204" pitchFamily="34" charset="0"/>
            </a:endParaRPr>
          </a:p>
          <a:p>
            <a:endParaRPr lang="en-US" sz="1000" dirty="0">
              <a:latin typeface="Arial" panose="020B0604020202020204" pitchFamily="34" charset="0"/>
              <a:cs typeface="Arial" panose="020B0604020202020204" pitchFamily="34" charset="0"/>
            </a:endParaRP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endParaRPr lang="en-US" sz="10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rPr>
              <a:t>These are results from the National Youth Risk Behavior Surveys, 2015-2017. This slide shows percentages from 2015 through 2017 for high school students who c</a:t>
            </a:r>
            <a:r>
              <a:rPr lang="en-US" sz="1000" dirty="0">
                <a:solidFill>
                  <a:srgbClr val="FFCC00"/>
                </a:solidFill>
                <a:latin typeface="Arial" panose="020B0604020202020204" pitchFamily="34" charset="0"/>
                <a:cs typeface="Arial" panose="020B0604020202020204" pitchFamily="34" charset="0"/>
              </a:rPr>
              <a:t>urrently used electronic vapor products frequently (on 20 or more days during the 30 days before the survey). </a:t>
            </a:r>
          </a:p>
          <a:p>
            <a:endParaRPr lang="en-US" dirty="0"/>
          </a:p>
          <a:p>
            <a:pPr>
              <a:spcBef>
                <a:spcPct val="0"/>
              </a:spcBef>
            </a:pPr>
            <a:r>
              <a:rPr lang="en-US" sz="1000" dirty="0">
                <a:latin typeface="Arial" pitchFamily="34" charset="0"/>
              </a:rPr>
              <a:t>The percentage for 2015 is 3.0. The percentage for 2017 is 3.3.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based on linear trend analyses using logistic regression models controlling for sex, race/ethnicity, and grade (p &lt; 0.05), the prevalence did not change from 2015 to 2017. </a:t>
            </a:r>
          </a:p>
          <a:p>
            <a:pPr>
              <a:spcBef>
                <a:spcPct val="0"/>
              </a:spcBef>
            </a:pPr>
            <a:endParaRPr lang="en-US" sz="1000" dirty="0">
              <a:latin typeface="Arial" pitchFamily="34" charset="0"/>
            </a:endParaRPr>
          </a:p>
          <a:p>
            <a:pPr>
              <a:spcBef>
                <a:spcPct val="0"/>
              </a:spcBef>
            </a:pPr>
            <a:endParaRPr lang="en-US" baseline="0" dirty="0" smtClean="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rPr>
              <a:t>These are results from the state and local Youth Risk Behavior Surveys, 2017. This slide shows the range and median percentages of 37 states and 21 cities for high school students who currently used electronic vapor products </a:t>
            </a:r>
            <a:r>
              <a:rPr lang="en-US" sz="1000" dirty="0" smtClean="0">
                <a:latin typeface="Arial" panose="020B0604020202020204" pitchFamily="34" charset="0"/>
              </a:rPr>
              <a:t>frequently (on </a:t>
            </a:r>
            <a:r>
              <a:rPr lang="en-US" sz="1000" dirty="0">
                <a:latin typeface="Arial" panose="020B0604020202020204" pitchFamily="34" charset="0"/>
              </a:rPr>
              <a:t>20 or more days during the 30 days before the survey). </a:t>
            </a:r>
            <a:endParaRPr lang="en-US" sz="1000" dirty="0" smtClean="0"/>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1.5% to 5.7%. The median across states was 2.8%.  The range across cites was 0.4% to 2.5%. The median across cities was 0.9%.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p:cNvSpPr>
            <a:spLocks noGrp="1" noRot="1" noChangeAspect="1" noTextEdit="1"/>
          </p:cNvSpPr>
          <p:nvPr>
            <p:ph type="sldImg"/>
          </p:nvPr>
        </p:nvSpPr>
        <p:spPr>
          <a:ln/>
        </p:spPr>
      </p:sp>
      <p:sp>
        <p:nvSpPr>
          <p:cNvPr id="6758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an electronic vapor product frequently, 2017. The values range from 1.5% to 5.7%. Arkansas, Delaware, Iowa, Louisiana, Maine, Maryland, Nebraska, Pennsylvania, Texas, range from 1.5% to 2.3%. Alaska, California, Kansas, Kentucky, Missouri, New York, South Carolina, Tennessee, Vermont, range from 2.4% to 2.7%. Idaho, Illinois, Massachusetts, Nevada, Oklahoma, Utah, Virginia, West Virginia, Wisconsin, range from 2.8% to 3.6%. Arizona, Colorado, Hawaii, Michigan, Montana, New Hampshire, New Mexico, North Carolina, North Dakota, Rhode Island, range from 3.7% to 5.7%. Florida, Connecticut, did not ask this question. Alabama, Georgia, Indiana, Mississippi, New Jersey, Ohio, and South Dakota did not have weighted data. Minnesota, Oregon, Washington and Wyoming did not participate.</a:t>
            </a:r>
          </a:p>
        </p:txBody>
      </p:sp>
      <p:sp>
        <p:nvSpPr>
          <p:cNvPr id="675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43480B7A-2E0F-4E15-BA96-2F8B0DA74770}" type="slidenum">
              <a:rPr lang="en-US" altLang="en-US" b="0" smtClean="0">
                <a:solidFill>
                  <a:schemeClr val="tx1"/>
                </a:solidFill>
                <a:latin typeface="Times New Roman" panose="02020603050405020304" pitchFamily="18" charset="0"/>
              </a:rPr>
              <a:pPr/>
              <a:t>36</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96602040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percentages of high school students who currently </a:t>
            </a:r>
            <a:r>
              <a:rPr lang="en-US" sz="1000" dirty="0" smtClean="0">
                <a:latin typeface="Arial" panose="020B0604020202020204" pitchFamily="34" charset="0"/>
              </a:rPr>
              <a:t>used an electronic </a:t>
            </a:r>
            <a:r>
              <a:rPr lang="en-US" sz="1000" dirty="0">
                <a:latin typeface="Arial" panose="020B0604020202020204" pitchFamily="34" charset="0"/>
              </a:rPr>
              <a:t>vapor </a:t>
            </a:r>
            <a:r>
              <a:rPr lang="en-US" sz="1000" dirty="0" smtClean="0">
                <a:latin typeface="Arial" panose="020B0604020202020204" pitchFamily="34" charset="0"/>
              </a:rPr>
              <a:t>product </a:t>
            </a:r>
            <a:r>
              <a:rPr lang="en-US" sz="1000" dirty="0">
                <a:latin typeface="Arial" panose="020B0604020202020204" pitchFamily="34" charset="0"/>
              </a:rPr>
              <a:t>daily (on all 30 days during the 30 days before the survey). </a:t>
            </a:r>
          </a:p>
          <a:p>
            <a:endParaRPr lang="en-US" sz="1000" dirty="0">
              <a:latin typeface="Arial" panose="020B0604020202020204" pitchFamily="34" charset="0"/>
            </a:endParaRPr>
          </a:p>
          <a:p>
            <a:pPr>
              <a:spcBef>
                <a:spcPct val="0"/>
              </a:spcBef>
            </a:pPr>
            <a:r>
              <a:rPr lang="en-US" sz="1000" dirty="0">
                <a:latin typeface="Arial" panose="020B0604020202020204" pitchFamily="34" charset="0"/>
              </a:rPr>
              <a:t>The percentage for all students is 2.4. The percentage for Male students is 3.8. The percentage for Female students is 1.1. The percentage for 9th grade students is 1.2. The percentage for 10th grade students is 1.7. The percentage for 11th grade students is 2.7. The percentage for 12th grade students is 4.0. The percentage for Black students is 1.0. The percentage for Hispanic students is 1.7. The percentage for White students is 3.1.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i="0" dirty="0" smtClean="0">
                <a:latin typeface="Arial" pitchFamily="34" charset="0"/>
              </a:rPr>
              <a:t>For this behavior, the prevalence male students </a:t>
            </a:r>
            <a:r>
              <a:rPr lang="en-US" sz="1000" i="0" baseline="0" dirty="0" smtClean="0">
                <a:latin typeface="Arial" pitchFamily="34" charset="0"/>
              </a:rPr>
              <a:t>is higher than for female students.  The prevalence </a:t>
            </a:r>
            <a:r>
              <a:rPr lang="en-US" sz="1000" i="0" dirty="0" smtClean="0">
                <a:latin typeface="Arial" pitchFamily="34" charset="0"/>
              </a:rPr>
              <a:t>for 11th grade students is higher than for 9th grade students. The prevalence for 12th grade students is higher than for 9th grade students. The prevalence for 11th grade students is higher than for 10th grade students. The prevalence for 12th grade students is higher than for 10th grade students. The prevalence for White students is higher than for Black students. The prevalence for White students is higher than for Hispanic students. (Based on t-test analysis, p &lt; 0.05.)</a:t>
            </a:r>
            <a:endParaRPr lang="en-US" sz="1000" i="0"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2015-2017. This slide shows percentages from 2015 through 2017 for high school students who currently </a:t>
            </a:r>
            <a:r>
              <a:rPr lang="en-US" sz="1000" dirty="0" smtClean="0">
                <a:latin typeface="Arial" panose="020B0604020202020204" pitchFamily="34" charset="0"/>
              </a:rPr>
              <a:t>used an electronic </a:t>
            </a:r>
            <a:r>
              <a:rPr lang="en-US" sz="1000" dirty="0">
                <a:latin typeface="Arial" panose="020B0604020202020204" pitchFamily="34" charset="0"/>
              </a:rPr>
              <a:t>vapor </a:t>
            </a:r>
            <a:r>
              <a:rPr lang="en-US" sz="1000" dirty="0" smtClean="0">
                <a:latin typeface="Arial" panose="020B0604020202020204" pitchFamily="34" charset="0"/>
              </a:rPr>
              <a:t>product </a:t>
            </a:r>
            <a:r>
              <a:rPr lang="en-US" sz="1000" dirty="0">
                <a:latin typeface="Arial" panose="020B0604020202020204" pitchFamily="34" charset="0"/>
              </a:rPr>
              <a:t>daily (on all 30 days during the 30 days before the survey). </a:t>
            </a:r>
            <a:endParaRPr lang="en-US" sz="1000" dirty="0" smtClean="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2015 is 2.0. The percentage for 2017 is 2.4.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based on linear trend analyses using logistic regression models controlling for sex, race/ethnicity, and grade (p &lt; 0.05), the prevalence did not change from 2015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cs typeface="Arial" panose="020B0604020202020204" pitchFamily="34" charset="0"/>
              </a:rPr>
              <a:t>These are results from the state and local Youth Risk Behavior Surveys, 2017. This slide shows the range and median percentages of 37 states and 21 cities for high school students who currently used </a:t>
            </a:r>
            <a:r>
              <a:rPr lang="en-US" sz="1000" dirty="0" smtClean="0">
                <a:latin typeface="Arial" panose="020B0604020202020204" pitchFamily="34" charset="0"/>
                <a:cs typeface="Arial" panose="020B0604020202020204" pitchFamily="34" charset="0"/>
              </a:rPr>
              <a:t>an electronic </a:t>
            </a:r>
            <a:r>
              <a:rPr lang="en-US" sz="1000" dirty="0">
                <a:latin typeface="Arial" panose="020B0604020202020204" pitchFamily="34" charset="0"/>
                <a:cs typeface="Arial" panose="020B0604020202020204" pitchFamily="34" charset="0"/>
              </a:rPr>
              <a:t>vapor </a:t>
            </a:r>
            <a:r>
              <a:rPr lang="en-US" sz="1000" dirty="0" smtClean="0">
                <a:latin typeface="Arial" panose="020B0604020202020204" pitchFamily="34" charset="0"/>
                <a:cs typeface="Arial" panose="020B0604020202020204" pitchFamily="34" charset="0"/>
              </a:rPr>
              <a:t>product </a:t>
            </a:r>
            <a:r>
              <a:rPr lang="en-US" sz="1000" dirty="0">
                <a:latin typeface="Arial" panose="020B0604020202020204" pitchFamily="34" charset="0"/>
                <a:cs typeface="Arial" panose="020B0604020202020204" pitchFamily="34" charset="0"/>
              </a:rPr>
              <a:t>daily (on all 30 days during the 30 days before the survey). </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r>
              <a:rPr lang="en-US" sz="1000" dirty="0">
                <a:latin typeface="Arial" pitchFamily="34" charset="0"/>
              </a:rPr>
              <a:t>The range across states was 0.9% to 4.0%. The median across states was 1.9%.  The range across cites was 0.1% to 1.9%. The median across cities was 0.7%.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39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30 states and 16 cities for high school students who ever tried cigarette smoking (even one or two puffs).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16.4% to 40.5%. The median across states was 28.3%.  The range across cites was 15.0% to 27.3%. The median across cities was 18.6%.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Image Placeholder 1"/>
          <p:cNvSpPr>
            <a:spLocks noGrp="1" noRot="1" noChangeAspect="1" noTextEdit="1"/>
          </p:cNvSpPr>
          <p:nvPr>
            <p:ph type="sldImg"/>
          </p:nvPr>
        </p:nvSpPr>
        <p:spPr>
          <a:ln/>
        </p:spPr>
      </p:sp>
      <p:sp>
        <p:nvSpPr>
          <p:cNvPr id="6963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an electronic vapor product daily, 2017. The values range from 0.9% to 4%. Iowa, Kansas, Louisiana, Maryland, Nebraska, New York, South Carolina, Tennessee, Texas, range from 0.9% to 1.5%. Arkansas, Maine, Pennsylvania, Vermont, range from 1.6% to 1.8%. Alaska, California, Delaware, Idaho, Kentucky, Massachusetts, Missouri, Montana, Nevada, Oklahoma, Utah, Virginia, West Virginia, Wisconsin, range from 1.9% to 2.6%. Arizona, Colorado, Hawaii, Illinois, Michigan, New Hampshire, New Mexico, North Carolina, North Dakota, Rhode Island, range from 2.7% to 4.0%. Florida, Connecticut, did not ask this question. Alabama, Georgia, Indiana, Mississippi, New Jersey, Ohio, and South Dakota did not have weighted data. Minnesota, Oregon, Washington and Wyoming did not participate.</a:t>
            </a:r>
          </a:p>
        </p:txBody>
      </p:sp>
      <p:sp>
        <p:nvSpPr>
          <p:cNvPr id="696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EA4E5A2C-6F08-4DE3-90E0-E9C32AA8772C}" type="slidenum">
              <a:rPr lang="en-US" altLang="en-US" b="0" smtClean="0">
                <a:solidFill>
                  <a:schemeClr val="tx1"/>
                </a:solidFill>
                <a:latin typeface="Times New Roman" panose="02020603050405020304" pitchFamily="18" charset="0"/>
              </a:rPr>
              <a:pPr/>
              <a:t>40</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84782488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usually got their own electronic vapor products by buying them in a store (such as a convenience store, supermarket, discount store, gas station, or vape store, during the 30 days before the survey, among students who currently used electronic vapor products and who were aged &lt;18 years).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13.6. The percentage for Male students is 15.6. The percentage for Female students is 10.8. The percentage for 9th grade students is 8.7. The percentage for 10th grade students is 11.6. The percentage for 11th grade students is 14.3. The percentage for 12th grade students is 22.9. The percentage for Black students is 14.5. The percentage for Hispanic students is 10.8. The percentage for White students is 14.8.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12th grade students is higher than for 9th grade students. The prevalence for 12th grade students is higher than for 10th grade students. The prevalence for 12th grade students is higher than for 11th grade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26 states and 7 cities for high school students who usually got their own electronic vapor products by buying them in a store (such as a convenience store, supermarket, discount store, gas station, or vape store, during the 30 days before the survey, among students who currently used electronic vapor products and who were aged &lt;18 years).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6.0% to 26.7%. The median across states was 10.6%.  The range across cites was 10.5% to 23.6%. The median across cities was 18.4%.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p:cNvSpPr>
            <a:spLocks noGrp="1" noRot="1" noChangeAspect="1" noTextEdit="1"/>
          </p:cNvSpPr>
          <p:nvPr>
            <p:ph type="sldImg"/>
          </p:nvPr>
        </p:nvSpPr>
        <p:spPr>
          <a:ln/>
        </p:spPr>
      </p:sp>
      <p:sp>
        <p:nvSpPr>
          <p:cNvPr id="6758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usually got their own electronic vapor products by buying them in a store (such as a convenience store, supermarket, discount store, gas station, or vape store, during the 30 days before the survey, among students who currently used electronic vapor products and who were aged &lt;18 years), 2017. The values range from 6% to 26.7%. Maine, Montana, Nebraska, North Dakota, Tennessee, Vermont, range from 6.0% to 9.2%. Alaska, California, New Hampshire, Oklahoma, Utah, West Virginia, range from 9.3% to 10.5%. Michigan, Missouri, Nevada, Pennsylvania, South Carolina, Texas, Virginia, range from 10.6% to 13.2%. Arkansas, Delaware, Illinois, Kentucky, Louisiana, Maryland, Rhode Island, range from 13.3% to 26.7%. Wisconsin, New York, New Mexico, North Carolina, Massachusetts, Kansas, Idaho, Iowa, Hawaii, Florida, Connecticut, Colorado, Arizona, did not ask this question. Alabama, Georgia, Indiana, Mississippi, New Jersey, Ohio, and South Dakota did not have weighted data. Minnesota, Oregon, Washington and Wyoming did not participate.</a:t>
            </a:r>
          </a:p>
        </p:txBody>
      </p:sp>
      <p:sp>
        <p:nvSpPr>
          <p:cNvPr id="675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7570B75-3584-4404-A6E1-362707BE18A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9864238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used smokeless tobacco (chewing tobacco, snuff, dip, snus, or dissolvable tobacco products [such as Redman, Levi Garrett, Beechnut, Skoal, Skoal Bandits, Copenhagen, Camel Snus, Marlboro Snus, General Snus, Ariva, Stonewall, or Camel Orbs], not counting any electronic vapor products, on at least 1 day during the 30 days before the survey).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5.5. The percentage for Male students is 8.9. The percentage for Female students is 1.9. The percentage for 9th grade students is 4.1. The percentage for 10th grade students is 4.6. The percentage for 11th grade students is 5.7. The percentage for 12th grade students is 7.2. The percentage for Black students is 3.5. The percentage for Hispanic students is 3.7. The percentage for White students is 6.8.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12th grade students is higher than for 10th grade students. The prevalence for White students is higher than for Black students. The prevalence for White students is higher than for Hispanic students. (Based on t-test analysis, p &lt; 0.05.)</a:t>
            </a:r>
            <a:endParaRPr lang="en-US" b="0" i="0"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33 states and 18 cities for high school students who currently used smokeless tobacco (chewing tobacco, snuff, dip, snus, or dissolvable tobacco products [such as Redman, Levi Garrett, Beechnut, Skoal, Skoal Bandits, Copenhagen, Camel Snus, Marlboro Snus, General Snus, Ariva, Stonewall, or Camel Orbs], not counting any electronic vapor products, on at least 1 day during the 30 days before the survey).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2.8% to 12.7%. The median across states was 5.9%.  The range across cites was 1.9% to 5.9%. The median across cities was 3.7%.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Image Placeholder 1"/>
          <p:cNvSpPr>
            <a:spLocks noGrp="1" noRot="1" noChangeAspect="1" noTextEdit="1"/>
          </p:cNvSpPr>
          <p:nvPr>
            <p:ph type="sldImg"/>
          </p:nvPr>
        </p:nvSpPr>
        <p:spPr>
          <a:ln/>
        </p:spPr>
      </p:sp>
      <p:sp>
        <p:nvSpPr>
          <p:cNvPr id="6963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smokeless tobacco (chewing tobacco, snuff, dip, snus, or dissolvable tobacco products [such as Redman, Levi Garrett, Beechnut, Skoal, Skoal Bandits, Copenhagen, Camel Snus, Marlboro Snus, General Snus, Ariva, Stonewall, or Camel Orbs], not counting any electronic vapor products, on at least 1 day during the 30 days before the survey), 2017. The values range from 2.8% to 12.7%. Arizona, California, Delaware, Idaho, Nevada, New York, Utah, Virginia, range from 2.8% to 4.7%. Illinois, Kansas, Maine, Massachusetts, Nebraska, Rhode Island, Texas, Vermont, range from 4.8% to 5.8%. Iowa, Maryland, Michigan, Missouri, North Dakota, Pennsylvania, Tennessee, Wisconsin, range from 5.9% to 8.1%. Alaska, Arkansas, Kentucky, Louisiana, Montana, New Mexico, Oklahoma, South Carolina, West Virginia, range from 8.2% to 12.7%. New Hampshire, North Carolina, Hawaii, Florida, Connecticut, Colorado, did not ask this question. Alabama, Georgia, Indiana, Mississippi, New Jersey, Ohio, and South Dakota did not have weighted data. Minnesota, Oregon, Washington and Wyoming did not participate.</a:t>
            </a:r>
          </a:p>
        </p:txBody>
      </p:sp>
      <p:sp>
        <p:nvSpPr>
          <p:cNvPr id="696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F7CA05F-9A5A-4F4D-AC8A-860BBA1B81CE}"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0281720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cs typeface="Arial" panose="020B0604020202020204" pitchFamily="34" charset="0"/>
              </a:rPr>
              <a:t>Data for this slide are from the National Youth Risk Behavior Survey. This slide shows percentages of high school students who currently </a:t>
            </a:r>
            <a:r>
              <a:rPr lang="en-US" sz="1000" dirty="0" smtClean="0">
                <a:latin typeface="Arial" panose="020B0604020202020204" pitchFamily="34" charset="0"/>
                <a:cs typeface="Arial" panose="020B0604020202020204" pitchFamily="34" charset="0"/>
              </a:rPr>
              <a:t>used </a:t>
            </a:r>
            <a:r>
              <a:rPr lang="en-US" sz="1000" dirty="0">
                <a:latin typeface="Arial" panose="020B0604020202020204" pitchFamily="34" charset="0"/>
                <a:cs typeface="Arial" panose="020B0604020202020204" pitchFamily="34" charset="0"/>
              </a:rPr>
              <a:t>smokeless tobacco </a:t>
            </a:r>
            <a:r>
              <a:rPr lang="en-US" sz="1000" dirty="0" smtClean="0">
                <a:latin typeface="Arial" panose="020B0604020202020204" pitchFamily="34" charset="0"/>
                <a:cs typeface="Arial" panose="020B0604020202020204" pitchFamily="34" charset="0"/>
              </a:rPr>
              <a:t>frequently</a:t>
            </a:r>
            <a:r>
              <a:rPr lang="en-US" sz="1000" baseline="0" dirty="0" smtClean="0">
                <a:latin typeface="Arial" panose="020B0604020202020204" pitchFamily="34" charset="0"/>
                <a:cs typeface="Arial" panose="020B0604020202020204" pitchFamily="34" charset="0"/>
              </a:rPr>
              <a:t> </a:t>
            </a:r>
            <a:r>
              <a:rPr lang="en-US" sz="1000" dirty="0" smtClean="0">
                <a:latin typeface="Arial" panose="020B0604020202020204" pitchFamily="34" charset="0"/>
                <a:cs typeface="Arial" panose="020B0604020202020204" pitchFamily="34" charset="0"/>
              </a:rPr>
              <a:t>(</a:t>
            </a:r>
            <a:r>
              <a:rPr lang="en-US" sz="1000" dirty="0" smtClean="0">
                <a:solidFill>
                  <a:srgbClr val="FFCC00"/>
                </a:solidFill>
                <a:latin typeface="Arial" panose="020B0604020202020204" pitchFamily="34" charset="0"/>
                <a:cs typeface="Arial" panose="020B0604020202020204" pitchFamily="34" charset="0"/>
              </a:rPr>
              <a:t>chewing </a:t>
            </a:r>
            <a:r>
              <a:rPr lang="en-US" sz="1000" dirty="0">
                <a:solidFill>
                  <a:srgbClr val="FFCC00"/>
                </a:solidFill>
                <a:latin typeface="Arial" panose="020B0604020202020204" pitchFamily="34" charset="0"/>
                <a:cs typeface="Arial" panose="020B0604020202020204" pitchFamily="34" charset="0"/>
              </a:rPr>
              <a:t>tobacco, snuff, dip, snus, or dissolvable tobacco products [such as Redman, Levi Garrett, Beechnut, </a:t>
            </a:r>
            <a:r>
              <a:rPr lang="en-US" sz="1000" dirty="0" err="1">
                <a:solidFill>
                  <a:srgbClr val="FFCC00"/>
                </a:solidFill>
                <a:latin typeface="Arial" panose="020B0604020202020204" pitchFamily="34" charset="0"/>
                <a:cs typeface="Arial" panose="020B0604020202020204" pitchFamily="34" charset="0"/>
              </a:rPr>
              <a:t>Skoal</a:t>
            </a:r>
            <a:r>
              <a:rPr lang="en-US" sz="1000" dirty="0">
                <a:solidFill>
                  <a:srgbClr val="FFCC00"/>
                </a:solidFill>
                <a:latin typeface="Arial" panose="020B0604020202020204" pitchFamily="34" charset="0"/>
                <a:cs typeface="Arial" panose="020B0604020202020204" pitchFamily="34" charset="0"/>
              </a:rPr>
              <a:t>, </a:t>
            </a:r>
            <a:r>
              <a:rPr lang="en-US" sz="1000" dirty="0" err="1">
                <a:solidFill>
                  <a:srgbClr val="FFCC00"/>
                </a:solidFill>
                <a:latin typeface="Arial" panose="020B0604020202020204" pitchFamily="34" charset="0"/>
                <a:cs typeface="Arial" panose="020B0604020202020204" pitchFamily="34" charset="0"/>
              </a:rPr>
              <a:t>Skoal</a:t>
            </a:r>
            <a:r>
              <a:rPr lang="en-US" sz="1000" dirty="0">
                <a:solidFill>
                  <a:srgbClr val="FFCC00"/>
                </a:solidFill>
                <a:latin typeface="Arial" panose="020B0604020202020204" pitchFamily="34" charset="0"/>
                <a:cs typeface="Arial" panose="020B0604020202020204" pitchFamily="34" charset="0"/>
              </a:rPr>
              <a:t> Bandits, Copenhagen, Camel Snus, Marlboro Snus, General Snus, </a:t>
            </a:r>
            <a:r>
              <a:rPr lang="en-US" sz="1000" dirty="0" err="1">
                <a:solidFill>
                  <a:srgbClr val="FFCC00"/>
                </a:solidFill>
                <a:latin typeface="Arial" panose="020B0604020202020204" pitchFamily="34" charset="0"/>
                <a:cs typeface="Arial" panose="020B0604020202020204" pitchFamily="34" charset="0"/>
              </a:rPr>
              <a:t>Ariva</a:t>
            </a:r>
            <a:r>
              <a:rPr lang="en-US" sz="1000" dirty="0">
                <a:solidFill>
                  <a:srgbClr val="FFCC00"/>
                </a:solidFill>
                <a:latin typeface="Arial" panose="020B0604020202020204" pitchFamily="34" charset="0"/>
                <a:cs typeface="Arial" panose="020B0604020202020204" pitchFamily="34" charset="0"/>
              </a:rPr>
              <a:t>, Stonewall, or Camel Orbs], not counting any electronic vapor products, </a:t>
            </a:r>
            <a:r>
              <a:rPr lang="en-US" sz="1000" dirty="0">
                <a:latin typeface="Arial" panose="020B0604020202020204" pitchFamily="34" charset="0"/>
                <a:cs typeface="Arial" panose="020B0604020202020204" pitchFamily="34" charset="0"/>
              </a:rPr>
              <a:t>on 20 or more days during the 30 days before the survey). </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r>
              <a:rPr lang="en-US" sz="1000" dirty="0">
                <a:latin typeface="Arial" panose="020B0604020202020204" pitchFamily="34" charset="0"/>
                <a:cs typeface="Arial" panose="020B0604020202020204" pitchFamily="34" charset="0"/>
              </a:rPr>
              <a:t>The percentage for all students is 2.1. The percentage for Male students is 3.7. The percentage for Female students is 0.4. The percentage for 9th grade students is 0.9. The percentage for 10th grade students is 1.7. The percentage for 11th grade students is 2.0. The percentage for 12th grade students is 3.4. The percentage for Black students is 0.9. The percentage for Hispanic students is 1.0. The percentage for White students is 2.9. All Hispanic students are included in the Hispanic category.  All other races are non-Hispanic. Note: This graph contains weighted results.</a:t>
            </a:r>
          </a:p>
          <a:p>
            <a:pPr>
              <a:spcBef>
                <a:spcPct val="0"/>
              </a:spcBef>
            </a:pPr>
            <a:endParaRPr lang="en-US" sz="1000" baseline="0" dirty="0">
              <a:latin typeface="Arial" panose="020B0604020202020204" pitchFamily="34" charset="0"/>
              <a:cs typeface="Arial" panose="020B0604020202020204" pitchFamily="34" charset="0"/>
            </a:endParaRPr>
          </a:p>
          <a:p>
            <a:pPr defTabSz="931774">
              <a:spcBef>
                <a:spcPct val="0"/>
              </a:spcBef>
              <a:defRPr/>
            </a:pPr>
            <a:r>
              <a:rPr lang="en-US" sz="1000" dirty="0">
                <a:latin typeface="Arial" panose="020B0604020202020204" pitchFamily="34" charset="0"/>
                <a:cs typeface="Arial" panose="020B0604020202020204" pitchFamily="34" charset="0"/>
              </a:rPr>
              <a:t>For this behavior, the prevalence for male students is higher than for female students.  The prevalence for 10th grade students is higher than for 9th grade students 11th grade students is higher than for 9th grade students. The prevalence for 12th grade students is higher than for 9th grade students. The prevalence for 12th grade students is higher than for 10th grade students.  The prevalence for White students is higher than for Black students. The prevalence for White students is higher than for Hispanic students. (Based on t-test analysis, p &lt; 0.05.)</a:t>
            </a:r>
            <a:endParaRPr lang="en-US" sz="1000" i="0" dirty="0" smtClean="0">
              <a:latin typeface="Arial" panose="020B0604020202020204" pitchFamily="34" charset="0"/>
              <a:cs typeface="Arial" panose="020B0604020202020204" pitchFamily="34" charset="0"/>
            </a:endParaRPr>
          </a:p>
          <a:p>
            <a:pPr>
              <a:spcBef>
                <a:spcPct val="0"/>
              </a:spcBef>
            </a:pPr>
            <a:endParaRPr lang="en-US" sz="1000" i="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cs typeface="Arial" panose="020B0604020202020204" pitchFamily="34" charset="0"/>
              </a:rPr>
              <a:t>These are results from the state and local Youth Risk Behavior Surveys, 2017. This slide shows the range and median percentages of 33 states and 18 cities for high school students who currently used smokeless </a:t>
            </a:r>
            <a:r>
              <a:rPr lang="en-US" sz="1000">
                <a:latin typeface="Arial" panose="020B0604020202020204" pitchFamily="34" charset="0"/>
                <a:cs typeface="Arial" panose="020B0604020202020204" pitchFamily="34" charset="0"/>
              </a:rPr>
              <a:t>tobacco </a:t>
            </a:r>
            <a:r>
              <a:rPr lang="en-US" sz="1000" smtClean="0">
                <a:latin typeface="Arial" panose="020B0604020202020204" pitchFamily="34" charset="0"/>
                <a:cs typeface="Arial" panose="020B0604020202020204" pitchFamily="34" charset="0"/>
              </a:rPr>
              <a:t>frequently </a:t>
            </a:r>
            <a:r>
              <a:rPr lang="en-US" sz="1000" dirty="0">
                <a:latin typeface="Arial" panose="020B0604020202020204" pitchFamily="34" charset="0"/>
                <a:cs typeface="Arial" panose="020B0604020202020204" pitchFamily="34" charset="0"/>
              </a:rPr>
              <a:t>(c</a:t>
            </a:r>
            <a:r>
              <a:rPr lang="en-US" sz="1000" dirty="0">
                <a:solidFill>
                  <a:srgbClr val="FFCC00"/>
                </a:solidFill>
                <a:latin typeface="Arial" panose="020B0604020202020204" pitchFamily="34" charset="0"/>
                <a:cs typeface="Arial" panose="020B0604020202020204" pitchFamily="34" charset="0"/>
              </a:rPr>
              <a:t>hewing tobacco, snuff, dip, snus, or dissolvable tobacco products, such as Redman, Levi Garrett, Beechnut, </a:t>
            </a:r>
            <a:r>
              <a:rPr lang="en-US" sz="1000" dirty="0" err="1">
                <a:solidFill>
                  <a:srgbClr val="FFCC00"/>
                </a:solidFill>
                <a:latin typeface="Arial" panose="020B0604020202020204" pitchFamily="34" charset="0"/>
                <a:cs typeface="Arial" panose="020B0604020202020204" pitchFamily="34" charset="0"/>
              </a:rPr>
              <a:t>Skoal</a:t>
            </a:r>
            <a:r>
              <a:rPr lang="en-US" sz="1000" dirty="0">
                <a:solidFill>
                  <a:srgbClr val="FFCC00"/>
                </a:solidFill>
                <a:latin typeface="Arial" panose="020B0604020202020204" pitchFamily="34" charset="0"/>
                <a:cs typeface="Arial" panose="020B0604020202020204" pitchFamily="34" charset="0"/>
              </a:rPr>
              <a:t>, </a:t>
            </a:r>
            <a:r>
              <a:rPr lang="en-US" sz="1000" dirty="0" err="1">
                <a:solidFill>
                  <a:srgbClr val="FFCC00"/>
                </a:solidFill>
                <a:latin typeface="Arial" panose="020B0604020202020204" pitchFamily="34" charset="0"/>
                <a:cs typeface="Arial" panose="020B0604020202020204" pitchFamily="34" charset="0"/>
              </a:rPr>
              <a:t>Skoal</a:t>
            </a:r>
            <a:r>
              <a:rPr lang="en-US" sz="1000" dirty="0">
                <a:solidFill>
                  <a:srgbClr val="FFCC00"/>
                </a:solidFill>
                <a:latin typeface="Arial" panose="020B0604020202020204" pitchFamily="34" charset="0"/>
                <a:cs typeface="Arial" panose="020B0604020202020204" pitchFamily="34" charset="0"/>
              </a:rPr>
              <a:t> Bandits, Copenhagen, Camel Snus, Marlboro Snus, General Snus, </a:t>
            </a:r>
            <a:r>
              <a:rPr lang="en-US" sz="1000" dirty="0" err="1">
                <a:solidFill>
                  <a:srgbClr val="FFCC00"/>
                </a:solidFill>
                <a:latin typeface="Arial" panose="020B0604020202020204" pitchFamily="34" charset="0"/>
                <a:cs typeface="Arial" panose="020B0604020202020204" pitchFamily="34" charset="0"/>
              </a:rPr>
              <a:t>Ariva</a:t>
            </a:r>
            <a:r>
              <a:rPr lang="en-US" sz="1000" dirty="0">
                <a:solidFill>
                  <a:srgbClr val="FFCC00"/>
                </a:solidFill>
                <a:latin typeface="Arial" panose="020B0604020202020204" pitchFamily="34" charset="0"/>
                <a:cs typeface="Arial" panose="020B0604020202020204" pitchFamily="34" charset="0"/>
              </a:rPr>
              <a:t>, Stonewall, or Camel Orbs, not counting any electronic vapor products, on 20 or more days during the 30 days before the survey</a:t>
            </a:r>
            <a:r>
              <a:rPr lang="en-US" sz="1000" dirty="0">
                <a:latin typeface="Arial" panose="020B0604020202020204" pitchFamily="34" charset="0"/>
                <a:cs typeface="Arial" panose="020B0604020202020204" pitchFamily="34" charset="0"/>
              </a:rPr>
              <a:t>). </a:t>
            </a:r>
          </a:p>
          <a:p>
            <a:r>
              <a:rPr lang="en-US" sz="1000" dirty="0">
                <a:latin typeface="Arial" panose="020B0604020202020204" pitchFamily="34" charset="0"/>
                <a:cs typeface="Arial" panose="020B0604020202020204" pitchFamily="34" charset="0"/>
              </a:rPr>
              <a:t> </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r>
              <a:rPr lang="en-US" sz="1000" dirty="0">
                <a:latin typeface="Arial" panose="020B0604020202020204" pitchFamily="34" charset="0"/>
                <a:cs typeface="Arial" panose="020B0604020202020204" pitchFamily="34" charset="0"/>
              </a:rPr>
              <a:t>The range across states was 0.6% to 5.8%. The median across states was 1.6%.  The range across cites was 0.3% to 1.4%. The median across cities was 0.6%. </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endParaRPr lang="en-US" sz="10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48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p:cNvSpPr>
            <a:spLocks noGrp="1" noRot="1" noChangeAspect="1" noTextEdit="1"/>
          </p:cNvSpPr>
          <p:nvPr>
            <p:ph type="sldImg"/>
          </p:nvPr>
        </p:nvSpPr>
        <p:spPr>
          <a:ln/>
        </p:spPr>
      </p:sp>
      <p:sp>
        <p:nvSpPr>
          <p:cNvPr id="7577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smokeless tobacco frequently, 2017. The values range from 0.6% to 5.8%. Arizona, California, Maryland, Massachusetts, Nevada, New York, Utah, Wisconsin, range from 0.6% to 1.2%. Idaho, Iowa, Kansas, Nebraska, Rhode Island, Texas, range from 1.3% to 1.5%. Delaware, Illinois, Maine, Michigan, Missouri, New Mexico, North Dakota, Pennsylvania, Vermont, Virginia, range from 1.6% to 2.4%. Alaska, Arkansas, Kentucky, Louisiana, Montana, Oklahoma, South Carolina, Tennessee, West Virginia, range from 2.5% to 5.8%. New Hampshire, North Carolina, Hawaii, Florida, Connecticut, Colorado, did not ask this question. Alabama, Georgia, Indiana, Mississippi, New Jersey, Ohio, and South Dakota did not have weighted data. Minnesota, Oregon, Washington and Wyoming did not participate.</a:t>
            </a:r>
          </a:p>
        </p:txBody>
      </p:sp>
      <p:sp>
        <p:nvSpPr>
          <p:cNvPr id="757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38A4EF6-2D31-4D62-B26F-E64A4224C043}" type="slidenum">
              <a:rPr lang="en-US" altLang="en-US" b="0" smtClean="0">
                <a:solidFill>
                  <a:schemeClr val="tx1"/>
                </a:solidFill>
                <a:latin typeface="Times New Roman" panose="02020603050405020304" pitchFamily="18" charset="0"/>
              </a:rPr>
              <a:pPr/>
              <a:t>49</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2939707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a:ln/>
        </p:spPr>
      </p:sp>
      <p:sp>
        <p:nvSpPr>
          <p:cNvPr id="5120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tried cigarette smoking (even one or two puffs), 2017. The values range from 16.4% to 40.5%. California, Delaware, Florida, Massachusetts, New York, Rhode Island, Utah, range from 16.4% to 23.9%. Idaho, Illinois, Kansas, Maine, Nebraska, Nevada, Pennsylvania, Wisconsin, range from 24.0% to 28.2%. Arizona, Iowa, Michigan, Missouri, North Dakota, South Carolina, Tennessee, range from 28.3% to 33.8%. Alaska, Arkansas, Kentucky, Louisiana, Montana, New Mexico, Oklahoma, West Virginia, range from 33.9% to 40.5%. Vermont, Virginia, Texas, New Hampshire, North Carolina, Maryland, Hawaii, Connecticut, Colorado, did not ask this question. Alabama, Georgia, Indiana, Mississippi, New Jersey, Ohio, and South Dakota did not have weighted data. Minnesota, Oregon, Washington and Wyoming did not participate.</a:t>
            </a:r>
          </a:p>
        </p:txBody>
      </p:sp>
      <p:sp>
        <p:nvSpPr>
          <p:cNvPr id="512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48255A2-5A67-4745-8DA2-F9AAB019AE0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77774166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cs typeface="Arial" panose="020B0604020202020204" pitchFamily="34" charset="0"/>
              </a:rPr>
              <a:t>Data for this slide are from the National Youth Risk Behavior Survey. This slide shows percentages of high school students who currently used smokeless tobacco daily (Chewing tobacco, snuff, dip, snus, or dissolvable tobacco products, such as Redman, Levi Garrett, Beechnut, </a:t>
            </a:r>
            <a:r>
              <a:rPr lang="en-US" sz="1000" dirty="0" err="1">
                <a:latin typeface="Arial" panose="020B0604020202020204" pitchFamily="34" charset="0"/>
                <a:cs typeface="Arial" panose="020B0604020202020204" pitchFamily="34" charset="0"/>
              </a:rPr>
              <a:t>Skoal</a:t>
            </a:r>
            <a:r>
              <a:rPr lang="en-US" sz="1000" dirty="0">
                <a:latin typeface="Arial" panose="020B0604020202020204" pitchFamily="34" charset="0"/>
                <a:cs typeface="Arial" panose="020B0604020202020204" pitchFamily="34" charset="0"/>
              </a:rPr>
              <a:t>, </a:t>
            </a:r>
            <a:r>
              <a:rPr lang="en-US" sz="1000" dirty="0" err="1">
                <a:latin typeface="Arial" panose="020B0604020202020204" pitchFamily="34" charset="0"/>
                <a:cs typeface="Arial" panose="020B0604020202020204" pitchFamily="34" charset="0"/>
              </a:rPr>
              <a:t>Skoal</a:t>
            </a:r>
            <a:r>
              <a:rPr lang="en-US" sz="1000" dirty="0">
                <a:latin typeface="Arial" panose="020B0604020202020204" pitchFamily="34" charset="0"/>
                <a:cs typeface="Arial" panose="020B0604020202020204" pitchFamily="34" charset="0"/>
              </a:rPr>
              <a:t> Bandits, Copenhagen, Camel Snus, Marlboro Snus, General Snus, </a:t>
            </a:r>
            <a:r>
              <a:rPr lang="en-US" sz="1000" dirty="0" err="1">
                <a:latin typeface="Arial" panose="020B0604020202020204" pitchFamily="34" charset="0"/>
                <a:cs typeface="Arial" panose="020B0604020202020204" pitchFamily="34" charset="0"/>
              </a:rPr>
              <a:t>Ariva</a:t>
            </a:r>
            <a:r>
              <a:rPr lang="en-US" sz="1000" dirty="0">
                <a:latin typeface="Arial" panose="020B0604020202020204" pitchFamily="34" charset="0"/>
                <a:cs typeface="Arial" panose="020B0604020202020204" pitchFamily="34" charset="0"/>
              </a:rPr>
              <a:t>, Stonewall, or Camel Orbs, not counting any electronic vapor products, on all 30 days during the 30 days before the survey). </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r>
              <a:rPr lang="en-US" sz="1000" dirty="0">
                <a:latin typeface="Arial" panose="020B0604020202020204" pitchFamily="34" charset="0"/>
                <a:cs typeface="Arial" panose="020B0604020202020204" pitchFamily="34" charset="0"/>
              </a:rPr>
              <a:t>The percentage for all students is 1.6. The percentage for Male students is 2.8. The percentage for Female students is 0.3. The percentage for 9th grade students is 0.6. The percentage for 10th grade students is 1.5. The percentage for 11th grade students is 1.5. The percentage for 12th grade students is 2.6. The percentage for Black students is 0.6. The percentage for Hispanic students is 0.8. The percentage for White students is 2.2. All Hispanic students are included in the Hispanic category.  All other races are non-Hispanic. Note: This graph contains weighted results.</a:t>
            </a:r>
          </a:p>
          <a:p>
            <a:pPr>
              <a:spcBef>
                <a:spcPct val="0"/>
              </a:spcBef>
            </a:pPr>
            <a:endParaRPr lang="en-US" sz="1000" baseline="0" dirty="0">
              <a:latin typeface="Arial" panose="020B0604020202020204" pitchFamily="34" charset="0"/>
              <a:cs typeface="Arial" panose="020B0604020202020204" pitchFamily="34" charset="0"/>
            </a:endParaRPr>
          </a:p>
          <a:p>
            <a:pPr defTabSz="931774">
              <a:spcBef>
                <a:spcPct val="0"/>
              </a:spcBef>
              <a:defRPr/>
            </a:pPr>
            <a:r>
              <a:rPr lang="en-US" sz="1000" dirty="0">
                <a:latin typeface="Arial" panose="020B0604020202020204" pitchFamily="34" charset="0"/>
                <a:cs typeface="Arial" panose="020B0604020202020204"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White students is higher than for Black students. The prevalence for White students is higher than for Hispanic students. (Based on t-test analysis, p &lt; 0.05.)</a:t>
            </a:r>
            <a:endParaRPr lang="en-US" sz="1000" b="0" i="0" dirty="0" smtClean="0">
              <a:latin typeface="Arial" panose="020B0604020202020204" pitchFamily="34" charset="0"/>
              <a:cs typeface="Arial" panose="020B0604020202020204" pitchFamily="34" charset="0"/>
            </a:endParaRPr>
          </a:p>
          <a:p>
            <a:pPr>
              <a:spcBef>
                <a:spcPct val="0"/>
              </a:spcBef>
            </a:pPr>
            <a:endParaRPr lang="en-US" sz="10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33 states and 18 cities for high school students who currently used smokeless tobacco daily (chewing tobacco, snuff, dip, snus, or dissolvable tobacco products, such as Redman, Levi Garrett, Beechnut, </a:t>
            </a:r>
            <a:r>
              <a:rPr lang="en-US" sz="1000" dirty="0" err="1">
                <a:latin typeface="Arial" panose="020B0604020202020204" pitchFamily="34" charset="0"/>
              </a:rPr>
              <a:t>Skoal</a:t>
            </a:r>
            <a:r>
              <a:rPr lang="en-US" sz="1000" dirty="0">
                <a:latin typeface="Arial" panose="020B0604020202020204" pitchFamily="34" charset="0"/>
              </a:rPr>
              <a:t>, </a:t>
            </a:r>
            <a:r>
              <a:rPr lang="en-US" sz="1000" dirty="0" err="1">
                <a:latin typeface="Arial" panose="020B0604020202020204" pitchFamily="34" charset="0"/>
              </a:rPr>
              <a:t>Skoal</a:t>
            </a:r>
            <a:r>
              <a:rPr lang="en-US" sz="1000" dirty="0">
                <a:latin typeface="Arial" panose="020B0604020202020204" pitchFamily="34" charset="0"/>
              </a:rPr>
              <a:t> Bandits, Copenhagen, Camel Snus, Marlboro Snus, General Snus, </a:t>
            </a:r>
            <a:r>
              <a:rPr lang="en-US" sz="1000" dirty="0" err="1">
                <a:latin typeface="Arial" panose="020B0604020202020204" pitchFamily="34" charset="0"/>
              </a:rPr>
              <a:t>Ariva</a:t>
            </a:r>
            <a:r>
              <a:rPr lang="en-US" sz="1000" dirty="0">
                <a:latin typeface="Arial" panose="020B0604020202020204" pitchFamily="34" charset="0"/>
              </a:rPr>
              <a:t>, Stonewall, or Camel Orbs, not counting any electronic vapor products, on all 30 days during the 30 days before the survey).</a:t>
            </a:r>
          </a:p>
          <a:p>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0.4% to 5.1%. The median across states was 1.4%.  The range across cites was 0.1% to 1.2%. The median across cities was 0.4%.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p:cNvSpPr>
            <a:spLocks noGrp="1" noRot="1" noChangeAspect="1" noTextEdit="1"/>
          </p:cNvSpPr>
          <p:nvPr>
            <p:ph type="sldImg"/>
          </p:nvPr>
        </p:nvSpPr>
        <p:spPr>
          <a:ln/>
        </p:spPr>
      </p:sp>
      <p:sp>
        <p:nvSpPr>
          <p:cNvPr id="7782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used smokeless tobacco daily, 2017. The values range from 0.4% to 5.1%. Arizona, California, Massachusetts, Nevada, New York, Utah, Wisconsin, range from 0.4% to 0.8%. Idaho, Iowa, Kansas, Maine, Maryland, Nebraska, Rhode Island, Texas, range from 0.9% to 1.3%. Delaware, Illinois, Missouri, New Mexico, North Dakota, Pennsylvania, Vermont, Virginia, range from 1.4% to 1.9%. Alaska, Arkansas, Kentucky, Louisiana, Michigan, Montana, Oklahoma, South Carolina, Tennessee, West Virginia, range from 2.0% to 5.1%. New Hampshire, North Carolina, Hawaii, Florida, Connecticut, Colorado, did not ask this question. Alabama, Georgia, Indiana, Mississippi, New Jersey, Ohio, and South Dakota did not have weighted data. Minnesota, Oregon, Washington and Wyoming did not participate.</a:t>
            </a:r>
          </a:p>
        </p:txBody>
      </p:sp>
      <p:sp>
        <p:nvSpPr>
          <p:cNvPr id="778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3D9750CB-F64A-45D6-9F1A-DA6DBC83D08B}" type="slidenum">
              <a:rPr lang="en-US" altLang="en-US" b="0" smtClean="0">
                <a:solidFill>
                  <a:schemeClr val="tx1"/>
                </a:solidFill>
                <a:latin typeface="Times New Roman" panose="02020603050405020304" pitchFamily="18" charset="0"/>
              </a:rPr>
              <a:pPr/>
              <a:t>52</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121287038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smoked cigars (cigars, cigarillos, or little cigars, on at least 1 day during the 30 days before the survey).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8.0. The percentage for Male students is 10.5. The percentage for Female students is 5.4. The percentage for 9th grade students is 5.0. The percentage for 10th grade students is 5.5. The percentage for 11th grade students is 9.2. The percentage for 12th grade students is 12.5. The percentage for Black students is 7.4. The percentage for Hispanic students is 6.3. The percentage for White students is 9.0.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Hispanic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1997-2017. This slide shows percentages from 1997 through 2017 for high school students who currently smoked cigars (cigars, cigarillos, or little cigars,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1997 is 22.0. The percentage for 1999 is 17.7. The percentage for 2001 is 15.2. The percentage for 2003 is 14.8. The percentage for 2005 is 14.0. The percentage for 2007 is 13.6. The percentage for 2009 is 14.0. The percentage for 2011 is 13.1. The percentage for 2013 is 12.6. The percentage for 2015 is 10.3. The percentage for 2017 is 8.0.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1997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33 states and 19 cities for high school students who currently smoked cigars (cigars, cigarillos, or little cigars,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3.2% to 14.1%. The median across states was 7.7%.  The range across cites was 2.7% to 10.5%. The median across cities was 6.3%.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p:cNvSpPr>
            <a:spLocks noGrp="1" noRot="1" noChangeAspect="1" noTextEdit="1"/>
          </p:cNvSpPr>
          <p:nvPr>
            <p:ph type="sldImg"/>
          </p:nvPr>
        </p:nvSpPr>
        <p:spPr>
          <a:ln/>
        </p:spPr>
      </p:sp>
      <p:sp>
        <p:nvSpPr>
          <p:cNvPr id="7168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smoked cigars (cigars, cigarillos, or little cigars, on at least 1 day during the 30 days before the survey), 2017. The values range from 3.2% to 14.1%. Alaska, Arizona, Idaho, Massachusetts, Nebraska, Nevada, Utah, Virginia, range from 3.2% to 6.7%. Delaware, Iowa, Kansas, Pennsylvania, Rhode Island, Texas, Wisconsin, range from 6.8% to 7.6%. Illinois, Maine, Maryland, Michigan, Missouri, New York, North Dakota, Oklahoma, Vermont, range from 7.7% to 9.4%. Arkansas, Kentucky, Louisiana, Montana, New Hampshire, New Mexico, South Carolina, Tennessee, West Virginia, range from 9.5% to 14.1%. North Carolina, Hawaii, Florida, Connecticut, Colorado, California, did not ask this question. Alabama, Georgia, Indiana, Mississippi, New Jersey, Ohio, and South Dakota did not have weighted data. Minnesota, Oregon, Washington and Wyoming did not participate.</a:t>
            </a:r>
          </a:p>
        </p:txBody>
      </p:sp>
      <p:sp>
        <p:nvSpPr>
          <p:cNvPr id="716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1A40A3-C8E6-47CD-9513-CF4E4FDE539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28547476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cs typeface="Arial" panose="020B0604020202020204" pitchFamily="34" charset="0"/>
              </a:rPr>
              <a:t>Data for this slide are from the National Youth Risk Behavior Survey. This slide shows percentages of high school students who currently smoked cigars frequently (</a:t>
            </a:r>
            <a:r>
              <a:rPr lang="en-US" sz="1000" dirty="0">
                <a:solidFill>
                  <a:srgbClr val="FFCC00"/>
                </a:solidFill>
                <a:latin typeface="Arial" panose="020B0604020202020204" pitchFamily="34" charset="0"/>
                <a:cs typeface="Arial" panose="020B0604020202020204" pitchFamily="34" charset="0"/>
              </a:rPr>
              <a:t>cigars, cigarillos, or little cigars, on 20 or more days during the 30 days before the survey).</a:t>
            </a:r>
          </a:p>
          <a:p>
            <a:r>
              <a:rPr lang="en-US" sz="1000" dirty="0">
                <a:latin typeface="Arial" panose="020B0604020202020204" pitchFamily="34" charset="0"/>
                <a:cs typeface="Arial" panose="020B0604020202020204" pitchFamily="34" charset="0"/>
              </a:rPr>
              <a:t> </a:t>
            </a:r>
          </a:p>
          <a:p>
            <a:pPr>
              <a:spcBef>
                <a:spcPct val="0"/>
              </a:spcBef>
            </a:pPr>
            <a:r>
              <a:rPr lang="en-US" sz="1000" dirty="0" smtClean="0">
                <a:latin typeface="Arial" panose="020B0604020202020204" pitchFamily="34" charset="0"/>
                <a:cs typeface="Arial" panose="020B0604020202020204" pitchFamily="34" charset="0"/>
              </a:rPr>
              <a:t>The </a:t>
            </a:r>
            <a:r>
              <a:rPr lang="en-US" sz="1000" dirty="0">
                <a:latin typeface="Arial" panose="020B0604020202020204" pitchFamily="34" charset="0"/>
                <a:cs typeface="Arial" panose="020B0604020202020204" pitchFamily="34" charset="0"/>
              </a:rPr>
              <a:t>percentage for all students is 1.3. The percentage for Male students is 1.7. The percentage for Female students is 0.7. The percentage for 9th grade students is 0.6. The percentage for 10th grade students is 0.7. The percentage for 11th grade students is 1.4. The percentage for 12th grade students is 2.2. The percentage for Black students is 1.8. The percentage for Hispanic students is 1.1. The percentage for White students is 1.2. All Hispanic students are included in the Hispanic category.  All other races are non-Hispanic. Note: This graph contains weighted results.</a:t>
            </a:r>
          </a:p>
          <a:p>
            <a:pPr>
              <a:spcBef>
                <a:spcPct val="0"/>
              </a:spcBef>
            </a:pPr>
            <a:endParaRPr lang="en-US" sz="1000" i="0" baseline="0" dirty="0">
              <a:latin typeface="Arial" panose="020B0604020202020204" pitchFamily="34" charset="0"/>
              <a:cs typeface="Arial" panose="020B0604020202020204" pitchFamily="34" charset="0"/>
            </a:endParaRPr>
          </a:p>
          <a:p>
            <a:pPr defTabSz="931774">
              <a:spcBef>
                <a:spcPct val="0"/>
              </a:spcBef>
              <a:defRPr/>
            </a:pPr>
            <a:r>
              <a:rPr lang="en-US" sz="1000" i="0" dirty="0">
                <a:latin typeface="Arial" panose="020B0604020202020204" pitchFamily="34" charset="0"/>
                <a:cs typeface="Arial" panose="020B0604020202020204" pitchFamily="34" charset="0"/>
              </a:rPr>
              <a:t>For this behavior, the prevalence for male students is higher than for female students. The prevalence for 11th grade students is higher than for 9th grade students. The prevalence for 12th grade students is higher than for 9th grade students. The prevalence for 12th grade students is higher than for 10th grade students. (Based on t-test analysis, p &lt; 0.05.)</a:t>
            </a:r>
            <a:endParaRPr lang="en-US" sz="1000" i="0" dirty="0" smtClean="0">
              <a:latin typeface="Arial" panose="020B0604020202020204" pitchFamily="34" charset="0"/>
              <a:cs typeface="Arial" panose="020B0604020202020204" pitchFamily="34" charset="0"/>
            </a:endParaRPr>
          </a:p>
          <a:p>
            <a:pPr>
              <a:spcBef>
                <a:spcPct val="0"/>
              </a:spcBef>
            </a:pPr>
            <a:endParaRPr lang="en-US" sz="1000" i="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cs typeface="Arial" panose="020B0604020202020204" pitchFamily="34" charset="0"/>
              </a:rPr>
              <a:t>These are results from the National Youth Risk Behavior Surveys, 1997-2017. This slide shows percentages from 1997 through 2017 for high school students who currently </a:t>
            </a:r>
            <a:r>
              <a:rPr lang="en-US" sz="1000" dirty="0" smtClean="0">
                <a:latin typeface="Arial" panose="020B0604020202020204" pitchFamily="34" charset="0"/>
                <a:cs typeface="Arial" panose="020B0604020202020204" pitchFamily="34" charset="0"/>
              </a:rPr>
              <a:t>smoked </a:t>
            </a:r>
            <a:r>
              <a:rPr lang="en-US" sz="1000" dirty="0">
                <a:latin typeface="Arial" panose="020B0604020202020204" pitchFamily="34" charset="0"/>
                <a:cs typeface="Arial" panose="020B0604020202020204" pitchFamily="34" charset="0"/>
              </a:rPr>
              <a:t>cigars </a:t>
            </a:r>
            <a:r>
              <a:rPr lang="en-US" sz="1000" dirty="0" smtClean="0">
                <a:latin typeface="Arial" panose="020B0604020202020204" pitchFamily="34" charset="0"/>
                <a:cs typeface="Arial" panose="020B0604020202020204" pitchFamily="34" charset="0"/>
              </a:rPr>
              <a:t>frequently</a:t>
            </a:r>
            <a:r>
              <a:rPr lang="en-US" sz="1000" baseline="0" dirty="0" smtClean="0">
                <a:latin typeface="Arial" panose="020B0604020202020204" pitchFamily="34" charset="0"/>
                <a:cs typeface="Arial" panose="020B0604020202020204" pitchFamily="34" charset="0"/>
              </a:rPr>
              <a:t> </a:t>
            </a:r>
            <a:r>
              <a:rPr lang="en-US" sz="1000" dirty="0" smtClean="0">
                <a:latin typeface="Arial" panose="020B0604020202020204" pitchFamily="34" charset="0"/>
                <a:cs typeface="Arial" panose="020B0604020202020204" pitchFamily="34" charset="0"/>
              </a:rPr>
              <a:t>(c</a:t>
            </a:r>
            <a:r>
              <a:rPr lang="en-US" sz="1000" dirty="0" smtClean="0">
                <a:solidFill>
                  <a:srgbClr val="FFCC00"/>
                </a:solidFill>
                <a:latin typeface="Arial" panose="020B0604020202020204" pitchFamily="34" charset="0"/>
                <a:cs typeface="Arial" panose="020B0604020202020204" pitchFamily="34" charset="0"/>
              </a:rPr>
              <a:t>igars</a:t>
            </a:r>
            <a:r>
              <a:rPr lang="en-US" sz="1000" dirty="0">
                <a:solidFill>
                  <a:srgbClr val="FFCC00"/>
                </a:solidFill>
                <a:latin typeface="Arial" panose="020B0604020202020204" pitchFamily="34" charset="0"/>
                <a:cs typeface="Arial" panose="020B0604020202020204" pitchFamily="34" charset="0"/>
              </a:rPr>
              <a:t>, cigarillos, or little cigars, on 20 or more days during the 30 days before the survey).</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r>
              <a:rPr lang="en-US" sz="1000" dirty="0">
                <a:latin typeface="Arial" panose="020B0604020202020204" pitchFamily="34" charset="0"/>
                <a:cs typeface="Arial" panose="020B0604020202020204" pitchFamily="34" charset="0"/>
              </a:rPr>
              <a:t>The percentage for 1997 is 1.3. The percentage for 1999 is 1.6. The percentage for 2001 is 1.3. The percentage for 2003 is 1.9. The percentage for 2005 is 1.3. The percentage for 2007 is 1.7. The percentage for 2009 is 1.7. The percentage for 2011 is 1.9. The percentage for 2013 is 1.8. The percentage for 2015 is 1.3. The percentage for 2017 is 1.3. </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r>
              <a:rPr lang="en-US" sz="1000" dirty="0">
                <a:latin typeface="Arial" panose="020B0604020202020204" pitchFamily="34" charset="0"/>
                <a:cs typeface="Arial" panose="020B0604020202020204"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1997 to 2013 and decreased from 2013 to 2017.</a:t>
            </a: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cs typeface="Arial" panose="020B0604020202020204" pitchFamily="34" charset="0"/>
              </a:rPr>
              <a:t>These are results from the state and local Youth Risk Behavior Surveys, 2017. This slide shows the range and median percentages of 33 states and 19 cities for high school students who currently </a:t>
            </a:r>
            <a:r>
              <a:rPr lang="en-US" sz="1000" dirty="0" smtClean="0">
                <a:latin typeface="Arial" panose="020B0604020202020204" pitchFamily="34" charset="0"/>
                <a:cs typeface="Arial" panose="020B0604020202020204" pitchFamily="34" charset="0"/>
              </a:rPr>
              <a:t>smoked </a:t>
            </a:r>
            <a:r>
              <a:rPr lang="en-US" sz="1000" dirty="0">
                <a:latin typeface="Arial" panose="020B0604020202020204" pitchFamily="34" charset="0"/>
                <a:cs typeface="Arial" panose="020B0604020202020204" pitchFamily="34" charset="0"/>
              </a:rPr>
              <a:t>cigars </a:t>
            </a:r>
            <a:r>
              <a:rPr lang="en-US" sz="1000" dirty="0" smtClean="0">
                <a:latin typeface="Arial" panose="020B0604020202020204" pitchFamily="34" charset="0"/>
                <a:cs typeface="Arial" panose="020B0604020202020204" pitchFamily="34" charset="0"/>
              </a:rPr>
              <a:t>frequently</a:t>
            </a:r>
            <a:r>
              <a:rPr lang="en-US" sz="1000" baseline="0" dirty="0" smtClean="0">
                <a:latin typeface="Arial" panose="020B0604020202020204" pitchFamily="34" charset="0"/>
                <a:cs typeface="Arial" panose="020B0604020202020204" pitchFamily="34" charset="0"/>
              </a:rPr>
              <a:t> </a:t>
            </a:r>
            <a:r>
              <a:rPr lang="en-US" sz="1000" dirty="0" smtClean="0">
                <a:latin typeface="Arial" panose="020B0604020202020204" pitchFamily="34" charset="0"/>
                <a:cs typeface="Arial" panose="020B0604020202020204" pitchFamily="34" charset="0"/>
              </a:rPr>
              <a:t>(</a:t>
            </a:r>
            <a:r>
              <a:rPr lang="en-US" sz="1000" dirty="0" smtClean="0">
                <a:solidFill>
                  <a:srgbClr val="FFCC00"/>
                </a:solidFill>
                <a:latin typeface="Arial" panose="020B0604020202020204" pitchFamily="34" charset="0"/>
                <a:cs typeface="Arial" panose="020B0604020202020204" pitchFamily="34" charset="0"/>
              </a:rPr>
              <a:t>cigars</a:t>
            </a:r>
            <a:r>
              <a:rPr lang="en-US" sz="1000" dirty="0">
                <a:solidFill>
                  <a:srgbClr val="FFCC00"/>
                </a:solidFill>
                <a:latin typeface="Arial" panose="020B0604020202020204" pitchFamily="34" charset="0"/>
                <a:cs typeface="Arial" panose="020B0604020202020204" pitchFamily="34" charset="0"/>
              </a:rPr>
              <a:t>, cigarillos, or little cigars, on 20 or more days during the 30 days before the survey).</a:t>
            </a:r>
            <a:endParaRPr lang="en-US" sz="1000" dirty="0">
              <a:latin typeface="Arial" panose="020B0604020202020204" pitchFamily="34" charset="0"/>
              <a:cs typeface="Arial" panose="020B0604020202020204" pitchFamily="34" charset="0"/>
            </a:endParaRP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r>
              <a:rPr lang="en-US" sz="1000" dirty="0">
                <a:latin typeface="Arial" panose="020B0604020202020204" pitchFamily="34" charset="0"/>
                <a:cs typeface="Arial" panose="020B0604020202020204" pitchFamily="34" charset="0"/>
              </a:rPr>
              <a:t>The range across states was 0.4% to 2.9%. The median across states was 1.1%.  The range across cites was 0.5% to 1.6%. The median across cities was 1%. </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endParaRPr lang="en-US" sz="10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59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first tried cigarette smoking before age 13 years (even one or two puffs).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9.5. The percentage for Male students is 10.9. The percentage for Female students is 8.0. The percentage for 9th grade students is 9.5. The percentage for 10th grade students is 9.1. The percentage for 11th grade students is 9.5. The percentage for 12th grade students is 9.5. The percentage for Black students is 10.8. The percentage for Hispanic students is 10.1. The percentage for White students is 8.9.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p:cNvSpPr>
            <a:spLocks noGrp="1" noRot="1" noChangeAspect="1" noTextEdit="1"/>
          </p:cNvSpPr>
          <p:nvPr>
            <p:ph type="sldImg"/>
          </p:nvPr>
        </p:nvSpPr>
        <p:spPr>
          <a:ln/>
        </p:spPr>
      </p:sp>
      <p:sp>
        <p:nvSpPr>
          <p:cNvPr id="8192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smoked cigars frequently, 2017. The values range from 0.4% to 2.9%. Alaska, Arizona, Massachusetts, Oklahoma, Utah, Wisconsin, range from 0.4% to 0.7%. Idaho, Kansas, Kentucky, Missouri, Nebraska, Nevada, New York, North Dakota, Pennsylvania, range from 0.8% to 1.0%. Iowa, Maine, Maryland, Montana, New Hampshire, Rhode Island, Texas, Vermont, Virginia, range from 1.1% to 1.6%. Arkansas, Delaware, Illinois, Louisiana, Michigan, New Mexico, South Carolina, Tennessee, West Virginia, range from 1.7% to 2.9%. North Carolina, Hawaii, Florida, Connecticut, Colorado, California, did not ask this question. Alabama, Georgia, Indiana, Mississippi, New Jersey, Ohio, and South Dakota did not have weighted data. Minnesota, Oregon, Washington and Wyoming did not participate.</a:t>
            </a:r>
          </a:p>
        </p:txBody>
      </p:sp>
      <p:sp>
        <p:nvSpPr>
          <p:cNvPr id="819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4DFEA7D8-2BAF-4FC3-8C17-B8EC10E0A1B4}" type="slidenum">
              <a:rPr lang="en-US" altLang="en-US" b="0" smtClean="0">
                <a:solidFill>
                  <a:schemeClr val="tx1"/>
                </a:solidFill>
                <a:latin typeface="Times New Roman" panose="02020603050405020304" pitchFamily="18" charset="0"/>
              </a:rPr>
              <a:pPr/>
              <a:t>60</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03969012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cs typeface="Arial" panose="020B0604020202020204" pitchFamily="34" charset="0"/>
              </a:rPr>
              <a:t>Data for this slide are from the National Youth Risk Behavior Survey. This slide shows percentages of high school students who currently smoked cigars daily</a:t>
            </a:r>
            <a:r>
              <a:rPr lang="en-US" sz="1000" dirty="0">
                <a:solidFill>
                  <a:srgbClr val="FFCC00"/>
                </a:solidFill>
                <a:latin typeface="Arial" panose="020B0604020202020204" pitchFamily="34" charset="0"/>
                <a:cs typeface="Arial" panose="020B0604020202020204" pitchFamily="34" charset="0"/>
              </a:rPr>
              <a:t> (cigars, cigarillos, or little cigars, on all 30 days during the 30 days before the survey)</a:t>
            </a:r>
          </a:p>
          <a:p>
            <a:r>
              <a:rPr lang="en-US" sz="1000" dirty="0">
                <a:latin typeface="Arial" panose="020B0604020202020204" pitchFamily="34" charset="0"/>
                <a:cs typeface="Arial" panose="020B0604020202020204" pitchFamily="34" charset="0"/>
              </a:rPr>
              <a:t> </a:t>
            </a:r>
          </a:p>
          <a:p>
            <a:pPr>
              <a:spcBef>
                <a:spcPct val="0"/>
              </a:spcBef>
            </a:pPr>
            <a:r>
              <a:rPr lang="en-US" sz="1000" dirty="0" smtClean="0">
                <a:latin typeface="Arial" panose="020B0604020202020204" pitchFamily="34" charset="0"/>
                <a:cs typeface="Arial" panose="020B0604020202020204" pitchFamily="34" charset="0"/>
              </a:rPr>
              <a:t>The </a:t>
            </a:r>
            <a:r>
              <a:rPr lang="en-US" sz="1000" dirty="0">
                <a:latin typeface="Arial" panose="020B0604020202020204" pitchFamily="34" charset="0"/>
                <a:cs typeface="Arial" panose="020B0604020202020204" pitchFamily="34" charset="0"/>
              </a:rPr>
              <a:t>percentage for all students is 1.0. The percentage for Male students is 1.2. The percentage for Female students is 0.6. The percentage for 9th grade students is 0.4. The percentage for 10th grade students is 0.7. The percentage for 11th grade students is 0.8. The percentage for 12th grade students is 1.7. The percentage for Black students is 1.4. The percentage for Hispanic students is 0.7. The percentage for White students is 0.9. All Hispanic students are included in the Hispanic category.  All other races are non-Hispanic. Note: This graph contains weighted results.</a:t>
            </a:r>
          </a:p>
          <a:p>
            <a:pPr>
              <a:spcBef>
                <a:spcPct val="0"/>
              </a:spcBef>
            </a:pPr>
            <a:endParaRPr lang="en-US" sz="1000" i="1" baseline="0" dirty="0">
              <a:latin typeface="Arial" panose="020B0604020202020204" pitchFamily="34" charset="0"/>
              <a:cs typeface="Arial" panose="020B0604020202020204" pitchFamily="34" charset="0"/>
            </a:endParaRPr>
          </a:p>
          <a:p>
            <a:pPr defTabSz="931774">
              <a:spcBef>
                <a:spcPct val="0"/>
              </a:spcBef>
              <a:defRPr/>
            </a:pPr>
            <a:r>
              <a:rPr lang="en-US" sz="1000" i="0" dirty="0">
                <a:latin typeface="Arial" panose="020B0604020202020204" pitchFamily="34" charset="0"/>
                <a:cs typeface="Arial" panose="020B0604020202020204" pitchFamily="34" charset="0"/>
              </a:rPr>
              <a:t>For this behavior, the prevalence for male students is higher than for female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Hispanic students. (Based on t-test analysis, p &lt; 0.05.)</a:t>
            </a:r>
            <a:endParaRPr lang="en-US" sz="1000" i="0" dirty="0" smtClean="0">
              <a:latin typeface="Arial" panose="020B0604020202020204" pitchFamily="34" charset="0"/>
              <a:cs typeface="Arial" panose="020B0604020202020204" pitchFamily="34" charset="0"/>
            </a:endParaRPr>
          </a:p>
          <a:p>
            <a:pPr>
              <a:spcBef>
                <a:spcPct val="0"/>
              </a:spcBef>
            </a:pPr>
            <a:endParaRPr lang="en-US" sz="1000" dirty="0" smtClean="0">
              <a:latin typeface="Arial" panose="020B0604020202020204" pitchFamily="34" charset="0"/>
              <a:cs typeface="Arial" panose="020B0604020202020204" pitchFamily="34" charset="0"/>
            </a:endParaRPr>
          </a:p>
          <a:p>
            <a:pPr>
              <a:spcBef>
                <a:spcPct val="0"/>
              </a:spcBef>
            </a:pPr>
            <a:endParaRPr lang="en-US" sz="10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cs typeface="Arial" panose="020B0604020202020204" pitchFamily="34" charset="0"/>
              </a:rPr>
              <a:t>These are results from the National Youth Risk Behavior Surveys, 1997-2017. This slide shows percentages from 1997 through 2017 for high school students who currently smoked cigars daily </a:t>
            </a:r>
            <a:r>
              <a:rPr lang="en-US" sz="1000" dirty="0">
                <a:solidFill>
                  <a:srgbClr val="FFCC00"/>
                </a:solidFill>
                <a:latin typeface="Arial" panose="020B0604020202020204" pitchFamily="34" charset="0"/>
                <a:cs typeface="Arial" panose="020B0604020202020204" pitchFamily="34" charset="0"/>
              </a:rPr>
              <a:t>(cigars, cigarillos, or little cigars, on all 30 days during the 30 days before the survey).</a:t>
            </a:r>
          </a:p>
          <a:p>
            <a:endParaRPr lang="en-US" sz="1000" dirty="0">
              <a:latin typeface="Arial" panose="020B0604020202020204" pitchFamily="34" charset="0"/>
              <a:cs typeface="Arial" panose="020B0604020202020204" pitchFamily="34" charset="0"/>
            </a:endParaRPr>
          </a:p>
          <a:p>
            <a:pPr>
              <a:spcBef>
                <a:spcPct val="0"/>
              </a:spcBef>
            </a:pPr>
            <a:r>
              <a:rPr lang="en-US" sz="1000" dirty="0" smtClean="0">
                <a:latin typeface="Arial" panose="020B0604020202020204" pitchFamily="34" charset="0"/>
                <a:cs typeface="Arial" panose="020B0604020202020204" pitchFamily="34" charset="0"/>
              </a:rPr>
              <a:t>The </a:t>
            </a:r>
            <a:r>
              <a:rPr lang="en-US" sz="1000" dirty="0">
                <a:latin typeface="Arial" panose="020B0604020202020204" pitchFamily="34" charset="0"/>
                <a:cs typeface="Arial" panose="020B0604020202020204" pitchFamily="34" charset="0"/>
              </a:rPr>
              <a:t>percentage for 1997 is 0.9. The percentage for 1999 is 1.1. The percentage for 2001 is 0.9. The percentage for 2003 is 1.4. The percentage for 2005 is 1.0. The percentage for 2007 is 1.3. The percentage for 2009 is 1.3. The percentage for 2011 is 1.4. The percentage for 2013 is 1.3. The percentage for 2015 is 1.0. The percentage for 2017 is 1.0. </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r>
              <a:rPr lang="en-US" sz="1000" dirty="0">
                <a:latin typeface="Arial" panose="020B0604020202020204" pitchFamily="34" charset="0"/>
                <a:cs typeface="Arial" panose="020B0604020202020204"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increased from 1997 to 2011 and decreased from 2011 to 2017.</a:t>
            </a: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sz="1000" dirty="0">
                <a:latin typeface="Arial" panose="020B0604020202020204" pitchFamily="34" charset="0"/>
                <a:cs typeface="Arial" panose="020B0604020202020204" pitchFamily="34" charset="0"/>
              </a:rPr>
              <a:t>These are results from the state and local Youth Risk Behavior Surveys, 2017. This slide shows the range and median percentages of 33 states and 19 cities for high school students who currently smoked cigars daily </a:t>
            </a:r>
            <a:r>
              <a:rPr lang="en-US" sz="1000" dirty="0">
                <a:solidFill>
                  <a:srgbClr val="FFCC00"/>
                </a:solidFill>
                <a:latin typeface="Arial" panose="020B0604020202020204" pitchFamily="34" charset="0"/>
                <a:cs typeface="Arial" panose="020B0604020202020204" pitchFamily="34" charset="0"/>
              </a:rPr>
              <a:t>(cigars, cigarillos, or little cigars, on all 30 days during the 30 days before the </a:t>
            </a:r>
            <a:r>
              <a:rPr lang="en-US" sz="1000" dirty="0" smtClean="0">
                <a:solidFill>
                  <a:srgbClr val="FFCC00"/>
                </a:solidFill>
                <a:latin typeface="Arial" panose="020B0604020202020204" pitchFamily="34" charset="0"/>
                <a:cs typeface="Arial" panose="020B0604020202020204" pitchFamily="34" charset="0"/>
              </a:rPr>
              <a:t>survey).</a:t>
            </a:r>
            <a:endParaRPr lang="en-US" sz="1000" dirty="0">
              <a:solidFill>
                <a:srgbClr val="FFCC00"/>
              </a:solidFill>
              <a:latin typeface="Arial" panose="020B0604020202020204" pitchFamily="34" charset="0"/>
              <a:cs typeface="Arial" panose="020B0604020202020204" pitchFamily="34" charset="0"/>
            </a:endParaRPr>
          </a:p>
          <a:p>
            <a:endParaRPr lang="en-US" sz="1000" dirty="0">
              <a:latin typeface="Arial" panose="020B0604020202020204" pitchFamily="34" charset="0"/>
              <a:cs typeface="Arial" panose="020B0604020202020204" pitchFamily="34" charset="0"/>
            </a:endParaRPr>
          </a:p>
          <a:p>
            <a:pPr>
              <a:spcBef>
                <a:spcPct val="0"/>
              </a:spcBef>
            </a:pPr>
            <a:r>
              <a:rPr lang="en-US" sz="1000" dirty="0" smtClean="0">
                <a:latin typeface="Arial" panose="020B0604020202020204" pitchFamily="34" charset="0"/>
                <a:cs typeface="Arial" panose="020B0604020202020204" pitchFamily="34" charset="0"/>
              </a:rPr>
              <a:t>The </a:t>
            </a:r>
            <a:r>
              <a:rPr lang="en-US" sz="1000" dirty="0">
                <a:latin typeface="Arial" panose="020B0604020202020204" pitchFamily="34" charset="0"/>
                <a:cs typeface="Arial" panose="020B0604020202020204" pitchFamily="34" charset="0"/>
              </a:rPr>
              <a:t>range across states was 0.3% to 2.4%. The median across states was 0.8%.  The range across cites was 0.3% to 1.1%. The median across cities was 0.7%. </a:t>
            </a:r>
          </a:p>
          <a:p>
            <a:pPr>
              <a:spcBef>
                <a:spcPct val="0"/>
              </a:spcBef>
            </a:pPr>
            <a:endParaRPr lang="en-US" sz="1000" baseline="0" dirty="0">
              <a:latin typeface="Arial" panose="020B0604020202020204" pitchFamily="34" charset="0"/>
              <a:cs typeface="Arial" panose="020B0604020202020204" pitchFamily="34" charset="0"/>
            </a:endParaRPr>
          </a:p>
          <a:p>
            <a:pPr>
              <a:spcBef>
                <a:spcPct val="0"/>
              </a:spcBef>
            </a:pPr>
            <a:endParaRPr lang="en-US" sz="10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p:cNvSpPr>
            <a:spLocks noGrp="1" noRot="1" noChangeAspect="1" noTextEdit="1"/>
          </p:cNvSpPr>
          <p:nvPr>
            <p:ph type="sldImg"/>
          </p:nvPr>
        </p:nvSpPr>
        <p:spPr>
          <a:ln/>
        </p:spPr>
      </p:sp>
      <p:sp>
        <p:nvSpPr>
          <p:cNvPr id="8397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smoked cigars daily, 2017. The values range from 0.3% to 2.4%. Arizona, Kentucky, Missouri, Nebraska, Nevada, North Dakota, Utah, Wisconsin, range from 0.3% to 0.5%. Alaska, Idaho, Iowa, Kansas, Massachusetts, New York, Oklahoma, Pennsylvania, range from 0.6% to 0.7%. Illinois, Maine, Maryland, Michigan, Montana, Texas, Virginia, range from 0.8% to 1.0%. Arkansas, Delaware, Louisiana, New Hampshire, New Mexico, Rhode Island, South Carolina, Tennessee, Vermont, West Virginia, range from 1.1% to 2.4%. North Carolina, Hawaii, Florida, Connecticut, Colorado, California, did not ask this question. Alabama, Georgia, Indiana, Mississippi, New Jersey, Ohio, and South Dakota did not have weighted data. Minnesota, Oregon, Washington and Wyoming did not participate.</a:t>
            </a:r>
          </a:p>
        </p:txBody>
      </p:sp>
      <p:sp>
        <p:nvSpPr>
          <p:cNvPr id="839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fld id="{D32BB6AF-1395-436E-B5B4-E266BF567108}" type="slidenum">
              <a:rPr lang="en-US" altLang="en-US" b="0" smtClean="0">
                <a:solidFill>
                  <a:schemeClr val="tx1"/>
                </a:solidFill>
                <a:latin typeface="Times New Roman" panose="02020603050405020304" pitchFamily="18" charset="0"/>
              </a:rPr>
              <a:pPr/>
              <a:t>64</a:t>
            </a:fld>
            <a:endParaRPr lang="en-US" altLang="en-US" b="0" smtClean="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50808254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smoked cigarettes or cigars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12.3. The percentage for Male students is 14.3. The percentage for Female students is 10.3. The percentage for 9th grade students is 7.6. The percentage for 10th grade students is 9.8. The percentage for 11th grade students is 13.4. The percentage for 12th grade students is 18.9. The percentage for Black students is 9.5. The percentage for Hispanic students is 9.9. The percentage for White students is 14.5.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Black students. The prevalence for White students is higher than for Hispanic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1997-2017. This slide shows percentages from 1997 through 2017 for high school students who currently smoked cigarettes or cigars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1997 is 42.6. The percentage for 1999 is 39.2. The percentage for 2001 is 32.7. The percentage for 2003 is 27.7. The percentage for 2005 is 27.9. The percentage for 2007 is 25.0. The percentage for 2009 is 25.0. The percentage for 2011 is 23.2. The percentage for 2013 is 21.0. The percentage for 2015 is 16.0. The percentage for 2017 is 12.3.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1997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33 states and 17 cities for high school students who currently smoked cigarettes or cigars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5.0% to 19.7%. The median across states was 12.7%.  The range across cites was 3.6% to 11.2%. The median across cities was 8.3%.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Image Placeholder 1"/>
          <p:cNvSpPr>
            <a:spLocks noGrp="1" noRot="1" noChangeAspect="1" noTextEdit="1"/>
          </p:cNvSpPr>
          <p:nvPr>
            <p:ph type="sldImg"/>
          </p:nvPr>
        </p:nvSpPr>
        <p:spPr>
          <a:ln/>
        </p:spPr>
      </p:sp>
      <p:sp>
        <p:nvSpPr>
          <p:cNvPr id="7373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cigarettes or cigars, 2017. The values range from 5% to 19.7%. Arizona, Massachusetts, Nebraska, Nevada, New York, Utah, Virginia, range from 5.0% to 10.3%. Delaware, Idaho, Illinois, Kansas, Maine, Pennsylvania, Rhode Island, Texas, Wisconsin, range from 10.4% to 12.6%. Alaska, Iowa, Maryland, Michigan, Missouri, New Hampshire, Tennessee, Vermont, range from 12.7% to 14.5%. Arkansas, Kentucky, Louisiana, Montana, New Mexico, North Dakota, Oklahoma, South Carolina, West Virginia, range from 14.6% to 19.7%. North Carolina, Hawaii, Florida, Connecticut, Colorado, California, did not ask this question. Alabama, Georgia, Indiana, Mississippi, New Jersey, Ohio, and South Dakota did not have weighted data. Minnesota, Oregon, Washington and Wyoming did not participate.</a:t>
            </a:r>
          </a:p>
        </p:txBody>
      </p:sp>
      <p:sp>
        <p:nvSpPr>
          <p:cNvPr id="737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30AD559-984C-4D09-AE02-CB12DB08C1F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48985142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smoked cigarettes or cigars or used smokeless tobacco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14.0. The percentage for Male students is 17.3. The percentage for Female students is 10.7. The percentage for 9th grade students is 9.1. The percentage for 10th grade students is 11.4. The percentage for 11th grade students is 15.1. The percentage for 12th grade students is 20.7. The percentage for Black students is 10.2. The percentage for Hispanic students is 10.5. The percentage for White students is 16.8.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Black students. The prevalence for White students is higher than for Hispanic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69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32 states and 18 cities for high school students who first tried cigarette smoking before age 13 years (even one or two puffs).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5.7% to 16.7%. The median across states was 9.9%.  The range across cites was 5.9% to 12.6%. The median across cities was 9.1%.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32 states and 17 cities for high school students who currently smoked cigarettes or cigars or used smokeless tobacco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5.8% to 23.1%. The median across states was 14.4%.  The range across cites was 4.3% to 13.6%. The median across cities was 9.5%.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p:cNvSpPr>
            <a:spLocks noGrp="1" noRot="1" noChangeAspect="1" noTextEdit="1"/>
          </p:cNvSpPr>
          <p:nvPr>
            <p:ph type="sldImg"/>
          </p:nvPr>
        </p:nvSpPr>
        <p:spPr>
          <a:ln/>
        </p:spPr>
      </p:sp>
      <p:sp>
        <p:nvSpPr>
          <p:cNvPr id="7577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cigarettes or cigars or used smokeless tobacco, 2017. The values range from 5.8% to 23.1%. Delaware, Massachusetts, Nevada, New York, Rhode Island, Utah, Virginia, range from 5.8% to 12.2%. Arizona, Idaho, Illinois, Kansas, Maine, Maryland, Nebraska, Texas, Wisconsin, range from 12.3% to 14.4%. Alaska, Iowa, Michigan, Missouri, New Mexico, Pennsylvania, Tennessee, Vermont, range from 14.5% to 17.7%. Arkansas, Kentucky, Louisiana, Montana, North Dakota, Oklahoma, South Carolina, West Virginia, range from 17.8% to 23.1%. New Hampshire, North Carolina, Hawaii, Florida, Connecticut, Colorado, California, did not ask this question. Alabama, Georgia, Indiana, Mississippi, New Jersey, Ohio, and South Dakota did not have weighted data. Minnesota, Oregon, Washington and Wyoming did not participate.</a:t>
            </a:r>
          </a:p>
        </p:txBody>
      </p:sp>
      <p:sp>
        <p:nvSpPr>
          <p:cNvPr id="757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AE52D1F-ECB3-41C1-A3C4-0440BEA89F8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7907288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smoked cigarettes or cigars or used smokeless tobacco or electronic vapor products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19.5. The percentage for Male students is 23.4. The percentage for Female students is 15.6. The percentage for 9th grade students is 13.6. The percentage for 10th grade students is 16.4. The percentage for 11th grade students is 21.1. The percentage for 12th grade students is 27.5. The percentage for Black students is 14.9. The percentage for Hispanic students is 16.6. The percentage for White students is 22.4.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White students is higher than for Black students. The prevalence for White students is higher than for Hispanic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32 states and 17 cities for high school students who currently smoked cigarettes or cigars or used smokeless tobacco or electronic vapor products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9.7% to 32.7%. The median across states was 21.5%.  The range across cites was 7.1% to 21.4%. The median across cities was 13.6%.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Slide Image Placeholder 1"/>
          <p:cNvSpPr>
            <a:spLocks noGrp="1" noRot="1" noChangeAspect="1" noTextEdit="1"/>
          </p:cNvSpPr>
          <p:nvPr>
            <p:ph type="sldImg"/>
          </p:nvPr>
        </p:nvSpPr>
        <p:spPr>
          <a:ln/>
        </p:spPr>
      </p:sp>
      <p:sp>
        <p:nvSpPr>
          <p:cNvPr id="7782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smoked cigarettes or cigars or used smokeless tobacco or elctronic vapor products, 2017. The values range from 9.7% to 32.7%. Idaho, Illinois, Kansas, Nebraska, Texas, Utah, Virginia, Wisconsin, range from 9.7% to 18.6%. Delaware, Iowa, Missouri, Nevada, New York, Pennsylvania, Tennessee, Vermont, range from 18.7% to 21.4%. Arizona, Louisiana, Maine, Maryland, Massachusetts, Michigan, Oklahoma, South Carolina, range from 21.5% to 25.7%. Alaska, Arkansas, Kentucky, Montana, New Mexico, North Dakota, Rhode Island, West Virginia, range from 25.8% to 32.7%. New Hampshire, North Carolina, Hawaii, Florida, Connecticut, Colorado, California, did not ask this question. Alabama, Georgia, Indiana, Mississippi, New Jersey, Ohio, and South Dakota did not have weighted data. Minnesota, Oregon, Washington and Wyoming did not participate.</a:t>
            </a:r>
          </a:p>
        </p:txBody>
      </p:sp>
      <p:sp>
        <p:nvSpPr>
          <p:cNvPr id="778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3130E8-7150-4D09-9082-034E626C24D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67918183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tried to quit using all tobacco products (including cigarettes, cigars, smokeless tobacco, shisha or hookah tobacco, and electronic vapor products, ever during the 12 months before the survey, among students who used any tobacco products during the 12 months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41.4. The percentage for Male students is 36.8. The percentage for Female students is 47.7. The percentage for 9th grade students is 42.8. The percentage for 10th grade students is 43.5. The percentage for 11th grade students is 42.7. The percentage for 12th grade students is 38.4. The percentage for Black students is 32.2. The percentage for Hispanic students is 42.8. The percentage for White students is 42.8.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female students is higher than for male students. The prevalence for Hispanic students is higher than for Black students. The prevalence for White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21 states and 17 cities for high school students who tried to quit using all tobacco products (including cigarettes, cigars, smokeless tobacco, shisha or hookah tobacco, and electronic vapor products, ever during the 12 months before the survey, among students who used any tobacco products during the 12 months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33.0% to 50.7%. The median across states was 45.1%.  The range across cites was 34.8% to 46.0%. The median across cities was 39.1%.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Slide Image Placeholder 1"/>
          <p:cNvSpPr>
            <a:spLocks noGrp="1" noRot="1" noChangeAspect="1" noTextEdit="1"/>
          </p:cNvSpPr>
          <p:nvPr>
            <p:ph type="sldImg"/>
          </p:nvPr>
        </p:nvSpPr>
        <p:spPr>
          <a:ln/>
        </p:spPr>
      </p:sp>
      <p:sp>
        <p:nvSpPr>
          <p:cNvPr id="7987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tried to quit using all tobacco products (including cigarettes, cigars, smokeless tobacco, shisha or hookah tobacco, and electronic vapor products, ever during the 12 months before the survey, among students who used any tobacco products during the 12 months before the survey), 2017. The values range from 33% to 50.7%. Missouri, Pennsylvania, Vermont, Virginia, Wisconsin, range from 33.0% to 39.3%. Arkansas, Illinois, Kansas, Nebraska, South Carolina, range from 39.4% to 45.0%. Arizona, Kentucky, Oklahoma, Tennessee, Utah, range from 45.1% to 46.1%. Idaho, Iowa, Louisiana, Michigan, Texas, West Virginia, range from 46.2% to 50.7%. Rhode Island, New York, Nevada, New Mexico, New Hampshire, North Dakota, North Carolina, Montana, Maine, Maryland, Massachusetts, Hawaii, Florida, Delaware, Connecticut, Colorado, California, Alaska, did not ask this question. Alabama, Georgia, Indiana, Mississippi, New Jersey, Ohio, and South Dakota did not have weighted data. Minnesota, Oregon, Washington and Wyoming did not participate.</a:t>
            </a:r>
          </a:p>
        </p:txBody>
      </p:sp>
      <p:sp>
        <p:nvSpPr>
          <p:cNvPr id="798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5C73728-849B-4B7C-A5CF-839ED85419C7}"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71401398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300" dirty="0"/>
              <a:t>Alcohol and Other Drug Use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57B3D8-D94B-43BD-BD5D-DB0C895CAD9B}" type="slidenum">
              <a:rPr kumimoji="0" lang="en-US"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480866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ever drank alcohol  (at least one drink of alcohol, on at least 1 day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60.4. The percentage for Male students is 58.1. The percentage for Female students is 62.6. The percentage for 9th grade students is 47.7. The percentage for 10th grade students is 58.0. The percentage for 11th grade students is 66.4. The percentage for 12th grade students is 71.7. The percentage for Black students is 51.3. The percentage for Hispanic students is 64.7. The percentage for White students is 61.7.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female students is higher than for 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79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first tried cigarette smoking before age 13 years (even one or two puffs), 2017. The values range from 5.7% to 16.7%. California, Florida, Massachusetts, New Hampshire, Rhode Island, Vermont, Virginia, Wisconsin, range from 5.7% to 8.1%. Arizona, Delaware, Idaho, Iowa, Kansas, Missouri, Nebraska, Pennsylvania, range from 8.2% to 9.8%. Hawaii, Illinois, Michigan, Montana, Nevada, North Dakota, Texas, Utah, range from 9.9% to 11.7%. Arkansas, Kentucky, Louisiana, New Mexico, Oklahoma, South Carolina, Tennessee, West Virginia, range from 11.8% to 16.7%. New York, North Carolina, Maine, Maryland, Connecticut, Colorado, Alaska, did not ask this question. Alabama, Georgia, Indiana, Mississippi, New Jersey, Ohio, and South Dakota did not have weighted data. Minnesota, Oregon, Washington and Wyoming did not participate.</a:t>
            </a:r>
          </a:p>
        </p:txBody>
      </p:sp>
      <p:sp>
        <p:nvSpPr>
          <p:cNvPr id="5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BC03F9-2C80-41F8-9583-B58A4C15677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4202654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ever drank alcohol  (at least one drink of alcohol, on at least 1 day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81.6. The percentage for 1993 is 80.9. The percentage for 1995 is 80.4. The percentage for 1997 is 79.1. The percentage for 1999 is 81.0. The percentage for 2001 is 78.2. The percentage for 2003 is 74.9. The percentage for 2005 is 74.3. The percentage for 2007 is 75.0. The percentage for 2009 is 72.5. The percentage for 2011 is 70.8. The percentage for 2013 is 66.2. The percentage for 2015 is 63.2. The percentage for 2017 is 60.4.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decreased from 1991 to 2007, and decreased from 2007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80</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29 states and 19 cities for high school students who ever drank alcohol  (at least one drink of alcohol, on at least 1 day during their life).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30.4% to 68.0%. The median across states was 58.7%.  The range across cites was 38.2% to 64.8%. The median across cities was 55.4%.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p:cNvSpPr>
            <a:spLocks noGrp="1" noRot="1" noChangeAspect="1" noTextEdit="1"/>
          </p:cNvSpPr>
          <p:nvPr>
            <p:ph type="sldImg"/>
          </p:nvPr>
        </p:nvSpPr>
        <p:spPr>
          <a:ln/>
        </p:spPr>
      </p:sp>
      <p:sp>
        <p:nvSpPr>
          <p:cNvPr id="81923"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ever drank alcohol (at least one drink of alcohol, on at least 1 day during their life), 2017. The values range from 30.4% to 68%. Idaho, Maine, Maryland, Massachusetts, Nebraska, Rhode Island, Utah, range from 30.4% to 56.3%. Alaska, Arkansas, Colorado, Florida, Illinois, South Carolina, Tennessee, range from 56.4% to 58.6%. California, Delaware, Kentucky, Nevada, North Dakota, Pennsylvania, Texas, range from 58.7% to 60.9%. Iowa, Kansas, Louisiana, Michigan, Montana, Oklahoma, West Virginia, Wisconsin, range from 61.0% to 68.0%. Vermont, Virginia, New York, New Mexico, New Hampshire, North Carolina, Missouri, Hawaii, Connecticut, Arizona, did not ask this question. Alabama, Georgia, Indiana, Mississippi, New Jersey, Ohio, and South Dakota did not have weighted data. Minnesota, Oregon, Washington and Wyoming did not participate.</a:t>
            </a:r>
          </a:p>
        </p:txBody>
      </p:sp>
      <p:sp>
        <p:nvSpPr>
          <p:cNvPr id="819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B70A5-B4C6-4DFB-81CA-236C15C9BC0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83354928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had their first drink of alcohol before age 13 years (other than a few sips).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15.5. The percentage for Male students is 18.2. The percentage for Female students is 12.8. The percentage for 9th grade students is 18.2. The percentage for 10th grade students is 15.4. The percentage for 11th grade students is 14.9. The percentage for 12th grade students is 12.7. The percentage for Black students is 14.9. The percentage for Hispanic students is 19.3. The percentage for White students is 14.0.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9th grade students is higher than for 11th grade students. The prevalence for 9th grade students is higher than for 12th grade students. The prevalence for 10th grade students is higher than for 12th grade students. The prevalence for 11th grade students is higher than for 12th grade students. The prevalence for Hispanic students is higher than for Black students. The prevalence for Hispanic students is higher than for White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had their first drink of alcohol before age 13 years (other than a few sips).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32.7. The percentage for 1993 is 32.9. The percentage for 1995 is 32.4. The percentage for 1997 is 31.1. The percentage for 1999 is 32.2. The percentage for 2001 is 29.1. The percentage for 2003 is 27.8. The percentage for 2005 is 25.6. The percentage for 2007 is 23.8. The percentage for 2009 is 21.1. The percentage for 2011 is 20.5. The percentage for 2013 is 18.6. The percentage for 2015 is 17.2. The percentage for 2017 is 15.5.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did not change from 1991 to 1999, and decreased from 1999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84</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38 states and 20 cities for high school students who had their first drink of alcohol before age 13 years (other than a few sips).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7.8% to 22.5%. The median across states was 15.8%.  The range across cites was 13.8% to 21.2%. The median across cities was 16.9%.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p:cNvSpPr>
            <a:spLocks noGrp="1" noRot="1" noChangeAspect="1" noTextEdit="1"/>
          </p:cNvSpPr>
          <p:nvPr>
            <p:ph type="sldImg"/>
          </p:nvPr>
        </p:nvSpPr>
        <p:spPr>
          <a:ln/>
        </p:spPr>
      </p:sp>
      <p:sp>
        <p:nvSpPr>
          <p:cNvPr id="8397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had their first drink of alcohol before age 13 years (other than a few sips), 2017. The values range from 7.8% to 22.5%. Alaska, Colorado, Connecticut, Maine, Nebraska, New Hampshire, Pennsylvania, Rhode Island, Utah, range from 7.8% to 13.6%. Idaho, Iowa, Maryland, New York, North Carolina, North Dakota, South Carolina, Vermont, Virginia, Wisconsin, range from 13.7% to 15.7%. Delaware, Florida, Hawaii, Illinois, Kansas, Kentucky, Michigan, Tennessee, Texas, range from 15.8% to 17.1%. Arizona, Arkansas, California, Louisiana, Missouri, Montana, Nevada, New Mexico, Oklahoma, West Virginia, range from 17.2% to 22.5%. Massachusetts, did not ask this question. Alabama, Georgia, Indiana, Mississippi, New Jersey, Ohio, and South Dakota did not have weighted data. Minnesota, Oregon, Washington and Wyoming did not participate.</a:t>
            </a:r>
          </a:p>
        </p:txBody>
      </p:sp>
      <p:sp>
        <p:nvSpPr>
          <p:cNvPr id="839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18E9C2-3384-47D0-B70B-6C038470876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41641704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drank alcohol (at least one drink of alcohol,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29.8. The percentage for Male students is 27.6. The percentage for Female students is 31.8. The percentage for 9th grade students is 18.8. The percentage for 10th grade students is 27.0. The percentage for 11th grade students is 34.4. The percentage for 12th grade students is 40.8. The percentage for Black students is 20.8. The percentage for Hispanic students is 31.3. The percentage for White students is 32.4.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female students is higher than for 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87</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1991-2017. This slide shows percentages from 1991 through 2017 for high school students who currently drank alcohol (at least one drink of alcohol,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1991 is 50.8. The percentage for 1993 is 48.0. The percentage for 1995 is 51.6. The percentage for 1997 is 50.8. The percentage for 1999 is 50.0. The percentage for 2001 is 47.1. The percentage for 2003 is 44.9. The percentage for 2005 is 43.3. The percentage for 2007 is 44.7. The percentage for 2009 is 41.8. The percentage for 2011 is 38.7. The percentage for 2013 is 34.9. The percentage for 2015 is 32.8. The percentage for 2017 is 29.8.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decreased from 1991 to 2017, decreased from 1991 to 2007, and decreased from 2007 to 2017.</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39 states and 21 cities for high school students who currently drank alcohol (at least one drink of alcohol,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10.6% to 34.0%. The median across states was 27.1%.  The range across cites was 16.8% to 32.5%. The median across cities was 22.9%.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89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smoked cigarettes (on at least 1 day during the 30 days before the survey). </a:t>
            </a:r>
            <a:endParaRPr lang="en-US" dirty="0"/>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8.8. The percentage for Male students is 9.8. The percentage for Female students is 7.8. The percentage for 9th grade students is 5.2. The percentage for 10th grade students is 7.6. The percentage for 11th grade students is 9.5. The percentage for 12th grade students is 13.4. The percentage for Black students is 4.4. The percentage for Hispanic students is 7.0. The percentage for White students is 11.1.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The prevalence for White students is higher than for Hispanic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p:cNvSpPr>
            <a:spLocks noGrp="1" noRot="1" noChangeAspect="1" noTextEdit="1"/>
          </p:cNvSpPr>
          <p:nvPr>
            <p:ph type="sldImg"/>
          </p:nvPr>
        </p:nvSpPr>
        <p:spPr>
          <a:ln/>
        </p:spPr>
      </p:sp>
      <p:sp>
        <p:nvSpPr>
          <p:cNvPr id="86019"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drank alcohol (at least one drink of alcohol, on at least 1 day during the 30 days before the survey), 2017. The values range from 10.6% to 34%. Alaska, Hawaii, Maine, Maryland, Nebraska, Rhode Island, South Carolina, Utah, Virginia, range from 10.6% to 25.6%. Arkansas, Colorado, Florida, Idaho, Kentucky, Nevada, New Mexico, North Carolina, Tennessee, Texas, range from 25.7% to 27.0%. California, Delaware, Illinois, Iowa, Kansas, Michigan, New Hampshire, New York, North Dakota, West Virginia, range from 27.1% to 30.3%. Arizona, Connecticut, Louisiana, Massachusetts, Missouri, Montana, Oklahoma, Pennsylvania, Vermont, Wisconsin, range from 30.4% to 34.0%.Alabama, Georgia, Indiana, Mississippi, New Jersey, Ohio, and South Dakota did not have weighted data. Minnesota, Oregon, Washington and Wyoming did not participate.</a:t>
            </a:r>
          </a:p>
        </p:txBody>
      </p:sp>
      <p:sp>
        <p:nvSpPr>
          <p:cNvPr id="860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8039E1-9FEF-4B75-B11F-47D048F779D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63844533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usually got the alcohol they drank by someone giving it to them (during the 30 days before the survey, among students who currently drank alcohol).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43.5. The percentage for Male students is 37.8. The percentage for Female students is 48.4. The percentage for 9th grade students is 46.6. The percentage for 10th grade students is 45.2. The percentage for 11th grade students is 41.5. The percentage for 12th grade students is 42.3. The percentage for Black students is 44.1. The percentage for Hispanic students is 42.9. The percentage for White students is 44.3.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female students is higher than for male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91</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2007-2017. This slide shows percentages from 2007 through 2017 for high school students who usually got the alcohol they drank by someone giving it to them (during the 30 days before the survey, among students who currently drank alcohol).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2007 is 41.7. The percentage for 2009 is 42.2. The percentage for 2011 is 40.0. The percentage for 2013 is 41.8. The percentage for 2015 is 44.1. The percentage for 2017 is 43.5.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Significant linear trends (if present) across all available years are described first followed by linear changes in each segment of significant quadratic trends (if present). For this behavior, based on linear and quadratic trend analyses using logistic regression models controlling for sex, race/ethnicity, and grade (p &lt; 0.05), the prevalence did not change from 2007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92</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31 states and 15 cities for high school students who usually got the alcohol they drank by someone giving it to them (during the 30 days before the survey, among students who currently drank alcohol).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31.7% to 46.6%. The median across states was 40.1%.  The range across cites was 26.9% to 45.7%. The median across cities was 40%.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93</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a:ln/>
        </p:spPr>
      </p:sp>
      <p:sp>
        <p:nvSpPr>
          <p:cNvPr id="88067"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usually got the alcohol they drank by someone giving it to them (during the 30 days before the survey, among students who currently drank alcohol), 2017. The values range from 31.7% to 46.6%. Alaska, Kentucky, Nebraska, North Dakota, Rhode Island, Tennessee, Wisconsin, range from 31.7% to 38.5%. Arizona, Arkansas, Louisiana, Michigan, New Mexico, North Carolina, West Virginia, range from 38.6% to 40.0%. Illinois, Maine, Montana, Nevada, New Hampshire, New York, Oklahoma, Utah, Vermont, range from 40.1% to 41.9%. California, Colorado, Idaho, Iowa, Missouri, Pennsylvania, South Carolina, Texas, range from 42.0% to 46.6%. Virginia, Maryland, Massachusetts, Kansas, Hawaii, Florida, Delaware, Connecticut, did not ask this question. Alabama, Georgia, Indiana, Mississippi, New Jersey, Ohio, and South Dakota did not have weighted data. Minnesota, Oregon, Washington and Wyoming did not participate.</a:t>
            </a:r>
          </a:p>
        </p:txBody>
      </p:sp>
      <p:sp>
        <p:nvSpPr>
          <p:cNvPr id="880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751E41-267D-4B89-AB2D-A6815AB6EEA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94</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72101844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currently were binge drinking (had four or more drinks of alcohol in a row for female students or five or more drinks of alcohol in a row for male students, within a couple of hours,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13.5. The percentage for Male students is 12.8. The percentage for Female students is 14.1. The percentage for 9th grade students is 7.3. The percentage for 10th grade students is 11.4. The percentage for 11th grade students is 15.4. The percentage for 12th grade students is 20.9. The percentage for Black students is 5.6. The percentage for Hispanic students is 14.0. The percentage for White students is 15.7.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10th grade students is higher than for 9th grade students. The prevalence for 11th grade students is higher than for 9th grade students. The prevalence for 11th grade students is higher than for 10th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95</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state and local Youth Risk Behavior Surveys, 2017. This slide shows the range and median percentages of 36 states and 20 cities for high school students who currently were binge drinking (had four or more drinks of alcohol in a row for female students or five or more drinks of alcohol in a row for male students, within a couple of hours, on at least 1 day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range across states was 4.8% to 17.9%. The median across states was 13.1%.  The range across cites was 4.1% to 13.1%. The median across cities was 8.3%. </a:t>
            </a:r>
            <a:endParaRPr lang="en-US" dirty="0">
              <a:latin typeface="Arial" pitchFamily="34" charset="0"/>
            </a:endParaRPr>
          </a:p>
          <a:p>
            <a:pPr>
              <a:spcBef>
                <a:spcPct val="0"/>
              </a:spcBef>
            </a:pPr>
            <a:endParaRPr lang="en-US" baseline="0" dirty="0">
              <a:latin typeface="Arial" pitchFamily="34" charset="0"/>
            </a:endParaRPr>
          </a:p>
          <a:p>
            <a:pPr>
              <a:spcBef>
                <a:spcPct val="0"/>
              </a:spcBef>
            </a:pP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96</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ln/>
        </p:spPr>
      </p:sp>
      <p:sp>
        <p:nvSpPr>
          <p:cNvPr id="90115"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Lst>
        </p:spPr>
        <p:txBody>
          <a:bodyPr/>
          <a:lstStyle/>
          <a:p>
            <a:r>
              <a:rPr lang="en-US" altLang="en-US" smtClean="0"/>
              <a:t>This slide shows the percentage of students who currently were binge drinking (had four or more drinks of alcohol in a row for female students or five or more drinks of alcohol in a row for male students, within a couple of hours, on at least 1 day during the 30 days before the survey), 2017. The values range from 4.8% to 17.9%. Arkansas, Nebraska, Nevada, New Mexico, New York, Rhode Island, South Carolina, Tennessee, Utah, range from 4.8% to 11.7%. Florida, Hawaii, Illinois, Louisiana, Maryland, North Carolina, Pennsylvania, Texas, Virginia, range from 11.8% to 13.0%. Alaska, California, Colorado, Iowa, Kentucky, Michigan, Oklahoma, West Virginia, range from 13.1% to 14.8%. Arizona, Connecticut, Delaware, Idaho, Kansas, Massachusetts, Missouri, Montana, North Dakota, Vermont, range from 14.9% to 17.9%. Wisconsin, New Hampshire, Maine, did not ask this question. Alabama, Georgia, Indiana, Mississippi, New Jersey, Ohio, and South Dakota did not have weighted data. Minnesota, Oregon, Washington and Wyoming did not participate.</a:t>
            </a:r>
          </a:p>
        </p:txBody>
      </p:sp>
      <p:sp>
        <p:nvSpPr>
          <p:cNvPr id="90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b="1">
                <a:solidFill>
                  <a:schemeClr val="tx2"/>
                </a:solidFill>
                <a:latin typeface="Arial" panose="020B0604020202020204" pitchFamily="34" charset="0"/>
              </a:defRPr>
            </a:lvl1pPr>
            <a:lvl2pPr marL="742950" indent="-285750">
              <a:defRPr b="1">
                <a:solidFill>
                  <a:schemeClr val="tx2"/>
                </a:solidFill>
                <a:latin typeface="Arial" panose="020B0604020202020204" pitchFamily="34" charset="0"/>
              </a:defRPr>
            </a:lvl2pPr>
            <a:lvl3pPr marL="1143000" indent="-228600">
              <a:defRPr b="1">
                <a:solidFill>
                  <a:schemeClr val="tx2"/>
                </a:solidFill>
                <a:latin typeface="Arial" panose="020B0604020202020204" pitchFamily="34" charset="0"/>
              </a:defRPr>
            </a:lvl3pPr>
            <a:lvl4pPr marL="1600200" indent="-228600">
              <a:defRPr b="1">
                <a:solidFill>
                  <a:schemeClr val="tx2"/>
                </a:solidFill>
                <a:latin typeface="Arial" panose="020B0604020202020204" pitchFamily="34" charset="0"/>
              </a:defRPr>
            </a:lvl4pPr>
            <a:lvl5pPr marL="2057400" indent="-228600">
              <a:defRPr b="1">
                <a:solidFill>
                  <a:schemeClr val="tx2"/>
                </a:solidFill>
                <a:latin typeface="Arial" panose="020B0604020202020204" pitchFamily="34" charset="0"/>
              </a:defRPr>
            </a:lvl5pPr>
            <a:lvl6pPr marL="2514600" indent="-228600" eaLnBrk="0" fontAlgn="base" hangingPunct="0">
              <a:spcBef>
                <a:spcPct val="0"/>
              </a:spcBef>
              <a:spcAft>
                <a:spcPct val="0"/>
              </a:spcAft>
              <a:defRPr b="1">
                <a:solidFill>
                  <a:schemeClr val="tx2"/>
                </a:solidFill>
                <a:latin typeface="Arial" panose="020B0604020202020204" pitchFamily="34" charset="0"/>
              </a:defRPr>
            </a:lvl6pPr>
            <a:lvl7pPr marL="2971800" indent="-228600" eaLnBrk="0" fontAlgn="base" hangingPunct="0">
              <a:spcBef>
                <a:spcPct val="0"/>
              </a:spcBef>
              <a:spcAft>
                <a:spcPct val="0"/>
              </a:spcAft>
              <a:defRPr b="1">
                <a:solidFill>
                  <a:schemeClr val="tx2"/>
                </a:solidFill>
                <a:latin typeface="Arial" panose="020B0604020202020204" pitchFamily="34" charset="0"/>
              </a:defRPr>
            </a:lvl7pPr>
            <a:lvl8pPr marL="3429000" indent="-228600" eaLnBrk="0" fontAlgn="base" hangingPunct="0">
              <a:spcBef>
                <a:spcPct val="0"/>
              </a:spcBef>
              <a:spcAft>
                <a:spcPct val="0"/>
              </a:spcAft>
              <a:defRPr b="1">
                <a:solidFill>
                  <a:schemeClr val="tx2"/>
                </a:solidFill>
                <a:latin typeface="Arial" panose="020B0604020202020204" pitchFamily="34" charset="0"/>
              </a:defRPr>
            </a:lvl8pPr>
            <a:lvl9pPr marL="3886200" indent="-228600" eaLnBrk="0" fontAlgn="base" hangingPunct="0">
              <a:spcBef>
                <a:spcPct val="0"/>
              </a:spcBef>
              <a:spcAft>
                <a:spcPct val="0"/>
              </a:spcAft>
              <a:defRPr b="1">
                <a:solidFill>
                  <a:schemeClr val="tx2"/>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1DDBF60-D3E7-48EA-91E1-EE1D6C8F72C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97</a:t>
            </a:fld>
            <a:endPar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154966057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Data for this slide are from the National Youth Risk Behavior Survey. This slide shows the percentage of high school students who reported that the largest number of drinks they had in a row was 10 or more (within a couple of hours,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all students is 4.4. The percentage for Male students is 5.8. The percentage for Female students is 2.9. The percentage for 9th grade students is 1.9. The percentage for 10th grade students is 3.6. The percentage for 11th grade students is 5.0. The percentage for 12th grade students is 7.3. The percentage for Black students is 1.4. The percentage for Hispanic students is 4.7. The percentage for White students is 4.9. All Hispanic students are included in the Hispanic category.  All other races are non-Hispanic. Note: This graph contains weighted results.</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the prevalence for male students is higher than for female students. The prevalence for 10th grade students is higher than for 9th grade students. The prevalence for 11th grade students is higher than for 9th grade students. The prevalence for 12th grade students is higher than for 9th grade students. The prevalence for 12th grade students is higher than for 10th grade students. The prevalence for 12th grade students is higher than for 11th grade students. The prevalence for Hispanic students is higher than for Black students. The prevalence for White students is higher than for Black students. (Based on t-test analysis, p &lt; 0.05.)</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98</a:t>
            </a:fld>
            <a:endParaRPr lang="en-US"/>
          </a:p>
        </p:txBody>
      </p:sp>
    </p:spTree>
    <p:extLst>
      <p:ext uri="{BB962C8B-B14F-4D97-AF65-F5344CB8AC3E}">
        <p14:creationId xmlns:p14="http://schemas.microsoft.com/office/powerpoint/2010/main" val="105496036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latin typeface="Arial" panose="020B0604020202020204" pitchFamily="34" charset="0"/>
              </a:rPr>
              <a:t>These are results from the National Youth Risk Behavior Surveys, 2013-2017. This slide shows percentages from 2013 through 2017 for high school students who reported that the largest number of drinks they had in a row was 10 or more (within a couple of hours, during the 30 days before the survey). </a:t>
            </a:r>
            <a:endParaRPr lang="en-US"/>
          </a:p>
          <a:p>
            <a:pPr>
              <a:spcBef>
                <a:spcPct val="0"/>
              </a:spcBef>
            </a:pPr>
            <a:endParaRPr lang="en-US" baseline="0" dirty="0">
              <a:latin typeface="Arial" pitchFamily="34" charset="0"/>
            </a:endParaRPr>
          </a:p>
          <a:p>
            <a:pPr>
              <a:spcBef>
                <a:spcPct val="0"/>
              </a:spcBef>
            </a:pPr>
            <a:r>
              <a:rPr lang="en-US" sz="1000" dirty="0">
                <a:latin typeface="Arial" pitchFamily="34" charset="0"/>
              </a:rPr>
              <a:t>The percentage for 2013 is 6.1. The percentage for 2015 is 4.3. The percentage for 2017 is 4.4. </a:t>
            </a:r>
            <a:endParaRPr lang="en-US" dirty="0">
              <a:latin typeface="Arial" pitchFamily="34" charset="0"/>
            </a:endParaRPr>
          </a:p>
          <a:p>
            <a:pPr>
              <a:spcBef>
                <a:spcPct val="0"/>
              </a:spcBef>
            </a:pPr>
            <a:endParaRPr lang="en-US" baseline="0" dirty="0">
              <a:latin typeface="Arial" pitchFamily="34" charset="0"/>
            </a:endParaRPr>
          </a:p>
          <a:p>
            <a:pPr>
              <a:spcBef>
                <a:spcPct val="0"/>
              </a:spcBef>
            </a:pPr>
            <a:r>
              <a:rPr lang="en-US" sz="1000" dirty="0">
                <a:latin typeface="Arial" pitchFamily="34" charset="0"/>
              </a:rPr>
              <a:t>For this behavior, based on linear trend analyses using logistic regression models controlling for sex, race/ethnicity, and grade (p &lt; 0.05), the prevalence decreased from 2013 to 2017. </a:t>
            </a:r>
            <a:endParaRPr lang="en-US" dirty="0">
              <a:latin typeface="Arial" pitchFamily="34" charset="0"/>
            </a:endParaRPr>
          </a:p>
        </p:txBody>
      </p:sp>
      <p:sp>
        <p:nvSpPr>
          <p:cNvPr id="4" name="Slide Number Placeholder 3"/>
          <p:cNvSpPr>
            <a:spLocks noGrp="1"/>
          </p:cNvSpPr>
          <p:nvPr>
            <p:ph type="sldNum" sz="quarter" idx="10"/>
          </p:nvPr>
        </p:nvSpPr>
        <p:spPr/>
        <p:txBody>
          <a:bodyPr/>
          <a:lstStyle/>
          <a:p>
            <a:pPr>
              <a:defRPr/>
            </a:pPr>
            <a:fld id="{F357B3D8-D94B-43BD-BD5D-DB0C895CAD9B}" type="slidenum">
              <a:rPr lang="en-US" sz="1000"/>
              <a:pPr>
                <a:defRPr/>
              </a:pPr>
              <a:t>99</a:t>
            </a:fld>
            <a:endParaRPr lang="en-US"/>
          </a:p>
        </p:txBody>
      </p:sp>
    </p:spTree>
    <p:extLst>
      <p:ext uri="{BB962C8B-B14F-4D97-AF65-F5344CB8AC3E}">
        <p14:creationId xmlns:p14="http://schemas.microsoft.com/office/powerpoint/2010/main" val="105496036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4275" name="Rectangle 3"/>
          <p:cNvSpPr>
            <a:spLocks noGrp="1" noChangeArrowheads="1"/>
          </p:cNvSpPr>
          <p:nvPr>
            <p:ph type="ctrTitle"/>
          </p:nvPr>
        </p:nvSpPr>
        <p:spPr>
          <a:xfrm>
            <a:off x="677863" y="2286000"/>
            <a:ext cx="7788275" cy="1143000"/>
          </a:xfrm>
          <a:prstGeom prst="rect">
            <a:avLst/>
          </a:prstGeom>
        </p:spPr>
        <p:txBody>
          <a:bodyPr anchor="b"/>
          <a:lstStyle>
            <a:lvl1pPr>
              <a:defRPr/>
            </a:lvl1pPr>
          </a:lstStyle>
          <a:p>
            <a:r>
              <a:rPr lang="en-US"/>
              <a:t>Click to edit Master title style</a:t>
            </a:r>
          </a:p>
        </p:txBody>
      </p:sp>
      <p:sp>
        <p:nvSpPr>
          <p:cNvPr id="54276" name="Rectangle 4"/>
          <p:cNvSpPr>
            <a:spLocks noGrp="1" noChangeArrowheads="1"/>
          </p:cNvSpPr>
          <p:nvPr>
            <p:ph type="subTitle" idx="1"/>
          </p:nvPr>
        </p:nvSpPr>
        <p:spPr>
          <a:xfrm>
            <a:off x="1354138" y="3886200"/>
            <a:ext cx="6435725" cy="1752600"/>
          </a:xfrm>
          <a:prstGeom prst="rect">
            <a:avLst/>
          </a:prstGeom>
        </p:spPr>
        <p:txBody>
          <a:bodyPr/>
          <a:lstStyle>
            <a:lvl1pPr marL="0" indent="0" algn="ctr">
              <a:buFont typeface="Monotype Sorts" pitchFamily="2" charset="2"/>
              <a:buNone/>
              <a:defRPr/>
            </a:lvl1pPr>
          </a:lstStyle>
          <a:p>
            <a:r>
              <a:rPr lang="en-US"/>
              <a:t>Click to edit Master subtitle style</a:t>
            </a:r>
          </a:p>
        </p:txBody>
      </p:sp>
    </p:spTree>
    <p:extLst>
      <p:ext uri="{BB962C8B-B14F-4D97-AF65-F5344CB8AC3E}">
        <p14:creationId xmlns:p14="http://schemas.microsoft.com/office/powerpoint/2010/main" val="31565854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9144000" cy="1104900"/>
          </a:xfrm>
          <a:prstGeom prst="rect">
            <a:avLst/>
          </a:prstGeom>
        </p:spPr>
        <p:txBody>
          <a:bodyPr/>
          <a:lstStyle/>
          <a:p>
            <a:r>
              <a:rPr lang="en-US" dirty="0" smtClean="0"/>
              <a:t>Click to edit Master title style</a:t>
            </a:r>
            <a:endParaRPr lang="en-US" dirty="0"/>
          </a:p>
        </p:txBody>
      </p:sp>
      <p:sp>
        <p:nvSpPr>
          <p:cNvPr id="3" name="Vertical Text Placeholder 2"/>
          <p:cNvSpPr>
            <a:spLocks noGrp="1"/>
          </p:cNvSpPr>
          <p:nvPr>
            <p:ph type="body" orient="vert" idx="1"/>
          </p:nvPr>
        </p:nvSpPr>
        <p:spPr>
          <a:xfrm>
            <a:off x="609600" y="1524000"/>
            <a:ext cx="8059738" cy="4114800"/>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66361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53225" y="342900"/>
            <a:ext cx="2052638" cy="5295900"/>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93725" y="342900"/>
            <a:ext cx="6007100" cy="5295900"/>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95363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9144000" cy="1104900"/>
          </a:xfrm>
          <a:prstGeom prst="rect">
            <a:avLst/>
          </a:prstGeom>
        </p:spPr>
        <p:txBody>
          <a:bodyPr/>
          <a:lstStyle/>
          <a:p>
            <a:r>
              <a:rPr lang="en-US" dirty="0" smtClean="0"/>
              <a:t>Click to edit Master title style</a:t>
            </a:r>
            <a:endParaRPr lang="en-US" dirty="0"/>
          </a:p>
        </p:txBody>
      </p:sp>
      <p:sp>
        <p:nvSpPr>
          <p:cNvPr id="3" name="Chart Placeholder 2"/>
          <p:cNvSpPr>
            <a:spLocks noGrp="1"/>
          </p:cNvSpPr>
          <p:nvPr>
            <p:ph type="chart" idx="1"/>
          </p:nvPr>
        </p:nvSpPr>
        <p:spPr>
          <a:xfrm>
            <a:off x="609600" y="1524000"/>
            <a:ext cx="8059738" cy="4114800"/>
          </a:xfrm>
          <a:prstGeom prst="rect">
            <a:avLst/>
          </a:prstGeom>
        </p:spPr>
        <p:txBody>
          <a:bodyPr/>
          <a:lstStyle/>
          <a:p>
            <a:pPr lvl="0"/>
            <a:endParaRPr lang="en-US" noProof="0" smtClean="0"/>
          </a:p>
        </p:txBody>
      </p:sp>
    </p:spTree>
    <p:extLst>
      <p:ext uri="{BB962C8B-B14F-4D97-AF65-F5344CB8AC3E}">
        <p14:creationId xmlns:p14="http://schemas.microsoft.com/office/powerpoint/2010/main" val="119772712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8202353"/>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9513206"/>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342900"/>
            <a:ext cx="9144000" cy="1104900"/>
          </a:xfrm>
          <a:prstGeom prst="rect">
            <a:avLst/>
          </a:prstGeom>
        </p:spPr>
        <p:txBody>
          <a:bodyPr/>
          <a:lstStyle/>
          <a:p>
            <a:r>
              <a:rPr lang="en-US" dirty="0" smtClean="0"/>
              <a:t>Click to edit Master title style</a:t>
            </a:r>
            <a:endParaRPr lang="en-US" dirty="0"/>
          </a:p>
        </p:txBody>
      </p:sp>
      <p:sp>
        <p:nvSpPr>
          <p:cNvPr id="3" name="Content Placeholder 2"/>
          <p:cNvSpPr>
            <a:spLocks noGrp="1"/>
          </p:cNvSpPr>
          <p:nvPr>
            <p:ph idx="1"/>
          </p:nvPr>
        </p:nvSpPr>
        <p:spPr>
          <a:xfrm>
            <a:off x="609600" y="1524000"/>
            <a:ext cx="8059738" cy="4114800"/>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17172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26725465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93725" y="342900"/>
            <a:ext cx="8212138" cy="11049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524000"/>
            <a:ext cx="3952875"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714875" y="1524000"/>
            <a:ext cx="3954463"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027853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882695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93725" y="342900"/>
            <a:ext cx="8212138" cy="1104900"/>
          </a:xfrm>
          <a:prstGeom prst="rect">
            <a:avLst/>
          </a:prstGeom>
        </p:spPr>
        <p:txBody>
          <a:bodyPr/>
          <a:lstStyle/>
          <a:p>
            <a:r>
              <a:rPr lang="en-US" smtClean="0"/>
              <a:t>Click to edit Master title style</a:t>
            </a:r>
            <a:endParaRPr lang="en-US"/>
          </a:p>
        </p:txBody>
      </p:sp>
    </p:spTree>
    <p:extLst>
      <p:ext uri="{BB962C8B-B14F-4D97-AF65-F5344CB8AC3E}">
        <p14:creationId xmlns:p14="http://schemas.microsoft.com/office/powerpoint/2010/main" val="16074353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16284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9727213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13244957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1028" name="Text Box 11"/>
          <p:cNvSpPr txBox="1">
            <a:spLocks noChangeArrowheads="1"/>
          </p:cNvSpPr>
          <p:nvPr/>
        </p:nvSpPr>
        <p:spPr bwMode="auto">
          <a:xfrm>
            <a:off x="3305175" y="6310313"/>
            <a:ext cx="4619625" cy="336550"/>
          </a:xfrm>
          <a:prstGeom prst="rect">
            <a:avLst/>
          </a:prstGeom>
          <a:noFill/>
          <a:ln>
            <a:noFill/>
          </a:ln>
          <a:extLst/>
        </p:spPr>
        <p:txBody>
          <a:bodyPr>
            <a:spAutoFit/>
          </a:bodyPr>
          <a:lstStyle>
            <a:lvl1pPr algn="ctr" eaLnBrk="0" hangingPunct="0">
              <a:defRPr sz="2000" b="1">
                <a:solidFill>
                  <a:srgbClr val="FFCC00"/>
                </a:solidFill>
                <a:latin typeface="Arial" pitchFamily="34" charset="0"/>
              </a:defRPr>
            </a:lvl1pPr>
            <a:lvl2pPr marL="742950" indent="-285750" algn="ctr" eaLnBrk="0" hangingPunct="0">
              <a:defRPr sz="2000" b="1">
                <a:solidFill>
                  <a:srgbClr val="FFCC00"/>
                </a:solidFill>
                <a:latin typeface="Arial" pitchFamily="34" charset="0"/>
              </a:defRPr>
            </a:lvl2pPr>
            <a:lvl3pPr marL="1143000" indent="-228600" algn="ctr" eaLnBrk="0" hangingPunct="0">
              <a:defRPr sz="2000" b="1">
                <a:solidFill>
                  <a:srgbClr val="FFCC00"/>
                </a:solidFill>
                <a:latin typeface="Arial" pitchFamily="34" charset="0"/>
              </a:defRPr>
            </a:lvl3pPr>
            <a:lvl4pPr marL="1600200" indent="-228600" algn="ctr" eaLnBrk="0" hangingPunct="0">
              <a:defRPr sz="2000" b="1">
                <a:solidFill>
                  <a:srgbClr val="FFCC00"/>
                </a:solidFill>
                <a:latin typeface="Arial" pitchFamily="34" charset="0"/>
              </a:defRPr>
            </a:lvl4pPr>
            <a:lvl5pPr marL="2057400" indent="-228600" algn="ctr" eaLnBrk="0" hangingPunct="0">
              <a:defRPr sz="2000" b="1">
                <a:solidFill>
                  <a:srgbClr val="FFCC00"/>
                </a:solidFill>
                <a:latin typeface="Arial" pitchFamily="34" charset="0"/>
              </a:defRPr>
            </a:lvl5pPr>
            <a:lvl6pPr marL="2514600" indent="-228600" algn="ctr" eaLnBrk="0" fontAlgn="base" hangingPunct="0">
              <a:spcBef>
                <a:spcPct val="0"/>
              </a:spcBef>
              <a:spcAft>
                <a:spcPct val="0"/>
              </a:spcAft>
              <a:defRPr sz="2000" b="1">
                <a:solidFill>
                  <a:srgbClr val="FFCC00"/>
                </a:solidFill>
                <a:latin typeface="Arial" pitchFamily="34" charset="0"/>
              </a:defRPr>
            </a:lvl6pPr>
            <a:lvl7pPr marL="2971800" indent="-228600" algn="ctr" eaLnBrk="0" fontAlgn="base" hangingPunct="0">
              <a:spcBef>
                <a:spcPct val="0"/>
              </a:spcBef>
              <a:spcAft>
                <a:spcPct val="0"/>
              </a:spcAft>
              <a:defRPr sz="2000" b="1">
                <a:solidFill>
                  <a:srgbClr val="FFCC00"/>
                </a:solidFill>
                <a:latin typeface="Arial" pitchFamily="34" charset="0"/>
              </a:defRPr>
            </a:lvl7pPr>
            <a:lvl8pPr marL="3429000" indent="-228600" algn="ctr" eaLnBrk="0" fontAlgn="base" hangingPunct="0">
              <a:spcBef>
                <a:spcPct val="0"/>
              </a:spcBef>
              <a:spcAft>
                <a:spcPct val="0"/>
              </a:spcAft>
              <a:defRPr sz="2000" b="1">
                <a:solidFill>
                  <a:srgbClr val="FFCC00"/>
                </a:solidFill>
                <a:latin typeface="Arial" pitchFamily="34" charset="0"/>
              </a:defRPr>
            </a:lvl8pPr>
            <a:lvl9pPr marL="3886200" indent="-228600" algn="ctr" eaLnBrk="0" fontAlgn="base" hangingPunct="0">
              <a:spcBef>
                <a:spcPct val="0"/>
              </a:spcBef>
              <a:spcAft>
                <a:spcPct val="0"/>
              </a:spcAft>
              <a:defRPr sz="2000" b="1">
                <a:solidFill>
                  <a:srgbClr val="FFCC00"/>
                </a:solidFill>
                <a:latin typeface="Arial" pitchFamily="34" charset="0"/>
              </a:defRPr>
            </a:lvl9pPr>
          </a:lstStyle>
          <a:p>
            <a:pPr algn="l">
              <a:defRPr/>
            </a:pPr>
            <a:endParaRPr lang="en-US" sz="1600" b="0" smtClean="0">
              <a:solidFill>
                <a:srgbClr val="FFFFFF"/>
              </a:solidFill>
              <a:latin typeface="Times New Roman" pitchFamily="18" charset="0"/>
            </a:endParaRPr>
          </a:p>
        </p:txBody>
      </p:sp>
      <p:sp>
        <p:nvSpPr>
          <p:cNvPr id="1029" name="Text Box 12"/>
          <p:cNvSpPr txBox="1">
            <a:spLocks noChangeArrowheads="1"/>
          </p:cNvSpPr>
          <p:nvPr/>
        </p:nvSpPr>
        <p:spPr bwMode="auto">
          <a:xfrm>
            <a:off x="5283200" y="6172200"/>
            <a:ext cx="1911350" cy="336550"/>
          </a:xfrm>
          <a:prstGeom prst="rect">
            <a:avLst/>
          </a:prstGeom>
          <a:noFill/>
          <a:ln>
            <a:noFill/>
          </a:ln>
          <a:extLst/>
        </p:spPr>
        <p:txBody>
          <a:bodyPr>
            <a:spAutoFit/>
          </a:bodyPr>
          <a:lstStyle>
            <a:lvl1pPr algn="ctr" eaLnBrk="0" hangingPunct="0">
              <a:defRPr sz="2000" b="1">
                <a:solidFill>
                  <a:srgbClr val="FFCC00"/>
                </a:solidFill>
                <a:latin typeface="Arial" pitchFamily="34" charset="0"/>
              </a:defRPr>
            </a:lvl1pPr>
            <a:lvl2pPr marL="742950" indent="-285750" algn="ctr" eaLnBrk="0" hangingPunct="0">
              <a:defRPr sz="2000" b="1">
                <a:solidFill>
                  <a:srgbClr val="FFCC00"/>
                </a:solidFill>
                <a:latin typeface="Arial" pitchFamily="34" charset="0"/>
              </a:defRPr>
            </a:lvl2pPr>
            <a:lvl3pPr marL="1143000" indent="-228600" algn="ctr" eaLnBrk="0" hangingPunct="0">
              <a:defRPr sz="2000" b="1">
                <a:solidFill>
                  <a:srgbClr val="FFCC00"/>
                </a:solidFill>
                <a:latin typeface="Arial" pitchFamily="34" charset="0"/>
              </a:defRPr>
            </a:lvl3pPr>
            <a:lvl4pPr marL="1600200" indent="-228600" algn="ctr" eaLnBrk="0" hangingPunct="0">
              <a:defRPr sz="2000" b="1">
                <a:solidFill>
                  <a:srgbClr val="FFCC00"/>
                </a:solidFill>
                <a:latin typeface="Arial" pitchFamily="34" charset="0"/>
              </a:defRPr>
            </a:lvl4pPr>
            <a:lvl5pPr marL="2057400" indent="-228600" algn="ctr" eaLnBrk="0" hangingPunct="0">
              <a:defRPr sz="2000" b="1">
                <a:solidFill>
                  <a:srgbClr val="FFCC00"/>
                </a:solidFill>
                <a:latin typeface="Arial" pitchFamily="34" charset="0"/>
              </a:defRPr>
            </a:lvl5pPr>
            <a:lvl6pPr marL="2514600" indent="-228600" algn="ctr" eaLnBrk="0" fontAlgn="base" hangingPunct="0">
              <a:spcBef>
                <a:spcPct val="0"/>
              </a:spcBef>
              <a:spcAft>
                <a:spcPct val="0"/>
              </a:spcAft>
              <a:defRPr sz="2000" b="1">
                <a:solidFill>
                  <a:srgbClr val="FFCC00"/>
                </a:solidFill>
                <a:latin typeface="Arial" pitchFamily="34" charset="0"/>
              </a:defRPr>
            </a:lvl6pPr>
            <a:lvl7pPr marL="2971800" indent="-228600" algn="ctr" eaLnBrk="0" fontAlgn="base" hangingPunct="0">
              <a:spcBef>
                <a:spcPct val="0"/>
              </a:spcBef>
              <a:spcAft>
                <a:spcPct val="0"/>
              </a:spcAft>
              <a:defRPr sz="2000" b="1">
                <a:solidFill>
                  <a:srgbClr val="FFCC00"/>
                </a:solidFill>
                <a:latin typeface="Arial" pitchFamily="34" charset="0"/>
              </a:defRPr>
            </a:lvl7pPr>
            <a:lvl8pPr marL="3429000" indent="-228600" algn="ctr" eaLnBrk="0" fontAlgn="base" hangingPunct="0">
              <a:spcBef>
                <a:spcPct val="0"/>
              </a:spcBef>
              <a:spcAft>
                <a:spcPct val="0"/>
              </a:spcAft>
              <a:defRPr sz="2000" b="1">
                <a:solidFill>
                  <a:srgbClr val="FFCC00"/>
                </a:solidFill>
                <a:latin typeface="Arial" pitchFamily="34" charset="0"/>
              </a:defRPr>
            </a:lvl8pPr>
            <a:lvl9pPr marL="3886200" indent="-228600" algn="ctr" eaLnBrk="0" fontAlgn="base" hangingPunct="0">
              <a:spcBef>
                <a:spcPct val="0"/>
              </a:spcBef>
              <a:spcAft>
                <a:spcPct val="0"/>
              </a:spcAft>
              <a:defRPr sz="2000" b="1">
                <a:solidFill>
                  <a:srgbClr val="FFCC00"/>
                </a:solidFill>
                <a:latin typeface="Arial" pitchFamily="34" charset="0"/>
              </a:defRPr>
            </a:lvl9pPr>
          </a:lstStyle>
          <a:p>
            <a:pPr algn="l">
              <a:defRPr/>
            </a:pPr>
            <a:endParaRPr lang="en-US" sz="1600" b="0" smtClean="0">
              <a:solidFill>
                <a:srgbClr val="FFFFFF"/>
              </a:solidFill>
              <a:latin typeface="Times New Roman" pitchFamily="18" charset="0"/>
            </a:endParaRPr>
          </a:p>
        </p:txBody>
      </p:sp>
    </p:spTree>
  </p:cSld>
  <p:clrMap bg1="dk2" tx1="lt1" bg2="dk1" tx2="lt2" accent1="accent1" accent2="accent2" accent3="accent3" accent4="accent4" accent5="accent5" accent6="accent6" hlink="hlink" folHlink="folHlink"/>
  <p:sldLayoutIdLst>
    <p:sldLayoutId id="2147483690"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3" r:id="rId13"/>
  </p:sldLayoutIdLst>
  <p:txStyles>
    <p:titleStyle>
      <a:lvl1pPr algn="ctr" rtl="0" eaLnBrk="0" fontAlgn="base" hangingPunct="0">
        <a:spcBef>
          <a:spcPct val="0"/>
        </a:spcBef>
        <a:spcAft>
          <a:spcPct val="0"/>
        </a:spcAft>
        <a:defRPr sz="2000" b="1">
          <a:solidFill>
            <a:srgbClr val="FFCC00"/>
          </a:solidFill>
          <a:latin typeface="+mj-lt"/>
          <a:ea typeface="+mj-ea"/>
          <a:cs typeface="+mj-cs"/>
        </a:defRPr>
      </a:lvl1pPr>
      <a:lvl2pPr algn="ctr" rtl="0" eaLnBrk="0" fontAlgn="base" hangingPunct="0">
        <a:spcBef>
          <a:spcPct val="0"/>
        </a:spcBef>
        <a:spcAft>
          <a:spcPct val="0"/>
        </a:spcAft>
        <a:defRPr sz="2000" b="1">
          <a:solidFill>
            <a:srgbClr val="FFCC00"/>
          </a:solidFill>
          <a:latin typeface="Arial" charset="0"/>
        </a:defRPr>
      </a:lvl2pPr>
      <a:lvl3pPr algn="ctr" rtl="0" eaLnBrk="0" fontAlgn="base" hangingPunct="0">
        <a:spcBef>
          <a:spcPct val="0"/>
        </a:spcBef>
        <a:spcAft>
          <a:spcPct val="0"/>
        </a:spcAft>
        <a:defRPr sz="2000" b="1">
          <a:solidFill>
            <a:srgbClr val="FFCC00"/>
          </a:solidFill>
          <a:latin typeface="Arial" charset="0"/>
        </a:defRPr>
      </a:lvl3pPr>
      <a:lvl4pPr algn="ctr" rtl="0" eaLnBrk="0" fontAlgn="base" hangingPunct="0">
        <a:spcBef>
          <a:spcPct val="0"/>
        </a:spcBef>
        <a:spcAft>
          <a:spcPct val="0"/>
        </a:spcAft>
        <a:defRPr sz="2000" b="1">
          <a:solidFill>
            <a:srgbClr val="FFCC00"/>
          </a:solidFill>
          <a:latin typeface="Arial" charset="0"/>
        </a:defRPr>
      </a:lvl4pPr>
      <a:lvl5pPr algn="ctr" rtl="0" eaLnBrk="0" fontAlgn="base" hangingPunct="0">
        <a:spcBef>
          <a:spcPct val="0"/>
        </a:spcBef>
        <a:spcAft>
          <a:spcPct val="0"/>
        </a:spcAft>
        <a:defRPr sz="2000" b="1">
          <a:solidFill>
            <a:srgbClr val="FFCC00"/>
          </a:solidFill>
          <a:latin typeface="Arial" charset="0"/>
        </a:defRPr>
      </a:lvl5pPr>
      <a:lvl6pPr marL="457200" algn="ctr" rtl="0" eaLnBrk="0" fontAlgn="base" hangingPunct="0">
        <a:spcBef>
          <a:spcPct val="0"/>
        </a:spcBef>
        <a:spcAft>
          <a:spcPct val="0"/>
        </a:spcAft>
        <a:defRPr sz="2000" b="1">
          <a:solidFill>
            <a:srgbClr val="FFCC00"/>
          </a:solidFill>
          <a:latin typeface="Arial" charset="0"/>
        </a:defRPr>
      </a:lvl6pPr>
      <a:lvl7pPr marL="914400" algn="ctr" rtl="0" eaLnBrk="0" fontAlgn="base" hangingPunct="0">
        <a:spcBef>
          <a:spcPct val="0"/>
        </a:spcBef>
        <a:spcAft>
          <a:spcPct val="0"/>
        </a:spcAft>
        <a:defRPr sz="2000" b="1">
          <a:solidFill>
            <a:srgbClr val="FFCC00"/>
          </a:solidFill>
          <a:latin typeface="Arial" charset="0"/>
        </a:defRPr>
      </a:lvl7pPr>
      <a:lvl8pPr marL="1371600" algn="ctr" rtl="0" eaLnBrk="0" fontAlgn="base" hangingPunct="0">
        <a:spcBef>
          <a:spcPct val="0"/>
        </a:spcBef>
        <a:spcAft>
          <a:spcPct val="0"/>
        </a:spcAft>
        <a:defRPr sz="2000" b="1">
          <a:solidFill>
            <a:srgbClr val="FFCC00"/>
          </a:solidFill>
          <a:latin typeface="Arial" charset="0"/>
        </a:defRPr>
      </a:lvl8pPr>
      <a:lvl9pPr marL="1828800" algn="ctr" rtl="0" eaLnBrk="0" fontAlgn="base" hangingPunct="0">
        <a:spcBef>
          <a:spcPct val="0"/>
        </a:spcBef>
        <a:spcAft>
          <a:spcPct val="0"/>
        </a:spcAft>
        <a:defRPr sz="2000" b="1">
          <a:solidFill>
            <a:srgbClr val="FFCC00"/>
          </a:solidFill>
          <a:latin typeface="Arial" charset="0"/>
        </a:defRPr>
      </a:lvl9pPr>
    </p:titleStyle>
    <p:bodyStyle>
      <a:lvl1pPr marL="342900" indent="-3429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ea typeface="+mn-ea"/>
          <a:cs typeface="+mn-cs"/>
        </a:defRPr>
      </a:lvl1pPr>
      <a:lvl2pPr marL="742950" indent="-285750" algn="l" rtl="0" eaLnBrk="0" fontAlgn="base" hangingPunct="0">
        <a:spcBef>
          <a:spcPct val="0"/>
        </a:spcBef>
        <a:spcAft>
          <a:spcPct val="50000"/>
        </a:spcAft>
        <a:buClr>
          <a:schemeClr val="tx2"/>
        </a:buClr>
        <a:buSzPct val="70000"/>
        <a:buFont typeface="Monotype Sorts" pitchFamily="2" charset="2"/>
        <a:buChar char="l"/>
        <a:defRPr sz="2000">
          <a:solidFill>
            <a:schemeClr val="tx1"/>
          </a:solidFill>
          <a:latin typeface="+mn-lt"/>
        </a:defRPr>
      </a:lvl2pPr>
      <a:lvl3pPr marL="1143000" indent="-228600" algn="l" rtl="0" eaLnBrk="0" fontAlgn="base" hangingPunct="0">
        <a:spcBef>
          <a:spcPct val="0"/>
        </a:spcBef>
        <a:spcAft>
          <a:spcPct val="50000"/>
        </a:spcAft>
        <a:buClr>
          <a:schemeClr val="tx2"/>
        </a:buClr>
        <a:buSzPct val="70000"/>
        <a:buFont typeface="Monotype Sorts" pitchFamily="2" charset="2"/>
        <a:buChar char="ä"/>
        <a:defRPr sz="2000">
          <a:solidFill>
            <a:schemeClr val="tx1"/>
          </a:solidFill>
          <a:latin typeface="+mn-lt"/>
        </a:defRPr>
      </a:lvl3pPr>
      <a:lvl4pPr marL="1600200" indent="-228600" algn="l" rtl="0" eaLnBrk="0" fontAlgn="base" hangingPunct="0">
        <a:spcBef>
          <a:spcPct val="0"/>
        </a:spcBef>
        <a:spcAft>
          <a:spcPct val="50000"/>
        </a:spcAft>
        <a:buClr>
          <a:schemeClr val="tx2"/>
        </a:buClr>
        <a:buSzPct val="70000"/>
        <a:buFont typeface="Monotype Sorts" pitchFamily="2" charset="2"/>
        <a:buChar char="n"/>
        <a:defRPr sz="2000">
          <a:solidFill>
            <a:schemeClr val="tx1"/>
          </a:solidFill>
          <a:latin typeface="+mn-lt"/>
        </a:defRPr>
      </a:lvl4pPr>
      <a:lvl5pPr marL="20574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5pPr>
      <a:lvl6pPr marL="25146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6pPr>
      <a:lvl7pPr marL="29718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7pPr>
      <a:lvl8pPr marL="34290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8pPr>
      <a:lvl9pPr marL="3886200" indent="-228600" algn="l" rtl="0" eaLnBrk="0" fontAlgn="base" hangingPunct="0">
        <a:spcBef>
          <a:spcPct val="0"/>
        </a:spcBef>
        <a:spcAft>
          <a:spcPct val="50000"/>
        </a:spcAft>
        <a:buClr>
          <a:schemeClr val="tx2"/>
        </a:buClr>
        <a:buSzPct val="70000"/>
        <a:buFont typeface="Monotype Sorts" pitchFamily="2" charset="2"/>
        <a:buChar char="è"/>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26" name="Rectangle 3"/>
          <p:cNvSpPr>
            <a:spLocks noGrp="1" noChangeArrowheads="1"/>
          </p:cNvSpPr>
          <p:nvPr>
            <p:ph type="title"/>
          </p:nvPr>
        </p:nvSpPr>
        <p:spPr bwMode="auto">
          <a:xfrm>
            <a:off x="593725" y="342900"/>
            <a:ext cx="8212138"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8" tIns="44450" rIns="90488" bIns="44450" numCol="1" anchor="b" anchorCtr="0" compatLnSpc="1">
            <a:prstTxWarp prst="textNoShape">
              <a:avLst/>
            </a:prstTxWarp>
          </a:bodyPr>
          <a:lstStyle/>
          <a:p>
            <a:pPr lvl="0"/>
            <a:r>
              <a:rPr lang="en-US" altLang="en-US" smtClean="0"/>
              <a:t>Click to edit Master title style</a:t>
            </a:r>
          </a:p>
        </p:txBody>
      </p:sp>
      <p:sp>
        <p:nvSpPr>
          <p:cNvPr id="1027" name="Rectangle 4"/>
          <p:cNvSpPr>
            <a:spLocks noGrp="1" noChangeArrowheads="1"/>
          </p:cNvSpPr>
          <p:nvPr>
            <p:ph type="body" idx="1"/>
          </p:nvPr>
        </p:nvSpPr>
        <p:spPr bwMode="auto">
          <a:xfrm>
            <a:off x="609600" y="1524000"/>
            <a:ext cx="8059738"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vert="horz" wrap="square" lIns="90488" tIns="44450" rIns="90488" bIns="4445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Text Box 11"/>
          <p:cNvSpPr txBox="1">
            <a:spLocks noChangeArrowheads="1"/>
          </p:cNvSpPr>
          <p:nvPr userDrawn="1"/>
        </p:nvSpPr>
        <p:spPr bwMode="auto">
          <a:xfrm>
            <a:off x="3305175" y="6310313"/>
            <a:ext cx="4619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chemeClr val="tx2"/>
                </a:solidFill>
                <a:latin typeface="Arial" charset="0"/>
              </a:defRPr>
            </a:lvl1pPr>
            <a:lvl2pPr marL="742950" indent="-285750">
              <a:defRPr b="1">
                <a:solidFill>
                  <a:schemeClr val="tx2"/>
                </a:solidFill>
                <a:latin typeface="Arial" charset="0"/>
              </a:defRPr>
            </a:lvl2pPr>
            <a:lvl3pPr marL="1143000" indent="-228600">
              <a:defRPr b="1">
                <a:solidFill>
                  <a:schemeClr val="tx2"/>
                </a:solidFill>
                <a:latin typeface="Arial" charset="0"/>
              </a:defRPr>
            </a:lvl3pPr>
            <a:lvl4pPr marL="1600200" indent="-228600">
              <a:defRPr b="1">
                <a:solidFill>
                  <a:schemeClr val="tx2"/>
                </a:solidFill>
                <a:latin typeface="Arial" charset="0"/>
              </a:defRPr>
            </a:lvl4pPr>
            <a:lvl5pPr marL="2057400" indent="-228600">
              <a:defRPr b="1">
                <a:solidFill>
                  <a:schemeClr val="tx2"/>
                </a:solidFill>
                <a:latin typeface="Arial" charset="0"/>
              </a:defRPr>
            </a:lvl5pPr>
            <a:lvl6pPr marL="2514600" indent="-228600" algn="ctr" eaLnBrk="0" fontAlgn="base" hangingPunct="0">
              <a:spcBef>
                <a:spcPct val="0"/>
              </a:spcBef>
              <a:spcAft>
                <a:spcPct val="0"/>
              </a:spcAft>
              <a:defRPr b="1">
                <a:solidFill>
                  <a:schemeClr val="tx2"/>
                </a:solidFill>
                <a:latin typeface="Arial" charset="0"/>
              </a:defRPr>
            </a:lvl6pPr>
            <a:lvl7pPr marL="2971800" indent="-228600" algn="ctr" eaLnBrk="0" fontAlgn="base" hangingPunct="0">
              <a:spcBef>
                <a:spcPct val="0"/>
              </a:spcBef>
              <a:spcAft>
                <a:spcPct val="0"/>
              </a:spcAft>
              <a:defRPr b="1">
                <a:solidFill>
                  <a:schemeClr val="tx2"/>
                </a:solidFill>
                <a:latin typeface="Arial" charset="0"/>
              </a:defRPr>
            </a:lvl7pPr>
            <a:lvl8pPr marL="3429000" indent="-228600" algn="ctr" eaLnBrk="0" fontAlgn="base" hangingPunct="0">
              <a:spcBef>
                <a:spcPct val="0"/>
              </a:spcBef>
              <a:spcAft>
                <a:spcPct val="0"/>
              </a:spcAft>
              <a:defRPr b="1">
                <a:solidFill>
                  <a:schemeClr val="tx2"/>
                </a:solidFill>
                <a:latin typeface="Arial" charset="0"/>
              </a:defRPr>
            </a:lvl8pPr>
            <a:lvl9pPr marL="3886200" indent="-228600" algn="ctr" eaLnBrk="0" fontAlgn="base" hangingPunct="0">
              <a:spcBef>
                <a:spcPct val="0"/>
              </a:spcBef>
              <a:spcAft>
                <a:spcPct val="0"/>
              </a:spcAft>
              <a:defRPr b="1">
                <a:solidFill>
                  <a:schemeClr val="tx2"/>
                </a:solidFill>
                <a:latin typeface="Arial" charset="0"/>
              </a:defRPr>
            </a:lvl9pPr>
          </a:lstStyle>
          <a:p>
            <a:pPr>
              <a:defRPr/>
            </a:pPr>
            <a:endParaRPr lang="en-US" sz="1600" b="0" smtClean="0">
              <a:solidFill>
                <a:schemeClr val="tx1"/>
              </a:solidFill>
              <a:latin typeface="Times New Roman" pitchFamily="18" charset="0"/>
            </a:endParaRPr>
          </a:p>
        </p:txBody>
      </p:sp>
      <p:sp>
        <p:nvSpPr>
          <p:cNvPr id="1029" name="Text Box 12"/>
          <p:cNvSpPr txBox="1">
            <a:spLocks noChangeArrowheads="1"/>
          </p:cNvSpPr>
          <p:nvPr userDrawn="1"/>
        </p:nvSpPr>
        <p:spPr bwMode="auto">
          <a:xfrm>
            <a:off x="5283200" y="6172200"/>
            <a:ext cx="1911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b="1">
                <a:solidFill>
                  <a:schemeClr val="tx2"/>
                </a:solidFill>
                <a:latin typeface="Arial" charset="0"/>
              </a:defRPr>
            </a:lvl1pPr>
            <a:lvl2pPr marL="742950" indent="-285750">
              <a:defRPr b="1">
                <a:solidFill>
                  <a:schemeClr val="tx2"/>
                </a:solidFill>
                <a:latin typeface="Arial" charset="0"/>
              </a:defRPr>
            </a:lvl2pPr>
            <a:lvl3pPr marL="1143000" indent="-228600">
              <a:defRPr b="1">
                <a:solidFill>
                  <a:schemeClr val="tx2"/>
                </a:solidFill>
                <a:latin typeface="Arial" charset="0"/>
              </a:defRPr>
            </a:lvl3pPr>
            <a:lvl4pPr marL="1600200" indent="-228600">
              <a:defRPr b="1">
                <a:solidFill>
                  <a:schemeClr val="tx2"/>
                </a:solidFill>
                <a:latin typeface="Arial" charset="0"/>
              </a:defRPr>
            </a:lvl4pPr>
            <a:lvl5pPr marL="2057400" indent="-228600">
              <a:defRPr b="1">
                <a:solidFill>
                  <a:schemeClr val="tx2"/>
                </a:solidFill>
                <a:latin typeface="Arial" charset="0"/>
              </a:defRPr>
            </a:lvl5pPr>
            <a:lvl6pPr marL="2514600" indent="-228600" algn="ctr" eaLnBrk="0" fontAlgn="base" hangingPunct="0">
              <a:spcBef>
                <a:spcPct val="0"/>
              </a:spcBef>
              <a:spcAft>
                <a:spcPct val="0"/>
              </a:spcAft>
              <a:defRPr b="1">
                <a:solidFill>
                  <a:schemeClr val="tx2"/>
                </a:solidFill>
                <a:latin typeface="Arial" charset="0"/>
              </a:defRPr>
            </a:lvl6pPr>
            <a:lvl7pPr marL="2971800" indent="-228600" algn="ctr" eaLnBrk="0" fontAlgn="base" hangingPunct="0">
              <a:spcBef>
                <a:spcPct val="0"/>
              </a:spcBef>
              <a:spcAft>
                <a:spcPct val="0"/>
              </a:spcAft>
              <a:defRPr b="1">
                <a:solidFill>
                  <a:schemeClr val="tx2"/>
                </a:solidFill>
                <a:latin typeface="Arial" charset="0"/>
              </a:defRPr>
            </a:lvl7pPr>
            <a:lvl8pPr marL="3429000" indent="-228600" algn="ctr" eaLnBrk="0" fontAlgn="base" hangingPunct="0">
              <a:spcBef>
                <a:spcPct val="0"/>
              </a:spcBef>
              <a:spcAft>
                <a:spcPct val="0"/>
              </a:spcAft>
              <a:defRPr b="1">
                <a:solidFill>
                  <a:schemeClr val="tx2"/>
                </a:solidFill>
                <a:latin typeface="Arial" charset="0"/>
              </a:defRPr>
            </a:lvl8pPr>
            <a:lvl9pPr marL="3886200" indent="-228600" algn="ctr" eaLnBrk="0" fontAlgn="base" hangingPunct="0">
              <a:spcBef>
                <a:spcPct val="0"/>
              </a:spcBef>
              <a:spcAft>
                <a:spcPct val="0"/>
              </a:spcAft>
              <a:defRPr b="1">
                <a:solidFill>
                  <a:schemeClr val="tx2"/>
                </a:solidFill>
                <a:latin typeface="Arial" charset="0"/>
              </a:defRPr>
            </a:lvl9pPr>
          </a:lstStyle>
          <a:p>
            <a:pPr>
              <a:defRPr/>
            </a:pPr>
            <a:endParaRPr lang="en-US" sz="1600" b="0" smtClean="0">
              <a:solidFill>
                <a:schemeClr val="tx1"/>
              </a:solidFill>
              <a:latin typeface="Times New Roman" pitchFamily="18" charset="0"/>
            </a:endParaRPr>
          </a:p>
        </p:txBody>
      </p:sp>
    </p:spTree>
    <p:extLst>
      <p:ext uri="{BB962C8B-B14F-4D97-AF65-F5344CB8AC3E}">
        <p14:creationId xmlns:p14="http://schemas.microsoft.com/office/powerpoint/2010/main" val="2267946426"/>
      </p:ext>
    </p:extLst>
  </p:cSld>
  <p:clrMap bg1="dk2" tx1="lt1" bg2="dk1" tx2="lt2" accent1="accent1" accent2="accent2" accent3="accent3" accent4="accent4" accent5="accent5" accent6="accent6" hlink="hlink" folHlink="folHlink"/>
  <p:sldLayoutIdLst>
    <p:sldLayoutId id="2147483692" r:id="rId1"/>
  </p:sldLayoutIdLst>
  <p:txStyles>
    <p:titleStyle>
      <a:lvl1pPr algn="ctr" rtl="0" eaLnBrk="0" fontAlgn="base" hangingPunct="0">
        <a:spcBef>
          <a:spcPct val="0"/>
        </a:spcBef>
        <a:spcAft>
          <a:spcPct val="0"/>
        </a:spcAft>
        <a:defRPr sz="2400" b="1">
          <a:solidFill>
            <a:schemeClr val="tx2"/>
          </a:solidFill>
          <a:latin typeface="+mj-lt"/>
          <a:ea typeface="+mj-ea"/>
          <a:cs typeface="+mj-cs"/>
        </a:defRPr>
      </a:lvl1pPr>
      <a:lvl2pPr algn="ctr" rtl="0" eaLnBrk="0" fontAlgn="base" hangingPunct="0">
        <a:spcBef>
          <a:spcPct val="0"/>
        </a:spcBef>
        <a:spcAft>
          <a:spcPct val="0"/>
        </a:spcAft>
        <a:defRPr sz="2400" b="1">
          <a:solidFill>
            <a:schemeClr val="tx2"/>
          </a:solidFill>
          <a:latin typeface="Arial" charset="0"/>
        </a:defRPr>
      </a:lvl2pPr>
      <a:lvl3pPr algn="ctr" rtl="0" eaLnBrk="0" fontAlgn="base" hangingPunct="0">
        <a:spcBef>
          <a:spcPct val="0"/>
        </a:spcBef>
        <a:spcAft>
          <a:spcPct val="0"/>
        </a:spcAft>
        <a:defRPr sz="2400" b="1">
          <a:solidFill>
            <a:schemeClr val="tx2"/>
          </a:solidFill>
          <a:latin typeface="Arial" charset="0"/>
        </a:defRPr>
      </a:lvl3pPr>
      <a:lvl4pPr algn="ctr" rtl="0" eaLnBrk="0" fontAlgn="base" hangingPunct="0">
        <a:spcBef>
          <a:spcPct val="0"/>
        </a:spcBef>
        <a:spcAft>
          <a:spcPct val="0"/>
        </a:spcAft>
        <a:defRPr sz="2400" b="1">
          <a:solidFill>
            <a:schemeClr val="tx2"/>
          </a:solidFill>
          <a:latin typeface="Arial" charset="0"/>
        </a:defRPr>
      </a:lvl4pPr>
      <a:lvl5pPr algn="ctr" rtl="0" eaLnBrk="0" fontAlgn="base" hangingPunct="0">
        <a:spcBef>
          <a:spcPct val="0"/>
        </a:spcBef>
        <a:spcAft>
          <a:spcPct val="0"/>
        </a:spcAft>
        <a:defRPr sz="2400" b="1">
          <a:solidFill>
            <a:schemeClr val="tx2"/>
          </a:solidFill>
          <a:latin typeface="Arial" charset="0"/>
        </a:defRPr>
      </a:lvl5pPr>
      <a:lvl6pPr marL="457200" algn="ctr" rtl="0" eaLnBrk="0" fontAlgn="base" hangingPunct="0">
        <a:spcBef>
          <a:spcPct val="0"/>
        </a:spcBef>
        <a:spcAft>
          <a:spcPct val="0"/>
        </a:spcAft>
        <a:defRPr sz="2400" b="1">
          <a:solidFill>
            <a:schemeClr val="tx2"/>
          </a:solidFill>
          <a:latin typeface="Arial" charset="0"/>
        </a:defRPr>
      </a:lvl6pPr>
      <a:lvl7pPr marL="914400" algn="ctr" rtl="0" eaLnBrk="0" fontAlgn="base" hangingPunct="0">
        <a:spcBef>
          <a:spcPct val="0"/>
        </a:spcBef>
        <a:spcAft>
          <a:spcPct val="0"/>
        </a:spcAft>
        <a:defRPr sz="2400" b="1">
          <a:solidFill>
            <a:schemeClr val="tx2"/>
          </a:solidFill>
          <a:latin typeface="Arial" charset="0"/>
        </a:defRPr>
      </a:lvl7pPr>
      <a:lvl8pPr marL="1371600" algn="ctr" rtl="0" eaLnBrk="0" fontAlgn="base" hangingPunct="0">
        <a:spcBef>
          <a:spcPct val="0"/>
        </a:spcBef>
        <a:spcAft>
          <a:spcPct val="0"/>
        </a:spcAft>
        <a:defRPr sz="2400" b="1">
          <a:solidFill>
            <a:schemeClr val="tx2"/>
          </a:solidFill>
          <a:latin typeface="Arial" charset="0"/>
        </a:defRPr>
      </a:lvl8pPr>
      <a:lvl9pPr marL="1828800" algn="ctr" rtl="0" eaLnBrk="0" fontAlgn="base" hangingPunct="0">
        <a:spcBef>
          <a:spcPct val="0"/>
        </a:spcBef>
        <a:spcAft>
          <a:spcPct val="0"/>
        </a:spcAft>
        <a:defRPr sz="2400" b="1">
          <a:solidFill>
            <a:schemeClr val="tx2"/>
          </a:solidFill>
          <a:latin typeface="Arial" charset="0"/>
        </a:defRPr>
      </a:lvl9pPr>
    </p:titleStyle>
    <p:bodyStyle>
      <a:lvl1pPr marL="342900" indent="-342900" algn="l" rtl="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mn-lt"/>
          <a:ea typeface="+mn-ea"/>
          <a:cs typeface="+mn-cs"/>
        </a:defRPr>
      </a:lvl1pPr>
      <a:lvl2pPr marL="742950" indent="-285750" algn="l" rtl="0" eaLnBrk="0" fontAlgn="base" hangingPunct="0">
        <a:spcBef>
          <a:spcPct val="0"/>
        </a:spcBef>
        <a:spcAft>
          <a:spcPct val="50000"/>
        </a:spcAft>
        <a:buClr>
          <a:schemeClr val="tx2"/>
        </a:buClr>
        <a:buSzPct val="70000"/>
        <a:buFont typeface="Monotype Sorts" panose="05010101010101010101" pitchFamily="2" charset="2"/>
        <a:buChar char="l"/>
        <a:defRPr sz="2800">
          <a:solidFill>
            <a:schemeClr val="tx1"/>
          </a:solidFill>
          <a:latin typeface="+mn-lt"/>
        </a:defRPr>
      </a:lvl2pPr>
      <a:lvl3pPr marL="1143000" indent="-228600" algn="l" rtl="0" eaLnBrk="0" fontAlgn="base" hangingPunct="0">
        <a:spcBef>
          <a:spcPct val="0"/>
        </a:spcBef>
        <a:spcAft>
          <a:spcPct val="50000"/>
        </a:spcAft>
        <a:buClr>
          <a:schemeClr val="tx2"/>
        </a:buClr>
        <a:buSzPct val="70000"/>
        <a:buFont typeface="Monotype Sorts" panose="05010101010101010101" pitchFamily="2" charset="2"/>
        <a:buChar char="ä"/>
        <a:defRPr sz="2800">
          <a:solidFill>
            <a:schemeClr val="tx1"/>
          </a:solidFill>
          <a:latin typeface="+mn-lt"/>
        </a:defRPr>
      </a:lvl3pPr>
      <a:lvl4pPr marL="1600200" indent="-228600" algn="l" rtl="0" eaLnBrk="0" fontAlgn="base" hangingPunct="0">
        <a:spcBef>
          <a:spcPct val="0"/>
        </a:spcBef>
        <a:spcAft>
          <a:spcPct val="50000"/>
        </a:spcAft>
        <a:buClr>
          <a:schemeClr val="tx2"/>
        </a:buClr>
        <a:buSzPct val="70000"/>
        <a:buFont typeface="Monotype Sorts" panose="05010101010101010101" pitchFamily="2" charset="2"/>
        <a:buChar char="n"/>
        <a:defRPr sz="2800">
          <a:solidFill>
            <a:schemeClr val="tx1"/>
          </a:solidFill>
          <a:latin typeface="+mn-lt"/>
        </a:defRPr>
      </a:lvl4pPr>
      <a:lvl5pPr marL="2057400" indent="-228600" algn="l" rtl="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mn-lt"/>
        </a:defRPr>
      </a:lvl5pPr>
      <a:lvl6pPr marL="25146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6pPr>
      <a:lvl7pPr marL="29718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7pPr>
      <a:lvl8pPr marL="34290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8pPr>
      <a:lvl9pPr marL="3886200" indent="-228600" algn="l" rtl="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100.xml"/><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4.xml"/></Relationships>
</file>

<file path=ppt/slides/_rels/slide102.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102.xml"/><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103.xml"/><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104.xml"/><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4.xml"/></Relationships>
</file>

<file path=ppt/slides/_rels/slide106.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106.xml"/><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07.xml"/><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08.xml"/><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10.xml"/><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11.xml"/><Relationship Id="rId1" Type="http://schemas.openxmlformats.org/officeDocument/2006/relationships/slideLayout" Target="../slideLayouts/slideLayout12.xml"/></Relationships>
</file>

<file path=ppt/slides/_rels/slide112.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12.xml"/><Relationship Id="rId1" Type="http://schemas.openxmlformats.org/officeDocument/2006/relationships/slideLayout" Target="../slideLayouts/slideLayout1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4.xml"/></Relationships>
</file>

<file path=ppt/slides/_rels/slide114.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14.xml"/><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15.xml"/><Relationship Id="rId1" Type="http://schemas.openxmlformats.org/officeDocument/2006/relationships/slideLayout" Target="../slideLayouts/slideLayout12.xml"/></Relationships>
</file>

<file path=ppt/slides/_rels/slide116.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116.xml"/><Relationship Id="rId1" Type="http://schemas.openxmlformats.org/officeDocument/2006/relationships/slideLayout" Target="../slideLayouts/slideLayout1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18.xml"/><Relationship Id="rId1" Type="http://schemas.openxmlformats.org/officeDocument/2006/relationships/slideLayout" Target="../slideLayouts/slideLayout12.xml"/></Relationships>
</file>

<file path=ppt/slides/_rels/slide119.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119.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20.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20.xml"/><Relationship Id="rId1" Type="http://schemas.openxmlformats.org/officeDocument/2006/relationships/slideLayout" Target="../slideLayouts/slideLayout1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4.xml"/></Relationships>
</file>

<file path=ppt/slides/_rels/slide122.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22.xml"/><Relationship Id="rId1" Type="http://schemas.openxmlformats.org/officeDocument/2006/relationships/slideLayout" Target="../slideLayouts/slideLayout12.xml"/></Relationships>
</file>

<file path=ppt/slides/_rels/slide123.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123.xml"/><Relationship Id="rId1" Type="http://schemas.openxmlformats.org/officeDocument/2006/relationships/slideLayout" Target="../slideLayouts/slideLayout12.xml"/></Relationships>
</file>

<file path=ppt/slides/_rels/slide124.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24.xml"/><Relationship Id="rId1" Type="http://schemas.openxmlformats.org/officeDocument/2006/relationships/slideLayout" Target="../slideLayouts/slideLayout1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4.xml"/></Relationships>
</file>

<file path=ppt/slides/_rels/slide126.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26.xml"/><Relationship Id="rId1" Type="http://schemas.openxmlformats.org/officeDocument/2006/relationships/slideLayout" Target="../slideLayouts/slideLayout12.xml"/></Relationships>
</file>

<file path=ppt/slides/_rels/slide127.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27.xml"/><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28.xml"/><Relationship Id="rId1" Type="http://schemas.openxmlformats.org/officeDocument/2006/relationships/slideLayout" Target="../slideLayouts/slideLayout1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30.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30.xml"/><Relationship Id="rId1" Type="http://schemas.openxmlformats.org/officeDocument/2006/relationships/slideLayout" Target="../slideLayouts/slideLayout12.xml"/></Relationships>
</file>

<file path=ppt/slides/_rels/slide131.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31.xml"/><Relationship Id="rId1" Type="http://schemas.openxmlformats.org/officeDocument/2006/relationships/slideLayout" Target="../slideLayouts/slideLayout12.xml"/></Relationships>
</file>

<file path=ppt/slides/_rels/slide132.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32.xml"/><Relationship Id="rId1" Type="http://schemas.openxmlformats.org/officeDocument/2006/relationships/slideLayout" Target="../slideLayouts/slideLayout1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34.xml"/><Relationship Id="rId1" Type="http://schemas.openxmlformats.org/officeDocument/2006/relationships/slideLayout" Target="../slideLayouts/slideLayout12.xml"/></Relationships>
</file>

<file path=ppt/slides/_rels/slide135.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35.xml"/><Relationship Id="rId1" Type="http://schemas.openxmlformats.org/officeDocument/2006/relationships/slideLayout" Target="../slideLayouts/slideLayout12.xml"/></Relationships>
</file>

<file path=ppt/slides/_rels/slide136.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36.xml"/><Relationship Id="rId1" Type="http://schemas.openxmlformats.org/officeDocument/2006/relationships/slideLayout" Target="../slideLayouts/slideLayout1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38.xml"/><Relationship Id="rId1" Type="http://schemas.openxmlformats.org/officeDocument/2006/relationships/slideLayout" Target="../slideLayouts/slideLayout12.xml"/></Relationships>
</file>

<file path=ppt/slides/_rels/slide139.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39.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40.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40.xml"/><Relationship Id="rId1" Type="http://schemas.openxmlformats.org/officeDocument/2006/relationships/slideLayout" Target="../slideLayouts/slideLayout12.xml"/></Relationships>
</file>

<file path=ppt/slides/_rels/slide141.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41.xml"/><Relationship Id="rId1" Type="http://schemas.openxmlformats.org/officeDocument/2006/relationships/slideLayout" Target="../slideLayouts/slideLayout12.xml"/></Relationships>
</file>

<file path=ppt/slides/_rels/slide142.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142.xml"/><Relationship Id="rId1" Type="http://schemas.openxmlformats.org/officeDocument/2006/relationships/slideLayout" Target="../slideLayouts/slideLayout1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4.xml"/></Relationships>
</file>

<file path=ppt/slides/_rels/slide144.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notesSlide" Target="../notesSlides/notesSlide144.xml"/><Relationship Id="rId1" Type="http://schemas.openxmlformats.org/officeDocument/2006/relationships/slideLayout" Target="../slideLayouts/slideLayout12.xml"/></Relationships>
</file>

<file path=ppt/slides/_rels/slide145.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145.xml"/><Relationship Id="rId1" Type="http://schemas.openxmlformats.org/officeDocument/2006/relationships/slideLayout" Target="../slideLayouts/slideLayout1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4.xml"/></Relationships>
</file>

<file path=ppt/slides/_rels/slide147.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notesSlide" Target="../notesSlides/notesSlide147.xml"/><Relationship Id="rId1" Type="http://schemas.openxmlformats.org/officeDocument/2006/relationships/slideLayout" Target="../slideLayouts/slideLayout12.xml"/></Relationships>
</file>

<file path=ppt/slides/_rels/slide148.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48.xml"/><Relationship Id="rId1" Type="http://schemas.openxmlformats.org/officeDocument/2006/relationships/slideLayout" Target="../slideLayouts/slideLayout12.xml"/></Relationships>
</file>

<file path=ppt/slides/_rels/slide149.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notesSlide" Target="../notesSlides/notesSlide149.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4.xml"/></Relationships>
</file>

<file path=ppt/slides/_rels/slide151.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notesSlide" Target="../notesSlides/notesSlide151.xml"/><Relationship Id="rId1" Type="http://schemas.openxmlformats.org/officeDocument/2006/relationships/slideLayout" Target="../slideLayouts/slideLayout12.xml"/></Relationships>
</file>

<file path=ppt/slides/_rels/slide152.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152.xml"/><Relationship Id="rId1" Type="http://schemas.openxmlformats.org/officeDocument/2006/relationships/slideLayout" Target="../slideLayouts/slideLayout12.xml"/></Relationships>
</file>

<file path=ppt/slides/_rels/slide153.xml.rels><?xml version="1.0" encoding="UTF-8" standalone="yes"?>
<Relationships xmlns="http://schemas.openxmlformats.org/package/2006/relationships"><Relationship Id="rId3" Type="http://schemas.openxmlformats.org/officeDocument/2006/relationships/chart" Target="../charts/chart112.xml"/><Relationship Id="rId2" Type="http://schemas.openxmlformats.org/officeDocument/2006/relationships/notesSlide" Target="../notesSlides/notesSlide153.xml"/><Relationship Id="rId1" Type="http://schemas.openxmlformats.org/officeDocument/2006/relationships/slideLayout" Target="../slideLayouts/slideLayout1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6.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41.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44.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48.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53.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54.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57.xml"/><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61.xml"/><Relationship Id="rId1" Type="http://schemas.openxmlformats.org/officeDocument/2006/relationships/slideLayout" Target="../slideLayouts/slideLayout12.xml"/></Relationships>
</file>

<file path=ppt/slides/_rels/slide62.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62.xml"/><Relationship Id="rId1" Type="http://schemas.openxmlformats.org/officeDocument/2006/relationships/slideLayout" Target="../slideLayouts/slideLayout12.xml"/></Relationships>
</file>

<file path=ppt/slides/_rels/slide63.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63.xml"/><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65.xml"/><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66.xml"/><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67.xml"/><Relationship Id="rId1" Type="http://schemas.openxmlformats.org/officeDocument/2006/relationships/slideLayout" Target="../slideLayouts/slideLayout1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69.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70.xml"/><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72.xml"/><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73.xml"/><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75.xml"/><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76.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79.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80.xml"/><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81.xml"/><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4.xml"/></Relationships>
</file>

<file path=ppt/slides/_rels/slide83.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83.xml"/><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84.xml"/><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85.xml"/><Relationship Id="rId1" Type="http://schemas.openxmlformats.org/officeDocument/2006/relationships/slideLayout" Target="../slideLayouts/slideLayout1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4.xml"/></Relationships>
</file>

<file path=ppt/slides/_rels/slide87.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87.xml"/><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88.xml"/><Relationship Id="rId1" Type="http://schemas.openxmlformats.org/officeDocument/2006/relationships/slideLayout" Target="../slideLayouts/slideLayout12.xml"/></Relationships>
</file>

<file path=ppt/slides/_rels/slide89.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89.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4.xml"/></Relationships>
</file>

<file path=ppt/slides/_rels/slide91.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91.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92.xml"/><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93.xml"/><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4.xml"/></Relationships>
</file>

<file path=ppt/slides/_rels/slide95.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95.xml"/><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96.xml"/><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4.xml"/></Relationships>
</file>

<file path=ppt/slides/_rels/slide98.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98.xml"/><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9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1600200"/>
            <a:ext cx="7315200" cy="1981200"/>
          </a:xfrm>
        </p:spPr>
        <p:txBody>
          <a:bodyPr/>
          <a:lstStyle/>
          <a:p>
            <a:r>
              <a:rPr lang="en-US" sz="4000" dirty="0" smtClean="0"/>
              <a:t>Tobacco Use</a:t>
            </a:r>
            <a:endParaRPr lang="en-US" sz="4000" dirty="0"/>
          </a:p>
        </p:txBody>
      </p:sp>
    </p:spTree>
    <p:extLst>
      <p:ext uri="{BB962C8B-B14F-4D97-AF65-F5344CB8AC3E}">
        <p14:creationId xmlns:p14="http://schemas.microsoft.com/office/powerpoint/2010/main" val="168826077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a:p>
            <a:r>
              <a:rPr lang="en-US" sz="900" b="1" baseline="50000" dirty="0">
                <a:solidFill>
                  <a:srgbClr val="FFCC00"/>
                </a:solidFill>
              </a:rPr>
              <a:t>†</a:t>
            </a:r>
            <a:r>
              <a:rPr lang="en-US" sz="1100" dirty="0">
                <a:solidFill>
                  <a:srgbClr val="FFCC00"/>
                </a:solidFill>
              </a:rPr>
              <a:t>Decreased 1991-2017, increased 1991-1997, decreased 1997-2017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2597826336"/>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Reported That the Largest Number of Drinks They Had in a Row Was 10 or More,* Across 21 States and 15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*Within a couple of hours,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9119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9119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9120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9120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1.9% - 3.0%</a:t>
            </a:r>
          </a:p>
        </p:txBody>
      </p:sp>
      <p:sp>
        <p:nvSpPr>
          <p:cNvPr id="9120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3.1% - 4.0%</a:t>
            </a:r>
          </a:p>
        </p:txBody>
      </p:sp>
      <p:sp>
        <p:nvSpPr>
          <p:cNvPr id="91208"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4.1% - 5.0%</a:t>
            </a:r>
          </a:p>
        </p:txBody>
      </p:sp>
      <p:sp>
        <p:nvSpPr>
          <p:cNvPr id="91209"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5.1% - 6.9%</a:t>
            </a:r>
          </a:p>
        </p:txBody>
      </p:sp>
      <p:sp>
        <p:nvSpPr>
          <p:cNvPr id="91210"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Reported That the Largest Number of Drinks They Had in a Row Was 10 or More*</a:t>
            </a:r>
          </a:p>
        </p:txBody>
      </p:sp>
      <p:sp>
        <p:nvSpPr>
          <p:cNvPr id="9121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Within a couple of hours, during the 30 days before the survey</a:t>
            </a:r>
          </a:p>
        </p:txBody>
      </p:sp>
      <p:sp>
        <p:nvSpPr>
          <p:cNvPr id="9121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891980506"/>
      </p:ext>
    </p:extLst>
  </p:cSld>
  <p:clrMapOvr>
    <a:masterClrMapping/>
  </p:clrMapOvr>
  <p:transition>
    <p:fade/>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Marijuana,* by Sex,</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*One or more times during their life</a:t>
            </a:r>
          </a:p>
          <a:p>
            <a:r>
              <a:rPr lang="en-US" sz="900" b="1" baseline="50000" dirty="0">
                <a:solidFill>
                  <a:srgbClr val="FFCC00"/>
                </a:solidFill>
              </a:rPr>
              <a:t>†</a:t>
            </a:r>
            <a:r>
              <a:rPr lang="en-US" sz="1100" dirty="0">
                <a:solidFill>
                  <a:srgbClr val="FFCC00"/>
                </a:solidFill>
              </a:rPr>
              <a:t>10th &gt; 9th, 11th &gt; 9th, 11th &gt; 10th, 12th &gt; 9th, 12th &gt; 10th, 12th &gt; 11th; B &gt; W, H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Marijuana,*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5498657"/>
            <a:ext cx="8229600" cy="938719"/>
          </a:xfrm>
          <a:prstGeom prst="rect">
            <a:avLst/>
          </a:prstGeom>
          <a:noFill/>
        </p:spPr>
        <p:txBody>
          <a:bodyPr wrap="square" rtlCol="0" anchor="b" anchorCtr="0">
            <a:spAutoFit/>
          </a:bodyPr>
          <a:lstStyle/>
          <a:p>
            <a:r>
              <a:rPr lang="en-US" sz="1100" dirty="0" smtClean="0">
                <a:solidFill>
                  <a:srgbClr val="FFCC00"/>
                </a:solidFill>
              </a:rPr>
              <a:t>*One or more times during their life</a:t>
            </a:r>
          </a:p>
          <a:p>
            <a:r>
              <a:rPr lang="en-US" sz="900" b="1" baseline="50000" dirty="0">
                <a:solidFill>
                  <a:srgbClr val="FFCC00"/>
                </a:solidFill>
              </a:rPr>
              <a:t>†</a:t>
            </a:r>
            <a:r>
              <a:rPr lang="en-US" sz="1100" dirty="0" smtClean="0">
                <a:solidFill>
                  <a:srgbClr val="FFCC00"/>
                </a:solidFill>
              </a:rPr>
              <a:t>Increased 1991-1997</a:t>
            </a:r>
            <a:r>
              <a:rPr lang="en-US" sz="1100" dirty="0">
                <a:solidFill>
                  <a:srgbClr val="FFCC00"/>
                </a:solidFill>
              </a:rPr>
              <a:t>, </a:t>
            </a:r>
            <a:r>
              <a:rPr lang="en-US" sz="1100" dirty="0" smtClean="0">
                <a:solidFill>
                  <a:srgbClr val="FFCC00"/>
                </a:solidFill>
              </a:rPr>
              <a:t>decreased </a:t>
            </a:r>
            <a:r>
              <a:rPr lang="en-US" sz="1100" dirty="0">
                <a:solidFill>
                  <a:srgbClr val="FFCC00"/>
                </a:solidFill>
              </a:rPr>
              <a:t>1997-2017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1346198919"/>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Used Marijuana,* Across 30 States and 16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9324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9324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9325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93254"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16.6% - 31.3%</a:t>
            </a:r>
          </a:p>
        </p:txBody>
      </p:sp>
      <p:sp>
        <p:nvSpPr>
          <p:cNvPr id="93255"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31.4% - 34.4%</a:t>
            </a:r>
          </a:p>
        </p:txBody>
      </p:sp>
      <p:sp>
        <p:nvSpPr>
          <p:cNvPr id="93256"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34.5% - 36.6%</a:t>
            </a:r>
          </a:p>
        </p:txBody>
      </p:sp>
      <p:sp>
        <p:nvSpPr>
          <p:cNvPr id="9325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36.7% - 44.1%</a:t>
            </a:r>
          </a:p>
        </p:txBody>
      </p:sp>
      <p:sp>
        <p:nvSpPr>
          <p:cNvPr id="93258"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Used Marijuana*</a:t>
            </a:r>
          </a:p>
        </p:txBody>
      </p:sp>
      <p:sp>
        <p:nvSpPr>
          <p:cNvPr id="9325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One or more times during their life</a:t>
            </a:r>
          </a:p>
        </p:txBody>
      </p:sp>
      <p:sp>
        <p:nvSpPr>
          <p:cNvPr id="9326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93962010"/>
      </p:ext>
    </p:extLst>
  </p:cSld>
  <p:clrMapOvr>
    <a:masterClrMapping/>
  </p:clrMapOvr>
  <p:transition>
    <p:fade/>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Tried Marijuana for the First Time Before Age 13 Years, by Sex,</a:t>
            </a:r>
            <a:r>
              <a:rPr lang="en-US" sz="1800" b="1" dirty="0">
                <a:solidFill>
                  <a:srgbClr val="FFCC00"/>
                </a:solidFill>
              </a:rPr>
              <a:t>* Grade, and Race/Ethnicity,*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endParaRPr/>
          </a:p>
          <a:p>
            <a:r>
              <a:rPr lang="en-US" sz="900" b="1" baseline="50000" dirty="0">
                <a:solidFill>
                  <a:srgbClr val="FFCC00"/>
                </a:solidFill>
              </a:rPr>
              <a:t>*</a:t>
            </a:r>
            <a:r>
              <a:rPr lang="en-US" sz="1100" dirty="0">
                <a:solidFill>
                  <a:srgbClr val="FFCC00"/>
                </a:solidFill>
              </a:rPr>
              <a:t>M &gt; F; B &gt; W, H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Tried Marijuana for the First Time Before Age 13 Years,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endParaRPr/>
          </a:p>
          <a:p>
            <a:r>
              <a:rPr lang="en-US" sz="900" b="1" baseline="50000" dirty="0">
                <a:solidFill>
                  <a:srgbClr val="FFCC00"/>
                </a:solidFill>
              </a:rPr>
              <a:t>*</a:t>
            </a:r>
            <a:r>
              <a:rPr lang="en-US" sz="1100" dirty="0">
                <a:solidFill>
                  <a:srgbClr val="FFCC00"/>
                </a:solidFill>
              </a:rPr>
              <a:t>Decreased 1991-2017, increased 1991-1999, decreased 1999-2017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2104235239"/>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Tried Marijuana for the First Time Before Age 13 Years, Across 38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endParaRP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9529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9529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9530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95302"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4.1% - 5.5%</a:t>
            </a:r>
          </a:p>
        </p:txBody>
      </p:sp>
      <p:sp>
        <p:nvSpPr>
          <p:cNvPr id="95303"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5.6% - 6.6%</a:t>
            </a:r>
          </a:p>
        </p:txBody>
      </p:sp>
      <p:sp>
        <p:nvSpPr>
          <p:cNvPr id="95304"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6.7% - 7.3%</a:t>
            </a:r>
          </a:p>
        </p:txBody>
      </p:sp>
      <p:sp>
        <p:nvSpPr>
          <p:cNvPr id="95305"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7.4% - 15.7%</a:t>
            </a:r>
          </a:p>
        </p:txBody>
      </p:sp>
      <p:sp>
        <p:nvSpPr>
          <p:cNvPr id="95306"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Tried Marijuana for the First Time Before Age 13 Years</a:t>
            </a:r>
          </a:p>
        </p:txBody>
      </p:sp>
      <p:sp>
        <p:nvSpPr>
          <p:cNvPr id="9530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endParaRPr>
          </a:p>
        </p:txBody>
      </p:sp>
      <p:sp>
        <p:nvSpPr>
          <p:cNvPr id="9530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133518570"/>
      </p:ext>
    </p:extLst>
  </p:cSld>
  <p:clrMapOvr>
    <a:masterClrMapping/>
  </p:clrMapOvr>
  <p:transition>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Smoked Cigarettes,* Across 39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Used Marijuana,* by Sex,</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*One or more times during the 30 days before the survey</a:t>
            </a:r>
          </a:p>
          <a:p>
            <a:r>
              <a:rPr lang="en-US" sz="900" b="1" baseline="50000" dirty="0">
                <a:solidFill>
                  <a:srgbClr val="FFCC00"/>
                </a:solidFill>
              </a:rPr>
              <a:t>†</a:t>
            </a:r>
            <a:r>
              <a:rPr lang="en-US" sz="1100" dirty="0">
                <a:solidFill>
                  <a:srgbClr val="FFCC00"/>
                </a:solidFill>
              </a:rPr>
              <a:t>10th &gt; 9th, 11th &gt; 9th, 11th &gt; 10th, 12th &gt; 9th, 12th &gt; 10th, 12th &gt; 11th; B &gt; W, H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Used Marijuana,*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5498657"/>
            <a:ext cx="8229600" cy="938719"/>
          </a:xfrm>
          <a:prstGeom prst="rect">
            <a:avLst/>
          </a:prstGeom>
          <a:noFill/>
        </p:spPr>
        <p:txBody>
          <a:bodyPr wrap="square" rtlCol="0" anchor="b" anchorCtr="0">
            <a:spAutoFit/>
          </a:bodyPr>
          <a:lstStyle/>
          <a:p>
            <a:r>
              <a:rPr lang="en-US" sz="1100" dirty="0" smtClean="0">
                <a:solidFill>
                  <a:srgbClr val="FFCC00"/>
                </a:solidFill>
              </a:rPr>
              <a:t>*One or more times during the 30 days before the survey</a:t>
            </a:r>
          </a:p>
          <a:p>
            <a:r>
              <a:rPr lang="en-US" sz="900" b="1" baseline="50000" dirty="0">
                <a:solidFill>
                  <a:srgbClr val="FFCC00"/>
                </a:solidFill>
              </a:rPr>
              <a:t>†</a:t>
            </a:r>
            <a:r>
              <a:rPr lang="en-US" sz="1100" dirty="0" smtClean="0">
                <a:solidFill>
                  <a:srgbClr val="FFCC00"/>
                </a:solidFill>
              </a:rPr>
              <a:t>Increased 1991-1995</a:t>
            </a:r>
            <a:r>
              <a:rPr lang="en-US" sz="1100" dirty="0">
                <a:solidFill>
                  <a:srgbClr val="FFCC00"/>
                </a:solidFill>
              </a:rPr>
              <a:t>, </a:t>
            </a:r>
            <a:r>
              <a:rPr lang="en-US" sz="1100" dirty="0" smtClean="0">
                <a:solidFill>
                  <a:srgbClr val="FFCC00"/>
                </a:solidFill>
              </a:rPr>
              <a:t>decreased 1995-2017 </a:t>
            </a:r>
            <a:r>
              <a:rPr lang="en-US" sz="1100" dirty="0">
                <a:solidFill>
                  <a:srgbClr val="FFCC00"/>
                </a:solidFill>
              </a:rPr>
              <a:t>[Based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1048329375"/>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Used Marijuana,* Across 39 States and 21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*One or more times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9734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9734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9734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97350" name="Text Box 105"/>
          <p:cNvSpPr txBox="1">
            <a:spLocks noChangeArrowheads="1"/>
          </p:cNvSpPr>
          <p:nvPr/>
        </p:nvSpPr>
        <p:spPr bwMode="auto">
          <a:xfrm>
            <a:off x="7821613" y="31829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8.1% - 16.1%</a:t>
            </a:r>
          </a:p>
        </p:txBody>
      </p:sp>
      <p:sp>
        <p:nvSpPr>
          <p:cNvPr id="97351"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16.2% - 18.5%</a:t>
            </a:r>
          </a:p>
        </p:txBody>
      </p:sp>
      <p:sp>
        <p:nvSpPr>
          <p:cNvPr id="97352"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18.6% - 20.7%</a:t>
            </a:r>
          </a:p>
        </p:txBody>
      </p:sp>
      <p:sp>
        <p:nvSpPr>
          <p:cNvPr id="97353"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20.8% - 27.3%</a:t>
            </a:r>
          </a:p>
        </p:txBody>
      </p:sp>
      <p:sp>
        <p:nvSpPr>
          <p:cNvPr id="97354"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Used Marijuana*</a:t>
            </a:r>
          </a:p>
        </p:txBody>
      </p:sp>
      <p:sp>
        <p:nvSpPr>
          <p:cNvPr id="9735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One or more times during the 30 days before the survey</a:t>
            </a:r>
          </a:p>
        </p:txBody>
      </p:sp>
      <p:sp>
        <p:nvSpPr>
          <p:cNvPr id="9735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864238760"/>
      </p:ext>
    </p:extLst>
  </p:cSld>
  <p:clrMapOvr>
    <a:masterClrMapping/>
  </p:clrMapOvr>
  <p:transition>
    <p:fade/>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Synthetic Marijuana,* by Sex,</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*Also called "K2," "Spice," "fake weed," "King Kong," "Yucatan Fire," "Skunk," or "Moon Rocks," one or more times during their life</a:t>
            </a:r>
          </a:p>
          <a:p>
            <a:r>
              <a:rPr lang="en-US" sz="900" b="1" baseline="50000" dirty="0">
                <a:solidFill>
                  <a:srgbClr val="FFCC00"/>
                </a:solidFill>
              </a:rPr>
              <a:t>†</a:t>
            </a:r>
            <a:r>
              <a:rPr lang="en-US" sz="1100" dirty="0">
                <a:solidFill>
                  <a:srgbClr val="FFCC00"/>
                </a:solidFill>
              </a:rPr>
              <a:t>12th &gt; 9th; H &gt; B, H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Synthetic Marijuana,* 2015-2017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*Also called "K2," "Spice," "fake weed," "King Kong," "Yucatan Fire," "Skunk," or "Moon Rocks," one or more times during their life</a:t>
            </a:r>
          </a:p>
          <a:p>
            <a:r>
              <a:rPr lang="en-US" sz="900" b="1" baseline="50000" dirty="0">
                <a:solidFill>
                  <a:srgbClr val="FFCC00"/>
                </a:solidFill>
              </a:rPr>
              <a:t>†</a:t>
            </a:r>
            <a:r>
              <a:rPr lang="en-US" sz="1100" dirty="0">
                <a:solidFill>
                  <a:srgbClr val="FFCC00"/>
                </a:solidFill>
              </a:rPr>
              <a:t>Decreased 2015-2017 [Based on linear trend analyses using logistic regression models controlling for sex, race/ethnicity, and grade (p &lt; 0.05).]</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2015-2017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Used Synthetic Marijuana,* Across 28 States and 17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*Also called "K2," "Spice," "fake weed," "King Kong," "Yucatan Fire," "Skunk," or "Moon Rocks,"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1167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1167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1168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1168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4.8% - 5.5%</a:t>
            </a:r>
          </a:p>
        </p:txBody>
      </p:sp>
      <p:sp>
        <p:nvSpPr>
          <p:cNvPr id="11168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5.6% - 6.6%</a:t>
            </a:r>
          </a:p>
        </p:txBody>
      </p:sp>
      <p:sp>
        <p:nvSpPr>
          <p:cNvPr id="111688"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6.7% - 7.8%</a:t>
            </a:r>
          </a:p>
        </p:txBody>
      </p:sp>
      <p:sp>
        <p:nvSpPr>
          <p:cNvPr id="111689"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7.9% - 17.3%</a:t>
            </a:r>
          </a:p>
        </p:txBody>
      </p:sp>
      <p:sp>
        <p:nvSpPr>
          <p:cNvPr id="111690" name="Rectangle 7"/>
          <p:cNvSpPr>
            <a:spLocks noGrp="1" noChangeArrowheads="1"/>
          </p:cNvSpPr>
          <p:nvPr>
            <p:ph type="title" idx="4294967295"/>
          </p:nvPr>
        </p:nvSpPr>
        <p:spPr>
          <a:xfrm>
            <a:off x="436563" y="330200"/>
            <a:ext cx="8266112" cy="1135063"/>
          </a:xfrm>
          <a:noFill/>
        </p:spPr>
        <p:txBody>
          <a:bodyPr anchor="t"/>
          <a:lstStyle/>
          <a:p>
            <a:r>
              <a:rPr lang="en-US" altLang="en-US" sz="2000" dirty="0" smtClean="0">
                <a:solidFill>
                  <a:srgbClr val="FFCC00"/>
                </a:solidFill>
              </a:rPr>
              <a:t>Percentage of High School Students Who Ever Used Synthetic Marijuana*</a:t>
            </a:r>
          </a:p>
        </p:txBody>
      </p:sp>
      <p:sp>
        <p:nvSpPr>
          <p:cNvPr id="11169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a:solidFill>
                  <a:srgbClr val="FFCC00"/>
                </a:solidFill>
              </a:rPr>
              <a:t>Also called "k2," "spice," "fake weed," "king kong," "yucatan fire," "skunk," or "moon rocks," one or more times during their life</a:t>
            </a:r>
          </a:p>
        </p:txBody>
      </p:sp>
      <p:sp>
        <p:nvSpPr>
          <p:cNvPr id="11169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1771963609"/>
      </p:ext>
    </p:extLst>
  </p:cSld>
  <p:clrMapOvr>
    <a:masterClrMapping/>
  </p:clrMapOvr>
  <p:transition>
    <p:fade/>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Cocaine,*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*Any form of cocaine, including powder, crack, or freebase, one or more times during their life</a:t>
            </a:r>
          </a:p>
          <a:p>
            <a:r>
              <a:rPr lang="en-US" sz="900" b="1" baseline="50000" dirty="0">
                <a:solidFill>
                  <a:srgbClr val="FFCC00"/>
                </a:solidFill>
              </a:rPr>
              <a:t>†</a:t>
            </a:r>
            <a:r>
              <a:rPr lang="en-US" sz="1100" dirty="0">
                <a:solidFill>
                  <a:srgbClr val="FFCC00"/>
                </a:solidFill>
              </a:rPr>
              <a:t>M &gt; F; 11th &gt; 9th, 12th &gt; 9th, 12th &gt; 10th, 12th &gt; 11th; H &gt; B, H &gt; W, W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Cocaine,*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*Any form of cocaine, including powder, crack, or freebase, one or more times during their life</a:t>
            </a:r>
          </a:p>
          <a:p>
            <a:r>
              <a:rPr lang="en-US" sz="900" b="1" baseline="50000" dirty="0">
                <a:solidFill>
                  <a:srgbClr val="FFCC00"/>
                </a:solidFill>
              </a:rPr>
              <a:t>†</a:t>
            </a:r>
            <a:r>
              <a:rPr lang="en-US" sz="1100" dirty="0">
                <a:solidFill>
                  <a:srgbClr val="FFCC00"/>
                </a:solidFill>
              </a:rPr>
              <a:t>Decreased 1991-2017, increased 1991-2001, decreased 2001-2017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510512434"/>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5433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5433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5434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54342"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3.8% - 6.9%</a:t>
            </a:r>
          </a:p>
        </p:txBody>
      </p:sp>
      <p:sp>
        <p:nvSpPr>
          <p:cNvPr id="54343"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7.0% - 8.1%</a:t>
            </a:r>
          </a:p>
        </p:txBody>
      </p:sp>
      <p:sp>
        <p:nvSpPr>
          <p:cNvPr id="54344" name="Text Box 107"/>
          <p:cNvSpPr txBox="1">
            <a:spLocks noChangeArrowheads="1"/>
          </p:cNvSpPr>
          <p:nvPr/>
        </p:nvSpPr>
        <p:spPr bwMode="auto">
          <a:xfrm>
            <a:off x="7821613" y="38687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8.2% - 10.5%</a:t>
            </a:r>
          </a:p>
        </p:txBody>
      </p:sp>
      <p:sp>
        <p:nvSpPr>
          <p:cNvPr id="54345"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10.6% - 14.4%</a:t>
            </a:r>
          </a:p>
        </p:txBody>
      </p:sp>
      <p:sp>
        <p:nvSpPr>
          <p:cNvPr id="54346"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Smoked Cigarettes*</a:t>
            </a:r>
          </a:p>
        </p:txBody>
      </p:sp>
      <p:sp>
        <p:nvSpPr>
          <p:cNvPr id="5434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On at least 1 day during the 30 days before the survey</a:t>
            </a:r>
          </a:p>
        </p:txBody>
      </p:sp>
      <p:sp>
        <p:nvSpPr>
          <p:cNvPr id="5434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3428831272"/>
      </p:ext>
    </p:extLst>
  </p:cSld>
  <p:clrMapOvr>
    <a:masterClrMapping/>
  </p:clrMapOvr>
  <p:transition>
    <p:fade/>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Used Cocaine,* Across 32 States and 20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*Any form of cocaine, including powder, crack, or freebase,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9939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9939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9939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99398"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2.9% - 4.0%</a:t>
            </a:r>
          </a:p>
        </p:txBody>
      </p:sp>
      <p:sp>
        <p:nvSpPr>
          <p:cNvPr id="99399"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4.1% - 4.6%</a:t>
            </a:r>
          </a:p>
        </p:txBody>
      </p:sp>
      <p:sp>
        <p:nvSpPr>
          <p:cNvPr id="99400"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4.7% - 5.7%</a:t>
            </a:r>
          </a:p>
        </p:txBody>
      </p:sp>
      <p:sp>
        <p:nvSpPr>
          <p:cNvPr id="99401"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5.8% - 9.9%</a:t>
            </a:r>
          </a:p>
        </p:txBody>
      </p:sp>
      <p:sp>
        <p:nvSpPr>
          <p:cNvPr id="99402"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Used Cocaine*</a:t>
            </a:r>
          </a:p>
        </p:txBody>
      </p:sp>
      <p:sp>
        <p:nvSpPr>
          <p:cNvPr id="9940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Any form of cocaine, including powder, crack, or freebase, one or more times during their life</a:t>
            </a:r>
          </a:p>
        </p:txBody>
      </p:sp>
      <p:sp>
        <p:nvSpPr>
          <p:cNvPr id="9940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3742126095"/>
      </p:ext>
    </p:extLst>
  </p:cSld>
  <p:clrMapOvr>
    <a:masterClrMapping/>
  </p:clrMapOvr>
  <p:transition>
    <p:fade/>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Inhalants,* by Sex,</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*Sniffed glue, breathed the contents of aerosol spray cans, or inhaled any paints or sprays to get high, one or more times during their life</a:t>
            </a:r>
          </a:p>
          <a:p>
            <a:r>
              <a:rPr lang="en-US" sz="900" b="1" baseline="50000" dirty="0">
                <a:solidFill>
                  <a:srgbClr val="FFCC00"/>
                </a:solidFill>
              </a:rPr>
              <a:t>†</a:t>
            </a:r>
            <a:r>
              <a:rPr lang="en-US" sz="1100" dirty="0">
                <a:solidFill>
                  <a:srgbClr val="FFCC00"/>
                </a:solidFill>
              </a:rPr>
              <a:t>9th &gt; 10th, 9th &gt; 12th; H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Inhalants,* 1995-2017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*Sniffed glue, breathed the contents of aerosol spray cans, or inhaled any paints or sprays to get high, one or more times during their life</a:t>
            </a:r>
          </a:p>
          <a:p>
            <a:r>
              <a:rPr lang="en-US" sz="900" b="1" baseline="50000" dirty="0">
                <a:solidFill>
                  <a:srgbClr val="FFCC00"/>
                </a:solidFill>
              </a:rPr>
              <a:t>†</a:t>
            </a:r>
            <a:r>
              <a:rPr lang="en-US" sz="1100" dirty="0">
                <a:solidFill>
                  <a:srgbClr val="FFCC00"/>
                </a:solidFill>
              </a:rPr>
              <a:t>Decreased 1995-2017, decreased 1995-2011, decreased 2011-2017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1995-2017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Used Inhalants,* Across 27 States and 17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*Sniffed glue, breathed the contents of aerosol spray cans, or inhaled any paints or sprays to get high,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10143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10143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10144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10144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5.5% - 6.2%</a:t>
            </a:r>
          </a:p>
        </p:txBody>
      </p:sp>
      <p:sp>
        <p:nvSpPr>
          <p:cNvPr id="10144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6.3% - 6.6%</a:t>
            </a:r>
          </a:p>
        </p:txBody>
      </p:sp>
      <p:sp>
        <p:nvSpPr>
          <p:cNvPr id="101448"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6.7% - 7.5%</a:t>
            </a:r>
          </a:p>
        </p:txBody>
      </p:sp>
      <p:sp>
        <p:nvSpPr>
          <p:cNvPr id="101449"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7.6% - 12.6%</a:t>
            </a:r>
          </a:p>
        </p:txBody>
      </p:sp>
      <p:sp>
        <p:nvSpPr>
          <p:cNvPr id="101450"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Used Inhalants*</a:t>
            </a:r>
          </a:p>
        </p:txBody>
      </p:sp>
      <p:sp>
        <p:nvSpPr>
          <p:cNvPr id="101451" name="Text Box 101"/>
          <p:cNvSpPr txBox="1">
            <a:spLocks noChangeArrowheads="1"/>
          </p:cNvSpPr>
          <p:nvPr/>
        </p:nvSpPr>
        <p:spPr bwMode="auto">
          <a:xfrm>
            <a:off x="360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Sniffed glue, breathed the contents of aerosol spray cans, or inhaled any paints or sprays to get high, one or more times during their life</a:t>
            </a:r>
          </a:p>
        </p:txBody>
      </p:sp>
      <p:sp>
        <p:nvSpPr>
          <p:cNvPr id="10145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621433276"/>
      </p:ext>
    </p:extLst>
  </p:cSld>
  <p:clrMapOvr>
    <a:masterClrMapping/>
  </p:clrMapOvr>
  <p:transition>
    <p:fade/>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Heroin,* by Sex,</a:t>
            </a:r>
            <a:r>
              <a:rPr lang="en-US" sz="1700" b="1" baseline="40000" dirty="0">
                <a:solidFill>
                  <a:srgbClr val="FFCC00"/>
                </a:solidFill>
              </a:rPr>
              <a:t>†</a:t>
            </a:r>
            <a:r>
              <a:rPr lang="en-US" sz="1800" b="1" dirty="0">
                <a:solidFill>
                  <a:srgbClr val="FFCC00"/>
                </a:solidFill>
              </a:rPr>
              <a:t> Grade,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*Also called "smack," "junk," or "China White," one or more times during their life</a:t>
            </a:r>
          </a:p>
          <a:p>
            <a:r>
              <a:rPr lang="en-US" sz="900" b="1" baseline="50000" dirty="0">
                <a:solidFill>
                  <a:srgbClr val="FFCC00"/>
                </a:solidFill>
              </a:rPr>
              <a:t>†</a:t>
            </a:r>
            <a:r>
              <a:rPr lang="en-US" sz="1100" dirty="0">
                <a:solidFill>
                  <a:srgbClr val="FFCC00"/>
                </a:solidFill>
              </a:rPr>
              <a:t>M &gt; F; B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Heroin,* 1999-2017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*Also called "smack," "junk," or "China White," one or more times during their life</a:t>
            </a:r>
          </a:p>
          <a:p>
            <a:r>
              <a:rPr lang="en-US" sz="900" b="1" baseline="50000" dirty="0">
                <a:solidFill>
                  <a:srgbClr val="FFCC00"/>
                </a:solidFill>
              </a:rPr>
              <a:t>†</a:t>
            </a:r>
            <a:r>
              <a:rPr lang="en-US" sz="1100" dirty="0">
                <a:solidFill>
                  <a:srgbClr val="FFCC00"/>
                </a:solidFill>
              </a:rPr>
              <a:t>Decreased 1999-2017, no change 1999-2011, decreased 2011-2017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1999-2017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Used Heroin,* Across 33 States and 20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*Also called "smack," "junk," or "China White,"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1782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1782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1782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1783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1.2% - 1.8%</a:t>
            </a:r>
          </a:p>
        </p:txBody>
      </p:sp>
      <p:sp>
        <p:nvSpPr>
          <p:cNvPr id="117831"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1.9% - 2.2%</a:t>
            </a:r>
          </a:p>
        </p:txBody>
      </p:sp>
      <p:sp>
        <p:nvSpPr>
          <p:cNvPr id="117832"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2.3% - 3.3%</a:t>
            </a:r>
          </a:p>
        </p:txBody>
      </p:sp>
      <p:sp>
        <p:nvSpPr>
          <p:cNvPr id="117833"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3.4% - 9.6%</a:t>
            </a:r>
          </a:p>
        </p:txBody>
      </p:sp>
      <p:sp>
        <p:nvSpPr>
          <p:cNvPr id="117834"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Used Heroin*</a:t>
            </a:r>
          </a:p>
        </p:txBody>
      </p:sp>
      <p:sp>
        <p:nvSpPr>
          <p:cNvPr id="11783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a:solidFill>
                  <a:srgbClr val="FFCC00"/>
                </a:solidFill>
              </a:rPr>
              <a:t>Also called "smack," "junk," or "china white," one or more times during their life</a:t>
            </a:r>
          </a:p>
        </p:txBody>
      </p:sp>
      <p:sp>
        <p:nvSpPr>
          <p:cNvPr id="11783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2715149006"/>
      </p:ext>
    </p:extLst>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Frequently,* by Sex,</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*On 20 or more days during the 30 days before the survey</a:t>
            </a:r>
          </a:p>
          <a:p>
            <a:r>
              <a:rPr lang="en-US" sz="900" b="1" baseline="50000" dirty="0">
                <a:solidFill>
                  <a:srgbClr val="FFCC00"/>
                </a:solidFill>
              </a:rPr>
              <a:t>†</a:t>
            </a:r>
            <a:r>
              <a:rPr lang="en-US" sz="1100" dirty="0">
                <a:solidFill>
                  <a:srgbClr val="FFCC00"/>
                </a:solidFill>
              </a:rPr>
              <a:t>11th &gt; 9th, 12th &gt; 9th, 12th &gt; 10th, 12th &gt; 11th; W &gt; B, W &gt; 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Methamphetamines,*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*Also called "speed," "crystal," "crank," or "ice," one or more times during their life</a:t>
            </a:r>
          </a:p>
          <a:p>
            <a:r>
              <a:rPr lang="en-US" sz="900" b="1" baseline="50000" dirty="0">
                <a:solidFill>
                  <a:srgbClr val="FFCC00"/>
                </a:solidFill>
              </a:rPr>
              <a:t>†</a:t>
            </a:r>
            <a:r>
              <a:rPr lang="en-US" sz="1100" dirty="0">
                <a:solidFill>
                  <a:srgbClr val="FFCC00"/>
                </a:solidFill>
              </a:rPr>
              <a:t>M &gt; F; 12th &gt; 9th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Methamphetamines,* 1999-2017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*Also called "speed," "crystal," "crank," or "ice," one or more times during their life</a:t>
            </a:r>
          </a:p>
          <a:p>
            <a:r>
              <a:rPr lang="en-US" sz="900" b="1" baseline="50000" dirty="0">
                <a:solidFill>
                  <a:srgbClr val="FFCC00"/>
                </a:solidFill>
              </a:rPr>
              <a:t>†</a:t>
            </a:r>
            <a:r>
              <a:rPr lang="en-US" sz="1100" dirty="0">
                <a:solidFill>
                  <a:srgbClr val="FFCC00"/>
                </a:solidFill>
              </a:rPr>
              <a:t>Decreased 1999-2017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1999-2017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Used Methamphetamines,* Across 30 States and 17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*Also called "speed," "crystal," "crank," or "ice,"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1987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1987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1987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19878"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1.7% - 2.2%</a:t>
            </a:r>
          </a:p>
        </p:txBody>
      </p:sp>
      <p:sp>
        <p:nvSpPr>
          <p:cNvPr id="119879"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2.3% - 2.6%</a:t>
            </a:r>
          </a:p>
        </p:txBody>
      </p:sp>
      <p:sp>
        <p:nvSpPr>
          <p:cNvPr id="119880"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2.7% - 3.6%</a:t>
            </a:r>
          </a:p>
        </p:txBody>
      </p:sp>
      <p:sp>
        <p:nvSpPr>
          <p:cNvPr id="119881"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3.7% - 10.5%</a:t>
            </a:r>
          </a:p>
        </p:txBody>
      </p:sp>
      <p:sp>
        <p:nvSpPr>
          <p:cNvPr id="119882"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Used Methamphetamines*</a:t>
            </a:r>
          </a:p>
        </p:txBody>
      </p:sp>
      <p:sp>
        <p:nvSpPr>
          <p:cNvPr id="11988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a:solidFill>
                  <a:srgbClr val="FFCC00"/>
                </a:solidFill>
              </a:rPr>
              <a:t>Also called "speed," "crystal," "crank," or "ice," one or more times during their life</a:t>
            </a:r>
          </a:p>
        </p:txBody>
      </p:sp>
      <p:sp>
        <p:nvSpPr>
          <p:cNvPr id="11988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698332742"/>
      </p:ext>
    </p:extLst>
  </p:cSld>
  <p:clrMapOvr>
    <a:masterClrMapping/>
  </p:clrMapOvr>
  <p:transition>
    <p:fade/>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Ecstasy,*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*Also called "MDMA," one or more times during their life</a:t>
            </a:r>
          </a:p>
          <a:p>
            <a:r>
              <a:rPr lang="en-US" sz="900" b="1" baseline="50000" dirty="0">
                <a:solidFill>
                  <a:srgbClr val="FFCC00"/>
                </a:solidFill>
              </a:rPr>
              <a:t>†</a:t>
            </a:r>
            <a:r>
              <a:rPr lang="en-US" sz="1100" dirty="0">
                <a:solidFill>
                  <a:srgbClr val="FFCC00"/>
                </a:solidFill>
              </a:rPr>
              <a:t>M &gt; F; 11th &gt; 9th, 11th &gt; 10th, 12th &gt; 9th, 12th &gt; 10th; H &gt; B, H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Ecstasy,* 2001-2017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*Also called "MDMA," one or more times during their life</a:t>
            </a:r>
          </a:p>
          <a:p>
            <a:r>
              <a:rPr lang="en-US" sz="900" b="1" baseline="50000" dirty="0">
                <a:solidFill>
                  <a:srgbClr val="FFCC00"/>
                </a:solidFill>
              </a:rPr>
              <a:t>†</a:t>
            </a:r>
            <a:r>
              <a:rPr lang="en-US" sz="1100" dirty="0">
                <a:solidFill>
                  <a:srgbClr val="FFCC00"/>
                </a:solidFill>
              </a:rPr>
              <a:t>Decreased 2001-2017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2001-2017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Used Ecstasy,* Across 28 States and 17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*Also called "MDMA,"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12191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12191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12192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12192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2.8% - 3.8%</a:t>
            </a:r>
          </a:p>
        </p:txBody>
      </p:sp>
      <p:sp>
        <p:nvSpPr>
          <p:cNvPr id="12192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3.9% - 4.1%</a:t>
            </a:r>
          </a:p>
        </p:txBody>
      </p:sp>
      <p:sp>
        <p:nvSpPr>
          <p:cNvPr id="121928"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4.2% - 5.4%</a:t>
            </a:r>
          </a:p>
        </p:txBody>
      </p:sp>
      <p:sp>
        <p:nvSpPr>
          <p:cNvPr id="121929"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5.5% - 13.0%</a:t>
            </a:r>
          </a:p>
        </p:txBody>
      </p:sp>
      <p:sp>
        <p:nvSpPr>
          <p:cNvPr id="121930"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Used Ecstasy*</a:t>
            </a:r>
          </a:p>
        </p:txBody>
      </p:sp>
      <p:sp>
        <p:nvSpPr>
          <p:cNvPr id="12193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r>
              <a:rPr lang="en-US" altLang="en-US" sz="1100" b="0">
                <a:solidFill>
                  <a:srgbClr val="FFCC00"/>
                </a:solidFill>
              </a:rPr>
              <a:t>Also called "mdma," one or more times during their life</a:t>
            </a:r>
          </a:p>
        </p:txBody>
      </p:sp>
      <p:sp>
        <p:nvSpPr>
          <p:cNvPr id="12193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3814478073"/>
      </p:ext>
    </p:extLst>
  </p:cSld>
  <p:clrMapOvr>
    <a:masterClrMapping/>
  </p:clrMapOvr>
  <p:transition>
    <p:fade/>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Hallucinogenic Drugs,*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*Such as LSD, acid, PCP, angel dust, mescaline, or mushrooms, one or more times during their life</a:t>
            </a:r>
          </a:p>
          <a:p>
            <a:r>
              <a:rPr lang="en-US" sz="900" b="1" baseline="50000" dirty="0">
                <a:solidFill>
                  <a:srgbClr val="FFCC00"/>
                </a:solidFill>
              </a:rPr>
              <a:t>†</a:t>
            </a:r>
            <a:r>
              <a:rPr lang="en-US" sz="1100" dirty="0">
                <a:solidFill>
                  <a:srgbClr val="FFCC00"/>
                </a:solidFill>
              </a:rPr>
              <a:t>M &gt; F; 11th &gt; 9th, 11th &gt; 10th, 12th &gt; 9th, 12th &gt; 10th; H &gt; B, W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Hallucinogenic Drugs,* 2001-2017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*Such as LSD, acid, PCP, angel dust, mescaline, or mushrooms, one or more times during their life</a:t>
            </a:r>
          </a:p>
          <a:p>
            <a:r>
              <a:rPr lang="en-US" sz="900" b="1" baseline="50000" dirty="0">
                <a:solidFill>
                  <a:srgbClr val="FFCC00"/>
                </a:solidFill>
              </a:rPr>
              <a:t>†</a:t>
            </a:r>
            <a:r>
              <a:rPr lang="en-US" sz="1100" dirty="0">
                <a:solidFill>
                  <a:srgbClr val="FFCC00"/>
                </a:solidFill>
              </a:rPr>
              <a:t>Decreased 2001-2017, decreased 2001-2005, decreased 2005-2017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2001-2017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Frequently,*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20 or more days during the 30 days before the survey</a:t>
            </a:r>
          </a:p>
          <a:p>
            <a:r>
              <a:rPr lang="en-US" sz="900" b="1" baseline="50000" dirty="0">
                <a:solidFill>
                  <a:srgbClr val="FFCC00"/>
                </a:solidFill>
              </a:rPr>
              <a:t>†</a:t>
            </a:r>
            <a:r>
              <a:rPr lang="en-US" sz="1100" dirty="0">
                <a:solidFill>
                  <a:srgbClr val="FFCC00"/>
                </a:solidFill>
              </a:rPr>
              <a:t>Decreased 1991-2017, increased 1991-1999, decreased 1999-2017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3976504084"/>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Took Steroids Without a Doctor's Prescription,* by Sex,</a:t>
            </a:r>
            <a:r>
              <a:rPr lang="en-US" sz="1700" b="1" baseline="40000" dirty="0">
                <a:solidFill>
                  <a:srgbClr val="FFCC00"/>
                </a:solidFill>
              </a:rPr>
              <a:t>†</a:t>
            </a:r>
            <a:r>
              <a:rPr lang="en-US" sz="1800" b="1" dirty="0">
                <a:solidFill>
                  <a:srgbClr val="FFCC00"/>
                </a:solidFill>
              </a:rPr>
              <a:t> Grade,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*Pills or shots, one or more times during their life</a:t>
            </a:r>
          </a:p>
          <a:p>
            <a:r>
              <a:rPr lang="en-US" sz="900" b="1" baseline="50000" dirty="0">
                <a:solidFill>
                  <a:srgbClr val="FFCC00"/>
                </a:solidFill>
              </a:rPr>
              <a:t>†</a:t>
            </a:r>
            <a:r>
              <a:rPr lang="en-US" sz="1100" dirty="0">
                <a:solidFill>
                  <a:srgbClr val="FFCC00"/>
                </a:solidFill>
              </a:rPr>
              <a:t>M &gt; F; H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Took Steroids Without a Doctor's Prescription,*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5498657"/>
            <a:ext cx="8229600" cy="938719"/>
          </a:xfrm>
          <a:prstGeom prst="rect">
            <a:avLst/>
          </a:prstGeom>
          <a:noFill/>
        </p:spPr>
        <p:txBody>
          <a:bodyPr wrap="square" rtlCol="0" anchor="b" anchorCtr="0">
            <a:spAutoFit/>
          </a:bodyPr>
          <a:lstStyle/>
          <a:p>
            <a:r>
              <a:rPr lang="en-US" sz="1100" dirty="0" smtClean="0">
                <a:solidFill>
                  <a:srgbClr val="FFCC00"/>
                </a:solidFill>
              </a:rPr>
              <a:t>*Pills or shots, one or more times during their life</a:t>
            </a:r>
          </a:p>
          <a:p>
            <a:r>
              <a:rPr lang="en-US" sz="900" b="1" baseline="50000" dirty="0">
                <a:solidFill>
                  <a:srgbClr val="FFCC00"/>
                </a:solidFill>
              </a:rPr>
              <a:t>†</a:t>
            </a:r>
            <a:r>
              <a:rPr lang="en-US" sz="1100" dirty="0" smtClean="0">
                <a:solidFill>
                  <a:srgbClr val="FFCC00"/>
                </a:solidFill>
              </a:rPr>
              <a:t>Increased </a:t>
            </a:r>
            <a:r>
              <a:rPr lang="en-US" sz="1100" dirty="0">
                <a:solidFill>
                  <a:srgbClr val="FFCC00"/>
                </a:solidFill>
              </a:rPr>
              <a:t>1991-2001, </a:t>
            </a:r>
            <a:r>
              <a:rPr lang="en-US" sz="1100" dirty="0" smtClean="0">
                <a:solidFill>
                  <a:srgbClr val="FFCC00"/>
                </a:solidFill>
              </a:rPr>
              <a:t>decreased </a:t>
            </a:r>
            <a:r>
              <a:rPr lang="en-US" sz="1100" dirty="0">
                <a:solidFill>
                  <a:srgbClr val="FFCC00"/>
                </a:solidFill>
              </a:rPr>
              <a:t>2001-2017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481233439"/>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Took Steroids Without a Doctor's Prescription,* Across 22 States and 14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*Pills or shots,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grpSp>
        <p:nvGrpSpPr>
          <p:cNvPr id="10348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grpSp>
      <p:grpSp>
        <p:nvGrpSpPr>
          <p:cNvPr id="10348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10349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No Data</a:t>
            </a:r>
          </a:p>
        </p:txBody>
      </p:sp>
      <p:sp>
        <p:nvSpPr>
          <p:cNvPr id="103494"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2.1% - 2.7%</a:t>
            </a:r>
          </a:p>
        </p:txBody>
      </p:sp>
      <p:sp>
        <p:nvSpPr>
          <p:cNvPr id="103495"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2.8% - 3.5%</a:t>
            </a:r>
          </a:p>
        </p:txBody>
      </p:sp>
      <p:sp>
        <p:nvSpPr>
          <p:cNvPr id="103496"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3.6% - 4.0%</a:t>
            </a:r>
          </a:p>
        </p:txBody>
      </p:sp>
      <p:sp>
        <p:nvSpPr>
          <p:cNvPr id="103497"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4.1% - 9.2%</a:t>
            </a:r>
          </a:p>
        </p:txBody>
      </p:sp>
      <p:sp>
        <p:nvSpPr>
          <p:cNvPr id="103498"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Took Steroids Without a Doctor's Prescription*</a:t>
            </a:r>
          </a:p>
        </p:txBody>
      </p:sp>
      <p:sp>
        <p:nvSpPr>
          <p:cNvPr id="10349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Arial" pitchFamily="34" charset="0"/>
              </a:rPr>
              <a:t>Pills or shots, one or more times during their life</a:t>
            </a:r>
          </a:p>
        </p:txBody>
      </p:sp>
      <p:sp>
        <p:nvSpPr>
          <p:cNvPr id="10350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State Youth Risk Behavior Surveys, 2017</a:t>
            </a:r>
          </a:p>
        </p:txBody>
      </p:sp>
    </p:spTree>
    <p:extLst>
      <p:ext uri="{BB962C8B-B14F-4D97-AF65-F5344CB8AC3E}">
        <p14:creationId xmlns:p14="http://schemas.microsoft.com/office/powerpoint/2010/main" val="1715111574"/>
      </p:ext>
    </p:extLst>
  </p:cSld>
  <p:clrMapOvr>
    <a:masterClrMapping/>
  </p:clrMapOvr>
  <p:transition>
    <p:fade/>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Took Prescription Pain Medicine Without a Doctor's Prescription or Differently Than How a Doctor Told Them to Use It,* by Sex,</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*Counting drugs such as codeine, Vicodin, OxyContin, Hydrocodone, and Percocet, one or more times during their life</a:t>
            </a:r>
          </a:p>
          <a:p>
            <a:r>
              <a:rPr lang="en-US" sz="900" b="1" baseline="50000" dirty="0">
                <a:solidFill>
                  <a:srgbClr val="FFCC00"/>
                </a:solidFill>
              </a:rPr>
              <a:t>†</a:t>
            </a:r>
            <a:r>
              <a:rPr lang="en-US" sz="1100" dirty="0">
                <a:solidFill>
                  <a:srgbClr val="FFCC00"/>
                </a:solidFill>
              </a:rPr>
              <a:t>11th &gt; 9th, 12th &gt; 9th, 12th &gt; 10th; H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Took Prescription Pain Medicine Without a Doctor's Prescription or Differently Than How a Doctor Told Them to Use It,* Across 36 States and 20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*Counting drugs such as codeine, Vicodin, OxyContin, Hydrocodone, and Percocet,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10553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10553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10554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105542" name="Text Box 105"/>
          <p:cNvSpPr txBox="1">
            <a:spLocks noChangeArrowheads="1"/>
          </p:cNvSpPr>
          <p:nvPr/>
        </p:nvSpPr>
        <p:spPr bwMode="auto">
          <a:xfrm>
            <a:off x="7821613" y="31829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7.8% - 11.1%</a:t>
            </a:r>
          </a:p>
        </p:txBody>
      </p:sp>
      <p:sp>
        <p:nvSpPr>
          <p:cNvPr id="105543"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11.2% - 13.6%</a:t>
            </a:r>
          </a:p>
        </p:txBody>
      </p:sp>
      <p:sp>
        <p:nvSpPr>
          <p:cNvPr id="105544"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13.7% - 14.9%</a:t>
            </a:r>
          </a:p>
        </p:txBody>
      </p:sp>
      <p:sp>
        <p:nvSpPr>
          <p:cNvPr id="105545"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15.0% - 19.3%</a:t>
            </a:r>
          </a:p>
        </p:txBody>
      </p:sp>
      <p:sp>
        <p:nvSpPr>
          <p:cNvPr id="105546"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Took Prescription Pain Medicine Without a Doctor's Prescription or Differently Than How a Doctor Told Them to Use It*</a:t>
            </a:r>
          </a:p>
        </p:txBody>
      </p:sp>
      <p:sp>
        <p:nvSpPr>
          <p:cNvPr id="10554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Counting drugs such as codeine, vicodin, oxycontin, hydrocodone, and percocet, one or more times during their life</a:t>
            </a:r>
          </a:p>
        </p:txBody>
      </p:sp>
      <p:sp>
        <p:nvSpPr>
          <p:cNvPr id="10554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3004320170"/>
      </p:ext>
    </p:extLst>
  </p:cSld>
  <p:clrMapOvr>
    <a:masterClrMapping/>
  </p:clrMapOvr>
  <p:transition>
    <p:fade/>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Injected Any Illegal Drug,*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*Used a needle to inject any illegal drug into their body, one or more times during their life</a:t>
            </a:r>
          </a:p>
          <a:p>
            <a:r>
              <a:rPr lang="en-US" sz="900" b="1" baseline="50000" dirty="0">
                <a:solidFill>
                  <a:srgbClr val="FFCC00"/>
                </a:solidFill>
              </a:rPr>
              <a:t>†</a:t>
            </a:r>
            <a:r>
              <a:rPr lang="en-US" sz="1100" dirty="0">
                <a:solidFill>
                  <a:srgbClr val="FFCC00"/>
                </a:solidFill>
              </a:rPr>
              <a:t>M &gt; F; 12th &gt; 11th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Injected Any Illegal Drug,* 1995-2017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*Used a needle to inject any illegal drug into their body, one or more times during their life</a:t>
            </a:r>
          </a:p>
          <a:p>
            <a:r>
              <a:rPr lang="en-US" sz="900" b="1" baseline="50000" dirty="0">
                <a:solidFill>
                  <a:srgbClr val="FFCC00"/>
                </a:solidFill>
              </a:rPr>
              <a:t>†</a:t>
            </a:r>
            <a:r>
              <a:rPr lang="en-US" sz="1100" dirty="0">
                <a:solidFill>
                  <a:srgbClr val="FFCC00"/>
                </a:solidFill>
              </a:rPr>
              <a:t>Decreased 1995-2017, no change 1995-2011, decreased 2011-2017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1995-2017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Injected Any Illegal Drug,* Across 24 States and 16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*Used a needle to inject any illegal drug into their body, one or more times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Smoked Cigarettes Frequently,* Across 39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20 or more days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10758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10758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10758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10759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1.4% - 1.7%</a:t>
            </a:r>
          </a:p>
        </p:txBody>
      </p:sp>
      <p:sp>
        <p:nvSpPr>
          <p:cNvPr id="107591"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1.8% - 2.4%</a:t>
            </a:r>
          </a:p>
        </p:txBody>
      </p:sp>
      <p:sp>
        <p:nvSpPr>
          <p:cNvPr id="107592"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2.5% - 3.2%</a:t>
            </a:r>
          </a:p>
        </p:txBody>
      </p:sp>
      <p:sp>
        <p:nvSpPr>
          <p:cNvPr id="107593"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3.3% - 8.0%</a:t>
            </a:r>
          </a:p>
        </p:txBody>
      </p:sp>
      <p:sp>
        <p:nvSpPr>
          <p:cNvPr id="107594"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Injected Any Illegal Drug*</a:t>
            </a:r>
          </a:p>
        </p:txBody>
      </p:sp>
      <p:sp>
        <p:nvSpPr>
          <p:cNvPr id="10759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Used a needle to inject any illegal drug into their body, one or more times during their life</a:t>
            </a:r>
          </a:p>
        </p:txBody>
      </p:sp>
      <p:sp>
        <p:nvSpPr>
          <p:cNvPr id="10759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608717565"/>
      </p:ext>
    </p:extLst>
  </p:cSld>
  <p:clrMapOvr>
    <a:masterClrMapping/>
  </p:clrMapOvr>
  <p:transition>
    <p:fade/>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Were Offered, Sold, or Given an Illegal Drug on School Property,* by Sex,</a:t>
            </a:r>
            <a:r>
              <a:rPr lang="en-US" sz="1700" b="1" baseline="40000" dirty="0">
                <a:solidFill>
                  <a:srgbClr val="FFCC00"/>
                </a:solidFill>
              </a:rPr>
              <a:t>†</a:t>
            </a:r>
            <a:r>
              <a:rPr lang="en-US" sz="1800" b="1" dirty="0">
                <a:solidFill>
                  <a:srgbClr val="FFCC00"/>
                </a:solidFill>
              </a:rPr>
              <a:t> Grade,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*During the 12 months before the survey</a:t>
            </a:r>
          </a:p>
          <a:p>
            <a:r>
              <a:rPr lang="en-US" sz="900" b="1" baseline="50000" dirty="0">
                <a:solidFill>
                  <a:srgbClr val="FFCC00"/>
                </a:solidFill>
              </a:rPr>
              <a:t>†</a:t>
            </a:r>
            <a:r>
              <a:rPr lang="en-US" sz="1100" dirty="0">
                <a:solidFill>
                  <a:srgbClr val="FFCC00"/>
                </a:solidFill>
              </a:rPr>
              <a:t>M &gt; F; H &gt; B, H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Were Offered, Sold, or Given an Illegal Drug on School Property,* 1993-2017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*During the 12 months before the survey</a:t>
            </a:r>
          </a:p>
          <a:p>
            <a:r>
              <a:rPr lang="en-US" sz="900" b="1" baseline="50000" dirty="0">
                <a:solidFill>
                  <a:srgbClr val="FFCC00"/>
                </a:solidFill>
              </a:rPr>
              <a:t>†</a:t>
            </a:r>
            <a:r>
              <a:rPr lang="en-US" sz="1100" dirty="0">
                <a:solidFill>
                  <a:srgbClr val="FFCC00"/>
                </a:solidFill>
              </a:rPr>
              <a:t>Decreased 1993-2017, increased 1993-1997, decreased 1997-2017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1993-2017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Were Offered, Sold, or Given an Illegal Drug on School Property,* Across 34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*During the 12 months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10963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10963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10963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109638"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12.1% - 17.9%</a:t>
            </a:r>
          </a:p>
        </p:txBody>
      </p:sp>
      <p:sp>
        <p:nvSpPr>
          <p:cNvPr id="109639"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18.0% - 22.2%</a:t>
            </a:r>
          </a:p>
        </p:txBody>
      </p:sp>
      <p:sp>
        <p:nvSpPr>
          <p:cNvPr id="109640"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22.3% - 25.9%</a:t>
            </a:r>
          </a:p>
        </p:txBody>
      </p:sp>
      <p:sp>
        <p:nvSpPr>
          <p:cNvPr id="109641"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26.0% - 30.7%</a:t>
            </a:r>
          </a:p>
        </p:txBody>
      </p:sp>
      <p:sp>
        <p:nvSpPr>
          <p:cNvPr id="109642"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Were Offered, Sold, or Given an Illegal Drug on School Property*</a:t>
            </a:r>
          </a:p>
        </p:txBody>
      </p:sp>
      <p:sp>
        <p:nvSpPr>
          <p:cNvPr id="10964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During the 12 months before the survey</a:t>
            </a:r>
          </a:p>
        </p:txBody>
      </p:sp>
      <p:sp>
        <p:nvSpPr>
          <p:cNvPr id="10964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2020043702"/>
      </p:ext>
    </p:extLst>
  </p:cSld>
  <p:clrMapOvr>
    <a:masterClrMapping/>
  </p:clrMapOvr>
  <p:transition>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5638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5638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5638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5639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0.4% - 1.4%</a:t>
            </a:r>
          </a:p>
        </p:txBody>
      </p:sp>
      <p:sp>
        <p:nvSpPr>
          <p:cNvPr id="56391"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1.5% - 2.1%</a:t>
            </a:r>
          </a:p>
        </p:txBody>
      </p:sp>
      <p:sp>
        <p:nvSpPr>
          <p:cNvPr id="56392"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2.2% - 2.9%</a:t>
            </a:r>
          </a:p>
        </p:txBody>
      </p:sp>
      <p:sp>
        <p:nvSpPr>
          <p:cNvPr id="56393"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3.0% - 5.5%</a:t>
            </a:r>
          </a:p>
        </p:txBody>
      </p:sp>
      <p:sp>
        <p:nvSpPr>
          <p:cNvPr id="56394"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Smoked Cigarettes Frequently*</a:t>
            </a:r>
          </a:p>
        </p:txBody>
      </p:sp>
      <p:sp>
        <p:nvSpPr>
          <p:cNvPr id="5639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On 20 or more days during the 30 days before the survey</a:t>
            </a:r>
          </a:p>
        </p:txBody>
      </p:sp>
      <p:sp>
        <p:nvSpPr>
          <p:cNvPr id="5639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753506995"/>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Daily,* by Sex,</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*On all 30 days during the 30 days before the survey</a:t>
            </a:r>
          </a:p>
          <a:p>
            <a:r>
              <a:rPr lang="en-US" sz="900" b="1" baseline="50000" dirty="0">
                <a:solidFill>
                  <a:srgbClr val="FFCC00"/>
                </a:solidFill>
              </a:rPr>
              <a:t>†</a:t>
            </a:r>
            <a:r>
              <a:rPr lang="en-US" sz="1100" dirty="0">
                <a:solidFill>
                  <a:srgbClr val="FFCC00"/>
                </a:solidFill>
              </a:rPr>
              <a:t>11th &gt; 9th, 12th &gt; 9th, 12th &gt; 10th; W &gt; B, W &gt; 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Daily,*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all 30 days during the 30 days before the survey</a:t>
            </a:r>
          </a:p>
          <a:p>
            <a:r>
              <a:rPr lang="en-US" sz="900" b="1" baseline="50000" dirty="0">
                <a:solidFill>
                  <a:srgbClr val="FFCC00"/>
                </a:solidFill>
              </a:rPr>
              <a:t>†</a:t>
            </a:r>
            <a:r>
              <a:rPr lang="en-US" sz="1100" dirty="0">
                <a:solidFill>
                  <a:srgbClr val="FFCC00"/>
                </a:solidFill>
              </a:rPr>
              <a:t>Decreased 1991-2017, increased 1991-1999, decreased 1999-2017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672327052"/>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Smoked Cigarettes Daily,* Across 39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all 30 days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Tried Cigarette Smoking,*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*Even one or two puffs</a:t>
            </a:r>
          </a:p>
          <a:p>
            <a:r>
              <a:rPr lang="en-US" sz="900" b="1" baseline="50000" dirty="0">
                <a:solidFill>
                  <a:srgbClr val="FFCC00"/>
                </a:solidFill>
              </a:rPr>
              <a:t>†</a:t>
            </a:r>
            <a:r>
              <a:rPr lang="en-US" sz="1100" dirty="0">
                <a:solidFill>
                  <a:srgbClr val="FFCC00"/>
                </a:solidFill>
              </a:rPr>
              <a:t>M &gt; F; 10th &gt; 9th, 11th &gt; 9th, 11th &gt; 10th, 12th &gt; 9th, 12th &gt; 10th, 12th &gt; 11th; H &gt; B, W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5843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5843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5843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58438"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0.3% - 1.0%</a:t>
            </a:r>
          </a:p>
        </p:txBody>
      </p:sp>
      <p:sp>
        <p:nvSpPr>
          <p:cNvPr id="58439"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1.1% - 1.5%</a:t>
            </a:r>
          </a:p>
        </p:txBody>
      </p:sp>
      <p:sp>
        <p:nvSpPr>
          <p:cNvPr id="58440"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1.6% - 2.1%</a:t>
            </a:r>
          </a:p>
        </p:txBody>
      </p:sp>
      <p:sp>
        <p:nvSpPr>
          <p:cNvPr id="58441"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2.2% - 4.5%</a:t>
            </a:r>
          </a:p>
        </p:txBody>
      </p:sp>
      <p:sp>
        <p:nvSpPr>
          <p:cNvPr id="58442"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Smoked Cigarettes Daily*</a:t>
            </a:r>
          </a:p>
        </p:txBody>
      </p:sp>
      <p:sp>
        <p:nvSpPr>
          <p:cNvPr id="5844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On all 30 days during the 30 days before the survey</a:t>
            </a:r>
          </a:p>
        </p:txBody>
      </p:sp>
      <p:sp>
        <p:nvSpPr>
          <p:cNvPr id="5844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4026065606"/>
      </p:ext>
    </p:extLst>
  </p:cSld>
  <p:clrMapOvr>
    <a:masterClrMapping/>
  </p:clrMapOvr>
  <p:transition>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Smoked More Than 10 Cigarettes Per Day,*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 2017</a:t>
            </a:r>
            <a:endParaRPr lang="en-US" b="1" dirty="0">
              <a:solidFill>
                <a:srgbClr val="FFCC00"/>
              </a:solidFill>
            </a:endParaRPr>
          </a:p>
        </p:txBody>
      </p:sp>
      <p:sp>
        <p:nvSpPr>
          <p:cNvPr id="4" name="Footnote1"/>
          <p:cNvSpPr txBox="1"/>
          <p:nvPr/>
        </p:nvSpPr>
        <p:spPr>
          <a:xfrm>
            <a:off x="457200" y="5490656"/>
            <a:ext cx="8229600" cy="938719"/>
          </a:xfrm>
          <a:prstGeom prst="rect">
            <a:avLst/>
          </a:prstGeom>
          <a:noFill/>
        </p:spPr>
        <p:txBody>
          <a:bodyPr wrap="square" rtlCol="0" anchor="b" anchorCtr="0">
            <a:spAutoFit/>
          </a:bodyPr>
          <a:lstStyle/>
          <a:p>
            <a:r>
              <a:rPr lang="en-US" sz="1100" dirty="0" smtClean="0">
                <a:solidFill>
                  <a:srgbClr val="FFCC00"/>
                </a:solidFill>
              </a:rPr>
              <a:t>*On the days they smoked during the 30 days before the survey, among students who currently smoked cigarettes</a:t>
            </a:r>
          </a:p>
          <a:p>
            <a:r>
              <a:rPr lang="en-US" sz="900" b="1" baseline="50000" dirty="0">
                <a:solidFill>
                  <a:srgbClr val="FFCC00"/>
                </a:solidFill>
              </a:rPr>
              <a:t>†</a:t>
            </a:r>
            <a:r>
              <a:rPr lang="en-US" sz="1100" dirty="0">
                <a:solidFill>
                  <a:srgbClr val="FFCC00"/>
                </a:solidFill>
              </a:rPr>
              <a:t>M &gt; F; 12th &gt; 11th (Based on t-test analysis, p &lt; 0.05.)</a:t>
            </a:r>
          </a:p>
          <a:p>
            <a:r>
              <a:rPr lang="en-US" sz="1100" dirty="0">
                <a:solidFill>
                  <a:srgbClr val="FFCC00"/>
                </a:solidFill>
              </a:rPr>
              <a:t>All Hispanic students are included in the Hispanic category.  All other races are non-Hispanic</a:t>
            </a:r>
            <a:r>
              <a:rPr lang="en-US" sz="1100" dirty="0" smtClean="0">
                <a:solidFill>
                  <a:srgbClr val="FFCC00"/>
                </a:solidFill>
              </a:rPr>
              <a:t>.</a:t>
            </a:r>
          </a:p>
          <a:p>
            <a:r>
              <a:rPr lang="en-US" sz="1100" dirty="0" smtClean="0">
                <a:solidFill>
                  <a:srgbClr val="FFCC00"/>
                </a:solidFill>
              </a:rPr>
              <a:t>Missing bar indicates fewer than 100 students in this subgroup.</a:t>
            </a:r>
            <a:endParaRPr lang="en-US" sz="1100" dirty="0">
              <a:solidFill>
                <a:srgbClr val="FFCC00"/>
              </a:solidFill>
            </a:endParaRP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Smoked More Than 10 Cigarettes Per Day,*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the days they smoked during the 30 days before the survey, among students who currently smoked cigarettes</a:t>
            </a:r>
          </a:p>
          <a:p>
            <a:r>
              <a:rPr lang="en-US" sz="900" b="1" baseline="50000" dirty="0">
                <a:solidFill>
                  <a:srgbClr val="FFCC00"/>
                </a:solidFill>
              </a:rPr>
              <a:t>†</a:t>
            </a:r>
            <a:r>
              <a:rPr lang="en-US" sz="1100" dirty="0">
                <a:solidFill>
                  <a:srgbClr val="FFCC00"/>
                </a:solidFill>
              </a:rPr>
              <a:t>Decreased 1991-2017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1116319452"/>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Smoked More Than 10 Cigarettes Per Day,* Across 28 States and 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the days they smoked during the 30 days before the survey, among students who currently smoked cigarettes</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6047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6047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6048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6048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2.3% - 5.9%</a:t>
            </a:r>
          </a:p>
        </p:txBody>
      </p:sp>
      <p:sp>
        <p:nvSpPr>
          <p:cNvPr id="6048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6.0% - 7.9%</a:t>
            </a:r>
          </a:p>
        </p:txBody>
      </p:sp>
      <p:sp>
        <p:nvSpPr>
          <p:cNvPr id="60488" name="Text Box 107"/>
          <p:cNvSpPr txBox="1">
            <a:spLocks noChangeArrowheads="1"/>
          </p:cNvSpPr>
          <p:nvPr/>
        </p:nvSpPr>
        <p:spPr bwMode="auto">
          <a:xfrm>
            <a:off x="7821613" y="38687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8.0% - 10.5%</a:t>
            </a:r>
          </a:p>
        </p:txBody>
      </p:sp>
      <p:sp>
        <p:nvSpPr>
          <p:cNvPr id="60489"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10.6% - 18.1%</a:t>
            </a:r>
          </a:p>
        </p:txBody>
      </p:sp>
      <p:sp>
        <p:nvSpPr>
          <p:cNvPr id="60490"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Smoked More Than 10 Cigarettes Per Day*</a:t>
            </a:r>
          </a:p>
        </p:txBody>
      </p:sp>
      <p:sp>
        <p:nvSpPr>
          <p:cNvPr id="6049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On the days they smoked during the 30 days before the survey, among students who currently smoked cigarettes</a:t>
            </a:r>
          </a:p>
        </p:txBody>
      </p:sp>
      <p:sp>
        <p:nvSpPr>
          <p:cNvPr id="6049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309013734"/>
      </p:ext>
    </p:extLst>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an Electronic Vapor Product,*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*Including e-cigarettes, e-cigars, e-pipes, vape pipes, vaping pens, e-hookahs, and hookah pens [such as blu, NJOY, Vuse, MarkTen, Logic, Vapin Plus, eGo, and Halo]</a:t>
            </a:r>
          </a:p>
          <a:p>
            <a:r>
              <a:rPr lang="en-US" sz="900" b="1" baseline="50000" dirty="0">
                <a:solidFill>
                  <a:srgbClr val="FFCC00"/>
                </a:solidFill>
              </a:rPr>
              <a:t>†</a:t>
            </a:r>
            <a:r>
              <a:rPr lang="en-US" sz="1100" dirty="0">
                <a:solidFill>
                  <a:srgbClr val="FFCC00"/>
                </a:solidFill>
              </a:rPr>
              <a:t>M &gt; F; 10th &gt; 9th, 11th &gt; 9th, 11th &gt; 10th, 12th &gt; 9th, 12th &gt; 10th; H &gt; B, H &gt; W, W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Used an Electronic Vapor Product,* 2015-2017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*Including e-cigarettes, e-cigars, e-pipes, vape pipes, vaping pens, e-hookahs, and hookah pens [such as blu, NJOY, Vuse, MarkTen, Logic, Vapin Plus, eGo, and Halo]</a:t>
            </a:r>
          </a:p>
          <a:p>
            <a:r>
              <a:rPr lang="en-US" sz="900" b="1" baseline="50000" dirty="0">
                <a:solidFill>
                  <a:srgbClr val="FFCC00"/>
                </a:solidFill>
              </a:rPr>
              <a:t>†</a:t>
            </a:r>
            <a:r>
              <a:rPr lang="en-US" sz="1100" dirty="0">
                <a:solidFill>
                  <a:srgbClr val="FFCC00"/>
                </a:solidFill>
              </a:rPr>
              <a:t>No change 2015-2017 [Based on linear trend analyses using logistic regression models controlling for sex, race/ethnicity, and grade (p &lt; 0.05).]</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2015-2017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Used an Electronic Vapor Product,* Across 33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*Including e-cigarettes, e-cigars, e-pipes, vape pipes, vaping pens, e-hookahs, and hookah pens [such as blu, NJOY, Vuse, MarkTen, Logic, Vapin Plus, eGo, and Halo]</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6252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6252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6253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62534"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33.2% - 37.8%</a:t>
            </a:r>
          </a:p>
        </p:txBody>
      </p:sp>
      <p:sp>
        <p:nvSpPr>
          <p:cNvPr id="62535"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37.9% - 41.0%</a:t>
            </a:r>
          </a:p>
        </p:txBody>
      </p:sp>
      <p:sp>
        <p:nvSpPr>
          <p:cNvPr id="62536"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41.1% - 44.3%</a:t>
            </a:r>
          </a:p>
        </p:txBody>
      </p:sp>
      <p:sp>
        <p:nvSpPr>
          <p:cNvPr id="6253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44.4% - 51.0%</a:t>
            </a:r>
          </a:p>
        </p:txBody>
      </p:sp>
      <p:sp>
        <p:nvSpPr>
          <p:cNvPr id="62538"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Used an Electronic Vapor Product*</a:t>
            </a:r>
          </a:p>
        </p:txBody>
      </p:sp>
      <p:sp>
        <p:nvSpPr>
          <p:cNvPr id="62539" name="Text Box 101"/>
          <p:cNvSpPr txBox="1">
            <a:spLocks noChangeArrowheads="1"/>
          </p:cNvSpPr>
          <p:nvPr/>
        </p:nvSpPr>
        <p:spPr bwMode="auto">
          <a:xfrm>
            <a:off x="360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Including e-cigarettes, e-cigars, e-pipes, vape pipes, vaping pens, e-hookahs, and hookah pens [such as blu, njoy, vuse, markten, logic, vapin plus, ego, and halo]</a:t>
            </a:r>
          </a:p>
        </p:txBody>
      </p:sp>
      <p:sp>
        <p:nvSpPr>
          <p:cNvPr id="6254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163198932"/>
      </p:ext>
    </p:extLst>
  </p:cSld>
  <p:clrMapOvr>
    <a:masterClrMapping/>
  </p:clrMapOvr>
  <p:transition>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Used an Electronic Vapor Product,*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*Including e-cigarettes, e-cigars, e-pipes, vape pipes, vaping pens, e-hookahs, and hookah pens [such as blu, NJOY, Vuse, MarkTen, Logic, Vapin Plus, eGo, and Halo], on at least 1 day during the 30 days before the survey</a:t>
            </a:r>
          </a:p>
          <a:p>
            <a:r>
              <a:rPr lang="en-US" sz="900" b="1" baseline="50000" dirty="0">
                <a:solidFill>
                  <a:srgbClr val="FFCC00"/>
                </a:solidFill>
              </a:rPr>
              <a:t>†</a:t>
            </a:r>
            <a:r>
              <a:rPr lang="en-US" sz="1100" dirty="0">
                <a:solidFill>
                  <a:srgbClr val="FFCC00"/>
                </a:solidFill>
              </a:rPr>
              <a:t>M &gt; F; 10th &gt; 9th, 11th &gt; 9th, 12th &gt; 9th, 12th &gt; 10th, 12th &gt; 11th; H &gt; B, W &gt; B, W &gt; 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Tried Cigarette Smoking,*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*Even one or two puffs</a:t>
            </a:r>
          </a:p>
          <a:p>
            <a:r>
              <a:rPr lang="en-US" sz="900" b="1" baseline="50000" dirty="0">
                <a:solidFill>
                  <a:srgbClr val="FFCC00"/>
                </a:solidFill>
              </a:rPr>
              <a:t>†</a:t>
            </a:r>
            <a:r>
              <a:rPr lang="en-US" sz="1100" dirty="0">
                <a:solidFill>
                  <a:srgbClr val="FFCC00"/>
                </a:solidFill>
              </a:rPr>
              <a:t>Decreased 1991-2017, no change 1991-1999, decreased 1999-2017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3690987935"/>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Used an Electronic Vapor Product,* 2015-2017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*Including e-cigarettes, e-cigars, e-pipes, vape pipes, vaping pens, e-hookahs, and hookah pens [such as blu, NJOY, Vuse, MarkTen, Logic, Vapin Plus, eGo, and Halo], on at least 1 day during the 30 days before the survey</a:t>
            </a:r>
          </a:p>
          <a:p>
            <a:r>
              <a:rPr lang="en-US" sz="900" b="1" baseline="50000" dirty="0">
                <a:solidFill>
                  <a:srgbClr val="FFCC00"/>
                </a:solidFill>
              </a:rPr>
              <a:t>†</a:t>
            </a:r>
            <a:r>
              <a:rPr lang="en-US" sz="1100" dirty="0">
                <a:solidFill>
                  <a:srgbClr val="FFCC00"/>
                </a:solidFill>
              </a:rPr>
              <a:t>Decreased 2015-2017 [Based on linear trend analyses using logistic regression models controlling for sex, race/ethnicity, and grade (p &lt; 0.05).]</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2015-2017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Used an Electronic Vapor Product,* Across 37 States and 21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*Including e-cigarettes, e-cigars, e-pipes, vape pipes, vaping pens, e-hookahs, and hookah pens [such as blu, NJOY, Vuse, MarkTen, Logic, Vapin Plus, eGo, and Halo],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6457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6457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6458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64582" name="Text Box 105"/>
          <p:cNvSpPr txBox="1">
            <a:spLocks noChangeArrowheads="1"/>
          </p:cNvSpPr>
          <p:nvPr/>
        </p:nvSpPr>
        <p:spPr bwMode="auto">
          <a:xfrm>
            <a:off x="7821613" y="31829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7.6% - 11.7%</a:t>
            </a:r>
          </a:p>
        </p:txBody>
      </p:sp>
      <p:sp>
        <p:nvSpPr>
          <p:cNvPr id="64583"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11.8% - 14.2%</a:t>
            </a:r>
          </a:p>
        </p:txBody>
      </p:sp>
      <p:sp>
        <p:nvSpPr>
          <p:cNvPr id="64584"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14.3% - 17.2%</a:t>
            </a:r>
          </a:p>
        </p:txBody>
      </p:sp>
      <p:sp>
        <p:nvSpPr>
          <p:cNvPr id="64585"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17.3% - 26.2%</a:t>
            </a:r>
          </a:p>
        </p:txBody>
      </p:sp>
      <p:sp>
        <p:nvSpPr>
          <p:cNvPr id="64586"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Used an Electronic Vapor Product*</a:t>
            </a:r>
          </a:p>
        </p:txBody>
      </p:sp>
      <p:sp>
        <p:nvSpPr>
          <p:cNvPr id="64587" name="Text Box 101"/>
          <p:cNvSpPr txBox="1">
            <a:spLocks noChangeArrowheads="1"/>
          </p:cNvSpPr>
          <p:nvPr/>
        </p:nvSpPr>
        <p:spPr bwMode="auto">
          <a:xfrm>
            <a:off x="360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Including e-cigarettes, e-cigars, e-pipes, vape pipes, vaping pens, e-hookahs, and hookah pens [such as blu, njoy, vuse, markten, logic, vapin plus, ego, and halo], on at least 1 day during the 30 days before the survey</a:t>
            </a:r>
          </a:p>
        </p:txBody>
      </p:sp>
      <p:sp>
        <p:nvSpPr>
          <p:cNvPr id="6458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652108390"/>
      </p:ext>
    </p:extLst>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646331"/>
          </a:xfrm>
          <a:prstGeom prst="rect">
            <a:avLst/>
          </a:prstGeom>
          <a:noFill/>
        </p:spPr>
        <p:txBody>
          <a:bodyPr wrap="square" rtlCol="0">
            <a:spAutoFit/>
          </a:bodyPr>
          <a:lstStyle/>
          <a:p>
            <a:pPr algn="ctr"/>
            <a:r>
              <a:rPr lang="en-US" b="1" dirty="0">
                <a:solidFill>
                  <a:srgbClr val="FFCC00"/>
                </a:solidFill>
              </a:rPr>
              <a:t>Percentage of High School Students Who </a:t>
            </a:r>
            <a:r>
              <a:rPr lang="en-US" b="1" dirty="0" smtClean="0">
                <a:solidFill>
                  <a:srgbClr val="FFCC00"/>
                </a:solidFill>
              </a:rPr>
              <a:t>Currently Used Electronic Vapor Products Frequently,* </a:t>
            </a:r>
            <a:r>
              <a:rPr lang="en-US" b="1" dirty="0">
                <a:solidFill>
                  <a:srgbClr val="FFCC00"/>
                </a:solidFill>
              </a:rPr>
              <a:t>by Sex</a:t>
            </a:r>
            <a:r>
              <a:rPr lang="en-US" b="1" dirty="0" smtClean="0">
                <a:solidFill>
                  <a:srgbClr val="FFCC00"/>
                </a:solidFill>
              </a:rPr>
              <a:t>,</a:t>
            </a:r>
            <a:r>
              <a:rPr lang="en-US" b="1" baseline="40000" dirty="0" smtClean="0">
                <a:solidFill>
                  <a:srgbClr val="FFCC00"/>
                </a:solidFill>
              </a:rPr>
              <a:t>†</a:t>
            </a:r>
            <a:r>
              <a:rPr lang="en-US" b="1" dirty="0" smtClean="0">
                <a:solidFill>
                  <a:srgbClr val="FFCC00"/>
                </a:solidFill>
              </a:rPr>
              <a:t> </a:t>
            </a:r>
            <a:r>
              <a:rPr lang="en-US" b="1" dirty="0">
                <a:solidFill>
                  <a:srgbClr val="FFCC00"/>
                </a:solidFill>
              </a:rPr>
              <a:t>Grade,</a:t>
            </a:r>
            <a:r>
              <a:rPr lang="en-US" sz="1700" b="1" baseline="40000" dirty="0">
                <a:solidFill>
                  <a:srgbClr val="FFCC00"/>
                </a:solidFill>
              </a:rPr>
              <a:t>†</a:t>
            </a:r>
            <a:r>
              <a:rPr lang="en-US" b="1" dirty="0">
                <a:solidFill>
                  <a:srgbClr val="FFCC00"/>
                </a:solidFill>
              </a:rPr>
              <a:t> and Race/Ethnicity,</a:t>
            </a:r>
            <a:r>
              <a:rPr lang="en-US" sz="1700" b="1" baseline="40000" dirty="0">
                <a:solidFill>
                  <a:srgbClr val="FFCC00"/>
                </a:solidFill>
              </a:rPr>
              <a:t>†</a:t>
            </a:r>
            <a:r>
              <a:rPr lang="en-US" b="1" dirty="0">
                <a:solidFill>
                  <a:srgbClr val="FFCC00"/>
                </a:solidFill>
              </a:rPr>
              <a:t> 2017</a:t>
            </a:r>
          </a:p>
        </p:txBody>
      </p:sp>
      <p:sp>
        <p:nvSpPr>
          <p:cNvPr id="4" name="Footnote1"/>
          <p:cNvSpPr txBox="1"/>
          <p:nvPr/>
        </p:nvSpPr>
        <p:spPr>
          <a:xfrm>
            <a:off x="457200" y="5659934"/>
            <a:ext cx="8229600" cy="769441"/>
          </a:xfrm>
          <a:prstGeom prst="rect">
            <a:avLst/>
          </a:prstGeom>
          <a:noFill/>
        </p:spPr>
        <p:txBody>
          <a:bodyPr wrap="square" rtlCol="0" anchor="b" anchorCtr="0">
            <a:spAutoFit/>
          </a:bodyPr>
          <a:lstStyle/>
          <a:p>
            <a:r>
              <a:rPr lang="en-US" sz="1100" dirty="0">
                <a:solidFill>
                  <a:srgbClr val="FFCC00"/>
                </a:solidFill>
              </a:rPr>
              <a:t>*On 20 or more days during the 30 days before the survey</a:t>
            </a:r>
          </a:p>
          <a:p>
            <a:r>
              <a:rPr lang="en-US" sz="1100" b="1" baseline="50000" dirty="0" smtClean="0">
                <a:solidFill>
                  <a:srgbClr val="FFCC00"/>
                </a:solidFill>
              </a:rPr>
              <a:t>†</a:t>
            </a:r>
            <a:r>
              <a:rPr lang="en-US" sz="1100" dirty="0" smtClean="0">
                <a:solidFill>
                  <a:srgbClr val="FFCC00"/>
                </a:solidFill>
              </a:rPr>
              <a:t>M &gt; F, 10th </a:t>
            </a:r>
            <a:r>
              <a:rPr lang="en-US" sz="1100" dirty="0">
                <a:solidFill>
                  <a:srgbClr val="FFCC00"/>
                </a:solidFill>
              </a:rPr>
              <a:t>&gt; 9th, </a:t>
            </a:r>
            <a:r>
              <a:rPr lang="en-US" sz="1100" dirty="0" smtClean="0">
                <a:solidFill>
                  <a:srgbClr val="FFCC00"/>
                </a:solidFill>
              </a:rPr>
              <a:t>11th </a:t>
            </a:r>
            <a:r>
              <a:rPr lang="en-US" sz="1100" dirty="0">
                <a:solidFill>
                  <a:srgbClr val="FFCC00"/>
                </a:solidFill>
              </a:rPr>
              <a:t>&gt; 9th, 12th &gt; </a:t>
            </a:r>
            <a:r>
              <a:rPr lang="en-US" sz="1100" dirty="0" smtClean="0">
                <a:solidFill>
                  <a:srgbClr val="FFCC00"/>
                </a:solidFill>
              </a:rPr>
              <a:t>9th</a:t>
            </a:r>
            <a:r>
              <a:rPr lang="en-US" sz="1100" dirty="0">
                <a:solidFill>
                  <a:srgbClr val="FFCC00"/>
                </a:solidFill>
              </a:rPr>
              <a:t>, 12th &gt; </a:t>
            </a:r>
            <a:r>
              <a:rPr lang="en-US" sz="1100" dirty="0" smtClean="0">
                <a:solidFill>
                  <a:srgbClr val="FFCC00"/>
                </a:solidFill>
              </a:rPr>
              <a:t>10th</a:t>
            </a:r>
            <a:r>
              <a:rPr lang="en-US" sz="1100" dirty="0">
                <a:solidFill>
                  <a:srgbClr val="FFCC00"/>
                </a:solidFill>
              </a:rPr>
              <a:t>; W &gt; B, W &gt; H (Based on t-test analysis, p &lt; 0.05.)</a:t>
            </a:r>
          </a:p>
          <a:p>
            <a:r>
              <a:rPr lang="en-US" sz="1100" dirty="0" smtClean="0">
                <a:solidFill>
                  <a:srgbClr val="FFCC00"/>
                </a:solidFill>
              </a:rPr>
              <a:t>All </a:t>
            </a:r>
            <a:r>
              <a:rPr lang="en-US" sz="1100" dirty="0">
                <a:solidFill>
                  <a:srgbClr val="FFCC00"/>
                </a:solidFill>
              </a:rPr>
              <a:t>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67499586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923330"/>
          </a:xfrm>
          <a:prstGeom prst="rect">
            <a:avLst/>
          </a:prstGeom>
          <a:noFill/>
        </p:spPr>
        <p:txBody>
          <a:bodyPr wrap="square" rtlCol="0">
            <a:spAutoFit/>
          </a:bodyPr>
          <a:lstStyle/>
          <a:p>
            <a:pPr algn="ctr"/>
            <a:r>
              <a:rPr lang="en-US" b="1" dirty="0">
                <a:solidFill>
                  <a:srgbClr val="FFCC00"/>
                </a:solidFill>
              </a:rPr>
              <a:t>Percentage of High School Students Who Currently Used Electronic Vapor Products Frequently</a:t>
            </a:r>
            <a:r>
              <a:rPr lang="en-US" b="1" dirty="0" smtClean="0">
                <a:solidFill>
                  <a:srgbClr val="FFCC00"/>
                </a:solidFill>
              </a:rPr>
              <a:t>,* 2015-2017</a:t>
            </a:r>
            <a:r>
              <a:rPr lang="en-US" b="1" baseline="40000" dirty="0" smtClean="0">
                <a:solidFill>
                  <a:srgbClr val="FFCC00"/>
                </a:solidFill>
              </a:rPr>
              <a:t>†</a:t>
            </a:r>
            <a:endParaRPr lang="en-US" b="1" dirty="0">
              <a:solidFill>
                <a:srgbClr val="FFCC00"/>
              </a:solidFill>
            </a:endParaRPr>
          </a:p>
          <a:p>
            <a:pPr algn="ctr"/>
            <a:endParaRPr lang="en-US" b="1" dirty="0">
              <a:solidFill>
                <a:srgbClr val="FFCC00"/>
              </a:solidFill>
            </a:endParaRPr>
          </a:p>
        </p:txBody>
      </p:sp>
      <p:sp>
        <p:nvSpPr>
          <p:cNvPr id="5" name="Footnote1"/>
          <p:cNvSpPr txBox="1"/>
          <p:nvPr/>
        </p:nvSpPr>
        <p:spPr>
          <a:xfrm>
            <a:off x="457200" y="5667935"/>
            <a:ext cx="8229600" cy="769441"/>
          </a:xfrm>
          <a:prstGeom prst="rect">
            <a:avLst/>
          </a:prstGeom>
          <a:noFill/>
        </p:spPr>
        <p:txBody>
          <a:bodyPr wrap="square" rtlCol="0" anchor="b" anchorCtr="0">
            <a:spAutoFit/>
          </a:bodyPr>
          <a:lstStyle/>
          <a:p>
            <a:r>
              <a:rPr lang="en-US" sz="1100" dirty="0">
                <a:solidFill>
                  <a:srgbClr val="FFCC00"/>
                </a:solidFill>
              </a:rPr>
              <a:t>*On 20 or more days during the 30 days before the survey</a:t>
            </a:r>
          </a:p>
          <a:p>
            <a:r>
              <a:rPr lang="en-US" sz="1100" b="1" baseline="40000" dirty="0">
                <a:solidFill>
                  <a:srgbClr val="FFCC00"/>
                </a:solidFill>
              </a:rPr>
              <a:t>† </a:t>
            </a:r>
            <a:r>
              <a:rPr lang="en-US" sz="1100" dirty="0" smtClean="0">
                <a:solidFill>
                  <a:srgbClr val="FFCC00"/>
                </a:solidFill>
              </a:rPr>
              <a:t>No </a:t>
            </a:r>
            <a:r>
              <a:rPr lang="en-US" sz="1100" dirty="0">
                <a:solidFill>
                  <a:srgbClr val="FFCC00"/>
                </a:solidFill>
              </a:rPr>
              <a:t>change 2015-2017 [Based on linear trend analyses using logistic regression models controlling for sex, race/ethnicity, and grade (p &lt; 0.05).]</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2015-2017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32187"/>
            <a:ext cx="8229600" cy="646331"/>
          </a:xfrm>
          <a:prstGeom prst="rect">
            <a:avLst/>
          </a:prstGeom>
          <a:noFill/>
        </p:spPr>
        <p:txBody>
          <a:bodyPr wrap="square" rtlCol="0">
            <a:spAutoFit/>
          </a:bodyPr>
          <a:lstStyle/>
          <a:p>
            <a:pPr algn="ctr"/>
            <a:r>
              <a:rPr lang="en-US" b="1" dirty="0">
                <a:solidFill>
                  <a:srgbClr val="FFCC00"/>
                </a:solidFill>
              </a:rPr>
              <a:t>Percentage of High School Students Who Currently Used Electronic Vapor Products Frequently</a:t>
            </a:r>
            <a:r>
              <a:rPr lang="en-US" b="1" dirty="0" smtClean="0">
                <a:solidFill>
                  <a:srgbClr val="FFCC00"/>
                </a:solidFill>
              </a:rPr>
              <a:t>, *</a:t>
            </a:r>
            <a:r>
              <a:rPr lang="en-US" b="1" dirty="0">
                <a:solidFill>
                  <a:srgbClr val="FFCC00"/>
                </a:solidFill>
              </a:rPr>
              <a:t>Across 37 States and 21 Cities, </a:t>
            </a:r>
            <a:r>
              <a:rPr lang="en-US" b="1" dirty="0" smtClean="0">
                <a:solidFill>
                  <a:srgbClr val="FFCC00"/>
                </a:solidFill>
              </a:rPr>
              <a:t>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pPr lvl="0"/>
            <a:r>
              <a:rPr lang="en-US" sz="1100">
                <a:solidFill>
                  <a:srgbClr val="FFCC00"/>
                </a:solidFill>
              </a:rPr>
              <a:t>*On 20 or more days during the 30 days before the survey</a:t>
            </a:r>
            <a:endParaRPr lang="en-US" sz="1100" dirty="0">
              <a:solidFill>
                <a:srgbClr val="FFCC00"/>
              </a:solidFill>
            </a:endParaRP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6662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6662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6662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6663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1.5% - 2.3%</a:t>
            </a:r>
          </a:p>
        </p:txBody>
      </p:sp>
      <p:sp>
        <p:nvSpPr>
          <p:cNvPr id="66631"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2.4% - 2.7%</a:t>
            </a:r>
          </a:p>
        </p:txBody>
      </p:sp>
      <p:sp>
        <p:nvSpPr>
          <p:cNvPr id="66632"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2.8% - 3.6%</a:t>
            </a:r>
          </a:p>
        </p:txBody>
      </p:sp>
      <p:sp>
        <p:nvSpPr>
          <p:cNvPr id="66633"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3.7% - 5.7%</a:t>
            </a:r>
          </a:p>
        </p:txBody>
      </p:sp>
      <p:sp>
        <p:nvSpPr>
          <p:cNvPr id="66634" name="Rectangle 7"/>
          <p:cNvSpPr>
            <a:spLocks noGrp="1" noChangeArrowheads="1"/>
          </p:cNvSpPr>
          <p:nvPr>
            <p:ph type="title" idx="4294967295"/>
          </p:nvPr>
        </p:nvSpPr>
        <p:spPr>
          <a:xfrm>
            <a:off x="436563" y="330200"/>
            <a:ext cx="8266112" cy="1135063"/>
          </a:xfrm>
          <a:noFill/>
        </p:spPr>
        <p:txBody>
          <a:bodyPr anchor="t"/>
          <a:lstStyle/>
          <a:p>
            <a:r>
              <a:rPr lang="en-US" altLang="en-US" sz="2000" dirty="0" smtClean="0">
                <a:solidFill>
                  <a:srgbClr val="FFCC00"/>
                </a:solidFill>
              </a:rPr>
              <a:t>Percentage of High School Students Who Currently Used  Electronic Vapor Products Frequently</a:t>
            </a:r>
          </a:p>
        </p:txBody>
      </p:sp>
      <p:sp>
        <p:nvSpPr>
          <p:cNvPr id="6663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100" b="0">
              <a:solidFill>
                <a:srgbClr val="FFCC00"/>
              </a:solidFill>
            </a:endParaRPr>
          </a:p>
        </p:txBody>
      </p:sp>
      <p:sp>
        <p:nvSpPr>
          <p:cNvPr id="6663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2664907847"/>
      </p:ext>
    </p:extLst>
  </p:cSld>
  <p:clrMapOvr>
    <a:masterClrMapping/>
  </p:clrMapOvr>
  <p:transition>
    <p:fade/>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646331"/>
          </a:xfrm>
          <a:prstGeom prst="rect">
            <a:avLst/>
          </a:prstGeom>
          <a:noFill/>
        </p:spPr>
        <p:txBody>
          <a:bodyPr wrap="square" rtlCol="0">
            <a:spAutoFit/>
          </a:bodyPr>
          <a:lstStyle/>
          <a:p>
            <a:pPr algn="ctr"/>
            <a:r>
              <a:rPr lang="en-US" b="1" dirty="0">
                <a:solidFill>
                  <a:srgbClr val="FFCC00"/>
                </a:solidFill>
              </a:rPr>
              <a:t>Percentage of High School Students Who Currently </a:t>
            </a:r>
            <a:r>
              <a:rPr lang="en-US" b="1" dirty="0" smtClean="0">
                <a:solidFill>
                  <a:srgbClr val="FFCC00"/>
                </a:solidFill>
              </a:rPr>
              <a:t>Used an Electronic Vapor Product Daily,* </a:t>
            </a:r>
            <a:r>
              <a:rPr lang="en-US" b="1" dirty="0">
                <a:solidFill>
                  <a:srgbClr val="FFCC00"/>
                </a:solidFill>
              </a:rPr>
              <a:t>by Sex</a:t>
            </a:r>
            <a:r>
              <a:rPr lang="en-US" b="1" dirty="0" smtClean="0">
                <a:solidFill>
                  <a:srgbClr val="FFCC00"/>
                </a:solidFill>
              </a:rPr>
              <a:t>,</a:t>
            </a:r>
            <a:r>
              <a:rPr lang="en-US" b="1" baseline="40000" dirty="0" smtClean="0">
                <a:solidFill>
                  <a:srgbClr val="FFCC00"/>
                </a:solidFill>
              </a:rPr>
              <a:t>†</a:t>
            </a:r>
            <a:r>
              <a:rPr lang="en-US" b="1" dirty="0" smtClean="0">
                <a:solidFill>
                  <a:srgbClr val="FFCC00"/>
                </a:solidFill>
              </a:rPr>
              <a:t> </a:t>
            </a:r>
            <a:r>
              <a:rPr lang="en-US" b="1" dirty="0">
                <a:solidFill>
                  <a:srgbClr val="FFCC00"/>
                </a:solidFill>
              </a:rPr>
              <a:t>Grade,</a:t>
            </a:r>
            <a:r>
              <a:rPr lang="en-US" sz="1700" b="1" baseline="40000" dirty="0">
                <a:solidFill>
                  <a:srgbClr val="FFCC00"/>
                </a:solidFill>
              </a:rPr>
              <a:t>†</a:t>
            </a:r>
            <a:r>
              <a:rPr lang="en-US" b="1" dirty="0">
                <a:solidFill>
                  <a:srgbClr val="FFCC00"/>
                </a:solidFill>
              </a:rPr>
              <a:t> and Race/Ethnicity,</a:t>
            </a:r>
            <a:r>
              <a:rPr lang="en-US" sz="1700" b="1" baseline="40000" dirty="0">
                <a:solidFill>
                  <a:srgbClr val="FFCC00"/>
                </a:solidFill>
              </a:rPr>
              <a:t>†</a:t>
            </a:r>
            <a:r>
              <a:rPr lang="en-US" b="1" dirty="0">
                <a:solidFill>
                  <a:srgbClr val="FFCC00"/>
                </a:solidFill>
              </a:rPr>
              <a:t> 2017</a:t>
            </a:r>
          </a:p>
        </p:txBody>
      </p:sp>
      <p:sp>
        <p:nvSpPr>
          <p:cNvPr id="4" name="Footnote1"/>
          <p:cNvSpPr txBox="1"/>
          <p:nvPr/>
        </p:nvSpPr>
        <p:spPr>
          <a:xfrm>
            <a:off x="457200" y="5659934"/>
            <a:ext cx="8229600" cy="769441"/>
          </a:xfrm>
          <a:prstGeom prst="rect">
            <a:avLst/>
          </a:prstGeom>
          <a:noFill/>
        </p:spPr>
        <p:txBody>
          <a:bodyPr wrap="square" rtlCol="0" anchor="b" anchorCtr="0">
            <a:spAutoFit/>
          </a:bodyPr>
          <a:lstStyle/>
          <a:p>
            <a:r>
              <a:rPr lang="en-US" sz="1100" dirty="0">
                <a:solidFill>
                  <a:srgbClr val="FFCC00"/>
                </a:solidFill>
              </a:rPr>
              <a:t>*On all 30 days during the 30 days before the survey</a:t>
            </a:r>
          </a:p>
          <a:p>
            <a:r>
              <a:rPr lang="en-US" sz="1100" b="1" baseline="40000" dirty="0">
                <a:solidFill>
                  <a:srgbClr val="FFCC00"/>
                </a:solidFill>
              </a:rPr>
              <a:t>† </a:t>
            </a:r>
            <a:r>
              <a:rPr lang="en-US" sz="1100" dirty="0" smtClean="0">
                <a:solidFill>
                  <a:srgbClr val="FFCC00"/>
                </a:solidFill>
              </a:rPr>
              <a:t>M &gt; F, 11th </a:t>
            </a:r>
            <a:r>
              <a:rPr lang="en-US" sz="1100" dirty="0">
                <a:solidFill>
                  <a:srgbClr val="FFCC00"/>
                </a:solidFill>
              </a:rPr>
              <a:t>&gt; 9th, 12th &gt; 9th, </a:t>
            </a:r>
            <a:r>
              <a:rPr lang="en-US" sz="1100" dirty="0" smtClean="0">
                <a:solidFill>
                  <a:srgbClr val="FFCC00"/>
                </a:solidFill>
              </a:rPr>
              <a:t>11th </a:t>
            </a:r>
            <a:r>
              <a:rPr lang="en-US" sz="1100" dirty="0">
                <a:solidFill>
                  <a:srgbClr val="FFCC00"/>
                </a:solidFill>
              </a:rPr>
              <a:t>&gt; </a:t>
            </a:r>
            <a:r>
              <a:rPr lang="en-US" sz="1100" dirty="0" smtClean="0">
                <a:solidFill>
                  <a:srgbClr val="FFCC00"/>
                </a:solidFill>
              </a:rPr>
              <a:t>10</a:t>
            </a:r>
            <a:r>
              <a:rPr lang="en-US" sz="1100" dirty="0">
                <a:solidFill>
                  <a:srgbClr val="FFCC00"/>
                </a:solidFill>
              </a:rPr>
              <a:t>th</a:t>
            </a:r>
            <a:r>
              <a:rPr lang="en-US" sz="1100" dirty="0" smtClean="0">
                <a:solidFill>
                  <a:srgbClr val="FFCC00"/>
                </a:solidFill>
              </a:rPr>
              <a:t>, 12</a:t>
            </a:r>
            <a:r>
              <a:rPr lang="en-US" sz="1100" dirty="0">
                <a:solidFill>
                  <a:srgbClr val="FFCC00"/>
                </a:solidFill>
              </a:rPr>
              <a:t>th</a:t>
            </a:r>
            <a:r>
              <a:rPr lang="en-US" sz="1100" dirty="0" smtClean="0">
                <a:solidFill>
                  <a:srgbClr val="FFCC00"/>
                </a:solidFill>
              </a:rPr>
              <a:t>&gt;10th; </a:t>
            </a:r>
            <a:r>
              <a:rPr lang="en-US" sz="1100" dirty="0">
                <a:solidFill>
                  <a:srgbClr val="FFCC00"/>
                </a:solidFill>
              </a:rPr>
              <a:t>W &gt; B, W &gt; H (Based on t-test analysis, p &lt; 0.05.)</a:t>
            </a:r>
          </a:p>
          <a:p>
            <a:r>
              <a:rPr lang="en-US" sz="1100" dirty="0" smtClean="0">
                <a:solidFill>
                  <a:srgbClr val="FFCC00"/>
                </a:solidFill>
              </a:rPr>
              <a:t>All </a:t>
            </a:r>
            <a:r>
              <a:rPr lang="en-US" sz="1100" dirty="0">
                <a:solidFill>
                  <a:srgbClr val="FFCC00"/>
                </a:solidFill>
              </a:rPr>
              <a:t>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923330"/>
          </a:xfrm>
          <a:prstGeom prst="rect">
            <a:avLst/>
          </a:prstGeom>
          <a:noFill/>
        </p:spPr>
        <p:txBody>
          <a:bodyPr wrap="square" rtlCol="0">
            <a:spAutoFit/>
          </a:bodyPr>
          <a:lstStyle/>
          <a:p>
            <a:pPr algn="ctr"/>
            <a:r>
              <a:rPr lang="en-US" b="1" dirty="0">
                <a:solidFill>
                  <a:srgbClr val="FFCC00"/>
                </a:solidFill>
              </a:rPr>
              <a:t>Percentage of High School Students Who Currently </a:t>
            </a:r>
            <a:r>
              <a:rPr lang="en-US" b="1" dirty="0" smtClean="0">
                <a:solidFill>
                  <a:srgbClr val="FFCC00"/>
                </a:solidFill>
              </a:rPr>
              <a:t>Used an Electronic </a:t>
            </a:r>
            <a:r>
              <a:rPr lang="en-US" b="1" dirty="0">
                <a:solidFill>
                  <a:srgbClr val="FFCC00"/>
                </a:solidFill>
              </a:rPr>
              <a:t>Vapor </a:t>
            </a:r>
            <a:r>
              <a:rPr lang="en-US" b="1" dirty="0" smtClean="0">
                <a:solidFill>
                  <a:srgbClr val="FFCC00"/>
                </a:solidFill>
              </a:rPr>
              <a:t>Product Daily,* 2015-2017</a:t>
            </a:r>
            <a:r>
              <a:rPr lang="en-US" b="1" baseline="40000" dirty="0">
                <a:solidFill>
                  <a:srgbClr val="FFCC00"/>
                </a:solidFill>
              </a:rPr>
              <a:t> †</a:t>
            </a:r>
            <a:endParaRPr lang="en-US" b="1" dirty="0">
              <a:solidFill>
                <a:srgbClr val="FFCC00"/>
              </a:solidFill>
            </a:endParaRPr>
          </a:p>
          <a:p>
            <a:pPr algn="ctr"/>
            <a:endParaRPr lang="en-US" b="1" dirty="0">
              <a:solidFill>
                <a:srgbClr val="FFCC00"/>
              </a:solidFill>
            </a:endParaRPr>
          </a:p>
        </p:txBody>
      </p:sp>
      <p:sp>
        <p:nvSpPr>
          <p:cNvPr id="5" name="Footnote1"/>
          <p:cNvSpPr txBox="1"/>
          <p:nvPr/>
        </p:nvSpPr>
        <p:spPr>
          <a:xfrm>
            <a:off x="457200" y="5667935"/>
            <a:ext cx="8229600" cy="769441"/>
          </a:xfrm>
          <a:prstGeom prst="rect">
            <a:avLst/>
          </a:prstGeom>
          <a:noFill/>
        </p:spPr>
        <p:txBody>
          <a:bodyPr wrap="square" rtlCol="0" anchor="b" anchorCtr="0">
            <a:spAutoFit/>
          </a:bodyPr>
          <a:lstStyle/>
          <a:p>
            <a:r>
              <a:rPr lang="en-US" sz="1100" dirty="0">
                <a:solidFill>
                  <a:srgbClr val="FFCC00"/>
                </a:solidFill>
              </a:rPr>
              <a:t>*On all 30 days during the 30 days before the survey</a:t>
            </a:r>
          </a:p>
          <a:p>
            <a:r>
              <a:rPr lang="en-US" sz="1100" b="1" baseline="40000" dirty="0">
                <a:solidFill>
                  <a:srgbClr val="FFCC00"/>
                </a:solidFill>
              </a:rPr>
              <a:t>† </a:t>
            </a:r>
            <a:r>
              <a:rPr lang="en-US" sz="1100" dirty="0" smtClean="0">
                <a:solidFill>
                  <a:srgbClr val="FFCC00"/>
                </a:solidFill>
              </a:rPr>
              <a:t>No </a:t>
            </a:r>
            <a:r>
              <a:rPr lang="en-US" sz="1100" dirty="0">
                <a:solidFill>
                  <a:srgbClr val="FFCC00"/>
                </a:solidFill>
              </a:rPr>
              <a:t>change 2015-2017 [Based on linear trend analyses using logistic regression models controlling for sex, race/ethnicity, and grade (p &lt; 0.05).]</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2015-2017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81000"/>
            <a:ext cx="8229600" cy="646331"/>
          </a:xfrm>
          <a:prstGeom prst="rect">
            <a:avLst/>
          </a:prstGeom>
          <a:noFill/>
        </p:spPr>
        <p:txBody>
          <a:bodyPr wrap="square" rtlCol="0">
            <a:spAutoFit/>
          </a:bodyPr>
          <a:lstStyle/>
          <a:p>
            <a:pPr algn="ctr"/>
            <a:r>
              <a:rPr lang="en-US" b="1" dirty="0">
                <a:solidFill>
                  <a:srgbClr val="FFCC00"/>
                </a:solidFill>
              </a:rPr>
              <a:t>Percentage of High School Students Who Currently Used </a:t>
            </a:r>
            <a:r>
              <a:rPr lang="en-US" b="1" dirty="0" smtClean="0">
                <a:solidFill>
                  <a:srgbClr val="FFCC00"/>
                </a:solidFill>
              </a:rPr>
              <a:t>an Electronic </a:t>
            </a:r>
            <a:r>
              <a:rPr lang="en-US" b="1" dirty="0">
                <a:solidFill>
                  <a:srgbClr val="FFCC00"/>
                </a:solidFill>
              </a:rPr>
              <a:t>Vapor </a:t>
            </a:r>
            <a:r>
              <a:rPr lang="en-US" b="1" dirty="0" smtClean="0">
                <a:solidFill>
                  <a:srgbClr val="FFCC00"/>
                </a:solidFill>
              </a:rPr>
              <a:t>Product </a:t>
            </a:r>
            <a:r>
              <a:rPr lang="en-US" b="1" dirty="0">
                <a:solidFill>
                  <a:srgbClr val="FFCC00"/>
                </a:solidFill>
              </a:rPr>
              <a:t>Daily</a:t>
            </a:r>
            <a:r>
              <a:rPr lang="en-US" b="1" dirty="0" smtClean="0">
                <a:solidFill>
                  <a:srgbClr val="FFCC00"/>
                </a:solidFill>
              </a:rPr>
              <a:t>,* Across 37 States and 21 Cities</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*On all 30 days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Tried Cigarette Smoking,* Across 30 States and 16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*Even one or two puffs</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6867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6867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6867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68678"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0.9% - 1.5%</a:t>
            </a:r>
          </a:p>
        </p:txBody>
      </p:sp>
      <p:sp>
        <p:nvSpPr>
          <p:cNvPr id="68679"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1.6% - 1.8%</a:t>
            </a:r>
          </a:p>
        </p:txBody>
      </p:sp>
      <p:sp>
        <p:nvSpPr>
          <p:cNvPr id="68680"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1.9% - 2.6%</a:t>
            </a:r>
          </a:p>
        </p:txBody>
      </p:sp>
      <p:sp>
        <p:nvSpPr>
          <p:cNvPr id="68681"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2.7% - 4.0%</a:t>
            </a:r>
          </a:p>
        </p:txBody>
      </p:sp>
      <p:sp>
        <p:nvSpPr>
          <p:cNvPr id="68682"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Used an Electronic Vapor Product Daily</a:t>
            </a:r>
          </a:p>
        </p:txBody>
      </p:sp>
      <p:sp>
        <p:nvSpPr>
          <p:cNvPr id="68683"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100" b="0">
              <a:solidFill>
                <a:srgbClr val="FFCC00"/>
              </a:solidFill>
            </a:endParaRPr>
          </a:p>
        </p:txBody>
      </p:sp>
      <p:sp>
        <p:nvSpPr>
          <p:cNvPr id="6868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2493300136"/>
      </p:ext>
    </p:extLst>
  </p:cSld>
  <p:clrMapOvr>
    <a:masterClrMapping/>
  </p:clrMapOvr>
  <p:transition>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Usually Got Their Own Electronic Vapor Products by Buying Them in a Store,* by Sex,</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*Such as a convenience store, supermarket, discount store, gas station, or vape store, during the 30 days before the survey, among students who currently used electronic vapor products and who were aged &lt;18 years</a:t>
            </a:r>
          </a:p>
          <a:p>
            <a:r>
              <a:rPr lang="en-US" sz="900" b="1" baseline="50000" dirty="0">
                <a:solidFill>
                  <a:srgbClr val="FFCC00"/>
                </a:solidFill>
              </a:rPr>
              <a:t>†</a:t>
            </a:r>
            <a:r>
              <a:rPr lang="en-US" sz="1100" dirty="0">
                <a:solidFill>
                  <a:srgbClr val="FFCC00"/>
                </a:solidFill>
              </a:rPr>
              <a:t>12th &gt; 9th, 12th &gt; 10th, 12th &gt; 11th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Usually Got Their Own Electronic Vapor Products by Buying Them in a Store,* Across 26 States and 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*Such as a convenience store, supermarket, discount store, gas station, or vape store, during the 30 days before the survey, among students who currently used electronic vapor products and who were aged &lt;18 years</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grpSp>
        <p:nvGrpSpPr>
          <p:cNvPr id="6662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grpSp>
      <p:grpSp>
        <p:nvGrpSpPr>
          <p:cNvPr id="6662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Arial" pitchFamily="34" charset="0"/>
            </a:endParaRPr>
          </a:p>
        </p:txBody>
      </p:sp>
      <p:sp>
        <p:nvSpPr>
          <p:cNvPr id="6662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No Data</a:t>
            </a:r>
          </a:p>
        </p:txBody>
      </p:sp>
      <p:sp>
        <p:nvSpPr>
          <p:cNvPr id="6663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6.0% - 9.2%</a:t>
            </a:r>
          </a:p>
        </p:txBody>
      </p:sp>
      <p:sp>
        <p:nvSpPr>
          <p:cNvPr id="66631" name="Text Box 106"/>
          <p:cNvSpPr txBox="1">
            <a:spLocks noChangeArrowheads="1"/>
          </p:cNvSpPr>
          <p:nvPr/>
        </p:nvSpPr>
        <p:spPr bwMode="auto">
          <a:xfrm>
            <a:off x="7821613" y="35385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9.3% - 10.5%</a:t>
            </a:r>
          </a:p>
        </p:txBody>
      </p:sp>
      <p:sp>
        <p:nvSpPr>
          <p:cNvPr id="66632"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10.6% - 13.2%</a:t>
            </a:r>
          </a:p>
        </p:txBody>
      </p:sp>
      <p:sp>
        <p:nvSpPr>
          <p:cNvPr id="66633"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13.3% - 26.7%</a:t>
            </a:r>
          </a:p>
        </p:txBody>
      </p:sp>
      <p:sp>
        <p:nvSpPr>
          <p:cNvPr id="66634"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Usually Got Their Own Electronic Vapor Products by Buying Them in a Store*</a:t>
            </a:r>
          </a:p>
        </p:txBody>
      </p:sp>
      <p:sp>
        <p:nvSpPr>
          <p:cNvPr id="66635" name="Text Box 101"/>
          <p:cNvSpPr txBox="1">
            <a:spLocks noChangeArrowheads="1"/>
          </p:cNvSpPr>
          <p:nvPr/>
        </p:nvSpPr>
        <p:spPr bwMode="auto">
          <a:xfrm>
            <a:off x="360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Arial" pitchFamily="34" charset="0"/>
              </a:rPr>
              <a:t>Such as a convenience store, supermarket, discount store, gas station, or vape store, during the 30 days before the survey, among students who currently used electronic vapor products and who were aged &lt;18 years</a:t>
            </a:r>
          </a:p>
        </p:txBody>
      </p:sp>
      <p:sp>
        <p:nvSpPr>
          <p:cNvPr id="6663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Arial" pitchFamily="34" charset="0"/>
              </a:rPr>
              <a:t>State Youth Risk Behavior Surveys, 2017</a:t>
            </a:r>
          </a:p>
        </p:txBody>
      </p:sp>
    </p:spTree>
    <p:extLst>
      <p:ext uri="{BB962C8B-B14F-4D97-AF65-F5344CB8AC3E}">
        <p14:creationId xmlns:p14="http://schemas.microsoft.com/office/powerpoint/2010/main" val="2926585457"/>
      </p:ext>
    </p:extLst>
  </p:cSld>
  <p:clrMapOvr>
    <a:masterClrMapping/>
  </p:clrMapOvr>
  <p:transition>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Used Smokeless Tobacco,*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*Chewing tobacco, snuff, dip, snus, or dissolvable tobacco products [such as Redman, Levi Garrett, Beechnut, Skoal, Skoal Bandits, Copenhagen, Camel Snus, Marlboro Snus, General Snus, Ariva, Stonewall, or Camel Orbs], not counting any electronic vapor products, on at least 1 day during the 30 days before the survey</a:t>
            </a:r>
          </a:p>
          <a:p>
            <a:r>
              <a:rPr lang="en-US" sz="900" b="1" baseline="50000" dirty="0">
                <a:solidFill>
                  <a:srgbClr val="FFCC00"/>
                </a:solidFill>
              </a:rPr>
              <a:t>†</a:t>
            </a:r>
            <a:r>
              <a:rPr lang="en-US" sz="1100" dirty="0">
                <a:solidFill>
                  <a:srgbClr val="FFCC00"/>
                </a:solidFill>
              </a:rPr>
              <a:t>M &gt; F; 11th &gt; 9th, 12th &gt; 9th, 12th &gt; 10th; W &gt; B, W &gt; 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Used Smokeless Tobacco,* Across 33 States and 18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*Chewing tobacco, snuff, dip, snus, or dissolvable tobacco products [such as Redman, Levi Garrett, Beechnut, Skoal, Skoal Bandits, Copenhagen, Camel Snus, Marlboro Snus, General Snus, Ariva, Stonewall, or Camel Orbs], not counting any electronic vapor products,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6867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6867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6867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68678"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2.8% - 4.7%</a:t>
            </a:r>
          </a:p>
        </p:txBody>
      </p:sp>
      <p:sp>
        <p:nvSpPr>
          <p:cNvPr id="68679"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4.8% - 5.8%</a:t>
            </a:r>
          </a:p>
        </p:txBody>
      </p:sp>
      <p:sp>
        <p:nvSpPr>
          <p:cNvPr id="68680"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5.9% - 8.1%</a:t>
            </a:r>
          </a:p>
        </p:txBody>
      </p:sp>
      <p:sp>
        <p:nvSpPr>
          <p:cNvPr id="68681"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8.2% - 12.7%</a:t>
            </a:r>
          </a:p>
        </p:txBody>
      </p:sp>
      <p:sp>
        <p:nvSpPr>
          <p:cNvPr id="68682"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Used Smokeless Tobacco*</a:t>
            </a:r>
          </a:p>
        </p:txBody>
      </p:sp>
      <p:sp>
        <p:nvSpPr>
          <p:cNvPr id="68683" name="Text Box 101"/>
          <p:cNvSpPr txBox="1">
            <a:spLocks noChangeArrowheads="1"/>
          </p:cNvSpPr>
          <p:nvPr/>
        </p:nvSpPr>
        <p:spPr bwMode="auto">
          <a:xfrm>
            <a:off x="360363" y="5848350"/>
            <a:ext cx="8342312"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Chewing tobacco, snuff, dip, snus, or dissolvable tobacco products [such as redman, levi garrett, beechnut, skoal, skoal bandits, copenhagen, camel snus, marlboro snus, general snus, ariva, stonewall, or camel orbs], not counting any electronic vapor products, on at least 1 day during the 30 days before the survey</a:t>
            </a:r>
          </a:p>
        </p:txBody>
      </p:sp>
      <p:sp>
        <p:nvSpPr>
          <p:cNvPr id="6868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207418581"/>
      </p:ext>
    </p:extLst>
  </p:cSld>
  <p:clrMapOvr>
    <a:masterClrMapping/>
  </p:clrMapOvr>
  <p:transition>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646331"/>
          </a:xfrm>
          <a:prstGeom prst="rect">
            <a:avLst/>
          </a:prstGeom>
          <a:noFill/>
        </p:spPr>
        <p:txBody>
          <a:bodyPr wrap="square" rtlCol="0">
            <a:spAutoFit/>
          </a:bodyPr>
          <a:lstStyle/>
          <a:p>
            <a:pPr algn="ctr"/>
            <a:r>
              <a:rPr lang="en-US" b="1" dirty="0" smtClean="0">
                <a:solidFill>
                  <a:srgbClr val="FFCC00"/>
                </a:solidFill>
              </a:rPr>
              <a:t>Percentage of Students Who Currently Used Smokeless Tobacco Frequently,* by Sex,</a:t>
            </a:r>
            <a:r>
              <a:rPr lang="en-US" b="1" baseline="40000" dirty="0" smtClean="0">
                <a:solidFill>
                  <a:srgbClr val="FFCC00"/>
                </a:solidFill>
              </a:rPr>
              <a:t>† </a:t>
            </a:r>
            <a:r>
              <a:rPr lang="en-US" sz="1800" b="1" dirty="0" smtClean="0">
                <a:solidFill>
                  <a:srgbClr val="FFCC00"/>
                </a:solidFill>
              </a:rPr>
              <a:t>Grade,</a:t>
            </a:r>
            <a:r>
              <a:rPr lang="en-US" b="1" baseline="40000" dirty="0" smtClean="0">
                <a:solidFill>
                  <a:srgbClr val="FFCC00"/>
                </a:solidFill>
              </a:rPr>
              <a:t>†</a:t>
            </a:r>
            <a:r>
              <a:rPr lang="en-US" sz="1800" b="1" dirty="0" smtClean="0">
                <a:solidFill>
                  <a:srgbClr val="FFCC00"/>
                </a:solidFill>
              </a:rPr>
              <a:t> </a:t>
            </a:r>
            <a:r>
              <a:rPr lang="en-US" sz="1800" b="1" dirty="0">
                <a:solidFill>
                  <a:srgbClr val="FFCC00"/>
                </a:solidFill>
              </a:rPr>
              <a:t>and Race/Ethnicity</a:t>
            </a:r>
            <a:r>
              <a:rPr lang="en-US" sz="1800" b="1" dirty="0" smtClean="0">
                <a:solidFill>
                  <a:srgbClr val="FFCC00"/>
                </a:solidFill>
              </a:rPr>
              <a:t>,</a:t>
            </a:r>
            <a:r>
              <a:rPr lang="en-US" b="1" baseline="40000" dirty="0" smtClean="0">
                <a:solidFill>
                  <a:srgbClr val="FFCC00"/>
                </a:solidFill>
              </a:rPr>
              <a:t>†</a:t>
            </a:r>
            <a:r>
              <a:rPr lang="en-US" sz="1800" b="1" dirty="0" smtClean="0">
                <a:solidFill>
                  <a:srgbClr val="FFCC00"/>
                </a:solidFill>
              </a:rPr>
              <a:t> 2017</a:t>
            </a:r>
            <a:endParaRPr lang="en-US" b="1" dirty="0">
              <a:solidFill>
                <a:srgbClr val="FFCC00"/>
              </a:solidFill>
            </a:endParaRPr>
          </a:p>
        </p:txBody>
      </p:sp>
      <p:sp>
        <p:nvSpPr>
          <p:cNvPr id="4" name="Footnote1"/>
          <p:cNvSpPr txBox="1"/>
          <p:nvPr/>
        </p:nvSpPr>
        <p:spPr>
          <a:xfrm>
            <a:off x="457200" y="5372197"/>
            <a:ext cx="8229600" cy="1107996"/>
          </a:xfrm>
          <a:prstGeom prst="rect">
            <a:avLst/>
          </a:prstGeom>
          <a:noFill/>
        </p:spPr>
        <p:txBody>
          <a:bodyPr wrap="square" rtlCol="0" anchor="b" anchorCtr="0">
            <a:spAutoFit/>
          </a:bodyPr>
          <a:lstStyle/>
          <a:p>
            <a:r>
              <a:rPr lang="en-US" sz="1100" dirty="0" smtClean="0">
                <a:solidFill>
                  <a:srgbClr val="FFCC00"/>
                </a:solidFill>
              </a:rPr>
              <a:t>*Chewing </a:t>
            </a:r>
            <a:r>
              <a:rPr lang="en-US" sz="1100" dirty="0">
                <a:solidFill>
                  <a:srgbClr val="FFCC00"/>
                </a:solidFill>
              </a:rPr>
              <a:t>tobacco, snuff, dip, snus, or dissolvable tobacco products [such as Redman, Levi Garrett, Beechnut, </a:t>
            </a:r>
            <a:r>
              <a:rPr lang="en-US" sz="1100" dirty="0" err="1">
                <a:solidFill>
                  <a:srgbClr val="FFCC00"/>
                </a:solidFill>
              </a:rPr>
              <a:t>Skoal</a:t>
            </a:r>
            <a:r>
              <a:rPr lang="en-US" sz="1100" dirty="0">
                <a:solidFill>
                  <a:srgbClr val="FFCC00"/>
                </a:solidFill>
              </a:rPr>
              <a:t>, </a:t>
            </a:r>
            <a:r>
              <a:rPr lang="en-US" sz="1100" dirty="0" err="1">
                <a:solidFill>
                  <a:srgbClr val="FFCC00"/>
                </a:solidFill>
              </a:rPr>
              <a:t>Skoal</a:t>
            </a:r>
            <a:r>
              <a:rPr lang="en-US" sz="1100" dirty="0">
                <a:solidFill>
                  <a:srgbClr val="FFCC00"/>
                </a:solidFill>
              </a:rPr>
              <a:t> Bandits, Copenhagen, Camel Snus, Marlboro Snus, General Snus, </a:t>
            </a:r>
            <a:r>
              <a:rPr lang="en-US" sz="1100" dirty="0" err="1">
                <a:solidFill>
                  <a:srgbClr val="FFCC00"/>
                </a:solidFill>
              </a:rPr>
              <a:t>Ariva</a:t>
            </a:r>
            <a:r>
              <a:rPr lang="en-US" sz="1100" dirty="0">
                <a:solidFill>
                  <a:srgbClr val="FFCC00"/>
                </a:solidFill>
              </a:rPr>
              <a:t>, Stonewall, or Camel Orbs], not counting any electronic vapor products, </a:t>
            </a:r>
            <a:r>
              <a:rPr lang="en-US" sz="1100" dirty="0" smtClean="0">
                <a:solidFill>
                  <a:srgbClr val="FFCC00"/>
                </a:solidFill>
              </a:rPr>
              <a:t>on 20 or more days during </a:t>
            </a:r>
            <a:r>
              <a:rPr lang="en-US" sz="1100" dirty="0">
                <a:solidFill>
                  <a:srgbClr val="FFCC00"/>
                </a:solidFill>
              </a:rPr>
              <a:t>the 30 days before the survey</a:t>
            </a:r>
          </a:p>
          <a:p>
            <a:r>
              <a:rPr lang="en-US" sz="1100" b="1" baseline="40000" dirty="0">
                <a:solidFill>
                  <a:srgbClr val="FFCC00"/>
                </a:solidFill>
              </a:rPr>
              <a:t>† </a:t>
            </a:r>
            <a:r>
              <a:rPr lang="en-US" sz="1100" dirty="0" smtClean="0">
                <a:solidFill>
                  <a:srgbClr val="FFCC00"/>
                </a:solidFill>
              </a:rPr>
              <a:t>M &gt; F, 10th </a:t>
            </a:r>
            <a:r>
              <a:rPr lang="en-US" sz="1100" dirty="0">
                <a:solidFill>
                  <a:srgbClr val="FFCC00"/>
                </a:solidFill>
              </a:rPr>
              <a:t>&gt; 9th, </a:t>
            </a:r>
            <a:r>
              <a:rPr lang="en-US" sz="1100" dirty="0" smtClean="0">
                <a:solidFill>
                  <a:srgbClr val="FFCC00"/>
                </a:solidFill>
              </a:rPr>
              <a:t>11th </a:t>
            </a:r>
            <a:r>
              <a:rPr lang="en-US" sz="1100" dirty="0">
                <a:solidFill>
                  <a:srgbClr val="FFCC00"/>
                </a:solidFill>
              </a:rPr>
              <a:t>&gt; 9th</a:t>
            </a:r>
            <a:r>
              <a:rPr lang="en-US" sz="1100" dirty="0" smtClean="0">
                <a:solidFill>
                  <a:srgbClr val="FFCC00"/>
                </a:solidFill>
              </a:rPr>
              <a:t>,</a:t>
            </a:r>
            <a:r>
              <a:rPr lang="en-US" sz="1100" dirty="0">
                <a:solidFill>
                  <a:srgbClr val="FFCC00"/>
                </a:solidFill>
              </a:rPr>
              <a:t> 12th &gt; </a:t>
            </a:r>
            <a:r>
              <a:rPr lang="en-US" sz="1100" dirty="0" smtClean="0">
                <a:solidFill>
                  <a:srgbClr val="FFCC00"/>
                </a:solidFill>
              </a:rPr>
              <a:t>9</a:t>
            </a:r>
            <a:r>
              <a:rPr lang="en-US" sz="1100" baseline="30000" dirty="0" smtClean="0">
                <a:solidFill>
                  <a:srgbClr val="FFCC00"/>
                </a:solidFill>
              </a:rPr>
              <a:t>th</a:t>
            </a:r>
            <a:r>
              <a:rPr lang="en-US" sz="1100" dirty="0" smtClean="0">
                <a:solidFill>
                  <a:srgbClr val="FFCC00"/>
                </a:solidFill>
              </a:rPr>
              <a:t>, </a:t>
            </a:r>
            <a:r>
              <a:rPr lang="en-US" sz="1100" dirty="0">
                <a:solidFill>
                  <a:srgbClr val="FFCC00"/>
                </a:solidFill>
              </a:rPr>
              <a:t>12th &gt; 10th</a:t>
            </a:r>
            <a:r>
              <a:rPr lang="en-US" sz="1100" dirty="0" smtClean="0">
                <a:solidFill>
                  <a:srgbClr val="FFCC00"/>
                </a:solidFill>
              </a:rPr>
              <a:t>; </a:t>
            </a:r>
            <a:r>
              <a:rPr lang="en-US" sz="1100" dirty="0">
                <a:solidFill>
                  <a:srgbClr val="FFCC00"/>
                </a:solidFill>
              </a:rPr>
              <a:t>W &gt; B, W &gt; H (Based on t-test analysis, p &lt; 0.05.)</a:t>
            </a:r>
          </a:p>
          <a:p>
            <a:r>
              <a:rPr lang="en-US" sz="1100" dirty="0" smtClean="0">
                <a:solidFill>
                  <a:srgbClr val="FFCC00"/>
                </a:solidFill>
              </a:rPr>
              <a:t>All </a:t>
            </a:r>
            <a:r>
              <a:rPr lang="en-US" sz="1100" dirty="0">
                <a:solidFill>
                  <a:srgbClr val="FFCC00"/>
                </a:solidFill>
              </a:rPr>
              <a:t>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646331"/>
          </a:xfrm>
          <a:prstGeom prst="rect">
            <a:avLst/>
          </a:prstGeom>
          <a:noFill/>
        </p:spPr>
        <p:txBody>
          <a:bodyPr wrap="square" rtlCol="0">
            <a:spAutoFit/>
          </a:bodyPr>
          <a:lstStyle/>
          <a:p>
            <a:pPr algn="ctr"/>
            <a:r>
              <a:rPr lang="en-US" b="1" dirty="0" smtClean="0">
                <a:solidFill>
                  <a:srgbClr val="FFCC00"/>
                </a:solidFill>
              </a:rPr>
              <a:t>Percentage of Students Who Currently Used Smokeless Tobacco Frequently, </a:t>
            </a:r>
            <a:r>
              <a:rPr lang="en-US" b="1" dirty="0">
                <a:solidFill>
                  <a:srgbClr val="FFCC00"/>
                </a:solidFill>
              </a:rPr>
              <a:t>* </a:t>
            </a:r>
            <a:r>
              <a:rPr lang="en-US" b="1" dirty="0" smtClean="0">
                <a:solidFill>
                  <a:srgbClr val="FFCC00"/>
                </a:solidFill>
              </a:rPr>
              <a:t>Across 33 States and 18 Cities, 2017</a:t>
            </a:r>
            <a:endParaRPr lang="en-US" b="1" dirty="0">
              <a:solidFill>
                <a:srgbClr val="FFCC00"/>
              </a:solidFill>
            </a:endParaRPr>
          </a:p>
        </p:txBody>
      </p:sp>
      <p:sp>
        <p:nvSpPr>
          <p:cNvPr id="5" name="Footnote1"/>
          <p:cNvSpPr txBox="1"/>
          <p:nvPr/>
        </p:nvSpPr>
        <p:spPr>
          <a:xfrm>
            <a:off x="457200" y="5837212"/>
            <a:ext cx="8229600" cy="600164"/>
          </a:xfrm>
          <a:prstGeom prst="rect">
            <a:avLst/>
          </a:prstGeom>
          <a:noFill/>
        </p:spPr>
        <p:txBody>
          <a:bodyPr wrap="square" rtlCol="0" anchor="b" anchorCtr="0">
            <a:spAutoFit/>
          </a:bodyPr>
          <a:lstStyle/>
          <a:p>
            <a:r>
              <a:rPr lang="en-US" sz="1100" baseline="30000" dirty="0" smtClean="0">
                <a:solidFill>
                  <a:srgbClr val="FFCC00"/>
                </a:solidFill>
              </a:rPr>
              <a:t>*</a:t>
            </a:r>
            <a:r>
              <a:rPr lang="en-US" sz="1100" dirty="0" smtClean="0">
                <a:solidFill>
                  <a:srgbClr val="FFCC00"/>
                </a:solidFill>
              </a:rPr>
              <a:t>Chewing </a:t>
            </a:r>
            <a:r>
              <a:rPr lang="en-US" sz="1100" dirty="0">
                <a:solidFill>
                  <a:srgbClr val="FFCC00"/>
                </a:solidFill>
              </a:rPr>
              <a:t>tobacco, snuff, dip, snus, or dissolvable tobacco products, such as Redman, Levi Garrett, Beechnut, </a:t>
            </a:r>
            <a:r>
              <a:rPr lang="en-US" sz="1100" dirty="0" err="1">
                <a:solidFill>
                  <a:srgbClr val="FFCC00"/>
                </a:solidFill>
              </a:rPr>
              <a:t>Skoal</a:t>
            </a:r>
            <a:r>
              <a:rPr lang="en-US" sz="1100" dirty="0">
                <a:solidFill>
                  <a:srgbClr val="FFCC00"/>
                </a:solidFill>
              </a:rPr>
              <a:t>, </a:t>
            </a:r>
            <a:r>
              <a:rPr lang="en-US" sz="1100" dirty="0" err="1">
                <a:solidFill>
                  <a:srgbClr val="FFCC00"/>
                </a:solidFill>
              </a:rPr>
              <a:t>Skoal</a:t>
            </a:r>
            <a:r>
              <a:rPr lang="en-US" sz="1100" dirty="0">
                <a:solidFill>
                  <a:srgbClr val="FFCC00"/>
                </a:solidFill>
              </a:rPr>
              <a:t> Bandits, Copenhagen, Camel Snus, Marlboro Snus, General Snus, </a:t>
            </a:r>
            <a:r>
              <a:rPr lang="en-US" sz="1100" dirty="0" err="1">
                <a:solidFill>
                  <a:srgbClr val="FFCC00"/>
                </a:solidFill>
              </a:rPr>
              <a:t>Ariva</a:t>
            </a:r>
            <a:r>
              <a:rPr lang="en-US" sz="1100" dirty="0">
                <a:solidFill>
                  <a:srgbClr val="FFCC00"/>
                </a:solidFill>
              </a:rPr>
              <a:t>, Stonewall, or Camel Orbs, not counting any electronic vapor </a:t>
            </a:r>
            <a:r>
              <a:rPr lang="en-US" sz="1100" dirty="0" smtClean="0">
                <a:solidFill>
                  <a:srgbClr val="FFCC00"/>
                </a:solidFill>
              </a:rPr>
              <a:t>products, on 20 or more days during the 30 days before the survey</a:t>
            </a:r>
            <a:endParaRPr lang="en-US" sz="1100" dirty="0">
              <a:solidFill>
                <a:srgbClr val="FFCC00"/>
              </a:solidFill>
            </a:endParaRP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7481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7481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7482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74822"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0.6% - 1.2%</a:t>
            </a:r>
          </a:p>
        </p:txBody>
      </p:sp>
      <p:sp>
        <p:nvSpPr>
          <p:cNvPr id="74823"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1.3% - 1.5%</a:t>
            </a:r>
          </a:p>
        </p:txBody>
      </p:sp>
      <p:sp>
        <p:nvSpPr>
          <p:cNvPr id="74824"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1.6% - 2.4%</a:t>
            </a:r>
          </a:p>
        </p:txBody>
      </p:sp>
      <p:sp>
        <p:nvSpPr>
          <p:cNvPr id="74825"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2.5% - 5.8%</a:t>
            </a:r>
          </a:p>
        </p:txBody>
      </p:sp>
      <p:sp>
        <p:nvSpPr>
          <p:cNvPr id="74826"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Used Smokeless Tobacco Frequently</a:t>
            </a:r>
          </a:p>
        </p:txBody>
      </p:sp>
      <p:sp>
        <p:nvSpPr>
          <p:cNvPr id="7482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100" b="0">
              <a:solidFill>
                <a:srgbClr val="FFCC00"/>
              </a:solidFill>
            </a:endParaRPr>
          </a:p>
        </p:txBody>
      </p:sp>
      <p:sp>
        <p:nvSpPr>
          <p:cNvPr id="7482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3309528111"/>
      </p:ext>
    </p:extLst>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5023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5023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5024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50246"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16.4% - 23.9%</a:t>
            </a:r>
          </a:p>
        </p:txBody>
      </p:sp>
      <p:sp>
        <p:nvSpPr>
          <p:cNvPr id="50247"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24.0% - 28.2%</a:t>
            </a:r>
          </a:p>
        </p:txBody>
      </p:sp>
      <p:sp>
        <p:nvSpPr>
          <p:cNvPr id="50248"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28.3% - 33.8%</a:t>
            </a:r>
          </a:p>
        </p:txBody>
      </p:sp>
      <p:sp>
        <p:nvSpPr>
          <p:cNvPr id="50249"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33.9% - 40.5%</a:t>
            </a:r>
          </a:p>
        </p:txBody>
      </p:sp>
      <p:sp>
        <p:nvSpPr>
          <p:cNvPr id="50250"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Tried Cigarette Smoking*</a:t>
            </a:r>
          </a:p>
        </p:txBody>
      </p:sp>
      <p:sp>
        <p:nvSpPr>
          <p:cNvPr id="5025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Even one or two puffs</a:t>
            </a:r>
          </a:p>
        </p:txBody>
      </p:sp>
      <p:sp>
        <p:nvSpPr>
          <p:cNvPr id="5025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3366245997"/>
      </p:ext>
    </p:extLst>
  </p:cSld>
  <p:clrMapOvr>
    <a:masterClrMapping/>
  </p:clrMapOvr>
  <p:transition>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646331"/>
          </a:xfrm>
          <a:prstGeom prst="rect">
            <a:avLst/>
          </a:prstGeom>
          <a:noFill/>
        </p:spPr>
        <p:txBody>
          <a:bodyPr wrap="square" rtlCol="0">
            <a:spAutoFit/>
          </a:bodyPr>
          <a:lstStyle/>
          <a:p>
            <a:pPr algn="ctr"/>
            <a:r>
              <a:rPr lang="en-US" b="1" dirty="0" smtClean="0">
                <a:solidFill>
                  <a:srgbClr val="FFCC00"/>
                </a:solidFill>
              </a:rPr>
              <a:t>Percentage of Students Who Currently Used Smokeless Tobacco </a:t>
            </a:r>
            <a:r>
              <a:rPr lang="en-US" b="1" dirty="0">
                <a:solidFill>
                  <a:srgbClr val="FFCC00"/>
                </a:solidFill>
              </a:rPr>
              <a:t>Daily, * </a:t>
            </a:r>
            <a:r>
              <a:rPr lang="en-US" b="1" dirty="0" smtClean="0">
                <a:solidFill>
                  <a:srgbClr val="FFCC00"/>
                </a:solidFill>
              </a:rPr>
              <a:t>by Sex,</a:t>
            </a:r>
            <a:r>
              <a:rPr lang="en-US" b="1" baseline="40000" dirty="0" smtClean="0">
                <a:solidFill>
                  <a:srgbClr val="FFCC00"/>
                </a:solidFill>
              </a:rPr>
              <a:t>†</a:t>
            </a:r>
            <a:r>
              <a:rPr lang="en-US" sz="1800" b="1" dirty="0" smtClean="0">
                <a:solidFill>
                  <a:srgbClr val="FFCC00"/>
                </a:solidFill>
              </a:rPr>
              <a:t> </a:t>
            </a:r>
            <a:r>
              <a:rPr lang="en-US" sz="1800" b="1" dirty="0">
                <a:solidFill>
                  <a:srgbClr val="FFCC00"/>
                </a:solidFill>
              </a:rPr>
              <a:t>Grade</a:t>
            </a:r>
            <a:r>
              <a:rPr lang="en-US" sz="1800" b="1" dirty="0" smtClean="0">
                <a:solidFill>
                  <a:srgbClr val="FFCC00"/>
                </a:solidFill>
              </a:rPr>
              <a:t>,</a:t>
            </a:r>
            <a:r>
              <a:rPr lang="en-US" b="1" baseline="40000" dirty="0" smtClean="0">
                <a:solidFill>
                  <a:srgbClr val="FFCC00"/>
                </a:solidFill>
              </a:rPr>
              <a:t>† </a:t>
            </a:r>
            <a:r>
              <a:rPr lang="en-US" sz="1800" b="1" dirty="0" smtClean="0">
                <a:solidFill>
                  <a:srgbClr val="FFCC00"/>
                </a:solidFill>
              </a:rPr>
              <a:t>and </a:t>
            </a:r>
            <a:r>
              <a:rPr lang="en-US" sz="1800" b="1" dirty="0">
                <a:solidFill>
                  <a:srgbClr val="FFCC00"/>
                </a:solidFill>
              </a:rPr>
              <a:t>Race/Ethnicity</a:t>
            </a:r>
            <a:r>
              <a:rPr lang="en-US" sz="1800" b="1" dirty="0" smtClean="0">
                <a:solidFill>
                  <a:srgbClr val="FFCC00"/>
                </a:solidFill>
              </a:rPr>
              <a:t>,</a:t>
            </a:r>
            <a:r>
              <a:rPr lang="en-US" b="1" baseline="40000" dirty="0" smtClean="0">
                <a:solidFill>
                  <a:srgbClr val="FFCC00"/>
                </a:solidFill>
              </a:rPr>
              <a:t>†</a:t>
            </a:r>
            <a:r>
              <a:rPr lang="en-US" sz="1800" b="1" dirty="0" smtClean="0">
                <a:solidFill>
                  <a:srgbClr val="FFCC00"/>
                </a:solidFill>
              </a:rPr>
              <a:t> </a:t>
            </a:r>
            <a:r>
              <a:rPr lang="en-US" sz="1800" b="1" dirty="0">
                <a:solidFill>
                  <a:srgbClr val="FFCC00"/>
                </a:solidFill>
              </a:rPr>
              <a:t>2017</a:t>
            </a:r>
            <a:endParaRPr lang="en-US" b="1" dirty="0">
              <a:solidFill>
                <a:srgbClr val="FFCC00"/>
              </a:solidFill>
            </a:endParaRPr>
          </a:p>
        </p:txBody>
      </p:sp>
      <p:sp>
        <p:nvSpPr>
          <p:cNvPr id="4" name="Footnote1"/>
          <p:cNvSpPr txBox="1"/>
          <p:nvPr/>
        </p:nvSpPr>
        <p:spPr>
          <a:xfrm>
            <a:off x="457200" y="5321379"/>
            <a:ext cx="8229600" cy="1107996"/>
          </a:xfrm>
          <a:prstGeom prst="rect">
            <a:avLst/>
          </a:prstGeom>
          <a:noFill/>
        </p:spPr>
        <p:txBody>
          <a:bodyPr wrap="square" rtlCol="0" anchor="b" anchorCtr="0">
            <a:spAutoFit/>
          </a:bodyPr>
          <a:lstStyle/>
          <a:p>
            <a:r>
              <a:rPr lang="en-US" sz="1100" baseline="30000" dirty="0">
                <a:solidFill>
                  <a:srgbClr val="FFCC00"/>
                </a:solidFill>
              </a:rPr>
              <a:t>*</a:t>
            </a:r>
            <a:r>
              <a:rPr lang="en-US" sz="1100" dirty="0">
                <a:solidFill>
                  <a:srgbClr val="FFCC00"/>
                </a:solidFill>
              </a:rPr>
              <a:t>Chewing tobacco, snuff, dip, snus, or dissolvable tobacco products, such as Redman, Levi Garrett, Beechnut, </a:t>
            </a:r>
            <a:r>
              <a:rPr lang="en-US" sz="1100" dirty="0" err="1">
                <a:solidFill>
                  <a:srgbClr val="FFCC00"/>
                </a:solidFill>
              </a:rPr>
              <a:t>Skoal</a:t>
            </a:r>
            <a:r>
              <a:rPr lang="en-US" sz="1100" dirty="0">
                <a:solidFill>
                  <a:srgbClr val="FFCC00"/>
                </a:solidFill>
              </a:rPr>
              <a:t>, </a:t>
            </a:r>
            <a:r>
              <a:rPr lang="en-US" sz="1100" dirty="0" err="1">
                <a:solidFill>
                  <a:srgbClr val="FFCC00"/>
                </a:solidFill>
              </a:rPr>
              <a:t>Skoal</a:t>
            </a:r>
            <a:r>
              <a:rPr lang="en-US" sz="1100" dirty="0">
                <a:solidFill>
                  <a:srgbClr val="FFCC00"/>
                </a:solidFill>
              </a:rPr>
              <a:t> Bandits, Copenhagen, Camel Snus, Marlboro Snus, General Snus, </a:t>
            </a:r>
            <a:r>
              <a:rPr lang="en-US" sz="1100" dirty="0" err="1">
                <a:solidFill>
                  <a:srgbClr val="FFCC00"/>
                </a:solidFill>
              </a:rPr>
              <a:t>Ariva</a:t>
            </a:r>
            <a:r>
              <a:rPr lang="en-US" sz="1100" dirty="0">
                <a:solidFill>
                  <a:srgbClr val="FFCC00"/>
                </a:solidFill>
              </a:rPr>
              <a:t>, Stonewall, or Camel Orbs, not counting any electronic vapor products, </a:t>
            </a:r>
            <a:r>
              <a:rPr lang="en-US" sz="1100" dirty="0" smtClean="0">
                <a:solidFill>
                  <a:srgbClr val="FFCC00"/>
                </a:solidFill>
              </a:rPr>
              <a:t>on all 30 days </a:t>
            </a:r>
            <a:r>
              <a:rPr lang="en-US" sz="1100" dirty="0">
                <a:solidFill>
                  <a:srgbClr val="FFCC00"/>
                </a:solidFill>
              </a:rPr>
              <a:t>during the 30 days before the </a:t>
            </a:r>
            <a:r>
              <a:rPr lang="en-US" sz="1100" dirty="0" smtClean="0">
                <a:solidFill>
                  <a:srgbClr val="FFCC00"/>
                </a:solidFill>
              </a:rPr>
              <a:t>survey</a:t>
            </a:r>
          </a:p>
          <a:p>
            <a:r>
              <a:rPr lang="en-US" sz="900" b="1" baseline="50000" dirty="0">
                <a:solidFill>
                  <a:srgbClr val="FFCC00"/>
                </a:solidFill>
              </a:rPr>
              <a:t>†</a:t>
            </a:r>
            <a:r>
              <a:rPr lang="en-US" sz="1100" dirty="0">
                <a:solidFill>
                  <a:srgbClr val="FFCC00"/>
                </a:solidFill>
              </a:rPr>
              <a:t>M &gt; F; </a:t>
            </a:r>
            <a:r>
              <a:rPr lang="en-US" sz="1100" dirty="0" smtClean="0">
                <a:solidFill>
                  <a:srgbClr val="FFCC00"/>
                </a:solidFill>
              </a:rPr>
              <a:t>10th </a:t>
            </a:r>
            <a:r>
              <a:rPr lang="en-US" sz="1100" dirty="0">
                <a:solidFill>
                  <a:srgbClr val="FFCC00"/>
                </a:solidFill>
              </a:rPr>
              <a:t>&gt; 9th, </a:t>
            </a:r>
            <a:r>
              <a:rPr lang="en-US" sz="1100" dirty="0" smtClean="0">
                <a:solidFill>
                  <a:srgbClr val="FFCC00"/>
                </a:solidFill>
              </a:rPr>
              <a:t>11th </a:t>
            </a:r>
            <a:r>
              <a:rPr lang="en-US" sz="1100" dirty="0">
                <a:solidFill>
                  <a:srgbClr val="FFCC00"/>
                </a:solidFill>
              </a:rPr>
              <a:t>&gt; 9th, 12th &gt; </a:t>
            </a:r>
            <a:r>
              <a:rPr lang="en-US" sz="1100" dirty="0" smtClean="0">
                <a:solidFill>
                  <a:srgbClr val="FFCC00"/>
                </a:solidFill>
              </a:rPr>
              <a:t>9th,12th </a:t>
            </a:r>
            <a:r>
              <a:rPr lang="en-US" sz="1100" dirty="0">
                <a:solidFill>
                  <a:srgbClr val="FFCC00"/>
                </a:solidFill>
              </a:rPr>
              <a:t>&gt; </a:t>
            </a:r>
            <a:r>
              <a:rPr lang="en-US" sz="1100" dirty="0" smtClean="0">
                <a:solidFill>
                  <a:srgbClr val="FFCC00"/>
                </a:solidFill>
              </a:rPr>
              <a:t>10th; </a:t>
            </a:r>
            <a:r>
              <a:rPr lang="en-US" sz="1100" dirty="0">
                <a:solidFill>
                  <a:srgbClr val="FFCC00"/>
                </a:solidFill>
              </a:rPr>
              <a:t>W &gt; B, W &gt; H (Based on t-test analysis, p &lt; 0.05.)</a:t>
            </a:r>
          </a:p>
          <a:p>
            <a:r>
              <a:rPr lang="en-US" sz="1100" dirty="0" smtClean="0">
                <a:solidFill>
                  <a:srgbClr val="FFCC00"/>
                </a:solidFill>
              </a:rPr>
              <a:t>All </a:t>
            </a:r>
            <a:r>
              <a:rPr lang="en-US" sz="1100" dirty="0">
                <a:solidFill>
                  <a:srgbClr val="FFCC00"/>
                </a:solidFill>
              </a:rPr>
              <a:t>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646331"/>
          </a:xfrm>
          <a:prstGeom prst="rect">
            <a:avLst/>
          </a:prstGeom>
          <a:noFill/>
        </p:spPr>
        <p:txBody>
          <a:bodyPr wrap="square" rtlCol="0">
            <a:spAutoFit/>
          </a:bodyPr>
          <a:lstStyle/>
          <a:p>
            <a:pPr algn="ctr"/>
            <a:r>
              <a:rPr lang="en-US" b="1" dirty="0">
                <a:solidFill>
                  <a:srgbClr val="FFCC00"/>
                </a:solidFill>
              </a:rPr>
              <a:t>Percentage of Students Who Currently Used Smokeless Tobacco Daily, </a:t>
            </a:r>
            <a:r>
              <a:rPr lang="en-US" b="1" dirty="0" smtClean="0">
                <a:solidFill>
                  <a:srgbClr val="FFCC00"/>
                </a:solidFill>
              </a:rPr>
              <a:t>* Across 33 States and 18 Cities</a:t>
            </a:r>
            <a:endParaRPr lang="en-US" b="1" dirty="0">
              <a:solidFill>
                <a:srgbClr val="FFCC00"/>
              </a:solidFill>
            </a:endParaRPr>
          </a:p>
        </p:txBody>
      </p:sp>
      <p:sp>
        <p:nvSpPr>
          <p:cNvPr id="5" name="Footnote1"/>
          <p:cNvSpPr txBox="1"/>
          <p:nvPr/>
        </p:nvSpPr>
        <p:spPr>
          <a:xfrm>
            <a:off x="457200" y="5837212"/>
            <a:ext cx="8229600" cy="600164"/>
          </a:xfrm>
          <a:prstGeom prst="rect">
            <a:avLst/>
          </a:prstGeom>
          <a:noFill/>
        </p:spPr>
        <p:txBody>
          <a:bodyPr wrap="square" rtlCol="0" anchor="b" anchorCtr="0">
            <a:spAutoFit/>
          </a:bodyPr>
          <a:lstStyle/>
          <a:p>
            <a:r>
              <a:rPr lang="en-US" sz="1100" dirty="0">
                <a:solidFill>
                  <a:srgbClr val="FFCC00"/>
                </a:solidFill>
              </a:rPr>
              <a:t>Chewing tobacco, snuff, dip, snus, or dissolvable tobacco products, such as Redman, Levi Garrett, Beechnut, </a:t>
            </a:r>
            <a:r>
              <a:rPr lang="en-US" sz="1100" dirty="0" err="1">
                <a:solidFill>
                  <a:srgbClr val="FFCC00"/>
                </a:solidFill>
              </a:rPr>
              <a:t>Skoal</a:t>
            </a:r>
            <a:r>
              <a:rPr lang="en-US" sz="1100" dirty="0">
                <a:solidFill>
                  <a:srgbClr val="FFCC00"/>
                </a:solidFill>
              </a:rPr>
              <a:t>, </a:t>
            </a:r>
            <a:r>
              <a:rPr lang="en-US" sz="1100" dirty="0" err="1">
                <a:solidFill>
                  <a:srgbClr val="FFCC00"/>
                </a:solidFill>
              </a:rPr>
              <a:t>Skoal</a:t>
            </a:r>
            <a:r>
              <a:rPr lang="en-US" sz="1100" dirty="0">
                <a:solidFill>
                  <a:srgbClr val="FFCC00"/>
                </a:solidFill>
              </a:rPr>
              <a:t> Bandits, Copenhagen, Camel Snus, Marlboro Snus, General Snus, </a:t>
            </a:r>
            <a:r>
              <a:rPr lang="en-US" sz="1100" dirty="0" err="1">
                <a:solidFill>
                  <a:srgbClr val="FFCC00"/>
                </a:solidFill>
              </a:rPr>
              <a:t>Ariva</a:t>
            </a:r>
            <a:r>
              <a:rPr lang="en-US" sz="1100" dirty="0">
                <a:solidFill>
                  <a:srgbClr val="FFCC00"/>
                </a:solidFill>
              </a:rPr>
              <a:t>, Stonewall, or Camel Orbs, not counting any electronic vapor products, on all 30 days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7686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7686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7686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76870"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0.4% - 0.8%</a:t>
            </a:r>
          </a:p>
        </p:txBody>
      </p:sp>
      <p:sp>
        <p:nvSpPr>
          <p:cNvPr id="76871"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0.9% - 1.3%</a:t>
            </a:r>
          </a:p>
        </p:txBody>
      </p:sp>
      <p:sp>
        <p:nvSpPr>
          <p:cNvPr id="76872"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1.4% - 1.9%</a:t>
            </a:r>
          </a:p>
        </p:txBody>
      </p:sp>
      <p:sp>
        <p:nvSpPr>
          <p:cNvPr id="76873"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2.0% - 5.1%</a:t>
            </a:r>
          </a:p>
        </p:txBody>
      </p:sp>
      <p:sp>
        <p:nvSpPr>
          <p:cNvPr id="76874"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Used Smokeless Tobacco Daily </a:t>
            </a:r>
          </a:p>
        </p:txBody>
      </p:sp>
      <p:sp>
        <p:nvSpPr>
          <p:cNvPr id="7687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100" b="0">
              <a:solidFill>
                <a:srgbClr val="FFCC00"/>
              </a:solidFill>
            </a:endParaRPr>
          </a:p>
        </p:txBody>
      </p:sp>
      <p:sp>
        <p:nvSpPr>
          <p:cNvPr id="7687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3339991639"/>
      </p:ext>
    </p:extLst>
  </p:cSld>
  <p:clrMapOvr>
    <a:masterClrMapping/>
  </p:clrMapOvr>
  <p:transition>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Cigars,*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*Cigars, cigarillos, or little cigars, on at least 1 day during the 30 days before the survey</a:t>
            </a:r>
          </a:p>
          <a:p>
            <a:r>
              <a:rPr lang="en-US" sz="900" b="1" baseline="50000" dirty="0">
                <a:solidFill>
                  <a:srgbClr val="FFCC00"/>
                </a:solidFill>
              </a:rPr>
              <a:t>†</a:t>
            </a:r>
            <a:r>
              <a:rPr lang="en-US" sz="1100" dirty="0">
                <a:solidFill>
                  <a:srgbClr val="FFCC00"/>
                </a:solidFill>
              </a:rPr>
              <a:t>M &gt; F; 11th &gt; 9th, 11th &gt; 10th, 12th &gt; 9th, 12th &gt; 10th, 12th &gt; 11th; W &gt; 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Cigars,* 1997-2017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*Cigars, cigarillos, or little cigars, on at least 1 day during the 30 days before the survey</a:t>
            </a:r>
          </a:p>
          <a:p>
            <a:r>
              <a:rPr lang="en-US" sz="900" b="1" baseline="50000" dirty="0">
                <a:solidFill>
                  <a:srgbClr val="FFCC00"/>
                </a:solidFill>
              </a:rPr>
              <a:t>†</a:t>
            </a:r>
            <a:r>
              <a:rPr lang="en-US" sz="1100" dirty="0">
                <a:solidFill>
                  <a:srgbClr val="FFCC00"/>
                </a:solidFill>
              </a:rPr>
              <a:t>Decreased 1997-2017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1997-2017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Smoked Cigars,* Across 33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*Cigars, cigarillos, or little cigars,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7071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7071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7072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7072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3.2% - 6.7%</a:t>
            </a:r>
          </a:p>
        </p:txBody>
      </p:sp>
      <p:sp>
        <p:nvSpPr>
          <p:cNvPr id="7072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6.8% - 7.6%</a:t>
            </a:r>
          </a:p>
        </p:txBody>
      </p:sp>
      <p:sp>
        <p:nvSpPr>
          <p:cNvPr id="70728"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7.7% - 9.4%</a:t>
            </a:r>
          </a:p>
        </p:txBody>
      </p:sp>
      <p:sp>
        <p:nvSpPr>
          <p:cNvPr id="70729" name="Text Box 108"/>
          <p:cNvSpPr txBox="1">
            <a:spLocks noChangeArrowheads="1"/>
          </p:cNvSpPr>
          <p:nvPr/>
        </p:nvSpPr>
        <p:spPr bwMode="auto">
          <a:xfrm>
            <a:off x="7821613" y="42116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9.5% - 14.1%</a:t>
            </a:r>
          </a:p>
        </p:txBody>
      </p:sp>
      <p:sp>
        <p:nvSpPr>
          <p:cNvPr id="70730"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Smoked Cigars*</a:t>
            </a:r>
          </a:p>
        </p:txBody>
      </p:sp>
      <p:sp>
        <p:nvSpPr>
          <p:cNvPr id="7073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Cigars, cigarillos, or little cigars, on at least 1 day during the 30 days before the survey</a:t>
            </a:r>
          </a:p>
        </p:txBody>
      </p:sp>
      <p:sp>
        <p:nvSpPr>
          <p:cNvPr id="7073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902923428"/>
      </p:ext>
    </p:extLst>
  </p:cSld>
  <p:clrMapOvr>
    <a:masterClrMapping/>
  </p:clrMapOvr>
  <p:transition>
    <p:fade/>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646331"/>
          </a:xfrm>
          <a:prstGeom prst="rect">
            <a:avLst/>
          </a:prstGeom>
          <a:noFill/>
        </p:spPr>
        <p:txBody>
          <a:bodyPr wrap="square" rtlCol="0">
            <a:spAutoFit/>
          </a:bodyPr>
          <a:lstStyle/>
          <a:p>
            <a:pPr algn="ctr"/>
            <a:r>
              <a:rPr lang="en-US" b="1" dirty="0" smtClean="0">
                <a:solidFill>
                  <a:srgbClr val="FFCC00"/>
                </a:solidFill>
              </a:rPr>
              <a:t>Percentage of Students Who Currently </a:t>
            </a:r>
            <a:r>
              <a:rPr lang="en-US" b="1" dirty="0">
                <a:solidFill>
                  <a:srgbClr val="FFCC00"/>
                </a:solidFill>
              </a:rPr>
              <a:t>Smoked Cigars Frequently,* by </a:t>
            </a:r>
            <a:r>
              <a:rPr lang="en-US" b="1" dirty="0" smtClean="0">
                <a:solidFill>
                  <a:srgbClr val="FFCC00"/>
                </a:solidFill>
              </a:rPr>
              <a:t>Sex,</a:t>
            </a:r>
            <a:r>
              <a:rPr lang="en-US" b="1" baseline="40000" dirty="0" smtClean="0">
                <a:solidFill>
                  <a:srgbClr val="FFCC00"/>
                </a:solidFill>
              </a:rPr>
              <a:t>†</a:t>
            </a:r>
            <a:r>
              <a:rPr lang="en-US" sz="1800" b="1" dirty="0" smtClean="0">
                <a:solidFill>
                  <a:srgbClr val="FFCC00"/>
                </a:solidFill>
              </a:rPr>
              <a:t> </a:t>
            </a:r>
            <a:r>
              <a:rPr lang="en-US" sz="1800" b="1" dirty="0">
                <a:solidFill>
                  <a:srgbClr val="FFCC00"/>
                </a:solidFill>
              </a:rPr>
              <a:t>Grade</a:t>
            </a:r>
            <a:r>
              <a:rPr lang="en-US" sz="1800" b="1" dirty="0" smtClean="0">
                <a:solidFill>
                  <a:srgbClr val="FFCC00"/>
                </a:solidFill>
              </a:rPr>
              <a:t>,</a:t>
            </a:r>
            <a:r>
              <a:rPr lang="en-US" b="1" baseline="40000" dirty="0" smtClean="0">
                <a:solidFill>
                  <a:srgbClr val="FFCC00"/>
                </a:solidFill>
              </a:rPr>
              <a:t>†</a:t>
            </a:r>
            <a:r>
              <a:rPr lang="en-US" sz="1800" b="1" dirty="0" smtClean="0">
                <a:solidFill>
                  <a:srgbClr val="FFCC00"/>
                </a:solidFill>
              </a:rPr>
              <a:t> </a:t>
            </a:r>
            <a:r>
              <a:rPr lang="en-US" sz="1800" b="1" dirty="0">
                <a:solidFill>
                  <a:srgbClr val="FFCC00"/>
                </a:solidFill>
              </a:rPr>
              <a:t>and Race/Ethnicity, 2017</a:t>
            </a:r>
            <a:endParaRPr lang="en-US" b="1" dirty="0">
              <a:solidFill>
                <a:srgbClr val="FFCC00"/>
              </a:solidFill>
            </a:endParaRPr>
          </a:p>
        </p:txBody>
      </p:sp>
      <p:sp>
        <p:nvSpPr>
          <p:cNvPr id="4" name="Footnote1"/>
          <p:cNvSpPr txBox="1"/>
          <p:nvPr/>
        </p:nvSpPr>
        <p:spPr>
          <a:xfrm>
            <a:off x="457200" y="5659934"/>
            <a:ext cx="8229600" cy="769441"/>
          </a:xfrm>
          <a:prstGeom prst="rect">
            <a:avLst/>
          </a:prstGeom>
          <a:noFill/>
        </p:spPr>
        <p:txBody>
          <a:bodyPr wrap="square" rtlCol="0" anchor="b" anchorCtr="0">
            <a:spAutoFit/>
          </a:bodyPr>
          <a:lstStyle/>
          <a:p>
            <a:r>
              <a:rPr lang="en-US" sz="1100" dirty="0">
                <a:solidFill>
                  <a:srgbClr val="FFCC00"/>
                </a:solidFill>
              </a:rPr>
              <a:t>*Cigars, cigarillos, or little cigars, on </a:t>
            </a:r>
            <a:r>
              <a:rPr lang="en-US" sz="1100" dirty="0" smtClean="0">
                <a:solidFill>
                  <a:srgbClr val="FFCC00"/>
                </a:solidFill>
              </a:rPr>
              <a:t>20 or more days during </a:t>
            </a:r>
            <a:r>
              <a:rPr lang="en-US" sz="1100" dirty="0">
                <a:solidFill>
                  <a:srgbClr val="FFCC00"/>
                </a:solidFill>
              </a:rPr>
              <a:t>the 30 days before the </a:t>
            </a:r>
            <a:r>
              <a:rPr lang="en-US" sz="1100" dirty="0" smtClean="0">
                <a:solidFill>
                  <a:srgbClr val="FFCC00"/>
                </a:solidFill>
              </a:rPr>
              <a:t>survey</a:t>
            </a:r>
          </a:p>
          <a:p>
            <a:r>
              <a:rPr lang="en-US" sz="900" b="1" baseline="50000" dirty="0">
                <a:solidFill>
                  <a:srgbClr val="FFCC00"/>
                </a:solidFill>
              </a:rPr>
              <a:t>†</a:t>
            </a:r>
            <a:r>
              <a:rPr lang="en-US" sz="1100" dirty="0">
                <a:solidFill>
                  <a:srgbClr val="FFCC00"/>
                </a:solidFill>
              </a:rPr>
              <a:t>M &gt; F; 11th &gt; 9th, </a:t>
            </a:r>
            <a:r>
              <a:rPr lang="en-US" sz="1100" dirty="0" smtClean="0">
                <a:solidFill>
                  <a:srgbClr val="FFCC00"/>
                </a:solidFill>
              </a:rPr>
              <a:t>12th </a:t>
            </a:r>
            <a:r>
              <a:rPr lang="en-US" sz="1100" dirty="0">
                <a:solidFill>
                  <a:srgbClr val="FFCC00"/>
                </a:solidFill>
              </a:rPr>
              <a:t>&gt; </a:t>
            </a:r>
            <a:r>
              <a:rPr lang="en-US" sz="1100" dirty="0" smtClean="0">
                <a:solidFill>
                  <a:srgbClr val="FFCC00"/>
                </a:solidFill>
              </a:rPr>
              <a:t>9th</a:t>
            </a:r>
            <a:r>
              <a:rPr lang="en-US" sz="1100" dirty="0">
                <a:solidFill>
                  <a:srgbClr val="FFCC00"/>
                </a:solidFill>
              </a:rPr>
              <a:t>, 12th &gt; 9th, 12th &gt; </a:t>
            </a:r>
            <a:r>
              <a:rPr lang="en-US" sz="1100" dirty="0" smtClean="0">
                <a:solidFill>
                  <a:srgbClr val="FFCC00"/>
                </a:solidFill>
              </a:rPr>
              <a:t>10th;(</a:t>
            </a:r>
            <a:r>
              <a:rPr lang="en-US" sz="1100" dirty="0">
                <a:solidFill>
                  <a:srgbClr val="FFCC00"/>
                </a:solidFill>
              </a:rPr>
              <a:t>Based on t-test analysis, p &lt; 0.05.)</a:t>
            </a:r>
          </a:p>
          <a:p>
            <a:r>
              <a:rPr lang="en-US" sz="1100" dirty="0" smtClean="0">
                <a:solidFill>
                  <a:srgbClr val="FFCC00"/>
                </a:solidFill>
              </a:rPr>
              <a:t>All </a:t>
            </a:r>
            <a:r>
              <a:rPr lang="en-US" sz="1100" dirty="0">
                <a:solidFill>
                  <a:srgbClr val="FFCC00"/>
                </a:solidFill>
              </a:rPr>
              <a:t>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379277388"/>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81000"/>
            <a:ext cx="8229600" cy="646331"/>
          </a:xfrm>
          <a:prstGeom prst="rect">
            <a:avLst/>
          </a:prstGeom>
          <a:noFill/>
        </p:spPr>
        <p:txBody>
          <a:bodyPr wrap="square" rtlCol="0">
            <a:spAutoFit/>
          </a:bodyPr>
          <a:lstStyle/>
          <a:p>
            <a:pPr algn="ctr"/>
            <a:r>
              <a:rPr lang="en-US" b="1" dirty="0" smtClean="0">
                <a:solidFill>
                  <a:srgbClr val="FFCC00"/>
                </a:solidFill>
              </a:rPr>
              <a:t>Percentage of Students Who Currently Smoked Cigars Frequently,*</a:t>
            </a:r>
          </a:p>
          <a:p>
            <a:pPr algn="ctr"/>
            <a:r>
              <a:rPr lang="en-US" b="1" dirty="0" smtClean="0">
                <a:solidFill>
                  <a:srgbClr val="FFCC00"/>
                </a:solidFill>
              </a:rPr>
              <a:t>  1997-2017</a:t>
            </a:r>
            <a:r>
              <a:rPr lang="en-US" b="1" baseline="40000" dirty="0">
                <a:solidFill>
                  <a:srgbClr val="FFCC00"/>
                </a:solidFill>
              </a:rPr>
              <a:t>†</a:t>
            </a:r>
            <a:endParaRPr lang="en-US" b="1" dirty="0">
              <a:solidFill>
                <a:srgbClr val="FFCC00"/>
              </a:solidFill>
            </a:endParaRPr>
          </a:p>
        </p:txBody>
      </p:sp>
      <p:sp>
        <p:nvSpPr>
          <p:cNvPr id="5" name="Footnote1"/>
          <p:cNvSpPr txBox="1"/>
          <p:nvPr/>
        </p:nvSpPr>
        <p:spPr>
          <a:xfrm>
            <a:off x="457200" y="5483269"/>
            <a:ext cx="8229600" cy="954107"/>
          </a:xfrm>
          <a:prstGeom prst="rect">
            <a:avLst/>
          </a:prstGeom>
          <a:noFill/>
        </p:spPr>
        <p:txBody>
          <a:bodyPr wrap="square" rtlCol="0" anchor="b" anchorCtr="0">
            <a:spAutoFit/>
          </a:bodyPr>
          <a:lstStyle/>
          <a:p>
            <a:r>
              <a:rPr lang="en-US" sz="1100" dirty="0">
                <a:solidFill>
                  <a:srgbClr val="FFCC00"/>
                </a:solidFill>
              </a:rPr>
              <a:t>*Cigars, cigarillos, or little cigars, on 20 or more days during the 30 days before the survey</a:t>
            </a:r>
          </a:p>
          <a:p>
            <a:r>
              <a:rPr lang="en-US" sz="1100" b="1" baseline="40000" dirty="0">
                <a:solidFill>
                  <a:srgbClr val="FFCC00"/>
                </a:solidFill>
              </a:rPr>
              <a:t>†</a:t>
            </a:r>
            <a:r>
              <a:rPr lang="en-US" sz="1100" dirty="0" smtClean="0">
                <a:solidFill>
                  <a:srgbClr val="FFCC00"/>
                </a:solidFill>
              </a:rPr>
              <a:t>Increased </a:t>
            </a:r>
            <a:r>
              <a:rPr lang="en-US" sz="1100" dirty="0">
                <a:solidFill>
                  <a:srgbClr val="FFCC00"/>
                </a:solidFill>
              </a:rPr>
              <a:t>1997-2013, </a:t>
            </a:r>
            <a:r>
              <a:rPr lang="en-US" sz="1100" dirty="0" smtClean="0">
                <a:solidFill>
                  <a:srgbClr val="FFCC00"/>
                </a:solidFill>
              </a:rPr>
              <a:t>decreased </a:t>
            </a:r>
            <a:r>
              <a:rPr lang="en-US" sz="1100" dirty="0">
                <a:solidFill>
                  <a:srgbClr val="FFCC00"/>
                </a:solidFill>
              </a:rPr>
              <a:t>2013-2017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1997-2017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646331"/>
          </a:xfrm>
          <a:prstGeom prst="rect">
            <a:avLst/>
          </a:prstGeom>
          <a:noFill/>
        </p:spPr>
        <p:txBody>
          <a:bodyPr wrap="square" rtlCol="0">
            <a:spAutoFit/>
          </a:bodyPr>
          <a:lstStyle/>
          <a:p>
            <a:pPr algn="ctr"/>
            <a:r>
              <a:rPr lang="en-US" b="1" dirty="0" smtClean="0">
                <a:solidFill>
                  <a:srgbClr val="FFCC00"/>
                </a:solidFill>
              </a:rPr>
              <a:t>Percentage of Students Who Currently Smoked Cigars Frequently,*</a:t>
            </a:r>
            <a:endParaRPr lang="en-US" b="1" dirty="0">
              <a:solidFill>
                <a:srgbClr val="FFCC00"/>
              </a:solidFill>
            </a:endParaRPr>
          </a:p>
          <a:p>
            <a:pPr algn="ctr"/>
            <a:r>
              <a:rPr lang="en-US" b="1" dirty="0" smtClean="0">
                <a:solidFill>
                  <a:srgbClr val="FFCC00"/>
                </a:solidFill>
              </a:rPr>
              <a:t> Across 33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*Cigars, cigarillos, or little cigars, on 20 or more days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First Tried Cigarette Smoking Before Age 13 Years,* by Sex,</a:t>
            </a:r>
            <a:r>
              <a:rPr lang="en-US" sz="1700" b="1" baseline="40000" dirty="0">
                <a:solidFill>
                  <a:srgbClr val="FFCC00"/>
                </a:solidFill>
              </a:rPr>
              <a:t>†</a:t>
            </a:r>
            <a:r>
              <a:rPr lang="en-US" sz="1800" b="1" dirty="0">
                <a:solidFill>
                  <a:srgbClr val="FFCC00"/>
                </a:solidFill>
              </a:rPr>
              <a:t> Grade, and Race/Ethnicity,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*Even one or two puffs</a:t>
            </a:r>
          </a:p>
          <a:p>
            <a:r>
              <a:rPr lang="en-US" sz="900" b="1" baseline="50000" dirty="0">
                <a:solidFill>
                  <a:srgbClr val="FFCC00"/>
                </a:solidFill>
              </a:rPr>
              <a:t>†</a:t>
            </a:r>
            <a:r>
              <a:rPr lang="en-US" sz="1100" dirty="0">
                <a:solidFill>
                  <a:srgbClr val="FFCC00"/>
                </a:solidFill>
              </a:rPr>
              <a:t>M &gt; F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8095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8095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8096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80966"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0.4% - 0.7%</a:t>
            </a:r>
          </a:p>
        </p:txBody>
      </p:sp>
      <p:sp>
        <p:nvSpPr>
          <p:cNvPr id="80967"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0.8% - 1.0%</a:t>
            </a:r>
          </a:p>
        </p:txBody>
      </p:sp>
      <p:sp>
        <p:nvSpPr>
          <p:cNvPr id="80968"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1.1% - 1.6%</a:t>
            </a:r>
          </a:p>
        </p:txBody>
      </p:sp>
      <p:sp>
        <p:nvSpPr>
          <p:cNvPr id="80969"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1.7% - 2.9%</a:t>
            </a:r>
          </a:p>
        </p:txBody>
      </p:sp>
      <p:sp>
        <p:nvSpPr>
          <p:cNvPr id="80970"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Smoked Cigars Frequently</a:t>
            </a:r>
          </a:p>
        </p:txBody>
      </p:sp>
      <p:sp>
        <p:nvSpPr>
          <p:cNvPr id="8097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100" b="0">
              <a:solidFill>
                <a:srgbClr val="FFCC00"/>
              </a:solidFill>
            </a:endParaRPr>
          </a:p>
        </p:txBody>
      </p:sp>
      <p:sp>
        <p:nvSpPr>
          <p:cNvPr id="8097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1402852781"/>
      </p:ext>
    </p:extLst>
  </p:cSld>
  <p:clrMapOvr>
    <a:masterClrMapping/>
  </p:clrMapOvr>
  <p:transition>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646331"/>
          </a:xfrm>
          <a:prstGeom prst="rect">
            <a:avLst/>
          </a:prstGeom>
          <a:noFill/>
        </p:spPr>
        <p:txBody>
          <a:bodyPr wrap="square" rtlCol="0">
            <a:spAutoFit/>
          </a:bodyPr>
          <a:lstStyle/>
          <a:p>
            <a:pPr algn="ctr"/>
            <a:r>
              <a:rPr lang="en-US" b="1" dirty="0" smtClean="0">
                <a:solidFill>
                  <a:srgbClr val="FFCC00"/>
                </a:solidFill>
              </a:rPr>
              <a:t>Percentage of Students Who Currently Smoked Cigars </a:t>
            </a:r>
            <a:r>
              <a:rPr lang="en-US" b="1" dirty="0">
                <a:solidFill>
                  <a:srgbClr val="FFCC00"/>
                </a:solidFill>
              </a:rPr>
              <a:t>Daily</a:t>
            </a:r>
            <a:r>
              <a:rPr lang="en-US" b="1" dirty="0" smtClean="0">
                <a:solidFill>
                  <a:srgbClr val="FFCC00"/>
                </a:solidFill>
              </a:rPr>
              <a:t>,* by Sex,</a:t>
            </a:r>
            <a:r>
              <a:rPr lang="en-US" sz="1800" b="1" dirty="0">
                <a:solidFill>
                  <a:srgbClr val="FFCC00"/>
                </a:solidFill>
              </a:rPr>
              <a:t> Grade, and Race/Ethnicity, 2017</a:t>
            </a:r>
            <a:endParaRPr lang="en-US" b="1" dirty="0">
              <a:solidFill>
                <a:srgbClr val="FFCC00"/>
              </a:solidFill>
            </a:endParaRPr>
          </a:p>
        </p:txBody>
      </p:sp>
      <p:sp>
        <p:nvSpPr>
          <p:cNvPr id="4" name="Footnote1"/>
          <p:cNvSpPr txBox="1"/>
          <p:nvPr/>
        </p:nvSpPr>
        <p:spPr>
          <a:xfrm>
            <a:off x="457200" y="5829211"/>
            <a:ext cx="8229600" cy="600164"/>
          </a:xfrm>
          <a:prstGeom prst="rect">
            <a:avLst/>
          </a:prstGeom>
          <a:noFill/>
        </p:spPr>
        <p:txBody>
          <a:bodyPr wrap="square" rtlCol="0" anchor="b" anchorCtr="0">
            <a:spAutoFit/>
          </a:bodyPr>
          <a:lstStyle/>
          <a:p>
            <a:r>
              <a:rPr lang="en-US" sz="1100" dirty="0">
                <a:solidFill>
                  <a:srgbClr val="FFCC00"/>
                </a:solidFill>
              </a:rPr>
              <a:t>*Cigars, cigarillos, or little cigars, on </a:t>
            </a:r>
            <a:r>
              <a:rPr lang="en-US" sz="1100" dirty="0" smtClean="0">
                <a:solidFill>
                  <a:srgbClr val="FFCC00"/>
                </a:solidFill>
              </a:rPr>
              <a:t>all 30 days during </a:t>
            </a:r>
            <a:r>
              <a:rPr lang="en-US" sz="1100" dirty="0">
                <a:solidFill>
                  <a:srgbClr val="FFCC00"/>
                </a:solidFill>
              </a:rPr>
              <a:t>the 30 days before the survey</a:t>
            </a:r>
          </a:p>
          <a:p>
            <a:r>
              <a:rPr lang="en-US" sz="1100" dirty="0" smtClean="0">
                <a:solidFill>
                  <a:srgbClr val="FFCC00"/>
                </a:solidFill>
              </a:rPr>
              <a:t>All </a:t>
            </a:r>
            <a:r>
              <a:rPr lang="en-US" sz="1100" dirty="0">
                <a:solidFill>
                  <a:srgbClr val="FFCC00"/>
                </a:solidFill>
              </a:rPr>
              <a:t>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87680" y="304800"/>
            <a:ext cx="8229600" cy="369332"/>
          </a:xfrm>
          <a:prstGeom prst="rect">
            <a:avLst/>
          </a:prstGeom>
          <a:noFill/>
        </p:spPr>
        <p:txBody>
          <a:bodyPr wrap="square" rtlCol="0">
            <a:spAutoFit/>
          </a:bodyPr>
          <a:lstStyle/>
          <a:p>
            <a:pPr algn="ctr"/>
            <a:r>
              <a:rPr lang="en-US" b="1" dirty="0" smtClean="0">
                <a:solidFill>
                  <a:srgbClr val="FFCC00"/>
                </a:solidFill>
              </a:rPr>
              <a:t>Percentage </a:t>
            </a:r>
            <a:r>
              <a:rPr lang="en-US" b="1" dirty="0">
                <a:solidFill>
                  <a:srgbClr val="FFCC00"/>
                </a:solidFill>
              </a:rPr>
              <a:t>of Students Who </a:t>
            </a:r>
            <a:r>
              <a:rPr lang="en-US" b="1" dirty="0" smtClean="0">
                <a:solidFill>
                  <a:srgbClr val="FFCC00"/>
                </a:solidFill>
              </a:rPr>
              <a:t>Currently Smoked </a:t>
            </a:r>
            <a:r>
              <a:rPr lang="en-US" b="1" dirty="0">
                <a:solidFill>
                  <a:srgbClr val="FFCC00"/>
                </a:solidFill>
              </a:rPr>
              <a:t>Cigars Daily,* </a:t>
            </a:r>
            <a:r>
              <a:rPr lang="en-US" b="1" dirty="0" smtClean="0">
                <a:solidFill>
                  <a:srgbClr val="FFCC00"/>
                </a:solidFill>
              </a:rPr>
              <a:t>1997-2017</a:t>
            </a:r>
            <a:r>
              <a:rPr lang="en-US" b="1" baseline="40000" dirty="0">
                <a:solidFill>
                  <a:srgbClr val="FFCC00"/>
                </a:solidFill>
              </a:rPr>
              <a:t> †</a:t>
            </a:r>
            <a:endParaRPr lang="en-US" b="1" dirty="0">
              <a:solidFill>
                <a:srgbClr val="FFCC00"/>
              </a:solidFill>
            </a:endParaRPr>
          </a:p>
        </p:txBody>
      </p:sp>
      <p:sp>
        <p:nvSpPr>
          <p:cNvPr id="5" name="Footnote1"/>
          <p:cNvSpPr txBox="1"/>
          <p:nvPr/>
        </p:nvSpPr>
        <p:spPr>
          <a:xfrm>
            <a:off x="457200" y="5498657"/>
            <a:ext cx="8229600" cy="938719"/>
          </a:xfrm>
          <a:prstGeom prst="rect">
            <a:avLst/>
          </a:prstGeom>
          <a:noFill/>
        </p:spPr>
        <p:txBody>
          <a:bodyPr wrap="square" rtlCol="0" anchor="b" anchorCtr="0">
            <a:spAutoFit/>
          </a:bodyPr>
          <a:lstStyle/>
          <a:p>
            <a:r>
              <a:rPr lang="en-US" sz="1100" dirty="0">
                <a:solidFill>
                  <a:srgbClr val="FFCC00"/>
                </a:solidFill>
              </a:rPr>
              <a:t>*Cigars, cigarillos, or little cigars, on all 30 days during the 30 days before the survey</a:t>
            </a:r>
          </a:p>
          <a:p>
            <a:r>
              <a:rPr lang="en-US" sz="1100" b="1" baseline="50000" smtClean="0">
                <a:solidFill>
                  <a:srgbClr val="FFCC00"/>
                </a:solidFill>
              </a:rPr>
              <a:t>†</a:t>
            </a:r>
            <a:r>
              <a:rPr lang="en-US" sz="1100" smtClean="0">
                <a:solidFill>
                  <a:srgbClr val="FFCC00"/>
                </a:solidFill>
              </a:rPr>
              <a:t>Increased 1997-2011</a:t>
            </a:r>
            <a:r>
              <a:rPr lang="en-US" sz="1100">
                <a:solidFill>
                  <a:srgbClr val="FFCC00"/>
                </a:solidFill>
              </a:rPr>
              <a:t>, </a:t>
            </a:r>
            <a:r>
              <a:rPr lang="en-US" sz="1100" smtClean="0">
                <a:solidFill>
                  <a:srgbClr val="FFCC00"/>
                </a:solidFill>
              </a:rPr>
              <a:t>decreased </a:t>
            </a:r>
            <a:r>
              <a:rPr lang="en-US" sz="1100" dirty="0">
                <a:solidFill>
                  <a:srgbClr val="FFCC00"/>
                </a:solidFill>
              </a:rPr>
              <a:t>2011-2017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1997-2017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646331"/>
          </a:xfrm>
          <a:prstGeom prst="rect">
            <a:avLst/>
          </a:prstGeom>
          <a:noFill/>
        </p:spPr>
        <p:txBody>
          <a:bodyPr wrap="square" rtlCol="0">
            <a:spAutoFit/>
          </a:bodyPr>
          <a:lstStyle/>
          <a:p>
            <a:pPr algn="ctr"/>
            <a:r>
              <a:rPr lang="en-US" b="1" dirty="0">
                <a:solidFill>
                  <a:srgbClr val="FFCC00"/>
                </a:solidFill>
              </a:rPr>
              <a:t>Percentage of Students Who </a:t>
            </a:r>
            <a:r>
              <a:rPr lang="en-US" b="1" dirty="0" smtClean="0">
                <a:solidFill>
                  <a:srgbClr val="FFCC00"/>
                </a:solidFill>
              </a:rPr>
              <a:t>Currently Smoked </a:t>
            </a:r>
            <a:r>
              <a:rPr lang="en-US" b="1" dirty="0">
                <a:solidFill>
                  <a:srgbClr val="FFCC00"/>
                </a:solidFill>
              </a:rPr>
              <a:t>Cigars Daily,* </a:t>
            </a:r>
            <a:r>
              <a:rPr lang="en-US" b="1" dirty="0" smtClean="0">
                <a:solidFill>
                  <a:srgbClr val="FFCC00"/>
                </a:solidFill>
              </a:rPr>
              <a:t>Across 33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a:solidFill>
                  <a:srgbClr val="FFCC00"/>
                </a:solidFill>
              </a:rPr>
              <a:t>*Cigars, cigarillos, or little cigars, on all 30 days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algn="ctr">
              <a:defRPr/>
            </a:pPr>
            <a:endParaRPr lang="en-US">
              <a:latin typeface="Arial" charset="0"/>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algn="ctr">
              <a:defRPr/>
            </a:pPr>
            <a:endParaRPr lang="en-US">
              <a:latin typeface="Arial" charset="0"/>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A64D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a:defRPr/>
            </a:pPr>
            <a:endParaRPr lang="en-US">
              <a:latin typeface="Arial" charset="0"/>
            </a:endParaRPr>
          </a:p>
        </p:txBody>
      </p:sp>
      <p:grpSp>
        <p:nvGrpSpPr>
          <p:cNvPr id="8300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grpSp>
        <p:nvGrpSpPr>
          <p:cNvPr id="8300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algn="ctr">
                <a:defRPr/>
              </a:pPr>
              <a:endParaRPr lang="en-US">
                <a:latin typeface="Arial" charset="0"/>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algn="ctr">
              <a:defRPr/>
            </a:pPr>
            <a:endParaRPr lang="en-US">
              <a:latin typeface="Arial" charset="0"/>
            </a:endParaRPr>
          </a:p>
        </p:txBody>
      </p:sp>
      <p:sp>
        <p:nvSpPr>
          <p:cNvPr id="8301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No Data</a:t>
            </a:r>
          </a:p>
        </p:txBody>
      </p:sp>
      <p:sp>
        <p:nvSpPr>
          <p:cNvPr id="83014"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0.3% - 0.5%</a:t>
            </a:r>
          </a:p>
        </p:txBody>
      </p:sp>
      <p:sp>
        <p:nvSpPr>
          <p:cNvPr id="83015"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0.6% - 0.7%</a:t>
            </a:r>
          </a:p>
        </p:txBody>
      </p:sp>
      <p:sp>
        <p:nvSpPr>
          <p:cNvPr id="83016" name="Text Box 107"/>
          <p:cNvSpPr txBox="1">
            <a:spLocks noChangeArrowheads="1"/>
          </p:cNvSpPr>
          <p:nvPr/>
        </p:nvSpPr>
        <p:spPr bwMode="auto">
          <a:xfrm>
            <a:off x="7861300" y="38687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0.8% - 1.0%</a:t>
            </a:r>
          </a:p>
        </p:txBody>
      </p:sp>
      <p:sp>
        <p:nvSpPr>
          <p:cNvPr id="83017" name="Text Box 108"/>
          <p:cNvSpPr txBox="1">
            <a:spLocks noChangeArrowheads="1"/>
          </p:cNvSpPr>
          <p:nvPr/>
        </p:nvSpPr>
        <p:spPr bwMode="auto">
          <a:xfrm>
            <a:off x="7861300" y="42116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ctr">
              <a:spcAft>
                <a:spcPct val="0"/>
              </a:spcAft>
              <a:buClrTx/>
              <a:buSzTx/>
              <a:buFontTx/>
              <a:buNone/>
            </a:pPr>
            <a:r>
              <a:rPr lang="en-US" altLang="en-US" sz="1100"/>
              <a:t>1.1% - 2.4%</a:t>
            </a:r>
          </a:p>
        </p:txBody>
      </p:sp>
      <p:sp>
        <p:nvSpPr>
          <p:cNvPr id="83018" name="Rectangle 7"/>
          <p:cNvSpPr>
            <a:spLocks noGrp="1" noChangeArrowheads="1"/>
          </p:cNvSpPr>
          <p:nvPr>
            <p:ph type="title" idx="4294967295"/>
          </p:nvPr>
        </p:nvSpPr>
        <p:spPr>
          <a:xfrm>
            <a:off x="436563" y="330200"/>
            <a:ext cx="8266112" cy="1135063"/>
          </a:xfrm>
          <a:noFill/>
        </p:spPr>
        <p:txBody>
          <a:bodyPr anchor="t"/>
          <a:lstStyle/>
          <a:p>
            <a:r>
              <a:rPr lang="en-US" altLang="en-US" sz="2000" dirty="0" smtClean="0">
                <a:solidFill>
                  <a:srgbClr val="FFCC00"/>
                </a:solidFill>
              </a:rPr>
              <a:t>Percentage of High School Students Who Currently Smoked Cigars Daily</a:t>
            </a:r>
          </a:p>
        </p:txBody>
      </p:sp>
      <p:sp>
        <p:nvSpPr>
          <p:cNvPr id="8301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spcBef>
                <a:spcPct val="50000"/>
              </a:spcBef>
              <a:spcAft>
                <a:spcPct val="0"/>
              </a:spcAft>
              <a:buClrTx/>
              <a:buSzTx/>
              <a:buFontTx/>
              <a:buNone/>
            </a:pPr>
            <a:endParaRPr lang="en-US" altLang="en-US" sz="1100" b="0">
              <a:solidFill>
                <a:srgbClr val="FFCC00"/>
              </a:solidFill>
            </a:endParaRPr>
          </a:p>
        </p:txBody>
      </p:sp>
      <p:sp>
        <p:nvSpPr>
          <p:cNvPr id="8302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itchFamily="2" charset="2"/>
              <a:buChar char="è"/>
              <a:defRPr sz="2800">
                <a:solidFill>
                  <a:schemeClr val="tx1"/>
                </a:solidFill>
                <a:latin typeface="Arial" panose="020B0604020202020204" pitchFamily="34" charset="0"/>
              </a:defRPr>
            </a:lvl9pPr>
          </a:lstStyle>
          <a:p>
            <a:pPr algn="r">
              <a:spcAft>
                <a:spcPct val="0"/>
              </a:spcAft>
              <a:buClrTx/>
              <a:buSzTx/>
              <a:buFontTx/>
              <a:buNone/>
            </a:pPr>
            <a:r>
              <a:rPr lang="en-US" altLang="en-US" sz="1600" b="0" i="1"/>
              <a:t>State Youth Risk Behavior Surveys, 2017</a:t>
            </a:r>
          </a:p>
        </p:txBody>
      </p:sp>
    </p:spTree>
    <p:extLst>
      <p:ext uri="{BB962C8B-B14F-4D97-AF65-F5344CB8AC3E}">
        <p14:creationId xmlns:p14="http://schemas.microsoft.com/office/powerpoint/2010/main" val="2392380396"/>
      </p:ext>
    </p:extLst>
  </p:cSld>
  <p:clrMapOvr>
    <a:masterClrMapping/>
  </p:clrMapOvr>
  <p:transition>
    <p:fade/>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or Cigars,*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a:p>
            <a:r>
              <a:rPr lang="en-US" sz="900" b="1" baseline="50000" dirty="0">
                <a:solidFill>
                  <a:srgbClr val="FFCC00"/>
                </a:solidFill>
              </a:rPr>
              <a:t>†</a:t>
            </a:r>
            <a:r>
              <a:rPr lang="en-US" sz="1100" dirty="0">
                <a:solidFill>
                  <a:srgbClr val="FFCC00"/>
                </a:solidFill>
              </a:rPr>
              <a:t>M &gt; F; 10th &gt; 9th, 11th &gt; 9th, 11th &gt; 10th, 12th &gt; 9th, 12th &gt; 10th, 12th &gt; 11th; W &gt; B, W &gt; 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or Cigars,* 1997-2017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a:p>
            <a:r>
              <a:rPr lang="en-US" sz="900" b="1" baseline="50000" dirty="0">
                <a:solidFill>
                  <a:srgbClr val="FFCC00"/>
                </a:solidFill>
              </a:rPr>
              <a:t>†</a:t>
            </a:r>
            <a:r>
              <a:rPr lang="en-US" sz="1100" dirty="0">
                <a:solidFill>
                  <a:srgbClr val="FFCC00"/>
                </a:solidFill>
              </a:rPr>
              <a:t>Decreased 1997-2017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1997-2017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Smoked Cigarettes or Cigars,* Across 33 States and 17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7276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7276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7277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72774" name="Text Box 105"/>
          <p:cNvSpPr txBox="1">
            <a:spLocks noChangeArrowheads="1"/>
          </p:cNvSpPr>
          <p:nvPr/>
        </p:nvSpPr>
        <p:spPr bwMode="auto">
          <a:xfrm>
            <a:off x="7821613" y="31829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5.0% - 10.3%</a:t>
            </a:r>
          </a:p>
        </p:txBody>
      </p:sp>
      <p:sp>
        <p:nvSpPr>
          <p:cNvPr id="72775"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10.4% - 12.6%</a:t>
            </a:r>
          </a:p>
        </p:txBody>
      </p:sp>
      <p:sp>
        <p:nvSpPr>
          <p:cNvPr id="72776"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12.7% - 14.5%</a:t>
            </a:r>
          </a:p>
        </p:txBody>
      </p:sp>
      <p:sp>
        <p:nvSpPr>
          <p:cNvPr id="7277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14.6% - 19.7%</a:t>
            </a:r>
          </a:p>
        </p:txBody>
      </p:sp>
      <p:sp>
        <p:nvSpPr>
          <p:cNvPr id="72778"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Smoked Cigarettes or Cigars*</a:t>
            </a:r>
          </a:p>
        </p:txBody>
      </p:sp>
      <p:sp>
        <p:nvSpPr>
          <p:cNvPr id="7277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On at least 1 day during the 30 days before the survey</a:t>
            </a:r>
          </a:p>
        </p:txBody>
      </p:sp>
      <p:sp>
        <p:nvSpPr>
          <p:cNvPr id="7278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536292606"/>
      </p:ext>
    </p:extLst>
  </p:cSld>
  <p:clrMapOvr>
    <a:masterClrMapping/>
  </p:clrMapOvr>
  <p:transition>
    <p:fade/>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or Cigars or Used Smokeless Tobacco,*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a:p>
            <a:r>
              <a:rPr lang="en-US" sz="900" b="1" baseline="50000" dirty="0">
                <a:solidFill>
                  <a:srgbClr val="FFCC00"/>
                </a:solidFill>
              </a:rPr>
              <a:t>†</a:t>
            </a:r>
            <a:r>
              <a:rPr lang="en-US" sz="1100" dirty="0">
                <a:solidFill>
                  <a:srgbClr val="FFCC00"/>
                </a:solidFill>
              </a:rPr>
              <a:t>M &gt; F; 10th &gt; 9th, 11th &gt; 9th, 11th &gt; 10th, 12th &gt; 9th, 12th &gt; 10th, 12th &gt; 11th; W &gt; B, W &gt; 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First Tried Cigarette Smoking Before Age 13 Years,* Across 32 States and 18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*Even one or two puffs</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Smoked Cigarettes or Cigars or Used Smokeless Tobacco,* Across 32 States and 17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7481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7481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7482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74822" name="Text Box 105"/>
          <p:cNvSpPr txBox="1">
            <a:spLocks noChangeArrowheads="1"/>
          </p:cNvSpPr>
          <p:nvPr/>
        </p:nvSpPr>
        <p:spPr bwMode="auto">
          <a:xfrm>
            <a:off x="7821613" y="31829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5.8% - 12.2%</a:t>
            </a:r>
          </a:p>
        </p:txBody>
      </p:sp>
      <p:sp>
        <p:nvSpPr>
          <p:cNvPr id="74823"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12.3% - 14.4%</a:t>
            </a:r>
          </a:p>
        </p:txBody>
      </p:sp>
      <p:sp>
        <p:nvSpPr>
          <p:cNvPr id="74824"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14.5% - 17.7%</a:t>
            </a:r>
          </a:p>
        </p:txBody>
      </p:sp>
      <p:sp>
        <p:nvSpPr>
          <p:cNvPr id="74825"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17.8% - 23.1%</a:t>
            </a:r>
          </a:p>
        </p:txBody>
      </p:sp>
      <p:sp>
        <p:nvSpPr>
          <p:cNvPr id="74826"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Smoked Cigarettes or Cigars or Used Smokeless Tobacco*</a:t>
            </a:r>
          </a:p>
        </p:txBody>
      </p:sp>
      <p:sp>
        <p:nvSpPr>
          <p:cNvPr id="7482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On at least 1 day during the 30 days before the survey</a:t>
            </a:r>
          </a:p>
        </p:txBody>
      </p:sp>
      <p:sp>
        <p:nvSpPr>
          <p:cNvPr id="7482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2213700334"/>
      </p:ext>
    </p:extLst>
  </p:cSld>
  <p:clrMapOvr>
    <a:masterClrMapping/>
  </p:clrMapOvr>
  <p:transition>
    <p:fade/>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or Cigars or Used Smokeless Tobacco or Electronic Vapor Products,*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a:p>
            <a:r>
              <a:rPr lang="en-US" sz="900" b="1" baseline="50000" dirty="0">
                <a:solidFill>
                  <a:srgbClr val="FFCC00"/>
                </a:solidFill>
              </a:rPr>
              <a:t>†</a:t>
            </a:r>
            <a:r>
              <a:rPr lang="en-US" sz="1100" dirty="0">
                <a:solidFill>
                  <a:srgbClr val="FFCC00"/>
                </a:solidFill>
              </a:rPr>
              <a:t>M &gt; F; 10th &gt; 9th, 11th &gt; 9th, 11th &gt; 10th, 12th &gt; 9th, 12th &gt; 10th, 12th &gt; 11th; W &gt; B, W &gt; 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Smoked Cigarettes or Cigars or Used Smokeless Tobacco or Electronic Vapor Products,* Across 32 States and 17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7686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7686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7686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76870" name="Text Box 105"/>
          <p:cNvSpPr txBox="1">
            <a:spLocks noChangeArrowheads="1"/>
          </p:cNvSpPr>
          <p:nvPr/>
        </p:nvSpPr>
        <p:spPr bwMode="auto">
          <a:xfrm>
            <a:off x="7821613" y="31829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9.7% - 18.6%</a:t>
            </a:r>
          </a:p>
        </p:txBody>
      </p:sp>
      <p:sp>
        <p:nvSpPr>
          <p:cNvPr id="76871"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18.7% - 21.4%</a:t>
            </a:r>
          </a:p>
        </p:txBody>
      </p:sp>
      <p:sp>
        <p:nvSpPr>
          <p:cNvPr id="76872"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21.5% - 25.7%</a:t>
            </a:r>
          </a:p>
        </p:txBody>
      </p:sp>
      <p:sp>
        <p:nvSpPr>
          <p:cNvPr id="76873"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25.8% - 32.7%</a:t>
            </a:r>
          </a:p>
        </p:txBody>
      </p:sp>
      <p:sp>
        <p:nvSpPr>
          <p:cNvPr id="76874"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Smoked Cigarettes or Cigars or Used Smokeless Tobacco or Electronic Vapor Products*</a:t>
            </a:r>
          </a:p>
        </p:txBody>
      </p:sp>
      <p:sp>
        <p:nvSpPr>
          <p:cNvPr id="7687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On at least 1 day during the 30 days before the survey</a:t>
            </a:r>
          </a:p>
        </p:txBody>
      </p:sp>
      <p:sp>
        <p:nvSpPr>
          <p:cNvPr id="7687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2066831271"/>
      </p:ext>
    </p:extLst>
  </p:cSld>
  <p:clrMapOvr>
    <a:masterClrMapping/>
  </p:clrMapOvr>
  <p:transition>
    <p:fade/>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Tried to Quit Using All Tobacco Products,* by Sex,</a:t>
            </a:r>
            <a:r>
              <a:rPr lang="en-US" sz="1700" b="1" baseline="40000" dirty="0">
                <a:solidFill>
                  <a:srgbClr val="FFCC00"/>
                </a:solidFill>
              </a:rPr>
              <a:t>†</a:t>
            </a:r>
            <a:r>
              <a:rPr lang="en-US" sz="1800" b="1" dirty="0">
                <a:solidFill>
                  <a:srgbClr val="FFCC00"/>
                </a:solidFill>
              </a:rPr>
              <a:t> Grade,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*Including cigarettes, cigars, smokeless tobacco, shisha or hookah tobacco, and electronic vapor products, ever during the 12 months before the survey, among students who used any tobacco products during the 12 months before the survey</a:t>
            </a:r>
          </a:p>
          <a:p>
            <a:r>
              <a:rPr lang="en-US" sz="900" b="1" baseline="50000" dirty="0">
                <a:solidFill>
                  <a:srgbClr val="FFCC00"/>
                </a:solidFill>
              </a:rPr>
              <a:t>†</a:t>
            </a:r>
            <a:r>
              <a:rPr lang="en-US" sz="1100" dirty="0">
                <a:solidFill>
                  <a:srgbClr val="FFCC00"/>
                </a:solidFill>
              </a:rPr>
              <a:t>F &gt; M; H &gt; B, W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Tried to Quit Using All Tobacco Products,* Across 21 States and 17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*Including cigarettes, cigars, smokeless tobacco, shisha or hookah tobacco, and electronic vapor products, ever during the 12 months before the survey, among students who used any tobacco products during the 12 months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7891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7891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7891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78918"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33.0% - 39.3%</a:t>
            </a:r>
          </a:p>
        </p:txBody>
      </p:sp>
      <p:sp>
        <p:nvSpPr>
          <p:cNvPr id="78919"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39.4% - 45.0%</a:t>
            </a:r>
          </a:p>
        </p:txBody>
      </p:sp>
      <p:sp>
        <p:nvSpPr>
          <p:cNvPr id="78920"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45.1% - 46.1%</a:t>
            </a:r>
          </a:p>
        </p:txBody>
      </p:sp>
      <p:sp>
        <p:nvSpPr>
          <p:cNvPr id="78921"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46.2% - 50.7%</a:t>
            </a:r>
          </a:p>
        </p:txBody>
      </p:sp>
      <p:sp>
        <p:nvSpPr>
          <p:cNvPr id="78922"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Tried to Quit Using All Tobacco Products*</a:t>
            </a:r>
          </a:p>
        </p:txBody>
      </p:sp>
      <p:sp>
        <p:nvSpPr>
          <p:cNvPr id="78923" name="Text Box 101"/>
          <p:cNvSpPr txBox="1">
            <a:spLocks noChangeArrowheads="1"/>
          </p:cNvSpPr>
          <p:nvPr/>
        </p:nvSpPr>
        <p:spPr bwMode="auto">
          <a:xfrm>
            <a:off x="360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Including cigarettes, cigars, smokeless tobacco, shisha or hookah tobacco, and electronic vapor products, ever during the 12 months before the survey, among students who used any tobacco products during the 12 months before the survey</a:t>
            </a:r>
          </a:p>
        </p:txBody>
      </p:sp>
      <p:sp>
        <p:nvSpPr>
          <p:cNvPr id="7892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3845923842"/>
      </p:ext>
    </p:extLst>
  </p:cSld>
  <p:clrMapOvr>
    <a:masterClrMapping/>
  </p:clrMapOvr>
  <p:transition>
    <p:fade/>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1600200"/>
            <a:ext cx="7315200" cy="1981200"/>
          </a:xfrm>
        </p:spPr>
        <p:txBody>
          <a:bodyPr/>
          <a:lstStyle/>
          <a:p>
            <a:r>
              <a:rPr lang="en-US" sz="4000" dirty="0" smtClean="0"/>
              <a:t>Alcohol and Other Drug Use</a:t>
            </a:r>
            <a:endParaRPr lang="en-US" sz="4000" dirty="0"/>
          </a:p>
        </p:txBody>
      </p:sp>
    </p:spTree>
    <p:extLst>
      <p:ext uri="{BB962C8B-B14F-4D97-AF65-F5344CB8AC3E}">
        <p14:creationId xmlns:p14="http://schemas.microsoft.com/office/powerpoint/2010/main" val="23500049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Drank Alcohol,*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*At least one drink of alcohol, on at least 1 day during their life</a:t>
            </a:r>
          </a:p>
          <a:p>
            <a:r>
              <a:rPr lang="en-US" sz="900" b="1" baseline="50000" dirty="0">
                <a:solidFill>
                  <a:srgbClr val="FFCC00"/>
                </a:solidFill>
              </a:rPr>
              <a:t>†</a:t>
            </a:r>
            <a:r>
              <a:rPr lang="en-US" sz="1100" dirty="0">
                <a:solidFill>
                  <a:srgbClr val="FFCC00"/>
                </a:solidFill>
              </a:rPr>
              <a:t>F &gt; M; 10th &gt; 9th, 11th &gt; 9th, 11th &gt; 10th, 12th &gt; 9th, 12th &gt; 10th, 12th &gt; 11th; H &gt; B, W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5228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5228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5229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52294" name="Text Box 105"/>
          <p:cNvSpPr txBox="1">
            <a:spLocks noChangeArrowheads="1"/>
          </p:cNvSpPr>
          <p:nvPr/>
        </p:nvSpPr>
        <p:spPr bwMode="auto">
          <a:xfrm>
            <a:off x="7861300" y="31829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5.7% - 8.1%</a:t>
            </a:r>
          </a:p>
        </p:txBody>
      </p:sp>
      <p:sp>
        <p:nvSpPr>
          <p:cNvPr id="52295" name="Text Box 106"/>
          <p:cNvSpPr txBox="1">
            <a:spLocks noChangeArrowheads="1"/>
          </p:cNvSpPr>
          <p:nvPr/>
        </p:nvSpPr>
        <p:spPr bwMode="auto">
          <a:xfrm>
            <a:off x="7861300" y="3538538"/>
            <a:ext cx="9477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8.2% - 9.8%</a:t>
            </a:r>
          </a:p>
        </p:txBody>
      </p:sp>
      <p:sp>
        <p:nvSpPr>
          <p:cNvPr id="52296" name="Text Box 107"/>
          <p:cNvSpPr txBox="1">
            <a:spLocks noChangeArrowheads="1"/>
          </p:cNvSpPr>
          <p:nvPr/>
        </p:nvSpPr>
        <p:spPr bwMode="auto">
          <a:xfrm>
            <a:off x="7821613" y="38687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9.9% - 11.7%</a:t>
            </a:r>
          </a:p>
        </p:txBody>
      </p:sp>
      <p:sp>
        <p:nvSpPr>
          <p:cNvPr id="5229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11.8% - 16.7%</a:t>
            </a:r>
          </a:p>
        </p:txBody>
      </p:sp>
      <p:sp>
        <p:nvSpPr>
          <p:cNvPr id="52298"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First Tried Cigarette Smoking Before Age 13 Years*</a:t>
            </a:r>
          </a:p>
        </p:txBody>
      </p:sp>
      <p:sp>
        <p:nvSpPr>
          <p:cNvPr id="5229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Even one or two puffs</a:t>
            </a:r>
          </a:p>
        </p:txBody>
      </p:sp>
      <p:sp>
        <p:nvSpPr>
          <p:cNvPr id="5230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2673830757"/>
      </p:ext>
    </p:extLst>
  </p:cSld>
  <p:clrMapOvr>
    <a:masterClrMapping/>
  </p:clrMapOvr>
  <p:transition>
    <p:fade/>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Ever Drank Alcohol,*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*At least one drink of alcohol, on at least 1 day during their life</a:t>
            </a:r>
          </a:p>
          <a:p>
            <a:r>
              <a:rPr lang="en-US" sz="900" b="1" baseline="50000" dirty="0">
                <a:solidFill>
                  <a:srgbClr val="FFCC00"/>
                </a:solidFill>
              </a:rPr>
              <a:t>†</a:t>
            </a:r>
            <a:r>
              <a:rPr lang="en-US" sz="1100" dirty="0">
                <a:solidFill>
                  <a:srgbClr val="FFCC00"/>
                </a:solidFill>
              </a:rPr>
              <a:t>Decreased 1991-2017, decreased 1991-2007, decreased 2007-2017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279046919"/>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Ever Drank Alcohol,* Across 29 States and 19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*At least one drink of alcohol, on at least 1 day during their life</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80958"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80959"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80965"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80966"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30.4% - 56.3%</a:t>
            </a:r>
          </a:p>
        </p:txBody>
      </p:sp>
      <p:sp>
        <p:nvSpPr>
          <p:cNvPr id="80967"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56.4% - 58.6%</a:t>
            </a:r>
          </a:p>
        </p:txBody>
      </p:sp>
      <p:sp>
        <p:nvSpPr>
          <p:cNvPr id="80968"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58.7% - 60.9%</a:t>
            </a:r>
          </a:p>
        </p:txBody>
      </p:sp>
      <p:sp>
        <p:nvSpPr>
          <p:cNvPr id="80969"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61.0% - 68.0%</a:t>
            </a:r>
          </a:p>
        </p:txBody>
      </p:sp>
      <p:sp>
        <p:nvSpPr>
          <p:cNvPr id="80970"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Ever Drank Alcohol*</a:t>
            </a:r>
          </a:p>
        </p:txBody>
      </p:sp>
      <p:sp>
        <p:nvSpPr>
          <p:cNvPr id="80971"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At least one drink of alcohol, on at least 1 day during their life</a:t>
            </a:r>
          </a:p>
        </p:txBody>
      </p:sp>
      <p:sp>
        <p:nvSpPr>
          <p:cNvPr id="80972"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897288442"/>
      </p:ext>
    </p:extLst>
  </p:cSld>
  <p:clrMapOvr>
    <a:masterClrMapping/>
  </p:clrMapOvr>
  <p:transition>
    <p:fade/>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Had Their First Drink of Alcohol Before Age 13 Years,*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*Other than a few sips</a:t>
            </a:r>
          </a:p>
          <a:p>
            <a:r>
              <a:rPr lang="en-US" sz="900" b="1" baseline="50000" dirty="0">
                <a:solidFill>
                  <a:srgbClr val="FFCC00"/>
                </a:solidFill>
              </a:rPr>
              <a:t>†</a:t>
            </a:r>
            <a:r>
              <a:rPr lang="en-US" sz="1100" dirty="0">
                <a:solidFill>
                  <a:srgbClr val="FFCC00"/>
                </a:solidFill>
              </a:rPr>
              <a:t>M &gt; F; 9th &gt; 11th, 9th &gt; 12th, 10th &gt; 12th, 11th &gt; 12th; H &gt; B, H &gt; W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Had Their First Drink of Alcohol Before Age 13 Years,*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*Other than a few sips</a:t>
            </a:r>
          </a:p>
          <a:p>
            <a:r>
              <a:rPr lang="en-US" sz="900" b="1" baseline="50000" dirty="0">
                <a:solidFill>
                  <a:srgbClr val="FFCC00"/>
                </a:solidFill>
              </a:rPr>
              <a:t>†</a:t>
            </a:r>
            <a:r>
              <a:rPr lang="en-US" sz="1100" dirty="0">
                <a:solidFill>
                  <a:srgbClr val="FFCC00"/>
                </a:solidFill>
              </a:rPr>
              <a:t>Decreased 1991-2017, no change 1991-1999, decreased 1999-2017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3963454480"/>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Had Their First Drink of Alcohol Before Age 13 Years,* Across 38 States and 20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*Other than a few sips</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83006"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83007"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83013"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83014" name="Text Box 105"/>
          <p:cNvSpPr txBox="1">
            <a:spLocks noChangeArrowheads="1"/>
          </p:cNvSpPr>
          <p:nvPr/>
        </p:nvSpPr>
        <p:spPr bwMode="auto">
          <a:xfrm>
            <a:off x="7821613" y="31829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7.8% - 13.6%</a:t>
            </a:r>
          </a:p>
        </p:txBody>
      </p:sp>
      <p:sp>
        <p:nvSpPr>
          <p:cNvPr id="83015"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13.7% - 15.7%</a:t>
            </a:r>
          </a:p>
        </p:txBody>
      </p:sp>
      <p:sp>
        <p:nvSpPr>
          <p:cNvPr id="83016"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15.8% - 17.1%</a:t>
            </a:r>
          </a:p>
        </p:txBody>
      </p:sp>
      <p:sp>
        <p:nvSpPr>
          <p:cNvPr id="83017"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17.2% - 22.5%</a:t>
            </a:r>
          </a:p>
        </p:txBody>
      </p:sp>
      <p:sp>
        <p:nvSpPr>
          <p:cNvPr id="83018"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Had Their First Drink of Alcohol Before Age 13 Years*</a:t>
            </a:r>
          </a:p>
        </p:txBody>
      </p:sp>
      <p:sp>
        <p:nvSpPr>
          <p:cNvPr id="83019"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Other than a few sips</a:t>
            </a:r>
          </a:p>
        </p:txBody>
      </p:sp>
      <p:sp>
        <p:nvSpPr>
          <p:cNvPr id="83020"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719084813"/>
      </p:ext>
    </p:extLst>
  </p:cSld>
  <p:clrMapOvr>
    <a:masterClrMapping/>
  </p:clrMapOvr>
  <p:transition>
    <p:fade/>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Drank Alcohol,*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*At least one drink of alcohol, on at least 1 day during the 30 days before the survey</a:t>
            </a:r>
          </a:p>
          <a:p>
            <a:r>
              <a:rPr lang="en-US" sz="900" b="1" baseline="50000" dirty="0">
                <a:solidFill>
                  <a:srgbClr val="FFCC00"/>
                </a:solidFill>
              </a:rPr>
              <a:t>†</a:t>
            </a:r>
            <a:r>
              <a:rPr lang="en-US" sz="1100" dirty="0">
                <a:solidFill>
                  <a:srgbClr val="FFCC00"/>
                </a:solidFill>
              </a:rPr>
              <a:t>F &gt; M; 10th &gt; 9th, 11th &gt; 9th, 11th &gt; 10th, 12th &gt; 9th, 12th &gt; 10th, 12th &gt; 11th; H &gt; B, W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Drank Alcohol,* 1991-2017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*At least one drink of alcohol, on at least 1 day during the 30 days before the survey</a:t>
            </a:r>
          </a:p>
          <a:p>
            <a:r>
              <a:rPr lang="en-US" sz="900" b="1" baseline="50000" dirty="0">
                <a:solidFill>
                  <a:srgbClr val="FFCC00"/>
                </a:solidFill>
              </a:rPr>
              <a:t>†</a:t>
            </a:r>
            <a:r>
              <a:rPr lang="en-US" sz="1100" dirty="0">
                <a:solidFill>
                  <a:srgbClr val="FFCC00"/>
                </a:solidFill>
              </a:rPr>
              <a:t>Decreased 1991-2017, decreased 1991-2007, decreased 2007-2017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1991-2017</a:t>
            </a:r>
            <a:endParaRPr lang="en-US" sz="1600" i="1" dirty="0"/>
          </a:p>
        </p:txBody>
      </p:sp>
      <p:graphicFrame>
        <p:nvGraphicFramePr>
          <p:cNvPr id="6" name="Chart 5"/>
          <p:cNvGraphicFramePr/>
          <p:nvPr>
            <p:extLst>
              <p:ext uri="{D42A27DB-BD31-4B8C-83A1-F6EECF244321}">
                <p14:modId xmlns:p14="http://schemas.microsoft.com/office/powerpoint/2010/main" val="357868598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Drank Alcohol,* Across 39 States and 21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*At least one drink of alcohol,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Smoked Cigarettes,*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*On at least 1 day during the 30 days before the survey</a:t>
            </a:r>
          </a:p>
          <a:p>
            <a:r>
              <a:rPr lang="en-US" sz="900" b="1" baseline="50000" dirty="0">
                <a:solidFill>
                  <a:srgbClr val="FFCC00"/>
                </a:solidFill>
              </a:rPr>
              <a:t>†</a:t>
            </a:r>
            <a:r>
              <a:rPr lang="en-US" sz="1100" dirty="0">
                <a:solidFill>
                  <a:srgbClr val="FFCC00"/>
                </a:solidFill>
              </a:rPr>
              <a:t>M &gt; F; 10th &gt; 9th, 11th &gt; 9th, 11th &gt; 10th, 12th &gt; 9th, 12th &gt; 10th, 12th &gt; 11th; H &gt; B, W &gt; B, W &gt; H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85054"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85055"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85061"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85062"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10.6% - 25.6%</a:t>
            </a:r>
          </a:p>
        </p:txBody>
      </p:sp>
      <p:sp>
        <p:nvSpPr>
          <p:cNvPr id="85063"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25.7% - 27.0%</a:t>
            </a:r>
          </a:p>
        </p:txBody>
      </p:sp>
      <p:sp>
        <p:nvSpPr>
          <p:cNvPr id="85064"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27.1% - 30.3%</a:t>
            </a:r>
          </a:p>
        </p:txBody>
      </p:sp>
      <p:sp>
        <p:nvSpPr>
          <p:cNvPr id="85065"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30.4% - 34.0%</a:t>
            </a:r>
          </a:p>
        </p:txBody>
      </p:sp>
      <p:sp>
        <p:nvSpPr>
          <p:cNvPr id="85066"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Drank Alcohol*</a:t>
            </a:r>
          </a:p>
        </p:txBody>
      </p:sp>
      <p:sp>
        <p:nvSpPr>
          <p:cNvPr id="85067"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At least one drink of alcohol, on at least 1 day during the 30 days before the survey</a:t>
            </a:r>
          </a:p>
        </p:txBody>
      </p:sp>
      <p:sp>
        <p:nvSpPr>
          <p:cNvPr id="85068"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554048038"/>
      </p:ext>
    </p:extLst>
  </p:cSld>
  <p:clrMapOvr>
    <a:masterClrMapping/>
  </p:clrMapOvr>
  <p:transition>
    <p:fade/>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Usually Got the Alcohol They Drank by Someone Giving It to Them,* by Sex,</a:t>
            </a:r>
            <a:r>
              <a:rPr lang="en-US" sz="1700" b="1" baseline="40000" dirty="0">
                <a:solidFill>
                  <a:srgbClr val="FFCC00"/>
                </a:solidFill>
              </a:rPr>
              <a:t>†</a:t>
            </a:r>
            <a:r>
              <a:rPr lang="en-US" sz="1800" b="1" dirty="0">
                <a:solidFill>
                  <a:srgbClr val="FFCC00"/>
                </a:solidFill>
              </a:rPr>
              <a:t> Grade, and Race/Ethnicity,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*During the 30 days before the survey, among students who currently drank alcohol</a:t>
            </a:r>
          </a:p>
          <a:p>
            <a:r>
              <a:rPr lang="en-US" sz="900" b="1" baseline="50000" dirty="0">
                <a:solidFill>
                  <a:srgbClr val="FFCC00"/>
                </a:solidFill>
              </a:rPr>
              <a:t>†</a:t>
            </a:r>
            <a:r>
              <a:rPr lang="en-US" sz="1100" dirty="0">
                <a:solidFill>
                  <a:srgbClr val="FFCC00"/>
                </a:solidFill>
              </a:rPr>
              <a:t>F &gt; M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Usually Got the Alcohol They Drank by Someone Giving It to Them,* 2007-2017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*During the 30 days before the survey, among students who currently drank alcohol</a:t>
            </a:r>
          </a:p>
          <a:p>
            <a:r>
              <a:rPr lang="en-US" sz="900" b="1" baseline="50000" dirty="0">
                <a:solidFill>
                  <a:srgbClr val="FFCC00"/>
                </a:solidFill>
              </a:rPr>
              <a:t>†</a:t>
            </a:r>
            <a:r>
              <a:rPr lang="en-US" sz="1100" dirty="0">
                <a:solidFill>
                  <a:srgbClr val="FFCC00"/>
                </a:solidFill>
              </a:rPr>
              <a:t>No change 2007-2017 [Based on linear and quadratic trend analyses using logistic regression models controlling for sex, race/ethnicity, and grade (p &lt; 0.05). Significant linear trends (if present) across all available years are described first followed by linear changes in each segment of significant quadratic trends (if present).]</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2007-2017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Usually Got the Alcohol They Drank by Someone Giving It to Them,* Across 31 States and 15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*During the 30 days before the survey, among students who currently drank alcohol</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87102"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87103"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87109"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87110" name="Text Box 105"/>
          <p:cNvSpPr txBox="1">
            <a:spLocks noChangeArrowheads="1"/>
          </p:cNvSpPr>
          <p:nvPr/>
        </p:nvSpPr>
        <p:spPr bwMode="auto">
          <a:xfrm>
            <a:off x="7781925" y="31829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31.7% - 38.5%</a:t>
            </a:r>
          </a:p>
        </p:txBody>
      </p:sp>
      <p:sp>
        <p:nvSpPr>
          <p:cNvPr id="87111"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38.6% - 40.0%</a:t>
            </a:r>
          </a:p>
        </p:txBody>
      </p:sp>
      <p:sp>
        <p:nvSpPr>
          <p:cNvPr id="87112"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40.1% - 41.9%</a:t>
            </a:r>
          </a:p>
        </p:txBody>
      </p:sp>
      <p:sp>
        <p:nvSpPr>
          <p:cNvPr id="87113"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42.0% - 46.6%</a:t>
            </a:r>
          </a:p>
        </p:txBody>
      </p:sp>
      <p:sp>
        <p:nvSpPr>
          <p:cNvPr id="87114"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Usually Got the Alcohol They Drank by Someone Giving It to Them*</a:t>
            </a:r>
          </a:p>
        </p:txBody>
      </p:sp>
      <p:sp>
        <p:nvSpPr>
          <p:cNvPr id="87115" name="Text Box 101"/>
          <p:cNvSpPr txBox="1">
            <a:spLocks noChangeArrowheads="1"/>
          </p:cNvSpPr>
          <p:nvPr/>
        </p:nvSpPr>
        <p:spPr bwMode="auto">
          <a:xfrm>
            <a:off x="360363" y="6186488"/>
            <a:ext cx="83423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During the 30 days before the survey, among students who currently drank alcohol</a:t>
            </a:r>
          </a:p>
        </p:txBody>
      </p:sp>
      <p:sp>
        <p:nvSpPr>
          <p:cNvPr id="87116"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1506763828"/>
      </p:ext>
    </p:extLst>
  </p:cSld>
  <p:clrMapOvr>
    <a:masterClrMapping/>
  </p:clrMapOvr>
  <p:transition>
    <p:fade/>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Currently Were Binge Drinking,* by Sex,</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*Had four or more drinks of alcohol in a row for female students or five or more drinks of alcohol in a row for male students, within a couple of hours, on at least 1 day during the 30 days before the survey</a:t>
            </a:r>
          </a:p>
          <a:p>
            <a:r>
              <a:rPr lang="en-US" sz="900" b="1" baseline="50000" dirty="0">
                <a:solidFill>
                  <a:srgbClr val="FFCC00"/>
                </a:solidFill>
              </a:rPr>
              <a:t>†</a:t>
            </a:r>
            <a:r>
              <a:rPr lang="en-US" sz="1100" dirty="0">
                <a:solidFill>
                  <a:srgbClr val="FFCC00"/>
                </a:solidFill>
              </a:rPr>
              <a:t>10th &gt; 9th, 11th &gt; 9th, 11th &gt; 10th, 12th &gt; 9th, 12th &gt; 10th, 12th &gt; 11th; H &gt; B, W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3" descr="see speaker's note below"/>
          <p:cNvGraphicFramePr>
            <a:graphicFrameLocks noGrp="1"/>
          </p:cNvGraphicFramePr>
          <p:nvPr>
            <p:ph idx="1"/>
            <p:extLst>
              <p:ext uri="{D42A27DB-BD31-4B8C-83A1-F6EECF244321}">
                <p14:modId xmlns:p14="http://schemas.microsoft.com/office/powerpoint/2010/main" val="1913313227"/>
              </p:ext>
            </p:extLst>
          </p:nvPr>
        </p:nvGraphicFramePr>
        <p:xfrm>
          <a:off x="228600" y="1524000"/>
          <a:ext cx="8686800" cy="4114800"/>
        </p:xfrm>
        <a:graphic>
          <a:graphicData uri="http://schemas.openxmlformats.org/drawingml/2006/chart">
            <c:chart xmlns:c="http://schemas.openxmlformats.org/drawingml/2006/chart" xmlns:r="http://schemas.openxmlformats.org/officeDocument/2006/relationships" r:id="rId3"/>
          </a:graphicData>
        </a:graphic>
      </p:graphicFrame>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Range and Median Percentage of High School Students Who Currently Were Binge Drinking,* Across 36 States and 20 Cities, 2017</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*Had four or more drinks of alcohol in a row for female students or five or more drinks of alcohol in a row for male students, within a couple of hours, on at least 1 day during the 30 days before the survey</a:t>
            </a:r>
          </a:p>
        </p:txBody>
      </p:sp>
      <p:sp>
        <p:nvSpPr>
          <p:cNvPr id="4" name="SiteFooter1"/>
          <p:cNvSpPr txBox="1"/>
          <p:nvPr/>
        </p:nvSpPr>
        <p:spPr>
          <a:xfrm>
            <a:off x="4043680" y="6497320"/>
            <a:ext cx="4876800" cy="338554"/>
          </a:xfrm>
          <a:prstGeom prst="rect">
            <a:avLst/>
          </a:prstGeom>
          <a:noFill/>
        </p:spPr>
        <p:txBody>
          <a:bodyPr wrap="square" rtlCol="0">
            <a:spAutoFit/>
          </a:bodyPr>
          <a:lstStyle/>
          <a:p>
            <a:pPr algn="r"/>
            <a:r>
              <a:rPr lang="en-US" sz="1600" i="1" dirty="0" smtClean="0"/>
              <a:t>State and Local Youth Risk Behavior Surveys, 2017</a:t>
            </a:r>
            <a:endParaRPr lang="en-US" sz="1600" i="1" dirty="0"/>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Kansas"/>
          <p:cNvSpPr>
            <a:spLocks noChangeAspect="1"/>
          </p:cNvSpPr>
          <p:nvPr/>
        </p:nvSpPr>
        <p:spPr bwMode="auto">
          <a:xfrm>
            <a:off x="4151313" y="3081338"/>
            <a:ext cx="909637" cy="490537"/>
          </a:xfrm>
          <a:custGeom>
            <a:avLst/>
            <a:gdLst>
              <a:gd name="T0" fmla="*/ 0 w 116"/>
              <a:gd name="T1" fmla="*/ 2147483647 h 63"/>
              <a:gd name="T2" fmla="*/ 2147483647 w 116"/>
              <a:gd name="T3" fmla="*/ 0 h 63"/>
              <a:gd name="T4" fmla="*/ 2147483647 w 116"/>
              <a:gd name="T5" fmla="*/ 2147483647 h 63"/>
              <a:gd name="T6" fmla="*/ 2147483647 w 116"/>
              <a:gd name="T7" fmla="*/ 2147483647 h 63"/>
              <a:gd name="T8" fmla="*/ 2147483647 w 116"/>
              <a:gd name="T9" fmla="*/ 2147483647 h 63"/>
              <a:gd name="T10" fmla="*/ 2147483647 w 116"/>
              <a:gd name="T11" fmla="*/ 2147483647 h 63"/>
              <a:gd name="T12" fmla="*/ 2147483647 w 116"/>
              <a:gd name="T13" fmla="*/ 2147483647 h 63"/>
              <a:gd name="T14" fmla="*/ 2147483647 w 116"/>
              <a:gd name="T15" fmla="*/ 2147483647 h 63"/>
              <a:gd name="T16" fmla="*/ 2147483647 w 116"/>
              <a:gd name="T17" fmla="*/ 2147483647 h 63"/>
              <a:gd name="T18" fmla="*/ 2147483647 w 116"/>
              <a:gd name="T19" fmla="*/ 2147483647 h 63"/>
              <a:gd name="T20" fmla="*/ 2147483647 w 116"/>
              <a:gd name="T21" fmla="*/ 2147483647 h 63"/>
              <a:gd name="T22" fmla="*/ 2147483647 w 116"/>
              <a:gd name="T23" fmla="*/ 2147483647 h 63"/>
              <a:gd name="T24" fmla="*/ 2147483647 w 116"/>
              <a:gd name="T25" fmla="*/ 2147483647 h 63"/>
              <a:gd name="T26" fmla="*/ 2147483647 w 116"/>
              <a:gd name="T27" fmla="*/ 2147483647 h 63"/>
              <a:gd name="T28" fmla="*/ 0 w 116"/>
              <a:gd name="T29" fmla="*/ 2147483647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63"/>
              <a:gd name="T47" fmla="*/ 116 w 116"/>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63">
                <a:moveTo>
                  <a:pt x="0" y="60"/>
                </a:moveTo>
                <a:lnTo>
                  <a:pt x="4" y="0"/>
                </a:lnTo>
                <a:lnTo>
                  <a:pt x="47" y="3"/>
                </a:lnTo>
                <a:lnTo>
                  <a:pt x="105" y="3"/>
                </a:lnTo>
                <a:lnTo>
                  <a:pt x="108" y="6"/>
                </a:lnTo>
                <a:lnTo>
                  <a:pt x="110" y="6"/>
                </a:lnTo>
                <a:lnTo>
                  <a:pt x="111" y="7"/>
                </a:lnTo>
                <a:lnTo>
                  <a:pt x="112" y="9"/>
                </a:lnTo>
                <a:lnTo>
                  <a:pt x="110" y="9"/>
                </a:lnTo>
                <a:lnTo>
                  <a:pt x="108" y="13"/>
                </a:lnTo>
                <a:lnTo>
                  <a:pt x="113" y="19"/>
                </a:lnTo>
                <a:lnTo>
                  <a:pt x="116" y="20"/>
                </a:lnTo>
                <a:lnTo>
                  <a:pt x="116" y="63"/>
                </a:lnTo>
                <a:lnTo>
                  <a:pt x="66" y="63"/>
                </a:lnTo>
                <a:lnTo>
                  <a:pt x="0" y="6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5" name="Missouri"/>
          <p:cNvSpPr>
            <a:spLocks noChangeAspect="1"/>
          </p:cNvSpPr>
          <p:nvPr/>
        </p:nvSpPr>
        <p:spPr bwMode="auto">
          <a:xfrm>
            <a:off x="4926013" y="3014663"/>
            <a:ext cx="809625" cy="698500"/>
          </a:xfrm>
          <a:custGeom>
            <a:avLst/>
            <a:gdLst>
              <a:gd name="T0" fmla="*/ 0 w 103"/>
              <a:gd name="T1" fmla="*/ 2147483647 h 90"/>
              <a:gd name="T2" fmla="*/ 2147483647 w 103"/>
              <a:gd name="T3" fmla="*/ 2147483647 h 90"/>
              <a:gd name="T4" fmla="*/ 2147483647 w 103"/>
              <a:gd name="T5" fmla="*/ 2147483647 h 90"/>
              <a:gd name="T6" fmla="*/ 2147483647 w 103"/>
              <a:gd name="T7" fmla="*/ 2147483647 h 90"/>
              <a:gd name="T8" fmla="*/ 2147483647 w 103"/>
              <a:gd name="T9" fmla="*/ 2147483647 h 90"/>
              <a:gd name="T10" fmla="*/ 2147483647 w 103"/>
              <a:gd name="T11" fmla="*/ 2147483647 h 90"/>
              <a:gd name="T12" fmla="*/ 2147483647 w 103"/>
              <a:gd name="T13" fmla="*/ 2147483647 h 90"/>
              <a:gd name="T14" fmla="*/ 2147483647 w 103"/>
              <a:gd name="T15" fmla="*/ 2147483647 h 90"/>
              <a:gd name="T16" fmla="*/ 2147483647 w 103"/>
              <a:gd name="T17" fmla="*/ 2147483647 h 90"/>
              <a:gd name="T18" fmla="*/ 2147483647 w 103"/>
              <a:gd name="T19" fmla="*/ 2147483647 h 90"/>
              <a:gd name="T20" fmla="*/ 2147483647 w 103"/>
              <a:gd name="T21" fmla="*/ 2147483647 h 90"/>
              <a:gd name="T22" fmla="*/ 2147483647 w 103"/>
              <a:gd name="T23" fmla="*/ 2147483647 h 90"/>
              <a:gd name="T24" fmla="*/ 2147483647 w 103"/>
              <a:gd name="T25" fmla="*/ 2147483647 h 90"/>
              <a:gd name="T26" fmla="*/ 2147483647 w 103"/>
              <a:gd name="T27" fmla="*/ 2147483647 h 90"/>
              <a:gd name="T28" fmla="*/ 2147483647 w 103"/>
              <a:gd name="T29" fmla="*/ 2147483647 h 90"/>
              <a:gd name="T30" fmla="*/ 2147483647 w 103"/>
              <a:gd name="T31" fmla="*/ 2147483647 h 90"/>
              <a:gd name="T32" fmla="*/ 2147483647 w 103"/>
              <a:gd name="T33" fmla="*/ 2147483647 h 90"/>
              <a:gd name="T34" fmla="*/ 2147483647 w 103"/>
              <a:gd name="T35" fmla="*/ 2147483647 h 90"/>
              <a:gd name="T36" fmla="*/ 2147483647 w 103"/>
              <a:gd name="T37" fmla="*/ 2147483647 h 90"/>
              <a:gd name="T38" fmla="*/ 2147483647 w 103"/>
              <a:gd name="T39" fmla="*/ 2147483647 h 90"/>
              <a:gd name="T40" fmla="*/ 2147483647 w 103"/>
              <a:gd name="T41" fmla="*/ 2147483647 h 90"/>
              <a:gd name="T42" fmla="*/ 2147483647 w 103"/>
              <a:gd name="T43" fmla="*/ 2147483647 h 90"/>
              <a:gd name="T44" fmla="*/ 2147483647 w 103"/>
              <a:gd name="T45" fmla="*/ 2147483647 h 90"/>
              <a:gd name="T46" fmla="*/ 2147483647 w 103"/>
              <a:gd name="T47" fmla="*/ 2147483647 h 90"/>
              <a:gd name="T48" fmla="*/ 2147483647 w 103"/>
              <a:gd name="T49" fmla="*/ 2147483647 h 90"/>
              <a:gd name="T50" fmla="*/ 2147483647 w 103"/>
              <a:gd name="T51" fmla="*/ 2147483647 h 90"/>
              <a:gd name="T52" fmla="*/ 2147483647 w 103"/>
              <a:gd name="T53" fmla="*/ 2147483647 h 90"/>
              <a:gd name="T54" fmla="*/ 2147483647 w 103"/>
              <a:gd name="T55" fmla="*/ 2147483647 h 90"/>
              <a:gd name="T56" fmla="*/ 2147483647 w 103"/>
              <a:gd name="T57" fmla="*/ 2147483647 h 90"/>
              <a:gd name="T58" fmla="*/ 2147483647 w 103"/>
              <a:gd name="T59" fmla="*/ 2147483647 h 90"/>
              <a:gd name="T60" fmla="*/ 2147483647 w 103"/>
              <a:gd name="T61" fmla="*/ 2147483647 h 90"/>
              <a:gd name="T62" fmla="*/ 2147483647 w 103"/>
              <a:gd name="T63" fmla="*/ 2147483647 h 90"/>
              <a:gd name="T64" fmla="*/ 2147483647 w 103"/>
              <a:gd name="T65" fmla="*/ 2147483647 h 90"/>
              <a:gd name="T66" fmla="*/ 2147483647 w 103"/>
              <a:gd name="T67" fmla="*/ 2147483647 h 90"/>
              <a:gd name="T68" fmla="*/ 2147483647 w 103"/>
              <a:gd name="T69" fmla="*/ 2147483647 h 90"/>
              <a:gd name="T70" fmla="*/ 2147483647 w 103"/>
              <a:gd name="T71" fmla="*/ 2147483647 h 90"/>
              <a:gd name="T72" fmla="*/ 2147483647 w 103"/>
              <a:gd name="T73" fmla="*/ 2147483647 h 90"/>
              <a:gd name="T74" fmla="*/ 2147483647 w 103"/>
              <a:gd name="T75" fmla="*/ 0 h 90"/>
              <a:gd name="T76" fmla="*/ 0 w 103"/>
              <a:gd name="T77" fmla="*/ 2147483647 h 9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90"/>
              <a:gd name="T119" fmla="*/ 103 w 103"/>
              <a:gd name="T120" fmla="*/ 90 h 9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90">
                <a:moveTo>
                  <a:pt x="0" y="1"/>
                </a:moveTo>
                <a:lnTo>
                  <a:pt x="6" y="12"/>
                </a:lnTo>
                <a:lnTo>
                  <a:pt x="9" y="15"/>
                </a:lnTo>
                <a:lnTo>
                  <a:pt x="11" y="15"/>
                </a:lnTo>
                <a:lnTo>
                  <a:pt x="12" y="16"/>
                </a:lnTo>
                <a:lnTo>
                  <a:pt x="13" y="18"/>
                </a:lnTo>
                <a:lnTo>
                  <a:pt x="11" y="18"/>
                </a:lnTo>
                <a:lnTo>
                  <a:pt x="9" y="22"/>
                </a:lnTo>
                <a:lnTo>
                  <a:pt x="14" y="28"/>
                </a:lnTo>
                <a:lnTo>
                  <a:pt x="17" y="29"/>
                </a:lnTo>
                <a:lnTo>
                  <a:pt x="17" y="72"/>
                </a:lnTo>
                <a:lnTo>
                  <a:pt x="17" y="82"/>
                </a:lnTo>
                <a:lnTo>
                  <a:pt x="86" y="80"/>
                </a:lnTo>
                <a:lnTo>
                  <a:pt x="87" y="86"/>
                </a:lnTo>
                <a:lnTo>
                  <a:pt x="84" y="90"/>
                </a:lnTo>
                <a:lnTo>
                  <a:pt x="95" y="89"/>
                </a:lnTo>
                <a:lnTo>
                  <a:pt x="96" y="86"/>
                </a:lnTo>
                <a:lnTo>
                  <a:pt x="97" y="82"/>
                </a:lnTo>
                <a:lnTo>
                  <a:pt x="99" y="79"/>
                </a:lnTo>
                <a:lnTo>
                  <a:pt x="100" y="76"/>
                </a:lnTo>
                <a:lnTo>
                  <a:pt x="102" y="76"/>
                </a:lnTo>
                <a:lnTo>
                  <a:pt x="103" y="69"/>
                </a:lnTo>
                <a:lnTo>
                  <a:pt x="102" y="69"/>
                </a:lnTo>
                <a:lnTo>
                  <a:pt x="99" y="69"/>
                </a:lnTo>
                <a:lnTo>
                  <a:pt x="97" y="64"/>
                </a:lnTo>
                <a:lnTo>
                  <a:pt x="96" y="58"/>
                </a:lnTo>
                <a:lnTo>
                  <a:pt x="93" y="53"/>
                </a:lnTo>
                <a:lnTo>
                  <a:pt x="89" y="52"/>
                </a:lnTo>
                <a:lnTo>
                  <a:pt x="84" y="48"/>
                </a:lnTo>
                <a:lnTo>
                  <a:pt x="82" y="42"/>
                </a:lnTo>
                <a:lnTo>
                  <a:pt x="85" y="34"/>
                </a:lnTo>
                <a:lnTo>
                  <a:pt x="82" y="32"/>
                </a:lnTo>
                <a:lnTo>
                  <a:pt x="76" y="32"/>
                </a:lnTo>
                <a:lnTo>
                  <a:pt x="75" y="26"/>
                </a:lnTo>
                <a:lnTo>
                  <a:pt x="65" y="16"/>
                </a:lnTo>
                <a:lnTo>
                  <a:pt x="63" y="7"/>
                </a:lnTo>
                <a:lnTo>
                  <a:pt x="64" y="4"/>
                </a:lnTo>
                <a:lnTo>
                  <a:pt x="59" y="0"/>
                </a:lnTo>
                <a:lnTo>
                  <a:pt x="0" y="1"/>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6" name="Illinois"/>
          <p:cNvSpPr>
            <a:spLocks noChangeAspect="1"/>
          </p:cNvSpPr>
          <p:nvPr/>
        </p:nvSpPr>
        <p:spPr bwMode="auto">
          <a:xfrm>
            <a:off x="5421313" y="2693988"/>
            <a:ext cx="477837" cy="854075"/>
          </a:xfrm>
          <a:custGeom>
            <a:avLst/>
            <a:gdLst>
              <a:gd name="T0" fmla="*/ 0 w 61"/>
              <a:gd name="T1" fmla="*/ 2147483647 h 110"/>
              <a:gd name="T2" fmla="*/ 2147483647 w 61"/>
              <a:gd name="T3" fmla="*/ 2147483647 h 110"/>
              <a:gd name="T4" fmla="*/ 2147483647 w 61"/>
              <a:gd name="T5" fmla="*/ 2147483647 h 110"/>
              <a:gd name="T6" fmla="*/ 2147483647 w 61"/>
              <a:gd name="T7" fmla="*/ 2147483647 h 110"/>
              <a:gd name="T8" fmla="*/ 2147483647 w 61"/>
              <a:gd name="T9" fmla="*/ 2147483647 h 110"/>
              <a:gd name="T10" fmla="*/ 2147483647 w 61"/>
              <a:gd name="T11" fmla="*/ 2147483647 h 110"/>
              <a:gd name="T12" fmla="*/ 2147483647 w 61"/>
              <a:gd name="T13" fmla="*/ 2147483647 h 110"/>
              <a:gd name="T14" fmla="*/ 2147483647 w 61"/>
              <a:gd name="T15" fmla="*/ 2147483647 h 110"/>
              <a:gd name="T16" fmla="*/ 2147483647 w 61"/>
              <a:gd name="T17" fmla="*/ 2147483647 h 110"/>
              <a:gd name="T18" fmla="*/ 2147483647 w 61"/>
              <a:gd name="T19" fmla="*/ 0 h 110"/>
              <a:gd name="T20" fmla="*/ 2147483647 w 61"/>
              <a:gd name="T21" fmla="*/ 2147483647 h 110"/>
              <a:gd name="T22" fmla="*/ 2147483647 w 61"/>
              <a:gd name="T23" fmla="*/ 2147483647 h 110"/>
              <a:gd name="T24" fmla="*/ 2147483647 w 61"/>
              <a:gd name="T25" fmla="*/ 2147483647 h 110"/>
              <a:gd name="T26" fmla="*/ 2147483647 w 61"/>
              <a:gd name="T27" fmla="*/ 2147483647 h 110"/>
              <a:gd name="T28" fmla="*/ 2147483647 w 61"/>
              <a:gd name="T29" fmla="*/ 2147483647 h 110"/>
              <a:gd name="T30" fmla="*/ 2147483647 w 61"/>
              <a:gd name="T31" fmla="*/ 2147483647 h 110"/>
              <a:gd name="T32" fmla="*/ 2147483647 w 61"/>
              <a:gd name="T33" fmla="*/ 2147483647 h 110"/>
              <a:gd name="T34" fmla="*/ 2147483647 w 61"/>
              <a:gd name="T35" fmla="*/ 2147483647 h 110"/>
              <a:gd name="T36" fmla="*/ 2147483647 w 61"/>
              <a:gd name="T37" fmla="*/ 2147483647 h 110"/>
              <a:gd name="T38" fmla="*/ 2147483647 w 61"/>
              <a:gd name="T39" fmla="*/ 2147483647 h 110"/>
              <a:gd name="T40" fmla="*/ 2147483647 w 61"/>
              <a:gd name="T41" fmla="*/ 2147483647 h 110"/>
              <a:gd name="T42" fmla="*/ 2147483647 w 61"/>
              <a:gd name="T43" fmla="*/ 2147483647 h 110"/>
              <a:gd name="T44" fmla="*/ 2147483647 w 61"/>
              <a:gd name="T45" fmla="*/ 2147483647 h 110"/>
              <a:gd name="T46" fmla="*/ 2147483647 w 61"/>
              <a:gd name="T47" fmla="*/ 2147483647 h 110"/>
              <a:gd name="T48" fmla="*/ 2147483647 w 61"/>
              <a:gd name="T49" fmla="*/ 2147483647 h 110"/>
              <a:gd name="T50" fmla="*/ 2147483647 w 61"/>
              <a:gd name="T51" fmla="*/ 2147483647 h 110"/>
              <a:gd name="T52" fmla="*/ 2147483647 w 61"/>
              <a:gd name="T53" fmla="*/ 2147483647 h 110"/>
              <a:gd name="T54" fmla="*/ 2147483647 w 61"/>
              <a:gd name="T55" fmla="*/ 2147483647 h 110"/>
              <a:gd name="T56" fmla="*/ 2147483647 w 61"/>
              <a:gd name="T57" fmla="*/ 2147483647 h 110"/>
              <a:gd name="T58" fmla="*/ 2147483647 w 61"/>
              <a:gd name="T59" fmla="*/ 2147483647 h 110"/>
              <a:gd name="T60" fmla="*/ 2147483647 w 61"/>
              <a:gd name="T61" fmla="*/ 2147483647 h 110"/>
              <a:gd name="T62" fmla="*/ 2147483647 w 61"/>
              <a:gd name="T63" fmla="*/ 2147483647 h 110"/>
              <a:gd name="T64" fmla="*/ 2147483647 w 61"/>
              <a:gd name="T65" fmla="*/ 2147483647 h 110"/>
              <a:gd name="T66" fmla="*/ 2147483647 w 61"/>
              <a:gd name="T67" fmla="*/ 2147483647 h 110"/>
              <a:gd name="T68" fmla="*/ 2147483647 w 61"/>
              <a:gd name="T69" fmla="*/ 2147483647 h 110"/>
              <a:gd name="T70" fmla="*/ 2147483647 w 61"/>
              <a:gd name="T71" fmla="*/ 2147483647 h 110"/>
              <a:gd name="T72" fmla="*/ 2147483647 w 61"/>
              <a:gd name="T73" fmla="*/ 2147483647 h 110"/>
              <a:gd name="T74" fmla="*/ 2147483647 w 61"/>
              <a:gd name="T75" fmla="*/ 2147483647 h 110"/>
              <a:gd name="T76" fmla="*/ 0 w 61"/>
              <a:gd name="T77" fmla="*/ 2147483647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
              <a:gd name="T118" fmla="*/ 0 h 110"/>
              <a:gd name="T119" fmla="*/ 61 w 61"/>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 h="110">
                <a:moveTo>
                  <a:pt x="0" y="48"/>
                </a:moveTo>
                <a:lnTo>
                  <a:pt x="1" y="45"/>
                </a:lnTo>
                <a:lnTo>
                  <a:pt x="5" y="38"/>
                </a:lnTo>
                <a:lnTo>
                  <a:pt x="7" y="31"/>
                </a:lnTo>
                <a:lnTo>
                  <a:pt x="5" y="26"/>
                </a:lnTo>
                <a:lnTo>
                  <a:pt x="16" y="18"/>
                </a:lnTo>
                <a:lnTo>
                  <a:pt x="18" y="13"/>
                </a:lnTo>
                <a:lnTo>
                  <a:pt x="18" y="11"/>
                </a:lnTo>
                <a:lnTo>
                  <a:pt x="11" y="2"/>
                </a:lnTo>
                <a:lnTo>
                  <a:pt x="51" y="0"/>
                </a:lnTo>
                <a:lnTo>
                  <a:pt x="52" y="7"/>
                </a:lnTo>
                <a:lnTo>
                  <a:pt x="56" y="15"/>
                </a:lnTo>
                <a:lnTo>
                  <a:pt x="60" y="57"/>
                </a:lnTo>
                <a:lnTo>
                  <a:pt x="59" y="65"/>
                </a:lnTo>
                <a:lnTo>
                  <a:pt x="61" y="70"/>
                </a:lnTo>
                <a:lnTo>
                  <a:pt x="59" y="80"/>
                </a:lnTo>
                <a:lnTo>
                  <a:pt x="56" y="84"/>
                </a:lnTo>
                <a:lnTo>
                  <a:pt x="54" y="91"/>
                </a:lnTo>
                <a:lnTo>
                  <a:pt x="55" y="93"/>
                </a:lnTo>
                <a:lnTo>
                  <a:pt x="54" y="97"/>
                </a:lnTo>
                <a:lnTo>
                  <a:pt x="55" y="99"/>
                </a:lnTo>
                <a:lnTo>
                  <a:pt x="50" y="101"/>
                </a:lnTo>
                <a:lnTo>
                  <a:pt x="49" y="108"/>
                </a:lnTo>
                <a:lnTo>
                  <a:pt x="42" y="105"/>
                </a:lnTo>
                <a:lnTo>
                  <a:pt x="38" y="109"/>
                </a:lnTo>
                <a:lnTo>
                  <a:pt x="39" y="110"/>
                </a:lnTo>
                <a:lnTo>
                  <a:pt x="36" y="110"/>
                </a:lnTo>
                <a:lnTo>
                  <a:pt x="34" y="105"/>
                </a:lnTo>
                <a:lnTo>
                  <a:pt x="33" y="99"/>
                </a:lnTo>
                <a:lnTo>
                  <a:pt x="30" y="94"/>
                </a:lnTo>
                <a:lnTo>
                  <a:pt x="26" y="93"/>
                </a:lnTo>
                <a:lnTo>
                  <a:pt x="21" y="89"/>
                </a:lnTo>
                <a:lnTo>
                  <a:pt x="19" y="83"/>
                </a:lnTo>
                <a:lnTo>
                  <a:pt x="22" y="75"/>
                </a:lnTo>
                <a:lnTo>
                  <a:pt x="19" y="73"/>
                </a:lnTo>
                <a:lnTo>
                  <a:pt x="13" y="73"/>
                </a:lnTo>
                <a:lnTo>
                  <a:pt x="12" y="67"/>
                </a:lnTo>
                <a:lnTo>
                  <a:pt x="2" y="57"/>
                </a:lnTo>
                <a:lnTo>
                  <a:pt x="0" y="48"/>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7" name="Iowa"/>
          <p:cNvSpPr>
            <a:spLocks noChangeAspect="1"/>
          </p:cNvSpPr>
          <p:nvPr/>
        </p:nvSpPr>
        <p:spPr bwMode="auto">
          <a:xfrm>
            <a:off x="4833938" y="2562225"/>
            <a:ext cx="728662" cy="482600"/>
          </a:xfrm>
          <a:custGeom>
            <a:avLst/>
            <a:gdLst>
              <a:gd name="T0" fmla="*/ 0 w 93"/>
              <a:gd name="T1" fmla="*/ 2147483647 h 62"/>
              <a:gd name="T2" fmla="*/ 0 w 93"/>
              <a:gd name="T3" fmla="*/ 2147483647 h 62"/>
              <a:gd name="T4" fmla="*/ 2147483647 w 93"/>
              <a:gd name="T5" fmla="*/ 2147483647 h 62"/>
              <a:gd name="T6" fmla="*/ 2147483647 w 93"/>
              <a:gd name="T7" fmla="*/ 2147483647 h 62"/>
              <a:gd name="T8" fmla="*/ 2147483647 w 93"/>
              <a:gd name="T9" fmla="*/ 2147483647 h 62"/>
              <a:gd name="T10" fmla="*/ 2147483647 w 93"/>
              <a:gd name="T11" fmla="*/ 2147483647 h 62"/>
              <a:gd name="T12" fmla="*/ 2147483647 w 93"/>
              <a:gd name="T13" fmla="*/ 2147483647 h 62"/>
              <a:gd name="T14" fmla="*/ 2147483647 w 93"/>
              <a:gd name="T15" fmla="*/ 2147483647 h 62"/>
              <a:gd name="T16" fmla="*/ 2147483647 w 93"/>
              <a:gd name="T17" fmla="*/ 2147483647 h 62"/>
              <a:gd name="T18" fmla="*/ 2147483647 w 93"/>
              <a:gd name="T19" fmla="*/ 2147483647 h 62"/>
              <a:gd name="T20" fmla="*/ 2147483647 w 93"/>
              <a:gd name="T21" fmla="*/ 2147483647 h 62"/>
              <a:gd name="T22" fmla="*/ 2147483647 w 93"/>
              <a:gd name="T23" fmla="*/ 2147483647 h 62"/>
              <a:gd name="T24" fmla="*/ 2147483647 w 93"/>
              <a:gd name="T25" fmla="*/ 2147483647 h 62"/>
              <a:gd name="T26" fmla="*/ 2147483647 w 93"/>
              <a:gd name="T27" fmla="*/ 2147483647 h 62"/>
              <a:gd name="T28" fmla="*/ 2147483647 w 93"/>
              <a:gd name="T29" fmla="*/ 2147483647 h 62"/>
              <a:gd name="T30" fmla="*/ 2147483647 w 93"/>
              <a:gd name="T31" fmla="*/ 2147483647 h 62"/>
              <a:gd name="T32" fmla="*/ 2147483647 w 93"/>
              <a:gd name="T33" fmla="*/ 2147483647 h 62"/>
              <a:gd name="T34" fmla="*/ 2147483647 w 93"/>
              <a:gd name="T35" fmla="*/ 2147483647 h 62"/>
              <a:gd name="T36" fmla="*/ 2147483647 w 93"/>
              <a:gd name="T37" fmla="*/ 2147483647 h 62"/>
              <a:gd name="T38" fmla="*/ 2147483647 w 93"/>
              <a:gd name="T39" fmla="*/ 2147483647 h 62"/>
              <a:gd name="T40" fmla="*/ 2147483647 w 93"/>
              <a:gd name="T41" fmla="*/ 2147483647 h 62"/>
              <a:gd name="T42" fmla="*/ 2147483647 w 93"/>
              <a:gd name="T43" fmla="*/ 0 h 62"/>
              <a:gd name="T44" fmla="*/ 2147483647 w 93"/>
              <a:gd name="T45" fmla="*/ 2147483647 h 62"/>
              <a:gd name="T46" fmla="*/ 0 w 93"/>
              <a:gd name="T47" fmla="*/ 2147483647 h 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62"/>
              <a:gd name="T74" fmla="*/ 93 w 93"/>
              <a:gd name="T75" fmla="*/ 62 h 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62">
                <a:moveTo>
                  <a:pt x="0" y="1"/>
                </a:moveTo>
                <a:lnTo>
                  <a:pt x="0" y="6"/>
                </a:lnTo>
                <a:lnTo>
                  <a:pt x="2" y="10"/>
                </a:lnTo>
                <a:lnTo>
                  <a:pt x="1" y="13"/>
                </a:lnTo>
                <a:lnTo>
                  <a:pt x="2" y="22"/>
                </a:lnTo>
                <a:lnTo>
                  <a:pt x="6" y="34"/>
                </a:lnTo>
                <a:lnTo>
                  <a:pt x="6" y="38"/>
                </a:lnTo>
                <a:lnTo>
                  <a:pt x="9" y="43"/>
                </a:lnTo>
                <a:lnTo>
                  <a:pt x="11" y="53"/>
                </a:lnTo>
                <a:lnTo>
                  <a:pt x="10" y="56"/>
                </a:lnTo>
                <a:lnTo>
                  <a:pt x="12" y="59"/>
                </a:lnTo>
                <a:lnTo>
                  <a:pt x="71" y="58"/>
                </a:lnTo>
                <a:lnTo>
                  <a:pt x="76" y="62"/>
                </a:lnTo>
                <a:lnTo>
                  <a:pt x="80" y="55"/>
                </a:lnTo>
                <a:lnTo>
                  <a:pt x="82" y="48"/>
                </a:lnTo>
                <a:lnTo>
                  <a:pt x="80" y="43"/>
                </a:lnTo>
                <a:lnTo>
                  <a:pt x="91" y="35"/>
                </a:lnTo>
                <a:lnTo>
                  <a:pt x="93" y="30"/>
                </a:lnTo>
                <a:lnTo>
                  <a:pt x="93" y="28"/>
                </a:lnTo>
                <a:lnTo>
                  <a:pt x="86" y="19"/>
                </a:lnTo>
                <a:lnTo>
                  <a:pt x="78" y="10"/>
                </a:lnTo>
                <a:lnTo>
                  <a:pt x="76" y="0"/>
                </a:lnTo>
                <a:lnTo>
                  <a:pt x="2" y="2"/>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8" name="New Mexico"/>
          <p:cNvSpPr>
            <a:spLocks noChangeAspect="1"/>
          </p:cNvSpPr>
          <p:nvPr/>
        </p:nvSpPr>
        <p:spPr bwMode="auto">
          <a:xfrm>
            <a:off x="3176588" y="3455988"/>
            <a:ext cx="865187" cy="871537"/>
          </a:xfrm>
          <a:custGeom>
            <a:avLst/>
            <a:gdLst>
              <a:gd name="T0" fmla="*/ 0 w 110"/>
              <a:gd name="T1" fmla="*/ 2147483647 h 112"/>
              <a:gd name="T2" fmla="*/ 2147483647 w 110"/>
              <a:gd name="T3" fmla="*/ 2147483647 h 112"/>
              <a:gd name="T4" fmla="*/ 2147483647 w 110"/>
              <a:gd name="T5" fmla="*/ 2147483647 h 112"/>
              <a:gd name="T6" fmla="*/ 2147483647 w 110"/>
              <a:gd name="T7" fmla="*/ 2147483647 h 112"/>
              <a:gd name="T8" fmla="*/ 2147483647 w 110"/>
              <a:gd name="T9" fmla="*/ 2147483647 h 112"/>
              <a:gd name="T10" fmla="*/ 2147483647 w 110"/>
              <a:gd name="T11" fmla="*/ 2147483647 h 112"/>
              <a:gd name="T12" fmla="*/ 2147483647 w 110"/>
              <a:gd name="T13" fmla="*/ 2147483647 h 112"/>
              <a:gd name="T14" fmla="*/ 2147483647 w 110"/>
              <a:gd name="T15" fmla="*/ 2147483647 h 112"/>
              <a:gd name="T16" fmla="*/ 2147483647 w 110"/>
              <a:gd name="T17" fmla="*/ 2147483647 h 112"/>
              <a:gd name="T18" fmla="*/ 2147483647 w 110"/>
              <a:gd name="T19" fmla="*/ 2147483647 h 112"/>
              <a:gd name="T20" fmla="*/ 2147483647 w 110"/>
              <a:gd name="T21" fmla="*/ 0 h 112"/>
              <a:gd name="T22" fmla="*/ 0 w 110"/>
              <a:gd name="T23" fmla="*/ 2147483647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112"/>
              <a:gd name="T38" fmla="*/ 110 w 1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112">
                <a:moveTo>
                  <a:pt x="0" y="110"/>
                </a:moveTo>
                <a:lnTo>
                  <a:pt x="14" y="112"/>
                </a:lnTo>
                <a:lnTo>
                  <a:pt x="15" y="104"/>
                </a:lnTo>
                <a:lnTo>
                  <a:pt x="43" y="108"/>
                </a:lnTo>
                <a:lnTo>
                  <a:pt x="41" y="104"/>
                </a:lnTo>
                <a:lnTo>
                  <a:pt x="46" y="104"/>
                </a:lnTo>
                <a:lnTo>
                  <a:pt x="101" y="109"/>
                </a:lnTo>
                <a:lnTo>
                  <a:pt x="109" y="21"/>
                </a:lnTo>
                <a:lnTo>
                  <a:pt x="110" y="11"/>
                </a:lnTo>
                <a:lnTo>
                  <a:pt x="63" y="6"/>
                </a:lnTo>
                <a:lnTo>
                  <a:pt x="16" y="0"/>
                </a:lnTo>
                <a:lnTo>
                  <a:pt x="0" y="110"/>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79" name="Oklahoma"/>
          <p:cNvSpPr>
            <a:spLocks noChangeAspect="1"/>
          </p:cNvSpPr>
          <p:nvPr/>
        </p:nvSpPr>
        <p:spPr bwMode="auto">
          <a:xfrm>
            <a:off x="4033838" y="3541713"/>
            <a:ext cx="1049337" cy="546100"/>
          </a:xfrm>
          <a:custGeom>
            <a:avLst/>
            <a:gdLst>
              <a:gd name="T0" fmla="*/ 0 w 134"/>
              <a:gd name="T1" fmla="*/ 2147483647 h 70"/>
              <a:gd name="T2" fmla="*/ 2147483647 w 134"/>
              <a:gd name="T3" fmla="*/ 0 h 70"/>
              <a:gd name="T4" fmla="*/ 2147483647 w 134"/>
              <a:gd name="T5" fmla="*/ 2147483647 h 70"/>
              <a:gd name="T6" fmla="*/ 2147483647 w 134"/>
              <a:gd name="T7" fmla="*/ 2147483647 h 70"/>
              <a:gd name="T8" fmla="*/ 2147483647 w 134"/>
              <a:gd name="T9" fmla="*/ 2147483647 h 70"/>
              <a:gd name="T10" fmla="*/ 2147483647 w 134"/>
              <a:gd name="T11" fmla="*/ 2147483647 h 70"/>
              <a:gd name="T12" fmla="*/ 2147483647 w 134"/>
              <a:gd name="T13" fmla="*/ 2147483647 h 70"/>
              <a:gd name="T14" fmla="*/ 2147483647 w 134"/>
              <a:gd name="T15" fmla="*/ 2147483647 h 70"/>
              <a:gd name="T16" fmla="*/ 2147483647 w 134"/>
              <a:gd name="T17" fmla="*/ 2147483647 h 70"/>
              <a:gd name="T18" fmla="*/ 2147483647 w 134"/>
              <a:gd name="T19" fmla="*/ 2147483647 h 70"/>
              <a:gd name="T20" fmla="*/ 2147483647 w 134"/>
              <a:gd name="T21" fmla="*/ 2147483647 h 70"/>
              <a:gd name="T22" fmla="*/ 2147483647 w 134"/>
              <a:gd name="T23" fmla="*/ 2147483647 h 70"/>
              <a:gd name="T24" fmla="*/ 2147483647 w 134"/>
              <a:gd name="T25" fmla="*/ 2147483647 h 70"/>
              <a:gd name="T26" fmla="*/ 2147483647 w 134"/>
              <a:gd name="T27" fmla="*/ 2147483647 h 70"/>
              <a:gd name="T28" fmla="*/ 2147483647 w 134"/>
              <a:gd name="T29" fmla="*/ 2147483647 h 70"/>
              <a:gd name="T30" fmla="*/ 2147483647 w 134"/>
              <a:gd name="T31" fmla="*/ 2147483647 h 70"/>
              <a:gd name="T32" fmla="*/ 2147483647 w 134"/>
              <a:gd name="T33" fmla="*/ 2147483647 h 70"/>
              <a:gd name="T34" fmla="*/ 2147483647 w 134"/>
              <a:gd name="T35" fmla="*/ 2147483647 h 70"/>
              <a:gd name="T36" fmla="*/ 2147483647 w 134"/>
              <a:gd name="T37" fmla="*/ 2147483647 h 70"/>
              <a:gd name="T38" fmla="*/ 2147483647 w 134"/>
              <a:gd name="T39" fmla="*/ 2147483647 h 70"/>
              <a:gd name="T40" fmla="*/ 2147483647 w 134"/>
              <a:gd name="T41" fmla="*/ 2147483647 h 70"/>
              <a:gd name="T42" fmla="*/ 2147483647 w 134"/>
              <a:gd name="T43" fmla="*/ 2147483647 h 70"/>
              <a:gd name="T44" fmla="*/ 2147483647 w 134"/>
              <a:gd name="T45" fmla="*/ 2147483647 h 70"/>
              <a:gd name="T46" fmla="*/ 2147483647 w 134"/>
              <a:gd name="T47" fmla="*/ 2147483647 h 70"/>
              <a:gd name="T48" fmla="*/ 2147483647 w 134"/>
              <a:gd name="T49" fmla="*/ 2147483647 h 70"/>
              <a:gd name="T50" fmla="*/ 2147483647 w 134"/>
              <a:gd name="T51" fmla="*/ 2147483647 h 70"/>
              <a:gd name="T52" fmla="*/ 2147483647 w 134"/>
              <a:gd name="T53" fmla="*/ 2147483647 h 70"/>
              <a:gd name="T54" fmla="*/ 2147483647 w 134"/>
              <a:gd name="T55" fmla="*/ 2147483647 h 70"/>
              <a:gd name="T56" fmla="*/ 2147483647 w 134"/>
              <a:gd name="T57" fmla="*/ 2147483647 h 70"/>
              <a:gd name="T58" fmla="*/ 2147483647 w 134"/>
              <a:gd name="T59" fmla="*/ 2147483647 h 70"/>
              <a:gd name="T60" fmla="*/ 2147483647 w 134"/>
              <a:gd name="T61" fmla="*/ 2147483647 h 70"/>
              <a:gd name="T62" fmla="*/ 2147483647 w 134"/>
              <a:gd name="T63" fmla="*/ 2147483647 h 70"/>
              <a:gd name="T64" fmla="*/ 2147483647 w 134"/>
              <a:gd name="T65" fmla="*/ 2147483647 h 70"/>
              <a:gd name="T66" fmla="*/ 2147483647 w 134"/>
              <a:gd name="T67" fmla="*/ 2147483647 h 70"/>
              <a:gd name="T68" fmla="*/ 2147483647 w 134"/>
              <a:gd name="T69" fmla="*/ 2147483647 h 70"/>
              <a:gd name="T70" fmla="*/ 2147483647 w 134"/>
              <a:gd name="T71" fmla="*/ 2147483647 h 70"/>
              <a:gd name="T72" fmla="*/ 0 w 134"/>
              <a:gd name="T73" fmla="*/ 2147483647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4"/>
              <a:gd name="T112" fmla="*/ 0 h 70"/>
              <a:gd name="T113" fmla="*/ 134 w 134"/>
              <a:gd name="T114" fmla="*/ 70 h 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4" h="70">
                <a:moveTo>
                  <a:pt x="0" y="10"/>
                </a:moveTo>
                <a:lnTo>
                  <a:pt x="1" y="0"/>
                </a:lnTo>
                <a:lnTo>
                  <a:pt x="15" y="1"/>
                </a:lnTo>
                <a:lnTo>
                  <a:pt x="81" y="4"/>
                </a:lnTo>
                <a:lnTo>
                  <a:pt x="131" y="4"/>
                </a:lnTo>
                <a:lnTo>
                  <a:pt x="131" y="14"/>
                </a:lnTo>
                <a:lnTo>
                  <a:pt x="134" y="36"/>
                </a:lnTo>
                <a:lnTo>
                  <a:pt x="134" y="70"/>
                </a:lnTo>
                <a:lnTo>
                  <a:pt x="129" y="69"/>
                </a:lnTo>
                <a:lnTo>
                  <a:pt x="123" y="64"/>
                </a:lnTo>
                <a:lnTo>
                  <a:pt x="120" y="65"/>
                </a:lnTo>
                <a:lnTo>
                  <a:pt x="112" y="66"/>
                </a:lnTo>
                <a:lnTo>
                  <a:pt x="103" y="69"/>
                </a:lnTo>
                <a:lnTo>
                  <a:pt x="100" y="66"/>
                </a:lnTo>
                <a:lnTo>
                  <a:pt x="95" y="67"/>
                </a:lnTo>
                <a:lnTo>
                  <a:pt x="94" y="64"/>
                </a:lnTo>
                <a:lnTo>
                  <a:pt x="91" y="66"/>
                </a:lnTo>
                <a:lnTo>
                  <a:pt x="91" y="69"/>
                </a:lnTo>
                <a:lnTo>
                  <a:pt x="90" y="65"/>
                </a:lnTo>
                <a:lnTo>
                  <a:pt x="87" y="67"/>
                </a:lnTo>
                <a:lnTo>
                  <a:pt x="82" y="63"/>
                </a:lnTo>
                <a:lnTo>
                  <a:pt x="79" y="66"/>
                </a:lnTo>
                <a:lnTo>
                  <a:pt x="77" y="65"/>
                </a:lnTo>
                <a:lnTo>
                  <a:pt x="75" y="60"/>
                </a:lnTo>
                <a:lnTo>
                  <a:pt x="71" y="60"/>
                </a:lnTo>
                <a:lnTo>
                  <a:pt x="70" y="61"/>
                </a:lnTo>
                <a:lnTo>
                  <a:pt x="67" y="59"/>
                </a:lnTo>
                <a:lnTo>
                  <a:pt x="65" y="60"/>
                </a:lnTo>
                <a:lnTo>
                  <a:pt x="62" y="58"/>
                </a:lnTo>
                <a:lnTo>
                  <a:pt x="58" y="58"/>
                </a:lnTo>
                <a:lnTo>
                  <a:pt x="58" y="55"/>
                </a:lnTo>
                <a:lnTo>
                  <a:pt x="56" y="53"/>
                </a:lnTo>
                <a:lnTo>
                  <a:pt x="54" y="55"/>
                </a:lnTo>
                <a:lnTo>
                  <a:pt x="50" y="54"/>
                </a:lnTo>
                <a:lnTo>
                  <a:pt x="45" y="51"/>
                </a:lnTo>
                <a:lnTo>
                  <a:pt x="47" y="13"/>
                </a:lnTo>
                <a:lnTo>
                  <a:pt x="0" y="1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0" name="Florida"/>
          <p:cNvSpPr>
            <a:spLocks noChangeAspect="1"/>
          </p:cNvSpPr>
          <p:nvPr/>
        </p:nvSpPr>
        <p:spPr bwMode="auto">
          <a:xfrm>
            <a:off x="5994400" y="4397375"/>
            <a:ext cx="1106488" cy="831850"/>
          </a:xfrm>
          <a:custGeom>
            <a:avLst/>
            <a:gdLst>
              <a:gd name="T0" fmla="*/ 0 w 141"/>
              <a:gd name="T1" fmla="*/ 2147483647 h 107"/>
              <a:gd name="T2" fmla="*/ 2147483647 w 141"/>
              <a:gd name="T3" fmla="*/ 2147483647 h 107"/>
              <a:gd name="T4" fmla="*/ 2147483647 w 141"/>
              <a:gd name="T5" fmla="*/ 2147483647 h 107"/>
              <a:gd name="T6" fmla="*/ 2147483647 w 141"/>
              <a:gd name="T7" fmla="*/ 2147483647 h 107"/>
              <a:gd name="T8" fmla="*/ 2147483647 w 141"/>
              <a:gd name="T9" fmla="*/ 2147483647 h 107"/>
              <a:gd name="T10" fmla="*/ 2147483647 w 141"/>
              <a:gd name="T11" fmla="*/ 2147483647 h 107"/>
              <a:gd name="T12" fmla="*/ 2147483647 w 141"/>
              <a:gd name="T13" fmla="*/ 2147483647 h 107"/>
              <a:gd name="T14" fmla="*/ 2147483647 w 141"/>
              <a:gd name="T15" fmla="*/ 2147483647 h 107"/>
              <a:gd name="T16" fmla="*/ 2147483647 w 141"/>
              <a:gd name="T17" fmla="*/ 2147483647 h 107"/>
              <a:gd name="T18" fmla="*/ 2147483647 w 141"/>
              <a:gd name="T19" fmla="*/ 2147483647 h 107"/>
              <a:gd name="T20" fmla="*/ 2147483647 w 141"/>
              <a:gd name="T21" fmla="*/ 2147483647 h 107"/>
              <a:gd name="T22" fmla="*/ 2147483647 w 141"/>
              <a:gd name="T23" fmla="*/ 2147483647 h 107"/>
              <a:gd name="T24" fmla="*/ 2147483647 w 141"/>
              <a:gd name="T25" fmla="*/ 2147483647 h 107"/>
              <a:gd name="T26" fmla="*/ 2147483647 w 141"/>
              <a:gd name="T27" fmla="*/ 2147483647 h 107"/>
              <a:gd name="T28" fmla="*/ 2147483647 w 141"/>
              <a:gd name="T29" fmla="*/ 2147483647 h 107"/>
              <a:gd name="T30" fmla="*/ 2147483647 w 141"/>
              <a:gd name="T31" fmla="*/ 2147483647 h 107"/>
              <a:gd name="T32" fmla="*/ 2147483647 w 141"/>
              <a:gd name="T33" fmla="*/ 2147483647 h 107"/>
              <a:gd name="T34" fmla="*/ 2147483647 w 141"/>
              <a:gd name="T35" fmla="*/ 2147483647 h 107"/>
              <a:gd name="T36" fmla="*/ 2147483647 w 141"/>
              <a:gd name="T37" fmla="*/ 2147483647 h 107"/>
              <a:gd name="T38" fmla="*/ 2147483647 w 141"/>
              <a:gd name="T39" fmla="*/ 2147483647 h 107"/>
              <a:gd name="T40" fmla="*/ 2147483647 w 141"/>
              <a:gd name="T41" fmla="*/ 2147483647 h 107"/>
              <a:gd name="T42" fmla="*/ 2147483647 w 141"/>
              <a:gd name="T43" fmla="*/ 2147483647 h 107"/>
              <a:gd name="T44" fmla="*/ 2147483647 w 141"/>
              <a:gd name="T45" fmla="*/ 2147483647 h 107"/>
              <a:gd name="T46" fmla="*/ 2147483647 w 141"/>
              <a:gd name="T47" fmla="*/ 2147483647 h 107"/>
              <a:gd name="T48" fmla="*/ 2147483647 w 141"/>
              <a:gd name="T49" fmla="*/ 2147483647 h 107"/>
              <a:gd name="T50" fmla="*/ 2147483647 w 141"/>
              <a:gd name="T51" fmla="*/ 2147483647 h 107"/>
              <a:gd name="T52" fmla="*/ 2147483647 w 141"/>
              <a:gd name="T53" fmla="*/ 2147483647 h 107"/>
              <a:gd name="T54" fmla="*/ 2147483647 w 141"/>
              <a:gd name="T55" fmla="*/ 2147483647 h 107"/>
              <a:gd name="T56" fmla="*/ 2147483647 w 141"/>
              <a:gd name="T57" fmla="*/ 2147483647 h 107"/>
              <a:gd name="T58" fmla="*/ 2147483647 w 141"/>
              <a:gd name="T59" fmla="*/ 2147483647 h 107"/>
              <a:gd name="T60" fmla="*/ 2147483647 w 141"/>
              <a:gd name="T61" fmla="*/ 2147483647 h 107"/>
              <a:gd name="T62" fmla="*/ 2147483647 w 141"/>
              <a:gd name="T63" fmla="*/ 2147483647 h 107"/>
              <a:gd name="T64" fmla="*/ 2147483647 w 141"/>
              <a:gd name="T65" fmla="*/ 2147483647 h 107"/>
              <a:gd name="T66" fmla="*/ 2147483647 w 141"/>
              <a:gd name="T67" fmla="*/ 2147483647 h 107"/>
              <a:gd name="T68" fmla="*/ 2147483647 w 141"/>
              <a:gd name="T69" fmla="*/ 2147483647 h 107"/>
              <a:gd name="T70" fmla="*/ 2147483647 w 141"/>
              <a:gd name="T71" fmla="*/ 2147483647 h 107"/>
              <a:gd name="T72" fmla="*/ 2147483647 w 141"/>
              <a:gd name="T73" fmla="*/ 2147483647 h 107"/>
              <a:gd name="T74" fmla="*/ 2147483647 w 141"/>
              <a:gd name="T75" fmla="*/ 2147483647 h 107"/>
              <a:gd name="T76" fmla="*/ 2147483647 w 141"/>
              <a:gd name="T77" fmla="*/ 2147483647 h 107"/>
              <a:gd name="T78" fmla="*/ 2147483647 w 141"/>
              <a:gd name="T79" fmla="*/ 2147483647 h 107"/>
              <a:gd name="T80" fmla="*/ 2147483647 w 141"/>
              <a:gd name="T81" fmla="*/ 2147483647 h 107"/>
              <a:gd name="T82" fmla="*/ 2147483647 w 141"/>
              <a:gd name="T83" fmla="*/ 2147483647 h 107"/>
              <a:gd name="T84" fmla="*/ 2147483647 w 141"/>
              <a:gd name="T85" fmla="*/ 2147483647 h 107"/>
              <a:gd name="T86" fmla="*/ 2147483647 w 141"/>
              <a:gd name="T87" fmla="*/ 2147483647 h 107"/>
              <a:gd name="T88" fmla="*/ 2147483647 w 141"/>
              <a:gd name="T89" fmla="*/ 2147483647 h 107"/>
              <a:gd name="T90" fmla="*/ 2147483647 w 141"/>
              <a:gd name="T91" fmla="*/ 2147483647 h 107"/>
              <a:gd name="T92" fmla="*/ 2147483647 w 141"/>
              <a:gd name="T93" fmla="*/ 2147483647 h 107"/>
              <a:gd name="T94" fmla="*/ 2147483647 w 141"/>
              <a:gd name="T95" fmla="*/ 2147483647 h 107"/>
              <a:gd name="T96" fmla="*/ 2147483647 w 141"/>
              <a:gd name="T97" fmla="*/ 2147483647 h 107"/>
              <a:gd name="T98" fmla="*/ 2147483647 w 141"/>
              <a:gd name="T99" fmla="*/ 2147483647 h 107"/>
              <a:gd name="T100" fmla="*/ 2147483647 w 141"/>
              <a:gd name="T101" fmla="*/ 2147483647 h 107"/>
              <a:gd name="T102" fmla="*/ 2147483647 w 141"/>
              <a:gd name="T103" fmla="*/ 2147483647 h 107"/>
              <a:gd name="T104" fmla="*/ 2147483647 w 141"/>
              <a:gd name="T105" fmla="*/ 2147483647 h 107"/>
              <a:gd name="T106" fmla="*/ 2147483647 w 141"/>
              <a:gd name="T107" fmla="*/ 2147483647 h 107"/>
              <a:gd name="T108" fmla="*/ 0 w 141"/>
              <a:gd name="T109" fmla="*/ 2147483647 h 10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
              <a:gd name="T166" fmla="*/ 0 h 107"/>
              <a:gd name="T167" fmla="*/ 141 w 141"/>
              <a:gd name="T168" fmla="*/ 107 h 10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 h="107">
                <a:moveTo>
                  <a:pt x="0" y="7"/>
                </a:moveTo>
                <a:lnTo>
                  <a:pt x="0" y="10"/>
                </a:lnTo>
                <a:lnTo>
                  <a:pt x="4" y="14"/>
                </a:lnTo>
                <a:lnTo>
                  <a:pt x="3" y="16"/>
                </a:lnTo>
                <a:lnTo>
                  <a:pt x="4" y="17"/>
                </a:lnTo>
                <a:lnTo>
                  <a:pt x="3" y="20"/>
                </a:lnTo>
                <a:lnTo>
                  <a:pt x="6" y="19"/>
                </a:lnTo>
                <a:lnTo>
                  <a:pt x="8" y="17"/>
                </a:lnTo>
                <a:lnTo>
                  <a:pt x="8" y="15"/>
                </a:lnTo>
                <a:lnTo>
                  <a:pt x="9" y="16"/>
                </a:lnTo>
                <a:lnTo>
                  <a:pt x="10" y="14"/>
                </a:lnTo>
                <a:lnTo>
                  <a:pt x="11" y="16"/>
                </a:lnTo>
                <a:lnTo>
                  <a:pt x="8" y="18"/>
                </a:lnTo>
                <a:lnTo>
                  <a:pt x="17" y="16"/>
                </a:lnTo>
                <a:lnTo>
                  <a:pt x="19" y="15"/>
                </a:lnTo>
                <a:lnTo>
                  <a:pt x="21" y="15"/>
                </a:lnTo>
                <a:lnTo>
                  <a:pt x="24" y="14"/>
                </a:lnTo>
                <a:lnTo>
                  <a:pt x="25" y="16"/>
                </a:lnTo>
                <a:lnTo>
                  <a:pt x="19" y="16"/>
                </a:lnTo>
                <a:lnTo>
                  <a:pt x="21" y="17"/>
                </a:lnTo>
                <a:lnTo>
                  <a:pt x="28" y="18"/>
                </a:lnTo>
                <a:lnTo>
                  <a:pt x="32" y="21"/>
                </a:lnTo>
                <a:lnTo>
                  <a:pt x="31" y="17"/>
                </a:lnTo>
                <a:lnTo>
                  <a:pt x="33" y="20"/>
                </a:lnTo>
                <a:lnTo>
                  <a:pt x="36" y="20"/>
                </a:lnTo>
                <a:lnTo>
                  <a:pt x="34" y="21"/>
                </a:lnTo>
                <a:lnTo>
                  <a:pt x="39" y="24"/>
                </a:lnTo>
                <a:lnTo>
                  <a:pt x="41" y="26"/>
                </a:lnTo>
                <a:lnTo>
                  <a:pt x="40" y="28"/>
                </a:lnTo>
                <a:lnTo>
                  <a:pt x="39" y="25"/>
                </a:lnTo>
                <a:lnTo>
                  <a:pt x="40" y="29"/>
                </a:lnTo>
                <a:lnTo>
                  <a:pt x="43" y="28"/>
                </a:lnTo>
                <a:lnTo>
                  <a:pt x="46" y="27"/>
                </a:lnTo>
                <a:lnTo>
                  <a:pt x="48" y="26"/>
                </a:lnTo>
                <a:lnTo>
                  <a:pt x="48" y="27"/>
                </a:lnTo>
                <a:lnTo>
                  <a:pt x="54" y="23"/>
                </a:lnTo>
                <a:lnTo>
                  <a:pt x="56" y="23"/>
                </a:lnTo>
                <a:lnTo>
                  <a:pt x="55" y="21"/>
                </a:lnTo>
                <a:lnTo>
                  <a:pt x="58" y="18"/>
                </a:lnTo>
                <a:lnTo>
                  <a:pt x="63" y="18"/>
                </a:lnTo>
                <a:lnTo>
                  <a:pt x="68" y="21"/>
                </a:lnTo>
                <a:lnTo>
                  <a:pt x="71" y="25"/>
                </a:lnTo>
                <a:lnTo>
                  <a:pt x="74" y="26"/>
                </a:lnTo>
                <a:lnTo>
                  <a:pt x="74" y="28"/>
                </a:lnTo>
                <a:lnTo>
                  <a:pt x="77" y="30"/>
                </a:lnTo>
                <a:lnTo>
                  <a:pt x="79" y="32"/>
                </a:lnTo>
                <a:lnTo>
                  <a:pt x="80" y="33"/>
                </a:lnTo>
                <a:lnTo>
                  <a:pt x="85" y="34"/>
                </a:lnTo>
                <a:lnTo>
                  <a:pt x="87" y="37"/>
                </a:lnTo>
                <a:lnTo>
                  <a:pt x="89" y="43"/>
                </a:lnTo>
                <a:lnTo>
                  <a:pt x="88" y="53"/>
                </a:lnTo>
                <a:lnTo>
                  <a:pt x="88" y="60"/>
                </a:lnTo>
                <a:lnTo>
                  <a:pt x="91" y="62"/>
                </a:lnTo>
                <a:lnTo>
                  <a:pt x="91" y="58"/>
                </a:lnTo>
                <a:lnTo>
                  <a:pt x="89" y="57"/>
                </a:lnTo>
                <a:lnTo>
                  <a:pt x="90" y="55"/>
                </a:lnTo>
                <a:lnTo>
                  <a:pt x="91" y="56"/>
                </a:lnTo>
                <a:lnTo>
                  <a:pt x="93" y="57"/>
                </a:lnTo>
                <a:lnTo>
                  <a:pt x="93" y="59"/>
                </a:lnTo>
                <a:lnTo>
                  <a:pt x="94" y="56"/>
                </a:lnTo>
                <a:lnTo>
                  <a:pt x="96" y="58"/>
                </a:lnTo>
                <a:lnTo>
                  <a:pt x="92" y="65"/>
                </a:lnTo>
                <a:lnTo>
                  <a:pt x="91" y="66"/>
                </a:lnTo>
                <a:lnTo>
                  <a:pt x="94" y="68"/>
                </a:lnTo>
                <a:lnTo>
                  <a:pt x="96" y="73"/>
                </a:lnTo>
                <a:lnTo>
                  <a:pt x="99" y="76"/>
                </a:lnTo>
                <a:lnTo>
                  <a:pt x="100" y="78"/>
                </a:lnTo>
                <a:lnTo>
                  <a:pt x="102" y="78"/>
                </a:lnTo>
                <a:lnTo>
                  <a:pt x="100" y="75"/>
                </a:lnTo>
                <a:lnTo>
                  <a:pt x="102" y="75"/>
                </a:lnTo>
                <a:lnTo>
                  <a:pt x="104" y="75"/>
                </a:lnTo>
                <a:lnTo>
                  <a:pt x="103" y="76"/>
                </a:lnTo>
                <a:lnTo>
                  <a:pt x="104" y="79"/>
                </a:lnTo>
                <a:lnTo>
                  <a:pt x="105" y="82"/>
                </a:lnTo>
                <a:lnTo>
                  <a:pt x="108" y="84"/>
                </a:lnTo>
                <a:lnTo>
                  <a:pt x="109" y="86"/>
                </a:lnTo>
                <a:lnTo>
                  <a:pt x="112" y="94"/>
                </a:lnTo>
                <a:lnTo>
                  <a:pt x="116" y="94"/>
                </a:lnTo>
                <a:lnTo>
                  <a:pt x="119" y="95"/>
                </a:lnTo>
                <a:lnTo>
                  <a:pt x="124" y="102"/>
                </a:lnTo>
                <a:lnTo>
                  <a:pt x="129" y="103"/>
                </a:lnTo>
                <a:lnTo>
                  <a:pt x="129" y="105"/>
                </a:lnTo>
                <a:lnTo>
                  <a:pt x="127" y="105"/>
                </a:lnTo>
                <a:lnTo>
                  <a:pt x="124" y="104"/>
                </a:lnTo>
                <a:lnTo>
                  <a:pt x="125" y="107"/>
                </a:lnTo>
                <a:lnTo>
                  <a:pt x="130" y="106"/>
                </a:lnTo>
                <a:lnTo>
                  <a:pt x="133" y="106"/>
                </a:lnTo>
                <a:lnTo>
                  <a:pt x="134" y="104"/>
                </a:lnTo>
                <a:lnTo>
                  <a:pt x="137" y="104"/>
                </a:lnTo>
                <a:lnTo>
                  <a:pt x="139" y="100"/>
                </a:lnTo>
                <a:lnTo>
                  <a:pt x="138" y="96"/>
                </a:lnTo>
                <a:lnTo>
                  <a:pt x="140" y="91"/>
                </a:lnTo>
                <a:lnTo>
                  <a:pt x="141" y="92"/>
                </a:lnTo>
                <a:lnTo>
                  <a:pt x="140" y="75"/>
                </a:lnTo>
                <a:lnTo>
                  <a:pt x="138" y="70"/>
                </a:lnTo>
                <a:lnTo>
                  <a:pt x="123" y="44"/>
                </a:lnTo>
                <a:lnTo>
                  <a:pt x="119" y="37"/>
                </a:lnTo>
                <a:lnTo>
                  <a:pt x="121" y="37"/>
                </a:lnTo>
                <a:lnTo>
                  <a:pt x="111" y="21"/>
                </a:lnTo>
                <a:lnTo>
                  <a:pt x="104" y="4"/>
                </a:lnTo>
                <a:lnTo>
                  <a:pt x="104" y="1"/>
                </a:lnTo>
                <a:lnTo>
                  <a:pt x="102" y="1"/>
                </a:lnTo>
                <a:lnTo>
                  <a:pt x="95" y="0"/>
                </a:lnTo>
                <a:lnTo>
                  <a:pt x="93" y="2"/>
                </a:lnTo>
                <a:lnTo>
                  <a:pt x="95" y="9"/>
                </a:lnTo>
                <a:lnTo>
                  <a:pt x="92" y="9"/>
                </a:lnTo>
                <a:lnTo>
                  <a:pt x="91" y="5"/>
                </a:lnTo>
                <a:lnTo>
                  <a:pt x="46" y="8"/>
                </a:lnTo>
                <a:lnTo>
                  <a:pt x="43" y="3"/>
                </a:lnTo>
                <a:lnTo>
                  <a:pt x="0" y="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1" name="Freeform 9"/>
          <p:cNvSpPr>
            <a:spLocks noChangeAspect="1"/>
          </p:cNvSpPr>
          <p:nvPr/>
        </p:nvSpPr>
        <p:spPr bwMode="auto">
          <a:xfrm>
            <a:off x="6911975" y="5292725"/>
            <a:ext cx="53975" cy="36513"/>
          </a:xfrm>
          <a:custGeom>
            <a:avLst/>
            <a:gdLst>
              <a:gd name="T0" fmla="*/ 0 w 7"/>
              <a:gd name="T1" fmla="*/ 2147483647 h 5"/>
              <a:gd name="T2" fmla="*/ 0 w 7"/>
              <a:gd name="T3" fmla="*/ 2147483647 h 5"/>
              <a:gd name="T4" fmla="*/ 2147483647 w 7"/>
              <a:gd name="T5" fmla="*/ 2147483647 h 5"/>
              <a:gd name="T6" fmla="*/ 2147483647 w 7"/>
              <a:gd name="T7" fmla="*/ 0 h 5"/>
              <a:gd name="T8" fmla="*/ 2147483647 w 7"/>
              <a:gd name="T9" fmla="*/ 2147483647 h 5"/>
              <a:gd name="T10" fmla="*/ 2147483647 w 7"/>
              <a:gd name="T11" fmla="*/ 2147483647 h 5"/>
              <a:gd name="T12" fmla="*/ 2147483647 w 7"/>
              <a:gd name="T13" fmla="*/ 2147483647 h 5"/>
              <a:gd name="T14" fmla="*/ 2147483647 w 7"/>
              <a:gd name="T15" fmla="*/ 2147483647 h 5"/>
              <a:gd name="T16" fmla="*/ 0 w 7"/>
              <a:gd name="T17" fmla="*/ 2147483647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5"/>
                </a:moveTo>
                <a:lnTo>
                  <a:pt x="0" y="2"/>
                </a:lnTo>
                <a:lnTo>
                  <a:pt x="2" y="2"/>
                </a:lnTo>
                <a:lnTo>
                  <a:pt x="3" y="0"/>
                </a:lnTo>
                <a:lnTo>
                  <a:pt x="7" y="2"/>
                </a:lnTo>
                <a:lnTo>
                  <a:pt x="3" y="3"/>
                </a:lnTo>
                <a:lnTo>
                  <a:pt x="1" y="3"/>
                </a:lnTo>
                <a:lnTo>
                  <a:pt x="2" y="4"/>
                </a:lnTo>
                <a:lnTo>
                  <a:pt x="0" y="5"/>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2" name="Freeform 10"/>
          <p:cNvSpPr>
            <a:spLocks noChangeAspect="1"/>
          </p:cNvSpPr>
          <p:nvPr/>
        </p:nvSpPr>
        <p:spPr bwMode="auto">
          <a:xfrm>
            <a:off x="6981825" y="5267325"/>
            <a:ext cx="49213" cy="31750"/>
          </a:xfrm>
          <a:custGeom>
            <a:avLst/>
            <a:gdLst>
              <a:gd name="T0" fmla="*/ 0 w 6"/>
              <a:gd name="T1" fmla="*/ 2147483647 h 4"/>
              <a:gd name="T2" fmla="*/ 2147483647 w 6"/>
              <a:gd name="T3" fmla="*/ 2147483647 h 4"/>
              <a:gd name="T4" fmla="*/ 2147483647 w 6"/>
              <a:gd name="T5" fmla="*/ 0 h 4"/>
              <a:gd name="T6" fmla="*/ 2147483647 w 6"/>
              <a:gd name="T7" fmla="*/ 2147483647 h 4"/>
              <a:gd name="T8" fmla="*/ 0 w 6"/>
              <a:gd name="T9" fmla="*/ 2147483647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4"/>
                </a:moveTo>
                <a:lnTo>
                  <a:pt x="1" y="4"/>
                </a:lnTo>
                <a:lnTo>
                  <a:pt x="6" y="0"/>
                </a:lnTo>
                <a:lnTo>
                  <a:pt x="2" y="3"/>
                </a:lnTo>
                <a:lnTo>
                  <a:pt x="0" y="4"/>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3" name="Freeform 11"/>
          <p:cNvSpPr>
            <a:spLocks noChangeAspect="1"/>
          </p:cNvSpPr>
          <p:nvPr/>
        </p:nvSpPr>
        <p:spPr bwMode="auto">
          <a:xfrm>
            <a:off x="7061200" y="5183188"/>
            <a:ext cx="31750" cy="53975"/>
          </a:xfrm>
          <a:custGeom>
            <a:avLst/>
            <a:gdLst>
              <a:gd name="T0" fmla="*/ 0 w 4"/>
              <a:gd name="T1" fmla="*/ 2147483647 h 7"/>
              <a:gd name="T2" fmla="*/ 2147483647 w 4"/>
              <a:gd name="T3" fmla="*/ 2147483647 h 7"/>
              <a:gd name="T4" fmla="*/ 2147483647 w 4"/>
              <a:gd name="T5" fmla="*/ 0 h 7"/>
              <a:gd name="T6" fmla="*/ 2147483647 w 4"/>
              <a:gd name="T7" fmla="*/ 2147483647 h 7"/>
              <a:gd name="T8" fmla="*/ 0 w 4"/>
              <a:gd name="T9" fmla="*/ 214748364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lnTo>
                  <a:pt x="2" y="5"/>
                </a:lnTo>
                <a:lnTo>
                  <a:pt x="4" y="0"/>
                </a:lnTo>
                <a:lnTo>
                  <a:pt x="3" y="2"/>
                </a:lnTo>
                <a:lnTo>
                  <a:pt x="0" y="7"/>
                </a:lnTo>
                <a:close/>
              </a:path>
            </a:pathLst>
          </a:custGeom>
          <a:solidFill>
            <a:srgbClr val="FF6600"/>
          </a:solidFill>
          <a:ln w="15875">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4" name="Michigan Upper"/>
          <p:cNvSpPr>
            <a:spLocks noChangeAspect="1"/>
          </p:cNvSpPr>
          <p:nvPr/>
        </p:nvSpPr>
        <p:spPr bwMode="auto">
          <a:xfrm>
            <a:off x="5491163" y="1939925"/>
            <a:ext cx="708025" cy="357188"/>
          </a:xfrm>
          <a:custGeom>
            <a:avLst/>
            <a:gdLst>
              <a:gd name="T0" fmla="*/ 2147483647 w 90"/>
              <a:gd name="T1" fmla="*/ 2147483647 h 46"/>
              <a:gd name="T2" fmla="*/ 2147483647 w 90"/>
              <a:gd name="T3" fmla="*/ 2147483647 h 46"/>
              <a:gd name="T4" fmla="*/ 2147483647 w 90"/>
              <a:gd name="T5" fmla="*/ 2147483647 h 46"/>
              <a:gd name="T6" fmla="*/ 2147483647 w 90"/>
              <a:gd name="T7" fmla="*/ 2147483647 h 46"/>
              <a:gd name="T8" fmla="*/ 2147483647 w 90"/>
              <a:gd name="T9" fmla="*/ 2147483647 h 46"/>
              <a:gd name="T10" fmla="*/ 2147483647 w 90"/>
              <a:gd name="T11" fmla="*/ 2147483647 h 46"/>
              <a:gd name="T12" fmla="*/ 2147483647 w 90"/>
              <a:gd name="T13" fmla="*/ 2147483647 h 46"/>
              <a:gd name="T14" fmla="*/ 2147483647 w 90"/>
              <a:gd name="T15" fmla="*/ 2147483647 h 46"/>
              <a:gd name="T16" fmla="*/ 2147483647 w 90"/>
              <a:gd name="T17" fmla="*/ 2147483647 h 46"/>
              <a:gd name="T18" fmla="*/ 2147483647 w 90"/>
              <a:gd name="T19" fmla="*/ 2147483647 h 46"/>
              <a:gd name="T20" fmla="*/ 2147483647 w 90"/>
              <a:gd name="T21" fmla="*/ 2147483647 h 46"/>
              <a:gd name="T22" fmla="*/ 2147483647 w 90"/>
              <a:gd name="T23" fmla="*/ 2147483647 h 46"/>
              <a:gd name="T24" fmla="*/ 2147483647 w 90"/>
              <a:gd name="T25" fmla="*/ 2147483647 h 46"/>
              <a:gd name="T26" fmla="*/ 2147483647 w 90"/>
              <a:gd name="T27" fmla="*/ 2147483647 h 46"/>
              <a:gd name="T28" fmla="*/ 2147483647 w 90"/>
              <a:gd name="T29" fmla="*/ 2147483647 h 46"/>
              <a:gd name="T30" fmla="*/ 2147483647 w 90"/>
              <a:gd name="T31" fmla="*/ 2147483647 h 46"/>
              <a:gd name="T32" fmla="*/ 2147483647 w 90"/>
              <a:gd name="T33" fmla="*/ 2147483647 h 46"/>
              <a:gd name="T34" fmla="*/ 2147483647 w 90"/>
              <a:gd name="T35" fmla="*/ 2147483647 h 46"/>
              <a:gd name="T36" fmla="*/ 2147483647 w 90"/>
              <a:gd name="T37" fmla="*/ 2147483647 h 46"/>
              <a:gd name="T38" fmla="*/ 2147483647 w 90"/>
              <a:gd name="T39" fmla="*/ 2147483647 h 46"/>
              <a:gd name="T40" fmla="*/ 2147483647 w 90"/>
              <a:gd name="T41" fmla="*/ 2147483647 h 46"/>
              <a:gd name="T42" fmla="*/ 2147483647 w 90"/>
              <a:gd name="T43" fmla="*/ 2147483647 h 46"/>
              <a:gd name="T44" fmla="*/ 2147483647 w 90"/>
              <a:gd name="T45" fmla="*/ 2147483647 h 46"/>
              <a:gd name="T46" fmla="*/ 2147483647 w 90"/>
              <a:gd name="T47" fmla="*/ 2147483647 h 46"/>
              <a:gd name="T48" fmla="*/ 2147483647 w 90"/>
              <a:gd name="T49" fmla="*/ 2147483647 h 46"/>
              <a:gd name="T50" fmla="*/ 2147483647 w 90"/>
              <a:gd name="T51" fmla="*/ 2147483647 h 46"/>
              <a:gd name="T52" fmla="*/ 2147483647 w 90"/>
              <a:gd name="T53" fmla="*/ 2147483647 h 46"/>
              <a:gd name="T54" fmla="*/ 2147483647 w 90"/>
              <a:gd name="T55" fmla="*/ 2147483647 h 46"/>
              <a:gd name="T56" fmla="*/ 2147483647 w 90"/>
              <a:gd name="T57" fmla="*/ 2147483647 h 46"/>
              <a:gd name="T58" fmla="*/ 2147483647 w 90"/>
              <a:gd name="T59" fmla="*/ 2147483647 h 46"/>
              <a:gd name="T60" fmla="*/ 2147483647 w 90"/>
              <a:gd name="T61" fmla="*/ 2147483647 h 46"/>
              <a:gd name="T62" fmla="*/ 2147483647 w 90"/>
              <a:gd name="T63" fmla="*/ 0 h 46"/>
              <a:gd name="T64" fmla="*/ 2147483647 w 90"/>
              <a:gd name="T65" fmla="*/ 2147483647 h 46"/>
              <a:gd name="T66" fmla="*/ 2147483647 w 90"/>
              <a:gd name="T67" fmla="*/ 2147483647 h 46"/>
              <a:gd name="T68" fmla="*/ 2147483647 w 90"/>
              <a:gd name="T69" fmla="*/ 2147483647 h 46"/>
              <a:gd name="T70" fmla="*/ 2147483647 w 90"/>
              <a:gd name="T71" fmla="*/ 2147483647 h 46"/>
              <a:gd name="T72" fmla="*/ 2147483647 w 90"/>
              <a:gd name="T73" fmla="*/ 2147483647 h 46"/>
              <a:gd name="T74" fmla="*/ 0 w 90"/>
              <a:gd name="T75" fmla="*/ 2147483647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46"/>
              <a:gd name="T116" fmla="*/ 90 w 90"/>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46">
                <a:moveTo>
                  <a:pt x="0" y="20"/>
                </a:moveTo>
                <a:lnTo>
                  <a:pt x="7" y="25"/>
                </a:lnTo>
                <a:lnTo>
                  <a:pt x="25" y="29"/>
                </a:lnTo>
                <a:lnTo>
                  <a:pt x="32" y="30"/>
                </a:lnTo>
                <a:lnTo>
                  <a:pt x="33" y="33"/>
                </a:lnTo>
                <a:lnTo>
                  <a:pt x="37" y="34"/>
                </a:lnTo>
                <a:lnTo>
                  <a:pt x="41" y="46"/>
                </a:lnTo>
                <a:lnTo>
                  <a:pt x="45" y="36"/>
                </a:lnTo>
                <a:lnTo>
                  <a:pt x="46" y="34"/>
                </a:lnTo>
                <a:lnTo>
                  <a:pt x="47" y="33"/>
                </a:lnTo>
                <a:lnTo>
                  <a:pt x="47" y="31"/>
                </a:lnTo>
                <a:lnTo>
                  <a:pt x="48" y="29"/>
                </a:lnTo>
                <a:lnTo>
                  <a:pt x="49" y="29"/>
                </a:lnTo>
                <a:lnTo>
                  <a:pt x="48" y="30"/>
                </a:lnTo>
                <a:lnTo>
                  <a:pt x="48" y="33"/>
                </a:lnTo>
                <a:lnTo>
                  <a:pt x="50" y="32"/>
                </a:lnTo>
                <a:lnTo>
                  <a:pt x="51" y="30"/>
                </a:lnTo>
                <a:lnTo>
                  <a:pt x="53" y="30"/>
                </a:lnTo>
                <a:lnTo>
                  <a:pt x="54" y="28"/>
                </a:lnTo>
                <a:lnTo>
                  <a:pt x="54" y="29"/>
                </a:lnTo>
                <a:lnTo>
                  <a:pt x="52" y="34"/>
                </a:lnTo>
                <a:lnTo>
                  <a:pt x="53" y="34"/>
                </a:lnTo>
                <a:lnTo>
                  <a:pt x="55" y="32"/>
                </a:lnTo>
                <a:lnTo>
                  <a:pt x="57" y="30"/>
                </a:lnTo>
                <a:lnTo>
                  <a:pt x="58" y="27"/>
                </a:lnTo>
                <a:lnTo>
                  <a:pt x="63" y="27"/>
                </a:lnTo>
                <a:lnTo>
                  <a:pt x="65" y="26"/>
                </a:lnTo>
                <a:lnTo>
                  <a:pt x="70" y="23"/>
                </a:lnTo>
                <a:lnTo>
                  <a:pt x="75" y="24"/>
                </a:lnTo>
                <a:lnTo>
                  <a:pt x="79" y="27"/>
                </a:lnTo>
                <a:lnTo>
                  <a:pt x="79" y="24"/>
                </a:lnTo>
                <a:lnTo>
                  <a:pt x="81" y="23"/>
                </a:lnTo>
                <a:lnTo>
                  <a:pt x="86" y="24"/>
                </a:lnTo>
                <a:lnTo>
                  <a:pt x="90" y="23"/>
                </a:lnTo>
                <a:lnTo>
                  <a:pt x="85" y="20"/>
                </a:lnTo>
                <a:lnTo>
                  <a:pt x="84" y="15"/>
                </a:lnTo>
                <a:lnTo>
                  <a:pt x="80" y="16"/>
                </a:lnTo>
                <a:lnTo>
                  <a:pt x="78" y="15"/>
                </a:lnTo>
                <a:lnTo>
                  <a:pt x="77" y="16"/>
                </a:lnTo>
                <a:lnTo>
                  <a:pt x="74" y="15"/>
                </a:lnTo>
                <a:lnTo>
                  <a:pt x="73" y="15"/>
                </a:lnTo>
                <a:lnTo>
                  <a:pt x="73" y="12"/>
                </a:lnTo>
                <a:lnTo>
                  <a:pt x="74" y="9"/>
                </a:lnTo>
                <a:lnTo>
                  <a:pt x="70" y="11"/>
                </a:lnTo>
                <a:lnTo>
                  <a:pt x="66" y="12"/>
                </a:lnTo>
                <a:lnTo>
                  <a:pt x="58" y="14"/>
                </a:lnTo>
                <a:lnTo>
                  <a:pt x="52" y="19"/>
                </a:lnTo>
                <a:lnTo>
                  <a:pt x="51" y="18"/>
                </a:lnTo>
                <a:lnTo>
                  <a:pt x="49" y="19"/>
                </a:lnTo>
                <a:lnTo>
                  <a:pt x="46" y="17"/>
                </a:lnTo>
                <a:lnTo>
                  <a:pt x="45" y="17"/>
                </a:lnTo>
                <a:lnTo>
                  <a:pt x="42" y="18"/>
                </a:lnTo>
                <a:lnTo>
                  <a:pt x="38" y="12"/>
                </a:lnTo>
                <a:lnTo>
                  <a:pt x="32" y="11"/>
                </a:lnTo>
                <a:lnTo>
                  <a:pt x="30" y="11"/>
                </a:lnTo>
                <a:lnTo>
                  <a:pt x="29" y="13"/>
                </a:lnTo>
                <a:lnTo>
                  <a:pt x="30" y="10"/>
                </a:lnTo>
                <a:lnTo>
                  <a:pt x="28" y="12"/>
                </a:lnTo>
                <a:lnTo>
                  <a:pt x="27" y="14"/>
                </a:lnTo>
                <a:lnTo>
                  <a:pt x="27" y="11"/>
                </a:lnTo>
                <a:lnTo>
                  <a:pt x="29" y="5"/>
                </a:lnTo>
                <a:lnTo>
                  <a:pt x="32" y="1"/>
                </a:lnTo>
                <a:lnTo>
                  <a:pt x="36" y="1"/>
                </a:lnTo>
                <a:lnTo>
                  <a:pt x="35" y="0"/>
                </a:lnTo>
                <a:lnTo>
                  <a:pt x="30" y="0"/>
                </a:lnTo>
                <a:lnTo>
                  <a:pt x="27" y="2"/>
                </a:lnTo>
                <a:lnTo>
                  <a:pt x="26" y="4"/>
                </a:lnTo>
                <a:lnTo>
                  <a:pt x="21" y="7"/>
                </a:lnTo>
                <a:lnTo>
                  <a:pt x="20" y="10"/>
                </a:lnTo>
                <a:lnTo>
                  <a:pt x="17" y="11"/>
                </a:lnTo>
                <a:lnTo>
                  <a:pt x="16" y="12"/>
                </a:lnTo>
                <a:lnTo>
                  <a:pt x="14" y="13"/>
                </a:lnTo>
                <a:lnTo>
                  <a:pt x="9" y="14"/>
                </a:lnTo>
                <a:lnTo>
                  <a:pt x="7" y="15"/>
                </a:lnTo>
                <a:lnTo>
                  <a:pt x="5" y="18"/>
                </a:lnTo>
                <a:lnTo>
                  <a:pt x="0" y="2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5" name="Michigan"/>
          <p:cNvSpPr>
            <a:spLocks noChangeAspect="1"/>
          </p:cNvSpPr>
          <p:nvPr/>
        </p:nvSpPr>
        <p:spPr bwMode="auto">
          <a:xfrm>
            <a:off x="5946775" y="2157413"/>
            <a:ext cx="471488" cy="638175"/>
          </a:xfrm>
          <a:custGeom>
            <a:avLst/>
            <a:gdLst>
              <a:gd name="T0" fmla="*/ 0 w 60"/>
              <a:gd name="T1" fmla="*/ 2147483647 h 82"/>
              <a:gd name="T2" fmla="*/ 2147483647 w 60"/>
              <a:gd name="T3" fmla="*/ 2147483647 h 82"/>
              <a:gd name="T4" fmla="*/ 2147483647 w 60"/>
              <a:gd name="T5" fmla="*/ 2147483647 h 82"/>
              <a:gd name="T6" fmla="*/ 2147483647 w 60"/>
              <a:gd name="T7" fmla="*/ 2147483647 h 82"/>
              <a:gd name="T8" fmla="*/ 2147483647 w 60"/>
              <a:gd name="T9" fmla="*/ 2147483647 h 82"/>
              <a:gd name="T10" fmla="*/ 2147483647 w 60"/>
              <a:gd name="T11" fmla="*/ 2147483647 h 82"/>
              <a:gd name="T12" fmla="*/ 2147483647 w 60"/>
              <a:gd name="T13" fmla="*/ 2147483647 h 82"/>
              <a:gd name="T14" fmla="*/ 2147483647 w 60"/>
              <a:gd name="T15" fmla="*/ 2147483647 h 82"/>
              <a:gd name="T16" fmla="*/ 0 w 60"/>
              <a:gd name="T17" fmla="*/ 2147483647 h 82"/>
              <a:gd name="T18" fmla="*/ 2147483647 w 60"/>
              <a:gd name="T19" fmla="*/ 2147483647 h 82"/>
              <a:gd name="T20" fmla="*/ 2147483647 w 60"/>
              <a:gd name="T21" fmla="*/ 2147483647 h 82"/>
              <a:gd name="T22" fmla="*/ 2147483647 w 60"/>
              <a:gd name="T23" fmla="*/ 2147483647 h 82"/>
              <a:gd name="T24" fmla="*/ 2147483647 w 60"/>
              <a:gd name="T25" fmla="*/ 2147483647 h 82"/>
              <a:gd name="T26" fmla="*/ 2147483647 w 60"/>
              <a:gd name="T27" fmla="*/ 2147483647 h 82"/>
              <a:gd name="T28" fmla="*/ 2147483647 w 60"/>
              <a:gd name="T29" fmla="*/ 2147483647 h 82"/>
              <a:gd name="T30" fmla="*/ 2147483647 w 60"/>
              <a:gd name="T31" fmla="*/ 2147483647 h 82"/>
              <a:gd name="T32" fmla="*/ 2147483647 w 60"/>
              <a:gd name="T33" fmla="*/ 2147483647 h 82"/>
              <a:gd name="T34" fmla="*/ 2147483647 w 60"/>
              <a:gd name="T35" fmla="*/ 2147483647 h 82"/>
              <a:gd name="T36" fmla="*/ 2147483647 w 60"/>
              <a:gd name="T37" fmla="*/ 2147483647 h 82"/>
              <a:gd name="T38" fmla="*/ 2147483647 w 60"/>
              <a:gd name="T39" fmla="*/ 2147483647 h 82"/>
              <a:gd name="T40" fmla="*/ 2147483647 w 60"/>
              <a:gd name="T41" fmla="*/ 2147483647 h 82"/>
              <a:gd name="T42" fmla="*/ 2147483647 w 60"/>
              <a:gd name="T43" fmla="*/ 2147483647 h 82"/>
              <a:gd name="T44" fmla="*/ 2147483647 w 60"/>
              <a:gd name="T45" fmla="*/ 2147483647 h 82"/>
              <a:gd name="T46" fmla="*/ 2147483647 w 60"/>
              <a:gd name="T47" fmla="*/ 2147483647 h 82"/>
              <a:gd name="T48" fmla="*/ 2147483647 w 60"/>
              <a:gd name="T49" fmla="*/ 0 h 82"/>
              <a:gd name="T50" fmla="*/ 2147483647 w 60"/>
              <a:gd name="T51" fmla="*/ 2147483647 h 82"/>
              <a:gd name="T52" fmla="*/ 2147483647 w 60"/>
              <a:gd name="T53" fmla="*/ 2147483647 h 82"/>
              <a:gd name="T54" fmla="*/ 2147483647 w 60"/>
              <a:gd name="T55" fmla="*/ 2147483647 h 82"/>
              <a:gd name="T56" fmla="*/ 2147483647 w 60"/>
              <a:gd name="T57" fmla="*/ 2147483647 h 82"/>
              <a:gd name="T58" fmla="*/ 2147483647 w 60"/>
              <a:gd name="T59" fmla="*/ 2147483647 h 82"/>
              <a:gd name="T60" fmla="*/ 2147483647 w 60"/>
              <a:gd name="T61" fmla="*/ 2147483647 h 82"/>
              <a:gd name="T62" fmla="*/ 2147483647 w 60"/>
              <a:gd name="T63" fmla="*/ 2147483647 h 82"/>
              <a:gd name="T64" fmla="*/ 2147483647 w 60"/>
              <a:gd name="T65" fmla="*/ 2147483647 h 82"/>
              <a:gd name="T66" fmla="*/ 2147483647 w 60"/>
              <a:gd name="T67" fmla="*/ 2147483647 h 82"/>
              <a:gd name="T68" fmla="*/ 2147483647 w 60"/>
              <a:gd name="T69" fmla="*/ 2147483647 h 82"/>
              <a:gd name="T70" fmla="*/ 2147483647 w 60"/>
              <a:gd name="T71" fmla="*/ 2147483647 h 82"/>
              <a:gd name="T72" fmla="*/ 2147483647 w 60"/>
              <a:gd name="T73" fmla="*/ 2147483647 h 82"/>
              <a:gd name="T74" fmla="*/ 2147483647 w 60"/>
              <a:gd name="T75" fmla="*/ 2147483647 h 82"/>
              <a:gd name="T76" fmla="*/ 2147483647 w 60"/>
              <a:gd name="T77" fmla="*/ 2147483647 h 82"/>
              <a:gd name="T78" fmla="*/ 2147483647 w 60"/>
              <a:gd name="T79" fmla="*/ 2147483647 h 82"/>
              <a:gd name="T80" fmla="*/ 2147483647 w 60"/>
              <a:gd name="T81" fmla="*/ 2147483647 h 82"/>
              <a:gd name="T82" fmla="*/ 2147483647 w 60"/>
              <a:gd name="T83" fmla="*/ 2147483647 h 82"/>
              <a:gd name="T84" fmla="*/ 2147483647 w 60"/>
              <a:gd name="T85" fmla="*/ 2147483647 h 82"/>
              <a:gd name="T86" fmla="*/ 2147483647 w 60"/>
              <a:gd name="T87" fmla="*/ 2147483647 h 82"/>
              <a:gd name="T88" fmla="*/ 2147483647 w 60"/>
              <a:gd name="T89" fmla="*/ 2147483647 h 82"/>
              <a:gd name="T90" fmla="*/ 2147483647 w 60"/>
              <a:gd name="T91" fmla="*/ 2147483647 h 82"/>
              <a:gd name="T92" fmla="*/ 2147483647 w 60"/>
              <a:gd name="T93" fmla="*/ 2147483647 h 82"/>
              <a:gd name="T94" fmla="*/ 2147483647 w 60"/>
              <a:gd name="T95" fmla="*/ 2147483647 h 82"/>
              <a:gd name="T96" fmla="*/ 2147483647 w 60"/>
              <a:gd name="T97" fmla="*/ 2147483647 h 82"/>
              <a:gd name="T98" fmla="*/ 2147483647 w 60"/>
              <a:gd name="T99" fmla="*/ 2147483647 h 82"/>
              <a:gd name="T100" fmla="*/ 2147483647 w 60"/>
              <a:gd name="T101" fmla="*/ 2147483647 h 82"/>
              <a:gd name="T102" fmla="*/ 2147483647 w 60"/>
              <a:gd name="T103" fmla="*/ 2147483647 h 82"/>
              <a:gd name="T104" fmla="*/ 2147483647 w 60"/>
              <a:gd name="T105" fmla="*/ 2147483647 h 82"/>
              <a:gd name="T106" fmla="*/ 2147483647 w 60"/>
              <a:gd name="T107" fmla="*/ 2147483647 h 82"/>
              <a:gd name="T108" fmla="*/ 2147483647 w 60"/>
              <a:gd name="T109" fmla="*/ 2147483647 h 82"/>
              <a:gd name="T110" fmla="*/ 2147483647 w 60"/>
              <a:gd name="T111" fmla="*/ 2147483647 h 82"/>
              <a:gd name="T112" fmla="*/ 2147483647 w 60"/>
              <a:gd name="T113" fmla="*/ 2147483647 h 82"/>
              <a:gd name="T114" fmla="*/ 2147483647 w 60"/>
              <a:gd name="T115" fmla="*/ 2147483647 h 82"/>
              <a:gd name="T116" fmla="*/ 2147483647 w 60"/>
              <a:gd name="T117" fmla="*/ 2147483647 h 82"/>
              <a:gd name="T118" fmla="*/ 2147483647 w 60"/>
              <a:gd name="T119" fmla="*/ 2147483647 h 82"/>
              <a:gd name="T120" fmla="*/ 2147483647 w 60"/>
              <a:gd name="T121" fmla="*/ 2147483647 h 82"/>
              <a:gd name="T122" fmla="*/ 0 w 60"/>
              <a:gd name="T123" fmla="*/ 2147483647 h 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
              <a:gd name="T187" fmla="*/ 0 h 82"/>
              <a:gd name="T188" fmla="*/ 60 w 60"/>
              <a:gd name="T189" fmla="*/ 82 h 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 h="82">
                <a:moveTo>
                  <a:pt x="0" y="82"/>
                </a:moveTo>
                <a:lnTo>
                  <a:pt x="5" y="72"/>
                </a:lnTo>
                <a:lnTo>
                  <a:pt x="6" y="68"/>
                </a:lnTo>
                <a:lnTo>
                  <a:pt x="7" y="61"/>
                </a:lnTo>
                <a:lnTo>
                  <a:pt x="5" y="55"/>
                </a:lnTo>
                <a:lnTo>
                  <a:pt x="2" y="48"/>
                </a:lnTo>
                <a:lnTo>
                  <a:pt x="1" y="45"/>
                </a:lnTo>
                <a:lnTo>
                  <a:pt x="2" y="41"/>
                </a:lnTo>
                <a:lnTo>
                  <a:pt x="0" y="37"/>
                </a:lnTo>
                <a:lnTo>
                  <a:pt x="2" y="34"/>
                </a:lnTo>
                <a:lnTo>
                  <a:pt x="3" y="27"/>
                </a:lnTo>
                <a:lnTo>
                  <a:pt x="3" y="24"/>
                </a:lnTo>
                <a:lnTo>
                  <a:pt x="5" y="22"/>
                </a:lnTo>
                <a:lnTo>
                  <a:pt x="5" y="19"/>
                </a:lnTo>
                <a:lnTo>
                  <a:pt x="8" y="18"/>
                </a:lnTo>
                <a:lnTo>
                  <a:pt x="12" y="13"/>
                </a:lnTo>
                <a:lnTo>
                  <a:pt x="11" y="21"/>
                </a:lnTo>
                <a:lnTo>
                  <a:pt x="14" y="19"/>
                </a:lnTo>
                <a:lnTo>
                  <a:pt x="14" y="12"/>
                </a:lnTo>
                <a:lnTo>
                  <a:pt x="17" y="9"/>
                </a:lnTo>
                <a:lnTo>
                  <a:pt x="19" y="8"/>
                </a:lnTo>
                <a:lnTo>
                  <a:pt x="17" y="7"/>
                </a:lnTo>
                <a:lnTo>
                  <a:pt x="16" y="5"/>
                </a:lnTo>
                <a:lnTo>
                  <a:pt x="18" y="1"/>
                </a:lnTo>
                <a:lnTo>
                  <a:pt x="21" y="0"/>
                </a:lnTo>
                <a:lnTo>
                  <a:pt x="28" y="2"/>
                </a:lnTo>
                <a:lnTo>
                  <a:pt x="31" y="5"/>
                </a:lnTo>
                <a:lnTo>
                  <a:pt x="39" y="7"/>
                </a:lnTo>
                <a:lnTo>
                  <a:pt x="40" y="9"/>
                </a:lnTo>
                <a:lnTo>
                  <a:pt x="43" y="12"/>
                </a:lnTo>
                <a:lnTo>
                  <a:pt x="40" y="12"/>
                </a:lnTo>
                <a:lnTo>
                  <a:pt x="40" y="14"/>
                </a:lnTo>
                <a:lnTo>
                  <a:pt x="43" y="17"/>
                </a:lnTo>
                <a:lnTo>
                  <a:pt x="44" y="23"/>
                </a:lnTo>
                <a:lnTo>
                  <a:pt x="44" y="26"/>
                </a:lnTo>
                <a:lnTo>
                  <a:pt x="41" y="30"/>
                </a:lnTo>
                <a:lnTo>
                  <a:pt x="40" y="32"/>
                </a:lnTo>
                <a:lnTo>
                  <a:pt x="37" y="34"/>
                </a:lnTo>
                <a:lnTo>
                  <a:pt x="37" y="35"/>
                </a:lnTo>
                <a:lnTo>
                  <a:pt x="37" y="40"/>
                </a:lnTo>
                <a:lnTo>
                  <a:pt x="40" y="42"/>
                </a:lnTo>
                <a:lnTo>
                  <a:pt x="43" y="38"/>
                </a:lnTo>
                <a:lnTo>
                  <a:pt x="46" y="33"/>
                </a:lnTo>
                <a:lnTo>
                  <a:pt x="50" y="31"/>
                </a:lnTo>
                <a:lnTo>
                  <a:pt x="54" y="33"/>
                </a:lnTo>
                <a:lnTo>
                  <a:pt x="56" y="37"/>
                </a:lnTo>
                <a:lnTo>
                  <a:pt x="59" y="47"/>
                </a:lnTo>
                <a:lnTo>
                  <a:pt x="60" y="51"/>
                </a:lnTo>
                <a:lnTo>
                  <a:pt x="59" y="53"/>
                </a:lnTo>
                <a:lnTo>
                  <a:pt x="60" y="57"/>
                </a:lnTo>
                <a:lnTo>
                  <a:pt x="58" y="59"/>
                </a:lnTo>
                <a:lnTo>
                  <a:pt x="57" y="57"/>
                </a:lnTo>
                <a:lnTo>
                  <a:pt x="56" y="58"/>
                </a:lnTo>
                <a:lnTo>
                  <a:pt x="55" y="62"/>
                </a:lnTo>
                <a:lnTo>
                  <a:pt x="55" y="64"/>
                </a:lnTo>
                <a:lnTo>
                  <a:pt x="52" y="66"/>
                </a:lnTo>
                <a:lnTo>
                  <a:pt x="52" y="71"/>
                </a:lnTo>
                <a:lnTo>
                  <a:pt x="50" y="73"/>
                </a:lnTo>
                <a:lnTo>
                  <a:pt x="49" y="77"/>
                </a:lnTo>
                <a:lnTo>
                  <a:pt x="29" y="80"/>
                </a:lnTo>
                <a:lnTo>
                  <a:pt x="28" y="79"/>
                </a:lnTo>
                <a:lnTo>
                  <a:pt x="0" y="8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6" name="New York"/>
          <p:cNvSpPr>
            <a:spLocks noChangeAspect="1"/>
          </p:cNvSpPr>
          <p:nvPr/>
        </p:nvSpPr>
        <p:spPr bwMode="auto">
          <a:xfrm>
            <a:off x="6731000" y="2063750"/>
            <a:ext cx="723900" cy="646113"/>
          </a:xfrm>
          <a:custGeom>
            <a:avLst/>
            <a:gdLst>
              <a:gd name="T0" fmla="*/ 0 w 92"/>
              <a:gd name="T1" fmla="*/ 2147483647 h 83"/>
              <a:gd name="T2" fmla="*/ 2147483647 w 92"/>
              <a:gd name="T3" fmla="*/ 2147483647 h 83"/>
              <a:gd name="T4" fmla="*/ 2147483647 w 92"/>
              <a:gd name="T5" fmla="*/ 2147483647 h 83"/>
              <a:gd name="T6" fmla="*/ 2147483647 w 92"/>
              <a:gd name="T7" fmla="*/ 2147483647 h 83"/>
              <a:gd name="T8" fmla="*/ 2147483647 w 92"/>
              <a:gd name="T9" fmla="*/ 2147483647 h 83"/>
              <a:gd name="T10" fmla="*/ 2147483647 w 92"/>
              <a:gd name="T11" fmla="*/ 2147483647 h 83"/>
              <a:gd name="T12" fmla="*/ 2147483647 w 92"/>
              <a:gd name="T13" fmla="*/ 2147483647 h 83"/>
              <a:gd name="T14" fmla="*/ 2147483647 w 92"/>
              <a:gd name="T15" fmla="*/ 2147483647 h 83"/>
              <a:gd name="T16" fmla="*/ 2147483647 w 92"/>
              <a:gd name="T17" fmla="*/ 2147483647 h 83"/>
              <a:gd name="T18" fmla="*/ 2147483647 w 92"/>
              <a:gd name="T19" fmla="*/ 2147483647 h 83"/>
              <a:gd name="T20" fmla="*/ 2147483647 w 92"/>
              <a:gd name="T21" fmla="*/ 2147483647 h 83"/>
              <a:gd name="T22" fmla="*/ 2147483647 w 92"/>
              <a:gd name="T23" fmla="*/ 2147483647 h 83"/>
              <a:gd name="T24" fmla="*/ 2147483647 w 92"/>
              <a:gd name="T25" fmla="*/ 2147483647 h 83"/>
              <a:gd name="T26" fmla="*/ 2147483647 w 92"/>
              <a:gd name="T27" fmla="*/ 2147483647 h 83"/>
              <a:gd name="T28" fmla="*/ 2147483647 w 92"/>
              <a:gd name="T29" fmla="*/ 2147483647 h 83"/>
              <a:gd name="T30" fmla="*/ 2147483647 w 92"/>
              <a:gd name="T31" fmla="*/ 2147483647 h 83"/>
              <a:gd name="T32" fmla="*/ 2147483647 w 92"/>
              <a:gd name="T33" fmla="*/ 2147483647 h 83"/>
              <a:gd name="T34" fmla="*/ 2147483647 w 92"/>
              <a:gd name="T35" fmla="*/ 0 h 83"/>
              <a:gd name="T36" fmla="*/ 2147483647 w 92"/>
              <a:gd name="T37" fmla="*/ 2147483647 h 83"/>
              <a:gd name="T38" fmla="*/ 2147483647 w 92"/>
              <a:gd name="T39" fmla="*/ 2147483647 h 83"/>
              <a:gd name="T40" fmla="*/ 2147483647 w 92"/>
              <a:gd name="T41" fmla="*/ 2147483647 h 83"/>
              <a:gd name="T42" fmla="*/ 2147483647 w 92"/>
              <a:gd name="T43" fmla="*/ 2147483647 h 83"/>
              <a:gd name="T44" fmla="*/ 2147483647 w 92"/>
              <a:gd name="T45" fmla="*/ 2147483647 h 83"/>
              <a:gd name="T46" fmla="*/ 2147483647 w 92"/>
              <a:gd name="T47" fmla="*/ 2147483647 h 83"/>
              <a:gd name="T48" fmla="*/ 2147483647 w 92"/>
              <a:gd name="T49" fmla="*/ 2147483647 h 83"/>
              <a:gd name="T50" fmla="*/ 2147483647 w 92"/>
              <a:gd name="T51" fmla="*/ 2147483647 h 83"/>
              <a:gd name="T52" fmla="*/ 2147483647 w 92"/>
              <a:gd name="T53" fmla="*/ 2147483647 h 83"/>
              <a:gd name="T54" fmla="*/ 2147483647 w 92"/>
              <a:gd name="T55" fmla="*/ 2147483647 h 83"/>
              <a:gd name="T56" fmla="*/ 2147483647 w 92"/>
              <a:gd name="T57" fmla="*/ 2147483647 h 83"/>
              <a:gd name="T58" fmla="*/ 2147483647 w 92"/>
              <a:gd name="T59" fmla="*/ 2147483647 h 83"/>
              <a:gd name="T60" fmla="*/ 2147483647 w 92"/>
              <a:gd name="T61" fmla="*/ 2147483647 h 83"/>
              <a:gd name="T62" fmla="*/ 2147483647 w 92"/>
              <a:gd name="T63" fmla="*/ 2147483647 h 83"/>
              <a:gd name="T64" fmla="*/ 2147483647 w 92"/>
              <a:gd name="T65" fmla="*/ 2147483647 h 83"/>
              <a:gd name="T66" fmla="*/ 2147483647 w 92"/>
              <a:gd name="T67" fmla="*/ 2147483647 h 83"/>
              <a:gd name="T68" fmla="*/ 2147483647 w 92"/>
              <a:gd name="T69" fmla="*/ 2147483647 h 83"/>
              <a:gd name="T70" fmla="*/ 2147483647 w 92"/>
              <a:gd name="T71" fmla="*/ 2147483647 h 83"/>
              <a:gd name="T72" fmla="*/ 2147483647 w 92"/>
              <a:gd name="T73" fmla="*/ 2147483647 h 83"/>
              <a:gd name="T74" fmla="*/ 2147483647 w 92"/>
              <a:gd name="T75" fmla="*/ 2147483647 h 83"/>
              <a:gd name="T76" fmla="*/ 2147483647 w 92"/>
              <a:gd name="T77" fmla="*/ 2147483647 h 83"/>
              <a:gd name="T78" fmla="*/ 2147483647 w 92"/>
              <a:gd name="T79" fmla="*/ 2147483647 h 83"/>
              <a:gd name="T80" fmla="*/ 2147483647 w 92"/>
              <a:gd name="T81" fmla="*/ 2147483647 h 83"/>
              <a:gd name="T82" fmla="*/ 2147483647 w 92"/>
              <a:gd name="T83" fmla="*/ 2147483647 h 83"/>
              <a:gd name="T84" fmla="*/ 2147483647 w 92"/>
              <a:gd name="T85" fmla="*/ 2147483647 h 83"/>
              <a:gd name="T86" fmla="*/ 2147483647 w 92"/>
              <a:gd name="T87" fmla="*/ 2147483647 h 83"/>
              <a:gd name="T88" fmla="*/ 2147483647 w 92"/>
              <a:gd name="T89" fmla="*/ 2147483647 h 83"/>
              <a:gd name="T90" fmla="*/ 2147483647 w 92"/>
              <a:gd name="T91" fmla="*/ 2147483647 h 83"/>
              <a:gd name="T92" fmla="*/ 2147483647 w 92"/>
              <a:gd name="T93" fmla="*/ 2147483647 h 83"/>
              <a:gd name="T94" fmla="*/ 2147483647 w 92"/>
              <a:gd name="T95" fmla="*/ 2147483647 h 83"/>
              <a:gd name="T96" fmla="*/ 2147483647 w 92"/>
              <a:gd name="T97" fmla="*/ 2147483647 h 83"/>
              <a:gd name="T98" fmla="*/ 2147483647 w 92"/>
              <a:gd name="T99" fmla="*/ 2147483647 h 83"/>
              <a:gd name="T100" fmla="*/ 2147483647 w 92"/>
              <a:gd name="T101" fmla="*/ 2147483647 h 83"/>
              <a:gd name="T102" fmla="*/ 2147483647 w 92"/>
              <a:gd name="T103" fmla="*/ 2147483647 h 83"/>
              <a:gd name="T104" fmla="*/ 0 w 92"/>
              <a:gd name="T105" fmla="*/ 2147483647 h 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83"/>
              <a:gd name="T161" fmla="*/ 92 w 92"/>
              <a:gd name="T162" fmla="*/ 83 h 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83">
                <a:moveTo>
                  <a:pt x="0" y="71"/>
                </a:moveTo>
                <a:lnTo>
                  <a:pt x="3" y="76"/>
                </a:lnTo>
                <a:lnTo>
                  <a:pt x="63" y="64"/>
                </a:lnTo>
                <a:lnTo>
                  <a:pt x="67" y="67"/>
                </a:lnTo>
                <a:lnTo>
                  <a:pt x="70" y="71"/>
                </a:lnTo>
                <a:lnTo>
                  <a:pt x="75" y="74"/>
                </a:lnTo>
                <a:lnTo>
                  <a:pt x="89" y="79"/>
                </a:lnTo>
                <a:lnTo>
                  <a:pt x="89" y="81"/>
                </a:lnTo>
                <a:lnTo>
                  <a:pt x="90" y="83"/>
                </a:lnTo>
                <a:lnTo>
                  <a:pt x="91" y="82"/>
                </a:lnTo>
                <a:lnTo>
                  <a:pt x="92" y="78"/>
                </a:lnTo>
                <a:lnTo>
                  <a:pt x="92" y="71"/>
                </a:lnTo>
                <a:lnTo>
                  <a:pt x="90" y="57"/>
                </a:lnTo>
                <a:lnTo>
                  <a:pt x="90" y="43"/>
                </a:lnTo>
                <a:lnTo>
                  <a:pt x="87" y="32"/>
                </a:lnTo>
                <a:lnTo>
                  <a:pt x="83" y="23"/>
                </a:lnTo>
                <a:lnTo>
                  <a:pt x="82" y="14"/>
                </a:lnTo>
                <a:lnTo>
                  <a:pt x="79" y="0"/>
                </a:lnTo>
                <a:lnTo>
                  <a:pt x="60" y="5"/>
                </a:lnTo>
                <a:lnTo>
                  <a:pt x="59" y="5"/>
                </a:lnTo>
                <a:lnTo>
                  <a:pt x="53" y="9"/>
                </a:lnTo>
                <a:lnTo>
                  <a:pt x="48" y="16"/>
                </a:lnTo>
                <a:lnTo>
                  <a:pt x="47" y="20"/>
                </a:lnTo>
                <a:lnTo>
                  <a:pt x="45" y="23"/>
                </a:lnTo>
                <a:lnTo>
                  <a:pt x="41" y="27"/>
                </a:lnTo>
                <a:lnTo>
                  <a:pt x="43" y="29"/>
                </a:lnTo>
                <a:lnTo>
                  <a:pt x="43" y="27"/>
                </a:lnTo>
                <a:lnTo>
                  <a:pt x="45" y="28"/>
                </a:lnTo>
                <a:lnTo>
                  <a:pt x="44" y="29"/>
                </a:lnTo>
                <a:lnTo>
                  <a:pt x="45" y="29"/>
                </a:lnTo>
                <a:lnTo>
                  <a:pt x="44" y="31"/>
                </a:lnTo>
                <a:lnTo>
                  <a:pt x="43" y="31"/>
                </a:lnTo>
                <a:lnTo>
                  <a:pt x="43" y="32"/>
                </a:lnTo>
                <a:lnTo>
                  <a:pt x="45" y="34"/>
                </a:lnTo>
                <a:lnTo>
                  <a:pt x="45" y="37"/>
                </a:lnTo>
                <a:lnTo>
                  <a:pt x="42" y="38"/>
                </a:lnTo>
                <a:lnTo>
                  <a:pt x="39" y="43"/>
                </a:lnTo>
                <a:lnTo>
                  <a:pt x="36" y="45"/>
                </a:lnTo>
                <a:lnTo>
                  <a:pt x="30" y="45"/>
                </a:lnTo>
                <a:lnTo>
                  <a:pt x="28" y="47"/>
                </a:lnTo>
                <a:lnTo>
                  <a:pt x="25" y="45"/>
                </a:lnTo>
                <a:lnTo>
                  <a:pt x="15" y="46"/>
                </a:lnTo>
                <a:lnTo>
                  <a:pt x="7" y="50"/>
                </a:lnTo>
                <a:lnTo>
                  <a:pt x="8" y="52"/>
                </a:lnTo>
                <a:lnTo>
                  <a:pt x="7" y="54"/>
                </a:lnTo>
                <a:lnTo>
                  <a:pt x="8" y="54"/>
                </a:lnTo>
                <a:lnTo>
                  <a:pt x="9" y="56"/>
                </a:lnTo>
                <a:lnTo>
                  <a:pt x="10" y="56"/>
                </a:lnTo>
                <a:lnTo>
                  <a:pt x="11" y="58"/>
                </a:lnTo>
                <a:lnTo>
                  <a:pt x="11" y="59"/>
                </a:lnTo>
                <a:lnTo>
                  <a:pt x="9" y="61"/>
                </a:lnTo>
                <a:lnTo>
                  <a:pt x="8" y="64"/>
                </a:lnTo>
                <a:lnTo>
                  <a:pt x="0" y="7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7" name="Freeform 15"/>
          <p:cNvSpPr>
            <a:spLocks noChangeAspect="1"/>
          </p:cNvSpPr>
          <p:nvPr/>
        </p:nvSpPr>
        <p:spPr bwMode="auto">
          <a:xfrm>
            <a:off x="7405688" y="2733675"/>
            <a:ext cx="17462" cy="28575"/>
          </a:xfrm>
          <a:custGeom>
            <a:avLst/>
            <a:gdLst>
              <a:gd name="T0" fmla="*/ 0 w 2"/>
              <a:gd name="T1" fmla="*/ 2147483647 h 4"/>
              <a:gd name="T2" fmla="*/ 0 w 2"/>
              <a:gd name="T3" fmla="*/ 2147483647 h 4"/>
              <a:gd name="T4" fmla="*/ 2147483647 w 2"/>
              <a:gd name="T5" fmla="*/ 0 h 4"/>
              <a:gd name="T6" fmla="*/ 2147483647 w 2"/>
              <a:gd name="T7" fmla="*/ 2147483647 h 4"/>
              <a:gd name="T8" fmla="*/ 2147483647 w 2"/>
              <a:gd name="T9" fmla="*/ 2147483647 h 4"/>
              <a:gd name="T10" fmla="*/ 0 w 2"/>
              <a:gd name="T11" fmla="*/ 2147483647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4"/>
                </a:moveTo>
                <a:lnTo>
                  <a:pt x="0" y="2"/>
                </a:lnTo>
                <a:lnTo>
                  <a:pt x="1" y="0"/>
                </a:lnTo>
                <a:lnTo>
                  <a:pt x="2" y="1"/>
                </a:lnTo>
                <a:lnTo>
                  <a:pt x="1" y="3"/>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8" name="Freeform 16"/>
          <p:cNvSpPr>
            <a:spLocks noChangeAspect="1"/>
          </p:cNvSpPr>
          <p:nvPr/>
        </p:nvSpPr>
        <p:spPr bwMode="auto">
          <a:xfrm>
            <a:off x="7431088" y="2608263"/>
            <a:ext cx="217487" cy="141287"/>
          </a:xfrm>
          <a:custGeom>
            <a:avLst/>
            <a:gdLst>
              <a:gd name="T0" fmla="*/ 0 w 28"/>
              <a:gd name="T1" fmla="*/ 2147483647 h 18"/>
              <a:gd name="T2" fmla="*/ 0 w 28"/>
              <a:gd name="T3" fmla="*/ 2147483647 h 18"/>
              <a:gd name="T4" fmla="*/ 2147483647 w 28"/>
              <a:gd name="T5" fmla="*/ 2147483647 h 18"/>
              <a:gd name="T6" fmla="*/ 2147483647 w 28"/>
              <a:gd name="T7" fmla="*/ 2147483647 h 18"/>
              <a:gd name="T8" fmla="*/ 2147483647 w 28"/>
              <a:gd name="T9" fmla="*/ 2147483647 h 18"/>
              <a:gd name="T10" fmla="*/ 2147483647 w 28"/>
              <a:gd name="T11" fmla="*/ 2147483647 h 18"/>
              <a:gd name="T12" fmla="*/ 2147483647 w 28"/>
              <a:gd name="T13" fmla="*/ 2147483647 h 18"/>
              <a:gd name="T14" fmla="*/ 2147483647 w 28"/>
              <a:gd name="T15" fmla="*/ 2147483647 h 18"/>
              <a:gd name="T16" fmla="*/ 2147483647 w 28"/>
              <a:gd name="T17" fmla="*/ 2147483647 h 18"/>
              <a:gd name="T18" fmla="*/ 2147483647 w 28"/>
              <a:gd name="T19" fmla="*/ 2147483647 h 18"/>
              <a:gd name="T20" fmla="*/ 2147483647 w 28"/>
              <a:gd name="T21" fmla="*/ 2147483647 h 18"/>
              <a:gd name="T22" fmla="*/ 2147483647 w 28"/>
              <a:gd name="T23" fmla="*/ 2147483647 h 18"/>
              <a:gd name="T24" fmla="*/ 2147483647 w 28"/>
              <a:gd name="T25" fmla="*/ 2147483647 h 18"/>
              <a:gd name="T26" fmla="*/ 2147483647 w 28"/>
              <a:gd name="T27" fmla="*/ 2147483647 h 18"/>
              <a:gd name="T28" fmla="*/ 2147483647 w 28"/>
              <a:gd name="T29" fmla="*/ 2147483647 h 18"/>
              <a:gd name="T30" fmla="*/ 2147483647 w 28"/>
              <a:gd name="T31" fmla="*/ 2147483647 h 18"/>
              <a:gd name="T32" fmla="*/ 2147483647 w 28"/>
              <a:gd name="T33" fmla="*/ 2147483647 h 18"/>
              <a:gd name="T34" fmla="*/ 2147483647 w 28"/>
              <a:gd name="T35" fmla="*/ 2147483647 h 18"/>
              <a:gd name="T36" fmla="*/ 2147483647 w 28"/>
              <a:gd name="T37" fmla="*/ 2147483647 h 18"/>
              <a:gd name="T38" fmla="*/ 2147483647 w 28"/>
              <a:gd name="T39" fmla="*/ 2147483647 h 18"/>
              <a:gd name="T40" fmla="*/ 2147483647 w 28"/>
              <a:gd name="T41" fmla="*/ 2147483647 h 18"/>
              <a:gd name="T42" fmla="*/ 2147483647 w 28"/>
              <a:gd name="T43" fmla="*/ 2147483647 h 18"/>
              <a:gd name="T44" fmla="*/ 2147483647 w 28"/>
              <a:gd name="T45" fmla="*/ 2147483647 h 18"/>
              <a:gd name="T46" fmla="*/ 2147483647 w 28"/>
              <a:gd name="T47" fmla="*/ 2147483647 h 18"/>
              <a:gd name="T48" fmla="*/ 2147483647 w 28"/>
              <a:gd name="T49" fmla="*/ 2147483647 h 18"/>
              <a:gd name="T50" fmla="*/ 2147483647 w 28"/>
              <a:gd name="T51" fmla="*/ 2147483647 h 18"/>
              <a:gd name="T52" fmla="*/ 2147483647 w 28"/>
              <a:gd name="T53" fmla="*/ 2147483647 h 18"/>
              <a:gd name="T54" fmla="*/ 2147483647 w 28"/>
              <a:gd name="T55" fmla="*/ 2147483647 h 18"/>
              <a:gd name="T56" fmla="*/ 2147483647 w 28"/>
              <a:gd name="T57" fmla="*/ 2147483647 h 18"/>
              <a:gd name="T58" fmla="*/ 2147483647 w 28"/>
              <a:gd name="T59" fmla="*/ 2147483647 h 18"/>
              <a:gd name="T60" fmla="*/ 2147483647 w 28"/>
              <a:gd name="T61" fmla="*/ 2147483647 h 18"/>
              <a:gd name="T62" fmla="*/ 2147483647 w 28"/>
              <a:gd name="T63" fmla="*/ 2147483647 h 18"/>
              <a:gd name="T64" fmla="*/ 2147483647 w 28"/>
              <a:gd name="T65" fmla="*/ 0 h 18"/>
              <a:gd name="T66" fmla="*/ 2147483647 w 28"/>
              <a:gd name="T67" fmla="*/ 0 h 18"/>
              <a:gd name="T68" fmla="*/ 2147483647 w 28"/>
              <a:gd name="T69" fmla="*/ 2147483647 h 18"/>
              <a:gd name="T70" fmla="*/ 2147483647 w 28"/>
              <a:gd name="T71" fmla="*/ 2147483647 h 18"/>
              <a:gd name="T72" fmla="*/ 2147483647 w 28"/>
              <a:gd name="T73" fmla="*/ 2147483647 h 18"/>
              <a:gd name="T74" fmla="*/ 2147483647 w 28"/>
              <a:gd name="T75" fmla="*/ 2147483647 h 18"/>
              <a:gd name="T76" fmla="*/ 2147483647 w 28"/>
              <a:gd name="T77" fmla="*/ 2147483647 h 18"/>
              <a:gd name="T78" fmla="*/ 2147483647 w 28"/>
              <a:gd name="T79" fmla="*/ 2147483647 h 18"/>
              <a:gd name="T80" fmla="*/ 2147483647 w 28"/>
              <a:gd name="T81" fmla="*/ 2147483647 h 18"/>
              <a:gd name="T82" fmla="*/ 2147483647 w 28"/>
              <a:gd name="T83" fmla="*/ 2147483647 h 18"/>
              <a:gd name="T84" fmla="*/ 2147483647 w 28"/>
              <a:gd name="T85" fmla="*/ 2147483647 h 18"/>
              <a:gd name="T86" fmla="*/ 2147483647 w 28"/>
              <a:gd name="T87" fmla="*/ 2147483647 h 18"/>
              <a:gd name="T88" fmla="*/ 2147483647 w 28"/>
              <a:gd name="T89" fmla="*/ 2147483647 h 18"/>
              <a:gd name="T90" fmla="*/ 2147483647 w 28"/>
              <a:gd name="T91" fmla="*/ 2147483647 h 18"/>
              <a:gd name="T92" fmla="*/ 2147483647 w 28"/>
              <a:gd name="T93" fmla="*/ 2147483647 h 18"/>
              <a:gd name="T94" fmla="*/ 0 w 28"/>
              <a:gd name="T95" fmla="*/ 2147483647 h 18"/>
              <a:gd name="T96" fmla="*/ 0 w 28"/>
              <a:gd name="T97" fmla="*/ 2147483647 h 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18"/>
              <a:gd name="T149" fmla="*/ 28 w 28"/>
              <a:gd name="T150" fmla="*/ 18 h 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18">
                <a:moveTo>
                  <a:pt x="0" y="16"/>
                </a:moveTo>
                <a:lnTo>
                  <a:pt x="0" y="17"/>
                </a:lnTo>
                <a:lnTo>
                  <a:pt x="1" y="18"/>
                </a:lnTo>
                <a:lnTo>
                  <a:pt x="2" y="16"/>
                </a:lnTo>
                <a:lnTo>
                  <a:pt x="3" y="16"/>
                </a:lnTo>
                <a:lnTo>
                  <a:pt x="4" y="16"/>
                </a:lnTo>
                <a:lnTo>
                  <a:pt x="2" y="18"/>
                </a:lnTo>
                <a:lnTo>
                  <a:pt x="5" y="17"/>
                </a:lnTo>
                <a:lnTo>
                  <a:pt x="5" y="16"/>
                </a:lnTo>
                <a:lnTo>
                  <a:pt x="9" y="14"/>
                </a:lnTo>
                <a:lnTo>
                  <a:pt x="12" y="12"/>
                </a:lnTo>
                <a:lnTo>
                  <a:pt x="16" y="10"/>
                </a:lnTo>
                <a:lnTo>
                  <a:pt x="18" y="9"/>
                </a:lnTo>
                <a:lnTo>
                  <a:pt x="13" y="13"/>
                </a:lnTo>
                <a:lnTo>
                  <a:pt x="11" y="14"/>
                </a:lnTo>
                <a:lnTo>
                  <a:pt x="12" y="14"/>
                </a:lnTo>
                <a:lnTo>
                  <a:pt x="14" y="13"/>
                </a:lnTo>
                <a:lnTo>
                  <a:pt x="23" y="6"/>
                </a:lnTo>
                <a:lnTo>
                  <a:pt x="24" y="5"/>
                </a:lnTo>
                <a:lnTo>
                  <a:pt x="28" y="1"/>
                </a:lnTo>
                <a:lnTo>
                  <a:pt x="26" y="3"/>
                </a:lnTo>
                <a:lnTo>
                  <a:pt x="25" y="2"/>
                </a:lnTo>
                <a:lnTo>
                  <a:pt x="23" y="3"/>
                </a:lnTo>
                <a:lnTo>
                  <a:pt x="22" y="3"/>
                </a:lnTo>
                <a:lnTo>
                  <a:pt x="21" y="7"/>
                </a:lnTo>
                <a:lnTo>
                  <a:pt x="20" y="6"/>
                </a:lnTo>
                <a:lnTo>
                  <a:pt x="18" y="6"/>
                </a:lnTo>
                <a:lnTo>
                  <a:pt x="21" y="3"/>
                </a:lnTo>
                <a:lnTo>
                  <a:pt x="23" y="0"/>
                </a:lnTo>
                <a:lnTo>
                  <a:pt x="22" y="0"/>
                </a:lnTo>
                <a:lnTo>
                  <a:pt x="18" y="5"/>
                </a:lnTo>
                <a:lnTo>
                  <a:pt x="14" y="7"/>
                </a:lnTo>
                <a:lnTo>
                  <a:pt x="11" y="7"/>
                </a:lnTo>
                <a:lnTo>
                  <a:pt x="11" y="8"/>
                </a:lnTo>
                <a:lnTo>
                  <a:pt x="8" y="9"/>
                </a:lnTo>
                <a:lnTo>
                  <a:pt x="6" y="9"/>
                </a:lnTo>
                <a:lnTo>
                  <a:pt x="6" y="10"/>
                </a:lnTo>
                <a:lnTo>
                  <a:pt x="5" y="10"/>
                </a:lnTo>
                <a:lnTo>
                  <a:pt x="4" y="12"/>
                </a:lnTo>
                <a:lnTo>
                  <a:pt x="4" y="11"/>
                </a:lnTo>
                <a:lnTo>
                  <a:pt x="3" y="13"/>
                </a:lnTo>
                <a:lnTo>
                  <a:pt x="1" y="13"/>
                </a:lnTo>
                <a:lnTo>
                  <a:pt x="0" y="15"/>
                </a:lnTo>
                <a:lnTo>
                  <a:pt x="0" y="16"/>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89" name="Washington"/>
          <p:cNvSpPr>
            <a:spLocks noChangeAspect="1"/>
          </p:cNvSpPr>
          <p:nvPr/>
        </p:nvSpPr>
        <p:spPr bwMode="auto">
          <a:xfrm>
            <a:off x="1946275" y="1349375"/>
            <a:ext cx="815975" cy="584200"/>
          </a:xfrm>
          <a:custGeom>
            <a:avLst/>
            <a:gdLst>
              <a:gd name="T0" fmla="*/ 2147483647 w 104"/>
              <a:gd name="T1" fmla="*/ 2147483647 h 75"/>
              <a:gd name="T2" fmla="*/ 2147483647 w 104"/>
              <a:gd name="T3" fmla="*/ 2147483647 h 75"/>
              <a:gd name="T4" fmla="*/ 2147483647 w 104"/>
              <a:gd name="T5" fmla="*/ 2147483647 h 75"/>
              <a:gd name="T6" fmla="*/ 2147483647 w 104"/>
              <a:gd name="T7" fmla="*/ 2147483647 h 75"/>
              <a:gd name="T8" fmla="*/ 2147483647 w 104"/>
              <a:gd name="T9" fmla="*/ 2147483647 h 75"/>
              <a:gd name="T10" fmla="*/ 2147483647 w 104"/>
              <a:gd name="T11" fmla="*/ 2147483647 h 75"/>
              <a:gd name="T12" fmla="*/ 0 w 104"/>
              <a:gd name="T13" fmla="*/ 2147483647 h 75"/>
              <a:gd name="T14" fmla="*/ 2147483647 w 104"/>
              <a:gd name="T15" fmla="*/ 2147483647 h 75"/>
              <a:gd name="T16" fmla="*/ 2147483647 w 104"/>
              <a:gd name="T17" fmla="*/ 2147483647 h 75"/>
              <a:gd name="T18" fmla="*/ 2147483647 w 104"/>
              <a:gd name="T19" fmla="*/ 2147483647 h 75"/>
              <a:gd name="T20" fmla="*/ 2147483647 w 104"/>
              <a:gd name="T21" fmla="*/ 2147483647 h 75"/>
              <a:gd name="T22" fmla="*/ 2147483647 w 104"/>
              <a:gd name="T23" fmla="*/ 0 h 75"/>
              <a:gd name="T24" fmla="*/ 2147483647 w 104"/>
              <a:gd name="T25" fmla="*/ 2147483647 h 75"/>
              <a:gd name="T26" fmla="*/ 2147483647 w 104"/>
              <a:gd name="T27" fmla="*/ 2147483647 h 75"/>
              <a:gd name="T28" fmla="*/ 2147483647 w 104"/>
              <a:gd name="T29" fmla="*/ 2147483647 h 75"/>
              <a:gd name="T30" fmla="*/ 2147483647 w 104"/>
              <a:gd name="T31" fmla="*/ 2147483647 h 75"/>
              <a:gd name="T32" fmla="*/ 2147483647 w 104"/>
              <a:gd name="T33" fmla="*/ 2147483647 h 75"/>
              <a:gd name="T34" fmla="*/ 2147483647 w 104"/>
              <a:gd name="T35" fmla="*/ 2147483647 h 75"/>
              <a:gd name="T36" fmla="*/ 2147483647 w 104"/>
              <a:gd name="T37" fmla="*/ 2147483647 h 75"/>
              <a:gd name="T38" fmla="*/ 2147483647 w 104"/>
              <a:gd name="T39" fmla="*/ 2147483647 h 75"/>
              <a:gd name="T40" fmla="*/ 2147483647 w 104"/>
              <a:gd name="T41" fmla="*/ 2147483647 h 75"/>
              <a:gd name="T42" fmla="*/ 2147483647 w 104"/>
              <a:gd name="T43" fmla="*/ 2147483647 h 75"/>
              <a:gd name="T44" fmla="*/ 2147483647 w 104"/>
              <a:gd name="T45" fmla="*/ 2147483647 h 75"/>
              <a:gd name="T46" fmla="*/ 2147483647 w 104"/>
              <a:gd name="T47" fmla="*/ 2147483647 h 75"/>
              <a:gd name="T48" fmla="*/ 2147483647 w 104"/>
              <a:gd name="T49" fmla="*/ 2147483647 h 75"/>
              <a:gd name="T50" fmla="*/ 2147483647 w 104"/>
              <a:gd name="T51" fmla="*/ 2147483647 h 75"/>
              <a:gd name="T52" fmla="*/ 2147483647 w 104"/>
              <a:gd name="T53" fmla="*/ 2147483647 h 75"/>
              <a:gd name="T54" fmla="*/ 2147483647 w 104"/>
              <a:gd name="T55" fmla="*/ 2147483647 h 75"/>
              <a:gd name="T56" fmla="*/ 2147483647 w 104"/>
              <a:gd name="T57" fmla="*/ 2147483647 h 75"/>
              <a:gd name="T58" fmla="*/ 2147483647 w 104"/>
              <a:gd name="T59" fmla="*/ 2147483647 h 75"/>
              <a:gd name="T60" fmla="*/ 2147483647 w 104"/>
              <a:gd name="T61" fmla="*/ 2147483647 h 75"/>
              <a:gd name="T62" fmla="*/ 2147483647 w 104"/>
              <a:gd name="T63" fmla="*/ 2147483647 h 75"/>
              <a:gd name="T64" fmla="*/ 2147483647 w 104"/>
              <a:gd name="T65" fmla="*/ 2147483647 h 75"/>
              <a:gd name="T66" fmla="*/ 2147483647 w 104"/>
              <a:gd name="T67" fmla="*/ 2147483647 h 75"/>
              <a:gd name="T68" fmla="*/ 2147483647 w 104"/>
              <a:gd name="T69" fmla="*/ 2147483647 h 75"/>
              <a:gd name="T70" fmla="*/ 2147483647 w 104"/>
              <a:gd name="T71" fmla="*/ 2147483647 h 75"/>
              <a:gd name="T72" fmla="*/ 2147483647 w 104"/>
              <a:gd name="T73" fmla="*/ 2147483647 h 75"/>
              <a:gd name="T74" fmla="*/ 2147483647 w 104"/>
              <a:gd name="T75" fmla="*/ 2147483647 h 75"/>
              <a:gd name="T76" fmla="*/ 2147483647 w 104"/>
              <a:gd name="T77" fmla="*/ 2147483647 h 75"/>
              <a:gd name="T78" fmla="*/ 2147483647 w 104"/>
              <a:gd name="T79" fmla="*/ 2147483647 h 75"/>
              <a:gd name="T80" fmla="*/ 2147483647 w 104"/>
              <a:gd name="T81" fmla="*/ 2147483647 h 75"/>
              <a:gd name="T82" fmla="*/ 2147483647 w 104"/>
              <a:gd name="T83" fmla="*/ 2147483647 h 75"/>
              <a:gd name="T84" fmla="*/ 2147483647 w 104"/>
              <a:gd name="T85" fmla="*/ 2147483647 h 75"/>
              <a:gd name="T86" fmla="*/ 2147483647 w 104"/>
              <a:gd name="T87" fmla="*/ 2147483647 h 7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75"/>
              <a:gd name="T134" fmla="*/ 104 w 104"/>
              <a:gd name="T135" fmla="*/ 75 h 7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75">
                <a:moveTo>
                  <a:pt x="2" y="12"/>
                </a:moveTo>
                <a:lnTo>
                  <a:pt x="4" y="16"/>
                </a:lnTo>
                <a:lnTo>
                  <a:pt x="4" y="21"/>
                </a:lnTo>
                <a:lnTo>
                  <a:pt x="3" y="24"/>
                </a:lnTo>
                <a:lnTo>
                  <a:pt x="4" y="26"/>
                </a:lnTo>
                <a:lnTo>
                  <a:pt x="3" y="32"/>
                </a:lnTo>
                <a:lnTo>
                  <a:pt x="5" y="31"/>
                </a:lnTo>
                <a:lnTo>
                  <a:pt x="7" y="33"/>
                </a:lnTo>
                <a:lnTo>
                  <a:pt x="5" y="33"/>
                </a:lnTo>
                <a:lnTo>
                  <a:pt x="3" y="33"/>
                </a:lnTo>
                <a:lnTo>
                  <a:pt x="2" y="35"/>
                </a:lnTo>
                <a:lnTo>
                  <a:pt x="2" y="37"/>
                </a:lnTo>
                <a:lnTo>
                  <a:pt x="5" y="37"/>
                </a:lnTo>
                <a:lnTo>
                  <a:pt x="5" y="38"/>
                </a:lnTo>
                <a:lnTo>
                  <a:pt x="3" y="39"/>
                </a:lnTo>
                <a:lnTo>
                  <a:pt x="4" y="41"/>
                </a:lnTo>
                <a:lnTo>
                  <a:pt x="2" y="44"/>
                </a:lnTo>
                <a:lnTo>
                  <a:pt x="2" y="39"/>
                </a:lnTo>
                <a:lnTo>
                  <a:pt x="0" y="44"/>
                </a:lnTo>
                <a:lnTo>
                  <a:pt x="3" y="46"/>
                </a:lnTo>
                <a:lnTo>
                  <a:pt x="7" y="48"/>
                </a:lnTo>
                <a:lnTo>
                  <a:pt x="8" y="50"/>
                </a:lnTo>
                <a:lnTo>
                  <a:pt x="10" y="50"/>
                </a:lnTo>
                <a:lnTo>
                  <a:pt x="14" y="58"/>
                </a:lnTo>
                <a:lnTo>
                  <a:pt x="13" y="61"/>
                </a:lnTo>
                <a:lnTo>
                  <a:pt x="19" y="66"/>
                </a:lnTo>
                <a:lnTo>
                  <a:pt x="30" y="65"/>
                </a:lnTo>
                <a:lnTo>
                  <a:pt x="38" y="69"/>
                </a:lnTo>
                <a:lnTo>
                  <a:pt x="41" y="68"/>
                </a:lnTo>
                <a:lnTo>
                  <a:pt x="65" y="69"/>
                </a:lnTo>
                <a:lnTo>
                  <a:pt x="92" y="75"/>
                </a:lnTo>
                <a:lnTo>
                  <a:pt x="93" y="67"/>
                </a:lnTo>
                <a:lnTo>
                  <a:pt x="104" y="19"/>
                </a:lnTo>
                <a:lnTo>
                  <a:pt x="32" y="0"/>
                </a:lnTo>
                <a:lnTo>
                  <a:pt x="31" y="0"/>
                </a:lnTo>
                <a:lnTo>
                  <a:pt x="32" y="1"/>
                </a:lnTo>
                <a:lnTo>
                  <a:pt x="31" y="2"/>
                </a:lnTo>
                <a:lnTo>
                  <a:pt x="32" y="3"/>
                </a:lnTo>
                <a:lnTo>
                  <a:pt x="32" y="4"/>
                </a:lnTo>
                <a:lnTo>
                  <a:pt x="32" y="5"/>
                </a:lnTo>
                <a:lnTo>
                  <a:pt x="33" y="4"/>
                </a:lnTo>
                <a:lnTo>
                  <a:pt x="34" y="5"/>
                </a:lnTo>
                <a:lnTo>
                  <a:pt x="34" y="7"/>
                </a:lnTo>
                <a:lnTo>
                  <a:pt x="34" y="8"/>
                </a:lnTo>
                <a:lnTo>
                  <a:pt x="33" y="11"/>
                </a:lnTo>
                <a:lnTo>
                  <a:pt x="31" y="9"/>
                </a:lnTo>
                <a:lnTo>
                  <a:pt x="30" y="9"/>
                </a:lnTo>
                <a:lnTo>
                  <a:pt x="30" y="11"/>
                </a:lnTo>
                <a:lnTo>
                  <a:pt x="31" y="11"/>
                </a:lnTo>
                <a:lnTo>
                  <a:pt x="33" y="14"/>
                </a:lnTo>
                <a:lnTo>
                  <a:pt x="32" y="18"/>
                </a:lnTo>
                <a:lnTo>
                  <a:pt x="33" y="19"/>
                </a:lnTo>
                <a:lnTo>
                  <a:pt x="34" y="19"/>
                </a:lnTo>
                <a:lnTo>
                  <a:pt x="33" y="20"/>
                </a:lnTo>
                <a:lnTo>
                  <a:pt x="32" y="21"/>
                </a:lnTo>
                <a:lnTo>
                  <a:pt x="30" y="23"/>
                </a:lnTo>
                <a:lnTo>
                  <a:pt x="30" y="24"/>
                </a:lnTo>
                <a:lnTo>
                  <a:pt x="30" y="25"/>
                </a:lnTo>
                <a:lnTo>
                  <a:pt x="29" y="25"/>
                </a:lnTo>
                <a:lnTo>
                  <a:pt x="30" y="27"/>
                </a:lnTo>
                <a:lnTo>
                  <a:pt x="29" y="27"/>
                </a:lnTo>
                <a:lnTo>
                  <a:pt x="29" y="31"/>
                </a:lnTo>
                <a:lnTo>
                  <a:pt x="27" y="32"/>
                </a:lnTo>
                <a:lnTo>
                  <a:pt x="27" y="33"/>
                </a:lnTo>
                <a:lnTo>
                  <a:pt x="26" y="32"/>
                </a:lnTo>
                <a:lnTo>
                  <a:pt x="25" y="33"/>
                </a:lnTo>
                <a:lnTo>
                  <a:pt x="23" y="35"/>
                </a:lnTo>
                <a:lnTo>
                  <a:pt x="22" y="35"/>
                </a:lnTo>
                <a:lnTo>
                  <a:pt x="21" y="34"/>
                </a:lnTo>
                <a:lnTo>
                  <a:pt x="21" y="35"/>
                </a:lnTo>
                <a:lnTo>
                  <a:pt x="20" y="34"/>
                </a:lnTo>
                <a:lnTo>
                  <a:pt x="20" y="36"/>
                </a:lnTo>
                <a:lnTo>
                  <a:pt x="19" y="36"/>
                </a:lnTo>
                <a:lnTo>
                  <a:pt x="19" y="34"/>
                </a:lnTo>
                <a:lnTo>
                  <a:pt x="18" y="35"/>
                </a:lnTo>
                <a:lnTo>
                  <a:pt x="20" y="33"/>
                </a:lnTo>
                <a:lnTo>
                  <a:pt x="18" y="33"/>
                </a:lnTo>
                <a:lnTo>
                  <a:pt x="19" y="32"/>
                </a:lnTo>
                <a:lnTo>
                  <a:pt x="18" y="32"/>
                </a:lnTo>
                <a:lnTo>
                  <a:pt x="19" y="31"/>
                </a:lnTo>
                <a:lnTo>
                  <a:pt x="20" y="32"/>
                </a:lnTo>
                <a:lnTo>
                  <a:pt x="21" y="31"/>
                </a:lnTo>
                <a:lnTo>
                  <a:pt x="23" y="30"/>
                </a:lnTo>
                <a:lnTo>
                  <a:pt x="22" y="32"/>
                </a:lnTo>
                <a:lnTo>
                  <a:pt x="22" y="34"/>
                </a:lnTo>
                <a:lnTo>
                  <a:pt x="23" y="31"/>
                </a:lnTo>
                <a:lnTo>
                  <a:pt x="25" y="30"/>
                </a:lnTo>
                <a:lnTo>
                  <a:pt x="24" y="32"/>
                </a:lnTo>
                <a:lnTo>
                  <a:pt x="25" y="33"/>
                </a:lnTo>
                <a:lnTo>
                  <a:pt x="25" y="31"/>
                </a:lnTo>
                <a:lnTo>
                  <a:pt x="26" y="30"/>
                </a:lnTo>
                <a:lnTo>
                  <a:pt x="27" y="28"/>
                </a:lnTo>
                <a:lnTo>
                  <a:pt x="27" y="27"/>
                </a:lnTo>
                <a:lnTo>
                  <a:pt x="25" y="27"/>
                </a:lnTo>
                <a:lnTo>
                  <a:pt x="25" y="25"/>
                </a:lnTo>
                <a:lnTo>
                  <a:pt x="26" y="26"/>
                </a:lnTo>
                <a:lnTo>
                  <a:pt x="26" y="24"/>
                </a:lnTo>
                <a:lnTo>
                  <a:pt x="29" y="24"/>
                </a:lnTo>
                <a:lnTo>
                  <a:pt x="29" y="21"/>
                </a:lnTo>
                <a:lnTo>
                  <a:pt x="28" y="19"/>
                </a:lnTo>
                <a:lnTo>
                  <a:pt x="28" y="22"/>
                </a:lnTo>
                <a:lnTo>
                  <a:pt x="27" y="21"/>
                </a:lnTo>
                <a:lnTo>
                  <a:pt x="26" y="23"/>
                </a:lnTo>
                <a:lnTo>
                  <a:pt x="24" y="24"/>
                </a:lnTo>
                <a:lnTo>
                  <a:pt x="23" y="24"/>
                </a:lnTo>
                <a:lnTo>
                  <a:pt x="21" y="26"/>
                </a:lnTo>
                <a:lnTo>
                  <a:pt x="19" y="28"/>
                </a:lnTo>
                <a:lnTo>
                  <a:pt x="22" y="28"/>
                </a:lnTo>
                <a:lnTo>
                  <a:pt x="19" y="29"/>
                </a:lnTo>
                <a:lnTo>
                  <a:pt x="18" y="29"/>
                </a:lnTo>
                <a:lnTo>
                  <a:pt x="21" y="24"/>
                </a:lnTo>
                <a:lnTo>
                  <a:pt x="23" y="24"/>
                </a:lnTo>
                <a:lnTo>
                  <a:pt x="25" y="21"/>
                </a:lnTo>
                <a:lnTo>
                  <a:pt x="25" y="22"/>
                </a:lnTo>
                <a:lnTo>
                  <a:pt x="27" y="21"/>
                </a:lnTo>
                <a:lnTo>
                  <a:pt x="28" y="18"/>
                </a:lnTo>
                <a:lnTo>
                  <a:pt x="28" y="16"/>
                </a:lnTo>
                <a:lnTo>
                  <a:pt x="27" y="18"/>
                </a:lnTo>
                <a:lnTo>
                  <a:pt x="26" y="17"/>
                </a:lnTo>
                <a:lnTo>
                  <a:pt x="27" y="15"/>
                </a:lnTo>
                <a:lnTo>
                  <a:pt x="26" y="15"/>
                </a:lnTo>
                <a:lnTo>
                  <a:pt x="26" y="17"/>
                </a:lnTo>
                <a:lnTo>
                  <a:pt x="25" y="18"/>
                </a:lnTo>
                <a:lnTo>
                  <a:pt x="25" y="16"/>
                </a:lnTo>
                <a:lnTo>
                  <a:pt x="24" y="15"/>
                </a:lnTo>
                <a:lnTo>
                  <a:pt x="24" y="16"/>
                </a:lnTo>
                <a:lnTo>
                  <a:pt x="23" y="14"/>
                </a:lnTo>
                <a:lnTo>
                  <a:pt x="20" y="14"/>
                </a:lnTo>
                <a:lnTo>
                  <a:pt x="11" y="9"/>
                </a:lnTo>
                <a:lnTo>
                  <a:pt x="4" y="3"/>
                </a:lnTo>
                <a:lnTo>
                  <a:pt x="2" y="7"/>
                </a:lnTo>
                <a:lnTo>
                  <a:pt x="2" y="1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0" name="Freeform 18"/>
          <p:cNvSpPr>
            <a:spLocks noChangeAspect="1"/>
          </p:cNvSpPr>
          <p:nvPr/>
        </p:nvSpPr>
        <p:spPr bwMode="auto">
          <a:xfrm>
            <a:off x="2135188" y="1381125"/>
            <a:ext cx="38100" cy="47625"/>
          </a:xfrm>
          <a:custGeom>
            <a:avLst/>
            <a:gdLst>
              <a:gd name="T0" fmla="*/ 0 w 5"/>
              <a:gd name="T1" fmla="*/ 2147483647 h 6"/>
              <a:gd name="T2" fmla="*/ 2147483647 w 5"/>
              <a:gd name="T3" fmla="*/ 0 h 6"/>
              <a:gd name="T4" fmla="*/ 2147483647 w 5"/>
              <a:gd name="T5" fmla="*/ 2147483647 h 6"/>
              <a:gd name="T6" fmla="*/ 2147483647 w 5"/>
              <a:gd name="T7" fmla="*/ 2147483647 h 6"/>
              <a:gd name="T8" fmla="*/ 0 w 5"/>
              <a:gd name="T9" fmla="*/ 2147483647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2"/>
                </a:moveTo>
                <a:lnTo>
                  <a:pt x="5" y="0"/>
                </a:lnTo>
                <a:lnTo>
                  <a:pt x="5" y="2"/>
                </a:lnTo>
                <a:lnTo>
                  <a:pt x="5" y="6"/>
                </a:lnTo>
                <a:lnTo>
                  <a:pt x="0" y="2"/>
                </a:lnTo>
                <a:close/>
              </a:path>
            </a:pathLst>
          </a:custGeom>
          <a:solidFill>
            <a:srgbClr val="FF6600"/>
          </a:solidFill>
          <a:ln w="0">
            <a:solidFill>
              <a:schemeClr val="tx1">
                <a:lumMod val="75000"/>
              </a:schemeClr>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1" name="Freeform 19"/>
          <p:cNvSpPr>
            <a:spLocks noChangeAspect="1"/>
          </p:cNvSpPr>
          <p:nvPr/>
        </p:nvSpPr>
        <p:spPr bwMode="auto">
          <a:xfrm>
            <a:off x="2165350" y="1435100"/>
            <a:ext cx="23813" cy="61913"/>
          </a:xfrm>
          <a:custGeom>
            <a:avLst/>
            <a:gdLst>
              <a:gd name="T0" fmla="*/ 0 w 3"/>
              <a:gd name="T1" fmla="*/ 2147483647 h 8"/>
              <a:gd name="T2" fmla="*/ 2147483647 w 3"/>
              <a:gd name="T3" fmla="*/ 0 h 8"/>
              <a:gd name="T4" fmla="*/ 2147483647 w 3"/>
              <a:gd name="T5" fmla="*/ 2147483647 h 8"/>
              <a:gd name="T6" fmla="*/ 2147483647 w 3"/>
              <a:gd name="T7" fmla="*/ 2147483647 h 8"/>
              <a:gd name="T8" fmla="*/ 0 w 3"/>
              <a:gd name="T9" fmla="*/ 2147483647 h 8"/>
              <a:gd name="T10" fmla="*/ 0 60000 65536"/>
              <a:gd name="T11" fmla="*/ 0 60000 65536"/>
              <a:gd name="T12" fmla="*/ 0 60000 65536"/>
              <a:gd name="T13" fmla="*/ 0 60000 65536"/>
              <a:gd name="T14" fmla="*/ 0 60000 65536"/>
              <a:gd name="T15" fmla="*/ 0 w 3"/>
              <a:gd name="T16" fmla="*/ 0 h 8"/>
              <a:gd name="T17" fmla="*/ 3 w 3"/>
              <a:gd name="T18" fmla="*/ 8 h 8"/>
            </a:gdLst>
            <a:ahLst/>
            <a:cxnLst>
              <a:cxn ang="T10">
                <a:pos x="T0" y="T1"/>
              </a:cxn>
              <a:cxn ang="T11">
                <a:pos x="T2" y="T3"/>
              </a:cxn>
              <a:cxn ang="T12">
                <a:pos x="T4" y="T5"/>
              </a:cxn>
              <a:cxn ang="T13">
                <a:pos x="T6" y="T7"/>
              </a:cxn>
              <a:cxn ang="T14">
                <a:pos x="T8" y="T9"/>
              </a:cxn>
            </a:cxnLst>
            <a:rect l="T15" t="T16" r="T17" b="T18"/>
            <a:pathLst>
              <a:path w="3" h="8">
                <a:moveTo>
                  <a:pt x="0" y="2"/>
                </a:moveTo>
                <a:lnTo>
                  <a:pt x="2" y="0"/>
                </a:lnTo>
                <a:lnTo>
                  <a:pt x="3" y="1"/>
                </a:lnTo>
                <a:lnTo>
                  <a:pt x="2" y="8"/>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2" name="Alabama"/>
          <p:cNvSpPr>
            <a:spLocks noChangeAspect="1"/>
          </p:cNvSpPr>
          <p:nvPr/>
        </p:nvSpPr>
        <p:spPr bwMode="auto">
          <a:xfrm>
            <a:off x="5868988" y="3822700"/>
            <a:ext cx="461962" cy="744538"/>
          </a:xfrm>
          <a:custGeom>
            <a:avLst/>
            <a:gdLst>
              <a:gd name="T0" fmla="*/ 0 w 59"/>
              <a:gd name="T1" fmla="*/ 2147483647 h 96"/>
              <a:gd name="T2" fmla="*/ 2147483647 w 59"/>
              <a:gd name="T3" fmla="*/ 2147483647 h 96"/>
              <a:gd name="T4" fmla="*/ 0 w 59"/>
              <a:gd name="T5" fmla="*/ 2147483647 h 96"/>
              <a:gd name="T6" fmla="*/ 2147483647 w 59"/>
              <a:gd name="T7" fmla="*/ 2147483647 h 96"/>
              <a:gd name="T8" fmla="*/ 2147483647 w 59"/>
              <a:gd name="T9" fmla="*/ 2147483647 h 96"/>
              <a:gd name="T10" fmla="*/ 2147483647 w 59"/>
              <a:gd name="T11" fmla="*/ 2147483647 h 96"/>
              <a:gd name="T12" fmla="*/ 2147483647 w 59"/>
              <a:gd name="T13" fmla="*/ 2147483647 h 96"/>
              <a:gd name="T14" fmla="*/ 2147483647 w 59"/>
              <a:gd name="T15" fmla="*/ 2147483647 h 96"/>
              <a:gd name="T16" fmla="*/ 2147483647 w 59"/>
              <a:gd name="T17" fmla="*/ 2147483647 h 96"/>
              <a:gd name="T18" fmla="*/ 2147483647 w 59"/>
              <a:gd name="T19" fmla="*/ 2147483647 h 96"/>
              <a:gd name="T20" fmla="*/ 2147483647 w 59"/>
              <a:gd name="T21" fmla="*/ 2147483647 h 96"/>
              <a:gd name="T22" fmla="*/ 2147483647 w 59"/>
              <a:gd name="T23" fmla="*/ 2147483647 h 96"/>
              <a:gd name="T24" fmla="*/ 2147483647 w 59"/>
              <a:gd name="T25" fmla="*/ 2147483647 h 96"/>
              <a:gd name="T26" fmla="*/ 2147483647 w 59"/>
              <a:gd name="T27" fmla="*/ 2147483647 h 96"/>
              <a:gd name="T28" fmla="*/ 2147483647 w 59"/>
              <a:gd name="T29" fmla="*/ 2147483647 h 96"/>
              <a:gd name="T30" fmla="*/ 2147483647 w 59"/>
              <a:gd name="T31" fmla="*/ 2147483647 h 96"/>
              <a:gd name="T32" fmla="*/ 2147483647 w 59"/>
              <a:gd name="T33" fmla="*/ 2147483647 h 96"/>
              <a:gd name="T34" fmla="*/ 2147483647 w 59"/>
              <a:gd name="T35" fmla="*/ 2147483647 h 96"/>
              <a:gd name="T36" fmla="*/ 2147483647 w 59"/>
              <a:gd name="T37" fmla="*/ 2147483647 h 96"/>
              <a:gd name="T38" fmla="*/ 2147483647 w 59"/>
              <a:gd name="T39" fmla="*/ 2147483647 h 96"/>
              <a:gd name="T40" fmla="*/ 2147483647 w 59"/>
              <a:gd name="T41" fmla="*/ 2147483647 h 96"/>
              <a:gd name="T42" fmla="*/ 2147483647 w 59"/>
              <a:gd name="T43" fmla="*/ 2147483647 h 96"/>
              <a:gd name="T44" fmla="*/ 2147483647 w 59"/>
              <a:gd name="T45" fmla="*/ 0 h 96"/>
              <a:gd name="T46" fmla="*/ 0 w 59"/>
              <a:gd name="T47" fmla="*/ 2147483647 h 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9"/>
              <a:gd name="T73" fmla="*/ 0 h 96"/>
              <a:gd name="T74" fmla="*/ 59 w 59"/>
              <a:gd name="T75" fmla="*/ 96 h 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9" h="96">
                <a:moveTo>
                  <a:pt x="0" y="3"/>
                </a:moveTo>
                <a:lnTo>
                  <a:pt x="1" y="5"/>
                </a:lnTo>
                <a:lnTo>
                  <a:pt x="0" y="65"/>
                </a:lnTo>
                <a:lnTo>
                  <a:pt x="4" y="94"/>
                </a:lnTo>
                <a:lnTo>
                  <a:pt x="8" y="94"/>
                </a:lnTo>
                <a:lnTo>
                  <a:pt x="10" y="86"/>
                </a:lnTo>
                <a:lnTo>
                  <a:pt x="11" y="88"/>
                </a:lnTo>
                <a:lnTo>
                  <a:pt x="11" y="92"/>
                </a:lnTo>
                <a:lnTo>
                  <a:pt x="14" y="94"/>
                </a:lnTo>
                <a:lnTo>
                  <a:pt x="10" y="96"/>
                </a:lnTo>
                <a:lnTo>
                  <a:pt x="19" y="94"/>
                </a:lnTo>
                <a:lnTo>
                  <a:pt x="20" y="91"/>
                </a:lnTo>
                <a:lnTo>
                  <a:pt x="19" y="90"/>
                </a:lnTo>
                <a:lnTo>
                  <a:pt x="20" y="88"/>
                </a:lnTo>
                <a:lnTo>
                  <a:pt x="16" y="84"/>
                </a:lnTo>
                <a:lnTo>
                  <a:pt x="16" y="81"/>
                </a:lnTo>
                <a:lnTo>
                  <a:pt x="59" y="77"/>
                </a:lnTo>
                <a:lnTo>
                  <a:pt x="56" y="61"/>
                </a:lnTo>
                <a:lnTo>
                  <a:pt x="56" y="56"/>
                </a:lnTo>
                <a:lnTo>
                  <a:pt x="58" y="53"/>
                </a:lnTo>
                <a:lnTo>
                  <a:pt x="57" y="47"/>
                </a:lnTo>
                <a:lnTo>
                  <a:pt x="52" y="41"/>
                </a:lnTo>
                <a:lnTo>
                  <a:pt x="41" y="0"/>
                </a:lnTo>
                <a:lnTo>
                  <a:pt x="0" y="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3" name="Arizona"/>
          <p:cNvSpPr>
            <a:spLocks noChangeAspect="1"/>
          </p:cNvSpPr>
          <p:nvPr/>
        </p:nvSpPr>
        <p:spPr bwMode="auto">
          <a:xfrm>
            <a:off x="2470150" y="3354388"/>
            <a:ext cx="833438" cy="957262"/>
          </a:xfrm>
          <a:custGeom>
            <a:avLst/>
            <a:gdLst>
              <a:gd name="T0" fmla="*/ 0 w 106"/>
              <a:gd name="T1" fmla="*/ 2147483647 h 123"/>
              <a:gd name="T2" fmla="*/ 2147483647 w 106"/>
              <a:gd name="T3" fmla="*/ 2147483647 h 123"/>
              <a:gd name="T4" fmla="*/ 2147483647 w 106"/>
              <a:gd name="T5" fmla="*/ 2147483647 h 123"/>
              <a:gd name="T6" fmla="*/ 2147483647 w 106"/>
              <a:gd name="T7" fmla="*/ 2147483647 h 123"/>
              <a:gd name="T8" fmla="*/ 2147483647 w 106"/>
              <a:gd name="T9" fmla="*/ 2147483647 h 123"/>
              <a:gd name="T10" fmla="*/ 2147483647 w 106"/>
              <a:gd name="T11" fmla="*/ 2147483647 h 123"/>
              <a:gd name="T12" fmla="*/ 2147483647 w 106"/>
              <a:gd name="T13" fmla="*/ 2147483647 h 123"/>
              <a:gd name="T14" fmla="*/ 2147483647 w 106"/>
              <a:gd name="T15" fmla="*/ 2147483647 h 123"/>
              <a:gd name="T16" fmla="*/ 2147483647 w 106"/>
              <a:gd name="T17" fmla="*/ 2147483647 h 123"/>
              <a:gd name="T18" fmla="*/ 2147483647 w 106"/>
              <a:gd name="T19" fmla="*/ 2147483647 h 123"/>
              <a:gd name="T20" fmla="*/ 2147483647 w 106"/>
              <a:gd name="T21" fmla="*/ 2147483647 h 123"/>
              <a:gd name="T22" fmla="*/ 2147483647 w 106"/>
              <a:gd name="T23" fmla="*/ 0 h 123"/>
              <a:gd name="T24" fmla="*/ 2147483647 w 106"/>
              <a:gd name="T25" fmla="*/ 2147483647 h 123"/>
              <a:gd name="T26" fmla="*/ 2147483647 w 106"/>
              <a:gd name="T27" fmla="*/ 2147483647 h 123"/>
              <a:gd name="T28" fmla="*/ 2147483647 w 106"/>
              <a:gd name="T29" fmla="*/ 2147483647 h 123"/>
              <a:gd name="T30" fmla="*/ 2147483647 w 106"/>
              <a:gd name="T31" fmla="*/ 2147483647 h 123"/>
              <a:gd name="T32" fmla="*/ 2147483647 w 106"/>
              <a:gd name="T33" fmla="*/ 2147483647 h 123"/>
              <a:gd name="T34" fmla="*/ 0 w 106"/>
              <a:gd name="T35" fmla="*/ 2147483647 h 1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123"/>
              <a:gd name="T56" fmla="*/ 106 w 106"/>
              <a:gd name="T57" fmla="*/ 123 h 1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123">
                <a:moveTo>
                  <a:pt x="0" y="85"/>
                </a:moveTo>
                <a:lnTo>
                  <a:pt x="7" y="79"/>
                </a:lnTo>
                <a:lnTo>
                  <a:pt x="4" y="74"/>
                </a:lnTo>
                <a:lnTo>
                  <a:pt x="5" y="67"/>
                </a:lnTo>
                <a:lnTo>
                  <a:pt x="12" y="56"/>
                </a:lnTo>
                <a:lnTo>
                  <a:pt x="17" y="52"/>
                </a:lnTo>
                <a:lnTo>
                  <a:pt x="14" y="48"/>
                </a:lnTo>
                <a:lnTo>
                  <a:pt x="13" y="37"/>
                </a:lnTo>
                <a:lnTo>
                  <a:pt x="14" y="16"/>
                </a:lnTo>
                <a:lnTo>
                  <a:pt x="18" y="15"/>
                </a:lnTo>
                <a:lnTo>
                  <a:pt x="24" y="18"/>
                </a:lnTo>
                <a:lnTo>
                  <a:pt x="29" y="0"/>
                </a:lnTo>
                <a:lnTo>
                  <a:pt x="106" y="13"/>
                </a:lnTo>
                <a:lnTo>
                  <a:pt x="90" y="123"/>
                </a:lnTo>
                <a:lnTo>
                  <a:pt x="67" y="120"/>
                </a:lnTo>
                <a:lnTo>
                  <a:pt x="52" y="116"/>
                </a:lnTo>
                <a:lnTo>
                  <a:pt x="22" y="98"/>
                </a:lnTo>
                <a:lnTo>
                  <a:pt x="0" y="8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4" name="Arkansas"/>
          <p:cNvSpPr>
            <a:spLocks noChangeAspect="1"/>
          </p:cNvSpPr>
          <p:nvPr/>
        </p:nvSpPr>
        <p:spPr bwMode="auto">
          <a:xfrm>
            <a:off x="5060950" y="3635375"/>
            <a:ext cx="620713" cy="544513"/>
          </a:xfrm>
          <a:custGeom>
            <a:avLst/>
            <a:gdLst>
              <a:gd name="T0" fmla="*/ 0 w 79"/>
              <a:gd name="T1" fmla="*/ 2147483647 h 70"/>
              <a:gd name="T2" fmla="*/ 2147483647 w 79"/>
              <a:gd name="T3" fmla="*/ 2147483647 h 70"/>
              <a:gd name="T4" fmla="*/ 2147483647 w 79"/>
              <a:gd name="T5" fmla="*/ 2147483647 h 70"/>
              <a:gd name="T6" fmla="*/ 2147483647 w 79"/>
              <a:gd name="T7" fmla="*/ 2147483647 h 70"/>
              <a:gd name="T8" fmla="*/ 2147483647 w 79"/>
              <a:gd name="T9" fmla="*/ 2147483647 h 70"/>
              <a:gd name="T10" fmla="*/ 2147483647 w 79"/>
              <a:gd name="T11" fmla="*/ 2147483647 h 70"/>
              <a:gd name="T12" fmla="*/ 2147483647 w 79"/>
              <a:gd name="T13" fmla="*/ 2147483647 h 70"/>
              <a:gd name="T14" fmla="*/ 2147483647 w 79"/>
              <a:gd name="T15" fmla="*/ 2147483647 h 70"/>
              <a:gd name="T16" fmla="*/ 2147483647 w 79"/>
              <a:gd name="T17" fmla="*/ 2147483647 h 70"/>
              <a:gd name="T18" fmla="*/ 2147483647 w 79"/>
              <a:gd name="T19" fmla="*/ 2147483647 h 70"/>
              <a:gd name="T20" fmla="*/ 2147483647 w 79"/>
              <a:gd name="T21" fmla="*/ 2147483647 h 70"/>
              <a:gd name="T22" fmla="*/ 2147483647 w 79"/>
              <a:gd name="T23" fmla="*/ 2147483647 h 70"/>
              <a:gd name="T24" fmla="*/ 2147483647 w 79"/>
              <a:gd name="T25" fmla="*/ 2147483647 h 70"/>
              <a:gd name="T26" fmla="*/ 2147483647 w 79"/>
              <a:gd name="T27" fmla="*/ 2147483647 h 70"/>
              <a:gd name="T28" fmla="*/ 2147483647 w 79"/>
              <a:gd name="T29" fmla="*/ 2147483647 h 70"/>
              <a:gd name="T30" fmla="*/ 2147483647 w 79"/>
              <a:gd name="T31" fmla="*/ 2147483647 h 70"/>
              <a:gd name="T32" fmla="*/ 2147483647 w 79"/>
              <a:gd name="T33" fmla="*/ 2147483647 h 70"/>
              <a:gd name="T34" fmla="*/ 2147483647 w 79"/>
              <a:gd name="T35" fmla="*/ 2147483647 h 70"/>
              <a:gd name="T36" fmla="*/ 2147483647 w 79"/>
              <a:gd name="T37" fmla="*/ 2147483647 h 70"/>
              <a:gd name="T38" fmla="*/ 2147483647 w 79"/>
              <a:gd name="T39" fmla="*/ 0 h 70"/>
              <a:gd name="T40" fmla="*/ 0 w 79"/>
              <a:gd name="T41" fmla="*/ 2147483647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70"/>
              <a:gd name="T65" fmla="*/ 79 w 79"/>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70">
                <a:moveTo>
                  <a:pt x="0" y="2"/>
                </a:moveTo>
                <a:lnTo>
                  <a:pt x="3" y="24"/>
                </a:lnTo>
                <a:lnTo>
                  <a:pt x="3" y="58"/>
                </a:lnTo>
                <a:lnTo>
                  <a:pt x="4" y="60"/>
                </a:lnTo>
                <a:lnTo>
                  <a:pt x="10" y="60"/>
                </a:lnTo>
                <a:lnTo>
                  <a:pt x="10" y="70"/>
                </a:lnTo>
                <a:lnTo>
                  <a:pt x="57" y="70"/>
                </a:lnTo>
                <a:lnTo>
                  <a:pt x="56" y="59"/>
                </a:lnTo>
                <a:lnTo>
                  <a:pt x="60" y="47"/>
                </a:lnTo>
                <a:lnTo>
                  <a:pt x="66" y="39"/>
                </a:lnTo>
                <a:lnTo>
                  <a:pt x="65" y="37"/>
                </a:lnTo>
                <a:lnTo>
                  <a:pt x="70" y="29"/>
                </a:lnTo>
                <a:lnTo>
                  <a:pt x="72" y="22"/>
                </a:lnTo>
                <a:lnTo>
                  <a:pt x="71" y="21"/>
                </a:lnTo>
                <a:lnTo>
                  <a:pt x="75" y="17"/>
                </a:lnTo>
                <a:lnTo>
                  <a:pt x="79" y="11"/>
                </a:lnTo>
                <a:lnTo>
                  <a:pt x="78" y="9"/>
                </a:lnTo>
                <a:lnTo>
                  <a:pt x="67" y="10"/>
                </a:lnTo>
                <a:lnTo>
                  <a:pt x="70" y="6"/>
                </a:lnTo>
                <a:lnTo>
                  <a:pt x="69" y="0"/>
                </a:lnTo>
                <a:lnTo>
                  <a:pt x="0" y="2"/>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5" name="California"/>
          <p:cNvSpPr>
            <a:spLocks noChangeAspect="1"/>
          </p:cNvSpPr>
          <p:nvPr/>
        </p:nvSpPr>
        <p:spPr bwMode="auto">
          <a:xfrm>
            <a:off x="1638300" y="2320925"/>
            <a:ext cx="966788" cy="1647825"/>
          </a:xfrm>
          <a:custGeom>
            <a:avLst/>
            <a:gdLst>
              <a:gd name="T0" fmla="*/ 2147483647 w 123"/>
              <a:gd name="T1" fmla="*/ 2147483647 h 212"/>
              <a:gd name="T2" fmla="*/ 2147483647 w 123"/>
              <a:gd name="T3" fmla="*/ 2147483647 h 212"/>
              <a:gd name="T4" fmla="*/ 2147483647 w 123"/>
              <a:gd name="T5" fmla="*/ 2147483647 h 212"/>
              <a:gd name="T6" fmla="*/ 2147483647 w 123"/>
              <a:gd name="T7" fmla="*/ 2147483647 h 212"/>
              <a:gd name="T8" fmla="*/ 2147483647 w 123"/>
              <a:gd name="T9" fmla="*/ 2147483647 h 212"/>
              <a:gd name="T10" fmla="*/ 2147483647 w 123"/>
              <a:gd name="T11" fmla="*/ 2147483647 h 212"/>
              <a:gd name="T12" fmla="*/ 2147483647 w 123"/>
              <a:gd name="T13" fmla="*/ 2147483647 h 212"/>
              <a:gd name="T14" fmla="*/ 2147483647 w 123"/>
              <a:gd name="T15" fmla="*/ 2147483647 h 212"/>
              <a:gd name="T16" fmla="*/ 2147483647 w 123"/>
              <a:gd name="T17" fmla="*/ 2147483647 h 212"/>
              <a:gd name="T18" fmla="*/ 2147483647 w 123"/>
              <a:gd name="T19" fmla="*/ 2147483647 h 212"/>
              <a:gd name="T20" fmla="*/ 2147483647 w 123"/>
              <a:gd name="T21" fmla="*/ 2147483647 h 212"/>
              <a:gd name="T22" fmla="*/ 2147483647 w 123"/>
              <a:gd name="T23" fmla="*/ 2147483647 h 212"/>
              <a:gd name="T24" fmla="*/ 2147483647 w 123"/>
              <a:gd name="T25" fmla="*/ 2147483647 h 212"/>
              <a:gd name="T26" fmla="*/ 2147483647 w 123"/>
              <a:gd name="T27" fmla="*/ 2147483647 h 212"/>
              <a:gd name="T28" fmla="*/ 2147483647 w 123"/>
              <a:gd name="T29" fmla="*/ 2147483647 h 212"/>
              <a:gd name="T30" fmla="*/ 2147483647 w 123"/>
              <a:gd name="T31" fmla="*/ 2147483647 h 212"/>
              <a:gd name="T32" fmla="*/ 2147483647 w 123"/>
              <a:gd name="T33" fmla="*/ 2147483647 h 212"/>
              <a:gd name="T34" fmla="*/ 2147483647 w 123"/>
              <a:gd name="T35" fmla="*/ 2147483647 h 212"/>
              <a:gd name="T36" fmla="*/ 2147483647 w 123"/>
              <a:gd name="T37" fmla="*/ 2147483647 h 212"/>
              <a:gd name="T38" fmla="*/ 2147483647 w 123"/>
              <a:gd name="T39" fmla="*/ 2147483647 h 212"/>
              <a:gd name="T40" fmla="*/ 2147483647 w 123"/>
              <a:gd name="T41" fmla="*/ 2147483647 h 212"/>
              <a:gd name="T42" fmla="*/ 2147483647 w 123"/>
              <a:gd name="T43" fmla="*/ 2147483647 h 212"/>
              <a:gd name="T44" fmla="*/ 2147483647 w 123"/>
              <a:gd name="T45" fmla="*/ 2147483647 h 212"/>
              <a:gd name="T46" fmla="*/ 2147483647 w 123"/>
              <a:gd name="T47" fmla="*/ 2147483647 h 212"/>
              <a:gd name="T48" fmla="*/ 2147483647 w 123"/>
              <a:gd name="T49" fmla="*/ 2147483647 h 212"/>
              <a:gd name="T50" fmla="*/ 2147483647 w 123"/>
              <a:gd name="T51" fmla="*/ 2147483647 h 212"/>
              <a:gd name="T52" fmla="*/ 2147483647 w 123"/>
              <a:gd name="T53" fmla="*/ 2147483647 h 212"/>
              <a:gd name="T54" fmla="*/ 2147483647 w 123"/>
              <a:gd name="T55" fmla="*/ 2147483647 h 212"/>
              <a:gd name="T56" fmla="*/ 2147483647 w 123"/>
              <a:gd name="T57" fmla="*/ 2147483647 h 212"/>
              <a:gd name="T58" fmla="*/ 2147483647 w 123"/>
              <a:gd name="T59" fmla="*/ 2147483647 h 212"/>
              <a:gd name="T60" fmla="*/ 2147483647 w 123"/>
              <a:gd name="T61" fmla="*/ 2147483647 h 212"/>
              <a:gd name="T62" fmla="*/ 2147483647 w 123"/>
              <a:gd name="T63" fmla="*/ 2147483647 h 212"/>
              <a:gd name="T64" fmla="*/ 2147483647 w 123"/>
              <a:gd name="T65" fmla="*/ 2147483647 h 212"/>
              <a:gd name="T66" fmla="*/ 2147483647 w 123"/>
              <a:gd name="T67" fmla="*/ 2147483647 h 212"/>
              <a:gd name="T68" fmla="*/ 2147483647 w 123"/>
              <a:gd name="T69" fmla="*/ 2147483647 h 212"/>
              <a:gd name="T70" fmla="*/ 2147483647 w 123"/>
              <a:gd name="T71" fmla="*/ 2147483647 h 212"/>
              <a:gd name="T72" fmla="*/ 2147483647 w 123"/>
              <a:gd name="T73" fmla="*/ 2147483647 h 212"/>
              <a:gd name="T74" fmla="*/ 2147483647 w 123"/>
              <a:gd name="T75" fmla="*/ 2147483647 h 212"/>
              <a:gd name="T76" fmla="*/ 2147483647 w 123"/>
              <a:gd name="T77" fmla="*/ 2147483647 h 212"/>
              <a:gd name="T78" fmla="*/ 2147483647 w 123"/>
              <a:gd name="T79" fmla="*/ 2147483647 h 212"/>
              <a:gd name="T80" fmla="*/ 2147483647 w 123"/>
              <a:gd name="T81" fmla="*/ 2147483647 h 212"/>
              <a:gd name="T82" fmla="*/ 2147483647 w 123"/>
              <a:gd name="T83" fmla="*/ 2147483647 h 212"/>
              <a:gd name="T84" fmla="*/ 2147483647 w 123"/>
              <a:gd name="T85" fmla="*/ 2147483647 h 212"/>
              <a:gd name="T86" fmla="*/ 2147483647 w 123"/>
              <a:gd name="T87" fmla="*/ 2147483647 h 212"/>
              <a:gd name="T88" fmla="*/ 2147483647 w 123"/>
              <a:gd name="T89" fmla="*/ 2147483647 h 212"/>
              <a:gd name="T90" fmla="*/ 2147483647 w 123"/>
              <a:gd name="T91" fmla="*/ 2147483647 h 212"/>
              <a:gd name="T92" fmla="*/ 2147483647 w 123"/>
              <a:gd name="T93" fmla="*/ 2147483647 h 212"/>
              <a:gd name="T94" fmla="*/ 2147483647 w 123"/>
              <a:gd name="T95" fmla="*/ 2147483647 h 212"/>
              <a:gd name="T96" fmla="*/ 2147483647 w 123"/>
              <a:gd name="T97" fmla="*/ 0 h 212"/>
              <a:gd name="T98" fmla="*/ 2147483647 w 123"/>
              <a:gd name="T99" fmla="*/ 2147483647 h 212"/>
              <a:gd name="T100" fmla="*/ 2147483647 w 123"/>
              <a:gd name="T101" fmla="*/ 2147483647 h 212"/>
              <a:gd name="T102" fmla="*/ 0 w 123"/>
              <a:gd name="T103" fmla="*/ 2147483647 h 212"/>
              <a:gd name="T104" fmla="*/ 2147483647 w 123"/>
              <a:gd name="T105" fmla="*/ 2147483647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3"/>
              <a:gd name="T160" fmla="*/ 0 h 212"/>
              <a:gd name="T161" fmla="*/ 123 w 123"/>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3" h="212">
                <a:moveTo>
                  <a:pt x="3" y="38"/>
                </a:moveTo>
                <a:lnTo>
                  <a:pt x="4" y="43"/>
                </a:lnTo>
                <a:lnTo>
                  <a:pt x="1" y="59"/>
                </a:lnTo>
                <a:lnTo>
                  <a:pt x="3" y="64"/>
                </a:lnTo>
                <a:lnTo>
                  <a:pt x="13" y="86"/>
                </a:lnTo>
                <a:lnTo>
                  <a:pt x="14" y="85"/>
                </a:lnTo>
                <a:lnTo>
                  <a:pt x="14" y="81"/>
                </a:lnTo>
                <a:lnTo>
                  <a:pt x="16" y="80"/>
                </a:lnTo>
                <a:lnTo>
                  <a:pt x="18" y="81"/>
                </a:lnTo>
                <a:lnTo>
                  <a:pt x="15" y="84"/>
                </a:lnTo>
                <a:lnTo>
                  <a:pt x="16" y="85"/>
                </a:lnTo>
                <a:lnTo>
                  <a:pt x="18" y="95"/>
                </a:lnTo>
                <a:lnTo>
                  <a:pt x="17" y="95"/>
                </a:lnTo>
                <a:lnTo>
                  <a:pt x="13" y="91"/>
                </a:lnTo>
                <a:lnTo>
                  <a:pt x="14" y="87"/>
                </a:lnTo>
                <a:lnTo>
                  <a:pt x="13" y="87"/>
                </a:lnTo>
                <a:lnTo>
                  <a:pt x="11" y="91"/>
                </a:lnTo>
                <a:lnTo>
                  <a:pt x="11" y="100"/>
                </a:lnTo>
                <a:lnTo>
                  <a:pt x="13" y="104"/>
                </a:lnTo>
                <a:lnTo>
                  <a:pt x="18" y="107"/>
                </a:lnTo>
                <a:lnTo>
                  <a:pt x="17" y="112"/>
                </a:lnTo>
                <a:lnTo>
                  <a:pt x="14" y="112"/>
                </a:lnTo>
                <a:lnTo>
                  <a:pt x="13" y="118"/>
                </a:lnTo>
                <a:lnTo>
                  <a:pt x="19" y="130"/>
                </a:lnTo>
                <a:lnTo>
                  <a:pt x="24" y="138"/>
                </a:lnTo>
                <a:lnTo>
                  <a:pt x="23" y="143"/>
                </a:lnTo>
                <a:lnTo>
                  <a:pt x="26" y="146"/>
                </a:lnTo>
                <a:lnTo>
                  <a:pt x="25" y="149"/>
                </a:lnTo>
                <a:lnTo>
                  <a:pt x="23" y="156"/>
                </a:lnTo>
                <a:lnTo>
                  <a:pt x="26" y="159"/>
                </a:lnTo>
                <a:lnTo>
                  <a:pt x="41" y="164"/>
                </a:lnTo>
                <a:lnTo>
                  <a:pt x="47" y="172"/>
                </a:lnTo>
                <a:lnTo>
                  <a:pt x="54" y="175"/>
                </a:lnTo>
                <a:lnTo>
                  <a:pt x="54" y="180"/>
                </a:lnTo>
                <a:lnTo>
                  <a:pt x="59" y="181"/>
                </a:lnTo>
                <a:lnTo>
                  <a:pt x="65" y="190"/>
                </a:lnTo>
                <a:lnTo>
                  <a:pt x="69" y="197"/>
                </a:lnTo>
                <a:lnTo>
                  <a:pt x="69" y="209"/>
                </a:lnTo>
                <a:lnTo>
                  <a:pt x="113" y="212"/>
                </a:lnTo>
                <a:lnTo>
                  <a:pt x="110" y="207"/>
                </a:lnTo>
                <a:lnTo>
                  <a:pt x="111" y="200"/>
                </a:lnTo>
                <a:lnTo>
                  <a:pt x="118" y="189"/>
                </a:lnTo>
                <a:lnTo>
                  <a:pt x="123" y="185"/>
                </a:lnTo>
                <a:lnTo>
                  <a:pt x="120" y="181"/>
                </a:lnTo>
                <a:lnTo>
                  <a:pt x="119" y="170"/>
                </a:lnTo>
                <a:lnTo>
                  <a:pt x="60" y="82"/>
                </a:lnTo>
                <a:lnTo>
                  <a:pt x="56" y="73"/>
                </a:lnTo>
                <a:lnTo>
                  <a:pt x="70" y="16"/>
                </a:lnTo>
                <a:lnTo>
                  <a:pt x="12" y="0"/>
                </a:lnTo>
                <a:lnTo>
                  <a:pt x="10" y="3"/>
                </a:lnTo>
                <a:lnTo>
                  <a:pt x="11" y="11"/>
                </a:lnTo>
                <a:lnTo>
                  <a:pt x="0" y="28"/>
                </a:lnTo>
                <a:lnTo>
                  <a:pt x="3" y="3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6" name="Colorado"/>
          <p:cNvSpPr>
            <a:spLocks noChangeAspect="1"/>
          </p:cNvSpPr>
          <p:nvPr/>
        </p:nvSpPr>
        <p:spPr bwMode="auto">
          <a:xfrm>
            <a:off x="3303588" y="2849563"/>
            <a:ext cx="893762" cy="698500"/>
          </a:xfrm>
          <a:custGeom>
            <a:avLst/>
            <a:gdLst>
              <a:gd name="T0" fmla="*/ 0 w 114"/>
              <a:gd name="T1" fmla="*/ 2147483647 h 90"/>
              <a:gd name="T2" fmla="*/ 2147483647 w 114"/>
              <a:gd name="T3" fmla="*/ 0 h 90"/>
              <a:gd name="T4" fmla="*/ 2147483647 w 114"/>
              <a:gd name="T5" fmla="*/ 2147483647 h 90"/>
              <a:gd name="T6" fmla="*/ 2147483647 w 114"/>
              <a:gd name="T7" fmla="*/ 2147483647 h 90"/>
              <a:gd name="T8" fmla="*/ 2147483647 w 114"/>
              <a:gd name="T9" fmla="*/ 2147483647 h 90"/>
              <a:gd name="T10" fmla="*/ 2147483647 w 114"/>
              <a:gd name="T11" fmla="*/ 2147483647 h 90"/>
              <a:gd name="T12" fmla="*/ 2147483647 w 114"/>
              <a:gd name="T13" fmla="*/ 2147483647 h 90"/>
              <a:gd name="T14" fmla="*/ 2147483647 w 114"/>
              <a:gd name="T15" fmla="*/ 2147483647 h 90"/>
              <a:gd name="T16" fmla="*/ 0 w 114"/>
              <a:gd name="T17" fmla="*/ 2147483647 h 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
              <a:gd name="T28" fmla="*/ 0 h 90"/>
              <a:gd name="T29" fmla="*/ 114 w 114"/>
              <a:gd name="T30" fmla="*/ 90 h 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 h="90">
                <a:moveTo>
                  <a:pt x="0" y="78"/>
                </a:moveTo>
                <a:lnTo>
                  <a:pt x="11" y="0"/>
                </a:lnTo>
                <a:lnTo>
                  <a:pt x="84" y="8"/>
                </a:lnTo>
                <a:lnTo>
                  <a:pt x="114" y="11"/>
                </a:lnTo>
                <a:lnTo>
                  <a:pt x="112" y="30"/>
                </a:lnTo>
                <a:lnTo>
                  <a:pt x="108" y="90"/>
                </a:lnTo>
                <a:lnTo>
                  <a:pt x="94" y="89"/>
                </a:lnTo>
                <a:lnTo>
                  <a:pt x="47" y="84"/>
                </a:lnTo>
                <a:lnTo>
                  <a:pt x="0" y="7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7" name="Connecticut"/>
          <p:cNvSpPr>
            <a:spLocks noChangeAspect="1"/>
          </p:cNvSpPr>
          <p:nvPr/>
        </p:nvSpPr>
        <p:spPr bwMode="auto">
          <a:xfrm>
            <a:off x="7439025" y="2468563"/>
            <a:ext cx="203200" cy="201612"/>
          </a:xfrm>
          <a:custGeom>
            <a:avLst/>
            <a:gdLst>
              <a:gd name="T0" fmla="*/ 0 w 26"/>
              <a:gd name="T1" fmla="*/ 2147483647 h 26"/>
              <a:gd name="T2" fmla="*/ 2147483647 w 26"/>
              <a:gd name="T3" fmla="*/ 2147483647 h 26"/>
              <a:gd name="T4" fmla="*/ 2147483647 w 26"/>
              <a:gd name="T5" fmla="*/ 2147483647 h 26"/>
              <a:gd name="T6" fmla="*/ 2147483647 w 26"/>
              <a:gd name="T7" fmla="*/ 2147483647 h 26"/>
              <a:gd name="T8" fmla="*/ 2147483647 w 26"/>
              <a:gd name="T9" fmla="*/ 2147483647 h 26"/>
              <a:gd name="T10" fmla="*/ 2147483647 w 26"/>
              <a:gd name="T11" fmla="*/ 2147483647 h 26"/>
              <a:gd name="T12" fmla="*/ 2147483647 w 26"/>
              <a:gd name="T13" fmla="*/ 2147483647 h 26"/>
              <a:gd name="T14" fmla="*/ 2147483647 w 26"/>
              <a:gd name="T15" fmla="*/ 2147483647 h 26"/>
              <a:gd name="T16" fmla="*/ 2147483647 w 26"/>
              <a:gd name="T17" fmla="*/ 2147483647 h 26"/>
              <a:gd name="T18" fmla="*/ 2147483647 w 26"/>
              <a:gd name="T19" fmla="*/ 2147483647 h 26"/>
              <a:gd name="T20" fmla="*/ 2147483647 w 26"/>
              <a:gd name="T21" fmla="*/ 2147483647 h 26"/>
              <a:gd name="T22" fmla="*/ 2147483647 w 26"/>
              <a:gd name="T23" fmla="*/ 2147483647 h 26"/>
              <a:gd name="T24" fmla="*/ 2147483647 w 26"/>
              <a:gd name="T25" fmla="*/ 2147483647 h 26"/>
              <a:gd name="T26" fmla="*/ 2147483647 w 26"/>
              <a:gd name="T27" fmla="*/ 2147483647 h 26"/>
              <a:gd name="T28" fmla="*/ 2147483647 w 26"/>
              <a:gd name="T29" fmla="*/ 2147483647 h 26"/>
              <a:gd name="T30" fmla="*/ 2147483647 w 26"/>
              <a:gd name="T31" fmla="*/ 0 h 26"/>
              <a:gd name="T32" fmla="*/ 0 w 26"/>
              <a:gd name="T33" fmla="*/ 2147483647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0" y="5"/>
                </a:moveTo>
                <a:lnTo>
                  <a:pt x="2" y="19"/>
                </a:lnTo>
                <a:lnTo>
                  <a:pt x="2" y="26"/>
                </a:lnTo>
                <a:lnTo>
                  <a:pt x="4" y="25"/>
                </a:lnTo>
                <a:lnTo>
                  <a:pt x="5" y="23"/>
                </a:lnTo>
                <a:lnTo>
                  <a:pt x="9" y="21"/>
                </a:lnTo>
                <a:lnTo>
                  <a:pt x="11" y="18"/>
                </a:lnTo>
                <a:lnTo>
                  <a:pt x="12" y="19"/>
                </a:lnTo>
                <a:lnTo>
                  <a:pt x="15" y="17"/>
                </a:lnTo>
                <a:lnTo>
                  <a:pt x="19" y="17"/>
                </a:lnTo>
                <a:lnTo>
                  <a:pt x="19" y="15"/>
                </a:lnTo>
                <a:lnTo>
                  <a:pt x="21" y="16"/>
                </a:lnTo>
                <a:lnTo>
                  <a:pt x="22" y="15"/>
                </a:lnTo>
                <a:lnTo>
                  <a:pt x="24" y="15"/>
                </a:lnTo>
                <a:lnTo>
                  <a:pt x="26" y="13"/>
                </a:lnTo>
                <a:lnTo>
                  <a:pt x="24" y="0"/>
                </a:lnTo>
                <a:lnTo>
                  <a:pt x="0" y="5"/>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8" name="Delaware"/>
          <p:cNvSpPr>
            <a:spLocks noChangeAspect="1"/>
          </p:cNvSpPr>
          <p:nvPr/>
        </p:nvSpPr>
        <p:spPr bwMode="auto">
          <a:xfrm>
            <a:off x="7256463" y="2895600"/>
            <a:ext cx="127000" cy="211138"/>
          </a:xfrm>
          <a:custGeom>
            <a:avLst/>
            <a:gdLst>
              <a:gd name="T0" fmla="*/ 0 w 16"/>
              <a:gd name="T1" fmla="*/ 2147483647 h 27"/>
              <a:gd name="T2" fmla="*/ 2147483647 w 16"/>
              <a:gd name="T3" fmla="*/ 0 h 27"/>
              <a:gd name="T4" fmla="*/ 2147483647 w 16"/>
              <a:gd name="T5" fmla="*/ 0 h 27"/>
              <a:gd name="T6" fmla="*/ 2147483647 w 16"/>
              <a:gd name="T7" fmla="*/ 2147483647 h 27"/>
              <a:gd name="T8" fmla="*/ 2147483647 w 16"/>
              <a:gd name="T9" fmla="*/ 2147483647 h 27"/>
              <a:gd name="T10" fmla="*/ 2147483647 w 16"/>
              <a:gd name="T11" fmla="*/ 2147483647 h 27"/>
              <a:gd name="T12" fmla="*/ 2147483647 w 16"/>
              <a:gd name="T13" fmla="*/ 2147483647 h 27"/>
              <a:gd name="T14" fmla="*/ 2147483647 w 16"/>
              <a:gd name="T15" fmla="*/ 2147483647 h 27"/>
              <a:gd name="T16" fmla="*/ 2147483647 w 16"/>
              <a:gd name="T17" fmla="*/ 2147483647 h 27"/>
              <a:gd name="T18" fmla="*/ 2147483647 w 16"/>
              <a:gd name="T19" fmla="*/ 2147483647 h 27"/>
              <a:gd name="T20" fmla="*/ 2147483647 w 16"/>
              <a:gd name="T21" fmla="*/ 2147483647 h 27"/>
              <a:gd name="T22" fmla="*/ 2147483647 w 16"/>
              <a:gd name="T23" fmla="*/ 2147483647 h 27"/>
              <a:gd name="T24" fmla="*/ 2147483647 w 16"/>
              <a:gd name="T25" fmla="*/ 2147483647 h 27"/>
              <a:gd name="T26" fmla="*/ 2147483647 w 16"/>
              <a:gd name="T27" fmla="*/ 2147483647 h 27"/>
              <a:gd name="T28" fmla="*/ 2147483647 w 16"/>
              <a:gd name="T29" fmla="*/ 2147483647 h 27"/>
              <a:gd name="T30" fmla="*/ 2147483647 w 16"/>
              <a:gd name="T31" fmla="*/ 2147483647 h 27"/>
              <a:gd name="T32" fmla="*/ 2147483647 w 16"/>
              <a:gd name="T33" fmla="*/ 2147483647 h 27"/>
              <a:gd name="T34" fmla="*/ 2147483647 w 16"/>
              <a:gd name="T35" fmla="*/ 2147483647 h 27"/>
              <a:gd name="T36" fmla="*/ 2147483647 w 16"/>
              <a:gd name="T37" fmla="*/ 2147483647 h 27"/>
              <a:gd name="T38" fmla="*/ 0 w 16"/>
              <a:gd name="T39" fmla="*/ 2147483647 h 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27"/>
              <a:gd name="T62" fmla="*/ 16 w 16"/>
              <a:gd name="T63" fmla="*/ 27 h 2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27">
                <a:moveTo>
                  <a:pt x="0" y="3"/>
                </a:moveTo>
                <a:lnTo>
                  <a:pt x="2" y="0"/>
                </a:lnTo>
                <a:lnTo>
                  <a:pt x="5" y="0"/>
                </a:lnTo>
                <a:lnTo>
                  <a:pt x="4" y="3"/>
                </a:lnTo>
                <a:lnTo>
                  <a:pt x="3" y="4"/>
                </a:lnTo>
                <a:lnTo>
                  <a:pt x="4" y="7"/>
                </a:lnTo>
                <a:lnTo>
                  <a:pt x="5" y="9"/>
                </a:lnTo>
                <a:lnTo>
                  <a:pt x="7" y="11"/>
                </a:lnTo>
                <a:lnTo>
                  <a:pt x="8" y="14"/>
                </a:lnTo>
                <a:lnTo>
                  <a:pt x="10" y="17"/>
                </a:lnTo>
                <a:lnTo>
                  <a:pt x="12" y="18"/>
                </a:lnTo>
                <a:lnTo>
                  <a:pt x="14" y="19"/>
                </a:lnTo>
                <a:lnTo>
                  <a:pt x="15" y="21"/>
                </a:lnTo>
                <a:lnTo>
                  <a:pt x="13" y="23"/>
                </a:lnTo>
                <a:lnTo>
                  <a:pt x="15" y="23"/>
                </a:lnTo>
                <a:lnTo>
                  <a:pt x="16" y="25"/>
                </a:lnTo>
                <a:lnTo>
                  <a:pt x="12" y="26"/>
                </a:lnTo>
                <a:lnTo>
                  <a:pt x="6" y="27"/>
                </a:lnTo>
                <a:lnTo>
                  <a:pt x="6" y="25"/>
                </a:lnTo>
                <a:lnTo>
                  <a:pt x="0" y="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099" name="Freeform 27"/>
          <p:cNvSpPr>
            <a:spLocks noChangeAspect="1"/>
          </p:cNvSpPr>
          <p:nvPr/>
        </p:nvSpPr>
        <p:spPr bwMode="auto">
          <a:xfrm>
            <a:off x="7123113" y="3060700"/>
            <a:ext cx="23812" cy="20638"/>
          </a:xfrm>
          <a:custGeom>
            <a:avLst/>
            <a:gdLst>
              <a:gd name="T0" fmla="*/ 0 w 3"/>
              <a:gd name="T1" fmla="*/ 2147483647 h 3"/>
              <a:gd name="T2" fmla="*/ 2147483647 w 3"/>
              <a:gd name="T3" fmla="*/ 0 h 3"/>
              <a:gd name="T4" fmla="*/ 2147483647 w 3"/>
              <a:gd name="T5" fmla="*/ 2147483647 h 3"/>
              <a:gd name="T6" fmla="*/ 2147483647 w 3"/>
              <a:gd name="T7" fmla="*/ 2147483647 h 3"/>
              <a:gd name="T8" fmla="*/ 0 w 3"/>
              <a:gd name="T9" fmla="*/ 2147483647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1"/>
                </a:moveTo>
                <a:lnTo>
                  <a:pt x="2" y="0"/>
                </a:lnTo>
                <a:lnTo>
                  <a:pt x="3" y="2"/>
                </a:lnTo>
                <a:lnTo>
                  <a:pt x="2" y="3"/>
                </a:lnTo>
                <a:lnTo>
                  <a:pt x="0" y="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0" name="Georgia"/>
          <p:cNvSpPr>
            <a:spLocks noChangeAspect="1"/>
          </p:cNvSpPr>
          <p:nvPr/>
        </p:nvSpPr>
        <p:spPr bwMode="auto">
          <a:xfrm>
            <a:off x="6191250" y="3783013"/>
            <a:ext cx="665163" cy="684212"/>
          </a:xfrm>
          <a:custGeom>
            <a:avLst/>
            <a:gdLst>
              <a:gd name="T0" fmla="*/ 0 w 85"/>
              <a:gd name="T1" fmla="*/ 2147483647 h 88"/>
              <a:gd name="T2" fmla="*/ 2147483647 w 85"/>
              <a:gd name="T3" fmla="*/ 2147483647 h 88"/>
              <a:gd name="T4" fmla="*/ 2147483647 w 85"/>
              <a:gd name="T5" fmla="*/ 2147483647 h 88"/>
              <a:gd name="T6" fmla="*/ 2147483647 w 85"/>
              <a:gd name="T7" fmla="*/ 2147483647 h 88"/>
              <a:gd name="T8" fmla="*/ 2147483647 w 85"/>
              <a:gd name="T9" fmla="*/ 2147483647 h 88"/>
              <a:gd name="T10" fmla="*/ 2147483647 w 85"/>
              <a:gd name="T11" fmla="*/ 2147483647 h 88"/>
              <a:gd name="T12" fmla="*/ 2147483647 w 85"/>
              <a:gd name="T13" fmla="*/ 2147483647 h 88"/>
              <a:gd name="T14" fmla="*/ 2147483647 w 85"/>
              <a:gd name="T15" fmla="*/ 2147483647 h 88"/>
              <a:gd name="T16" fmla="*/ 2147483647 w 85"/>
              <a:gd name="T17" fmla="*/ 2147483647 h 88"/>
              <a:gd name="T18" fmla="*/ 2147483647 w 85"/>
              <a:gd name="T19" fmla="*/ 2147483647 h 88"/>
              <a:gd name="T20" fmla="*/ 2147483647 w 85"/>
              <a:gd name="T21" fmla="*/ 2147483647 h 88"/>
              <a:gd name="T22" fmla="*/ 2147483647 w 85"/>
              <a:gd name="T23" fmla="*/ 2147483647 h 88"/>
              <a:gd name="T24" fmla="*/ 2147483647 w 85"/>
              <a:gd name="T25" fmla="*/ 2147483647 h 88"/>
              <a:gd name="T26" fmla="*/ 2147483647 w 85"/>
              <a:gd name="T27" fmla="*/ 2147483647 h 88"/>
              <a:gd name="T28" fmla="*/ 2147483647 w 85"/>
              <a:gd name="T29" fmla="*/ 2147483647 h 88"/>
              <a:gd name="T30" fmla="*/ 2147483647 w 85"/>
              <a:gd name="T31" fmla="*/ 2147483647 h 88"/>
              <a:gd name="T32" fmla="*/ 2147483647 w 85"/>
              <a:gd name="T33" fmla="*/ 2147483647 h 88"/>
              <a:gd name="T34" fmla="*/ 2147483647 w 85"/>
              <a:gd name="T35" fmla="*/ 2147483647 h 88"/>
              <a:gd name="T36" fmla="*/ 2147483647 w 85"/>
              <a:gd name="T37" fmla="*/ 2147483647 h 88"/>
              <a:gd name="T38" fmla="*/ 2147483647 w 85"/>
              <a:gd name="T39" fmla="*/ 2147483647 h 88"/>
              <a:gd name="T40" fmla="*/ 2147483647 w 85"/>
              <a:gd name="T41" fmla="*/ 2147483647 h 88"/>
              <a:gd name="T42" fmla="*/ 2147483647 w 85"/>
              <a:gd name="T43" fmla="*/ 2147483647 h 88"/>
              <a:gd name="T44" fmla="*/ 2147483647 w 85"/>
              <a:gd name="T45" fmla="*/ 2147483647 h 88"/>
              <a:gd name="T46" fmla="*/ 2147483647 w 85"/>
              <a:gd name="T47" fmla="*/ 2147483647 h 88"/>
              <a:gd name="T48" fmla="*/ 2147483647 w 85"/>
              <a:gd name="T49" fmla="*/ 2147483647 h 88"/>
              <a:gd name="T50" fmla="*/ 2147483647 w 85"/>
              <a:gd name="T51" fmla="*/ 2147483647 h 88"/>
              <a:gd name="T52" fmla="*/ 2147483647 w 85"/>
              <a:gd name="T53" fmla="*/ 2147483647 h 88"/>
              <a:gd name="T54" fmla="*/ 2147483647 w 85"/>
              <a:gd name="T55" fmla="*/ 2147483647 h 88"/>
              <a:gd name="T56" fmla="*/ 2147483647 w 85"/>
              <a:gd name="T57" fmla="*/ 2147483647 h 88"/>
              <a:gd name="T58" fmla="*/ 2147483647 w 85"/>
              <a:gd name="T59" fmla="*/ 2147483647 h 88"/>
              <a:gd name="T60" fmla="*/ 2147483647 w 85"/>
              <a:gd name="T61" fmla="*/ 2147483647 h 88"/>
              <a:gd name="T62" fmla="*/ 2147483647 w 85"/>
              <a:gd name="T63" fmla="*/ 2147483647 h 88"/>
              <a:gd name="T64" fmla="*/ 2147483647 w 85"/>
              <a:gd name="T65" fmla="*/ 2147483647 h 88"/>
              <a:gd name="T66" fmla="*/ 2147483647 w 85"/>
              <a:gd name="T67" fmla="*/ 2147483647 h 88"/>
              <a:gd name="T68" fmla="*/ 2147483647 w 85"/>
              <a:gd name="T69" fmla="*/ 2147483647 h 88"/>
              <a:gd name="T70" fmla="*/ 2147483647 w 85"/>
              <a:gd name="T71" fmla="*/ 2147483647 h 88"/>
              <a:gd name="T72" fmla="*/ 2147483647 w 85"/>
              <a:gd name="T73" fmla="*/ 2147483647 h 88"/>
              <a:gd name="T74" fmla="*/ 2147483647 w 85"/>
              <a:gd name="T75" fmla="*/ 2147483647 h 88"/>
              <a:gd name="T76" fmla="*/ 2147483647 w 85"/>
              <a:gd name="T77" fmla="*/ 2147483647 h 88"/>
              <a:gd name="T78" fmla="*/ 2147483647 w 85"/>
              <a:gd name="T79" fmla="*/ 2147483647 h 88"/>
              <a:gd name="T80" fmla="*/ 2147483647 w 85"/>
              <a:gd name="T81" fmla="*/ 0 h 88"/>
              <a:gd name="T82" fmla="*/ 2147483647 w 85"/>
              <a:gd name="T83" fmla="*/ 2147483647 h 88"/>
              <a:gd name="T84" fmla="*/ 0 w 85"/>
              <a:gd name="T85" fmla="*/ 2147483647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
              <a:gd name="T130" fmla="*/ 0 h 88"/>
              <a:gd name="T131" fmla="*/ 85 w 85"/>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 h="88">
                <a:moveTo>
                  <a:pt x="0" y="5"/>
                </a:moveTo>
                <a:lnTo>
                  <a:pt x="11" y="46"/>
                </a:lnTo>
                <a:lnTo>
                  <a:pt x="16" y="52"/>
                </a:lnTo>
                <a:lnTo>
                  <a:pt x="17" y="58"/>
                </a:lnTo>
                <a:lnTo>
                  <a:pt x="15" y="61"/>
                </a:lnTo>
                <a:lnTo>
                  <a:pt x="15" y="66"/>
                </a:lnTo>
                <a:lnTo>
                  <a:pt x="18" y="82"/>
                </a:lnTo>
                <a:lnTo>
                  <a:pt x="21" y="87"/>
                </a:lnTo>
                <a:lnTo>
                  <a:pt x="66" y="84"/>
                </a:lnTo>
                <a:lnTo>
                  <a:pt x="67" y="88"/>
                </a:lnTo>
                <a:lnTo>
                  <a:pt x="70" y="88"/>
                </a:lnTo>
                <a:lnTo>
                  <a:pt x="68" y="81"/>
                </a:lnTo>
                <a:lnTo>
                  <a:pt x="70" y="79"/>
                </a:lnTo>
                <a:lnTo>
                  <a:pt x="77" y="80"/>
                </a:lnTo>
                <a:lnTo>
                  <a:pt x="78" y="75"/>
                </a:lnTo>
                <a:lnTo>
                  <a:pt x="77" y="74"/>
                </a:lnTo>
                <a:lnTo>
                  <a:pt x="78" y="73"/>
                </a:lnTo>
                <a:lnTo>
                  <a:pt x="76" y="72"/>
                </a:lnTo>
                <a:lnTo>
                  <a:pt x="77" y="70"/>
                </a:lnTo>
                <a:lnTo>
                  <a:pt x="77" y="68"/>
                </a:lnTo>
                <a:lnTo>
                  <a:pt x="80" y="66"/>
                </a:lnTo>
                <a:lnTo>
                  <a:pt x="79" y="63"/>
                </a:lnTo>
                <a:lnTo>
                  <a:pt x="80" y="63"/>
                </a:lnTo>
                <a:lnTo>
                  <a:pt x="81" y="60"/>
                </a:lnTo>
                <a:lnTo>
                  <a:pt x="80" y="59"/>
                </a:lnTo>
                <a:lnTo>
                  <a:pt x="82" y="58"/>
                </a:lnTo>
                <a:lnTo>
                  <a:pt x="81" y="56"/>
                </a:lnTo>
                <a:lnTo>
                  <a:pt x="83" y="56"/>
                </a:lnTo>
                <a:lnTo>
                  <a:pt x="85" y="53"/>
                </a:lnTo>
                <a:lnTo>
                  <a:pt x="84" y="52"/>
                </a:lnTo>
                <a:lnTo>
                  <a:pt x="81" y="52"/>
                </a:lnTo>
                <a:lnTo>
                  <a:pt x="79" y="49"/>
                </a:lnTo>
                <a:lnTo>
                  <a:pt x="76" y="43"/>
                </a:lnTo>
                <a:lnTo>
                  <a:pt x="74" y="43"/>
                </a:lnTo>
                <a:lnTo>
                  <a:pt x="70" y="35"/>
                </a:lnTo>
                <a:lnTo>
                  <a:pt x="65" y="31"/>
                </a:lnTo>
                <a:lnTo>
                  <a:pt x="61" y="26"/>
                </a:lnTo>
                <a:lnTo>
                  <a:pt x="51" y="19"/>
                </a:lnTo>
                <a:lnTo>
                  <a:pt x="47" y="13"/>
                </a:lnTo>
                <a:lnTo>
                  <a:pt x="37" y="6"/>
                </a:lnTo>
                <a:lnTo>
                  <a:pt x="40" y="0"/>
                </a:lnTo>
                <a:lnTo>
                  <a:pt x="21" y="2"/>
                </a:lnTo>
                <a:lnTo>
                  <a:pt x="0" y="5"/>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1" name="Idaho"/>
          <p:cNvSpPr>
            <a:spLocks noChangeAspect="1"/>
          </p:cNvSpPr>
          <p:nvPr/>
        </p:nvSpPr>
        <p:spPr bwMode="auto">
          <a:xfrm>
            <a:off x="2519363" y="1497013"/>
            <a:ext cx="728662" cy="1166812"/>
          </a:xfrm>
          <a:custGeom>
            <a:avLst/>
            <a:gdLst>
              <a:gd name="T0" fmla="*/ 0 w 93"/>
              <a:gd name="T1" fmla="*/ 2147483647 h 150"/>
              <a:gd name="T2" fmla="*/ 2147483647 w 93"/>
              <a:gd name="T3" fmla="*/ 2147483647 h 150"/>
              <a:gd name="T4" fmla="*/ 2147483647 w 93"/>
              <a:gd name="T5" fmla="*/ 2147483647 h 150"/>
              <a:gd name="T6" fmla="*/ 2147483647 w 93"/>
              <a:gd name="T7" fmla="*/ 2147483647 h 150"/>
              <a:gd name="T8" fmla="*/ 2147483647 w 93"/>
              <a:gd name="T9" fmla="*/ 2147483647 h 150"/>
              <a:gd name="T10" fmla="*/ 2147483647 w 93"/>
              <a:gd name="T11" fmla="*/ 2147483647 h 150"/>
              <a:gd name="T12" fmla="*/ 2147483647 w 93"/>
              <a:gd name="T13" fmla="*/ 2147483647 h 150"/>
              <a:gd name="T14" fmla="*/ 2147483647 w 93"/>
              <a:gd name="T15" fmla="*/ 2147483647 h 150"/>
              <a:gd name="T16" fmla="*/ 2147483647 w 93"/>
              <a:gd name="T17" fmla="*/ 2147483647 h 150"/>
              <a:gd name="T18" fmla="*/ 2147483647 w 93"/>
              <a:gd name="T19" fmla="*/ 2147483647 h 150"/>
              <a:gd name="T20" fmla="*/ 2147483647 w 93"/>
              <a:gd name="T21" fmla="*/ 2147483647 h 150"/>
              <a:gd name="T22" fmla="*/ 2147483647 w 93"/>
              <a:gd name="T23" fmla="*/ 0 h 150"/>
              <a:gd name="T24" fmla="*/ 2147483647 w 93"/>
              <a:gd name="T25" fmla="*/ 2147483647 h 150"/>
              <a:gd name="T26" fmla="*/ 2147483647 w 93"/>
              <a:gd name="T27" fmla="*/ 2147483647 h 150"/>
              <a:gd name="T28" fmla="*/ 2147483647 w 93"/>
              <a:gd name="T29" fmla="*/ 2147483647 h 150"/>
              <a:gd name="T30" fmla="*/ 2147483647 w 93"/>
              <a:gd name="T31" fmla="*/ 2147483647 h 150"/>
              <a:gd name="T32" fmla="*/ 2147483647 w 93"/>
              <a:gd name="T33" fmla="*/ 2147483647 h 150"/>
              <a:gd name="T34" fmla="*/ 2147483647 w 93"/>
              <a:gd name="T35" fmla="*/ 2147483647 h 150"/>
              <a:gd name="T36" fmla="*/ 2147483647 w 93"/>
              <a:gd name="T37" fmla="*/ 2147483647 h 150"/>
              <a:gd name="T38" fmla="*/ 2147483647 w 93"/>
              <a:gd name="T39" fmla="*/ 2147483647 h 150"/>
              <a:gd name="T40" fmla="*/ 2147483647 w 93"/>
              <a:gd name="T41" fmla="*/ 2147483647 h 150"/>
              <a:gd name="T42" fmla="*/ 2147483647 w 93"/>
              <a:gd name="T43" fmla="*/ 2147483647 h 150"/>
              <a:gd name="T44" fmla="*/ 2147483647 w 93"/>
              <a:gd name="T45" fmla="*/ 2147483647 h 150"/>
              <a:gd name="T46" fmla="*/ 2147483647 w 93"/>
              <a:gd name="T47" fmla="*/ 2147483647 h 150"/>
              <a:gd name="T48" fmla="*/ 2147483647 w 93"/>
              <a:gd name="T49" fmla="*/ 2147483647 h 150"/>
              <a:gd name="T50" fmla="*/ 2147483647 w 93"/>
              <a:gd name="T51" fmla="*/ 2147483647 h 150"/>
              <a:gd name="T52" fmla="*/ 2147483647 w 93"/>
              <a:gd name="T53" fmla="*/ 2147483647 h 150"/>
              <a:gd name="T54" fmla="*/ 2147483647 w 93"/>
              <a:gd name="T55" fmla="*/ 2147483647 h 150"/>
              <a:gd name="T56" fmla="*/ 2147483647 w 93"/>
              <a:gd name="T57" fmla="*/ 2147483647 h 150"/>
              <a:gd name="T58" fmla="*/ 2147483647 w 93"/>
              <a:gd name="T59" fmla="*/ 2147483647 h 150"/>
              <a:gd name="T60" fmla="*/ 2147483647 w 93"/>
              <a:gd name="T61" fmla="*/ 2147483647 h 150"/>
              <a:gd name="T62" fmla="*/ 2147483647 w 93"/>
              <a:gd name="T63" fmla="*/ 2147483647 h 150"/>
              <a:gd name="T64" fmla="*/ 2147483647 w 93"/>
              <a:gd name="T65" fmla="*/ 2147483647 h 150"/>
              <a:gd name="T66" fmla="*/ 2147483647 w 93"/>
              <a:gd name="T67" fmla="*/ 2147483647 h 150"/>
              <a:gd name="T68" fmla="*/ 2147483647 w 93"/>
              <a:gd name="T69" fmla="*/ 2147483647 h 150"/>
              <a:gd name="T70" fmla="*/ 2147483647 w 93"/>
              <a:gd name="T71" fmla="*/ 2147483647 h 150"/>
              <a:gd name="T72" fmla="*/ 2147483647 w 93"/>
              <a:gd name="T73" fmla="*/ 2147483647 h 150"/>
              <a:gd name="T74" fmla="*/ 2147483647 w 93"/>
              <a:gd name="T75" fmla="*/ 2147483647 h 150"/>
              <a:gd name="T76" fmla="*/ 2147483647 w 93"/>
              <a:gd name="T77" fmla="*/ 2147483647 h 150"/>
              <a:gd name="T78" fmla="*/ 2147483647 w 93"/>
              <a:gd name="T79" fmla="*/ 2147483647 h 150"/>
              <a:gd name="T80" fmla="*/ 2147483647 w 93"/>
              <a:gd name="T81" fmla="*/ 2147483647 h 150"/>
              <a:gd name="T82" fmla="*/ 0 w 93"/>
              <a:gd name="T83" fmla="*/ 2147483647 h 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150"/>
              <a:gd name="T128" fmla="*/ 93 w 93"/>
              <a:gd name="T129" fmla="*/ 150 h 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150">
                <a:moveTo>
                  <a:pt x="0" y="133"/>
                </a:moveTo>
                <a:lnTo>
                  <a:pt x="7" y="101"/>
                </a:lnTo>
                <a:lnTo>
                  <a:pt x="11" y="92"/>
                </a:lnTo>
                <a:lnTo>
                  <a:pt x="8" y="88"/>
                </a:lnTo>
                <a:lnTo>
                  <a:pt x="9" y="84"/>
                </a:lnTo>
                <a:lnTo>
                  <a:pt x="15" y="79"/>
                </a:lnTo>
                <a:lnTo>
                  <a:pt x="20" y="71"/>
                </a:lnTo>
                <a:lnTo>
                  <a:pt x="24" y="65"/>
                </a:lnTo>
                <a:lnTo>
                  <a:pt x="21" y="60"/>
                </a:lnTo>
                <a:lnTo>
                  <a:pt x="19" y="56"/>
                </a:lnTo>
                <a:lnTo>
                  <a:pt x="20" y="48"/>
                </a:lnTo>
                <a:lnTo>
                  <a:pt x="31" y="0"/>
                </a:lnTo>
                <a:lnTo>
                  <a:pt x="44" y="2"/>
                </a:lnTo>
                <a:lnTo>
                  <a:pt x="40" y="21"/>
                </a:lnTo>
                <a:lnTo>
                  <a:pt x="42" y="28"/>
                </a:lnTo>
                <a:lnTo>
                  <a:pt x="42" y="32"/>
                </a:lnTo>
                <a:lnTo>
                  <a:pt x="41" y="33"/>
                </a:lnTo>
                <a:lnTo>
                  <a:pt x="46" y="37"/>
                </a:lnTo>
                <a:lnTo>
                  <a:pt x="51" y="49"/>
                </a:lnTo>
                <a:lnTo>
                  <a:pt x="52" y="49"/>
                </a:lnTo>
                <a:lnTo>
                  <a:pt x="52" y="51"/>
                </a:lnTo>
                <a:lnTo>
                  <a:pt x="55" y="51"/>
                </a:lnTo>
                <a:lnTo>
                  <a:pt x="57" y="52"/>
                </a:lnTo>
                <a:lnTo>
                  <a:pt x="52" y="60"/>
                </a:lnTo>
                <a:lnTo>
                  <a:pt x="53" y="66"/>
                </a:lnTo>
                <a:lnTo>
                  <a:pt x="50" y="72"/>
                </a:lnTo>
                <a:lnTo>
                  <a:pt x="51" y="74"/>
                </a:lnTo>
                <a:lnTo>
                  <a:pt x="58" y="71"/>
                </a:lnTo>
                <a:lnTo>
                  <a:pt x="63" y="90"/>
                </a:lnTo>
                <a:lnTo>
                  <a:pt x="66" y="91"/>
                </a:lnTo>
                <a:lnTo>
                  <a:pt x="66" y="97"/>
                </a:lnTo>
                <a:lnTo>
                  <a:pt x="69" y="99"/>
                </a:lnTo>
                <a:lnTo>
                  <a:pt x="71" y="97"/>
                </a:lnTo>
                <a:lnTo>
                  <a:pt x="75" y="99"/>
                </a:lnTo>
                <a:lnTo>
                  <a:pt x="77" y="97"/>
                </a:lnTo>
                <a:lnTo>
                  <a:pt x="86" y="99"/>
                </a:lnTo>
                <a:lnTo>
                  <a:pt x="88" y="99"/>
                </a:lnTo>
                <a:lnTo>
                  <a:pt x="90" y="95"/>
                </a:lnTo>
                <a:lnTo>
                  <a:pt x="93" y="101"/>
                </a:lnTo>
                <a:lnTo>
                  <a:pt x="85" y="150"/>
                </a:lnTo>
                <a:lnTo>
                  <a:pt x="42" y="142"/>
                </a:lnTo>
                <a:lnTo>
                  <a:pt x="0" y="133"/>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2" name="Indiana"/>
          <p:cNvSpPr>
            <a:spLocks noChangeAspect="1"/>
          </p:cNvSpPr>
          <p:nvPr/>
        </p:nvSpPr>
        <p:spPr bwMode="auto">
          <a:xfrm>
            <a:off x="5846763" y="2773363"/>
            <a:ext cx="374650" cy="644525"/>
          </a:xfrm>
          <a:custGeom>
            <a:avLst/>
            <a:gdLst>
              <a:gd name="T0" fmla="*/ 0 w 48"/>
              <a:gd name="T1" fmla="*/ 2147483647 h 83"/>
              <a:gd name="T2" fmla="*/ 2147483647 w 48"/>
              <a:gd name="T3" fmla="*/ 2147483647 h 83"/>
              <a:gd name="T4" fmla="*/ 2147483647 w 48"/>
              <a:gd name="T5" fmla="*/ 2147483647 h 83"/>
              <a:gd name="T6" fmla="*/ 2147483647 w 48"/>
              <a:gd name="T7" fmla="*/ 2147483647 h 83"/>
              <a:gd name="T8" fmla="*/ 2147483647 w 48"/>
              <a:gd name="T9" fmla="*/ 2147483647 h 83"/>
              <a:gd name="T10" fmla="*/ 2147483647 w 48"/>
              <a:gd name="T11" fmla="*/ 2147483647 h 83"/>
              <a:gd name="T12" fmla="*/ 2147483647 w 48"/>
              <a:gd name="T13" fmla="*/ 2147483647 h 83"/>
              <a:gd name="T14" fmla="*/ 2147483647 w 48"/>
              <a:gd name="T15" fmla="*/ 2147483647 h 83"/>
              <a:gd name="T16" fmla="*/ 2147483647 w 48"/>
              <a:gd name="T17" fmla="*/ 2147483647 h 83"/>
              <a:gd name="T18" fmla="*/ 2147483647 w 48"/>
              <a:gd name="T19" fmla="*/ 2147483647 h 83"/>
              <a:gd name="T20" fmla="*/ 2147483647 w 48"/>
              <a:gd name="T21" fmla="*/ 2147483647 h 83"/>
              <a:gd name="T22" fmla="*/ 2147483647 w 48"/>
              <a:gd name="T23" fmla="*/ 2147483647 h 83"/>
              <a:gd name="T24" fmla="*/ 2147483647 w 48"/>
              <a:gd name="T25" fmla="*/ 2147483647 h 83"/>
              <a:gd name="T26" fmla="*/ 2147483647 w 48"/>
              <a:gd name="T27" fmla="*/ 2147483647 h 83"/>
              <a:gd name="T28" fmla="*/ 2147483647 w 48"/>
              <a:gd name="T29" fmla="*/ 2147483647 h 83"/>
              <a:gd name="T30" fmla="*/ 2147483647 w 48"/>
              <a:gd name="T31" fmla="*/ 2147483647 h 83"/>
              <a:gd name="T32" fmla="*/ 2147483647 w 48"/>
              <a:gd name="T33" fmla="*/ 2147483647 h 83"/>
              <a:gd name="T34" fmla="*/ 2147483647 w 48"/>
              <a:gd name="T35" fmla="*/ 2147483647 h 83"/>
              <a:gd name="T36" fmla="*/ 2147483647 w 48"/>
              <a:gd name="T37" fmla="*/ 0 h 83"/>
              <a:gd name="T38" fmla="*/ 2147483647 w 48"/>
              <a:gd name="T39" fmla="*/ 2147483647 h 83"/>
              <a:gd name="T40" fmla="*/ 2147483647 w 48"/>
              <a:gd name="T41" fmla="*/ 2147483647 h 83"/>
              <a:gd name="T42" fmla="*/ 2147483647 w 48"/>
              <a:gd name="T43" fmla="*/ 2147483647 h 83"/>
              <a:gd name="T44" fmla="*/ 2147483647 w 48"/>
              <a:gd name="T45" fmla="*/ 2147483647 h 83"/>
              <a:gd name="T46" fmla="*/ 2147483647 w 48"/>
              <a:gd name="T47" fmla="*/ 2147483647 h 83"/>
              <a:gd name="T48" fmla="*/ 2147483647 w 48"/>
              <a:gd name="T49" fmla="*/ 2147483647 h 83"/>
              <a:gd name="T50" fmla="*/ 2147483647 w 48"/>
              <a:gd name="T51" fmla="*/ 2147483647 h 83"/>
              <a:gd name="T52" fmla="*/ 2147483647 w 48"/>
              <a:gd name="T53" fmla="*/ 2147483647 h 83"/>
              <a:gd name="T54" fmla="*/ 0 w 48"/>
              <a:gd name="T55" fmla="*/ 2147483647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8"/>
              <a:gd name="T85" fmla="*/ 0 h 83"/>
              <a:gd name="T86" fmla="*/ 48 w 48"/>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8" h="83">
                <a:moveTo>
                  <a:pt x="0" y="81"/>
                </a:moveTo>
                <a:lnTo>
                  <a:pt x="1" y="83"/>
                </a:lnTo>
                <a:lnTo>
                  <a:pt x="3" y="81"/>
                </a:lnTo>
                <a:lnTo>
                  <a:pt x="10" y="79"/>
                </a:lnTo>
                <a:lnTo>
                  <a:pt x="12" y="80"/>
                </a:lnTo>
                <a:lnTo>
                  <a:pt x="20" y="77"/>
                </a:lnTo>
                <a:lnTo>
                  <a:pt x="22" y="80"/>
                </a:lnTo>
                <a:lnTo>
                  <a:pt x="25" y="74"/>
                </a:lnTo>
                <a:lnTo>
                  <a:pt x="27" y="73"/>
                </a:lnTo>
                <a:lnTo>
                  <a:pt x="33" y="76"/>
                </a:lnTo>
                <a:lnTo>
                  <a:pt x="33" y="72"/>
                </a:lnTo>
                <a:lnTo>
                  <a:pt x="40" y="65"/>
                </a:lnTo>
                <a:lnTo>
                  <a:pt x="41" y="60"/>
                </a:lnTo>
                <a:lnTo>
                  <a:pt x="43" y="61"/>
                </a:lnTo>
                <a:lnTo>
                  <a:pt x="48" y="57"/>
                </a:lnTo>
                <a:lnTo>
                  <a:pt x="47" y="54"/>
                </a:lnTo>
                <a:lnTo>
                  <a:pt x="48" y="52"/>
                </a:lnTo>
                <a:lnTo>
                  <a:pt x="42" y="1"/>
                </a:lnTo>
                <a:lnTo>
                  <a:pt x="41" y="0"/>
                </a:lnTo>
                <a:lnTo>
                  <a:pt x="13" y="3"/>
                </a:lnTo>
                <a:lnTo>
                  <a:pt x="7" y="6"/>
                </a:lnTo>
                <a:lnTo>
                  <a:pt x="2" y="5"/>
                </a:lnTo>
                <a:lnTo>
                  <a:pt x="6" y="47"/>
                </a:lnTo>
                <a:lnTo>
                  <a:pt x="5" y="55"/>
                </a:lnTo>
                <a:lnTo>
                  <a:pt x="7" y="60"/>
                </a:lnTo>
                <a:lnTo>
                  <a:pt x="5" y="70"/>
                </a:lnTo>
                <a:lnTo>
                  <a:pt x="2" y="74"/>
                </a:lnTo>
                <a:lnTo>
                  <a:pt x="0" y="81"/>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3" name="Kentucky"/>
          <p:cNvSpPr>
            <a:spLocks noChangeAspect="1"/>
          </p:cNvSpPr>
          <p:nvPr/>
        </p:nvSpPr>
        <p:spPr bwMode="auto">
          <a:xfrm>
            <a:off x="5703888" y="3175000"/>
            <a:ext cx="885825" cy="452438"/>
          </a:xfrm>
          <a:custGeom>
            <a:avLst/>
            <a:gdLst>
              <a:gd name="T0" fmla="*/ 0 w 113"/>
              <a:gd name="T1" fmla="*/ 2147483647 h 58"/>
              <a:gd name="T2" fmla="*/ 2147483647 w 113"/>
              <a:gd name="T3" fmla="*/ 2147483647 h 58"/>
              <a:gd name="T4" fmla="*/ 2147483647 w 113"/>
              <a:gd name="T5" fmla="*/ 2147483647 h 58"/>
              <a:gd name="T6" fmla="*/ 2147483647 w 113"/>
              <a:gd name="T7" fmla="*/ 2147483647 h 58"/>
              <a:gd name="T8" fmla="*/ 2147483647 w 113"/>
              <a:gd name="T9" fmla="*/ 2147483647 h 58"/>
              <a:gd name="T10" fmla="*/ 2147483647 w 113"/>
              <a:gd name="T11" fmla="*/ 2147483647 h 58"/>
              <a:gd name="T12" fmla="*/ 2147483647 w 113"/>
              <a:gd name="T13" fmla="*/ 2147483647 h 58"/>
              <a:gd name="T14" fmla="*/ 2147483647 w 113"/>
              <a:gd name="T15" fmla="*/ 2147483647 h 58"/>
              <a:gd name="T16" fmla="*/ 2147483647 w 113"/>
              <a:gd name="T17" fmla="*/ 2147483647 h 58"/>
              <a:gd name="T18" fmla="*/ 2147483647 w 113"/>
              <a:gd name="T19" fmla="*/ 2147483647 h 58"/>
              <a:gd name="T20" fmla="*/ 2147483647 w 113"/>
              <a:gd name="T21" fmla="*/ 2147483647 h 58"/>
              <a:gd name="T22" fmla="*/ 2147483647 w 113"/>
              <a:gd name="T23" fmla="*/ 2147483647 h 58"/>
              <a:gd name="T24" fmla="*/ 2147483647 w 113"/>
              <a:gd name="T25" fmla="*/ 2147483647 h 58"/>
              <a:gd name="T26" fmla="*/ 2147483647 w 113"/>
              <a:gd name="T27" fmla="*/ 2147483647 h 58"/>
              <a:gd name="T28" fmla="*/ 2147483647 w 113"/>
              <a:gd name="T29" fmla="*/ 2147483647 h 58"/>
              <a:gd name="T30" fmla="*/ 2147483647 w 113"/>
              <a:gd name="T31" fmla="*/ 2147483647 h 58"/>
              <a:gd name="T32" fmla="*/ 2147483647 w 113"/>
              <a:gd name="T33" fmla="*/ 2147483647 h 58"/>
              <a:gd name="T34" fmla="*/ 2147483647 w 113"/>
              <a:gd name="T35" fmla="*/ 2147483647 h 58"/>
              <a:gd name="T36" fmla="*/ 2147483647 w 113"/>
              <a:gd name="T37" fmla="*/ 2147483647 h 58"/>
              <a:gd name="T38" fmla="*/ 2147483647 w 113"/>
              <a:gd name="T39" fmla="*/ 2147483647 h 58"/>
              <a:gd name="T40" fmla="*/ 2147483647 w 113"/>
              <a:gd name="T41" fmla="*/ 2147483647 h 58"/>
              <a:gd name="T42" fmla="*/ 2147483647 w 113"/>
              <a:gd name="T43" fmla="*/ 2147483647 h 58"/>
              <a:gd name="T44" fmla="*/ 2147483647 w 113"/>
              <a:gd name="T45" fmla="*/ 2147483647 h 58"/>
              <a:gd name="T46" fmla="*/ 2147483647 w 113"/>
              <a:gd name="T47" fmla="*/ 2147483647 h 58"/>
              <a:gd name="T48" fmla="*/ 2147483647 w 113"/>
              <a:gd name="T49" fmla="*/ 2147483647 h 58"/>
              <a:gd name="T50" fmla="*/ 2147483647 w 113"/>
              <a:gd name="T51" fmla="*/ 2147483647 h 58"/>
              <a:gd name="T52" fmla="*/ 2147483647 w 113"/>
              <a:gd name="T53" fmla="*/ 0 h 58"/>
              <a:gd name="T54" fmla="*/ 2147483647 w 113"/>
              <a:gd name="T55" fmla="*/ 0 h 58"/>
              <a:gd name="T56" fmla="*/ 2147483647 w 113"/>
              <a:gd name="T57" fmla="*/ 2147483647 h 58"/>
              <a:gd name="T58" fmla="*/ 2147483647 w 113"/>
              <a:gd name="T59" fmla="*/ 2147483647 h 58"/>
              <a:gd name="T60" fmla="*/ 2147483647 w 113"/>
              <a:gd name="T61" fmla="*/ 2147483647 h 58"/>
              <a:gd name="T62" fmla="*/ 2147483647 w 113"/>
              <a:gd name="T63" fmla="*/ 2147483647 h 58"/>
              <a:gd name="T64" fmla="*/ 2147483647 w 113"/>
              <a:gd name="T65" fmla="*/ 2147483647 h 58"/>
              <a:gd name="T66" fmla="*/ 2147483647 w 113"/>
              <a:gd name="T67" fmla="*/ 2147483647 h 58"/>
              <a:gd name="T68" fmla="*/ 2147483647 w 113"/>
              <a:gd name="T69" fmla="*/ 2147483647 h 58"/>
              <a:gd name="T70" fmla="*/ 2147483647 w 113"/>
              <a:gd name="T71" fmla="*/ 2147483647 h 58"/>
              <a:gd name="T72" fmla="*/ 2147483647 w 113"/>
              <a:gd name="T73" fmla="*/ 2147483647 h 58"/>
              <a:gd name="T74" fmla="*/ 2147483647 w 113"/>
              <a:gd name="T75" fmla="*/ 2147483647 h 58"/>
              <a:gd name="T76" fmla="*/ 2147483647 w 113"/>
              <a:gd name="T77" fmla="*/ 2147483647 h 58"/>
              <a:gd name="T78" fmla="*/ 2147483647 w 113"/>
              <a:gd name="T79" fmla="*/ 2147483647 h 58"/>
              <a:gd name="T80" fmla="*/ 2147483647 w 113"/>
              <a:gd name="T81" fmla="*/ 2147483647 h 58"/>
              <a:gd name="T82" fmla="*/ 2147483647 w 113"/>
              <a:gd name="T83" fmla="*/ 2147483647 h 58"/>
              <a:gd name="T84" fmla="*/ 2147483647 w 113"/>
              <a:gd name="T85" fmla="*/ 2147483647 h 58"/>
              <a:gd name="T86" fmla="*/ 2147483647 w 113"/>
              <a:gd name="T87" fmla="*/ 2147483647 h 58"/>
              <a:gd name="T88" fmla="*/ 2147483647 w 113"/>
              <a:gd name="T89" fmla="*/ 2147483647 h 58"/>
              <a:gd name="T90" fmla="*/ 2147483647 w 113"/>
              <a:gd name="T91" fmla="*/ 2147483647 h 58"/>
              <a:gd name="T92" fmla="*/ 0 w 113"/>
              <a:gd name="T93" fmla="*/ 2147483647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
              <a:gd name="T142" fmla="*/ 0 h 58"/>
              <a:gd name="T143" fmla="*/ 113 w 113"/>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 h="58">
                <a:moveTo>
                  <a:pt x="0" y="58"/>
                </a:moveTo>
                <a:lnTo>
                  <a:pt x="1" y="55"/>
                </a:lnTo>
                <a:lnTo>
                  <a:pt x="3" y="55"/>
                </a:lnTo>
                <a:lnTo>
                  <a:pt x="4" y="48"/>
                </a:lnTo>
                <a:lnTo>
                  <a:pt x="3" y="48"/>
                </a:lnTo>
                <a:lnTo>
                  <a:pt x="2" y="47"/>
                </a:lnTo>
                <a:lnTo>
                  <a:pt x="6" y="43"/>
                </a:lnTo>
                <a:lnTo>
                  <a:pt x="13" y="46"/>
                </a:lnTo>
                <a:lnTo>
                  <a:pt x="14" y="39"/>
                </a:lnTo>
                <a:lnTo>
                  <a:pt x="19" y="37"/>
                </a:lnTo>
                <a:lnTo>
                  <a:pt x="18" y="35"/>
                </a:lnTo>
                <a:lnTo>
                  <a:pt x="19" y="31"/>
                </a:lnTo>
                <a:lnTo>
                  <a:pt x="21" y="29"/>
                </a:lnTo>
                <a:lnTo>
                  <a:pt x="28" y="27"/>
                </a:lnTo>
                <a:lnTo>
                  <a:pt x="30" y="28"/>
                </a:lnTo>
                <a:lnTo>
                  <a:pt x="38" y="25"/>
                </a:lnTo>
                <a:lnTo>
                  <a:pt x="40" y="28"/>
                </a:lnTo>
                <a:lnTo>
                  <a:pt x="43" y="22"/>
                </a:lnTo>
                <a:lnTo>
                  <a:pt x="45" y="21"/>
                </a:lnTo>
                <a:lnTo>
                  <a:pt x="51" y="24"/>
                </a:lnTo>
                <a:lnTo>
                  <a:pt x="51" y="20"/>
                </a:lnTo>
                <a:lnTo>
                  <a:pt x="58" y="13"/>
                </a:lnTo>
                <a:lnTo>
                  <a:pt x="59" y="8"/>
                </a:lnTo>
                <a:lnTo>
                  <a:pt x="61" y="9"/>
                </a:lnTo>
                <a:lnTo>
                  <a:pt x="66" y="5"/>
                </a:lnTo>
                <a:lnTo>
                  <a:pt x="65" y="2"/>
                </a:lnTo>
                <a:lnTo>
                  <a:pt x="66" y="0"/>
                </a:lnTo>
                <a:lnTo>
                  <a:pt x="70" y="0"/>
                </a:lnTo>
                <a:lnTo>
                  <a:pt x="73" y="1"/>
                </a:lnTo>
                <a:lnTo>
                  <a:pt x="75" y="5"/>
                </a:lnTo>
                <a:lnTo>
                  <a:pt x="80" y="5"/>
                </a:lnTo>
                <a:lnTo>
                  <a:pt x="83" y="7"/>
                </a:lnTo>
                <a:lnTo>
                  <a:pt x="91" y="7"/>
                </a:lnTo>
                <a:lnTo>
                  <a:pt x="93" y="5"/>
                </a:lnTo>
                <a:lnTo>
                  <a:pt x="101" y="9"/>
                </a:lnTo>
                <a:lnTo>
                  <a:pt x="104" y="19"/>
                </a:lnTo>
                <a:lnTo>
                  <a:pt x="107" y="22"/>
                </a:lnTo>
                <a:lnTo>
                  <a:pt x="113" y="26"/>
                </a:lnTo>
                <a:lnTo>
                  <a:pt x="109" y="31"/>
                </a:lnTo>
                <a:lnTo>
                  <a:pt x="105" y="34"/>
                </a:lnTo>
                <a:lnTo>
                  <a:pt x="101" y="38"/>
                </a:lnTo>
                <a:lnTo>
                  <a:pt x="101" y="40"/>
                </a:lnTo>
                <a:lnTo>
                  <a:pt x="90" y="48"/>
                </a:lnTo>
                <a:lnTo>
                  <a:pt x="27" y="53"/>
                </a:lnTo>
                <a:lnTo>
                  <a:pt x="21" y="53"/>
                </a:lnTo>
                <a:lnTo>
                  <a:pt x="21" y="56"/>
                </a:lnTo>
                <a:lnTo>
                  <a:pt x="0" y="5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4" name="Louisiana"/>
          <p:cNvSpPr>
            <a:spLocks noChangeAspect="1"/>
          </p:cNvSpPr>
          <p:nvPr/>
        </p:nvSpPr>
        <p:spPr bwMode="auto">
          <a:xfrm>
            <a:off x="5140325" y="4179888"/>
            <a:ext cx="688975" cy="598487"/>
          </a:xfrm>
          <a:custGeom>
            <a:avLst/>
            <a:gdLst>
              <a:gd name="T0" fmla="*/ 2147483647 w 88"/>
              <a:gd name="T1" fmla="*/ 2147483647 h 77"/>
              <a:gd name="T2" fmla="*/ 2147483647 w 88"/>
              <a:gd name="T3" fmla="*/ 2147483647 h 77"/>
              <a:gd name="T4" fmla="*/ 2147483647 w 88"/>
              <a:gd name="T5" fmla="*/ 2147483647 h 77"/>
              <a:gd name="T6" fmla="*/ 2147483647 w 88"/>
              <a:gd name="T7" fmla="*/ 2147483647 h 77"/>
              <a:gd name="T8" fmla="*/ 2147483647 w 88"/>
              <a:gd name="T9" fmla="*/ 2147483647 h 77"/>
              <a:gd name="T10" fmla="*/ 2147483647 w 88"/>
              <a:gd name="T11" fmla="*/ 2147483647 h 77"/>
              <a:gd name="T12" fmla="*/ 2147483647 w 88"/>
              <a:gd name="T13" fmla="*/ 2147483647 h 77"/>
              <a:gd name="T14" fmla="*/ 2147483647 w 88"/>
              <a:gd name="T15" fmla="*/ 2147483647 h 77"/>
              <a:gd name="T16" fmla="*/ 2147483647 w 88"/>
              <a:gd name="T17" fmla="*/ 2147483647 h 77"/>
              <a:gd name="T18" fmla="*/ 2147483647 w 88"/>
              <a:gd name="T19" fmla="*/ 2147483647 h 77"/>
              <a:gd name="T20" fmla="*/ 2147483647 w 88"/>
              <a:gd name="T21" fmla="*/ 2147483647 h 77"/>
              <a:gd name="T22" fmla="*/ 2147483647 w 88"/>
              <a:gd name="T23" fmla="*/ 2147483647 h 77"/>
              <a:gd name="T24" fmla="*/ 2147483647 w 88"/>
              <a:gd name="T25" fmla="*/ 2147483647 h 77"/>
              <a:gd name="T26" fmla="*/ 2147483647 w 88"/>
              <a:gd name="T27" fmla="*/ 2147483647 h 77"/>
              <a:gd name="T28" fmla="*/ 2147483647 w 88"/>
              <a:gd name="T29" fmla="*/ 2147483647 h 77"/>
              <a:gd name="T30" fmla="*/ 2147483647 w 88"/>
              <a:gd name="T31" fmla="*/ 2147483647 h 77"/>
              <a:gd name="T32" fmla="*/ 2147483647 w 88"/>
              <a:gd name="T33" fmla="*/ 2147483647 h 77"/>
              <a:gd name="T34" fmla="*/ 2147483647 w 88"/>
              <a:gd name="T35" fmla="*/ 2147483647 h 77"/>
              <a:gd name="T36" fmla="*/ 2147483647 w 88"/>
              <a:gd name="T37" fmla="*/ 2147483647 h 77"/>
              <a:gd name="T38" fmla="*/ 2147483647 w 88"/>
              <a:gd name="T39" fmla="*/ 2147483647 h 77"/>
              <a:gd name="T40" fmla="*/ 2147483647 w 88"/>
              <a:gd name="T41" fmla="*/ 2147483647 h 77"/>
              <a:gd name="T42" fmla="*/ 2147483647 w 88"/>
              <a:gd name="T43" fmla="*/ 2147483647 h 77"/>
              <a:gd name="T44" fmla="*/ 2147483647 w 88"/>
              <a:gd name="T45" fmla="*/ 2147483647 h 77"/>
              <a:gd name="T46" fmla="*/ 2147483647 w 88"/>
              <a:gd name="T47" fmla="*/ 2147483647 h 77"/>
              <a:gd name="T48" fmla="*/ 2147483647 w 88"/>
              <a:gd name="T49" fmla="*/ 2147483647 h 77"/>
              <a:gd name="T50" fmla="*/ 2147483647 w 88"/>
              <a:gd name="T51" fmla="*/ 2147483647 h 77"/>
              <a:gd name="T52" fmla="*/ 2147483647 w 88"/>
              <a:gd name="T53" fmla="*/ 2147483647 h 77"/>
              <a:gd name="T54" fmla="*/ 2147483647 w 88"/>
              <a:gd name="T55" fmla="*/ 2147483647 h 77"/>
              <a:gd name="T56" fmla="*/ 2147483647 w 88"/>
              <a:gd name="T57" fmla="*/ 2147483647 h 77"/>
              <a:gd name="T58" fmla="*/ 2147483647 w 88"/>
              <a:gd name="T59" fmla="*/ 2147483647 h 77"/>
              <a:gd name="T60" fmla="*/ 2147483647 w 88"/>
              <a:gd name="T61" fmla="*/ 2147483647 h 77"/>
              <a:gd name="T62" fmla="*/ 2147483647 w 88"/>
              <a:gd name="T63" fmla="*/ 2147483647 h 77"/>
              <a:gd name="T64" fmla="*/ 2147483647 w 88"/>
              <a:gd name="T65" fmla="*/ 2147483647 h 77"/>
              <a:gd name="T66" fmla="*/ 2147483647 w 88"/>
              <a:gd name="T67" fmla="*/ 2147483647 h 77"/>
              <a:gd name="T68" fmla="*/ 2147483647 w 88"/>
              <a:gd name="T69" fmla="*/ 2147483647 h 77"/>
              <a:gd name="T70" fmla="*/ 2147483647 w 88"/>
              <a:gd name="T71" fmla="*/ 2147483647 h 77"/>
              <a:gd name="T72" fmla="*/ 2147483647 w 88"/>
              <a:gd name="T73" fmla="*/ 2147483647 h 77"/>
              <a:gd name="T74" fmla="*/ 2147483647 w 88"/>
              <a:gd name="T75" fmla="*/ 2147483647 h 77"/>
              <a:gd name="T76" fmla="*/ 2147483647 w 88"/>
              <a:gd name="T77" fmla="*/ 2147483647 h 77"/>
              <a:gd name="T78" fmla="*/ 2147483647 w 88"/>
              <a:gd name="T79" fmla="*/ 2147483647 h 77"/>
              <a:gd name="T80" fmla="*/ 2147483647 w 88"/>
              <a:gd name="T81" fmla="*/ 2147483647 h 77"/>
              <a:gd name="T82" fmla="*/ 2147483647 w 88"/>
              <a:gd name="T83" fmla="*/ 2147483647 h 77"/>
              <a:gd name="T84" fmla="*/ 2147483647 w 88"/>
              <a:gd name="T85" fmla="*/ 2147483647 h 77"/>
              <a:gd name="T86" fmla="*/ 2147483647 w 88"/>
              <a:gd name="T87" fmla="*/ 2147483647 h 77"/>
              <a:gd name="T88" fmla="*/ 2147483647 w 88"/>
              <a:gd name="T89" fmla="*/ 2147483647 h 77"/>
              <a:gd name="T90" fmla="*/ 2147483647 w 88"/>
              <a:gd name="T91" fmla="*/ 0 h 7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8"/>
              <a:gd name="T139" fmla="*/ 0 h 77"/>
              <a:gd name="T140" fmla="*/ 88 w 88"/>
              <a:gd name="T141" fmla="*/ 77 h 7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8" h="77">
                <a:moveTo>
                  <a:pt x="0" y="0"/>
                </a:moveTo>
                <a:lnTo>
                  <a:pt x="1" y="21"/>
                </a:lnTo>
                <a:lnTo>
                  <a:pt x="4" y="24"/>
                </a:lnTo>
                <a:lnTo>
                  <a:pt x="4" y="29"/>
                </a:lnTo>
                <a:lnTo>
                  <a:pt x="9" y="36"/>
                </a:lnTo>
                <a:lnTo>
                  <a:pt x="9" y="43"/>
                </a:lnTo>
                <a:lnTo>
                  <a:pt x="6" y="48"/>
                </a:lnTo>
                <a:lnTo>
                  <a:pt x="6" y="52"/>
                </a:lnTo>
                <a:lnTo>
                  <a:pt x="7" y="55"/>
                </a:lnTo>
                <a:lnTo>
                  <a:pt x="7" y="58"/>
                </a:lnTo>
                <a:lnTo>
                  <a:pt x="5" y="60"/>
                </a:lnTo>
                <a:lnTo>
                  <a:pt x="3" y="63"/>
                </a:lnTo>
                <a:lnTo>
                  <a:pt x="5" y="65"/>
                </a:lnTo>
                <a:lnTo>
                  <a:pt x="16" y="64"/>
                </a:lnTo>
                <a:lnTo>
                  <a:pt x="26" y="67"/>
                </a:lnTo>
                <a:lnTo>
                  <a:pt x="35" y="67"/>
                </a:lnTo>
                <a:lnTo>
                  <a:pt x="34" y="64"/>
                </a:lnTo>
                <a:lnTo>
                  <a:pt x="37" y="62"/>
                </a:lnTo>
                <a:lnTo>
                  <a:pt x="43" y="63"/>
                </a:lnTo>
                <a:lnTo>
                  <a:pt x="44" y="68"/>
                </a:lnTo>
                <a:lnTo>
                  <a:pt x="46" y="67"/>
                </a:lnTo>
                <a:lnTo>
                  <a:pt x="49" y="68"/>
                </a:lnTo>
                <a:lnTo>
                  <a:pt x="51" y="71"/>
                </a:lnTo>
                <a:lnTo>
                  <a:pt x="52" y="73"/>
                </a:lnTo>
                <a:lnTo>
                  <a:pt x="54" y="74"/>
                </a:lnTo>
                <a:lnTo>
                  <a:pt x="57" y="76"/>
                </a:lnTo>
                <a:lnTo>
                  <a:pt x="59" y="75"/>
                </a:lnTo>
                <a:lnTo>
                  <a:pt x="61" y="72"/>
                </a:lnTo>
                <a:lnTo>
                  <a:pt x="61" y="71"/>
                </a:lnTo>
                <a:lnTo>
                  <a:pt x="63" y="73"/>
                </a:lnTo>
                <a:lnTo>
                  <a:pt x="65" y="71"/>
                </a:lnTo>
                <a:lnTo>
                  <a:pt x="67" y="75"/>
                </a:lnTo>
                <a:lnTo>
                  <a:pt x="70" y="73"/>
                </a:lnTo>
                <a:lnTo>
                  <a:pt x="71" y="72"/>
                </a:lnTo>
                <a:lnTo>
                  <a:pt x="70" y="71"/>
                </a:lnTo>
                <a:lnTo>
                  <a:pt x="70" y="67"/>
                </a:lnTo>
                <a:lnTo>
                  <a:pt x="71" y="67"/>
                </a:lnTo>
                <a:lnTo>
                  <a:pt x="73" y="68"/>
                </a:lnTo>
                <a:lnTo>
                  <a:pt x="74" y="70"/>
                </a:lnTo>
                <a:lnTo>
                  <a:pt x="76" y="70"/>
                </a:lnTo>
                <a:lnTo>
                  <a:pt x="79" y="71"/>
                </a:lnTo>
                <a:lnTo>
                  <a:pt x="80" y="73"/>
                </a:lnTo>
                <a:lnTo>
                  <a:pt x="82" y="74"/>
                </a:lnTo>
                <a:lnTo>
                  <a:pt x="82" y="77"/>
                </a:lnTo>
                <a:lnTo>
                  <a:pt x="84" y="74"/>
                </a:lnTo>
                <a:lnTo>
                  <a:pt x="85" y="76"/>
                </a:lnTo>
                <a:lnTo>
                  <a:pt x="85" y="74"/>
                </a:lnTo>
                <a:lnTo>
                  <a:pt x="88" y="73"/>
                </a:lnTo>
                <a:lnTo>
                  <a:pt x="88" y="72"/>
                </a:lnTo>
                <a:lnTo>
                  <a:pt x="85" y="71"/>
                </a:lnTo>
                <a:lnTo>
                  <a:pt x="84" y="70"/>
                </a:lnTo>
                <a:lnTo>
                  <a:pt x="82" y="71"/>
                </a:lnTo>
                <a:lnTo>
                  <a:pt x="81" y="68"/>
                </a:lnTo>
                <a:lnTo>
                  <a:pt x="79" y="68"/>
                </a:lnTo>
                <a:lnTo>
                  <a:pt x="77" y="65"/>
                </a:lnTo>
                <a:lnTo>
                  <a:pt x="78" y="64"/>
                </a:lnTo>
                <a:lnTo>
                  <a:pt x="80" y="63"/>
                </a:lnTo>
                <a:lnTo>
                  <a:pt x="80" y="60"/>
                </a:lnTo>
                <a:lnTo>
                  <a:pt x="82" y="60"/>
                </a:lnTo>
                <a:lnTo>
                  <a:pt x="84" y="58"/>
                </a:lnTo>
                <a:lnTo>
                  <a:pt x="83" y="57"/>
                </a:lnTo>
                <a:lnTo>
                  <a:pt x="83" y="54"/>
                </a:lnTo>
                <a:lnTo>
                  <a:pt x="81" y="55"/>
                </a:lnTo>
                <a:lnTo>
                  <a:pt x="78" y="56"/>
                </a:lnTo>
                <a:lnTo>
                  <a:pt x="76" y="59"/>
                </a:lnTo>
                <a:lnTo>
                  <a:pt x="73" y="57"/>
                </a:lnTo>
                <a:lnTo>
                  <a:pt x="73" y="56"/>
                </a:lnTo>
                <a:lnTo>
                  <a:pt x="75" y="55"/>
                </a:lnTo>
                <a:lnTo>
                  <a:pt x="75" y="56"/>
                </a:lnTo>
                <a:lnTo>
                  <a:pt x="76" y="54"/>
                </a:lnTo>
                <a:lnTo>
                  <a:pt x="74" y="55"/>
                </a:lnTo>
                <a:lnTo>
                  <a:pt x="74" y="54"/>
                </a:lnTo>
                <a:lnTo>
                  <a:pt x="74" y="55"/>
                </a:lnTo>
                <a:lnTo>
                  <a:pt x="72" y="54"/>
                </a:lnTo>
                <a:lnTo>
                  <a:pt x="70" y="56"/>
                </a:lnTo>
                <a:lnTo>
                  <a:pt x="68" y="57"/>
                </a:lnTo>
                <a:lnTo>
                  <a:pt x="63" y="55"/>
                </a:lnTo>
                <a:lnTo>
                  <a:pt x="63" y="54"/>
                </a:lnTo>
                <a:lnTo>
                  <a:pt x="65" y="50"/>
                </a:lnTo>
                <a:lnTo>
                  <a:pt x="68" y="50"/>
                </a:lnTo>
                <a:lnTo>
                  <a:pt x="70" y="52"/>
                </a:lnTo>
                <a:lnTo>
                  <a:pt x="77" y="53"/>
                </a:lnTo>
                <a:lnTo>
                  <a:pt x="72" y="44"/>
                </a:lnTo>
                <a:lnTo>
                  <a:pt x="73" y="37"/>
                </a:lnTo>
                <a:lnTo>
                  <a:pt x="41" y="39"/>
                </a:lnTo>
                <a:lnTo>
                  <a:pt x="42" y="35"/>
                </a:lnTo>
                <a:lnTo>
                  <a:pt x="45" y="24"/>
                </a:lnTo>
                <a:lnTo>
                  <a:pt x="51" y="17"/>
                </a:lnTo>
                <a:lnTo>
                  <a:pt x="49" y="15"/>
                </a:lnTo>
                <a:lnTo>
                  <a:pt x="50" y="8"/>
                </a:lnTo>
                <a:lnTo>
                  <a:pt x="47"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5" name="Maine"/>
          <p:cNvSpPr>
            <a:spLocks noChangeAspect="1"/>
          </p:cNvSpPr>
          <p:nvPr/>
        </p:nvSpPr>
        <p:spPr bwMode="auto">
          <a:xfrm>
            <a:off x="7572375" y="1582738"/>
            <a:ext cx="454025" cy="698500"/>
          </a:xfrm>
          <a:custGeom>
            <a:avLst/>
            <a:gdLst>
              <a:gd name="T0" fmla="*/ 0 w 58"/>
              <a:gd name="T1" fmla="*/ 2147483647 h 90"/>
              <a:gd name="T2" fmla="*/ 2147483647 w 58"/>
              <a:gd name="T3" fmla="*/ 2147483647 h 90"/>
              <a:gd name="T4" fmla="*/ 2147483647 w 58"/>
              <a:gd name="T5" fmla="*/ 2147483647 h 90"/>
              <a:gd name="T6" fmla="*/ 2147483647 w 58"/>
              <a:gd name="T7" fmla="*/ 2147483647 h 90"/>
              <a:gd name="T8" fmla="*/ 2147483647 w 58"/>
              <a:gd name="T9" fmla="*/ 2147483647 h 90"/>
              <a:gd name="T10" fmla="*/ 2147483647 w 58"/>
              <a:gd name="T11" fmla="*/ 2147483647 h 90"/>
              <a:gd name="T12" fmla="*/ 2147483647 w 58"/>
              <a:gd name="T13" fmla="*/ 2147483647 h 90"/>
              <a:gd name="T14" fmla="*/ 2147483647 w 58"/>
              <a:gd name="T15" fmla="*/ 2147483647 h 90"/>
              <a:gd name="T16" fmla="*/ 2147483647 w 58"/>
              <a:gd name="T17" fmla="*/ 2147483647 h 90"/>
              <a:gd name="T18" fmla="*/ 2147483647 w 58"/>
              <a:gd name="T19" fmla="*/ 2147483647 h 90"/>
              <a:gd name="T20" fmla="*/ 2147483647 w 58"/>
              <a:gd name="T21" fmla="*/ 2147483647 h 90"/>
              <a:gd name="T22" fmla="*/ 2147483647 w 58"/>
              <a:gd name="T23" fmla="*/ 2147483647 h 90"/>
              <a:gd name="T24" fmla="*/ 2147483647 w 58"/>
              <a:gd name="T25" fmla="*/ 0 h 90"/>
              <a:gd name="T26" fmla="*/ 2147483647 w 58"/>
              <a:gd name="T27" fmla="*/ 2147483647 h 90"/>
              <a:gd name="T28" fmla="*/ 2147483647 w 58"/>
              <a:gd name="T29" fmla="*/ 2147483647 h 90"/>
              <a:gd name="T30" fmla="*/ 2147483647 w 58"/>
              <a:gd name="T31" fmla="*/ 2147483647 h 90"/>
              <a:gd name="T32" fmla="*/ 2147483647 w 58"/>
              <a:gd name="T33" fmla="*/ 2147483647 h 90"/>
              <a:gd name="T34" fmla="*/ 2147483647 w 58"/>
              <a:gd name="T35" fmla="*/ 2147483647 h 90"/>
              <a:gd name="T36" fmla="*/ 2147483647 w 58"/>
              <a:gd name="T37" fmla="*/ 2147483647 h 90"/>
              <a:gd name="T38" fmla="*/ 2147483647 w 58"/>
              <a:gd name="T39" fmla="*/ 2147483647 h 90"/>
              <a:gd name="T40" fmla="*/ 2147483647 w 58"/>
              <a:gd name="T41" fmla="*/ 2147483647 h 90"/>
              <a:gd name="T42" fmla="*/ 2147483647 w 58"/>
              <a:gd name="T43" fmla="*/ 2147483647 h 90"/>
              <a:gd name="T44" fmla="*/ 2147483647 w 58"/>
              <a:gd name="T45" fmla="*/ 2147483647 h 90"/>
              <a:gd name="T46" fmla="*/ 2147483647 w 58"/>
              <a:gd name="T47" fmla="*/ 2147483647 h 90"/>
              <a:gd name="T48" fmla="*/ 2147483647 w 58"/>
              <a:gd name="T49" fmla="*/ 2147483647 h 90"/>
              <a:gd name="T50" fmla="*/ 2147483647 w 58"/>
              <a:gd name="T51" fmla="*/ 2147483647 h 90"/>
              <a:gd name="T52" fmla="*/ 2147483647 w 58"/>
              <a:gd name="T53" fmla="*/ 2147483647 h 90"/>
              <a:gd name="T54" fmla="*/ 2147483647 w 58"/>
              <a:gd name="T55" fmla="*/ 2147483647 h 90"/>
              <a:gd name="T56" fmla="*/ 2147483647 w 58"/>
              <a:gd name="T57" fmla="*/ 2147483647 h 90"/>
              <a:gd name="T58" fmla="*/ 2147483647 w 58"/>
              <a:gd name="T59" fmla="*/ 2147483647 h 90"/>
              <a:gd name="T60" fmla="*/ 2147483647 w 58"/>
              <a:gd name="T61" fmla="*/ 2147483647 h 90"/>
              <a:gd name="T62" fmla="*/ 2147483647 w 58"/>
              <a:gd name="T63" fmla="*/ 2147483647 h 90"/>
              <a:gd name="T64" fmla="*/ 2147483647 w 58"/>
              <a:gd name="T65" fmla="*/ 2147483647 h 90"/>
              <a:gd name="T66" fmla="*/ 2147483647 w 58"/>
              <a:gd name="T67" fmla="*/ 2147483647 h 90"/>
              <a:gd name="T68" fmla="*/ 2147483647 w 58"/>
              <a:gd name="T69" fmla="*/ 2147483647 h 90"/>
              <a:gd name="T70" fmla="*/ 2147483647 w 58"/>
              <a:gd name="T71" fmla="*/ 2147483647 h 90"/>
              <a:gd name="T72" fmla="*/ 2147483647 w 58"/>
              <a:gd name="T73" fmla="*/ 2147483647 h 90"/>
              <a:gd name="T74" fmla="*/ 2147483647 w 58"/>
              <a:gd name="T75" fmla="*/ 2147483647 h 90"/>
              <a:gd name="T76" fmla="*/ 2147483647 w 58"/>
              <a:gd name="T77" fmla="*/ 2147483647 h 90"/>
              <a:gd name="T78" fmla="*/ 2147483647 w 58"/>
              <a:gd name="T79" fmla="*/ 2147483647 h 90"/>
              <a:gd name="T80" fmla="*/ 2147483647 w 58"/>
              <a:gd name="T81" fmla="*/ 2147483647 h 90"/>
              <a:gd name="T82" fmla="*/ 2147483647 w 58"/>
              <a:gd name="T83" fmla="*/ 2147483647 h 90"/>
              <a:gd name="T84" fmla="*/ 2147483647 w 58"/>
              <a:gd name="T85" fmla="*/ 2147483647 h 90"/>
              <a:gd name="T86" fmla="*/ 2147483647 w 58"/>
              <a:gd name="T87" fmla="*/ 2147483647 h 90"/>
              <a:gd name="T88" fmla="*/ 2147483647 w 58"/>
              <a:gd name="T89" fmla="*/ 2147483647 h 90"/>
              <a:gd name="T90" fmla="*/ 2147483647 w 58"/>
              <a:gd name="T91" fmla="*/ 2147483647 h 90"/>
              <a:gd name="T92" fmla="*/ 2147483647 w 58"/>
              <a:gd name="T93" fmla="*/ 2147483647 h 90"/>
              <a:gd name="T94" fmla="*/ 2147483647 w 58"/>
              <a:gd name="T95" fmla="*/ 2147483647 h 90"/>
              <a:gd name="T96" fmla="*/ 2147483647 w 58"/>
              <a:gd name="T97" fmla="*/ 2147483647 h 90"/>
              <a:gd name="T98" fmla="*/ 2147483647 w 58"/>
              <a:gd name="T99" fmla="*/ 2147483647 h 90"/>
              <a:gd name="T100" fmla="*/ 2147483647 w 58"/>
              <a:gd name="T101" fmla="*/ 2147483647 h 90"/>
              <a:gd name="T102" fmla="*/ 2147483647 w 58"/>
              <a:gd name="T103" fmla="*/ 2147483647 h 90"/>
              <a:gd name="T104" fmla="*/ 2147483647 w 58"/>
              <a:gd name="T105" fmla="*/ 2147483647 h 90"/>
              <a:gd name="T106" fmla="*/ 2147483647 w 58"/>
              <a:gd name="T107" fmla="*/ 2147483647 h 90"/>
              <a:gd name="T108" fmla="*/ 2147483647 w 58"/>
              <a:gd name="T109" fmla="*/ 2147483647 h 90"/>
              <a:gd name="T110" fmla="*/ 2147483647 w 58"/>
              <a:gd name="T111" fmla="*/ 2147483647 h 90"/>
              <a:gd name="T112" fmla="*/ 2147483647 w 58"/>
              <a:gd name="T113" fmla="*/ 2147483647 h 90"/>
              <a:gd name="T114" fmla="*/ 2147483647 w 58"/>
              <a:gd name="T115" fmla="*/ 2147483647 h 90"/>
              <a:gd name="T116" fmla="*/ 2147483647 w 58"/>
              <a:gd name="T117" fmla="*/ 2147483647 h 90"/>
              <a:gd name="T118" fmla="*/ 0 w 58"/>
              <a:gd name="T119" fmla="*/ 2147483647 h 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
              <a:gd name="T181" fmla="*/ 0 h 90"/>
              <a:gd name="T182" fmla="*/ 58 w 58"/>
              <a:gd name="T183" fmla="*/ 90 h 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 h="90">
                <a:moveTo>
                  <a:pt x="0" y="49"/>
                </a:moveTo>
                <a:lnTo>
                  <a:pt x="4" y="49"/>
                </a:lnTo>
                <a:lnTo>
                  <a:pt x="4" y="43"/>
                </a:lnTo>
                <a:lnTo>
                  <a:pt x="8" y="35"/>
                </a:lnTo>
                <a:lnTo>
                  <a:pt x="7" y="29"/>
                </a:lnTo>
                <a:lnTo>
                  <a:pt x="8" y="21"/>
                </a:lnTo>
                <a:lnTo>
                  <a:pt x="8" y="18"/>
                </a:lnTo>
                <a:lnTo>
                  <a:pt x="14" y="1"/>
                </a:lnTo>
                <a:lnTo>
                  <a:pt x="17" y="1"/>
                </a:lnTo>
                <a:lnTo>
                  <a:pt x="17" y="5"/>
                </a:lnTo>
                <a:lnTo>
                  <a:pt x="25" y="1"/>
                </a:lnTo>
                <a:lnTo>
                  <a:pt x="28" y="0"/>
                </a:lnTo>
                <a:lnTo>
                  <a:pt x="32" y="2"/>
                </a:lnTo>
                <a:lnTo>
                  <a:pt x="35" y="5"/>
                </a:lnTo>
                <a:lnTo>
                  <a:pt x="42" y="29"/>
                </a:lnTo>
                <a:lnTo>
                  <a:pt x="48" y="30"/>
                </a:lnTo>
                <a:lnTo>
                  <a:pt x="48" y="31"/>
                </a:lnTo>
                <a:lnTo>
                  <a:pt x="48" y="32"/>
                </a:lnTo>
                <a:lnTo>
                  <a:pt x="52" y="38"/>
                </a:lnTo>
                <a:lnTo>
                  <a:pt x="52" y="36"/>
                </a:lnTo>
                <a:lnTo>
                  <a:pt x="56" y="40"/>
                </a:lnTo>
                <a:lnTo>
                  <a:pt x="54" y="41"/>
                </a:lnTo>
                <a:lnTo>
                  <a:pt x="55" y="42"/>
                </a:lnTo>
                <a:lnTo>
                  <a:pt x="58" y="42"/>
                </a:lnTo>
                <a:lnTo>
                  <a:pt x="56" y="47"/>
                </a:lnTo>
                <a:lnTo>
                  <a:pt x="53" y="47"/>
                </a:lnTo>
                <a:lnTo>
                  <a:pt x="52" y="48"/>
                </a:lnTo>
                <a:lnTo>
                  <a:pt x="52" y="50"/>
                </a:lnTo>
                <a:lnTo>
                  <a:pt x="50" y="51"/>
                </a:lnTo>
                <a:lnTo>
                  <a:pt x="48" y="51"/>
                </a:lnTo>
                <a:lnTo>
                  <a:pt x="48" y="54"/>
                </a:lnTo>
                <a:lnTo>
                  <a:pt x="46" y="53"/>
                </a:lnTo>
                <a:lnTo>
                  <a:pt x="46" y="56"/>
                </a:lnTo>
                <a:lnTo>
                  <a:pt x="43" y="53"/>
                </a:lnTo>
                <a:lnTo>
                  <a:pt x="41" y="56"/>
                </a:lnTo>
                <a:lnTo>
                  <a:pt x="39" y="57"/>
                </a:lnTo>
                <a:lnTo>
                  <a:pt x="38" y="60"/>
                </a:lnTo>
                <a:lnTo>
                  <a:pt x="36" y="59"/>
                </a:lnTo>
                <a:lnTo>
                  <a:pt x="37" y="57"/>
                </a:lnTo>
                <a:lnTo>
                  <a:pt x="35" y="55"/>
                </a:lnTo>
                <a:lnTo>
                  <a:pt x="33" y="58"/>
                </a:lnTo>
                <a:lnTo>
                  <a:pt x="34" y="65"/>
                </a:lnTo>
                <a:lnTo>
                  <a:pt x="33" y="67"/>
                </a:lnTo>
                <a:lnTo>
                  <a:pt x="31" y="67"/>
                </a:lnTo>
                <a:lnTo>
                  <a:pt x="30" y="67"/>
                </a:lnTo>
                <a:lnTo>
                  <a:pt x="28" y="71"/>
                </a:lnTo>
                <a:lnTo>
                  <a:pt x="25" y="71"/>
                </a:lnTo>
                <a:lnTo>
                  <a:pt x="26" y="75"/>
                </a:lnTo>
                <a:lnTo>
                  <a:pt x="24" y="72"/>
                </a:lnTo>
                <a:lnTo>
                  <a:pt x="20" y="75"/>
                </a:lnTo>
                <a:lnTo>
                  <a:pt x="20" y="77"/>
                </a:lnTo>
                <a:lnTo>
                  <a:pt x="21" y="79"/>
                </a:lnTo>
                <a:lnTo>
                  <a:pt x="20" y="80"/>
                </a:lnTo>
                <a:lnTo>
                  <a:pt x="20" y="82"/>
                </a:lnTo>
                <a:lnTo>
                  <a:pt x="18" y="84"/>
                </a:lnTo>
                <a:lnTo>
                  <a:pt x="18" y="90"/>
                </a:lnTo>
                <a:lnTo>
                  <a:pt x="17" y="90"/>
                </a:lnTo>
                <a:lnTo>
                  <a:pt x="11" y="83"/>
                </a:lnTo>
                <a:lnTo>
                  <a:pt x="0" y="4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6" name="Maryland"/>
          <p:cNvSpPr>
            <a:spLocks noChangeAspect="1"/>
          </p:cNvSpPr>
          <p:nvPr/>
        </p:nvSpPr>
        <p:spPr bwMode="auto">
          <a:xfrm>
            <a:off x="6832600" y="2921000"/>
            <a:ext cx="550863" cy="271463"/>
          </a:xfrm>
          <a:custGeom>
            <a:avLst/>
            <a:gdLst>
              <a:gd name="T0" fmla="*/ 2147483647 w 70"/>
              <a:gd name="T1" fmla="*/ 2147483647 h 35"/>
              <a:gd name="T2" fmla="*/ 2147483647 w 70"/>
              <a:gd name="T3" fmla="*/ 2147483647 h 35"/>
              <a:gd name="T4" fmla="*/ 2147483647 w 70"/>
              <a:gd name="T5" fmla="*/ 2147483647 h 35"/>
              <a:gd name="T6" fmla="*/ 2147483647 w 70"/>
              <a:gd name="T7" fmla="*/ 2147483647 h 35"/>
              <a:gd name="T8" fmla="*/ 2147483647 w 70"/>
              <a:gd name="T9" fmla="*/ 2147483647 h 35"/>
              <a:gd name="T10" fmla="*/ 2147483647 w 70"/>
              <a:gd name="T11" fmla="*/ 2147483647 h 35"/>
              <a:gd name="T12" fmla="*/ 2147483647 w 70"/>
              <a:gd name="T13" fmla="*/ 2147483647 h 35"/>
              <a:gd name="T14" fmla="*/ 2147483647 w 70"/>
              <a:gd name="T15" fmla="*/ 2147483647 h 35"/>
              <a:gd name="T16" fmla="*/ 2147483647 w 70"/>
              <a:gd name="T17" fmla="*/ 2147483647 h 35"/>
              <a:gd name="T18" fmla="*/ 2147483647 w 70"/>
              <a:gd name="T19" fmla="*/ 2147483647 h 35"/>
              <a:gd name="T20" fmla="*/ 2147483647 w 70"/>
              <a:gd name="T21" fmla="*/ 2147483647 h 35"/>
              <a:gd name="T22" fmla="*/ 2147483647 w 70"/>
              <a:gd name="T23" fmla="*/ 2147483647 h 35"/>
              <a:gd name="T24" fmla="*/ 2147483647 w 70"/>
              <a:gd name="T25" fmla="*/ 2147483647 h 35"/>
              <a:gd name="T26" fmla="*/ 2147483647 w 70"/>
              <a:gd name="T27" fmla="*/ 2147483647 h 35"/>
              <a:gd name="T28" fmla="*/ 2147483647 w 70"/>
              <a:gd name="T29" fmla="*/ 2147483647 h 35"/>
              <a:gd name="T30" fmla="*/ 2147483647 w 70"/>
              <a:gd name="T31" fmla="*/ 2147483647 h 35"/>
              <a:gd name="T32" fmla="*/ 2147483647 w 70"/>
              <a:gd name="T33" fmla="*/ 2147483647 h 35"/>
              <a:gd name="T34" fmla="*/ 2147483647 w 70"/>
              <a:gd name="T35" fmla="*/ 2147483647 h 35"/>
              <a:gd name="T36" fmla="*/ 2147483647 w 70"/>
              <a:gd name="T37" fmla="*/ 2147483647 h 35"/>
              <a:gd name="T38" fmla="*/ 2147483647 w 70"/>
              <a:gd name="T39" fmla="*/ 2147483647 h 35"/>
              <a:gd name="T40" fmla="*/ 2147483647 w 70"/>
              <a:gd name="T41" fmla="*/ 2147483647 h 35"/>
              <a:gd name="T42" fmla="*/ 2147483647 w 70"/>
              <a:gd name="T43" fmla="*/ 2147483647 h 35"/>
              <a:gd name="T44" fmla="*/ 2147483647 w 70"/>
              <a:gd name="T45" fmla="*/ 2147483647 h 35"/>
              <a:gd name="T46" fmla="*/ 2147483647 w 70"/>
              <a:gd name="T47" fmla="*/ 2147483647 h 35"/>
              <a:gd name="T48" fmla="*/ 2147483647 w 70"/>
              <a:gd name="T49" fmla="*/ 2147483647 h 35"/>
              <a:gd name="T50" fmla="*/ 2147483647 w 70"/>
              <a:gd name="T51" fmla="*/ 2147483647 h 35"/>
              <a:gd name="T52" fmla="*/ 2147483647 w 70"/>
              <a:gd name="T53" fmla="*/ 2147483647 h 35"/>
              <a:gd name="T54" fmla="*/ 2147483647 w 70"/>
              <a:gd name="T55" fmla="*/ 2147483647 h 35"/>
              <a:gd name="T56" fmla="*/ 2147483647 w 70"/>
              <a:gd name="T57" fmla="*/ 2147483647 h 35"/>
              <a:gd name="T58" fmla="*/ 2147483647 w 70"/>
              <a:gd name="T59" fmla="*/ 2147483647 h 35"/>
              <a:gd name="T60" fmla="*/ 2147483647 w 70"/>
              <a:gd name="T61" fmla="*/ 2147483647 h 35"/>
              <a:gd name="T62" fmla="*/ 2147483647 w 70"/>
              <a:gd name="T63" fmla="*/ 2147483647 h 35"/>
              <a:gd name="T64" fmla="*/ 2147483647 w 70"/>
              <a:gd name="T65" fmla="*/ 2147483647 h 35"/>
              <a:gd name="T66" fmla="*/ 2147483647 w 70"/>
              <a:gd name="T67" fmla="*/ 2147483647 h 35"/>
              <a:gd name="T68" fmla="*/ 2147483647 w 70"/>
              <a:gd name="T69" fmla="*/ 2147483647 h 35"/>
              <a:gd name="T70" fmla="*/ 2147483647 w 70"/>
              <a:gd name="T71" fmla="*/ 0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0"/>
              <a:gd name="T109" fmla="*/ 0 h 35"/>
              <a:gd name="T110" fmla="*/ 70 w 70"/>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0" h="35">
                <a:moveTo>
                  <a:pt x="0" y="10"/>
                </a:moveTo>
                <a:lnTo>
                  <a:pt x="1" y="20"/>
                </a:lnTo>
                <a:lnTo>
                  <a:pt x="6" y="14"/>
                </a:lnTo>
                <a:lnTo>
                  <a:pt x="15" y="12"/>
                </a:lnTo>
                <a:lnTo>
                  <a:pt x="16" y="9"/>
                </a:lnTo>
                <a:lnTo>
                  <a:pt x="21" y="8"/>
                </a:lnTo>
                <a:lnTo>
                  <a:pt x="25" y="10"/>
                </a:lnTo>
                <a:lnTo>
                  <a:pt x="27" y="13"/>
                </a:lnTo>
                <a:lnTo>
                  <a:pt x="31" y="14"/>
                </a:lnTo>
                <a:lnTo>
                  <a:pt x="34" y="17"/>
                </a:lnTo>
                <a:lnTo>
                  <a:pt x="37" y="19"/>
                </a:lnTo>
                <a:lnTo>
                  <a:pt x="39" y="18"/>
                </a:lnTo>
                <a:lnTo>
                  <a:pt x="40" y="20"/>
                </a:lnTo>
                <a:lnTo>
                  <a:pt x="39" y="21"/>
                </a:lnTo>
                <a:lnTo>
                  <a:pt x="39" y="24"/>
                </a:lnTo>
                <a:lnTo>
                  <a:pt x="36" y="28"/>
                </a:lnTo>
                <a:lnTo>
                  <a:pt x="37" y="31"/>
                </a:lnTo>
                <a:lnTo>
                  <a:pt x="40" y="30"/>
                </a:lnTo>
                <a:lnTo>
                  <a:pt x="40" y="28"/>
                </a:lnTo>
                <a:lnTo>
                  <a:pt x="43" y="31"/>
                </a:lnTo>
                <a:lnTo>
                  <a:pt x="44" y="30"/>
                </a:lnTo>
                <a:lnTo>
                  <a:pt x="45" y="32"/>
                </a:lnTo>
                <a:lnTo>
                  <a:pt x="46" y="31"/>
                </a:lnTo>
                <a:lnTo>
                  <a:pt x="48" y="32"/>
                </a:lnTo>
                <a:lnTo>
                  <a:pt x="50" y="31"/>
                </a:lnTo>
                <a:lnTo>
                  <a:pt x="53" y="34"/>
                </a:lnTo>
                <a:lnTo>
                  <a:pt x="50" y="30"/>
                </a:lnTo>
                <a:lnTo>
                  <a:pt x="46" y="27"/>
                </a:lnTo>
                <a:lnTo>
                  <a:pt x="50" y="29"/>
                </a:lnTo>
                <a:lnTo>
                  <a:pt x="47" y="25"/>
                </a:lnTo>
                <a:lnTo>
                  <a:pt x="47" y="21"/>
                </a:lnTo>
                <a:lnTo>
                  <a:pt x="47" y="14"/>
                </a:lnTo>
                <a:lnTo>
                  <a:pt x="44" y="12"/>
                </a:lnTo>
                <a:lnTo>
                  <a:pt x="50" y="7"/>
                </a:lnTo>
                <a:lnTo>
                  <a:pt x="50" y="4"/>
                </a:lnTo>
                <a:lnTo>
                  <a:pt x="54" y="4"/>
                </a:lnTo>
                <a:lnTo>
                  <a:pt x="53" y="7"/>
                </a:lnTo>
                <a:lnTo>
                  <a:pt x="50" y="8"/>
                </a:lnTo>
                <a:lnTo>
                  <a:pt x="49" y="11"/>
                </a:lnTo>
                <a:lnTo>
                  <a:pt x="50" y="14"/>
                </a:lnTo>
                <a:lnTo>
                  <a:pt x="52" y="13"/>
                </a:lnTo>
                <a:lnTo>
                  <a:pt x="51" y="16"/>
                </a:lnTo>
                <a:lnTo>
                  <a:pt x="51" y="17"/>
                </a:lnTo>
                <a:lnTo>
                  <a:pt x="52" y="19"/>
                </a:lnTo>
                <a:lnTo>
                  <a:pt x="50" y="18"/>
                </a:lnTo>
                <a:lnTo>
                  <a:pt x="50" y="20"/>
                </a:lnTo>
                <a:lnTo>
                  <a:pt x="53" y="20"/>
                </a:lnTo>
                <a:lnTo>
                  <a:pt x="53" y="21"/>
                </a:lnTo>
                <a:lnTo>
                  <a:pt x="55" y="23"/>
                </a:lnTo>
                <a:lnTo>
                  <a:pt x="51" y="23"/>
                </a:lnTo>
                <a:lnTo>
                  <a:pt x="52" y="28"/>
                </a:lnTo>
                <a:lnTo>
                  <a:pt x="56" y="29"/>
                </a:lnTo>
                <a:lnTo>
                  <a:pt x="58" y="27"/>
                </a:lnTo>
                <a:lnTo>
                  <a:pt x="58" y="31"/>
                </a:lnTo>
                <a:lnTo>
                  <a:pt x="60" y="30"/>
                </a:lnTo>
                <a:lnTo>
                  <a:pt x="59" y="32"/>
                </a:lnTo>
                <a:lnTo>
                  <a:pt x="61" y="32"/>
                </a:lnTo>
                <a:lnTo>
                  <a:pt x="60" y="34"/>
                </a:lnTo>
                <a:lnTo>
                  <a:pt x="60" y="35"/>
                </a:lnTo>
                <a:lnTo>
                  <a:pt x="63" y="33"/>
                </a:lnTo>
                <a:lnTo>
                  <a:pt x="67" y="31"/>
                </a:lnTo>
                <a:lnTo>
                  <a:pt x="69" y="27"/>
                </a:lnTo>
                <a:lnTo>
                  <a:pt x="69" y="29"/>
                </a:lnTo>
                <a:lnTo>
                  <a:pt x="69" y="31"/>
                </a:lnTo>
                <a:lnTo>
                  <a:pt x="68" y="33"/>
                </a:lnTo>
                <a:lnTo>
                  <a:pt x="68" y="35"/>
                </a:lnTo>
                <a:lnTo>
                  <a:pt x="69" y="31"/>
                </a:lnTo>
                <a:lnTo>
                  <a:pt x="70" y="22"/>
                </a:lnTo>
                <a:lnTo>
                  <a:pt x="66" y="23"/>
                </a:lnTo>
                <a:lnTo>
                  <a:pt x="60" y="24"/>
                </a:lnTo>
                <a:lnTo>
                  <a:pt x="60" y="22"/>
                </a:lnTo>
                <a:lnTo>
                  <a:pt x="54" y="0"/>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7" name="Minnesota"/>
          <p:cNvSpPr>
            <a:spLocks noChangeAspect="1"/>
          </p:cNvSpPr>
          <p:nvPr/>
        </p:nvSpPr>
        <p:spPr bwMode="auto">
          <a:xfrm>
            <a:off x="4778375" y="1682750"/>
            <a:ext cx="800100" cy="893763"/>
          </a:xfrm>
          <a:custGeom>
            <a:avLst/>
            <a:gdLst>
              <a:gd name="T0" fmla="*/ 0 w 102"/>
              <a:gd name="T1" fmla="*/ 2147483647 h 115"/>
              <a:gd name="T2" fmla="*/ 2147483647 w 102"/>
              <a:gd name="T3" fmla="*/ 2147483647 h 115"/>
              <a:gd name="T4" fmla="*/ 2147483647 w 102"/>
              <a:gd name="T5" fmla="*/ 2147483647 h 115"/>
              <a:gd name="T6" fmla="*/ 2147483647 w 102"/>
              <a:gd name="T7" fmla="*/ 2147483647 h 115"/>
              <a:gd name="T8" fmla="*/ 2147483647 w 102"/>
              <a:gd name="T9" fmla="*/ 2147483647 h 115"/>
              <a:gd name="T10" fmla="*/ 2147483647 w 102"/>
              <a:gd name="T11" fmla="*/ 2147483647 h 115"/>
              <a:gd name="T12" fmla="*/ 2147483647 w 102"/>
              <a:gd name="T13" fmla="*/ 2147483647 h 115"/>
              <a:gd name="T14" fmla="*/ 2147483647 w 102"/>
              <a:gd name="T15" fmla="*/ 2147483647 h 115"/>
              <a:gd name="T16" fmla="*/ 2147483647 w 102"/>
              <a:gd name="T17" fmla="*/ 2147483647 h 115"/>
              <a:gd name="T18" fmla="*/ 2147483647 w 102"/>
              <a:gd name="T19" fmla="*/ 2147483647 h 115"/>
              <a:gd name="T20" fmla="*/ 2147483647 w 102"/>
              <a:gd name="T21" fmla="*/ 2147483647 h 115"/>
              <a:gd name="T22" fmla="*/ 2147483647 w 102"/>
              <a:gd name="T23" fmla="*/ 2147483647 h 115"/>
              <a:gd name="T24" fmla="*/ 2147483647 w 102"/>
              <a:gd name="T25" fmla="*/ 2147483647 h 115"/>
              <a:gd name="T26" fmla="*/ 2147483647 w 102"/>
              <a:gd name="T27" fmla="*/ 2147483647 h 115"/>
              <a:gd name="T28" fmla="*/ 2147483647 w 102"/>
              <a:gd name="T29" fmla="*/ 2147483647 h 115"/>
              <a:gd name="T30" fmla="*/ 2147483647 w 102"/>
              <a:gd name="T31" fmla="*/ 2147483647 h 115"/>
              <a:gd name="T32" fmla="*/ 2147483647 w 102"/>
              <a:gd name="T33" fmla="*/ 2147483647 h 115"/>
              <a:gd name="T34" fmla="*/ 2147483647 w 102"/>
              <a:gd name="T35" fmla="*/ 2147483647 h 115"/>
              <a:gd name="T36" fmla="*/ 2147483647 w 102"/>
              <a:gd name="T37" fmla="*/ 2147483647 h 115"/>
              <a:gd name="T38" fmla="*/ 2147483647 w 102"/>
              <a:gd name="T39" fmla="*/ 2147483647 h 115"/>
              <a:gd name="T40" fmla="*/ 2147483647 w 102"/>
              <a:gd name="T41" fmla="*/ 2147483647 h 115"/>
              <a:gd name="T42" fmla="*/ 2147483647 w 102"/>
              <a:gd name="T43" fmla="*/ 2147483647 h 115"/>
              <a:gd name="T44" fmla="*/ 2147483647 w 102"/>
              <a:gd name="T45" fmla="*/ 2147483647 h 115"/>
              <a:gd name="T46" fmla="*/ 2147483647 w 102"/>
              <a:gd name="T47" fmla="*/ 2147483647 h 115"/>
              <a:gd name="T48" fmla="*/ 2147483647 w 102"/>
              <a:gd name="T49" fmla="*/ 2147483647 h 115"/>
              <a:gd name="T50" fmla="*/ 2147483647 w 102"/>
              <a:gd name="T51" fmla="*/ 2147483647 h 115"/>
              <a:gd name="T52" fmla="*/ 2147483647 w 102"/>
              <a:gd name="T53" fmla="*/ 2147483647 h 115"/>
              <a:gd name="T54" fmla="*/ 2147483647 w 102"/>
              <a:gd name="T55" fmla="*/ 2147483647 h 115"/>
              <a:gd name="T56" fmla="*/ 2147483647 w 102"/>
              <a:gd name="T57" fmla="*/ 2147483647 h 115"/>
              <a:gd name="T58" fmla="*/ 2147483647 w 102"/>
              <a:gd name="T59" fmla="*/ 2147483647 h 115"/>
              <a:gd name="T60" fmla="*/ 2147483647 w 102"/>
              <a:gd name="T61" fmla="*/ 2147483647 h 115"/>
              <a:gd name="T62" fmla="*/ 2147483647 w 102"/>
              <a:gd name="T63" fmla="*/ 2147483647 h 115"/>
              <a:gd name="T64" fmla="*/ 2147483647 w 102"/>
              <a:gd name="T65" fmla="*/ 2147483647 h 115"/>
              <a:gd name="T66" fmla="*/ 2147483647 w 102"/>
              <a:gd name="T67" fmla="*/ 2147483647 h 115"/>
              <a:gd name="T68" fmla="*/ 2147483647 w 102"/>
              <a:gd name="T69" fmla="*/ 2147483647 h 115"/>
              <a:gd name="T70" fmla="*/ 2147483647 w 102"/>
              <a:gd name="T71" fmla="*/ 2147483647 h 115"/>
              <a:gd name="T72" fmla="*/ 2147483647 w 102"/>
              <a:gd name="T73" fmla="*/ 2147483647 h 115"/>
              <a:gd name="T74" fmla="*/ 2147483647 w 102"/>
              <a:gd name="T75" fmla="*/ 2147483647 h 115"/>
              <a:gd name="T76" fmla="*/ 2147483647 w 102"/>
              <a:gd name="T77" fmla="*/ 2147483647 h 115"/>
              <a:gd name="T78" fmla="*/ 2147483647 w 102"/>
              <a:gd name="T79" fmla="*/ 2147483647 h 115"/>
              <a:gd name="T80" fmla="*/ 2147483647 w 102"/>
              <a:gd name="T81" fmla="*/ 2147483647 h 115"/>
              <a:gd name="T82" fmla="*/ 2147483647 w 102"/>
              <a:gd name="T83" fmla="*/ 2147483647 h 115"/>
              <a:gd name="T84" fmla="*/ 2147483647 w 102"/>
              <a:gd name="T85" fmla="*/ 2147483647 h 115"/>
              <a:gd name="T86" fmla="*/ 2147483647 w 102"/>
              <a:gd name="T87" fmla="*/ 2147483647 h 115"/>
              <a:gd name="T88" fmla="*/ 2147483647 w 102"/>
              <a:gd name="T89" fmla="*/ 0 h 115"/>
              <a:gd name="T90" fmla="*/ 2147483647 w 102"/>
              <a:gd name="T91" fmla="*/ 0 h 115"/>
              <a:gd name="T92" fmla="*/ 2147483647 w 102"/>
              <a:gd name="T93" fmla="*/ 2147483647 h 115"/>
              <a:gd name="T94" fmla="*/ 0 w 102"/>
              <a:gd name="T95" fmla="*/ 2147483647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2"/>
              <a:gd name="T145" fmla="*/ 0 h 115"/>
              <a:gd name="T146" fmla="*/ 102 w 10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2" h="115">
                <a:moveTo>
                  <a:pt x="0" y="6"/>
                </a:moveTo>
                <a:lnTo>
                  <a:pt x="1" y="23"/>
                </a:lnTo>
                <a:lnTo>
                  <a:pt x="5" y="36"/>
                </a:lnTo>
                <a:lnTo>
                  <a:pt x="5" y="53"/>
                </a:lnTo>
                <a:lnTo>
                  <a:pt x="8" y="67"/>
                </a:lnTo>
                <a:lnTo>
                  <a:pt x="4" y="73"/>
                </a:lnTo>
                <a:lnTo>
                  <a:pt x="9" y="79"/>
                </a:lnTo>
                <a:lnTo>
                  <a:pt x="9" y="115"/>
                </a:lnTo>
                <a:lnTo>
                  <a:pt x="83" y="113"/>
                </a:lnTo>
                <a:lnTo>
                  <a:pt x="82" y="106"/>
                </a:lnTo>
                <a:lnTo>
                  <a:pt x="80" y="104"/>
                </a:lnTo>
                <a:lnTo>
                  <a:pt x="74" y="100"/>
                </a:lnTo>
                <a:lnTo>
                  <a:pt x="70" y="95"/>
                </a:lnTo>
                <a:lnTo>
                  <a:pt x="60" y="89"/>
                </a:lnTo>
                <a:lnTo>
                  <a:pt x="60" y="79"/>
                </a:lnTo>
                <a:lnTo>
                  <a:pt x="58" y="72"/>
                </a:lnTo>
                <a:lnTo>
                  <a:pt x="66" y="62"/>
                </a:lnTo>
                <a:lnTo>
                  <a:pt x="65" y="52"/>
                </a:lnTo>
                <a:lnTo>
                  <a:pt x="68" y="50"/>
                </a:lnTo>
                <a:lnTo>
                  <a:pt x="77" y="42"/>
                </a:lnTo>
                <a:lnTo>
                  <a:pt x="83" y="36"/>
                </a:lnTo>
                <a:lnTo>
                  <a:pt x="89" y="30"/>
                </a:lnTo>
                <a:lnTo>
                  <a:pt x="102" y="24"/>
                </a:lnTo>
                <a:lnTo>
                  <a:pt x="97" y="24"/>
                </a:lnTo>
                <a:lnTo>
                  <a:pt x="93" y="22"/>
                </a:lnTo>
                <a:lnTo>
                  <a:pt x="86" y="23"/>
                </a:lnTo>
                <a:lnTo>
                  <a:pt x="84" y="20"/>
                </a:lnTo>
                <a:lnTo>
                  <a:pt x="82" y="21"/>
                </a:lnTo>
                <a:lnTo>
                  <a:pt x="77" y="24"/>
                </a:lnTo>
                <a:lnTo>
                  <a:pt x="73" y="23"/>
                </a:lnTo>
                <a:lnTo>
                  <a:pt x="72" y="21"/>
                </a:lnTo>
                <a:lnTo>
                  <a:pt x="69" y="21"/>
                </a:lnTo>
                <a:lnTo>
                  <a:pt x="68" y="19"/>
                </a:lnTo>
                <a:lnTo>
                  <a:pt x="65" y="19"/>
                </a:lnTo>
                <a:lnTo>
                  <a:pt x="65" y="21"/>
                </a:lnTo>
                <a:lnTo>
                  <a:pt x="64" y="21"/>
                </a:lnTo>
                <a:lnTo>
                  <a:pt x="62" y="17"/>
                </a:lnTo>
                <a:lnTo>
                  <a:pt x="60" y="17"/>
                </a:lnTo>
                <a:lnTo>
                  <a:pt x="60" y="15"/>
                </a:lnTo>
                <a:lnTo>
                  <a:pt x="54" y="14"/>
                </a:lnTo>
                <a:lnTo>
                  <a:pt x="52" y="14"/>
                </a:lnTo>
                <a:lnTo>
                  <a:pt x="45" y="16"/>
                </a:lnTo>
                <a:lnTo>
                  <a:pt x="44" y="14"/>
                </a:lnTo>
                <a:lnTo>
                  <a:pt x="33" y="12"/>
                </a:lnTo>
                <a:lnTo>
                  <a:pt x="31" y="0"/>
                </a:lnTo>
                <a:lnTo>
                  <a:pt x="27" y="0"/>
                </a:lnTo>
                <a:lnTo>
                  <a:pt x="27" y="7"/>
                </a:lnTo>
                <a:lnTo>
                  <a:pt x="0" y="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8" name="Mississippi"/>
          <p:cNvSpPr>
            <a:spLocks noChangeAspect="1"/>
          </p:cNvSpPr>
          <p:nvPr/>
        </p:nvSpPr>
        <p:spPr bwMode="auto">
          <a:xfrm>
            <a:off x="5461000" y="3846513"/>
            <a:ext cx="438150" cy="746125"/>
          </a:xfrm>
          <a:custGeom>
            <a:avLst/>
            <a:gdLst>
              <a:gd name="T0" fmla="*/ 0 w 56"/>
              <a:gd name="T1" fmla="*/ 2147483647 h 96"/>
              <a:gd name="T2" fmla="*/ 2147483647 w 56"/>
              <a:gd name="T3" fmla="*/ 2147483647 h 96"/>
              <a:gd name="T4" fmla="*/ 2147483647 w 56"/>
              <a:gd name="T5" fmla="*/ 2147483647 h 96"/>
              <a:gd name="T6" fmla="*/ 2147483647 w 56"/>
              <a:gd name="T7" fmla="*/ 2147483647 h 96"/>
              <a:gd name="T8" fmla="*/ 2147483647 w 56"/>
              <a:gd name="T9" fmla="*/ 2147483647 h 96"/>
              <a:gd name="T10" fmla="*/ 2147483647 w 56"/>
              <a:gd name="T11" fmla="*/ 2147483647 h 96"/>
              <a:gd name="T12" fmla="*/ 2147483647 w 56"/>
              <a:gd name="T13" fmla="*/ 2147483647 h 96"/>
              <a:gd name="T14" fmla="*/ 2147483647 w 56"/>
              <a:gd name="T15" fmla="*/ 2147483647 h 96"/>
              <a:gd name="T16" fmla="*/ 2147483647 w 56"/>
              <a:gd name="T17" fmla="*/ 2147483647 h 96"/>
              <a:gd name="T18" fmla="*/ 2147483647 w 56"/>
              <a:gd name="T19" fmla="*/ 2147483647 h 96"/>
              <a:gd name="T20" fmla="*/ 2147483647 w 56"/>
              <a:gd name="T21" fmla="*/ 2147483647 h 96"/>
              <a:gd name="T22" fmla="*/ 2147483647 w 56"/>
              <a:gd name="T23" fmla="*/ 2147483647 h 96"/>
              <a:gd name="T24" fmla="*/ 2147483647 w 56"/>
              <a:gd name="T25" fmla="*/ 0 h 96"/>
              <a:gd name="T26" fmla="*/ 2147483647 w 56"/>
              <a:gd name="T27" fmla="*/ 2147483647 h 96"/>
              <a:gd name="T28" fmla="*/ 2147483647 w 56"/>
              <a:gd name="T29" fmla="*/ 2147483647 h 96"/>
              <a:gd name="T30" fmla="*/ 2147483647 w 56"/>
              <a:gd name="T31" fmla="*/ 2147483647 h 96"/>
              <a:gd name="T32" fmla="*/ 2147483647 w 56"/>
              <a:gd name="T33" fmla="*/ 2147483647 h 96"/>
              <a:gd name="T34" fmla="*/ 2147483647 w 56"/>
              <a:gd name="T35" fmla="*/ 2147483647 h 96"/>
              <a:gd name="T36" fmla="*/ 2147483647 w 56"/>
              <a:gd name="T37" fmla="*/ 2147483647 h 96"/>
              <a:gd name="T38" fmla="*/ 2147483647 w 56"/>
              <a:gd name="T39" fmla="*/ 2147483647 h 96"/>
              <a:gd name="T40" fmla="*/ 2147483647 w 56"/>
              <a:gd name="T41" fmla="*/ 2147483647 h 96"/>
              <a:gd name="T42" fmla="*/ 2147483647 w 56"/>
              <a:gd name="T43" fmla="*/ 2147483647 h 96"/>
              <a:gd name="T44" fmla="*/ 2147483647 w 56"/>
              <a:gd name="T45" fmla="*/ 2147483647 h 96"/>
              <a:gd name="T46" fmla="*/ 2147483647 w 56"/>
              <a:gd name="T47" fmla="*/ 2147483647 h 96"/>
              <a:gd name="T48" fmla="*/ 2147483647 w 56"/>
              <a:gd name="T49" fmla="*/ 2147483647 h 96"/>
              <a:gd name="T50" fmla="*/ 2147483647 w 56"/>
              <a:gd name="T51" fmla="*/ 2147483647 h 96"/>
              <a:gd name="T52" fmla="*/ 2147483647 w 56"/>
              <a:gd name="T53" fmla="*/ 2147483647 h 96"/>
              <a:gd name="T54" fmla="*/ 2147483647 w 56"/>
              <a:gd name="T55" fmla="*/ 2147483647 h 96"/>
              <a:gd name="T56" fmla="*/ 0 w 56"/>
              <a:gd name="T57" fmla="*/ 2147483647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96"/>
              <a:gd name="T89" fmla="*/ 56 w 56"/>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96">
                <a:moveTo>
                  <a:pt x="0" y="82"/>
                </a:moveTo>
                <a:lnTo>
                  <a:pt x="1" y="78"/>
                </a:lnTo>
                <a:lnTo>
                  <a:pt x="4" y="67"/>
                </a:lnTo>
                <a:lnTo>
                  <a:pt x="10" y="60"/>
                </a:lnTo>
                <a:lnTo>
                  <a:pt x="8" y="58"/>
                </a:lnTo>
                <a:lnTo>
                  <a:pt x="9" y="51"/>
                </a:lnTo>
                <a:lnTo>
                  <a:pt x="6" y="43"/>
                </a:lnTo>
                <a:lnTo>
                  <a:pt x="5" y="32"/>
                </a:lnTo>
                <a:lnTo>
                  <a:pt x="9" y="20"/>
                </a:lnTo>
                <a:lnTo>
                  <a:pt x="15" y="12"/>
                </a:lnTo>
                <a:lnTo>
                  <a:pt x="14" y="10"/>
                </a:lnTo>
                <a:lnTo>
                  <a:pt x="19" y="2"/>
                </a:lnTo>
                <a:lnTo>
                  <a:pt x="52" y="0"/>
                </a:lnTo>
                <a:lnTo>
                  <a:pt x="53" y="2"/>
                </a:lnTo>
                <a:lnTo>
                  <a:pt x="52" y="62"/>
                </a:lnTo>
                <a:lnTo>
                  <a:pt x="56" y="91"/>
                </a:lnTo>
                <a:lnTo>
                  <a:pt x="54" y="92"/>
                </a:lnTo>
                <a:lnTo>
                  <a:pt x="52" y="91"/>
                </a:lnTo>
                <a:lnTo>
                  <a:pt x="50" y="92"/>
                </a:lnTo>
                <a:lnTo>
                  <a:pt x="47" y="90"/>
                </a:lnTo>
                <a:lnTo>
                  <a:pt x="47" y="91"/>
                </a:lnTo>
                <a:lnTo>
                  <a:pt x="44" y="91"/>
                </a:lnTo>
                <a:lnTo>
                  <a:pt x="41" y="93"/>
                </a:lnTo>
                <a:lnTo>
                  <a:pt x="40" y="92"/>
                </a:lnTo>
                <a:lnTo>
                  <a:pt x="38" y="96"/>
                </a:lnTo>
                <a:lnTo>
                  <a:pt x="36" y="96"/>
                </a:lnTo>
                <a:lnTo>
                  <a:pt x="31" y="87"/>
                </a:lnTo>
                <a:lnTo>
                  <a:pt x="32" y="80"/>
                </a:lnTo>
                <a:lnTo>
                  <a:pt x="0" y="82"/>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09" name="Montana"/>
          <p:cNvSpPr>
            <a:spLocks noChangeAspect="1"/>
          </p:cNvSpPr>
          <p:nvPr/>
        </p:nvSpPr>
        <p:spPr bwMode="auto">
          <a:xfrm>
            <a:off x="2832100" y="1512888"/>
            <a:ext cx="1239838" cy="793750"/>
          </a:xfrm>
          <a:custGeom>
            <a:avLst/>
            <a:gdLst>
              <a:gd name="T0" fmla="*/ 0 w 158"/>
              <a:gd name="T1" fmla="*/ 2147483647 h 102"/>
              <a:gd name="T2" fmla="*/ 2147483647 w 158"/>
              <a:gd name="T3" fmla="*/ 2147483647 h 102"/>
              <a:gd name="T4" fmla="*/ 2147483647 w 158"/>
              <a:gd name="T5" fmla="*/ 2147483647 h 102"/>
              <a:gd name="T6" fmla="*/ 2147483647 w 158"/>
              <a:gd name="T7" fmla="*/ 2147483647 h 102"/>
              <a:gd name="T8" fmla="*/ 2147483647 w 158"/>
              <a:gd name="T9" fmla="*/ 2147483647 h 102"/>
              <a:gd name="T10" fmla="*/ 2147483647 w 158"/>
              <a:gd name="T11" fmla="*/ 2147483647 h 102"/>
              <a:gd name="T12" fmla="*/ 2147483647 w 158"/>
              <a:gd name="T13" fmla="*/ 2147483647 h 102"/>
              <a:gd name="T14" fmla="*/ 2147483647 w 158"/>
              <a:gd name="T15" fmla="*/ 2147483647 h 102"/>
              <a:gd name="T16" fmla="*/ 2147483647 w 158"/>
              <a:gd name="T17" fmla="*/ 2147483647 h 102"/>
              <a:gd name="T18" fmla="*/ 2147483647 w 158"/>
              <a:gd name="T19" fmla="*/ 2147483647 h 102"/>
              <a:gd name="T20" fmla="*/ 2147483647 w 158"/>
              <a:gd name="T21" fmla="*/ 2147483647 h 102"/>
              <a:gd name="T22" fmla="*/ 2147483647 w 158"/>
              <a:gd name="T23" fmla="*/ 2147483647 h 102"/>
              <a:gd name="T24" fmla="*/ 2147483647 w 158"/>
              <a:gd name="T25" fmla="*/ 2147483647 h 102"/>
              <a:gd name="T26" fmla="*/ 2147483647 w 158"/>
              <a:gd name="T27" fmla="*/ 2147483647 h 102"/>
              <a:gd name="T28" fmla="*/ 2147483647 w 158"/>
              <a:gd name="T29" fmla="*/ 2147483647 h 102"/>
              <a:gd name="T30" fmla="*/ 2147483647 w 158"/>
              <a:gd name="T31" fmla="*/ 2147483647 h 102"/>
              <a:gd name="T32" fmla="*/ 2147483647 w 158"/>
              <a:gd name="T33" fmla="*/ 2147483647 h 102"/>
              <a:gd name="T34" fmla="*/ 2147483647 w 158"/>
              <a:gd name="T35" fmla="*/ 2147483647 h 102"/>
              <a:gd name="T36" fmla="*/ 2147483647 w 158"/>
              <a:gd name="T37" fmla="*/ 2147483647 h 102"/>
              <a:gd name="T38" fmla="*/ 2147483647 w 158"/>
              <a:gd name="T39" fmla="*/ 2147483647 h 102"/>
              <a:gd name="T40" fmla="*/ 2147483647 w 158"/>
              <a:gd name="T41" fmla="*/ 2147483647 h 102"/>
              <a:gd name="T42" fmla="*/ 2147483647 w 158"/>
              <a:gd name="T43" fmla="*/ 2147483647 h 102"/>
              <a:gd name="T44" fmla="*/ 2147483647 w 158"/>
              <a:gd name="T45" fmla="*/ 2147483647 h 102"/>
              <a:gd name="T46" fmla="*/ 2147483647 w 158"/>
              <a:gd name="T47" fmla="*/ 2147483647 h 102"/>
              <a:gd name="T48" fmla="*/ 2147483647 w 158"/>
              <a:gd name="T49" fmla="*/ 2147483647 h 102"/>
              <a:gd name="T50" fmla="*/ 2147483647 w 158"/>
              <a:gd name="T51" fmla="*/ 2147483647 h 102"/>
              <a:gd name="T52" fmla="*/ 2147483647 w 158"/>
              <a:gd name="T53" fmla="*/ 2147483647 h 102"/>
              <a:gd name="T54" fmla="*/ 2147483647 w 158"/>
              <a:gd name="T55" fmla="*/ 2147483647 h 102"/>
              <a:gd name="T56" fmla="*/ 2147483647 w 158"/>
              <a:gd name="T57" fmla="*/ 2147483647 h 102"/>
              <a:gd name="T58" fmla="*/ 2147483647 w 158"/>
              <a:gd name="T59" fmla="*/ 2147483647 h 102"/>
              <a:gd name="T60" fmla="*/ 2147483647 w 158"/>
              <a:gd name="T61" fmla="*/ 2147483647 h 102"/>
              <a:gd name="T62" fmla="*/ 2147483647 w 158"/>
              <a:gd name="T63" fmla="*/ 2147483647 h 102"/>
              <a:gd name="T64" fmla="*/ 2147483647 w 158"/>
              <a:gd name="T65" fmla="*/ 2147483647 h 102"/>
              <a:gd name="T66" fmla="*/ 2147483647 w 158"/>
              <a:gd name="T67" fmla="*/ 0 h 102"/>
              <a:gd name="T68" fmla="*/ 0 w 158"/>
              <a:gd name="T69" fmla="*/ 2147483647 h 1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102"/>
              <a:gd name="T107" fmla="*/ 158 w 158"/>
              <a:gd name="T108" fmla="*/ 102 h 1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102">
                <a:moveTo>
                  <a:pt x="0" y="19"/>
                </a:moveTo>
                <a:lnTo>
                  <a:pt x="2" y="26"/>
                </a:lnTo>
                <a:lnTo>
                  <a:pt x="2" y="30"/>
                </a:lnTo>
                <a:lnTo>
                  <a:pt x="1" y="31"/>
                </a:lnTo>
                <a:lnTo>
                  <a:pt x="6" y="35"/>
                </a:lnTo>
                <a:lnTo>
                  <a:pt x="11" y="47"/>
                </a:lnTo>
                <a:lnTo>
                  <a:pt x="12" y="47"/>
                </a:lnTo>
                <a:lnTo>
                  <a:pt x="12" y="49"/>
                </a:lnTo>
                <a:lnTo>
                  <a:pt x="15" y="49"/>
                </a:lnTo>
                <a:lnTo>
                  <a:pt x="17" y="50"/>
                </a:lnTo>
                <a:lnTo>
                  <a:pt x="12" y="58"/>
                </a:lnTo>
                <a:lnTo>
                  <a:pt x="13" y="64"/>
                </a:lnTo>
                <a:lnTo>
                  <a:pt x="10" y="70"/>
                </a:lnTo>
                <a:lnTo>
                  <a:pt x="11" y="72"/>
                </a:lnTo>
                <a:lnTo>
                  <a:pt x="18" y="69"/>
                </a:lnTo>
                <a:lnTo>
                  <a:pt x="23" y="88"/>
                </a:lnTo>
                <a:lnTo>
                  <a:pt x="26" y="89"/>
                </a:lnTo>
                <a:lnTo>
                  <a:pt x="26" y="95"/>
                </a:lnTo>
                <a:lnTo>
                  <a:pt x="29" y="97"/>
                </a:lnTo>
                <a:lnTo>
                  <a:pt x="31" y="95"/>
                </a:lnTo>
                <a:lnTo>
                  <a:pt x="35" y="97"/>
                </a:lnTo>
                <a:lnTo>
                  <a:pt x="37" y="95"/>
                </a:lnTo>
                <a:lnTo>
                  <a:pt x="46" y="97"/>
                </a:lnTo>
                <a:lnTo>
                  <a:pt x="48" y="97"/>
                </a:lnTo>
                <a:lnTo>
                  <a:pt x="50" y="93"/>
                </a:lnTo>
                <a:lnTo>
                  <a:pt x="53" y="99"/>
                </a:lnTo>
                <a:lnTo>
                  <a:pt x="55" y="90"/>
                </a:lnTo>
                <a:lnTo>
                  <a:pt x="98" y="96"/>
                </a:lnTo>
                <a:lnTo>
                  <a:pt x="152" y="102"/>
                </a:lnTo>
                <a:lnTo>
                  <a:pt x="153" y="83"/>
                </a:lnTo>
                <a:lnTo>
                  <a:pt x="158" y="24"/>
                </a:lnTo>
                <a:lnTo>
                  <a:pt x="88" y="16"/>
                </a:lnTo>
                <a:lnTo>
                  <a:pt x="53" y="10"/>
                </a:lnTo>
                <a:lnTo>
                  <a:pt x="4" y="0"/>
                </a:lnTo>
                <a:lnTo>
                  <a:pt x="0" y="1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0" name="Nebraska"/>
          <p:cNvSpPr>
            <a:spLocks noChangeAspect="1"/>
          </p:cNvSpPr>
          <p:nvPr/>
        </p:nvSpPr>
        <p:spPr bwMode="auto">
          <a:xfrm>
            <a:off x="3962400" y="2608263"/>
            <a:ext cx="1011238" cy="498475"/>
          </a:xfrm>
          <a:custGeom>
            <a:avLst/>
            <a:gdLst>
              <a:gd name="T0" fmla="*/ 0 w 129"/>
              <a:gd name="T1" fmla="*/ 2147483647 h 64"/>
              <a:gd name="T2" fmla="*/ 2147483647 w 129"/>
              <a:gd name="T3" fmla="*/ 0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0 w 129"/>
              <a:gd name="T39" fmla="*/ 2147483647 h 6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64"/>
              <a:gd name="T62" fmla="*/ 129 w 129"/>
              <a:gd name="T63" fmla="*/ 64 h 6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64">
                <a:moveTo>
                  <a:pt x="0" y="39"/>
                </a:moveTo>
                <a:lnTo>
                  <a:pt x="4" y="0"/>
                </a:lnTo>
                <a:lnTo>
                  <a:pt x="83" y="5"/>
                </a:lnTo>
                <a:lnTo>
                  <a:pt x="89" y="9"/>
                </a:lnTo>
                <a:lnTo>
                  <a:pt x="98" y="9"/>
                </a:lnTo>
                <a:lnTo>
                  <a:pt x="102" y="9"/>
                </a:lnTo>
                <a:lnTo>
                  <a:pt x="108" y="12"/>
                </a:lnTo>
                <a:lnTo>
                  <a:pt x="110" y="15"/>
                </a:lnTo>
                <a:lnTo>
                  <a:pt x="113" y="16"/>
                </a:lnTo>
                <a:lnTo>
                  <a:pt x="117" y="28"/>
                </a:lnTo>
                <a:lnTo>
                  <a:pt x="117" y="32"/>
                </a:lnTo>
                <a:lnTo>
                  <a:pt x="120" y="37"/>
                </a:lnTo>
                <a:lnTo>
                  <a:pt x="122" y="47"/>
                </a:lnTo>
                <a:lnTo>
                  <a:pt x="121" y="50"/>
                </a:lnTo>
                <a:lnTo>
                  <a:pt x="123" y="53"/>
                </a:lnTo>
                <a:lnTo>
                  <a:pt x="129" y="64"/>
                </a:lnTo>
                <a:lnTo>
                  <a:pt x="71" y="64"/>
                </a:lnTo>
                <a:lnTo>
                  <a:pt x="28" y="61"/>
                </a:lnTo>
                <a:lnTo>
                  <a:pt x="30" y="42"/>
                </a:lnTo>
                <a:lnTo>
                  <a:pt x="0" y="39"/>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1" name="Nevada"/>
          <p:cNvSpPr>
            <a:spLocks noChangeAspect="1"/>
          </p:cNvSpPr>
          <p:nvPr/>
        </p:nvSpPr>
        <p:spPr bwMode="auto">
          <a:xfrm>
            <a:off x="2079625" y="2446338"/>
            <a:ext cx="768350" cy="1195387"/>
          </a:xfrm>
          <a:custGeom>
            <a:avLst/>
            <a:gdLst>
              <a:gd name="T0" fmla="*/ 0 w 98"/>
              <a:gd name="T1" fmla="*/ 2147483647 h 154"/>
              <a:gd name="T2" fmla="*/ 2147483647 w 98"/>
              <a:gd name="T3" fmla="*/ 2147483647 h 154"/>
              <a:gd name="T4" fmla="*/ 2147483647 w 98"/>
              <a:gd name="T5" fmla="*/ 2147483647 h 154"/>
              <a:gd name="T6" fmla="*/ 2147483647 w 98"/>
              <a:gd name="T7" fmla="*/ 2147483647 h 154"/>
              <a:gd name="T8" fmla="*/ 2147483647 w 98"/>
              <a:gd name="T9" fmla="*/ 2147483647 h 154"/>
              <a:gd name="T10" fmla="*/ 2147483647 w 98"/>
              <a:gd name="T11" fmla="*/ 2147483647 h 154"/>
              <a:gd name="T12" fmla="*/ 2147483647 w 98"/>
              <a:gd name="T13" fmla="*/ 2147483647 h 154"/>
              <a:gd name="T14" fmla="*/ 2147483647 w 98"/>
              <a:gd name="T15" fmla="*/ 2147483647 h 154"/>
              <a:gd name="T16" fmla="*/ 2147483647 w 98"/>
              <a:gd name="T17" fmla="*/ 2147483647 h 154"/>
              <a:gd name="T18" fmla="*/ 2147483647 w 98"/>
              <a:gd name="T19" fmla="*/ 0 h 154"/>
              <a:gd name="T20" fmla="*/ 0 w 98"/>
              <a:gd name="T21" fmla="*/ 2147483647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54"/>
              <a:gd name="T35" fmla="*/ 98 w 98"/>
              <a:gd name="T36" fmla="*/ 154 h 1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54">
                <a:moveTo>
                  <a:pt x="0" y="57"/>
                </a:moveTo>
                <a:lnTo>
                  <a:pt x="4" y="66"/>
                </a:lnTo>
                <a:lnTo>
                  <a:pt x="63" y="154"/>
                </a:lnTo>
                <a:lnTo>
                  <a:pt x="64" y="133"/>
                </a:lnTo>
                <a:lnTo>
                  <a:pt x="68" y="132"/>
                </a:lnTo>
                <a:lnTo>
                  <a:pt x="74" y="135"/>
                </a:lnTo>
                <a:lnTo>
                  <a:pt x="79" y="117"/>
                </a:lnTo>
                <a:lnTo>
                  <a:pt x="98" y="20"/>
                </a:lnTo>
                <a:lnTo>
                  <a:pt x="56" y="11"/>
                </a:lnTo>
                <a:lnTo>
                  <a:pt x="14" y="0"/>
                </a:lnTo>
                <a:lnTo>
                  <a:pt x="0" y="5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2" name="New Hampshire"/>
          <p:cNvSpPr>
            <a:spLocks noChangeAspect="1"/>
          </p:cNvSpPr>
          <p:nvPr/>
        </p:nvSpPr>
        <p:spPr bwMode="auto">
          <a:xfrm>
            <a:off x="7508875" y="1963738"/>
            <a:ext cx="196850" cy="419100"/>
          </a:xfrm>
          <a:custGeom>
            <a:avLst/>
            <a:gdLst>
              <a:gd name="T0" fmla="*/ 0 w 25"/>
              <a:gd name="T1" fmla="*/ 2147483647 h 54"/>
              <a:gd name="T2" fmla="*/ 2147483647 w 25"/>
              <a:gd name="T3" fmla="*/ 2147483647 h 54"/>
              <a:gd name="T4" fmla="*/ 2147483647 w 25"/>
              <a:gd name="T5" fmla="*/ 2147483647 h 54"/>
              <a:gd name="T6" fmla="*/ 2147483647 w 25"/>
              <a:gd name="T7" fmla="*/ 2147483647 h 54"/>
              <a:gd name="T8" fmla="*/ 2147483647 w 25"/>
              <a:gd name="T9" fmla="*/ 2147483647 h 54"/>
              <a:gd name="T10" fmla="*/ 2147483647 w 25"/>
              <a:gd name="T11" fmla="*/ 0 h 54"/>
              <a:gd name="T12" fmla="*/ 2147483647 w 25"/>
              <a:gd name="T13" fmla="*/ 2147483647 h 54"/>
              <a:gd name="T14" fmla="*/ 2147483647 w 25"/>
              <a:gd name="T15" fmla="*/ 2147483647 h 54"/>
              <a:gd name="T16" fmla="*/ 2147483647 w 25"/>
              <a:gd name="T17" fmla="*/ 2147483647 h 54"/>
              <a:gd name="T18" fmla="*/ 2147483647 w 25"/>
              <a:gd name="T19" fmla="*/ 2147483647 h 54"/>
              <a:gd name="T20" fmla="*/ 2147483647 w 25"/>
              <a:gd name="T21" fmla="*/ 2147483647 h 54"/>
              <a:gd name="T22" fmla="*/ 2147483647 w 25"/>
              <a:gd name="T23" fmla="*/ 2147483647 h 54"/>
              <a:gd name="T24" fmla="*/ 0 w 25"/>
              <a:gd name="T25" fmla="*/ 2147483647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
              <a:gd name="T40" fmla="*/ 0 h 54"/>
              <a:gd name="T41" fmla="*/ 25 w 25"/>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 h="54">
                <a:moveTo>
                  <a:pt x="0" y="37"/>
                </a:moveTo>
                <a:lnTo>
                  <a:pt x="1" y="25"/>
                </a:lnTo>
                <a:lnTo>
                  <a:pt x="4" y="19"/>
                </a:lnTo>
                <a:lnTo>
                  <a:pt x="5" y="7"/>
                </a:lnTo>
                <a:lnTo>
                  <a:pt x="4" y="2"/>
                </a:lnTo>
                <a:lnTo>
                  <a:pt x="8" y="0"/>
                </a:lnTo>
                <a:lnTo>
                  <a:pt x="19" y="34"/>
                </a:lnTo>
                <a:lnTo>
                  <a:pt x="25" y="41"/>
                </a:lnTo>
                <a:lnTo>
                  <a:pt x="25" y="43"/>
                </a:lnTo>
                <a:lnTo>
                  <a:pt x="25" y="46"/>
                </a:lnTo>
                <a:lnTo>
                  <a:pt x="19" y="49"/>
                </a:lnTo>
                <a:lnTo>
                  <a:pt x="2" y="54"/>
                </a:lnTo>
                <a:lnTo>
                  <a:pt x="0" y="3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3" name="New Jersey"/>
          <p:cNvSpPr>
            <a:spLocks noChangeAspect="1"/>
          </p:cNvSpPr>
          <p:nvPr/>
        </p:nvSpPr>
        <p:spPr bwMode="auto">
          <a:xfrm>
            <a:off x="7291388" y="2641600"/>
            <a:ext cx="163512" cy="373063"/>
          </a:xfrm>
          <a:custGeom>
            <a:avLst/>
            <a:gdLst>
              <a:gd name="T0" fmla="*/ 0 w 21"/>
              <a:gd name="T1" fmla="*/ 2147483647 h 48"/>
              <a:gd name="T2" fmla="*/ 2147483647 w 21"/>
              <a:gd name="T3" fmla="*/ 2147483647 h 48"/>
              <a:gd name="T4" fmla="*/ 2147483647 w 21"/>
              <a:gd name="T5" fmla="*/ 2147483647 h 48"/>
              <a:gd name="T6" fmla="*/ 2147483647 w 21"/>
              <a:gd name="T7" fmla="*/ 2147483647 h 48"/>
              <a:gd name="T8" fmla="*/ 2147483647 w 21"/>
              <a:gd name="T9" fmla="*/ 2147483647 h 48"/>
              <a:gd name="T10" fmla="*/ 2147483647 w 21"/>
              <a:gd name="T11" fmla="*/ 2147483647 h 48"/>
              <a:gd name="T12" fmla="*/ 0 w 21"/>
              <a:gd name="T13" fmla="*/ 2147483647 h 48"/>
              <a:gd name="T14" fmla="*/ 2147483647 w 21"/>
              <a:gd name="T15" fmla="*/ 0 h 48"/>
              <a:gd name="T16" fmla="*/ 2147483647 w 21"/>
              <a:gd name="T17" fmla="*/ 2147483647 h 48"/>
              <a:gd name="T18" fmla="*/ 2147483647 w 21"/>
              <a:gd name="T19" fmla="*/ 2147483647 h 48"/>
              <a:gd name="T20" fmla="*/ 2147483647 w 21"/>
              <a:gd name="T21" fmla="*/ 2147483647 h 48"/>
              <a:gd name="T22" fmla="*/ 2147483647 w 21"/>
              <a:gd name="T23" fmla="*/ 2147483647 h 48"/>
              <a:gd name="T24" fmla="*/ 2147483647 w 21"/>
              <a:gd name="T25" fmla="*/ 2147483647 h 48"/>
              <a:gd name="T26" fmla="*/ 2147483647 w 21"/>
              <a:gd name="T27" fmla="*/ 2147483647 h 48"/>
              <a:gd name="T28" fmla="*/ 2147483647 w 21"/>
              <a:gd name="T29" fmla="*/ 2147483647 h 48"/>
              <a:gd name="T30" fmla="*/ 2147483647 w 21"/>
              <a:gd name="T31" fmla="*/ 2147483647 h 48"/>
              <a:gd name="T32" fmla="*/ 2147483647 w 21"/>
              <a:gd name="T33" fmla="*/ 2147483647 h 48"/>
              <a:gd name="T34" fmla="*/ 2147483647 w 21"/>
              <a:gd name="T35" fmla="*/ 2147483647 h 48"/>
              <a:gd name="T36" fmla="*/ 2147483647 w 21"/>
              <a:gd name="T37" fmla="*/ 2147483647 h 48"/>
              <a:gd name="T38" fmla="*/ 2147483647 w 21"/>
              <a:gd name="T39" fmla="*/ 2147483647 h 48"/>
              <a:gd name="T40" fmla="*/ 2147483647 w 21"/>
              <a:gd name="T41" fmla="*/ 2147483647 h 48"/>
              <a:gd name="T42" fmla="*/ 2147483647 w 21"/>
              <a:gd name="T43" fmla="*/ 2147483647 h 48"/>
              <a:gd name="T44" fmla="*/ 2147483647 w 21"/>
              <a:gd name="T45" fmla="*/ 2147483647 h 48"/>
              <a:gd name="T46" fmla="*/ 2147483647 w 21"/>
              <a:gd name="T47" fmla="*/ 2147483647 h 48"/>
              <a:gd name="T48" fmla="*/ 2147483647 w 21"/>
              <a:gd name="T49" fmla="*/ 2147483647 h 48"/>
              <a:gd name="T50" fmla="*/ 2147483647 w 21"/>
              <a:gd name="T51" fmla="*/ 2147483647 h 48"/>
              <a:gd name="T52" fmla="*/ 2147483647 w 21"/>
              <a:gd name="T53" fmla="*/ 2147483647 h 48"/>
              <a:gd name="T54" fmla="*/ 2147483647 w 21"/>
              <a:gd name="T55" fmla="*/ 2147483647 h 48"/>
              <a:gd name="T56" fmla="*/ 2147483647 w 21"/>
              <a:gd name="T57" fmla="*/ 2147483647 h 48"/>
              <a:gd name="T58" fmla="*/ 2147483647 w 21"/>
              <a:gd name="T59" fmla="*/ 2147483647 h 48"/>
              <a:gd name="T60" fmla="*/ 2147483647 w 21"/>
              <a:gd name="T61" fmla="*/ 2147483647 h 48"/>
              <a:gd name="T62" fmla="*/ 2147483647 w 21"/>
              <a:gd name="T63" fmla="*/ 2147483647 h 48"/>
              <a:gd name="T64" fmla="*/ 2147483647 w 21"/>
              <a:gd name="T65" fmla="*/ 2147483647 h 48"/>
              <a:gd name="T66" fmla="*/ 2147483647 w 21"/>
              <a:gd name="T67" fmla="*/ 2147483647 h 48"/>
              <a:gd name="T68" fmla="*/ 2147483647 w 21"/>
              <a:gd name="T69" fmla="*/ 2147483647 h 48"/>
              <a:gd name="T70" fmla="*/ 2147483647 w 21"/>
              <a:gd name="T71" fmla="*/ 2147483647 h 48"/>
              <a:gd name="T72" fmla="*/ 2147483647 w 21"/>
              <a:gd name="T73" fmla="*/ 2147483647 h 48"/>
              <a:gd name="T74" fmla="*/ 0 w 21"/>
              <a:gd name="T75" fmla="*/ 2147483647 h 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
              <a:gd name="T115" fmla="*/ 0 h 48"/>
              <a:gd name="T116" fmla="*/ 21 w 21"/>
              <a:gd name="T117" fmla="*/ 48 h 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 h="48">
                <a:moveTo>
                  <a:pt x="0" y="36"/>
                </a:moveTo>
                <a:lnTo>
                  <a:pt x="1" y="33"/>
                </a:lnTo>
                <a:lnTo>
                  <a:pt x="5" y="31"/>
                </a:lnTo>
                <a:lnTo>
                  <a:pt x="6" y="27"/>
                </a:lnTo>
                <a:lnTo>
                  <a:pt x="10" y="24"/>
                </a:lnTo>
                <a:lnTo>
                  <a:pt x="1" y="17"/>
                </a:lnTo>
                <a:lnTo>
                  <a:pt x="0" y="10"/>
                </a:lnTo>
                <a:lnTo>
                  <a:pt x="4" y="0"/>
                </a:lnTo>
                <a:lnTo>
                  <a:pt x="18" y="5"/>
                </a:lnTo>
                <a:lnTo>
                  <a:pt x="18" y="7"/>
                </a:lnTo>
                <a:lnTo>
                  <a:pt x="16" y="12"/>
                </a:lnTo>
                <a:lnTo>
                  <a:pt x="15" y="14"/>
                </a:lnTo>
                <a:lnTo>
                  <a:pt x="15" y="16"/>
                </a:lnTo>
                <a:lnTo>
                  <a:pt x="16" y="17"/>
                </a:lnTo>
                <a:lnTo>
                  <a:pt x="18" y="17"/>
                </a:lnTo>
                <a:lnTo>
                  <a:pt x="19" y="17"/>
                </a:lnTo>
                <a:lnTo>
                  <a:pt x="19" y="16"/>
                </a:lnTo>
                <a:lnTo>
                  <a:pt x="21" y="19"/>
                </a:lnTo>
                <a:lnTo>
                  <a:pt x="21" y="29"/>
                </a:lnTo>
                <a:lnTo>
                  <a:pt x="20" y="27"/>
                </a:lnTo>
                <a:lnTo>
                  <a:pt x="19" y="24"/>
                </a:lnTo>
                <a:lnTo>
                  <a:pt x="19" y="26"/>
                </a:lnTo>
                <a:lnTo>
                  <a:pt x="20" y="28"/>
                </a:lnTo>
                <a:lnTo>
                  <a:pt x="19" y="29"/>
                </a:lnTo>
                <a:lnTo>
                  <a:pt x="19" y="32"/>
                </a:lnTo>
                <a:lnTo>
                  <a:pt x="18" y="35"/>
                </a:lnTo>
                <a:lnTo>
                  <a:pt x="17" y="35"/>
                </a:lnTo>
                <a:lnTo>
                  <a:pt x="18" y="37"/>
                </a:lnTo>
                <a:lnTo>
                  <a:pt x="16" y="40"/>
                </a:lnTo>
                <a:lnTo>
                  <a:pt x="13" y="48"/>
                </a:lnTo>
                <a:lnTo>
                  <a:pt x="11" y="48"/>
                </a:lnTo>
                <a:lnTo>
                  <a:pt x="12" y="45"/>
                </a:lnTo>
                <a:lnTo>
                  <a:pt x="11" y="44"/>
                </a:lnTo>
                <a:lnTo>
                  <a:pt x="8" y="44"/>
                </a:lnTo>
                <a:lnTo>
                  <a:pt x="3" y="41"/>
                </a:lnTo>
                <a:lnTo>
                  <a:pt x="1" y="40"/>
                </a:lnTo>
                <a:lnTo>
                  <a:pt x="0" y="3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4" name="North Carolina"/>
          <p:cNvSpPr>
            <a:spLocks noChangeAspect="1"/>
          </p:cNvSpPr>
          <p:nvPr/>
        </p:nvSpPr>
        <p:spPr bwMode="auto">
          <a:xfrm>
            <a:off x="6354763" y="3400425"/>
            <a:ext cx="1035050" cy="460375"/>
          </a:xfrm>
          <a:custGeom>
            <a:avLst/>
            <a:gdLst>
              <a:gd name="T0" fmla="*/ 0 w 132"/>
              <a:gd name="T1" fmla="*/ 2147483647 h 59"/>
              <a:gd name="T2" fmla="*/ 2147483647 w 132"/>
              <a:gd name="T3" fmla="*/ 2147483647 h 59"/>
              <a:gd name="T4" fmla="*/ 2147483647 w 132"/>
              <a:gd name="T5" fmla="*/ 2147483647 h 59"/>
              <a:gd name="T6" fmla="*/ 2147483647 w 132"/>
              <a:gd name="T7" fmla="*/ 2147483647 h 59"/>
              <a:gd name="T8" fmla="*/ 2147483647 w 132"/>
              <a:gd name="T9" fmla="*/ 2147483647 h 59"/>
              <a:gd name="T10" fmla="*/ 2147483647 w 132"/>
              <a:gd name="T11" fmla="*/ 2147483647 h 59"/>
              <a:gd name="T12" fmla="*/ 2147483647 w 132"/>
              <a:gd name="T13" fmla="*/ 2147483647 h 59"/>
              <a:gd name="T14" fmla="*/ 2147483647 w 132"/>
              <a:gd name="T15" fmla="*/ 2147483647 h 59"/>
              <a:gd name="T16" fmla="*/ 2147483647 w 132"/>
              <a:gd name="T17" fmla="*/ 2147483647 h 59"/>
              <a:gd name="T18" fmla="*/ 2147483647 w 132"/>
              <a:gd name="T19" fmla="*/ 2147483647 h 59"/>
              <a:gd name="T20" fmla="*/ 2147483647 w 132"/>
              <a:gd name="T21" fmla="*/ 2147483647 h 59"/>
              <a:gd name="T22" fmla="*/ 2147483647 w 132"/>
              <a:gd name="T23" fmla="*/ 2147483647 h 59"/>
              <a:gd name="T24" fmla="*/ 2147483647 w 132"/>
              <a:gd name="T25" fmla="*/ 2147483647 h 59"/>
              <a:gd name="T26" fmla="*/ 2147483647 w 132"/>
              <a:gd name="T27" fmla="*/ 2147483647 h 59"/>
              <a:gd name="T28" fmla="*/ 2147483647 w 132"/>
              <a:gd name="T29" fmla="*/ 2147483647 h 59"/>
              <a:gd name="T30" fmla="*/ 2147483647 w 132"/>
              <a:gd name="T31" fmla="*/ 2147483647 h 59"/>
              <a:gd name="T32" fmla="*/ 2147483647 w 132"/>
              <a:gd name="T33" fmla="*/ 2147483647 h 59"/>
              <a:gd name="T34" fmla="*/ 2147483647 w 132"/>
              <a:gd name="T35" fmla="*/ 2147483647 h 59"/>
              <a:gd name="T36" fmla="*/ 2147483647 w 132"/>
              <a:gd name="T37" fmla="*/ 2147483647 h 59"/>
              <a:gd name="T38" fmla="*/ 2147483647 w 132"/>
              <a:gd name="T39" fmla="*/ 2147483647 h 59"/>
              <a:gd name="T40" fmla="*/ 2147483647 w 132"/>
              <a:gd name="T41" fmla="*/ 2147483647 h 59"/>
              <a:gd name="T42" fmla="*/ 2147483647 w 132"/>
              <a:gd name="T43" fmla="*/ 2147483647 h 59"/>
              <a:gd name="T44" fmla="*/ 2147483647 w 132"/>
              <a:gd name="T45" fmla="*/ 2147483647 h 59"/>
              <a:gd name="T46" fmla="*/ 2147483647 w 132"/>
              <a:gd name="T47" fmla="*/ 2147483647 h 59"/>
              <a:gd name="T48" fmla="*/ 2147483647 w 132"/>
              <a:gd name="T49" fmla="*/ 2147483647 h 59"/>
              <a:gd name="T50" fmla="*/ 2147483647 w 132"/>
              <a:gd name="T51" fmla="*/ 2147483647 h 59"/>
              <a:gd name="T52" fmla="*/ 2147483647 w 132"/>
              <a:gd name="T53" fmla="*/ 2147483647 h 59"/>
              <a:gd name="T54" fmla="*/ 2147483647 w 132"/>
              <a:gd name="T55" fmla="*/ 2147483647 h 59"/>
              <a:gd name="T56" fmla="*/ 2147483647 w 132"/>
              <a:gd name="T57" fmla="*/ 2147483647 h 59"/>
              <a:gd name="T58" fmla="*/ 2147483647 w 132"/>
              <a:gd name="T59" fmla="*/ 2147483647 h 59"/>
              <a:gd name="T60" fmla="*/ 2147483647 w 132"/>
              <a:gd name="T61" fmla="*/ 2147483647 h 59"/>
              <a:gd name="T62" fmla="*/ 2147483647 w 132"/>
              <a:gd name="T63" fmla="*/ 2147483647 h 59"/>
              <a:gd name="T64" fmla="*/ 2147483647 w 132"/>
              <a:gd name="T65" fmla="*/ 2147483647 h 59"/>
              <a:gd name="T66" fmla="*/ 2147483647 w 132"/>
              <a:gd name="T67" fmla="*/ 2147483647 h 59"/>
              <a:gd name="T68" fmla="*/ 2147483647 w 132"/>
              <a:gd name="T69" fmla="*/ 2147483647 h 59"/>
              <a:gd name="T70" fmla="*/ 2147483647 w 132"/>
              <a:gd name="T71" fmla="*/ 2147483647 h 59"/>
              <a:gd name="T72" fmla="*/ 2147483647 w 132"/>
              <a:gd name="T73" fmla="*/ 2147483647 h 59"/>
              <a:gd name="T74" fmla="*/ 2147483647 w 132"/>
              <a:gd name="T75" fmla="*/ 2147483647 h 59"/>
              <a:gd name="T76" fmla="*/ 2147483647 w 132"/>
              <a:gd name="T77" fmla="*/ 2147483647 h 59"/>
              <a:gd name="T78" fmla="*/ 2147483647 w 132"/>
              <a:gd name="T79" fmla="*/ 2147483647 h 59"/>
              <a:gd name="T80" fmla="*/ 2147483647 w 132"/>
              <a:gd name="T81" fmla="*/ 2147483647 h 59"/>
              <a:gd name="T82" fmla="*/ 2147483647 w 132"/>
              <a:gd name="T83" fmla="*/ 2147483647 h 59"/>
              <a:gd name="T84" fmla="*/ 2147483647 w 132"/>
              <a:gd name="T85" fmla="*/ 2147483647 h 59"/>
              <a:gd name="T86" fmla="*/ 2147483647 w 132"/>
              <a:gd name="T87" fmla="*/ 2147483647 h 59"/>
              <a:gd name="T88" fmla="*/ 2147483647 w 132"/>
              <a:gd name="T89" fmla="*/ 2147483647 h 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2"/>
              <a:gd name="T136" fmla="*/ 0 h 59"/>
              <a:gd name="T137" fmla="*/ 132 w 132"/>
              <a:gd name="T138" fmla="*/ 59 h 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2" h="59">
                <a:moveTo>
                  <a:pt x="0" y="47"/>
                </a:moveTo>
                <a:lnTo>
                  <a:pt x="0" y="51"/>
                </a:lnTo>
                <a:lnTo>
                  <a:pt x="19" y="49"/>
                </a:lnTo>
                <a:lnTo>
                  <a:pt x="30" y="43"/>
                </a:lnTo>
                <a:lnTo>
                  <a:pt x="51" y="41"/>
                </a:lnTo>
                <a:lnTo>
                  <a:pt x="60" y="46"/>
                </a:lnTo>
                <a:lnTo>
                  <a:pt x="74" y="45"/>
                </a:lnTo>
                <a:lnTo>
                  <a:pt x="95" y="59"/>
                </a:lnTo>
                <a:lnTo>
                  <a:pt x="97" y="58"/>
                </a:lnTo>
                <a:lnTo>
                  <a:pt x="103" y="58"/>
                </a:lnTo>
                <a:lnTo>
                  <a:pt x="104" y="54"/>
                </a:lnTo>
                <a:lnTo>
                  <a:pt x="105" y="56"/>
                </a:lnTo>
                <a:lnTo>
                  <a:pt x="106" y="49"/>
                </a:lnTo>
                <a:lnTo>
                  <a:pt x="109" y="45"/>
                </a:lnTo>
                <a:lnTo>
                  <a:pt x="111" y="43"/>
                </a:lnTo>
                <a:lnTo>
                  <a:pt x="110" y="42"/>
                </a:lnTo>
                <a:lnTo>
                  <a:pt x="110" y="41"/>
                </a:lnTo>
                <a:lnTo>
                  <a:pt x="109" y="39"/>
                </a:lnTo>
                <a:lnTo>
                  <a:pt x="111" y="41"/>
                </a:lnTo>
                <a:lnTo>
                  <a:pt x="111" y="42"/>
                </a:lnTo>
                <a:lnTo>
                  <a:pt x="112" y="42"/>
                </a:lnTo>
                <a:lnTo>
                  <a:pt x="114" y="41"/>
                </a:lnTo>
                <a:lnTo>
                  <a:pt x="115" y="41"/>
                </a:lnTo>
                <a:lnTo>
                  <a:pt x="114" y="38"/>
                </a:lnTo>
                <a:lnTo>
                  <a:pt x="115" y="38"/>
                </a:lnTo>
                <a:lnTo>
                  <a:pt x="115" y="39"/>
                </a:lnTo>
                <a:lnTo>
                  <a:pt x="120" y="37"/>
                </a:lnTo>
                <a:lnTo>
                  <a:pt x="124" y="37"/>
                </a:lnTo>
                <a:lnTo>
                  <a:pt x="127" y="32"/>
                </a:lnTo>
                <a:lnTo>
                  <a:pt x="126" y="31"/>
                </a:lnTo>
                <a:lnTo>
                  <a:pt x="124" y="32"/>
                </a:lnTo>
                <a:lnTo>
                  <a:pt x="124" y="30"/>
                </a:lnTo>
                <a:lnTo>
                  <a:pt x="122" y="32"/>
                </a:lnTo>
                <a:lnTo>
                  <a:pt x="122" y="33"/>
                </a:lnTo>
                <a:lnTo>
                  <a:pt x="121" y="32"/>
                </a:lnTo>
                <a:lnTo>
                  <a:pt x="121" y="34"/>
                </a:lnTo>
                <a:lnTo>
                  <a:pt x="117" y="33"/>
                </a:lnTo>
                <a:lnTo>
                  <a:pt x="114" y="31"/>
                </a:lnTo>
                <a:lnTo>
                  <a:pt x="114" y="30"/>
                </a:lnTo>
                <a:lnTo>
                  <a:pt x="119" y="33"/>
                </a:lnTo>
                <a:lnTo>
                  <a:pt x="122" y="29"/>
                </a:lnTo>
                <a:lnTo>
                  <a:pt x="120" y="28"/>
                </a:lnTo>
                <a:lnTo>
                  <a:pt x="122" y="26"/>
                </a:lnTo>
                <a:lnTo>
                  <a:pt x="120" y="26"/>
                </a:lnTo>
                <a:lnTo>
                  <a:pt x="113" y="24"/>
                </a:lnTo>
                <a:lnTo>
                  <a:pt x="117" y="23"/>
                </a:lnTo>
                <a:lnTo>
                  <a:pt x="120" y="24"/>
                </a:lnTo>
                <a:lnTo>
                  <a:pt x="119" y="22"/>
                </a:lnTo>
                <a:lnTo>
                  <a:pt x="120" y="22"/>
                </a:lnTo>
                <a:lnTo>
                  <a:pt x="122" y="20"/>
                </a:lnTo>
                <a:lnTo>
                  <a:pt x="121" y="22"/>
                </a:lnTo>
                <a:lnTo>
                  <a:pt x="121" y="24"/>
                </a:lnTo>
                <a:lnTo>
                  <a:pt x="123" y="22"/>
                </a:lnTo>
                <a:lnTo>
                  <a:pt x="124" y="24"/>
                </a:lnTo>
                <a:lnTo>
                  <a:pt x="125" y="24"/>
                </a:lnTo>
                <a:lnTo>
                  <a:pt x="128" y="24"/>
                </a:lnTo>
                <a:lnTo>
                  <a:pt x="129" y="22"/>
                </a:lnTo>
                <a:lnTo>
                  <a:pt x="130" y="18"/>
                </a:lnTo>
                <a:lnTo>
                  <a:pt x="132" y="17"/>
                </a:lnTo>
                <a:lnTo>
                  <a:pt x="132" y="15"/>
                </a:lnTo>
                <a:lnTo>
                  <a:pt x="131" y="12"/>
                </a:lnTo>
                <a:lnTo>
                  <a:pt x="129" y="12"/>
                </a:lnTo>
                <a:lnTo>
                  <a:pt x="127" y="17"/>
                </a:lnTo>
                <a:lnTo>
                  <a:pt x="126" y="14"/>
                </a:lnTo>
                <a:lnTo>
                  <a:pt x="126" y="11"/>
                </a:lnTo>
                <a:lnTo>
                  <a:pt x="121" y="13"/>
                </a:lnTo>
                <a:lnTo>
                  <a:pt x="116" y="14"/>
                </a:lnTo>
                <a:lnTo>
                  <a:pt x="117" y="12"/>
                </a:lnTo>
                <a:lnTo>
                  <a:pt x="119" y="10"/>
                </a:lnTo>
                <a:lnTo>
                  <a:pt x="125" y="8"/>
                </a:lnTo>
                <a:lnTo>
                  <a:pt x="123" y="5"/>
                </a:lnTo>
                <a:lnTo>
                  <a:pt x="128" y="7"/>
                </a:lnTo>
                <a:lnTo>
                  <a:pt x="126" y="5"/>
                </a:lnTo>
                <a:lnTo>
                  <a:pt x="130" y="8"/>
                </a:lnTo>
                <a:lnTo>
                  <a:pt x="127" y="2"/>
                </a:lnTo>
                <a:lnTo>
                  <a:pt x="124" y="0"/>
                </a:lnTo>
                <a:lnTo>
                  <a:pt x="76" y="9"/>
                </a:lnTo>
                <a:lnTo>
                  <a:pt x="38" y="14"/>
                </a:lnTo>
                <a:lnTo>
                  <a:pt x="37" y="19"/>
                </a:lnTo>
                <a:lnTo>
                  <a:pt x="35" y="20"/>
                </a:lnTo>
                <a:lnTo>
                  <a:pt x="32" y="25"/>
                </a:lnTo>
                <a:lnTo>
                  <a:pt x="30" y="25"/>
                </a:lnTo>
                <a:lnTo>
                  <a:pt x="28" y="26"/>
                </a:lnTo>
                <a:lnTo>
                  <a:pt x="26" y="28"/>
                </a:lnTo>
                <a:lnTo>
                  <a:pt x="23" y="27"/>
                </a:lnTo>
                <a:lnTo>
                  <a:pt x="20" y="30"/>
                </a:lnTo>
                <a:lnTo>
                  <a:pt x="19" y="33"/>
                </a:lnTo>
                <a:lnTo>
                  <a:pt x="4" y="41"/>
                </a:lnTo>
                <a:lnTo>
                  <a:pt x="4" y="45"/>
                </a:lnTo>
                <a:lnTo>
                  <a:pt x="0" y="4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5" name="North Dakota"/>
          <p:cNvSpPr>
            <a:spLocks noChangeAspect="1"/>
          </p:cNvSpPr>
          <p:nvPr/>
        </p:nvSpPr>
        <p:spPr bwMode="auto">
          <a:xfrm>
            <a:off x="4033838" y="1700213"/>
            <a:ext cx="809625" cy="504825"/>
          </a:xfrm>
          <a:custGeom>
            <a:avLst/>
            <a:gdLst>
              <a:gd name="T0" fmla="*/ 0 w 103"/>
              <a:gd name="T1" fmla="*/ 2147483647 h 65"/>
              <a:gd name="T2" fmla="*/ 2147483647 w 103"/>
              <a:gd name="T3" fmla="*/ 0 h 65"/>
              <a:gd name="T4" fmla="*/ 2147483647 w 103"/>
              <a:gd name="T5" fmla="*/ 2147483647 h 65"/>
              <a:gd name="T6" fmla="*/ 2147483647 w 103"/>
              <a:gd name="T7" fmla="*/ 2147483647 h 65"/>
              <a:gd name="T8" fmla="*/ 2147483647 w 103"/>
              <a:gd name="T9" fmla="*/ 2147483647 h 65"/>
              <a:gd name="T10" fmla="*/ 2147483647 w 103"/>
              <a:gd name="T11" fmla="*/ 2147483647 h 65"/>
              <a:gd name="T12" fmla="*/ 2147483647 w 103"/>
              <a:gd name="T13" fmla="*/ 2147483647 h 65"/>
              <a:gd name="T14" fmla="*/ 2147483647 w 103"/>
              <a:gd name="T15" fmla="*/ 2147483647 h 65"/>
              <a:gd name="T16" fmla="*/ 2147483647 w 103"/>
              <a:gd name="T17" fmla="*/ 2147483647 h 65"/>
              <a:gd name="T18" fmla="*/ 0 w 103"/>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65"/>
              <a:gd name="T32" fmla="*/ 103 w 103"/>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65">
                <a:moveTo>
                  <a:pt x="0" y="59"/>
                </a:moveTo>
                <a:lnTo>
                  <a:pt x="5" y="0"/>
                </a:lnTo>
                <a:lnTo>
                  <a:pt x="56" y="3"/>
                </a:lnTo>
                <a:lnTo>
                  <a:pt x="95" y="4"/>
                </a:lnTo>
                <a:lnTo>
                  <a:pt x="96" y="21"/>
                </a:lnTo>
                <a:lnTo>
                  <a:pt x="100" y="34"/>
                </a:lnTo>
                <a:lnTo>
                  <a:pt x="100" y="51"/>
                </a:lnTo>
                <a:lnTo>
                  <a:pt x="103" y="65"/>
                </a:lnTo>
                <a:lnTo>
                  <a:pt x="49" y="63"/>
                </a:lnTo>
                <a:lnTo>
                  <a:pt x="0" y="59"/>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6" name="Ohio"/>
          <p:cNvSpPr>
            <a:spLocks noChangeAspect="1"/>
          </p:cNvSpPr>
          <p:nvPr/>
        </p:nvSpPr>
        <p:spPr bwMode="auto">
          <a:xfrm>
            <a:off x="6173788" y="2679700"/>
            <a:ext cx="511175" cy="566738"/>
          </a:xfrm>
          <a:custGeom>
            <a:avLst/>
            <a:gdLst>
              <a:gd name="T0" fmla="*/ 0 w 65"/>
              <a:gd name="T1" fmla="*/ 2147483647 h 73"/>
              <a:gd name="T2" fmla="*/ 2147483647 w 65"/>
              <a:gd name="T3" fmla="*/ 2147483647 h 73"/>
              <a:gd name="T4" fmla="*/ 2147483647 w 65"/>
              <a:gd name="T5" fmla="*/ 2147483647 h 73"/>
              <a:gd name="T6" fmla="*/ 2147483647 w 65"/>
              <a:gd name="T7" fmla="*/ 2147483647 h 73"/>
              <a:gd name="T8" fmla="*/ 2147483647 w 65"/>
              <a:gd name="T9" fmla="*/ 2147483647 h 73"/>
              <a:gd name="T10" fmla="*/ 2147483647 w 65"/>
              <a:gd name="T11" fmla="*/ 2147483647 h 73"/>
              <a:gd name="T12" fmla="*/ 2147483647 w 65"/>
              <a:gd name="T13" fmla="*/ 2147483647 h 73"/>
              <a:gd name="T14" fmla="*/ 2147483647 w 65"/>
              <a:gd name="T15" fmla="*/ 2147483647 h 73"/>
              <a:gd name="T16" fmla="*/ 2147483647 w 65"/>
              <a:gd name="T17" fmla="*/ 2147483647 h 73"/>
              <a:gd name="T18" fmla="*/ 2147483647 w 65"/>
              <a:gd name="T19" fmla="*/ 2147483647 h 73"/>
              <a:gd name="T20" fmla="*/ 2147483647 w 65"/>
              <a:gd name="T21" fmla="*/ 2147483647 h 73"/>
              <a:gd name="T22" fmla="*/ 2147483647 w 65"/>
              <a:gd name="T23" fmla="*/ 2147483647 h 73"/>
              <a:gd name="T24" fmla="*/ 2147483647 w 65"/>
              <a:gd name="T25" fmla="*/ 2147483647 h 73"/>
              <a:gd name="T26" fmla="*/ 2147483647 w 65"/>
              <a:gd name="T27" fmla="*/ 2147483647 h 73"/>
              <a:gd name="T28" fmla="*/ 2147483647 w 65"/>
              <a:gd name="T29" fmla="*/ 2147483647 h 73"/>
              <a:gd name="T30" fmla="*/ 2147483647 w 65"/>
              <a:gd name="T31" fmla="*/ 2147483647 h 73"/>
              <a:gd name="T32" fmla="*/ 2147483647 w 65"/>
              <a:gd name="T33" fmla="*/ 2147483647 h 73"/>
              <a:gd name="T34" fmla="*/ 2147483647 w 65"/>
              <a:gd name="T35" fmla="*/ 2147483647 h 73"/>
              <a:gd name="T36" fmla="*/ 2147483647 w 65"/>
              <a:gd name="T37" fmla="*/ 2147483647 h 73"/>
              <a:gd name="T38" fmla="*/ 2147483647 w 65"/>
              <a:gd name="T39" fmla="*/ 0 h 73"/>
              <a:gd name="T40" fmla="*/ 2147483647 w 65"/>
              <a:gd name="T41" fmla="*/ 2147483647 h 73"/>
              <a:gd name="T42" fmla="*/ 2147483647 w 65"/>
              <a:gd name="T43" fmla="*/ 2147483647 h 73"/>
              <a:gd name="T44" fmla="*/ 2147483647 w 65"/>
              <a:gd name="T45" fmla="*/ 2147483647 h 73"/>
              <a:gd name="T46" fmla="*/ 2147483647 w 65"/>
              <a:gd name="T47" fmla="*/ 2147483647 h 73"/>
              <a:gd name="T48" fmla="*/ 2147483647 w 65"/>
              <a:gd name="T49" fmla="*/ 2147483647 h 73"/>
              <a:gd name="T50" fmla="*/ 2147483647 w 65"/>
              <a:gd name="T51" fmla="*/ 2147483647 h 73"/>
              <a:gd name="T52" fmla="*/ 2147483647 w 65"/>
              <a:gd name="T53" fmla="*/ 2147483647 h 73"/>
              <a:gd name="T54" fmla="*/ 2147483647 w 65"/>
              <a:gd name="T55" fmla="*/ 2147483647 h 73"/>
              <a:gd name="T56" fmla="*/ 2147483647 w 65"/>
              <a:gd name="T57" fmla="*/ 2147483647 h 73"/>
              <a:gd name="T58" fmla="*/ 2147483647 w 65"/>
              <a:gd name="T59" fmla="*/ 2147483647 h 73"/>
              <a:gd name="T60" fmla="*/ 2147483647 w 65"/>
              <a:gd name="T61" fmla="*/ 2147483647 h 73"/>
              <a:gd name="T62" fmla="*/ 2147483647 w 65"/>
              <a:gd name="T63" fmla="*/ 2147483647 h 73"/>
              <a:gd name="T64" fmla="*/ 2147483647 w 65"/>
              <a:gd name="T65" fmla="*/ 2147483647 h 73"/>
              <a:gd name="T66" fmla="*/ 2147483647 w 65"/>
              <a:gd name="T67" fmla="*/ 2147483647 h 73"/>
              <a:gd name="T68" fmla="*/ 2147483647 w 65"/>
              <a:gd name="T69" fmla="*/ 2147483647 h 73"/>
              <a:gd name="T70" fmla="*/ 2147483647 w 65"/>
              <a:gd name="T71" fmla="*/ 2147483647 h 73"/>
              <a:gd name="T72" fmla="*/ 2147483647 w 65"/>
              <a:gd name="T73" fmla="*/ 2147483647 h 73"/>
              <a:gd name="T74" fmla="*/ 0 w 65"/>
              <a:gd name="T75" fmla="*/ 2147483647 h 7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73"/>
              <a:gd name="T116" fmla="*/ 65 w 65"/>
              <a:gd name="T117" fmla="*/ 73 h 7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73">
                <a:moveTo>
                  <a:pt x="0" y="13"/>
                </a:moveTo>
                <a:lnTo>
                  <a:pt x="6" y="64"/>
                </a:lnTo>
                <a:lnTo>
                  <a:pt x="10" y="64"/>
                </a:lnTo>
                <a:lnTo>
                  <a:pt x="13" y="65"/>
                </a:lnTo>
                <a:lnTo>
                  <a:pt x="15" y="69"/>
                </a:lnTo>
                <a:lnTo>
                  <a:pt x="20" y="69"/>
                </a:lnTo>
                <a:lnTo>
                  <a:pt x="23" y="71"/>
                </a:lnTo>
                <a:lnTo>
                  <a:pt x="31" y="71"/>
                </a:lnTo>
                <a:lnTo>
                  <a:pt x="33" y="69"/>
                </a:lnTo>
                <a:lnTo>
                  <a:pt x="41" y="73"/>
                </a:lnTo>
                <a:lnTo>
                  <a:pt x="46" y="69"/>
                </a:lnTo>
                <a:lnTo>
                  <a:pt x="47" y="61"/>
                </a:lnTo>
                <a:lnTo>
                  <a:pt x="50" y="63"/>
                </a:lnTo>
                <a:lnTo>
                  <a:pt x="52" y="56"/>
                </a:lnTo>
                <a:lnTo>
                  <a:pt x="60" y="50"/>
                </a:lnTo>
                <a:lnTo>
                  <a:pt x="63" y="46"/>
                </a:lnTo>
                <a:lnTo>
                  <a:pt x="64" y="31"/>
                </a:lnTo>
                <a:lnTo>
                  <a:pt x="63" y="27"/>
                </a:lnTo>
                <a:lnTo>
                  <a:pt x="65" y="25"/>
                </a:lnTo>
                <a:lnTo>
                  <a:pt x="61" y="0"/>
                </a:lnTo>
                <a:lnTo>
                  <a:pt x="54" y="3"/>
                </a:lnTo>
                <a:lnTo>
                  <a:pt x="50" y="6"/>
                </a:lnTo>
                <a:lnTo>
                  <a:pt x="48" y="8"/>
                </a:lnTo>
                <a:lnTo>
                  <a:pt x="45" y="12"/>
                </a:lnTo>
                <a:lnTo>
                  <a:pt x="41" y="12"/>
                </a:lnTo>
                <a:lnTo>
                  <a:pt x="36" y="14"/>
                </a:lnTo>
                <a:lnTo>
                  <a:pt x="34" y="15"/>
                </a:lnTo>
                <a:lnTo>
                  <a:pt x="31" y="14"/>
                </a:lnTo>
                <a:lnTo>
                  <a:pt x="28" y="15"/>
                </a:lnTo>
                <a:lnTo>
                  <a:pt x="27" y="15"/>
                </a:lnTo>
                <a:lnTo>
                  <a:pt x="31" y="12"/>
                </a:lnTo>
                <a:lnTo>
                  <a:pt x="29" y="12"/>
                </a:lnTo>
                <a:lnTo>
                  <a:pt x="27" y="13"/>
                </a:lnTo>
                <a:lnTo>
                  <a:pt x="21" y="11"/>
                </a:lnTo>
                <a:lnTo>
                  <a:pt x="19" y="12"/>
                </a:lnTo>
                <a:lnTo>
                  <a:pt x="20" y="10"/>
                </a:lnTo>
                <a:lnTo>
                  <a:pt x="0" y="13"/>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7" name="Oregon"/>
          <p:cNvSpPr>
            <a:spLocks noChangeAspect="1"/>
          </p:cNvSpPr>
          <p:nvPr/>
        </p:nvSpPr>
        <p:spPr bwMode="auto">
          <a:xfrm>
            <a:off x="1733550" y="1706563"/>
            <a:ext cx="973138" cy="823912"/>
          </a:xfrm>
          <a:custGeom>
            <a:avLst/>
            <a:gdLst>
              <a:gd name="T0" fmla="*/ 0 w 124"/>
              <a:gd name="T1" fmla="*/ 2147483647 h 106"/>
              <a:gd name="T2" fmla="*/ 2147483647 w 124"/>
              <a:gd name="T3" fmla="*/ 2147483647 h 106"/>
              <a:gd name="T4" fmla="*/ 2147483647 w 124"/>
              <a:gd name="T5" fmla="*/ 2147483647 h 106"/>
              <a:gd name="T6" fmla="*/ 2147483647 w 124"/>
              <a:gd name="T7" fmla="*/ 0 h 106"/>
              <a:gd name="T8" fmla="*/ 2147483647 w 124"/>
              <a:gd name="T9" fmla="*/ 2147483647 h 106"/>
              <a:gd name="T10" fmla="*/ 2147483647 w 124"/>
              <a:gd name="T11" fmla="*/ 2147483647 h 106"/>
              <a:gd name="T12" fmla="*/ 2147483647 w 124"/>
              <a:gd name="T13" fmla="*/ 2147483647 h 106"/>
              <a:gd name="T14" fmla="*/ 2147483647 w 124"/>
              <a:gd name="T15" fmla="*/ 2147483647 h 106"/>
              <a:gd name="T16" fmla="*/ 2147483647 w 124"/>
              <a:gd name="T17" fmla="*/ 2147483647 h 106"/>
              <a:gd name="T18" fmla="*/ 2147483647 w 124"/>
              <a:gd name="T19" fmla="*/ 2147483647 h 106"/>
              <a:gd name="T20" fmla="*/ 2147483647 w 124"/>
              <a:gd name="T21" fmla="*/ 2147483647 h 106"/>
              <a:gd name="T22" fmla="*/ 2147483647 w 124"/>
              <a:gd name="T23" fmla="*/ 2147483647 h 106"/>
              <a:gd name="T24" fmla="*/ 2147483647 w 124"/>
              <a:gd name="T25" fmla="*/ 2147483647 h 106"/>
              <a:gd name="T26" fmla="*/ 2147483647 w 124"/>
              <a:gd name="T27" fmla="*/ 2147483647 h 106"/>
              <a:gd name="T28" fmla="*/ 2147483647 w 124"/>
              <a:gd name="T29" fmla="*/ 2147483647 h 106"/>
              <a:gd name="T30" fmla="*/ 2147483647 w 124"/>
              <a:gd name="T31" fmla="*/ 2147483647 h 106"/>
              <a:gd name="T32" fmla="*/ 2147483647 w 124"/>
              <a:gd name="T33" fmla="*/ 2147483647 h 106"/>
              <a:gd name="T34" fmla="*/ 2147483647 w 124"/>
              <a:gd name="T35" fmla="*/ 2147483647 h 106"/>
              <a:gd name="T36" fmla="*/ 2147483647 w 124"/>
              <a:gd name="T37" fmla="*/ 2147483647 h 106"/>
              <a:gd name="T38" fmla="*/ 2147483647 w 124"/>
              <a:gd name="T39" fmla="*/ 2147483647 h 106"/>
              <a:gd name="T40" fmla="*/ 2147483647 w 124"/>
              <a:gd name="T41" fmla="*/ 2147483647 h 106"/>
              <a:gd name="T42" fmla="*/ 2147483647 w 124"/>
              <a:gd name="T43" fmla="*/ 2147483647 h 106"/>
              <a:gd name="T44" fmla="*/ 2147483647 w 124"/>
              <a:gd name="T45" fmla="*/ 2147483647 h 106"/>
              <a:gd name="T46" fmla="*/ 2147483647 w 124"/>
              <a:gd name="T47" fmla="*/ 2147483647 h 106"/>
              <a:gd name="T48" fmla="*/ 2147483647 w 124"/>
              <a:gd name="T49" fmla="*/ 2147483647 h 106"/>
              <a:gd name="T50" fmla="*/ 0 w 124"/>
              <a:gd name="T51" fmla="*/ 2147483647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4"/>
              <a:gd name="T79" fmla="*/ 0 h 106"/>
              <a:gd name="T80" fmla="*/ 124 w 12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4" h="106">
                <a:moveTo>
                  <a:pt x="0" y="79"/>
                </a:moveTo>
                <a:lnTo>
                  <a:pt x="2" y="60"/>
                </a:lnTo>
                <a:lnTo>
                  <a:pt x="11" y="44"/>
                </a:lnTo>
                <a:lnTo>
                  <a:pt x="27" y="0"/>
                </a:lnTo>
                <a:lnTo>
                  <a:pt x="34" y="2"/>
                </a:lnTo>
                <a:lnTo>
                  <a:pt x="35" y="4"/>
                </a:lnTo>
                <a:lnTo>
                  <a:pt x="37" y="4"/>
                </a:lnTo>
                <a:lnTo>
                  <a:pt x="41" y="12"/>
                </a:lnTo>
                <a:lnTo>
                  <a:pt x="40" y="15"/>
                </a:lnTo>
                <a:lnTo>
                  <a:pt x="46" y="20"/>
                </a:lnTo>
                <a:lnTo>
                  <a:pt x="57" y="19"/>
                </a:lnTo>
                <a:lnTo>
                  <a:pt x="65" y="23"/>
                </a:lnTo>
                <a:lnTo>
                  <a:pt x="68" y="22"/>
                </a:lnTo>
                <a:lnTo>
                  <a:pt x="92" y="23"/>
                </a:lnTo>
                <a:lnTo>
                  <a:pt x="119" y="29"/>
                </a:lnTo>
                <a:lnTo>
                  <a:pt x="121" y="33"/>
                </a:lnTo>
                <a:lnTo>
                  <a:pt x="124" y="38"/>
                </a:lnTo>
                <a:lnTo>
                  <a:pt x="120" y="44"/>
                </a:lnTo>
                <a:lnTo>
                  <a:pt x="115" y="52"/>
                </a:lnTo>
                <a:lnTo>
                  <a:pt x="109" y="57"/>
                </a:lnTo>
                <a:lnTo>
                  <a:pt x="108" y="61"/>
                </a:lnTo>
                <a:lnTo>
                  <a:pt x="111" y="65"/>
                </a:lnTo>
                <a:lnTo>
                  <a:pt x="107" y="74"/>
                </a:lnTo>
                <a:lnTo>
                  <a:pt x="100" y="106"/>
                </a:lnTo>
                <a:lnTo>
                  <a:pt x="58" y="95"/>
                </a:lnTo>
                <a:lnTo>
                  <a:pt x="0" y="79"/>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8" name="Pennsylvania"/>
          <p:cNvSpPr>
            <a:spLocks noChangeAspect="1"/>
          </p:cNvSpPr>
          <p:nvPr/>
        </p:nvSpPr>
        <p:spPr bwMode="auto">
          <a:xfrm>
            <a:off x="6653213" y="2562225"/>
            <a:ext cx="714375" cy="458788"/>
          </a:xfrm>
          <a:custGeom>
            <a:avLst/>
            <a:gdLst>
              <a:gd name="T0" fmla="*/ 0 w 91"/>
              <a:gd name="T1" fmla="*/ 2147483647 h 59"/>
              <a:gd name="T2" fmla="*/ 2147483647 w 91"/>
              <a:gd name="T3" fmla="*/ 2147483647 h 59"/>
              <a:gd name="T4" fmla="*/ 2147483647 w 91"/>
              <a:gd name="T5" fmla="*/ 2147483647 h 59"/>
              <a:gd name="T6" fmla="*/ 2147483647 w 91"/>
              <a:gd name="T7" fmla="*/ 2147483647 h 59"/>
              <a:gd name="T8" fmla="*/ 2147483647 w 91"/>
              <a:gd name="T9" fmla="*/ 2147483647 h 59"/>
              <a:gd name="T10" fmla="*/ 2147483647 w 91"/>
              <a:gd name="T11" fmla="*/ 2147483647 h 59"/>
              <a:gd name="T12" fmla="*/ 2147483647 w 91"/>
              <a:gd name="T13" fmla="*/ 2147483647 h 59"/>
              <a:gd name="T14" fmla="*/ 2147483647 w 91"/>
              <a:gd name="T15" fmla="*/ 2147483647 h 59"/>
              <a:gd name="T16" fmla="*/ 2147483647 w 91"/>
              <a:gd name="T17" fmla="*/ 2147483647 h 59"/>
              <a:gd name="T18" fmla="*/ 2147483647 w 91"/>
              <a:gd name="T19" fmla="*/ 2147483647 h 59"/>
              <a:gd name="T20" fmla="*/ 2147483647 w 91"/>
              <a:gd name="T21" fmla="*/ 2147483647 h 59"/>
              <a:gd name="T22" fmla="*/ 2147483647 w 91"/>
              <a:gd name="T23" fmla="*/ 2147483647 h 59"/>
              <a:gd name="T24" fmla="*/ 2147483647 w 91"/>
              <a:gd name="T25" fmla="*/ 2147483647 h 59"/>
              <a:gd name="T26" fmla="*/ 2147483647 w 91"/>
              <a:gd name="T27" fmla="*/ 2147483647 h 59"/>
              <a:gd name="T28" fmla="*/ 2147483647 w 91"/>
              <a:gd name="T29" fmla="*/ 2147483647 h 59"/>
              <a:gd name="T30" fmla="*/ 2147483647 w 91"/>
              <a:gd name="T31" fmla="*/ 0 h 59"/>
              <a:gd name="T32" fmla="*/ 2147483647 w 91"/>
              <a:gd name="T33" fmla="*/ 2147483647 h 59"/>
              <a:gd name="T34" fmla="*/ 2147483647 w 91"/>
              <a:gd name="T35" fmla="*/ 2147483647 h 59"/>
              <a:gd name="T36" fmla="*/ 0 w 91"/>
              <a:gd name="T37" fmla="*/ 2147483647 h 5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1"/>
              <a:gd name="T58" fmla="*/ 0 h 59"/>
              <a:gd name="T59" fmla="*/ 91 w 91"/>
              <a:gd name="T60" fmla="*/ 59 h 5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1" h="59">
                <a:moveTo>
                  <a:pt x="0" y="15"/>
                </a:moveTo>
                <a:lnTo>
                  <a:pt x="4" y="40"/>
                </a:lnTo>
                <a:lnTo>
                  <a:pt x="7" y="59"/>
                </a:lnTo>
                <a:lnTo>
                  <a:pt x="23" y="56"/>
                </a:lnTo>
                <a:lnTo>
                  <a:pt x="77" y="46"/>
                </a:lnTo>
                <a:lnTo>
                  <a:pt x="79" y="43"/>
                </a:lnTo>
                <a:lnTo>
                  <a:pt x="82" y="43"/>
                </a:lnTo>
                <a:lnTo>
                  <a:pt x="86" y="41"/>
                </a:lnTo>
                <a:lnTo>
                  <a:pt x="87" y="37"/>
                </a:lnTo>
                <a:lnTo>
                  <a:pt x="91" y="34"/>
                </a:lnTo>
                <a:lnTo>
                  <a:pt x="82" y="27"/>
                </a:lnTo>
                <a:lnTo>
                  <a:pt x="81" y="20"/>
                </a:lnTo>
                <a:lnTo>
                  <a:pt x="85" y="10"/>
                </a:lnTo>
                <a:lnTo>
                  <a:pt x="80" y="7"/>
                </a:lnTo>
                <a:lnTo>
                  <a:pt x="77" y="3"/>
                </a:lnTo>
                <a:lnTo>
                  <a:pt x="73" y="0"/>
                </a:lnTo>
                <a:lnTo>
                  <a:pt x="13" y="12"/>
                </a:lnTo>
                <a:lnTo>
                  <a:pt x="10" y="7"/>
                </a:lnTo>
                <a:lnTo>
                  <a:pt x="0" y="15"/>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19" name="Rhode Island"/>
          <p:cNvSpPr>
            <a:spLocks noChangeAspect="1"/>
          </p:cNvSpPr>
          <p:nvPr/>
        </p:nvSpPr>
        <p:spPr bwMode="auto">
          <a:xfrm>
            <a:off x="7626350" y="2462213"/>
            <a:ext cx="95250" cy="114300"/>
          </a:xfrm>
          <a:custGeom>
            <a:avLst/>
            <a:gdLst>
              <a:gd name="T0" fmla="*/ 0 w 12"/>
              <a:gd name="T1" fmla="*/ 2147483647 h 15"/>
              <a:gd name="T2" fmla="*/ 2147483647 w 12"/>
              <a:gd name="T3" fmla="*/ 2147483647 h 15"/>
              <a:gd name="T4" fmla="*/ 2147483647 w 12"/>
              <a:gd name="T5" fmla="*/ 2147483647 h 15"/>
              <a:gd name="T6" fmla="*/ 2147483647 w 12"/>
              <a:gd name="T7" fmla="*/ 2147483647 h 15"/>
              <a:gd name="T8" fmla="*/ 2147483647 w 12"/>
              <a:gd name="T9" fmla="*/ 2147483647 h 15"/>
              <a:gd name="T10" fmla="*/ 2147483647 w 12"/>
              <a:gd name="T11" fmla="*/ 2147483647 h 15"/>
              <a:gd name="T12" fmla="*/ 2147483647 w 12"/>
              <a:gd name="T13" fmla="*/ 2147483647 h 15"/>
              <a:gd name="T14" fmla="*/ 2147483647 w 12"/>
              <a:gd name="T15" fmla="*/ 2147483647 h 15"/>
              <a:gd name="T16" fmla="*/ 2147483647 w 12"/>
              <a:gd name="T17" fmla="*/ 2147483647 h 15"/>
              <a:gd name="T18" fmla="*/ 2147483647 w 12"/>
              <a:gd name="T19" fmla="*/ 2147483647 h 15"/>
              <a:gd name="T20" fmla="*/ 2147483647 w 12"/>
              <a:gd name="T21" fmla="*/ 2147483647 h 15"/>
              <a:gd name="T22" fmla="*/ 2147483647 w 12"/>
              <a:gd name="T23" fmla="*/ 2147483647 h 15"/>
              <a:gd name="T24" fmla="*/ 2147483647 w 12"/>
              <a:gd name="T25" fmla="*/ 0 h 15"/>
              <a:gd name="T26" fmla="*/ 2147483647 w 12"/>
              <a:gd name="T27" fmla="*/ 0 h 15"/>
              <a:gd name="T28" fmla="*/ 0 w 12"/>
              <a:gd name="T29" fmla="*/ 2147483647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
              <a:gd name="T46" fmla="*/ 0 h 15"/>
              <a:gd name="T47" fmla="*/ 12 w 12"/>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 h="15">
                <a:moveTo>
                  <a:pt x="0" y="1"/>
                </a:moveTo>
                <a:lnTo>
                  <a:pt x="2" y="14"/>
                </a:lnTo>
                <a:lnTo>
                  <a:pt x="3" y="15"/>
                </a:lnTo>
                <a:lnTo>
                  <a:pt x="8" y="12"/>
                </a:lnTo>
                <a:lnTo>
                  <a:pt x="7" y="8"/>
                </a:lnTo>
                <a:lnTo>
                  <a:pt x="8" y="6"/>
                </a:lnTo>
                <a:lnTo>
                  <a:pt x="9" y="8"/>
                </a:lnTo>
                <a:lnTo>
                  <a:pt x="10" y="11"/>
                </a:lnTo>
                <a:lnTo>
                  <a:pt x="11" y="10"/>
                </a:lnTo>
                <a:lnTo>
                  <a:pt x="12" y="8"/>
                </a:lnTo>
                <a:lnTo>
                  <a:pt x="11" y="5"/>
                </a:lnTo>
                <a:lnTo>
                  <a:pt x="8" y="4"/>
                </a:lnTo>
                <a:lnTo>
                  <a:pt x="6" y="0"/>
                </a:lnTo>
                <a:lnTo>
                  <a:pt x="4" y="0"/>
                </a:lnTo>
                <a:lnTo>
                  <a:pt x="0" y="1"/>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0" name="South Carolina"/>
          <p:cNvSpPr>
            <a:spLocks noChangeAspect="1"/>
          </p:cNvSpPr>
          <p:nvPr/>
        </p:nvSpPr>
        <p:spPr bwMode="auto">
          <a:xfrm>
            <a:off x="6481763" y="3719513"/>
            <a:ext cx="619125" cy="466725"/>
          </a:xfrm>
          <a:custGeom>
            <a:avLst/>
            <a:gdLst>
              <a:gd name="T0" fmla="*/ 0 w 79"/>
              <a:gd name="T1" fmla="*/ 2147483647 h 60"/>
              <a:gd name="T2" fmla="*/ 2147483647 w 79"/>
              <a:gd name="T3" fmla="*/ 2147483647 h 60"/>
              <a:gd name="T4" fmla="*/ 2147483647 w 79"/>
              <a:gd name="T5" fmla="*/ 2147483647 h 60"/>
              <a:gd name="T6" fmla="*/ 2147483647 w 79"/>
              <a:gd name="T7" fmla="*/ 0 h 60"/>
              <a:gd name="T8" fmla="*/ 2147483647 w 79"/>
              <a:gd name="T9" fmla="*/ 2147483647 h 60"/>
              <a:gd name="T10" fmla="*/ 2147483647 w 79"/>
              <a:gd name="T11" fmla="*/ 2147483647 h 60"/>
              <a:gd name="T12" fmla="*/ 2147483647 w 79"/>
              <a:gd name="T13" fmla="*/ 2147483647 h 60"/>
              <a:gd name="T14" fmla="*/ 2147483647 w 79"/>
              <a:gd name="T15" fmla="*/ 2147483647 h 60"/>
              <a:gd name="T16" fmla="*/ 2147483647 w 79"/>
              <a:gd name="T17" fmla="*/ 2147483647 h 60"/>
              <a:gd name="T18" fmla="*/ 2147483647 w 79"/>
              <a:gd name="T19" fmla="*/ 2147483647 h 60"/>
              <a:gd name="T20" fmla="*/ 2147483647 w 79"/>
              <a:gd name="T21" fmla="*/ 2147483647 h 60"/>
              <a:gd name="T22" fmla="*/ 2147483647 w 79"/>
              <a:gd name="T23" fmla="*/ 2147483647 h 60"/>
              <a:gd name="T24" fmla="*/ 2147483647 w 79"/>
              <a:gd name="T25" fmla="*/ 2147483647 h 60"/>
              <a:gd name="T26" fmla="*/ 2147483647 w 79"/>
              <a:gd name="T27" fmla="*/ 2147483647 h 60"/>
              <a:gd name="T28" fmla="*/ 2147483647 w 79"/>
              <a:gd name="T29" fmla="*/ 2147483647 h 60"/>
              <a:gd name="T30" fmla="*/ 2147483647 w 79"/>
              <a:gd name="T31" fmla="*/ 2147483647 h 60"/>
              <a:gd name="T32" fmla="*/ 2147483647 w 79"/>
              <a:gd name="T33" fmla="*/ 2147483647 h 60"/>
              <a:gd name="T34" fmla="*/ 2147483647 w 79"/>
              <a:gd name="T35" fmla="*/ 2147483647 h 60"/>
              <a:gd name="T36" fmla="*/ 2147483647 w 79"/>
              <a:gd name="T37" fmla="*/ 2147483647 h 60"/>
              <a:gd name="T38" fmla="*/ 2147483647 w 79"/>
              <a:gd name="T39" fmla="*/ 2147483647 h 60"/>
              <a:gd name="T40" fmla="*/ 2147483647 w 79"/>
              <a:gd name="T41" fmla="*/ 2147483647 h 60"/>
              <a:gd name="T42" fmla="*/ 2147483647 w 79"/>
              <a:gd name="T43" fmla="*/ 2147483647 h 60"/>
              <a:gd name="T44" fmla="*/ 2147483647 w 79"/>
              <a:gd name="T45" fmla="*/ 2147483647 h 60"/>
              <a:gd name="T46" fmla="*/ 2147483647 w 79"/>
              <a:gd name="T47" fmla="*/ 2147483647 h 60"/>
              <a:gd name="T48" fmla="*/ 2147483647 w 79"/>
              <a:gd name="T49" fmla="*/ 2147483647 h 60"/>
              <a:gd name="T50" fmla="*/ 2147483647 w 79"/>
              <a:gd name="T51" fmla="*/ 2147483647 h 60"/>
              <a:gd name="T52" fmla="*/ 2147483647 w 79"/>
              <a:gd name="T53" fmla="*/ 2147483647 h 60"/>
              <a:gd name="T54" fmla="*/ 0 w 79"/>
              <a:gd name="T55" fmla="*/ 2147483647 h 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9"/>
              <a:gd name="T85" fmla="*/ 0 h 60"/>
              <a:gd name="T86" fmla="*/ 79 w 79"/>
              <a:gd name="T87" fmla="*/ 60 h 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9" h="60">
                <a:moveTo>
                  <a:pt x="0" y="14"/>
                </a:moveTo>
                <a:lnTo>
                  <a:pt x="3" y="8"/>
                </a:lnTo>
                <a:lnTo>
                  <a:pt x="14" y="2"/>
                </a:lnTo>
                <a:lnTo>
                  <a:pt x="35" y="0"/>
                </a:lnTo>
                <a:lnTo>
                  <a:pt x="44" y="5"/>
                </a:lnTo>
                <a:lnTo>
                  <a:pt x="58" y="4"/>
                </a:lnTo>
                <a:lnTo>
                  <a:pt x="79" y="18"/>
                </a:lnTo>
                <a:lnTo>
                  <a:pt x="72" y="26"/>
                </a:lnTo>
                <a:lnTo>
                  <a:pt x="70" y="30"/>
                </a:lnTo>
                <a:lnTo>
                  <a:pt x="70" y="35"/>
                </a:lnTo>
                <a:lnTo>
                  <a:pt x="64" y="40"/>
                </a:lnTo>
                <a:lnTo>
                  <a:pt x="60" y="46"/>
                </a:lnTo>
                <a:lnTo>
                  <a:pt x="54" y="50"/>
                </a:lnTo>
                <a:lnTo>
                  <a:pt x="51" y="51"/>
                </a:lnTo>
                <a:lnTo>
                  <a:pt x="50" y="55"/>
                </a:lnTo>
                <a:lnTo>
                  <a:pt x="47" y="52"/>
                </a:lnTo>
                <a:lnTo>
                  <a:pt x="50" y="57"/>
                </a:lnTo>
                <a:lnTo>
                  <a:pt x="47" y="60"/>
                </a:lnTo>
                <a:lnTo>
                  <a:pt x="44" y="60"/>
                </a:lnTo>
                <a:lnTo>
                  <a:pt x="42" y="57"/>
                </a:lnTo>
                <a:lnTo>
                  <a:pt x="39" y="51"/>
                </a:lnTo>
                <a:lnTo>
                  <a:pt x="37" y="51"/>
                </a:lnTo>
                <a:lnTo>
                  <a:pt x="33" y="43"/>
                </a:lnTo>
                <a:lnTo>
                  <a:pt x="28" y="39"/>
                </a:lnTo>
                <a:lnTo>
                  <a:pt x="24" y="34"/>
                </a:lnTo>
                <a:lnTo>
                  <a:pt x="14" y="27"/>
                </a:lnTo>
                <a:lnTo>
                  <a:pt x="10" y="21"/>
                </a:lnTo>
                <a:lnTo>
                  <a:pt x="0" y="14"/>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1" name="South Dakota"/>
          <p:cNvSpPr>
            <a:spLocks noChangeAspect="1"/>
          </p:cNvSpPr>
          <p:nvPr/>
        </p:nvSpPr>
        <p:spPr bwMode="auto">
          <a:xfrm>
            <a:off x="3992563" y="2157413"/>
            <a:ext cx="857250" cy="576262"/>
          </a:xfrm>
          <a:custGeom>
            <a:avLst/>
            <a:gdLst>
              <a:gd name="T0" fmla="*/ 0 w 109"/>
              <a:gd name="T1" fmla="*/ 2147483647 h 74"/>
              <a:gd name="T2" fmla="*/ 2147483647 w 109"/>
              <a:gd name="T3" fmla="*/ 2147483647 h 74"/>
              <a:gd name="T4" fmla="*/ 2147483647 w 109"/>
              <a:gd name="T5" fmla="*/ 0 h 74"/>
              <a:gd name="T6" fmla="*/ 2147483647 w 109"/>
              <a:gd name="T7" fmla="*/ 2147483647 h 74"/>
              <a:gd name="T8" fmla="*/ 2147483647 w 109"/>
              <a:gd name="T9" fmla="*/ 2147483647 h 74"/>
              <a:gd name="T10" fmla="*/ 2147483647 w 109"/>
              <a:gd name="T11" fmla="*/ 2147483647 h 74"/>
              <a:gd name="T12" fmla="*/ 2147483647 w 109"/>
              <a:gd name="T13" fmla="*/ 2147483647 h 74"/>
              <a:gd name="T14" fmla="*/ 2147483647 w 109"/>
              <a:gd name="T15" fmla="*/ 2147483647 h 74"/>
              <a:gd name="T16" fmla="*/ 2147483647 w 109"/>
              <a:gd name="T17" fmla="*/ 2147483647 h 74"/>
              <a:gd name="T18" fmla="*/ 2147483647 w 109"/>
              <a:gd name="T19" fmla="*/ 2147483647 h 74"/>
              <a:gd name="T20" fmla="*/ 2147483647 w 109"/>
              <a:gd name="T21" fmla="*/ 2147483647 h 74"/>
              <a:gd name="T22" fmla="*/ 2147483647 w 109"/>
              <a:gd name="T23" fmla="*/ 2147483647 h 74"/>
              <a:gd name="T24" fmla="*/ 2147483647 w 109"/>
              <a:gd name="T25" fmla="*/ 2147483647 h 74"/>
              <a:gd name="T26" fmla="*/ 2147483647 w 109"/>
              <a:gd name="T27" fmla="*/ 2147483647 h 74"/>
              <a:gd name="T28" fmla="*/ 2147483647 w 109"/>
              <a:gd name="T29" fmla="*/ 2147483647 h 74"/>
              <a:gd name="T30" fmla="*/ 2147483647 w 109"/>
              <a:gd name="T31" fmla="*/ 2147483647 h 74"/>
              <a:gd name="T32" fmla="*/ 2147483647 w 109"/>
              <a:gd name="T33" fmla="*/ 2147483647 h 74"/>
              <a:gd name="T34" fmla="*/ 2147483647 w 109"/>
              <a:gd name="T35" fmla="*/ 2147483647 h 74"/>
              <a:gd name="T36" fmla="*/ 2147483647 w 109"/>
              <a:gd name="T37" fmla="*/ 2147483647 h 74"/>
              <a:gd name="T38" fmla="*/ 0 w 109"/>
              <a:gd name="T39" fmla="*/ 2147483647 h 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74"/>
              <a:gd name="T62" fmla="*/ 109 w 109"/>
              <a:gd name="T63" fmla="*/ 74 h 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74">
                <a:moveTo>
                  <a:pt x="0" y="58"/>
                </a:moveTo>
                <a:lnTo>
                  <a:pt x="4" y="19"/>
                </a:lnTo>
                <a:lnTo>
                  <a:pt x="5" y="0"/>
                </a:lnTo>
                <a:lnTo>
                  <a:pt x="54" y="4"/>
                </a:lnTo>
                <a:lnTo>
                  <a:pt x="108" y="6"/>
                </a:lnTo>
                <a:lnTo>
                  <a:pt x="104" y="12"/>
                </a:lnTo>
                <a:lnTo>
                  <a:pt x="109" y="18"/>
                </a:lnTo>
                <a:lnTo>
                  <a:pt x="109" y="54"/>
                </a:lnTo>
                <a:lnTo>
                  <a:pt x="107" y="53"/>
                </a:lnTo>
                <a:lnTo>
                  <a:pt x="107" y="58"/>
                </a:lnTo>
                <a:lnTo>
                  <a:pt x="109" y="62"/>
                </a:lnTo>
                <a:lnTo>
                  <a:pt x="108" y="65"/>
                </a:lnTo>
                <a:lnTo>
                  <a:pt x="109" y="74"/>
                </a:lnTo>
                <a:lnTo>
                  <a:pt x="106" y="73"/>
                </a:lnTo>
                <a:lnTo>
                  <a:pt x="104" y="70"/>
                </a:lnTo>
                <a:lnTo>
                  <a:pt x="98" y="67"/>
                </a:lnTo>
                <a:lnTo>
                  <a:pt x="94" y="67"/>
                </a:lnTo>
                <a:lnTo>
                  <a:pt x="85" y="67"/>
                </a:lnTo>
                <a:lnTo>
                  <a:pt x="79" y="63"/>
                </a:lnTo>
                <a:lnTo>
                  <a:pt x="0" y="58"/>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2" name="Tennessee"/>
          <p:cNvSpPr>
            <a:spLocks noChangeAspect="1"/>
          </p:cNvSpPr>
          <p:nvPr/>
        </p:nvSpPr>
        <p:spPr bwMode="auto">
          <a:xfrm>
            <a:off x="5608638" y="3509963"/>
            <a:ext cx="1044575" cy="350837"/>
          </a:xfrm>
          <a:custGeom>
            <a:avLst/>
            <a:gdLst>
              <a:gd name="T0" fmla="*/ 0 w 133"/>
              <a:gd name="T1" fmla="*/ 2147483647 h 45"/>
              <a:gd name="T2" fmla="*/ 2147483647 w 133"/>
              <a:gd name="T3" fmla="*/ 2147483647 h 45"/>
              <a:gd name="T4" fmla="*/ 2147483647 w 133"/>
              <a:gd name="T5" fmla="*/ 2147483647 h 45"/>
              <a:gd name="T6" fmla="*/ 2147483647 w 133"/>
              <a:gd name="T7" fmla="*/ 2147483647 h 45"/>
              <a:gd name="T8" fmla="*/ 2147483647 w 133"/>
              <a:gd name="T9" fmla="*/ 2147483647 h 45"/>
              <a:gd name="T10" fmla="*/ 2147483647 w 133"/>
              <a:gd name="T11" fmla="*/ 2147483647 h 45"/>
              <a:gd name="T12" fmla="*/ 2147483647 w 133"/>
              <a:gd name="T13" fmla="*/ 2147483647 h 45"/>
              <a:gd name="T14" fmla="*/ 2147483647 w 133"/>
              <a:gd name="T15" fmla="*/ 2147483647 h 45"/>
              <a:gd name="T16" fmla="*/ 2147483647 w 133"/>
              <a:gd name="T17" fmla="*/ 2147483647 h 45"/>
              <a:gd name="T18" fmla="*/ 2147483647 w 133"/>
              <a:gd name="T19" fmla="*/ 2147483647 h 45"/>
              <a:gd name="T20" fmla="*/ 2147483647 w 133"/>
              <a:gd name="T21" fmla="*/ 2147483647 h 45"/>
              <a:gd name="T22" fmla="*/ 2147483647 w 133"/>
              <a:gd name="T23" fmla="*/ 2147483647 h 45"/>
              <a:gd name="T24" fmla="*/ 2147483647 w 133"/>
              <a:gd name="T25" fmla="*/ 2147483647 h 45"/>
              <a:gd name="T26" fmla="*/ 2147483647 w 133"/>
              <a:gd name="T27" fmla="*/ 0 h 45"/>
              <a:gd name="T28" fmla="*/ 2147483647 w 133"/>
              <a:gd name="T29" fmla="*/ 2147483647 h 45"/>
              <a:gd name="T30" fmla="*/ 2147483647 w 133"/>
              <a:gd name="T31" fmla="*/ 2147483647 h 45"/>
              <a:gd name="T32" fmla="*/ 2147483647 w 133"/>
              <a:gd name="T33" fmla="*/ 2147483647 h 45"/>
              <a:gd name="T34" fmla="*/ 2147483647 w 133"/>
              <a:gd name="T35" fmla="*/ 2147483647 h 45"/>
              <a:gd name="T36" fmla="*/ 2147483647 w 133"/>
              <a:gd name="T37" fmla="*/ 2147483647 h 45"/>
              <a:gd name="T38" fmla="*/ 2147483647 w 133"/>
              <a:gd name="T39" fmla="*/ 2147483647 h 45"/>
              <a:gd name="T40" fmla="*/ 2147483647 w 133"/>
              <a:gd name="T41" fmla="*/ 2147483647 h 45"/>
              <a:gd name="T42" fmla="*/ 2147483647 w 133"/>
              <a:gd name="T43" fmla="*/ 2147483647 h 45"/>
              <a:gd name="T44" fmla="*/ 2147483647 w 133"/>
              <a:gd name="T45" fmla="*/ 2147483647 h 45"/>
              <a:gd name="T46" fmla="*/ 2147483647 w 133"/>
              <a:gd name="T47" fmla="*/ 2147483647 h 45"/>
              <a:gd name="T48" fmla="*/ 2147483647 w 133"/>
              <a:gd name="T49" fmla="*/ 2147483647 h 45"/>
              <a:gd name="T50" fmla="*/ 2147483647 w 133"/>
              <a:gd name="T51" fmla="*/ 2147483647 h 45"/>
              <a:gd name="T52" fmla="*/ 2147483647 w 133"/>
              <a:gd name="T53" fmla="*/ 2147483647 h 45"/>
              <a:gd name="T54" fmla="*/ 2147483647 w 133"/>
              <a:gd name="T55" fmla="*/ 2147483647 h 45"/>
              <a:gd name="T56" fmla="*/ 2147483647 w 133"/>
              <a:gd name="T57" fmla="*/ 2147483647 h 45"/>
              <a:gd name="T58" fmla="*/ 0 w 133"/>
              <a:gd name="T59" fmla="*/ 2147483647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
              <a:gd name="T91" fmla="*/ 0 h 45"/>
              <a:gd name="T92" fmla="*/ 133 w 133"/>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 h="45">
                <a:moveTo>
                  <a:pt x="0" y="45"/>
                </a:moveTo>
                <a:lnTo>
                  <a:pt x="2" y="38"/>
                </a:lnTo>
                <a:lnTo>
                  <a:pt x="1" y="37"/>
                </a:lnTo>
                <a:lnTo>
                  <a:pt x="5" y="33"/>
                </a:lnTo>
                <a:lnTo>
                  <a:pt x="9" y="27"/>
                </a:lnTo>
                <a:lnTo>
                  <a:pt x="8" y="25"/>
                </a:lnTo>
                <a:lnTo>
                  <a:pt x="9" y="22"/>
                </a:lnTo>
                <a:lnTo>
                  <a:pt x="10" y="18"/>
                </a:lnTo>
                <a:lnTo>
                  <a:pt x="12" y="15"/>
                </a:lnTo>
                <a:lnTo>
                  <a:pt x="33" y="13"/>
                </a:lnTo>
                <a:lnTo>
                  <a:pt x="33" y="10"/>
                </a:lnTo>
                <a:lnTo>
                  <a:pt x="39" y="10"/>
                </a:lnTo>
                <a:lnTo>
                  <a:pt x="102" y="5"/>
                </a:lnTo>
                <a:lnTo>
                  <a:pt x="133" y="0"/>
                </a:lnTo>
                <a:lnTo>
                  <a:pt x="132" y="5"/>
                </a:lnTo>
                <a:lnTo>
                  <a:pt x="130" y="6"/>
                </a:lnTo>
                <a:lnTo>
                  <a:pt x="127" y="11"/>
                </a:lnTo>
                <a:lnTo>
                  <a:pt x="125" y="11"/>
                </a:lnTo>
                <a:lnTo>
                  <a:pt x="123" y="12"/>
                </a:lnTo>
                <a:lnTo>
                  <a:pt x="121" y="14"/>
                </a:lnTo>
                <a:lnTo>
                  <a:pt x="118" y="13"/>
                </a:lnTo>
                <a:lnTo>
                  <a:pt x="115" y="16"/>
                </a:lnTo>
                <a:lnTo>
                  <a:pt x="114" y="19"/>
                </a:lnTo>
                <a:lnTo>
                  <a:pt x="99" y="27"/>
                </a:lnTo>
                <a:lnTo>
                  <a:pt x="99" y="31"/>
                </a:lnTo>
                <a:lnTo>
                  <a:pt x="95" y="33"/>
                </a:lnTo>
                <a:lnTo>
                  <a:pt x="95" y="37"/>
                </a:lnTo>
                <a:lnTo>
                  <a:pt x="74" y="40"/>
                </a:lnTo>
                <a:lnTo>
                  <a:pt x="33" y="43"/>
                </a:lnTo>
                <a:lnTo>
                  <a:pt x="0" y="45"/>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3" name="Texas"/>
          <p:cNvSpPr>
            <a:spLocks noChangeAspect="1"/>
          </p:cNvSpPr>
          <p:nvPr/>
        </p:nvSpPr>
        <p:spPr bwMode="auto">
          <a:xfrm>
            <a:off x="3498850" y="3619500"/>
            <a:ext cx="1711325" cy="1639888"/>
          </a:xfrm>
          <a:custGeom>
            <a:avLst/>
            <a:gdLst>
              <a:gd name="T0" fmla="*/ 2147483647 w 218"/>
              <a:gd name="T1" fmla="*/ 2147483647 h 211"/>
              <a:gd name="T2" fmla="*/ 2147483647 w 218"/>
              <a:gd name="T3" fmla="*/ 2147483647 h 211"/>
              <a:gd name="T4" fmla="*/ 2147483647 w 218"/>
              <a:gd name="T5" fmla="*/ 2147483647 h 211"/>
              <a:gd name="T6" fmla="*/ 2147483647 w 218"/>
              <a:gd name="T7" fmla="*/ 2147483647 h 211"/>
              <a:gd name="T8" fmla="*/ 2147483647 w 218"/>
              <a:gd name="T9" fmla="*/ 2147483647 h 211"/>
              <a:gd name="T10" fmla="*/ 2147483647 w 218"/>
              <a:gd name="T11" fmla="*/ 2147483647 h 211"/>
              <a:gd name="T12" fmla="*/ 2147483647 w 218"/>
              <a:gd name="T13" fmla="*/ 2147483647 h 211"/>
              <a:gd name="T14" fmla="*/ 2147483647 w 218"/>
              <a:gd name="T15" fmla="*/ 2147483647 h 211"/>
              <a:gd name="T16" fmla="*/ 2147483647 w 218"/>
              <a:gd name="T17" fmla="*/ 2147483647 h 211"/>
              <a:gd name="T18" fmla="*/ 2147483647 w 218"/>
              <a:gd name="T19" fmla="*/ 2147483647 h 211"/>
              <a:gd name="T20" fmla="*/ 2147483647 w 218"/>
              <a:gd name="T21" fmla="*/ 2147483647 h 211"/>
              <a:gd name="T22" fmla="*/ 2147483647 w 218"/>
              <a:gd name="T23" fmla="*/ 2147483647 h 211"/>
              <a:gd name="T24" fmla="*/ 2147483647 w 218"/>
              <a:gd name="T25" fmla="*/ 2147483647 h 211"/>
              <a:gd name="T26" fmla="*/ 2147483647 w 218"/>
              <a:gd name="T27" fmla="*/ 2147483647 h 211"/>
              <a:gd name="T28" fmla="*/ 2147483647 w 218"/>
              <a:gd name="T29" fmla="*/ 2147483647 h 211"/>
              <a:gd name="T30" fmla="*/ 2147483647 w 218"/>
              <a:gd name="T31" fmla="*/ 2147483647 h 211"/>
              <a:gd name="T32" fmla="*/ 2147483647 w 218"/>
              <a:gd name="T33" fmla="*/ 2147483647 h 211"/>
              <a:gd name="T34" fmla="*/ 2147483647 w 218"/>
              <a:gd name="T35" fmla="*/ 2147483647 h 211"/>
              <a:gd name="T36" fmla="*/ 2147483647 w 218"/>
              <a:gd name="T37" fmla="*/ 2147483647 h 211"/>
              <a:gd name="T38" fmla="*/ 2147483647 w 218"/>
              <a:gd name="T39" fmla="*/ 2147483647 h 211"/>
              <a:gd name="T40" fmla="*/ 2147483647 w 218"/>
              <a:gd name="T41" fmla="*/ 2147483647 h 211"/>
              <a:gd name="T42" fmla="*/ 2147483647 w 218"/>
              <a:gd name="T43" fmla="*/ 2147483647 h 211"/>
              <a:gd name="T44" fmla="*/ 2147483647 w 218"/>
              <a:gd name="T45" fmla="*/ 2147483647 h 211"/>
              <a:gd name="T46" fmla="*/ 2147483647 w 218"/>
              <a:gd name="T47" fmla="*/ 2147483647 h 211"/>
              <a:gd name="T48" fmla="*/ 2147483647 w 218"/>
              <a:gd name="T49" fmla="*/ 2147483647 h 211"/>
              <a:gd name="T50" fmla="*/ 2147483647 w 218"/>
              <a:gd name="T51" fmla="*/ 2147483647 h 211"/>
              <a:gd name="T52" fmla="*/ 2147483647 w 218"/>
              <a:gd name="T53" fmla="*/ 2147483647 h 211"/>
              <a:gd name="T54" fmla="*/ 2147483647 w 218"/>
              <a:gd name="T55" fmla="*/ 2147483647 h 211"/>
              <a:gd name="T56" fmla="*/ 2147483647 w 218"/>
              <a:gd name="T57" fmla="*/ 2147483647 h 211"/>
              <a:gd name="T58" fmla="*/ 2147483647 w 218"/>
              <a:gd name="T59" fmla="*/ 2147483647 h 211"/>
              <a:gd name="T60" fmla="*/ 2147483647 w 218"/>
              <a:gd name="T61" fmla="*/ 2147483647 h 211"/>
              <a:gd name="T62" fmla="*/ 2147483647 w 218"/>
              <a:gd name="T63" fmla="*/ 2147483647 h 211"/>
              <a:gd name="T64" fmla="*/ 2147483647 w 218"/>
              <a:gd name="T65" fmla="*/ 2147483647 h 211"/>
              <a:gd name="T66" fmla="*/ 2147483647 w 218"/>
              <a:gd name="T67" fmla="*/ 2147483647 h 211"/>
              <a:gd name="T68" fmla="*/ 2147483647 w 218"/>
              <a:gd name="T69" fmla="*/ 2147483647 h 211"/>
              <a:gd name="T70" fmla="*/ 2147483647 w 218"/>
              <a:gd name="T71" fmla="*/ 2147483647 h 211"/>
              <a:gd name="T72" fmla="*/ 2147483647 w 218"/>
              <a:gd name="T73" fmla="*/ 2147483647 h 211"/>
              <a:gd name="T74" fmla="*/ 2147483647 w 218"/>
              <a:gd name="T75" fmla="*/ 2147483647 h 211"/>
              <a:gd name="T76" fmla="*/ 2147483647 w 218"/>
              <a:gd name="T77" fmla="*/ 2147483647 h 211"/>
              <a:gd name="T78" fmla="*/ 2147483647 w 218"/>
              <a:gd name="T79" fmla="*/ 2147483647 h 211"/>
              <a:gd name="T80" fmla="*/ 2147483647 w 218"/>
              <a:gd name="T81" fmla="*/ 2147483647 h 211"/>
              <a:gd name="T82" fmla="*/ 2147483647 w 218"/>
              <a:gd name="T83" fmla="*/ 2147483647 h 211"/>
              <a:gd name="T84" fmla="*/ 2147483647 w 218"/>
              <a:gd name="T85" fmla="*/ 2147483647 h 2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211"/>
              <a:gd name="T131" fmla="*/ 218 w 218"/>
              <a:gd name="T132" fmla="*/ 211 h 2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211">
                <a:moveTo>
                  <a:pt x="2" y="87"/>
                </a:moveTo>
                <a:lnTo>
                  <a:pt x="0" y="83"/>
                </a:lnTo>
                <a:lnTo>
                  <a:pt x="5" y="83"/>
                </a:lnTo>
                <a:lnTo>
                  <a:pt x="60" y="88"/>
                </a:lnTo>
                <a:lnTo>
                  <a:pt x="68" y="0"/>
                </a:lnTo>
                <a:lnTo>
                  <a:pt x="115" y="3"/>
                </a:lnTo>
                <a:lnTo>
                  <a:pt x="113" y="41"/>
                </a:lnTo>
                <a:lnTo>
                  <a:pt x="118" y="44"/>
                </a:lnTo>
                <a:lnTo>
                  <a:pt x="122" y="45"/>
                </a:lnTo>
                <a:lnTo>
                  <a:pt x="124" y="43"/>
                </a:lnTo>
                <a:lnTo>
                  <a:pt x="126" y="45"/>
                </a:lnTo>
                <a:lnTo>
                  <a:pt x="126" y="48"/>
                </a:lnTo>
                <a:lnTo>
                  <a:pt x="130" y="48"/>
                </a:lnTo>
                <a:lnTo>
                  <a:pt x="133" y="50"/>
                </a:lnTo>
                <a:lnTo>
                  <a:pt x="135" y="49"/>
                </a:lnTo>
                <a:lnTo>
                  <a:pt x="138" y="51"/>
                </a:lnTo>
                <a:lnTo>
                  <a:pt x="139" y="50"/>
                </a:lnTo>
                <a:lnTo>
                  <a:pt x="143" y="50"/>
                </a:lnTo>
                <a:lnTo>
                  <a:pt x="145" y="55"/>
                </a:lnTo>
                <a:lnTo>
                  <a:pt x="147" y="56"/>
                </a:lnTo>
                <a:lnTo>
                  <a:pt x="150" y="53"/>
                </a:lnTo>
                <a:lnTo>
                  <a:pt x="155" y="57"/>
                </a:lnTo>
                <a:lnTo>
                  <a:pt x="158" y="55"/>
                </a:lnTo>
                <a:lnTo>
                  <a:pt x="159" y="59"/>
                </a:lnTo>
                <a:lnTo>
                  <a:pt x="159" y="56"/>
                </a:lnTo>
                <a:lnTo>
                  <a:pt x="162" y="54"/>
                </a:lnTo>
                <a:lnTo>
                  <a:pt x="163" y="57"/>
                </a:lnTo>
                <a:lnTo>
                  <a:pt x="168" y="56"/>
                </a:lnTo>
                <a:lnTo>
                  <a:pt x="171" y="59"/>
                </a:lnTo>
                <a:lnTo>
                  <a:pt x="180" y="56"/>
                </a:lnTo>
                <a:lnTo>
                  <a:pt x="188" y="55"/>
                </a:lnTo>
                <a:lnTo>
                  <a:pt x="191" y="54"/>
                </a:lnTo>
                <a:lnTo>
                  <a:pt x="197" y="59"/>
                </a:lnTo>
                <a:lnTo>
                  <a:pt x="202" y="60"/>
                </a:lnTo>
                <a:lnTo>
                  <a:pt x="203" y="62"/>
                </a:lnTo>
                <a:lnTo>
                  <a:pt x="209" y="62"/>
                </a:lnTo>
                <a:lnTo>
                  <a:pt x="209" y="72"/>
                </a:lnTo>
                <a:lnTo>
                  <a:pt x="210" y="93"/>
                </a:lnTo>
                <a:lnTo>
                  <a:pt x="213" y="96"/>
                </a:lnTo>
                <a:lnTo>
                  <a:pt x="213" y="101"/>
                </a:lnTo>
                <a:lnTo>
                  <a:pt x="218" y="108"/>
                </a:lnTo>
                <a:lnTo>
                  <a:pt x="218" y="115"/>
                </a:lnTo>
                <a:lnTo>
                  <a:pt x="215" y="120"/>
                </a:lnTo>
                <a:lnTo>
                  <a:pt x="215" y="124"/>
                </a:lnTo>
                <a:lnTo>
                  <a:pt x="216" y="127"/>
                </a:lnTo>
                <a:lnTo>
                  <a:pt x="216" y="130"/>
                </a:lnTo>
                <a:lnTo>
                  <a:pt x="214" y="132"/>
                </a:lnTo>
                <a:lnTo>
                  <a:pt x="212" y="135"/>
                </a:lnTo>
                <a:lnTo>
                  <a:pt x="214" y="137"/>
                </a:lnTo>
                <a:lnTo>
                  <a:pt x="205" y="140"/>
                </a:lnTo>
                <a:lnTo>
                  <a:pt x="198" y="144"/>
                </a:lnTo>
                <a:lnTo>
                  <a:pt x="202" y="140"/>
                </a:lnTo>
                <a:lnTo>
                  <a:pt x="197" y="140"/>
                </a:lnTo>
                <a:lnTo>
                  <a:pt x="199" y="135"/>
                </a:lnTo>
                <a:lnTo>
                  <a:pt x="195" y="138"/>
                </a:lnTo>
                <a:lnTo>
                  <a:pt x="193" y="137"/>
                </a:lnTo>
                <a:lnTo>
                  <a:pt x="194" y="141"/>
                </a:lnTo>
                <a:lnTo>
                  <a:pt x="195" y="142"/>
                </a:lnTo>
                <a:lnTo>
                  <a:pt x="195" y="144"/>
                </a:lnTo>
                <a:lnTo>
                  <a:pt x="193" y="147"/>
                </a:lnTo>
                <a:lnTo>
                  <a:pt x="191" y="147"/>
                </a:lnTo>
                <a:lnTo>
                  <a:pt x="191" y="151"/>
                </a:lnTo>
                <a:lnTo>
                  <a:pt x="170" y="163"/>
                </a:lnTo>
                <a:lnTo>
                  <a:pt x="171" y="162"/>
                </a:lnTo>
                <a:lnTo>
                  <a:pt x="180" y="156"/>
                </a:lnTo>
                <a:lnTo>
                  <a:pt x="173" y="160"/>
                </a:lnTo>
                <a:lnTo>
                  <a:pt x="173" y="156"/>
                </a:lnTo>
                <a:lnTo>
                  <a:pt x="171" y="158"/>
                </a:lnTo>
                <a:lnTo>
                  <a:pt x="169" y="157"/>
                </a:lnTo>
                <a:lnTo>
                  <a:pt x="168" y="160"/>
                </a:lnTo>
                <a:lnTo>
                  <a:pt x="165" y="157"/>
                </a:lnTo>
                <a:lnTo>
                  <a:pt x="165" y="160"/>
                </a:lnTo>
                <a:lnTo>
                  <a:pt x="169" y="162"/>
                </a:lnTo>
                <a:lnTo>
                  <a:pt x="165" y="164"/>
                </a:lnTo>
                <a:lnTo>
                  <a:pt x="163" y="161"/>
                </a:lnTo>
                <a:lnTo>
                  <a:pt x="161" y="170"/>
                </a:lnTo>
                <a:lnTo>
                  <a:pt x="159" y="166"/>
                </a:lnTo>
                <a:lnTo>
                  <a:pt x="156" y="167"/>
                </a:lnTo>
                <a:lnTo>
                  <a:pt x="155" y="170"/>
                </a:lnTo>
                <a:lnTo>
                  <a:pt x="157" y="173"/>
                </a:lnTo>
                <a:lnTo>
                  <a:pt x="149" y="173"/>
                </a:lnTo>
                <a:lnTo>
                  <a:pt x="152" y="174"/>
                </a:lnTo>
                <a:lnTo>
                  <a:pt x="152" y="178"/>
                </a:lnTo>
                <a:lnTo>
                  <a:pt x="154" y="177"/>
                </a:lnTo>
                <a:lnTo>
                  <a:pt x="153" y="179"/>
                </a:lnTo>
                <a:lnTo>
                  <a:pt x="150" y="185"/>
                </a:lnTo>
                <a:lnTo>
                  <a:pt x="150" y="182"/>
                </a:lnTo>
                <a:lnTo>
                  <a:pt x="148" y="184"/>
                </a:lnTo>
                <a:lnTo>
                  <a:pt x="145" y="181"/>
                </a:lnTo>
                <a:lnTo>
                  <a:pt x="146" y="185"/>
                </a:lnTo>
                <a:lnTo>
                  <a:pt x="151" y="185"/>
                </a:lnTo>
                <a:lnTo>
                  <a:pt x="149" y="191"/>
                </a:lnTo>
                <a:lnTo>
                  <a:pt x="151" y="202"/>
                </a:lnTo>
                <a:lnTo>
                  <a:pt x="155" y="211"/>
                </a:lnTo>
                <a:lnTo>
                  <a:pt x="149" y="211"/>
                </a:lnTo>
                <a:lnTo>
                  <a:pt x="143" y="208"/>
                </a:lnTo>
                <a:lnTo>
                  <a:pt x="138" y="209"/>
                </a:lnTo>
                <a:lnTo>
                  <a:pt x="130" y="204"/>
                </a:lnTo>
                <a:lnTo>
                  <a:pt x="122" y="201"/>
                </a:lnTo>
                <a:lnTo>
                  <a:pt x="121" y="197"/>
                </a:lnTo>
                <a:lnTo>
                  <a:pt x="118" y="192"/>
                </a:lnTo>
                <a:lnTo>
                  <a:pt x="116" y="188"/>
                </a:lnTo>
                <a:lnTo>
                  <a:pt x="116" y="185"/>
                </a:lnTo>
                <a:lnTo>
                  <a:pt x="114" y="183"/>
                </a:lnTo>
                <a:lnTo>
                  <a:pt x="115" y="178"/>
                </a:lnTo>
                <a:lnTo>
                  <a:pt x="109" y="174"/>
                </a:lnTo>
                <a:lnTo>
                  <a:pt x="104" y="165"/>
                </a:lnTo>
                <a:lnTo>
                  <a:pt x="94" y="144"/>
                </a:lnTo>
                <a:lnTo>
                  <a:pt x="87" y="139"/>
                </a:lnTo>
                <a:lnTo>
                  <a:pt x="85" y="134"/>
                </a:lnTo>
                <a:lnTo>
                  <a:pt x="79" y="133"/>
                </a:lnTo>
                <a:lnTo>
                  <a:pt x="73" y="132"/>
                </a:lnTo>
                <a:lnTo>
                  <a:pt x="69" y="130"/>
                </a:lnTo>
                <a:lnTo>
                  <a:pt x="68" y="132"/>
                </a:lnTo>
                <a:lnTo>
                  <a:pt x="63" y="132"/>
                </a:lnTo>
                <a:lnTo>
                  <a:pt x="59" y="143"/>
                </a:lnTo>
                <a:lnTo>
                  <a:pt x="54" y="147"/>
                </a:lnTo>
                <a:lnTo>
                  <a:pt x="51" y="147"/>
                </a:lnTo>
                <a:lnTo>
                  <a:pt x="43" y="140"/>
                </a:lnTo>
                <a:lnTo>
                  <a:pt x="39" y="139"/>
                </a:lnTo>
                <a:lnTo>
                  <a:pt x="31" y="132"/>
                </a:lnTo>
                <a:lnTo>
                  <a:pt x="29" y="126"/>
                </a:lnTo>
                <a:lnTo>
                  <a:pt x="29" y="120"/>
                </a:lnTo>
                <a:lnTo>
                  <a:pt x="26" y="112"/>
                </a:lnTo>
                <a:lnTo>
                  <a:pt x="19" y="107"/>
                </a:lnTo>
                <a:lnTo>
                  <a:pt x="10" y="95"/>
                </a:lnTo>
                <a:lnTo>
                  <a:pt x="6" y="93"/>
                </a:lnTo>
                <a:lnTo>
                  <a:pt x="4" y="87"/>
                </a:lnTo>
                <a:lnTo>
                  <a:pt x="2" y="87"/>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4" name="Utah"/>
          <p:cNvSpPr>
            <a:spLocks noChangeAspect="1"/>
          </p:cNvSpPr>
          <p:nvPr/>
        </p:nvSpPr>
        <p:spPr bwMode="auto">
          <a:xfrm>
            <a:off x="2698750" y="2601913"/>
            <a:ext cx="690563" cy="854075"/>
          </a:xfrm>
          <a:custGeom>
            <a:avLst/>
            <a:gdLst>
              <a:gd name="T0" fmla="*/ 0 w 88"/>
              <a:gd name="T1" fmla="*/ 2147483647 h 110"/>
              <a:gd name="T2" fmla="*/ 2147483647 w 88"/>
              <a:gd name="T3" fmla="*/ 0 h 110"/>
              <a:gd name="T4" fmla="*/ 2147483647 w 88"/>
              <a:gd name="T5" fmla="*/ 2147483647 h 110"/>
              <a:gd name="T6" fmla="*/ 2147483647 w 88"/>
              <a:gd name="T7" fmla="*/ 2147483647 h 110"/>
              <a:gd name="T8" fmla="*/ 2147483647 w 88"/>
              <a:gd name="T9" fmla="*/ 2147483647 h 110"/>
              <a:gd name="T10" fmla="*/ 2147483647 w 88"/>
              <a:gd name="T11" fmla="*/ 2147483647 h 110"/>
              <a:gd name="T12" fmla="*/ 0 w 88"/>
              <a:gd name="T13" fmla="*/ 2147483647 h 110"/>
              <a:gd name="T14" fmla="*/ 0 60000 65536"/>
              <a:gd name="T15" fmla="*/ 0 60000 65536"/>
              <a:gd name="T16" fmla="*/ 0 60000 65536"/>
              <a:gd name="T17" fmla="*/ 0 60000 65536"/>
              <a:gd name="T18" fmla="*/ 0 60000 65536"/>
              <a:gd name="T19" fmla="*/ 0 60000 65536"/>
              <a:gd name="T20" fmla="*/ 0 60000 65536"/>
              <a:gd name="T21" fmla="*/ 0 w 88"/>
              <a:gd name="T22" fmla="*/ 0 h 110"/>
              <a:gd name="T23" fmla="*/ 88 w 8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110">
                <a:moveTo>
                  <a:pt x="0" y="97"/>
                </a:moveTo>
                <a:lnTo>
                  <a:pt x="19" y="0"/>
                </a:lnTo>
                <a:lnTo>
                  <a:pt x="62" y="8"/>
                </a:lnTo>
                <a:lnTo>
                  <a:pt x="59" y="27"/>
                </a:lnTo>
                <a:lnTo>
                  <a:pt x="88" y="32"/>
                </a:lnTo>
                <a:lnTo>
                  <a:pt x="77" y="110"/>
                </a:lnTo>
                <a:lnTo>
                  <a:pt x="0" y="97"/>
                </a:lnTo>
                <a:close/>
              </a:path>
            </a:pathLst>
          </a:custGeom>
          <a:solidFill>
            <a:srgbClr val="E6CC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5" name="Vermont"/>
          <p:cNvSpPr>
            <a:spLocks noChangeAspect="1"/>
          </p:cNvSpPr>
          <p:nvPr/>
        </p:nvSpPr>
        <p:spPr bwMode="auto">
          <a:xfrm>
            <a:off x="7350125" y="2017713"/>
            <a:ext cx="196850" cy="382587"/>
          </a:xfrm>
          <a:custGeom>
            <a:avLst/>
            <a:gdLst>
              <a:gd name="T0" fmla="*/ 0 w 25"/>
              <a:gd name="T1" fmla="*/ 2147483647 h 49"/>
              <a:gd name="T2" fmla="*/ 2147483647 w 25"/>
              <a:gd name="T3" fmla="*/ 2147483647 h 49"/>
              <a:gd name="T4" fmla="*/ 2147483647 w 25"/>
              <a:gd name="T5" fmla="*/ 2147483647 h 49"/>
              <a:gd name="T6" fmla="*/ 2147483647 w 25"/>
              <a:gd name="T7" fmla="*/ 2147483647 h 49"/>
              <a:gd name="T8" fmla="*/ 2147483647 w 25"/>
              <a:gd name="T9" fmla="*/ 2147483647 h 49"/>
              <a:gd name="T10" fmla="*/ 2147483647 w 25"/>
              <a:gd name="T11" fmla="*/ 2147483647 h 49"/>
              <a:gd name="T12" fmla="*/ 2147483647 w 25"/>
              <a:gd name="T13" fmla="*/ 2147483647 h 49"/>
              <a:gd name="T14" fmla="*/ 2147483647 w 25"/>
              <a:gd name="T15" fmla="*/ 2147483647 h 49"/>
              <a:gd name="T16" fmla="*/ 2147483647 w 25"/>
              <a:gd name="T17" fmla="*/ 2147483647 h 49"/>
              <a:gd name="T18" fmla="*/ 2147483647 w 25"/>
              <a:gd name="T19" fmla="*/ 0 h 49"/>
              <a:gd name="T20" fmla="*/ 0 w 25"/>
              <a:gd name="T21" fmla="*/ 2147483647 h 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
              <a:gd name="T34" fmla="*/ 0 h 49"/>
              <a:gd name="T35" fmla="*/ 25 w 25"/>
              <a:gd name="T36" fmla="*/ 49 h 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 h="49">
                <a:moveTo>
                  <a:pt x="0" y="6"/>
                </a:moveTo>
                <a:lnTo>
                  <a:pt x="3" y="20"/>
                </a:lnTo>
                <a:lnTo>
                  <a:pt x="4" y="29"/>
                </a:lnTo>
                <a:lnTo>
                  <a:pt x="8" y="38"/>
                </a:lnTo>
                <a:lnTo>
                  <a:pt x="11" y="49"/>
                </a:lnTo>
                <a:lnTo>
                  <a:pt x="22" y="47"/>
                </a:lnTo>
                <a:lnTo>
                  <a:pt x="20" y="30"/>
                </a:lnTo>
                <a:lnTo>
                  <a:pt x="21" y="18"/>
                </a:lnTo>
                <a:lnTo>
                  <a:pt x="24" y="12"/>
                </a:lnTo>
                <a:lnTo>
                  <a:pt x="25" y="0"/>
                </a:lnTo>
                <a:lnTo>
                  <a:pt x="0" y="6"/>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6" name="West Virginia"/>
          <p:cNvSpPr>
            <a:spLocks noChangeAspect="1"/>
          </p:cNvSpPr>
          <p:nvPr/>
        </p:nvSpPr>
        <p:spPr bwMode="auto">
          <a:xfrm>
            <a:off x="6497638" y="2871788"/>
            <a:ext cx="549275" cy="546100"/>
          </a:xfrm>
          <a:custGeom>
            <a:avLst/>
            <a:gdLst>
              <a:gd name="T0" fmla="*/ 0 w 70"/>
              <a:gd name="T1" fmla="*/ 2147483647 h 70"/>
              <a:gd name="T2" fmla="*/ 2147483647 w 70"/>
              <a:gd name="T3" fmla="*/ 2147483647 h 70"/>
              <a:gd name="T4" fmla="*/ 2147483647 w 70"/>
              <a:gd name="T5" fmla="*/ 2147483647 h 70"/>
              <a:gd name="T6" fmla="*/ 2147483647 w 70"/>
              <a:gd name="T7" fmla="*/ 2147483647 h 70"/>
              <a:gd name="T8" fmla="*/ 2147483647 w 70"/>
              <a:gd name="T9" fmla="*/ 2147483647 h 70"/>
              <a:gd name="T10" fmla="*/ 2147483647 w 70"/>
              <a:gd name="T11" fmla="*/ 2147483647 h 70"/>
              <a:gd name="T12" fmla="*/ 2147483647 w 70"/>
              <a:gd name="T13" fmla="*/ 2147483647 h 70"/>
              <a:gd name="T14" fmla="*/ 2147483647 w 70"/>
              <a:gd name="T15" fmla="*/ 2147483647 h 70"/>
              <a:gd name="T16" fmla="*/ 2147483647 w 70"/>
              <a:gd name="T17" fmla="*/ 2147483647 h 70"/>
              <a:gd name="T18" fmla="*/ 2147483647 w 70"/>
              <a:gd name="T19" fmla="*/ 2147483647 h 70"/>
              <a:gd name="T20" fmla="*/ 2147483647 w 70"/>
              <a:gd name="T21" fmla="*/ 2147483647 h 70"/>
              <a:gd name="T22" fmla="*/ 2147483647 w 70"/>
              <a:gd name="T23" fmla="*/ 2147483647 h 70"/>
              <a:gd name="T24" fmla="*/ 2147483647 w 70"/>
              <a:gd name="T25" fmla="*/ 2147483647 h 70"/>
              <a:gd name="T26" fmla="*/ 2147483647 w 70"/>
              <a:gd name="T27" fmla="*/ 2147483647 h 70"/>
              <a:gd name="T28" fmla="*/ 2147483647 w 70"/>
              <a:gd name="T29" fmla="*/ 2147483647 h 70"/>
              <a:gd name="T30" fmla="*/ 2147483647 w 70"/>
              <a:gd name="T31" fmla="*/ 2147483647 h 70"/>
              <a:gd name="T32" fmla="*/ 2147483647 w 70"/>
              <a:gd name="T33" fmla="*/ 2147483647 h 70"/>
              <a:gd name="T34" fmla="*/ 2147483647 w 70"/>
              <a:gd name="T35" fmla="*/ 2147483647 h 70"/>
              <a:gd name="T36" fmla="*/ 2147483647 w 70"/>
              <a:gd name="T37" fmla="*/ 2147483647 h 70"/>
              <a:gd name="T38" fmla="*/ 2147483647 w 70"/>
              <a:gd name="T39" fmla="*/ 2147483647 h 70"/>
              <a:gd name="T40" fmla="*/ 2147483647 w 70"/>
              <a:gd name="T41" fmla="*/ 2147483647 h 70"/>
              <a:gd name="T42" fmla="*/ 2147483647 w 70"/>
              <a:gd name="T43" fmla="*/ 2147483647 h 70"/>
              <a:gd name="T44" fmla="*/ 2147483647 w 70"/>
              <a:gd name="T45" fmla="*/ 2147483647 h 70"/>
              <a:gd name="T46" fmla="*/ 2147483647 w 70"/>
              <a:gd name="T47" fmla="*/ 2147483647 h 70"/>
              <a:gd name="T48" fmla="*/ 2147483647 w 70"/>
              <a:gd name="T49" fmla="*/ 2147483647 h 70"/>
              <a:gd name="T50" fmla="*/ 2147483647 w 70"/>
              <a:gd name="T51" fmla="*/ 2147483647 h 70"/>
              <a:gd name="T52" fmla="*/ 2147483647 w 70"/>
              <a:gd name="T53" fmla="*/ 2147483647 h 70"/>
              <a:gd name="T54" fmla="*/ 2147483647 w 70"/>
              <a:gd name="T55" fmla="*/ 2147483647 h 70"/>
              <a:gd name="T56" fmla="*/ 2147483647 w 70"/>
              <a:gd name="T57" fmla="*/ 2147483647 h 70"/>
              <a:gd name="T58" fmla="*/ 2147483647 w 70"/>
              <a:gd name="T59" fmla="*/ 0 h 70"/>
              <a:gd name="T60" fmla="*/ 2147483647 w 70"/>
              <a:gd name="T61" fmla="*/ 2147483647 h 70"/>
              <a:gd name="T62" fmla="*/ 2147483647 w 70"/>
              <a:gd name="T63" fmla="*/ 2147483647 h 70"/>
              <a:gd name="T64" fmla="*/ 2147483647 w 70"/>
              <a:gd name="T65" fmla="*/ 2147483647 h 70"/>
              <a:gd name="T66" fmla="*/ 2147483647 w 70"/>
              <a:gd name="T67" fmla="*/ 2147483647 h 70"/>
              <a:gd name="T68" fmla="*/ 2147483647 w 70"/>
              <a:gd name="T69" fmla="*/ 2147483647 h 70"/>
              <a:gd name="T70" fmla="*/ 2147483647 w 70"/>
              <a:gd name="T71" fmla="*/ 2147483647 h 70"/>
              <a:gd name="T72" fmla="*/ 2147483647 w 70"/>
              <a:gd name="T73" fmla="*/ 2147483647 h 70"/>
              <a:gd name="T74" fmla="*/ 2147483647 w 70"/>
              <a:gd name="T75" fmla="*/ 2147483647 h 70"/>
              <a:gd name="T76" fmla="*/ 0 w 70"/>
              <a:gd name="T77" fmla="*/ 2147483647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0"/>
              <a:gd name="T118" fmla="*/ 0 h 70"/>
              <a:gd name="T119" fmla="*/ 70 w 70"/>
              <a:gd name="T120" fmla="*/ 70 h 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0" h="70">
                <a:moveTo>
                  <a:pt x="0" y="48"/>
                </a:moveTo>
                <a:lnTo>
                  <a:pt x="3" y="58"/>
                </a:lnTo>
                <a:lnTo>
                  <a:pt x="6" y="61"/>
                </a:lnTo>
                <a:lnTo>
                  <a:pt x="12" y="65"/>
                </a:lnTo>
                <a:lnTo>
                  <a:pt x="16" y="70"/>
                </a:lnTo>
                <a:lnTo>
                  <a:pt x="22" y="67"/>
                </a:lnTo>
                <a:lnTo>
                  <a:pt x="24" y="69"/>
                </a:lnTo>
                <a:lnTo>
                  <a:pt x="27" y="67"/>
                </a:lnTo>
                <a:lnTo>
                  <a:pt x="29" y="64"/>
                </a:lnTo>
                <a:lnTo>
                  <a:pt x="35" y="63"/>
                </a:lnTo>
                <a:lnTo>
                  <a:pt x="39" y="59"/>
                </a:lnTo>
                <a:lnTo>
                  <a:pt x="37" y="58"/>
                </a:lnTo>
                <a:lnTo>
                  <a:pt x="43" y="45"/>
                </a:lnTo>
                <a:lnTo>
                  <a:pt x="44" y="39"/>
                </a:lnTo>
                <a:lnTo>
                  <a:pt x="49" y="41"/>
                </a:lnTo>
                <a:lnTo>
                  <a:pt x="52" y="34"/>
                </a:lnTo>
                <a:lnTo>
                  <a:pt x="55" y="33"/>
                </a:lnTo>
                <a:lnTo>
                  <a:pt x="59" y="26"/>
                </a:lnTo>
                <a:lnTo>
                  <a:pt x="60" y="18"/>
                </a:lnTo>
                <a:lnTo>
                  <a:pt x="69" y="23"/>
                </a:lnTo>
                <a:lnTo>
                  <a:pt x="70" y="19"/>
                </a:lnTo>
                <a:lnTo>
                  <a:pt x="68" y="16"/>
                </a:lnTo>
                <a:lnTo>
                  <a:pt x="64" y="14"/>
                </a:lnTo>
                <a:lnTo>
                  <a:pt x="59" y="15"/>
                </a:lnTo>
                <a:lnTo>
                  <a:pt x="58" y="18"/>
                </a:lnTo>
                <a:lnTo>
                  <a:pt x="49" y="20"/>
                </a:lnTo>
                <a:lnTo>
                  <a:pt x="44" y="26"/>
                </a:lnTo>
                <a:lnTo>
                  <a:pt x="43" y="16"/>
                </a:lnTo>
                <a:lnTo>
                  <a:pt x="27" y="19"/>
                </a:lnTo>
                <a:lnTo>
                  <a:pt x="24" y="0"/>
                </a:lnTo>
                <a:lnTo>
                  <a:pt x="22" y="2"/>
                </a:lnTo>
                <a:lnTo>
                  <a:pt x="23" y="6"/>
                </a:lnTo>
                <a:lnTo>
                  <a:pt x="22" y="21"/>
                </a:lnTo>
                <a:lnTo>
                  <a:pt x="19" y="25"/>
                </a:lnTo>
                <a:lnTo>
                  <a:pt x="11" y="31"/>
                </a:lnTo>
                <a:lnTo>
                  <a:pt x="9" y="38"/>
                </a:lnTo>
                <a:lnTo>
                  <a:pt x="6" y="36"/>
                </a:lnTo>
                <a:lnTo>
                  <a:pt x="5" y="44"/>
                </a:lnTo>
                <a:lnTo>
                  <a:pt x="0" y="48"/>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7" name="Wisconsin"/>
          <p:cNvSpPr>
            <a:spLocks noChangeAspect="1"/>
          </p:cNvSpPr>
          <p:nvPr/>
        </p:nvSpPr>
        <p:spPr bwMode="auto">
          <a:xfrm>
            <a:off x="5233988" y="2043113"/>
            <a:ext cx="642937" cy="666750"/>
          </a:xfrm>
          <a:custGeom>
            <a:avLst/>
            <a:gdLst>
              <a:gd name="T0" fmla="*/ 0 w 82"/>
              <a:gd name="T1" fmla="*/ 2147483647 h 86"/>
              <a:gd name="T2" fmla="*/ 2147483647 w 82"/>
              <a:gd name="T3" fmla="*/ 2147483647 h 86"/>
              <a:gd name="T4" fmla="*/ 2147483647 w 82"/>
              <a:gd name="T5" fmla="*/ 2147483647 h 86"/>
              <a:gd name="T6" fmla="*/ 2147483647 w 82"/>
              <a:gd name="T7" fmla="*/ 2147483647 h 86"/>
              <a:gd name="T8" fmla="*/ 2147483647 w 82"/>
              <a:gd name="T9" fmla="*/ 2147483647 h 86"/>
              <a:gd name="T10" fmla="*/ 2147483647 w 82"/>
              <a:gd name="T11" fmla="*/ 2147483647 h 86"/>
              <a:gd name="T12" fmla="*/ 2147483647 w 82"/>
              <a:gd name="T13" fmla="*/ 2147483647 h 86"/>
              <a:gd name="T14" fmla="*/ 2147483647 w 82"/>
              <a:gd name="T15" fmla="*/ 2147483647 h 86"/>
              <a:gd name="T16" fmla="*/ 2147483647 w 82"/>
              <a:gd name="T17" fmla="*/ 2147483647 h 86"/>
              <a:gd name="T18" fmla="*/ 2147483647 w 82"/>
              <a:gd name="T19" fmla="*/ 2147483647 h 86"/>
              <a:gd name="T20" fmla="*/ 2147483647 w 82"/>
              <a:gd name="T21" fmla="*/ 2147483647 h 86"/>
              <a:gd name="T22" fmla="*/ 2147483647 w 82"/>
              <a:gd name="T23" fmla="*/ 2147483647 h 86"/>
              <a:gd name="T24" fmla="*/ 2147483647 w 82"/>
              <a:gd name="T25" fmla="*/ 2147483647 h 86"/>
              <a:gd name="T26" fmla="*/ 2147483647 w 82"/>
              <a:gd name="T27" fmla="*/ 2147483647 h 86"/>
              <a:gd name="T28" fmla="*/ 2147483647 w 82"/>
              <a:gd name="T29" fmla="*/ 2147483647 h 86"/>
              <a:gd name="T30" fmla="*/ 2147483647 w 82"/>
              <a:gd name="T31" fmla="*/ 2147483647 h 86"/>
              <a:gd name="T32" fmla="*/ 2147483647 w 82"/>
              <a:gd name="T33" fmla="*/ 2147483647 h 86"/>
              <a:gd name="T34" fmla="*/ 2147483647 w 82"/>
              <a:gd name="T35" fmla="*/ 2147483647 h 86"/>
              <a:gd name="T36" fmla="*/ 2147483647 w 82"/>
              <a:gd name="T37" fmla="*/ 2147483647 h 86"/>
              <a:gd name="T38" fmla="*/ 2147483647 w 82"/>
              <a:gd name="T39" fmla="*/ 2147483647 h 86"/>
              <a:gd name="T40" fmla="*/ 2147483647 w 82"/>
              <a:gd name="T41" fmla="*/ 2147483647 h 86"/>
              <a:gd name="T42" fmla="*/ 2147483647 w 82"/>
              <a:gd name="T43" fmla="*/ 2147483647 h 86"/>
              <a:gd name="T44" fmla="*/ 2147483647 w 82"/>
              <a:gd name="T45" fmla="*/ 2147483647 h 86"/>
              <a:gd name="T46" fmla="*/ 2147483647 w 82"/>
              <a:gd name="T47" fmla="*/ 2147483647 h 86"/>
              <a:gd name="T48" fmla="*/ 2147483647 w 82"/>
              <a:gd name="T49" fmla="*/ 2147483647 h 86"/>
              <a:gd name="T50" fmla="*/ 2147483647 w 82"/>
              <a:gd name="T51" fmla="*/ 2147483647 h 86"/>
              <a:gd name="T52" fmla="*/ 2147483647 w 82"/>
              <a:gd name="T53" fmla="*/ 2147483647 h 86"/>
              <a:gd name="T54" fmla="*/ 2147483647 w 82"/>
              <a:gd name="T55" fmla="*/ 2147483647 h 86"/>
              <a:gd name="T56" fmla="*/ 2147483647 w 82"/>
              <a:gd name="T57" fmla="*/ 2147483647 h 86"/>
              <a:gd name="T58" fmla="*/ 2147483647 w 82"/>
              <a:gd name="T59" fmla="*/ 2147483647 h 86"/>
              <a:gd name="T60" fmla="*/ 2147483647 w 82"/>
              <a:gd name="T61" fmla="*/ 2147483647 h 86"/>
              <a:gd name="T62" fmla="*/ 2147483647 w 82"/>
              <a:gd name="T63" fmla="*/ 2147483647 h 86"/>
              <a:gd name="T64" fmla="*/ 2147483647 w 82"/>
              <a:gd name="T65" fmla="*/ 2147483647 h 86"/>
              <a:gd name="T66" fmla="*/ 2147483647 w 82"/>
              <a:gd name="T67" fmla="*/ 2147483647 h 86"/>
              <a:gd name="T68" fmla="*/ 2147483647 w 82"/>
              <a:gd name="T69" fmla="*/ 2147483647 h 86"/>
              <a:gd name="T70" fmla="*/ 2147483647 w 82"/>
              <a:gd name="T71" fmla="*/ 2147483647 h 86"/>
              <a:gd name="T72" fmla="*/ 2147483647 w 82"/>
              <a:gd name="T73" fmla="*/ 2147483647 h 86"/>
              <a:gd name="T74" fmla="*/ 2147483647 w 82"/>
              <a:gd name="T75" fmla="*/ 2147483647 h 86"/>
              <a:gd name="T76" fmla="*/ 2147483647 w 82"/>
              <a:gd name="T77" fmla="*/ 2147483647 h 86"/>
              <a:gd name="T78" fmla="*/ 2147483647 w 82"/>
              <a:gd name="T79" fmla="*/ 0 h 86"/>
              <a:gd name="T80" fmla="*/ 2147483647 w 82"/>
              <a:gd name="T81" fmla="*/ 0 h 86"/>
              <a:gd name="T82" fmla="*/ 2147483647 w 82"/>
              <a:gd name="T83" fmla="*/ 2147483647 h 86"/>
              <a:gd name="T84" fmla="*/ 2147483647 w 82"/>
              <a:gd name="T85" fmla="*/ 2147483647 h 86"/>
              <a:gd name="T86" fmla="*/ 2147483647 w 82"/>
              <a:gd name="T87" fmla="*/ 2147483647 h 86"/>
              <a:gd name="T88" fmla="*/ 2147483647 w 82"/>
              <a:gd name="T89" fmla="*/ 2147483647 h 86"/>
              <a:gd name="T90" fmla="*/ 2147483647 w 82"/>
              <a:gd name="T91" fmla="*/ 2147483647 h 86"/>
              <a:gd name="T92" fmla="*/ 2147483647 w 82"/>
              <a:gd name="T93" fmla="*/ 2147483647 h 86"/>
              <a:gd name="T94" fmla="*/ 2147483647 w 82"/>
              <a:gd name="T95" fmla="*/ 2147483647 h 86"/>
              <a:gd name="T96" fmla="*/ 2147483647 w 82"/>
              <a:gd name="T97" fmla="*/ 2147483647 h 86"/>
              <a:gd name="T98" fmla="*/ 0 w 82"/>
              <a:gd name="T99" fmla="*/ 2147483647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86"/>
              <a:gd name="T152" fmla="*/ 82 w 82"/>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86">
                <a:moveTo>
                  <a:pt x="0" y="26"/>
                </a:moveTo>
                <a:lnTo>
                  <a:pt x="2" y="33"/>
                </a:lnTo>
                <a:lnTo>
                  <a:pt x="2" y="43"/>
                </a:lnTo>
                <a:lnTo>
                  <a:pt x="12" y="49"/>
                </a:lnTo>
                <a:lnTo>
                  <a:pt x="16" y="54"/>
                </a:lnTo>
                <a:lnTo>
                  <a:pt x="22" y="58"/>
                </a:lnTo>
                <a:lnTo>
                  <a:pt x="24" y="60"/>
                </a:lnTo>
                <a:lnTo>
                  <a:pt x="25" y="67"/>
                </a:lnTo>
                <a:lnTo>
                  <a:pt x="27" y="77"/>
                </a:lnTo>
                <a:lnTo>
                  <a:pt x="35" y="86"/>
                </a:lnTo>
                <a:lnTo>
                  <a:pt x="75" y="84"/>
                </a:lnTo>
                <a:lnTo>
                  <a:pt x="73" y="70"/>
                </a:lnTo>
                <a:lnTo>
                  <a:pt x="74" y="57"/>
                </a:lnTo>
                <a:lnTo>
                  <a:pt x="77" y="50"/>
                </a:lnTo>
                <a:lnTo>
                  <a:pt x="77" y="45"/>
                </a:lnTo>
                <a:lnTo>
                  <a:pt x="82" y="32"/>
                </a:lnTo>
                <a:lnTo>
                  <a:pt x="82" y="29"/>
                </a:lnTo>
                <a:lnTo>
                  <a:pt x="81" y="28"/>
                </a:lnTo>
                <a:lnTo>
                  <a:pt x="79" y="31"/>
                </a:lnTo>
                <a:lnTo>
                  <a:pt x="77" y="37"/>
                </a:lnTo>
                <a:lnTo>
                  <a:pt x="74" y="38"/>
                </a:lnTo>
                <a:lnTo>
                  <a:pt x="72" y="42"/>
                </a:lnTo>
                <a:lnTo>
                  <a:pt x="69" y="44"/>
                </a:lnTo>
                <a:lnTo>
                  <a:pt x="69" y="40"/>
                </a:lnTo>
                <a:lnTo>
                  <a:pt x="71" y="36"/>
                </a:lnTo>
                <a:lnTo>
                  <a:pt x="74" y="34"/>
                </a:lnTo>
                <a:lnTo>
                  <a:pt x="74" y="33"/>
                </a:lnTo>
                <a:lnTo>
                  <a:pt x="70" y="21"/>
                </a:lnTo>
                <a:lnTo>
                  <a:pt x="66" y="20"/>
                </a:lnTo>
                <a:lnTo>
                  <a:pt x="65" y="17"/>
                </a:lnTo>
                <a:lnTo>
                  <a:pt x="58" y="16"/>
                </a:lnTo>
                <a:lnTo>
                  <a:pt x="40" y="12"/>
                </a:lnTo>
                <a:lnTo>
                  <a:pt x="33" y="7"/>
                </a:lnTo>
                <a:lnTo>
                  <a:pt x="29" y="5"/>
                </a:lnTo>
                <a:lnTo>
                  <a:pt x="27" y="7"/>
                </a:lnTo>
                <a:lnTo>
                  <a:pt x="26" y="6"/>
                </a:lnTo>
                <a:lnTo>
                  <a:pt x="28" y="5"/>
                </a:lnTo>
                <a:lnTo>
                  <a:pt x="28" y="3"/>
                </a:lnTo>
                <a:lnTo>
                  <a:pt x="28" y="2"/>
                </a:lnTo>
                <a:lnTo>
                  <a:pt x="28" y="0"/>
                </a:lnTo>
                <a:lnTo>
                  <a:pt x="18" y="4"/>
                </a:lnTo>
                <a:lnTo>
                  <a:pt x="14" y="5"/>
                </a:lnTo>
                <a:lnTo>
                  <a:pt x="13" y="6"/>
                </a:lnTo>
                <a:lnTo>
                  <a:pt x="10" y="4"/>
                </a:lnTo>
                <a:lnTo>
                  <a:pt x="10" y="5"/>
                </a:lnTo>
                <a:lnTo>
                  <a:pt x="10" y="4"/>
                </a:lnTo>
                <a:lnTo>
                  <a:pt x="7" y="6"/>
                </a:lnTo>
                <a:lnTo>
                  <a:pt x="8" y="16"/>
                </a:lnTo>
                <a:lnTo>
                  <a:pt x="0" y="26"/>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8" name="Wyoming"/>
          <p:cNvSpPr>
            <a:spLocks noChangeAspect="1"/>
          </p:cNvSpPr>
          <p:nvPr/>
        </p:nvSpPr>
        <p:spPr bwMode="auto">
          <a:xfrm>
            <a:off x="3160713" y="2212975"/>
            <a:ext cx="866775" cy="698500"/>
          </a:xfrm>
          <a:custGeom>
            <a:avLst/>
            <a:gdLst>
              <a:gd name="T0" fmla="*/ 0 w 110"/>
              <a:gd name="T1" fmla="*/ 2147483647 h 90"/>
              <a:gd name="T2" fmla="*/ 2147483647 w 110"/>
              <a:gd name="T3" fmla="*/ 2147483647 h 90"/>
              <a:gd name="T4" fmla="*/ 2147483647 w 110"/>
              <a:gd name="T5" fmla="*/ 2147483647 h 90"/>
              <a:gd name="T6" fmla="*/ 2147483647 w 110"/>
              <a:gd name="T7" fmla="*/ 0 h 90"/>
              <a:gd name="T8" fmla="*/ 2147483647 w 110"/>
              <a:gd name="T9" fmla="*/ 2147483647 h 90"/>
              <a:gd name="T10" fmla="*/ 2147483647 w 110"/>
              <a:gd name="T11" fmla="*/ 2147483647 h 90"/>
              <a:gd name="T12" fmla="*/ 2147483647 w 110"/>
              <a:gd name="T13" fmla="*/ 2147483647 h 90"/>
              <a:gd name="T14" fmla="*/ 2147483647 w 110"/>
              <a:gd name="T15" fmla="*/ 2147483647 h 90"/>
              <a:gd name="T16" fmla="*/ 2147483647 w 110"/>
              <a:gd name="T17" fmla="*/ 2147483647 h 90"/>
              <a:gd name="T18" fmla="*/ 0 w 110"/>
              <a:gd name="T19" fmla="*/ 2147483647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90"/>
              <a:gd name="T32" fmla="*/ 110 w 110"/>
              <a:gd name="T33" fmla="*/ 90 h 9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90">
                <a:moveTo>
                  <a:pt x="0" y="77"/>
                </a:moveTo>
                <a:lnTo>
                  <a:pt x="3" y="58"/>
                </a:lnTo>
                <a:lnTo>
                  <a:pt x="11" y="9"/>
                </a:lnTo>
                <a:lnTo>
                  <a:pt x="13" y="0"/>
                </a:lnTo>
                <a:lnTo>
                  <a:pt x="56" y="6"/>
                </a:lnTo>
                <a:lnTo>
                  <a:pt x="110" y="12"/>
                </a:lnTo>
                <a:lnTo>
                  <a:pt x="106" y="51"/>
                </a:lnTo>
                <a:lnTo>
                  <a:pt x="102" y="90"/>
                </a:lnTo>
                <a:lnTo>
                  <a:pt x="29" y="82"/>
                </a:lnTo>
                <a:lnTo>
                  <a:pt x="0" y="77"/>
                </a:lnTo>
                <a:close/>
              </a:path>
            </a:pathLst>
          </a:custGeom>
          <a:solidFill>
            <a:srgbClr val="FFFF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29" name="Massachusetts"/>
          <p:cNvSpPr>
            <a:spLocks noChangeAspect="1"/>
          </p:cNvSpPr>
          <p:nvPr/>
        </p:nvSpPr>
        <p:spPr bwMode="auto">
          <a:xfrm>
            <a:off x="7439025" y="2320925"/>
            <a:ext cx="407988" cy="201613"/>
          </a:xfrm>
          <a:custGeom>
            <a:avLst/>
            <a:gdLst>
              <a:gd name="T0" fmla="*/ 0 w 52"/>
              <a:gd name="T1" fmla="*/ 2147483647 h 26"/>
              <a:gd name="T2" fmla="*/ 0 w 52"/>
              <a:gd name="T3" fmla="*/ 2147483647 h 26"/>
              <a:gd name="T4" fmla="*/ 2147483647 w 52"/>
              <a:gd name="T5" fmla="*/ 2147483647 h 26"/>
              <a:gd name="T6" fmla="*/ 2147483647 w 52"/>
              <a:gd name="T7" fmla="*/ 2147483647 h 26"/>
              <a:gd name="T8" fmla="*/ 2147483647 w 52"/>
              <a:gd name="T9" fmla="*/ 2147483647 h 26"/>
              <a:gd name="T10" fmla="*/ 2147483647 w 52"/>
              <a:gd name="T11" fmla="*/ 2147483647 h 26"/>
              <a:gd name="T12" fmla="*/ 2147483647 w 52"/>
              <a:gd name="T13" fmla="*/ 2147483647 h 26"/>
              <a:gd name="T14" fmla="*/ 2147483647 w 52"/>
              <a:gd name="T15" fmla="*/ 2147483647 h 26"/>
              <a:gd name="T16" fmla="*/ 2147483647 w 52"/>
              <a:gd name="T17" fmla="*/ 2147483647 h 26"/>
              <a:gd name="T18" fmla="*/ 2147483647 w 52"/>
              <a:gd name="T19" fmla="*/ 2147483647 h 26"/>
              <a:gd name="T20" fmla="*/ 2147483647 w 52"/>
              <a:gd name="T21" fmla="*/ 2147483647 h 26"/>
              <a:gd name="T22" fmla="*/ 2147483647 w 52"/>
              <a:gd name="T23" fmla="*/ 2147483647 h 26"/>
              <a:gd name="T24" fmla="*/ 2147483647 w 52"/>
              <a:gd name="T25" fmla="*/ 2147483647 h 26"/>
              <a:gd name="T26" fmla="*/ 2147483647 w 52"/>
              <a:gd name="T27" fmla="*/ 2147483647 h 26"/>
              <a:gd name="T28" fmla="*/ 2147483647 w 52"/>
              <a:gd name="T29" fmla="*/ 2147483647 h 26"/>
              <a:gd name="T30" fmla="*/ 2147483647 w 52"/>
              <a:gd name="T31" fmla="*/ 2147483647 h 26"/>
              <a:gd name="T32" fmla="*/ 2147483647 w 52"/>
              <a:gd name="T33" fmla="*/ 2147483647 h 26"/>
              <a:gd name="T34" fmla="*/ 2147483647 w 52"/>
              <a:gd name="T35" fmla="*/ 2147483647 h 26"/>
              <a:gd name="T36" fmla="*/ 2147483647 w 52"/>
              <a:gd name="T37" fmla="*/ 2147483647 h 26"/>
              <a:gd name="T38" fmla="*/ 2147483647 w 52"/>
              <a:gd name="T39" fmla="*/ 2147483647 h 26"/>
              <a:gd name="T40" fmla="*/ 2147483647 w 52"/>
              <a:gd name="T41" fmla="*/ 2147483647 h 26"/>
              <a:gd name="T42" fmla="*/ 2147483647 w 52"/>
              <a:gd name="T43" fmla="*/ 2147483647 h 26"/>
              <a:gd name="T44" fmla="*/ 2147483647 w 52"/>
              <a:gd name="T45" fmla="*/ 2147483647 h 26"/>
              <a:gd name="T46" fmla="*/ 2147483647 w 52"/>
              <a:gd name="T47" fmla="*/ 2147483647 h 26"/>
              <a:gd name="T48" fmla="*/ 2147483647 w 52"/>
              <a:gd name="T49" fmla="*/ 2147483647 h 26"/>
              <a:gd name="T50" fmla="*/ 2147483647 w 52"/>
              <a:gd name="T51" fmla="*/ 2147483647 h 26"/>
              <a:gd name="T52" fmla="*/ 2147483647 w 52"/>
              <a:gd name="T53" fmla="*/ 2147483647 h 26"/>
              <a:gd name="T54" fmla="*/ 2147483647 w 52"/>
              <a:gd name="T55" fmla="*/ 2147483647 h 26"/>
              <a:gd name="T56" fmla="*/ 2147483647 w 52"/>
              <a:gd name="T57" fmla="*/ 2147483647 h 26"/>
              <a:gd name="T58" fmla="*/ 2147483647 w 52"/>
              <a:gd name="T59" fmla="*/ 2147483647 h 26"/>
              <a:gd name="T60" fmla="*/ 2147483647 w 52"/>
              <a:gd name="T61" fmla="*/ 2147483647 h 26"/>
              <a:gd name="T62" fmla="*/ 2147483647 w 52"/>
              <a:gd name="T63" fmla="*/ 2147483647 h 26"/>
              <a:gd name="T64" fmla="*/ 2147483647 w 52"/>
              <a:gd name="T65" fmla="*/ 2147483647 h 26"/>
              <a:gd name="T66" fmla="*/ 2147483647 w 52"/>
              <a:gd name="T67" fmla="*/ 2147483647 h 26"/>
              <a:gd name="T68" fmla="*/ 2147483647 w 52"/>
              <a:gd name="T69" fmla="*/ 2147483647 h 26"/>
              <a:gd name="T70" fmla="*/ 2147483647 w 52"/>
              <a:gd name="T71" fmla="*/ 2147483647 h 26"/>
              <a:gd name="T72" fmla="*/ 2147483647 w 52"/>
              <a:gd name="T73" fmla="*/ 2147483647 h 26"/>
              <a:gd name="T74" fmla="*/ 2147483647 w 52"/>
              <a:gd name="T75" fmla="*/ 2147483647 h 26"/>
              <a:gd name="T76" fmla="*/ 2147483647 w 52"/>
              <a:gd name="T77" fmla="*/ 2147483647 h 26"/>
              <a:gd name="T78" fmla="*/ 2147483647 w 52"/>
              <a:gd name="T79" fmla="*/ 2147483647 h 26"/>
              <a:gd name="T80" fmla="*/ 2147483647 w 52"/>
              <a:gd name="T81" fmla="*/ 2147483647 h 26"/>
              <a:gd name="T82" fmla="*/ 2147483647 w 52"/>
              <a:gd name="T83" fmla="*/ 2147483647 h 26"/>
              <a:gd name="T84" fmla="*/ 2147483647 w 52"/>
              <a:gd name="T85" fmla="*/ 2147483647 h 26"/>
              <a:gd name="T86" fmla="*/ 2147483647 w 52"/>
              <a:gd name="T87" fmla="*/ 2147483647 h 26"/>
              <a:gd name="T88" fmla="*/ 2147483647 w 52"/>
              <a:gd name="T89" fmla="*/ 0 h 26"/>
              <a:gd name="T90" fmla="*/ 2147483647 w 52"/>
              <a:gd name="T91" fmla="*/ 2147483647 h 26"/>
              <a:gd name="T92" fmla="*/ 2147483647 w 52"/>
              <a:gd name="T93" fmla="*/ 2147483647 h 26"/>
              <a:gd name="T94" fmla="*/ 0 w 52"/>
              <a:gd name="T95" fmla="*/ 2147483647 h 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26"/>
              <a:gd name="T146" fmla="*/ 52 w 52"/>
              <a:gd name="T147" fmla="*/ 26 h 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26">
                <a:moveTo>
                  <a:pt x="0" y="10"/>
                </a:moveTo>
                <a:lnTo>
                  <a:pt x="0" y="24"/>
                </a:lnTo>
                <a:lnTo>
                  <a:pt x="24" y="19"/>
                </a:lnTo>
                <a:lnTo>
                  <a:pt x="28" y="18"/>
                </a:lnTo>
                <a:lnTo>
                  <a:pt x="30" y="18"/>
                </a:lnTo>
                <a:lnTo>
                  <a:pt x="32" y="22"/>
                </a:lnTo>
                <a:lnTo>
                  <a:pt x="35" y="23"/>
                </a:lnTo>
                <a:lnTo>
                  <a:pt x="36" y="26"/>
                </a:lnTo>
                <a:lnTo>
                  <a:pt x="38" y="26"/>
                </a:lnTo>
                <a:lnTo>
                  <a:pt x="38" y="24"/>
                </a:lnTo>
                <a:lnTo>
                  <a:pt x="40" y="23"/>
                </a:lnTo>
                <a:lnTo>
                  <a:pt x="40" y="21"/>
                </a:lnTo>
                <a:lnTo>
                  <a:pt x="41" y="20"/>
                </a:lnTo>
                <a:lnTo>
                  <a:pt x="42" y="24"/>
                </a:lnTo>
                <a:lnTo>
                  <a:pt x="45" y="23"/>
                </a:lnTo>
                <a:lnTo>
                  <a:pt x="45" y="22"/>
                </a:lnTo>
                <a:lnTo>
                  <a:pt x="48" y="20"/>
                </a:lnTo>
                <a:lnTo>
                  <a:pt x="50" y="19"/>
                </a:lnTo>
                <a:lnTo>
                  <a:pt x="52" y="21"/>
                </a:lnTo>
                <a:lnTo>
                  <a:pt x="51" y="17"/>
                </a:lnTo>
                <a:lnTo>
                  <a:pt x="49" y="13"/>
                </a:lnTo>
                <a:lnTo>
                  <a:pt x="48" y="12"/>
                </a:lnTo>
                <a:lnTo>
                  <a:pt x="46" y="12"/>
                </a:lnTo>
                <a:lnTo>
                  <a:pt x="46" y="13"/>
                </a:lnTo>
                <a:lnTo>
                  <a:pt x="47" y="13"/>
                </a:lnTo>
                <a:lnTo>
                  <a:pt x="48" y="13"/>
                </a:lnTo>
                <a:lnTo>
                  <a:pt x="49" y="14"/>
                </a:lnTo>
                <a:lnTo>
                  <a:pt x="50" y="16"/>
                </a:lnTo>
                <a:lnTo>
                  <a:pt x="49" y="18"/>
                </a:lnTo>
                <a:lnTo>
                  <a:pt x="45" y="20"/>
                </a:lnTo>
                <a:lnTo>
                  <a:pt x="43" y="19"/>
                </a:lnTo>
                <a:lnTo>
                  <a:pt x="42" y="16"/>
                </a:lnTo>
                <a:lnTo>
                  <a:pt x="40" y="16"/>
                </a:lnTo>
                <a:lnTo>
                  <a:pt x="40" y="14"/>
                </a:lnTo>
                <a:lnTo>
                  <a:pt x="38" y="12"/>
                </a:lnTo>
                <a:lnTo>
                  <a:pt x="35" y="11"/>
                </a:lnTo>
                <a:lnTo>
                  <a:pt x="35" y="12"/>
                </a:lnTo>
                <a:lnTo>
                  <a:pt x="34" y="12"/>
                </a:lnTo>
                <a:lnTo>
                  <a:pt x="33" y="10"/>
                </a:lnTo>
                <a:lnTo>
                  <a:pt x="34" y="8"/>
                </a:lnTo>
                <a:lnTo>
                  <a:pt x="35" y="7"/>
                </a:lnTo>
                <a:lnTo>
                  <a:pt x="34" y="6"/>
                </a:lnTo>
                <a:lnTo>
                  <a:pt x="37" y="4"/>
                </a:lnTo>
                <a:lnTo>
                  <a:pt x="34" y="2"/>
                </a:lnTo>
                <a:lnTo>
                  <a:pt x="34" y="0"/>
                </a:lnTo>
                <a:lnTo>
                  <a:pt x="28" y="3"/>
                </a:lnTo>
                <a:lnTo>
                  <a:pt x="11" y="8"/>
                </a:lnTo>
                <a:lnTo>
                  <a:pt x="0" y="10"/>
                </a:lnTo>
                <a:close/>
              </a:path>
            </a:pathLst>
          </a:custGeom>
          <a:solidFill>
            <a:srgbClr val="6600CC"/>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0" name="Freeform 59"/>
          <p:cNvSpPr>
            <a:spLocks noChangeAspect="1"/>
          </p:cNvSpPr>
          <p:nvPr/>
        </p:nvSpPr>
        <p:spPr bwMode="auto">
          <a:xfrm>
            <a:off x="7758113" y="2514600"/>
            <a:ext cx="39687" cy="33338"/>
          </a:xfrm>
          <a:custGeom>
            <a:avLst/>
            <a:gdLst>
              <a:gd name="T0" fmla="*/ 0 w 5"/>
              <a:gd name="T1" fmla="*/ 2147483647 h 4"/>
              <a:gd name="T2" fmla="*/ 2147483647 w 5"/>
              <a:gd name="T3" fmla="*/ 0 h 4"/>
              <a:gd name="T4" fmla="*/ 2147483647 w 5"/>
              <a:gd name="T5" fmla="*/ 2147483647 h 4"/>
              <a:gd name="T6" fmla="*/ 0 w 5"/>
              <a:gd name="T7" fmla="*/ 2147483647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0" y="4"/>
                </a:moveTo>
                <a:lnTo>
                  <a:pt x="2" y="0"/>
                </a:lnTo>
                <a:lnTo>
                  <a:pt x="5" y="2"/>
                </a:lnTo>
                <a:lnTo>
                  <a:pt x="0" y="4"/>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1" name="Freeform 60"/>
          <p:cNvSpPr>
            <a:spLocks noChangeAspect="1"/>
          </p:cNvSpPr>
          <p:nvPr/>
        </p:nvSpPr>
        <p:spPr bwMode="auto">
          <a:xfrm>
            <a:off x="7831138" y="2514600"/>
            <a:ext cx="31750" cy="15875"/>
          </a:xfrm>
          <a:custGeom>
            <a:avLst/>
            <a:gdLst>
              <a:gd name="T0" fmla="*/ 0 w 4"/>
              <a:gd name="T1" fmla="*/ 2147483647 h 2"/>
              <a:gd name="T2" fmla="*/ 2147483647 w 4"/>
              <a:gd name="T3" fmla="*/ 0 h 2"/>
              <a:gd name="T4" fmla="*/ 2147483647 w 4"/>
              <a:gd name="T5" fmla="*/ 2147483647 h 2"/>
              <a:gd name="T6" fmla="*/ 0 w 4"/>
              <a:gd name="T7" fmla="*/ 2147483647 h 2"/>
              <a:gd name="T8" fmla="*/ 0 60000 65536"/>
              <a:gd name="T9" fmla="*/ 0 60000 65536"/>
              <a:gd name="T10" fmla="*/ 0 60000 65536"/>
              <a:gd name="T11" fmla="*/ 0 60000 65536"/>
              <a:gd name="T12" fmla="*/ 0 w 4"/>
              <a:gd name="T13" fmla="*/ 0 h 2"/>
              <a:gd name="T14" fmla="*/ 4 w 4"/>
              <a:gd name="T15" fmla="*/ 2 h 2"/>
            </a:gdLst>
            <a:ahLst/>
            <a:cxnLst>
              <a:cxn ang="T8">
                <a:pos x="T0" y="T1"/>
              </a:cxn>
              <a:cxn ang="T9">
                <a:pos x="T2" y="T3"/>
              </a:cxn>
              <a:cxn ang="T10">
                <a:pos x="T4" y="T5"/>
              </a:cxn>
              <a:cxn ang="T11">
                <a:pos x="T6" y="T7"/>
              </a:cxn>
            </a:cxnLst>
            <a:rect l="T12" t="T13" r="T14" b="T15"/>
            <a:pathLst>
              <a:path w="4" h="2">
                <a:moveTo>
                  <a:pt x="0" y="2"/>
                </a:moveTo>
                <a:lnTo>
                  <a:pt x="2" y="0"/>
                </a:lnTo>
                <a:lnTo>
                  <a:pt x="4" y="2"/>
                </a:lnTo>
                <a:lnTo>
                  <a:pt x="0" y="2"/>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2" name="Virginia"/>
          <p:cNvSpPr>
            <a:spLocks noChangeAspect="1"/>
          </p:cNvSpPr>
          <p:nvPr/>
        </p:nvSpPr>
        <p:spPr bwMode="auto">
          <a:xfrm>
            <a:off x="6410325" y="3014663"/>
            <a:ext cx="939800" cy="533400"/>
          </a:xfrm>
          <a:custGeom>
            <a:avLst/>
            <a:gdLst>
              <a:gd name="T0" fmla="*/ 2147483647 w 120"/>
              <a:gd name="T1" fmla="*/ 2147483647 h 69"/>
              <a:gd name="T2" fmla="*/ 2147483647 w 120"/>
              <a:gd name="T3" fmla="*/ 2147483647 h 69"/>
              <a:gd name="T4" fmla="*/ 2147483647 w 120"/>
              <a:gd name="T5" fmla="*/ 2147483647 h 69"/>
              <a:gd name="T6" fmla="*/ 2147483647 w 120"/>
              <a:gd name="T7" fmla="*/ 2147483647 h 69"/>
              <a:gd name="T8" fmla="*/ 2147483647 w 120"/>
              <a:gd name="T9" fmla="*/ 2147483647 h 69"/>
              <a:gd name="T10" fmla="*/ 2147483647 w 120"/>
              <a:gd name="T11" fmla="*/ 2147483647 h 69"/>
              <a:gd name="T12" fmla="*/ 2147483647 w 120"/>
              <a:gd name="T13" fmla="*/ 2147483647 h 69"/>
              <a:gd name="T14" fmla="*/ 2147483647 w 120"/>
              <a:gd name="T15" fmla="*/ 2147483647 h 69"/>
              <a:gd name="T16" fmla="*/ 2147483647 w 120"/>
              <a:gd name="T17" fmla="*/ 2147483647 h 69"/>
              <a:gd name="T18" fmla="*/ 2147483647 w 120"/>
              <a:gd name="T19" fmla="*/ 2147483647 h 69"/>
              <a:gd name="T20" fmla="*/ 2147483647 w 120"/>
              <a:gd name="T21" fmla="*/ 2147483647 h 69"/>
              <a:gd name="T22" fmla="*/ 2147483647 w 120"/>
              <a:gd name="T23" fmla="*/ 2147483647 h 69"/>
              <a:gd name="T24" fmla="*/ 2147483647 w 120"/>
              <a:gd name="T25" fmla="*/ 2147483647 h 69"/>
              <a:gd name="T26" fmla="*/ 2147483647 w 120"/>
              <a:gd name="T27" fmla="*/ 2147483647 h 69"/>
              <a:gd name="T28" fmla="*/ 2147483647 w 120"/>
              <a:gd name="T29" fmla="*/ 2147483647 h 69"/>
              <a:gd name="T30" fmla="*/ 2147483647 w 120"/>
              <a:gd name="T31" fmla="*/ 2147483647 h 69"/>
              <a:gd name="T32" fmla="*/ 2147483647 w 120"/>
              <a:gd name="T33" fmla="*/ 2147483647 h 69"/>
              <a:gd name="T34" fmla="*/ 2147483647 w 120"/>
              <a:gd name="T35" fmla="*/ 2147483647 h 69"/>
              <a:gd name="T36" fmla="*/ 2147483647 w 120"/>
              <a:gd name="T37" fmla="*/ 2147483647 h 69"/>
              <a:gd name="T38" fmla="*/ 2147483647 w 120"/>
              <a:gd name="T39" fmla="*/ 2147483647 h 69"/>
              <a:gd name="T40" fmla="*/ 2147483647 w 120"/>
              <a:gd name="T41" fmla="*/ 2147483647 h 69"/>
              <a:gd name="T42" fmla="*/ 2147483647 w 120"/>
              <a:gd name="T43" fmla="*/ 2147483647 h 69"/>
              <a:gd name="T44" fmla="*/ 2147483647 w 120"/>
              <a:gd name="T45" fmla="*/ 2147483647 h 69"/>
              <a:gd name="T46" fmla="*/ 2147483647 w 120"/>
              <a:gd name="T47" fmla="*/ 2147483647 h 69"/>
              <a:gd name="T48" fmla="*/ 2147483647 w 120"/>
              <a:gd name="T49" fmla="*/ 2147483647 h 69"/>
              <a:gd name="T50" fmla="*/ 2147483647 w 120"/>
              <a:gd name="T51" fmla="*/ 2147483647 h 69"/>
              <a:gd name="T52" fmla="*/ 2147483647 w 120"/>
              <a:gd name="T53" fmla="*/ 2147483647 h 69"/>
              <a:gd name="T54" fmla="*/ 2147483647 w 120"/>
              <a:gd name="T55" fmla="*/ 2147483647 h 69"/>
              <a:gd name="T56" fmla="*/ 2147483647 w 120"/>
              <a:gd name="T57" fmla="*/ 2147483647 h 69"/>
              <a:gd name="T58" fmla="*/ 2147483647 w 120"/>
              <a:gd name="T59" fmla="*/ 2147483647 h 69"/>
              <a:gd name="T60" fmla="*/ 2147483647 w 120"/>
              <a:gd name="T61" fmla="*/ 2147483647 h 69"/>
              <a:gd name="T62" fmla="*/ 2147483647 w 120"/>
              <a:gd name="T63" fmla="*/ 2147483647 h 69"/>
              <a:gd name="T64" fmla="*/ 2147483647 w 120"/>
              <a:gd name="T65" fmla="*/ 2147483647 h 69"/>
              <a:gd name="T66" fmla="*/ 2147483647 w 120"/>
              <a:gd name="T67" fmla="*/ 2147483647 h 69"/>
              <a:gd name="T68" fmla="*/ 2147483647 w 120"/>
              <a:gd name="T69" fmla="*/ 2147483647 h 69"/>
              <a:gd name="T70" fmla="*/ 2147483647 w 120"/>
              <a:gd name="T71" fmla="*/ 2147483647 h 69"/>
              <a:gd name="T72" fmla="*/ 2147483647 w 120"/>
              <a:gd name="T73" fmla="*/ 2147483647 h 69"/>
              <a:gd name="T74" fmla="*/ 2147483647 w 120"/>
              <a:gd name="T75" fmla="*/ 2147483647 h 69"/>
              <a:gd name="T76" fmla="*/ 2147483647 w 120"/>
              <a:gd name="T77" fmla="*/ 2147483647 h 69"/>
              <a:gd name="T78" fmla="*/ 0 w 120"/>
              <a:gd name="T79" fmla="*/ 2147483647 h 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69"/>
              <a:gd name="T122" fmla="*/ 120 w 120"/>
              <a:gd name="T123" fmla="*/ 69 h 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69">
                <a:moveTo>
                  <a:pt x="0" y="69"/>
                </a:moveTo>
                <a:lnTo>
                  <a:pt x="11" y="61"/>
                </a:lnTo>
                <a:lnTo>
                  <a:pt x="11" y="59"/>
                </a:lnTo>
                <a:lnTo>
                  <a:pt x="15" y="55"/>
                </a:lnTo>
                <a:lnTo>
                  <a:pt x="19" y="52"/>
                </a:lnTo>
                <a:lnTo>
                  <a:pt x="23" y="47"/>
                </a:lnTo>
                <a:lnTo>
                  <a:pt x="27" y="52"/>
                </a:lnTo>
                <a:lnTo>
                  <a:pt x="33" y="49"/>
                </a:lnTo>
                <a:lnTo>
                  <a:pt x="35" y="51"/>
                </a:lnTo>
                <a:lnTo>
                  <a:pt x="38" y="49"/>
                </a:lnTo>
                <a:lnTo>
                  <a:pt x="40" y="46"/>
                </a:lnTo>
                <a:lnTo>
                  <a:pt x="46" y="45"/>
                </a:lnTo>
                <a:lnTo>
                  <a:pt x="50" y="41"/>
                </a:lnTo>
                <a:lnTo>
                  <a:pt x="48" y="40"/>
                </a:lnTo>
                <a:lnTo>
                  <a:pt x="54" y="27"/>
                </a:lnTo>
                <a:lnTo>
                  <a:pt x="55" y="21"/>
                </a:lnTo>
                <a:lnTo>
                  <a:pt x="60" y="23"/>
                </a:lnTo>
                <a:lnTo>
                  <a:pt x="63" y="16"/>
                </a:lnTo>
                <a:lnTo>
                  <a:pt x="66" y="15"/>
                </a:lnTo>
                <a:lnTo>
                  <a:pt x="70" y="8"/>
                </a:lnTo>
                <a:lnTo>
                  <a:pt x="71" y="0"/>
                </a:lnTo>
                <a:lnTo>
                  <a:pt x="80" y="5"/>
                </a:lnTo>
                <a:lnTo>
                  <a:pt x="81" y="1"/>
                </a:lnTo>
                <a:lnTo>
                  <a:pt x="85" y="2"/>
                </a:lnTo>
                <a:lnTo>
                  <a:pt x="88" y="5"/>
                </a:lnTo>
                <a:lnTo>
                  <a:pt x="91" y="7"/>
                </a:lnTo>
                <a:lnTo>
                  <a:pt x="93" y="9"/>
                </a:lnTo>
                <a:lnTo>
                  <a:pt x="93" y="12"/>
                </a:lnTo>
                <a:lnTo>
                  <a:pt x="90" y="16"/>
                </a:lnTo>
                <a:lnTo>
                  <a:pt x="91" y="19"/>
                </a:lnTo>
                <a:lnTo>
                  <a:pt x="94" y="18"/>
                </a:lnTo>
                <a:lnTo>
                  <a:pt x="95" y="20"/>
                </a:lnTo>
                <a:lnTo>
                  <a:pt x="97" y="21"/>
                </a:lnTo>
                <a:lnTo>
                  <a:pt x="102" y="21"/>
                </a:lnTo>
                <a:lnTo>
                  <a:pt x="103" y="23"/>
                </a:lnTo>
                <a:lnTo>
                  <a:pt x="109" y="24"/>
                </a:lnTo>
                <a:lnTo>
                  <a:pt x="107" y="26"/>
                </a:lnTo>
                <a:lnTo>
                  <a:pt x="108" y="29"/>
                </a:lnTo>
                <a:lnTo>
                  <a:pt x="108" y="30"/>
                </a:lnTo>
                <a:lnTo>
                  <a:pt x="106" y="30"/>
                </a:lnTo>
                <a:lnTo>
                  <a:pt x="103" y="28"/>
                </a:lnTo>
                <a:lnTo>
                  <a:pt x="98" y="24"/>
                </a:lnTo>
                <a:lnTo>
                  <a:pt x="105" y="31"/>
                </a:lnTo>
                <a:lnTo>
                  <a:pt x="109" y="31"/>
                </a:lnTo>
                <a:lnTo>
                  <a:pt x="107" y="32"/>
                </a:lnTo>
                <a:lnTo>
                  <a:pt x="111" y="34"/>
                </a:lnTo>
                <a:lnTo>
                  <a:pt x="111" y="36"/>
                </a:lnTo>
                <a:lnTo>
                  <a:pt x="109" y="35"/>
                </a:lnTo>
                <a:lnTo>
                  <a:pt x="108" y="35"/>
                </a:lnTo>
                <a:lnTo>
                  <a:pt x="108" y="36"/>
                </a:lnTo>
                <a:lnTo>
                  <a:pt x="109" y="37"/>
                </a:lnTo>
                <a:lnTo>
                  <a:pt x="108" y="38"/>
                </a:lnTo>
                <a:lnTo>
                  <a:pt x="103" y="35"/>
                </a:lnTo>
                <a:lnTo>
                  <a:pt x="102" y="33"/>
                </a:lnTo>
                <a:lnTo>
                  <a:pt x="103" y="35"/>
                </a:lnTo>
                <a:lnTo>
                  <a:pt x="107" y="38"/>
                </a:lnTo>
                <a:lnTo>
                  <a:pt x="109" y="38"/>
                </a:lnTo>
                <a:lnTo>
                  <a:pt x="111" y="39"/>
                </a:lnTo>
                <a:lnTo>
                  <a:pt x="110" y="40"/>
                </a:lnTo>
                <a:lnTo>
                  <a:pt x="111" y="40"/>
                </a:lnTo>
                <a:lnTo>
                  <a:pt x="112" y="41"/>
                </a:lnTo>
                <a:lnTo>
                  <a:pt x="110" y="43"/>
                </a:lnTo>
                <a:lnTo>
                  <a:pt x="107" y="41"/>
                </a:lnTo>
                <a:lnTo>
                  <a:pt x="106" y="40"/>
                </a:lnTo>
                <a:lnTo>
                  <a:pt x="102" y="39"/>
                </a:lnTo>
                <a:lnTo>
                  <a:pt x="101" y="38"/>
                </a:lnTo>
                <a:lnTo>
                  <a:pt x="100" y="40"/>
                </a:lnTo>
                <a:lnTo>
                  <a:pt x="105" y="41"/>
                </a:lnTo>
                <a:lnTo>
                  <a:pt x="105" y="42"/>
                </a:lnTo>
                <a:lnTo>
                  <a:pt x="110" y="44"/>
                </a:lnTo>
                <a:lnTo>
                  <a:pt x="112" y="44"/>
                </a:lnTo>
                <a:lnTo>
                  <a:pt x="112" y="43"/>
                </a:lnTo>
                <a:lnTo>
                  <a:pt x="113" y="43"/>
                </a:lnTo>
                <a:lnTo>
                  <a:pt x="116" y="43"/>
                </a:lnTo>
                <a:lnTo>
                  <a:pt x="120" y="49"/>
                </a:lnTo>
                <a:lnTo>
                  <a:pt x="118" y="48"/>
                </a:lnTo>
                <a:lnTo>
                  <a:pt x="117" y="50"/>
                </a:lnTo>
                <a:lnTo>
                  <a:pt x="69" y="59"/>
                </a:lnTo>
                <a:lnTo>
                  <a:pt x="31" y="64"/>
                </a:lnTo>
                <a:lnTo>
                  <a:pt x="0" y="69"/>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3" name="Freeform 62"/>
          <p:cNvSpPr>
            <a:spLocks noChangeAspect="1"/>
          </p:cNvSpPr>
          <p:nvPr/>
        </p:nvSpPr>
        <p:spPr bwMode="auto">
          <a:xfrm>
            <a:off x="7313613" y="3160713"/>
            <a:ext cx="46037" cy="146050"/>
          </a:xfrm>
          <a:custGeom>
            <a:avLst/>
            <a:gdLst>
              <a:gd name="T0" fmla="*/ 0 w 6"/>
              <a:gd name="T1" fmla="*/ 2147483647 h 19"/>
              <a:gd name="T2" fmla="*/ 0 w 6"/>
              <a:gd name="T3" fmla="*/ 2147483647 h 19"/>
              <a:gd name="T4" fmla="*/ 2147483647 w 6"/>
              <a:gd name="T5" fmla="*/ 2147483647 h 19"/>
              <a:gd name="T6" fmla="*/ 2147483647 w 6"/>
              <a:gd name="T7" fmla="*/ 2147483647 h 19"/>
              <a:gd name="T8" fmla="*/ 2147483647 w 6"/>
              <a:gd name="T9" fmla="*/ 2147483647 h 19"/>
              <a:gd name="T10" fmla="*/ 2147483647 w 6"/>
              <a:gd name="T11" fmla="*/ 0 h 19"/>
              <a:gd name="T12" fmla="*/ 2147483647 w 6"/>
              <a:gd name="T13" fmla="*/ 2147483647 h 19"/>
              <a:gd name="T14" fmla="*/ 0 w 6"/>
              <a:gd name="T15" fmla="*/ 2147483647 h 19"/>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9"/>
              <a:gd name="T26" fmla="*/ 6 w 6"/>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9">
                <a:moveTo>
                  <a:pt x="0" y="11"/>
                </a:moveTo>
                <a:lnTo>
                  <a:pt x="0" y="17"/>
                </a:lnTo>
                <a:lnTo>
                  <a:pt x="1" y="19"/>
                </a:lnTo>
                <a:lnTo>
                  <a:pt x="2" y="13"/>
                </a:lnTo>
                <a:lnTo>
                  <a:pt x="5" y="10"/>
                </a:lnTo>
                <a:lnTo>
                  <a:pt x="6" y="0"/>
                </a:lnTo>
                <a:lnTo>
                  <a:pt x="2" y="2"/>
                </a:lnTo>
                <a:lnTo>
                  <a:pt x="0" y="11"/>
                </a:lnTo>
                <a:close/>
              </a:path>
            </a:pathLst>
          </a:custGeom>
          <a:noFill/>
          <a:ln w="15875">
            <a:solidFill>
              <a:schemeClr val="tx1">
                <a:lumMod val="7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nvGrpSpPr>
          <p:cNvPr id="89150" name="Hawaii"/>
          <p:cNvGrpSpPr>
            <a:grpSpLocks/>
          </p:cNvGrpSpPr>
          <p:nvPr/>
        </p:nvGrpSpPr>
        <p:grpSpPr bwMode="auto">
          <a:xfrm>
            <a:off x="682625" y="3846513"/>
            <a:ext cx="963613" cy="498475"/>
            <a:chOff x="582" y="2987"/>
            <a:chExt cx="659" cy="352"/>
          </a:xfrm>
        </p:grpSpPr>
        <p:sp>
          <p:nvSpPr>
            <p:cNvPr id="3159" name="Freeform 64"/>
            <p:cNvSpPr>
              <a:spLocks noChangeAspect="1"/>
            </p:cNvSpPr>
            <p:nvPr/>
          </p:nvSpPr>
          <p:spPr bwMode="auto">
            <a:xfrm>
              <a:off x="754" y="2987"/>
              <a:ext cx="50" cy="39"/>
            </a:xfrm>
            <a:custGeom>
              <a:avLst/>
              <a:gdLst>
                <a:gd name="T0" fmla="*/ 0 w 9"/>
                <a:gd name="T1" fmla="*/ 2147483647 h 7"/>
                <a:gd name="T2" fmla="*/ 1581524453 w 9"/>
                <a:gd name="T3" fmla="*/ 2147483647 h 7"/>
                <a:gd name="T4" fmla="*/ 2147483647 w 9"/>
                <a:gd name="T5" fmla="*/ 2147483647 h 7"/>
                <a:gd name="T6" fmla="*/ 2147483647 w 9"/>
                <a:gd name="T7" fmla="*/ 2147483647 h 7"/>
                <a:gd name="T8" fmla="*/ 2147483647 w 9"/>
                <a:gd name="T9" fmla="*/ 1758338456 h 7"/>
                <a:gd name="T10" fmla="*/ 2147483647 w 9"/>
                <a:gd name="T11" fmla="*/ 0 h 7"/>
                <a:gd name="T12" fmla="*/ 2084262485 w 9"/>
                <a:gd name="T13" fmla="*/ 0 h 7"/>
                <a:gd name="T14" fmla="*/ 0 w 9"/>
                <a:gd name="T15" fmla="*/ 214748364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4"/>
                  </a:moveTo>
                  <a:lnTo>
                    <a:pt x="3" y="7"/>
                  </a:lnTo>
                  <a:lnTo>
                    <a:pt x="5" y="7"/>
                  </a:lnTo>
                  <a:lnTo>
                    <a:pt x="8" y="6"/>
                  </a:lnTo>
                  <a:lnTo>
                    <a:pt x="9" y="2"/>
                  </a:lnTo>
                  <a:lnTo>
                    <a:pt x="7" y="0"/>
                  </a:lnTo>
                  <a:lnTo>
                    <a:pt x="4" y="0"/>
                  </a:lnTo>
                  <a:lnTo>
                    <a:pt x="0" y="4"/>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0" name="Freeform 65"/>
            <p:cNvSpPr>
              <a:spLocks noChangeAspect="1"/>
            </p:cNvSpPr>
            <p:nvPr/>
          </p:nvSpPr>
          <p:spPr bwMode="auto">
            <a:xfrm>
              <a:off x="903" y="3048"/>
              <a:ext cx="52" cy="49"/>
            </a:xfrm>
            <a:custGeom>
              <a:avLst/>
              <a:gdLst>
                <a:gd name="T0" fmla="*/ 0 w 10"/>
                <a:gd name="T1" fmla="*/ 1374177936 h 9"/>
                <a:gd name="T2" fmla="*/ 1245746984 w 10"/>
                <a:gd name="T3" fmla="*/ 2147483647 h 9"/>
                <a:gd name="T4" fmla="*/ 2147483647 w 10"/>
                <a:gd name="T5" fmla="*/ 2147483647 h 9"/>
                <a:gd name="T6" fmla="*/ 2147483647 w 10"/>
                <a:gd name="T7" fmla="*/ 2147483647 h 9"/>
                <a:gd name="T8" fmla="*/ 2147483647 w 10"/>
                <a:gd name="T9" fmla="*/ 2147483647 h 9"/>
                <a:gd name="T10" fmla="*/ 2147483647 w 10"/>
                <a:gd name="T11" fmla="*/ 2147483647 h 9"/>
                <a:gd name="T12" fmla="*/ 2147483647 w 10"/>
                <a:gd name="T13" fmla="*/ 2147483647 h 9"/>
                <a:gd name="T14" fmla="*/ 2147483647 w 10"/>
                <a:gd name="T15" fmla="*/ 2147483647 h 9"/>
                <a:gd name="T16" fmla="*/ 2147483647 w 10"/>
                <a:gd name="T17" fmla="*/ 0 h 9"/>
                <a:gd name="T18" fmla="*/ 0 w 10"/>
                <a:gd name="T19" fmla="*/ 1374177936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9"/>
                <a:gd name="T32" fmla="*/ 10 w 10"/>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9">
                  <a:moveTo>
                    <a:pt x="0" y="2"/>
                  </a:moveTo>
                  <a:lnTo>
                    <a:pt x="2" y="7"/>
                  </a:lnTo>
                  <a:lnTo>
                    <a:pt x="5" y="7"/>
                  </a:lnTo>
                  <a:lnTo>
                    <a:pt x="5" y="6"/>
                  </a:lnTo>
                  <a:lnTo>
                    <a:pt x="8" y="9"/>
                  </a:lnTo>
                  <a:lnTo>
                    <a:pt x="10" y="8"/>
                  </a:lnTo>
                  <a:lnTo>
                    <a:pt x="10" y="5"/>
                  </a:lnTo>
                  <a:lnTo>
                    <a:pt x="8" y="5"/>
                  </a:lnTo>
                  <a:lnTo>
                    <a:pt x="6" y="0"/>
                  </a:lnTo>
                  <a:lnTo>
                    <a:pt x="0" y="2"/>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1" name="Freeform 66"/>
            <p:cNvSpPr>
              <a:spLocks noChangeAspect="1"/>
            </p:cNvSpPr>
            <p:nvPr/>
          </p:nvSpPr>
          <p:spPr bwMode="auto">
            <a:xfrm>
              <a:off x="993" y="3097"/>
              <a:ext cx="61" cy="16"/>
            </a:xfrm>
            <a:custGeom>
              <a:avLst/>
              <a:gdLst>
                <a:gd name="T0" fmla="*/ 0 w 11"/>
                <a:gd name="T1" fmla="*/ 1581524453 h 3"/>
                <a:gd name="T2" fmla="*/ 628483391 w 11"/>
                <a:gd name="T3" fmla="*/ 0 h 3"/>
                <a:gd name="T4" fmla="*/ 2147483647 w 11"/>
                <a:gd name="T5" fmla="*/ 502742896 h 3"/>
                <a:gd name="T6" fmla="*/ 2147483647 w 11"/>
                <a:gd name="T7" fmla="*/ 1581524453 h 3"/>
                <a:gd name="T8" fmla="*/ 0 w 11"/>
                <a:gd name="T9" fmla="*/ 1581524453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0" y="3"/>
                  </a:moveTo>
                  <a:lnTo>
                    <a:pt x="1" y="0"/>
                  </a:lnTo>
                  <a:lnTo>
                    <a:pt x="11" y="1"/>
                  </a:lnTo>
                  <a:lnTo>
                    <a:pt x="9" y="3"/>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2" name="Freeform 67"/>
            <p:cNvSpPr>
              <a:spLocks noChangeAspect="1"/>
            </p:cNvSpPr>
            <p:nvPr/>
          </p:nvSpPr>
          <p:spPr bwMode="auto">
            <a:xfrm>
              <a:off x="1022" y="3129"/>
              <a:ext cx="23" cy="17"/>
            </a:xfrm>
            <a:custGeom>
              <a:avLst/>
              <a:gdLst>
                <a:gd name="T0" fmla="*/ 0 w 4"/>
                <a:gd name="T1" fmla="*/ 0 h 3"/>
                <a:gd name="T2" fmla="*/ 414991337 w 4"/>
                <a:gd name="T3" fmla="*/ 2147483647 h 3"/>
                <a:gd name="T4" fmla="*/ 1751632622 w 4"/>
                <a:gd name="T5" fmla="*/ 2114734250 h 3"/>
                <a:gd name="T6" fmla="*/ 133609519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lnTo>
                    <a:pt x="1" y="3"/>
                  </a:lnTo>
                  <a:lnTo>
                    <a:pt x="4" y="2"/>
                  </a:lnTo>
                  <a:lnTo>
                    <a:pt x="3" y="0"/>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3" name="Freeform 68"/>
            <p:cNvSpPr>
              <a:spLocks noChangeAspect="1"/>
            </p:cNvSpPr>
            <p:nvPr/>
          </p:nvSpPr>
          <p:spPr bwMode="auto">
            <a:xfrm>
              <a:off x="1054" y="3113"/>
              <a:ext cx="75" cy="46"/>
            </a:xfrm>
            <a:custGeom>
              <a:avLst/>
              <a:gdLst>
                <a:gd name="T0" fmla="*/ 0 w 14"/>
                <a:gd name="T1" fmla="*/ 2147483647 h 8"/>
                <a:gd name="T2" fmla="*/ 1148516089 w 14"/>
                <a:gd name="T3" fmla="*/ 0 h 8"/>
                <a:gd name="T4" fmla="*/ 2147483647 w 14"/>
                <a:gd name="T5" fmla="*/ 2147483647 h 8"/>
                <a:gd name="T6" fmla="*/ 2147483647 w 14"/>
                <a:gd name="T7" fmla="*/ 1519863912 h 8"/>
                <a:gd name="T8" fmla="*/ 2147483647 w 14"/>
                <a:gd name="T9" fmla="*/ 2147483647 h 8"/>
                <a:gd name="T10" fmla="*/ 2147483647 w 14"/>
                <a:gd name="T11" fmla="*/ 2147483647 h 8"/>
                <a:gd name="T12" fmla="*/ 2147483647 w 14"/>
                <a:gd name="T13" fmla="*/ 2147483647 h 8"/>
                <a:gd name="T14" fmla="*/ 2147483647 w 14"/>
                <a:gd name="T15" fmla="*/ 2147483647 h 8"/>
                <a:gd name="T16" fmla="*/ 1148516089 w 14"/>
                <a:gd name="T17" fmla="*/ 2147483647 h 8"/>
                <a:gd name="T18" fmla="*/ 0 w 14"/>
                <a:gd name="T19" fmla="*/ 2147483647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8"/>
                <a:gd name="T32" fmla="*/ 14 w 14"/>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8">
                  <a:moveTo>
                    <a:pt x="0" y="3"/>
                  </a:moveTo>
                  <a:lnTo>
                    <a:pt x="2" y="0"/>
                  </a:lnTo>
                  <a:lnTo>
                    <a:pt x="4" y="3"/>
                  </a:lnTo>
                  <a:lnTo>
                    <a:pt x="8" y="2"/>
                  </a:lnTo>
                  <a:lnTo>
                    <a:pt x="14" y="6"/>
                  </a:lnTo>
                  <a:lnTo>
                    <a:pt x="12" y="7"/>
                  </a:lnTo>
                  <a:lnTo>
                    <a:pt x="6" y="8"/>
                  </a:lnTo>
                  <a:lnTo>
                    <a:pt x="4" y="5"/>
                  </a:lnTo>
                  <a:lnTo>
                    <a:pt x="2" y="5"/>
                  </a:lnTo>
                  <a:lnTo>
                    <a:pt x="0" y="3"/>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4" name="Freeform 69"/>
            <p:cNvSpPr>
              <a:spLocks noChangeAspect="1"/>
            </p:cNvSpPr>
            <p:nvPr/>
          </p:nvSpPr>
          <p:spPr bwMode="auto">
            <a:xfrm>
              <a:off x="1118" y="3196"/>
              <a:ext cx="123" cy="143"/>
            </a:xfrm>
            <a:custGeom>
              <a:avLst/>
              <a:gdLst>
                <a:gd name="T0" fmla="*/ 0 w 23"/>
                <a:gd name="T1" fmla="*/ 2147483647 h 26"/>
                <a:gd name="T2" fmla="*/ 1645754787 w 23"/>
                <a:gd name="T3" fmla="*/ 2147483647 h 26"/>
                <a:gd name="T4" fmla="*/ 1645754787 w 23"/>
                <a:gd name="T5" fmla="*/ 2147483647 h 26"/>
                <a:gd name="T6" fmla="*/ 2147483647 w 23"/>
                <a:gd name="T7" fmla="*/ 2147483647 h 26"/>
                <a:gd name="T8" fmla="*/ 2147483647 w 23"/>
                <a:gd name="T9" fmla="*/ 2147483647 h 26"/>
                <a:gd name="T10" fmla="*/ 2147483647 w 23"/>
                <a:gd name="T11" fmla="*/ 2147483647 h 26"/>
                <a:gd name="T12" fmla="*/ 2147483647 w 23"/>
                <a:gd name="T13" fmla="*/ 2147483647 h 26"/>
                <a:gd name="T14" fmla="*/ 2147483647 w 23"/>
                <a:gd name="T15" fmla="*/ 2147483647 h 26"/>
                <a:gd name="T16" fmla="*/ 2142759507 w 23"/>
                <a:gd name="T17" fmla="*/ 0 h 26"/>
                <a:gd name="T18" fmla="*/ 1645754787 w 23"/>
                <a:gd name="T19" fmla="*/ 1547403633 h 26"/>
                <a:gd name="T20" fmla="*/ 2142759507 w 23"/>
                <a:gd name="T21" fmla="*/ 2147483647 h 26"/>
                <a:gd name="T22" fmla="*/ 0 w 23"/>
                <a:gd name="T23" fmla="*/ 2147483647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
                <a:gd name="T37" fmla="*/ 0 h 26"/>
                <a:gd name="T38" fmla="*/ 23 w 23"/>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 h="26">
                  <a:moveTo>
                    <a:pt x="0" y="10"/>
                  </a:moveTo>
                  <a:lnTo>
                    <a:pt x="3" y="17"/>
                  </a:lnTo>
                  <a:lnTo>
                    <a:pt x="3" y="23"/>
                  </a:lnTo>
                  <a:lnTo>
                    <a:pt x="8" y="26"/>
                  </a:lnTo>
                  <a:lnTo>
                    <a:pt x="10" y="22"/>
                  </a:lnTo>
                  <a:lnTo>
                    <a:pt x="20" y="18"/>
                  </a:lnTo>
                  <a:lnTo>
                    <a:pt x="23" y="15"/>
                  </a:lnTo>
                  <a:lnTo>
                    <a:pt x="15" y="5"/>
                  </a:lnTo>
                  <a:lnTo>
                    <a:pt x="4" y="0"/>
                  </a:lnTo>
                  <a:lnTo>
                    <a:pt x="3" y="2"/>
                  </a:lnTo>
                  <a:lnTo>
                    <a:pt x="4" y="5"/>
                  </a:lnTo>
                  <a:lnTo>
                    <a:pt x="0" y="1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5" name="Freeform 70"/>
            <p:cNvSpPr>
              <a:spLocks noChangeAspect="1"/>
            </p:cNvSpPr>
            <p:nvPr/>
          </p:nvSpPr>
          <p:spPr bwMode="auto">
            <a:xfrm>
              <a:off x="582" y="3064"/>
              <a:ext cx="48" cy="11"/>
            </a:xfrm>
            <a:custGeom>
              <a:avLst/>
              <a:gdLst>
                <a:gd name="T0" fmla="*/ 502742896 w 9"/>
                <a:gd name="T1" fmla="*/ 2147483647 h 2"/>
                <a:gd name="T2" fmla="*/ 2084262485 w 9"/>
                <a:gd name="T3" fmla="*/ 0 h 2"/>
                <a:gd name="T4" fmla="*/ 2147483647 w 9"/>
                <a:gd name="T5" fmla="*/ 0 h 2"/>
                <a:gd name="T6" fmla="*/ 2147483647 w 9"/>
                <a:gd name="T7" fmla="*/ 0 h 2"/>
                <a:gd name="T8" fmla="*/ 2147483647 w 9"/>
                <a:gd name="T9" fmla="*/ 0 h 2"/>
                <a:gd name="T10" fmla="*/ 2147483647 w 9"/>
                <a:gd name="T11" fmla="*/ 0 h 2"/>
                <a:gd name="T12" fmla="*/ 2147483647 w 9"/>
                <a:gd name="T13" fmla="*/ 0 h 2"/>
                <a:gd name="T14" fmla="*/ 2147483647 w 9"/>
                <a:gd name="T15" fmla="*/ 0 h 2"/>
                <a:gd name="T16" fmla="*/ 2147483647 w 9"/>
                <a:gd name="T17" fmla="*/ 0 h 2"/>
                <a:gd name="T18" fmla="*/ 2147483647 w 9"/>
                <a:gd name="T19" fmla="*/ 2147483647 h 2"/>
                <a:gd name="T20" fmla="*/ 2147483647 w 9"/>
                <a:gd name="T21" fmla="*/ 2147483647 h 2"/>
                <a:gd name="T22" fmla="*/ 2147483647 w 9"/>
                <a:gd name="T23" fmla="*/ 2147483647 h 2"/>
                <a:gd name="T24" fmla="*/ 2147483647 w 9"/>
                <a:gd name="T25" fmla="*/ 2147483647 h 2"/>
                <a:gd name="T26" fmla="*/ 2147483647 w 9"/>
                <a:gd name="T27" fmla="*/ 2147483647 h 2"/>
                <a:gd name="T28" fmla="*/ 2147483647 w 9"/>
                <a:gd name="T29" fmla="*/ 2147483647 h 2"/>
                <a:gd name="T30" fmla="*/ 2147483647 w 9"/>
                <a:gd name="T31" fmla="*/ 2147483647 h 2"/>
                <a:gd name="T32" fmla="*/ 2084262485 w 9"/>
                <a:gd name="T33" fmla="*/ 2147483647 h 2"/>
                <a:gd name="T34" fmla="*/ 1581524453 w 9"/>
                <a:gd name="T35" fmla="*/ 2147483647 h 2"/>
                <a:gd name="T36" fmla="*/ 1099770992 w 9"/>
                <a:gd name="T37" fmla="*/ 2147483647 h 2"/>
                <a:gd name="T38" fmla="*/ 502742896 w 9"/>
                <a:gd name="T39" fmla="*/ 2147483647 h 2"/>
                <a:gd name="T40" fmla="*/ 0 w 9"/>
                <a:gd name="T41" fmla="*/ 2147483647 h 2"/>
                <a:gd name="T42" fmla="*/ 0 w 9"/>
                <a:gd name="T43" fmla="*/ 2147483647 h 2"/>
                <a:gd name="T44" fmla="*/ 502742896 w 9"/>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2"/>
                <a:gd name="T71" fmla="*/ 9 w 9"/>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2">
                  <a:moveTo>
                    <a:pt x="1" y="1"/>
                  </a:moveTo>
                  <a:lnTo>
                    <a:pt x="4" y="0"/>
                  </a:lnTo>
                  <a:lnTo>
                    <a:pt x="5" y="0"/>
                  </a:lnTo>
                  <a:lnTo>
                    <a:pt x="6" y="0"/>
                  </a:lnTo>
                  <a:lnTo>
                    <a:pt x="7" y="0"/>
                  </a:lnTo>
                  <a:lnTo>
                    <a:pt x="8" y="0"/>
                  </a:lnTo>
                  <a:lnTo>
                    <a:pt x="9" y="0"/>
                  </a:lnTo>
                  <a:lnTo>
                    <a:pt x="9" y="1"/>
                  </a:lnTo>
                  <a:lnTo>
                    <a:pt x="7" y="1"/>
                  </a:lnTo>
                  <a:lnTo>
                    <a:pt x="6" y="1"/>
                  </a:lnTo>
                  <a:lnTo>
                    <a:pt x="5" y="1"/>
                  </a:lnTo>
                  <a:lnTo>
                    <a:pt x="4" y="2"/>
                  </a:lnTo>
                  <a:lnTo>
                    <a:pt x="3" y="2"/>
                  </a:lnTo>
                  <a:lnTo>
                    <a:pt x="2" y="2"/>
                  </a:lnTo>
                  <a:lnTo>
                    <a:pt x="1" y="2"/>
                  </a:lnTo>
                  <a:lnTo>
                    <a:pt x="0" y="1"/>
                  </a:lnTo>
                  <a:lnTo>
                    <a:pt x="1" y="1"/>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66" name="Freeform 71"/>
            <p:cNvSpPr>
              <a:spLocks noChangeAspect="1"/>
            </p:cNvSpPr>
            <p:nvPr/>
          </p:nvSpPr>
          <p:spPr bwMode="auto">
            <a:xfrm>
              <a:off x="619" y="3031"/>
              <a:ext cx="16" cy="12"/>
            </a:xfrm>
            <a:custGeom>
              <a:avLst/>
              <a:gdLst>
                <a:gd name="T0" fmla="*/ 0 w 3"/>
                <a:gd name="T1" fmla="*/ 0 h 2"/>
                <a:gd name="T2" fmla="*/ 0 w 3"/>
                <a:gd name="T3" fmla="*/ 2147483647 h 2"/>
                <a:gd name="T4" fmla="*/ 502742896 w 3"/>
                <a:gd name="T5" fmla="*/ 2147483647 h 2"/>
                <a:gd name="T6" fmla="*/ 502742896 w 3"/>
                <a:gd name="T7" fmla="*/ 2147483647 h 2"/>
                <a:gd name="T8" fmla="*/ 502742896 w 3"/>
                <a:gd name="T9" fmla="*/ 2147483647 h 2"/>
                <a:gd name="T10" fmla="*/ 1099770992 w 3"/>
                <a:gd name="T11" fmla="*/ 2147483647 h 2"/>
                <a:gd name="T12" fmla="*/ 1099770992 w 3"/>
                <a:gd name="T13" fmla="*/ 2147483647 h 2"/>
                <a:gd name="T14" fmla="*/ 1099770992 w 3"/>
                <a:gd name="T15" fmla="*/ 2147483647 h 2"/>
                <a:gd name="T16" fmla="*/ 1581524453 w 3"/>
                <a:gd name="T17" fmla="*/ 2147483647 h 2"/>
                <a:gd name="T18" fmla="*/ 1099770992 w 3"/>
                <a:gd name="T19" fmla="*/ 2147483647 h 2"/>
                <a:gd name="T20" fmla="*/ 502742896 w 3"/>
                <a:gd name="T21" fmla="*/ 2147483647 h 2"/>
                <a:gd name="T22" fmla="*/ 0 w 3"/>
                <a:gd name="T23" fmla="*/ 2147483647 h 2"/>
                <a:gd name="T24" fmla="*/ 0 w 3"/>
                <a:gd name="T25" fmla="*/ 0 h 2"/>
                <a:gd name="T26" fmla="*/ 0 w 3"/>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
                <a:gd name="T43" fmla="*/ 0 h 2"/>
                <a:gd name="T44" fmla="*/ 3 w 3"/>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 h="2">
                  <a:moveTo>
                    <a:pt x="0" y="0"/>
                  </a:moveTo>
                  <a:lnTo>
                    <a:pt x="0" y="1"/>
                  </a:lnTo>
                  <a:lnTo>
                    <a:pt x="1" y="2"/>
                  </a:lnTo>
                  <a:lnTo>
                    <a:pt x="2" y="2"/>
                  </a:lnTo>
                  <a:lnTo>
                    <a:pt x="3" y="2"/>
                  </a:lnTo>
                  <a:lnTo>
                    <a:pt x="2" y="1"/>
                  </a:lnTo>
                  <a:lnTo>
                    <a:pt x="1" y="1"/>
                  </a:lnTo>
                  <a:lnTo>
                    <a:pt x="0" y="1"/>
                  </a:lnTo>
                  <a:lnTo>
                    <a:pt x="0" y="0"/>
                  </a:lnTo>
                  <a:close/>
                </a:path>
              </a:pathLst>
            </a:custGeom>
            <a:solidFill>
              <a:srgbClr val="CC99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grpSp>
        <p:nvGrpSpPr>
          <p:cNvPr id="89151" name="Alaska"/>
          <p:cNvGrpSpPr>
            <a:grpSpLocks/>
          </p:cNvGrpSpPr>
          <p:nvPr/>
        </p:nvGrpSpPr>
        <p:grpSpPr bwMode="auto">
          <a:xfrm>
            <a:off x="660400" y="4448175"/>
            <a:ext cx="2776538" cy="987425"/>
            <a:chOff x="523" y="3048"/>
            <a:chExt cx="1899" cy="696"/>
          </a:xfrm>
        </p:grpSpPr>
        <p:sp>
          <p:nvSpPr>
            <p:cNvPr id="3149" name="Freeform 73"/>
            <p:cNvSpPr>
              <a:spLocks noChangeAspect="1"/>
            </p:cNvSpPr>
            <p:nvPr/>
          </p:nvSpPr>
          <p:spPr bwMode="auto">
            <a:xfrm>
              <a:off x="1451" y="3048"/>
              <a:ext cx="971" cy="668"/>
            </a:xfrm>
            <a:custGeom>
              <a:avLst/>
              <a:gdLst>
                <a:gd name="T0" fmla="*/ 2147483647 w 181"/>
                <a:gd name="T1" fmla="*/ 2147483647 h 122"/>
                <a:gd name="T2" fmla="*/ 2147483647 w 181"/>
                <a:gd name="T3" fmla="*/ 2147483647 h 122"/>
                <a:gd name="T4" fmla="*/ 2147483647 w 181"/>
                <a:gd name="T5" fmla="*/ 2147483647 h 122"/>
                <a:gd name="T6" fmla="*/ 2147483647 w 181"/>
                <a:gd name="T7" fmla="*/ 2147483647 h 122"/>
                <a:gd name="T8" fmla="*/ 2147483647 w 181"/>
                <a:gd name="T9" fmla="*/ 2147483647 h 122"/>
                <a:gd name="T10" fmla="*/ 2147483647 w 181"/>
                <a:gd name="T11" fmla="*/ 2147483647 h 122"/>
                <a:gd name="T12" fmla="*/ 2147483647 w 181"/>
                <a:gd name="T13" fmla="*/ 2147483647 h 122"/>
                <a:gd name="T14" fmla="*/ 2147483647 w 181"/>
                <a:gd name="T15" fmla="*/ 2147483647 h 122"/>
                <a:gd name="T16" fmla="*/ 2147483647 w 181"/>
                <a:gd name="T17" fmla="*/ 2147483647 h 122"/>
                <a:gd name="T18" fmla="*/ 2147483647 w 181"/>
                <a:gd name="T19" fmla="*/ 2147483647 h 122"/>
                <a:gd name="T20" fmla="*/ 2147483647 w 181"/>
                <a:gd name="T21" fmla="*/ 2147483647 h 122"/>
                <a:gd name="T22" fmla="*/ 2147483647 w 181"/>
                <a:gd name="T23" fmla="*/ 2147483647 h 122"/>
                <a:gd name="T24" fmla="*/ 2147483647 w 181"/>
                <a:gd name="T25" fmla="*/ 2147483647 h 122"/>
                <a:gd name="T26" fmla="*/ 2147483647 w 181"/>
                <a:gd name="T27" fmla="*/ 2147483647 h 122"/>
                <a:gd name="T28" fmla="*/ 2147483647 w 181"/>
                <a:gd name="T29" fmla="*/ 2147483647 h 122"/>
                <a:gd name="T30" fmla="*/ 2147483647 w 181"/>
                <a:gd name="T31" fmla="*/ 2147483647 h 122"/>
                <a:gd name="T32" fmla="*/ 2147483647 w 181"/>
                <a:gd name="T33" fmla="*/ 2147483647 h 122"/>
                <a:gd name="T34" fmla="*/ 2147483647 w 181"/>
                <a:gd name="T35" fmla="*/ 2147483647 h 122"/>
                <a:gd name="T36" fmla="*/ 2147483647 w 181"/>
                <a:gd name="T37" fmla="*/ 2147483647 h 122"/>
                <a:gd name="T38" fmla="*/ 2147483647 w 181"/>
                <a:gd name="T39" fmla="*/ 2147483647 h 122"/>
                <a:gd name="T40" fmla="*/ 2147483647 w 181"/>
                <a:gd name="T41" fmla="*/ 2147483647 h 122"/>
                <a:gd name="T42" fmla="*/ 2147483647 w 181"/>
                <a:gd name="T43" fmla="*/ 2147483647 h 122"/>
                <a:gd name="T44" fmla="*/ 2147483647 w 181"/>
                <a:gd name="T45" fmla="*/ 2147483647 h 122"/>
                <a:gd name="T46" fmla="*/ 2147483647 w 181"/>
                <a:gd name="T47" fmla="*/ 2147483647 h 122"/>
                <a:gd name="T48" fmla="*/ 2147483647 w 181"/>
                <a:gd name="T49" fmla="*/ 2147483647 h 122"/>
                <a:gd name="T50" fmla="*/ 2147483647 w 181"/>
                <a:gd name="T51" fmla="*/ 2147483647 h 122"/>
                <a:gd name="T52" fmla="*/ 2147483647 w 181"/>
                <a:gd name="T53" fmla="*/ 2147483647 h 122"/>
                <a:gd name="T54" fmla="*/ 2147483647 w 181"/>
                <a:gd name="T55" fmla="*/ 2147483647 h 122"/>
                <a:gd name="T56" fmla="*/ 2147483647 w 181"/>
                <a:gd name="T57" fmla="*/ 2147483647 h 122"/>
                <a:gd name="T58" fmla="*/ 2147483647 w 181"/>
                <a:gd name="T59" fmla="*/ 2147483647 h 122"/>
                <a:gd name="T60" fmla="*/ 2147483647 w 181"/>
                <a:gd name="T61" fmla="*/ 2147483647 h 122"/>
                <a:gd name="T62" fmla="*/ 533748040 w 181"/>
                <a:gd name="T63" fmla="*/ 2147483647 h 122"/>
                <a:gd name="T64" fmla="*/ 2147483647 w 181"/>
                <a:gd name="T65" fmla="*/ 2147483647 h 122"/>
                <a:gd name="T66" fmla="*/ 533748040 w 181"/>
                <a:gd name="T67" fmla="*/ 2147483647 h 122"/>
                <a:gd name="T68" fmla="*/ 2147483647 w 181"/>
                <a:gd name="T69" fmla="*/ 2147483647 h 122"/>
                <a:gd name="T70" fmla="*/ 2147483647 w 181"/>
                <a:gd name="T71" fmla="*/ 2147483647 h 122"/>
                <a:gd name="T72" fmla="*/ 2147483647 w 181"/>
                <a:gd name="T73" fmla="*/ 2147483647 h 122"/>
                <a:gd name="T74" fmla="*/ 2147483647 w 181"/>
                <a:gd name="T75" fmla="*/ 2147483647 h 122"/>
                <a:gd name="T76" fmla="*/ 2147483647 w 181"/>
                <a:gd name="T77" fmla="*/ 2147483647 h 122"/>
                <a:gd name="T78" fmla="*/ 2147483647 w 181"/>
                <a:gd name="T79" fmla="*/ 2147483647 h 122"/>
                <a:gd name="T80" fmla="*/ 2147483647 w 181"/>
                <a:gd name="T81" fmla="*/ 2147483647 h 122"/>
                <a:gd name="T82" fmla="*/ 2147483647 w 181"/>
                <a:gd name="T83" fmla="*/ 2147483647 h 122"/>
                <a:gd name="T84" fmla="*/ 2147483647 w 181"/>
                <a:gd name="T85" fmla="*/ 2147483647 h 122"/>
                <a:gd name="T86" fmla="*/ 2147483647 w 181"/>
                <a:gd name="T87" fmla="*/ 2147483647 h 122"/>
                <a:gd name="T88" fmla="*/ 2147483647 w 181"/>
                <a:gd name="T89" fmla="*/ 2147483647 h 122"/>
                <a:gd name="T90" fmla="*/ 2147483647 w 181"/>
                <a:gd name="T91" fmla="*/ 2147483647 h 122"/>
                <a:gd name="T92" fmla="*/ 2147483647 w 181"/>
                <a:gd name="T93" fmla="*/ 2147483647 h 122"/>
                <a:gd name="T94" fmla="*/ 2147483647 w 181"/>
                <a:gd name="T95" fmla="*/ 2147483647 h 122"/>
                <a:gd name="T96" fmla="*/ 2147483647 w 181"/>
                <a:gd name="T97" fmla="*/ 2147483647 h 122"/>
                <a:gd name="T98" fmla="*/ 2147483647 w 181"/>
                <a:gd name="T99" fmla="*/ 2147483647 h 122"/>
                <a:gd name="T100" fmla="*/ 2147483647 w 181"/>
                <a:gd name="T101" fmla="*/ 2147483647 h 122"/>
                <a:gd name="T102" fmla="*/ 2147483647 w 181"/>
                <a:gd name="T103" fmla="*/ 0 h 122"/>
                <a:gd name="T104" fmla="*/ 2147483647 w 181"/>
                <a:gd name="T105" fmla="*/ 2147483647 h 122"/>
                <a:gd name="T106" fmla="*/ 2147483647 w 181"/>
                <a:gd name="T107" fmla="*/ 2147483647 h 122"/>
                <a:gd name="T108" fmla="*/ 2147483647 w 181"/>
                <a:gd name="T109" fmla="*/ 2147483647 h 122"/>
                <a:gd name="T110" fmla="*/ 2147483647 w 181"/>
                <a:gd name="T111" fmla="*/ 2147483647 h 1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2"/>
                <a:gd name="T170" fmla="*/ 181 w 181"/>
                <a:gd name="T171" fmla="*/ 122 h 1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2">
                  <a:moveTo>
                    <a:pt x="83" y="7"/>
                  </a:moveTo>
                  <a:lnTo>
                    <a:pt x="107" y="77"/>
                  </a:lnTo>
                  <a:lnTo>
                    <a:pt x="110" y="77"/>
                  </a:lnTo>
                  <a:lnTo>
                    <a:pt x="112" y="77"/>
                  </a:lnTo>
                  <a:lnTo>
                    <a:pt x="117" y="74"/>
                  </a:lnTo>
                  <a:lnTo>
                    <a:pt x="120" y="77"/>
                  </a:lnTo>
                  <a:lnTo>
                    <a:pt x="125" y="77"/>
                  </a:lnTo>
                  <a:lnTo>
                    <a:pt x="128" y="79"/>
                  </a:lnTo>
                  <a:lnTo>
                    <a:pt x="129" y="79"/>
                  </a:lnTo>
                  <a:lnTo>
                    <a:pt x="131" y="79"/>
                  </a:lnTo>
                  <a:lnTo>
                    <a:pt x="132" y="75"/>
                  </a:lnTo>
                  <a:lnTo>
                    <a:pt x="134" y="70"/>
                  </a:lnTo>
                  <a:lnTo>
                    <a:pt x="138" y="71"/>
                  </a:lnTo>
                  <a:lnTo>
                    <a:pt x="142" y="72"/>
                  </a:lnTo>
                  <a:lnTo>
                    <a:pt x="164" y="79"/>
                  </a:lnTo>
                  <a:lnTo>
                    <a:pt x="172" y="78"/>
                  </a:lnTo>
                  <a:lnTo>
                    <a:pt x="176" y="78"/>
                  </a:lnTo>
                  <a:lnTo>
                    <a:pt x="180" y="81"/>
                  </a:lnTo>
                  <a:lnTo>
                    <a:pt x="181" y="86"/>
                  </a:lnTo>
                  <a:lnTo>
                    <a:pt x="180" y="90"/>
                  </a:lnTo>
                  <a:lnTo>
                    <a:pt x="173" y="94"/>
                  </a:lnTo>
                  <a:lnTo>
                    <a:pt x="170" y="94"/>
                  </a:lnTo>
                  <a:lnTo>
                    <a:pt x="166" y="93"/>
                  </a:lnTo>
                  <a:lnTo>
                    <a:pt x="163" y="89"/>
                  </a:lnTo>
                  <a:lnTo>
                    <a:pt x="160" y="89"/>
                  </a:lnTo>
                  <a:lnTo>
                    <a:pt x="161" y="92"/>
                  </a:lnTo>
                  <a:lnTo>
                    <a:pt x="160" y="93"/>
                  </a:lnTo>
                  <a:lnTo>
                    <a:pt x="158" y="94"/>
                  </a:lnTo>
                  <a:lnTo>
                    <a:pt x="142" y="86"/>
                  </a:lnTo>
                  <a:lnTo>
                    <a:pt x="138" y="85"/>
                  </a:lnTo>
                  <a:lnTo>
                    <a:pt x="138" y="84"/>
                  </a:lnTo>
                  <a:lnTo>
                    <a:pt x="138" y="82"/>
                  </a:lnTo>
                  <a:lnTo>
                    <a:pt x="138" y="80"/>
                  </a:lnTo>
                  <a:lnTo>
                    <a:pt x="137" y="80"/>
                  </a:lnTo>
                  <a:lnTo>
                    <a:pt x="137" y="82"/>
                  </a:lnTo>
                  <a:lnTo>
                    <a:pt x="137" y="85"/>
                  </a:lnTo>
                  <a:lnTo>
                    <a:pt x="124" y="84"/>
                  </a:lnTo>
                  <a:lnTo>
                    <a:pt x="116" y="81"/>
                  </a:lnTo>
                  <a:lnTo>
                    <a:pt x="115" y="82"/>
                  </a:lnTo>
                  <a:lnTo>
                    <a:pt x="110" y="82"/>
                  </a:lnTo>
                  <a:lnTo>
                    <a:pt x="103" y="84"/>
                  </a:lnTo>
                  <a:lnTo>
                    <a:pt x="97" y="85"/>
                  </a:lnTo>
                  <a:lnTo>
                    <a:pt x="94" y="85"/>
                  </a:lnTo>
                  <a:lnTo>
                    <a:pt x="91" y="82"/>
                  </a:lnTo>
                  <a:lnTo>
                    <a:pt x="88" y="85"/>
                  </a:lnTo>
                  <a:lnTo>
                    <a:pt x="86" y="84"/>
                  </a:lnTo>
                  <a:lnTo>
                    <a:pt x="83" y="82"/>
                  </a:lnTo>
                  <a:lnTo>
                    <a:pt x="80" y="84"/>
                  </a:lnTo>
                  <a:lnTo>
                    <a:pt x="77" y="88"/>
                  </a:lnTo>
                  <a:lnTo>
                    <a:pt x="77" y="90"/>
                  </a:lnTo>
                  <a:lnTo>
                    <a:pt x="70" y="95"/>
                  </a:lnTo>
                  <a:lnTo>
                    <a:pt x="63" y="98"/>
                  </a:lnTo>
                  <a:lnTo>
                    <a:pt x="61" y="98"/>
                  </a:lnTo>
                  <a:lnTo>
                    <a:pt x="62" y="94"/>
                  </a:lnTo>
                  <a:lnTo>
                    <a:pt x="61" y="92"/>
                  </a:lnTo>
                  <a:lnTo>
                    <a:pt x="62" y="88"/>
                  </a:lnTo>
                  <a:lnTo>
                    <a:pt x="61" y="86"/>
                  </a:lnTo>
                  <a:lnTo>
                    <a:pt x="60" y="90"/>
                  </a:lnTo>
                  <a:lnTo>
                    <a:pt x="52" y="97"/>
                  </a:lnTo>
                  <a:lnTo>
                    <a:pt x="51" y="98"/>
                  </a:lnTo>
                  <a:lnTo>
                    <a:pt x="53" y="100"/>
                  </a:lnTo>
                  <a:lnTo>
                    <a:pt x="55" y="100"/>
                  </a:lnTo>
                  <a:lnTo>
                    <a:pt x="52" y="103"/>
                  </a:lnTo>
                  <a:lnTo>
                    <a:pt x="49" y="107"/>
                  </a:lnTo>
                  <a:lnTo>
                    <a:pt x="43" y="110"/>
                  </a:lnTo>
                  <a:lnTo>
                    <a:pt x="36" y="115"/>
                  </a:lnTo>
                  <a:lnTo>
                    <a:pt x="27" y="117"/>
                  </a:lnTo>
                  <a:lnTo>
                    <a:pt x="26" y="120"/>
                  </a:lnTo>
                  <a:lnTo>
                    <a:pt x="20" y="122"/>
                  </a:lnTo>
                  <a:lnTo>
                    <a:pt x="15" y="122"/>
                  </a:lnTo>
                  <a:lnTo>
                    <a:pt x="11" y="121"/>
                  </a:lnTo>
                  <a:lnTo>
                    <a:pt x="11" y="120"/>
                  </a:lnTo>
                  <a:lnTo>
                    <a:pt x="13" y="118"/>
                  </a:lnTo>
                  <a:lnTo>
                    <a:pt x="22" y="115"/>
                  </a:lnTo>
                  <a:lnTo>
                    <a:pt x="29" y="111"/>
                  </a:lnTo>
                  <a:lnTo>
                    <a:pt x="30" y="108"/>
                  </a:lnTo>
                  <a:lnTo>
                    <a:pt x="31" y="102"/>
                  </a:lnTo>
                  <a:lnTo>
                    <a:pt x="33" y="100"/>
                  </a:lnTo>
                  <a:lnTo>
                    <a:pt x="30" y="100"/>
                  </a:lnTo>
                  <a:lnTo>
                    <a:pt x="28" y="100"/>
                  </a:lnTo>
                  <a:lnTo>
                    <a:pt x="27" y="100"/>
                  </a:lnTo>
                  <a:lnTo>
                    <a:pt x="25" y="101"/>
                  </a:lnTo>
                  <a:lnTo>
                    <a:pt x="24" y="101"/>
                  </a:lnTo>
                  <a:lnTo>
                    <a:pt x="19" y="98"/>
                  </a:lnTo>
                  <a:lnTo>
                    <a:pt x="18" y="97"/>
                  </a:lnTo>
                  <a:lnTo>
                    <a:pt x="13" y="98"/>
                  </a:lnTo>
                  <a:lnTo>
                    <a:pt x="10" y="98"/>
                  </a:lnTo>
                  <a:lnTo>
                    <a:pt x="10" y="96"/>
                  </a:lnTo>
                  <a:lnTo>
                    <a:pt x="11" y="90"/>
                  </a:lnTo>
                  <a:lnTo>
                    <a:pt x="12" y="89"/>
                  </a:lnTo>
                  <a:lnTo>
                    <a:pt x="12" y="86"/>
                  </a:lnTo>
                  <a:lnTo>
                    <a:pt x="11" y="86"/>
                  </a:lnTo>
                  <a:lnTo>
                    <a:pt x="5" y="86"/>
                  </a:lnTo>
                  <a:lnTo>
                    <a:pt x="3" y="85"/>
                  </a:lnTo>
                  <a:lnTo>
                    <a:pt x="3" y="81"/>
                  </a:lnTo>
                  <a:lnTo>
                    <a:pt x="1" y="79"/>
                  </a:lnTo>
                  <a:lnTo>
                    <a:pt x="1" y="78"/>
                  </a:lnTo>
                  <a:lnTo>
                    <a:pt x="4" y="78"/>
                  </a:lnTo>
                  <a:lnTo>
                    <a:pt x="4" y="77"/>
                  </a:lnTo>
                  <a:lnTo>
                    <a:pt x="2" y="73"/>
                  </a:lnTo>
                  <a:lnTo>
                    <a:pt x="0" y="71"/>
                  </a:lnTo>
                  <a:lnTo>
                    <a:pt x="1" y="68"/>
                  </a:lnTo>
                  <a:lnTo>
                    <a:pt x="6" y="65"/>
                  </a:lnTo>
                  <a:lnTo>
                    <a:pt x="7" y="64"/>
                  </a:lnTo>
                  <a:lnTo>
                    <a:pt x="9" y="61"/>
                  </a:lnTo>
                  <a:lnTo>
                    <a:pt x="12" y="59"/>
                  </a:lnTo>
                  <a:lnTo>
                    <a:pt x="13" y="59"/>
                  </a:lnTo>
                  <a:lnTo>
                    <a:pt x="15" y="62"/>
                  </a:lnTo>
                  <a:lnTo>
                    <a:pt x="17" y="62"/>
                  </a:lnTo>
                  <a:lnTo>
                    <a:pt x="20" y="59"/>
                  </a:lnTo>
                  <a:lnTo>
                    <a:pt x="21" y="59"/>
                  </a:lnTo>
                  <a:lnTo>
                    <a:pt x="25" y="59"/>
                  </a:lnTo>
                  <a:lnTo>
                    <a:pt x="26" y="58"/>
                  </a:lnTo>
                  <a:lnTo>
                    <a:pt x="25" y="55"/>
                  </a:lnTo>
                  <a:lnTo>
                    <a:pt x="25" y="52"/>
                  </a:lnTo>
                  <a:lnTo>
                    <a:pt x="29" y="49"/>
                  </a:lnTo>
                  <a:lnTo>
                    <a:pt x="27" y="49"/>
                  </a:lnTo>
                  <a:lnTo>
                    <a:pt x="21" y="52"/>
                  </a:lnTo>
                  <a:lnTo>
                    <a:pt x="19" y="52"/>
                  </a:lnTo>
                  <a:lnTo>
                    <a:pt x="17" y="49"/>
                  </a:lnTo>
                  <a:lnTo>
                    <a:pt x="15" y="49"/>
                  </a:lnTo>
                  <a:lnTo>
                    <a:pt x="12" y="49"/>
                  </a:lnTo>
                  <a:lnTo>
                    <a:pt x="10" y="48"/>
                  </a:lnTo>
                  <a:lnTo>
                    <a:pt x="8" y="47"/>
                  </a:lnTo>
                  <a:lnTo>
                    <a:pt x="8" y="45"/>
                  </a:lnTo>
                  <a:lnTo>
                    <a:pt x="10" y="41"/>
                  </a:lnTo>
                  <a:lnTo>
                    <a:pt x="10" y="40"/>
                  </a:lnTo>
                  <a:lnTo>
                    <a:pt x="8" y="38"/>
                  </a:lnTo>
                  <a:lnTo>
                    <a:pt x="8" y="37"/>
                  </a:lnTo>
                  <a:lnTo>
                    <a:pt x="11" y="34"/>
                  </a:lnTo>
                  <a:lnTo>
                    <a:pt x="13" y="34"/>
                  </a:lnTo>
                  <a:lnTo>
                    <a:pt x="16" y="35"/>
                  </a:lnTo>
                  <a:lnTo>
                    <a:pt x="17" y="34"/>
                  </a:lnTo>
                  <a:lnTo>
                    <a:pt x="19" y="34"/>
                  </a:lnTo>
                  <a:lnTo>
                    <a:pt x="21" y="34"/>
                  </a:lnTo>
                  <a:lnTo>
                    <a:pt x="22" y="36"/>
                  </a:lnTo>
                  <a:lnTo>
                    <a:pt x="22" y="37"/>
                  </a:lnTo>
                  <a:lnTo>
                    <a:pt x="26" y="41"/>
                  </a:lnTo>
                  <a:lnTo>
                    <a:pt x="28" y="41"/>
                  </a:lnTo>
                  <a:lnTo>
                    <a:pt x="30" y="39"/>
                  </a:lnTo>
                  <a:lnTo>
                    <a:pt x="32" y="38"/>
                  </a:lnTo>
                  <a:lnTo>
                    <a:pt x="29" y="37"/>
                  </a:lnTo>
                  <a:lnTo>
                    <a:pt x="30" y="32"/>
                  </a:lnTo>
                  <a:lnTo>
                    <a:pt x="24" y="31"/>
                  </a:lnTo>
                  <a:lnTo>
                    <a:pt x="24" y="27"/>
                  </a:lnTo>
                  <a:lnTo>
                    <a:pt x="21" y="22"/>
                  </a:lnTo>
                  <a:lnTo>
                    <a:pt x="19" y="19"/>
                  </a:lnTo>
                  <a:lnTo>
                    <a:pt x="21" y="16"/>
                  </a:lnTo>
                  <a:lnTo>
                    <a:pt x="25" y="16"/>
                  </a:lnTo>
                  <a:lnTo>
                    <a:pt x="29" y="15"/>
                  </a:lnTo>
                  <a:lnTo>
                    <a:pt x="32" y="9"/>
                  </a:lnTo>
                  <a:lnTo>
                    <a:pt x="35" y="6"/>
                  </a:lnTo>
                  <a:lnTo>
                    <a:pt x="39" y="4"/>
                  </a:lnTo>
                  <a:lnTo>
                    <a:pt x="42" y="2"/>
                  </a:lnTo>
                  <a:lnTo>
                    <a:pt x="44" y="3"/>
                  </a:lnTo>
                  <a:lnTo>
                    <a:pt x="49" y="0"/>
                  </a:lnTo>
                  <a:lnTo>
                    <a:pt x="50" y="3"/>
                  </a:lnTo>
                  <a:lnTo>
                    <a:pt x="57" y="3"/>
                  </a:lnTo>
                  <a:lnTo>
                    <a:pt x="59" y="6"/>
                  </a:lnTo>
                  <a:lnTo>
                    <a:pt x="60" y="7"/>
                  </a:lnTo>
                  <a:lnTo>
                    <a:pt x="64" y="7"/>
                  </a:lnTo>
                  <a:lnTo>
                    <a:pt x="69" y="9"/>
                  </a:lnTo>
                  <a:lnTo>
                    <a:pt x="72" y="9"/>
                  </a:lnTo>
                  <a:lnTo>
                    <a:pt x="73" y="8"/>
                  </a:lnTo>
                  <a:lnTo>
                    <a:pt x="75" y="6"/>
                  </a:lnTo>
                  <a:lnTo>
                    <a:pt x="77" y="6"/>
                  </a:lnTo>
                  <a:lnTo>
                    <a:pt x="82" y="7"/>
                  </a:lnTo>
                  <a:lnTo>
                    <a:pt x="83" y="7"/>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0" name="Freeform 74"/>
            <p:cNvSpPr>
              <a:spLocks noChangeAspect="1"/>
            </p:cNvSpPr>
            <p:nvPr/>
          </p:nvSpPr>
          <p:spPr bwMode="auto">
            <a:xfrm>
              <a:off x="1708" y="3613"/>
              <a:ext cx="75" cy="75"/>
            </a:xfrm>
            <a:custGeom>
              <a:avLst/>
              <a:gdLst>
                <a:gd name="T0" fmla="*/ 2147483647 w 13"/>
                <a:gd name="T1" fmla="*/ 0 h 14"/>
                <a:gd name="T2" fmla="*/ 2147483647 w 13"/>
                <a:gd name="T3" fmla="*/ 1148516089 h 14"/>
                <a:gd name="T4" fmla="*/ 2147483647 w 13"/>
                <a:gd name="T5" fmla="*/ 2147483647 h 14"/>
                <a:gd name="T6" fmla="*/ 2053453529 w 13"/>
                <a:gd name="T7" fmla="*/ 2147483647 h 14"/>
                <a:gd name="T8" fmla="*/ 0 w 13"/>
                <a:gd name="T9" fmla="*/ 2147483647 h 14"/>
                <a:gd name="T10" fmla="*/ 0 w 13"/>
                <a:gd name="T11" fmla="*/ 2147483647 h 14"/>
                <a:gd name="T12" fmla="*/ 0 w 13"/>
                <a:gd name="T13" fmla="*/ 2147483647 h 14"/>
                <a:gd name="T14" fmla="*/ 635724388 w 13"/>
                <a:gd name="T15" fmla="*/ 2147483647 h 14"/>
                <a:gd name="T16" fmla="*/ 2147483647 w 13"/>
                <a:gd name="T17" fmla="*/ 2147483647 h 14"/>
                <a:gd name="T18" fmla="*/ 2147483647 w 13"/>
                <a:gd name="T19" fmla="*/ 2147483647 h 14"/>
                <a:gd name="T20" fmla="*/ 2147483647 w 13"/>
                <a:gd name="T21" fmla="*/ 2147483647 h 14"/>
                <a:gd name="T22" fmla="*/ 2147483647 w 13"/>
                <a:gd name="T23" fmla="*/ 2147483647 h 14"/>
                <a:gd name="T24" fmla="*/ 2147483647 w 13"/>
                <a:gd name="T25" fmla="*/ 2147483647 h 14"/>
                <a:gd name="T26" fmla="*/ 2147483647 w 13"/>
                <a:gd name="T27" fmla="*/ 1148516089 h 14"/>
                <a:gd name="T28" fmla="*/ 2147483647 w 13"/>
                <a:gd name="T29" fmla="*/ 0 h 14"/>
                <a:gd name="T30" fmla="*/ 2147483647 w 13"/>
                <a:gd name="T31" fmla="*/ 0 h 14"/>
                <a:gd name="T32" fmla="*/ 2147483647 w 13"/>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4"/>
                <a:gd name="T53" fmla="*/ 13 w 13"/>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4">
                  <a:moveTo>
                    <a:pt x="10" y="0"/>
                  </a:moveTo>
                  <a:lnTo>
                    <a:pt x="7" y="2"/>
                  </a:lnTo>
                  <a:lnTo>
                    <a:pt x="6" y="6"/>
                  </a:lnTo>
                  <a:lnTo>
                    <a:pt x="3" y="8"/>
                  </a:lnTo>
                  <a:lnTo>
                    <a:pt x="0" y="8"/>
                  </a:lnTo>
                  <a:lnTo>
                    <a:pt x="0" y="10"/>
                  </a:lnTo>
                  <a:lnTo>
                    <a:pt x="0" y="12"/>
                  </a:lnTo>
                  <a:lnTo>
                    <a:pt x="1" y="14"/>
                  </a:lnTo>
                  <a:lnTo>
                    <a:pt x="4" y="13"/>
                  </a:lnTo>
                  <a:lnTo>
                    <a:pt x="5" y="12"/>
                  </a:lnTo>
                  <a:lnTo>
                    <a:pt x="11" y="10"/>
                  </a:lnTo>
                  <a:lnTo>
                    <a:pt x="13" y="7"/>
                  </a:lnTo>
                  <a:lnTo>
                    <a:pt x="12" y="5"/>
                  </a:lnTo>
                  <a:lnTo>
                    <a:pt x="13" y="2"/>
                  </a:lnTo>
                  <a:lnTo>
                    <a:pt x="13" y="0"/>
                  </a:lnTo>
                  <a:lnTo>
                    <a:pt x="12" y="0"/>
                  </a:lnTo>
                  <a:lnTo>
                    <a:pt x="1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1" name="Freeform 75"/>
            <p:cNvSpPr>
              <a:spLocks noChangeAspect="1"/>
            </p:cNvSpPr>
            <p:nvPr/>
          </p:nvSpPr>
          <p:spPr bwMode="auto">
            <a:xfrm>
              <a:off x="1397" y="3311"/>
              <a:ext cx="38" cy="44"/>
            </a:xfrm>
            <a:custGeom>
              <a:avLst/>
              <a:gdLst>
                <a:gd name="T0" fmla="*/ 0 w 7"/>
                <a:gd name="T1" fmla="*/ 0 h 8"/>
                <a:gd name="T2" fmla="*/ 601860877 w 7"/>
                <a:gd name="T3" fmla="*/ 1519863912 h 8"/>
                <a:gd name="T4" fmla="*/ 601860877 w 7"/>
                <a:gd name="T5" fmla="*/ 2147483647 h 8"/>
                <a:gd name="T6" fmla="*/ 1334985513 w 7"/>
                <a:gd name="T7" fmla="*/ 2147483647 h 8"/>
                <a:gd name="T8" fmla="*/ 2147483647 w 7"/>
                <a:gd name="T9" fmla="*/ 2147483647 h 8"/>
                <a:gd name="T10" fmla="*/ 2147483647 w 7"/>
                <a:gd name="T11" fmla="*/ 2147483647 h 8"/>
                <a:gd name="T12" fmla="*/ 2147483647 w 7"/>
                <a:gd name="T13" fmla="*/ 2147483647 h 8"/>
                <a:gd name="T14" fmla="*/ 2147483647 w 7"/>
                <a:gd name="T15" fmla="*/ 2147483647 h 8"/>
                <a:gd name="T16" fmla="*/ 1334985513 w 7"/>
                <a:gd name="T17" fmla="*/ 0 h 8"/>
                <a:gd name="T18" fmla="*/ 601860877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0" y="0"/>
                  </a:moveTo>
                  <a:lnTo>
                    <a:pt x="1" y="2"/>
                  </a:lnTo>
                  <a:lnTo>
                    <a:pt x="1" y="5"/>
                  </a:lnTo>
                  <a:lnTo>
                    <a:pt x="2" y="6"/>
                  </a:lnTo>
                  <a:lnTo>
                    <a:pt x="4" y="6"/>
                  </a:lnTo>
                  <a:lnTo>
                    <a:pt x="5" y="8"/>
                  </a:lnTo>
                  <a:lnTo>
                    <a:pt x="7" y="6"/>
                  </a:lnTo>
                  <a:lnTo>
                    <a:pt x="5" y="3"/>
                  </a:lnTo>
                  <a:lnTo>
                    <a:pt x="2" y="0"/>
                  </a:lnTo>
                  <a:lnTo>
                    <a:pt x="1" y="0"/>
                  </a:lnTo>
                  <a:lnTo>
                    <a:pt x="0"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2" name="Freeform 76"/>
            <p:cNvSpPr>
              <a:spLocks noChangeAspect="1"/>
            </p:cNvSpPr>
            <p:nvPr/>
          </p:nvSpPr>
          <p:spPr bwMode="auto">
            <a:xfrm>
              <a:off x="1349" y="3694"/>
              <a:ext cx="155" cy="39"/>
            </a:xfrm>
            <a:custGeom>
              <a:avLst/>
              <a:gdLst>
                <a:gd name="T0" fmla="*/ 2147483647 w 29"/>
                <a:gd name="T1" fmla="*/ 1758338456 h 7"/>
                <a:gd name="T2" fmla="*/ 2147483647 w 29"/>
                <a:gd name="T3" fmla="*/ 0 h 7"/>
                <a:gd name="T4" fmla="*/ 2147483647 w 29"/>
                <a:gd name="T5" fmla="*/ 0 h 7"/>
                <a:gd name="T6" fmla="*/ 2147483647 w 29"/>
                <a:gd name="T7" fmla="*/ 0 h 7"/>
                <a:gd name="T8" fmla="*/ 2147483647 w 29"/>
                <a:gd name="T9" fmla="*/ 951640376 h 7"/>
                <a:gd name="T10" fmla="*/ 2147483647 w 29"/>
                <a:gd name="T11" fmla="*/ 2147483647 h 7"/>
                <a:gd name="T12" fmla="*/ 2147483647 w 29"/>
                <a:gd name="T13" fmla="*/ 2147483647 h 7"/>
                <a:gd name="T14" fmla="*/ 546928593 w 29"/>
                <a:gd name="T15" fmla="*/ 2147483647 h 7"/>
                <a:gd name="T16" fmla="*/ 0 w 29"/>
                <a:gd name="T17" fmla="*/ 2147483647 h 7"/>
                <a:gd name="T18" fmla="*/ 0 w 29"/>
                <a:gd name="T19" fmla="*/ 2147483647 h 7"/>
                <a:gd name="T20" fmla="*/ 546928593 w 29"/>
                <a:gd name="T21" fmla="*/ 2147483647 h 7"/>
                <a:gd name="T22" fmla="*/ 2147483647 w 29"/>
                <a:gd name="T23" fmla="*/ 2147483647 h 7"/>
                <a:gd name="T24" fmla="*/ 2147483647 w 29"/>
                <a:gd name="T25" fmla="*/ 2147483647 h 7"/>
                <a:gd name="T26" fmla="*/ 2147483647 w 29"/>
                <a:gd name="T27" fmla="*/ 2147483647 h 7"/>
                <a:gd name="T28" fmla="*/ 2147483647 w 29"/>
                <a:gd name="T29" fmla="*/ 2147483647 h 7"/>
                <a:gd name="T30" fmla="*/ 2147483647 w 29"/>
                <a:gd name="T31" fmla="*/ 2147483647 h 7"/>
                <a:gd name="T32" fmla="*/ 2147483647 w 29"/>
                <a:gd name="T33" fmla="*/ 2147483647 h 7"/>
                <a:gd name="T34" fmla="*/ 2147483647 w 29"/>
                <a:gd name="T35" fmla="*/ 2147483647 h 7"/>
                <a:gd name="T36" fmla="*/ 2147483647 w 29"/>
                <a:gd name="T37" fmla="*/ 2147483647 h 7"/>
                <a:gd name="T38" fmla="*/ 2147483647 w 29"/>
                <a:gd name="T39" fmla="*/ 2147483647 h 7"/>
                <a:gd name="T40" fmla="*/ 2147483647 w 29"/>
                <a:gd name="T41" fmla="*/ 2147483647 h 7"/>
                <a:gd name="T42" fmla="*/ 2147483647 w 29"/>
                <a:gd name="T43" fmla="*/ 1758338456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9"/>
                <a:gd name="T67" fmla="*/ 0 h 7"/>
                <a:gd name="T68" fmla="*/ 29 w 29"/>
                <a:gd name="T69" fmla="*/ 7 h 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9" h="7">
                  <a:moveTo>
                    <a:pt x="29" y="2"/>
                  </a:moveTo>
                  <a:lnTo>
                    <a:pt x="26" y="0"/>
                  </a:lnTo>
                  <a:lnTo>
                    <a:pt x="23" y="0"/>
                  </a:lnTo>
                  <a:lnTo>
                    <a:pt x="21" y="0"/>
                  </a:lnTo>
                  <a:lnTo>
                    <a:pt x="19" y="1"/>
                  </a:lnTo>
                  <a:lnTo>
                    <a:pt x="15" y="3"/>
                  </a:lnTo>
                  <a:lnTo>
                    <a:pt x="10" y="4"/>
                  </a:lnTo>
                  <a:lnTo>
                    <a:pt x="1" y="3"/>
                  </a:lnTo>
                  <a:lnTo>
                    <a:pt x="0" y="4"/>
                  </a:lnTo>
                  <a:lnTo>
                    <a:pt x="0" y="5"/>
                  </a:lnTo>
                  <a:lnTo>
                    <a:pt x="1" y="6"/>
                  </a:lnTo>
                  <a:lnTo>
                    <a:pt x="4" y="6"/>
                  </a:lnTo>
                  <a:lnTo>
                    <a:pt x="8" y="7"/>
                  </a:lnTo>
                  <a:lnTo>
                    <a:pt x="10" y="7"/>
                  </a:lnTo>
                  <a:lnTo>
                    <a:pt x="12" y="6"/>
                  </a:lnTo>
                  <a:lnTo>
                    <a:pt x="13" y="6"/>
                  </a:lnTo>
                  <a:lnTo>
                    <a:pt x="20" y="6"/>
                  </a:lnTo>
                  <a:lnTo>
                    <a:pt x="23" y="5"/>
                  </a:lnTo>
                  <a:lnTo>
                    <a:pt x="24" y="5"/>
                  </a:lnTo>
                  <a:lnTo>
                    <a:pt x="28" y="5"/>
                  </a:lnTo>
                  <a:lnTo>
                    <a:pt x="29" y="4"/>
                  </a:lnTo>
                  <a:lnTo>
                    <a:pt x="29"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3" name="Freeform 77"/>
            <p:cNvSpPr>
              <a:spLocks noChangeAspect="1"/>
            </p:cNvSpPr>
            <p:nvPr/>
          </p:nvSpPr>
          <p:spPr bwMode="auto">
            <a:xfrm>
              <a:off x="1385" y="3470"/>
              <a:ext cx="50" cy="27"/>
            </a:xfrm>
            <a:custGeom>
              <a:avLst/>
              <a:gdLst>
                <a:gd name="T0" fmla="*/ 922871911 w 9"/>
                <a:gd name="T1" fmla="*/ 0 h 5"/>
                <a:gd name="T2" fmla="*/ 0 w 9"/>
                <a:gd name="T3" fmla="*/ 1245746984 h 5"/>
                <a:gd name="T4" fmla="*/ 2147483647 w 9"/>
                <a:gd name="T5" fmla="*/ 2147483647 h 5"/>
                <a:gd name="T6" fmla="*/ 2147483647 w 9"/>
                <a:gd name="T7" fmla="*/ 2147483647 h 5"/>
                <a:gd name="T8" fmla="*/ 2147483647 w 9"/>
                <a:gd name="T9" fmla="*/ 2147483647 h 5"/>
                <a:gd name="T10" fmla="*/ 2147483647 w 9"/>
                <a:gd name="T11" fmla="*/ 1811837938 h 5"/>
                <a:gd name="T12" fmla="*/ 2147483647 w 9"/>
                <a:gd name="T13" fmla="*/ 569713268 h 5"/>
                <a:gd name="T14" fmla="*/ 2147483647 w 9"/>
                <a:gd name="T15" fmla="*/ 569713268 h 5"/>
                <a:gd name="T16" fmla="*/ 2147483647 w 9"/>
                <a:gd name="T17" fmla="*/ 0 h 5"/>
                <a:gd name="T18" fmla="*/ 922871911 w 9"/>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
                <a:gd name="T32" fmla="*/ 9 w 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
                  <a:moveTo>
                    <a:pt x="1" y="0"/>
                  </a:moveTo>
                  <a:lnTo>
                    <a:pt x="0" y="2"/>
                  </a:lnTo>
                  <a:lnTo>
                    <a:pt x="3" y="5"/>
                  </a:lnTo>
                  <a:lnTo>
                    <a:pt x="5" y="5"/>
                  </a:lnTo>
                  <a:lnTo>
                    <a:pt x="7" y="5"/>
                  </a:lnTo>
                  <a:lnTo>
                    <a:pt x="9" y="3"/>
                  </a:lnTo>
                  <a:lnTo>
                    <a:pt x="7" y="1"/>
                  </a:lnTo>
                  <a:lnTo>
                    <a:pt x="4" y="1"/>
                  </a:lnTo>
                  <a:lnTo>
                    <a:pt x="3" y="0"/>
                  </a:lnTo>
                  <a:lnTo>
                    <a:pt x="1" y="0"/>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4" name="Freeform 78"/>
            <p:cNvSpPr>
              <a:spLocks noChangeAspect="1"/>
            </p:cNvSpPr>
            <p:nvPr/>
          </p:nvSpPr>
          <p:spPr bwMode="auto">
            <a:xfrm>
              <a:off x="1216" y="3722"/>
              <a:ext cx="68" cy="22"/>
            </a:xfrm>
            <a:custGeom>
              <a:avLst/>
              <a:gdLst>
                <a:gd name="T0" fmla="*/ 0 w 13"/>
                <a:gd name="T1" fmla="*/ 1519863912 h 4"/>
                <a:gd name="T2" fmla="*/ 398455196 w 13"/>
                <a:gd name="T3" fmla="*/ 2147483647 h 4"/>
                <a:gd name="T4" fmla="*/ 797465957 w 13"/>
                <a:gd name="T5" fmla="*/ 2147483647 h 4"/>
                <a:gd name="T6" fmla="*/ 2147483647 w 13"/>
                <a:gd name="T7" fmla="*/ 2147483647 h 4"/>
                <a:gd name="T8" fmla="*/ 2147483647 w 13"/>
                <a:gd name="T9" fmla="*/ 2147483647 h 4"/>
                <a:gd name="T10" fmla="*/ 2147483647 w 13"/>
                <a:gd name="T11" fmla="*/ 2147483647 h 4"/>
                <a:gd name="T12" fmla="*/ 2147483647 w 13"/>
                <a:gd name="T13" fmla="*/ 1519863912 h 4"/>
                <a:gd name="T14" fmla="*/ 2147483647 w 13"/>
                <a:gd name="T15" fmla="*/ 0 h 4"/>
                <a:gd name="T16" fmla="*/ 2147483647 w 13"/>
                <a:gd name="T17" fmla="*/ 0 h 4"/>
                <a:gd name="T18" fmla="*/ 2147483647 w 13"/>
                <a:gd name="T19" fmla="*/ 1519863912 h 4"/>
                <a:gd name="T20" fmla="*/ 2147483647 w 13"/>
                <a:gd name="T21" fmla="*/ 1519863912 h 4"/>
                <a:gd name="T22" fmla="*/ 797465957 w 13"/>
                <a:gd name="T23" fmla="*/ 838255814 h 4"/>
                <a:gd name="T24" fmla="*/ 0 w 13"/>
                <a:gd name="T25" fmla="*/ 151986391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4"/>
                <a:gd name="T41" fmla="*/ 13 w 13"/>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4">
                  <a:moveTo>
                    <a:pt x="0" y="2"/>
                  </a:moveTo>
                  <a:lnTo>
                    <a:pt x="1" y="3"/>
                  </a:lnTo>
                  <a:lnTo>
                    <a:pt x="2" y="4"/>
                  </a:lnTo>
                  <a:lnTo>
                    <a:pt x="7" y="4"/>
                  </a:lnTo>
                  <a:lnTo>
                    <a:pt x="10" y="4"/>
                  </a:lnTo>
                  <a:lnTo>
                    <a:pt x="13" y="3"/>
                  </a:lnTo>
                  <a:lnTo>
                    <a:pt x="13" y="2"/>
                  </a:lnTo>
                  <a:lnTo>
                    <a:pt x="10" y="0"/>
                  </a:lnTo>
                  <a:lnTo>
                    <a:pt x="9" y="0"/>
                  </a:lnTo>
                  <a:lnTo>
                    <a:pt x="7" y="2"/>
                  </a:lnTo>
                  <a:lnTo>
                    <a:pt x="6" y="2"/>
                  </a:lnTo>
                  <a:lnTo>
                    <a:pt x="2"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5" name="Freeform 79"/>
            <p:cNvSpPr>
              <a:spLocks noChangeAspect="1"/>
            </p:cNvSpPr>
            <p:nvPr/>
          </p:nvSpPr>
          <p:spPr bwMode="auto">
            <a:xfrm>
              <a:off x="925" y="3672"/>
              <a:ext cx="80" cy="20"/>
            </a:xfrm>
            <a:custGeom>
              <a:avLst/>
              <a:gdLst>
                <a:gd name="T0" fmla="*/ 0 w 15"/>
                <a:gd name="T1" fmla="*/ 838255814 h 4"/>
                <a:gd name="T2" fmla="*/ 502742896 w 15"/>
                <a:gd name="T3" fmla="*/ 838255814 h 4"/>
                <a:gd name="T4" fmla="*/ 1581524453 w 15"/>
                <a:gd name="T5" fmla="*/ 1519863912 h 4"/>
                <a:gd name="T6" fmla="*/ 2147483647 w 15"/>
                <a:gd name="T7" fmla="*/ 1519863912 h 4"/>
                <a:gd name="T8" fmla="*/ 2147483647 w 15"/>
                <a:gd name="T9" fmla="*/ 2147483647 h 4"/>
                <a:gd name="T10" fmla="*/ 2147483647 w 15"/>
                <a:gd name="T11" fmla="*/ 2147483647 h 4"/>
                <a:gd name="T12" fmla="*/ 2147483647 w 15"/>
                <a:gd name="T13" fmla="*/ 2147483647 h 4"/>
                <a:gd name="T14" fmla="*/ 2147483647 w 15"/>
                <a:gd name="T15" fmla="*/ 1519863912 h 4"/>
                <a:gd name="T16" fmla="*/ 2147483647 w 15"/>
                <a:gd name="T17" fmla="*/ 838255814 h 4"/>
                <a:gd name="T18" fmla="*/ 2147483647 w 15"/>
                <a:gd name="T19" fmla="*/ 0 h 4"/>
                <a:gd name="T20" fmla="*/ 2147483647 w 15"/>
                <a:gd name="T21" fmla="*/ 0 h 4"/>
                <a:gd name="T22" fmla="*/ 502742896 w 15"/>
                <a:gd name="T23" fmla="*/ 0 h 4"/>
                <a:gd name="T24" fmla="*/ 0 w 15"/>
                <a:gd name="T25" fmla="*/ 838255814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
                <a:gd name="T41" fmla="*/ 15 w 15"/>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
                  <a:moveTo>
                    <a:pt x="0" y="1"/>
                  </a:moveTo>
                  <a:lnTo>
                    <a:pt x="1" y="1"/>
                  </a:lnTo>
                  <a:lnTo>
                    <a:pt x="3" y="2"/>
                  </a:lnTo>
                  <a:lnTo>
                    <a:pt x="7" y="2"/>
                  </a:lnTo>
                  <a:lnTo>
                    <a:pt x="12" y="3"/>
                  </a:lnTo>
                  <a:lnTo>
                    <a:pt x="15" y="4"/>
                  </a:lnTo>
                  <a:lnTo>
                    <a:pt x="15" y="3"/>
                  </a:lnTo>
                  <a:lnTo>
                    <a:pt x="15" y="2"/>
                  </a:lnTo>
                  <a:lnTo>
                    <a:pt x="11" y="1"/>
                  </a:lnTo>
                  <a:lnTo>
                    <a:pt x="7" y="0"/>
                  </a:lnTo>
                  <a:lnTo>
                    <a:pt x="5"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6" name="Freeform 80"/>
            <p:cNvSpPr>
              <a:spLocks noChangeAspect="1"/>
            </p:cNvSpPr>
            <p:nvPr/>
          </p:nvSpPr>
          <p:spPr bwMode="auto">
            <a:xfrm>
              <a:off x="855" y="3663"/>
              <a:ext cx="28" cy="15"/>
            </a:xfrm>
            <a:custGeom>
              <a:avLst/>
              <a:gdLst>
                <a:gd name="T0" fmla="*/ 0 w 6"/>
                <a:gd name="T1" fmla="*/ 244140625 h 3"/>
                <a:gd name="T2" fmla="*/ 502742896 w 6"/>
                <a:gd name="T3" fmla="*/ 732421875 h 3"/>
                <a:gd name="T4" fmla="*/ 1099770992 w 6"/>
                <a:gd name="T5" fmla="*/ 732421875 h 3"/>
                <a:gd name="T6" fmla="*/ 2084262485 w 6"/>
                <a:gd name="T7" fmla="*/ 732421875 h 3"/>
                <a:gd name="T8" fmla="*/ 2147483647 w 6"/>
                <a:gd name="T9" fmla="*/ 732421875 h 3"/>
                <a:gd name="T10" fmla="*/ 2147483647 w 6"/>
                <a:gd name="T11" fmla="*/ 488281250 h 3"/>
                <a:gd name="T12" fmla="*/ 2084262485 w 6"/>
                <a:gd name="T13" fmla="*/ 0 h 3"/>
                <a:gd name="T14" fmla="*/ 502742896 w 6"/>
                <a:gd name="T15" fmla="*/ 0 h 3"/>
                <a:gd name="T16" fmla="*/ 0 w 6"/>
                <a:gd name="T17" fmla="*/ 24414062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1"/>
                  </a:moveTo>
                  <a:lnTo>
                    <a:pt x="1" y="3"/>
                  </a:lnTo>
                  <a:lnTo>
                    <a:pt x="2" y="3"/>
                  </a:lnTo>
                  <a:lnTo>
                    <a:pt x="4" y="3"/>
                  </a:lnTo>
                  <a:lnTo>
                    <a:pt x="6" y="3"/>
                  </a:lnTo>
                  <a:lnTo>
                    <a:pt x="6" y="2"/>
                  </a:lnTo>
                  <a:lnTo>
                    <a:pt x="4"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7" name="Freeform 81"/>
            <p:cNvSpPr>
              <a:spLocks noChangeAspect="1"/>
            </p:cNvSpPr>
            <p:nvPr/>
          </p:nvSpPr>
          <p:spPr bwMode="auto">
            <a:xfrm>
              <a:off x="731" y="3602"/>
              <a:ext cx="23" cy="16"/>
            </a:xfrm>
            <a:custGeom>
              <a:avLst/>
              <a:gdLst>
                <a:gd name="T0" fmla="*/ 0 w 4"/>
                <a:gd name="T1" fmla="*/ 502742896 h 3"/>
                <a:gd name="T2" fmla="*/ 0 w 4"/>
                <a:gd name="T3" fmla="*/ 1099770992 h 3"/>
                <a:gd name="T4" fmla="*/ 2147483647 w 4"/>
                <a:gd name="T5" fmla="*/ 1581524453 h 3"/>
                <a:gd name="T6" fmla="*/ 2147483647 w 4"/>
                <a:gd name="T7" fmla="*/ 1581524453 h 3"/>
                <a:gd name="T8" fmla="*/ 2147483647 w 4"/>
                <a:gd name="T9" fmla="*/ 1099770992 h 3"/>
                <a:gd name="T10" fmla="*/ 2147483647 w 4"/>
                <a:gd name="T11" fmla="*/ 502742896 h 3"/>
                <a:gd name="T12" fmla="*/ 2147483647 w 4"/>
                <a:gd name="T13" fmla="*/ 0 h 3"/>
                <a:gd name="T14" fmla="*/ 1346635395 w 4"/>
                <a:gd name="T15" fmla="*/ 0 h 3"/>
                <a:gd name="T16" fmla="*/ 0 w 4"/>
                <a:gd name="T17" fmla="*/ 502742896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0" y="1"/>
                  </a:moveTo>
                  <a:lnTo>
                    <a:pt x="0" y="2"/>
                  </a:lnTo>
                  <a:lnTo>
                    <a:pt x="2" y="3"/>
                  </a:lnTo>
                  <a:lnTo>
                    <a:pt x="3" y="3"/>
                  </a:lnTo>
                  <a:lnTo>
                    <a:pt x="4" y="2"/>
                  </a:lnTo>
                  <a:lnTo>
                    <a:pt x="4" y="1"/>
                  </a:lnTo>
                  <a:lnTo>
                    <a:pt x="2" y="0"/>
                  </a:lnTo>
                  <a:lnTo>
                    <a:pt x="1" y="0"/>
                  </a:lnTo>
                  <a:lnTo>
                    <a:pt x="0" y="1"/>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58" name="Freeform 82"/>
            <p:cNvSpPr>
              <a:spLocks noChangeAspect="1"/>
            </p:cNvSpPr>
            <p:nvPr/>
          </p:nvSpPr>
          <p:spPr bwMode="auto">
            <a:xfrm>
              <a:off x="523" y="3419"/>
              <a:ext cx="43" cy="28"/>
            </a:xfrm>
            <a:custGeom>
              <a:avLst/>
              <a:gdLst>
                <a:gd name="T0" fmla="*/ 0 w 8"/>
                <a:gd name="T1" fmla="*/ 1879262078 h 5"/>
                <a:gd name="T2" fmla="*/ 1187135314 w 8"/>
                <a:gd name="T3" fmla="*/ 2147483647 h 5"/>
                <a:gd name="T4" fmla="*/ 2147483647 w 8"/>
                <a:gd name="T5" fmla="*/ 2147483647 h 5"/>
                <a:gd name="T6" fmla="*/ 2147483647 w 8"/>
                <a:gd name="T7" fmla="*/ 2147483647 h 5"/>
                <a:gd name="T8" fmla="*/ 2147483647 w 8"/>
                <a:gd name="T9" fmla="*/ 2147483647 h 5"/>
                <a:gd name="T10" fmla="*/ 2147483647 w 8"/>
                <a:gd name="T11" fmla="*/ 1879262078 h 5"/>
                <a:gd name="T12" fmla="*/ 2147483647 w 8"/>
                <a:gd name="T13" fmla="*/ 1029008971 h 5"/>
                <a:gd name="T14" fmla="*/ 1729825737 w 8"/>
                <a:gd name="T15" fmla="*/ 1029008971 h 5"/>
                <a:gd name="T16" fmla="*/ 542686209 w 8"/>
                <a:gd name="T17" fmla="*/ 0 h 5"/>
                <a:gd name="T18" fmla="*/ 542686209 w 8"/>
                <a:gd name="T19" fmla="*/ 1029008971 h 5"/>
                <a:gd name="T20" fmla="*/ 0 w 8"/>
                <a:gd name="T21" fmla="*/ 1879262078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5"/>
                <a:gd name="T35" fmla="*/ 8 w 8"/>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5">
                  <a:moveTo>
                    <a:pt x="0" y="2"/>
                  </a:moveTo>
                  <a:lnTo>
                    <a:pt x="2" y="3"/>
                  </a:lnTo>
                  <a:lnTo>
                    <a:pt x="6" y="5"/>
                  </a:lnTo>
                  <a:lnTo>
                    <a:pt x="7" y="5"/>
                  </a:lnTo>
                  <a:lnTo>
                    <a:pt x="8" y="4"/>
                  </a:lnTo>
                  <a:lnTo>
                    <a:pt x="8" y="2"/>
                  </a:lnTo>
                  <a:lnTo>
                    <a:pt x="6" y="1"/>
                  </a:lnTo>
                  <a:lnTo>
                    <a:pt x="3" y="1"/>
                  </a:lnTo>
                  <a:lnTo>
                    <a:pt x="1" y="0"/>
                  </a:lnTo>
                  <a:lnTo>
                    <a:pt x="1" y="1"/>
                  </a:lnTo>
                  <a:lnTo>
                    <a:pt x="0" y="2"/>
                  </a:lnTo>
                  <a:close/>
                </a:path>
              </a:pathLst>
            </a:custGeom>
            <a:solidFill>
              <a:srgbClr val="A64DFF"/>
            </a:solidFill>
            <a:ln w="15875">
              <a:solidFill>
                <a:schemeClr val="tx1">
                  <a:lumMod val="75000"/>
                </a:schemeClr>
              </a:solidFill>
              <a:prstDash val="solid"/>
              <a:round/>
              <a:headEnd/>
              <a:tailEnd/>
            </a:ln>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grpSp>
      <p:sp>
        <p:nvSpPr>
          <p:cNvPr id="3136" name="Rectangle 109"/>
          <p:cNvSpPr>
            <a:spLocks noChangeArrowheads="1"/>
          </p:cNvSpPr>
          <p:nvPr/>
        </p:nvSpPr>
        <p:spPr bwMode="auto">
          <a:xfrm>
            <a:off x="7540625" y="3248025"/>
            <a:ext cx="279400" cy="139700"/>
          </a:xfrm>
          <a:prstGeom prst="rect">
            <a:avLst/>
          </a:prstGeom>
          <a:solidFill>
            <a:srgbClr val="E6CC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7" name="Rectangle 110"/>
          <p:cNvSpPr>
            <a:spLocks noChangeArrowheads="1"/>
          </p:cNvSpPr>
          <p:nvPr/>
        </p:nvSpPr>
        <p:spPr bwMode="auto">
          <a:xfrm>
            <a:off x="7540625" y="3590925"/>
            <a:ext cx="279400" cy="139700"/>
          </a:xfrm>
          <a:prstGeom prst="rect">
            <a:avLst/>
          </a:prstGeom>
          <a:solidFill>
            <a:srgbClr val="CC99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8" name="Rectangle 111"/>
          <p:cNvSpPr>
            <a:spLocks noChangeArrowheads="1"/>
          </p:cNvSpPr>
          <p:nvPr/>
        </p:nvSpPr>
        <p:spPr bwMode="auto">
          <a:xfrm>
            <a:off x="7540625" y="3933825"/>
            <a:ext cx="279400" cy="139700"/>
          </a:xfrm>
          <a:prstGeom prst="rect">
            <a:avLst/>
          </a:prstGeom>
          <a:solidFill>
            <a:srgbClr val="A64DFF"/>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39" name="Rectangle 112"/>
          <p:cNvSpPr>
            <a:spLocks noChangeArrowheads="1"/>
          </p:cNvSpPr>
          <p:nvPr/>
        </p:nvSpPr>
        <p:spPr bwMode="auto">
          <a:xfrm>
            <a:off x="7540625" y="4264025"/>
            <a:ext cx="279400" cy="139700"/>
          </a:xfrm>
          <a:prstGeom prst="rect">
            <a:avLst/>
          </a:prstGeom>
          <a:solidFill>
            <a:srgbClr val="6600CC"/>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3140" name="Rectangle 113"/>
          <p:cNvSpPr>
            <a:spLocks noChangeArrowheads="1"/>
          </p:cNvSpPr>
          <p:nvPr/>
        </p:nvSpPr>
        <p:spPr bwMode="auto">
          <a:xfrm>
            <a:off x="7540625" y="4581525"/>
            <a:ext cx="279400" cy="139700"/>
          </a:xfrm>
          <a:prstGeom prst="rect">
            <a:avLst/>
          </a:prstGeom>
          <a:solidFill>
            <a:schemeClr val="tx1"/>
          </a:solidFill>
          <a:ln w="15875" algn="ctr">
            <a:solidFill>
              <a:schemeClr val="tx1">
                <a:lumMod val="75000"/>
              </a:schemeClr>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00"/>
              </a:solidFill>
              <a:effectLst/>
              <a:uLnTx/>
              <a:uFillTx/>
              <a:latin typeface="Arial" charset="0"/>
              <a:ea typeface="+mn-ea"/>
              <a:cs typeface="+mn-cs"/>
            </a:endParaRPr>
          </a:p>
        </p:txBody>
      </p:sp>
      <p:sp>
        <p:nvSpPr>
          <p:cNvPr id="89157" name="Text Box 114"/>
          <p:cNvSpPr txBox="1">
            <a:spLocks noChangeArrowheads="1"/>
          </p:cNvSpPr>
          <p:nvPr/>
        </p:nvSpPr>
        <p:spPr bwMode="auto">
          <a:xfrm>
            <a:off x="7950200" y="4529138"/>
            <a:ext cx="7175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No Data</a:t>
            </a:r>
          </a:p>
        </p:txBody>
      </p:sp>
      <p:sp>
        <p:nvSpPr>
          <p:cNvPr id="89158" name="Text Box 105"/>
          <p:cNvSpPr txBox="1">
            <a:spLocks noChangeArrowheads="1"/>
          </p:cNvSpPr>
          <p:nvPr/>
        </p:nvSpPr>
        <p:spPr bwMode="auto">
          <a:xfrm>
            <a:off x="7821613" y="3182938"/>
            <a:ext cx="10271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4.8% - 11.7%</a:t>
            </a:r>
          </a:p>
        </p:txBody>
      </p:sp>
      <p:sp>
        <p:nvSpPr>
          <p:cNvPr id="89159" name="Text Box 106"/>
          <p:cNvSpPr txBox="1">
            <a:spLocks noChangeArrowheads="1"/>
          </p:cNvSpPr>
          <p:nvPr/>
        </p:nvSpPr>
        <p:spPr bwMode="auto">
          <a:xfrm>
            <a:off x="7781925" y="35385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11.8% - 13.0%</a:t>
            </a:r>
          </a:p>
        </p:txBody>
      </p:sp>
      <p:sp>
        <p:nvSpPr>
          <p:cNvPr id="89160" name="Text Box 107"/>
          <p:cNvSpPr txBox="1">
            <a:spLocks noChangeArrowheads="1"/>
          </p:cNvSpPr>
          <p:nvPr/>
        </p:nvSpPr>
        <p:spPr bwMode="auto">
          <a:xfrm>
            <a:off x="7781925" y="38687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13.1% - 14.8%</a:t>
            </a:r>
          </a:p>
        </p:txBody>
      </p:sp>
      <p:sp>
        <p:nvSpPr>
          <p:cNvPr id="89161" name="Text Box 108"/>
          <p:cNvSpPr txBox="1">
            <a:spLocks noChangeArrowheads="1"/>
          </p:cNvSpPr>
          <p:nvPr/>
        </p:nvSpPr>
        <p:spPr bwMode="auto">
          <a:xfrm>
            <a:off x="7781925" y="4211638"/>
            <a:ext cx="11064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wrap="none">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14.9% - 17.9%</a:t>
            </a:r>
          </a:p>
        </p:txBody>
      </p:sp>
      <p:sp>
        <p:nvSpPr>
          <p:cNvPr id="89162" name="Rectangle 7"/>
          <p:cNvSpPr>
            <a:spLocks noGrp="1" noChangeArrowheads="1"/>
          </p:cNvSpPr>
          <p:nvPr>
            <p:ph type="title" idx="4294967295"/>
          </p:nvPr>
        </p:nvSpPr>
        <p:spPr>
          <a:xfrm>
            <a:off x="436563" y="330200"/>
            <a:ext cx="8266112" cy="1135063"/>
          </a:xfrm>
          <a:noFill/>
        </p:spPr>
        <p:txBody>
          <a:bodyPr anchor="t"/>
          <a:lstStyle/>
          <a:p>
            <a:r>
              <a:rPr lang="en-US" altLang="en-US" sz="2000" smtClean="0">
                <a:solidFill>
                  <a:srgbClr val="FFCC00"/>
                </a:solidFill>
              </a:rPr>
              <a:t>Percentage of High School Students Who Currently Were Binge Drinking*</a:t>
            </a:r>
          </a:p>
        </p:txBody>
      </p:sp>
      <p:sp>
        <p:nvSpPr>
          <p:cNvPr id="89163" name="Text Box 101"/>
          <p:cNvSpPr txBox="1">
            <a:spLocks noChangeArrowheads="1"/>
          </p:cNvSpPr>
          <p:nvPr/>
        </p:nvSpPr>
        <p:spPr bwMode="auto">
          <a:xfrm>
            <a:off x="360363" y="6018213"/>
            <a:ext cx="83423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5875" algn="ctr">
                <a:solidFill>
                  <a:srgbClr val="000000"/>
                </a:solidFill>
                <a:miter lim="800000"/>
                <a:headEnd/>
                <a:tailEnd/>
              </a14:hiddenLine>
            </a:ext>
          </a:extLst>
        </p:spPr>
        <p:txBody>
          <a:bodyPr anchor="b">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100" b="0" i="0" u="none" strike="noStrike" kern="1200" cap="none" spc="0" normalizeH="0" baseline="0" noProof="0" smtClean="0">
                <a:ln>
                  <a:noFill/>
                </a:ln>
                <a:solidFill>
                  <a:srgbClr val="FFCC00"/>
                </a:solidFill>
                <a:effectLst/>
                <a:uLnTx/>
                <a:uFillTx/>
                <a:latin typeface="Arial" panose="020B0604020202020204" pitchFamily="34" charset="0"/>
                <a:ea typeface="+mn-ea"/>
                <a:cs typeface="+mn-cs"/>
              </a:rPr>
              <a:t>Had four or more drinks of alcohol in a row for female students or five or more drinks of alcohol in a row for male students, within a couple of hours, on at least 1 day during the 30 days before the survey</a:t>
            </a:r>
          </a:p>
        </p:txBody>
      </p:sp>
      <p:sp>
        <p:nvSpPr>
          <p:cNvPr id="89164" name="Text Box 116"/>
          <p:cNvSpPr txBox="1">
            <a:spLocks noChangeArrowheads="1"/>
          </p:cNvSpPr>
          <p:nvPr/>
        </p:nvSpPr>
        <p:spPr bwMode="auto">
          <a:xfrm>
            <a:off x="4778375" y="6489700"/>
            <a:ext cx="41084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a14:hiddenLine>
            </a:ext>
          </a:extLst>
        </p:spPr>
        <p:txBody>
          <a:bodyPr lIns="90488" tIns="44450" rIns="90488" bIns="44450">
            <a:spAutoFit/>
          </a:bodyPr>
          <a:lstStyle>
            <a:lvl1pPr>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1pPr>
            <a:lvl2pPr marL="742950" indent="-285750">
              <a:spcAft>
                <a:spcPct val="50000"/>
              </a:spcAft>
              <a:buClr>
                <a:schemeClr val="tx2"/>
              </a:buClr>
              <a:buSzPct val="70000"/>
              <a:buFont typeface="Monotype Sorts" panose="05010101010101010101" pitchFamily="2" charset="2"/>
              <a:buChar char="l"/>
              <a:defRPr sz="2800">
                <a:solidFill>
                  <a:schemeClr val="tx1"/>
                </a:solidFill>
                <a:latin typeface="Arial" panose="020B0604020202020204" pitchFamily="34" charset="0"/>
              </a:defRPr>
            </a:lvl2pPr>
            <a:lvl3pPr marL="1143000" indent="-228600">
              <a:spcAft>
                <a:spcPct val="50000"/>
              </a:spcAft>
              <a:buClr>
                <a:schemeClr val="tx2"/>
              </a:buClr>
              <a:buSzPct val="70000"/>
              <a:buFont typeface="Monotype Sorts" panose="05010101010101010101" pitchFamily="2" charset="2"/>
              <a:buChar char="ä"/>
              <a:defRPr sz="2800">
                <a:solidFill>
                  <a:schemeClr val="tx1"/>
                </a:solidFill>
                <a:latin typeface="Arial" panose="020B0604020202020204" pitchFamily="34" charset="0"/>
              </a:defRPr>
            </a:lvl3pPr>
            <a:lvl4pPr marL="1600200" indent="-228600">
              <a:spcAft>
                <a:spcPct val="50000"/>
              </a:spcAft>
              <a:buClr>
                <a:schemeClr val="tx2"/>
              </a:buClr>
              <a:buSzPct val="70000"/>
              <a:buFont typeface="Monotype Sorts" panose="05010101010101010101" pitchFamily="2" charset="2"/>
              <a:buChar char="n"/>
              <a:defRPr sz="2800">
                <a:solidFill>
                  <a:schemeClr val="tx1"/>
                </a:solidFill>
                <a:latin typeface="Arial" panose="020B0604020202020204" pitchFamily="34" charset="0"/>
              </a:defRPr>
            </a:lvl4pPr>
            <a:lvl5pPr marL="2057400" indent="-228600">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5pPr>
            <a:lvl6pPr marL="25146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6pPr>
            <a:lvl7pPr marL="29718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7pPr>
            <a:lvl8pPr marL="34290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8pPr>
            <a:lvl9pPr marL="3886200" indent="-228600" eaLnBrk="0" fontAlgn="base" hangingPunct="0">
              <a:spcBef>
                <a:spcPct val="0"/>
              </a:spcBef>
              <a:spcAft>
                <a:spcPct val="50000"/>
              </a:spcAft>
              <a:buClr>
                <a:schemeClr val="tx2"/>
              </a:buClr>
              <a:buSzPct val="70000"/>
              <a:buFont typeface="Monotype Sorts" panose="05010101010101010101" pitchFamily="2" charset="2"/>
              <a:buChar char="è"/>
              <a:defRPr sz="2800">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smtClean="0">
                <a:ln>
                  <a:noFill/>
                </a:ln>
                <a:solidFill>
                  <a:srgbClr val="FFFFFF"/>
                </a:solidFill>
                <a:effectLst/>
                <a:uLnTx/>
                <a:uFillTx/>
                <a:latin typeface="Arial" panose="020B0604020202020204" pitchFamily="34" charset="0"/>
                <a:ea typeface="+mn-ea"/>
                <a:cs typeface="+mn-cs"/>
              </a:rPr>
              <a:t>State Youth Risk Behavior Surveys, 2017</a:t>
            </a:r>
          </a:p>
        </p:txBody>
      </p:sp>
    </p:spTree>
    <p:extLst>
      <p:ext uri="{BB962C8B-B14F-4D97-AF65-F5344CB8AC3E}">
        <p14:creationId xmlns:p14="http://schemas.microsoft.com/office/powerpoint/2010/main" val="3324828443"/>
      </p:ext>
    </p:extLst>
  </p:cSld>
  <p:clrMapOvr>
    <a:masterClrMapping/>
  </p:clrMapOvr>
  <p:transition>
    <p:fade/>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Reported That the Largest Number of Drinks They Had in a Row Was 10 or More,* by Sex,</a:t>
            </a:r>
            <a:r>
              <a:rPr lang="en-US" sz="1700" b="1" baseline="40000" dirty="0">
                <a:solidFill>
                  <a:srgbClr val="FFCC00"/>
                </a:solidFill>
              </a:rPr>
              <a:t>†</a:t>
            </a:r>
            <a:r>
              <a:rPr lang="en-US" sz="1800" b="1" dirty="0">
                <a:solidFill>
                  <a:srgbClr val="FFCC00"/>
                </a:solidFill>
              </a:rPr>
              <a:t> Grade,</a:t>
            </a:r>
            <a:r>
              <a:rPr lang="en-US" sz="1700" b="1" baseline="40000" dirty="0">
                <a:solidFill>
                  <a:srgbClr val="FFCC00"/>
                </a:solidFill>
              </a:rPr>
              <a:t>†</a:t>
            </a:r>
            <a:r>
              <a:rPr lang="en-US" sz="1800" b="1" dirty="0">
                <a:solidFill>
                  <a:srgbClr val="FFCC00"/>
                </a:solidFill>
              </a:rPr>
              <a:t> and Race/Ethnicity,</a:t>
            </a:r>
            <a:r>
              <a:rPr lang="en-US" sz="1700" b="1" baseline="40000" dirty="0">
                <a:solidFill>
                  <a:srgbClr val="FFCC00"/>
                </a:solidFill>
              </a:rPr>
              <a:t>†</a:t>
            </a:r>
            <a:r>
              <a:rPr lang="en-US" sz="1800" b="1" dirty="0">
                <a:solidFill>
                  <a:srgbClr val="FFCC00"/>
                </a:solidFill>
              </a:rPr>
              <a:t> 2017</a:t>
            </a:r>
            <a:endParaRPr lang="en-US" b="1" dirty="0">
              <a:solidFill>
                <a:srgbClr val="FFCC00"/>
              </a:solidFill>
            </a:endParaRPr>
          </a:p>
        </p:txBody>
      </p:sp>
      <p:sp>
        <p:nvSpPr>
          <p:cNvPr id="4" name="Footnote1"/>
          <p:cNvSpPr txBox="1"/>
          <p:nvPr/>
        </p:nvSpPr>
        <p:spPr>
          <a:xfrm>
            <a:off x="457200" y="6167765"/>
            <a:ext cx="8229600" cy="261610"/>
          </a:xfrm>
          <a:prstGeom prst="rect">
            <a:avLst/>
          </a:prstGeom>
          <a:noFill/>
        </p:spPr>
        <p:txBody>
          <a:bodyPr wrap="square" rtlCol="0" anchor="b" anchorCtr="0">
            <a:spAutoFit/>
          </a:bodyPr>
          <a:lstStyle/>
          <a:p>
            <a:r>
              <a:rPr lang="en-US" sz="1100" dirty="0" smtClean="0">
                <a:solidFill>
                  <a:srgbClr val="FFCC00"/>
                </a:solidFill>
              </a:rPr>
              <a:t>*Within a couple of hours, during the 30 days before the survey</a:t>
            </a:r>
          </a:p>
          <a:p>
            <a:r>
              <a:rPr lang="en-US" sz="900" b="1" baseline="50000" dirty="0">
                <a:solidFill>
                  <a:srgbClr val="FFCC00"/>
                </a:solidFill>
              </a:rPr>
              <a:t>†</a:t>
            </a:r>
            <a:r>
              <a:rPr lang="en-US" sz="1100" dirty="0">
                <a:solidFill>
                  <a:srgbClr val="FFCC00"/>
                </a:solidFill>
              </a:rPr>
              <a:t>M &gt; F; 10th &gt; 9th, 11th &gt; 9th, 12th &gt; 9th, 12th &gt; 10th, 12th &gt; 11th; H &gt; B, W &gt; B (Based on t-test analysis, p &lt; 0.05.)</a:t>
            </a:r>
          </a:p>
          <a:p>
            <a:r>
              <a:rPr lang="en-US" sz="1100" dirty="0">
                <a:solidFill>
                  <a:srgbClr val="FFCC00"/>
                </a:solidFill>
              </a:rPr>
              <a:t>All Hispanic students are included in the Hispanic category.  All other races are non-Hispanic.</a:t>
            </a:r>
          </a:p>
          <a:p>
            <a:r>
              <a:rPr lang="en-US" sz="1100" dirty="0">
                <a:solidFill>
                  <a:srgbClr val="FFCC00"/>
                </a:solidFill>
              </a:rPr>
              <a:t>Note: This graph contains weighted results.</a:t>
            </a:r>
          </a:p>
        </p:txBody>
      </p:sp>
      <p:sp>
        <p:nvSpPr>
          <p:cNvPr id="3" name="SiteFooter1"/>
          <p:cNvSpPr txBox="1"/>
          <p:nvPr/>
        </p:nvSpPr>
        <p:spPr>
          <a:xfrm>
            <a:off x="3886200" y="6495433"/>
            <a:ext cx="5029200" cy="584775"/>
          </a:xfrm>
          <a:prstGeom prst="rect">
            <a:avLst/>
          </a:prstGeom>
          <a:noFill/>
        </p:spPr>
        <p:txBody>
          <a:bodyPr wrap="square" rtlCol="0">
            <a:spAutoFit/>
          </a:bodyPr>
          <a:lstStyle/>
          <a:p>
            <a:pPr algn="r"/>
            <a:r>
              <a:rPr lang="en-US" sz="1600" i="1" dirty="0" smtClean="0"/>
              <a:t>National Youth Risk Behavior Survey, 2017</a:t>
            </a:r>
          </a:p>
          <a:p>
            <a:pPr algn="r"/>
            <a:endParaRPr lang="en-US" sz="1600" i="1" dirty="0"/>
          </a:p>
        </p:txBody>
      </p:sp>
      <p:graphicFrame>
        <p:nvGraphicFramePr>
          <p:cNvPr id="9" name="Chart Placeholder 8"/>
          <p:cNvGraphicFramePr>
            <a:graphicFrameLocks noGrp="1"/>
          </p:cNvGraphicFramePr>
          <p:nvPr>
            <p:ph type="chart" idx="1"/>
            <p:extLst>
              <p:ext uri="{D42A27DB-BD31-4B8C-83A1-F6EECF244321}">
                <p14:modId xmlns:p14="http://schemas.microsoft.com/office/powerpoint/2010/main" val="1195496715"/>
              </p:ext>
            </p:extLst>
          </p:nvPr>
        </p:nvGraphicFramePr>
        <p:xfrm>
          <a:off x="228600" y="1541007"/>
          <a:ext cx="8686800" cy="3640593"/>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Heading1"/>
          <p:cNvSpPr txBox="1"/>
          <p:nvPr/>
        </p:nvSpPr>
        <p:spPr>
          <a:xfrm>
            <a:off x="457200" y="365760"/>
            <a:ext cx="8229600" cy="369332"/>
          </a:xfrm>
          <a:prstGeom prst="rect">
            <a:avLst/>
          </a:prstGeom>
          <a:noFill/>
        </p:spPr>
        <p:txBody>
          <a:bodyPr wrap="square" rtlCol="0">
            <a:spAutoFit/>
          </a:bodyPr>
          <a:lstStyle/>
          <a:p>
            <a:pPr algn="ctr"/>
            <a:r>
              <a:rPr lang="en-US" b="1" dirty="0" smtClean="0">
                <a:solidFill>
                  <a:srgbClr val="FFCC00"/>
                </a:solidFill>
              </a:rPr>
              <a:t>Percentage of High School Students Who Reported That the Largest Number of Drinks They Had in a Row Was 10 or More,* 2013-2017</a:t>
            </a:r>
            <a:r>
              <a:rPr lang="en-US" sz="1700" b="1" baseline="40000" dirty="0">
                <a:solidFill>
                  <a:srgbClr val="FFCC00"/>
                </a:solidFill>
              </a:rPr>
              <a:t>†</a:t>
            </a:r>
            <a:endParaRPr lang="en-US" b="1" dirty="0">
              <a:solidFill>
                <a:srgbClr val="FFCC00"/>
              </a:solidFill>
            </a:endParaRPr>
          </a:p>
        </p:txBody>
      </p:sp>
      <p:sp>
        <p:nvSpPr>
          <p:cNvPr id="5" name="Footnote1"/>
          <p:cNvSpPr txBox="1"/>
          <p:nvPr/>
        </p:nvSpPr>
        <p:spPr>
          <a:xfrm>
            <a:off x="457200" y="6175766"/>
            <a:ext cx="8229600" cy="261610"/>
          </a:xfrm>
          <a:prstGeom prst="rect">
            <a:avLst/>
          </a:prstGeom>
          <a:noFill/>
        </p:spPr>
        <p:txBody>
          <a:bodyPr wrap="square" rtlCol="0" anchor="b" anchorCtr="0">
            <a:spAutoFit/>
          </a:bodyPr>
          <a:lstStyle/>
          <a:p>
            <a:r>
              <a:rPr lang="en-US" sz="1100" dirty="0" smtClean="0">
                <a:solidFill>
                  <a:srgbClr val="FFCC00"/>
                </a:solidFill>
              </a:rPr>
              <a:t>*Within a couple of hours, during the 30 days before the survey</a:t>
            </a:r>
          </a:p>
          <a:p>
            <a:r>
              <a:rPr lang="en-US" sz="900" b="1" baseline="50000" dirty="0">
                <a:solidFill>
                  <a:srgbClr val="FFCC00"/>
                </a:solidFill>
              </a:rPr>
              <a:t>†</a:t>
            </a:r>
            <a:r>
              <a:rPr lang="en-US" sz="1100" dirty="0">
                <a:solidFill>
                  <a:srgbClr val="FFCC00"/>
                </a:solidFill>
              </a:rPr>
              <a:t>Decreased 2013-2017 [Based on linear trend analyses using logistic regression models controlling for sex, race/ethnicity, and grade (p &lt; 0.05).]</a:t>
            </a:r>
          </a:p>
          <a:p>
            <a:r>
              <a:rPr lang="en-US" sz="1100" dirty="0">
                <a:solidFill>
                  <a:srgbClr val="FFCC00"/>
                </a:solidFill>
              </a:rPr>
              <a:t>Note: This graph contains weighted results.</a:t>
            </a:r>
          </a:p>
        </p:txBody>
      </p:sp>
      <p:sp>
        <p:nvSpPr>
          <p:cNvPr id="8" name="TrendFooter1"/>
          <p:cNvSpPr txBox="1"/>
          <p:nvPr/>
        </p:nvSpPr>
        <p:spPr>
          <a:xfrm>
            <a:off x="4144617" y="6493566"/>
            <a:ext cx="4724400" cy="338554"/>
          </a:xfrm>
          <a:prstGeom prst="rect">
            <a:avLst/>
          </a:prstGeom>
          <a:noFill/>
        </p:spPr>
        <p:txBody>
          <a:bodyPr wrap="square" rtlCol="0">
            <a:spAutoFit/>
          </a:bodyPr>
          <a:lstStyle/>
          <a:p>
            <a:pPr algn="r"/>
            <a:r>
              <a:rPr lang="en-US" sz="1600" i="1" dirty="0" smtClean="0"/>
              <a:t>National Youth Risk Behavior Surveys, 2013-2017</a:t>
            </a:r>
            <a:endParaRPr lang="en-US" sz="1600" i="1" dirty="0"/>
          </a:p>
        </p:txBody>
      </p:sp>
      <p:graphicFrame>
        <p:nvGraphicFramePr>
          <p:cNvPr id="6" name="Chart 5"/>
          <p:cNvGraphicFramePr/>
          <p:nvPr>
            <p:extLst>
              <p:ext uri="{D42A27DB-BD31-4B8C-83A1-F6EECF244321}">
                <p14:modId xmlns:p14="http://schemas.microsoft.com/office/powerpoint/2010/main" val="4249275397"/>
              </p:ext>
            </p:extLst>
          </p:nvPr>
        </p:nvGraphicFramePr>
        <p:xfrm>
          <a:off x="228599" y="1523999"/>
          <a:ext cx="8686800" cy="3657601"/>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par>
    </p:tnLst>
  </p:timing>
</p:sld>
</file>

<file path=ppt/theme/theme1.xml><?xml version="1.0" encoding="utf-8"?>
<a:theme xmlns:a="http://schemas.openxmlformats.org/drawingml/2006/main" name="Dashtem">
  <a:themeElements>
    <a:clrScheme name="">
      <a:dk1>
        <a:srgbClr val="00279F"/>
      </a:dk1>
      <a:lt1>
        <a:srgbClr val="FFFFFF"/>
      </a:lt1>
      <a:dk2>
        <a:srgbClr val="0000FF"/>
      </a:dk2>
      <a:lt2>
        <a:srgbClr val="FFFF00"/>
      </a:lt2>
      <a:accent1>
        <a:srgbClr val="26CA59"/>
      </a:accent1>
      <a:accent2>
        <a:srgbClr val="6E4EAE"/>
      </a:accent2>
      <a:accent3>
        <a:srgbClr val="AAAAFF"/>
      </a:accent3>
      <a:accent4>
        <a:srgbClr val="DADADA"/>
      </a:accent4>
      <a:accent5>
        <a:srgbClr val="ACE1B5"/>
      </a:accent5>
      <a:accent6>
        <a:srgbClr val="63469D"/>
      </a:accent6>
      <a:hlink>
        <a:srgbClr val="00FFFF"/>
      </a:hlink>
      <a:folHlink>
        <a:srgbClr val="EF3333"/>
      </a:folHlink>
    </a:clrScheme>
    <a:fontScheme name="Dashte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b"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000" b="1" i="0" u="none" strike="noStrike" cap="none" normalizeH="0" baseline="0" smtClean="0">
            <a:ln>
              <a:noFill/>
            </a:ln>
            <a:solidFill>
              <a:srgbClr val="FFCC00"/>
            </a:solidFill>
            <a:effectLst/>
            <a:latin typeface="Arial" charset="0"/>
          </a:defRPr>
        </a:defPPr>
      </a:lstStyle>
    </a:spDef>
    <a:ln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b"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000" b="1" i="0" u="none" strike="noStrike" cap="none" normalizeH="0" baseline="0" smtClean="0">
            <a:ln>
              <a:noFill/>
            </a:ln>
            <a:solidFill>
              <a:srgbClr val="FFCC00"/>
            </a:solidFill>
            <a:effectLst/>
            <a:latin typeface="Arial" charset="0"/>
          </a:defRPr>
        </a:defPPr>
      </a:lstStyle>
    </a:lnDef>
  </a:objectDefaults>
  <a:extraClrSchemeLst>
    <a:extraClrScheme>
      <a:clrScheme name="Dashtem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ashtem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ashtem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ashtem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shtem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ashtem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ashtem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ashtem">
  <a:themeElements>
    <a:clrScheme name="">
      <a:dk1>
        <a:srgbClr val="00279F"/>
      </a:dk1>
      <a:lt1>
        <a:srgbClr val="FFFFFF"/>
      </a:lt1>
      <a:dk2>
        <a:srgbClr val="0000FF"/>
      </a:dk2>
      <a:lt2>
        <a:srgbClr val="FFFF00"/>
      </a:lt2>
      <a:accent1>
        <a:srgbClr val="26CA59"/>
      </a:accent1>
      <a:accent2>
        <a:srgbClr val="6E4EAE"/>
      </a:accent2>
      <a:accent3>
        <a:srgbClr val="AAAAFF"/>
      </a:accent3>
      <a:accent4>
        <a:srgbClr val="DADADA"/>
      </a:accent4>
      <a:accent5>
        <a:srgbClr val="ACE1B5"/>
      </a:accent5>
      <a:accent6>
        <a:srgbClr val="63469D"/>
      </a:accent6>
      <a:hlink>
        <a:srgbClr val="00FFFF"/>
      </a:hlink>
      <a:folHlink>
        <a:srgbClr val="EF3333"/>
      </a:folHlink>
    </a:clrScheme>
    <a:fontScheme name="Dashte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ln>
              <a:noFill/>
            </a:ln>
            <a:solidFill>
              <a:schemeClr val="tx2"/>
            </a:solidFill>
            <a:effectLst/>
            <a:latin typeface="Arial" charset="0"/>
          </a:defRPr>
        </a:defPPr>
      </a:lstStyle>
    </a:spDef>
    <a:lnDef>
      <a:spPr bwMode="auto">
        <a:xfrm>
          <a:off x="0" y="0"/>
          <a:ext cx="1" cy="1"/>
        </a:xfrm>
        <a:custGeom>
          <a:avLst/>
          <a:gdLst/>
          <a:ahLst/>
          <a:cxnLst/>
          <a:rect l="0" t="0" r="0" b="0"/>
          <a:pathLst/>
        </a:custGeom>
        <a:noFill/>
        <a:ln w="12700" cap="flat" cmpd="sng" algn="ctr">
          <a:noFill/>
          <a:prstDash val="solid"/>
          <a:round/>
          <a:headEnd type="none" w="med" len="med"/>
          <a:tailEnd type="none" w="med" len="med"/>
        </a:ln>
        <a:effectLst/>
      </a:spPr>
      <a:bodyPr vert="horz" wrap="square" lIns="90488" tIns="44450" rIns="90488" bIns="4445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smtClean="0">
            <a:ln>
              <a:noFill/>
            </a:ln>
            <a:solidFill>
              <a:schemeClr val="tx2"/>
            </a:solidFill>
            <a:effectLst/>
            <a:latin typeface="Arial" charset="0"/>
          </a:defRPr>
        </a:defPPr>
      </a:lstStyle>
    </a:lnDef>
  </a:objectDefaults>
  <a:extraClrSchemeLst>
    <a:extraClrScheme>
      <a:clrScheme name="Dashtem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ashtem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ashtem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ashtem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shtem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ashtem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ashtem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1160</TotalTime>
  <Words>40399</Words>
  <Application>Microsoft Office PowerPoint</Application>
  <PresentationFormat>On-screen Show (4:3)</PresentationFormat>
  <Paragraphs>1628</Paragraphs>
  <Slides>154</Slides>
  <Notes>154</Notes>
  <HiddenSlides>0</HiddenSlides>
  <MMClips>0</MMClips>
  <ScaleCrop>false</ScaleCrop>
  <HeadingPairs>
    <vt:vector size="6" baseType="variant">
      <vt:variant>
        <vt:lpstr>Fonts Used</vt:lpstr>
      </vt:variant>
      <vt:variant>
        <vt:i4>4</vt:i4>
      </vt:variant>
      <vt:variant>
        <vt:lpstr>Theme</vt:lpstr>
      </vt:variant>
      <vt:variant>
        <vt:i4>2</vt:i4>
      </vt:variant>
      <vt:variant>
        <vt:lpstr>Slide Titles</vt:lpstr>
      </vt:variant>
      <vt:variant>
        <vt:i4>154</vt:i4>
      </vt:variant>
    </vt:vector>
  </HeadingPairs>
  <TitlesOfParts>
    <vt:vector size="160" baseType="lpstr">
      <vt:lpstr>Arial</vt:lpstr>
      <vt:lpstr>Calibri</vt:lpstr>
      <vt:lpstr>Monotype Sorts</vt:lpstr>
      <vt:lpstr>Times New Roman</vt:lpstr>
      <vt:lpstr>Dashtem</vt:lpstr>
      <vt:lpstr>1_Dashtem</vt:lpstr>
      <vt:lpstr>Tobacco Use</vt:lpstr>
      <vt:lpstr>PowerPoint Presentation</vt:lpstr>
      <vt:lpstr>PowerPoint Presentation</vt:lpstr>
      <vt:lpstr>PowerPoint Presentation</vt:lpstr>
      <vt:lpstr>Percentage of High School Students Who Ever Tried Cigarette Smoking*</vt:lpstr>
      <vt:lpstr>PowerPoint Presentation</vt:lpstr>
      <vt:lpstr>PowerPoint Presentation</vt:lpstr>
      <vt:lpstr>Percentage of High School Students Who First Tried Cigarette Smoking Before Age 13 Years*</vt:lpstr>
      <vt:lpstr>PowerPoint Presentation</vt:lpstr>
      <vt:lpstr>PowerPoint Presentation</vt:lpstr>
      <vt:lpstr>PowerPoint Presentation</vt:lpstr>
      <vt:lpstr>Percentage of High School Students Who Currently Smoked Cigarettes*</vt:lpstr>
      <vt:lpstr>PowerPoint Presentation</vt:lpstr>
      <vt:lpstr>PowerPoint Presentation</vt:lpstr>
      <vt:lpstr>PowerPoint Presentation</vt:lpstr>
      <vt:lpstr>Percentage of High School Students Who Currently Smoked Cigarettes Frequently*</vt:lpstr>
      <vt:lpstr>PowerPoint Presentation</vt:lpstr>
      <vt:lpstr>PowerPoint Presentation</vt:lpstr>
      <vt:lpstr>PowerPoint Presentation</vt:lpstr>
      <vt:lpstr>Percentage of High School Students Who Currently Smoked Cigarettes Daily*</vt:lpstr>
      <vt:lpstr>PowerPoint Presentation</vt:lpstr>
      <vt:lpstr>PowerPoint Presentation</vt:lpstr>
      <vt:lpstr>PowerPoint Presentation</vt:lpstr>
      <vt:lpstr>Percentage of High School Students Who Smoked More Than 10 Cigarettes Per Day*</vt:lpstr>
      <vt:lpstr>PowerPoint Presentation</vt:lpstr>
      <vt:lpstr>PowerPoint Presentation</vt:lpstr>
      <vt:lpstr>PowerPoint Presentation</vt:lpstr>
      <vt:lpstr>Percentage of High School Students Who Ever Used an Electronic Vapor Product*</vt:lpstr>
      <vt:lpstr>PowerPoint Presentation</vt:lpstr>
      <vt:lpstr>PowerPoint Presentation</vt:lpstr>
      <vt:lpstr>PowerPoint Presentation</vt:lpstr>
      <vt:lpstr>Percentage of High School Students Who Currently Used an Electronic Vapor Product*</vt:lpstr>
      <vt:lpstr>PowerPoint Presentation</vt:lpstr>
      <vt:lpstr>PowerPoint Presentation</vt:lpstr>
      <vt:lpstr>PowerPoint Presentation</vt:lpstr>
      <vt:lpstr>Percentage of High School Students Who Currently Used  Electronic Vapor Products Frequently</vt:lpstr>
      <vt:lpstr>PowerPoint Presentation</vt:lpstr>
      <vt:lpstr>PowerPoint Presentation</vt:lpstr>
      <vt:lpstr>PowerPoint Presentation</vt:lpstr>
      <vt:lpstr>Percentage of High School Students Who Currently Used an Electronic Vapor Product Daily</vt:lpstr>
      <vt:lpstr>PowerPoint Presentation</vt:lpstr>
      <vt:lpstr>PowerPoint Presentation</vt:lpstr>
      <vt:lpstr>Percentage of High School Students Who Usually Got Their Own Electronic Vapor Products by Buying Them in a Store*</vt:lpstr>
      <vt:lpstr>PowerPoint Presentation</vt:lpstr>
      <vt:lpstr>PowerPoint Presentation</vt:lpstr>
      <vt:lpstr>Percentage of High School Students Who Currently Used Smokeless Tobacco*</vt:lpstr>
      <vt:lpstr>PowerPoint Presentation</vt:lpstr>
      <vt:lpstr>PowerPoint Presentation</vt:lpstr>
      <vt:lpstr>Percentage of High School Students Who Currently Used Smokeless Tobacco Frequently</vt:lpstr>
      <vt:lpstr>PowerPoint Presentation</vt:lpstr>
      <vt:lpstr>PowerPoint Presentation</vt:lpstr>
      <vt:lpstr>Percentage of High School Students Who Currently Used Smokeless Tobacco Daily </vt:lpstr>
      <vt:lpstr>PowerPoint Presentation</vt:lpstr>
      <vt:lpstr>PowerPoint Presentation</vt:lpstr>
      <vt:lpstr>PowerPoint Presentation</vt:lpstr>
      <vt:lpstr>Percentage of High School Students Who Currently Smoked Cigars*</vt:lpstr>
      <vt:lpstr>PowerPoint Presentation</vt:lpstr>
      <vt:lpstr>PowerPoint Presentation</vt:lpstr>
      <vt:lpstr>PowerPoint Presentation</vt:lpstr>
      <vt:lpstr>Percentage of High School Students Who Currently Smoked Cigars Frequently</vt:lpstr>
      <vt:lpstr>PowerPoint Presentation</vt:lpstr>
      <vt:lpstr>PowerPoint Presentation</vt:lpstr>
      <vt:lpstr>PowerPoint Presentation</vt:lpstr>
      <vt:lpstr>Percentage of High School Students Who Currently Smoked Cigars Daily</vt:lpstr>
      <vt:lpstr>PowerPoint Presentation</vt:lpstr>
      <vt:lpstr>PowerPoint Presentation</vt:lpstr>
      <vt:lpstr>PowerPoint Presentation</vt:lpstr>
      <vt:lpstr>Percentage of High School Students Who Currently Smoked Cigarettes or Cigars*</vt:lpstr>
      <vt:lpstr>PowerPoint Presentation</vt:lpstr>
      <vt:lpstr>PowerPoint Presentation</vt:lpstr>
      <vt:lpstr>Percentage of High School Students Who Currently Smoked Cigarettes or Cigars or Used Smokeless Tobacco*</vt:lpstr>
      <vt:lpstr>PowerPoint Presentation</vt:lpstr>
      <vt:lpstr>PowerPoint Presentation</vt:lpstr>
      <vt:lpstr>Percentage of High School Students Who Currently Smoked Cigarettes or Cigars or Used Smokeless Tobacco or Electronic Vapor Products*</vt:lpstr>
      <vt:lpstr>PowerPoint Presentation</vt:lpstr>
      <vt:lpstr>PowerPoint Presentation</vt:lpstr>
      <vt:lpstr>Percentage of High School Students Who Tried to Quit Using All Tobacco Products*</vt:lpstr>
      <vt:lpstr>Alcohol and Other Drug Use</vt:lpstr>
      <vt:lpstr>PowerPoint Presentation</vt:lpstr>
      <vt:lpstr>PowerPoint Presentation</vt:lpstr>
      <vt:lpstr>PowerPoint Presentation</vt:lpstr>
      <vt:lpstr>Percentage of High School Students Who Ever Drank Alcohol*</vt:lpstr>
      <vt:lpstr>PowerPoint Presentation</vt:lpstr>
      <vt:lpstr>PowerPoint Presentation</vt:lpstr>
      <vt:lpstr>PowerPoint Presentation</vt:lpstr>
      <vt:lpstr>Percentage of High School Students Who Had Their First Drink of Alcohol Before Age 13 Years*</vt:lpstr>
      <vt:lpstr>PowerPoint Presentation</vt:lpstr>
      <vt:lpstr>PowerPoint Presentation</vt:lpstr>
      <vt:lpstr>PowerPoint Presentation</vt:lpstr>
      <vt:lpstr>Percentage of High School Students Who Currently Drank Alcohol*</vt:lpstr>
      <vt:lpstr>PowerPoint Presentation</vt:lpstr>
      <vt:lpstr>PowerPoint Presentation</vt:lpstr>
      <vt:lpstr>PowerPoint Presentation</vt:lpstr>
      <vt:lpstr>Percentage of High School Students Who Usually Got the Alcohol They Drank by Someone Giving It to Them*</vt:lpstr>
      <vt:lpstr>PowerPoint Presentation</vt:lpstr>
      <vt:lpstr>PowerPoint Presentation</vt:lpstr>
      <vt:lpstr>Percentage of High School Students Who Currently Were Binge Drinking*</vt:lpstr>
      <vt:lpstr>PowerPoint Presentation</vt:lpstr>
      <vt:lpstr>PowerPoint Presentation</vt:lpstr>
      <vt:lpstr>PowerPoint Presentation</vt:lpstr>
      <vt:lpstr>Percentage of High School Students Who Reported That the Largest Number of Drinks They Had in a Row Was 10 or More*</vt:lpstr>
      <vt:lpstr>PowerPoint Presentation</vt:lpstr>
      <vt:lpstr>PowerPoint Presentation</vt:lpstr>
      <vt:lpstr>PowerPoint Presentation</vt:lpstr>
      <vt:lpstr>Percentage of High School Students Who Ever Used Marijuana*</vt:lpstr>
      <vt:lpstr>PowerPoint Presentation</vt:lpstr>
      <vt:lpstr>PowerPoint Presentation</vt:lpstr>
      <vt:lpstr>PowerPoint Presentation</vt:lpstr>
      <vt:lpstr>Percentage of High School Students Who Tried Marijuana for the First Time Before Age 13 Years</vt:lpstr>
      <vt:lpstr>PowerPoint Presentation</vt:lpstr>
      <vt:lpstr>PowerPoint Presentation</vt:lpstr>
      <vt:lpstr>PowerPoint Presentation</vt:lpstr>
      <vt:lpstr>Percentage of High School Students Who Currently Used Marijuana*</vt:lpstr>
      <vt:lpstr>PowerPoint Presentation</vt:lpstr>
      <vt:lpstr>PowerPoint Presentation</vt:lpstr>
      <vt:lpstr>PowerPoint Presentation</vt:lpstr>
      <vt:lpstr>Percentage of High School Students Who Ever Used Synthetic Marijuana*</vt:lpstr>
      <vt:lpstr>PowerPoint Presentation</vt:lpstr>
      <vt:lpstr>PowerPoint Presentation</vt:lpstr>
      <vt:lpstr>PowerPoint Presentation</vt:lpstr>
      <vt:lpstr>Percentage of High School Students Who Ever Used Cocaine*</vt:lpstr>
      <vt:lpstr>PowerPoint Presentation</vt:lpstr>
      <vt:lpstr>PowerPoint Presentation</vt:lpstr>
      <vt:lpstr>PowerPoint Presentation</vt:lpstr>
      <vt:lpstr>Percentage of High School Students Who Ever Used Inhalants*</vt:lpstr>
      <vt:lpstr>PowerPoint Presentation</vt:lpstr>
      <vt:lpstr>PowerPoint Presentation</vt:lpstr>
      <vt:lpstr>PowerPoint Presentation</vt:lpstr>
      <vt:lpstr>Percentage of High School Students Who Ever Used Heroin*</vt:lpstr>
      <vt:lpstr>PowerPoint Presentation</vt:lpstr>
      <vt:lpstr>PowerPoint Presentation</vt:lpstr>
      <vt:lpstr>PowerPoint Presentation</vt:lpstr>
      <vt:lpstr>Percentage of High School Students Who Ever Used Methamphetamines*</vt:lpstr>
      <vt:lpstr>PowerPoint Presentation</vt:lpstr>
      <vt:lpstr>PowerPoint Presentation</vt:lpstr>
      <vt:lpstr>PowerPoint Presentation</vt:lpstr>
      <vt:lpstr>Percentage of High School Students Who Ever Used Ecstasy*</vt:lpstr>
      <vt:lpstr>PowerPoint Presentation</vt:lpstr>
      <vt:lpstr>PowerPoint Presentation</vt:lpstr>
      <vt:lpstr>PowerPoint Presentation</vt:lpstr>
      <vt:lpstr>PowerPoint Presentation</vt:lpstr>
      <vt:lpstr>PowerPoint Presentation</vt:lpstr>
      <vt:lpstr>Percentage of High School Students Who Ever Took Steroids Without a Doctor's Prescription*</vt:lpstr>
      <vt:lpstr>PowerPoint Presentation</vt:lpstr>
      <vt:lpstr>PowerPoint Presentation</vt:lpstr>
      <vt:lpstr>Percentage of High School Students Who Ever Took Prescription Pain Medicine Without a Doctor's Prescription or Differently Than How a Doctor Told Them to Use It*</vt:lpstr>
      <vt:lpstr>PowerPoint Presentation</vt:lpstr>
      <vt:lpstr>PowerPoint Presentation</vt:lpstr>
      <vt:lpstr>PowerPoint Presentation</vt:lpstr>
      <vt:lpstr>Percentage of High School Students Who Ever Injected Any Illegal Drug*</vt:lpstr>
      <vt:lpstr>PowerPoint Presentation</vt:lpstr>
      <vt:lpstr>PowerPoint Presentation</vt:lpstr>
      <vt:lpstr>PowerPoint Presentation</vt:lpstr>
      <vt:lpstr>Percentage of High School Students Who Were Offered, Sold, or Given an Illegal Drug on School Property*</vt:lpstr>
    </vt:vector>
  </TitlesOfParts>
  <Company>Centers for Disease Control and Prevention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2011 YRBS Results Tobacco Use</dc:title>
  <dc:creator>CDC User</dc:creator>
  <cp:lastModifiedBy>Respess, Ann (CDC/OID/NCHHSTP) (CTR)</cp:lastModifiedBy>
  <cp:revision>155</cp:revision>
  <cp:lastPrinted>2018-05-08T13:55:20Z</cp:lastPrinted>
  <dcterms:created xsi:type="dcterms:W3CDTF">2012-05-31T17:35:52Z</dcterms:created>
  <dcterms:modified xsi:type="dcterms:W3CDTF">2018-05-23T16:23:23Z</dcterms:modified>
</cp:coreProperties>
</file>