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ppt/charts/chart11.xml" ContentType="application/vnd.openxmlformats-officedocument.drawingml.chart+xml"/>
  <Override PartName="/ppt/notesSlides/notesSlide16.xml" ContentType="application/vnd.openxmlformats-officedocument.presentationml.notesSlide+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notesSlides/notesSlide18.xml" ContentType="application/vnd.openxmlformats-officedocument.presentationml.notesSlide+xml"/>
  <Override PartName="/ppt/charts/chart1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5.xml" ContentType="application/vnd.openxmlformats-officedocument.drawingml.chart+xml"/>
  <Override PartName="/ppt/notesSlides/notesSlide21.xml" ContentType="application/vnd.openxmlformats-officedocument.presentationml.notesSlide+xml"/>
  <Override PartName="/ppt/charts/chart16.xml" ContentType="application/vnd.openxmlformats-officedocument.drawingml.chart+xml"/>
  <Override PartName="/ppt/notesSlides/notesSlide22.xml" ContentType="application/vnd.openxmlformats-officedocument.presentationml.notesSlide+xml"/>
  <Override PartName="/ppt/charts/chart17.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8.xml" ContentType="application/vnd.openxmlformats-officedocument.drawingml.chart+xml"/>
  <Override PartName="/ppt/notesSlides/notesSlide25.xml" ContentType="application/vnd.openxmlformats-officedocument.presentationml.notesSlide+xml"/>
  <Override PartName="/ppt/charts/chart19.xml" ContentType="application/vnd.openxmlformats-officedocument.drawingml.chart+xml"/>
  <Override PartName="/ppt/notesSlides/notesSlide26.xml" ContentType="application/vnd.openxmlformats-officedocument.presentationml.notesSlide+xml"/>
  <Override PartName="/ppt/charts/chart20.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1.xml" ContentType="application/vnd.openxmlformats-officedocument.drawingml.chart+xml"/>
  <Override PartName="/ppt/notesSlides/notesSlide29.xml" ContentType="application/vnd.openxmlformats-officedocument.presentationml.notesSlide+xml"/>
  <Override PartName="/ppt/charts/chart22.xml" ContentType="application/vnd.openxmlformats-officedocument.drawingml.chart+xml"/>
  <Override PartName="/ppt/notesSlides/notesSlide30.xml" ContentType="application/vnd.openxmlformats-officedocument.presentationml.notesSlide+xml"/>
  <Override PartName="/ppt/charts/chart23.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4.xml" ContentType="application/vnd.openxmlformats-officedocument.drawingml.chart+xml"/>
  <Override PartName="/ppt/notesSlides/notesSlide33.xml" ContentType="application/vnd.openxmlformats-officedocument.presentationml.notesSlide+xml"/>
  <Override PartName="/ppt/charts/chart25.xml" ContentType="application/vnd.openxmlformats-officedocument.drawingml.chart+xml"/>
  <Override PartName="/ppt/notesSlides/notesSlide34.xml" ContentType="application/vnd.openxmlformats-officedocument.presentationml.notesSlide+xml"/>
  <Override PartName="/ppt/charts/chart26.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7.xml" ContentType="application/vnd.openxmlformats-officedocument.drawingml.chart+xml"/>
  <Override PartName="/ppt/notesSlides/notesSlide37.xml" ContentType="application/vnd.openxmlformats-officedocument.presentationml.notesSlide+xml"/>
  <Override PartName="/ppt/charts/chart28.xml" ContentType="application/vnd.openxmlformats-officedocument.drawingml.chart+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Lst>
  <p:notesMasterIdLst>
    <p:notesMasterId r:id="rId41"/>
  </p:notesMasterIdLst>
  <p:sldIdLst>
    <p:sldId id="630" r:id="rId3"/>
    <p:sldId id="547" r:id="rId4"/>
    <p:sldId id="548" r:id="rId5"/>
    <p:sldId id="549" r:id="rId6"/>
    <p:sldId id="716" r:id="rId7"/>
    <p:sldId id="550" r:id="rId8"/>
    <p:sldId id="551" r:id="rId9"/>
    <p:sldId id="552" r:id="rId10"/>
    <p:sldId id="717" r:id="rId11"/>
    <p:sldId id="553" r:id="rId12"/>
    <p:sldId id="554" r:id="rId13"/>
    <p:sldId id="555" r:id="rId14"/>
    <p:sldId id="718" r:id="rId15"/>
    <p:sldId id="556" r:id="rId16"/>
    <p:sldId id="604" r:id="rId17"/>
    <p:sldId id="557" r:id="rId18"/>
    <p:sldId id="558" r:id="rId19"/>
    <p:sldId id="559" r:id="rId20"/>
    <p:sldId id="719" r:id="rId21"/>
    <p:sldId id="560" r:id="rId22"/>
    <p:sldId id="561" r:id="rId23"/>
    <p:sldId id="562" r:id="rId24"/>
    <p:sldId id="720" r:id="rId25"/>
    <p:sldId id="563" r:id="rId26"/>
    <p:sldId id="564" r:id="rId27"/>
    <p:sldId id="565" r:id="rId28"/>
    <p:sldId id="721" r:id="rId29"/>
    <p:sldId id="566" r:id="rId30"/>
    <p:sldId id="567" r:id="rId31"/>
    <p:sldId id="568" r:id="rId32"/>
    <p:sldId id="722" r:id="rId33"/>
    <p:sldId id="569" r:id="rId34"/>
    <p:sldId id="570" r:id="rId35"/>
    <p:sldId id="571" r:id="rId36"/>
    <p:sldId id="723" r:id="rId37"/>
    <p:sldId id="572" r:id="rId38"/>
    <p:sldId id="573" r:id="rId39"/>
    <p:sldId id="724" r:id="rId4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18472F"/>
    <a:srgbClr val="339966"/>
    <a:srgbClr val="1D4D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353" autoAdjust="0"/>
    <p:restoredTop sz="88226" autoAdjust="0"/>
  </p:normalViewPr>
  <p:slideViewPr>
    <p:cSldViewPr>
      <p:cViewPr varScale="1">
        <p:scale>
          <a:sx n="98" d="100"/>
          <a:sy n="98" d="100"/>
        </p:scale>
        <p:origin x="1836" y="84"/>
      </p:cViewPr>
      <p:guideLst>
        <p:guide orient="horz" pos="2160"/>
        <p:guide pos="2880"/>
      </p:guideLst>
    </p:cSldViewPr>
  </p:slid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CF65-4839-854F-48A5E5610C42}"/>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CF65-4839-854F-48A5E5610C42}"/>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CF65-4839-854F-48A5E5610C42}"/>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CF65-4839-854F-48A5E5610C42}"/>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CF65-4839-854F-48A5E5610C42}"/>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CF65-4839-854F-48A5E5610C42}"/>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CF65-4839-854F-48A5E5610C42}"/>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CF65-4839-854F-48A5E5610C42}"/>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CF65-4839-854F-48A5E5610C42}"/>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CF65-4839-854F-48A5E5610C42}"/>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CF65-4839-854F-48A5E5610C42}"/>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CF65-4839-854F-48A5E5610C42}"/>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15.4</c:v>
                </c:pt>
                <c:pt idx="2">
                  <c:v>11</c:v>
                </c:pt>
                <c:pt idx="3">
                  <c:v>19.5</c:v>
                </c:pt>
                <c:pt idx="5">
                  <c:v>10.5</c:v>
                </c:pt>
                <c:pt idx="6">
                  <c:v>14.9</c:v>
                </c:pt>
                <c:pt idx="7">
                  <c:v>17.7</c:v>
                </c:pt>
                <c:pt idx="8">
                  <c:v>18.7</c:v>
                </c:pt>
                <c:pt idx="10">
                  <c:v>19.8</c:v>
                </c:pt>
                <c:pt idx="11">
                  <c:v>16.100000000000001</c:v>
                </c:pt>
                <c:pt idx="12">
                  <c:v>13.6</c:v>
                </c:pt>
              </c:numCache>
            </c:numRef>
          </c:val>
          <c:extLst>
            <c:ext xmlns:c16="http://schemas.microsoft.com/office/drawing/2014/chart" uri="{C3380CC4-5D6E-409C-BE32-E72D297353CC}">
              <c16:uniqueId val="{00000018-CF65-4839-854F-48A5E5610C42}"/>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E483-4505-B7A9-C82EC7F8834F}"/>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E483-4505-B7A9-C82EC7F8834F}"/>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E483-4505-B7A9-C82EC7F8834F}"/>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E483-4505-B7A9-C82EC7F8834F}"/>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E483-4505-B7A9-C82EC7F8834F}"/>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E483-4505-B7A9-C82EC7F8834F}"/>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E483-4505-B7A9-C82EC7F8834F}"/>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E483-4505-B7A9-C82EC7F8834F}"/>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E483-4505-B7A9-C82EC7F8834F}"/>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E483-4505-B7A9-C82EC7F8834F}"/>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E483-4505-B7A9-C82EC7F8834F}"/>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E483-4505-B7A9-C82EC7F8834F}"/>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51.1</c:v>
                </c:pt>
                <c:pt idx="2">
                  <c:v>62.1</c:v>
                </c:pt>
                <c:pt idx="3">
                  <c:v>40.799999999999997</c:v>
                </c:pt>
                <c:pt idx="5">
                  <c:v>57.6</c:v>
                </c:pt>
                <c:pt idx="6">
                  <c:v>51.5</c:v>
                </c:pt>
                <c:pt idx="7">
                  <c:v>48.2</c:v>
                </c:pt>
                <c:pt idx="8">
                  <c:v>46</c:v>
                </c:pt>
                <c:pt idx="10">
                  <c:v>51</c:v>
                </c:pt>
                <c:pt idx="11">
                  <c:v>52.3</c:v>
                </c:pt>
                <c:pt idx="12">
                  <c:v>50.6</c:v>
                </c:pt>
              </c:numCache>
            </c:numRef>
          </c:val>
          <c:extLst>
            <c:ext xmlns:c16="http://schemas.microsoft.com/office/drawing/2014/chart" uri="{C3380CC4-5D6E-409C-BE32-E72D297353CC}">
              <c16:uniqueId val="{00000018-E483-4505-B7A9-C82EC7F8834F}"/>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strCache>
            </c:strRef>
          </c:cat>
          <c:val>
            <c:numRef>
              <c:f>Sheet1!$B$2:$B$15</c:f>
              <c:numCache>
                <c:formatCode>General</c:formatCode>
                <c:ptCount val="14"/>
                <c:pt idx="0">
                  <c:v>47.8</c:v>
                </c:pt>
                <c:pt idx="1">
                  <c:v>51.9</c:v>
                </c:pt>
                <c:pt idx="2">
                  <c:v>50.3</c:v>
                </c:pt>
                <c:pt idx="3">
                  <c:v>51.4</c:v>
                </c:pt>
                <c:pt idx="4">
                  <c:v>53.6</c:v>
                </c:pt>
                <c:pt idx="5">
                  <c:v>53.4</c:v>
                </c:pt>
                <c:pt idx="6">
                  <c:v>51.9</c:v>
                </c:pt>
                <c:pt idx="10">
                  <c:v>55.6</c:v>
                </c:pt>
                <c:pt idx="11">
                  <c:v>51.7</c:v>
                </c:pt>
                <c:pt idx="12">
                  <c:v>53.4</c:v>
                </c:pt>
                <c:pt idx="13">
                  <c:v>51.1</c:v>
                </c:pt>
              </c:numCache>
            </c:numRef>
          </c:val>
          <c:smooth val="0"/>
          <c:extLst>
            <c:ext xmlns:c16="http://schemas.microsoft.com/office/drawing/2014/chart" uri="{C3380CC4-5D6E-409C-BE32-E72D297353CC}">
              <c16:uniqueId val="{00000000-AF3F-4EE8-8F03-C728F61EBD29}"/>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F8E3-45C3-9AFA-0EA4F393CE67}"/>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F8E3-45C3-9AFA-0EA4F393CE67}"/>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F8E3-45C3-9AFA-0EA4F393CE67}"/>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F8E3-45C3-9AFA-0EA4F393CE67}"/>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F8E3-45C3-9AFA-0EA4F393CE67}"/>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F8E3-45C3-9AFA-0EA4F393CE67}"/>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F8E3-45C3-9AFA-0EA4F393CE67}"/>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F8E3-45C3-9AFA-0EA4F393CE67}"/>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F8E3-45C3-9AFA-0EA4F393CE67}"/>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F8E3-45C3-9AFA-0EA4F393CE67}"/>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F8E3-45C3-9AFA-0EA4F393CE67}"/>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F8E3-45C3-9AFA-0EA4F393CE67}"/>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43</c:v>
                </c:pt>
                <c:pt idx="2">
                  <c:v>43</c:v>
                </c:pt>
                <c:pt idx="3">
                  <c:v>43.1</c:v>
                </c:pt>
                <c:pt idx="5">
                  <c:v>45</c:v>
                </c:pt>
                <c:pt idx="6">
                  <c:v>45.1</c:v>
                </c:pt>
                <c:pt idx="7">
                  <c:v>42.3</c:v>
                </c:pt>
                <c:pt idx="8">
                  <c:v>39.200000000000003</c:v>
                </c:pt>
                <c:pt idx="10">
                  <c:v>47.2</c:v>
                </c:pt>
                <c:pt idx="11">
                  <c:v>45.4</c:v>
                </c:pt>
                <c:pt idx="12">
                  <c:v>40.700000000000003</c:v>
                </c:pt>
              </c:numCache>
            </c:numRef>
          </c:val>
          <c:extLst>
            <c:ext xmlns:c16="http://schemas.microsoft.com/office/drawing/2014/chart" uri="{C3380CC4-5D6E-409C-BE32-E72D297353CC}">
              <c16:uniqueId val="{00000018-F8E3-45C3-9AFA-0EA4F393CE67}"/>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Sheet1!$A$2:$A$9</c:f>
              <c:numCache>
                <c:formatCode>General</c:formatCode>
                <c:ptCount val="13"/>
                <c:pt idx="0">
                  <c:v>2003</c:v>
                </c:pt>
                <c:pt idx="1">
                  <c:v>2005</c:v>
                </c:pt>
                <c:pt idx="2">
                  <c:v>2007</c:v>
                </c:pt>
                <c:pt idx="3">
                  <c:v>2009</c:v>
                </c:pt>
                <c:pt idx="4">
                  <c:v>2011</c:v>
                </c:pt>
                <c:pt idx="5">
                  <c:v>2013</c:v>
                </c:pt>
                <c:pt idx="6">
                  <c:v>2015</c:v>
                </c:pt>
                <c:pt idx="7">
                  <c:v>2017</c:v>
                </c:pt>
              </c:numCache>
            </c:numRef>
          </c:cat>
          <c:val>
            <c:numRef>
              <c:f>Sheet1!$B$2:$B$9</c:f>
              <c:numCache>
                <c:formatCode>General</c:formatCode>
                <c:ptCount val="13"/>
                <c:pt idx="0">
                  <c:v>22.1</c:v>
                </c:pt>
                <c:pt idx="1">
                  <c:v>21.1</c:v>
                </c:pt>
                <c:pt idx="2">
                  <c:v>24.9</c:v>
                </c:pt>
                <c:pt idx="3">
                  <c:v>24.9</c:v>
                </c:pt>
                <c:pt idx="4">
                  <c:v>31.1</c:v>
                </c:pt>
                <c:pt idx="5">
                  <c:v>41.3</c:v>
                </c:pt>
                <c:pt idx="6">
                  <c:v>41.7</c:v>
                </c:pt>
                <c:pt idx="7">
                  <c:v>43</c:v>
                </c:pt>
              </c:numCache>
            </c:numRef>
          </c:val>
          <c:smooth val="0"/>
          <c:extLst>
            <c:ext xmlns:c16="http://schemas.microsoft.com/office/drawing/2014/chart" uri="{C3380CC4-5D6E-409C-BE32-E72D297353CC}">
              <c16:uniqueId val="{00000000-34E4-46A4-BCAF-631BD28B8936}"/>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33.700000000000003</c:v>
                </c:pt>
                <c:pt idx="1">
                  <c:v>38</c:v>
                </c:pt>
              </c:numCache>
            </c:numRef>
          </c:val>
          <c:smooth val="0"/>
          <c:extLst>
            <c:ext xmlns:c16="http://schemas.microsoft.com/office/drawing/2014/chart" uri="{C3380CC4-5D6E-409C-BE32-E72D297353CC}">
              <c16:uniqueId val="{00000000-3342-4E97-8E24-4B12BFD106A1}"/>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47.9</c:v>
                </c:pt>
                <c:pt idx="1">
                  <c:v>49.7</c:v>
                </c:pt>
              </c:numCache>
            </c:numRef>
          </c:val>
          <c:smooth val="0"/>
          <c:extLst>
            <c:ext xmlns:c16="http://schemas.microsoft.com/office/drawing/2014/chart" uri="{C3380CC4-5D6E-409C-BE32-E72D297353CC}">
              <c16:uniqueId val="{00000001-3342-4E97-8E24-4B12BFD106A1}"/>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c:ext xmlns:c16="http://schemas.microsoft.com/office/drawing/2014/chart" uri="{C3380CC4-5D6E-409C-BE32-E72D297353CC}">
                <c16:uniqueId val="{00000002-3342-4E97-8E24-4B12BFD106A1}"/>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41.2</c:v>
                </c:pt>
                <c:pt idx="1">
                  <c:v>40.6</c:v>
                </c:pt>
              </c:numCache>
            </c:numRef>
          </c:val>
          <c:smooth val="0"/>
          <c:extLst>
            <c:ext xmlns:c16="http://schemas.microsoft.com/office/drawing/2014/chart" uri="{C3380CC4-5D6E-409C-BE32-E72D297353CC}">
              <c16:uniqueId val="{00000003-3342-4E97-8E24-4B12BFD106A1}"/>
            </c:ext>
          </c:extLst>
        </c:ser>
        <c:dLbls>
          <c:showLegendKey val="0"/>
          <c:showVal val="0"/>
          <c:showCatName val="0"/>
          <c:showSerName val="0"/>
          <c:showPercent val="0"/>
          <c:showBubbleSize val="0"/>
        </c:dLbls>
        <c:hiLowLines>
          <c:spPr>
            <a:ln w="32356">
              <a:solidFill>
                <a:schemeClr val="tx1"/>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5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0960"/>
        <c:crosses val="autoZero"/>
        <c:crossBetween val="between"/>
        <c:majorUnit val="1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E8EC-4E93-B38C-768E4C7CE38E}"/>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E8EC-4E93-B38C-768E4C7CE38E}"/>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E8EC-4E93-B38C-768E4C7CE38E}"/>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E8EC-4E93-B38C-768E4C7CE38E}"/>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E8EC-4E93-B38C-768E4C7CE38E}"/>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E8EC-4E93-B38C-768E4C7CE38E}"/>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E8EC-4E93-B38C-768E4C7CE38E}"/>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E8EC-4E93-B38C-768E4C7CE38E}"/>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E8EC-4E93-B38C-768E4C7CE38E}"/>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E8EC-4E93-B38C-768E4C7CE38E}"/>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E8EC-4E93-B38C-768E4C7CE38E}"/>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E8EC-4E93-B38C-768E4C7CE38E}"/>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20.7</c:v>
                </c:pt>
                <c:pt idx="2">
                  <c:v>20.8</c:v>
                </c:pt>
                <c:pt idx="3">
                  <c:v>20.6</c:v>
                </c:pt>
                <c:pt idx="5">
                  <c:v>20.9</c:v>
                </c:pt>
                <c:pt idx="6">
                  <c:v>21.6</c:v>
                </c:pt>
                <c:pt idx="7">
                  <c:v>20.399999999999999</c:v>
                </c:pt>
                <c:pt idx="8">
                  <c:v>19.5</c:v>
                </c:pt>
                <c:pt idx="10">
                  <c:v>35.200000000000003</c:v>
                </c:pt>
                <c:pt idx="11">
                  <c:v>20.7</c:v>
                </c:pt>
                <c:pt idx="12">
                  <c:v>17.7</c:v>
                </c:pt>
              </c:numCache>
            </c:numRef>
          </c:val>
          <c:extLst>
            <c:ext xmlns:c16="http://schemas.microsoft.com/office/drawing/2014/chart" uri="{C3380CC4-5D6E-409C-BE32-E72D297353CC}">
              <c16:uniqueId val="{00000018-E8EC-4E93-B38C-768E4C7CE38E}"/>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3"/>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3"/>
                <c:pt idx="0">
                  <c:v>42.8</c:v>
                </c:pt>
                <c:pt idx="1">
                  <c:v>38.299999999999997</c:v>
                </c:pt>
                <c:pt idx="2">
                  <c:v>38.200000000000003</c:v>
                </c:pt>
                <c:pt idx="3">
                  <c:v>37.200000000000003</c:v>
                </c:pt>
                <c:pt idx="4">
                  <c:v>35.4</c:v>
                </c:pt>
                <c:pt idx="5">
                  <c:v>32.799999999999997</c:v>
                </c:pt>
                <c:pt idx="6">
                  <c:v>32.4</c:v>
                </c:pt>
                <c:pt idx="7">
                  <c:v>32.5</c:v>
                </c:pt>
                <c:pt idx="8">
                  <c:v>24.7</c:v>
                </c:pt>
                <c:pt idx="9">
                  <c:v>20.7</c:v>
                </c:pt>
              </c:numCache>
            </c:numRef>
          </c:val>
          <c:smooth val="0"/>
          <c:extLst>
            <c:ext xmlns:c16="http://schemas.microsoft.com/office/drawing/2014/chart" uri="{C3380CC4-5D6E-409C-BE32-E72D297353CC}">
              <c16:uniqueId val="{00000000-CE1A-49E5-A882-9CE821635DA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14.5</c:v>
                </c:pt>
                <c:pt idx="1">
                  <c:v>19.100000000000001</c:v>
                </c:pt>
              </c:numCache>
            </c:numRef>
          </c:val>
          <c:smooth val="0"/>
          <c:extLst>
            <c:ext xmlns:c16="http://schemas.microsoft.com/office/drawing/2014/chart" uri="{C3380CC4-5D6E-409C-BE32-E72D297353CC}">
              <c16:uniqueId val="{00000000-67B4-4F91-80C6-898D19CED97B}"/>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28.7</c:v>
                </c:pt>
                <c:pt idx="1">
                  <c:v>32.700000000000003</c:v>
                </c:pt>
              </c:numCache>
            </c:numRef>
          </c:val>
          <c:smooth val="0"/>
          <c:extLst>
            <c:ext xmlns:c16="http://schemas.microsoft.com/office/drawing/2014/chart" uri="{C3380CC4-5D6E-409C-BE32-E72D297353CC}">
              <c16:uniqueId val="{00000001-67B4-4F91-80C6-898D19CED97B}"/>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c:ext xmlns:c16="http://schemas.microsoft.com/office/drawing/2014/chart" uri="{C3380CC4-5D6E-409C-BE32-E72D297353CC}">
                <c16:uniqueId val="{00000002-67B4-4F91-80C6-898D19CED97B}"/>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20.8</c:v>
                </c:pt>
                <c:pt idx="1">
                  <c:v>23.6</c:v>
                </c:pt>
              </c:numCache>
            </c:numRef>
          </c:val>
          <c:smooth val="0"/>
          <c:extLst>
            <c:ext xmlns:c16="http://schemas.microsoft.com/office/drawing/2014/chart" uri="{C3380CC4-5D6E-409C-BE32-E72D297353CC}">
              <c16:uniqueId val="{00000003-67B4-4F91-80C6-898D19CED97B}"/>
            </c:ext>
          </c:extLst>
        </c:ser>
        <c:dLbls>
          <c:showLegendKey val="0"/>
          <c:showVal val="0"/>
          <c:showCatName val="0"/>
          <c:showSerName val="0"/>
          <c:showPercent val="0"/>
          <c:showBubbleSize val="0"/>
        </c:dLbls>
        <c:hiLowLines>
          <c:spPr>
            <a:ln w="32356">
              <a:solidFill>
                <a:schemeClr val="tx1"/>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5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0960"/>
        <c:crosses val="autoZero"/>
        <c:crossBetween val="between"/>
        <c:majorUnit val="1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6504-44EF-A45D-8EB67297B1F0}"/>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6504-44EF-A45D-8EB67297B1F0}"/>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6504-44EF-A45D-8EB67297B1F0}"/>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6504-44EF-A45D-8EB67297B1F0}"/>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6504-44EF-A45D-8EB67297B1F0}"/>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6504-44EF-A45D-8EB67297B1F0}"/>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6504-44EF-A45D-8EB67297B1F0}"/>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6504-44EF-A45D-8EB67297B1F0}"/>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6504-44EF-A45D-8EB67297B1F0}"/>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6504-44EF-A45D-8EB67297B1F0}"/>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6504-44EF-A45D-8EB67297B1F0}"/>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6504-44EF-A45D-8EB67297B1F0}"/>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51.7</c:v>
                </c:pt>
                <c:pt idx="2">
                  <c:v>55.9</c:v>
                </c:pt>
                <c:pt idx="3">
                  <c:v>47.6</c:v>
                </c:pt>
                <c:pt idx="5">
                  <c:v>72.099999999999994</c:v>
                </c:pt>
                <c:pt idx="6">
                  <c:v>55.4</c:v>
                </c:pt>
                <c:pt idx="7">
                  <c:v>39</c:v>
                </c:pt>
                <c:pt idx="8">
                  <c:v>36.9</c:v>
                </c:pt>
                <c:pt idx="10">
                  <c:v>54.9</c:v>
                </c:pt>
                <c:pt idx="11">
                  <c:v>56</c:v>
                </c:pt>
                <c:pt idx="12">
                  <c:v>48.7</c:v>
                </c:pt>
              </c:numCache>
            </c:numRef>
          </c:val>
          <c:extLst>
            <c:ext xmlns:c16="http://schemas.microsoft.com/office/drawing/2014/chart" uri="{C3380CC4-5D6E-409C-BE32-E72D297353CC}">
              <c16:uniqueId val="{00000018-6504-44EF-A45D-8EB67297B1F0}"/>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strCache>
            </c:strRef>
          </c:cat>
          <c:val>
            <c:numRef>
              <c:f>Sheet1!$B$2:$B$15</c:f>
              <c:numCache>
                <c:formatCode>General</c:formatCode>
                <c:ptCount val="14"/>
                <c:pt idx="0">
                  <c:v>48.9</c:v>
                </c:pt>
                <c:pt idx="1">
                  <c:v>52.1</c:v>
                </c:pt>
                <c:pt idx="2">
                  <c:v>59.6</c:v>
                </c:pt>
                <c:pt idx="3">
                  <c:v>48.8</c:v>
                </c:pt>
                <c:pt idx="4">
                  <c:v>56.1</c:v>
                </c:pt>
                <c:pt idx="5">
                  <c:v>51.7</c:v>
                </c:pt>
                <c:pt idx="6">
                  <c:v>55.7</c:v>
                </c:pt>
                <c:pt idx="7">
                  <c:v>54.2</c:v>
                </c:pt>
                <c:pt idx="8">
                  <c:v>53.6</c:v>
                </c:pt>
                <c:pt idx="9">
                  <c:v>56.4</c:v>
                </c:pt>
                <c:pt idx="10">
                  <c:v>51.8</c:v>
                </c:pt>
                <c:pt idx="11">
                  <c:v>48</c:v>
                </c:pt>
                <c:pt idx="12">
                  <c:v>51.6</c:v>
                </c:pt>
                <c:pt idx="13">
                  <c:v>51.7</c:v>
                </c:pt>
              </c:numCache>
            </c:numRef>
          </c:val>
          <c:smooth val="0"/>
          <c:extLst>
            <c:ext xmlns:c16="http://schemas.microsoft.com/office/drawing/2014/chart" uri="{C3380CC4-5D6E-409C-BE32-E72D297353CC}">
              <c16:uniqueId val="{00000000-9EB6-482C-ADBA-B08D3E6A4A86}"/>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Sheet1!$A$2:$A$5</c:f>
              <c:numCache>
                <c:formatCode>General</c:formatCode>
                <c:ptCount val="13"/>
                <c:pt idx="0">
                  <c:v>2011</c:v>
                </c:pt>
                <c:pt idx="1">
                  <c:v>2013</c:v>
                </c:pt>
                <c:pt idx="2">
                  <c:v>2015</c:v>
                </c:pt>
                <c:pt idx="3">
                  <c:v>2017</c:v>
                </c:pt>
              </c:numCache>
            </c:numRef>
          </c:cat>
          <c:val>
            <c:numRef>
              <c:f>Sheet1!$B$2:$B$5</c:f>
              <c:numCache>
                <c:formatCode>General</c:formatCode>
                <c:ptCount val="13"/>
                <c:pt idx="0">
                  <c:v>13.8</c:v>
                </c:pt>
                <c:pt idx="1">
                  <c:v>15.2</c:v>
                </c:pt>
                <c:pt idx="2">
                  <c:v>14.3</c:v>
                </c:pt>
                <c:pt idx="3">
                  <c:v>15.4</c:v>
                </c:pt>
              </c:numCache>
            </c:numRef>
          </c:val>
          <c:smooth val="0"/>
          <c:extLst>
            <c:ext xmlns:c16="http://schemas.microsoft.com/office/drawing/2014/chart" uri="{C3380CC4-5D6E-409C-BE32-E72D297353CC}">
              <c16:uniqueId val="{00000000-CA98-4564-9403-D88DD0C59C93}"/>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27.9</c:v>
                </c:pt>
                <c:pt idx="1">
                  <c:v>28</c:v>
                </c:pt>
              </c:numCache>
            </c:numRef>
          </c:val>
          <c:smooth val="0"/>
          <c:extLst>
            <c:ext xmlns:c16="http://schemas.microsoft.com/office/drawing/2014/chart" uri="{C3380CC4-5D6E-409C-BE32-E72D297353CC}">
              <c16:uniqueId val="{00000000-9DB0-48B1-B42D-EA4AAE80CC07}"/>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91.5</c:v>
                </c:pt>
                <c:pt idx="1">
                  <c:v>86.1</c:v>
                </c:pt>
              </c:numCache>
            </c:numRef>
          </c:val>
          <c:smooth val="0"/>
          <c:extLst>
            <c:ext xmlns:c16="http://schemas.microsoft.com/office/drawing/2014/chart" uri="{C3380CC4-5D6E-409C-BE32-E72D297353CC}">
              <c16:uniqueId val="{00000001-9DB0-48B1-B42D-EA4AAE80CC07}"/>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c:ext xmlns:c16="http://schemas.microsoft.com/office/drawing/2014/chart" uri="{C3380CC4-5D6E-409C-BE32-E72D297353CC}">
                <c16:uniqueId val="{00000002-9DB0-48B1-B42D-EA4AAE80CC07}"/>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46.4</c:v>
                </c:pt>
                <c:pt idx="1">
                  <c:v>44.6</c:v>
                </c:pt>
              </c:numCache>
            </c:numRef>
          </c:val>
          <c:smooth val="0"/>
          <c:extLst>
            <c:ext xmlns:c16="http://schemas.microsoft.com/office/drawing/2014/chart" uri="{C3380CC4-5D6E-409C-BE32-E72D297353CC}">
              <c16:uniqueId val="{00000003-9DB0-48B1-B42D-EA4AAE80CC07}"/>
            </c:ext>
          </c:extLst>
        </c:ser>
        <c:dLbls>
          <c:showLegendKey val="0"/>
          <c:showVal val="0"/>
          <c:showCatName val="0"/>
          <c:showSerName val="0"/>
          <c:showPercent val="0"/>
          <c:showBubbleSize val="0"/>
        </c:dLbls>
        <c:hiLowLines>
          <c:spPr>
            <a:ln w="32356">
              <a:solidFill>
                <a:schemeClr val="tx1"/>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10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0960"/>
        <c:crosses val="autoZero"/>
        <c:crossBetween val="between"/>
        <c:majorUnit val="2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F947-4E6D-94B2-9A76A0465B50}"/>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F947-4E6D-94B2-9A76A0465B50}"/>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F947-4E6D-94B2-9A76A0465B50}"/>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F947-4E6D-94B2-9A76A0465B50}"/>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F947-4E6D-94B2-9A76A0465B50}"/>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F947-4E6D-94B2-9A76A0465B50}"/>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F947-4E6D-94B2-9A76A0465B50}"/>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F947-4E6D-94B2-9A76A0465B50}"/>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F947-4E6D-94B2-9A76A0465B50}"/>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F947-4E6D-94B2-9A76A0465B50}"/>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F947-4E6D-94B2-9A76A0465B50}"/>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F947-4E6D-94B2-9A76A0465B50}"/>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29.9</c:v>
                </c:pt>
                <c:pt idx="2">
                  <c:v>34.700000000000003</c:v>
                </c:pt>
                <c:pt idx="3">
                  <c:v>25.3</c:v>
                </c:pt>
                <c:pt idx="5">
                  <c:v>42.3</c:v>
                </c:pt>
                <c:pt idx="6">
                  <c:v>30.2</c:v>
                </c:pt>
                <c:pt idx="7">
                  <c:v>24.3</c:v>
                </c:pt>
                <c:pt idx="8">
                  <c:v>21</c:v>
                </c:pt>
                <c:pt idx="10">
                  <c:v>28.5</c:v>
                </c:pt>
                <c:pt idx="11">
                  <c:v>37.4</c:v>
                </c:pt>
                <c:pt idx="12">
                  <c:v>27.2</c:v>
                </c:pt>
              </c:numCache>
            </c:numRef>
          </c:val>
          <c:extLst>
            <c:ext xmlns:c16="http://schemas.microsoft.com/office/drawing/2014/chart" uri="{C3380CC4-5D6E-409C-BE32-E72D297353CC}">
              <c16:uniqueId val="{00000018-F947-4E6D-94B2-9A76A0465B50}"/>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strCache>
            </c:strRef>
          </c:cat>
          <c:val>
            <c:numRef>
              <c:f>Sheet1!$B$2:$B$15</c:f>
              <c:numCache>
                <c:formatCode>General</c:formatCode>
                <c:ptCount val="14"/>
                <c:pt idx="0">
                  <c:v>41.6</c:v>
                </c:pt>
                <c:pt idx="1">
                  <c:v>34.299999999999997</c:v>
                </c:pt>
                <c:pt idx="2">
                  <c:v>25.4</c:v>
                </c:pt>
                <c:pt idx="3">
                  <c:v>27.4</c:v>
                </c:pt>
                <c:pt idx="4">
                  <c:v>29.1</c:v>
                </c:pt>
                <c:pt idx="5">
                  <c:v>32.200000000000003</c:v>
                </c:pt>
                <c:pt idx="6">
                  <c:v>28.4</c:v>
                </c:pt>
                <c:pt idx="7">
                  <c:v>33</c:v>
                </c:pt>
                <c:pt idx="8">
                  <c:v>30.3</c:v>
                </c:pt>
                <c:pt idx="9">
                  <c:v>33.299999999999997</c:v>
                </c:pt>
                <c:pt idx="10">
                  <c:v>31.5</c:v>
                </c:pt>
                <c:pt idx="11">
                  <c:v>29.4</c:v>
                </c:pt>
                <c:pt idx="12">
                  <c:v>29.8</c:v>
                </c:pt>
                <c:pt idx="13">
                  <c:v>29.9</c:v>
                </c:pt>
              </c:numCache>
            </c:numRef>
          </c:val>
          <c:smooth val="0"/>
          <c:extLst>
            <c:ext xmlns:c16="http://schemas.microsoft.com/office/drawing/2014/chart" uri="{C3380CC4-5D6E-409C-BE32-E72D297353CC}">
              <c16:uniqueId val="{00000000-8BCE-4497-A623-2B42AC1BD5DF}"/>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5.8</c:v>
                </c:pt>
                <c:pt idx="1">
                  <c:v>7.1</c:v>
                </c:pt>
              </c:numCache>
            </c:numRef>
          </c:val>
          <c:smooth val="0"/>
          <c:extLst>
            <c:ext xmlns:c16="http://schemas.microsoft.com/office/drawing/2014/chart" uri="{C3380CC4-5D6E-409C-BE32-E72D297353CC}">
              <c16:uniqueId val="{00000000-F3CA-4213-A93D-847ACFC09425}"/>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68.400000000000006</c:v>
                </c:pt>
                <c:pt idx="1">
                  <c:v>43.5</c:v>
                </c:pt>
              </c:numCache>
            </c:numRef>
          </c:val>
          <c:smooth val="0"/>
          <c:extLst>
            <c:ext xmlns:c16="http://schemas.microsoft.com/office/drawing/2014/chart" uri="{C3380CC4-5D6E-409C-BE32-E72D297353CC}">
              <c16:uniqueId val="{00000001-F3CA-4213-A93D-847ACFC09425}"/>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c:ext xmlns:c16="http://schemas.microsoft.com/office/drawing/2014/chart" uri="{C3380CC4-5D6E-409C-BE32-E72D297353CC}">
                <c16:uniqueId val="{00000002-F3CA-4213-A93D-847ACFC09425}"/>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22</c:v>
                </c:pt>
                <c:pt idx="1">
                  <c:v>22.1</c:v>
                </c:pt>
              </c:numCache>
            </c:numRef>
          </c:val>
          <c:smooth val="0"/>
          <c:extLst>
            <c:ext xmlns:c16="http://schemas.microsoft.com/office/drawing/2014/chart" uri="{C3380CC4-5D6E-409C-BE32-E72D297353CC}">
              <c16:uniqueId val="{00000003-F3CA-4213-A93D-847ACFC09425}"/>
            </c:ext>
          </c:extLst>
        </c:ser>
        <c:dLbls>
          <c:showLegendKey val="0"/>
          <c:showVal val="0"/>
          <c:showCatName val="0"/>
          <c:showSerName val="0"/>
          <c:showPercent val="0"/>
          <c:showBubbleSize val="0"/>
        </c:dLbls>
        <c:hiLowLines>
          <c:spPr>
            <a:ln w="32356">
              <a:solidFill>
                <a:schemeClr val="tx1"/>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10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0960"/>
        <c:crosses val="autoZero"/>
        <c:crossBetween val="between"/>
        <c:majorUnit val="2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7AF5-4D35-96D7-6689BBC8A6AC}"/>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7AF5-4D35-96D7-6689BBC8A6AC}"/>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7AF5-4D35-96D7-6689BBC8A6AC}"/>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7AF5-4D35-96D7-6689BBC8A6AC}"/>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7AF5-4D35-96D7-6689BBC8A6AC}"/>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7AF5-4D35-96D7-6689BBC8A6AC}"/>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7AF5-4D35-96D7-6689BBC8A6AC}"/>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7AF5-4D35-96D7-6689BBC8A6AC}"/>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7AF5-4D35-96D7-6689BBC8A6AC}"/>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7AF5-4D35-96D7-6689BBC8A6AC}"/>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7AF5-4D35-96D7-6689BBC8A6AC}"/>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7AF5-4D35-96D7-6689BBC8A6AC}"/>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54.3</c:v>
                </c:pt>
                <c:pt idx="2">
                  <c:v>59.7</c:v>
                </c:pt>
                <c:pt idx="3">
                  <c:v>49.3</c:v>
                </c:pt>
                <c:pt idx="5">
                  <c:v>60</c:v>
                </c:pt>
                <c:pt idx="6">
                  <c:v>54</c:v>
                </c:pt>
                <c:pt idx="7">
                  <c:v>53.1</c:v>
                </c:pt>
                <c:pt idx="8">
                  <c:v>49.6</c:v>
                </c:pt>
                <c:pt idx="10">
                  <c:v>59.1</c:v>
                </c:pt>
                <c:pt idx="11">
                  <c:v>52.2</c:v>
                </c:pt>
                <c:pt idx="12">
                  <c:v>54.5</c:v>
                </c:pt>
              </c:numCache>
            </c:numRef>
          </c:val>
          <c:extLst>
            <c:ext xmlns:c16="http://schemas.microsoft.com/office/drawing/2014/chart" uri="{C3380CC4-5D6E-409C-BE32-E72D297353CC}">
              <c16:uniqueId val="{00000018-7AF5-4D35-96D7-6689BBC8A6AC}"/>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3"/>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3"/>
                <c:pt idx="0">
                  <c:v>55.1</c:v>
                </c:pt>
                <c:pt idx="1">
                  <c:v>55.2</c:v>
                </c:pt>
                <c:pt idx="2">
                  <c:v>57.6</c:v>
                </c:pt>
                <c:pt idx="3">
                  <c:v>56</c:v>
                </c:pt>
                <c:pt idx="4">
                  <c:v>56.3</c:v>
                </c:pt>
                <c:pt idx="5">
                  <c:v>58.3</c:v>
                </c:pt>
                <c:pt idx="6">
                  <c:v>58.4</c:v>
                </c:pt>
                <c:pt idx="7">
                  <c:v>54</c:v>
                </c:pt>
                <c:pt idx="8">
                  <c:v>57.6</c:v>
                </c:pt>
                <c:pt idx="9">
                  <c:v>54.3</c:v>
                </c:pt>
              </c:numCache>
            </c:numRef>
          </c:val>
          <c:smooth val="0"/>
          <c:extLst>
            <c:ext xmlns:c16="http://schemas.microsoft.com/office/drawing/2014/chart" uri="{C3380CC4-5D6E-409C-BE32-E72D297353CC}">
              <c16:uniqueId val="{00000000-A331-422C-8011-3E66758F16FB}"/>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46.8</c:v>
                </c:pt>
                <c:pt idx="1">
                  <c:v>40.4</c:v>
                </c:pt>
              </c:numCache>
            </c:numRef>
          </c:val>
          <c:smooth val="0"/>
          <c:extLst>
            <c:ext xmlns:c16="http://schemas.microsoft.com/office/drawing/2014/chart" uri="{C3380CC4-5D6E-409C-BE32-E72D297353CC}">
              <c16:uniqueId val="{00000000-A45A-4C38-AD0D-26B0B6D6584A}"/>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62.8</c:v>
                </c:pt>
                <c:pt idx="1">
                  <c:v>54.7</c:v>
                </c:pt>
              </c:numCache>
            </c:numRef>
          </c:val>
          <c:smooth val="0"/>
          <c:extLst>
            <c:ext xmlns:c16="http://schemas.microsoft.com/office/drawing/2014/chart" uri="{C3380CC4-5D6E-409C-BE32-E72D297353CC}">
              <c16:uniqueId val="{00000001-A45A-4C38-AD0D-26B0B6D6584A}"/>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c:ext xmlns:c16="http://schemas.microsoft.com/office/drawing/2014/chart" uri="{C3380CC4-5D6E-409C-BE32-E72D297353CC}">
                <c16:uniqueId val="{00000002-A45A-4C38-AD0D-26B0B6D6584A}"/>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54.6</c:v>
                </c:pt>
                <c:pt idx="1">
                  <c:v>47.7</c:v>
                </c:pt>
              </c:numCache>
            </c:numRef>
          </c:val>
          <c:smooth val="0"/>
          <c:extLst>
            <c:ext xmlns:c16="http://schemas.microsoft.com/office/drawing/2014/chart" uri="{C3380CC4-5D6E-409C-BE32-E72D297353CC}">
              <c16:uniqueId val="{00000003-A45A-4C38-AD0D-26B0B6D6584A}"/>
            </c:ext>
          </c:extLst>
        </c:ser>
        <c:dLbls>
          <c:showLegendKey val="0"/>
          <c:showVal val="0"/>
          <c:showCatName val="0"/>
          <c:showSerName val="0"/>
          <c:showPercent val="0"/>
          <c:showBubbleSize val="0"/>
        </c:dLbls>
        <c:hiLowLines>
          <c:spPr>
            <a:ln w="32356">
              <a:solidFill>
                <a:schemeClr val="tx1"/>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10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0960"/>
        <c:crosses val="autoZero"/>
        <c:crossBetween val="between"/>
        <c:majorUnit val="2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BE26-4EB8-AC4F-889B89166AD3}"/>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BE26-4EB8-AC4F-889B89166AD3}"/>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BE26-4EB8-AC4F-889B89166AD3}"/>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BE26-4EB8-AC4F-889B89166AD3}"/>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BE26-4EB8-AC4F-889B89166AD3}"/>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BE26-4EB8-AC4F-889B89166AD3}"/>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BE26-4EB8-AC4F-889B89166AD3}"/>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BE26-4EB8-AC4F-889B89166AD3}"/>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BE26-4EB8-AC4F-889B89166AD3}"/>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BE26-4EB8-AC4F-889B89166AD3}"/>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BE26-4EB8-AC4F-889B89166AD3}"/>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BE26-4EB8-AC4F-889B89166AD3}"/>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15.1</c:v>
                </c:pt>
                <c:pt idx="2">
                  <c:v>17.100000000000001</c:v>
                </c:pt>
                <c:pt idx="3">
                  <c:v>13</c:v>
                </c:pt>
                <c:pt idx="5">
                  <c:v>17</c:v>
                </c:pt>
                <c:pt idx="6">
                  <c:v>15.2</c:v>
                </c:pt>
                <c:pt idx="7">
                  <c:v>15.3</c:v>
                </c:pt>
                <c:pt idx="8">
                  <c:v>12.2</c:v>
                </c:pt>
                <c:pt idx="10">
                  <c:v>17</c:v>
                </c:pt>
                <c:pt idx="11">
                  <c:v>14.9</c:v>
                </c:pt>
                <c:pt idx="12">
                  <c:v>14.6</c:v>
                </c:pt>
              </c:numCache>
            </c:numRef>
          </c:val>
          <c:extLst>
            <c:ext xmlns:c16="http://schemas.microsoft.com/office/drawing/2014/chart" uri="{C3380CC4-5D6E-409C-BE32-E72D297353CC}">
              <c16:uniqueId val="{00000018-BE26-4EB8-AC4F-889B89166AD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12.7</c:v>
                </c:pt>
                <c:pt idx="1">
                  <c:v>10.7</c:v>
                </c:pt>
              </c:numCache>
            </c:numRef>
          </c:val>
          <c:smooth val="0"/>
          <c:extLst>
            <c:ext xmlns:c16="http://schemas.microsoft.com/office/drawing/2014/chart" uri="{C3380CC4-5D6E-409C-BE32-E72D297353CC}">
              <c16:uniqueId val="{00000000-EAA4-4196-BE8C-8F38C07E6A09}"/>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21.5</c:v>
                </c:pt>
                <c:pt idx="1">
                  <c:v>20.9</c:v>
                </c:pt>
              </c:numCache>
            </c:numRef>
          </c:val>
          <c:smooth val="0"/>
          <c:extLst>
            <c:ext xmlns:c16="http://schemas.microsoft.com/office/drawing/2014/chart" uri="{C3380CC4-5D6E-409C-BE32-E72D297353CC}">
              <c16:uniqueId val="{00000001-EAA4-4196-BE8C-8F38C07E6A09}"/>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c:ext xmlns:c16="http://schemas.microsoft.com/office/drawing/2014/chart" uri="{C3380CC4-5D6E-409C-BE32-E72D297353CC}">
                <c16:uniqueId val="{00000002-EAA4-4196-BE8C-8F38C07E6A09}"/>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15.8</c:v>
                </c:pt>
                <c:pt idx="1">
                  <c:v>16.2</c:v>
                </c:pt>
              </c:numCache>
            </c:numRef>
          </c:val>
          <c:smooth val="0"/>
          <c:extLst>
            <c:ext xmlns:c16="http://schemas.microsoft.com/office/drawing/2014/chart" uri="{C3380CC4-5D6E-409C-BE32-E72D297353CC}">
              <c16:uniqueId val="{00000003-EAA4-4196-BE8C-8F38C07E6A09}"/>
            </c:ext>
          </c:extLst>
        </c:ser>
        <c:dLbls>
          <c:showLegendKey val="0"/>
          <c:showVal val="0"/>
          <c:showCatName val="0"/>
          <c:showSerName val="0"/>
          <c:showPercent val="0"/>
          <c:showBubbleSize val="0"/>
        </c:dLbls>
        <c:hiLowLines>
          <c:spPr>
            <a:ln w="32356">
              <a:solidFill>
                <a:schemeClr val="tx1"/>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5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0960"/>
        <c:crosses val="autoZero"/>
        <c:crossBetween val="between"/>
        <c:majorUnit val="1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11.1</c:v>
                </c:pt>
                <c:pt idx="1">
                  <c:v>14.2</c:v>
                </c:pt>
              </c:numCache>
            </c:numRef>
          </c:val>
          <c:smooth val="0"/>
          <c:extLst>
            <c:ext xmlns:c16="http://schemas.microsoft.com/office/drawing/2014/chart" uri="{C3380CC4-5D6E-409C-BE32-E72D297353CC}">
              <c16:uniqueId val="{00000000-7C45-40E0-8289-606CB9DE816F}"/>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28.2</c:v>
                </c:pt>
                <c:pt idx="1">
                  <c:v>29.8</c:v>
                </c:pt>
              </c:numCache>
            </c:numRef>
          </c:val>
          <c:smooth val="0"/>
          <c:extLst>
            <c:ext xmlns:c16="http://schemas.microsoft.com/office/drawing/2014/chart" uri="{C3380CC4-5D6E-409C-BE32-E72D297353CC}">
              <c16:uniqueId val="{00000001-7C45-40E0-8289-606CB9DE816F}"/>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c:ext xmlns:c16="http://schemas.microsoft.com/office/drawing/2014/chart" uri="{C3380CC4-5D6E-409C-BE32-E72D297353CC}">
                <c16:uniqueId val="{00000002-7C45-40E0-8289-606CB9DE816F}"/>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15.9</c:v>
                </c:pt>
                <c:pt idx="1">
                  <c:v>22.8</c:v>
                </c:pt>
              </c:numCache>
            </c:numRef>
          </c:val>
          <c:smooth val="0"/>
          <c:extLst>
            <c:ext xmlns:c16="http://schemas.microsoft.com/office/drawing/2014/chart" uri="{C3380CC4-5D6E-409C-BE32-E72D297353CC}">
              <c16:uniqueId val="{00000003-7C45-40E0-8289-606CB9DE816F}"/>
            </c:ext>
          </c:extLst>
        </c:ser>
        <c:dLbls>
          <c:showLegendKey val="0"/>
          <c:showVal val="0"/>
          <c:showCatName val="0"/>
          <c:showSerName val="0"/>
          <c:showPercent val="0"/>
          <c:showBubbleSize val="0"/>
        </c:dLbls>
        <c:hiLowLines>
          <c:spPr>
            <a:ln w="32356">
              <a:solidFill>
                <a:schemeClr val="tx1"/>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5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0960"/>
        <c:crosses val="autoZero"/>
        <c:crossBetween val="between"/>
        <c:majorUnit val="1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9503-4EDB-8B7E-11FC1D6CE1D4}"/>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9503-4EDB-8B7E-11FC1D6CE1D4}"/>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9503-4EDB-8B7E-11FC1D6CE1D4}"/>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9503-4EDB-8B7E-11FC1D6CE1D4}"/>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9503-4EDB-8B7E-11FC1D6CE1D4}"/>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9503-4EDB-8B7E-11FC1D6CE1D4}"/>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9503-4EDB-8B7E-11FC1D6CE1D4}"/>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9503-4EDB-8B7E-11FC1D6CE1D4}"/>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9503-4EDB-8B7E-11FC1D6CE1D4}"/>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9503-4EDB-8B7E-11FC1D6CE1D4}"/>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9503-4EDB-8B7E-11FC1D6CE1D4}"/>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9503-4EDB-8B7E-11FC1D6CE1D4}"/>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46.5</c:v>
                </c:pt>
                <c:pt idx="2">
                  <c:v>56.9</c:v>
                </c:pt>
                <c:pt idx="3">
                  <c:v>36.799999999999997</c:v>
                </c:pt>
                <c:pt idx="5">
                  <c:v>54.1</c:v>
                </c:pt>
                <c:pt idx="6">
                  <c:v>45</c:v>
                </c:pt>
                <c:pt idx="7">
                  <c:v>45.1</c:v>
                </c:pt>
                <c:pt idx="8">
                  <c:v>41.4</c:v>
                </c:pt>
                <c:pt idx="10">
                  <c:v>42</c:v>
                </c:pt>
                <c:pt idx="11">
                  <c:v>44.9</c:v>
                </c:pt>
                <c:pt idx="12">
                  <c:v>48.7</c:v>
                </c:pt>
              </c:numCache>
            </c:numRef>
          </c:val>
          <c:extLst>
            <c:ext xmlns:c16="http://schemas.microsoft.com/office/drawing/2014/chart" uri="{C3380CC4-5D6E-409C-BE32-E72D297353CC}">
              <c16:uniqueId val="{00000018-9503-4EDB-8B7E-11FC1D6CE1D4}"/>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Sheet1!$A$2:$A$5</c:f>
              <c:numCache>
                <c:formatCode>General</c:formatCode>
                <c:ptCount val="13"/>
                <c:pt idx="0">
                  <c:v>2011</c:v>
                </c:pt>
                <c:pt idx="1">
                  <c:v>2013</c:v>
                </c:pt>
                <c:pt idx="2">
                  <c:v>2015</c:v>
                </c:pt>
                <c:pt idx="3">
                  <c:v>2017</c:v>
                </c:pt>
              </c:numCache>
            </c:numRef>
          </c:cat>
          <c:val>
            <c:numRef>
              <c:f>Sheet1!$B$2:$B$5</c:f>
              <c:numCache>
                <c:formatCode>General</c:formatCode>
                <c:ptCount val="13"/>
                <c:pt idx="0">
                  <c:v>49.5</c:v>
                </c:pt>
                <c:pt idx="1">
                  <c:v>47.3</c:v>
                </c:pt>
                <c:pt idx="2">
                  <c:v>48.6</c:v>
                </c:pt>
                <c:pt idx="3">
                  <c:v>46.5</c:v>
                </c:pt>
              </c:numCache>
            </c:numRef>
          </c:val>
          <c:smooth val="0"/>
          <c:extLst>
            <c:ext xmlns:c16="http://schemas.microsoft.com/office/drawing/2014/chart" uri="{C3380CC4-5D6E-409C-BE32-E72D297353CC}">
              <c16:uniqueId val="{00000000-3850-4468-8B01-14B79EF3281F}"/>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35.1</c:v>
                </c:pt>
                <c:pt idx="1">
                  <c:v>25.5</c:v>
                </c:pt>
              </c:numCache>
            </c:numRef>
          </c:val>
          <c:smooth val="0"/>
          <c:extLst>
            <c:ext xmlns:c16="http://schemas.microsoft.com/office/drawing/2014/chart" uri="{C3380CC4-5D6E-409C-BE32-E72D297353CC}">
              <c16:uniqueId val="{00000000-9112-497D-BC45-CEAE47D7F5DB}"/>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53.4</c:v>
                </c:pt>
                <c:pt idx="1">
                  <c:v>48.5</c:v>
                </c:pt>
              </c:numCache>
            </c:numRef>
          </c:val>
          <c:smooth val="0"/>
          <c:extLst>
            <c:ext xmlns:c16="http://schemas.microsoft.com/office/drawing/2014/chart" uri="{C3380CC4-5D6E-409C-BE32-E72D297353CC}">
              <c16:uniqueId val="{00000001-9112-497D-BC45-CEAE47D7F5DB}"/>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c:ext xmlns:c16="http://schemas.microsoft.com/office/drawing/2014/chart" uri="{C3380CC4-5D6E-409C-BE32-E72D297353CC}">
                <c16:uniqueId val="{00000002-9112-497D-BC45-CEAE47D7F5DB}"/>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45.6</c:v>
                </c:pt>
                <c:pt idx="1">
                  <c:v>33.6</c:v>
                </c:pt>
              </c:numCache>
            </c:numRef>
          </c:val>
          <c:smooth val="0"/>
          <c:extLst>
            <c:ext xmlns:c16="http://schemas.microsoft.com/office/drawing/2014/chart" uri="{C3380CC4-5D6E-409C-BE32-E72D297353CC}">
              <c16:uniqueId val="{00000003-9112-497D-BC45-CEAE47D7F5DB}"/>
            </c:ext>
          </c:extLst>
        </c:ser>
        <c:dLbls>
          <c:showLegendKey val="0"/>
          <c:showVal val="0"/>
          <c:showCatName val="0"/>
          <c:showSerName val="0"/>
          <c:showPercent val="0"/>
          <c:showBubbleSize val="0"/>
        </c:dLbls>
        <c:hiLowLines>
          <c:spPr>
            <a:ln w="32356">
              <a:solidFill>
                <a:schemeClr val="tx1"/>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10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0960"/>
        <c:crosses val="autoZero"/>
        <c:crossBetween val="between"/>
        <c:majorUnit val="2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5881-4F10-BD36-46BE37A49442}"/>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5881-4F10-BD36-46BE37A49442}"/>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5881-4F10-BD36-46BE37A49442}"/>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5881-4F10-BD36-46BE37A49442}"/>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5881-4F10-BD36-46BE37A49442}"/>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5881-4F10-BD36-46BE37A49442}"/>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5881-4F10-BD36-46BE37A49442}"/>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5881-4F10-BD36-46BE37A49442}"/>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5881-4F10-BD36-46BE37A49442}"/>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5881-4F10-BD36-46BE37A49442}"/>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5881-4F10-BD36-46BE37A49442}"/>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5881-4F10-BD36-46BE37A49442}"/>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26.1</c:v>
                </c:pt>
                <c:pt idx="2">
                  <c:v>35.299999999999997</c:v>
                </c:pt>
                <c:pt idx="3">
                  <c:v>17.5</c:v>
                </c:pt>
                <c:pt idx="5">
                  <c:v>30.6</c:v>
                </c:pt>
                <c:pt idx="6">
                  <c:v>25.6</c:v>
                </c:pt>
                <c:pt idx="7">
                  <c:v>24.9</c:v>
                </c:pt>
                <c:pt idx="8">
                  <c:v>22.9</c:v>
                </c:pt>
                <c:pt idx="10">
                  <c:v>24.5</c:v>
                </c:pt>
                <c:pt idx="11">
                  <c:v>25.8</c:v>
                </c:pt>
                <c:pt idx="12">
                  <c:v>27.1</c:v>
                </c:pt>
              </c:numCache>
            </c:numRef>
          </c:val>
          <c:extLst>
            <c:ext xmlns:c16="http://schemas.microsoft.com/office/drawing/2014/chart" uri="{C3380CC4-5D6E-409C-BE32-E72D297353CC}">
              <c16:uniqueId val="{00000018-5881-4F10-BD36-46BE37A49442}"/>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Sheet1!$A$2:$A$5</c:f>
              <c:numCache>
                <c:formatCode>General</c:formatCode>
                <c:ptCount val="13"/>
                <c:pt idx="0">
                  <c:v>2011</c:v>
                </c:pt>
                <c:pt idx="1">
                  <c:v>2013</c:v>
                </c:pt>
                <c:pt idx="2">
                  <c:v>2015</c:v>
                </c:pt>
                <c:pt idx="3">
                  <c:v>2017</c:v>
                </c:pt>
              </c:numCache>
            </c:numRef>
          </c:cat>
          <c:val>
            <c:numRef>
              <c:f>Sheet1!$B$2:$B$5</c:f>
              <c:numCache>
                <c:formatCode>General</c:formatCode>
                <c:ptCount val="13"/>
                <c:pt idx="0">
                  <c:v>28.7</c:v>
                </c:pt>
                <c:pt idx="1">
                  <c:v>27.1</c:v>
                </c:pt>
                <c:pt idx="2">
                  <c:v>27.1</c:v>
                </c:pt>
                <c:pt idx="3">
                  <c:v>26.1</c:v>
                </c:pt>
              </c:numCache>
            </c:numRef>
          </c:val>
          <c:smooth val="0"/>
          <c:extLst>
            <c:ext xmlns:c16="http://schemas.microsoft.com/office/drawing/2014/chart" uri="{C3380CC4-5D6E-409C-BE32-E72D297353CC}">
              <c16:uniqueId val="{00000000-829D-4816-8930-1D90E8096E74}"/>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17.899999999999999</c:v>
                </c:pt>
                <c:pt idx="1">
                  <c:v>13.4</c:v>
                </c:pt>
              </c:numCache>
            </c:numRef>
          </c:val>
          <c:smooth val="0"/>
          <c:extLst>
            <c:ext xmlns:c16="http://schemas.microsoft.com/office/drawing/2014/chart" uri="{C3380CC4-5D6E-409C-BE32-E72D297353CC}">
              <c16:uniqueId val="{00000000-7F74-4A42-957B-CEDBC2A7A6AF}"/>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30.8</c:v>
                </c:pt>
                <c:pt idx="1">
                  <c:v>24</c:v>
                </c:pt>
              </c:numCache>
            </c:numRef>
          </c:val>
          <c:smooth val="0"/>
          <c:extLst>
            <c:ext xmlns:c16="http://schemas.microsoft.com/office/drawing/2014/chart" uri="{C3380CC4-5D6E-409C-BE32-E72D297353CC}">
              <c16:uniqueId val="{00000001-7F74-4A42-957B-CEDBC2A7A6AF}"/>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c:ext xmlns:c16="http://schemas.microsoft.com/office/drawing/2014/chart" uri="{C3380CC4-5D6E-409C-BE32-E72D297353CC}">
                <c16:uniqueId val="{00000002-7F74-4A42-957B-CEDBC2A7A6AF}"/>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23.4</c:v>
                </c:pt>
                <c:pt idx="1">
                  <c:v>18</c:v>
                </c:pt>
              </c:numCache>
            </c:numRef>
          </c:val>
          <c:smooth val="0"/>
          <c:extLst>
            <c:ext xmlns:c16="http://schemas.microsoft.com/office/drawing/2014/chart" uri="{C3380CC4-5D6E-409C-BE32-E72D297353CC}">
              <c16:uniqueId val="{00000003-7F74-4A42-957B-CEDBC2A7A6AF}"/>
            </c:ext>
          </c:extLst>
        </c:ser>
        <c:dLbls>
          <c:showLegendKey val="0"/>
          <c:showVal val="0"/>
          <c:showCatName val="0"/>
          <c:showSerName val="0"/>
          <c:showPercent val="0"/>
          <c:showBubbleSize val="0"/>
        </c:dLbls>
        <c:hiLowLines>
          <c:spPr>
            <a:ln w="32356">
              <a:solidFill>
                <a:schemeClr val="tx1"/>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5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0960"/>
        <c:crosses val="autoZero"/>
        <c:crossBetween val="between"/>
        <c:majorUnit val="1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5/23/2018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Physical Activity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7B3D8-D94B-43BD-BD5D-DB0C895CAD9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6531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26.1. The percentage for Male students is 35.3. The percentage for Female students is 17.5. The percentage for 9th grade students is 30.6. The percentage for 10th grade students is 25.6. The percentage for 11th grade students is 24.9. The percentage for 12th grade students is 22.9. The percentage for Black students is 24.5. The percentage for Hispanic students is 25.8. The percentage for White students is 27.1.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2011-2017. This slide shows percentages from 2011 through 2017 for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2011 is 28.7. The percentage for 2013 is 27.1. The percentage for 2015 is 27.1. The percentage for 2017 is 26.1.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39 states and 21 cities for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17.9% to 30.8%. The median across states was 23.4%.  The range across cites was 13.4% to 24.0%. The median across cities was 18%.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were physically active doing any kind of physical activity that increased their heart rate and made them breathe hard some of the time for a total of at least 60 minutes/day on all seven of the past 7 days, 2017. The values range from 17.9% to 30.8%. Alaska, Arkansas, Hawaii, Kentucky, Louisiana, Maine, Maryland, South Carolina, Utah, range from 17.9% to 22.2%. Connecticut, Florida, Illinois, Massachusetts, Michigan, New Hampshire, New York, North Carolina, Rhode Island, Virginia, range from 22.3% to 23.3%. Arizona, Delaware, Idaho, Nevada, Pennsylvania, Tennessee, Texas, Vermont, West Virginia, Wisconsin, range from 23.4% to 26.0%. California, Colorado, Iowa, Kansas, Missouri, Montana, Nebraska, New Mexico, North Dakota, Oklahoma, range from 26.1% to 30.8%.Alabama, Georgia, Indiana, Mississippi, New Jersey, Ohio, and South Dakota did not have weighted data. Minnesota, Oregon, Washington and Wyoming did not participate.</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A3A2810-5695-496E-89A2-8DBF53580A1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77298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did exercises to strengthen or tone their muscles on three or more days (such as push-ups, sit-ups, or weight lifting,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51.1. The percentage for Male students is 62.1. The percentage for Female students is 40.8. The percentage for 9th grade students is 57.6. The percentage for 10th grade students is 51.5. The percentage for 11th grade students is 48.2. The percentage for 12th grade students is 46.0. The percentage for Black students is 51.0. The percentage for Hispanic students is 52.3. The percentage for White students is 50.6.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1991-2017. This slide shows percentages from 1991 through 2017 for high school students </a:t>
            </a:r>
            <a:r>
              <a:rPr lang="en-US" sz="1000" dirty="0" smtClean="0">
                <a:latin typeface="Arial" panose="020B0604020202020204" pitchFamily="34" charset="0"/>
              </a:rPr>
              <a:t>who did exercises to strengthen or tone their muscles on three or more days (such as push-ups, sit-ups, or weight lifting, during the 7 days before the survey).</a:t>
            </a:r>
          </a:p>
          <a:p>
            <a:endParaRPr lang="en-US" sz="1000" dirty="0" smtClean="0">
              <a:latin typeface="Arial" panose="020B0604020202020204" pitchFamily="34" charset="0"/>
            </a:endParaRPr>
          </a:p>
          <a:p>
            <a:r>
              <a:rPr lang="en-US" sz="1000" dirty="0" smtClean="0">
                <a:latin typeface="Arial" panose="020B0604020202020204" pitchFamily="34" charset="0"/>
              </a:rPr>
              <a:t> The </a:t>
            </a:r>
            <a:r>
              <a:rPr lang="en-US" sz="1000" dirty="0">
                <a:latin typeface="Arial" panose="020B0604020202020204" pitchFamily="34" charset="0"/>
              </a:rPr>
              <a:t>percentage for 1991 is </a:t>
            </a:r>
            <a:r>
              <a:rPr lang="en-US" sz="1000" dirty="0" smtClean="0">
                <a:latin typeface="Arial" panose="020B0604020202020204" pitchFamily="34" charset="0"/>
              </a:rPr>
              <a:t>47.8. </a:t>
            </a:r>
            <a:r>
              <a:rPr lang="en-US" sz="1000" dirty="0">
                <a:latin typeface="Arial" panose="020B0604020202020204" pitchFamily="34" charset="0"/>
              </a:rPr>
              <a:t>The percentage for 1993 is </a:t>
            </a:r>
            <a:r>
              <a:rPr lang="en-US" sz="1000" dirty="0" smtClean="0">
                <a:latin typeface="Arial" panose="020B0604020202020204" pitchFamily="34" charset="0"/>
              </a:rPr>
              <a:t>51.9. </a:t>
            </a:r>
            <a:r>
              <a:rPr lang="en-US" sz="1000" dirty="0">
                <a:latin typeface="Arial" panose="020B0604020202020204" pitchFamily="34" charset="0"/>
              </a:rPr>
              <a:t>The percentage for 1995 is </a:t>
            </a:r>
            <a:r>
              <a:rPr lang="en-US" sz="1000" dirty="0" smtClean="0">
                <a:latin typeface="Arial" panose="020B0604020202020204" pitchFamily="34" charset="0"/>
              </a:rPr>
              <a:t>50.3. </a:t>
            </a:r>
            <a:r>
              <a:rPr lang="en-US" sz="1000" dirty="0">
                <a:latin typeface="Arial" panose="020B0604020202020204" pitchFamily="34" charset="0"/>
              </a:rPr>
              <a:t>The percentage for 1997 is </a:t>
            </a:r>
            <a:r>
              <a:rPr lang="en-US" sz="1000" dirty="0" smtClean="0">
                <a:latin typeface="Arial" panose="020B0604020202020204" pitchFamily="34" charset="0"/>
              </a:rPr>
              <a:t>51.4. </a:t>
            </a:r>
            <a:r>
              <a:rPr lang="en-US" sz="1000" dirty="0">
                <a:latin typeface="Arial" panose="020B0604020202020204" pitchFamily="34" charset="0"/>
              </a:rPr>
              <a:t>The percentage for 1999 is </a:t>
            </a:r>
            <a:r>
              <a:rPr lang="en-US" sz="1000" dirty="0" smtClean="0">
                <a:latin typeface="Arial" panose="020B0604020202020204" pitchFamily="34" charset="0"/>
              </a:rPr>
              <a:t>53.6. </a:t>
            </a:r>
            <a:r>
              <a:rPr lang="en-US" sz="1000" dirty="0">
                <a:latin typeface="Arial" panose="020B0604020202020204" pitchFamily="34" charset="0"/>
              </a:rPr>
              <a:t>The percentage for 2001 is </a:t>
            </a:r>
            <a:r>
              <a:rPr lang="en-US" sz="1000" dirty="0" smtClean="0">
                <a:latin typeface="Arial" panose="020B0604020202020204" pitchFamily="34" charset="0"/>
              </a:rPr>
              <a:t>53.4. </a:t>
            </a:r>
            <a:r>
              <a:rPr lang="en-US" sz="1000" dirty="0">
                <a:latin typeface="Arial" panose="020B0604020202020204" pitchFamily="34" charset="0"/>
              </a:rPr>
              <a:t>The percentage for 2003 is </a:t>
            </a:r>
            <a:r>
              <a:rPr lang="en-US" sz="1000" dirty="0" smtClean="0">
                <a:latin typeface="Arial" panose="020B0604020202020204" pitchFamily="34" charset="0"/>
              </a:rPr>
              <a:t>51.9. </a:t>
            </a:r>
            <a:r>
              <a:rPr lang="en-US" sz="1000" dirty="0">
                <a:latin typeface="Arial" panose="020B0604020202020204" pitchFamily="34" charset="0"/>
              </a:rPr>
              <a:t>The percentage for </a:t>
            </a:r>
            <a:r>
              <a:rPr lang="en-US" sz="1000" dirty="0" smtClean="0">
                <a:latin typeface="Arial" panose="020B0604020202020204" pitchFamily="34" charset="0"/>
              </a:rPr>
              <a:t>2005,  2007,</a:t>
            </a:r>
            <a:r>
              <a:rPr lang="en-US" sz="1000" baseline="0" dirty="0" smtClean="0">
                <a:latin typeface="Arial" panose="020B0604020202020204" pitchFamily="34" charset="0"/>
              </a:rPr>
              <a:t> and 2009 is missing</a:t>
            </a:r>
            <a:r>
              <a:rPr lang="en-US" sz="1000" dirty="0" smtClean="0">
                <a:latin typeface="Arial" panose="020B0604020202020204" pitchFamily="34" charset="0"/>
              </a:rPr>
              <a:t>. </a:t>
            </a:r>
            <a:r>
              <a:rPr lang="en-US" sz="1000" dirty="0">
                <a:latin typeface="Arial" panose="020B0604020202020204" pitchFamily="34" charset="0"/>
              </a:rPr>
              <a:t>The percentage for </a:t>
            </a:r>
            <a:r>
              <a:rPr lang="en-US" sz="1000" dirty="0" smtClean="0">
                <a:latin typeface="Arial" panose="020B0604020202020204" pitchFamily="34" charset="0"/>
              </a:rPr>
              <a:t>2011 is 55.6. </a:t>
            </a:r>
            <a:r>
              <a:rPr lang="en-US" sz="1000" dirty="0">
                <a:latin typeface="Arial" panose="020B0604020202020204" pitchFamily="34" charset="0"/>
              </a:rPr>
              <a:t>The percentage for 2013 is </a:t>
            </a:r>
            <a:r>
              <a:rPr lang="en-US" sz="1000" dirty="0" smtClean="0">
                <a:latin typeface="Arial" panose="020B0604020202020204" pitchFamily="34" charset="0"/>
              </a:rPr>
              <a:t>51.7. </a:t>
            </a:r>
            <a:r>
              <a:rPr lang="en-US" sz="1000" dirty="0">
                <a:latin typeface="Arial" panose="020B0604020202020204" pitchFamily="34" charset="0"/>
              </a:rPr>
              <a:t>The percentage for 2015 is </a:t>
            </a:r>
            <a:r>
              <a:rPr lang="en-US" sz="1000" dirty="0" smtClean="0">
                <a:latin typeface="Arial" panose="020B0604020202020204" pitchFamily="34" charset="0"/>
              </a:rPr>
              <a:t>53.4. </a:t>
            </a:r>
            <a:r>
              <a:rPr lang="en-US" sz="1000" dirty="0">
                <a:latin typeface="Arial" panose="020B0604020202020204" pitchFamily="34" charset="0"/>
              </a:rPr>
              <a:t>The percentage for 2017 is </a:t>
            </a:r>
            <a:r>
              <a:rPr lang="en-US" sz="1000" dirty="0" smtClean="0">
                <a:latin typeface="Arial" panose="020B0604020202020204" pitchFamily="34" charset="0"/>
              </a:rPr>
              <a:t>51.1.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1991 to </a:t>
            </a:r>
            <a:r>
              <a:rPr lang="en-US" sz="1000" dirty="0" smtClean="0">
                <a:latin typeface="Arial" pitchFamily="34" charset="0"/>
              </a:rPr>
              <a:t>2017,</a:t>
            </a:r>
            <a:r>
              <a:rPr lang="en-US" sz="1000" baseline="0" dirty="0" smtClean="0">
                <a:latin typeface="Arial" pitchFamily="34" charset="0"/>
              </a:rPr>
              <a:t> </a:t>
            </a:r>
            <a:r>
              <a:rPr lang="en-US" sz="1000" baseline="0" smtClean="0">
                <a:latin typeface="Arial" pitchFamily="34" charset="0"/>
              </a:rPr>
              <a:t>increased from 1991 to 2011</a:t>
            </a:r>
            <a:r>
              <a:rPr lang="en-US" sz="1000" baseline="0" dirty="0" smtClean="0">
                <a:latin typeface="Arial" pitchFamily="34" charset="0"/>
              </a:rPr>
              <a:t>, and </a:t>
            </a:r>
            <a:r>
              <a:rPr lang="en-US" sz="1000" baseline="0" smtClean="0">
                <a:latin typeface="Arial" pitchFamily="34" charset="0"/>
              </a:rPr>
              <a:t>did not change from 2011 to 2017</a:t>
            </a:r>
            <a:r>
              <a:rPr lang="en-US" sz="1000" baseline="0" dirty="0" smtClean="0">
                <a:latin typeface="Arial" pitchFamily="34" charset="0"/>
              </a:rPr>
              <a:t>.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a:t>
            </a:fld>
            <a:endParaRPr lang="en-US"/>
          </a:p>
        </p:txBody>
      </p:sp>
    </p:spTree>
    <p:extLst>
      <p:ext uri="{BB962C8B-B14F-4D97-AF65-F5344CB8AC3E}">
        <p14:creationId xmlns:p14="http://schemas.microsoft.com/office/powerpoint/2010/main" val="441190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dirty="0"/>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43.0. The percentage for Male students is 43.0. The percentage for Female students is 43.1. The percentage for 9th grade students is 45.0. The percentage for 10th grade students is 45.1. The percentage for 11th grade students is 42.3. The percentage for 12th grade students is 39.2. The percentage for Black students is 47.2. The percentage for Hispanic students is 45.4. The percentage for White students is 40.7.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9th grade students is higher than for 12th grade students. The prevalence for 10th grade students is higher than for 12th grade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2003-2017. This slide shows percentages from 2003 through 2017 for high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2003 is 22.1. The percentage for 2005 is 21.1. The percentage for 2007 is 24.9. The percentage for 2009 is 24.9. The percentage for 2011 is 31.1. The percentage for 2013 is 41.3. The percentage for 2015 is 41.7. The percentage for 2017 is 43.0.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37 states and 20 cities for high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33.7% to 47.9%. The median across states was 41.2%.  The range across cites was 38.0% to 49.7%. The median across cities was 40.6%.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2017. The values range from 33.7% to 47.9%. Arkansas, Colorado, Idaho, Iowa, Kansas, Montana, New Mexico, Utah, range from 33.7% to 37.9%. Alaska, Arizona, Hawaii, Louisiana, Maryland, Nebraska, New York, South Carolina, West Virginia, Wisconsin, range from 38.0% to 41.1%. Connecticut, Illinois, Kentucky, Maine, Michigan, Missouri, North Carolina, Oklahoma, Texas, range from 41.2% to 42.8%. California, Delaware, Florida, Massachusetts, New Hampshire, North Dakota, Pennsylvania, Rhode Island, Tennessee, Virginia, range from 42.9% to 47.9%. Vermont, Nevada, did not ask this question. Alabama, Georgia, Indiana, Mississippi, New Jersey, Ohio, and South Dakota did not have weighted data. Minnesota, Oregon, Washington and Wyoming did not participate.</a:t>
            </a: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3949A0F-3445-4D23-9C3B-303D1729154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2065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15.4. The percentage for Male students is 11.0. The percentage for Female students is 19.5. The percentage for 9th grade students is 10.5. The percentage for 10th grade students is 14.9. The percentage for 11th grade students is 17.7. The percentage for 12th grade students is 18.7. The percentage for Black students is 19.8. The percentage for Hispanic students is 16.1. The percentage for White students is 13.6.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watched television 3 or more hours per day (on an average school day).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20.7. The percentage for Male students is 20.8. The percentage for Female students is 20.6. The percentage for 9th grade students is 20.9. The percentage for 10th grade students is 21.6. The percentage for 11th grade students is 20.4. The percentage for 12th grade students is 19.5. The percentage for Black students is 35.2. The percentage for Hispanic students is 20.7. The percentage for White students is 17.7.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1999-2017. This slide shows percentages from 1999 through 2017 for high school students who watched television 3 or more hours per day (on an average school day).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1999 is 42.8. The percentage for 2001 is 38.3. The percentage for 2003 is 38.2. The percentage for 2005 is 37.2. The percentage for 2007 is 35.4. The percentage for 2009 is 32.8. The percentage for 2011 is 32.4. The percentage for 2013 is 32.5. The percentage for 2015 is 24.7. The percentage for 2017 is 20.7.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2017, decreased from 1999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35 states and 20 cities for high school students who watched television 3 or more hours per day (on an average school day).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14.5% to 28.7%. The median across states was 20.8%.  The range across cites was 19.1% to 32.7%. The median across cities was 23.6%.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watched television 3 or more hours per day (on an average school day), 2017. The values range from 14.5% to 28.7%. Colorado, Connecticut, Idaho, Illinois, Kansas, Montana, Utah, Wisconsin, range from 14.5% to 18.3%. Alaska, Arizona, California, Hawaii, Iowa, Nebraska, New York, North Dakota, Virginia, range from 18.4% to 20.7%. Kentucky, Maryland, Michigan, Missouri, New Mexico, Pennsylvania, Rhode Island, Texas, range from 20.8% to 23.0%. Arkansas, Delaware, Florida, Louisiana, Maine, North Carolina, Oklahoma, South Carolina, Tennessee, West Virginia, range from 23.1% to 28.7%. Vermont, Nevada, New Hampshire, Massachusetts, did not ask this question. Alabama, Georgia, Indiana, Mississippi, New Jersey, Ohio, and South Dakota did not have weighted data. Minnesota, Oregon, Washington and Wyoming did not participate.</a:t>
            </a: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325E37E-FB1A-4DC1-8AE4-E688FEDD4EB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97824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attended physical education (PE) classes on 1 or more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51.7. The percentage for Male students is 55.9. The percentage for Female students is 47.6. The percentage for 9th grade students is 72.1. The percentage for 10th grade students is 55.4. The percentage for 11th grade students is 39.0. The percentage for 12th grade students is 36.9. The percentage for Black students is 54.9. The percentage for Hispanic students is 56.0. The percentage for White students is 48.7.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1991-2017. This slide shows percentages from 1991 through 2017 for high school students who attended physical education (PE) classes on 1 or more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1991 is 48.9. The percentage for 1993 is 52.1. The percentage for 1995 is 59.6. The percentage for 1997 is 48.8. The percentage for 1999 is 56.1. The percentage for 2001 is 51.7. The percentage for 2003 is 55.7. The percentage for 2005 is 54.2. The percentage for 2007 is 53.6. The percentage for 2009 is 56.4. The percentage for 2011 is 51.8. The percentage for 2013 is 48.0. The percentage for 2015 is 51.6. The percentage for 2017 is 51.7.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35 states and 17 cities for high school students who attended physical education (PE) classes on 1 or more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27.9% to 91.5%. The median across states was 46.4%.  The range across cites was 28.0% to 86.1%. The median across cities was 44.6%.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attended physical education (PE) classes on 1 or more days (in an average week when they were in school), 2017. The values range from 27.9% to 91.5%. Colorado, Kentucky, Maryland, Michigan, Oklahoma, South Carolina, Tennessee, West Virginia, range from 27.9% to 39.1%. Alaska, Arkansas, Florida, Hawaii, Idaho, Kansas, Maine, Nebraska, North Carolina, range from 39.2% to 46.3%. Arizona, California, Louisiana, Missouri, New Mexico, Texas, Utah, Virginia, Wisconsin, range from 46.4% to 55.3%. Connecticut, Illinois, Iowa, Massachusetts, Montana, Nevada, New York, Pennsylvania, Rhode Island, range from 55.4% to 91.5%. Vermont, New Hampshire, North Dakota, Delaware, did not ask this question. Alabama, Georgia, Indiana, Mississippi, New Jersey, Ohio, and South Dakota did not have weighted data. Minnesota, Oregon, Washington and Wyoming did not participate.</a:t>
            </a: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AE7F1CE-5DE4-4CCC-A2B3-842188C323B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67538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attended physical education classes on all 5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29.9. The percentage for Male students is 34.7. The percentage for Female students is 25.3. The percentage for 9th grade students is 42.3. The percentage for 10th grade students is 30.2. The percentage for 11th grade students is 24.3. The percentage for 12th grade students is 21.0. The percentage for Black students is 28.5. The percentage for Hispanic students is 37.4. The percentage for White students is 27.2.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11th grade students is higher than for 12th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1991-2017. This slide shows percentages from 1991 through 2017 for high school students who attended physical education classes on all 5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1991 is 41.6. The percentage for 1993 is 34.3. The percentage for 1995 is 25.4. The percentage for 1997 is 27.4. The percentage for 1999 is 29.1. The percentage for 2001 is 32.2. The percentage for 2003 is 28.4. The percentage for 2005 is 33.0. The percentage for 2007 is 30.3. The percentage for 2009 is 33.3. The percentage for 2011 is 31.5. The percentage for 2013 is 29.4. The percentage for 2015 is 29.8. The percentage for 2017 is 29.9.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2011-2017. This slide shows percentages from 2011 through 2017 for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2011 is 13.8. The percentage for 2013 is 15.2. The percentage for 2015 is 14.3. The percentage for 2017 is 15.4.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35 states and 17 cities for high school students who attended physical education classes on all 5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5.8% to 68.4%. The median across states was 22%.  The range across cites was 7.1% to 43.5%. The median across cities was 22.1%.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attended physical education (PE) classes daily in an average week when they were in school, 2017. The values range from 5.8% to 68.4%. Colorado, Connecticut, Hawaii, Iowa, Maine, Maryland, New York, Virginia, range from 5.8% to 16.5%. Alaska, Florida, Idaho, Kentucky, Massachusetts, Pennsylvania, Rhode Island, South Carolina, Utah, range from 16.6% to 21.9%. Arkansas, Kansas, Michigan, Nebraska, New Mexico, North Carolina, Oklahoma, Tennessee, West Virginia, range from 22.0% to 28.3%. Arizona, California, Illinois, Louisiana, Missouri, Montana, Nevada, Texas, Wisconsin, range from 28.4% to 68.4%. Vermont, New Hampshire, North Dakota, Delaware, did not ask this question. Alabama, Georgia, Indiana, Mississippi, New Jersey, Ohio, and South Dakota did not have weighted data. Minnesota, Oregon, Washington and Wyoming did not participate.</a:t>
            </a: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294E90C-5A77-4DAE-9767-6EEFAEEC9B7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43618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played on at least one sports team (counting any teams run by their school or community groups, during the 12 months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54.3. The percentage for Male students is 59.7. The percentage for Female students is 49.3. The percentage for 9th grade students is 60.0. The percentage for 10th grade students is 54.0. The percentage for 11th grade students is 53.1. The percentage for 12th grade students is 49.6. The percentage for Black students is 59.1. The percentage for Hispanic students is 52.2. The percentage for White students is 54.5.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12th grade students. The prevalence for 11th grade students is higher than for 12th grade students. The prevalence for Black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1999-2017. This slide shows percentages from 1999 through 2017 for high school students who played on at least one sports team (counting any teams run by their school or community groups, during the 12 months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1999 is 55.1. The percentage for 2001 is 55.2. The percentage for 2003 is 57.6. The percentage for 2005 is 56.0. The percentage for 2007 is 56.3. The percentage for 2009 is 58.3. The percentage for 2011 is 58.4. The percentage for 2013 is 54.0. The percentage for 2015 is 57.6. The percentage for 2017 is 54.3.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26 states and 15 cities for high school students who played on at least one sports team (counting any teams run by their school or community groups, during the 12 months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46.8% to 62.8%. The median across states was 54.6%.  The range across cites was 40.4% to 54.7%. The median across cities was 47.7%.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played on at least one sports team (counting any teams run by their school or community groups, during the 12 months before the survey), 2017. The values range from 46.8% to 62.8%. Florida, Kentucky, Louisiana, Nevada, South Carolina, Texas, range from 46.8% to 49.1%. Arizona, Arkansas, Delaware, Hawaii, Oklahoma, Tennessee, West Virginia, range from 49.2% to 54.6%. Alaska, Idaho, Illinois, Kansas, Pennsylvania, Utah, range from 54.7% to 59.4%. California, Colorado, Iowa, Montana, Nebraska, New Hampshire, North Dakota, range from 59.5% to 62.8%. Wisconsin, Vermont, Virginia, Rhode Island, New York, New Mexico, North Carolina, Missouri, Michigan, Maine, Maryland, Massachusetts, Connecticut, did not ask this question. Alabama, Georgia, Indiana, Mississippi, New Jersey, Ohio, and South Dakota did not have weighted data. Minnesota, Oregon, Washington and Wyoming did not participate.</a:t>
            </a: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4730985-6815-4E2C-8381-2AA4D338650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13174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had a concussion from playing a sport or being physically active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15.1. The percentage for Male students is 17.1. The percentage for Female students is 13.0. The percentage for 9th grade students is 17.0. The percentage for 10th grade students is 15.2. The percentage for 11th grade students is 15.3. The percentage for 12th grade students is 12.2. The percentage for Black students is 17.0. The percentage for Hispanic students is 14.9. The percentage for White students is 14.6.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The prevalence for 9th grade students is higher than for 12th grade students. The prevalence for 10th grade students is higher than for 12th grade students. The prevalence for 11th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28 states and 15 cities for high school students who had a concussion from playing a sport or being physically active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12.7% to 21.5%. The median across states was 15.8%.  The range across cites was 10.7% to 20.9%. The median across cities was 16.2%.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had a concussion from playing a sport or being physically active (one or more times during the 12 months before the survey), 2017. The values range from 12.7% to 21.5%. Delaware, Florida, Kansas, New Hampshire, Oklahoma, Pennsylvania, Virginia, range from 12.7% to 14.9%. Michigan, Nebraska, Nevada, North Carolina, Tennessee, Texas, West Virginia, range from 15.0% to 15.8%. Alaska, Iowa, Kentucky, Missouri, Montana, South Carolina, range from 15.9% to 16.7%. Arkansas, Connecticut, Louisiana, Maryland, New Mexico, Rhode Island, Utah, Vermont, range from 16.8% to 21.5%. Wisconsin, New York, North Dakota, Maine, Massachusetts, Illinois, Idaho, Hawaii, Colorado, California, Arizona, did not ask this question. Alabama, Georgia, Indiana, Mississippi, New Jersey, Ohio, and South Dakota did not have weighted data. Minnesota, Oregon, Washington and Wyoming did not participate.</a:t>
            </a: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BBA900B-8C11-4D6A-8AE3-6F4CC722FB6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10564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39 states and 21 cities for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11.1% to 28.2%. The median across states was 15.9%.  The range across cites was 14.2% to 29.8%. The median across cities was 22.8%.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did not participate in physical activity that increased their heart rate and made them breathe hard some of the time for a total of at least 60 minutes/day on any day during the 7 days before the survey, 2017. The values range from 11.1% to 28.2%. California, Colorado, Idaho, Iowa, Kansas, Montana, New Hampshire, Utah, Vermont, range from 11.1% to 13.3%. Connecticut, Maine, Massachusetts, Nebraska, Nevada, New Mexico, New York, North Dakota, Pennsylvania, Wisconsin, range from 13.4% to 15.8%. Alaska, Arizona, Illinois, Michigan, Missouri, Oklahoma, Rhode Island, Tennessee, West Virginia, range from 15.9% to 16.9%. Arkansas, Delaware, Florida, Hawaii, Kentucky, Louisiana, Maryland, North Carolina, South Carolina, Texas, Virginia, range from 17.0% to 28.2%.Alabama, Georgia, Indiana, Mississippi, New Jersey, Ohio, and South Dakota did not have weighted data. Minnesota, Oregon, Washington and Wyoming did not participate.</a:t>
            </a: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FE1CA70-5996-4DF0-9466-7EC03A721A4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91157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46.5. The percentage for Male students is 56.9. The percentage for Female students is 36.8. The percentage for 9th grade students is 54.1. The percentage for 10th grade students is 45.0. The percentage for 11th grade students is 45.1. The percentage for 12th grade students is 41.4. The percentage for Black students is 42.0. The percentage for Hispanic students is 44.9. The percentage for White students is 48.7.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12th grade students. The prevalence for 11th grade students is higher than for 12th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2011-2017. This slide shows percentages from 2011 through 2017 for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2011 is 49.5. The percentage for 2013 is 47.3. The percentage for 2015 is 48.6. The percentage for 2017 is 46.5.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39 states and 21 cities for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35.1% to 53.4%. The median across states was 45.6%.  The range across cites was 25.5% to 48.5%. The median across cities was 33.6%.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were physically active at least 60 minutes per day on 5 or more days (in any kind of physical activity that increased their heart rate and made them breathe hard some of the time during the 7 days before the survey), 2017. The values range from 35.1% to 53.4%. Alaska, Arkansas, Florida, Hawaii, Kentucky, Louisiana, Maryland, Rhode Island, South Carolina, range from 35.1% to 42.1%. Connecticut, Delaware, Maine, New York, North Carolina, Pennsylvania, Tennessee, Texas, Virginia, West Virginia, range from 42.2% to 45.5%. Arizona, Massachusetts, Michigan, Missouri, Nevada, New Hampshire, Oklahoma, Utah, Vermont, Wisconsin, range from 45.6% to 49.1%. California, Colorado, Idaho, Illinois, Iowa, Kansas, Montana, Nebraska, New Mexico, North Dakota, range from 49.2% to 53.4%.Alabama, Georgia, Indiana, Mississippi, New Jersey, Ohio, and South Dakota did not have weighted data. Minnesota, Oregon, Washington and Wyoming did not participate.</a:t>
            </a: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92A9C43-CF70-4CC3-B4A9-1925A42B02D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04187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677863" y="2286000"/>
            <a:ext cx="7788275"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354138" y="3886200"/>
            <a:ext cx="6435725"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1524000"/>
            <a:ext cx="8059738"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42900"/>
            <a:ext cx="2052638" cy="5295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342900"/>
            <a:ext cx="6007100" cy="5295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1197727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51320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524000"/>
            <a:ext cx="8059738"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52875"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524000"/>
            <a:ext cx="3954463"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3305175" y="6310313"/>
            <a:ext cx="4619625"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
        <p:nvSpPr>
          <p:cNvPr id="1029" name="Text Box 12"/>
          <p:cNvSpPr txBox="1">
            <a:spLocks noChangeArrowheads="1"/>
          </p:cNvSpPr>
          <p:nvPr/>
        </p:nvSpPr>
        <p:spPr bwMode="auto">
          <a:xfrm>
            <a:off x="5283200" y="6172200"/>
            <a:ext cx="1911350"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593725" y="342900"/>
            <a:ext cx="82121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609600" y="1524000"/>
            <a:ext cx="80597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Text Box 11"/>
          <p:cNvSpPr txBox="1">
            <a:spLocks noChangeArrowheads="1"/>
          </p:cNvSpPr>
          <p:nvPr userDrawn="1"/>
        </p:nvSpPr>
        <p:spPr bwMode="auto">
          <a:xfrm>
            <a:off x="3305175" y="6310313"/>
            <a:ext cx="461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2"/>
                </a:solidFill>
                <a:latin typeface="Arial" charset="0"/>
              </a:defRPr>
            </a:lvl1pPr>
            <a:lvl2pPr marL="742950" indent="-285750">
              <a:defRPr b="1">
                <a:solidFill>
                  <a:schemeClr val="tx2"/>
                </a:solidFill>
                <a:latin typeface="Arial" charset="0"/>
              </a:defRPr>
            </a:lvl2pPr>
            <a:lvl3pPr marL="1143000" indent="-228600">
              <a:defRPr b="1">
                <a:solidFill>
                  <a:schemeClr val="tx2"/>
                </a:solidFill>
                <a:latin typeface="Arial" charset="0"/>
              </a:defRPr>
            </a:lvl3pPr>
            <a:lvl4pPr marL="1600200" indent="-228600">
              <a:defRPr b="1">
                <a:solidFill>
                  <a:schemeClr val="tx2"/>
                </a:solidFill>
                <a:latin typeface="Arial" charset="0"/>
              </a:defRPr>
            </a:lvl4pPr>
            <a:lvl5pPr marL="2057400" indent="-228600">
              <a:defRPr b="1">
                <a:solidFill>
                  <a:schemeClr val="tx2"/>
                </a:solidFill>
                <a:latin typeface="Arial" charset="0"/>
              </a:defRPr>
            </a:lvl5pPr>
            <a:lvl6pPr marL="2514600" indent="-228600" algn="ctr" eaLnBrk="0" fontAlgn="base" hangingPunct="0">
              <a:spcBef>
                <a:spcPct val="0"/>
              </a:spcBef>
              <a:spcAft>
                <a:spcPct val="0"/>
              </a:spcAft>
              <a:defRPr b="1">
                <a:solidFill>
                  <a:schemeClr val="tx2"/>
                </a:solidFill>
                <a:latin typeface="Arial" charset="0"/>
              </a:defRPr>
            </a:lvl6pPr>
            <a:lvl7pPr marL="2971800" indent="-228600" algn="ctr" eaLnBrk="0" fontAlgn="base" hangingPunct="0">
              <a:spcBef>
                <a:spcPct val="0"/>
              </a:spcBef>
              <a:spcAft>
                <a:spcPct val="0"/>
              </a:spcAft>
              <a:defRPr b="1">
                <a:solidFill>
                  <a:schemeClr val="tx2"/>
                </a:solidFill>
                <a:latin typeface="Arial" charset="0"/>
              </a:defRPr>
            </a:lvl7pPr>
            <a:lvl8pPr marL="3429000" indent="-228600" algn="ctr" eaLnBrk="0" fontAlgn="base" hangingPunct="0">
              <a:spcBef>
                <a:spcPct val="0"/>
              </a:spcBef>
              <a:spcAft>
                <a:spcPct val="0"/>
              </a:spcAft>
              <a:defRPr b="1">
                <a:solidFill>
                  <a:schemeClr val="tx2"/>
                </a:solidFill>
                <a:latin typeface="Arial" charset="0"/>
              </a:defRPr>
            </a:lvl8pPr>
            <a:lvl9pPr marL="3886200" indent="-228600" algn="ctr" eaLnBrk="0" fontAlgn="base" hangingPunct="0">
              <a:spcBef>
                <a:spcPct val="0"/>
              </a:spcBef>
              <a:spcAft>
                <a:spcPct val="0"/>
              </a:spcAft>
              <a:defRPr b="1">
                <a:solidFill>
                  <a:schemeClr val="tx2"/>
                </a:solidFill>
                <a:latin typeface="Arial" charset="0"/>
              </a:defRPr>
            </a:lvl9pPr>
          </a:lstStyle>
          <a:p>
            <a:pPr>
              <a:defRPr/>
            </a:pPr>
            <a:endParaRPr lang="en-US" sz="1600" b="0" smtClean="0">
              <a:solidFill>
                <a:schemeClr val="tx1"/>
              </a:solidFill>
              <a:latin typeface="Times New Roman" pitchFamily="18" charset="0"/>
            </a:endParaRPr>
          </a:p>
        </p:txBody>
      </p:sp>
      <p:sp>
        <p:nvSpPr>
          <p:cNvPr id="1029" name="Text Box 12"/>
          <p:cNvSpPr txBox="1">
            <a:spLocks noChangeArrowheads="1"/>
          </p:cNvSpPr>
          <p:nvPr userDrawn="1"/>
        </p:nvSpPr>
        <p:spPr bwMode="auto">
          <a:xfrm>
            <a:off x="5283200" y="6172200"/>
            <a:ext cx="1911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2"/>
                </a:solidFill>
                <a:latin typeface="Arial" charset="0"/>
              </a:defRPr>
            </a:lvl1pPr>
            <a:lvl2pPr marL="742950" indent="-285750">
              <a:defRPr b="1">
                <a:solidFill>
                  <a:schemeClr val="tx2"/>
                </a:solidFill>
                <a:latin typeface="Arial" charset="0"/>
              </a:defRPr>
            </a:lvl2pPr>
            <a:lvl3pPr marL="1143000" indent="-228600">
              <a:defRPr b="1">
                <a:solidFill>
                  <a:schemeClr val="tx2"/>
                </a:solidFill>
                <a:latin typeface="Arial" charset="0"/>
              </a:defRPr>
            </a:lvl3pPr>
            <a:lvl4pPr marL="1600200" indent="-228600">
              <a:defRPr b="1">
                <a:solidFill>
                  <a:schemeClr val="tx2"/>
                </a:solidFill>
                <a:latin typeface="Arial" charset="0"/>
              </a:defRPr>
            </a:lvl4pPr>
            <a:lvl5pPr marL="2057400" indent="-228600">
              <a:defRPr b="1">
                <a:solidFill>
                  <a:schemeClr val="tx2"/>
                </a:solidFill>
                <a:latin typeface="Arial" charset="0"/>
              </a:defRPr>
            </a:lvl5pPr>
            <a:lvl6pPr marL="2514600" indent="-228600" algn="ctr" eaLnBrk="0" fontAlgn="base" hangingPunct="0">
              <a:spcBef>
                <a:spcPct val="0"/>
              </a:spcBef>
              <a:spcAft>
                <a:spcPct val="0"/>
              </a:spcAft>
              <a:defRPr b="1">
                <a:solidFill>
                  <a:schemeClr val="tx2"/>
                </a:solidFill>
                <a:latin typeface="Arial" charset="0"/>
              </a:defRPr>
            </a:lvl6pPr>
            <a:lvl7pPr marL="2971800" indent="-228600" algn="ctr" eaLnBrk="0" fontAlgn="base" hangingPunct="0">
              <a:spcBef>
                <a:spcPct val="0"/>
              </a:spcBef>
              <a:spcAft>
                <a:spcPct val="0"/>
              </a:spcAft>
              <a:defRPr b="1">
                <a:solidFill>
                  <a:schemeClr val="tx2"/>
                </a:solidFill>
                <a:latin typeface="Arial" charset="0"/>
              </a:defRPr>
            </a:lvl7pPr>
            <a:lvl8pPr marL="3429000" indent="-228600" algn="ctr" eaLnBrk="0" fontAlgn="base" hangingPunct="0">
              <a:spcBef>
                <a:spcPct val="0"/>
              </a:spcBef>
              <a:spcAft>
                <a:spcPct val="0"/>
              </a:spcAft>
              <a:defRPr b="1">
                <a:solidFill>
                  <a:schemeClr val="tx2"/>
                </a:solidFill>
                <a:latin typeface="Arial" charset="0"/>
              </a:defRPr>
            </a:lvl8pPr>
            <a:lvl9pPr marL="3886200" indent="-228600" algn="ctr" eaLnBrk="0" fontAlgn="base" hangingPunct="0">
              <a:spcBef>
                <a:spcPct val="0"/>
              </a:spcBef>
              <a:spcAft>
                <a:spcPct val="0"/>
              </a:spcAft>
              <a:defRPr b="1">
                <a:solidFill>
                  <a:schemeClr val="tx2"/>
                </a:solidFill>
                <a:latin typeface="Arial" charset="0"/>
              </a:defRPr>
            </a:lvl9pPr>
          </a:lstStyle>
          <a:p>
            <a:pPr>
              <a:defRPr/>
            </a:pPr>
            <a:endParaRPr lang="en-US" sz="1600" b="0" smtClean="0">
              <a:solidFill>
                <a:schemeClr val="tx1"/>
              </a:solidFill>
              <a:latin typeface="Times New Roman" pitchFamily="18" charset="0"/>
            </a:endParaRPr>
          </a:p>
        </p:txBody>
      </p:sp>
    </p:spTree>
    <p:extLst>
      <p:ext uri="{BB962C8B-B14F-4D97-AF65-F5344CB8AC3E}">
        <p14:creationId xmlns:p14="http://schemas.microsoft.com/office/powerpoint/2010/main" val="2267946426"/>
      </p:ext>
    </p:extLst>
  </p:cSld>
  <p:clrMap bg1="dk2" tx1="lt1" bg2="dk1" tx2="lt2" accent1="accent1" accent2="accent2" accent3="accent3" accent4="accent4" accent5="accent5" accent6="accent6" hlink="hlink" folHlink="folHlink"/>
  <p:sldLayoutIdLst>
    <p:sldLayoutId id="2147483692" r:id="rId1"/>
  </p:sldLayoutIdLst>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anose="05010101010101010101" pitchFamily="2" charset="2"/>
        <a:buChar char="l"/>
        <a:defRPr sz="28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anose="05010101010101010101" pitchFamily="2" charset="2"/>
        <a:buChar char="ä"/>
        <a:defRPr sz="28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anose="05010101010101010101" pitchFamily="2" charset="2"/>
        <a:buChar char="n"/>
        <a:defRPr sz="28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315200" cy="1981200"/>
          </a:xfrm>
        </p:spPr>
        <p:txBody>
          <a:bodyPr/>
          <a:lstStyle/>
          <a:p>
            <a:r>
              <a:rPr lang="en-US" sz="4000" dirty="0" smtClean="0"/>
              <a:t>Physical Activity and Sedentary Behaviors</a:t>
            </a:r>
            <a:endParaRPr lang="en-US" sz="4000" dirty="0"/>
          </a:p>
        </p:txBody>
      </p:sp>
    </p:spTree>
    <p:extLst>
      <p:ext uri="{BB962C8B-B14F-4D97-AF65-F5344CB8AC3E}">
        <p14:creationId xmlns:p14="http://schemas.microsoft.com/office/powerpoint/2010/main" val="3699692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All 7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M &gt; F; 9th &gt; 10th, 9th &gt; 11th, 9th &gt; 12th, 10th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All 7 Days,*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2011-2017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Were Physically Active at Least 60 Minutes Per Day on All 7 Days,* Across 39 States and 21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79262"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79263"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79269"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79270"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17.9% - 22.2%</a:t>
            </a:r>
          </a:p>
        </p:txBody>
      </p:sp>
      <p:sp>
        <p:nvSpPr>
          <p:cNvPr id="179271"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22.3% - 23.3%</a:t>
            </a:r>
          </a:p>
        </p:txBody>
      </p:sp>
      <p:sp>
        <p:nvSpPr>
          <p:cNvPr id="179272"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23.4% - 26.0%</a:t>
            </a:r>
          </a:p>
        </p:txBody>
      </p:sp>
      <p:sp>
        <p:nvSpPr>
          <p:cNvPr id="179273"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26.1% - 30.8%</a:t>
            </a:r>
          </a:p>
        </p:txBody>
      </p:sp>
      <p:sp>
        <p:nvSpPr>
          <p:cNvPr id="179274"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Were Physically Active at Least 60 Minutes Per Day on All 7 Days*</a:t>
            </a:r>
          </a:p>
        </p:txBody>
      </p:sp>
      <p:sp>
        <p:nvSpPr>
          <p:cNvPr id="179275" name="Text Box 101"/>
          <p:cNvSpPr txBox="1">
            <a:spLocks noChangeArrowheads="1"/>
          </p:cNvSpPr>
          <p:nvPr/>
        </p:nvSpPr>
        <p:spPr bwMode="auto">
          <a:xfrm>
            <a:off x="360363" y="6018213"/>
            <a:ext cx="8342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In any kind of physical activity that increased their heart rate and made them breathe hard some of the time during the 7 days before the survey</a:t>
            </a:r>
          </a:p>
        </p:txBody>
      </p:sp>
      <p:sp>
        <p:nvSpPr>
          <p:cNvPr id="179276"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284444098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Exercises to Strengthen or Tone Their Muscles on Three or More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*Such as push-ups, sit-ups, or weight lifting, during the 7 days before the survey</a:t>
            </a:r>
          </a:p>
          <a:p>
            <a:r>
              <a:rPr lang="en-US" sz="900" b="1" baseline="50000" dirty="0">
                <a:solidFill>
                  <a:srgbClr val="FFCC00"/>
                </a:solidFill>
              </a:rPr>
              <a:t>†</a:t>
            </a:r>
            <a:r>
              <a:rPr lang="en-US" sz="1100" dirty="0">
                <a:solidFill>
                  <a:srgbClr val="FFCC00"/>
                </a:solidFill>
              </a:rPr>
              <a:t>M &gt; F; 9th &gt; 10th, 9th &gt; 11th, 9th &gt; 12th, 10th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29567" y="381000"/>
            <a:ext cx="8229600" cy="923330"/>
          </a:xfrm>
          <a:prstGeom prst="rect">
            <a:avLst/>
          </a:prstGeom>
          <a:noFill/>
        </p:spPr>
        <p:txBody>
          <a:bodyPr wrap="square" rtlCol="0">
            <a:spAutoFit/>
          </a:bodyPr>
          <a:lstStyle/>
          <a:p>
            <a:pPr algn="ctr"/>
            <a:r>
              <a:rPr lang="en-US" b="1" dirty="0" smtClean="0">
                <a:solidFill>
                  <a:srgbClr val="FFCC00"/>
                </a:solidFill>
              </a:rPr>
              <a:t>Percentage of High School Students Who Did Exercises to Strengthen or Tone Their Muscles on Three or More Days,*</a:t>
            </a:r>
            <a:endParaRPr lang="en-US" b="1" dirty="0">
              <a:solidFill>
                <a:srgbClr val="FFCC00"/>
              </a:solidFill>
            </a:endParaRPr>
          </a:p>
          <a:p>
            <a:pPr algn="ctr"/>
            <a:r>
              <a:rPr lang="en-US" b="1" dirty="0" smtClean="0">
                <a:solidFill>
                  <a:srgbClr val="FFCC00"/>
                </a:solidFill>
              </a:rPr>
              <a:t>1991-2017</a:t>
            </a:r>
            <a:r>
              <a:rPr lang="en-US" b="1" baseline="40000" dirty="0" smtClean="0">
                <a:solidFill>
                  <a:srgbClr val="FFCC00"/>
                </a:solidFill>
              </a:rPr>
              <a:t>†</a:t>
            </a:r>
            <a:endParaRPr lang="en-US" b="1" dirty="0">
              <a:solidFill>
                <a:srgbClr val="FFCC00"/>
              </a:solidFill>
            </a:endParaRPr>
          </a:p>
        </p:txBody>
      </p:sp>
      <p:sp>
        <p:nvSpPr>
          <p:cNvPr id="5" name="Footnote1"/>
          <p:cNvSpPr txBox="1"/>
          <p:nvPr/>
        </p:nvSpPr>
        <p:spPr>
          <a:xfrm>
            <a:off x="457200" y="5052381"/>
            <a:ext cx="8229600" cy="1384995"/>
          </a:xfrm>
          <a:prstGeom prst="rect">
            <a:avLst/>
          </a:prstGeom>
          <a:noFill/>
        </p:spPr>
        <p:txBody>
          <a:bodyPr wrap="square" rtlCol="0" anchor="b" anchorCtr="0">
            <a:spAutoFit/>
          </a:bodyPr>
          <a:lstStyle/>
          <a:p>
            <a:endParaRPr dirty="0" smtClean="0"/>
          </a:p>
          <a:p>
            <a:r>
              <a:rPr lang="en-US" sz="1100" dirty="0" smtClean="0">
                <a:solidFill>
                  <a:srgbClr val="FFCC00"/>
                </a:solidFill>
              </a:rPr>
              <a:t>*Such as push-ups, sit-ups, or weight lifting, during the 7 days before the survey</a:t>
            </a:r>
          </a:p>
          <a:p>
            <a:r>
              <a:rPr lang="en-US" sz="1100" b="1" baseline="50000" dirty="0" smtClean="0">
                <a:solidFill>
                  <a:srgbClr val="FFCC00"/>
                </a:solidFill>
              </a:rPr>
              <a:t>† </a:t>
            </a:r>
            <a:r>
              <a:rPr lang="en-US" sz="1100" dirty="0" smtClean="0">
                <a:solidFill>
                  <a:srgbClr val="FFCC00"/>
                </a:solidFill>
              </a:rPr>
              <a:t>Increased 1991-2017, increased 1991-2011, no change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a:p>
            <a:endParaRPr lang="en-US" sz="1100" dirty="0">
              <a:solidFill>
                <a:srgbClr val="FFCC00"/>
              </a:solidFill>
            </a:endParaRP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1991-2017</a:t>
            </a:r>
            <a:endParaRPr lang="en-US" sz="1600" i="1" dirty="0"/>
          </a:p>
        </p:txBody>
      </p:sp>
      <p:graphicFrame>
        <p:nvGraphicFramePr>
          <p:cNvPr id="6" name="Chart 5"/>
          <p:cNvGraphicFramePr/>
          <p:nvPr>
            <p:extLst>
              <p:ext uri="{D42A27DB-BD31-4B8C-83A1-F6EECF244321}">
                <p14:modId xmlns:p14="http://schemas.microsoft.com/office/powerpoint/2010/main" val="3418187695"/>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3603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Video or Computer Games or Used a Computer 3 or More Hours Per Day,*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*Counting time spent on things such as Xbox, PlayStation, an iPad or other tablet, a smartphone, texting, YouTube, Instagram, Facebook, or other social media, for something that was not school work, on an average school day</a:t>
            </a:r>
          </a:p>
          <a:p>
            <a:r>
              <a:rPr lang="en-US" sz="900" b="1" baseline="50000" dirty="0">
                <a:solidFill>
                  <a:srgbClr val="FFCC00"/>
                </a:solidFill>
              </a:rPr>
              <a:t>†</a:t>
            </a:r>
            <a:r>
              <a:rPr lang="en-US" sz="1100" dirty="0">
                <a:solidFill>
                  <a:srgbClr val="FFCC00"/>
                </a:solidFill>
              </a:rPr>
              <a:t>9th &gt; 12th, 10th &gt; 12th;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Video or Computer Games or Used a Computer 3 or More Hours Per Day,*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*Counting time spent on things such as Xbox, PlayStation, an iPad or other tablet, a smartphone, texting, YouTube, Instagram, Facebook, or other social media, for something that was not school work, on an average school day</a:t>
            </a:r>
          </a:p>
          <a:p>
            <a:r>
              <a:rPr lang="en-US" sz="900" b="1" baseline="50000" dirty="0">
                <a:solidFill>
                  <a:srgbClr val="FFCC00"/>
                </a:solidFill>
              </a:rPr>
              <a:t>†</a:t>
            </a:r>
            <a:r>
              <a:rPr lang="en-US" sz="1100" dirty="0">
                <a:solidFill>
                  <a:srgbClr val="FFCC00"/>
                </a:solidFill>
              </a:rPr>
              <a:t>Increased 2003-2017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2003-2017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Played Video or Computer Games or Used a Computer 3 or More Hours Per Day,* Across 37 States and 20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*Counting time spent on things such as Xbox, PlayStation, an iPad or other tablet, a smartphone, texting, YouTube, Instagram, Facebook, or other social media, for something that was not school work, on an average school day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81310"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81311"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81317"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81318"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33.7% - 37.9%</a:t>
            </a:r>
          </a:p>
        </p:txBody>
      </p:sp>
      <p:sp>
        <p:nvSpPr>
          <p:cNvPr id="181319"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38.0% - 41.1%</a:t>
            </a:r>
          </a:p>
        </p:txBody>
      </p:sp>
      <p:sp>
        <p:nvSpPr>
          <p:cNvPr id="181320"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41.2% - 42.8%</a:t>
            </a:r>
          </a:p>
        </p:txBody>
      </p:sp>
      <p:sp>
        <p:nvSpPr>
          <p:cNvPr id="181321"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42.9% - 47.9%</a:t>
            </a:r>
          </a:p>
        </p:txBody>
      </p:sp>
      <p:sp>
        <p:nvSpPr>
          <p:cNvPr id="181322"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Played Video or Computer Games or Used a Computer 3 or More Hours Per Day*</a:t>
            </a:r>
          </a:p>
        </p:txBody>
      </p:sp>
      <p:sp>
        <p:nvSpPr>
          <p:cNvPr id="181323" name="Text Box 101"/>
          <p:cNvSpPr txBox="1">
            <a:spLocks noChangeArrowheads="1"/>
          </p:cNvSpPr>
          <p:nvPr/>
        </p:nvSpPr>
        <p:spPr bwMode="auto">
          <a:xfrm>
            <a:off x="360363" y="6018213"/>
            <a:ext cx="8342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Counting time spent on things such as xbox, playstation, an ipad or other tablet, a smartphone, texting, youtube, instagram, facebook, or other social media, for something that was not school work, on an average school day</a:t>
            </a:r>
          </a:p>
        </p:txBody>
      </p:sp>
      <p:sp>
        <p:nvSpPr>
          <p:cNvPr id="181324"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199002131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Participate in at Least 60 Minutes of Physical Activity on at Least 1 Day,*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F &gt; M; 10th &gt; 9th, 11th &gt; 9th, 12th &gt; 9th, 12th &gt; 10th;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Watched Television 3 or More Hours Per Day,*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an average school day</a:t>
            </a:r>
          </a:p>
          <a:p>
            <a:r>
              <a:rPr lang="en-US" sz="900" b="1" baseline="50000" dirty="0">
                <a:solidFill>
                  <a:srgbClr val="FFCC00"/>
                </a:solidFill>
              </a:rPr>
              <a:t>†</a:t>
            </a:r>
            <a:r>
              <a:rPr lang="en-US" sz="1100" dirty="0">
                <a:solidFill>
                  <a:srgbClr val="FFCC00"/>
                </a:solidFill>
              </a:rPr>
              <a:t>B &gt; H,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Watched Television 3 or More Hours Per Day,*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*On an average school day</a:t>
            </a:r>
          </a:p>
          <a:p>
            <a:r>
              <a:rPr lang="en-US" sz="900" b="1" baseline="50000" dirty="0">
                <a:solidFill>
                  <a:srgbClr val="FFCC00"/>
                </a:solidFill>
              </a:rPr>
              <a:t>†</a:t>
            </a:r>
            <a:r>
              <a:rPr lang="en-US" sz="1100" dirty="0">
                <a:solidFill>
                  <a:srgbClr val="FFCC00"/>
                </a:solidFill>
              </a:rPr>
              <a:t>Decreased 1999-2017, decreased 1999-2013,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1999-2017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Watched Television 3 or More Hours Per Day,* Across 35 States and 20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*On an average school day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83358"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83359"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83365"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83366"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14.5% - 18.3%</a:t>
            </a:r>
          </a:p>
        </p:txBody>
      </p:sp>
      <p:sp>
        <p:nvSpPr>
          <p:cNvPr id="183367"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18.4% - 20.7%</a:t>
            </a:r>
          </a:p>
        </p:txBody>
      </p:sp>
      <p:sp>
        <p:nvSpPr>
          <p:cNvPr id="183368"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20.8% - 23.0%</a:t>
            </a:r>
          </a:p>
        </p:txBody>
      </p:sp>
      <p:sp>
        <p:nvSpPr>
          <p:cNvPr id="183369"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23.1% - 28.7%</a:t>
            </a:r>
          </a:p>
        </p:txBody>
      </p:sp>
      <p:sp>
        <p:nvSpPr>
          <p:cNvPr id="183370"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Watched Television 3 or More Hours Per Day*</a:t>
            </a:r>
          </a:p>
        </p:txBody>
      </p:sp>
      <p:sp>
        <p:nvSpPr>
          <p:cNvPr id="183371"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On an average school day</a:t>
            </a:r>
          </a:p>
        </p:txBody>
      </p:sp>
      <p:sp>
        <p:nvSpPr>
          <p:cNvPr id="183372"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189442131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Attended Physical Education (PE) Classes on 1 or More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M &gt; F; 9th &gt; 10th, 9th &gt; 11th, 9th &gt; 12th, 10th &gt; 11th, 10th &gt; 12th;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Attended Physical Education (PE) Classes on 1 or More Days,*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No change 1991-2017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1991-2017</a:t>
            </a:r>
            <a:endParaRPr lang="en-US" sz="1600" i="1" dirty="0"/>
          </a:p>
        </p:txBody>
      </p:sp>
      <p:graphicFrame>
        <p:nvGraphicFramePr>
          <p:cNvPr id="6" name="Chart 5"/>
          <p:cNvGraphicFramePr/>
          <p:nvPr>
            <p:extLst>
              <p:ext uri="{D42A27DB-BD31-4B8C-83A1-F6EECF244321}">
                <p14:modId xmlns:p14="http://schemas.microsoft.com/office/powerpoint/2010/main" val="251402362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Attended Physical Education (PE) Classes on 1 or More Days,* Across 35 States and 17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85406"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85407"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85413"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85414"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27.9% - 39.1%</a:t>
            </a:r>
          </a:p>
        </p:txBody>
      </p:sp>
      <p:sp>
        <p:nvSpPr>
          <p:cNvPr id="185415"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39.2% - 46.3%</a:t>
            </a:r>
          </a:p>
        </p:txBody>
      </p:sp>
      <p:sp>
        <p:nvSpPr>
          <p:cNvPr id="185416"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46.4% - 55.3%</a:t>
            </a:r>
          </a:p>
        </p:txBody>
      </p:sp>
      <p:sp>
        <p:nvSpPr>
          <p:cNvPr id="185417"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55.4% - 91.5%</a:t>
            </a:r>
          </a:p>
        </p:txBody>
      </p:sp>
      <p:sp>
        <p:nvSpPr>
          <p:cNvPr id="185418"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Attended Physical Education (PE) Classes on 1 or More Days*</a:t>
            </a:r>
          </a:p>
        </p:txBody>
      </p:sp>
      <p:sp>
        <p:nvSpPr>
          <p:cNvPr id="185419"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In an average week when they were in school</a:t>
            </a:r>
          </a:p>
        </p:txBody>
      </p:sp>
      <p:sp>
        <p:nvSpPr>
          <p:cNvPr id="185420"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312558560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Attended Physical Education Classes on All 5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M &gt; F; 9th &gt; 10th, 9th &gt; 11th, 9th &gt; 12th, 10th &gt; 11th, 10th &gt; 12th, 11th &gt; 12th;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Attended Physical Education Classes on All 5 Days,*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No change 1991-2017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1991-2017</a:t>
            </a:r>
            <a:endParaRPr lang="en-US" sz="1600" i="1" dirty="0"/>
          </a:p>
        </p:txBody>
      </p:sp>
      <p:graphicFrame>
        <p:nvGraphicFramePr>
          <p:cNvPr id="6" name="Chart 5"/>
          <p:cNvGraphicFramePr/>
          <p:nvPr>
            <p:extLst>
              <p:ext uri="{D42A27DB-BD31-4B8C-83A1-F6EECF244321}">
                <p14:modId xmlns:p14="http://schemas.microsoft.com/office/powerpoint/2010/main" val="4172888254"/>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Participate in at Least 60 Minutes of Physical Activity on at Least 1 Day,*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2011-2017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Attended Physical Education Classes on All 5 Days,* Across 35 States and 17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87454"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87455"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87461"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87462" name="Text Box 105"/>
          <p:cNvSpPr txBox="1">
            <a:spLocks noChangeArrowheads="1"/>
          </p:cNvSpPr>
          <p:nvPr/>
        </p:nvSpPr>
        <p:spPr bwMode="auto">
          <a:xfrm>
            <a:off x="7821613" y="3182938"/>
            <a:ext cx="1027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5.8% - 16.5%</a:t>
            </a:r>
          </a:p>
        </p:txBody>
      </p:sp>
      <p:sp>
        <p:nvSpPr>
          <p:cNvPr id="187463"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16.6% - 21.9%</a:t>
            </a:r>
          </a:p>
        </p:txBody>
      </p:sp>
      <p:sp>
        <p:nvSpPr>
          <p:cNvPr id="187464"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22.0% - 28.3%</a:t>
            </a:r>
          </a:p>
        </p:txBody>
      </p:sp>
      <p:sp>
        <p:nvSpPr>
          <p:cNvPr id="187465"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28.4% - 68.4%</a:t>
            </a:r>
          </a:p>
        </p:txBody>
      </p:sp>
      <p:sp>
        <p:nvSpPr>
          <p:cNvPr id="187466"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Attended Physical Education Classes on All 5 Days*</a:t>
            </a:r>
          </a:p>
        </p:txBody>
      </p:sp>
      <p:sp>
        <p:nvSpPr>
          <p:cNvPr id="187467"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In an average week when they were in school</a:t>
            </a:r>
          </a:p>
        </p:txBody>
      </p:sp>
      <p:sp>
        <p:nvSpPr>
          <p:cNvPr id="187468"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232643090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on at Least One Sports Team,*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*Counting any teams run by their school or community groups, during the 12 months before the survey</a:t>
            </a:r>
          </a:p>
          <a:p>
            <a:r>
              <a:rPr lang="en-US" sz="900" b="1" baseline="50000" dirty="0">
                <a:solidFill>
                  <a:srgbClr val="FFCC00"/>
                </a:solidFill>
              </a:rPr>
              <a:t>†</a:t>
            </a:r>
            <a:r>
              <a:rPr lang="en-US" sz="1100" dirty="0">
                <a:solidFill>
                  <a:srgbClr val="FFCC00"/>
                </a:solidFill>
              </a:rPr>
              <a:t>M &gt; F; 9th &gt; 10th, 9th &gt; 11th, 9th &gt; 12th, 10th &gt; 12th, 11th &gt; 12th; B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on at Least One Sports Team,*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*Counting any teams run by their school or community groups, during the 12 months before the survey</a:t>
            </a:r>
          </a:p>
          <a:p>
            <a:r>
              <a:rPr lang="en-US" sz="900" b="1" baseline="50000" dirty="0">
                <a:solidFill>
                  <a:srgbClr val="FFCC00"/>
                </a:solidFill>
              </a:rPr>
              <a:t>†</a:t>
            </a:r>
            <a:r>
              <a:rPr lang="en-US" sz="1100" dirty="0">
                <a:solidFill>
                  <a:srgbClr val="FFCC00"/>
                </a:solidFill>
              </a:rPr>
              <a:t>No change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1999-2017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Played on at Least One Sports Team,* Across 26 States and 15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*Counting any teams run by their school or community groups, during the 12 months before the survey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89502"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89503"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89509"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89510"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46.8% - 49.1%</a:t>
            </a:r>
          </a:p>
        </p:txBody>
      </p:sp>
      <p:sp>
        <p:nvSpPr>
          <p:cNvPr id="189511"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49.2% - 54.6%</a:t>
            </a:r>
          </a:p>
        </p:txBody>
      </p:sp>
      <p:sp>
        <p:nvSpPr>
          <p:cNvPr id="189512"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54.7% - 59.4%</a:t>
            </a:r>
          </a:p>
        </p:txBody>
      </p:sp>
      <p:sp>
        <p:nvSpPr>
          <p:cNvPr id="189513"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59.5% - 62.8%</a:t>
            </a:r>
          </a:p>
        </p:txBody>
      </p:sp>
      <p:sp>
        <p:nvSpPr>
          <p:cNvPr id="189514"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Played on at Least One Sports Team*</a:t>
            </a:r>
          </a:p>
        </p:txBody>
      </p:sp>
      <p:sp>
        <p:nvSpPr>
          <p:cNvPr id="189515"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Counting any teams run by their school or community groups, during the 12 months before the survey</a:t>
            </a:r>
          </a:p>
        </p:txBody>
      </p:sp>
      <p:sp>
        <p:nvSpPr>
          <p:cNvPr id="189516"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34178266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a Concussion from Playing a Sport or Being Physically Active,*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M &gt; F; 9th &gt; 12th, 10th &gt; 12th, 11th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Had a Concussion from Playing a Sport or Being Physically Active,* Across 28 States and 15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grpSp>
        <p:nvGrpSpPr>
          <p:cNvPr id="191550"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grpSp>
      <p:grpSp>
        <p:nvGrpSpPr>
          <p:cNvPr id="191551"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Arial" pitchFamily="34" charset="0"/>
            </a:endParaRPr>
          </a:p>
        </p:txBody>
      </p:sp>
      <p:sp>
        <p:nvSpPr>
          <p:cNvPr id="191557"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itchFamily="34" charset="0"/>
              </a:rPr>
              <a:t>No Data</a:t>
            </a:r>
          </a:p>
        </p:txBody>
      </p:sp>
      <p:sp>
        <p:nvSpPr>
          <p:cNvPr id="191558"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itchFamily="34" charset="0"/>
              </a:rPr>
              <a:t>12.7% - 14.9%</a:t>
            </a:r>
          </a:p>
        </p:txBody>
      </p:sp>
      <p:sp>
        <p:nvSpPr>
          <p:cNvPr id="191559"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itchFamily="34" charset="0"/>
              </a:rPr>
              <a:t>15.0% - 15.8%</a:t>
            </a:r>
          </a:p>
        </p:txBody>
      </p:sp>
      <p:sp>
        <p:nvSpPr>
          <p:cNvPr id="191560"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itchFamily="34" charset="0"/>
              </a:rPr>
              <a:t>15.9% - 16.7%</a:t>
            </a:r>
          </a:p>
        </p:txBody>
      </p:sp>
      <p:sp>
        <p:nvSpPr>
          <p:cNvPr id="191561"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itchFamily="34" charset="0"/>
              </a:rPr>
              <a:t>16.8% - 21.5%</a:t>
            </a:r>
          </a:p>
        </p:txBody>
      </p:sp>
      <p:sp>
        <p:nvSpPr>
          <p:cNvPr id="191562"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Had a Concussion from Playing a Sport or Being Physically Active*</a:t>
            </a:r>
          </a:p>
        </p:txBody>
      </p:sp>
      <p:sp>
        <p:nvSpPr>
          <p:cNvPr id="191563"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Arial" pitchFamily="34" charset="0"/>
              </a:rPr>
              <a:t>One or more times during the 12 months before the survey</a:t>
            </a:r>
          </a:p>
        </p:txBody>
      </p:sp>
      <p:sp>
        <p:nvSpPr>
          <p:cNvPr id="191564"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Arial" pitchFamily="34" charset="0"/>
              </a:rPr>
              <a:t>State Youth Risk Behavior Surveys, 2017</a:t>
            </a:r>
          </a:p>
        </p:txBody>
      </p:sp>
    </p:spTree>
    <p:extLst>
      <p:ext uri="{BB962C8B-B14F-4D97-AF65-F5344CB8AC3E}">
        <p14:creationId xmlns:p14="http://schemas.microsoft.com/office/powerpoint/2010/main" val="267088058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Did Not Participate in at Least 60 Minutes of Physical Activity on at Least 1 Day,* Across 39 States and 21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75166"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75167"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75173"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75174"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11.1% - 13.3%</a:t>
            </a:r>
          </a:p>
        </p:txBody>
      </p:sp>
      <p:sp>
        <p:nvSpPr>
          <p:cNvPr id="175175"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13.4% - 15.8%</a:t>
            </a:r>
          </a:p>
        </p:txBody>
      </p:sp>
      <p:sp>
        <p:nvSpPr>
          <p:cNvPr id="175176"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15.9% - 16.9%</a:t>
            </a:r>
          </a:p>
        </p:txBody>
      </p:sp>
      <p:sp>
        <p:nvSpPr>
          <p:cNvPr id="175177"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17.0% - 28.2%</a:t>
            </a:r>
          </a:p>
        </p:txBody>
      </p:sp>
      <p:sp>
        <p:nvSpPr>
          <p:cNvPr id="175178"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Did Not Participate in at Least 60 Minutes of Physical Activity on at Least 1 Day*</a:t>
            </a:r>
          </a:p>
        </p:txBody>
      </p:sp>
      <p:sp>
        <p:nvSpPr>
          <p:cNvPr id="175179" name="Text Box 101"/>
          <p:cNvSpPr txBox="1">
            <a:spLocks noChangeArrowheads="1"/>
          </p:cNvSpPr>
          <p:nvPr/>
        </p:nvSpPr>
        <p:spPr bwMode="auto">
          <a:xfrm>
            <a:off x="360363" y="6018213"/>
            <a:ext cx="8342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In any kind of physical activity that increased their heart rate and made them breathe hard some of the time during the 7 days before the survey</a:t>
            </a:r>
          </a:p>
        </p:txBody>
      </p:sp>
      <p:sp>
        <p:nvSpPr>
          <p:cNvPr id="175180"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22810759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5 or More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M &gt; F; 9th &gt; 10th, 9th &gt; 11th, 9th &gt; 12th, 10th &gt; 12th, 11th &gt; 12th;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5 or More Days,*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2011-2017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Were Physically Active at Least 60 Minutes Per Day on 5 or More Days,* Across 39 States and 21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77214"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77215"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77221"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77222"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35.1% - 42.1%</a:t>
            </a:r>
          </a:p>
        </p:txBody>
      </p:sp>
      <p:sp>
        <p:nvSpPr>
          <p:cNvPr id="177223"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42.2% - 45.5%</a:t>
            </a:r>
          </a:p>
        </p:txBody>
      </p:sp>
      <p:sp>
        <p:nvSpPr>
          <p:cNvPr id="177224"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45.6% - 49.1%</a:t>
            </a:r>
          </a:p>
        </p:txBody>
      </p:sp>
      <p:sp>
        <p:nvSpPr>
          <p:cNvPr id="177225"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49.2% - 53.4%</a:t>
            </a:r>
          </a:p>
        </p:txBody>
      </p:sp>
      <p:sp>
        <p:nvSpPr>
          <p:cNvPr id="177226"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Were Physically Active at Least 60 Minutes Per Day on 5 or More Days*</a:t>
            </a:r>
          </a:p>
        </p:txBody>
      </p:sp>
      <p:sp>
        <p:nvSpPr>
          <p:cNvPr id="177227" name="Text Box 101"/>
          <p:cNvSpPr txBox="1">
            <a:spLocks noChangeArrowheads="1"/>
          </p:cNvSpPr>
          <p:nvPr/>
        </p:nvSpPr>
        <p:spPr bwMode="auto">
          <a:xfrm>
            <a:off x="360363" y="6018213"/>
            <a:ext cx="8342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In any kind of physical activity that increased their heart rate and made them breathe hard some of the time during the 7 days before the survey</a:t>
            </a:r>
          </a:p>
        </p:txBody>
      </p:sp>
      <p:sp>
        <p:nvSpPr>
          <p:cNvPr id="177228"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143954870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2"/>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1154</TotalTime>
  <Words>10170</Words>
  <Application>Microsoft Office PowerPoint</Application>
  <PresentationFormat>On-screen Show (4:3)</PresentationFormat>
  <Paragraphs>402</Paragraphs>
  <Slides>38</Slides>
  <Notes>38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Monotype Sorts</vt:lpstr>
      <vt:lpstr>Times New Roman</vt:lpstr>
      <vt:lpstr>Dashtem</vt:lpstr>
      <vt:lpstr>1_Dashtem</vt:lpstr>
      <vt:lpstr>Physical Activity and Sedentary Behaviors</vt:lpstr>
      <vt:lpstr>PowerPoint Presentation</vt:lpstr>
      <vt:lpstr>PowerPoint Presentation</vt:lpstr>
      <vt:lpstr>PowerPoint Presentation</vt:lpstr>
      <vt:lpstr>Percentage of High School Students Who Did Not Participate in at Least 60 Minutes of Physical Activity on at Least 1 Day*</vt:lpstr>
      <vt:lpstr>PowerPoint Presentation</vt:lpstr>
      <vt:lpstr>PowerPoint Presentation</vt:lpstr>
      <vt:lpstr>PowerPoint Presentation</vt:lpstr>
      <vt:lpstr>Percentage of High School Students Who Were Physically Active at Least 60 Minutes Per Day on 5 or More Days*</vt:lpstr>
      <vt:lpstr>PowerPoint Presentation</vt:lpstr>
      <vt:lpstr>PowerPoint Presentation</vt:lpstr>
      <vt:lpstr>PowerPoint Presentation</vt:lpstr>
      <vt:lpstr>Percentage of High School Students Who Were Physically Active at Least 60 Minutes Per Day on All 7 Days*</vt:lpstr>
      <vt:lpstr>PowerPoint Presentation</vt:lpstr>
      <vt:lpstr>PowerPoint Presentation</vt:lpstr>
      <vt:lpstr>PowerPoint Presentation</vt:lpstr>
      <vt:lpstr>PowerPoint Presentation</vt:lpstr>
      <vt:lpstr>PowerPoint Presentation</vt:lpstr>
      <vt:lpstr>Percentage of High School Students Who Played Video or Computer Games or Used a Computer 3 or More Hours Per Day*</vt:lpstr>
      <vt:lpstr>PowerPoint Presentation</vt:lpstr>
      <vt:lpstr>PowerPoint Presentation</vt:lpstr>
      <vt:lpstr>PowerPoint Presentation</vt:lpstr>
      <vt:lpstr>Percentage of High School Students Who Watched Television 3 or More Hours Per Day*</vt:lpstr>
      <vt:lpstr>PowerPoint Presentation</vt:lpstr>
      <vt:lpstr>PowerPoint Presentation</vt:lpstr>
      <vt:lpstr>PowerPoint Presentation</vt:lpstr>
      <vt:lpstr>Percentage of High School Students Who Attended Physical Education (PE) Classes on 1 or More Days*</vt:lpstr>
      <vt:lpstr>PowerPoint Presentation</vt:lpstr>
      <vt:lpstr>PowerPoint Presentation</vt:lpstr>
      <vt:lpstr>PowerPoint Presentation</vt:lpstr>
      <vt:lpstr>Percentage of High School Students Who Attended Physical Education Classes on All 5 Days*</vt:lpstr>
      <vt:lpstr>PowerPoint Presentation</vt:lpstr>
      <vt:lpstr>PowerPoint Presentation</vt:lpstr>
      <vt:lpstr>PowerPoint Presentation</vt:lpstr>
      <vt:lpstr>Percentage of High School Students Who Played on at Least One Sports Team*</vt:lpstr>
      <vt:lpstr>PowerPoint Presentation</vt:lpstr>
      <vt:lpstr>PowerPoint Presentation</vt:lpstr>
      <vt:lpstr>Percentage of High School Students Who Had a Concussion from Playing a Sport or Being Physically Active*</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YRBS Results Tobacco Use</dc:title>
  <dc:creator>CDC User</dc:creator>
  <cp:lastModifiedBy>Respess, Ann (CDC/OID/NCHHSTP) (CTR)</cp:lastModifiedBy>
  <cp:revision>155</cp:revision>
  <cp:lastPrinted>2018-05-08T13:55:20Z</cp:lastPrinted>
  <dcterms:created xsi:type="dcterms:W3CDTF">2012-05-31T17:35:52Z</dcterms:created>
  <dcterms:modified xsi:type="dcterms:W3CDTF">2018-05-23T17:51:09Z</dcterms:modified>
</cp:coreProperties>
</file>