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0.xml" ContentType="application/vnd.openxmlformats-officedocument.drawingml.chart+xml"/>
  <Override PartName="/ppt/notesSlides/notesSlide15.xml" ContentType="application/vnd.openxmlformats-officedocument.presentationml.notesSlide+xml"/>
  <Override PartName="/ppt/charts/chart11.xml" ContentType="application/vnd.openxmlformats-officedocument.drawingml.chart+xml"/>
  <Override PartName="/ppt/notesSlides/notesSlide16.xml" ContentType="application/vnd.openxmlformats-officedocument.presentationml.notesSlide+xml"/>
  <Override PartName="/ppt/charts/chart12.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3.xml" ContentType="application/vnd.openxmlformats-officedocument.drawingml.chart+xml"/>
  <Override PartName="/ppt/notesSlides/notesSlide19.xml" ContentType="application/vnd.openxmlformats-officedocument.presentationml.notesSlide+xml"/>
  <Override PartName="/ppt/charts/chart14.xml" ContentType="application/vnd.openxmlformats-officedocument.drawingml.chart+xml"/>
  <Override PartName="/ppt/notesSlides/notesSlide20.xml" ContentType="application/vnd.openxmlformats-officedocument.presentationml.notesSlide+xml"/>
  <Override PartName="/ppt/charts/chart15.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6.xml" ContentType="application/vnd.openxmlformats-officedocument.drawingml.chart+xml"/>
  <Override PartName="/ppt/notesSlides/notesSlide23.xml" ContentType="application/vnd.openxmlformats-officedocument.presentationml.notesSlide+xml"/>
  <Override PartName="/ppt/charts/chart17.xml" ContentType="application/vnd.openxmlformats-officedocument.drawingml.chart+xml"/>
  <Override PartName="/ppt/notesSlides/notesSlide24.xml" ContentType="application/vnd.openxmlformats-officedocument.presentationml.notesSlide+xml"/>
  <Override PartName="/ppt/charts/chart18.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9.xml" ContentType="application/vnd.openxmlformats-officedocument.drawingml.chart+xml"/>
  <Override PartName="/ppt/notesSlides/notesSlide27.xml" ContentType="application/vnd.openxmlformats-officedocument.presentationml.notesSlide+xml"/>
  <Override PartName="/ppt/charts/chart20.xml" ContentType="application/vnd.openxmlformats-officedocument.drawingml.chart+xml"/>
  <Override PartName="/ppt/notesSlides/notesSlide28.xml" ContentType="application/vnd.openxmlformats-officedocument.presentationml.notesSlide+xml"/>
  <Override PartName="/ppt/charts/chart21.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2.xml" ContentType="application/vnd.openxmlformats-officedocument.drawingml.chart+xml"/>
  <Override PartName="/ppt/notesSlides/notesSlide31.xml" ContentType="application/vnd.openxmlformats-officedocument.presentationml.notesSlide+xml"/>
  <Override PartName="/ppt/charts/chart23.xml" ContentType="application/vnd.openxmlformats-officedocument.drawingml.chart+xml"/>
  <Override PartName="/ppt/notesSlides/notesSlide32.xml" ContentType="application/vnd.openxmlformats-officedocument.presentationml.notesSlide+xml"/>
  <Override PartName="/ppt/charts/chart24.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5.xml" ContentType="application/vnd.openxmlformats-officedocument.drawingml.chart+xml"/>
  <Override PartName="/ppt/notesSlides/notesSlide35.xml" ContentType="application/vnd.openxmlformats-officedocument.presentationml.notesSlide+xml"/>
  <Override PartName="/ppt/charts/chart26.xml" ContentType="application/vnd.openxmlformats-officedocument.drawingml.chart+xml"/>
  <Override PartName="/ppt/notesSlides/notesSlide36.xml" ContentType="application/vnd.openxmlformats-officedocument.presentationml.notesSlide+xml"/>
  <Override PartName="/ppt/charts/chart27.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28.xml" ContentType="application/vnd.openxmlformats-officedocument.drawingml.chart+xml"/>
  <Override PartName="/ppt/notesSlides/notesSlide39.xml" ContentType="application/vnd.openxmlformats-officedocument.presentationml.notesSlide+xml"/>
  <Override PartName="/ppt/charts/chart29.xml" ContentType="application/vnd.openxmlformats-officedocument.drawingml.chart+xml"/>
  <Override PartName="/ppt/notesSlides/notesSlide40.xml" ContentType="application/vnd.openxmlformats-officedocument.presentationml.notesSlide+xml"/>
  <Override PartName="/ppt/charts/chart30.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31.xml" ContentType="application/vnd.openxmlformats-officedocument.drawingml.chart+xml"/>
  <Override PartName="/ppt/notesSlides/notesSlide43.xml" ContentType="application/vnd.openxmlformats-officedocument.presentationml.notesSlide+xml"/>
  <Override PartName="/ppt/charts/chart32.xml" ContentType="application/vnd.openxmlformats-officedocument.drawingml.chart+xml"/>
  <Override PartName="/ppt/notesSlides/notesSlide44.xml" ContentType="application/vnd.openxmlformats-officedocument.presentationml.notesSlide+xml"/>
  <Override PartName="/ppt/charts/chart33.xml" ContentType="application/vnd.openxmlformats-officedocument.drawingml.chart+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4.xml" ContentType="application/vnd.openxmlformats-officedocument.drawingml.chart+xml"/>
  <Override PartName="/ppt/notesSlides/notesSlide47.xml" ContentType="application/vnd.openxmlformats-officedocument.presentationml.notesSlide+xml"/>
  <Override PartName="/ppt/charts/chart35.xml" ContentType="application/vnd.openxmlformats-officedocument.drawingml.chart+xml"/>
  <Override PartName="/ppt/notesSlides/notesSlide48.xml" ContentType="application/vnd.openxmlformats-officedocument.presentationml.notesSlide+xml"/>
  <Override PartName="/ppt/charts/chart36.xml" ContentType="application/vnd.openxmlformats-officedocument.drawingml.chart+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37.xml" ContentType="application/vnd.openxmlformats-officedocument.drawingml.chart+xml"/>
  <Override PartName="/ppt/notesSlides/notesSlide51.xml" ContentType="application/vnd.openxmlformats-officedocument.presentationml.notesSlide+xml"/>
  <Override PartName="/ppt/charts/chart38.xml" ContentType="application/vnd.openxmlformats-officedocument.drawingml.chart+xml"/>
  <Override PartName="/ppt/notesSlides/notesSlide52.xml" ContentType="application/vnd.openxmlformats-officedocument.presentationml.notesSlide+xml"/>
  <Override PartName="/ppt/charts/chart39.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40.xml" ContentType="application/vnd.openxmlformats-officedocument.drawingml.chart+xml"/>
  <Override PartName="/ppt/notesSlides/notesSlide55.xml" ContentType="application/vnd.openxmlformats-officedocument.presentationml.notesSlide+xml"/>
  <Override PartName="/ppt/charts/chart41.xml" ContentType="application/vnd.openxmlformats-officedocument.drawingml.chart+xml"/>
  <Override PartName="/ppt/notesSlides/notesSlide56.xml" ContentType="application/vnd.openxmlformats-officedocument.presentationml.notesSlide+xml"/>
  <Override PartName="/ppt/charts/chart42.xml" ContentType="application/vnd.openxmlformats-officedocument.drawingml.chart+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43.xml" ContentType="application/vnd.openxmlformats-officedocument.drawingml.chart+xml"/>
  <Override PartName="/ppt/notesSlides/notesSlide59.xml" ContentType="application/vnd.openxmlformats-officedocument.presentationml.notesSlide+xml"/>
  <Override PartName="/ppt/charts/chart44.xml" ContentType="application/vnd.openxmlformats-officedocument.drawingml.chart+xml"/>
  <Override PartName="/ppt/notesSlides/notesSlide60.xml" ContentType="application/vnd.openxmlformats-officedocument.presentationml.notesSlide+xml"/>
  <Override PartName="/ppt/charts/chart45.xml" ContentType="application/vnd.openxmlformats-officedocument.drawingml.chart+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46.xml" ContentType="application/vnd.openxmlformats-officedocument.drawingml.chart+xml"/>
  <Override PartName="/ppt/notesSlides/notesSlide63.xml" ContentType="application/vnd.openxmlformats-officedocument.presentationml.notesSlide+xml"/>
  <Override PartName="/ppt/charts/chart47.xml" ContentType="application/vnd.openxmlformats-officedocument.drawingml.chart+xml"/>
  <Override PartName="/ppt/notesSlides/notesSlide64.xml" ContentType="application/vnd.openxmlformats-officedocument.presentationml.notesSlide+xml"/>
  <Override PartName="/ppt/charts/chart48.xml" ContentType="application/vnd.openxmlformats-officedocument.drawingml.chart+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rts/chart49.xml" ContentType="application/vnd.openxmlformats-officedocument.drawingml.chart+xml"/>
  <Override PartName="/ppt/notesSlides/notesSlide67.xml" ContentType="application/vnd.openxmlformats-officedocument.presentationml.notesSlide+xml"/>
  <Override PartName="/ppt/charts/chart50.xml" ContentType="application/vnd.openxmlformats-officedocument.drawingml.chart+xml"/>
  <Override PartName="/ppt/notesSlides/notesSlide68.xml" ContentType="application/vnd.openxmlformats-officedocument.presentationml.notesSlide+xml"/>
  <Override PartName="/ppt/charts/chart51.xml" ContentType="application/vnd.openxmlformats-officedocument.drawingml.chart+xml"/>
  <Override PartName="/ppt/notesSlides/notesSlide69.xml" ContentType="application/vnd.openxmlformats-officedocument.presentationml.notesSlide+xml"/>
  <Override PartName="/ppt/charts/chart52.xml" ContentType="application/vnd.openxmlformats-officedocument.drawingml.chart+xml"/>
  <Override PartName="/ppt/notesSlides/notesSlide70.xml" ContentType="application/vnd.openxmlformats-officedocument.presentationml.notesSlide+xml"/>
  <Override PartName="/ppt/charts/chart53.xml" ContentType="application/vnd.openxmlformats-officedocument.drawingml.chart+xml"/>
  <Override PartName="/ppt/notesSlides/notesSlide71.xml" ContentType="application/vnd.openxmlformats-officedocument.presentationml.notesSlide+xml"/>
  <Override PartName="/ppt/charts/chart54.xml" ContentType="application/vnd.openxmlformats-officedocument.drawingml.chart+xml"/>
  <Override PartName="/ppt/notesSlides/notesSlide72.xml" ContentType="application/vnd.openxmlformats-officedocument.presentationml.notesSlide+xml"/>
  <Override PartName="/ppt/charts/chart55.xml" ContentType="application/vnd.openxmlformats-officedocument.drawingml.chart+xml"/>
  <Override PartName="/ppt/notesSlides/notesSlide73.xml" ContentType="application/vnd.openxmlformats-officedocument.presentationml.notesSlide+xml"/>
  <Override PartName="/ppt/charts/chart56.xml" ContentType="application/vnd.openxmlformats-officedocument.drawingml.chart+xml"/>
  <Override PartName="/ppt/notesSlides/notesSlide74.xml" ContentType="application/vnd.openxmlformats-officedocument.presentationml.notesSlide+xml"/>
  <Override PartName="/ppt/charts/chart57.xml" ContentType="application/vnd.openxmlformats-officedocument.drawingml.chart+xml"/>
  <Override PartName="/ppt/notesSlides/notesSlide75.xml" ContentType="application/vnd.openxmlformats-officedocument.presentationml.notesSlide+xml"/>
  <Override PartName="/ppt/charts/chart58.xml" ContentType="application/vnd.openxmlformats-officedocument.drawingml.chart+xml"/>
  <Override PartName="/ppt/notesSlides/notesSlide76.xml" ContentType="application/vnd.openxmlformats-officedocument.presentationml.notesSlide+xml"/>
  <Override PartName="/ppt/charts/chart59.xml" ContentType="application/vnd.openxmlformats-officedocument.drawingml.chart+xml"/>
  <Override PartName="/ppt/notesSlides/notesSlide77.xml" ContentType="application/vnd.openxmlformats-officedocument.presentationml.notesSlide+xml"/>
  <Override PartName="/ppt/charts/chart60.xml" ContentType="application/vnd.openxmlformats-officedocument.drawingml.chart+xml"/>
  <Override PartName="/ppt/notesSlides/notesSlide78.xml" ContentType="application/vnd.openxmlformats-officedocument.presentationml.notesSlide+xml"/>
  <Override PartName="/ppt/charts/chart61.xml" ContentType="application/vnd.openxmlformats-officedocument.drawingml.chart+xml"/>
  <Override PartName="/ppt/notesSlides/notesSlide79.xml" ContentType="application/vnd.openxmlformats-officedocument.presentationml.notesSlide+xml"/>
  <Override PartName="/ppt/charts/chart62.xml" ContentType="application/vnd.openxmlformats-officedocument.drawingml.chart+xml"/>
  <Override PartName="/ppt/notesSlides/notesSlide80.xml" ContentType="application/vnd.openxmlformats-officedocument.presentationml.notesSlide+xml"/>
  <Override PartName="/ppt/charts/chart63.xml" ContentType="application/vnd.openxmlformats-officedocument.drawingml.chart+xml"/>
  <Override PartName="/ppt/notesSlides/notesSlide81.xml" ContentType="application/vnd.openxmlformats-officedocument.presentationml.notesSlide+xml"/>
  <Override PartName="/ppt/charts/chart64.xml" ContentType="application/vnd.openxmlformats-officedocument.drawingml.chart+xml"/>
  <Override PartName="/ppt/notesSlides/notesSlide82.xml" ContentType="application/vnd.openxmlformats-officedocument.presentationml.notesSlide+xml"/>
  <Override PartName="/ppt/charts/chart65.xml" ContentType="application/vnd.openxmlformats-officedocument.drawingml.chart+xml"/>
  <Override PartName="/ppt/notesSlides/notesSlide83.xml" ContentType="application/vnd.openxmlformats-officedocument.presentationml.notesSlide+xml"/>
  <Override PartName="/ppt/charts/chart66.xml" ContentType="application/vnd.openxmlformats-officedocument.drawingml.chart+xml"/>
  <Override PartName="/ppt/notesSlides/notesSlide84.xml" ContentType="application/vnd.openxmlformats-officedocument.presentationml.notesSlide+xml"/>
  <Override PartName="/ppt/charts/chart67.xml" ContentType="application/vnd.openxmlformats-officedocument.drawingml.chart+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charts/chart68.xml" ContentType="application/vnd.openxmlformats-officedocument.drawingml.chart+xml"/>
  <Override PartName="/ppt/notesSlides/notesSlide87.xml" ContentType="application/vnd.openxmlformats-officedocument.presentationml.notesSlide+xml"/>
  <Override PartName="/ppt/charts/chart69.xml" ContentType="application/vnd.openxmlformats-officedocument.drawingml.chart+xml"/>
  <Override PartName="/ppt/notesSlides/notesSlide88.xml" ContentType="application/vnd.openxmlformats-officedocument.presentationml.notesSlide+xml"/>
  <Override PartName="/ppt/charts/chart70.xml" ContentType="application/vnd.openxmlformats-officedocument.drawingml.chart+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Lst>
  <p:notesMasterIdLst>
    <p:notesMasterId r:id="rId92"/>
  </p:notesMasterIdLst>
  <p:sldIdLst>
    <p:sldId id="629" r:id="rId3"/>
    <p:sldId id="477" r:id="rId4"/>
    <p:sldId id="478" r:id="rId5"/>
    <p:sldId id="479" r:id="rId6"/>
    <p:sldId id="698" r:id="rId7"/>
    <p:sldId id="480" r:id="rId8"/>
    <p:sldId id="481" r:id="rId9"/>
    <p:sldId id="482" r:id="rId10"/>
    <p:sldId id="699" r:id="rId11"/>
    <p:sldId id="483" r:id="rId12"/>
    <p:sldId id="484" r:id="rId13"/>
    <p:sldId id="485" r:id="rId14"/>
    <p:sldId id="700" r:id="rId15"/>
    <p:sldId id="486" r:id="rId16"/>
    <p:sldId id="487" r:id="rId17"/>
    <p:sldId id="488" r:id="rId18"/>
    <p:sldId id="701" r:id="rId19"/>
    <p:sldId id="489" r:id="rId20"/>
    <p:sldId id="490" r:id="rId21"/>
    <p:sldId id="491" r:id="rId22"/>
    <p:sldId id="702" r:id="rId23"/>
    <p:sldId id="492" r:id="rId24"/>
    <p:sldId id="493" r:id="rId25"/>
    <p:sldId id="494" r:id="rId26"/>
    <p:sldId id="703" r:id="rId27"/>
    <p:sldId id="495" r:id="rId28"/>
    <p:sldId id="496" r:id="rId29"/>
    <p:sldId id="497" r:id="rId30"/>
    <p:sldId id="704" r:id="rId31"/>
    <p:sldId id="498" r:id="rId32"/>
    <p:sldId id="499" r:id="rId33"/>
    <p:sldId id="500" r:id="rId34"/>
    <p:sldId id="705" r:id="rId35"/>
    <p:sldId id="501" r:id="rId36"/>
    <p:sldId id="502" r:id="rId37"/>
    <p:sldId id="503" r:id="rId38"/>
    <p:sldId id="706" r:id="rId39"/>
    <p:sldId id="504" r:id="rId40"/>
    <p:sldId id="505" r:id="rId41"/>
    <p:sldId id="506" r:id="rId42"/>
    <p:sldId id="707" r:id="rId43"/>
    <p:sldId id="507" r:id="rId44"/>
    <p:sldId id="508" r:id="rId45"/>
    <p:sldId id="509" r:id="rId46"/>
    <p:sldId id="708" r:id="rId47"/>
    <p:sldId id="510" r:id="rId48"/>
    <p:sldId id="511" r:id="rId49"/>
    <p:sldId id="512" r:id="rId50"/>
    <p:sldId id="709" r:id="rId51"/>
    <p:sldId id="513" r:id="rId52"/>
    <p:sldId id="514" r:id="rId53"/>
    <p:sldId id="515" r:id="rId54"/>
    <p:sldId id="710" r:id="rId55"/>
    <p:sldId id="516" r:id="rId56"/>
    <p:sldId id="517" r:id="rId57"/>
    <p:sldId id="518" r:id="rId58"/>
    <p:sldId id="711" r:id="rId59"/>
    <p:sldId id="519" r:id="rId60"/>
    <p:sldId id="520" r:id="rId61"/>
    <p:sldId id="521" r:id="rId62"/>
    <p:sldId id="712" r:id="rId63"/>
    <p:sldId id="522" r:id="rId64"/>
    <p:sldId id="523" r:id="rId65"/>
    <p:sldId id="524" r:id="rId66"/>
    <p:sldId id="713" r:id="rId67"/>
    <p:sldId id="525" r:id="rId68"/>
    <p:sldId id="526" r:id="rId69"/>
    <p:sldId id="527" r:id="rId70"/>
    <p:sldId id="528" r:id="rId71"/>
    <p:sldId id="529" r:id="rId72"/>
    <p:sldId id="530" r:id="rId73"/>
    <p:sldId id="531" r:id="rId74"/>
    <p:sldId id="532" r:id="rId75"/>
    <p:sldId id="533" r:id="rId76"/>
    <p:sldId id="534" r:id="rId77"/>
    <p:sldId id="535" r:id="rId78"/>
    <p:sldId id="536" r:id="rId79"/>
    <p:sldId id="537" r:id="rId80"/>
    <p:sldId id="538" r:id="rId81"/>
    <p:sldId id="539" r:id="rId82"/>
    <p:sldId id="540" r:id="rId83"/>
    <p:sldId id="541" r:id="rId84"/>
    <p:sldId id="542" r:id="rId85"/>
    <p:sldId id="543" r:id="rId86"/>
    <p:sldId id="714" r:id="rId87"/>
    <p:sldId id="544" r:id="rId88"/>
    <p:sldId id="545" r:id="rId89"/>
    <p:sldId id="546" r:id="rId90"/>
    <p:sldId id="715" r:id="rId9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18472F"/>
    <a:srgbClr val="339966"/>
    <a:srgbClr val="1D4D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6353" autoAdjust="0"/>
    <p:restoredTop sz="88226" autoAdjust="0"/>
  </p:normalViewPr>
  <p:slideViewPr>
    <p:cSldViewPr>
      <p:cViewPr varScale="1">
        <p:scale>
          <a:sx n="98" d="100"/>
          <a:sy n="98" d="100"/>
        </p:scale>
        <p:origin x="1836" y="84"/>
      </p:cViewPr>
      <p:guideLst>
        <p:guide orient="horz" pos="2160"/>
        <p:guide pos="2880"/>
      </p:guideLst>
    </p:cSldViewPr>
  </p:slideViewPr>
  <p:notesTextViewPr>
    <p:cViewPr>
      <p:scale>
        <a:sx n="1" d="1"/>
        <a:sy n="1" d="1"/>
      </p:scale>
      <p:origin x="0" y="0"/>
    </p:cViewPr>
  </p:notesTextViewPr>
  <p:sorterViewPr>
    <p:cViewPr>
      <p:scale>
        <a:sx n="34" d="100"/>
        <a:sy n="3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229F-4F7A-9BCE-4583D90DC874}"/>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229F-4F7A-9BCE-4583D90DC874}"/>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229F-4F7A-9BCE-4583D90DC874}"/>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229F-4F7A-9BCE-4583D90DC874}"/>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229F-4F7A-9BCE-4583D90DC874}"/>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229F-4F7A-9BCE-4583D90DC874}"/>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229F-4F7A-9BCE-4583D90DC874}"/>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229F-4F7A-9BCE-4583D90DC874}"/>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229F-4F7A-9BCE-4583D90DC874}"/>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229F-4F7A-9BCE-4583D90DC874}"/>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229F-4F7A-9BCE-4583D90DC874}"/>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229F-4F7A-9BCE-4583D90DC874}"/>
              </c:ext>
            </c:extLst>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5.6</c:v>
                </c:pt>
                <c:pt idx="2">
                  <c:v>7.2</c:v>
                </c:pt>
                <c:pt idx="3">
                  <c:v>4</c:v>
                </c:pt>
                <c:pt idx="5">
                  <c:v>6.1</c:v>
                </c:pt>
                <c:pt idx="6">
                  <c:v>5.4</c:v>
                </c:pt>
                <c:pt idx="7">
                  <c:v>4.9000000000000004</c:v>
                </c:pt>
                <c:pt idx="8">
                  <c:v>5.5</c:v>
                </c:pt>
                <c:pt idx="10">
                  <c:v>7</c:v>
                </c:pt>
                <c:pt idx="11">
                  <c:v>5</c:v>
                </c:pt>
                <c:pt idx="12">
                  <c:v>5.5</c:v>
                </c:pt>
              </c:numCache>
            </c:numRef>
          </c:val>
          <c:extLst>
            <c:ext xmlns:c16="http://schemas.microsoft.com/office/drawing/2014/chart" uri="{C3380CC4-5D6E-409C-BE32-E72D297353CC}">
              <c16:uniqueId val="{00000018-229F-4F7A-9BCE-4583D90DC874}"/>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361585616"/>
        <c:crosses val="autoZero"/>
        <c:auto val="1"/>
        <c:lblAlgn val="ctr"/>
        <c:lblOffset val="100"/>
        <c:noMultiLvlLbl val="0"/>
      </c:catAx>
      <c:valAx>
        <c:axId val="36158561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2817557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C098-4156-8EDE-B63F6D8AA875}"/>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C098-4156-8EDE-B63F6D8AA875}"/>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C098-4156-8EDE-B63F6D8AA875}"/>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C098-4156-8EDE-B63F6D8AA875}"/>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C098-4156-8EDE-B63F6D8AA875}"/>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C098-4156-8EDE-B63F6D8AA875}"/>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C098-4156-8EDE-B63F6D8AA875}"/>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C098-4156-8EDE-B63F6D8AA875}"/>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C098-4156-8EDE-B63F6D8AA875}"/>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C098-4156-8EDE-B63F6D8AA875}"/>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C098-4156-8EDE-B63F6D8AA875}"/>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C098-4156-8EDE-B63F6D8AA875}"/>
              </c:ext>
            </c:extLst>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18.8</c:v>
                </c:pt>
                <c:pt idx="2">
                  <c:v>21.8</c:v>
                </c:pt>
                <c:pt idx="3">
                  <c:v>15.9</c:v>
                </c:pt>
                <c:pt idx="5">
                  <c:v>19</c:v>
                </c:pt>
                <c:pt idx="6">
                  <c:v>20.2</c:v>
                </c:pt>
                <c:pt idx="7">
                  <c:v>18.100000000000001</c:v>
                </c:pt>
                <c:pt idx="8">
                  <c:v>17.600000000000001</c:v>
                </c:pt>
                <c:pt idx="10">
                  <c:v>25.7</c:v>
                </c:pt>
                <c:pt idx="11">
                  <c:v>21.7</c:v>
                </c:pt>
                <c:pt idx="12">
                  <c:v>16.100000000000001</c:v>
                </c:pt>
              </c:numCache>
            </c:numRef>
          </c:val>
          <c:extLst>
            <c:ext xmlns:c16="http://schemas.microsoft.com/office/drawing/2014/chart" uri="{C3380CC4-5D6E-409C-BE32-E72D297353CC}">
              <c16:uniqueId val="{00000018-C098-4156-8EDE-B63F6D8AA875}"/>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361585616"/>
        <c:crosses val="autoZero"/>
        <c:auto val="1"/>
        <c:lblAlgn val="ctr"/>
        <c:lblOffset val="100"/>
        <c:noMultiLvlLbl val="0"/>
      </c:catAx>
      <c:valAx>
        <c:axId val="36158561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2817557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Sheet1!$A$2:$A$11</c:f>
              <c:numCache>
                <c:formatCode>General</c:formatCode>
                <c:ptCount val="13"/>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3"/>
                <c:pt idx="0">
                  <c:v>24.9</c:v>
                </c:pt>
                <c:pt idx="1">
                  <c:v>21.6</c:v>
                </c:pt>
                <c:pt idx="2">
                  <c:v>21.1</c:v>
                </c:pt>
                <c:pt idx="3">
                  <c:v>19.8</c:v>
                </c:pt>
                <c:pt idx="4">
                  <c:v>21.3</c:v>
                </c:pt>
                <c:pt idx="5">
                  <c:v>22.9</c:v>
                </c:pt>
                <c:pt idx="6">
                  <c:v>22.4</c:v>
                </c:pt>
                <c:pt idx="7">
                  <c:v>21.9</c:v>
                </c:pt>
                <c:pt idx="8">
                  <c:v>20</c:v>
                </c:pt>
                <c:pt idx="9">
                  <c:v>18.8</c:v>
                </c:pt>
              </c:numCache>
            </c:numRef>
          </c:val>
          <c:smooth val="0"/>
          <c:extLst>
            <c:ext xmlns:c16="http://schemas.microsoft.com/office/drawing/2014/chart" uri="{C3380CC4-5D6E-409C-BE32-E72D297353CC}">
              <c16:uniqueId val="{00000000-6CAE-4726-9B4D-16E60F305A88}"/>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395480176"/>
        <c:crosses val="autoZero"/>
        <c:auto val="1"/>
        <c:lblAlgn val="ctr"/>
        <c:lblOffset val="100"/>
        <c:noMultiLvlLbl val="0"/>
      </c:catAx>
      <c:valAx>
        <c:axId val="39548017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39547978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12</c:v>
                </c:pt>
                <c:pt idx="1">
                  <c:v>14.8</c:v>
                </c:pt>
              </c:numCache>
            </c:numRef>
          </c:val>
          <c:smooth val="0"/>
          <c:extLst>
            <c:ext xmlns:c16="http://schemas.microsoft.com/office/drawing/2014/chart" uri="{C3380CC4-5D6E-409C-BE32-E72D297353CC}">
              <c16:uniqueId val="{00000000-7DFE-48E0-ABD3-975B12A7EDC0}"/>
            </c:ext>
          </c:extLst>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20.2</c:v>
                </c:pt>
                <c:pt idx="1">
                  <c:v>22.8</c:v>
                </c:pt>
              </c:numCache>
            </c:numRef>
          </c:val>
          <c:smooth val="0"/>
          <c:extLst>
            <c:ext xmlns:c16="http://schemas.microsoft.com/office/drawing/2014/chart" uri="{C3380CC4-5D6E-409C-BE32-E72D297353CC}">
              <c16:uniqueId val="{00000001-7DFE-48E0-ABD3-975B12A7EDC0}"/>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c:ext xmlns:c16="http://schemas.microsoft.com/office/drawing/2014/chart" uri="{C3380CC4-5D6E-409C-BE32-E72D297353CC}">
                <c16:uniqueId val="{00000002-7DFE-48E0-ABD3-975B12A7EDC0}"/>
              </c:ext>
            </c:extLst>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15.8</c:v>
                </c:pt>
                <c:pt idx="1">
                  <c:v>17.7</c:v>
                </c:pt>
              </c:numCache>
            </c:numRef>
          </c:val>
          <c:smooth val="0"/>
          <c:extLst>
            <c:ext xmlns:c16="http://schemas.microsoft.com/office/drawing/2014/chart" uri="{C3380CC4-5D6E-409C-BE32-E72D297353CC}">
              <c16:uniqueId val="{00000003-7DFE-48E0-ABD3-975B12A7EDC0}"/>
            </c:ext>
          </c:extLst>
        </c:ser>
        <c:dLbls>
          <c:showLegendKey val="0"/>
          <c:showVal val="0"/>
          <c:showCatName val="0"/>
          <c:showSerName val="0"/>
          <c:showPercent val="0"/>
          <c:showBubbleSize val="0"/>
        </c:dLbls>
        <c:hiLowLines>
          <c:spPr>
            <a:ln w="32356">
              <a:solidFill>
                <a:schemeClr val="tx1"/>
              </a:solidFill>
              <a:prstDash val="solid"/>
            </a:ln>
          </c:spPr>
        </c:hiLowLines>
        <c:axId val="395480960"/>
        <c:axId val="395481352"/>
      </c:stockChart>
      <c:catAx>
        <c:axId val="395480960"/>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395481352"/>
        <c:crosses val="autoZero"/>
        <c:auto val="1"/>
        <c:lblAlgn val="ctr"/>
        <c:lblOffset val="100"/>
        <c:tickLblSkip val="1"/>
        <c:tickMarkSkip val="1"/>
        <c:noMultiLvlLbl val="0"/>
      </c:catAx>
      <c:valAx>
        <c:axId val="395481352"/>
        <c:scaling>
          <c:orientation val="minMax"/>
          <c:max val="50"/>
          <c:min val="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395480960"/>
        <c:crosses val="autoZero"/>
        <c:crossBetween val="between"/>
        <c:majorUnit val="1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C068-46D8-8422-99B04196B7B4}"/>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C068-46D8-8422-99B04196B7B4}"/>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C068-46D8-8422-99B04196B7B4}"/>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C068-46D8-8422-99B04196B7B4}"/>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C068-46D8-8422-99B04196B7B4}"/>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C068-46D8-8422-99B04196B7B4}"/>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C068-46D8-8422-99B04196B7B4}"/>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C068-46D8-8422-99B04196B7B4}"/>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C068-46D8-8422-99B04196B7B4}"/>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C068-46D8-8422-99B04196B7B4}"/>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C068-46D8-8422-99B04196B7B4}"/>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C068-46D8-8422-99B04196B7B4}"/>
              </c:ext>
            </c:extLst>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7.2</c:v>
                </c:pt>
                <c:pt idx="2">
                  <c:v>8.9</c:v>
                </c:pt>
                <c:pt idx="3">
                  <c:v>5.5</c:v>
                </c:pt>
                <c:pt idx="5">
                  <c:v>8.3000000000000007</c:v>
                </c:pt>
                <c:pt idx="6">
                  <c:v>6.9</c:v>
                </c:pt>
                <c:pt idx="7">
                  <c:v>6.7</c:v>
                </c:pt>
                <c:pt idx="8">
                  <c:v>6.6</c:v>
                </c:pt>
                <c:pt idx="10">
                  <c:v>12.7</c:v>
                </c:pt>
                <c:pt idx="11">
                  <c:v>9.1999999999999993</c:v>
                </c:pt>
                <c:pt idx="12">
                  <c:v>5.3</c:v>
                </c:pt>
              </c:numCache>
            </c:numRef>
          </c:val>
          <c:extLst>
            <c:ext xmlns:c16="http://schemas.microsoft.com/office/drawing/2014/chart" uri="{C3380CC4-5D6E-409C-BE32-E72D297353CC}">
              <c16:uniqueId val="{00000018-C068-46D8-8422-99B04196B7B4}"/>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361585616"/>
        <c:crosses val="autoZero"/>
        <c:auto val="1"/>
        <c:lblAlgn val="ctr"/>
        <c:lblOffset val="100"/>
        <c:noMultiLvlLbl val="0"/>
      </c:catAx>
      <c:valAx>
        <c:axId val="36158561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2817557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Sheet1!$A$2:$A$11</c:f>
              <c:numCache>
                <c:formatCode>General</c:formatCode>
                <c:ptCount val="13"/>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3"/>
                <c:pt idx="0">
                  <c:v>4.2</c:v>
                </c:pt>
                <c:pt idx="1">
                  <c:v>4.5999999999999996</c:v>
                </c:pt>
                <c:pt idx="2">
                  <c:v>5.2</c:v>
                </c:pt>
                <c:pt idx="3">
                  <c:v>6</c:v>
                </c:pt>
                <c:pt idx="4">
                  <c:v>5.9</c:v>
                </c:pt>
                <c:pt idx="5">
                  <c:v>6</c:v>
                </c:pt>
                <c:pt idx="6">
                  <c:v>5.7</c:v>
                </c:pt>
                <c:pt idx="7">
                  <c:v>6.6</c:v>
                </c:pt>
                <c:pt idx="8">
                  <c:v>6.7</c:v>
                </c:pt>
                <c:pt idx="9">
                  <c:v>7.2</c:v>
                </c:pt>
              </c:numCache>
            </c:numRef>
          </c:val>
          <c:smooth val="0"/>
          <c:extLst>
            <c:ext xmlns:c16="http://schemas.microsoft.com/office/drawing/2014/chart" uri="{C3380CC4-5D6E-409C-BE32-E72D297353CC}">
              <c16:uniqueId val="{00000000-359B-46B6-97A1-4EDE1933498D}"/>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395480176"/>
        <c:crosses val="autoZero"/>
        <c:auto val="1"/>
        <c:lblAlgn val="ctr"/>
        <c:lblOffset val="100"/>
        <c:noMultiLvlLbl val="0"/>
      </c:catAx>
      <c:valAx>
        <c:axId val="39548017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39547978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4.5</c:v>
                </c:pt>
                <c:pt idx="1">
                  <c:v>7.1</c:v>
                </c:pt>
              </c:numCache>
            </c:numRef>
          </c:val>
          <c:smooth val="0"/>
          <c:extLst>
            <c:ext xmlns:c16="http://schemas.microsoft.com/office/drawing/2014/chart" uri="{C3380CC4-5D6E-409C-BE32-E72D297353CC}">
              <c16:uniqueId val="{00000000-B784-406A-A0B9-B5315A7E3C4C}"/>
            </c:ext>
          </c:extLst>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16.5</c:v>
                </c:pt>
                <c:pt idx="1">
                  <c:v>15.8</c:v>
                </c:pt>
              </c:numCache>
            </c:numRef>
          </c:val>
          <c:smooth val="0"/>
          <c:extLst>
            <c:ext xmlns:c16="http://schemas.microsoft.com/office/drawing/2014/chart" uri="{C3380CC4-5D6E-409C-BE32-E72D297353CC}">
              <c16:uniqueId val="{00000001-B784-406A-A0B9-B5315A7E3C4C}"/>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c:ext xmlns:c16="http://schemas.microsoft.com/office/drawing/2014/chart" uri="{C3380CC4-5D6E-409C-BE32-E72D297353CC}">
                <c16:uniqueId val="{00000002-B784-406A-A0B9-B5315A7E3C4C}"/>
              </c:ext>
            </c:extLst>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7.7</c:v>
                </c:pt>
                <c:pt idx="1">
                  <c:v>11.8</c:v>
                </c:pt>
              </c:numCache>
            </c:numRef>
          </c:val>
          <c:smooth val="0"/>
          <c:extLst>
            <c:ext xmlns:c16="http://schemas.microsoft.com/office/drawing/2014/chart" uri="{C3380CC4-5D6E-409C-BE32-E72D297353CC}">
              <c16:uniqueId val="{00000003-B784-406A-A0B9-B5315A7E3C4C}"/>
            </c:ext>
          </c:extLst>
        </c:ser>
        <c:dLbls>
          <c:showLegendKey val="0"/>
          <c:showVal val="0"/>
          <c:showCatName val="0"/>
          <c:showSerName val="0"/>
          <c:showPercent val="0"/>
          <c:showBubbleSize val="0"/>
        </c:dLbls>
        <c:hiLowLines>
          <c:spPr>
            <a:ln w="32356">
              <a:solidFill>
                <a:schemeClr val="tx1"/>
              </a:solidFill>
              <a:prstDash val="solid"/>
            </a:ln>
          </c:spPr>
        </c:hiLowLines>
        <c:axId val="395480960"/>
        <c:axId val="395481352"/>
      </c:stockChart>
      <c:catAx>
        <c:axId val="395480960"/>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395481352"/>
        <c:crosses val="autoZero"/>
        <c:auto val="1"/>
        <c:lblAlgn val="ctr"/>
        <c:lblOffset val="100"/>
        <c:tickLblSkip val="1"/>
        <c:tickMarkSkip val="1"/>
        <c:noMultiLvlLbl val="0"/>
      </c:catAx>
      <c:valAx>
        <c:axId val="395481352"/>
        <c:scaling>
          <c:orientation val="minMax"/>
          <c:max val="50"/>
          <c:min val="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395480960"/>
        <c:crosses val="autoZero"/>
        <c:crossBetween val="between"/>
        <c:majorUnit val="1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EA49-4405-AAAF-0A7780084B64}"/>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EA49-4405-AAAF-0A7780084B64}"/>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EA49-4405-AAAF-0A7780084B64}"/>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EA49-4405-AAAF-0A7780084B64}"/>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EA49-4405-AAAF-0A7780084B64}"/>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EA49-4405-AAAF-0A7780084B64}"/>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EA49-4405-AAAF-0A7780084B64}"/>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EA49-4405-AAAF-0A7780084B64}"/>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EA49-4405-AAAF-0A7780084B64}"/>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EA49-4405-AAAF-0A7780084B64}"/>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EA49-4405-AAAF-0A7780084B64}"/>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EA49-4405-AAAF-0A7780084B64}"/>
              </c:ext>
            </c:extLst>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59.4</c:v>
                </c:pt>
                <c:pt idx="2">
                  <c:v>59.4</c:v>
                </c:pt>
                <c:pt idx="3">
                  <c:v>59.3</c:v>
                </c:pt>
                <c:pt idx="5">
                  <c:v>56.1</c:v>
                </c:pt>
                <c:pt idx="6">
                  <c:v>60.8</c:v>
                </c:pt>
                <c:pt idx="7">
                  <c:v>60.4</c:v>
                </c:pt>
                <c:pt idx="8">
                  <c:v>60.8</c:v>
                </c:pt>
                <c:pt idx="10">
                  <c:v>49.4</c:v>
                </c:pt>
                <c:pt idx="11">
                  <c:v>56.1</c:v>
                </c:pt>
                <c:pt idx="12">
                  <c:v>62.8</c:v>
                </c:pt>
              </c:numCache>
            </c:numRef>
          </c:val>
          <c:extLst>
            <c:ext xmlns:c16="http://schemas.microsoft.com/office/drawing/2014/chart" uri="{C3380CC4-5D6E-409C-BE32-E72D297353CC}">
              <c16:uniqueId val="{00000018-EA49-4405-AAAF-0A7780084B64}"/>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361585616"/>
        <c:crosses val="autoZero"/>
        <c:auto val="1"/>
        <c:lblAlgn val="ctr"/>
        <c:lblOffset val="100"/>
        <c:noMultiLvlLbl val="0"/>
      </c:catAx>
      <c:valAx>
        <c:axId val="36158561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2817557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Sheet1!$A$2:$A$11</c:f>
              <c:numCache>
                <c:formatCode>General</c:formatCode>
                <c:ptCount val="13"/>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3"/>
                <c:pt idx="0">
                  <c:v>64.5</c:v>
                </c:pt>
                <c:pt idx="1">
                  <c:v>64.2</c:v>
                </c:pt>
                <c:pt idx="2">
                  <c:v>63.1</c:v>
                </c:pt>
                <c:pt idx="3">
                  <c:v>61.7</c:v>
                </c:pt>
                <c:pt idx="4">
                  <c:v>60.7</c:v>
                </c:pt>
                <c:pt idx="5">
                  <c:v>62.7</c:v>
                </c:pt>
                <c:pt idx="6">
                  <c:v>62.3</c:v>
                </c:pt>
                <c:pt idx="7">
                  <c:v>61.5</c:v>
                </c:pt>
                <c:pt idx="8">
                  <c:v>61</c:v>
                </c:pt>
                <c:pt idx="9">
                  <c:v>59.4</c:v>
                </c:pt>
              </c:numCache>
            </c:numRef>
          </c:val>
          <c:smooth val="0"/>
          <c:extLst>
            <c:ext xmlns:c16="http://schemas.microsoft.com/office/drawing/2014/chart" uri="{C3380CC4-5D6E-409C-BE32-E72D297353CC}">
              <c16:uniqueId val="{00000000-DF97-4DD8-A8EC-196A684AD108}"/>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395480176"/>
        <c:crosses val="autoZero"/>
        <c:auto val="1"/>
        <c:lblAlgn val="ctr"/>
        <c:lblOffset val="100"/>
        <c:noMultiLvlLbl val="0"/>
      </c:catAx>
      <c:valAx>
        <c:axId val="39548017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39547978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46.7</c:v>
                </c:pt>
                <c:pt idx="1">
                  <c:v>45.6</c:v>
                </c:pt>
              </c:numCache>
            </c:numRef>
          </c:val>
          <c:smooth val="0"/>
          <c:extLst>
            <c:ext xmlns:c16="http://schemas.microsoft.com/office/drawing/2014/chart" uri="{C3380CC4-5D6E-409C-BE32-E72D297353CC}">
              <c16:uniqueId val="{00000000-025D-4202-BFB0-046ABEE1634E}"/>
            </c:ext>
          </c:extLst>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71.2</c:v>
                </c:pt>
                <c:pt idx="1">
                  <c:v>58.2</c:v>
                </c:pt>
              </c:numCache>
            </c:numRef>
          </c:val>
          <c:smooth val="0"/>
          <c:extLst>
            <c:ext xmlns:c16="http://schemas.microsoft.com/office/drawing/2014/chart" uri="{C3380CC4-5D6E-409C-BE32-E72D297353CC}">
              <c16:uniqueId val="{00000001-025D-4202-BFB0-046ABEE1634E}"/>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c:ext xmlns:c16="http://schemas.microsoft.com/office/drawing/2014/chart" uri="{C3380CC4-5D6E-409C-BE32-E72D297353CC}">
                <c16:uniqueId val="{00000002-025D-4202-BFB0-046ABEE1634E}"/>
              </c:ext>
            </c:extLst>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57.6</c:v>
                </c:pt>
                <c:pt idx="1">
                  <c:v>50.1</c:v>
                </c:pt>
              </c:numCache>
            </c:numRef>
          </c:val>
          <c:smooth val="0"/>
          <c:extLst>
            <c:ext xmlns:c16="http://schemas.microsoft.com/office/drawing/2014/chart" uri="{C3380CC4-5D6E-409C-BE32-E72D297353CC}">
              <c16:uniqueId val="{00000003-025D-4202-BFB0-046ABEE1634E}"/>
            </c:ext>
          </c:extLst>
        </c:ser>
        <c:dLbls>
          <c:showLegendKey val="0"/>
          <c:showVal val="0"/>
          <c:showCatName val="0"/>
          <c:showSerName val="0"/>
          <c:showPercent val="0"/>
          <c:showBubbleSize val="0"/>
        </c:dLbls>
        <c:hiLowLines>
          <c:spPr>
            <a:ln w="32356">
              <a:solidFill>
                <a:schemeClr val="tx1"/>
              </a:solidFill>
              <a:prstDash val="solid"/>
            </a:ln>
          </c:spPr>
        </c:hiLowLines>
        <c:axId val="395480960"/>
        <c:axId val="395481352"/>
      </c:stockChart>
      <c:catAx>
        <c:axId val="395480960"/>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395481352"/>
        <c:crosses val="autoZero"/>
        <c:auto val="1"/>
        <c:lblAlgn val="ctr"/>
        <c:lblOffset val="100"/>
        <c:tickLblSkip val="1"/>
        <c:tickMarkSkip val="1"/>
        <c:noMultiLvlLbl val="0"/>
      </c:catAx>
      <c:valAx>
        <c:axId val="395481352"/>
        <c:scaling>
          <c:orientation val="minMax"/>
          <c:max val="100"/>
          <c:min val="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395480960"/>
        <c:crosses val="autoZero"/>
        <c:crossBetween val="between"/>
        <c:majorUnit val="2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5DE2-4E1B-80C8-17874DB76A7C}"/>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5DE2-4E1B-80C8-17874DB76A7C}"/>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5DE2-4E1B-80C8-17874DB76A7C}"/>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5DE2-4E1B-80C8-17874DB76A7C}"/>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5DE2-4E1B-80C8-17874DB76A7C}"/>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5DE2-4E1B-80C8-17874DB76A7C}"/>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5DE2-4E1B-80C8-17874DB76A7C}"/>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5DE2-4E1B-80C8-17874DB76A7C}"/>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5DE2-4E1B-80C8-17874DB76A7C}"/>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5DE2-4E1B-80C8-17874DB76A7C}"/>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5DE2-4E1B-80C8-17874DB76A7C}"/>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5DE2-4E1B-80C8-17874DB76A7C}"/>
              </c:ext>
            </c:extLst>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26.6</c:v>
                </c:pt>
                <c:pt idx="2">
                  <c:v>28.7</c:v>
                </c:pt>
                <c:pt idx="3">
                  <c:v>24.5</c:v>
                </c:pt>
                <c:pt idx="5">
                  <c:v>24.2</c:v>
                </c:pt>
                <c:pt idx="6">
                  <c:v>27.3</c:v>
                </c:pt>
                <c:pt idx="7">
                  <c:v>27.5</c:v>
                </c:pt>
                <c:pt idx="8">
                  <c:v>27.7</c:v>
                </c:pt>
                <c:pt idx="10">
                  <c:v>24.1</c:v>
                </c:pt>
                <c:pt idx="11">
                  <c:v>26.2</c:v>
                </c:pt>
                <c:pt idx="12">
                  <c:v>26.9</c:v>
                </c:pt>
              </c:numCache>
            </c:numRef>
          </c:val>
          <c:extLst>
            <c:ext xmlns:c16="http://schemas.microsoft.com/office/drawing/2014/chart" uri="{C3380CC4-5D6E-409C-BE32-E72D297353CC}">
              <c16:uniqueId val="{00000018-5DE2-4E1B-80C8-17874DB76A7C}"/>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361585616"/>
        <c:crosses val="autoZero"/>
        <c:auto val="1"/>
        <c:lblAlgn val="ctr"/>
        <c:lblOffset val="100"/>
        <c:noMultiLvlLbl val="0"/>
      </c:catAx>
      <c:valAx>
        <c:axId val="36158561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2817557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Sheet1!$A$2:$A$11</c:f>
              <c:numCache>
                <c:formatCode>General</c:formatCode>
                <c:ptCount val="13"/>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3"/>
                <c:pt idx="0">
                  <c:v>5.4</c:v>
                </c:pt>
                <c:pt idx="1">
                  <c:v>6.1</c:v>
                </c:pt>
                <c:pt idx="2">
                  <c:v>6.1</c:v>
                </c:pt>
                <c:pt idx="3">
                  <c:v>5.8</c:v>
                </c:pt>
                <c:pt idx="4">
                  <c:v>5.8</c:v>
                </c:pt>
                <c:pt idx="5">
                  <c:v>5.0999999999999996</c:v>
                </c:pt>
                <c:pt idx="6">
                  <c:v>4.8</c:v>
                </c:pt>
                <c:pt idx="7">
                  <c:v>5</c:v>
                </c:pt>
                <c:pt idx="8">
                  <c:v>5.2</c:v>
                </c:pt>
                <c:pt idx="9">
                  <c:v>5.6</c:v>
                </c:pt>
              </c:numCache>
            </c:numRef>
          </c:val>
          <c:smooth val="0"/>
          <c:extLst>
            <c:ext xmlns:c16="http://schemas.microsoft.com/office/drawing/2014/chart" uri="{C3380CC4-5D6E-409C-BE32-E72D297353CC}">
              <c16:uniqueId val="{00000000-0F96-4FA4-A985-FD4B77E1AF2B}"/>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395480176"/>
        <c:crosses val="autoZero"/>
        <c:auto val="1"/>
        <c:lblAlgn val="ctr"/>
        <c:lblOffset val="100"/>
        <c:noMultiLvlLbl val="0"/>
      </c:catAx>
      <c:valAx>
        <c:axId val="39548017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39547978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Sheet1!$A$2:$A$11</c:f>
              <c:numCache>
                <c:formatCode>General</c:formatCode>
                <c:ptCount val="13"/>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3"/>
                <c:pt idx="0">
                  <c:v>28.5</c:v>
                </c:pt>
                <c:pt idx="1">
                  <c:v>28.9</c:v>
                </c:pt>
                <c:pt idx="2">
                  <c:v>28.6</c:v>
                </c:pt>
                <c:pt idx="3">
                  <c:v>26.3</c:v>
                </c:pt>
                <c:pt idx="4">
                  <c:v>26.9</c:v>
                </c:pt>
                <c:pt idx="5">
                  <c:v>27.6</c:v>
                </c:pt>
                <c:pt idx="6">
                  <c:v>28.3</c:v>
                </c:pt>
                <c:pt idx="7">
                  <c:v>28.4</c:v>
                </c:pt>
                <c:pt idx="8">
                  <c:v>28</c:v>
                </c:pt>
                <c:pt idx="9">
                  <c:v>26.6</c:v>
                </c:pt>
              </c:numCache>
            </c:numRef>
          </c:val>
          <c:smooth val="0"/>
          <c:extLst>
            <c:ext xmlns:c16="http://schemas.microsoft.com/office/drawing/2014/chart" uri="{C3380CC4-5D6E-409C-BE32-E72D297353CC}">
              <c16:uniqueId val="{00000000-7DC5-4F79-9EBF-FF185A63CE1C}"/>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395480176"/>
        <c:crosses val="autoZero"/>
        <c:auto val="1"/>
        <c:lblAlgn val="ctr"/>
        <c:lblOffset val="100"/>
        <c:noMultiLvlLbl val="0"/>
      </c:catAx>
      <c:valAx>
        <c:axId val="39548017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39547978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18.3</c:v>
                </c:pt>
                <c:pt idx="1">
                  <c:v>18.600000000000001</c:v>
                </c:pt>
              </c:numCache>
            </c:numRef>
          </c:val>
          <c:smooth val="0"/>
          <c:extLst>
            <c:ext xmlns:c16="http://schemas.microsoft.com/office/drawing/2014/chart" uri="{C3380CC4-5D6E-409C-BE32-E72D297353CC}">
              <c16:uniqueId val="{00000000-BFA8-4955-B0A6-4CD9A35D56C6}"/>
            </c:ext>
          </c:extLst>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35.1</c:v>
                </c:pt>
                <c:pt idx="1">
                  <c:v>25.9</c:v>
                </c:pt>
              </c:numCache>
            </c:numRef>
          </c:val>
          <c:smooth val="0"/>
          <c:extLst>
            <c:ext xmlns:c16="http://schemas.microsoft.com/office/drawing/2014/chart" uri="{C3380CC4-5D6E-409C-BE32-E72D297353CC}">
              <c16:uniqueId val="{00000001-BFA8-4955-B0A6-4CD9A35D56C6}"/>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c:ext xmlns:c16="http://schemas.microsoft.com/office/drawing/2014/chart" uri="{C3380CC4-5D6E-409C-BE32-E72D297353CC}">
                <c16:uniqueId val="{00000002-BFA8-4955-B0A6-4CD9A35D56C6}"/>
              </c:ext>
            </c:extLst>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24.7</c:v>
                </c:pt>
                <c:pt idx="1">
                  <c:v>21.2</c:v>
                </c:pt>
              </c:numCache>
            </c:numRef>
          </c:val>
          <c:smooth val="0"/>
          <c:extLst>
            <c:ext xmlns:c16="http://schemas.microsoft.com/office/drawing/2014/chart" uri="{C3380CC4-5D6E-409C-BE32-E72D297353CC}">
              <c16:uniqueId val="{00000003-BFA8-4955-B0A6-4CD9A35D56C6}"/>
            </c:ext>
          </c:extLst>
        </c:ser>
        <c:dLbls>
          <c:showLegendKey val="0"/>
          <c:showVal val="0"/>
          <c:showCatName val="0"/>
          <c:showSerName val="0"/>
          <c:showPercent val="0"/>
          <c:showBubbleSize val="0"/>
        </c:dLbls>
        <c:hiLowLines>
          <c:spPr>
            <a:ln w="32356">
              <a:solidFill>
                <a:schemeClr val="tx1"/>
              </a:solidFill>
              <a:prstDash val="solid"/>
            </a:ln>
          </c:spPr>
        </c:hiLowLines>
        <c:axId val="395480960"/>
        <c:axId val="395481352"/>
      </c:stockChart>
      <c:catAx>
        <c:axId val="395480960"/>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395481352"/>
        <c:crosses val="autoZero"/>
        <c:auto val="1"/>
        <c:lblAlgn val="ctr"/>
        <c:lblOffset val="100"/>
        <c:tickLblSkip val="1"/>
        <c:tickMarkSkip val="1"/>
        <c:noMultiLvlLbl val="0"/>
      </c:catAx>
      <c:valAx>
        <c:axId val="395481352"/>
        <c:scaling>
          <c:orientation val="minMax"/>
          <c:max val="50"/>
          <c:min val="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395480960"/>
        <c:crosses val="autoZero"/>
        <c:crossBetween val="between"/>
        <c:majorUnit val="1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C0CD-4BDF-AE93-C834B612D925}"/>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C0CD-4BDF-AE93-C834B612D925}"/>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C0CD-4BDF-AE93-C834B612D925}"/>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C0CD-4BDF-AE93-C834B612D925}"/>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C0CD-4BDF-AE93-C834B612D925}"/>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C0CD-4BDF-AE93-C834B612D925}"/>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C0CD-4BDF-AE93-C834B612D925}"/>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C0CD-4BDF-AE93-C834B612D925}"/>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C0CD-4BDF-AE93-C834B612D925}"/>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C0CD-4BDF-AE93-C834B612D925}"/>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C0CD-4BDF-AE93-C834B612D925}"/>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C0CD-4BDF-AE93-C834B612D925}"/>
              </c:ext>
            </c:extLst>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13.9</c:v>
                </c:pt>
                <c:pt idx="2">
                  <c:v>15.9</c:v>
                </c:pt>
                <c:pt idx="3">
                  <c:v>12.1</c:v>
                </c:pt>
                <c:pt idx="5">
                  <c:v>13.5</c:v>
                </c:pt>
                <c:pt idx="6">
                  <c:v>14.2</c:v>
                </c:pt>
                <c:pt idx="7">
                  <c:v>13.4</c:v>
                </c:pt>
                <c:pt idx="8">
                  <c:v>14.7</c:v>
                </c:pt>
                <c:pt idx="10">
                  <c:v>15.6</c:v>
                </c:pt>
                <c:pt idx="11">
                  <c:v>14.4</c:v>
                </c:pt>
                <c:pt idx="12">
                  <c:v>12.8</c:v>
                </c:pt>
              </c:numCache>
            </c:numRef>
          </c:val>
          <c:extLst>
            <c:ext xmlns:c16="http://schemas.microsoft.com/office/drawing/2014/chart" uri="{C3380CC4-5D6E-409C-BE32-E72D297353CC}">
              <c16:uniqueId val="{00000018-C0CD-4BDF-AE93-C834B612D925}"/>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361585616"/>
        <c:crosses val="autoZero"/>
        <c:auto val="1"/>
        <c:lblAlgn val="ctr"/>
        <c:lblOffset val="100"/>
        <c:noMultiLvlLbl val="0"/>
      </c:catAx>
      <c:valAx>
        <c:axId val="36158561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2817557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Sheet1!$A$2:$A$11</c:f>
              <c:numCache>
                <c:formatCode>General</c:formatCode>
                <c:ptCount val="13"/>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3"/>
                <c:pt idx="0">
                  <c:v>14</c:v>
                </c:pt>
                <c:pt idx="1">
                  <c:v>13.5</c:v>
                </c:pt>
                <c:pt idx="2">
                  <c:v>14.6</c:v>
                </c:pt>
                <c:pt idx="3">
                  <c:v>12.9</c:v>
                </c:pt>
                <c:pt idx="4">
                  <c:v>13.2</c:v>
                </c:pt>
                <c:pt idx="5">
                  <c:v>13.8</c:v>
                </c:pt>
                <c:pt idx="6">
                  <c:v>15.3</c:v>
                </c:pt>
                <c:pt idx="7">
                  <c:v>15.7</c:v>
                </c:pt>
                <c:pt idx="8">
                  <c:v>14.8</c:v>
                </c:pt>
                <c:pt idx="9">
                  <c:v>13.9</c:v>
                </c:pt>
              </c:numCache>
            </c:numRef>
          </c:val>
          <c:smooth val="0"/>
          <c:extLst>
            <c:ext xmlns:c16="http://schemas.microsoft.com/office/drawing/2014/chart" uri="{C3380CC4-5D6E-409C-BE32-E72D297353CC}">
              <c16:uniqueId val="{00000000-42DB-45A0-8E9F-D4FAA914DE67}"/>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395480176"/>
        <c:crosses val="autoZero"/>
        <c:auto val="1"/>
        <c:lblAlgn val="ctr"/>
        <c:lblOffset val="100"/>
        <c:noMultiLvlLbl val="0"/>
      </c:catAx>
      <c:valAx>
        <c:axId val="39548017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39547978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9</c:v>
                </c:pt>
                <c:pt idx="1">
                  <c:v>9.4</c:v>
                </c:pt>
              </c:numCache>
            </c:numRef>
          </c:val>
          <c:smooth val="0"/>
          <c:extLst>
            <c:ext xmlns:c16="http://schemas.microsoft.com/office/drawing/2014/chart" uri="{C3380CC4-5D6E-409C-BE32-E72D297353CC}">
              <c16:uniqueId val="{00000000-0E0F-44D7-9F36-E8033F47C42D}"/>
            </c:ext>
          </c:extLst>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18.100000000000001</c:v>
                </c:pt>
                <c:pt idx="1">
                  <c:v>14.8</c:v>
                </c:pt>
              </c:numCache>
            </c:numRef>
          </c:val>
          <c:smooth val="0"/>
          <c:extLst>
            <c:ext xmlns:c16="http://schemas.microsoft.com/office/drawing/2014/chart" uri="{C3380CC4-5D6E-409C-BE32-E72D297353CC}">
              <c16:uniqueId val="{00000001-0E0F-44D7-9F36-E8033F47C42D}"/>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c:ext xmlns:c16="http://schemas.microsoft.com/office/drawing/2014/chart" uri="{C3380CC4-5D6E-409C-BE32-E72D297353CC}">
                <c16:uniqueId val="{00000002-0E0F-44D7-9F36-E8033F47C42D}"/>
              </c:ext>
            </c:extLst>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12.3</c:v>
                </c:pt>
                <c:pt idx="1">
                  <c:v>11.8</c:v>
                </c:pt>
              </c:numCache>
            </c:numRef>
          </c:val>
          <c:smooth val="0"/>
          <c:extLst>
            <c:ext xmlns:c16="http://schemas.microsoft.com/office/drawing/2014/chart" uri="{C3380CC4-5D6E-409C-BE32-E72D297353CC}">
              <c16:uniqueId val="{00000003-0E0F-44D7-9F36-E8033F47C42D}"/>
            </c:ext>
          </c:extLst>
        </c:ser>
        <c:dLbls>
          <c:showLegendKey val="0"/>
          <c:showVal val="0"/>
          <c:showCatName val="0"/>
          <c:showSerName val="0"/>
          <c:showPercent val="0"/>
          <c:showBubbleSize val="0"/>
        </c:dLbls>
        <c:hiLowLines>
          <c:spPr>
            <a:ln w="32356">
              <a:solidFill>
                <a:schemeClr val="tx1"/>
              </a:solidFill>
              <a:prstDash val="solid"/>
            </a:ln>
          </c:spPr>
        </c:hiLowLines>
        <c:axId val="395480960"/>
        <c:axId val="395481352"/>
      </c:stockChart>
      <c:catAx>
        <c:axId val="395480960"/>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395481352"/>
        <c:crosses val="autoZero"/>
        <c:auto val="1"/>
        <c:lblAlgn val="ctr"/>
        <c:lblOffset val="100"/>
        <c:tickLblSkip val="1"/>
        <c:tickMarkSkip val="1"/>
        <c:noMultiLvlLbl val="0"/>
      </c:catAx>
      <c:valAx>
        <c:axId val="395481352"/>
        <c:scaling>
          <c:orientation val="minMax"/>
          <c:max val="50"/>
          <c:min val="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395480960"/>
        <c:crosses val="autoZero"/>
        <c:crossBetween val="between"/>
        <c:majorUnit val="1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773F-49F4-9CAB-4ED38A5E47FC}"/>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773F-49F4-9CAB-4ED38A5E47FC}"/>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773F-49F4-9CAB-4ED38A5E47FC}"/>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773F-49F4-9CAB-4ED38A5E47FC}"/>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773F-49F4-9CAB-4ED38A5E47FC}"/>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773F-49F4-9CAB-4ED38A5E47FC}"/>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773F-49F4-9CAB-4ED38A5E47FC}"/>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773F-49F4-9CAB-4ED38A5E47FC}"/>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773F-49F4-9CAB-4ED38A5E47FC}"/>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773F-49F4-9CAB-4ED38A5E47FC}"/>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773F-49F4-9CAB-4ED38A5E47FC}"/>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773F-49F4-9CAB-4ED38A5E47FC}"/>
              </c:ext>
            </c:extLst>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26.7</c:v>
                </c:pt>
                <c:pt idx="2">
                  <c:v>19.399999999999999</c:v>
                </c:pt>
                <c:pt idx="3">
                  <c:v>33.700000000000003</c:v>
                </c:pt>
                <c:pt idx="5">
                  <c:v>25.7</c:v>
                </c:pt>
                <c:pt idx="6">
                  <c:v>25</c:v>
                </c:pt>
                <c:pt idx="7">
                  <c:v>27.2</c:v>
                </c:pt>
                <c:pt idx="8">
                  <c:v>29.1</c:v>
                </c:pt>
                <c:pt idx="10">
                  <c:v>40.9</c:v>
                </c:pt>
                <c:pt idx="11">
                  <c:v>21.4</c:v>
                </c:pt>
                <c:pt idx="12">
                  <c:v>25.3</c:v>
                </c:pt>
              </c:numCache>
            </c:numRef>
          </c:val>
          <c:extLst>
            <c:ext xmlns:c16="http://schemas.microsoft.com/office/drawing/2014/chart" uri="{C3380CC4-5D6E-409C-BE32-E72D297353CC}">
              <c16:uniqueId val="{00000018-773F-49F4-9CAB-4ED38A5E47FC}"/>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361585616"/>
        <c:crosses val="autoZero"/>
        <c:auto val="1"/>
        <c:lblAlgn val="ctr"/>
        <c:lblOffset val="100"/>
        <c:noMultiLvlLbl val="0"/>
      </c:catAx>
      <c:valAx>
        <c:axId val="36158561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2817557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Sheet1!$A$2:$A$11</c:f>
              <c:numCache>
                <c:formatCode>General</c:formatCode>
                <c:ptCount val="13"/>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3"/>
                <c:pt idx="0">
                  <c:v>17</c:v>
                </c:pt>
                <c:pt idx="1">
                  <c:v>16.399999999999999</c:v>
                </c:pt>
                <c:pt idx="2">
                  <c:v>16.600000000000001</c:v>
                </c:pt>
                <c:pt idx="3">
                  <c:v>16.5</c:v>
                </c:pt>
                <c:pt idx="4">
                  <c:v>18.2</c:v>
                </c:pt>
                <c:pt idx="5">
                  <c:v>17.3</c:v>
                </c:pt>
                <c:pt idx="6">
                  <c:v>17.3</c:v>
                </c:pt>
                <c:pt idx="7">
                  <c:v>19.399999999999999</c:v>
                </c:pt>
                <c:pt idx="8">
                  <c:v>21.5</c:v>
                </c:pt>
                <c:pt idx="9">
                  <c:v>26.7</c:v>
                </c:pt>
              </c:numCache>
            </c:numRef>
          </c:val>
          <c:smooth val="0"/>
          <c:extLst>
            <c:ext xmlns:c16="http://schemas.microsoft.com/office/drawing/2014/chart" uri="{C3380CC4-5D6E-409C-BE32-E72D297353CC}">
              <c16:uniqueId val="{00000000-8C8D-4895-87CE-64FDFF4E9765}"/>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395480176"/>
        <c:crosses val="autoZero"/>
        <c:auto val="1"/>
        <c:lblAlgn val="ctr"/>
        <c:lblOffset val="100"/>
        <c:noMultiLvlLbl val="0"/>
      </c:catAx>
      <c:valAx>
        <c:axId val="39548017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39547978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14.9</c:v>
                </c:pt>
                <c:pt idx="1">
                  <c:v>25.3</c:v>
                </c:pt>
              </c:numCache>
            </c:numRef>
          </c:val>
          <c:smooth val="0"/>
          <c:extLst>
            <c:ext xmlns:c16="http://schemas.microsoft.com/office/drawing/2014/chart" uri="{C3380CC4-5D6E-409C-BE32-E72D297353CC}">
              <c16:uniqueId val="{00000000-4026-40D3-8C7E-DA23AC752194}"/>
            </c:ext>
          </c:extLst>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37.299999999999997</c:v>
                </c:pt>
                <c:pt idx="1">
                  <c:v>43.5</c:v>
                </c:pt>
              </c:numCache>
            </c:numRef>
          </c:val>
          <c:smooth val="0"/>
          <c:extLst>
            <c:ext xmlns:c16="http://schemas.microsoft.com/office/drawing/2014/chart" uri="{C3380CC4-5D6E-409C-BE32-E72D297353CC}">
              <c16:uniqueId val="{00000001-4026-40D3-8C7E-DA23AC752194}"/>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c:ext xmlns:c16="http://schemas.microsoft.com/office/drawing/2014/chart" uri="{C3380CC4-5D6E-409C-BE32-E72D297353CC}">
                <c16:uniqueId val="{00000002-4026-40D3-8C7E-DA23AC752194}"/>
              </c:ext>
            </c:extLst>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25.1</c:v>
                </c:pt>
                <c:pt idx="1">
                  <c:v>30.9</c:v>
                </c:pt>
              </c:numCache>
            </c:numRef>
          </c:val>
          <c:smooth val="0"/>
          <c:extLst>
            <c:ext xmlns:c16="http://schemas.microsoft.com/office/drawing/2014/chart" uri="{C3380CC4-5D6E-409C-BE32-E72D297353CC}">
              <c16:uniqueId val="{00000003-4026-40D3-8C7E-DA23AC752194}"/>
            </c:ext>
          </c:extLst>
        </c:ser>
        <c:dLbls>
          <c:showLegendKey val="0"/>
          <c:showVal val="0"/>
          <c:showCatName val="0"/>
          <c:showSerName val="0"/>
          <c:showPercent val="0"/>
          <c:showBubbleSize val="0"/>
        </c:dLbls>
        <c:hiLowLines>
          <c:spPr>
            <a:ln w="32356">
              <a:solidFill>
                <a:schemeClr val="tx1"/>
              </a:solidFill>
              <a:prstDash val="solid"/>
            </a:ln>
          </c:spPr>
        </c:hiLowLines>
        <c:axId val="395480960"/>
        <c:axId val="395481352"/>
      </c:stockChart>
      <c:catAx>
        <c:axId val="395480960"/>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395481352"/>
        <c:crosses val="autoZero"/>
        <c:auto val="1"/>
        <c:lblAlgn val="ctr"/>
        <c:lblOffset val="100"/>
        <c:tickLblSkip val="1"/>
        <c:tickMarkSkip val="1"/>
        <c:noMultiLvlLbl val="0"/>
      </c:catAx>
      <c:valAx>
        <c:axId val="395481352"/>
        <c:scaling>
          <c:orientation val="minMax"/>
          <c:max val="100"/>
          <c:min val="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395480960"/>
        <c:crosses val="autoZero"/>
        <c:crossBetween val="between"/>
        <c:majorUnit val="2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6ACA-4F58-AB14-0C357E61C607}"/>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6ACA-4F58-AB14-0C357E61C607}"/>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6ACA-4F58-AB14-0C357E61C607}"/>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6ACA-4F58-AB14-0C357E61C607}"/>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6ACA-4F58-AB14-0C357E61C607}"/>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6ACA-4F58-AB14-0C357E61C607}"/>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6ACA-4F58-AB14-0C357E61C607}"/>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6ACA-4F58-AB14-0C357E61C607}"/>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6ACA-4F58-AB14-0C357E61C607}"/>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6ACA-4F58-AB14-0C357E61C607}"/>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6ACA-4F58-AB14-0C357E61C607}"/>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6ACA-4F58-AB14-0C357E61C607}"/>
              </c:ext>
            </c:extLst>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31.3</c:v>
                </c:pt>
                <c:pt idx="2">
                  <c:v>40.4</c:v>
                </c:pt>
                <c:pt idx="3">
                  <c:v>22.5</c:v>
                </c:pt>
                <c:pt idx="5">
                  <c:v>33.200000000000003</c:v>
                </c:pt>
                <c:pt idx="6">
                  <c:v>33.200000000000003</c:v>
                </c:pt>
                <c:pt idx="7">
                  <c:v>30.2</c:v>
                </c:pt>
                <c:pt idx="8">
                  <c:v>28</c:v>
                </c:pt>
                <c:pt idx="10">
                  <c:v>22.7</c:v>
                </c:pt>
                <c:pt idx="11">
                  <c:v>31.1</c:v>
                </c:pt>
                <c:pt idx="12">
                  <c:v>34</c:v>
                </c:pt>
              </c:numCache>
            </c:numRef>
          </c:val>
          <c:extLst>
            <c:ext xmlns:c16="http://schemas.microsoft.com/office/drawing/2014/chart" uri="{C3380CC4-5D6E-409C-BE32-E72D297353CC}">
              <c16:uniqueId val="{00000018-6ACA-4F58-AB14-0C357E61C607}"/>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361585616"/>
        <c:crosses val="autoZero"/>
        <c:auto val="1"/>
        <c:lblAlgn val="ctr"/>
        <c:lblOffset val="100"/>
        <c:noMultiLvlLbl val="0"/>
      </c:catAx>
      <c:valAx>
        <c:axId val="36158561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2817557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Sheet1!$A$2:$A$11</c:f>
              <c:numCache>
                <c:formatCode>General</c:formatCode>
                <c:ptCount val="13"/>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3"/>
                <c:pt idx="0">
                  <c:v>47.1</c:v>
                </c:pt>
                <c:pt idx="1">
                  <c:v>44.5</c:v>
                </c:pt>
                <c:pt idx="2">
                  <c:v>45</c:v>
                </c:pt>
                <c:pt idx="3">
                  <c:v>44.4</c:v>
                </c:pt>
                <c:pt idx="4">
                  <c:v>43.1</c:v>
                </c:pt>
                <c:pt idx="5">
                  <c:v>43.9</c:v>
                </c:pt>
                <c:pt idx="6">
                  <c:v>44.4</c:v>
                </c:pt>
                <c:pt idx="7">
                  <c:v>40.299999999999997</c:v>
                </c:pt>
                <c:pt idx="8">
                  <c:v>37.5</c:v>
                </c:pt>
                <c:pt idx="9">
                  <c:v>31.3</c:v>
                </c:pt>
              </c:numCache>
            </c:numRef>
          </c:val>
          <c:smooth val="0"/>
          <c:extLst>
            <c:ext xmlns:c16="http://schemas.microsoft.com/office/drawing/2014/chart" uri="{C3380CC4-5D6E-409C-BE32-E72D297353CC}">
              <c16:uniqueId val="{00000000-D588-43D5-8384-CB9C0B8903BA}"/>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395480176"/>
        <c:crosses val="autoZero"/>
        <c:auto val="1"/>
        <c:lblAlgn val="ctr"/>
        <c:lblOffset val="100"/>
        <c:noMultiLvlLbl val="0"/>
      </c:catAx>
      <c:valAx>
        <c:axId val="39548017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39547978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4.9000000000000004</c:v>
                </c:pt>
                <c:pt idx="1">
                  <c:v>3.8</c:v>
                </c:pt>
              </c:numCache>
            </c:numRef>
          </c:val>
          <c:smooth val="0"/>
          <c:extLst>
            <c:ext xmlns:c16="http://schemas.microsoft.com/office/drawing/2014/chart" uri="{C3380CC4-5D6E-409C-BE32-E72D297353CC}">
              <c16:uniqueId val="{00000000-0F02-4F2F-9B58-52983D5EAEE8}"/>
            </c:ext>
          </c:extLst>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13</c:v>
                </c:pt>
                <c:pt idx="1">
                  <c:v>12.1</c:v>
                </c:pt>
              </c:numCache>
            </c:numRef>
          </c:val>
          <c:smooth val="0"/>
          <c:extLst>
            <c:ext xmlns:c16="http://schemas.microsoft.com/office/drawing/2014/chart" uri="{C3380CC4-5D6E-409C-BE32-E72D297353CC}">
              <c16:uniqueId val="{00000001-0F02-4F2F-9B58-52983D5EAEE8}"/>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c:ext xmlns:c16="http://schemas.microsoft.com/office/drawing/2014/chart" uri="{C3380CC4-5D6E-409C-BE32-E72D297353CC}">
                <c16:uniqueId val="{00000002-0F02-4F2F-9B58-52983D5EAEE8}"/>
              </c:ext>
            </c:extLst>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7.5</c:v>
                </c:pt>
                <c:pt idx="1">
                  <c:v>8.1</c:v>
                </c:pt>
              </c:numCache>
            </c:numRef>
          </c:val>
          <c:smooth val="0"/>
          <c:extLst>
            <c:ext xmlns:c16="http://schemas.microsoft.com/office/drawing/2014/chart" uri="{C3380CC4-5D6E-409C-BE32-E72D297353CC}">
              <c16:uniqueId val="{00000003-0F02-4F2F-9B58-52983D5EAEE8}"/>
            </c:ext>
          </c:extLst>
        </c:ser>
        <c:dLbls>
          <c:showLegendKey val="0"/>
          <c:showVal val="0"/>
          <c:showCatName val="0"/>
          <c:showSerName val="0"/>
          <c:showPercent val="0"/>
          <c:showBubbleSize val="0"/>
        </c:dLbls>
        <c:hiLowLines>
          <c:spPr>
            <a:ln w="32356">
              <a:solidFill>
                <a:schemeClr val="tx1"/>
              </a:solidFill>
              <a:prstDash val="solid"/>
            </a:ln>
          </c:spPr>
        </c:hiLowLines>
        <c:axId val="395480960"/>
        <c:axId val="395481352"/>
      </c:stockChart>
      <c:catAx>
        <c:axId val="395480960"/>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395481352"/>
        <c:crosses val="autoZero"/>
        <c:auto val="1"/>
        <c:lblAlgn val="ctr"/>
        <c:lblOffset val="100"/>
        <c:tickLblSkip val="1"/>
        <c:tickMarkSkip val="1"/>
        <c:noMultiLvlLbl val="0"/>
      </c:catAx>
      <c:valAx>
        <c:axId val="395481352"/>
        <c:scaling>
          <c:orientation val="minMax"/>
          <c:max val="20"/>
          <c:min val="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395480960"/>
        <c:crosses val="autoZero"/>
        <c:crossBetween val="between"/>
        <c:majorUnit val="5"/>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19.8</c:v>
                </c:pt>
                <c:pt idx="1">
                  <c:v>15.5</c:v>
                </c:pt>
              </c:numCache>
            </c:numRef>
          </c:val>
          <c:smooth val="0"/>
          <c:extLst>
            <c:ext xmlns:c16="http://schemas.microsoft.com/office/drawing/2014/chart" uri="{C3380CC4-5D6E-409C-BE32-E72D297353CC}">
              <c16:uniqueId val="{00000000-2E27-4E5D-99FE-01883E1BC906}"/>
            </c:ext>
          </c:extLst>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48.3</c:v>
                </c:pt>
                <c:pt idx="1">
                  <c:v>32.799999999999997</c:v>
                </c:pt>
              </c:numCache>
            </c:numRef>
          </c:val>
          <c:smooth val="0"/>
          <c:extLst>
            <c:ext xmlns:c16="http://schemas.microsoft.com/office/drawing/2014/chart" uri="{C3380CC4-5D6E-409C-BE32-E72D297353CC}">
              <c16:uniqueId val="{00000001-2E27-4E5D-99FE-01883E1BC906}"/>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c:ext xmlns:c16="http://schemas.microsoft.com/office/drawing/2014/chart" uri="{C3380CC4-5D6E-409C-BE32-E72D297353CC}">
                <c16:uniqueId val="{00000002-2E27-4E5D-99FE-01883E1BC906}"/>
              </c:ext>
            </c:extLst>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28.9</c:v>
                </c:pt>
                <c:pt idx="1">
                  <c:v>22.8</c:v>
                </c:pt>
              </c:numCache>
            </c:numRef>
          </c:val>
          <c:smooth val="0"/>
          <c:extLst>
            <c:ext xmlns:c16="http://schemas.microsoft.com/office/drawing/2014/chart" uri="{C3380CC4-5D6E-409C-BE32-E72D297353CC}">
              <c16:uniqueId val="{00000003-2E27-4E5D-99FE-01883E1BC906}"/>
            </c:ext>
          </c:extLst>
        </c:ser>
        <c:dLbls>
          <c:showLegendKey val="0"/>
          <c:showVal val="0"/>
          <c:showCatName val="0"/>
          <c:showSerName val="0"/>
          <c:showPercent val="0"/>
          <c:showBubbleSize val="0"/>
        </c:dLbls>
        <c:hiLowLines>
          <c:spPr>
            <a:ln w="32356">
              <a:solidFill>
                <a:schemeClr val="tx1"/>
              </a:solidFill>
              <a:prstDash val="solid"/>
            </a:ln>
          </c:spPr>
        </c:hiLowLines>
        <c:axId val="395480960"/>
        <c:axId val="395481352"/>
      </c:stockChart>
      <c:catAx>
        <c:axId val="395480960"/>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395481352"/>
        <c:crosses val="autoZero"/>
        <c:auto val="1"/>
        <c:lblAlgn val="ctr"/>
        <c:lblOffset val="100"/>
        <c:tickLblSkip val="1"/>
        <c:tickMarkSkip val="1"/>
        <c:noMultiLvlLbl val="0"/>
      </c:catAx>
      <c:valAx>
        <c:axId val="395481352"/>
        <c:scaling>
          <c:orientation val="minMax"/>
          <c:max val="100"/>
          <c:min val="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395480960"/>
        <c:crosses val="autoZero"/>
        <c:crossBetween val="between"/>
        <c:majorUnit val="2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AACD-4163-B5FC-041F6AB629E1}"/>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AACD-4163-B5FC-041F6AB629E1}"/>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AACD-4163-B5FC-041F6AB629E1}"/>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AACD-4163-B5FC-041F6AB629E1}"/>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AACD-4163-B5FC-041F6AB629E1}"/>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AACD-4163-B5FC-041F6AB629E1}"/>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AACD-4163-B5FC-041F6AB629E1}"/>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AACD-4163-B5FC-041F6AB629E1}"/>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AACD-4163-B5FC-041F6AB629E1}"/>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AACD-4163-B5FC-041F6AB629E1}"/>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AACD-4163-B5FC-041F6AB629E1}"/>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AACD-4163-B5FC-041F6AB629E1}"/>
              </c:ext>
            </c:extLst>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17.5</c:v>
                </c:pt>
                <c:pt idx="2">
                  <c:v>24.7</c:v>
                </c:pt>
                <c:pt idx="3">
                  <c:v>10.6</c:v>
                </c:pt>
                <c:pt idx="5">
                  <c:v>19.399999999999999</c:v>
                </c:pt>
                <c:pt idx="6">
                  <c:v>18.2</c:v>
                </c:pt>
                <c:pt idx="7">
                  <c:v>17</c:v>
                </c:pt>
                <c:pt idx="8">
                  <c:v>15</c:v>
                </c:pt>
                <c:pt idx="10">
                  <c:v>13.1</c:v>
                </c:pt>
                <c:pt idx="11">
                  <c:v>16.600000000000001</c:v>
                </c:pt>
                <c:pt idx="12">
                  <c:v>19.399999999999999</c:v>
                </c:pt>
              </c:numCache>
            </c:numRef>
          </c:val>
          <c:extLst>
            <c:ext xmlns:c16="http://schemas.microsoft.com/office/drawing/2014/chart" uri="{C3380CC4-5D6E-409C-BE32-E72D297353CC}">
              <c16:uniqueId val="{00000018-AACD-4163-B5FC-041F6AB629E1}"/>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361585616"/>
        <c:crosses val="autoZero"/>
        <c:auto val="1"/>
        <c:lblAlgn val="ctr"/>
        <c:lblOffset val="100"/>
        <c:noMultiLvlLbl val="0"/>
      </c:catAx>
      <c:valAx>
        <c:axId val="36158561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2817557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Sheet1!$A$2:$A$11</c:f>
              <c:numCache>
                <c:formatCode>General</c:formatCode>
                <c:ptCount val="13"/>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3"/>
                <c:pt idx="0">
                  <c:v>33.6</c:v>
                </c:pt>
                <c:pt idx="1">
                  <c:v>31.3</c:v>
                </c:pt>
                <c:pt idx="2">
                  <c:v>31.8</c:v>
                </c:pt>
                <c:pt idx="3">
                  <c:v>30.6</c:v>
                </c:pt>
                <c:pt idx="4">
                  <c:v>28.2</c:v>
                </c:pt>
                <c:pt idx="5">
                  <c:v>28.8</c:v>
                </c:pt>
                <c:pt idx="6">
                  <c:v>29.9</c:v>
                </c:pt>
                <c:pt idx="7">
                  <c:v>25.9</c:v>
                </c:pt>
                <c:pt idx="8">
                  <c:v>22.4</c:v>
                </c:pt>
                <c:pt idx="9">
                  <c:v>17.5</c:v>
                </c:pt>
              </c:numCache>
            </c:numRef>
          </c:val>
          <c:smooth val="0"/>
          <c:extLst>
            <c:ext xmlns:c16="http://schemas.microsoft.com/office/drawing/2014/chart" uri="{C3380CC4-5D6E-409C-BE32-E72D297353CC}">
              <c16:uniqueId val="{00000000-6F16-454E-BBDF-F96553EF0C2F}"/>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395480176"/>
        <c:crosses val="autoZero"/>
        <c:auto val="1"/>
        <c:lblAlgn val="ctr"/>
        <c:lblOffset val="100"/>
        <c:noMultiLvlLbl val="0"/>
      </c:catAx>
      <c:valAx>
        <c:axId val="39548017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39547978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10.9</c:v>
                </c:pt>
                <c:pt idx="1">
                  <c:v>7.8</c:v>
                </c:pt>
              </c:numCache>
            </c:numRef>
          </c:val>
          <c:smooth val="0"/>
          <c:extLst>
            <c:ext xmlns:c16="http://schemas.microsoft.com/office/drawing/2014/chart" uri="{C3380CC4-5D6E-409C-BE32-E72D297353CC}">
              <c16:uniqueId val="{00000000-9307-4C78-8DC0-3CA90872C713}"/>
            </c:ext>
          </c:extLst>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33.9</c:v>
                </c:pt>
                <c:pt idx="1">
                  <c:v>17.3</c:v>
                </c:pt>
              </c:numCache>
            </c:numRef>
          </c:val>
          <c:smooth val="0"/>
          <c:extLst>
            <c:ext xmlns:c16="http://schemas.microsoft.com/office/drawing/2014/chart" uri="{C3380CC4-5D6E-409C-BE32-E72D297353CC}">
              <c16:uniqueId val="{00000001-9307-4C78-8DC0-3CA90872C713}"/>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c:ext xmlns:c16="http://schemas.microsoft.com/office/drawing/2014/chart" uri="{C3380CC4-5D6E-409C-BE32-E72D297353CC}">
                <c16:uniqueId val="{00000002-9307-4C78-8DC0-3CA90872C713}"/>
              </c:ext>
            </c:extLst>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16.7</c:v>
                </c:pt>
                <c:pt idx="1">
                  <c:v>12</c:v>
                </c:pt>
              </c:numCache>
            </c:numRef>
          </c:val>
          <c:smooth val="0"/>
          <c:extLst>
            <c:ext xmlns:c16="http://schemas.microsoft.com/office/drawing/2014/chart" uri="{C3380CC4-5D6E-409C-BE32-E72D297353CC}">
              <c16:uniqueId val="{00000003-9307-4C78-8DC0-3CA90872C713}"/>
            </c:ext>
          </c:extLst>
        </c:ser>
        <c:dLbls>
          <c:showLegendKey val="0"/>
          <c:showVal val="0"/>
          <c:showCatName val="0"/>
          <c:showSerName val="0"/>
          <c:showPercent val="0"/>
          <c:showBubbleSize val="0"/>
        </c:dLbls>
        <c:hiLowLines>
          <c:spPr>
            <a:ln w="32356">
              <a:solidFill>
                <a:schemeClr val="tx1"/>
              </a:solidFill>
              <a:prstDash val="solid"/>
            </a:ln>
          </c:spPr>
        </c:hiLowLines>
        <c:axId val="395480960"/>
        <c:axId val="395481352"/>
      </c:stockChart>
      <c:catAx>
        <c:axId val="395480960"/>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395481352"/>
        <c:crosses val="autoZero"/>
        <c:auto val="1"/>
        <c:lblAlgn val="ctr"/>
        <c:lblOffset val="100"/>
        <c:tickLblSkip val="1"/>
        <c:tickMarkSkip val="1"/>
        <c:noMultiLvlLbl val="0"/>
      </c:catAx>
      <c:valAx>
        <c:axId val="395481352"/>
        <c:scaling>
          <c:orientation val="minMax"/>
          <c:max val="50"/>
          <c:min val="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395480960"/>
        <c:crosses val="autoZero"/>
        <c:crossBetween val="between"/>
        <c:majorUnit val="1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96FC-43AF-BA96-4C65061A90C7}"/>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96FC-43AF-BA96-4C65061A90C7}"/>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96FC-43AF-BA96-4C65061A90C7}"/>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96FC-43AF-BA96-4C65061A90C7}"/>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96FC-43AF-BA96-4C65061A90C7}"/>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96FC-43AF-BA96-4C65061A90C7}"/>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96FC-43AF-BA96-4C65061A90C7}"/>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96FC-43AF-BA96-4C65061A90C7}"/>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96FC-43AF-BA96-4C65061A90C7}"/>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96FC-43AF-BA96-4C65061A90C7}"/>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96FC-43AF-BA96-4C65061A90C7}"/>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96FC-43AF-BA96-4C65061A90C7}"/>
              </c:ext>
            </c:extLst>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7.9</c:v>
                </c:pt>
                <c:pt idx="2">
                  <c:v>11.8</c:v>
                </c:pt>
                <c:pt idx="3">
                  <c:v>4.0999999999999996</c:v>
                </c:pt>
                <c:pt idx="5">
                  <c:v>8.6999999999999993</c:v>
                </c:pt>
                <c:pt idx="6">
                  <c:v>8.5</c:v>
                </c:pt>
                <c:pt idx="7">
                  <c:v>7.8</c:v>
                </c:pt>
                <c:pt idx="8">
                  <c:v>6.3</c:v>
                </c:pt>
                <c:pt idx="10">
                  <c:v>6.2</c:v>
                </c:pt>
                <c:pt idx="11">
                  <c:v>7</c:v>
                </c:pt>
                <c:pt idx="12">
                  <c:v>8.9</c:v>
                </c:pt>
              </c:numCache>
            </c:numRef>
          </c:val>
          <c:extLst>
            <c:ext xmlns:c16="http://schemas.microsoft.com/office/drawing/2014/chart" uri="{C3380CC4-5D6E-409C-BE32-E72D297353CC}">
              <c16:uniqueId val="{00000018-96FC-43AF-BA96-4C65061A90C7}"/>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361585616"/>
        <c:crosses val="autoZero"/>
        <c:auto val="1"/>
        <c:lblAlgn val="ctr"/>
        <c:lblOffset val="100"/>
        <c:noMultiLvlLbl val="0"/>
      </c:catAx>
      <c:valAx>
        <c:axId val="36158561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2817557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Sheet1!$A$2:$A$11</c:f>
              <c:numCache>
                <c:formatCode>General</c:formatCode>
                <c:ptCount val="13"/>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3"/>
                <c:pt idx="0">
                  <c:v>18</c:v>
                </c:pt>
                <c:pt idx="1">
                  <c:v>16.399999999999999</c:v>
                </c:pt>
                <c:pt idx="2">
                  <c:v>17.100000000000001</c:v>
                </c:pt>
                <c:pt idx="3">
                  <c:v>16.2</c:v>
                </c:pt>
                <c:pt idx="4">
                  <c:v>14.1</c:v>
                </c:pt>
                <c:pt idx="5">
                  <c:v>14.5</c:v>
                </c:pt>
                <c:pt idx="6">
                  <c:v>14.9</c:v>
                </c:pt>
                <c:pt idx="7">
                  <c:v>12.5</c:v>
                </c:pt>
                <c:pt idx="8">
                  <c:v>10.199999999999999</c:v>
                </c:pt>
                <c:pt idx="9">
                  <c:v>7.9</c:v>
                </c:pt>
              </c:numCache>
            </c:numRef>
          </c:val>
          <c:smooth val="0"/>
          <c:extLst>
            <c:ext xmlns:c16="http://schemas.microsoft.com/office/drawing/2014/chart" uri="{C3380CC4-5D6E-409C-BE32-E72D297353CC}">
              <c16:uniqueId val="{00000000-8E57-4D1C-A915-D8914507A021}"/>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395480176"/>
        <c:crosses val="autoZero"/>
        <c:auto val="1"/>
        <c:lblAlgn val="ctr"/>
        <c:lblOffset val="100"/>
        <c:noMultiLvlLbl val="0"/>
      </c:catAx>
      <c:valAx>
        <c:axId val="39548017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39547978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4.8</c:v>
                </c:pt>
                <c:pt idx="1">
                  <c:v>3.2</c:v>
                </c:pt>
              </c:numCache>
            </c:numRef>
          </c:val>
          <c:smooth val="0"/>
          <c:extLst>
            <c:ext xmlns:c16="http://schemas.microsoft.com/office/drawing/2014/chart" uri="{C3380CC4-5D6E-409C-BE32-E72D297353CC}">
              <c16:uniqueId val="{00000000-AE70-4834-9E69-5EF4D84124EA}"/>
            </c:ext>
          </c:extLst>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16.100000000000001</c:v>
                </c:pt>
                <c:pt idx="1">
                  <c:v>7.6</c:v>
                </c:pt>
              </c:numCache>
            </c:numRef>
          </c:val>
          <c:smooth val="0"/>
          <c:extLst>
            <c:ext xmlns:c16="http://schemas.microsoft.com/office/drawing/2014/chart" uri="{C3380CC4-5D6E-409C-BE32-E72D297353CC}">
              <c16:uniqueId val="{00000001-AE70-4834-9E69-5EF4D84124EA}"/>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c:ext xmlns:c16="http://schemas.microsoft.com/office/drawing/2014/chart" uri="{C3380CC4-5D6E-409C-BE32-E72D297353CC}">
                <c16:uniqueId val="{00000002-AE70-4834-9E69-5EF4D84124EA}"/>
              </c:ext>
            </c:extLst>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8.5</c:v>
                </c:pt>
                <c:pt idx="1">
                  <c:v>5.5</c:v>
                </c:pt>
              </c:numCache>
            </c:numRef>
          </c:val>
          <c:smooth val="0"/>
          <c:extLst>
            <c:ext xmlns:c16="http://schemas.microsoft.com/office/drawing/2014/chart" uri="{C3380CC4-5D6E-409C-BE32-E72D297353CC}">
              <c16:uniqueId val="{00000003-AE70-4834-9E69-5EF4D84124EA}"/>
            </c:ext>
          </c:extLst>
        </c:ser>
        <c:dLbls>
          <c:showLegendKey val="0"/>
          <c:showVal val="0"/>
          <c:showCatName val="0"/>
          <c:showSerName val="0"/>
          <c:showPercent val="0"/>
          <c:showBubbleSize val="0"/>
        </c:dLbls>
        <c:hiLowLines>
          <c:spPr>
            <a:ln w="32356">
              <a:solidFill>
                <a:schemeClr val="tx1"/>
              </a:solidFill>
              <a:prstDash val="solid"/>
            </a:ln>
          </c:spPr>
        </c:hiLowLines>
        <c:axId val="395480960"/>
        <c:axId val="395481352"/>
      </c:stockChart>
      <c:catAx>
        <c:axId val="395480960"/>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395481352"/>
        <c:crosses val="autoZero"/>
        <c:auto val="1"/>
        <c:lblAlgn val="ctr"/>
        <c:lblOffset val="100"/>
        <c:tickLblSkip val="1"/>
        <c:tickMarkSkip val="1"/>
        <c:noMultiLvlLbl val="0"/>
      </c:catAx>
      <c:valAx>
        <c:axId val="395481352"/>
        <c:scaling>
          <c:orientation val="minMax"/>
          <c:max val="50"/>
          <c:min val="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395480960"/>
        <c:crosses val="autoZero"/>
        <c:crossBetween val="between"/>
        <c:majorUnit val="1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22E8-44AA-9C89-A7822476DB60}"/>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22E8-44AA-9C89-A7822476DB60}"/>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22E8-44AA-9C89-A7822476DB60}"/>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22E8-44AA-9C89-A7822476DB60}"/>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22E8-44AA-9C89-A7822476DB60}"/>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22E8-44AA-9C89-A7822476DB60}"/>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22E8-44AA-9C89-A7822476DB60}"/>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22E8-44AA-9C89-A7822476DB60}"/>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22E8-44AA-9C89-A7822476DB60}"/>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22E8-44AA-9C89-A7822476DB60}"/>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22E8-44AA-9C89-A7822476DB60}"/>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22E8-44AA-9C89-A7822476DB60}"/>
              </c:ext>
            </c:extLst>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27.8</c:v>
                </c:pt>
                <c:pt idx="2">
                  <c:v>24</c:v>
                </c:pt>
                <c:pt idx="3">
                  <c:v>31.4</c:v>
                </c:pt>
                <c:pt idx="5">
                  <c:v>27.1</c:v>
                </c:pt>
                <c:pt idx="6">
                  <c:v>26.8</c:v>
                </c:pt>
                <c:pt idx="7">
                  <c:v>28.5</c:v>
                </c:pt>
                <c:pt idx="8">
                  <c:v>29.2</c:v>
                </c:pt>
                <c:pt idx="10">
                  <c:v>25.7</c:v>
                </c:pt>
                <c:pt idx="11">
                  <c:v>26</c:v>
                </c:pt>
                <c:pt idx="12">
                  <c:v>28</c:v>
                </c:pt>
              </c:numCache>
            </c:numRef>
          </c:val>
          <c:extLst>
            <c:ext xmlns:c16="http://schemas.microsoft.com/office/drawing/2014/chart" uri="{C3380CC4-5D6E-409C-BE32-E72D297353CC}">
              <c16:uniqueId val="{00000018-22E8-44AA-9C89-A7822476DB60}"/>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361585616"/>
        <c:crosses val="autoZero"/>
        <c:auto val="1"/>
        <c:lblAlgn val="ctr"/>
        <c:lblOffset val="100"/>
        <c:noMultiLvlLbl val="0"/>
      </c:catAx>
      <c:valAx>
        <c:axId val="36158561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2817557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Sheet1!$A$2:$A$7</c:f>
              <c:numCache>
                <c:formatCode>General</c:formatCode>
                <c:ptCount val="13"/>
                <c:pt idx="0">
                  <c:v>2007</c:v>
                </c:pt>
                <c:pt idx="1">
                  <c:v>2009</c:v>
                </c:pt>
                <c:pt idx="2">
                  <c:v>2011</c:v>
                </c:pt>
                <c:pt idx="3">
                  <c:v>2013</c:v>
                </c:pt>
                <c:pt idx="4">
                  <c:v>2015</c:v>
                </c:pt>
                <c:pt idx="5">
                  <c:v>2017</c:v>
                </c:pt>
              </c:numCache>
            </c:numRef>
          </c:cat>
          <c:val>
            <c:numRef>
              <c:f>Sheet1!$B$2:$B$7</c:f>
              <c:numCache>
                <c:formatCode>General</c:formatCode>
                <c:ptCount val="13"/>
                <c:pt idx="0">
                  <c:v>18.600000000000001</c:v>
                </c:pt>
                <c:pt idx="1">
                  <c:v>19.399999999999999</c:v>
                </c:pt>
                <c:pt idx="2">
                  <c:v>20.9</c:v>
                </c:pt>
                <c:pt idx="3">
                  <c:v>22.3</c:v>
                </c:pt>
                <c:pt idx="4">
                  <c:v>26.2</c:v>
                </c:pt>
                <c:pt idx="5">
                  <c:v>27.8</c:v>
                </c:pt>
              </c:numCache>
            </c:numRef>
          </c:val>
          <c:smooth val="0"/>
          <c:extLst>
            <c:ext xmlns:c16="http://schemas.microsoft.com/office/drawing/2014/chart" uri="{C3380CC4-5D6E-409C-BE32-E72D297353CC}">
              <c16:uniqueId val="{00000000-6B1E-4B50-BF06-DA5A2243749B}"/>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395480176"/>
        <c:crosses val="autoZero"/>
        <c:auto val="1"/>
        <c:lblAlgn val="ctr"/>
        <c:lblOffset val="100"/>
        <c:noMultiLvlLbl val="0"/>
      </c:catAx>
      <c:valAx>
        <c:axId val="39548017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39547978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21.4</c:v>
                </c:pt>
                <c:pt idx="1">
                  <c:v>21.4</c:v>
                </c:pt>
              </c:numCache>
            </c:numRef>
          </c:val>
          <c:smooth val="0"/>
          <c:extLst>
            <c:ext xmlns:c16="http://schemas.microsoft.com/office/drawing/2014/chart" uri="{C3380CC4-5D6E-409C-BE32-E72D297353CC}">
              <c16:uniqueId val="{00000000-A203-4D42-8DC8-3F8EC28160AD}"/>
            </c:ext>
          </c:extLst>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38.200000000000003</c:v>
                </c:pt>
                <c:pt idx="1">
                  <c:v>36.1</c:v>
                </c:pt>
              </c:numCache>
            </c:numRef>
          </c:val>
          <c:smooth val="0"/>
          <c:extLst>
            <c:ext xmlns:c16="http://schemas.microsoft.com/office/drawing/2014/chart" uri="{C3380CC4-5D6E-409C-BE32-E72D297353CC}">
              <c16:uniqueId val="{00000001-A203-4D42-8DC8-3F8EC28160AD}"/>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c:ext xmlns:c16="http://schemas.microsoft.com/office/drawing/2014/chart" uri="{C3380CC4-5D6E-409C-BE32-E72D297353CC}">
                <c16:uniqueId val="{00000002-A203-4D42-8DC8-3F8EC28160AD}"/>
              </c:ext>
            </c:extLst>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29.1</c:v>
                </c:pt>
                <c:pt idx="1">
                  <c:v>29.9</c:v>
                </c:pt>
              </c:numCache>
            </c:numRef>
          </c:val>
          <c:smooth val="0"/>
          <c:extLst>
            <c:ext xmlns:c16="http://schemas.microsoft.com/office/drawing/2014/chart" uri="{C3380CC4-5D6E-409C-BE32-E72D297353CC}">
              <c16:uniqueId val="{00000003-A203-4D42-8DC8-3F8EC28160AD}"/>
            </c:ext>
          </c:extLst>
        </c:ser>
        <c:dLbls>
          <c:showLegendKey val="0"/>
          <c:showVal val="0"/>
          <c:showCatName val="0"/>
          <c:showSerName val="0"/>
          <c:showPercent val="0"/>
          <c:showBubbleSize val="0"/>
        </c:dLbls>
        <c:hiLowLines>
          <c:spPr>
            <a:ln w="32356">
              <a:solidFill>
                <a:schemeClr val="tx1"/>
              </a:solidFill>
              <a:prstDash val="solid"/>
            </a:ln>
          </c:spPr>
        </c:hiLowLines>
        <c:axId val="395480960"/>
        <c:axId val="395481352"/>
      </c:stockChart>
      <c:catAx>
        <c:axId val="395480960"/>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395481352"/>
        <c:crosses val="autoZero"/>
        <c:auto val="1"/>
        <c:lblAlgn val="ctr"/>
        <c:lblOffset val="100"/>
        <c:tickLblSkip val="1"/>
        <c:tickMarkSkip val="1"/>
        <c:noMultiLvlLbl val="0"/>
      </c:catAx>
      <c:valAx>
        <c:axId val="395481352"/>
        <c:scaling>
          <c:orientation val="minMax"/>
          <c:max val="50"/>
          <c:min val="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395480960"/>
        <c:crosses val="autoZero"/>
        <c:crossBetween val="between"/>
        <c:majorUnit val="1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EFD4-4383-ABEF-B781D2622257}"/>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EFD4-4383-ABEF-B781D2622257}"/>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EFD4-4383-ABEF-B781D2622257}"/>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EFD4-4383-ABEF-B781D2622257}"/>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EFD4-4383-ABEF-B781D2622257}"/>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EFD4-4383-ABEF-B781D2622257}"/>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EFD4-4383-ABEF-B781D2622257}"/>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EFD4-4383-ABEF-B781D2622257}"/>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EFD4-4383-ABEF-B781D2622257}"/>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EFD4-4383-ABEF-B781D2622257}"/>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EFD4-4383-ABEF-B781D2622257}"/>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EFD4-4383-ABEF-B781D2622257}"/>
              </c:ext>
            </c:extLst>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60.8</c:v>
                </c:pt>
                <c:pt idx="2">
                  <c:v>63.3</c:v>
                </c:pt>
                <c:pt idx="3">
                  <c:v>58.2</c:v>
                </c:pt>
                <c:pt idx="5">
                  <c:v>61.9</c:v>
                </c:pt>
                <c:pt idx="6">
                  <c:v>60.2</c:v>
                </c:pt>
                <c:pt idx="7">
                  <c:v>60.8</c:v>
                </c:pt>
                <c:pt idx="8">
                  <c:v>60</c:v>
                </c:pt>
                <c:pt idx="10">
                  <c:v>60.7</c:v>
                </c:pt>
                <c:pt idx="11">
                  <c:v>62.4</c:v>
                </c:pt>
                <c:pt idx="12">
                  <c:v>59.6</c:v>
                </c:pt>
              </c:numCache>
            </c:numRef>
          </c:val>
          <c:extLst>
            <c:ext xmlns:c16="http://schemas.microsoft.com/office/drawing/2014/chart" uri="{C3380CC4-5D6E-409C-BE32-E72D297353CC}">
              <c16:uniqueId val="{00000018-EFD4-4383-ABEF-B781D2622257}"/>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361585616"/>
        <c:crosses val="autoZero"/>
        <c:auto val="1"/>
        <c:lblAlgn val="ctr"/>
        <c:lblOffset val="100"/>
        <c:noMultiLvlLbl val="0"/>
      </c:catAx>
      <c:valAx>
        <c:axId val="36158561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2817557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C74D-4305-B87D-5D86A93ECAE7}"/>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C74D-4305-B87D-5D86A93ECAE7}"/>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C74D-4305-B87D-5D86A93ECAE7}"/>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C74D-4305-B87D-5D86A93ECAE7}"/>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C74D-4305-B87D-5D86A93ECAE7}"/>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C74D-4305-B87D-5D86A93ECAE7}"/>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C74D-4305-B87D-5D86A93ECAE7}"/>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C74D-4305-B87D-5D86A93ECAE7}"/>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C74D-4305-B87D-5D86A93ECAE7}"/>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C74D-4305-B87D-5D86A93ECAE7}"/>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C74D-4305-B87D-5D86A93ECAE7}"/>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C74D-4305-B87D-5D86A93ECAE7}"/>
              </c:ext>
            </c:extLst>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18.7</c:v>
                </c:pt>
                <c:pt idx="2">
                  <c:v>22.3</c:v>
                </c:pt>
                <c:pt idx="3">
                  <c:v>15.4</c:v>
                </c:pt>
                <c:pt idx="5">
                  <c:v>17.899999999999999</c:v>
                </c:pt>
                <c:pt idx="6">
                  <c:v>19.5</c:v>
                </c:pt>
                <c:pt idx="7">
                  <c:v>17.899999999999999</c:v>
                </c:pt>
                <c:pt idx="8">
                  <c:v>19.600000000000001</c:v>
                </c:pt>
                <c:pt idx="10">
                  <c:v>21.5</c:v>
                </c:pt>
                <c:pt idx="11">
                  <c:v>17</c:v>
                </c:pt>
                <c:pt idx="12">
                  <c:v>19.600000000000001</c:v>
                </c:pt>
              </c:numCache>
            </c:numRef>
          </c:val>
          <c:extLst>
            <c:ext xmlns:c16="http://schemas.microsoft.com/office/drawing/2014/chart" uri="{C3380CC4-5D6E-409C-BE32-E72D297353CC}">
              <c16:uniqueId val="{00000018-C74D-4305-B87D-5D86A93ECAE7}"/>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361585616"/>
        <c:crosses val="autoZero"/>
        <c:auto val="1"/>
        <c:lblAlgn val="ctr"/>
        <c:lblOffset val="100"/>
        <c:noMultiLvlLbl val="0"/>
      </c:catAx>
      <c:valAx>
        <c:axId val="36158561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2817557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Sheet1!$A$2:$A$7</c:f>
              <c:numCache>
                <c:formatCode>General</c:formatCode>
                <c:ptCount val="13"/>
                <c:pt idx="0">
                  <c:v>2007</c:v>
                </c:pt>
                <c:pt idx="1">
                  <c:v>2009</c:v>
                </c:pt>
                <c:pt idx="2">
                  <c:v>2011</c:v>
                </c:pt>
                <c:pt idx="3">
                  <c:v>2013</c:v>
                </c:pt>
                <c:pt idx="4">
                  <c:v>2015</c:v>
                </c:pt>
                <c:pt idx="5">
                  <c:v>2017</c:v>
                </c:pt>
              </c:numCache>
            </c:numRef>
          </c:cat>
          <c:val>
            <c:numRef>
              <c:f>Sheet1!$B$2:$B$7</c:f>
              <c:numCache>
                <c:formatCode>General</c:formatCode>
                <c:ptCount val="13"/>
                <c:pt idx="0">
                  <c:v>33.799999999999997</c:v>
                </c:pt>
                <c:pt idx="1">
                  <c:v>29.2</c:v>
                </c:pt>
                <c:pt idx="2">
                  <c:v>27.8</c:v>
                </c:pt>
                <c:pt idx="3">
                  <c:v>27</c:v>
                </c:pt>
                <c:pt idx="4">
                  <c:v>20.399999999999999</c:v>
                </c:pt>
                <c:pt idx="5">
                  <c:v>18.7</c:v>
                </c:pt>
              </c:numCache>
            </c:numRef>
          </c:val>
          <c:smooth val="0"/>
          <c:extLst>
            <c:ext xmlns:c16="http://schemas.microsoft.com/office/drawing/2014/chart" uri="{C3380CC4-5D6E-409C-BE32-E72D297353CC}">
              <c16:uniqueId val="{00000000-A0B6-4C0D-A3F6-C7E0E7C0298D}"/>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395480176"/>
        <c:crosses val="autoZero"/>
        <c:auto val="1"/>
        <c:lblAlgn val="ctr"/>
        <c:lblOffset val="100"/>
        <c:noMultiLvlLbl val="0"/>
      </c:catAx>
      <c:valAx>
        <c:axId val="39548017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39547978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10.199999999999999</c:v>
                </c:pt>
                <c:pt idx="1">
                  <c:v>9.4</c:v>
                </c:pt>
              </c:numCache>
            </c:numRef>
          </c:val>
          <c:smooth val="0"/>
          <c:extLst>
            <c:ext xmlns:c16="http://schemas.microsoft.com/office/drawing/2014/chart" uri="{C3380CC4-5D6E-409C-BE32-E72D297353CC}">
              <c16:uniqueId val="{00000000-0670-464F-9AE4-C6BA418C36EE}"/>
            </c:ext>
          </c:extLst>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32</c:v>
                </c:pt>
                <c:pt idx="1">
                  <c:v>23.4</c:v>
                </c:pt>
              </c:numCache>
            </c:numRef>
          </c:val>
          <c:smooth val="0"/>
          <c:extLst>
            <c:ext xmlns:c16="http://schemas.microsoft.com/office/drawing/2014/chart" uri="{C3380CC4-5D6E-409C-BE32-E72D297353CC}">
              <c16:uniqueId val="{00000001-0670-464F-9AE4-C6BA418C36EE}"/>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c:ext xmlns:c16="http://schemas.microsoft.com/office/drawing/2014/chart" uri="{C3380CC4-5D6E-409C-BE32-E72D297353CC}">
                <c16:uniqueId val="{00000002-0670-464F-9AE4-C6BA418C36EE}"/>
              </c:ext>
            </c:extLst>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16.399999999999999</c:v>
                </c:pt>
                <c:pt idx="1">
                  <c:v>15.1</c:v>
                </c:pt>
              </c:numCache>
            </c:numRef>
          </c:val>
          <c:smooth val="0"/>
          <c:extLst>
            <c:ext xmlns:c16="http://schemas.microsoft.com/office/drawing/2014/chart" uri="{C3380CC4-5D6E-409C-BE32-E72D297353CC}">
              <c16:uniqueId val="{00000003-0670-464F-9AE4-C6BA418C36EE}"/>
            </c:ext>
          </c:extLst>
        </c:ser>
        <c:dLbls>
          <c:showLegendKey val="0"/>
          <c:showVal val="0"/>
          <c:showCatName val="0"/>
          <c:showSerName val="0"/>
          <c:showPercent val="0"/>
          <c:showBubbleSize val="0"/>
        </c:dLbls>
        <c:hiLowLines>
          <c:spPr>
            <a:ln w="32356">
              <a:solidFill>
                <a:schemeClr val="tx1"/>
              </a:solidFill>
              <a:prstDash val="solid"/>
            </a:ln>
          </c:spPr>
        </c:hiLowLines>
        <c:axId val="395480960"/>
        <c:axId val="395481352"/>
      </c:stockChart>
      <c:catAx>
        <c:axId val="395480960"/>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395481352"/>
        <c:crosses val="autoZero"/>
        <c:auto val="1"/>
        <c:lblAlgn val="ctr"/>
        <c:lblOffset val="100"/>
        <c:tickLblSkip val="1"/>
        <c:tickMarkSkip val="1"/>
        <c:noMultiLvlLbl val="0"/>
      </c:catAx>
      <c:valAx>
        <c:axId val="395481352"/>
        <c:scaling>
          <c:orientation val="minMax"/>
          <c:max val="50"/>
          <c:min val="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395480960"/>
        <c:crosses val="autoZero"/>
        <c:crossBetween val="between"/>
        <c:majorUnit val="1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1442-45AC-934B-2715208FA20F}"/>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1442-45AC-934B-2715208FA20F}"/>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1442-45AC-934B-2715208FA20F}"/>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1442-45AC-934B-2715208FA20F}"/>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1442-45AC-934B-2715208FA20F}"/>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1442-45AC-934B-2715208FA20F}"/>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1442-45AC-934B-2715208FA20F}"/>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1442-45AC-934B-2715208FA20F}"/>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1442-45AC-934B-2715208FA20F}"/>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1442-45AC-934B-2715208FA20F}"/>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1442-45AC-934B-2715208FA20F}"/>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1442-45AC-934B-2715208FA20F}"/>
              </c:ext>
            </c:extLst>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12.5</c:v>
                </c:pt>
                <c:pt idx="2">
                  <c:v>15</c:v>
                </c:pt>
                <c:pt idx="3">
                  <c:v>10</c:v>
                </c:pt>
                <c:pt idx="5">
                  <c:v>11.9</c:v>
                </c:pt>
                <c:pt idx="6">
                  <c:v>13.2</c:v>
                </c:pt>
                <c:pt idx="7">
                  <c:v>11.3</c:v>
                </c:pt>
                <c:pt idx="8">
                  <c:v>13.3</c:v>
                </c:pt>
                <c:pt idx="10">
                  <c:v>16.600000000000001</c:v>
                </c:pt>
                <c:pt idx="11">
                  <c:v>10.8</c:v>
                </c:pt>
                <c:pt idx="12">
                  <c:v>12.7</c:v>
                </c:pt>
              </c:numCache>
            </c:numRef>
          </c:val>
          <c:extLst>
            <c:ext xmlns:c16="http://schemas.microsoft.com/office/drawing/2014/chart" uri="{C3380CC4-5D6E-409C-BE32-E72D297353CC}">
              <c16:uniqueId val="{00000018-1442-45AC-934B-2715208FA20F}"/>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361585616"/>
        <c:crosses val="autoZero"/>
        <c:auto val="1"/>
        <c:lblAlgn val="ctr"/>
        <c:lblOffset val="100"/>
        <c:noMultiLvlLbl val="0"/>
      </c:catAx>
      <c:valAx>
        <c:axId val="36158561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2817557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Sheet1!$A$2:$A$7</c:f>
              <c:numCache>
                <c:formatCode>General</c:formatCode>
                <c:ptCount val="13"/>
                <c:pt idx="0">
                  <c:v>2007</c:v>
                </c:pt>
                <c:pt idx="1">
                  <c:v>2009</c:v>
                </c:pt>
                <c:pt idx="2">
                  <c:v>2011</c:v>
                </c:pt>
                <c:pt idx="3">
                  <c:v>2013</c:v>
                </c:pt>
                <c:pt idx="4">
                  <c:v>2015</c:v>
                </c:pt>
                <c:pt idx="5">
                  <c:v>2017</c:v>
                </c:pt>
              </c:numCache>
            </c:numRef>
          </c:cat>
          <c:val>
            <c:numRef>
              <c:f>Sheet1!$B$2:$B$7</c:f>
              <c:numCache>
                <c:formatCode>General</c:formatCode>
                <c:ptCount val="13"/>
                <c:pt idx="0">
                  <c:v>24.4</c:v>
                </c:pt>
                <c:pt idx="1">
                  <c:v>19.7</c:v>
                </c:pt>
                <c:pt idx="2">
                  <c:v>19</c:v>
                </c:pt>
                <c:pt idx="3">
                  <c:v>19.399999999999999</c:v>
                </c:pt>
                <c:pt idx="4">
                  <c:v>13</c:v>
                </c:pt>
                <c:pt idx="5">
                  <c:v>12.5</c:v>
                </c:pt>
              </c:numCache>
            </c:numRef>
          </c:val>
          <c:smooth val="0"/>
          <c:extLst>
            <c:ext xmlns:c16="http://schemas.microsoft.com/office/drawing/2014/chart" uri="{C3380CC4-5D6E-409C-BE32-E72D297353CC}">
              <c16:uniqueId val="{00000000-64B2-43B9-A5A6-2E6EC8D1B9F3}"/>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395480176"/>
        <c:crosses val="autoZero"/>
        <c:auto val="1"/>
        <c:lblAlgn val="ctr"/>
        <c:lblOffset val="100"/>
        <c:noMultiLvlLbl val="0"/>
      </c:catAx>
      <c:valAx>
        <c:axId val="39548017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39547978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5.9</c:v>
                </c:pt>
                <c:pt idx="1">
                  <c:v>4.8</c:v>
                </c:pt>
              </c:numCache>
            </c:numRef>
          </c:val>
          <c:smooth val="0"/>
          <c:extLst>
            <c:ext xmlns:c16="http://schemas.microsoft.com/office/drawing/2014/chart" uri="{C3380CC4-5D6E-409C-BE32-E72D297353CC}">
              <c16:uniqueId val="{00000000-A562-4E58-844B-C31184BF5CAA}"/>
            </c:ext>
          </c:extLst>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21.1</c:v>
                </c:pt>
                <c:pt idx="1">
                  <c:v>16.600000000000001</c:v>
                </c:pt>
              </c:numCache>
            </c:numRef>
          </c:val>
          <c:smooth val="0"/>
          <c:extLst>
            <c:ext xmlns:c16="http://schemas.microsoft.com/office/drawing/2014/chart" uri="{C3380CC4-5D6E-409C-BE32-E72D297353CC}">
              <c16:uniqueId val="{00000001-A562-4E58-844B-C31184BF5CAA}"/>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c:ext xmlns:c16="http://schemas.microsoft.com/office/drawing/2014/chart" uri="{C3380CC4-5D6E-409C-BE32-E72D297353CC}">
                <c16:uniqueId val="{00000002-A562-4E58-844B-C31184BF5CAA}"/>
              </c:ext>
            </c:extLst>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9.6999999999999993</c:v>
                </c:pt>
                <c:pt idx="1">
                  <c:v>9.6999999999999993</c:v>
                </c:pt>
              </c:numCache>
            </c:numRef>
          </c:val>
          <c:smooth val="0"/>
          <c:extLst>
            <c:ext xmlns:c16="http://schemas.microsoft.com/office/drawing/2014/chart" uri="{C3380CC4-5D6E-409C-BE32-E72D297353CC}">
              <c16:uniqueId val="{00000003-A562-4E58-844B-C31184BF5CAA}"/>
            </c:ext>
          </c:extLst>
        </c:ser>
        <c:dLbls>
          <c:showLegendKey val="0"/>
          <c:showVal val="0"/>
          <c:showCatName val="0"/>
          <c:showSerName val="0"/>
          <c:showPercent val="0"/>
          <c:showBubbleSize val="0"/>
        </c:dLbls>
        <c:hiLowLines>
          <c:spPr>
            <a:ln w="32356">
              <a:solidFill>
                <a:schemeClr val="tx1"/>
              </a:solidFill>
              <a:prstDash val="solid"/>
            </a:ln>
          </c:spPr>
        </c:hiLowLines>
        <c:axId val="395480960"/>
        <c:axId val="395481352"/>
      </c:stockChart>
      <c:catAx>
        <c:axId val="395480960"/>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395481352"/>
        <c:crosses val="autoZero"/>
        <c:auto val="1"/>
        <c:lblAlgn val="ctr"/>
        <c:lblOffset val="100"/>
        <c:tickLblSkip val="1"/>
        <c:tickMarkSkip val="1"/>
        <c:noMultiLvlLbl val="0"/>
      </c:catAx>
      <c:valAx>
        <c:axId val="395481352"/>
        <c:scaling>
          <c:orientation val="minMax"/>
          <c:max val="50"/>
          <c:min val="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395480960"/>
        <c:crosses val="autoZero"/>
        <c:crossBetween val="between"/>
        <c:majorUnit val="1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F966-499A-858A-00D2A234818E}"/>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F966-499A-858A-00D2A234818E}"/>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F966-499A-858A-00D2A234818E}"/>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F966-499A-858A-00D2A234818E}"/>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F966-499A-858A-00D2A234818E}"/>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F966-499A-858A-00D2A234818E}"/>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F966-499A-858A-00D2A234818E}"/>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F966-499A-858A-00D2A234818E}"/>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F966-499A-858A-00D2A234818E}"/>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F966-499A-858A-00D2A234818E}"/>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F966-499A-858A-00D2A234818E}"/>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F966-499A-858A-00D2A234818E}"/>
              </c:ext>
            </c:extLst>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7.1</c:v>
                </c:pt>
                <c:pt idx="2">
                  <c:v>8.6999999999999993</c:v>
                </c:pt>
                <c:pt idx="3">
                  <c:v>5.5</c:v>
                </c:pt>
                <c:pt idx="5">
                  <c:v>6.7</c:v>
                </c:pt>
                <c:pt idx="6">
                  <c:v>7.3</c:v>
                </c:pt>
                <c:pt idx="7">
                  <c:v>6.5</c:v>
                </c:pt>
                <c:pt idx="8">
                  <c:v>7.7</c:v>
                </c:pt>
                <c:pt idx="10">
                  <c:v>9.9</c:v>
                </c:pt>
                <c:pt idx="11">
                  <c:v>5.8</c:v>
                </c:pt>
                <c:pt idx="12">
                  <c:v>7.3</c:v>
                </c:pt>
              </c:numCache>
            </c:numRef>
          </c:val>
          <c:extLst>
            <c:ext xmlns:c16="http://schemas.microsoft.com/office/drawing/2014/chart" uri="{C3380CC4-5D6E-409C-BE32-E72D297353CC}">
              <c16:uniqueId val="{00000018-F966-499A-858A-00D2A234818E}"/>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361585616"/>
        <c:crosses val="autoZero"/>
        <c:auto val="1"/>
        <c:lblAlgn val="ctr"/>
        <c:lblOffset val="100"/>
        <c:noMultiLvlLbl val="0"/>
      </c:catAx>
      <c:valAx>
        <c:axId val="36158561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2817557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Sheet1!$A$2:$A$7</c:f>
              <c:numCache>
                <c:formatCode>General</c:formatCode>
                <c:ptCount val="13"/>
                <c:pt idx="0">
                  <c:v>2007</c:v>
                </c:pt>
                <c:pt idx="1">
                  <c:v>2009</c:v>
                </c:pt>
                <c:pt idx="2">
                  <c:v>2011</c:v>
                </c:pt>
                <c:pt idx="3">
                  <c:v>2013</c:v>
                </c:pt>
                <c:pt idx="4">
                  <c:v>2015</c:v>
                </c:pt>
                <c:pt idx="5">
                  <c:v>2017</c:v>
                </c:pt>
              </c:numCache>
            </c:numRef>
          </c:cat>
          <c:val>
            <c:numRef>
              <c:f>Sheet1!$B$2:$B$7</c:f>
              <c:numCache>
                <c:formatCode>General</c:formatCode>
                <c:ptCount val="13"/>
                <c:pt idx="0">
                  <c:v>14.4</c:v>
                </c:pt>
                <c:pt idx="1">
                  <c:v>11.2</c:v>
                </c:pt>
                <c:pt idx="2">
                  <c:v>11.3</c:v>
                </c:pt>
                <c:pt idx="3">
                  <c:v>11.2</c:v>
                </c:pt>
                <c:pt idx="4">
                  <c:v>7.1</c:v>
                </c:pt>
                <c:pt idx="5">
                  <c:v>7.1</c:v>
                </c:pt>
              </c:numCache>
            </c:numRef>
          </c:val>
          <c:smooth val="0"/>
          <c:extLst>
            <c:ext xmlns:c16="http://schemas.microsoft.com/office/drawing/2014/chart" uri="{C3380CC4-5D6E-409C-BE32-E72D297353CC}">
              <c16:uniqueId val="{00000000-85DF-490C-89C8-7EE6B5120A06}"/>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395480176"/>
        <c:crosses val="autoZero"/>
        <c:auto val="1"/>
        <c:lblAlgn val="ctr"/>
        <c:lblOffset val="100"/>
        <c:noMultiLvlLbl val="0"/>
      </c:catAx>
      <c:valAx>
        <c:axId val="39548017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39547978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2.5</c:v>
                </c:pt>
                <c:pt idx="1">
                  <c:v>2.2000000000000002</c:v>
                </c:pt>
              </c:numCache>
            </c:numRef>
          </c:val>
          <c:smooth val="0"/>
          <c:extLst>
            <c:ext xmlns:c16="http://schemas.microsoft.com/office/drawing/2014/chart" uri="{C3380CC4-5D6E-409C-BE32-E72D297353CC}">
              <c16:uniqueId val="{00000000-8CB0-4303-8B57-365559DEF98B}"/>
            </c:ext>
          </c:extLst>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12</c:v>
                </c:pt>
                <c:pt idx="1">
                  <c:v>10.5</c:v>
                </c:pt>
              </c:numCache>
            </c:numRef>
          </c:val>
          <c:smooth val="0"/>
          <c:extLst>
            <c:ext xmlns:c16="http://schemas.microsoft.com/office/drawing/2014/chart" uri="{C3380CC4-5D6E-409C-BE32-E72D297353CC}">
              <c16:uniqueId val="{00000001-8CB0-4303-8B57-365559DEF98B}"/>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c:ext xmlns:c16="http://schemas.microsoft.com/office/drawing/2014/chart" uri="{C3380CC4-5D6E-409C-BE32-E72D297353CC}">
                <c16:uniqueId val="{00000002-8CB0-4303-8B57-365559DEF98B}"/>
              </c:ext>
            </c:extLst>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5.0999999999999996</c:v>
                </c:pt>
                <c:pt idx="1">
                  <c:v>6</c:v>
                </c:pt>
              </c:numCache>
            </c:numRef>
          </c:val>
          <c:smooth val="0"/>
          <c:extLst>
            <c:ext xmlns:c16="http://schemas.microsoft.com/office/drawing/2014/chart" uri="{C3380CC4-5D6E-409C-BE32-E72D297353CC}">
              <c16:uniqueId val="{00000003-8CB0-4303-8B57-365559DEF98B}"/>
            </c:ext>
          </c:extLst>
        </c:ser>
        <c:dLbls>
          <c:showLegendKey val="0"/>
          <c:showVal val="0"/>
          <c:showCatName val="0"/>
          <c:showSerName val="0"/>
          <c:showPercent val="0"/>
          <c:showBubbleSize val="0"/>
        </c:dLbls>
        <c:hiLowLines>
          <c:spPr>
            <a:ln w="32356">
              <a:solidFill>
                <a:schemeClr val="tx1"/>
              </a:solidFill>
              <a:prstDash val="solid"/>
            </a:ln>
          </c:spPr>
        </c:hiLowLines>
        <c:axId val="395480960"/>
        <c:axId val="395481352"/>
      </c:stockChart>
      <c:catAx>
        <c:axId val="395480960"/>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395481352"/>
        <c:crosses val="autoZero"/>
        <c:auto val="1"/>
        <c:lblAlgn val="ctr"/>
        <c:lblOffset val="100"/>
        <c:tickLblSkip val="1"/>
        <c:tickMarkSkip val="1"/>
        <c:noMultiLvlLbl val="0"/>
      </c:catAx>
      <c:valAx>
        <c:axId val="395481352"/>
        <c:scaling>
          <c:orientation val="minMax"/>
          <c:max val="20"/>
          <c:min val="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395480960"/>
        <c:crosses val="autoZero"/>
        <c:crossBetween val="between"/>
        <c:majorUnit val="5"/>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9D21-4C63-9CAE-2649B59159B0}"/>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9D21-4C63-9CAE-2649B59159B0}"/>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9D21-4C63-9CAE-2649B59159B0}"/>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9D21-4C63-9CAE-2649B59159B0}"/>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9D21-4C63-9CAE-2649B59159B0}"/>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9D21-4C63-9CAE-2649B59159B0}"/>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9D21-4C63-9CAE-2649B59159B0}"/>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9D21-4C63-9CAE-2649B59159B0}"/>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9D21-4C63-9CAE-2649B59159B0}"/>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9D21-4C63-9CAE-2649B59159B0}"/>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9D21-4C63-9CAE-2649B59159B0}"/>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9D21-4C63-9CAE-2649B59159B0}"/>
              </c:ext>
            </c:extLst>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47.7</c:v>
                </c:pt>
                <c:pt idx="2">
                  <c:v>37.299999999999997</c:v>
                </c:pt>
                <c:pt idx="3">
                  <c:v>57.7</c:v>
                </c:pt>
                <c:pt idx="5">
                  <c:v>45</c:v>
                </c:pt>
                <c:pt idx="6">
                  <c:v>47.9</c:v>
                </c:pt>
                <c:pt idx="7">
                  <c:v>47.9</c:v>
                </c:pt>
                <c:pt idx="8">
                  <c:v>50.7</c:v>
                </c:pt>
                <c:pt idx="10">
                  <c:v>39.4</c:v>
                </c:pt>
                <c:pt idx="11">
                  <c:v>40.4</c:v>
                </c:pt>
                <c:pt idx="12">
                  <c:v>51.3</c:v>
                </c:pt>
              </c:numCache>
            </c:numRef>
          </c:val>
          <c:extLst>
            <c:ext xmlns:c16="http://schemas.microsoft.com/office/drawing/2014/chart" uri="{C3380CC4-5D6E-409C-BE32-E72D297353CC}">
              <c16:uniqueId val="{00000018-9D21-4C63-9CAE-2649B59159B0}"/>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361585616"/>
        <c:crosses val="autoZero"/>
        <c:auto val="1"/>
        <c:lblAlgn val="ctr"/>
        <c:lblOffset val="100"/>
        <c:noMultiLvlLbl val="0"/>
      </c:catAx>
      <c:valAx>
        <c:axId val="36158561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2817557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Sheet1!$A$2:$A$11</c:f>
              <c:numCache>
                <c:formatCode>General</c:formatCode>
                <c:ptCount val="13"/>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3"/>
                <c:pt idx="0">
                  <c:v>62.6</c:v>
                </c:pt>
                <c:pt idx="1">
                  <c:v>61.3</c:v>
                </c:pt>
                <c:pt idx="2">
                  <c:v>60.7</c:v>
                </c:pt>
                <c:pt idx="3">
                  <c:v>59.9</c:v>
                </c:pt>
                <c:pt idx="4">
                  <c:v>60.4</c:v>
                </c:pt>
                <c:pt idx="5">
                  <c:v>64.8</c:v>
                </c:pt>
                <c:pt idx="6">
                  <c:v>64</c:v>
                </c:pt>
                <c:pt idx="7">
                  <c:v>62.6</c:v>
                </c:pt>
                <c:pt idx="8">
                  <c:v>63.3</c:v>
                </c:pt>
                <c:pt idx="9">
                  <c:v>60.8</c:v>
                </c:pt>
              </c:numCache>
            </c:numRef>
          </c:val>
          <c:smooth val="0"/>
          <c:extLst>
            <c:ext xmlns:c16="http://schemas.microsoft.com/office/drawing/2014/chart" uri="{C3380CC4-5D6E-409C-BE32-E72D297353CC}">
              <c16:uniqueId val="{00000000-3DEB-4D8A-ABBD-DA801210E4A7}"/>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395480176"/>
        <c:crosses val="autoZero"/>
        <c:auto val="1"/>
        <c:lblAlgn val="ctr"/>
        <c:lblOffset val="100"/>
        <c:noMultiLvlLbl val="0"/>
      </c:catAx>
      <c:valAx>
        <c:axId val="39548017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39547978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Sheet1!$A$2:$A$3</c:f>
              <c:numCache>
                <c:formatCode>General</c:formatCode>
                <c:ptCount val="13"/>
                <c:pt idx="0">
                  <c:v>2015</c:v>
                </c:pt>
                <c:pt idx="1">
                  <c:v>2017</c:v>
                </c:pt>
              </c:numCache>
            </c:numRef>
          </c:cat>
          <c:val>
            <c:numRef>
              <c:f>Sheet1!$B$2:$B$3</c:f>
              <c:numCache>
                <c:formatCode>General</c:formatCode>
                <c:ptCount val="13"/>
                <c:pt idx="0">
                  <c:v>42.4</c:v>
                </c:pt>
                <c:pt idx="1">
                  <c:v>47.7</c:v>
                </c:pt>
              </c:numCache>
            </c:numRef>
          </c:val>
          <c:smooth val="0"/>
          <c:extLst>
            <c:ext xmlns:c16="http://schemas.microsoft.com/office/drawing/2014/chart" uri="{C3380CC4-5D6E-409C-BE32-E72D297353CC}">
              <c16:uniqueId val="{00000000-0054-4946-8EE0-211C1F3D7F74}"/>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395480176"/>
        <c:crosses val="autoZero"/>
        <c:auto val="1"/>
        <c:lblAlgn val="ctr"/>
        <c:lblOffset val="100"/>
        <c:noMultiLvlLbl val="0"/>
      </c:catAx>
      <c:valAx>
        <c:axId val="39548017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39547978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3CB2-4892-8988-AAB5ED7241BC}"/>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3CB2-4892-8988-AAB5ED7241BC}"/>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3CB2-4892-8988-AAB5ED7241BC}"/>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3CB2-4892-8988-AAB5ED7241BC}"/>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3CB2-4892-8988-AAB5ED7241BC}"/>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3CB2-4892-8988-AAB5ED7241BC}"/>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3CB2-4892-8988-AAB5ED7241BC}"/>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3CB2-4892-8988-AAB5ED7241BC}"/>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3CB2-4892-8988-AAB5ED7241BC}"/>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3CB2-4892-8988-AAB5ED7241BC}"/>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3CB2-4892-8988-AAB5ED7241BC}"/>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3CB2-4892-8988-AAB5ED7241BC}"/>
              </c:ext>
            </c:extLst>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12.4</c:v>
                </c:pt>
                <c:pt idx="2">
                  <c:v>16.899999999999999</c:v>
                </c:pt>
                <c:pt idx="3">
                  <c:v>8.1999999999999993</c:v>
                </c:pt>
                <c:pt idx="5">
                  <c:v>13</c:v>
                </c:pt>
                <c:pt idx="6">
                  <c:v>13.2</c:v>
                </c:pt>
                <c:pt idx="7">
                  <c:v>11.2</c:v>
                </c:pt>
                <c:pt idx="8">
                  <c:v>11.9</c:v>
                </c:pt>
                <c:pt idx="10">
                  <c:v>21.1</c:v>
                </c:pt>
                <c:pt idx="11">
                  <c:v>13.5</c:v>
                </c:pt>
                <c:pt idx="12">
                  <c:v>10.7</c:v>
                </c:pt>
              </c:numCache>
            </c:numRef>
          </c:val>
          <c:extLst>
            <c:ext xmlns:c16="http://schemas.microsoft.com/office/drawing/2014/chart" uri="{C3380CC4-5D6E-409C-BE32-E72D297353CC}">
              <c16:uniqueId val="{00000018-3CB2-4892-8988-AAB5ED7241BC}"/>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361585616"/>
        <c:crosses val="autoZero"/>
        <c:auto val="1"/>
        <c:lblAlgn val="ctr"/>
        <c:lblOffset val="100"/>
        <c:noMultiLvlLbl val="0"/>
      </c:catAx>
      <c:valAx>
        <c:axId val="36158561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2817557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Sheet1!$A$2:$A$3</c:f>
              <c:numCache>
                <c:formatCode>General</c:formatCode>
                <c:ptCount val="13"/>
                <c:pt idx="0">
                  <c:v>2015</c:v>
                </c:pt>
                <c:pt idx="1">
                  <c:v>2017</c:v>
                </c:pt>
              </c:numCache>
            </c:numRef>
          </c:cat>
          <c:val>
            <c:numRef>
              <c:f>Sheet1!$B$2:$B$3</c:f>
              <c:numCache>
                <c:formatCode>General</c:formatCode>
                <c:ptCount val="13"/>
                <c:pt idx="0">
                  <c:v>13.8</c:v>
                </c:pt>
                <c:pt idx="1">
                  <c:v>12.4</c:v>
                </c:pt>
              </c:numCache>
            </c:numRef>
          </c:val>
          <c:smooth val="0"/>
          <c:extLst>
            <c:ext xmlns:c16="http://schemas.microsoft.com/office/drawing/2014/chart" uri="{C3380CC4-5D6E-409C-BE32-E72D297353CC}">
              <c16:uniqueId val="{00000000-F5AD-4973-8C33-CB46BAB234D4}"/>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395480176"/>
        <c:crosses val="autoZero"/>
        <c:auto val="1"/>
        <c:lblAlgn val="ctr"/>
        <c:lblOffset val="100"/>
        <c:noMultiLvlLbl val="0"/>
      </c:catAx>
      <c:valAx>
        <c:axId val="39548017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39547978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FB89-441F-8A71-D2845E757370}"/>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FB89-441F-8A71-D2845E757370}"/>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FB89-441F-8A71-D2845E757370}"/>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FB89-441F-8A71-D2845E757370}"/>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FB89-441F-8A71-D2845E757370}"/>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FB89-441F-8A71-D2845E757370}"/>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FB89-441F-8A71-D2845E757370}"/>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FB89-441F-8A71-D2845E757370}"/>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FB89-441F-8A71-D2845E757370}"/>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FB89-441F-8A71-D2845E757370}"/>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FB89-441F-8A71-D2845E757370}"/>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FB89-441F-8A71-D2845E757370}"/>
              </c:ext>
            </c:extLst>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7.6</c:v>
                </c:pt>
                <c:pt idx="2">
                  <c:v>10.7</c:v>
                </c:pt>
                <c:pt idx="3">
                  <c:v>4.5</c:v>
                </c:pt>
                <c:pt idx="5">
                  <c:v>7.9</c:v>
                </c:pt>
                <c:pt idx="6">
                  <c:v>7.7</c:v>
                </c:pt>
                <c:pt idx="7">
                  <c:v>6.9</c:v>
                </c:pt>
                <c:pt idx="8">
                  <c:v>7.5</c:v>
                </c:pt>
                <c:pt idx="10">
                  <c:v>13.6</c:v>
                </c:pt>
                <c:pt idx="11">
                  <c:v>8.1999999999999993</c:v>
                </c:pt>
                <c:pt idx="12">
                  <c:v>6.5</c:v>
                </c:pt>
              </c:numCache>
            </c:numRef>
          </c:val>
          <c:extLst>
            <c:ext xmlns:c16="http://schemas.microsoft.com/office/drawing/2014/chart" uri="{C3380CC4-5D6E-409C-BE32-E72D297353CC}">
              <c16:uniqueId val="{00000018-FB89-441F-8A71-D2845E757370}"/>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361585616"/>
        <c:crosses val="autoZero"/>
        <c:auto val="1"/>
        <c:lblAlgn val="ctr"/>
        <c:lblOffset val="100"/>
        <c:noMultiLvlLbl val="0"/>
      </c:catAx>
      <c:valAx>
        <c:axId val="36158561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2817557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Sheet1!$A$2:$A$3</c:f>
              <c:numCache>
                <c:formatCode>General</c:formatCode>
                <c:ptCount val="13"/>
                <c:pt idx="0">
                  <c:v>2015</c:v>
                </c:pt>
                <c:pt idx="1">
                  <c:v>2017</c:v>
                </c:pt>
              </c:numCache>
            </c:numRef>
          </c:cat>
          <c:val>
            <c:numRef>
              <c:f>Sheet1!$B$2:$B$3</c:f>
              <c:numCache>
                <c:formatCode>General</c:formatCode>
                <c:ptCount val="13"/>
                <c:pt idx="0">
                  <c:v>8.3000000000000007</c:v>
                </c:pt>
                <c:pt idx="1">
                  <c:v>7.6</c:v>
                </c:pt>
              </c:numCache>
            </c:numRef>
          </c:val>
          <c:smooth val="0"/>
          <c:extLst>
            <c:ext xmlns:c16="http://schemas.microsoft.com/office/drawing/2014/chart" uri="{C3380CC4-5D6E-409C-BE32-E72D297353CC}">
              <c16:uniqueId val="{00000000-9F6E-4434-B8C6-269E784ABF2D}"/>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395480176"/>
        <c:crosses val="autoZero"/>
        <c:auto val="1"/>
        <c:lblAlgn val="ctr"/>
        <c:lblOffset val="100"/>
        <c:noMultiLvlLbl val="0"/>
      </c:catAx>
      <c:valAx>
        <c:axId val="39548017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39547978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D946-4D21-AC93-0CDAE367751B}"/>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D946-4D21-AC93-0CDAE367751B}"/>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D946-4D21-AC93-0CDAE367751B}"/>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D946-4D21-AC93-0CDAE367751B}"/>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D946-4D21-AC93-0CDAE367751B}"/>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D946-4D21-AC93-0CDAE367751B}"/>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D946-4D21-AC93-0CDAE367751B}"/>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D946-4D21-AC93-0CDAE367751B}"/>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D946-4D21-AC93-0CDAE367751B}"/>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D946-4D21-AC93-0CDAE367751B}"/>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D946-4D21-AC93-0CDAE367751B}"/>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D946-4D21-AC93-0CDAE367751B}"/>
              </c:ext>
            </c:extLst>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4.2</c:v>
                </c:pt>
                <c:pt idx="2">
                  <c:v>5.9</c:v>
                </c:pt>
                <c:pt idx="3">
                  <c:v>2.5</c:v>
                </c:pt>
                <c:pt idx="5">
                  <c:v>4.4000000000000004</c:v>
                </c:pt>
                <c:pt idx="6">
                  <c:v>3.8</c:v>
                </c:pt>
                <c:pt idx="7">
                  <c:v>3.6</c:v>
                </c:pt>
                <c:pt idx="8">
                  <c:v>4.5999999999999996</c:v>
                </c:pt>
                <c:pt idx="10">
                  <c:v>8.9</c:v>
                </c:pt>
                <c:pt idx="11">
                  <c:v>4.2</c:v>
                </c:pt>
                <c:pt idx="12">
                  <c:v>3.4</c:v>
                </c:pt>
              </c:numCache>
            </c:numRef>
          </c:val>
          <c:extLst>
            <c:ext xmlns:c16="http://schemas.microsoft.com/office/drawing/2014/chart" uri="{C3380CC4-5D6E-409C-BE32-E72D297353CC}">
              <c16:uniqueId val="{00000018-D946-4D21-AC93-0CDAE367751B}"/>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361585616"/>
        <c:crosses val="autoZero"/>
        <c:auto val="1"/>
        <c:lblAlgn val="ctr"/>
        <c:lblOffset val="100"/>
        <c:noMultiLvlLbl val="0"/>
      </c:catAx>
      <c:valAx>
        <c:axId val="36158561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2817557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Sheet1!$A$2:$A$3</c:f>
              <c:numCache>
                <c:formatCode>General</c:formatCode>
                <c:ptCount val="13"/>
                <c:pt idx="0">
                  <c:v>2015</c:v>
                </c:pt>
                <c:pt idx="1">
                  <c:v>2017</c:v>
                </c:pt>
              </c:numCache>
            </c:numRef>
          </c:cat>
          <c:val>
            <c:numRef>
              <c:f>Sheet1!$B$2:$B$3</c:f>
              <c:numCache>
                <c:formatCode>General</c:formatCode>
                <c:ptCount val="13"/>
                <c:pt idx="0">
                  <c:v>4.8</c:v>
                </c:pt>
                <c:pt idx="1">
                  <c:v>4.2</c:v>
                </c:pt>
              </c:numCache>
            </c:numRef>
          </c:val>
          <c:smooth val="0"/>
          <c:extLst>
            <c:ext xmlns:c16="http://schemas.microsoft.com/office/drawing/2014/chart" uri="{C3380CC4-5D6E-409C-BE32-E72D297353CC}">
              <c16:uniqueId val="{00000000-3332-44E4-8136-2F1483277E93}"/>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395480176"/>
        <c:crosses val="autoZero"/>
        <c:auto val="1"/>
        <c:lblAlgn val="ctr"/>
        <c:lblOffset val="100"/>
        <c:noMultiLvlLbl val="0"/>
      </c:catAx>
      <c:valAx>
        <c:axId val="39548017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39547978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BB5D-433D-B8A1-3BEF13705BED}"/>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BB5D-433D-B8A1-3BEF13705BED}"/>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BB5D-433D-B8A1-3BEF13705BED}"/>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BB5D-433D-B8A1-3BEF13705BED}"/>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BB5D-433D-B8A1-3BEF13705BED}"/>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BB5D-433D-B8A1-3BEF13705BED}"/>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BB5D-433D-B8A1-3BEF13705BED}"/>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BB5D-433D-B8A1-3BEF13705BED}"/>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BB5D-433D-B8A1-3BEF13705BED}"/>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BB5D-433D-B8A1-3BEF13705BED}"/>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BB5D-433D-B8A1-3BEF13705BED}"/>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BB5D-433D-B8A1-3BEF13705BED}"/>
              </c:ext>
            </c:extLst>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3.8</c:v>
                </c:pt>
                <c:pt idx="2">
                  <c:v>5</c:v>
                </c:pt>
                <c:pt idx="3">
                  <c:v>2.7</c:v>
                </c:pt>
                <c:pt idx="5">
                  <c:v>4.0999999999999996</c:v>
                </c:pt>
                <c:pt idx="6">
                  <c:v>3.8</c:v>
                </c:pt>
                <c:pt idx="7">
                  <c:v>3.1</c:v>
                </c:pt>
                <c:pt idx="8">
                  <c:v>4</c:v>
                </c:pt>
                <c:pt idx="10">
                  <c:v>6.7</c:v>
                </c:pt>
                <c:pt idx="11">
                  <c:v>4</c:v>
                </c:pt>
                <c:pt idx="12">
                  <c:v>3.1</c:v>
                </c:pt>
              </c:numCache>
            </c:numRef>
          </c:val>
          <c:extLst>
            <c:ext xmlns:c16="http://schemas.microsoft.com/office/drawing/2014/chart" uri="{C3380CC4-5D6E-409C-BE32-E72D297353CC}">
              <c16:uniqueId val="{00000018-BB5D-433D-B8A1-3BEF13705BED}"/>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361585616"/>
        <c:crosses val="autoZero"/>
        <c:auto val="1"/>
        <c:lblAlgn val="ctr"/>
        <c:lblOffset val="100"/>
        <c:noMultiLvlLbl val="0"/>
      </c:catAx>
      <c:valAx>
        <c:axId val="36158561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2817557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Sheet1!$A$2:$A$3</c:f>
              <c:numCache>
                <c:formatCode>General</c:formatCode>
                <c:ptCount val="13"/>
                <c:pt idx="0">
                  <c:v>2015</c:v>
                </c:pt>
                <c:pt idx="1">
                  <c:v>2017</c:v>
                </c:pt>
              </c:numCache>
            </c:numRef>
          </c:cat>
          <c:val>
            <c:numRef>
              <c:f>Sheet1!$B$2:$B$3</c:f>
              <c:numCache>
                <c:formatCode>General</c:formatCode>
                <c:ptCount val="13"/>
                <c:pt idx="0">
                  <c:v>3.5</c:v>
                </c:pt>
                <c:pt idx="1">
                  <c:v>3.8</c:v>
                </c:pt>
              </c:numCache>
            </c:numRef>
          </c:val>
          <c:smooth val="0"/>
          <c:extLst>
            <c:ext xmlns:c16="http://schemas.microsoft.com/office/drawing/2014/chart" uri="{C3380CC4-5D6E-409C-BE32-E72D297353CC}">
              <c16:uniqueId val="{00000000-04C3-4592-A556-624351D4E1A7}"/>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395480176"/>
        <c:crosses val="autoZero"/>
        <c:auto val="1"/>
        <c:lblAlgn val="ctr"/>
        <c:lblOffset val="100"/>
        <c:noMultiLvlLbl val="0"/>
      </c:catAx>
      <c:valAx>
        <c:axId val="39548017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39547978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093C-41C7-B734-201FA2873320}"/>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093C-41C7-B734-201FA2873320}"/>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093C-41C7-B734-201FA2873320}"/>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093C-41C7-B734-201FA2873320}"/>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093C-41C7-B734-201FA2873320}"/>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093C-41C7-B734-201FA2873320}"/>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093C-41C7-B734-201FA2873320}"/>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093C-41C7-B734-201FA2873320}"/>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093C-41C7-B734-201FA2873320}"/>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093C-41C7-B734-201FA2873320}"/>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093C-41C7-B734-201FA2873320}"/>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093C-41C7-B734-201FA2873320}"/>
              </c:ext>
            </c:extLst>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75.400000000000006</c:v>
                </c:pt>
                <c:pt idx="2">
                  <c:v>75.400000000000006</c:v>
                </c:pt>
                <c:pt idx="3">
                  <c:v>75.5</c:v>
                </c:pt>
                <c:pt idx="5">
                  <c:v>73.2</c:v>
                </c:pt>
                <c:pt idx="6">
                  <c:v>75.400000000000006</c:v>
                </c:pt>
                <c:pt idx="7">
                  <c:v>76.8</c:v>
                </c:pt>
                <c:pt idx="8">
                  <c:v>76.8</c:v>
                </c:pt>
                <c:pt idx="10">
                  <c:v>67.599999999999994</c:v>
                </c:pt>
                <c:pt idx="11">
                  <c:v>73.400000000000006</c:v>
                </c:pt>
                <c:pt idx="12">
                  <c:v>77.8</c:v>
                </c:pt>
              </c:numCache>
            </c:numRef>
          </c:val>
          <c:extLst>
            <c:ext xmlns:c16="http://schemas.microsoft.com/office/drawing/2014/chart" uri="{C3380CC4-5D6E-409C-BE32-E72D297353CC}">
              <c16:uniqueId val="{00000018-093C-41C7-B734-201FA2873320}"/>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361585616"/>
        <c:crosses val="autoZero"/>
        <c:auto val="1"/>
        <c:lblAlgn val="ctr"/>
        <c:lblOffset val="100"/>
        <c:noMultiLvlLbl val="0"/>
      </c:catAx>
      <c:valAx>
        <c:axId val="36158561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2817557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48.1</c:v>
                </c:pt>
                <c:pt idx="1">
                  <c:v>48.3</c:v>
                </c:pt>
              </c:numCache>
            </c:numRef>
          </c:val>
          <c:smooth val="0"/>
          <c:extLst>
            <c:ext xmlns:c16="http://schemas.microsoft.com/office/drawing/2014/chart" uri="{C3380CC4-5D6E-409C-BE32-E72D297353CC}">
              <c16:uniqueId val="{00000000-A1A2-476F-84FA-22627E44786E}"/>
            </c:ext>
          </c:extLst>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64.900000000000006</c:v>
                </c:pt>
                <c:pt idx="1">
                  <c:v>61.2</c:v>
                </c:pt>
              </c:numCache>
            </c:numRef>
          </c:val>
          <c:smooth val="0"/>
          <c:extLst>
            <c:ext xmlns:c16="http://schemas.microsoft.com/office/drawing/2014/chart" uri="{C3380CC4-5D6E-409C-BE32-E72D297353CC}">
              <c16:uniqueId val="{00000001-A1A2-476F-84FA-22627E44786E}"/>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c:ext xmlns:c16="http://schemas.microsoft.com/office/drawing/2014/chart" uri="{C3380CC4-5D6E-409C-BE32-E72D297353CC}">
                <c16:uniqueId val="{00000002-A1A2-476F-84FA-22627E44786E}"/>
              </c:ext>
            </c:extLst>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57.4</c:v>
                </c:pt>
                <c:pt idx="1">
                  <c:v>53.8</c:v>
                </c:pt>
              </c:numCache>
            </c:numRef>
          </c:val>
          <c:smooth val="0"/>
          <c:extLst>
            <c:ext xmlns:c16="http://schemas.microsoft.com/office/drawing/2014/chart" uri="{C3380CC4-5D6E-409C-BE32-E72D297353CC}">
              <c16:uniqueId val="{00000003-A1A2-476F-84FA-22627E44786E}"/>
            </c:ext>
          </c:extLst>
        </c:ser>
        <c:dLbls>
          <c:showLegendKey val="0"/>
          <c:showVal val="0"/>
          <c:showCatName val="0"/>
          <c:showSerName val="0"/>
          <c:showPercent val="0"/>
          <c:showBubbleSize val="0"/>
        </c:dLbls>
        <c:hiLowLines>
          <c:spPr>
            <a:ln w="32356">
              <a:solidFill>
                <a:schemeClr val="tx1"/>
              </a:solidFill>
              <a:prstDash val="solid"/>
            </a:ln>
          </c:spPr>
        </c:hiLowLines>
        <c:axId val="395480960"/>
        <c:axId val="395481352"/>
      </c:stockChart>
      <c:catAx>
        <c:axId val="395480960"/>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395481352"/>
        <c:crosses val="autoZero"/>
        <c:auto val="1"/>
        <c:lblAlgn val="ctr"/>
        <c:lblOffset val="100"/>
        <c:tickLblSkip val="1"/>
        <c:tickMarkSkip val="1"/>
        <c:noMultiLvlLbl val="0"/>
      </c:catAx>
      <c:valAx>
        <c:axId val="395481352"/>
        <c:scaling>
          <c:orientation val="minMax"/>
          <c:max val="100"/>
          <c:min val="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395480960"/>
        <c:crosses val="autoZero"/>
        <c:crossBetween val="between"/>
        <c:majorUnit val="2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Sheet1!$A$2:$A$3</c:f>
              <c:numCache>
                <c:formatCode>General</c:formatCode>
                <c:ptCount val="13"/>
                <c:pt idx="0">
                  <c:v>2015</c:v>
                </c:pt>
                <c:pt idx="1">
                  <c:v>2017</c:v>
                </c:pt>
              </c:numCache>
            </c:numRef>
          </c:cat>
          <c:val>
            <c:numRef>
              <c:f>Sheet1!$B$2:$B$3</c:f>
              <c:numCache>
                <c:formatCode>General</c:formatCode>
                <c:ptCount val="13"/>
                <c:pt idx="0">
                  <c:v>73.599999999999994</c:v>
                </c:pt>
                <c:pt idx="1">
                  <c:v>75.400000000000006</c:v>
                </c:pt>
              </c:numCache>
            </c:numRef>
          </c:val>
          <c:smooth val="0"/>
          <c:extLst>
            <c:ext xmlns:c16="http://schemas.microsoft.com/office/drawing/2014/chart" uri="{C3380CC4-5D6E-409C-BE32-E72D297353CC}">
              <c16:uniqueId val="{00000000-3D16-4585-9B72-48AD3DF36ACE}"/>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395480176"/>
        <c:crosses val="autoZero"/>
        <c:auto val="1"/>
        <c:lblAlgn val="ctr"/>
        <c:lblOffset val="100"/>
        <c:noMultiLvlLbl val="0"/>
      </c:catAx>
      <c:valAx>
        <c:axId val="39548017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39547978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8125-4F4F-AF1A-D835E92D0FAE}"/>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8125-4F4F-AF1A-D835E92D0FAE}"/>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8125-4F4F-AF1A-D835E92D0FAE}"/>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8125-4F4F-AF1A-D835E92D0FAE}"/>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8125-4F4F-AF1A-D835E92D0FAE}"/>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8125-4F4F-AF1A-D835E92D0FAE}"/>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8125-4F4F-AF1A-D835E92D0FAE}"/>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8125-4F4F-AF1A-D835E92D0FAE}"/>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8125-4F4F-AF1A-D835E92D0FAE}"/>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8125-4F4F-AF1A-D835E92D0FAE}"/>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8125-4F4F-AF1A-D835E92D0FAE}"/>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8125-4F4F-AF1A-D835E92D0FAE}"/>
              </c:ext>
            </c:extLst>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66.8</c:v>
                </c:pt>
                <c:pt idx="2">
                  <c:v>67.400000000000006</c:v>
                </c:pt>
                <c:pt idx="3">
                  <c:v>66.400000000000006</c:v>
                </c:pt>
                <c:pt idx="5">
                  <c:v>63.9</c:v>
                </c:pt>
                <c:pt idx="6">
                  <c:v>66.900000000000006</c:v>
                </c:pt>
                <c:pt idx="7">
                  <c:v>68.3</c:v>
                </c:pt>
                <c:pt idx="8">
                  <c:v>68.900000000000006</c:v>
                </c:pt>
                <c:pt idx="10">
                  <c:v>61.1</c:v>
                </c:pt>
                <c:pt idx="11">
                  <c:v>66</c:v>
                </c:pt>
                <c:pt idx="12">
                  <c:v>68</c:v>
                </c:pt>
              </c:numCache>
            </c:numRef>
          </c:val>
          <c:extLst>
            <c:ext xmlns:c16="http://schemas.microsoft.com/office/drawing/2014/chart" uri="{C3380CC4-5D6E-409C-BE32-E72D297353CC}">
              <c16:uniqueId val="{00000018-8125-4F4F-AF1A-D835E92D0FAE}"/>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361585616"/>
        <c:crosses val="autoZero"/>
        <c:auto val="1"/>
        <c:lblAlgn val="ctr"/>
        <c:lblOffset val="100"/>
        <c:noMultiLvlLbl val="0"/>
      </c:catAx>
      <c:valAx>
        <c:axId val="36158561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2817557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Sheet1!$A$2:$A$3</c:f>
              <c:numCache>
                <c:formatCode>General</c:formatCode>
                <c:ptCount val="13"/>
                <c:pt idx="0">
                  <c:v>2015</c:v>
                </c:pt>
                <c:pt idx="1">
                  <c:v>2017</c:v>
                </c:pt>
              </c:numCache>
            </c:numRef>
          </c:cat>
          <c:val>
            <c:numRef>
              <c:f>Sheet1!$B$2:$B$3</c:f>
              <c:numCache>
                <c:formatCode>General</c:formatCode>
                <c:ptCount val="13"/>
                <c:pt idx="0">
                  <c:v>64.3</c:v>
                </c:pt>
                <c:pt idx="1">
                  <c:v>66.8</c:v>
                </c:pt>
              </c:numCache>
            </c:numRef>
          </c:val>
          <c:smooth val="0"/>
          <c:extLst>
            <c:ext xmlns:c16="http://schemas.microsoft.com/office/drawing/2014/chart" uri="{C3380CC4-5D6E-409C-BE32-E72D297353CC}">
              <c16:uniqueId val="{00000000-2DEE-4D23-A1FF-DDEDB157879C}"/>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395480176"/>
        <c:crosses val="autoZero"/>
        <c:auto val="1"/>
        <c:lblAlgn val="ctr"/>
        <c:lblOffset val="100"/>
        <c:noMultiLvlLbl val="0"/>
      </c:catAx>
      <c:valAx>
        <c:axId val="39548017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39547978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CA36-422E-BD92-5A43903D8C04}"/>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CA36-422E-BD92-5A43903D8C04}"/>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CA36-422E-BD92-5A43903D8C04}"/>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CA36-422E-BD92-5A43903D8C04}"/>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CA36-422E-BD92-5A43903D8C04}"/>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CA36-422E-BD92-5A43903D8C04}"/>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CA36-422E-BD92-5A43903D8C04}"/>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CA36-422E-BD92-5A43903D8C04}"/>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CA36-422E-BD92-5A43903D8C04}"/>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CA36-422E-BD92-5A43903D8C04}"/>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CA36-422E-BD92-5A43903D8C04}"/>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CA36-422E-BD92-5A43903D8C04}"/>
              </c:ext>
            </c:extLst>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51.3</c:v>
                </c:pt>
                <c:pt idx="2">
                  <c:v>51.4</c:v>
                </c:pt>
                <c:pt idx="3">
                  <c:v>51.2</c:v>
                </c:pt>
                <c:pt idx="5">
                  <c:v>50</c:v>
                </c:pt>
                <c:pt idx="6">
                  <c:v>50</c:v>
                </c:pt>
                <c:pt idx="7">
                  <c:v>52.5</c:v>
                </c:pt>
                <c:pt idx="8">
                  <c:v>53</c:v>
                </c:pt>
                <c:pt idx="10">
                  <c:v>47.3</c:v>
                </c:pt>
                <c:pt idx="11">
                  <c:v>52.5</c:v>
                </c:pt>
                <c:pt idx="12">
                  <c:v>51.2</c:v>
                </c:pt>
              </c:numCache>
            </c:numRef>
          </c:val>
          <c:extLst>
            <c:ext xmlns:c16="http://schemas.microsoft.com/office/drawing/2014/chart" uri="{C3380CC4-5D6E-409C-BE32-E72D297353CC}">
              <c16:uniqueId val="{00000018-CA36-422E-BD92-5A43903D8C04}"/>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361585616"/>
        <c:crosses val="autoZero"/>
        <c:auto val="1"/>
        <c:lblAlgn val="ctr"/>
        <c:lblOffset val="100"/>
        <c:noMultiLvlLbl val="0"/>
      </c:catAx>
      <c:valAx>
        <c:axId val="36158561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2817557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Sheet1!$A$2:$A$3</c:f>
              <c:numCache>
                <c:formatCode>General</c:formatCode>
                <c:ptCount val="13"/>
                <c:pt idx="0">
                  <c:v>2015</c:v>
                </c:pt>
                <c:pt idx="1">
                  <c:v>2017</c:v>
                </c:pt>
              </c:numCache>
            </c:numRef>
          </c:cat>
          <c:val>
            <c:numRef>
              <c:f>Sheet1!$B$2:$B$3</c:f>
              <c:numCache>
                <c:formatCode>General</c:formatCode>
                <c:ptCount val="13"/>
                <c:pt idx="0">
                  <c:v>49.5</c:v>
                </c:pt>
                <c:pt idx="1">
                  <c:v>51.3</c:v>
                </c:pt>
              </c:numCache>
            </c:numRef>
          </c:val>
          <c:smooth val="0"/>
          <c:extLst>
            <c:ext xmlns:c16="http://schemas.microsoft.com/office/drawing/2014/chart" uri="{C3380CC4-5D6E-409C-BE32-E72D297353CC}">
              <c16:uniqueId val="{00000000-72F7-4F4A-A90B-ABA2759BD5E6}"/>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395480176"/>
        <c:crosses val="autoZero"/>
        <c:auto val="1"/>
        <c:lblAlgn val="ctr"/>
        <c:lblOffset val="100"/>
        <c:noMultiLvlLbl val="0"/>
      </c:catAx>
      <c:valAx>
        <c:axId val="39548017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39547978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EDD5-4188-A025-6CD888FD342F}"/>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EDD5-4188-A025-6CD888FD342F}"/>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EDD5-4188-A025-6CD888FD342F}"/>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EDD5-4188-A025-6CD888FD342F}"/>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EDD5-4188-A025-6CD888FD342F}"/>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EDD5-4188-A025-6CD888FD342F}"/>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EDD5-4188-A025-6CD888FD342F}"/>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EDD5-4188-A025-6CD888FD342F}"/>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EDD5-4188-A025-6CD888FD342F}"/>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EDD5-4188-A025-6CD888FD342F}"/>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EDD5-4188-A025-6CD888FD342F}"/>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EDD5-4188-A025-6CD888FD342F}"/>
              </c:ext>
            </c:extLst>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14.1</c:v>
                </c:pt>
                <c:pt idx="2">
                  <c:v>13.6</c:v>
                </c:pt>
                <c:pt idx="3">
                  <c:v>14.5</c:v>
                </c:pt>
                <c:pt idx="5">
                  <c:v>13.1</c:v>
                </c:pt>
                <c:pt idx="6">
                  <c:v>13.8</c:v>
                </c:pt>
                <c:pt idx="7">
                  <c:v>14</c:v>
                </c:pt>
                <c:pt idx="8">
                  <c:v>15.2</c:v>
                </c:pt>
                <c:pt idx="10">
                  <c:v>15.2</c:v>
                </c:pt>
                <c:pt idx="11">
                  <c:v>16</c:v>
                </c:pt>
                <c:pt idx="12">
                  <c:v>12.8</c:v>
                </c:pt>
              </c:numCache>
            </c:numRef>
          </c:val>
          <c:extLst>
            <c:ext xmlns:c16="http://schemas.microsoft.com/office/drawing/2014/chart" uri="{C3380CC4-5D6E-409C-BE32-E72D297353CC}">
              <c16:uniqueId val="{00000018-EDD5-4188-A025-6CD888FD342F}"/>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361585616"/>
        <c:crosses val="autoZero"/>
        <c:auto val="1"/>
        <c:lblAlgn val="ctr"/>
        <c:lblOffset val="100"/>
        <c:noMultiLvlLbl val="0"/>
      </c:catAx>
      <c:valAx>
        <c:axId val="36158561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2817557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Sheet1!$A$2:$A$5</c:f>
              <c:numCache>
                <c:formatCode>General</c:formatCode>
                <c:ptCount val="13"/>
                <c:pt idx="0">
                  <c:v>2011</c:v>
                </c:pt>
                <c:pt idx="1">
                  <c:v>2013</c:v>
                </c:pt>
                <c:pt idx="2">
                  <c:v>2015</c:v>
                </c:pt>
                <c:pt idx="3">
                  <c:v>2017</c:v>
                </c:pt>
              </c:numCache>
            </c:numRef>
          </c:cat>
          <c:val>
            <c:numRef>
              <c:f>Sheet1!$B$2:$B$5</c:f>
              <c:numCache>
                <c:formatCode>General</c:formatCode>
                <c:ptCount val="13"/>
                <c:pt idx="0">
                  <c:v>13.1</c:v>
                </c:pt>
                <c:pt idx="1">
                  <c:v>13.7</c:v>
                </c:pt>
                <c:pt idx="2">
                  <c:v>13.8</c:v>
                </c:pt>
                <c:pt idx="3">
                  <c:v>14.1</c:v>
                </c:pt>
              </c:numCache>
            </c:numRef>
          </c:val>
          <c:smooth val="0"/>
          <c:extLst>
            <c:ext xmlns:c16="http://schemas.microsoft.com/office/drawing/2014/chart" uri="{C3380CC4-5D6E-409C-BE32-E72D297353CC}">
              <c16:uniqueId val="{00000000-E51E-486A-ACC9-51A310161CF7}"/>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395480176"/>
        <c:crosses val="autoZero"/>
        <c:auto val="1"/>
        <c:lblAlgn val="ctr"/>
        <c:lblOffset val="100"/>
        <c:noMultiLvlLbl val="0"/>
      </c:catAx>
      <c:valAx>
        <c:axId val="39548017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39547978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10.5</c:v>
                </c:pt>
                <c:pt idx="1">
                  <c:v>12.2</c:v>
                </c:pt>
              </c:numCache>
            </c:numRef>
          </c:val>
          <c:smooth val="0"/>
          <c:extLst>
            <c:ext xmlns:c16="http://schemas.microsoft.com/office/drawing/2014/chart" uri="{C3380CC4-5D6E-409C-BE32-E72D297353CC}">
              <c16:uniqueId val="{00000000-7568-416C-9E34-4D60C8A3B2D7}"/>
            </c:ext>
          </c:extLst>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24.5</c:v>
                </c:pt>
                <c:pt idx="1">
                  <c:v>22</c:v>
                </c:pt>
              </c:numCache>
            </c:numRef>
          </c:val>
          <c:smooth val="0"/>
          <c:extLst>
            <c:ext xmlns:c16="http://schemas.microsoft.com/office/drawing/2014/chart" uri="{C3380CC4-5D6E-409C-BE32-E72D297353CC}">
              <c16:uniqueId val="{00000001-7568-416C-9E34-4D60C8A3B2D7}"/>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c:ext xmlns:c16="http://schemas.microsoft.com/office/drawing/2014/chart" uri="{C3380CC4-5D6E-409C-BE32-E72D297353CC}">
                <c16:uniqueId val="{00000002-7568-416C-9E34-4D60C8A3B2D7}"/>
              </c:ext>
            </c:extLst>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14.6</c:v>
                </c:pt>
                <c:pt idx="1">
                  <c:v>17.7</c:v>
                </c:pt>
              </c:numCache>
            </c:numRef>
          </c:val>
          <c:smooth val="0"/>
          <c:extLst>
            <c:ext xmlns:c16="http://schemas.microsoft.com/office/drawing/2014/chart" uri="{C3380CC4-5D6E-409C-BE32-E72D297353CC}">
              <c16:uniqueId val="{00000003-7568-416C-9E34-4D60C8A3B2D7}"/>
            </c:ext>
          </c:extLst>
        </c:ser>
        <c:dLbls>
          <c:showLegendKey val="0"/>
          <c:showVal val="0"/>
          <c:showCatName val="0"/>
          <c:showSerName val="0"/>
          <c:showPercent val="0"/>
          <c:showBubbleSize val="0"/>
        </c:dLbls>
        <c:hiLowLines>
          <c:spPr>
            <a:ln w="32356">
              <a:solidFill>
                <a:schemeClr val="tx1"/>
              </a:solidFill>
              <a:prstDash val="solid"/>
            </a:ln>
          </c:spPr>
        </c:hiLowLines>
        <c:axId val="395480960"/>
        <c:axId val="395481352"/>
      </c:stockChart>
      <c:catAx>
        <c:axId val="395480960"/>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395481352"/>
        <c:crosses val="autoZero"/>
        <c:auto val="1"/>
        <c:lblAlgn val="ctr"/>
        <c:lblOffset val="100"/>
        <c:tickLblSkip val="1"/>
        <c:tickMarkSkip val="1"/>
        <c:noMultiLvlLbl val="0"/>
      </c:catAx>
      <c:valAx>
        <c:axId val="395481352"/>
        <c:scaling>
          <c:orientation val="minMax"/>
          <c:max val="50"/>
          <c:min val="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395480960"/>
        <c:crosses val="autoZero"/>
        <c:crossBetween val="between"/>
        <c:majorUnit val="1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13A5-4C7F-A1F6-31D52046797E}"/>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13A5-4C7F-A1F6-31D52046797E}"/>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13A5-4C7F-A1F6-31D52046797E}"/>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13A5-4C7F-A1F6-31D52046797E}"/>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13A5-4C7F-A1F6-31D52046797E}"/>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13A5-4C7F-A1F6-31D52046797E}"/>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13A5-4C7F-A1F6-31D52046797E}"/>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13A5-4C7F-A1F6-31D52046797E}"/>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13A5-4C7F-A1F6-31D52046797E}"/>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13A5-4C7F-A1F6-31D52046797E}"/>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13A5-4C7F-A1F6-31D52046797E}"/>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13A5-4C7F-A1F6-31D52046797E}"/>
              </c:ext>
            </c:extLst>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35.299999999999997</c:v>
                </c:pt>
                <c:pt idx="2">
                  <c:v>39.9</c:v>
                </c:pt>
                <c:pt idx="3">
                  <c:v>31</c:v>
                </c:pt>
                <c:pt idx="5">
                  <c:v>38.1</c:v>
                </c:pt>
                <c:pt idx="6">
                  <c:v>37.5</c:v>
                </c:pt>
                <c:pt idx="7">
                  <c:v>32.799999999999997</c:v>
                </c:pt>
                <c:pt idx="8">
                  <c:v>32.1</c:v>
                </c:pt>
                <c:pt idx="10">
                  <c:v>28.7</c:v>
                </c:pt>
                <c:pt idx="11">
                  <c:v>31.7</c:v>
                </c:pt>
                <c:pt idx="12">
                  <c:v>38.1</c:v>
                </c:pt>
              </c:numCache>
            </c:numRef>
          </c:val>
          <c:extLst>
            <c:ext xmlns:c16="http://schemas.microsoft.com/office/drawing/2014/chart" uri="{C3380CC4-5D6E-409C-BE32-E72D297353CC}">
              <c16:uniqueId val="{00000018-13A5-4C7F-A1F6-31D52046797E}"/>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361585616"/>
        <c:crosses val="autoZero"/>
        <c:auto val="1"/>
        <c:lblAlgn val="ctr"/>
        <c:lblOffset val="100"/>
        <c:noMultiLvlLbl val="0"/>
      </c:catAx>
      <c:valAx>
        <c:axId val="36158561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2817557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Sheet1!$A$2:$A$5</c:f>
              <c:numCache>
                <c:formatCode>General</c:formatCode>
                <c:ptCount val="13"/>
                <c:pt idx="0">
                  <c:v>2011</c:v>
                </c:pt>
                <c:pt idx="1">
                  <c:v>2013</c:v>
                </c:pt>
                <c:pt idx="2">
                  <c:v>2015</c:v>
                </c:pt>
                <c:pt idx="3">
                  <c:v>2017</c:v>
                </c:pt>
              </c:numCache>
            </c:numRef>
          </c:cat>
          <c:val>
            <c:numRef>
              <c:f>Sheet1!$B$2:$B$5</c:f>
              <c:numCache>
                <c:formatCode>General</c:formatCode>
                <c:ptCount val="13"/>
                <c:pt idx="0">
                  <c:v>37.700000000000003</c:v>
                </c:pt>
                <c:pt idx="1">
                  <c:v>38.1</c:v>
                </c:pt>
                <c:pt idx="2">
                  <c:v>36.299999999999997</c:v>
                </c:pt>
                <c:pt idx="3">
                  <c:v>35.299999999999997</c:v>
                </c:pt>
              </c:numCache>
            </c:numRef>
          </c:val>
          <c:smooth val="0"/>
          <c:extLst>
            <c:ext xmlns:c16="http://schemas.microsoft.com/office/drawing/2014/chart" uri="{C3380CC4-5D6E-409C-BE32-E72D297353CC}">
              <c16:uniqueId val="{00000000-97CE-4D5D-9C87-CE7080A789C5}"/>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395480176"/>
        <c:crosses val="autoZero"/>
        <c:auto val="1"/>
        <c:lblAlgn val="ctr"/>
        <c:lblOffset val="100"/>
        <c:noMultiLvlLbl val="0"/>
      </c:catAx>
      <c:valAx>
        <c:axId val="39548017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39547978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C3D6-4DB2-BDD1-3DF4C1B94873}"/>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C3D6-4DB2-BDD1-3DF4C1B94873}"/>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C3D6-4DB2-BDD1-3DF4C1B94873}"/>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C3D6-4DB2-BDD1-3DF4C1B94873}"/>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C3D6-4DB2-BDD1-3DF4C1B94873}"/>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C3D6-4DB2-BDD1-3DF4C1B94873}"/>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C3D6-4DB2-BDD1-3DF4C1B94873}"/>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C3D6-4DB2-BDD1-3DF4C1B94873}"/>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C3D6-4DB2-BDD1-3DF4C1B94873}"/>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C3D6-4DB2-BDD1-3DF4C1B94873}"/>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C3D6-4DB2-BDD1-3DF4C1B94873}"/>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C3D6-4DB2-BDD1-3DF4C1B94873}"/>
              </c:ext>
            </c:extLst>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31.3</c:v>
                </c:pt>
                <c:pt idx="2">
                  <c:v>33.799999999999997</c:v>
                </c:pt>
                <c:pt idx="3">
                  <c:v>28.8</c:v>
                </c:pt>
                <c:pt idx="5">
                  <c:v>31.8</c:v>
                </c:pt>
                <c:pt idx="6">
                  <c:v>32</c:v>
                </c:pt>
                <c:pt idx="7">
                  <c:v>30.3</c:v>
                </c:pt>
                <c:pt idx="8">
                  <c:v>30.8</c:v>
                </c:pt>
                <c:pt idx="10">
                  <c:v>36.799999999999997</c:v>
                </c:pt>
                <c:pt idx="11">
                  <c:v>33</c:v>
                </c:pt>
                <c:pt idx="12">
                  <c:v>29.4</c:v>
                </c:pt>
              </c:numCache>
            </c:numRef>
          </c:val>
          <c:extLst>
            <c:ext xmlns:c16="http://schemas.microsoft.com/office/drawing/2014/chart" uri="{C3380CC4-5D6E-409C-BE32-E72D297353CC}">
              <c16:uniqueId val="{00000018-C3D6-4DB2-BDD1-3DF4C1B9487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361585616"/>
        <c:crosses val="autoZero"/>
        <c:auto val="1"/>
        <c:lblAlgn val="ctr"/>
        <c:lblOffset val="100"/>
        <c:noMultiLvlLbl val="0"/>
      </c:catAx>
      <c:valAx>
        <c:axId val="36158561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2817557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20.9</c:v>
                </c:pt>
                <c:pt idx="1">
                  <c:v>16.3</c:v>
                </c:pt>
              </c:numCache>
            </c:numRef>
          </c:val>
          <c:smooth val="0"/>
          <c:extLst>
            <c:ext xmlns:c16="http://schemas.microsoft.com/office/drawing/2014/chart" uri="{C3380CC4-5D6E-409C-BE32-E72D297353CC}">
              <c16:uniqueId val="{00000000-9019-46AD-B754-CCD884C545A0}"/>
            </c:ext>
          </c:extLst>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39.700000000000003</c:v>
                </c:pt>
                <c:pt idx="1">
                  <c:v>40.299999999999997</c:v>
                </c:pt>
              </c:numCache>
            </c:numRef>
          </c:val>
          <c:smooth val="0"/>
          <c:extLst>
            <c:ext xmlns:c16="http://schemas.microsoft.com/office/drawing/2014/chart" uri="{C3380CC4-5D6E-409C-BE32-E72D297353CC}">
              <c16:uniqueId val="{00000001-9019-46AD-B754-CCD884C545A0}"/>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c:ext xmlns:c16="http://schemas.microsoft.com/office/drawing/2014/chart" uri="{C3380CC4-5D6E-409C-BE32-E72D297353CC}">
                <c16:uniqueId val="{00000002-9019-46AD-B754-CCD884C545A0}"/>
              </c:ext>
            </c:extLst>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34.6</c:v>
                </c:pt>
                <c:pt idx="1">
                  <c:v>27.8</c:v>
                </c:pt>
              </c:numCache>
            </c:numRef>
          </c:val>
          <c:smooth val="0"/>
          <c:extLst>
            <c:ext xmlns:c16="http://schemas.microsoft.com/office/drawing/2014/chart" uri="{C3380CC4-5D6E-409C-BE32-E72D297353CC}">
              <c16:uniqueId val="{00000003-9019-46AD-B754-CCD884C545A0}"/>
            </c:ext>
          </c:extLst>
        </c:ser>
        <c:dLbls>
          <c:showLegendKey val="0"/>
          <c:showVal val="0"/>
          <c:showCatName val="0"/>
          <c:showSerName val="0"/>
          <c:showPercent val="0"/>
          <c:showBubbleSize val="0"/>
        </c:dLbls>
        <c:hiLowLines>
          <c:spPr>
            <a:ln w="32356">
              <a:solidFill>
                <a:schemeClr val="tx1"/>
              </a:solidFill>
              <a:prstDash val="solid"/>
            </a:ln>
          </c:spPr>
        </c:hiLowLines>
        <c:axId val="395480960"/>
        <c:axId val="395481352"/>
      </c:stockChart>
      <c:catAx>
        <c:axId val="395480960"/>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395481352"/>
        <c:crosses val="autoZero"/>
        <c:auto val="1"/>
        <c:lblAlgn val="ctr"/>
        <c:lblOffset val="100"/>
        <c:tickLblSkip val="1"/>
        <c:tickMarkSkip val="1"/>
        <c:noMultiLvlLbl val="0"/>
      </c:catAx>
      <c:valAx>
        <c:axId val="395481352"/>
        <c:scaling>
          <c:orientation val="minMax"/>
          <c:max val="100"/>
          <c:min val="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395480960"/>
        <c:crosses val="autoZero"/>
        <c:crossBetween val="between"/>
        <c:majorUnit val="2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Sheet1!$A$2:$A$11</c:f>
              <c:numCache>
                <c:formatCode>General</c:formatCode>
                <c:ptCount val="13"/>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3"/>
                <c:pt idx="0">
                  <c:v>34.799999999999997</c:v>
                </c:pt>
                <c:pt idx="1">
                  <c:v>31.8</c:v>
                </c:pt>
                <c:pt idx="2">
                  <c:v>31.9</c:v>
                </c:pt>
                <c:pt idx="3">
                  <c:v>30.1</c:v>
                </c:pt>
                <c:pt idx="4">
                  <c:v>32.200000000000003</c:v>
                </c:pt>
                <c:pt idx="5">
                  <c:v>33.9</c:v>
                </c:pt>
                <c:pt idx="6">
                  <c:v>34</c:v>
                </c:pt>
                <c:pt idx="7">
                  <c:v>33.200000000000003</c:v>
                </c:pt>
                <c:pt idx="8">
                  <c:v>31.5</c:v>
                </c:pt>
                <c:pt idx="9">
                  <c:v>31.3</c:v>
                </c:pt>
              </c:numCache>
            </c:numRef>
          </c:val>
          <c:smooth val="0"/>
          <c:extLst>
            <c:ext xmlns:c16="http://schemas.microsoft.com/office/drawing/2014/chart" uri="{C3380CC4-5D6E-409C-BE32-E72D297353CC}">
              <c16:uniqueId val="{00000000-72D1-4727-A3BB-DFA5C48C2177}"/>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395480176"/>
        <c:crosses val="autoZero"/>
        <c:auto val="1"/>
        <c:lblAlgn val="ctr"/>
        <c:lblOffset val="100"/>
        <c:noMultiLvlLbl val="0"/>
      </c:catAx>
      <c:valAx>
        <c:axId val="39548017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39547978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20.3</c:v>
                </c:pt>
                <c:pt idx="1">
                  <c:v>23.3</c:v>
                </c:pt>
              </c:numCache>
            </c:numRef>
          </c:val>
          <c:smooth val="0"/>
          <c:extLst>
            <c:ext xmlns:c16="http://schemas.microsoft.com/office/drawing/2014/chart" uri="{C3380CC4-5D6E-409C-BE32-E72D297353CC}">
              <c16:uniqueId val="{00000000-1E70-40EF-9F27-B4EC3EFEDC17}"/>
            </c:ext>
          </c:extLst>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33.299999999999997</c:v>
                </c:pt>
                <c:pt idx="1">
                  <c:v>34</c:v>
                </c:pt>
              </c:numCache>
            </c:numRef>
          </c:val>
          <c:smooth val="0"/>
          <c:extLst>
            <c:ext xmlns:c16="http://schemas.microsoft.com/office/drawing/2014/chart" uri="{C3380CC4-5D6E-409C-BE32-E72D297353CC}">
              <c16:uniqueId val="{00000001-1E70-40EF-9F27-B4EC3EFEDC17}"/>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c:ext xmlns:c16="http://schemas.microsoft.com/office/drawing/2014/chart" uri="{C3380CC4-5D6E-409C-BE32-E72D297353CC}">
                <c16:uniqueId val="{00000002-1E70-40EF-9F27-B4EC3EFEDC17}"/>
              </c:ext>
            </c:extLst>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27.5</c:v>
                </c:pt>
                <c:pt idx="1">
                  <c:v>27.8</c:v>
                </c:pt>
              </c:numCache>
            </c:numRef>
          </c:val>
          <c:smooth val="0"/>
          <c:extLst>
            <c:ext xmlns:c16="http://schemas.microsoft.com/office/drawing/2014/chart" uri="{C3380CC4-5D6E-409C-BE32-E72D297353CC}">
              <c16:uniqueId val="{00000003-1E70-40EF-9F27-B4EC3EFEDC17}"/>
            </c:ext>
          </c:extLst>
        </c:ser>
        <c:dLbls>
          <c:showLegendKey val="0"/>
          <c:showVal val="0"/>
          <c:showCatName val="0"/>
          <c:showSerName val="0"/>
          <c:showPercent val="0"/>
          <c:showBubbleSize val="0"/>
        </c:dLbls>
        <c:hiLowLines>
          <c:spPr>
            <a:ln w="32356">
              <a:solidFill>
                <a:schemeClr val="tx1"/>
              </a:solidFill>
              <a:prstDash val="solid"/>
            </a:ln>
          </c:spPr>
        </c:hiLowLines>
        <c:axId val="395480960"/>
        <c:axId val="395481352"/>
      </c:stockChart>
      <c:catAx>
        <c:axId val="395480960"/>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395481352"/>
        <c:crosses val="autoZero"/>
        <c:auto val="1"/>
        <c:lblAlgn val="ctr"/>
        <c:lblOffset val="100"/>
        <c:tickLblSkip val="1"/>
        <c:tickMarkSkip val="1"/>
        <c:noMultiLvlLbl val="0"/>
      </c:catAx>
      <c:valAx>
        <c:axId val="395481352"/>
        <c:scaling>
          <c:orientation val="minMax"/>
          <c:max val="50"/>
          <c:min val="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395480960"/>
        <c:crosses val="autoZero"/>
        <c:crossBetween val="between"/>
        <c:majorUnit val="1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76A1CA51-2527-47EE-98B7-50903CB557B5}" type="datetimeFigureOut">
              <a:rPr lang="en-US"/>
              <a:pPr>
                <a:defRPr/>
              </a:pPr>
              <a:t>5/23/2018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F357B3D8-D94B-43BD-BD5D-DB0C895CAD9B}" type="slidenum">
              <a:rPr lang="en-US"/>
              <a:pPr>
                <a:defRPr/>
              </a:pPr>
              <a:t>‹#›</a:t>
            </a:fld>
            <a:endParaRPr lang="en-US"/>
          </a:p>
        </p:txBody>
      </p:sp>
    </p:spTree>
    <p:extLst>
      <p:ext uri="{BB962C8B-B14F-4D97-AF65-F5344CB8AC3E}">
        <p14:creationId xmlns:p14="http://schemas.microsoft.com/office/powerpoint/2010/main" val="35402655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Dietary Behaviors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7B3D8-D94B-43BD-BD5D-DB0C895CAD9B}"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4698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National Youth Risk Behavior Survey. This slide shows the percentage of high school students who ate fruit or drank 100% fruit juices two or more times per day (such as orange juice, apple juice, or grape juice,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all students is 31.3. The percentage for Male students is 33.8. The percentage for Female students is 28.8. The percentage for 9th grade students is 31.8. The percentage for 10th grade students is 32.0. The percentage for 11th grade students is 30.3. The percentage for 12th grade students is 30.8. The percentage for Black students is 36.8. The percentage for Hispanic students is 33.0. The percentage for White students is 29.4.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the prevalence for male students is higher than for female students.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National Youth Risk Behavior Surveys, 1999-2017. This slide shows percentages from 1999 through 2017 for high school students who ate fruit or drank 100% fruit juices two or more times per day (such as orange juice, apple juice, or grape juice,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1999 is 34.8. The percentage for 2001 is 31.8. The percentage for 2003 is 31.9. The percentage for 2005 is 30.1. The percentage for 2007 is 32.2. The percentage for 2009 is 33.9. The percentage for 2011 is 34.0. The percentage for 2013 is 33.2. The percentage for 2015 is 31.5. The percentage for 2017 is 31.3.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state and local Youth Risk Behavior Surveys, 2017. This slide shows the range and median percentages of 37 states and 21 cities for high school students who ate fruit or drank 100% fruit juices two or more times per day (such as orange juice, apple juice, or grape juice,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range across states was 20.3% to 33.3%. The median across states was 27.5%.  The range across cites was 23.3% to 34.0%. The median across cities was 27.8%. </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the percentage of students who ate fruit or drank 100% fruit juices two or more times per day during the past seven days, 2017. The values range from 20.3% to 33.3%. Arizona, Arkansas, Hawaii, Kansas, Kentucky, Missouri, Montana, Oklahoma, Utah, range from 20.3% to 26.0%. Alaska, Iowa, Louisiana, Maryland, Nebraska, North Dakota, Tennessee, West Virginia, range from 26.1% to 27.4%. Idaho, Illinois, Massachusetts, Michigan, Nevada, New Mexico, North Carolina, Pennsylvania, Rhode Island, Texas, range from 27.5% to 28.5%. California, Connecticut, Florida, Maine, New Hampshire, New York, South Carolina, Vermont, Virginia, Wisconsin, range from 28.6% to 33.3%. Delaware, Colorado, did not ask this question. Alabama, Georgia, Indiana, Mississippi, New Jersey, Ohio, and South Dakota did not have weighted data. Minnesota, Oregon, Washington and Wyoming did not participate.</a:t>
            </a: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E852537-26B3-4DC2-AAB7-3C632A59719D}"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623193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National Youth Risk Behavior Survey. This slide shows the percentage of high school students who ate fruit or drank 100% fruit juices three or more times per day (such as orange juice, apple juice, or grape juice,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all students is 18.8. The percentage for Male students is 21.8. The percentage for Female students is 15.9. The percentage for 9th grade students is 19.0. The percentage for 10th grade students is 20.2. The percentage for 11th grade students is 18.1. The percentage for 12th grade students is 17.6. The percentage for Black students is 25.7. The percentage for Hispanic students is 21.7. The percentage for White students is 16.1.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the prevalence for male students is higher than for female students. The prevalence for 10th grade students is higher than for 11th grade students. The prevalence for 10th grade students is higher than for 12th grade students. The prevalence for Black students is higher than for Hispanic students.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National Youth Risk Behavior Surveys, 1999-2017. This slide shows percentages from 1999 through 2017 for high school students who ate fruit or drank 100% fruit juices three or more times per day (such as orange juice, apple juice, or grape juice,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1999 is 24.9. The percentage for 2001 is 21.6. The percentage for 2003 is 21.1. The percentage for 2005 is 19.8. The percentage for 2007 is 21.3. The percentage for 2009 is 22.9. The percentage for 2011 is 22.4. The percentage for 2013 is 21.9. The percentage for 2015 is 20.0. The percentage for 2017 is 18.8.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state and local Youth Risk Behavior Surveys, 2017. This slide shows the range and median percentages of 37 states and 21 cities for high school students who ate fruit or drank 100% fruit juices three or more times per day (such as orange juice, apple juice, or grape juice,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range across states was 12.0% to 20.2%. The median across states was 15.8%.  The range across cites was 14.8% to 22.8%. The median across cities was 17.7%. </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the percentage of students who ate fruit or drank 100% fruit juices three or more times per day during the past seven days, 2017. The values range from 12% to 20.2%. Alaska, Hawaii, Kansas, Kentucky, Missouri, Montana, Nebraska, Oklahoma, Utah, range from 12.0% to 14.0%. Arizona, Arkansas, Idaho, Iowa, Michigan, North Dakota, Pennsylvania, Tennessee, Wisconsin, range from 14.1% to 15.7%. Connecticut, Illinois, Maine, Maryland, Massachusetts, Rhode Island, South Carolina, Virginia, West Virginia, range from 15.8% to 17.0%. California, Florida, Louisiana, Nevada, New Hampshire, New Mexico, New York, North Carolina, Texas, Vermont, range from 17.1% to 20.2%. Delaware, Colorado, did not ask this question. Alabama, Georgia, Indiana, Mississippi, New Jersey, Ohio, and South Dakota did not have weighted data. Minnesota, Oregon, Washington and Wyoming did not participate.</a:t>
            </a: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6AEAF7C-D158-47EB-967C-E60F41A8226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936551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National Youth Risk Behavior Survey. This slide shows the percentage of high school students who did not eat vegetables (green salad, potatoes [excluding French fries, fried potatoes, or potato chips], carrots, or other vegetables,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all students is 7.2. The percentage for Male students is 8.9. The percentage for Female students is 5.5. The percentage for 9th grade students is 8.3. The percentage for 10th grade students is 6.9. The percentage for 11th grade students is 6.7. The percentage for 12th grade students is 6.6. The percentage for Black students is 12.7. The percentage for Hispanic students is 9.2. The percentage for White students is 5.3.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the prevalence for male students is higher than for female students. The prevalence for 9th grade students is higher than for 11th grade students. The prevalence for Black students is higher than for Hispanic students.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National Youth Risk Behavior Surveys, 1999-2017. This slide shows percentages from 1999 through 2017 for high school students who did not eat vegetables (green salad, potatoes [excluding French fries, fried potatoes, or potato chips], carrots, or other vegetables,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1999 is 4.2. The percentage for 2001 is 4.6. The percentage for 2003 is 5.2. The percentage for 2005 is 6.0. The percentage for 2007 is 5.9. The percentage for 2009 is 6.0. The percentage for 2011 is 5.7. The percentage for 2013 is 6.6. The percentage for 2015 is 6.7. The percentage for 2017 is 7.2.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National Youth Risk Behavior Survey. This slide shows the percentage of high school students who did not eat fruit or drink 100% fruit juices (such as orange juice, apple juice, or grape juice,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all students is 5.6. The percentage for Male students is 7.2. The percentage for Female students is 4.0. The percentage for 9th grade students is 6.1. The percentage for 10th grade students is 5.4. The percentage for 11th grade students is 4.9. The percentage for 12th grade students is 5.5. The percentage for Black students is 7.0. The percentage for Hispanic students is 5.0. The percentage for White students is 5.5.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the prevalence for male students is higher than for female students. The prevalence for 9th grade students is higher than for 11th grade students. The prevalence for Black students is higher than for Hispanic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state and local Youth Risk Behavior Surveys, 2017. This slide shows the range and median percentages of 33 states and 18 cities for high school students who did not eat vegetables (green salad, potatoes [excluding French fries, fried potatoes, or potato chips], carrots, or other vegetables,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range across states was 4.5% to 16.5%. The median across states was 7.7%.  The range across cites was 7.1% to 15.8%. The median across cities was 11.8%. </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the percentage of students who did not eat vegetables during the past seven days, 2017. The values range from 4.5% to 16.5%. Idaho, Kansas, Montana, Nebraska, North Dakota, Utah, Vermont, range from 4.5% to 6.6%. Arizona, Connecticut, Massachusetts, Michigan, North Carolina, Oklahoma, Pennsylvania, Virginia, Wisconsin, range from 6.7% to 7.6%. California, Hawaii, Illinois, Iowa, Missouri, New Mexico, Rhode Island, West Virginia, range from 7.7% to 8.9%. Alaska, Arkansas, Florida, Kentucky, Louisiana, Maryland, South Carolina, Tennessee, Texas, range from 9.0% to 16.5%. New York, Nevada, New Hampshire, Maine, Delaware, Colorado, did not ask this question. Alabama, Georgia, Indiana, Mississippi, New Jersey, Ohio, and South Dakota did not have weighted data. Minnesota, Oregon, Washington and Wyoming did not participate.</a:t>
            </a: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6B18C88-24D7-4ED3-8CDF-69634076AE6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350579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National Youth Risk Behavior Survey. This slide shows the percentage of high school students who ate vegetables one or more times per day (green salad, potatoes [excluding French fries, fried potatoes, or potato chips], carrots, or other vegetables,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all students is 59.4. The percentage for Male students is 59.4. The percentage for Female students is 59.3. The percentage for 9th grade students is 56.1. The percentage for 10th grade students is 60.8. The percentage for 11th grade students is 60.4. The percentage for 12th grade students is 60.8. The percentage for Black students is 49.4. The percentage for Hispanic students is 56.1. The percentage for White students is 62.8.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the prevalence for 10th grade students is higher than for 9th grade students. The prevalence for 11th grade students is higher than for 9th grade students. The prevalence for 12th grade students is higher than for 9th grade students. The prevalence for Hispanic students is higher than for Black students. The prevalence for White students is higher than for Black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National Youth Risk Behavior Surveys, 1999-2017. This slide shows percentages from 1999 through 2017 for high school students who ate vegetables one or more times per day (green salad, potatoes [excluding French fries, fried potatoes, or potato chips], carrots, or other vegetables,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1999 is 64.5. The percentage for 2001 is 64.2. The percentage for 2003 is 63.1. The percentage for 2005 is 61.7. The percentage for 2007 is 60.7. The percentage for 2009 is 62.7. The percentage for 2011 is 62.3. The percentage for 2013 is 61.5. The percentage for 2015 is 61.0. The percentage for 2017 is 59.4.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state and local Youth Risk Behavior Surveys, 2017. This slide shows the range and median percentages of 33 states and 18 cities for high school students who ate vegetables one or more times per day (green salad, potatoes [excluding French fries, fried potatoes, or potato chips], carrots, or other vegetables,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range across states was 46.7% to 71.2%. The median across states was 57.6%.  The range across cites was 45.6% to 58.2%. The median across cities was 50.1%. </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the percentage of students who ate vegetables one or more times per day during the past seven days, 2017. The values range from 46.7% to 71.2%. Arkansas, Florida, Kentucky, Louisiana, Oklahoma, South Carolina, Tennessee, Texas, range from 46.7% to 55.3%. Arizona, California, Hawaii, Illinois, Iowa, Maryland, Missouri, West Virginia, range from 55.4% to 57.5%. Alaska, Kansas, Michigan, New Mexico, North Carolina, Pennsylvania, Rhode Island, Wisconsin, range from 57.6% to 60.8%. Connecticut, Idaho, Massachusetts, Montana, Nebraska, North Dakota, Utah, Vermont, Virginia, range from 60.9% to 71.2%. New York, Nevada, New Hampshire, Maine, Delaware, Colorado, did not ask this question. Alabama, Georgia, Indiana, Mississippi, New Jersey, Ohio, and South Dakota did not have weighted data. Minnesota, Oregon, Washington and Wyoming did not participate.</a:t>
            </a:r>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C55741B-26DE-4E8D-867C-381F0CB2130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1894262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National Youth Risk Behavior Survey. This slide shows the percentage of high school students who ate vegetables two or more times per day (green salad, potatoes [excluding French fries, fried potatoes, or potato chips], carrots, or other vegetables,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all students is 26.6. The percentage for Male students is 28.7. The percentage for Female students is 24.5. The percentage for 9th grade students is 24.2. The percentage for 10th grade students is 27.3. The percentage for 11th grade students is 27.5. The percentage for 12th grade students is 27.7. The percentage for Black students is 24.1. The percentage for Hispanic students is 26.2. The percentage for White students is 26.9.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the prevalence for male students is higher than for female students. The prevalence for 10th grade students is higher than for 9th grade students. The prevalence for 11th grade students is higher than for 9th grade students. The prevalence for 12th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National Youth Risk Behavior Surveys, 1999-2017. This slide shows percentages from 1999 through 2017 for high school students who ate vegetables two or more times per day (green salad, potatoes [excluding French fries, fried potatoes, or potato chips], carrots, or other vegetables,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1999 is 28.5. The percentage for 2001 is 28.9. The percentage for 2003 is 28.6. The percentage for 2005 is 26.3. The percentage for 2007 is 26.9. The percentage for 2009 is 27.6. The percentage for 2011 is 28.3. The percentage for 2013 is 28.4. The percentage for 2015 is 28.0. The percentage for 2017 is 26.6.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state and local Youth Risk Behavior Surveys, 2017. This slide shows the range and median percentages of 33 states and 18 cities for high school students who ate vegetables two or more times per day (green salad, potatoes [excluding French fries, fried potatoes, or potato chips], carrots, or other vegetables,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range across states was 18.3% to 35.1%. The median across states was 24.7%.  The range across cites was 18.6% to 25.9%. The median across cities was 21.2%. </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the percentage of students who ate vegetables two or more times per day during the past seven days, 2017. The values range from 18.3% to 35.1%. Arizona, Iowa, Kentucky, Missouri, Oklahoma, South Carolina, Tennessee, Texas, range from 18.3% to 22.4%. Hawaii, Kansas, Louisiana, Maryland, Michigan, Nebraska, Pennsylvania, West Virginia, range from 22.5% to 24.6%. Arkansas, Florida, Illinois, Massachusetts, North Carolina, North Dakota, Rhode Island, Wisconsin, range from 24.7% to 26.8%. Alaska, California, Connecticut, Idaho, Montana, New Mexico, Utah, Vermont, Virginia, range from 26.9% to 35.1%. New York, Nevada, New Hampshire, Maine, Delaware, Colorado, did not ask this question. Alabama, Georgia, Indiana, Mississippi, New Jersey, Ohio, and South Dakota did not have weighted data. Minnesota, Oregon, Washington and Wyoming did not participate.</a:t>
            </a:r>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4482CFF-DC2A-4629-A07D-4BA64153BC1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79747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National Youth Risk Behavior Surveys, 1999-2017. This slide shows percentages from 1999 through 2017 for high school students who did not eat fruit or drink 100% fruit juices (such as orange juice, apple juice, or grape juice,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1999 is 5.4. The percentage for 2001 is 6.1. The percentage for 2003 is 6.1. The percentage for 2005 is 5.8. The percentage for 2007 is 5.8. The percentage for 2009 is 5.1. The percentage for 2011 is 4.8. The percentage for 2013 is 5.0. The percentage for 2015 is 5.2. The percentage for 2017 is 5.6.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National Youth Risk Behavior Survey. This slide shows the percentage of high school students who ate vegetables three or more times per day (green salad, potatoes [excluding French fries, fried potatoes, or potato chips], carrots, or other vegetables,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all students is 13.9. The percentage for Male students is 15.9. The percentage for Female students is 12.1. The percentage for 9th grade students is 13.5. The percentage for 10th grade students is 14.2. The percentage for 11th grade students is 13.4. The percentage for 12th grade students is 14.7. The percentage for Black students is 15.6. The percentage for Hispanic students is 14.4. The percentage for White students is 12.8.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the prevalence for male students is higher than for female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National Youth Risk Behavior Surveys, 1999-2017. This slide shows percentages from 1999 through 2017 for high school students who ate vegetables three or more times per day (green salad, potatoes [excluding French fries, fried potatoes, or potato chips], carrots, or other vegetables,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1999 is 14.0. The percentage for 2001 is 13.5. The percentage for 2003 is 14.6. The percentage for 2005 is 12.9. The percentage for 2007 is 13.2. The percentage for 2009 is 13.8. The percentage for 2011 is 15.3. The percentage for 2013 is 15.7. The percentage for 2015 is 14.8. The percentage for 2017 is 13.9.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state and local Youth Risk Behavior Surveys, 2017. This slide shows the range and median percentages of 33 states and 18 cities for high school students who ate vegetables three or more times per day (green salad, potatoes [excluding French fries, fried potatoes, or potato chips], carrots, or other vegetables,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range across states was 9.0% to 18.1%. The median across states was 12.3%.  The range across cites was 9.4% to 14.8%. The median across cities was 11.8%. </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the percentage of students who ate vegetables three or more times per day during the past seven days, 2017. The values range from 9% to 18.1%. Iowa, Kansas, Kentucky, Missouri, Oklahoma, South Carolina, Tennessee, West Virginia, range from 9.0% to 11.2%. Hawaii, Illinois, Maryland, Montana, Nebraska, North Dakota, Pennsylvania, Texas, range from 11.3% to 12.2%. Alaska, Arizona, Idaho, Massachusetts, Michigan, North Carolina, Rhode Island, range from 12.3% to 13.0%. Arkansas, California, Connecticut, Florida, Louisiana, New Mexico, Utah, Vermont, Virginia, Wisconsin, range from 13.1% to 18.1%. New York, Nevada, New Hampshire, Maine, Delaware, Colorado, did not ask this question. Alabama, Georgia, Indiana, Mississippi, New Jersey, Ohio, and South Dakota did not have weighted data. Minnesota, Oregon, Washington and Wyoming did not participate.</a:t>
            </a:r>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EFBBC69-D54B-4DD7-A3D5-477E36075B6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5219826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National Youth Risk Behavior Survey. This slide shows the percentage of high school students who did not drink milk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all students is 26.7. The percentage for Male students is 19.4. The percentage for Female students is 33.7. The percentage for 9th grade students is 25.7. The percentage for 10th grade students is 25.0. The percentage for 11th grade students is 27.2. The percentage for 12th grade students is 29.1. The percentage for Black students is 40.9. The percentage for Hispanic students is 21.4. The percentage for White students is 25.3.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the prevalence for female students is higher than for male students. The prevalence for 12th grade students is higher than for 9th grade students. The prevalence for 12th grade students is higher than for 10th grade students. The prevalence for Black students is higher than for Hispanic students. The prevalence for Black students is higher than for White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National Youth Risk Behavior Surveys, 1999-2017. This slide shows percentages from 1999 through 2017 for high school students who did not drink milk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1999 is 17.0. The percentage for 2001 is 16.4. The percentage for 2003 is 16.6. The percentage for 2005 is 16.5. The percentage for 2007 is 18.2. The percentage for 2009 is 17.3. The percentage for 2011 is 17.3. The percentage for 2013 is 19.4. The percentage for 2015 is 21.5. The percentage for 2017 is 26.7.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1999 to 2017, increased from 1999 to 2013, and increased from 2013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state and local Youth Risk Behavior Surveys, 2017. This slide shows the range and median percentages of 27 states and 18 cities for high school students who did not drink milk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range across states was 14.9% to 37.3%. The median across states was 25.1%.  The range across cites was 25.3% to 43.5%. The median across cities was 30.9%. </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the percentage of students who did not drink milk (during the 7 days before the survey), 2017. The values range from 14.9% to 37.3%. Idaho, Kansas, Montana, Nebraska, North Dakota, Utah, range from 14.9% to 20.1%. Iowa, Maine, Michigan, Oklahoma, Pennsylvania, Texas, West Virginia, range from 20.2% to 25.0%. Arizona, California, Illinois, Kentucky, Massachusetts, Missouri, Nevada, range from 25.1% to 29.0%. Arkansas, Florida, Hawaii, Louisiana, New York, South Carolina, Tennessee, range from 29.1% to 37.3%. Wisconsin, Vermont, Virginia, Rhode Island, New Mexico, New Hampshire, North Carolina, Maryland, Delaware, Connecticut, Colorado, Alaska, did not ask this question. Alabama, Georgia, Indiana, Mississippi, New Jersey, Ohio, and South Dakota did not have weighted data. Minnesota, Oregon, Washington and Wyoming did not participate.</a:t>
            </a:r>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3E0823C-35AE-43E6-BEB4-C5355E3FB68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748829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National Youth Risk Behavior Survey. This slide shows the percentage of high school students who drank one or more glasses per day of milk (counting the milk they drank in a glass or cup, from a carton, or with cereal and counting the half pint of milk served at school as equal to one glass,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all students is 31.3. The percentage for Male students is 40.4. The percentage for Female students is 22.5. The percentage for 9th grade students is 33.2. The percentage for 10th grade students is 33.2. The percentage for 11th grade students is 30.2. The percentage for 12th grade students is 28.0. The percentage for Black students is 22.7. The percentage for Hispanic students is 31.1. The percentage for White students is 34.0.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the prevalence for male students is higher than for female students. The prevalence for 9th grade students is higher than for 12th grade students. The prevalence for 10th grade students is higher than for 11th grade students. The prevalence for 10th grade students is higher than for 12th grade students. The prevalence for Hispanic students is higher than for Black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National Youth Risk Behavior Surveys, 1999-2017. This slide shows percentages from 1999 through 2017 for high school students who drank one or more glasses per day of milk (counting the milk they drank in a glass or cup, from a carton, or with cereal and counting the half pint of milk served at school as equal to one glass,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1999 is 47.1. The percentage for 2001 is 44.5. The percentage for 2003 is 45.0. The percentage for 2005 is 44.4. The percentage for 2007 is 43.1. The percentage for 2009 is 43.9. The percentage for 2011 is 44.4. The percentage for 2013 is 40.3. The percentage for 2015 is 37.5. The percentage for 2017 is 31.3.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2017, decreased from 1999 to 2013, and decreased from 2013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state and local Youth Risk Behavior Surveys, 2017. This slide shows the range and median percentages of 37 states and 21 cities for high school students who did not eat fruit or drink 100% fruit juices (such as orange juice, apple juice, or grape juice,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range across states was 4.9% to 13.0%. The median across states was 7.5%.  The range across cites was 3.8% to 12.1%. The median across cities was 8.1%. </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state and local Youth Risk Behavior Surveys, 2017. This slide shows the range and median percentages of 27 states and 18 cities for high school students who drank one or more glasses per day of milk (counting the milk they drank in a glass or cup, from a carton, or with cereal and counting the half pint of milk served at school as equal to one glass,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range across states was 19.8% to 48.3%. The median across states was 28.9%.  The range across cites was 15.5% to 32.8%. The median across cities was 22.8%. </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the percentage of students who drank milk one or more times per day during the past seven days, 2017. The values range from 19.8% to 48.3%. Arkansas, Hawaii, Louisiana, Nevada, South Carolina, Tennessee, range from 19.8% to 27.4%. Arizona, California, Florida, Kentucky, Missouri, Oklahoma, Texas, range from 27.5% to 28.8%. Illinois, Maine, Massachusetts, Michigan, New York, Pennsylvania, West Virginia, range from 28.9% to 38.0%. Idaho, Iowa, Kansas, Montana, Nebraska, North Dakota, Utah, range from 38.1% to 48.3%. Wisconsin, Vermont, Virginia, Rhode Island, New Mexico, New Hampshire, North Carolina, Maryland, Delaware, Connecticut, Colorado, Alaska, did not ask this question. Alabama, Georgia, Indiana, Mississippi, New Jersey, Ohio, and South Dakota did not have weighted data. Minnesota, Oregon, Washington and Wyoming did not participate.</a:t>
            </a:r>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80F552A-129E-4E7A-A955-A43E787E113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3553426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National Youth Risk Behavior Survey. This slide shows the percentage of high school students who drank two or more glasses per day of milk (counting the milk they drank in a glass or cup, from a carton, or with cereal and counting the half pint of milk served at school as equal to one glass,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all students is 17.5. The percentage for Male students is 24.7. The percentage for Female students is 10.6. The percentage for 9th grade students is 19.4. The percentage for 10th grade students is 18.2. The percentage for 11th grade students is 17.0. The percentage for 12th grade students is 15.0. The percentage for Black students is 13.1. The percentage for Hispanic students is 16.6. The percentage for White students is 19.4.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the prevalence for male students is higher than for female students. The prevalence for 9th grade students is higher than for 12th grade students. The prevalence for 10th grade students is higher than for 12th grade students. The prevalence for Hispanic students is higher than for Black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National Youth Risk Behavior Surveys, 1999-2017. This slide shows percentages from 1999 through 2017 for high school students who drank two or more glasses per day of milk (counting the milk they drank in a glass or cup, from a carton, or with cereal and counting the half pint of milk served at school as equal to one glass,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1999 is 33.6. The percentage for 2001 is 31.3. The percentage for 2003 is 31.8. The percentage for 2005 is 30.6. The percentage for 2007 is 28.2. The percentage for 2009 is 28.8. The percentage for 2011 is 29.9. The percentage for 2013 is 25.9. The percentage for 2015 is 22.4. The percentage for 2017 is 17.5.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2017, decreased from 1999 to 2013, and decreased from 2013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state and local Youth Risk Behavior Surveys, 2017. This slide shows the range and median percentages of 27 states and 18 cities for high school students who drank two or more glasses per day of milk (counting the milk they drank in a glass or cup, from a carton, or with cereal and counting the half pint of milk served at school as equal to one glass,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range across states was 10.9% to 33.9%. The median across states was 16.7%.  The range across cites was 7.8% to 17.3%. The median across cities was 12%. </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the percentage of students who drank milk two or more times per day during the past seven days, 2017. The values range from 10.9% to 33.9%. Hawaii, Louisiana, Nevada, South Carolina, range from 10.9% to 15.2%. Arizona, Arkansas, California, Florida, Missouri, Oklahoma, Tennessee, Texas, range from 15.3% to 16.6%. Illinois, Kentucky, Maine, Massachusetts, Michigan, Nebraska, New York, Pennsylvania, range from 16.7% to 22.8%. Idaho, Iowa, Kansas, Montana, North Dakota, Utah, West Virginia, range from 22.9% to 33.9%. Wisconsin, Vermont, Virginia, Rhode Island, New Mexico, New Hampshire, North Carolina, Maryland, Delaware, Connecticut, Colorado, Alaska, did not ask this question. Alabama, Georgia, Indiana, Mississippi, New Jersey, Ohio, and South Dakota did not have weighted data. Minnesota, Oregon, Washington and Wyoming did not participate.</a:t>
            </a: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531B9A-B925-4DE4-81E3-EA375E8E309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2854629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National Youth Risk Behavior Survey. This slide shows the percentage of high school students who drank three or more glasses per day of milk (counting the milk they drank in a glass or cup, from a carton, or with cereal and counting the half pint of milk served at school as equal to one glass,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all students is 7.9. The percentage for Male students is 11.8. The percentage for Female students is 4.1. The percentage for 9th grade students is 8.7. The percentage for 10th grade students is 8.5. The percentage for 11th grade students is 7.8. The percentage for 12th grade students is 6.3. The percentage for Black students is 6.2. The percentage for Hispanic students is 7.0. The percentage for White students is 8.9.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the prevalence for male students is higher than for female students. The prevalence for 9th grade students is higher than for 12th grade students. The prevalence for 10th grade students is higher than for 12th grade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National Youth Risk Behavior Surveys, 1999-2017. This slide shows percentages from 1999 through 2017 for high school students who drank three or more glasses per day of milk (counting the milk they drank in a glass or cup, from a carton, or with cereal and counting the half pint of milk served at school as equal to one glass,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1999 is 18.0. The percentage for 2001 is 16.4. The percentage for 2003 is 17.1. The percentage for 2005 is 16.2. The percentage for 2007 is 14.1. The percentage for 2009 is 14.5. The percentage for 2011 is 14.9. The percentage for 2013 is 12.5. The percentage for 2015 is 10.2. The percentage for 2017 is 7.9.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2017, decreased from 1999 to 2013, and decreased from 2013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state and local Youth Risk Behavior Surveys, 2017. This slide shows the range and median percentages of 27 states and 18 cities for high school students who drank three or more glasses per day of milk (counting the milk they drank in a glass or cup, from a carton, or with cereal and counting the half pint of milk served at school as equal to one glass,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range across states was 4.8% to 16.1%. The median across states was 8.5%.  The range across cites was 3.2% to 7.6%. The median across cities was 5.5%. </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the percentage of students who drank milk three or more times per day during the past seven days, 2017. The values range from 4.8% to 16.1%. Florida, Hawaii, Louisiana, Missouri, Nevada, South Carolina, range from 4.8% to 6.9%. Arizona, California, Illinois, Kentucky, Oklahoma, Tennessee, Texas, range from 7.0% to 8.4%. Arkansas, Kansas, Massachusetts, Michigan, Nebraska, New York, Pennsylvania, range from 8.5% to 10.0%. Idaho, Iowa, Maine, Montana, North Dakota, Utah, West Virginia, range from 10.1% to 16.1%. Wisconsin, Vermont, Virginia, Rhode Island, New Mexico, New Hampshire, North Carolina, Maryland, Delaware, Connecticut, Colorado, Alaska, did not ask this question. Alabama, Georgia, Indiana, Mississippi, New Jersey, Ohio, and South Dakota did not have weighted data. Minnesota, Oregon, Washington and Wyoming did not participate.</a:t>
            </a:r>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FFFFBBD-6BBB-4994-8BB3-5225DB78435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368752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the percentage of students who did not eat fruit or drink 100% fruit juices during the past seven days, 2017. The values range from 4.9% to 13%. California, Idaho, Kansas, Montana, New Hampshire, North Dakota, Utah, Vermont, Wisconsin, range from 4.9% to 5.7%. Alaska, Connecticut, Illinois, Maine, Massachusetts, Michigan, New York, North Carolina, Virginia, range from 5.8% to 7.4%. Florida, Hawaii, Iowa, Nebraska, Nevada, Rhode Island, Texas, range from 7.5% to 7.8%. Arizona, Arkansas, Kentucky, Louisiana, Maryland, Missouri, New Mexico, Oklahoma, Pennsylvania, South Carolina, Tennessee, West Virginia, range from 7.9% to 13.0%. Delaware, Colorado, did not ask this question. Alabama, Georgia, Indiana, Mississippi, New Jersey, Ohio, and South Dakota did not have weighted data. Minnesota, Oregon, Washington and Wyoming did not participate.</a:t>
            </a:r>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C3464B7-E573-4FE2-8E6B-E3C833C98554}"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890050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National Youth Risk Behavior Survey. This slide shows the percentage of high school students who did not drink a can, bottle, or glass of soda or pop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all students is 27.8. The percentage for Male students is 24.0. The percentage for Female students is 31.4. The percentage for 9th grade students is 27.1. The percentage for 10th grade students is 26.8. The percentage for 11th grade students is 28.5. The percentage for 12th grade students is 29.2. The percentage for Black students is 25.7. The percentage for Hispanic students is 26.0. The percentage for White students is 28.0.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National Youth Risk Behavior Surveys, 2007-2017. This slide shows percentages from 2007 through 2017 for high school students who did not drink a can, bottle, or glass of soda or pop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2007 is 18.6. The percentage for 2009 is 19.4. The percentage for 2011 is 20.9. The percentage for 2013 is 22.3. The percentage for 2015 is 26.2. The percentage for 2017 is 27.8.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state and local Youth Risk Behavior Surveys, 2017. This slide shows the range and median percentages of 36 states and 18 cities for high school students who did not drink a can, bottle, or glass of soda or pop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range across states was 21.4% to 38.2%. The median across states was 29.1%.  The range across cites was 21.4% to 36.1%. The median across cities was 29.9%. </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the percentage of students who did not drink a can, bottle, or glass of soda or pop (such as Coke, Pepsi, or Sprite, not counting diet soda or diet pop, during the 7 days before the survey), 2017. The values range from 21.4% to 38.2%. Arkansas, Iowa, Kentucky, Montana, New Mexico, North Carolina, Oklahoma, Tennessee, West Virginia, range from 21.4% to 25.9%. Alaska, Arizona, Kansas, Louisiana, Nebraska, North Dakota, South Carolina, Texas, range from 26.0% to 29.0%. Delaware, Florida, Idaho, Illinois, Maryland, Michigan, Nevada, Pennsylvania, Utah, Wisconsin, range from 29.1% to 31.9%. California, Connecticut, Hawaii, Massachusetts, New Hampshire, New York, Rhode Island, Vermont, Virginia, range from 32.0% to 38.2%. Missouri, Maine, Colorado, did not ask this question. Alabama, Georgia, Indiana, Mississippi, New Jersey, Ohio, and South Dakota did not have weighted data. Minnesota, Oregon, Washington and Wyoming did not participate.</a:t>
            </a:r>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08DF3ED-5F28-4A05-893C-59C91D60F31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8138932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National Youth Risk Behavior Survey. This slide shows the percentage of high school students who drank a can, bottle, or glass of soda or pop one or more times per day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all students is 18.7. The percentage for Male students is 22.3. The percentage for Female students is 15.4. The percentage for 9th grade students is 17.9. The percentage for 10th grade students is 19.5. The percentage for 11th grade students is 17.9. The percentage for 12th grade students is 19.6. The percentage for Black students is 21.5. The percentage for Hispanic students is 17.0. The percentage for White students is 19.6.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the prevalence for male students is higher than for female students. The prevalence for Black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National Youth Risk Behavior Surveys, 2007-2017. This slide shows percentages from 2007 through 2017 for high school students who drank a can, bottle, or glass of soda or pop one or more times per day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2007 is 33.8. The percentage for 2009 is 29.2. The percentage for 2011 is 27.8. The percentage for 2013 is 27.0. The percentage for 2015 is 20.4. The percentage for 2017 is 18.7.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state and local Youth Risk Behavior Surveys, 2017. This slide shows the range and median percentages of 36 states and 18 cities for high school students who drank a can, bottle, or glass of soda or pop one or more times per day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range across states was 10.2% to 32.0%. The median across states was 16.4%.  The range across cites was 9.4% to 23.4%. The median across cities was 15.1%. </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the percentage of students who drank a can, bottle or glass of soda one or more times per day during the past seven days, 2017. The values range from 10.2% to 32%. California, Connecticut, Hawaii, Idaho, Massachusetts, New Hampshire, New York, Rhode Island, Vermont, range from 10.2% to 13.8%. Alaska, Kansas, Maryland, Montana, Nevada, North Dakota, Utah, Wisconsin, range from 13.9% to 16.3%. Arizona, Delaware, Florida, Illinois, Iowa, Michigan, Nebraska, Pennsylvania, Texas, Virginia, range from 16.4% to 19.3%. Arkansas, Kentucky, Louisiana, New Mexico, North Carolina, Oklahoma, South Carolina, Tennessee, West Virginia, range from 19.4% to 32.0%. Missouri, Maine, Colorado, did not ask this question. Alabama, Georgia, Indiana, Mississippi, New Jersey, Ohio, and South Dakota did not have weighted data. Minnesota, Oregon, Washington and Wyoming did not participate.</a:t>
            </a:r>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9836A1F-2BCF-4D93-9C79-1BB1E7F8A11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1192935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National Youth Risk Behavior Survey. This slide shows the percentage of high school students who drank a can, bottle, or glass of soda or pop two or more times per day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all students is 12.5. The percentage for Male students is 15.0. The percentage for Female students is 10.0. The percentage for 9th grade students is 11.9. The percentage for 10th grade students is 13.2. The percentage for 11th grade students is 11.3. The percentage for 12th grade students is 13.3. The percentage for Black students is 16.6. The percentage for Hispanic students is 10.8. The percentage for White students is 12.7.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the prevalence for male students is higher than for female students. The prevalence for 10th grade students is higher than for 11th grade students. The prevalence for 12th grade students is higher than for 11th grade students. The prevalence for Black students is higher than for Hispanic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National Youth Risk Behavior Surveys, 2007-2017. This slide shows percentages from 2007 through 2017 for high school students who drank a can, bottle, or glass of soda or pop two or more times per day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2007 is 24.4. The percentage for 2009 is 19.7. The percentage for 2011 is 19.0. The percentage for 2013 is 19.4. The percentage for 2015 is 13.0. The percentage for 2017 is 12.5.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National Youth Risk Behavior Survey. This slide shows the percentage of high school students who ate fruit or drank 100% fruit juices one or more times per day (such as orange juice, apple juice, or grape juice,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all students is 60.8. The percentage for Male students is 63.3. The percentage for Female students is 58.2. The percentage for 9th grade students is 61.9. The percentage for 10th grade students is 60.2. The percentage for 11th grade students is 60.8. The percentage for 12th grade students is 60.0. The percentage for Black students is 60.7. The percentage for Hispanic students is 62.4. The percentage for White students is 59.6.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state and local Youth Risk Behavior Surveys, 2017. This slide shows the range and median percentages of 36 states and 18 cities for high school students who drank a can, bottle, or glass of soda or pop two or more times per day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range across states was 5.9% to 21.1%. The median across states was 9.7%.  The range across cites was 4.8% to 16.6%. The median across cities was 9.7%. </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the percentage of students who drank a can, bottle or glass of soda two or more times per day during the past seven days, 2017. The values range from 5.9% to 21.1%. California, Connecticut, Hawaii, Idaho, Kansas, Massachusetts, New Hampshire, Rhode Island, Vermont, range from 5.9% to 8.2%. Alaska, Arizona, Illinois, Maryland, Montana, Nevada, New York, Utah, Wisconsin, range from 8.3% to 9.7%. Delaware, Florida, Iowa, Michigan, Nebraska, North Dakota, Pennsylvania, Texas, Virginia, range from 9.8% to 12.2%. Arkansas, Kentucky, Louisiana, New Mexico, North Carolina, Oklahoma, South Carolina, Tennessee, West Virginia, range from 12.3% to 21.1%. Missouri, Maine, Colorado, did not ask this question. Alabama, Georgia, Indiana, Mississippi, New Jersey, Ohio, and South Dakota did not have weighted data. Minnesota, Oregon, Washington and Wyoming did not participate.</a:t>
            </a:r>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B38AA47-CB92-4280-9532-0CFE34342EC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3312921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National Youth Risk Behavior Survey. This slide shows the percentage of high school students who drank a can, bottle, or glass of soda or pop three or more times per day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all students is 7.1. The percentage for Male students is 8.7. The percentage for Female students is 5.5. The percentage for 9th grade students is 6.7. The percentage for 10th grade students is 7.3. The percentage for 11th grade students is 6.5. The percentage for 12th grade students is 7.7. The percentage for Black students is 9.9. The percentage for Hispanic students is 5.8. The percentage for White students is 7.3.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the prevalence for male students is higher than for female students. The prevalence for Black students is higher than for Hispanic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National Youth Risk Behavior Surveys, 2007-2017. This slide shows percentages from 2007 through 2017 for high school students who drank a can, bottle, or glass of soda or pop three or more times per day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2007 is 14.4. The percentage for 2009 is 11.2. The percentage for 2011 is 11.3. The percentage for 2013 is 11.2. The percentage for 2015 is 7.1. The percentage for 2017 is 7.1.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state and local Youth Risk Behavior Surveys, 2017. This slide shows the range and median percentages of 36 states and 18 cities for high school students who drank a can, bottle, or glass of soda or pop three or more times per day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range across states was 2.5% to 12.0%. The median across states was 5.1%.  The range across cites was 2.2% to 10.5%. The median across cities was 6%. </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the percentage of students who drank a can, bottle or glass of soda three or more times per day during the past seven days, 2017. The values range from 2.5% to 12%. Arizona, Connecticut, Hawaii, Idaho, Kansas, Massachusetts, Montana, Vermont, range from 2.5% to 4.2%. Alaska, California, Illinois, Maryland, Nebraska, New Hampshire, New York, North Dakota, Rhode Island, Wisconsin, range from 4.3% to 5.1%. Delaware, Florida, Iowa, Michigan, Nevada, Pennsylvania, Texas, Utah, Virginia, range from 5.2% to 6.8%. Arkansas, Kentucky, Louisiana, New Mexico, North Carolina, Oklahoma, South Carolina, Tennessee, West Virginia, range from 6.9% to 12.0%. Missouri, Maine, Colorado, did not ask this question. Alabama, Georgia, Indiana, Mississippi, New Jersey, Ohio, and South Dakota did not have weighted data. Minnesota, Oregon, Washington and Wyoming did not participate.</a:t>
            </a:r>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B384E40-E438-4E59-B897-76AE5FE4BB1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31948002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National Youth Risk Behavior Survey. This slide shows the percentage of high school students who did not drink a can, bottle, or glass of a sports drink (such as Gatorade or PowerAde, not counting low-calorie sports drinks such as Propel or G2,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all students is 47.7. The percentage for Male students is 37.3. The percentage for Female students is 57.7. The percentage for 9th grade students is 45.0. The percentage for 10th grade students is 47.9. The percentage for 11th grade students is 47.9. The percentage for 12th grade students is 50.7. The percentage for Black students is 39.4. The percentage for Hispanic students is 40.4. The percentage for White students is 51.3.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the prevalence for female students is higher than for male students. The prevalence for 12th grade students is higher than for 9th grade students. The prevalence for White students is higher than for Black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National Youth Risk Behavior Surveys, 2015-2017. This slide shows percentages from 2015 through 2017 for high school students who did not drink a can, bottle, or glass of a sports drink (such as Gatorade or PowerAde, not counting low-calorie sports drinks such as Propel or G2,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2015 is 42.4. The percentage for 2017 is 47.7.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based on linear trend analyses using logistic regression models controlling for sex, race/ethnicity, and grade (p &lt; 0.05), the prevalence increased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National Youth Risk Behavior Survey. This slide shows the percentage of high school students who drank a can, bottle, or glass of a sports drink one or more times per day (not counting low calorie sports drinks such as Propel or G2,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all students is 12.4. The percentage for Male students is 16.9. The percentage for Female students is 8.2. The percentage for 9th grade students is 13.0. The percentage for 10th grade students is 13.2. The percentage for 11th grade students is 11.2. The percentage for 12th grade students is 11.9. The percentage for Black students is 21.1. The percentage for Hispanic students is 13.5. The percentage for White students is 10.7.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the prevalence for male students is higher than for female students. The prevalence for Black students is higher than for Hispanic students.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National Youth Risk Behavior Surveys, 2015-2017. This slide shows percentages from 2015 through 2017 for high school students who drank a can, bottle, or glass of a sports drink one or more times per day (not counting low calorie sports drinks such as Propel or G2,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2015 is 13.8. The percentage for 2017 is 12.4.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National Youth Risk Behavior Surveys, 1999-2017. This slide shows percentages from 1999 through 2017 for high school students who ate fruit or drank 100% fruit juices one or more times per day (such as orange juice, apple juice, or grape juice,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1999 is 62.6. The percentage for 2001 is 61.3. The percentage for 2003 is 60.7. The percentage for 2005 is 59.9. The percentage for 2007 is 60.4. The percentage for 2009 is 64.8. The percentage for 2011 is 64.0. The percentage for 2013 is 62.6. The percentage for 2015 is 63.3. The percentage for 2017 is 60.8.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National Youth Risk Behavior Survey. This slide shows the percentage of high school students who drank a can, bottle, or glass of a sports drink two or more times per day (not counting low calorie sports drinks such as Propel or G2,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all students is 7.6. The percentage for Male students is 10.7. The percentage for Female students is 4.5. The percentage for 9th grade students is 7.9. The percentage for 10th grade students is 7.7. The percentage for 11th grade students is 6.9. The percentage for 12th grade students is 7.5. The percentage for Black students is 13.6. The percentage for Hispanic students is 8.2. The percentage for White students is 6.5.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the prevalence for male students is higher than for female students. The prevalence for Black students is higher than for Hispanic students.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National Youth Risk Behavior Surveys, 2015-2017. This slide shows percentages from 2015 through 2017 for high school students who drank a can, bottle, or glass of a sports drink two or more times per day (not counting low calorie sports drinks such as Propel or G2,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2015 is 8.3. The percentage for 2017 is 7.6.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National Youth Risk Behavior Survey. This slide shows the percentage of high school students who drank a can, bottle, or glass of a sports drink three or more times per day (not counting low calorie sports drinks such as Propel or G2,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all students is 4.2. The percentage for Male students is 5.9. The percentage for Female students is 2.5. The percentage for 9th grade students is 4.4. The percentage for 10th grade students is 3.8. The percentage for 11th grade students is 3.6. The percentage for 12th grade students is 4.6. The percentage for Black students is 8.9. The percentage for Hispanic students is 4.2. The percentage for White students is 3.4.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the prevalence for male students is higher than for female students. The prevalence for Black students is higher than for Hispanic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National Youth Risk Behavior Surveys, 2015-2017. This slide shows percentages from 2015 through 2017 for high school students who drank a can, bottle, or glass of a sports drink three or more times per day (not counting low calorie sports drinks such as Propel or G2,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2015 is 4.8. The percentage for 2017 is 4.2.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National Youth Risk Behavior Survey. This slide shows the percentage of high school students who did not drink a bottle or glass of plain water (counting tap, bottled, and unflavored sparkling water,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all students is 3.8. The percentage for Male students is 5.0. The percentage for Female students is 2.7. The percentage for 9th grade students is 4.1. The percentage for 10th grade students is 3.8. The percentage for 11th grade students is 3.1. The percentage for 12th grade students is 4.0. The percentage for Black students is 6.7. The percentage for Hispanic students is 4.0. The percentage for White students is 3.1.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the prevalence for male students is higher than for female students. The prevalence for Black students is higher than for Hispanic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National Youth Risk Behavior Surveys, 2015-2017. This slide shows percentages from 2015 through 2017 for high school students who did not drink a bottle or glass of plain water (counting tap, bottled, and unflavored sparkling water,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2015 is 3.5. The percentage for 2017 is 3.8.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National Youth Risk Behavior Survey. This slide shows the percentage of high school students who drank one or more glasses per day of water (counting tap, bottled, and unflavored sparkling water, during the 7 days before the survey). </a:t>
            </a:r>
            <a:endParaRPr lang="en-US" dirty="0"/>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all students is 75.4. The percentage for Male students is 75.4. The percentage for Female students is 75.5. The percentage for 9th grade students is 73.2. The percentage for 10th grade students is 75.4. The percentage for 11th grade students is 76.8. The percentage for 12th grade students is 76.8. The percentage for Black students is 67.6. The percentage for Hispanic students is 73.4. The percentage for White students is 77.8.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the prevalence for 11th grade students is higher than for 9th grade students. The prevalence for 12th grade students is higher than for 9th grade students. The prevalence for Hispanic students is higher than for Black students. The prevalence for White students is higher than for Black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National Youth Risk Behavior Surveys, 2015-2017. This slide shows percentages from 2015 through 2017 for high school students who drank one or more glasses per day of water (counting tap, bottled, and unflavored sparkling water, during the 7 days before the survey). </a:t>
            </a:r>
            <a:endParaRPr lang="en-US" dirty="0"/>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2015 is 73.6. The percentage for 2017 is 75.4.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National Youth Risk Behavior Survey. This slide shows the percentage of high school students who drank two or more glasses per day of water (counting tap, bottled, and unflavored sparkling water, during the 7 days before the survey). </a:t>
            </a:r>
            <a:endParaRPr lang="en-US" dirty="0"/>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all students is 66.8. The percentage for Male students is 67.4. The percentage for Female students is 66.4. The percentage for 9th grade students is 63.9. The percentage for 10th grade students is 66.9. The percentage for 11th grade students is 68.3. The percentage for 12th grade students is 68.9. The percentage for Black students is 61.1. The percentage for Hispanic students is 66.0. The percentage for White students is 68.0.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the prevalence for 11th grade students is higher than for 9th grade students. The prevalence for 12th grade students is higher than for 9th grade students. The prevalence for Hispanic students is higher than for Black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National Youth Risk Behavior Surveys, 2015-2017. This slide shows percentages from 2015 through 2017 for high school students who drank two or more glasses per day of water (counting tap, bottled, and unflavored sparkling water, during the 7 days before the survey). </a:t>
            </a:r>
            <a:endParaRPr lang="en-US" dirty="0"/>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2015 is 64.3. The percentage for 2017 is 66.8.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state and local Youth Risk Behavior Surveys, 2017. This slide shows the range and median percentages of 37 states and 21 cities for high school students who ate fruit or drank 100% fruit juices one or more times per day (such as orange juice, apple juice, or grape juice,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range across states was 48.1% to 64.9%. The median across states was 57.4%.  The range across cites was 48.3% to 61.2%. The median across cities was 53.8%. </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National Youth Risk Behavior Survey. This slide shows the percentage of high school students who drank three or more glasses per day of water (counting tap, bottled, and unflavored sparkling water, during the 7 days before the survey). </a:t>
            </a:r>
            <a:endParaRPr lang="en-US" dirty="0"/>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all students is 51.3. The percentage for Male students is 51.4. The percentage for Female students is 51.2. The percentage for 9th grade students is 50.0. The percentage for 10th grade students is 50.0. The percentage for 11th grade students is 52.5. The percentage for 12th grade students is 53.0. The percentage for Black students is 47.3. The percentage for Hispanic students is 52.5. The percentage for White students is 51.2.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the prevalence for Hispanic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National Youth Risk Behavior Surveys, 2015-2017. This slide shows percentages from 2015 through 2017 for high school students who drank three or more glasses per day of water (counting tap, bottled, and unflavored sparkling water, during the 7 days before the survey). </a:t>
            </a:r>
            <a:endParaRPr lang="en-US" dirty="0"/>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2015 is 49.5. The percentage for 2017 is 51.3.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National Youth Risk Behavior Survey. This slide shows the percentage of high school students who did not eat breakfast (during the 7 days before the survey). </a:t>
            </a:r>
            <a:endParaRPr lang="en-US" dirty="0"/>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all students is 14.1. The percentage for Male students is 13.6. The percentage for Female students is 14.5. The percentage for 9th grade students is 13.1. The percentage for 10th grade students is 13.8. The percentage for 11th grade students is 14.0. The percentage for 12th grade students is 15.2. The percentage for Black students is 15.2. The percentage for Hispanic students is 16.0. The percentage for White students is 12.8.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National Youth Risk Behavior Surveys, 2011-2017. This slide shows percentages from 2011 through 2017 for high school students who did not eat breakfast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2011 is 13.1. The percentage for 2013 is 13.7. The percentage for 2015 is 13.8. The percentage for 2017 is 14.1.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based on linear trend analyses using logistic regression models controlling for sex, race/ethnicity, and grade (p &lt; 0.05), the prevalence did not change from 2011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state and local Youth Risk Behavior Surveys, 2017. This slide shows the range and median percentages of 33 states and 20 cities for high school students who did not eat breakfast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range across states was 10.5% to 24.5%. The median across states was 14.6%.  The range across cites was 12.2% to 22.0%. The median across cities was 17.7%. </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the percentage of students who did not eat breakfast (during the 7 days before the survey), 2017. The values range from 10.5% to 24.5%. Delaware, Idaho, Massachusetts, Montana, North Dakota, Utah, Vermont, Virginia, range from 10.5% to 13.9%. Colorado, Connecticut, Hawaii, Kansas, Nebraska, North Carolina, West Virginia, Wisconsin, range from 14.0% to 14.5%. California, Kentucky, Michigan, Missouri, New York, Pennsylvania, Tennessee, Texas, range from 14.6% to 15.9%. Arizona, Arkansas, Florida, Iowa, Louisiana, Nevada, New Mexico, Oklahoma, South Carolina, range from 16.0% to 24.5%. Rhode Island, New Hampshire, Maine, Maryland, Illinois, Alaska, did not ask this question. Alabama, Georgia, Indiana, Mississippi, New Jersey, Ohio, and South Dakota did not have weighted data. Minnesota, Oregon, Washington and Wyoming did not participate.</a:t>
            </a: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DCF56E8-BC78-4C97-BA78-7EB1B558DB2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7229411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National Youth Risk Behavior Survey. This slide shows the percentage of high school students who ate breakfast on all 7 days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all students is 35.3. The percentage for Male students is 39.9. The percentage for Female students is 31.0. The percentage for 9th grade students is 38.1. The percentage for 10th grade students is 37.5. The percentage for 11th grade students is 32.8. The percentage for 12th grade students is 32.1. The percentage for Black students is 28.7. The percentage for Hispanic students is 31.7. The percentage for White students is 38.1.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the prevalence for male students is higher than for female students. The prevalence for 9th grade students is higher than for 11th grade students. The prevalence for 9th grade students is higher than for 12th grade students. The prevalence for 10th grade students is higher than for 11th grade students. The prevalence for 10th grade students is higher than for 12th grade students. The prevalence for White students is higher than for Black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National Youth Risk Behavior Surveys, 2011-2017. This slide shows percentages from 2011 through 2017 for high school students who ate breakfast on all 7 days (during the 7 days before the survey). </a:t>
            </a:r>
            <a:endParaRPr lang="en-US" dirty="0"/>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2011 is 37.7. The percentage for 2013 is 38.1. The percentage for 2015 is 36.3. The percentage for 2017 is 35.3.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based on linear trend analyses using logistic regression models controlling for sex, race/ethnicity, and grade (p &lt; 0.05), the prevalence did not change from 2011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state and local Youth Risk Behavior Surveys, 2017. This slide shows the range and median percentages of 33 states and 20 cities for high school students who ate breakfast on all 7 days (during the 7 days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range across states was 20.9% to 39.7%. The median across states was 34.6%.  The range across cites was 16.3% to 40.3%. The median across cities was 27.8%. </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the percentage of students who ate breakfast on all seven of the past seven days, 2017. The values range from 20.9% to 39.7%. Arkansas, Iowa, Kentucky, Louisiana, Michigan, Oklahoma, South Carolina, Utah, range from 20.9% to 31.4%. Missouri, Nevada, New Mexico, New York, North Carolina, Pennsylvania, Texas, range from 31.5% to 34.5%. Arizona, Connecticut, Hawaii, Kansas, Nebraska, North Dakota, Tennessee, West Virginia, range from 34.6% to 36.2%. California, Colorado, Delaware, Florida, Idaho, Massachusetts, Montana, Vermont, Virginia, Wisconsin, range from 36.3% to 39.7%. Rhode Island, New Hampshire, Maine, Maryland, Illinois, Alaska, did not ask this question. Alabama, Georgia, Indiana, Mississippi, New Jersey, Ohio, and South Dakota did not have weighted data. Minnesota, Oregon, Washington and Wyoming did not participate.</a:t>
            </a:r>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A02FAD2-7147-4B55-B6FC-F7BF203A5FC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74141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the percentage of students who ate fruit or drank 100% fruit juices one or more times per day during the past seven days, 2017. The values range from 48.1% to 64.9%. Arkansas, Hawaii, Kentucky, Louisiana, Missouri, Oklahoma, South Carolina, Tennessee, Texas, range from 48.1% to 53.5%. Alaska, Arizona, Maryland, Nebraska, Nevada, New Mexico, North Carolina, Pennsylvania, West Virginia, range from 53.6% to 57.3%. Florida, Illinois, Iowa, Michigan, Montana, New York, Rhode Island, Utah, Virginia, range from 57.4% to 59.9%. California, Connecticut, Idaho, Kansas, Maine, Massachusetts, New Hampshire, North Dakota, Vermont, Wisconsin, range from 60.0% to 64.9%. Delaware, Colorado, did not ask this question. Alabama, Georgia, Indiana, Mississippi, New Jersey, Ohio, and South Dakota did not have weighted data. Minnesota, Oregon, Washington and Wyoming did not participate.</a:t>
            </a: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07C5609-C6E2-4900-B8A6-398189974DB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29494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275" name="Rectangle 3"/>
          <p:cNvSpPr>
            <a:spLocks noGrp="1" noChangeArrowheads="1"/>
          </p:cNvSpPr>
          <p:nvPr>
            <p:ph type="ctrTitle"/>
          </p:nvPr>
        </p:nvSpPr>
        <p:spPr>
          <a:xfrm>
            <a:off x="677863" y="2286000"/>
            <a:ext cx="7788275" cy="1143000"/>
          </a:xfrm>
          <a:prstGeom prst="rect">
            <a:avLst/>
          </a:prstGeom>
        </p:spPr>
        <p:txBody>
          <a:bodyPr anchor="b"/>
          <a:lstStyle>
            <a:lvl1pPr>
              <a:defRPr/>
            </a:lvl1pPr>
          </a:lstStyle>
          <a:p>
            <a:r>
              <a:rPr lang="en-US"/>
              <a:t>Click to edit Master title style</a:t>
            </a:r>
          </a:p>
        </p:txBody>
      </p:sp>
      <p:sp>
        <p:nvSpPr>
          <p:cNvPr id="54276" name="Rectangle 4"/>
          <p:cNvSpPr>
            <a:spLocks noGrp="1" noChangeArrowheads="1"/>
          </p:cNvSpPr>
          <p:nvPr>
            <p:ph type="subTitle" idx="1"/>
          </p:nvPr>
        </p:nvSpPr>
        <p:spPr>
          <a:xfrm>
            <a:off x="1354138" y="3886200"/>
            <a:ext cx="6435725" cy="1752600"/>
          </a:xfrm>
          <a:prstGeom prst="rect">
            <a:avLst/>
          </a:prstGeom>
        </p:spPr>
        <p:txBody>
          <a:bodyPr/>
          <a:lstStyle>
            <a:lvl1pPr marL="0" indent="0" algn="ctr">
              <a:buFont typeface="Monotype Sorts" pitchFamily="2" charset="2"/>
              <a:buNone/>
              <a:defRPr/>
            </a:lvl1pPr>
          </a:lstStyle>
          <a:p>
            <a:r>
              <a:rPr lang="en-US"/>
              <a:t>Click to edit Master subtitle style</a:t>
            </a:r>
          </a:p>
        </p:txBody>
      </p:sp>
    </p:spTree>
    <p:extLst>
      <p:ext uri="{BB962C8B-B14F-4D97-AF65-F5344CB8AC3E}">
        <p14:creationId xmlns:p14="http://schemas.microsoft.com/office/powerpoint/2010/main" val="315658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1524000"/>
            <a:ext cx="8059738"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636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5" y="342900"/>
            <a:ext cx="2052638" cy="52959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3725" y="342900"/>
            <a:ext cx="6007100" cy="5295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9536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609600" y="1524000"/>
            <a:ext cx="8059738" cy="4114800"/>
          </a:xfrm>
          <a:prstGeom prst="rect">
            <a:avLst/>
          </a:prstGeom>
        </p:spPr>
        <p:txBody>
          <a:bodyPr/>
          <a:lstStyle/>
          <a:p>
            <a:pPr lvl="0"/>
            <a:endParaRPr lang="en-US" noProof="0" smtClean="0"/>
          </a:p>
        </p:txBody>
      </p:sp>
    </p:spTree>
    <p:extLst>
      <p:ext uri="{BB962C8B-B14F-4D97-AF65-F5344CB8AC3E}">
        <p14:creationId xmlns:p14="http://schemas.microsoft.com/office/powerpoint/2010/main" val="1197727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951320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09600" y="1524000"/>
            <a:ext cx="8059738"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7172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7254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342900"/>
            <a:ext cx="8212138" cy="11049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952875"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4875" y="1524000"/>
            <a:ext cx="3954463"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2785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8269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3725" y="342900"/>
            <a:ext cx="8212138" cy="11049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607435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62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2721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2449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8" name="Text Box 11"/>
          <p:cNvSpPr txBox="1">
            <a:spLocks noChangeArrowheads="1"/>
          </p:cNvSpPr>
          <p:nvPr/>
        </p:nvSpPr>
        <p:spPr bwMode="auto">
          <a:xfrm>
            <a:off x="3305175" y="6310313"/>
            <a:ext cx="4619625"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sp>
        <p:nvSpPr>
          <p:cNvPr id="1029" name="Text Box 12"/>
          <p:cNvSpPr txBox="1">
            <a:spLocks noChangeArrowheads="1"/>
          </p:cNvSpPr>
          <p:nvPr/>
        </p:nvSpPr>
        <p:spPr bwMode="auto">
          <a:xfrm>
            <a:off x="5283200" y="6172200"/>
            <a:ext cx="1911350"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spTree>
  </p:cSld>
  <p:clrMap bg1="dk2" tx1="lt1" bg2="dk1" tx2="lt2" accent1="accent1" accent2="accent2" accent3="accent3" accent4="accent4" accent5="accent5" accent6="accent6" hlink="hlink" folHlink="folHlink"/>
  <p:sldLayoutIdLst>
    <p:sldLayoutId id="2147483690"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rtl="0" eaLnBrk="0" fontAlgn="base" hangingPunct="0">
        <a:spcBef>
          <a:spcPct val="0"/>
        </a:spcBef>
        <a:spcAft>
          <a:spcPct val="0"/>
        </a:spcAft>
        <a:defRPr sz="2000" b="1">
          <a:solidFill>
            <a:srgbClr val="FFCC00"/>
          </a:solidFill>
          <a:latin typeface="+mj-lt"/>
          <a:ea typeface="+mj-ea"/>
          <a:cs typeface="+mj-cs"/>
        </a:defRPr>
      </a:lvl1pPr>
      <a:lvl2pPr algn="ctr" rtl="0" eaLnBrk="0" fontAlgn="base" hangingPunct="0">
        <a:spcBef>
          <a:spcPct val="0"/>
        </a:spcBef>
        <a:spcAft>
          <a:spcPct val="0"/>
        </a:spcAft>
        <a:defRPr sz="2000" b="1">
          <a:solidFill>
            <a:srgbClr val="FFCC00"/>
          </a:solidFill>
          <a:latin typeface="Arial" charset="0"/>
        </a:defRPr>
      </a:lvl2pPr>
      <a:lvl3pPr algn="ctr" rtl="0" eaLnBrk="0" fontAlgn="base" hangingPunct="0">
        <a:spcBef>
          <a:spcPct val="0"/>
        </a:spcBef>
        <a:spcAft>
          <a:spcPct val="0"/>
        </a:spcAft>
        <a:defRPr sz="2000" b="1">
          <a:solidFill>
            <a:srgbClr val="FFCC00"/>
          </a:solidFill>
          <a:latin typeface="Arial" charset="0"/>
        </a:defRPr>
      </a:lvl3pPr>
      <a:lvl4pPr algn="ctr" rtl="0" eaLnBrk="0" fontAlgn="base" hangingPunct="0">
        <a:spcBef>
          <a:spcPct val="0"/>
        </a:spcBef>
        <a:spcAft>
          <a:spcPct val="0"/>
        </a:spcAft>
        <a:defRPr sz="2000" b="1">
          <a:solidFill>
            <a:srgbClr val="FFCC00"/>
          </a:solidFill>
          <a:latin typeface="Arial" charset="0"/>
        </a:defRPr>
      </a:lvl4pPr>
      <a:lvl5pPr algn="ctr" rtl="0" eaLnBrk="0" fontAlgn="base" hangingPunct="0">
        <a:spcBef>
          <a:spcPct val="0"/>
        </a:spcBef>
        <a:spcAft>
          <a:spcPct val="0"/>
        </a:spcAft>
        <a:defRPr sz="2000" b="1">
          <a:solidFill>
            <a:srgbClr val="FFCC00"/>
          </a:solidFill>
          <a:latin typeface="Arial" charset="0"/>
        </a:defRPr>
      </a:lvl5pPr>
      <a:lvl6pPr marL="457200" algn="ctr" rtl="0" eaLnBrk="0" fontAlgn="base" hangingPunct="0">
        <a:spcBef>
          <a:spcPct val="0"/>
        </a:spcBef>
        <a:spcAft>
          <a:spcPct val="0"/>
        </a:spcAft>
        <a:defRPr sz="2000" b="1">
          <a:solidFill>
            <a:srgbClr val="FFCC00"/>
          </a:solidFill>
          <a:latin typeface="Arial" charset="0"/>
        </a:defRPr>
      </a:lvl6pPr>
      <a:lvl7pPr marL="914400" algn="ctr" rtl="0" eaLnBrk="0" fontAlgn="base" hangingPunct="0">
        <a:spcBef>
          <a:spcPct val="0"/>
        </a:spcBef>
        <a:spcAft>
          <a:spcPct val="0"/>
        </a:spcAft>
        <a:defRPr sz="2000" b="1">
          <a:solidFill>
            <a:srgbClr val="FFCC00"/>
          </a:solidFill>
          <a:latin typeface="Arial" charset="0"/>
        </a:defRPr>
      </a:lvl7pPr>
      <a:lvl8pPr marL="1371600" algn="ctr" rtl="0" eaLnBrk="0" fontAlgn="base" hangingPunct="0">
        <a:spcBef>
          <a:spcPct val="0"/>
        </a:spcBef>
        <a:spcAft>
          <a:spcPct val="0"/>
        </a:spcAft>
        <a:defRPr sz="2000" b="1">
          <a:solidFill>
            <a:srgbClr val="FFCC00"/>
          </a:solidFill>
          <a:latin typeface="Arial" charset="0"/>
        </a:defRPr>
      </a:lvl8pPr>
      <a:lvl9pPr marL="1828800" algn="ctr" rtl="0" eaLnBrk="0" fontAlgn="base" hangingPunct="0">
        <a:spcBef>
          <a:spcPct val="0"/>
        </a:spcBef>
        <a:spcAft>
          <a:spcPct val="0"/>
        </a:spcAft>
        <a:defRPr sz="2000" b="1">
          <a:solidFill>
            <a:srgbClr val="FFCC00"/>
          </a:solidFill>
          <a:latin typeface="Arial" charset="0"/>
        </a:defRPr>
      </a:lvl9pPr>
    </p:titleStyle>
    <p:bodyStyle>
      <a:lvl1pPr marL="342900" indent="-3429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ea typeface="+mn-ea"/>
          <a:cs typeface="+mn-cs"/>
        </a:defRPr>
      </a:lvl1pPr>
      <a:lvl2pPr marL="742950" indent="-285750" algn="l" rtl="0" eaLnBrk="0" fontAlgn="base" hangingPunct="0">
        <a:spcBef>
          <a:spcPct val="0"/>
        </a:spcBef>
        <a:spcAft>
          <a:spcPct val="50000"/>
        </a:spcAft>
        <a:buClr>
          <a:schemeClr val="tx2"/>
        </a:buClr>
        <a:buSzPct val="70000"/>
        <a:buFont typeface="Monotype Sorts" pitchFamily="2" charset="2"/>
        <a:buChar char="l"/>
        <a:defRPr sz="2000">
          <a:solidFill>
            <a:schemeClr val="tx1"/>
          </a:solidFill>
          <a:latin typeface="+mn-lt"/>
        </a:defRPr>
      </a:lvl2pPr>
      <a:lvl3pPr marL="1143000" indent="-228600" algn="l" rtl="0" eaLnBrk="0" fontAlgn="base" hangingPunct="0">
        <a:spcBef>
          <a:spcPct val="0"/>
        </a:spcBef>
        <a:spcAft>
          <a:spcPct val="50000"/>
        </a:spcAft>
        <a:buClr>
          <a:schemeClr val="tx2"/>
        </a:buClr>
        <a:buSzPct val="70000"/>
        <a:buFont typeface="Monotype Sorts" pitchFamily="2" charset="2"/>
        <a:buChar char="ä"/>
        <a:defRPr sz="2000">
          <a:solidFill>
            <a:schemeClr val="tx1"/>
          </a:solidFill>
          <a:latin typeface="+mn-lt"/>
        </a:defRPr>
      </a:lvl3pPr>
      <a:lvl4pPr marL="1600200" indent="-228600" algn="l" rtl="0" eaLnBrk="0" fontAlgn="base" hangingPunct="0">
        <a:spcBef>
          <a:spcPct val="0"/>
        </a:spcBef>
        <a:spcAft>
          <a:spcPct val="50000"/>
        </a:spcAft>
        <a:buClr>
          <a:schemeClr val="tx2"/>
        </a:buClr>
        <a:buSzPct val="70000"/>
        <a:buFont typeface="Monotype Sorts" pitchFamily="2" charset="2"/>
        <a:buChar char="n"/>
        <a:defRPr sz="2000">
          <a:solidFill>
            <a:schemeClr val="tx1"/>
          </a:solidFill>
          <a:latin typeface="+mn-lt"/>
        </a:defRPr>
      </a:lvl4pPr>
      <a:lvl5pPr marL="20574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5pPr>
      <a:lvl6pPr marL="25146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6pPr>
      <a:lvl7pPr marL="29718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7pPr>
      <a:lvl8pPr marL="34290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8pPr>
      <a:lvl9pPr marL="38862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593725" y="342900"/>
            <a:ext cx="821213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altLang="en-US" smtClean="0"/>
              <a:t>Click to edit Master title style</a:t>
            </a:r>
          </a:p>
        </p:txBody>
      </p:sp>
      <p:sp>
        <p:nvSpPr>
          <p:cNvPr id="1027" name="Rectangle 4"/>
          <p:cNvSpPr>
            <a:spLocks noGrp="1" noChangeArrowheads="1"/>
          </p:cNvSpPr>
          <p:nvPr>
            <p:ph type="body" idx="1"/>
          </p:nvPr>
        </p:nvSpPr>
        <p:spPr bwMode="auto">
          <a:xfrm>
            <a:off x="609600" y="1524000"/>
            <a:ext cx="80597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Text Box 11"/>
          <p:cNvSpPr txBox="1">
            <a:spLocks noChangeArrowheads="1"/>
          </p:cNvSpPr>
          <p:nvPr userDrawn="1"/>
        </p:nvSpPr>
        <p:spPr bwMode="auto">
          <a:xfrm>
            <a:off x="3305175" y="6310313"/>
            <a:ext cx="4619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2"/>
                </a:solidFill>
                <a:latin typeface="Arial" charset="0"/>
              </a:defRPr>
            </a:lvl1pPr>
            <a:lvl2pPr marL="742950" indent="-285750">
              <a:defRPr b="1">
                <a:solidFill>
                  <a:schemeClr val="tx2"/>
                </a:solidFill>
                <a:latin typeface="Arial" charset="0"/>
              </a:defRPr>
            </a:lvl2pPr>
            <a:lvl3pPr marL="1143000" indent="-228600">
              <a:defRPr b="1">
                <a:solidFill>
                  <a:schemeClr val="tx2"/>
                </a:solidFill>
                <a:latin typeface="Arial" charset="0"/>
              </a:defRPr>
            </a:lvl3pPr>
            <a:lvl4pPr marL="1600200" indent="-228600">
              <a:defRPr b="1">
                <a:solidFill>
                  <a:schemeClr val="tx2"/>
                </a:solidFill>
                <a:latin typeface="Arial" charset="0"/>
              </a:defRPr>
            </a:lvl4pPr>
            <a:lvl5pPr marL="2057400" indent="-228600">
              <a:defRPr b="1">
                <a:solidFill>
                  <a:schemeClr val="tx2"/>
                </a:solidFill>
                <a:latin typeface="Arial" charset="0"/>
              </a:defRPr>
            </a:lvl5pPr>
            <a:lvl6pPr marL="2514600" indent="-228600" algn="ctr" eaLnBrk="0" fontAlgn="base" hangingPunct="0">
              <a:spcBef>
                <a:spcPct val="0"/>
              </a:spcBef>
              <a:spcAft>
                <a:spcPct val="0"/>
              </a:spcAft>
              <a:defRPr b="1">
                <a:solidFill>
                  <a:schemeClr val="tx2"/>
                </a:solidFill>
                <a:latin typeface="Arial" charset="0"/>
              </a:defRPr>
            </a:lvl6pPr>
            <a:lvl7pPr marL="2971800" indent="-228600" algn="ctr" eaLnBrk="0" fontAlgn="base" hangingPunct="0">
              <a:spcBef>
                <a:spcPct val="0"/>
              </a:spcBef>
              <a:spcAft>
                <a:spcPct val="0"/>
              </a:spcAft>
              <a:defRPr b="1">
                <a:solidFill>
                  <a:schemeClr val="tx2"/>
                </a:solidFill>
                <a:latin typeface="Arial" charset="0"/>
              </a:defRPr>
            </a:lvl7pPr>
            <a:lvl8pPr marL="3429000" indent="-228600" algn="ctr" eaLnBrk="0" fontAlgn="base" hangingPunct="0">
              <a:spcBef>
                <a:spcPct val="0"/>
              </a:spcBef>
              <a:spcAft>
                <a:spcPct val="0"/>
              </a:spcAft>
              <a:defRPr b="1">
                <a:solidFill>
                  <a:schemeClr val="tx2"/>
                </a:solidFill>
                <a:latin typeface="Arial" charset="0"/>
              </a:defRPr>
            </a:lvl8pPr>
            <a:lvl9pPr marL="3886200" indent="-228600" algn="ctr" eaLnBrk="0" fontAlgn="base" hangingPunct="0">
              <a:spcBef>
                <a:spcPct val="0"/>
              </a:spcBef>
              <a:spcAft>
                <a:spcPct val="0"/>
              </a:spcAft>
              <a:defRPr b="1">
                <a:solidFill>
                  <a:schemeClr val="tx2"/>
                </a:solidFill>
                <a:latin typeface="Arial" charset="0"/>
              </a:defRPr>
            </a:lvl9pPr>
          </a:lstStyle>
          <a:p>
            <a:pPr>
              <a:defRPr/>
            </a:pPr>
            <a:endParaRPr lang="en-US" sz="1600" b="0" smtClean="0">
              <a:solidFill>
                <a:schemeClr val="tx1"/>
              </a:solidFill>
              <a:latin typeface="Times New Roman" pitchFamily="18" charset="0"/>
            </a:endParaRPr>
          </a:p>
        </p:txBody>
      </p:sp>
      <p:sp>
        <p:nvSpPr>
          <p:cNvPr id="1029" name="Text Box 12"/>
          <p:cNvSpPr txBox="1">
            <a:spLocks noChangeArrowheads="1"/>
          </p:cNvSpPr>
          <p:nvPr userDrawn="1"/>
        </p:nvSpPr>
        <p:spPr bwMode="auto">
          <a:xfrm>
            <a:off x="5283200" y="6172200"/>
            <a:ext cx="1911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2"/>
                </a:solidFill>
                <a:latin typeface="Arial" charset="0"/>
              </a:defRPr>
            </a:lvl1pPr>
            <a:lvl2pPr marL="742950" indent="-285750">
              <a:defRPr b="1">
                <a:solidFill>
                  <a:schemeClr val="tx2"/>
                </a:solidFill>
                <a:latin typeface="Arial" charset="0"/>
              </a:defRPr>
            </a:lvl2pPr>
            <a:lvl3pPr marL="1143000" indent="-228600">
              <a:defRPr b="1">
                <a:solidFill>
                  <a:schemeClr val="tx2"/>
                </a:solidFill>
                <a:latin typeface="Arial" charset="0"/>
              </a:defRPr>
            </a:lvl3pPr>
            <a:lvl4pPr marL="1600200" indent="-228600">
              <a:defRPr b="1">
                <a:solidFill>
                  <a:schemeClr val="tx2"/>
                </a:solidFill>
                <a:latin typeface="Arial" charset="0"/>
              </a:defRPr>
            </a:lvl4pPr>
            <a:lvl5pPr marL="2057400" indent="-228600">
              <a:defRPr b="1">
                <a:solidFill>
                  <a:schemeClr val="tx2"/>
                </a:solidFill>
                <a:latin typeface="Arial" charset="0"/>
              </a:defRPr>
            </a:lvl5pPr>
            <a:lvl6pPr marL="2514600" indent="-228600" algn="ctr" eaLnBrk="0" fontAlgn="base" hangingPunct="0">
              <a:spcBef>
                <a:spcPct val="0"/>
              </a:spcBef>
              <a:spcAft>
                <a:spcPct val="0"/>
              </a:spcAft>
              <a:defRPr b="1">
                <a:solidFill>
                  <a:schemeClr val="tx2"/>
                </a:solidFill>
                <a:latin typeface="Arial" charset="0"/>
              </a:defRPr>
            </a:lvl6pPr>
            <a:lvl7pPr marL="2971800" indent="-228600" algn="ctr" eaLnBrk="0" fontAlgn="base" hangingPunct="0">
              <a:spcBef>
                <a:spcPct val="0"/>
              </a:spcBef>
              <a:spcAft>
                <a:spcPct val="0"/>
              </a:spcAft>
              <a:defRPr b="1">
                <a:solidFill>
                  <a:schemeClr val="tx2"/>
                </a:solidFill>
                <a:latin typeface="Arial" charset="0"/>
              </a:defRPr>
            </a:lvl7pPr>
            <a:lvl8pPr marL="3429000" indent="-228600" algn="ctr" eaLnBrk="0" fontAlgn="base" hangingPunct="0">
              <a:spcBef>
                <a:spcPct val="0"/>
              </a:spcBef>
              <a:spcAft>
                <a:spcPct val="0"/>
              </a:spcAft>
              <a:defRPr b="1">
                <a:solidFill>
                  <a:schemeClr val="tx2"/>
                </a:solidFill>
                <a:latin typeface="Arial" charset="0"/>
              </a:defRPr>
            </a:lvl8pPr>
            <a:lvl9pPr marL="3886200" indent="-228600" algn="ctr" eaLnBrk="0" fontAlgn="base" hangingPunct="0">
              <a:spcBef>
                <a:spcPct val="0"/>
              </a:spcBef>
              <a:spcAft>
                <a:spcPct val="0"/>
              </a:spcAft>
              <a:defRPr b="1">
                <a:solidFill>
                  <a:schemeClr val="tx2"/>
                </a:solidFill>
                <a:latin typeface="Arial" charset="0"/>
              </a:defRPr>
            </a:lvl9pPr>
          </a:lstStyle>
          <a:p>
            <a:pPr>
              <a:defRPr/>
            </a:pPr>
            <a:endParaRPr lang="en-US" sz="1600" b="0" smtClean="0">
              <a:solidFill>
                <a:schemeClr val="tx1"/>
              </a:solidFill>
              <a:latin typeface="Times New Roman" pitchFamily="18" charset="0"/>
            </a:endParaRPr>
          </a:p>
        </p:txBody>
      </p:sp>
    </p:spTree>
    <p:extLst>
      <p:ext uri="{BB962C8B-B14F-4D97-AF65-F5344CB8AC3E}">
        <p14:creationId xmlns:p14="http://schemas.microsoft.com/office/powerpoint/2010/main" val="2267946426"/>
      </p:ext>
    </p:extLst>
  </p:cSld>
  <p:clrMap bg1="dk2" tx1="lt1" bg2="dk1" tx2="lt2" accent1="accent1" accent2="accent2" accent3="accent3" accent4="accent4" accent5="accent5" accent6="accent6" hlink="hlink" folHlink="folHlink"/>
  <p:sldLayoutIdLst>
    <p:sldLayoutId id="2147483692" r:id="rId1"/>
  </p:sldLayoutIdLst>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eaLnBrk="0" fontAlgn="base" hangingPunct="0">
        <a:spcBef>
          <a:spcPct val="0"/>
        </a:spcBef>
        <a:spcAft>
          <a:spcPct val="0"/>
        </a:spcAft>
        <a:defRPr sz="2400" b="1">
          <a:solidFill>
            <a:schemeClr val="tx2"/>
          </a:solidFill>
          <a:latin typeface="Arial" charset="0"/>
        </a:defRPr>
      </a:lvl6pPr>
      <a:lvl7pPr marL="914400" algn="ctr" rtl="0" eaLnBrk="0" fontAlgn="base" hangingPunct="0">
        <a:spcBef>
          <a:spcPct val="0"/>
        </a:spcBef>
        <a:spcAft>
          <a:spcPct val="0"/>
        </a:spcAft>
        <a:defRPr sz="2400" b="1">
          <a:solidFill>
            <a:schemeClr val="tx2"/>
          </a:solidFill>
          <a:latin typeface="Arial" charset="0"/>
        </a:defRPr>
      </a:lvl7pPr>
      <a:lvl8pPr marL="1371600" algn="ctr" rtl="0" eaLnBrk="0" fontAlgn="base" hangingPunct="0">
        <a:spcBef>
          <a:spcPct val="0"/>
        </a:spcBef>
        <a:spcAft>
          <a:spcPct val="0"/>
        </a:spcAft>
        <a:defRPr sz="2400" b="1">
          <a:solidFill>
            <a:schemeClr val="tx2"/>
          </a:solidFill>
          <a:latin typeface="Arial" charset="0"/>
        </a:defRPr>
      </a:lvl8pPr>
      <a:lvl9pPr marL="1828800" algn="ctr" rtl="0" eaLnBrk="0" fontAlgn="base" hangingPunct="0">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mn-lt"/>
          <a:ea typeface="+mn-ea"/>
          <a:cs typeface="+mn-cs"/>
        </a:defRPr>
      </a:lvl1pPr>
      <a:lvl2pPr marL="742950" indent="-285750" algn="l" rtl="0" eaLnBrk="0" fontAlgn="base" hangingPunct="0">
        <a:spcBef>
          <a:spcPct val="0"/>
        </a:spcBef>
        <a:spcAft>
          <a:spcPct val="50000"/>
        </a:spcAft>
        <a:buClr>
          <a:schemeClr val="tx2"/>
        </a:buClr>
        <a:buSzPct val="70000"/>
        <a:buFont typeface="Monotype Sorts" panose="05010101010101010101" pitchFamily="2" charset="2"/>
        <a:buChar char="l"/>
        <a:defRPr sz="2800">
          <a:solidFill>
            <a:schemeClr val="tx1"/>
          </a:solidFill>
          <a:latin typeface="+mn-lt"/>
        </a:defRPr>
      </a:lvl2pPr>
      <a:lvl3pPr marL="1143000" indent="-228600" algn="l" rtl="0" eaLnBrk="0" fontAlgn="base" hangingPunct="0">
        <a:spcBef>
          <a:spcPct val="0"/>
        </a:spcBef>
        <a:spcAft>
          <a:spcPct val="50000"/>
        </a:spcAft>
        <a:buClr>
          <a:schemeClr val="tx2"/>
        </a:buClr>
        <a:buSzPct val="70000"/>
        <a:buFont typeface="Monotype Sorts" panose="05010101010101010101" pitchFamily="2" charset="2"/>
        <a:buChar char="ä"/>
        <a:defRPr sz="2800">
          <a:solidFill>
            <a:schemeClr val="tx1"/>
          </a:solidFill>
          <a:latin typeface="+mn-lt"/>
        </a:defRPr>
      </a:lvl3pPr>
      <a:lvl4pPr marL="1600200" indent="-228600" algn="l" rtl="0" eaLnBrk="0" fontAlgn="base" hangingPunct="0">
        <a:spcBef>
          <a:spcPct val="0"/>
        </a:spcBef>
        <a:spcAft>
          <a:spcPct val="50000"/>
        </a:spcAft>
        <a:buClr>
          <a:schemeClr val="tx2"/>
        </a:buClr>
        <a:buSzPct val="70000"/>
        <a:buFont typeface="Monotype Sorts" panose="05010101010101010101" pitchFamily="2" charset="2"/>
        <a:buChar char="n"/>
        <a:defRPr sz="2800">
          <a:solidFill>
            <a:schemeClr val="tx1"/>
          </a:solidFill>
          <a:latin typeface="+mn-lt"/>
        </a:defRPr>
      </a:lvl4pPr>
      <a:lvl5pPr marL="2057400" indent="-228600" algn="l" rtl="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mn-lt"/>
        </a:defRPr>
      </a:lvl5pPr>
      <a:lvl6pPr marL="2514600" indent="-228600" algn="l" rtl="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mn-lt"/>
        </a:defRPr>
      </a:lvl6pPr>
      <a:lvl7pPr marL="2971800" indent="-228600" algn="l" rtl="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mn-lt"/>
        </a:defRPr>
      </a:lvl7pPr>
      <a:lvl8pPr marL="3429000" indent="-228600" algn="l" rtl="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mn-lt"/>
        </a:defRPr>
      </a:lvl8pPr>
      <a:lvl9pPr marL="3886200" indent="-228600" algn="l" rtl="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00200"/>
            <a:ext cx="7315200" cy="1981200"/>
          </a:xfrm>
        </p:spPr>
        <p:txBody>
          <a:bodyPr/>
          <a:lstStyle/>
          <a:p>
            <a:r>
              <a:rPr lang="en-US" sz="4000" dirty="0" smtClean="0"/>
              <a:t>Dietary Behaviors</a:t>
            </a:r>
            <a:endParaRPr lang="en-US" sz="4000" dirty="0"/>
          </a:p>
        </p:txBody>
      </p:sp>
    </p:spTree>
    <p:extLst>
      <p:ext uri="{BB962C8B-B14F-4D97-AF65-F5344CB8AC3E}">
        <p14:creationId xmlns:p14="http://schemas.microsoft.com/office/powerpoint/2010/main" val="943929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Fruit or Drank 100% Fruit Juices Two or More Times Per Day,* by Sex,</a:t>
            </a:r>
            <a:r>
              <a:rPr lang="en-US" sz="1700" b="1" baseline="40000" dirty="0">
                <a:solidFill>
                  <a:srgbClr val="FFCC00"/>
                </a:solidFill>
              </a:rPr>
              <a:t>†</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*Such as orange juice, apple juice, or grape juice, during the 7 days before the survey</a:t>
            </a:r>
          </a:p>
          <a:p>
            <a:r>
              <a:rPr lang="en-US" sz="900" b="1" baseline="50000" dirty="0">
                <a:solidFill>
                  <a:srgbClr val="FFCC00"/>
                </a:solidFill>
              </a:rPr>
              <a:t>†</a:t>
            </a:r>
            <a:r>
              <a:rPr lang="en-US" sz="1100" dirty="0">
                <a:solidFill>
                  <a:srgbClr val="FFCC00"/>
                </a:solidFill>
              </a:rPr>
              <a:t>M &gt; F; 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2017</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Fruit or Drank 100% Fruit Juices Two or More Times Per Day,*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*Such as orange juice, apple juice, or grape juice, during the 7 days before the survey</a:t>
            </a:r>
          </a:p>
          <a:p>
            <a:r>
              <a:rPr lang="en-US" sz="900" b="1" baseline="50000" dirty="0">
                <a:solidFill>
                  <a:srgbClr val="FFCC00"/>
                </a:solidFill>
              </a:rPr>
              <a:t>†</a:t>
            </a:r>
            <a:r>
              <a:rPr lang="en-US" sz="1100" dirty="0">
                <a:solidFill>
                  <a:srgbClr val="FFCC00"/>
                </a:solidFill>
              </a:rPr>
              <a:t>No change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1999-2017</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Range and Median Percentage of High School Students Who Ate Fruit or Drank 100% Fruit Juices Two or More Times Per Day,* Across 37 States and 21 Cities, 2017</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*Such as orange juice, apple juice, or grape juice, during the 7 days before the survey</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2017</a:t>
            </a:r>
            <a:endParaRPr lang="en-US" sz="1600"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nvGrpSpPr>
          <p:cNvPr id="142398"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grpSp>
        <p:nvGrpSpPr>
          <p:cNvPr id="142399"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142405"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No Data</a:t>
            </a:r>
          </a:p>
        </p:txBody>
      </p:sp>
      <p:sp>
        <p:nvSpPr>
          <p:cNvPr id="142406" name="Text Box 105"/>
          <p:cNvSpPr txBox="1">
            <a:spLocks noChangeArrowheads="1"/>
          </p:cNvSpPr>
          <p:nvPr/>
        </p:nvSpPr>
        <p:spPr bwMode="auto">
          <a:xfrm>
            <a:off x="7781925" y="31829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20.3% - 26.0%</a:t>
            </a:r>
          </a:p>
        </p:txBody>
      </p:sp>
      <p:sp>
        <p:nvSpPr>
          <p:cNvPr id="142407" name="Text Box 106"/>
          <p:cNvSpPr txBox="1">
            <a:spLocks noChangeArrowheads="1"/>
          </p:cNvSpPr>
          <p:nvPr/>
        </p:nvSpPr>
        <p:spPr bwMode="auto">
          <a:xfrm>
            <a:off x="7781925" y="35385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26.1% - 27.4%</a:t>
            </a:r>
          </a:p>
        </p:txBody>
      </p:sp>
      <p:sp>
        <p:nvSpPr>
          <p:cNvPr id="142408" name="Text Box 107"/>
          <p:cNvSpPr txBox="1">
            <a:spLocks noChangeArrowheads="1"/>
          </p:cNvSpPr>
          <p:nvPr/>
        </p:nvSpPr>
        <p:spPr bwMode="auto">
          <a:xfrm>
            <a:off x="7781925" y="38687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27.5% - 28.5%</a:t>
            </a:r>
          </a:p>
        </p:txBody>
      </p:sp>
      <p:sp>
        <p:nvSpPr>
          <p:cNvPr id="142409" name="Text Box 108"/>
          <p:cNvSpPr txBox="1">
            <a:spLocks noChangeArrowheads="1"/>
          </p:cNvSpPr>
          <p:nvPr/>
        </p:nvSpPr>
        <p:spPr bwMode="auto">
          <a:xfrm>
            <a:off x="7781925" y="42116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28.6% - 33.3%</a:t>
            </a:r>
          </a:p>
        </p:txBody>
      </p:sp>
      <p:sp>
        <p:nvSpPr>
          <p:cNvPr id="142410" name="Rectangle 7"/>
          <p:cNvSpPr>
            <a:spLocks noGrp="1" noChangeArrowheads="1"/>
          </p:cNvSpPr>
          <p:nvPr>
            <p:ph type="title" idx="4294967295"/>
          </p:nvPr>
        </p:nvSpPr>
        <p:spPr>
          <a:xfrm>
            <a:off x="436563" y="330200"/>
            <a:ext cx="8266112" cy="1135063"/>
          </a:xfrm>
          <a:noFill/>
        </p:spPr>
        <p:txBody>
          <a:bodyPr anchor="t"/>
          <a:lstStyle/>
          <a:p>
            <a:r>
              <a:rPr lang="en-US" altLang="en-US" sz="2000" smtClean="0">
                <a:solidFill>
                  <a:srgbClr val="FFCC00"/>
                </a:solidFill>
              </a:rPr>
              <a:t>Percentage of High School Students Who Ate Fruit or Drank 100% Fruit Juices Two or More Times Per Day*</a:t>
            </a:r>
          </a:p>
        </p:txBody>
      </p:sp>
      <p:sp>
        <p:nvSpPr>
          <p:cNvPr id="142411" name="Text Box 101"/>
          <p:cNvSpPr txBox="1">
            <a:spLocks noChangeArrowheads="1"/>
          </p:cNvSpPr>
          <p:nvPr/>
        </p:nvSpPr>
        <p:spPr bwMode="auto">
          <a:xfrm>
            <a:off x="360363" y="6186488"/>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100" b="0" i="0" u="none" strike="noStrike" kern="1200" cap="none" spc="0" normalizeH="0" baseline="0" noProof="0" smtClean="0">
                <a:ln>
                  <a:noFill/>
                </a:ln>
                <a:solidFill>
                  <a:srgbClr val="FFCC00"/>
                </a:solidFill>
                <a:effectLst/>
                <a:uLnTx/>
                <a:uFillTx/>
                <a:latin typeface="Arial" panose="020B0604020202020204" pitchFamily="34" charset="0"/>
                <a:ea typeface="+mn-ea"/>
                <a:cs typeface="+mn-cs"/>
              </a:rPr>
              <a:t>Such as orange juice, apple juice, or grape juice, during the 7 days before the survey</a:t>
            </a:r>
          </a:p>
        </p:txBody>
      </p:sp>
      <p:sp>
        <p:nvSpPr>
          <p:cNvPr id="142412"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State Youth Risk Behavior Surveys, 2017</a:t>
            </a:r>
          </a:p>
        </p:txBody>
      </p:sp>
    </p:spTree>
    <p:extLst>
      <p:ext uri="{BB962C8B-B14F-4D97-AF65-F5344CB8AC3E}">
        <p14:creationId xmlns:p14="http://schemas.microsoft.com/office/powerpoint/2010/main" val="311135867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Fruit or Drank 100% Fruit Juices Three or More Times Per Day,*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*Such as orange juice, apple juice, or grape juice, during the 7 days before the survey</a:t>
            </a:r>
          </a:p>
          <a:p>
            <a:r>
              <a:rPr lang="en-US" sz="900" b="1" baseline="50000" dirty="0">
                <a:solidFill>
                  <a:srgbClr val="FFCC00"/>
                </a:solidFill>
              </a:rPr>
              <a:t>†</a:t>
            </a:r>
            <a:r>
              <a:rPr lang="en-US" sz="1100" dirty="0">
                <a:solidFill>
                  <a:srgbClr val="FFCC00"/>
                </a:solidFill>
              </a:rPr>
              <a:t>M &gt; F; 10th &gt; 11th, 10th &gt; 12th; B &gt; H, 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2017</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Fruit or Drank 100% Fruit Juices Three or More Times Per Day,*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*Such as orange juice, apple juice, or grape juice, during the 7 days before the survey</a:t>
            </a:r>
          </a:p>
          <a:p>
            <a:r>
              <a:rPr lang="en-US" sz="900" b="1" baseline="50000" dirty="0">
                <a:solidFill>
                  <a:srgbClr val="FFCC00"/>
                </a:solidFill>
              </a:rPr>
              <a:t>†</a:t>
            </a:r>
            <a:r>
              <a:rPr lang="en-US" sz="1100" dirty="0">
                <a:solidFill>
                  <a:srgbClr val="FFCC00"/>
                </a:solidFill>
              </a:rPr>
              <a:t>Decreased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1999-2017</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Range and Median Percentage of High School Students Who Ate Fruit or Drank 100% Fruit Juices Three or More Times Per Day,* Across 37 States and 21 Cities, 2017</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*Such as orange juice, apple juice, or grape juice, during the 7 days before the survey</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2017</a:t>
            </a:r>
            <a:endParaRPr lang="en-US" sz="1600"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nvGrpSpPr>
          <p:cNvPr id="144446"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grpSp>
        <p:nvGrpSpPr>
          <p:cNvPr id="144447"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144453"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No Data</a:t>
            </a:r>
          </a:p>
        </p:txBody>
      </p:sp>
      <p:sp>
        <p:nvSpPr>
          <p:cNvPr id="144454" name="Text Box 105"/>
          <p:cNvSpPr txBox="1">
            <a:spLocks noChangeArrowheads="1"/>
          </p:cNvSpPr>
          <p:nvPr/>
        </p:nvSpPr>
        <p:spPr bwMode="auto">
          <a:xfrm>
            <a:off x="7781925" y="31829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12.0% - 14.0%</a:t>
            </a:r>
          </a:p>
        </p:txBody>
      </p:sp>
      <p:sp>
        <p:nvSpPr>
          <p:cNvPr id="144455" name="Text Box 106"/>
          <p:cNvSpPr txBox="1">
            <a:spLocks noChangeArrowheads="1"/>
          </p:cNvSpPr>
          <p:nvPr/>
        </p:nvSpPr>
        <p:spPr bwMode="auto">
          <a:xfrm>
            <a:off x="7781925" y="35385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14.1% - 15.7%</a:t>
            </a:r>
          </a:p>
        </p:txBody>
      </p:sp>
      <p:sp>
        <p:nvSpPr>
          <p:cNvPr id="144456" name="Text Box 107"/>
          <p:cNvSpPr txBox="1">
            <a:spLocks noChangeArrowheads="1"/>
          </p:cNvSpPr>
          <p:nvPr/>
        </p:nvSpPr>
        <p:spPr bwMode="auto">
          <a:xfrm>
            <a:off x="7781925" y="38687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15.8% - 17.0%</a:t>
            </a:r>
          </a:p>
        </p:txBody>
      </p:sp>
      <p:sp>
        <p:nvSpPr>
          <p:cNvPr id="144457" name="Text Box 108"/>
          <p:cNvSpPr txBox="1">
            <a:spLocks noChangeArrowheads="1"/>
          </p:cNvSpPr>
          <p:nvPr/>
        </p:nvSpPr>
        <p:spPr bwMode="auto">
          <a:xfrm>
            <a:off x="7781925" y="42116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17.1% - 20.2%</a:t>
            </a:r>
          </a:p>
        </p:txBody>
      </p:sp>
      <p:sp>
        <p:nvSpPr>
          <p:cNvPr id="144458" name="Rectangle 7"/>
          <p:cNvSpPr>
            <a:spLocks noGrp="1" noChangeArrowheads="1"/>
          </p:cNvSpPr>
          <p:nvPr>
            <p:ph type="title" idx="4294967295"/>
          </p:nvPr>
        </p:nvSpPr>
        <p:spPr>
          <a:xfrm>
            <a:off x="436563" y="330200"/>
            <a:ext cx="8266112" cy="1135063"/>
          </a:xfrm>
          <a:noFill/>
        </p:spPr>
        <p:txBody>
          <a:bodyPr anchor="t"/>
          <a:lstStyle/>
          <a:p>
            <a:r>
              <a:rPr lang="en-US" altLang="en-US" sz="2000" smtClean="0">
                <a:solidFill>
                  <a:srgbClr val="FFCC00"/>
                </a:solidFill>
              </a:rPr>
              <a:t>Percentage of High School Students Who Ate Fruit or Drank 100% Fruit Juices Three or More Times Per Day*</a:t>
            </a:r>
          </a:p>
        </p:txBody>
      </p:sp>
      <p:sp>
        <p:nvSpPr>
          <p:cNvPr id="144459" name="Text Box 101"/>
          <p:cNvSpPr txBox="1">
            <a:spLocks noChangeArrowheads="1"/>
          </p:cNvSpPr>
          <p:nvPr/>
        </p:nvSpPr>
        <p:spPr bwMode="auto">
          <a:xfrm>
            <a:off x="360363" y="6186488"/>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100" b="0" i="0" u="none" strike="noStrike" kern="1200" cap="none" spc="0" normalizeH="0" baseline="0" noProof="0" smtClean="0">
                <a:ln>
                  <a:noFill/>
                </a:ln>
                <a:solidFill>
                  <a:srgbClr val="FFCC00"/>
                </a:solidFill>
                <a:effectLst/>
                <a:uLnTx/>
                <a:uFillTx/>
                <a:latin typeface="Arial" panose="020B0604020202020204" pitchFamily="34" charset="0"/>
                <a:ea typeface="+mn-ea"/>
                <a:cs typeface="+mn-cs"/>
              </a:rPr>
              <a:t>Such as orange juice, apple juice, or grape juice, during the 7 days before the survey</a:t>
            </a:r>
          </a:p>
        </p:txBody>
      </p:sp>
      <p:sp>
        <p:nvSpPr>
          <p:cNvPr id="144460"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State Youth Risk Behavior Surveys, 2017</a:t>
            </a:r>
          </a:p>
        </p:txBody>
      </p:sp>
    </p:spTree>
    <p:extLst>
      <p:ext uri="{BB962C8B-B14F-4D97-AF65-F5344CB8AC3E}">
        <p14:creationId xmlns:p14="http://schemas.microsoft.com/office/powerpoint/2010/main" val="313086073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Vegetables,*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*Green salad, potatoes [excluding French fries, fried potatoes, or potato chips], carrots, or other vegetables, during the 7 days before the survey</a:t>
            </a:r>
          </a:p>
          <a:p>
            <a:r>
              <a:rPr lang="en-US" sz="900" b="1" baseline="50000" dirty="0">
                <a:solidFill>
                  <a:srgbClr val="FFCC00"/>
                </a:solidFill>
              </a:rPr>
              <a:t>†</a:t>
            </a:r>
            <a:r>
              <a:rPr lang="en-US" sz="1100" dirty="0">
                <a:solidFill>
                  <a:srgbClr val="FFCC00"/>
                </a:solidFill>
              </a:rPr>
              <a:t>M &gt; F; 9th &gt; 11th; B &gt; H, 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2017</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Vegetables,*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*Green salad, potatoes [excluding French fries, fried potatoes, or potato chips], carrots, or other vegetables, during the 7 days before the survey</a:t>
            </a:r>
          </a:p>
          <a:p>
            <a:r>
              <a:rPr lang="en-US" sz="900" b="1" baseline="50000" dirty="0">
                <a:solidFill>
                  <a:srgbClr val="FFCC00"/>
                </a:solidFill>
              </a:rPr>
              <a:t>†</a:t>
            </a:r>
            <a:r>
              <a:rPr lang="en-US" sz="1100" dirty="0">
                <a:solidFill>
                  <a:srgbClr val="FFCC00"/>
                </a:solidFill>
              </a:rPr>
              <a:t>Increased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1999-2017</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Fruit or Drink 100% Fruit Juices,*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*Such as orange juice, apple juice, or grape juice, during the 7 days before the survey</a:t>
            </a:r>
          </a:p>
          <a:p>
            <a:r>
              <a:rPr lang="en-US" sz="900" b="1" baseline="50000" dirty="0">
                <a:solidFill>
                  <a:srgbClr val="FFCC00"/>
                </a:solidFill>
              </a:rPr>
              <a:t>†</a:t>
            </a:r>
            <a:r>
              <a:rPr lang="en-US" sz="1100" dirty="0">
                <a:solidFill>
                  <a:srgbClr val="FFCC00"/>
                </a:solidFill>
              </a:rPr>
              <a:t>M &gt; F; 9th &gt; 11th; B &gt; H,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2017</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Range and Median Percentage of High School Students Who Did Not Eat Vegetables,* Across 33 States and 18 Cities, 2017</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*Green salad, potatoes [excluding French fries, fried potatoes, or potato chips], carrots, or other vegetables, during the 7 days before the survey</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2017</a:t>
            </a:r>
            <a:endParaRPr lang="en-US" sz="1600" i="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nvGrpSpPr>
          <p:cNvPr id="146494"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grpSp>
        <p:nvGrpSpPr>
          <p:cNvPr id="146495"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146501"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No Data</a:t>
            </a:r>
          </a:p>
        </p:txBody>
      </p:sp>
      <p:sp>
        <p:nvSpPr>
          <p:cNvPr id="146502" name="Text Box 105"/>
          <p:cNvSpPr txBox="1">
            <a:spLocks noChangeArrowheads="1"/>
          </p:cNvSpPr>
          <p:nvPr/>
        </p:nvSpPr>
        <p:spPr bwMode="auto">
          <a:xfrm>
            <a:off x="7861300" y="3182938"/>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4.5% - 6.6%</a:t>
            </a:r>
          </a:p>
        </p:txBody>
      </p:sp>
      <p:sp>
        <p:nvSpPr>
          <p:cNvPr id="146503" name="Text Box 106"/>
          <p:cNvSpPr txBox="1">
            <a:spLocks noChangeArrowheads="1"/>
          </p:cNvSpPr>
          <p:nvPr/>
        </p:nvSpPr>
        <p:spPr bwMode="auto">
          <a:xfrm>
            <a:off x="7861300" y="3538538"/>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6.7% - 7.6%</a:t>
            </a:r>
          </a:p>
        </p:txBody>
      </p:sp>
      <p:sp>
        <p:nvSpPr>
          <p:cNvPr id="146504" name="Text Box 107"/>
          <p:cNvSpPr txBox="1">
            <a:spLocks noChangeArrowheads="1"/>
          </p:cNvSpPr>
          <p:nvPr/>
        </p:nvSpPr>
        <p:spPr bwMode="auto">
          <a:xfrm>
            <a:off x="7861300" y="3868738"/>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7.7% - 8.9%</a:t>
            </a:r>
          </a:p>
        </p:txBody>
      </p:sp>
      <p:sp>
        <p:nvSpPr>
          <p:cNvPr id="146505" name="Text Box 108"/>
          <p:cNvSpPr txBox="1">
            <a:spLocks noChangeArrowheads="1"/>
          </p:cNvSpPr>
          <p:nvPr/>
        </p:nvSpPr>
        <p:spPr bwMode="auto">
          <a:xfrm>
            <a:off x="7821613" y="4211638"/>
            <a:ext cx="10271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9.0% - 16.5%</a:t>
            </a:r>
          </a:p>
        </p:txBody>
      </p:sp>
      <p:sp>
        <p:nvSpPr>
          <p:cNvPr id="146506" name="Rectangle 7"/>
          <p:cNvSpPr>
            <a:spLocks noGrp="1" noChangeArrowheads="1"/>
          </p:cNvSpPr>
          <p:nvPr>
            <p:ph type="title" idx="4294967295"/>
          </p:nvPr>
        </p:nvSpPr>
        <p:spPr>
          <a:xfrm>
            <a:off x="436563" y="330200"/>
            <a:ext cx="8266112" cy="1135063"/>
          </a:xfrm>
          <a:noFill/>
        </p:spPr>
        <p:txBody>
          <a:bodyPr anchor="t"/>
          <a:lstStyle/>
          <a:p>
            <a:r>
              <a:rPr lang="en-US" altLang="en-US" sz="2000" smtClean="0">
                <a:solidFill>
                  <a:srgbClr val="FFCC00"/>
                </a:solidFill>
              </a:rPr>
              <a:t>Percentage of High School Students Who Did Not Eat Vegetables*</a:t>
            </a:r>
          </a:p>
        </p:txBody>
      </p:sp>
      <p:sp>
        <p:nvSpPr>
          <p:cNvPr id="146507" name="Text Box 101"/>
          <p:cNvSpPr txBox="1">
            <a:spLocks noChangeArrowheads="1"/>
          </p:cNvSpPr>
          <p:nvPr/>
        </p:nvSpPr>
        <p:spPr bwMode="auto">
          <a:xfrm>
            <a:off x="360363" y="6018213"/>
            <a:ext cx="83423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100" b="0" i="0" u="none" strike="noStrike" kern="1200" cap="none" spc="0" normalizeH="0" baseline="0" noProof="0" smtClean="0">
                <a:ln>
                  <a:noFill/>
                </a:ln>
                <a:solidFill>
                  <a:srgbClr val="FFCC00"/>
                </a:solidFill>
                <a:effectLst/>
                <a:uLnTx/>
                <a:uFillTx/>
                <a:latin typeface="Arial" panose="020B0604020202020204" pitchFamily="34" charset="0"/>
                <a:ea typeface="+mn-ea"/>
                <a:cs typeface="+mn-cs"/>
              </a:rPr>
              <a:t>Green salad, potatoes [excluding french fries, fried potatoes, or potato chips], carrots, or other vegetables, during the 7 days before the survey</a:t>
            </a:r>
          </a:p>
        </p:txBody>
      </p:sp>
      <p:sp>
        <p:nvSpPr>
          <p:cNvPr id="146508"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State Youth Risk Behavior Surveys, 2017</a:t>
            </a:r>
          </a:p>
        </p:txBody>
      </p:sp>
    </p:spTree>
    <p:extLst>
      <p:ext uri="{BB962C8B-B14F-4D97-AF65-F5344CB8AC3E}">
        <p14:creationId xmlns:p14="http://schemas.microsoft.com/office/powerpoint/2010/main" val="37729950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Vegetables One or More Times Per Day,*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*Green salad, potatoes [excluding French fries, fried potatoes, or potato chips], carrots, or other vegetables, during the 7 days before the survey</a:t>
            </a:r>
          </a:p>
          <a:p>
            <a:r>
              <a:rPr lang="en-US" sz="900" b="1" baseline="50000" dirty="0">
                <a:solidFill>
                  <a:srgbClr val="FFCC00"/>
                </a:solidFill>
              </a:rPr>
              <a:t>†</a:t>
            </a:r>
            <a:r>
              <a:rPr lang="en-US" sz="1100" dirty="0">
                <a:solidFill>
                  <a:srgbClr val="FFCC00"/>
                </a:solidFill>
              </a:rPr>
              <a:t>10th &gt; 9th, 11th &gt; 9th, 12th &gt; 9th; H &gt; B, W &gt; B,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2017</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Vegetables One or More Times Per Day,*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*Green salad, potatoes [excluding French fries, fried potatoes, or potato chips], carrots, or other vegetables, during the 7 days before the survey</a:t>
            </a:r>
          </a:p>
          <a:p>
            <a:r>
              <a:rPr lang="en-US" sz="900" b="1" baseline="50000" dirty="0">
                <a:solidFill>
                  <a:srgbClr val="FFCC00"/>
                </a:solidFill>
              </a:rPr>
              <a:t>†</a:t>
            </a:r>
            <a:r>
              <a:rPr lang="en-US" sz="1100" dirty="0">
                <a:solidFill>
                  <a:srgbClr val="FFCC00"/>
                </a:solidFill>
              </a:rPr>
              <a:t>Decreased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1999-2017</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Range and Median Percentage of High School Students Who Ate Vegetables One or More Times Per Day,* Across 33 States and 18 Cities, 2017</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*Green salad, potatoes [excluding French fries, fried potatoes, or potato chips], carrots, or other vegetables, during the 7 days before the survey</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2017</a:t>
            </a:r>
            <a:endParaRPr lang="en-US" sz="1600" i="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nvGrpSpPr>
          <p:cNvPr id="148542"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grpSp>
        <p:nvGrpSpPr>
          <p:cNvPr id="148543"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148549"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No Data</a:t>
            </a:r>
          </a:p>
        </p:txBody>
      </p:sp>
      <p:sp>
        <p:nvSpPr>
          <p:cNvPr id="148550" name="Text Box 105"/>
          <p:cNvSpPr txBox="1">
            <a:spLocks noChangeArrowheads="1"/>
          </p:cNvSpPr>
          <p:nvPr/>
        </p:nvSpPr>
        <p:spPr bwMode="auto">
          <a:xfrm>
            <a:off x="7781925" y="31829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46.7% - 55.3%</a:t>
            </a:r>
          </a:p>
        </p:txBody>
      </p:sp>
      <p:sp>
        <p:nvSpPr>
          <p:cNvPr id="148551" name="Text Box 106"/>
          <p:cNvSpPr txBox="1">
            <a:spLocks noChangeArrowheads="1"/>
          </p:cNvSpPr>
          <p:nvPr/>
        </p:nvSpPr>
        <p:spPr bwMode="auto">
          <a:xfrm>
            <a:off x="7781925" y="35385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55.4% - 57.5%</a:t>
            </a:r>
          </a:p>
        </p:txBody>
      </p:sp>
      <p:sp>
        <p:nvSpPr>
          <p:cNvPr id="148552" name="Text Box 107"/>
          <p:cNvSpPr txBox="1">
            <a:spLocks noChangeArrowheads="1"/>
          </p:cNvSpPr>
          <p:nvPr/>
        </p:nvSpPr>
        <p:spPr bwMode="auto">
          <a:xfrm>
            <a:off x="7781925" y="38687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57.6% - 60.8%</a:t>
            </a:r>
          </a:p>
        </p:txBody>
      </p:sp>
      <p:sp>
        <p:nvSpPr>
          <p:cNvPr id="148553" name="Text Box 108"/>
          <p:cNvSpPr txBox="1">
            <a:spLocks noChangeArrowheads="1"/>
          </p:cNvSpPr>
          <p:nvPr/>
        </p:nvSpPr>
        <p:spPr bwMode="auto">
          <a:xfrm>
            <a:off x="7781925" y="42116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60.9% - 71.2%</a:t>
            </a:r>
          </a:p>
        </p:txBody>
      </p:sp>
      <p:sp>
        <p:nvSpPr>
          <p:cNvPr id="148554" name="Rectangle 7"/>
          <p:cNvSpPr>
            <a:spLocks noGrp="1" noChangeArrowheads="1"/>
          </p:cNvSpPr>
          <p:nvPr>
            <p:ph type="title" idx="4294967295"/>
          </p:nvPr>
        </p:nvSpPr>
        <p:spPr>
          <a:xfrm>
            <a:off x="436563" y="330200"/>
            <a:ext cx="8266112" cy="1135063"/>
          </a:xfrm>
          <a:noFill/>
        </p:spPr>
        <p:txBody>
          <a:bodyPr anchor="t"/>
          <a:lstStyle/>
          <a:p>
            <a:r>
              <a:rPr lang="en-US" altLang="en-US" sz="2000" smtClean="0">
                <a:solidFill>
                  <a:srgbClr val="FFCC00"/>
                </a:solidFill>
              </a:rPr>
              <a:t>Percentage of High School Students Who Ate Vegetables One or More Times Per Day*</a:t>
            </a:r>
          </a:p>
        </p:txBody>
      </p:sp>
      <p:sp>
        <p:nvSpPr>
          <p:cNvPr id="148555" name="Text Box 101"/>
          <p:cNvSpPr txBox="1">
            <a:spLocks noChangeArrowheads="1"/>
          </p:cNvSpPr>
          <p:nvPr/>
        </p:nvSpPr>
        <p:spPr bwMode="auto">
          <a:xfrm>
            <a:off x="360363" y="6018213"/>
            <a:ext cx="83423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100" b="0" i="0" u="none" strike="noStrike" kern="1200" cap="none" spc="0" normalizeH="0" baseline="0" noProof="0" smtClean="0">
                <a:ln>
                  <a:noFill/>
                </a:ln>
                <a:solidFill>
                  <a:srgbClr val="FFCC00"/>
                </a:solidFill>
                <a:effectLst/>
                <a:uLnTx/>
                <a:uFillTx/>
                <a:latin typeface="Arial" panose="020B0604020202020204" pitchFamily="34" charset="0"/>
                <a:ea typeface="+mn-ea"/>
                <a:cs typeface="+mn-cs"/>
              </a:rPr>
              <a:t>Green salad, potatoes [excluding french fries, fried potatoes, or potato chips], carrots, or other vegetables, during the 7 days before the survey</a:t>
            </a:r>
          </a:p>
        </p:txBody>
      </p:sp>
      <p:sp>
        <p:nvSpPr>
          <p:cNvPr id="148556"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State Youth Risk Behavior Surveys, 2017</a:t>
            </a:r>
          </a:p>
        </p:txBody>
      </p:sp>
    </p:spTree>
    <p:extLst>
      <p:ext uri="{BB962C8B-B14F-4D97-AF65-F5344CB8AC3E}">
        <p14:creationId xmlns:p14="http://schemas.microsoft.com/office/powerpoint/2010/main" val="62541903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Vegetables Two or More Times Per Day,*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*Green salad, potatoes [excluding French fries, fried potatoes, or potato chips], carrots, or other vegetables, during the 7 days before the survey</a:t>
            </a:r>
          </a:p>
          <a:p>
            <a:r>
              <a:rPr lang="en-US" sz="900" b="1" baseline="50000" dirty="0">
                <a:solidFill>
                  <a:srgbClr val="FFCC00"/>
                </a:solidFill>
              </a:rPr>
              <a:t>†</a:t>
            </a:r>
            <a:r>
              <a:rPr lang="en-US" sz="1100" dirty="0">
                <a:solidFill>
                  <a:srgbClr val="FFCC00"/>
                </a:solidFill>
              </a:rPr>
              <a:t>M &gt; F; 10th &gt; 9th, 11th &gt; 9th, 12th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2017</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Vegetables Two or More Times Per Day,*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*Green salad, potatoes [excluding French fries, fried potatoes, or potato chips], carrots, or other vegetables, during the 7 days before the survey</a:t>
            </a:r>
          </a:p>
          <a:p>
            <a:r>
              <a:rPr lang="en-US" sz="900" b="1" baseline="50000" dirty="0">
                <a:solidFill>
                  <a:srgbClr val="FFCC00"/>
                </a:solidFill>
              </a:rPr>
              <a:t>†</a:t>
            </a:r>
            <a:r>
              <a:rPr lang="en-US" sz="1100" dirty="0">
                <a:solidFill>
                  <a:srgbClr val="FFCC00"/>
                </a:solidFill>
              </a:rPr>
              <a:t>No change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1999-2017</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Range and Median Percentage of High School Students Who Ate Vegetables Two or More Times Per Day,* Across 33 States and 18 Cities, 2017</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*Green salad, potatoes [excluding French fries, fried potatoes, or potato chips], carrots, or other vegetables, during the 7 days before the survey</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2017</a:t>
            </a:r>
            <a:endParaRPr lang="en-US" sz="1600" i="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nvGrpSpPr>
          <p:cNvPr id="150590"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grpSp>
        <p:nvGrpSpPr>
          <p:cNvPr id="150591"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150597"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No Data</a:t>
            </a:r>
          </a:p>
        </p:txBody>
      </p:sp>
      <p:sp>
        <p:nvSpPr>
          <p:cNvPr id="150598" name="Text Box 105"/>
          <p:cNvSpPr txBox="1">
            <a:spLocks noChangeArrowheads="1"/>
          </p:cNvSpPr>
          <p:nvPr/>
        </p:nvSpPr>
        <p:spPr bwMode="auto">
          <a:xfrm>
            <a:off x="7781925" y="31829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18.3% - 22.4%</a:t>
            </a:r>
          </a:p>
        </p:txBody>
      </p:sp>
      <p:sp>
        <p:nvSpPr>
          <p:cNvPr id="150599" name="Text Box 106"/>
          <p:cNvSpPr txBox="1">
            <a:spLocks noChangeArrowheads="1"/>
          </p:cNvSpPr>
          <p:nvPr/>
        </p:nvSpPr>
        <p:spPr bwMode="auto">
          <a:xfrm>
            <a:off x="7781925" y="35385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22.5% - 24.6%</a:t>
            </a:r>
          </a:p>
        </p:txBody>
      </p:sp>
      <p:sp>
        <p:nvSpPr>
          <p:cNvPr id="150600" name="Text Box 107"/>
          <p:cNvSpPr txBox="1">
            <a:spLocks noChangeArrowheads="1"/>
          </p:cNvSpPr>
          <p:nvPr/>
        </p:nvSpPr>
        <p:spPr bwMode="auto">
          <a:xfrm>
            <a:off x="7781925" y="38687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24.7% - 26.8%</a:t>
            </a:r>
          </a:p>
        </p:txBody>
      </p:sp>
      <p:sp>
        <p:nvSpPr>
          <p:cNvPr id="150601" name="Text Box 108"/>
          <p:cNvSpPr txBox="1">
            <a:spLocks noChangeArrowheads="1"/>
          </p:cNvSpPr>
          <p:nvPr/>
        </p:nvSpPr>
        <p:spPr bwMode="auto">
          <a:xfrm>
            <a:off x="7781925" y="42116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26.9% - 35.1%</a:t>
            </a:r>
          </a:p>
        </p:txBody>
      </p:sp>
      <p:sp>
        <p:nvSpPr>
          <p:cNvPr id="150602" name="Rectangle 7"/>
          <p:cNvSpPr>
            <a:spLocks noGrp="1" noChangeArrowheads="1"/>
          </p:cNvSpPr>
          <p:nvPr>
            <p:ph type="title" idx="4294967295"/>
          </p:nvPr>
        </p:nvSpPr>
        <p:spPr>
          <a:xfrm>
            <a:off x="436563" y="330200"/>
            <a:ext cx="8266112" cy="1135063"/>
          </a:xfrm>
          <a:noFill/>
        </p:spPr>
        <p:txBody>
          <a:bodyPr anchor="t"/>
          <a:lstStyle/>
          <a:p>
            <a:r>
              <a:rPr lang="en-US" altLang="en-US" sz="2000" smtClean="0">
                <a:solidFill>
                  <a:srgbClr val="FFCC00"/>
                </a:solidFill>
              </a:rPr>
              <a:t>Percentage of High School Students Who Ate Vegetables Two or More Times Per Day*</a:t>
            </a:r>
          </a:p>
        </p:txBody>
      </p:sp>
      <p:sp>
        <p:nvSpPr>
          <p:cNvPr id="150603" name="Text Box 101"/>
          <p:cNvSpPr txBox="1">
            <a:spLocks noChangeArrowheads="1"/>
          </p:cNvSpPr>
          <p:nvPr/>
        </p:nvSpPr>
        <p:spPr bwMode="auto">
          <a:xfrm>
            <a:off x="360363" y="6018213"/>
            <a:ext cx="83423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100" b="0" i="0" u="none" strike="noStrike" kern="1200" cap="none" spc="0" normalizeH="0" baseline="0" noProof="0" smtClean="0">
                <a:ln>
                  <a:noFill/>
                </a:ln>
                <a:solidFill>
                  <a:srgbClr val="FFCC00"/>
                </a:solidFill>
                <a:effectLst/>
                <a:uLnTx/>
                <a:uFillTx/>
                <a:latin typeface="Arial" panose="020B0604020202020204" pitchFamily="34" charset="0"/>
                <a:ea typeface="+mn-ea"/>
                <a:cs typeface="+mn-cs"/>
              </a:rPr>
              <a:t>Green salad, potatoes [excluding french fries, fried potatoes, or potato chips], carrots, or other vegetables, during the 7 days before the survey</a:t>
            </a:r>
          </a:p>
        </p:txBody>
      </p:sp>
      <p:sp>
        <p:nvSpPr>
          <p:cNvPr id="150604"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State Youth Risk Behavior Surveys, 2017</a:t>
            </a:r>
          </a:p>
        </p:txBody>
      </p:sp>
    </p:spTree>
    <p:extLst>
      <p:ext uri="{BB962C8B-B14F-4D97-AF65-F5344CB8AC3E}">
        <p14:creationId xmlns:p14="http://schemas.microsoft.com/office/powerpoint/2010/main" val="178234714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Fruit or Drink 100% Fruit Juices,*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*Such as orange juice, apple juice, or grape juice, during the 7 days before the survey</a:t>
            </a:r>
          </a:p>
          <a:p>
            <a:r>
              <a:rPr lang="en-US" sz="900" b="1" baseline="50000" dirty="0">
                <a:solidFill>
                  <a:srgbClr val="FFCC00"/>
                </a:solidFill>
              </a:rPr>
              <a:t>†</a:t>
            </a:r>
            <a:r>
              <a:rPr lang="en-US" sz="1100" dirty="0">
                <a:solidFill>
                  <a:srgbClr val="FFCC00"/>
                </a:solidFill>
              </a:rPr>
              <a:t>No change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1999-2017</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Vegetables Three or More Times Per Day,* by Sex,</a:t>
            </a:r>
            <a:r>
              <a:rPr lang="en-US" sz="1700" b="1" baseline="40000" dirty="0">
                <a:solidFill>
                  <a:srgbClr val="FFCC00"/>
                </a:solidFill>
              </a:rPr>
              <a:t>†</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*Green salad, potatoes [excluding French fries, fried potatoes, or potato chips], carrots, or other vegetables, during the 7 days before the survey</a:t>
            </a:r>
          </a:p>
          <a:p>
            <a:r>
              <a:rPr lang="en-US" sz="900" b="1" baseline="50000" dirty="0">
                <a:solidFill>
                  <a:srgbClr val="FFCC00"/>
                </a:solidFill>
              </a:rPr>
              <a:t>†</a:t>
            </a:r>
            <a:r>
              <a:rPr lang="en-US" sz="1100" dirty="0">
                <a:solidFill>
                  <a:srgbClr val="FFCC00"/>
                </a:solidFill>
              </a:rPr>
              <a:t>M &gt; F;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2017</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Vegetables Three or More Times Per Day,*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*Green salad, potatoes [excluding French fries, fried potatoes, or potato chips], carrots, or other vegetables, during the 7 days before the survey</a:t>
            </a:r>
          </a:p>
          <a:p>
            <a:r>
              <a:rPr lang="en-US" sz="900" b="1" baseline="50000" dirty="0">
                <a:solidFill>
                  <a:srgbClr val="FFCC00"/>
                </a:solidFill>
              </a:rPr>
              <a:t>†</a:t>
            </a:r>
            <a:r>
              <a:rPr lang="en-US" sz="1100" dirty="0">
                <a:solidFill>
                  <a:srgbClr val="FFCC00"/>
                </a:solidFill>
              </a:rPr>
              <a:t>No change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1999-2017</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Range and Median Percentage of High School Students Who Ate Vegetables Three or More Times Per Day,* Across 33 States and 18 Cities, 2017</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*Green salad, potatoes [excluding French fries, fried potatoes, or potato chips], carrots, or other vegetables, during the 7 days before the survey</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2017</a:t>
            </a:r>
            <a:endParaRPr lang="en-US" sz="1600" i="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nvGrpSpPr>
          <p:cNvPr id="152638"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grpSp>
        <p:nvGrpSpPr>
          <p:cNvPr id="152639"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152645"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No Data</a:t>
            </a:r>
          </a:p>
        </p:txBody>
      </p:sp>
      <p:sp>
        <p:nvSpPr>
          <p:cNvPr id="152646" name="Text Box 105"/>
          <p:cNvSpPr txBox="1">
            <a:spLocks noChangeArrowheads="1"/>
          </p:cNvSpPr>
          <p:nvPr/>
        </p:nvSpPr>
        <p:spPr bwMode="auto">
          <a:xfrm>
            <a:off x="7821613" y="3182938"/>
            <a:ext cx="10271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9.0% - 11.2%</a:t>
            </a:r>
          </a:p>
        </p:txBody>
      </p:sp>
      <p:sp>
        <p:nvSpPr>
          <p:cNvPr id="152647" name="Text Box 106"/>
          <p:cNvSpPr txBox="1">
            <a:spLocks noChangeArrowheads="1"/>
          </p:cNvSpPr>
          <p:nvPr/>
        </p:nvSpPr>
        <p:spPr bwMode="auto">
          <a:xfrm>
            <a:off x="7781925" y="35385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11.3% - 12.2%</a:t>
            </a:r>
          </a:p>
        </p:txBody>
      </p:sp>
      <p:sp>
        <p:nvSpPr>
          <p:cNvPr id="152648" name="Text Box 107"/>
          <p:cNvSpPr txBox="1">
            <a:spLocks noChangeArrowheads="1"/>
          </p:cNvSpPr>
          <p:nvPr/>
        </p:nvSpPr>
        <p:spPr bwMode="auto">
          <a:xfrm>
            <a:off x="7781925" y="38687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12.3% - 13.0%</a:t>
            </a:r>
          </a:p>
        </p:txBody>
      </p:sp>
      <p:sp>
        <p:nvSpPr>
          <p:cNvPr id="152649" name="Text Box 108"/>
          <p:cNvSpPr txBox="1">
            <a:spLocks noChangeArrowheads="1"/>
          </p:cNvSpPr>
          <p:nvPr/>
        </p:nvSpPr>
        <p:spPr bwMode="auto">
          <a:xfrm>
            <a:off x="7781925" y="42116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13.1% - 18.1%</a:t>
            </a:r>
          </a:p>
        </p:txBody>
      </p:sp>
      <p:sp>
        <p:nvSpPr>
          <p:cNvPr id="152650" name="Rectangle 7"/>
          <p:cNvSpPr>
            <a:spLocks noGrp="1" noChangeArrowheads="1"/>
          </p:cNvSpPr>
          <p:nvPr>
            <p:ph type="title" idx="4294967295"/>
          </p:nvPr>
        </p:nvSpPr>
        <p:spPr>
          <a:xfrm>
            <a:off x="436563" y="330200"/>
            <a:ext cx="8266112" cy="1135063"/>
          </a:xfrm>
          <a:noFill/>
        </p:spPr>
        <p:txBody>
          <a:bodyPr anchor="t"/>
          <a:lstStyle/>
          <a:p>
            <a:r>
              <a:rPr lang="en-US" altLang="en-US" sz="2000" smtClean="0">
                <a:solidFill>
                  <a:srgbClr val="FFCC00"/>
                </a:solidFill>
              </a:rPr>
              <a:t>Percentage of High School Students Who Ate Vegetables Three or More Times Per Day*</a:t>
            </a:r>
          </a:p>
        </p:txBody>
      </p:sp>
      <p:sp>
        <p:nvSpPr>
          <p:cNvPr id="152651" name="Text Box 101"/>
          <p:cNvSpPr txBox="1">
            <a:spLocks noChangeArrowheads="1"/>
          </p:cNvSpPr>
          <p:nvPr/>
        </p:nvSpPr>
        <p:spPr bwMode="auto">
          <a:xfrm>
            <a:off x="360363" y="6018213"/>
            <a:ext cx="83423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100" b="0" i="0" u="none" strike="noStrike" kern="1200" cap="none" spc="0" normalizeH="0" baseline="0" noProof="0" smtClean="0">
                <a:ln>
                  <a:noFill/>
                </a:ln>
                <a:solidFill>
                  <a:srgbClr val="FFCC00"/>
                </a:solidFill>
                <a:effectLst/>
                <a:uLnTx/>
                <a:uFillTx/>
                <a:latin typeface="Arial" panose="020B0604020202020204" pitchFamily="34" charset="0"/>
                <a:ea typeface="+mn-ea"/>
                <a:cs typeface="+mn-cs"/>
              </a:rPr>
              <a:t>Green salad, potatoes [excluding french fries, fried potatoes, or potato chips], carrots, or other vegetables, during the 7 days before the survey</a:t>
            </a:r>
          </a:p>
        </p:txBody>
      </p:sp>
      <p:sp>
        <p:nvSpPr>
          <p:cNvPr id="152652"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State Youth Risk Behavior Surveys, 2017</a:t>
            </a:r>
          </a:p>
        </p:txBody>
      </p:sp>
    </p:spTree>
    <p:extLst>
      <p:ext uri="{BB962C8B-B14F-4D97-AF65-F5344CB8AC3E}">
        <p14:creationId xmlns:p14="http://schemas.microsoft.com/office/powerpoint/2010/main" val="7606004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Drink Milk,*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900" b="1" baseline="50000" dirty="0">
                <a:solidFill>
                  <a:srgbClr val="FFCC00"/>
                </a:solidFill>
              </a:rPr>
              <a:t>†</a:t>
            </a:r>
            <a:r>
              <a:rPr lang="en-US" sz="1100" dirty="0">
                <a:solidFill>
                  <a:srgbClr val="FFCC00"/>
                </a:solidFill>
              </a:rPr>
              <a:t>F &gt; M; 12th &gt; 9th, 12th &gt; 10th; B &gt; H, B &gt; W,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2017</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Drink Milk,*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900" b="1" baseline="50000" dirty="0">
                <a:solidFill>
                  <a:srgbClr val="FFCC00"/>
                </a:solidFill>
              </a:rPr>
              <a:t>†</a:t>
            </a:r>
            <a:r>
              <a:rPr lang="en-US" sz="1100" dirty="0">
                <a:solidFill>
                  <a:srgbClr val="FFCC00"/>
                </a:solidFill>
              </a:rPr>
              <a:t>Increased 1999-2017, increased 1999-2013, increased 2013-2017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1999-2017</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Range and Median Percentage of High School Students Who Did Not Drink Milk,* Across 27 States and 18 Cities, 2017</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2017</a:t>
            </a:r>
            <a:endParaRPr lang="en-US" sz="1600" i="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nvGrpSpPr>
          <p:cNvPr id="154686"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grpSp>
        <p:nvGrpSpPr>
          <p:cNvPr id="154687"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154693"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No Data</a:t>
            </a:r>
          </a:p>
        </p:txBody>
      </p:sp>
      <p:sp>
        <p:nvSpPr>
          <p:cNvPr id="154694" name="Text Box 105"/>
          <p:cNvSpPr txBox="1">
            <a:spLocks noChangeArrowheads="1"/>
          </p:cNvSpPr>
          <p:nvPr/>
        </p:nvSpPr>
        <p:spPr bwMode="auto">
          <a:xfrm>
            <a:off x="7781925" y="31829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14.9% - 20.1%</a:t>
            </a:r>
          </a:p>
        </p:txBody>
      </p:sp>
      <p:sp>
        <p:nvSpPr>
          <p:cNvPr id="154695" name="Text Box 106"/>
          <p:cNvSpPr txBox="1">
            <a:spLocks noChangeArrowheads="1"/>
          </p:cNvSpPr>
          <p:nvPr/>
        </p:nvSpPr>
        <p:spPr bwMode="auto">
          <a:xfrm>
            <a:off x="7781925" y="35385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20.2% - 25.0%</a:t>
            </a:r>
          </a:p>
        </p:txBody>
      </p:sp>
      <p:sp>
        <p:nvSpPr>
          <p:cNvPr id="154696" name="Text Box 107"/>
          <p:cNvSpPr txBox="1">
            <a:spLocks noChangeArrowheads="1"/>
          </p:cNvSpPr>
          <p:nvPr/>
        </p:nvSpPr>
        <p:spPr bwMode="auto">
          <a:xfrm>
            <a:off x="7781925" y="38687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25.1% - 29.0%</a:t>
            </a:r>
          </a:p>
        </p:txBody>
      </p:sp>
      <p:sp>
        <p:nvSpPr>
          <p:cNvPr id="154697" name="Text Box 108"/>
          <p:cNvSpPr txBox="1">
            <a:spLocks noChangeArrowheads="1"/>
          </p:cNvSpPr>
          <p:nvPr/>
        </p:nvSpPr>
        <p:spPr bwMode="auto">
          <a:xfrm>
            <a:off x="7781925" y="42116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29.1% - 37.3%</a:t>
            </a:r>
          </a:p>
        </p:txBody>
      </p:sp>
      <p:sp>
        <p:nvSpPr>
          <p:cNvPr id="154698" name="Rectangle 7"/>
          <p:cNvSpPr>
            <a:spLocks noGrp="1" noChangeArrowheads="1"/>
          </p:cNvSpPr>
          <p:nvPr>
            <p:ph type="title" idx="4294967295"/>
          </p:nvPr>
        </p:nvSpPr>
        <p:spPr>
          <a:xfrm>
            <a:off x="436563" y="330200"/>
            <a:ext cx="8266112" cy="1135063"/>
          </a:xfrm>
          <a:noFill/>
        </p:spPr>
        <p:txBody>
          <a:bodyPr anchor="t"/>
          <a:lstStyle/>
          <a:p>
            <a:r>
              <a:rPr lang="en-US" altLang="en-US" sz="2000" smtClean="0">
                <a:solidFill>
                  <a:srgbClr val="FFCC00"/>
                </a:solidFill>
              </a:rPr>
              <a:t>Percentage of High School Students Who Did Not Drink Milk*</a:t>
            </a:r>
          </a:p>
        </p:txBody>
      </p:sp>
      <p:sp>
        <p:nvSpPr>
          <p:cNvPr id="154699" name="Text Box 101"/>
          <p:cNvSpPr txBox="1">
            <a:spLocks noChangeArrowheads="1"/>
          </p:cNvSpPr>
          <p:nvPr/>
        </p:nvSpPr>
        <p:spPr bwMode="auto">
          <a:xfrm>
            <a:off x="360363" y="6186488"/>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100" b="0" i="0" u="none" strike="noStrike" kern="1200" cap="none" spc="0" normalizeH="0" baseline="0" noProof="0" smtClean="0">
                <a:ln>
                  <a:noFill/>
                </a:ln>
                <a:solidFill>
                  <a:srgbClr val="FFCC00"/>
                </a:solidFill>
                <a:effectLst/>
                <a:uLnTx/>
                <a:uFillTx/>
                <a:latin typeface="Arial" panose="020B0604020202020204" pitchFamily="34" charset="0"/>
                <a:ea typeface="+mn-ea"/>
                <a:cs typeface="+mn-cs"/>
              </a:rPr>
              <a:t>During the 7 days before the survey</a:t>
            </a:r>
          </a:p>
        </p:txBody>
      </p:sp>
      <p:sp>
        <p:nvSpPr>
          <p:cNvPr id="154700"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State Youth Risk Behavior Surveys, 2017</a:t>
            </a:r>
          </a:p>
        </p:txBody>
      </p:sp>
    </p:spTree>
    <p:extLst>
      <p:ext uri="{BB962C8B-B14F-4D97-AF65-F5344CB8AC3E}">
        <p14:creationId xmlns:p14="http://schemas.microsoft.com/office/powerpoint/2010/main" val="2596645735"/>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One or More Glasses Per Day of Milk,*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*Counting the milk they drank in a glass or cup, from a carton, or with cereal and counting the half pint of milk served at school as equal to one glass, during the 7 days before the survey</a:t>
            </a:r>
          </a:p>
          <a:p>
            <a:r>
              <a:rPr lang="en-US" sz="900" b="1" baseline="50000" dirty="0">
                <a:solidFill>
                  <a:srgbClr val="FFCC00"/>
                </a:solidFill>
              </a:rPr>
              <a:t>†</a:t>
            </a:r>
            <a:r>
              <a:rPr lang="en-US" sz="1100" dirty="0">
                <a:solidFill>
                  <a:srgbClr val="FFCC00"/>
                </a:solidFill>
              </a:rPr>
              <a:t>M &gt; F; 9th &gt; 12th, 10th &gt; 11th, 10th &gt; 12th; H &gt; B,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2017</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One or More Glasses Per Day of Milk,*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*Counting the milk they drank in a glass or cup, from a carton, or with cereal and counting the half pint of milk served at school as equal to one glass, during the 7 days before the survey</a:t>
            </a:r>
          </a:p>
          <a:p>
            <a:r>
              <a:rPr lang="en-US" sz="900" b="1" baseline="50000" dirty="0">
                <a:solidFill>
                  <a:srgbClr val="FFCC00"/>
                </a:solidFill>
              </a:rPr>
              <a:t>†</a:t>
            </a:r>
            <a:r>
              <a:rPr lang="en-US" sz="1100" dirty="0">
                <a:solidFill>
                  <a:srgbClr val="FFCC00"/>
                </a:solidFill>
              </a:rPr>
              <a:t>Decreased 1999-2017, decreased 1999-2013, decreased 2013-2017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1999-2017</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Range and Median Percentage of High School Students Who Did Not Eat Fruit or Drink 100% Fruit Juices,* Across 37 States and 21 Cities, 2017</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*Such as orange juice, apple juice, or grape juice, during the 7 days before the survey</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2017</a:t>
            </a:r>
            <a:endParaRPr lang="en-US" sz="1600" i="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Range and Median Percentage of High School Students Who Drank One or More Glasses Per Day of Milk,* Across 27 States and 18 Cities, 2017</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*Counting the milk they drank in a glass or cup, from a carton, or with cereal and counting the half pint of milk served at school as equal to one glass, during the 7 days before the survey</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2017</a:t>
            </a:r>
            <a:endParaRPr lang="en-US" sz="1600" i="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nvGrpSpPr>
          <p:cNvPr id="156734"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grpSp>
        <p:nvGrpSpPr>
          <p:cNvPr id="156735"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156741"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No Data</a:t>
            </a:r>
          </a:p>
        </p:txBody>
      </p:sp>
      <p:sp>
        <p:nvSpPr>
          <p:cNvPr id="156742" name="Text Box 105"/>
          <p:cNvSpPr txBox="1">
            <a:spLocks noChangeArrowheads="1"/>
          </p:cNvSpPr>
          <p:nvPr/>
        </p:nvSpPr>
        <p:spPr bwMode="auto">
          <a:xfrm>
            <a:off x="7781925" y="31829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19.8% - 27.4%</a:t>
            </a:r>
          </a:p>
        </p:txBody>
      </p:sp>
      <p:sp>
        <p:nvSpPr>
          <p:cNvPr id="156743" name="Text Box 106"/>
          <p:cNvSpPr txBox="1">
            <a:spLocks noChangeArrowheads="1"/>
          </p:cNvSpPr>
          <p:nvPr/>
        </p:nvSpPr>
        <p:spPr bwMode="auto">
          <a:xfrm>
            <a:off x="7781925" y="35385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27.5% - 28.8%</a:t>
            </a:r>
          </a:p>
        </p:txBody>
      </p:sp>
      <p:sp>
        <p:nvSpPr>
          <p:cNvPr id="156744" name="Text Box 107"/>
          <p:cNvSpPr txBox="1">
            <a:spLocks noChangeArrowheads="1"/>
          </p:cNvSpPr>
          <p:nvPr/>
        </p:nvSpPr>
        <p:spPr bwMode="auto">
          <a:xfrm>
            <a:off x="7781925" y="38687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28.9% - 38.0%</a:t>
            </a:r>
          </a:p>
        </p:txBody>
      </p:sp>
      <p:sp>
        <p:nvSpPr>
          <p:cNvPr id="156745" name="Text Box 108"/>
          <p:cNvSpPr txBox="1">
            <a:spLocks noChangeArrowheads="1"/>
          </p:cNvSpPr>
          <p:nvPr/>
        </p:nvSpPr>
        <p:spPr bwMode="auto">
          <a:xfrm>
            <a:off x="7781925" y="42116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38.1% - 48.3%</a:t>
            </a:r>
          </a:p>
        </p:txBody>
      </p:sp>
      <p:sp>
        <p:nvSpPr>
          <p:cNvPr id="156746" name="Rectangle 7"/>
          <p:cNvSpPr>
            <a:spLocks noGrp="1" noChangeArrowheads="1"/>
          </p:cNvSpPr>
          <p:nvPr>
            <p:ph type="title" idx="4294967295"/>
          </p:nvPr>
        </p:nvSpPr>
        <p:spPr>
          <a:xfrm>
            <a:off x="436563" y="330200"/>
            <a:ext cx="8266112" cy="1135063"/>
          </a:xfrm>
          <a:noFill/>
        </p:spPr>
        <p:txBody>
          <a:bodyPr anchor="t"/>
          <a:lstStyle/>
          <a:p>
            <a:r>
              <a:rPr lang="en-US" altLang="en-US" sz="2000" smtClean="0">
                <a:solidFill>
                  <a:srgbClr val="FFCC00"/>
                </a:solidFill>
              </a:rPr>
              <a:t>Percentage of High School Students Who Drank One or More Glasses Per Day of Milk*</a:t>
            </a:r>
          </a:p>
        </p:txBody>
      </p:sp>
      <p:sp>
        <p:nvSpPr>
          <p:cNvPr id="156747" name="Text Box 101"/>
          <p:cNvSpPr txBox="1">
            <a:spLocks noChangeArrowheads="1"/>
          </p:cNvSpPr>
          <p:nvPr/>
        </p:nvSpPr>
        <p:spPr bwMode="auto">
          <a:xfrm>
            <a:off x="360363" y="6018213"/>
            <a:ext cx="83423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100" b="0" i="0" u="none" strike="noStrike" kern="1200" cap="none" spc="0" normalizeH="0" baseline="0" noProof="0" smtClean="0">
                <a:ln>
                  <a:noFill/>
                </a:ln>
                <a:solidFill>
                  <a:srgbClr val="FFCC00"/>
                </a:solidFill>
                <a:effectLst/>
                <a:uLnTx/>
                <a:uFillTx/>
                <a:latin typeface="Arial" panose="020B0604020202020204" pitchFamily="34" charset="0"/>
                <a:ea typeface="+mn-ea"/>
                <a:cs typeface="+mn-cs"/>
              </a:rPr>
              <a:t>Counting the milk they drank in a glass or cup, from a carton, or with cereal and counting the half pint of milk served at school as equal to one glass, during the 7 days before the survey</a:t>
            </a:r>
          </a:p>
        </p:txBody>
      </p:sp>
      <p:sp>
        <p:nvSpPr>
          <p:cNvPr id="156748"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State Youth Risk Behavior Surveys, 2017</a:t>
            </a:r>
          </a:p>
        </p:txBody>
      </p:sp>
    </p:spTree>
    <p:extLst>
      <p:ext uri="{BB962C8B-B14F-4D97-AF65-F5344CB8AC3E}">
        <p14:creationId xmlns:p14="http://schemas.microsoft.com/office/powerpoint/2010/main" val="1550030884"/>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Two or More Glasses Per Day of Milk,*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*Counting the milk they drank in a glass or cup, from a carton, or with cereal and counting the half pint of milk served at school as equal to one glass, during the 7 days before the survey</a:t>
            </a:r>
          </a:p>
          <a:p>
            <a:r>
              <a:rPr lang="en-US" sz="900" b="1" baseline="50000" dirty="0">
                <a:solidFill>
                  <a:srgbClr val="FFCC00"/>
                </a:solidFill>
              </a:rPr>
              <a:t>†</a:t>
            </a:r>
            <a:r>
              <a:rPr lang="en-US" sz="1100" dirty="0">
                <a:solidFill>
                  <a:srgbClr val="FFCC00"/>
                </a:solidFill>
              </a:rPr>
              <a:t>M &gt; F; 9th &gt; 12th, 10th &gt; 12th; H &gt; B,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2017</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Two or More Glasses Per Day of Milk,*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*Counting the milk they drank in a glass or cup, from a carton, or with cereal and counting the half pint of milk served at school as equal to one glass, during the 7 days before the survey</a:t>
            </a:r>
          </a:p>
          <a:p>
            <a:r>
              <a:rPr lang="en-US" sz="900" b="1" baseline="50000" dirty="0">
                <a:solidFill>
                  <a:srgbClr val="FFCC00"/>
                </a:solidFill>
              </a:rPr>
              <a:t>†</a:t>
            </a:r>
            <a:r>
              <a:rPr lang="en-US" sz="1100" dirty="0">
                <a:solidFill>
                  <a:srgbClr val="FFCC00"/>
                </a:solidFill>
              </a:rPr>
              <a:t>Decreased 1999-2017, decreased 1999-2013, decreased 2013-2017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1999-2017</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Range and Median Percentage of High School Students Who Drank Two or More Glasses Per Day of Milk,* Across 27 States and 18 Cities, 2017</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*Counting the milk they drank in a glass or cup, from a carton, or with cereal and counting the half pint of milk served at school as equal to one glass, during the 7 days before the survey</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2017</a:t>
            </a:r>
            <a:endParaRPr lang="en-US" sz="1600" i="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nvGrpSpPr>
          <p:cNvPr id="158782"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grpSp>
        <p:nvGrpSpPr>
          <p:cNvPr id="158783"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158789"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No Data</a:t>
            </a:r>
          </a:p>
        </p:txBody>
      </p:sp>
      <p:sp>
        <p:nvSpPr>
          <p:cNvPr id="158790" name="Text Box 105"/>
          <p:cNvSpPr txBox="1">
            <a:spLocks noChangeArrowheads="1"/>
          </p:cNvSpPr>
          <p:nvPr/>
        </p:nvSpPr>
        <p:spPr bwMode="auto">
          <a:xfrm>
            <a:off x="7781925" y="31829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10.9% - 15.2%</a:t>
            </a:r>
          </a:p>
        </p:txBody>
      </p:sp>
      <p:sp>
        <p:nvSpPr>
          <p:cNvPr id="158791" name="Text Box 106"/>
          <p:cNvSpPr txBox="1">
            <a:spLocks noChangeArrowheads="1"/>
          </p:cNvSpPr>
          <p:nvPr/>
        </p:nvSpPr>
        <p:spPr bwMode="auto">
          <a:xfrm>
            <a:off x="7781925" y="35385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15.3% - 16.6%</a:t>
            </a:r>
          </a:p>
        </p:txBody>
      </p:sp>
      <p:sp>
        <p:nvSpPr>
          <p:cNvPr id="158792" name="Text Box 107"/>
          <p:cNvSpPr txBox="1">
            <a:spLocks noChangeArrowheads="1"/>
          </p:cNvSpPr>
          <p:nvPr/>
        </p:nvSpPr>
        <p:spPr bwMode="auto">
          <a:xfrm>
            <a:off x="7781925" y="38687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16.7% - 22.8%</a:t>
            </a:r>
          </a:p>
        </p:txBody>
      </p:sp>
      <p:sp>
        <p:nvSpPr>
          <p:cNvPr id="158793" name="Text Box 108"/>
          <p:cNvSpPr txBox="1">
            <a:spLocks noChangeArrowheads="1"/>
          </p:cNvSpPr>
          <p:nvPr/>
        </p:nvSpPr>
        <p:spPr bwMode="auto">
          <a:xfrm>
            <a:off x="7781925" y="42116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22.9% - 33.9%</a:t>
            </a:r>
          </a:p>
        </p:txBody>
      </p:sp>
      <p:sp>
        <p:nvSpPr>
          <p:cNvPr id="158794" name="Rectangle 7"/>
          <p:cNvSpPr>
            <a:spLocks noGrp="1" noChangeArrowheads="1"/>
          </p:cNvSpPr>
          <p:nvPr>
            <p:ph type="title" idx="4294967295"/>
          </p:nvPr>
        </p:nvSpPr>
        <p:spPr>
          <a:xfrm>
            <a:off x="436563" y="330200"/>
            <a:ext cx="8266112" cy="1135063"/>
          </a:xfrm>
          <a:noFill/>
        </p:spPr>
        <p:txBody>
          <a:bodyPr anchor="t"/>
          <a:lstStyle/>
          <a:p>
            <a:r>
              <a:rPr lang="en-US" altLang="en-US" sz="2000" smtClean="0">
                <a:solidFill>
                  <a:srgbClr val="FFCC00"/>
                </a:solidFill>
              </a:rPr>
              <a:t>Percentage of High School Students Who Drank Two or More Glasses Per Day of Milk*</a:t>
            </a:r>
          </a:p>
        </p:txBody>
      </p:sp>
      <p:sp>
        <p:nvSpPr>
          <p:cNvPr id="158795" name="Text Box 101"/>
          <p:cNvSpPr txBox="1">
            <a:spLocks noChangeArrowheads="1"/>
          </p:cNvSpPr>
          <p:nvPr/>
        </p:nvSpPr>
        <p:spPr bwMode="auto">
          <a:xfrm>
            <a:off x="360363" y="6018213"/>
            <a:ext cx="83423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100" b="0" i="0" u="none" strike="noStrike" kern="1200" cap="none" spc="0" normalizeH="0" baseline="0" noProof="0" smtClean="0">
                <a:ln>
                  <a:noFill/>
                </a:ln>
                <a:solidFill>
                  <a:srgbClr val="FFCC00"/>
                </a:solidFill>
                <a:effectLst/>
                <a:uLnTx/>
                <a:uFillTx/>
                <a:latin typeface="Arial" panose="020B0604020202020204" pitchFamily="34" charset="0"/>
                <a:ea typeface="+mn-ea"/>
                <a:cs typeface="+mn-cs"/>
              </a:rPr>
              <a:t>Counting the milk they drank in a glass or cup, from a carton, or with cereal and counting the half pint of milk served at school as equal to one glass, during the 7 days before the survey</a:t>
            </a:r>
          </a:p>
        </p:txBody>
      </p:sp>
      <p:sp>
        <p:nvSpPr>
          <p:cNvPr id="158796"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State Youth Risk Behavior Surveys, 2017</a:t>
            </a:r>
          </a:p>
        </p:txBody>
      </p:sp>
    </p:spTree>
    <p:extLst>
      <p:ext uri="{BB962C8B-B14F-4D97-AF65-F5344CB8AC3E}">
        <p14:creationId xmlns:p14="http://schemas.microsoft.com/office/powerpoint/2010/main" val="2872485652"/>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Three or More Glasses Per Day of Milk,*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*Counting the milk they drank in a glass or cup, from a carton, or with cereal and counting the half pint of milk served at school as equal to one glass, during the 7 days before the survey</a:t>
            </a:r>
          </a:p>
          <a:p>
            <a:r>
              <a:rPr lang="en-US" sz="900" b="1" baseline="50000" dirty="0">
                <a:solidFill>
                  <a:srgbClr val="FFCC00"/>
                </a:solidFill>
              </a:rPr>
              <a:t>†</a:t>
            </a:r>
            <a:r>
              <a:rPr lang="en-US" sz="1100" dirty="0">
                <a:solidFill>
                  <a:srgbClr val="FFCC00"/>
                </a:solidFill>
              </a:rPr>
              <a:t>M &gt; F; 9th &gt; 12th, 10th &gt; 12th;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2017</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Three or More Glasses Per Day of Milk,*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*Counting the milk they drank in a glass or cup, from a carton, or with cereal and counting the half pint of milk served at school as equal to one glass, during the 7 days before the survey</a:t>
            </a:r>
          </a:p>
          <a:p>
            <a:r>
              <a:rPr lang="en-US" sz="900" b="1" baseline="50000" dirty="0">
                <a:solidFill>
                  <a:srgbClr val="FFCC00"/>
                </a:solidFill>
              </a:rPr>
              <a:t>†</a:t>
            </a:r>
            <a:r>
              <a:rPr lang="en-US" sz="1100" dirty="0">
                <a:solidFill>
                  <a:srgbClr val="FFCC00"/>
                </a:solidFill>
              </a:rPr>
              <a:t>Decreased 1999-2017, decreased 1999-2013, decreased 2013-2017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1999-2017</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Range and Median Percentage of High School Students Who Drank Three or More Glasses Per Day of Milk,* Across 27 States and 18 Cities, 2017</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*Counting the milk they drank in a glass or cup, from a carton, or with cereal and counting the half pint of milk served at school as equal to one glass, during the 7 days before the survey</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2017</a:t>
            </a:r>
            <a:endParaRPr lang="en-US" sz="1600" i="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nvGrpSpPr>
          <p:cNvPr id="160830"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grpSp>
        <p:nvGrpSpPr>
          <p:cNvPr id="160831"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160837"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No Data</a:t>
            </a:r>
          </a:p>
        </p:txBody>
      </p:sp>
      <p:sp>
        <p:nvSpPr>
          <p:cNvPr id="160838" name="Text Box 105"/>
          <p:cNvSpPr txBox="1">
            <a:spLocks noChangeArrowheads="1"/>
          </p:cNvSpPr>
          <p:nvPr/>
        </p:nvSpPr>
        <p:spPr bwMode="auto">
          <a:xfrm>
            <a:off x="7861300" y="3182938"/>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4.8% - 6.9%</a:t>
            </a:r>
          </a:p>
        </p:txBody>
      </p:sp>
      <p:sp>
        <p:nvSpPr>
          <p:cNvPr id="160839" name="Text Box 106"/>
          <p:cNvSpPr txBox="1">
            <a:spLocks noChangeArrowheads="1"/>
          </p:cNvSpPr>
          <p:nvPr/>
        </p:nvSpPr>
        <p:spPr bwMode="auto">
          <a:xfrm>
            <a:off x="7861300" y="3538538"/>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7.0% - 8.4%</a:t>
            </a:r>
          </a:p>
        </p:txBody>
      </p:sp>
      <p:sp>
        <p:nvSpPr>
          <p:cNvPr id="160840" name="Text Box 107"/>
          <p:cNvSpPr txBox="1">
            <a:spLocks noChangeArrowheads="1"/>
          </p:cNvSpPr>
          <p:nvPr/>
        </p:nvSpPr>
        <p:spPr bwMode="auto">
          <a:xfrm>
            <a:off x="7821613" y="3868738"/>
            <a:ext cx="10271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8.5% - 10.0%</a:t>
            </a:r>
          </a:p>
        </p:txBody>
      </p:sp>
      <p:sp>
        <p:nvSpPr>
          <p:cNvPr id="160841" name="Text Box 108"/>
          <p:cNvSpPr txBox="1">
            <a:spLocks noChangeArrowheads="1"/>
          </p:cNvSpPr>
          <p:nvPr/>
        </p:nvSpPr>
        <p:spPr bwMode="auto">
          <a:xfrm>
            <a:off x="7781925" y="42116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10.1% - 16.1%</a:t>
            </a:r>
          </a:p>
        </p:txBody>
      </p:sp>
      <p:sp>
        <p:nvSpPr>
          <p:cNvPr id="160842" name="Rectangle 7"/>
          <p:cNvSpPr>
            <a:spLocks noGrp="1" noChangeArrowheads="1"/>
          </p:cNvSpPr>
          <p:nvPr>
            <p:ph type="title" idx="4294967295"/>
          </p:nvPr>
        </p:nvSpPr>
        <p:spPr>
          <a:xfrm>
            <a:off x="436563" y="330200"/>
            <a:ext cx="8266112" cy="1135063"/>
          </a:xfrm>
          <a:noFill/>
        </p:spPr>
        <p:txBody>
          <a:bodyPr anchor="t"/>
          <a:lstStyle/>
          <a:p>
            <a:r>
              <a:rPr lang="en-US" altLang="en-US" sz="2000" smtClean="0">
                <a:solidFill>
                  <a:srgbClr val="FFCC00"/>
                </a:solidFill>
              </a:rPr>
              <a:t>Percentage of High School Students Who Drank Three or More Glasses Per Day of Milk*</a:t>
            </a:r>
          </a:p>
        </p:txBody>
      </p:sp>
      <p:sp>
        <p:nvSpPr>
          <p:cNvPr id="160843" name="Text Box 101"/>
          <p:cNvSpPr txBox="1">
            <a:spLocks noChangeArrowheads="1"/>
          </p:cNvSpPr>
          <p:nvPr/>
        </p:nvSpPr>
        <p:spPr bwMode="auto">
          <a:xfrm>
            <a:off x="360363" y="6018213"/>
            <a:ext cx="83423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100" b="0" i="0" u="none" strike="noStrike" kern="1200" cap="none" spc="0" normalizeH="0" baseline="0" noProof="0" smtClean="0">
                <a:ln>
                  <a:noFill/>
                </a:ln>
                <a:solidFill>
                  <a:srgbClr val="FFCC00"/>
                </a:solidFill>
                <a:effectLst/>
                <a:uLnTx/>
                <a:uFillTx/>
                <a:latin typeface="Arial" panose="020B0604020202020204" pitchFamily="34" charset="0"/>
                <a:ea typeface="+mn-ea"/>
                <a:cs typeface="+mn-cs"/>
              </a:rPr>
              <a:t>Counting the milk they drank in a glass or cup, from a carton, or with cereal and counting the half pint of milk served at school as equal to one glass, during the 7 days before the survey</a:t>
            </a:r>
          </a:p>
        </p:txBody>
      </p:sp>
      <p:sp>
        <p:nvSpPr>
          <p:cNvPr id="160844"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State Youth Risk Behavior Surveys, 2017</a:t>
            </a:r>
          </a:p>
        </p:txBody>
      </p:sp>
    </p:spTree>
    <p:extLst>
      <p:ext uri="{BB962C8B-B14F-4D97-AF65-F5344CB8AC3E}">
        <p14:creationId xmlns:p14="http://schemas.microsoft.com/office/powerpoint/2010/main" val="284163353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nvGrpSpPr>
          <p:cNvPr id="138302"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grpSp>
        <p:nvGrpSpPr>
          <p:cNvPr id="138303"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138309"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No Data</a:t>
            </a:r>
          </a:p>
        </p:txBody>
      </p:sp>
      <p:sp>
        <p:nvSpPr>
          <p:cNvPr id="138310" name="Text Box 105"/>
          <p:cNvSpPr txBox="1">
            <a:spLocks noChangeArrowheads="1"/>
          </p:cNvSpPr>
          <p:nvPr/>
        </p:nvSpPr>
        <p:spPr bwMode="auto">
          <a:xfrm>
            <a:off x="7861300" y="3182938"/>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4.9% - 5.7%</a:t>
            </a:r>
          </a:p>
        </p:txBody>
      </p:sp>
      <p:sp>
        <p:nvSpPr>
          <p:cNvPr id="138311" name="Text Box 106"/>
          <p:cNvSpPr txBox="1">
            <a:spLocks noChangeArrowheads="1"/>
          </p:cNvSpPr>
          <p:nvPr/>
        </p:nvSpPr>
        <p:spPr bwMode="auto">
          <a:xfrm>
            <a:off x="7861300" y="3538538"/>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5.8% - 7.4%</a:t>
            </a:r>
          </a:p>
        </p:txBody>
      </p:sp>
      <p:sp>
        <p:nvSpPr>
          <p:cNvPr id="138312" name="Text Box 107"/>
          <p:cNvSpPr txBox="1">
            <a:spLocks noChangeArrowheads="1"/>
          </p:cNvSpPr>
          <p:nvPr/>
        </p:nvSpPr>
        <p:spPr bwMode="auto">
          <a:xfrm>
            <a:off x="7861300" y="3868738"/>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7.5% - 7.8%</a:t>
            </a:r>
          </a:p>
        </p:txBody>
      </p:sp>
      <p:sp>
        <p:nvSpPr>
          <p:cNvPr id="138313" name="Text Box 108"/>
          <p:cNvSpPr txBox="1">
            <a:spLocks noChangeArrowheads="1"/>
          </p:cNvSpPr>
          <p:nvPr/>
        </p:nvSpPr>
        <p:spPr bwMode="auto">
          <a:xfrm>
            <a:off x="7821613" y="4211638"/>
            <a:ext cx="10271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7.9% - 13.0%</a:t>
            </a:r>
          </a:p>
        </p:txBody>
      </p:sp>
      <p:sp>
        <p:nvSpPr>
          <p:cNvPr id="138314" name="Rectangle 7"/>
          <p:cNvSpPr>
            <a:spLocks noGrp="1" noChangeArrowheads="1"/>
          </p:cNvSpPr>
          <p:nvPr>
            <p:ph type="title" idx="4294967295"/>
          </p:nvPr>
        </p:nvSpPr>
        <p:spPr>
          <a:xfrm>
            <a:off x="436563" y="330200"/>
            <a:ext cx="8266112" cy="1135063"/>
          </a:xfrm>
          <a:noFill/>
        </p:spPr>
        <p:txBody>
          <a:bodyPr anchor="t"/>
          <a:lstStyle/>
          <a:p>
            <a:r>
              <a:rPr lang="en-US" altLang="en-US" sz="2000" smtClean="0">
                <a:solidFill>
                  <a:srgbClr val="FFCC00"/>
                </a:solidFill>
              </a:rPr>
              <a:t>Percentage of High School Students Who Did Not Eat Fruit or Drink 100% Fruit Juices*</a:t>
            </a:r>
          </a:p>
        </p:txBody>
      </p:sp>
      <p:sp>
        <p:nvSpPr>
          <p:cNvPr id="138315" name="Text Box 101"/>
          <p:cNvSpPr txBox="1">
            <a:spLocks noChangeArrowheads="1"/>
          </p:cNvSpPr>
          <p:nvPr/>
        </p:nvSpPr>
        <p:spPr bwMode="auto">
          <a:xfrm>
            <a:off x="360363" y="6186488"/>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100" b="0" i="0" u="none" strike="noStrike" kern="1200" cap="none" spc="0" normalizeH="0" baseline="0" noProof="0" smtClean="0">
                <a:ln>
                  <a:noFill/>
                </a:ln>
                <a:solidFill>
                  <a:srgbClr val="FFCC00"/>
                </a:solidFill>
                <a:effectLst/>
                <a:uLnTx/>
                <a:uFillTx/>
                <a:latin typeface="Arial" panose="020B0604020202020204" pitchFamily="34" charset="0"/>
                <a:ea typeface="+mn-ea"/>
                <a:cs typeface="+mn-cs"/>
              </a:rPr>
              <a:t>Such as orange juice, apple juice, or grape juice, during the 7 days before the survey</a:t>
            </a:r>
          </a:p>
        </p:txBody>
      </p:sp>
      <p:sp>
        <p:nvSpPr>
          <p:cNvPr id="138316"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State Youth Risk Behavior Surveys, 2017</a:t>
            </a:r>
          </a:p>
        </p:txBody>
      </p:sp>
    </p:spTree>
    <p:extLst>
      <p:ext uri="{BB962C8B-B14F-4D97-AF65-F5344CB8AC3E}">
        <p14:creationId xmlns:p14="http://schemas.microsoft.com/office/powerpoint/2010/main" val="3464405361"/>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Drink a Can, Bottle, or Glass of Soda or Pop,* by Sex,</a:t>
            </a:r>
            <a:r>
              <a:rPr lang="en-US" sz="1700" b="1" baseline="40000" dirty="0">
                <a:solidFill>
                  <a:srgbClr val="FFCC00"/>
                </a:solidFill>
              </a:rPr>
              <a:t>†</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2017</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Drink a Can, Bottle, or Glass of Soda or Pop,*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Increased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2007-2017</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Range and Median Percentage of High School Students Who Did Not Drink a Can, Bottle, or Glass of Soda or Pop,* Across 36 States and 18 Cities, 2017</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2017</a:t>
            </a:r>
            <a:endParaRPr lang="en-US" sz="1600" i="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nvGrpSpPr>
          <p:cNvPr id="162878"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grpSp>
        <p:nvGrpSpPr>
          <p:cNvPr id="162879"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162885"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No Data</a:t>
            </a:r>
          </a:p>
        </p:txBody>
      </p:sp>
      <p:sp>
        <p:nvSpPr>
          <p:cNvPr id="162886" name="Text Box 105"/>
          <p:cNvSpPr txBox="1">
            <a:spLocks noChangeArrowheads="1"/>
          </p:cNvSpPr>
          <p:nvPr/>
        </p:nvSpPr>
        <p:spPr bwMode="auto">
          <a:xfrm>
            <a:off x="7781925" y="31829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21.4% - 25.9%</a:t>
            </a:r>
          </a:p>
        </p:txBody>
      </p:sp>
      <p:sp>
        <p:nvSpPr>
          <p:cNvPr id="162887" name="Text Box 106"/>
          <p:cNvSpPr txBox="1">
            <a:spLocks noChangeArrowheads="1"/>
          </p:cNvSpPr>
          <p:nvPr/>
        </p:nvSpPr>
        <p:spPr bwMode="auto">
          <a:xfrm>
            <a:off x="7781925" y="35385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26.0% - 29.0%</a:t>
            </a:r>
          </a:p>
        </p:txBody>
      </p:sp>
      <p:sp>
        <p:nvSpPr>
          <p:cNvPr id="162888" name="Text Box 107"/>
          <p:cNvSpPr txBox="1">
            <a:spLocks noChangeArrowheads="1"/>
          </p:cNvSpPr>
          <p:nvPr/>
        </p:nvSpPr>
        <p:spPr bwMode="auto">
          <a:xfrm>
            <a:off x="7781925" y="38687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29.1% - 31.9%</a:t>
            </a:r>
          </a:p>
        </p:txBody>
      </p:sp>
      <p:sp>
        <p:nvSpPr>
          <p:cNvPr id="162889" name="Text Box 108"/>
          <p:cNvSpPr txBox="1">
            <a:spLocks noChangeArrowheads="1"/>
          </p:cNvSpPr>
          <p:nvPr/>
        </p:nvSpPr>
        <p:spPr bwMode="auto">
          <a:xfrm>
            <a:off x="7781925" y="42116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32.0% - 38.2%</a:t>
            </a:r>
          </a:p>
        </p:txBody>
      </p:sp>
      <p:sp>
        <p:nvSpPr>
          <p:cNvPr id="162890" name="Rectangle 7"/>
          <p:cNvSpPr>
            <a:spLocks noGrp="1" noChangeArrowheads="1"/>
          </p:cNvSpPr>
          <p:nvPr>
            <p:ph type="title" idx="4294967295"/>
          </p:nvPr>
        </p:nvSpPr>
        <p:spPr>
          <a:xfrm>
            <a:off x="436563" y="330200"/>
            <a:ext cx="8266112" cy="1135063"/>
          </a:xfrm>
          <a:noFill/>
        </p:spPr>
        <p:txBody>
          <a:bodyPr anchor="t"/>
          <a:lstStyle/>
          <a:p>
            <a:r>
              <a:rPr lang="en-US" altLang="en-US" sz="2000" smtClean="0">
                <a:solidFill>
                  <a:srgbClr val="FFCC00"/>
                </a:solidFill>
              </a:rPr>
              <a:t>Percentage of High School Students Who Did Not Drink a Can, Bottle, or Glass of Soda or Pop*</a:t>
            </a:r>
          </a:p>
        </p:txBody>
      </p:sp>
      <p:sp>
        <p:nvSpPr>
          <p:cNvPr id="162891" name="Text Box 101"/>
          <p:cNvSpPr txBox="1">
            <a:spLocks noChangeArrowheads="1"/>
          </p:cNvSpPr>
          <p:nvPr/>
        </p:nvSpPr>
        <p:spPr bwMode="auto">
          <a:xfrm>
            <a:off x="360363" y="6186488"/>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100" b="0" i="0" u="none" strike="noStrike" kern="1200" cap="none" spc="0" normalizeH="0" baseline="0" noProof="0" smtClean="0">
                <a:ln>
                  <a:noFill/>
                </a:ln>
                <a:solidFill>
                  <a:srgbClr val="FFCC00"/>
                </a:solidFill>
                <a:effectLst/>
                <a:uLnTx/>
                <a:uFillTx/>
                <a:latin typeface="Arial" panose="020B0604020202020204" pitchFamily="34" charset="0"/>
                <a:ea typeface="+mn-ea"/>
                <a:cs typeface="+mn-cs"/>
              </a:rPr>
              <a:t>Such as coke, pepsi, or sprite, not counting diet soda or diet pop, during the 7 days before the survey</a:t>
            </a:r>
          </a:p>
        </p:txBody>
      </p:sp>
      <p:sp>
        <p:nvSpPr>
          <p:cNvPr id="162892"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State Youth Risk Behavior Surveys, 2017</a:t>
            </a:r>
          </a:p>
        </p:txBody>
      </p:sp>
    </p:spTree>
    <p:extLst>
      <p:ext uri="{BB962C8B-B14F-4D97-AF65-F5344CB8AC3E}">
        <p14:creationId xmlns:p14="http://schemas.microsoft.com/office/powerpoint/2010/main" val="468616977"/>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Soda or Pop One or More Times Per Day,* by Sex,</a:t>
            </a:r>
            <a:r>
              <a:rPr lang="en-US" sz="1700" b="1" baseline="40000" dirty="0">
                <a:solidFill>
                  <a:srgbClr val="FFCC00"/>
                </a:solidFill>
              </a:rPr>
              <a:t>†</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M &gt; F; B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2017</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Soda or Pop One or More Times Per Day,*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2007-2017</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Range and Median Percentage of High School Students Who Drank a Can, Bottle, or Glass of Soda or Pop One or More Times Per Day,* Across 36 States and 18 Cities, 2017</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2017</a:t>
            </a:r>
            <a:endParaRPr lang="en-US" sz="1600" i="1"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nvGrpSpPr>
          <p:cNvPr id="164926"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grpSp>
        <p:nvGrpSpPr>
          <p:cNvPr id="164927"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164933"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No Data</a:t>
            </a:r>
          </a:p>
        </p:txBody>
      </p:sp>
      <p:sp>
        <p:nvSpPr>
          <p:cNvPr id="164934" name="Text Box 105"/>
          <p:cNvSpPr txBox="1">
            <a:spLocks noChangeArrowheads="1"/>
          </p:cNvSpPr>
          <p:nvPr/>
        </p:nvSpPr>
        <p:spPr bwMode="auto">
          <a:xfrm>
            <a:off x="7781925" y="31829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10.2% - 13.8%</a:t>
            </a:r>
          </a:p>
        </p:txBody>
      </p:sp>
      <p:sp>
        <p:nvSpPr>
          <p:cNvPr id="164935" name="Text Box 106"/>
          <p:cNvSpPr txBox="1">
            <a:spLocks noChangeArrowheads="1"/>
          </p:cNvSpPr>
          <p:nvPr/>
        </p:nvSpPr>
        <p:spPr bwMode="auto">
          <a:xfrm>
            <a:off x="7781925" y="35385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13.9% - 16.3%</a:t>
            </a:r>
          </a:p>
        </p:txBody>
      </p:sp>
      <p:sp>
        <p:nvSpPr>
          <p:cNvPr id="164936" name="Text Box 107"/>
          <p:cNvSpPr txBox="1">
            <a:spLocks noChangeArrowheads="1"/>
          </p:cNvSpPr>
          <p:nvPr/>
        </p:nvSpPr>
        <p:spPr bwMode="auto">
          <a:xfrm>
            <a:off x="7781925" y="38687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16.4% - 19.3%</a:t>
            </a:r>
          </a:p>
        </p:txBody>
      </p:sp>
      <p:sp>
        <p:nvSpPr>
          <p:cNvPr id="164937" name="Text Box 108"/>
          <p:cNvSpPr txBox="1">
            <a:spLocks noChangeArrowheads="1"/>
          </p:cNvSpPr>
          <p:nvPr/>
        </p:nvSpPr>
        <p:spPr bwMode="auto">
          <a:xfrm>
            <a:off x="7781925" y="42116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19.4% - 32.0%</a:t>
            </a:r>
          </a:p>
        </p:txBody>
      </p:sp>
      <p:sp>
        <p:nvSpPr>
          <p:cNvPr id="164938" name="Rectangle 7"/>
          <p:cNvSpPr>
            <a:spLocks noGrp="1" noChangeArrowheads="1"/>
          </p:cNvSpPr>
          <p:nvPr>
            <p:ph type="title" idx="4294967295"/>
          </p:nvPr>
        </p:nvSpPr>
        <p:spPr>
          <a:xfrm>
            <a:off x="436563" y="330200"/>
            <a:ext cx="8266112" cy="1135063"/>
          </a:xfrm>
          <a:noFill/>
        </p:spPr>
        <p:txBody>
          <a:bodyPr anchor="t"/>
          <a:lstStyle/>
          <a:p>
            <a:r>
              <a:rPr lang="en-US" altLang="en-US" sz="2000" smtClean="0">
                <a:solidFill>
                  <a:srgbClr val="FFCC00"/>
                </a:solidFill>
              </a:rPr>
              <a:t>Percentage of High School Students Who Drank a Can, Bottle, or Glass of Soda or Pop One or More Times Per Day*</a:t>
            </a:r>
          </a:p>
        </p:txBody>
      </p:sp>
      <p:sp>
        <p:nvSpPr>
          <p:cNvPr id="164939" name="Text Box 101"/>
          <p:cNvSpPr txBox="1">
            <a:spLocks noChangeArrowheads="1"/>
          </p:cNvSpPr>
          <p:nvPr/>
        </p:nvSpPr>
        <p:spPr bwMode="auto">
          <a:xfrm>
            <a:off x="360363" y="6186488"/>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100" b="0" i="0" u="none" strike="noStrike" kern="1200" cap="none" spc="0" normalizeH="0" baseline="0" noProof="0" smtClean="0">
                <a:ln>
                  <a:noFill/>
                </a:ln>
                <a:solidFill>
                  <a:srgbClr val="FFCC00"/>
                </a:solidFill>
                <a:effectLst/>
                <a:uLnTx/>
                <a:uFillTx/>
                <a:latin typeface="Arial" panose="020B0604020202020204" pitchFamily="34" charset="0"/>
                <a:ea typeface="+mn-ea"/>
                <a:cs typeface="+mn-cs"/>
              </a:rPr>
              <a:t>Such as coke, pepsi, or sprite, not counting diet soda or diet pop, during the 7 days before the survey</a:t>
            </a:r>
          </a:p>
        </p:txBody>
      </p:sp>
      <p:sp>
        <p:nvSpPr>
          <p:cNvPr id="164940"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State Youth Risk Behavior Surveys, 2017</a:t>
            </a:r>
          </a:p>
        </p:txBody>
      </p:sp>
    </p:spTree>
    <p:extLst>
      <p:ext uri="{BB962C8B-B14F-4D97-AF65-F5344CB8AC3E}">
        <p14:creationId xmlns:p14="http://schemas.microsoft.com/office/powerpoint/2010/main" val="4231826499"/>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Soda or Pop Two or More Times Per Day,*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M &gt; F; 10th &gt; 11th, 12th &gt; 11th; B &gt; H,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2017</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Soda or Pop Two or More Times Per Day,*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2007-2017</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Fruit or Drank 100% Fruit Juices One or More Times Per Day,* by Sex,</a:t>
            </a:r>
            <a:r>
              <a:rPr lang="en-US" sz="1700" b="1" baseline="40000" dirty="0">
                <a:solidFill>
                  <a:srgbClr val="FFCC00"/>
                </a:solidFill>
              </a:rPr>
              <a:t>†</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*Such as orange juice, apple juice, or grape juice, during the 7 days before the survey</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2017</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Range and Median Percentage of High School Students Who Drank a Can, Bottle, or Glass of Soda or Pop Two or More Times Per Day,* Across 36 States and 18 Cities, 2017</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2017</a:t>
            </a:r>
            <a:endParaRPr lang="en-US" sz="1600" i="1"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nvGrpSpPr>
          <p:cNvPr id="166974"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grpSp>
        <p:nvGrpSpPr>
          <p:cNvPr id="166975"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166981"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No Data</a:t>
            </a:r>
          </a:p>
        </p:txBody>
      </p:sp>
      <p:sp>
        <p:nvSpPr>
          <p:cNvPr id="166982" name="Text Box 105"/>
          <p:cNvSpPr txBox="1">
            <a:spLocks noChangeArrowheads="1"/>
          </p:cNvSpPr>
          <p:nvPr/>
        </p:nvSpPr>
        <p:spPr bwMode="auto">
          <a:xfrm>
            <a:off x="7861300" y="3182938"/>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5.9% - 8.2%</a:t>
            </a:r>
          </a:p>
        </p:txBody>
      </p:sp>
      <p:sp>
        <p:nvSpPr>
          <p:cNvPr id="166983" name="Text Box 106"/>
          <p:cNvSpPr txBox="1">
            <a:spLocks noChangeArrowheads="1"/>
          </p:cNvSpPr>
          <p:nvPr/>
        </p:nvSpPr>
        <p:spPr bwMode="auto">
          <a:xfrm>
            <a:off x="7861300" y="3538538"/>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8.3% - 9.7%</a:t>
            </a:r>
          </a:p>
        </p:txBody>
      </p:sp>
      <p:sp>
        <p:nvSpPr>
          <p:cNvPr id="166984" name="Text Box 107"/>
          <p:cNvSpPr txBox="1">
            <a:spLocks noChangeArrowheads="1"/>
          </p:cNvSpPr>
          <p:nvPr/>
        </p:nvSpPr>
        <p:spPr bwMode="auto">
          <a:xfrm>
            <a:off x="7821613" y="3868738"/>
            <a:ext cx="10271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9.8% - 12.2%</a:t>
            </a:r>
          </a:p>
        </p:txBody>
      </p:sp>
      <p:sp>
        <p:nvSpPr>
          <p:cNvPr id="166985" name="Text Box 108"/>
          <p:cNvSpPr txBox="1">
            <a:spLocks noChangeArrowheads="1"/>
          </p:cNvSpPr>
          <p:nvPr/>
        </p:nvSpPr>
        <p:spPr bwMode="auto">
          <a:xfrm>
            <a:off x="7781925" y="42116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12.3% - 21.1%</a:t>
            </a:r>
          </a:p>
        </p:txBody>
      </p:sp>
      <p:sp>
        <p:nvSpPr>
          <p:cNvPr id="166986" name="Rectangle 7"/>
          <p:cNvSpPr>
            <a:spLocks noGrp="1" noChangeArrowheads="1"/>
          </p:cNvSpPr>
          <p:nvPr>
            <p:ph type="title" idx="4294967295"/>
          </p:nvPr>
        </p:nvSpPr>
        <p:spPr>
          <a:xfrm>
            <a:off x="436563" y="330200"/>
            <a:ext cx="8266112" cy="1135063"/>
          </a:xfrm>
          <a:noFill/>
        </p:spPr>
        <p:txBody>
          <a:bodyPr anchor="t"/>
          <a:lstStyle/>
          <a:p>
            <a:r>
              <a:rPr lang="en-US" altLang="en-US" sz="2000" smtClean="0">
                <a:solidFill>
                  <a:srgbClr val="FFCC00"/>
                </a:solidFill>
              </a:rPr>
              <a:t>Percentage of High School Students Who Drank a Can, Bottle, or Glass of Soda or Pop Two or More Times Per Day*</a:t>
            </a:r>
          </a:p>
        </p:txBody>
      </p:sp>
      <p:sp>
        <p:nvSpPr>
          <p:cNvPr id="166987" name="Text Box 101"/>
          <p:cNvSpPr txBox="1">
            <a:spLocks noChangeArrowheads="1"/>
          </p:cNvSpPr>
          <p:nvPr/>
        </p:nvSpPr>
        <p:spPr bwMode="auto">
          <a:xfrm>
            <a:off x="360363" y="6186488"/>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100" b="0" i="0" u="none" strike="noStrike" kern="1200" cap="none" spc="0" normalizeH="0" baseline="0" noProof="0" smtClean="0">
                <a:ln>
                  <a:noFill/>
                </a:ln>
                <a:solidFill>
                  <a:srgbClr val="FFCC00"/>
                </a:solidFill>
                <a:effectLst/>
                <a:uLnTx/>
                <a:uFillTx/>
                <a:latin typeface="Arial" panose="020B0604020202020204" pitchFamily="34" charset="0"/>
                <a:ea typeface="+mn-ea"/>
                <a:cs typeface="+mn-cs"/>
              </a:rPr>
              <a:t>Such as coke, pepsi, or sprite, not counting diet soda or diet pop, during the 7 days before the survey</a:t>
            </a:r>
          </a:p>
        </p:txBody>
      </p:sp>
      <p:sp>
        <p:nvSpPr>
          <p:cNvPr id="166988"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State Youth Risk Behavior Surveys, 2017</a:t>
            </a:r>
          </a:p>
        </p:txBody>
      </p:sp>
    </p:spTree>
    <p:extLst>
      <p:ext uri="{BB962C8B-B14F-4D97-AF65-F5344CB8AC3E}">
        <p14:creationId xmlns:p14="http://schemas.microsoft.com/office/powerpoint/2010/main" val="4232005587"/>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Soda or Pop Three or More Times Per Day,* by Sex,</a:t>
            </a:r>
            <a:r>
              <a:rPr lang="en-US" sz="1700" b="1" baseline="40000" dirty="0">
                <a:solidFill>
                  <a:srgbClr val="FFCC00"/>
                </a:solidFill>
              </a:rPr>
              <a:t>†</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M &gt; F; B &gt; H,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2017</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Soda or Pop Three or More Times Per Day,*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2007-2017</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Range and Median Percentage of High School Students Who Drank a Can, Bottle, or Glass of Soda or Pop Three or More Times Per Day,* Across 36 States and 18 Cities, 2017</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2017</a:t>
            </a:r>
            <a:endParaRPr lang="en-US" sz="1600" i="1"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nvGrpSpPr>
          <p:cNvPr id="169022"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grpSp>
        <p:nvGrpSpPr>
          <p:cNvPr id="169023"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169029"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No Data</a:t>
            </a:r>
          </a:p>
        </p:txBody>
      </p:sp>
      <p:sp>
        <p:nvSpPr>
          <p:cNvPr id="169030" name="Text Box 105"/>
          <p:cNvSpPr txBox="1">
            <a:spLocks noChangeArrowheads="1"/>
          </p:cNvSpPr>
          <p:nvPr/>
        </p:nvSpPr>
        <p:spPr bwMode="auto">
          <a:xfrm>
            <a:off x="7861300" y="3182938"/>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2.5% - 4.2%</a:t>
            </a:r>
          </a:p>
        </p:txBody>
      </p:sp>
      <p:sp>
        <p:nvSpPr>
          <p:cNvPr id="169031" name="Text Box 106"/>
          <p:cNvSpPr txBox="1">
            <a:spLocks noChangeArrowheads="1"/>
          </p:cNvSpPr>
          <p:nvPr/>
        </p:nvSpPr>
        <p:spPr bwMode="auto">
          <a:xfrm>
            <a:off x="7861300" y="3538538"/>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4.3% - 5.1%</a:t>
            </a:r>
          </a:p>
        </p:txBody>
      </p:sp>
      <p:sp>
        <p:nvSpPr>
          <p:cNvPr id="169032" name="Text Box 107"/>
          <p:cNvSpPr txBox="1">
            <a:spLocks noChangeArrowheads="1"/>
          </p:cNvSpPr>
          <p:nvPr/>
        </p:nvSpPr>
        <p:spPr bwMode="auto">
          <a:xfrm>
            <a:off x="7861300" y="3868738"/>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5.2% - 6.8%</a:t>
            </a:r>
          </a:p>
        </p:txBody>
      </p:sp>
      <p:sp>
        <p:nvSpPr>
          <p:cNvPr id="169033" name="Text Box 108"/>
          <p:cNvSpPr txBox="1">
            <a:spLocks noChangeArrowheads="1"/>
          </p:cNvSpPr>
          <p:nvPr/>
        </p:nvSpPr>
        <p:spPr bwMode="auto">
          <a:xfrm>
            <a:off x="7821613" y="4211638"/>
            <a:ext cx="10271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6.9% - 12.0%</a:t>
            </a:r>
          </a:p>
        </p:txBody>
      </p:sp>
      <p:sp>
        <p:nvSpPr>
          <p:cNvPr id="169034" name="Rectangle 7"/>
          <p:cNvSpPr>
            <a:spLocks noGrp="1" noChangeArrowheads="1"/>
          </p:cNvSpPr>
          <p:nvPr>
            <p:ph type="title" idx="4294967295"/>
          </p:nvPr>
        </p:nvSpPr>
        <p:spPr>
          <a:xfrm>
            <a:off x="436563" y="330200"/>
            <a:ext cx="8266112" cy="1135063"/>
          </a:xfrm>
          <a:noFill/>
        </p:spPr>
        <p:txBody>
          <a:bodyPr anchor="t"/>
          <a:lstStyle/>
          <a:p>
            <a:r>
              <a:rPr lang="en-US" altLang="en-US" sz="2000" smtClean="0">
                <a:solidFill>
                  <a:srgbClr val="FFCC00"/>
                </a:solidFill>
              </a:rPr>
              <a:t>Percentage of High School Students Who Drank a Can, Bottle, or Glass of Soda or Pop Three or More Times Per Day*</a:t>
            </a:r>
          </a:p>
        </p:txBody>
      </p:sp>
      <p:sp>
        <p:nvSpPr>
          <p:cNvPr id="169035" name="Text Box 101"/>
          <p:cNvSpPr txBox="1">
            <a:spLocks noChangeArrowheads="1"/>
          </p:cNvSpPr>
          <p:nvPr/>
        </p:nvSpPr>
        <p:spPr bwMode="auto">
          <a:xfrm>
            <a:off x="360363" y="6186488"/>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100" b="0" i="0" u="none" strike="noStrike" kern="1200" cap="none" spc="0" normalizeH="0" baseline="0" noProof="0" smtClean="0">
                <a:ln>
                  <a:noFill/>
                </a:ln>
                <a:solidFill>
                  <a:srgbClr val="FFCC00"/>
                </a:solidFill>
                <a:effectLst/>
                <a:uLnTx/>
                <a:uFillTx/>
                <a:latin typeface="Arial" panose="020B0604020202020204" pitchFamily="34" charset="0"/>
                <a:ea typeface="+mn-ea"/>
                <a:cs typeface="+mn-cs"/>
              </a:rPr>
              <a:t>Such as coke, pepsi, or sprite, not counting diet soda or diet pop, during the 7 days before the survey</a:t>
            </a:r>
          </a:p>
        </p:txBody>
      </p:sp>
      <p:sp>
        <p:nvSpPr>
          <p:cNvPr id="169036"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State Youth Risk Behavior Surveys, 2017</a:t>
            </a:r>
          </a:p>
        </p:txBody>
      </p:sp>
    </p:spTree>
    <p:extLst>
      <p:ext uri="{BB962C8B-B14F-4D97-AF65-F5344CB8AC3E}">
        <p14:creationId xmlns:p14="http://schemas.microsoft.com/office/powerpoint/2010/main" val="444175304"/>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Drink a Can, Bottle, or Glass of a Sports Drink,*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*Such as Gatorade or PowerAde, not counting low-calorie sports drinks such as Propel or G2, during the 7 days before the survey</a:t>
            </a:r>
          </a:p>
          <a:p>
            <a:r>
              <a:rPr lang="en-US" sz="900" b="1" baseline="50000" dirty="0">
                <a:solidFill>
                  <a:srgbClr val="FFCC00"/>
                </a:solidFill>
              </a:rPr>
              <a:t>†</a:t>
            </a:r>
            <a:r>
              <a:rPr lang="en-US" sz="1100" dirty="0">
                <a:solidFill>
                  <a:srgbClr val="FFCC00"/>
                </a:solidFill>
              </a:rPr>
              <a:t>F &gt; M; 12th &gt; 9th; W &gt; B,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2017</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Drink a Can, Bottle, or Glass of a Sports Drink,*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*Such as Gatorade or PowerAde, not counting low-calorie sports drinks such as Propel or G2, during the 7 days before the survey</a:t>
            </a:r>
          </a:p>
          <a:p>
            <a:r>
              <a:rPr lang="en-US" sz="900" b="1" baseline="50000" dirty="0">
                <a:solidFill>
                  <a:srgbClr val="FFCC00"/>
                </a:solidFill>
              </a:rPr>
              <a:t>†</a:t>
            </a:r>
            <a:r>
              <a:rPr lang="en-US" sz="1100" dirty="0">
                <a:solidFill>
                  <a:srgbClr val="FFCC00"/>
                </a:solidFill>
              </a:rPr>
              <a:t>Increased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2015-2017</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a Sports Drink One or More Times Per Day,* by Sex,</a:t>
            </a:r>
            <a:r>
              <a:rPr lang="en-US" sz="1700" b="1" baseline="40000" dirty="0">
                <a:solidFill>
                  <a:srgbClr val="FFCC00"/>
                </a:solidFill>
              </a:rPr>
              <a:t>†</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*Not counting low calorie sports drinks such as Propel or G2, during the 7 days before the survey</a:t>
            </a:r>
          </a:p>
          <a:p>
            <a:r>
              <a:rPr lang="en-US" sz="900" b="1" baseline="50000" dirty="0">
                <a:solidFill>
                  <a:srgbClr val="FFCC00"/>
                </a:solidFill>
              </a:rPr>
              <a:t>†</a:t>
            </a:r>
            <a:r>
              <a:rPr lang="en-US" sz="1100" dirty="0">
                <a:solidFill>
                  <a:srgbClr val="FFCC00"/>
                </a:solidFill>
              </a:rPr>
              <a:t>M &gt; F; B &gt; H, 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2017</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a Sports Drink One or More Times Per Day,*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*Not counting low calorie sports drinks such as Propel or G2, during the 7 days before the survey</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2015-2017</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Fruit or Drank 100% Fruit Juices One or More Times Per Day,*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*Such as orange juice, apple juice, or grape juice, during the 7 days before the survey</a:t>
            </a:r>
          </a:p>
          <a:p>
            <a:r>
              <a:rPr lang="en-US" sz="900" b="1" baseline="50000" dirty="0">
                <a:solidFill>
                  <a:srgbClr val="FFCC00"/>
                </a:solidFill>
              </a:rPr>
              <a:t>†</a:t>
            </a:r>
            <a:r>
              <a:rPr lang="en-US" sz="1100" dirty="0">
                <a:solidFill>
                  <a:srgbClr val="FFCC00"/>
                </a:solidFill>
              </a:rPr>
              <a:t>No change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1999-2017</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a Sports Drink Two or More Times Per Day,* by Sex,</a:t>
            </a:r>
            <a:r>
              <a:rPr lang="en-US" sz="1700" b="1" baseline="40000" dirty="0">
                <a:solidFill>
                  <a:srgbClr val="FFCC00"/>
                </a:solidFill>
              </a:rPr>
              <a:t>†</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*Not counting low calorie sports drinks such as Propel or G2, during the 7 days before the survey</a:t>
            </a:r>
          </a:p>
          <a:p>
            <a:r>
              <a:rPr lang="en-US" sz="900" b="1" baseline="50000" dirty="0">
                <a:solidFill>
                  <a:srgbClr val="FFCC00"/>
                </a:solidFill>
              </a:rPr>
              <a:t>†</a:t>
            </a:r>
            <a:r>
              <a:rPr lang="en-US" sz="1100" dirty="0">
                <a:solidFill>
                  <a:srgbClr val="FFCC00"/>
                </a:solidFill>
              </a:rPr>
              <a:t>M &gt; F; B &gt; H, 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2017</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a Sports Drink Two or More Times Per Day,*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*Not counting low calorie sports drinks such as Propel or G2, during the 7 days before the survey</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2015-2017</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a Sports Drink Three or More Times Per Day,* by Sex,</a:t>
            </a:r>
            <a:r>
              <a:rPr lang="en-US" sz="1700" b="1" baseline="40000" dirty="0">
                <a:solidFill>
                  <a:srgbClr val="FFCC00"/>
                </a:solidFill>
              </a:rPr>
              <a:t>†</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*Not counting low calorie sports drinks such as Propel or G2, during the 7 days before the survey</a:t>
            </a:r>
          </a:p>
          <a:p>
            <a:r>
              <a:rPr lang="en-US" sz="900" b="1" baseline="50000" dirty="0">
                <a:solidFill>
                  <a:srgbClr val="FFCC00"/>
                </a:solidFill>
              </a:rPr>
              <a:t>†</a:t>
            </a:r>
            <a:r>
              <a:rPr lang="en-US" sz="1100" dirty="0">
                <a:solidFill>
                  <a:srgbClr val="FFCC00"/>
                </a:solidFill>
              </a:rPr>
              <a:t>M &gt; F; B &gt; H,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2017</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a Sports Drink Three or More Times Per Day,*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*Not counting low calorie sports drinks such as Propel or G2, during the 7 days before the survey</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2015-2017</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Drink a Bottle or Glass of Plain Water,* by Sex,</a:t>
            </a:r>
            <a:r>
              <a:rPr lang="en-US" sz="1700" b="1" baseline="40000" dirty="0">
                <a:solidFill>
                  <a:srgbClr val="FFCC00"/>
                </a:solidFill>
              </a:rPr>
              <a:t>†</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*Counting tap, bottled, and unflavored sparkling water, during the 7 days before the survey</a:t>
            </a:r>
          </a:p>
          <a:p>
            <a:r>
              <a:rPr lang="en-US" sz="900" b="1" baseline="50000" dirty="0">
                <a:solidFill>
                  <a:srgbClr val="FFCC00"/>
                </a:solidFill>
              </a:rPr>
              <a:t>†</a:t>
            </a:r>
            <a:r>
              <a:rPr lang="en-US" sz="1100" dirty="0">
                <a:solidFill>
                  <a:srgbClr val="FFCC00"/>
                </a:solidFill>
              </a:rPr>
              <a:t>M &gt; F; B &gt; H,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2017</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Drink a Bottle or Glass of Plain Water,*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*Counting tap, bottled, and unflavored sparkling water, during the 7 days before the survey</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2015-2017</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One or More Glasses Per Day of Water,*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5659934"/>
            <a:ext cx="8229600" cy="769441"/>
          </a:xfrm>
          <a:prstGeom prst="rect">
            <a:avLst/>
          </a:prstGeom>
          <a:noFill/>
        </p:spPr>
        <p:txBody>
          <a:bodyPr wrap="square" rtlCol="0" anchor="b" anchorCtr="0">
            <a:spAutoFit/>
          </a:bodyPr>
          <a:lstStyle/>
          <a:p>
            <a:r>
              <a:rPr lang="en-US" sz="1100" dirty="0" smtClean="0">
                <a:solidFill>
                  <a:srgbClr val="FFCC00"/>
                </a:solidFill>
              </a:rPr>
              <a:t>*Counting </a:t>
            </a:r>
            <a:r>
              <a:rPr lang="en-US" sz="1100" dirty="0">
                <a:solidFill>
                  <a:srgbClr val="FFCC00"/>
                </a:solidFill>
              </a:rPr>
              <a:t>tap, bottled, and unflavored sparkling </a:t>
            </a:r>
            <a:r>
              <a:rPr lang="en-US" sz="1100" dirty="0" smtClean="0">
                <a:solidFill>
                  <a:srgbClr val="FFCC00"/>
                </a:solidFill>
              </a:rPr>
              <a:t>water, during the 7 days before the survey</a:t>
            </a:r>
          </a:p>
          <a:p>
            <a:r>
              <a:rPr lang="en-US" sz="900" b="1" baseline="50000" dirty="0">
                <a:solidFill>
                  <a:srgbClr val="FFCC00"/>
                </a:solidFill>
              </a:rPr>
              <a:t>†</a:t>
            </a:r>
            <a:r>
              <a:rPr lang="en-US" sz="1100" dirty="0">
                <a:solidFill>
                  <a:srgbClr val="FFCC00"/>
                </a:solidFill>
              </a:rPr>
              <a:t>11th &gt; 9th, 12th &gt; 9th; H &gt; B, W &gt; B,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2017</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One or More Glasses Per Day of Water,*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5667935"/>
            <a:ext cx="8229600" cy="769441"/>
          </a:xfrm>
          <a:prstGeom prst="rect">
            <a:avLst/>
          </a:prstGeom>
          <a:noFill/>
        </p:spPr>
        <p:txBody>
          <a:bodyPr wrap="square" rtlCol="0" anchor="b" anchorCtr="0">
            <a:spAutoFit/>
          </a:bodyPr>
          <a:lstStyle/>
          <a:p>
            <a:r>
              <a:rPr lang="en-US" sz="1100" dirty="0" smtClean="0">
                <a:solidFill>
                  <a:srgbClr val="FFCC00"/>
                </a:solidFill>
              </a:rPr>
              <a:t>*Counting </a:t>
            </a:r>
            <a:r>
              <a:rPr lang="en-US" sz="1100" dirty="0">
                <a:solidFill>
                  <a:srgbClr val="FFCC00"/>
                </a:solidFill>
              </a:rPr>
              <a:t>tap, bottled, and unflavored sparkling </a:t>
            </a:r>
            <a:r>
              <a:rPr lang="en-US" sz="1100" dirty="0" smtClean="0">
                <a:solidFill>
                  <a:srgbClr val="FFCC00"/>
                </a:solidFill>
              </a:rPr>
              <a:t>water, during the 7 days before the survey</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2015-2017</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Two or More Glasses Per Day of Water,*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5659934"/>
            <a:ext cx="8229600" cy="769441"/>
          </a:xfrm>
          <a:prstGeom prst="rect">
            <a:avLst/>
          </a:prstGeom>
          <a:noFill/>
        </p:spPr>
        <p:txBody>
          <a:bodyPr wrap="square" rtlCol="0" anchor="b" anchorCtr="0">
            <a:spAutoFit/>
          </a:bodyPr>
          <a:lstStyle/>
          <a:p>
            <a:r>
              <a:rPr lang="en-US" sz="1100" dirty="0" smtClean="0">
                <a:solidFill>
                  <a:srgbClr val="FFCC00"/>
                </a:solidFill>
              </a:rPr>
              <a:t>*Counting </a:t>
            </a:r>
            <a:r>
              <a:rPr lang="en-US" sz="1100" dirty="0">
                <a:solidFill>
                  <a:srgbClr val="FFCC00"/>
                </a:solidFill>
              </a:rPr>
              <a:t>tap, bottled, and unflavored sparkling </a:t>
            </a:r>
            <a:r>
              <a:rPr lang="en-US" sz="1100" dirty="0" smtClean="0">
                <a:solidFill>
                  <a:srgbClr val="FFCC00"/>
                </a:solidFill>
              </a:rPr>
              <a:t>water, during the 7 days before the survey</a:t>
            </a:r>
          </a:p>
          <a:p>
            <a:r>
              <a:rPr lang="en-US" sz="900" b="1" baseline="50000" dirty="0">
                <a:solidFill>
                  <a:srgbClr val="FFCC00"/>
                </a:solidFill>
              </a:rPr>
              <a:t>†</a:t>
            </a:r>
            <a:r>
              <a:rPr lang="en-US" sz="1100" dirty="0">
                <a:solidFill>
                  <a:srgbClr val="FFCC00"/>
                </a:solidFill>
              </a:rPr>
              <a:t>11th &gt; 9th, 12th &gt; 9th; H &gt; B,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2017</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Two or More Glasses Per Day of Water,*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5667935"/>
            <a:ext cx="8229600" cy="769441"/>
          </a:xfrm>
          <a:prstGeom prst="rect">
            <a:avLst/>
          </a:prstGeom>
          <a:noFill/>
        </p:spPr>
        <p:txBody>
          <a:bodyPr wrap="square" rtlCol="0" anchor="b" anchorCtr="0">
            <a:spAutoFit/>
          </a:bodyPr>
          <a:lstStyle/>
          <a:p>
            <a:r>
              <a:rPr lang="en-US" sz="1100" dirty="0" smtClean="0">
                <a:solidFill>
                  <a:srgbClr val="FFCC00"/>
                </a:solidFill>
              </a:rPr>
              <a:t>*Counting </a:t>
            </a:r>
            <a:r>
              <a:rPr lang="en-US" sz="1100" dirty="0">
                <a:solidFill>
                  <a:srgbClr val="FFCC00"/>
                </a:solidFill>
              </a:rPr>
              <a:t>tap, bottled, and unflavored sparkling water</a:t>
            </a:r>
            <a:r>
              <a:rPr lang="en-US" sz="1100" dirty="0" smtClean="0">
                <a:solidFill>
                  <a:srgbClr val="FFCC00"/>
                </a:solidFill>
              </a:rPr>
              <a:t>, during the 7 days before the survey</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2015-2017</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Range and Median Percentage of High School Students Who Ate Fruit or Drank 100% Fruit Juices One or More Times Per Day,* Across 37 States and 21 Cities, 2017</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*Such as orange juice, apple juice, or grape juice, during the 7 days before the survey</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2017</a:t>
            </a:r>
            <a:endParaRPr lang="en-US" sz="1600" i="1"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Three or More Glasses Per Day of Water,* by Sex,</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5659934"/>
            <a:ext cx="8229600" cy="769441"/>
          </a:xfrm>
          <a:prstGeom prst="rect">
            <a:avLst/>
          </a:prstGeom>
          <a:noFill/>
        </p:spPr>
        <p:txBody>
          <a:bodyPr wrap="square" rtlCol="0" anchor="b" anchorCtr="0">
            <a:spAutoFit/>
          </a:bodyPr>
          <a:lstStyle/>
          <a:p>
            <a:r>
              <a:rPr lang="en-US" sz="1100" dirty="0" smtClean="0">
                <a:solidFill>
                  <a:srgbClr val="FFCC00"/>
                </a:solidFill>
              </a:rPr>
              <a:t>*Counting </a:t>
            </a:r>
            <a:r>
              <a:rPr lang="en-US" sz="1100" dirty="0">
                <a:solidFill>
                  <a:srgbClr val="FFCC00"/>
                </a:solidFill>
              </a:rPr>
              <a:t>tap, bottled, and unflavored sparkling </a:t>
            </a:r>
            <a:r>
              <a:rPr lang="en-US" sz="1100" dirty="0" smtClean="0">
                <a:solidFill>
                  <a:srgbClr val="FFCC00"/>
                </a:solidFill>
              </a:rPr>
              <a:t>water, during the 7 days before the survey</a:t>
            </a:r>
          </a:p>
          <a:p>
            <a:r>
              <a:rPr lang="en-US" sz="900" b="1" baseline="50000" dirty="0">
                <a:solidFill>
                  <a:srgbClr val="FFCC00"/>
                </a:solidFill>
              </a:rPr>
              <a:t>†</a:t>
            </a:r>
            <a:r>
              <a:rPr lang="en-US" sz="1100" dirty="0">
                <a:solidFill>
                  <a:srgbClr val="FFCC00"/>
                </a:solidFill>
              </a:rPr>
              <a:t>H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2017</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Three or More Glasses Per Day of Water,*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5667935"/>
            <a:ext cx="8229600" cy="769441"/>
          </a:xfrm>
          <a:prstGeom prst="rect">
            <a:avLst/>
          </a:prstGeom>
          <a:noFill/>
        </p:spPr>
        <p:txBody>
          <a:bodyPr wrap="square" rtlCol="0" anchor="b" anchorCtr="0">
            <a:spAutoFit/>
          </a:bodyPr>
          <a:lstStyle/>
          <a:p>
            <a:r>
              <a:rPr lang="en-US" sz="1100" dirty="0" smtClean="0">
                <a:solidFill>
                  <a:srgbClr val="FFCC00"/>
                </a:solidFill>
              </a:rPr>
              <a:t>*Counting </a:t>
            </a:r>
            <a:r>
              <a:rPr lang="en-US" sz="1100" dirty="0">
                <a:solidFill>
                  <a:srgbClr val="FFCC00"/>
                </a:solidFill>
              </a:rPr>
              <a:t>tap, bottled, and unflavored sparkling water</a:t>
            </a:r>
            <a:r>
              <a:rPr lang="en-US" sz="1100" dirty="0" smtClean="0">
                <a:solidFill>
                  <a:srgbClr val="FFCC00"/>
                </a:solidFill>
              </a:rPr>
              <a:t>, during the 7 days before the survey</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2015-2017</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Breakfast,* by Sex,</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900" b="1" baseline="50000" dirty="0">
                <a:solidFill>
                  <a:srgbClr val="FFCC00"/>
                </a:solidFill>
              </a:rPr>
              <a:t>†</a:t>
            </a:r>
            <a:r>
              <a:rPr lang="en-US" sz="1100" dirty="0">
                <a:solidFill>
                  <a:srgbClr val="FFCC00"/>
                </a:solidFill>
              </a:rPr>
              <a:t>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2017</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Breakfast,* 2011-2017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900" b="1" baseline="50000" dirty="0">
                <a:solidFill>
                  <a:srgbClr val="FFCC00"/>
                </a:solidFill>
              </a:rPr>
              <a:t>†</a:t>
            </a:r>
            <a:r>
              <a:rPr lang="en-US" sz="1100" dirty="0">
                <a:solidFill>
                  <a:srgbClr val="FFCC00"/>
                </a:solidFill>
              </a:rPr>
              <a:t>No change 2011-2017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2011-2017</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Range and Median Percentage of High School Students Who Did Not Eat Breakfast,* Across 33 States and 20 Cities, 2017</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2017</a:t>
            </a:r>
            <a:endParaRPr lang="en-US" sz="1600" i="1"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nvGrpSpPr>
          <p:cNvPr id="171070"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grpSp>
        <p:nvGrpSpPr>
          <p:cNvPr id="171071"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171077"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No Data</a:t>
            </a:r>
          </a:p>
        </p:txBody>
      </p:sp>
      <p:sp>
        <p:nvSpPr>
          <p:cNvPr id="171078" name="Text Box 105"/>
          <p:cNvSpPr txBox="1">
            <a:spLocks noChangeArrowheads="1"/>
          </p:cNvSpPr>
          <p:nvPr/>
        </p:nvSpPr>
        <p:spPr bwMode="auto">
          <a:xfrm>
            <a:off x="7781925" y="31829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10.5% - 13.9%</a:t>
            </a:r>
          </a:p>
        </p:txBody>
      </p:sp>
      <p:sp>
        <p:nvSpPr>
          <p:cNvPr id="171079" name="Text Box 106"/>
          <p:cNvSpPr txBox="1">
            <a:spLocks noChangeArrowheads="1"/>
          </p:cNvSpPr>
          <p:nvPr/>
        </p:nvSpPr>
        <p:spPr bwMode="auto">
          <a:xfrm>
            <a:off x="7781925" y="35385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14.0% - 14.5%</a:t>
            </a:r>
          </a:p>
        </p:txBody>
      </p:sp>
      <p:sp>
        <p:nvSpPr>
          <p:cNvPr id="171080" name="Text Box 107"/>
          <p:cNvSpPr txBox="1">
            <a:spLocks noChangeArrowheads="1"/>
          </p:cNvSpPr>
          <p:nvPr/>
        </p:nvSpPr>
        <p:spPr bwMode="auto">
          <a:xfrm>
            <a:off x="7781925" y="38687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14.6% - 15.9%</a:t>
            </a:r>
          </a:p>
        </p:txBody>
      </p:sp>
      <p:sp>
        <p:nvSpPr>
          <p:cNvPr id="171081" name="Text Box 108"/>
          <p:cNvSpPr txBox="1">
            <a:spLocks noChangeArrowheads="1"/>
          </p:cNvSpPr>
          <p:nvPr/>
        </p:nvSpPr>
        <p:spPr bwMode="auto">
          <a:xfrm>
            <a:off x="7781925" y="42116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16.0% - 24.5%</a:t>
            </a:r>
          </a:p>
        </p:txBody>
      </p:sp>
      <p:sp>
        <p:nvSpPr>
          <p:cNvPr id="171082" name="Rectangle 7"/>
          <p:cNvSpPr>
            <a:spLocks noGrp="1" noChangeArrowheads="1"/>
          </p:cNvSpPr>
          <p:nvPr>
            <p:ph type="title" idx="4294967295"/>
          </p:nvPr>
        </p:nvSpPr>
        <p:spPr>
          <a:xfrm>
            <a:off x="436563" y="330200"/>
            <a:ext cx="8266112" cy="1135063"/>
          </a:xfrm>
          <a:noFill/>
        </p:spPr>
        <p:txBody>
          <a:bodyPr anchor="t"/>
          <a:lstStyle/>
          <a:p>
            <a:r>
              <a:rPr lang="en-US" altLang="en-US" sz="2000" smtClean="0">
                <a:solidFill>
                  <a:srgbClr val="FFCC00"/>
                </a:solidFill>
              </a:rPr>
              <a:t>Percentage of High School Students Who Did Not Eat Breakfast*</a:t>
            </a:r>
          </a:p>
        </p:txBody>
      </p:sp>
      <p:sp>
        <p:nvSpPr>
          <p:cNvPr id="171083" name="Text Box 101"/>
          <p:cNvSpPr txBox="1">
            <a:spLocks noChangeArrowheads="1"/>
          </p:cNvSpPr>
          <p:nvPr/>
        </p:nvSpPr>
        <p:spPr bwMode="auto">
          <a:xfrm>
            <a:off x="360363" y="6186488"/>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100" b="0" i="0" u="none" strike="noStrike" kern="1200" cap="none" spc="0" normalizeH="0" baseline="0" noProof="0" smtClean="0">
                <a:ln>
                  <a:noFill/>
                </a:ln>
                <a:solidFill>
                  <a:srgbClr val="FFCC00"/>
                </a:solidFill>
                <a:effectLst/>
                <a:uLnTx/>
                <a:uFillTx/>
                <a:latin typeface="Arial" panose="020B0604020202020204" pitchFamily="34" charset="0"/>
                <a:ea typeface="+mn-ea"/>
                <a:cs typeface="+mn-cs"/>
              </a:rPr>
              <a:t>During the 7 days before the survey</a:t>
            </a:r>
          </a:p>
        </p:txBody>
      </p:sp>
      <p:sp>
        <p:nvSpPr>
          <p:cNvPr id="171084"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State Youth Risk Behavior Surveys, 2017</a:t>
            </a:r>
          </a:p>
        </p:txBody>
      </p:sp>
    </p:spTree>
    <p:extLst>
      <p:ext uri="{BB962C8B-B14F-4D97-AF65-F5344CB8AC3E}">
        <p14:creationId xmlns:p14="http://schemas.microsoft.com/office/powerpoint/2010/main" val="373840169"/>
      </p:ext>
    </p:extLst>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Breakfast on All 7 Days,*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900" b="1" baseline="50000" dirty="0">
                <a:solidFill>
                  <a:srgbClr val="FFCC00"/>
                </a:solidFill>
              </a:rPr>
              <a:t>†</a:t>
            </a:r>
            <a:r>
              <a:rPr lang="en-US" sz="1100" dirty="0">
                <a:solidFill>
                  <a:srgbClr val="FFCC00"/>
                </a:solidFill>
              </a:rPr>
              <a:t>M &gt; F; 9th &gt; 11th, 9th &gt; 12th, 10th &gt; 11th, 10th &gt; 12th; W &gt; B,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2017</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Breakfast on All 7 Days,* 2011-2017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900" b="1" baseline="50000" dirty="0">
                <a:solidFill>
                  <a:srgbClr val="FFCC00"/>
                </a:solidFill>
              </a:rPr>
              <a:t>†</a:t>
            </a:r>
            <a:r>
              <a:rPr lang="en-US" sz="1100" dirty="0">
                <a:solidFill>
                  <a:srgbClr val="FFCC00"/>
                </a:solidFill>
              </a:rPr>
              <a:t>No change 2011-2017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2011-2017</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Range and Median Percentage of High School Students Who Ate Breakfast on All 7 Days,* Across 33 States and 20 Cities, 2017</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2017</a:t>
            </a:r>
            <a:endParaRPr lang="en-US" sz="1600" i="1"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nvGrpSpPr>
          <p:cNvPr id="173118"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grpSp>
        <p:nvGrpSpPr>
          <p:cNvPr id="173119"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173125"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No Data</a:t>
            </a:r>
          </a:p>
        </p:txBody>
      </p:sp>
      <p:sp>
        <p:nvSpPr>
          <p:cNvPr id="173126" name="Text Box 105"/>
          <p:cNvSpPr txBox="1">
            <a:spLocks noChangeArrowheads="1"/>
          </p:cNvSpPr>
          <p:nvPr/>
        </p:nvSpPr>
        <p:spPr bwMode="auto">
          <a:xfrm>
            <a:off x="7781925" y="31829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20.9% - 31.4%</a:t>
            </a:r>
          </a:p>
        </p:txBody>
      </p:sp>
      <p:sp>
        <p:nvSpPr>
          <p:cNvPr id="173127" name="Text Box 106"/>
          <p:cNvSpPr txBox="1">
            <a:spLocks noChangeArrowheads="1"/>
          </p:cNvSpPr>
          <p:nvPr/>
        </p:nvSpPr>
        <p:spPr bwMode="auto">
          <a:xfrm>
            <a:off x="7781925" y="35385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31.5% - 34.5%</a:t>
            </a:r>
          </a:p>
        </p:txBody>
      </p:sp>
      <p:sp>
        <p:nvSpPr>
          <p:cNvPr id="173128" name="Text Box 107"/>
          <p:cNvSpPr txBox="1">
            <a:spLocks noChangeArrowheads="1"/>
          </p:cNvSpPr>
          <p:nvPr/>
        </p:nvSpPr>
        <p:spPr bwMode="auto">
          <a:xfrm>
            <a:off x="7781925" y="38687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34.6% - 36.2%</a:t>
            </a:r>
          </a:p>
        </p:txBody>
      </p:sp>
      <p:sp>
        <p:nvSpPr>
          <p:cNvPr id="173129" name="Text Box 108"/>
          <p:cNvSpPr txBox="1">
            <a:spLocks noChangeArrowheads="1"/>
          </p:cNvSpPr>
          <p:nvPr/>
        </p:nvSpPr>
        <p:spPr bwMode="auto">
          <a:xfrm>
            <a:off x="7781925" y="42116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36.3% - 39.7%</a:t>
            </a:r>
          </a:p>
        </p:txBody>
      </p:sp>
      <p:sp>
        <p:nvSpPr>
          <p:cNvPr id="173130" name="Rectangle 7"/>
          <p:cNvSpPr>
            <a:spLocks noGrp="1" noChangeArrowheads="1"/>
          </p:cNvSpPr>
          <p:nvPr>
            <p:ph type="title" idx="4294967295"/>
          </p:nvPr>
        </p:nvSpPr>
        <p:spPr>
          <a:xfrm>
            <a:off x="436563" y="330200"/>
            <a:ext cx="8266112" cy="1135063"/>
          </a:xfrm>
          <a:noFill/>
        </p:spPr>
        <p:txBody>
          <a:bodyPr anchor="t"/>
          <a:lstStyle/>
          <a:p>
            <a:r>
              <a:rPr lang="en-US" altLang="en-US" sz="2000" smtClean="0">
                <a:solidFill>
                  <a:srgbClr val="FFCC00"/>
                </a:solidFill>
              </a:rPr>
              <a:t>Percentage of High School Students Who Ate Breakfast on All 7 Days*</a:t>
            </a:r>
          </a:p>
        </p:txBody>
      </p:sp>
      <p:sp>
        <p:nvSpPr>
          <p:cNvPr id="173131" name="Text Box 101"/>
          <p:cNvSpPr txBox="1">
            <a:spLocks noChangeArrowheads="1"/>
          </p:cNvSpPr>
          <p:nvPr/>
        </p:nvSpPr>
        <p:spPr bwMode="auto">
          <a:xfrm>
            <a:off x="360363" y="6186488"/>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100" b="0" i="0" u="none" strike="noStrike" kern="1200" cap="none" spc="0" normalizeH="0" baseline="0" noProof="0" smtClean="0">
                <a:ln>
                  <a:noFill/>
                </a:ln>
                <a:solidFill>
                  <a:srgbClr val="FFCC00"/>
                </a:solidFill>
                <a:effectLst/>
                <a:uLnTx/>
                <a:uFillTx/>
                <a:latin typeface="Arial" panose="020B0604020202020204" pitchFamily="34" charset="0"/>
                <a:ea typeface="+mn-ea"/>
                <a:cs typeface="+mn-cs"/>
              </a:rPr>
              <a:t>During the 7 days before the survey</a:t>
            </a:r>
          </a:p>
        </p:txBody>
      </p:sp>
      <p:sp>
        <p:nvSpPr>
          <p:cNvPr id="173132"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State Youth Risk Behavior Surveys, 2017</a:t>
            </a:r>
          </a:p>
        </p:txBody>
      </p:sp>
    </p:spTree>
    <p:extLst>
      <p:ext uri="{BB962C8B-B14F-4D97-AF65-F5344CB8AC3E}">
        <p14:creationId xmlns:p14="http://schemas.microsoft.com/office/powerpoint/2010/main" val="399975763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nvGrpSpPr>
          <p:cNvPr id="140350"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grpSp>
        <p:nvGrpSpPr>
          <p:cNvPr id="140351"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140357"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No Data</a:t>
            </a:r>
          </a:p>
        </p:txBody>
      </p:sp>
      <p:sp>
        <p:nvSpPr>
          <p:cNvPr id="140358" name="Text Box 105"/>
          <p:cNvSpPr txBox="1">
            <a:spLocks noChangeArrowheads="1"/>
          </p:cNvSpPr>
          <p:nvPr/>
        </p:nvSpPr>
        <p:spPr bwMode="auto">
          <a:xfrm>
            <a:off x="7781925" y="31829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48.1% - 53.5%</a:t>
            </a:r>
          </a:p>
        </p:txBody>
      </p:sp>
      <p:sp>
        <p:nvSpPr>
          <p:cNvPr id="140359" name="Text Box 106"/>
          <p:cNvSpPr txBox="1">
            <a:spLocks noChangeArrowheads="1"/>
          </p:cNvSpPr>
          <p:nvPr/>
        </p:nvSpPr>
        <p:spPr bwMode="auto">
          <a:xfrm>
            <a:off x="7781925" y="35385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53.6% - 57.3%</a:t>
            </a:r>
          </a:p>
        </p:txBody>
      </p:sp>
      <p:sp>
        <p:nvSpPr>
          <p:cNvPr id="140360" name="Text Box 107"/>
          <p:cNvSpPr txBox="1">
            <a:spLocks noChangeArrowheads="1"/>
          </p:cNvSpPr>
          <p:nvPr/>
        </p:nvSpPr>
        <p:spPr bwMode="auto">
          <a:xfrm>
            <a:off x="7781925" y="38687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57.4% - 59.9%</a:t>
            </a:r>
          </a:p>
        </p:txBody>
      </p:sp>
      <p:sp>
        <p:nvSpPr>
          <p:cNvPr id="140361" name="Text Box 108"/>
          <p:cNvSpPr txBox="1">
            <a:spLocks noChangeArrowheads="1"/>
          </p:cNvSpPr>
          <p:nvPr/>
        </p:nvSpPr>
        <p:spPr bwMode="auto">
          <a:xfrm>
            <a:off x="7781925" y="42116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60.0% - 64.9%</a:t>
            </a:r>
          </a:p>
        </p:txBody>
      </p:sp>
      <p:sp>
        <p:nvSpPr>
          <p:cNvPr id="140362" name="Rectangle 7"/>
          <p:cNvSpPr>
            <a:spLocks noGrp="1" noChangeArrowheads="1"/>
          </p:cNvSpPr>
          <p:nvPr>
            <p:ph type="title" idx="4294967295"/>
          </p:nvPr>
        </p:nvSpPr>
        <p:spPr>
          <a:xfrm>
            <a:off x="436563" y="330200"/>
            <a:ext cx="8266112" cy="1135063"/>
          </a:xfrm>
          <a:noFill/>
        </p:spPr>
        <p:txBody>
          <a:bodyPr anchor="t"/>
          <a:lstStyle/>
          <a:p>
            <a:r>
              <a:rPr lang="en-US" altLang="en-US" sz="2000" smtClean="0">
                <a:solidFill>
                  <a:srgbClr val="FFCC00"/>
                </a:solidFill>
              </a:rPr>
              <a:t>Percentage of High School Students Who Ate Fruit or Drank 100% Fruit Juices One or More Times Per Day*</a:t>
            </a:r>
          </a:p>
        </p:txBody>
      </p:sp>
      <p:sp>
        <p:nvSpPr>
          <p:cNvPr id="140363" name="Text Box 101"/>
          <p:cNvSpPr txBox="1">
            <a:spLocks noChangeArrowheads="1"/>
          </p:cNvSpPr>
          <p:nvPr/>
        </p:nvSpPr>
        <p:spPr bwMode="auto">
          <a:xfrm>
            <a:off x="360363" y="6186488"/>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100" b="0" i="0" u="none" strike="noStrike" kern="1200" cap="none" spc="0" normalizeH="0" baseline="0" noProof="0" smtClean="0">
                <a:ln>
                  <a:noFill/>
                </a:ln>
                <a:solidFill>
                  <a:srgbClr val="FFCC00"/>
                </a:solidFill>
                <a:effectLst/>
                <a:uLnTx/>
                <a:uFillTx/>
                <a:latin typeface="Arial" panose="020B0604020202020204" pitchFamily="34" charset="0"/>
                <a:ea typeface="+mn-ea"/>
                <a:cs typeface="+mn-cs"/>
              </a:rPr>
              <a:t>Such as orange juice, apple juice, or grape juice, during the 7 days before the survey</a:t>
            </a:r>
          </a:p>
        </p:txBody>
      </p:sp>
      <p:sp>
        <p:nvSpPr>
          <p:cNvPr id="140364"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State Youth Risk Behavior Surveys, 2017</a:t>
            </a:r>
          </a:p>
        </p:txBody>
      </p:sp>
    </p:spTree>
    <p:extLst>
      <p:ext uri="{BB962C8B-B14F-4D97-AF65-F5344CB8AC3E}">
        <p14:creationId xmlns:p14="http://schemas.microsoft.com/office/powerpoint/2010/main" val="39736146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ashtem">
  <a:themeElements>
    <a:clrScheme name="">
      <a:dk1>
        <a:srgbClr val="00279F"/>
      </a:dk1>
      <a:lt1>
        <a:srgbClr val="FFFFFF"/>
      </a:lt1>
      <a:dk2>
        <a:srgbClr val="0000FF"/>
      </a:dk2>
      <a:lt2>
        <a:srgbClr val="FFFF00"/>
      </a:lt2>
      <a:accent1>
        <a:srgbClr val="26CA59"/>
      </a:accent1>
      <a:accent2>
        <a:srgbClr val="6E4EAE"/>
      </a:accent2>
      <a:accent3>
        <a:srgbClr val="AAAAFF"/>
      </a:accent3>
      <a:accent4>
        <a:srgbClr val="DADADA"/>
      </a:accent4>
      <a:accent5>
        <a:srgbClr val="ACE1B5"/>
      </a:accent5>
      <a:accent6>
        <a:srgbClr val="63469D"/>
      </a:accent6>
      <a:hlink>
        <a:srgbClr val="00FFFF"/>
      </a:hlink>
      <a:folHlink>
        <a:srgbClr val="EF3333"/>
      </a:folHlink>
    </a:clrScheme>
    <a:fontScheme name="Dashte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lnDef>
  </a:objectDefaults>
  <a:extraClrSchemeLst>
    <a:extraClrScheme>
      <a:clrScheme name="Dashte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shte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shte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shte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shte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shte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shte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ashtem">
  <a:themeElements>
    <a:clrScheme name="">
      <a:dk1>
        <a:srgbClr val="00279F"/>
      </a:dk1>
      <a:lt1>
        <a:srgbClr val="FFFFFF"/>
      </a:lt1>
      <a:dk2>
        <a:srgbClr val="0000FF"/>
      </a:dk2>
      <a:lt2>
        <a:srgbClr val="FFFF00"/>
      </a:lt2>
      <a:accent1>
        <a:srgbClr val="26CA59"/>
      </a:accent1>
      <a:accent2>
        <a:srgbClr val="6E4EAE"/>
      </a:accent2>
      <a:accent3>
        <a:srgbClr val="AAAAFF"/>
      </a:accent3>
      <a:accent4>
        <a:srgbClr val="DADADA"/>
      </a:accent4>
      <a:accent5>
        <a:srgbClr val="ACE1B5"/>
      </a:accent5>
      <a:accent6>
        <a:srgbClr val="63469D"/>
      </a:accent6>
      <a:hlink>
        <a:srgbClr val="00FFFF"/>
      </a:hlink>
      <a:folHlink>
        <a:srgbClr val="EF3333"/>
      </a:folHlink>
    </a:clrScheme>
    <a:fontScheme name="Dashte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2"/>
            </a:solidFill>
            <a:effectLst/>
            <a:latin typeface="Arial" charset="0"/>
          </a:defRPr>
        </a:defPPr>
      </a:lstStyle>
    </a:lnDef>
  </a:objectDefaults>
  <a:extraClrSchemeLst>
    <a:extraClrScheme>
      <a:clrScheme name="Dashte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shte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shte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shte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shte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shte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shte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1159</TotalTime>
  <Words>23542</Words>
  <Application>Microsoft Office PowerPoint</Application>
  <PresentationFormat>On-screen Show (4:3)</PresentationFormat>
  <Paragraphs>977</Paragraphs>
  <Slides>89</Slides>
  <Notes>89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89</vt:i4>
      </vt:variant>
    </vt:vector>
  </HeadingPairs>
  <TitlesOfParts>
    <vt:vector size="95" baseType="lpstr">
      <vt:lpstr>Arial</vt:lpstr>
      <vt:lpstr>Calibri</vt:lpstr>
      <vt:lpstr>Monotype Sorts</vt:lpstr>
      <vt:lpstr>Times New Roman</vt:lpstr>
      <vt:lpstr>Dashtem</vt:lpstr>
      <vt:lpstr>1_Dashtem</vt:lpstr>
      <vt:lpstr>Dietary Behaviors</vt:lpstr>
      <vt:lpstr>PowerPoint Presentation</vt:lpstr>
      <vt:lpstr>PowerPoint Presentation</vt:lpstr>
      <vt:lpstr>PowerPoint Presentation</vt:lpstr>
      <vt:lpstr>Percentage of High School Students Who Did Not Eat Fruit or Drink 100% Fruit Juices*</vt:lpstr>
      <vt:lpstr>PowerPoint Presentation</vt:lpstr>
      <vt:lpstr>PowerPoint Presentation</vt:lpstr>
      <vt:lpstr>PowerPoint Presentation</vt:lpstr>
      <vt:lpstr>Percentage of High School Students Who Ate Fruit or Drank 100% Fruit Juices One or More Times Per Day*</vt:lpstr>
      <vt:lpstr>PowerPoint Presentation</vt:lpstr>
      <vt:lpstr>PowerPoint Presentation</vt:lpstr>
      <vt:lpstr>PowerPoint Presentation</vt:lpstr>
      <vt:lpstr>Percentage of High School Students Who Ate Fruit or Drank 100% Fruit Juices Two or More Times Per Day*</vt:lpstr>
      <vt:lpstr>PowerPoint Presentation</vt:lpstr>
      <vt:lpstr>PowerPoint Presentation</vt:lpstr>
      <vt:lpstr>PowerPoint Presentation</vt:lpstr>
      <vt:lpstr>Percentage of High School Students Who Ate Fruit or Drank 100% Fruit Juices Three or More Times Per Day*</vt:lpstr>
      <vt:lpstr>PowerPoint Presentation</vt:lpstr>
      <vt:lpstr>PowerPoint Presentation</vt:lpstr>
      <vt:lpstr>PowerPoint Presentation</vt:lpstr>
      <vt:lpstr>Percentage of High School Students Who Did Not Eat Vegetables*</vt:lpstr>
      <vt:lpstr>PowerPoint Presentation</vt:lpstr>
      <vt:lpstr>PowerPoint Presentation</vt:lpstr>
      <vt:lpstr>PowerPoint Presentation</vt:lpstr>
      <vt:lpstr>Percentage of High School Students Who Ate Vegetables One or More Times Per Day*</vt:lpstr>
      <vt:lpstr>PowerPoint Presentation</vt:lpstr>
      <vt:lpstr>PowerPoint Presentation</vt:lpstr>
      <vt:lpstr>PowerPoint Presentation</vt:lpstr>
      <vt:lpstr>Percentage of High School Students Who Ate Vegetables Two or More Times Per Day*</vt:lpstr>
      <vt:lpstr>PowerPoint Presentation</vt:lpstr>
      <vt:lpstr>PowerPoint Presentation</vt:lpstr>
      <vt:lpstr>PowerPoint Presentation</vt:lpstr>
      <vt:lpstr>Percentage of High School Students Who Ate Vegetables Three or More Times Per Day*</vt:lpstr>
      <vt:lpstr>PowerPoint Presentation</vt:lpstr>
      <vt:lpstr>PowerPoint Presentation</vt:lpstr>
      <vt:lpstr>PowerPoint Presentation</vt:lpstr>
      <vt:lpstr>Percentage of High School Students Who Did Not Drink Milk*</vt:lpstr>
      <vt:lpstr>PowerPoint Presentation</vt:lpstr>
      <vt:lpstr>PowerPoint Presentation</vt:lpstr>
      <vt:lpstr>PowerPoint Presentation</vt:lpstr>
      <vt:lpstr>Percentage of High School Students Who Drank One or More Glasses Per Day of Milk*</vt:lpstr>
      <vt:lpstr>PowerPoint Presentation</vt:lpstr>
      <vt:lpstr>PowerPoint Presentation</vt:lpstr>
      <vt:lpstr>PowerPoint Presentation</vt:lpstr>
      <vt:lpstr>Percentage of High School Students Who Drank Two or More Glasses Per Day of Milk*</vt:lpstr>
      <vt:lpstr>PowerPoint Presentation</vt:lpstr>
      <vt:lpstr>PowerPoint Presentation</vt:lpstr>
      <vt:lpstr>PowerPoint Presentation</vt:lpstr>
      <vt:lpstr>Percentage of High School Students Who Drank Three or More Glasses Per Day of Milk*</vt:lpstr>
      <vt:lpstr>PowerPoint Presentation</vt:lpstr>
      <vt:lpstr>PowerPoint Presentation</vt:lpstr>
      <vt:lpstr>PowerPoint Presentation</vt:lpstr>
      <vt:lpstr>Percentage of High School Students Who Did Not Drink a Can, Bottle, or Glass of Soda or Pop*</vt:lpstr>
      <vt:lpstr>PowerPoint Presentation</vt:lpstr>
      <vt:lpstr>PowerPoint Presentation</vt:lpstr>
      <vt:lpstr>PowerPoint Presentation</vt:lpstr>
      <vt:lpstr>Percentage of High School Students Who Drank a Can, Bottle, or Glass of Soda or Pop One or More Times Per Day*</vt:lpstr>
      <vt:lpstr>PowerPoint Presentation</vt:lpstr>
      <vt:lpstr>PowerPoint Presentation</vt:lpstr>
      <vt:lpstr>PowerPoint Presentation</vt:lpstr>
      <vt:lpstr>Percentage of High School Students Who Drank a Can, Bottle, or Glass of Soda or Pop Two or More Times Per Day*</vt:lpstr>
      <vt:lpstr>PowerPoint Presentation</vt:lpstr>
      <vt:lpstr>PowerPoint Presentation</vt:lpstr>
      <vt:lpstr>PowerPoint Presentation</vt:lpstr>
      <vt:lpstr>Percentage of High School Students Who Drank a Can, Bottle, or Glass of Soda or Pop Three or More Times Per 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Percentage of High School Students Who Did Not Eat Breakfast*</vt:lpstr>
      <vt:lpstr>PowerPoint Presentation</vt:lpstr>
      <vt:lpstr>PowerPoint Presentation</vt:lpstr>
      <vt:lpstr>PowerPoint Presentation</vt:lpstr>
      <vt:lpstr>Percentage of High School Students Who Ate Breakfast on All 7 Days*</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YRBS Results Tobacco Use</dc:title>
  <dc:creator>CDC User</dc:creator>
  <cp:lastModifiedBy>Respess, Ann (CDC/OID/NCHHSTP) (CTR)</cp:lastModifiedBy>
  <cp:revision>155</cp:revision>
  <cp:lastPrinted>2018-05-08T13:55:20Z</cp:lastPrinted>
  <dcterms:created xsi:type="dcterms:W3CDTF">2012-05-31T17:35:52Z</dcterms:created>
  <dcterms:modified xsi:type="dcterms:W3CDTF">2018-05-23T16:58:46Z</dcterms:modified>
</cp:coreProperties>
</file>