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6" r:id="rId1"/>
  </p:sldMasterIdLst>
  <p:notesMasterIdLst>
    <p:notesMasterId r:id="rId10"/>
  </p:notesMasterIdLst>
  <p:handoutMasterIdLst>
    <p:handoutMasterId r:id="rId11"/>
  </p:handoutMasterIdLst>
  <p:sldIdLst>
    <p:sldId id="257" r:id="rId2"/>
    <p:sldId id="296" r:id="rId3"/>
    <p:sldId id="300" r:id="rId4"/>
    <p:sldId id="651" r:id="rId5"/>
    <p:sldId id="445" r:id="rId6"/>
    <p:sldId id="648" r:id="rId7"/>
    <p:sldId id="649" r:id="rId8"/>
    <p:sldId id="650" r:id="rId9"/>
  </p:sldIdLst>
  <p:sldSz cx="9144000" cy="6858000" type="screen4x3"/>
  <p:notesSz cx="7010400" cy="9296400"/>
  <p:defaultTextStyle>
    <a:defPPr>
      <a:defRPr lang="en-US"/>
    </a:defPPr>
    <a:lvl1pPr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5pPr>
    <a:lvl6pPr marL="2286000" algn="l" defTabSz="914400" rtl="0" eaLnBrk="1" latinLnBrk="0" hangingPunct="1">
      <a:defRPr b="1" kern="1200">
        <a:solidFill>
          <a:schemeClr val="tx2"/>
        </a:solidFill>
        <a:latin typeface="Arial" panose="020B0604020202020204" pitchFamily="34" charset="0"/>
        <a:ea typeface="+mn-ea"/>
        <a:cs typeface="+mn-cs"/>
      </a:defRPr>
    </a:lvl6pPr>
    <a:lvl7pPr marL="2743200" algn="l" defTabSz="914400" rtl="0" eaLnBrk="1" latinLnBrk="0" hangingPunct="1">
      <a:defRPr b="1" kern="1200">
        <a:solidFill>
          <a:schemeClr val="tx2"/>
        </a:solidFill>
        <a:latin typeface="Arial" panose="020B0604020202020204" pitchFamily="34" charset="0"/>
        <a:ea typeface="+mn-ea"/>
        <a:cs typeface="+mn-cs"/>
      </a:defRPr>
    </a:lvl7pPr>
    <a:lvl8pPr marL="3200400" algn="l" defTabSz="914400" rtl="0" eaLnBrk="1" latinLnBrk="0" hangingPunct="1">
      <a:defRPr b="1" kern="1200">
        <a:solidFill>
          <a:schemeClr val="tx2"/>
        </a:solidFill>
        <a:latin typeface="Arial" panose="020B0604020202020204" pitchFamily="34" charset="0"/>
        <a:ea typeface="+mn-ea"/>
        <a:cs typeface="+mn-cs"/>
      </a:defRPr>
    </a:lvl8pPr>
    <a:lvl9pPr marL="3657600" algn="l" defTabSz="914400" rtl="0" eaLnBrk="1" latinLnBrk="0" hangingPunct="1">
      <a:defRPr b="1"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76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818A"/>
    <a:srgbClr val="508C9A"/>
    <a:srgbClr val="85B4BF"/>
    <a:srgbClr val="003F48"/>
    <a:srgbClr val="000000"/>
    <a:srgbClr val="03D7E7"/>
    <a:srgbClr val="DCEDC8"/>
    <a:srgbClr val="67A9CF"/>
    <a:srgbClr val="BDC9E1"/>
    <a:srgbClr val="F6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801" autoAdjust="0"/>
    <p:restoredTop sz="70535" autoAdjust="0"/>
  </p:normalViewPr>
  <p:slideViewPr>
    <p:cSldViewPr snapToGrid="0">
      <p:cViewPr varScale="1">
        <p:scale>
          <a:sx n="54" d="100"/>
          <a:sy n="54" d="100"/>
        </p:scale>
        <p:origin x="1752" y="72"/>
      </p:cViewPr>
      <p:guideLst>
        <p:guide orient="horz" pos="3456"/>
        <p:guide pos="7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381" y="43"/>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43BB3FD-1AC5-4800-9411-61ED1F404966}"/>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7" name="Rectangle 3">
            <a:extLst>
              <a:ext uri="{FF2B5EF4-FFF2-40B4-BE49-F238E27FC236}">
                <a16:creationId xmlns:a16="http://schemas.microsoft.com/office/drawing/2014/main" id="{528B4426-44FA-40B6-BF62-DAA96DB181DA}"/>
              </a:ext>
            </a:extLst>
          </p:cNvPr>
          <p:cNvSpPr>
            <a:spLocks noGrp="1" noChangeArrowheads="1"/>
          </p:cNvSpPr>
          <p:nvPr>
            <p:ph type="dt" sz="quarter"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21508" name="Rectangle 4">
            <a:extLst>
              <a:ext uri="{FF2B5EF4-FFF2-40B4-BE49-F238E27FC236}">
                <a16:creationId xmlns:a16="http://schemas.microsoft.com/office/drawing/2014/main" id="{9C67B63C-93EC-49A6-A43D-24D531E1D288}"/>
              </a:ext>
            </a:extLst>
          </p:cNvPr>
          <p:cNvSpPr>
            <a:spLocks noGrp="1" noChangeArrowheads="1"/>
          </p:cNvSpPr>
          <p:nvPr>
            <p:ph type="ftr" sz="quarter" idx="2"/>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9" name="Rectangle 5">
            <a:extLst>
              <a:ext uri="{FF2B5EF4-FFF2-40B4-BE49-F238E27FC236}">
                <a16:creationId xmlns:a16="http://schemas.microsoft.com/office/drawing/2014/main" id="{3F1D419E-6894-4F1A-9A31-1E7497CAC6AD}"/>
              </a:ext>
            </a:extLst>
          </p:cNvPr>
          <p:cNvSpPr>
            <a:spLocks noGrp="1" noChangeArrowheads="1"/>
          </p:cNvSpPr>
          <p:nvPr>
            <p:ph type="sldNum" sz="quarter" idx="3"/>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2116A7AF-8192-4D97-9A17-23545D6172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C697DB5-AABD-437A-9243-ED7F4F53700C}"/>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3" name="Rectangle 3">
            <a:extLst>
              <a:ext uri="{FF2B5EF4-FFF2-40B4-BE49-F238E27FC236}">
                <a16:creationId xmlns:a16="http://schemas.microsoft.com/office/drawing/2014/main" id="{6A566E96-9A22-447E-97F4-6FC8BFFF9EA3}"/>
              </a:ext>
            </a:extLst>
          </p:cNvPr>
          <p:cNvSpPr>
            <a:spLocks noGrp="1" noChangeArrowheads="1"/>
          </p:cNvSpPr>
          <p:nvPr>
            <p:ph type="dt"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0244" name="Rectangle 4">
            <a:extLst>
              <a:ext uri="{FF2B5EF4-FFF2-40B4-BE49-F238E27FC236}">
                <a16:creationId xmlns:a16="http://schemas.microsoft.com/office/drawing/2014/main" id="{2642BDBA-B807-44BD-985C-3D960C5BC7C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A65665D8-114C-436D-A909-11BA11ADDE26}"/>
              </a:ext>
            </a:extLst>
          </p:cNvPr>
          <p:cNvSpPr>
            <a:spLocks noGrp="1" noChangeArrowheads="1"/>
          </p:cNvSpPr>
          <p:nvPr>
            <p:ph type="body" sz="quarter" idx="3"/>
          </p:nvPr>
        </p:nvSpPr>
        <p:spPr bwMode="auto">
          <a:xfrm>
            <a:off x="935038" y="4416425"/>
            <a:ext cx="5140325" cy="4183063"/>
          </a:xfrm>
          <a:prstGeom prst="rect">
            <a:avLst/>
          </a:prstGeom>
          <a:noFill/>
          <a:ln w="9525">
            <a:solidFill>
              <a:schemeClr val="tx1"/>
            </a:solidFill>
            <a:miter lim="800000"/>
            <a:headEnd/>
            <a:tailEnd/>
          </a:ln>
          <a:effectLst/>
        </p:spPr>
        <p:txBody>
          <a:bodyPr vert="horz" wrap="square" lIns="91421" tIns="45710" rIns="91421" bIns="457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09DA5CB1-DDF2-4964-A173-9C1158F2C8B1}"/>
              </a:ext>
            </a:extLst>
          </p:cNvPr>
          <p:cNvSpPr>
            <a:spLocks noGrp="1" noChangeArrowheads="1"/>
          </p:cNvSpPr>
          <p:nvPr>
            <p:ph type="ftr" sz="quarter" idx="4"/>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7" name="Rectangle 7">
            <a:extLst>
              <a:ext uri="{FF2B5EF4-FFF2-40B4-BE49-F238E27FC236}">
                <a16:creationId xmlns:a16="http://schemas.microsoft.com/office/drawing/2014/main" id="{9E84E4A5-338C-431A-AAD4-BB9A49594EF7}"/>
              </a:ext>
            </a:extLst>
          </p:cNvPr>
          <p:cNvSpPr>
            <a:spLocks noGrp="1" noChangeArrowheads="1"/>
          </p:cNvSpPr>
          <p:nvPr>
            <p:ph type="sldNum" sz="quarter" idx="5"/>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ED900297-63C3-4697-9D9F-8B8917B1F2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B27A89C0-46D3-4D66-8601-D4797418DA94}"/>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435D76C1-4B8B-4145-BC4D-F73A77B03716}"/>
              </a:ext>
            </a:extLst>
          </p:cNvPr>
          <p:cNvSpPr>
            <a:spLocks noGrp="1"/>
          </p:cNvSpPr>
          <p:nvPr>
            <p:ph type="body"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200" kern="1200" dirty="0">
                <a:solidFill>
                  <a:schemeClr val="tx1"/>
                </a:solidFill>
                <a:latin typeface="Times New Roman" pitchFamily="18" charset="0"/>
                <a:ea typeface="+mn-ea"/>
                <a:cs typeface="+mn-cs"/>
              </a:rPr>
              <a:t>This slide set contains information about and data from the School Health Profiles or Profiles.  It includes state data from 2018.</a:t>
            </a:r>
          </a:p>
          <a:p>
            <a:pPr>
              <a:spcBef>
                <a:spcPct val="0"/>
              </a:spcBef>
            </a:pPr>
            <a:endParaRPr lang="en-US" altLang="en-US" dirty="0"/>
          </a:p>
        </p:txBody>
      </p:sp>
      <p:sp>
        <p:nvSpPr>
          <p:cNvPr id="13316" name="Slide Number Placeholder 3">
            <a:extLst>
              <a:ext uri="{FF2B5EF4-FFF2-40B4-BE49-F238E27FC236}">
                <a16:creationId xmlns:a16="http://schemas.microsoft.com/office/drawing/2014/main" id="{435E5178-3DEC-4527-A0F9-F04B17BD499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0A24F91A-CAD3-4447-857A-58833AF697D5}" type="slidenum">
              <a:rPr lang="en-US" altLang="en-US" b="0" smtClean="0">
                <a:solidFill>
                  <a:schemeClr val="tx1"/>
                </a:solidFill>
                <a:latin typeface="Calibri" panose="020F0502020204030204" pitchFamily="34" charset="0"/>
              </a:rPr>
              <a:pPr/>
              <a:t>1</a:t>
            </a:fld>
            <a:endParaRPr lang="en-US" altLang="en-US" b="0">
              <a:solidFill>
                <a:schemeClr val="tx1"/>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5A4D9F6C-AD7B-40C2-9307-F5062C72138E}"/>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D8968E12-70E4-4C1B-A142-89A9E375569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dirty="0"/>
              <a:t>What is the School Health Profiles?</a:t>
            </a:r>
          </a:p>
          <a:p>
            <a:pPr marL="171450" indent="-171450">
              <a:buFont typeface="Arial" panose="020B0604020202020204" pitchFamily="34" charset="0"/>
              <a:buChar char="•"/>
            </a:pPr>
            <a:r>
              <a:rPr lang="en-US" altLang="en-US" dirty="0">
                <a:solidFill>
                  <a:srgbClr val="000000"/>
                </a:solidFill>
              </a:rPr>
              <a:t>Profiles is a system of surveys assessing school health policies and practices in states, territories, and large urban school districts</a:t>
            </a:r>
          </a:p>
          <a:p>
            <a:pPr marL="171450" indent="-171450">
              <a:buFont typeface="Arial" panose="020B0604020202020204" pitchFamily="34" charset="0"/>
              <a:buChar char="•"/>
            </a:pPr>
            <a:r>
              <a:rPr lang="en-US" altLang="en-US" dirty="0">
                <a:solidFill>
                  <a:srgbClr val="000000"/>
                </a:solidFill>
              </a:rPr>
              <a:t>Profiles surveys are conducted biennially (during even-numbered years) by state, territorial, and local education and health agencies with technical assistance from CDC</a:t>
            </a:r>
          </a:p>
          <a:p>
            <a:pPr marL="171450" indent="-171450">
              <a:buFont typeface="Arial" panose="020B0604020202020204" pitchFamily="34" charset="0"/>
              <a:buChar char="•"/>
            </a:pPr>
            <a:r>
              <a:rPr lang="en-US" altLang="en-US" dirty="0">
                <a:solidFill>
                  <a:srgbClr val="000000"/>
                </a:solidFill>
              </a:rPr>
              <a:t>Profiles questionnaires are administered to middle and high school principals and lead health education teachers</a:t>
            </a:r>
            <a:endParaRPr lang="en-US" altLang="en-US" dirty="0"/>
          </a:p>
        </p:txBody>
      </p:sp>
      <p:sp>
        <p:nvSpPr>
          <p:cNvPr id="15364" name="Slide Number Placeholder 3">
            <a:extLst>
              <a:ext uri="{FF2B5EF4-FFF2-40B4-BE49-F238E27FC236}">
                <a16:creationId xmlns:a16="http://schemas.microsoft.com/office/drawing/2014/main" id="{8ECCBBB9-C089-4E05-B27E-C2E6FD9E3D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B49EEB5F-3FB6-47E3-80E9-47E370B97808}" type="slidenum">
              <a:rPr lang="en-US" altLang="en-US" b="0" smtClean="0">
                <a:solidFill>
                  <a:schemeClr val="tx1"/>
                </a:solidFill>
                <a:latin typeface="Times New Roman" panose="02020603050405020304" pitchFamily="18" charset="0"/>
              </a:rPr>
              <a:pPr/>
              <a:t>2</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213BCDA9-AA09-45E2-8DAB-2799F9C834AA}"/>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92E21B8A-F41B-4CAD-BDF9-1C1D1D91B7F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dirty="0"/>
              <a:t>Topics Monitored by Profiles</a:t>
            </a:r>
          </a:p>
          <a:p>
            <a:pPr marL="171450" indent="-171450">
              <a:buFont typeface="Arial" panose="020B0604020202020204" pitchFamily="34" charset="0"/>
              <a:buChar char="•"/>
            </a:pPr>
            <a:r>
              <a:rPr lang="en-US" altLang="en-US" dirty="0">
                <a:solidFill>
                  <a:srgbClr val="000000"/>
                </a:solidFill>
              </a:rPr>
              <a:t>School health education requirements and content</a:t>
            </a:r>
          </a:p>
          <a:p>
            <a:pPr marL="171450" indent="-171450">
              <a:buFont typeface="Arial" panose="020B0604020202020204" pitchFamily="34" charset="0"/>
              <a:buChar char="•"/>
            </a:pPr>
            <a:r>
              <a:rPr lang="en-US" altLang="en-US" dirty="0">
                <a:solidFill>
                  <a:srgbClr val="000000"/>
                </a:solidFill>
              </a:rPr>
              <a:t>Physical education and physical activity</a:t>
            </a:r>
          </a:p>
          <a:p>
            <a:pPr marL="171450" indent="-171450">
              <a:buFont typeface="Arial" panose="020B0604020202020204" pitchFamily="34" charset="0"/>
              <a:buChar char="•"/>
            </a:pPr>
            <a:r>
              <a:rPr lang="en-US" altLang="en-US" dirty="0">
                <a:solidFill>
                  <a:srgbClr val="000000"/>
                </a:solidFill>
              </a:rPr>
              <a:t>Practices related to bullying and sexual harassment</a:t>
            </a:r>
          </a:p>
          <a:p>
            <a:pPr marL="171450" indent="-171450">
              <a:buFont typeface="Arial" panose="020B0604020202020204" pitchFamily="34" charset="0"/>
              <a:buChar char="•"/>
            </a:pPr>
            <a:r>
              <a:rPr lang="en-US" altLang="en-US" dirty="0">
                <a:solidFill>
                  <a:srgbClr val="000000"/>
                </a:solidFill>
              </a:rPr>
              <a:t>School health policies related to tobacco-use prevention and nutrition</a:t>
            </a:r>
          </a:p>
          <a:p>
            <a:pPr marL="171450" indent="-171450">
              <a:buFont typeface="Arial" panose="020B0604020202020204" pitchFamily="34" charset="0"/>
              <a:buChar char="•"/>
            </a:pPr>
            <a:r>
              <a:rPr lang="en-US" altLang="en-US" dirty="0">
                <a:solidFill>
                  <a:srgbClr val="000000"/>
                </a:solidFill>
              </a:rPr>
              <a:t>School-based health services</a:t>
            </a:r>
          </a:p>
          <a:p>
            <a:pPr marL="171450" indent="-171450">
              <a:buFont typeface="Arial" panose="020B0604020202020204" pitchFamily="34" charset="0"/>
              <a:buChar char="•"/>
            </a:pPr>
            <a:r>
              <a:rPr lang="en-US" altLang="en-US" dirty="0">
                <a:solidFill>
                  <a:srgbClr val="000000"/>
                </a:solidFill>
              </a:rPr>
              <a:t>Family engagement and community involvement</a:t>
            </a:r>
          </a:p>
          <a:p>
            <a:pPr marL="171450" indent="-171450">
              <a:buFont typeface="Arial" panose="020B0604020202020204" pitchFamily="34" charset="0"/>
              <a:buChar char="•"/>
            </a:pPr>
            <a:r>
              <a:rPr lang="en-US" altLang="en-US" dirty="0">
                <a:solidFill>
                  <a:srgbClr val="000000"/>
                </a:solidFill>
              </a:rPr>
              <a:t>School health coordination</a:t>
            </a:r>
          </a:p>
        </p:txBody>
      </p:sp>
      <p:sp>
        <p:nvSpPr>
          <p:cNvPr id="17412" name="Slide Number Placeholder 3">
            <a:extLst>
              <a:ext uri="{FF2B5EF4-FFF2-40B4-BE49-F238E27FC236}">
                <a16:creationId xmlns:a16="http://schemas.microsoft.com/office/drawing/2014/main" id="{C2FB3DDE-3041-465D-9724-5BE708E2F5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7A860427-6381-47D0-AF2D-E1CD5F45D022}" type="slidenum">
              <a:rPr lang="en-US" altLang="en-US" b="0" smtClean="0">
                <a:solidFill>
                  <a:schemeClr val="tx1"/>
                </a:solidFill>
                <a:latin typeface="Times New Roman" panose="02020603050405020304" pitchFamily="18" charset="0"/>
              </a:rPr>
              <a:pPr/>
              <a:t>3</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E7B65213-1638-46EF-8AA0-B24E209DF111}"/>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5655C9E8-2801-4404-B34D-A7E8EA2BA4E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pPr>
              <a:defRPr/>
            </a:pPr>
            <a:r>
              <a:rPr lang="en-US" sz="950" kern="1200" dirty="0">
                <a:solidFill>
                  <a:srgbClr val="000000"/>
                </a:solidFill>
                <a:latin typeface="Times New Roman" pitchFamily="18" charset="0"/>
                <a:ea typeface="+mn-ea"/>
                <a:cs typeface="+mn-cs"/>
              </a:rPr>
              <a:t>This slide contains state, large urban school district, territory, and tribal government Profiles participation data from 1998 through 2018. </a:t>
            </a:r>
          </a:p>
          <a:p>
            <a:pPr marL="109538" indent="-109538">
              <a:buFontTx/>
              <a:buChar char="•"/>
              <a:defRPr/>
            </a:pPr>
            <a:r>
              <a:rPr lang="en-US" sz="950" kern="1200" dirty="0">
                <a:solidFill>
                  <a:srgbClr val="000000"/>
                </a:solidFill>
                <a:latin typeface="Times New Roman" pitchFamily="18" charset="0"/>
                <a:ea typeface="+mn-ea"/>
                <a:cs typeface="+mn-cs"/>
              </a:rPr>
              <a:t>In 1998, 38 states and 10 cities (including Washington, D.C.) participated in Profiles, for a total number of 48 states and cities.  The percent of sites with weighted data in 1998 was 77%.</a:t>
            </a:r>
          </a:p>
          <a:p>
            <a:pPr marL="109538" indent="-109538">
              <a:buFontTx/>
              <a:buChar char="•"/>
              <a:defRPr/>
            </a:pPr>
            <a:r>
              <a:rPr lang="en-US" sz="950" kern="1200" dirty="0">
                <a:solidFill>
                  <a:srgbClr val="000000"/>
                </a:solidFill>
                <a:latin typeface="Times New Roman" pitchFamily="18" charset="0"/>
                <a:ea typeface="+mn-ea"/>
                <a:cs typeface="+mn-cs"/>
              </a:rPr>
              <a:t>In 2000, 38 states and 13 cities (including Washington, D.C.) participated in Profiles, for a total number of 51 states and cities.  The percent of sites with weighted data in 2000 was 75%.</a:t>
            </a:r>
          </a:p>
          <a:p>
            <a:pPr marL="109538" indent="-109538">
              <a:buFontTx/>
              <a:buChar char="•"/>
              <a:defRPr/>
            </a:pPr>
            <a:r>
              <a:rPr lang="en-US" sz="950" kern="1200" dirty="0">
                <a:solidFill>
                  <a:srgbClr val="000000"/>
                </a:solidFill>
                <a:latin typeface="Times New Roman" pitchFamily="18" charset="0"/>
                <a:ea typeface="+mn-ea"/>
                <a:cs typeface="+mn-cs"/>
              </a:rPr>
              <a:t>In 2002, 43 states and 14 cities (including Washington, D.C.) participated in Profiles, for a total number of 57 states and cities.  The percent of sites with weighted data in 2002 was 77%.</a:t>
            </a:r>
          </a:p>
          <a:p>
            <a:pPr marL="109538" indent="-109538">
              <a:buFontTx/>
              <a:buChar char="•"/>
              <a:defRPr/>
            </a:pPr>
            <a:r>
              <a:rPr lang="en-US" sz="950" kern="1200" dirty="0">
                <a:solidFill>
                  <a:srgbClr val="000000"/>
                </a:solidFill>
                <a:latin typeface="Times New Roman" pitchFamily="18" charset="0"/>
                <a:ea typeface="+mn-ea"/>
                <a:cs typeface="+mn-cs"/>
              </a:rPr>
              <a:t>In 2004, 41 states and 13 cities (including Washington, D.C.) participated in Profiles, for a total number of 54 states and cities.  The percent of sites with weighted data in 2004 was 70%.</a:t>
            </a:r>
          </a:p>
          <a:p>
            <a:pPr marL="109538" indent="-109538">
              <a:buFontTx/>
              <a:buChar char="•"/>
              <a:defRPr/>
            </a:pPr>
            <a:r>
              <a:rPr lang="en-US" sz="950" kern="1200" dirty="0">
                <a:solidFill>
                  <a:srgbClr val="000000"/>
                </a:solidFill>
                <a:latin typeface="Times New Roman" pitchFamily="18" charset="0"/>
                <a:ea typeface="+mn-ea"/>
                <a:cs typeface="+mn-cs"/>
              </a:rPr>
              <a:t>In 2006, 44 states and 16 cities (including Washington, D.C.) participated in Profiles, for a total number of 60 states and cities.  The percent of sites with weighted data in 2006 was 82%.</a:t>
            </a:r>
          </a:p>
          <a:p>
            <a:pPr marL="109538" indent="-109538">
              <a:buFontTx/>
              <a:buChar char="•"/>
              <a:defRPr/>
            </a:pPr>
            <a:r>
              <a:rPr lang="en-US" sz="950" kern="1200" dirty="0">
                <a:solidFill>
                  <a:srgbClr val="000000"/>
                </a:solidFill>
                <a:latin typeface="Times New Roman" pitchFamily="18" charset="0"/>
                <a:ea typeface="+mn-ea"/>
                <a:cs typeface="+mn-cs"/>
              </a:rPr>
              <a:t>In 2008, 50 states, 21 cities (including Washington, D.C.), 5 territories, and 2 tribes participated in Profiles, for a total number of 78 sites.  The percent of sites with weighted data in 2008 was 94%.</a:t>
            </a:r>
          </a:p>
          <a:p>
            <a:pPr marL="109538" indent="-109538">
              <a:buFontTx/>
              <a:buChar char="•"/>
              <a:defRPr/>
            </a:pPr>
            <a:r>
              <a:rPr lang="en-US" sz="950" kern="1200" dirty="0">
                <a:solidFill>
                  <a:srgbClr val="000000"/>
                </a:solidFill>
                <a:latin typeface="Times New Roman" pitchFamily="18" charset="0"/>
                <a:ea typeface="+mn-ea"/>
                <a:cs typeface="+mn-cs"/>
              </a:rPr>
              <a:t>In 2010, 50 states, 20 cities (including Washington, D.C.), 6 territories, and 2 tribes participated in Profiles, for a total number of 78 sites. The percent of sites with weighted data in 2010 was 99%. </a:t>
            </a:r>
          </a:p>
          <a:p>
            <a:pPr marL="109538" indent="-109538">
              <a:buFontTx/>
              <a:buChar char="•"/>
              <a:defRPr/>
            </a:pPr>
            <a:r>
              <a:rPr lang="en-US" sz="950" kern="1200" dirty="0">
                <a:solidFill>
                  <a:srgbClr val="000000"/>
                </a:solidFill>
                <a:latin typeface="Times New Roman" pitchFamily="18" charset="0"/>
                <a:ea typeface="+mn-ea"/>
                <a:cs typeface="+mn-cs"/>
              </a:rPr>
              <a:t>In 2012, 49 states, 19 cities (including Washington, D.C.), 5 territories, and 2 tribes participated in Profiles, for a total number of 75 sites.  The percent of sites with weighted data in 2012 was 92%.  </a:t>
            </a:r>
          </a:p>
          <a:p>
            <a:pPr marL="109538" indent="-109538">
              <a:buFontTx/>
              <a:buChar char="•"/>
              <a:defRPr/>
            </a:pPr>
            <a:r>
              <a:rPr lang="en-US" sz="950" kern="1200" dirty="0">
                <a:solidFill>
                  <a:srgbClr val="000000"/>
                </a:solidFill>
                <a:latin typeface="Times New Roman" pitchFamily="18" charset="0"/>
                <a:ea typeface="+mn-ea"/>
                <a:cs typeface="+mn-cs"/>
              </a:rPr>
              <a:t>In 2014, 50 states, 21 cities (including Washington, D.C.), and 3 territories participated in Profiles, for a total number of 74 sites.  The percent of sites with weighted data in 2014 was 96%.</a:t>
            </a:r>
          </a:p>
          <a:p>
            <a:pPr marL="109538" indent="-109538">
              <a:buFontTx/>
              <a:buChar char="•"/>
              <a:defRPr/>
            </a:pPr>
            <a:r>
              <a:rPr lang="en-US" sz="950" kern="1200" dirty="0">
                <a:solidFill>
                  <a:srgbClr val="000000"/>
                </a:solidFill>
                <a:latin typeface="Times New Roman" pitchFamily="18" charset="0"/>
                <a:ea typeface="+mn-ea"/>
                <a:cs typeface="+mn-cs"/>
              </a:rPr>
              <a:t>In 2016, 50 states, 21 cities (including Washington, D.C.), and 4 territories participated in Profiles, for a total number of 75 sites.  The percent of sites with weighted data in 2016 was 97%. </a:t>
            </a:r>
          </a:p>
          <a:p>
            <a:pPr marL="109538" indent="-109538">
              <a:buFontTx/>
              <a:buChar char="•"/>
              <a:defRPr/>
            </a:pPr>
            <a:r>
              <a:rPr lang="en-US" sz="950" kern="1200" dirty="0">
                <a:solidFill>
                  <a:srgbClr val="000000"/>
                </a:solidFill>
                <a:latin typeface="Times New Roman" pitchFamily="18" charset="0"/>
                <a:ea typeface="+mn-ea"/>
                <a:cs typeface="+mn-cs"/>
              </a:rPr>
              <a:t>In 2018, 48 states, 21 cities (including Washington, D.C., and 4 territories participated in Profiles, for a total number of 71 sites.  The percent of sites with weighted data in 2018 was 93%.</a:t>
            </a:r>
          </a:p>
          <a:p>
            <a:endParaRPr lang="en-US" altLang="en-US" dirty="0"/>
          </a:p>
        </p:txBody>
      </p:sp>
      <p:sp>
        <p:nvSpPr>
          <p:cNvPr id="19460" name="Slide Number Placeholder 3">
            <a:extLst>
              <a:ext uri="{FF2B5EF4-FFF2-40B4-BE49-F238E27FC236}">
                <a16:creationId xmlns:a16="http://schemas.microsoft.com/office/drawing/2014/main" id="{839CF1F4-A6E9-46FA-9D67-214EB1E1B1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39A56858-FEE6-49EA-9E0C-916B5A98B92B}" type="slidenum">
              <a:rPr lang="en-US" altLang="en-US" b="0" smtClean="0">
                <a:solidFill>
                  <a:srgbClr val="000000"/>
                </a:solidFill>
                <a:latin typeface="Times New Roman" panose="02020603050405020304" pitchFamily="18" charset="0"/>
              </a:rPr>
              <a:pPr/>
              <a:t>4</a:t>
            </a:fld>
            <a:endParaRPr lang="en-US" altLang="en-US" b="0">
              <a:solidFill>
                <a:srgbClr val="000000"/>
              </a:solidFill>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2B65B4B9-183E-4F67-92BB-95769F81D766}"/>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51DCE43B-72B2-40F3-AE27-C33E0273C1DD}"/>
              </a:ext>
            </a:extLst>
          </p:cNvPr>
          <p:cNvSpPr>
            <a:spLocks noGrp="1" noChangeArrowheads="1"/>
          </p:cNvSpPr>
          <p:nvPr>
            <p:ph type="body" idx="1"/>
          </p:nvPr>
        </p:nvSpPr>
        <p:spPr>
          <a:xfrm>
            <a:off x="901700" y="4416425"/>
            <a:ext cx="5346700" cy="4625975"/>
          </a:xfrm>
          <a:noFill/>
          <a:extLst>
            <a:ext uri="{909E8E84-426E-40DD-AFC4-6F175D3DCCD1}">
              <a14:hiddenFill xmlns:a14="http://schemas.microsoft.com/office/drawing/2010/main">
                <a:solidFill>
                  <a:srgbClr val="FFFFFF"/>
                </a:solidFill>
              </a14:hiddenFill>
            </a:ext>
          </a:extLst>
        </p:spPr>
        <p:txBody>
          <a:bodyPr/>
          <a:lstStyle/>
          <a:p>
            <a:pPr>
              <a:defRPr/>
            </a:pPr>
            <a:r>
              <a:rPr lang="en-US" altLang="en-US" sz="1000" kern="1200" dirty="0">
                <a:solidFill>
                  <a:srgbClr val="000000"/>
                </a:solidFill>
                <a:latin typeface="Times New Roman" pitchFamily="18" charset="0"/>
                <a:ea typeface="+mn-ea"/>
                <a:cs typeface="+mn-cs"/>
              </a:rPr>
              <a:t>This map illustrates states and large urban school districts that participated in the School Health Profiles in 2018. States and large urban school districts with weighted and unweighted results are shown. </a:t>
            </a:r>
          </a:p>
          <a:p>
            <a:pPr>
              <a:defRPr/>
            </a:pPr>
            <a:endParaRPr lang="en-US" altLang="en-US" sz="1000" kern="1200" dirty="0">
              <a:solidFill>
                <a:srgbClr val="000000"/>
              </a:solidFill>
              <a:latin typeface="Times New Roman" pitchFamily="18" charset="0"/>
              <a:ea typeface="+mn-ea"/>
              <a:cs typeface="+mn-cs"/>
            </a:endParaRPr>
          </a:p>
          <a:p>
            <a:pPr>
              <a:defRPr/>
            </a:pPr>
            <a:r>
              <a:rPr lang="en-US" altLang="en-US" sz="1000" kern="1200" dirty="0">
                <a:solidFill>
                  <a:srgbClr val="000000"/>
                </a:solidFill>
                <a:latin typeface="Times New Roman" pitchFamily="18" charset="0"/>
                <a:ea typeface="+mn-ea"/>
                <a:cs typeface="+mn-cs"/>
              </a:rPr>
              <a:t>States with weighted results are: Alabama, Alaska, Arkansas, California, Delaware, Florida, Georgia, Hawaii, Idaho, Illinois, Kansas, Kentucky, Maine, Maryland, Massachusetts,  Michigan,  Minnesota, Mississippi, Missouri, Montana, Nebraska,  Nevada, New Hampshire, New Jersey, New Mexico, New York, North Carolina, North Dakota, Ohio, Oklahoma, Oregon, Pennsylvania, Rhode Island, South Carolina, South Dakota, Tennessee, Texas, Utah,  Vermont, Virginia, Washington, West Virginia, and Wisconsin.</a:t>
            </a:r>
            <a:br>
              <a:rPr lang="en-US" altLang="en-US" sz="1000" kern="1200" dirty="0">
                <a:solidFill>
                  <a:srgbClr val="000000"/>
                </a:solidFill>
                <a:latin typeface="Times New Roman" pitchFamily="18" charset="0"/>
                <a:ea typeface="+mn-ea"/>
                <a:cs typeface="+mn-cs"/>
              </a:rPr>
            </a:br>
            <a:endParaRPr lang="en-US" altLang="en-US" sz="1000" kern="1200" dirty="0">
              <a:solidFill>
                <a:srgbClr val="000000"/>
              </a:solidFill>
              <a:latin typeface="Times New Roman" pitchFamily="18" charset="0"/>
              <a:ea typeface="+mn-ea"/>
              <a:cs typeface="+mn-cs"/>
            </a:endParaRPr>
          </a:p>
          <a:p>
            <a:pPr>
              <a:defRPr/>
            </a:pPr>
            <a:r>
              <a:rPr lang="en-US" altLang="en-US" sz="1000" kern="1200" dirty="0">
                <a:solidFill>
                  <a:srgbClr val="000000"/>
                </a:solidFill>
                <a:latin typeface="Times New Roman" pitchFamily="18" charset="0"/>
                <a:ea typeface="+mn-ea"/>
                <a:cs typeface="+mn-cs"/>
              </a:rPr>
              <a:t>States with unweighted results are:  Arizona, Connecticut, Indiana, Iowa, and Louisiana.</a:t>
            </a:r>
            <a:br>
              <a:rPr lang="en-US" altLang="en-US" sz="1000" kern="1200" dirty="0">
                <a:solidFill>
                  <a:srgbClr val="000000"/>
                </a:solidFill>
                <a:latin typeface="Times New Roman" pitchFamily="18" charset="0"/>
                <a:ea typeface="+mn-ea"/>
                <a:cs typeface="+mn-cs"/>
              </a:rPr>
            </a:br>
            <a:endParaRPr lang="en-US" altLang="en-US" sz="1000" kern="1200" dirty="0">
              <a:solidFill>
                <a:srgbClr val="000000"/>
              </a:solidFill>
              <a:latin typeface="Times New Roman" pitchFamily="18" charset="0"/>
              <a:ea typeface="+mn-ea"/>
              <a:cs typeface="+mn-cs"/>
            </a:endParaRPr>
          </a:p>
          <a:p>
            <a:pPr>
              <a:defRPr/>
            </a:pPr>
            <a:r>
              <a:rPr lang="en-US" altLang="en-US" sz="1000" kern="1200" dirty="0">
                <a:solidFill>
                  <a:srgbClr val="000000"/>
                </a:solidFill>
                <a:latin typeface="Times New Roman" pitchFamily="18" charset="0"/>
                <a:ea typeface="+mn-ea"/>
                <a:cs typeface="+mn-cs"/>
              </a:rPr>
              <a:t>Surveyed large urban school districts with weighted results are:  Baltimore, MD; Boston, MA; Broward County, FL; Chicago, IL; Cleveland, OH; DeKalb County, GA; Detroit, MI; District of Columbia; Duval County, FL; Fort Worth, TX; Houston, TX;  Los Angeles, CA; Miami-Dade County, FL; New York City, NY; Oakland, CA; Orange County, FL; Palm Beach County, FL; Philadelphia, PA ; San Diego, CA; San Francisco, CA ; Shelby County, TN.</a:t>
            </a:r>
            <a:br>
              <a:rPr lang="en-US" altLang="en-US" sz="1000" kern="1200" dirty="0">
                <a:solidFill>
                  <a:srgbClr val="000000"/>
                </a:solidFill>
                <a:latin typeface="Times New Roman" pitchFamily="18" charset="0"/>
                <a:ea typeface="+mn-ea"/>
                <a:cs typeface="+mn-cs"/>
              </a:rPr>
            </a:br>
            <a:endParaRPr lang="en-US" altLang="en-US" sz="1000" kern="1200" dirty="0">
              <a:solidFill>
                <a:srgbClr val="000000"/>
              </a:solidFill>
              <a:latin typeface="Times New Roman" pitchFamily="18" charset="0"/>
              <a:ea typeface="+mn-ea"/>
              <a:cs typeface="+mn-cs"/>
            </a:endParaRPr>
          </a:p>
          <a:p>
            <a:pPr>
              <a:defRPr/>
            </a:pPr>
            <a:r>
              <a:rPr lang="en-US" altLang="en-US" sz="1000" kern="1200" dirty="0">
                <a:solidFill>
                  <a:srgbClr val="000000"/>
                </a:solidFill>
                <a:latin typeface="Times New Roman" pitchFamily="18" charset="0"/>
                <a:ea typeface="+mn-ea"/>
                <a:cs typeface="+mn-cs"/>
              </a:rPr>
              <a:t>Surveyed territories with weighted results are:  Guam and Northern Mariana Islands.</a:t>
            </a:r>
          </a:p>
          <a:p>
            <a:pPr>
              <a:defRPr/>
            </a:pPr>
            <a:endParaRPr lang="en-US" altLang="en-US" sz="1000" kern="1200" dirty="0">
              <a:solidFill>
                <a:srgbClr val="000000"/>
              </a:solidFill>
              <a:latin typeface="Times New Roman" pitchFamily="18" charset="0"/>
              <a:ea typeface="+mn-ea"/>
              <a:cs typeface="+mn-cs"/>
            </a:endParaRPr>
          </a:p>
          <a:p>
            <a:pPr>
              <a:defRPr/>
            </a:pPr>
            <a:r>
              <a:rPr lang="en-US" altLang="en-US" sz="1000" kern="1200" dirty="0">
                <a:solidFill>
                  <a:srgbClr val="000000"/>
                </a:solidFill>
                <a:latin typeface="Times New Roman" pitchFamily="18" charset="0"/>
                <a:ea typeface="+mn-ea"/>
                <a:cs typeface="+mn-cs"/>
              </a:rPr>
              <a:t>Weighted data means that at least 70% of the principals or lead health education teachers in the sample completed the survey. Weighted data represent the state, large urban school district, territory, or tribal government. With weighted data, it is possible to say, for example, "X% of schools in our state offer students intramural activities or physical activity clubs." </a:t>
            </a:r>
            <a:br>
              <a:rPr lang="en-US" altLang="en-US" sz="1000" kern="1200" dirty="0">
                <a:solidFill>
                  <a:srgbClr val="000000"/>
                </a:solidFill>
                <a:latin typeface="Times New Roman" pitchFamily="18" charset="0"/>
                <a:ea typeface="+mn-ea"/>
                <a:cs typeface="+mn-cs"/>
              </a:rPr>
            </a:br>
            <a:br>
              <a:rPr lang="en-US" altLang="en-US" sz="1000" kern="1200" dirty="0">
                <a:solidFill>
                  <a:srgbClr val="000000"/>
                </a:solidFill>
                <a:latin typeface="Times New Roman" pitchFamily="18" charset="0"/>
                <a:ea typeface="+mn-ea"/>
                <a:cs typeface="+mn-cs"/>
              </a:rPr>
            </a:br>
            <a:r>
              <a:rPr lang="en-US" altLang="en-US" sz="1000" kern="1200" dirty="0">
                <a:solidFill>
                  <a:srgbClr val="000000"/>
                </a:solidFill>
                <a:latin typeface="Times New Roman" pitchFamily="18" charset="0"/>
                <a:ea typeface="+mn-ea"/>
                <a:cs typeface="+mn-cs"/>
              </a:rPr>
              <a:t>Unweighted data represent only the schools that completed the questionnaire. </a:t>
            </a:r>
            <a:endParaRPr lang="en-US" altLang="en-US" sz="1000" kern="1200" dirty="0">
              <a:solidFill>
                <a:schemeClr val="tx1"/>
              </a:solidFill>
              <a:latin typeface="Times New Roman" pitchFamily="18" charset="0"/>
              <a:ea typeface="+mn-ea"/>
              <a:cs typeface="+mn-cs"/>
            </a:endParaRPr>
          </a:p>
          <a:p>
            <a:endParaRPr lang="en-US" altLang="en-US" dirty="0"/>
          </a:p>
        </p:txBody>
      </p:sp>
      <p:sp>
        <p:nvSpPr>
          <p:cNvPr id="29700" name="Slide Number Placeholder 3">
            <a:extLst>
              <a:ext uri="{FF2B5EF4-FFF2-40B4-BE49-F238E27FC236}">
                <a16:creationId xmlns:a16="http://schemas.microsoft.com/office/drawing/2014/main" id="{97EA8342-D337-4C93-9E9A-5D35CEB0C5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ACE83110-3DF2-4B25-B898-4463872E4ECF}" type="slidenum">
              <a:rPr lang="en-US" altLang="en-US" b="0" smtClean="0">
                <a:solidFill>
                  <a:schemeClr val="tx1"/>
                </a:solidFill>
                <a:latin typeface="Times New Roman" panose="02020603050405020304" pitchFamily="18" charset="0"/>
              </a:rPr>
              <a:pPr/>
              <a:t>5</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A0D0803D-D24C-4BEA-A09B-15D5B257ED2A}"/>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5B7B9A12-47DB-4CEE-A9BA-FCE6DB65846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pPr>
              <a:defRPr/>
            </a:pPr>
            <a:r>
              <a:rPr lang="en-US" altLang="en-US" sz="1200" kern="1200" dirty="0">
                <a:solidFill>
                  <a:schemeClr val="tx1"/>
                </a:solidFill>
                <a:latin typeface="Times New Roman" pitchFamily="18" charset="0"/>
                <a:ea typeface="+mn-ea"/>
                <a:cs typeface="+mn-cs"/>
              </a:rPr>
              <a:t>Uses of Profiles Data</a:t>
            </a:r>
          </a:p>
          <a:p>
            <a:pPr>
              <a:defRPr/>
            </a:pPr>
            <a:endParaRPr lang="en-US" sz="1200" kern="1200" dirty="0">
              <a:solidFill>
                <a:schemeClr val="tx1"/>
              </a:solidFill>
              <a:latin typeface="Times New Roman" pitchFamily="18" charset="0"/>
              <a:ea typeface="+mn-ea"/>
              <a:cs typeface="+mn-cs"/>
            </a:endParaRPr>
          </a:p>
          <a:p>
            <a:pPr>
              <a:buFont typeface="Arial" panose="020B0604020202020204" pitchFamily="34" charset="0"/>
              <a:buNone/>
              <a:defRPr/>
            </a:pPr>
            <a:r>
              <a:rPr lang="en-US" altLang="en-US" sz="1200" kern="1200" dirty="0">
                <a:solidFill>
                  <a:schemeClr val="tx1"/>
                </a:solidFill>
                <a:latin typeface="Times New Roman" pitchFamily="18" charset="0"/>
                <a:ea typeface="+mn-ea"/>
                <a:cs typeface="+mn-cs"/>
              </a:rPr>
              <a:t>Education and health officials use Profiles data to</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Describe school health policies and practices and compare them across jurisdictions</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Identify professional development needs</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Plan and monitor programs</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Support health-related policies and legislation</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Seek funding</a:t>
            </a:r>
          </a:p>
          <a:p>
            <a:pPr marL="285750" indent="-285750">
              <a:buFont typeface="Arial" panose="020B0604020202020204" pitchFamily="34" charset="0"/>
              <a:buChar char="•"/>
              <a:defRPr/>
            </a:pPr>
            <a:r>
              <a:rPr lang="en-US" altLang="en-US" sz="1200" kern="1200" dirty="0">
                <a:solidFill>
                  <a:schemeClr val="tx1"/>
                </a:solidFill>
                <a:latin typeface="Times New Roman" pitchFamily="18" charset="0"/>
                <a:ea typeface="+mn-ea"/>
                <a:cs typeface="+mn-cs"/>
              </a:rPr>
              <a:t>Garner support for future surveys</a:t>
            </a:r>
            <a:endParaRPr lang="en-US" altLang="en-US" dirty="0"/>
          </a:p>
        </p:txBody>
      </p:sp>
      <p:sp>
        <p:nvSpPr>
          <p:cNvPr id="31748" name="Slide Number Placeholder 3">
            <a:extLst>
              <a:ext uri="{FF2B5EF4-FFF2-40B4-BE49-F238E27FC236}">
                <a16:creationId xmlns:a16="http://schemas.microsoft.com/office/drawing/2014/main" id="{6A4E83AB-2E23-4BC9-8628-98377D9105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56502788-5DEC-49A0-AE53-F6916C012B90}" type="slidenum">
              <a:rPr lang="en-US" altLang="en-US" b="0" smtClean="0">
                <a:solidFill>
                  <a:schemeClr val="tx1"/>
                </a:solidFill>
                <a:latin typeface="Times New Roman" panose="02020603050405020304" pitchFamily="18" charset="0"/>
              </a:rPr>
              <a:pPr/>
              <a:t>6</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F74260B-924F-4D55-AB80-34015D8585F0}"/>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2AC5C98A-0688-4820-A76A-A28ACE0F209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kern="1200" dirty="0">
                <a:solidFill>
                  <a:schemeClr val="tx1"/>
                </a:solidFill>
                <a:latin typeface="Times New Roman" pitchFamily="18" charset="0"/>
                <a:ea typeface="+mn-ea"/>
                <a:cs typeface="+mn-cs"/>
              </a:rPr>
              <a:t>Examples of Uses of Profiles Data</a:t>
            </a:r>
          </a:p>
          <a:p>
            <a:r>
              <a:rPr lang="en-US" altLang="en-US" b="1" dirty="0">
                <a:solidFill>
                  <a:srgbClr val="000000"/>
                </a:solidFill>
              </a:rPr>
              <a:t>Maine Department of Education</a:t>
            </a:r>
          </a:p>
          <a:p>
            <a:pPr lvl="1"/>
            <a:r>
              <a:rPr lang="en-US" altLang="en-US" dirty="0">
                <a:solidFill>
                  <a:srgbClr val="000000"/>
                </a:solidFill>
              </a:rPr>
              <a:t>Used School Health Profiles results to inform the revision of their health education and physical education standards. </a:t>
            </a:r>
          </a:p>
          <a:p>
            <a:r>
              <a:rPr lang="en-US" altLang="en-US" b="1" dirty="0">
                <a:solidFill>
                  <a:srgbClr val="000000"/>
                </a:solidFill>
              </a:rPr>
              <a:t>Boston Public Schools</a:t>
            </a:r>
          </a:p>
          <a:p>
            <a:pPr lvl="1"/>
            <a:r>
              <a:rPr lang="en-US" altLang="en-US" dirty="0">
                <a:solidFill>
                  <a:srgbClr val="000000"/>
                </a:solidFill>
              </a:rPr>
              <a:t>Has used Profiles results to track implementation of the District Wellness Policy, including health education curriculum delivery, training of teachers, and implementation of their Safe and Supportive Schools Policy. </a:t>
            </a:r>
          </a:p>
          <a:p>
            <a:r>
              <a:rPr lang="en-US" altLang="en-US" b="1" dirty="0">
                <a:solidFill>
                  <a:srgbClr val="000000"/>
                </a:solidFill>
              </a:rPr>
              <a:t>New York City Office of School Wellness Programs</a:t>
            </a:r>
          </a:p>
          <a:p>
            <a:pPr lvl="1"/>
            <a:r>
              <a:rPr lang="en-US" altLang="en-US" dirty="0">
                <a:solidFill>
                  <a:srgbClr val="000000"/>
                </a:solidFill>
              </a:rPr>
              <a:t>Use Profiles data to inform the design of professional learning opportunities for health and physical education teachers and principals. </a:t>
            </a:r>
          </a:p>
          <a:p>
            <a:endParaRPr lang="en-US" altLang="en-US" dirty="0"/>
          </a:p>
        </p:txBody>
      </p:sp>
      <p:sp>
        <p:nvSpPr>
          <p:cNvPr id="33796" name="Slide Number Placeholder 3">
            <a:extLst>
              <a:ext uri="{FF2B5EF4-FFF2-40B4-BE49-F238E27FC236}">
                <a16:creationId xmlns:a16="http://schemas.microsoft.com/office/drawing/2014/main" id="{EC34A96B-717C-4509-ACC7-AFF0CEE6EA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4FF3BBD7-082B-47B9-8628-0DEF73AEB62A}" type="slidenum">
              <a:rPr lang="en-US" altLang="en-US" b="0" smtClean="0">
                <a:solidFill>
                  <a:schemeClr val="tx1"/>
                </a:solidFill>
                <a:latin typeface="Times New Roman" panose="02020603050405020304" pitchFamily="18" charset="0"/>
              </a:rPr>
              <a:pPr/>
              <a:t>7</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AF70DD3-73C1-477A-A2ED-DD6A6830406A}"/>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22461EFE-308B-410A-9340-2257A93DB74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pPr>
              <a:defRPr/>
            </a:pPr>
            <a:r>
              <a:rPr lang="en-US" altLang="en-US" sz="1000" kern="1200" dirty="0">
                <a:solidFill>
                  <a:schemeClr val="tx1"/>
                </a:solidFill>
                <a:latin typeface="Times New Roman" pitchFamily="18" charset="0"/>
                <a:ea typeface="+mn-ea"/>
                <a:cs typeface="+mn-cs"/>
              </a:rPr>
              <a:t>For more information about Profiles go to </a:t>
            </a:r>
            <a:r>
              <a:rPr lang="en-US" sz="1000" kern="1200" dirty="0">
                <a:solidFill>
                  <a:schemeClr val="tx1"/>
                </a:solidFill>
                <a:latin typeface="Times New Roman" pitchFamily="18" charset="0"/>
                <a:ea typeface="+mn-ea"/>
                <a:cs typeface="+mn-cs"/>
              </a:rPr>
              <a:t>http://www.cdc.gov/schoolhealthprofiles.  </a:t>
            </a:r>
          </a:p>
          <a:p>
            <a:pPr>
              <a:defRPr/>
            </a:pPr>
            <a:endParaRPr lang="en-US" sz="1000" kern="1200" dirty="0">
              <a:solidFill>
                <a:schemeClr val="tx1"/>
              </a:solidFill>
              <a:latin typeface="Times New Roman" pitchFamily="18" charset="0"/>
              <a:ea typeface="+mn-ea"/>
              <a:cs typeface="+mn-cs"/>
            </a:endParaRPr>
          </a:p>
          <a:p>
            <a:pPr marL="4763">
              <a:buFont typeface="Monotype Sorts" pitchFamily="2" charset="2"/>
              <a:buNone/>
              <a:defRPr/>
            </a:pPr>
            <a:r>
              <a:rPr lang="en-US" sz="1000" kern="1200" dirty="0">
                <a:solidFill>
                  <a:schemeClr val="tx1"/>
                </a:solidFill>
                <a:latin typeface="Times New Roman" pitchFamily="18" charset="0"/>
                <a:ea typeface="+mn-ea"/>
                <a:cs typeface="+mn-cs"/>
              </a:rPr>
              <a:t>This web site contains </a:t>
            </a:r>
          </a:p>
          <a:p>
            <a:pPr marL="4763">
              <a:buFont typeface="Monotype Sorts" pitchFamily="2" charset="2"/>
              <a:buNone/>
              <a:defRPr/>
            </a:pPr>
            <a:endParaRPr lang="en-US" sz="1000" kern="1200" dirty="0">
              <a:solidFill>
                <a:schemeClr val="tx1"/>
              </a:solidFill>
              <a:latin typeface="Times New Roman" pitchFamily="18" charset="0"/>
              <a:ea typeface="+mn-ea"/>
              <a:cs typeface="+mn-cs"/>
            </a:endParaRP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Overview of the School Health Profiles</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Questionnaires and item rationales</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Comprehensive results</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Fact sheet</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Publications and journal articles</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Participation history</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Frequently asked questions about requesting data files</a:t>
            </a:r>
          </a:p>
          <a:p>
            <a:pPr marL="61913" lvl="1" indent="-342900">
              <a:buFont typeface="Arial" panose="020B0604020202020204" pitchFamily="34" charset="0"/>
              <a:buChar char="•"/>
              <a:defRPr/>
            </a:pPr>
            <a:r>
              <a:rPr lang="en-US" sz="1000" kern="1200" dirty="0">
                <a:solidFill>
                  <a:schemeClr val="tx1"/>
                </a:solidFill>
                <a:latin typeface="Times New Roman" pitchFamily="18" charset="0"/>
                <a:ea typeface="+mn-ea"/>
                <a:cs typeface="+mn-cs"/>
              </a:rPr>
              <a:t>Data file request form</a:t>
            </a:r>
          </a:p>
          <a:p>
            <a:pPr>
              <a:defRPr/>
            </a:pPr>
            <a:endParaRPr lang="en-US" altLang="en-US" sz="1000" kern="1200" dirty="0">
              <a:solidFill>
                <a:schemeClr val="tx1"/>
              </a:solidFill>
              <a:latin typeface="Times New Roman" pitchFamily="18" charset="0"/>
              <a:ea typeface="+mn-ea"/>
              <a:cs typeface="+mn-cs"/>
            </a:endParaRPr>
          </a:p>
          <a:p>
            <a:endParaRPr lang="en-US" altLang="en-US" dirty="0"/>
          </a:p>
        </p:txBody>
      </p:sp>
      <p:sp>
        <p:nvSpPr>
          <p:cNvPr id="35844" name="Slide Number Placeholder 3">
            <a:extLst>
              <a:ext uri="{FF2B5EF4-FFF2-40B4-BE49-F238E27FC236}">
                <a16:creationId xmlns:a16="http://schemas.microsoft.com/office/drawing/2014/main" id="{FDC2720A-AC46-4BB8-BA64-462896B989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155B2E80-F92B-41B7-B1E6-B35429C928B2}" type="slidenum">
              <a:rPr lang="en-US" altLang="en-US" b="0" smtClean="0">
                <a:solidFill>
                  <a:schemeClr val="tx1"/>
                </a:solidFill>
                <a:latin typeface="Times New Roman" panose="02020603050405020304" pitchFamily="18" charset="0"/>
              </a:rPr>
              <a:pPr/>
              <a:t>8</a:t>
            </a:fld>
            <a:endParaRPr lang="en-US" altLang="en-US" b="0">
              <a:solidFill>
                <a:schemeClr val="tx1"/>
              </a:solidFill>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NCHHSTP">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59FDBA88-62FF-4D42-8D95-8F03F649055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7CD29C-CF71-42F8-862D-EF4CE1BD8317}"/>
              </a:ext>
            </a:extLst>
          </p:cNvPr>
          <p:cNvSpPr txBox="1">
            <a:spLocks noChangeArrowheads="1"/>
          </p:cNvSpPr>
          <p:nvPr userDrawn="1"/>
        </p:nvSpPr>
        <p:spPr bwMode="auto">
          <a:xfrm>
            <a:off x="457200" y="120650"/>
            <a:ext cx="690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pPr>
              <a:defRPr/>
            </a:pPr>
            <a:r>
              <a:rPr lang="en-US" altLang="en-US">
                <a:solidFill>
                  <a:srgbClr val="F2F2F2"/>
                </a:solidFill>
                <a:latin typeface="Calibri" panose="020F0502020204030204" pitchFamily="34" charset="0"/>
              </a:rPr>
              <a:t>National Center for HIV/AIDS, Viral Hepatitis, STD, and TB Prevention</a:t>
            </a:r>
          </a:p>
        </p:txBody>
      </p:sp>
      <p:sp>
        <p:nvSpPr>
          <p:cNvPr id="7" name="Title 1"/>
          <p:cNvSpPr>
            <a:spLocks noGrp="1"/>
          </p:cNvSpPr>
          <p:nvPr>
            <p:ph type="title"/>
          </p:nvPr>
        </p:nvSpPr>
        <p:spPr>
          <a:xfrm>
            <a:off x="457200" y="1386071"/>
            <a:ext cx="8408977" cy="1180971"/>
          </a:xfrm>
          <a:prstGeom prst="rect">
            <a:avLst/>
          </a:prstGeom>
        </p:spPr>
        <p:txBody>
          <a:bodyPr/>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457200" y="2859349"/>
            <a:ext cx="6400800" cy="457200"/>
          </a:xfrm>
          <a:prstGeom prst="rect">
            <a:avLst/>
          </a:prstGeom>
        </p:spPr>
        <p:txBody>
          <a:bodyPr/>
          <a:lstStyle>
            <a:lvl1pPr marL="0" indent="0" algn="l">
              <a:buNone/>
              <a:defRPr sz="2000" b="1" baseline="0">
                <a:solidFill>
                  <a:srgbClr val="00788A"/>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0" name="Text Placeholder 8"/>
          <p:cNvSpPr>
            <a:spLocks noGrp="1"/>
          </p:cNvSpPr>
          <p:nvPr>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00788A"/>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322382787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9_Data Slide (for content heavy tables and charts)">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CDD9AB1-03DF-454A-BB29-5F78FFC67C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6" name="Text Placeholder 7"/>
          <p:cNvSpPr>
            <a:spLocks noGrp="1"/>
          </p:cNvSpPr>
          <p:nvPr>
            <p:ph type="body" sz="quarter" idx="10"/>
          </p:nvPr>
        </p:nvSpPr>
        <p:spPr>
          <a:xfrm>
            <a:off x="457200" y="1545167"/>
            <a:ext cx="8229600" cy="4455584"/>
          </a:xfrm>
        </p:spPr>
        <p:txBody>
          <a:bodyPr/>
          <a:lstStyle>
            <a:lvl1pPr marL="342900" indent="-342900">
              <a:buClr>
                <a:srgbClr val="00788A"/>
              </a:buClr>
              <a:buFont typeface="Wingdings" panose="05000000000000000000" pitchFamily="2" charset="2"/>
              <a:buChar char="§"/>
              <a:defRPr sz="2400" b="1">
                <a:solidFill>
                  <a:srgbClr val="00788A"/>
                </a:solidFill>
              </a:defRPr>
            </a:lvl1pPr>
            <a:lvl2pPr>
              <a:buClr>
                <a:srgbClr val="9A4E9E"/>
              </a:buClr>
              <a:defRPr sz="2000">
                <a:solidFill>
                  <a:schemeClr val="accent4">
                    <a:lumMod val="75000"/>
                  </a:schemeClr>
                </a:solidFill>
              </a:defRPr>
            </a:lvl2pPr>
            <a:lvl3pPr>
              <a:buClr>
                <a:srgbClr val="C00000"/>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728570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BULLETS/DATA_2sides">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6A5CA2A-F075-4234-890B-BE7604DDBA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endParaRPr lang="en-US" dirty="0"/>
          </a:p>
        </p:txBody>
      </p:sp>
      <p:sp>
        <p:nvSpPr>
          <p:cNvPr id="3" name="Content Placeholder 2"/>
          <p:cNvSpPr>
            <a:spLocks noGrp="1"/>
          </p:cNvSpPr>
          <p:nvPr>
            <p:ph idx="1"/>
          </p:nvPr>
        </p:nvSpPr>
        <p:spPr>
          <a:xfrm>
            <a:off x="457201"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
        <p:nvSpPr>
          <p:cNvPr id="13" name="Content Placeholder 2"/>
          <p:cNvSpPr>
            <a:spLocks noGrp="1"/>
          </p:cNvSpPr>
          <p:nvPr>
            <p:ph idx="10"/>
          </p:nvPr>
        </p:nvSpPr>
        <p:spPr>
          <a:xfrm>
            <a:off x="4807132"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54614915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lor_background">
    <p:bg>
      <p:bgPr>
        <a:solidFill>
          <a:srgbClr val="0061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2" y="4467097"/>
            <a:ext cx="8294913" cy="1162051"/>
          </a:xfrm>
          <a:prstGeom prst="rect">
            <a:avLst/>
          </a:prstGeom>
        </p:spPr>
        <p:txBody>
          <a:bodyPr anchor="b"/>
          <a:lstStyle>
            <a:lvl1pPr algn="l">
              <a:defRPr sz="3600" b="1" baseline="0">
                <a:solidFill>
                  <a:schemeClr val="bg2"/>
                </a:solidFill>
                <a:effectLst/>
                <a:latin typeface="Calibri" pitchFamily="34" charset="0"/>
              </a:defRPr>
            </a:lvl1pPr>
          </a:lstStyle>
          <a:p>
            <a:r>
              <a:rPr lang="en-US" dirty="0"/>
              <a:t>Click to edit Master title style</a:t>
            </a:r>
          </a:p>
        </p:txBody>
      </p:sp>
      <p:sp>
        <p:nvSpPr>
          <p:cNvPr id="5" name="Text Placeholder 2"/>
          <p:cNvSpPr>
            <a:spLocks noGrp="1"/>
          </p:cNvSpPr>
          <p:nvPr>
            <p:ph type="body" idx="1"/>
          </p:nvPr>
        </p:nvSpPr>
        <p:spPr>
          <a:xfrm>
            <a:off x="457201" y="5900928"/>
            <a:ext cx="77724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369161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B31CEB0-E28A-4C99-B6FD-DC62C37C6096}"/>
              </a:ext>
            </a:extLst>
          </p:cNvPr>
          <p:cNvSpPr txBox="1">
            <a:spLocks/>
          </p:cNvSpPr>
          <p:nvPr userDrawn="1"/>
        </p:nvSpPr>
        <p:spPr>
          <a:xfrm>
            <a:off x="434975" y="6318250"/>
            <a:ext cx="379413" cy="365125"/>
          </a:xfrm>
          <a:prstGeom prst="rect">
            <a:avLst/>
          </a:prstGeom>
        </p:spPr>
        <p:txBody>
          <a:bodyPr lIns="68580" tIns="34290" rIns="68580" bIns="34290" anchor="ctr"/>
          <a:lstStyle>
            <a:defPPr>
              <a:defRPr lang="en-US"/>
            </a:defPPr>
            <a:lvl1pPr marL="0" algn="ct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794854E-BAF0-47C4-ABFA-BC6A2C6E8FAB}" type="slidenum">
              <a:rPr lang="en-US" sz="900" smtClean="0"/>
              <a:pPr>
                <a:defRPr/>
              </a:pPr>
              <a:t>‹#›</a:t>
            </a:fld>
            <a:endParaRPr lang="en-US" sz="900"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85775" y="1713582"/>
            <a:ext cx="8343900" cy="4153263"/>
          </a:xfrm>
        </p:spPr>
        <p:txBody>
          <a:bodyPr/>
          <a:lstStyle>
            <a:lvl2pPr marL="347663" indent="-171450">
              <a:tabLst/>
              <a:defRPr/>
            </a:lvl2pPr>
            <a:lvl3pPr marL="517922" indent="-170260">
              <a:buClr>
                <a:schemeClr val="tx2">
                  <a:lumMod val="65000"/>
                </a:schemeClr>
              </a:buClr>
              <a:tabLst/>
              <a:defRPr/>
            </a:lvl3pPr>
            <a:lvl4pPr marL="689372" indent="-171450">
              <a:buClr>
                <a:schemeClr val="tx2">
                  <a:lumMod val="65000"/>
                </a:schemeClr>
              </a:buClr>
              <a:tabLst/>
              <a:defRPr/>
            </a:lvl4pPr>
            <a:lvl5pPr marL="860822" indent="-171450">
              <a:buClr>
                <a:schemeClr val="tx2">
                  <a:lumMod val="65000"/>
                </a:schemeClr>
              </a:buCl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4A9B8FB-DCA4-4CCB-93A4-61B7A85375D9}"/>
              </a:ext>
            </a:extLst>
          </p:cNvPr>
          <p:cNvSpPr>
            <a:spLocks noGrp="1"/>
          </p:cNvSpPr>
          <p:nvPr>
            <p:ph type="sldNum" sz="quarter" idx="10"/>
          </p:nvPr>
        </p:nvSpPr>
        <p:spPr>
          <a:xfrm>
            <a:off x="8439150" y="6318250"/>
            <a:ext cx="381000" cy="365125"/>
          </a:xfrm>
        </p:spPr>
        <p:txBody>
          <a:bodyPr/>
          <a:lstStyle>
            <a:lvl1pPr>
              <a:defRPr/>
            </a:lvl1pPr>
          </a:lstStyle>
          <a:p>
            <a:pPr>
              <a:defRPr/>
            </a:pPr>
            <a:fld id="{8A48036F-D3AB-4B59-887A-DA9A58C64CF6}" type="slidenum">
              <a:rPr lang="en-US"/>
              <a:pPr>
                <a:defRPr/>
              </a:pPr>
              <a:t>‹#›</a:t>
            </a:fld>
            <a:endParaRPr lang="en-US" dirty="0"/>
          </a:p>
        </p:txBody>
      </p:sp>
    </p:spTree>
    <p:extLst>
      <p:ext uri="{BB962C8B-B14F-4D97-AF65-F5344CB8AC3E}">
        <p14:creationId xmlns:p14="http://schemas.microsoft.com/office/powerpoint/2010/main" val="334000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050" name="Text Placeholder 2">
            <a:extLst>
              <a:ext uri="{FF2B5EF4-FFF2-40B4-BE49-F238E27FC236}">
                <a16:creationId xmlns:a16="http://schemas.microsoft.com/office/drawing/2014/main" id="{48FCC856-C110-46F8-B15D-682F73233B7E}"/>
              </a:ext>
            </a:extLst>
          </p:cNvPr>
          <p:cNvSpPr>
            <a:spLocks noGrp="1"/>
          </p:cNvSpPr>
          <p:nvPr>
            <p:ph type="body" idx="1"/>
          </p:nvPr>
        </p:nvSpPr>
        <p:spPr bwMode="auto">
          <a:xfrm>
            <a:off x="628650" y="1827213"/>
            <a:ext cx="78867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8" r:id="rId5"/>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7F7F7F"/>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7F7F7F"/>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7F7F7F"/>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a:extLst>
              <a:ext uri="{FF2B5EF4-FFF2-40B4-BE49-F238E27FC236}">
                <a16:creationId xmlns:a16="http://schemas.microsoft.com/office/drawing/2014/main" id="{B68B38FD-CB82-46C4-9D5A-498EB5C3F6D3}"/>
              </a:ext>
            </a:extLst>
          </p:cNvPr>
          <p:cNvSpPr>
            <a:spLocks noGrp="1" noChangeArrowheads="1"/>
          </p:cNvSpPr>
          <p:nvPr>
            <p:ph type="title"/>
          </p:nvPr>
        </p:nvSpPr>
        <p:spPr bwMode="auto">
          <a:xfrm>
            <a:off x="368300" y="2846388"/>
            <a:ext cx="8407400" cy="210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spcAft>
                <a:spcPts val="600"/>
              </a:spcAft>
            </a:pPr>
            <a:r>
              <a:rPr lang="en-US" altLang="en-US" sz="3600"/>
              <a:t>School Health Profiles</a:t>
            </a:r>
            <a:br>
              <a:rPr lang="en-US" altLang="en-US" sz="3600"/>
            </a:br>
            <a:br>
              <a:rPr lang="en-US" altLang="en-US" sz="3600"/>
            </a:br>
            <a:r>
              <a:rPr lang="en-US" altLang="en-US" sz="3600"/>
              <a:t>2018</a:t>
            </a:r>
            <a:br>
              <a:rPr lang="en-US" altLang="en-US" sz="3600"/>
            </a:br>
            <a:br>
              <a:rPr lang="en-US" altLang="en-US" sz="3600"/>
            </a:br>
            <a:r>
              <a:rPr lang="en-US" altLang="en-US" sz="3600"/>
              <a:t>State Results</a:t>
            </a:r>
          </a:p>
        </p:txBody>
      </p:sp>
      <p:pic>
        <p:nvPicPr>
          <p:cNvPr id="12291" name="Picture 6" descr="Logos of the United States Department of Health and Human Services and Centers for Disease Control and Prevention">
            <a:extLst>
              <a:ext uri="{FF2B5EF4-FFF2-40B4-BE49-F238E27FC236}">
                <a16:creationId xmlns:a16="http://schemas.microsoft.com/office/drawing/2014/main" id="{5E4229C5-FE6C-4E3E-9CD6-9E7D2C88C4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743575"/>
            <a:ext cx="1905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731DB798-FBDE-4E7B-8FD5-10730FAC9A37}"/>
              </a:ext>
            </a:extLst>
          </p:cNvPr>
          <p:cNvSpPr txBox="1"/>
          <p:nvPr/>
        </p:nvSpPr>
        <p:spPr>
          <a:xfrm>
            <a:off x="457200" y="405008"/>
            <a:ext cx="6902450" cy="369888"/>
          </a:xfrm>
          <a:prstGeom prst="rect">
            <a:avLst/>
          </a:prstGeom>
          <a:noFill/>
        </p:spPr>
        <p:txBody>
          <a:bodyPr>
            <a:spAutoFit/>
          </a:bodyPr>
          <a:lstStyle/>
          <a:p>
            <a:pPr>
              <a:defRPr/>
            </a:pPr>
            <a:r>
              <a:rPr lang="en-US" dirty="0">
                <a:solidFill>
                  <a:schemeClr val="tx2">
                    <a:lumMod val="95000"/>
                  </a:schemeClr>
                </a:solidFill>
                <a:latin typeface="Calibri" panose="020F0502020204030204" pitchFamily="34" charset="0"/>
              </a:rPr>
              <a:t>Division of Adolescent and School Health</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5">
            <a:extLst>
              <a:ext uri="{FF2B5EF4-FFF2-40B4-BE49-F238E27FC236}">
                <a16:creationId xmlns:a16="http://schemas.microsoft.com/office/drawing/2014/main" id="{08B1716F-4E33-44C6-8FFA-6B821638E0C0}"/>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dirty="0"/>
              <a:t>What is the School Health Profiles (Profiles)?</a:t>
            </a:r>
          </a:p>
        </p:txBody>
      </p:sp>
      <p:sp>
        <p:nvSpPr>
          <p:cNvPr id="14339" name="Content Placeholder 2">
            <a:extLst>
              <a:ext uri="{FF2B5EF4-FFF2-40B4-BE49-F238E27FC236}">
                <a16:creationId xmlns:a16="http://schemas.microsoft.com/office/drawing/2014/main" id="{FFA035B5-7A03-44B0-9AC5-5E76BA7A790F}"/>
              </a:ext>
            </a:extLst>
          </p:cNvPr>
          <p:cNvSpPr>
            <a:spLocks noGrp="1"/>
          </p:cNvSpPr>
          <p:nvPr>
            <p:ph type="body" sz="quarter" idx="10"/>
          </p:nvPr>
        </p:nvSpPr>
        <p:spPr>
          <a:xfrm>
            <a:off x="457200" y="2016125"/>
            <a:ext cx="8039100" cy="3341688"/>
          </a:xfrm>
        </p:spPr>
        <p:txBody>
          <a:bodyPr/>
          <a:lstStyle/>
          <a:p>
            <a:r>
              <a:rPr lang="en-US" altLang="en-US" dirty="0">
                <a:solidFill>
                  <a:srgbClr val="000000"/>
                </a:solidFill>
              </a:rPr>
              <a:t>Profiles is a system of surveys assessing school health policies and practices in states, territories, and large urban school districts</a:t>
            </a:r>
          </a:p>
          <a:p>
            <a:r>
              <a:rPr lang="en-US" altLang="en-US" dirty="0">
                <a:solidFill>
                  <a:srgbClr val="000000"/>
                </a:solidFill>
              </a:rPr>
              <a:t>Profiles surveys are conducted biennially (during even-numbered years) by state, territorial, and local education and health agencies with technical assistance from CDC</a:t>
            </a:r>
          </a:p>
          <a:p>
            <a:r>
              <a:rPr lang="en-US" altLang="en-US" dirty="0">
                <a:solidFill>
                  <a:srgbClr val="000000"/>
                </a:solidFill>
              </a:rPr>
              <a:t>Profiles questionnaires are administered to middle and high school principals and lead health education teachers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5">
            <a:extLst>
              <a:ext uri="{FF2B5EF4-FFF2-40B4-BE49-F238E27FC236}">
                <a16:creationId xmlns:a16="http://schemas.microsoft.com/office/drawing/2014/main" id="{B5F9AD27-3791-4D7A-A78C-6CEBBBA0DBFE}"/>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dirty="0"/>
              <a:t>Topics Monitored by Profiles</a:t>
            </a:r>
          </a:p>
        </p:txBody>
      </p:sp>
      <p:sp>
        <p:nvSpPr>
          <p:cNvPr id="16387" name="Content Placeholder 2">
            <a:extLst>
              <a:ext uri="{FF2B5EF4-FFF2-40B4-BE49-F238E27FC236}">
                <a16:creationId xmlns:a16="http://schemas.microsoft.com/office/drawing/2014/main" id="{B99F1A25-AF15-4377-A355-4BD677F399B9}"/>
              </a:ext>
            </a:extLst>
          </p:cNvPr>
          <p:cNvSpPr>
            <a:spLocks noGrp="1"/>
          </p:cNvSpPr>
          <p:nvPr>
            <p:ph type="body" sz="quarter" idx="10"/>
          </p:nvPr>
        </p:nvSpPr>
        <p:spPr>
          <a:xfrm>
            <a:off x="457200" y="2016125"/>
            <a:ext cx="8039100" cy="3341688"/>
          </a:xfrm>
        </p:spPr>
        <p:txBody>
          <a:bodyPr/>
          <a:lstStyle/>
          <a:p>
            <a:r>
              <a:rPr lang="en-US" altLang="en-US" dirty="0">
                <a:solidFill>
                  <a:srgbClr val="000000"/>
                </a:solidFill>
              </a:rPr>
              <a:t>School health education requirements and content</a:t>
            </a:r>
          </a:p>
          <a:p>
            <a:r>
              <a:rPr lang="en-US" altLang="en-US" dirty="0">
                <a:solidFill>
                  <a:srgbClr val="000000"/>
                </a:solidFill>
              </a:rPr>
              <a:t>Physical education and physical activity</a:t>
            </a:r>
          </a:p>
          <a:p>
            <a:r>
              <a:rPr lang="en-US" altLang="en-US" dirty="0">
                <a:solidFill>
                  <a:srgbClr val="000000"/>
                </a:solidFill>
              </a:rPr>
              <a:t>Practices related to bullying and sexual harassment</a:t>
            </a:r>
          </a:p>
          <a:p>
            <a:r>
              <a:rPr lang="en-US" altLang="en-US" dirty="0">
                <a:solidFill>
                  <a:srgbClr val="000000"/>
                </a:solidFill>
              </a:rPr>
              <a:t>School health policies related to tobacco-use prevention and nutrition</a:t>
            </a:r>
          </a:p>
          <a:p>
            <a:r>
              <a:rPr lang="en-US" altLang="en-US" dirty="0">
                <a:solidFill>
                  <a:srgbClr val="000000"/>
                </a:solidFill>
              </a:rPr>
              <a:t>School-based health services</a:t>
            </a:r>
          </a:p>
          <a:p>
            <a:r>
              <a:rPr lang="en-US" altLang="en-US" dirty="0">
                <a:solidFill>
                  <a:srgbClr val="000000"/>
                </a:solidFill>
              </a:rPr>
              <a:t>Family engagement and community involvement</a:t>
            </a:r>
          </a:p>
          <a:p>
            <a:r>
              <a:rPr lang="en-US" altLang="en-US" dirty="0">
                <a:solidFill>
                  <a:srgbClr val="000000"/>
                </a:solidFill>
              </a:rPr>
              <a:t>School health coordination</a:t>
            </a:r>
          </a:p>
          <a:p>
            <a:endParaRPr lang="en-US" altLang="en-US" dirty="0">
              <a:solidFill>
                <a:srgbClr val="000000"/>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descr="Logos of the United States Department of Health and Human Services and Centers for Disease Control and Prevention&#10;">
            <a:extLst>
              <a:ext uri="{FF2B5EF4-FFF2-40B4-BE49-F238E27FC236}">
                <a16:creationId xmlns:a16="http://schemas.microsoft.com/office/drawing/2014/main" id="{989A90DA-D942-4A13-A34A-452D95F578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5250" y="5715000"/>
            <a:ext cx="142875"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Group 117">
            <a:extLst>
              <a:ext uri="{FF2B5EF4-FFF2-40B4-BE49-F238E27FC236}">
                <a16:creationId xmlns:a16="http://schemas.microsoft.com/office/drawing/2014/main" id="{5715C179-AB4F-482C-A78F-3CC2273D558F}"/>
              </a:ext>
            </a:extLst>
          </p:cNvPr>
          <p:cNvGraphicFramePr>
            <a:graphicFrameLocks noGrp="1"/>
          </p:cNvGraphicFramePr>
          <p:nvPr>
            <p:extLst>
              <p:ext uri="{D42A27DB-BD31-4B8C-83A1-F6EECF244321}">
                <p14:modId xmlns:p14="http://schemas.microsoft.com/office/powerpoint/2010/main" val="4160842645"/>
              </p:ext>
            </p:extLst>
          </p:nvPr>
        </p:nvGraphicFramePr>
        <p:xfrm>
          <a:off x="396875" y="2114550"/>
          <a:ext cx="8380414" cy="3138486"/>
        </p:xfrm>
        <a:graphic>
          <a:graphicData uri="http://schemas.openxmlformats.org/drawingml/2006/table">
            <a:tbl>
              <a:tblPr/>
              <a:tblGrid>
                <a:gridCol w="1654200">
                  <a:extLst>
                    <a:ext uri="{9D8B030D-6E8A-4147-A177-3AD203B41FA5}">
                      <a16:colId xmlns:a16="http://schemas.microsoft.com/office/drawing/2014/main" val="20000"/>
                    </a:ext>
                  </a:extLst>
                </a:gridCol>
                <a:gridCol w="548723">
                  <a:extLst>
                    <a:ext uri="{9D8B030D-6E8A-4147-A177-3AD203B41FA5}">
                      <a16:colId xmlns:a16="http://schemas.microsoft.com/office/drawing/2014/main" val="20001"/>
                    </a:ext>
                  </a:extLst>
                </a:gridCol>
                <a:gridCol w="662852">
                  <a:extLst>
                    <a:ext uri="{9D8B030D-6E8A-4147-A177-3AD203B41FA5}">
                      <a16:colId xmlns:a16="http://schemas.microsoft.com/office/drawing/2014/main" val="20002"/>
                    </a:ext>
                  </a:extLst>
                </a:gridCol>
                <a:gridCol w="580068">
                  <a:extLst>
                    <a:ext uri="{9D8B030D-6E8A-4147-A177-3AD203B41FA5}">
                      <a16:colId xmlns:a16="http://schemas.microsoft.com/office/drawing/2014/main" val="20003"/>
                    </a:ext>
                  </a:extLst>
                </a:gridCol>
                <a:gridCol w="662852">
                  <a:extLst>
                    <a:ext uri="{9D8B030D-6E8A-4147-A177-3AD203B41FA5}">
                      <a16:colId xmlns:a16="http://schemas.microsoft.com/office/drawing/2014/main" val="20004"/>
                    </a:ext>
                  </a:extLst>
                </a:gridCol>
                <a:gridCol w="662852">
                  <a:extLst>
                    <a:ext uri="{9D8B030D-6E8A-4147-A177-3AD203B41FA5}">
                      <a16:colId xmlns:a16="http://schemas.microsoft.com/office/drawing/2014/main" val="20005"/>
                    </a:ext>
                  </a:extLst>
                </a:gridCol>
                <a:gridCol w="589203">
                  <a:extLst>
                    <a:ext uri="{9D8B030D-6E8A-4147-A177-3AD203B41FA5}">
                      <a16:colId xmlns:a16="http://schemas.microsoft.com/office/drawing/2014/main" val="20006"/>
                    </a:ext>
                  </a:extLst>
                </a:gridCol>
                <a:gridCol w="589203">
                  <a:extLst>
                    <a:ext uri="{9D8B030D-6E8A-4147-A177-3AD203B41FA5}">
                      <a16:colId xmlns:a16="http://schemas.microsoft.com/office/drawing/2014/main" val="20007"/>
                    </a:ext>
                  </a:extLst>
                </a:gridCol>
                <a:gridCol w="589203">
                  <a:extLst>
                    <a:ext uri="{9D8B030D-6E8A-4147-A177-3AD203B41FA5}">
                      <a16:colId xmlns:a16="http://schemas.microsoft.com/office/drawing/2014/main" val="20008"/>
                    </a:ext>
                  </a:extLst>
                </a:gridCol>
                <a:gridCol w="662852">
                  <a:extLst>
                    <a:ext uri="{9D8B030D-6E8A-4147-A177-3AD203B41FA5}">
                      <a16:colId xmlns:a16="http://schemas.microsoft.com/office/drawing/2014/main" val="20009"/>
                    </a:ext>
                  </a:extLst>
                </a:gridCol>
                <a:gridCol w="589203">
                  <a:extLst>
                    <a:ext uri="{9D8B030D-6E8A-4147-A177-3AD203B41FA5}">
                      <a16:colId xmlns:a16="http://schemas.microsoft.com/office/drawing/2014/main" val="2801441159"/>
                    </a:ext>
                  </a:extLst>
                </a:gridCol>
                <a:gridCol w="589203">
                  <a:extLst>
                    <a:ext uri="{9D8B030D-6E8A-4147-A177-3AD203B41FA5}">
                      <a16:colId xmlns:a16="http://schemas.microsoft.com/office/drawing/2014/main" val="2410618227"/>
                    </a:ext>
                  </a:extLst>
                </a:gridCol>
              </a:tblGrid>
              <a:tr h="418192">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500" b="1" i="0" u="none" strike="noStrike" cap="none" normalizeH="0" baseline="0" dirty="0">
                        <a:ln>
                          <a:noFill/>
                        </a:ln>
                        <a:solidFill>
                          <a:schemeClr val="tx2"/>
                        </a:solidFill>
                        <a:effectLst/>
                        <a:latin typeface="Arial" charset="0"/>
                        <a:ea typeface="ＭＳ Ｐゴシック" charset="-128"/>
                      </a:endParaRP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1998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2000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2002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2004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2006</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2008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2010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2012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2014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2016</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charset="0"/>
                          <a:ea typeface="ＭＳ Ｐゴシック" charset="-128"/>
                        </a:rPr>
                        <a:t>2018</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28575" cap="flat" cmpd="sng" algn="ctr">
                      <a:solidFill>
                        <a:schemeClr val="bg2">
                          <a:lumMod val="6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0"/>
                  </a:ext>
                </a:extLst>
              </a:tr>
              <a:tr h="41694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 of states</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38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38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43</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41</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49</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2"/>
                          </a:solidFill>
                          <a:effectLst/>
                          <a:latin typeface="Arial Narrow" charset="0"/>
                          <a:ea typeface="ＭＳ Ｐゴシック" charset="-128"/>
                        </a:rPr>
                        <a:t>48</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1"/>
                  </a:ext>
                </a:extLst>
              </a:tr>
              <a:tr h="49537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 of large urban school districts</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13</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13</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16</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21</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19</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21</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21</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2"/>
                          </a:solidFill>
                          <a:effectLst/>
                          <a:latin typeface="Arial Narrow" charset="0"/>
                          <a:ea typeface="ＭＳ Ｐゴシック" charset="-128"/>
                        </a:rPr>
                        <a:t>21</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2"/>
                  </a:ext>
                </a:extLst>
              </a:tr>
              <a:tr h="37577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 of territories</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6</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3</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2"/>
                          </a:solidFill>
                          <a:effectLst/>
                          <a:latin typeface="Arial Narrow" charset="0"/>
                          <a:ea typeface="ＭＳ Ｐゴシック" charset="-128"/>
                        </a:rPr>
                        <a:t>2</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3"/>
                  </a:ext>
                </a:extLst>
              </a:tr>
              <a:tr h="49537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 of tribal governments</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500" b="1" i="0" u="none" strike="noStrike" cap="none" normalizeH="0" baseline="0" dirty="0">
                          <a:ln>
                            <a:noFill/>
                          </a:ln>
                          <a:solidFill>
                            <a:schemeClr val="tx2"/>
                          </a:solidFill>
                          <a:effectLst/>
                          <a:latin typeface="Arial Narrow" charset="0"/>
                          <a:ea typeface="ＭＳ Ｐゴシック" charset="-128"/>
                        </a:rPr>
                        <a:t>--</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4"/>
                  </a:ext>
                </a:extLst>
              </a:tr>
              <a:tr h="44146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Total # of sites</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48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51</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57</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54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60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78</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75</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75</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2"/>
                          </a:solidFill>
                          <a:effectLst/>
                          <a:latin typeface="Arial Narrow" charset="0"/>
                          <a:ea typeface="ＭＳ Ｐゴシック" charset="-128"/>
                        </a:rPr>
                        <a:t>71</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5"/>
                  </a:ext>
                </a:extLst>
              </a:tr>
              <a:tr h="49537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Arial Narrow" charset="0"/>
                          <a:ea typeface="ＭＳ Ｐゴシック" charset="-128"/>
                        </a:rPr>
                        <a:t>Total % of sites with weighted data</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rgbClr val="02818A"/>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77%</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75%</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77%</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70%</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82%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94%</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99%</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92%</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96%</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190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rgbClr val="02818A"/>
                          </a:solidFill>
                          <a:effectLst/>
                          <a:latin typeface="Arial Narrow" charset="0"/>
                          <a:ea typeface="ＭＳ Ｐゴシック" charset="-128"/>
                        </a:rPr>
                        <a:t>97%</a:t>
                      </a:r>
                    </a:p>
                  </a:txBody>
                  <a:tcPr marL="68588" marR="68588" marT="34295" marB="34295" horzOverflow="overflow">
                    <a:lnL w="19050" cap="flat" cmpd="sng" algn="ctr">
                      <a:solidFill>
                        <a:schemeClr val="bg2">
                          <a:lumMod val="7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2"/>
                          </a:solidFill>
                          <a:effectLst/>
                          <a:latin typeface="Arial Narrow" charset="0"/>
                          <a:ea typeface="ＭＳ Ｐゴシック" charset="-128"/>
                        </a:rPr>
                        <a:t>93%</a:t>
                      </a:r>
                    </a:p>
                  </a:txBody>
                  <a:tcPr marL="68588" marR="68588" marT="34295" marB="34295" horzOverflow="overflow">
                    <a:lnL w="28575" cap="flat" cmpd="sng" algn="ctr">
                      <a:solidFill>
                        <a:schemeClr val="bg2">
                          <a:lumMod val="65000"/>
                        </a:schemeClr>
                      </a:solidFill>
                      <a:prstDash val="solid"/>
                      <a:round/>
                      <a:headEnd type="none" w="med" len="med"/>
                      <a:tailEnd type="none" w="med" len="med"/>
                    </a:lnL>
                    <a:lnR w="28575" cap="flat" cmpd="sng" algn="ctr">
                      <a:solidFill>
                        <a:schemeClr val="bg2">
                          <a:lumMod val="6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28575" cap="flat" cmpd="sng" algn="ctr">
                      <a:solidFill>
                        <a:schemeClr val="bg2">
                          <a:lumMod val="65000"/>
                        </a:schemeClr>
                      </a:solidFill>
                      <a:prstDash val="solid"/>
                      <a:round/>
                      <a:headEnd type="none" w="med" len="med"/>
                      <a:tailEnd type="none" w="med" len="med"/>
                    </a:lnB>
                    <a:lnTlToBr>
                      <a:noFill/>
                    </a:lnTlToBr>
                    <a:lnBlToTr>
                      <a:noFill/>
                    </a:lnBlToTr>
                    <a:solidFill>
                      <a:srgbClr val="02818A"/>
                    </a:solidFill>
                  </a:tcPr>
                </a:tc>
                <a:extLst>
                  <a:ext uri="{0D108BD9-81ED-4DB2-BD59-A6C34878D82A}">
                    <a16:rowId xmlns:a16="http://schemas.microsoft.com/office/drawing/2014/main" val="10006"/>
                  </a:ext>
                </a:extLst>
              </a:tr>
            </a:tbl>
          </a:graphicData>
        </a:graphic>
      </p:graphicFrame>
      <p:sp>
        <p:nvSpPr>
          <p:cNvPr id="18541" name="Rectangle 8">
            <a:extLst>
              <a:ext uri="{FF2B5EF4-FFF2-40B4-BE49-F238E27FC236}">
                <a16:creationId xmlns:a16="http://schemas.microsoft.com/office/drawing/2014/main" id="{D79ED0C5-23F6-4EBD-B649-F7FFE69E4AE9}"/>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eaLnBrk="1" hangingPunct="1"/>
            <a:br>
              <a:rPr lang="en-US" altLang="en-US" sz="2100">
                <a:solidFill>
                  <a:srgbClr val="FFC000"/>
                </a:solidFill>
              </a:rPr>
            </a:br>
            <a:r>
              <a:rPr lang="en-US" altLang="en-US"/>
              <a:t>Profiles Participation, 1998-2018</a:t>
            </a:r>
            <a:endParaRPr lang="en-US" altLang="en-US" sz="21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9D8CA54F-4355-4DEE-ABB7-7E29C25DBC51}"/>
              </a:ext>
            </a:extLst>
          </p:cNvPr>
          <p:cNvSpPr>
            <a:spLocks noGrp="1" noChangeArrowheads="1"/>
          </p:cNvSpPr>
          <p:nvPr>
            <p:ph type="title"/>
          </p:nvPr>
        </p:nvSpPr>
        <p:spPr bwMode="auto">
          <a:xfrm>
            <a:off x="457200" y="1068388"/>
            <a:ext cx="8229600" cy="506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sz="2400"/>
              <a:t>State, Territorial, and District Participation—Profiles 2018</a:t>
            </a:r>
          </a:p>
        </p:txBody>
      </p:sp>
      <p:pic>
        <p:nvPicPr>
          <p:cNvPr id="28675" name="Picture 3" descr="This map illustrates states and large urban school districts that participated in the School Health Profiles in 2018.">
            <a:extLst>
              <a:ext uri="{FF2B5EF4-FFF2-40B4-BE49-F238E27FC236}">
                <a16:creationId xmlns:a16="http://schemas.microsoft.com/office/drawing/2014/main" id="{A67DD517-FA73-4524-A83A-EA7C50A617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39888"/>
            <a:ext cx="6096000" cy="415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2FBC7B1E-0BEB-477B-9C41-88482C2B5ACB}"/>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a:t>Uses of Profiles Data</a:t>
            </a:r>
          </a:p>
        </p:txBody>
      </p:sp>
      <p:sp>
        <p:nvSpPr>
          <p:cNvPr id="30723" name="Text Placeholder 2">
            <a:extLst>
              <a:ext uri="{FF2B5EF4-FFF2-40B4-BE49-F238E27FC236}">
                <a16:creationId xmlns:a16="http://schemas.microsoft.com/office/drawing/2014/main" id="{4E2CAEA9-7E77-49F5-A4E1-A6A0B19C8F24}"/>
              </a:ext>
            </a:extLst>
          </p:cNvPr>
          <p:cNvSpPr>
            <a:spLocks noGrp="1"/>
          </p:cNvSpPr>
          <p:nvPr>
            <p:ph type="body" sz="quarter" idx="10"/>
          </p:nvPr>
        </p:nvSpPr>
        <p:spPr>
          <a:xfrm>
            <a:off x="457200" y="1544638"/>
            <a:ext cx="8229600" cy="4456112"/>
          </a:xfrm>
        </p:spPr>
        <p:txBody>
          <a:bodyPr/>
          <a:lstStyle/>
          <a:p>
            <a:pPr eaLnBrk="1" hangingPunct="1">
              <a:buFont typeface="Monotype Sorts" panose="05010101010101010101" pitchFamily="2" charset="2"/>
              <a:buNone/>
            </a:pPr>
            <a:r>
              <a:rPr lang="en-US" altLang="en-US" dirty="0">
                <a:solidFill>
                  <a:srgbClr val="000000"/>
                </a:solidFill>
              </a:rPr>
              <a:t>Education and health officials use Profiles data to</a:t>
            </a:r>
          </a:p>
          <a:p>
            <a:pPr eaLnBrk="1" hangingPunct="1"/>
            <a:r>
              <a:rPr lang="en-US" altLang="en-US" dirty="0">
                <a:solidFill>
                  <a:srgbClr val="000000"/>
                </a:solidFill>
              </a:rPr>
              <a:t>Describe school health policies and practices and compare them across jurisdictions</a:t>
            </a:r>
          </a:p>
          <a:p>
            <a:pPr eaLnBrk="1" hangingPunct="1"/>
            <a:r>
              <a:rPr lang="en-US" altLang="en-US" dirty="0">
                <a:solidFill>
                  <a:srgbClr val="000000"/>
                </a:solidFill>
              </a:rPr>
              <a:t>Identify professional development needs</a:t>
            </a:r>
          </a:p>
          <a:p>
            <a:pPr eaLnBrk="1" hangingPunct="1"/>
            <a:r>
              <a:rPr lang="en-US" altLang="en-US" dirty="0">
                <a:solidFill>
                  <a:srgbClr val="000000"/>
                </a:solidFill>
              </a:rPr>
              <a:t>Plan and monitor programs</a:t>
            </a:r>
          </a:p>
          <a:p>
            <a:pPr eaLnBrk="1" hangingPunct="1"/>
            <a:r>
              <a:rPr lang="en-US" altLang="en-US" dirty="0">
                <a:solidFill>
                  <a:srgbClr val="000000"/>
                </a:solidFill>
              </a:rPr>
              <a:t>Support health-related policies and legislation</a:t>
            </a:r>
          </a:p>
          <a:p>
            <a:pPr eaLnBrk="1" hangingPunct="1"/>
            <a:r>
              <a:rPr lang="en-US" altLang="en-US" dirty="0">
                <a:solidFill>
                  <a:srgbClr val="000000"/>
                </a:solidFill>
              </a:rPr>
              <a:t>Seek funding</a:t>
            </a:r>
          </a:p>
          <a:p>
            <a:pPr eaLnBrk="1" hangingPunct="1"/>
            <a:r>
              <a:rPr lang="en-US" altLang="en-US" dirty="0">
                <a:solidFill>
                  <a:srgbClr val="000000"/>
                </a:solidFill>
              </a:rPr>
              <a:t>Garner support for future surveys</a:t>
            </a:r>
          </a:p>
          <a:p>
            <a:endParaRPr lang="en-US" alt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09494A96-E5D1-4C0D-9C81-5D6D60DBF33B}"/>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a:t>Examples of Uses of Profiles Data</a:t>
            </a:r>
          </a:p>
        </p:txBody>
      </p:sp>
      <p:sp>
        <p:nvSpPr>
          <p:cNvPr id="32771" name="Text Placeholder 2">
            <a:extLst>
              <a:ext uri="{FF2B5EF4-FFF2-40B4-BE49-F238E27FC236}">
                <a16:creationId xmlns:a16="http://schemas.microsoft.com/office/drawing/2014/main" id="{12E78E2E-8E73-41BA-8C61-2BAF2351A882}"/>
              </a:ext>
            </a:extLst>
          </p:cNvPr>
          <p:cNvSpPr>
            <a:spLocks noGrp="1"/>
          </p:cNvSpPr>
          <p:nvPr>
            <p:ph type="body" sz="quarter" idx="10"/>
          </p:nvPr>
        </p:nvSpPr>
        <p:spPr>
          <a:xfrm>
            <a:off x="457200" y="1544638"/>
            <a:ext cx="8229600" cy="4456112"/>
          </a:xfrm>
        </p:spPr>
        <p:txBody>
          <a:bodyPr/>
          <a:lstStyle/>
          <a:p>
            <a:r>
              <a:rPr lang="en-US" altLang="en-US" dirty="0">
                <a:solidFill>
                  <a:srgbClr val="000000"/>
                </a:solidFill>
              </a:rPr>
              <a:t>Maine Department of Education</a:t>
            </a:r>
          </a:p>
          <a:p>
            <a:pPr lvl="1"/>
            <a:r>
              <a:rPr lang="en-US" altLang="en-US" dirty="0">
                <a:solidFill>
                  <a:srgbClr val="000000"/>
                </a:solidFill>
              </a:rPr>
              <a:t>Used School Health Profiles results to inform the revision of their health education and physical education standards. </a:t>
            </a:r>
          </a:p>
          <a:p>
            <a:r>
              <a:rPr lang="en-US" altLang="en-US" dirty="0">
                <a:solidFill>
                  <a:srgbClr val="000000"/>
                </a:solidFill>
              </a:rPr>
              <a:t>Boston Public Schools</a:t>
            </a:r>
          </a:p>
          <a:p>
            <a:pPr lvl="1"/>
            <a:r>
              <a:rPr lang="en-US" altLang="en-US" dirty="0">
                <a:solidFill>
                  <a:srgbClr val="000000"/>
                </a:solidFill>
              </a:rPr>
              <a:t>Has used Profiles results to track implementation of the District Wellness Policy, including health education curriculum delivery, training of teachers, and implementation of their Safe and Supportive Schools Policy. </a:t>
            </a:r>
          </a:p>
          <a:p>
            <a:r>
              <a:rPr lang="en-US" altLang="en-US" dirty="0">
                <a:solidFill>
                  <a:srgbClr val="000000"/>
                </a:solidFill>
              </a:rPr>
              <a:t>New York City Office of School Wellness Programs</a:t>
            </a:r>
          </a:p>
          <a:p>
            <a:pPr lvl="1"/>
            <a:r>
              <a:rPr lang="en-US" altLang="en-US" dirty="0">
                <a:solidFill>
                  <a:srgbClr val="000000"/>
                </a:solidFill>
              </a:rPr>
              <a:t>Use Profiles data to inform the design of professional learning opportunities for health and physical education teachers and principals. </a:t>
            </a:r>
          </a:p>
          <a:p>
            <a:endParaRPr lang="en-US" alt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D0A97D1D-AA78-4F1E-9942-918D0E84E572}"/>
              </a:ext>
            </a:extLst>
          </p:cNvPr>
          <p:cNvSpPr>
            <a:spLocks noGrp="1" noChangeArrowheads="1"/>
          </p:cNvSpPr>
          <p:nvPr>
            <p:ph type="title"/>
          </p:nvPr>
        </p:nvSpPr>
        <p:spPr bwMode="auto">
          <a:xfrm>
            <a:off x="457200" y="2746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algn="ctr"/>
            <a:r>
              <a:rPr lang="en-US" altLang="en-US"/>
              <a:t>Profiles Information</a:t>
            </a:r>
          </a:p>
        </p:txBody>
      </p:sp>
      <p:sp>
        <p:nvSpPr>
          <p:cNvPr id="3" name="Text Placeholder 2">
            <a:extLst>
              <a:ext uri="{FF2B5EF4-FFF2-40B4-BE49-F238E27FC236}">
                <a16:creationId xmlns:a16="http://schemas.microsoft.com/office/drawing/2014/main" id="{DD2153B4-1F36-44D6-8E61-F6384484A138}"/>
              </a:ext>
            </a:extLst>
          </p:cNvPr>
          <p:cNvSpPr>
            <a:spLocks noGrp="1"/>
          </p:cNvSpPr>
          <p:nvPr>
            <p:ph type="body" sz="quarter" idx="10"/>
          </p:nvPr>
        </p:nvSpPr>
        <p:spPr>
          <a:xfrm>
            <a:off x="457200" y="1544638"/>
            <a:ext cx="8229600" cy="4456112"/>
          </a:xfrm>
        </p:spPr>
        <p:txBody>
          <a:bodyPr/>
          <a:lstStyle/>
          <a:p>
            <a:pPr marL="0" indent="0">
              <a:buFont typeface="Wingdings" panose="05000000000000000000" pitchFamily="2" charset="2"/>
              <a:buNone/>
              <a:defRPr/>
            </a:pPr>
            <a:r>
              <a:rPr lang="en-US" dirty="0">
                <a:solidFill>
                  <a:srgbClr val="000000"/>
                </a:solidFill>
              </a:rPr>
              <a:t>http://www.cdc.gov/schoolhealthprofiles</a:t>
            </a:r>
          </a:p>
          <a:p>
            <a:pPr>
              <a:defRPr/>
            </a:pPr>
            <a:r>
              <a:rPr lang="en-US" dirty="0">
                <a:solidFill>
                  <a:srgbClr val="000000"/>
                </a:solidFill>
              </a:rPr>
              <a:t>Overview of the School Health Profiles</a:t>
            </a:r>
          </a:p>
          <a:p>
            <a:pPr>
              <a:defRPr/>
            </a:pPr>
            <a:r>
              <a:rPr lang="en-US" dirty="0">
                <a:solidFill>
                  <a:srgbClr val="000000"/>
                </a:solidFill>
              </a:rPr>
              <a:t>Questionnaires</a:t>
            </a:r>
          </a:p>
          <a:p>
            <a:pPr>
              <a:defRPr/>
            </a:pPr>
            <a:r>
              <a:rPr lang="en-US" dirty="0">
                <a:solidFill>
                  <a:srgbClr val="000000"/>
                </a:solidFill>
              </a:rPr>
              <a:t>Comprehensive results</a:t>
            </a:r>
          </a:p>
          <a:p>
            <a:pPr>
              <a:defRPr/>
            </a:pPr>
            <a:r>
              <a:rPr lang="en-US" dirty="0">
                <a:solidFill>
                  <a:srgbClr val="000000"/>
                </a:solidFill>
              </a:rPr>
              <a:t>Fact sheet</a:t>
            </a:r>
          </a:p>
          <a:p>
            <a:pPr>
              <a:defRPr/>
            </a:pPr>
            <a:r>
              <a:rPr lang="en-US" dirty="0">
                <a:solidFill>
                  <a:srgbClr val="000000"/>
                </a:solidFill>
              </a:rPr>
              <a:t>Publications and journal articles</a:t>
            </a:r>
          </a:p>
          <a:p>
            <a:pPr>
              <a:defRPr/>
            </a:pPr>
            <a:r>
              <a:rPr lang="en-US" dirty="0">
                <a:solidFill>
                  <a:srgbClr val="000000"/>
                </a:solidFill>
              </a:rPr>
              <a:t>Participation history</a:t>
            </a:r>
          </a:p>
          <a:p>
            <a:pPr>
              <a:defRPr/>
            </a:pPr>
            <a:r>
              <a:rPr lang="en-US" dirty="0">
                <a:solidFill>
                  <a:srgbClr val="000000"/>
                </a:solidFill>
              </a:rPr>
              <a:t>Frequently asked questions about requesting data files</a:t>
            </a:r>
          </a:p>
          <a:p>
            <a:pPr>
              <a:defRPr/>
            </a:pPr>
            <a:r>
              <a:rPr lang="en-US" dirty="0">
                <a:solidFill>
                  <a:srgbClr val="000000"/>
                </a:solidFill>
              </a:rPr>
              <a:t>Data file request form</a:t>
            </a:r>
          </a:p>
          <a:p>
            <a:pPr>
              <a:defRPr/>
            </a:pPr>
            <a:endParaRPr lang="en-US" dirty="0"/>
          </a:p>
        </p:txBody>
      </p:sp>
    </p:spTree>
  </p:cSld>
  <p:clrMapOvr>
    <a:masterClrMapping/>
  </p:clrMapOvr>
  <p:transition>
    <p:fade/>
  </p:transition>
</p:sld>
</file>

<file path=ppt/theme/theme1.xml><?xml version="1.0" encoding="utf-8"?>
<a:theme xmlns:a="http://schemas.openxmlformats.org/drawingml/2006/main" name="NCEH_ATSDR_combined">
  <a:themeElements>
    <a:clrScheme name="Custom 13">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K:\GRAPHICS\LOGOS\DASHTEM.PPT</Template>
  <TotalTime>29894</TotalTime>
  <Words>1388</Words>
  <Application>Microsoft Office PowerPoint</Application>
  <PresentationFormat>On-screen Show (4:3)</PresentationFormat>
  <Paragraphs>193</Paragraphs>
  <Slides>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Narrow</vt:lpstr>
      <vt:lpstr>Calibri</vt:lpstr>
      <vt:lpstr>Courier New</vt:lpstr>
      <vt:lpstr>Monotype Sorts</vt:lpstr>
      <vt:lpstr>Myriad Web Pro</vt:lpstr>
      <vt:lpstr>Times New Roman</vt:lpstr>
      <vt:lpstr>Wingdings</vt:lpstr>
      <vt:lpstr>NCEH_ATSDR_combined</vt:lpstr>
      <vt:lpstr>School Health Profiles  2018  State Results</vt:lpstr>
      <vt:lpstr>What is the School Health Profiles (Profiles)?</vt:lpstr>
      <vt:lpstr>Topics Monitored by Profiles</vt:lpstr>
      <vt:lpstr> Profiles Participation, 1998-2018</vt:lpstr>
      <vt:lpstr>State, Territorial, and District Participation—Profiles 2018</vt:lpstr>
      <vt:lpstr>Uses of Profiles Data</vt:lpstr>
      <vt:lpstr>Examples of Uses of Profiles Data</vt:lpstr>
      <vt:lpstr>Profiles Information</vt:lpstr>
    </vt:vector>
  </TitlesOfParts>
  <Company>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Profile State Maps</dc:title>
  <dc:subject>The Youth Risk Behavior Surveillance System</dc:subject>
  <dc:creator>Thornton, Jemekia (CDC/DDID/NCHHSTP/DASH)</dc:creator>
  <cp:lastModifiedBy>Sibert, Kelli (CDC/DDID/NCHHSTP/OD) (CTR)</cp:lastModifiedBy>
  <cp:revision>1673</cp:revision>
  <cp:lastPrinted>2019-11-01T16:40:46Z</cp:lastPrinted>
  <dcterms:created xsi:type="dcterms:W3CDTF">1999-06-07T17:41:32Z</dcterms:created>
  <dcterms:modified xsi:type="dcterms:W3CDTF">2019-11-08T16:01:34Z</dcterms:modified>
</cp:coreProperties>
</file>