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3" r:id="rId1"/>
  </p:sldMasterIdLst>
  <p:notesMasterIdLst>
    <p:notesMasterId r:id="rId44"/>
  </p:notesMasterIdLst>
  <p:sldIdLst>
    <p:sldId id="314" r:id="rId2"/>
    <p:sldId id="266" r:id="rId3"/>
    <p:sldId id="269" r:id="rId4"/>
    <p:sldId id="270" r:id="rId5"/>
    <p:sldId id="271" r:id="rId6"/>
    <p:sldId id="272" r:id="rId7"/>
    <p:sldId id="273" r:id="rId8"/>
    <p:sldId id="274" r:id="rId9"/>
    <p:sldId id="275" r:id="rId10"/>
    <p:sldId id="276" r:id="rId11"/>
    <p:sldId id="277" r:id="rId12"/>
    <p:sldId id="278" r:id="rId13"/>
    <p:sldId id="313" r:id="rId14"/>
    <p:sldId id="284" r:id="rId15"/>
    <p:sldId id="285" r:id="rId16"/>
    <p:sldId id="286" r:id="rId17"/>
    <p:sldId id="287" r:id="rId18"/>
    <p:sldId id="290" r:id="rId19"/>
    <p:sldId id="289" r:id="rId20"/>
    <p:sldId id="288" r:id="rId21"/>
    <p:sldId id="291" r:id="rId22"/>
    <p:sldId id="295" r:id="rId23"/>
    <p:sldId id="292" r:id="rId24"/>
    <p:sldId id="294" r:id="rId25"/>
    <p:sldId id="293" r:id="rId26"/>
    <p:sldId id="296" r:id="rId27"/>
    <p:sldId id="300" r:id="rId28"/>
    <p:sldId id="299" r:id="rId29"/>
    <p:sldId id="298" r:id="rId30"/>
    <p:sldId id="297" r:id="rId31"/>
    <p:sldId id="306" r:id="rId32"/>
    <p:sldId id="305" r:id="rId33"/>
    <p:sldId id="304" r:id="rId34"/>
    <p:sldId id="303" r:id="rId35"/>
    <p:sldId id="302" r:id="rId36"/>
    <p:sldId id="310" r:id="rId37"/>
    <p:sldId id="309" r:id="rId38"/>
    <p:sldId id="308" r:id="rId39"/>
    <p:sldId id="311" r:id="rId40"/>
    <p:sldId id="312" r:id="rId41"/>
    <p:sldId id="307" r:id="rId42"/>
    <p:sldId id="263" r:id="rId43"/>
  </p:sldIdLst>
  <p:sldSz cx="9144000" cy="6858000" type="screen4x3"/>
  <p:notesSz cx="7315200" cy="9601200"/>
  <p:embeddedFontLst>
    <p:embeddedFont>
      <p:font typeface="Tahoma" panose="020B0604030504040204" pitchFamily="34" charset="0"/>
      <p:regular r:id="rId45"/>
      <p:bold r:id="rId46"/>
    </p:embeddedFont>
    <p:embeddedFont>
      <p:font typeface="Microsoft Yi Baiti" panose="03000500000000000000" pitchFamily="66" charset="0"/>
      <p:regular r:id="rId47"/>
    </p:embeddedFont>
    <p:embeddedFont>
      <p:font typeface="Myriad Web Pro" panose="020B0503030403020204" pitchFamily="34" charset="0"/>
      <p:regular r:id="rId48"/>
      <p:bold r:id="rId49"/>
      <p:italic r:id="rId50"/>
    </p:embeddedFont>
    <p:embeddedFont>
      <p:font typeface="Calibri" panose="020F0502020204030204"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3F7FF"/>
    <a:srgbClr val="E1FDFF"/>
    <a:srgbClr val="00583D"/>
    <a:srgbClr val="003E2B"/>
    <a:srgbClr val="001746"/>
    <a:srgbClr val="B12BBB"/>
    <a:srgbClr val="781D7E"/>
    <a:srgbClr val="00C7D6"/>
    <a:srgbClr val="01E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8" autoAdjust="0"/>
    <p:restoredTop sz="82060" autoAdjust="0"/>
  </p:normalViewPr>
  <p:slideViewPr>
    <p:cSldViewPr snapToGrid="0">
      <p:cViewPr varScale="1">
        <p:scale>
          <a:sx n="74" d="100"/>
          <a:sy n="74" d="100"/>
        </p:scale>
        <p:origin x="-206" y="-67"/>
      </p:cViewPr>
      <p:guideLst>
        <p:guide orient="horz" pos="570"/>
        <p:guide pos="740"/>
        <p:guide pos="2870"/>
        <p:guide pos="3232"/>
      </p:guideLst>
    </p:cSldViewPr>
  </p:slideViewPr>
  <p:outlineViewPr>
    <p:cViewPr>
      <p:scale>
        <a:sx n="33" d="100"/>
        <a:sy n="33" d="100"/>
      </p:scale>
      <p:origin x="0" y="169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84126984126985"/>
          <c:y val="7.4340527577937646E-2"/>
          <c:w val="0.81587301587301586"/>
          <c:h val="0.5851318944844125"/>
        </c:manualLayout>
      </c:layout>
      <c:barChart>
        <c:barDir val="col"/>
        <c:grouping val="clustered"/>
        <c:varyColors val="0"/>
        <c:ser>
          <c:idx val="0"/>
          <c:order val="0"/>
          <c:tx>
            <c:strRef>
              <c:f>Sheet1!$A$2</c:f>
              <c:strCache>
                <c:ptCount val="1"/>
              </c:strCache>
            </c:strRef>
          </c:tx>
          <c:spPr>
            <a:solidFill>
              <a:srgbClr val="B12BBB"/>
            </a:solidFill>
            <a:ln w="12055">
              <a:solidFill>
                <a:srgbClr val="000000"/>
              </a:solidFill>
              <a:prstDash val="solid"/>
            </a:ln>
          </c:spPr>
          <c:invertIfNegative val="0"/>
          <c:cat>
            <c:numRef>
              <c:f>Sheet1!$B$1:$N$1</c:f>
              <c:numCache>
                <c:formatCode>[$-409]d\-mmm;@</c:formatCode>
                <c:ptCount val="13"/>
                <c:pt idx="0">
                  <c:v>39000</c:v>
                </c:pt>
                <c:pt idx="1">
                  <c:v>39001</c:v>
                </c:pt>
                <c:pt idx="2">
                  <c:v>39002</c:v>
                </c:pt>
                <c:pt idx="3">
                  <c:v>39003</c:v>
                </c:pt>
                <c:pt idx="4">
                  <c:v>39004</c:v>
                </c:pt>
                <c:pt idx="5">
                  <c:v>39005</c:v>
                </c:pt>
                <c:pt idx="6">
                  <c:v>39006</c:v>
                </c:pt>
                <c:pt idx="7">
                  <c:v>39007</c:v>
                </c:pt>
                <c:pt idx="8">
                  <c:v>39008</c:v>
                </c:pt>
                <c:pt idx="9">
                  <c:v>39009</c:v>
                </c:pt>
                <c:pt idx="10">
                  <c:v>39010</c:v>
                </c:pt>
                <c:pt idx="11">
                  <c:v>39011</c:v>
                </c:pt>
                <c:pt idx="12">
                  <c:v>39012</c:v>
                </c:pt>
              </c:numCache>
            </c:numRef>
          </c:cat>
          <c:val>
            <c:numRef>
              <c:f>Sheet1!$B$2:$N$2</c:f>
              <c:numCache>
                <c:formatCode>General</c:formatCode>
                <c:ptCount val="13"/>
                <c:pt idx="0">
                  <c:v>0</c:v>
                </c:pt>
                <c:pt idx="1">
                  <c:v>1</c:v>
                </c:pt>
                <c:pt idx="2">
                  <c:v>0</c:v>
                </c:pt>
                <c:pt idx="3">
                  <c:v>2</c:v>
                </c:pt>
                <c:pt idx="4">
                  <c:v>0</c:v>
                </c:pt>
                <c:pt idx="5">
                  <c:v>7</c:v>
                </c:pt>
                <c:pt idx="6">
                  <c:v>9</c:v>
                </c:pt>
                <c:pt idx="7">
                  <c:v>9</c:v>
                </c:pt>
                <c:pt idx="8">
                  <c:v>6</c:v>
                </c:pt>
                <c:pt idx="9">
                  <c:v>3</c:v>
                </c:pt>
                <c:pt idx="10">
                  <c:v>0</c:v>
                </c:pt>
                <c:pt idx="11">
                  <c:v>0</c:v>
                </c:pt>
                <c:pt idx="12">
                  <c:v>1</c:v>
                </c:pt>
              </c:numCache>
            </c:numRef>
          </c:val>
        </c:ser>
        <c:dLbls>
          <c:showLegendKey val="0"/>
          <c:showVal val="0"/>
          <c:showCatName val="0"/>
          <c:showSerName val="0"/>
          <c:showPercent val="0"/>
          <c:showBubbleSize val="0"/>
        </c:dLbls>
        <c:gapWidth val="0"/>
        <c:axId val="4783488"/>
        <c:axId val="64255488"/>
      </c:barChart>
      <c:catAx>
        <c:axId val="4783488"/>
        <c:scaling>
          <c:orientation val="minMax"/>
        </c:scaling>
        <c:delete val="0"/>
        <c:axPos val="b"/>
        <c:title>
          <c:tx>
            <c:rich>
              <a:bodyPr/>
              <a:lstStyle/>
              <a:p>
                <a:pPr>
                  <a:defRPr sz="1898" b="1" i="0" u="none" strike="noStrike" baseline="0">
                    <a:solidFill>
                      <a:schemeClr val="bg2"/>
                    </a:solidFill>
                    <a:latin typeface="Calibri" panose="020F0502020204030204" pitchFamily="34" charset="0"/>
                    <a:ea typeface="Times New Roman"/>
                    <a:cs typeface="Times New Roman"/>
                  </a:defRPr>
                </a:pPr>
                <a:r>
                  <a:rPr lang="en-US">
                    <a:solidFill>
                      <a:schemeClr val="bg2"/>
                    </a:solidFill>
                    <a:latin typeface="Calibri" panose="020F0502020204030204" pitchFamily="34" charset="0"/>
                  </a:rPr>
                  <a:t>Date of Symptom Onset</a:t>
                </a:r>
              </a:p>
            </c:rich>
          </c:tx>
          <c:layout>
            <c:manualLayout>
              <c:xMode val="edge"/>
              <c:yMode val="edge"/>
              <c:x val="0.42881513596034621"/>
              <c:y val="0.77272423691655479"/>
            </c:manualLayout>
          </c:layout>
          <c:overlay val="0"/>
          <c:spPr>
            <a:noFill/>
            <a:ln w="24111">
              <a:noFill/>
            </a:ln>
          </c:spPr>
        </c:title>
        <c:numFmt formatCode="[$-409]d\-mmm;@" sourceLinked="1"/>
        <c:majorTickMark val="out"/>
        <c:minorTickMark val="none"/>
        <c:tickLblPos val="nextTo"/>
        <c:spPr>
          <a:ln w="12700">
            <a:solidFill>
              <a:schemeClr val="bg2"/>
            </a:solidFill>
            <a:prstDash val="solid"/>
          </a:ln>
        </c:spPr>
        <c:txPr>
          <a:bodyPr rot="0" vert="horz"/>
          <a:lstStyle/>
          <a:p>
            <a:pPr>
              <a:defRPr sz="1200" b="1" i="0" u="none" strike="noStrike" baseline="0">
                <a:solidFill>
                  <a:schemeClr val="bg2"/>
                </a:solidFill>
                <a:latin typeface="Calibri" panose="020F0502020204030204" pitchFamily="34" charset="0"/>
                <a:ea typeface="Times New Roman"/>
                <a:cs typeface="Times New Roman"/>
              </a:defRPr>
            </a:pPr>
            <a:endParaRPr lang="en-US"/>
          </a:p>
        </c:txPr>
        <c:crossAx val="64255488"/>
        <c:crosses val="autoZero"/>
        <c:auto val="0"/>
        <c:lblAlgn val="ctr"/>
        <c:lblOffset val="100"/>
        <c:tickMarkSkip val="1"/>
        <c:noMultiLvlLbl val="0"/>
      </c:catAx>
      <c:valAx>
        <c:axId val="64255488"/>
        <c:scaling>
          <c:orientation val="minMax"/>
        </c:scaling>
        <c:delete val="0"/>
        <c:axPos val="l"/>
        <c:title>
          <c:tx>
            <c:rich>
              <a:bodyPr/>
              <a:lstStyle/>
              <a:p>
                <a:pPr>
                  <a:defRPr sz="1898" b="1" i="0" u="none" strike="noStrike" baseline="0">
                    <a:solidFill>
                      <a:schemeClr val="bg2"/>
                    </a:solidFill>
                    <a:latin typeface="Calibri" panose="020F0502020204030204" pitchFamily="34" charset="0"/>
                    <a:ea typeface="Times New Roman"/>
                    <a:cs typeface="Times New Roman"/>
                  </a:defRPr>
                </a:pPr>
                <a:r>
                  <a:rPr lang="en-US" dirty="0">
                    <a:solidFill>
                      <a:schemeClr val="bg2"/>
                    </a:solidFill>
                    <a:latin typeface="Calibri" panose="020F0502020204030204" pitchFamily="34" charset="0"/>
                  </a:rPr>
                  <a:t>New Cases of  </a:t>
                </a:r>
                <a:r>
                  <a:rPr lang="en-US" i="1" dirty="0">
                    <a:solidFill>
                      <a:schemeClr val="bg2"/>
                    </a:solidFill>
                    <a:latin typeface="Calibri" panose="020F0502020204030204" pitchFamily="34" charset="0"/>
                  </a:rPr>
                  <a:t>E. coli </a:t>
                </a:r>
              </a:p>
            </c:rich>
          </c:tx>
          <c:layout>
            <c:manualLayout>
              <c:xMode val="edge"/>
              <c:yMode val="edge"/>
              <c:x val="5.1594768568303473E-2"/>
              <c:y val="0.16940529214706898"/>
            </c:manualLayout>
          </c:layout>
          <c:overlay val="0"/>
          <c:spPr>
            <a:noFill/>
            <a:ln w="24111">
              <a:noFill/>
            </a:ln>
          </c:spPr>
        </c:title>
        <c:numFmt formatCode="General" sourceLinked="1"/>
        <c:majorTickMark val="out"/>
        <c:minorTickMark val="none"/>
        <c:tickLblPos val="nextTo"/>
        <c:spPr>
          <a:ln w="12700">
            <a:solidFill>
              <a:schemeClr val="bg2"/>
            </a:solidFill>
            <a:prstDash val="solid"/>
          </a:ln>
        </c:spPr>
        <c:txPr>
          <a:bodyPr rot="0" vert="horz"/>
          <a:lstStyle/>
          <a:p>
            <a:pPr>
              <a:defRPr sz="1709" b="1" i="0" u="none" strike="noStrike" baseline="0">
                <a:solidFill>
                  <a:schemeClr val="bg2"/>
                </a:solidFill>
                <a:latin typeface="Calibri" panose="020F0502020204030204" pitchFamily="34" charset="0"/>
                <a:ea typeface="Times New Roman"/>
                <a:cs typeface="Times New Roman"/>
              </a:defRPr>
            </a:pPr>
            <a:endParaRPr lang="en-US"/>
          </a:p>
        </c:txPr>
        <c:crossAx val="4783488"/>
        <c:crosses val="autoZero"/>
        <c:crossBetween val="between"/>
      </c:valAx>
      <c:spPr>
        <a:noFill/>
        <a:ln w="24111">
          <a:noFill/>
        </a:ln>
      </c:spPr>
    </c:plotArea>
    <c:plotVisOnly val="1"/>
    <c:dispBlanksAs val="gap"/>
    <c:showDLblsOverMax val="0"/>
  </c:chart>
  <c:spPr>
    <a:noFill/>
    <a:ln>
      <a:noFill/>
    </a:ln>
  </c:spPr>
  <c:txPr>
    <a:bodyPr/>
    <a:lstStyle/>
    <a:p>
      <a:pPr>
        <a:defRPr sz="1709"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tx>
        <c:rich>
          <a:bodyPr/>
          <a:lstStyle/>
          <a:p>
            <a:pPr>
              <a:defRPr/>
            </a:pPr>
            <a:r>
              <a:rPr lang="en-US"/>
              <a:t>Crypto Outbreak in Dale City</a:t>
            </a:r>
          </a:p>
        </c:rich>
      </c:tx>
      <c:layout>
        <c:manualLayout>
          <c:xMode val="edge"/>
          <c:yMode val="edge"/>
          <c:x val="0.27345606514795961"/>
          <c:y val="0.11899142242775097"/>
        </c:manualLayout>
      </c:layout>
      <c:overlay val="0"/>
      <c:spPr>
        <a:noFill/>
        <a:ln w="25380">
          <a:noFill/>
        </a:ln>
      </c:spPr>
    </c:title>
    <c:autoTitleDeleted val="0"/>
    <c:plotArea>
      <c:layout>
        <c:manualLayout>
          <c:layoutTarget val="inner"/>
          <c:xMode val="edge"/>
          <c:yMode val="edge"/>
          <c:x val="0.19206349206349208"/>
          <c:y val="0.23021582733812951"/>
          <c:w val="0.79206349206349203"/>
          <c:h val="0.4460431654676259"/>
        </c:manualLayout>
      </c:layout>
      <c:barChart>
        <c:barDir val="col"/>
        <c:grouping val="clustered"/>
        <c:varyColors val="0"/>
        <c:ser>
          <c:idx val="0"/>
          <c:order val="0"/>
          <c:tx>
            <c:strRef>
              <c:f>Sheet1!$A$2</c:f>
              <c:strCache>
                <c:ptCount val="1"/>
                <c:pt idx="0">
                  <c:v>East</c:v>
                </c:pt>
              </c:strCache>
            </c:strRef>
          </c:tx>
          <c:spPr>
            <a:solidFill>
              <a:srgbClr val="B12BBB"/>
            </a:solidFill>
            <a:ln w="12690">
              <a:solidFill>
                <a:srgbClr val="000000"/>
              </a:solidFill>
              <a:prstDash val="solid"/>
            </a:ln>
          </c:spPr>
          <c:invertIfNegative val="0"/>
          <c:cat>
            <c:numRef>
              <c:f>Sheet1!$B$1:$O$1</c:f>
              <c:numCache>
                <c:formatCode>d\-mmm</c:formatCode>
                <c:ptCount val="14"/>
                <c:pt idx="0">
                  <c:v>38841</c:v>
                </c:pt>
                <c:pt idx="1">
                  <c:v>38842</c:v>
                </c:pt>
                <c:pt idx="2">
                  <c:v>38843</c:v>
                </c:pt>
                <c:pt idx="3">
                  <c:v>38844</c:v>
                </c:pt>
                <c:pt idx="4">
                  <c:v>38845</c:v>
                </c:pt>
                <c:pt idx="5">
                  <c:v>38846</c:v>
                </c:pt>
                <c:pt idx="6">
                  <c:v>38847</c:v>
                </c:pt>
                <c:pt idx="7">
                  <c:v>38848</c:v>
                </c:pt>
                <c:pt idx="8">
                  <c:v>38849</c:v>
                </c:pt>
                <c:pt idx="9">
                  <c:v>38850</c:v>
                </c:pt>
                <c:pt idx="10">
                  <c:v>38851</c:v>
                </c:pt>
                <c:pt idx="11">
                  <c:v>38852</c:v>
                </c:pt>
                <c:pt idx="12">
                  <c:v>38853</c:v>
                </c:pt>
                <c:pt idx="13">
                  <c:v>38854</c:v>
                </c:pt>
              </c:numCache>
            </c:numRef>
          </c:cat>
          <c:val>
            <c:numRef>
              <c:f>Sheet1!$B$2:$O$2</c:f>
              <c:numCache>
                <c:formatCode>General</c:formatCode>
                <c:ptCount val="14"/>
                <c:pt idx="0">
                  <c:v>1</c:v>
                </c:pt>
                <c:pt idx="1">
                  <c:v>0</c:v>
                </c:pt>
                <c:pt idx="2">
                  <c:v>0</c:v>
                </c:pt>
                <c:pt idx="3">
                  <c:v>0</c:v>
                </c:pt>
                <c:pt idx="4">
                  <c:v>0</c:v>
                </c:pt>
                <c:pt idx="5">
                  <c:v>1</c:v>
                </c:pt>
                <c:pt idx="6">
                  <c:v>0</c:v>
                </c:pt>
                <c:pt idx="7">
                  <c:v>2</c:v>
                </c:pt>
                <c:pt idx="8">
                  <c:v>0</c:v>
                </c:pt>
                <c:pt idx="9">
                  <c:v>12</c:v>
                </c:pt>
                <c:pt idx="10">
                  <c:v>14</c:v>
                </c:pt>
                <c:pt idx="11">
                  <c:v>4</c:v>
                </c:pt>
                <c:pt idx="12">
                  <c:v>0</c:v>
                </c:pt>
                <c:pt idx="13">
                  <c:v>1</c:v>
                </c:pt>
              </c:numCache>
            </c:numRef>
          </c:val>
        </c:ser>
        <c:dLbls>
          <c:showLegendKey val="0"/>
          <c:showVal val="0"/>
          <c:showCatName val="0"/>
          <c:showSerName val="0"/>
          <c:showPercent val="0"/>
          <c:showBubbleSize val="0"/>
        </c:dLbls>
        <c:gapWidth val="0"/>
        <c:axId val="43963520"/>
        <c:axId val="43965440"/>
      </c:barChart>
      <c:dateAx>
        <c:axId val="43963520"/>
        <c:scaling>
          <c:orientation val="minMax"/>
          <c:max val="38852"/>
          <c:min val="38841"/>
        </c:scaling>
        <c:delete val="0"/>
        <c:axPos val="b"/>
        <c:title>
          <c:tx>
            <c:rich>
              <a:bodyPr/>
              <a:lstStyle/>
              <a:p>
                <a:pPr>
                  <a:defRPr/>
                </a:pPr>
                <a:r>
                  <a:rPr lang="en-US"/>
                  <a:t>Date of Onset</a:t>
                </a:r>
              </a:p>
            </c:rich>
          </c:tx>
          <c:layout>
            <c:manualLayout>
              <c:xMode val="edge"/>
              <c:yMode val="edge"/>
              <c:x val="0.45238095238095238"/>
              <c:y val="0.87529976019184652"/>
            </c:manualLayout>
          </c:layout>
          <c:overlay val="0"/>
          <c:spPr>
            <a:noFill/>
            <a:ln w="25380">
              <a:noFill/>
            </a:ln>
          </c:spPr>
        </c:title>
        <c:numFmt formatCode="[$-409]d\-mmm;@" sourceLinked="0"/>
        <c:majorTickMark val="out"/>
        <c:minorTickMark val="none"/>
        <c:tickLblPos val="nextTo"/>
        <c:spPr>
          <a:ln w="3172">
            <a:solidFill>
              <a:schemeClr val="tx1"/>
            </a:solidFill>
            <a:prstDash val="solid"/>
          </a:ln>
        </c:spPr>
        <c:txPr>
          <a:bodyPr rot="-2700000" vert="horz"/>
          <a:lstStyle/>
          <a:p>
            <a:pPr>
              <a:defRPr/>
            </a:pPr>
            <a:endParaRPr lang="en-US"/>
          </a:p>
        </c:txPr>
        <c:crossAx val="43965440"/>
        <c:crosses val="autoZero"/>
        <c:auto val="1"/>
        <c:lblOffset val="100"/>
        <c:baseTimeUnit val="days"/>
        <c:majorUnit val="1"/>
        <c:majorTimeUnit val="days"/>
        <c:minorUnit val="1"/>
        <c:minorTimeUnit val="days"/>
      </c:dateAx>
      <c:valAx>
        <c:axId val="43965440"/>
        <c:scaling>
          <c:orientation val="minMax"/>
        </c:scaling>
        <c:delete val="0"/>
        <c:axPos val="l"/>
        <c:title>
          <c:tx>
            <c:rich>
              <a:bodyPr/>
              <a:lstStyle/>
              <a:p>
                <a:pPr>
                  <a:defRPr/>
                </a:pPr>
                <a:r>
                  <a:rPr lang="en-US"/>
                  <a:t>Number of New Cases</a:t>
                </a:r>
              </a:p>
            </c:rich>
          </c:tx>
          <c:layout>
            <c:manualLayout>
              <c:xMode val="edge"/>
              <c:yMode val="edge"/>
              <c:x val="6.5369444361295076E-2"/>
              <c:y val="0.22495437365103282"/>
            </c:manualLayout>
          </c:layout>
          <c:overlay val="0"/>
          <c:spPr>
            <a:noFill/>
            <a:ln w="25380">
              <a:noFill/>
            </a:ln>
          </c:spPr>
        </c:title>
        <c:numFmt formatCode="General" sourceLinked="1"/>
        <c:majorTickMark val="out"/>
        <c:minorTickMark val="none"/>
        <c:tickLblPos val="nextTo"/>
        <c:spPr>
          <a:ln w="3172">
            <a:solidFill>
              <a:schemeClr val="tx1"/>
            </a:solidFill>
            <a:prstDash val="solid"/>
          </a:ln>
        </c:spPr>
        <c:txPr>
          <a:bodyPr rot="0" vert="horz"/>
          <a:lstStyle/>
          <a:p>
            <a:pPr>
              <a:defRPr/>
            </a:pPr>
            <a:endParaRPr lang="en-US"/>
          </a:p>
        </c:txPr>
        <c:crossAx val="43963520"/>
        <c:crosses val="autoZero"/>
        <c:crossBetween val="between"/>
      </c:valAx>
      <c:spPr>
        <a:noFill/>
        <a:ln w="25380">
          <a:noFill/>
        </a:ln>
      </c:spPr>
    </c:plotArea>
    <c:plotVisOnly val="1"/>
    <c:dispBlanksAs val="gap"/>
    <c:showDLblsOverMax val="0"/>
  </c:chart>
  <c:spPr>
    <a:noFill/>
    <a:ln>
      <a:noFill/>
    </a:ln>
  </c:spPr>
  <c:txPr>
    <a:bodyPr/>
    <a:lstStyle/>
    <a:p>
      <a:pPr>
        <a:defRPr sz="1799" b="1" i="0" u="none" strike="noStrike" baseline="0">
          <a:solidFill>
            <a:schemeClr val="tx1"/>
          </a:solidFill>
          <a:latin typeface="Calibri" panose="020F0502020204030204" pitchFamily="34" charset="0"/>
          <a:ea typeface="Times New Roman"/>
          <a:cs typeface="Times New Roman"/>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89D8F3C2-1545-407C-9696-9FBD8A87D061}" type="datetimeFigureOut">
              <a:rPr lang="en-US" smtClean="0"/>
              <a:pPr/>
              <a:t>12/10/2014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7E82054C-5FFB-4925-88B8-34BFE44764D6}" type="slidenum">
              <a:rPr lang="en-US" smtClean="0"/>
              <a:pPr/>
              <a:t>‹#›</a:t>
            </a:fld>
            <a:endParaRPr lang="en-US"/>
          </a:p>
        </p:txBody>
      </p:sp>
    </p:spTree>
    <p:extLst>
      <p:ext uri="{BB962C8B-B14F-4D97-AF65-F5344CB8AC3E}">
        <p14:creationId xmlns:p14="http://schemas.microsoft.com/office/powerpoint/2010/main" val="3352083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a:t>
            </a:fld>
            <a:endParaRPr lang="en-US"/>
          </a:p>
        </p:txBody>
      </p:sp>
    </p:spTree>
    <p:extLst>
      <p:ext uri="{BB962C8B-B14F-4D97-AF65-F5344CB8AC3E}">
        <p14:creationId xmlns:p14="http://schemas.microsoft.com/office/powerpoint/2010/main" val="3225395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23</a:t>
            </a:fld>
            <a:endParaRPr lang="en-US"/>
          </a:p>
        </p:txBody>
      </p:sp>
    </p:spTree>
    <p:extLst>
      <p:ext uri="{BB962C8B-B14F-4D97-AF65-F5344CB8AC3E}">
        <p14:creationId xmlns:p14="http://schemas.microsoft.com/office/powerpoint/2010/main" val="1090893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26</a:t>
            </a:fld>
            <a:endParaRPr lang="en-US"/>
          </a:p>
        </p:txBody>
      </p:sp>
    </p:spTree>
    <p:extLst>
      <p:ext uri="{BB962C8B-B14F-4D97-AF65-F5344CB8AC3E}">
        <p14:creationId xmlns:p14="http://schemas.microsoft.com/office/powerpoint/2010/main" val="1035237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attached the PDF of the basic</a:t>
            </a:r>
            <a:r>
              <a:rPr lang="en-US" baseline="0" dirty="0" smtClean="0"/>
              <a:t> </a:t>
            </a:r>
            <a:r>
              <a:rPr lang="en-US" dirty="0" smtClean="0"/>
              <a:t>map;</a:t>
            </a:r>
            <a:r>
              <a:rPr lang="en-US" baseline="0" dirty="0" smtClean="0"/>
              <a:t> you may want to get the files directly from the designer (Kate Mollenkamp). Note that the pink boxes in the PPT version I sent you are things that were added on top of the map, so if you could add some boxes with those messages, that would be great! Let me know if you </a:t>
            </a:r>
            <a:r>
              <a:rPr lang="en-US" baseline="0" smtClean="0"/>
              <a:t>have questions.</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27</a:t>
            </a:fld>
            <a:endParaRPr lang="en-US"/>
          </a:p>
        </p:txBody>
      </p:sp>
    </p:spTree>
    <p:extLst>
      <p:ext uri="{BB962C8B-B14F-4D97-AF65-F5344CB8AC3E}">
        <p14:creationId xmlns:p14="http://schemas.microsoft.com/office/powerpoint/2010/main" val="3500809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standard bullets</a:t>
            </a:r>
            <a:r>
              <a:rPr lang="en-US" baseline="0" dirty="0" smtClean="0"/>
              <a:t> here for consistency.</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28</a:t>
            </a:fld>
            <a:endParaRPr lang="en-US"/>
          </a:p>
        </p:txBody>
      </p:sp>
    </p:spTree>
    <p:extLst>
      <p:ext uri="{BB962C8B-B14F-4D97-AF65-F5344CB8AC3E}">
        <p14:creationId xmlns:p14="http://schemas.microsoft.com/office/powerpoint/2010/main" val="2831358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29</a:t>
            </a:fld>
            <a:endParaRPr lang="en-US"/>
          </a:p>
        </p:txBody>
      </p:sp>
    </p:spTree>
    <p:extLst>
      <p:ext uri="{BB962C8B-B14F-4D97-AF65-F5344CB8AC3E}">
        <p14:creationId xmlns:p14="http://schemas.microsoft.com/office/powerpoint/2010/main" val="1837223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Looks like there is still a bit of white</a:t>
            </a:r>
            <a:r>
              <a:rPr lang="en-US" baseline="0" dirty="0" smtClean="0"/>
              <a:t> near the bottom right corner of the jug (on the blue background).</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35</a:t>
            </a:fld>
            <a:endParaRPr lang="en-US"/>
          </a:p>
        </p:txBody>
      </p:sp>
    </p:spTree>
    <p:extLst>
      <p:ext uri="{BB962C8B-B14F-4D97-AF65-F5344CB8AC3E}">
        <p14:creationId xmlns:p14="http://schemas.microsoft.com/office/powerpoint/2010/main" val="3748612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there another color that we could try here?</a:t>
            </a:r>
            <a:r>
              <a:rPr lang="en-US" baseline="0" dirty="0" smtClean="0"/>
              <a:t> I’m not sure I like the green against the background—it looks so dark!</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36</a:t>
            </a:fld>
            <a:endParaRPr lang="en-US"/>
          </a:p>
        </p:txBody>
      </p:sp>
    </p:spTree>
    <p:extLst>
      <p:ext uri="{BB962C8B-B14F-4D97-AF65-F5344CB8AC3E}">
        <p14:creationId xmlns:p14="http://schemas.microsoft.com/office/powerpoint/2010/main" val="325174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“Keep the poop, germs…” should be the main bullet here, and the others are sub-bullets of it (with “Take a rinse shower…” as a further sub-bullet as shown above).</a:t>
            </a:r>
          </a:p>
        </p:txBody>
      </p:sp>
      <p:sp>
        <p:nvSpPr>
          <p:cNvPr id="4" name="Slide Number Placeholder 3"/>
          <p:cNvSpPr>
            <a:spLocks noGrp="1"/>
          </p:cNvSpPr>
          <p:nvPr>
            <p:ph type="sldNum" sz="quarter" idx="10"/>
          </p:nvPr>
        </p:nvSpPr>
        <p:spPr/>
        <p:txBody>
          <a:bodyPr/>
          <a:lstStyle/>
          <a:p>
            <a:fld id="{7E82054C-5FFB-4925-88B8-34BFE44764D6}" type="slidenum">
              <a:rPr lang="en-US" smtClean="0"/>
              <a:pPr/>
              <a:t>38</a:t>
            </a:fld>
            <a:endParaRPr lang="en-US"/>
          </a:p>
        </p:txBody>
      </p:sp>
    </p:spTree>
    <p:extLst>
      <p:ext uri="{BB962C8B-B14F-4D97-AF65-F5344CB8AC3E}">
        <p14:creationId xmlns:p14="http://schemas.microsoft.com/office/powerpoint/2010/main" val="1651947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superstores…” text looks</a:t>
            </a:r>
            <a:r>
              <a:rPr lang="en-US" baseline="0" dirty="0" smtClean="0"/>
              <a:t> different/bigger than bullets above?</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39</a:t>
            </a:fld>
            <a:endParaRPr lang="en-US"/>
          </a:p>
        </p:txBody>
      </p:sp>
    </p:spTree>
    <p:extLst>
      <p:ext uri="{BB962C8B-B14F-4D97-AF65-F5344CB8AC3E}">
        <p14:creationId xmlns:p14="http://schemas.microsoft.com/office/powerpoint/2010/main" val="3448742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update this photo.</a:t>
            </a:r>
            <a:r>
              <a:rPr lang="en-US" baseline="0" dirty="0" smtClean="0"/>
              <a:t> I can send you some.</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41</a:t>
            </a:fld>
            <a:endParaRPr lang="en-US"/>
          </a:p>
        </p:txBody>
      </p:sp>
    </p:spTree>
    <p:extLst>
      <p:ext uri="{BB962C8B-B14F-4D97-AF65-F5344CB8AC3E}">
        <p14:creationId xmlns:p14="http://schemas.microsoft.com/office/powerpoint/2010/main" val="140677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8</a:t>
            </a:fld>
            <a:endParaRPr lang="en-US"/>
          </a:p>
        </p:txBody>
      </p:sp>
    </p:spTree>
    <p:extLst>
      <p:ext uri="{BB962C8B-B14F-4D97-AF65-F5344CB8AC3E}">
        <p14:creationId xmlns:p14="http://schemas.microsoft.com/office/powerpoint/2010/main" val="2770965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42</a:t>
            </a:fld>
            <a:endParaRPr lang="en-US"/>
          </a:p>
        </p:txBody>
      </p:sp>
    </p:spTree>
    <p:extLst>
      <p:ext uri="{BB962C8B-B14F-4D97-AF65-F5344CB8AC3E}">
        <p14:creationId xmlns:p14="http://schemas.microsoft.com/office/powerpoint/2010/main" val="2603577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the italicized text centered? The second line especially looks off-center,</a:t>
            </a:r>
            <a:r>
              <a:rPr lang="en-US" baseline="0" dirty="0" smtClean="0"/>
              <a:t> but I’m not sure how to fix it.</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9</a:t>
            </a:fld>
            <a:endParaRPr lang="en-US"/>
          </a:p>
        </p:txBody>
      </p:sp>
    </p:spTree>
    <p:extLst>
      <p:ext uri="{BB962C8B-B14F-4D97-AF65-F5344CB8AC3E}">
        <p14:creationId xmlns:p14="http://schemas.microsoft.com/office/powerpoint/2010/main" val="2201503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11</a:t>
            </a:fld>
            <a:endParaRPr lang="en-US"/>
          </a:p>
        </p:txBody>
      </p:sp>
    </p:spTree>
    <p:extLst>
      <p:ext uri="{BB962C8B-B14F-4D97-AF65-F5344CB8AC3E}">
        <p14:creationId xmlns:p14="http://schemas.microsoft.com/office/powerpoint/2010/main" val="2376068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Would it be possible to remove the black background on the photo?</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13</a:t>
            </a:fld>
            <a:endParaRPr lang="en-US"/>
          </a:p>
        </p:txBody>
      </p:sp>
    </p:spTree>
    <p:extLst>
      <p:ext uri="{BB962C8B-B14F-4D97-AF65-F5344CB8AC3E}">
        <p14:creationId xmlns:p14="http://schemas.microsoft.com/office/powerpoint/2010/main" val="2383934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15</a:t>
            </a:fld>
            <a:endParaRPr lang="en-US"/>
          </a:p>
        </p:txBody>
      </p:sp>
    </p:spTree>
    <p:extLst>
      <p:ext uri="{BB962C8B-B14F-4D97-AF65-F5344CB8AC3E}">
        <p14:creationId xmlns:p14="http://schemas.microsoft.com/office/powerpoint/2010/main" val="491806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the order</a:t>
            </a:r>
            <a:r>
              <a:rPr lang="en-US" baseline="0" dirty="0" smtClean="0"/>
              <a:t> somehow changed here and this should come after the next slide with steps 1-4, right?</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16</a:t>
            </a:fld>
            <a:endParaRPr lang="en-US"/>
          </a:p>
        </p:txBody>
      </p:sp>
    </p:spTree>
    <p:extLst>
      <p:ext uri="{BB962C8B-B14F-4D97-AF65-F5344CB8AC3E}">
        <p14:creationId xmlns:p14="http://schemas.microsoft.com/office/powerpoint/2010/main" val="1332415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17</a:t>
            </a:fld>
            <a:endParaRPr lang="en-US"/>
          </a:p>
        </p:txBody>
      </p:sp>
    </p:spTree>
    <p:extLst>
      <p:ext uri="{BB962C8B-B14F-4D97-AF65-F5344CB8AC3E}">
        <p14:creationId xmlns:p14="http://schemas.microsoft.com/office/powerpoint/2010/main" val="1726199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LOVE these!</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18</a:t>
            </a:fld>
            <a:endParaRPr lang="en-US"/>
          </a:p>
        </p:txBody>
      </p:sp>
    </p:spTree>
    <p:extLst>
      <p:ext uri="{BB962C8B-B14F-4D97-AF65-F5344CB8AC3E}">
        <p14:creationId xmlns:p14="http://schemas.microsoft.com/office/powerpoint/2010/main" val="3498700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bg1"/>
              </a:buClr>
              <a:buSzPct val="70000"/>
              <a:buFont typeface="Wingdings" pitchFamily="2" charset="2"/>
              <a:buChar char="§"/>
              <a:defRPr sz="2400" b="1" baseline="0">
                <a:solidFill>
                  <a:schemeClr val="bg2"/>
                </a:solidFill>
                <a:latin typeface="Calibri" pitchFamily="34" charset="0"/>
              </a:defRPr>
            </a:lvl1pPr>
            <a:lvl2pPr marL="742950" indent="-285750">
              <a:buClr>
                <a:schemeClr val="bg1"/>
              </a:buClr>
              <a:buSzPct val="100000"/>
              <a:buFont typeface="Arial" pitchFamily="34" charset="0"/>
              <a:buChar char="•"/>
              <a:defRPr sz="2000">
                <a:solidFill>
                  <a:schemeClr val="bg2"/>
                </a:solidFill>
              </a:defRPr>
            </a:lvl2pPr>
            <a:lvl3pPr marL="1143000" indent="-228600">
              <a:buClr>
                <a:schemeClr val="bg1"/>
              </a:buClr>
              <a:buSzPct val="100000"/>
              <a:buFont typeface="Courier New" pitchFamily="49" charset="0"/>
              <a:buChar char="o"/>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smtClean="0"/>
          </a:p>
          <a:p>
            <a:pPr lvl="3"/>
            <a:endParaRPr lang="en-US" dirty="0"/>
          </a:p>
        </p:txBody>
      </p:sp>
      <p:sp>
        <p:nvSpPr>
          <p:cNvPr id="7" name="Text Placeholder 8"/>
          <p:cNvSpPr>
            <a:spLocks noGrp="1"/>
          </p:cNvSpPr>
          <p:nvPr>
            <p:ph type="body" sz="quarter" idx="10" hasCustomPrompt="1"/>
          </p:nvPr>
        </p:nvSpPr>
        <p:spPr>
          <a:xfrm>
            <a:off x="1905000" y="5791200"/>
            <a:ext cx="67818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20574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75144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userDrawn="1"/>
        </p:nvSpPr>
        <p:spPr>
          <a:xfrm>
            <a:off x="393405" y="255181"/>
            <a:ext cx="8420986" cy="6241312"/>
          </a:xfrm>
          <a:prstGeom prst="rect">
            <a:avLst/>
          </a:prstGeom>
          <a:solidFill>
            <a:srgbClr val="001746"/>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18" r:id="rId1"/>
    <p:sldLayoutId id="2147483725" r:id="rId2"/>
    <p:sldLayoutId id="2147483726" r:id="rId3"/>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http://static.howstuffworks.com/gif/swimming-pool-diagram.jpg" TargetMode="External"/><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structor Guide, Grades 5-7" title="Outbreak Detectives: It Runs in The Community: Investigating a Waterborne Outbreak of Diarrheal Illness"/>
          <p:cNvPicPr>
            <a:picLocks noChangeAspect="1"/>
          </p:cNvPicPr>
          <p:nvPr/>
        </p:nvPicPr>
        <p:blipFill rotWithShape="1">
          <a:blip r:embed="rId2" cstate="print">
            <a:extLst>
              <a:ext uri="{28A0092B-C50C-407E-A947-70E740481C1C}">
                <a14:useLocalDpi xmlns:a14="http://schemas.microsoft.com/office/drawing/2010/main" val="0"/>
              </a:ext>
            </a:extLst>
          </a:blip>
          <a:srcRect b="5362"/>
          <a:stretch/>
        </p:blipFill>
        <p:spPr>
          <a:xfrm>
            <a:off x="1019937" y="679537"/>
            <a:ext cx="7049533" cy="5186148"/>
          </a:xfrm>
          <a:prstGeom prst="rect">
            <a:avLst/>
          </a:prstGeom>
        </p:spPr>
      </p:pic>
    </p:spTree>
    <p:extLst>
      <p:ext uri="{BB962C8B-B14F-4D97-AF65-F5344CB8AC3E}">
        <p14:creationId xmlns:p14="http://schemas.microsoft.com/office/powerpoint/2010/main" val="5084005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6788"/>
            <a:ext cx="8229600" cy="614149"/>
          </a:xfrm>
        </p:spPr>
        <p:txBody>
          <a:bodyPr/>
          <a:lstStyle/>
          <a:p>
            <a:pPr marL="609600" indent="-609600">
              <a:buNone/>
              <a:tabLst>
                <a:tab pos="1255713" algn="l"/>
              </a:tabLst>
              <a:defRPr/>
            </a:pPr>
            <a:r>
              <a:rPr lang="en-US" altLang="en-US" sz="3200" dirty="0">
                <a:solidFill>
                  <a:schemeClr val="bg1"/>
                </a:solidFill>
                <a:cs typeface="Times New Roman" pitchFamily="18" charset="0"/>
              </a:rPr>
              <a:t>Step 5:</a:t>
            </a:r>
            <a:r>
              <a:rPr lang="en-US" altLang="en-US" sz="3200" dirty="0">
                <a:cs typeface="Times New Roman" pitchFamily="18" charset="0"/>
              </a:rPr>
              <a:t> Describe, locate, and track </a:t>
            </a:r>
            <a:r>
              <a:rPr lang="en-US" altLang="en-US" sz="3200" dirty="0" smtClean="0">
                <a:cs typeface="Times New Roman" pitchFamily="18" charset="0"/>
              </a:rPr>
              <a:t>the </a:t>
            </a:r>
            <a:r>
              <a:rPr lang="en-US" altLang="en-US" sz="3200" dirty="0">
                <a:cs typeface="Times New Roman" pitchFamily="18" charset="0"/>
              </a:rPr>
              <a:t>data by </a:t>
            </a:r>
            <a:r>
              <a:rPr lang="en-US" altLang="en-US" sz="3200" dirty="0" smtClean="0">
                <a:cs typeface="Times New Roman" pitchFamily="18" charset="0"/>
              </a:rPr>
              <a:t>    	time</a:t>
            </a:r>
            <a:r>
              <a:rPr lang="en-US" altLang="en-US" sz="3200" dirty="0">
                <a:cs typeface="Times New Roman" pitchFamily="18" charset="0"/>
              </a:rPr>
              <a:t>, place, </a:t>
            </a:r>
            <a:r>
              <a:rPr lang="en-US" altLang="en-US" sz="3200" dirty="0" smtClean="0">
                <a:cs typeface="Times New Roman" pitchFamily="18" charset="0"/>
              </a:rPr>
              <a:t>and person</a:t>
            </a:r>
            <a:endParaRPr lang="en-US" altLang="en-US" sz="3200" dirty="0">
              <a:cs typeface="Times New Roman" pitchFamily="18" charset="0"/>
            </a:endParaRPr>
          </a:p>
          <a:p>
            <a:pPr marL="609600" indent="-609600">
              <a:buNone/>
              <a:tabLst>
                <a:tab pos="1255713" algn="l"/>
              </a:tabLst>
              <a:defRPr/>
            </a:pPr>
            <a:r>
              <a:rPr lang="en-US" altLang="en-US" sz="3200" dirty="0">
                <a:solidFill>
                  <a:schemeClr val="bg1"/>
                </a:solidFill>
                <a:cs typeface="Times New Roman" pitchFamily="18" charset="0"/>
              </a:rPr>
              <a:t>Step 6: </a:t>
            </a:r>
            <a:r>
              <a:rPr lang="en-US" altLang="en-US" sz="3200" dirty="0">
                <a:cs typeface="Times New Roman" pitchFamily="18" charset="0"/>
              </a:rPr>
              <a:t>Develop ideas for the </a:t>
            </a:r>
            <a:r>
              <a:rPr lang="en-US" altLang="en-US" sz="3200" dirty="0" smtClean="0">
                <a:cs typeface="Times New Roman" pitchFamily="18" charset="0"/>
              </a:rPr>
              <a:t>source </a:t>
            </a:r>
            <a:r>
              <a:rPr lang="en-US" altLang="en-US" sz="3200" dirty="0">
                <a:cs typeface="Times New Roman" pitchFamily="18" charset="0"/>
              </a:rPr>
              <a:t>of the </a:t>
            </a:r>
            <a:r>
              <a:rPr lang="en-US" altLang="en-US" sz="3200" dirty="0" smtClean="0">
                <a:cs typeface="Times New Roman" pitchFamily="18" charset="0"/>
              </a:rPr>
              <a:t>	outbreak</a:t>
            </a:r>
            <a:endParaRPr lang="en-US" altLang="en-US" sz="3200" dirty="0">
              <a:cs typeface="Times New Roman" pitchFamily="18" charset="0"/>
            </a:endParaRPr>
          </a:p>
          <a:p>
            <a:pPr marL="609600" indent="-609600">
              <a:buNone/>
              <a:tabLst>
                <a:tab pos="1255713" algn="l"/>
              </a:tabLst>
              <a:defRPr/>
            </a:pPr>
            <a:endParaRPr lang="en-US" altLang="en-US" sz="3200" dirty="0">
              <a:cs typeface="Times New Roman" pitchFamily="18" charset="0"/>
            </a:endParaRPr>
          </a:p>
        </p:txBody>
      </p:sp>
      <p:sp>
        <p:nvSpPr>
          <p:cNvPr id="2" name="Title 1"/>
          <p:cNvSpPr>
            <a:spLocks noGrp="1"/>
          </p:cNvSpPr>
          <p:nvPr>
            <p:ph type="title"/>
          </p:nvPr>
        </p:nvSpPr>
        <p:spPr>
          <a:xfrm>
            <a:off x="457200" y="583802"/>
            <a:ext cx="8229600" cy="449262"/>
          </a:xfrm>
        </p:spPr>
        <p:txBody>
          <a:bodyPr/>
          <a:lstStyle/>
          <a:p>
            <a:r>
              <a:rPr lang="en-US" sz="3600" dirty="0"/>
              <a:t>Steps of an Outbreak Investigation </a:t>
            </a:r>
          </a:p>
        </p:txBody>
      </p:sp>
    </p:spTree>
    <p:extLst>
      <p:ext uri="{BB962C8B-B14F-4D97-AF65-F5344CB8AC3E}">
        <p14:creationId xmlns:p14="http://schemas.microsoft.com/office/powerpoint/2010/main" val="324025580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3" descr="A bar graph" title="New Cases of E. Coli, by Date of Symptom Onset"/>
          <p:cNvGraphicFramePr>
            <a:graphicFrameLocks noGrp="1" noChangeAspect="1"/>
          </p:cNvGraphicFramePr>
          <p:nvPr>
            <p:ph idx="1"/>
            <p:extLst>
              <p:ext uri="{D42A27DB-BD31-4B8C-83A1-F6EECF244321}">
                <p14:modId xmlns:p14="http://schemas.microsoft.com/office/powerpoint/2010/main" val="2348932612"/>
              </p:ext>
            </p:extLst>
          </p:nvPr>
        </p:nvGraphicFramePr>
        <p:xfrm>
          <a:off x="180091" y="1610435"/>
          <a:ext cx="8481624" cy="502237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441789"/>
            <a:ext cx="8229600" cy="1028011"/>
          </a:xfrm>
        </p:spPr>
        <p:txBody>
          <a:bodyPr/>
          <a:lstStyle/>
          <a:p>
            <a:pPr>
              <a:lnSpc>
                <a:spcPts val="3400"/>
              </a:lnSpc>
            </a:pPr>
            <a:r>
              <a:rPr lang="en-US" sz="3600" dirty="0"/>
              <a:t>Describe, locate, and track the data:</a:t>
            </a:r>
            <a:br>
              <a:rPr lang="en-US" sz="3600" dirty="0"/>
            </a:br>
            <a:r>
              <a:rPr lang="en-US" sz="3200" dirty="0"/>
              <a:t>Example of an </a:t>
            </a:r>
            <a:r>
              <a:rPr lang="en-US" sz="3200" dirty="0" err="1"/>
              <a:t>epi</a:t>
            </a:r>
            <a:r>
              <a:rPr lang="en-US" sz="3200" dirty="0"/>
              <a:t> curve</a:t>
            </a:r>
          </a:p>
        </p:txBody>
      </p:sp>
    </p:spTree>
    <p:extLst>
      <p:ext uri="{BB962C8B-B14F-4D97-AF65-F5344CB8AC3E}">
        <p14:creationId xmlns:p14="http://schemas.microsoft.com/office/powerpoint/2010/main" val="117552722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364777"/>
            <a:ext cx="7758751" cy="2554545"/>
          </a:xfrm>
          <a:prstGeom prst="rect">
            <a:avLst/>
          </a:prstGeom>
          <a:noFill/>
        </p:spPr>
        <p:txBody>
          <a:bodyPr wrap="square" rtlCol="0">
            <a:spAutoFit/>
          </a:bodyPr>
          <a:lstStyle/>
          <a:p>
            <a:pPr>
              <a:defRPr/>
            </a:pPr>
            <a:endParaRPr lang="en-US" altLang="en-US" sz="3200" b="1" dirty="0">
              <a:solidFill>
                <a:srgbClr val="FF9900"/>
              </a:solidFill>
              <a:latin typeface="Calibri" panose="020F0502020204030204" pitchFamily="34" charset="0"/>
              <a:cs typeface="Times New Roman" pitchFamily="18" charset="0"/>
            </a:endParaRPr>
          </a:p>
          <a:p>
            <a:pPr>
              <a:tabLst>
                <a:tab pos="1377950" algn="l"/>
              </a:tabLst>
              <a:defRPr/>
            </a:pPr>
            <a:r>
              <a:rPr lang="en-US" altLang="en-US" sz="3200" b="1" dirty="0">
                <a:solidFill>
                  <a:schemeClr val="bg1"/>
                </a:solidFill>
                <a:latin typeface="Calibri" panose="020F0502020204030204" pitchFamily="34" charset="0"/>
                <a:cs typeface="Times New Roman" pitchFamily="18" charset="0"/>
              </a:rPr>
              <a:t>Step</a:t>
            </a:r>
            <a:r>
              <a:rPr lang="en-US" altLang="en-US" sz="3200" b="1" dirty="0">
                <a:solidFill>
                  <a:srgbClr val="FFFF00"/>
                </a:solidFill>
                <a:latin typeface="Calibri" panose="020F0502020204030204" pitchFamily="34" charset="0"/>
                <a:cs typeface="Times New Roman" pitchFamily="18" charset="0"/>
              </a:rPr>
              <a:t> </a:t>
            </a:r>
            <a:r>
              <a:rPr lang="en-US" altLang="en-US" sz="3200" b="1" dirty="0">
                <a:solidFill>
                  <a:schemeClr val="bg1"/>
                </a:solidFill>
                <a:latin typeface="Calibri" panose="020F0502020204030204" pitchFamily="34" charset="0"/>
                <a:cs typeface="Times New Roman" pitchFamily="18" charset="0"/>
              </a:rPr>
              <a:t>7:</a:t>
            </a:r>
            <a:r>
              <a:rPr lang="en-US" altLang="en-US" sz="3200" b="1" dirty="0">
                <a:latin typeface="Calibri" panose="020F0502020204030204" pitchFamily="34" charset="0"/>
                <a:cs typeface="Times New Roman" pitchFamily="18" charset="0"/>
              </a:rPr>
              <a:t>  </a:t>
            </a:r>
            <a:r>
              <a:rPr lang="en-US" altLang="en-US" sz="3200" b="1" dirty="0">
                <a:solidFill>
                  <a:schemeClr val="bg2"/>
                </a:solidFill>
                <a:latin typeface="Calibri" panose="020F0502020204030204" pitchFamily="34" charset="0"/>
                <a:cs typeface="Times New Roman" pitchFamily="18" charset="0"/>
              </a:rPr>
              <a:t>Start programs to </a:t>
            </a:r>
            <a:r>
              <a:rPr lang="en-US" altLang="en-US" sz="3200" b="1" dirty="0" smtClean="0">
                <a:solidFill>
                  <a:schemeClr val="bg2"/>
                </a:solidFill>
                <a:latin typeface="Calibri" panose="020F0502020204030204" pitchFamily="34" charset="0"/>
                <a:cs typeface="Times New Roman" pitchFamily="18" charset="0"/>
              </a:rPr>
              <a:t>control and 	prevent </a:t>
            </a:r>
            <a:r>
              <a:rPr lang="en-US" altLang="en-US" sz="3200" b="1" dirty="0">
                <a:solidFill>
                  <a:schemeClr val="bg2"/>
                </a:solidFill>
                <a:latin typeface="Calibri" panose="020F0502020204030204" pitchFamily="34" charset="0"/>
                <a:cs typeface="Times New Roman" pitchFamily="18" charset="0"/>
              </a:rPr>
              <a:t>the spread of </a:t>
            </a:r>
            <a:r>
              <a:rPr lang="en-US" altLang="en-US" sz="3200" b="1" dirty="0" smtClean="0">
                <a:solidFill>
                  <a:schemeClr val="bg2"/>
                </a:solidFill>
                <a:latin typeface="Calibri" panose="020F0502020204030204" pitchFamily="34" charset="0"/>
                <a:cs typeface="Times New Roman" pitchFamily="18" charset="0"/>
              </a:rPr>
              <a:t>disease</a:t>
            </a:r>
            <a:endParaRPr lang="en-US" altLang="en-US" sz="3200" b="1" dirty="0">
              <a:solidFill>
                <a:schemeClr val="bg2"/>
              </a:solidFill>
              <a:latin typeface="Calibri" panose="020F0502020204030204" pitchFamily="34" charset="0"/>
              <a:cs typeface="Times New Roman" pitchFamily="18" charset="0"/>
            </a:endParaRPr>
          </a:p>
          <a:p>
            <a:pPr>
              <a:tabLst>
                <a:tab pos="1377950" algn="l"/>
              </a:tabLst>
              <a:defRPr/>
            </a:pPr>
            <a:endParaRPr lang="en-US" altLang="en-US" sz="3200" b="1" dirty="0">
              <a:latin typeface="Calibri" panose="020F0502020204030204" pitchFamily="34" charset="0"/>
              <a:cs typeface="Times New Roman" pitchFamily="18" charset="0"/>
            </a:endParaRPr>
          </a:p>
          <a:p>
            <a:pPr>
              <a:tabLst>
                <a:tab pos="1377950" algn="l"/>
              </a:tabLst>
              <a:defRPr/>
            </a:pPr>
            <a:r>
              <a:rPr lang="en-US" altLang="en-US" sz="3200" b="1" dirty="0">
                <a:solidFill>
                  <a:schemeClr val="bg1"/>
                </a:solidFill>
                <a:latin typeface="Calibri" panose="020F0502020204030204" pitchFamily="34" charset="0"/>
                <a:cs typeface="Times New Roman" pitchFamily="18" charset="0"/>
              </a:rPr>
              <a:t>Step 8:</a:t>
            </a:r>
            <a:r>
              <a:rPr lang="en-US" altLang="en-US" sz="3200" b="1" dirty="0">
                <a:latin typeface="Calibri" panose="020F0502020204030204" pitchFamily="34" charset="0"/>
                <a:cs typeface="Times New Roman" pitchFamily="18" charset="0"/>
              </a:rPr>
              <a:t>  </a:t>
            </a:r>
            <a:r>
              <a:rPr lang="en-US" altLang="en-US" sz="3200" b="1" dirty="0">
                <a:solidFill>
                  <a:schemeClr val="bg2"/>
                </a:solidFill>
                <a:latin typeface="Calibri" panose="020F0502020204030204" pitchFamily="34" charset="0"/>
                <a:cs typeface="Times New Roman" pitchFamily="18" charset="0"/>
              </a:rPr>
              <a:t>Educate the </a:t>
            </a:r>
            <a:r>
              <a:rPr lang="en-US" altLang="en-US" sz="3200" b="1" dirty="0" smtClean="0">
                <a:solidFill>
                  <a:schemeClr val="bg2"/>
                </a:solidFill>
                <a:latin typeface="Calibri" panose="020F0502020204030204" pitchFamily="34" charset="0"/>
                <a:cs typeface="Times New Roman" pitchFamily="18" charset="0"/>
              </a:rPr>
              <a:t>public</a:t>
            </a:r>
            <a:endParaRPr lang="en-US" altLang="en-US" sz="3200" b="1" dirty="0">
              <a:solidFill>
                <a:schemeClr val="bg2"/>
              </a:solidFill>
              <a:latin typeface="Calibri" panose="020F0502020204030204" pitchFamily="34" charset="0"/>
              <a:cs typeface="Times New Roman" pitchFamily="18" charset="0"/>
            </a:endParaRPr>
          </a:p>
        </p:txBody>
      </p:sp>
      <p:sp>
        <p:nvSpPr>
          <p:cNvPr id="6" name="Title 1"/>
          <p:cNvSpPr txBox="1">
            <a:spLocks/>
          </p:cNvSpPr>
          <p:nvPr/>
        </p:nvSpPr>
        <p:spPr>
          <a:xfrm>
            <a:off x="457200" y="583802"/>
            <a:ext cx="8229600" cy="449262"/>
          </a:xfrm>
          <a:prstGeom prst="rect">
            <a:avLst/>
          </a:prstGeom>
        </p:spPr>
        <p:txBody>
          <a:bodyPr anchor="b" anchorCtr="0"/>
          <a:lstStyle>
            <a:lvl1pPr algn="ctr" defTabSz="914400" rtl="0" eaLnBrk="1" latinLnBrk="0" hangingPunct="1">
              <a:lnSpc>
                <a:spcPts val="3000"/>
              </a:lnSpc>
              <a:spcBef>
                <a:spcPct val="0"/>
              </a:spcBef>
              <a:buNone/>
              <a:defRPr sz="2800" b="1" kern="1200" baseline="0">
                <a:solidFill>
                  <a:schemeClr val="bg1"/>
                </a:solidFill>
                <a:effectLst/>
                <a:latin typeface="Calibri" pitchFamily="34" charset="0"/>
                <a:ea typeface="+mj-ea"/>
                <a:cs typeface="+mj-cs"/>
              </a:defRPr>
            </a:lvl1pPr>
          </a:lstStyle>
          <a:p>
            <a:r>
              <a:rPr lang="en-US" sz="3600" dirty="0" smtClean="0"/>
              <a:t>Steps of an Outbreak Investigation </a:t>
            </a:r>
            <a:endParaRPr lang="en-US" sz="3600" dirty="0"/>
          </a:p>
        </p:txBody>
      </p:sp>
    </p:spTree>
    <p:extLst>
      <p:ext uri="{BB962C8B-B14F-4D97-AF65-F5344CB8AC3E}">
        <p14:creationId xmlns:p14="http://schemas.microsoft.com/office/powerpoint/2010/main" val="14265040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ll of toilet pap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9010" y="1545022"/>
            <a:ext cx="3344089" cy="4966138"/>
          </a:xfrm>
          <a:prstGeom prst="rect">
            <a:avLst/>
          </a:prstGeom>
        </p:spPr>
      </p:pic>
      <p:sp>
        <p:nvSpPr>
          <p:cNvPr id="6" name="Text Placeholder 2"/>
          <p:cNvSpPr>
            <a:spLocks noGrp="1"/>
          </p:cNvSpPr>
          <p:nvPr>
            <p:ph type="body" idx="1"/>
          </p:nvPr>
        </p:nvSpPr>
        <p:spPr>
          <a:xfrm>
            <a:off x="748412" y="982625"/>
            <a:ext cx="7772400" cy="568325"/>
          </a:xfrm>
        </p:spPr>
        <p:txBody>
          <a:bodyPr/>
          <a:lstStyle/>
          <a:p>
            <a:pPr marL="0" indent="0" algn="ctr">
              <a:buNone/>
            </a:pPr>
            <a:r>
              <a:rPr lang="en-US" sz="3200" b="1" dirty="0"/>
              <a:t>The Dale City Dilemma</a:t>
            </a:r>
          </a:p>
        </p:txBody>
      </p:sp>
      <p:sp>
        <p:nvSpPr>
          <p:cNvPr id="5" name="Title 1"/>
          <p:cNvSpPr>
            <a:spLocks noGrp="1"/>
          </p:cNvSpPr>
          <p:nvPr>
            <p:ph type="title"/>
          </p:nvPr>
        </p:nvSpPr>
        <p:spPr>
          <a:xfrm>
            <a:off x="748412" y="140587"/>
            <a:ext cx="7772400" cy="870755"/>
          </a:xfrm>
        </p:spPr>
        <p:txBody>
          <a:bodyPr/>
          <a:lstStyle/>
          <a:p>
            <a:r>
              <a:rPr lang="en-US" sz="3600" dirty="0"/>
              <a:t>GROUP </a:t>
            </a:r>
            <a:r>
              <a:rPr lang="en-US" sz="3600" dirty="0" smtClean="0"/>
              <a:t>ACTIVITY</a:t>
            </a:r>
            <a:endParaRPr lang="en-US" sz="3600" dirty="0"/>
          </a:p>
        </p:txBody>
      </p:sp>
    </p:spTree>
    <p:extLst>
      <p:ext uri="{BB962C8B-B14F-4D97-AF65-F5344CB8AC3E}">
        <p14:creationId xmlns:p14="http://schemas.microsoft.com/office/powerpoint/2010/main" val="356354163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848" y="1259007"/>
            <a:ext cx="8229600" cy="4191000"/>
          </a:xfrm>
        </p:spPr>
        <p:txBody>
          <a:bodyPr/>
          <a:lstStyle/>
          <a:p>
            <a:pPr>
              <a:lnSpc>
                <a:spcPts val="3400"/>
              </a:lnSpc>
              <a:spcAft>
                <a:spcPts val="300"/>
              </a:spcAft>
            </a:pPr>
            <a:r>
              <a:rPr lang="en-US" sz="3200" dirty="0"/>
              <a:t>Physicians in Dale City report an outbreak of cryptosporidiosis within the 1,500-resident population</a:t>
            </a:r>
            <a:r>
              <a:rPr lang="en-US" sz="3200" dirty="0" smtClean="0"/>
              <a:t>.</a:t>
            </a:r>
            <a:endParaRPr lang="en-US" sz="3200" dirty="0"/>
          </a:p>
          <a:p>
            <a:pPr>
              <a:lnSpc>
                <a:spcPts val="3400"/>
              </a:lnSpc>
              <a:spcAft>
                <a:spcPts val="300"/>
              </a:spcAft>
            </a:pPr>
            <a:r>
              <a:rPr lang="en-US" sz="3200" dirty="0"/>
              <a:t>Initial patients attended Sunshine Daycare. Other ill residents had no connection to the daycare center. </a:t>
            </a:r>
          </a:p>
          <a:p>
            <a:pPr>
              <a:lnSpc>
                <a:spcPts val="3400"/>
              </a:lnSpc>
              <a:spcAft>
                <a:spcPts val="300"/>
              </a:spcAft>
            </a:pPr>
            <a:r>
              <a:rPr lang="en-US" sz="3200" dirty="0"/>
              <a:t>Epidemiologists have been sent in to investigate the source of the illness. </a:t>
            </a:r>
          </a:p>
          <a:p>
            <a:pPr>
              <a:lnSpc>
                <a:spcPts val="3400"/>
              </a:lnSpc>
              <a:spcAft>
                <a:spcPts val="300"/>
              </a:spcAft>
            </a:pPr>
            <a:r>
              <a:rPr lang="en-US" sz="3200" dirty="0"/>
              <a:t>No one is sure of the disease’s exact source. </a:t>
            </a:r>
          </a:p>
        </p:txBody>
      </p:sp>
      <p:sp>
        <p:nvSpPr>
          <p:cNvPr id="2" name="Title 1"/>
          <p:cNvSpPr>
            <a:spLocks noGrp="1"/>
          </p:cNvSpPr>
          <p:nvPr>
            <p:ph type="title"/>
          </p:nvPr>
        </p:nvSpPr>
        <p:spPr>
          <a:xfrm>
            <a:off x="457200" y="382137"/>
            <a:ext cx="8229600" cy="641444"/>
          </a:xfrm>
        </p:spPr>
        <p:txBody>
          <a:bodyPr/>
          <a:lstStyle/>
          <a:p>
            <a:r>
              <a:rPr lang="en-US" sz="3600" dirty="0"/>
              <a:t>Dateline</a:t>
            </a:r>
            <a:r>
              <a:rPr lang="en-US" sz="3600" dirty="0" smtClean="0"/>
              <a:t>: Dale </a:t>
            </a:r>
            <a:r>
              <a:rPr lang="en-US" sz="3600" dirty="0"/>
              <a:t>City</a:t>
            </a:r>
            <a:r>
              <a:rPr lang="en-US" sz="3600" dirty="0" smtClean="0"/>
              <a:t>, June </a:t>
            </a:r>
            <a:r>
              <a:rPr lang="en-US" sz="3600" dirty="0"/>
              <a:t>10</a:t>
            </a:r>
          </a:p>
        </p:txBody>
      </p:sp>
    </p:spTree>
    <p:extLst>
      <p:ext uri="{BB962C8B-B14F-4D97-AF65-F5344CB8AC3E}">
        <p14:creationId xmlns:p14="http://schemas.microsoft.com/office/powerpoint/2010/main" val="153959685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4409"/>
            <a:ext cx="8229600" cy="4191000"/>
          </a:xfrm>
        </p:spPr>
        <p:txBody>
          <a:bodyPr/>
          <a:lstStyle/>
          <a:p>
            <a:pPr marL="0" indent="0">
              <a:buNone/>
              <a:tabLst>
                <a:tab pos="1025525" algn="l"/>
              </a:tabLst>
            </a:pPr>
            <a:r>
              <a:rPr lang="en-US" sz="2600" dirty="0">
                <a:solidFill>
                  <a:schemeClr val="bg1"/>
                </a:solidFill>
              </a:rPr>
              <a:t>Step 1:</a:t>
            </a:r>
            <a:r>
              <a:rPr lang="en-US" sz="2600" dirty="0"/>
              <a:t> </a:t>
            </a:r>
            <a:r>
              <a:rPr lang="en-US" sz="2600" dirty="0" smtClean="0"/>
              <a:t>The </a:t>
            </a:r>
            <a:r>
              <a:rPr lang="en-US" sz="2600" dirty="0"/>
              <a:t>epidemiologists prepared by </a:t>
            </a:r>
            <a:r>
              <a:rPr lang="en-US" sz="2600" dirty="0" smtClean="0"/>
              <a:t>researching	cryptosporidiosis </a:t>
            </a:r>
            <a:r>
              <a:rPr lang="en-US" sz="2600" dirty="0"/>
              <a:t>and familiarizing themselves </a:t>
            </a:r>
            <a:r>
              <a:rPr lang="en-US" sz="2600" dirty="0" smtClean="0"/>
              <a:t>	with Dale </a:t>
            </a:r>
            <a:r>
              <a:rPr lang="en-US" sz="2600" dirty="0"/>
              <a:t>City</a:t>
            </a:r>
            <a:r>
              <a:rPr lang="en-US" sz="2600" dirty="0" smtClean="0"/>
              <a:t>.</a:t>
            </a:r>
            <a:endParaRPr lang="en-US" sz="2600" dirty="0"/>
          </a:p>
          <a:p>
            <a:pPr marL="0" indent="0">
              <a:buNone/>
              <a:tabLst>
                <a:tab pos="1025525" algn="l"/>
              </a:tabLst>
            </a:pPr>
            <a:r>
              <a:rPr lang="en-US" sz="2600" dirty="0">
                <a:solidFill>
                  <a:schemeClr val="bg1"/>
                </a:solidFill>
              </a:rPr>
              <a:t>Step 2:</a:t>
            </a:r>
            <a:r>
              <a:rPr lang="en-US" sz="2600" dirty="0"/>
              <a:t> </a:t>
            </a:r>
            <a:r>
              <a:rPr lang="en-US" sz="2600" dirty="0" smtClean="0"/>
              <a:t>An </a:t>
            </a:r>
            <a:r>
              <a:rPr lang="en-US" sz="2600" dirty="0"/>
              <a:t>outbreak of cryptosporidiosis is confirmed </a:t>
            </a:r>
            <a:r>
              <a:rPr lang="en-US" sz="2600" dirty="0" smtClean="0"/>
              <a:t>	because </a:t>
            </a:r>
            <a:r>
              <a:rPr lang="en-US" sz="2600" dirty="0"/>
              <a:t>the number reporting illness is higher </a:t>
            </a:r>
            <a:r>
              <a:rPr lang="en-US" sz="2600" dirty="0" smtClean="0"/>
              <a:t>	than expected.</a:t>
            </a:r>
            <a:endParaRPr lang="en-US" sz="2600" dirty="0"/>
          </a:p>
          <a:p>
            <a:pPr marL="0" indent="0">
              <a:buNone/>
              <a:tabLst>
                <a:tab pos="1025525" algn="l"/>
              </a:tabLst>
            </a:pPr>
            <a:r>
              <a:rPr lang="en-US" sz="2600" dirty="0">
                <a:solidFill>
                  <a:schemeClr val="bg1"/>
                </a:solidFill>
              </a:rPr>
              <a:t>Step 3:</a:t>
            </a:r>
            <a:r>
              <a:rPr lang="en-US" sz="2600" dirty="0"/>
              <a:t> </a:t>
            </a:r>
            <a:r>
              <a:rPr lang="en-US" sz="2600" dirty="0" smtClean="0"/>
              <a:t>Lab </a:t>
            </a:r>
            <a:r>
              <a:rPr lang="en-US" sz="2600" dirty="0"/>
              <a:t>results have confirmed the presence of </a:t>
            </a:r>
            <a:r>
              <a:rPr lang="en-US" sz="2600" dirty="0" smtClean="0"/>
              <a:t>	crypto </a:t>
            </a:r>
            <a:r>
              <a:rPr lang="en-US" sz="2600" dirty="0"/>
              <a:t>in </a:t>
            </a:r>
            <a:r>
              <a:rPr lang="en-US" sz="2600" dirty="0" smtClean="0"/>
              <a:t>the </a:t>
            </a:r>
            <a:r>
              <a:rPr lang="en-US" sz="2600" dirty="0"/>
              <a:t>stool of several patients</a:t>
            </a:r>
            <a:r>
              <a:rPr lang="en-US" sz="2600" dirty="0" smtClean="0"/>
              <a:t>.</a:t>
            </a:r>
            <a:endParaRPr lang="en-US" sz="2600" dirty="0"/>
          </a:p>
          <a:p>
            <a:pPr marL="0" indent="0">
              <a:buNone/>
              <a:tabLst>
                <a:tab pos="1025525" algn="l"/>
              </a:tabLst>
            </a:pPr>
            <a:r>
              <a:rPr lang="en-US" sz="2600" dirty="0">
                <a:solidFill>
                  <a:schemeClr val="bg1"/>
                </a:solidFill>
              </a:rPr>
              <a:t>Step 4:</a:t>
            </a:r>
            <a:r>
              <a:rPr lang="en-US" sz="2600" dirty="0"/>
              <a:t> </a:t>
            </a:r>
            <a:r>
              <a:rPr lang="en-US" sz="2600" dirty="0" smtClean="0"/>
              <a:t>Cases </a:t>
            </a:r>
            <a:r>
              <a:rPr lang="en-US" sz="2600" dirty="0"/>
              <a:t>will be considered a part of the outbreak </a:t>
            </a:r>
            <a:r>
              <a:rPr lang="en-US" sz="2600" dirty="0" smtClean="0"/>
              <a:t>	if they </a:t>
            </a:r>
            <a:r>
              <a:rPr lang="en-US" sz="2600" dirty="0"/>
              <a:t>have lab confirmed crypto or watery </a:t>
            </a:r>
            <a:r>
              <a:rPr lang="en-US" sz="2600" dirty="0" smtClean="0"/>
              <a:t>	diarrhea plus </a:t>
            </a:r>
            <a:r>
              <a:rPr lang="en-US" sz="2600" dirty="0"/>
              <a:t>one other symptom and became ill </a:t>
            </a:r>
            <a:r>
              <a:rPr lang="en-US" sz="2600" dirty="0" smtClean="0"/>
              <a:t>	between May </a:t>
            </a:r>
            <a:r>
              <a:rPr lang="en-US" sz="2600" dirty="0"/>
              <a:t>4 and May 20 in Dale City</a:t>
            </a:r>
            <a:r>
              <a:rPr lang="en-US" sz="2600" dirty="0" smtClean="0"/>
              <a:t>.</a:t>
            </a:r>
            <a:endParaRPr lang="en-US" sz="2600" dirty="0"/>
          </a:p>
        </p:txBody>
      </p:sp>
      <p:sp>
        <p:nvSpPr>
          <p:cNvPr id="2" name="Title 1"/>
          <p:cNvSpPr>
            <a:spLocks noGrp="1"/>
          </p:cNvSpPr>
          <p:nvPr>
            <p:ph type="title"/>
          </p:nvPr>
        </p:nvSpPr>
        <p:spPr>
          <a:xfrm>
            <a:off x="457200" y="411118"/>
            <a:ext cx="8229600" cy="630237"/>
          </a:xfrm>
        </p:spPr>
        <p:txBody>
          <a:bodyPr/>
          <a:lstStyle/>
          <a:p>
            <a:r>
              <a:rPr lang="en-US" dirty="0"/>
              <a:t>Review the </a:t>
            </a:r>
            <a:r>
              <a:rPr lang="en-US" dirty="0" smtClean="0"/>
              <a:t>four </a:t>
            </a:r>
            <a:r>
              <a:rPr lang="en-US" dirty="0"/>
              <a:t>c</a:t>
            </a:r>
            <a:r>
              <a:rPr lang="en-US" dirty="0" smtClean="0"/>
              <a:t>ompleted </a:t>
            </a:r>
            <a:r>
              <a:rPr lang="en-US" dirty="0"/>
              <a:t>s</a:t>
            </a:r>
            <a:r>
              <a:rPr lang="en-US" dirty="0" smtClean="0"/>
              <a:t>teps </a:t>
            </a:r>
            <a:r>
              <a:rPr lang="en-US" dirty="0"/>
              <a:t>of the i</a:t>
            </a:r>
            <a:r>
              <a:rPr lang="en-US" dirty="0" smtClean="0"/>
              <a:t>nvestigation</a:t>
            </a:r>
            <a:endParaRPr lang="en-US" dirty="0"/>
          </a:p>
        </p:txBody>
      </p:sp>
    </p:spTree>
    <p:extLst>
      <p:ext uri="{BB962C8B-B14F-4D97-AF65-F5344CB8AC3E}">
        <p14:creationId xmlns:p14="http://schemas.microsoft.com/office/powerpoint/2010/main" val="286004965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8189"/>
            <a:ext cx="8229600" cy="4191000"/>
          </a:xfrm>
        </p:spPr>
        <p:txBody>
          <a:bodyPr/>
          <a:lstStyle/>
          <a:p>
            <a:pPr>
              <a:lnSpc>
                <a:spcPts val="3000"/>
              </a:lnSpc>
              <a:spcAft>
                <a:spcPts val="300"/>
              </a:spcAft>
            </a:pPr>
            <a:r>
              <a:rPr lang="en-US" sz="2800" dirty="0"/>
              <a:t>Symptoms include diarrhea, watery stool, stomach cramps, upset stomach, slight </a:t>
            </a:r>
            <a:r>
              <a:rPr lang="en-US" sz="2800" dirty="0" smtClean="0"/>
              <a:t>fever</a:t>
            </a:r>
            <a:endParaRPr lang="en-US" sz="2800" dirty="0"/>
          </a:p>
          <a:p>
            <a:pPr>
              <a:lnSpc>
                <a:spcPts val="3000"/>
              </a:lnSpc>
              <a:spcAft>
                <a:spcPts val="300"/>
              </a:spcAft>
            </a:pPr>
            <a:r>
              <a:rPr lang="en-US" sz="2800" dirty="0"/>
              <a:t>Symptoms appear 7 days (with a range from 2-10 days) after </a:t>
            </a:r>
            <a:r>
              <a:rPr lang="en-US" sz="2800" dirty="0" smtClean="0"/>
              <a:t>infection</a:t>
            </a:r>
            <a:endParaRPr lang="en-US" sz="2800" dirty="0"/>
          </a:p>
          <a:p>
            <a:pPr>
              <a:lnSpc>
                <a:spcPts val="3000"/>
              </a:lnSpc>
              <a:spcAft>
                <a:spcPts val="300"/>
              </a:spcAft>
            </a:pPr>
            <a:r>
              <a:rPr lang="en-US" sz="2800" dirty="0"/>
              <a:t>Caused by swallowing a microscopic </a:t>
            </a:r>
            <a:r>
              <a:rPr lang="en-US" sz="2800" dirty="0" smtClean="0"/>
              <a:t>parasite</a:t>
            </a:r>
            <a:endParaRPr lang="en-US" sz="2800" dirty="0"/>
          </a:p>
          <a:p>
            <a:pPr>
              <a:lnSpc>
                <a:spcPts val="3000"/>
              </a:lnSpc>
              <a:spcAft>
                <a:spcPts val="300"/>
              </a:spcAft>
            </a:pPr>
            <a:r>
              <a:rPr lang="en-US" sz="2800" dirty="0"/>
              <a:t>Fecal material ingestion:</a:t>
            </a:r>
          </a:p>
          <a:p>
            <a:pPr lvl="1">
              <a:lnSpc>
                <a:spcPts val="3000"/>
              </a:lnSpc>
              <a:spcAft>
                <a:spcPts val="300"/>
              </a:spcAft>
            </a:pPr>
            <a:r>
              <a:rPr lang="en-US" sz="2400" b="1" dirty="0"/>
              <a:t>Poor hygiene</a:t>
            </a:r>
          </a:p>
          <a:p>
            <a:pPr lvl="1">
              <a:lnSpc>
                <a:spcPts val="3000"/>
              </a:lnSpc>
              <a:spcAft>
                <a:spcPts val="300"/>
              </a:spcAft>
            </a:pPr>
            <a:r>
              <a:rPr lang="en-US" sz="2400" b="1" dirty="0"/>
              <a:t>Eating contaminated food</a:t>
            </a:r>
          </a:p>
          <a:p>
            <a:pPr lvl="1">
              <a:lnSpc>
                <a:spcPts val="3000"/>
              </a:lnSpc>
              <a:spcAft>
                <a:spcPts val="300"/>
              </a:spcAft>
            </a:pPr>
            <a:r>
              <a:rPr lang="en-US" sz="2400" b="1" dirty="0"/>
              <a:t>Drinking contaminated </a:t>
            </a:r>
            <a:r>
              <a:rPr lang="en-US" sz="2400" b="1" dirty="0" smtClean="0"/>
              <a:t>water</a:t>
            </a:r>
            <a:endParaRPr lang="en-US" sz="2400" b="1" dirty="0"/>
          </a:p>
        </p:txBody>
      </p:sp>
      <p:sp>
        <p:nvSpPr>
          <p:cNvPr id="2" name="Title 1"/>
          <p:cNvSpPr>
            <a:spLocks noGrp="1"/>
          </p:cNvSpPr>
          <p:nvPr>
            <p:ph type="title"/>
          </p:nvPr>
        </p:nvSpPr>
        <p:spPr>
          <a:xfrm>
            <a:off x="457200" y="368484"/>
            <a:ext cx="8229600" cy="653361"/>
          </a:xfrm>
        </p:spPr>
        <p:txBody>
          <a:bodyPr/>
          <a:lstStyle/>
          <a:p>
            <a:r>
              <a:rPr lang="en-US" sz="3600" dirty="0"/>
              <a:t>What is c</a:t>
            </a:r>
            <a:r>
              <a:rPr lang="en-US" sz="3600" dirty="0" smtClean="0"/>
              <a:t>ryptosporidiosis</a:t>
            </a:r>
            <a:r>
              <a:rPr lang="en-US" sz="3600" dirty="0"/>
              <a:t>?</a:t>
            </a:r>
          </a:p>
        </p:txBody>
      </p:sp>
    </p:spTree>
    <p:extLst>
      <p:ext uri="{BB962C8B-B14F-4D97-AF65-F5344CB8AC3E}">
        <p14:creationId xmlns:p14="http://schemas.microsoft.com/office/powerpoint/2010/main" val="193658102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28700" y="3562349"/>
            <a:ext cx="5657850" cy="1384995"/>
          </a:xfrm>
          <a:prstGeom prst="rect">
            <a:avLst/>
          </a:prstGeom>
          <a:noFill/>
        </p:spPr>
        <p:txBody>
          <a:bodyPr wrap="square" rtlCol="0">
            <a:spAutoFit/>
          </a:bodyPr>
          <a:lstStyle/>
          <a:p>
            <a:pPr marL="514350" indent="-514350">
              <a:buFont typeface="+mj-lt"/>
              <a:buAutoNum type="arabicPeriod"/>
            </a:pPr>
            <a:r>
              <a:rPr lang="en-US" sz="2800" dirty="0" smtClean="0">
                <a:solidFill>
                  <a:schemeClr val="bg2"/>
                </a:solidFill>
                <a:latin typeface="Calibri" panose="020F0502020204030204" pitchFamily="34" charset="0"/>
              </a:rPr>
              <a:t>Instruction </a:t>
            </a:r>
            <a:r>
              <a:rPr lang="en-US" sz="2800" dirty="0">
                <a:solidFill>
                  <a:schemeClr val="bg2"/>
                </a:solidFill>
                <a:latin typeface="Calibri" panose="020F0502020204030204" pitchFamily="34" charset="0"/>
              </a:rPr>
              <a:t>sheet  </a:t>
            </a:r>
            <a:endParaRPr lang="en-US" sz="2800" dirty="0" smtClean="0">
              <a:solidFill>
                <a:schemeClr val="bg2"/>
              </a:solidFill>
              <a:latin typeface="Calibri" panose="020F0502020204030204" pitchFamily="34" charset="0"/>
            </a:endParaRPr>
          </a:p>
          <a:p>
            <a:pPr marL="514350" indent="-514350">
              <a:buFont typeface="+mj-lt"/>
              <a:buAutoNum type="arabicPeriod"/>
            </a:pPr>
            <a:r>
              <a:rPr lang="en-US" sz="2800" dirty="0" smtClean="0">
                <a:solidFill>
                  <a:schemeClr val="bg2"/>
                </a:solidFill>
                <a:latin typeface="Calibri" panose="020F0502020204030204" pitchFamily="34" charset="0"/>
              </a:rPr>
              <a:t>Dale </a:t>
            </a:r>
            <a:r>
              <a:rPr lang="en-US" sz="2800" dirty="0">
                <a:solidFill>
                  <a:schemeClr val="bg2"/>
                </a:solidFill>
                <a:latin typeface="Calibri" panose="020F0502020204030204" pitchFamily="34" charset="0"/>
              </a:rPr>
              <a:t>City spot map </a:t>
            </a:r>
            <a:endParaRPr lang="en-US" sz="2800" dirty="0" smtClean="0">
              <a:solidFill>
                <a:schemeClr val="bg2"/>
              </a:solidFill>
              <a:latin typeface="Calibri" panose="020F0502020204030204" pitchFamily="34" charset="0"/>
            </a:endParaRPr>
          </a:p>
          <a:p>
            <a:pPr marL="514350" indent="-514350">
              <a:buFont typeface="+mj-lt"/>
              <a:buAutoNum type="arabicPeriod"/>
            </a:pPr>
            <a:r>
              <a:rPr lang="en-US" sz="2800" dirty="0" smtClean="0">
                <a:solidFill>
                  <a:schemeClr val="bg2"/>
                </a:solidFill>
                <a:latin typeface="Calibri" panose="020F0502020204030204" pitchFamily="34" charset="0"/>
              </a:rPr>
              <a:t>Victim </a:t>
            </a:r>
            <a:r>
              <a:rPr lang="en-US" sz="2800" dirty="0">
                <a:solidFill>
                  <a:schemeClr val="bg2"/>
                </a:solidFill>
                <a:latin typeface="Calibri" panose="020F0502020204030204" pitchFamily="34" charset="0"/>
              </a:rPr>
              <a:t>Cards</a:t>
            </a:r>
          </a:p>
        </p:txBody>
      </p:sp>
      <p:sp>
        <p:nvSpPr>
          <p:cNvPr id="3" name="Content Placeholder 2"/>
          <p:cNvSpPr>
            <a:spLocks noGrp="1"/>
          </p:cNvSpPr>
          <p:nvPr>
            <p:ph idx="1"/>
          </p:nvPr>
        </p:nvSpPr>
        <p:spPr>
          <a:xfrm>
            <a:off x="457200" y="1600201"/>
            <a:ext cx="8229600" cy="1962149"/>
          </a:xfrm>
        </p:spPr>
        <p:txBody>
          <a:bodyPr/>
          <a:lstStyle/>
          <a:p>
            <a:pPr marL="0" indent="0">
              <a:buNone/>
            </a:pPr>
            <a:r>
              <a:rPr lang="en-US" sz="2800" i="1" dirty="0"/>
              <a:t>Test your knowledge of epidemiology to discover the source of the disease!</a:t>
            </a:r>
            <a:r>
              <a:rPr lang="en-US" sz="2800" dirty="0"/>
              <a:t/>
            </a:r>
            <a:br>
              <a:rPr lang="en-US" sz="2800" dirty="0"/>
            </a:br>
            <a:r>
              <a:rPr lang="en-US" sz="2800" dirty="0"/>
              <a:t/>
            </a:r>
            <a:br>
              <a:rPr lang="en-US" sz="2800" dirty="0"/>
            </a:br>
            <a:r>
              <a:rPr lang="en-US" sz="2800" dirty="0"/>
              <a:t>Be </a:t>
            </a:r>
            <a:r>
              <a:rPr lang="en-US" sz="2800" dirty="0" smtClean="0"/>
              <a:t>sure </a:t>
            </a:r>
            <a:r>
              <a:rPr lang="en-US" sz="2800" dirty="0"/>
              <a:t>y</a:t>
            </a:r>
            <a:r>
              <a:rPr lang="en-US" sz="2800" dirty="0" smtClean="0"/>
              <a:t>our </a:t>
            </a:r>
            <a:r>
              <a:rPr lang="en-US" sz="2800" dirty="0"/>
              <a:t>g</a:t>
            </a:r>
            <a:r>
              <a:rPr lang="en-US" sz="2800" dirty="0" smtClean="0"/>
              <a:t>roup </a:t>
            </a:r>
            <a:r>
              <a:rPr lang="en-US" sz="2800" dirty="0"/>
              <a:t>h</a:t>
            </a:r>
            <a:r>
              <a:rPr lang="en-US" sz="2800" dirty="0" smtClean="0"/>
              <a:t>as:</a:t>
            </a:r>
            <a:r>
              <a:rPr lang="en-US" sz="2800" dirty="0"/>
              <a:t/>
            </a:r>
            <a:br>
              <a:rPr lang="en-US" sz="2800" dirty="0"/>
            </a:br>
            <a:r>
              <a:rPr lang="en-US" sz="2800" dirty="0" smtClean="0"/>
              <a:t> </a:t>
            </a:r>
            <a:endParaRPr lang="en-US" sz="2800" dirty="0"/>
          </a:p>
        </p:txBody>
      </p:sp>
      <p:sp>
        <p:nvSpPr>
          <p:cNvPr id="7" name="Text Placeholder 2"/>
          <p:cNvSpPr>
            <a:spLocks noGrp="1"/>
          </p:cNvSpPr>
          <p:nvPr>
            <p:ph type="body" idx="1"/>
          </p:nvPr>
        </p:nvSpPr>
        <p:spPr>
          <a:xfrm>
            <a:off x="748412" y="982625"/>
            <a:ext cx="7772400" cy="568325"/>
          </a:xfrm>
        </p:spPr>
        <p:txBody>
          <a:bodyPr/>
          <a:lstStyle/>
          <a:p>
            <a:pPr marL="0" indent="0" algn="ctr">
              <a:buNone/>
            </a:pPr>
            <a:r>
              <a:rPr lang="en-US" sz="3200" b="1" dirty="0"/>
              <a:t>The Dale City Dilemma</a:t>
            </a:r>
          </a:p>
        </p:txBody>
      </p:sp>
      <p:sp>
        <p:nvSpPr>
          <p:cNvPr id="6" name="Title 1"/>
          <p:cNvSpPr>
            <a:spLocks noGrp="1"/>
          </p:cNvSpPr>
          <p:nvPr>
            <p:ph type="title"/>
          </p:nvPr>
        </p:nvSpPr>
        <p:spPr>
          <a:xfrm>
            <a:off x="748412" y="140587"/>
            <a:ext cx="7772400" cy="870755"/>
          </a:xfrm>
        </p:spPr>
        <p:txBody>
          <a:bodyPr/>
          <a:lstStyle/>
          <a:p>
            <a:r>
              <a:rPr lang="en-US" sz="3600" dirty="0"/>
              <a:t>GROUP </a:t>
            </a:r>
            <a:r>
              <a:rPr lang="en-US" sz="3600" dirty="0" smtClean="0"/>
              <a:t>ACTIVITY</a:t>
            </a:r>
            <a:endParaRPr lang="en-US" sz="3600" dirty="0"/>
          </a:p>
        </p:txBody>
      </p:sp>
    </p:spTree>
    <p:extLst>
      <p:ext uri="{BB962C8B-B14F-4D97-AF65-F5344CB8AC3E}">
        <p14:creationId xmlns:p14="http://schemas.microsoft.com/office/powerpoint/2010/main" val="163800511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rchment pap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798" y="904875"/>
            <a:ext cx="7848744" cy="5069926"/>
          </a:xfrm>
          <a:prstGeom prst="rect">
            <a:avLst/>
          </a:prstGeom>
          <a:ln>
            <a:noFill/>
          </a:ln>
          <a:effectLst>
            <a:outerShdw blurRad="406400" dist="139700" dir="2700000" sx="101000" sy="101000" algn="tl" rotWithShape="0">
              <a:srgbClr val="000000"/>
            </a:outerShdw>
          </a:effectLst>
        </p:spPr>
      </p:pic>
      <p:sp>
        <p:nvSpPr>
          <p:cNvPr id="3" name="Content Placeholder 2"/>
          <p:cNvSpPr>
            <a:spLocks noGrp="1"/>
          </p:cNvSpPr>
          <p:nvPr>
            <p:ph idx="1"/>
          </p:nvPr>
        </p:nvSpPr>
        <p:spPr>
          <a:xfrm>
            <a:off x="940343" y="1978925"/>
            <a:ext cx="7285204" cy="3401148"/>
          </a:xfrm>
        </p:spPr>
        <p:txBody>
          <a:bodyPr/>
          <a:lstStyle/>
          <a:p>
            <a:pPr marL="0" indent="0">
              <a:buNone/>
              <a:defRPr/>
            </a:pPr>
            <a:r>
              <a:rPr lang="en-US" altLang="en-US" sz="3200" dirty="0">
                <a:solidFill>
                  <a:srgbClr val="000000"/>
                </a:solidFill>
                <a:latin typeface="Minion Pro SmBd" pitchFamily="18" charset="0"/>
                <a:ea typeface="Microsoft Yi Baiti" panose="03000500000000000000" pitchFamily="66" charset="0"/>
              </a:rPr>
              <a:t>Dana Dewey is a model child in the Sunshine Daycare Center. However, her teachers are working on her hygiene–she usually forgets to wash her hands after going to the bathroom. Her parents, Phil and Jill, have noticed that she does not wash her hands at home either. </a:t>
            </a:r>
          </a:p>
        </p:txBody>
      </p:sp>
      <p:sp>
        <p:nvSpPr>
          <p:cNvPr id="2" name="Title 1"/>
          <p:cNvSpPr>
            <a:spLocks noGrp="1"/>
          </p:cNvSpPr>
          <p:nvPr>
            <p:ph type="title"/>
          </p:nvPr>
        </p:nvSpPr>
        <p:spPr>
          <a:xfrm>
            <a:off x="775880" y="1260220"/>
            <a:ext cx="7552580" cy="551502"/>
          </a:xfrm>
        </p:spPr>
        <p:txBody>
          <a:bodyPr/>
          <a:lstStyle/>
          <a:p>
            <a:r>
              <a:rPr lang="en-US" sz="4000" dirty="0" smtClean="0">
                <a:solidFill>
                  <a:srgbClr val="000000"/>
                </a:solidFill>
              </a:rPr>
              <a:t>Clue </a:t>
            </a:r>
            <a:r>
              <a:rPr lang="en-US" sz="4000" dirty="0">
                <a:solidFill>
                  <a:srgbClr val="000000"/>
                </a:solidFill>
              </a:rPr>
              <a:t>#1</a:t>
            </a:r>
          </a:p>
        </p:txBody>
      </p:sp>
    </p:spTree>
    <p:extLst>
      <p:ext uri="{BB962C8B-B14F-4D97-AF65-F5344CB8AC3E}">
        <p14:creationId xmlns:p14="http://schemas.microsoft.com/office/powerpoint/2010/main" val="133344997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rchment 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798" y="904875"/>
            <a:ext cx="7848744" cy="5069926"/>
          </a:xfrm>
          <a:prstGeom prst="rect">
            <a:avLst/>
          </a:prstGeom>
          <a:ln>
            <a:noFill/>
          </a:ln>
          <a:effectLst>
            <a:outerShdw blurRad="406400" dist="139700" dir="2700000" sx="101000" sy="101000" algn="tl" rotWithShape="0">
              <a:srgbClr val="000000"/>
            </a:outerShdw>
          </a:effectLst>
        </p:spPr>
      </p:pic>
      <p:sp>
        <p:nvSpPr>
          <p:cNvPr id="3" name="Content Placeholder 2"/>
          <p:cNvSpPr>
            <a:spLocks noGrp="1"/>
          </p:cNvSpPr>
          <p:nvPr>
            <p:ph idx="1"/>
          </p:nvPr>
        </p:nvSpPr>
        <p:spPr>
          <a:xfrm>
            <a:off x="900752" y="2565779"/>
            <a:ext cx="7315200" cy="3225422"/>
          </a:xfrm>
        </p:spPr>
        <p:txBody>
          <a:bodyPr/>
          <a:lstStyle/>
          <a:p>
            <a:pPr marL="0" indent="0">
              <a:buNone/>
            </a:pPr>
            <a:r>
              <a:rPr lang="en-US" altLang="en-US" sz="3200" dirty="0">
                <a:solidFill>
                  <a:srgbClr val="000000"/>
                </a:solidFill>
                <a:latin typeface="Minion Pro SmBd" pitchFamily="18" charset="0"/>
              </a:rPr>
              <a:t>When she cleans, Ella Bloom usually uses gloves to protect her hands from germs. However, because she was in such a hurry on May 8, she did not take the time to put on gloves before cleaning. </a:t>
            </a:r>
          </a:p>
        </p:txBody>
      </p:sp>
      <p:sp>
        <p:nvSpPr>
          <p:cNvPr id="7" name="Title 1"/>
          <p:cNvSpPr>
            <a:spLocks noGrp="1"/>
          </p:cNvSpPr>
          <p:nvPr>
            <p:ph type="title"/>
          </p:nvPr>
        </p:nvSpPr>
        <p:spPr>
          <a:xfrm>
            <a:off x="775880" y="1260220"/>
            <a:ext cx="7552580" cy="551502"/>
          </a:xfrm>
        </p:spPr>
        <p:txBody>
          <a:bodyPr/>
          <a:lstStyle/>
          <a:p>
            <a:r>
              <a:rPr lang="en-US" sz="4000" dirty="0" smtClean="0">
                <a:solidFill>
                  <a:srgbClr val="000000"/>
                </a:solidFill>
              </a:rPr>
              <a:t>Clue #2</a:t>
            </a:r>
            <a:endParaRPr lang="en-US" sz="4000" dirty="0">
              <a:solidFill>
                <a:srgbClr val="000000"/>
              </a:solidFill>
            </a:endParaRPr>
          </a:p>
        </p:txBody>
      </p:sp>
    </p:spTree>
    <p:extLst>
      <p:ext uri="{BB962C8B-B14F-4D97-AF65-F5344CB8AC3E}">
        <p14:creationId xmlns:p14="http://schemas.microsoft.com/office/powerpoint/2010/main" val="109169172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934"/>
            <a:ext cx="8229600" cy="721640"/>
          </a:xfrm>
        </p:spPr>
        <p:txBody>
          <a:bodyPr/>
          <a:lstStyle/>
          <a:p>
            <a:r>
              <a:rPr lang="en-US" sz="4000" dirty="0" smtClean="0"/>
              <a:t>Overview</a:t>
            </a:r>
            <a:endParaRPr lang="en-US" sz="3200" dirty="0"/>
          </a:p>
        </p:txBody>
      </p:sp>
      <p:sp>
        <p:nvSpPr>
          <p:cNvPr id="3" name="Content Placeholder 2"/>
          <p:cNvSpPr>
            <a:spLocks noGrp="1"/>
          </p:cNvSpPr>
          <p:nvPr>
            <p:ph idx="1"/>
          </p:nvPr>
        </p:nvSpPr>
        <p:spPr>
          <a:xfrm>
            <a:off x="457200" y="2279177"/>
            <a:ext cx="8229600" cy="2906972"/>
          </a:xfrm>
        </p:spPr>
        <p:txBody>
          <a:bodyPr/>
          <a:lstStyle/>
          <a:p>
            <a:pPr>
              <a:defRPr/>
            </a:pPr>
            <a:r>
              <a:rPr lang="en-US" altLang="en-US" sz="3200" dirty="0"/>
              <a:t>Epidemiology</a:t>
            </a:r>
          </a:p>
          <a:p>
            <a:pPr>
              <a:defRPr/>
            </a:pPr>
            <a:r>
              <a:rPr lang="en-US" altLang="en-US" sz="3200" dirty="0"/>
              <a:t>“The Dale City Dilemma” Activity</a:t>
            </a:r>
          </a:p>
          <a:p>
            <a:pPr>
              <a:defRPr/>
            </a:pPr>
            <a:r>
              <a:rPr lang="en-US" altLang="en-US" sz="3200" dirty="0"/>
              <a:t>Diarrheal Illnesses and Prevention</a:t>
            </a:r>
          </a:p>
        </p:txBody>
      </p:sp>
    </p:spTree>
    <p:extLst>
      <p:ext uri="{BB962C8B-B14F-4D97-AF65-F5344CB8AC3E}">
        <p14:creationId xmlns:p14="http://schemas.microsoft.com/office/powerpoint/2010/main" val="103296930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rchment 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798" y="904875"/>
            <a:ext cx="7848744" cy="5069926"/>
          </a:xfrm>
          <a:prstGeom prst="rect">
            <a:avLst/>
          </a:prstGeom>
          <a:ln>
            <a:noFill/>
          </a:ln>
          <a:effectLst>
            <a:outerShdw blurRad="406400" dist="139700" dir="2700000" sx="101000" sy="101000" algn="tl" rotWithShape="0">
              <a:srgbClr val="000000"/>
            </a:outerShdw>
          </a:effectLst>
        </p:spPr>
      </p:pic>
      <p:sp>
        <p:nvSpPr>
          <p:cNvPr id="3" name="Content Placeholder 2"/>
          <p:cNvSpPr>
            <a:spLocks noGrp="1"/>
          </p:cNvSpPr>
          <p:nvPr>
            <p:ph idx="1"/>
          </p:nvPr>
        </p:nvSpPr>
        <p:spPr>
          <a:xfrm>
            <a:off x="996286" y="2497539"/>
            <a:ext cx="7178723" cy="3293661"/>
          </a:xfrm>
        </p:spPr>
        <p:txBody>
          <a:bodyPr/>
          <a:lstStyle/>
          <a:p>
            <a:pPr marL="0" indent="0">
              <a:buNone/>
              <a:defRPr/>
            </a:pPr>
            <a:r>
              <a:rPr lang="en-US" altLang="en-US" sz="3200" dirty="0">
                <a:solidFill>
                  <a:srgbClr val="000000"/>
                </a:solidFill>
                <a:latin typeface="Minion Pro SmBd" pitchFamily="18" charset="0"/>
              </a:rPr>
              <a:t>Marge’s new low-impact exercise is water aerobics that she does at the only pool in town. It gets her joints moving without hurting herself and she loves being outside to enjoy the pleasant Dale City weather.</a:t>
            </a:r>
          </a:p>
        </p:txBody>
      </p:sp>
      <p:sp>
        <p:nvSpPr>
          <p:cNvPr id="6" name="Title 1"/>
          <p:cNvSpPr txBox="1">
            <a:spLocks/>
          </p:cNvSpPr>
          <p:nvPr/>
        </p:nvSpPr>
        <p:spPr>
          <a:xfrm>
            <a:off x="775880" y="1260220"/>
            <a:ext cx="7552580" cy="551502"/>
          </a:xfrm>
          <a:prstGeom prst="rect">
            <a:avLst/>
          </a:prstGeom>
        </p:spPr>
        <p:txBody>
          <a:bodyPr anchor="b" anchorCtr="0"/>
          <a:lstStyle>
            <a:lvl1pPr algn="ctr" defTabSz="914400" rtl="0" eaLnBrk="1" latinLnBrk="0" hangingPunct="1">
              <a:lnSpc>
                <a:spcPts val="3000"/>
              </a:lnSpc>
              <a:spcBef>
                <a:spcPct val="0"/>
              </a:spcBef>
              <a:buNone/>
              <a:defRPr sz="2800" b="1" kern="1200" baseline="0">
                <a:solidFill>
                  <a:schemeClr val="bg1"/>
                </a:solidFill>
                <a:effectLst/>
                <a:latin typeface="Calibri" pitchFamily="34" charset="0"/>
                <a:ea typeface="+mj-ea"/>
                <a:cs typeface="+mj-cs"/>
              </a:defRPr>
            </a:lvl1pPr>
          </a:lstStyle>
          <a:p>
            <a:r>
              <a:rPr lang="en-US" sz="4000" dirty="0" smtClean="0">
                <a:solidFill>
                  <a:srgbClr val="000000"/>
                </a:solidFill>
              </a:rPr>
              <a:t>Clue #3</a:t>
            </a:r>
            <a:endParaRPr lang="en-US" sz="4000" dirty="0">
              <a:solidFill>
                <a:srgbClr val="000000"/>
              </a:solidFill>
            </a:endParaRPr>
          </a:p>
        </p:txBody>
      </p:sp>
    </p:spTree>
    <p:extLst>
      <p:ext uri="{BB962C8B-B14F-4D97-AF65-F5344CB8AC3E}">
        <p14:creationId xmlns:p14="http://schemas.microsoft.com/office/powerpoint/2010/main" val="333537758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rchment 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798" y="904875"/>
            <a:ext cx="7848744" cy="5069926"/>
          </a:xfrm>
          <a:prstGeom prst="rect">
            <a:avLst/>
          </a:prstGeom>
          <a:ln>
            <a:noFill/>
          </a:ln>
          <a:effectLst>
            <a:outerShdw blurRad="406400" dist="139700" dir="2700000" sx="101000" sy="101000" algn="tl" rotWithShape="0">
              <a:srgbClr val="000000"/>
            </a:outerShdw>
          </a:effectLst>
        </p:spPr>
      </p:pic>
      <p:sp>
        <p:nvSpPr>
          <p:cNvPr id="3" name="Content Placeholder 2"/>
          <p:cNvSpPr>
            <a:spLocks noGrp="1"/>
          </p:cNvSpPr>
          <p:nvPr>
            <p:ph idx="1"/>
          </p:nvPr>
        </p:nvSpPr>
        <p:spPr>
          <a:xfrm>
            <a:off x="900752" y="3002507"/>
            <a:ext cx="7301552" cy="1910687"/>
          </a:xfrm>
        </p:spPr>
        <p:txBody>
          <a:bodyPr/>
          <a:lstStyle/>
          <a:p>
            <a:pPr marL="0" indent="0">
              <a:buNone/>
            </a:pPr>
            <a:r>
              <a:rPr lang="en-US" altLang="en-US" sz="3200" dirty="0">
                <a:solidFill>
                  <a:srgbClr val="000000"/>
                </a:solidFill>
                <a:latin typeface="Minion Pro SmBd" pitchFamily="18" charset="0"/>
              </a:rPr>
              <a:t>Sunshine Daycare sponsors a monthly trip for its students. On May 6, they went to the Dale City Pool and Park</a:t>
            </a:r>
            <a:r>
              <a:rPr lang="en-US" altLang="en-US" sz="3200" dirty="0" smtClean="0">
                <a:solidFill>
                  <a:srgbClr val="000000"/>
                </a:solidFill>
                <a:latin typeface="Minion Pro SmBd" pitchFamily="18" charset="0"/>
              </a:rPr>
              <a:t>.</a:t>
            </a:r>
            <a:endParaRPr lang="en-US" altLang="en-US" sz="3200" dirty="0">
              <a:solidFill>
                <a:srgbClr val="000000"/>
              </a:solidFill>
              <a:latin typeface="Minion Pro SmBd" pitchFamily="18" charset="0"/>
            </a:endParaRPr>
          </a:p>
        </p:txBody>
      </p:sp>
      <p:sp>
        <p:nvSpPr>
          <p:cNvPr id="7" name="Title 1"/>
          <p:cNvSpPr txBox="1">
            <a:spLocks/>
          </p:cNvSpPr>
          <p:nvPr/>
        </p:nvSpPr>
        <p:spPr>
          <a:xfrm>
            <a:off x="775880" y="1260220"/>
            <a:ext cx="7552580" cy="551502"/>
          </a:xfrm>
          <a:prstGeom prst="rect">
            <a:avLst/>
          </a:prstGeom>
        </p:spPr>
        <p:txBody>
          <a:bodyPr anchor="b" anchorCtr="0"/>
          <a:lstStyle>
            <a:lvl1pPr algn="ctr" defTabSz="914400" rtl="0" eaLnBrk="1" latinLnBrk="0" hangingPunct="1">
              <a:lnSpc>
                <a:spcPts val="3000"/>
              </a:lnSpc>
              <a:spcBef>
                <a:spcPct val="0"/>
              </a:spcBef>
              <a:buNone/>
              <a:defRPr sz="2800" b="1" kern="1200" baseline="0">
                <a:solidFill>
                  <a:schemeClr val="bg1"/>
                </a:solidFill>
                <a:effectLst/>
                <a:latin typeface="Calibri" pitchFamily="34" charset="0"/>
                <a:ea typeface="+mj-ea"/>
                <a:cs typeface="+mj-cs"/>
              </a:defRPr>
            </a:lvl1pPr>
          </a:lstStyle>
          <a:p>
            <a:r>
              <a:rPr lang="en-US" sz="4000" dirty="0" smtClean="0">
                <a:solidFill>
                  <a:srgbClr val="000000"/>
                </a:solidFill>
              </a:rPr>
              <a:t>Clue #4</a:t>
            </a:r>
            <a:endParaRPr lang="en-US" sz="4000" dirty="0">
              <a:solidFill>
                <a:srgbClr val="000000"/>
              </a:solidFill>
            </a:endParaRPr>
          </a:p>
        </p:txBody>
      </p:sp>
    </p:spTree>
    <p:extLst>
      <p:ext uri="{BB962C8B-B14F-4D97-AF65-F5344CB8AC3E}">
        <p14:creationId xmlns:p14="http://schemas.microsoft.com/office/powerpoint/2010/main" val="273182903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rchment 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798" y="904875"/>
            <a:ext cx="7848744" cy="5069926"/>
          </a:xfrm>
          <a:prstGeom prst="rect">
            <a:avLst/>
          </a:prstGeom>
          <a:ln>
            <a:noFill/>
          </a:ln>
          <a:effectLst>
            <a:outerShdw blurRad="406400" dist="139700" dir="2700000" sx="101000" sy="101000" algn="tl" rotWithShape="0">
              <a:srgbClr val="000000"/>
            </a:outerShdw>
          </a:effectLst>
        </p:spPr>
      </p:pic>
      <p:sp>
        <p:nvSpPr>
          <p:cNvPr id="3" name="Content Placeholder 2"/>
          <p:cNvSpPr>
            <a:spLocks noGrp="1"/>
          </p:cNvSpPr>
          <p:nvPr>
            <p:ph idx="1"/>
          </p:nvPr>
        </p:nvSpPr>
        <p:spPr>
          <a:xfrm>
            <a:off x="928048" y="2129051"/>
            <a:ext cx="7260609" cy="3662149"/>
          </a:xfrm>
        </p:spPr>
        <p:txBody>
          <a:bodyPr/>
          <a:lstStyle/>
          <a:p>
            <a:pPr marL="0" indent="0">
              <a:buNone/>
            </a:pPr>
            <a:r>
              <a:rPr lang="en-US" altLang="en-US" sz="3200" dirty="0">
                <a:solidFill>
                  <a:srgbClr val="000000"/>
                </a:solidFill>
                <a:latin typeface="Minion Pro SmBd" pitchFamily="18" charset="0"/>
              </a:rPr>
              <a:t>Ben finds a chair at the pool and lies down to relax, but gets a stomach cramp that means that disaster is soon to follow. He hurries to the bathroom. He cannot find soap near the sink, and decides to just wipe his hands on his swimming trunks instead. </a:t>
            </a:r>
          </a:p>
        </p:txBody>
      </p:sp>
      <p:sp>
        <p:nvSpPr>
          <p:cNvPr id="6" name="Title 1"/>
          <p:cNvSpPr txBox="1">
            <a:spLocks/>
          </p:cNvSpPr>
          <p:nvPr/>
        </p:nvSpPr>
        <p:spPr>
          <a:xfrm>
            <a:off x="775880" y="1260220"/>
            <a:ext cx="7552580" cy="551502"/>
          </a:xfrm>
          <a:prstGeom prst="rect">
            <a:avLst/>
          </a:prstGeom>
        </p:spPr>
        <p:txBody>
          <a:bodyPr anchor="b" anchorCtr="0"/>
          <a:lstStyle>
            <a:lvl1pPr algn="ctr" defTabSz="914400" rtl="0" eaLnBrk="1" latinLnBrk="0" hangingPunct="1">
              <a:lnSpc>
                <a:spcPts val="3000"/>
              </a:lnSpc>
              <a:spcBef>
                <a:spcPct val="0"/>
              </a:spcBef>
              <a:buNone/>
              <a:defRPr sz="2800" b="1" kern="1200" baseline="0">
                <a:solidFill>
                  <a:schemeClr val="bg1"/>
                </a:solidFill>
                <a:effectLst/>
                <a:latin typeface="Calibri" pitchFamily="34" charset="0"/>
                <a:ea typeface="+mj-ea"/>
                <a:cs typeface="+mj-cs"/>
              </a:defRPr>
            </a:lvl1pPr>
          </a:lstStyle>
          <a:p>
            <a:r>
              <a:rPr lang="en-US" sz="4000" dirty="0" smtClean="0">
                <a:solidFill>
                  <a:srgbClr val="000000"/>
                </a:solidFill>
              </a:rPr>
              <a:t>Clue #5</a:t>
            </a:r>
            <a:endParaRPr lang="en-US" sz="4000" dirty="0">
              <a:solidFill>
                <a:srgbClr val="000000"/>
              </a:solidFill>
            </a:endParaRPr>
          </a:p>
        </p:txBody>
      </p:sp>
    </p:spTree>
    <p:extLst>
      <p:ext uri="{BB962C8B-B14F-4D97-AF65-F5344CB8AC3E}">
        <p14:creationId xmlns:p14="http://schemas.microsoft.com/office/powerpoint/2010/main" val="273302881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altLang="en-US" sz="3200" dirty="0">
                <a:cs typeface="Times New Roman" pitchFamily="18" charset="0"/>
              </a:rPr>
              <a:t>Based on the information that you have gathered, where was the outbreak primarily spread? </a:t>
            </a:r>
          </a:p>
          <a:p>
            <a:pPr>
              <a:defRPr/>
            </a:pPr>
            <a:r>
              <a:rPr lang="en-US" altLang="en-US" sz="3200" dirty="0">
                <a:cs typeface="Times New Roman" pitchFamily="18" charset="0"/>
              </a:rPr>
              <a:t>When did people get ill and when were they exposed to Crypto?</a:t>
            </a:r>
          </a:p>
          <a:p>
            <a:pPr>
              <a:defRPr/>
            </a:pPr>
            <a:r>
              <a:rPr lang="en-US" altLang="en-US" sz="3200" dirty="0">
                <a:cs typeface="Times New Roman" pitchFamily="18" charset="0"/>
              </a:rPr>
              <a:t>Briefly describe how you know.</a:t>
            </a:r>
          </a:p>
          <a:p>
            <a:pPr>
              <a:defRPr/>
            </a:pPr>
            <a:r>
              <a:rPr lang="en-US" altLang="en-US" sz="3200" dirty="0">
                <a:cs typeface="Times New Roman" pitchFamily="18" charset="0"/>
              </a:rPr>
              <a:t>What clues made you certain</a:t>
            </a:r>
            <a:r>
              <a:rPr lang="en-US" altLang="en-US" sz="3200" dirty="0" smtClean="0">
                <a:cs typeface="Times New Roman" pitchFamily="18" charset="0"/>
              </a:rPr>
              <a:t>?</a:t>
            </a:r>
            <a:endParaRPr lang="en-US" altLang="en-US" sz="3200" dirty="0">
              <a:cs typeface="Times New Roman" pitchFamily="18" charset="0"/>
            </a:endParaRPr>
          </a:p>
        </p:txBody>
      </p:sp>
      <p:sp>
        <p:nvSpPr>
          <p:cNvPr id="6" name="Text Placeholder 2"/>
          <p:cNvSpPr>
            <a:spLocks noGrp="1"/>
          </p:cNvSpPr>
          <p:nvPr>
            <p:ph type="body" idx="1"/>
          </p:nvPr>
        </p:nvSpPr>
        <p:spPr>
          <a:xfrm>
            <a:off x="748412" y="982625"/>
            <a:ext cx="7772400" cy="568325"/>
          </a:xfrm>
        </p:spPr>
        <p:txBody>
          <a:bodyPr/>
          <a:lstStyle/>
          <a:p>
            <a:pPr marL="0" indent="0" algn="ctr">
              <a:buNone/>
            </a:pPr>
            <a:r>
              <a:rPr lang="en-US" sz="3200" b="1" dirty="0"/>
              <a:t>The Dale City Dilemma</a:t>
            </a:r>
          </a:p>
        </p:txBody>
      </p:sp>
      <p:sp>
        <p:nvSpPr>
          <p:cNvPr id="5" name="Title 1"/>
          <p:cNvSpPr>
            <a:spLocks noGrp="1"/>
          </p:cNvSpPr>
          <p:nvPr>
            <p:ph type="title"/>
          </p:nvPr>
        </p:nvSpPr>
        <p:spPr>
          <a:xfrm>
            <a:off x="748412" y="140587"/>
            <a:ext cx="7772400" cy="870755"/>
          </a:xfrm>
        </p:spPr>
        <p:txBody>
          <a:bodyPr/>
          <a:lstStyle/>
          <a:p>
            <a:r>
              <a:rPr lang="en-US" sz="3600" dirty="0"/>
              <a:t>GROUP </a:t>
            </a:r>
            <a:r>
              <a:rPr lang="en-US" sz="3600" dirty="0" smtClean="0"/>
              <a:t>ACTIVITY</a:t>
            </a:r>
            <a:endParaRPr lang="en-US" sz="3600" dirty="0"/>
          </a:p>
        </p:txBody>
      </p:sp>
    </p:spTree>
    <p:extLst>
      <p:ext uri="{BB962C8B-B14F-4D97-AF65-F5344CB8AC3E}">
        <p14:creationId xmlns:p14="http://schemas.microsoft.com/office/powerpoint/2010/main" val="172465318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descr="bar graph"/>
          <p:cNvGrpSpPr/>
          <p:nvPr/>
        </p:nvGrpSpPr>
        <p:grpSpPr>
          <a:xfrm>
            <a:off x="401544" y="1383616"/>
            <a:ext cx="7950886" cy="4962593"/>
            <a:chOff x="965200" y="2032000"/>
            <a:chExt cx="6348413" cy="3962400"/>
          </a:xfrm>
        </p:grpSpPr>
        <p:graphicFrame>
          <p:nvGraphicFramePr>
            <p:cNvPr id="18" name="Object 3" descr="bar graph" title="Number of New Cases in the Outbeak in Dale City, by Date of Onset"/>
            <p:cNvGraphicFramePr>
              <a:graphicFrameLocks noChangeAspect="1"/>
            </p:cNvGraphicFramePr>
            <p:nvPr>
              <p:extLst>
                <p:ext uri="{D42A27DB-BD31-4B8C-83A1-F6EECF244321}">
                  <p14:modId xmlns:p14="http://schemas.microsoft.com/office/powerpoint/2010/main" val="1416620675"/>
                </p:ext>
              </p:extLst>
            </p:nvPr>
          </p:nvGraphicFramePr>
          <p:xfrm>
            <a:off x="965200" y="2032000"/>
            <a:ext cx="6348413" cy="3962400"/>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 Box 4"/>
            <p:cNvSpPr txBox="1">
              <a:spLocks noChangeArrowheads="1"/>
            </p:cNvSpPr>
            <p:nvPr/>
          </p:nvSpPr>
          <p:spPr bwMode="auto">
            <a:xfrm>
              <a:off x="2329266" y="3675106"/>
              <a:ext cx="1153979" cy="24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smtClean="0">
                  <a:ln>
                    <a:noFill/>
                  </a:ln>
                  <a:solidFill>
                    <a:srgbClr val="FFFFFF"/>
                  </a:solidFill>
                  <a:effectLst/>
                  <a:uLnTx/>
                  <a:uFillTx/>
                  <a:latin typeface="Tahoma" pitchFamily="34" charset="0"/>
                </a:rPr>
                <a:t>Dana Dewey</a:t>
              </a:r>
            </a:p>
          </p:txBody>
        </p:sp>
        <p:sp>
          <p:nvSpPr>
            <p:cNvPr id="20" name="Line 7"/>
            <p:cNvSpPr>
              <a:spLocks noChangeShapeType="1"/>
            </p:cNvSpPr>
            <p:nvPr/>
          </p:nvSpPr>
          <p:spPr bwMode="auto">
            <a:xfrm flipH="1">
              <a:off x="2819400" y="3962400"/>
              <a:ext cx="0" cy="533400"/>
            </a:xfrm>
            <a:prstGeom prst="line">
              <a:avLst/>
            </a:prstGeom>
            <a:noFill/>
            <a:ln w="95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ahoma" pitchFamily="34" charset="0"/>
              </a:endParaRPr>
            </a:p>
          </p:txBody>
        </p:sp>
        <p:sp>
          <p:nvSpPr>
            <p:cNvPr id="21" name="Text Box 9"/>
            <p:cNvSpPr txBox="1">
              <a:spLocks noChangeArrowheads="1"/>
            </p:cNvSpPr>
            <p:nvPr/>
          </p:nvSpPr>
          <p:spPr bwMode="auto">
            <a:xfrm>
              <a:off x="3352800" y="3382962"/>
              <a:ext cx="866036" cy="589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smtClean="0">
                  <a:ln>
                    <a:noFill/>
                  </a:ln>
                  <a:solidFill>
                    <a:srgbClr val="FFFFFF"/>
                  </a:solidFill>
                  <a:effectLst/>
                  <a:uLnTx/>
                  <a:uFillTx/>
                  <a:latin typeface="Tahoma" pitchFamily="34" charset="0"/>
                </a:rPr>
                <a:t>Sunshine  Daycare Trip</a:t>
              </a:r>
            </a:p>
          </p:txBody>
        </p:sp>
        <p:sp>
          <p:nvSpPr>
            <p:cNvPr id="22" name="Line 10"/>
            <p:cNvSpPr>
              <a:spLocks noChangeShapeType="1"/>
            </p:cNvSpPr>
            <p:nvPr/>
          </p:nvSpPr>
          <p:spPr bwMode="auto">
            <a:xfrm flipH="1">
              <a:off x="3657600" y="4038600"/>
              <a:ext cx="0" cy="533400"/>
            </a:xfrm>
            <a:prstGeom prst="line">
              <a:avLst/>
            </a:prstGeom>
            <a:noFill/>
            <a:ln w="95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ahoma" pitchFamily="34" charset="0"/>
              </a:endParaRPr>
            </a:p>
          </p:txBody>
        </p:sp>
        <p:sp>
          <p:nvSpPr>
            <p:cNvPr id="23" name="Text Box 11"/>
            <p:cNvSpPr txBox="1">
              <a:spLocks noChangeArrowheads="1"/>
            </p:cNvSpPr>
            <p:nvPr/>
          </p:nvSpPr>
          <p:spPr bwMode="auto">
            <a:xfrm>
              <a:off x="4800600" y="3301679"/>
              <a:ext cx="990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itchFamily="34" charset="0"/>
                </a:defRPr>
              </a:lvl1pPr>
              <a:lvl2pPr marL="742950" indent="-285750">
                <a:spcBef>
                  <a:spcPct val="20000"/>
                </a:spcBef>
                <a:buFont typeface="Tahoma" pitchFamily="34" charset="0"/>
                <a:buChar char="–"/>
                <a:defRPr sz="2800">
                  <a:solidFill>
                    <a:schemeClr val="tx1"/>
                  </a:solidFill>
                  <a:latin typeface="Tahoma" pitchFamily="34" charset="0"/>
                </a:defRPr>
              </a:lvl2pPr>
              <a:lvl3pPr marL="1143000" indent="-228600">
                <a:spcBef>
                  <a:spcPct val="20000"/>
                </a:spcBef>
                <a:buClr>
                  <a:schemeClr val="hlink"/>
                </a:buClr>
                <a:buSzPct val="120000"/>
                <a:buChar char="•"/>
                <a:defRPr sz="2400">
                  <a:solidFill>
                    <a:schemeClr val="tx1"/>
                  </a:solidFill>
                  <a:latin typeface="Tahoma" pitchFamily="34" charset="0"/>
                </a:defRPr>
              </a:lvl3pPr>
              <a:lvl4pPr marL="1600200" indent="-228600">
                <a:spcBef>
                  <a:spcPct val="20000"/>
                </a:spcBef>
                <a:buFont typeface="Tahoma" pitchFamily="34" charset="0"/>
                <a:buChar char="–"/>
                <a:defRPr sz="2000">
                  <a:solidFill>
                    <a:schemeClr val="tx1"/>
                  </a:solidFill>
                  <a:latin typeface="Tahoma"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1400" b="1" i="0" u="none" strike="noStrike" kern="0" cap="none" spc="0" normalizeH="0" baseline="0" noProof="0" dirty="0" smtClean="0">
                  <a:ln>
                    <a:noFill/>
                  </a:ln>
                  <a:solidFill>
                    <a:srgbClr val="FFFFFF"/>
                  </a:solidFill>
                  <a:effectLst/>
                  <a:uLnTx/>
                  <a:uFillTx/>
                  <a:latin typeface="Tahoma" pitchFamily="34" charset="0"/>
                </a:rPr>
                <a:t>Dana’s Parents</a:t>
              </a:r>
            </a:p>
          </p:txBody>
        </p:sp>
        <p:sp>
          <p:nvSpPr>
            <p:cNvPr id="24" name="Line 12"/>
            <p:cNvSpPr>
              <a:spLocks noChangeShapeType="1"/>
            </p:cNvSpPr>
            <p:nvPr/>
          </p:nvSpPr>
          <p:spPr bwMode="auto">
            <a:xfrm>
              <a:off x="5257800" y="3733800"/>
              <a:ext cx="0" cy="609600"/>
            </a:xfrm>
            <a:prstGeom prst="line">
              <a:avLst/>
            </a:prstGeom>
            <a:noFill/>
            <a:ln w="95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ahoma" pitchFamily="34" charset="0"/>
              </a:endParaRPr>
            </a:p>
          </p:txBody>
        </p:sp>
      </p:grpSp>
      <p:sp>
        <p:nvSpPr>
          <p:cNvPr id="2" name="Title 1"/>
          <p:cNvSpPr>
            <a:spLocks noGrp="1"/>
          </p:cNvSpPr>
          <p:nvPr>
            <p:ph type="title"/>
          </p:nvPr>
        </p:nvSpPr>
        <p:spPr>
          <a:xfrm>
            <a:off x="457200" y="274638"/>
            <a:ext cx="8229600" cy="1143000"/>
          </a:xfrm>
        </p:spPr>
        <p:txBody>
          <a:bodyPr/>
          <a:lstStyle/>
          <a:p>
            <a:r>
              <a:rPr lang="en-US" sz="3600" dirty="0"/>
              <a:t>The Dale City Dilemma</a:t>
            </a:r>
            <a:br>
              <a:rPr lang="en-US" sz="3600" dirty="0"/>
            </a:br>
            <a:r>
              <a:rPr lang="en-US" sz="3200" dirty="0" err="1"/>
              <a:t>Epi</a:t>
            </a:r>
            <a:r>
              <a:rPr lang="en-US" sz="3200" dirty="0"/>
              <a:t> curve </a:t>
            </a:r>
          </a:p>
        </p:txBody>
      </p:sp>
    </p:spTree>
    <p:extLst>
      <p:ext uri="{BB962C8B-B14F-4D97-AF65-F5344CB8AC3E}">
        <p14:creationId xmlns:p14="http://schemas.microsoft.com/office/powerpoint/2010/main" val="100328381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nSpc>
                <a:spcPct val="90000"/>
              </a:lnSpc>
              <a:buNone/>
              <a:defRPr/>
            </a:pPr>
            <a:r>
              <a:rPr lang="en-US" altLang="en-US" sz="3200" dirty="0" smtClean="0"/>
              <a:t>Now </a:t>
            </a:r>
            <a:r>
              <a:rPr lang="en-US" altLang="en-US" sz="3200" dirty="0"/>
              <a:t>that we have found the culprit and the source of the disease, what did we learn about Crypto</a:t>
            </a:r>
            <a:r>
              <a:rPr lang="en-US" altLang="en-US" sz="3200" dirty="0" smtClean="0"/>
              <a:t>?</a:t>
            </a:r>
            <a:endParaRPr lang="en-US" altLang="en-US" sz="3200" dirty="0"/>
          </a:p>
          <a:p>
            <a:pPr>
              <a:lnSpc>
                <a:spcPct val="90000"/>
              </a:lnSpc>
              <a:defRPr/>
            </a:pPr>
            <a:r>
              <a:rPr lang="en-US" altLang="en-US" sz="3200" dirty="0"/>
              <a:t>Crypto is a parasite that can be spread by swallowing water that has been contaminated with </a:t>
            </a:r>
            <a:r>
              <a:rPr lang="en-US" altLang="en-US" sz="3200" dirty="0" smtClean="0"/>
              <a:t>feces</a:t>
            </a:r>
            <a:endParaRPr lang="en-US" altLang="en-US" sz="3200" dirty="0"/>
          </a:p>
          <a:p>
            <a:pPr>
              <a:lnSpc>
                <a:spcPct val="90000"/>
              </a:lnSpc>
              <a:defRPr/>
            </a:pPr>
            <a:r>
              <a:rPr lang="en-US" altLang="en-US" sz="3200" dirty="0"/>
              <a:t>Because Crypto can be spread through pool water, it is considered </a:t>
            </a:r>
            <a:r>
              <a:rPr lang="en-US" altLang="en-US" sz="3200" dirty="0" smtClean="0"/>
              <a:t>a </a:t>
            </a:r>
            <a:r>
              <a:rPr lang="en-US" altLang="en-US" sz="3200" i="1" dirty="0" smtClean="0"/>
              <a:t>Recreational </a:t>
            </a:r>
            <a:r>
              <a:rPr lang="en-US" altLang="en-US" sz="3200" i="1" dirty="0"/>
              <a:t>Water </a:t>
            </a:r>
            <a:r>
              <a:rPr lang="en-US" altLang="en-US" sz="3200" i="1" dirty="0" smtClean="0"/>
              <a:t>Illness</a:t>
            </a:r>
            <a:r>
              <a:rPr lang="en-US" altLang="en-US" sz="3200" dirty="0" smtClean="0"/>
              <a:t> </a:t>
            </a:r>
            <a:r>
              <a:rPr lang="en-US" altLang="en-US" sz="3200" dirty="0"/>
              <a:t>or </a:t>
            </a:r>
            <a:r>
              <a:rPr lang="en-US" altLang="en-US" sz="3200" i="1" dirty="0" smtClean="0"/>
              <a:t>RWI</a:t>
            </a:r>
            <a:r>
              <a:rPr lang="en-US" altLang="en-US" i="1" dirty="0"/>
              <a:t>	</a:t>
            </a:r>
            <a:endParaRPr lang="en-US" i="1" dirty="0"/>
          </a:p>
        </p:txBody>
      </p:sp>
      <p:sp>
        <p:nvSpPr>
          <p:cNvPr id="4" name="Title 1"/>
          <p:cNvSpPr txBox="1">
            <a:spLocks/>
          </p:cNvSpPr>
          <p:nvPr/>
        </p:nvSpPr>
        <p:spPr>
          <a:xfrm>
            <a:off x="457200" y="495434"/>
            <a:ext cx="8229600" cy="512763"/>
          </a:xfrm>
          <a:prstGeom prst="rect">
            <a:avLst/>
          </a:prstGeom>
        </p:spPr>
        <p:txBody>
          <a:bodyPr anchor="b" anchorCtr="0"/>
          <a:lstStyle>
            <a:lvl1pPr algn="ctr" defTabSz="914400" rtl="0" eaLnBrk="1" latinLnBrk="0" hangingPunct="1">
              <a:lnSpc>
                <a:spcPts val="3000"/>
              </a:lnSpc>
              <a:spcBef>
                <a:spcPct val="0"/>
              </a:spcBef>
              <a:buNone/>
              <a:defRPr sz="2800" b="1" kern="1200" baseline="0">
                <a:solidFill>
                  <a:schemeClr val="bg1"/>
                </a:solidFill>
                <a:effectLst/>
                <a:latin typeface="Calibri" pitchFamily="34" charset="0"/>
                <a:ea typeface="+mj-ea"/>
                <a:cs typeface="+mj-cs"/>
              </a:defRPr>
            </a:lvl1pPr>
          </a:lstStyle>
          <a:p>
            <a:r>
              <a:rPr lang="en-US" sz="3600" smtClean="0"/>
              <a:t>The Dale City Dilemma</a:t>
            </a:r>
            <a:endParaRPr lang="en-US" sz="3600" dirty="0"/>
          </a:p>
        </p:txBody>
      </p:sp>
    </p:spTree>
    <p:extLst>
      <p:ext uri="{BB962C8B-B14F-4D97-AF65-F5344CB8AC3E}">
        <p14:creationId xmlns:p14="http://schemas.microsoft.com/office/powerpoint/2010/main" val="205429926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ds raising their hands to ask questions in an auditorium classroo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850" y="3295650"/>
            <a:ext cx="4400550" cy="2933700"/>
          </a:xfrm>
          <a:prstGeom prst="rect">
            <a:avLst/>
          </a:prstGeom>
        </p:spPr>
      </p:pic>
      <p:sp>
        <p:nvSpPr>
          <p:cNvPr id="3" name="Content Placeholder 2"/>
          <p:cNvSpPr>
            <a:spLocks noGrp="1"/>
          </p:cNvSpPr>
          <p:nvPr>
            <p:ph idx="1"/>
          </p:nvPr>
        </p:nvSpPr>
        <p:spPr>
          <a:xfrm>
            <a:off x="457200" y="1123950"/>
            <a:ext cx="8229600" cy="4667251"/>
          </a:xfrm>
        </p:spPr>
        <p:txBody>
          <a:bodyPr/>
          <a:lstStyle/>
          <a:p>
            <a:pPr>
              <a:buNone/>
              <a:defRPr/>
            </a:pPr>
            <a:r>
              <a:rPr lang="en-US" altLang="en-US" sz="3200" dirty="0">
                <a:solidFill>
                  <a:srgbClr val="FFC000"/>
                </a:solidFill>
              </a:rPr>
              <a:t>Steps 7 and 8:  </a:t>
            </a:r>
          </a:p>
          <a:p>
            <a:pPr marL="0" indent="0">
              <a:buNone/>
              <a:defRPr/>
            </a:pPr>
            <a:r>
              <a:rPr lang="en-US" altLang="en-US" sz="3200" dirty="0" smtClean="0"/>
              <a:t>EDUCATE</a:t>
            </a:r>
            <a:r>
              <a:rPr lang="en-US" altLang="en-US" sz="3200" dirty="0"/>
              <a:t>! Tell the public what the disease detectives have found. Start programs that will help control and prevent the spread of disease.</a:t>
            </a:r>
          </a:p>
          <a:p>
            <a:pPr marL="0" indent="0"/>
            <a:endParaRPr lang="en-US" sz="3200" dirty="0"/>
          </a:p>
        </p:txBody>
      </p:sp>
      <p:sp>
        <p:nvSpPr>
          <p:cNvPr id="2" name="Title 1"/>
          <p:cNvSpPr>
            <a:spLocks noGrp="1"/>
          </p:cNvSpPr>
          <p:nvPr>
            <p:ph type="title"/>
          </p:nvPr>
        </p:nvSpPr>
        <p:spPr>
          <a:xfrm>
            <a:off x="457200" y="536378"/>
            <a:ext cx="8229600" cy="512763"/>
          </a:xfrm>
        </p:spPr>
        <p:txBody>
          <a:bodyPr/>
          <a:lstStyle/>
          <a:p>
            <a:r>
              <a:rPr lang="en-US" sz="3600" dirty="0"/>
              <a:t>What </a:t>
            </a:r>
            <a:r>
              <a:rPr lang="en-US" sz="3600" dirty="0" smtClean="0"/>
              <a:t>now</a:t>
            </a:r>
            <a:r>
              <a:rPr lang="en-US" sz="3600" dirty="0"/>
              <a:t>?</a:t>
            </a:r>
          </a:p>
        </p:txBody>
      </p:sp>
    </p:spTree>
    <p:extLst>
      <p:ext uri="{BB962C8B-B14F-4D97-AF65-F5344CB8AC3E}">
        <p14:creationId xmlns:p14="http://schemas.microsoft.com/office/powerpoint/2010/main" val="322568130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ssages: Practice good hygiene, don't change diapers at poolside, shower before swimming, wash hands with soap and water, don't swallow the pool water, and don't swim with diarrhea." title="bird-s eye view diagram of a pool area "/>
          <p:cNvPicPr>
            <a:picLocks noChangeAspect="1"/>
          </p:cNvPicPr>
          <p:nvPr/>
        </p:nvPicPr>
        <p:blipFill rotWithShape="1">
          <a:blip r:embed="rId3" cstate="print">
            <a:extLst>
              <a:ext uri="{28A0092B-C50C-407E-A947-70E740481C1C}">
                <a14:useLocalDpi xmlns:a14="http://schemas.microsoft.com/office/drawing/2010/main" val="0"/>
              </a:ext>
            </a:extLst>
          </a:blip>
          <a:srcRect t="3548"/>
          <a:stretch/>
        </p:blipFill>
        <p:spPr>
          <a:xfrm>
            <a:off x="252107" y="236481"/>
            <a:ext cx="8608036" cy="6416564"/>
          </a:xfrm>
          <a:prstGeom prst="rect">
            <a:avLst/>
          </a:prstGeom>
        </p:spPr>
      </p:pic>
      <p:sp>
        <p:nvSpPr>
          <p:cNvPr id="6" name="Rounded Rectangle 5"/>
          <p:cNvSpPr/>
          <p:nvPr/>
        </p:nvSpPr>
        <p:spPr>
          <a:xfrm>
            <a:off x="6353503" y="4461641"/>
            <a:ext cx="1876097" cy="1024760"/>
          </a:xfrm>
          <a:prstGeom prst="round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0" rtlCol="0" anchor="ctr"/>
          <a:lstStyle/>
          <a:p>
            <a:pPr algn="ctr"/>
            <a:r>
              <a:rPr lang="en-US" dirty="0" smtClean="0">
                <a:solidFill>
                  <a:schemeClr val="bg2"/>
                </a:solidFill>
              </a:rPr>
              <a:t>Don’t swim with diarrhea</a:t>
            </a:r>
            <a:endParaRPr lang="en-US" dirty="0">
              <a:solidFill>
                <a:schemeClr val="bg2"/>
              </a:solidFill>
            </a:endParaRPr>
          </a:p>
        </p:txBody>
      </p:sp>
      <p:sp>
        <p:nvSpPr>
          <p:cNvPr id="7" name="Rounded Rectangle 6"/>
          <p:cNvSpPr/>
          <p:nvPr/>
        </p:nvSpPr>
        <p:spPr>
          <a:xfrm>
            <a:off x="5825358" y="2769476"/>
            <a:ext cx="1876097" cy="1024760"/>
          </a:xfrm>
          <a:prstGeom prst="round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0" rtlCol="0" anchor="ctr"/>
          <a:lstStyle/>
          <a:p>
            <a:pPr algn="ctr"/>
            <a:r>
              <a:rPr lang="en-US" dirty="0" smtClean="0">
                <a:solidFill>
                  <a:schemeClr val="bg2"/>
                </a:solidFill>
              </a:rPr>
              <a:t>Don’t swallow the pool water</a:t>
            </a:r>
            <a:endParaRPr lang="en-US" dirty="0">
              <a:solidFill>
                <a:schemeClr val="bg2"/>
              </a:solidFill>
            </a:endParaRPr>
          </a:p>
        </p:txBody>
      </p:sp>
      <p:grpSp>
        <p:nvGrpSpPr>
          <p:cNvPr id="4" name="Group 3" descr="message box group 2"/>
          <p:cNvGrpSpPr/>
          <p:nvPr/>
        </p:nvGrpSpPr>
        <p:grpSpPr>
          <a:xfrm>
            <a:off x="2867837" y="1474917"/>
            <a:ext cx="5104206" cy="1168289"/>
            <a:chOff x="2858811" y="1417255"/>
            <a:chExt cx="5104206" cy="1168289"/>
          </a:xfrm>
        </p:grpSpPr>
        <p:sp>
          <p:nvSpPr>
            <p:cNvPr id="8" name="Rounded Rectangle 7"/>
            <p:cNvSpPr/>
            <p:nvPr/>
          </p:nvSpPr>
          <p:spPr>
            <a:xfrm>
              <a:off x="2858811" y="1592317"/>
              <a:ext cx="1876097" cy="993227"/>
            </a:xfrm>
            <a:prstGeom prst="round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0" rtlCol="0" anchor="ctr"/>
            <a:lstStyle/>
            <a:p>
              <a:pPr algn="ctr"/>
              <a:r>
                <a:rPr lang="en-US" dirty="0" smtClean="0">
                  <a:solidFill>
                    <a:schemeClr val="bg2"/>
                  </a:solidFill>
                </a:rPr>
                <a:t>Wash hands with soap and water</a:t>
              </a:r>
              <a:endParaRPr lang="en-US" dirty="0">
                <a:solidFill>
                  <a:schemeClr val="bg2"/>
                </a:solidFill>
              </a:endParaRPr>
            </a:p>
          </p:txBody>
        </p:sp>
        <p:sp>
          <p:nvSpPr>
            <p:cNvPr id="13" name="Rounded Rectangle 12"/>
            <p:cNvSpPr/>
            <p:nvPr/>
          </p:nvSpPr>
          <p:spPr>
            <a:xfrm>
              <a:off x="6086920" y="1417255"/>
              <a:ext cx="1876097" cy="993227"/>
            </a:xfrm>
            <a:prstGeom prst="round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0" rtlCol="0" anchor="ctr"/>
            <a:lstStyle/>
            <a:p>
              <a:pPr algn="ctr"/>
              <a:r>
                <a:rPr lang="en-US" dirty="0" smtClean="0">
                  <a:solidFill>
                    <a:schemeClr val="bg2"/>
                  </a:solidFill>
                </a:rPr>
                <a:t>Wash hands with soap and water</a:t>
              </a:r>
              <a:endParaRPr lang="en-US" dirty="0">
                <a:solidFill>
                  <a:schemeClr val="bg2"/>
                </a:solidFill>
              </a:endParaRPr>
            </a:p>
          </p:txBody>
        </p:sp>
      </p:grpSp>
      <p:grpSp>
        <p:nvGrpSpPr>
          <p:cNvPr id="2" name="Group 1" descr="message box group 1"/>
          <p:cNvGrpSpPr/>
          <p:nvPr/>
        </p:nvGrpSpPr>
        <p:grpSpPr>
          <a:xfrm>
            <a:off x="478220" y="294614"/>
            <a:ext cx="6132785" cy="1122641"/>
            <a:chOff x="478220" y="294614"/>
            <a:chExt cx="6132785" cy="1122641"/>
          </a:xfrm>
        </p:grpSpPr>
        <p:sp>
          <p:nvSpPr>
            <p:cNvPr id="9" name="Rounded Rectangle 8"/>
            <p:cNvSpPr/>
            <p:nvPr/>
          </p:nvSpPr>
          <p:spPr>
            <a:xfrm>
              <a:off x="478220" y="392495"/>
              <a:ext cx="1876097" cy="1024760"/>
            </a:xfrm>
            <a:prstGeom prst="round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0" rtlCol="0" anchor="ctr"/>
            <a:lstStyle/>
            <a:p>
              <a:pPr algn="ctr"/>
              <a:r>
                <a:rPr lang="en-US" dirty="0" smtClean="0">
                  <a:solidFill>
                    <a:schemeClr val="bg2"/>
                  </a:solidFill>
                </a:rPr>
                <a:t>Practice good hygiene!</a:t>
              </a:r>
              <a:endParaRPr lang="en-US" dirty="0">
                <a:solidFill>
                  <a:schemeClr val="bg2"/>
                </a:solidFill>
              </a:endParaRPr>
            </a:p>
          </p:txBody>
        </p:sp>
        <p:sp>
          <p:nvSpPr>
            <p:cNvPr id="10" name="Rounded Rectangle 9"/>
            <p:cNvSpPr/>
            <p:nvPr/>
          </p:nvSpPr>
          <p:spPr>
            <a:xfrm>
              <a:off x="4734908" y="373443"/>
              <a:ext cx="1876097" cy="993227"/>
            </a:xfrm>
            <a:prstGeom prst="round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0" rtlCol="0" anchor="ctr"/>
            <a:lstStyle/>
            <a:p>
              <a:pPr algn="ctr"/>
              <a:r>
                <a:rPr lang="en-US" dirty="0" smtClean="0">
                  <a:solidFill>
                    <a:schemeClr val="bg2"/>
                  </a:solidFill>
                </a:rPr>
                <a:t>Shower before swimming</a:t>
              </a:r>
              <a:endParaRPr lang="en-US" dirty="0">
                <a:solidFill>
                  <a:schemeClr val="bg2"/>
                </a:solidFill>
              </a:endParaRPr>
            </a:p>
          </p:txBody>
        </p:sp>
        <p:sp>
          <p:nvSpPr>
            <p:cNvPr id="11" name="Rounded Rectangle 10"/>
            <p:cNvSpPr/>
            <p:nvPr/>
          </p:nvSpPr>
          <p:spPr>
            <a:xfrm>
              <a:off x="2496207" y="294614"/>
              <a:ext cx="1876097" cy="993227"/>
            </a:xfrm>
            <a:prstGeom prst="round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0" rtlCol="0" anchor="ctr"/>
            <a:lstStyle/>
            <a:p>
              <a:pPr algn="ctr"/>
              <a:r>
                <a:rPr lang="en-US" dirty="0" smtClean="0">
                  <a:solidFill>
                    <a:schemeClr val="bg2"/>
                  </a:solidFill>
                </a:rPr>
                <a:t>Don’t change diapers at poolside</a:t>
              </a:r>
              <a:endParaRPr lang="en-US" dirty="0">
                <a:solidFill>
                  <a:schemeClr val="bg2"/>
                </a:solidFill>
              </a:endParaRPr>
            </a:p>
          </p:txBody>
        </p:sp>
      </p:grpSp>
    </p:spTree>
    <p:extLst>
      <p:ext uri="{BB962C8B-B14F-4D97-AF65-F5344CB8AC3E}">
        <p14:creationId xmlns:p14="http://schemas.microsoft.com/office/powerpoint/2010/main" val="4211971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499"/>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499"/>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499"/>
                                          </p:stCondLst>
                                        </p:cTn>
                                        <p:tgtEl>
                                          <p:spTgt spid="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86302"/>
            <a:ext cx="8229600" cy="4191000"/>
          </a:xfrm>
        </p:spPr>
        <p:txBody>
          <a:bodyPr/>
          <a:lstStyle/>
          <a:p>
            <a:pPr>
              <a:lnSpc>
                <a:spcPts val="3400"/>
              </a:lnSpc>
              <a:spcAft>
                <a:spcPts val="300"/>
              </a:spcAft>
              <a:buClr>
                <a:srgbClr val="FFC000"/>
              </a:buClr>
              <a:defRPr/>
            </a:pPr>
            <a:r>
              <a:rPr lang="en-US" altLang="en-US" sz="3200" dirty="0"/>
              <a:t>Illnesses that are spread by swallowing, breathing, or having contact with contaminated water from recreational water venues (swimming pools, lakes, rivers, oceans)</a:t>
            </a:r>
          </a:p>
          <a:p>
            <a:pPr>
              <a:lnSpc>
                <a:spcPts val="3400"/>
              </a:lnSpc>
              <a:spcAft>
                <a:spcPts val="300"/>
              </a:spcAft>
              <a:buClr>
                <a:srgbClr val="FFC000"/>
              </a:buClr>
              <a:defRPr/>
            </a:pPr>
            <a:r>
              <a:rPr lang="en-US" altLang="en-US" sz="3200" dirty="0"/>
              <a:t>RWIs can cause a variety of symptoms, including skin, ear, respiratory, eye, neurological, and wound infections </a:t>
            </a:r>
          </a:p>
          <a:p>
            <a:pPr>
              <a:lnSpc>
                <a:spcPts val="3400"/>
              </a:lnSpc>
              <a:spcAft>
                <a:spcPts val="300"/>
              </a:spcAft>
              <a:buClr>
                <a:srgbClr val="FFC000"/>
              </a:buClr>
              <a:defRPr/>
            </a:pPr>
            <a:r>
              <a:rPr lang="en-US" altLang="en-US" sz="3200" dirty="0"/>
              <a:t>Most common: </a:t>
            </a:r>
            <a:r>
              <a:rPr lang="en-US" altLang="en-US" sz="3200" dirty="0" smtClean="0"/>
              <a:t>diarrhea</a:t>
            </a:r>
            <a:endParaRPr lang="en-US" altLang="en-US" sz="3200" dirty="0"/>
          </a:p>
        </p:txBody>
      </p:sp>
      <p:sp>
        <p:nvSpPr>
          <p:cNvPr id="2" name="Title 1"/>
          <p:cNvSpPr>
            <a:spLocks noGrp="1"/>
          </p:cNvSpPr>
          <p:nvPr>
            <p:ph type="title"/>
          </p:nvPr>
        </p:nvSpPr>
        <p:spPr>
          <a:xfrm>
            <a:off x="457200" y="545912"/>
            <a:ext cx="8229600" cy="491318"/>
          </a:xfrm>
        </p:spPr>
        <p:txBody>
          <a:bodyPr/>
          <a:lstStyle/>
          <a:p>
            <a:r>
              <a:rPr lang="en-US" sz="3600" dirty="0"/>
              <a:t>What </a:t>
            </a:r>
            <a:r>
              <a:rPr lang="en-US" sz="3600" dirty="0" smtClean="0"/>
              <a:t>Are Recreational Water Illnesses?</a:t>
            </a:r>
            <a:endParaRPr lang="en-US" sz="3600" dirty="0"/>
          </a:p>
        </p:txBody>
      </p:sp>
    </p:spTree>
    <p:extLst>
      <p:ext uri="{BB962C8B-B14F-4D97-AF65-F5344CB8AC3E}">
        <p14:creationId xmlns:p14="http://schemas.microsoft.com/office/powerpoint/2010/main" val="99100274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6124" y="1524001"/>
            <a:ext cx="4054475" cy="3170099"/>
          </a:xfrm>
          <a:prstGeom prst="rect">
            <a:avLst/>
          </a:prstGeom>
          <a:noFill/>
        </p:spPr>
        <p:txBody>
          <a:bodyPr wrap="square" rtlCol="0">
            <a:spAutoFit/>
          </a:bodyPr>
          <a:lstStyle/>
          <a:p>
            <a:pPr marL="457200" indent="-457200">
              <a:buClr>
                <a:srgbClr val="FFC000"/>
              </a:buClr>
              <a:buFont typeface="Wingdings" panose="05000000000000000000" pitchFamily="2" charset="2"/>
              <a:buChar char="§"/>
            </a:pPr>
            <a:r>
              <a:rPr lang="en-US" altLang="en-US" sz="3200" b="1" i="1" dirty="0">
                <a:solidFill>
                  <a:schemeClr val="bg2"/>
                </a:solidFill>
                <a:latin typeface="Calibri" panose="020F0502020204030204" pitchFamily="34" charset="0"/>
              </a:rPr>
              <a:t>General symptoms</a:t>
            </a:r>
            <a:r>
              <a:rPr lang="en-US" altLang="en-US" sz="2800" b="1" dirty="0">
                <a:solidFill>
                  <a:schemeClr val="bg2"/>
                </a:solidFill>
                <a:latin typeface="Calibri" panose="020F0502020204030204" pitchFamily="34" charset="0"/>
              </a:rPr>
              <a:t>: </a:t>
            </a:r>
            <a:endParaRPr lang="en-US" altLang="en-US" sz="2800" b="1" dirty="0" smtClean="0">
              <a:solidFill>
                <a:schemeClr val="bg2"/>
              </a:solidFill>
              <a:latin typeface="Calibri" panose="020F0502020204030204" pitchFamily="34" charset="0"/>
            </a:endParaRPr>
          </a:p>
          <a:p>
            <a:pPr marL="914400" lvl="1" indent="-457200">
              <a:buClr>
                <a:srgbClr val="FFC000"/>
              </a:buClr>
              <a:buFont typeface="Arial" panose="020B0604020202020204" pitchFamily="34" charset="0"/>
              <a:buChar char="•"/>
            </a:pPr>
            <a:r>
              <a:rPr lang="en-US" altLang="en-US" sz="2800" b="1" dirty="0">
                <a:solidFill>
                  <a:schemeClr val="bg2"/>
                </a:solidFill>
                <a:latin typeface="Calibri" panose="020F0502020204030204" pitchFamily="34" charset="0"/>
              </a:rPr>
              <a:t>D</a:t>
            </a:r>
            <a:r>
              <a:rPr lang="en-US" altLang="en-US" sz="2800" b="1" dirty="0" smtClean="0">
                <a:solidFill>
                  <a:schemeClr val="bg2"/>
                </a:solidFill>
                <a:latin typeface="Calibri" panose="020F0502020204030204" pitchFamily="34" charset="0"/>
              </a:rPr>
              <a:t>iarrhea</a:t>
            </a:r>
          </a:p>
          <a:p>
            <a:pPr marL="914400" lvl="1" indent="-457200">
              <a:buClr>
                <a:srgbClr val="FFC000"/>
              </a:buClr>
              <a:buFont typeface="Arial" panose="020B0604020202020204" pitchFamily="34" charset="0"/>
              <a:buChar char="•"/>
            </a:pPr>
            <a:r>
              <a:rPr lang="en-US" altLang="en-US" sz="2800" b="1" dirty="0">
                <a:solidFill>
                  <a:schemeClr val="bg2"/>
                </a:solidFill>
                <a:latin typeface="Calibri" panose="020F0502020204030204" pitchFamily="34" charset="0"/>
              </a:rPr>
              <a:t>L</a:t>
            </a:r>
            <a:r>
              <a:rPr lang="en-US" altLang="en-US" sz="2800" b="1" dirty="0" smtClean="0">
                <a:solidFill>
                  <a:schemeClr val="bg2"/>
                </a:solidFill>
                <a:latin typeface="Calibri" panose="020F0502020204030204" pitchFamily="34" charset="0"/>
              </a:rPr>
              <a:t>oose</a:t>
            </a:r>
            <a:r>
              <a:rPr lang="en-US" altLang="en-US" sz="2800" b="1" dirty="0">
                <a:solidFill>
                  <a:schemeClr val="bg2"/>
                </a:solidFill>
                <a:latin typeface="Calibri" panose="020F0502020204030204" pitchFamily="34" charset="0"/>
              </a:rPr>
              <a:t>, watery </a:t>
            </a:r>
            <a:r>
              <a:rPr lang="en-US" altLang="en-US" sz="2800" b="1" dirty="0" smtClean="0">
                <a:solidFill>
                  <a:schemeClr val="bg2"/>
                </a:solidFill>
                <a:latin typeface="Calibri" panose="020F0502020204030204" pitchFamily="34" charset="0"/>
              </a:rPr>
              <a:t>stool</a:t>
            </a:r>
          </a:p>
          <a:p>
            <a:pPr marL="914400" lvl="1" indent="-457200">
              <a:buClr>
                <a:srgbClr val="FFC000"/>
              </a:buClr>
              <a:buFont typeface="Arial" panose="020B0604020202020204" pitchFamily="34" charset="0"/>
              <a:buChar char="•"/>
            </a:pPr>
            <a:r>
              <a:rPr lang="en-US" altLang="en-US" sz="2800" b="1" dirty="0">
                <a:solidFill>
                  <a:schemeClr val="bg2"/>
                </a:solidFill>
                <a:latin typeface="Calibri" panose="020F0502020204030204" pitchFamily="34" charset="0"/>
              </a:rPr>
              <a:t>S</a:t>
            </a:r>
            <a:r>
              <a:rPr lang="en-US" altLang="en-US" sz="2800" b="1" dirty="0" smtClean="0">
                <a:solidFill>
                  <a:schemeClr val="bg2"/>
                </a:solidFill>
                <a:latin typeface="Calibri" panose="020F0502020204030204" pitchFamily="34" charset="0"/>
              </a:rPr>
              <a:t>tomach cramps</a:t>
            </a:r>
          </a:p>
          <a:p>
            <a:pPr marL="914400" lvl="1" indent="-457200">
              <a:buClr>
                <a:srgbClr val="FFC000"/>
              </a:buClr>
              <a:buFont typeface="Arial" panose="020B0604020202020204" pitchFamily="34" charset="0"/>
              <a:buChar char="•"/>
            </a:pPr>
            <a:r>
              <a:rPr lang="en-US" altLang="en-US" sz="2800" b="1" dirty="0">
                <a:solidFill>
                  <a:schemeClr val="bg2"/>
                </a:solidFill>
                <a:latin typeface="Calibri" panose="020F0502020204030204" pitchFamily="34" charset="0"/>
              </a:rPr>
              <a:t>S</a:t>
            </a:r>
            <a:r>
              <a:rPr lang="en-US" altLang="en-US" sz="2800" b="1" dirty="0" smtClean="0">
                <a:solidFill>
                  <a:schemeClr val="bg2"/>
                </a:solidFill>
                <a:latin typeface="Calibri" panose="020F0502020204030204" pitchFamily="34" charset="0"/>
              </a:rPr>
              <a:t>light fever</a:t>
            </a:r>
          </a:p>
          <a:p>
            <a:pPr marL="914400" lvl="1" indent="-457200">
              <a:buClr>
                <a:srgbClr val="FFC000"/>
              </a:buClr>
              <a:buFont typeface="Arial" panose="020B0604020202020204" pitchFamily="34" charset="0"/>
              <a:buChar char="•"/>
            </a:pPr>
            <a:r>
              <a:rPr lang="en-US" altLang="en-US" sz="2800" b="1" dirty="0">
                <a:solidFill>
                  <a:schemeClr val="bg2"/>
                </a:solidFill>
                <a:latin typeface="Calibri" panose="020F0502020204030204" pitchFamily="34" charset="0"/>
              </a:rPr>
              <a:t>N</a:t>
            </a:r>
            <a:r>
              <a:rPr lang="en-US" altLang="en-US" sz="2800" b="1" dirty="0" smtClean="0">
                <a:solidFill>
                  <a:schemeClr val="bg2"/>
                </a:solidFill>
                <a:latin typeface="Calibri" panose="020F0502020204030204" pitchFamily="34" charset="0"/>
              </a:rPr>
              <a:t>o </a:t>
            </a:r>
            <a:r>
              <a:rPr lang="en-US" altLang="en-US" sz="2800" b="1" dirty="0">
                <a:solidFill>
                  <a:schemeClr val="bg2"/>
                </a:solidFill>
                <a:latin typeface="Calibri" panose="020F0502020204030204" pitchFamily="34" charset="0"/>
              </a:rPr>
              <a:t>symptoms</a:t>
            </a:r>
            <a:endParaRPr lang="en-US" altLang="en-US" sz="3600" b="1" i="1" dirty="0">
              <a:solidFill>
                <a:schemeClr val="bg2"/>
              </a:solidFill>
              <a:latin typeface="Calibri" panose="020F0502020204030204" pitchFamily="34" charset="0"/>
            </a:endParaRPr>
          </a:p>
          <a:p>
            <a:pPr marL="457200" indent="-457200">
              <a:buClr>
                <a:srgbClr val="FFC000"/>
              </a:buClr>
              <a:buFont typeface="Wingdings" panose="05000000000000000000" pitchFamily="2" charset="2"/>
              <a:buChar char="§"/>
            </a:pPr>
            <a:endParaRPr lang="en-US" sz="2800" b="1" dirty="0">
              <a:solidFill>
                <a:schemeClr val="bg2"/>
              </a:solidFill>
              <a:latin typeface="Calibri" panose="020F0502020204030204" pitchFamily="34" charset="0"/>
            </a:endParaRPr>
          </a:p>
        </p:txBody>
      </p:sp>
      <p:sp>
        <p:nvSpPr>
          <p:cNvPr id="3" name="Content Placeholder 2"/>
          <p:cNvSpPr>
            <a:spLocks noGrp="1"/>
          </p:cNvSpPr>
          <p:nvPr>
            <p:ph idx="1"/>
          </p:nvPr>
        </p:nvSpPr>
        <p:spPr>
          <a:xfrm>
            <a:off x="457200" y="1600201"/>
            <a:ext cx="8229600" cy="4191000"/>
          </a:xfrm>
        </p:spPr>
        <p:txBody>
          <a:bodyPr/>
          <a:lstStyle/>
          <a:p>
            <a:pPr>
              <a:lnSpc>
                <a:spcPct val="90000"/>
              </a:lnSpc>
              <a:buSzPct val="100000"/>
              <a:defRPr/>
            </a:pPr>
            <a:r>
              <a:rPr lang="en-US" altLang="en-US" sz="3200" i="1" dirty="0"/>
              <a:t>Most common</a:t>
            </a:r>
            <a:r>
              <a:rPr lang="en-US" altLang="en-US" sz="3200" dirty="0"/>
              <a:t>:</a:t>
            </a:r>
          </a:p>
          <a:p>
            <a:pPr lvl="1">
              <a:lnSpc>
                <a:spcPct val="90000"/>
              </a:lnSpc>
              <a:defRPr/>
            </a:pPr>
            <a:r>
              <a:rPr lang="en-US" altLang="en-US" sz="2800" b="1" dirty="0">
                <a:latin typeface="Calibri" panose="020F0502020204030204" pitchFamily="34" charset="0"/>
              </a:rPr>
              <a:t>Crypto</a:t>
            </a:r>
          </a:p>
          <a:p>
            <a:pPr lvl="1">
              <a:lnSpc>
                <a:spcPct val="90000"/>
              </a:lnSpc>
              <a:defRPr/>
            </a:pPr>
            <a:r>
              <a:rPr lang="en-US" altLang="en-US" sz="2800" b="1" i="1" dirty="0">
                <a:latin typeface="Calibri" panose="020F0502020204030204" pitchFamily="34" charset="0"/>
              </a:rPr>
              <a:t>Giardia </a:t>
            </a:r>
          </a:p>
          <a:p>
            <a:pPr lvl="1">
              <a:lnSpc>
                <a:spcPct val="90000"/>
              </a:lnSpc>
              <a:defRPr/>
            </a:pPr>
            <a:r>
              <a:rPr lang="en-US" altLang="en-US" sz="2800" b="1" i="1" dirty="0" err="1">
                <a:latin typeface="Calibri" panose="020F0502020204030204" pitchFamily="34" charset="0"/>
              </a:rPr>
              <a:t>Shigella</a:t>
            </a:r>
            <a:endParaRPr lang="en-US" altLang="en-US" sz="2800" b="1" i="1" dirty="0">
              <a:latin typeface="Calibri" panose="020F0502020204030204" pitchFamily="34" charset="0"/>
            </a:endParaRPr>
          </a:p>
          <a:p>
            <a:pPr lvl="1">
              <a:lnSpc>
                <a:spcPct val="90000"/>
              </a:lnSpc>
              <a:defRPr/>
            </a:pPr>
            <a:r>
              <a:rPr lang="en-US" altLang="en-US" sz="2800" b="1" i="1" dirty="0" err="1">
                <a:latin typeface="Calibri" panose="020F0502020204030204" pitchFamily="34" charset="0"/>
              </a:rPr>
              <a:t>E.coli</a:t>
            </a:r>
            <a:r>
              <a:rPr lang="en-US" altLang="en-US" sz="2800" b="1" dirty="0">
                <a:latin typeface="Calibri" panose="020F0502020204030204" pitchFamily="34" charset="0"/>
              </a:rPr>
              <a:t> O157:H7</a:t>
            </a:r>
          </a:p>
          <a:p>
            <a:pPr lvl="1">
              <a:lnSpc>
                <a:spcPct val="90000"/>
              </a:lnSpc>
              <a:buNone/>
              <a:defRPr/>
            </a:pPr>
            <a:endParaRPr lang="en-US" altLang="en-US" sz="3000" b="1" i="1" dirty="0">
              <a:latin typeface="Calibri" panose="020F0502020204030204" pitchFamily="34" charset="0"/>
            </a:endParaRPr>
          </a:p>
        </p:txBody>
      </p:sp>
      <p:sp>
        <p:nvSpPr>
          <p:cNvPr id="2" name="Title 1"/>
          <p:cNvSpPr>
            <a:spLocks noGrp="1"/>
          </p:cNvSpPr>
          <p:nvPr>
            <p:ph type="title"/>
          </p:nvPr>
        </p:nvSpPr>
        <p:spPr>
          <a:xfrm>
            <a:off x="457200" y="411118"/>
            <a:ext cx="8229600" cy="630237"/>
          </a:xfrm>
        </p:spPr>
        <p:txBody>
          <a:bodyPr/>
          <a:lstStyle/>
          <a:p>
            <a:r>
              <a:rPr lang="en-US" sz="3400" dirty="0" smtClean="0"/>
              <a:t>Other RWI germs that cause diarrheal illness</a:t>
            </a:r>
            <a:endParaRPr lang="en-US" sz="3400" dirty="0"/>
          </a:p>
        </p:txBody>
      </p:sp>
    </p:spTree>
    <p:extLst>
      <p:ext uri="{BB962C8B-B14F-4D97-AF65-F5344CB8AC3E}">
        <p14:creationId xmlns:p14="http://schemas.microsoft.com/office/powerpoint/2010/main" val="274730765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uy holding magnifying gl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2339" y="1487605"/>
            <a:ext cx="2214770" cy="2156347"/>
          </a:xfrm>
          <a:prstGeom prst="rect">
            <a:avLst/>
          </a:prstGeom>
        </p:spPr>
      </p:pic>
      <p:sp>
        <p:nvSpPr>
          <p:cNvPr id="3" name="Content Placeholder 2"/>
          <p:cNvSpPr>
            <a:spLocks noGrp="1"/>
          </p:cNvSpPr>
          <p:nvPr>
            <p:ph idx="1"/>
          </p:nvPr>
        </p:nvSpPr>
        <p:spPr>
          <a:xfrm>
            <a:off x="457200" y="1351128"/>
            <a:ext cx="6817057" cy="5054222"/>
          </a:xfrm>
        </p:spPr>
        <p:txBody>
          <a:bodyPr/>
          <a:lstStyle/>
          <a:p>
            <a:pPr>
              <a:defRPr/>
            </a:pPr>
            <a:r>
              <a:rPr lang="en-US" altLang="en-US" sz="3200" dirty="0"/>
              <a:t>The basic science of public </a:t>
            </a:r>
            <a:r>
              <a:rPr lang="en-US" altLang="en-US" sz="3200" dirty="0" smtClean="0"/>
              <a:t>health</a:t>
            </a:r>
            <a:endParaRPr lang="en-US" altLang="en-US" sz="3200" dirty="0"/>
          </a:p>
          <a:p>
            <a:pPr>
              <a:defRPr/>
            </a:pPr>
            <a:r>
              <a:rPr lang="en-US" altLang="en-US" sz="3200" dirty="0"/>
              <a:t>The study of the distribution and causes of health problems in </a:t>
            </a:r>
            <a:r>
              <a:rPr lang="en-US" altLang="en-US" sz="3200" dirty="0" smtClean="0"/>
              <a:t>communities</a:t>
            </a:r>
            <a:endParaRPr lang="en-US" altLang="en-US" sz="3200" dirty="0"/>
          </a:p>
          <a:p>
            <a:pPr>
              <a:defRPr/>
            </a:pPr>
            <a:r>
              <a:rPr lang="en-US" altLang="en-US" sz="3200" dirty="0"/>
              <a:t>The use of the scientific method to solve problems using research and statistics to find the source of the outbreak</a:t>
            </a:r>
          </a:p>
        </p:txBody>
      </p:sp>
      <p:sp>
        <p:nvSpPr>
          <p:cNvPr id="2" name="Title 1"/>
          <p:cNvSpPr>
            <a:spLocks noGrp="1"/>
          </p:cNvSpPr>
          <p:nvPr>
            <p:ph type="title"/>
          </p:nvPr>
        </p:nvSpPr>
        <p:spPr>
          <a:xfrm>
            <a:off x="457200" y="300250"/>
            <a:ext cx="8229600" cy="721595"/>
          </a:xfrm>
        </p:spPr>
        <p:txBody>
          <a:bodyPr/>
          <a:lstStyle/>
          <a:p>
            <a:r>
              <a:rPr lang="en-US" sz="3600" dirty="0"/>
              <a:t>What is e</a:t>
            </a:r>
            <a:r>
              <a:rPr lang="en-US" sz="3600" dirty="0" smtClean="0"/>
              <a:t>pidemiology</a:t>
            </a:r>
            <a:r>
              <a:rPr lang="en-US" sz="3600" dirty="0"/>
              <a:t>?</a:t>
            </a:r>
          </a:p>
        </p:txBody>
      </p:sp>
    </p:spTree>
    <p:extLst>
      <p:ext uri="{BB962C8B-B14F-4D97-AF65-F5344CB8AC3E}">
        <p14:creationId xmlns:p14="http://schemas.microsoft.com/office/powerpoint/2010/main" val="314803970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ryptosporidium-parv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14363" y="2019158"/>
            <a:ext cx="3810000" cy="2414588"/>
          </a:xfrm>
          <a:prstGeom prst="rect">
            <a:avLst/>
          </a:prstGeom>
          <a:noFill/>
          <a:ln w="57150" cap="flat">
            <a:solidFill>
              <a:srgbClr val="FF9999"/>
            </a:solidFill>
            <a:miter lim="800000"/>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ontent Placeholder 2"/>
          <p:cNvSpPr>
            <a:spLocks noGrp="1"/>
          </p:cNvSpPr>
          <p:nvPr>
            <p:ph idx="1"/>
          </p:nvPr>
        </p:nvSpPr>
        <p:spPr>
          <a:xfrm>
            <a:off x="4517408" y="1600201"/>
            <a:ext cx="4169391" cy="4191000"/>
          </a:xfrm>
        </p:spPr>
        <p:txBody>
          <a:bodyPr/>
          <a:lstStyle/>
          <a:p>
            <a:pPr>
              <a:defRPr/>
            </a:pPr>
            <a:r>
              <a:rPr lang="en-US" altLang="en-US" sz="3000" dirty="0"/>
              <a:t>Parasite with outer shell</a:t>
            </a:r>
          </a:p>
          <a:p>
            <a:pPr>
              <a:defRPr/>
            </a:pPr>
            <a:r>
              <a:rPr lang="en-US" altLang="en-US" sz="3000" dirty="0"/>
              <a:t>Location: intestine</a:t>
            </a:r>
          </a:p>
          <a:p>
            <a:pPr>
              <a:defRPr/>
            </a:pPr>
            <a:r>
              <a:rPr lang="en-US" altLang="en-US" sz="3000" dirty="0"/>
              <a:t>Chlorine resistant</a:t>
            </a:r>
          </a:p>
          <a:p>
            <a:pPr>
              <a:defRPr/>
            </a:pPr>
            <a:r>
              <a:rPr lang="en-US" altLang="en-US" sz="3000" dirty="0"/>
              <a:t>Onset of illness:</a:t>
            </a:r>
          </a:p>
          <a:p>
            <a:pPr lvl="1">
              <a:defRPr/>
            </a:pPr>
            <a:r>
              <a:rPr lang="en-US" altLang="en-US" sz="2600" b="1" dirty="0">
                <a:latin typeface="Calibri" panose="020F0502020204030204" pitchFamily="34" charset="0"/>
              </a:rPr>
              <a:t>Average 7 days after infection (range of 2- 10 days) </a:t>
            </a:r>
          </a:p>
          <a:p>
            <a:pPr lvl="1">
              <a:defRPr/>
            </a:pPr>
            <a:r>
              <a:rPr lang="en-US" altLang="en-US" sz="2600" b="1" dirty="0">
                <a:latin typeface="Calibri" panose="020F0502020204030204" pitchFamily="34" charset="0"/>
              </a:rPr>
              <a:t>Lasts 2-4 weeks</a:t>
            </a:r>
          </a:p>
        </p:txBody>
      </p:sp>
      <p:sp>
        <p:nvSpPr>
          <p:cNvPr id="2" name="Title 1"/>
          <p:cNvSpPr>
            <a:spLocks noGrp="1"/>
          </p:cNvSpPr>
          <p:nvPr>
            <p:ph type="title"/>
          </p:nvPr>
        </p:nvSpPr>
        <p:spPr>
          <a:xfrm>
            <a:off x="457200" y="464021"/>
            <a:ext cx="8229600" cy="573206"/>
          </a:xfrm>
        </p:spPr>
        <p:txBody>
          <a:bodyPr/>
          <a:lstStyle/>
          <a:p>
            <a:r>
              <a:rPr lang="en-US" sz="3600" i="1" dirty="0"/>
              <a:t>Cryptosporidium</a:t>
            </a:r>
          </a:p>
        </p:txBody>
      </p:sp>
    </p:spTree>
    <p:extLst>
      <p:ext uri="{BB962C8B-B14F-4D97-AF65-F5344CB8AC3E}">
        <p14:creationId xmlns:p14="http://schemas.microsoft.com/office/powerpoint/2010/main" val="1072796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iardia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838" y="1936844"/>
            <a:ext cx="3940175" cy="3046413"/>
          </a:xfrm>
          <a:prstGeom prst="rect">
            <a:avLst/>
          </a:prstGeom>
          <a:noFill/>
          <a:ln w="508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899024" y="1600201"/>
            <a:ext cx="3787775" cy="4191000"/>
          </a:xfrm>
        </p:spPr>
        <p:txBody>
          <a:bodyPr/>
          <a:lstStyle/>
          <a:p>
            <a:pPr>
              <a:defRPr/>
            </a:pPr>
            <a:r>
              <a:rPr lang="en-US" altLang="en-US" sz="3000" dirty="0"/>
              <a:t>One-celled parasite</a:t>
            </a:r>
          </a:p>
          <a:p>
            <a:pPr>
              <a:defRPr/>
            </a:pPr>
            <a:r>
              <a:rPr lang="en-US" altLang="en-US" sz="3000" dirty="0"/>
              <a:t>Location: intestine</a:t>
            </a:r>
          </a:p>
          <a:p>
            <a:pPr>
              <a:defRPr/>
            </a:pPr>
            <a:r>
              <a:rPr lang="en-US" altLang="en-US" sz="3000" dirty="0"/>
              <a:t>Onset of illness:</a:t>
            </a:r>
          </a:p>
          <a:p>
            <a:pPr lvl="1">
              <a:defRPr/>
            </a:pPr>
            <a:r>
              <a:rPr lang="en-US" altLang="en-US" sz="2600" b="1" dirty="0"/>
              <a:t>Average 7 days after infection (range of 2- 10 days) </a:t>
            </a:r>
          </a:p>
          <a:p>
            <a:pPr lvl="1">
              <a:defRPr/>
            </a:pPr>
            <a:r>
              <a:rPr lang="en-US" altLang="en-US" sz="2600" b="1" dirty="0"/>
              <a:t>Lasts 2-6 weeks or longer</a:t>
            </a:r>
          </a:p>
          <a:p>
            <a:endParaRPr lang="en-US" dirty="0"/>
          </a:p>
        </p:txBody>
      </p:sp>
      <p:sp>
        <p:nvSpPr>
          <p:cNvPr id="2" name="Title 1"/>
          <p:cNvSpPr>
            <a:spLocks noGrp="1"/>
          </p:cNvSpPr>
          <p:nvPr>
            <p:ph type="title"/>
          </p:nvPr>
        </p:nvSpPr>
        <p:spPr>
          <a:xfrm>
            <a:off x="457200" y="522730"/>
            <a:ext cx="8229600" cy="512763"/>
          </a:xfrm>
        </p:spPr>
        <p:txBody>
          <a:bodyPr/>
          <a:lstStyle/>
          <a:p>
            <a:r>
              <a:rPr lang="en-US" sz="3600" i="1" dirty="0"/>
              <a:t>Giardia </a:t>
            </a:r>
            <a:r>
              <a:rPr lang="en-US" sz="3600" i="1" dirty="0" err="1" smtClean="0"/>
              <a:t>intestinalis</a:t>
            </a:r>
            <a:endParaRPr lang="en-US" sz="3600" i="1" dirty="0"/>
          </a:p>
        </p:txBody>
      </p:sp>
    </p:spTree>
    <p:extLst>
      <p:ext uri="{BB962C8B-B14F-4D97-AF65-F5344CB8AC3E}">
        <p14:creationId xmlns:p14="http://schemas.microsoft.com/office/powerpoint/2010/main" val="342287487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igella made nearly 500 people seriously ill in in Santa Barbara in 19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5788" y="1995488"/>
            <a:ext cx="3810000" cy="3048000"/>
          </a:xfrm>
          <a:prstGeom prst="rect">
            <a:avLst/>
          </a:prstGeom>
          <a:noFill/>
          <a:ln w="38100" cap="flat">
            <a:solidFill>
              <a:srgbClr val="FFFF00"/>
            </a:solidFill>
            <a:miter lim="800000"/>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ontent Placeholder 2"/>
          <p:cNvSpPr>
            <a:spLocks noGrp="1"/>
          </p:cNvSpPr>
          <p:nvPr>
            <p:ph idx="1"/>
          </p:nvPr>
        </p:nvSpPr>
        <p:spPr>
          <a:xfrm>
            <a:off x="4899024" y="1600201"/>
            <a:ext cx="3787775" cy="4191000"/>
          </a:xfrm>
        </p:spPr>
        <p:txBody>
          <a:bodyPr/>
          <a:lstStyle/>
          <a:p>
            <a:pPr>
              <a:defRPr/>
            </a:pPr>
            <a:r>
              <a:rPr lang="en-US" altLang="en-US" sz="3000" dirty="0"/>
              <a:t>Bacteria</a:t>
            </a:r>
          </a:p>
          <a:p>
            <a:pPr>
              <a:defRPr/>
            </a:pPr>
            <a:r>
              <a:rPr lang="en-US" altLang="en-US" sz="3000" dirty="0"/>
              <a:t>Onset of illness:</a:t>
            </a:r>
          </a:p>
          <a:p>
            <a:pPr lvl="1">
              <a:defRPr/>
            </a:pPr>
            <a:r>
              <a:rPr lang="en-US" altLang="en-US" sz="2600" b="1" dirty="0"/>
              <a:t>1-2 days after infection</a:t>
            </a:r>
          </a:p>
          <a:p>
            <a:pPr lvl="1">
              <a:defRPr/>
            </a:pPr>
            <a:r>
              <a:rPr lang="en-US" altLang="en-US" sz="2600" b="1" dirty="0"/>
              <a:t>Lasts 5-7 days</a:t>
            </a:r>
          </a:p>
          <a:p>
            <a:pPr>
              <a:defRPr/>
            </a:pPr>
            <a:r>
              <a:rPr lang="en-US" altLang="en-US" sz="3000" dirty="0"/>
              <a:t>Most at risk: </a:t>
            </a:r>
          </a:p>
          <a:p>
            <a:pPr lvl="1">
              <a:defRPr/>
            </a:pPr>
            <a:r>
              <a:rPr lang="en-US" altLang="en-US" sz="2600" b="1" dirty="0"/>
              <a:t>Children </a:t>
            </a:r>
          </a:p>
          <a:p>
            <a:pPr lvl="1">
              <a:defRPr/>
            </a:pPr>
            <a:r>
              <a:rPr lang="en-US" altLang="en-US" sz="2600" b="1" dirty="0"/>
              <a:t>Elderly</a:t>
            </a:r>
          </a:p>
        </p:txBody>
      </p:sp>
      <p:sp>
        <p:nvSpPr>
          <p:cNvPr id="2" name="Title 1"/>
          <p:cNvSpPr>
            <a:spLocks noGrp="1"/>
          </p:cNvSpPr>
          <p:nvPr>
            <p:ph type="title"/>
          </p:nvPr>
        </p:nvSpPr>
        <p:spPr>
          <a:xfrm>
            <a:off x="457200" y="522730"/>
            <a:ext cx="8229600" cy="512763"/>
          </a:xfrm>
        </p:spPr>
        <p:txBody>
          <a:bodyPr/>
          <a:lstStyle/>
          <a:p>
            <a:r>
              <a:rPr lang="en-US" sz="3600" i="1" dirty="0" err="1"/>
              <a:t>Shigella</a:t>
            </a:r>
            <a:endParaRPr lang="en-US" sz="3600" i="1" dirty="0"/>
          </a:p>
        </p:txBody>
      </p:sp>
    </p:spTree>
    <p:extLst>
      <p:ext uri="{BB962C8B-B14F-4D97-AF65-F5344CB8AC3E}">
        <p14:creationId xmlns:p14="http://schemas.microsoft.com/office/powerpoint/2010/main" val="1386945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0603" y="1518314"/>
            <a:ext cx="4728949" cy="4191000"/>
          </a:xfrm>
        </p:spPr>
        <p:txBody>
          <a:bodyPr/>
          <a:lstStyle/>
          <a:p>
            <a:pPr marL="231775" indent="-231775">
              <a:lnSpc>
                <a:spcPct val="90000"/>
              </a:lnSpc>
              <a:defRPr/>
            </a:pPr>
            <a:r>
              <a:rPr lang="en-US" altLang="en-US" dirty="0"/>
              <a:t>Location:  intestine (toxic)</a:t>
            </a:r>
          </a:p>
          <a:p>
            <a:pPr marL="231775" indent="-231775">
              <a:lnSpc>
                <a:spcPct val="90000"/>
              </a:lnSpc>
              <a:defRPr/>
            </a:pPr>
            <a:r>
              <a:rPr lang="en-US" altLang="en-US" dirty="0"/>
              <a:t>Bacteria</a:t>
            </a:r>
          </a:p>
          <a:p>
            <a:pPr marL="231775" indent="-231775">
              <a:lnSpc>
                <a:spcPct val="90000"/>
              </a:lnSpc>
              <a:defRPr/>
            </a:pPr>
            <a:r>
              <a:rPr lang="en-US" altLang="en-US" dirty="0"/>
              <a:t>Onset of illness:</a:t>
            </a:r>
          </a:p>
          <a:p>
            <a:pPr marL="525463" lvl="1">
              <a:lnSpc>
                <a:spcPct val="90000"/>
              </a:lnSpc>
              <a:defRPr/>
            </a:pPr>
            <a:r>
              <a:rPr lang="en-US" altLang="en-US" b="1" dirty="0">
                <a:latin typeface="Calibri" panose="020F0502020204030204" pitchFamily="34" charset="0"/>
              </a:rPr>
              <a:t>A few days after infection</a:t>
            </a:r>
          </a:p>
          <a:p>
            <a:pPr marL="525463" lvl="1">
              <a:lnSpc>
                <a:spcPct val="90000"/>
              </a:lnSpc>
              <a:defRPr/>
            </a:pPr>
            <a:r>
              <a:rPr lang="en-US" altLang="en-US" b="1" dirty="0">
                <a:latin typeface="Calibri" panose="020F0502020204030204" pitchFamily="34" charset="0"/>
              </a:rPr>
              <a:t>Lasts 5 to 10 days</a:t>
            </a:r>
          </a:p>
          <a:p>
            <a:pPr marL="231775" indent="-231775">
              <a:lnSpc>
                <a:spcPct val="90000"/>
              </a:lnSpc>
              <a:defRPr/>
            </a:pPr>
            <a:r>
              <a:rPr lang="en-US" altLang="en-US" dirty="0"/>
              <a:t>Most at risk: </a:t>
            </a:r>
          </a:p>
          <a:p>
            <a:pPr marL="512763" lvl="1">
              <a:lnSpc>
                <a:spcPct val="90000"/>
              </a:lnSpc>
              <a:defRPr/>
            </a:pPr>
            <a:r>
              <a:rPr lang="en-US" altLang="en-US" b="1" dirty="0">
                <a:latin typeface="Calibri" panose="020F0502020204030204" pitchFamily="34" charset="0"/>
              </a:rPr>
              <a:t>Not washing hands</a:t>
            </a:r>
          </a:p>
          <a:p>
            <a:pPr marL="512763" lvl="1">
              <a:lnSpc>
                <a:spcPct val="90000"/>
              </a:lnSpc>
              <a:defRPr/>
            </a:pPr>
            <a:r>
              <a:rPr lang="en-US" altLang="en-US" b="1" dirty="0">
                <a:latin typeface="Calibri" panose="020F0502020204030204" pitchFamily="34" charset="0"/>
              </a:rPr>
              <a:t>Diaper-aged and &lt;5 children</a:t>
            </a:r>
          </a:p>
          <a:p>
            <a:pPr marL="512763" lvl="1">
              <a:lnSpc>
                <a:spcPct val="90000"/>
              </a:lnSpc>
              <a:defRPr/>
            </a:pPr>
            <a:r>
              <a:rPr lang="en-US" altLang="en-US" b="1" dirty="0">
                <a:latin typeface="Calibri" panose="020F0502020204030204" pitchFamily="34" charset="0"/>
              </a:rPr>
              <a:t>Families and friends of young children</a:t>
            </a:r>
          </a:p>
          <a:p>
            <a:pPr marL="512763" lvl="1">
              <a:lnSpc>
                <a:spcPct val="90000"/>
              </a:lnSpc>
              <a:defRPr/>
            </a:pPr>
            <a:r>
              <a:rPr lang="en-US" altLang="en-US" b="1" dirty="0">
                <a:latin typeface="Calibri" panose="020F0502020204030204" pitchFamily="34" charset="0"/>
              </a:rPr>
              <a:t>Elderly</a:t>
            </a:r>
          </a:p>
          <a:p>
            <a:pPr marL="231775" indent="-231775">
              <a:lnSpc>
                <a:spcPct val="90000"/>
              </a:lnSpc>
              <a:defRPr/>
            </a:pPr>
            <a:r>
              <a:rPr lang="en-US" altLang="en-US" dirty="0"/>
              <a:t>Hemolytic Uremic Syndrome—can cause severe disease and/or death</a:t>
            </a:r>
          </a:p>
          <a:p>
            <a:endParaRPr lang="en-US" sz="2800" dirty="0"/>
          </a:p>
        </p:txBody>
      </p:sp>
      <p:pic>
        <p:nvPicPr>
          <p:cNvPr id="5" name="Picture 4" descr="eco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7076" y="2291365"/>
            <a:ext cx="3548189" cy="2557653"/>
          </a:xfrm>
          <a:prstGeom prst="rect">
            <a:avLst/>
          </a:prstGeom>
          <a:noFill/>
          <a:ln w="57150" cap="flat">
            <a:solidFill>
              <a:srgbClr val="FFFF00"/>
            </a:solidFill>
            <a:miter lim="800000"/>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457200" y="464024"/>
            <a:ext cx="8229600" cy="939966"/>
          </a:xfrm>
        </p:spPr>
        <p:txBody>
          <a:bodyPr/>
          <a:lstStyle/>
          <a:p>
            <a:r>
              <a:rPr lang="pt-BR" sz="3600" i="1" dirty="0"/>
              <a:t>E. coli </a:t>
            </a:r>
            <a:r>
              <a:rPr lang="pt-BR" sz="3600" dirty="0"/>
              <a:t>O157:H7</a:t>
            </a:r>
            <a:br>
              <a:rPr lang="pt-BR" sz="3600" dirty="0"/>
            </a:br>
            <a:r>
              <a:rPr lang="pt-BR" dirty="0"/>
              <a:t>“Hamburger Disease”</a:t>
            </a:r>
            <a:endParaRPr lang="en-US" dirty="0"/>
          </a:p>
        </p:txBody>
      </p:sp>
    </p:spTree>
    <p:extLst>
      <p:ext uri="{BB962C8B-B14F-4D97-AF65-F5344CB8AC3E}">
        <p14:creationId xmlns:p14="http://schemas.microsoft.com/office/powerpoint/2010/main" val="1673231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defRPr/>
            </a:pPr>
            <a:endParaRPr lang="en-US" altLang="en-US" sz="3200" dirty="0"/>
          </a:p>
          <a:p>
            <a:pPr algn="ctr">
              <a:buNone/>
              <a:defRPr/>
            </a:pPr>
            <a:r>
              <a:rPr lang="en-US" altLang="en-US" sz="3200" dirty="0"/>
              <a:t>By swallowing recreational </a:t>
            </a:r>
            <a:r>
              <a:rPr lang="en-US" altLang="en-US" sz="3200" dirty="0" smtClean="0"/>
              <a:t>water</a:t>
            </a:r>
            <a:br>
              <a:rPr lang="en-US" altLang="en-US" sz="3200" dirty="0" smtClean="0"/>
            </a:br>
            <a:r>
              <a:rPr lang="en-US" altLang="en-US" sz="3200" dirty="0" smtClean="0"/>
              <a:t>contaminated </a:t>
            </a:r>
            <a:r>
              <a:rPr lang="en-US" altLang="en-US" sz="3200" dirty="0"/>
              <a:t>with </a:t>
            </a:r>
            <a:r>
              <a:rPr lang="en-US" altLang="en-US" sz="3200" dirty="0" smtClean="0"/>
              <a:t>waterborne</a:t>
            </a:r>
            <a:br>
              <a:rPr lang="en-US" altLang="en-US" sz="3200" dirty="0" smtClean="0"/>
            </a:br>
            <a:r>
              <a:rPr lang="en-US" altLang="en-US" sz="3200" dirty="0" smtClean="0"/>
              <a:t>bacteria</a:t>
            </a:r>
            <a:r>
              <a:rPr lang="en-US" altLang="en-US" sz="3200" dirty="0"/>
              <a:t>, viruses, or parasites </a:t>
            </a:r>
          </a:p>
        </p:txBody>
      </p:sp>
      <p:sp>
        <p:nvSpPr>
          <p:cNvPr id="2" name="Title 1"/>
          <p:cNvSpPr>
            <a:spLocks noGrp="1"/>
          </p:cNvSpPr>
          <p:nvPr>
            <p:ph type="title"/>
          </p:nvPr>
        </p:nvSpPr>
        <p:spPr>
          <a:xfrm>
            <a:off x="457200" y="424766"/>
            <a:ext cx="8229600" cy="630237"/>
          </a:xfrm>
        </p:spPr>
        <p:txBody>
          <a:bodyPr/>
          <a:lstStyle/>
          <a:p>
            <a:r>
              <a:rPr lang="en-US" sz="3600" dirty="0"/>
              <a:t>How are diarrheal RWIs spread?</a:t>
            </a:r>
          </a:p>
        </p:txBody>
      </p:sp>
    </p:spTree>
    <p:extLst>
      <p:ext uri="{BB962C8B-B14F-4D97-AF65-F5344CB8AC3E}">
        <p14:creationId xmlns:p14="http://schemas.microsoft.com/office/powerpoint/2010/main" val="166447807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a jug of bleach"/>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9393" y="1031003"/>
            <a:ext cx="2833463" cy="5371773"/>
          </a:xfrm>
          <a:prstGeom prst="rect">
            <a:avLst/>
          </a:prstGeom>
        </p:spPr>
      </p:pic>
      <p:sp>
        <p:nvSpPr>
          <p:cNvPr id="2" name="Title 1"/>
          <p:cNvSpPr>
            <a:spLocks noGrp="1"/>
          </p:cNvSpPr>
          <p:nvPr>
            <p:ph type="title"/>
          </p:nvPr>
        </p:nvSpPr>
        <p:spPr>
          <a:xfrm>
            <a:off x="457200" y="424766"/>
            <a:ext cx="8229600" cy="630237"/>
          </a:xfrm>
        </p:spPr>
        <p:txBody>
          <a:bodyPr/>
          <a:lstStyle/>
          <a:p>
            <a:r>
              <a:rPr lang="en-US" sz="3600" dirty="0"/>
              <a:t>Does </a:t>
            </a:r>
            <a:r>
              <a:rPr lang="en-US" sz="3600" dirty="0" smtClean="0"/>
              <a:t>Chlorine Kill ALL Germs</a:t>
            </a:r>
            <a:r>
              <a:rPr lang="en-US" sz="3600" dirty="0"/>
              <a:t>?</a:t>
            </a:r>
          </a:p>
        </p:txBody>
      </p:sp>
    </p:spTree>
    <p:extLst>
      <p:ext uri="{BB962C8B-B14F-4D97-AF65-F5344CB8AC3E}">
        <p14:creationId xmlns:p14="http://schemas.microsoft.com/office/powerpoint/2010/main" val="27249862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1" descr="E.coli O157:H7 - less than one minute; Giardia - approx. 45 minutes, Cryptosporidium - approx. 6.7 days." title="Table: Disinfection time for microbes in chlorinated water"/>
          <p:cNvGraphicFramePr>
            <a:graphicFrameLocks noGrp="1"/>
          </p:cNvGraphicFramePr>
          <p:nvPr>
            <p:extLst>
              <p:ext uri="{D42A27DB-BD31-4B8C-83A1-F6EECF244321}">
                <p14:modId xmlns:p14="http://schemas.microsoft.com/office/powerpoint/2010/main" val="3636481558"/>
              </p:ext>
            </p:extLst>
          </p:nvPr>
        </p:nvGraphicFramePr>
        <p:xfrm>
          <a:off x="740959" y="1273792"/>
          <a:ext cx="7762875" cy="4551363"/>
        </p:xfrm>
        <a:graphic>
          <a:graphicData uri="http://schemas.openxmlformats.org/drawingml/2006/table">
            <a:tbl>
              <a:tblPr>
                <a:tableStyleId>{16D9F66E-5EB9-4882-86FB-DCBF35E3C3E4}</a:tableStyleId>
              </a:tblPr>
              <a:tblGrid>
                <a:gridCol w="3505200"/>
                <a:gridCol w="4257675"/>
              </a:tblGrid>
              <a:tr h="1058692">
                <a:tc>
                  <a:txBody>
                    <a:bodyPr/>
                    <a:lstStyle>
                      <a:lvl1pPr defTabSz="912813">
                        <a:spcBef>
                          <a:spcPct val="20000"/>
                        </a:spcBef>
                        <a:buClr>
                          <a:schemeClr val="hlink"/>
                        </a:buClr>
                        <a:buSzPct val="120000"/>
                        <a:defRPr sz="2800">
                          <a:solidFill>
                            <a:schemeClr val="tx1"/>
                          </a:solidFill>
                          <a:effectLst>
                            <a:outerShdw blurRad="38100" dist="38100" dir="2700000" algn="tl">
                              <a:srgbClr val="000000"/>
                            </a:outerShdw>
                          </a:effectLst>
                          <a:latin typeface="Tahoma" pitchFamily="34" charset="0"/>
                        </a:defRPr>
                      </a:lvl1pPr>
                      <a:lvl2pPr marL="455613" defTabSz="912813">
                        <a:spcBef>
                          <a:spcPct val="20000"/>
                        </a:spcBef>
                        <a:buFont typeface="Tahoma" pitchFamily="34" charset="0"/>
                        <a:defRPr sz="2400">
                          <a:solidFill>
                            <a:schemeClr val="tx1"/>
                          </a:solidFill>
                          <a:effectLst>
                            <a:outerShdw blurRad="38100" dist="38100" dir="2700000" algn="tl">
                              <a:srgbClr val="000000"/>
                            </a:outerShdw>
                          </a:effectLst>
                          <a:latin typeface="Tahoma" pitchFamily="34" charset="0"/>
                        </a:defRPr>
                      </a:lvl2pPr>
                      <a:lvl3pPr marL="912813" defTabSz="912813">
                        <a:spcBef>
                          <a:spcPct val="20000"/>
                        </a:spcBef>
                        <a:buClr>
                          <a:schemeClr val="hlink"/>
                        </a:buClr>
                        <a:buSzPct val="120000"/>
                        <a:defRPr sz="2000">
                          <a:solidFill>
                            <a:schemeClr val="tx1"/>
                          </a:solidFill>
                          <a:effectLst>
                            <a:outerShdw blurRad="38100" dist="38100" dir="2700000" algn="tl">
                              <a:srgbClr val="000000"/>
                            </a:outerShdw>
                          </a:effectLst>
                          <a:latin typeface="Tahoma" pitchFamily="34" charset="0"/>
                        </a:defRPr>
                      </a:lvl3pPr>
                      <a:lvl4pPr marL="1373188" defTabSz="912813">
                        <a:spcBef>
                          <a:spcPct val="20000"/>
                        </a:spcBef>
                        <a:buFont typeface="Tahoma" pitchFamily="34" charset="0"/>
                        <a:defRPr>
                          <a:solidFill>
                            <a:schemeClr val="tx1"/>
                          </a:solidFill>
                          <a:effectLst>
                            <a:outerShdw blurRad="38100" dist="38100" dir="2700000" algn="tl">
                              <a:srgbClr val="000000"/>
                            </a:outerShdw>
                          </a:effectLst>
                          <a:latin typeface="Tahoma" pitchFamily="34" charset="0"/>
                        </a:defRPr>
                      </a:lvl4pPr>
                      <a:lvl5pPr defTabSz="912813">
                        <a:spcBef>
                          <a:spcPct val="20000"/>
                        </a:spcBef>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5pPr>
                      <a:lvl6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6pPr>
                      <a:lvl7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7pPr>
                      <a:lvl8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8pPr>
                      <a:lvl9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2813" rtl="0" eaLnBrk="1" fontAlgn="base" latinLnBrk="0" hangingPunct="1">
                        <a:lnSpc>
                          <a:spcPct val="100000"/>
                        </a:lnSpc>
                        <a:spcBef>
                          <a:spcPct val="20000"/>
                        </a:spcBef>
                        <a:spcAft>
                          <a:spcPct val="0"/>
                        </a:spcAft>
                        <a:buClr>
                          <a:schemeClr val="hlink"/>
                        </a:buClr>
                        <a:buSzPct val="120000"/>
                        <a:buFontTx/>
                        <a:buNone/>
                        <a:tabLst/>
                      </a:pPr>
                      <a:r>
                        <a:rPr kumimoji="0" lang="en-US" altLang="en-US" sz="2800" b="1" u="none" strike="noStrike" cap="none" normalizeH="0" baseline="0" dirty="0" smtClean="0">
                          <a:ln>
                            <a:noFill/>
                          </a:ln>
                          <a:solidFill>
                            <a:srgbClr val="000000"/>
                          </a:solidFill>
                          <a:effectLst/>
                          <a:latin typeface="Calibri" panose="020F0502020204030204" pitchFamily="34" charset="0"/>
                        </a:rPr>
                        <a:t>Agent</a:t>
                      </a:r>
                      <a:endParaRPr kumimoji="0" lang="en-US" altLang="en-US" sz="2800" b="1" i="0" u="none" strike="noStrike" cap="none" normalizeH="0" baseline="0" dirty="0" smtClean="0">
                        <a:ln>
                          <a:noFill/>
                        </a:ln>
                        <a:solidFill>
                          <a:srgbClr val="000000"/>
                        </a:solidFill>
                        <a:effectLst/>
                        <a:latin typeface="Calibri" panose="020F0502020204030204" pitchFamily="34" charset="0"/>
                      </a:endParaRPr>
                    </a:p>
                  </a:txBody>
                  <a:tcPr marL="91438" marR="91438" marT="45711" marB="45711" anchor="ctr" horzOverflow="overflow">
                    <a:solidFill>
                      <a:srgbClr val="93F7FF"/>
                    </a:solidFill>
                  </a:tcPr>
                </a:tc>
                <a:tc>
                  <a:txBody>
                    <a:bodyPr/>
                    <a:lstStyle>
                      <a:lvl1pPr defTabSz="912813">
                        <a:spcBef>
                          <a:spcPct val="20000"/>
                        </a:spcBef>
                        <a:buClr>
                          <a:schemeClr val="hlink"/>
                        </a:buClr>
                        <a:buSzPct val="120000"/>
                        <a:defRPr sz="2800">
                          <a:solidFill>
                            <a:schemeClr val="tx1"/>
                          </a:solidFill>
                          <a:effectLst>
                            <a:outerShdw blurRad="38100" dist="38100" dir="2700000" algn="tl">
                              <a:srgbClr val="000000"/>
                            </a:outerShdw>
                          </a:effectLst>
                          <a:latin typeface="Tahoma" pitchFamily="34" charset="0"/>
                        </a:defRPr>
                      </a:lvl1pPr>
                      <a:lvl2pPr marL="455613" defTabSz="912813">
                        <a:spcBef>
                          <a:spcPct val="20000"/>
                        </a:spcBef>
                        <a:buFont typeface="Tahoma" pitchFamily="34" charset="0"/>
                        <a:defRPr sz="2400">
                          <a:solidFill>
                            <a:schemeClr val="tx1"/>
                          </a:solidFill>
                          <a:effectLst>
                            <a:outerShdw blurRad="38100" dist="38100" dir="2700000" algn="tl">
                              <a:srgbClr val="000000"/>
                            </a:outerShdw>
                          </a:effectLst>
                          <a:latin typeface="Tahoma" pitchFamily="34" charset="0"/>
                        </a:defRPr>
                      </a:lvl2pPr>
                      <a:lvl3pPr marL="912813" defTabSz="912813">
                        <a:spcBef>
                          <a:spcPct val="20000"/>
                        </a:spcBef>
                        <a:buClr>
                          <a:schemeClr val="hlink"/>
                        </a:buClr>
                        <a:buSzPct val="120000"/>
                        <a:defRPr sz="2000">
                          <a:solidFill>
                            <a:schemeClr val="tx1"/>
                          </a:solidFill>
                          <a:effectLst>
                            <a:outerShdw blurRad="38100" dist="38100" dir="2700000" algn="tl">
                              <a:srgbClr val="000000"/>
                            </a:outerShdw>
                          </a:effectLst>
                          <a:latin typeface="Tahoma" pitchFamily="34" charset="0"/>
                        </a:defRPr>
                      </a:lvl3pPr>
                      <a:lvl4pPr marL="1373188" defTabSz="912813">
                        <a:spcBef>
                          <a:spcPct val="20000"/>
                        </a:spcBef>
                        <a:buFont typeface="Tahoma" pitchFamily="34" charset="0"/>
                        <a:defRPr>
                          <a:solidFill>
                            <a:schemeClr val="tx1"/>
                          </a:solidFill>
                          <a:effectLst>
                            <a:outerShdw blurRad="38100" dist="38100" dir="2700000" algn="tl">
                              <a:srgbClr val="000000"/>
                            </a:outerShdw>
                          </a:effectLst>
                          <a:latin typeface="Tahoma" pitchFamily="34" charset="0"/>
                        </a:defRPr>
                      </a:lvl4pPr>
                      <a:lvl5pPr defTabSz="912813">
                        <a:spcBef>
                          <a:spcPct val="20000"/>
                        </a:spcBef>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5pPr>
                      <a:lvl6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6pPr>
                      <a:lvl7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7pPr>
                      <a:lvl8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8pPr>
                      <a:lvl9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2813" rtl="0" eaLnBrk="1" fontAlgn="base" latinLnBrk="0" hangingPunct="1">
                        <a:lnSpc>
                          <a:spcPct val="100000"/>
                        </a:lnSpc>
                        <a:spcBef>
                          <a:spcPct val="20000"/>
                        </a:spcBef>
                        <a:spcAft>
                          <a:spcPct val="0"/>
                        </a:spcAft>
                        <a:buClr>
                          <a:schemeClr val="hlink"/>
                        </a:buClr>
                        <a:buSzPct val="120000"/>
                        <a:buFontTx/>
                        <a:buNone/>
                        <a:tabLst/>
                      </a:pPr>
                      <a:r>
                        <a:rPr kumimoji="0" lang="en-US" altLang="en-US" sz="2800" b="1" u="none" strike="noStrike" cap="none" normalizeH="0" baseline="0" dirty="0" smtClean="0">
                          <a:ln>
                            <a:noFill/>
                          </a:ln>
                          <a:solidFill>
                            <a:srgbClr val="000000"/>
                          </a:solidFill>
                          <a:effectLst/>
                          <a:latin typeface="Calibri" panose="020F0502020204030204" pitchFamily="34" charset="0"/>
                        </a:rPr>
                        <a:t>Disinfection time</a:t>
                      </a:r>
                    </a:p>
                    <a:p>
                      <a:pPr marL="0" marR="0" lvl="0" indent="0" algn="ctr" defTabSz="912813" rtl="0" eaLnBrk="1" fontAlgn="base" latinLnBrk="0" hangingPunct="1">
                        <a:lnSpc>
                          <a:spcPct val="100000"/>
                        </a:lnSpc>
                        <a:spcBef>
                          <a:spcPct val="20000"/>
                        </a:spcBef>
                        <a:spcAft>
                          <a:spcPct val="0"/>
                        </a:spcAft>
                        <a:buClr>
                          <a:schemeClr val="hlink"/>
                        </a:buClr>
                        <a:buSzPct val="120000"/>
                        <a:buFontTx/>
                        <a:buNone/>
                        <a:tabLst/>
                      </a:pPr>
                      <a:r>
                        <a:rPr kumimoji="0" lang="en-US" altLang="en-US" sz="1600" b="1" u="none" strike="noStrike" cap="none" normalizeH="0" baseline="0" dirty="0" smtClean="0">
                          <a:ln>
                            <a:noFill/>
                          </a:ln>
                          <a:solidFill>
                            <a:srgbClr val="000000"/>
                          </a:solidFill>
                          <a:effectLst/>
                          <a:latin typeface="Calibri" panose="020F0502020204030204" pitchFamily="34" charset="0"/>
                        </a:rPr>
                        <a:t>(1 ppm)</a:t>
                      </a:r>
                      <a:endParaRPr kumimoji="0" lang="en-US" altLang="en-US" sz="1600" b="1" i="0" u="none" strike="noStrike" cap="none" normalizeH="0" baseline="0" dirty="0" smtClean="0">
                        <a:ln>
                          <a:noFill/>
                        </a:ln>
                        <a:solidFill>
                          <a:srgbClr val="000000"/>
                        </a:solidFill>
                        <a:effectLst/>
                        <a:latin typeface="Calibri" panose="020F0502020204030204" pitchFamily="34" charset="0"/>
                      </a:endParaRPr>
                    </a:p>
                  </a:txBody>
                  <a:tcPr marL="91438" marR="91438" marT="45711" marB="45711" anchor="ctr" horzOverflow="overflow">
                    <a:solidFill>
                      <a:srgbClr val="93F7FF"/>
                    </a:solidFill>
                  </a:tcPr>
                </a:tc>
              </a:tr>
              <a:tr h="1273942">
                <a:tc>
                  <a:txBody>
                    <a:bodyPr/>
                    <a:lstStyle>
                      <a:lvl1pPr defTabSz="912813">
                        <a:spcBef>
                          <a:spcPct val="20000"/>
                        </a:spcBef>
                        <a:buClr>
                          <a:schemeClr val="hlink"/>
                        </a:buClr>
                        <a:buSzPct val="120000"/>
                        <a:defRPr sz="2800">
                          <a:solidFill>
                            <a:schemeClr val="tx1"/>
                          </a:solidFill>
                          <a:effectLst>
                            <a:outerShdw blurRad="38100" dist="38100" dir="2700000" algn="tl">
                              <a:srgbClr val="000000"/>
                            </a:outerShdw>
                          </a:effectLst>
                          <a:latin typeface="Tahoma" pitchFamily="34" charset="0"/>
                        </a:defRPr>
                      </a:lvl1pPr>
                      <a:lvl2pPr marL="455613" defTabSz="912813">
                        <a:spcBef>
                          <a:spcPct val="20000"/>
                        </a:spcBef>
                        <a:buFont typeface="Tahoma" pitchFamily="34" charset="0"/>
                        <a:defRPr sz="2400">
                          <a:solidFill>
                            <a:schemeClr val="tx1"/>
                          </a:solidFill>
                          <a:effectLst>
                            <a:outerShdw blurRad="38100" dist="38100" dir="2700000" algn="tl">
                              <a:srgbClr val="000000"/>
                            </a:outerShdw>
                          </a:effectLst>
                          <a:latin typeface="Tahoma" pitchFamily="34" charset="0"/>
                        </a:defRPr>
                      </a:lvl2pPr>
                      <a:lvl3pPr marL="912813" defTabSz="912813">
                        <a:spcBef>
                          <a:spcPct val="20000"/>
                        </a:spcBef>
                        <a:buClr>
                          <a:schemeClr val="hlink"/>
                        </a:buClr>
                        <a:buSzPct val="120000"/>
                        <a:defRPr sz="2000">
                          <a:solidFill>
                            <a:schemeClr val="tx1"/>
                          </a:solidFill>
                          <a:effectLst>
                            <a:outerShdw blurRad="38100" dist="38100" dir="2700000" algn="tl">
                              <a:srgbClr val="000000"/>
                            </a:outerShdw>
                          </a:effectLst>
                          <a:latin typeface="Tahoma" pitchFamily="34" charset="0"/>
                        </a:defRPr>
                      </a:lvl3pPr>
                      <a:lvl4pPr marL="1373188" defTabSz="912813">
                        <a:spcBef>
                          <a:spcPct val="20000"/>
                        </a:spcBef>
                        <a:buFont typeface="Tahoma" pitchFamily="34" charset="0"/>
                        <a:defRPr>
                          <a:solidFill>
                            <a:schemeClr val="tx1"/>
                          </a:solidFill>
                          <a:effectLst>
                            <a:outerShdw blurRad="38100" dist="38100" dir="2700000" algn="tl">
                              <a:srgbClr val="000000"/>
                            </a:outerShdw>
                          </a:effectLst>
                          <a:latin typeface="Tahoma" pitchFamily="34" charset="0"/>
                        </a:defRPr>
                      </a:lvl4pPr>
                      <a:lvl5pPr defTabSz="912813">
                        <a:spcBef>
                          <a:spcPct val="20000"/>
                        </a:spcBef>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5pPr>
                      <a:lvl6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6pPr>
                      <a:lvl7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7pPr>
                      <a:lvl8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8pPr>
                      <a:lvl9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2813" rtl="0" eaLnBrk="1" fontAlgn="base" latinLnBrk="0" hangingPunct="1">
                        <a:lnSpc>
                          <a:spcPct val="100000"/>
                        </a:lnSpc>
                        <a:spcBef>
                          <a:spcPct val="20000"/>
                        </a:spcBef>
                        <a:spcAft>
                          <a:spcPct val="0"/>
                        </a:spcAft>
                        <a:buClr>
                          <a:schemeClr val="hlink"/>
                        </a:buClr>
                        <a:buSzPct val="120000"/>
                        <a:buFontTx/>
                        <a:buNone/>
                        <a:tabLst/>
                      </a:pPr>
                      <a:r>
                        <a:rPr kumimoji="0" lang="en-US" altLang="en-US" sz="2800" b="1" i="1" u="none" strike="noStrike" cap="none" normalizeH="0" baseline="0" dirty="0" smtClean="0">
                          <a:ln>
                            <a:noFill/>
                          </a:ln>
                          <a:solidFill>
                            <a:srgbClr val="000000"/>
                          </a:solidFill>
                          <a:effectLst/>
                          <a:latin typeface="Calibri" panose="020F0502020204030204" pitchFamily="34" charset="0"/>
                        </a:rPr>
                        <a:t>E. coli </a:t>
                      </a:r>
                      <a:r>
                        <a:rPr kumimoji="0" lang="en-US" altLang="en-US" sz="2800" b="1" u="none" strike="noStrike" cap="none" normalizeH="0" baseline="0" dirty="0" smtClean="0">
                          <a:ln>
                            <a:noFill/>
                          </a:ln>
                          <a:solidFill>
                            <a:srgbClr val="000000"/>
                          </a:solidFill>
                          <a:effectLst/>
                          <a:latin typeface="Calibri" panose="020F0502020204030204" pitchFamily="34" charset="0"/>
                        </a:rPr>
                        <a:t>O157:H7</a:t>
                      </a:r>
                    </a:p>
                    <a:p>
                      <a:pPr marL="0" marR="0" lvl="0" indent="0" algn="ctr" defTabSz="912813" rtl="0" eaLnBrk="1" fontAlgn="base" latinLnBrk="0" hangingPunct="1">
                        <a:lnSpc>
                          <a:spcPct val="100000"/>
                        </a:lnSpc>
                        <a:spcBef>
                          <a:spcPct val="20000"/>
                        </a:spcBef>
                        <a:spcAft>
                          <a:spcPct val="0"/>
                        </a:spcAft>
                        <a:buClr>
                          <a:schemeClr val="hlink"/>
                        </a:buClr>
                        <a:buSzPct val="120000"/>
                        <a:buFontTx/>
                        <a:buNone/>
                        <a:tabLst/>
                      </a:pPr>
                      <a:r>
                        <a:rPr kumimoji="0" lang="en-US" altLang="en-US" sz="1800" b="1" u="none" strike="noStrike" cap="none" normalizeH="0" baseline="0" dirty="0" smtClean="0">
                          <a:ln>
                            <a:noFill/>
                          </a:ln>
                          <a:solidFill>
                            <a:srgbClr val="000000"/>
                          </a:solidFill>
                          <a:effectLst/>
                          <a:latin typeface="Calibri" panose="020F0502020204030204" pitchFamily="34" charset="0"/>
                        </a:rPr>
                        <a:t>Bacteria</a:t>
                      </a:r>
                      <a:endParaRPr kumimoji="0" lang="en-US" altLang="en-US" sz="1800" b="1" i="0" u="none" strike="noStrike" cap="none" normalizeH="0" baseline="0" dirty="0" smtClean="0">
                        <a:ln>
                          <a:noFill/>
                        </a:ln>
                        <a:solidFill>
                          <a:srgbClr val="000000"/>
                        </a:solidFill>
                        <a:effectLst/>
                        <a:latin typeface="Calibri" panose="020F0502020204030204" pitchFamily="34" charset="0"/>
                      </a:endParaRPr>
                    </a:p>
                  </a:txBody>
                  <a:tcPr marL="91438" marR="91438" marT="45711" marB="45711" anchor="ctr" horzOverflow="overflow">
                    <a:solidFill>
                      <a:srgbClr val="E1FDFF"/>
                    </a:solidFill>
                  </a:tcPr>
                </a:tc>
                <a:tc>
                  <a:txBody>
                    <a:bodyPr/>
                    <a:lstStyle>
                      <a:lvl1pPr defTabSz="912813">
                        <a:spcBef>
                          <a:spcPct val="20000"/>
                        </a:spcBef>
                        <a:buClr>
                          <a:schemeClr val="hlink"/>
                        </a:buClr>
                        <a:buSzPct val="120000"/>
                        <a:defRPr sz="2800">
                          <a:solidFill>
                            <a:schemeClr val="tx1"/>
                          </a:solidFill>
                          <a:effectLst>
                            <a:outerShdw blurRad="38100" dist="38100" dir="2700000" algn="tl">
                              <a:srgbClr val="000000"/>
                            </a:outerShdw>
                          </a:effectLst>
                          <a:latin typeface="Tahoma" pitchFamily="34" charset="0"/>
                        </a:defRPr>
                      </a:lvl1pPr>
                      <a:lvl2pPr marL="455613" defTabSz="912813">
                        <a:spcBef>
                          <a:spcPct val="20000"/>
                        </a:spcBef>
                        <a:buFont typeface="Tahoma" pitchFamily="34" charset="0"/>
                        <a:defRPr sz="2400">
                          <a:solidFill>
                            <a:schemeClr val="tx1"/>
                          </a:solidFill>
                          <a:effectLst>
                            <a:outerShdw blurRad="38100" dist="38100" dir="2700000" algn="tl">
                              <a:srgbClr val="000000"/>
                            </a:outerShdw>
                          </a:effectLst>
                          <a:latin typeface="Tahoma" pitchFamily="34" charset="0"/>
                        </a:defRPr>
                      </a:lvl2pPr>
                      <a:lvl3pPr marL="912813" defTabSz="912813">
                        <a:spcBef>
                          <a:spcPct val="20000"/>
                        </a:spcBef>
                        <a:buClr>
                          <a:schemeClr val="hlink"/>
                        </a:buClr>
                        <a:buSzPct val="120000"/>
                        <a:defRPr sz="2000">
                          <a:solidFill>
                            <a:schemeClr val="tx1"/>
                          </a:solidFill>
                          <a:effectLst>
                            <a:outerShdw blurRad="38100" dist="38100" dir="2700000" algn="tl">
                              <a:srgbClr val="000000"/>
                            </a:outerShdw>
                          </a:effectLst>
                          <a:latin typeface="Tahoma" pitchFamily="34" charset="0"/>
                        </a:defRPr>
                      </a:lvl3pPr>
                      <a:lvl4pPr marL="1373188" defTabSz="912813">
                        <a:spcBef>
                          <a:spcPct val="20000"/>
                        </a:spcBef>
                        <a:buFont typeface="Tahoma" pitchFamily="34" charset="0"/>
                        <a:defRPr>
                          <a:solidFill>
                            <a:schemeClr val="tx1"/>
                          </a:solidFill>
                          <a:effectLst>
                            <a:outerShdw blurRad="38100" dist="38100" dir="2700000" algn="tl">
                              <a:srgbClr val="000000"/>
                            </a:outerShdw>
                          </a:effectLst>
                          <a:latin typeface="Tahoma" pitchFamily="34" charset="0"/>
                        </a:defRPr>
                      </a:lvl4pPr>
                      <a:lvl5pPr defTabSz="912813">
                        <a:spcBef>
                          <a:spcPct val="20000"/>
                        </a:spcBef>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5pPr>
                      <a:lvl6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6pPr>
                      <a:lvl7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7pPr>
                      <a:lvl8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8pPr>
                      <a:lvl9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2813" rtl="0" eaLnBrk="1" fontAlgn="base" latinLnBrk="0" hangingPunct="1">
                        <a:lnSpc>
                          <a:spcPct val="100000"/>
                        </a:lnSpc>
                        <a:spcBef>
                          <a:spcPct val="20000"/>
                        </a:spcBef>
                        <a:spcAft>
                          <a:spcPct val="0"/>
                        </a:spcAft>
                        <a:buClr>
                          <a:schemeClr val="hlink"/>
                        </a:buClr>
                        <a:buSzPct val="120000"/>
                        <a:buFontTx/>
                        <a:buNone/>
                        <a:tabLst/>
                      </a:pPr>
                      <a:r>
                        <a:rPr kumimoji="0" lang="en-US" altLang="en-US" sz="2800" b="1" u="none" strike="noStrike" cap="none" normalizeH="0" baseline="0" dirty="0" smtClean="0">
                          <a:ln>
                            <a:noFill/>
                          </a:ln>
                          <a:solidFill>
                            <a:srgbClr val="000000"/>
                          </a:solidFill>
                          <a:effectLst/>
                          <a:latin typeface="Calibri" panose="020F0502020204030204" pitchFamily="34" charset="0"/>
                        </a:rPr>
                        <a:t>&lt; 1 minute</a:t>
                      </a:r>
                      <a:endParaRPr kumimoji="0" lang="en-US" altLang="en-US" sz="2800" b="1" i="0" u="none" strike="noStrike" cap="none" normalizeH="0" baseline="0" dirty="0" smtClean="0">
                        <a:ln>
                          <a:noFill/>
                        </a:ln>
                        <a:solidFill>
                          <a:srgbClr val="000000"/>
                        </a:solidFill>
                        <a:effectLst/>
                        <a:latin typeface="Calibri" panose="020F0502020204030204" pitchFamily="34" charset="0"/>
                      </a:endParaRPr>
                    </a:p>
                  </a:txBody>
                  <a:tcPr marL="91438" marR="91438" marT="45711" marB="45711" anchor="ctr" horzOverflow="overflow">
                    <a:solidFill>
                      <a:srgbClr val="E1FDFF"/>
                    </a:solidFill>
                  </a:tcPr>
                </a:tc>
              </a:tr>
              <a:tr h="944787">
                <a:tc>
                  <a:txBody>
                    <a:bodyPr/>
                    <a:lstStyle>
                      <a:lvl1pPr defTabSz="912813">
                        <a:spcBef>
                          <a:spcPct val="20000"/>
                        </a:spcBef>
                        <a:buClr>
                          <a:schemeClr val="hlink"/>
                        </a:buClr>
                        <a:buSzPct val="120000"/>
                        <a:defRPr sz="2800">
                          <a:solidFill>
                            <a:schemeClr val="tx1"/>
                          </a:solidFill>
                          <a:effectLst>
                            <a:outerShdw blurRad="38100" dist="38100" dir="2700000" algn="tl">
                              <a:srgbClr val="000000"/>
                            </a:outerShdw>
                          </a:effectLst>
                          <a:latin typeface="Tahoma" pitchFamily="34" charset="0"/>
                        </a:defRPr>
                      </a:lvl1pPr>
                      <a:lvl2pPr marL="455613" defTabSz="912813">
                        <a:spcBef>
                          <a:spcPct val="20000"/>
                        </a:spcBef>
                        <a:buFont typeface="Tahoma" pitchFamily="34" charset="0"/>
                        <a:defRPr sz="2400">
                          <a:solidFill>
                            <a:schemeClr val="tx1"/>
                          </a:solidFill>
                          <a:effectLst>
                            <a:outerShdw blurRad="38100" dist="38100" dir="2700000" algn="tl">
                              <a:srgbClr val="000000"/>
                            </a:outerShdw>
                          </a:effectLst>
                          <a:latin typeface="Tahoma" pitchFamily="34" charset="0"/>
                        </a:defRPr>
                      </a:lvl2pPr>
                      <a:lvl3pPr marL="912813" defTabSz="912813">
                        <a:spcBef>
                          <a:spcPct val="20000"/>
                        </a:spcBef>
                        <a:buClr>
                          <a:schemeClr val="hlink"/>
                        </a:buClr>
                        <a:buSzPct val="120000"/>
                        <a:defRPr sz="2000">
                          <a:solidFill>
                            <a:schemeClr val="tx1"/>
                          </a:solidFill>
                          <a:effectLst>
                            <a:outerShdw blurRad="38100" dist="38100" dir="2700000" algn="tl">
                              <a:srgbClr val="000000"/>
                            </a:outerShdw>
                          </a:effectLst>
                          <a:latin typeface="Tahoma" pitchFamily="34" charset="0"/>
                        </a:defRPr>
                      </a:lvl3pPr>
                      <a:lvl4pPr marL="1373188" defTabSz="912813">
                        <a:spcBef>
                          <a:spcPct val="20000"/>
                        </a:spcBef>
                        <a:buFont typeface="Tahoma" pitchFamily="34" charset="0"/>
                        <a:defRPr>
                          <a:solidFill>
                            <a:schemeClr val="tx1"/>
                          </a:solidFill>
                          <a:effectLst>
                            <a:outerShdw blurRad="38100" dist="38100" dir="2700000" algn="tl">
                              <a:srgbClr val="000000"/>
                            </a:outerShdw>
                          </a:effectLst>
                          <a:latin typeface="Tahoma" pitchFamily="34" charset="0"/>
                        </a:defRPr>
                      </a:lvl4pPr>
                      <a:lvl5pPr defTabSz="912813">
                        <a:spcBef>
                          <a:spcPct val="20000"/>
                        </a:spcBef>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5pPr>
                      <a:lvl6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6pPr>
                      <a:lvl7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7pPr>
                      <a:lvl8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8pPr>
                      <a:lvl9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2813" rtl="0" eaLnBrk="1" fontAlgn="base" latinLnBrk="0" hangingPunct="1">
                        <a:lnSpc>
                          <a:spcPct val="100000"/>
                        </a:lnSpc>
                        <a:spcBef>
                          <a:spcPct val="20000"/>
                        </a:spcBef>
                        <a:spcAft>
                          <a:spcPct val="0"/>
                        </a:spcAft>
                        <a:buClr>
                          <a:schemeClr val="hlink"/>
                        </a:buClr>
                        <a:buSzPct val="120000"/>
                        <a:buFontTx/>
                        <a:buNone/>
                        <a:tabLst/>
                      </a:pPr>
                      <a:r>
                        <a:rPr kumimoji="0" lang="en-US" altLang="en-US" sz="2800" b="1" i="1" u="none" strike="noStrike" cap="none" normalizeH="0" baseline="0" dirty="0" smtClean="0">
                          <a:ln>
                            <a:noFill/>
                          </a:ln>
                          <a:solidFill>
                            <a:srgbClr val="000000"/>
                          </a:solidFill>
                          <a:effectLst/>
                          <a:latin typeface="Calibri" panose="020F0502020204030204" pitchFamily="34" charset="0"/>
                        </a:rPr>
                        <a:t>Giardia</a:t>
                      </a:r>
                    </a:p>
                    <a:p>
                      <a:pPr marL="0" marR="0" lvl="0" indent="0" algn="ctr" defTabSz="912813" rtl="0" eaLnBrk="1" fontAlgn="base" latinLnBrk="0" hangingPunct="1">
                        <a:lnSpc>
                          <a:spcPct val="100000"/>
                        </a:lnSpc>
                        <a:spcBef>
                          <a:spcPct val="20000"/>
                        </a:spcBef>
                        <a:spcAft>
                          <a:spcPct val="0"/>
                        </a:spcAft>
                        <a:buClr>
                          <a:schemeClr val="hlink"/>
                        </a:buClr>
                        <a:buSzPct val="120000"/>
                        <a:buFontTx/>
                        <a:buNone/>
                        <a:tabLst/>
                      </a:pPr>
                      <a:r>
                        <a:rPr kumimoji="0" lang="en-US" altLang="en-US" sz="1800" b="1" u="none" strike="noStrike" cap="none" normalizeH="0" baseline="0" dirty="0" smtClean="0">
                          <a:ln>
                            <a:noFill/>
                          </a:ln>
                          <a:solidFill>
                            <a:srgbClr val="000000"/>
                          </a:solidFill>
                          <a:effectLst/>
                          <a:latin typeface="Calibri" panose="020F0502020204030204" pitchFamily="34" charset="0"/>
                        </a:rPr>
                        <a:t>Parasite</a:t>
                      </a:r>
                      <a:endParaRPr kumimoji="0" lang="en-US" altLang="en-US" sz="1800" b="1" i="0" u="none" strike="noStrike" cap="none" normalizeH="0" baseline="0" dirty="0" smtClean="0">
                        <a:ln>
                          <a:noFill/>
                        </a:ln>
                        <a:solidFill>
                          <a:srgbClr val="000000"/>
                        </a:solidFill>
                        <a:effectLst/>
                        <a:latin typeface="Calibri" panose="020F0502020204030204" pitchFamily="34" charset="0"/>
                      </a:endParaRPr>
                    </a:p>
                  </a:txBody>
                  <a:tcPr marL="91438" marR="91438" marT="45711" marB="45711" anchor="ctr" horzOverflow="overflow">
                    <a:solidFill>
                      <a:srgbClr val="E1FDFF"/>
                    </a:solidFill>
                  </a:tcPr>
                </a:tc>
                <a:tc>
                  <a:txBody>
                    <a:bodyPr/>
                    <a:lstStyle>
                      <a:lvl1pPr defTabSz="912813">
                        <a:spcBef>
                          <a:spcPct val="20000"/>
                        </a:spcBef>
                        <a:buClr>
                          <a:schemeClr val="hlink"/>
                        </a:buClr>
                        <a:buSzPct val="120000"/>
                        <a:defRPr sz="2800">
                          <a:solidFill>
                            <a:schemeClr val="tx1"/>
                          </a:solidFill>
                          <a:effectLst>
                            <a:outerShdw blurRad="38100" dist="38100" dir="2700000" algn="tl">
                              <a:srgbClr val="000000"/>
                            </a:outerShdw>
                          </a:effectLst>
                          <a:latin typeface="Tahoma" pitchFamily="34" charset="0"/>
                        </a:defRPr>
                      </a:lvl1pPr>
                      <a:lvl2pPr marL="455613" defTabSz="912813">
                        <a:spcBef>
                          <a:spcPct val="20000"/>
                        </a:spcBef>
                        <a:buFont typeface="Tahoma" pitchFamily="34" charset="0"/>
                        <a:defRPr sz="2400">
                          <a:solidFill>
                            <a:schemeClr val="tx1"/>
                          </a:solidFill>
                          <a:effectLst>
                            <a:outerShdw blurRad="38100" dist="38100" dir="2700000" algn="tl">
                              <a:srgbClr val="000000"/>
                            </a:outerShdw>
                          </a:effectLst>
                          <a:latin typeface="Tahoma" pitchFamily="34" charset="0"/>
                        </a:defRPr>
                      </a:lvl2pPr>
                      <a:lvl3pPr marL="912813" defTabSz="912813">
                        <a:spcBef>
                          <a:spcPct val="20000"/>
                        </a:spcBef>
                        <a:buClr>
                          <a:schemeClr val="hlink"/>
                        </a:buClr>
                        <a:buSzPct val="120000"/>
                        <a:defRPr sz="2000">
                          <a:solidFill>
                            <a:schemeClr val="tx1"/>
                          </a:solidFill>
                          <a:effectLst>
                            <a:outerShdw blurRad="38100" dist="38100" dir="2700000" algn="tl">
                              <a:srgbClr val="000000"/>
                            </a:outerShdw>
                          </a:effectLst>
                          <a:latin typeface="Tahoma" pitchFamily="34" charset="0"/>
                        </a:defRPr>
                      </a:lvl3pPr>
                      <a:lvl4pPr marL="1373188" defTabSz="912813">
                        <a:spcBef>
                          <a:spcPct val="20000"/>
                        </a:spcBef>
                        <a:buFont typeface="Tahoma" pitchFamily="34" charset="0"/>
                        <a:defRPr>
                          <a:solidFill>
                            <a:schemeClr val="tx1"/>
                          </a:solidFill>
                          <a:effectLst>
                            <a:outerShdw blurRad="38100" dist="38100" dir="2700000" algn="tl">
                              <a:srgbClr val="000000"/>
                            </a:outerShdw>
                          </a:effectLst>
                          <a:latin typeface="Tahoma" pitchFamily="34" charset="0"/>
                        </a:defRPr>
                      </a:lvl4pPr>
                      <a:lvl5pPr defTabSz="912813">
                        <a:spcBef>
                          <a:spcPct val="20000"/>
                        </a:spcBef>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5pPr>
                      <a:lvl6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6pPr>
                      <a:lvl7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7pPr>
                      <a:lvl8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8pPr>
                      <a:lvl9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2813" rtl="0" eaLnBrk="1" fontAlgn="base" latinLnBrk="0" hangingPunct="1">
                        <a:lnSpc>
                          <a:spcPct val="100000"/>
                        </a:lnSpc>
                        <a:spcBef>
                          <a:spcPct val="20000"/>
                        </a:spcBef>
                        <a:spcAft>
                          <a:spcPct val="0"/>
                        </a:spcAft>
                        <a:buClr>
                          <a:schemeClr val="hlink"/>
                        </a:buClr>
                        <a:buSzPct val="120000"/>
                        <a:buFontTx/>
                        <a:buNone/>
                        <a:tabLst/>
                      </a:pPr>
                      <a:r>
                        <a:rPr kumimoji="0" lang="en-US" altLang="en-US" sz="2800" b="1" u="none" strike="noStrike" cap="none" normalizeH="0" baseline="0" dirty="0" smtClean="0">
                          <a:ln>
                            <a:noFill/>
                          </a:ln>
                          <a:solidFill>
                            <a:srgbClr val="000000"/>
                          </a:solidFill>
                          <a:effectLst/>
                          <a:latin typeface="Calibri" panose="020F0502020204030204" pitchFamily="34" charset="0"/>
                        </a:rPr>
                        <a:t>approximately 45 minutes</a:t>
                      </a:r>
                      <a:endParaRPr kumimoji="0" lang="en-US" altLang="en-US" sz="2800" b="1" i="0" u="none" strike="noStrike" cap="none" normalizeH="0" baseline="0" dirty="0" smtClean="0">
                        <a:ln>
                          <a:noFill/>
                        </a:ln>
                        <a:solidFill>
                          <a:srgbClr val="000000"/>
                        </a:solidFill>
                        <a:effectLst/>
                        <a:latin typeface="Calibri" panose="020F0502020204030204" pitchFamily="34" charset="0"/>
                      </a:endParaRPr>
                    </a:p>
                  </a:txBody>
                  <a:tcPr marL="91438" marR="91438" marT="45711" marB="45711" anchor="ctr" horzOverflow="overflow">
                    <a:solidFill>
                      <a:srgbClr val="E1FDFF"/>
                    </a:solidFill>
                  </a:tcPr>
                </a:tc>
              </a:tr>
              <a:tr h="1273942">
                <a:tc>
                  <a:txBody>
                    <a:bodyPr/>
                    <a:lstStyle>
                      <a:lvl1pPr defTabSz="912813">
                        <a:spcBef>
                          <a:spcPct val="20000"/>
                        </a:spcBef>
                        <a:buClr>
                          <a:schemeClr val="hlink"/>
                        </a:buClr>
                        <a:buSzPct val="120000"/>
                        <a:defRPr sz="2800">
                          <a:solidFill>
                            <a:schemeClr val="tx1"/>
                          </a:solidFill>
                          <a:effectLst>
                            <a:outerShdw blurRad="38100" dist="38100" dir="2700000" algn="tl">
                              <a:srgbClr val="000000"/>
                            </a:outerShdw>
                          </a:effectLst>
                          <a:latin typeface="Tahoma" pitchFamily="34" charset="0"/>
                        </a:defRPr>
                      </a:lvl1pPr>
                      <a:lvl2pPr marL="455613" defTabSz="912813">
                        <a:spcBef>
                          <a:spcPct val="20000"/>
                        </a:spcBef>
                        <a:buFont typeface="Tahoma" pitchFamily="34" charset="0"/>
                        <a:defRPr sz="2400">
                          <a:solidFill>
                            <a:schemeClr val="tx1"/>
                          </a:solidFill>
                          <a:effectLst>
                            <a:outerShdw blurRad="38100" dist="38100" dir="2700000" algn="tl">
                              <a:srgbClr val="000000"/>
                            </a:outerShdw>
                          </a:effectLst>
                          <a:latin typeface="Tahoma" pitchFamily="34" charset="0"/>
                        </a:defRPr>
                      </a:lvl2pPr>
                      <a:lvl3pPr marL="912813" defTabSz="912813">
                        <a:spcBef>
                          <a:spcPct val="20000"/>
                        </a:spcBef>
                        <a:buClr>
                          <a:schemeClr val="hlink"/>
                        </a:buClr>
                        <a:buSzPct val="120000"/>
                        <a:defRPr sz="2000">
                          <a:solidFill>
                            <a:schemeClr val="tx1"/>
                          </a:solidFill>
                          <a:effectLst>
                            <a:outerShdw blurRad="38100" dist="38100" dir="2700000" algn="tl">
                              <a:srgbClr val="000000"/>
                            </a:outerShdw>
                          </a:effectLst>
                          <a:latin typeface="Tahoma" pitchFamily="34" charset="0"/>
                        </a:defRPr>
                      </a:lvl3pPr>
                      <a:lvl4pPr marL="1373188" defTabSz="912813">
                        <a:spcBef>
                          <a:spcPct val="20000"/>
                        </a:spcBef>
                        <a:buFont typeface="Tahoma" pitchFamily="34" charset="0"/>
                        <a:defRPr>
                          <a:solidFill>
                            <a:schemeClr val="tx1"/>
                          </a:solidFill>
                          <a:effectLst>
                            <a:outerShdw blurRad="38100" dist="38100" dir="2700000" algn="tl">
                              <a:srgbClr val="000000"/>
                            </a:outerShdw>
                          </a:effectLst>
                          <a:latin typeface="Tahoma" pitchFamily="34" charset="0"/>
                        </a:defRPr>
                      </a:lvl4pPr>
                      <a:lvl5pPr defTabSz="912813">
                        <a:spcBef>
                          <a:spcPct val="20000"/>
                        </a:spcBef>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5pPr>
                      <a:lvl6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6pPr>
                      <a:lvl7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7pPr>
                      <a:lvl8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8pPr>
                      <a:lvl9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2813" rtl="0" eaLnBrk="1" fontAlgn="base" latinLnBrk="0" hangingPunct="1">
                        <a:lnSpc>
                          <a:spcPct val="100000"/>
                        </a:lnSpc>
                        <a:spcBef>
                          <a:spcPct val="20000"/>
                        </a:spcBef>
                        <a:spcAft>
                          <a:spcPct val="0"/>
                        </a:spcAft>
                        <a:buClr>
                          <a:schemeClr val="hlink"/>
                        </a:buClr>
                        <a:buSzPct val="120000"/>
                        <a:buFontTx/>
                        <a:buNone/>
                        <a:tabLst/>
                      </a:pPr>
                      <a:r>
                        <a:rPr kumimoji="0" lang="en-US" altLang="en-US" sz="2800" b="1" i="1" u="none" strike="noStrike" cap="none" normalizeH="0" baseline="0" dirty="0" smtClean="0">
                          <a:ln>
                            <a:noFill/>
                          </a:ln>
                          <a:solidFill>
                            <a:srgbClr val="000000"/>
                          </a:solidFill>
                          <a:effectLst/>
                          <a:latin typeface="Calibri" panose="020F0502020204030204" pitchFamily="34" charset="0"/>
                        </a:rPr>
                        <a:t>Cryptosporidium</a:t>
                      </a:r>
                    </a:p>
                    <a:p>
                      <a:pPr marL="0" marR="0" lvl="0" indent="0" algn="ctr" defTabSz="912813" rtl="0" eaLnBrk="1" fontAlgn="base" latinLnBrk="0" hangingPunct="1">
                        <a:lnSpc>
                          <a:spcPct val="100000"/>
                        </a:lnSpc>
                        <a:spcBef>
                          <a:spcPct val="20000"/>
                        </a:spcBef>
                        <a:spcAft>
                          <a:spcPct val="0"/>
                        </a:spcAft>
                        <a:buClr>
                          <a:schemeClr val="hlink"/>
                        </a:buClr>
                        <a:buSzPct val="120000"/>
                        <a:buFontTx/>
                        <a:buNone/>
                        <a:tabLst/>
                      </a:pPr>
                      <a:r>
                        <a:rPr kumimoji="0" lang="en-US" altLang="en-US" sz="1800" b="1" u="none" strike="noStrike" cap="none" normalizeH="0" baseline="0" dirty="0" smtClean="0">
                          <a:ln>
                            <a:noFill/>
                          </a:ln>
                          <a:solidFill>
                            <a:srgbClr val="000000"/>
                          </a:solidFill>
                          <a:effectLst/>
                          <a:latin typeface="Calibri" panose="020F0502020204030204" pitchFamily="34" charset="0"/>
                        </a:rPr>
                        <a:t>Parasite</a:t>
                      </a:r>
                      <a:endParaRPr kumimoji="0" lang="en-US" altLang="en-US" sz="1800" b="1" i="0" u="none" strike="noStrike" cap="none" normalizeH="0" baseline="0" dirty="0" smtClean="0">
                        <a:ln>
                          <a:noFill/>
                        </a:ln>
                        <a:solidFill>
                          <a:srgbClr val="000000"/>
                        </a:solidFill>
                        <a:effectLst/>
                        <a:latin typeface="Calibri" panose="020F0502020204030204" pitchFamily="34" charset="0"/>
                      </a:endParaRPr>
                    </a:p>
                  </a:txBody>
                  <a:tcPr marL="91438" marR="91438" marT="45711" marB="45711" anchor="ctr" horzOverflow="overflow">
                    <a:solidFill>
                      <a:srgbClr val="E1FDFF"/>
                    </a:solidFill>
                  </a:tcPr>
                </a:tc>
                <a:tc>
                  <a:txBody>
                    <a:bodyPr/>
                    <a:lstStyle>
                      <a:lvl1pPr defTabSz="912813">
                        <a:spcBef>
                          <a:spcPct val="20000"/>
                        </a:spcBef>
                        <a:buClr>
                          <a:schemeClr val="hlink"/>
                        </a:buClr>
                        <a:buSzPct val="120000"/>
                        <a:defRPr sz="2800">
                          <a:solidFill>
                            <a:schemeClr val="tx1"/>
                          </a:solidFill>
                          <a:effectLst>
                            <a:outerShdw blurRad="38100" dist="38100" dir="2700000" algn="tl">
                              <a:srgbClr val="000000"/>
                            </a:outerShdw>
                          </a:effectLst>
                          <a:latin typeface="Tahoma" pitchFamily="34" charset="0"/>
                        </a:defRPr>
                      </a:lvl1pPr>
                      <a:lvl2pPr marL="455613" defTabSz="912813">
                        <a:spcBef>
                          <a:spcPct val="20000"/>
                        </a:spcBef>
                        <a:buFont typeface="Tahoma" pitchFamily="34" charset="0"/>
                        <a:defRPr sz="2400">
                          <a:solidFill>
                            <a:schemeClr val="tx1"/>
                          </a:solidFill>
                          <a:effectLst>
                            <a:outerShdw blurRad="38100" dist="38100" dir="2700000" algn="tl">
                              <a:srgbClr val="000000"/>
                            </a:outerShdw>
                          </a:effectLst>
                          <a:latin typeface="Tahoma" pitchFamily="34" charset="0"/>
                        </a:defRPr>
                      </a:lvl2pPr>
                      <a:lvl3pPr marL="912813" defTabSz="912813">
                        <a:spcBef>
                          <a:spcPct val="20000"/>
                        </a:spcBef>
                        <a:buClr>
                          <a:schemeClr val="hlink"/>
                        </a:buClr>
                        <a:buSzPct val="120000"/>
                        <a:defRPr sz="2000">
                          <a:solidFill>
                            <a:schemeClr val="tx1"/>
                          </a:solidFill>
                          <a:effectLst>
                            <a:outerShdw blurRad="38100" dist="38100" dir="2700000" algn="tl">
                              <a:srgbClr val="000000"/>
                            </a:outerShdw>
                          </a:effectLst>
                          <a:latin typeface="Tahoma" pitchFamily="34" charset="0"/>
                        </a:defRPr>
                      </a:lvl3pPr>
                      <a:lvl4pPr marL="1373188" defTabSz="912813">
                        <a:spcBef>
                          <a:spcPct val="20000"/>
                        </a:spcBef>
                        <a:buFont typeface="Tahoma" pitchFamily="34" charset="0"/>
                        <a:defRPr>
                          <a:solidFill>
                            <a:schemeClr val="tx1"/>
                          </a:solidFill>
                          <a:effectLst>
                            <a:outerShdw blurRad="38100" dist="38100" dir="2700000" algn="tl">
                              <a:srgbClr val="000000"/>
                            </a:outerShdw>
                          </a:effectLst>
                          <a:latin typeface="Tahoma" pitchFamily="34" charset="0"/>
                        </a:defRPr>
                      </a:lvl4pPr>
                      <a:lvl5pPr defTabSz="912813">
                        <a:spcBef>
                          <a:spcPct val="20000"/>
                        </a:spcBef>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5pPr>
                      <a:lvl6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6pPr>
                      <a:lvl7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7pPr>
                      <a:lvl8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8pPr>
                      <a:lvl9pPr defTabSz="912813" fontAlgn="base">
                        <a:spcBef>
                          <a:spcPct val="20000"/>
                        </a:spcBef>
                        <a:spcAft>
                          <a:spcPct val="0"/>
                        </a:spcAft>
                        <a:buClr>
                          <a:schemeClr val="hlink"/>
                        </a:buClr>
                        <a:buSzPct val="80000"/>
                        <a:buFont typeface="Wingdings" pitchFamily="2" charset="2"/>
                        <a:defRPr>
                          <a:solidFill>
                            <a:schemeClr val="tx1"/>
                          </a:solidFill>
                          <a:effectLst>
                            <a:outerShdw blurRad="38100" dist="38100" dir="2700000" algn="tl">
                              <a:srgbClr val="000000"/>
                            </a:outerShdw>
                          </a:effectLst>
                          <a:latin typeface="Tahoma" pitchFamily="34" charset="0"/>
                        </a:defRPr>
                      </a:lvl9pPr>
                    </a:lstStyle>
                    <a:p>
                      <a:pPr marL="0" marR="0" lvl="0" indent="0" algn="ctr" defTabSz="912813" rtl="0" eaLnBrk="1" fontAlgn="base" latinLnBrk="0" hangingPunct="1">
                        <a:lnSpc>
                          <a:spcPct val="100000"/>
                        </a:lnSpc>
                        <a:spcBef>
                          <a:spcPct val="20000"/>
                        </a:spcBef>
                        <a:spcAft>
                          <a:spcPct val="0"/>
                        </a:spcAft>
                        <a:buClr>
                          <a:schemeClr val="hlink"/>
                        </a:buClr>
                        <a:buSzPct val="120000"/>
                        <a:buFontTx/>
                        <a:buNone/>
                        <a:tabLst/>
                      </a:pPr>
                      <a:r>
                        <a:rPr kumimoji="0" lang="en-US" altLang="en-US" sz="2800" b="1" u="none" strike="noStrike" cap="none" normalizeH="0" baseline="0" dirty="0" smtClean="0">
                          <a:ln>
                            <a:noFill/>
                          </a:ln>
                          <a:solidFill>
                            <a:srgbClr val="000000"/>
                          </a:solidFill>
                          <a:effectLst/>
                          <a:latin typeface="Calibri" panose="020F0502020204030204" pitchFamily="34" charset="0"/>
                        </a:rPr>
                        <a:t>approximately 9600 minutes  (6.7 days)</a:t>
                      </a:r>
                      <a:endParaRPr kumimoji="0" lang="en-US" altLang="en-US" sz="2800" b="1" i="0" u="none" strike="noStrike" cap="none" normalizeH="0" baseline="0" dirty="0" smtClean="0">
                        <a:ln>
                          <a:noFill/>
                        </a:ln>
                        <a:solidFill>
                          <a:srgbClr val="000000"/>
                        </a:solidFill>
                        <a:effectLst/>
                        <a:latin typeface="Calibri" panose="020F0502020204030204" pitchFamily="34" charset="0"/>
                      </a:endParaRPr>
                    </a:p>
                  </a:txBody>
                  <a:tcPr marL="91438" marR="91438" marT="45711" marB="45711" anchor="ctr" horzOverflow="overflow">
                    <a:solidFill>
                      <a:srgbClr val="E1FDFF"/>
                    </a:solidFill>
                  </a:tcPr>
                </a:tc>
              </a:tr>
            </a:tbl>
          </a:graphicData>
        </a:graphic>
      </p:graphicFrame>
      <p:sp>
        <p:nvSpPr>
          <p:cNvPr id="2" name="Title 1"/>
          <p:cNvSpPr>
            <a:spLocks noGrp="1"/>
          </p:cNvSpPr>
          <p:nvPr>
            <p:ph type="title"/>
          </p:nvPr>
        </p:nvSpPr>
        <p:spPr>
          <a:xfrm>
            <a:off x="457200" y="274639"/>
            <a:ext cx="8229600" cy="748944"/>
          </a:xfrm>
        </p:spPr>
        <p:txBody>
          <a:bodyPr/>
          <a:lstStyle/>
          <a:p>
            <a:r>
              <a:rPr lang="en-US" dirty="0"/>
              <a:t>Disinfection </a:t>
            </a:r>
            <a:r>
              <a:rPr lang="en-US" dirty="0" smtClean="0"/>
              <a:t>time </a:t>
            </a:r>
            <a:r>
              <a:rPr lang="en-US" dirty="0"/>
              <a:t>for </a:t>
            </a:r>
            <a:r>
              <a:rPr lang="en-US" dirty="0" smtClean="0"/>
              <a:t>microbes </a:t>
            </a:r>
            <a:r>
              <a:rPr lang="en-US" dirty="0"/>
              <a:t>in </a:t>
            </a:r>
            <a:r>
              <a:rPr lang="en-US" dirty="0" smtClean="0"/>
              <a:t>chlorinated water</a:t>
            </a:r>
            <a:endParaRPr lang="en-US" dirty="0"/>
          </a:p>
        </p:txBody>
      </p:sp>
    </p:spTree>
    <p:extLst>
      <p:ext uri="{BB962C8B-B14F-4D97-AF65-F5344CB8AC3E}">
        <p14:creationId xmlns:p14="http://schemas.microsoft.com/office/powerpoint/2010/main" val="389155081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0799" y="1600201"/>
            <a:ext cx="3699301" cy="4191000"/>
          </a:xfrm>
        </p:spPr>
        <p:txBody>
          <a:bodyPr/>
          <a:lstStyle/>
          <a:p>
            <a:pPr>
              <a:defRPr/>
            </a:pPr>
            <a:r>
              <a:rPr lang="en-US" altLang="en-US" sz="3200" dirty="0"/>
              <a:t>Filtration and chemical treatment</a:t>
            </a:r>
          </a:p>
          <a:p>
            <a:pPr>
              <a:defRPr/>
            </a:pPr>
            <a:r>
              <a:rPr lang="en-US" altLang="en-US" sz="3200" dirty="0"/>
              <a:t>Flow of water </a:t>
            </a:r>
          </a:p>
          <a:p>
            <a:pPr>
              <a:buNone/>
              <a:defRPr/>
            </a:pPr>
            <a:r>
              <a:rPr lang="en-US" altLang="en-US" sz="3200" dirty="0"/>
              <a:t>   </a:t>
            </a:r>
            <a:r>
              <a:rPr lang="en-US" altLang="en-US" sz="2800" dirty="0"/>
              <a:t>(kid pool </a:t>
            </a:r>
            <a:r>
              <a:rPr lang="en-US" altLang="en-US" sz="2800" dirty="0">
                <a:cs typeface="Times New Roman" pitchFamily="18" charset="0"/>
                <a:sym typeface="Symbol" pitchFamily="18" charset="2"/>
              </a:rPr>
              <a:t></a:t>
            </a:r>
            <a:r>
              <a:rPr lang="en-US" altLang="en-US" sz="2800" dirty="0"/>
              <a:t>  adult pool</a:t>
            </a:r>
            <a:r>
              <a:rPr lang="en-US" altLang="en-US" sz="2800" dirty="0" smtClean="0"/>
              <a:t>)</a:t>
            </a:r>
            <a:endParaRPr lang="en-US" altLang="en-US" sz="2800" dirty="0"/>
          </a:p>
        </p:txBody>
      </p:sp>
      <p:pic>
        <p:nvPicPr>
          <p:cNvPr id="4" name="Picture 5" descr="http://static.howstuffworks.com/gif/swimming-pool-diagram.jpg - diagram of a filtration and chemical treatment system"/>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a:xfrm>
            <a:off x="609600" y="1917510"/>
            <a:ext cx="4264926" cy="2900150"/>
          </a:xfrm>
          <a:prstGeom prst="rect">
            <a:avLst/>
          </a:prstGeom>
          <a:noFill/>
          <a:ln w="76200" cap="flat" cmpd="tri">
            <a:solidFill>
              <a:srgbClr val="FFFF00"/>
            </a:solidFill>
            <a:miter lim="800000"/>
            <a:headEnd type="none" w="med" len="med"/>
            <a:tailEnd type="none" w="med" len="me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457200" y="274638"/>
            <a:ext cx="8229600" cy="762592"/>
          </a:xfrm>
        </p:spPr>
        <p:txBody>
          <a:bodyPr/>
          <a:lstStyle/>
          <a:p>
            <a:r>
              <a:rPr lang="en-US" sz="3600" dirty="0"/>
              <a:t>How do </a:t>
            </a:r>
            <a:r>
              <a:rPr lang="en-US" sz="3600" dirty="0" smtClean="0"/>
              <a:t>swimming </a:t>
            </a:r>
            <a:r>
              <a:rPr lang="en-US" sz="3600" dirty="0"/>
              <a:t>p</a:t>
            </a:r>
            <a:r>
              <a:rPr lang="en-US" sz="3600" dirty="0" smtClean="0"/>
              <a:t>ools </a:t>
            </a:r>
            <a:r>
              <a:rPr lang="en-US" sz="3600" dirty="0"/>
              <a:t>w</a:t>
            </a:r>
            <a:r>
              <a:rPr lang="en-US" sz="3600" dirty="0" smtClean="0"/>
              <a:t>ork</a:t>
            </a:r>
            <a:r>
              <a:rPr lang="en-US" sz="3600" dirty="0"/>
              <a:t>?</a:t>
            </a:r>
          </a:p>
        </p:txBody>
      </p:sp>
    </p:spTree>
    <p:extLst>
      <p:ext uri="{BB962C8B-B14F-4D97-AF65-F5344CB8AC3E}">
        <p14:creationId xmlns:p14="http://schemas.microsoft.com/office/powerpoint/2010/main" val="68614602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op sig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228" y="4918841"/>
            <a:ext cx="1934112" cy="1939159"/>
          </a:xfrm>
          <a:prstGeom prst="rect">
            <a:avLst/>
          </a:prstGeom>
        </p:spPr>
      </p:pic>
      <p:sp>
        <p:nvSpPr>
          <p:cNvPr id="3" name="Content Placeholder 2"/>
          <p:cNvSpPr>
            <a:spLocks noGrp="1"/>
          </p:cNvSpPr>
          <p:nvPr>
            <p:ph idx="1"/>
          </p:nvPr>
        </p:nvSpPr>
        <p:spPr>
          <a:xfrm>
            <a:off x="495299" y="1100705"/>
            <a:ext cx="7581745" cy="4003344"/>
          </a:xfrm>
        </p:spPr>
        <p:txBody>
          <a:bodyPr/>
          <a:lstStyle/>
          <a:p>
            <a:pPr marL="0" indent="0">
              <a:lnSpc>
                <a:spcPts val="3600"/>
              </a:lnSpc>
              <a:buNone/>
              <a:defRPr/>
            </a:pPr>
            <a:r>
              <a:rPr lang="en-US" altLang="en-US" sz="2800" dirty="0"/>
              <a:t>Practice </a:t>
            </a:r>
            <a:r>
              <a:rPr lang="en-US" altLang="en-US" sz="2800" i="1" dirty="0"/>
              <a:t>Healthy Swimming</a:t>
            </a:r>
            <a:r>
              <a:rPr lang="en-US" altLang="en-US" sz="2800" dirty="0"/>
              <a:t> to prevent RWIs:</a:t>
            </a:r>
          </a:p>
          <a:p>
            <a:pPr>
              <a:lnSpc>
                <a:spcPts val="3600"/>
              </a:lnSpc>
              <a:defRPr/>
            </a:pPr>
            <a:r>
              <a:rPr lang="en-US" altLang="en-US" sz="2800" dirty="0" smtClean="0"/>
              <a:t>Keep </a:t>
            </a:r>
            <a:r>
              <a:rPr lang="en-US" altLang="en-US" sz="2800" dirty="0"/>
              <a:t>the poop, germs, and pee out of the water.</a:t>
            </a:r>
          </a:p>
          <a:p>
            <a:pPr lvl="1">
              <a:lnSpc>
                <a:spcPts val="3600"/>
              </a:lnSpc>
              <a:defRPr/>
            </a:pPr>
            <a:r>
              <a:rPr lang="en-US" altLang="en-US" sz="2400" b="1" dirty="0" smtClean="0"/>
              <a:t>Don't </a:t>
            </a:r>
            <a:r>
              <a:rPr lang="en-US" altLang="en-US" sz="2400" b="1" dirty="0"/>
              <a:t>swim when you have diarrhea.</a:t>
            </a:r>
          </a:p>
          <a:p>
            <a:pPr lvl="1">
              <a:lnSpc>
                <a:spcPts val="3600"/>
              </a:lnSpc>
              <a:defRPr/>
            </a:pPr>
            <a:r>
              <a:rPr lang="en-US" altLang="en-US" sz="2400" b="1" dirty="0" smtClean="0"/>
              <a:t>Shower </a:t>
            </a:r>
            <a:r>
              <a:rPr lang="en-US" altLang="en-US" sz="2400" b="1" dirty="0"/>
              <a:t>with soap before you start swimming.</a:t>
            </a:r>
          </a:p>
          <a:p>
            <a:pPr lvl="2">
              <a:lnSpc>
                <a:spcPts val="3600"/>
              </a:lnSpc>
              <a:defRPr/>
            </a:pPr>
            <a:r>
              <a:rPr lang="en-US" altLang="en-US" sz="2200" b="1" dirty="0" smtClean="0"/>
              <a:t>Take </a:t>
            </a:r>
            <a:r>
              <a:rPr lang="en-US" altLang="en-US" sz="2200" b="1" dirty="0"/>
              <a:t>a rinse shower before you get back into the water.</a:t>
            </a:r>
          </a:p>
          <a:p>
            <a:pPr lvl="1">
              <a:lnSpc>
                <a:spcPts val="3600"/>
              </a:lnSpc>
              <a:defRPr/>
            </a:pPr>
            <a:r>
              <a:rPr lang="en-US" altLang="en-US" sz="2400" b="1" dirty="0" smtClean="0"/>
              <a:t>Take </a:t>
            </a:r>
            <a:r>
              <a:rPr lang="en-US" altLang="en-US" sz="2400" b="1" dirty="0"/>
              <a:t>bathroom breaks every 60 minutes.</a:t>
            </a:r>
          </a:p>
          <a:p>
            <a:pPr lvl="1">
              <a:lnSpc>
                <a:spcPts val="3600"/>
              </a:lnSpc>
              <a:defRPr/>
            </a:pPr>
            <a:r>
              <a:rPr lang="en-US" altLang="en-US" sz="2400" b="1" dirty="0" smtClean="0"/>
              <a:t>Wash </a:t>
            </a:r>
            <a:r>
              <a:rPr lang="en-US" altLang="en-US" sz="2400" b="1" dirty="0"/>
              <a:t>your hands after using the toilet or changing diapers</a:t>
            </a:r>
            <a:r>
              <a:rPr lang="en-US" altLang="en-US" sz="2400" b="1" dirty="0" smtClean="0"/>
              <a:t>. </a:t>
            </a:r>
            <a:endParaRPr lang="en-US" altLang="en-US" sz="2400" b="1" dirty="0"/>
          </a:p>
        </p:txBody>
      </p:sp>
      <p:sp>
        <p:nvSpPr>
          <p:cNvPr id="2" name="Title 1"/>
          <p:cNvSpPr>
            <a:spLocks noGrp="1"/>
          </p:cNvSpPr>
          <p:nvPr>
            <p:ph type="title"/>
          </p:nvPr>
        </p:nvSpPr>
        <p:spPr>
          <a:xfrm>
            <a:off x="457200" y="383822"/>
            <a:ext cx="8229600" cy="630237"/>
          </a:xfrm>
        </p:spPr>
        <p:txBody>
          <a:bodyPr/>
          <a:lstStyle/>
          <a:p>
            <a:r>
              <a:rPr lang="en-US" sz="3600" dirty="0" smtClean="0"/>
              <a:t>STOP</a:t>
            </a:r>
            <a:r>
              <a:rPr lang="en-US" dirty="0" smtClean="0"/>
              <a:t> </a:t>
            </a:r>
            <a:r>
              <a:rPr lang="en-US" sz="3600" dirty="0" smtClean="0"/>
              <a:t>the</a:t>
            </a:r>
            <a:r>
              <a:rPr lang="en-US" dirty="0" smtClean="0"/>
              <a:t> </a:t>
            </a:r>
            <a:r>
              <a:rPr lang="en-US" sz="3600" dirty="0"/>
              <a:t>s</a:t>
            </a:r>
            <a:r>
              <a:rPr lang="en-US" sz="3600" dirty="0" smtClean="0"/>
              <a:t>pread</a:t>
            </a:r>
            <a:r>
              <a:rPr lang="en-US" sz="3600" dirty="0"/>
              <a:t>!</a:t>
            </a:r>
          </a:p>
        </p:txBody>
      </p:sp>
    </p:spTree>
    <p:extLst>
      <p:ext uri="{BB962C8B-B14F-4D97-AF65-F5344CB8AC3E}">
        <p14:creationId xmlns:p14="http://schemas.microsoft.com/office/powerpoint/2010/main" val="214531409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op sig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228" y="4918841"/>
            <a:ext cx="1934112" cy="1939159"/>
          </a:xfrm>
          <a:prstGeom prst="rect">
            <a:avLst/>
          </a:prstGeom>
        </p:spPr>
      </p:pic>
      <p:sp>
        <p:nvSpPr>
          <p:cNvPr id="3" name="Content Placeholder 2"/>
          <p:cNvSpPr>
            <a:spLocks noGrp="1"/>
          </p:cNvSpPr>
          <p:nvPr>
            <p:ph idx="1"/>
          </p:nvPr>
        </p:nvSpPr>
        <p:spPr>
          <a:xfrm>
            <a:off x="341194" y="1241946"/>
            <a:ext cx="8229600" cy="4191000"/>
          </a:xfrm>
        </p:spPr>
        <p:txBody>
          <a:bodyPr/>
          <a:lstStyle/>
          <a:p>
            <a:pPr>
              <a:lnSpc>
                <a:spcPts val="3000"/>
              </a:lnSpc>
              <a:spcAft>
                <a:spcPts val="300"/>
              </a:spcAft>
              <a:defRPr/>
            </a:pPr>
            <a:r>
              <a:rPr lang="en-US" altLang="en-US" sz="2800" dirty="0" smtClean="0"/>
              <a:t>Check </a:t>
            </a:r>
            <a:r>
              <a:rPr lang="en-US" altLang="en-US" sz="2800" dirty="0"/>
              <a:t>the free chlorine level and pH before getting into the water</a:t>
            </a:r>
            <a:r>
              <a:rPr lang="en-US" altLang="en-US" sz="2800" dirty="0" smtClean="0"/>
              <a:t>.</a:t>
            </a:r>
          </a:p>
          <a:p>
            <a:pPr lvl="1">
              <a:lnSpc>
                <a:spcPts val="2600"/>
              </a:lnSpc>
              <a:spcAft>
                <a:spcPts val="300"/>
              </a:spcAft>
              <a:defRPr/>
            </a:pPr>
            <a:r>
              <a:rPr lang="en-US" altLang="en-US" sz="2400" b="1" dirty="0" smtClean="0">
                <a:latin typeface="Calibri" panose="020F0502020204030204" pitchFamily="34" charset="0"/>
              </a:rPr>
              <a:t>Pools</a:t>
            </a:r>
            <a:r>
              <a:rPr lang="en-US" altLang="en-US" sz="2400" b="1" dirty="0">
                <a:latin typeface="Calibri" panose="020F0502020204030204" pitchFamily="34" charset="0"/>
              </a:rPr>
              <a:t>: Proper free chlorine level (1–3 mg/L or parts per million [ppm]) and pH (7.2–7.8) maximize germ-killing power. </a:t>
            </a:r>
          </a:p>
          <a:p>
            <a:pPr lvl="1">
              <a:lnSpc>
                <a:spcPts val="2600"/>
              </a:lnSpc>
              <a:spcAft>
                <a:spcPts val="300"/>
              </a:spcAft>
              <a:defRPr/>
            </a:pPr>
            <a:r>
              <a:rPr lang="en-US" altLang="en-US" sz="2400" b="1" dirty="0" smtClean="0">
                <a:latin typeface="Calibri" panose="020F0502020204030204" pitchFamily="34" charset="0"/>
              </a:rPr>
              <a:t>Hot </a:t>
            </a:r>
            <a:r>
              <a:rPr lang="en-US" altLang="en-US" sz="2400" b="1" dirty="0">
                <a:latin typeface="Calibri" panose="020F0502020204030204" pitchFamily="34" charset="0"/>
              </a:rPr>
              <a:t>tubs/spas: Proper disinfectant level (chlorine [2–4 parts per million or ppm] or bromine [4–6 ppm] and pH [7.2–7.8]) maximize germ-killing power.</a:t>
            </a:r>
          </a:p>
          <a:p>
            <a:pPr lvl="1">
              <a:lnSpc>
                <a:spcPts val="2600"/>
              </a:lnSpc>
              <a:spcAft>
                <a:spcPts val="300"/>
              </a:spcAft>
              <a:defRPr/>
            </a:pPr>
            <a:r>
              <a:rPr lang="en-US" altLang="en-US" sz="2400" b="1" dirty="0" smtClean="0">
                <a:latin typeface="Calibri" panose="020F0502020204030204" pitchFamily="34" charset="0"/>
              </a:rPr>
              <a:t>Most </a:t>
            </a:r>
            <a:r>
              <a:rPr lang="en-US" altLang="en-US" sz="2400" b="1" dirty="0">
                <a:latin typeface="Calibri" panose="020F0502020204030204" pitchFamily="34" charset="0"/>
              </a:rPr>
              <a:t>superstores, hardware stores, and pool-supply stores sell pool test strips</a:t>
            </a:r>
            <a:r>
              <a:rPr lang="en-US" altLang="en-US" sz="2400" b="1" dirty="0" smtClean="0">
                <a:latin typeface="Calibri" panose="020F0502020204030204" pitchFamily="34" charset="0"/>
              </a:rPr>
              <a:t>.</a:t>
            </a:r>
            <a:endParaRPr lang="en-US" altLang="en-US" sz="2400" b="1" dirty="0">
              <a:latin typeface="Calibri" panose="020F0502020204030204" pitchFamily="34" charset="0"/>
            </a:endParaRPr>
          </a:p>
          <a:p>
            <a:pPr>
              <a:lnSpc>
                <a:spcPts val="3000"/>
              </a:lnSpc>
              <a:spcAft>
                <a:spcPts val="300"/>
              </a:spcAft>
              <a:defRPr/>
            </a:pPr>
            <a:r>
              <a:rPr lang="en-US" altLang="en-US" sz="2800" dirty="0" smtClean="0"/>
              <a:t>Don't </a:t>
            </a:r>
            <a:r>
              <a:rPr lang="en-US" altLang="en-US" sz="2800" dirty="0"/>
              <a:t>swallow the water you swim in</a:t>
            </a:r>
            <a:r>
              <a:rPr lang="en-US" altLang="en-US" sz="2800" dirty="0" smtClean="0"/>
              <a:t>.</a:t>
            </a:r>
            <a:endParaRPr lang="en-US" altLang="en-US" sz="2800" dirty="0"/>
          </a:p>
        </p:txBody>
      </p:sp>
      <p:sp>
        <p:nvSpPr>
          <p:cNvPr id="2" name="Title 1"/>
          <p:cNvSpPr>
            <a:spLocks noGrp="1"/>
          </p:cNvSpPr>
          <p:nvPr>
            <p:ph type="title"/>
          </p:nvPr>
        </p:nvSpPr>
        <p:spPr>
          <a:xfrm>
            <a:off x="457200" y="383822"/>
            <a:ext cx="8229600" cy="630237"/>
          </a:xfrm>
        </p:spPr>
        <p:txBody>
          <a:bodyPr/>
          <a:lstStyle/>
          <a:p>
            <a:r>
              <a:rPr lang="en-US" sz="3600" dirty="0" smtClean="0"/>
              <a:t>STOP</a:t>
            </a:r>
            <a:r>
              <a:rPr lang="en-US" dirty="0" smtClean="0"/>
              <a:t> </a:t>
            </a:r>
            <a:r>
              <a:rPr lang="en-US" sz="3600" dirty="0" smtClean="0"/>
              <a:t>the</a:t>
            </a:r>
            <a:r>
              <a:rPr lang="en-US" dirty="0" smtClean="0"/>
              <a:t> </a:t>
            </a:r>
            <a:r>
              <a:rPr lang="en-US" sz="3600" dirty="0"/>
              <a:t>s</a:t>
            </a:r>
            <a:r>
              <a:rPr lang="en-US" sz="3600" dirty="0" smtClean="0"/>
              <a:t>pread</a:t>
            </a:r>
            <a:r>
              <a:rPr lang="en-US" dirty="0"/>
              <a:t>!</a:t>
            </a:r>
          </a:p>
        </p:txBody>
      </p:sp>
    </p:spTree>
    <p:extLst>
      <p:ext uri="{BB962C8B-B14F-4D97-AF65-F5344CB8AC3E}">
        <p14:creationId xmlns:p14="http://schemas.microsoft.com/office/powerpoint/2010/main" val="395713317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191000"/>
          </a:xfrm>
        </p:spPr>
        <p:txBody>
          <a:bodyPr/>
          <a:lstStyle/>
          <a:p>
            <a:pPr marL="609600" indent="-609600">
              <a:lnSpc>
                <a:spcPts val="3400"/>
              </a:lnSpc>
              <a:spcBef>
                <a:spcPct val="0"/>
              </a:spcBef>
              <a:spcAft>
                <a:spcPts val="300"/>
              </a:spcAft>
              <a:defRPr/>
            </a:pPr>
            <a:r>
              <a:rPr lang="en-US" altLang="en-US" sz="3200" dirty="0"/>
              <a:t>Epidemiologists are “disease detectives” and look for </a:t>
            </a:r>
            <a:r>
              <a:rPr lang="en-US" altLang="en-US" sz="3200" dirty="0" smtClean="0"/>
              <a:t>clues</a:t>
            </a:r>
            <a:endParaRPr lang="en-US" altLang="en-US" sz="3200" dirty="0"/>
          </a:p>
          <a:p>
            <a:pPr marL="609600" indent="-609600">
              <a:lnSpc>
                <a:spcPts val="3400"/>
              </a:lnSpc>
              <a:spcBef>
                <a:spcPct val="0"/>
              </a:spcBef>
              <a:spcAft>
                <a:spcPts val="600"/>
              </a:spcAft>
              <a:defRPr/>
            </a:pPr>
            <a:r>
              <a:rPr lang="en-US" altLang="en-US" sz="3200" dirty="0"/>
              <a:t>They gather information about a population</a:t>
            </a:r>
            <a:r>
              <a:rPr lang="en-US" altLang="en-US" sz="3200" dirty="0" smtClean="0"/>
              <a:t>:</a:t>
            </a:r>
          </a:p>
          <a:p>
            <a:pPr marL="627063" lvl="1" indent="0">
              <a:lnSpc>
                <a:spcPct val="90000"/>
              </a:lnSpc>
              <a:spcBef>
                <a:spcPct val="0"/>
              </a:spcBef>
              <a:buNone/>
              <a:tabLst>
                <a:tab pos="4340225" algn="l"/>
              </a:tabLst>
              <a:defRPr/>
            </a:pPr>
            <a:r>
              <a:rPr lang="en-US" altLang="en-US" sz="2400" b="1" i="1" dirty="0" smtClean="0">
                <a:latin typeface="Calibri" panose="020F0502020204030204" pitchFamily="34" charset="0"/>
              </a:rPr>
              <a:t>-  </a:t>
            </a:r>
            <a:r>
              <a:rPr lang="en-US" altLang="en-US" sz="2400" b="1" dirty="0" smtClean="0">
                <a:latin typeface="Calibri" panose="020F0502020204030204" pitchFamily="34" charset="0"/>
              </a:rPr>
              <a:t>Who is sick?                        	-  What are the symptoms?</a:t>
            </a:r>
          </a:p>
          <a:p>
            <a:pPr marL="627063" lvl="1" indent="0">
              <a:lnSpc>
                <a:spcPct val="90000"/>
              </a:lnSpc>
              <a:spcBef>
                <a:spcPct val="0"/>
              </a:spcBef>
              <a:buNone/>
              <a:tabLst>
                <a:tab pos="4340225" algn="l"/>
              </a:tabLst>
              <a:defRPr/>
            </a:pPr>
            <a:r>
              <a:rPr lang="en-US" altLang="en-US" sz="2400" b="1" dirty="0" smtClean="0">
                <a:latin typeface="Calibri" panose="020F0502020204030204" pitchFamily="34" charset="0"/>
              </a:rPr>
              <a:t>-  When </a:t>
            </a:r>
            <a:r>
              <a:rPr lang="en-US" altLang="en-US" sz="2400" b="1" dirty="0">
                <a:latin typeface="Calibri" panose="020F0502020204030204" pitchFamily="34" charset="0"/>
              </a:rPr>
              <a:t>did they get sick? </a:t>
            </a:r>
            <a:r>
              <a:rPr lang="en-US" altLang="en-US" sz="2400" b="1" dirty="0" smtClean="0">
                <a:latin typeface="Calibri" panose="020F0502020204030204" pitchFamily="34" charset="0"/>
              </a:rPr>
              <a:t>  </a:t>
            </a:r>
            <a:r>
              <a:rPr lang="en-US" altLang="en-US" sz="1600" b="1" dirty="0" smtClean="0">
                <a:latin typeface="Calibri" panose="020F0502020204030204" pitchFamily="34" charset="0"/>
              </a:rPr>
              <a:t> 	</a:t>
            </a:r>
            <a:r>
              <a:rPr lang="en-US" altLang="en-US" sz="2400" b="1" dirty="0" smtClean="0">
                <a:latin typeface="Calibri" panose="020F0502020204030204" pitchFamily="34" charset="0"/>
              </a:rPr>
              <a:t>-  Where </a:t>
            </a:r>
            <a:r>
              <a:rPr lang="en-US" altLang="en-US" sz="2400" b="1" dirty="0">
                <a:latin typeface="Calibri" panose="020F0502020204030204" pitchFamily="34" charset="0"/>
              </a:rPr>
              <a:t>was exposure?</a:t>
            </a:r>
          </a:p>
          <a:p>
            <a:pPr marL="627063" indent="0">
              <a:lnSpc>
                <a:spcPct val="90000"/>
              </a:lnSpc>
              <a:spcBef>
                <a:spcPct val="0"/>
              </a:spcBef>
              <a:spcAft>
                <a:spcPts val="600"/>
              </a:spcAft>
              <a:buNone/>
              <a:tabLst>
                <a:tab pos="4340225" algn="l"/>
              </a:tabLst>
              <a:defRPr/>
            </a:pPr>
            <a:r>
              <a:rPr lang="en-US" altLang="en-US" dirty="0" smtClean="0">
                <a:cs typeface="Times New Roman" pitchFamily="18" charset="0"/>
              </a:rPr>
              <a:t>-  What </a:t>
            </a:r>
            <a:r>
              <a:rPr lang="en-US" altLang="en-US" dirty="0">
                <a:cs typeface="Times New Roman" pitchFamily="18" charset="0"/>
              </a:rPr>
              <a:t>common things did these people do</a:t>
            </a:r>
            <a:r>
              <a:rPr lang="en-US" altLang="en-US" dirty="0" smtClean="0">
                <a:cs typeface="Times New Roman" pitchFamily="18" charset="0"/>
              </a:rPr>
              <a:t>?</a:t>
            </a:r>
            <a:endParaRPr lang="en-US" altLang="en-US" dirty="0">
              <a:cs typeface="Times New Roman" pitchFamily="18" charset="0"/>
            </a:endParaRPr>
          </a:p>
          <a:p>
            <a:pPr marL="609600" indent="-609600">
              <a:lnSpc>
                <a:spcPts val="3400"/>
              </a:lnSpc>
              <a:spcBef>
                <a:spcPct val="0"/>
              </a:spcBef>
              <a:spcAft>
                <a:spcPts val="300"/>
              </a:spcAft>
              <a:defRPr/>
            </a:pPr>
            <a:r>
              <a:rPr lang="en-US" altLang="en-US" sz="3200" dirty="0">
                <a:cs typeface="Times New Roman" pitchFamily="18" charset="0"/>
              </a:rPr>
              <a:t>They draw conclusions based on the information </a:t>
            </a:r>
            <a:r>
              <a:rPr lang="en-US" altLang="en-US" sz="3200" dirty="0" smtClean="0">
                <a:cs typeface="Times New Roman" pitchFamily="18" charset="0"/>
              </a:rPr>
              <a:t>gathered</a:t>
            </a:r>
            <a:endParaRPr lang="en-US" altLang="en-US" dirty="0"/>
          </a:p>
          <a:p>
            <a:pPr marL="609600" indent="-609600">
              <a:lnSpc>
                <a:spcPts val="3400"/>
              </a:lnSpc>
              <a:spcBef>
                <a:spcPct val="0"/>
              </a:spcBef>
              <a:spcAft>
                <a:spcPts val="300"/>
              </a:spcAft>
              <a:defRPr/>
            </a:pPr>
            <a:r>
              <a:rPr lang="en-US" altLang="en-US" sz="3200" dirty="0"/>
              <a:t>They come up with ways to contain the outbreak and educate the public to prevent future outbreaks</a:t>
            </a:r>
          </a:p>
          <a:p>
            <a:pPr marL="990600" lvl="1" indent="-533400">
              <a:lnSpc>
                <a:spcPct val="90000"/>
              </a:lnSpc>
              <a:spcBef>
                <a:spcPct val="0"/>
              </a:spcBef>
              <a:buNone/>
              <a:defRPr/>
            </a:pPr>
            <a:endParaRPr lang="en-US" altLang="en-US" sz="2400" b="1" dirty="0">
              <a:latin typeface="Calibri" panose="020F0502020204030204" pitchFamily="34" charset="0"/>
            </a:endParaRPr>
          </a:p>
        </p:txBody>
      </p:sp>
      <p:sp>
        <p:nvSpPr>
          <p:cNvPr id="2" name="Title 1"/>
          <p:cNvSpPr>
            <a:spLocks noGrp="1"/>
          </p:cNvSpPr>
          <p:nvPr>
            <p:ph type="title"/>
          </p:nvPr>
        </p:nvSpPr>
        <p:spPr>
          <a:xfrm>
            <a:off x="457200" y="382134"/>
            <a:ext cx="8229600" cy="645994"/>
          </a:xfrm>
        </p:spPr>
        <p:txBody>
          <a:bodyPr/>
          <a:lstStyle/>
          <a:p>
            <a:r>
              <a:rPr lang="en-US" sz="3600" dirty="0"/>
              <a:t>So </a:t>
            </a:r>
            <a:r>
              <a:rPr lang="en-US" sz="3600" dirty="0" smtClean="0"/>
              <a:t>what does that mean?</a:t>
            </a:r>
            <a:endParaRPr lang="en-US" sz="3600" dirty="0"/>
          </a:p>
        </p:txBody>
      </p:sp>
    </p:spTree>
    <p:extLst>
      <p:ext uri="{BB962C8B-B14F-4D97-AF65-F5344CB8AC3E}">
        <p14:creationId xmlns:p14="http://schemas.microsoft.com/office/powerpoint/2010/main" val="316632934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op sig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228" y="4918841"/>
            <a:ext cx="1934112" cy="1939159"/>
          </a:xfrm>
          <a:prstGeom prst="rect">
            <a:avLst/>
          </a:prstGeom>
        </p:spPr>
      </p:pic>
      <p:sp>
        <p:nvSpPr>
          <p:cNvPr id="3" name="Content Placeholder 2"/>
          <p:cNvSpPr>
            <a:spLocks noGrp="1"/>
          </p:cNvSpPr>
          <p:nvPr>
            <p:ph idx="1"/>
          </p:nvPr>
        </p:nvSpPr>
        <p:spPr>
          <a:xfrm>
            <a:off x="518093" y="1313598"/>
            <a:ext cx="8229600" cy="2917209"/>
          </a:xfrm>
        </p:spPr>
        <p:txBody>
          <a:bodyPr/>
          <a:lstStyle/>
          <a:p>
            <a:pPr marL="0" indent="0">
              <a:lnSpc>
                <a:spcPts val="3200"/>
              </a:lnSpc>
              <a:spcAft>
                <a:spcPts val="300"/>
              </a:spcAft>
              <a:buNone/>
              <a:defRPr/>
            </a:pPr>
            <a:r>
              <a:rPr lang="en-US" altLang="en-US" sz="3000" dirty="0" smtClean="0"/>
              <a:t>Parents </a:t>
            </a:r>
            <a:r>
              <a:rPr lang="en-US" altLang="en-US" sz="3000" dirty="0"/>
              <a:t>of young children should take a few extra steps:</a:t>
            </a:r>
          </a:p>
          <a:p>
            <a:pPr>
              <a:lnSpc>
                <a:spcPts val="3200"/>
              </a:lnSpc>
              <a:spcAft>
                <a:spcPts val="300"/>
              </a:spcAft>
              <a:defRPr/>
            </a:pPr>
            <a:r>
              <a:rPr lang="en-US" altLang="en-US" sz="3000" dirty="0" smtClean="0"/>
              <a:t>Take </a:t>
            </a:r>
            <a:r>
              <a:rPr lang="en-US" altLang="en-US" sz="3000" dirty="0"/>
              <a:t>children on bathroom breaks every 60 minutes or check diapers every 30–60 minutes.</a:t>
            </a:r>
          </a:p>
          <a:p>
            <a:pPr lvl="1">
              <a:lnSpc>
                <a:spcPct val="90000"/>
              </a:lnSpc>
              <a:defRPr/>
            </a:pPr>
            <a:r>
              <a:rPr lang="en-US" altLang="en-US" sz="2400" b="1" dirty="0" smtClean="0">
                <a:latin typeface="Calibri" panose="020F0502020204030204" pitchFamily="34" charset="0"/>
              </a:rPr>
              <a:t>Change </a:t>
            </a:r>
            <a:r>
              <a:rPr lang="en-US" altLang="en-US" sz="2400" b="1" dirty="0">
                <a:latin typeface="Calibri" panose="020F0502020204030204" pitchFamily="34" charset="0"/>
              </a:rPr>
              <a:t>diapers in the bathroom or diaper-changing area and not at poolside where germs can rinse into the water</a:t>
            </a:r>
            <a:r>
              <a:rPr lang="en-US" altLang="en-US" sz="2400" b="1" dirty="0" smtClean="0">
                <a:latin typeface="Calibri" panose="020F0502020204030204" pitchFamily="34" charset="0"/>
              </a:rPr>
              <a:t>.</a:t>
            </a:r>
            <a:endParaRPr lang="en-US" sz="2400" b="1" dirty="0">
              <a:latin typeface="Calibri" panose="020F0502020204030204" pitchFamily="34" charset="0"/>
            </a:endParaRPr>
          </a:p>
        </p:txBody>
      </p:sp>
      <p:sp>
        <p:nvSpPr>
          <p:cNvPr id="2" name="Title 1"/>
          <p:cNvSpPr>
            <a:spLocks noGrp="1"/>
          </p:cNvSpPr>
          <p:nvPr>
            <p:ph type="title"/>
          </p:nvPr>
        </p:nvSpPr>
        <p:spPr>
          <a:xfrm>
            <a:off x="457200" y="383822"/>
            <a:ext cx="8229600" cy="630237"/>
          </a:xfrm>
        </p:spPr>
        <p:txBody>
          <a:bodyPr/>
          <a:lstStyle/>
          <a:p>
            <a:r>
              <a:rPr lang="en-US" sz="3600" dirty="0" smtClean="0"/>
              <a:t>STOP</a:t>
            </a:r>
            <a:r>
              <a:rPr lang="en-US" dirty="0" smtClean="0"/>
              <a:t> </a:t>
            </a:r>
            <a:r>
              <a:rPr lang="en-US" sz="3600" dirty="0" smtClean="0"/>
              <a:t>the</a:t>
            </a:r>
            <a:r>
              <a:rPr lang="en-US" dirty="0" smtClean="0"/>
              <a:t> </a:t>
            </a:r>
            <a:r>
              <a:rPr lang="en-US" sz="3600" dirty="0"/>
              <a:t>s</a:t>
            </a:r>
            <a:r>
              <a:rPr lang="en-US" sz="3600" dirty="0" smtClean="0"/>
              <a:t>pread</a:t>
            </a:r>
            <a:r>
              <a:rPr lang="en-US" dirty="0"/>
              <a:t>!</a:t>
            </a:r>
          </a:p>
        </p:txBody>
      </p:sp>
    </p:spTree>
    <p:extLst>
      <p:ext uri="{BB962C8B-B14F-4D97-AF65-F5344CB8AC3E}">
        <p14:creationId xmlns:p14="http://schemas.microsoft.com/office/powerpoint/2010/main" val="245376702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325" y="6044890"/>
            <a:ext cx="8229600" cy="419100"/>
          </a:xfrm>
        </p:spPr>
        <p:txBody>
          <a:bodyPr/>
          <a:lstStyle/>
          <a:p>
            <a:pPr marL="0" indent="0" algn="ctr">
              <a:buNone/>
            </a:pPr>
            <a:r>
              <a:rPr lang="en-US" altLang="en-US" dirty="0" smtClean="0"/>
              <a:t>www.cdc.gov/healthyswimming</a:t>
            </a:r>
            <a:endParaRPr lang="en-US" altLang="en-US" dirty="0"/>
          </a:p>
        </p:txBody>
      </p:sp>
      <p:pic>
        <p:nvPicPr>
          <p:cNvPr id="4" name="Picture 3" descr="boy sliding into pool on sl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70712"/>
            <a:ext cx="4177030" cy="2790190"/>
          </a:xfrm>
          <a:prstGeom prst="rect">
            <a:avLst/>
          </a:prstGeom>
        </p:spPr>
      </p:pic>
      <p:pic>
        <p:nvPicPr>
          <p:cNvPr id="8" name="Picture 7" descr="boy looking up while standing in shallow end of poo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3613469"/>
            <a:ext cx="3498850" cy="2326132"/>
          </a:xfrm>
          <a:prstGeom prst="rect">
            <a:avLst/>
          </a:prstGeom>
        </p:spPr>
      </p:pic>
      <p:pic>
        <p:nvPicPr>
          <p:cNvPr id="9" name="Picture 8" descr="girl in goggles peering up from side of poo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0800" y="1092864"/>
            <a:ext cx="3576320" cy="2382723"/>
          </a:xfrm>
          <a:prstGeom prst="rect">
            <a:avLst/>
          </a:prstGeom>
        </p:spPr>
      </p:pic>
      <p:pic>
        <p:nvPicPr>
          <p:cNvPr id="6" name="Picture 5" descr="girl floating in shallow end of pool facing up"/>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822" y="3596356"/>
            <a:ext cx="3525298" cy="2343245"/>
          </a:xfrm>
          <a:prstGeom prst="rect">
            <a:avLst/>
          </a:prstGeom>
        </p:spPr>
      </p:pic>
      <p:sp>
        <p:nvSpPr>
          <p:cNvPr id="2" name="Title 1"/>
          <p:cNvSpPr>
            <a:spLocks noGrp="1"/>
          </p:cNvSpPr>
          <p:nvPr>
            <p:ph type="title"/>
          </p:nvPr>
        </p:nvSpPr>
        <p:spPr>
          <a:xfrm>
            <a:off x="457200" y="477674"/>
            <a:ext cx="8229600" cy="536385"/>
          </a:xfrm>
        </p:spPr>
        <p:txBody>
          <a:bodyPr/>
          <a:lstStyle/>
          <a:p>
            <a:r>
              <a:rPr lang="en-US" sz="3600" dirty="0"/>
              <a:t>Get </a:t>
            </a:r>
            <a:r>
              <a:rPr lang="en-US" sz="3600" dirty="0" smtClean="0"/>
              <a:t>more information </a:t>
            </a:r>
            <a:r>
              <a:rPr lang="en-US" sz="3600" dirty="0"/>
              <a:t>on RWIs</a:t>
            </a:r>
          </a:p>
        </p:txBody>
      </p:sp>
    </p:spTree>
    <p:extLst>
      <p:ext uri="{BB962C8B-B14F-4D97-AF65-F5344CB8AC3E}">
        <p14:creationId xmlns:p14="http://schemas.microsoft.com/office/powerpoint/2010/main" val="3754779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two girls playing in shallow end of pool smil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0225" y="1685924"/>
            <a:ext cx="4819650" cy="3219450"/>
          </a:xfrm>
          <a:prstGeom prst="rect">
            <a:avLst/>
          </a:prstGeom>
        </p:spPr>
      </p:pic>
      <p:sp>
        <p:nvSpPr>
          <p:cNvPr id="14" name="Content Placeholder 2"/>
          <p:cNvSpPr txBox="1">
            <a:spLocks/>
          </p:cNvSpPr>
          <p:nvPr/>
        </p:nvSpPr>
        <p:spPr>
          <a:xfrm>
            <a:off x="477672" y="5186149"/>
            <a:ext cx="8229600" cy="605052"/>
          </a:xfrm>
          <a:prstGeom prst="rect">
            <a:avLst/>
          </a:prstGeom>
        </p:spPr>
        <p:txBody>
          <a:bodyPr/>
          <a:lstStyle>
            <a:lvl1pPr marL="0" indent="0" algn="ctr" defTabSz="914400" rtl="0" eaLnBrk="1" latinLnBrk="0" hangingPunct="1">
              <a:spcBef>
                <a:spcPct val="20000"/>
              </a:spcBef>
              <a:buFont typeface="Arial" pitchFamily="34" charset="0"/>
              <a:buNone/>
              <a:defRPr sz="2800" b="1" kern="1200" baseline="0">
                <a:solidFill>
                  <a:schemeClr val="bg2"/>
                </a:solidFill>
                <a:effectLst/>
                <a:latin typeface="Calibri"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mtClean="0"/>
              <a:t>Thank you!</a:t>
            </a:r>
            <a:endParaRPr lang="en-US" dirty="0"/>
          </a:p>
        </p:txBody>
      </p:sp>
      <p:sp>
        <p:nvSpPr>
          <p:cNvPr id="17" name="Title 1"/>
          <p:cNvSpPr txBox="1">
            <a:spLocks/>
          </p:cNvSpPr>
          <p:nvPr/>
        </p:nvSpPr>
        <p:spPr>
          <a:xfrm>
            <a:off x="477672" y="455715"/>
            <a:ext cx="8229600" cy="69018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C000"/>
                </a:solidFill>
                <a:latin typeface="Calibri" panose="020F0502020204030204" pitchFamily="34" charset="0"/>
              </a:rPr>
              <a:t>Any questions?</a:t>
            </a:r>
            <a:endParaRPr lang="en-US" sz="3600" b="1" dirty="0">
              <a:solidFill>
                <a:srgbClr val="FFC000"/>
              </a:solidFill>
              <a:latin typeface="Calibri" panose="020F0502020204030204" pitchFamily="34" charset="0"/>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4100"/>
            <a:ext cx="8229600" cy="4737101"/>
          </a:xfrm>
        </p:spPr>
        <p:txBody>
          <a:bodyPr/>
          <a:lstStyle/>
          <a:p>
            <a:pPr algn="ctr">
              <a:buNone/>
              <a:defRPr/>
            </a:pPr>
            <a:endParaRPr lang="en-US" altLang="en-US" sz="3200" dirty="0">
              <a:cs typeface="Times New Roman" pitchFamily="18" charset="0"/>
            </a:endParaRPr>
          </a:p>
          <a:p>
            <a:pPr algn="ctr">
              <a:buNone/>
              <a:defRPr/>
            </a:pPr>
            <a:r>
              <a:rPr lang="en-US" altLang="en-US" sz="3200" dirty="0">
                <a:cs typeface="Times New Roman" pitchFamily="18" charset="0"/>
              </a:rPr>
              <a:t>It is the occurrence of more cases of an illness than would normally be expected in a community.</a:t>
            </a:r>
            <a:r>
              <a:rPr lang="en-US" altLang="en-US" sz="3200" dirty="0"/>
              <a:t> </a:t>
            </a:r>
          </a:p>
        </p:txBody>
      </p:sp>
      <p:sp>
        <p:nvSpPr>
          <p:cNvPr id="2" name="Title 1"/>
          <p:cNvSpPr>
            <a:spLocks noGrp="1"/>
          </p:cNvSpPr>
          <p:nvPr>
            <p:ph type="title"/>
          </p:nvPr>
        </p:nvSpPr>
        <p:spPr>
          <a:xfrm>
            <a:off x="484495" y="606162"/>
            <a:ext cx="8229600" cy="449262"/>
          </a:xfrm>
        </p:spPr>
        <p:txBody>
          <a:bodyPr/>
          <a:lstStyle/>
          <a:p>
            <a:r>
              <a:rPr lang="en-US" sz="3600" dirty="0"/>
              <a:t>What is </a:t>
            </a:r>
            <a:r>
              <a:rPr lang="en-US" sz="3600" dirty="0" smtClean="0"/>
              <a:t>a </a:t>
            </a:r>
            <a:r>
              <a:rPr lang="en-US" sz="3600" dirty="0"/>
              <a:t>d</a:t>
            </a:r>
            <a:r>
              <a:rPr lang="en-US" sz="3600" dirty="0" smtClean="0"/>
              <a:t>isease </a:t>
            </a:r>
            <a:r>
              <a:rPr lang="en-US" sz="3600" dirty="0"/>
              <a:t>o</a:t>
            </a:r>
            <a:r>
              <a:rPr lang="en-US" sz="3600" dirty="0" smtClean="0"/>
              <a:t>utbreak</a:t>
            </a:r>
            <a:r>
              <a:rPr lang="en-US" sz="3600" dirty="0"/>
              <a:t>?</a:t>
            </a:r>
          </a:p>
        </p:txBody>
      </p:sp>
    </p:spTree>
    <p:extLst>
      <p:ext uri="{BB962C8B-B14F-4D97-AF65-F5344CB8AC3E}">
        <p14:creationId xmlns:p14="http://schemas.microsoft.com/office/powerpoint/2010/main" val="232517433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73958"/>
            <a:ext cx="8229600" cy="4030640"/>
          </a:xfrm>
        </p:spPr>
        <p:txBody>
          <a:bodyPr/>
          <a:lstStyle/>
          <a:p>
            <a:pPr>
              <a:defRPr/>
            </a:pPr>
            <a:r>
              <a:rPr lang="en-US" altLang="en-US" sz="3200" dirty="0"/>
              <a:t>To track and contain illnesses and </a:t>
            </a:r>
            <a:r>
              <a:rPr lang="en-US" altLang="en-US" sz="3200" dirty="0" smtClean="0"/>
              <a:t>outbreaks</a:t>
            </a:r>
            <a:endParaRPr lang="en-US" altLang="en-US" sz="3200" dirty="0"/>
          </a:p>
          <a:p>
            <a:pPr>
              <a:defRPr/>
            </a:pPr>
            <a:r>
              <a:rPr lang="en-US" altLang="en-US" sz="3200" dirty="0"/>
              <a:t>To help prevent future epidemics, as well as educate the public about diseases</a:t>
            </a:r>
          </a:p>
        </p:txBody>
      </p:sp>
      <p:sp>
        <p:nvSpPr>
          <p:cNvPr id="2" name="Title 1"/>
          <p:cNvSpPr>
            <a:spLocks noGrp="1"/>
          </p:cNvSpPr>
          <p:nvPr>
            <p:ph type="title"/>
          </p:nvPr>
        </p:nvSpPr>
        <p:spPr>
          <a:xfrm>
            <a:off x="457200" y="570154"/>
            <a:ext cx="8229600" cy="449262"/>
          </a:xfrm>
        </p:spPr>
        <p:txBody>
          <a:bodyPr/>
          <a:lstStyle/>
          <a:p>
            <a:r>
              <a:rPr lang="en-US" sz="3600" dirty="0"/>
              <a:t>Why is epidemiology important?</a:t>
            </a:r>
          </a:p>
        </p:txBody>
      </p:sp>
    </p:spTree>
    <p:extLst>
      <p:ext uri="{BB962C8B-B14F-4D97-AF65-F5344CB8AC3E}">
        <p14:creationId xmlns:p14="http://schemas.microsoft.com/office/powerpoint/2010/main" val="306258655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mburg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2238" y="3920319"/>
            <a:ext cx="2952275" cy="2767084"/>
          </a:xfrm>
          <a:prstGeom prst="rect">
            <a:avLst/>
          </a:prstGeom>
        </p:spPr>
      </p:pic>
      <p:sp>
        <p:nvSpPr>
          <p:cNvPr id="3" name="Content Placeholder 2"/>
          <p:cNvSpPr>
            <a:spLocks noGrp="1"/>
          </p:cNvSpPr>
          <p:nvPr>
            <p:ph idx="1"/>
          </p:nvPr>
        </p:nvSpPr>
        <p:spPr>
          <a:xfrm>
            <a:off x="457200" y="1310185"/>
            <a:ext cx="8229600" cy="3771332"/>
          </a:xfrm>
        </p:spPr>
        <p:txBody>
          <a:bodyPr/>
          <a:lstStyle/>
          <a:p>
            <a:pPr>
              <a:lnSpc>
                <a:spcPts val="3400"/>
              </a:lnSpc>
              <a:spcAft>
                <a:spcPts val="600"/>
              </a:spcAft>
              <a:defRPr/>
            </a:pPr>
            <a:r>
              <a:rPr lang="en-US" altLang="en-US" sz="3200" dirty="0"/>
              <a:t>In 1993, more than 200 people developed severe stomach cramps and </a:t>
            </a:r>
            <a:r>
              <a:rPr lang="en-US" altLang="en-US" sz="3200" dirty="0" smtClean="0"/>
              <a:t>diarrhea</a:t>
            </a:r>
            <a:endParaRPr lang="en-US" altLang="en-US" sz="3200" dirty="0"/>
          </a:p>
          <a:p>
            <a:pPr>
              <a:lnSpc>
                <a:spcPts val="3400"/>
              </a:lnSpc>
              <a:spcAft>
                <a:spcPts val="600"/>
              </a:spcAft>
              <a:defRPr/>
            </a:pPr>
            <a:r>
              <a:rPr lang="en-US" altLang="en-US" sz="3200" dirty="0"/>
              <a:t>Investigators were able to trace the illness to undercooked </a:t>
            </a:r>
            <a:r>
              <a:rPr lang="en-US" altLang="en-US" sz="3200" dirty="0" smtClean="0"/>
              <a:t>hamburgers</a:t>
            </a:r>
            <a:endParaRPr lang="en-US" altLang="en-US" sz="3200" dirty="0"/>
          </a:p>
          <a:p>
            <a:pPr>
              <a:lnSpc>
                <a:spcPts val="3400"/>
              </a:lnSpc>
              <a:spcAft>
                <a:spcPts val="600"/>
              </a:spcAft>
              <a:defRPr/>
            </a:pPr>
            <a:r>
              <a:rPr lang="en-US" altLang="en-US" sz="3200" dirty="0"/>
              <a:t>Use the knowledge to inform and help prevent future outbreaks</a:t>
            </a:r>
          </a:p>
          <a:p>
            <a:pPr>
              <a:lnSpc>
                <a:spcPts val="3400"/>
              </a:lnSpc>
              <a:spcAft>
                <a:spcPts val="600"/>
              </a:spcAft>
              <a:defRPr/>
            </a:pPr>
            <a:endParaRPr lang="en-US" altLang="en-US" sz="3200" dirty="0"/>
          </a:p>
        </p:txBody>
      </p:sp>
      <p:sp>
        <p:nvSpPr>
          <p:cNvPr id="2" name="Title 1"/>
          <p:cNvSpPr>
            <a:spLocks noGrp="1"/>
          </p:cNvSpPr>
          <p:nvPr>
            <p:ph type="title"/>
          </p:nvPr>
        </p:nvSpPr>
        <p:spPr>
          <a:xfrm>
            <a:off x="457200" y="583802"/>
            <a:ext cx="8229600" cy="449262"/>
          </a:xfrm>
        </p:spPr>
        <p:txBody>
          <a:bodyPr/>
          <a:lstStyle/>
          <a:p>
            <a:r>
              <a:rPr lang="en-US" sz="3600" dirty="0"/>
              <a:t>Washington State </a:t>
            </a:r>
            <a:r>
              <a:rPr lang="en-US" sz="3600" dirty="0" smtClean="0"/>
              <a:t>example</a:t>
            </a:r>
            <a:endParaRPr lang="en-US" sz="3600" dirty="0"/>
          </a:p>
        </p:txBody>
      </p:sp>
    </p:spTree>
    <p:extLst>
      <p:ext uri="{BB962C8B-B14F-4D97-AF65-F5344CB8AC3E}">
        <p14:creationId xmlns:p14="http://schemas.microsoft.com/office/powerpoint/2010/main" val="273673412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ancient Maya temp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9010" y="1105470"/>
            <a:ext cx="2633183" cy="1744056"/>
          </a:xfrm>
          <a:prstGeom prst="rect">
            <a:avLst/>
          </a:prstGeom>
        </p:spPr>
      </p:pic>
      <p:sp>
        <p:nvSpPr>
          <p:cNvPr id="3" name="Content Placeholder 2"/>
          <p:cNvSpPr>
            <a:spLocks noGrp="1"/>
          </p:cNvSpPr>
          <p:nvPr>
            <p:ph idx="1"/>
          </p:nvPr>
        </p:nvSpPr>
        <p:spPr>
          <a:xfrm>
            <a:off x="435935" y="1120252"/>
            <a:ext cx="8326258" cy="1281753"/>
          </a:xfrm>
        </p:spPr>
        <p:txBody>
          <a:bodyPr/>
          <a:lstStyle/>
          <a:p>
            <a:pPr marL="514350" indent="-514350">
              <a:lnSpc>
                <a:spcPts val="3300"/>
              </a:lnSpc>
              <a:spcAft>
                <a:spcPts val="200"/>
              </a:spcAft>
              <a:buFont typeface="+mj-lt"/>
              <a:buAutoNum type="arabicPeriod"/>
            </a:pPr>
            <a:r>
              <a:rPr lang="en-US" sz="2800" dirty="0"/>
              <a:t>Prepare for the investigation</a:t>
            </a:r>
          </a:p>
          <a:p>
            <a:pPr marL="514350" indent="-514350">
              <a:lnSpc>
                <a:spcPts val="3300"/>
              </a:lnSpc>
              <a:spcAft>
                <a:spcPts val="200"/>
              </a:spcAft>
              <a:buFont typeface="+mj-lt"/>
              <a:buAutoNum type="arabicPeriod"/>
            </a:pPr>
            <a:r>
              <a:rPr lang="en-US" sz="2800" dirty="0"/>
              <a:t>Decide if it is really an outbreak</a:t>
            </a:r>
          </a:p>
          <a:p>
            <a:pPr marL="514350" indent="-514350">
              <a:lnSpc>
                <a:spcPts val="3300"/>
              </a:lnSpc>
              <a:spcAft>
                <a:spcPts val="200"/>
              </a:spcAft>
              <a:buFont typeface="+mj-lt"/>
              <a:buAutoNum type="arabicPeriod"/>
            </a:pPr>
            <a:r>
              <a:rPr lang="en-US" sz="2800" dirty="0"/>
              <a:t>Specify the nature of the disease</a:t>
            </a:r>
          </a:p>
          <a:p>
            <a:pPr marL="514350" indent="-514350">
              <a:lnSpc>
                <a:spcPts val="3300"/>
              </a:lnSpc>
              <a:spcAft>
                <a:spcPts val="200"/>
              </a:spcAft>
              <a:buFont typeface="+mj-lt"/>
              <a:buAutoNum type="arabicPeriod"/>
            </a:pPr>
            <a:r>
              <a:rPr lang="en-US" sz="2800" dirty="0"/>
              <a:t>Define and identify ill people</a:t>
            </a:r>
          </a:p>
          <a:p>
            <a:pPr marL="514350" indent="-514350">
              <a:lnSpc>
                <a:spcPts val="3300"/>
              </a:lnSpc>
              <a:spcAft>
                <a:spcPts val="200"/>
              </a:spcAft>
              <a:buFont typeface="+mj-lt"/>
              <a:buAutoNum type="arabicPeriod"/>
            </a:pPr>
            <a:r>
              <a:rPr lang="en-US" sz="2800" dirty="0"/>
              <a:t>Describe, locate, and track the data by time, place, and person</a:t>
            </a:r>
          </a:p>
          <a:p>
            <a:pPr marL="514350" indent="-514350">
              <a:lnSpc>
                <a:spcPts val="3300"/>
              </a:lnSpc>
              <a:spcAft>
                <a:spcPts val="200"/>
              </a:spcAft>
              <a:buFont typeface="+mj-lt"/>
              <a:buAutoNum type="arabicPeriod"/>
            </a:pPr>
            <a:r>
              <a:rPr lang="en-US" sz="2800" dirty="0"/>
              <a:t>Identify the source of the outbreak</a:t>
            </a:r>
          </a:p>
          <a:p>
            <a:pPr marL="514350" indent="-514350">
              <a:lnSpc>
                <a:spcPts val="3300"/>
              </a:lnSpc>
              <a:spcAft>
                <a:spcPts val="200"/>
              </a:spcAft>
              <a:buFont typeface="+mj-lt"/>
              <a:buAutoNum type="arabicPeriod"/>
            </a:pPr>
            <a:r>
              <a:rPr lang="en-US" sz="2800" dirty="0"/>
              <a:t>Start programs to control and prevent the spread of disease</a:t>
            </a:r>
          </a:p>
          <a:p>
            <a:pPr marL="514350" indent="-514350">
              <a:lnSpc>
                <a:spcPts val="3300"/>
              </a:lnSpc>
              <a:spcAft>
                <a:spcPts val="200"/>
              </a:spcAft>
              <a:buFont typeface="+mj-lt"/>
              <a:buAutoNum type="arabicPeriod"/>
            </a:pPr>
            <a:r>
              <a:rPr lang="en-US" sz="2800" dirty="0"/>
              <a:t>Educate the public</a:t>
            </a:r>
          </a:p>
          <a:p>
            <a:pPr>
              <a:lnSpc>
                <a:spcPts val="3300"/>
              </a:lnSpc>
              <a:spcAft>
                <a:spcPts val="200"/>
              </a:spcAft>
            </a:pPr>
            <a:endParaRPr lang="en-US" sz="2800" dirty="0"/>
          </a:p>
        </p:txBody>
      </p:sp>
      <p:sp>
        <p:nvSpPr>
          <p:cNvPr id="2" name="Title 1"/>
          <p:cNvSpPr>
            <a:spLocks noGrp="1"/>
          </p:cNvSpPr>
          <p:nvPr>
            <p:ph type="title"/>
          </p:nvPr>
        </p:nvSpPr>
        <p:spPr>
          <a:xfrm>
            <a:off x="457200" y="583802"/>
            <a:ext cx="8229600" cy="449262"/>
          </a:xfrm>
        </p:spPr>
        <p:txBody>
          <a:bodyPr/>
          <a:lstStyle/>
          <a:p>
            <a:r>
              <a:rPr lang="en-US" sz="3600" dirty="0"/>
              <a:t>Steps of </a:t>
            </a:r>
            <a:r>
              <a:rPr lang="en-US" sz="3600" dirty="0" smtClean="0"/>
              <a:t>an </a:t>
            </a:r>
            <a:r>
              <a:rPr lang="en-US" sz="3600" dirty="0"/>
              <a:t>o</a:t>
            </a:r>
            <a:r>
              <a:rPr lang="en-US" sz="3600" dirty="0" smtClean="0"/>
              <a:t>utbreak investigation </a:t>
            </a:r>
            <a:endParaRPr lang="en-US" sz="3600" dirty="0"/>
          </a:p>
        </p:txBody>
      </p:sp>
    </p:spTree>
    <p:extLst>
      <p:ext uri="{BB962C8B-B14F-4D97-AF65-F5344CB8AC3E}">
        <p14:creationId xmlns:p14="http://schemas.microsoft.com/office/powerpoint/2010/main" val="409903543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43334"/>
            <a:ext cx="8229600" cy="1281753"/>
          </a:xfrm>
        </p:spPr>
        <p:txBody>
          <a:bodyPr/>
          <a:lstStyle/>
          <a:p>
            <a:pPr marL="609600" indent="-609600">
              <a:lnSpc>
                <a:spcPct val="90000"/>
              </a:lnSpc>
              <a:buNone/>
              <a:defRPr/>
            </a:pPr>
            <a:r>
              <a:rPr lang="en-US" altLang="en-US" sz="3200" dirty="0" smtClean="0">
                <a:solidFill>
                  <a:schemeClr val="bg1"/>
                </a:solidFill>
              </a:rPr>
              <a:t>Step </a:t>
            </a:r>
            <a:r>
              <a:rPr lang="en-US" altLang="en-US" sz="3200" dirty="0">
                <a:solidFill>
                  <a:schemeClr val="bg1"/>
                </a:solidFill>
              </a:rPr>
              <a:t>1:</a:t>
            </a:r>
            <a:r>
              <a:rPr lang="en-US" altLang="en-US" sz="3200" dirty="0">
                <a:solidFill>
                  <a:srgbClr val="FFC000"/>
                </a:solidFill>
              </a:rPr>
              <a:t>  </a:t>
            </a:r>
            <a:r>
              <a:rPr lang="en-US" altLang="en-US" sz="3200" dirty="0"/>
              <a:t>Prepare for the investigation </a:t>
            </a:r>
          </a:p>
          <a:p>
            <a:pPr marL="609600" indent="-609600">
              <a:lnSpc>
                <a:spcPct val="90000"/>
              </a:lnSpc>
              <a:buNone/>
              <a:defRPr/>
            </a:pPr>
            <a:r>
              <a:rPr lang="en-US" altLang="en-US" sz="3200" dirty="0">
                <a:solidFill>
                  <a:schemeClr val="bg1"/>
                </a:solidFill>
              </a:rPr>
              <a:t>Step 2:</a:t>
            </a:r>
            <a:r>
              <a:rPr lang="en-US" altLang="en-US" sz="3200" dirty="0"/>
              <a:t>  Decide if this is really an outbreak </a:t>
            </a:r>
          </a:p>
          <a:p>
            <a:pPr marL="609600" indent="-609600">
              <a:lnSpc>
                <a:spcPct val="90000"/>
              </a:lnSpc>
              <a:buNone/>
              <a:defRPr/>
            </a:pPr>
            <a:r>
              <a:rPr lang="en-US" altLang="en-US" sz="3200" dirty="0">
                <a:solidFill>
                  <a:schemeClr val="bg1"/>
                </a:solidFill>
              </a:rPr>
              <a:t>Step 3:</a:t>
            </a:r>
            <a:r>
              <a:rPr lang="en-US" altLang="en-US" sz="3200" dirty="0"/>
              <a:t>  Specify the nature of the disease </a:t>
            </a:r>
          </a:p>
          <a:p>
            <a:pPr marL="609600" indent="-609600">
              <a:lnSpc>
                <a:spcPct val="90000"/>
              </a:lnSpc>
              <a:buNone/>
              <a:defRPr/>
            </a:pPr>
            <a:r>
              <a:rPr lang="en-US" altLang="en-US" sz="3200" dirty="0">
                <a:solidFill>
                  <a:schemeClr val="bg1"/>
                </a:solidFill>
              </a:rPr>
              <a:t>Step 4:  </a:t>
            </a:r>
            <a:r>
              <a:rPr lang="en-US" altLang="en-US" sz="3200" dirty="0"/>
              <a:t>Define and identify cases </a:t>
            </a:r>
          </a:p>
          <a:p>
            <a:pPr marL="609600" indent="-609600">
              <a:lnSpc>
                <a:spcPct val="90000"/>
              </a:lnSpc>
              <a:buNone/>
              <a:defRPr/>
            </a:pPr>
            <a:endParaRPr lang="en-US" altLang="en-US" sz="3200" dirty="0"/>
          </a:p>
          <a:p>
            <a:pPr marL="609600" indent="-609600" algn="ctr">
              <a:lnSpc>
                <a:spcPct val="90000"/>
              </a:lnSpc>
              <a:buNone/>
              <a:defRPr/>
            </a:pPr>
            <a:r>
              <a:rPr lang="en-US" altLang="en-US" i="1" dirty="0" smtClean="0"/>
              <a:t>These </a:t>
            </a:r>
            <a:r>
              <a:rPr lang="en-US" altLang="en-US" i="1" dirty="0"/>
              <a:t>steps have already been completed for </a:t>
            </a:r>
            <a:r>
              <a:rPr lang="en-US" altLang="en-US" i="1" dirty="0" smtClean="0"/>
              <a:t>you in </a:t>
            </a:r>
            <a:r>
              <a:rPr lang="en-US" altLang="en-US" i="1" dirty="0"/>
              <a:t>the upcoming </a:t>
            </a:r>
            <a:r>
              <a:rPr lang="en-US" altLang="en-US" i="1" dirty="0" smtClean="0"/>
              <a:t>exercise</a:t>
            </a:r>
            <a:r>
              <a:rPr lang="en-US" altLang="en-US" i="1" dirty="0"/>
              <a:t>.</a:t>
            </a:r>
            <a:endParaRPr lang="en-US" altLang="en-US" dirty="0"/>
          </a:p>
        </p:txBody>
      </p:sp>
      <p:sp>
        <p:nvSpPr>
          <p:cNvPr id="2" name="Title 1"/>
          <p:cNvSpPr>
            <a:spLocks noGrp="1"/>
          </p:cNvSpPr>
          <p:nvPr>
            <p:ph type="title"/>
          </p:nvPr>
        </p:nvSpPr>
        <p:spPr>
          <a:xfrm>
            <a:off x="457200" y="570154"/>
            <a:ext cx="8229600" cy="449262"/>
          </a:xfrm>
        </p:spPr>
        <p:txBody>
          <a:bodyPr/>
          <a:lstStyle/>
          <a:p>
            <a:r>
              <a:rPr lang="en-US" sz="3600" dirty="0"/>
              <a:t>Steps of an </a:t>
            </a:r>
            <a:r>
              <a:rPr lang="en-US" sz="3600" dirty="0" smtClean="0"/>
              <a:t>Outbreak </a:t>
            </a:r>
            <a:r>
              <a:rPr lang="en-US" sz="3600" dirty="0" smtClean="0"/>
              <a:t>investigation </a:t>
            </a:r>
            <a:endParaRPr lang="en-US" sz="3600" dirty="0"/>
          </a:p>
        </p:txBody>
      </p:sp>
    </p:spTree>
    <p:extLst>
      <p:ext uri="{BB962C8B-B14F-4D97-AF65-F5344CB8AC3E}">
        <p14:creationId xmlns:p14="http://schemas.microsoft.com/office/powerpoint/2010/main" val="1704291874"/>
      </p:ext>
    </p:extLst>
  </p:cSld>
  <p:clrMapOvr>
    <a:masterClrMapping/>
  </p:clrMapOvr>
  <p:transition>
    <p:fade/>
  </p:transition>
</p:sld>
</file>

<file path=ppt/theme/theme1.xml><?xml version="1.0" encoding="utf-8"?>
<a:theme xmlns:a="http://schemas.openxmlformats.org/drawingml/2006/main" name="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1237</TotalTime>
  <Words>1697</Words>
  <Application>Microsoft Office PowerPoint</Application>
  <PresentationFormat>On-screen Show (4:3)</PresentationFormat>
  <Paragraphs>239</Paragraphs>
  <Slides>42</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Arial</vt:lpstr>
      <vt:lpstr>Courier New</vt:lpstr>
      <vt:lpstr>Minion Pro SmBd</vt:lpstr>
      <vt:lpstr>Tahoma</vt:lpstr>
      <vt:lpstr>Microsoft Yi Baiti</vt:lpstr>
      <vt:lpstr>Wingdings</vt:lpstr>
      <vt:lpstr>Myriad Web Pro</vt:lpstr>
      <vt:lpstr>Calibri</vt:lpstr>
      <vt:lpstr>Symbol</vt:lpstr>
      <vt:lpstr>Times New Roman</vt:lpstr>
      <vt:lpstr>Theme1</vt:lpstr>
      <vt:lpstr>PowerPoint Presentation</vt:lpstr>
      <vt:lpstr>Overview</vt:lpstr>
      <vt:lpstr>What is epidemiology?</vt:lpstr>
      <vt:lpstr>So what does that mean?</vt:lpstr>
      <vt:lpstr>What is a disease outbreak?</vt:lpstr>
      <vt:lpstr>Why is epidemiology important?</vt:lpstr>
      <vt:lpstr>Washington State example</vt:lpstr>
      <vt:lpstr>Steps of an outbreak investigation </vt:lpstr>
      <vt:lpstr>Steps of an Outbreak investigation </vt:lpstr>
      <vt:lpstr>Steps of an Outbreak Investigation </vt:lpstr>
      <vt:lpstr>Describe, locate, and track the data: Example of an epi curve</vt:lpstr>
      <vt:lpstr>PowerPoint Presentation</vt:lpstr>
      <vt:lpstr>GROUP ACTIVITY</vt:lpstr>
      <vt:lpstr>Dateline: Dale City, June 10</vt:lpstr>
      <vt:lpstr>Review the four completed steps of the investigation</vt:lpstr>
      <vt:lpstr>What is cryptosporidiosis?</vt:lpstr>
      <vt:lpstr>GROUP ACTIVITY</vt:lpstr>
      <vt:lpstr>Clue #1</vt:lpstr>
      <vt:lpstr>Clue #2</vt:lpstr>
      <vt:lpstr>PowerPoint Presentation</vt:lpstr>
      <vt:lpstr>PowerPoint Presentation</vt:lpstr>
      <vt:lpstr>PowerPoint Presentation</vt:lpstr>
      <vt:lpstr>GROUP ACTIVITY</vt:lpstr>
      <vt:lpstr>The Dale City Dilemma Epi curve </vt:lpstr>
      <vt:lpstr>PowerPoint Presentation</vt:lpstr>
      <vt:lpstr>What now?</vt:lpstr>
      <vt:lpstr>PowerPoint Presentation</vt:lpstr>
      <vt:lpstr>What Are Recreational Water Illnesses?</vt:lpstr>
      <vt:lpstr>Other RWI germs that cause diarrheal illness</vt:lpstr>
      <vt:lpstr>Cryptosporidium</vt:lpstr>
      <vt:lpstr>Giardia intestinalis</vt:lpstr>
      <vt:lpstr>Shigella</vt:lpstr>
      <vt:lpstr>E. coli O157:H7 “Hamburger Disease”</vt:lpstr>
      <vt:lpstr>How are diarrheal RWIs spread?</vt:lpstr>
      <vt:lpstr>Does Chlorine Kill ALL Germs?</vt:lpstr>
      <vt:lpstr>Disinfection time for microbes in chlorinated water</vt:lpstr>
      <vt:lpstr>How do swimming pools work?</vt:lpstr>
      <vt:lpstr>STOP the spread!</vt:lpstr>
      <vt:lpstr>STOP the spread!</vt:lpstr>
      <vt:lpstr>STOP the spread!</vt:lpstr>
      <vt:lpstr>Get more information on RWIs</vt:lpstr>
      <vt:lpstr>PowerPoint Presentation</vt:lpstr>
    </vt:vector>
  </TitlesOfParts>
  <Company>CDC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CDC User</cp:lastModifiedBy>
  <cp:revision>128</cp:revision>
  <dcterms:created xsi:type="dcterms:W3CDTF">2011-03-17T17:43:16Z</dcterms:created>
  <dcterms:modified xsi:type="dcterms:W3CDTF">2014-12-10T17:00:11Z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