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99" r:id="rId3"/>
    <p:sldId id="300" r:id="rId4"/>
    <p:sldId id="301" r:id="rId5"/>
    <p:sldId id="302" r:id="rId6"/>
    <p:sldId id="303" r:id="rId7"/>
    <p:sldId id="304" r:id="rId8"/>
    <p:sldId id="305" r:id="rId9"/>
    <p:sldId id="306" r:id="rId10"/>
    <p:sldId id="307" r:id="rId11"/>
    <p:sldId id="308" r:id="rId12"/>
    <p:sldId id="309" r:id="rId13"/>
    <p:sldId id="279" r:id="rId14"/>
    <p:sldId id="310" r:id="rId15"/>
    <p:sldId id="29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7F1"/>
    <a:srgbClr val="000000"/>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74" autoAdjust="0"/>
  </p:normalViewPr>
  <p:slideViewPr>
    <p:cSldViewPr showGuides="1">
      <p:cViewPr>
        <p:scale>
          <a:sx n="65" d="100"/>
          <a:sy n="65" d="100"/>
        </p:scale>
        <p:origin x="-1930" y="-610"/>
      </p:cViewPr>
      <p:guideLst>
        <p:guide orient="horz" pos="2160"/>
        <p:guide orient="horz" pos="672"/>
        <p:guide orient="horz" pos="4080"/>
        <p:guide orient="horz" pos="768"/>
        <p:guide pos="5535"/>
        <p:guide pos="226"/>
        <p:guide pos="1008"/>
        <p:guide pos="2880"/>
      </p:guideLst>
    </p:cSldViewPr>
  </p:slideViewPr>
  <p:notesTextViewPr>
    <p:cViewPr>
      <p:scale>
        <a:sx n="1" d="1"/>
        <a:sy n="1" d="1"/>
      </p:scale>
      <p:origin x="0" y="0"/>
    </p:cViewPr>
  </p:notesTextViewPr>
  <p:sorterViewPr>
    <p:cViewPr>
      <p:scale>
        <a:sx n="118" d="100"/>
        <a:sy n="118" d="100"/>
      </p:scale>
      <p:origin x="0" y="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to Facilitator: Introduce</a:t>
            </a:r>
            <a:r>
              <a:rPr lang="en-US" i="1" baseline="0" dirty="0" smtClean="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The goal of transporting students is to get them to their homes and schools safely. There are several important actions that bus drivers and attendants can do to help prevent food allergy emergencies on school buses.</a:t>
            </a:r>
          </a:p>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always enforce district food policies for all students riding a school bus. Rules that prohibit eating and drinking on school buses help to protect students from food allergy reactions while riding the bus. Exceptions may need to be made for individual students who need to eat due to medical conditions, such as diabetes.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never give food or candy to students riding your bus,</a:t>
            </a:r>
            <a:r>
              <a:rPr lang="en-US" sz="1200" kern="1200" baseline="0" dirty="0" smtClean="0">
                <a:solidFill>
                  <a:schemeClr val="tx1"/>
                </a:solidFill>
                <a:effectLst/>
                <a:latin typeface="+mn-lt"/>
                <a:ea typeface="+mn-ea"/>
                <a:cs typeface="+mn-cs"/>
              </a:rPr>
              <a:t> even if they are to consume it after riding the bus. Many allergens are hidden in candy and could pose a danger to students with food allergies</a:t>
            </a:r>
            <a:r>
              <a:rPr lang="en-US" sz="1200" kern="1200" dirty="0" smtClean="0">
                <a:solidFill>
                  <a:schemeClr val="tx1"/>
                </a:solidFill>
                <a:effectLst/>
                <a:latin typeface="+mn-lt"/>
                <a:ea typeface="+mn-ea"/>
                <a:cs typeface="+mn-cs"/>
              </a:rPr>
              <a:t>. Consider rewarding children</a:t>
            </a:r>
            <a:r>
              <a:rPr lang="en-US" sz="1200" kern="1200" baseline="0" dirty="0" smtClean="0">
                <a:solidFill>
                  <a:schemeClr val="tx1"/>
                </a:solidFill>
                <a:effectLst/>
                <a:latin typeface="+mn-lt"/>
                <a:ea typeface="+mn-ea"/>
                <a:cs typeface="+mn-cs"/>
              </a:rPr>
              <a:t> with praise or small nonfood items. A kind word of praise will linger with a child much longer than a piece of candy.</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ollow your school district cleaning procedures for bus surfaces, such as seats and handrails. This</a:t>
            </a:r>
            <a:r>
              <a:rPr lang="en-US" sz="1200" kern="1200" baseline="0" dirty="0" smtClean="0">
                <a:solidFill>
                  <a:schemeClr val="tx1"/>
                </a:solidFill>
                <a:effectLst/>
                <a:latin typeface="+mn-lt"/>
                <a:ea typeface="+mn-ea"/>
                <a:cs typeface="+mn-cs"/>
              </a:rPr>
              <a:t> will help decrease the possibility of cross contact with allergens.</a:t>
            </a: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333382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sz="1200" b="0" kern="1200" dirty="0" smtClean="0">
              <a:solidFill>
                <a:schemeClr val="tx1"/>
              </a:solidFill>
              <a:effectLst/>
              <a:latin typeface="+mn-lt"/>
              <a:ea typeface="+mn-ea"/>
              <a:cs typeface="+mn-cs"/>
              <a:sym typeface="Wingdings"/>
            </a:endParaRPr>
          </a:p>
          <a:p>
            <a:r>
              <a:rPr lang="en-US" sz="1200" b="0" kern="1200" dirty="0" smtClean="0">
                <a:solidFill>
                  <a:schemeClr val="tx1"/>
                </a:solidFill>
                <a:effectLst/>
                <a:latin typeface="+mn-lt"/>
                <a:ea typeface="+mn-ea"/>
                <a:cs typeface="+mn-cs"/>
                <a:sym typeface="Wingdings"/>
              </a:rPr>
              <a:t>Finally, another</a:t>
            </a:r>
            <a:r>
              <a:rPr lang="en-US" sz="1200" b="0" kern="1200" baseline="0" dirty="0" smtClean="0">
                <a:solidFill>
                  <a:schemeClr val="tx1"/>
                </a:solidFill>
                <a:effectLst/>
                <a:latin typeface="+mn-lt"/>
                <a:ea typeface="+mn-ea"/>
                <a:cs typeface="+mn-cs"/>
                <a:sym typeface="Wingdings"/>
              </a:rPr>
              <a:t> important consideration for bus drivers is to </a:t>
            </a:r>
            <a:r>
              <a:rPr lang="en-US" sz="1200" b="0" kern="1200" dirty="0" smtClean="0">
                <a:solidFill>
                  <a:schemeClr val="tx1"/>
                </a:solidFill>
                <a:effectLst/>
                <a:latin typeface="+mn-lt"/>
                <a:ea typeface="+mn-ea"/>
                <a:cs typeface="+mn-cs"/>
              </a:rPr>
              <a:t>support health and safe transportation. Several actions are critical.</a:t>
            </a:r>
            <a:r>
              <a:rPr lang="en-US" sz="1200" b="0" kern="1200" baseline="0" dirty="0" smtClean="0">
                <a:solidFill>
                  <a:schemeClr val="tx1"/>
                </a:solidFill>
                <a:effectLst/>
                <a:latin typeface="+mn-lt"/>
                <a:ea typeface="+mn-ea"/>
                <a:cs typeface="+mn-cs"/>
              </a:rPr>
              <a:t>  </a:t>
            </a:r>
          </a:p>
          <a:p>
            <a:endParaRPr lang="en-US" sz="1200" b="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Ensure that two-way communication systems between schools and school buses are working properly.</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Enforce district food policies for all students riding a school bus. Rules that prohibit eating and drinking on school buses help to protect students from food allergy reactions while riding the bus.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Although you may want to reward students for good behavior or just celebrate a special day with them, it is very important that</a:t>
            </a:r>
            <a:r>
              <a:rPr lang="en-US" sz="1200" kern="1200" baseline="0" dirty="0" smtClean="0">
                <a:solidFill>
                  <a:schemeClr val="tx1"/>
                </a:solidFill>
                <a:effectLst/>
                <a:latin typeface="+mn-lt"/>
                <a:ea typeface="+mn-ea"/>
                <a:cs typeface="+mn-cs"/>
              </a:rPr>
              <a:t> you </a:t>
            </a:r>
            <a:r>
              <a:rPr lang="en-US" sz="1200" kern="1200" dirty="0" smtClean="0">
                <a:solidFill>
                  <a:schemeClr val="tx1"/>
                </a:solidFill>
                <a:effectLst/>
                <a:latin typeface="+mn-lt"/>
                <a:ea typeface="+mn-ea"/>
                <a:cs typeface="+mn-cs"/>
              </a:rPr>
              <a:t>do not give food or candy to students.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Follow district cleaning procedures for bus surfaces, such as seats and handrails.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students to treat each</a:t>
            </a:r>
            <a:r>
              <a:rPr lang="en-US" sz="1200" kern="1200" baseline="0" dirty="0" smtClean="0">
                <a:solidFill>
                  <a:schemeClr val="tx1"/>
                </a:solidFill>
                <a:effectLst/>
                <a:latin typeface="+mn-lt"/>
                <a:ea typeface="+mn-ea"/>
                <a:cs typeface="+mn-cs"/>
              </a:rPr>
              <a:t> other with kindness and respect</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Report all cases of bullying to parents and the school administrator.</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388179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i="1" baseline="0" dirty="0" smtClean="0">
                <a:latin typeface="+mn-lt"/>
                <a:cs typeface="Arial" pitchFamily="34" charset="0"/>
              </a:rPr>
              <a:t>Voluntary Guidelines for Managing Food Allergies in Schools and Early Care and Education Programs </a:t>
            </a:r>
            <a:r>
              <a:rPr lang="en-US" i="0" baseline="0" dirty="0" smtClean="0">
                <a:latin typeface="+mn-lt"/>
                <a:cs typeface="Arial" pitchFamily="34" charset="0"/>
              </a:rPr>
              <a:t> along with a tool kit of resources for schools at the link on your screen. This resource can provide school administrators with information needed to be effective school leaders in the important job of managing food allergies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the </a:t>
            </a:r>
            <a:r>
              <a:rPr lang="en-US" i="1" baseline="0" dirty="0" smtClean="0"/>
              <a:t>National School Transportation Specifications &amp; Procedures</a:t>
            </a:r>
            <a:r>
              <a:rPr lang="en-US" baseline="0" dirty="0" smtClean="0"/>
              <a:t> document includes resources for school transportation directors which you may find helpful.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196765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smtClean="0"/>
              <a:t>CDC Voluntary Guidelines for Managing Food Allergies in Schools and Early Care and Education Programs</a:t>
            </a:r>
            <a:r>
              <a:rPr lang="en-US" i="0" baseline="0" dirty="0" smtClean="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13</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a:defRPr/>
            </a:pPr>
            <a:r>
              <a:rPr lang="en-US" dirty="0" smtClean="0">
                <a:latin typeface="+mn-lt"/>
                <a:cs typeface="Arial" pitchFamily="34" charset="0"/>
              </a:rPr>
              <a:t>The purpose of this presentation is to explain the role of school transportation staff</a:t>
            </a:r>
            <a:r>
              <a:rPr lang="en-US" baseline="0" dirty="0" smtClean="0">
                <a:latin typeface="+mn-lt"/>
                <a:cs typeface="Arial" pitchFamily="34" charset="0"/>
              </a:rPr>
              <a:t> in helping students with food allergies stay safe while riding school buses. The purpose also is to share with you the CDC resource of the </a:t>
            </a:r>
            <a:r>
              <a:rPr lang="en-US" i="1" baseline="0" dirty="0" smtClean="0">
                <a:latin typeface="+mn-lt"/>
                <a:cs typeface="Arial" pitchFamily="34" charset="0"/>
              </a:rPr>
              <a:t>Voluntary Guidelines for Managing Food Allergies in Schools and Early Care and Education Programs</a:t>
            </a:r>
            <a:r>
              <a:rPr lang="en-US" baseline="0" dirty="0" smtClean="0">
                <a:latin typeface="+mn-lt"/>
                <a:cs typeface="Arial" pitchFamily="34" charset="0"/>
              </a:rPr>
              <a:t>.  </a:t>
            </a:r>
          </a:p>
          <a:p>
            <a:pPr>
              <a:defRPr/>
            </a:pPr>
            <a:r>
              <a:rPr lang="en-US" baseline="0" dirty="0" smtClean="0">
                <a:latin typeface="+mn-lt"/>
                <a:cs typeface="Arial" pitchFamily="34" charset="0"/>
              </a:rPr>
              <a:t>                 </a:t>
            </a:r>
            <a:endParaRPr lang="en-US" dirty="0" smtClean="0">
              <a:latin typeface="+mn-lt"/>
              <a:cs typeface="Arial" pitchFamily="34" charset="0"/>
            </a:endParaRPr>
          </a:p>
          <a:p>
            <a:pPr>
              <a:defRPr/>
            </a:pPr>
            <a:r>
              <a:rPr lang="en-US" dirty="0" smtClean="0">
                <a:latin typeface="+mn-lt"/>
                <a:cs typeface="Arial" pitchFamily="34" charset="0"/>
              </a:rPr>
              <a:t>Following this presentation, you will be able to do the</a:t>
            </a:r>
            <a:r>
              <a:rPr lang="en-US" baseline="0" dirty="0" smtClean="0">
                <a:latin typeface="+mn-lt"/>
                <a:cs typeface="Arial" pitchFamily="34" charset="0"/>
              </a:rPr>
              <a:t> following</a:t>
            </a:r>
            <a:r>
              <a:rPr lang="en-US" dirty="0" smtClean="0">
                <a:latin typeface="+mn-lt"/>
                <a:cs typeface="Arial" pitchFamily="34" charset="0"/>
              </a:rPr>
              <a:t>:</a:t>
            </a:r>
          </a:p>
          <a:p>
            <a:pPr>
              <a:defRPr/>
            </a:pPr>
            <a:endParaRPr lang="en-US" dirty="0" smtClean="0">
              <a:latin typeface="+mn-lt"/>
              <a:cs typeface="Arial" pitchFamily="34" charset="0"/>
            </a:endParaRPr>
          </a:p>
          <a:p>
            <a:pPr marL="171450" indent="-171450">
              <a:buFont typeface="Arial" panose="020B0604020202020204" pitchFamily="34" charset="0"/>
              <a:buChar char="•"/>
            </a:pPr>
            <a:r>
              <a:rPr lang="en-US" dirty="0" smtClean="0"/>
              <a:t>Describe the symptoms of food allergies and life-threatening reactions.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ways to prepare for and respond to food allergy emergencies on the school bus.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ways to support safe school buses for students with food allergies. </a:t>
            </a:r>
          </a:p>
          <a:p>
            <a:pPr marL="232914" indent="-232914">
              <a:defRPr/>
            </a:pPr>
            <a:endParaRPr lang="en-US" dirty="0" smtClean="0">
              <a:latin typeface="+mn-lt"/>
              <a:cs typeface="Arial" pitchFamily="34" charset="0"/>
            </a:endParaRPr>
          </a:p>
          <a:p>
            <a:pPr>
              <a:defRPr/>
            </a:pPr>
            <a:r>
              <a:rPr lang="en-US" dirty="0" smtClean="0">
                <a:latin typeface="+mn-lt"/>
                <a:cs typeface="Arial" pitchFamily="34" charset="0"/>
              </a:rPr>
              <a:t>Before we review action steps, I will share some information about the guidelines and the nature of food allergies in lives</a:t>
            </a:r>
            <a:r>
              <a:rPr lang="en-US" baseline="0" dirty="0" smtClean="0">
                <a:latin typeface="+mn-lt"/>
                <a:cs typeface="Arial" pitchFamily="34" charset="0"/>
              </a:rPr>
              <a:t> of the students we serve.</a:t>
            </a:r>
            <a:endParaRPr lang="en-US"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56179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the</a:t>
            </a:r>
            <a:r>
              <a:rPr lang="en-US" baseline="0" dirty="0" smtClean="0"/>
              <a:t> CDC published the </a:t>
            </a:r>
            <a:r>
              <a:rPr lang="en-US" i="1" baseline="0" dirty="0" smtClean="0"/>
              <a:t>Voluntary Guidelines for Managing Food Allergies in Schools and Early Care and Education Programs</a:t>
            </a:r>
            <a:r>
              <a:rPr lang="en-US" i="0" baseline="0" dirty="0" smtClean="0"/>
              <a:t>, to help schools manage the risk of food allergies and severe allergic reactions in students. As a school bus driver or transportation attendant, you need to know how to help students with food allergies be safe during transportation on school buses. This presentation will give you the information you need for managing food allergies and responding to food allergy emergencies during school transportation.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50516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food allergy is an adverse reaction that occurs soon after exposure to a certain food.</a:t>
            </a:r>
          </a:p>
          <a:p>
            <a:pPr marL="171450" indent="-171450">
              <a:buFont typeface="Arial" panose="020B0604020202020204"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Food</a:t>
            </a:r>
            <a:r>
              <a:rPr lang="en-US" baseline="0" dirty="0" smtClean="0"/>
              <a:t> allergies are a growing concern for health care providers and school officials alike. </a:t>
            </a:r>
            <a:r>
              <a:rPr lang="en-US" dirty="0" smtClean="0"/>
              <a:t>In a typical school busload  of 25 students, at least one child is likely to have food allergies.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indent="-171450">
              <a:buFont typeface="Arial" panose="020B0604020202020204" pitchFamily="34" charset="0"/>
              <a:buChar char="•"/>
            </a:pPr>
            <a:r>
              <a:rPr lang="en-US" baseline="0" dirty="0" smtClean="0"/>
              <a:t>For reasons that are not completely understood, the number of children with food allergies is also increasing.</a:t>
            </a:r>
            <a:r>
              <a:rPr lang="en-US" baseline="30000" dirty="0" smtClean="0"/>
              <a:t>1,2  </a:t>
            </a:r>
          </a:p>
          <a:p>
            <a:pPr marL="171450" indent="-171450">
              <a:buFont typeface="Arial" panose="020B0604020202020204" pitchFamily="34" charset="0"/>
              <a:buChar char="•"/>
            </a:pPr>
            <a:endParaRPr lang="en-US" baseline="300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Another alarming fact is that f</a:t>
            </a:r>
            <a:r>
              <a:rPr lang="en-US" dirty="0" smtClean="0"/>
              <a:t>ood allergy reactions can be very serious and even cause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 a good time to have participants</a:t>
            </a:r>
            <a:r>
              <a:rPr lang="en-US" i="1" baseline="0" dirty="0" smtClean="0"/>
              <a:t> who have ever worked with a student with food allergies or have had a family member with life threatening allergies stand up.  This could help emphasize the importance of learning more about managing food allergies during school transportation.</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30000" dirty="0" smtClean="0"/>
          </a:p>
          <a:p>
            <a:r>
              <a:rPr lang="en-US" baseline="0" dirty="0" smtClean="0"/>
              <a:t>So, what do you need to know about food allergies and what you can do to help keep your students healthy and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312066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a:t>
            </a:r>
            <a:r>
              <a:rPr lang="en-US" i="1" baseline="0" dirty="0" smtClean="0"/>
              <a:t> a good time to</a:t>
            </a:r>
            <a:r>
              <a:rPr lang="en-US" i="1" dirty="0" smtClean="0"/>
              <a:t> ask participants</a:t>
            </a:r>
            <a:r>
              <a:rPr lang="en-US" i="1" baseline="0" dirty="0" smtClean="0"/>
              <a:t> if they are aware of a food allergy emergency plan in your school or school division and if they know where to locate this plan. Depending on their responses, you could let them know where to locate the food allergy emergency plan and charge them with becoming familiar with the contents.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first action step you can take is to get trained.  Plan to </a:t>
            </a:r>
            <a:r>
              <a:rPr lang="en-US" sz="1200" kern="1200" baseline="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articipate in training to learn</a:t>
            </a:r>
            <a:r>
              <a:rPr lang="en-US" sz="1200" kern="1200" baseline="0" dirty="0" smtClean="0">
                <a:solidFill>
                  <a:schemeClr val="tx1"/>
                </a:solidFill>
                <a:effectLst/>
                <a:latin typeface="+mn-lt"/>
                <a:ea typeface="+mn-ea"/>
                <a:cs typeface="+mn-cs"/>
              </a:rPr>
              <a:t> about food allergies and learn </a:t>
            </a:r>
            <a:r>
              <a:rPr lang="en-US" sz="1200" kern="1200" dirty="0" smtClean="0">
                <a:solidFill>
                  <a:schemeClr val="tx1"/>
                </a:solidFill>
                <a:effectLst/>
                <a:latin typeface="+mn-lt"/>
                <a:ea typeface="+mn-ea"/>
                <a:cs typeface="+mn-cs"/>
              </a:rPr>
              <a:t>how to respond to an allergic reaction if it occurs on your bus.</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Ask the school nurse or school administrator for information about school food allergy policies.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is also very important to know which students on your bus have food allergies and to be able to review their emergency plans.</a:t>
            </a:r>
          </a:p>
          <a:p>
            <a:pPr marL="17145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Share emergency plans and responsibilities with substitute bus drivers and other adult attendants who assist students on the school bus.</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moment to learn more about food allergies, their symptoms and how to respond to a food allergy emergency. </a:t>
            </a:r>
          </a:p>
          <a:p>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405301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Our second</a:t>
            </a:r>
            <a:r>
              <a:rPr lang="en-US" baseline="0" dirty="0" smtClean="0"/>
              <a:t> action step is to learn about food allergies. </a:t>
            </a:r>
            <a:r>
              <a:rPr lang="en-US" dirty="0" smtClean="0"/>
              <a:t>Understanding</a:t>
            </a:r>
            <a:r>
              <a:rPr lang="en-US" baseline="0" dirty="0" smtClean="0"/>
              <a:t> the nature of food allergies is important so that you know how to help students with food allergies.</a:t>
            </a:r>
          </a:p>
          <a:p>
            <a:endParaRPr lang="en-US" baseline="0" dirty="0" smtClean="0"/>
          </a:p>
          <a:p>
            <a:r>
              <a:rPr lang="en-US" baseline="0" dirty="0" smtClean="0"/>
              <a:t>A severe life-threatening allergic reaction is called anaphylaxis. This kind of reaction usually happens quickly and may cause death.</a:t>
            </a:r>
          </a:p>
          <a:p>
            <a:endParaRPr lang="en-US" baseline="0" dirty="0" smtClean="0"/>
          </a:p>
          <a:p>
            <a:r>
              <a:rPr lang="en-US" baseline="0" dirty="0" smtClean="0"/>
              <a:t>Not all allergic reactions will develop into anaphylaxis; however, early signs of anaphylaxis can resemble a mild allergic reaction.  It is not easy to predict whether these initial, mild symptoms will become an anaphylactic reaction that can result in death.</a:t>
            </a:r>
            <a:r>
              <a:rPr lang="en-US" baseline="30000" dirty="0" smtClean="0"/>
              <a:t>1</a:t>
            </a:r>
            <a:r>
              <a:rPr lang="en-US" baseline="0" dirty="0" smtClean="0"/>
              <a:t> Therefore, all children with known or suspected ingestion of a food allergen and the appearance of symptoms of an allergic reaction must be closely watched and possibly treated for early signs of anaphylaxis. </a:t>
            </a:r>
          </a:p>
          <a:p>
            <a:endParaRPr lang="en-US" baseline="0" dirty="0" smtClean="0"/>
          </a:p>
          <a:p>
            <a:r>
              <a:rPr lang="en-US" baseline="0" dirty="0" smtClean="0"/>
              <a:t>I now want to share with you more about the symptoms of food allergy reactions.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180772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lvl="0"/>
            <a:r>
              <a:rPr lang="en-US" sz="1200" kern="1200" dirty="0" smtClean="0">
                <a:solidFill>
                  <a:schemeClr val="tx1"/>
                </a:solidFill>
                <a:effectLst/>
                <a:latin typeface="+mn-lt"/>
                <a:ea typeface="+mn-ea"/>
                <a:cs typeface="+mn-cs"/>
              </a:rPr>
              <a:t>You can learn to recognize food allergy symptoms.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symptoms</a:t>
            </a:r>
            <a:r>
              <a:rPr lang="en-US" sz="1200" kern="1200" baseline="0" dirty="0" smtClean="0">
                <a:solidFill>
                  <a:schemeClr val="tx1"/>
                </a:solidFill>
                <a:effectLst/>
                <a:latin typeface="+mn-lt"/>
                <a:ea typeface="+mn-ea"/>
                <a:cs typeface="+mn-cs"/>
              </a:rPr>
              <a:t> of food allergy reactions vary for different people and can even change over time. Signs and symptoms of an allergic reaction can develop in a few minutes or up to 1-2 hours after exposure to an allergen, or rarely, even several hours later. </a:t>
            </a:r>
            <a:r>
              <a:rPr lang="en-US" sz="1200" kern="1200" dirty="0" smtClean="0">
                <a:solidFill>
                  <a:schemeClr val="tx1"/>
                </a:solidFill>
                <a:effectLst/>
                <a:latin typeface="+mn-lt"/>
                <a:ea typeface="+mn-ea"/>
                <a:cs typeface="+mn-cs"/>
              </a:rPr>
              <a:t>Food allergy symptoms can include swollen lips, tongue or eyes; itchiness, rash, or hives; nausea, vomiting, diarrhea; congestion, hoarse voice, trouble swallowing; wheezing or difficulty breathing; dizziness or fainting, or loss of consciousness; and mood change or confusion.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children, food allergy reactions can be difficult to see. Some children may not be able to clearly communicate their symptoms due to their development or age. </a:t>
            </a:r>
            <a:r>
              <a:rPr lang="en-US" sz="1200" kern="1200" dirty="0" smtClean="0">
                <a:solidFill>
                  <a:schemeClr val="tx1"/>
                </a:solidFill>
                <a:effectLst/>
                <a:latin typeface="+mn-lt"/>
                <a:ea typeface="+mn-ea"/>
                <a:cs typeface="+mn-cs"/>
              </a:rPr>
              <a:t>Children with food allergies might communicate their symptoms in the following ways:</a:t>
            </a:r>
          </a:p>
          <a:p>
            <a:pPr lvl="0"/>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something is poking my tongue.</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is tingling (or burning).</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itches.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like there is hair on it.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mouth feels funny.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There’s a frog in my throat; there’s something stuck in my throat.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full (or heavy).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lips feel tight.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there are bugs in there (to describe itchy ears).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(my throat) feels thick.</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a bump is on the back of my tongue or throat.</a:t>
            </a:r>
            <a:r>
              <a:rPr lang="en-US" sz="1200" i="1" kern="1200" baseline="30000" dirty="0" smtClean="0">
                <a:solidFill>
                  <a:schemeClr val="tx1"/>
                </a:solidFill>
                <a:effectLst/>
                <a:latin typeface="+mn-lt"/>
                <a:ea typeface="+mn-ea"/>
                <a:cs typeface="+mn-cs"/>
              </a:rPr>
              <a:t>8</a:t>
            </a:r>
          </a:p>
          <a:p>
            <a:pPr lvl="1"/>
            <a:endParaRPr lang="en-US" sz="1200" i="1" kern="1200" baseline="30000" dirty="0" smtClean="0">
              <a:solidFill>
                <a:schemeClr val="tx1"/>
              </a:solidFill>
              <a:effectLst/>
              <a:latin typeface="+mn-lt"/>
              <a:ea typeface="+mn-ea"/>
              <a:cs typeface="+mn-cs"/>
            </a:endParaRPr>
          </a:p>
          <a:p>
            <a:pPr lvl="1"/>
            <a:r>
              <a:rPr lang="en-US" sz="900" i="0" kern="1200" baseline="0" dirty="0" smtClean="0">
                <a:solidFill>
                  <a:schemeClr val="tx1"/>
                </a:solidFill>
                <a:effectLst/>
                <a:latin typeface="+mn-lt"/>
                <a:ea typeface="+mn-ea"/>
                <a:cs typeface="+mn-cs"/>
              </a:rPr>
              <a:t>Source: The Food Allergy &amp; Anaphylaxis Network</a:t>
            </a:r>
            <a:r>
              <a:rPr lang="en-US" sz="900" i="1" kern="1200" baseline="0" dirty="0" smtClean="0">
                <a:solidFill>
                  <a:schemeClr val="tx1"/>
                </a:solidFill>
                <a:effectLst/>
                <a:latin typeface="+mn-lt"/>
                <a:ea typeface="+mn-ea"/>
                <a:cs typeface="+mn-cs"/>
              </a:rPr>
              <a:t>. Food Allergy News. </a:t>
            </a:r>
            <a:r>
              <a:rPr lang="en-US" sz="900" i="0" kern="1200" baseline="0" dirty="0" smtClean="0">
                <a:solidFill>
                  <a:schemeClr val="tx1"/>
                </a:solidFill>
                <a:effectLst/>
                <a:latin typeface="+mn-lt"/>
                <a:ea typeface="+mn-ea"/>
                <a:cs typeface="+mn-cs"/>
              </a:rPr>
              <a:t>2003; 13(2).</a:t>
            </a:r>
            <a:endParaRPr lang="en-US" sz="9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269806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Knowing how to respond to food allergy emergencies is an important action step for school transportation staff. There is no treatment to prevent food allergy reactions. Strict avoidance of the food allergen is the only way to prevent a reaction. Since avoidance is not always possible, school transportation staff must be prepared to deal with allergic reactions, including anaphylaxis. </a:t>
            </a:r>
            <a:r>
              <a:rPr lang="en-US" dirty="0" smtClean="0"/>
              <a:t>The recommended first-line treatment for anaphylaxis is the prompt use of an injectable medication called epinephrine.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07748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baseline="0" dirty="0" smtClean="0"/>
          </a:p>
          <a:p>
            <a:pPr lvl="0"/>
            <a:r>
              <a:rPr lang="en-US" sz="1200" kern="1200" dirty="0" smtClean="0">
                <a:solidFill>
                  <a:schemeClr val="tx1"/>
                </a:solidFill>
                <a:effectLst/>
                <a:latin typeface="+mn-lt"/>
                <a:ea typeface="+mn-ea"/>
                <a:cs typeface="+mn-cs"/>
              </a:rPr>
              <a:t>If you suspect a severe food allergy reaction, or anaphylaxis, take immediate action: </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Know the location of emergency medication and be ready to administer an epinephrine auto-injector if you are a delegated and trained staff member.</a:t>
            </a:r>
            <a:r>
              <a:rPr lang="en-US" sz="1200" kern="1200" baseline="30000" dirty="0" smtClean="0">
                <a:solidFill>
                  <a:schemeClr val="tx1"/>
                </a:solidFill>
                <a:effectLst/>
                <a:latin typeface="+mn-lt"/>
                <a:ea typeface="+mn-ea"/>
                <a:cs typeface="+mn-cs"/>
              </a:rPr>
              <a:t>3-4</a:t>
            </a:r>
          </a:p>
          <a:p>
            <a:pPr marL="171450" lvl="0" indent="-171450">
              <a:buFont typeface="Arial" panose="020B0604020202020204" pitchFamily="34" charset="0"/>
              <a:buChar char="•"/>
            </a:pPr>
            <a:endParaRPr lang="en-US" sz="1200" kern="1200" baseline="300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Call 911 or the emergency medical system (EMS) to ask for emergency transportation of any student showing signs of anaphylaxis. It is important to make sure that your emergency communication</a:t>
            </a:r>
            <a:r>
              <a:rPr lang="en-US" sz="1200" kern="1200" baseline="0" dirty="0" smtClean="0">
                <a:solidFill>
                  <a:schemeClr val="tx1"/>
                </a:solidFill>
                <a:effectLst/>
                <a:latin typeface="+mn-lt"/>
                <a:ea typeface="+mn-ea"/>
                <a:cs typeface="+mn-cs"/>
              </a:rPr>
              <a:t> device (phone, </a:t>
            </a:r>
            <a:r>
              <a:rPr lang="en-US" sz="1200" kern="1200" baseline="0" dirty="0" err="1" smtClean="0">
                <a:solidFill>
                  <a:schemeClr val="tx1"/>
                </a:solidFill>
                <a:effectLst/>
                <a:latin typeface="+mn-lt"/>
                <a:ea typeface="+mn-ea"/>
                <a:cs typeface="+mn-cs"/>
              </a:rPr>
              <a:t>walkie</a:t>
            </a:r>
            <a:r>
              <a:rPr lang="en-US" sz="1200" kern="1200" baseline="0" dirty="0" smtClean="0">
                <a:solidFill>
                  <a:schemeClr val="tx1"/>
                </a:solidFill>
                <a:effectLst/>
                <a:latin typeface="+mn-lt"/>
                <a:ea typeface="+mn-ea"/>
                <a:cs typeface="+mn-cs"/>
              </a:rPr>
              <a:t> talkie, etc.) is charged and functional at all times.  </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 the school administrator know your actions and the need for someone to contact the student’s parents.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with any bus emergency, attending to the needs of the student should take priority.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Pulling</a:t>
            </a:r>
            <a:r>
              <a:rPr lang="en-US" sz="1200" kern="1200" baseline="0" dirty="0" smtClean="0">
                <a:solidFill>
                  <a:schemeClr val="tx1"/>
                </a:solidFill>
                <a:effectLst/>
                <a:latin typeface="+mn-lt"/>
                <a:ea typeface="+mn-ea"/>
                <a:cs typeface="+mn-cs"/>
              </a:rPr>
              <a:t> over to the side of the road to attend to the emergency and wait for emergency medical services is an appropriate action.  </a:t>
            </a:r>
            <a:endParaRPr lang="en-US" sz="1200" kern="1200" dirty="0" smtClean="0">
              <a:solidFill>
                <a:schemeClr val="tx1"/>
              </a:solidFill>
              <a:effectLst/>
              <a:latin typeface="+mn-lt"/>
              <a:ea typeface="+mn-ea"/>
              <a:cs typeface="+mn-cs"/>
            </a:endParaRPr>
          </a:p>
          <a:p>
            <a:pPr lvl="1"/>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633148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 y="1524000"/>
            <a:ext cx="9144001" cy="4419600"/>
          </a:xfrm>
          <a:prstGeom prst="rect">
            <a:avLst/>
          </a:prstGeom>
          <a:solidFill>
            <a:srgbClr val="ECE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4834D-CF83-4636-9765-3963B7DA15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780032"/>
          </a:xfrm>
          <a:prstGeom prst="rect">
            <a:avLst/>
          </a:prstGeom>
        </p:spPr>
      </p:pic>
    </p:spTree>
    <p:extLst>
      <p:ext uri="{BB962C8B-B14F-4D97-AF65-F5344CB8AC3E}">
        <p14:creationId xmlns:p14="http://schemas.microsoft.com/office/powerpoint/2010/main" val="2800289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5D0719B-89AF-40FC-9BF7-133B07CB4027}"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770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B651ED-42A2-468D-95D4-C094B4CED3D8}" type="datetime1">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31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8D350-D96D-46FE-B9F9-D3DC40A975C7}" type="datetime1">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6DEFD-6A7E-48E3-BDCA-0963B35983D1}" type="datetime1">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91C68E5-1569-4BE5-8D44-0E7694E35CE5}"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5740B-9FC7-4DFD-9C1B-D7F2F6E8D5BD}"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A17B-FC9D-4717-B2CB-576027F5640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1388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00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CB4106-11BE-4F61-B7BE-4F716761DC24}"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92802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5A4D1-CB45-4581-9BF7-DC503EC49DB6}"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23817624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4"/>
              </a:buClr>
              <a:buSzPct val="75000"/>
              <a:buFont typeface="Wingdings" panose="05000000000000000000" pitchFamily="2" charset="2"/>
              <a:buChar char=""/>
              <a:defRPr>
                <a:solidFill>
                  <a:srgbClr val="000000"/>
                </a:solidFill>
              </a:defRPr>
            </a:lvl1pPr>
            <a:lvl2pPr marL="742950" indent="-285750">
              <a:buClr>
                <a:schemeClr val="accent4"/>
              </a:buClr>
              <a:buSzPct val="70000"/>
              <a:buFont typeface="Wingdings" panose="05000000000000000000" pitchFamily="2" charset="2"/>
              <a:buChar char="n"/>
              <a:defRPr>
                <a:solidFill>
                  <a:srgbClr val="000000"/>
                </a:solidFill>
              </a:defRPr>
            </a:lvl2pPr>
            <a:lvl3pPr marL="1143000" indent="-228600">
              <a:buClr>
                <a:schemeClr val="accent4"/>
              </a:buClr>
              <a:buSzPct val="70000"/>
              <a:buFont typeface="Wingdings" panose="05000000000000000000" pitchFamily="2" charset="2"/>
              <a:buChar char="t"/>
              <a:defRPr>
                <a:solidFill>
                  <a:srgbClr val="000000"/>
                </a:solidFill>
              </a:defRPr>
            </a:lvl3pPr>
            <a:lvl4pPr marL="1714500" indent="-342900">
              <a:buClr>
                <a:schemeClr val="accent4"/>
              </a:buClr>
              <a:buSzPct val="65000"/>
              <a:buFont typeface="Wingdings" panose="05000000000000000000" pitchFamily="2" charset="2"/>
              <a:buChar char="v"/>
              <a:defRPr>
                <a:solidFill>
                  <a:srgbClr val="000000"/>
                </a:solidFill>
              </a:defRPr>
            </a:lvl4pPr>
            <a:lvl5pPr marL="2057400" indent="-228600">
              <a:buClr>
                <a:schemeClr val="accent4"/>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96FE89-9886-4032-AEDD-E295F26AD2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402797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 Same Side Corner Rectangle 6"/>
          <p:cNvSpPr/>
          <p:nvPr userDrawn="1"/>
        </p:nvSpPr>
        <p:spPr>
          <a:xfrm>
            <a:off x="368899" y="390724"/>
            <a:ext cx="8414049" cy="846256"/>
          </a:xfrm>
          <a:prstGeom prst="round2SameRect">
            <a:avLst>
              <a:gd name="adj1" fmla="val 1300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4"/>
              </a:buClr>
              <a:buSzPct val="75000"/>
              <a:buFont typeface="Wingdings" panose="05000000000000000000" pitchFamily="2" charset="2"/>
              <a:buChar char=""/>
              <a:defRPr>
                <a:solidFill>
                  <a:srgbClr val="000000"/>
                </a:solidFill>
              </a:defRPr>
            </a:lvl1pPr>
            <a:lvl2pPr marL="742950" indent="-285750">
              <a:buClr>
                <a:schemeClr val="accent4"/>
              </a:buClr>
              <a:buSzPct val="70000"/>
              <a:buFont typeface="Wingdings" panose="05000000000000000000" pitchFamily="2" charset="2"/>
              <a:buChar char="n"/>
              <a:defRPr>
                <a:solidFill>
                  <a:srgbClr val="000000"/>
                </a:solidFill>
              </a:defRPr>
            </a:lvl2pPr>
            <a:lvl3pPr marL="1143000" indent="-228600">
              <a:buClr>
                <a:schemeClr val="accent4"/>
              </a:buClr>
              <a:buSzPct val="70000"/>
              <a:buFont typeface="Wingdings" panose="05000000000000000000" pitchFamily="2" charset="2"/>
              <a:buChar char="t"/>
              <a:defRPr>
                <a:solidFill>
                  <a:srgbClr val="000000"/>
                </a:solidFill>
              </a:defRPr>
            </a:lvl3pPr>
            <a:lvl4pPr marL="1714500" indent="-342900">
              <a:buClr>
                <a:schemeClr val="accent4"/>
              </a:buClr>
              <a:buSzPct val="65000"/>
              <a:buFont typeface="Wingdings" panose="05000000000000000000" pitchFamily="2" charset="2"/>
              <a:buChar char="v"/>
              <a:defRPr>
                <a:solidFill>
                  <a:srgbClr val="000000"/>
                </a:solidFill>
              </a:defRPr>
            </a:lvl4pPr>
            <a:lvl5pPr marL="2057400" indent="-228600">
              <a:buClr>
                <a:schemeClr val="accent4"/>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96FE89-9886-4032-AEDD-E295F26AD2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p:txBody>
          <a:bodyPr/>
          <a:lstStyle>
            <a:lvl1pPr>
              <a:defRPr b="1">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68536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8332"/>
            <a:ext cx="8383024" cy="939630"/>
          </a:xfrm>
          <a:prstGeom prst="rect">
            <a:avLst/>
          </a:prstGeom>
        </p:spPr>
      </p:pic>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4"/>
              </a:buClr>
              <a:buSzPct val="75000"/>
              <a:buFont typeface="Wingdings" panose="05000000000000000000" pitchFamily="2" charset="2"/>
              <a:buChar char=""/>
              <a:defRPr>
                <a:solidFill>
                  <a:srgbClr val="000000"/>
                </a:solidFill>
              </a:defRPr>
            </a:lvl1pPr>
            <a:lvl2pPr marL="742950" indent="-285750">
              <a:buClr>
                <a:schemeClr val="accent4"/>
              </a:buClr>
              <a:buSzPct val="70000"/>
              <a:buFont typeface="Wingdings" panose="05000000000000000000" pitchFamily="2" charset="2"/>
              <a:buChar char="n"/>
              <a:defRPr>
                <a:solidFill>
                  <a:srgbClr val="000000"/>
                </a:solidFill>
              </a:defRPr>
            </a:lvl2pPr>
            <a:lvl3pPr marL="1143000" indent="-228600">
              <a:buClr>
                <a:schemeClr val="accent4"/>
              </a:buClr>
              <a:buSzPct val="70000"/>
              <a:buFont typeface="Wingdings" panose="05000000000000000000" pitchFamily="2" charset="2"/>
              <a:buChar char="t"/>
              <a:defRPr>
                <a:solidFill>
                  <a:srgbClr val="000000"/>
                </a:solidFill>
              </a:defRPr>
            </a:lvl3pPr>
            <a:lvl4pPr marL="1714500" indent="-342900">
              <a:buClr>
                <a:schemeClr val="accent4"/>
              </a:buClr>
              <a:buSzPct val="65000"/>
              <a:buFont typeface="Wingdings" panose="05000000000000000000" pitchFamily="2" charset="2"/>
              <a:buChar char="v"/>
              <a:defRPr>
                <a:solidFill>
                  <a:srgbClr val="000000"/>
                </a:solidFill>
              </a:defRPr>
            </a:lvl4pPr>
            <a:lvl5pPr marL="2057400" indent="-228600">
              <a:buClr>
                <a:schemeClr val="accent4"/>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96FE89-9886-4032-AEDD-E295F26AD2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838200" y="381000"/>
            <a:ext cx="8229600" cy="1143000"/>
          </a:xfrm>
        </p:spPr>
        <p:txBody>
          <a:bodyPr/>
          <a:lstStyle>
            <a:lvl1pPr>
              <a:defRPr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21968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894" y="580292"/>
            <a:ext cx="8394277" cy="934673"/>
          </a:xfrm>
          <a:prstGeom prst="rect">
            <a:avLst/>
          </a:prstGeom>
        </p:spPr>
      </p:pic>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4"/>
              </a:buClr>
              <a:buSzPct val="75000"/>
              <a:buFont typeface="Wingdings" panose="05000000000000000000" pitchFamily="2" charset="2"/>
              <a:buChar char=""/>
              <a:defRPr>
                <a:solidFill>
                  <a:srgbClr val="000000"/>
                </a:solidFill>
              </a:defRPr>
            </a:lvl1pPr>
            <a:lvl2pPr marL="742950" indent="-285750">
              <a:buClr>
                <a:schemeClr val="accent4"/>
              </a:buClr>
              <a:buSzPct val="70000"/>
              <a:buFont typeface="Wingdings" panose="05000000000000000000" pitchFamily="2" charset="2"/>
              <a:buChar char="n"/>
              <a:defRPr>
                <a:solidFill>
                  <a:srgbClr val="000000"/>
                </a:solidFill>
              </a:defRPr>
            </a:lvl2pPr>
            <a:lvl3pPr marL="1143000" indent="-228600">
              <a:buClr>
                <a:schemeClr val="accent4"/>
              </a:buClr>
              <a:buSzPct val="70000"/>
              <a:buFont typeface="Wingdings" panose="05000000000000000000" pitchFamily="2" charset="2"/>
              <a:buChar char="t"/>
              <a:defRPr>
                <a:solidFill>
                  <a:srgbClr val="000000"/>
                </a:solidFill>
              </a:defRPr>
            </a:lvl3pPr>
            <a:lvl4pPr marL="1714500" indent="-342900">
              <a:buClr>
                <a:schemeClr val="accent4"/>
              </a:buClr>
              <a:buSzPct val="65000"/>
              <a:buFont typeface="Wingdings" panose="05000000000000000000" pitchFamily="2" charset="2"/>
              <a:buChar char="v"/>
              <a:defRPr>
                <a:solidFill>
                  <a:srgbClr val="000000"/>
                </a:solidFill>
              </a:defRPr>
            </a:lvl4pPr>
            <a:lvl5pPr marL="2057400" indent="-228600">
              <a:buClr>
                <a:schemeClr val="accent4"/>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96FE89-9886-4032-AEDD-E295F26AD2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838200" y="381000"/>
            <a:ext cx="8229600" cy="1143000"/>
          </a:xfrm>
        </p:spPr>
        <p:txBody>
          <a:bodyPr/>
          <a:lstStyle>
            <a:lvl1pPr>
              <a:defRPr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130264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30" y="538077"/>
            <a:ext cx="8457595" cy="912314"/>
          </a:xfrm>
          <a:prstGeom prst="rect">
            <a:avLst/>
          </a:prstGeom>
        </p:spPr>
      </p:pic>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4"/>
              </a:buClr>
              <a:buSzPct val="75000"/>
              <a:buFont typeface="Wingdings" panose="05000000000000000000" pitchFamily="2" charset="2"/>
              <a:buChar char=""/>
              <a:defRPr>
                <a:solidFill>
                  <a:srgbClr val="000000"/>
                </a:solidFill>
              </a:defRPr>
            </a:lvl1pPr>
            <a:lvl2pPr marL="742950" indent="-285750">
              <a:buClr>
                <a:schemeClr val="accent4"/>
              </a:buClr>
              <a:buSzPct val="70000"/>
              <a:buFont typeface="Wingdings" panose="05000000000000000000" pitchFamily="2" charset="2"/>
              <a:buChar char="n"/>
              <a:defRPr>
                <a:solidFill>
                  <a:srgbClr val="000000"/>
                </a:solidFill>
              </a:defRPr>
            </a:lvl2pPr>
            <a:lvl3pPr marL="1143000" indent="-228600">
              <a:buClr>
                <a:schemeClr val="accent4"/>
              </a:buClr>
              <a:buSzPct val="70000"/>
              <a:buFont typeface="Wingdings" panose="05000000000000000000" pitchFamily="2" charset="2"/>
              <a:buChar char="t"/>
              <a:defRPr>
                <a:solidFill>
                  <a:srgbClr val="000000"/>
                </a:solidFill>
              </a:defRPr>
            </a:lvl3pPr>
            <a:lvl4pPr marL="1714500" indent="-342900">
              <a:buClr>
                <a:schemeClr val="accent4"/>
              </a:buClr>
              <a:buSzPct val="65000"/>
              <a:buFont typeface="Wingdings" panose="05000000000000000000" pitchFamily="2" charset="2"/>
              <a:buChar char="v"/>
              <a:defRPr>
                <a:solidFill>
                  <a:srgbClr val="000000"/>
                </a:solidFill>
              </a:defRPr>
            </a:lvl4pPr>
            <a:lvl5pPr marL="2057400" indent="-228600">
              <a:buClr>
                <a:schemeClr val="accent4"/>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96FE89-9886-4032-AEDD-E295F26AD2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838200" y="381000"/>
            <a:ext cx="8229600" cy="1143000"/>
          </a:xfrm>
        </p:spPr>
        <p:txBody>
          <a:bodyPr/>
          <a:lstStyle>
            <a:lvl1pPr>
              <a:defRPr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147819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6" y="533400"/>
            <a:ext cx="8428038" cy="914400"/>
          </a:xfrm>
          <a:prstGeom prst="rect">
            <a:avLst/>
          </a:prstGeom>
        </p:spPr>
      </p:pic>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4"/>
              </a:buClr>
              <a:buSzPct val="75000"/>
              <a:buFont typeface="Wingdings" panose="05000000000000000000" pitchFamily="2" charset="2"/>
              <a:buChar char=""/>
              <a:defRPr>
                <a:solidFill>
                  <a:srgbClr val="000000"/>
                </a:solidFill>
              </a:defRPr>
            </a:lvl1pPr>
            <a:lvl2pPr marL="742950" indent="-285750">
              <a:buClr>
                <a:schemeClr val="accent4"/>
              </a:buClr>
              <a:buSzPct val="70000"/>
              <a:buFont typeface="Wingdings" panose="05000000000000000000" pitchFamily="2" charset="2"/>
              <a:buChar char="n"/>
              <a:defRPr>
                <a:solidFill>
                  <a:srgbClr val="000000"/>
                </a:solidFill>
              </a:defRPr>
            </a:lvl2pPr>
            <a:lvl3pPr marL="1143000" indent="-228600">
              <a:buClr>
                <a:schemeClr val="accent4"/>
              </a:buClr>
              <a:buSzPct val="70000"/>
              <a:buFont typeface="Wingdings" panose="05000000000000000000" pitchFamily="2" charset="2"/>
              <a:buChar char="t"/>
              <a:defRPr>
                <a:solidFill>
                  <a:srgbClr val="000000"/>
                </a:solidFill>
              </a:defRPr>
            </a:lvl3pPr>
            <a:lvl4pPr marL="1714500" indent="-342900">
              <a:buClr>
                <a:schemeClr val="accent4"/>
              </a:buClr>
              <a:buSzPct val="65000"/>
              <a:buFont typeface="Wingdings" panose="05000000000000000000" pitchFamily="2" charset="2"/>
              <a:buChar char="v"/>
              <a:defRPr>
                <a:solidFill>
                  <a:srgbClr val="000000"/>
                </a:solidFill>
              </a:defRPr>
            </a:lvl4pPr>
            <a:lvl5pPr marL="2057400" indent="-228600">
              <a:buClr>
                <a:schemeClr val="accent4"/>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96FE89-9886-4032-AEDD-E295F26AD2D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838200" y="381000"/>
            <a:ext cx="8229600" cy="1143000"/>
          </a:xfrm>
        </p:spPr>
        <p:txBody>
          <a:bodyPr/>
          <a:lstStyle>
            <a:lvl1pPr>
              <a:defRPr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61870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9A602-A2C8-4F9C-BA8E-2779AFD8BFFE}"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358775" y="381000"/>
              <a:ext cx="8435368" cy="6107264"/>
            </a:xfrm>
            <a:prstGeom prst="roundRect">
              <a:avLst>
                <a:gd name="adj" fmla="val 2034"/>
              </a:avLst>
            </a:prstGeom>
            <a:solidFill>
              <a:srgbClr val="ECE7F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B0EBB3B8-8471-4794-BCC0-79135A9BCD20}" type="datetime1">
              <a:rPr lang="en-US" smtClean="0"/>
              <a:t>2/5/2015</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HealthyYouth/foodallergi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ncstonline.org/" TargetMode="External"/><Relationship Id="rId4" Type="http://schemas.openxmlformats.org/officeDocument/2006/relationships/hyperlink" Target="http://www.cdc.gov/healthyyouth/foodallerg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128" y="4495800"/>
            <a:ext cx="8001000" cy="1371600"/>
          </a:xfrm>
        </p:spPr>
        <p:txBody>
          <a:bodyPr>
            <a:noAutofit/>
          </a:bodyPr>
          <a:lstStyle/>
          <a:p>
            <a:r>
              <a:rPr lang="en-US" sz="2800" b="1" dirty="0" smtClean="0">
                <a:solidFill>
                  <a:schemeClr val="accent4">
                    <a:lumMod val="75000"/>
                  </a:schemeClr>
                </a:solidFill>
              </a:rPr>
              <a:t>Voluntary Guidelines for Managing Food Allergies in Schools and Early Care and Education Programs</a:t>
            </a:r>
            <a:endParaRPr lang="en-US" sz="2800" b="1" dirty="0">
              <a:solidFill>
                <a:schemeClr val="accent4">
                  <a:lumMod val="75000"/>
                </a:schemeClr>
              </a:solidFill>
            </a:endParaRPr>
          </a:p>
        </p:txBody>
      </p:sp>
      <p:pic>
        <p:nvPicPr>
          <p:cNvPr id="5" name="Picture 4" descr="Photo of children inline to get on bu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084" y="1788436"/>
            <a:ext cx="4296215" cy="2849880"/>
          </a:xfrm>
          <a:prstGeom prst="rect">
            <a:avLst/>
          </a:prstGeom>
          <a:ln w="19050">
            <a:solidFill>
              <a:schemeClr val="accent4">
                <a:lumMod val="75000"/>
              </a:schemeClr>
            </a:solidFill>
          </a:ln>
        </p:spPr>
      </p:pic>
    </p:spTree>
    <p:extLst>
      <p:ext uri="{BB962C8B-B14F-4D97-AF65-F5344CB8AC3E}">
        <p14:creationId xmlns:p14="http://schemas.microsoft.com/office/powerpoint/2010/main" val="61340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a:spLocks noGrp="1"/>
          </p:cNvSpPr>
          <p:nvPr>
            <p:ph idx="1"/>
          </p:nvPr>
        </p:nvSpPr>
        <p:spPr>
          <a:xfrm>
            <a:off x="1676400" y="1605591"/>
            <a:ext cx="7086600" cy="3916363"/>
          </a:xfrm>
        </p:spPr>
        <p:txBody>
          <a:bodyPr>
            <a:normAutofit/>
          </a:bodyPr>
          <a:lstStyle/>
          <a:p>
            <a:pPr>
              <a:spcAft>
                <a:spcPts val="600"/>
              </a:spcAft>
            </a:pPr>
            <a:r>
              <a:rPr lang="en-US" sz="2800" b="1" dirty="0" smtClean="0"/>
              <a:t>Help prevent food allergy emergencies!</a:t>
            </a:r>
            <a:endParaRPr lang="en-US" sz="2800" dirty="0" smtClean="0"/>
          </a:p>
          <a:p>
            <a:pPr lvl="1">
              <a:spcAft>
                <a:spcPts val="600"/>
              </a:spcAft>
            </a:pPr>
            <a:r>
              <a:rPr lang="en-US" dirty="0" smtClean="0"/>
              <a:t>Enforce rules that prohibit eating and drinking on the school bus.</a:t>
            </a:r>
          </a:p>
          <a:p>
            <a:pPr lvl="1">
              <a:spcAft>
                <a:spcPts val="600"/>
              </a:spcAft>
            </a:pPr>
            <a:r>
              <a:rPr lang="en-US" dirty="0" smtClean="0"/>
              <a:t>Do not give food or candy to students.</a:t>
            </a:r>
          </a:p>
          <a:p>
            <a:pPr lvl="1">
              <a:spcAft>
                <a:spcPts val="600"/>
              </a:spcAft>
            </a:pPr>
            <a:r>
              <a:rPr lang="en-US" dirty="0" smtClean="0"/>
              <a:t>Follow your school district’s cleaning procedures for bus surfaces, such as seats and handrails.</a:t>
            </a:r>
          </a:p>
        </p:txBody>
      </p:sp>
      <p:pic>
        <p:nvPicPr>
          <p:cNvPr id="6" name="Picture 5" descr="Photo of bus with 'STOP&quot; sign."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47" y="4078431"/>
            <a:ext cx="1559853" cy="2341701"/>
          </a:xfrm>
          <a:prstGeom prst="rect">
            <a:avLst/>
          </a:prstGeom>
          <a:ln>
            <a:solidFill>
              <a:schemeClr val="accent4">
                <a:lumMod val="75000"/>
              </a:schemeClr>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10</a:t>
            </a:fld>
            <a:endParaRPr lang="en-US"/>
          </a:p>
        </p:txBody>
      </p:sp>
    </p:spTree>
    <p:extLst>
      <p:ext uri="{BB962C8B-B14F-4D97-AF65-F5344CB8AC3E}">
        <p14:creationId xmlns:p14="http://schemas.microsoft.com/office/powerpoint/2010/main" val="23455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37599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2"/>
          <p:cNvSpPr>
            <a:spLocks noGrp="1"/>
          </p:cNvSpPr>
          <p:nvPr>
            <p:ph idx="1"/>
          </p:nvPr>
        </p:nvSpPr>
        <p:spPr>
          <a:xfrm>
            <a:off x="457200" y="1676400"/>
            <a:ext cx="6781800" cy="4876800"/>
          </a:xfrm>
        </p:spPr>
        <p:txBody>
          <a:bodyPr>
            <a:noAutofit/>
          </a:bodyPr>
          <a:lstStyle/>
          <a:p>
            <a:r>
              <a:rPr lang="en-US" sz="2800" b="1" dirty="0" smtClean="0"/>
              <a:t>Support a healthy and safe transportation</a:t>
            </a:r>
          </a:p>
          <a:p>
            <a:pPr lvl="1">
              <a:spcBef>
                <a:spcPts val="600"/>
              </a:spcBef>
              <a:spcAft>
                <a:spcPts val="600"/>
              </a:spcAft>
            </a:pPr>
            <a:r>
              <a:rPr lang="en-US" sz="2600" dirty="0" smtClean="0"/>
              <a:t>Make sure your radios or phones are working properly.</a:t>
            </a:r>
          </a:p>
          <a:p>
            <a:pPr lvl="1">
              <a:spcBef>
                <a:spcPts val="600"/>
              </a:spcBef>
              <a:spcAft>
                <a:spcPts val="600"/>
              </a:spcAft>
            </a:pPr>
            <a:r>
              <a:rPr lang="en-US" sz="2600" dirty="0" smtClean="0"/>
              <a:t>Enforce no eating rules on buses.</a:t>
            </a:r>
          </a:p>
          <a:p>
            <a:pPr lvl="1">
              <a:spcBef>
                <a:spcPts val="600"/>
              </a:spcBef>
              <a:spcAft>
                <a:spcPts val="600"/>
              </a:spcAft>
            </a:pPr>
            <a:r>
              <a:rPr lang="en-US" sz="2600" dirty="0" smtClean="0"/>
              <a:t>Do not give food or candy to students.</a:t>
            </a:r>
          </a:p>
          <a:p>
            <a:pPr lvl="1">
              <a:spcBef>
                <a:spcPts val="600"/>
              </a:spcBef>
              <a:spcAft>
                <a:spcPts val="600"/>
              </a:spcAft>
            </a:pPr>
            <a:r>
              <a:rPr lang="en-US" sz="2600" dirty="0" smtClean="0"/>
              <a:t>Encourage students to treat each          other with kindness and respect.</a:t>
            </a:r>
          </a:p>
          <a:p>
            <a:pPr lvl="1">
              <a:spcBef>
                <a:spcPts val="600"/>
              </a:spcBef>
              <a:spcAft>
                <a:spcPts val="600"/>
              </a:spcAft>
            </a:pPr>
            <a:r>
              <a:rPr lang="en-US" sz="2600" dirty="0" smtClean="0"/>
              <a:t>Report all cases of bullying to the         school administrator. </a:t>
            </a:r>
            <a:endParaRPr lang="en-US" sz="2600" dirty="0"/>
          </a:p>
        </p:txBody>
      </p:sp>
      <p:pic>
        <p:nvPicPr>
          <p:cNvPr id="6" name="Picture 5" descr="Children walking up steps on bu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514600"/>
            <a:ext cx="2129656" cy="320040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11</a:t>
            </a:fld>
            <a:endParaRPr lang="en-US"/>
          </a:p>
        </p:txBody>
      </p:sp>
    </p:spTree>
    <p:extLst>
      <p:ext uri="{BB962C8B-B14F-4D97-AF65-F5344CB8AC3E}">
        <p14:creationId xmlns:p14="http://schemas.microsoft.com/office/powerpoint/2010/main" val="24866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438525"/>
            <a:ext cx="8229600" cy="1039091"/>
          </a:xfrm>
        </p:spPr>
        <p:txBody>
          <a:bodyPr>
            <a:normAutofit/>
          </a:bodyPr>
          <a:lstStyle/>
          <a:p>
            <a:r>
              <a:rPr lang="en-US" sz="3200" b="1" dirty="0">
                <a:solidFill>
                  <a:schemeClr val="bg1"/>
                </a:solidFill>
              </a:rPr>
              <a:t>Where can you find more information?</a:t>
            </a:r>
            <a:endParaRPr lang="en-US" sz="3200" dirty="0">
              <a:solidFill>
                <a:schemeClr val="bg1"/>
              </a:solidFill>
            </a:endParaRPr>
          </a:p>
        </p:txBody>
      </p:sp>
      <p:sp>
        <p:nvSpPr>
          <p:cNvPr id="5" name="Content Placeholder 2"/>
          <p:cNvSpPr>
            <a:spLocks noGrp="1"/>
          </p:cNvSpPr>
          <p:nvPr>
            <p:ph idx="1"/>
          </p:nvPr>
        </p:nvSpPr>
        <p:spPr>
          <a:xfrm>
            <a:off x="838200" y="1576753"/>
            <a:ext cx="7772400" cy="4525963"/>
          </a:xfrm>
        </p:spPr>
        <p:txBody>
          <a:bodyPr>
            <a:noAutofit/>
          </a:bodyPr>
          <a:lstStyle/>
          <a:p>
            <a:r>
              <a:rPr lang="en-US" sz="2800" b="1" dirty="0"/>
              <a:t>Centers for Disease Control and Prevention</a:t>
            </a:r>
            <a:r>
              <a:rPr lang="en-US" sz="2800" dirty="0"/>
              <a:t>. </a:t>
            </a:r>
            <a:r>
              <a:rPr lang="en-US" sz="2800" i="1" u="sng" dirty="0">
                <a:hlinkClick r:id="rId3"/>
              </a:rPr>
              <a:t>Voluntary Guidelines for Managing Food Allergies in Schools and Early Care and Education Programs</a:t>
            </a:r>
            <a:r>
              <a:rPr lang="en-US" sz="2800" dirty="0"/>
              <a:t>. 2013. Available at </a:t>
            </a:r>
            <a:r>
              <a:rPr lang="en-US" sz="2800" u="sng" dirty="0">
                <a:hlinkClick r:id="rId4"/>
              </a:rPr>
              <a:t>www.cdc.gov/healthyyouth/foodallergies/</a:t>
            </a:r>
            <a:endParaRPr lang="en-US" sz="2800" dirty="0"/>
          </a:p>
          <a:p>
            <a:pPr marL="0" indent="0">
              <a:buNone/>
            </a:pPr>
            <a:endParaRPr lang="en-US" sz="2800" dirty="0"/>
          </a:p>
          <a:p>
            <a:r>
              <a:rPr lang="en-US" sz="2800" b="1" i="1" dirty="0"/>
              <a:t>National School Transportation Specifications &amp; Procedures</a:t>
            </a:r>
            <a:r>
              <a:rPr lang="en-US" sz="2800" dirty="0"/>
              <a:t>. Adopted by the Fifteenth National Congress on School Transportation.  May 2013. Available at </a:t>
            </a:r>
            <a:r>
              <a:rPr lang="en-US" sz="2800" u="sng" dirty="0">
                <a:hlinkClick r:id="rId5"/>
              </a:rPr>
              <a:t>http://ncstonline.org/</a:t>
            </a:r>
            <a:r>
              <a:rPr lang="en-US" sz="2800" dirty="0"/>
              <a:t> </a:t>
            </a:r>
          </a:p>
          <a:p>
            <a:endParaRPr lang="en-US" sz="2800" dirty="0"/>
          </a:p>
        </p:txBody>
      </p:sp>
      <p:sp>
        <p:nvSpPr>
          <p:cNvPr id="3" name="Slide Number Placeholder 2"/>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227984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6000" b="1" dirty="0" smtClean="0"/>
              <a:t>Questions ?</a:t>
            </a:r>
            <a:endParaRPr lang="en-US" sz="6000" b="1" dirty="0"/>
          </a:p>
        </p:txBody>
      </p:sp>
      <p:pic>
        <p:nvPicPr>
          <p:cNvPr id="4" name="Picture 3" descr="Girl looking up."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934" y="1828389"/>
            <a:ext cx="2971800" cy="4457700"/>
          </a:xfrm>
          <a:prstGeom prst="rect">
            <a:avLst/>
          </a:prstGeom>
          <a:ln w="19050">
            <a:solidFill>
              <a:schemeClr val="accent4">
                <a:lumMod val="75000"/>
              </a:schemeClr>
            </a:solidFill>
          </a:ln>
        </p:spPr>
      </p:pic>
      <p:sp>
        <p:nvSpPr>
          <p:cNvPr id="5" name="Slide Number Placeholder 4"/>
          <p:cNvSpPr>
            <a:spLocks noGrp="1"/>
          </p:cNvSpPr>
          <p:nvPr>
            <p:ph type="sldNum" sz="quarter" idx="12"/>
          </p:nvPr>
        </p:nvSpPr>
        <p:spPr/>
        <p:txBody>
          <a:bodyPr/>
          <a:lstStyle/>
          <a:p>
            <a:fld id="{DA4F2ACC-3EB2-4AE2-9B8F-56C50A7F71BF}" type="slidenum">
              <a:rPr lang="en-US" smtClean="0"/>
              <a:t>13</a:t>
            </a:fld>
            <a:endParaRPr lang="en-US"/>
          </a:p>
        </p:txBody>
      </p:sp>
    </p:spTree>
    <p:extLst>
      <p:ext uri="{BB962C8B-B14F-4D97-AF65-F5344CB8AC3E}">
        <p14:creationId xmlns:p14="http://schemas.microsoft.com/office/powerpoint/2010/main" val="131224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a:bodyPr>
          <a:lstStyle/>
          <a:p>
            <a:r>
              <a:rPr lang="en-US" sz="3200" b="1" dirty="0" smtClean="0">
                <a:solidFill>
                  <a:schemeClr val="bg1"/>
                </a:solidFill>
              </a:rPr>
              <a:t>Resources</a:t>
            </a:r>
            <a:endParaRPr lang="en-US" sz="3200" b="1" dirty="0">
              <a:solidFill>
                <a:schemeClr val="bg1"/>
              </a:solidFill>
            </a:endParaRPr>
          </a:p>
        </p:txBody>
      </p:sp>
      <p:sp>
        <p:nvSpPr>
          <p:cNvPr id="5" name="Content Placeholder 2"/>
          <p:cNvSpPr>
            <a:spLocks noGrp="1"/>
          </p:cNvSpPr>
          <p:nvPr>
            <p:ph idx="1"/>
          </p:nvPr>
        </p:nvSpPr>
        <p:spPr>
          <a:xfrm>
            <a:off x="550984" y="1447800"/>
            <a:ext cx="8229600" cy="4953000"/>
          </a:xfrm>
        </p:spPr>
        <p:txBody>
          <a:bodyPr>
            <a:normAutofit fontScale="70000" lnSpcReduction="20000"/>
          </a:bodyPr>
          <a:lstStyle/>
          <a:p>
            <a:pPr marL="0" indent="0" algn="ctr">
              <a:buNone/>
            </a:pPr>
            <a:endParaRPr lang="en-US" sz="4400" dirty="0"/>
          </a:p>
          <a:p>
            <a:pPr marL="514350" indent="-514350">
              <a:lnSpc>
                <a:spcPts val="100"/>
              </a:lnSpc>
              <a:buSzPct val="100000"/>
              <a:buAutoNum type="arabicPeriod"/>
            </a:pPr>
            <a:r>
              <a:rPr lang="en-US" sz="2900" dirty="0" err="1" smtClean="0"/>
              <a:t>Branum</a:t>
            </a:r>
            <a:r>
              <a:rPr lang="en-US" sz="2900" dirty="0" smtClean="0"/>
              <a:t> </a:t>
            </a:r>
            <a:r>
              <a:rPr lang="en-US" sz="2900" dirty="0"/>
              <a:t>AM, </a:t>
            </a:r>
            <a:r>
              <a:rPr lang="en-US" sz="2900" dirty="0" err="1"/>
              <a:t>Lukacs</a:t>
            </a:r>
            <a:r>
              <a:rPr lang="en-US" sz="2900" dirty="0"/>
              <a:t> SL. Food allergy among </a:t>
            </a:r>
            <a:r>
              <a:rPr lang="en-US" sz="2900" dirty="0" smtClean="0"/>
              <a:t>US children</a:t>
            </a:r>
            <a:r>
              <a:rPr lang="en-US" sz="2900" dirty="0"/>
              <a:t>: trends </a:t>
            </a:r>
            <a:r>
              <a:rPr lang="en-US" sz="2900" dirty="0" smtClean="0"/>
              <a:t>in</a:t>
            </a:r>
          </a:p>
          <a:p>
            <a:pPr marL="0" indent="0">
              <a:buSzPct val="100000"/>
              <a:buNone/>
            </a:pPr>
            <a:r>
              <a:rPr lang="en-US" sz="2900" dirty="0" smtClean="0"/>
              <a:t>         </a:t>
            </a:r>
            <a:r>
              <a:rPr lang="en-US" sz="2900" dirty="0"/>
              <a:t>prevalence and hospitalizations. </a:t>
            </a:r>
            <a:r>
              <a:rPr lang="en-US" sz="2900" i="1" dirty="0"/>
              <a:t>NCHS Data Brief</a:t>
            </a:r>
            <a:r>
              <a:rPr lang="en-US" sz="2900" dirty="0"/>
              <a:t>. 2008;10:1-8. </a:t>
            </a:r>
          </a:p>
          <a:p>
            <a:pPr marL="0" indent="0">
              <a:buSzPct val="100000"/>
              <a:buNone/>
            </a:pPr>
            <a:r>
              <a:rPr lang="en-US" dirty="0"/>
              <a:t> </a:t>
            </a:r>
            <a:endParaRPr lang="en-US" sz="1400" dirty="0"/>
          </a:p>
          <a:p>
            <a:pPr marL="514350" lvl="0" indent="-514350">
              <a:buSzPct val="100000"/>
              <a:buAutoNum type="arabicPeriod" startAt="2"/>
            </a:pPr>
            <a:r>
              <a:rPr lang="en-US" sz="2900" dirty="0" smtClean="0"/>
              <a:t>Liu </a:t>
            </a:r>
            <a:r>
              <a:rPr lang="en-US" sz="2900" dirty="0"/>
              <a:t>AH, Jaramillo R, </a:t>
            </a:r>
            <a:r>
              <a:rPr lang="en-US" sz="2900" dirty="0" err="1"/>
              <a:t>Sicherer</a:t>
            </a:r>
            <a:r>
              <a:rPr lang="en-US" sz="2900" dirty="0"/>
              <a:t> SH, et al. National prevalence and risk factors </a:t>
            </a:r>
            <a:r>
              <a:rPr lang="en-US" sz="2900" dirty="0" smtClean="0"/>
              <a:t>for </a:t>
            </a:r>
            <a:r>
              <a:rPr lang="en-US" sz="2900" dirty="0"/>
              <a:t>food allergy and relationship to asthma: results from the National Health and Nutrition Examination Survey 2005-2006. </a:t>
            </a:r>
            <a:r>
              <a:rPr lang="en-US" sz="2900" i="1" dirty="0"/>
              <a:t>J Allergy </a:t>
            </a:r>
            <a:r>
              <a:rPr lang="en-US" sz="2900" i="1" dirty="0" err="1"/>
              <a:t>Clin</a:t>
            </a:r>
            <a:r>
              <a:rPr lang="en-US" sz="2900" i="1" dirty="0"/>
              <a:t> </a:t>
            </a:r>
            <a:r>
              <a:rPr lang="en-US" sz="2900" i="1" dirty="0" err="1"/>
              <a:t>Immunol</a:t>
            </a:r>
            <a:r>
              <a:rPr lang="en-US" sz="2900" dirty="0"/>
              <a:t>. 2010;126(4):798-806.e13. </a:t>
            </a:r>
          </a:p>
          <a:p>
            <a:pPr marL="0" indent="0">
              <a:buSzPct val="100000"/>
              <a:buNone/>
            </a:pPr>
            <a:r>
              <a:rPr lang="en-US" sz="1600" dirty="0"/>
              <a:t> </a:t>
            </a:r>
          </a:p>
          <a:p>
            <a:pPr marL="514350" lvl="0" indent="-514350">
              <a:buSzPct val="100000"/>
              <a:buAutoNum type="arabicPeriod" startAt="3"/>
            </a:pPr>
            <a:r>
              <a:rPr lang="en-US" sz="2900" dirty="0" smtClean="0"/>
              <a:t>Nowak-</a:t>
            </a:r>
            <a:r>
              <a:rPr lang="en-US" sz="2900" dirty="0" err="1" smtClean="0"/>
              <a:t>Wegrzyn</a:t>
            </a:r>
            <a:r>
              <a:rPr lang="en-US" sz="2900" dirty="0" smtClean="0"/>
              <a:t> </a:t>
            </a:r>
            <a:r>
              <a:rPr lang="en-US" sz="2900" dirty="0"/>
              <a:t>A, Conover-Walker MK, Wood RA. Food-allergic </a:t>
            </a:r>
            <a:r>
              <a:rPr lang="en-US" sz="2900" dirty="0" smtClean="0"/>
              <a:t>reactions </a:t>
            </a:r>
            <a:r>
              <a:rPr lang="en-US" sz="2900" dirty="0"/>
              <a:t>in schools and preschools. </a:t>
            </a:r>
            <a:r>
              <a:rPr lang="en-US" sz="2900" i="1" dirty="0"/>
              <a:t>Arch </a:t>
            </a:r>
            <a:r>
              <a:rPr lang="en-US" sz="2900" i="1" dirty="0" err="1"/>
              <a:t>Pediatr</a:t>
            </a:r>
            <a:r>
              <a:rPr lang="en-US" sz="2900" i="1" dirty="0"/>
              <a:t> </a:t>
            </a:r>
            <a:r>
              <a:rPr lang="en-US" sz="2900" i="1" dirty="0" err="1"/>
              <a:t>Adolesc</a:t>
            </a:r>
            <a:r>
              <a:rPr lang="en-US" sz="2900" i="1" dirty="0"/>
              <a:t> Med</a:t>
            </a:r>
            <a:r>
              <a:rPr lang="en-US" sz="2900" dirty="0"/>
              <a:t>. 2001;155(7):790-795. </a:t>
            </a:r>
          </a:p>
          <a:p>
            <a:pPr marL="0" indent="0">
              <a:buSzPct val="100000"/>
              <a:buNone/>
            </a:pPr>
            <a:endParaRPr lang="en-US" sz="1600" dirty="0"/>
          </a:p>
          <a:p>
            <a:pPr marL="514350" lvl="0" indent="-514350">
              <a:buSzPct val="100000"/>
              <a:buAutoNum type="arabicPeriod" startAt="4"/>
            </a:pPr>
            <a:r>
              <a:rPr lang="en-US" sz="2900" dirty="0" smtClean="0"/>
              <a:t>McIntyre </a:t>
            </a:r>
            <a:r>
              <a:rPr lang="en-US" sz="2900" dirty="0"/>
              <a:t>CL, Sheetz AH, Carroll CR, Young MC. Administration of </a:t>
            </a:r>
            <a:endParaRPr lang="en-US" sz="2900" dirty="0" smtClean="0"/>
          </a:p>
          <a:p>
            <a:pPr marL="0" lvl="0" indent="0">
              <a:buSzPct val="100000"/>
              <a:buNone/>
            </a:pPr>
            <a:r>
              <a:rPr lang="en-US" sz="2900" dirty="0"/>
              <a:t> </a:t>
            </a:r>
            <a:r>
              <a:rPr lang="en-US" sz="2900" dirty="0" smtClean="0"/>
              <a:t>        epinephrine </a:t>
            </a:r>
            <a:r>
              <a:rPr lang="en-US" sz="2900" dirty="0"/>
              <a:t>for life-threatening allergic reactions in school settings. </a:t>
            </a:r>
            <a:endParaRPr lang="en-US" sz="2900" dirty="0" smtClean="0"/>
          </a:p>
          <a:p>
            <a:pPr marL="0" lvl="0" indent="0">
              <a:buSzPct val="100000"/>
              <a:buNone/>
            </a:pPr>
            <a:r>
              <a:rPr lang="en-US" sz="2900" i="1" dirty="0"/>
              <a:t> </a:t>
            </a:r>
            <a:r>
              <a:rPr lang="en-US" sz="2900" i="1" dirty="0" smtClean="0"/>
              <a:t>        Pediatrics</a:t>
            </a:r>
            <a:r>
              <a:rPr lang="en-US" sz="2900" dirty="0"/>
              <a:t>. 2005;116(5):1134-1140. </a:t>
            </a:r>
          </a:p>
          <a:p>
            <a:pPr marL="0" indent="0">
              <a:buSzPct val="100000"/>
              <a:buNone/>
            </a:pPr>
            <a:endParaRPr lang="en-US" sz="1600" dirty="0"/>
          </a:p>
          <a:p>
            <a:pPr marL="514350" lvl="0" indent="-514350">
              <a:buSzPct val="100000"/>
              <a:buAutoNum type="arabicPeriod" startAt="5"/>
            </a:pPr>
            <a:r>
              <a:rPr lang="en-US" sz="2900" dirty="0" smtClean="0"/>
              <a:t>The </a:t>
            </a:r>
            <a:r>
              <a:rPr lang="en-US" sz="2900" dirty="0"/>
              <a:t>Food Allergy &amp; Anaphylaxis Network. </a:t>
            </a:r>
            <a:r>
              <a:rPr lang="en-US" sz="2900" i="1" dirty="0"/>
              <a:t>Food Allergy News</a:t>
            </a:r>
            <a:r>
              <a:rPr lang="en-US" sz="2900" dirty="0"/>
              <a:t>. 2003;13(2</a:t>
            </a:r>
            <a:r>
              <a:rPr lang="en-US" sz="2900" dirty="0" smtClean="0"/>
              <a:t>).</a:t>
            </a:r>
          </a:p>
          <a:p>
            <a:pPr marL="0" indent="0">
              <a:buNone/>
            </a:pPr>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151408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8775" y="6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t>Thank </a:t>
            </a:r>
            <a:r>
              <a:rPr lang="en-US" sz="7200" b="1" dirty="0" smtClean="0"/>
              <a:t>You !</a:t>
            </a:r>
            <a:endParaRPr lang="en-US" sz="7200" b="1" dirty="0"/>
          </a:p>
        </p:txBody>
      </p:sp>
      <p:pic>
        <p:nvPicPr>
          <p:cNvPr id="5" name="Picture 4" descr="photo of front of school bus." title="Alt text."/>
          <p:cNvPicPr>
            <a:picLocks noChangeAspect="1"/>
          </p:cNvPicPr>
          <p:nvPr/>
        </p:nvPicPr>
        <p:blipFill rotWithShape="1">
          <a:blip r:embed="rId2" cstate="print">
            <a:extLst>
              <a:ext uri="{28A0092B-C50C-407E-A947-70E740481C1C}">
                <a14:useLocalDpi xmlns:a14="http://schemas.microsoft.com/office/drawing/2010/main" val="0"/>
              </a:ext>
            </a:extLst>
          </a:blip>
          <a:srcRect t="11401" b="18544"/>
          <a:stretch/>
        </p:blipFill>
        <p:spPr>
          <a:xfrm>
            <a:off x="2661871" y="1840522"/>
            <a:ext cx="3815129" cy="4009029"/>
          </a:xfrm>
          <a:prstGeom prst="rect">
            <a:avLst/>
          </a:prstGeom>
          <a:ln>
            <a:solidFill>
              <a:schemeClr val="accent4">
                <a:lumMod val="75000"/>
              </a:schemeClr>
            </a:solidFill>
          </a:ln>
        </p:spPr>
      </p:pic>
      <p:sp>
        <p:nvSpPr>
          <p:cNvPr id="2" name="Slide Number Placeholder 1"/>
          <p:cNvSpPr>
            <a:spLocks noGrp="1"/>
          </p:cNvSpPr>
          <p:nvPr>
            <p:ph type="sldNum" sz="quarter" idx="12"/>
          </p:nvPr>
        </p:nvSpPr>
        <p:spPr/>
        <p:txBody>
          <a:bodyPr/>
          <a:lstStyle/>
          <a:p>
            <a:fld id="{4CD8DCCA-7606-4C9D-B837-5FF7121B4784}" type="slidenum">
              <a:rPr lang="en-US" smtClean="0"/>
              <a:t>15</a:t>
            </a:fld>
            <a:endParaRPr lang="en-US"/>
          </a:p>
        </p:txBody>
      </p:sp>
    </p:spTree>
    <p:extLst>
      <p:ext uri="{BB962C8B-B14F-4D97-AF65-F5344CB8AC3E}">
        <p14:creationId xmlns:p14="http://schemas.microsoft.com/office/powerpoint/2010/main" val="53517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610600" cy="1143000"/>
          </a:xfrm>
        </p:spPr>
        <p:txBody>
          <a:bodyPr>
            <a:normAutofit/>
          </a:bodyPr>
          <a:lstStyle/>
          <a:p>
            <a:r>
              <a:rPr lang="en-US" sz="4000" b="1" dirty="0" smtClean="0">
                <a:solidFill>
                  <a:schemeClr val="bg1"/>
                </a:solidFill>
              </a:rPr>
              <a:t>Objectives</a:t>
            </a:r>
            <a:endParaRPr lang="en-US" sz="4000" b="1" dirty="0">
              <a:solidFill>
                <a:schemeClr val="bg1"/>
              </a:solidFill>
            </a:endParaRPr>
          </a:p>
        </p:txBody>
      </p:sp>
      <p:sp>
        <p:nvSpPr>
          <p:cNvPr id="8" name="Content Placeholder 2"/>
          <p:cNvSpPr>
            <a:spLocks noGrp="1"/>
          </p:cNvSpPr>
          <p:nvPr>
            <p:ph idx="1"/>
          </p:nvPr>
        </p:nvSpPr>
        <p:spPr>
          <a:xfrm>
            <a:off x="4539088" y="1295400"/>
            <a:ext cx="4223912" cy="4953000"/>
          </a:xfrm>
        </p:spPr>
        <p:txBody>
          <a:bodyPr>
            <a:noAutofit/>
          </a:bodyPr>
          <a:lstStyle/>
          <a:p>
            <a:pPr marL="347472" indent="-347472">
              <a:buClr>
                <a:schemeClr val="accent4"/>
              </a:buClr>
            </a:pPr>
            <a:r>
              <a:rPr lang="en-US" sz="2400" dirty="0"/>
              <a:t>Describe the symptoms of food </a:t>
            </a:r>
            <a:r>
              <a:rPr lang="en-US" sz="2400" dirty="0" smtClean="0"/>
              <a:t>allergies </a:t>
            </a:r>
            <a:r>
              <a:rPr lang="en-US" sz="2400" dirty="0" smtClean="0"/>
              <a:t>and </a:t>
            </a:r>
            <a:r>
              <a:rPr lang="en-US" sz="2400" dirty="0" smtClean="0"/>
              <a:t>life-threatening </a:t>
            </a:r>
            <a:r>
              <a:rPr lang="en-US" sz="2400" dirty="0" smtClean="0"/>
              <a:t>reactions.</a:t>
            </a:r>
          </a:p>
          <a:p>
            <a:pPr marL="347472" indent="-347472">
              <a:buClr>
                <a:schemeClr val="accent4"/>
              </a:buClr>
            </a:pPr>
            <a:endParaRPr lang="en-US" sz="2400" dirty="0" smtClean="0"/>
          </a:p>
          <a:p>
            <a:pPr marL="347472" indent="-347472">
              <a:buClr>
                <a:schemeClr val="accent4"/>
              </a:buClr>
            </a:pPr>
            <a:r>
              <a:rPr lang="en-US" sz="2400" dirty="0" smtClean="0"/>
              <a:t>Identify three ways to prepare for and respond to food allergy emergencies on the school bus.</a:t>
            </a:r>
          </a:p>
          <a:p>
            <a:pPr marL="347472" indent="-347472">
              <a:buClr>
                <a:schemeClr val="accent4"/>
              </a:buClr>
            </a:pPr>
            <a:endParaRPr lang="en-US" sz="2400" dirty="0" smtClean="0"/>
          </a:p>
          <a:p>
            <a:pPr marL="347472" indent="-347472">
              <a:buClr>
                <a:schemeClr val="accent4"/>
              </a:buClr>
            </a:pPr>
            <a:r>
              <a:rPr lang="en-US" sz="2400" dirty="0" smtClean="0"/>
              <a:t>Identify three ways to support safe school buses for </a:t>
            </a:r>
            <a:r>
              <a:rPr lang="en-US" sz="2400" dirty="0"/>
              <a:t>students with food allergies. </a:t>
            </a:r>
          </a:p>
          <a:p>
            <a:pPr marL="347472" indent="-347472"/>
            <a:endParaRPr lang="en-US" sz="2400" dirty="0"/>
          </a:p>
        </p:txBody>
      </p:sp>
      <p:pic>
        <p:nvPicPr>
          <p:cNvPr id="7" name="Picture 6" descr="Photo of children waiting to get on approaching bu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8127" r="21745"/>
          <a:stretch/>
        </p:blipFill>
        <p:spPr>
          <a:xfrm>
            <a:off x="473122" y="1752600"/>
            <a:ext cx="4022678" cy="3875336"/>
          </a:xfrm>
          <a:prstGeom prst="rect">
            <a:avLst/>
          </a:prstGeom>
          <a:ln>
            <a:solidFill>
              <a:schemeClr val="accent4">
                <a:lumMod val="75000"/>
              </a:schemeClr>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105934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71104" y="491272"/>
            <a:ext cx="4200896" cy="609600"/>
          </a:xfrm>
        </p:spPr>
        <p:txBody>
          <a:bodyPr>
            <a:normAutofit fontScale="90000"/>
          </a:bodyPr>
          <a:lstStyle/>
          <a:p>
            <a:pPr algn="ctr"/>
            <a:r>
              <a:rPr lang="en-US" sz="3600" dirty="0" smtClean="0">
                <a:solidFill>
                  <a:schemeClr val="bg1"/>
                </a:solidFill>
              </a:rPr>
              <a:t>Overview</a:t>
            </a:r>
            <a:endParaRPr lang="en-US" sz="3600" dirty="0">
              <a:solidFill>
                <a:schemeClr val="bg1"/>
              </a:solidFill>
            </a:endParaRPr>
          </a:p>
        </p:txBody>
      </p:sp>
      <p:sp>
        <p:nvSpPr>
          <p:cNvPr id="5" name="Text Placeholder 3"/>
          <p:cNvSpPr txBox="1">
            <a:spLocks/>
          </p:cNvSpPr>
          <p:nvPr/>
        </p:nvSpPr>
        <p:spPr>
          <a:xfrm>
            <a:off x="355242" y="1435100"/>
            <a:ext cx="4419600" cy="48895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chemeClr val="accent4"/>
              </a:buClr>
              <a:buSzPct val="75000"/>
              <a:buFont typeface="Wingdings" panose="05000000000000000000" pitchFamily="2" charset="2"/>
              <a:buChar char="l"/>
            </a:pPr>
            <a:r>
              <a:rPr lang="en-US" sz="2800" smtClean="0"/>
              <a:t>The guidelines can help schools manage the risk of food allergies and severe allergic reactions in students.  </a:t>
            </a:r>
          </a:p>
          <a:p>
            <a:pPr>
              <a:buClr>
                <a:schemeClr val="accent4"/>
              </a:buClr>
              <a:buSzPct val="75000"/>
              <a:buFont typeface="Wingdings" panose="05000000000000000000" pitchFamily="2" charset="2"/>
              <a:buChar char="l"/>
            </a:pPr>
            <a:endParaRPr lang="en-US" sz="1800" smtClean="0"/>
          </a:p>
          <a:p>
            <a:pPr marL="457200" indent="-457200">
              <a:buClr>
                <a:schemeClr val="accent4"/>
              </a:buClr>
              <a:buSzPct val="75000"/>
              <a:buFont typeface="Wingdings" panose="05000000000000000000" pitchFamily="2" charset="2"/>
              <a:buChar char="l"/>
            </a:pPr>
            <a:r>
              <a:rPr lang="en-US" sz="2800" smtClean="0"/>
              <a:t>School bus drivers and transportation staff can help keep students with food allergies safe during school </a:t>
            </a:r>
            <a:r>
              <a:rPr lang="en-US" sz="3000" smtClean="0"/>
              <a:t>bus transport.</a:t>
            </a:r>
            <a:endParaRPr lang="en-US" sz="3000" dirty="0" smtClean="0"/>
          </a:p>
        </p:txBody>
      </p:sp>
      <p:pic>
        <p:nvPicPr>
          <p:cNvPr id="6" name="Picture 5" descr="Voluntary Guidelines for Managing Food Allergies in Schools and Early Care and Education Program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358" y="1269642"/>
            <a:ext cx="4034464" cy="518160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129803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67843" y="577850"/>
            <a:ext cx="3008313" cy="717550"/>
          </a:xfrm>
        </p:spPr>
        <p:txBody>
          <a:bodyPr>
            <a:normAutofit/>
          </a:bodyPr>
          <a:lstStyle/>
          <a:p>
            <a:r>
              <a:rPr lang="en-US" sz="3600" dirty="0" smtClean="0">
                <a:solidFill>
                  <a:schemeClr val="bg1"/>
                </a:solidFill>
              </a:rPr>
              <a:t>Did you know?</a:t>
            </a:r>
            <a:endParaRPr lang="en-US" sz="3600" dirty="0">
              <a:solidFill>
                <a:schemeClr val="bg1"/>
              </a:solidFill>
            </a:endParaRPr>
          </a:p>
        </p:txBody>
      </p:sp>
      <p:sp>
        <p:nvSpPr>
          <p:cNvPr id="5" name="Content Placeholder 2"/>
          <p:cNvSpPr>
            <a:spLocks noGrp="1"/>
          </p:cNvSpPr>
          <p:nvPr>
            <p:ph idx="1"/>
          </p:nvPr>
        </p:nvSpPr>
        <p:spPr>
          <a:xfrm>
            <a:off x="4197284" y="1295400"/>
            <a:ext cx="4641916" cy="5257800"/>
          </a:xfrm>
        </p:spPr>
        <p:txBody>
          <a:bodyPr>
            <a:noAutofit/>
          </a:bodyPr>
          <a:lstStyle/>
          <a:p>
            <a:pPr>
              <a:spcBef>
                <a:spcPts val="300"/>
              </a:spcBef>
              <a:buClr>
                <a:schemeClr val="accent4"/>
              </a:buClr>
            </a:pPr>
            <a:r>
              <a:rPr lang="en-US" sz="2800" dirty="0" smtClean="0"/>
              <a:t>A food allergy is an adverse reaction that occurs soon after exposure to a certain food.</a:t>
            </a:r>
          </a:p>
          <a:p>
            <a:pPr marL="0" indent="0">
              <a:spcBef>
                <a:spcPts val="300"/>
              </a:spcBef>
              <a:buClr>
                <a:schemeClr val="accent4"/>
              </a:buClr>
              <a:buNone/>
            </a:pPr>
            <a:endParaRPr lang="en-US" sz="800" dirty="0" smtClean="0"/>
          </a:p>
          <a:p>
            <a:pPr>
              <a:spcBef>
                <a:spcPts val="300"/>
              </a:spcBef>
              <a:buClr>
                <a:schemeClr val="accent4"/>
              </a:buClr>
            </a:pPr>
            <a:r>
              <a:rPr lang="en-US" sz="2800" dirty="0" smtClean="0"/>
              <a:t>In a typical bus of 25 students, at least one child is likely to have food allergies.</a:t>
            </a:r>
          </a:p>
          <a:p>
            <a:pPr>
              <a:spcBef>
                <a:spcPts val="300"/>
              </a:spcBef>
              <a:buClr>
                <a:schemeClr val="accent4"/>
              </a:buClr>
            </a:pPr>
            <a:endParaRPr lang="en-US" sz="800" dirty="0"/>
          </a:p>
          <a:p>
            <a:pPr>
              <a:spcBef>
                <a:spcPts val="300"/>
              </a:spcBef>
              <a:buClr>
                <a:schemeClr val="accent4"/>
              </a:buClr>
            </a:pPr>
            <a:r>
              <a:rPr lang="en-US" sz="2800" dirty="0" smtClean="0"/>
              <a:t>Food allergy reactions can be very serious and even cause death.</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57400"/>
            <a:ext cx="3740085" cy="342900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34365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364271"/>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a:spLocks noGrp="1"/>
          </p:cNvSpPr>
          <p:nvPr>
            <p:ph idx="1"/>
          </p:nvPr>
        </p:nvSpPr>
        <p:spPr>
          <a:xfrm>
            <a:off x="3124200" y="1470267"/>
            <a:ext cx="5638800" cy="5258779"/>
          </a:xfrm>
        </p:spPr>
        <p:txBody>
          <a:bodyPr>
            <a:noAutofit/>
          </a:bodyPr>
          <a:lstStyle/>
          <a:p>
            <a:r>
              <a:rPr lang="en-US" sz="2800" b="1" dirty="0" smtClean="0"/>
              <a:t>Get trained!</a:t>
            </a:r>
            <a:endParaRPr lang="en-US" sz="2800" dirty="0"/>
          </a:p>
          <a:p>
            <a:pPr lvl="1">
              <a:spcAft>
                <a:spcPts val="400"/>
              </a:spcAft>
            </a:pPr>
            <a:r>
              <a:rPr lang="en-US" sz="2600" dirty="0" smtClean="0"/>
              <a:t>Participate in food allergy training.</a:t>
            </a:r>
          </a:p>
          <a:p>
            <a:pPr lvl="1">
              <a:spcAft>
                <a:spcPts val="400"/>
              </a:spcAft>
            </a:pPr>
            <a:r>
              <a:rPr lang="en-US" sz="2600" dirty="0" smtClean="0"/>
              <a:t>Ask the school nurse or administrator for information about school food allergy policies.</a:t>
            </a:r>
          </a:p>
          <a:p>
            <a:pPr lvl="1">
              <a:spcAft>
                <a:spcPts val="400"/>
              </a:spcAft>
            </a:pPr>
            <a:r>
              <a:rPr lang="en-US" sz="2600" dirty="0" smtClean="0"/>
              <a:t>Know which students on your bus have food allergies and review their emergency care plans.</a:t>
            </a:r>
          </a:p>
          <a:p>
            <a:pPr lvl="1">
              <a:spcAft>
                <a:spcPts val="400"/>
              </a:spcAft>
            </a:pPr>
            <a:r>
              <a:rPr lang="en-US" sz="2600" dirty="0" smtClean="0"/>
              <a:t>Share emergency plans with substitute bus drivers and attendants.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80" y="2538046"/>
            <a:ext cx="3200400" cy="2133600"/>
          </a:xfrm>
          <a:prstGeom prst="rect">
            <a:avLst/>
          </a:prstGeom>
          <a:ln>
            <a:solidFill>
              <a:schemeClr val="accent4">
                <a:lumMod val="75000"/>
              </a:schemeClr>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34927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64271"/>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2"/>
          <p:cNvSpPr>
            <a:spLocks noGrp="1"/>
          </p:cNvSpPr>
          <p:nvPr>
            <p:ph idx="1"/>
          </p:nvPr>
        </p:nvSpPr>
        <p:spPr>
          <a:xfrm>
            <a:off x="914400" y="1447800"/>
            <a:ext cx="7772400" cy="4038600"/>
          </a:xfrm>
        </p:spPr>
        <p:txBody>
          <a:bodyPr>
            <a:normAutofit/>
          </a:bodyPr>
          <a:lstStyle/>
          <a:p>
            <a:r>
              <a:rPr lang="en-US" sz="2800" b="1" dirty="0" smtClean="0"/>
              <a:t>Learn about food allergies!</a:t>
            </a:r>
            <a:endParaRPr lang="en-US" sz="2800" dirty="0"/>
          </a:p>
          <a:p>
            <a:pPr lvl="1">
              <a:spcAft>
                <a:spcPts val="400"/>
              </a:spcAft>
            </a:pPr>
            <a:r>
              <a:rPr lang="en-US" dirty="0" smtClean="0"/>
              <a:t>A food allergy is an adverse reaction that occurs soon after exposure to a certain food.</a:t>
            </a:r>
          </a:p>
          <a:p>
            <a:pPr lvl="1">
              <a:spcAft>
                <a:spcPts val="400"/>
              </a:spcAft>
            </a:pPr>
            <a:r>
              <a:rPr lang="en-US" dirty="0" smtClean="0"/>
              <a:t>Any food can cause a food allergy, </a:t>
            </a:r>
            <a:r>
              <a:rPr lang="en-US" dirty="0"/>
              <a:t>but most </a:t>
            </a:r>
            <a:r>
              <a:rPr lang="en-US" dirty="0" smtClean="0"/>
              <a:t>are </a:t>
            </a:r>
            <a:r>
              <a:rPr lang="en-US" dirty="0"/>
              <a:t>caused by milk, eggs, fish, shellfish, wheat, soy, </a:t>
            </a:r>
            <a:r>
              <a:rPr lang="en-US" dirty="0" smtClean="0"/>
              <a:t>peanuts, </a:t>
            </a:r>
            <a:r>
              <a:rPr lang="en-US" dirty="0"/>
              <a:t>and tree nuts. </a:t>
            </a:r>
          </a:p>
          <a:p>
            <a:pPr lvl="1">
              <a:spcAft>
                <a:spcPts val="400"/>
              </a:spcAft>
            </a:pPr>
            <a:r>
              <a:rPr lang="en-US" dirty="0" smtClean="0"/>
              <a:t>A severe life-threatening allergic reaction is called anaphylaxis.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698" y="5410114"/>
            <a:ext cx="5090601" cy="990686"/>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303653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375994"/>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a:spLocks noGrp="1"/>
          </p:cNvSpPr>
          <p:nvPr>
            <p:ph idx="1"/>
          </p:nvPr>
        </p:nvSpPr>
        <p:spPr>
          <a:xfrm>
            <a:off x="1421424" y="1295400"/>
            <a:ext cx="7112976" cy="4953000"/>
          </a:xfrm>
        </p:spPr>
        <p:txBody>
          <a:bodyPr>
            <a:noAutofit/>
          </a:bodyPr>
          <a:lstStyle/>
          <a:p>
            <a:r>
              <a:rPr lang="en-US" sz="2800" b="1" dirty="0" smtClean="0"/>
              <a:t>Recognize food allergy symptoms!</a:t>
            </a:r>
            <a:endParaRPr lang="en-US" sz="2800" dirty="0" smtClean="0"/>
          </a:p>
          <a:p>
            <a:pPr lvl="1"/>
            <a:r>
              <a:rPr lang="en-US" dirty="0" smtClean="0"/>
              <a:t>Food allergy symptoms can include the following: </a:t>
            </a:r>
          </a:p>
          <a:p>
            <a:pPr lvl="2"/>
            <a:r>
              <a:rPr lang="en-US" sz="2600" dirty="0"/>
              <a:t>S</a:t>
            </a:r>
            <a:r>
              <a:rPr lang="en-US" sz="2600" dirty="0" smtClean="0"/>
              <a:t>wollen lips, tongue or eyes.</a:t>
            </a:r>
          </a:p>
          <a:p>
            <a:pPr lvl="2"/>
            <a:r>
              <a:rPr lang="en-US" sz="2600" dirty="0"/>
              <a:t>I</a:t>
            </a:r>
            <a:r>
              <a:rPr lang="en-US" sz="2600" dirty="0" smtClean="0"/>
              <a:t>tchiness, rash or hives.</a:t>
            </a:r>
          </a:p>
          <a:p>
            <a:pPr lvl="2"/>
            <a:r>
              <a:rPr lang="en-US" sz="2600" dirty="0" smtClean="0"/>
              <a:t>Nausea, vomiting, or diarrhea.</a:t>
            </a:r>
          </a:p>
          <a:p>
            <a:pPr lvl="2"/>
            <a:r>
              <a:rPr lang="en-US" sz="2600" dirty="0" smtClean="0"/>
              <a:t>Congestion, hoarse voice, trouble swallowing.</a:t>
            </a:r>
          </a:p>
          <a:p>
            <a:pPr lvl="2"/>
            <a:r>
              <a:rPr lang="en-US" sz="2600" dirty="0" smtClean="0"/>
              <a:t>Wheezing or difficulty breathing.</a:t>
            </a:r>
          </a:p>
          <a:p>
            <a:pPr lvl="2"/>
            <a:r>
              <a:rPr lang="en-US" sz="2600" dirty="0" smtClean="0"/>
              <a:t>Dizziness, fainting or loss of consciousness.</a:t>
            </a:r>
          </a:p>
          <a:p>
            <a:pPr lvl="2"/>
            <a:r>
              <a:rPr lang="en-US" sz="2600" dirty="0" smtClean="0"/>
              <a:t>Mood change or confusion.</a:t>
            </a:r>
          </a:p>
          <a:p>
            <a:pPr marL="0" indent="0">
              <a:buNone/>
            </a:pPr>
            <a:endParaRPr lang="en-US" sz="2800" dirty="0" smtClean="0"/>
          </a:p>
          <a:p>
            <a:pPr lvl="1"/>
            <a:endParaRPr lang="en-US" dirty="0" smtClean="0"/>
          </a:p>
        </p:txBody>
      </p:sp>
      <p:pic>
        <p:nvPicPr>
          <p:cNvPr id="7" name="Picture 6" descr="boy itching his head."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00" y="2190750"/>
            <a:ext cx="977900" cy="1466850"/>
          </a:xfrm>
          <a:prstGeom prst="rect">
            <a:avLst/>
          </a:prstGeom>
        </p:spPr>
      </p:pic>
      <p:pic>
        <p:nvPicPr>
          <p:cNvPr id="8" name="Picture 7" descr="boy with swollen eyes." title="Alt text."/>
          <p:cNvPicPr>
            <a:picLocks noChangeAspect="1"/>
          </p:cNvPicPr>
          <p:nvPr/>
        </p:nvPicPr>
        <p:blipFill rotWithShape="1">
          <a:blip r:embed="rId4" cstate="print">
            <a:extLst>
              <a:ext uri="{28A0092B-C50C-407E-A947-70E740481C1C}">
                <a14:useLocalDpi xmlns:a14="http://schemas.microsoft.com/office/drawing/2010/main" val="0"/>
              </a:ext>
            </a:extLst>
          </a:blip>
          <a:srcRect l="29967" r="13263"/>
          <a:stretch/>
        </p:blipFill>
        <p:spPr>
          <a:xfrm>
            <a:off x="6858692" y="2248543"/>
            <a:ext cx="1032202" cy="1153876"/>
          </a:xfrm>
          <a:prstGeom prst="rect">
            <a:avLst/>
          </a:prstGeom>
        </p:spPr>
      </p:pic>
      <p:pic>
        <p:nvPicPr>
          <p:cNvPr id="9" name="Picture 8" descr="boy holding stomach, appears to be nauseated." title="alt text."/>
          <p:cNvPicPr>
            <a:picLocks noChangeAspect="1"/>
          </p:cNvPicPr>
          <p:nvPr/>
        </p:nvPicPr>
        <p:blipFill rotWithShape="1">
          <a:blip r:embed="rId5" cstate="print">
            <a:extLst>
              <a:ext uri="{28A0092B-C50C-407E-A947-70E740481C1C}">
                <a14:useLocalDpi xmlns:a14="http://schemas.microsoft.com/office/drawing/2010/main" val="0"/>
              </a:ext>
            </a:extLst>
          </a:blip>
          <a:srcRect l="3846" t="13153" r="9218"/>
          <a:stretch/>
        </p:blipFill>
        <p:spPr>
          <a:xfrm>
            <a:off x="914400" y="3657600"/>
            <a:ext cx="1067884" cy="1600200"/>
          </a:xfrm>
          <a:prstGeom prst="rect">
            <a:avLst/>
          </a:prstGeom>
        </p:spPr>
      </p:pic>
      <p:pic>
        <p:nvPicPr>
          <p:cNvPr id="6" name="Picture 5" descr="boy with hives." title="alt tex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00" y="3248025"/>
            <a:ext cx="1151388" cy="1727471"/>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187146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5"/>
          <p:cNvSpPr>
            <a:spLocks noGrp="1"/>
          </p:cNvSpPr>
          <p:nvPr>
            <p:ph idx="1"/>
          </p:nvPr>
        </p:nvSpPr>
        <p:spPr>
          <a:xfrm>
            <a:off x="1143000" y="1676400"/>
            <a:ext cx="7162800" cy="2971800"/>
          </a:xfrm>
        </p:spPr>
        <p:txBody>
          <a:bodyPr>
            <a:normAutofit/>
          </a:bodyPr>
          <a:lstStyle/>
          <a:p>
            <a:r>
              <a:rPr lang="en-US" sz="2800" b="1" dirty="0" smtClean="0"/>
              <a:t>Know how to respond to food allergy emergencies!</a:t>
            </a:r>
          </a:p>
          <a:p>
            <a:pPr lvl="1"/>
            <a:r>
              <a:rPr lang="en-US" dirty="0" smtClean="0"/>
              <a:t>The recommended first-line treatment for anaphylaxis is the prompt use of an injectable medication called epinephrine.</a:t>
            </a:r>
          </a:p>
        </p:txBody>
      </p:sp>
      <p:pic>
        <p:nvPicPr>
          <p:cNvPr id="7" name="Picture 6" descr="teacher with student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2820" b="15096"/>
          <a:stretch/>
        </p:blipFill>
        <p:spPr>
          <a:xfrm>
            <a:off x="2569916" y="4133034"/>
            <a:ext cx="4004168" cy="2332243"/>
          </a:xfrm>
          <a:prstGeom prst="rect">
            <a:avLst/>
          </a:prstGeom>
          <a:ln>
            <a:solidFill>
              <a:schemeClr val="accent4">
                <a:lumMod val="75000"/>
              </a:schemeClr>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7729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37599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5"/>
          <p:cNvSpPr>
            <a:spLocks noGrp="1"/>
          </p:cNvSpPr>
          <p:nvPr>
            <p:ph idx="1"/>
          </p:nvPr>
        </p:nvSpPr>
        <p:spPr>
          <a:xfrm>
            <a:off x="990600" y="1559169"/>
            <a:ext cx="7772400" cy="4800600"/>
          </a:xfrm>
        </p:spPr>
        <p:txBody>
          <a:bodyPr>
            <a:noAutofit/>
          </a:bodyPr>
          <a:lstStyle/>
          <a:p>
            <a:pPr marL="0" lvl="1" indent="0">
              <a:spcBef>
                <a:spcPts val="600"/>
              </a:spcBef>
              <a:spcAft>
                <a:spcPts val="400"/>
              </a:spcAft>
              <a:buNone/>
            </a:pPr>
            <a:r>
              <a:rPr lang="en-US" b="1" dirty="0" smtClean="0"/>
              <a:t>If </a:t>
            </a:r>
            <a:r>
              <a:rPr lang="en-US" b="1" dirty="0"/>
              <a:t>you suspect a severe food allergy reaction, or anaphylaxis, take immediate action: </a:t>
            </a:r>
          </a:p>
          <a:p>
            <a:pPr marL="621792" lvl="2" indent="-347472">
              <a:spcAft>
                <a:spcPts val="600"/>
              </a:spcAft>
              <a:buSzPct val="75000"/>
              <a:buFont typeface="Wingdings" panose="05000000000000000000" pitchFamily="2" charset="2"/>
              <a:buChar char="l"/>
            </a:pPr>
            <a:r>
              <a:rPr lang="en-US" dirty="0" smtClean="0"/>
              <a:t>Know </a:t>
            </a:r>
            <a:r>
              <a:rPr lang="en-US" dirty="0"/>
              <a:t>the location of emergency medication and be ready to administer an epinephrine auto-injector if you are a delegated and trained staff </a:t>
            </a:r>
            <a:r>
              <a:rPr lang="en-US" dirty="0" smtClean="0"/>
              <a:t>member and epinephrine is available.</a:t>
            </a:r>
          </a:p>
          <a:p>
            <a:pPr marL="621792" lvl="2" indent="-347472">
              <a:spcAft>
                <a:spcPts val="600"/>
              </a:spcAft>
              <a:buSzPct val="75000"/>
              <a:buFont typeface="Wingdings" panose="05000000000000000000" pitchFamily="2" charset="2"/>
              <a:buChar char="l"/>
            </a:pPr>
            <a:r>
              <a:rPr lang="en-US" dirty="0" smtClean="0"/>
              <a:t>Call </a:t>
            </a:r>
            <a:r>
              <a:rPr lang="en-US" dirty="0"/>
              <a:t>911 or the emergency medical system (EMS) to ask for emergency transportation of any student showing signs of anaphylaxis.  </a:t>
            </a:r>
          </a:p>
          <a:p>
            <a:pPr marL="621792" lvl="2" indent="-347472">
              <a:spcAft>
                <a:spcPts val="600"/>
              </a:spcAft>
              <a:buSzPct val="75000"/>
              <a:buFont typeface="Wingdings" panose="05000000000000000000" pitchFamily="2" charset="2"/>
              <a:buChar char="l"/>
            </a:pPr>
            <a:r>
              <a:rPr lang="en-US" dirty="0"/>
              <a:t>Let the school administrator know your actions and the need for someone to contact the student’s parents.</a:t>
            </a:r>
          </a:p>
        </p:txBody>
      </p:sp>
      <p:sp>
        <p:nvSpPr>
          <p:cNvPr id="3" name="Slide Number Placeholder 2"/>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4278405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TotalTime>
  <Words>2500</Words>
  <Application>Microsoft Office PowerPoint</Application>
  <PresentationFormat>On-screen Show (4:3)</PresentationFormat>
  <Paragraphs>226</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Voluntary Guidelines for Managing Food Allergies in Schools and Early Care and Education Programs</vt:lpstr>
      <vt:lpstr>Objectives</vt:lpstr>
      <vt:lpstr>Overview</vt:lpstr>
      <vt:lpstr>Did you know?</vt:lpstr>
      <vt:lpstr>What can you do?</vt:lpstr>
      <vt:lpstr>What can you do?</vt:lpstr>
      <vt:lpstr>What can you do?</vt:lpstr>
      <vt:lpstr>PowerPoint Presentation</vt:lpstr>
      <vt:lpstr>PowerPoint Presentation</vt:lpstr>
      <vt:lpstr>PowerPoint Presentation</vt:lpstr>
      <vt:lpstr>PowerPoint Presentation</vt:lpstr>
      <vt:lpstr>Where can you find more information?</vt:lpstr>
      <vt:lpstr>Questions ?</vt:lpstr>
      <vt:lpstr>Resources</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53</cp:revision>
  <dcterms:created xsi:type="dcterms:W3CDTF">2014-12-19T21:55:48Z</dcterms:created>
  <dcterms:modified xsi:type="dcterms:W3CDTF">2015-02-05T15:55:19Z</dcterms:modified>
</cp:coreProperties>
</file>