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7" r:id="rId2"/>
    <p:sldId id="325" r:id="rId3"/>
    <p:sldId id="300" r:id="rId4"/>
    <p:sldId id="301" r:id="rId5"/>
    <p:sldId id="302" r:id="rId6"/>
    <p:sldId id="327" r:id="rId7"/>
    <p:sldId id="304" r:id="rId8"/>
    <p:sldId id="328" r:id="rId9"/>
    <p:sldId id="329" r:id="rId10"/>
    <p:sldId id="307" r:id="rId11"/>
    <p:sldId id="330" r:id="rId12"/>
    <p:sldId id="309" r:id="rId13"/>
    <p:sldId id="279" r:id="rId14"/>
    <p:sldId id="303" r:id="rId15"/>
    <p:sldId id="31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80">
          <p15:clr>
            <a:srgbClr val="A4A3A4"/>
          </p15:clr>
        </p15:guide>
        <p15:guide id="3" orient="horz" pos="768">
          <p15:clr>
            <a:srgbClr val="A4A3A4"/>
          </p15:clr>
        </p15:guide>
        <p15:guide id="4" orient="horz" pos="3696">
          <p15:clr>
            <a:srgbClr val="A4A3A4"/>
          </p15:clr>
        </p15:guide>
        <p15:guide id="5" pos="2880">
          <p15:clr>
            <a:srgbClr val="A4A3A4"/>
          </p15:clr>
        </p15:guide>
        <p15:guide id="6" pos="225">
          <p15:clr>
            <a:srgbClr val="A4A3A4"/>
          </p15:clr>
        </p15:guide>
        <p15:guide id="7" pos="5533">
          <p15:clr>
            <a:srgbClr val="A4A3A4"/>
          </p15:clr>
        </p15:guide>
        <p15:guide id="8" pos="11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oy, Zanie C. (CDC/DDNID/NCCDPHP/DPH)" initials="LZC(" lastIdx="10" clrIdx="0">
    <p:extLst>
      <p:ext uri="{19B8F6BF-5375-455C-9EA6-DF929625EA0E}">
        <p15:presenceInfo xmlns:p15="http://schemas.microsoft.com/office/powerpoint/2012/main" userId="S::ezv6@cdc.gov::eae53276-3329-42c1-bd92-9d0ea324a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8C9"/>
    <a:srgbClr val="041A6B"/>
    <a:srgbClr val="ACB1F5"/>
    <a:srgbClr val="9A3263"/>
    <a:srgbClr val="8E3162"/>
    <a:srgbClr val="101C3A"/>
    <a:srgbClr val="ED8923"/>
    <a:srgbClr val="08737C"/>
    <a:srgbClr val="C61426"/>
    <a:srgbClr val="0855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30" autoAdjust="0"/>
    <p:restoredTop sz="95636" autoAdjust="0"/>
  </p:normalViewPr>
  <p:slideViewPr>
    <p:cSldViewPr showGuides="1">
      <p:cViewPr varScale="1">
        <p:scale>
          <a:sx n="105" d="100"/>
          <a:sy n="105" d="100"/>
        </p:scale>
        <p:origin x="2364" y="108"/>
      </p:cViewPr>
      <p:guideLst>
        <p:guide orient="horz" pos="2160"/>
        <p:guide orient="horz" pos="4080"/>
        <p:guide orient="horz" pos="768"/>
        <p:guide orient="horz" pos="3696"/>
        <p:guide pos="2880"/>
        <p:guide pos="225"/>
        <p:guide pos="5533"/>
        <p:guide pos="1104"/>
      </p:guideLst>
    </p:cSldViewPr>
  </p:slideViewPr>
  <p:outlineViewPr>
    <p:cViewPr>
      <p:scale>
        <a:sx n="33" d="100"/>
        <a:sy n="33" d="100"/>
      </p:scale>
      <p:origin x="0" y="0"/>
    </p:cViewPr>
  </p:outlineViewPr>
  <p:notesTextViewPr>
    <p:cViewPr>
      <p:scale>
        <a:sx n="1" d="1"/>
        <a:sy n="1" d="1"/>
      </p:scale>
      <p:origin x="0" y="0"/>
    </p:cViewPr>
  </p:notesTextViewPr>
  <p:sorterViewPr>
    <p:cViewPr>
      <p:scale>
        <a:sx n="129" d="100"/>
        <a:sy n="129" d="100"/>
      </p:scale>
      <p:origin x="0" y="-630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to Facilitator: Introduce</a:t>
            </a:r>
            <a:r>
              <a:rPr lang="en-US" i="1" baseline="0" dirty="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dirty="0"/>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The goal of transporting students is to get them to their homes and schools safely. There are several important actions that bus drivers and attendants can do to help prevent food allergy emergencies on school buses.</a:t>
            </a:r>
          </a:p>
          <a:p>
            <a:endParaRPr 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always enforce district food policies for all students riding a school bus. Rules that prohibit eating and drinking on school buses help to protect students from food allergy reactions while riding the bus. Exceptions may need to be made for individual students who need to eat due to medical conditions, such as diabetes.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Also,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never give food or candy to students riding your bus,</a:t>
            </a:r>
            <a:r>
              <a:rPr lang="en-US" sz="1200" kern="1200" baseline="0" dirty="0">
                <a:solidFill>
                  <a:schemeClr val="tx1"/>
                </a:solidFill>
                <a:effectLst/>
                <a:latin typeface="+mn-lt"/>
                <a:ea typeface="+mn-ea"/>
                <a:cs typeface="+mn-cs"/>
              </a:rPr>
              <a:t> even if they are to consume it after riding the bus. Many allergens are hidden in candy and could pose a danger to students with food allergies</a:t>
            </a:r>
            <a:r>
              <a:rPr lang="en-US" sz="1200" kern="1200" dirty="0">
                <a:solidFill>
                  <a:schemeClr val="tx1"/>
                </a:solidFill>
                <a:effectLst/>
                <a:latin typeface="+mn-lt"/>
                <a:ea typeface="+mn-ea"/>
                <a:cs typeface="+mn-cs"/>
              </a:rPr>
              <a:t>. Consider rewarding children</a:t>
            </a:r>
            <a:r>
              <a:rPr lang="en-US" sz="1200" kern="1200" baseline="0" dirty="0">
                <a:solidFill>
                  <a:schemeClr val="tx1"/>
                </a:solidFill>
                <a:effectLst/>
                <a:latin typeface="+mn-lt"/>
                <a:ea typeface="+mn-ea"/>
                <a:cs typeface="+mn-cs"/>
              </a:rPr>
              <a:t> with praise or small nonfood items. A kind word of praise will linger with a child much longer than a piece of candy.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ollow your school district cleaning procedures for bus surfaces, such as seats and handrails. This</a:t>
            </a:r>
            <a:r>
              <a:rPr lang="en-US" sz="1200" kern="1200" baseline="0" dirty="0">
                <a:solidFill>
                  <a:schemeClr val="tx1"/>
                </a:solidFill>
                <a:effectLst/>
                <a:latin typeface="+mn-lt"/>
                <a:ea typeface="+mn-ea"/>
                <a:cs typeface="+mn-cs"/>
              </a:rPr>
              <a:t> will help decrease the possibility of cross contact with allergens.</a:t>
            </a:r>
            <a:endParaRPr lang="en-US" sz="120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3333827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sz="1200" b="0" kern="1200" dirty="0">
              <a:solidFill>
                <a:schemeClr val="tx1"/>
              </a:solidFill>
              <a:effectLst/>
              <a:latin typeface="+mn-lt"/>
              <a:ea typeface="+mn-ea"/>
              <a:cs typeface="+mn-cs"/>
              <a:sym typeface="Wingdings"/>
            </a:endParaRPr>
          </a:p>
          <a:p>
            <a:r>
              <a:rPr lang="en-US" sz="1200" b="0" kern="1200" dirty="0">
                <a:solidFill>
                  <a:schemeClr val="tx1"/>
                </a:solidFill>
                <a:effectLst/>
                <a:latin typeface="+mn-lt"/>
                <a:ea typeface="+mn-ea"/>
                <a:cs typeface="+mn-cs"/>
                <a:sym typeface="Wingdings"/>
              </a:rPr>
              <a:t>Finally, another</a:t>
            </a:r>
            <a:r>
              <a:rPr lang="en-US" sz="1200" b="0" kern="1200" baseline="0" dirty="0">
                <a:solidFill>
                  <a:schemeClr val="tx1"/>
                </a:solidFill>
                <a:effectLst/>
                <a:latin typeface="+mn-lt"/>
                <a:ea typeface="+mn-ea"/>
                <a:cs typeface="+mn-cs"/>
                <a:sym typeface="Wingdings"/>
              </a:rPr>
              <a:t> important consideration for bus drivers is to </a:t>
            </a:r>
            <a:r>
              <a:rPr lang="en-US" sz="1200" b="0" kern="1200" dirty="0">
                <a:solidFill>
                  <a:schemeClr val="tx1"/>
                </a:solidFill>
                <a:effectLst/>
                <a:latin typeface="+mn-lt"/>
                <a:ea typeface="+mn-ea"/>
                <a:cs typeface="+mn-cs"/>
              </a:rPr>
              <a:t>support health and safe transportation. Several actions are critical.</a:t>
            </a:r>
            <a:r>
              <a:rPr lang="en-US" sz="1200" b="0" kern="1200" baseline="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Ensure that two-way communication systems between schools and school buses are working properly.</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Enforce district food policies for all students riding a school bus. Rules that prohibit eating and drinking on school buses help to protect students from food allergy reactions while riding the bus.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you may want to reward students for good behavior or just celebrate a special day with them, it is very important that</a:t>
            </a:r>
            <a:r>
              <a:rPr lang="en-US" sz="1200" kern="1200" baseline="0" dirty="0">
                <a:solidFill>
                  <a:schemeClr val="tx1"/>
                </a:solidFill>
                <a:effectLst/>
                <a:latin typeface="+mn-lt"/>
                <a:ea typeface="+mn-ea"/>
                <a:cs typeface="+mn-cs"/>
              </a:rPr>
              <a:t> you </a:t>
            </a:r>
            <a:r>
              <a:rPr lang="en-US" sz="1200" kern="1200" dirty="0">
                <a:solidFill>
                  <a:schemeClr val="tx1"/>
                </a:solidFill>
                <a:effectLst/>
                <a:latin typeface="+mn-lt"/>
                <a:ea typeface="+mn-ea"/>
                <a:cs typeface="+mn-cs"/>
              </a:rPr>
              <a:t>do not give food or candy to students.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 district cleaning procedures for bus surfaces, such as seats and handrails.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Encourage students to treat each</a:t>
            </a:r>
            <a:r>
              <a:rPr lang="en-US" sz="1200" kern="1200" baseline="0" dirty="0">
                <a:solidFill>
                  <a:schemeClr val="tx1"/>
                </a:solidFill>
                <a:effectLst/>
                <a:latin typeface="+mn-lt"/>
                <a:ea typeface="+mn-ea"/>
                <a:cs typeface="+mn-cs"/>
              </a:rPr>
              <a:t> other with kindness and respect</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 all cases of bullying to parents and the school administrator.</a:t>
            </a: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3881791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i="1" baseline="0" dirty="0">
                <a:latin typeface="+mn-lt"/>
                <a:cs typeface="Arial" pitchFamily="34" charset="0"/>
              </a:rPr>
              <a:t>Voluntary Guidelines for Managing Food Allergies in Schools and Early Care and Education Programs </a:t>
            </a:r>
            <a:r>
              <a:rPr lang="en-US" i="0" baseline="0" dirty="0">
                <a:latin typeface="+mn-lt"/>
                <a:cs typeface="Arial" pitchFamily="34" charset="0"/>
              </a:rPr>
              <a:t> along with a tool kit of resources for schools at the link on your screen. This resource can provide school administrators with information needed to be effective school leaders in the important job of managing food allergies in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Additionally,</a:t>
            </a:r>
            <a:r>
              <a:rPr lang="en-US" baseline="0" dirty="0"/>
              <a:t> the </a:t>
            </a:r>
            <a:r>
              <a:rPr lang="en-US" i="1" baseline="0" dirty="0"/>
              <a:t>National School Transportation Specifications &amp; Procedures</a:t>
            </a:r>
            <a:r>
              <a:rPr lang="en-US" baseline="0" dirty="0"/>
              <a:t> document includes resources for school transportation directors which you may find helpful.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12</a:t>
            </a:fld>
            <a:endParaRPr lang="en-US"/>
          </a:p>
        </p:txBody>
      </p:sp>
    </p:spTree>
    <p:extLst>
      <p:ext uri="{BB962C8B-B14F-4D97-AF65-F5344CB8AC3E}">
        <p14:creationId xmlns:p14="http://schemas.microsoft.com/office/powerpoint/2010/main" val="1967652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r>
              <a:rPr lang="en-US" i="0" baseline="0" dirty="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a:t>CDC Voluntary Guidelines for Managing Food Allergies in Schools and Early Care and Education Programs</a:t>
            </a:r>
            <a:r>
              <a:rPr lang="en-US" i="0" baseline="0" dirty="0"/>
              <a:t>. Thank you for being part of this critical team effort to support students with food allergies so that they can be healthy and safe at school.</a:t>
            </a:r>
            <a:endParaRPr lang="en-US" dirty="0"/>
          </a:p>
        </p:txBody>
      </p:sp>
      <p:sp>
        <p:nvSpPr>
          <p:cNvPr id="4" name="Slide Number Placeholder 3"/>
          <p:cNvSpPr>
            <a:spLocks noGrp="1"/>
          </p:cNvSpPr>
          <p:nvPr>
            <p:ph type="sldNum" sz="quarter" idx="10"/>
          </p:nvPr>
        </p:nvSpPr>
        <p:spPr/>
        <p:txBody>
          <a:bodyPr/>
          <a:lstStyle/>
          <a:p>
            <a:fld id="{45BEA3B1-32FB-4C85-B82B-B8B523343A40}" type="slidenum">
              <a:rPr lang="en-US" smtClean="0"/>
              <a:t>13</a:t>
            </a:fld>
            <a:endParaRPr lang="en-US"/>
          </a:p>
        </p:txBody>
      </p:sp>
    </p:spTree>
    <p:extLst>
      <p:ext uri="{BB962C8B-B14F-4D97-AF65-F5344CB8AC3E}">
        <p14:creationId xmlns:p14="http://schemas.microsoft.com/office/powerpoint/2010/main" val="325666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a:defRPr/>
            </a:pPr>
            <a:r>
              <a:rPr lang="en-US" dirty="0">
                <a:latin typeface="+mn-lt"/>
                <a:cs typeface="Arial" pitchFamily="34" charset="0"/>
              </a:rPr>
              <a:t>The purpose of this presentation is to explain the role of school transportation staff</a:t>
            </a:r>
            <a:r>
              <a:rPr lang="en-US" baseline="0" dirty="0">
                <a:latin typeface="+mn-lt"/>
                <a:cs typeface="Arial" pitchFamily="34" charset="0"/>
              </a:rPr>
              <a:t> in helping students with food allergies stay safe while riding school buses. The purpose also is to share with you the CDC resource of the </a:t>
            </a:r>
            <a:r>
              <a:rPr lang="en-US" i="1" baseline="0" dirty="0">
                <a:latin typeface="+mn-lt"/>
                <a:cs typeface="Arial" pitchFamily="34" charset="0"/>
              </a:rPr>
              <a:t>Voluntary Guidelines for Managing Food Allergies in Schools and Early Care and Education Programs</a:t>
            </a:r>
            <a:r>
              <a:rPr lang="en-US" baseline="0" dirty="0">
                <a:latin typeface="+mn-lt"/>
                <a:cs typeface="Arial" pitchFamily="34" charset="0"/>
              </a:rPr>
              <a:t>.  </a:t>
            </a:r>
          </a:p>
          <a:p>
            <a:pPr>
              <a:defRPr/>
            </a:pPr>
            <a:r>
              <a:rPr lang="en-US" baseline="0" dirty="0">
                <a:latin typeface="+mn-lt"/>
                <a:cs typeface="Arial" pitchFamily="34" charset="0"/>
              </a:rPr>
              <a:t>                 </a:t>
            </a:r>
            <a:endParaRPr lang="en-US" dirty="0">
              <a:latin typeface="+mn-lt"/>
              <a:cs typeface="Arial" pitchFamily="34" charset="0"/>
            </a:endParaRPr>
          </a:p>
          <a:p>
            <a:pPr>
              <a:defRPr/>
            </a:pPr>
            <a:r>
              <a:rPr lang="en-US" dirty="0">
                <a:latin typeface="+mn-lt"/>
                <a:cs typeface="Arial" pitchFamily="34" charset="0"/>
              </a:rPr>
              <a:t>Following this presentation, you will be able to do the</a:t>
            </a:r>
            <a:r>
              <a:rPr lang="en-US" baseline="0" dirty="0">
                <a:latin typeface="+mn-lt"/>
                <a:cs typeface="Arial" pitchFamily="34" charset="0"/>
              </a:rPr>
              <a:t> following</a:t>
            </a:r>
            <a:r>
              <a:rPr lang="en-US" dirty="0">
                <a:latin typeface="+mn-lt"/>
                <a:cs typeface="Arial" pitchFamily="34" charset="0"/>
              </a:rPr>
              <a:t>:</a:t>
            </a:r>
          </a:p>
          <a:p>
            <a:pPr>
              <a:defRPr/>
            </a:pPr>
            <a:endParaRPr lang="en-US" dirty="0">
              <a:latin typeface="+mn-lt"/>
              <a:cs typeface="Arial" pitchFamily="34" charset="0"/>
            </a:endParaRPr>
          </a:p>
          <a:p>
            <a:pPr marL="171450" indent="-171450">
              <a:buFont typeface="Arial" panose="020B0604020202020204" pitchFamily="34" charset="0"/>
              <a:buChar char="•"/>
            </a:pPr>
            <a:r>
              <a:rPr lang="en-US" dirty="0"/>
              <a:t>Describe the symptoms of food allergies and life-threatening reactions.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ways to prepare for and respond to food allergy emergencies on the school bus.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ways to support safe school buses for students with food allergies. </a:t>
            </a:r>
          </a:p>
          <a:p>
            <a:pPr marL="232914" indent="-232914">
              <a:defRPr/>
            </a:pPr>
            <a:endParaRPr lang="en-US" dirty="0">
              <a:latin typeface="+mn-lt"/>
              <a:cs typeface="Arial" pitchFamily="34" charset="0"/>
            </a:endParaRPr>
          </a:p>
          <a:p>
            <a:pPr>
              <a:defRPr/>
            </a:pPr>
            <a:r>
              <a:rPr lang="en-US" dirty="0">
                <a:latin typeface="+mn-lt"/>
                <a:cs typeface="Arial" pitchFamily="34" charset="0"/>
              </a:rPr>
              <a:t>Before we review action steps, I will share some information about the guidelines and the nature of food allergies in lives</a:t>
            </a:r>
            <a:r>
              <a:rPr lang="en-US" baseline="0" dirty="0">
                <a:latin typeface="+mn-lt"/>
                <a:cs typeface="Arial" pitchFamily="34" charset="0"/>
              </a:rPr>
              <a:t> of the students we serve.</a:t>
            </a:r>
            <a:endParaRPr lang="en-US" dirty="0">
              <a:latin typeface="+mn-lt"/>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56179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CDC published the </a:t>
            </a:r>
            <a:r>
              <a:rPr lang="en-US" i="1" baseline="0" dirty="0"/>
              <a:t>Voluntary Guidelines for Managing Food Allergies in Schools and Early Care and Education Programs</a:t>
            </a:r>
            <a:r>
              <a:rPr lang="en-US" i="0" baseline="0" dirty="0"/>
              <a:t>, to help schools manage the risk of food allergies and severe allergic reactions in students. As a school bus driver or transportation attendant, you need to know how to help students with food allergies be safe during transportation on school buses. This presentation will give you the information you need for managing food allergies and responding to food allergy emergencies during school transportation.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250516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food allergy is an adverse reaction that occurs soon after exposure to a certain food.</a:t>
            </a:r>
          </a:p>
          <a:p>
            <a:pPr marL="171450" indent="-171450">
              <a:buFont typeface="Arial" panose="020B0604020202020204" pitchFamily="34"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Food</a:t>
            </a:r>
            <a:r>
              <a:rPr lang="en-US" baseline="0" dirty="0"/>
              <a:t> allergies are a growing concern for health care providers and school officials alike. </a:t>
            </a:r>
            <a:r>
              <a:rPr lang="en-US" dirty="0"/>
              <a:t>In a typical school busload  of 25 students, at least 2 students likely to have food allergies.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r>
              <a:rPr lang="en-US" baseline="0" dirty="0"/>
              <a:t>For reasons that are not completely understood, the number of children with food allergies is also increasing.</a:t>
            </a:r>
            <a:r>
              <a:rPr lang="en-US" baseline="30000" dirty="0"/>
              <a:t>1,2  </a:t>
            </a:r>
          </a:p>
          <a:p>
            <a:pPr marL="171450" indent="-171450">
              <a:buFont typeface="Arial" panose="020B0604020202020204" pitchFamily="34" charset="0"/>
              <a:buChar char="•"/>
            </a:pPr>
            <a:endParaRPr lang="en-US" baseline="300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Another alarming fact is that f</a:t>
            </a:r>
            <a:r>
              <a:rPr lang="en-US" dirty="0"/>
              <a:t>ood allergy reactions can be very serious and even cause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This may be a good time to have participants</a:t>
            </a:r>
            <a:r>
              <a:rPr lang="en-US" i="1" baseline="0" dirty="0"/>
              <a:t> who have ever worked with a student with food allergies or have had a family member with life threatening allergies stand up.  This could help emphasize the importance of learning more about managing food allergies during school transportation.</a:t>
            </a: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aseline="30000" dirty="0"/>
          </a:p>
          <a:p>
            <a:r>
              <a:rPr lang="en-US" baseline="0" dirty="0"/>
              <a:t>So, what do you need to know about food allergies and what you can do to help keep your students healthy and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312066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This may be</a:t>
            </a:r>
            <a:r>
              <a:rPr lang="en-US" i="1" baseline="0" dirty="0"/>
              <a:t> a good time to</a:t>
            </a:r>
            <a:r>
              <a:rPr lang="en-US" i="1" dirty="0"/>
              <a:t> ask participants</a:t>
            </a:r>
            <a:r>
              <a:rPr lang="en-US" i="1" baseline="0" dirty="0"/>
              <a:t> if they are aware of a food allergy emergency plan in your school or school division and if they know where to locate this plan. Depending on their responses, you could let them know where to locate the food allergy emergency plan and charge them with becoming familiar with the contents.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first action step you can take is to get trained.  Plan to </a:t>
            </a:r>
            <a:r>
              <a:rPr lang="en-US" sz="1200" kern="1200" baseline="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articipate in training to learn</a:t>
            </a:r>
            <a:r>
              <a:rPr lang="en-US" sz="1200" kern="1200" baseline="0" dirty="0">
                <a:solidFill>
                  <a:schemeClr val="tx1"/>
                </a:solidFill>
                <a:effectLst/>
                <a:latin typeface="+mn-lt"/>
                <a:ea typeface="+mn-ea"/>
                <a:cs typeface="+mn-cs"/>
              </a:rPr>
              <a:t> about food allergies and learn </a:t>
            </a:r>
            <a:r>
              <a:rPr lang="en-US" sz="1200" kern="1200" dirty="0">
                <a:solidFill>
                  <a:schemeClr val="tx1"/>
                </a:solidFill>
                <a:effectLst/>
                <a:latin typeface="+mn-lt"/>
                <a:ea typeface="+mn-ea"/>
                <a:cs typeface="+mn-cs"/>
              </a:rPr>
              <a:t>how to respond to an allergic reaction if it occurs on your bus.</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baseline="0" dirty="0"/>
              <a:t>Ask the school nurse or school administrator for information about school food allergy policies.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It is also very important to know which students on your bus have food allergies and to be able to review their emergency plans.</a:t>
            </a:r>
          </a:p>
          <a:p>
            <a:pPr marL="17145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Share emergency plans and responsibilities with substitute bus drivers and other adult attendants who assist students on the school bus.</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Let’s take a moment to learn more about food allergies, their symptoms and how to respond to a food allergy emergency. </a:t>
            </a:r>
          </a:p>
          <a:p>
            <a:endParaRPr lang="en-US" sz="120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405301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Our second</a:t>
            </a:r>
            <a:r>
              <a:rPr lang="en-US" baseline="0" dirty="0"/>
              <a:t> action step is to learn about food allergies. </a:t>
            </a:r>
            <a:r>
              <a:rPr lang="en-US" dirty="0"/>
              <a:t>Understanding</a:t>
            </a:r>
            <a:r>
              <a:rPr lang="en-US" baseline="0" dirty="0"/>
              <a:t> the nature of food allergies is important so that you know how to help students with food allergies.</a:t>
            </a:r>
          </a:p>
          <a:p>
            <a:endParaRPr lang="en-US" baseline="0" dirty="0"/>
          </a:p>
          <a:p>
            <a:r>
              <a:rPr lang="en-US" baseline="0" dirty="0"/>
              <a:t>A severe life-threatening allergic reaction is called anaphylaxis. This kind of reaction usually happens quickly and may cause death.</a:t>
            </a:r>
          </a:p>
          <a:p>
            <a:endParaRPr lang="en-US" baseline="0" dirty="0"/>
          </a:p>
          <a:p>
            <a:r>
              <a:rPr lang="en-US" baseline="0" dirty="0"/>
              <a:t>Not all allergic reactions will develop into anaphylaxis; however, early signs of anaphylaxis can resemble a mild allergic reaction.  It is not easy to predict whether these initial, mild symptoms will become an anaphylactic reaction that can result in death.</a:t>
            </a:r>
            <a:r>
              <a:rPr lang="en-US" baseline="30000" dirty="0"/>
              <a:t>1</a:t>
            </a:r>
            <a:r>
              <a:rPr lang="en-US" baseline="0" dirty="0"/>
              <a:t> Therefore, all children with known or suspected ingestion of a food allergen and the appearance of symptoms of an allergic reaction must be closely watched and possibly treated for early signs of anaphylaxis. </a:t>
            </a:r>
          </a:p>
          <a:p>
            <a:endParaRPr lang="en-US" baseline="0" dirty="0"/>
          </a:p>
          <a:p>
            <a:r>
              <a:rPr lang="en-US" baseline="0" dirty="0"/>
              <a:t>I now want to share with you more about the symptoms of food allergy reactions.</a:t>
            </a: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180772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lvl="0"/>
            <a:r>
              <a:rPr lang="en-US" sz="1200" kern="1200" dirty="0">
                <a:solidFill>
                  <a:schemeClr val="tx1"/>
                </a:solidFill>
                <a:effectLst/>
                <a:latin typeface="+mn-lt"/>
                <a:ea typeface="+mn-ea"/>
                <a:cs typeface="+mn-cs"/>
              </a:rPr>
              <a:t>You can learn to recognize food allergy symptoms.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symptoms</a:t>
            </a:r>
            <a:r>
              <a:rPr lang="en-US" sz="1200" kern="1200" baseline="0" dirty="0">
                <a:solidFill>
                  <a:schemeClr val="tx1"/>
                </a:solidFill>
                <a:effectLst/>
                <a:latin typeface="+mn-lt"/>
                <a:ea typeface="+mn-ea"/>
                <a:cs typeface="+mn-cs"/>
              </a:rPr>
              <a:t> of food allergy reactions vary for different people and can even change over time. Signs and symptoms of an allergic reaction can develop in a few minutes or up to 1-2 hours after exposure to an allergen, or rarely, even several hours later. </a:t>
            </a:r>
            <a:r>
              <a:rPr lang="en-US" sz="1200" kern="1200" dirty="0">
                <a:solidFill>
                  <a:schemeClr val="tx1"/>
                </a:solidFill>
                <a:effectLst/>
                <a:latin typeface="+mn-lt"/>
                <a:ea typeface="+mn-ea"/>
                <a:cs typeface="+mn-cs"/>
              </a:rPr>
              <a:t>Food allergy symptoms can include swollen lips, tongue or eyes; itchiness, rash, or hives; nausea, vomiting, diarrhea; congestion, hoarse voice, trouble swallowing; wheezing or difficulty breathing; dizziness or fainting, or loss of consciousness; and mood change or confusion.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children, food allergy reactions can be difficult to see. Some children may not be able to clearly communicate their symptoms due to their development or age. </a:t>
            </a:r>
            <a:r>
              <a:rPr lang="en-US" sz="1200" kern="1200" dirty="0">
                <a:solidFill>
                  <a:schemeClr val="tx1"/>
                </a:solidFill>
                <a:effectLst/>
                <a:latin typeface="+mn-lt"/>
                <a:ea typeface="+mn-ea"/>
                <a:cs typeface="+mn-cs"/>
              </a:rPr>
              <a:t>Children with food allergies might communicate their symptoms in the following ways:</a:t>
            </a:r>
          </a:p>
          <a:p>
            <a:pPr lvl="0"/>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something is poking my tongue.</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(or mouth) is tingling (or burning).</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(or mouth) itches.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feels like there is hair on it.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mouth feels funny.</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There’s a frog in my throat; there’s something stuck in my throat.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feels full (or heavy).</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lips feel tight.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there are bugs in there (to describe itchy ears).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(my throat) feels thick.</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a bump is on the back of my tongue or throat.</a:t>
            </a:r>
            <a:r>
              <a:rPr lang="en-US" sz="1200" i="1" kern="1200" baseline="30000" dirty="0">
                <a:solidFill>
                  <a:schemeClr val="tx1"/>
                </a:solidFill>
                <a:effectLst/>
                <a:latin typeface="+mn-lt"/>
                <a:ea typeface="+mn-ea"/>
                <a:cs typeface="+mn-cs"/>
              </a:rPr>
              <a:t>8</a:t>
            </a:r>
          </a:p>
          <a:p>
            <a:pPr lvl="1"/>
            <a:endParaRPr lang="en-US" sz="1200" i="1" kern="1200" baseline="30000" dirty="0">
              <a:solidFill>
                <a:schemeClr val="tx1"/>
              </a:solidFill>
              <a:effectLst/>
              <a:latin typeface="+mn-lt"/>
              <a:ea typeface="+mn-ea"/>
              <a:cs typeface="+mn-cs"/>
            </a:endParaRPr>
          </a:p>
          <a:p>
            <a:pPr lvl="1"/>
            <a:r>
              <a:rPr lang="en-US" sz="900" i="0" kern="1200" baseline="0" dirty="0">
                <a:solidFill>
                  <a:schemeClr val="tx1"/>
                </a:solidFill>
                <a:effectLst/>
                <a:latin typeface="+mn-lt"/>
                <a:ea typeface="+mn-ea"/>
                <a:cs typeface="+mn-cs"/>
              </a:rPr>
              <a:t>Source: The Food Allergy &amp; Anaphylaxis Network</a:t>
            </a:r>
            <a:r>
              <a:rPr lang="en-US" sz="900" i="1" kern="1200" baseline="0" dirty="0">
                <a:solidFill>
                  <a:schemeClr val="tx1"/>
                </a:solidFill>
                <a:effectLst/>
                <a:latin typeface="+mn-lt"/>
                <a:ea typeface="+mn-ea"/>
                <a:cs typeface="+mn-cs"/>
              </a:rPr>
              <a:t>. Food Allergy News. </a:t>
            </a:r>
            <a:r>
              <a:rPr lang="en-US" sz="900" i="0" kern="1200" baseline="0" dirty="0">
                <a:solidFill>
                  <a:schemeClr val="tx1"/>
                </a:solidFill>
                <a:effectLst/>
                <a:latin typeface="+mn-lt"/>
                <a:ea typeface="+mn-ea"/>
                <a:cs typeface="+mn-cs"/>
              </a:rPr>
              <a:t>2003; 13(2).</a:t>
            </a:r>
            <a:endParaRPr lang="en-US" sz="900" i="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269806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Knowing how to respond to food allergy emergencies is an important action step for school transportation staff. There is no treatment to prevent food allergy reactions. Strict avoidance of the food allergen is the only way to prevent a reaction. Since avoidance is not always possible, school transportation staff must be prepared to deal with allergic reactions, including anaphylaxis. </a:t>
            </a:r>
            <a:r>
              <a:rPr lang="en-US" dirty="0"/>
              <a:t>The recommended first-line treatment for anaphylaxis is the prompt use of an injectable medication called epinephrine.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1077489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baseline="0" dirty="0"/>
          </a:p>
          <a:p>
            <a:pPr lvl="0"/>
            <a:r>
              <a:rPr lang="en-US" sz="1200" kern="1200" dirty="0">
                <a:solidFill>
                  <a:schemeClr val="tx1"/>
                </a:solidFill>
                <a:effectLst/>
                <a:latin typeface="+mn-lt"/>
                <a:ea typeface="+mn-ea"/>
                <a:cs typeface="+mn-cs"/>
              </a:rPr>
              <a:t>If you suspect a severe food allergy reaction, or anaphylaxis, take immediate action: </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 the location of emergency medication and be ready to administer an epinephrine auto-injector if you are a delegated and trained staff member.</a:t>
            </a:r>
            <a:r>
              <a:rPr lang="en-US" sz="1200" kern="1200" baseline="30000" dirty="0">
                <a:solidFill>
                  <a:schemeClr val="tx1"/>
                </a:solidFill>
                <a:effectLst/>
                <a:latin typeface="+mn-lt"/>
                <a:ea typeface="+mn-ea"/>
                <a:cs typeface="+mn-cs"/>
              </a:rPr>
              <a:t>3-4</a:t>
            </a:r>
          </a:p>
          <a:p>
            <a:pPr marL="171450" lvl="0" indent="-171450">
              <a:buFont typeface="Arial" panose="020B0604020202020204" pitchFamily="34" charset="0"/>
              <a:buChar char="•"/>
            </a:pPr>
            <a:endParaRPr lang="en-US" sz="1200" kern="1200" baseline="300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Call 911 or the emergency medical system (EMS) to ask for emergency transportation of any student showing signs of anaphylaxis. It is important to make sure that your emergency communication</a:t>
            </a:r>
            <a:r>
              <a:rPr lang="en-US" sz="1200" kern="1200" baseline="0" dirty="0">
                <a:solidFill>
                  <a:schemeClr val="tx1"/>
                </a:solidFill>
                <a:effectLst/>
                <a:latin typeface="+mn-lt"/>
                <a:ea typeface="+mn-ea"/>
                <a:cs typeface="+mn-cs"/>
              </a:rPr>
              <a:t> device (phone, </a:t>
            </a:r>
            <a:r>
              <a:rPr lang="en-US" sz="1200" kern="1200" baseline="0" dirty="0" err="1">
                <a:solidFill>
                  <a:schemeClr val="tx1"/>
                </a:solidFill>
                <a:effectLst/>
                <a:latin typeface="+mn-lt"/>
                <a:ea typeface="+mn-ea"/>
                <a:cs typeface="+mn-cs"/>
              </a:rPr>
              <a:t>walkie</a:t>
            </a:r>
            <a:r>
              <a:rPr lang="en-US" sz="1200" kern="1200" baseline="0" dirty="0">
                <a:solidFill>
                  <a:schemeClr val="tx1"/>
                </a:solidFill>
                <a:effectLst/>
                <a:latin typeface="+mn-lt"/>
                <a:ea typeface="+mn-ea"/>
                <a:cs typeface="+mn-cs"/>
              </a:rPr>
              <a:t> talkie, etc.) is charged and functional at all times.  </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 the school administrator know your actions and the need for someone to contact the student’s parents.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with any bus emergency, attending to the needs of the student should take priority.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Pulling</a:t>
            </a:r>
            <a:r>
              <a:rPr lang="en-US" sz="1200" kern="1200" baseline="0" dirty="0">
                <a:solidFill>
                  <a:schemeClr val="tx1"/>
                </a:solidFill>
                <a:effectLst/>
                <a:latin typeface="+mn-lt"/>
                <a:ea typeface="+mn-ea"/>
                <a:cs typeface="+mn-cs"/>
              </a:rPr>
              <a:t> over to the side of the road to attend to the emergency and wait for emergency medical services is an appropriate action.  </a:t>
            </a:r>
            <a:endParaRPr lang="en-US" sz="1200" kern="1200" dirty="0">
              <a:solidFill>
                <a:schemeClr val="tx1"/>
              </a:solidFill>
              <a:effectLst/>
              <a:latin typeface="+mn-lt"/>
              <a:ea typeface="+mn-ea"/>
              <a:cs typeface="+mn-cs"/>
            </a:endParaRPr>
          </a:p>
          <a:p>
            <a:pPr lvl="1"/>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633148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839034-EE31-40F0-931E-5D177C9C1367}"/>
              </a:ext>
            </a:extLst>
          </p:cNvPr>
          <p:cNvSpPr/>
          <p:nvPr userDrawn="1"/>
        </p:nvSpPr>
        <p:spPr>
          <a:xfrm>
            <a:off x="0" y="0"/>
            <a:ext cx="9144000" cy="1752600"/>
          </a:xfrm>
          <a:prstGeom prst="rect">
            <a:avLst/>
          </a:prstGeom>
          <a:gradFill>
            <a:gsLst>
              <a:gs pos="57100">
                <a:srgbClr val="2888C9"/>
              </a:gs>
              <a:gs pos="0">
                <a:srgbClr val="ACB1F5"/>
              </a:gs>
              <a:gs pos="100000">
                <a:srgbClr val="041A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98133" y="257969"/>
            <a:ext cx="67056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3" name="Graphic 12">
            <a:extLst>
              <a:ext uri="{FF2B5EF4-FFF2-40B4-BE49-F238E27FC236}">
                <a16:creationId xmlns:a16="http://schemas.microsoft.com/office/drawing/2014/main" id="{7ED74210-7796-4443-A5F6-E1E8983E6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1012" y="3071812"/>
            <a:ext cx="561975" cy="714375"/>
          </a:xfrm>
          <a:prstGeom prst="rect">
            <a:avLst/>
          </a:prstGeom>
        </p:spPr>
      </p:pic>
      <p:pic>
        <p:nvPicPr>
          <p:cNvPr id="17" name="Picture 16">
            <a:extLst>
              <a:ext uri="{FF2B5EF4-FFF2-40B4-BE49-F238E27FC236}">
                <a16:creationId xmlns:a16="http://schemas.microsoft.com/office/drawing/2014/main" id="{42FE5FAC-BF02-49D9-A36E-1F58FAC389D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586" t="34159" r="72525" b="36952"/>
          <a:stretch/>
        </p:blipFill>
        <p:spPr>
          <a:xfrm>
            <a:off x="291123" y="0"/>
            <a:ext cx="1461477" cy="1727200"/>
          </a:xfrm>
          <a:prstGeom prst="rect">
            <a:avLst/>
          </a:prstGeom>
        </p:spPr>
      </p:pic>
    </p:spTree>
    <p:extLst>
      <p:ext uri="{BB962C8B-B14F-4D97-AF65-F5344CB8AC3E}">
        <p14:creationId xmlns:p14="http://schemas.microsoft.com/office/powerpoint/2010/main" val="28002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36638"/>
          </a:xfrm>
        </p:spPr>
        <p:txBody>
          <a:bodyPr/>
          <a:lstStyle>
            <a:lvl1pPr>
              <a:defRPr>
                <a:solidFill>
                  <a:srgbClr val="2888C9"/>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rgbClr val="2888C9"/>
              </a:buClr>
              <a:buSzPct val="75000"/>
              <a:buFont typeface="Wingdings 3" panose="05040102010807070707" pitchFamily="18" charset="2"/>
              <a:buChar char=""/>
              <a:defRPr sz="2800">
                <a:solidFill>
                  <a:srgbClr val="000000"/>
                </a:solidFill>
              </a:defRPr>
            </a:lvl1pPr>
            <a:lvl2pPr marL="742950" indent="-285750">
              <a:buClr>
                <a:schemeClr val="tx2"/>
              </a:buClr>
              <a:buSzPct val="70000"/>
              <a:buFont typeface="Arial" panose="020B0604020202020204" pitchFamily="34" charset="0"/>
              <a:buChar char="•"/>
              <a:defRPr sz="2400">
                <a:solidFill>
                  <a:srgbClr val="000000"/>
                </a:solidFill>
              </a:defRPr>
            </a:lvl2pPr>
            <a:lvl3pPr marL="1143000" indent="-228600">
              <a:buClr>
                <a:schemeClr val="tx1"/>
              </a:buClr>
              <a:buSzPct val="70000"/>
              <a:buFont typeface="Calibri" panose="020F0502020204030204" pitchFamily="34" charset="0"/>
              <a:buChar char="-"/>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endParaRPr lang="en-US" dirty="0"/>
          </a:p>
        </p:txBody>
      </p:sp>
      <p:sp>
        <p:nvSpPr>
          <p:cNvPr id="4" name="Date Placeholder 3"/>
          <p:cNvSpPr>
            <a:spLocks noGrp="1"/>
          </p:cNvSpPr>
          <p:nvPr>
            <p:ph type="dt" sz="half" idx="10"/>
          </p:nvPr>
        </p:nvSpPr>
        <p:spPr/>
        <p:txBody>
          <a:bodyPr/>
          <a:lstStyle/>
          <a:p>
            <a:fld id="{E7DC2D01-53F8-45EA-87B7-5337440C0EBA}" type="datetime1">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8358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04BE5-FAEA-4A33-B7F8-1B745FDC609A}" type="datetime1">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487362"/>
            <a:ext cx="8229600" cy="1036638"/>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150FA592-95C5-467E-9F33-DFE7ED2AF3C7}" type="datetime1">
              <a:rPr lang="en-US" smtClean="0"/>
              <a:t>6/8/2020</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5" r:id="rId3"/>
  </p:sldLayoutIdLst>
  <p:hf hdr="0" ftr="0" dt="0"/>
  <p:txStyles>
    <p:titleStyle>
      <a:lvl1pPr algn="l" defTabSz="914400" rtl="0" eaLnBrk="1" latinLnBrk="0" hangingPunct="1">
        <a:spcBef>
          <a:spcPct val="0"/>
        </a:spcBef>
        <a:buNone/>
        <a:defRPr sz="4000" b="0" kern="1200" cap="all" baseline="0">
          <a:solidFill>
            <a:srgbClr val="2888C9"/>
          </a:solidFill>
          <a:latin typeface="Chaparral Pro" panose="020605030405050202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ncstonline.org/" TargetMode="External"/><Relationship Id="rId5" Type="http://schemas.openxmlformats.org/officeDocument/2006/relationships/hyperlink" Target="https://www.cdc.gov/healthyschools/foodallergies" TargetMode="Externa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6.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70716D0-76FD-4D70-9679-098C3899C1F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13" b="19851"/>
          <a:stretch/>
        </p:blipFill>
        <p:spPr>
          <a:xfrm>
            <a:off x="0" y="1752600"/>
            <a:ext cx="9144000" cy="4709220"/>
          </a:xfrm>
          <a:prstGeom prst="rect">
            <a:avLst/>
          </a:prstGeom>
        </p:spPr>
      </p:pic>
      <p:sp>
        <p:nvSpPr>
          <p:cNvPr id="14" name="Rectangle 13">
            <a:extLst>
              <a:ext uri="{FF2B5EF4-FFF2-40B4-BE49-F238E27FC236}">
                <a16:creationId xmlns:a16="http://schemas.microsoft.com/office/drawing/2014/main" id="{3B7723AF-F2C4-42FF-8291-C65435A840B0}"/>
              </a:ext>
              <a:ext uri="{C183D7F6-B498-43B3-948B-1728B52AA6E4}">
                <adec:decorative xmlns:adec="http://schemas.microsoft.com/office/drawing/2017/decorative" val="1"/>
              </a:ext>
            </a:extLst>
          </p:cNvPr>
          <p:cNvSpPr/>
          <p:nvPr/>
        </p:nvSpPr>
        <p:spPr>
          <a:xfrm>
            <a:off x="0" y="5159374"/>
            <a:ext cx="9144000" cy="169862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Photo of students with teacher." title="Alt text."/>
          <p:cNvSpPr>
            <a:spLocks noGrp="1"/>
          </p:cNvSpPr>
          <p:nvPr>
            <p:ph type="ctrTitle"/>
          </p:nvPr>
        </p:nvSpPr>
        <p:spPr>
          <a:xfrm>
            <a:off x="1600200" y="228600"/>
            <a:ext cx="7315200" cy="1470025"/>
          </a:xfrm>
        </p:spPr>
        <p:txBody>
          <a:bodyPr/>
          <a:lstStyle/>
          <a:p>
            <a:pPr>
              <a:tabLst>
                <a:tab pos="1433513" algn="l"/>
              </a:tabLst>
            </a:pPr>
            <a:r>
              <a:rPr lang="en-US" sz="2800" b="1" dirty="0"/>
              <a:t>Managing Food Allergies in Schools </a:t>
            </a:r>
            <a:r>
              <a:rPr lang="en-US" sz="2600" dirty="0">
                <a:latin typeface="+mj-lt"/>
              </a:rPr>
              <a:t>the Role of TRANSPORATION STAFF</a:t>
            </a:r>
          </a:p>
        </p:txBody>
      </p:sp>
      <p:sp>
        <p:nvSpPr>
          <p:cNvPr id="13" name="Title 1" descr="Photo of students with teacher." title="Alt text.">
            <a:extLst>
              <a:ext uri="{FF2B5EF4-FFF2-40B4-BE49-F238E27FC236}">
                <a16:creationId xmlns:a16="http://schemas.microsoft.com/office/drawing/2014/main" id="{88181C33-BFA3-486B-B79B-4498E5CA870D}"/>
              </a:ext>
            </a:extLst>
          </p:cNvPr>
          <p:cNvSpPr txBox="1">
            <a:spLocks/>
          </p:cNvSpPr>
          <p:nvPr/>
        </p:nvSpPr>
        <p:spPr>
          <a:xfrm>
            <a:off x="533400" y="5791200"/>
            <a:ext cx="8382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kern="1200" cap="all" baseline="0">
                <a:solidFill>
                  <a:schemeClr val="bg1"/>
                </a:solidFill>
                <a:latin typeface="Chaparral Pro" panose="02060503040505020203" pitchFamily="18" charset="0"/>
                <a:ea typeface="+mj-ea"/>
                <a:cs typeface="+mj-cs"/>
              </a:defRPr>
            </a:lvl1pPr>
          </a:lstStyle>
          <a:p>
            <a:r>
              <a:rPr lang="en-US" sz="2400" b="1" dirty="0">
                <a:latin typeface="+mj-lt"/>
              </a:rPr>
              <a:t>Voluntary Guidelines for Managing Food Allergies in Schools and Early Care and Education Programs</a:t>
            </a:r>
            <a:endParaRPr lang="en-US" sz="3200" b="1" dirty="0">
              <a:latin typeface="+mj-lt"/>
            </a:endParaRPr>
          </a:p>
        </p:txBody>
      </p:sp>
    </p:spTree>
    <p:extLst>
      <p:ext uri="{BB962C8B-B14F-4D97-AF65-F5344CB8AC3E}">
        <p14:creationId xmlns:p14="http://schemas.microsoft.com/office/powerpoint/2010/main" val="6134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9" name="Title 8">
            <a:extLst>
              <a:ext uri="{FF2B5EF4-FFF2-40B4-BE49-F238E27FC236}">
                <a16:creationId xmlns:a16="http://schemas.microsoft.com/office/drawing/2014/main" id="{411D493E-3B24-4B92-8E43-6BDA0F6A0A1D}"/>
              </a:ext>
            </a:extLst>
          </p:cNvPr>
          <p:cNvSpPr>
            <a:spLocks noGrp="1"/>
          </p:cNvSpPr>
          <p:nvPr>
            <p:ph type="title"/>
          </p:nvPr>
        </p:nvSpPr>
        <p:spPr/>
        <p:txBody>
          <a:bodyPr/>
          <a:lstStyle/>
          <a:p>
            <a:r>
              <a:rPr lang="en-US" dirty="0"/>
              <a:t>WHAT CAN YOU DO?</a:t>
            </a:r>
          </a:p>
        </p:txBody>
      </p:sp>
      <p:sp>
        <p:nvSpPr>
          <p:cNvPr id="5" name="Content Placeholder 4"/>
          <p:cNvSpPr>
            <a:spLocks noGrp="1"/>
          </p:cNvSpPr>
          <p:nvPr>
            <p:ph idx="1"/>
          </p:nvPr>
        </p:nvSpPr>
        <p:spPr>
          <a:xfrm>
            <a:off x="457199" y="1447800"/>
            <a:ext cx="5841709" cy="4525963"/>
          </a:xfrm>
        </p:spPr>
        <p:txBody>
          <a:bodyPr/>
          <a:lstStyle/>
          <a:p>
            <a:pPr marL="0" indent="0">
              <a:buNone/>
            </a:pPr>
            <a:r>
              <a:rPr lang="en-US" sz="3200" b="1" dirty="0">
                <a:solidFill>
                  <a:srgbClr val="2888C9"/>
                </a:solidFill>
              </a:rPr>
              <a:t>Help prevent food allergy emergencies!</a:t>
            </a:r>
          </a:p>
          <a:p>
            <a:r>
              <a:rPr lang="en-US" dirty="0"/>
              <a:t>Enforce rules that prohibit eating and drinking on the school bus.</a:t>
            </a:r>
          </a:p>
          <a:p>
            <a:r>
              <a:rPr lang="en-US" dirty="0"/>
              <a:t>Do not give food or candy to students.</a:t>
            </a:r>
          </a:p>
          <a:p>
            <a:r>
              <a:rPr lang="en-US" dirty="0"/>
              <a:t>Follow your school district’s cleaning procedures for bus surfaces, such as seats and handrails.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10</a:t>
            </a:fld>
            <a:endParaRPr lang="en-US"/>
          </a:p>
        </p:txBody>
      </p:sp>
      <p:pic>
        <p:nvPicPr>
          <p:cNvPr id="6" name="Picture 5" descr="Photo of bus with 'STOP&quot; sign."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026" y="1600200"/>
            <a:ext cx="1979574" cy="2971800"/>
          </a:xfrm>
          <a:prstGeom prst="rect">
            <a:avLst/>
          </a:prstGeom>
          <a:ln>
            <a:noFill/>
          </a:ln>
        </p:spPr>
      </p:pic>
      <p:pic>
        <p:nvPicPr>
          <p:cNvPr id="10" name="Graphic 9">
            <a:extLst>
              <a:ext uri="{FF2B5EF4-FFF2-40B4-BE49-F238E27FC236}">
                <a16:creationId xmlns:a16="http://schemas.microsoft.com/office/drawing/2014/main" id="{D03C1F5D-7EA8-4503-B9E7-2846AAAF74A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9567" y="198436"/>
            <a:ext cx="831032" cy="1096963"/>
          </a:xfrm>
          <a:prstGeom prst="rect">
            <a:avLst/>
          </a:prstGeom>
        </p:spPr>
      </p:pic>
      <p:cxnSp>
        <p:nvCxnSpPr>
          <p:cNvPr id="11" name="Straight Connector 10">
            <a:extLst>
              <a:ext uri="{FF2B5EF4-FFF2-40B4-BE49-F238E27FC236}">
                <a16:creationId xmlns:a16="http://schemas.microsoft.com/office/drawing/2014/main" id="{B01B3644-A189-451D-A853-40A8D717DCB9}"/>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5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37599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9" name="Title 8">
            <a:extLst>
              <a:ext uri="{FF2B5EF4-FFF2-40B4-BE49-F238E27FC236}">
                <a16:creationId xmlns:a16="http://schemas.microsoft.com/office/drawing/2014/main" id="{D25D494D-0E40-4322-B4C8-EA71C5B76CF2}"/>
              </a:ext>
            </a:extLst>
          </p:cNvPr>
          <p:cNvSpPr>
            <a:spLocks noGrp="1"/>
          </p:cNvSpPr>
          <p:nvPr>
            <p:ph type="title"/>
          </p:nvPr>
        </p:nvSpPr>
        <p:spPr/>
        <p:txBody>
          <a:bodyPr/>
          <a:lstStyle/>
          <a:p>
            <a:r>
              <a:rPr lang="en-US" dirty="0"/>
              <a:t>WHAT CAN YOU DO?</a:t>
            </a:r>
          </a:p>
        </p:txBody>
      </p:sp>
      <p:sp>
        <p:nvSpPr>
          <p:cNvPr id="5" name="Content Placeholder 2"/>
          <p:cNvSpPr>
            <a:spLocks noGrp="1"/>
          </p:cNvSpPr>
          <p:nvPr>
            <p:ph idx="1"/>
          </p:nvPr>
        </p:nvSpPr>
        <p:spPr>
          <a:xfrm>
            <a:off x="457200" y="1447800"/>
            <a:ext cx="6324600" cy="4525963"/>
          </a:xfrm>
        </p:spPr>
        <p:txBody>
          <a:bodyPr/>
          <a:lstStyle/>
          <a:p>
            <a:pPr marL="0" indent="0">
              <a:buNone/>
            </a:pPr>
            <a:r>
              <a:rPr lang="en-US" sz="3200" b="1" dirty="0">
                <a:solidFill>
                  <a:srgbClr val="2888C9"/>
                </a:solidFill>
              </a:rPr>
              <a:t>Support a healthy and safe transportation</a:t>
            </a:r>
          </a:p>
          <a:p>
            <a:r>
              <a:rPr lang="en-US" dirty="0"/>
              <a:t>Make sure your radios or phones are working properly.</a:t>
            </a:r>
          </a:p>
          <a:p>
            <a:r>
              <a:rPr lang="en-US" dirty="0"/>
              <a:t>Enforce no eating rules on buses.</a:t>
            </a:r>
          </a:p>
          <a:p>
            <a:r>
              <a:rPr lang="en-US" dirty="0"/>
              <a:t>Do not give food or candy to students.</a:t>
            </a:r>
          </a:p>
          <a:p>
            <a:r>
              <a:rPr lang="en-US" dirty="0"/>
              <a:t>Encourage students to treat each other with kindness and respect.</a:t>
            </a:r>
          </a:p>
          <a:p>
            <a:r>
              <a:rPr lang="en-US" dirty="0"/>
              <a:t>Report all cases of bullying to the school administrator. </a:t>
            </a:r>
          </a:p>
        </p:txBody>
      </p:sp>
      <p:sp>
        <p:nvSpPr>
          <p:cNvPr id="3" name="Slide Number Placeholder 2"/>
          <p:cNvSpPr>
            <a:spLocks noGrp="1"/>
          </p:cNvSpPr>
          <p:nvPr>
            <p:ph type="sldNum" sz="quarter" idx="12"/>
          </p:nvPr>
        </p:nvSpPr>
        <p:spPr/>
        <p:txBody>
          <a:bodyPr/>
          <a:lstStyle/>
          <a:p>
            <a:fld id="{4CD8DCCA-7606-4C9D-B837-5FF7121B4784}" type="slidenum">
              <a:rPr lang="en-US" smtClean="0"/>
              <a:pPr/>
              <a:t>11</a:t>
            </a:fld>
            <a:endParaRPr lang="en-US"/>
          </a:p>
        </p:txBody>
      </p:sp>
      <p:pic>
        <p:nvPicPr>
          <p:cNvPr id="6" name="Picture 5" descr="Children walking up steps on bus."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999" y="1521548"/>
            <a:ext cx="1850511" cy="2780907"/>
          </a:xfrm>
          <a:prstGeom prst="rect">
            <a:avLst/>
          </a:prstGeom>
        </p:spPr>
      </p:pic>
      <p:pic>
        <p:nvPicPr>
          <p:cNvPr id="10" name="Graphic 9">
            <a:extLst>
              <a:ext uri="{FF2B5EF4-FFF2-40B4-BE49-F238E27FC236}">
                <a16:creationId xmlns:a16="http://schemas.microsoft.com/office/drawing/2014/main" id="{49D2BB1A-1B94-4CAF-8AC0-CABC8B37FE3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9567" y="198436"/>
            <a:ext cx="831032" cy="1096963"/>
          </a:xfrm>
          <a:prstGeom prst="rect">
            <a:avLst/>
          </a:prstGeom>
        </p:spPr>
      </p:pic>
      <p:cxnSp>
        <p:nvCxnSpPr>
          <p:cNvPr id="11" name="Straight Connector 10">
            <a:extLst>
              <a:ext uri="{FF2B5EF4-FFF2-40B4-BE49-F238E27FC236}">
                <a16:creationId xmlns:a16="http://schemas.microsoft.com/office/drawing/2014/main" id="{7A4A9E94-BBF0-4173-B3EB-CB8B8540D4B2}"/>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6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7388578-FCA0-40C4-8956-55A52E3647B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6200" y="304800"/>
            <a:ext cx="900113" cy="993228"/>
          </a:xfrm>
          <a:prstGeom prst="rect">
            <a:avLst/>
          </a:prstGeom>
        </p:spPr>
      </p:pic>
      <p:sp>
        <p:nvSpPr>
          <p:cNvPr id="6" name="Title 1"/>
          <p:cNvSpPr>
            <a:spLocks noGrp="1"/>
          </p:cNvSpPr>
          <p:nvPr>
            <p:ph type="title"/>
          </p:nvPr>
        </p:nvSpPr>
        <p:spPr/>
        <p:txBody>
          <a:bodyPr/>
          <a:lstStyle/>
          <a:p>
            <a:r>
              <a:rPr lang="en-US" dirty="0"/>
              <a:t>Where can you find more information?</a:t>
            </a:r>
          </a:p>
        </p:txBody>
      </p:sp>
      <p:sp>
        <p:nvSpPr>
          <p:cNvPr id="5" name="Content Placeholder 2"/>
          <p:cNvSpPr>
            <a:spLocks noGrp="1"/>
          </p:cNvSpPr>
          <p:nvPr>
            <p:ph idx="1"/>
          </p:nvPr>
        </p:nvSpPr>
        <p:spPr>
          <a:xfrm>
            <a:off x="457200" y="1646238"/>
            <a:ext cx="7467600" cy="2620962"/>
          </a:xfrm>
        </p:spPr>
        <p:txBody>
          <a:bodyPr/>
          <a:lstStyle/>
          <a:p>
            <a:r>
              <a:rPr lang="en-US" sz="2000" dirty="0"/>
              <a:t>Centers for Disease Control and Prevention. Voluntary Guidelines for Managing Food Allergies in Schools and Early Care and Education Programs. Available at: </a:t>
            </a:r>
            <a:r>
              <a:rPr lang="en-US" sz="2000" dirty="0">
                <a:hlinkClick r:id="rId5"/>
              </a:rPr>
              <a:t>https://www.cdc.gov/healthyschools/foodallergies</a:t>
            </a:r>
            <a:endParaRPr lang="en-US" sz="2000" dirty="0"/>
          </a:p>
          <a:p>
            <a:endParaRPr lang="en-US" sz="2000" dirty="0"/>
          </a:p>
          <a:p>
            <a:r>
              <a:rPr lang="en-US" sz="2000" dirty="0"/>
              <a:t>2015 Revisions to National School Transportation Specifications and Procedures (NSTSP). Available at: </a:t>
            </a:r>
            <a:r>
              <a:rPr lang="en-US" sz="2000" dirty="0">
                <a:hlinkClick r:id="rId6"/>
              </a:rPr>
              <a:t>http://ncstonline.org</a:t>
            </a:r>
            <a:r>
              <a:rPr lang="en-US" sz="2000" dirty="0"/>
              <a:t>  </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12</a:t>
            </a:fld>
            <a:endParaRPr lang="en-US"/>
          </a:p>
        </p:txBody>
      </p:sp>
      <p:cxnSp>
        <p:nvCxnSpPr>
          <p:cNvPr id="8" name="Straight Connector 7">
            <a:extLst>
              <a:ext uri="{FF2B5EF4-FFF2-40B4-BE49-F238E27FC236}">
                <a16:creationId xmlns:a16="http://schemas.microsoft.com/office/drawing/2014/main" id="{3FCB45A1-2EEA-4CDC-8884-1D7ABC775247}"/>
              </a:ext>
              <a:ext uri="{C183D7F6-B498-43B3-948B-1728B52AA6E4}">
                <adec:decorative xmlns:adec="http://schemas.microsoft.com/office/drawing/2017/decorative" val="1"/>
              </a:ext>
            </a:extLst>
          </p:cNvPr>
          <p:cNvCxnSpPr>
            <a:cxnSpLocks/>
          </p:cNvCxnSpPr>
          <p:nvPr/>
        </p:nvCxnSpPr>
        <p:spPr>
          <a:xfrm>
            <a:off x="533400" y="1447800"/>
            <a:ext cx="68580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84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4F2ACC-3EB2-4AE2-9B8F-56C50A7F71BF}" type="slidenum">
              <a:rPr lang="en-US" smtClean="0"/>
              <a:pPr/>
              <a:t>13</a:t>
            </a:fld>
            <a:endParaRPr lang="en-US"/>
          </a:p>
        </p:txBody>
      </p:sp>
      <p:sp>
        <p:nvSpPr>
          <p:cNvPr id="2" name="Title 1"/>
          <p:cNvSpPr>
            <a:spLocks noGrp="1"/>
          </p:cNvSpPr>
          <p:nvPr>
            <p:ph type="title" idx="4294967295"/>
          </p:nvPr>
        </p:nvSpPr>
        <p:spPr>
          <a:xfrm>
            <a:off x="0" y="381000"/>
            <a:ext cx="9144000" cy="1143000"/>
          </a:xfrm>
        </p:spPr>
        <p:txBody>
          <a:bodyPr>
            <a:normAutofit/>
          </a:bodyPr>
          <a:lstStyle/>
          <a:p>
            <a:pPr algn="ctr"/>
            <a:r>
              <a:rPr lang="en-US" sz="6000" b="1" dirty="0"/>
              <a:t>Questions ?</a:t>
            </a:r>
          </a:p>
        </p:txBody>
      </p:sp>
      <p:pic>
        <p:nvPicPr>
          <p:cNvPr id="7" name="Picture 6" descr="Girl looking up." title="Alt text.">
            <a:extLst>
              <a:ext uri="{FF2B5EF4-FFF2-40B4-BE49-F238E27FC236}">
                <a16:creationId xmlns:a16="http://schemas.microsoft.com/office/drawing/2014/main" id="{B01D1F92-E6BE-4723-A205-8010AB302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517388"/>
            <a:ext cx="3386468" cy="5079702"/>
          </a:xfrm>
          <a:prstGeom prst="rect">
            <a:avLst/>
          </a:prstGeom>
          <a:ln w="19050">
            <a:noFill/>
          </a:ln>
        </p:spPr>
      </p:pic>
    </p:spTree>
    <p:extLst>
      <p:ext uri="{BB962C8B-B14F-4D97-AF65-F5344CB8AC3E}">
        <p14:creationId xmlns:p14="http://schemas.microsoft.com/office/powerpoint/2010/main" val="131224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0AF4B-C7FB-4493-AD8A-F749988728CB}"/>
              </a:ext>
            </a:extLst>
          </p:cNvPr>
          <p:cNvSpPr>
            <a:spLocks noGrp="1"/>
          </p:cNvSpPr>
          <p:nvPr>
            <p:ph type="title"/>
          </p:nvPr>
        </p:nvSpPr>
        <p:spPr>
          <a:xfrm>
            <a:off x="457200" y="609600"/>
            <a:ext cx="8229600" cy="1036638"/>
          </a:xfrm>
        </p:spPr>
        <p:txBody>
          <a:bodyPr/>
          <a:lstStyle/>
          <a:p>
            <a:pPr algn="ctr"/>
            <a:r>
              <a:rPr lang="en-US" sz="6000" b="1" dirty="0"/>
              <a:t>THANK YOU!</a:t>
            </a:r>
          </a:p>
        </p:txBody>
      </p:sp>
      <p:sp>
        <p:nvSpPr>
          <p:cNvPr id="2" name="Slide Number Placeholder 1"/>
          <p:cNvSpPr>
            <a:spLocks noGrp="1"/>
          </p:cNvSpPr>
          <p:nvPr>
            <p:ph type="sldNum" sz="quarter" idx="12"/>
          </p:nvPr>
        </p:nvSpPr>
        <p:spPr/>
        <p:txBody>
          <a:bodyPr/>
          <a:lstStyle/>
          <a:p>
            <a:fld id="{4CD8DCCA-7606-4C9D-B837-5FF7121B4784}" type="slidenum">
              <a:rPr lang="en-US" smtClean="0"/>
              <a:pPr/>
              <a:t>14</a:t>
            </a:fld>
            <a:endParaRPr lang="en-US"/>
          </a:p>
        </p:txBody>
      </p:sp>
      <p:pic>
        <p:nvPicPr>
          <p:cNvPr id="6" name="Picture 5" descr="photo of front of school bus." title="Alt text.">
            <a:extLst>
              <a:ext uri="{FF2B5EF4-FFF2-40B4-BE49-F238E27FC236}">
                <a16:creationId xmlns:a16="http://schemas.microsoft.com/office/drawing/2014/main" id="{17171E9A-562F-456F-ABE4-60B297F837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401" b="18544"/>
          <a:stretch/>
        </p:blipFill>
        <p:spPr>
          <a:xfrm>
            <a:off x="2661871" y="1840522"/>
            <a:ext cx="3815129" cy="4009029"/>
          </a:xfrm>
          <a:prstGeom prst="rect">
            <a:avLst/>
          </a:prstGeom>
          <a:ln>
            <a:noFill/>
          </a:ln>
        </p:spPr>
      </p:pic>
    </p:spTree>
    <p:extLst>
      <p:ext uri="{BB962C8B-B14F-4D97-AF65-F5344CB8AC3E}">
        <p14:creationId xmlns:p14="http://schemas.microsoft.com/office/powerpoint/2010/main" val="351705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D5BA4C4-E4FF-45BA-8FCA-D1FDCCB61A3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0725" y="411161"/>
            <a:ext cx="809874" cy="1036639"/>
          </a:xfrm>
          <a:prstGeom prst="rect">
            <a:avLst/>
          </a:prstGeom>
        </p:spPr>
      </p:pic>
      <p:sp>
        <p:nvSpPr>
          <p:cNvPr id="6" name="Title 1"/>
          <p:cNvSpPr>
            <a:spLocks noGrp="1"/>
          </p:cNvSpPr>
          <p:nvPr>
            <p:ph type="title"/>
          </p:nvPr>
        </p:nvSpPr>
        <p:spPr/>
        <p:txBody>
          <a:bodyPr/>
          <a:lstStyle/>
          <a:p>
            <a:r>
              <a:rPr lang="en-US" dirty="0"/>
              <a:t>References</a:t>
            </a:r>
          </a:p>
        </p:txBody>
      </p:sp>
      <p:sp>
        <p:nvSpPr>
          <p:cNvPr id="5" name="Content Placeholder 2"/>
          <p:cNvSpPr>
            <a:spLocks noGrp="1"/>
          </p:cNvSpPr>
          <p:nvPr>
            <p:ph idx="1"/>
          </p:nvPr>
        </p:nvSpPr>
        <p:spPr>
          <a:xfrm>
            <a:off x="457200" y="1447801"/>
            <a:ext cx="7010400" cy="2514600"/>
          </a:xfrm>
        </p:spPr>
        <p:txBody>
          <a:bodyPr/>
          <a:lstStyle/>
          <a:p>
            <a:pPr marL="347472">
              <a:spcBef>
                <a:spcPts val="600"/>
              </a:spcBef>
              <a:buSzPct val="90000"/>
            </a:pPr>
            <a:r>
              <a:rPr lang="en-US" sz="1600" dirty="0"/>
              <a:t>Gupta RS, Warren CM, Smith BM, </a:t>
            </a:r>
            <a:r>
              <a:rPr lang="en-US" sz="1600" dirty="0" err="1"/>
              <a:t>Blumenstock</a:t>
            </a:r>
            <a:r>
              <a:rPr lang="en-US" sz="1600" dirty="0"/>
              <a:t> JA, Jiang J, Davis MM, Nadeau KC. The public health impact of parent-reported childhood food allergies in the united states. Pediatrics. 2018;142(6):e20181235</a:t>
            </a:r>
          </a:p>
          <a:p>
            <a:pPr marL="347472">
              <a:spcBef>
                <a:spcPts val="600"/>
              </a:spcBef>
              <a:buSzPct val="90000"/>
            </a:pPr>
            <a:r>
              <a:rPr lang="en-US" sz="1600" dirty="0"/>
              <a:t>Nowak-</a:t>
            </a:r>
            <a:r>
              <a:rPr lang="en-US" sz="1600" dirty="0" err="1"/>
              <a:t>Wegrzyn</a:t>
            </a:r>
            <a:r>
              <a:rPr lang="en-US" sz="1600" dirty="0"/>
              <a:t> A, Conover-Walker MK, Wood RA. Food-allergic reactions in schools and preschools. Arch </a:t>
            </a:r>
            <a:r>
              <a:rPr lang="en-US" sz="1600" dirty="0" err="1"/>
              <a:t>Pediatr</a:t>
            </a:r>
            <a:r>
              <a:rPr lang="en-US" sz="1600" dirty="0"/>
              <a:t> </a:t>
            </a:r>
            <a:r>
              <a:rPr lang="en-US" sz="1600" dirty="0" err="1"/>
              <a:t>Adolesc</a:t>
            </a:r>
            <a:r>
              <a:rPr lang="en-US" sz="1600" dirty="0"/>
              <a:t> Med. 2001;155(7):790-795</a:t>
            </a:r>
          </a:p>
          <a:p>
            <a:pPr marL="347472">
              <a:spcBef>
                <a:spcPts val="600"/>
              </a:spcBef>
              <a:buSzPct val="90000"/>
            </a:pPr>
            <a:r>
              <a:rPr lang="en-US" sz="1600" dirty="0"/>
              <a:t>McIntyre CL, Sheetz AH, Carroll CR, Young MC. Administration of epinephrine for life-threatening allergic reactions in school settings. Pediatrics. 2005;116(5):1134-1140  </a:t>
            </a:r>
            <a:endParaRPr lang="en-US" dirty="0"/>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15</a:t>
            </a:fld>
            <a:endParaRPr lang="en-US"/>
          </a:p>
        </p:txBody>
      </p:sp>
      <p:cxnSp>
        <p:nvCxnSpPr>
          <p:cNvPr id="9" name="Straight Connector 8">
            <a:extLst>
              <a:ext uri="{FF2B5EF4-FFF2-40B4-BE49-F238E27FC236}">
                <a16:creationId xmlns:a16="http://schemas.microsoft.com/office/drawing/2014/main" id="{011EDAA9-5232-4721-9C96-F3D19F19BCE8}"/>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80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Objectives</a:t>
            </a:r>
          </a:p>
        </p:txBody>
      </p:sp>
      <p:sp>
        <p:nvSpPr>
          <p:cNvPr id="8" name="Content Placeholder 2"/>
          <p:cNvSpPr>
            <a:spLocks noGrp="1"/>
          </p:cNvSpPr>
          <p:nvPr>
            <p:ph idx="1"/>
          </p:nvPr>
        </p:nvSpPr>
        <p:spPr/>
        <p:txBody>
          <a:bodyPr/>
          <a:lstStyle/>
          <a:p>
            <a:r>
              <a:rPr lang="en-US" dirty="0"/>
              <a:t>Describe the symptoms of food</a:t>
            </a:r>
            <a:br>
              <a:rPr lang="en-US" dirty="0"/>
            </a:br>
            <a:r>
              <a:rPr lang="en-US" dirty="0"/>
              <a:t>allergies and life-threatening</a:t>
            </a:r>
            <a:br>
              <a:rPr lang="en-US" dirty="0"/>
            </a:br>
            <a:r>
              <a:rPr lang="en-US" dirty="0"/>
              <a:t>reactions.</a:t>
            </a:r>
          </a:p>
          <a:p>
            <a:endParaRPr lang="en-US" dirty="0"/>
          </a:p>
          <a:p>
            <a:r>
              <a:rPr lang="en-US" dirty="0"/>
              <a:t>Identify three ways to prepare for and respond to food allergy emergencies on the school bus.</a:t>
            </a:r>
          </a:p>
          <a:p>
            <a:endParaRPr lang="en-US" dirty="0"/>
          </a:p>
          <a:p>
            <a:r>
              <a:rPr lang="en-US" dirty="0"/>
              <a:t>Identify three ways to support safe school buses for students with food allergies. </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2</a:t>
            </a:fld>
            <a:endParaRPr lang="en-US"/>
          </a:p>
        </p:txBody>
      </p:sp>
      <p:pic>
        <p:nvPicPr>
          <p:cNvPr id="7" name="Picture 6" descr="Photo of children waiting to get on approaching bu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8127" r="21745"/>
          <a:stretch/>
        </p:blipFill>
        <p:spPr>
          <a:xfrm>
            <a:off x="6324599" y="491072"/>
            <a:ext cx="2363919" cy="2277334"/>
          </a:xfrm>
          <a:prstGeom prst="rect">
            <a:avLst/>
          </a:prstGeom>
          <a:ln>
            <a:noFill/>
          </a:ln>
        </p:spPr>
      </p:pic>
      <p:cxnSp>
        <p:nvCxnSpPr>
          <p:cNvPr id="9" name="Straight Connector 8">
            <a:extLst>
              <a:ext uri="{FF2B5EF4-FFF2-40B4-BE49-F238E27FC236}">
                <a16:creationId xmlns:a16="http://schemas.microsoft.com/office/drawing/2014/main" id="{0DE0461B-FB28-4970-B83D-5FCBBACCE62E}"/>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34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Overview</a:t>
            </a:r>
          </a:p>
        </p:txBody>
      </p:sp>
      <p:sp>
        <p:nvSpPr>
          <p:cNvPr id="9" name="Content Placeholder 8">
            <a:extLst>
              <a:ext uri="{FF2B5EF4-FFF2-40B4-BE49-F238E27FC236}">
                <a16:creationId xmlns:a16="http://schemas.microsoft.com/office/drawing/2014/main" id="{9A0606EB-58FB-4118-A7C1-FFED2A62C464}"/>
              </a:ext>
            </a:extLst>
          </p:cNvPr>
          <p:cNvSpPr>
            <a:spLocks noGrp="1"/>
          </p:cNvSpPr>
          <p:nvPr>
            <p:ph idx="1"/>
          </p:nvPr>
        </p:nvSpPr>
        <p:spPr>
          <a:xfrm>
            <a:off x="457200" y="1447800"/>
            <a:ext cx="4267200" cy="4525963"/>
          </a:xfrm>
        </p:spPr>
        <p:txBody>
          <a:bodyPr/>
          <a:lstStyle/>
          <a:p>
            <a:r>
              <a:rPr lang="en-US" dirty="0"/>
              <a:t>The guidelines can help schools manage the risk of food allergies and severe allergic reactions in students.  </a:t>
            </a:r>
          </a:p>
          <a:p>
            <a:endParaRPr lang="en-US" dirty="0"/>
          </a:p>
          <a:p>
            <a:r>
              <a:rPr lang="en-US" dirty="0"/>
              <a:t>School bus drivers and transportation staff can help keep students with food allergies safe during school bus transport.</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3</a:t>
            </a:fld>
            <a:endParaRPr lang="en-US"/>
          </a:p>
        </p:txBody>
      </p:sp>
      <p:cxnSp>
        <p:nvCxnSpPr>
          <p:cNvPr id="13" name="Straight Connector 12">
            <a:extLst>
              <a:ext uri="{FF2B5EF4-FFF2-40B4-BE49-F238E27FC236}">
                <a16:creationId xmlns:a16="http://schemas.microsoft.com/office/drawing/2014/main" id="{3251C980-EF9F-4F9E-9619-8B077BFBECAA}"/>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pic>
        <p:nvPicPr>
          <p:cNvPr id="14" name="Picture 13" descr="Voluntary Guidelines for Managing Food Allergies in Schools and Early Care and Education Programs cover image">
            <a:extLst>
              <a:ext uri="{FF2B5EF4-FFF2-40B4-BE49-F238E27FC236}">
                <a16:creationId xmlns:a16="http://schemas.microsoft.com/office/drawing/2014/main" id="{CDFFFCFF-DE43-4CB4-811E-37CDA292AB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96186" y="533400"/>
            <a:ext cx="4003963"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803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DBCC420-BCB2-4DD5-B7A7-1ACA35FB263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83468" y="289475"/>
            <a:ext cx="874664" cy="1036638"/>
          </a:xfrm>
          <a:prstGeom prst="rect">
            <a:avLst/>
          </a:prstGeom>
        </p:spPr>
      </p:pic>
      <p:sp>
        <p:nvSpPr>
          <p:cNvPr id="7" name="Title 1"/>
          <p:cNvSpPr>
            <a:spLocks noGrp="1"/>
          </p:cNvSpPr>
          <p:nvPr>
            <p:ph type="title"/>
          </p:nvPr>
        </p:nvSpPr>
        <p:spPr/>
        <p:txBody>
          <a:bodyPr/>
          <a:lstStyle/>
          <a:p>
            <a:r>
              <a:rPr lang="en-US" dirty="0"/>
              <a:t>Did you know?</a:t>
            </a:r>
          </a:p>
        </p:txBody>
      </p:sp>
      <p:sp>
        <p:nvSpPr>
          <p:cNvPr id="5" name="Content Placeholder 2"/>
          <p:cNvSpPr>
            <a:spLocks noGrp="1"/>
          </p:cNvSpPr>
          <p:nvPr>
            <p:ph idx="1"/>
          </p:nvPr>
        </p:nvSpPr>
        <p:spPr>
          <a:xfrm>
            <a:off x="457200" y="1447801"/>
            <a:ext cx="7010400" cy="1036638"/>
          </a:xfrm>
        </p:spPr>
        <p:txBody>
          <a:bodyPr/>
          <a:lstStyle/>
          <a:p>
            <a:r>
              <a:rPr lang="en-US" dirty="0"/>
              <a:t>A food allergy is an adverse reaction that occurs soon after exposure to a certain food.</a:t>
            </a:r>
          </a:p>
          <a:p>
            <a:pPr marL="0" indent="0">
              <a:buNone/>
            </a:pPr>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4</a:t>
            </a:fld>
            <a:endParaRPr lang="en-US"/>
          </a:p>
        </p:txBody>
      </p:sp>
      <p:cxnSp>
        <p:nvCxnSpPr>
          <p:cNvPr id="9" name="Straight Connector 8">
            <a:extLst>
              <a:ext uri="{FF2B5EF4-FFF2-40B4-BE49-F238E27FC236}">
                <a16:creationId xmlns:a16="http://schemas.microsoft.com/office/drawing/2014/main" id="{83939934-236B-4D44-8D6F-1FE6065E1DA4}"/>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BEF95DDF-8BDE-4FB4-BA2A-E4CC439F9A8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2600" y="2590802"/>
            <a:ext cx="2895600" cy="2312387"/>
          </a:xfrm>
          <a:prstGeom prst="rect">
            <a:avLst/>
          </a:prstGeom>
        </p:spPr>
      </p:pic>
      <p:sp>
        <p:nvSpPr>
          <p:cNvPr id="14" name="Rectangle 13">
            <a:extLst>
              <a:ext uri="{FF2B5EF4-FFF2-40B4-BE49-F238E27FC236}">
                <a16:creationId xmlns:a16="http://schemas.microsoft.com/office/drawing/2014/main" id="{5B1B134F-F905-452E-9D93-2EE9A13EF82F}"/>
              </a:ext>
            </a:extLst>
          </p:cNvPr>
          <p:cNvSpPr/>
          <p:nvPr/>
        </p:nvSpPr>
        <p:spPr>
          <a:xfrm>
            <a:off x="457200" y="2839724"/>
            <a:ext cx="4953000" cy="3256276"/>
          </a:xfrm>
          <a:prstGeom prst="rect">
            <a:avLst/>
          </a:prstGeom>
        </p:spPr>
        <p:txBody>
          <a:bodyPr wrap="square">
            <a:spAutoFit/>
          </a:bodyPr>
          <a:lstStyle/>
          <a:p>
            <a:pPr marL="342900" lvl="0" indent="-342900">
              <a:spcBef>
                <a:spcPct val="20000"/>
              </a:spcBef>
              <a:buClr>
                <a:srgbClr val="2888C9"/>
              </a:buClr>
              <a:buSzPct val="75000"/>
              <a:buFont typeface="Wingdings 3" panose="05040102010807070707" pitchFamily="18" charset="2"/>
              <a:buChar char=""/>
            </a:pPr>
            <a:r>
              <a:rPr lang="en-US" sz="2800" dirty="0">
                <a:solidFill>
                  <a:srgbClr val="000000"/>
                </a:solidFill>
              </a:rPr>
              <a:t>In a typical bus of 25 students, at least </a:t>
            </a:r>
            <a:r>
              <a:rPr lang="en-US" sz="3200" b="1" dirty="0">
                <a:solidFill>
                  <a:srgbClr val="2888C9"/>
                </a:solidFill>
              </a:rPr>
              <a:t>two students</a:t>
            </a:r>
            <a:r>
              <a:rPr lang="en-US" sz="2800" dirty="0">
                <a:solidFill>
                  <a:srgbClr val="000000"/>
                </a:solidFill>
              </a:rPr>
              <a:t> are likely to have food allergies.</a:t>
            </a:r>
            <a:br>
              <a:rPr lang="en-US" sz="2800" dirty="0">
                <a:solidFill>
                  <a:srgbClr val="000000"/>
                </a:solidFill>
              </a:rPr>
            </a:br>
            <a:endParaRPr lang="en-US" sz="2800" dirty="0">
              <a:solidFill>
                <a:srgbClr val="000000"/>
              </a:solidFill>
            </a:endParaRPr>
          </a:p>
          <a:p>
            <a:pPr marL="342900" lvl="0" indent="-342900">
              <a:spcBef>
                <a:spcPct val="20000"/>
              </a:spcBef>
              <a:buClr>
                <a:srgbClr val="2888C9"/>
              </a:buClr>
              <a:buSzPct val="75000"/>
              <a:buFont typeface="Wingdings 3" panose="05040102010807070707" pitchFamily="18" charset="2"/>
              <a:buChar char=""/>
            </a:pPr>
            <a:r>
              <a:rPr lang="en-US" sz="2800" dirty="0">
                <a:solidFill>
                  <a:srgbClr val="000000"/>
                </a:solidFill>
              </a:rPr>
              <a:t>Food allergy reactions can be very serious and even cause death.</a:t>
            </a:r>
          </a:p>
        </p:txBody>
      </p:sp>
    </p:spTree>
    <p:extLst>
      <p:ext uri="{BB962C8B-B14F-4D97-AF65-F5344CB8AC3E}">
        <p14:creationId xmlns:p14="http://schemas.microsoft.com/office/powerpoint/2010/main" val="343653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BAF489C-661E-4241-9AAA-38E3E0B1DD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9567" y="198436"/>
            <a:ext cx="831032" cy="1096963"/>
          </a:xfrm>
          <a:prstGeom prst="rect">
            <a:avLst/>
          </a:prstGeom>
        </p:spPr>
      </p:pic>
      <p:sp>
        <p:nvSpPr>
          <p:cNvPr id="7" name="Title 1"/>
          <p:cNvSpPr>
            <a:spLocks noGrp="1"/>
          </p:cNvSpPr>
          <p:nvPr>
            <p:ph type="title"/>
          </p:nvPr>
        </p:nvSpPr>
        <p:spPr/>
        <p:txBody>
          <a:bodyPr/>
          <a:lstStyle/>
          <a:p>
            <a:r>
              <a:rPr lang="en-US" dirty="0"/>
              <a:t>What can you do?</a:t>
            </a:r>
          </a:p>
        </p:txBody>
      </p:sp>
      <p:sp>
        <p:nvSpPr>
          <p:cNvPr id="5" name="Content Placeholder 4"/>
          <p:cNvSpPr>
            <a:spLocks noGrp="1"/>
          </p:cNvSpPr>
          <p:nvPr>
            <p:ph idx="1"/>
          </p:nvPr>
        </p:nvSpPr>
        <p:spPr>
          <a:xfrm>
            <a:off x="457200" y="1447800"/>
            <a:ext cx="4876800" cy="5029200"/>
          </a:xfrm>
        </p:spPr>
        <p:txBody>
          <a:bodyPr/>
          <a:lstStyle/>
          <a:p>
            <a:pPr marL="0" indent="0">
              <a:buNone/>
            </a:pPr>
            <a:r>
              <a:rPr lang="en-US" sz="3200" b="1" dirty="0">
                <a:solidFill>
                  <a:srgbClr val="2888C9"/>
                </a:solidFill>
              </a:rPr>
              <a:t>Get trained!</a:t>
            </a:r>
          </a:p>
          <a:p>
            <a:r>
              <a:rPr lang="en-US" sz="2400" dirty="0"/>
              <a:t>Participate in food allergy training.</a:t>
            </a:r>
          </a:p>
          <a:p>
            <a:r>
              <a:rPr lang="en-US" sz="2400" dirty="0"/>
              <a:t>Ask the school nurse or administrator for information about school food allergy policies.</a:t>
            </a:r>
          </a:p>
          <a:p>
            <a:r>
              <a:rPr lang="en-US" sz="2400" dirty="0"/>
              <a:t>Know which students on your bus have food allergies and review their emergency care plans.</a:t>
            </a:r>
          </a:p>
          <a:p>
            <a:r>
              <a:rPr lang="en-US" sz="2400" dirty="0"/>
              <a:t>Share emergency plans with substitute bus drivers and attendants.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5</a:t>
            </a:fld>
            <a:endParaRPr lang="en-US"/>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199" y="1676400"/>
            <a:ext cx="3200400" cy="2133600"/>
          </a:xfrm>
          <a:prstGeom prst="rect">
            <a:avLst/>
          </a:prstGeom>
          <a:ln>
            <a:noFill/>
          </a:ln>
        </p:spPr>
      </p:pic>
      <p:cxnSp>
        <p:nvCxnSpPr>
          <p:cNvPr id="10" name="Straight Connector 9">
            <a:extLst>
              <a:ext uri="{FF2B5EF4-FFF2-40B4-BE49-F238E27FC236}">
                <a16:creationId xmlns:a16="http://schemas.microsoft.com/office/drawing/2014/main" id="{2B28EA31-C47C-4EBF-A092-9974D076562D}"/>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7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What can you do?</a:t>
            </a:r>
          </a:p>
        </p:txBody>
      </p:sp>
      <p:sp>
        <p:nvSpPr>
          <p:cNvPr id="5" name="Content Placeholder 2"/>
          <p:cNvSpPr>
            <a:spLocks noGrp="1"/>
          </p:cNvSpPr>
          <p:nvPr>
            <p:ph idx="1"/>
          </p:nvPr>
        </p:nvSpPr>
        <p:spPr>
          <a:xfrm>
            <a:off x="457200" y="1447800"/>
            <a:ext cx="8077200" cy="4525963"/>
          </a:xfrm>
        </p:spPr>
        <p:txBody>
          <a:bodyPr/>
          <a:lstStyle/>
          <a:p>
            <a:pPr marL="0" indent="0">
              <a:buNone/>
            </a:pPr>
            <a:r>
              <a:rPr lang="en-US" sz="3200" b="1" dirty="0">
                <a:solidFill>
                  <a:srgbClr val="2888C9"/>
                </a:solidFill>
              </a:rPr>
              <a:t>Learn about food allergies!</a:t>
            </a:r>
          </a:p>
          <a:p>
            <a:r>
              <a:rPr lang="en-US" dirty="0"/>
              <a:t>A food allergy is an adverse reaction that occurs soon after exposure to a certain food.</a:t>
            </a:r>
          </a:p>
          <a:p>
            <a:r>
              <a:rPr lang="en-US" dirty="0"/>
              <a:t>Any food can cause a food allergy, but most are caused by milk, eggs, fish, shellfish, wheat, soy, peanuts, and tree nuts. </a:t>
            </a:r>
          </a:p>
          <a:p>
            <a:r>
              <a:rPr lang="en-US" dirty="0"/>
              <a:t>A severe life-threatening allergic reaction is called anaphylaxis.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6</a:t>
            </a:fld>
            <a:endParaRPr lang="en-US"/>
          </a:p>
        </p:txBody>
      </p:sp>
      <p:pic>
        <p:nvPicPr>
          <p:cNvPr id="9" name="Graphic 8">
            <a:extLst>
              <a:ext uri="{FF2B5EF4-FFF2-40B4-BE49-F238E27FC236}">
                <a16:creationId xmlns:a16="http://schemas.microsoft.com/office/drawing/2014/main" id="{DCB878EB-F1C8-4D00-9021-21F7CD1E31C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9567" y="198436"/>
            <a:ext cx="831032" cy="1096963"/>
          </a:xfrm>
          <a:prstGeom prst="rect">
            <a:avLst/>
          </a:prstGeom>
        </p:spPr>
      </p:pic>
      <p:cxnSp>
        <p:nvCxnSpPr>
          <p:cNvPr id="10" name="Straight Connector 9">
            <a:extLst>
              <a:ext uri="{FF2B5EF4-FFF2-40B4-BE49-F238E27FC236}">
                <a16:creationId xmlns:a16="http://schemas.microsoft.com/office/drawing/2014/main" id="{5CEF9A35-C496-4347-988F-300BCC9BA975}"/>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0274786D-8464-4037-90B2-74E2748609CE}"/>
              </a:ext>
              <a:ext uri="{C183D7F6-B498-43B3-948B-1728B52AA6E4}">
                <adec:decorative xmlns:adec="http://schemas.microsoft.com/office/drawing/2017/decorative" val="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51920"/>
          <a:stretch/>
        </p:blipFill>
        <p:spPr>
          <a:xfrm>
            <a:off x="878641" y="5181600"/>
            <a:ext cx="7640434" cy="1241861"/>
          </a:xfrm>
          <a:prstGeom prst="rect">
            <a:avLst/>
          </a:prstGeom>
        </p:spPr>
      </p:pic>
    </p:spTree>
    <p:extLst>
      <p:ext uri="{BB962C8B-B14F-4D97-AF65-F5344CB8AC3E}">
        <p14:creationId xmlns:p14="http://schemas.microsoft.com/office/powerpoint/2010/main" val="303653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What can you do?</a:t>
            </a:r>
          </a:p>
        </p:txBody>
      </p:sp>
      <p:sp>
        <p:nvSpPr>
          <p:cNvPr id="5" name="Content Placeholder 4"/>
          <p:cNvSpPr>
            <a:spLocks noGrp="1"/>
          </p:cNvSpPr>
          <p:nvPr>
            <p:ph idx="1"/>
          </p:nvPr>
        </p:nvSpPr>
        <p:spPr>
          <a:xfrm>
            <a:off x="457200" y="1447801"/>
            <a:ext cx="6756974" cy="3733800"/>
          </a:xfrm>
        </p:spPr>
        <p:txBody>
          <a:bodyPr/>
          <a:lstStyle/>
          <a:p>
            <a:pPr marL="0" indent="0">
              <a:buNone/>
            </a:pPr>
            <a:r>
              <a:rPr lang="en-US" sz="3200" b="1" dirty="0">
                <a:solidFill>
                  <a:srgbClr val="2888C9"/>
                </a:solidFill>
              </a:rPr>
              <a:t>Recognize food allergy symptoms!</a:t>
            </a:r>
          </a:p>
          <a:p>
            <a:r>
              <a:rPr lang="en-US" sz="2400" dirty="0"/>
              <a:t>Food allergy symptoms can include the following: </a:t>
            </a:r>
          </a:p>
          <a:p>
            <a:pPr marL="1773238" lvl="1" indent="-174625"/>
            <a:r>
              <a:rPr lang="en-US" sz="2000" dirty="0"/>
              <a:t>Swollen lips, tongue or eyes.</a:t>
            </a:r>
          </a:p>
          <a:p>
            <a:pPr marL="1773238" lvl="1" indent="-174625"/>
            <a:r>
              <a:rPr lang="en-US" sz="2000" dirty="0"/>
              <a:t>Itchiness, rash or hives.</a:t>
            </a:r>
          </a:p>
          <a:p>
            <a:pPr marL="1773238" lvl="1" indent="-174625"/>
            <a:r>
              <a:rPr lang="en-US" sz="2000" dirty="0"/>
              <a:t>Nausea, vomiting, or diarrhea.</a:t>
            </a:r>
          </a:p>
          <a:p>
            <a:pPr marL="1773238" lvl="1" indent="-174625"/>
            <a:r>
              <a:rPr lang="en-US" sz="2000" dirty="0"/>
              <a:t>Congestion, hoarse voice, trouble swallowing.</a:t>
            </a:r>
          </a:p>
          <a:p>
            <a:pPr marL="1773238" lvl="1" indent="-174625"/>
            <a:r>
              <a:rPr lang="en-US" sz="2000" dirty="0"/>
              <a:t>Wheezing or difficulty breathing.</a:t>
            </a:r>
          </a:p>
          <a:p>
            <a:pPr marL="1773238" lvl="1" indent="-174625"/>
            <a:r>
              <a:rPr lang="en-US" sz="2000" dirty="0"/>
              <a:t>Dizziness, fainting or loss of consciousness.</a:t>
            </a:r>
          </a:p>
          <a:p>
            <a:pPr marL="1773238" lvl="1" indent="-174625"/>
            <a:r>
              <a:rPr lang="en-US" sz="2000" dirty="0"/>
              <a:t>Mood change or confusion.</a:t>
            </a:r>
          </a:p>
          <a:p>
            <a:endParaRPr lang="en-US" dirty="0"/>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7</a:t>
            </a:fld>
            <a:endParaRPr lang="en-US"/>
          </a:p>
        </p:txBody>
      </p:sp>
      <p:pic>
        <p:nvPicPr>
          <p:cNvPr id="7" name="Picture 6" descr="boy itching his head."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563" y="2367214"/>
            <a:ext cx="977900" cy="1466850"/>
          </a:xfrm>
          <a:prstGeom prst="rect">
            <a:avLst/>
          </a:prstGeom>
        </p:spPr>
      </p:pic>
      <p:pic>
        <p:nvPicPr>
          <p:cNvPr id="8" name="Picture 7" descr="boy with swollen eyes." title="Alt text."/>
          <p:cNvPicPr>
            <a:picLocks noChangeAspect="1"/>
          </p:cNvPicPr>
          <p:nvPr/>
        </p:nvPicPr>
        <p:blipFill rotWithShape="1">
          <a:blip r:embed="rId4" cstate="print">
            <a:extLst>
              <a:ext uri="{28A0092B-C50C-407E-A947-70E740481C1C}">
                <a14:useLocalDpi xmlns:a14="http://schemas.microsoft.com/office/drawing/2010/main" val="0"/>
              </a:ext>
            </a:extLst>
          </a:blip>
          <a:srcRect l="29967" r="13263"/>
          <a:stretch/>
        </p:blipFill>
        <p:spPr>
          <a:xfrm>
            <a:off x="7214174" y="2477655"/>
            <a:ext cx="1032202" cy="1153876"/>
          </a:xfrm>
          <a:prstGeom prst="rect">
            <a:avLst/>
          </a:prstGeom>
        </p:spPr>
      </p:pic>
      <p:pic>
        <p:nvPicPr>
          <p:cNvPr id="9" name="Picture 8" descr="boy holding stomach, appears to be nauseated." title="alt text."/>
          <p:cNvPicPr>
            <a:picLocks noChangeAspect="1"/>
          </p:cNvPicPr>
          <p:nvPr/>
        </p:nvPicPr>
        <p:blipFill rotWithShape="1">
          <a:blip r:embed="rId5" cstate="print">
            <a:extLst>
              <a:ext uri="{28A0092B-C50C-407E-A947-70E740481C1C}">
                <a14:useLocalDpi xmlns:a14="http://schemas.microsoft.com/office/drawing/2010/main" val="0"/>
              </a:ext>
            </a:extLst>
          </a:blip>
          <a:srcRect l="3846" t="13153" r="9218"/>
          <a:stretch/>
        </p:blipFill>
        <p:spPr>
          <a:xfrm>
            <a:off x="763571" y="4031679"/>
            <a:ext cx="1067884" cy="1600200"/>
          </a:xfrm>
          <a:prstGeom prst="rect">
            <a:avLst/>
          </a:prstGeom>
        </p:spPr>
      </p:pic>
      <p:pic>
        <p:nvPicPr>
          <p:cNvPr id="6" name="Picture 5" descr="boy with hives." title="alt tex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9041" y="3797881"/>
            <a:ext cx="1023849" cy="1536120"/>
          </a:xfrm>
          <a:prstGeom prst="rect">
            <a:avLst/>
          </a:prstGeom>
        </p:spPr>
      </p:pic>
      <p:pic>
        <p:nvPicPr>
          <p:cNvPr id="12" name="Graphic 11">
            <a:extLst>
              <a:ext uri="{FF2B5EF4-FFF2-40B4-BE49-F238E27FC236}">
                <a16:creationId xmlns:a16="http://schemas.microsoft.com/office/drawing/2014/main" id="{DCA7A244-002C-402F-A9B1-A8C1A0055C5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79567" y="198436"/>
            <a:ext cx="831032" cy="1096963"/>
          </a:xfrm>
          <a:prstGeom prst="rect">
            <a:avLst/>
          </a:prstGeom>
        </p:spPr>
      </p:pic>
      <p:cxnSp>
        <p:nvCxnSpPr>
          <p:cNvPr id="13" name="Straight Connector 12">
            <a:extLst>
              <a:ext uri="{FF2B5EF4-FFF2-40B4-BE49-F238E27FC236}">
                <a16:creationId xmlns:a16="http://schemas.microsoft.com/office/drawing/2014/main" id="{71C0F231-F115-4715-B7E5-E7E12D578A4E}"/>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46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9" name="Title 8">
            <a:extLst>
              <a:ext uri="{FF2B5EF4-FFF2-40B4-BE49-F238E27FC236}">
                <a16:creationId xmlns:a16="http://schemas.microsoft.com/office/drawing/2014/main" id="{14DA2F59-4FBE-4B9E-A83F-BD2431D37700}"/>
              </a:ext>
            </a:extLst>
          </p:cNvPr>
          <p:cNvSpPr>
            <a:spLocks noGrp="1"/>
          </p:cNvSpPr>
          <p:nvPr>
            <p:ph type="title"/>
          </p:nvPr>
        </p:nvSpPr>
        <p:spPr/>
        <p:txBody>
          <a:bodyPr/>
          <a:lstStyle/>
          <a:p>
            <a:r>
              <a:rPr lang="en-US" dirty="0"/>
              <a:t>WHAT CAN YOU DO?</a:t>
            </a:r>
          </a:p>
        </p:txBody>
      </p:sp>
      <p:sp>
        <p:nvSpPr>
          <p:cNvPr id="5" name="Content Placeholder 5"/>
          <p:cNvSpPr>
            <a:spLocks noGrp="1"/>
          </p:cNvSpPr>
          <p:nvPr>
            <p:ph idx="1"/>
          </p:nvPr>
        </p:nvSpPr>
        <p:spPr>
          <a:xfrm>
            <a:off x="457200" y="1447800"/>
            <a:ext cx="5334000" cy="4525963"/>
          </a:xfrm>
        </p:spPr>
        <p:txBody>
          <a:bodyPr/>
          <a:lstStyle/>
          <a:p>
            <a:pPr marL="0" indent="0">
              <a:buNone/>
            </a:pPr>
            <a:r>
              <a:rPr lang="en-US" sz="3200" b="1" dirty="0">
                <a:solidFill>
                  <a:srgbClr val="2888C9"/>
                </a:solidFill>
              </a:rPr>
              <a:t>Know how to respond to food allergy emergencies!</a:t>
            </a:r>
          </a:p>
          <a:p>
            <a:r>
              <a:rPr lang="en-US" dirty="0"/>
              <a:t>The recommended first-line treatment for anaphylaxis is the prompt use of an injectable medication called epinephrine.</a:t>
            </a:r>
          </a:p>
        </p:txBody>
      </p:sp>
      <p:sp>
        <p:nvSpPr>
          <p:cNvPr id="3" name="Slide Number Placeholder 2"/>
          <p:cNvSpPr>
            <a:spLocks noGrp="1"/>
          </p:cNvSpPr>
          <p:nvPr>
            <p:ph type="sldNum" sz="quarter" idx="12"/>
          </p:nvPr>
        </p:nvSpPr>
        <p:spPr/>
        <p:txBody>
          <a:bodyPr/>
          <a:lstStyle/>
          <a:p>
            <a:fld id="{4CD8DCCA-7606-4C9D-B837-5FF7121B4784}" type="slidenum">
              <a:rPr lang="en-US" smtClean="0"/>
              <a:pPr/>
              <a:t>8</a:t>
            </a:fld>
            <a:endParaRPr lang="en-US"/>
          </a:p>
        </p:txBody>
      </p:sp>
      <p:pic>
        <p:nvPicPr>
          <p:cNvPr id="7" name="Picture 6" descr="teacher with student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2820" b="15096"/>
          <a:stretch/>
        </p:blipFill>
        <p:spPr>
          <a:xfrm>
            <a:off x="5674965" y="2743200"/>
            <a:ext cx="3088035" cy="1798638"/>
          </a:xfrm>
          <a:prstGeom prst="rect">
            <a:avLst/>
          </a:prstGeom>
          <a:ln>
            <a:noFill/>
          </a:ln>
        </p:spPr>
      </p:pic>
      <p:pic>
        <p:nvPicPr>
          <p:cNvPr id="10" name="Graphic 9">
            <a:extLst>
              <a:ext uri="{FF2B5EF4-FFF2-40B4-BE49-F238E27FC236}">
                <a16:creationId xmlns:a16="http://schemas.microsoft.com/office/drawing/2014/main" id="{F6352B37-1CB6-44F1-8E8F-7FE6A78CF9A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9567" y="198436"/>
            <a:ext cx="831032" cy="1096963"/>
          </a:xfrm>
          <a:prstGeom prst="rect">
            <a:avLst/>
          </a:prstGeom>
        </p:spPr>
      </p:pic>
      <p:cxnSp>
        <p:nvCxnSpPr>
          <p:cNvPr id="11" name="Straight Connector 10">
            <a:extLst>
              <a:ext uri="{FF2B5EF4-FFF2-40B4-BE49-F238E27FC236}">
                <a16:creationId xmlns:a16="http://schemas.microsoft.com/office/drawing/2014/main" id="{6DC5765D-A58F-463C-8957-C1906C0E8044}"/>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9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37599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What can you do?</a:t>
            </a:r>
          </a:p>
        </p:txBody>
      </p:sp>
      <p:sp>
        <p:nvSpPr>
          <p:cNvPr id="8" name="Title 7">
            <a:extLst>
              <a:ext uri="{FF2B5EF4-FFF2-40B4-BE49-F238E27FC236}">
                <a16:creationId xmlns:a16="http://schemas.microsoft.com/office/drawing/2014/main" id="{ADA4CA15-4160-46F9-BA04-AF6ADD6569CB}"/>
              </a:ext>
            </a:extLst>
          </p:cNvPr>
          <p:cNvSpPr>
            <a:spLocks noGrp="1"/>
          </p:cNvSpPr>
          <p:nvPr>
            <p:ph type="title"/>
          </p:nvPr>
        </p:nvSpPr>
        <p:spPr/>
        <p:txBody>
          <a:bodyPr/>
          <a:lstStyle/>
          <a:p>
            <a:r>
              <a:rPr lang="en-US" dirty="0"/>
              <a:t>WHAT CAN YOU DO?</a:t>
            </a:r>
          </a:p>
        </p:txBody>
      </p:sp>
      <p:sp>
        <p:nvSpPr>
          <p:cNvPr id="5" name="Content Placeholder 5"/>
          <p:cNvSpPr>
            <a:spLocks noGrp="1"/>
          </p:cNvSpPr>
          <p:nvPr>
            <p:ph idx="1"/>
          </p:nvPr>
        </p:nvSpPr>
        <p:spPr/>
        <p:txBody>
          <a:bodyPr/>
          <a:lstStyle/>
          <a:p>
            <a:pPr marL="0" indent="0">
              <a:buNone/>
            </a:pPr>
            <a:r>
              <a:rPr lang="en-US" sz="3200" b="1" dirty="0">
                <a:solidFill>
                  <a:srgbClr val="2888C9"/>
                </a:solidFill>
              </a:rPr>
              <a:t>If you suspect a severe food allergy reaction, or anaphylaxis, take immediate action: </a:t>
            </a:r>
          </a:p>
          <a:p>
            <a:r>
              <a:rPr lang="en-US" sz="2400" dirty="0"/>
              <a:t>Know the location of emergency medication and be ready to administer an epinephrine auto-injector if you are a delegated and trained staff member and epinephrine is available.</a:t>
            </a:r>
          </a:p>
          <a:p>
            <a:r>
              <a:rPr lang="en-US" sz="2400" dirty="0"/>
              <a:t>Call 911 or the emergency medical system (EMS) to ask for emergency transportation of any student showing signs of anaphylaxis.  </a:t>
            </a:r>
          </a:p>
          <a:p>
            <a:r>
              <a:rPr lang="en-US" sz="2400" dirty="0"/>
              <a:t>Let the school administrator know your actions and the need for someone to contact the student’s parents.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9</a:t>
            </a:fld>
            <a:endParaRPr lang="en-US"/>
          </a:p>
        </p:txBody>
      </p:sp>
      <p:pic>
        <p:nvPicPr>
          <p:cNvPr id="9" name="Graphic 8">
            <a:extLst>
              <a:ext uri="{FF2B5EF4-FFF2-40B4-BE49-F238E27FC236}">
                <a16:creationId xmlns:a16="http://schemas.microsoft.com/office/drawing/2014/main" id="{1C158F3A-C309-4179-BC8B-B4EF81F537C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9567" y="198436"/>
            <a:ext cx="831032" cy="1096963"/>
          </a:xfrm>
          <a:prstGeom prst="rect">
            <a:avLst/>
          </a:prstGeom>
        </p:spPr>
      </p:pic>
      <p:cxnSp>
        <p:nvCxnSpPr>
          <p:cNvPr id="10" name="Straight Connector 9">
            <a:extLst>
              <a:ext uri="{FF2B5EF4-FFF2-40B4-BE49-F238E27FC236}">
                <a16:creationId xmlns:a16="http://schemas.microsoft.com/office/drawing/2014/main" id="{8574395E-8AB1-4F4A-A9F4-619A755A4309}"/>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28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405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2399</TotalTime>
  <Words>2554</Words>
  <Application>Microsoft Office PowerPoint</Application>
  <PresentationFormat>On-screen Show (4:3)</PresentationFormat>
  <Paragraphs>219</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Chaparral Pro</vt:lpstr>
      <vt:lpstr>Wingdings</vt:lpstr>
      <vt:lpstr>Wingdings 3</vt:lpstr>
      <vt:lpstr>Office Theme</vt:lpstr>
      <vt:lpstr>Managing Food Allergies in Schools the Role of TRANSPORATION STAFF</vt:lpstr>
      <vt:lpstr>Objectives</vt:lpstr>
      <vt:lpstr>Overview</vt:lpstr>
      <vt:lpstr>Did you know?</vt:lpstr>
      <vt:lpstr>What can you do?</vt:lpstr>
      <vt:lpstr>What can you do?</vt:lpstr>
      <vt:lpstr>What can you do?</vt:lpstr>
      <vt:lpstr>WHAT CAN YOU DO?</vt:lpstr>
      <vt:lpstr>WHAT CAN YOU DO?</vt:lpstr>
      <vt:lpstr>WHAT CAN YOU DO?</vt:lpstr>
      <vt:lpstr>WHAT CAN YOU DO?</vt:lpstr>
      <vt:lpstr>Where can you find more information?</vt:lpstr>
      <vt:lpstr>Questions ?</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Food Allergies in Schools the Role of TRANSPORATION STAFF, Voluntary Guidelines for Managing Food Allergies in Schools and Early Care and Education Programs</dc:title>
  <dc:subject>Managing Food Allergies in Schools the Role of TRANSPORATION STAFF, Voluntary Guidelines for Managing Food Allergies in Schools and Early Care and Education Programs</dc:subject>
  <dc:creator>Centers for Disease Control and Prevention (CDC)</dc:creator>
  <cp:keywords>Managing Food Allergies in Schools the Role of TRANSPORATION STAFF, Voluntary Guidelines for Managing Food Allergies in Schools and Early Care and Education Programs, Centers for Disease Control and Prevention, CDC</cp:keywords>
  <cp:lastModifiedBy>Hebenton, Tod M. (CDC/DDNID/NCCDPHP/OD) (CTR)</cp:lastModifiedBy>
  <cp:revision>107</cp:revision>
  <dcterms:created xsi:type="dcterms:W3CDTF">2014-12-19T21:55:48Z</dcterms:created>
  <dcterms:modified xsi:type="dcterms:W3CDTF">2020-06-08T23:10:26Z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iteId">
    <vt:lpwstr>9ce70869-60db-44fd-abe8-d2767077fc8f</vt:lpwstr>
  </property>
  <property fmtid="{D5CDD505-2E9C-101B-9397-08002B2CF9AE}" pid="5" name="MSIP_Label_8af03ff0-41c5-4c41-b55e-fabb8fae94be_Owner">
    <vt:lpwstr>gdv8@cdc.gov</vt:lpwstr>
  </property>
  <property fmtid="{D5CDD505-2E9C-101B-9397-08002B2CF9AE}" pid="6" name="MSIP_Label_8af03ff0-41c5-4c41-b55e-fabb8fae94be_SetDate">
    <vt:lpwstr>2020-06-08T21:00:29.8006309Z</vt:lpwstr>
  </property>
  <property fmtid="{D5CDD505-2E9C-101B-9397-08002B2CF9AE}" pid="7" name="MSIP_Label_8af03ff0-41c5-4c41-b55e-fabb8fae94be_Name">
    <vt:lpwstr>Public</vt:lpwstr>
  </property>
  <property fmtid="{D5CDD505-2E9C-101B-9397-08002B2CF9AE}" pid="8" name="MSIP_Label_8af03ff0-41c5-4c41-b55e-fabb8fae94be_Application">
    <vt:lpwstr>Microsoft Azure Information Protection</vt:lpwstr>
  </property>
  <property fmtid="{D5CDD505-2E9C-101B-9397-08002B2CF9AE}" pid="9" name="MSIP_Label_8af03ff0-41c5-4c41-b55e-fabb8fae94be_ActionId">
    <vt:lpwstr>1317bd3d-d97e-4f73-9391-47da3cb6b587</vt:lpwstr>
  </property>
  <property fmtid="{D5CDD505-2E9C-101B-9397-08002B2CF9AE}" pid="10" name="MSIP_Label_8af03ff0-41c5-4c41-b55e-fabb8fae94be_Extended_MSFT_Method">
    <vt:lpwstr>Manual</vt:lpwstr>
  </property>
  <property fmtid="{D5CDD505-2E9C-101B-9397-08002B2CF9AE}" pid="11" name="Sensitivity">
    <vt:lpwstr>Public</vt:lpwstr>
  </property>
</Properties>
</file>