
<file path=[Content_Types].xml><?xml version="1.0" encoding="utf-8"?>
<Types xmlns="http://schemas.openxmlformats.org/package/2006/content-types">
  <Default Extension="png" ContentType="image/png"/>
  <Default Extension="tmp" ContentType="image/pn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s/slide4.xml" ContentType="application/vnd.openxmlformats-officedocument.presentationml.slide+xml"/>
  <Override PartName="/ppt/slides/slide15.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1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8.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1"/>
  </p:sldMasterIdLst>
  <p:notesMasterIdLst>
    <p:notesMasterId r:id="rId22"/>
  </p:notesMasterIdLst>
  <p:handoutMasterIdLst>
    <p:handoutMasterId r:id="rId23"/>
  </p:handoutMasterIdLst>
  <p:sldIdLst>
    <p:sldId id="257" r:id="rId2"/>
    <p:sldId id="315" r:id="rId3"/>
    <p:sldId id="296" r:id="rId4"/>
    <p:sldId id="307" r:id="rId5"/>
    <p:sldId id="308" r:id="rId6"/>
    <p:sldId id="309" r:id="rId7"/>
    <p:sldId id="310" r:id="rId8"/>
    <p:sldId id="311" r:id="rId9"/>
    <p:sldId id="312" r:id="rId10"/>
    <p:sldId id="313" r:id="rId11"/>
    <p:sldId id="314" r:id="rId12"/>
    <p:sldId id="299" r:id="rId13"/>
    <p:sldId id="297" r:id="rId14"/>
    <p:sldId id="300" r:id="rId15"/>
    <p:sldId id="301" r:id="rId16"/>
    <p:sldId id="302" r:id="rId17"/>
    <p:sldId id="316" r:id="rId18"/>
    <p:sldId id="304" r:id="rId19"/>
    <p:sldId id="305" r:id="rId20"/>
    <p:sldId id="306" r:id="rId21"/>
  </p:sldIdLst>
  <p:sldSz cx="9144000" cy="5143500" type="screen16x9"/>
  <p:notesSz cx="7315200" cy="9601200"/>
  <p:embeddedFontLst>
    <p:embeddedFont>
      <p:font typeface="Calibri" panose="020F0502020204030204" pitchFamily="34" charset="0"/>
      <p:regular r:id="rId24"/>
      <p:bold r:id="rId25"/>
      <p:italic r:id="rId26"/>
      <p:boldItalic r:id="rId27"/>
    </p:embeddedFont>
    <p:embeddedFont>
      <p:font typeface="Myriad Web Pro" panose="020B0604020202020204" charset="0"/>
      <p:regular r:id="rId28"/>
      <p:bold r:id="rId29"/>
      <p:italic r:id="rId30"/>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5423"/>
    <a:srgbClr val="006A71"/>
    <a:srgbClr val="8D8B00"/>
    <a:srgbClr val="56A0D3"/>
    <a:srgbClr val="880039"/>
    <a:srgbClr val="B9728F"/>
    <a:srgbClr val="F6A01A"/>
    <a:srgbClr val="EC881D"/>
    <a:srgbClr val="00853F"/>
    <a:srgbClr val="781D7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81356" autoAdjust="0"/>
  </p:normalViewPr>
  <p:slideViewPr>
    <p:cSldViewPr snapToGrid="0">
      <p:cViewPr varScale="1">
        <p:scale>
          <a:sx n="116" d="100"/>
          <a:sy n="116" d="100"/>
        </p:scale>
        <p:origin x="427" y="8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11/21/2017</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11/21/2017</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567459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1373437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1871563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13</a:t>
            </a:fld>
            <a:endParaRPr lang="en-US" dirty="0"/>
          </a:p>
        </p:txBody>
      </p:sp>
    </p:spTree>
    <p:extLst>
      <p:ext uri="{BB962C8B-B14F-4D97-AF65-F5344CB8AC3E}">
        <p14:creationId xmlns:p14="http://schemas.microsoft.com/office/powerpoint/2010/main" val="4028670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14</a:t>
            </a:fld>
            <a:endParaRPr lang="en-US" dirty="0"/>
          </a:p>
        </p:txBody>
      </p:sp>
    </p:spTree>
    <p:extLst>
      <p:ext uri="{BB962C8B-B14F-4D97-AF65-F5344CB8AC3E}">
        <p14:creationId xmlns:p14="http://schemas.microsoft.com/office/powerpoint/2010/main" val="4183132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15</a:t>
            </a:fld>
            <a:endParaRPr lang="en-US" dirty="0"/>
          </a:p>
        </p:txBody>
      </p:sp>
    </p:spTree>
    <p:extLst>
      <p:ext uri="{BB962C8B-B14F-4D97-AF65-F5344CB8AC3E}">
        <p14:creationId xmlns:p14="http://schemas.microsoft.com/office/powerpoint/2010/main" val="6511132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16</a:t>
            </a:fld>
            <a:endParaRPr lang="en-US" dirty="0"/>
          </a:p>
        </p:txBody>
      </p:sp>
    </p:spTree>
    <p:extLst>
      <p:ext uri="{BB962C8B-B14F-4D97-AF65-F5344CB8AC3E}">
        <p14:creationId xmlns:p14="http://schemas.microsoft.com/office/powerpoint/2010/main" val="186696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17</a:t>
            </a:fld>
            <a:endParaRPr lang="en-US" dirty="0"/>
          </a:p>
        </p:txBody>
      </p:sp>
    </p:spTree>
    <p:extLst>
      <p:ext uri="{BB962C8B-B14F-4D97-AF65-F5344CB8AC3E}">
        <p14:creationId xmlns:p14="http://schemas.microsoft.com/office/powerpoint/2010/main" val="645660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18</a:t>
            </a:fld>
            <a:endParaRPr lang="en-US" dirty="0"/>
          </a:p>
        </p:txBody>
      </p:sp>
    </p:spTree>
    <p:extLst>
      <p:ext uri="{BB962C8B-B14F-4D97-AF65-F5344CB8AC3E}">
        <p14:creationId xmlns:p14="http://schemas.microsoft.com/office/powerpoint/2010/main" val="26368435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4266327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2</a:t>
            </a:fld>
            <a:endParaRPr lang="en-US"/>
          </a:p>
        </p:txBody>
      </p:sp>
    </p:spTree>
    <p:extLst>
      <p:ext uri="{BB962C8B-B14F-4D97-AF65-F5344CB8AC3E}">
        <p14:creationId xmlns:p14="http://schemas.microsoft.com/office/powerpoint/2010/main" val="1167904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20</a:t>
            </a:fld>
            <a:endParaRPr lang="en-US" altLang="en-US">
              <a:latin typeface="Calibri" panose="020F0502020204030204" pitchFamily="34" charset="0"/>
            </a:endParaRPr>
          </a:p>
        </p:txBody>
      </p:sp>
    </p:spTree>
    <p:extLst>
      <p:ext uri="{BB962C8B-B14F-4D97-AF65-F5344CB8AC3E}">
        <p14:creationId xmlns:p14="http://schemas.microsoft.com/office/powerpoint/2010/main" val="2947022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127720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2711836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3758445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187448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2207453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302337974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EZID">
    <p:bg>
      <p:bgPr>
        <a:solidFill>
          <a:schemeClr val="bg2"/>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5918"/>
          <a:stretch/>
        </p:blipFill>
        <p:spPr>
          <a:xfrm>
            <a:off x="0" y="-39329"/>
            <a:ext cx="9144000" cy="908654"/>
          </a:xfrm>
          <a:prstGeom prst="rect">
            <a:avLst/>
          </a:prstGeom>
        </p:spPr>
      </p:pic>
      <p:sp>
        <p:nvSpPr>
          <p:cNvPr id="7" name="Title 1"/>
          <p:cNvSpPr>
            <a:spLocks noGrp="1"/>
          </p:cNvSpPr>
          <p:nvPr>
            <p:ph type="title"/>
          </p:nvPr>
        </p:nvSpPr>
        <p:spPr>
          <a:xfrm>
            <a:off x="457200" y="1026675"/>
            <a:ext cx="8229600" cy="866834"/>
          </a:xfrm>
          <a:prstGeom prst="rect">
            <a:avLst/>
          </a:prstGeom>
        </p:spPr>
        <p:txBody>
          <a:bodyPr/>
          <a:lstStyle>
            <a:lvl1pPr algn="l">
              <a:lnSpc>
                <a:spcPts val="3000"/>
              </a:lnSpc>
              <a:defRPr sz="2800" b="1" baseline="0">
                <a:solidFill>
                  <a:srgbClr val="E25423"/>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D9531E"/>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D9531E"/>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smtClean="0">
                <a:solidFill>
                  <a:schemeClr val="tx2">
                    <a:lumMod val="95000"/>
                  </a:schemeClr>
                </a:solidFill>
                <a:latin typeface="Calibri" panose="020F0502020204030204" pitchFamily="34" charset="0"/>
              </a:rPr>
              <a:t>National Center for Emerging and Zoonotic Infectious Diseases</a:t>
            </a:r>
          </a:p>
        </p:txBody>
      </p:sp>
    </p:spTree>
    <p:extLst>
      <p:ext uri="{BB962C8B-B14F-4D97-AF65-F5344CB8AC3E}">
        <p14:creationId xmlns:p14="http://schemas.microsoft.com/office/powerpoint/2010/main" val="1036561557"/>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D9531E"/>
                </a:solidFill>
                <a:effectLst/>
                <a:latin typeface="Calibri" pitchFamily="34" charset="0"/>
              </a:defRPr>
            </a:lvl1pPr>
          </a:lstStyle>
          <a:p>
            <a:r>
              <a:rPr lang="en-US" dirty="0" smtClean="0"/>
              <a:t>Bottom band: NCEZID</a:t>
            </a:r>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508"/>
          <a:stretch/>
        </p:blipFill>
        <p:spPr>
          <a:xfrm>
            <a:off x="0" y="5019310"/>
            <a:ext cx="9144000" cy="124190"/>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900" indent="-342900">
              <a:buClr>
                <a:srgbClr val="E25423"/>
              </a:buClr>
              <a:buFont typeface="Wingdings" panose="05000000000000000000" pitchFamily="2" charset="2"/>
              <a:buChar char="§"/>
              <a:defRPr sz="2000">
                <a:solidFill>
                  <a:schemeClr val="accent4">
                    <a:lumMod val="75000"/>
                  </a:schemeClr>
                </a:solidFill>
              </a:defRPr>
            </a:lvl1pPr>
            <a:lvl2pPr>
              <a:buClr>
                <a:srgbClr val="8D8B00"/>
              </a:buClr>
              <a:defRPr sz="2000">
                <a:solidFill>
                  <a:schemeClr val="accent4">
                    <a:lumMod val="75000"/>
                  </a:schemeClr>
                </a:solidFill>
              </a:defRPr>
            </a:lvl2pPr>
            <a:lvl3pPr>
              <a:buClr>
                <a:srgbClr val="006A71"/>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042682890"/>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E25423"/>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smtClean="0"/>
          </a:p>
          <a:p>
            <a:pPr lvl="0"/>
            <a:endParaRPr lang="en-US" dirty="0" smtClean="0"/>
          </a:p>
          <a:p>
            <a:pPr lvl="2"/>
            <a:endParaRPr lang="en-US" dirty="0" smtClean="0"/>
          </a:p>
          <a:p>
            <a:pPr lvl="1"/>
            <a:endParaRPr lang="en-US" dirty="0" smtClean="0"/>
          </a:p>
          <a:p>
            <a:pPr lvl="1"/>
            <a:endParaRPr lang="en-US" dirty="0" smtClean="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6991" b="-4866"/>
          <a:stretch/>
        </p:blipFill>
        <p:spPr>
          <a:xfrm>
            <a:off x="-1" y="5001835"/>
            <a:ext cx="9144001" cy="193183"/>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E2542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smtClean="0"/>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430679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23" r:id="rId4"/>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cdc.gov/HAI/state-based/index.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2.tm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NHSNDUA@cdc.gov"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cdc.gov/HAI/state-based/index.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dc.gov/HAI/state-based/inde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70" name="Title 3"/>
          <p:cNvSpPr>
            <a:spLocks noGrp="1"/>
          </p:cNvSpPr>
          <p:nvPr>
            <p:ph type="title"/>
          </p:nvPr>
        </p:nvSpPr>
        <p:spPr/>
        <p:txBody>
          <a:bodyPr/>
          <a:lstStyle/>
          <a:p>
            <a:r>
              <a:rPr lang="en-US" altLang="en-US" dirty="0" smtClean="0"/>
              <a:t>CDC / State of Minnesota Data Use Agreement</a:t>
            </a:r>
            <a:endParaRPr lang="en-US" altLang="en-US" dirty="0"/>
          </a:p>
        </p:txBody>
      </p:sp>
      <p:sp>
        <p:nvSpPr>
          <p:cNvPr id="2" name="Subtitle 1"/>
          <p:cNvSpPr>
            <a:spLocks noGrp="1"/>
          </p:cNvSpPr>
          <p:nvPr>
            <p:ph type="subTitle" idx="1"/>
          </p:nvPr>
        </p:nvSpPr>
        <p:spPr/>
        <p:txBody>
          <a:bodyPr/>
          <a:lstStyle/>
          <a:p>
            <a:r>
              <a:rPr lang="en-US" sz="2400" dirty="0" smtClean="0"/>
              <a:t>Lauren Wattenmaker, MPH</a:t>
            </a:r>
          </a:p>
          <a:p>
            <a:r>
              <a:rPr lang="en-US" dirty="0" smtClean="0"/>
              <a:t>Team Lead, NHSN Policy &amp; Operations</a:t>
            </a:r>
          </a:p>
          <a:p>
            <a:r>
              <a:rPr lang="en-US" dirty="0" smtClean="0"/>
              <a:t>Division of Healthcare Quality Promotion</a:t>
            </a:r>
          </a:p>
          <a:p>
            <a:r>
              <a:rPr lang="en-US" dirty="0" smtClean="0"/>
              <a:t>Centers for Disease Control and Prevention</a:t>
            </a:r>
            <a:endParaRPr lang="en-US" dirty="0"/>
          </a:p>
        </p:txBody>
      </p:sp>
      <p:sp>
        <p:nvSpPr>
          <p:cNvPr id="6" name="Text Placeholder 5"/>
          <p:cNvSpPr>
            <a:spLocks noGrp="1"/>
          </p:cNvSpPr>
          <p:nvPr>
            <p:ph type="body" sz="quarter" idx="10"/>
          </p:nvPr>
        </p:nvSpPr>
        <p:spPr>
          <a:xfrm>
            <a:off x="457200" y="3456131"/>
            <a:ext cx="6400800" cy="971550"/>
          </a:xfrm>
        </p:spPr>
        <p:txBody>
          <a:bodyPr/>
          <a:lstStyle/>
          <a:p>
            <a:pPr marL="0" indent="0"/>
            <a:r>
              <a:rPr lang="en-US" dirty="0" smtClean="0"/>
              <a:t/>
            </a:r>
            <a:br>
              <a:rPr lang="en-US" dirty="0" smtClean="0"/>
            </a:br>
            <a:endParaRPr lang="en-US" dirty="0" smtClean="0"/>
          </a:p>
          <a:p>
            <a:r>
              <a:rPr lang="en-US" dirty="0" smtClean="0"/>
              <a:t>November 17, 2017</a:t>
            </a:r>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278263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Text Placeholder 2"/>
          <p:cNvSpPr>
            <a:spLocks noGrp="1"/>
          </p:cNvSpPr>
          <p:nvPr>
            <p:ph type="body" sz="quarter" idx="10"/>
          </p:nvPr>
        </p:nvSpPr>
        <p:spPr>
          <a:xfrm>
            <a:off x="457200" y="1110746"/>
            <a:ext cx="8229600" cy="3810167"/>
          </a:xfrm>
        </p:spPr>
        <p:txBody>
          <a:bodyPr/>
          <a:lstStyle/>
          <a:p>
            <a:r>
              <a:rPr lang="en-US" sz="1800" b="1" dirty="0"/>
              <a:t>Can a </a:t>
            </a:r>
            <a:r>
              <a:rPr lang="en-US" sz="1800" b="1" dirty="0" smtClean="0"/>
              <a:t>facility </a:t>
            </a:r>
            <a:r>
              <a:rPr lang="en-US" sz="1800" b="1" dirty="0"/>
              <a:t>opt-out of voluntary reporting to NHSN to avoid access of data by the state health department?</a:t>
            </a:r>
            <a:r>
              <a:rPr lang="en-US" sz="1800" dirty="0"/>
              <a:t/>
            </a:r>
            <a:br>
              <a:rPr lang="en-US" sz="1800" dirty="0"/>
            </a:br>
            <a:r>
              <a:rPr lang="en-US" sz="1800" dirty="0"/>
              <a:t>After a state health department has worked with CDC to complete a data use agreement and before the health department begins accessing new NHSN data, CDC will provide healthcare facilities in the state’s jurisdiction the opportunity to opt out of voluntary reporting to NHSN. Some healthcare facilities voluntarily report to NHSN, even in states with HAI reporting mandates. Those facilities will be able to stop their voluntary NHSN reporting, before new data access provisions go into effect. CDC and state health departments want voluntary NHSN reporting to continue wherever possible, while simultaneously enabling health department access to those data for surveillance and prevention programs.</a:t>
            </a:r>
          </a:p>
          <a:p>
            <a:r>
              <a:rPr lang="en-US" sz="1800" b="1" dirty="0"/>
              <a:t>Are states required to have a data use agreement?</a:t>
            </a:r>
            <a:r>
              <a:rPr lang="en-US" sz="1800" dirty="0"/>
              <a:t/>
            </a:r>
            <a:br>
              <a:rPr lang="en-US" sz="1800" dirty="0"/>
            </a:br>
            <a:r>
              <a:rPr lang="en-US" sz="1800" dirty="0"/>
              <a:t>No. Participation is at the discretion of each state.</a:t>
            </a:r>
          </a:p>
          <a:p>
            <a:endParaRPr lang="en-US" sz="1800" dirty="0"/>
          </a:p>
        </p:txBody>
      </p:sp>
    </p:spTree>
    <p:extLst>
      <p:ext uri="{BB962C8B-B14F-4D97-AF65-F5344CB8AC3E}">
        <p14:creationId xmlns:p14="http://schemas.microsoft.com/office/powerpoint/2010/main" val="36217084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Text Placeholder 2"/>
          <p:cNvSpPr>
            <a:spLocks noGrp="1"/>
          </p:cNvSpPr>
          <p:nvPr>
            <p:ph type="body" sz="quarter" idx="10"/>
          </p:nvPr>
        </p:nvSpPr>
        <p:spPr>
          <a:xfrm>
            <a:off x="457200" y="1110746"/>
            <a:ext cx="8229600" cy="3810167"/>
          </a:xfrm>
        </p:spPr>
        <p:txBody>
          <a:bodyPr/>
          <a:lstStyle/>
          <a:p>
            <a:r>
              <a:rPr lang="en-US" sz="1700" b="1" dirty="0"/>
              <a:t>If our facility chooses to opt out of the data use agreement, can we still use NHSN for tracking and prevention of HAIs within our facility?</a:t>
            </a:r>
            <a:r>
              <a:rPr lang="en-US" sz="1700" dirty="0"/>
              <a:t/>
            </a:r>
            <a:br>
              <a:rPr lang="en-US" sz="1700" dirty="0"/>
            </a:br>
            <a:r>
              <a:rPr lang="en-US" sz="1700" dirty="0"/>
              <a:t>It is possible to opt out of the data use agreement while still using NHSN for tracking and prevention of HAIs within a facility. There are two possible ways for a healthcare facility to opt out of the data use agreement. </a:t>
            </a:r>
            <a:r>
              <a:rPr lang="en-US" sz="1700" dirty="0" smtClean="0"/>
              <a:t>A </a:t>
            </a:r>
            <a:r>
              <a:rPr lang="en-US" sz="1700" dirty="0"/>
              <a:t>facility could stop entering data into NHSN </a:t>
            </a:r>
            <a:r>
              <a:rPr lang="en-US" sz="1700" b="1" u="sng" dirty="0"/>
              <a:t>or</a:t>
            </a:r>
            <a:r>
              <a:rPr lang="en-US" sz="1700" dirty="0"/>
              <a:t> </a:t>
            </a:r>
            <a:r>
              <a:rPr lang="en-US" sz="1700" dirty="0" smtClean="0"/>
              <a:t>remove </a:t>
            </a:r>
            <a:r>
              <a:rPr lang="en-US" sz="1700" dirty="0"/>
              <a:t>select events from their monthly reporting plans. It is important to note that only data collected through surveillance that is included in a facility’s monthly reporting plans will be shared with CMS. Furthermore, most states that have HAI reporting mandates require HAI surveillance to be in the monthly reporting plans.</a:t>
            </a:r>
          </a:p>
          <a:p>
            <a:r>
              <a:rPr lang="en-US" sz="1700" b="1" dirty="0"/>
              <a:t>Who at the state health department can a </a:t>
            </a:r>
            <a:r>
              <a:rPr lang="en-US" sz="1700" b="1" dirty="0" smtClean="0"/>
              <a:t>facility </a:t>
            </a:r>
            <a:r>
              <a:rPr lang="en-US" sz="1700" b="1" dirty="0"/>
              <a:t>contact for additional information? </a:t>
            </a:r>
            <a:r>
              <a:rPr lang="en-US" sz="1700" dirty="0"/>
              <a:t/>
            </a:r>
            <a:br>
              <a:rPr lang="en-US" sz="1700" dirty="0"/>
            </a:br>
            <a:r>
              <a:rPr lang="en-US" sz="1700" dirty="0"/>
              <a:t>To identify the HAI coordinator in your state health department click on your state at CDC’s state-based HAI prevention website: </a:t>
            </a:r>
            <a:r>
              <a:rPr lang="en-US" sz="1700" u="sng" dirty="0">
                <a:hlinkClick r:id="rId3"/>
              </a:rPr>
              <a:t>http://www.cdc.gov/HAI/state-based/index.html</a:t>
            </a:r>
            <a:endParaRPr lang="en-US" sz="1700" dirty="0"/>
          </a:p>
          <a:p>
            <a:endParaRPr lang="en-US" sz="1800" dirty="0"/>
          </a:p>
        </p:txBody>
      </p:sp>
    </p:spTree>
    <p:extLst>
      <p:ext uri="{BB962C8B-B14F-4D97-AF65-F5344CB8AC3E}">
        <p14:creationId xmlns:p14="http://schemas.microsoft.com/office/powerpoint/2010/main" val="368391739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Minnesota Department of Health DUA Data Template</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367628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itle 15"/>
          <p:cNvSpPr>
            <a:spLocks noGrp="1"/>
          </p:cNvSpPr>
          <p:nvPr>
            <p:ph type="title"/>
          </p:nvPr>
        </p:nvSpPr>
        <p:spPr>
          <a:xfrm>
            <a:off x="277152" y="145657"/>
            <a:ext cx="1428244" cy="529154"/>
          </a:xfrm>
        </p:spPr>
        <p:txBody>
          <a:bodyPr/>
          <a:lstStyle/>
          <a:p>
            <a:r>
              <a:rPr lang="en-US" dirty="0" smtClean="0"/>
              <a:t>Page </a:t>
            </a:r>
            <a:r>
              <a:rPr lang="en-US" sz="3600" dirty="0" smtClean="0"/>
              <a:t>1</a:t>
            </a:r>
            <a:endParaRPr lang="en-US" sz="3600" dirty="0"/>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5211" y="248093"/>
            <a:ext cx="7521690" cy="4452616"/>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207196720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5"/>
          <p:cNvSpPr>
            <a:spLocks noGrp="1"/>
          </p:cNvSpPr>
          <p:nvPr>
            <p:ph type="title"/>
          </p:nvPr>
        </p:nvSpPr>
        <p:spPr>
          <a:xfrm>
            <a:off x="277152" y="145657"/>
            <a:ext cx="1428244" cy="529154"/>
          </a:xfrm>
        </p:spPr>
        <p:txBody>
          <a:bodyPr/>
          <a:lstStyle/>
          <a:p>
            <a:r>
              <a:rPr lang="en-US" dirty="0" smtClean="0"/>
              <a:t>Page </a:t>
            </a:r>
            <a:r>
              <a:rPr lang="en-US" sz="3600" dirty="0" smtClean="0"/>
              <a:t>2</a:t>
            </a:r>
            <a:endParaRPr lang="en-US" sz="36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3116" y="308373"/>
            <a:ext cx="7479472" cy="4445742"/>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300373805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p:cNvSpPr>
            <a:spLocks noGrp="1"/>
          </p:cNvSpPr>
          <p:nvPr>
            <p:ph type="title"/>
          </p:nvPr>
        </p:nvSpPr>
        <p:spPr>
          <a:xfrm>
            <a:off x="277152" y="145657"/>
            <a:ext cx="1428244" cy="529154"/>
          </a:xfrm>
        </p:spPr>
        <p:txBody>
          <a:bodyPr/>
          <a:lstStyle/>
          <a:p>
            <a:r>
              <a:rPr lang="en-US" dirty="0" smtClean="0"/>
              <a:t>Page </a:t>
            </a:r>
            <a:r>
              <a:rPr lang="en-US" sz="3600" dirty="0" smtClean="0"/>
              <a:t>3</a:t>
            </a:r>
            <a:endParaRPr lang="en-US" sz="3600" dirty="0"/>
          </a:p>
        </p:txBody>
      </p:sp>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8780" y="145657"/>
            <a:ext cx="6340245" cy="4787774"/>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3533208315"/>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p:cNvSpPr>
            <a:spLocks noGrp="1"/>
          </p:cNvSpPr>
          <p:nvPr>
            <p:ph type="title"/>
          </p:nvPr>
        </p:nvSpPr>
        <p:spPr>
          <a:xfrm>
            <a:off x="277152" y="145657"/>
            <a:ext cx="1428244" cy="529154"/>
          </a:xfrm>
        </p:spPr>
        <p:txBody>
          <a:bodyPr/>
          <a:lstStyle/>
          <a:p>
            <a:r>
              <a:rPr lang="en-US" dirty="0" smtClean="0"/>
              <a:t>Page </a:t>
            </a:r>
            <a:r>
              <a:rPr lang="en-US" sz="3600" dirty="0" smtClean="0"/>
              <a:t>4</a:t>
            </a:r>
            <a:endParaRPr lang="en-US" sz="36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52" y="866065"/>
            <a:ext cx="8613510" cy="3238101"/>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3226452823"/>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p:cNvSpPr>
            <a:spLocks noGrp="1"/>
          </p:cNvSpPr>
          <p:nvPr>
            <p:ph type="title"/>
          </p:nvPr>
        </p:nvSpPr>
        <p:spPr>
          <a:xfrm>
            <a:off x="277152" y="145657"/>
            <a:ext cx="1428244" cy="529154"/>
          </a:xfrm>
        </p:spPr>
        <p:txBody>
          <a:bodyPr/>
          <a:lstStyle/>
          <a:p>
            <a:r>
              <a:rPr lang="en-US" dirty="0" smtClean="0"/>
              <a:t>Page </a:t>
            </a:r>
            <a:r>
              <a:rPr lang="en-US" sz="3600" dirty="0"/>
              <a:t>5</a:t>
            </a:r>
          </a:p>
        </p:txBody>
      </p:sp>
      <p:pic>
        <p:nvPicPr>
          <p:cNvPr id="5" name="Picture 4"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8877" y="290624"/>
            <a:ext cx="7473369" cy="4465569"/>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204432459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5"/>
          <p:cNvSpPr>
            <a:spLocks noGrp="1"/>
          </p:cNvSpPr>
          <p:nvPr>
            <p:ph type="title"/>
          </p:nvPr>
        </p:nvSpPr>
        <p:spPr>
          <a:xfrm>
            <a:off x="277152" y="145657"/>
            <a:ext cx="1428244" cy="529154"/>
          </a:xfrm>
        </p:spPr>
        <p:txBody>
          <a:bodyPr/>
          <a:lstStyle/>
          <a:p>
            <a:r>
              <a:rPr lang="en-US" dirty="0" smtClean="0"/>
              <a:t>Page </a:t>
            </a:r>
            <a:r>
              <a:rPr lang="en-US" sz="3600" dirty="0" smtClean="0"/>
              <a:t>6</a:t>
            </a:r>
            <a:endParaRPr lang="en-US" sz="36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9023" y="87119"/>
            <a:ext cx="6251354" cy="4716138"/>
          </a:xfrm>
          <a:prstGeom prst="rect">
            <a:avLst/>
          </a:prstGeom>
          <a:effectLst>
            <a:glow rad="63500">
              <a:schemeClr val="accent4">
                <a:satMod val="175000"/>
                <a:alpha val="40000"/>
              </a:schemeClr>
            </a:glow>
          </a:effectLst>
        </p:spPr>
      </p:pic>
      <p:pic>
        <p:nvPicPr>
          <p:cNvPr id="5" name="Picture 4"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29024" y="4795883"/>
            <a:ext cx="6251354" cy="128173"/>
          </a:xfrm>
          <a:prstGeom prst="rect">
            <a:avLst/>
          </a:prstGeom>
          <a:effectLst>
            <a:glow rad="63500">
              <a:schemeClr val="accent4">
                <a:satMod val="175000"/>
                <a:alpha val="40000"/>
              </a:schemeClr>
            </a:glow>
          </a:effectLst>
        </p:spPr>
      </p:pic>
    </p:spTree>
    <p:extLst>
      <p:ext uri="{BB962C8B-B14F-4D97-AF65-F5344CB8AC3E}">
        <p14:creationId xmlns:p14="http://schemas.microsoft.com/office/powerpoint/2010/main" val="101746919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Questions</a:t>
            </a:r>
            <a:endParaRPr lang="en-US" dirty="0"/>
          </a:p>
        </p:txBody>
      </p:sp>
      <p:sp>
        <p:nvSpPr>
          <p:cNvPr id="6" name="Text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075780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  </a:t>
            </a:r>
            <a:endParaRPr lang="en-US" dirty="0"/>
          </a:p>
        </p:txBody>
      </p:sp>
      <p:sp>
        <p:nvSpPr>
          <p:cNvPr id="3" name="Text Placeholder 2"/>
          <p:cNvSpPr>
            <a:spLocks noGrp="1"/>
          </p:cNvSpPr>
          <p:nvPr>
            <p:ph type="body" sz="quarter" idx="10"/>
          </p:nvPr>
        </p:nvSpPr>
        <p:spPr>
          <a:xfrm>
            <a:off x="457200" y="1110746"/>
            <a:ext cx="8229600" cy="3810167"/>
          </a:xfrm>
        </p:spPr>
        <p:txBody>
          <a:bodyPr/>
          <a:lstStyle/>
          <a:p>
            <a:pPr lvl="0"/>
            <a:r>
              <a:rPr lang="en-US" dirty="0" smtClean="0"/>
              <a:t>Today’s call </a:t>
            </a:r>
            <a:r>
              <a:rPr lang="en-US" dirty="0"/>
              <a:t>is </a:t>
            </a:r>
            <a:r>
              <a:rPr lang="en-US" dirty="0" smtClean="0"/>
              <a:t>intended for </a:t>
            </a:r>
            <a:r>
              <a:rPr lang="en-US" b="1" dirty="0" smtClean="0"/>
              <a:t>Minnesota </a:t>
            </a:r>
            <a:r>
              <a:rPr lang="en-US" b="1" dirty="0"/>
              <a:t>NHSN members only </a:t>
            </a:r>
            <a:endParaRPr lang="en-US" b="1" dirty="0" smtClean="0"/>
          </a:p>
          <a:p>
            <a:pPr lvl="0"/>
            <a:r>
              <a:rPr lang="en-US" dirty="0" smtClean="0"/>
              <a:t>DUA </a:t>
            </a:r>
            <a:r>
              <a:rPr lang="en-US" dirty="0"/>
              <a:t>execution </a:t>
            </a:r>
            <a:r>
              <a:rPr lang="en-US" dirty="0" smtClean="0"/>
              <a:t>date </a:t>
            </a:r>
            <a:r>
              <a:rPr lang="en-US" b="1" dirty="0" smtClean="0"/>
              <a:t>September 26, 2017 </a:t>
            </a:r>
          </a:p>
          <a:p>
            <a:pPr lvl="0"/>
            <a:r>
              <a:rPr lang="en-US" dirty="0" smtClean="0"/>
              <a:t>Data access will begin </a:t>
            </a:r>
            <a:r>
              <a:rPr lang="en-US" b="1" dirty="0" smtClean="0"/>
              <a:t>February 15, 2018</a:t>
            </a:r>
            <a:endParaRPr lang="en-US" b="1" dirty="0"/>
          </a:p>
        </p:txBody>
      </p:sp>
    </p:spTree>
    <p:extLst>
      <p:ext uri="{BB962C8B-B14F-4D97-AF65-F5344CB8AC3E}">
        <p14:creationId xmlns:p14="http://schemas.microsoft.com/office/powerpoint/2010/main" val="164635135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3"/>
          <p:cNvSpPr>
            <a:spLocks noGrp="1"/>
          </p:cNvSpPr>
          <p:nvPr>
            <p:ph type="title"/>
          </p:nvPr>
        </p:nvSpPr>
        <p:spPr>
          <a:xfrm>
            <a:off x="457200" y="2130263"/>
            <a:ext cx="8229600" cy="866834"/>
          </a:xfrm>
        </p:spPr>
        <p:txBody>
          <a:bodyPr/>
          <a:lstStyle/>
          <a:p>
            <a:pPr algn="ctr"/>
            <a:r>
              <a:rPr lang="en-US" altLang="en-US" dirty="0" smtClean="0"/>
              <a:t>Thank you.</a:t>
            </a:r>
            <a:br>
              <a:rPr lang="en-US" altLang="en-US" dirty="0" smtClean="0"/>
            </a:br>
            <a:r>
              <a:rPr lang="en-US" altLang="en-US" dirty="0"/>
              <a:t/>
            </a:r>
            <a:br>
              <a:rPr lang="en-US" altLang="en-US" dirty="0"/>
            </a:br>
            <a:r>
              <a:rPr lang="en-US" altLang="en-US" dirty="0" smtClean="0">
                <a:hlinkClick r:id="rId3"/>
              </a:rPr>
              <a:t>NHSNDUA@cdc.gov</a:t>
            </a:r>
            <a:r>
              <a:rPr lang="en-US" altLang="en-US" dirty="0" smtClean="0"/>
              <a:t> </a:t>
            </a:r>
            <a:endParaRPr lang="en-US" altLang="en-US" dirty="0"/>
          </a:p>
        </p:txBody>
      </p:sp>
      <p:sp>
        <p:nvSpPr>
          <p:cNvPr id="6" name="Text Placeholder 5"/>
          <p:cNvSpPr>
            <a:spLocks noGrp="1"/>
          </p:cNvSpPr>
          <p:nvPr>
            <p:ph type="body" sz="quarter" idx="10"/>
          </p:nvPr>
        </p:nvSpPr>
        <p:spPr>
          <a:xfrm>
            <a:off x="457200" y="3456131"/>
            <a:ext cx="6400800" cy="971550"/>
          </a:xfrm>
        </p:spPr>
        <p:txBody>
          <a:bodyPr/>
          <a:lstStyle/>
          <a:p>
            <a:pPr marL="0" indent="0"/>
            <a:r>
              <a:rPr lang="en-US" dirty="0" smtClean="0"/>
              <a:t/>
            </a:r>
            <a:br>
              <a:rPr lang="en-US" dirty="0" smtClean="0"/>
            </a:br>
            <a:endParaRPr lang="en-US" dirty="0" smtClean="0"/>
          </a:p>
          <a:p>
            <a:endParaRPr lang="en-US" dirty="0"/>
          </a:p>
        </p:txBody>
      </p:sp>
      <p:pic>
        <p:nvPicPr>
          <p:cNvPr id="7172" name="Picture 6" descr="Logos of the United States Department of Health and Human Services and Centers for Disease Control and Preventio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886325"/>
            <a:ext cx="190500"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387424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Data Use Agreement</a:t>
            </a:r>
            <a:endParaRPr lang="en-US" dirty="0"/>
          </a:p>
        </p:txBody>
      </p:sp>
      <p:sp>
        <p:nvSpPr>
          <p:cNvPr id="3" name="Content Placeholder 2"/>
          <p:cNvSpPr>
            <a:spLocks noGrp="1"/>
          </p:cNvSpPr>
          <p:nvPr>
            <p:ph type="body" sz="quarter" idx="10"/>
          </p:nvPr>
        </p:nvSpPr>
        <p:spPr>
          <a:xfrm>
            <a:off x="457200" y="1158875"/>
            <a:ext cx="4390697" cy="3341688"/>
          </a:xfrm>
        </p:spPr>
        <p:txBody>
          <a:bodyPr/>
          <a:lstStyle/>
          <a:p>
            <a:r>
              <a:rPr lang="en-US" dirty="0" smtClean="0"/>
              <a:t>Agreement between CDC’s National Healthcare Safety Network (NHSN) and the Minnesota Department of Health</a:t>
            </a:r>
          </a:p>
          <a:p>
            <a:pPr marL="0" indent="0">
              <a:buNone/>
            </a:pPr>
            <a:endParaRPr lang="en-US" dirty="0" smtClean="0"/>
          </a:p>
          <a:p>
            <a:pPr lvl="1"/>
            <a:endParaRPr lang="en-US" dirty="0" smtClean="0"/>
          </a:p>
        </p:txBody>
      </p:sp>
      <p:pic>
        <p:nvPicPr>
          <p:cNvPr id="2" name="Picture 1" descr="MN NHSN DUA signed 9.26.17.pdf - Adobe Acrobat Reader DC"/>
          <p:cNvPicPr>
            <a:picLocks noChangeAspect="1"/>
          </p:cNvPicPr>
          <p:nvPr/>
        </p:nvPicPr>
        <p:blipFill rotWithShape="1">
          <a:blip r:embed="rId3">
            <a:extLst>
              <a:ext uri="{28A0092B-C50C-407E-A947-70E740481C1C}">
                <a14:useLocalDpi xmlns:a14="http://schemas.microsoft.com/office/drawing/2010/main" val="0"/>
              </a:ext>
            </a:extLst>
          </a:blip>
          <a:srcRect l="26978" t="11694" r="44029" b="16200"/>
          <a:stretch/>
        </p:blipFill>
        <p:spPr>
          <a:xfrm>
            <a:off x="5436781" y="112904"/>
            <a:ext cx="3650717" cy="4909896"/>
          </a:xfrm>
          <a:prstGeom prst="rect">
            <a:avLst/>
          </a:prstGeom>
          <a:effectLst>
            <a:glow rad="63500">
              <a:schemeClr val="accent4">
                <a:satMod val="175000"/>
                <a:alpha val="40000"/>
              </a:schemeClr>
            </a:glow>
            <a:outerShdw blurRad="50800" dist="38100" dir="2700000" algn="tl" rotWithShape="0">
              <a:prstClr val="black">
                <a:alpha val="40000"/>
              </a:prstClr>
            </a:outerShdw>
          </a:effectLst>
        </p:spPr>
      </p:pic>
    </p:spTree>
    <p:extLst>
      <p:ext uri="{BB962C8B-B14F-4D97-AF65-F5344CB8AC3E}">
        <p14:creationId xmlns:p14="http://schemas.microsoft.com/office/powerpoint/2010/main" val="151577671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Text Placeholder 2"/>
          <p:cNvSpPr>
            <a:spLocks noGrp="1"/>
          </p:cNvSpPr>
          <p:nvPr>
            <p:ph type="body" sz="quarter" idx="10"/>
          </p:nvPr>
        </p:nvSpPr>
        <p:spPr>
          <a:xfrm>
            <a:off x="457200" y="1110746"/>
            <a:ext cx="8229600" cy="3810167"/>
          </a:xfrm>
        </p:spPr>
        <p:txBody>
          <a:bodyPr/>
          <a:lstStyle/>
          <a:p>
            <a:r>
              <a:rPr lang="en-US" sz="1800" dirty="0"/>
              <a:t>Since October 2011, </a:t>
            </a:r>
            <a:r>
              <a:rPr lang="en-US" sz="1800" dirty="0" smtClean="0"/>
              <a:t>CDC’s Division </a:t>
            </a:r>
            <a:r>
              <a:rPr lang="en-US" sz="1800" dirty="0"/>
              <a:t>of Healthcare Quality Promotion (DHQP) has provided state health departments with additional access to data reported by healthcare facilities in their jurisdiction to CDC’s </a:t>
            </a:r>
            <a:r>
              <a:rPr lang="en-US" sz="1800" b="1" dirty="0"/>
              <a:t>National Healthcare Safety Network (NHSN). </a:t>
            </a:r>
          </a:p>
          <a:p>
            <a:r>
              <a:rPr lang="en-US" sz="1800" dirty="0"/>
              <a:t>Since 2006, CDC has provided health departments in states with mandatory HAI reporting requirements with access to mandatorily reported data in their jurisdiction. </a:t>
            </a:r>
          </a:p>
          <a:p>
            <a:r>
              <a:rPr lang="en-US" sz="1800" dirty="0"/>
              <a:t>Now CDC is making provisions for health departments — regardless of whether their state has a mandatory reporting requirement — to improve access to data reported from facilities in their state to NHSN that are outside the scope of a state mandate.</a:t>
            </a:r>
          </a:p>
          <a:p>
            <a:r>
              <a:rPr lang="en-US" sz="1800" dirty="0"/>
              <a:t>The additional provisions are designed to </a:t>
            </a:r>
            <a:r>
              <a:rPr lang="en-US" sz="1800" b="1" dirty="0"/>
              <a:t>allow data access </a:t>
            </a:r>
            <a:r>
              <a:rPr lang="en-US" sz="1800" b="1" u="sng" dirty="0"/>
              <a:t>solely for the purposes of surveillance and prevention</a:t>
            </a:r>
            <a:r>
              <a:rPr lang="en-US" sz="1800" b="1" dirty="0"/>
              <a:t>. </a:t>
            </a:r>
          </a:p>
          <a:p>
            <a:endParaRPr lang="en-US" dirty="0"/>
          </a:p>
        </p:txBody>
      </p:sp>
    </p:spTree>
    <p:extLst>
      <p:ext uri="{BB962C8B-B14F-4D97-AF65-F5344CB8AC3E}">
        <p14:creationId xmlns:p14="http://schemas.microsoft.com/office/powerpoint/2010/main" val="392764658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DUA?</a:t>
            </a:r>
            <a:endParaRPr lang="en-US" dirty="0"/>
          </a:p>
        </p:txBody>
      </p:sp>
      <p:sp>
        <p:nvSpPr>
          <p:cNvPr id="3" name="Text Placeholder 2"/>
          <p:cNvSpPr>
            <a:spLocks noGrp="1"/>
          </p:cNvSpPr>
          <p:nvPr>
            <p:ph type="body" sz="quarter" idx="10"/>
          </p:nvPr>
        </p:nvSpPr>
        <p:spPr>
          <a:xfrm>
            <a:off x="457200" y="1110746"/>
            <a:ext cx="8229600" cy="3810167"/>
          </a:xfrm>
        </p:spPr>
        <p:txBody>
          <a:bodyPr/>
          <a:lstStyle/>
          <a:p>
            <a:r>
              <a:rPr lang="en-US" sz="1700" dirty="0"/>
              <a:t>The Data Use Agreement is the </a:t>
            </a:r>
            <a:r>
              <a:rPr lang="en-US" sz="1700" b="1" dirty="0"/>
              <a:t>starting point </a:t>
            </a:r>
            <a:r>
              <a:rPr lang="en-US" sz="1700" dirty="0"/>
              <a:t>in discussions between state health departments and CDC’s DHQP. </a:t>
            </a:r>
          </a:p>
          <a:p>
            <a:r>
              <a:rPr lang="en-US" sz="1700" b="1" dirty="0" smtClean="0"/>
              <a:t>How it works: </a:t>
            </a:r>
            <a:r>
              <a:rPr lang="en-US" sz="1700" dirty="0" smtClean="0"/>
              <a:t>after </a:t>
            </a:r>
            <a:r>
              <a:rPr lang="en-US" sz="1700" dirty="0"/>
              <a:t>a state department of health has worked with CDC’s DHQP to complete a </a:t>
            </a:r>
            <a:r>
              <a:rPr lang="en-US" sz="1700" dirty="0" smtClean="0"/>
              <a:t>DUA -  </a:t>
            </a:r>
            <a:r>
              <a:rPr lang="en-US" sz="1700" dirty="0"/>
              <a:t>and before the health department begins accessing new NHSN data, DHQP will provide healthcare facilities in the state’s jurisdiction the opportunity to opt–out of voluntary reporting to NHSN. Some healthcare facilities voluntarily report data to NHSN, even in states with HAI reporting mandates. Those facilities will be able to stop their voluntary NHSN reporting before the new data access provisions go into effect. CDC’s DHQP and state health departments want voluntary NHSN reporting to continue wherever possible, while simultaneously enabling health department access to those data for surveillance and prevention programs. </a:t>
            </a:r>
          </a:p>
          <a:p>
            <a:r>
              <a:rPr lang="en-US" sz="1700" dirty="0"/>
              <a:t>The </a:t>
            </a:r>
            <a:r>
              <a:rPr lang="en-US" sz="1700" b="1" dirty="0"/>
              <a:t>overarching goal </a:t>
            </a:r>
            <a:r>
              <a:rPr lang="en-US" sz="1700" dirty="0"/>
              <a:t>of these access provisions is to enhance the value of data reported to NHSN for public health purposes.</a:t>
            </a:r>
          </a:p>
          <a:p>
            <a:endParaRPr lang="en-US" dirty="0"/>
          </a:p>
        </p:txBody>
      </p:sp>
    </p:spTree>
    <p:extLst>
      <p:ext uri="{BB962C8B-B14F-4D97-AF65-F5344CB8AC3E}">
        <p14:creationId xmlns:p14="http://schemas.microsoft.com/office/powerpoint/2010/main" val="306457389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Text Placeholder 2"/>
          <p:cNvSpPr>
            <a:spLocks noGrp="1"/>
          </p:cNvSpPr>
          <p:nvPr>
            <p:ph type="body" sz="quarter" idx="10"/>
          </p:nvPr>
        </p:nvSpPr>
        <p:spPr>
          <a:xfrm>
            <a:off x="457200" y="1110746"/>
            <a:ext cx="8229600" cy="3810167"/>
          </a:xfrm>
        </p:spPr>
        <p:txBody>
          <a:bodyPr/>
          <a:lstStyle/>
          <a:p>
            <a:r>
              <a:rPr lang="en-US" sz="1800" b="1" dirty="0"/>
              <a:t>How are the data going to be used by the state health department?</a:t>
            </a:r>
            <a:r>
              <a:rPr lang="en-US" sz="1800" dirty="0"/>
              <a:t/>
            </a:r>
            <a:br>
              <a:rPr lang="en-US" sz="1800" dirty="0"/>
            </a:br>
            <a:r>
              <a:rPr lang="en-US" sz="1800" dirty="0"/>
              <a:t>The data will be used for healthcare-associated infection (HAI) surveillance and prevention purposes and not legal and regulatory action. </a:t>
            </a:r>
          </a:p>
          <a:p>
            <a:r>
              <a:rPr lang="en-US" sz="1800" b="1" dirty="0"/>
              <a:t>Who in the state health department will have access to the data?</a:t>
            </a:r>
            <a:r>
              <a:rPr lang="en-US" sz="1800" dirty="0"/>
              <a:t/>
            </a:r>
            <a:br>
              <a:rPr lang="en-US" sz="1800" dirty="0"/>
            </a:br>
            <a:r>
              <a:rPr lang="en-US" sz="1800" dirty="0"/>
              <a:t>Access to the data is intended for the state HAI program for prevention activities. To identify the HAI coordinator in your state health department click on your state at CDC’s state-based HAI prevention website: </a:t>
            </a:r>
            <a:r>
              <a:rPr lang="en-US" sz="1800" u="sng" dirty="0">
                <a:hlinkClick r:id="rId3"/>
              </a:rPr>
              <a:t>http://</a:t>
            </a:r>
            <a:r>
              <a:rPr lang="en-US" sz="1800" u="sng" dirty="0" smtClean="0">
                <a:hlinkClick r:id="rId3"/>
              </a:rPr>
              <a:t>www.cdc.gov/HAI/state-based/index.html</a:t>
            </a:r>
            <a:r>
              <a:rPr lang="en-US" sz="1800" dirty="0"/>
              <a:t>. </a:t>
            </a:r>
            <a:endParaRPr lang="en-US" sz="1800" dirty="0" smtClean="0"/>
          </a:p>
          <a:p>
            <a:r>
              <a:rPr lang="en-US" sz="1800" b="1" dirty="0"/>
              <a:t>Will facility-identifiable data be made publicly available?</a:t>
            </a:r>
            <a:r>
              <a:rPr lang="en-US" sz="1800" dirty="0"/>
              <a:t/>
            </a:r>
            <a:br>
              <a:rPr lang="en-US" sz="1800" dirty="0"/>
            </a:br>
            <a:r>
              <a:rPr lang="en-US" sz="1800" dirty="0"/>
              <a:t>No. Making facility-identifiable data publicly available would be a violation of the data use agreement and CDC will terminate the data use agreement immediately.</a:t>
            </a:r>
          </a:p>
          <a:p>
            <a:endParaRPr lang="en-US" sz="1800" dirty="0"/>
          </a:p>
        </p:txBody>
      </p:sp>
    </p:spTree>
    <p:extLst>
      <p:ext uri="{BB962C8B-B14F-4D97-AF65-F5344CB8AC3E}">
        <p14:creationId xmlns:p14="http://schemas.microsoft.com/office/powerpoint/2010/main" val="3706199677"/>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Text Placeholder 2"/>
          <p:cNvSpPr>
            <a:spLocks noGrp="1"/>
          </p:cNvSpPr>
          <p:nvPr>
            <p:ph type="body" sz="quarter" idx="10"/>
          </p:nvPr>
        </p:nvSpPr>
        <p:spPr>
          <a:xfrm>
            <a:off x="457200" y="1110746"/>
            <a:ext cx="8229600" cy="3810167"/>
          </a:xfrm>
        </p:spPr>
        <p:txBody>
          <a:bodyPr/>
          <a:lstStyle/>
          <a:p>
            <a:r>
              <a:rPr lang="en-US" sz="1800" b="1" dirty="0"/>
              <a:t>What data will be included in the data use agreement?</a:t>
            </a:r>
            <a:r>
              <a:rPr lang="en-US" sz="1800" dirty="0"/>
              <a:t/>
            </a:r>
            <a:br>
              <a:rPr lang="en-US" sz="1800" dirty="0"/>
            </a:br>
            <a:r>
              <a:rPr lang="en-US" sz="1800" dirty="0"/>
              <a:t>Each data use agreement is modeled using a template developed by CDC </a:t>
            </a:r>
            <a:r>
              <a:rPr lang="en-US" sz="1800" dirty="0" smtClean="0"/>
              <a:t>and customized </a:t>
            </a:r>
            <a:r>
              <a:rPr lang="en-US" sz="1800" dirty="0"/>
              <a:t>by CDC and the state health department to reflect local data needs, protections, and policies. If your state has a data use agreement, CDC will make the agreement publicly available on </a:t>
            </a:r>
            <a:r>
              <a:rPr lang="en-US" sz="1800" u="sng" dirty="0">
                <a:hlinkClick r:id="rId3"/>
              </a:rPr>
              <a:t>CDC’s website</a:t>
            </a:r>
            <a:r>
              <a:rPr lang="en-US" sz="1800" dirty="0"/>
              <a:t>. It is important to note that past data (i.e., data that was entered into NHSN prior to the opt-out period) will not be shared; only future data will be shared with the health department. NHSN data required by state law to be shared with the health department will continue to be shared as usual (by facilities joining a state Group in NHSN and accepting a template for data sharing</a:t>
            </a:r>
            <a:r>
              <a:rPr lang="en-US" sz="1800" dirty="0" smtClean="0"/>
              <a:t>). </a:t>
            </a:r>
          </a:p>
          <a:p>
            <a:r>
              <a:rPr lang="en-US" sz="1800" b="1" dirty="0" smtClean="0"/>
              <a:t>Do health care facilities need to take any action as a result of this DUA?</a:t>
            </a:r>
            <a:r>
              <a:rPr lang="en-US" sz="1800" dirty="0"/>
              <a:t/>
            </a:r>
            <a:br>
              <a:rPr lang="en-US" sz="1800" dirty="0"/>
            </a:br>
            <a:r>
              <a:rPr lang="en-US" sz="1800" dirty="0" smtClean="0"/>
              <a:t>No, facilities do not need to do anything.  CDC will confer data rights on behalf of the health care facilities whose data will be accessible via the DUA</a:t>
            </a:r>
            <a:r>
              <a:rPr lang="en-US" sz="1800" smtClean="0"/>
              <a:t>.  </a:t>
            </a:r>
            <a:endParaRPr lang="en-US" sz="1800" dirty="0"/>
          </a:p>
          <a:p>
            <a:endParaRPr lang="en-US" sz="1800" dirty="0"/>
          </a:p>
        </p:txBody>
      </p:sp>
    </p:spTree>
    <p:extLst>
      <p:ext uri="{BB962C8B-B14F-4D97-AF65-F5344CB8AC3E}">
        <p14:creationId xmlns:p14="http://schemas.microsoft.com/office/powerpoint/2010/main" val="239946656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Text Placeholder 2"/>
          <p:cNvSpPr>
            <a:spLocks noGrp="1"/>
          </p:cNvSpPr>
          <p:nvPr>
            <p:ph type="body" sz="quarter" idx="10"/>
          </p:nvPr>
        </p:nvSpPr>
        <p:spPr>
          <a:xfrm>
            <a:off x="457200" y="1110746"/>
            <a:ext cx="8229600" cy="3810167"/>
          </a:xfrm>
        </p:spPr>
        <p:txBody>
          <a:bodyPr/>
          <a:lstStyle/>
          <a:p>
            <a:r>
              <a:rPr lang="en-US" sz="1700" b="1" dirty="0"/>
              <a:t>What guarantee does a </a:t>
            </a:r>
            <a:r>
              <a:rPr lang="en-US" sz="1700" b="1" dirty="0" smtClean="0"/>
              <a:t>facility </a:t>
            </a:r>
            <a:r>
              <a:rPr lang="en-US" sz="1700" b="1" dirty="0"/>
              <a:t>have that a data use agreement will not be breached?</a:t>
            </a:r>
            <a:r>
              <a:rPr lang="en-US" sz="1700" dirty="0"/>
              <a:t/>
            </a:r>
            <a:br>
              <a:rPr lang="en-US" sz="1700" dirty="0"/>
            </a:br>
            <a:r>
              <a:rPr lang="en-US" sz="1700" dirty="0"/>
              <a:t>State health departments are taking an increasingly critical role in the prevention of HAIs. </a:t>
            </a:r>
            <a:r>
              <a:rPr lang="en-US" sz="1700" dirty="0" smtClean="0"/>
              <a:t>By </a:t>
            </a:r>
            <a:r>
              <a:rPr lang="en-US" sz="1700" dirty="0"/>
              <a:t>sharing data, prevention needs can be identified, and tailored strategies can be planned and evaluated. State health departments would be motivated to abide by the data use agreement to gain access to HAI data in CDC’s NHSN. A breach in this contract will end the contract, ending the data flow to the state health department. </a:t>
            </a:r>
          </a:p>
          <a:p>
            <a:r>
              <a:rPr lang="en-US" sz="1700" b="1" dirty="0"/>
              <a:t>Will </a:t>
            </a:r>
            <a:r>
              <a:rPr lang="en-US" sz="1700" b="1" dirty="0" smtClean="0"/>
              <a:t>facilities </a:t>
            </a:r>
            <a:r>
              <a:rPr lang="en-US" sz="1700" b="1" dirty="0"/>
              <a:t>have to do anything additional within NHSN to participate in this program?</a:t>
            </a:r>
            <a:r>
              <a:rPr lang="en-US" sz="1700" dirty="0"/>
              <a:t/>
            </a:r>
            <a:br>
              <a:rPr lang="en-US" sz="1700" dirty="0"/>
            </a:br>
            <a:r>
              <a:rPr lang="en-US" sz="1700" dirty="0"/>
              <a:t>No additional steps will be necessary to share your data such as joining a state health department Group in NHSN. CDC will administer a special Group for your state health department and your facility will automatically be joined to the Group.  Your NHSN Facility Administrator can view the data sharing template for this Group at any time from within the NHSN application.</a:t>
            </a:r>
          </a:p>
          <a:p>
            <a:endParaRPr lang="en-US" sz="1800" dirty="0"/>
          </a:p>
        </p:txBody>
      </p:sp>
    </p:spTree>
    <p:extLst>
      <p:ext uri="{BB962C8B-B14F-4D97-AF65-F5344CB8AC3E}">
        <p14:creationId xmlns:p14="http://schemas.microsoft.com/office/powerpoint/2010/main" val="164216800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FAQs</a:t>
            </a:r>
            <a:endParaRPr lang="en-US" dirty="0"/>
          </a:p>
        </p:txBody>
      </p:sp>
      <p:sp>
        <p:nvSpPr>
          <p:cNvPr id="3" name="Text Placeholder 2"/>
          <p:cNvSpPr>
            <a:spLocks noGrp="1"/>
          </p:cNvSpPr>
          <p:nvPr>
            <p:ph type="body" sz="quarter" idx="10"/>
          </p:nvPr>
        </p:nvSpPr>
        <p:spPr>
          <a:xfrm>
            <a:off x="457200" y="1110746"/>
            <a:ext cx="8229600" cy="3810167"/>
          </a:xfrm>
        </p:spPr>
        <p:txBody>
          <a:bodyPr/>
          <a:lstStyle/>
          <a:p>
            <a:r>
              <a:rPr lang="en-US" sz="1800" b="1" dirty="0"/>
              <a:t>If the same data is on Centers for Medicare and Medicaid Services’ (CMS</a:t>
            </a:r>
            <a:r>
              <a:rPr lang="en-US" sz="1800" b="1" dirty="0" smtClean="0"/>
              <a:t>’) Compare websites, </a:t>
            </a:r>
            <a:r>
              <a:rPr lang="en-US" sz="1800" b="1" dirty="0"/>
              <a:t>why does my state want it through a data use agreement with CDC?</a:t>
            </a:r>
            <a:r>
              <a:rPr lang="en-US" sz="1800" dirty="0"/>
              <a:t/>
            </a:r>
            <a:br>
              <a:rPr lang="en-US" sz="1800" dirty="0"/>
            </a:br>
            <a:r>
              <a:rPr lang="en-US" sz="1800" dirty="0"/>
              <a:t>The data use agreement allows CDC to share data with the state health department sooner and with more detail than if the state uses CMS</a:t>
            </a:r>
            <a:r>
              <a:rPr lang="en-US" sz="1800" dirty="0" smtClean="0"/>
              <a:t>’ Compare websites. </a:t>
            </a:r>
            <a:endParaRPr lang="en-US" sz="1800" dirty="0"/>
          </a:p>
          <a:p>
            <a:r>
              <a:rPr lang="en-US" sz="1800" b="1" dirty="0"/>
              <a:t>How does a state health department entering into a data use agreement benefit my </a:t>
            </a:r>
            <a:r>
              <a:rPr lang="en-US" sz="1800" b="1" dirty="0" smtClean="0"/>
              <a:t>facility?</a:t>
            </a:r>
            <a:r>
              <a:rPr lang="en-US" sz="1800" dirty="0"/>
              <a:t/>
            </a:r>
            <a:br>
              <a:rPr lang="en-US" sz="1800" dirty="0"/>
            </a:br>
            <a:r>
              <a:rPr lang="en-US" sz="1800" dirty="0"/>
              <a:t>Many state health departments have an effective and collaborative relationship with facilities in their state, including the prioritizing of prevention programs and opportunities for undertaking complementary HAI prevention projects. The data use agreement may foster additional collaborations between facilities and health departments in this manner.</a:t>
            </a:r>
          </a:p>
          <a:p>
            <a:endParaRPr lang="en-US" sz="1800" dirty="0"/>
          </a:p>
        </p:txBody>
      </p:sp>
    </p:spTree>
    <p:extLst>
      <p:ext uri="{BB962C8B-B14F-4D97-AF65-F5344CB8AC3E}">
        <p14:creationId xmlns:p14="http://schemas.microsoft.com/office/powerpoint/2010/main" val="2099046555"/>
      </p:ext>
    </p:extLst>
  </p:cSld>
  <p:clrMapOvr>
    <a:masterClrMapping/>
  </p:clrMapOvr>
  <p:transition>
    <p:fade/>
  </p:transition>
</p:sld>
</file>

<file path=ppt/theme/theme1.xml><?xml version="1.0" encoding="utf-8"?>
<a:theme xmlns:a="http://schemas.openxmlformats.org/drawingml/2006/main" name="NCEH_ATSDR_combined">
  <a:themeElements>
    <a:clrScheme name="Custom 10">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AB6EE6-AB54-44BD-8D02-BAB98A08C58C}"/>
</file>

<file path=customXml/itemProps2.xml><?xml version="1.0" encoding="utf-8"?>
<ds:datastoreItem xmlns:ds="http://schemas.openxmlformats.org/officeDocument/2006/customXml" ds:itemID="{53BBAA6A-7D35-4D06-B8BC-6E769D3A7FF0}"/>
</file>

<file path=customXml/itemProps3.xml><?xml version="1.0" encoding="utf-8"?>
<ds:datastoreItem xmlns:ds="http://schemas.openxmlformats.org/officeDocument/2006/customXml" ds:itemID="{4AC090E4-90F8-4D6B-99AB-83A22AF10013}"/>
</file>

<file path=docProps/app.xml><?xml version="1.0" encoding="utf-8"?>
<Properties xmlns="http://schemas.openxmlformats.org/officeDocument/2006/extended-properties" xmlns:vt="http://schemas.openxmlformats.org/officeDocument/2006/docPropsVTypes">
  <Template/>
  <TotalTime>8266</TotalTime>
  <Words>534</Words>
  <Application>Microsoft Office PowerPoint</Application>
  <PresentationFormat>On-screen Show (16:9)</PresentationFormat>
  <Paragraphs>71</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Courier New</vt:lpstr>
      <vt:lpstr>Arial</vt:lpstr>
      <vt:lpstr>Calibri</vt:lpstr>
      <vt:lpstr>Myriad Web Pro</vt:lpstr>
      <vt:lpstr>Wingdings</vt:lpstr>
      <vt:lpstr>NCEH_ATSDR_combined</vt:lpstr>
      <vt:lpstr>CDC / State of Minnesota Data Use Agreement</vt:lpstr>
      <vt:lpstr>Housekeeping  </vt:lpstr>
      <vt:lpstr>Data Use Agreement</vt:lpstr>
      <vt:lpstr>Background</vt:lpstr>
      <vt:lpstr>What is the DUA?</vt:lpstr>
      <vt:lpstr>FAQs</vt:lpstr>
      <vt:lpstr>FAQs</vt:lpstr>
      <vt:lpstr>FAQs</vt:lpstr>
      <vt:lpstr>FAQs</vt:lpstr>
      <vt:lpstr>FAQs</vt:lpstr>
      <vt:lpstr>FAQs</vt:lpstr>
      <vt:lpstr>Minnesota Department of Health DUA Data Template</vt:lpstr>
      <vt:lpstr>Page 1</vt:lpstr>
      <vt:lpstr>Page 2</vt:lpstr>
      <vt:lpstr>Page 3</vt:lpstr>
      <vt:lpstr>Page 4</vt:lpstr>
      <vt:lpstr>Page 5</vt:lpstr>
      <vt:lpstr>Page 6</vt:lpstr>
      <vt:lpstr>Questions</vt:lpstr>
      <vt:lpstr>Thank you.  NHSNDUA@cdc.gov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Bargen, Lea (CDC/OID/NCEZID) (CTR)</cp:lastModifiedBy>
  <cp:revision>224</cp:revision>
  <dcterms:created xsi:type="dcterms:W3CDTF">2011-03-17T17:43:16Z</dcterms:created>
  <dcterms:modified xsi:type="dcterms:W3CDTF">2017-11-21T20:33:06Z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