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1.xml" ContentType="application/vnd.openxmlformats-officedocument.presentationml.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bian, Katherine (CDC/OPHSS/CSELS/DPHID)" initials="CK(" lastIdx="55" clrIdx="1">
    <p:extLst>
      <p:ext uri="{19B8F6BF-5375-455C-9EA6-DF929625EA0E}">
        <p15:presenceInfo xmlns:p15="http://schemas.microsoft.com/office/powerpoint/2012/main" userId="S-1-5-21-1207783550-2075000910-922709458-646425" providerId="AD"/>
      </p:ext>
    </p:extLst>
  </p:cmAuthor>
  <p:cmAuthor id="8" name="Cobian, Katherine (CDC/OPHSS/CSELS/DPHID)" initials="nvs0" lastIdx="5" clrIdx="2">
    <p:extLst>
      <p:ext uri="{19B8F6BF-5375-455C-9EA6-DF929625EA0E}">
        <p15:presenceInfo xmlns:p15="http://schemas.microsoft.com/office/powerpoint/2012/main" userId="Cobian, Katherine (CDC/OPHSS/CSELS/DPHID)" providerId="None"/>
      </p:ext>
    </p:extLst>
  </p:cmAuthor>
  <p:cmAuthor id="9" name="Dott, Mary (CDC/OPHSS/CSELS/DPHID)" initials="DM(" lastIdx="12" clrIdx="3">
    <p:extLst>
      <p:ext uri="{19B8F6BF-5375-455C-9EA6-DF929625EA0E}">
        <p15:presenceInfo xmlns:p15="http://schemas.microsoft.com/office/powerpoint/2012/main" userId="S-1-5-21-1207783550-2075000910-922709458-202248" providerId="AD"/>
      </p:ext>
    </p:extLst>
  </p:cmAuthor>
  <p:cmAuthor id="10" name="Royster, Arlethia Elizabeth (CDC/OPHSS/CSELS/DPHID)" initials="RAE(" lastIdx="2" clrIdx="4">
    <p:extLst>
      <p:ext uri="{19B8F6BF-5375-455C-9EA6-DF929625EA0E}">
        <p15:presenceInfo xmlns:p15="http://schemas.microsoft.com/office/powerpoint/2012/main" userId="S-1-5-21-1207783550-2075000910-922709458-431029" providerId="AD"/>
      </p:ext>
    </p:extLst>
  </p:cmAuthor>
  <p:cmAuthor id="4" name="Green, Ridgely Fisk (CDC/OPHSS/CSELS) (CTR)" initials="GRF((" lastIdx="13" clrIdx="0">
    <p:extLst>
      <p:ext uri="{19B8F6BF-5375-455C-9EA6-DF929625EA0E}">
        <p15:presenceInfo xmlns:p15="http://schemas.microsoft.com/office/powerpoint/2012/main" userId="S-1-5-21-1207783550-2075000910-922709458-183608" providerId="AD"/>
      </p:ext>
    </p:extLst>
  </p:cmAuthor>
  <p:cmAuthor id="11" name="Campbell, Sioux (CDC/OID/NCEZID) (CTR)" initials="CS((" lastIdx="25" clrIdx="5">
    <p:extLst>
      <p:ext uri="{19B8F6BF-5375-455C-9EA6-DF929625EA0E}">
        <p15:presenceInfo xmlns:p15="http://schemas.microsoft.com/office/powerpoint/2012/main" userId="S-1-5-21-1207783550-2075000910-922709458-371587" providerId="AD"/>
      </p:ext>
    </p:extLst>
  </p:cmAuthor>
  <p:cmAuthor id="12" name="Thomas, Cheryll C. (CDC/ONDIEH/NCCDPHP)" initials="TCC(" lastIdx="6" clrIdx="6">
    <p:extLst>
      <p:ext uri="{19B8F6BF-5375-455C-9EA6-DF929625EA0E}">
        <p15:presenceInfo xmlns:p15="http://schemas.microsoft.com/office/powerpoint/2012/main" userId="S-1-5-21-1207783550-2075000910-922709458-202632" providerId="AD"/>
      </p:ext>
    </p:extLst>
  </p:cmAuthor>
  <p:cmAuthor id="13" name="Briss, Peter (CDC/ONDIEH/NCCDPHP)" initials="BP(" lastIdx="6" clrIdx="7">
    <p:extLst>
      <p:ext uri="{19B8F6BF-5375-455C-9EA6-DF929625EA0E}">
        <p15:presenceInfo xmlns:p15="http://schemas.microsoft.com/office/powerpoint/2012/main" userId="S-1-5-21-1207783550-2075000910-922709458-133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0620" autoAdjust="0"/>
  </p:normalViewPr>
  <p:slideViewPr>
    <p:cSldViewPr snapToGrid="0">
      <p:cViewPr varScale="1">
        <p:scale>
          <a:sx n="38" d="100"/>
          <a:sy n="38" d="100"/>
        </p:scale>
        <p:origin x="72" y="816"/>
      </p:cViewPr>
      <p:guideLst/>
    </p:cSldViewPr>
  </p:slideViewPr>
  <p:notesTextViewPr>
    <p:cViewPr>
      <p:scale>
        <a:sx n="3" d="2"/>
        <a:sy n="3" d="2"/>
      </p:scale>
      <p:origin x="0" y="0"/>
    </p:cViewPr>
  </p:notesTextViewPr>
  <p:sorterViewPr>
    <p:cViewPr>
      <p:scale>
        <a:sx n="100" d="100"/>
        <a:sy n="100" d="100"/>
      </p:scale>
      <p:origin x="0" y="-10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09-16T12:22:34.544" idx="1">
    <p:pos x="10" y="10"/>
    <p:text>2 versions of the cover page are given to provide different options for patient stories.</p:text>
    <p:extLst mod="1">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56613-7999-4621-97ED-B2F07C9457A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E6C3B733-7010-4764-995E-0DAEA1BBF742}">
      <dgm:prSet phldrT="[Text]" custT="1"/>
      <dgm:spPr/>
      <dgm:t>
        <a:bodyPr/>
        <a:lstStyle/>
        <a:p>
          <a:r>
            <a:rPr lang="en-US" sz="1400" dirty="0" smtClean="0"/>
            <a:t>Immunohistochemistry (IHC) Screening of </a:t>
          </a:r>
        </a:p>
        <a:p>
          <a:r>
            <a:rPr lang="en-US" sz="1400" dirty="0" smtClean="0"/>
            <a:t>Tumor Cells for Lynch Syndrome</a:t>
          </a:r>
          <a:endParaRPr lang="en-US" sz="1400" dirty="0"/>
        </a:p>
      </dgm:t>
    </dgm:pt>
    <dgm:pt modelId="{39FCD53E-D8E6-49B0-8182-B25A04757235}" type="parTrans" cxnId="{B84C3A45-39E0-4F18-8AB5-FEF5FAF0830F}">
      <dgm:prSet/>
      <dgm:spPr/>
      <dgm:t>
        <a:bodyPr/>
        <a:lstStyle/>
        <a:p>
          <a:endParaRPr lang="en-US"/>
        </a:p>
      </dgm:t>
    </dgm:pt>
    <dgm:pt modelId="{994EE50D-D286-4FD3-9407-0E6990C9E371}" type="sibTrans" cxnId="{B84C3A45-39E0-4F18-8AB5-FEF5FAF0830F}">
      <dgm:prSet/>
      <dgm:spPr/>
      <dgm:t>
        <a:bodyPr/>
        <a:lstStyle/>
        <a:p>
          <a:endParaRPr lang="en-US"/>
        </a:p>
      </dgm:t>
    </dgm:pt>
    <dgm:pt modelId="{45DE97F3-C1FB-4D6B-9BF7-011E6B86CD9E}">
      <dgm:prSet phldrT="[Text]" custT="1"/>
      <dgm:spPr/>
      <dgm:t>
        <a:bodyPr/>
        <a:lstStyle/>
        <a:p>
          <a:r>
            <a:rPr lang="en-US" sz="1400" dirty="0" smtClean="0"/>
            <a:t>Abnormal:  Absent MLH1 and PMS2 protein expression</a:t>
          </a:r>
          <a:endParaRPr lang="en-US" sz="1400" dirty="0"/>
        </a:p>
      </dgm:t>
    </dgm:pt>
    <dgm:pt modelId="{DE0B1F79-54F7-492E-8FA7-BCE2585C045A}" type="parTrans" cxnId="{3B9752CB-1BB4-4EA0-B573-60EB32DF205B}">
      <dgm:prSet/>
      <dgm:spPr/>
      <dgm:t>
        <a:bodyPr/>
        <a:lstStyle/>
        <a:p>
          <a:endParaRPr lang="en-US" sz="1400"/>
        </a:p>
      </dgm:t>
    </dgm:pt>
    <dgm:pt modelId="{900F0B66-ECAE-41FF-A2E4-D1061906598F}" type="sibTrans" cxnId="{3B9752CB-1BB4-4EA0-B573-60EB32DF205B}">
      <dgm:prSet/>
      <dgm:spPr/>
      <dgm:t>
        <a:bodyPr/>
        <a:lstStyle/>
        <a:p>
          <a:endParaRPr lang="en-US"/>
        </a:p>
      </dgm:t>
    </dgm:pt>
    <dgm:pt modelId="{D8DA7004-3DA2-4B96-BDA8-2222F9351C00}">
      <dgm:prSet phldrT="[Text]" custT="1"/>
      <dgm:spPr/>
      <dgm:t>
        <a:bodyPr/>
        <a:lstStyle/>
        <a:p>
          <a:r>
            <a:rPr lang="en-US" sz="1400" i="1" dirty="0" smtClean="0"/>
            <a:t>BRAF</a:t>
          </a:r>
          <a:r>
            <a:rPr lang="en-US" sz="1400" dirty="0" smtClean="0"/>
            <a:t> Positive</a:t>
          </a:r>
          <a:endParaRPr lang="en-US" sz="1400" dirty="0"/>
        </a:p>
      </dgm:t>
    </dgm:pt>
    <dgm:pt modelId="{708BA29E-F44F-479F-AA9C-5E23CC5CCC99}" type="parTrans" cxnId="{A5236468-9C20-4789-9648-B8A05A8D0966}">
      <dgm:prSet/>
      <dgm:spPr/>
      <dgm:t>
        <a:bodyPr/>
        <a:lstStyle/>
        <a:p>
          <a:endParaRPr lang="en-US" sz="1400"/>
        </a:p>
      </dgm:t>
    </dgm:pt>
    <dgm:pt modelId="{6FB8A8FE-C8CA-4E41-BB81-430F4BDD6592}" type="sibTrans" cxnId="{A5236468-9C20-4789-9648-B8A05A8D0966}">
      <dgm:prSet/>
      <dgm:spPr/>
      <dgm:t>
        <a:bodyPr/>
        <a:lstStyle/>
        <a:p>
          <a:endParaRPr lang="en-US"/>
        </a:p>
      </dgm:t>
    </dgm:pt>
    <dgm:pt modelId="{69F3216C-1E3F-4C9C-B121-280987F250D4}">
      <dgm:prSet phldrT="[Text]" custT="1"/>
      <dgm:spPr/>
      <dgm:t>
        <a:bodyPr/>
        <a:lstStyle/>
        <a:p>
          <a:r>
            <a:rPr lang="en-US" sz="1400" i="1" dirty="0" smtClean="0"/>
            <a:t>BRAF</a:t>
          </a:r>
          <a:r>
            <a:rPr lang="en-US" sz="1400" dirty="0" smtClean="0"/>
            <a:t> Negative</a:t>
          </a:r>
          <a:endParaRPr lang="en-US" sz="1400" dirty="0"/>
        </a:p>
      </dgm:t>
    </dgm:pt>
    <dgm:pt modelId="{D1AF5D2F-3B3F-4521-9301-4CC0A5632A54}" type="parTrans" cxnId="{4CDCA347-5075-444D-84E5-04F41556349D}">
      <dgm:prSet/>
      <dgm:spPr/>
      <dgm:t>
        <a:bodyPr/>
        <a:lstStyle/>
        <a:p>
          <a:endParaRPr lang="en-US" sz="1400"/>
        </a:p>
      </dgm:t>
    </dgm:pt>
    <dgm:pt modelId="{8A3463B4-6882-4368-B05B-90292AD1208A}" type="sibTrans" cxnId="{4CDCA347-5075-444D-84E5-04F41556349D}">
      <dgm:prSet/>
      <dgm:spPr/>
      <dgm:t>
        <a:bodyPr/>
        <a:lstStyle/>
        <a:p>
          <a:endParaRPr lang="en-US"/>
        </a:p>
      </dgm:t>
    </dgm:pt>
    <dgm:pt modelId="{9A2C0544-61F5-4379-91D4-0817E68D7893}">
      <dgm:prSet phldrT="[Text]" custT="1"/>
      <dgm:spPr/>
      <dgm:t>
        <a:bodyPr/>
        <a:lstStyle/>
        <a:p>
          <a:r>
            <a:rPr lang="en-US" sz="1400" dirty="0" smtClean="0"/>
            <a:t>Abnormal: Absent MSH2 and MSH6, MSH6, or PMS2 protein expression</a:t>
          </a:r>
          <a:endParaRPr lang="en-US" sz="1400" dirty="0"/>
        </a:p>
      </dgm:t>
    </dgm:pt>
    <dgm:pt modelId="{FD947960-E4A1-49C1-93C8-6A8C99E4064F}" type="parTrans" cxnId="{729FD8AD-B0A1-4C75-903C-C235105805E2}">
      <dgm:prSet/>
      <dgm:spPr/>
      <dgm:t>
        <a:bodyPr/>
        <a:lstStyle/>
        <a:p>
          <a:endParaRPr lang="en-US" sz="1400"/>
        </a:p>
      </dgm:t>
    </dgm:pt>
    <dgm:pt modelId="{41D50638-F385-489D-BDAF-1F3A9DEA9498}" type="sibTrans" cxnId="{729FD8AD-B0A1-4C75-903C-C235105805E2}">
      <dgm:prSet/>
      <dgm:spPr/>
      <dgm:t>
        <a:bodyPr/>
        <a:lstStyle/>
        <a:p>
          <a:endParaRPr lang="en-US"/>
        </a:p>
      </dgm:t>
    </dgm:pt>
    <dgm:pt modelId="{FCDB30AE-3098-4C32-85B2-EFEEF40FA4B1}">
      <dgm:prSet phldrT="[Text]" custT="1"/>
      <dgm:spPr>
        <a:noFill/>
      </dgm:spPr>
      <dgm:t>
        <a:bodyPr/>
        <a:lstStyle/>
        <a:p>
          <a:r>
            <a:rPr lang="en-US" sz="1400" dirty="0" smtClean="0"/>
            <a:t>Likely Lynch syndrome </a:t>
          </a:r>
        </a:p>
        <a:p>
          <a:r>
            <a:rPr lang="en-US" sz="1400" dirty="0" smtClean="0"/>
            <a:t>Follow-up with DNA testing to confirm</a:t>
          </a:r>
          <a:endParaRPr lang="en-US" sz="1400" dirty="0"/>
        </a:p>
      </dgm:t>
    </dgm:pt>
    <dgm:pt modelId="{A9F3D1AA-A503-46C3-A66A-541E0E7871D6}" type="parTrans" cxnId="{4D1B9898-71F5-4B85-B2E0-F738CC246E68}">
      <dgm:prSet/>
      <dgm:spPr/>
      <dgm:t>
        <a:bodyPr/>
        <a:lstStyle/>
        <a:p>
          <a:endParaRPr lang="en-US" sz="1400"/>
        </a:p>
      </dgm:t>
    </dgm:pt>
    <dgm:pt modelId="{93F8DECA-7CC8-493B-90A3-6DCD74A7B447}" type="sibTrans" cxnId="{4D1B9898-71F5-4B85-B2E0-F738CC246E68}">
      <dgm:prSet/>
      <dgm:spPr/>
      <dgm:t>
        <a:bodyPr/>
        <a:lstStyle/>
        <a:p>
          <a:endParaRPr lang="en-US"/>
        </a:p>
      </dgm:t>
    </dgm:pt>
    <dgm:pt modelId="{A767DF6E-D3DA-41BE-ACA0-CE3D58035566}">
      <dgm:prSet phldrT="[Text]" custT="1"/>
      <dgm:spPr/>
      <dgm:t>
        <a:bodyPr/>
        <a:lstStyle/>
        <a:p>
          <a:r>
            <a:rPr lang="en-US" sz="1400" dirty="0" smtClean="0"/>
            <a:t>Normal </a:t>
          </a:r>
        </a:p>
        <a:p>
          <a:r>
            <a:rPr lang="en-US" sz="1400" dirty="0" smtClean="0"/>
            <a:t>(all 4 </a:t>
          </a:r>
          <a:r>
            <a:rPr lang="en-US" sz="1400" smtClean="0"/>
            <a:t>proteins expressed)</a:t>
          </a:r>
          <a:endParaRPr lang="en-US" sz="1400" dirty="0"/>
        </a:p>
      </dgm:t>
    </dgm:pt>
    <dgm:pt modelId="{7A8114AA-A3E7-45C2-B557-E10651EA5B67}" type="parTrans" cxnId="{80E11F68-88EF-46CF-BB4D-D48C61EEDDAB}">
      <dgm:prSet/>
      <dgm:spPr/>
      <dgm:t>
        <a:bodyPr/>
        <a:lstStyle/>
        <a:p>
          <a:endParaRPr lang="en-US" sz="1400"/>
        </a:p>
      </dgm:t>
    </dgm:pt>
    <dgm:pt modelId="{D480BA53-FC53-4E1C-BCDB-1B7AE0EA2255}" type="sibTrans" cxnId="{80E11F68-88EF-46CF-BB4D-D48C61EEDDAB}">
      <dgm:prSet/>
      <dgm:spPr/>
      <dgm:t>
        <a:bodyPr/>
        <a:lstStyle/>
        <a:p>
          <a:endParaRPr lang="en-US"/>
        </a:p>
      </dgm:t>
    </dgm:pt>
    <dgm:pt modelId="{9C86B585-77A4-46AB-975D-DECF8FCB22B3}">
      <dgm:prSet phldrT="[Text]" custT="1"/>
      <dgm:spPr/>
      <dgm:t>
        <a:bodyPr/>
        <a:lstStyle/>
        <a:p>
          <a:r>
            <a:rPr lang="en-US" sz="1400" dirty="0" smtClean="0"/>
            <a:t>Likely not Lynch Syndrome</a:t>
          </a:r>
          <a:endParaRPr lang="en-US" sz="1400" dirty="0"/>
        </a:p>
      </dgm:t>
    </dgm:pt>
    <dgm:pt modelId="{E9B261F2-B613-4E9F-9330-23ED5C897F20}" type="parTrans" cxnId="{75A4C076-95FD-4502-8481-7EF3CBD0B3A6}">
      <dgm:prSet/>
      <dgm:spPr/>
      <dgm:t>
        <a:bodyPr/>
        <a:lstStyle/>
        <a:p>
          <a:endParaRPr lang="en-US" sz="1400"/>
        </a:p>
      </dgm:t>
    </dgm:pt>
    <dgm:pt modelId="{99737509-B364-4B79-8FC4-4FC6C903B43B}" type="sibTrans" cxnId="{75A4C076-95FD-4502-8481-7EF3CBD0B3A6}">
      <dgm:prSet/>
      <dgm:spPr/>
      <dgm:t>
        <a:bodyPr/>
        <a:lstStyle/>
        <a:p>
          <a:endParaRPr lang="en-US"/>
        </a:p>
      </dgm:t>
    </dgm:pt>
    <dgm:pt modelId="{F6B7ADC5-7E81-469A-8188-4FC5D6E9950C}">
      <dgm:prSet phldrT="[Text]" custT="1"/>
      <dgm:spPr/>
      <dgm:t>
        <a:bodyPr/>
        <a:lstStyle/>
        <a:p>
          <a:r>
            <a:rPr lang="en-US" sz="1400" dirty="0" smtClean="0"/>
            <a:t>Not Lynch Syndrome</a:t>
          </a:r>
          <a:endParaRPr lang="en-US" sz="1400" dirty="0"/>
        </a:p>
      </dgm:t>
    </dgm:pt>
    <dgm:pt modelId="{DFE348A5-C673-4625-A75A-EC405B9F4EAC}" type="parTrans" cxnId="{36FBE2F4-D210-4FCC-A54D-87D21D5A925D}">
      <dgm:prSet/>
      <dgm:spPr/>
      <dgm:t>
        <a:bodyPr/>
        <a:lstStyle/>
        <a:p>
          <a:endParaRPr lang="en-US" sz="1400"/>
        </a:p>
      </dgm:t>
    </dgm:pt>
    <dgm:pt modelId="{90DC30FF-EE4B-4B26-A6D5-4DAA68111350}" type="sibTrans" cxnId="{36FBE2F4-D210-4FCC-A54D-87D21D5A925D}">
      <dgm:prSet/>
      <dgm:spPr/>
      <dgm:t>
        <a:bodyPr/>
        <a:lstStyle/>
        <a:p>
          <a:endParaRPr lang="en-US"/>
        </a:p>
      </dgm:t>
    </dgm:pt>
    <dgm:pt modelId="{2CA237ED-F447-4C3B-A49A-5301D722D7E8}">
      <dgm:prSet phldrT="[Text]" custT="1"/>
      <dgm:spPr/>
      <dgm:t>
        <a:bodyPr/>
        <a:lstStyle/>
        <a:p>
          <a:r>
            <a:rPr lang="en-US" sz="1400" dirty="0" smtClean="0"/>
            <a:t>Possibly Lynch Syndrome </a:t>
          </a:r>
        </a:p>
        <a:p>
          <a:r>
            <a:rPr lang="en-US" sz="1400" dirty="0" smtClean="0"/>
            <a:t>Follow-up with </a:t>
          </a:r>
          <a:r>
            <a:rPr lang="en-US" sz="1400" i="1" dirty="0" smtClean="0"/>
            <a:t>MLH1</a:t>
          </a:r>
          <a:r>
            <a:rPr lang="en-US" sz="1400" dirty="0" smtClean="0"/>
            <a:t> </a:t>
          </a:r>
          <a:r>
            <a:rPr lang="en-US" sz="1400" dirty="0" err="1" smtClean="0"/>
            <a:t>Hypermethylation</a:t>
          </a:r>
          <a:r>
            <a:rPr lang="en-US" sz="1400" dirty="0" smtClean="0"/>
            <a:t> Testing and/or </a:t>
          </a:r>
          <a:r>
            <a:rPr lang="en-US" sz="1400" i="1" dirty="0" smtClean="0"/>
            <a:t>MLH1</a:t>
          </a:r>
          <a:r>
            <a:rPr lang="en-US" sz="1400" dirty="0" smtClean="0"/>
            <a:t> DNA Testing</a:t>
          </a:r>
          <a:endParaRPr lang="en-US" sz="1400" dirty="0"/>
        </a:p>
      </dgm:t>
    </dgm:pt>
    <dgm:pt modelId="{D216ACBC-65DF-4BC6-A3D1-70E3EA15C1A6}" type="parTrans" cxnId="{633639A1-2955-41CC-8EF7-05BAE6DA4F0A}">
      <dgm:prSet/>
      <dgm:spPr/>
      <dgm:t>
        <a:bodyPr/>
        <a:lstStyle/>
        <a:p>
          <a:endParaRPr lang="en-US" sz="1400"/>
        </a:p>
      </dgm:t>
    </dgm:pt>
    <dgm:pt modelId="{ADF7AB22-1725-442C-BDAB-F9CE6868CF93}" type="sibTrans" cxnId="{633639A1-2955-41CC-8EF7-05BAE6DA4F0A}">
      <dgm:prSet/>
      <dgm:spPr/>
      <dgm:t>
        <a:bodyPr/>
        <a:lstStyle/>
        <a:p>
          <a:endParaRPr lang="en-US"/>
        </a:p>
      </dgm:t>
    </dgm:pt>
    <dgm:pt modelId="{0C83AE37-F503-49A0-BDF0-4F390811329C}">
      <dgm:prSet phldrT="[Text]" custT="1"/>
      <dgm:spPr/>
      <dgm:t>
        <a:bodyPr/>
        <a:lstStyle/>
        <a:p>
          <a:r>
            <a:rPr lang="en-US" sz="1400" i="1" dirty="0" smtClean="0"/>
            <a:t>BRAF</a:t>
          </a:r>
          <a:r>
            <a:rPr lang="en-US" sz="1400" dirty="0" smtClean="0"/>
            <a:t> Mutation Testing (performed on tumor block)</a:t>
          </a:r>
          <a:endParaRPr lang="en-US" sz="1400" dirty="0"/>
        </a:p>
      </dgm:t>
    </dgm:pt>
    <dgm:pt modelId="{7289EE3C-E8EB-4159-A83D-7B93CEDF8E83}" type="parTrans" cxnId="{FC70B2B3-1247-498E-BBC6-DED638BB64F1}">
      <dgm:prSet/>
      <dgm:spPr/>
      <dgm:t>
        <a:bodyPr/>
        <a:lstStyle/>
        <a:p>
          <a:endParaRPr lang="en-US" sz="1400"/>
        </a:p>
      </dgm:t>
    </dgm:pt>
    <dgm:pt modelId="{39B5F7C7-D583-4F6B-9990-26258B8B2135}" type="sibTrans" cxnId="{FC70B2B3-1247-498E-BBC6-DED638BB64F1}">
      <dgm:prSet/>
      <dgm:spPr/>
      <dgm:t>
        <a:bodyPr/>
        <a:lstStyle/>
        <a:p>
          <a:endParaRPr lang="en-US"/>
        </a:p>
      </dgm:t>
    </dgm:pt>
    <dgm:pt modelId="{2A8A8B90-588A-4AAC-9D7F-38DF9258FB87}" type="pres">
      <dgm:prSet presAssocID="{0F356613-7999-4621-97ED-B2F07C9457A3}" presName="hierChild1" presStyleCnt="0">
        <dgm:presLayoutVars>
          <dgm:orgChart val="1"/>
          <dgm:chPref val="1"/>
          <dgm:dir/>
          <dgm:animOne val="branch"/>
          <dgm:animLvl val="lvl"/>
          <dgm:resizeHandles/>
        </dgm:presLayoutVars>
      </dgm:prSet>
      <dgm:spPr/>
      <dgm:t>
        <a:bodyPr/>
        <a:lstStyle/>
        <a:p>
          <a:endParaRPr lang="en-US"/>
        </a:p>
      </dgm:t>
    </dgm:pt>
    <dgm:pt modelId="{08A331C7-5633-4451-A4FB-927A03F6484F}" type="pres">
      <dgm:prSet presAssocID="{E6C3B733-7010-4764-995E-0DAEA1BBF742}" presName="hierRoot1" presStyleCnt="0">
        <dgm:presLayoutVars>
          <dgm:hierBranch val="init"/>
        </dgm:presLayoutVars>
      </dgm:prSet>
      <dgm:spPr/>
      <dgm:t>
        <a:bodyPr/>
        <a:lstStyle/>
        <a:p>
          <a:endParaRPr lang="en-US"/>
        </a:p>
      </dgm:t>
    </dgm:pt>
    <dgm:pt modelId="{47C7B507-8699-4811-A70B-F3FB23BD5063}" type="pres">
      <dgm:prSet presAssocID="{E6C3B733-7010-4764-995E-0DAEA1BBF742}" presName="rootComposite1" presStyleCnt="0"/>
      <dgm:spPr/>
      <dgm:t>
        <a:bodyPr/>
        <a:lstStyle/>
        <a:p>
          <a:endParaRPr lang="en-US"/>
        </a:p>
      </dgm:t>
    </dgm:pt>
    <dgm:pt modelId="{D2215204-535C-4F5A-A339-C16EF0FF23BE}" type="pres">
      <dgm:prSet presAssocID="{E6C3B733-7010-4764-995E-0DAEA1BBF742}" presName="rootText1" presStyleLbl="node0" presStyleIdx="0" presStyleCnt="1" custScaleX="289873">
        <dgm:presLayoutVars>
          <dgm:chPref val="3"/>
        </dgm:presLayoutVars>
      </dgm:prSet>
      <dgm:spPr/>
      <dgm:t>
        <a:bodyPr/>
        <a:lstStyle/>
        <a:p>
          <a:endParaRPr lang="en-US"/>
        </a:p>
      </dgm:t>
    </dgm:pt>
    <dgm:pt modelId="{FF8FA38C-8861-44E9-8B00-EDEACBF97A83}" type="pres">
      <dgm:prSet presAssocID="{E6C3B733-7010-4764-995E-0DAEA1BBF742}" presName="rootConnector1" presStyleLbl="node1" presStyleIdx="0" presStyleCnt="0"/>
      <dgm:spPr/>
      <dgm:t>
        <a:bodyPr/>
        <a:lstStyle/>
        <a:p>
          <a:endParaRPr lang="en-US"/>
        </a:p>
      </dgm:t>
    </dgm:pt>
    <dgm:pt modelId="{A983D154-B054-4543-85F9-14A3F2E8057D}" type="pres">
      <dgm:prSet presAssocID="{E6C3B733-7010-4764-995E-0DAEA1BBF742}" presName="hierChild2" presStyleCnt="0"/>
      <dgm:spPr/>
      <dgm:t>
        <a:bodyPr/>
        <a:lstStyle/>
        <a:p>
          <a:endParaRPr lang="en-US"/>
        </a:p>
      </dgm:t>
    </dgm:pt>
    <dgm:pt modelId="{24E74540-E65F-4186-BD82-C5B2B59CDE08}" type="pres">
      <dgm:prSet presAssocID="{DE0B1F79-54F7-492E-8FA7-BCE2585C045A}" presName="Name37" presStyleLbl="parChTrans1D2" presStyleIdx="0" presStyleCnt="3"/>
      <dgm:spPr/>
      <dgm:t>
        <a:bodyPr/>
        <a:lstStyle/>
        <a:p>
          <a:endParaRPr lang="en-US"/>
        </a:p>
      </dgm:t>
    </dgm:pt>
    <dgm:pt modelId="{445EA4DF-73BD-425A-B79E-6CFE1FFA223E}" type="pres">
      <dgm:prSet presAssocID="{45DE97F3-C1FB-4D6B-9BF7-011E6B86CD9E}" presName="hierRoot2" presStyleCnt="0">
        <dgm:presLayoutVars>
          <dgm:hierBranch val="init"/>
        </dgm:presLayoutVars>
      </dgm:prSet>
      <dgm:spPr/>
      <dgm:t>
        <a:bodyPr/>
        <a:lstStyle/>
        <a:p>
          <a:endParaRPr lang="en-US"/>
        </a:p>
      </dgm:t>
    </dgm:pt>
    <dgm:pt modelId="{25A7D2B7-8F01-4496-982F-F07EED049775}" type="pres">
      <dgm:prSet presAssocID="{45DE97F3-C1FB-4D6B-9BF7-011E6B86CD9E}" presName="rootComposite" presStyleCnt="0"/>
      <dgm:spPr/>
      <dgm:t>
        <a:bodyPr/>
        <a:lstStyle/>
        <a:p>
          <a:endParaRPr lang="en-US"/>
        </a:p>
      </dgm:t>
    </dgm:pt>
    <dgm:pt modelId="{79287E23-D9FB-4692-B54B-3492E1A0AEE3}" type="pres">
      <dgm:prSet presAssocID="{45DE97F3-C1FB-4D6B-9BF7-011E6B86CD9E}" presName="rootText" presStyleLbl="node2" presStyleIdx="0" presStyleCnt="3">
        <dgm:presLayoutVars>
          <dgm:chPref val="3"/>
        </dgm:presLayoutVars>
      </dgm:prSet>
      <dgm:spPr/>
      <dgm:t>
        <a:bodyPr/>
        <a:lstStyle/>
        <a:p>
          <a:endParaRPr lang="en-US"/>
        </a:p>
      </dgm:t>
    </dgm:pt>
    <dgm:pt modelId="{C263FF9D-FE9B-43AA-9715-0765183FDBAE}" type="pres">
      <dgm:prSet presAssocID="{45DE97F3-C1FB-4D6B-9BF7-011E6B86CD9E}" presName="rootConnector" presStyleLbl="node2" presStyleIdx="0" presStyleCnt="3"/>
      <dgm:spPr/>
      <dgm:t>
        <a:bodyPr/>
        <a:lstStyle/>
        <a:p>
          <a:endParaRPr lang="en-US"/>
        </a:p>
      </dgm:t>
    </dgm:pt>
    <dgm:pt modelId="{B3286F73-6A00-4279-A2DF-1AF349092913}" type="pres">
      <dgm:prSet presAssocID="{45DE97F3-C1FB-4D6B-9BF7-011E6B86CD9E}" presName="hierChild4" presStyleCnt="0"/>
      <dgm:spPr/>
      <dgm:t>
        <a:bodyPr/>
        <a:lstStyle/>
        <a:p>
          <a:endParaRPr lang="en-US"/>
        </a:p>
      </dgm:t>
    </dgm:pt>
    <dgm:pt modelId="{4B02ADCF-9526-48E0-BA48-9CF6FD6577C5}" type="pres">
      <dgm:prSet presAssocID="{7289EE3C-E8EB-4159-A83D-7B93CEDF8E83}" presName="Name37" presStyleLbl="parChTrans1D3" presStyleIdx="0" presStyleCnt="3"/>
      <dgm:spPr/>
      <dgm:t>
        <a:bodyPr/>
        <a:lstStyle/>
        <a:p>
          <a:endParaRPr lang="en-US"/>
        </a:p>
      </dgm:t>
    </dgm:pt>
    <dgm:pt modelId="{79CDC1D6-EB94-46BA-AD27-AB0B778B5D6B}" type="pres">
      <dgm:prSet presAssocID="{0C83AE37-F503-49A0-BDF0-4F390811329C}" presName="hierRoot2" presStyleCnt="0">
        <dgm:presLayoutVars>
          <dgm:hierBranch val="init"/>
        </dgm:presLayoutVars>
      </dgm:prSet>
      <dgm:spPr/>
      <dgm:t>
        <a:bodyPr/>
        <a:lstStyle/>
        <a:p>
          <a:endParaRPr lang="en-US"/>
        </a:p>
      </dgm:t>
    </dgm:pt>
    <dgm:pt modelId="{7422ECF6-7F55-4127-80A6-581804722050}" type="pres">
      <dgm:prSet presAssocID="{0C83AE37-F503-49A0-BDF0-4F390811329C}" presName="rootComposite" presStyleCnt="0"/>
      <dgm:spPr/>
      <dgm:t>
        <a:bodyPr/>
        <a:lstStyle/>
        <a:p>
          <a:endParaRPr lang="en-US"/>
        </a:p>
      </dgm:t>
    </dgm:pt>
    <dgm:pt modelId="{588C0AE7-A3FF-4298-BEDB-6E53626AECEA}" type="pres">
      <dgm:prSet presAssocID="{0C83AE37-F503-49A0-BDF0-4F390811329C}" presName="rootText" presStyleLbl="node3" presStyleIdx="0" presStyleCnt="3">
        <dgm:presLayoutVars>
          <dgm:chPref val="3"/>
        </dgm:presLayoutVars>
      </dgm:prSet>
      <dgm:spPr/>
      <dgm:t>
        <a:bodyPr/>
        <a:lstStyle/>
        <a:p>
          <a:endParaRPr lang="en-US"/>
        </a:p>
      </dgm:t>
    </dgm:pt>
    <dgm:pt modelId="{B60099D2-5AD0-44DF-B97D-A336ADED2D1F}" type="pres">
      <dgm:prSet presAssocID="{0C83AE37-F503-49A0-BDF0-4F390811329C}" presName="rootConnector" presStyleLbl="node3" presStyleIdx="0" presStyleCnt="3"/>
      <dgm:spPr/>
      <dgm:t>
        <a:bodyPr/>
        <a:lstStyle/>
        <a:p>
          <a:endParaRPr lang="en-US"/>
        </a:p>
      </dgm:t>
    </dgm:pt>
    <dgm:pt modelId="{85BE5F46-CAB0-4EEA-88D9-618437FD506B}" type="pres">
      <dgm:prSet presAssocID="{0C83AE37-F503-49A0-BDF0-4F390811329C}" presName="hierChild4" presStyleCnt="0"/>
      <dgm:spPr/>
      <dgm:t>
        <a:bodyPr/>
        <a:lstStyle/>
        <a:p>
          <a:endParaRPr lang="en-US"/>
        </a:p>
      </dgm:t>
    </dgm:pt>
    <dgm:pt modelId="{59FB2FD0-4225-43AE-B4D6-CF18E632790D}" type="pres">
      <dgm:prSet presAssocID="{708BA29E-F44F-479F-AA9C-5E23CC5CCC99}" presName="Name37" presStyleLbl="parChTrans1D4" presStyleIdx="0" presStyleCnt="4"/>
      <dgm:spPr/>
      <dgm:t>
        <a:bodyPr/>
        <a:lstStyle/>
        <a:p>
          <a:endParaRPr lang="en-US"/>
        </a:p>
      </dgm:t>
    </dgm:pt>
    <dgm:pt modelId="{5C74A042-2E94-443A-AE25-E161A41D733D}" type="pres">
      <dgm:prSet presAssocID="{D8DA7004-3DA2-4B96-BDA8-2222F9351C00}" presName="hierRoot2" presStyleCnt="0">
        <dgm:presLayoutVars>
          <dgm:hierBranch/>
        </dgm:presLayoutVars>
      </dgm:prSet>
      <dgm:spPr/>
      <dgm:t>
        <a:bodyPr/>
        <a:lstStyle/>
        <a:p>
          <a:endParaRPr lang="en-US"/>
        </a:p>
      </dgm:t>
    </dgm:pt>
    <dgm:pt modelId="{59140A07-8EEF-4E48-A021-FF8A95A8D68F}" type="pres">
      <dgm:prSet presAssocID="{D8DA7004-3DA2-4B96-BDA8-2222F9351C00}" presName="rootComposite" presStyleCnt="0"/>
      <dgm:spPr/>
      <dgm:t>
        <a:bodyPr/>
        <a:lstStyle/>
        <a:p>
          <a:endParaRPr lang="en-US"/>
        </a:p>
      </dgm:t>
    </dgm:pt>
    <dgm:pt modelId="{96860D55-2A8F-42C8-9F42-560A6DD4FBDC}" type="pres">
      <dgm:prSet presAssocID="{D8DA7004-3DA2-4B96-BDA8-2222F9351C00}" presName="rootText" presStyleLbl="node4" presStyleIdx="0" presStyleCnt="4">
        <dgm:presLayoutVars>
          <dgm:chPref val="3"/>
        </dgm:presLayoutVars>
      </dgm:prSet>
      <dgm:spPr/>
      <dgm:t>
        <a:bodyPr/>
        <a:lstStyle/>
        <a:p>
          <a:endParaRPr lang="en-US"/>
        </a:p>
      </dgm:t>
    </dgm:pt>
    <dgm:pt modelId="{722C57EE-0EEA-406F-B05D-749E5DC9782C}" type="pres">
      <dgm:prSet presAssocID="{D8DA7004-3DA2-4B96-BDA8-2222F9351C00}" presName="rootConnector" presStyleLbl="node4" presStyleIdx="0" presStyleCnt="4"/>
      <dgm:spPr/>
      <dgm:t>
        <a:bodyPr/>
        <a:lstStyle/>
        <a:p>
          <a:endParaRPr lang="en-US"/>
        </a:p>
      </dgm:t>
    </dgm:pt>
    <dgm:pt modelId="{81FB85FD-7A58-4413-BBD9-AF392E69D711}" type="pres">
      <dgm:prSet presAssocID="{D8DA7004-3DA2-4B96-BDA8-2222F9351C00}" presName="hierChild4" presStyleCnt="0"/>
      <dgm:spPr/>
      <dgm:t>
        <a:bodyPr/>
        <a:lstStyle/>
        <a:p>
          <a:endParaRPr lang="en-US"/>
        </a:p>
      </dgm:t>
    </dgm:pt>
    <dgm:pt modelId="{1582FFCF-7DF5-41C6-B07A-76B317711660}" type="pres">
      <dgm:prSet presAssocID="{DFE348A5-C673-4625-A75A-EC405B9F4EAC}" presName="Name35" presStyleLbl="parChTrans1D4" presStyleIdx="1" presStyleCnt="4"/>
      <dgm:spPr/>
      <dgm:t>
        <a:bodyPr/>
        <a:lstStyle/>
        <a:p>
          <a:endParaRPr lang="en-US"/>
        </a:p>
      </dgm:t>
    </dgm:pt>
    <dgm:pt modelId="{B205D8A6-3724-4E43-B4C2-BCB4A684DED2}" type="pres">
      <dgm:prSet presAssocID="{F6B7ADC5-7E81-469A-8188-4FC5D6E9950C}" presName="hierRoot2" presStyleCnt="0">
        <dgm:presLayoutVars>
          <dgm:hierBranch/>
        </dgm:presLayoutVars>
      </dgm:prSet>
      <dgm:spPr/>
      <dgm:t>
        <a:bodyPr/>
        <a:lstStyle/>
        <a:p>
          <a:endParaRPr lang="en-US"/>
        </a:p>
      </dgm:t>
    </dgm:pt>
    <dgm:pt modelId="{6A13E8E3-41B9-4330-B067-E564473FE8C4}" type="pres">
      <dgm:prSet presAssocID="{F6B7ADC5-7E81-469A-8188-4FC5D6E9950C}" presName="rootComposite" presStyleCnt="0"/>
      <dgm:spPr/>
      <dgm:t>
        <a:bodyPr/>
        <a:lstStyle/>
        <a:p>
          <a:endParaRPr lang="en-US"/>
        </a:p>
      </dgm:t>
    </dgm:pt>
    <dgm:pt modelId="{45ECB3F6-CF95-4C05-8ACD-044B64D761E6}" type="pres">
      <dgm:prSet presAssocID="{F6B7ADC5-7E81-469A-8188-4FC5D6E9950C}" presName="rootText" presStyleLbl="node4" presStyleIdx="1" presStyleCnt="4">
        <dgm:presLayoutVars>
          <dgm:chPref val="3"/>
        </dgm:presLayoutVars>
      </dgm:prSet>
      <dgm:spPr/>
      <dgm:t>
        <a:bodyPr/>
        <a:lstStyle/>
        <a:p>
          <a:endParaRPr lang="en-US"/>
        </a:p>
      </dgm:t>
    </dgm:pt>
    <dgm:pt modelId="{6FAAC986-1131-4D0E-9AB3-7029EA05DC76}" type="pres">
      <dgm:prSet presAssocID="{F6B7ADC5-7E81-469A-8188-4FC5D6E9950C}" presName="rootConnector" presStyleLbl="node4" presStyleIdx="1" presStyleCnt="4"/>
      <dgm:spPr/>
      <dgm:t>
        <a:bodyPr/>
        <a:lstStyle/>
        <a:p>
          <a:endParaRPr lang="en-US"/>
        </a:p>
      </dgm:t>
    </dgm:pt>
    <dgm:pt modelId="{C15C7923-B9F8-4DED-9412-C8D5A23A5C30}" type="pres">
      <dgm:prSet presAssocID="{F6B7ADC5-7E81-469A-8188-4FC5D6E9950C}" presName="hierChild4" presStyleCnt="0"/>
      <dgm:spPr/>
      <dgm:t>
        <a:bodyPr/>
        <a:lstStyle/>
        <a:p>
          <a:endParaRPr lang="en-US"/>
        </a:p>
      </dgm:t>
    </dgm:pt>
    <dgm:pt modelId="{60B8BCA8-319E-4775-ADE4-B6093BE6B7A1}" type="pres">
      <dgm:prSet presAssocID="{F6B7ADC5-7E81-469A-8188-4FC5D6E9950C}" presName="hierChild5" presStyleCnt="0"/>
      <dgm:spPr/>
      <dgm:t>
        <a:bodyPr/>
        <a:lstStyle/>
        <a:p>
          <a:endParaRPr lang="en-US"/>
        </a:p>
      </dgm:t>
    </dgm:pt>
    <dgm:pt modelId="{3CE20AFF-3EE0-4B77-8A13-658E7015C2C3}" type="pres">
      <dgm:prSet presAssocID="{D8DA7004-3DA2-4B96-BDA8-2222F9351C00}" presName="hierChild5" presStyleCnt="0"/>
      <dgm:spPr/>
      <dgm:t>
        <a:bodyPr/>
        <a:lstStyle/>
        <a:p>
          <a:endParaRPr lang="en-US"/>
        </a:p>
      </dgm:t>
    </dgm:pt>
    <dgm:pt modelId="{EC081282-AEEB-46B8-BC50-99D261AB3C06}" type="pres">
      <dgm:prSet presAssocID="{D1AF5D2F-3B3F-4521-9301-4CC0A5632A54}" presName="Name37" presStyleLbl="parChTrans1D4" presStyleIdx="2" presStyleCnt="4"/>
      <dgm:spPr/>
      <dgm:t>
        <a:bodyPr/>
        <a:lstStyle/>
        <a:p>
          <a:endParaRPr lang="en-US"/>
        </a:p>
      </dgm:t>
    </dgm:pt>
    <dgm:pt modelId="{446A6742-EF7B-4CDB-91EA-4D58ACAB9E7A}" type="pres">
      <dgm:prSet presAssocID="{69F3216C-1E3F-4C9C-B121-280987F250D4}" presName="hierRoot2" presStyleCnt="0">
        <dgm:presLayoutVars>
          <dgm:hierBranch/>
        </dgm:presLayoutVars>
      </dgm:prSet>
      <dgm:spPr/>
      <dgm:t>
        <a:bodyPr/>
        <a:lstStyle/>
        <a:p>
          <a:endParaRPr lang="en-US"/>
        </a:p>
      </dgm:t>
    </dgm:pt>
    <dgm:pt modelId="{8FB7B7D7-91A9-4F63-AD14-C5368E8D66BB}" type="pres">
      <dgm:prSet presAssocID="{69F3216C-1E3F-4C9C-B121-280987F250D4}" presName="rootComposite" presStyleCnt="0"/>
      <dgm:spPr/>
      <dgm:t>
        <a:bodyPr/>
        <a:lstStyle/>
        <a:p>
          <a:endParaRPr lang="en-US"/>
        </a:p>
      </dgm:t>
    </dgm:pt>
    <dgm:pt modelId="{87585F33-A1BF-456E-802E-3103A9A81AEA}" type="pres">
      <dgm:prSet presAssocID="{69F3216C-1E3F-4C9C-B121-280987F250D4}" presName="rootText" presStyleLbl="node4" presStyleIdx="2" presStyleCnt="4">
        <dgm:presLayoutVars>
          <dgm:chPref val="3"/>
        </dgm:presLayoutVars>
      </dgm:prSet>
      <dgm:spPr/>
      <dgm:t>
        <a:bodyPr/>
        <a:lstStyle/>
        <a:p>
          <a:endParaRPr lang="en-US"/>
        </a:p>
      </dgm:t>
    </dgm:pt>
    <dgm:pt modelId="{94CE1CEC-0BF2-4F95-B335-DD05F2B5A747}" type="pres">
      <dgm:prSet presAssocID="{69F3216C-1E3F-4C9C-B121-280987F250D4}" presName="rootConnector" presStyleLbl="node4" presStyleIdx="2" presStyleCnt="4"/>
      <dgm:spPr/>
      <dgm:t>
        <a:bodyPr/>
        <a:lstStyle/>
        <a:p>
          <a:endParaRPr lang="en-US"/>
        </a:p>
      </dgm:t>
    </dgm:pt>
    <dgm:pt modelId="{35521E2E-3D34-4166-A4E7-EFB3EA2DC6FB}" type="pres">
      <dgm:prSet presAssocID="{69F3216C-1E3F-4C9C-B121-280987F250D4}" presName="hierChild4" presStyleCnt="0"/>
      <dgm:spPr/>
      <dgm:t>
        <a:bodyPr/>
        <a:lstStyle/>
        <a:p>
          <a:endParaRPr lang="en-US"/>
        </a:p>
      </dgm:t>
    </dgm:pt>
    <dgm:pt modelId="{50BD5F9B-5393-4FD4-8BE7-FD78027FF340}" type="pres">
      <dgm:prSet presAssocID="{D216ACBC-65DF-4BC6-A3D1-70E3EA15C1A6}" presName="Name35" presStyleLbl="parChTrans1D4" presStyleIdx="3" presStyleCnt="4"/>
      <dgm:spPr/>
      <dgm:t>
        <a:bodyPr/>
        <a:lstStyle/>
        <a:p>
          <a:endParaRPr lang="en-US"/>
        </a:p>
      </dgm:t>
    </dgm:pt>
    <dgm:pt modelId="{34A359D5-2A4C-4898-9F24-7873E7534AFC}" type="pres">
      <dgm:prSet presAssocID="{2CA237ED-F447-4C3B-A49A-5301D722D7E8}" presName="hierRoot2" presStyleCnt="0">
        <dgm:presLayoutVars>
          <dgm:hierBranch/>
        </dgm:presLayoutVars>
      </dgm:prSet>
      <dgm:spPr/>
      <dgm:t>
        <a:bodyPr/>
        <a:lstStyle/>
        <a:p>
          <a:endParaRPr lang="en-US"/>
        </a:p>
      </dgm:t>
    </dgm:pt>
    <dgm:pt modelId="{80E61903-2AF5-4049-94CA-938A53A2B566}" type="pres">
      <dgm:prSet presAssocID="{2CA237ED-F447-4C3B-A49A-5301D722D7E8}" presName="rootComposite" presStyleCnt="0"/>
      <dgm:spPr/>
      <dgm:t>
        <a:bodyPr/>
        <a:lstStyle/>
        <a:p>
          <a:endParaRPr lang="en-US"/>
        </a:p>
      </dgm:t>
    </dgm:pt>
    <dgm:pt modelId="{A76BA040-546A-4D00-9D82-8A4AFDDAD454}" type="pres">
      <dgm:prSet presAssocID="{2CA237ED-F447-4C3B-A49A-5301D722D7E8}" presName="rootText" presStyleLbl="node4" presStyleIdx="3" presStyleCnt="4" custScaleX="146810">
        <dgm:presLayoutVars>
          <dgm:chPref val="3"/>
        </dgm:presLayoutVars>
      </dgm:prSet>
      <dgm:spPr/>
      <dgm:t>
        <a:bodyPr/>
        <a:lstStyle/>
        <a:p>
          <a:endParaRPr lang="en-US"/>
        </a:p>
      </dgm:t>
    </dgm:pt>
    <dgm:pt modelId="{708CAE5E-1110-4FB0-A401-10E4E7789408}" type="pres">
      <dgm:prSet presAssocID="{2CA237ED-F447-4C3B-A49A-5301D722D7E8}" presName="rootConnector" presStyleLbl="node4" presStyleIdx="3" presStyleCnt="4"/>
      <dgm:spPr/>
      <dgm:t>
        <a:bodyPr/>
        <a:lstStyle/>
        <a:p>
          <a:endParaRPr lang="en-US"/>
        </a:p>
      </dgm:t>
    </dgm:pt>
    <dgm:pt modelId="{602F3B0D-7717-4AA0-9851-0536006722D3}" type="pres">
      <dgm:prSet presAssocID="{2CA237ED-F447-4C3B-A49A-5301D722D7E8}" presName="hierChild4" presStyleCnt="0"/>
      <dgm:spPr/>
      <dgm:t>
        <a:bodyPr/>
        <a:lstStyle/>
        <a:p>
          <a:endParaRPr lang="en-US"/>
        </a:p>
      </dgm:t>
    </dgm:pt>
    <dgm:pt modelId="{630F83A4-E366-45BA-82FE-C687394FD275}" type="pres">
      <dgm:prSet presAssocID="{2CA237ED-F447-4C3B-A49A-5301D722D7E8}" presName="hierChild5" presStyleCnt="0"/>
      <dgm:spPr/>
      <dgm:t>
        <a:bodyPr/>
        <a:lstStyle/>
        <a:p>
          <a:endParaRPr lang="en-US"/>
        </a:p>
      </dgm:t>
    </dgm:pt>
    <dgm:pt modelId="{D46B7516-9233-414E-92CA-79A126F488C7}" type="pres">
      <dgm:prSet presAssocID="{69F3216C-1E3F-4C9C-B121-280987F250D4}" presName="hierChild5" presStyleCnt="0"/>
      <dgm:spPr/>
      <dgm:t>
        <a:bodyPr/>
        <a:lstStyle/>
        <a:p>
          <a:endParaRPr lang="en-US"/>
        </a:p>
      </dgm:t>
    </dgm:pt>
    <dgm:pt modelId="{C541F454-C4B4-4C30-9750-BB9B64180995}" type="pres">
      <dgm:prSet presAssocID="{0C83AE37-F503-49A0-BDF0-4F390811329C}" presName="hierChild5" presStyleCnt="0"/>
      <dgm:spPr/>
      <dgm:t>
        <a:bodyPr/>
        <a:lstStyle/>
        <a:p>
          <a:endParaRPr lang="en-US"/>
        </a:p>
      </dgm:t>
    </dgm:pt>
    <dgm:pt modelId="{E41218E1-0869-48D4-8F94-43C2AACEBDF5}" type="pres">
      <dgm:prSet presAssocID="{45DE97F3-C1FB-4D6B-9BF7-011E6B86CD9E}" presName="hierChild5" presStyleCnt="0"/>
      <dgm:spPr/>
      <dgm:t>
        <a:bodyPr/>
        <a:lstStyle/>
        <a:p>
          <a:endParaRPr lang="en-US"/>
        </a:p>
      </dgm:t>
    </dgm:pt>
    <dgm:pt modelId="{BC6E4740-AF50-41BC-860A-94048919CCB4}" type="pres">
      <dgm:prSet presAssocID="{FD947960-E4A1-49C1-93C8-6A8C99E4064F}" presName="Name37" presStyleLbl="parChTrans1D2" presStyleIdx="1" presStyleCnt="3"/>
      <dgm:spPr/>
      <dgm:t>
        <a:bodyPr/>
        <a:lstStyle/>
        <a:p>
          <a:endParaRPr lang="en-US"/>
        </a:p>
      </dgm:t>
    </dgm:pt>
    <dgm:pt modelId="{69C8D37E-15C6-4851-999B-4C9A3226DDAF}" type="pres">
      <dgm:prSet presAssocID="{9A2C0544-61F5-4379-91D4-0817E68D7893}" presName="hierRoot2" presStyleCnt="0">
        <dgm:presLayoutVars>
          <dgm:hierBranch/>
        </dgm:presLayoutVars>
      </dgm:prSet>
      <dgm:spPr/>
      <dgm:t>
        <a:bodyPr/>
        <a:lstStyle/>
        <a:p>
          <a:endParaRPr lang="en-US"/>
        </a:p>
      </dgm:t>
    </dgm:pt>
    <dgm:pt modelId="{906C4E8E-2139-4E9E-A883-8D374C0D5B1C}" type="pres">
      <dgm:prSet presAssocID="{9A2C0544-61F5-4379-91D4-0817E68D7893}" presName="rootComposite" presStyleCnt="0"/>
      <dgm:spPr/>
      <dgm:t>
        <a:bodyPr/>
        <a:lstStyle/>
        <a:p>
          <a:endParaRPr lang="en-US"/>
        </a:p>
      </dgm:t>
    </dgm:pt>
    <dgm:pt modelId="{7D70E2B9-9E97-4E73-A11E-2525F18531C0}" type="pres">
      <dgm:prSet presAssocID="{9A2C0544-61F5-4379-91D4-0817E68D7893}" presName="rootText" presStyleLbl="node2" presStyleIdx="1" presStyleCnt="3">
        <dgm:presLayoutVars>
          <dgm:chPref val="3"/>
        </dgm:presLayoutVars>
      </dgm:prSet>
      <dgm:spPr/>
      <dgm:t>
        <a:bodyPr/>
        <a:lstStyle/>
        <a:p>
          <a:endParaRPr lang="en-US"/>
        </a:p>
      </dgm:t>
    </dgm:pt>
    <dgm:pt modelId="{986DCC61-30B4-4EF7-9B6A-516E9DC0F6AE}" type="pres">
      <dgm:prSet presAssocID="{9A2C0544-61F5-4379-91D4-0817E68D7893}" presName="rootConnector" presStyleLbl="node2" presStyleIdx="1" presStyleCnt="3"/>
      <dgm:spPr/>
      <dgm:t>
        <a:bodyPr/>
        <a:lstStyle/>
        <a:p>
          <a:endParaRPr lang="en-US"/>
        </a:p>
      </dgm:t>
    </dgm:pt>
    <dgm:pt modelId="{6971AC60-DFD1-4EC9-A1D7-9D9136CB7E48}" type="pres">
      <dgm:prSet presAssocID="{9A2C0544-61F5-4379-91D4-0817E68D7893}" presName="hierChild4" presStyleCnt="0"/>
      <dgm:spPr/>
      <dgm:t>
        <a:bodyPr/>
        <a:lstStyle/>
        <a:p>
          <a:endParaRPr lang="en-US"/>
        </a:p>
      </dgm:t>
    </dgm:pt>
    <dgm:pt modelId="{8862762C-CA61-4A9B-9351-18DCB21112D0}" type="pres">
      <dgm:prSet presAssocID="{A9F3D1AA-A503-46C3-A66A-541E0E7871D6}" presName="Name35" presStyleLbl="parChTrans1D3" presStyleIdx="1" presStyleCnt="3"/>
      <dgm:spPr/>
      <dgm:t>
        <a:bodyPr/>
        <a:lstStyle/>
        <a:p>
          <a:endParaRPr lang="en-US"/>
        </a:p>
      </dgm:t>
    </dgm:pt>
    <dgm:pt modelId="{B0E78F0E-B461-4FC6-8AA0-17ACC6FD4C5B}" type="pres">
      <dgm:prSet presAssocID="{FCDB30AE-3098-4C32-85B2-EFEEF40FA4B1}" presName="hierRoot2" presStyleCnt="0">
        <dgm:presLayoutVars>
          <dgm:hierBranch val="init"/>
        </dgm:presLayoutVars>
      </dgm:prSet>
      <dgm:spPr/>
      <dgm:t>
        <a:bodyPr/>
        <a:lstStyle/>
        <a:p>
          <a:endParaRPr lang="en-US"/>
        </a:p>
      </dgm:t>
    </dgm:pt>
    <dgm:pt modelId="{3D80734C-C19E-4803-AA60-1413BEC19A9D}" type="pres">
      <dgm:prSet presAssocID="{FCDB30AE-3098-4C32-85B2-EFEEF40FA4B1}" presName="rootComposite" presStyleCnt="0"/>
      <dgm:spPr/>
      <dgm:t>
        <a:bodyPr/>
        <a:lstStyle/>
        <a:p>
          <a:endParaRPr lang="en-US"/>
        </a:p>
      </dgm:t>
    </dgm:pt>
    <dgm:pt modelId="{DD026A20-A2D5-4C58-B5AF-66A2C66E141C}" type="pres">
      <dgm:prSet presAssocID="{FCDB30AE-3098-4C32-85B2-EFEEF40FA4B1}" presName="rootText" presStyleLbl="node3" presStyleIdx="1" presStyleCnt="3">
        <dgm:presLayoutVars>
          <dgm:chPref val="3"/>
        </dgm:presLayoutVars>
      </dgm:prSet>
      <dgm:spPr/>
      <dgm:t>
        <a:bodyPr/>
        <a:lstStyle/>
        <a:p>
          <a:endParaRPr lang="en-US"/>
        </a:p>
      </dgm:t>
    </dgm:pt>
    <dgm:pt modelId="{2368EC2E-1C47-402E-8405-02ACB99B519E}" type="pres">
      <dgm:prSet presAssocID="{FCDB30AE-3098-4C32-85B2-EFEEF40FA4B1}" presName="rootConnector" presStyleLbl="node3" presStyleIdx="1" presStyleCnt="3"/>
      <dgm:spPr/>
      <dgm:t>
        <a:bodyPr/>
        <a:lstStyle/>
        <a:p>
          <a:endParaRPr lang="en-US"/>
        </a:p>
      </dgm:t>
    </dgm:pt>
    <dgm:pt modelId="{C7E23B14-7872-4A0C-8A77-E35879516B8F}" type="pres">
      <dgm:prSet presAssocID="{FCDB30AE-3098-4C32-85B2-EFEEF40FA4B1}" presName="hierChild4" presStyleCnt="0"/>
      <dgm:spPr/>
      <dgm:t>
        <a:bodyPr/>
        <a:lstStyle/>
        <a:p>
          <a:endParaRPr lang="en-US"/>
        </a:p>
      </dgm:t>
    </dgm:pt>
    <dgm:pt modelId="{5AEB3D4F-2EF1-453B-8224-752FBED860D0}" type="pres">
      <dgm:prSet presAssocID="{FCDB30AE-3098-4C32-85B2-EFEEF40FA4B1}" presName="hierChild5" presStyleCnt="0"/>
      <dgm:spPr/>
      <dgm:t>
        <a:bodyPr/>
        <a:lstStyle/>
        <a:p>
          <a:endParaRPr lang="en-US"/>
        </a:p>
      </dgm:t>
    </dgm:pt>
    <dgm:pt modelId="{E57A6B92-132F-464C-B804-E026CFC58ABE}" type="pres">
      <dgm:prSet presAssocID="{9A2C0544-61F5-4379-91D4-0817E68D7893}" presName="hierChild5" presStyleCnt="0"/>
      <dgm:spPr/>
      <dgm:t>
        <a:bodyPr/>
        <a:lstStyle/>
        <a:p>
          <a:endParaRPr lang="en-US"/>
        </a:p>
      </dgm:t>
    </dgm:pt>
    <dgm:pt modelId="{6036740B-6118-46AE-8E31-522BCCDC0E65}" type="pres">
      <dgm:prSet presAssocID="{7A8114AA-A3E7-45C2-B557-E10651EA5B67}" presName="Name37" presStyleLbl="parChTrans1D2" presStyleIdx="2" presStyleCnt="3"/>
      <dgm:spPr/>
      <dgm:t>
        <a:bodyPr/>
        <a:lstStyle/>
        <a:p>
          <a:endParaRPr lang="en-US"/>
        </a:p>
      </dgm:t>
    </dgm:pt>
    <dgm:pt modelId="{C33B084C-2718-43C7-BE49-298DE7087B32}" type="pres">
      <dgm:prSet presAssocID="{A767DF6E-D3DA-41BE-ACA0-CE3D58035566}" presName="hierRoot2" presStyleCnt="0">
        <dgm:presLayoutVars>
          <dgm:hierBranch/>
        </dgm:presLayoutVars>
      </dgm:prSet>
      <dgm:spPr/>
      <dgm:t>
        <a:bodyPr/>
        <a:lstStyle/>
        <a:p>
          <a:endParaRPr lang="en-US"/>
        </a:p>
      </dgm:t>
    </dgm:pt>
    <dgm:pt modelId="{C4F9E9D5-0EDE-40BD-B9D3-E94A9561D43D}" type="pres">
      <dgm:prSet presAssocID="{A767DF6E-D3DA-41BE-ACA0-CE3D58035566}" presName="rootComposite" presStyleCnt="0"/>
      <dgm:spPr/>
      <dgm:t>
        <a:bodyPr/>
        <a:lstStyle/>
        <a:p>
          <a:endParaRPr lang="en-US"/>
        </a:p>
      </dgm:t>
    </dgm:pt>
    <dgm:pt modelId="{5A0EC1EF-FEF8-4AC8-A4AB-D211AC2B19C4}" type="pres">
      <dgm:prSet presAssocID="{A767DF6E-D3DA-41BE-ACA0-CE3D58035566}" presName="rootText" presStyleLbl="node2" presStyleIdx="2" presStyleCnt="3">
        <dgm:presLayoutVars>
          <dgm:chPref val="3"/>
        </dgm:presLayoutVars>
      </dgm:prSet>
      <dgm:spPr/>
      <dgm:t>
        <a:bodyPr/>
        <a:lstStyle/>
        <a:p>
          <a:endParaRPr lang="en-US"/>
        </a:p>
      </dgm:t>
    </dgm:pt>
    <dgm:pt modelId="{AD8C5C25-D52C-4EB3-B2E4-EF54301911F5}" type="pres">
      <dgm:prSet presAssocID="{A767DF6E-D3DA-41BE-ACA0-CE3D58035566}" presName="rootConnector" presStyleLbl="node2" presStyleIdx="2" presStyleCnt="3"/>
      <dgm:spPr/>
      <dgm:t>
        <a:bodyPr/>
        <a:lstStyle/>
        <a:p>
          <a:endParaRPr lang="en-US"/>
        </a:p>
      </dgm:t>
    </dgm:pt>
    <dgm:pt modelId="{EA24C3C6-A055-4DBA-A937-DFA54D224004}" type="pres">
      <dgm:prSet presAssocID="{A767DF6E-D3DA-41BE-ACA0-CE3D58035566}" presName="hierChild4" presStyleCnt="0"/>
      <dgm:spPr/>
      <dgm:t>
        <a:bodyPr/>
        <a:lstStyle/>
        <a:p>
          <a:endParaRPr lang="en-US"/>
        </a:p>
      </dgm:t>
    </dgm:pt>
    <dgm:pt modelId="{0AA0959F-354A-40EE-9F45-55D1AFCC91FC}" type="pres">
      <dgm:prSet presAssocID="{E9B261F2-B613-4E9F-9330-23ED5C897F20}" presName="Name35" presStyleLbl="parChTrans1D3" presStyleIdx="2" presStyleCnt="3"/>
      <dgm:spPr/>
      <dgm:t>
        <a:bodyPr/>
        <a:lstStyle/>
        <a:p>
          <a:endParaRPr lang="en-US"/>
        </a:p>
      </dgm:t>
    </dgm:pt>
    <dgm:pt modelId="{FF45CFB6-8215-45F4-9215-75A3463D1FF1}" type="pres">
      <dgm:prSet presAssocID="{9C86B585-77A4-46AB-975D-DECF8FCB22B3}" presName="hierRoot2" presStyleCnt="0">
        <dgm:presLayoutVars>
          <dgm:hierBranch val="init"/>
        </dgm:presLayoutVars>
      </dgm:prSet>
      <dgm:spPr/>
      <dgm:t>
        <a:bodyPr/>
        <a:lstStyle/>
        <a:p>
          <a:endParaRPr lang="en-US"/>
        </a:p>
      </dgm:t>
    </dgm:pt>
    <dgm:pt modelId="{17D8549A-7EF0-492A-9CB0-FA60F4CD54C7}" type="pres">
      <dgm:prSet presAssocID="{9C86B585-77A4-46AB-975D-DECF8FCB22B3}" presName="rootComposite" presStyleCnt="0"/>
      <dgm:spPr/>
      <dgm:t>
        <a:bodyPr/>
        <a:lstStyle/>
        <a:p>
          <a:endParaRPr lang="en-US"/>
        </a:p>
      </dgm:t>
    </dgm:pt>
    <dgm:pt modelId="{C9479538-B59C-4DD5-8DED-88FDB4440658}" type="pres">
      <dgm:prSet presAssocID="{9C86B585-77A4-46AB-975D-DECF8FCB22B3}" presName="rootText" presStyleLbl="node3" presStyleIdx="2" presStyleCnt="3">
        <dgm:presLayoutVars>
          <dgm:chPref val="3"/>
        </dgm:presLayoutVars>
      </dgm:prSet>
      <dgm:spPr/>
      <dgm:t>
        <a:bodyPr/>
        <a:lstStyle/>
        <a:p>
          <a:endParaRPr lang="en-US"/>
        </a:p>
      </dgm:t>
    </dgm:pt>
    <dgm:pt modelId="{F9BACEE6-7DBF-4470-9771-AC98F0A08142}" type="pres">
      <dgm:prSet presAssocID="{9C86B585-77A4-46AB-975D-DECF8FCB22B3}" presName="rootConnector" presStyleLbl="node3" presStyleIdx="2" presStyleCnt="3"/>
      <dgm:spPr/>
      <dgm:t>
        <a:bodyPr/>
        <a:lstStyle/>
        <a:p>
          <a:endParaRPr lang="en-US"/>
        </a:p>
      </dgm:t>
    </dgm:pt>
    <dgm:pt modelId="{F2D6390F-0DBB-4D2B-96E2-E5628E03FAD2}" type="pres">
      <dgm:prSet presAssocID="{9C86B585-77A4-46AB-975D-DECF8FCB22B3}" presName="hierChild4" presStyleCnt="0"/>
      <dgm:spPr/>
      <dgm:t>
        <a:bodyPr/>
        <a:lstStyle/>
        <a:p>
          <a:endParaRPr lang="en-US"/>
        </a:p>
      </dgm:t>
    </dgm:pt>
    <dgm:pt modelId="{25EE3C5A-F076-454C-ADCF-52D13CD6A4EE}" type="pres">
      <dgm:prSet presAssocID="{9C86B585-77A4-46AB-975D-DECF8FCB22B3}" presName="hierChild5" presStyleCnt="0"/>
      <dgm:spPr/>
      <dgm:t>
        <a:bodyPr/>
        <a:lstStyle/>
        <a:p>
          <a:endParaRPr lang="en-US"/>
        </a:p>
      </dgm:t>
    </dgm:pt>
    <dgm:pt modelId="{80D1EAFF-1E03-42DE-AB52-656E30CB66B4}" type="pres">
      <dgm:prSet presAssocID="{A767DF6E-D3DA-41BE-ACA0-CE3D58035566}" presName="hierChild5" presStyleCnt="0"/>
      <dgm:spPr/>
      <dgm:t>
        <a:bodyPr/>
        <a:lstStyle/>
        <a:p>
          <a:endParaRPr lang="en-US"/>
        </a:p>
      </dgm:t>
    </dgm:pt>
    <dgm:pt modelId="{20BEB66D-AFE3-470F-87CE-8F66461F8930}" type="pres">
      <dgm:prSet presAssocID="{E6C3B733-7010-4764-995E-0DAEA1BBF742}" presName="hierChild3" presStyleCnt="0"/>
      <dgm:spPr/>
      <dgm:t>
        <a:bodyPr/>
        <a:lstStyle/>
        <a:p>
          <a:endParaRPr lang="en-US"/>
        </a:p>
      </dgm:t>
    </dgm:pt>
  </dgm:ptLst>
  <dgm:cxnLst>
    <dgm:cxn modelId="{E5619A23-4AC1-442B-A385-7721FFDB998A}" type="presOf" srcId="{A767DF6E-D3DA-41BE-ACA0-CE3D58035566}" destId="{5A0EC1EF-FEF8-4AC8-A4AB-D211AC2B19C4}" srcOrd="0" destOrd="0" presId="urn:microsoft.com/office/officeart/2005/8/layout/orgChart1"/>
    <dgm:cxn modelId="{633639A1-2955-41CC-8EF7-05BAE6DA4F0A}" srcId="{69F3216C-1E3F-4C9C-B121-280987F250D4}" destId="{2CA237ED-F447-4C3B-A49A-5301D722D7E8}" srcOrd="0" destOrd="0" parTransId="{D216ACBC-65DF-4BC6-A3D1-70E3EA15C1A6}" sibTransId="{ADF7AB22-1725-442C-BDAB-F9CE6868CF93}"/>
    <dgm:cxn modelId="{104B1239-974A-46B5-A7FA-4E4AF5FEA2A9}" type="presOf" srcId="{F6B7ADC5-7E81-469A-8188-4FC5D6E9950C}" destId="{45ECB3F6-CF95-4C05-8ACD-044B64D761E6}" srcOrd="0" destOrd="0" presId="urn:microsoft.com/office/officeart/2005/8/layout/orgChart1"/>
    <dgm:cxn modelId="{4D1B9898-71F5-4B85-B2E0-F738CC246E68}" srcId="{9A2C0544-61F5-4379-91D4-0817E68D7893}" destId="{FCDB30AE-3098-4C32-85B2-EFEEF40FA4B1}" srcOrd="0" destOrd="0" parTransId="{A9F3D1AA-A503-46C3-A66A-541E0E7871D6}" sibTransId="{93F8DECA-7CC8-493B-90A3-6DCD74A7B447}"/>
    <dgm:cxn modelId="{563FE254-707F-4105-BD16-8D608D1D854F}" type="presOf" srcId="{7289EE3C-E8EB-4159-A83D-7B93CEDF8E83}" destId="{4B02ADCF-9526-48E0-BA48-9CF6FD6577C5}" srcOrd="0" destOrd="0" presId="urn:microsoft.com/office/officeart/2005/8/layout/orgChart1"/>
    <dgm:cxn modelId="{A5236468-9C20-4789-9648-B8A05A8D0966}" srcId="{0C83AE37-F503-49A0-BDF0-4F390811329C}" destId="{D8DA7004-3DA2-4B96-BDA8-2222F9351C00}" srcOrd="0" destOrd="0" parTransId="{708BA29E-F44F-479F-AA9C-5E23CC5CCC99}" sibTransId="{6FB8A8FE-C8CA-4E41-BB81-430F4BDD6592}"/>
    <dgm:cxn modelId="{01DEE00A-F9A6-429C-8EB8-A2B34E8456F6}" type="presOf" srcId="{0F356613-7999-4621-97ED-B2F07C9457A3}" destId="{2A8A8B90-588A-4AAC-9D7F-38DF9258FB87}" srcOrd="0" destOrd="0" presId="urn:microsoft.com/office/officeart/2005/8/layout/orgChart1"/>
    <dgm:cxn modelId="{B26B2BC4-54A1-49F9-9592-5A95B86176A4}" type="presOf" srcId="{0C83AE37-F503-49A0-BDF0-4F390811329C}" destId="{588C0AE7-A3FF-4298-BEDB-6E53626AECEA}" srcOrd="0" destOrd="0" presId="urn:microsoft.com/office/officeart/2005/8/layout/orgChart1"/>
    <dgm:cxn modelId="{75A4C076-95FD-4502-8481-7EF3CBD0B3A6}" srcId="{A767DF6E-D3DA-41BE-ACA0-CE3D58035566}" destId="{9C86B585-77A4-46AB-975D-DECF8FCB22B3}" srcOrd="0" destOrd="0" parTransId="{E9B261F2-B613-4E9F-9330-23ED5C897F20}" sibTransId="{99737509-B364-4B79-8FC4-4FC6C903B43B}"/>
    <dgm:cxn modelId="{152687F1-A961-41FD-A81F-0824DE82E4F8}" type="presOf" srcId="{E9B261F2-B613-4E9F-9330-23ED5C897F20}" destId="{0AA0959F-354A-40EE-9F45-55D1AFCC91FC}" srcOrd="0" destOrd="0" presId="urn:microsoft.com/office/officeart/2005/8/layout/orgChart1"/>
    <dgm:cxn modelId="{36FBE2F4-D210-4FCC-A54D-87D21D5A925D}" srcId="{D8DA7004-3DA2-4B96-BDA8-2222F9351C00}" destId="{F6B7ADC5-7E81-469A-8188-4FC5D6E9950C}" srcOrd="0" destOrd="0" parTransId="{DFE348A5-C673-4625-A75A-EC405B9F4EAC}" sibTransId="{90DC30FF-EE4B-4B26-A6D5-4DAA68111350}"/>
    <dgm:cxn modelId="{63361D65-58AC-4160-B745-2EC783879734}" type="presOf" srcId="{E6C3B733-7010-4764-995E-0DAEA1BBF742}" destId="{FF8FA38C-8861-44E9-8B00-EDEACBF97A83}" srcOrd="1" destOrd="0" presId="urn:microsoft.com/office/officeart/2005/8/layout/orgChart1"/>
    <dgm:cxn modelId="{80E11F68-88EF-46CF-BB4D-D48C61EEDDAB}" srcId="{E6C3B733-7010-4764-995E-0DAEA1BBF742}" destId="{A767DF6E-D3DA-41BE-ACA0-CE3D58035566}" srcOrd="2" destOrd="0" parTransId="{7A8114AA-A3E7-45C2-B557-E10651EA5B67}" sibTransId="{D480BA53-FC53-4E1C-BCDB-1B7AE0EA2255}"/>
    <dgm:cxn modelId="{E9C6847E-C4F4-4952-B576-B9BECE6C2B02}" type="presOf" srcId="{45DE97F3-C1FB-4D6B-9BF7-011E6B86CD9E}" destId="{79287E23-D9FB-4692-B54B-3492E1A0AEE3}" srcOrd="0" destOrd="0" presId="urn:microsoft.com/office/officeart/2005/8/layout/orgChart1"/>
    <dgm:cxn modelId="{1B417E28-1465-434A-AD06-372947670B21}" type="presOf" srcId="{69F3216C-1E3F-4C9C-B121-280987F250D4}" destId="{94CE1CEC-0BF2-4F95-B335-DD05F2B5A747}" srcOrd="1" destOrd="0" presId="urn:microsoft.com/office/officeart/2005/8/layout/orgChart1"/>
    <dgm:cxn modelId="{3FCB0096-B3E6-4907-B939-C9FBD7DF457E}" type="presOf" srcId="{FD947960-E4A1-49C1-93C8-6A8C99E4064F}" destId="{BC6E4740-AF50-41BC-860A-94048919CCB4}" srcOrd="0" destOrd="0" presId="urn:microsoft.com/office/officeart/2005/8/layout/orgChart1"/>
    <dgm:cxn modelId="{354C9F0A-FDFD-450A-930C-598CF0F044BD}" type="presOf" srcId="{FCDB30AE-3098-4C32-85B2-EFEEF40FA4B1}" destId="{2368EC2E-1C47-402E-8405-02ACB99B519E}" srcOrd="1" destOrd="0" presId="urn:microsoft.com/office/officeart/2005/8/layout/orgChart1"/>
    <dgm:cxn modelId="{9BD796FF-AD2D-4A05-8285-AB7ED0A315B8}" type="presOf" srcId="{DFE348A5-C673-4625-A75A-EC405B9F4EAC}" destId="{1582FFCF-7DF5-41C6-B07A-76B317711660}" srcOrd="0" destOrd="0" presId="urn:microsoft.com/office/officeart/2005/8/layout/orgChart1"/>
    <dgm:cxn modelId="{3B9752CB-1BB4-4EA0-B573-60EB32DF205B}" srcId="{E6C3B733-7010-4764-995E-0DAEA1BBF742}" destId="{45DE97F3-C1FB-4D6B-9BF7-011E6B86CD9E}" srcOrd="0" destOrd="0" parTransId="{DE0B1F79-54F7-492E-8FA7-BCE2585C045A}" sibTransId="{900F0B66-ECAE-41FF-A2E4-D1061906598F}"/>
    <dgm:cxn modelId="{4CDCA347-5075-444D-84E5-04F41556349D}" srcId="{0C83AE37-F503-49A0-BDF0-4F390811329C}" destId="{69F3216C-1E3F-4C9C-B121-280987F250D4}" srcOrd="1" destOrd="0" parTransId="{D1AF5D2F-3B3F-4521-9301-4CC0A5632A54}" sibTransId="{8A3463B4-6882-4368-B05B-90292AD1208A}"/>
    <dgm:cxn modelId="{0D444BC9-00FE-4432-9242-B8ED38E42465}" type="presOf" srcId="{A767DF6E-D3DA-41BE-ACA0-CE3D58035566}" destId="{AD8C5C25-D52C-4EB3-B2E4-EF54301911F5}" srcOrd="1" destOrd="0" presId="urn:microsoft.com/office/officeart/2005/8/layout/orgChart1"/>
    <dgm:cxn modelId="{BD760D0A-C8FC-47BF-944F-EAC05251E5A6}" type="presOf" srcId="{E6C3B733-7010-4764-995E-0DAEA1BBF742}" destId="{D2215204-535C-4F5A-A339-C16EF0FF23BE}" srcOrd="0" destOrd="0" presId="urn:microsoft.com/office/officeart/2005/8/layout/orgChart1"/>
    <dgm:cxn modelId="{66122600-8AE2-469B-94B5-944DDD29CD0D}" type="presOf" srcId="{D8DA7004-3DA2-4B96-BDA8-2222F9351C00}" destId="{96860D55-2A8F-42C8-9F42-560A6DD4FBDC}" srcOrd="0" destOrd="0" presId="urn:microsoft.com/office/officeart/2005/8/layout/orgChart1"/>
    <dgm:cxn modelId="{6235C8DC-7154-480D-9C47-98178CF5D56F}" type="presOf" srcId="{D1AF5D2F-3B3F-4521-9301-4CC0A5632A54}" destId="{EC081282-AEEB-46B8-BC50-99D261AB3C06}" srcOrd="0" destOrd="0" presId="urn:microsoft.com/office/officeart/2005/8/layout/orgChart1"/>
    <dgm:cxn modelId="{EEE83B44-D277-4598-A5F9-83D528C14BAA}" type="presOf" srcId="{D216ACBC-65DF-4BC6-A3D1-70E3EA15C1A6}" destId="{50BD5F9B-5393-4FD4-8BE7-FD78027FF340}" srcOrd="0" destOrd="0" presId="urn:microsoft.com/office/officeart/2005/8/layout/orgChart1"/>
    <dgm:cxn modelId="{11C949E0-3095-413E-8992-6CEE1F7340C1}" type="presOf" srcId="{9A2C0544-61F5-4379-91D4-0817E68D7893}" destId="{986DCC61-30B4-4EF7-9B6A-516E9DC0F6AE}" srcOrd="1" destOrd="0" presId="urn:microsoft.com/office/officeart/2005/8/layout/orgChart1"/>
    <dgm:cxn modelId="{FF255FD3-E6EA-44D3-B5A8-680A1098BC67}" type="presOf" srcId="{9C86B585-77A4-46AB-975D-DECF8FCB22B3}" destId="{C9479538-B59C-4DD5-8DED-88FDB4440658}" srcOrd="0" destOrd="0" presId="urn:microsoft.com/office/officeart/2005/8/layout/orgChart1"/>
    <dgm:cxn modelId="{05BC2F45-0133-41C8-9C84-40D2B35B09AE}" type="presOf" srcId="{A9F3D1AA-A503-46C3-A66A-541E0E7871D6}" destId="{8862762C-CA61-4A9B-9351-18DCB21112D0}" srcOrd="0" destOrd="0" presId="urn:microsoft.com/office/officeart/2005/8/layout/orgChart1"/>
    <dgm:cxn modelId="{82E847CF-0E14-4EF8-8BAF-0916BA022112}" type="presOf" srcId="{9A2C0544-61F5-4379-91D4-0817E68D7893}" destId="{7D70E2B9-9E97-4E73-A11E-2525F18531C0}" srcOrd="0" destOrd="0" presId="urn:microsoft.com/office/officeart/2005/8/layout/orgChart1"/>
    <dgm:cxn modelId="{4804B4BE-C627-4BF9-849E-4EA3C49D9759}" type="presOf" srcId="{F6B7ADC5-7E81-469A-8188-4FC5D6E9950C}" destId="{6FAAC986-1131-4D0E-9AB3-7029EA05DC76}" srcOrd="1" destOrd="0" presId="urn:microsoft.com/office/officeart/2005/8/layout/orgChart1"/>
    <dgm:cxn modelId="{C0FF547C-65CC-4E18-8BBA-4761DCB2F8FB}" type="presOf" srcId="{0C83AE37-F503-49A0-BDF0-4F390811329C}" destId="{B60099D2-5AD0-44DF-B97D-A336ADED2D1F}" srcOrd="1" destOrd="0" presId="urn:microsoft.com/office/officeart/2005/8/layout/orgChart1"/>
    <dgm:cxn modelId="{B84C3A45-39E0-4F18-8AB5-FEF5FAF0830F}" srcId="{0F356613-7999-4621-97ED-B2F07C9457A3}" destId="{E6C3B733-7010-4764-995E-0DAEA1BBF742}" srcOrd="0" destOrd="0" parTransId="{39FCD53E-D8E6-49B0-8182-B25A04757235}" sibTransId="{994EE50D-D286-4FD3-9407-0E6990C9E371}"/>
    <dgm:cxn modelId="{26F6B4D7-E3EA-4DED-B204-F976E0B4A36C}" type="presOf" srcId="{45DE97F3-C1FB-4D6B-9BF7-011E6B86CD9E}" destId="{C263FF9D-FE9B-43AA-9715-0765183FDBAE}" srcOrd="1" destOrd="0" presId="urn:microsoft.com/office/officeart/2005/8/layout/orgChart1"/>
    <dgm:cxn modelId="{40DCAF10-0A04-460A-9005-1619A460588D}" type="presOf" srcId="{2CA237ED-F447-4C3B-A49A-5301D722D7E8}" destId="{A76BA040-546A-4D00-9D82-8A4AFDDAD454}" srcOrd="0" destOrd="0" presId="urn:microsoft.com/office/officeart/2005/8/layout/orgChart1"/>
    <dgm:cxn modelId="{C215946E-489B-4F47-A185-D527C0DF52B5}" type="presOf" srcId="{69F3216C-1E3F-4C9C-B121-280987F250D4}" destId="{87585F33-A1BF-456E-802E-3103A9A81AEA}" srcOrd="0" destOrd="0" presId="urn:microsoft.com/office/officeart/2005/8/layout/orgChart1"/>
    <dgm:cxn modelId="{C0C0E03C-E0B3-470A-86A4-107F26D3396A}" type="presOf" srcId="{D8DA7004-3DA2-4B96-BDA8-2222F9351C00}" destId="{722C57EE-0EEA-406F-B05D-749E5DC9782C}" srcOrd="1" destOrd="0" presId="urn:microsoft.com/office/officeart/2005/8/layout/orgChart1"/>
    <dgm:cxn modelId="{D436B8BB-74A2-4D0A-A1CA-C9DFD34589F0}" type="presOf" srcId="{9C86B585-77A4-46AB-975D-DECF8FCB22B3}" destId="{F9BACEE6-7DBF-4470-9771-AC98F0A08142}" srcOrd="1" destOrd="0" presId="urn:microsoft.com/office/officeart/2005/8/layout/orgChart1"/>
    <dgm:cxn modelId="{9A359782-3B46-4B40-8D16-00204B3C5100}" type="presOf" srcId="{DE0B1F79-54F7-492E-8FA7-BCE2585C045A}" destId="{24E74540-E65F-4186-BD82-C5B2B59CDE08}" srcOrd="0" destOrd="0" presId="urn:microsoft.com/office/officeart/2005/8/layout/orgChart1"/>
    <dgm:cxn modelId="{814724D0-F3FD-4A09-9D14-68A2E9A4445A}" type="presOf" srcId="{2CA237ED-F447-4C3B-A49A-5301D722D7E8}" destId="{708CAE5E-1110-4FB0-A401-10E4E7789408}" srcOrd="1" destOrd="0" presId="urn:microsoft.com/office/officeart/2005/8/layout/orgChart1"/>
    <dgm:cxn modelId="{BECCC1FE-722D-41E9-A7EE-D259CD92DDF4}" type="presOf" srcId="{FCDB30AE-3098-4C32-85B2-EFEEF40FA4B1}" destId="{DD026A20-A2D5-4C58-B5AF-66A2C66E141C}" srcOrd="0" destOrd="0" presId="urn:microsoft.com/office/officeart/2005/8/layout/orgChart1"/>
    <dgm:cxn modelId="{9924C39E-94B5-4EED-A386-0147B4109D0B}" type="presOf" srcId="{7A8114AA-A3E7-45C2-B557-E10651EA5B67}" destId="{6036740B-6118-46AE-8E31-522BCCDC0E65}" srcOrd="0" destOrd="0" presId="urn:microsoft.com/office/officeart/2005/8/layout/orgChart1"/>
    <dgm:cxn modelId="{FC70B2B3-1247-498E-BBC6-DED638BB64F1}" srcId="{45DE97F3-C1FB-4D6B-9BF7-011E6B86CD9E}" destId="{0C83AE37-F503-49A0-BDF0-4F390811329C}" srcOrd="0" destOrd="0" parTransId="{7289EE3C-E8EB-4159-A83D-7B93CEDF8E83}" sibTransId="{39B5F7C7-D583-4F6B-9990-26258B8B2135}"/>
    <dgm:cxn modelId="{2B0877CA-0802-4AD5-A794-6DAC84CBDB11}" type="presOf" srcId="{708BA29E-F44F-479F-AA9C-5E23CC5CCC99}" destId="{59FB2FD0-4225-43AE-B4D6-CF18E632790D}" srcOrd="0" destOrd="0" presId="urn:microsoft.com/office/officeart/2005/8/layout/orgChart1"/>
    <dgm:cxn modelId="{729FD8AD-B0A1-4C75-903C-C235105805E2}" srcId="{E6C3B733-7010-4764-995E-0DAEA1BBF742}" destId="{9A2C0544-61F5-4379-91D4-0817E68D7893}" srcOrd="1" destOrd="0" parTransId="{FD947960-E4A1-49C1-93C8-6A8C99E4064F}" sibTransId="{41D50638-F385-489D-BDAF-1F3A9DEA9498}"/>
    <dgm:cxn modelId="{0EB3CB44-BBB2-4DC5-8F26-2280C2D87D92}" type="presParOf" srcId="{2A8A8B90-588A-4AAC-9D7F-38DF9258FB87}" destId="{08A331C7-5633-4451-A4FB-927A03F6484F}" srcOrd="0" destOrd="0" presId="urn:microsoft.com/office/officeart/2005/8/layout/orgChart1"/>
    <dgm:cxn modelId="{12763DD9-4D20-4902-B5D5-0FC20D8FAF50}" type="presParOf" srcId="{08A331C7-5633-4451-A4FB-927A03F6484F}" destId="{47C7B507-8699-4811-A70B-F3FB23BD5063}" srcOrd="0" destOrd="0" presId="urn:microsoft.com/office/officeart/2005/8/layout/orgChart1"/>
    <dgm:cxn modelId="{A0A11619-134A-468C-B17B-2FC476A99D50}" type="presParOf" srcId="{47C7B507-8699-4811-A70B-F3FB23BD5063}" destId="{D2215204-535C-4F5A-A339-C16EF0FF23BE}" srcOrd="0" destOrd="0" presId="urn:microsoft.com/office/officeart/2005/8/layout/orgChart1"/>
    <dgm:cxn modelId="{3EEE7862-7EA7-41C4-9D2A-22497E979361}" type="presParOf" srcId="{47C7B507-8699-4811-A70B-F3FB23BD5063}" destId="{FF8FA38C-8861-44E9-8B00-EDEACBF97A83}" srcOrd="1" destOrd="0" presId="urn:microsoft.com/office/officeart/2005/8/layout/orgChart1"/>
    <dgm:cxn modelId="{5A874CE7-5E54-4619-965F-B65F055340B5}" type="presParOf" srcId="{08A331C7-5633-4451-A4FB-927A03F6484F}" destId="{A983D154-B054-4543-85F9-14A3F2E8057D}" srcOrd="1" destOrd="0" presId="urn:microsoft.com/office/officeart/2005/8/layout/orgChart1"/>
    <dgm:cxn modelId="{62D56666-3616-44DA-BE58-518A7E977A82}" type="presParOf" srcId="{A983D154-B054-4543-85F9-14A3F2E8057D}" destId="{24E74540-E65F-4186-BD82-C5B2B59CDE08}" srcOrd="0" destOrd="0" presId="urn:microsoft.com/office/officeart/2005/8/layout/orgChart1"/>
    <dgm:cxn modelId="{4DDCD26E-42BA-4AD1-8AE7-DE2B8045B200}" type="presParOf" srcId="{A983D154-B054-4543-85F9-14A3F2E8057D}" destId="{445EA4DF-73BD-425A-B79E-6CFE1FFA223E}" srcOrd="1" destOrd="0" presId="urn:microsoft.com/office/officeart/2005/8/layout/orgChart1"/>
    <dgm:cxn modelId="{956D4D49-8493-4E46-9204-222225CCCCA7}" type="presParOf" srcId="{445EA4DF-73BD-425A-B79E-6CFE1FFA223E}" destId="{25A7D2B7-8F01-4496-982F-F07EED049775}" srcOrd="0" destOrd="0" presId="urn:microsoft.com/office/officeart/2005/8/layout/orgChart1"/>
    <dgm:cxn modelId="{D7AEF890-7F2A-46B5-804E-BA0A0ECBBFC7}" type="presParOf" srcId="{25A7D2B7-8F01-4496-982F-F07EED049775}" destId="{79287E23-D9FB-4692-B54B-3492E1A0AEE3}" srcOrd="0" destOrd="0" presId="urn:microsoft.com/office/officeart/2005/8/layout/orgChart1"/>
    <dgm:cxn modelId="{05B50056-8CA3-4509-8C64-055883DD0159}" type="presParOf" srcId="{25A7D2B7-8F01-4496-982F-F07EED049775}" destId="{C263FF9D-FE9B-43AA-9715-0765183FDBAE}" srcOrd="1" destOrd="0" presId="urn:microsoft.com/office/officeart/2005/8/layout/orgChart1"/>
    <dgm:cxn modelId="{34F2F5EC-6E3B-4953-BAA2-DE8A28858D28}" type="presParOf" srcId="{445EA4DF-73BD-425A-B79E-6CFE1FFA223E}" destId="{B3286F73-6A00-4279-A2DF-1AF349092913}" srcOrd="1" destOrd="0" presId="urn:microsoft.com/office/officeart/2005/8/layout/orgChart1"/>
    <dgm:cxn modelId="{D5C4CE05-A893-494B-B2C2-A2890F0B90F3}" type="presParOf" srcId="{B3286F73-6A00-4279-A2DF-1AF349092913}" destId="{4B02ADCF-9526-48E0-BA48-9CF6FD6577C5}" srcOrd="0" destOrd="0" presId="urn:microsoft.com/office/officeart/2005/8/layout/orgChart1"/>
    <dgm:cxn modelId="{62B5DA0C-44DD-46A3-9A52-BB9398F1997F}" type="presParOf" srcId="{B3286F73-6A00-4279-A2DF-1AF349092913}" destId="{79CDC1D6-EB94-46BA-AD27-AB0B778B5D6B}" srcOrd="1" destOrd="0" presId="urn:microsoft.com/office/officeart/2005/8/layout/orgChart1"/>
    <dgm:cxn modelId="{987B7809-DF13-493C-9329-E01077E1ABC7}" type="presParOf" srcId="{79CDC1D6-EB94-46BA-AD27-AB0B778B5D6B}" destId="{7422ECF6-7F55-4127-80A6-581804722050}" srcOrd="0" destOrd="0" presId="urn:microsoft.com/office/officeart/2005/8/layout/orgChart1"/>
    <dgm:cxn modelId="{DBACD573-25FE-4708-A08A-7B427FD50060}" type="presParOf" srcId="{7422ECF6-7F55-4127-80A6-581804722050}" destId="{588C0AE7-A3FF-4298-BEDB-6E53626AECEA}" srcOrd="0" destOrd="0" presId="urn:microsoft.com/office/officeart/2005/8/layout/orgChart1"/>
    <dgm:cxn modelId="{C9A1797A-A178-40E9-8180-6C2564961F25}" type="presParOf" srcId="{7422ECF6-7F55-4127-80A6-581804722050}" destId="{B60099D2-5AD0-44DF-B97D-A336ADED2D1F}" srcOrd="1" destOrd="0" presId="urn:microsoft.com/office/officeart/2005/8/layout/orgChart1"/>
    <dgm:cxn modelId="{DD2E7056-58DF-49BA-BF10-F0F46319FC63}" type="presParOf" srcId="{79CDC1D6-EB94-46BA-AD27-AB0B778B5D6B}" destId="{85BE5F46-CAB0-4EEA-88D9-618437FD506B}" srcOrd="1" destOrd="0" presId="urn:microsoft.com/office/officeart/2005/8/layout/orgChart1"/>
    <dgm:cxn modelId="{3E630847-CD70-4664-816A-84C99454E6A4}" type="presParOf" srcId="{85BE5F46-CAB0-4EEA-88D9-618437FD506B}" destId="{59FB2FD0-4225-43AE-B4D6-CF18E632790D}" srcOrd="0" destOrd="0" presId="urn:microsoft.com/office/officeart/2005/8/layout/orgChart1"/>
    <dgm:cxn modelId="{EBD17E9C-F654-4412-AE88-B40256439B5B}" type="presParOf" srcId="{85BE5F46-CAB0-4EEA-88D9-618437FD506B}" destId="{5C74A042-2E94-443A-AE25-E161A41D733D}" srcOrd="1" destOrd="0" presId="urn:microsoft.com/office/officeart/2005/8/layout/orgChart1"/>
    <dgm:cxn modelId="{2924ACCC-D953-4858-8DE4-A0D60B087644}" type="presParOf" srcId="{5C74A042-2E94-443A-AE25-E161A41D733D}" destId="{59140A07-8EEF-4E48-A021-FF8A95A8D68F}" srcOrd="0" destOrd="0" presId="urn:microsoft.com/office/officeart/2005/8/layout/orgChart1"/>
    <dgm:cxn modelId="{C47CDF93-B177-4999-8049-C0A22A5A42B7}" type="presParOf" srcId="{59140A07-8EEF-4E48-A021-FF8A95A8D68F}" destId="{96860D55-2A8F-42C8-9F42-560A6DD4FBDC}" srcOrd="0" destOrd="0" presId="urn:microsoft.com/office/officeart/2005/8/layout/orgChart1"/>
    <dgm:cxn modelId="{2C6427EF-C0BD-42BB-B5D7-EA01A29CBB95}" type="presParOf" srcId="{59140A07-8EEF-4E48-A021-FF8A95A8D68F}" destId="{722C57EE-0EEA-406F-B05D-749E5DC9782C}" srcOrd="1" destOrd="0" presId="urn:microsoft.com/office/officeart/2005/8/layout/orgChart1"/>
    <dgm:cxn modelId="{41B8149C-28C0-4724-A3FB-543E5394E5CE}" type="presParOf" srcId="{5C74A042-2E94-443A-AE25-E161A41D733D}" destId="{81FB85FD-7A58-4413-BBD9-AF392E69D711}" srcOrd="1" destOrd="0" presId="urn:microsoft.com/office/officeart/2005/8/layout/orgChart1"/>
    <dgm:cxn modelId="{17B12DE6-37F4-4429-AC27-5F7E91A7AE7C}" type="presParOf" srcId="{81FB85FD-7A58-4413-BBD9-AF392E69D711}" destId="{1582FFCF-7DF5-41C6-B07A-76B317711660}" srcOrd="0" destOrd="0" presId="urn:microsoft.com/office/officeart/2005/8/layout/orgChart1"/>
    <dgm:cxn modelId="{74003022-A19D-4ECE-9064-88022AC938EC}" type="presParOf" srcId="{81FB85FD-7A58-4413-BBD9-AF392E69D711}" destId="{B205D8A6-3724-4E43-B4C2-BCB4A684DED2}" srcOrd="1" destOrd="0" presId="urn:microsoft.com/office/officeart/2005/8/layout/orgChart1"/>
    <dgm:cxn modelId="{1B378EBE-5957-47DC-9A73-E15C55F902A8}" type="presParOf" srcId="{B205D8A6-3724-4E43-B4C2-BCB4A684DED2}" destId="{6A13E8E3-41B9-4330-B067-E564473FE8C4}" srcOrd="0" destOrd="0" presId="urn:microsoft.com/office/officeart/2005/8/layout/orgChart1"/>
    <dgm:cxn modelId="{DDEFEDB8-73D2-47AD-8FC3-AFB85C739E14}" type="presParOf" srcId="{6A13E8E3-41B9-4330-B067-E564473FE8C4}" destId="{45ECB3F6-CF95-4C05-8ACD-044B64D761E6}" srcOrd="0" destOrd="0" presId="urn:microsoft.com/office/officeart/2005/8/layout/orgChart1"/>
    <dgm:cxn modelId="{EF1CF6D1-D35A-428C-B08D-E531432CA2CD}" type="presParOf" srcId="{6A13E8E3-41B9-4330-B067-E564473FE8C4}" destId="{6FAAC986-1131-4D0E-9AB3-7029EA05DC76}" srcOrd="1" destOrd="0" presId="urn:microsoft.com/office/officeart/2005/8/layout/orgChart1"/>
    <dgm:cxn modelId="{44F9ABCC-F441-4381-8872-A548E71715A6}" type="presParOf" srcId="{B205D8A6-3724-4E43-B4C2-BCB4A684DED2}" destId="{C15C7923-B9F8-4DED-9412-C8D5A23A5C30}" srcOrd="1" destOrd="0" presId="urn:microsoft.com/office/officeart/2005/8/layout/orgChart1"/>
    <dgm:cxn modelId="{3FAA7DBB-C56C-4D2E-AB90-532F2076498A}" type="presParOf" srcId="{B205D8A6-3724-4E43-B4C2-BCB4A684DED2}" destId="{60B8BCA8-319E-4775-ADE4-B6093BE6B7A1}" srcOrd="2" destOrd="0" presId="urn:microsoft.com/office/officeart/2005/8/layout/orgChart1"/>
    <dgm:cxn modelId="{85BCE20A-8157-4266-9CD7-CDB606300710}" type="presParOf" srcId="{5C74A042-2E94-443A-AE25-E161A41D733D}" destId="{3CE20AFF-3EE0-4B77-8A13-658E7015C2C3}" srcOrd="2" destOrd="0" presId="urn:microsoft.com/office/officeart/2005/8/layout/orgChart1"/>
    <dgm:cxn modelId="{BAAA93B9-84CE-48AB-B90F-34F28AC5F307}" type="presParOf" srcId="{85BE5F46-CAB0-4EEA-88D9-618437FD506B}" destId="{EC081282-AEEB-46B8-BC50-99D261AB3C06}" srcOrd="2" destOrd="0" presId="urn:microsoft.com/office/officeart/2005/8/layout/orgChart1"/>
    <dgm:cxn modelId="{D33E89BB-C02E-42F4-A7C5-833197129AFE}" type="presParOf" srcId="{85BE5F46-CAB0-4EEA-88D9-618437FD506B}" destId="{446A6742-EF7B-4CDB-91EA-4D58ACAB9E7A}" srcOrd="3" destOrd="0" presId="urn:microsoft.com/office/officeart/2005/8/layout/orgChart1"/>
    <dgm:cxn modelId="{C3EAF99D-3C70-457B-BE43-35612F7CEA51}" type="presParOf" srcId="{446A6742-EF7B-4CDB-91EA-4D58ACAB9E7A}" destId="{8FB7B7D7-91A9-4F63-AD14-C5368E8D66BB}" srcOrd="0" destOrd="0" presId="urn:microsoft.com/office/officeart/2005/8/layout/orgChart1"/>
    <dgm:cxn modelId="{B3F86BD4-0B59-4765-BE5E-19B703644D28}" type="presParOf" srcId="{8FB7B7D7-91A9-4F63-AD14-C5368E8D66BB}" destId="{87585F33-A1BF-456E-802E-3103A9A81AEA}" srcOrd="0" destOrd="0" presId="urn:microsoft.com/office/officeart/2005/8/layout/orgChart1"/>
    <dgm:cxn modelId="{62ED03AD-06CC-4B58-976F-3F4D72C950AD}" type="presParOf" srcId="{8FB7B7D7-91A9-4F63-AD14-C5368E8D66BB}" destId="{94CE1CEC-0BF2-4F95-B335-DD05F2B5A747}" srcOrd="1" destOrd="0" presId="urn:microsoft.com/office/officeart/2005/8/layout/orgChart1"/>
    <dgm:cxn modelId="{AD3466A1-01A1-4C7C-8754-3FD130F53964}" type="presParOf" srcId="{446A6742-EF7B-4CDB-91EA-4D58ACAB9E7A}" destId="{35521E2E-3D34-4166-A4E7-EFB3EA2DC6FB}" srcOrd="1" destOrd="0" presId="urn:microsoft.com/office/officeart/2005/8/layout/orgChart1"/>
    <dgm:cxn modelId="{37195D7E-6B2C-406D-BB03-AEF0A19CD3DB}" type="presParOf" srcId="{35521E2E-3D34-4166-A4E7-EFB3EA2DC6FB}" destId="{50BD5F9B-5393-4FD4-8BE7-FD78027FF340}" srcOrd="0" destOrd="0" presId="urn:microsoft.com/office/officeart/2005/8/layout/orgChart1"/>
    <dgm:cxn modelId="{DB4E675D-19E6-4165-85EB-3D6C27A5806D}" type="presParOf" srcId="{35521E2E-3D34-4166-A4E7-EFB3EA2DC6FB}" destId="{34A359D5-2A4C-4898-9F24-7873E7534AFC}" srcOrd="1" destOrd="0" presId="urn:microsoft.com/office/officeart/2005/8/layout/orgChart1"/>
    <dgm:cxn modelId="{0AD1D6E3-79DE-4467-A862-B8B4BA690DC2}" type="presParOf" srcId="{34A359D5-2A4C-4898-9F24-7873E7534AFC}" destId="{80E61903-2AF5-4049-94CA-938A53A2B566}" srcOrd="0" destOrd="0" presId="urn:microsoft.com/office/officeart/2005/8/layout/orgChart1"/>
    <dgm:cxn modelId="{A349F6FE-F224-485A-BE0A-202C486A7025}" type="presParOf" srcId="{80E61903-2AF5-4049-94CA-938A53A2B566}" destId="{A76BA040-546A-4D00-9D82-8A4AFDDAD454}" srcOrd="0" destOrd="0" presId="urn:microsoft.com/office/officeart/2005/8/layout/orgChart1"/>
    <dgm:cxn modelId="{C5E9F9A5-F910-43EA-8C17-8D6133A1A191}" type="presParOf" srcId="{80E61903-2AF5-4049-94CA-938A53A2B566}" destId="{708CAE5E-1110-4FB0-A401-10E4E7789408}" srcOrd="1" destOrd="0" presId="urn:microsoft.com/office/officeart/2005/8/layout/orgChart1"/>
    <dgm:cxn modelId="{88E4AD47-4B5D-43F4-AD27-E9BB5322E561}" type="presParOf" srcId="{34A359D5-2A4C-4898-9F24-7873E7534AFC}" destId="{602F3B0D-7717-4AA0-9851-0536006722D3}" srcOrd="1" destOrd="0" presId="urn:microsoft.com/office/officeart/2005/8/layout/orgChart1"/>
    <dgm:cxn modelId="{00B02E8E-1875-4C08-B56C-10B0E86BEAC3}" type="presParOf" srcId="{34A359D5-2A4C-4898-9F24-7873E7534AFC}" destId="{630F83A4-E366-45BA-82FE-C687394FD275}" srcOrd="2" destOrd="0" presId="urn:microsoft.com/office/officeart/2005/8/layout/orgChart1"/>
    <dgm:cxn modelId="{0B169D86-BA62-4FBF-91DA-C982274F7DF1}" type="presParOf" srcId="{446A6742-EF7B-4CDB-91EA-4D58ACAB9E7A}" destId="{D46B7516-9233-414E-92CA-79A126F488C7}" srcOrd="2" destOrd="0" presId="urn:microsoft.com/office/officeart/2005/8/layout/orgChart1"/>
    <dgm:cxn modelId="{7DAD4BCD-59D8-4C12-B066-C17F0B9F9FC3}" type="presParOf" srcId="{79CDC1D6-EB94-46BA-AD27-AB0B778B5D6B}" destId="{C541F454-C4B4-4C30-9750-BB9B64180995}" srcOrd="2" destOrd="0" presId="urn:microsoft.com/office/officeart/2005/8/layout/orgChart1"/>
    <dgm:cxn modelId="{294C9F93-6229-429A-A6AB-7B28CA32D036}" type="presParOf" srcId="{445EA4DF-73BD-425A-B79E-6CFE1FFA223E}" destId="{E41218E1-0869-48D4-8F94-43C2AACEBDF5}" srcOrd="2" destOrd="0" presId="urn:microsoft.com/office/officeart/2005/8/layout/orgChart1"/>
    <dgm:cxn modelId="{92199376-6547-4C7E-8B22-199B05C804A9}" type="presParOf" srcId="{A983D154-B054-4543-85F9-14A3F2E8057D}" destId="{BC6E4740-AF50-41BC-860A-94048919CCB4}" srcOrd="2" destOrd="0" presId="urn:microsoft.com/office/officeart/2005/8/layout/orgChart1"/>
    <dgm:cxn modelId="{39588BC2-3217-495C-84D3-BC1A71098606}" type="presParOf" srcId="{A983D154-B054-4543-85F9-14A3F2E8057D}" destId="{69C8D37E-15C6-4851-999B-4C9A3226DDAF}" srcOrd="3" destOrd="0" presId="urn:microsoft.com/office/officeart/2005/8/layout/orgChart1"/>
    <dgm:cxn modelId="{A6918D8B-A761-4FAE-9301-6D1FC149D891}" type="presParOf" srcId="{69C8D37E-15C6-4851-999B-4C9A3226DDAF}" destId="{906C4E8E-2139-4E9E-A883-8D374C0D5B1C}" srcOrd="0" destOrd="0" presId="urn:microsoft.com/office/officeart/2005/8/layout/orgChart1"/>
    <dgm:cxn modelId="{1DB84D23-0A5A-4B94-9C08-025E519E3530}" type="presParOf" srcId="{906C4E8E-2139-4E9E-A883-8D374C0D5B1C}" destId="{7D70E2B9-9E97-4E73-A11E-2525F18531C0}" srcOrd="0" destOrd="0" presId="urn:microsoft.com/office/officeart/2005/8/layout/orgChart1"/>
    <dgm:cxn modelId="{1D6A5B34-4C37-4C1F-86EE-807C25EDCCDB}" type="presParOf" srcId="{906C4E8E-2139-4E9E-A883-8D374C0D5B1C}" destId="{986DCC61-30B4-4EF7-9B6A-516E9DC0F6AE}" srcOrd="1" destOrd="0" presId="urn:microsoft.com/office/officeart/2005/8/layout/orgChart1"/>
    <dgm:cxn modelId="{49D49B13-D77E-49C3-863D-5DD5B1B024E0}" type="presParOf" srcId="{69C8D37E-15C6-4851-999B-4C9A3226DDAF}" destId="{6971AC60-DFD1-4EC9-A1D7-9D9136CB7E48}" srcOrd="1" destOrd="0" presId="urn:microsoft.com/office/officeart/2005/8/layout/orgChart1"/>
    <dgm:cxn modelId="{AE981DC4-1D43-4DD5-A57E-A51B36DACDFC}" type="presParOf" srcId="{6971AC60-DFD1-4EC9-A1D7-9D9136CB7E48}" destId="{8862762C-CA61-4A9B-9351-18DCB21112D0}" srcOrd="0" destOrd="0" presId="urn:microsoft.com/office/officeart/2005/8/layout/orgChart1"/>
    <dgm:cxn modelId="{8BD4B495-D68E-4509-8E23-CE3D6F90CA17}" type="presParOf" srcId="{6971AC60-DFD1-4EC9-A1D7-9D9136CB7E48}" destId="{B0E78F0E-B461-4FC6-8AA0-17ACC6FD4C5B}" srcOrd="1" destOrd="0" presId="urn:microsoft.com/office/officeart/2005/8/layout/orgChart1"/>
    <dgm:cxn modelId="{9732A571-D860-4006-9313-6F3D7329526C}" type="presParOf" srcId="{B0E78F0E-B461-4FC6-8AA0-17ACC6FD4C5B}" destId="{3D80734C-C19E-4803-AA60-1413BEC19A9D}" srcOrd="0" destOrd="0" presId="urn:microsoft.com/office/officeart/2005/8/layout/orgChart1"/>
    <dgm:cxn modelId="{15D17746-0EE8-47A1-BB7A-FA2236579D3E}" type="presParOf" srcId="{3D80734C-C19E-4803-AA60-1413BEC19A9D}" destId="{DD026A20-A2D5-4C58-B5AF-66A2C66E141C}" srcOrd="0" destOrd="0" presId="urn:microsoft.com/office/officeart/2005/8/layout/orgChart1"/>
    <dgm:cxn modelId="{64A9B30A-F43C-41B3-883F-00060AF0880F}" type="presParOf" srcId="{3D80734C-C19E-4803-AA60-1413BEC19A9D}" destId="{2368EC2E-1C47-402E-8405-02ACB99B519E}" srcOrd="1" destOrd="0" presId="urn:microsoft.com/office/officeart/2005/8/layout/orgChart1"/>
    <dgm:cxn modelId="{DC95B8ED-08B2-4000-BD61-A3363D62B46C}" type="presParOf" srcId="{B0E78F0E-B461-4FC6-8AA0-17ACC6FD4C5B}" destId="{C7E23B14-7872-4A0C-8A77-E35879516B8F}" srcOrd="1" destOrd="0" presId="urn:microsoft.com/office/officeart/2005/8/layout/orgChart1"/>
    <dgm:cxn modelId="{D231D3B1-A01A-4B70-903D-47CC1FA3D9FF}" type="presParOf" srcId="{B0E78F0E-B461-4FC6-8AA0-17ACC6FD4C5B}" destId="{5AEB3D4F-2EF1-453B-8224-752FBED860D0}" srcOrd="2" destOrd="0" presId="urn:microsoft.com/office/officeart/2005/8/layout/orgChart1"/>
    <dgm:cxn modelId="{85E68EF1-7751-47B9-BA10-96ACF2A88CF9}" type="presParOf" srcId="{69C8D37E-15C6-4851-999B-4C9A3226DDAF}" destId="{E57A6B92-132F-464C-B804-E026CFC58ABE}" srcOrd="2" destOrd="0" presId="urn:microsoft.com/office/officeart/2005/8/layout/orgChart1"/>
    <dgm:cxn modelId="{A628D85C-036D-4EAD-B6DB-43D8D0FB1813}" type="presParOf" srcId="{A983D154-B054-4543-85F9-14A3F2E8057D}" destId="{6036740B-6118-46AE-8E31-522BCCDC0E65}" srcOrd="4" destOrd="0" presId="urn:microsoft.com/office/officeart/2005/8/layout/orgChart1"/>
    <dgm:cxn modelId="{CF0594CA-53FD-447B-A8A9-C9EADAAFE30F}" type="presParOf" srcId="{A983D154-B054-4543-85F9-14A3F2E8057D}" destId="{C33B084C-2718-43C7-BE49-298DE7087B32}" srcOrd="5" destOrd="0" presId="urn:microsoft.com/office/officeart/2005/8/layout/orgChart1"/>
    <dgm:cxn modelId="{FF1CCFF0-42CE-448E-A754-D38EDDD6B56B}" type="presParOf" srcId="{C33B084C-2718-43C7-BE49-298DE7087B32}" destId="{C4F9E9D5-0EDE-40BD-B9D3-E94A9561D43D}" srcOrd="0" destOrd="0" presId="urn:microsoft.com/office/officeart/2005/8/layout/orgChart1"/>
    <dgm:cxn modelId="{AF090F22-CE4A-44D3-BD3D-045E1C265050}" type="presParOf" srcId="{C4F9E9D5-0EDE-40BD-B9D3-E94A9561D43D}" destId="{5A0EC1EF-FEF8-4AC8-A4AB-D211AC2B19C4}" srcOrd="0" destOrd="0" presId="urn:microsoft.com/office/officeart/2005/8/layout/orgChart1"/>
    <dgm:cxn modelId="{CB3E6307-A072-4B03-809D-9EDE0952CC68}" type="presParOf" srcId="{C4F9E9D5-0EDE-40BD-B9D3-E94A9561D43D}" destId="{AD8C5C25-D52C-4EB3-B2E4-EF54301911F5}" srcOrd="1" destOrd="0" presId="urn:microsoft.com/office/officeart/2005/8/layout/orgChart1"/>
    <dgm:cxn modelId="{8D854512-5D5C-4522-A792-458CCD0A6FEA}" type="presParOf" srcId="{C33B084C-2718-43C7-BE49-298DE7087B32}" destId="{EA24C3C6-A055-4DBA-A937-DFA54D224004}" srcOrd="1" destOrd="0" presId="urn:microsoft.com/office/officeart/2005/8/layout/orgChart1"/>
    <dgm:cxn modelId="{5F442A29-15A2-40A5-9748-8DC1248382B1}" type="presParOf" srcId="{EA24C3C6-A055-4DBA-A937-DFA54D224004}" destId="{0AA0959F-354A-40EE-9F45-55D1AFCC91FC}" srcOrd="0" destOrd="0" presId="urn:microsoft.com/office/officeart/2005/8/layout/orgChart1"/>
    <dgm:cxn modelId="{CE57AFD0-0FE6-402C-96F3-6DD24C6C680C}" type="presParOf" srcId="{EA24C3C6-A055-4DBA-A937-DFA54D224004}" destId="{FF45CFB6-8215-45F4-9215-75A3463D1FF1}" srcOrd="1" destOrd="0" presId="urn:microsoft.com/office/officeart/2005/8/layout/orgChart1"/>
    <dgm:cxn modelId="{5D830A10-6F6A-4D7F-8A00-8AD1674E3A24}" type="presParOf" srcId="{FF45CFB6-8215-45F4-9215-75A3463D1FF1}" destId="{17D8549A-7EF0-492A-9CB0-FA60F4CD54C7}" srcOrd="0" destOrd="0" presId="urn:microsoft.com/office/officeart/2005/8/layout/orgChart1"/>
    <dgm:cxn modelId="{87D7FD4E-0BCE-40C1-84D8-CCB7AF52370B}" type="presParOf" srcId="{17D8549A-7EF0-492A-9CB0-FA60F4CD54C7}" destId="{C9479538-B59C-4DD5-8DED-88FDB4440658}" srcOrd="0" destOrd="0" presId="urn:microsoft.com/office/officeart/2005/8/layout/orgChart1"/>
    <dgm:cxn modelId="{F78A9102-E4F9-41C6-AE25-F62CECE25103}" type="presParOf" srcId="{17D8549A-7EF0-492A-9CB0-FA60F4CD54C7}" destId="{F9BACEE6-7DBF-4470-9771-AC98F0A08142}" srcOrd="1" destOrd="0" presId="urn:microsoft.com/office/officeart/2005/8/layout/orgChart1"/>
    <dgm:cxn modelId="{8E5AC305-3380-4B04-8876-196FCFBFF601}" type="presParOf" srcId="{FF45CFB6-8215-45F4-9215-75A3463D1FF1}" destId="{F2D6390F-0DBB-4D2B-96E2-E5628E03FAD2}" srcOrd="1" destOrd="0" presId="urn:microsoft.com/office/officeart/2005/8/layout/orgChart1"/>
    <dgm:cxn modelId="{B2E928FD-8593-4364-88B2-9BF81235842D}" type="presParOf" srcId="{FF45CFB6-8215-45F4-9215-75A3463D1FF1}" destId="{25EE3C5A-F076-454C-ADCF-52D13CD6A4EE}" srcOrd="2" destOrd="0" presId="urn:microsoft.com/office/officeart/2005/8/layout/orgChart1"/>
    <dgm:cxn modelId="{DBC1449A-3204-44C9-91D1-88A8E1296F0B}" type="presParOf" srcId="{C33B084C-2718-43C7-BE49-298DE7087B32}" destId="{80D1EAFF-1E03-42DE-AB52-656E30CB66B4}" srcOrd="2" destOrd="0" presId="urn:microsoft.com/office/officeart/2005/8/layout/orgChart1"/>
    <dgm:cxn modelId="{929B3EDB-5642-4163-9F72-AADE20F97990}" type="presParOf" srcId="{08A331C7-5633-4451-A4FB-927A03F6484F}" destId="{20BEB66D-AFE3-470F-87CE-8F66461F893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0959F-354A-40EE-9F45-55D1AFCC91FC}">
      <dsp:nvSpPr>
        <dsp:cNvPr id="0" name=""/>
        <dsp:cNvSpPr/>
      </dsp:nvSpPr>
      <dsp:spPr>
        <a:xfrm>
          <a:off x="6815188" y="2118534"/>
          <a:ext cx="91440" cy="367077"/>
        </a:xfrm>
        <a:custGeom>
          <a:avLst/>
          <a:gdLst/>
          <a:ahLst/>
          <a:cxnLst/>
          <a:rect l="0" t="0" r="0" b="0"/>
          <a:pathLst>
            <a:path>
              <a:moveTo>
                <a:pt x="45720" y="0"/>
              </a:moveTo>
              <a:lnTo>
                <a:pt x="45720" y="3670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6740B-6118-46AE-8E31-522BCCDC0E65}">
      <dsp:nvSpPr>
        <dsp:cNvPr id="0" name=""/>
        <dsp:cNvSpPr/>
      </dsp:nvSpPr>
      <dsp:spPr>
        <a:xfrm>
          <a:off x="4745844" y="877463"/>
          <a:ext cx="2115063" cy="367077"/>
        </a:xfrm>
        <a:custGeom>
          <a:avLst/>
          <a:gdLst/>
          <a:ahLst/>
          <a:cxnLst/>
          <a:rect l="0" t="0" r="0" b="0"/>
          <a:pathLst>
            <a:path>
              <a:moveTo>
                <a:pt x="0" y="0"/>
              </a:moveTo>
              <a:lnTo>
                <a:pt x="0" y="183538"/>
              </a:lnTo>
              <a:lnTo>
                <a:pt x="2115063" y="183538"/>
              </a:lnTo>
              <a:lnTo>
                <a:pt x="2115063" y="36707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2762C-CA61-4A9B-9351-18DCB21112D0}">
      <dsp:nvSpPr>
        <dsp:cNvPr id="0" name=""/>
        <dsp:cNvSpPr/>
      </dsp:nvSpPr>
      <dsp:spPr>
        <a:xfrm>
          <a:off x="4700124" y="2118534"/>
          <a:ext cx="91440" cy="367077"/>
        </a:xfrm>
        <a:custGeom>
          <a:avLst/>
          <a:gdLst/>
          <a:ahLst/>
          <a:cxnLst/>
          <a:rect l="0" t="0" r="0" b="0"/>
          <a:pathLst>
            <a:path>
              <a:moveTo>
                <a:pt x="45720" y="0"/>
              </a:moveTo>
              <a:lnTo>
                <a:pt x="45720" y="3670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6E4740-AF50-41BC-860A-94048919CCB4}">
      <dsp:nvSpPr>
        <dsp:cNvPr id="0" name=""/>
        <dsp:cNvSpPr/>
      </dsp:nvSpPr>
      <dsp:spPr>
        <a:xfrm>
          <a:off x="4700124" y="877463"/>
          <a:ext cx="91440" cy="367077"/>
        </a:xfrm>
        <a:custGeom>
          <a:avLst/>
          <a:gdLst/>
          <a:ahLst/>
          <a:cxnLst/>
          <a:rect l="0" t="0" r="0" b="0"/>
          <a:pathLst>
            <a:path>
              <a:moveTo>
                <a:pt x="45720" y="0"/>
              </a:moveTo>
              <a:lnTo>
                <a:pt x="45720" y="36707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D5F9B-5393-4FD4-8BE7-FD78027FF340}">
      <dsp:nvSpPr>
        <dsp:cNvPr id="0" name=""/>
        <dsp:cNvSpPr/>
      </dsp:nvSpPr>
      <dsp:spPr>
        <a:xfrm>
          <a:off x="3847151" y="4600674"/>
          <a:ext cx="91440" cy="367077"/>
        </a:xfrm>
        <a:custGeom>
          <a:avLst/>
          <a:gdLst/>
          <a:ahLst/>
          <a:cxnLst/>
          <a:rect l="0" t="0" r="0" b="0"/>
          <a:pathLst>
            <a:path>
              <a:moveTo>
                <a:pt x="45720" y="0"/>
              </a:moveTo>
              <a:lnTo>
                <a:pt x="45720" y="3670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81282-AEEB-46B8-BC50-99D261AB3C06}">
      <dsp:nvSpPr>
        <dsp:cNvPr id="0" name=""/>
        <dsp:cNvSpPr/>
      </dsp:nvSpPr>
      <dsp:spPr>
        <a:xfrm>
          <a:off x="2630781" y="3359604"/>
          <a:ext cx="1262089" cy="367077"/>
        </a:xfrm>
        <a:custGeom>
          <a:avLst/>
          <a:gdLst/>
          <a:ahLst/>
          <a:cxnLst/>
          <a:rect l="0" t="0" r="0" b="0"/>
          <a:pathLst>
            <a:path>
              <a:moveTo>
                <a:pt x="0" y="0"/>
              </a:moveTo>
              <a:lnTo>
                <a:pt x="0" y="183538"/>
              </a:lnTo>
              <a:lnTo>
                <a:pt x="1262089" y="183538"/>
              </a:lnTo>
              <a:lnTo>
                <a:pt x="1262089" y="3670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2FFCF-7DF5-41C6-B07A-76B317711660}">
      <dsp:nvSpPr>
        <dsp:cNvPr id="0" name=""/>
        <dsp:cNvSpPr/>
      </dsp:nvSpPr>
      <dsp:spPr>
        <a:xfrm>
          <a:off x="1322971" y="4600674"/>
          <a:ext cx="91440" cy="367077"/>
        </a:xfrm>
        <a:custGeom>
          <a:avLst/>
          <a:gdLst/>
          <a:ahLst/>
          <a:cxnLst/>
          <a:rect l="0" t="0" r="0" b="0"/>
          <a:pathLst>
            <a:path>
              <a:moveTo>
                <a:pt x="45720" y="0"/>
              </a:moveTo>
              <a:lnTo>
                <a:pt x="45720" y="3670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FB2FD0-4225-43AE-B4D6-CF18E632790D}">
      <dsp:nvSpPr>
        <dsp:cNvPr id="0" name=""/>
        <dsp:cNvSpPr/>
      </dsp:nvSpPr>
      <dsp:spPr>
        <a:xfrm>
          <a:off x="1368691" y="3359604"/>
          <a:ext cx="1262089" cy="367077"/>
        </a:xfrm>
        <a:custGeom>
          <a:avLst/>
          <a:gdLst/>
          <a:ahLst/>
          <a:cxnLst/>
          <a:rect l="0" t="0" r="0" b="0"/>
          <a:pathLst>
            <a:path>
              <a:moveTo>
                <a:pt x="1262089" y="0"/>
              </a:moveTo>
              <a:lnTo>
                <a:pt x="1262089" y="183538"/>
              </a:lnTo>
              <a:lnTo>
                <a:pt x="0" y="183538"/>
              </a:lnTo>
              <a:lnTo>
                <a:pt x="0" y="3670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02ADCF-9526-48E0-BA48-9CF6FD6577C5}">
      <dsp:nvSpPr>
        <dsp:cNvPr id="0" name=""/>
        <dsp:cNvSpPr/>
      </dsp:nvSpPr>
      <dsp:spPr>
        <a:xfrm>
          <a:off x="2585061" y="2118534"/>
          <a:ext cx="91440" cy="367077"/>
        </a:xfrm>
        <a:custGeom>
          <a:avLst/>
          <a:gdLst/>
          <a:ahLst/>
          <a:cxnLst/>
          <a:rect l="0" t="0" r="0" b="0"/>
          <a:pathLst>
            <a:path>
              <a:moveTo>
                <a:pt x="45720" y="0"/>
              </a:moveTo>
              <a:lnTo>
                <a:pt x="45720" y="36707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E74540-E65F-4186-BD82-C5B2B59CDE08}">
      <dsp:nvSpPr>
        <dsp:cNvPr id="0" name=""/>
        <dsp:cNvSpPr/>
      </dsp:nvSpPr>
      <dsp:spPr>
        <a:xfrm>
          <a:off x="2630781" y="877463"/>
          <a:ext cx="2115063" cy="367077"/>
        </a:xfrm>
        <a:custGeom>
          <a:avLst/>
          <a:gdLst/>
          <a:ahLst/>
          <a:cxnLst/>
          <a:rect l="0" t="0" r="0" b="0"/>
          <a:pathLst>
            <a:path>
              <a:moveTo>
                <a:pt x="2115063" y="0"/>
              </a:moveTo>
              <a:lnTo>
                <a:pt x="2115063" y="183538"/>
              </a:lnTo>
              <a:lnTo>
                <a:pt x="0" y="183538"/>
              </a:lnTo>
              <a:lnTo>
                <a:pt x="0" y="36707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15204-535C-4F5A-A339-C16EF0FF23BE}">
      <dsp:nvSpPr>
        <dsp:cNvPr id="0" name=""/>
        <dsp:cNvSpPr/>
      </dsp:nvSpPr>
      <dsp:spPr>
        <a:xfrm>
          <a:off x="2212374" y="3470"/>
          <a:ext cx="5066940"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Immunohistochemistry (IHC) Screening of </a:t>
          </a:r>
        </a:p>
        <a:p>
          <a:pPr lvl="0" algn="ctr" defTabSz="622300">
            <a:lnSpc>
              <a:spcPct val="90000"/>
            </a:lnSpc>
            <a:spcBef>
              <a:spcPct val="0"/>
            </a:spcBef>
            <a:spcAft>
              <a:spcPct val="35000"/>
            </a:spcAft>
          </a:pPr>
          <a:r>
            <a:rPr lang="en-US" sz="1400" kern="1200" dirty="0" smtClean="0"/>
            <a:t>Tumor Cells for Lynch Syndrome</a:t>
          </a:r>
          <a:endParaRPr lang="en-US" sz="1400" kern="1200" dirty="0"/>
        </a:p>
      </dsp:txBody>
      <dsp:txXfrm>
        <a:off x="2212374" y="3470"/>
        <a:ext cx="5066940" cy="873993"/>
      </dsp:txXfrm>
    </dsp:sp>
    <dsp:sp modelId="{79287E23-D9FB-4692-B54B-3492E1A0AEE3}">
      <dsp:nvSpPr>
        <dsp:cNvPr id="0" name=""/>
        <dsp:cNvSpPr/>
      </dsp:nvSpPr>
      <dsp:spPr>
        <a:xfrm>
          <a:off x="1756788" y="1244541"/>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Abnormal:  Absent MLH1 and PMS2 protein expression</a:t>
          </a:r>
          <a:endParaRPr lang="en-US" sz="1400" kern="1200" dirty="0"/>
        </a:p>
      </dsp:txBody>
      <dsp:txXfrm>
        <a:off x="1756788" y="1244541"/>
        <a:ext cx="1747986" cy="873993"/>
      </dsp:txXfrm>
    </dsp:sp>
    <dsp:sp modelId="{588C0AE7-A3FF-4298-BEDB-6E53626AECEA}">
      <dsp:nvSpPr>
        <dsp:cNvPr id="0" name=""/>
        <dsp:cNvSpPr/>
      </dsp:nvSpPr>
      <dsp:spPr>
        <a:xfrm>
          <a:off x="1756788" y="2485611"/>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dirty="0" smtClean="0"/>
            <a:t>BRAF</a:t>
          </a:r>
          <a:r>
            <a:rPr lang="en-US" sz="1400" kern="1200" dirty="0" smtClean="0"/>
            <a:t> Mutation Testing (performed on tumor block)</a:t>
          </a:r>
          <a:endParaRPr lang="en-US" sz="1400" kern="1200" dirty="0"/>
        </a:p>
      </dsp:txBody>
      <dsp:txXfrm>
        <a:off x="1756788" y="2485611"/>
        <a:ext cx="1747986" cy="873993"/>
      </dsp:txXfrm>
    </dsp:sp>
    <dsp:sp modelId="{96860D55-2A8F-42C8-9F42-560A6DD4FBDC}">
      <dsp:nvSpPr>
        <dsp:cNvPr id="0" name=""/>
        <dsp:cNvSpPr/>
      </dsp:nvSpPr>
      <dsp:spPr>
        <a:xfrm>
          <a:off x="494698" y="3726681"/>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dirty="0" smtClean="0"/>
            <a:t>BRAF</a:t>
          </a:r>
          <a:r>
            <a:rPr lang="en-US" sz="1400" kern="1200" dirty="0" smtClean="0"/>
            <a:t> Positive</a:t>
          </a:r>
          <a:endParaRPr lang="en-US" sz="1400" kern="1200" dirty="0"/>
        </a:p>
      </dsp:txBody>
      <dsp:txXfrm>
        <a:off x="494698" y="3726681"/>
        <a:ext cx="1747986" cy="873993"/>
      </dsp:txXfrm>
    </dsp:sp>
    <dsp:sp modelId="{45ECB3F6-CF95-4C05-8ACD-044B64D761E6}">
      <dsp:nvSpPr>
        <dsp:cNvPr id="0" name=""/>
        <dsp:cNvSpPr/>
      </dsp:nvSpPr>
      <dsp:spPr>
        <a:xfrm>
          <a:off x="494698" y="4967752"/>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Not Lynch Syndrome</a:t>
          </a:r>
          <a:endParaRPr lang="en-US" sz="1400" kern="1200" dirty="0"/>
        </a:p>
      </dsp:txBody>
      <dsp:txXfrm>
        <a:off x="494698" y="4967752"/>
        <a:ext cx="1747986" cy="873993"/>
      </dsp:txXfrm>
    </dsp:sp>
    <dsp:sp modelId="{87585F33-A1BF-456E-802E-3103A9A81AEA}">
      <dsp:nvSpPr>
        <dsp:cNvPr id="0" name=""/>
        <dsp:cNvSpPr/>
      </dsp:nvSpPr>
      <dsp:spPr>
        <a:xfrm>
          <a:off x="3018878" y="3726681"/>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dirty="0" smtClean="0"/>
            <a:t>BRAF</a:t>
          </a:r>
          <a:r>
            <a:rPr lang="en-US" sz="1400" kern="1200" dirty="0" smtClean="0"/>
            <a:t> Negative</a:t>
          </a:r>
          <a:endParaRPr lang="en-US" sz="1400" kern="1200" dirty="0"/>
        </a:p>
      </dsp:txBody>
      <dsp:txXfrm>
        <a:off x="3018878" y="3726681"/>
        <a:ext cx="1747986" cy="873993"/>
      </dsp:txXfrm>
    </dsp:sp>
    <dsp:sp modelId="{A76BA040-546A-4D00-9D82-8A4AFDDAD454}">
      <dsp:nvSpPr>
        <dsp:cNvPr id="0" name=""/>
        <dsp:cNvSpPr/>
      </dsp:nvSpPr>
      <dsp:spPr>
        <a:xfrm>
          <a:off x="2609761" y="4967752"/>
          <a:ext cx="2566218"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Possibly Lynch Syndrome </a:t>
          </a:r>
        </a:p>
        <a:p>
          <a:pPr lvl="0" algn="ctr" defTabSz="622300">
            <a:lnSpc>
              <a:spcPct val="90000"/>
            </a:lnSpc>
            <a:spcBef>
              <a:spcPct val="0"/>
            </a:spcBef>
            <a:spcAft>
              <a:spcPct val="35000"/>
            </a:spcAft>
          </a:pPr>
          <a:r>
            <a:rPr lang="en-US" sz="1400" kern="1200" dirty="0" smtClean="0"/>
            <a:t>Follow-up with </a:t>
          </a:r>
          <a:r>
            <a:rPr lang="en-US" sz="1400" i="1" kern="1200" dirty="0" smtClean="0"/>
            <a:t>MLH1</a:t>
          </a:r>
          <a:r>
            <a:rPr lang="en-US" sz="1400" kern="1200" dirty="0" smtClean="0"/>
            <a:t> </a:t>
          </a:r>
          <a:r>
            <a:rPr lang="en-US" sz="1400" kern="1200" dirty="0" err="1" smtClean="0"/>
            <a:t>Hypermethylation</a:t>
          </a:r>
          <a:r>
            <a:rPr lang="en-US" sz="1400" kern="1200" dirty="0" smtClean="0"/>
            <a:t> Testing and/or </a:t>
          </a:r>
          <a:r>
            <a:rPr lang="en-US" sz="1400" i="1" kern="1200" dirty="0" smtClean="0"/>
            <a:t>MLH1</a:t>
          </a:r>
          <a:r>
            <a:rPr lang="en-US" sz="1400" kern="1200" dirty="0" smtClean="0"/>
            <a:t> DNA Testing</a:t>
          </a:r>
          <a:endParaRPr lang="en-US" sz="1400" kern="1200" dirty="0"/>
        </a:p>
      </dsp:txBody>
      <dsp:txXfrm>
        <a:off x="2609761" y="4967752"/>
        <a:ext cx="2566218" cy="873993"/>
      </dsp:txXfrm>
    </dsp:sp>
    <dsp:sp modelId="{7D70E2B9-9E97-4E73-A11E-2525F18531C0}">
      <dsp:nvSpPr>
        <dsp:cNvPr id="0" name=""/>
        <dsp:cNvSpPr/>
      </dsp:nvSpPr>
      <dsp:spPr>
        <a:xfrm>
          <a:off x="3871851" y="1244541"/>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Abnormal: Absent MSH2 and MSH6, MSH6, or PMS2 protein expression</a:t>
          </a:r>
          <a:endParaRPr lang="en-US" sz="1400" kern="1200" dirty="0"/>
        </a:p>
      </dsp:txBody>
      <dsp:txXfrm>
        <a:off x="3871851" y="1244541"/>
        <a:ext cx="1747986" cy="873993"/>
      </dsp:txXfrm>
    </dsp:sp>
    <dsp:sp modelId="{DD026A20-A2D5-4C58-B5AF-66A2C66E141C}">
      <dsp:nvSpPr>
        <dsp:cNvPr id="0" name=""/>
        <dsp:cNvSpPr/>
      </dsp:nvSpPr>
      <dsp:spPr>
        <a:xfrm>
          <a:off x="3871851" y="2485611"/>
          <a:ext cx="1747986" cy="873993"/>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Likely Lynch syndrome </a:t>
          </a:r>
        </a:p>
        <a:p>
          <a:pPr lvl="0" algn="ctr" defTabSz="622300">
            <a:lnSpc>
              <a:spcPct val="90000"/>
            </a:lnSpc>
            <a:spcBef>
              <a:spcPct val="0"/>
            </a:spcBef>
            <a:spcAft>
              <a:spcPct val="35000"/>
            </a:spcAft>
          </a:pPr>
          <a:r>
            <a:rPr lang="en-US" sz="1400" kern="1200" dirty="0" smtClean="0"/>
            <a:t>Follow-up with DNA testing to confirm</a:t>
          </a:r>
          <a:endParaRPr lang="en-US" sz="1400" kern="1200" dirty="0"/>
        </a:p>
      </dsp:txBody>
      <dsp:txXfrm>
        <a:off x="3871851" y="2485611"/>
        <a:ext cx="1747986" cy="873993"/>
      </dsp:txXfrm>
    </dsp:sp>
    <dsp:sp modelId="{5A0EC1EF-FEF8-4AC8-A4AB-D211AC2B19C4}">
      <dsp:nvSpPr>
        <dsp:cNvPr id="0" name=""/>
        <dsp:cNvSpPr/>
      </dsp:nvSpPr>
      <dsp:spPr>
        <a:xfrm>
          <a:off x="5986915" y="1244541"/>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Normal </a:t>
          </a:r>
        </a:p>
        <a:p>
          <a:pPr lvl="0" algn="ctr" defTabSz="622300">
            <a:lnSpc>
              <a:spcPct val="90000"/>
            </a:lnSpc>
            <a:spcBef>
              <a:spcPct val="0"/>
            </a:spcBef>
            <a:spcAft>
              <a:spcPct val="35000"/>
            </a:spcAft>
          </a:pPr>
          <a:r>
            <a:rPr lang="en-US" sz="1400" kern="1200" dirty="0" smtClean="0"/>
            <a:t>(all 4 </a:t>
          </a:r>
          <a:r>
            <a:rPr lang="en-US" sz="1400" kern="1200" smtClean="0"/>
            <a:t>proteins expressed)</a:t>
          </a:r>
          <a:endParaRPr lang="en-US" sz="1400" kern="1200" dirty="0"/>
        </a:p>
      </dsp:txBody>
      <dsp:txXfrm>
        <a:off x="5986915" y="1244541"/>
        <a:ext cx="1747986" cy="873993"/>
      </dsp:txXfrm>
    </dsp:sp>
    <dsp:sp modelId="{C9479538-B59C-4DD5-8DED-88FDB4440658}">
      <dsp:nvSpPr>
        <dsp:cNvPr id="0" name=""/>
        <dsp:cNvSpPr/>
      </dsp:nvSpPr>
      <dsp:spPr>
        <a:xfrm>
          <a:off x="5986915" y="2485611"/>
          <a:ext cx="1747986" cy="873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Likely not Lynch Syndrome</a:t>
          </a:r>
          <a:endParaRPr lang="en-US" sz="1400" kern="1200" dirty="0"/>
        </a:p>
      </dsp:txBody>
      <dsp:txXfrm>
        <a:off x="5986915" y="2485611"/>
        <a:ext cx="1747986" cy="8739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8D33-D448-4A1A-883F-1A61EAFFAA5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E1E27-BEE2-4356-A867-350C3E7D4E81}" type="slidenum">
              <a:rPr lang="en-US" smtClean="0"/>
              <a:t>‹#›</a:t>
            </a:fld>
            <a:endParaRPr lang="en-US"/>
          </a:p>
        </p:txBody>
      </p:sp>
    </p:spTree>
    <p:extLst>
      <p:ext uri="{BB962C8B-B14F-4D97-AF65-F5344CB8AC3E}">
        <p14:creationId xmlns:p14="http://schemas.microsoft.com/office/powerpoint/2010/main" val="15737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cdc.gov/genomics/implementation/toolkit/file/lynch_basic_info.docx" TargetMode="External"/><Relationship Id="rId7" Type="http://schemas.openxmlformats.org/officeDocument/2006/relationships/hyperlink" Target="https://www.cdc.gov/genomics/implementation/toolkit/file/what_is_a_cancer_reg.docx"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s://www.cdc.gov/genomics/implementation/toolkit/file/list_genetic_counselor_state.docx" TargetMode="External"/><Relationship Id="rId5" Type="http://schemas.openxmlformats.org/officeDocument/2006/relationships/hyperlink" Target="https://www.cdc.gov/genomics/implementation/toolkit/file/lynch_letter_patients.docx" TargetMode="External"/><Relationship Id="rId4" Type="http://schemas.openxmlformats.org/officeDocument/2006/relationships/hyperlink" Target="https://www.cdc.gov/genomics/implementation/toolkit/file/lynch_talk_to_family.pptx" TargetMode="Externa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cdc.gov/genomics/implementation/toolkit/file/lynch_basic_info.docx" TargetMode="External"/><Relationship Id="rId7" Type="http://schemas.openxmlformats.org/officeDocument/2006/relationships/hyperlink" Target="https://www.cdc.gov/genomics/implementation/toolkit/file/what_is_a_cancer_reg.docx"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s://www.cdc.gov/genomics/implementation/toolkit/file/list_genetic_counselor_state.docx" TargetMode="External"/><Relationship Id="rId5" Type="http://schemas.openxmlformats.org/officeDocument/2006/relationships/hyperlink" Target="https://www.cdc.gov/genomics/implementation/toolkit/file/lynch_letter_patients.docx" TargetMode="External"/><Relationship Id="rId4" Type="http://schemas.openxmlformats.org/officeDocument/2006/relationships/hyperlink" Target="https://www.cdc.gov/genomics/implementation/toolkit/file/lynch_talk_to_family.pptx"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cdc.gov/genomics/implementation/toolkit/file/lynch_basic_info.docx" TargetMode="External"/><Relationship Id="rId7" Type="http://schemas.openxmlformats.org/officeDocument/2006/relationships/hyperlink" Target="https://www.cdc.gov/genomics/implementation/toolkit/file/what_is_a_cancer_reg.docx"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s://www.cdc.gov/genomics/implementation/toolkit/file/list_genetic_counselor_state.docx" TargetMode="External"/><Relationship Id="rId5" Type="http://schemas.openxmlformats.org/officeDocument/2006/relationships/hyperlink" Target="https://www.cdc.gov/genomics/implementation/toolkit/file/lynch_letter_patients.docx" TargetMode="External"/><Relationship Id="rId4" Type="http://schemas.openxmlformats.org/officeDocument/2006/relationships/hyperlink" Target="https://www.cdc.gov/genomics/implementation/toolkit/file/lynch_talk_to_family.pptx"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cdc.gov/genomics/implementation/toolkit/file/lynch_healthcare_professionals_fact_sheet.docx" TargetMode="External"/><Relationship Id="rId2" Type="http://schemas.openxmlformats.org/officeDocument/2006/relationships/slide" Target="../slides/slide75.xml"/><Relationship Id="rId1" Type="http://schemas.openxmlformats.org/officeDocument/2006/relationships/notesMaster" Target="../notesMasters/notesMaster1.xml"/><Relationship Id="rId5" Type="http://schemas.openxmlformats.org/officeDocument/2006/relationships/hyperlink" Target="https://youtu.be/CEu7kwgCTnY" TargetMode="External"/><Relationship Id="rId4" Type="http://schemas.openxmlformats.org/officeDocument/2006/relationships/hyperlink" Target="https://www.cdc.gov/genomics/implementation/toolkit/file/lynch_guidelines.doc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cdc.gov/genomics/implementation/toolkit/file/lynch_generic_report.docx"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65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15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Family history assessment tools can be found in the USPSTF recommendation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29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Patient completes the checklist if she has a family history of breast or ovarian cancer and receives a referral if she checks 2 or more items.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316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a:t>
            </a:r>
            <a:r>
              <a:rPr lang="en-US" baseline="0" dirty="0" smtClean="0"/>
              <a:t> points f</a:t>
            </a:r>
            <a:r>
              <a:rPr lang="en-US" dirty="0" smtClean="0"/>
              <a:t>or each family member with a breast or ovarian cancer diagnosis, including second- or third-degree relatives</a:t>
            </a:r>
          </a:p>
          <a:p>
            <a:endParaRPr lang="en-US" dirty="0" smtClean="0"/>
          </a:p>
          <a:p>
            <a:r>
              <a:rPr lang="en-US" dirty="0" smtClean="0"/>
              <a:t>A score ≥ 8 is the optimum referral threshold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22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USPSTF recommendation only addresses risk assessment in individuals</a:t>
            </a:r>
            <a:r>
              <a:rPr lang="en-US" baseline="0" dirty="0" smtClean="0"/>
              <a:t> without a personal history of breast or ovarian cancer. Other guidelines are available that address HBOC risk assessment in individuals with a personal history or breast, ovarian, or other cancers (as well as addressing risk assessment based on family history in individuals without a personal history).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46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91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83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66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059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98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142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is a fictional family history.  Any similarities it has to a real patient family history is purely coincidental.  </a:t>
            </a: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59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5939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EGAPP only addresses Lynch syndrome screening in individuals</a:t>
            </a:r>
            <a:r>
              <a:rPr lang="en-US" baseline="0" dirty="0" smtClean="0"/>
              <a:t> with a personal history of colorectal cancer. Other guidelines address Lynch syndrome screening in individuals without a personal history of breast or ovarian cancer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45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Lynch syndrome associated cancers include colorectal cancer, endometrial (uterine) cancer, gastric cancer, ovarian cancer, pancreatic cancer, ureter and renal pelvis cancers, biliary tract cancer, brain cancer (usually glioblastoma), small intestinal cancer,  sebaceous gland adenocarcinoma, and </a:t>
            </a:r>
            <a:r>
              <a:rPr lang="en-US" sz="1200" kern="1200" dirty="0" err="1" smtClean="0">
                <a:solidFill>
                  <a:schemeClr val="tx1"/>
                </a:solidFill>
                <a:effectLst/>
                <a:latin typeface="+mn-lt"/>
                <a:ea typeface="+mn-ea"/>
                <a:cs typeface="+mn-cs"/>
              </a:rPr>
              <a:t>keratoacanthoma</a:t>
            </a:r>
            <a:endParaRPr lang="en-US" sz="1200" b="0" dirty="0" smtClean="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575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271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E1E27-BEE2-4356-A867-350C3E7D4E81}" type="slidenum">
              <a:rPr lang="en-US" smtClean="0"/>
              <a:t>26</a:t>
            </a:fld>
            <a:endParaRPr lang="en-US"/>
          </a:p>
        </p:txBody>
      </p:sp>
    </p:spTree>
    <p:extLst>
      <p:ext uri="{BB962C8B-B14F-4D97-AF65-F5344CB8AC3E}">
        <p14:creationId xmlns:p14="http://schemas.microsoft.com/office/powerpoint/2010/main" val="354560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75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914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65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535ED5-4C8A-40AA-93B9-531788C05A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191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860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524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433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3510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This</a:t>
            </a:r>
            <a:r>
              <a:rPr lang="en-US" b="0" baseline="0" dirty="0" smtClean="0"/>
              <a:t> is a fictional family history.  Any similarities it has to a real patient family history are purely coincidental.  </a:t>
            </a:r>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530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788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375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852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962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105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61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072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263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2621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553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413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602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072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096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826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805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52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961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687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445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E1E27-BEE2-4356-A867-350C3E7D4E81}" type="slidenum">
              <a:rPr lang="en-US" smtClean="0"/>
              <a:t>57</a:t>
            </a:fld>
            <a:endParaRPr lang="en-US"/>
          </a:p>
        </p:txBody>
      </p:sp>
    </p:spTree>
    <p:extLst>
      <p:ext uri="{BB962C8B-B14F-4D97-AF65-F5344CB8AC3E}">
        <p14:creationId xmlns:p14="http://schemas.microsoft.com/office/powerpoint/2010/main" val="2893004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298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1852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33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904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3183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990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90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565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262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template of what would be sent</a:t>
            </a:r>
            <a:r>
              <a:rPr lang="en-US" baseline="0" dirty="0" smtClean="0"/>
              <a:t> to providers or institutions as part of bidirectional registry reporting.</a:t>
            </a:r>
          </a:p>
          <a:p>
            <a:endParaRPr lang="en-US" baseline="0" dirty="0" smtClean="0"/>
          </a:p>
          <a:p>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838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is an example template of what would be sent</a:t>
            </a:r>
            <a:r>
              <a:rPr lang="en-US" baseline="0" dirty="0" smtClean="0"/>
              <a:t> to providers or institutions as part of bidirectional registry reporting.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Available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1919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0030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7538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bidirectional cancer registry reporting for the identification of individuals at risk for Hereditary Breast and Ovarian Cancer syndrome and Lynch syndrome is one approach that some state health departments have used. However, the evidence on the effectiveness of this approach has not been evaluated in a systematic manner.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6527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Please note that these materials are available</a:t>
            </a:r>
            <a:r>
              <a:rPr lang="en-US" baseline="0" dirty="0" smtClean="0">
                <a:effectLst/>
              </a:rPr>
              <a:t> on the CDC website and can be used for patient and provider education on HBOC and Lynch syndrome. </a:t>
            </a:r>
          </a:p>
          <a:p>
            <a:r>
              <a:rPr lang="en-US" baseline="0" dirty="0" smtClean="0">
                <a:effectLst/>
              </a:rPr>
              <a:t>Lynch syndrome: https://www.cdc.gov/genomics/implementation/toolkit/lynch_4.htm </a:t>
            </a:r>
          </a:p>
          <a:p>
            <a:r>
              <a:rPr lang="en-US" baseline="0" dirty="0" smtClean="0">
                <a:effectLst/>
              </a:rPr>
              <a:t>HBOC: https://www.cdc.gov/genomics/implementation/toolkit/hboc_4.htm </a:t>
            </a:r>
          </a:p>
          <a:p>
            <a:r>
              <a:rPr lang="en-US" baseline="0" dirty="0" smtClean="0">
                <a:effectLst/>
              </a:rPr>
              <a:t>Patient materials include:</a:t>
            </a:r>
          </a:p>
          <a:p>
            <a:pPr marL="171450" indent="-171450">
              <a:buFont typeface="Arial" panose="020B0604020202020204" pitchFamily="34" charset="0"/>
              <a:buChar char="•"/>
            </a:pPr>
            <a:r>
              <a:rPr lang="en-US" dirty="0" smtClean="0">
                <a:effectLst/>
                <a:hlinkClick r:id="rId3"/>
              </a:rPr>
              <a:t>Lynch Syndrome: A Guide for Patients and Their Families(https://www.cdc.gov/genomics/implementation/toolkit/file/lynch_basic_info.docx)</a:t>
            </a:r>
            <a:r>
              <a:rPr lang="en-US" dirty="0" smtClean="0">
                <a:effectLst/>
              </a:rPr>
              <a:t> </a:t>
            </a:r>
          </a:p>
          <a:p>
            <a:pPr marL="171450" indent="-171450">
              <a:buFont typeface="Arial" panose="020B0604020202020204" pitchFamily="34" charset="0"/>
              <a:buChar char="•"/>
            </a:pPr>
            <a:r>
              <a:rPr lang="en-US" dirty="0" smtClean="0">
                <a:effectLst/>
                <a:hlinkClick r:id="rId4"/>
              </a:rPr>
              <a:t>Brochure on Talking to Your Family About Your Diagnosis of Lynch Syndrome(https://www.cdc.gov/genomics/implementation/toolkit/file/lynch_talk_to_family.pptx)</a:t>
            </a:r>
            <a:r>
              <a:rPr lang="en-US" dirty="0" smtClean="0">
                <a:effectLst/>
              </a:rPr>
              <a:t> </a:t>
            </a:r>
          </a:p>
          <a:p>
            <a:pPr marL="171450" indent="-171450">
              <a:buFont typeface="Arial" panose="020B0604020202020204" pitchFamily="34" charset="0"/>
              <a:buChar char="•"/>
            </a:pPr>
            <a:r>
              <a:rPr lang="en-US" dirty="0" smtClean="0">
                <a:effectLst/>
                <a:hlinkClick r:id="rId5"/>
              </a:rPr>
              <a:t>Sample Letter for Informing Your Family Members about Your Lynch Syndrome Mutation(https://www.cdc.gov/genomics/implementation/toolkit/file/lynch_letter_patients.docx)</a:t>
            </a:r>
            <a:r>
              <a:rPr lang="en-US" dirty="0" smtClean="0">
                <a:effectLst/>
              </a:rPr>
              <a:t> </a:t>
            </a:r>
          </a:p>
          <a:p>
            <a:pPr marL="171450" indent="-171450">
              <a:buFont typeface="Arial" panose="020B0604020202020204" pitchFamily="34" charset="0"/>
              <a:buChar char="•"/>
            </a:pPr>
            <a:r>
              <a:rPr lang="en-US" dirty="0" smtClean="0">
                <a:effectLst/>
                <a:hlinkClick r:id="rId6"/>
              </a:rPr>
              <a:t>List of Cancer Genetic Specialists for Your State or Region(https://www.cdc.gov/genomics/implementation/toolkit/file/list_genetic_counselor_state.docx)</a:t>
            </a:r>
            <a:r>
              <a:rPr lang="en-US" dirty="0" smtClean="0">
                <a:effectLst/>
              </a:rPr>
              <a:t> (Please note that state programs will need to complete this form.)</a:t>
            </a:r>
          </a:p>
          <a:p>
            <a:pPr marL="171450" indent="-171450">
              <a:buFont typeface="Arial" panose="020B0604020202020204" pitchFamily="34" charset="0"/>
              <a:buChar char="•"/>
            </a:pPr>
            <a:r>
              <a:rPr lang="en-US" dirty="0" smtClean="0">
                <a:effectLst/>
                <a:hlinkClick r:id="rId7"/>
              </a:rPr>
              <a:t>What You Need to Know About Cancer Registries: Frequently Asked Questions for Patients and Their Families(https://www.cdc.gov/genomics/implementation/toolkit/file/what_is_a_cancer_reg.docx)</a:t>
            </a:r>
            <a:r>
              <a:rPr lang="en-US" dirty="0" smtClean="0">
                <a:effectLst/>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0097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Please note that these materials are available</a:t>
            </a:r>
            <a:r>
              <a:rPr lang="en-US" baseline="0" dirty="0" smtClean="0">
                <a:effectLst/>
              </a:rPr>
              <a:t> on the CDC website and can be used for patient and provider education on HBOC and Lynch syndrome. </a:t>
            </a:r>
          </a:p>
          <a:p>
            <a:r>
              <a:rPr lang="en-US" baseline="0" dirty="0" smtClean="0">
                <a:effectLst/>
              </a:rPr>
              <a:t>Lynch syndrome: https://www.cdc.gov/genomics/implementation/toolkit/lynch_4.htm </a:t>
            </a:r>
          </a:p>
          <a:p>
            <a:r>
              <a:rPr lang="en-US" baseline="0" dirty="0" smtClean="0">
                <a:effectLst/>
              </a:rPr>
              <a:t>HBOC: https://www.cdc.gov/genomics/implementation/toolkit/hboc_4.htm </a:t>
            </a:r>
          </a:p>
          <a:p>
            <a:r>
              <a:rPr lang="en-US" baseline="0" dirty="0" smtClean="0">
                <a:effectLst/>
              </a:rPr>
              <a:t>Patient materials include:</a:t>
            </a:r>
          </a:p>
          <a:p>
            <a:pPr marL="171450" indent="-171450">
              <a:buFont typeface="Arial" panose="020B0604020202020204" pitchFamily="34" charset="0"/>
              <a:buChar char="•"/>
            </a:pPr>
            <a:r>
              <a:rPr lang="en-US" dirty="0" smtClean="0">
                <a:effectLst/>
                <a:hlinkClick r:id="rId3"/>
              </a:rPr>
              <a:t>Lynch Syndrome: A Guide for Patients and Their Families(https://www.cdc.gov/genomics/implementation/toolkit/file/lynch_basic_info.docx)</a:t>
            </a:r>
            <a:r>
              <a:rPr lang="en-US" dirty="0" smtClean="0">
                <a:effectLst/>
              </a:rPr>
              <a:t> </a:t>
            </a:r>
          </a:p>
          <a:p>
            <a:pPr marL="171450" indent="-171450">
              <a:buFont typeface="Arial" panose="020B0604020202020204" pitchFamily="34" charset="0"/>
              <a:buChar char="•"/>
            </a:pPr>
            <a:r>
              <a:rPr lang="en-US" dirty="0" smtClean="0">
                <a:effectLst/>
                <a:hlinkClick r:id="rId4"/>
              </a:rPr>
              <a:t>Brochure on Talking to Your Family About Your Diagnosis of Lynch Syndrome(https://www.cdc.gov/genomics/implementation/toolkit/file/lynch_talk_to_family.pptx)</a:t>
            </a:r>
            <a:r>
              <a:rPr lang="en-US" dirty="0" smtClean="0">
                <a:effectLst/>
              </a:rPr>
              <a:t> </a:t>
            </a:r>
          </a:p>
          <a:p>
            <a:pPr marL="171450" indent="-171450">
              <a:buFont typeface="Arial" panose="020B0604020202020204" pitchFamily="34" charset="0"/>
              <a:buChar char="•"/>
            </a:pPr>
            <a:r>
              <a:rPr lang="en-US" dirty="0" smtClean="0">
                <a:effectLst/>
                <a:hlinkClick r:id="rId5"/>
              </a:rPr>
              <a:t>Sample Letter for Informing Your Family Members about Your Lynch Syndrome Mutation(https://www.cdc.gov/genomics/implementation/toolkit/file/lynch_letter_patients.docx)</a:t>
            </a:r>
            <a:r>
              <a:rPr lang="en-US" dirty="0" smtClean="0">
                <a:effectLst/>
              </a:rPr>
              <a:t> </a:t>
            </a:r>
          </a:p>
          <a:p>
            <a:pPr marL="171450" indent="-171450">
              <a:buFont typeface="Arial" panose="020B0604020202020204" pitchFamily="34" charset="0"/>
              <a:buChar char="•"/>
            </a:pPr>
            <a:r>
              <a:rPr lang="en-US" dirty="0" smtClean="0">
                <a:effectLst/>
                <a:hlinkClick r:id="rId6"/>
              </a:rPr>
              <a:t>List of Cancer Genetic Specialists for Your State or Region(https://www.cdc.gov/genomics/implementation/toolkit/file/list_genetic_counselor_state.docx)</a:t>
            </a:r>
            <a:r>
              <a:rPr lang="en-US" dirty="0" smtClean="0">
                <a:effectLst/>
              </a:rPr>
              <a:t> (Please note that state programs will need to complete this form.)</a:t>
            </a:r>
          </a:p>
          <a:p>
            <a:pPr marL="171450" indent="-171450">
              <a:buFont typeface="Arial" panose="020B0604020202020204" pitchFamily="34" charset="0"/>
              <a:buChar char="•"/>
            </a:pPr>
            <a:r>
              <a:rPr lang="en-US" dirty="0" smtClean="0">
                <a:effectLst/>
                <a:hlinkClick r:id="rId7"/>
              </a:rPr>
              <a:t>What You Need to Know About Cancer Registries: Frequently Asked Questions for Patients and Their Families(https://www.cdc.gov/genomics/implementation/toolkit/file/what_is_a_cancer_reg.docx)</a:t>
            </a:r>
            <a:r>
              <a:rPr lang="en-US" dirty="0" smtClean="0">
                <a:effectLst/>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2A89D7-7603-4ECB-ADF6-F6CF2BE4F4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9174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Please note that these materials are available</a:t>
            </a:r>
            <a:r>
              <a:rPr lang="en-US" baseline="0" dirty="0" smtClean="0">
                <a:effectLst/>
              </a:rPr>
              <a:t> on the CDC website and can be used for patient and provider education on HBOC and Lynch syndrome. </a:t>
            </a:r>
          </a:p>
          <a:p>
            <a:r>
              <a:rPr lang="en-US" baseline="0" dirty="0" smtClean="0">
                <a:effectLst/>
              </a:rPr>
              <a:t>Lynch syndrome: https://www.cdc.gov/genomics/implementation/toolkit/lynch_4.htm </a:t>
            </a:r>
          </a:p>
          <a:p>
            <a:r>
              <a:rPr lang="en-US" baseline="0" dirty="0" smtClean="0">
                <a:effectLst/>
              </a:rPr>
              <a:t>HBOC: https://www.cdc.gov/genomics/implementation/toolkit/hboc_4.htm </a:t>
            </a:r>
          </a:p>
          <a:p>
            <a:r>
              <a:rPr lang="en-US" baseline="0" dirty="0" smtClean="0">
                <a:effectLst/>
              </a:rPr>
              <a:t>Patient materials include:</a:t>
            </a:r>
          </a:p>
          <a:p>
            <a:pPr marL="171450" indent="-171450">
              <a:buFont typeface="Arial" panose="020B0604020202020204" pitchFamily="34" charset="0"/>
              <a:buChar char="•"/>
            </a:pPr>
            <a:r>
              <a:rPr lang="en-US" dirty="0" smtClean="0">
                <a:effectLst/>
                <a:hlinkClick r:id="rId3"/>
              </a:rPr>
              <a:t>Lynch Syndrome: A Guide for Patients and Their Families(https://www.cdc.gov/genomics/implementation/toolkit/file/lynch_basic_info.docx)</a:t>
            </a:r>
            <a:r>
              <a:rPr lang="en-US" dirty="0" smtClean="0">
                <a:effectLst/>
              </a:rPr>
              <a:t> </a:t>
            </a:r>
          </a:p>
          <a:p>
            <a:pPr marL="171450" indent="-171450">
              <a:buFont typeface="Arial" panose="020B0604020202020204" pitchFamily="34" charset="0"/>
              <a:buChar char="•"/>
            </a:pPr>
            <a:r>
              <a:rPr lang="en-US" dirty="0" smtClean="0">
                <a:effectLst/>
                <a:hlinkClick r:id="rId4"/>
              </a:rPr>
              <a:t>Brochure on Talking to Your Family About Your Diagnosis of Lynch Syndrome(https://www.cdc.gov/genomics/implementation/toolkit/file/lynch_talk_to_family.pptx)</a:t>
            </a:r>
            <a:r>
              <a:rPr lang="en-US" dirty="0" smtClean="0">
                <a:effectLst/>
              </a:rPr>
              <a:t> </a:t>
            </a:r>
          </a:p>
          <a:p>
            <a:pPr marL="171450" indent="-171450">
              <a:buFont typeface="Arial" panose="020B0604020202020204" pitchFamily="34" charset="0"/>
              <a:buChar char="•"/>
            </a:pPr>
            <a:r>
              <a:rPr lang="en-US" dirty="0" smtClean="0">
                <a:effectLst/>
                <a:hlinkClick r:id="rId5"/>
              </a:rPr>
              <a:t>Sample Letter for Informing Your Family Members about Your Lynch Syndrome Mutation(https://www.cdc.gov/genomics/implementation/toolkit/file/lynch_letter_patients.docx)</a:t>
            </a:r>
            <a:r>
              <a:rPr lang="en-US" dirty="0" smtClean="0">
                <a:effectLst/>
              </a:rPr>
              <a:t> </a:t>
            </a:r>
          </a:p>
          <a:p>
            <a:pPr marL="171450" indent="-171450">
              <a:buFont typeface="Arial" panose="020B0604020202020204" pitchFamily="34" charset="0"/>
              <a:buChar char="•"/>
            </a:pPr>
            <a:r>
              <a:rPr lang="en-US" dirty="0" smtClean="0">
                <a:effectLst/>
                <a:hlinkClick r:id="rId6"/>
              </a:rPr>
              <a:t>List of Cancer Genetic Specialists for Your State or Region(https://www.cdc.gov/genomics/implementation/toolkit/file/list_genetic_counselor_state.docx)</a:t>
            </a:r>
            <a:r>
              <a:rPr lang="en-US" dirty="0" smtClean="0">
                <a:effectLst/>
              </a:rPr>
              <a:t> (Please note that state programs will need to complete this form.)</a:t>
            </a:r>
          </a:p>
          <a:p>
            <a:pPr marL="171450" indent="-171450">
              <a:buFont typeface="Arial" panose="020B0604020202020204" pitchFamily="34" charset="0"/>
              <a:buChar char="•"/>
            </a:pPr>
            <a:r>
              <a:rPr lang="en-US" dirty="0" smtClean="0">
                <a:effectLst/>
                <a:hlinkClick r:id="rId7"/>
              </a:rPr>
              <a:t>What You Need to Know About Cancer Registries: Frequently Asked Questions for Patients and Their Families(https://www.cdc.gov/genomics/implementation/toolkit/file/what_is_a_cancer_reg.docx)</a:t>
            </a:r>
            <a:r>
              <a:rPr lang="en-US" dirty="0" smtClean="0">
                <a:effectLst/>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2A89D7-7603-4ECB-ADF6-F6CF2BE4F4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413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Please note that these materials are available</a:t>
            </a:r>
            <a:r>
              <a:rPr lang="en-US" baseline="0" dirty="0" smtClean="0">
                <a:effectLst/>
              </a:rPr>
              <a:t> on the CDC website and can be used for patient and provider education on HBOC and Lynch syndrome. </a:t>
            </a:r>
          </a:p>
          <a:p>
            <a:r>
              <a:rPr lang="en-US" baseline="0" dirty="0" smtClean="0">
                <a:effectLst/>
              </a:rPr>
              <a:t>Lynch syndrome: https://www.cdc.gov/genomics/implementation/toolkit/lynch_4.htm </a:t>
            </a:r>
          </a:p>
          <a:p>
            <a:r>
              <a:rPr lang="en-US" baseline="0" dirty="0" smtClean="0">
                <a:effectLst/>
              </a:rPr>
              <a:t>HBOC: https://www.cdc.gov/genomics/implementation/toolkit/hboc_4.htm </a:t>
            </a:r>
          </a:p>
          <a:p>
            <a:r>
              <a:rPr lang="en-US" b="1" dirty="0" smtClean="0">
                <a:effectLst/>
              </a:rPr>
              <a:t>Information for Providers</a:t>
            </a:r>
          </a:p>
          <a:p>
            <a:pPr marL="171450" indent="-171450">
              <a:buFont typeface="Arial" panose="020B0604020202020204" pitchFamily="34" charset="0"/>
              <a:buChar char="•"/>
            </a:pPr>
            <a:r>
              <a:rPr lang="en-US" dirty="0" smtClean="0">
                <a:effectLst/>
                <a:hlinkClick r:id="rId3"/>
              </a:rPr>
              <a:t>Lynch Syndrome: Fact Sheet for Healthcare Professionals(https://www.cdc.gov/genomics/implementation/toolkit/file/lynch_healthcare_professionals_fact_sheet.docx)</a:t>
            </a:r>
            <a:r>
              <a:rPr lang="en-US" dirty="0" smtClean="0">
                <a:effectLst/>
              </a:rPr>
              <a:t> </a:t>
            </a:r>
          </a:p>
          <a:p>
            <a:pPr marL="171450" indent="-171450">
              <a:buFont typeface="Arial" panose="020B0604020202020204" pitchFamily="34" charset="0"/>
              <a:buChar char="•"/>
            </a:pPr>
            <a:r>
              <a:rPr lang="en-US" dirty="0" smtClean="0">
                <a:effectLst/>
                <a:hlinkClick r:id="rId4"/>
              </a:rPr>
              <a:t>Evidence-based Practice Guidelines Supporting Genetic Susceptibility Testing for Lynch Syndrome(https://www.cdc.gov/genomics/implementation/toolkit/file/lynch_guidelines.docx)</a:t>
            </a:r>
            <a:r>
              <a:rPr lang="en-US" dirty="0" smtClean="0">
                <a:effectLst/>
              </a:rPr>
              <a:t> </a:t>
            </a:r>
          </a:p>
          <a:p>
            <a:pPr marL="171450" indent="-171450">
              <a:buFont typeface="Arial" panose="020B0604020202020204" pitchFamily="34" charset="0"/>
              <a:buChar char="•"/>
            </a:pPr>
            <a:r>
              <a:rPr lang="en-US" dirty="0" smtClean="0">
                <a:effectLst/>
                <a:hlinkClick r:id="rId5"/>
              </a:rPr>
              <a:t>Bidirectional cancer registry reporting to identify patients at high risk for hereditary cancer syndromes: what providers and institutions need to know</a:t>
            </a:r>
            <a:r>
              <a:rPr lang="en-US" dirty="0" smtClean="0">
                <a:effectLst/>
              </a:rPr>
              <a:t>. Video for educational outreach to providers and institutions in states that have bidirectional cancer registry reporting programs in place.</a:t>
            </a:r>
          </a:p>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246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according</a:t>
            </a:r>
            <a:r>
              <a:rPr lang="en-US" baseline="0" dirty="0" smtClean="0"/>
              <a:t> to EGAPP, colorectal cancer risk is 45% by age 70</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8619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following materials were developed to support state programs using bidirectional cancer registry reporting to identify individuals at risk for Lynch syndrome and HBOC.</a:t>
            </a:r>
            <a:r>
              <a:rPr lang="en-US" baseline="0" dirty="0" smtClean="0">
                <a:effectLst/>
              </a:rPr>
              <a:t> </a:t>
            </a:r>
            <a:r>
              <a:rPr lang="en-US" dirty="0" smtClean="0">
                <a:effectLst/>
              </a:rPr>
              <a:t>State health departments are encouraged to customize the materials to meet their needs. </a:t>
            </a:r>
            <a:r>
              <a:rPr lang="en-US" baseline="0" dirty="0" smtClean="0">
                <a:effectLst/>
              </a:rPr>
              <a:t> </a:t>
            </a:r>
          </a:p>
          <a:p>
            <a:r>
              <a:rPr lang="en-US" dirty="0" smtClean="0">
                <a:effectLst/>
              </a:rPr>
              <a:t>Please note that these materials are available</a:t>
            </a:r>
            <a:r>
              <a:rPr lang="en-US" baseline="0" dirty="0" smtClean="0">
                <a:effectLst/>
              </a:rPr>
              <a:t> on the CDC website:</a:t>
            </a:r>
          </a:p>
          <a:p>
            <a:r>
              <a:rPr lang="en-US" baseline="0" dirty="0" smtClean="0">
                <a:effectLst/>
              </a:rPr>
              <a:t>Lynch syndrome: https://www.cdc.gov/genomics/implementation/toolkit/lynch_4.htm </a:t>
            </a:r>
          </a:p>
          <a:p>
            <a:r>
              <a:rPr lang="en-US" baseline="0" dirty="0" smtClean="0">
                <a:effectLst/>
              </a:rPr>
              <a:t>HBOC: https://www.cdc.gov/genomics/implementation/toolkit/hboc_4.htm </a:t>
            </a:r>
          </a:p>
          <a:p>
            <a:r>
              <a:rPr lang="en-US" b="1" dirty="0" smtClean="0">
                <a:effectLst/>
              </a:rPr>
              <a:t>Reporting Tools</a:t>
            </a:r>
          </a:p>
          <a:p>
            <a:r>
              <a:rPr lang="en-US" dirty="0" smtClean="0">
                <a:effectLst/>
                <a:hlinkClick r:id="rId3"/>
              </a:rPr>
              <a:t>Sample Hospital and Medical Center Cancer Genetics Data Report on Potential Lynch Syndrome-Related Cancers(https://www.cdc.gov/genomics/implementation/toolkit/file/lynch_generic_report.docx)</a:t>
            </a:r>
            <a:r>
              <a:rPr lang="en-US" dirty="0" smtClean="0">
                <a:effectLst/>
              </a:rPr>
              <a:t> (Please note that state programs will need to complete this form.)</a:t>
            </a:r>
          </a:p>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404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Only those who meet certain criteria (related to age of diagnosis, type of cancer, presence of certain other cancers or cancer in both breasts, ancestry, and family health history) should be referred.</a:t>
            </a:r>
            <a:endParaRPr lang="en-US" sz="12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0250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Only those who meet certain criteria (related to the number</a:t>
            </a:r>
            <a:r>
              <a:rPr lang="en-US" sz="1200" baseline="0" dirty="0" smtClean="0"/>
              <a:t> of relatives affected and </a:t>
            </a:r>
            <a:r>
              <a:rPr lang="en-US" sz="1200" dirty="0" smtClean="0"/>
              <a:t>relatives’ age of diagnosis, type of cancer, presence of certain other cancers or cancer in both breasts, ancestry, and degree of closeness) should be referred.</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6252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primary</a:t>
            </a:r>
            <a:r>
              <a:rPr lang="en-US" baseline="0" dirty="0" smtClean="0"/>
              <a:t> breast cancers, in the same breast or bilaterally, are an indication for referral.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0584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woman with a personal history</a:t>
            </a:r>
            <a:r>
              <a:rPr lang="en-US" baseline="0" dirty="0" smtClean="0"/>
              <a:t> of breast cancer and any of the following should be referred:</a:t>
            </a:r>
          </a:p>
          <a:p>
            <a:pPr lvl="1"/>
            <a:r>
              <a:rPr lang="en-US" sz="2100" dirty="0" smtClean="0">
                <a:solidFill>
                  <a:srgbClr val="000000"/>
                </a:solidFill>
              </a:rPr>
              <a:t>≥ </a:t>
            </a:r>
            <a:r>
              <a:rPr lang="en-US" sz="2100" dirty="0" smtClean="0"/>
              <a:t>1 close blood relative with breast cancer diagnosed ≤ age 50</a:t>
            </a:r>
          </a:p>
          <a:p>
            <a:pPr lvl="1"/>
            <a:r>
              <a:rPr lang="en-US" sz="2100" dirty="0" smtClean="0">
                <a:solidFill>
                  <a:srgbClr val="000000"/>
                </a:solidFill>
              </a:rPr>
              <a:t>≥ </a:t>
            </a:r>
            <a:r>
              <a:rPr lang="en-US" sz="2100" dirty="0" smtClean="0"/>
              <a:t>2 close blood relatives with breast cancer at any age</a:t>
            </a:r>
          </a:p>
          <a:p>
            <a:pPr lvl="1"/>
            <a:r>
              <a:rPr lang="en-US" sz="2100" dirty="0" smtClean="0">
                <a:solidFill>
                  <a:srgbClr val="000000"/>
                </a:solidFill>
              </a:rPr>
              <a:t>≥ </a:t>
            </a:r>
            <a:r>
              <a:rPr lang="en-US" sz="2100" dirty="0" smtClean="0"/>
              <a:t>1 close blood relative with ovarian carcinoma</a:t>
            </a:r>
          </a:p>
          <a:p>
            <a:pPr lvl="1"/>
            <a:r>
              <a:rPr lang="en-US" sz="2100" dirty="0" smtClean="0">
                <a:solidFill>
                  <a:srgbClr val="000000"/>
                </a:solidFill>
              </a:rPr>
              <a:t>≥ </a:t>
            </a:r>
            <a:r>
              <a:rPr lang="en-US" sz="2100" dirty="0" smtClean="0"/>
              <a:t>2 close blood relatives with pancreatic cancer and/or high grade prostate cancer at any age</a:t>
            </a:r>
          </a:p>
          <a:p>
            <a:pPr lvl="1"/>
            <a:r>
              <a:rPr lang="en-US" sz="2100" dirty="0" smtClean="0"/>
              <a:t>A close male blood relative with breast cancer</a:t>
            </a:r>
          </a:p>
          <a:p>
            <a:pPr lvl="1"/>
            <a:r>
              <a:rPr lang="en-US" sz="2100" dirty="0" smtClean="0"/>
              <a:t>Ashkenazi Jewish or Eastern European ancestry</a:t>
            </a:r>
          </a:p>
          <a:p>
            <a:pPr lvl="1"/>
            <a:endParaRPr lang="en-US" sz="2100" dirty="0" smtClean="0"/>
          </a:p>
          <a:p>
            <a:pPr lvl="1"/>
            <a:r>
              <a:rPr lang="en-US" sz="2100" dirty="0" smtClean="0"/>
              <a:t>Both Karen and her aunt meet criteria for further genetic evaluation.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0843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close blood relatives of an individual with a BRCA mutation should be referred for further genetic evaluation. BRCA mutations can increase risk for prostate, pancreatic, and male breast cancer in men, so male relatives should also be considered for referral. First degree relatives have a 50% chance of having HBOC.</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9910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Nina has not had genetic testing, we do not know if her early-onset breast cancer was caused by a BRCA mutation. Nina is the most informative person in the family to test. If Nina’s BRCA testing result were negative, Alice would still be at a heightened risk for breast cancer due to her family history.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05879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E1E27-BEE2-4356-A867-350C3E7D4E81}" type="slidenum">
              <a:rPr lang="en-US" smtClean="0"/>
              <a:t>90</a:t>
            </a:fld>
            <a:endParaRPr lang="en-US"/>
          </a:p>
        </p:txBody>
      </p:sp>
    </p:spTree>
    <p:extLst>
      <p:ext uri="{BB962C8B-B14F-4D97-AF65-F5344CB8AC3E}">
        <p14:creationId xmlns:p14="http://schemas.microsoft.com/office/powerpoint/2010/main" val="62864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Because her triple negative breast cancer was not diagnosed before age 60, Megan does not meet criteria for further genetic evaluation.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1825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a:t>
            </a:r>
            <a:r>
              <a:rPr lang="en-US" baseline="0" dirty="0" smtClean="0"/>
              <a:t> EGAPP recommendations, all individuals with newly diagnosed colorectal cancer should be screened for Lynch syndrome.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37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3246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with endometrial cancer prior to age 50 are more likely</a:t>
            </a:r>
            <a:r>
              <a:rPr lang="en-US" baseline="0" dirty="0" smtClean="0"/>
              <a:t> to have Lynch syndrome.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00803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family history does not meet criteria for further genetic evaluation.  Alan’s affected second-degree relatives are on opposing sides of the family, and neither instance of cancer occurred before age 50.</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6164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3 or more family members with a Lynch-associated cancer is an indication for referral.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292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7457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65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3CBD6-7C8B-7749-901A-3C5B093FF3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18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199C9C-695C-8B4D-920E-C899A1473AC3}" type="datetime1">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118578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623DC-ACBD-494B-8A03-5092F2415CA0}" type="datetime1">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284565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D4E56-C17C-1449-BC96-A7A1D2E7906D}" type="datetime1">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307253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smtClean="0"/>
              <a:t>Bottom band: CSELS</a:t>
            </a:r>
            <a:endParaRPr lang="en-US" dirty="0"/>
          </a:p>
        </p:txBody>
      </p:sp>
      <p:sp>
        <p:nvSpPr>
          <p:cNvPr id="6" name="Text Placeholder 7"/>
          <p:cNvSpPr>
            <a:spLocks noGrp="1"/>
          </p:cNvSpPr>
          <p:nvPr>
            <p:ph type="body" sz="quarter" idx="10"/>
          </p:nvPr>
        </p:nvSpPr>
        <p:spPr>
          <a:xfrm>
            <a:off x="609600" y="1545167"/>
            <a:ext cx="10972800" cy="4455584"/>
          </a:xfrm>
        </p:spPr>
        <p:txBody>
          <a:bodyPr/>
          <a:lstStyle>
            <a:lvl1pPr marL="342900" indent="-342900">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6433852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tside Pag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54181" y="605120"/>
            <a:ext cx="2859579" cy="3533887"/>
          </a:xfrm>
        </p:spPr>
        <p:txBody>
          <a:bodyPr tIns="984699">
            <a:normAutofit/>
          </a:bodyPr>
          <a:lstStyle>
            <a:lvl1pPr marL="0" indent="0" algn="ctr">
              <a:buNone/>
              <a:defRPr sz="1350"/>
            </a:lvl1pPr>
          </a:lstStyle>
          <a:p>
            <a:r>
              <a:rPr lang="en-US" dirty="0" smtClean="0"/>
              <a:t>Click icon to add picture</a:t>
            </a:r>
            <a:endParaRPr dirty="0"/>
          </a:p>
        </p:txBody>
      </p:sp>
      <p:sp>
        <p:nvSpPr>
          <p:cNvPr id="15" name="Picture Placeholder 11"/>
          <p:cNvSpPr>
            <a:spLocks noGrp="1"/>
          </p:cNvSpPr>
          <p:nvPr>
            <p:ph type="pic" sz="quarter" idx="11"/>
          </p:nvPr>
        </p:nvSpPr>
        <p:spPr>
          <a:xfrm>
            <a:off x="4555378" y="605120"/>
            <a:ext cx="2970415" cy="3533887"/>
          </a:xfrm>
        </p:spPr>
        <p:txBody>
          <a:bodyPr tIns="984699">
            <a:normAutofit/>
          </a:bodyPr>
          <a:lstStyle>
            <a:lvl1pPr marL="0" indent="0" algn="ctr">
              <a:buNone/>
              <a:defRPr sz="1350"/>
            </a:lvl1pPr>
          </a:lstStyle>
          <a:p>
            <a:r>
              <a:rPr lang="en-US" dirty="0" smtClean="0"/>
              <a:t>Click icon to add picture</a:t>
            </a:r>
            <a:endParaRPr dirty="0"/>
          </a:p>
        </p:txBody>
      </p:sp>
      <p:sp>
        <p:nvSpPr>
          <p:cNvPr id="18" name="Picture Placeholder 11"/>
          <p:cNvSpPr>
            <a:spLocks noGrp="1"/>
          </p:cNvSpPr>
          <p:nvPr>
            <p:ph type="pic" sz="quarter" idx="12"/>
          </p:nvPr>
        </p:nvSpPr>
        <p:spPr>
          <a:xfrm>
            <a:off x="8656325" y="1839559"/>
            <a:ext cx="2970415" cy="4171279"/>
          </a:xfrm>
        </p:spPr>
        <p:txBody>
          <a:bodyPr tIns="984699">
            <a:normAutofit/>
          </a:bodyPr>
          <a:lstStyle>
            <a:lvl1pPr marL="0" indent="0" algn="ctr">
              <a:buNone/>
              <a:defRPr sz="1350"/>
            </a:lvl1pPr>
          </a:lstStyle>
          <a:p>
            <a:r>
              <a:rPr lang="en-US" dirty="0" smtClean="0"/>
              <a:t>Click icon to add picture</a:t>
            </a:r>
            <a:endParaRPr dirty="0"/>
          </a:p>
        </p:txBody>
      </p:sp>
      <p:sp>
        <p:nvSpPr>
          <p:cNvPr id="22" name="Text Placeholder 21"/>
          <p:cNvSpPr>
            <a:spLocks noGrp="1"/>
          </p:cNvSpPr>
          <p:nvPr>
            <p:ph type="body" sz="quarter" idx="13" hasCustomPrompt="1"/>
          </p:nvPr>
        </p:nvSpPr>
        <p:spPr>
          <a:xfrm>
            <a:off x="8657172" y="564497"/>
            <a:ext cx="2969105" cy="1113584"/>
          </a:xfrm>
        </p:spPr>
        <p:txBody>
          <a:bodyPr anchor="ctr">
            <a:noAutofit/>
          </a:bodyPr>
          <a:lstStyle>
            <a:lvl1pPr marL="0" indent="0" algn="ctr">
              <a:lnSpc>
                <a:spcPct val="85000"/>
              </a:lnSpc>
              <a:spcBef>
                <a:spcPts val="0"/>
              </a:spcBef>
              <a:buNone/>
              <a:defRPr sz="2400">
                <a:solidFill>
                  <a:schemeClr val="tx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business</a:t>
            </a:r>
            <a:br>
              <a:rPr/>
            </a:br>
            <a:r>
              <a:rPr/>
              <a:t>name</a:t>
            </a:r>
          </a:p>
        </p:txBody>
      </p:sp>
      <p:sp>
        <p:nvSpPr>
          <p:cNvPr id="23" name="Text Placeholder 21"/>
          <p:cNvSpPr>
            <a:spLocks noGrp="1"/>
          </p:cNvSpPr>
          <p:nvPr>
            <p:ph type="body" sz="quarter" idx="14" hasCustomPrompt="1"/>
          </p:nvPr>
        </p:nvSpPr>
        <p:spPr>
          <a:xfrm>
            <a:off x="4555378" y="4381503"/>
            <a:ext cx="2969105" cy="441383"/>
          </a:xfrm>
        </p:spPr>
        <p:txBody>
          <a:bodyPr anchor="b">
            <a:noAutofit/>
          </a:bodyPr>
          <a:lstStyle>
            <a:lvl1pPr marL="0" indent="0" algn="ctr">
              <a:lnSpc>
                <a:spcPct val="85000"/>
              </a:lnSpc>
              <a:spcBef>
                <a:spcPts val="0"/>
              </a:spcBef>
              <a:buNone/>
              <a:defRPr sz="1050">
                <a:solidFill>
                  <a:schemeClr val="accent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business name</a:t>
            </a:r>
          </a:p>
        </p:txBody>
      </p:sp>
      <p:sp>
        <p:nvSpPr>
          <p:cNvPr id="24" name="Text Placeholder 21"/>
          <p:cNvSpPr>
            <a:spLocks noGrp="1"/>
          </p:cNvSpPr>
          <p:nvPr>
            <p:ph type="body" sz="quarter" idx="15" hasCustomPrompt="1"/>
          </p:nvPr>
        </p:nvSpPr>
        <p:spPr>
          <a:xfrm>
            <a:off x="4555378" y="4822687"/>
            <a:ext cx="2969105" cy="858696"/>
          </a:xfrm>
        </p:spPr>
        <p:txBody>
          <a:bodyPr anchor="t">
            <a:noAutofit/>
          </a:bodyPr>
          <a:lstStyle>
            <a:lvl1pPr marL="0" indent="0" algn="ctr">
              <a:lnSpc>
                <a:spcPct val="100000"/>
              </a:lnSpc>
              <a:spcBef>
                <a:spcPts val="0"/>
              </a:spcBef>
              <a:buNone/>
              <a:defRPr sz="75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dirty="0"/>
              <a:t>business </a:t>
            </a:r>
            <a:r>
              <a:rPr lang="en-US" dirty="0" smtClean="0"/>
              <a:t>contact information</a:t>
            </a:r>
            <a:endParaRPr dirty="0"/>
          </a:p>
        </p:txBody>
      </p:sp>
      <p:sp>
        <p:nvSpPr>
          <p:cNvPr id="27" name="Text Placeholder 21"/>
          <p:cNvSpPr>
            <a:spLocks noGrp="1"/>
          </p:cNvSpPr>
          <p:nvPr>
            <p:ph type="body" sz="quarter" idx="18" hasCustomPrompt="1"/>
          </p:nvPr>
        </p:nvSpPr>
        <p:spPr>
          <a:xfrm>
            <a:off x="4555378" y="6047996"/>
            <a:ext cx="2969105" cy="395600"/>
          </a:xfrm>
        </p:spPr>
        <p:txBody>
          <a:bodyPr anchor="ctr">
            <a:noAutofit/>
          </a:bodyPr>
          <a:lstStyle>
            <a:lvl1pPr marL="0" indent="0" algn="ctr">
              <a:lnSpc>
                <a:spcPct val="100000"/>
              </a:lnSpc>
              <a:spcBef>
                <a:spcPts val="0"/>
              </a:spcBef>
              <a:buNone/>
              <a:defRPr sz="75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website URL</a:t>
            </a:r>
          </a:p>
        </p:txBody>
      </p:sp>
      <p:sp>
        <p:nvSpPr>
          <p:cNvPr id="28" name="Text Placeholder 21"/>
          <p:cNvSpPr>
            <a:spLocks noGrp="1"/>
          </p:cNvSpPr>
          <p:nvPr>
            <p:ph type="body" sz="quarter" idx="19" hasCustomPrompt="1"/>
          </p:nvPr>
        </p:nvSpPr>
        <p:spPr>
          <a:xfrm>
            <a:off x="554181" y="4179349"/>
            <a:ext cx="2859579" cy="1831489"/>
          </a:xfrm>
        </p:spPr>
        <p:txBody>
          <a:bodyPr lIns="164117" rIns="164117" anchor="ctr">
            <a:noAutofit/>
          </a:bodyPr>
          <a:lstStyle>
            <a:lvl1pPr marL="0" indent="0" algn="l">
              <a:lnSpc>
                <a:spcPct val="130000"/>
              </a:lnSpc>
              <a:spcBef>
                <a:spcPts val="0"/>
              </a:spcBef>
              <a:buNone/>
              <a:defRPr sz="75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Click to add text</a:t>
            </a:r>
          </a:p>
        </p:txBody>
      </p:sp>
    </p:spTree>
    <p:extLst>
      <p:ext uri="{BB962C8B-B14F-4D97-AF65-F5344CB8AC3E}">
        <p14:creationId xmlns:p14="http://schemas.microsoft.com/office/powerpoint/2010/main" val="10879144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side Pag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54185" y="605119"/>
            <a:ext cx="2970415" cy="2008991"/>
          </a:xfrm>
        </p:spPr>
        <p:txBody>
          <a:bodyPr tIns="410291">
            <a:normAutofit/>
          </a:bodyPr>
          <a:lstStyle>
            <a:lvl1pPr marL="0" indent="0" algn="ctr">
              <a:buNone/>
              <a:defRPr sz="1350"/>
            </a:lvl1pPr>
          </a:lstStyle>
          <a:p>
            <a:r>
              <a:rPr lang="en-US" dirty="0" smtClean="0"/>
              <a:t>Click icon to add picture</a:t>
            </a:r>
            <a:endParaRPr dirty="0"/>
          </a:p>
        </p:txBody>
      </p:sp>
      <p:sp>
        <p:nvSpPr>
          <p:cNvPr id="31" name="Text Placeholder 21"/>
          <p:cNvSpPr>
            <a:spLocks noGrp="1"/>
          </p:cNvSpPr>
          <p:nvPr>
            <p:ph type="body" sz="quarter" idx="20" hasCustomPrompt="1"/>
          </p:nvPr>
        </p:nvSpPr>
        <p:spPr>
          <a:xfrm>
            <a:off x="554185" y="2651271"/>
            <a:ext cx="2970415" cy="584431"/>
          </a:xfrm>
        </p:spPr>
        <p:txBody>
          <a:bodyPr lIns="82058" rIns="82058" bIns="0" anchor="b">
            <a:noAutofit/>
          </a:bodyPr>
          <a:lstStyle>
            <a:lvl1pPr marL="0" indent="0" algn="l">
              <a:lnSpc>
                <a:spcPct val="114000"/>
              </a:lnSpc>
              <a:spcBef>
                <a:spcPts val="539"/>
              </a:spcBef>
              <a:buNone/>
              <a:defRPr sz="1350">
                <a:solidFill>
                  <a:schemeClr val="accent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Click to add text</a:t>
            </a:r>
          </a:p>
        </p:txBody>
      </p:sp>
      <p:sp>
        <p:nvSpPr>
          <p:cNvPr id="33" name="Text Placeholder 21"/>
          <p:cNvSpPr>
            <a:spLocks noGrp="1"/>
          </p:cNvSpPr>
          <p:nvPr>
            <p:ph type="body" sz="quarter" idx="21" hasCustomPrompt="1"/>
          </p:nvPr>
        </p:nvSpPr>
        <p:spPr>
          <a:xfrm>
            <a:off x="4987640" y="806826"/>
            <a:ext cx="2355273" cy="2958353"/>
          </a:xfrm>
        </p:spPr>
        <p:txBody>
          <a:bodyPr lIns="82058" tIns="82058" rIns="82058" bIns="82058" anchor="ctr">
            <a:noAutofit/>
          </a:bodyPr>
          <a:lstStyle>
            <a:lvl1pPr marL="0" indent="0" algn="l">
              <a:lnSpc>
                <a:spcPct val="130000"/>
              </a:lnSpc>
              <a:spcBef>
                <a:spcPts val="539"/>
              </a:spcBef>
              <a:buNone/>
              <a:defRPr sz="1050">
                <a:solidFill>
                  <a:schemeClr val="accent2">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Click to add text</a:t>
            </a:r>
          </a:p>
        </p:txBody>
      </p:sp>
      <p:sp>
        <p:nvSpPr>
          <p:cNvPr id="34" name="Picture Placeholder 11"/>
          <p:cNvSpPr>
            <a:spLocks noGrp="1"/>
          </p:cNvSpPr>
          <p:nvPr>
            <p:ph type="pic" sz="quarter" idx="22"/>
          </p:nvPr>
        </p:nvSpPr>
        <p:spPr>
          <a:xfrm>
            <a:off x="4666214" y="4138755"/>
            <a:ext cx="2970415" cy="1862317"/>
          </a:xfrm>
        </p:spPr>
        <p:txBody>
          <a:bodyPr tIns="410291">
            <a:normAutofit/>
          </a:bodyPr>
          <a:lstStyle>
            <a:lvl1pPr marL="0" indent="0" algn="ctr">
              <a:buNone/>
              <a:defRPr sz="1350"/>
            </a:lvl1pPr>
          </a:lstStyle>
          <a:p>
            <a:r>
              <a:rPr lang="en-US" dirty="0" smtClean="0"/>
              <a:t>Click icon to add picture</a:t>
            </a:r>
            <a:endParaRPr dirty="0"/>
          </a:p>
        </p:txBody>
      </p:sp>
      <p:sp>
        <p:nvSpPr>
          <p:cNvPr id="36" name="Text Placeholder 21"/>
          <p:cNvSpPr>
            <a:spLocks noGrp="1"/>
          </p:cNvSpPr>
          <p:nvPr>
            <p:ph type="body" sz="quarter" idx="24" hasCustomPrompt="1"/>
          </p:nvPr>
        </p:nvSpPr>
        <p:spPr>
          <a:xfrm>
            <a:off x="8770389" y="3977353"/>
            <a:ext cx="2859579" cy="314661"/>
          </a:xfrm>
        </p:spPr>
        <p:txBody>
          <a:bodyPr lIns="82058" rIns="82058" bIns="0" anchor="b">
            <a:noAutofit/>
          </a:bodyPr>
          <a:lstStyle>
            <a:lvl1pPr marL="0" indent="0" algn="l">
              <a:lnSpc>
                <a:spcPct val="114000"/>
              </a:lnSpc>
              <a:spcBef>
                <a:spcPts val="539"/>
              </a:spcBef>
              <a:buNone/>
              <a:defRPr sz="825">
                <a:solidFill>
                  <a:schemeClr val="accent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Click to add text</a:t>
            </a:r>
          </a:p>
        </p:txBody>
      </p:sp>
      <p:sp>
        <p:nvSpPr>
          <p:cNvPr id="38" name="Text Placeholder 21"/>
          <p:cNvSpPr>
            <a:spLocks noGrp="1"/>
          </p:cNvSpPr>
          <p:nvPr>
            <p:ph type="body" sz="quarter" idx="26" hasCustomPrompt="1"/>
          </p:nvPr>
        </p:nvSpPr>
        <p:spPr>
          <a:xfrm>
            <a:off x="8770389" y="2409786"/>
            <a:ext cx="2859579" cy="317953"/>
          </a:xfrm>
        </p:spPr>
        <p:txBody>
          <a:bodyPr lIns="82058" rIns="82058" bIns="0" anchor="b">
            <a:noAutofit/>
          </a:bodyPr>
          <a:lstStyle>
            <a:lvl1pPr marL="0" indent="0" algn="l">
              <a:lnSpc>
                <a:spcPct val="114000"/>
              </a:lnSpc>
              <a:spcBef>
                <a:spcPts val="539"/>
              </a:spcBef>
              <a:buNone/>
              <a:defRPr sz="825">
                <a:solidFill>
                  <a:schemeClr val="accent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Click to add text</a:t>
            </a:r>
          </a:p>
        </p:txBody>
      </p:sp>
      <p:sp>
        <p:nvSpPr>
          <p:cNvPr id="40" name="Text Placeholder 21"/>
          <p:cNvSpPr>
            <a:spLocks noGrp="1"/>
          </p:cNvSpPr>
          <p:nvPr>
            <p:ph type="body" sz="quarter" idx="28" hasCustomPrompt="1"/>
          </p:nvPr>
        </p:nvSpPr>
        <p:spPr>
          <a:xfrm>
            <a:off x="8770389" y="712084"/>
            <a:ext cx="2859579" cy="314661"/>
          </a:xfrm>
        </p:spPr>
        <p:txBody>
          <a:bodyPr lIns="82058" rIns="82058" bIns="0" anchor="b">
            <a:noAutofit/>
          </a:bodyPr>
          <a:lstStyle>
            <a:lvl1pPr marL="0" indent="0" algn="l">
              <a:lnSpc>
                <a:spcPct val="114000"/>
              </a:lnSpc>
              <a:spcBef>
                <a:spcPts val="539"/>
              </a:spcBef>
              <a:buNone/>
              <a:defRPr sz="825">
                <a:solidFill>
                  <a:schemeClr val="accent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stStyle>
          <a:p>
            <a:pPr lvl="0"/>
            <a:r>
              <a:rPr/>
              <a:t>Click to add text</a:t>
            </a:r>
          </a:p>
        </p:txBody>
      </p:sp>
      <p:sp>
        <p:nvSpPr>
          <p:cNvPr id="43" name="Text Placeholder 21"/>
          <p:cNvSpPr>
            <a:spLocks noGrp="1"/>
          </p:cNvSpPr>
          <p:nvPr>
            <p:ph type="body" sz="quarter" idx="31" hasCustomPrompt="1"/>
          </p:nvPr>
        </p:nvSpPr>
        <p:spPr>
          <a:xfrm>
            <a:off x="554185" y="3268352"/>
            <a:ext cx="2970415" cy="2712547"/>
          </a:xfrm>
        </p:spPr>
        <p:txBody>
          <a:bodyPr lIns="82058" rIns="82058" anchor="t">
            <a:noAutofit/>
          </a:bodyPr>
          <a:lstStyle>
            <a:lvl1pPr marL="123088" indent="-123088" algn="l">
              <a:lnSpc>
                <a:spcPct val="100000"/>
              </a:lnSpc>
              <a:spcBef>
                <a:spcPts val="404"/>
              </a:spcBef>
              <a:spcAft>
                <a:spcPts val="0"/>
              </a:spcAft>
              <a:buFont typeface="Arial" panose="020B0604020202020204" pitchFamily="34" charset="0"/>
              <a:buChar char="•"/>
              <a:defRPr sz="600">
                <a:solidFill>
                  <a:schemeClr val="tx1"/>
                </a:solidFill>
              </a:defRPr>
            </a:lvl1pPr>
            <a:lvl2pPr marL="123088" indent="-123088">
              <a:lnSpc>
                <a:spcPct val="100000"/>
              </a:lnSpc>
              <a:spcBef>
                <a:spcPts val="404"/>
              </a:spcBef>
              <a:spcAft>
                <a:spcPts val="0"/>
              </a:spcAft>
              <a:buFont typeface="Arial" panose="020B0604020202020204" pitchFamily="34" charset="0"/>
              <a:buChar char="•"/>
              <a:defRPr sz="600"/>
            </a:lvl2pPr>
            <a:lvl3pPr marL="123088" indent="-123088">
              <a:lnSpc>
                <a:spcPct val="100000"/>
              </a:lnSpc>
              <a:spcBef>
                <a:spcPts val="404"/>
              </a:spcBef>
              <a:spcAft>
                <a:spcPts val="0"/>
              </a:spcAft>
              <a:buFont typeface="Arial" panose="020B0604020202020204" pitchFamily="34" charset="0"/>
              <a:buChar char="•"/>
              <a:defRPr sz="600"/>
            </a:lvl3pPr>
            <a:lvl4pPr marL="123088" indent="-123088">
              <a:lnSpc>
                <a:spcPct val="100000"/>
              </a:lnSpc>
              <a:spcBef>
                <a:spcPts val="404"/>
              </a:spcBef>
              <a:spcAft>
                <a:spcPts val="0"/>
              </a:spcAft>
              <a:buFont typeface="Arial" panose="020B0604020202020204" pitchFamily="34" charset="0"/>
              <a:buChar char="•"/>
              <a:defRPr sz="600"/>
            </a:lvl4pPr>
            <a:lvl5pPr marL="123088" indent="-123088">
              <a:lnSpc>
                <a:spcPct val="100000"/>
              </a:lnSpc>
              <a:spcBef>
                <a:spcPts val="404"/>
              </a:spcBef>
              <a:spcAft>
                <a:spcPts val="0"/>
              </a:spcAft>
              <a:buFont typeface="Arial" panose="020B0604020202020204" pitchFamily="34" charset="0"/>
              <a:buChar char="•"/>
              <a:defRPr sz="600"/>
            </a:lvl5pPr>
            <a:lvl6pPr marL="123088" indent="-123088">
              <a:lnSpc>
                <a:spcPct val="100000"/>
              </a:lnSpc>
              <a:spcBef>
                <a:spcPts val="404"/>
              </a:spcBef>
              <a:spcAft>
                <a:spcPts val="0"/>
              </a:spcAft>
              <a:defRPr sz="600"/>
            </a:lvl6pPr>
            <a:lvl7pPr marL="123088" indent="-123088">
              <a:lnSpc>
                <a:spcPct val="100000"/>
              </a:lnSpc>
              <a:spcBef>
                <a:spcPts val="404"/>
              </a:spcBef>
              <a:spcAft>
                <a:spcPts val="0"/>
              </a:spcAft>
              <a:defRPr sz="600"/>
            </a:lvl7pPr>
            <a:lvl8pPr marL="123088" indent="-123088">
              <a:lnSpc>
                <a:spcPct val="100000"/>
              </a:lnSpc>
              <a:spcBef>
                <a:spcPts val="404"/>
              </a:spcBef>
              <a:spcAft>
                <a:spcPts val="0"/>
              </a:spcAft>
              <a:defRPr sz="600"/>
            </a:lvl8pPr>
            <a:lvl9pPr marL="123088" indent="-123088">
              <a:lnSpc>
                <a:spcPct val="100000"/>
              </a:lnSpc>
              <a:spcBef>
                <a:spcPts val="404"/>
              </a:spcBef>
              <a:spcAft>
                <a:spcPts val="0"/>
              </a:spcAft>
              <a:defRPr sz="600"/>
            </a:lvl9pPr>
          </a:lstStyle>
          <a:p>
            <a:pPr lvl="0"/>
            <a:r>
              <a:rPr dirty="0"/>
              <a:t>Click to add text</a:t>
            </a:r>
          </a:p>
        </p:txBody>
      </p:sp>
      <p:sp>
        <p:nvSpPr>
          <p:cNvPr id="45" name="Text Placeholder 21"/>
          <p:cNvSpPr>
            <a:spLocks noGrp="1"/>
          </p:cNvSpPr>
          <p:nvPr>
            <p:ph type="body" sz="quarter" idx="33" hasCustomPrompt="1"/>
          </p:nvPr>
        </p:nvSpPr>
        <p:spPr>
          <a:xfrm>
            <a:off x="8770389" y="1032746"/>
            <a:ext cx="2859579" cy="1377041"/>
          </a:xfrm>
        </p:spPr>
        <p:txBody>
          <a:bodyPr lIns="82058" rIns="82058" anchor="t">
            <a:noAutofit/>
          </a:bodyPr>
          <a:lstStyle>
            <a:lvl1pPr marL="123088" indent="-123088" algn="l">
              <a:lnSpc>
                <a:spcPct val="100000"/>
              </a:lnSpc>
              <a:spcBef>
                <a:spcPts val="404"/>
              </a:spcBef>
              <a:spcAft>
                <a:spcPts val="0"/>
              </a:spcAft>
              <a:buFont typeface="Arial" panose="020B0604020202020204" pitchFamily="34" charset="0"/>
              <a:buChar char="•"/>
              <a:defRPr sz="600">
                <a:solidFill>
                  <a:schemeClr val="tx1"/>
                </a:solidFill>
              </a:defRPr>
            </a:lvl1pPr>
            <a:lvl2pPr marL="123088" indent="-123088">
              <a:lnSpc>
                <a:spcPct val="100000"/>
              </a:lnSpc>
              <a:spcBef>
                <a:spcPts val="404"/>
              </a:spcBef>
              <a:spcAft>
                <a:spcPts val="0"/>
              </a:spcAft>
              <a:buFont typeface="Arial" panose="020B0604020202020204" pitchFamily="34" charset="0"/>
              <a:buChar char="•"/>
              <a:defRPr sz="600"/>
            </a:lvl2pPr>
            <a:lvl3pPr marL="123088" indent="-123088">
              <a:lnSpc>
                <a:spcPct val="100000"/>
              </a:lnSpc>
              <a:spcBef>
                <a:spcPts val="404"/>
              </a:spcBef>
              <a:spcAft>
                <a:spcPts val="0"/>
              </a:spcAft>
              <a:buFont typeface="Arial" panose="020B0604020202020204" pitchFamily="34" charset="0"/>
              <a:buChar char="•"/>
              <a:defRPr sz="600"/>
            </a:lvl3pPr>
            <a:lvl4pPr marL="123088" indent="-123088">
              <a:lnSpc>
                <a:spcPct val="100000"/>
              </a:lnSpc>
              <a:spcBef>
                <a:spcPts val="404"/>
              </a:spcBef>
              <a:spcAft>
                <a:spcPts val="0"/>
              </a:spcAft>
              <a:buFont typeface="Arial" panose="020B0604020202020204" pitchFamily="34" charset="0"/>
              <a:buChar char="•"/>
              <a:defRPr sz="600"/>
            </a:lvl4pPr>
            <a:lvl5pPr marL="123088" indent="-123088">
              <a:lnSpc>
                <a:spcPct val="100000"/>
              </a:lnSpc>
              <a:spcBef>
                <a:spcPts val="404"/>
              </a:spcBef>
              <a:spcAft>
                <a:spcPts val="0"/>
              </a:spcAft>
              <a:buFont typeface="Arial" panose="020B0604020202020204" pitchFamily="34" charset="0"/>
              <a:buChar char="•"/>
              <a:defRPr sz="600"/>
            </a:lvl5pPr>
            <a:lvl6pPr marL="123088" indent="-123088">
              <a:lnSpc>
                <a:spcPct val="100000"/>
              </a:lnSpc>
              <a:spcBef>
                <a:spcPts val="404"/>
              </a:spcBef>
              <a:spcAft>
                <a:spcPts val="0"/>
              </a:spcAft>
              <a:defRPr sz="600"/>
            </a:lvl6pPr>
            <a:lvl7pPr marL="123088" indent="-123088">
              <a:lnSpc>
                <a:spcPct val="100000"/>
              </a:lnSpc>
              <a:spcBef>
                <a:spcPts val="404"/>
              </a:spcBef>
              <a:spcAft>
                <a:spcPts val="0"/>
              </a:spcAft>
              <a:defRPr sz="600"/>
            </a:lvl7pPr>
            <a:lvl8pPr marL="123088" indent="-123088">
              <a:lnSpc>
                <a:spcPct val="100000"/>
              </a:lnSpc>
              <a:spcBef>
                <a:spcPts val="404"/>
              </a:spcBef>
              <a:spcAft>
                <a:spcPts val="0"/>
              </a:spcAft>
              <a:defRPr sz="600"/>
            </a:lvl8pPr>
            <a:lvl9pPr marL="123088" indent="-123088">
              <a:lnSpc>
                <a:spcPct val="100000"/>
              </a:lnSpc>
              <a:spcBef>
                <a:spcPts val="404"/>
              </a:spcBef>
              <a:spcAft>
                <a:spcPts val="0"/>
              </a:spcAft>
              <a:defRPr sz="600"/>
            </a:lvl9pPr>
          </a:lstStyle>
          <a:p>
            <a:pPr lvl="0"/>
            <a:r>
              <a:rPr/>
              <a:t>Click to add text</a:t>
            </a:r>
          </a:p>
        </p:txBody>
      </p:sp>
      <p:sp>
        <p:nvSpPr>
          <p:cNvPr id="46" name="Text Placeholder 21"/>
          <p:cNvSpPr>
            <a:spLocks noGrp="1"/>
          </p:cNvSpPr>
          <p:nvPr>
            <p:ph type="body" sz="quarter" idx="34" hasCustomPrompt="1"/>
          </p:nvPr>
        </p:nvSpPr>
        <p:spPr>
          <a:xfrm>
            <a:off x="8770389" y="2727740"/>
            <a:ext cx="2859579" cy="1229275"/>
          </a:xfrm>
        </p:spPr>
        <p:txBody>
          <a:bodyPr lIns="82058" rIns="82058" anchor="t">
            <a:noAutofit/>
          </a:bodyPr>
          <a:lstStyle>
            <a:lvl1pPr marL="123088" indent="-123088" algn="l">
              <a:lnSpc>
                <a:spcPct val="100000"/>
              </a:lnSpc>
              <a:spcBef>
                <a:spcPts val="404"/>
              </a:spcBef>
              <a:spcAft>
                <a:spcPts val="0"/>
              </a:spcAft>
              <a:buFont typeface="Arial" panose="020B0604020202020204" pitchFamily="34" charset="0"/>
              <a:buChar char="•"/>
              <a:defRPr sz="600">
                <a:solidFill>
                  <a:schemeClr val="tx1"/>
                </a:solidFill>
              </a:defRPr>
            </a:lvl1pPr>
            <a:lvl2pPr marL="123088" indent="-123088">
              <a:lnSpc>
                <a:spcPct val="100000"/>
              </a:lnSpc>
              <a:spcBef>
                <a:spcPts val="404"/>
              </a:spcBef>
              <a:spcAft>
                <a:spcPts val="0"/>
              </a:spcAft>
              <a:buFont typeface="Arial" panose="020B0604020202020204" pitchFamily="34" charset="0"/>
              <a:buChar char="•"/>
              <a:defRPr sz="600"/>
            </a:lvl2pPr>
            <a:lvl3pPr marL="123088" indent="-123088">
              <a:lnSpc>
                <a:spcPct val="100000"/>
              </a:lnSpc>
              <a:spcBef>
                <a:spcPts val="404"/>
              </a:spcBef>
              <a:spcAft>
                <a:spcPts val="0"/>
              </a:spcAft>
              <a:buFont typeface="Arial" panose="020B0604020202020204" pitchFamily="34" charset="0"/>
              <a:buChar char="•"/>
              <a:defRPr sz="600"/>
            </a:lvl3pPr>
            <a:lvl4pPr marL="123088" indent="-123088">
              <a:lnSpc>
                <a:spcPct val="100000"/>
              </a:lnSpc>
              <a:spcBef>
                <a:spcPts val="404"/>
              </a:spcBef>
              <a:spcAft>
                <a:spcPts val="0"/>
              </a:spcAft>
              <a:buFont typeface="Arial" panose="020B0604020202020204" pitchFamily="34" charset="0"/>
              <a:buChar char="•"/>
              <a:defRPr sz="600"/>
            </a:lvl4pPr>
            <a:lvl5pPr marL="123088" indent="-123088">
              <a:lnSpc>
                <a:spcPct val="100000"/>
              </a:lnSpc>
              <a:spcBef>
                <a:spcPts val="404"/>
              </a:spcBef>
              <a:spcAft>
                <a:spcPts val="0"/>
              </a:spcAft>
              <a:buFont typeface="Arial" panose="020B0604020202020204" pitchFamily="34" charset="0"/>
              <a:buChar char="•"/>
              <a:defRPr sz="600"/>
            </a:lvl5pPr>
            <a:lvl6pPr marL="123088" indent="-123088">
              <a:lnSpc>
                <a:spcPct val="100000"/>
              </a:lnSpc>
              <a:spcBef>
                <a:spcPts val="404"/>
              </a:spcBef>
              <a:spcAft>
                <a:spcPts val="0"/>
              </a:spcAft>
              <a:defRPr sz="600"/>
            </a:lvl6pPr>
            <a:lvl7pPr marL="123088" indent="-123088">
              <a:lnSpc>
                <a:spcPct val="100000"/>
              </a:lnSpc>
              <a:spcBef>
                <a:spcPts val="404"/>
              </a:spcBef>
              <a:spcAft>
                <a:spcPts val="0"/>
              </a:spcAft>
              <a:defRPr sz="600"/>
            </a:lvl7pPr>
            <a:lvl8pPr marL="123088" indent="-123088">
              <a:lnSpc>
                <a:spcPct val="100000"/>
              </a:lnSpc>
              <a:spcBef>
                <a:spcPts val="404"/>
              </a:spcBef>
              <a:spcAft>
                <a:spcPts val="0"/>
              </a:spcAft>
              <a:defRPr sz="600"/>
            </a:lvl8pPr>
            <a:lvl9pPr marL="123088" indent="-123088">
              <a:lnSpc>
                <a:spcPct val="100000"/>
              </a:lnSpc>
              <a:spcBef>
                <a:spcPts val="404"/>
              </a:spcBef>
              <a:spcAft>
                <a:spcPts val="0"/>
              </a:spcAft>
              <a:defRPr sz="600"/>
            </a:lvl9pPr>
          </a:lstStyle>
          <a:p>
            <a:pPr lvl="0"/>
            <a:r>
              <a:rPr/>
              <a:t>Click to add text</a:t>
            </a:r>
          </a:p>
        </p:txBody>
      </p:sp>
      <p:sp>
        <p:nvSpPr>
          <p:cNvPr id="47" name="Text Placeholder 21"/>
          <p:cNvSpPr>
            <a:spLocks noGrp="1"/>
          </p:cNvSpPr>
          <p:nvPr>
            <p:ph type="body" sz="quarter" idx="35" hasCustomPrompt="1"/>
          </p:nvPr>
        </p:nvSpPr>
        <p:spPr>
          <a:xfrm>
            <a:off x="8770389" y="4299924"/>
            <a:ext cx="2859579" cy="1680975"/>
          </a:xfrm>
        </p:spPr>
        <p:txBody>
          <a:bodyPr lIns="82058" rIns="82058" anchor="t">
            <a:noAutofit/>
          </a:bodyPr>
          <a:lstStyle>
            <a:lvl1pPr marL="123088" indent="-123088" algn="l">
              <a:lnSpc>
                <a:spcPct val="100000"/>
              </a:lnSpc>
              <a:spcBef>
                <a:spcPts val="404"/>
              </a:spcBef>
              <a:spcAft>
                <a:spcPts val="0"/>
              </a:spcAft>
              <a:buFont typeface="Arial" panose="020B0604020202020204" pitchFamily="34" charset="0"/>
              <a:buChar char="•"/>
              <a:defRPr sz="600">
                <a:solidFill>
                  <a:schemeClr val="tx1"/>
                </a:solidFill>
              </a:defRPr>
            </a:lvl1pPr>
            <a:lvl2pPr marL="123088" indent="-123088">
              <a:lnSpc>
                <a:spcPct val="100000"/>
              </a:lnSpc>
              <a:spcBef>
                <a:spcPts val="404"/>
              </a:spcBef>
              <a:spcAft>
                <a:spcPts val="0"/>
              </a:spcAft>
              <a:buFont typeface="Arial" panose="020B0604020202020204" pitchFamily="34" charset="0"/>
              <a:buChar char="•"/>
              <a:defRPr sz="600"/>
            </a:lvl2pPr>
            <a:lvl3pPr marL="123088" indent="-123088">
              <a:lnSpc>
                <a:spcPct val="100000"/>
              </a:lnSpc>
              <a:spcBef>
                <a:spcPts val="404"/>
              </a:spcBef>
              <a:spcAft>
                <a:spcPts val="0"/>
              </a:spcAft>
              <a:buFont typeface="Arial" panose="020B0604020202020204" pitchFamily="34" charset="0"/>
              <a:buChar char="•"/>
              <a:defRPr sz="600"/>
            </a:lvl3pPr>
            <a:lvl4pPr marL="123088" indent="-123088">
              <a:lnSpc>
                <a:spcPct val="100000"/>
              </a:lnSpc>
              <a:spcBef>
                <a:spcPts val="404"/>
              </a:spcBef>
              <a:spcAft>
                <a:spcPts val="0"/>
              </a:spcAft>
              <a:buFont typeface="Arial" panose="020B0604020202020204" pitchFamily="34" charset="0"/>
              <a:buChar char="•"/>
              <a:defRPr sz="600"/>
            </a:lvl4pPr>
            <a:lvl5pPr marL="123088" indent="-123088">
              <a:lnSpc>
                <a:spcPct val="100000"/>
              </a:lnSpc>
              <a:spcBef>
                <a:spcPts val="404"/>
              </a:spcBef>
              <a:spcAft>
                <a:spcPts val="0"/>
              </a:spcAft>
              <a:buFont typeface="Arial" panose="020B0604020202020204" pitchFamily="34" charset="0"/>
              <a:buChar char="•"/>
              <a:defRPr sz="600"/>
            </a:lvl5pPr>
            <a:lvl6pPr marL="123088" indent="-123088">
              <a:lnSpc>
                <a:spcPct val="100000"/>
              </a:lnSpc>
              <a:spcBef>
                <a:spcPts val="404"/>
              </a:spcBef>
              <a:spcAft>
                <a:spcPts val="0"/>
              </a:spcAft>
              <a:defRPr sz="600"/>
            </a:lvl6pPr>
            <a:lvl7pPr marL="123088" indent="-123088">
              <a:lnSpc>
                <a:spcPct val="100000"/>
              </a:lnSpc>
              <a:spcBef>
                <a:spcPts val="404"/>
              </a:spcBef>
              <a:spcAft>
                <a:spcPts val="0"/>
              </a:spcAft>
              <a:defRPr sz="600"/>
            </a:lvl7pPr>
            <a:lvl8pPr marL="123088" indent="-123088">
              <a:lnSpc>
                <a:spcPct val="100000"/>
              </a:lnSpc>
              <a:spcBef>
                <a:spcPts val="404"/>
              </a:spcBef>
              <a:spcAft>
                <a:spcPts val="0"/>
              </a:spcAft>
              <a:defRPr sz="600"/>
            </a:lvl8pPr>
            <a:lvl9pPr marL="123088" indent="-123088">
              <a:lnSpc>
                <a:spcPct val="100000"/>
              </a:lnSpc>
              <a:spcBef>
                <a:spcPts val="404"/>
              </a:spcBef>
              <a:spcAft>
                <a:spcPts val="0"/>
              </a:spcAft>
              <a:defRPr sz="600"/>
            </a:lvl9pPr>
          </a:lstStyle>
          <a:p>
            <a:pPr lvl="0"/>
            <a:r>
              <a:rPr/>
              <a:t>Click to add text</a:t>
            </a:r>
          </a:p>
        </p:txBody>
      </p:sp>
    </p:spTree>
    <p:extLst>
      <p:ext uri="{BB962C8B-B14F-4D97-AF65-F5344CB8AC3E}">
        <p14:creationId xmlns:p14="http://schemas.microsoft.com/office/powerpoint/2010/main" val="2198874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0088B7"/>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5766028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smtClean="0">
                <a:solidFill>
                  <a:srgbClr val="695E4A"/>
                </a:solidFill>
                <a:latin typeface="Calibri" panose="020F0502020204030204" pitchFamily="34" charset="0"/>
              </a:rPr>
              <a:t>For more information, contact CDC</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1-800-CDC-INFO (232-4636)</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TTY:  1-888-232-6348    www.cdc.gov</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0053" y="5789249"/>
            <a:ext cx="8314944" cy="993192"/>
          </a:xfrm>
          <a:prstGeom prst="rect">
            <a:avLst/>
          </a:prstGeom>
        </p:spPr>
      </p:pic>
      <p:sp>
        <p:nvSpPr>
          <p:cNvPr id="10" name="TextBox 9"/>
          <p:cNvSpPr txBox="1"/>
          <p:nvPr userDrawn="1"/>
        </p:nvSpPr>
        <p:spPr>
          <a:xfrm>
            <a:off x="3995697" y="6081792"/>
            <a:ext cx="5901339" cy="543867"/>
          </a:xfrm>
          <a:prstGeom prst="rect">
            <a:avLst/>
          </a:prstGeom>
          <a:noFill/>
        </p:spPr>
        <p:txBody>
          <a:bodyPr wrap="square" rtlCol="0">
            <a:spAutoFit/>
          </a:bodyPr>
          <a:lstStyle/>
          <a:p>
            <a:r>
              <a:rPr lang="en-US" sz="1467" b="1" i="0" dirty="0" smtClean="0">
                <a:solidFill>
                  <a:srgbClr val="FFFFFF"/>
                </a:solidFill>
                <a:latin typeface="Calibri" panose="020F0502020204030204" pitchFamily="34" charset="0"/>
              </a:rPr>
              <a:t>Center for Surveillance, Epidemiology,</a:t>
            </a:r>
            <a:r>
              <a:rPr lang="en-US" sz="1467" b="1" i="0" baseline="0" dirty="0" smtClean="0">
                <a:solidFill>
                  <a:srgbClr val="FFFFFF"/>
                </a:solidFill>
                <a:latin typeface="Calibri" panose="020F0502020204030204" pitchFamily="34" charset="0"/>
              </a:rPr>
              <a:t> and Laboratory Services</a:t>
            </a:r>
          </a:p>
          <a:p>
            <a:r>
              <a:rPr lang="en-US" sz="1467" b="1" i="0" baseline="0" dirty="0" smtClean="0">
                <a:solidFill>
                  <a:srgbClr val="FFFFFF"/>
                </a:solidFill>
                <a:latin typeface="Calibri" panose="020F0502020204030204" pitchFamily="34" charset="0"/>
              </a:rPr>
              <a:t>Division of Public Health Information Dissemination</a:t>
            </a:r>
            <a:r>
              <a:rPr lang="en-US" sz="1467" b="1" i="0" dirty="0" smtClean="0">
                <a:solidFill>
                  <a:srgbClr val="FFFFFF"/>
                </a:solidFill>
                <a:latin typeface="Calibri" panose="020F0502020204030204" pitchFamily="34" charset="0"/>
              </a:rPr>
              <a:t> </a:t>
            </a:r>
          </a:p>
        </p:txBody>
      </p:sp>
    </p:spTree>
    <p:extLst>
      <p:ext uri="{BB962C8B-B14F-4D97-AF65-F5344CB8AC3E}">
        <p14:creationId xmlns:p14="http://schemas.microsoft.com/office/powerpoint/2010/main" val="361946732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9B630B-721A-574A-A22D-C0ED42226952}" type="datetime1">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116803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C09BA-EEFE-254F-8AC8-FE1E1BFA408C}" type="datetime1">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41464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C81186-C876-CD43-BAE3-478E12AC1975}" type="datetime1">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145377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C5005A-5C0D-1649-817B-C8FD4C763185}" type="datetime1">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323685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5BC8D-1894-AD48-9ED1-0ACC48530D90}" type="datetime1">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82030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7DE9D-576B-F24A-933D-C95B07D536A0}" type="datetime1">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421485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634E4-0437-5841-B13E-D94BC811771C}" type="datetime1">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79385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0F6B0-2B88-1244-AD22-DE4AC1227CA9}" type="datetime1">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79849-2209-AE41-8612-BDBC0C702592}" type="slidenum">
              <a:rPr lang="en-US" smtClean="0"/>
              <a:t>‹#›</a:t>
            </a:fld>
            <a:endParaRPr lang="en-US"/>
          </a:p>
        </p:txBody>
      </p:sp>
    </p:spTree>
    <p:extLst>
      <p:ext uri="{BB962C8B-B14F-4D97-AF65-F5344CB8AC3E}">
        <p14:creationId xmlns:p14="http://schemas.microsoft.com/office/powerpoint/2010/main" val="30750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12F06-1670-EE4A-90F6-147DFA718EA4}" type="datetime1">
              <a:rPr lang="en-US" smtClean="0"/>
              <a:t>11/13/2017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79849-2209-AE41-8612-BDBC0C702592}" type="slidenum">
              <a:rPr lang="en-US" smtClean="0"/>
              <a:t>‹#›</a:t>
            </a:fld>
            <a:endParaRPr lang="en-US"/>
          </a:p>
        </p:txBody>
      </p:sp>
    </p:spTree>
    <p:extLst>
      <p:ext uri="{BB962C8B-B14F-4D97-AF65-F5344CB8AC3E}">
        <p14:creationId xmlns:p14="http://schemas.microsoft.com/office/powerpoint/2010/main" val="3597164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x4O2X-j5SUs" TargetMode="External"/><Relationship Id="rId5" Type="http://schemas.openxmlformats.org/officeDocument/2006/relationships/hyperlink" Target="https://learn.education.jax.org/browse/hpe/cme/courses/hboc"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lynchscreening.net/implementation/immunohistochemistry-ihc-only-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kbmGZ32uzhY" TargetMode="External"/><Relationship Id="rId5" Type="http://schemas.openxmlformats.org/officeDocument/2006/relationships/image" Target="../media/image6.png"/><Relationship Id="rId4" Type="http://schemas.openxmlformats.org/officeDocument/2006/relationships/hyperlink" Target="https://www.jax.org/education-and-learning/clinical-and-continuing-education/cancer-resources/colorectal-cancer-is-your-patient-at-high-ris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nsgc.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ms.gov/CCIIO/Resources/Fact-Sheets-and-FAQs/aca_implementation_faqs12.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healthcare.gov/preventive-care-benefits/women/"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ideo" Target="https://www.youtube.com/embed/CEu7kwgCTnY" TargetMode="Externa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19.png"/></Relationships>
</file>

<file path=ppt/slides/_rels/slide74.xml.rels><?xml version="1.0" encoding="UTF-8" standalone="yes"?>
<Relationships xmlns="http://schemas.openxmlformats.org/package/2006/relationships"><Relationship Id="rId3" Type="http://schemas.openxmlformats.org/officeDocument/2006/relationships/hyperlink" Target="http://www.knowbrca.org/" TargetMode="External"/><Relationship Id="rId7"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14.xml"/><Relationship Id="rId6" Type="http://schemas.openxmlformats.org/officeDocument/2006/relationships/hyperlink" Target="http://kintalk.org/" TargetMode="External"/><Relationship Id="rId5" Type="http://schemas.openxmlformats.org/officeDocument/2006/relationships/hyperlink" Target="http://www.diseaseinfosearch.org/Lynch+syndrome/3371" TargetMode="External"/><Relationship Id="rId4" Type="http://schemas.openxmlformats.org/officeDocument/2006/relationships/hyperlink" Target="http://www.ghr.nlm.nih.gov/condition/lynch-syndrom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ccn.org/professionals/physician_gls/pdf/genetics_colo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101" y="1474788"/>
            <a:ext cx="8188325" cy="1470025"/>
          </a:xfrm>
        </p:spPr>
        <p:txBody>
          <a:bodyPr>
            <a:normAutofit fontScale="90000"/>
          </a:bodyPr>
          <a:lstStyle/>
          <a:p>
            <a:r>
              <a:rPr lang="en-US" dirty="0" smtClean="0"/>
              <a:t/>
            </a:r>
            <a:br>
              <a:rPr lang="en-US" dirty="0" smtClean="0"/>
            </a:br>
            <a:r>
              <a:rPr lang="en-US" dirty="0" smtClean="0"/>
              <a:t>Evidence-Based Practices for Hereditary Breast and Ovarian Cancer Syndrome and Lynch Syndrome</a:t>
            </a:r>
            <a:endParaRPr lang="en-US" dirty="0"/>
          </a:p>
        </p:txBody>
      </p:sp>
      <p:sp>
        <p:nvSpPr>
          <p:cNvPr id="3" name="Subtitle 2"/>
          <p:cNvSpPr>
            <a:spLocks noGrp="1"/>
          </p:cNvSpPr>
          <p:nvPr>
            <p:ph type="subTitle" idx="1"/>
          </p:nvPr>
        </p:nvSpPr>
        <p:spPr>
          <a:xfrm>
            <a:off x="2895600" y="4437235"/>
            <a:ext cx="6400800" cy="1752600"/>
          </a:xfrm>
        </p:spPr>
        <p:txBody>
          <a:bodyPr/>
          <a:lstStyle/>
          <a:p>
            <a:r>
              <a:rPr lang="en-US" dirty="0" smtClean="0"/>
              <a:t>{Template Slide Set}</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a:t>
            </a:fld>
            <a:endParaRPr lang="en-US">
              <a:solidFill>
                <a:prstClr val="black">
                  <a:tint val="75000"/>
                </a:prstClr>
              </a:solidFill>
              <a:latin typeface="Calibri"/>
            </a:endParaRPr>
          </a:p>
        </p:txBody>
      </p:sp>
    </p:spTree>
    <p:extLst>
      <p:ext uri="{BB962C8B-B14F-4D97-AF65-F5344CB8AC3E}">
        <p14:creationId xmlns:p14="http://schemas.microsoft.com/office/powerpoint/2010/main" val="340510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6604"/>
            <a:ext cx="8229600" cy="1143000"/>
          </a:xfrm>
        </p:spPr>
        <p:txBody>
          <a:bodyPr>
            <a:normAutofit fontScale="90000"/>
          </a:bodyPr>
          <a:lstStyle/>
          <a:p>
            <a:r>
              <a:rPr lang="en-US" dirty="0" smtClean="0"/>
              <a:t>How Do I </a:t>
            </a:r>
            <a:r>
              <a:rPr lang="en-US" dirty="0"/>
              <a:t>I</a:t>
            </a:r>
            <a:r>
              <a:rPr lang="en-US" dirty="0" smtClean="0"/>
              <a:t>dentify Patients At </a:t>
            </a:r>
            <a:r>
              <a:rPr lang="en-US" dirty="0"/>
              <a:t>Risk for Hereditary Cancer Syndromes? </a:t>
            </a:r>
            <a:r>
              <a:rPr lang="en-US" dirty="0" smtClean="0"/>
              <a:t/>
            </a:r>
            <a:br>
              <a:rPr lang="en-US" dirty="0" smtClean="0"/>
            </a:br>
            <a:endParaRPr lang="en-US" sz="2700" dirty="0"/>
          </a:p>
        </p:txBody>
      </p:sp>
      <p:sp>
        <p:nvSpPr>
          <p:cNvPr id="3" name="Content Placeholder 2"/>
          <p:cNvSpPr>
            <a:spLocks noGrp="1"/>
          </p:cNvSpPr>
          <p:nvPr>
            <p:ph idx="1"/>
          </p:nvPr>
        </p:nvSpPr>
        <p:spPr>
          <a:xfrm>
            <a:off x="508000" y="1790700"/>
            <a:ext cx="11074400" cy="4792256"/>
          </a:xfrm>
        </p:spPr>
        <p:txBody>
          <a:bodyPr>
            <a:normAutofit fontScale="92500" lnSpcReduction="10000"/>
          </a:bodyPr>
          <a:lstStyle/>
          <a:p>
            <a:pPr marL="0" indent="0">
              <a:buNone/>
            </a:pPr>
            <a:r>
              <a:rPr lang="en-US" dirty="0" smtClean="0"/>
              <a:t>National Evidence-Based Guidelines:</a:t>
            </a:r>
          </a:p>
          <a:p>
            <a:r>
              <a:rPr lang="en-US" dirty="0" smtClean="0"/>
              <a:t>Hereditary Breast and Ovarian Cancer</a:t>
            </a:r>
          </a:p>
          <a:p>
            <a:pPr marL="457200" lvl="1" indent="0">
              <a:buNone/>
            </a:pPr>
            <a:r>
              <a:rPr lang="en-US" dirty="0" smtClean="0"/>
              <a:t>U.S. Preventive Services Task Force (USPSTF) </a:t>
            </a:r>
          </a:p>
          <a:p>
            <a:pPr marL="457200" lvl="1" indent="0">
              <a:buNone/>
            </a:pPr>
            <a:r>
              <a:rPr lang="en-US" dirty="0" smtClean="0"/>
              <a:t>Risk </a:t>
            </a:r>
            <a:r>
              <a:rPr lang="en-US" dirty="0"/>
              <a:t>Assessment, Genetic Counseling, and Genetic Testing for BRCA-Related Cancer in </a:t>
            </a:r>
            <a:r>
              <a:rPr lang="en-US" dirty="0" smtClean="0"/>
              <a:t>Women (2013)</a:t>
            </a:r>
            <a:endParaRPr lang="en-US" dirty="0"/>
          </a:p>
          <a:p>
            <a:pPr marL="336550" indent="-336550"/>
            <a:r>
              <a:rPr lang="en-US" dirty="0" smtClean="0"/>
              <a:t>Lynch Syndrome</a:t>
            </a:r>
          </a:p>
          <a:p>
            <a:pPr marL="449263" indent="0">
              <a:buNone/>
            </a:pPr>
            <a:r>
              <a:rPr lang="en-US" sz="2800" dirty="0"/>
              <a:t>Evaluation of Genomic Applications in Practice and Prevention (EGAPP) Working Group</a:t>
            </a:r>
          </a:p>
          <a:p>
            <a:pPr marL="449263" indent="0">
              <a:buNone/>
            </a:pPr>
            <a:r>
              <a:rPr lang="en-US" sz="2800" dirty="0"/>
              <a:t>Genetic Testing Strategies in Newly Diagnosed Individuals with Colorectal Cancer Aimed at Reducing Morbidity and Mortality from Lynch Syndrome (2009)</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690123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100</a:t>
            </a:fld>
            <a:endParaRPr lang="en-US">
              <a:solidFill>
                <a:prstClr val="black">
                  <a:tint val="75000"/>
                </a:prstClr>
              </a:solidFill>
              <a:latin typeface="Calibri"/>
            </a:endParaRPr>
          </a:p>
        </p:txBody>
      </p:sp>
      <p:sp>
        <p:nvSpPr>
          <p:cNvPr id="8" name="Content Placeholder 2"/>
          <p:cNvSpPr>
            <a:spLocks noGrp="1"/>
          </p:cNvSpPr>
          <p:nvPr>
            <p:ph idx="1"/>
          </p:nvPr>
        </p:nvSpPr>
        <p:spPr>
          <a:xfrm>
            <a:off x="706056" y="1384755"/>
            <a:ext cx="10567686" cy="5120217"/>
          </a:xfrm>
        </p:spPr>
        <p:txBody>
          <a:bodyPr>
            <a:normAutofit fontScale="92500" lnSpcReduction="20000"/>
          </a:bodyPr>
          <a:lstStyle/>
          <a:p>
            <a:pPr marL="0" indent="0">
              <a:buNone/>
            </a:pPr>
            <a:r>
              <a:rPr lang="en-US" dirty="0"/>
              <a:t>Scenario </a:t>
            </a:r>
            <a:r>
              <a:rPr lang="en-US" dirty="0" smtClean="0"/>
              <a:t>5: </a:t>
            </a:r>
            <a:r>
              <a:rPr lang="en-US" dirty="0"/>
              <a:t>Your patient, Joe, has never had cancer, but is concerned about his risk for developing cancer due to his family history.  His maternal uncle was diagnosed with colon cancer, and his maternal aunt was diagnosed with endometrial cancer.  Additionally, his maternal grandmother was diagnosed with ovarian cancer.  Joe has heard a lot about inherited cancer on the news and is interested in learning more about it.  Based on his family history, Joe should be referred for further genetic evaluation. </a:t>
            </a:r>
          </a:p>
          <a:p>
            <a:pPr marL="0" indent="0">
              <a:buNone/>
            </a:pPr>
            <a:endParaRPr lang="en-US" sz="2200" dirty="0"/>
          </a:p>
          <a:p>
            <a:pPr marL="514350" indent="-514350">
              <a:buAutoNum type="alphaLcPeriod"/>
            </a:pPr>
            <a:r>
              <a:rPr lang="en-US" dirty="0"/>
              <a:t>True</a:t>
            </a:r>
          </a:p>
          <a:p>
            <a:pPr marL="514350" indent="-514350">
              <a:buAutoNum type="alphaLcPeriod"/>
            </a:pPr>
            <a:r>
              <a:rPr lang="en-US" dirty="0"/>
              <a:t>False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091563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a:xfrm>
            <a:off x="706056" y="1384755"/>
            <a:ext cx="10567686" cy="5120217"/>
          </a:xfrm>
        </p:spPr>
        <p:txBody>
          <a:bodyPr>
            <a:normAutofit fontScale="92500" lnSpcReduction="20000"/>
          </a:bodyPr>
          <a:lstStyle/>
          <a:p>
            <a:pPr marL="0" indent="0">
              <a:buNone/>
            </a:pPr>
            <a:r>
              <a:rPr lang="en-US" dirty="0"/>
              <a:t>Scenario </a:t>
            </a:r>
            <a:r>
              <a:rPr lang="en-US" dirty="0" smtClean="0"/>
              <a:t>5: </a:t>
            </a:r>
            <a:r>
              <a:rPr lang="en-US" dirty="0"/>
              <a:t>Your patient, Joe, has never had cancer, but is concerned about his risk for developing cancer due to his family history.  His maternal uncle was diagnosed with colon cancer, and his maternal aunt was diagnosed with endometrial cancer.  Additionally, his maternal grandmother was diagnosed with ovarian cancer.  Joe has heard a lot about inherited cancer on the news and is interested in learning more about it.  Based on his family history, Joe should be referred for further genetic evaluation. </a:t>
            </a:r>
          </a:p>
          <a:p>
            <a:pPr marL="0" indent="0">
              <a:buNone/>
            </a:pPr>
            <a:endParaRPr lang="en-US" sz="2200" dirty="0"/>
          </a:p>
          <a:p>
            <a:pPr marL="514350" indent="-514350">
              <a:buAutoNum type="alphaLcPeriod"/>
            </a:pPr>
            <a:r>
              <a:rPr lang="en-US" b="1" dirty="0"/>
              <a:t>True</a:t>
            </a:r>
          </a:p>
          <a:p>
            <a:pPr marL="514350" indent="-514350">
              <a:buAutoNum type="alphaLcPeriod"/>
            </a:pPr>
            <a:r>
              <a:rPr lang="en-US" dirty="0"/>
              <a:t>False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101</a:t>
            </a:fld>
            <a:endParaRPr lang="en-US">
              <a:solidFill>
                <a:prstClr val="black">
                  <a:tint val="75000"/>
                </a:prstClr>
              </a:solidFill>
              <a:latin typeface="Calibri"/>
            </a:endParaRPr>
          </a:p>
        </p:txBody>
      </p:sp>
    </p:spTree>
    <p:extLst>
      <p:ext uri="{BB962C8B-B14F-4D97-AF65-F5344CB8AC3E}">
        <p14:creationId xmlns:p14="http://schemas.microsoft.com/office/powerpoint/2010/main" val="13238292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dirty="0" smtClean="0"/>
              <a:t>Use the evidence-based recommendations for cancer risk assessment and genetic testing for hereditary cancer syndromes to help ensure </a:t>
            </a:r>
            <a:r>
              <a:rPr lang="en-US" dirty="0"/>
              <a:t>that </a:t>
            </a:r>
            <a:r>
              <a:rPr lang="en-US" dirty="0" smtClean="0"/>
              <a:t>your patients </a:t>
            </a:r>
            <a:r>
              <a:rPr lang="en-US" dirty="0"/>
              <a:t>receive the </a:t>
            </a:r>
            <a:r>
              <a:rPr lang="en-US" dirty="0" smtClean="0"/>
              <a:t>life-saving </a:t>
            </a:r>
            <a:r>
              <a:rPr lang="en-US" dirty="0"/>
              <a:t>interventions that they </a:t>
            </a:r>
            <a:r>
              <a:rPr lang="en-US" dirty="0" smtClean="0"/>
              <a:t>need.</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102</a:t>
            </a:fld>
            <a:endParaRPr lang="en-US">
              <a:solidFill>
                <a:prstClr val="black">
                  <a:tint val="75000"/>
                </a:prstClr>
              </a:solidFill>
              <a:latin typeface="Calibri"/>
            </a:endParaRPr>
          </a:p>
        </p:txBody>
      </p:sp>
    </p:spTree>
    <p:extLst>
      <p:ext uri="{BB962C8B-B14F-4D97-AF65-F5344CB8AC3E}">
        <p14:creationId xmlns:p14="http://schemas.microsoft.com/office/powerpoint/2010/main" val="7374723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Presenter contact info</a:t>
            </a:r>
          </a:p>
          <a:p>
            <a:r>
              <a:rPr lang="en-US" dirty="0" smtClean="0"/>
              <a:t>State public health department contact info</a:t>
            </a:r>
            <a:endParaRPr lang="en-US" dirty="0"/>
          </a:p>
        </p:txBody>
      </p:sp>
      <p:sp>
        <p:nvSpPr>
          <p:cNvPr id="5" name="Slide Number Placeholder 4"/>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103</a:t>
            </a:fld>
            <a:endParaRPr lang="en-US">
              <a:solidFill>
                <a:prstClr val="black">
                  <a:tint val="75000"/>
                </a:prstClr>
              </a:solidFill>
              <a:latin typeface="Calibri"/>
            </a:endParaRPr>
          </a:p>
        </p:txBody>
      </p:sp>
      <p:sp>
        <p:nvSpPr>
          <p:cNvPr id="6" name="Date Placeholder 5"/>
          <p:cNvSpPr>
            <a:spLocks noGrp="1"/>
          </p:cNvSpPr>
          <p:nvPr>
            <p:ph type="dt" sz="half" idx="10"/>
          </p:nvPr>
        </p:nvSpPr>
        <p:spPr>
          <a:xfrm>
            <a:off x="1981200" y="6491451"/>
            <a:ext cx="2133600" cy="365125"/>
          </a:xfrm>
        </p:spPr>
        <p:txBody>
          <a:bodyPr/>
          <a:lstStyle/>
          <a:p>
            <a:pPr defTabSz="457200"/>
            <a:r>
              <a:rPr lang="en-US" dirty="0">
                <a:solidFill>
                  <a:prstClr val="black">
                    <a:tint val="75000"/>
                  </a:prstClr>
                </a:solidFill>
                <a:latin typeface="Calibri"/>
              </a:rPr>
              <a:t>Last Updated: </a:t>
            </a:r>
            <a:fld id="{2795749F-E167-E349-920C-7B69F7B75B1B}" type="datetime1">
              <a:rPr lang="en-US">
                <a:solidFill>
                  <a:prstClr val="black">
                    <a:tint val="75000"/>
                  </a:prstClr>
                </a:solidFill>
                <a:latin typeface="Calibri"/>
              </a:rPr>
              <a:pPr defTabSz="457200"/>
              <a:t>11/13/2017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79444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270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648" y="252768"/>
            <a:ext cx="9144000" cy="1143000"/>
          </a:xfrm>
        </p:spPr>
        <p:txBody>
          <a:bodyPr>
            <a:noAutofit/>
          </a:bodyPr>
          <a:lstStyle/>
          <a:p>
            <a:r>
              <a:rPr lang="en-US" sz="4000" dirty="0"/>
              <a:t>Hereditary Breast and Ovarian Cancer:</a:t>
            </a:r>
            <a:br>
              <a:rPr lang="en-US" sz="4000" dirty="0"/>
            </a:br>
            <a:r>
              <a:rPr lang="en-US" sz="4000" dirty="0"/>
              <a:t>U.S. Preventive Services Task Force</a:t>
            </a:r>
          </a:p>
        </p:txBody>
      </p:sp>
      <p:sp>
        <p:nvSpPr>
          <p:cNvPr id="3" name="Content Placeholder 2"/>
          <p:cNvSpPr>
            <a:spLocks noGrp="1"/>
          </p:cNvSpPr>
          <p:nvPr>
            <p:ph idx="1"/>
          </p:nvPr>
        </p:nvSpPr>
        <p:spPr>
          <a:xfrm>
            <a:off x="521448" y="1600200"/>
            <a:ext cx="11074400" cy="4756151"/>
          </a:xfrm>
        </p:spPr>
        <p:txBody>
          <a:bodyPr>
            <a:normAutofit/>
          </a:bodyPr>
          <a:lstStyle/>
          <a:p>
            <a:pPr marL="0" indent="0">
              <a:buNone/>
            </a:pPr>
            <a:r>
              <a:rPr lang="en-US" dirty="0" smtClean="0"/>
              <a:t>“The USPSTF recommends that primary care providers screen women who have family members with breast, ovarian, tubal, or peritoneal cancer with one of several screening tools designed to identify a family history that may be associated with an increased risk for potentially harmful mutations in breast cancer susceptibility genes (</a:t>
            </a:r>
            <a:r>
              <a:rPr lang="en-US" i="1" dirty="0" smtClean="0"/>
              <a:t>BRCA1</a:t>
            </a:r>
            <a:r>
              <a:rPr lang="en-US" dirty="0" smtClean="0"/>
              <a:t> or </a:t>
            </a:r>
            <a:r>
              <a:rPr lang="en-US" i="1" dirty="0" smtClean="0"/>
              <a:t>BRCA2</a:t>
            </a:r>
            <a:r>
              <a:rPr lang="en-US" dirty="0" smtClean="0"/>
              <a:t>)”</a:t>
            </a:r>
          </a:p>
          <a:p>
            <a:pPr marL="0" indent="0">
              <a:buNone/>
            </a:pPr>
            <a:endParaRPr lang="en-US" dirty="0"/>
          </a:p>
          <a:p>
            <a:pPr marL="0" indent="0">
              <a:buNone/>
            </a:pPr>
            <a:r>
              <a:rPr lang="en-US" dirty="0" smtClean="0"/>
              <a:t>“Women with positive screening results should receive genetic counseling and, if indicated after counseling, </a:t>
            </a:r>
            <a:r>
              <a:rPr lang="en-US" i="1" dirty="0" smtClean="0"/>
              <a:t>BRCA</a:t>
            </a:r>
            <a:r>
              <a:rPr lang="en-US" dirty="0" smtClean="0"/>
              <a:t> testing.”</a:t>
            </a:r>
          </a:p>
          <a:p>
            <a:endParaRPr lang="en-US"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
        <p:nvSpPr>
          <p:cNvPr id="5" name="TextBox 4"/>
          <p:cNvSpPr txBox="1"/>
          <p:nvPr/>
        </p:nvSpPr>
        <p:spPr>
          <a:xfrm>
            <a:off x="521448" y="6308310"/>
            <a:ext cx="10722285" cy="677108"/>
          </a:xfrm>
          <a:prstGeom prst="rect">
            <a:avLst/>
          </a:prstGeom>
          <a:noFill/>
        </p:spPr>
        <p:txBody>
          <a:bodyPr wrap="square" rtlCol="0">
            <a:spAutoFit/>
          </a:bodyPr>
          <a:lstStyle/>
          <a:p>
            <a:pPr defTabSz="457200"/>
            <a:r>
              <a:rPr lang="en-US" sz="1000" dirty="0">
                <a:solidFill>
                  <a:prstClr val="black"/>
                </a:solidFill>
                <a:latin typeface="Calibri"/>
              </a:rPr>
              <a:t>U.S. Preventive Services Task Force. Risk Assessment, Genetic Counseling, and Genetic Testing for BRCA-Related Cancer in Women: U.S. Preventive Services Task Force Recommendation Statement. Ann Intern Med. 2014;160:271-281.</a:t>
            </a:r>
          </a:p>
          <a:p>
            <a:pPr defTabSz="457200"/>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11</a:t>
            </a:fld>
            <a:endParaRPr lang="en-US">
              <a:solidFill>
                <a:prstClr val="black">
                  <a:tint val="75000"/>
                </a:prstClr>
              </a:solidFill>
              <a:latin typeface="Calibri"/>
            </a:endParaRPr>
          </a:p>
        </p:txBody>
      </p:sp>
    </p:spTree>
    <p:extLst>
      <p:ext uri="{BB962C8B-B14F-4D97-AF65-F5344CB8AC3E}">
        <p14:creationId xmlns:p14="http://schemas.microsoft.com/office/powerpoint/2010/main" val="944345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Hereditary Breast and Ovarian Cancer:</a:t>
            </a:r>
            <a:br>
              <a:rPr lang="en-US" dirty="0"/>
            </a:br>
            <a:r>
              <a:rPr lang="en-US" dirty="0" smtClean="0"/>
              <a:t>Family Health History Risk Assessment</a:t>
            </a:r>
            <a:endParaRPr lang="en-US" dirty="0"/>
          </a:p>
        </p:txBody>
      </p:sp>
      <p:sp>
        <p:nvSpPr>
          <p:cNvPr id="3" name="Content Placeholder 2"/>
          <p:cNvSpPr>
            <a:spLocks noGrp="1"/>
          </p:cNvSpPr>
          <p:nvPr>
            <p:ph idx="1"/>
          </p:nvPr>
        </p:nvSpPr>
        <p:spPr>
          <a:xfrm>
            <a:off x="609600" y="1600200"/>
            <a:ext cx="10972800" cy="4756150"/>
          </a:xfrm>
        </p:spPr>
        <p:txBody>
          <a:bodyPr>
            <a:normAutofit fontScale="92500" lnSpcReduction="10000"/>
          </a:bodyPr>
          <a:lstStyle/>
          <a:p>
            <a:r>
              <a:rPr lang="en-US" dirty="0" smtClean="0"/>
              <a:t>≥1 family member with breast, ovarian, or other </a:t>
            </a:r>
            <a:r>
              <a:rPr lang="en-US" i="1" dirty="0" smtClean="0"/>
              <a:t>BRCA</a:t>
            </a:r>
            <a:r>
              <a:rPr lang="en-US" dirty="0" smtClean="0"/>
              <a:t>-related cancer</a:t>
            </a:r>
          </a:p>
          <a:p>
            <a:r>
              <a:rPr lang="en-US" dirty="0" smtClean="0"/>
              <a:t>Family </a:t>
            </a:r>
            <a:r>
              <a:rPr lang="en-US" dirty="0"/>
              <a:t>h</a:t>
            </a:r>
            <a:r>
              <a:rPr lang="en-US" dirty="0" smtClean="0"/>
              <a:t>ealth </a:t>
            </a:r>
            <a:r>
              <a:rPr lang="en-US" dirty="0"/>
              <a:t>h</a:t>
            </a:r>
            <a:r>
              <a:rPr lang="en-US" dirty="0" smtClean="0"/>
              <a:t>istory risk </a:t>
            </a:r>
            <a:r>
              <a:rPr lang="en-US" dirty="0"/>
              <a:t>stratification tools </a:t>
            </a:r>
            <a:r>
              <a:rPr lang="en-US" dirty="0" smtClean="0"/>
              <a:t>to determine the need for </a:t>
            </a:r>
            <a:r>
              <a:rPr lang="en-US" dirty="0"/>
              <a:t>genetic counseling</a:t>
            </a:r>
          </a:p>
          <a:p>
            <a:r>
              <a:rPr lang="en-US" dirty="0" smtClean="0"/>
              <a:t>Tools included in USPSTF recommendation:</a:t>
            </a:r>
            <a:endParaRPr lang="en-US" dirty="0"/>
          </a:p>
          <a:p>
            <a:pPr lvl="1"/>
            <a:r>
              <a:rPr lang="en-US" dirty="0" smtClean="0"/>
              <a:t>Ontario Family History Assessment Tool</a:t>
            </a:r>
          </a:p>
          <a:p>
            <a:pPr lvl="1"/>
            <a:r>
              <a:rPr lang="en-US" dirty="0" smtClean="0"/>
              <a:t>Manchester Scoring System</a:t>
            </a:r>
          </a:p>
          <a:p>
            <a:pPr lvl="1"/>
            <a:r>
              <a:rPr lang="en-US" dirty="0" smtClean="0"/>
              <a:t>Referral Screening Tool</a:t>
            </a:r>
          </a:p>
          <a:p>
            <a:pPr lvl="1"/>
            <a:r>
              <a:rPr lang="en-US" dirty="0" smtClean="0"/>
              <a:t>Pedigree Assessment Tool</a:t>
            </a:r>
          </a:p>
          <a:p>
            <a:pPr lvl="1"/>
            <a:r>
              <a:rPr lang="en-US" dirty="0" smtClean="0"/>
              <a:t>Family History Screen 7 (FHS-7)</a:t>
            </a:r>
          </a:p>
        </p:txBody>
      </p:sp>
      <p:sp>
        <p:nvSpPr>
          <p:cNvPr id="5" name="TextBox 4"/>
          <p:cNvSpPr txBox="1"/>
          <p:nvPr/>
        </p:nvSpPr>
        <p:spPr>
          <a:xfrm>
            <a:off x="914400" y="6244306"/>
            <a:ext cx="10244667" cy="677108"/>
          </a:xfrm>
          <a:prstGeom prst="rect">
            <a:avLst/>
          </a:prstGeom>
          <a:noFill/>
        </p:spPr>
        <p:txBody>
          <a:bodyPr wrap="square" rtlCol="0">
            <a:spAutoFit/>
          </a:bodyPr>
          <a:lstStyle/>
          <a:p>
            <a:pPr defTabSz="457200"/>
            <a:r>
              <a:rPr lang="en-US" sz="1000" dirty="0">
                <a:solidFill>
                  <a:prstClr val="black"/>
                </a:solidFill>
                <a:latin typeface="Calibri"/>
              </a:rPr>
              <a:t>U.S. Preventive Services Task Force. Risk Assessment, Genetic Counseling, and Genetic Testing for BRCA-Related Cancer in Women: U.S. Preventive Services Task Force Recommendation Statement. Ann Intern Med. 2014;160:271-281.</a:t>
            </a:r>
          </a:p>
          <a:p>
            <a:pPr defTabSz="457200"/>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12</a:t>
            </a:fld>
            <a:endParaRPr lang="en-US">
              <a:solidFill>
                <a:prstClr val="black">
                  <a:tint val="75000"/>
                </a:prstClr>
              </a:solidFill>
              <a:latin typeface="Calibri"/>
            </a:endParaRPr>
          </a:p>
        </p:txBody>
      </p:sp>
    </p:spTree>
    <p:extLst>
      <p:ext uri="{BB962C8B-B14F-4D97-AF65-F5344CB8AC3E}">
        <p14:creationId xmlns:p14="http://schemas.microsoft.com/office/powerpoint/2010/main" val="380386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14" y="-88747"/>
            <a:ext cx="8229600" cy="1143000"/>
          </a:xfrm>
        </p:spPr>
        <p:txBody>
          <a:bodyPr>
            <a:normAutofit/>
          </a:bodyPr>
          <a:lstStyle/>
          <a:p>
            <a:r>
              <a:rPr lang="en-US" sz="4000" dirty="0"/>
              <a:t>Example:  Referral Screening Tool</a:t>
            </a:r>
          </a:p>
        </p:txBody>
      </p:sp>
      <p:graphicFrame>
        <p:nvGraphicFramePr>
          <p:cNvPr id="5" name="Content Placeholder 4" descr="Table: 3x14&#10;Headings: Risk Factor&#10;Breast Cancer at Age equal or less than 50y&#10;Ovarian Cancer at any Age&#10;under risk factor heading:&#10;Yourself Mother Sister Daughter Mother's side Grandmother Aunt&#10;Father's side Grandmother Aunt&#10;equal or greater than 2 cases of breast cancerafter age 50y on the same side of the family&#10;Male breast cancer at any age in any relative&#10;Eastern European or Ashkenazi Jewish ancestry&#10;&#10;"/>
          <p:cNvGraphicFramePr>
            <a:graphicFrameLocks noGrp="1"/>
          </p:cNvGraphicFramePr>
          <p:nvPr>
            <p:ph idx="1"/>
            <p:extLst/>
          </p:nvPr>
        </p:nvGraphicFramePr>
        <p:xfrm>
          <a:off x="1963186" y="928373"/>
          <a:ext cx="8265628" cy="5562600"/>
        </p:xfrm>
        <a:graphic>
          <a:graphicData uri="http://schemas.openxmlformats.org/drawingml/2006/table">
            <a:tbl>
              <a:tblPr firstRow="1">
                <a:tableStyleId>{616DA210-FB5B-4158-B5E0-FEB733F419BA}</a:tableStyleId>
              </a:tblPr>
              <a:tblGrid>
                <a:gridCol w="4375410">
                  <a:extLst>
                    <a:ext uri="{9D8B030D-6E8A-4147-A177-3AD203B41FA5}">
                      <a16:colId xmlns:a16="http://schemas.microsoft.com/office/drawing/2014/main" val="20000"/>
                    </a:ext>
                  </a:extLst>
                </a:gridCol>
                <a:gridCol w="1843745">
                  <a:extLst>
                    <a:ext uri="{9D8B030D-6E8A-4147-A177-3AD203B41FA5}">
                      <a16:colId xmlns:a16="http://schemas.microsoft.com/office/drawing/2014/main" val="20001"/>
                    </a:ext>
                  </a:extLst>
                </a:gridCol>
                <a:gridCol w="2046473">
                  <a:extLst>
                    <a:ext uri="{9D8B030D-6E8A-4147-A177-3AD203B41FA5}">
                      <a16:colId xmlns:a16="http://schemas.microsoft.com/office/drawing/2014/main" val="20002"/>
                    </a:ext>
                  </a:extLst>
                </a:gridCol>
              </a:tblGrid>
              <a:tr h="595325">
                <a:tc>
                  <a:txBody>
                    <a:bodyPr/>
                    <a:lstStyle/>
                    <a:p>
                      <a:r>
                        <a:rPr lang="en-US" sz="1700" dirty="0" smtClean="0"/>
                        <a:t>Risk Factor</a:t>
                      </a:r>
                      <a:endParaRPr lang="en-US" sz="1700" dirty="0">
                        <a:solidFill>
                          <a:schemeClr val="tx1"/>
                        </a:solidFill>
                      </a:endParaRPr>
                    </a:p>
                  </a:txBody>
                  <a:tcPr>
                    <a:solidFill>
                      <a:schemeClr val="bg1">
                        <a:lumMod val="95000"/>
                      </a:schemeClr>
                    </a:solidFill>
                  </a:tcPr>
                </a:tc>
                <a:tc>
                  <a:txBody>
                    <a:bodyPr/>
                    <a:lstStyle/>
                    <a:p>
                      <a:r>
                        <a:rPr lang="en-US" sz="1700" dirty="0" smtClean="0"/>
                        <a:t>Breast Cancer At </a:t>
                      </a:r>
                    </a:p>
                    <a:p>
                      <a:r>
                        <a:rPr lang="en-US" sz="1700" dirty="0" smtClean="0"/>
                        <a:t>Age ≤ 50y</a:t>
                      </a:r>
                      <a:endParaRPr lang="en-US" sz="1700" dirty="0">
                        <a:solidFill>
                          <a:schemeClr val="tx1"/>
                        </a:solidFill>
                      </a:endParaRPr>
                    </a:p>
                  </a:txBody>
                  <a:tcPr>
                    <a:solidFill>
                      <a:schemeClr val="bg1">
                        <a:lumMod val="95000"/>
                      </a:schemeClr>
                    </a:solidFill>
                  </a:tcPr>
                </a:tc>
                <a:tc>
                  <a:txBody>
                    <a:bodyPr/>
                    <a:lstStyle/>
                    <a:p>
                      <a:r>
                        <a:rPr lang="en-US" sz="1700" dirty="0" smtClean="0"/>
                        <a:t>Ovarian Cancer </a:t>
                      </a:r>
                    </a:p>
                    <a:p>
                      <a:r>
                        <a:rPr lang="en-US" sz="1700" dirty="0" smtClean="0"/>
                        <a:t>at Any</a:t>
                      </a:r>
                      <a:r>
                        <a:rPr lang="en-US" sz="1700" baseline="0" dirty="0" smtClean="0"/>
                        <a:t> Age</a:t>
                      </a:r>
                      <a:endParaRPr lang="en-US" sz="17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50191">
                <a:tc>
                  <a:txBody>
                    <a:bodyPr/>
                    <a:lstStyle/>
                    <a:p>
                      <a:r>
                        <a:rPr lang="en-US" sz="1900" dirty="0" smtClean="0"/>
                        <a:t>Yourself</a:t>
                      </a:r>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1"/>
                  </a:ext>
                </a:extLst>
              </a:tr>
              <a:tr h="350191">
                <a:tc>
                  <a:txBody>
                    <a:bodyPr/>
                    <a:lstStyle/>
                    <a:p>
                      <a:r>
                        <a:rPr lang="en-US" sz="1900" dirty="0" smtClean="0"/>
                        <a:t>Mother</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2"/>
                  </a:ext>
                </a:extLst>
              </a:tr>
              <a:tr h="350191">
                <a:tc>
                  <a:txBody>
                    <a:bodyPr/>
                    <a:lstStyle/>
                    <a:p>
                      <a:r>
                        <a:rPr lang="en-US" sz="1900" dirty="0" smtClean="0"/>
                        <a:t>Sister</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3"/>
                  </a:ext>
                </a:extLst>
              </a:tr>
              <a:tr h="350191">
                <a:tc>
                  <a:txBody>
                    <a:bodyPr/>
                    <a:lstStyle/>
                    <a:p>
                      <a:r>
                        <a:rPr lang="en-US" sz="1900" dirty="0" smtClean="0"/>
                        <a:t>Daughter</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4"/>
                  </a:ext>
                </a:extLst>
              </a:tr>
              <a:tr h="350191">
                <a:tc>
                  <a:txBody>
                    <a:bodyPr/>
                    <a:lstStyle/>
                    <a:p>
                      <a:r>
                        <a:rPr lang="en-US" sz="1900" dirty="0" smtClean="0"/>
                        <a:t>Mother’s side</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5"/>
                  </a:ext>
                </a:extLst>
              </a:tr>
              <a:tr h="350191">
                <a:tc>
                  <a:txBody>
                    <a:bodyPr/>
                    <a:lstStyle/>
                    <a:p>
                      <a:r>
                        <a:rPr lang="en-US" sz="1900" dirty="0" smtClean="0"/>
                        <a:t>     Grandmother</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6"/>
                  </a:ext>
                </a:extLst>
              </a:tr>
              <a:tr h="350191">
                <a:tc>
                  <a:txBody>
                    <a:bodyPr/>
                    <a:lstStyle/>
                    <a:p>
                      <a:r>
                        <a:rPr lang="en-US" sz="1900" dirty="0" smtClean="0"/>
                        <a:t>     Aunt</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7"/>
                  </a:ext>
                </a:extLst>
              </a:tr>
              <a:tr h="350191">
                <a:tc>
                  <a:txBody>
                    <a:bodyPr/>
                    <a:lstStyle/>
                    <a:p>
                      <a:r>
                        <a:rPr lang="en-US" sz="1900" dirty="0" smtClean="0"/>
                        <a:t>Father’s side</a:t>
                      </a:r>
                      <a:endParaRPr lang="en-US" sz="1900" dirty="0"/>
                    </a:p>
                  </a:txBody>
                  <a:tcPr/>
                </a:tc>
                <a:tc>
                  <a:txBody>
                    <a:bodyPr/>
                    <a:lstStyle/>
                    <a:p>
                      <a:endParaRPr lang="en-US" sz="1900" dirty="0"/>
                    </a:p>
                  </a:txBody>
                  <a:tcPr/>
                </a:tc>
                <a:tc>
                  <a:txBody>
                    <a:bodyPr/>
                    <a:lstStyle/>
                    <a:p>
                      <a:endParaRPr lang="en-US" sz="1600"/>
                    </a:p>
                  </a:txBody>
                  <a:tcPr/>
                </a:tc>
                <a:extLst>
                  <a:ext uri="{0D108BD9-81ED-4DB2-BD59-A6C34878D82A}">
                    <a16:rowId xmlns:a16="http://schemas.microsoft.com/office/drawing/2014/main" val="10008"/>
                  </a:ext>
                </a:extLst>
              </a:tr>
              <a:tr h="350191">
                <a:tc>
                  <a:txBody>
                    <a:bodyPr/>
                    <a:lstStyle/>
                    <a:p>
                      <a:r>
                        <a:rPr lang="en-US" sz="1900" dirty="0" smtClean="0"/>
                        <a:t>     Grandmother</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09"/>
                  </a:ext>
                </a:extLst>
              </a:tr>
              <a:tr h="350191">
                <a:tc>
                  <a:txBody>
                    <a:bodyPr/>
                    <a:lstStyle/>
                    <a:p>
                      <a:r>
                        <a:rPr lang="en-US" sz="1900" baseline="0" dirty="0" smtClean="0"/>
                        <a:t>     Aunt</a:t>
                      </a:r>
                      <a:endParaRPr lang="en-US" sz="1900" dirty="0"/>
                    </a:p>
                  </a:txBody>
                  <a:tcPr/>
                </a:tc>
                <a:tc>
                  <a:txBody>
                    <a:bodyPr/>
                    <a:lstStyle/>
                    <a:p>
                      <a:endParaRPr lang="en-US" sz="1900" dirty="0"/>
                    </a:p>
                  </a:txBody>
                  <a:tcPr/>
                </a:tc>
                <a:tc>
                  <a:txBody>
                    <a:bodyPr/>
                    <a:lstStyle/>
                    <a:p>
                      <a:endParaRPr lang="en-US" sz="1600" dirty="0"/>
                    </a:p>
                  </a:txBody>
                  <a:tcPr/>
                </a:tc>
                <a:extLst>
                  <a:ext uri="{0D108BD9-81ED-4DB2-BD59-A6C34878D82A}">
                    <a16:rowId xmlns:a16="http://schemas.microsoft.com/office/drawing/2014/main" val="10010"/>
                  </a:ext>
                </a:extLst>
              </a:tr>
              <a:tr h="379747">
                <a:tc gridSpan="3">
                  <a:txBody>
                    <a:bodyPr/>
                    <a:lstStyle/>
                    <a:p>
                      <a:r>
                        <a:rPr lang="en-US" sz="1900" dirty="0" smtClean="0"/>
                        <a:t>≥ 2 cases</a:t>
                      </a:r>
                      <a:r>
                        <a:rPr lang="en-US" sz="1900" baseline="0" dirty="0" smtClean="0"/>
                        <a:t> of breast cancer after age 50y on the same side of the family</a:t>
                      </a:r>
                      <a:endParaRPr lang="en-US" sz="19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11"/>
                  </a:ext>
                </a:extLst>
              </a:tr>
              <a:tr h="373224">
                <a:tc gridSpan="3">
                  <a:txBody>
                    <a:bodyPr/>
                    <a:lstStyle/>
                    <a:p>
                      <a:r>
                        <a:rPr lang="en-US" sz="1900" dirty="0" smtClean="0"/>
                        <a:t>Male breast cancer at any age in any relative</a:t>
                      </a:r>
                      <a:endParaRPr lang="en-US" sz="19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12"/>
                  </a:ext>
                </a:extLst>
              </a:tr>
              <a:tr h="350191">
                <a:tc gridSpan="3">
                  <a:txBody>
                    <a:bodyPr/>
                    <a:lstStyle/>
                    <a:p>
                      <a:r>
                        <a:rPr lang="en-US" sz="1900" dirty="0" smtClean="0"/>
                        <a:t>Eastern European or Ashkenazi Jewish ancestry</a:t>
                      </a:r>
                      <a:endParaRPr lang="en-US" sz="19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13"/>
                  </a:ext>
                </a:extLst>
              </a:tr>
            </a:tbl>
          </a:graphicData>
        </a:graphic>
      </p:graphicFrame>
      <p:sp>
        <p:nvSpPr>
          <p:cNvPr id="6" name="TextBox 5"/>
          <p:cNvSpPr txBox="1"/>
          <p:nvPr/>
        </p:nvSpPr>
        <p:spPr>
          <a:xfrm>
            <a:off x="1963186" y="6474928"/>
            <a:ext cx="8265628" cy="461665"/>
          </a:xfrm>
          <a:prstGeom prst="rect">
            <a:avLst/>
          </a:prstGeom>
          <a:noFill/>
        </p:spPr>
        <p:txBody>
          <a:bodyPr wrap="square" rtlCol="0">
            <a:spAutoFit/>
          </a:bodyPr>
          <a:lstStyle/>
          <a:p>
            <a:pPr defTabSz="457200"/>
            <a:r>
              <a:rPr lang="en-US" sz="1100" dirty="0">
                <a:solidFill>
                  <a:prstClr val="black"/>
                </a:solidFill>
                <a:latin typeface="Calibri"/>
              </a:rPr>
              <a:t>Bellcross CA, Lemke AA, Pape LS, Tess AL, </a:t>
            </a:r>
            <a:r>
              <a:rPr lang="en-US" sz="1100" dirty="0" err="1">
                <a:solidFill>
                  <a:prstClr val="black"/>
                </a:solidFill>
                <a:latin typeface="Calibri"/>
              </a:rPr>
              <a:t>Meisner</a:t>
            </a:r>
            <a:r>
              <a:rPr lang="en-US" sz="1100" dirty="0">
                <a:solidFill>
                  <a:prstClr val="black"/>
                </a:solidFill>
                <a:latin typeface="Calibri"/>
              </a:rPr>
              <a:t> LT. Evaluation of a breast/ovarian cancer genetics referral screening tool in a mammography population.  </a:t>
            </a:r>
            <a:r>
              <a:rPr lang="en-US" sz="1100" i="1" dirty="0">
                <a:solidFill>
                  <a:prstClr val="black"/>
                </a:solidFill>
                <a:latin typeface="Calibri"/>
              </a:rPr>
              <a:t>Genet Med</a:t>
            </a:r>
            <a:r>
              <a:rPr lang="en-US" sz="1100" dirty="0">
                <a:solidFill>
                  <a:prstClr val="black"/>
                </a:solidFill>
                <a:latin typeface="Calibri"/>
              </a:rPr>
              <a:t>. 2009;11:783-9</a:t>
            </a:r>
            <a:r>
              <a:rPr lang="en-US" sz="1200" dirty="0">
                <a:solidFill>
                  <a:prstClr val="black"/>
                </a:solidFill>
                <a:latin typeface="Calibri"/>
              </a:rPr>
              <a:t>.</a:t>
            </a:r>
          </a:p>
        </p:txBody>
      </p:sp>
      <p:sp>
        <p:nvSpPr>
          <p:cNvPr id="7" name="Slide Number Placeholder 3"/>
          <p:cNvSpPr>
            <a:spLocks noGrp="1"/>
          </p:cNvSpPr>
          <p:nvPr>
            <p:ph type="sldNum" sz="quarter" idx="12"/>
          </p:nvPr>
        </p:nvSpPr>
        <p:spPr>
          <a:xfrm>
            <a:off x="8301135" y="6538913"/>
            <a:ext cx="2133600" cy="365125"/>
          </a:xfrm>
        </p:spPr>
        <p:txBody>
          <a:bodyPr/>
          <a:lstStyle/>
          <a:p>
            <a:pPr defTabSz="457200"/>
            <a:r>
              <a:rPr lang="en-US" dirty="0">
                <a:solidFill>
                  <a:prstClr val="black">
                    <a:tint val="75000"/>
                  </a:prstClr>
                </a:solidFill>
                <a:latin typeface="Calibri"/>
              </a:rPr>
              <a:t>16</a:t>
            </a:r>
          </a:p>
        </p:txBody>
      </p:sp>
    </p:spTree>
    <p:extLst>
      <p:ext uri="{BB962C8B-B14F-4D97-AF65-F5344CB8AC3E}">
        <p14:creationId xmlns:p14="http://schemas.microsoft.com/office/powerpoint/2010/main" val="312667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972800" cy="1143000"/>
          </a:xfrm>
        </p:spPr>
        <p:txBody>
          <a:bodyPr>
            <a:normAutofit/>
          </a:bodyPr>
          <a:lstStyle/>
          <a:p>
            <a:r>
              <a:rPr lang="en-US" dirty="0" smtClean="0"/>
              <a:t>Example:  Pedigree Assessment Tool</a:t>
            </a:r>
            <a:endParaRPr lang="en-US" dirty="0"/>
          </a:p>
        </p:txBody>
      </p:sp>
      <p:graphicFrame>
        <p:nvGraphicFramePr>
          <p:cNvPr id="6" name="Content Placeholder 5" descr="Table:&#10;Headings&#10;Risk Factor&#10;Score&#10;&#10;Breast cancer at age ≥ 50y score 3&#10;Breast cancer at age &lt; 50y score 4&#10;Ovarian cancer at any age score 5&#10;Male breast cancer at any age score 8&#10;Ashkenazi Jewish heritage score 4&#10;&#10;&#10;"/>
          <p:cNvGraphicFramePr>
            <a:graphicFrameLocks noGrp="1"/>
          </p:cNvGraphicFramePr>
          <p:nvPr>
            <p:ph idx="1"/>
            <p:extLst/>
          </p:nvPr>
        </p:nvGraphicFramePr>
        <p:xfrm>
          <a:off x="1981200" y="1600200"/>
          <a:ext cx="8229600" cy="3474720"/>
        </p:xfrm>
        <a:graphic>
          <a:graphicData uri="http://schemas.openxmlformats.org/drawingml/2006/table">
            <a:tbl>
              <a:tblPr firstRow="1">
                <a:tableStyleId>{616DA210-FB5B-4158-B5E0-FEB733F419BA}</a:tableStyleId>
              </a:tblPr>
              <a:tblGrid>
                <a:gridCol w="5290457">
                  <a:extLst>
                    <a:ext uri="{9D8B030D-6E8A-4147-A177-3AD203B41FA5}">
                      <a16:colId xmlns:a16="http://schemas.microsoft.com/office/drawing/2014/main" val="20000"/>
                    </a:ext>
                  </a:extLst>
                </a:gridCol>
                <a:gridCol w="2939143">
                  <a:extLst>
                    <a:ext uri="{9D8B030D-6E8A-4147-A177-3AD203B41FA5}">
                      <a16:colId xmlns:a16="http://schemas.microsoft.com/office/drawing/2014/main" val="20001"/>
                    </a:ext>
                  </a:extLst>
                </a:gridCol>
              </a:tblGrid>
              <a:tr h="370840">
                <a:tc>
                  <a:txBody>
                    <a:bodyPr/>
                    <a:lstStyle/>
                    <a:p>
                      <a:r>
                        <a:rPr lang="en-US" sz="3200" dirty="0" smtClean="0"/>
                        <a:t>Risk Factor</a:t>
                      </a:r>
                      <a:endParaRPr lang="en-US" sz="3200" dirty="0"/>
                    </a:p>
                  </a:txBody>
                  <a:tcPr>
                    <a:solidFill>
                      <a:schemeClr val="bg1">
                        <a:lumMod val="95000"/>
                      </a:schemeClr>
                    </a:solidFill>
                  </a:tcPr>
                </a:tc>
                <a:tc>
                  <a:txBody>
                    <a:bodyPr/>
                    <a:lstStyle/>
                    <a:p>
                      <a:pPr algn="ctr"/>
                      <a:r>
                        <a:rPr lang="en-US" sz="3200" dirty="0" smtClean="0"/>
                        <a:t>Score</a:t>
                      </a:r>
                      <a:endParaRPr lang="en-US" sz="3200" dirty="0"/>
                    </a:p>
                  </a:txBody>
                  <a:tcPr>
                    <a:solidFill>
                      <a:schemeClr val="bg1">
                        <a:lumMod val="95000"/>
                      </a:schemeClr>
                    </a:solidFill>
                  </a:tcPr>
                </a:tc>
                <a:extLst>
                  <a:ext uri="{0D108BD9-81ED-4DB2-BD59-A6C34878D82A}">
                    <a16:rowId xmlns:a16="http://schemas.microsoft.com/office/drawing/2014/main" val="10000"/>
                  </a:ext>
                </a:extLst>
              </a:tr>
              <a:tr h="370840">
                <a:tc>
                  <a:txBody>
                    <a:bodyPr/>
                    <a:lstStyle/>
                    <a:p>
                      <a:r>
                        <a:rPr lang="en-US" sz="3200" dirty="0" smtClean="0"/>
                        <a:t>Breast cancer at age ≥ 50y</a:t>
                      </a:r>
                      <a:endParaRPr lang="en-US" sz="3200" dirty="0"/>
                    </a:p>
                  </a:txBody>
                  <a:tcPr/>
                </a:tc>
                <a:tc>
                  <a:txBody>
                    <a:bodyPr/>
                    <a:lstStyle/>
                    <a:p>
                      <a:pPr algn="ctr"/>
                      <a:r>
                        <a:rPr lang="en-US" sz="3200" dirty="0" smtClean="0"/>
                        <a:t>3</a:t>
                      </a:r>
                      <a:endParaRPr lang="en-US" sz="3200" dirty="0"/>
                    </a:p>
                  </a:txBody>
                  <a:tcPr/>
                </a:tc>
                <a:extLst>
                  <a:ext uri="{0D108BD9-81ED-4DB2-BD59-A6C34878D82A}">
                    <a16:rowId xmlns:a16="http://schemas.microsoft.com/office/drawing/2014/main" val="10001"/>
                  </a:ext>
                </a:extLst>
              </a:tr>
              <a:tr h="370840">
                <a:tc>
                  <a:txBody>
                    <a:bodyPr/>
                    <a:lstStyle/>
                    <a:p>
                      <a:r>
                        <a:rPr lang="en-US" sz="3200" dirty="0" smtClean="0"/>
                        <a:t>Breast cancer at age &lt; 50y</a:t>
                      </a:r>
                      <a:endParaRPr lang="en-US" sz="3200" dirty="0"/>
                    </a:p>
                  </a:txBody>
                  <a:tcPr/>
                </a:tc>
                <a:tc>
                  <a:txBody>
                    <a:bodyPr/>
                    <a:lstStyle/>
                    <a:p>
                      <a:pPr algn="ctr"/>
                      <a:r>
                        <a:rPr lang="en-US" sz="3200" dirty="0" smtClean="0"/>
                        <a:t>4</a:t>
                      </a:r>
                      <a:endParaRPr lang="en-US" sz="3200" dirty="0"/>
                    </a:p>
                  </a:txBody>
                  <a:tcPr/>
                </a:tc>
                <a:extLst>
                  <a:ext uri="{0D108BD9-81ED-4DB2-BD59-A6C34878D82A}">
                    <a16:rowId xmlns:a16="http://schemas.microsoft.com/office/drawing/2014/main" val="10002"/>
                  </a:ext>
                </a:extLst>
              </a:tr>
              <a:tr h="370840">
                <a:tc>
                  <a:txBody>
                    <a:bodyPr/>
                    <a:lstStyle/>
                    <a:p>
                      <a:r>
                        <a:rPr lang="en-US" sz="3200" dirty="0" smtClean="0"/>
                        <a:t>Ovarian cancer at</a:t>
                      </a:r>
                      <a:r>
                        <a:rPr lang="en-US" sz="3200" baseline="0" dirty="0" smtClean="0"/>
                        <a:t> any age</a:t>
                      </a:r>
                      <a:endParaRPr lang="en-US" sz="3200" dirty="0"/>
                    </a:p>
                  </a:txBody>
                  <a:tcPr/>
                </a:tc>
                <a:tc>
                  <a:txBody>
                    <a:bodyPr/>
                    <a:lstStyle/>
                    <a:p>
                      <a:pPr algn="ctr"/>
                      <a:r>
                        <a:rPr lang="en-US" sz="3200" dirty="0" smtClean="0"/>
                        <a:t>5</a:t>
                      </a:r>
                      <a:endParaRPr lang="en-US" sz="3200" dirty="0"/>
                    </a:p>
                  </a:txBody>
                  <a:tcPr/>
                </a:tc>
                <a:extLst>
                  <a:ext uri="{0D108BD9-81ED-4DB2-BD59-A6C34878D82A}">
                    <a16:rowId xmlns:a16="http://schemas.microsoft.com/office/drawing/2014/main" val="10003"/>
                  </a:ext>
                </a:extLst>
              </a:tr>
              <a:tr h="370840">
                <a:tc>
                  <a:txBody>
                    <a:bodyPr/>
                    <a:lstStyle/>
                    <a:p>
                      <a:r>
                        <a:rPr lang="en-US" sz="3200" dirty="0" smtClean="0"/>
                        <a:t>Male breast cancer at any</a:t>
                      </a:r>
                      <a:r>
                        <a:rPr lang="en-US" sz="3200" baseline="0" dirty="0" smtClean="0"/>
                        <a:t> age</a:t>
                      </a:r>
                      <a:endParaRPr lang="en-US" sz="3200" dirty="0"/>
                    </a:p>
                  </a:txBody>
                  <a:tcPr/>
                </a:tc>
                <a:tc>
                  <a:txBody>
                    <a:bodyPr/>
                    <a:lstStyle/>
                    <a:p>
                      <a:pPr algn="ctr"/>
                      <a:r>
                        <a:rPr lang="en-US" sz="3200" dirty="0" smtClean="0"/>
                        <a:t>8</a:t>
                      </a:r>
                      <a:endParaRPr lang="en-US" sz="3200" dirty="0"/>
                    </a:p>
                  </a:txBody>
                  <a:tcPr/>
                </a:tc>
                <a:extLst>
                  <a:ext uri="{0D108BD9-81ED-4DB2-BD59-A6C34878D82A}">
                    <a16:rowId xmlns:a16="http://schemas.microsoft.com/office/drawing/2014/main" val="10004"/>
                  </a:ext>
                </a:extLst>
              </a:tr>
              <a:tr h="370840">
                <a:tc>
                  <a:txBody>
                    <a:bodyPr/>
                    <a:lstStyle/>
                    <a:p>
                      <a:r>
                        <a:rPr lang="en-US" sz="3200" dirty="0" smtClean="0"/>
                        <a:t>Ashkenazi Jewish heritage</a:t>
                      </a:r>
                      <a:endParaRPr lang="en-US" sz="3200" dirty="0"/>
                    </a:p>
                  </a:txBody>
                  <a:tcPr/>
                </a:tc>
                <a:tc>
                  <a:txBody>
                    <a:bodyPr/>
                    <a:lstStyle/>
                    <a:p>
                      <a:pPr algn="ctr"/>
                      <a:r>
                        <a:rPr lang="en-US" sz="3200" dirty="0" smtClean="0"/>
                        <a:t>4</a:t>
                      </a:r>
                      <a:endParaRPr lang="en-US" sz="3200" dirty="0"/>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1981200" y="6427114"/>
            <a:ext cx="8229600" cy="430887"/>
          </a:xfrm>
          <a:prstGeom prst="rect">
            <a:avLst/>
          </a:prstGeom>
          <a:noFill/>
        </p:spPr>
        <p:txBody>
          <a:bodyPr wrap="square" rtlCol="0">
            <a:spAutoFit/>
          </a:bodyPr>
          <a:lstStyle/>
          <a:p>
            <a:pPr defTabSz="457200"/>
            <a:r>
              <a:rPr lang="en-US" sz="1100" dirty="0">
                <a:solidFill>
                  <a:prstClr val="black"/>
                </a:solidFill>
                <a:latin typeface="Calibri"/>
              </a:rPr>
              <a:t>Hoskins KF, </a:t>
            </a:r>
            <a:r>
              <a:rPr lang="en-US" sz="1100" dirty="0" err="1">
                <a:solidFill>
                  <a:prstClr val="black"/>
                </a:solidFill>
                <a:latin typeface="Calibri"/>
              </a:rPr>
              <a:t>Zwaagstra</a:t>
            </a:r>
            <a:r>
              <a:rPr lang="en-US" sz="1100" dirty="0">
                <a:solidFill>
                  <a:prstClr val="black"/>
                </a:solidFill>
                <a:latin typeface="Calibri"/>
              </a:rPr>
              <a:t> A, </a:t>
            </a:r>
            <a:r>
              <a:rPr lang="en-US" sz="1100" dirty="0" err="1">
                <a:solidFill>
                  <a:prstClr val="black"/>
                </a:solidFill>
                <a:latin typeface="Calibri"/>
              </a:rPr>
              <a:t>Ranz</a:t>
            </a:r>
            <a:r>
              <a:rPr lang="en-US" sz="1100" dirty="0">
                <a:solidFill>
                  <a:prstClr val="black"/>
                </a:solidFill>
                <a:latin typeface="Calibri"/>
              </a:rPr>
              <a:t> M. Validation of a tool for identifying women at high risk for hereditary breast cancer in population-based screening. </a:t>
            </a:r>
            <a:r>
              <a:rPr lang="en-US" sz="1100" i="1" dirty="0">
                <a:solidFill>
                  <a:prstClr val="black"/>
                </a:solidFill>
                <a:latin typeface="Calibri"/>
              </a:rPr>
              <a:t>Cancer</a:t>
            </a:r>
            <a:r>
              <a:rPr lang="en-US" sz="1100" dirty="0">
                <a:solidFill>
                  <a:prstClr val="black"/>
                </a:solidFill>
                <a:latin typeface="Calibri"/>
              </a:rPr>
              <a:t>. 2006;107:1769-76.</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14</a:t>
            </a:fld>
            <a:endParaRPr lang="en-US">
              <a:solidFill>
                <a:prstClr val="black">
                  <a:tint val="75000"/>
                </a:prstClr>
              </a:solidFill>
              <a:latin typeface="Calibri"/>
            </a:endParaRPr>
          </a:p>
        </p:txBody>
      </p:sp>
    </p:spTree>
    <p:extLst>
      <p:ext uri="{BB962C8B-B14F-4D97-AF65-F5344CB8AC3E}">
        <p14:creationId xmlns:p14="http://schemas.microsoft.com/office/powerpoint/2010/main" val="416548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43" y="306584"/>
            <a:ext cx="8229600" cy="1143000"/>
          </a:xfrm>
        </p:spPr>
        <p:txBody>
          <a:bodyPr>
            <a:normAutofit fontScale="90000"/>
          </a:bodyPr>
          <a:lstStyle/>
          <a:p>
            <a:r>
              <a:rPr lang="en-US" dirty="0"/>
              <a:t/>
            </a:r>
            <a:br>
              <a:rPr lang="en-US" dirty="0"/>
            </a:br>
            <a:r>
              <a:rPr lang="en-US" dirty="0" smtClean="0"/>
              <a:t>Other </a:t>
            </a:r>
            <a:r>
              <a:rPr lang="en-US" dirty="0"/>
              <a:t>Clinical Guidelines for Identifying Patients At </a:t>
            </a:r>
            <a:r>
              <a:rPr lang="en-US" dirty="0" smtClean="0"/>
              <a:t>Risk for HBOC</a:t>
            </a:r>
            <a:r>
              <a:rPr lang="en-US" dirty="0"/>
              <a:t/>
            </a:r>
            <a:br>
              <a:rPr lang="en-US" dirty="0"/>
            </a:br>
            <a:endParaRPr lang="en-US" dirty="0"/>
          </a:p>
        </p:txBody>
      </p:sp>
      <p:sp>
        <p:nvSpPr>
          <p:cNvPr id="3" name="Content Placeholder 2"/>
          <p:cNvSpPr>
            <a:spLocks noGrp="1"/>
          </p:cNvSpPr>
          <p:nvPr>
            <p:ph idx="1"/>
          </p:nvPr>
        </p:nvSpPr>
        <p:spPr>
          <a:xfrm>
            <a:off x="418143" y="1865792"/>
            <a:ext cx="11023600" cy="4673121"/>
          </a:xfrm>
        </p:spPr>
        <p:txBody>
          <a:bodyPr>
            <a:normAutofit/>
          </a:bodyPr>
          <a:lstStyle/>
          <a:p>
            <a:r>
              <a:rPr lang="en-US" dirty="0" smtClean="0"/>
              <a:t>USPSTF: individuals </a:t>
            </a:r>
            <a:r>
              <a:rPr lang="en-US" b="1" dirty="0" smtClean="0"/>
              <a:t>without</a:t>
            </a:r>
            <a:r>
              <a:rPr lang="en-US" dirty="0" smtClean="0"/>
              <a:t> a personal history of breast or ovarian cancer</a:t>
            </a:r>
          </a:p>
          <a:p>
            <a:r>
              <a:rPr lang="en-US" dirty="0"/>
              <a:t>I</a:t>
            </a:r>
            <a:r>
              <a:rPr lang="en-US" dirty="0" smtClean="0"/>
              <a:t>ndividuals </a:t>
            </a:r>
            <a:r>
              <a:rPr lang="en-US" b="1" dirty="0" smtClean="0"/>
              <a:t>with</a:t>
            </a:r>
            <a:r>
              <a:rPr lang="en-US" dirty="0" smtClean="0"/>
              <a:t> a personal history of breast, ovarian, and other cancers</a:t>
            </a:r>
          </a:p>
          <a:p>
            <a:pPr lvl="1"/>
            <a:r>
              <a:rPr lang="en-US" dirty="0" smtClean="0"/>
              <a:t>National Comprehensive Cancer Network (NCCN), 2017</a:t>
            </a:r>
          </a:p>
          <a:p>
            <a:pPr lvl="1"/>
            <a:r>
              <a:rPr lang="en-US" dirty="0" smtClean="0"/>
              <a:t>American College of Medical Genetics and Genomics (ACMG)/ National Society of Genetic Counselors (NSGC), 2014</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15</a:t>
            </a:fld>
            <a:endParaRPr lang="en-US">
              <a:solidFill>
                <a:prstClr val="black">
                  <a:tint val="75000"/>
                </a:prstClr>
              </a:solidFill>
              <a:latin typeface="Calibri"/>
            </a:endParaRPr>
          </a:p>
        </p:txBody>
      </p:sp>
    </p:spTree>
    <p:extLst>
      <p:ext uri="{BB962C8B-B14F-4D97-AF65-F5344CB8AC3E}">
        <p14:creationId xmlns:p14="http://schemas.microsoft.com/office/powerpoint/2010/main" val="986940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534" y="274638"/>
            <a:ext cx="8229600" cy="1143000"/>
          </a:xfrm>
        </p:spPr>
        <p:txBody>
          <a:bodyPr>
            <a:noAutofit/>
          </a:bodyPr>
          <a:lstStyle/>
          <a:p>
            <a:r>
              <a:rPr lang="en-US" sz="4000" dirty="0"/>
              <a:t>National Comprehensive Cancer Network (NCCN) Guidelines (2017)</a:t>
            </a:r>
          </a:p>
        </p:txBody>
      </p:sp>
      <p:sp>
        <p:nvSpPr>
          <p:cNvPr id="3" name="Content Placeholder 2"/>
          <p:cNvSpPr>
            <a:spLocks noGrp="1"/>
          </p:cNvSpPr>
          <p:nvPr>
            <p:ph idx="1"/>
          </p:nvPr>
        </p:nvSpPr>
        <p:spPr>
          <a:xfrm>
            <a:off x="406400" y="1584949"/>
            <a:ext cx="11176000" cy="5136527"/>
          </a:xfrm>
        </p:spPr>
        <p:txBody>
          <a:bodyPr>
            <a:noAutofit/>
          </a:bodyPr>
          <a:lstStyle/>
          <a:p>
            <a:pPr marL="0" indent="0">
              <a:buNone/>
            </a:pPr>
            <a:r>
              <a:rPr lang="en-US" sz="2400" dirty="0">
                <a:solidFill>
                  <a:srgbClr val="000000"/>
                </a:solidFill>
              </a:rPr>
              <a:t>Further genetic evaluation if personal history of</a:t>
            </a:r>
          </a:p>
          <a:p>
            <a:r>
              <a:rPr lang="en-US" sz="1900" dirty="0">
                <a:solidFill>
                  <a:srgbClr val="000000"/>
                </a:solidFill>
              </a:rPr>
              <a:t>Ovarian carcinoma</a:t>
            </a:r>
          </a:p>
          <a:p>
            <a:r>
              <a:rPr lang="en-US" sz="1900" dirty="0">
                <a:solidFill>
                  <a:srgbClr val="000000"/>
                </a:solidFill>
              </a:rPr>
              <a:t>Male breast cancer</a:t>
            </a:r>
          </a:p>
          <a:p>
            <a:r>
              <a:rPr lang="en-US" sz="1900" dirty="0">
                <a:solidFill>
                  <a:srgbClr val="000000"/>
                </a:solidFill>
              </a:rPr>
              <a:t>Pancreatic cancer or high grade prostate cancer at any age, 1 or more of the following: </a:t>
            </a:r>
          </a:p>
          <a:p>
            <a:pPr lvl="1"/>
            <a:r>
              <a:rPr lang="en-US" sz="1900" dirty="0">
                <a:solidFill>
                  <a:srgbClr val="000000"/>
                </a:solidFill>
              </a:rPr>
              <a:t>≥ 1 close blood relatives with:</a:t>
            </a:r>
          </a:p>
          <a:p>
            <a:pPr lvl="2"/>
            <a:r>
              <a:rPr lang="en-US" sz="1900" dirty="0">
                <a:solidFill>
                  <a:srgbClr val="000000"/>
                </a:solidFill>
              </a:rPr>
              <a:t>Ovarian carcinoma at any age </a:t>
            </a:r>
          </a:p>
          <a:p>
            <a:pPr lvl="2"/>
            <a:r>
              <a:rPr lang="en-US" sz="1900" dirty="0">
                <a:solidFill>
                  <a:srgbClr val="000000"/>
                </a:solidFill>
              </a:rPr>
              <a:t>Breast cancer ≤50 years </a:t>
            </a:r>
          </a:p>
          <a:p>
            <a:pPr lvl="1"/>
            <a:r>
              <a:rPr lang="en-US" sz="1900" dirty="0">
                <a:solidFill>
                  <a:srgbClr val="000000"/>
                </a:solidFill>
              </a:rPr>
              <a:t>≥ 2 close blood relatives with:</a:t>
            </a:r>
          </a:p>
          <a:p>
            <a:pPr lvl="2"/>
            <a:r>
              <a:rPr lang="en-US" sz="1900" dirty="0">
                <a:solidFill>
                  <a:srgbClr val="000000"/>
                </a:solidFill>
              </a:rPr>
              <a:t>Breast cancer at any age</a:t>
            </a:r>
          </a:p>
          <a:p>
            <a:pPr lvl="2"/>
            <a:r>
              <a:rPr lang="en-US" sz="1900" dirty="0">
                <a:solidFill>
                  <a:srgbClr val="000000"/>
                </a:solidFill>
              </a:rPr>
              <a:t>Pancreatic cancer at any age</a:t>
            </a:r>
          </a:p>
          <a:p>
            <a:pPr lvl="2"/>
            <a:r>
              <a:rPr lang="en-US" sz="1900" dirty="0">
                <a:solidFill>
                  <a:srgbClr val="000000"/>
                </a:solidFill>
              </a:rPr>
              <a:t>High grade prostate cancer at any age</a:t>
            </a:r>
          </a:p>
          <a:p>
            <a:r>
              <a:rPr lang="en-US" sz="1900" dirty="0">
                <a:solidFill>
                  <a:srgbClr val="000000"/>
                </a:solidFill>
              </a:rPr>
              <a:t>Pancreatic cancer and Ashkenazi Jewish or Eastern European ancestry</a:t>
            </a:r>
          </a:p>
          <a:p>
            <a:r>
              <a:rPr lang="en-US" sz="1900" i="1" dirty="0"/>
              <a:t>BRCA1</a:t>
            </a:r>
            <a:r>
              <a:rPr lang="en-US" sz="1900" dirty="0"/>
              <a:t> or </a:t>
            </a:r>
            <a:r>
              <a:rPr lang="en-US" sz="1900" i="1" dirty="0"/>
              <a:t>BRCA2</a:t>
            </a:r>
            <a:r>
              <a:rPr lang="en-US" sz="1900" dirty="0"/>
              <a:t> mutation detected by tumor profiling in the absence of germline mutation </a:t>
            </a:r>
            <a:r>
              <a:rPr lang="en-US" sz="1900" dirty="0" smtClean="0"/>
              <a:t>analysis</a:t>
            </a:r>
            <a:endParaRPr lang="en-US" sz="1900" dirty="0"/>
          </a:p>
        </p:txBody>
      </p:sp>
      <p:sp>
        <p:nvSpPr>
          <p:cNvPr id="5" name="Rectangle 4"/>
          <p:cNvSpPr/>
          <p:nvPr/>
        </p:nvSpPr>
        <p:spPr>
          <a:xfrm>
            <a:off x="406400" y="6554166"/>
            <a:ext cx="10171286" cy="246221"/>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7503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534" y="274638"/>
            <a:ext cx="8229600" cy="1143000"/>
          </a:xfrm>
        </p:spPr>
        <p:txBody>
          <a:bodyPr>
            <a:noAutofit/>
          </a:bodyPr>
          <a:lstStyle/>
          <a:p>
            <a:r>
              <a:rPr lang="en-US" sz="4000" dirty="0"/>
              <a:t>National Comprehensive Cancer Network (NCCN) Guidelines (2017)</a:t>
            </a:r>
          </a:p>
        </p:txBody>
      </p:sp>
      <p:sp>
        <p:nvSpPr>
          <p:cNvPr id="3" name="Content Placeholder 2"/>
          <p:cNvSpPr>
            <a:spLocks noGrp="1"/>
          </p:cNvSpPr>
          <p:nvPr>
            <p:ph idx="1"/>
          </p:nvPr>
        </p:nvSpPr>
        <p:spPr>
          <a:xfrm>
            <a:off x="711200" y="1599317"/>
            <a:ext cx="11108267" cy="5077959"/>
          </a:xfrm>
        </p:spPr>
        <p:txBody>
          <a:bodyPr>
            <a:noAutofit/>
          </a:bodyPr>
          <a:lstStyle/>
          <a:p>
            <a:pPr marL="0" indent="0">
              <a:buNone/>
            </a:pPr>
            <a:r>
              <a:rPr lang="en-US" sz="2800" dirty="0">
                <a:solidFill>
                  <a:srgbClr val="000000"/>
                </a:solidFill>
              </a:rPr>
              <a:t>Further genetic evaluation if personal history of breast cancer and one or more of the </a:t>
            </a:r>
            <a:r>
              <a:rPr lang="en-US" sz="2800" dirty="0" smtClean="0">
                <a:solidFill>
                  <a:srgbClr val="000000"/>
                </a:solidFill>
              </a:rPr>
              <a:t>following</a:t>
            </a:r>
            <a:endParaRPr lang="en-US" sz="2800" dirty="0">
              <a:solidFill>
                <a:srgbClr val="000000"/>
              </a:solidFill>
            </a:endParaRPr>
          </a:p>
          <a:p>
            <a:r>
              <a:rPr lang="en-US" sz="2400" dirty="0">
                <a:solidFill>
                  <a:srgbClr val="000000"/>
                </a:solidFill>
              </a:rPr>
              <a:t>Diagnosed </a:t>
            </a:r>
            <a:r>
              <a:rPr lang="en-US" sz="2400" dirty="0"/>
              <a:t>≤ </a:t>
            </a:r>
            <a:r>
              <a:rPr lang="en-US" sz="2400" dirty="0">
                <a:solidFill>
                  <a:srgbClr val="000000"/>
                </a:solidFill>
              </a:rPr>
              <a:t>age 45 </a:t>
            </a:r>
          </a:p>
          <a:p>
            <a:r>
              <a:rPr lang="en-US" sz="2400" dirty="0">
                <a:solidFill>
                  <a:srgbClr val="000000"/>
                </a:solidFill>
              </a:rPr>
              <a:t>Diagnosed </a:t>
            </a:r>
            <a:r>
              <a:rPr lang="en-US" sz="2400" dirty="0"/>
              <a:t>≤ </a:t>
            </a:r>
            <a:r>
              <a:rPr lang="en-US" sz="2400" dirty="0">
                <a:solidFill>
                  <a:srgbClr val="000000"/>
                </a:solidFill>
              </a:rPr>
              <a:t>age 50 with:</a:t>
            </a:r>
          </a:p>
          <a:p>
            <a:pPr lvl="1"/>
            <a:r>
              <a:rPr lang="en-US" sz="2400" dirty="0">
                <a:solidFill>
                  <a:srgbClr val="000000"/>
                </a:solidFill>
              </a:rPr>
              <a:t>Another primary cancer</a:t>
            </a:r>
          </a:p>
          <a:p>
            <a:pPr lvl="1"/>
            <a:r>
              <a:rPr lang="en-US" sz="2400" dirty="0">
                <a:solidFill>
                  <a:srgbClr val="000000"/>
                </a:solidFill>
              </a:rPr>
              <a:t>≥ 1 close blood relative with breast cancer, pancreatic cancer, or high grade prostate cancer at any age</a:t>
            </a:r>
          </a:p>
          <a:p>
            <a:pPr lvl="1"/>
            <a:r>
              <a:rPr lang="en-US" sz="2400" dirty="0">
                <a:solidFill>
                  <a:srgbClr val="000000"/>
                </a:solidFill>
              </a:rPr>
              <a:t>An unknown or limited family history</a:t>
            </a:r>
          </a:p>
          <a:p>
            <a:r>
              <a:rPr lang="en-US" sz="2400" dirty="0">
                <a:solidFill>
                  <a:srgbClr val="000000"/>
                </a:solidFill>
              </a:rPr>
              <a:t>Diagnosed </a:t>
            </a:r>
            <a:r>
              <a:rPr lang="en-US" sz="2400" dirty="0"/>
              <a:t>≤ age 60 </a:t>
            </a:r>
            <a:r>
              <a:rPr lang="en-US" sz="2400" dirty="0">
                <a:solidFill>
                  <a:srgbClr val="000000"/>
                </a:solidFill>
              </a:rPr>
              <a:t>with triple negative breast cancer</a:t>
            </a:r>
            <a:endParaRPr lang="en-US" sz="2400" dirty="0"/>
          </a:p>
        </p:txBody>
      </p:sp>
      <p:sp>
        <p:nvSpPr>
          <p:cNvPr id="5" name="Rectangle 4"/>
          <p:cNvSpPr/>
          <p:nvPr/>
        </p:nvSpPr>
        <p:spPr>
          <a:xfrm>
            <a:off x="711200" y="6554166"/>
            <a:ext cx="9866486" cy="246221"/>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3661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534" y="274638"/>
            <a:ext cx="8229600" cy="1143000"/>
          </a:xfrm>
        </p:spPr>
        <p:txBody>
          <a:bodyPr>
            <a:noAutofit/>
          </a:bodyPr>
          <a:lstStyle/>
          <a:p>
            <a:r>
              <a:rPr lang="en-US" sz="4000" dirty="0"/>
              <a:t>National Comprehensive Cancer Network (NCCN) Guidelines (2017)</a:t>
            </a:r>
          </a:p>
        </p:txBody>
      </p:sp>
      <p:sp>
        <p:nvSpPr>
          <p:cNvPr id="3" name="Content Placeholder 2"/>
          <p:cNvSpPr>
            <a:spLocks noGrp="1"/>
          </p:cNvSpPr>
          <p:nvPr>
            <p:ph idx="1"/>
          </p:nvPr>
        </p:nvSpPr>
        <p:spPr>
          <a:xfrm>
            <a:off x="728134" y="1556106"/>
            <a:ext cx="11074400" cy="5077959"/>
          </a:xfrm>
        </p:spPr>
        <p:txBody>
          <a:bodyPr>
            <a:noAutofit/>
          </a:bodyPr>
          <a:lstStyle/>
          <a:p>
            <a:pPr marL="0" indent="0">
              <a:buNone/>
            </a:pPr>
            <a:r>
              <a:rPr lang="en-US" sz="2800" dirty="0">
                <a:solidFill>
                  <a:srgbClr val="000000"/>
                </a:solidFill>
              </a:rPr>
              <a:t>Further genetic evaluation if personal history of breast cancer and one or more of the </a:t>
            </a:r>
            <a:r>
              <a:rPr lang="en-US" sz="2800" dirty="0" smtClean="0">
                <a:solidFill>
                  <a:srgbClr val="000000"/>
                </a:solidFill>
              </a:rPr>
              <a:t>following</a:t>
            </a:r>
            <a:endParaRPr lang="en-US" sz="2800" dirty="0">
              <a:solidFill>
                <a:srgbClr val="000000"/>
              </a:solidFill>
            </a:endParaRPr>
          </a:p>
          <a:p>
            <a:r>
              <a:rPr lang="en-US" sz="2400" dirty="0"/>
              <a:t>Diagnosed at any age with:</a:t>
            </a:r>
          </a:p>
          <a:p>
            <a:pPr lvl="1"/>
            <a:r>
              <a:rPr lang="en-US" sz="2400" dirty="0">
                <a:solidFill>
                  <a:srgbClr val="000000"/>
                </a:solidFill>
              </a:rPr>
              <a:t>≥ </a:t>
            </a:r>
            <a:r>
              <a:rPr lang="en-US" sz="2400" dirty="0"/>
              <a:t>1 close blood relative with breast cancer diagnosed ≤ age 50</a:t>
            </a:r>
          </a:p>
          <a:p>
            <a:pPr lvl="1"/>
            <a:r>
              <a:rPr lang="en-US" sz="2400" dirty="0">
                <a:solidFill>
                  <a:srgbClr val="000000"/>
                </a:solidFill>
              </a:rPr>
              <a:t>≥ </a:t>
            </a:r>
            <a:r>
              <a:rPr lang="en-US" sz="2400" dirty="0"/>
              <a:t>2 close blood relatives with breast cancer at any age</a:t>
            </a:r>
          </a:p>
          <a:p>
            <a:pPr lvl="1"/>
            <a:r>
              <a:rPr lang="en-US" sz="2400" dirty="0">
                <a:solidFill>
                  <a:srgbClr val="000000"/>
                </a:solidFill>
              </a:rPr>
              <a:t>≥ </a:t>
            </a:r>
            <a:r>
              <a:rPr lang="en-US" sz="2400" dirty="0"/>
              <a:t>1 close blood relative with ovarian carcinoma</a:t>
            </a:r>
          </a:p>
          <a:p>
            <a:pPr lvl="1"/>
            <a:r>
              <a:rPr lang="en-US" sz="2400" dirty="0">
                <a:solidFill>
                  <a:srgbClr val="000000"/>
                </a:solidFill>
              </a:rPr>
              <a:t>≥ </a:t>
            </a:r>
            <a:r>
              <a:rPr lang="en-US" sz="2400" dirty="0"/>
              <a:t>2 close blood relatives with pancreatic cancer and/or high grade prostate cancer at any age</a:t>
            </a:r>
          </a:p>
          <a:p>
            <a:pPr lvl="1"/>
            <a:r>
              <a:rPr lang="en-US" sz="2400" dirty="0"/>
              <a:t>A close male blood relative with breast cancer</a:t>
            </a:r>
          </a:p>
          <a:p>
            <a:pPr lvl="1"/>
            <a:r>
              <a:rPr lang="en-US" sz="2400" dirty="0"/>
              <a:t>Ashkenazi Jewish or Eastern European ancestry</a:t>
            </a:r>
          </a:p>
        </p:txBody>
      </p:sp>
      <p:sp>
        <p:nvSpPr>
          <p:cNvPr id="5" name="Rectangle 4"/>
          <p:cNvSpPr/>
          <p:nvPr/>
        </p:nvSpPr>
        <p:spPr>
          <a:xfrm>
            <a:off x="728134" y="6554167"/>
            <a:ext cx="9849552" cy="246221"/>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48375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ACMG/NSGC Referral Indications for Cancer Predisposition Assessment (2014)</a:t>
            </a:r>
          </a:p>
        </p:txBody>
      </p:sp>
      <p:sp>
        <p:nvSpPr>
          <p:cNvPr id="3" name="Content Placeholder 2"/>
          <p:cNvSpPr>
            <a:spLocks noGrp="1"/>
          </p:cNvSpPr>
          <p:nvPr>
            <p:ph idx="1"/>
          </p:nvPr>
        </p:nvSpPr>
        <p:spPr>
          <a:xfrm>
            <a:off x="609600" y="1417638"/>
            <a:ext cx="10972799" cy="5121275"/>
          </a:xfrm>
        </p:spPr>
        <p:txBody>
          <a:bodyPr>
            <a:noAutofit/>
          </a:bodyPr>
          <a:lstStyle/>
          <a:p>
            <a:pPr marL="0" indent="0">
              <a:buNone/>
            </a:pPr>
            <a:r>
              <a:rPr lang="en-US" sz="2800" dirty="0">
                <a:solidFill>
                  <a:srgbClr val="000000"/>
                </a:solidFill>
              </a:rPr>
              <a:t>Further genetic evaluation if personal history </a:t>
            </a:r>
            <a:r>
              <a:rPr lang="en-US" sz="2800" dirty="0" smtClean="0">
                <a:solidFill>
                  <a:srgbClr val="000000"/>
                </a:solidFill>
              </a:rPr>
              <a:t>of</a:t>
            </a:r>
            <a:r>
              <a:rPr lang="en-US" sz="2800" dirty="0" smtClean="0"/>
              <a:t> </a:t>
            </a:r>
            <a:endParaRPr lang="en-US" sz="2800" dirty="0"/>
          </a:p>
          <a:p>
            <a:r>
              <a:rPr lang="en-US" sz="2400" dirty="0"/>
              <a:t>Breast cancer diagnosed ≤ age 50 </a:t>
            </a:r>
          </a:p>
          <a:p>
            <a:r>
              <a:rPr lang="en-US" sz="2400" dirty="0"/>
              <a:t>Triple-negative breast cancer diagnosed ≤ age 60</a:t>
            </a:r>
          </a:p>
          <a:p>
            <a:r>
              <a:rPr lang="en-US" sz="2400" dirty="0"/>
              <a:t>Two or more primary breast cancers </a:t>
            </a:r>
          </a:p>
          <a:p>
            <a:r>
              <a:rPr lang="en-US" sz="2400" dirty="0"/>
              <a:t>Ovarian, fallopian tube, or primary peritoneal cancer</a:t>
            </a:r>
          </a:p>
          <a:p>
            <a:r>
              <a:rPr lang="en-US" sz="2400" dirty="0"/>
              <a:t>Male breast cancer</a:t>
            </a:r>
          </a:p>
          <a:p>
            <a:r>
              <a:rPr lang="en-US" sz="2400" dirty="0"/>
              <a:t>Ashkenazi Jewish or Eastern European ancestry and breast or pancreatic cancer at any age</a:t>
            </a:r>
          </a:p>
          <a:p>
            <a:r>
              <a:rPr lang="en-US" sz="2400" dirty="0"/>
              <a:t>Breast, ovarian, or pancreatic cancer and two or more cases of breast, ovarian, pancreatic, or aggressive prostate cancer in close blood relatives </a:t>
            </a:r>
          </a:p>
          <a:p>
            <a:r>
              <a:rPr lang="en-US" sz="2400" dirty="0"/>
              <a:t>Aggressive prostate cancer and two or more cases of breast, ovarian, or pancreatic cancer in close blood relatives </a:t>
            </a:r>
          </a:p>
        </p:txBody>
      </p:sp>
      <p:sp>
        <p:nvSpPr>
          <p:cNvPr id="5" name="TextBox 4"/>
          <p:cNvSpPr txBox="1"/>
          <p:nvPr/>
        </p:nvSpPr>
        <p:spPr>
          <a:xfrm>
            <a:off x="609599" y="6458622"/>
            <a:ext cx="10651068" cy="399378"/>
          </a:xfrm>
          <a:prstGeom prst="rect">
            <a:avLst/>
          </a:prstGeom>
          <a:noFill/>
        </p:spPr>
        <p:txBody>
          <a:bodyPr wrap="square" rtlCol="0">
            <a:spAutoFit/>
          </a:bodyPr>
          <a:lstStyle/>
          <a:p>
            <a:pPr defTabSz="457200"/>
            <a:r>
              <a:rPr lang="en-US" sz="1000" dirty="0">
                <a:solidFill>
                  <a:prstClr val="black"/>
                </a:solidFill>
                <a:latin typeface="Calibri"/>
              </a:rPr>
              <a:t>Source: A practice guideline from the American College of Medical Genetics and Genomics and the National Society of Genetic Counselors: referral indications for cancer predisposition assessment. Genetics in Medicine. 2014 .</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19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32510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What are Hereditary Breast and Ovarian Cancer syndrome (HBOC) and Lynch </a:t>
            </a:r>
            <a:r>
              <a:rPr lang="en-US" dirty="0"/>
              <a:t>s</a:t>
            </a:r>
            <a:r>
              <a:rPr lang="en-US" dirty="0" smtClean="0"/>
              <a:t>yndrome (LS)?</a:t>
            </a:r>
            <a:endParaRPr lang="en-US" dirty="0"/>
          </a:p>
          <a:p>
            <a:r>
              <a:rPr lang="en-US" dirty="0" smtClean="0"/>
              <a:t>How common are LS and HBOC? </a:t>
            </a:r>
          </a:p>
          <a:p>
            <a:r>
              <a:rPr lang="en-US" dirty="0" smtClean="0"/>
              <a:t>How do LS and HBOC affect individuals and families?</a:t>
            </a:r>
          </a:p>
          <a:p>
            <a:r>
              <a:rPr lang="en-US" dirty="0" smtClean="0"/>
              <a:t>How do I identify individuals at risk and their families?</a:t>
            </a:r>
          </a:p>
          <a:p>
            <a:r>
              <a:rPr lang="en-US" dirty="0" smtClean="0"/>
              <a:t>What should I </a:t>
            </a:r>
            <a:r>
              <a:rPr lang="en-US" dirty="0"/>
              <a:t>do after I identify a patient at risk</a:t>
            </a:r>
            <a:r>
              <a:rPr lang="en-US" dirty="0" smtClean="0"/>
              <a:t>?</a:t>
            </a:r>
            <a:endParaRPr lang="en-US" dirty="0"/>
          </a:p>
          <a:p>
            <a:r>
              <a:rPr lang="en-US" dirty="0"/>
              <a:t>What </a:t>
            </a:r>
            <a:r>
              <a:rPr lang="en-US" dirty="0" smtClean="0"/>
              <a:t>should I </a:t>
            </a:r>
            <a:r>
              <a:rPr lang="en-US" dirty="0"/>
              <a:t>do after a patient is diagnosed?</a:t>
            </a:r>
          </a:p>
          <a:p>
            <a:pPr lvl="2"/>
            <a:endParaRPr lang="en-US" dirty="0" smtClean="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2485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Your Patient </a:t>
            </a:r>
            <a:r>
              <a:rPr lang="en-US" dirty="0"/>
              <a:t>A</a:t>
            </a:r>
            <a:r>
              <a:rPr lang="en-US" dirty="0" smtClean="0"/>
              <a:t>t </a:t>
            </a:r>
            <a:r>
              <a:rPr lang="en-US" dirty="0"/>
              <a:t>R</a:t>
            </a:r>
            <a:r>
              <a:rPr lang="en-US" dirty="0" smtClean="0"/>
              <a:t>isk </a:t>
            </a:r>
            <a:r>
              <a:rPr lang="en-US" dirty="0"/>
              <a:t>F</a:t>
            </a:r>
            <a:r>
              <a:rPr lang="en-US" dirty="0" smtClean="0"/>
              <a:t>or HBOC?</a:t>
            </a:r>
            <a:endParaRPr lang="en-US" dirty="0"/>
          </a:p>
        </p:txBody>
      </p:sp>
      <p:sp>
        <p:nvSpPr>
          <p:cNvPr id="3" name="Content Placeholder 2"/>
          <p:cNvSpPr>
            <a:spLocks noGrp="1"/>
          </p:cNvSpPr>
          <p:nvPr>
            <p:ph idx="1"/>
          </p:nvPr>
        </p:nvSpPr>
        <p:spPr>
          <a:xfrm>
            <a:off x="1981200" y="1247426"/>
            <a:ext cx="8229600" cy="4525963"/>
          </a:xfrm>
        </p:spPr>
        <p:txBody>
          <a:bodyPr/>
          <a:lstStyle/>
          <a:p>
            <a:r>
              <a:rPr lang="en-US" dirty="0" smtClean="0"/>
              <a:t>[sample HBOC risk assessment pedigree]</a:t>
            </a:r>
            <a:endParaRPr lang="en-US" dirty="0"/>
          </a:p>
        </p:txBody>
      </p:sp>
      <p:pic>
        <p:nvPicPr>
          <p:cNvPr id="8" name="x4O2X-j5SUs" descr="You tube video"/>
          <p:cNvPicPr>
            <a:picLocks noRot="1" noChangeAspect="1"/>
          </p:cNvPicPr>
          <p:nvPr>
            <a:videoFile r:link="rId1"/>
          </p:nvPr>
        </p:nvPicPr>
        <p:blipFill>
          <a:blip r:embed="rId4"/>
          <a:stretch>
            <a:fillRect/>
          </a:stretch>
        </p:blipFill>
        <p:spPr>
          <a:xfrm>
            <a:off x="2778925" y="1994918"/>
            <a:ext cx="6634153" cy="3731711"/>
          </a:xfrm>
          <a:prstGeom prst="rect">
            <a:avLst/>
          </a:prstGeom>
        </p:spPr>
      </p:pic>
      <p:sp>
        <p:nvSpPr>
          <p:cNvPr id="7" name="TextBox 6"/>
          <p:cNvSpPr txBox="1"/>
          <p:nvPr/>
        </p:nvSpPr>
        <p:spPr>
          <a:xfrm>
            <a:off x="1947331" y="5824253"/>
            <a:ext cx="8960556" cy="1354217"/>
          </a:xfrm>
          <a:prstGeom prst="rect">
            <a:avLst/>
          </a:prstGeom>
          <a:noFill/>
        </p:spPr>
        <p:txBody>
          <a:bodyPr wrap="square" rtlCol="0">
            <a:spAutoFit/>
          </a:bodyPr>
          <a:lstStyle/>
          <a:p>
            <a:pPr defTabSz="457200"/>
            <a:r>
              <a:rPr lang="en-US" sz="1600" dirty="0">
                <a:solidFill>
                  <a:prstClr val="black"/>
                </a:solidFill>
                <a:latin typeface="Calibri"/>
              </a:rPr>
              <a:t>There is a free CME Course </a:t>
            </a:r>
            <a:r>
              <a:rPr lang="en-US" sz="1600" b="1" dirty="0">
                <a:solidFill>
                  <a:prstClr val="black"/>
                </a:solidFill>
                <a:latin typeface="Calibri"/>
              </a:rPr>
              <a:t>Hereditary Breast and Ovarian Cancer, </a:t>
            </a:r>
            <a:r>
              <a:rPr lang="en-US" sz="1600" dirty="0">
                <a:solidFill>
                  <a:prstClr val="black"/>
                </a:solidFill>
                <a:latin typeface="Calibri"/>
              </a:rPr>
              <a:t>Available at: </a:t>
            </a:r>
            <a:r>
              <a:rPr lang="en-US" sz="1600" dirty="0">
                <a:solidFill>
                  <a:prstClr val="black"/>
                </a:solidFill>
                <a:latin typeface="Calibri"/>
                <a:hlinkClick r:id="rId5"/>
              </a:rPr>
              <a:t>https://learn.education.jax.org/browse/hpe/cme/courses/hboc</a:t>
            </a:r>
            <a:r>
              <a:rPr lang="en-US" sz="1600" dirty="0">
                <a:solidFill>
                  <a:prstClr val="black"/>
                </a:solidFill>
                <a:latin typeface="Calibri"/>
              </a:rPr>
              <a:t> Developed by the National Coalition for Health Professional Education in Genetics (NCHPEG), now The Jackson Laboratory Clinical and Continuing Education Program</a:t>
            </a:r>
          </a:p>
          <a:p>
            <a:pPr defTabSz="457200"/>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76183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BOC Risk Assessment Pedigree&#10;SAMPLE"/>
          <p:cNvSpPr>
            <a:spLocks noGrp="1"/>
          </p:cNvSpPr>
          <p:nvPr>
            <p:ph type="title"/>
          </p:nvPr>
        </p:nvSpPr>
        <p:spPr>
          <a:xfrm>
            <a:off x="1710756" y="228800"/>
            <a:ext cx="8957245" cy="1143000"/>
          </a:xfrm>
        </p:spPr>
        <p:txBody>
          <a:bodyPr>
            <a:normAutofit fontScale="90000"/>
          </a:bodyPr>
          <a:lstStyle/>
          <a:p>
            <a:r>
              <a:rPr lang="en-US" dirty="0" smtClean="0"/>
              <a:t>HBOC Risk </a:t>
            </a:r>
            <a:r>
              <a:rPr lang="en-US" dirty="0"/>
              <a:t>Assessment Pedigree</a:t>
            </a:r>
            <a:br>
              <a:rPr lang="en-US" dirty="0"/>
            </a:br>
            <a:r>
              <a:rPr lang="en-US" dirty="0" smtClean="0"/>
              <a:t>SAMPLE</a:t>
            </a:r>
            <a:endParaRPr lang="en-US" dirty="0"/>
          </a:p>
        </p:txBody>
      </p:sp>
      <p:pic>
        <p:nvPicPr>
          <p:cNvPr id="7" name="Picture 6" descr="legend for pedigree"/>
          <p:cNvPicPr>
            <a:picLocks noChangeAspect="1"/>
          </p:cNvPicPr>
          <p:nvPr/>
        </p:nvPicPr>
        <p:blipFill>
          <a:blip r:embed="rId3"/>
          <a:stretch>
            <a:fillRect/>
          </a:stretch>
        </p:blipFill>
        <p:spPr>
          <a:xfrm>
            <a:off x="1841484" y="1553112"/>
            <a:ext cx="3429000" cy="584200"/>
          </a:xfrm>
          <a:prstGeom prst="rect">
            <a:avLst/>
          </a:prstGeom>
        </p:spPr>
      </p:pic>
      <p:sp>
        <p:nvSpPr>
          <p:cNvPr id="4" name="Rectangle 3" descr="pie chart"/>
          <p:cNvSpPr/>
          <p:nvPr/>
        </p:nvSpPr>
        <p:spPr>
          <a:xfrm>
            <a:off x="1793081" y="1559184"/>
            <a:ext cx="623888" cy="5244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Rectangle 6" descr="blue rectangle"/>
          <p:cNvSpPr/>
          <p:nvPr/>
        </p:nvSpPr>
        <p:spPr>
          <a:xfrm>
            <a:off x="2137170" y="1617087"/>
            <a:ext cx="215026" cy="216476"/>
          </a:xfrm>
          <a:custGeom>
            <a:avLst/>
            <a:gdLst>
              <a:gd name="connsiteX0" fmla="*/ 0 w 162496"/>
              <a:gd name="connsiteY0" fmla="*/ 0 h 189200"/>
              <a:gd name="connsiteX1" fmla="*/ 162496 w 162496"/>
              <a:gd name="connsiteY1" fmla="*/ 0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4762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4762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6195 w 162496"/>
              <a:gd name="connsiteY1" fmla="*/ 6076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6195 w 162496"/>
              <a:gd name="connsiteY1" fmla="*/ 6076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6195 w 162496"/>
              <a:gd name="connsiteY1" fmla="*/ 60765 h 189200"/>
              <a:gd name="connsiteX2" fmla="*/ 162496 w 162496"/>
              <a:gd name="connsiteY2" fmla="*/ 189200 h 189200"/>
              <a:gd name="connsiteX3" fmla="*/ 0 w 162496"/>
              <a:gd name="connsiteY3" fmla="*/ 189200 h 189200"/>
              <a:gd name="connsiteX4" fmla="*/ 0 w 162496"/>
              <a:gd name="connsiteY4" fmla="*/ 0 h 189200"/>
              <a:gd name="connsiteX0" fmla="*/ 3599 w 162496"/>
              <a:gd name="connsiteY0" fmla="*/ 0 h 183204"/>
              <a:gd name="connsiteX1" fmla="*/ 126195 w 162496"/>
              <a:gd name="connsiteY1" fmla="*/ 54769 h 183204"/>
              <a:gd name="connsiteX2" fmla="*/ 162496 w 162496"/>
              <a:gd name="connsiteY2" fmla="*/ 183204 h 183204"/>
              <a:gd name="connsiteX3" fmla="*/ 0 w 162496"/>
              <a:gd name="connsiteY3" fmla="*/ 183204 h 183204"/>
              <a:gd name="connsiteX4" fmla="*/ 3599 w 162496"/>
              <a:gd name="connsiteY4" fmla="*/ 0 h 183204"/>
              <a:gd name="connsiteX0" fmla="*/ 3599 w 162496"/>
              <a:gd name="connsiteY0" fmla="*/ 11192 h 194396"/>
              <a:gd name="connsiteX1" fmla="*/ 49488 w 162496"/>
              <a:gd name="connsiteY1" fmla="*/ 24525 h 194396"/>
              <a:gd name="connsiteX2" fmla="*/ 126195 w 162496"/>
              <a:gd name="connsiteY2" fmla="*/ 65961 h 194396"/>
              <a:gd name="connsiteX3" fmla="*/ 162496 w 162496"/>
              <a:gd name="connsiteY3" fmla="*/ 194396 h 194396"/>
              <a:gd name="connsiteX4" fmla="*/ 0 w 162496"/>
              <a:gd name="connsiteY4" fmla="*/ 194396 h 194396"/>
              <a:gd name="connsiteX5" fmla="*/ 3599 w 162496"/>
              <a:gd name="connsiteY5" fmla="*/ 11192 h 194396"/>
              <a:gd name="connsiteX0" fmla="*/ 3599 w 162496"/>
              <a:gd name="connsiteY0" fmla="*/ 13091 h 188301"/>
              <a:gd name="connsiteX1" fmla="*/ 49488 w 162496"/>
              <a:gd name="connsiteY1" fmla="*/ 18430 h 188301"/>
              <a:gd name="connsiteX2" fmla="*/ 126195 w 162496"/>
              <a:gd name="connsiteY2" fmla="*/ 59866 h 188301"/>
              <a:gd name="connsiteX3" fmla="*/ 162496 w 162496"/>
              <a:gd name="connsiteY3" fmla="*/ 188301 h 188301"/>
              <a:gd name="connsiteX4" fmla="*/ 0 w 162496"/>
              <a:gd name="connsiteY4" fmla="*/ 188301 h 188301"/>
              <a:gd name="connsiteX5" fmla="*/ 3599 w 162496"/>
              <a:gd name="connsiteY5" fmla="*/ 13091 h 188301"/>
              <a:gd name="connsiteX0" fmla="*/ 5398 w 162496"/>
              <a:gd name="connsiteY0" fmla="*/ 16461 h 181678"/>
              <a:gd name="connsiteX1" fmla="*/ 49488 w 162496"/>
              <a:gd name="connsiteY1" fmla="*/ 11807 h 181678"/>
              <a:gd name="connsiteX2" fmla="*/ 126195 w 162496"/>
              <a:gd name="connsiteY2" fmla="*/ 53243 h 181678"/>
              <a:gd name="connsiteX3" fmla="*/ 162496 w 162496"/>
              <a:gd name="connsiteY3" fmla="*/ 181678 h 181678"/>
              <a:gd name="connsiteX4" fmla="*/ 0 w 162496"/>
              <a:gd name="connsiteY4" fmla="*/ 181678 h 181678"/>
              <a:gd name="connsiteX5" fmla="*/ 5398 w 162496"/>
              <a:gd name="connsiteY5" fmla="*/ 16461 h 18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96" h="181678">
                <a:moveTo>
                  <a:pt x="5398" y="16461"/>
                </a:moveTo>
                <a:cubicBezTo>
                  <a:pt x="12446" y="-11518"/>
                  <a:pt x="29055" y="2679"/>
                  <a:pt x="49488" y="11807"/>
                </a:cubicBezTo>
                <a:cubicBezTo>
                  <a:pt x="69921" y="20935"/>
                  <a:pt x="106161" y="25264"/>
                  <a:pt x="126195" y="53243"/>
                </a:cubicBezTo>
                <a:cubicBezTo>
                  <a:pt x="157946" y="102816"/>
                  <a:pt x="149796" y="134486"/>
                  <a:pt x="162496" y="181678"/>
                </a:cubicBezTo>
                <a:lnTo>
                  <a:pt x="0" y="181678"/>
                </a:lnTo>
                <a:cubicBezTo>
                  <a:pt x="1200" y="120610"/>
                  <a:pt x="4198" y="77529"/>
                  <a:pt x="5398" y="16461"/>
                </a:cubicBezTo>
                <a:close/>
              </a:path>
            </a:pathLst>
          </a:custGeom>
          <a:solidFill>
            <a:srgbClr val="0000FF"/>
          </a:solidFill>
          <a:ln w="15875">
            <a:solidFill>
              <a:schemeClr val="tx1">
                <a:alpha val="3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3" name="Oval 12" descr="circle"/>
          <p:cNvSpPr/>
          <p:nvPr/>
        </p:nvSpPr>
        <p:spPr>
          <a:xfrm>
            <a:off x="1940716" y="1616515"/>
            <a:ext cx="411480" cy="414691"/>
          </a:xfrm>
          <a:prstGeom prst="ellipse">
            <a:avLst/>
          </a:prstGeom>
          <a:noFill/>
          <a:ln w="14605">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latin typeface="Calibri"/>
              </a:rPr>
              <a:t> </a:t>
            </a:r>
          </a:p>
        </p:txBody>
      </p:sp>
      <p:sp>
        <p:nvSpPr>
          <p:cNvPr id="5" name="Rectangle 4" descr="oval"/>
          <p:cNvSpPr/>
          <p:nvPr/>
        </p:nvSpPr>
        <p:spPr>
          <a:xfrm>
            <a:off x="3048001" y="1564125"/>
            <a:ext cx="531019" cy="5244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Rectangle 6" descr="green rectangle"/>
          <p:cNvSpPr/>
          <p:nvPr/>
        </p:nvSpPr>
        <p:spPr>
          <a:xfrm flipV="1">
            <a:off x="3300413" y="1815470"/>
            <a:ext cx="211452" cy="204964"/>
          </a:xfrm>
          <a:custGeom>
            <a:avLst/>
            <a:gdLst>
              <a:gd name="connsiteX0" fmla="*/ 0 w 162496"/>
              <a:gd name="connsiteY0" fmla="*/ 0 h 189200"/>
              <a:gd name="connsiteX1" fmla="*/ 162496 w 162496"/>
              <a:gd name="connsiteY1" fmla="*/ 0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4762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4762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1799 w 162496"/>
              <a:gd name="connsiteY0" fmla="*/ 0 h 179749"/>
              <a:gd name="connsiteX1" fmla="*/ 124396 w 162496"/>
              <a:gd name="connsiteY1" fmla="*/ 45318 h 179749"/>
              <a:gd name="connsiteX2" fmla="*/ 162496 w 162496"/>
              <a:gd name="connsiteY2" fmla="*/ 179749 h 179749"/>
              <a:gd name="connsiteX3" fmla="*/ 0 w 162496"/>
              <a:gd name="connsiteY3" fmla="*/ 179749 h 179749"/>
              <a:gd name="connsiteX4" fmla="*/ 1799 w 162496"/>
              <a:gd name="connsiteY4" fmla="*/ 0 h 179749"/>
              <a:gd name="connsiteX0" fmla="*/ 1799 w 162496"/>
              <a:gd name="connsiteY0" fmla="*/ 0 h 179749"/>
              <a:gd name="connsiteX1" fmla="*/ 124396 w 162496"/>
              <a:gd name="connsiteY1" fmla="*/ 45318 h 179749"/>
              <a:gd name="connsiteX2" fmla="*/ 162496 w 162496"/>
              <a:gd name="connsiteY2" fmla="*/ 179749 h 179749"/>
              <a:gd name="connsiteX3" fmla="*/ 0 w 162496"/>
              <a:gd name="connsiteY3" fmla="*/ 179749 h 179749"/>
              <a:gd name="connsiteX4" fmla="*/ 1799 w 162496"/>
              <a:gd name="connsiteY4" fmla="*/ 0 h 179749"/>
              <a:gd name="connsiteX0" fmla="*/ 1799 w 162496"/>
              <a:gd name="connsiteY0" fmla="*/ 0 h 179749"/>
              <a:gd name="connsiteX1" fmla="*/ 118997 w 162496"/>
              <a:gd name="connsiteY1" fmla="*/ 45318 h 179749"/>
              <a:gd name="connsiteX2" fmla="*/ 162496 w 162496"/>
              <a:gd name="connsiteY2" fmla="*/ 179749 h 179749"/>
              <a:gd name="connsiteX3" fmla="*/ 0 w 162496"/>
              <a:gd name="connsiteY3" fmla="*/ 179749 h 179749"/>
              <a:gd name="connsiteX4" fmla="*/ 1799 w 162496"/>
              <a:gd name="connsiteY4" fmla="*/ 0 h 179749"/>
              <a:gd name="connsiteX0" fmla="*/ 1799 w 162496"/>
              <a:gd name="connsiteY0" fmla="*/ 0 h 179749"/>
              <a:gd name="connsiteX1" fmla="*/ 118997 w 162496"/>
              <a:gd name="connsiteY1" fmla="*/ 49374 h 179749"/>
              <a:gd name="connsiteX2" fmla="*/ 162496 w 162496"/>
              <a:gd name="connsiteY2" fmla="*/ 179749 h 179749"/>
              <a:gd name="connsiteX3" fmla="*/ 0 w 162496"/>
              <a:gd name="connsiteY3" fmla="*/ 179749 h 179749"/>
              <a:gd name="connsiteX4" fmla="*/ 1799 w 162496"/>
              <a:gd name="connsiteY4" fmla="*/ 0 h 17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96" h="179749">
                <a:moveTo>
                  <a:pt x="1799" y="0"/>
                </a:moveTo>
                <a:cubicBezTo>
                  <a:pt x="55861" y="3134"/>
                  <a:pt x="79913" y="23975"/>
                  <a:pt x="118997" y="49374"/>
                </a:cubicBezTo>
                <a:cubicBezTo>
                  <a:pt x="150748" y="98947"/>
                  <a:pt x="149796" y="132557"/>
                  <a:pt x="162496" y="179749"/>
                </a:cubicBezTo>
                <a:lnTo>
                  <a:pt x="0" y="179749"/>
                </a:lnTo>
                <a:cubicBezTo>
                  <a:pt x="600" y="119833"/>
                  <a:pt x="1199" y="59916"/>
                  <a:pt x="1799" y="0"/>
                </a:cubicBezTo>
                <a:close/>
              </a:path>
            </a:pathLst>
          </a:custGeom>
          <a:solidFill>
            <a:srgbClr val="66FF33"/>
          </a:solidFill>
          <a:ln w="15875">
            <a:solidFill>
              <a:schemeClr val="tx1">
                <a:alpha val="32000"/>
              </a:schemeClr>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5" name="Oval 14" descr="oval"/>
          <p:cNvSpPr/>
          <p:nvPr/>
        </p:nvSpPr>
        <p:spPr>
          <a:xfrm>
            <a:off x="3100385" y="1608126"/>
            <a:ext cx="411480" cy="414691"/>
          </a:xfrm>
          <a:prstGeom prst="ellipse">
            <a:avLst/>
          </a:prstGeom>
          <a:noFill/>
          <a:ln w="14605">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latin typeface="Calibri"/>
              </a:rPr>
              <a:t> </a:t>
            </a:r>
          </a:p>
        </p:txBody>
      </p:sp>
      <p:pic>
        <p:nvPicPr>
          <p:cNvPr id="6" name="Picture 5" descr="pedigree"/>
          <p:cNvPicPr>
            <a:picLocks noChangeAspect="1"/>
          </p:cNvPicPr>
          <p:nvPr/>
        </p:nvPicPr>
        <p:blipFill>
          <a:blip r:embed="rId4"/>
          <a:stretch>
            <a:fillRect/>
          </a:stretch>
        </p:blipFill>
        <p:spPr>
          <a:xfrm>
            <a:off x="1524000" y="1971383"/>
            <a:ext cx="9144000" cy="4500759"/>
          </a:xfrm>
          <a:prstGeom prst="rect">
            <a:avLst/>
          </a:prstGeom>
        </p:spPr>
      </p:pic>
      <p:sp>
        <p:nvSpPr>
          <p:cNvPr id="3" name="Slide Number Placeholder 2"/>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67623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584" y="799530"/>
            <a:ext cx="8229600" cy="1143000"/>
          </a:xfrm>
        </p:spPr>
        <p:txBody>
          <a:bodyPr>
            <a:normAutofit fontScale="90000"/>
          </a:bodyPr>
          <a:lstStyle/>
          <a:p>
            <a:r>
              <a:rPr lang="en-US" dirty="0"/>
              <a:t>Lynch </a:t>
            </a:r>
            <a:r>
              <a:rPr lang="en-US" dirty="0" smtClean="0"/>
              <a:t>Syndrome: Evaluation </a:t>
            </a:r>
            <a:r>
              <a:rPr lang="en-US" dirty="0"/>
              <a:t>of Genomic Applications in Practice and Prevention </a:t>
            </a:r>
            <a:r>
              <a:rPr lang="en-US" dirty="0" smtClean="0"/>
              <a:t>Recommendation </a:t>
            </a:r>
            <a:r>
              <a:rPr lang="en-US" dirty="0"/>
              <a:t>(2009)</a:t>
            </a:r>
            <a:r>
              <a:rPr lang="en-US" b="1" dirty="0"/>
              <a:t/>
            </a:r>
            <a:br>
              <a:rPr lang="en-US" b="1" dirty="0"/>
            </a:br>
            <a:endParaRPr lang="en-US" dirty="0"/>
          </a:p>
        </p:txBody>
      </p:sp>
      <p:sp>
        <p:nvSpPr>
          <p:cNvPr id="3" name="Content Placeholder 2"/>
          <p:cNvSpPr>
            <a:spLocks noGrp="1"/>
          </p:cNvSpPr>
          <p:nvPr>
            <p:ph idx="1"/>
          </p:nvPr>
        </p:nvSpPr>
        <p:spPr>
          <a:xfrm>
            <a:off x="624909" y="1766535"/>
            <a:ext cx="11057467" cy="4954941"/>
          </a:xfrm>
        </p:spPr>
        <p:txBody>
          <a:bodyPr>
            <a:normAutofit/>
          </a:bodyPr>
          <a:lstStyle/>
          <a:p>
            <a:pPr marL="0" indent="0">
              <a:buNone/>
            </a:pPr>
            <a:endParaRPr lang="en-US" sz="2800" dirty="0"/>
          </a:p>
          <a:p>
            <a:pPr marL="0" indent="0">
              <a:buNone/>
            </a:pPr>
            <a:r>
              <a:rPr lang="en-US" sz="2800" dirty="0"/>
              <a:t>The Evaluation of Genomic Applications in Practice and Prevention (EGAPP) Working Group found sufficient evidence to recommend offering [screening and] genetic testing for Lynch syndrome to individuals with newly diagnosed colorectal cancer to reduce morbidity and mortality in relatives.</a:t>
            </a:r>
            <a:endParaRPr lang="en-US" dirty="0"/>
          </a:p>
        </p:txBody>
      </p:sp>
      <p:sp>
        <p:nvSpPr>
          <p:cNvPr id="5" name="TextBox 4"/>
          <p:cNvSpPr txBox="1"/>
          <p:nvPr/>
        </p:nvSpPr>
        <p:spPr>
          <a:xfrm>
            <a:off x="624910" y="6224239"/>
            <a:ext cx="9514914" cy="677108"/>
          </a:xfrm>
          <a:prstGeom prst="rect">
            <a:avLst/>
          </a:prstGeom>
          <a:noFill/>
        </p:spPr>
        <p:txBody>
          <a:bodyPr wrap="square" rtlCol="0">
            <a:spAutoFit/>
          </a:bodyPr>
          <a:lstStyle/>
          <a:p>
            <a:pPr defTabSz="457200"/>
            <a:r>
              <a:rPr lang="en-US" sz="1000" dirty="0">
                <a:solidFill>
                  <a:prstClr val="black"/>
                </a:solidFill>
                <a:latin typeface="Calibri"/>
              </a:rPr>
              <a:t>Evaluation of Genomic Applications in Practice and Prevention (EGAPP) Working Group. Recommendations from the EGAPP Working Group: Genetic testing strategies in newly diagnosed individuals with colorectal cancer aimed at reducing morbidity and mortality from Lynch syndrome in relatives. </a:t>
            </a:r>
            <a:r>
              <a:rPr lang="en-US" sz="1000" i="1" dirty="0">
                <a:solidFill>
                  <a:prstClr val="black"/>
                </a:solidFill>
                <a:latin typeface="Calibri"/>
              </a:rPr>
              <a:t>Genetics in Medicine 2009</a:t>
            </a:r>
            <a:r>
              <a:rPr lang="en-US" sz="1000" dirty="0">
                <a:solidFill>
                  <a:prstClr val="black"/>
                </a:solidFill>
                <a:latin typeface="Calibri"/>
              </a:rPr>
              <a:t>; 11:35-41.</a:t>
            </a:r>
          </a:p>
          <a:p>
            <a:pPr defTabSz="457200"/>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22</a:t>
            </a:fld>
            <a:endParaRPr lang="en-US">
              <a:solidFill>
                <a:prstClr val="black">
                  <a:tint val="75000"/>
                </a:prstClr>
              </a:solidFill>
              <a:latin typeface="Calibri"/>
            </a:endParaRPr>
          </a:p>
        </p:txBody>
      </p:sp>
    </p:spTree>
    <p:extLst>
      <p:ext uri="{BB962C8B-B14F-4D97-AF65-F5344CB8AC3E}">
        <p14:creationId xmlns:p14="http://schemas.microsoft.com/office/powerpoint/2010/main" val="98662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8008"/>
            <a:ext cx="8229600" cy="1143000"/>
          </a:xfrm>
        </p:spPr>
        <p:txBody>
          <a:bodyPr>
            <a:noAutofit/>
          </a:bodyPr>
          <a:lstStyle/>
          <a:p>
            <a:r>
              <a:rPr lang="en-US" sz="3900" dirty="0"/>
              <a:t>Other Clinical Guidelines For Identifying Patients At Risk for Lynch Syndrome</a:t>
            </a:r>
          </a:p>
        </p:txBody>
      </p:sp>
      <p:sp>
        <p:nvSpPr>
          <p:cNvPr id="3" name="Content Placeholder 2"/>
          <p:cNvSpPr>
            <a:spLocks noGrp="1"/>
          </p:cNvSpPr>
          <p:nvPr>
            <p:ph idx="1"/>
          </p:nvPr>
        </p:nvSpPr>
        <p:spPr>
          <a:xfrm>
            <a:off x="694266" y="1827497"/>
            <a:ext cx="10888133" cy="4785899"/>
          </a:xfrm>
        </p:spPr>
        <p:txBody>
          <a:bodyPr>
            <a:normAutofit/>
          </a:bodyPr>
          <a:lstStyle/>
          <a:p>
            <a:r>
              <a:rPr lang="en-US" dirty="0" smtClean="0"/>
              <a:t>EGAPP: individuals </a:t>
            </a:r>
            <a:r>
              <a:rPr lang="en-US" b="1" dirty="0" smtClean="0"/>
              <a:t>with</a:t>
            </a:r>
            <a:r>
              <a:rPr lang="en-US" dirty="0" smtClean="0"/>
              <a:t> a personal history of colorectal cancer</a:t>
            </a:r>
            <a:endParaRPr lang="en-US" dirty="0"/>
          </a:p>
          <a:p>
            <a:r>
              <a:rPr lang="en-US" dirty="0" smtClean="0"/>
              <a:t>Individuals</a:t>
            </a:r>
            <a:r>
              <a:rPr lang="en-US" b="1" dirty="0" smtClean="0"/>
              <a:t> without </a:t>
            </a:r>
            <a:r>
              <a:rPr lang="en-US" dirty="0" smtClean="0"/>
              <a:t>a personal history of colorectal cancer</a:t>
            </a:r>
            <a:endParaRPr lang="en-US" sz="2800" dirty="0"/>
          </a:p>
          <a:p>
            <a:pPr marL="582613" lvl="3" defTabSz="120650">
              <a:tabLst>
                <a:tab pos="282575" algn="l"/>
              </a:tabLst>
            </a:pPr>
            <a:r>
              <a:rPr lang="en-US" sz="2800" dirty="0"/>
              <a:t>National Comprehensive Cancer Network (NCCN), 2016</a:t>
            </a:r>
          </a:p>
          <a:p>
            <a:pPr marL="582613" lvl="3" defTabSz="120650">
              <a:tabLst>
                <a:tab pos="282575" algn="l"/>
              </a:tabLst>
            </a:pPr>
            <a:r>
              <a:rPr lang="en-US" sz="2800" dirty="0"/>
              <a:t>American College of Medical Genetics (ACMG) and the National Society of Genetic Counselors (NSGC), 2014</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23</a:t>
            </a:fld>
            <a:endParaRPr lang="en-US">
              <a:solidFill>
                <a:prstClr val="black">
                  <a:tint val="75000"/>
                </a:prstClr>
              </a:solidFill>
              <a:latin typeface="Calibri"/>
            </a:endParaRPr>
          </a:p>
        </p:txBody>
      </p:sp>
    </p:spTree>
    <p:extLst>
      <p:ext uri="{BB962C8B-B14F-4D97-AF65-F5344CB8AC3E}">
        <p14:creationId xmlns:p14="http://schemas.microsoft.com/office/powerpoint/2010/main" val="2734841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National Comprehensive Cancer Network (NCCN) Guidelines (2017): Family History</a:t>
            </a:r>
          </a:p>
        </p:txBody>
      </p:sp>
      <p:sp>
        <p:nvSpPr>
          <p:cNvPr id="3" name="Content Placeholder 2"/>
          <p:cNvSpPr>
            <a:spLocks noGrp="1"/>
          </p:cNvSpPr>
          <p:nvPr>
            <p:ph idx="1"/>
          </p:nvPr>
        </p:nvSpPr>
        <p:spPr/>
        <p:txBody>
          <a:bodyPr>
            <a:normAutofit fontScale="62500" lnSpcReduction="20000"/>
          </a:bodyPr>
          <a:lstStyle/>
          <a:p>
            <a:pPr marL="0" indent="0">
              <a:buNone/>
            </a:pPr>
            <a:r>
              <a:rPr lang="en-US" sz="3500" dirty="0">
                <a:solidFill>
                  <a:srgbClr val="000000"/>
                </a:solidFill>
              </a:rPr>
              <a:t>Further genetic evaluation for </a:t>
            </a:r>
          </a:p>
          <a:p>
            <a:pPr lvl="1"/>
            <a:r>
              <a:rPr lang="en-US" sz="3400" dirty="0"/>
              <a:t>Women with endometrial cancer diagnosed before age 50</a:t>
            </a:r>
          </a:p>
          <a:p>
            <a:pPr lvl="1"/>
            <a:r>
              <a:rPr lang="en-US" sz="3400" dirty="0"/>
              <a:t>Individuals in families with known Lynch syndrome </a:t>
            </a:r>
          </a:p>
          <a:p>
            <a:pPr lvl="1"/>
            <a:r>
              <a:rPr lang="en-US" sz="3400" dirty="0"/>
              <a:t>Individuals with a family history of one or more of the </a:t>
            </a:r>
            <a:r>
              <a:rPr lang="en-US" sz="3400" dirty="0" smtClean="0"/>
              <a:t>following</a:t>
            </a:r>
            <a:endParaRPr lang="en-US" sz="3400" dirty="0"/>
          </a:p>
          <a:p>
            <a:pPr lvl="2"/>
            <a:r>
              <a:rPr lang="en-US" sz="3200" dirty="0"/>
              <a:t>First-degree relative with colorectal or endometrial cancer diagnosed before age 50</a:t>
            </a:r>
          </a:p>
          <a:p>
            <a:pPr lvl="2"/>
            <a:r>
              <a:rPr lang="en-US" sz="3200" dirty="0"/>
              <a:t>First-degree relative with colorectal or endometrial cancer and another synchronous or </a:t>
            </a:r>
            <a:r>
              <a:rPr lang="en-US" sz="3200" dirty="0" err="1"/>
              <a:t>metachronous</a:t>
            </a:r>
            <a:r>
              <a:rPr lang="en-US" sz="3200" dirty="0"/>
              <a:t> Lynch-syndrome related cancer**</a:t>
            </a:r>
          </a:p>
          <a:p>
            <a:pPr lvl="2"/>
            <a:r>
              <a:rPr lang="en-US" sz="3200" dirty="0"/>
              <a:t>Two or more first- or second-degree relatives with Lynch-Syndrome-related cancers**, at least one of whom was diagnosed before age 50</a:t>
            </a:r>
          </a:p>
          <a:p>
            <a:pPr lvl="2"/>
            <a:r>
              <a:rPr lang="en-US" sz="3200" dirty="0"/>
              <a:t>Three or more first- or second-degree relatives with Lynch-Syndrome-related cancers**, regardless if age </a:t>
            </a:r>
          </a:p>
          <a:p>
            <a:pPr marL="1371600" lvl="3" indent="0">
              <a:buNone/>
            </a:pPr>
            <a:endParaRPr lang="en-US" sz="1300" dirty="0" smtClean="0">
              <a:solidFill>
                <a:srgbClr val="FF0000"/>
              </a:solidFill>
            </a:endParaRPr>
          </a:p>
          <a:p>
            <a:pPr marL="1371600" lvl="3" indent="0">
              <a:buNone/>
            </a:pPr>
            <a:endParaRPr lang="en-US" sz="1300" dirty="0">
              <a:solidFill>
                <a:srgbClr val="FF0000"/>
              </a:solidFill>
            </a:endParaRPr>
          </a:p>
          <a:p>
            <a:pPr marL="0" indent="0">
              <a:spcBef>
                <a:spcPts val="0"/>
              </a:spcBef>
              <a:buNone/>
            </a:pPr>
            <a:r>
              <a:rPr lang="en-US" sz="2600" dirty="0"/>
              <a:t>** Lynch syndrome associated cancers include colorectal cancer, endometrial (uterine) cancer, gastric cancer, ovarian cancer, pancreatic cancer, ureter and renal pelvis cancers, biliary tract cancer, brain cancer (usually glioblastoma), small intestinal cancer, sebaceous gland adenocarcinoma, and </a:t>
            </a:r>
            <a:r>
              <a:rPr lang="en-US" sz="2600" dirty="0" err="1"/>
              <a:t>keratoacanthoma</a:t>
            </a:r>
            <a:endParaRPr lang="en-US" sz="2600" dirty="0"/>
          </a:p>
        </p:txBody>
      </p:sp>
      <p:sp>
        <p:nvSpPr>
          <p:cNvPr id="6" name="TextBox 5"/>
          <p:cNvSpPr txBox="1"/>
          <p:nvPr/>
        </p:nvSpPr>
        <p:spPr>
          <a:xfrm>
            <a:off x="618067" y="6550512"/>
            <a:ext cx="7719646" cy="253916"/>
          </a:xfrm>
          <a:prstGeom prst="rect">
            <a:avLst/>
          </a:prstGeom>
          <a:noFill/>
        </p:spPr>
        <p:txBody>
          <a:bodyPr wrap="square" rtlCol="0">
            <a:spAutoFit/>
          </a:bodyPr>
          <a:lstStyle/>
          <a:p>
            <a:pPr defTabSz="457200"/>
            <a:r>
              <a:rPr lang="en-US" sz="1050" dirty="0">
                <a:latin typeface="Calibri"/>
              </a:rPr>
              <a:t>Source: National Comprehensive Cancer Network. NCCN Guidelines Version 1.2017 Genetics/Familial High-Risk Assessment: Colon.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19625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ACMG/NSGC (2014) Guidelines: Endometrial Cancer  </a:t>
            </a:r>
          </a:p>
        </p:txBody>
      </p:sp>
      <p:sp>
        <p:nvSpPr>
          <p:cNvPr id="3" name="Content Placeholder 2"/>
          <p:cNvSpPr>
            <a:spLocks noGrp="1"/>
          </p:cNvSpPr>
          <p:nvPr>
            <p:ph idx="1"/>
          </p:nvPr>
        </p:nvSpPr>
        <p:spPr/>
        <p:txBody>
          <a:bodyPr>
            <a:normAutofit fontScale="85000" lnSpcReduction="20000"/>
          </a:bodyPr>
          <a:lstStyle/>
          <a:p>
            <a:pPr marL="0" indent="0">
              <a:buNone/>
            </a:pPr>
            <a:r>
              <a:rPr lang="en-US" sz="3800" dirty="0">
                <a:solidFill>
                  <a:srgbClr val="000000"/>
                </a:solidFill>
              </a:rPr>
              <a:t>Further genetic evaluation if </a:t>
            </a:r>
          </a:p>
          <a:p>
            <a:r>
              <a:rPr lang="en-US" dirty="0" smtClean="0"/>
              <a:t>Endometrial </a:t>
            </a:r>
            <a:r>
              <a:rPr lang="en-US" dirty="0"/>
              <a:t>cancer </a:t>
            </a:r>
            <a:r>
              <a:rPr lang="en-US" dirty="0" smtClean="0"/>
              <a:t>&lt; </a:t>
            </a:r>
            <a:r>
              <a:rPr lang="en-US" dirty="0" smtClean="0">
                <a:solidFill>
                  <a:srgbClr val="000000"/>
                </a:solidFill>
              </a:rPr>
              <a:t>age 50 </a:t>
            </a:r>
            <a:endParaRPr lang="en-US" dirty="0" smtClean="0"/>
          </a:p>
          <a:p>
            <a:r>
              <a:rPr lang="en-US" dirty="0" smtClean="0"/>
              <a:t>Endometrial cancer ≥ </a:t>
            </a:r>
            <a:r>
              <a:rPr lang="en-US" dirty="0" smtClean="0">
                <a:solidFill>
                  <a:srgbClr val="000000"/>
                </a:solidFill>
              </a:rPr>
              <a:t>age 50 </a:t>
            </a:r>
            <a:r>
              <a:rPr lang="en-US" dirty="0" smtClean="0"/>
              <a:t>and a first-degree relative with colorectal or endometrial cancer at any age</a:t>
            </a:r>
          </a:p>
          <a:p>
            <a:r>
              <a:rPr lang="en-US" dirty="0" smtClean="0"/>
              <a:t>Synchronous or </a:t>
            </a:r>
            <a:r>
              <a:rPr lang="en-US" dirty="0" err="1" smtClean="0"/>
              <a:t>metachronous</a:t>
            </a:r>
            <a:r>
              <a:rPr lang="en-US" dirty="0" smtClean="0"/>
              <a:t> colorectal or endometrial cancers in the same person</a:t>
            </a:r>
          </a:p>
          <a:p>
            <a:r>
              <a:rPr lang="en-US" dirty="0" smtClean="0"/>
              <a:t>Endometrial cancer showing mismatch repair deficiency on tumor screening</a:t>
            </a:r>
          </a:p>
          <a:p>
            <a:r>
              <a:rPr lang="en-US" dirty="0" smtClean="0"/>
              <a:t>Endometrial cancer and two additional cases of any LS-associated cancer in the same person or in close relatives</a:t>
            </a:r>
          </a:p>
          <a:p>
            <a:pPr lvl="1"/>
            <a:r>
              <a:rPr lang="en-US" dirty="0" smtClean="0"/>
              <a:t>All affected relatives must be on the same side of the family</a:t>
            </a:r>
          </a:p>
        </p:txBody>
      </p:sp>
      <p:sp>
        <p:nvSpPr>
          <p:cNvPr id="5" name="TextBox 4"/>
          <p:cNvSpPr txBox="1"/>
          <p:nvPr/>
        </p:nvSpPr>
        <p:spPr>
          <a:xfrm>
            <a:off x="575733" y="6309045"/>
            <a:ext cx="10768855" cy="400110"/>
          </a:xfrm>
          <a:prstGeom prst="rect">
            <a:avLst/>
          </a:prstGeom>
          <a:noFill/>
        </p:spPr>
        <p:txBody>
          <a:bodyPr wrap="square" rtlCol="0">
            <a:spAutoFit/>
          </a:bodyPr>
          <a:lstStyle/>
          <a:p>
            <a:pPr defTabSz="457200"/>
            <a:r>
              <a:rPr lang="en-US" sz="1000" dirty="0">
                <a:latin typeface="Calibri"/>
              </a:rPr>
              <a:t>Source: A practice guideline from the American College of Medical Genetics and Genomics and the National Society of Genetic Counselors: referral indications for cancer predisposition assessment. Genetics in Medicine. </a:t>
            </a:r>
            <a:r>
              <a:rPr lang="en-US" sz="1000" dirty="0" smtClean="0">
                <a:latin typeface="Calibri"/>
              </a:rPr>
              <a:t>2014</a:t>
            </a:r>
            <a:endParaRPr lang="en-US" sz="1000" dirty="0">
              <a:solidFill>
                <a:prstClr val="black"/>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25</a:t>
            </a:fld>
            <a:endParaRPr lang="en-US">
              <a:solidFill>
                <a:prstClr val="black">
                  <a:tint val="75000"/>
                </a:prstClr>
              </a:solidFill>
              <a:latin typeface="Calibri"/>
            </a:endParaRPr>
          </a:p>
        </p:txBody>
      </p:sp>
    </p:spTree>
    <p:extLst>
      <p:ext uri="{BB962C8B-B14F-4D97-AF65-F5344CB8AC3E}">
        <p14:creationId xmlns:p14="http://schemas.microsoft.com/office/powerpoint/2010/main" val="3307304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Tumor Tissue for Lynch Syndrome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individuals newly diagnosed with colorectal cancer, tumor screening is often done before genetic testing</a:t>
            </a:r>
          </a:p>
          <a:p>
            <a:r>
              <a:rPr lang="en-US" dirty="0" smtClean="0"/>
              <a:t>Less complicated </a:t>
            </a:r>
          </a:p>
          <a:p>
            <a:r>
              <a:rPr lang="en-US" dirty="0" smtClean="0"/>
              <a:t>Less expensive </a:t>
            </a:r>
          </a:p>
          <a:p>
            <a:r>
              <a:rPr lang="en-US" dirty="0" smtClean="0"/>
              <a:t>Identify </a:t>
            </a:r>
            <a:r>
              <a:rPr lang="en-US" dirty="0"/>
              <a:t>patients </a:t>
            </a:r>
            <a:r>
              <a:rPr lang="en-US" dirty="0" smtClean="0"/>
              <a:t>for genetic </a:t>
            </a:r>
            <a:r>
              <a:rPr lang="en-US" dirty="0"/>
              <a:t>testing  </a:t>
            </a:r>
            <a:endParaRPr lang="en-US" dirty="0" smtClean="0"/>
          </a:p>
          <a:p>
            <a:r>
              <a:rPr lang="en-US" dirty="0" smtClean="0"/>
              <a:t>Guide </a:t>
            </a:r>
            <a:r>
              <a:rPr lang="en-US" dirty="0"/>
              <a:t>which genes to include in genetic </a:t>
            </a:r>
            <a:r>
              <a:rPr lang="en-US" dirty="0" smtClean="0"/>
              <a:t>testing</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26</a:t>
            </a:fld>
            <a:endParaRPr lang="en-US">
              <a:solidFill>
                <a:prstClr val="black">
                  <a:tint val="75000"/>
                </a:prstClr>
              </a:solidFill>
              <a:latin typeface="Calibri"/>
            </a:endParaRPr>
          </a:p>
        </p:txBody>
      </p:sp>
    </p:spTree>
    <p:extLst>
      <p:ext uri="{BB962C8B-B14F-4D97-AF65-F5344CB8AC3E}">
        <p14:creationId xmlns:p14="http://schemas.microsoft.com/office/powerpoint/2010/main" val="4075819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Screening Tumor Tissue for </a:t>
            </a:r>
            <a:r>
              <a:rPr lang="en-US" sz="4000" dirty="0" smtClean="0"/>
              <a:t>Lynch </a:t>
            </a:r>
            <a:r>
              <a:rPr lang="en-US" sz="4000" dirty="0"/>
              <a:t>Syndrome</a:t>
            </a:r>
            <a:r>
              <a:rPr lang="en-US" sz="3600" dirty="0"/>
              <a:t>	</a:t>
            </a:r>
          </a:p>
        </p:txBody>
      </p:sp>
      <p:sp>
        <p:nvSpPr>
          <p:cNvPr id="3" name="Content Placeholder 2"/>
          <p:cNvSpPr>
            <a:spLocks noGrp="1"/>
          </p:cNvSpPr>
          <p:nvPr>
            <p:ph idx="1"/>
          </p:nvPr>
        </p:nvSpPr>
        <p:spPr/>
        <p:txBody>
          <a:bodyPr>
            <a:normAutofit/>
          </a:bodyPr>
          <a:lstStyle/>
          <a:p>
            <a:r>
              <a:rPr lang="en-US" dirty="0" smtClean="0"/>
              <a:t>Immunohistochemistry </a:t>
            </a:r>
            <a:r>
              <a:rPr lang="en-US" dirty="0"/>
              <a:t>(IHC) </a:t>
            </a:r>
            <a:r>
              <a:rPr lang="en-US" dirty="0" smtClean="0"/>
              <a:t>or Microsatellite </a:t>
            </a:r>
            <a:r>
              <a:rPr lang="en-US" dirty="0"/>
              <a:t>Instability (MSI</a:t>
            </a:r>
            <a:r>
              <a:rPr lang="en-US" dirty="0" smtClean="0"/>
              <a:t>) screening</a:t>
            </a:r>
            <a:endParaRPr lang="en-US" dirty="0"/>
          </a:p>
          <a:p>
            <a:pPr lvl="1"/>
            <a:r>
              <a:rPr lang="en-US" dirty="0" smtClean="0"/>
              <a:t>Screening tests, not diagnostic tests</a:t>
            </a:r>
          </a:p>
          <a:p>
            <a:pPr lvl="2"/>
            <a:r>
              <a:rPr lang="en-US" dirty="0" smtClean="0"/>
              <a:t>Identify those more likely to have Lynch syndrome but further testing needed for diagnosis of Lynch syndrome</a:t>
            </a:r>
          </a:p>
          <a:p>
            <a:pPr lvl="1"/>
            <a:r>
              <a:rPr lang="en-US" dirty="0" smtClean="0"/>
              <a:t>Can be done individually or in combination</a:t>
            </a:r>
          </a:p>
          <a:p>
            <a:pPr lvl="1"/>
            <a:r>
              <a:rPr lang="en-US" dirty="0" smtClean="0"/>
              <a:t>Some institutions </a:t>
            </a:r>
            <a:r>
              <a:rPr lang="en-US" dirty="0"/>
              <a:t>may decide to perform IHC and/or MSI testing on newly diagnosed </a:t>
            </a:r>
            <a:r>
              <a:rPr lang="en-US" dirty="0" smtClean="0"/>
              <a:t>endometrial cancers</a:t>
            </a:r>
          </a:p>
        </p:txBody>
      </p:sp>
      <p:sp>
        <p:nvSpPr>
          <p:cNvPr id="6" name="TextBox 5"/>
          <p:cNvSpPr txBox="1"/>
          <p:nvPr/>
        </p:nvSpPr>
        <p:spPr>
          <a:xfrm>
            <a:off x="1016001" y="6569825"/>
            <a:ext cx="8140663" cy="246221"/>
          </a:xfrm>
          <a:prstGeom prst="rect">
            <a:avLst/>
          </a:prstGeom>
          <a:noFill/>
        </p:spPr>
        <p:txBody>
          <a:bodyPr wrap="square" rtlCol="0">
            <a:spAutoFit/>
          </a:bodyPr>
          <a:lstStyle/>
          <a:p>
            <a:pPr defTabSz="457200"/>
            <a:r>
              <a:rPr lang="en-US" sz="1000" dirty="0">
                <a:latin typeface="Calibri"/>
              </a:rPr>
              <a:t>Source: National Comprehensive Cancer Network. NCCN Guidelines Version 1.2017 Genetics/Familial High-Risk Assessment: Colon.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89506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a:t>Immunohistochemical</a:t>
            </a:r>
            <a:r>
              <a:rPr lang="en-US" sz="4000" dirty="0"/>
              <a:t> (IHC) Screening </a:t>
            </a:r>
          </a:p>
        </p:txBody>
      </p:sp>
      <p:sp>
        <p:nvSpPr>
          <p:cNvPr id="3" name="Content Placeholder 2"/>
          <p:cNvSpPr>
            <a:spLocks noGrp="1"/>
          </p:cNvSpPr>
          <p:nvPr>
            <p:ph idx="1"/>
          </p:nvPr>
        </p:nvSpPr>
        <p:spPr>
          <a:xfrm>
            <a:off x="609599" y="1536147"/>
            <a:ext cx="7435367" cy="5121275"/>
          </a:xfrm>
        </p:spPr>
        <p:txBody>
          <a:bodyPr>
            <a:normAutofit fontScale="85000" lnSpcReduction="20000"/>
          </a:bodyPr>
          <a:lstStyle/>
          <a:p>
            <a:pPr>
              <a:spcBef>
                <a:spcPts val="0"/>
              </a:spcBef>
            </a:pPr>
            <a:r>
              <a:rPr lang="en-US" sz="3000" dirty="0">
                <a:solidFill>
                  <a:srgbClr val="000000"/>
                </a:solidFill>
              </a:rPr>
              <a:t>Mutations in mismatch repair genes result in loss of expression of 1-2 of the mismatch repair proteins in tumor tissue</a:t>
            </a:r>
          </a:p>
          <a:p>
            <a:pPr>
              <a:spcBef>
                <a:spcPts val="0"/>
              </a:spcBef>
            </a:pPr>
            <a:r>
              <a:rPr lang="en-US" sz="3000" dirty="0">
                <a:solidFill>
                  <a:srgbClr val="000000"/>
                </a:solidFill>
              </a:rPr>
              <a:t>IHC involves staining tumor tissue for protein expression of the Lynch syndrome-related mismatch repair genes: </a:t>
            </a:r>
            <a:r>
              <a:rPr lang="en-US" sz="3000" i="1" dirty="0">
                <a:solidFill>
                  <a:srgbClr val="000000"/>
                </a:solidFill>
              </a:rPr>
              <a:t>MLH1, MSH2, MSH6,</a:t>
            </a:r>
            <a:r>
              <a:rPr lang="en-US" sz="3000" dirty="0">
                <a:solidFill>
                  <a:srgbClr val="000000"/>
                </a:solidFill>
              </a:rPr>
              <a:t> and</a:t>
            </a:r>
            <a:r>
              <a:rPr lang="en-US" sz="3000" i="1" dirty="0">
                <a:solidFill>
                  <a:srgbClr val="000000"/>
                </a:solidFill>
              </a:rPr>
              <a:t> PMS2</a:t>
            </a:r>
          </a:p>
          <a:p>
            <a:pPr marL="347663">
              <a:spcBef>
                <a:spcPts val="0"/>
              </a:spcBef>
            </a:pPr>
            <a:r>
              <a:rPr lang="en-US" sz="3000" dirty="0">
                <a:solidFill>
                  <a:srgbClr val="000000"/>
                </a:solidFill>
              </a:rPr>
              <a:t>Absence of staining in tumor tissue = loss of protein expression </a:t>
            </a:r>
          </a:p>
          <a:p>
            <a:pPr marL="350838">
              <a:spcBef>
                <a:spcPts val="0"/>
              </a:spcBef>
            </a:pPr>
            <a:r>
              <a:rPr lang="en-US" sz="3000" dirty="0">
                <a:solidFill>
                  <a:srgbClr val="000000"/>
                </a:solidFill>
              </a:rPr>
              <a:t>If screen positive, referral for genetic counseling and diagnostic germline mutation analysis</a:t>
            </a:r>
          </a:p>
          <a:p>
            <a:pPr marL="747713" lvl="1">
              <a:spcBef>
                <a:spcPts val="0"/>
              </a:spcBef>
            </a:pPr>
            <a:r>
              <a:rPr lang="en-US" sz="2600" dirty="0"/>
              <a:t>About 20% CRC tumors have abnormal IHC, not all Lynch </a:t>
            </a:r>
          </a:p>
          <a:p>
            <a:pPr lvl="1">
              <a:spcBef>
                <a:spcPts val="0"/>
              </a:spcBef>
            </a:pPr>
            <a:r>
              <a:rPr lang="en-US" sz="2600" dirty="0">
                <a:solidFill>
                  <a:srgbClr val="000000"/>
                </a:solidFill>
              </a:rPr>
              <a:t>5-1</a:t>
            </a:r>
            <a:r>
              <a:rPr lang="en-US" sz="2600" dirty="0"/>
              <a:t>5</a:t>
            </a:r>
            <a:r>
              <a:rPr lang="en-US" sz="2600" dirty="0">
                <a:solidFill>
                  <a:srgbClr val="000000"/>
                </a:solidFill>
              </a:rPr>
              <a:t>% false-negative rate </a:t>
            </a:r>
          </a:p>
          <a:p>
            <a:pPr>
              <a:spcBef>
                <a:spcPts val="0"/>
              </a:spcBef>
            </a:pPr>
            <a:r>
              <a:rPr lang="en-US" sz="3000" dirty="0">
                <a:solidFill>
                  <a:srgbClr val="000000"/>
                </a:solidFill>
              </a:rPr>
              <a:t>Not useful screen for other hereditary colon cancer syndromes</a:t>
            </a:r>
          </a:p>
          <a:p>
            <a:pPr lvl="1">
              <a:spcBef>
                <a:spcPts val="0"/>
              </a:spcBef>
            </a:pPr>
            <a:endParaRPr lang="en-US" sz="1800" dirty="0">
              <a:solidFill>
                <a:srgbClr val="000000"/>
              </a:solidFill>
            </a:endParaRPr>
          </a:p>
          <a:p>
            <a:pPr>
              <a:spcBef>
                <a:spcPts val="0"/>
              </a:spcBef>
            </a:pPr>
            <a:endParaRPr lang="en-US" dirty="0" smtClean="0">
              <a:solidFill>
                <a:srgbClr val="000000"/>
              </a:solidFill>
            </a:endParaRPr>
          </a:p>
        </p:txBody>
      </p:sp>
      <p:pic>
        <p:nvPicPr>
          <p:cNvPr id="6" name="Picture 5" descr="tumor s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853" y="1548855"/>
            <a:ext cx="3178436" cy="2563938"/>
          </a:xfrm>
          <a:prstGeom prst="rect">
            <a:avLst/>
          </a:prstGeom>
        </p:spPr>
      </p:pic>
      <p:sp>
        <p:nvSpPr>
          <p:cNvPr id="14" name="Rectangle 13" descr="rectangle"/>
          <p:cNvSpPr/>
          <p:nvPr/>
        </p:nvSpPr>
        <p:spPr>
          <a:xfrm>
            <a:off x="8116853" y="1561768"/>
            <a:ext cx="3178436" cy="4846899"/>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sp>
        <p:nvSpPr>
          <p:cNvPr id="7" name="TextBox 6"/>
          <p:cNvSpPr txBox="1"/>
          <p:nvPr/>
        </p:nvSpPr>
        <p:spPr>
          <a:xfrm>
            <a:off x="8334016" y="4558416"/>
            <a:ext cx="2815996" cy="1569660"/>
          </a:xfrm>
          <a:prstGeom prst="rect">
            <a:avLst/>
          </a:prstGeom>
          <a:noFill/>
        </p:spPr>
        <p:txBody>
          <a:bodyPr wrap="square" rtlCol="0">
            <a:spAutoFit/>
          </a:bodyPr>
          <a:lstStyle/>
          <a:p>
            <a:pPr defTabSz="457200"/>
            <a:r>
              <a:rPr lang="en-US" sz="2400" dirty="0">
                <a:solidFill>
                  <a:prstClr val="black"/>
                </a:solidFill>
                <a:latin typeface="Calibri"/>
              </a:rPr>
              <a:t>This tumor sample has absent staining of MLH1 and PMS2 proteins</a:t>
            </a:r>
          </a:p>
        </p:txBody>
      </p:sp>
      <p:sp>
        <p:nvSpPr>
          <p:cNvPr id="15" name="Rectangle 14" descr="red rectangle"/>
          <p:cNvSpPr/>
          <p:nvPr/>
        </p:nvSpPr>
        <p:spPr>
          <a:xfrm>
            <a:off x="8200886" y="1673283"/>
            <a:ext cx="1508195" cy="1157541"/>
          </a:xfrm>
          <a:prstGeom prst="rect">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Rectangle 15" descr="red rectangle"/>
          <p:cNvSpPr/>
          <p:nvPr/>
        </p:nvSpPr>
        <p:spPr>
          <a:xfrm>
            <a:off x="9706071" y="2827676"/>
            <a:ext cx="1508195" cy="1157541"/>
          </a:xfrm>
          <a:prstGeom prst="rect">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 name="Rectangle 8" descr="tumor sample"/>
          <p:cNvSpPr/>
          <p:nvPr/>
        </p:nvSpPr>
        <p:spPr>
          <a:xfrm>
            <a:off x="8116853" y="3995931"/>
            <a:ext cx="3250322" cy="400110"/>
          </a:xfrm>
          <a:prstGeom prst="rect">
            <a:avLst/>
          </a:prstGeom>
        </p:spPr>
        <p:txBody>
          <a:bodyPr wrap="square">
            <a:spAutoFit/>
          </a:bodyPr>
          <a:lstStyle/>
          <a:p>
            <a:pPr defTabSz="457200"/>
            <a:r>
              <a:rPr lang="en-US" sz="1000" dirty="0">
                <a:solidFill>
                  <a:prstClr val="black"/>
                </a:solidFill>
                <a:latin typeface="Calibri"/>
                <a:hlinkClick r:id="rId4"/>
              </a:rPr>
              <a:t>http://www.lynchscreening.net/implementation/immunohistochemistry-ihc-only-2</a:t>
            </a:r>
            <a:endParaRPr lang="en-US" dirty="0">
              <a:solidFill>
                <a:prstClr val="black"/>
              </a:solidFill>
              <a:latin typeface="Calibri"/>
            </a:endParaRPr>
          </a:p>
        </p:txBody>
      </p:sp>
      <p:sp>
        <p:nvSpPr>
          <p:cNvPr id="17" name="TextBox 16"/>
          <p:cNvSpPr txBox="1"/>
          <p:nvPr/>
        </p:nvSpPr>
        <p:spPr>
          <a:xfrm>
            <a:off x="1981201" y="6460984"/>
            <a:ext cx="8140663" cy="369332"/>
          </a:xfrm>
          <a:prstGeom prst="rect">
            <a:avLst/>
          </a:prstGeom>
          <a:noFill/>
        </p:spPr>
        <p:txBody>
          <a:bodyPr wrap="square" rtlCol="0">
            <a:spAutoFit/>
          </a:bodyPr>
          <a:lstStyle/>
          <a:p>
            <a:pPr defTabSz="457200"/>
            <a:r>
              <a:rPr lang="en-US" sz="900" dirty="0">
                <a:latin typeface="Calibri"/>
              </a:rPr>
              <a:t>Source: National Comprehensive Cancer Network. NCCN Guidelines Version 1.2017 Genetics/Familial High-Risk Assessment: Colon.  and</a:t>
            </a:r>
          </a:p>
          <a:p>
            <a:pPr defTabSz="457200"/>
            <a:r>
              <a:rPr lang="en-US" sz="900" dirty="0">
                <a:latin typeface="Calibri"/>
              </a:rPr>
              <a:t>American Medical Association and National Coalition for Health Professional Education in Genetics. Colorectal Cancer Fact Sheets: Testing for Lynch syndrome. 2012 Feb.</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28</a:t>
            </a:fld>
            <a:endParaRPr lang="en-US">
              <a:solidFill>
                <a:prstClr val="black">
                  <a:tint val="75000"/>
                </a:prstClr>
              </a:solidFill>
              <a:latin typeface="Calibri"/>
            </a:endParaRPr>
          </a:p>
        </p:txBody>
      </p:sp>
    </p:spTree>
    <p:extLst>
      <p:ext uri="{BB962C8B-B14F-4D97-AF65-F5344CB8AC3E}">
        <p14:creationId xmlns:p14="http://schemas.microsoft.com/office/powerpoint/2010/main" val="15387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Screening Tumor Tissue for </a:t>
            </a:r>
            <a:r>
              <a:rPr lang="en-US" sz="4000" dirty="0" smtClean="0"/>
              <a:t>Lynch </a:t>
            </a:r>
            <a:r>
              <a:rPr lang="en-US" sz="4000" dirty="0"/>
              <a:t>Syndrome: </a:t>
            </a:r>
            <a:r>
              <a:rPr lang="en-US" sz="4000" dirty="0" smtClean="0"/>
              <a:t/>
            </a:r>
            <a:br>
              <a:rPr lang="en-US" sz="4000" dirty="0" smtClean="0"/>
            </a:br>
            <a:r>
              <a:rPr lang="en-US" sz="4000" i="1" dirty="0" smtClean="0"/>
              <a:t>BRAF</a:t>
            </a:r>
            <a:r>
              <a:rPr lang="en-US" sz="4000" dirty="0" smtClean="0"/>
              <a:t> </a:t>
            </a:r>
            <a:r>
              <a:rPr lang="en-US" sz="4000" dirty="0"/>
              <a:t>Testing</a:t>
            </a:r>
          </a:p>
        </p:txBody>
      </p:sp>
      <p:sp>
        <p:nvSpPr>
          <p:cNvPr id="3" name="Content Placeholder 2"/>
          <p:cNvSpPr>
            <a:spLocks noGrp="1"/>
          </p:cNvSpPr>
          <p:nvPr>
            <p:ph idx="1"/>
          </p:nvPr>
        </p:nvSpPr>
        <p:spPr/>
        <p:txBody>
          <a:bodyPr>
            <a:normAutofit lnSpcReduction="10000"/>
          </a:bodyPr>
          <a:lstStyle/>
          <a:p>
            <a:pPr marL="0" indent="0">
              <a:buNone/>
            </a:pPr>
            <a:r>
              <a:rPr lang="en-US" sz="2800" i="1" dirty="0"/>
              <a:t>BRAF</a:t>
            </a:r>
            <a:r>
              <a:rPr lang="en-US" sz="2800" dirty="0"/>
              <a:t> mutations present in 15% of colorectal cancers</a:t>
            </a:r>
          </a:p>
          <a:p>
            <a:pPr lvl="1"/>
            <a:r>
              <a:rPr lang="en-US" sz="2400" i="1" dirty="0"/>
              <a:t>BRAF</a:t>
            </a:r>
            <a:r>
              <a:rPr lang="en-US" sz="2400" dirty="0"/>
              <a:t> mutations can inhibit MLH-1 expression so absent MLH-1 and PMS2 expression in IHC screening could be due to </a:t>
            </a:r>
            <a:r>
              <a:rPr lang="en-US" sz="2400" i="1" dirty="0"/>
              <a:t>BRAF </a:t>
            </a:r>
            <a:r>
              <a:rPr lang="en-US" sz="2400" dirty="0"/>
              <a:t>mutations</a:t>
            </a:r>
            <a:endParaRPr lang="en-US" sz="2400" i="1" dirty="0"/>
          </a:p>
          <a:p>
            <a:pPr lvl="1"/>
            <a:r>
              <a:rPr lang="en-US" sz="2400" i="1" dirty="0"/>
              <a:t>BRAF </a:t>
            </a:r>
            <a:r>
              <a:rPr lang="en-US" sz="2400" dirty="0"/>
              <a:t>mutations are not associated with Lynch syndrome and are consistent with sporadic, not inherited, colorectal cancer</a:t>
            </a:r>
          </a:p>
          <a:p>
            <a:pPr lvl="1"/>
            <a:r>
              <a:rPr lang="en-US" sz="2400" dirty="0"/>
              <a:t>Molecular genetic testing for somatic</a:t>
            </a:r>
            <a:r>
              <a:rPr lang="en-US" sz="2400" i="1" dirty="0"/>
              <a:t> BRAF </a:t>
            </a:r>
            <a:r>
              <a:rPr lang="en-US" sz="2400" dirty="0"/>
              <a:t>mutations can help rule out Lynch syndrome in individuals with absent expression of MLH1 and PMS2 in IHC screening</a:t>
            </a:r>
          </a:p>
          <a:p>
            <a:pPr lvl="1"/>
            <a:endParaRPr lang="en-US" sz="2400" dirty="0"/>
          </a:p>
          <a:p>
            <a:pPr marL="0" indent="0">
              <a:buNone/>
            </a:pPr>
            <a:r>
              <a:rPr lang="en-US" sz="2800" dirty="0"/>
              <a:t>For Endometrial Cancers: </a:t>
            </a:r>
            <a:r>
              <a:rPr lang="en-US" sz="2800" i="1" dirty="0"/>
              <a:t>BRAF </a:t>
            </a:r>
            <a:r>
              <a:rPr lang="en-US" sz="2800" dirty="0"/>
              <a:t>testing is </a:t>
            </a:r>
            <a:r>
              <a:rPr lang="en-US" sz="2800" u="sng" dirty="0"/>
              <a:t>not helpful </a:t>
            </a:r>
            <a:r>
              <a:rPr lang="en-US" sz="2800" dirty="0"/>
              <a:t>in distinguishing sporadic vs. Lynch syndrome-related cancers</a:t>
            </a:r>
          </a:p>
        </p:txBody>
      </p:sp>
      <p:sp>
        <p:nvSpPr>
          <p:cNvPr id="5" name="TextBox 4"/>
          <p:cNvSpPr txBox="1"/>
          <p:nvPr/>
        </p:nvSpPr>
        <p:spPr>
          <a:xfrm>
            <a:off x="609600" y="6387038"/>
            <a:ext cx="10972799" cy="415498"/>
          </a:xfrm>
          <a:prstGeom prst="rect">
            <a:avLst/>
          </a:prstGeom>
          <a:noFill/>
        </p:spPr>
        <p:txBody>
          <a:bodyPr wrap="square" rtlCol="0">
            <a:spAutoFit/>
          </a:bodyPr>
          <a:lstStyle/>
          <a:p>
            <a:pPr defTabSz="457200"/>
            <a:r>
              <a:rPr lang="en-US" sz="1000" dirty="0" err="1">
                <a:solidFill>
                  <a:prstClr val="black"/>
                </a:solidFill>
                <a:latin typeface="Calibri"/>
              </a:rPr>
              <a:t>Kohlmann</a:t>
            </a:r>
            <a:r>
              <a:rPr lang="en-US" sz="1000" dirty="0">
                <a:solidFill>
                  <a:prstClr val="black"/>
                </a:solidFill>
                <a:latin typeface="Calibri"/>
              </a:rPr>
              <a:t> W, Gruber SB. Lynch Syndrome. 2004 Feb 5 [Updated 2014 May 22]. In: </a:t>
            </a:r>
            <a:r>
              <a:rPr lang="en-US" sz="1000" dirty="0" err="1">
                <a:solidFill>
                  <a:prstClr val="black"/>
                </a:solidFill>
                <a:latin typeface="Calibri"/>
              </a:rPr>
              <a:t>Pagon</a:t>
            </a:r>
            <a:r>
              <a:rPr lang="en-US" sz="1000" dirty="0">
                <a:solidFill>
                  <a:prstClr val="black"/>
                </a:solidFill>
                <a:latin typeface="Calibri"/>
              </a:rPr>
              <a:t> RA, Adam MP, </a:t>
            </a:r>
            <a:r>
              <a:rPr lang="en-US" sz="1000" dirty="0" err="1">
                <a:solidFill>
                  <a:prstClr val="black"/>
                </a:solidFill>
                <a:latin typeface="Calibri"/>
              </a:rPr>
              <a:t>Ardinger</a:t>
            </a:r>
            <a:r>
              <a:rPr lang="en-US" sz="1000" dirty="0">
                <a:solidFill>
                  <a:prstClr val="black"/>
                </a:solidFill>
                <a:latin typeface="Calibri"/>
              </a:rPr>
              <a:t> HH, et al., editors. </a:t>
            </a:r>
            <a:r>
              <a:rPr lang="en-US" sz="1000" dirty="0" err="1">
                <a:solidFill>
                  <a:prstClr val="black"/>
                </a:solidFill>
                <a:latin typeface="Calibri"/>
              </a:rPr>
              <a:t>GeneReviews</a:t>
            </a:r>
            <a:r>
              <a:rPr lang="en-US" sz="1000" dirty="0">
                <a:solidFill>
                  <a:prstClr val="black"/>
                </a:solidFill>
                <a:latin typeface="Calibri"/>
              </a:rPr>
              <a:t>® [Internet]. Seattle (WA): University of Washington, Seattle; 1993-2014. Available from: http://</a:t>
            </a:r>
            <a:r>
              <a:rPr lang="en-US" sz="1000" dirty="0" err="1">
                <a:solidFill>
                  <a:prstClr val="black"/>
                </a:solidFill>
                <a:latin typeface="Calibri"/>
              </a:rPr>
              <a:t>www.ncbi.nlm.nih.gov</a:t>
            </a:r>
            <a:r>
              <a:rPr lang="en-US" sz="1000" dirty="0">
                <a:solidFill>
                  <a:prstClr val="black"/>
                </a:solidFill>
                <a:latin typeface="Calibri"/>
              </a:rPr>
              <a:t>/books/NBK1211/</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29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75495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Hereditary Breast and Ovarian Cancer Syndrome (HBOC): An Overview</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Individuals with HBOC have a significantly increased risk for breast, ovarian, and other cancers.  </a:t>
            </a:r>
          </a:p>
          <a:p>
            <a:pPr marL="0" indent="0" algn="ctr">
              <a:buNone/>
            </a:pPr>
            <a:endParaRPr lang="en-US" dirty="0"/>
          </a:p>
          <a:p>
            <a:pPr marL="0" indent="0" algn="ctr">
              <a:buNone/>
            </a:pPr>
            <a:r>
              <a:rPr lang="en-US" dirty="0" smtClean="0"/>
              <a:t>Identifying individuals with HBOC is important because steps can be taken to reduce future cancer risks for patients and their relatives.  </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a:t>
            </a:fld>
            <a:endParaRPr lang="en-US">
              <a:solidFill>
                <a:prstClr val="black">
                  <a:tint val="75000"/>
                </a:prstClr>
              </a:solidFill>
              <a:latin typeface="Calibri"/>
            </a:endParaRPr>
          </a:p>
        </p:txBody>
      </p:sp>
    </p:spTree>
    <p:extLst>
      <p:ext uri="{BB962C8B-B14F-4D97-AF65-F5344CB8AC3E}">
        <p14:creationId xmlns:p14="http://schemas.microsoft.com/office/powerpoint/2010/main" val="3933571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642"/>
            <a:ext cx="8229600" cy="1143000"/>
          </a:xfrm>
        </p:spPr>
        <p:txBody>
          <a:bodyPr>
            <a:normAutofit/>
          </a:bodyPr>
          <a:lstStyle/>
          <a:p>
            <a:r>
              <a:rPr lang="en-US" sz="4000" dirty="0"/>
              <a:t>IHC Testing Algorithm</a:t>
            </a:r>
          </a:p>
        </p:txBody>
      </p:sp>
      <p:graphicFrame>
        <p:nvGraphicFramePr>
          <p:cNvPr id="4" name="Content Placeholder 3" descr="IHC Testing Algorithm"/>
          <p:cNvGraphicFramePr>
            <a:graphicFrameLocks noGrp="1"/>
          </p:cNvGraphicFramePr>
          <p:nvPr>
            <p:ph idx="1"/>
            <p:extLst/>
          </p:nvPr>
        </p:nvGraphicFramePr>
        <p:xfrm>
          <a:off x="1981200" y="902825"/>
          <a:ext cx="8229600" cy="5845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068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Microsatellite Instability (MSI) Testing</a:t>
            </a:r>
          </a:p>
        </p:txBody>
      </p:sp>
      <p:sp>
        <p:nvSpPr>
          <p:cNvPr id="3" name="Content Placeholder 2"/>
          <p:cNvSpPr>
            <a:spLocks noGrp="1"/>
          </p:cNvSpPr>
          <p:nvPr>
            <p:ph idx="1"/>
          </p:nvPr>
        </p:nvSpPr>
        <p:spPr>
          <a:noFill/>
        </p:spPr>
        <p:txBody>
          <a:bodyPr>
            <a:normAutofit/>
          </a:bodyPr>
          <a:lstStyle/>
          <a:p>
            <a:r>
              <a:rPr lang="en-US" sz="2400" dirty="0"/>
              <a:t>Compares areas of repeated </a:t>
            </a:r>
            <a:r>
              <a:rPr lang="en-US" sz="2400" dirty="0" smtClean="0"/>
              <a:t>DNA, </a:t>
            </a:r>
            <a:r>
              <a:rPr lang="en-US" sz="2400" dirty="0"/>
              <a:t>called </a:t>
            </a:r>
            <a:r>
              <a:rPr lang="en-US" sz="2400" dirty="0" smtClean="0"/>
              <a:t>microsatellites, </a:t>
            </a:r>
            <a:r>
              <a:rPr lang="en-US" sz="2400" dirty="0"/>
              <a:t>in the tumor tissue to normal tissue to determine if the mismatch repair genes associated with Lynch syndrome are working properly</a:t>
            </a:r>
          </a:p>
          <a:p>
            <a:r>
              <a:rPr lang="en-US" sz="2400" dirty="0"/>
              <a:t>5-15% false-negative rate </a:t>
            </a:r>
          </a:p>
          <a:p>
            <a:r>
              <a:rPr lang="en-US" sz="2400" dirty="0"/>
              <a:t>Possible results</a:t>
            </a:r>
          </a:p>
          <a:p>
            <a:pPr lvl="1"/>
            <a:r>
              <a:rPr lang="en-US" sz="2400" dirty="0"/>
              <a:t>MSI-High (MSI-H):  microsatellite unstable, patient may have Lynch syndrome</a:t>
            </a:r>
          </a:p>
          <a:p>
            <a:pPr lvl="2"/>
            <a:r>
              <a:rPr lang="en-US" dirty="0" smtClean="0"/>
              <a:t>Additional testing to determine if result is due to Lynch syndrome (IHC, </a:t>
            </a:r>
            <a:r>
              <a:rPr lang="en-US" i="1" dirty="0" smtClean="0"/>
              <a:t>MLH1</a:t>
            </a:r>
            <a:r>
              <a:rPr lang="en-US" dirty="0" smtClean="0"/>
              <a:t> </a:t>
            </a:r>
            <a:r>
              <a:rPr lang="en-US" dirty="0" err="1" smtClean="0"/>
              <a:t>hypermethylation</a:t>
            </a:r>
            <a:r>
              <a:rPr lang="en-US" dirty="0" smtClean="0"/>
              <a:t> testing, or DNA testing)</a:t>
            </a:r>
          </a:p>
          <a:p>
            <a:pPr lvl="1"/>
            <a:r>
              <a:rPr lang="en-US" sz="2400" dirty="0"/>
              <a:t>MSS (MSI-Low):  microsatellite stable, patient likely does not have Lynch syndrome</a:t>
            </a:r>
          </a:p>
        </p:txBody>
      </p:sp>
      <p:sp>
        <p:nvSpPr>
          <p:cNvPr id="5" name="TextBox 4"/>
          <p:cNvSpPr txBox="1"/>
          <p:nvPr/>
        </p:nvSpPr>
        <p:spPr>
          <a:xfrm>
            <a:off x="753645" y="6326557"/>
            <a:ext cx="10507022" cy="553998"/>
          </a:xfrm>
          <a:prstGeom prst="rect">
            <a:avLst/>
          </a:prstGeom>
          <a:noFill/>
        </p:spPr>
        <p:txBody>
          <a:bodyPr wrap="square" rtlCol="0">
            <a:spAutoFit/>
          </a:bodyPr>
          <a:lstStyle/>
          <a:p>
            <a:pPr defTabSz="457200"/>
            <a:r>
              <a:rPr lang="en-US" sz="1000" dirty="0">
                <a:latin typeface="Calibri"/>
              </a:rPr>
              <a:t>Source: National Comprehensive Cancer Network. NCCN Guidelines Version 1.2017 Genetics/Familial High-Risk Assessment: Colon. and</a:t>
            </a:r>
          </a:p>
          <a:p>
            <a:pPr defTabSz="457200"/>
            <a:r>
              <a:rPr lang="en-US" sz="1000" dirty="0">
                <a:latin typeface="Calibri"/>
              </a:rPr>
              <a:t>American Medical Association and National Coalition for Health Professional Education in Genetics. Colorectal Cancer Fact Sheets: Testing for Lynch syndrome. 2012 Feb.</a:t>
            </a:r>
          </a:p>
          <a:p>
            <a:pPr defTabSz="457200"/>
            <a:endParaRPr lang="en-US" sz="1000" dirty="0">
              <a:solidFill>
                <a:srgbClr val="FF0000"/>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31</a:t>
            </a:fld>
            <a:endParaRPr lang="en-US">
              <a:solidFill>
                <a:prstClr val="black">
                  <a:tint val="75000"/>
                </a:prstClr>
              </a:solidFill>
              <a:latin typeface="Calibri"/>
            </a:endParaRPr>
          </a:p>
        </p:txBody>
      </p:sp>
    </p:spTree>
    <p:extLst>
      <p:ext uri="{BB962C8B-B14F-4D97-AF65-F5344CB8AC3E}">
        <p14:creationId xmlns:p14="http://schemas.microsoft.com/office/powerpoint/2010/main" val="833138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Tumor Tissue for Lynch Syndrome</a:t>
            </a:r>
            <a:endParaRPr lang="en-US" dirty="0"/>
          </a:p>
        </p:txBody>
      </p:sp>
      <p:sp>
        <p:nvSpPr>
          <p:cNvPr id="3" name="Content Placeholder 2"/>
          <p:cNvSpPr>
            <a:spLocks noGrp="1"/>
          </p:cNvSpPr>
          <p:nvPr>
            <p:ph idx="1"/>
          </p:nvPr>
        </p:nvSpPr>
        <p:spPr/>
        <p:txBody>
          <a:bodyPr>
            <a:normAutofit/>
          </a:bodyPr>
          <a:lstStyle/>
          <a:p>
            <a:r>
              <a:rPr lang="en-US" dirty="0" smtClean="0"/>
              <a:t>&gt; 90% of colorectal cancer tumors due to Lynch syndrome screen positive</a:t>
            </a:r>
          </a:p>
          <a:p>
            <a:pPr lvl="1"/>
            <a:r>
              <a:rPr lang="en-US" dirty="0" smtClean="0"/>
              <a:t>MSI-High</a:t>
            </a:r>
          </a:p>
          <a:p>
            <a:pPr lvl="1"/>
            <a:r>
              <a:rPr lang="en-US" dirty="0"/>
              <a:t>A</a:t>
            </a:r>
            <a:r>
              <a:rPr lang="en-US" dirty="0" smtClean="0"/>
              <a:t>bnormal IHC results (lack protein expression for one or more of the mismatch repair genes)</a:t>
            </a:r>
          </a:p>
          <a:p>
            <a:r>
              <a:rPr lang="en-US" dirty="0" smtClean="0"/>
              <a:t>About 1 in 5 patients who screen positive has Lynch syndrome</a:t>
            </a:r>
          </a:p>
          <a:p>
            <a:pPr lvl="1"/>
            <a:r>
              <a:rPr lang="en-US" dirty="0" smtClean="0"/>
              <a:t>Genetic testing to identify mutation</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32</a:t>
            </a:fld>
            <a:endParaRPr lang="en-US">
              <a:solidFill>
                <a:prstClr val="black">
                  <a:tint val="75000"/>
                </a:prstClr>
              </a:solidFill>
              <a:latin typeface="Calibri"/>
            </a:endParaRPr>
          </a:p>
        </p:txBody>
      </p:sp>
    </p:spTree>
    <p:extLst>
      <p:ext uri="{BB962C8B-B14F-4D97-AF65-F5344CB8AC3E}">
        <p14:creationId xmlns:p14="http://schemas.microsoft.com/office/powerpoint/2010/main" val="4152659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572"/>
            <a:ext cx="8229600" cy="1143000"/>
          </a:xfrm>
        </p:spPr>
        <p:txBody>
          <a:bodyPr>
            <a:normAutofit/>
          </a:bodyPr>
          <a:lstStyle/>
          <a:p>
            <a:r>
              <a:rPr lang="en-US" dirty="0" smtClean="0"/>
              <a:t>Is </a:t>
            </a:r>
            <a:r>
              <a:rPr lang="en-US" dirty="0"/>
              <a:t>Y</a:t>
            </a:r>
            <a:r>
              <a:rPr lang="en-US" dirty="0" smtClean="0"/>
              <a:t>our </a:t>
            </a:r>
            <a:r>
              <a:rPr lang="en-US" dirty="0"/>
              <a:t>P</a:t>
            </a:r>
            <a:r>
              <a:rPr lang="en-US" dirty="0" smtClean="0"/>
              <a:t>atient </a:t>
            </a:r>
            <a:r>
              <a:rPr lang="en-US" dirty="0"/>
              <a:t>A</a:t>
            </a:r>
            <a:r>
              <a:rPr lang="en-US" dirty="0" smtClean="0"/>
              <a:t>t </a:t>
            </a:r>
            <a:r>
              <a:rPr lang="en-US" dirty="0"/>
              <a:t>R</a:t>
            </a:r>
            <a:r>
              <a:rPr lang="en-US" dirty="0" smtClean="0"/>
              <a:t>isk for LS?</a:t>
            </a:r>
            <a:endParaRPr lang="en-US" dirty="0"/>
          </a:p>
        </p:txBody>
      </p:sp>
      <p:sp>
        <p:nvSpPr>
          <p:cNvPr id="3" name="Content Placeholder 2"/>
          <p:cNvSpPr>
            <a:spLocks noGrp="1"/>
          </p:cNvSpPr>
          <p:nvPr>
            <p:ph idx="1"/>
          </p:nvPr>
        </p:nvSpPr>
        <p:spPr>
          <a:xfrm>
            <a:off x="1995311" y="1261537"/>
            <a:ext cx="8229600" cy="4525963"/>
          </a:xfrm>
        </p:spPr>
        <p:txBody>
          <a:bodyPr/>
          <a:lstStyle/>
          <a:p>
            <a:r>
              <a:rPr lang="en-US" dirty="0" smtClean="0"/>
              <a:t>[sample LS risk assessment pedigree]</a:t>
            </a:r>
            <a:endParaRPr lang="en-US" dirty="0"/>
          </a:p>
        </p:txBody>
      </p:sp>
      <p:sp>
        <p:nvSpPr>
          <p:cNvPr id="4" name="Rectangle 3"/>
          <p:cNvSpPr/>
          <p:nvPr/>
        </p:nvSpPr>
        <p:spPr>
          <a:xfrm>
            <a:off x="3355475" y="1870097"/>
            <a:ext cx="5414211" cy="354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latin typeface="Calibri"/>
              </a:rPr>
              <a:t>Insert Video Clip Here</a:t>
            </a:r>
          </a:p>
          <a:p>
            <a:pPr algn="ctr" defTabSz="457200"/>
            <a:endParaRPr lang="en-US" dirty="0">
              <a:solidFill>
                <a:prstClr val="white"/>
              </a:solidFill>
              <a:latin typeface="Calibri"/>
            </a:endParaRPr>
          </a:p>
        </p:txBody>
      </p:sp>
      <p:sp>
        <p:nvSpPr>
          <p:cNvPr id="7" name="TextBox 6"/>
          <p:cNvSpPr txBox="1"/>
          <p:nvPr/>
        </p:nvSpPr>
        <p:spPr>
          <a:xfrm>
            <a:off x="1981201" y="5591909"/>
            <a:ext cx="8678333" cy="1877437"/>
          </a:xfrm>
          <a:prstGeom prst="rect">
            <a:avLst/>
          </a:prstGeom>
          <a:noFill/>
        </p:spPr>
        <p:txBody>
          <a:bodyPr wrap="square" rtlCol="0">
            <a:spAutoFit/>
          </a:bodyPr>
          <a:lstStyle/>
          <a:p>
            <a:pPr defTabSz="457200"/>
            <a:r>
              <a:rPr lang="en-US" sz="1600" dirty="0">
                <a:solidFill>
                  <a:prstClr val="black"/>
                </a:solidFill>
                <a:latin typeface="Calibri"/>
              </a:rPr>
              <a:t>There is a free CME Course </a:t>
            </a:r>
            <a:r>
              <a:rPr lang="en-US" sz="1600" b="1" dirty="0">
                <a:solidFill>
                  <a:prstClr val="black"/>
                </a:solidFill>
                <a:latin typeface="Calibri"/>
              </a:rPr>
              <a:t>Colorectal Cancer: Is Your Patient at High Risk? </a:t>
            </a:r>
          </a:p>
          <a:p>
            <a:pPr defTabSz="457200"/>
            <a:r>
              <a:rPr lang="en-US" sz="1600" dirty="0">
                <a:solidFill>
                  <a:prstClr val="black"/>
                </a:solidFill>
                <a:latin typeface="Calibri"/>
              </a:rPr>
              <a:t>Available at </a:t>
            </a:r>
            <a:r>
              <a:rPr lang="en-US" sz="1600" dirty="0">
                <a:solidFill>
                  <a:prstClr val="black"/>
                </a:solidFill>
                <a:latin typeface="Calibri"/>
                <a:hlinkClick r:id="rId4"/>
              </a:rPr>
              <a:t>https://www.jax.org/education-and-learning/clinical-and-continuing-education/cancer-resources/colorectal-cancer-is-your-patient-at-high-risk</a:t>
            </a:r>
            <a:r>
              <a:rPr lang="en-US" sz="1600" dirty="0">
                <a:solidFill>
                  <a:prstClr val="black"/>
                </a:solidFill>
                <a:latin typeface="Calibri"/>
              </a:rPr>
              <a:t> Developed by the American Medical Association and the National Coalition for Health Professional Education in Genetics (NCHPEG), now  The Jackson Laboratory Clinical and Continuing Education Program</a:t>
            </a:r>
          </a:p>
          <a:p>
            <a:pPr defTabSz="457200"/>
            <a:endParaRPr lang="en-US" dirty="0">
              <a:solidFill>
                <a:prstClr val="black"/>
              </a:solidFill>
              <a:latin typeface="Calibri"/>
            </a:endParaRPr>
          </a:p>
          <a:p>
            <a:pPr defTabSz="457200"/>
            <a:endParaRPr lang="en-US" b="1" dirty="0">
              <a:solidFill>
                <a:prstClr val="black"/>
              </a:solidFill>
              <a:latin typeface="Calibri"/>
            </a:endParaRPr>
          </a:p>
        </p:txBody>
      </p:sp>
      <p:pic>
        <p:nvPicPr>
          <p:cNvPr id="8" name="kbmGZ32uzhY" descr="You tube video"/>
          <p:cNvPicPr>
            <a:picLocks noRot="1" noChangeAspect="1"/>
          </p:cNvPicPr>
          <p:nvPr>
            <a:videoFile r:link="rId1"/>
          </p:nvPr>
        </p:nvPicPr>
        <p:blipFill>
          <a:blip r:embed="rId5"/>
          <a:stretch>
            <a:fillRect/>
          </a:stretch>
        </p:blipFill>
        <p:spPr>
          <a:xfrm>
            <a:off x="2773496" y="1842128"/>
            <a:ext cx="6645008" cy="3737817"/>
          </a:xfrm>
          <a:prstGeom prst="rect">
            <a:avLst/>
          </a:prstGeom>
        </p:spPr>
      </p:pic>
      <p:sp>
        <p:nvSpPr>
          <p:cNvPr id="6" name="Slide Number Placeholder 5"/>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33</a:t>
            </a:fld>
            <a:endParaRPr lang="en-US">
              <a:solidFill>
                <a:prstClr val="black">
                  <a:tint val="75000"/>
                </a:prstClr>
              </a:solidFill>
              <a:latin typeface="Calibri"/>
            </a:endParaRPr>
          </a:p>
        </p:txBody>
      </p:sp>
    </p:spTree>
    <p:extLst>
      <p:ext uri="{BB962C8B-B14F-4D97-AF65-F5344CB8AC3E}">
        <p14:creationId xmlns:p14="http://schemas.microsoft.com/office/powerpoint/2010/main" val="2933505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ynch Syndrome Risk &#10;Assessment Pedigree&#10;SAMPLE"/>
          <p:cNvSpPr>
            <a:spLocks noGrp="1"/>
          </p:cNvSpPr>
          <p:nvPr>
            <p:ph type="title"/>
          </p:nvPr>
        </p:nvSpPr>
        <p:spPr>
          <a:xfrm>
            <a:off x="1524000" y="214170"/>
            <a:ext cx="8982924" cy="1335766"/>
          </a:xfrm>
        </p:spPr>
        <p:txBody>
          <a:bodyPr>
            <a:normAutofit fontScale="90000"/>
          </a:bodyPr>
          <a:lstStyle/>
          <a:p>
            <a:pPr>
              <a:lnSpc>
                <a:spcPct val="80000"/>
              </a:lnSpc>
            </a:pPr>
            <a:r>
              <a:rPr lang="en-US" dirty="0" smtClean="0"/>
              <a:t>Lynch Syndrome </a:t>
            </a:r>
            <a:r>
              <a:rPr lang="en-US" dirty="0"/>
              <a:t>Risk </a:t>
            </a:r>
            <a:r>
              <a:rPr lang="en-US" dirty="0" smtClean="0"/>
              <a:t>Assessment </a:t>
            </a:r>
            <a:r>
              <a:rPr lang="en-US" dirty="0"/>
              <a:t>Pedigree</a:t>
            </a:r>
            <a:br>
              <a:rPr lang="en-US" dirty="0"/>
            </a:br>
            <a:r>
              <a:rPr lang="en-US" dirty="0"/>
              <a:t>SAMPLE</a:t>
            </a:r>
          </a:p>
        </p:txBody>
      </p:sp>
      <p:pic>
        <p:nvPicPr>
          <p:cNvPr id="5" name="Picture 4" descr="Lynch Syndrome Risk &#10;Assessment Pedigree&#10;SAMPLE"/>
          <p:cNvPicPr>
            <a:picLocks noChangeAspect="1"/>
          </p:cNvPicPr>
          <p:nvPr/>
        </p:nvPicPr>
        <p:blipFill>
          <a:blip r:embed="rId3"/>
          <a:stretch>
            <a:fillRect/>
          </a:stretch>
        </p:blipFill>
        <p:spPr>
          <a:xfrm>
            <a:off x="1953549" y="2110155"/>
            <a:ext cx="8664617" cy="4725314"/>
          </a:xfrm>
          <a:prstGeom prst="rect">
            <a:avLst/>
          </a:prstGeom>
        </p:spPr>
      </p:pic>
      <p:pic>
        <p:nvPicPr>
          <p:cNvPr id="6" name="Picture 5" descr="legend"/>
          <p:cNvPicPr>
            <a:picLocks noChangeAspect="1"/>
          </p:cNvPicPr>
          <p:nvPr/>
        </p:nvPicPr>
        <p:blipFill rotWithShape="1">
          <a:blip r:embed="rId4"/>
          <a:srcRect t="-1" r="25464" b="-5372"/>
          <a:stretch/>
        </p:blipFill>
        <p:spPr>
          <a:xfrm>
            <a:off x="1654732" y="1715509"/>
            <a:ext cx="3368606" cy="500153"/>
          </a:xfrm>
          <a:prstGeom prst="rect">
            <a:avLst/>
          </a:prstGeom>
        </p:spPr>
      </p:pic>
      <p:sp>
        <p:nvSpPr>
          <p:cNvPr id="8" name="Rectangle 7" descr="oval"/>
          <p:cNvSpPr/>
          <p:nvPr/>
        </p:nvSpPr>
        <p:spPr>
          <a:xfrm>
            <a:off x="2786064" y="1662716"/>
            <a:ext cx="504825" cy="489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Rectangle 6" descr="blue rectangle"/>
          <p:cNvSpPr/>
          <p:nvPr/>
        </p:nvSpPr>
        <p:spPr>
          <a:xfrm>
            <a:off x="3050382" y="1757889"/>
            <a:ext cx="160115" cy="178783"/>
          </a:xfrm>
          <a:custGeom>
            <a:avLst/>
            <a:gdLst>
              <a:gd name="connsiteX0" fmla="*/ 0 w 162496"/>
              <a:gd name="connsiteY0" fmla="*/ 0 h 189200"/>
              <a:gd name="connsiteX1" fmla="*/ 162496 w 162496"/>
              <a:gd name="connsiteY1" fmla="*/ 0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4762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47625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4396 w 162496"/>
              <a:gd name="connsiteY1" fmla="*/ 54769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9200"/>
              <a:gd name="connsiteX1" fmla="*/ 121979 w 162496"/>
              <a:gd name="connsiteY1" fmla="*/ 60188 h 189200"/>
              <a:gd name="connsiteX2" fmla="*/ 162496 w 162496"/>
              <a:gd name="connsiteY2" fmla="*/ 189200 h 189200"/>
              <a:gd name="connsiteX3" fmla="*/ 0 w 162496"/>
              <a:gd name="connsiteY3" fmla="*/ 189200 h 189200"/>
              <a:gd name="connsiteX4" fmla="*/ 0 w 162496"/>
              <a:gd name="connsiteY4" fmla="*/ 0 h 189200"/>
              <a:gd name="connsiteX0" fmla="*/ 0 w 162496"/>
              <a:gd name="connsiteY0" fmla="*/ 0 h 181406"/>
              <a:gd name="connsiteX1" fmla="*/ 121979 w 162496"/>
              <a:gd name="connsiteY1" fmla="*/ 52394 h 181406"/>
              <a:gd name="connsiteX2" fmla="*/ 162496 w 162496"/>
              <a:gd name="connsiteY2" fmla="*/ 181406 h 181406"/>
              <a:gd name="connsiteX3" fmla="*/ 0 w 162496"/>
              <a:gd name="connsiteY3" fmla="*/ 181406 h 181406"/>
              <a:gd name="connsiteX4" fmla="*/ 0 w 162496"/>
              <a:gd name="connsiteY4" fmla="*/ 0 h 181406"/>
              <a:gd name="connsiteX0" fmla="*/ 0 w 162496"/>
              <a:gd name="connsiteY0" fmla="*/ 0 h 191797"/>
              <a:gd name="connsiteX1" fmla="*/ 121979 w 162496"/>
              <a:gd name="connsiteY1" fmla="*/ 62785 h 191797"/>
              <a:gd name="connsiteX2" fmla="*/ 162496 w 162496"/>
              <a:gd name="connsiteY2" fmla="*/ 191797 h 191797"/>
              <a:gd name="connsiteX3" fmla="*/ 0 w 162496"/>
              <a:gd name="connsiteY3" fmla="*/ 191797 h 191797"/>
              <a:gd name="connsiteX4" fmla="*/ 0 w 162496"/>
              <a:gd name="connsiteY4" fmla="*/ 0 h 191797"/>
              <a:gd name="connsiteX0" fmla="*/ 0 w 162496"/>
              <a:gd name="connsiteY0" fmla="*/ 0 h 191797"/>
              <a:gd name="connsiteX1" fmla="*/ 121979 w 162496"/>
              <a:gd name="connsiteY1" fmla="*/ 65383 h 191797"/>
              <a:gd name="connsiteX2" fmla="*/ 162496 w 162496"/>
              <a:gd name="connsiteY2" fmla="*/ 191797 h 191797"/>
              <a:gd name="connsiteX3" fmla="*/ 0 w 162496"/>
              <a:gd name="connsiteY3" fmla="*/ 191797 h 191797"/>
              <a:gd name="connsiteX4" fmla="*/ 0 w 162496"/>
              <a:gd name="connsiteY4" fmla="*/ 0 h 191797"/>
              <a:gd name="connsiteX0" fmla="*/ 0 w 162496"/>
              <a:gd name="connsiteY0" fmla="*/ 9507 h 201304"/>
              <a:gd name="connsiteX1" fmla="*/ 62834 w 162496"/>
              <a:gd name="connsiteY1" fmla="*/ 29072 h 201304"/>
              <a:gd name="connsiteX2" fmla="*/ 121979 w 162496"/>
              <a:gd name="connsiteY2" fmla="*/ 74890 h 201304"/>
              <a:gd name="connsiteX3" fmla="*/ 162496 w 162496"/>
              <a:gd name="connsiteY3" fmla="*/ 201304 h 201304"/>
              <a:gd name="connsiteX4" fmla="*/ 0 w 162496"/>
              <a:gd name="connsiteY4" fmla="*/ 201304 h 201304"/>
              <a:gd name="connsiteX5" fmla="*/ 0 w 162496"/>
              <a:gd name="connsiteY5" fmla="*/ 9507 h 201304"/>
              <a:gd name="connsiteX0" fmla="*/ 0 w 162496"/>
              <a:gd name="connsiteY0" fmla="*/ 11036 h 195039"/>
              <a:gd name="connsiteX1" fmla="*/ 62834 w 162496"/>
              <a:gd name="connsiteY1" fmla="*/ 22807 h 195039"/>
              <a:gd name="connsiteX2" fmla="*/ 121979 w 162496"/>
              <a:gd name="connsiteY2" fmla="*/ 68625 h 195039"/>
              <a:gd name="connsiteX3" fmla="*/ 162496 w 162496"/>
              <a:gd name="connsiteY3" fmla="*/ 195039 h 195039"/>
              <a:gd name="connsiteX4" fmla="*/ 0 w 162496"/>
              <a:gd name="connsiteY4" fmla="*/ 195039 h 195039"/>
              <a:gd name="connsiteX5" fmla="*/ 0 w 162496"/>
              <a:gd name="connsiteY5" fmla="*/ 11036 h 1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96" h="195039">
                <a:moveTo>
                  <a:pt x="0" y="11036"/>
                </a:moveTo>
                <a:cubicBezTo>
                  <a:pt x="9667" y="-15072"/>
                  <a:pt x="42504" y="11910"/>
                  <a:pt x="62834" y="22807"/>
                </a:cubicBezTo>
                <a:cubicBezTo>
                  <a:pt x="83164" y="33704"/>
                  <a:pt x="104563" y="42517"/>
                  <a:pt x="121979" y="68625"/>
                </a:cubicBezTo>
                <a:cubicBezTo>
                  <a:pt x="153730" y="118198"/>
                  <a:pt x="149796" y="147847"/>
                  <a:pt x="162496" y="195039"/>
                </a:cubicBezTo>
                <a:lnTo>
                  <a:pt x="0" y="195039"/>
                </a:lnTo>
                <a:lnTo>
                  <a:pt x="0" y="11036"/>
                </a:lnTo>
                <a:close/>
              </a:path>
            </a:pathLst>
          </a:custGeom>
          <a:solidFill>
            <a:srgbClr val="0000FF"/>
          </a:solidFill>
          <a:ln w="15875">
            <a:solidFill>
              <a:schemeClr val="tx1">
                <a:alpha val="43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4" name="Oval 3" descr="oval"/>
          <p:cNvSpPr/>
          <p:nvPr/>
        </p:nvSpPr>
        <p:spPr>
          <a:xfrm>
            <a:off x="2881312" y="1760860"/>
            <a:ext cx="329184" cy="329184"/>
          </a:xfrm>
          <a:prstGeom prst="ellipse">
            <a:avLst/>
          </a:prstGeom>
          <a:noFill/>
          <a:ln w="14605">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latin typeface="Calibri"/>
              </a:rPr>
              <a:t> </a:t>
            </a:r>
          </a:p>
        </p:txBody>
      </p:sp>
      <p:sp>
        <p:nvSpPr>
          <p:cNvPr id="3" name="Slide Number Placeholder 2"/>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34</a:t>
            </a:fld>
            <a:endParaRPr lang="en-US">
              <a:solidFill>
                <a:prstClr val="black">
                  <a:tint val="75000"/>
                </a:prstClr>
              </a:solidFill>
              <a:latin typeface="Calibri"/>
            </a:endParaRPr>
          </a:p>
        </p:txBody>
      </p:sp>
    </p:spTree>
    <p:extLst>
      <p:ext uri="{BB962C8B-B14F-4D97-AF65-F5344CB8AC3E}">
        <p14:creationId xmlns:p14="http://schemas.microsoft.com/office/powerpoint/2010/main" val="3452821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32038"/>
            <a:ext cx="8229600" cy="1143000"/>
          </a:xfrm>
        </p:spPr>
        <p:txBody>
          <a:bodyPr>
            <a:normAutofit fontScale="90000"/>
          </a:bodyPr>
          <a:lstStyle/>
          <a:p>
            <a:r>
              <a:rPr lang="en-US" dirty="0" smtClean="0"/>
              <a:t>Family Health History Screening and Risk Assessment</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35</a:t>
            </a:fld>
            <a:endParaRPr lang="en-US">
              <a:solidFill>
                <a:prstClr val="black">
                  <a:tint val="75000"/>
                </a:prstClr>
              </a:solidFill>
              <a:latin typeface="Calibri"/>
            </a:endParaRPr>
          </a:p>
        </p:txBody>
      </p:sp>
    </p:spTree>
    <p:extLst>
      <p:ext uri="{BB962C8B-B14F-4D97-AF65-F5344CB8AC3E}">
        <p14:creationId xmlns:p14="http://schemas.microsoft.com/office/powerpoint/2010/main" val="4162454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Family Health History Screening </a:t>
            </a:r>
            <a:r>
              <a:rPr lang="en-US" sz="4000" dirty="0" smtClean="0"/>
              <a:t>and </a:t>
            </a:r>
            <a:br>
              <a:rPr lang="en-US" sz="4000" dirty="0" smtClean="0"/>
            </a:br>
            <a:r>
              <a:rPr lang="en-US" sz="4000" dirty="0" smtClean="0"/>
              <a:t>Risk </a:t>
            </a:r>
            <a:r>
              <a:rPr lang="en-US" sz="4000" dirty="0"/>
              <a:t>Assessment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Health care providers should ask the following questions when taking a family health history:</a:t>
            </a:r>
          </a:p>
          <a:p>
            <a:r>
              <a:rPr lang="en-US" dirty="0" smtClean="0"/>
              <a:t>Do you have any relatives who have been diagnosed with cancer?  </a:t>
            </a:r>
            <a:endParaRPr lang="en-US" dirty="0"/>
          </a:p>
          <a:p>
            <a:pPr lvl="1"/>
            <a:r>
              <a:rPr lang="en-US" dirty="0" smtClean="0"/>
              <a:t>Be sure to ask about parents, brothers, sisters, children, grandparents, aunts, uncles, nieces, and nephews </a:t>
            </a:r>
          </a:p>
          <a:p>
            <a:r>
              <a:rPr lang="en-US" dirty="0" smtClean="0"/>
              <a:t>For each relative with a diagnosis of cancer</a:t>
            </a:r>
          </a:p>
          <a:p>
            <a:pPr lvl="1"/>
            <a:r>
              <a:rPr lang="en-US" dirty="0" smtClean="0"/>
              <a:t>What type(s) of cancer did the relative have (note multiple primaries)?</a:t>
            </a:r>
          </a:p>
          <a:p>
            <a:pPr lvl="1"/>
            <a:r>
              <a:rPr lang="en-US" dirty="0" smtClean="0"/>
              <a:t>What was the specific pathology of the cancer (if known)?  Is the tumor available for testing (if colorectal or endometrial cancer)?</a:t>
            </a:r>
          </a:p>
          <a:p>
            <a:pPr lvl="1"/>
            <a:r>
              <a:rPr lang="en-US" dirty="0" smtClean="0"/>
              <a:t>At what age was the relative diagnosed with cancer?</a:t>
            </a:r>
          </a:p>
          <a:p>
            <a:r>
              <a:rPr lang="en-US" dirty="0" smtClean="0"/>
              <a:t>Family ethnicity/country of origin</a:t>
            </a:r>
          </a:p>
          <a:p>
            <a:endParaRPr lang="en-US" dirty="0" smtClean="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36</a:t>
            </a:fld>
            <a:endParaRPr lang="en-US">
              <a:solidFill>
                <a:prstClr val="black">
                  <a:tint val="75000"/>
                </a:prstClr>
              </a:solidFill>
              <a:latin typeface="Calibri"/>
            </a:endParaRPr>
          </a:p>
        </p:txBody>
      </p:sp>
    </p:spTree>
    <p:extLst>
      <p:ext uri="{BB962C8B-B14F-4D97-AF65-F5344CB8AC3E}">
        <p14:creationId xmlns:p14="http://schemas.microsoft.com/office/powerpoint/2010/main" val="968920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Indicators for </a:t>
            </a:r>
            <a:r>
              <a:rPr lang="en-US" i="1" dirty="0" smtClean="0"/>
              <a:t>BRCA1</a:t>
            </a:r>
            <a:r>
              <a:rPr lang="en-US" dirty="0" smtClean="0"/>
              <a:t>/</a:t>
            </a:r>
            <a:r>
              <a:rPr lang="en-US" i="1" dirty="0" smtClean="0"/>
              <a:t>BRCA2</a:t>
            </a:r>
            <a:r>
              <a:rPr lang="en-US" dirty="0" smtClean="0"/>
              <a:t> Mutations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a:t>Personal or family health history </a:t>
            </a:r>
            <a:r>
              <a:rPr lang="en-US" sz="2800" dirty="0" smtClean="0"/>
              <a:t>of</a:t>
            </a:r>
            <a:endParaRPr lang="en-US" sz="2800" dirty="0"/>
          </a:p>
          <a:p>
            <a:r>
              <a:rPr lang="en-US" sz="2800" dirty="0" smtClean="0"/>
              <a:t>Known </a:t>
            </a:r>
            <a:r>
              <a:rPr lang="en-US" sz="2800" i="1" dirty="0"/>
              <a:t>BRCA1</a:t>
            </a:r>
            <a:r>
              <a:rPr lang="en-US" sz="2800" dirty="0"/>
              <a:t> or </a:t>
            </a:r>
            <a:r>
              <a:rPr lang="en-US" sz="2800" i="1" dirty="0"/>
              <a:t>BRCA2</a:t>
            </a:r>
            <a:r>
              <a:rPr lang="en-US" sz="2800" dirty="0"/>
              <a:t> mutation in the family</a:t>
            </a:r>
          </a:p>
          <a:p>
            <a:pPr lvl="0"/>
            <a:r>
              <a:rPr lang="en-US" sz="2800" dirty="0"/>
              <a:t>Breast cancer diagnosed ≤ age 45 in women</a:t>
            </a:r>
          </a:p>
          <a:p>
            <a:pPr lvl="0"/>
            <a:r>
              <a:rPr lang="en-US" sz="2800" dirty="0"/>
              <a:t>Breast cancer diagnosed ≤ age 50 in women with at least one close blood relative with breast, pancreatic, or high grade prostate cancer at any age or limited family history</a:t>
            </a:r>
          </a:p>
          <a:p>
            <a:pPr lvl="0"/>
            <a:r>
              <a:rPr lang="en-US" sz="2800" dirty="0"/>
              <a:t>Triple negative breast cancer diagnosed ≤ age 60 in women</a:t>
            </a:r>
          </a:p>
          <a:p>
            <a:pPr lvl="0"/>
            <a:r>
              <a:rPr lang="en-US" sz="2800" dirty="0"/>
              <a:t>Two diagnoses of breast cancer or two types of </a:t>
            </a:r>
            <a:r>
              <a:rPr lang="en-US" sz="2800" i="1" dirty="0"/>
              <a:t>BRCA</a:t>
            </a:r>
            <a:r>
              <a:rPr lang="en-US" sz="2800" dirty="0"/>
              <a:t>-related cancer in the same person</a:t>
            </a:r>
          </a:p>
          <a:p>
            <a:r>
              <a:rPr lang="en-US" sz="2800" dirty="0"/>
              <a:t>Breast cancer at any age in men</a:t>
            </a:r>
          </a:p>
          <a:p>
            <a:pPr lvl="0"/>
            <a:endParaRPr lang="en-US" sz="2400" dirty="0"/>
          </a:p>
          <a:p>
            <a:pPr lvl="0"/>
            <a:endParaRPr lang="en-US" sz="2400" dirty="0"/>
          </a:p>
        </p:txBody>
      </p:sp>
      <p:sp>
        <p:nvSpPr>
          <p:cNvPr id="6" name="Rectangle 5"/>
          <p:cNvSpPr/>
          <p:nvPr/>
        </p:nvSpPr>
        <p:spPr>
          <a:xfrm>
            <a:off x="1981200" y="6475255"/>
            <a:ext cx="8534400" cy="246221"/>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4216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Indicators for </a:t>
            </a:r>
            <a:r>
              <a:rPr lang="en-US" i="1" dirty="0" smtClean="0"/>
              <a:t>BRCA1</a:t>
            </a:r>
            <a:r>
              <a:rPr lang="en-US" dirty="0" smtClean="0"/>
              <a:t>/</a:t>
            </a:r>
            <a:r>
              <a:rPr lang="en-US" i="1" dirty="0" smtClean="0"/>
              <a:t>BRCA2</a:t>
            </a:r>
            <a:r>
              <a:rPr lang="en-US" dirty="0" smtClean="0"/>
              <a:t> Mutations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a:t>Personal or family health history </a:t>
            </a:r>
            <a:r>
              <a:rPr lang="en-US" sz="2800" dirty="0" smtClean="0"/>
              <a:t>of</a:t>
            </a:r>
            <a:endParaRPr lang="en-US" sz="2800" dirty="0"/>
          </a:p>
          <a:p>
            <a:pPr lvl="0"/>
            <a:r>
              <a:rPr lang="en-US" sz="2800" dirty="0"/>
              <a:t>Breast cancer at any age and any of the </a:t>
            </a:r>
            <a:r>
              <a:rPr lang="en-US" sz="2800" dirty="0" smtClean="0"/>
              <a:t>following </a:t>
            </a:r>
            <a:endParaRPr lang="en-US" sz="2800" dirty="0"/>
          </a:p>
          <a:p>
            <a:pPr lvl="1"/>
            <a:r>
              <a:rPr lang="en-US" dirty="0" smtClean="0"/>
              <a:t>Two or more close </a:t>
            </a:r>
            <a:r>
              <a:rPr lang="en-US" dirty="0"/>
              <a:t>blood relative with breast cancer at any age</a:t>
            </a:r>
          </a:p>
          <a:p>
            <a:pPr lvl="1"/>
            <a:r>
              <a:rPr lang="en-US" dirty="0" smtClean="0"/>
              <a:t>One or more close </a:t>
            </a:r>
            <a:r>
              <a:rPr lang="en-US" dirty="0"/>
              <a:t>blood relative with breast cancer diagnosed ≤ age 50</a:t>
            </a:r>
          </a:p>
          <a:p>
            <a:pPr lvl="1"/>
            <a:r>
              <a:rPr lang="en-US" dirty="0"/>
              <a:t>Two or more close blood relatives with pancreatic cancer or high grade prostate cancer</a:t>
            </a:r>
          </a:p>
          <a:p>
            <a:pPr lvl="1"/>
            <a:r>
              <a:rPr lang="en-US" dirty="0"/>
              <a:t>C</a:t>
            </a:r>
            <a:r>
              <a:rPr lang="en-US" dirty="0" smtClean="0"/>
              <a:t>lose </a:t>
            </a:r>
            <a:r>
              <a:rPr lang="en-US" dirty="0"/>
              <a:t>male blood relative with breast cancer</a:t>
            </a:r>
          </a:p>
          <a:p>
            <a:pPr lvl="1"/>
            <a:r>
              <a:rPr lang="en-US" dirty="0"/>
              <a:t>C</a:t>
            </a:r>
            <a:r>
              <a:rPr lang="en-US" dirty="0" smtClean="0"/>
              <a:t>lose </a:t>
            </a:r>
            <a:r>
              <a:rPr lang="en-US" dirty="0"/>
              <a:t>blood relative with ovarian carcinoma </a:t>
            </a:r>
          </a:p>
          <a:p>
            <a:pPr lvl="1"/>
            <a:r>
              <a:rPr lang="en-US" dirty="0"/>
              <a:t>Ashkenazi Jewish or Eastern European ancestry</a:t>
            </a:r>
          </a:p>
        </p:txBody>
      </p:sp>
      <p:sp>
        <p:nvSpPr>
          <p:cNvPr id="6" name="Rectangle 5"/>
          <p:cNvSpPr/>
          <p:nvPr/>
        </p:nvSpPr>
        <p:spPr>
          <a:xfrm>
            <a:off x="609600" y="6538913"/>
            <a:ext cx="8534400" cy="246221"/>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45522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Indicators for </a:t>
            </a:r>
            <a:r>
              <a:rPr lang="en-US" i="1" dirty="0" smtClean="0"/>
              <a:t>BRCA1</a:t>
            </a:r>
            <a:r>
              <a:rPr lang="en-US" dirty="0" smtClean="0"/>
              <a:t>/</a:t>
            </a:r>
            <a:r>
              <a:rPr lang="en-US" i="1" dirty="0" smtClean="0"/>
              <a:t>BRCA2</a:t>
            </a:r>
            <a:r>
              <a:rPr lang="en-US" dirty="0" smtClean="0"/>
              <a:t> Mutations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a:t>Personal or family health history </a:t>
            </a:r>
            <a:r>
              <a:rPr lang="en-US" sz="2800" dirty="0" smtClean="0"/>
              <a:t>of</a:t>
            </a:r>
            <a:endParaRPr lang="en-US" sz="2800" dirty="0"/>
          </a:p>
          <a:p>
            <a:pPr lvl="0"/>
            <a:r>
              <a:rPr lang="en-US" sz="2800" dirty="0"/>
              <a:t>Ovarian carcinoma</a:t>
            </a:r>
          </a:p>
          <a:p>
            <a:pPr lvl="0"/>
            <a:r>
              <a:rPr lang="en-US" sz="2800" dirty="0"/>
              <a:t>Pancreatic cancer and at least 2 close blood relatives with breast, ovarian, pancreatic cancer, or high grade prostate cancer at any age</a:t>
            </a:r>
          </a:p>
          <a:p>
            <a:pPr lvl="0"/>
            <a:r>
              <a:rPr lang="en-US" sz="2800" dirty="0"/>
              <a:t>Aggressive prostate cancer and 2 close blood relatives with breast, ovarian, or pancreatic cancer at any age</a:t>
            </a:r>
          </a:p>
          <a:p>
            <a:pPr lvl="0"/>
            <a:r>
              <a:rPr lang="en-US" sz="2800" dirty="0"/>
              <a:t>Pancreatic cancer and Ashkenazi Jewish or Eastern European ancestry </a:t>
            </a:r>
          </a:p>
          <a:p>
            <a:pPr lvl="0"/>
            <a:r>
              <a:rPr lang="en-US" sz="2800" dirty="0"/>
              <a:t>Third-degree blood relative with breast cancer or ovarian carcinoma who has 2 or more close blood relatives with breast cancer (at least one diagnosed &lt; age 50) or ovarian carcinoma</a:t>
            </a:r>
          </a:p>
        </p:txBody>
      </p:sp>
      <p:sp>
        <p:nvSpPr>
          <p:cNvPr id="6" name="Rectangle 5"/>
          <p:cNvSpPr/>
          <p:nvPr/>
        </p:nvSpPr>
        <p:spPr>
          <a:xfrm>
            <a:off x="609600" y="6416678"/>
            <a:ext cx="10363200" cy="400110"/>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 </a:t>
            </a:r>
            <a:r>
              <a:rPr lang="en-US" sz="1000" dirty="0" smtClean="0">
                <a:latin typeface="Calibri"/>
              </a:rPr>
              <a:t>and </a:t>
            </a:r>
            <a:r>
              <a:rPr lang="en-US" sz="1000" dirty="0">
                <a:latin typeface="Calibri"/>
              </a:rPr>
              <a:t>A practice guideline from the American College of Medical Genetics and Genomics and the National Society of Genetic Counselors: referral indications for cancer predisposition assessment. Genetics in Medicine. 2014 </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39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4673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9388"/>
            <a:ext cx="8229600" cy="1143000"/>
          </a:xfrm>
        </p:spPr>
        <p:txBody>
          <a:bodyPr>
            <a:normAutofit fontScale="90000"/>
          </a:bodyPr>
          <a:lstStyle/>
          <a:p>
            <a:pPr>
              <a:lnSpc>
                <a:spcPct val="80000"/>
              </a:lnSpc>
              <a:spcBef>
                <a:spcPts val="0"/>
              </a:spcBef>
            </a:pPr>
            <a:r>
              <a:rPr lang="en-US" i="1" dirty="0" smtClean="0"/>
              <a:t>BRCA</a:t>
            </a:r>
            <a:r>
              <a:rPr lang="en-US" dirty="0" smtClean="0"/>
              <a:t>-Associated Hereditary Breast and Ovarian Cancer Syndrome</a:t>
            </a:r>
            <a:endParaRPr lang="en-US" dirty="0"/>
          </a:p>
        </p:txBody>
      </p:sp>
      <p:sp>
        <p:nvSpPr>
          <p:cNvPr id="3" name="Content Placeholder 2"/>
          <p:cNvSpPr>
            <a:spLocks noGrp="1"/>
          </p:cNvSpPr>
          <p:nvPr>
            <p:ph sz="half" idx="1"/>
          </p:nvPr>
        </p:nvSpPr>
        <p:spPr>
          <a:xfrm>
            <a:off x="406400" y="1629818"/>
            <a:ext cx="7709088" cy="5540375"/>
          </a:xfrm>
        </p:spPr>
        <p:txBody>
          <a:bodyPr>
            <a:normAutofit/>
          </a:bodyPr>
          <a:lstStyle/>
          <a:p>
            <a:r>
              <a:rPr lang="en-US" dirty="0" smtClean="0"/>
              <a:t>Caused by inherited </a:t>
            </a:r>
            <a:r>
              <a:rPr lang="en-US" dirty="0"/>
              <a:t>changes in </a:t>
            </a:r>
            <a:r>
              <a:rPr lang="en-US" i="1" dirty="0"/>
              <a:t>BRCA1</a:t>
            </a:r>
            <a:r>
              <a:rPr lang="en-US" dirty="0"/>
              <a:t> and </a:t>
            </a:r>
            <a:r>
              <a:rPr lang="en-US" i="1" dirty="0"/>
              <a:t>BRCA2</a:t>
            </a:r>
            <a:r>
              <a:rPr lang="en-US" dirty="0"/>
              <a:t> </a:t>
            </a:r>
            <a:r>
              <a:rPr lang="en-US" dirty="0" smtClean="0"/>
              <a:t>genes</a:t>
            </a:r>
          </a:p>
          <a:p>
            <a:r>
              <a:rPr lang="en-US" dirty="0"/>
              <a:t>Increased risk for breast, ovarian, and other types of cancer </a:t>
            </a:r>
            <a:r>
              <a:rPr lang="en-US" dirty="0" smtClean="0"/>
              <a:t>(high grade prostate, male breast, pancreatic)</a:t>
            </a:r>
          </a:p>
          <a:p>
            <a:r>
              <a:rPr lang="en-US" dirty="0" smtClean="0"/>
              <a:t>Certain ethnic groups are at increased risk for </a:t>
            </a:r>
            <a:r>
              <a:rPr lang="en-US" i="1" dirty="0" smtClean="0"/>
              <a:t>BRCA </a:t>
            </a:r>
            <a:r>
              <a:rPr lang="en-US" dirty="0" smtClean="0"/>
              <a:t>mutations</a:t>
            </a:r>
            <a:endParaRPr lang="en-US" i="1" dirty="0" smtClean="0"/>
          </a:p>
          <a:p>
            <a:pPr lvl="1"/>
            <a:r>
              <a:rPr lang="en-US" dirty="0" smtClean="0"/>
              <a:t>1 in 40 Ashkenazi Jews</a:t>
            </a:r>
          </a:p>
          <a:p>
            <a:r>
              <a:rPr lang="en-US" dirty="0" smtClean="0"/>
              <a:t>Interventions can significantly reduce risk of cancers</a:t>
            </a:r>
          </a:p>
        </p:txBody>
      </p:sp>
      <p:pic>
        <p:nvPicPr>
          <p:cNvPr id="5" name="Picture 4" descr="pie chart with 3% of breast cancers"/>
          <p:cNvPicPr>
            <a:picLocks noChangeAspect="1"/>
          </p:cNvPicPr>
          <p:nvPr/>
        </p:nvPicPr>
        <p:blipFill>
          <a:blip r:embed="rId3"/>
          <a:stretch>
            <a:fillRect/>
          </a:stretch>
        </p:blipFill>
        <p:spPr>
          <a:xfrm>
            <a:off x="8115488" y="1983752"/>
            <a:ext cx="3331983" cy="1261977"/>
          </a:xfrm>
          <a:prstGeom prst="rect">
            <a:avLst/>
          </a:prstGeom>
        </p:spPr>
      </p:pic>
      <p:pic>
        <p:nvPicPr>
          <p:cNvPr id="6" name="Picture 5" descr="pie chart with 10% of ovarian cancers"/>
          <p:cNvPicPr>
            <a:picLocks noChangeAspect="1"/>
          </p:cNvPicPr>
          <p:nvPr/>
        </p:nvPicPr>
        <p:blipFill>
          <a:blip r:embed="rId4"/>
          <a:stretch>
            <a:fillRect/>
          </a:stretch>
        </p:blipFill>
        <p:spPr>
          <a:xfrm>
            <a:off x="8226608" y="4400005"/>
            <a:ext cx="3220863" cy="1261872"/>
          </a:xfrm>
          <a:prstGeom prst="rect">
            <a:avLst/>
          </a:prstGeom>
        </p:spPr>
      </p:pic>
      <p:sp>
        <p:nvSpPr>
          <p:cNvPr id="4" name="Slide Number Placeholder 3"/>
          <p:cNvSpPr>
            <a:spLocks noGrp="1"/>
          </p:cNvSpPr>
          <p:nvPr>
            <p:ph type="sldNum" sz="quarter" idx="12"/>
          </p:nvPr>
        </p:nvSpPr>
        <p:spPr>
          <a:xfrm>
            <a:off x="9500675" y="6312513"/>
            <a:ext cx="2133600" cy="365125"/>
          </a:xfrm>
        </p:spPr>
        <p:txBody>
          <a:bodyPr/>
          <a:lstStyle/>
          <a:p>
            <a:pPr defTabSz="457200"/>
            <a:fld id="{F7379849-2209-AE41-8612-BDBC0C702592}" type="slidenum">
              <a:rPr lang="en-US">
                <a:solidFill>
                  <a:prstClr val="black">
                    <a:tint val="75000"/>
                  </a:prstClr>
                </a:solidFill>
                <a:latin typeface="Calibri"/>
              </a:rPr>
              <a:pPr defTabSz="457200"/>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37184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Causes of Breast and Ovarian Cancer in a Family</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Familial cancers</a:t>
            </a:r>
          </a:p>
          <a:p>
            <a:pPr lvl="1"/>
            <a:r>
              <a:rPr lang="en-US" dirty="0" smtClean="0"/>
              <a:t>Mutations in genes other than </a:t>
            </a:r>
            <a:r>
              <a:rPr lang="en-US" i="1" dirty="0" smtClean="0"/>
              <a:t>BRCA1 </a:t>
            </a:r>
            <a:r>
              <a:rPr lang="en-US" dirty="0" smtClean="0"/>
              <a:t>or </a:t>
            </a:r>
            <a:r>
              <a:rPr lang="en-US" i="1" dirty="0" smtClean="0"/>
              <a:t>BRCA2</a:t>
            </a:r>
            <a:endParaRPr lang="en-US" dirty="0" smtClean="0"/>
          </a:p>
          <a:p>
            <a:pPr lvl="1"/>
            <a:r>
              <a:rPr lang="en-US" dirty="0" smtClean="0"/>
              <a:t>Shared environment</a:t>
            </a:r>
          </a:p>
          <a:p>
            <a:pPr lvl="1"/>
            <a:r>
              <a:rPr lang="en-US" dirty="0" smtClean="0"/>
              <a:t>Chance clustering of sporadic cancer cases </a:t>
            </a:r>
          </a:p>
          <a:p>
            <a:pPr lvl="1"/>
            <a:r>
              <a:rPr lang="en-US" dirty="0" smtClean="0"/>
              <a:t>Combinations of these factors</a:t>
            </a:r>
          </a:p>
          <a:p>
            <a:pPr marL="514350" indent="-457200"/>
            <a:r>
              <a:rPr lang="en-US" dirty="0" smtClean="0"/>
              <a:t>Other genes associated with inherited susceptibility to breast and/or ovarian cancer</a:t>
            </a:r>
          </a:p>
          <a:p>
            <a:pPr marL="914400" lvl="1" indent="-457200"/>
            <a:r>
              <a:rPr lang="en-US" i="1" dirty="0" smtClean="0"/>
              <a:t>PTEN, TP53, CDH1, ATM, CHEK2, PALB2, STK11 </a:t>
            </a:r>
            <a:r>
              <a:rPr lang="en-US" dirty="0" smtClean="0"/>
              <a:t>and others</a:t>
            </a:r>
          </a:p>
          <a:p>
            <a:pPr marL="914400" lvl="1" indent="-457200"/>
            <a:r>
              <a:rPr lang="en-US" dirty="0" smtClean="0"/>
              <a:t>Genetic testing using multi-gene panels is available that include these and other genes</a:t>
            </a:r>
          </a:p>
        </p:txBody>
      </p:sp>
      <p:sp>
        <p:nvSpPr>
          <p:cNvPr id="5" name="Rectangle 4"/>
          <p:cNvSpPr/>
          <p:nvPr/>
        </p:nvSpPr>
        <p:spPr>
          <a:xfrm>
            <a:off x="609600" y="6598365"/>
            <a:ext cx="8534400" cy="246221"/>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a:t>
            </a:r>
          </a:p>
        </p:txBody>
      </p:sp>
      <p:sp>
        <p:nvSpPr>
          <p:cNvPr id="6" name="Slide Number Placeholder 5"/>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40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08812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Indicators for Lynch Syndrome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EGAPP recommends genetic screening of all </a:t>
            </a:r>
            <a:r>
              <a:rPr lang="en-US" dirty="0"/>
              <a:t>n</a:t>
            </a:r>
            <a:r>
              <a:rPr lang="en-US" dirty="0" smtClean="0"/>
              <a:t>ewly </a:t>
            </a:r>
            <a:r>
              <a:rPr lang="en-US" dirty="0"/>
              <a:t>d</a:t>
            </a:r>
            <a:r>
              <a:rPr lang="en-US" dirty="0" smtClean="0"/>
              <a:t>iagnosed </a:t>
            </a:r>
            <a:r>
              <a:rPr lang="en-US" dirty="0"/>
              <a:t>p</a:t>
            </a:r>
            <a:r>
              <a:rPr lang="en-US" dirty="0" smtClean="0"/>
              <a:t>atients with colorectal </a:t>
            </a:r>
            <a:r>
              <a:rPr lang="en-US" dirty="0"/>
              <a:t>c</a:t>
            </a:r>
            <a:r>
              <a:rPr lang="en-US" dirty="0" smtClean="0"/>
              <a:t>ancer </a:t>
            </a:r>
          </a:p>
          <a:p>
            <a:pPr marL="0" indent="0">
              <a:buNone/>
            </a:pPr>
            <a:endParaRPr lang="en-US" dirty="0" smtClean="0"/>
          </a:p>
          <a:p>
            <a:pPr marL="0" indent="0">
              <a:buNone/>
            </a:pPr>
            <a:r>
              <a:rPr lang="en-US" dirty="0" smtClean="0"/>
              <a:t>Indicators cited by other guidelines</a:t>
            </a:r>
            <a:endParaRPr lang="en-US" dirty="0"/>
          </a:p>
          <a:p>
            <a:r>
              <a:rPr lang="en-US" dirty="0" smtClean="0">
                <a:solidFill>
                  <a:srgbClr val="000000"/>
                </a:solidFill>
              </a:rPr>
              <a:t>Endometrial (uterine) cancer &lt; age 50</a:t>
            </a:r>
          </a:p>
          <a:p>
            <a:r>
              <a:rPr lang="en-US" dirty="0" smtClean="0">
                <a:solidFill>
                  <a:srgbClr val="000000"/>
                </a:solidFill>
              </a:rPr>
              <a:t>Three or more family members with a Lynch-associated cancer  </a:t>
            </a:r>
          </a:p>
          <a:p>
            <a:r>
              <a:rPr lang="en-US" dirty="0" smtClean="0">
                <a:solidFill>
                  <a:srgbClr val="000000"/>
                </a:solidFill>
              </a:rPr>
              <a:t>History </a:t>
            </a:r>
            <a:r>
              <a:rPr lang="en-US" dirty="0">
                <a:solidFill>
                  <a:srgbClr val="000000"/>
                </a:solidFill>
              </a:rPr>
              <a:t>of a known </a:t>
            </a:r>
            <a:r>
              <a:rPr lang="en-US" dirty="0" smtClean="0">
                <a:solidFill>
                  <a:srgbClr val="000000"/>
                </a:solidFill>
              </a:rPr>
              <a:t>Lynch syndrome mutation </a:t>
            </a:r>
            <a:r>
              <a:rPr lang="en-US" dirty="0">
                <a:solidFill>
                  <a:srgbClr val="000000"/>
                </a:solidFill>
              </a:rPr>
              <a:t>in a family</a:t>
            </a:r>
          </a:p>
          <a:p>
            <a:r>
              <a:rPr lang="en-US" dirty="0" smtClean="0">
                <a:solidFill>
                  <a:srgbClr val="000000"/>
                </a:solidFill>
              </a:rPr>
              <a:t>Sebaceous </a:t>
            </a:r>
            <a:r>
              <a:rPr lang="en-US" dirty="0">
                <a:solidFill>
                  <a:srgbClr val="000000"/>
                </a:solidFill>
              </a:rPr>
              <a:t>adenomas or </a:t>
            </a:r>
            <a:r>
              <a:rPr lang="en-US" dirty="0" smtClean="0">
                <a:solidFill>
                  <a:srgbClr val="000000"/>
                </a:solidFill>
              </a:rPr>
              <a:t>carcinomas</a:t>
            </a:r>
          </a:p>
          <a:p>
            <a:r>
              <a:rPr lang="en-US" dirty="0" smtClean="0">
                <a:solidFill>
                  <a:srgbClr val="000000"/>
                </a:solidFill>
              </a:rPr>
              <a:t>Abnormal IHC/MSI</a:t>
            </a:r>
          </a:p>
        </p:txBody>
      </p:sp>
      <p:sp>
        <p:nvSpPr>
          <p:cNvPr id="5" name="TextBox 4"/>
          <p:cNvSpPr txBox="1"/>
          <p:nvPr/>
        </p:nvSpPr>
        <p:spPr>
          <a:xfrm>
            <a:off x="609600" y="6299262"/>
            <a:ext cx="10651067" cy="400110"/>
          </a:xfrm>
          <a:prstGeom prst="rect">
            <a:avLst/>
          </a:prstGeom>
          <a:noFill/>
        </p:spPr>
        <p:txBody>
          <a:bodyPr wrap="square" rtlCol="0">
            <a:spAutoFit/>
          </a:bodyPr>
          <a:lstStyle/>
          <a:p>
            <a:pPr defTabSz="457200"/>
            <a:r>
              <a:rPr lang="en-US" sz="1000" dirty="0">
                <a:latin typeface="Calibri"/>
              </a:rPr>
              <a:t>Source: National Comprehensive Cancer Network. NCCN Guidelines Version 1.2017 Genetics/Familial High-Risk Assessment: Colon. </a:t>
            </a:r>
            <a:r>
              <a:rPr lang="en-US" sz="1000" dirty="0" smtClean="0">
                <a:latin typeface="Calibri"/>
              </a:rPr>
              <a:t>And A </a:t>
            </a:r>
            <a:r>
              <a:rPr lang="en-US" sz="1000" dirty="0">
                <a:latin typeface="Calibri"/>
              </a:rPr>
              <a:t>practice guideline from the American College of Medical Genetics and Genomics and the National Society of Genetic Counselors: referral indications for cancer predisposition assessment. Genetics in Medicine. 2014 </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41</a:t>
            </a:fld>
            <a:endParaRPr lang="en-US">
              <a:solidFill>
                <a:prstClr val="black">
                  <a:tint val="75000"/>
                </a:prstClr>
              </a:solidFill>
              <a:latin typeface="Calibri"/>
            </a:endParaRPr>
          </a:p>
        </p:txBody>
      </p:sp>
    </p:spTree>
    <p:extLst>
      <p:ext uri="{BB962C8B-B14F-4D97-AF65-F5344CB8AC3E}">
        <p14:creationId xmlns:p14="http://schemas.microsoft.com/office/powerpoint/2010/main" val="3095484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Other Causes of Colorectal Cancer</a:t>
            </a:r>
          </a:p>
        </p:txBody>
      </p:sp>
      <p:sp>
        <p:nvSpPr>
          <p:cNvPr id="3" name="Content Placeholder 2"/>
          <p:cNvSpPr>
            <a:spLocks noGrp="1"/>
          </p:cNvSpPr>
          <p:nvPr>
            <p:ph idx="1"/>
          </p:nvPr>
        </p:nvSpPr>
        <p:spPr/>
        <p:txBody>
          <a:bodyPr>
            <a:normAutofit fontScale="85000" lnSpcReduction="20000"/>
          </a:bodyPr>
          <a:lstStyle/>
          <a:p>
            <a:r>
              <a:rPr lang="en-US" dirty="0" smtClean="0"/>
              <a:t>Often sporadic</a:t>
            </a:r>
          </a:p>
          <a:p>
            <a:r>
              <a:rPr lang="en-US" dirty="0" smtClean="0"/>
              <a:t>Other familial cancer syndromes</a:t>
            </a:r>
          </a:p>
          <a:p>
            <a:pPr lvl="1"/>
            <a:r>
              <a:rPr lang="en-US" dirty="0" smtClean="0"/>
              <a:t>APC-associated familial adenomatous polyposis (FAP, also known as classic FAP)</a:t>
            </a:r>
          </a:p>
          <a:p>
            <a:pPr lvl="1"/>
            <a:r>
              <a:rPr lang="en-US" dirty="0" smtClean="0"/>
              <a:t>Attenuated FAP (AFAP)</a:t>
            </a:r>
          </a:p>
          <a:p>
            <a:pPr lvl="1"/>
            <a:r>
              <a:rPr lang="en-US" dirty="0" smtClean="0"/>
              <a:t>MUTYH-associated polyposis (MAP)</a:t>
            </a:r>
          </a:p>
          <a:p>
            <a:pPr lvl="1"/>
            <a:r>
              <a:rPr lang="en-US" dirty="0" smtClean="0"/>
              <a:t>Familial colorectal cancer type X</a:t>
            </a:r>
          </a:p>
          <a:p>
            <a:pPr lvl="1"/>
            <a:r>
              <a:rPr lang="en-US" dirty="0" err="1" smtClean="0"/>
              <a:t>Peutz-Jeghers</a:t>
            </a:r>
            <a:r>
              <a:rPr lang="en-US" dirty="0" smtClean="0"/>
              <a:t> syndrome</a:t>
            </a:r>
          </a:p>
          <a:p>
            <a:pPr lvl="1"/>
            <a:r>
              <a:rPr lang="en-US" dirty="0" smtClean="0"/>
              <a:t>Cowden syndrome</a:t>
            </a:r>
          </a:p>
          <a:p>
            <a:pPr lvl="1"/>
            <a:r>
              <a:rPr lang="en-US" dirty="0" smtClean="0"/>
              <a:t>Juvenile polyposis</a:t>
            </a:r>
          </a:p>
          <a:p>
            <a:r>
              <a:rPr lang="en-US" dirty="0" smtClean="0"/>
              <a:t>American Society of Clinical Oncology (ASCO) and National Comprehensive Cancer Network (NCCN) have separate management guidelines for these syndromes</a:t>
            </a:r>
            <a:endParaRPr lang="en-US" baseline="30000" dirty="0"/>
          </a:p>
        </p:txBody>
      </p:sp>
      <p:sp>
        <p:nvSpPr>
          <p:cNvPr id="5" name="TextBox 4"/>
          <p:cNvSpPr txBox="1"/>
          <p:nvPr/>
        </p:nvSpPr>
        <p:spPr>
          <a:xfrm>
            <a:off x="609600" y="6288091"/>
            <a:ext cx="10651067" cy="861774"/>
          </a:xfrm>
          <a:prstGeom prst="rect">
            <a:avLst/>
          </a:prstGeom>
          <a:noFill/>
        </p:spPr>
        <p:txBody>
          <a:bodyPr wrap="square" rtlCol="0">
            <a:spAutoFit/>
          </a:bodyPr>
          <a:lstStyle/>
          <a:p>
            <a:pPr defTabSz="457200"/>
            <a:r>
              <a:rPr lang="en-US" sz="1000" dirty="0">
                <a:solidFill>
                  <a:prstClr val="black"/>
                </a:solidFill>
                <a:latin typeface="Calibri"/>
              </a:rPr>
              <a:t>American Society of Clinical Oncology Clinical Practice Guideline Endorsement of the Familial Risk- Colorectal Cancer: European Society for Medical Oncology Clinical Practice Guidelines. Journal of Clinical Oncology. 2014. 58. 1322.</a:t>
            </a:r>
          </a:p>
          <a:p>
            <a:pPr defTabSz="457200"/>
            <a:r>
              <a:rPr lang="en-US" sz="1000" dirty="0">
                <a:latin typeface="Calibri"/>
              </a:rPr>
              <a:t>National Comprehensive Cancer Network. NCCN Guidelines Version 1.2017 Genetics/Familial High-Risk Assessment: Colon.</a:t>
            </a:r>
          </a:p>
          <a:p>
            <a:pPr defTabSz="457200"/>
            <a:endParaRPr lang="en-US" sz="1000" dirty="0">
              <a:solidFill>
                <a:prstClr val="black"/>
              </a:solidFill>
              <a:latin typeface="Calibri"/>
            </a:endParaRPr>
          </a:p>
          <a:p>
            <a:pPr defTabSz="457200"/>
            <a:endParaRPr lang="en-US" sz="1000" dirty="0">
              <a:solidFill>
                <a:prstClr val="black"/>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42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50490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32018"/>
            <a:ext cx="8229600" cy="2540000"/>
          </a:xfrm>
        </p:spPr>
        <p:txBody>
          <a:bodyPr>
            <a:normAutofit/>
          </a:bodyPr>
          <a:lstStyle/>
          <a:p>
            <a:r>
              <a:rPr lang="en-US" sz="3600" dirty="0"/>
              <a:t>Genetic Counseling for Hereditary Breast and Ovarian Cancer Syndrome and </a:t>
            </a:r>
            <a:br>
              <a:rPr lang="en-US" sz="3600" dirty="0"/>
            </a:br>
            <a:r>
              <a:rPr lang="en-US" sz="3600" dirty="0"/>
              <a:t>Lynch Syndrome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43</a:t>
            </a:fld>
            <a:endParaRPr lang="en-US">
              <a:solidFill>
                <a:prstClr val="black">
                  <a:tint val="75000"/>
                </a:prstClr>
              </a:solidFill>
              <a:latin typeface="Calibri"/>
            </a:endParaRPr>
          </a:p>
        </p:txBody>
      </p:sp>
    </p:spTree>
    <p:extLst>
      <p:ext uri="{BB962C8B-B14F-4D97-AF65-F5344CB8AC3E}">
        <p14:creationId xmlns:p14="http://schemas.microsoft.com/office/powerpoint/2010/main" val="3041808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Do I Do After I Identify a Patient as At-Risk?</a:t>
            </a:r>
            <a:endParaRPr lang="en-US" dirty="0"/>
          </a:p>
        </p:txBody>
      </p:sp>
      <p:sp>
        <p:nvSpPr>
          <p:cNvPr id="3" name="Content Placeholder 2"/>
          <p:cNvSpPr>
            <a:spLocks noGrp="1"/>
          </p:cNvSpPr>
          <p:nvPr>
            <p:ph idx="1"/>
          </p:nvPr>
        </p:nvSpPr>
        <p:spPr/>
        <p:txBody>
          <a:bodyPr/>
          <a:lstStyle/>
          <a:p>
            <a:r>
              <a:rPr lang="en-US" dirty="0" smtClean="0"/>
              <a:t>Refer for genetic counseling</a:t>
            </a:r>
          </a:p>
          <a:p>
            <a:r>
              <a:rPr lang="en-US" dirty="0" smtClean="0"/>
              <a:t>Provide education regarding the genetics of cancer and the likelihood of developing cancer</a:t>
            </a:r>
          </a:p>
          <a:p>
            <a:r>
              <a:rPr lang="en-US" dirty="0" smtClean="0"/>
              <a:t>Discuss risks, benefits, and limitations of genetic testing</a:t>
            </a:r>
          </a:p>
          <a:p>
            <a:r>
              <a:rPr lang="en-US" dirty="0" smtClean="0"/>
              <a:t>Review appropriate cancer screening and prevention strategies</a:t>
            </a:r>
          </a:p>
        </p:txBody>
      </p:sp>
      <p:sp>
        <p:nvSpPr>
          <p:cNvPr id="5" name="TextBox 4"/>
          <p:cNvSpPr txBox="1"/>
          <p:nvPr/>
        </p:nvSpPr>
        <p:spPr>
          <a:xfrm>
            <a:off x="609600" y="6590541"/>
            <a:ext cx="9160690" cy="461665"/>
          </a:xfrm>
          <a:prstGeom prst="rect">
            <a:avLst/>
          </a:prstGeom>
          <a:noFill/>
        </p:spPr>
        <p:txBody>
          <a:bodyPr wrap="square" rtlCol="0">
            <a:spAutoFit/>
          </a:bodyPr>
          <a:lstStyle/>
          <a:p>
            <a:pPr defTabSz="457200"/>
            <a:r>
              <a:rPr lang="en-US" sz="1000" dirty="0" smtClean="0">
                <a:solidFill>
                  <a:prstClr val="black"/>
                </a:solidFill>
                <a:latin typeface="Calibri"/>
              </a:rPr>
              <a:t>NSGC </a:t>
            </a:r>
            <a:r>
              <a:rPr lang="en-US" sz="1000" dirty="0">
                <a:solidFill>
                  <a:prstClr val="black"/>
                </a:solidFill>
                <a:latin typeface="Calibri"/>
              </a:rPr>
              <a:t>Practice Guideline: Risk Assessment and Genetic Counseling for Hereditary Breast and Ovarian Cancer: J Genet Counsel (2013) 22:155-163.</a:t>
            </a:r>
          </a:p>
          <a:p>
            <a:pPr defTabSz="457200"/>
            <a:endParaRPr lang="en-US" sz="14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F7379849-2209-AE41-8612-BDBC0C702592}" type="slidenum">
              <a:rPr lang="en-US" smtClean="0"/>
              <a:pPr/>
              <a:t>44</a:t>
            </a:fld>
            <a:endParaRPr lang="en-US"/>
          </a:p>
        </p:txBody>
      </p:sp>
    </p:spTree>
    <p:extLst>
      <p:ext uri="{BB962C8B-B14F-4D97-AF65-F5344CB8AC3E}">
        <p14:creationId xmlns:p14="http://schemas.microsoft.com/office/powerpoint/2010/main" val="2922485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Who Can Provide Genetic Counseling?</a:t>
            </a:r>
            <a:endParaRPr lang="en-US" dirty="0"/>
          </a:p>
        </p:txBody>
      </p:sp>
      <p:sp>
        <p:nvSpPr>
          <p:cNvPr id="3" name="Content Placeholder 2"/>
          <p:cNvSpPr>
            <a:spLocks noGrp="1"/>
          </p:cNvSpPr>
          <p:nvPr>
            <p:ph idx="1"/>
          </p:nvPr>
        </p:nvSpPr>
        <p:spPr/>
        <p:txBody>
          <a:bodyPr>
            <a:normAutofit/>
          </a:bodyPr>
          <a:lstStyle/>
          <a:p>
            <a:pPr marL="57150" indent="0">
              <a:spcBef>
                <a:spcPts val="0"/>
              </a:spcBef>
              <a:buNone/>
            </a:pPr>
            <a:r>
              <a:rPr lang="en-US" smtClean="0">
                <a:solidFill>
                  <a:srgbClr val="000000"/>
                </a:solidFill>
              </a:rPr>
              <a:t>Several professional organizations describe skills and training needed for comprehensive genetic counseling</a:t>
            </a:r>
          </a:p>
          <a:p>
            <a:pPr marL="347663" indent="-457200">
              <a:spcBef>
                <a:spcPts val="0"/>
              </a:spcBef>
            </a:pPr>
            <a:r>
              <a:rPr lang="en-US" smtClean="0">
                <a:solidFill>
                  <a:srgbClr val="000000"/>
                </a:solidFill>
              </a:rPr>
              <a:t>National Society of Genetic Counselors</a:t>
            </a:r>
          </a:p>
          <a:p>
            <a:pPr marL="347663" indent="-457200">
              <a:spcBef>
                <a:spcPts val="0"/>
              </a:spcBef>
            </a:pPr>
            <a:r>
              <a:rPr lang="en-US" smtClean="0">
                <a:solidFill>
                  <a:srgbClr val="000000"/>
                </a:solidFill>
              </a:rPr>
              <a:t>American College of Surgeons Commission on Cancer</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smtClean="0">
                <a:solidFill>
                  <a:prstClr val="black">
                    <a:tint val="75000"/>
                  </a:prstClr>
                </a:solidFill>
                <a:latin typeface="Calibri"/>
              </a:rPr>
              <a:pPr defTabSz="457200"/>
              <a:t>45</a:t>
            </a:fld>
            <a:endParaRPr lang="en-US">
              <a:solidFill>
                <a:prstClr val="black">
                  <a:tint val="75000"/>
                </a:prstClr>
              </a:solidFill>
              <a:latin typeface="Calibri"/>
            </a:endParaRPr>
          </a:p>
        </p:txBody>
      </p:sp>
    </p:spTree>
    <p:extLst>
      <p:ext uri="{BB962C8B-B14F-4D97-AF65-F5344CB8AC3E}">
        <p14:creationId xmlns:p14="http://schemas.microsoft.com/office/powerpoint/2010/main" val="532926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Who Can Provide Genetic Counseling?</a:t>
            </a:r>
            <a:endParaRPr lang="en-US" dirty="0"/>
          </a:p>
        </p:txBody>
      </p:sp>
      <p:sp>
        <p:nvSpPr>
          <p:cNvPr id="3" name="Content Placeholder 2"/>
          <p:cNvSpPr>
            <a:spLocks noGrp="1"/>
          </p:cNvSpPr>
          <p:nvPr>
            <p:ph idx="1"/>
          </p:nvPr>
        </p:nvSpPr>
        <p:spPr/>
        <p:txBody>
          <a:bodyPr>
            <a:noAutofit/>
          </a:bodyPr>
          <a:lstStyle/>
          <a:p>
            <a:pPr marL="57150" indent="0">
              <a:spcBef>
                <a:spcPts val="0"/>
              </a:spcBef>
              <a:buNone/>
            </a:pPr>
            <a:r>
              <a:rPr lang="en-US" sz="2800" smtClean="0">
                <a:solidFill>
                  <a:srgbClr val="000000"/>
                </a:solidFill>
              </a:rPr>
              <a:t>National Society of Genetic Counselors </a:t>
            </a:r>
          </a:p>
          <a:p>
            <a:pPr marL="400050">
              <a:spcBef>
                <a:spcPts val="0"/>
              </a:spcBef>
            </a:pPr>
            <a:r>
              <a:rPr lang="en-US" sz="2800" smtClean="0">
                <a:solidFill>
                  <a:srgbClr val="000000"/>
                </a:solidFill>
              </a:rPr>
              <a:t>Certified Genetic Counselors </a:t>
            </a:r>
          </a:p>
          <a:p>
            <a:pPr marL="747713" lvl="1" indent="-457200">
              <a:spcBef>
                <a:spcPts val="0"/>
              </a:spcBef>
            </a:pPr>
            <a:r>
              <a:rPr lang="en-US" smtClean="0">
                <a:solidFill>
                  <a:srgbClr val="000000"/>
                </a:solidFill>
              </a:rPr>
              <a:t>Have Master’s-level education through accredited program</a:t>
            </a:r>
          </a:p>
          <a:p>
            <a:pPr marL="747713" lvl="1" indent="-457200">
              <a:spcBef>
                <a:spcPts val="0"/>
              </a:spcBef>
            </a:pPr>
            <a:r>
              <a:rPr lang="en-US" smtClean="0">
                <a:solidFill>
                  <a:srgbClr val="000000"/>
                </a:solidFill>
              </a:rPr>
              <a:t>Passed certification exam</a:t>
            </a:r>
          </a:p>
          <a:p>
            <a:pPr marL="747713" lvl="1" indent="-457200">
              <a:spcBef>
                <a:spcPts val="0"/>
              </a:spcBef>
            </a:pPr>
            <a:r>
              <a:rPr lang="en-US" smtClean="0">
                <a:solidFill>
                  <a:srgbClr val="000000"/>
                </a:solidFill>
              </a:rPr>
              <a:t>Meet other requirements of American Board of Genetic Counseling </a:t>
            </a:r>
          </a:p>
          <a:p>
            <a:pPr marL="1147763" lvl="2" indent="-457200">
              <a:spcBef>
                <a:spcPts val="0"/>
              </a:spcBef>
            </a:pPr>
            <a:r>
              <a:rPr lang="en-US" sz="2800" smtClean="0">
                <a:solidFill>
                  <a:srgbClr val="000000"/>
                </a:solidFill>
              </a:rPr>
              <a:t>Certification and licensure requirements differ by state</a:t>
            </a:r>
          </a:p>
          <a:p>
            <a:pPr marL="747713" lvl="1" indent="-457200">
              <a:spcBef>
                <a:spcPts val="0"/>
              </a:spcBef>
            </a:pPr>
            <a:r>
              <a:rPr lang="en-US" smtClean="0">
                <a:solidFill>
                  <a:srgbClr val="000000"/>
                </a:solidFill>
              </a:rPr>
              <a:t>Search for a genetic counselor by specialty and location at </a:t>
            </a:r>
            <a:r>
              <a:rPr lang="en-US" smtClean="0">
                <a:solidFill>
                  <a:srgbClr val="FF0000"/>
                </a:solidFill>
                <a:hlinkClick r:id="rId3"/>
              </a:rPr>
              <a:t>http://www.nsgc.org/</a:t>
            </a:r>
            <a:r>
              <a:rPr lang="en-US"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smtClean="0">
                <a:solidFill>
                  <a:prstClr val="black">
                    <a:tint val="75000"/>
                  </a:prstClr>
                </a:solidFill>
                <a:latin typeface="Calibri"/>
              </a:rPr>
              <a:pPr defTabSz="457200"/>
              <a:t>46</a:t>
            </a:fld>
            <a:endParaRPr lang="en-US">
              <a:solidFill>
                <a:prstClr val="black">
                  <a:tint val="75000"/>
                </a:prstClr>
              </a:solidFill>
              <a:latin typeface="Calibri"/>
            </a:endParaRPr>
          </a:p>
        </p:txBody>
      </p:sp>
    </p:spTree>
    <p:extLst>
      <p:ext uri="{BB962C8B-B14F-4D97-AF65-F5344CB8AC3E}">
        <p14:creationId xmlns:p14="http://schemas.microsoft.com/office/powerpoint/2010/main" val="302356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Can Provide Genetic Counseling?</a:t>
            </a:r>
            <a:endParaRPr lang="en-US" dirty="0"/>
          </a:p>
        </p:txBody>
      </p:sp>
      <p:sp>
        <p:nvSpPr>
          <p:cNvPr id="3" name="Content Placeholder 2"/>
          <p:cNvSpPr>
            <a:spLocks noGrp="1"/>
          </p:cNvSpPr>
          <p:nvPr>
            <p:ph idx="1"/>
          </p:nvPr>
        </p:nvSpPr>
        <p:spPr/>
        <p:txBody>
          <a:bodyPr>
            <a:normAutofit fontScale="25000" lnSpcReduction="20000"/>
          </a:bodyPr>
          <a:lstStyle/>
          <a:p>
            <a:pPr marL="57150" indent="0">
              <a:spcBef>
                <a:spcPts val="0"/>
              </a:spcBef>
              <a:buNone/>
            </a:pPr>
            <a:r>
              <a:rPr lang="en-US" sz="10000" dirty="0">
                <a:solidFill>
                  <a:srgbClr val="000000"/>
                </a:solidFill>
              </a:rPr>
              <a:t>American College of Surgeons Commission on Cancer </a:t>
            </a:r>
          </a:p>
          <a:p>
            <a:pPr marL="57150" indent="0">
              <a:spcBef>
                <a:spcPts val="0"/>
              </a:spcBef>
              <a:buNone/>
            </a:pPr>
            <a:r>
              <a:rPr lang="en-US" sz="10000" dirty="0">
                <a:solidFill>
                  <a:srgbClr val="000000"/>
                </a:solidFill>
              </a:rPr>
              <a:t>Standard 2.3. Risk Assessment and Genetic Counseling</a:t>
            </a:r>
          </a:p>
          <a:p>
            <a:pPr marL="347663" indent="-457200">
              <a:spcBef>
                <a:spcPts val="0"/>
              </a:spcBef>
            </a:pPr>
            <a:r>
              <a:rPr lang="en-US" sz="10000" dirty="0"/>
              <a:t>Genetics professionals include</a:t>
            </a:r>
          </a:p>
          <a:p>
            <a:pPr lvl="1"/>
            <a:r>
              <a:rPr lang="en-US" sz="8400" dirty="0"/>
              <a:t>American Board of Genetic Counseling or American Board of Medical Genetics board-certified or licensed genetic counselor</a:t>
            </a:r>
          </a:p>
          <a:p>
            <a:pPr lvl="1"/>
            <a:r>
              <a:rPr lang="en-US" sz="8400" dirty="0"/>
              <a:t>American College of Medical Genetics physician board-certified in medical genetics</a:t>
            </a:r>
          </a:p>
          <a:p>
            <a:pPr lvl="1"/>
            <a:r>
              <a:rPr lang="en-US" sz="8400" dirty="0"/>
              <a:t>Genetics Clinical Nurse or an Advanced Practice Nurse in Genetics credentialed through Genetics Nursing Credentialing Commission</a:t>
            </a:r>
          </a:p>
          <a:p>
            <a:pPr lvl="1"/>
            <a:r>
              <a:rPr lang="en-US" sz="8400" dirty="0"/>
              <a:t>Board-certified physician with experience in cancer genetics (defined as providing cancer risk assessment on a regular basis)</a:t>
            </a:r>
          </a:p>
          <a:p>
            <a:pPr lvl="1"/>
            <a:r>
              <a:rPr lang="en-US" sz="8400" dirty="0"/>
              <a:t>Advanced practice oncology nurse with specialized graduate education in cancer genetics and hereditary cancer predisposition syndromes; certification by the Oncology Nursing Certification Corporation preferred</a:t>
            </a:r>
          </a:p>
          <a:p>
            <a:pPr lvl="2"/>
            <a:r>
              <a:rPr lang="en-US" sz="8400" dirty="0"/>
              <a:t>Educational seminars offered by commercial laboratories about how to perform genetic testing not considered adequate training for cancer risk assessment and genetic counseling</a:t>
            </a:r>
            <a:endParaRPr lang="en-US" sz="8400" b="1"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47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16960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Genetic </a:t>
            </a:r>
            <a:r>
              <a:rPr lang="en-US" dirty="0"/>
              <a:t>C</a:t>
            </a:r>
            <a:r>
              <a:rPr lang="en-US" dirty="0" smtClean="0"/>
              <a:t>ounseling </a:t>
            </a:r>
            <a:r>
              <a:rPr lang="en-US" dirty="0"/>
              <a:t>E</a:t>
            </a:r>
            <a:r>
              <a:rPr lang="en-US" dirty="0" smtClean="0"/>
              <a:t>ssential?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Ensure full </a:t>
            </a:r>
            <a:r>
              <a:rPr lang="en-US" dirty="0"/>
              <a:t>informed consent</a:t>
            </a:r>
          </a:p>
          <a:p>
            <a:r>
              <a:rPr lang="en-US" dirty="0"/>
              <a:t>Address patient’s </a:t>
            </a:r>
            <a:r>
              <a:rPr lang="en-US" dirty="0" smtClean="0"/>
              <a:t>and families’ concerns</a:t>
            </a:r>
            <a:endParaRPr lang="en-US" dirty="0"/>
          </a:p>
          <a:p>
            <a:r>
              <a:rPr lang="en-US" dirty="0" smtClean="0"/>
              <a:t>Review differential </a:t>
            </a:r>
            <a:r>
              <a:rPr lang="en-US" dirty="0"/>
              <a:t>diagnosis</a:t>
            </a:r>
          </a:p>
          <a:p>
            <a:r>
              <a:rPr lang="en-US" dirty="0"/>
              <a:t>Assess best strategy to test the family</a:t>
            </a:r>
          </a:p>
          <a:p>
            <a:r>
              <a:rPr lang="en-US" dirty="0" smtClean="0"/>
              <a:t>Obtain </a:t>
            </a:r>
            <a:r>
              <a:rPr lang="en-US" dirty="0"/>
              <a:t>records (on other family members), pathology, detailed family </a:t>
            </a:r>
            <a:r>
              <a:rPr lang="en-US" dirty="0" smtClean="0"/>
              <a:t>health history</a:t>
            </a:r>
            <a:endParaRPr lang="en-US" dirty="0"/>
          </a:p>
          <a:p>
            <a:r>
              <a:rPr lang="en-US" dirty="0" smtClean="0"/>
              <a:t>Interpret results accurately</a:t>
            </a:r>
            <a:endParaRPr lang="en-US" dirty="0"/>
          </a:p>
          <a:p>
            <a:pPr lvl="1"/>
            <a:r>
              <a:rPr lang="en-US" dirty="0"/>
              <a:t>Positive, negative, </a:t>
            </a:r>
            <a:r>
              <a:rPr lang="en-US" dirty="0" smtClean="0"/>
              <a:t>variant of unknown significance</a:t>
            </a:r>
            <a:endParaRPr lang="en-US" dirty="0"/>
          </a:p>
          <a:p>
            <a:r>
              <a:rPr lang="en-US" dirty="0" smtClean="0"/>
              <a:t>Increase </a:t>
            </a:r>
            <a:r>
              <a:rPr lang="en-US" dirty="0"/>
              <a:t>the likelihood that correct surveillance is recommended</a:t>
            </a:r>
          </a:p>
          <a:p>
            <a:r>
              <a:rPr lang="en-US" dirty="0"/>
              <a:t>Coordinate testing for family </a:t>
            </a:r>
            <a:r>
              <a:rPr lang="en-US" dirty="0" smtClean="0"/>
              <a:t>members</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48</a:t>
            </a:fld>
            <a:endParaRPr lang="en-US">
              <a:solidFill>
                <a:prstClr val="black">
                  <a:tint val="75000"/>
                </a:prstClr>
              </a:solidFill>
              <a:latin typeface="Calibri"/>
            </a:endParaRPr>
          </a:p>
        </p:txBody>
      </p:sp>
    </p:spTree>
    <p:extLst>
      <p:ext uri="{BB962C8B-B14F-4D97-AF65-F5344CB8AC3E}">
        <p14:creationId xmlns:p14="http://schemas.microsoft.com/office/powerpoint/2010/main" val="7411213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 Screening</a:t>
            </a:r>
            <a:endParaRPr lang="en-US" dirty="0"/>
          </a:p>
        </p:txBody>
      </p:sp>
      <p:sp>
        <p:nvSpPr>
          <p:cNvPr id="3" name="Content Placeholder 2"/>
          <p:cNvSpPr>
            <a:spLocks noGrp="1"/>
          </p:cNvSpPr>
          <p:nvPr>
            <p:ph idx="1"/>
          </p:nvPr>
        </p:nvSpPr>
        <p:spPr>
          <a:xfrm>
            <a:off x="1778008" y="1164957"/>
            <a:ext cx="8813798" cy="2330977"/>
          </a:xfrm>
        </p:spPr>
        <p:txBody>
          <a:bodyPr>
            <a:noAutofit/>
          </a:bodyPr>
          <a:lstStyle/>
          <a:p>
            <a:r>
              <a:rPr lang="en-US" sz="2800" dirty="0"/>
              <a:t>An active process to find relatives of person affected with certain genetic conditions at a pre-symptomatic stage because interventions exist that can save lives</a:t>
            </a:r>
          </a:p>
          <a:p>
            <a:pPr marL="236538"/>
            <a:endParaRPr lang="en-US" sz="2000" dirty="0" smtClean="0"/>
          </a:p>
          <a:p>
            <a:pPr marL="236538"/>
            <a:r>
              <a:rPr lang="en-US" dirty="0" smtClean="0"/>
              <a:t>An example of cascade screening for HBOC:</a:t>
            </a:r>
          </a:p>
          <a:p>
            <a:pPr marL="636588" lvl="1"/>
            <a:endParaRPr lang="en-US" sz="2400" dirty="0"/>
          </a:p>
        </p:txBody>
      </p:sp>
      <p:pic>
        <p:nvPicPr>
          <p:cNvPr id="7" name="Picture 6" descr="Cascade screening in three steps"/>
          <p:cNvPicPr>
            <a:picLocks noChangeAspect="1"/>
          </p:cNvPicPr>
          <p:nvPr/>
        </p:nvPicPr>
        <p:blipFill>
          <a:blip r:embed="rId3"/>
          <a:stretch>
            <a:fillRect/>
          </a:stretch>
        </p:blipFill>
        <p:spPr>
          <a:xfrm>
            <a:off x="2373376" y="3623714"/>
            <a:ext cx="7623062" cy="3113644"/>
          </a:xfrm>
          <a:prstGeom prst="rect">
            <a:avLst/>
          </a:prstGeom>
          <a:ln>
            <a:solidFill>
              <a:schemeClr val="tx1"/>
            </a:solidFill>
          </a:ln>
        </p:spPr>
      </p:pic>
      <p:sp>
        <p:nvSpPr>
          <p:cNvPr id="4" name="Slide Number Placeholder 3"/>
          <p:cNvSpPr>
            <a:spLocks noGrp="1"/>
          </p:cNvSpPr>
          <p:nvPr>
            <p:ph type="sldNum" sz="quarter" idx="12"/>
          </p:nvPr>
        </p:nvSpPr>
        <p:spPr>
          <a:xfrm>
            <a:off x="9448800" y="6372233"/>
            <a:ext cx="2133600" cy="365125"/>
          </a:xfrm>
        </p:spPr>
        <p:txBody>
          <a:bodyPr/>
          <a:lstStyle/>
          <a:p>
            <a:pPr defTabSz="457200"/>
            <a:fld id="{F7379849-2209-AE41-8612-BDBC0C702592}" type="slidenum">
              <a:rPr lang="en-US">
                <a:solidFill>
                  <a:prstClr val="black">
                    <a:tint val="75000"/>
                  </a:prstClr>
                </a:solidFill>
                <a:latin typeface="Calibri"/>
              </a:rPr>
              <a:pPr defTabSz="457200"/>
              <a:t>49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8633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640" y="325872"/>
            <a:ext cx="8730720" cy="1143000"/>
          </a:xfrm>
        </p:spPr>
        <p:txBody>
          <a:bodyPr>
            <a:normAutofit fontScale="90000"/>
          </a:bodyPr>
          <a:lstStyle/>
          <a:p>
            <a:r>
              <a:rPr lang="en-US" i="1" dirty="0"/>
              <a:t>BRCA1 </a:t>
            </a:r>
            <a:r>
              <a:rPr lang="en-US" dirty="0" smtClean="0"/>
              <a:t>and</a:t>
            </a:r>
            <a:r>
              <a:rPr lang="en-US" i="1" dirty="0" smtClean="0"/>
              <a:t> </a:t>
            </a:r>
            <a:r>
              <a:rPr lang="en-US" i="1" dirty="0"/>
              <a:t>BRCA2</a:t>
            </a:r>
            <a:r>
              <a:rPr lang="en-US" dirty="0"/>
              <a:t> </a:t>
            </a:r>
            <a:r>
              <a:rPr lang="en-US" dirty="0" smtClean="0"/>
              <a:t>Mutations: </a:t>
            </a:r>
            <a:br>
              <a:rPr lang="en-US" dirty="0" smtClean="0"/>
            </a:br>
            <a:r>
              <a:rPr lang="en-US" dirty="0" smtClean="0"/>
              <a:t>Cancer Risks by Age 70</a:t>
            </a:r>
            <a:br>
              <a:rPr lang="en-US" dirty="0" smtClean="0"/>
            </a:br>
            <a:endParaRPr lang="en-US" sz="2000" dirty="0"/>
          </a:p>
        </p:txBody>
      </p:sp>
      <p:sp>
        <p:nvSpPr>
          <p:cNvPr id="6" name="TextBox 5"/>
          <p:cNvSpPr txBox="1"/>
          <p:nvPr/>
        </p:nvSpPr>
        <p:spPr>
          <a:xfrm>
            <a:off x="1794933" y="6068810"/>
            <a:ext cx="8878733" cy="707886"/>
          </a:xfrm>
          <a:prstGeom prst="rect">
            <a:avLst/>
          </a:prstGeom>
          <a:noFill/>
        </p:spPr>
        <p:txBody>
          <a:bodyPr wrap="square" rtlCol="0">
            <a:spAutoFit/>
          </a:bodyPr>
          <a:lstStyle/>
          <a:p>
            <a:pPr marL="228600" indent="-228600" defTabSz="457200">
              <a:buFontTx/>
              <a:buAutoNum type="arabicPeriod"/>
            </a:pPr>
            <a:r>
              <a:rPr lang="en-US" sz="1000" dirty="0">
                <a:solidFill>
                  <a:prstClr val="black"/>
                </a:solidFill>
                <a:latin typeface="Calibri"/>
              </a:rPr>
              <a:t>U.S. Preventive Services Task Force. Risk Assessment, Genetic Counseling, and Genetic Testing for BRCA-Related Cancer in Women: U.S. Preventive Services Task Force Recommendation Statement. Ann Intern Med. 2014;160:271-281.</a:t>
            </a:r>
          </a:p>
          <a:p>
            <a:pPr marL="228600" indent="-228600" defTabSz="457200">
              <a:buFontTx/>
              <a:buAutoNum type="arabicPeriod"/>
            </a:pPr>
            <a:r>
              <a:rPr lang="en-US" sz="1000" dirty="0" err="1">
                <a:solidFill>
                  <a:prstClr val="black"/>
                </a:solidFill>
                <a:latin typeface="Calibri"/>
              </a:rPr>
              <a:t>Petrucelli</a:t>
            </a:r>
            <a:r>
              <a:rPr lang="en-US" sz="1000" dirty="0">
                <a:solidFill>
                  <a:prstClr val="black"/>
                </a:solidFill>
                <a:latin typeface="Calibri"/>
              </a:rPr>
              <a:t>, N., Daly, M.B., and Feldman, G.L.  (2013).  BRCA1 and BRCA2 Hereditary Breast and Ovarian Cancer.  </a:t>
            </a:r>
            <a:r>
              <a:rPr lang="en-US" sz="1000" i="1" dirty="0" err="1">
                <a:solidFill>
                  <a:prstClr val="black"/>
                </a:solidFill>
                <a:latin typeface="Calibri"/>
              </a:rPr>
              <a:t>GeneReviews</a:t>
            </a:r>
            <a:r>
              <a:rPr lang="en-US" sz="1000" dirty="0">
                <a:solidFill>
                  <a:prstClr val="black"/>
                </a:solidFill>
                <a:latin typeface="Calibri"/>
              </a:rPr>
              <a:t>. Retrieved from: http://www.ncbi.nlm.nih.gov/books/NBK1247/ </a:t>
            </a:r>
          </a:p>
        </p:txBody>
      </p:sp>
      <p:graphicFrame>
        <p:nvGraphicFramePr>
          <p:cNvPr id="7" name="Table 6" descr="table:&#10;Breast Cancer 1 General population 12.3% and BRCA1 and BRCA2 45-65%&#10;Ovarian Cancers 1 General population 1.4% BRCA1 39% BRCA2 10-17%"/>
          <p:cNvGraphicFramePr>
            <a:graphicFrameLocks noGrp="1"/>
          </p:cNvGraphicFramePr>
          <p:nvPr>
            <p:extLst/>
          </p:nvPr>
        </p:nvGraphicFramePr>
        <p:xfrm>
          <a:off x="2305357" y="1960104"/>
          <a:ext cx="7593834" cy="1965576"/>
        </p:xfrm>
        <a:graphic>
          <a:graphicData uri="http://schemas.openxmlformats.org/drawingml/2006/table">
            <a:tbl>
              <a:tblPr firstRow="1" bandRow="1">
                <a:tableStyleId>{2D5ABB26-0587-4C30-8999-92F81FD0307C}</a:tableStyleId>
              </a:tblPr>
              <a:tblGrid>
                <a:gridCol w="2560124">
                  <a:extLst>
                    <a:ext uri="{9D8B030D-6E8A-4147-A177-3AD203B41FA5}">
                      <a16:colId xmlns:a16="http://schemas.microsoft.com/office/drawing/2014/main" val="20000"/>
                    </a:ext>
                  </a:extLst>
                </a:gridCol>
                <a:gridCol w="1635633">
                  <a:extLst>
                    <a:ext uri="{9D8B030D-6E8A-4147-A177-3AD203B41FA5}">
                      <a16:colId xmlns:a16="http://schemas.microsoft.com/office/drawing/2014/main" val="20001"/>
                    </a:ext>
                  </a:extLst>
                </a:gridCol>
                <a:gridCol w="1367285">
                  <a:extLst>
                    <a:ext uri="{9D8B030D-6E8A-4147-A177-3AD203B41FA5}">
                      <a16:colId xmlns:a16="http://schemas.microsoft.com/office/drawing/2014/main" val="20002"/>
                    </a:ext>
                  </a:extLst>
                </a:gridCol>
                <a:gridCol w="2030792">
                  <a:extLst>
                    <a:ext uri="{9D8B030D-6E8A-4147-A177-3AD203B41FA5}">
                      <a16:colId xmlns:a16="http://schemas.microsoft.com/office/drawing/2014/main" val="20003"/>
                    </a:ext>
                  </a:extLst>
                </a:gridCol>
              </a:tblGrid>
              <a:tr h="402479">
                <a:tc>
                  <a:txBody>
                    <a:bodyPr/>
                    <a:lstStyle/>
                    <a:p>
                      <a:endParaRPr lang="en-US" sz="2400"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b="1" i="0" dirty="0" smtClean="0"/>
                        <a:t>General population</a:t>
                      </a:r>
                      <a:endParaRPr lang="en-US" sz="2400" b="1" i="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b="1" i="1" dirty="0" smtClean="0"/>
                        <a:t>BRCA1</a:t>
                      </a:r>
                      <a:endParaRPr lang="en-US" sz="24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b="1" i="1" dirty="0" smtClean="0"/>
                        <a:t>BRCA2</a:t>
                      </a:r>
                      <a:endParaRPr lang="en-US" sz="2400" b="1" i="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10087">
                <a:tc>
                  <a:txBody>
                    <a:bodyPr/>
                    <a:lstStyle/>
                    <a:p>
                      <a:pPr algn="ctr"/>
                      <a:r>
                        <a:rPr lang="en-US" sz="2400" dirty="0" smtClean="0"/>
                        <a:t>Breast Cancer</a:t>
                      </a:r>
                      <a:r>
                        <a:rPr lang="en-US" sz="2400" baseline="30000" dirty="0" smtClean="0"/>
                        <a:t>1</a:t>
                      </a:r>
                      <a:endParaRPr lang="en-US" sz="2400" baseline="30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dirty="0" smtClean="0"/>
                        <a:t>12.3%</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2400" dirty="0" smtClean="0"/>
                        <a:t>45-65%</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1"/>
                  </a:ext>
                </a:extLst>
              </a:tr>
              <a:tr h="532529">
                <a:tc>
                  <a:txBody>
                    <a:bodyPr/>
                    <a:lstStyle/>
                    <a:p>
                      <a:pPr algn="ctr"/>
                      <a:r>
                        <a:rPr lang="en-US" sz="2400" dirty="0" smtClean="0"/>
                        <a:t>Ovarian</a:t>
                      </a:r>
                      <a:r>
                        <a:rPr lang="en-US" sz="2400" baseline="0" dirty="0" smtClean="0"/>
                        <a:t> Cancer</a:t>
                      </a:r>
                      <a:r>
                        <a:rPr lang="en-US" sz="2400" baseline="30000" dirty="0" smtClean="0"/>
                        <a:t>1</a:t>
                      </a:r>
                      <a:endParaRPr lang="en-US" sz="2400" baseline="30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smtClean="0"/>
                        <a:t>1.4%</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39%</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10-17%</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4" name="Table 3" descr="Table:&#10;Prostate Cancer 2 General Population 15-18% BRCA1 &lt;30% and BRCA2 &lt;39%&#10;Pancreatic Cancer 2 General Population 0.5% BRCA1 1-3% and BRCA2 2-7%&#10;Male Breast Cancer 2 General Population 0.1% BRCA1 1-2% and BRCA2 5-10%"/>
          <p:cNvGraphicFramePr>
            <a:graphicFrameLocks noGrp="1"/>
          </p:cNvGraphicFramePr>
          <p:nvPr>
            <p:extLst/>
          </p:nvPr>
        </p:nvGraphicFramePr>
        <p:xfrm>
          <a:off x="2282802" y="4137326"/>
          <a:ext cx="7593835" cy="1774006"/>
        </p:xfrm>
        <a:graphic>
          <a:graphicData uri="http://schemas.openxmlformats.org/drawingml/2006/table">
            <a:tbl>
              <a:tblPr firstRow="1" bandRow="1">
                <a:tableStyleId>{2D5ABB26-0587-4C30-8999-92F81FD0307C}</a:tableStyleId>
              </a:tblPr>
              <a:tblGrid>
                <a:gridCol w="2574640">
                  <a:extLst>
                    <a:ext uri="{9D8B030D-6E8A-4147-A177-3AD203B41FA5}">
                      <a16:colId xmlns:a16="http://schemas.microsoft.com/office/drawing/2014/main" val="20000"/>
                    </a:ext>
                  </a:extLst>
                </a:gridCol>
                <a:gridCol w="1643673">
                  <a:extLst>
                    <a:ext uri="{9D8B030D-6E8A-4147-A177-3AD203B41FA5}">
                      <a16:colId xmlns:a16="http://schemas.microsoft.com/office/drawing/2014/main" val="20001"/>
                    </a:ext>
                  </a:extLst>
                </a:gridCol>
                <a:gridCol w="1388962">
                  <a:extLst>
                    <a:ext uri="{9D8B030D-6E8A-4147-A177-3AD203B41FA5}">
                      <a16:colId xmlns:a16="http://schemas.microsoft.com/office/drawing/2014/main" val="20002"/>
                    </a:ext>
                  </a:extLst>
                </a:gridCol>
                <a:gridCol w="1986560">
                  <a:extLst>
                    <a:ext uri="{9D8B030D-6E8A-4147-A177-3AD203B41FA5}">
                      <a16:colId xmlns:a16="http://schemas.microsoft.com/office/drawing/2014/main" val="20003"/>
                    </a:ext>
                  </a:extLst>
                </a:gridCol>
              </a:tblGrid>
              <a:tr h="493846">
                <a:tc>
                  <a:txBody>
                    <a:bodyPr/>
                    <a:lstStyle/>
                    <a:p>
                      <a:pPr algn="ctr"/>
                      <a:r>
                        <a:rPr lang="en-US" sz="2400" dirty="0" smtClean="0">
                          <a:solidFill>
                            <a:srgbClr val="000000"/>
                          </a:solidFill>
                        </a:rPr>
                        <a:t>Prostate</a:t>
                      </a:r>
                      <a:r>
                        <a:rPr lang="en-US" sz="2400" baseline="0" dirty="0" smtClean="0">
                          <a:solidFill>
                            <a:srgbClr val="000000"/>
                          </a:solidFill>
                        </a:rPr>
                        <a:t> Cancer</a:t>
                      </a:r>
                      <a:r>
                        <a:rPr lang="en-US" sz="2400" baseline="30000" dirty="0" smtClean="0">
                          <a:solidFill>
                            <a:srgbClr val="000000"/>
                          </a:solidFill>
                        </a:rPr>
                        <a:t>2</a:t>
                      </a:r>
                      <a:endParaRPr lang="en-US" sz="2400" baseline="30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dirty="0" smtClean="0"/>
                        <a:t>15-18%</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&lt;30%</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&lt;39%</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107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solidFill>
                            <a:srgbClr val="000000"/>
                          </a:solidFill>
                        </a:rPr>
                        <a:t>Pancreatic Cancer</a:t>
                      </a:r>
                      <a:r>
                        <a:rPr lang="en-US" sz="2400" baseline="30000" dirty="0" smtClean="0">
                          <a:solidFill>
                            <a:srgbClr val="000000"/>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dirty="0" smtClean="0"/>
                        <a:t>0.5%</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1-3%</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2-7%</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107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solidFill>
                            <a:srgbClr val="000000"/>
                          </a:solidFill>
                        </a:rPr>
                        <a:t>Male Breast Cancer</a:t>
                      </a:r>
                      <a:r>
                        <a:rPr lang="en-US" sz="2400" baseline="30000" dirty="0" smtClean="0">
                          <a:solidFill>
                            <a:srgbClr val="000000"/>
                          </a:solidFill>
                        </a:rPr>
                        <a:t>2 </a:t>
                      </a:r>
                      <a:endParaRPr lang="en-US" sz="2400" baseline="300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2400" dirty="0" smtClean="0"/>
                        <a:t>0.1%</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1-2%</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5-10%</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a:xfrm>
            <a:off x="9394560" y="6411571"/>
            <a:ext cx="2133600" cy="365125"/>
          </a:xfrm>
        </p:spPr>
        <p:txBody>
          <a:bodyPr/>
          <a:lstStyle/>
          <a:p>
            <a:pPr defTabSz="457200"/>
            <a:fld id="{F7379849-2209-AE41-8612-BDBC0C702592}" type="slidenum">
              <a:rPr lang="en-US">
                <a:solidFill>
                  <a:prstClr val="black">
                    <a:tint val="75000"/>
                  </a:prstClr>
                </a:solidFill>
                <a:latin typeface="Calibri"/>
              </a:rPr>
              <a:pPr defTabSz="457200"/>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00196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to Family Members</a:t>
            </a:r>
            <a:endParaRPr lang="en-US" dirty="0"/>
          </a:p>
        </p:txBody>
      </p:sp>
      <p:sp>
        <p:nvSpPr>
          <p:cNvPr id="3" name="Content Placeholder 2"/>
          <p:cNvSpPr>
            <a:spLocks noGrp="1"/>
          </p:cNvSpPr>
          <p:nvPr>
            <p:ph idx="1"/>
          </p:nvPr>
        </p:nvSpPr>
        <p:spPr/>
        <p:txBody>
          <a:bodyPr>
            <a:normAutofit fontScale="92500"/>
          </a:bodyPr>
          <a:lstStyle/>
          <a:p>
            <a:r>
              <a:rPr lang="en-US" i="1" dirty="0" smtClean="0"/>
              <a:t>BRCA-</a:t>
            </a:r>
            <a:r>
              <a:rPr lang="en-US" dirty="0" smtClean="0"/>
              <a:t> and Lynch syndrome-associated genetic changes are almost always inherited from a parent</a:t>
            </a:r>
          </a:p>
          <a:p>
            <a:r>
              <a:rPr lang="en-US" dirty="0" smtClean="0"/>
              <a:t>First degree relatives (parents, siblings, children) of an individual diagnosed with a </a:t>
            </a:r>
            <a:r>
              <a:rPr lang="en-US" i="1" dirty="0" smtClean="0"/>
              <a:t>BRCA </a:t>
            </a:r>
            <a:r>
              <a:rPr lang="en-US" dirty="0"/>
              <a:t>or Lynch syndrome-associated </a:t>
            </a:r>
            <a:r>
              <a:rPr lang="en-US" dirty="0" smtClean="0"/>
              <a:t>genetic change have a 50% risk of having the same </a:t>
            </a:r>
            <a:r>
              <a:rPr lang="en-US" smtClean="0"/>
              <a:t>genetic change</a:t>
            </a:r>
            <a:endParaRPr lang="en-US" dirty="0" smtClean="0"/>
          </a:p>
          <a:p>
            <a:pPr lvl="1"/>
            <a:r>
              <a:rPr lang="en-US" dirty="0" smtClean="0"/>
              <a:t>Second, third, and more distant relatives are also at risk to have the same genetic change</a:t>
            </a:r>
          </a:p>
          <a:p>
            <a:r>
              <a:rPr lang="en-US" dirty="0" smtClean="0"/>
              <a:t>Relatives who do not have the genetic change identified in the family cannot pass it on to their children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50</a:t>
            </a:fld>
            <a:endParaRPr lang="en-US">
              <a:solidFill>
                <a:prstClr val="black">
                  <a:tint val="75000"/>
                </a:prstClr>
              </a:solidFill>
              <a:latin typeface="Calibri"/>
            </a:endParaRPr>
          </a:p>
        </p:txBody>
      </p:sp>
    </p:spTree>
    <p:extLst>
      <p:ext uri="{BB962C8B-B14F-4D97-AF65-F5344CB8AC3E}">
        <p14:creationId xmlns:p14="http://schemas.microsoft.com/office/powerpoint/2010/main" val="38139364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 in Relatives</a:t>
            </a:r>
            <a:endParaRPr lang="en-US" dirty="0"/>
          </a:p>
        </p:txBody>
      </p:sp>
      <p:sp>
        <p:nvSpPr>
          <p:cNvPr id="3" name="Content Placeholder 2"/>
          <p:cNvSpPr>
            <a:spLocks noGrp="1"/>
          </p:cNvSpPr>
          <p:nvPr>
            <p:ph idx="1"/>
          </p:nvPr>
        </p:nvSpPr>
        <p:spPr/>
        <p:txBody>
          <a:bodyPr>
            <a:normAutofit fontScale="70000" lnSpcReduction="20000"/>
          </a:bodyPr>
          <a:lstStyle/>
          <a:p>
            <a:r>
              <a:rPr lang="en-US" sz="4000" dirty="0"/>
              <a:t>First person tested in family should have had breast or ovarian cancer (for </a:t>
            </a:r>
            <a:r>
              <a:rPr lang="en-US" sz="4000" i="1" dirty="0"/>
              <a:t>BRCA </a:t>
            </a:r>
            <a:r>
              <a:rPr lang="en-US" sz="4000" dirty="0"/>
              <a:t>testing) or colorectal or other Lynch syndrome-related cancer (for Lynch syndrome testing) whenever possible</a:t>
            </a:r>
          </a:p>
          <a:p>
            <a:pPr lvl="1"/>
            <a:r>
              <a:rPr lang="en-US" sz="3700" dirty="0"/>
              <a:t>Full gene sequencing of one or more indicated genes </a:t>
            </a:r>
          </a:p>
          <a:p>
            <a:pPr lvl="1"/>
            <a:r>
              <a:rPr lang="en-US" sz="3700" dirty="0"/>
              <a:t>Testing for founder mutations if Ashkenazi Jewish or Eastern European ancestry</a:t>
            </a:r>
          </a:p>
          <a:p>
            <a:pPr lvl="1"/>
            <a:r>
              <a:rPr lang="en-US" sz="3700" dirty="0"/>
              <a:t>Identify specific genetic change in the family </a:t>
            </a:r>
          </a:p>
          <a:p>
            <a:r>
              <a:rPr lang="en-US" sz="4000" dirty="0"/>
              <a:t>Relatives should have genetic testing for the specific genetic change identified</a:t>
            </a:r>
          </a:p>
          <a:p>
            <a:pPr lvl="1"/>
            <a:r>
              <a:rPr lang="en-US" sz="3700" dirty="0"/>
              <a:t>Single Site testing or Site-specific testing</a:t>
            </a:r>
          </a:p>
          <a:p>
            <a:pPr lvl="1"/>
            <a:r>
              <a:rPr lang="en-US" sz="3700" dirty="0"/>
              <a:t>Significantly less expensive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51</a:t>
            </a:fld>
            <a:endParaRPr lang="en-US">
              <a:solidFill>
                <a:prstClr val="black">
                  <a:tint val="75000"/>
                </a:prstClr>
              </a:solidFill>
              <a:latin typeface="Calibri"/>
            </a:endParaRPr>
          </a:p>
        </p:txBody>
      </p:sp>
    </p:spTree>
    <p:extLst>
      <p:ext uri="{BB962C8B-B14F-4D97-AF65-F5344CB8AC3E}">
        <p14:creationId xmlns:p14="http://schemas.microsoft.com/office/powerpoint/2010/main" val="728381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Care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Continuity of care is essential and includes</a:t>
            </a:r>
          </a:p>
          <a:p>
            <a:r>
              <a:rPr lang="en-US" dirty="0" smtClean="0"/>
              <a:t>Continuing contact with patients, inquiring about changes in family history</a:t>
            </a:r>
          </a:p>
          <a:p>
            <a:r>
              <a:rPr lang="en-US" dirty="0" smtClean="0"/>
              <a:t>Asking carriers about other family members considering genetic counseling</a:t>
            </a:r>
          </a:p>
          <a:p>
            <a:r>
              <a:rPr lang="en-US" dirty="0" smtClean="0"/>
              <a:t>Discuss new testing techniques, changes in variants of uncertain significance</a:t>
            </a:r>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52</a:t>
            </a:fld>
            <a:endParaRPr lang="en-US">
              <a:solidFill>
                <a:prstClr val="black">
                  <a:tint val="75000"/>
                </a:prstClr>
              </a:solidFill>
              <a:latin typeface="Calibri"/>
            </a:endParaRPr>
          </a:p>
        </p:txBody>
      </p:sp>
    </p:spTree>
    <p:extLst>
      <p:ext uri="{BB962C8B-B14F-4D97-AF65-F5344CB8AC3E}">
        <p14:creationId xmlns:p14="http://schemas.microsoft.com/office/powerpoint/2010/main" val="3609447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Can Genetic Evaluation Be Done?</a:t>
            </a:r>
            <a:endParaRPr lang="en-US" dirty="0"/>
          </a:p>
        </p:txBody>
      </p:sp>
      <p:sp>
        <p:nvSpPr>
          <p:cNvPr id="3" name="Content Placeholder 2"/>
          <p:cNvSpPr>
            <a:spLocks noGrp="1"/>
          </p:cNvSpPr>
          <p:nvPr>
            <p:ph idx="1"/>
          </p:nvPr>
        </p:nvSpPr>
        <p:spPr/>
        <p:txBody>
          <a:bodyPr>
            <a:normAutofit/>
          </a:bodyPr>
          <a:lstStyle/>
          <a:p>
            <a:r>
              <a:rPr lang="en-US" dirty="0" smtClean="0"/>
              <a:t>After identification of risk (significant family health history)</a:t>
            </a:r>
          </a:p>
          <a:p>
            <a:r>
              <a:rPr lang="en-US" dirty="0" smtClean="0"/>
              <a:t>After cancer diagnosis </a:t>
            </a:r>
          </a:p>
          <a:p>
            <a:r>
              <a:rPr lang="en-US" dirty="0" smtClean="0"/>
              <a:t>Concomitant with diagnosis and treatment discussions</a:t>
            </a:r>
          </a:p>
          <a:p>
            <a:r>
              <a:rPr lang="en-US" dirty="0" smtClean="0"/>
              <a:t>During treatment, including chemotherapy</a:t>
            </a:r>
          </a:p>
          <a:p>
            <a:r>
              <a:rPr lang="en-US" dirty="0" smtClean="0"/>
              <a:t>After treatment</a:t>
            </a:r>
          </a:p>
          <a:p>
            <a:pPr lvl="1"/>
            <a:r>
              <a:rPr lang="en-US" dirty="0" smtClean="0"/>
              <a:t>Months, years later, when other family members become concerned</a:t>
            </a:r>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53</a:t>
            </a:fld>
            <a:endParaRPr lang="en-US">
              <a:solidFill>
                <a:prstClr val="black">
                  <a:tint val="75000"/>
                </a:prstClr>
              </a:solidFill>
              <a:latin typeface="Calibri"/>
            </a:endParaRPr>
          </a:p>
        </p:txBody>
      </p:sp>
    </p:spTree>
    <p:extLst>
      <p:ext uri="{BB962C8B-B14F-4D97-AF65-F5344CB8AC3E}">
        <p14:creationId xmlns:p14="http://schemas.microsoft.com/office/powerpoint/2010/main" val="1046906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Affordable Care Act (ACA) requires many health plans to provide in-network coverage without cost-sharing for preventive services with a USPSTF rating of “A” or “B”</a:t>
            </a:r>
          </a:p>
          <a:p>
            <a:pPr lvl="1"/>
            <a:r>
              <a:rPr lang="en-US" dirty="0"/>
              <a:t>B rating for </a:t>
            </a:r>
            <a:r>
              <a:rPr lang="en-US" i="1" dirty="0"/>
              <a:t>BRCA</a:t>
            </a:r>
            <a:r>
              <a:rPr lang="en-US" dirty="0"/>
              <a:t> screening recommendation</a:t>
            </a:r>
          </a:p>
          <a:p>
            <a:pPr lvl="1"/>
            <a:r>
              <a:rPr lang="en-US" dirty="0"/>
              <a:t>Genetic counseling, if appropriate, is covered in-network without cost sharing </a:t>
            </a:r>
            <a:r>
              <a:rPr lang="en-US" u="sng" dirty="0"/>
              <a:t>when used in accordance with the USPSTF recommendation</a:t>
            </a:r>
            <a:r>
              <a:rPr lang="en-US" dirty="0"/>
              <a:t> </a:t>
            </a:r>
          </a:p>
          <a:p>
            <a:pPr lvl="1"/>
            <a:r>
              <a:rPr lang="en-US" dirty="0"/>
              <a:t>Department of Health and Human Service clarified in 2013 that the </a:t>
            </a:r>
            <a:r>
              <a:rPr lang="en-US" i="1" dirty="0"/>
              <a:t>BRCA</a:t>
            </a:r>
            <a:r>
              <a:rPr lang="en-US" dirty="0"/>
              <a:t> test itself, if appropriate, is within the scope of the USPSTF recommendation and should be covered in-network without cost sharing</a:t>
            </a:r>
          </a:p>
          <a:p>
            <a:pPr lvl="1"/>
            <a:r>
              <a:rPr lang="en-US" dirty="0"/>
              <a:t>Applies to non-grandfathered health plans and health insurance coverage offered in the individual or group market</a:t>
            </a:r>
          </a:p>
          <a:p>
            <a:pPr lvl="1"/>
            <a:endParaRPr lang="en-US" dirty="0"/>
          </a:p>
          <a:p>
            <a:pPr marL="0" indent="0">
              <a:buNone/>
            </a:pPr>
            <a:r>
              <a:rPr lang="en-US" sz="2400" dirty="0"/>
              <a:t>*Billing practices for genetic counseling vary by institution and may affect coverage</a:t>
            </a:r>
          </a:p>
          <a:p>
            <a:pPr lvl="1"/>
            <a:endParaRPr lang="en-US" dirty="0"/>
          </a:p>
        </p:txBody>
      </p:sp>
      <p:sp>
        <p:nvSpPr>
          <p:cNvPr id="5" name="TextBox 4"/>
          <p:cNvSpPr txBox="1"/>
          <p:nvPr/>
        </p:nvSpPr>
        <p:spPr>
          <a:xfrm>
            <a:off x="609600" y="6331164"/>
            <a:ext cx="8106032" cy="415498"/>
          </a:xfrm>
          <a:prstGeom prst="rect">
            <a:avLst/>
          </a:prstGeom>
          <a:noFill/>
        </p:spPr>
        <p:txBody>
          <a:bodyPr wrap="square" rtlCol="0">
            <a:spAutoFit/>
          </a:bodyPr>
          <a:lstStyle/>
          <a:p>
            <a:pPr defTabSz="457200"/>
            <a:r>
              <a:rPr lang="en-US" sz="1050" dirty="0">
                <a:solidFill>
                  <a:prstClr val="black"/>
                </a:solidFill>
                <a:latin typeface="Calibri"/>
                <a:hlinkClick r:id="rId3"/>
              </a:rPr>
              <a:t>http://www.cms.gov/CCIIO/Resources/Fact-Sheets-and-FAQs/aca_implementation_faqs12.html</a:t>
            </a:r>
            <a:endParaRPr lang="en-US" sz="1050" dirty="0">
              <a:solidFill>
                <a:prstClr val="black"/>
              </a:solidFill>
              <a:latin typeface="Calibri"/>
            </a:endParaRPr>
          </a:p>
          <a:p>
            <a:pPr defTabSz="457200"/>
            <a:r>
              <a:rPr lang="en-US" sz="1050" dirty="0">
                <a:solidFill>
                  <a:prstClr val="black"/>
                </a:solidFill>
                <a:latin typeface="Calibri"/>
                <a:hlinkClick r:id="rId4"/>
              </a:rPr>
              <a:t>https://www.healthcare.gov/preventive-care-benefits/women/</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54092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32004"/>
            <a:ext cx="8229600" cy="2125662"/>
          </a:xfrm>
        </p:spPr>
        <p:txBody>
          <a:bodyPr>
            <a:normAutofit/>
          </a:bodyPr>
          <a:lstStyle/>
          <a:p>
            <a:r>
              <a:rPr lang="en-US" sz="3600" dirty="0"/>
              <a:t>Management Options for Hereditary Breast and Ovarian Cancer Syndrome </a:t>
            </a:r>
            <a:r>
              <a:rPr lang="en-US" sz="3600" dirty="0" smtClean="0"/>
              <a:t>and </a:t>
            </a:r>
            <a:r>
              <a:rPr lang="en-US" sz="3600" dirty="0"/>
              <a:t/>
            </a:r>
            <a:br>
              <a:rPr lang="en-US" sz="3600" dirty="0"/>
            </a:br>
            <a:r>
              <a:rPr lang="en-US" sz="3600" dirty="0"/>
              <a:t>Lynch Syndrome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55</a:t>
            </a:fld>
            <a:endParaRPr lang="en-US">
              <a:solidFill>
                <a:prstClr val="black">
                  <a:tint val="75000"/>
                </a:prstClr>
              </a:solidFill>
              <a:latin typeface="Calibri"/>
            </a:endParaRPr>
          </a:p>
        </p:txBody>
      </p:sp>
    </p:spTree>
    <p:extLst>
      <p:ext uri="{BB962C8B-B14F-4D97-AF65-F5344CB8AC3E}">
        <p14:creationId xmlns:p14="http://schemas.microsoft.com/office/powerpoint/2010/main" val="521974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Interventions for Women with </a:t>
            </a:r>
            <a:r>
              <a:rPr lang="en-US" i="1" dirty="0" smtClean="0"/>
              <a:t>BRCA1 </a:t>
            </a:r>
            <a:r>
              <a:rPr lang="en-US" dirty="0" smtClean="0"/>
              <a:t>and</a:t>
            </a:r>
            <a:r>
              <a:rPr lang="en-US" i="1" dirty="0" smtClean="0"/>
              <a:t> BRCA2</a:t>
            </a:r>
            <a:r>
              <a:rPr lang="en-US" dirty="0"/>
              <a:t> </a:t>
            </a:r>
            <a:r>
              <a:rPr lang="en-US" dirty="0" smtClean="0"/>
              <a:t>Mutations</a:t>
            </a:r>
            <a:endParaRPr lang="en-US" dirty="0"/>
          </a:p>
        </p:txBody>
      </p:sp>
      <p:sp>
        <p:nvSpPr>
          <p:cNvPr id="3" name="Content Placeholder 2"/>
          <p:cNvSpPr>
            <a:spLocks noGrp="1"/>
          </p:cNvSpPr>
          <p:nvPr>
            <p:ph idx="1"/>
          </p:nvPr>
        </p:nvSpPr>
        <p:spPr>
          <a:xfrm>
            <a:off x="609600" y="1600201"/>
            <a:ext cx="10972800" cy="4756150"/>
          </a:xfrm>
        </p:spPr>
        <p:txBody>
          <a:bodyPr>
            <a:normAutofit fontScale="92500" lnSpcReduction="20000"/>
          </a:bodyPr>
          <a:lstStyle/>
          <a:p>
            <a:pPr marL="0" indent="0">
              <a:buNone/>
            </a:pPr>
            <a:r>
              <a:rPr lang="en-US" i="1" dirty="0" smtClean="0"/>
              <a:t>Several management options exist but the strength of evidence varies across types of interventions</a:t>
            </a:r>
            <a:endParaRPr lang="en-US" dirty="0" smtClean="0"/>
          </a:p>
          <a:p>
            <a:pPr marL="0" indent="0">
              <a:buNone/>
            </a:pPr>
            <a:r>
              <a:rPr lang="en-US" dirty="0" smtClean="0"/>
              <a:t>USPSTF recommends:</a:t>
            </a:r>
          </a:p>
          <a:p>
            <a:r>
              <a:rPr lang="en-US" dirty="0" smtClean="0"/>
              <a:t>Risk-reducing bilateral mastectomy</a:t>
            </a:r>
          </a:p>
          <a:p>
            <a:pPr lvl="1"/>
            <a:r>
              <a:rPr lang="en-US" dirty="0" smtClean="0"/>
              <a:t>85-100% reduction in breast cancer risk</a:t>
            </a:r>
          </a:p>
          <a:p>
            <a:r>
              <a:rPr lang="en-US" dirty="0" smtClean="0"/>
              <a:t>Risk-reducing oophorectomy or bilateral </a:t>
            </a:r>
            <a:r>
              <a:rPr lang="en-US" dirty="0" err="1" smtClean="0"/>
              <a:t>salpingo</a:t>
            </a:r>
            <a:r>
              <a:rPr lang="en-US" dirty="0" smtClean="0"/>
              <a:t>-oophorectomy (BSO)</a:t>
            </a:r>
          </a:p>
          <a:p>
            <a:pPr lvl="1"/>
            <a:r>
              <a:rPr lang="en-US" dirty="0" smtClean="0"/>
              <a:t>69-100% reduction in ovarian </a:t>
            </a:r>
            <a:r>
              <a:rPr lang="en-US" dirty="0"/>
              <a:t>cancer risk</a:t>
            </a:r>
            <a:endParaRPr lang="en-US" dirty="0" smtClean="0"/>
          </a:p>
          <a:p>
            <a:pPr lvl="1"/>
            <a:r>
              <a:rPr lang="en-US" dirty="0" smtClean="0"/>
              <a:t>37-100% reduction in breast </a:t>
            </a:r>
            <a:r>
              <a:rPr lang="en-US" dirty="0"/>
              <a:t>cancer risk </a:t>
            </a:r>
            <a:endParaRPr lang="en-US" dirty="0" smtClean="0"/>
          </a:p>
          <a:p>
            <a:r>
              <a:rPr lang="en-US" dirty="0" smtClean="0"/>
              <a:t>Chemoprevention</a:t>
            </a:r>
          </a:p>
          <a:p>
            <a:pPr lvl="1"/>
            <a:r>
              <a:rPr lang="en-US" dirty="0" smtClean="0"/>
              <a:t>Tamoxifen or raloxifene</a:t>
            </a:r>
            <a:endParaRPr lang="en-US" dirty="0"/>
          </a:p>
          <a:p>
            <a:pPr marL="457200" lvl="1" indent="0">
              <a:buNone/>
            </a:pPr>
            <a:endParaRPr lang="en-US" dirty="0"/>
          </a:p>
        </p:txBody>
      </p:sp>
      <p:sp>
        <p:nvSpPr>
          <p:cNvPr id="5" name="TextBox 4"/>
          <p:cNvSpPr txBox="1"/>
          <p:nvPr/>
        </p:nvSpPr>
        <p:spPr>
          <a:xfrm>
            <a:off x="609600" y="6382922"/>
            <a:ext cx="10634133" cy="677108"/>
          </a:xfrm>
          <a:prstGeom prst="rect">
            <a:avLst/>
          </a:prstGeom>
          <a:noFill/>
        </p:spPr>
        <p:txBody>
          <a:bodyPr wrap="square" rtlCol="0">
            <a:spAutoFit/>
          </a:bodyPr>
          <a:lstStyle/>
          <a:p>
            <a:pPr defTabSz="457200"/>
            <a:r>
              <a:rPr lang="en-US" sz="1000" dirty="0">
                <a:solidFill>
                  <a:prstClr val="black"/>
                </a:solidFill>
                <a:latin typeface="Calibri"/>
              </a:rPr>
              <a:t>U.S. Preventive Services Task Force. Risk Assessment, Genetic Counseling, and Genetic Testing for BRCA-Related Cancer in Women: U.S. Preventive Services Task Force Recommendation Statement. Ann Intern Med. 2014;160:271-281.</a:t>
            </a:r>
          </a:p>
          <a:p>
            <a:pPr defTabSz="457200"/>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56</a:t>
            </a:fld>
            <a:endParaRPr lang="en-US">
              <a:solidFill>
                <a:prstClr val="black">
                  <a:tint val="75000"/>
                </a:prstClr>
              </a:solidFill>
              <a:latin typeface="Calibri"/>
            </a:endParaRPr>
          </a:p>
        </p:txBody>
      </p:sp>
    </p:spTree>
    <p:extLst>
      <p:ext uri="{BB962C8B-B14F-4D97-AF65-F5344CB8AC3E}">
        <p14:creationId xmlns:p14="http://schemas.microsoft.com/office/powerpoint/2010/main" val="13624840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Interventions for Women with </a:t>
            </a:r>
            <a:r>
              <a:rPr lang="en-US" dirty="0" smtClean="0"/>
              <a:t/>
            </a:r>
            <a:br>
              <a:rPr lang="en-US" dirty="0" smtClean="0"/>
            </a:br>
            <a:r>
              <a:rPr lang="en-US" i="1" dirty="0" smtClean="0"/>
              <a:t>BRCA1 </a:t>
            </a:r>
            <a:r>
              <a:rPr lang="en-US" dirty="0"/>
              <a:t>and</a:t>
            </a:r>
            <a:r>
              <a:rPr lang="en-US" i="1" dirty="0"/>
              <a:t> BRCA2</a:t>
            </a:r>
            <a:r>
              <a:rPr lang="en-US" dirty="0"/>
              <a:t> Mutations</a:t>
            </a:r>
          </a:p>
        </p:txBody>
      </p:sp>
      <p:sp>
        <p:nvSpPr>
          <p:cNvPr id="3" name="Content Placeholder 2"/>
          <p:cNvSpPr>
            <a:spLocks noGrp="1"/>
          </p:cNvSpPr>
          <p:nvPr>
            <p:ph idx="1"/>
          </p:nvPr>
        </p:nvSpPr>
        <p:spPr>
          <a:xfrm>
            <a:off x="609600" y="1600201"/>
            <a:ext cx="10972800" cy="4877162"/>
          </a:xfrm>
        </p:spPr>
        <p:txBody>
          <a:bodyPr>
            <a:normAutofit fontScale="92500" lnSpcReduction="10000"/>
          </a:bodyPr>
          <a:lstStyle/>
          <a:p>
            <a:pPr marL="0" indent="0">
              <a:buNone/>
            </a:pPr>
            <a:r>
              <a:rPr lang="en-US" dirty="0" smtClean="0"/>
              <a:t>Other recommendations </a:t>
            </a:r>
            <a:r>
              <a:rPr lang="en-US" dirty="0"/>
              <a:t>include </a:t>
            </a:r>
            <a:r>
              <a:rPr lang="en-US" dirty="0" smtClean="0"/>
              <a:t>increased surveillance:</a:t>
            </a:r>
          </a:p>
          <a:p>
            <a:r>
              <a:rPr lang="en-US" dirty="0" smtClean="0"/>
              <a:t>Breast</a:t>
            </a:r>
          </a:p>
          <a:p>
            <a:pPr lvl="1"/>
            <a:r>
              <a:rPr lang="en-US" dirty="0" smtClean="0"/>
              <a:t>Breast awareness starting at age 18</a:t>
            </a:r>
          </a:p>
          <a:p>
            <a:pPr lvl="1"/>
            <a:r>
              <a:rPr lang="en-US" dirty="0" smtClean="0"/>
              <a:t>Clinical breast exam 2X per year beginning at age 25</a:t>
            </a:r>
          </a:p>
          <a:p>
            <a:pPr lvl="1"/>
            <a:r>
              <a:rPr lang="en-US" dirty="0" smtClean="0"/>
              <a:t>Yearly MRI or mammogram (Age 25-29 years)</a:t>
            </a:r>
          </a:p>
          <a:p>
            <a:pPr lvl="1"/>
            <a:r>
              <a:rPr lang="en-US" dirty="0" smtClean="0"/>
              <a:t>Yearly MRI and mammogram (Age 30-75 years)</a:t>
            </a:r>
          </a:p>
          <a:p>
            <a:r>
              <a:rPr lang="en-US" dirty="0" smtClean="0"/>
              <a:t>Ovarian</a:t>
            </a:r>
          </a:p>
          <a:p>
            <a:pPr lvl="1"/>
            <a:r>
              <a:rPr lang="en-US" dirty="0" smtClean="0"/>
              <a:t>Data do not support routine ovarian screening</a:t>
            </a:r>
          </a:p>
          <a:p>
            <a:pPr lvl="1"/>
            <a:r>
              <a:rPr lang="en-US" dirty="0" smtClean="0"/>
              <a:t>Not shown to be sufficiently sensitive or specific but may be considered: </a:t>
            </a:r>
          </a:p>
          <a:p>
            <a:pPr lvl="2"/>
            <a:r>
              <a:rPr lang="en-US" dirty="0" smtClean="0"/>
              <a:t>Trans-vaginal ultrasound starting at age 30-35</a:t>
            </a:r>
          </a:p>
          <a:p>
            <a:pPr lvl="2"/>
            <a:r>
              <a:rPr lang="en-US" dirty="0" smtClean="0"/>
              <a:t>Serum CA-125</a:t>
            </a:r>
          </a:p>
        </p:txBody>
      </p:sp>
      <p:sp>
        <p:nvSpPr>
          <p:cNvPr id="5" name="Rectangle 4"/>
          <p:cNvSpPr/>
          <p:nvPr/>
        </p:nvSpPr>
        <p:spPr>
          <a:xfrm>
            <a:off x="609600" y="6477363"/>
            <a:ext cx="8534400" cy="246221"/>
          </a:xfrm>
          <a:prstGeom prst="rect">
            <a:avLst/>
          </a:prstGeom>
        </p:spPr>
        <p:txBody>
          <a:bodyPr wrap="square">
            <a:spAutoFit/>
          </a:bodyPr>
          <a:lstStyle/>
          <a:p>
            <a:pPr defTabSz="457200"/>
            <a:r>
              <a:rPr lang="en-US" sz="1000" dirty="0">
                <a:latin typeface="Calibri"/>
              </a:rPr>
              <a:t>Source: National Comprehensive Cancer Network. NCCN Guidelines Version 2.2017 Genetics/Familial High-Risk Assessment: Breast and Ovarian. BRCA-A.</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57</a:t>
            </a:fld>
            <a:endParaRPr lang="en-US">
              <a:solidFill>
                <a:prstClr val="black">
                  <a:tint val="75000"/>
                </a:prstClr>
              </a:solidFill>
              <a:latin typeface="Calibri"/>
            </a:endParaRPr>
          </a:p>
        </p:txBody>
      </p:sp>
    </p:spTree>
    <p:extLst>
      <p:ext uri="{BB962C8B-B14F-4D97-AF65-F5344CB8AC3E}">
        <p14:creationId xmlns:p14="http://schemas.microsoft.com/office/powerpoint/2010/main" val="449679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Interventions for Individuals </a:t>
            </a:r>
            <a:r>
              <a:rPr lang="en-US" sz="4000" dirty="0" smtClean="0"/>
              <a:t>with </a:t>
            </a:r>
            <a:r>
              <a:rPr lang="en-US" sz="4000" dirty="0"/>
              <a:t>Lynch Syndrome</a:t>
            </a:r>
          </a:p>
        </p:txBody>
      </p:sp>
      <p:sp>
        <p:nvSpPr>
          <p:cNvPr id="3" name="Content Placeholder 2"/>
          <p:cNvSpPr>
            <a:spLocks noGrp="1"/>
          </p:cNvSpPr>
          <p:nvPr>
            <p:ph idx="1"/>
          </p:nvPr>
        </p:nvSpPr>
        <p:spPr/>
        <p:txBody>
          <a:bodyPr>
            <a:normAutofit/>
          </a:bodyPr>
          <a:lstStyle/>
          <a:p>
            <a:pPr marL="57150" indent="0">
              <a:buNone/>
            </a:pPr>
            <a:r>
              <a:rPr lang="en-US" sz="2600" dirty="0"/>
              <a:t>EGAPP recommends:</a:t>
            </a:r>
          </a:p>
          <a:p>
            <a:pPr marL="514350" indent="-457200"/>
            <a:r>
              <a:rPr lang="en-US" sz="2600" dirty="0"/>
              <a:t>Contacting blood relatives to offer counseling and targeted testing for Lynch syndrome</a:t>
            </a:r>
          </a:p>
          <a:p>
            <a:pPr marL="514350" indent="-457200"/>
            <a:r>
              <a:rPr lang="en-US" sz="2600" dirty="0"/>
              <a:t>For relatives with Lynch syndrome, having colonoscopies more frequently and beginning at an earlier age</a:t>
            </a:r>
          </a:p>
          <a:p>
            <a:pPr marL="514350" indent="-457200"/>
            <a:r>
              <a:rPr lang="en-US" sz="2600" dirty="0"/>
              <a:t>For all women with Lynch syndrome (both index case and relatives), considering additional surveillance for endometrial cancer</a:t>
            </a:r>
          </a:p>
          <a:p>
            <a:pPr marL="514350" indent="-457200"/>
            <a:r>
              <a:rPr lang="en-US" sz="2600" dirty="0" smtClean="0"/>
              <a:t>Not address </a:t>
            </a:r>
            <a:r>
              <a:rPr lang="en-US" sz="2600" dirty="0"/>
              <a:t>colorectal cancer treatment in index case</a:t>
            </a:r>
          </a:p>
        </p:txBody>
      </p:sp>
      <p:sp>
        <p:nvSpPr>
          <p:cNvPr id="6" name="TextBox 5"/>
          <p:cNvSpPr txBox="1"/>
          <p:nvPr/>
        </p:nvSpPr>
        <p:spPr>
          <a:xfrm>
            <a:off x="609600" y="6381858"/>
            <a:ext cx="10718800" cy="400110"/>
          </a:xfrm>
          <a:prstGeom prst="rect">
            <a:avLst/>
          </a:prstGeom>
          <a:noFill/>
        </p:spPr>
        <p:txBody>
          <a:bodyPr wrap="square" rtlCol="0">
            <a:spAutoFit/>
          </a:bodyPr>
          <a:lstStyle/>
          <a:p>
            <a:pPr defTabSz="457200"/>
            <a:r>
              <a:rPr lang="en-US" sz="1000" dirty="0">
                <a:solidFill>
                  <a:prstClr val="black"/>
                </a:solidFill>
                <a:latin typeface="Calibri"/>
              </a:rPr>
              <a:t>Evaluation of Genomic Applications in Practice and Prevention (EGAPP) Working Group. Recommendations from the EGAPP Working Group: Genetic testing strategies in newly diagnosed individuals with colorectal cancer aimed at reducing morbidity and mortality from Lynch syndrome in relatives. </a:t>
            </a:r>
            <a:r>
              <a:rPr lang="en-US" sz="1000" i="1" dirty="0">
                <a:solidFill>
                  <a:prstClr val="black"/>
                </a:solidFill>
                <a:latin typeface="Calibri"/>
              </a:rPr>
              <a:t>Genetics in Medicine 2009</a:t>
            </a:r>
            <a:r>
              <a:rPr lang="en-US" sz="1000" dirty="0">
                <a:solidFill>
                  <a:prstClr val="black"/>
                </a:solidFill>
                <a:latin typeface="Calibri"/>
              </a:rPr>
              <a:t>; 11:35-41.</a:t>
            </a:r>
          </a:p>
        </p:txBody>
      </p:sp>
      <p:sp>
        <p:nvSpPr>
          <p:cNvPr id="5" name="Slide Number Placeholder 4"/>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12841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Autofit/>
          </a:bodyPr>
          <a:lstStyle/>
          <a:p>
            <a:r>
              <a:rPr lang="en-US" sz="4000" dirty="0"/>
              <a:t>Interventions for Individuals </a:t>
            </a:r>
            <a:r>
              <a:rPr lang="en-US" sz="4000" dirty="0" smtClean="0"/>
              <a:t>with </a:t>
            </a:r>
            <a:r>
              <a:rPr lang="en-US" sz="4000" dirty="0"/>
              <a:t>Lynch Syndrome</a:t>
            </a:r>
          </a:p>
        </p:txBody>
      </p:sp>
      <p:sp>
        <p:nvSpPr>
          <p:cNvPr id="3" name="Content Placeholder 2"/>
          <p:cNvSpPr>
            <a:spLocks noGrp="1"/>
          </p:cNvSpPr>
          <p:nvPr>
            <p:ph idx="1"/>
          </p:nvPr>
        </p:nvSpPr>
        <p:spPr>
          <a:xfrm>
            <a:off x="609600" y="1488156"/>
            <a:ext cx="10972800" cy="4853922"/>
          </a:xfrm>
        </p:spPr>
        <p:txBody>
          <a:bodyPr>
            <a:noAutofit/>
          </a:bodyPr>
          <a:lstStyle/>
          <a:p>
            <a:pPr marL="57150" indent="0">
              <a:buNone/>
            </a:pPr>
            <a:r>
              <a:rPr lang="en-US" sz="2600" dirty="0"/>
              <a:t>NCCN recommends:</a:t>
            </a:r>
          </a:p>
          <a:p>
            <a:r>
              <a:rPr lang="en-US" sz="1800" dirty="0"/>
              <a:t>Colon and Rectum</a:t>
            </a:r>
          </a:p>
          <a:p>
            <a:pPr lvl="1"/>
            <a:r>
              <a:rPr lang="en-US" sz="1800" dirty="0"/>
              <a:t>Colonoscopy every 1-2 years starting at age 20-25 (or 2-5 years prior to age of earliest CRC diagnosis in family if relative diagnosed &lt; age 25)</a:t>
            </a:r>
          </a:p>
          <a:p>
            <a:r>
              <a:rPr lang="en-US" sz="1800" dirty="0"/>
              <a:t>Endometrium and Ovary</a:t>
            </a:r>
          </a:p>
          <a:p>
            <a:pPr lvl="1"/>
            <a:r>
              <a:rPr lang="en-US" sz="1800" dirty="0"/>
              <a:t>Patient education that dysfunctional uterine bleeding warrants evaluation</a:t>
            </a:r>
          </a:p>
          <a:p>
            <a:pPr lvl="1"/>
            <a:r>
              <a:rPr lang="en-US" sz="1800" dirty="0"/>
              <a:t>Risk-reducing total abdominal hysterectomy-bilateral </a:t>
            </a:r>
            <a:r>
              <a:rPr lang="en-US" sz="1800" dirty="0" err="1"/>
              <a:t>salpingo</a:t>
            </a:r>
            <a:r>
              <a:rPr lang="en-US" sz="1800" dirty="0"/>
              <a:t>-oophorectomy</a:t>
            </a:r>
          </a:p>
          <a:p>
            <a:pPr lvl="1"/>
            <a:r>
              <a:rPr lang="en-US" sz="1800" dirty="0"/>
              <a:t>Annual endometrial sampling (not clear evidence to support this screening)</a:t>
            </a:r>
          </a:p>
          <a:p>
            <a:pPr lvl="1"/>
            <a:r>
              <a:rPr lang="en-US" sz="1800" dirty="0"/>
              <a:t>Limited screening for ovarian cancer at provider’s discretion (not clear evidence to support this screening)</a:t>
            </a:r>
          </a:p>
          <a:p>
            <a:r>
              <a:rPr lang="en-US" sz="1800" dirty="0"/>
              <a:t>Gastric and Small Bowel </a:t>
            </a:r>
          </a:p>
          <a:p>
            <a:pPr lvl="1"/>
            <a:r>
              <a:rPr lang="en-US" sz="1800" dirty="0"/>
              <a:t>Extended duodenoscopy and polypectomy at 3-5 yr. intervals beginning age 30-35</a:t>
            </a:r>
          </a:p>
          <a:p>
            <a:r>
              <a:rPr lang="en-US" sz="1800" dirty="0"/>
              <a:t>Urinary Tract</a:t>
            </a:r>
          </a:p>
          <a:p>
            <a:pPr lvl="1"/>
            <a:r>
              <a:rPr lang="en-US" sz="1800" dirty="0"/>
              <a:t>Annual urine analysis starting at age 30-35</a:t>
            </a:r>
          </a:p>
          <a:p>
            <a:r>
              <a:rPr lang="en-US" sz="1800" dirty="0"/>
              <a:t>Central Nervous System Cancer</a:t>
            </a:r>
          </a:p>
          <a:p>
            <a:pPr lvl="1"/>
            <a:r>
              <a:rPr lang="en-US" sz="1800" dirty="0"/>
              <a:t>Annual physical/neurological exam starting at age 25-30</a:t>
            </a:r>
          </a:p>
        </p:txBody>
      </p:sp>
      <p:sp>
        <p:nvSpPr>
          <p:cNvPr id="6" name="Rectangle 5"/>
          <p:cNvSpPr/>
          <p:nvPr/>
        </p:nvSpPr>
        <p:spPr>
          <a:xfrm>
            <a:off x="609600" y="6538913"/>
            <a:ext cx="8534400" cy="246221"/>
          </a:xfrm>
          <a:prstGeom prst="rect">
            <a:avLst/>
          </a:prstGeom>
        </p:spPr>
        <p:txBody>
          <a:bodyPr wrap="square">
            <a:spAutoFit/>
          </a:bodyPr>
          <a:lstStyle/>
          <a:p>
            <a:pPr defTabSz="457200"/>
            <a:r>
              <a:rPr lang="en-US" sz="1000" dirty="0" smtClean="0">
                <a:latin typeface="Calibri"/>
              </a:rPr>
              <a:t>National </a:t>
            </a:r>
            <a:r>
              <a:rPr lang="en-US" sz="1000" dirty="0">
                <a:latin typeface="Calibri"/>
              </a:rPr>
              <a:t>Comprehensive Cancer Network. NCCN Guidelines Version 2.2017 Genetics/Familial High-Risk Assessment: Breast and Ovarian. BRCA-A.</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59</a:t>
            </a:fld>
            <a:endParaRPr lang="en-US">
              <a:solidFill>
                <a:prstClr val="black">
                  <a:tint val="75000"/>
                </a:prstClr>
              </a:solidFill>
              <a:latin typeface="Calibri"/>
            </a:endParaRPr>
          </a:p>
        </p:txBody>
      </p:sp>
    </p:spTree>
    <p:extLst>
      <p:ext uri="{BB962C8B-B14F-4D97-AF65-F5344CB8AC3E}">
        <p14:creationId xmlns:p14="http://schemas.microsoft.com/office/powerpoint/2010/main" val="3110568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Lynch Syndrome: An Overview</a:t>
            </a:r>
            <a:endParaRPr lang="en-US" dirty="0"/>
          </a:p>
        </p:txBody>
      </p:sp>
      <p:sp>
        <p:nvSpPr>
          <p:cNvPr id="3" name="Content Placeholder 2"/>
          <p:cNvSpPr>
            <a:spLocks noGrp="1"/>
          </p:cNvSpPr>
          <p:nvPr>
            <p:ph idx="1"/>
          </p:nvPr>
        </p:nvSpPr>
        <p:spPr/>
        <p:txBody>
          <a:bodyPr/>
          <a:lstStyle/>
          <a:p>
            <a:pPr marL="0" indent="0" algn="ctr">
              <a:buNone/>
            </a:pPr>
            <a:r>
              <a:rPr lang="en-US" dirty="0"/>
              <a:t>Individuals with </a:t>
            </a:r>
            <a:r>
              <a:rPr lang="en-US" dirty="0" smtClean="0"/>
              <a:t>Lynch </a:t>
            </a:r>
            <a:r>
              <a:rPr lang="en-US" dirty="0"/>
              <a:t>syndrome have a significantly increased risk for </a:t>
            </a:r>
            <a:r>
              <a:rPr lang="en-US" dirty="0" smtClean="0"/>
              <a:t>colorectal (colon), endometrial, and </a:t>
            </a:r>
            <a:r>
              <a:rPr lang="en-US" dirty="0"/>
              <a:t>other cancers. </a:t>
            </a:r>
            <a:endParaRPr lang="en-US" dirty="0" smtClean="0"/>
          </a:p>
          <a:p>
            <a:pPr marL="0" indent="0" algn="ctr">
              <a:buNone/>
            </a:pPr>
            <a:endParaRPr lang="en-US" dirty="0"/>
          </a:p>
          <a:p>
            <a:pPr marL="0" indent="0" algn="ctr">
              <a:buNone/>
            </a:pPr>
            <a:r>
              <a:rPr lang="en-US" dirty="0" smtClean="0"/>
              <a:t>Identifying </a:t>
            </a:r>
            <a:r>
              <a:rPr lang="en-US" dirty="0"/>
              <a:t>individuals with </a:t>
            </a:r>
            <a:r>
              <a:rPr lang="en-US" dirty="0" smtClean="0"/>
              <a:t>Lynch </a:t>
            </a:r>
            <a:r>
              <a:rPr lang="en-US" dirty="0"/>
              <a:t>syndrome is important because steps can be taken to reduce cancer risks in the future for </a:t>
            </a:r>
            <a:r>
              <a:rPr lang="en-US" dirty="0" smtClean="0"/>
              <a:t>patients </a:t>
            </a:r>
            <a:r>
              <a:rPr lang="en-US" dirty="0"/>
              <a:t>and their relatives.  </a:t>
            </a:r>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a:t>
            </a:fld>
            <a:endParaRPr lang="en-US">
              <a:solidFill>
                <a:prstClr val="black">
                  <a:tint val="75000"/>
                </a:prstClr>
              </a:solidFill>
              <a:latin typeface="Calibri"/>
            </a:endParaRPr>
          </a:p>
        </p:txBody>
      </p:sp>
    </p:spTree>
    <p:extLst>
      <p:ext uri="{BB962C8B-B14F-4D97-AF65-F5344CB8AC3E}">
        <p14:creationId xmlns:p14="http://schemas.microsoft.com/office/powerpoint/2010/main" val="33151077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Interventions for Individuals </a:t>
            </a:r>
            <a:r>
              <a:rPr lang="en-US" sz="4000" dirty="0" smtClean="0"/>
              <a:t>with </a:t>
            </a:r>
            <a:r>
              <a:rPr lang="en-US" sz="4000" dirty="0"/>
              <a:t>Lynch Syndrome</a:t>
            </a:r>
          </a:p>
        </p:txBody>
      </p:sp>
      <p:sp>
        <p:nvSpPr>
          <p:cNvPr id="3" name="Content Placeholder 2"/>
          <p:cNvSpPr>
            <a:spLocks noGrp="1"/>
          </p:cNvSpPr>
          <p:nvPr>
            <p:ph idx="1"/>
          </p:nvPr>
        </p:nvSpPr>
        <p:spPr/>
        <p:txBody>
          <a:bodyPr>
            <a:normAutofit fontScale="77500" lnSpcReduction="20000"/>
          </a:bodyPr>
          <a:lstStyle/>
          <a:p>
            <a:pPr marL="0" indent="0">
              <a:buNone/>
            </a:pPr>
            <a:r>
              <a:rPr lang="en-US" sz="3700" dirty="0"/>
              <a:t>European Society for Medical Oncology/American Society of Clinical Oncology recommends:</a:t>
            </a:r>
            <a:endParaRPr lang="en-US" sz="3700" b="1" dirty="0">
              <a:solidFill>
                <a:srgbClr val="000000"/>
              </a:solidFill>
            </a:endParaRPr>
          </a:p>
          <a:p>
            <a:r>
              <a:rPr lang="en-US" dirty="0" smtClean="0">
                <a:solidFill>
                  <a:srgbClr val="000000"/>
                </a:solidFill>
              </a:rPr>
              <a:t>Colon and Rectum</a:t>
            </a:r>
          </a:p>
          <a:p>
            <a:pPr lvl="1"/>
            <a:r>
              <a:rPr lang="en-US" dirty="0" smtClean="0">
                <a:solidFill>
                  <a:srgbClr val="000000"/>
                </a:solidFill>
              </a:rPr>
              <a:t>Colonoscopy every 1-2 years starting at age 20-25 or 5 years before the youngest case in the family</a:t>
            </a:r>
          </a:p>
          <a:p>
            <a:r>
              <a:rPr lang="en-US" dirty="0" smtClean="0">
                <a:solidFill>
                  <a:srgbClr val="000000"/>
                </a:solidFill>
              </a:rPr>
              <a:t>Endometrium and ovary- </a:t>
            </a:r>
          </a:p>
          <a:p>
            <a:pPr lvl="1"/>
            <a:r>
              <a:rPr lang="en-US" dirty="0" smtClean="0">
                <a:solidFill>
                  <a:srgbClr val="000000"/>
                </a:solidFill>
              </a:rPr>
              <a:t>Gynecological examination, pelvic ultrasound, CA-125 analysis, and aspiration biopsy every year, starting at ages 30-35</a:t>
            </a:r>
          </a:p>
          <a:p>
            <a:pPr lvl="1"/>
            <a:r>
              <a:rPr lang="en-US" dirty="0"/>
              <a:t>Risk-reducing total abdominal hysterectomy-bilateral </a:t>
            </a:r>
            <a:r>
              <a:rPr lang="en-US" dirty="0" err="1"/>
              <a:t>salpingo</a:t>
            </a:r>
            <a:r>
              <a:rPr lang="en-US" dirty="0"/>
              <a:t>-oophorectomy</a:t>
            </a:r>
          </a:p>
          <a:p>
            <a:r>
              <a:rPr lang="en-US" dirty="0" smtClean="0">
                <a:solidFill>
                  <a:srgbClr val="000000"/>
                </a:solidFill>
              </a:rPr>
              <a:t>Gastric cancer- </a:t>
            </a:r>
          </a:p>
          <a:p>
            <a:pPr lvl="1"/>
            <a:r>
              <a:rPr lang="en-US" dirty="0" smtClean="0">
                <a:solidFill>
                  <a:srgbClr val="000000"/>
                </a:solidFill>
              </a:rPr>
              <a:t>Search for presence of </a:t>
            </a:r>
            <a:r>
              <a:rPr lang="en-US" i="1" dirty="0" smtClean="0">
                <a:solidFill>
                  <a:srgbClr val="000000"/>
                </a:solidFill>
              </a:rPr>
              <a:t>Helicobacter pylori </a:t>
            </a:r>
            <a:r>
              <a:rPr lang="en-US" dirty="0" smtClean="0">
                <a:solidFill>
                  <a:srgbClr val="000000"/>
                </a:solidFill>
              </a:rPr>
              <a:t>and subsequent eradication </a:t>
            </a:r>
          </a:p>
          <a:p>
            <a:r>
              <a:rPr lang="en-US" dirty="0" smtClean="0">
                <a:solidFill>
                  <a:srgbClr val="000000"/>
                </a:solidFill>
              </a:rPr>
              <a:t>Upper gastrointestinal endoscopy every 1-3 years for high incidence populations</a:t>
            </a:r>
          </a:p>
        </p:txBody>
      </p:sp>
      <p:sp>
        <p:nvSpPr>
          <p:cNvPr id="5" name="TextBox 4"/>
          <p:cNvSpPr txBox="1"/>
          <p:nvPr/>
        </p:nvSpPr>
        <p:spPr>
          <a:xfrm>
            <a:off x="609599" y="6359615"/>
            <a:ext cx="10684933" cy="400110"/>
          </a:xfrm>
          <a:prstGeom prst="rect">
            <a:avLst/>
          </a:prstGeom>
          <a:noFill/>
        </p:spPr>
        <p:txBody>
          <a:bodyPr wrap="square" rtlCol="0">
            <a:spAutoFit/>
          </a:bodyPr>
          <a:lstStyle/>
          <a:p>
            <a:pPr defTabSz="457200"/>
            <a:r>
              <a:rPr lang="en-US" sz="1000" dirty="0" smtClean="0">
                <a:solidFill>
                  <a:prstClr val="black"/>
                </a:solidFill>
                <a:latin typeface="Calibri"/>
              </a:rPr>
              <a:t>Familial </a:t>
            </a:r>
            <a:r>
              <a:rPr lang="en-US" sz="1000" dirty="0">
                <a:solidFill>
                  <a:prstClr val="black"/>
                </a:solidFill>
                <a:latin typeface="Calibri"/>
              </a:rPr>
              <a:t>risk-colorectal cancer: ESMO Clinical Practice Guidelines. American Society of Clinical Oncology Clinical Practice Guideline Endorsement of the Familial Risk- Colorectal Cancer: European Society for Medical Oncology Clinical Practice Guidelines. Journal of Clinical Oncology. 2014. 58. 1322.</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60</a:t>
            </a:fld>
            <a:endParaRPr lang="en-US">
              <a:solidFill>
                <a:prstClr val="black">
                  <a:tint val="75000"/>
                </a:prstClr>
              </a:solidFill>
              <a:latin typeface="Calibri"/>
            </a:endParaRPr>
          </a:p>
        </p:txBody>
      </p:sp>
    </p:spTree>
    <p:extLst>
      <p:ext uri="{BB962C8B-B14F-4D97-AF65-F5344CB8AC3E}">
        <p14:creationId xmlns:p14="http://schemas.microsoft.com/office/powerpoint/2010/main" val="548266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32045"/>
            <a:ext cx="8229600" cy="1611312"/>
          </a:xfrm>
        </p:spPr>
        <p:txBody>
          <a:bodyPr>
            <a:noAutofit/>
          </a:bodyPr>
          <a:lstStyle/>
          <a:p>
            <a:r>
              <a:rPr lang="en-US" sz="4000" dirty="0"/>
              <a:t>Bidirectional Cancer Registry Reporting for the Identification of Individuals at Risk for Hereditary Breast and Ovarian Cancer Syndrome and Lynch Syndrome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61</a:t>
            </a:fld>
            <a:endParaRPr lang="en-US">
              <a:solidFill>
                <a:prstClr val="black">
                  <a:tint val="75000"/>
                </a:prstClr>
              </a:solidFill>
              <a:latin typeface="Calibri"/>
            </a:endParaRPr>
          </a:p>
        </p:txBody>
      </p:sp>
    </p:spTree>
    <p:extLst>
      <p:ext uri="{BB962C8B-B14F-4D97-AF65-F5344CB8AC3E}">
        <p14:creationId xmlns:p14="http://schemas.microsoft.com/office/powerpoint/2010/main" val="2764528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Registries</a:t>
            </a:r>
            <a:endParaRPr lang="en-US" dirty="0"/>
          </a:p>
        </p:txBody>
      </p:sp>
      <p:sp>
        <p:nvSpPr>
          <p:cNvPr id="3" name="Content Placeholder 2"/>
          <p:cNvSpPr>
            <a:spLocks noGrp="1"/>
          </p:cNvSpPr>
          <p:nvPr>
            <p:ph idx="1"/>
          </p:nvPr>
        </p:nvSpPr>
        <p:spPr/>
        <p:txBody>
          <a:bodyPr>
            <a:normAutofit lnSpcReduction="10000"/>
          </a:bodyPr>
          <a:lstStyle/>
          <a:p>
            <a:r>
              <a:rPr lang="en-US" dirty="0" smtClean="0"/>
              <a:t>All states maintain central cancer registries in accordance with state laws</a:t>
            </a:r>
          </a:p>
          <a:p>
            <a:r>
              <a:rPr lang="en-US" dirty="0" smtClean="0"/>
              <a:t>All cancers diagnosed in a state are reported to that state’s central cancer registry</a:t>
            </a:r>
          </a:p>
          <a:p>
            <a:r>
              <a:rPr lang="en-US" dirty="0"/>
              <a:t>Cancer registrars at each institution collect </a:t>
            </a:r>
            <a:r>
              <a:rPr lang="en-US" dirty="0" smtClean="0"/>
              <a:t>information required by the state to submit </a:t>
            </a:r>
            <a:r>
              <a:rPr lang="en-US" dirty="0"/>
              <a:t>to </a:t>
            </a:r>
            <a:r>
              <a:rPr lang="en-US" dirty="0" smtClean="0"/>
              <a:t>the state registry, including:</a:t>
            </a:r>
            <a:endParaRPr lang="en-US" dirty="0"/>
          </a:p>
          <a:p>
            <a:pPr lvl="1"/>
            <a:r>
              <a:rPr lang="en-US" dirty="0" smtClean="0"/>
              <a:t>Demographics</a:t>
            </a:r>
          </a:p>
          <a:p>
            <a:pPr lvl="1"/>
            <a:r>
              <a:rPr lang="en-US" dirty="0" smtClean="0"/>
              <a:t>Information about cancer diagnosis</a:t>
            </a:r>
          </a:p>
          <a:p>
            <a:pPr lvl="1"/>
            <a:r>
              <a:rPr lang="en-US" dirty="0" smtClean="0"/>
              <a:t>Treatment information</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62</a:t>
            </a:fld>
            <a:endParaRPr lang="en-US">
              <a:solidFill>
                <a:prstClr val="black">
                  <a:tint val="75000"/>
                </a:prstClr>
              </a:solidFill>
              <a:latin typeface="Calibri"/>
            </a:endParaRPr>
          </a:p>
        </p:txBody>
      </p:sp>
    </p:spTree>
    <p:extLst>
      <p:ext uri="{BB962C8B-B14F-4D97-AF65-F5344CB8AC3E}">
        <p14:creationId xmlns:p14="http://schemas.microsoft.com/office/powerpoint/2010/main" val="2552131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Registries</a:t>
            </a:r>
            <a:endParaRPr lang="en-US" dirty="0"/>
          </a:p>
        </p:txBody>
      </p:sp>
      <p:sp>
        <p:nvSpPr>
          <p:cNvPr id="3" name="Content Placeholder 2"/>
          <p:cNvSpPr>
            <a:spLocks noGrp="1"/>
          </p:cNvSpPr>
          <p:nvPr>
            <p:ph idx="1"/>
          </p:nvPr>
        </p:nvSpPr>
        <p:spPr/>
        <p:txBody>
          <a:bodyPr>
            <a:normAutofit/>
          </a:bodyPr>
          <a:lstStyle/>
          <a:p>
            <a:r>
              <a:rPr lang="en-US" dirty="0" smtClean="0"/>
              <a:t>State central cancer registry data are used for</a:t>
            </a:r>
            <a:endParaRPr lang="en-US" dirty="0"/>
          </a:p>
          <a:p>
            <a:pPr lvl="1"/>
            <a:r>
              <a:rPr lang="en-US" dirty="0"/>
              <a:t>Identifying trends</a:t>
            </a:r>
          </a:p>
          <a:p>
            <a:pPr lvl="1"/>
            <a:r>
              <a:rPr lang="en-US" dirty="0"/>
              <a:t>Public health purposes</a:t>
            </a:r>
          </a:p>
          <a:p>
            <a:pPr lvl="1"/>
            <a:r>
              <a:rPr lang="en-US" dirty="0"/>
              <a:t>Approved research</a:t>
            </a:r>
          </a:p>
          <a:p>
            <a:r>
              <a:rPr lang="en-US" dirty="0" smtClean="0"/>
              <a:t>Patient information is kept confidential</a:t>
            </a:r>
          </a:p>
          <a:p>
            <a:pPr lvl="1"/>
            <a:r>
              <a:rPr lang="en-US" dirty="0" smtClean="0"/>
              <a:t>Only reported in aggregate, without patient identifiers</a:t>
            </a:r>
          </a:p>
          <a:p>
            <a:pPr lvl="1"/>
            <a:r>
              <a:rPr lang="en-US" dirty="0" smtClean="0"/>
              <a:t>IRB approval required for research using cancer registry data</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63</a:t>
            </a:fld>
            <a:endParaRPr lang="en-US">
              <a:solidFill>
                <a:prstClr val="black">
                  <a:tint val="75000"/>
                </a:prstClr>
              </a:solidFill>
              <a:latin typeface="Calibri"/>
            </a:endParaRPr>
          </a:p>
        </p:txBody>
      </p:sp>
    </p:spTree>
    <p:extLst>
      <p:ext uri="{BB962C8B-B14F-4D97-AF65-F5344CB8AC3E}">
        <p14:creationId xmlns:p14="http://schemas.microsoft.com/office/powerpoint/2010/main" val="37065367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Bidirectional Cancer Registry Reporting</a:t>
            </a:r>
          </a:p>
        </p:txBody>
      </p:sp>
      <p:sp>
        <p:nvSpPr>
          <p:cNvPr id="5" name="Rectangle 4"/>
          <p:cNvSpPr/>
          <p:nvPr/>
        </p:nvSpPr>
        <p:spPr>
          <a:xfrm>
            <a:off x="3355475" y="2091866"/>
            <a:ext cx="5414211" cy="354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dirty="0">
                <a:solidFill>
                  <a:prstClr val="white"/>
                </a:solidFill>
                <a:latin typeface="Calibri"/>
              </a:rPr>
              <a:t>Insert Video Clip Here</a:t>
            </a:r>
          </a:p>
          <a:p>
            <a:pPr algn="ctr" defTabSz="457200"/>
            <a:endParaRPr lang="en-US" dirty="0">
              <a:solidFill>
                <a:prstClr val="white"/>
              </a:solidFill>
              <a:latin typeface="Calibri"/>
            </a:endParaRPr>
          </a:p>
        </p:txBody>
      </p:sp>
      <p:pic>
        <p:nvPicPr>
          <p:cNvPr id="7" name="CEu7kwgCTnY" descr="You tube video"/>
          <p:cNvPicPr>
            <a:picLocks noRot="1" noChangeAspect="1"/>
          </p:cNvPicPr>
          <p:nvPr>
            <a:videoFile r:link="rId1"/>
          </p:nvPr>
        </p:nvPicPr>
        <p:blipFill>
          <a:blip r:embed="rId4"/>
          <a:stretch>
            <a:fillRect/>
          </a:stretch>
        </p:blipFill>
        <p:spPr>
          <a:xfrm>
            <a:off x="2606965" y="1858117"/>
            <a:ext cx="6978073" cy="3925166"/>
          </a:xfrm>
          <a:prstGeom prst="rect">
            <a:avLst/>
          </a:prstGeom>
        </p:spPr>
      </p:pic>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64</a:t>
            </a:fld>
            <a:endParaRPr lang="en-US">
              <a:solidFill>
                <a:prstClr val="black">
                  <a:tint val="75000"/>
                </a:prstClr>
              </a:solidFill>
              <a:latin typeface="Calibri"/>
            </a:endParaRPr>
          </a:p>
        </p:txBody>
      </p:sp>
    </p:spTree>
    <p:extLst>
      <p:ext uri="{BB962C8B-B14F-4D97-AF65-F5344CB8AC3E}">
        <p14:creationId xmlns:p14="http://schemas.microsoft.com/office/powerpoint/2010/main" val="682326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Bidirectional Cancer Registry Reporting</a:t>
            </a:r>
            <a:endParaRPr lang="en-US" dirty="0"/>
          </a:p>
        </p:txBody>
      </p:sp>
      <p:sp>
        <p:nvSpPr>
          <p:cNvPr id="3" name="Content Placeholder 2"/>
          <p:cNvSpPr>
            <a:spLocks noGrp="1"/>
          </p:cNvSpPr>
          <p:nvPr>
            <p:ph idx="1"/>
          </p:nvPr>
        </p:nvSpPr>
        <p:spPr/>
        <p:txBody>
          <a:bodyPr>
            <a:normAutofit/>
          </a:bodyPr>
          <a:lstStyle/>
          <a:p>
            <a:r>
              <a:rPr lang="en-US" dirty="0" smtClean="0"/>
              <a:t>A two-way </a:t>
            </a:r>
            <a:r>
              <a:rPr lang="en-US" dirty="0"/>
              <a:t>exchange of information between the state cancer registry and reporting </a:t>
            </a:r>
            <a:r>
              <a:rPr lang="en-US" dirty="0" smtClean="0"/>
              <a:t>institutions</a:t>
            </a:r>
            <a:endParaRPr lang="en-US" dirty="0"/>
          </a:p>
          <a:p>
            <a:pPr lvl="1"/>
            <a:r>
              <a:rPr lang="en-US" dirty="0" smtClean="0"/>
              <a:t>Cancer </a:t>
            </a:r>
            <a:r>
              <a:rPr lang="en-US" dirty="0"/>
              <a:t>cases </a:t>
            </a:r>
            <a:r>
              <a:rPr lang="en-US" dirty="0" smtClean="0"/>
              <a:t>reported </a:t>
            </a:r>
            <a:r>
              <a:rPr lang="en-US" dirty="0"/>
              <a:t>to </a:t>
            </a:r>
            <a:r>
              <a:rPr lang="en-US" dirty="0" smtClean="0"/>
              <a:t>state </a:t>
            </a:r>
            <a:r>
              <a:rPr lang="en-US" dirty="0"/>
              <a:t>registry by </a:t>
            </a:r>
            <a:r>
              <a:rPr lang="en-US" dirty="0" smtClean="0"/>
              <a:t>institution</a:t>
            </a:r>
            <a:endParaRPr lang="en-US" dirty="0"/>
          </a:p>
          <a:p>
            <a:pPr lvl="1"/>
            <a:r>
              <a:rPr lang="en-US" dirty="0" smtClean="0"/>
              <a:t>State </a:t>
            </a:r>
            <a:r>
              <a:rPr lang="en-US" dirty="0"/>
              <a:t>cancer registry </a:t>
            </a:r>
            <a:r>
              <a:rPr lang="en-US" dirty="0" smtClean="0"/>
              <a:t>uses </a:t>
            </a:r>
            <a:r>
              <a:rPr lang="en-US" dirty="0"/>
              <a:t>national guidelines to identify cases with </a:t>
            </a:r>
            <a:r>
              <a:rPr lang="en-US" dirty="0" smtClean="0"/>
              <a:t>increased </a:t>
            </a:r>
            <a:r>
              <a:rPr lang="en-US" dirty="0"/>
              <a:t>risk for </a:t>
            </a:r>
            <a:r>
              <a:rPr lang="en-US" dirty="0" smtClean="0"/>
              <a:t>HBOC or LS</a:t>
            </a:r>
            <a:endParaRPr lang="en-US" dirty="0"/>
          </a:p>
          <a:p>
            <a:pPr lvl="1"/>
            <a:r>
              <a:rPr lang="en-US" dirty="0" smtClean="0"/>
              <a:t>State compiles these </a:t>
            </a:r>
            <a:r>
              <a:rPr lang="en-US" dirty="0"/>
              <a:t>cases and associated informational materials for providers and patients </a:t>
            </a:r>
          </a:p>
          <a:p>
            <a:pPr lvl="1"/>
            <a:r>
              <a:rPr lang="en-US" dirty="0" smtClean="0"/>
              <a:t>State </a:t>
            </a:r>
            <a:r>
              <a:rPr lang="en-US" dirty="0"/>
              <a:t>sends this information back to </a:t>
            </a:r>
            <a:r>
              <a:rPr lang="en-US" dirty="0" smtClean="0"/>
              <a:t>institution  </a:t>
            </a:r>
            <a:endParaRPr lang="en-US" dirty="0"/>
          </a:p>
          <a:p>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65</a:t>
            </a:fld>
            <a:endParaRPr lang="en-US">
              <a:solidFill>
                <a:prstClr val="black">
                  <a:tint val="75000"/>
                </a:prstClr>
              </a:solidFill>
              <a:latin typeface="Calibri"/>
            </a:endParaRPr>
          </a:p>
        </p:txBody>
      </p:sp>
    </p:spTree>
    <p:extLst>
      <p:ext uri="{BB962C8B-B14F-4D97-AF65-F5344CB8AC3E}">
        <p14:creationId xmlns:p14="http://schemas.microsoft.com/office/powerpoint/2010/main" val="7714457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Provided Through </a:t>
            </a:r>
            <a:br>
              <a:rPr lang="en-US" dirty="0" smtClean="0"/>
            </a:br>
            <a:r>
              <a:rPr lang="en-US" dirty="0" smtClean="0"/>
              <a:t>Bidirectional Cancer Registry Reporting</a:t>
            </a:r>
            <a:endParaRPr lang="en-US" dirty="0"/>
          </a:p>
        </p:txBody>
      </p:sp>
      <p:sp>
        <p:nvSpPr>
          <p:cNvPr id="3" name="Content Placeholder 2"/>
          <p:cNvSpPr>
            <a:spLocks noGrp="1"/>
          </p:cNvSpPr>
          <p:nvPr>
            <p:ph idx="1"/>
          </p:nvPr>
        </p:nvSpPr>
        <p:spPr/>
        <p:txBody>
          <a:bodyPr>
            <a:normAutofit/>
          </a:bodyPr>
          <a:lstStyle/>
          <a:p>
            <a:pPr lvl="0"/>
            <a:r>
              <a:rPr lang="en-US" dirty="0" smtClean="0"/>
              <a:t>Number </a:t>
            </a:r>
            <a:r>
              <a:rPr lang="en-US" dirty="0"/>
              <a:t>of patients identified as being potential candidates for genetic </a:t>
            </a:r>
            <a:r>
              <a:rPr lang="en-US" dirty="0" smtClean="0"/>
              <a:t>evaluation for HBOC or LS</a:t>
            </a:r>
            <a:endParaRPr lang="en-US" dirty="0"/>
          </a:p>
          <a:p>
            <a:pPr lvl="0"/>
            <a:r>
              <a:rPr lang="en-US" dirty="0"/>
              <a:t>Information for providers </a:t>
            </a:r>
            <a:r>
              <a:rPr lang="en-US" dirty="0" smtClean="0"/>
              <a:t>about HBOC and LS</a:t>
            </a:r>
            <a:endParaRPr lang="en-US" dirty="0"/>
          </a:p>
          <a:p>
            <a:r>
              <a:rPr lang="en-US" dirty="0" smtClean="0"/>
              <a:t>Summary </a:t>
            </a:r>
            <a:r>
              <a:rPr lang="en-US" dirty="0"/>
              <a:t>of patient </a:t>
            </a:r>
            <a:r>
              <a:rPr lang="en-US" dirty="0" smtClean="0"/>
              <a:t>management recommendations </a:t>
            </a:r>
          </a:p>
          <a:p>
            <a:r>
              <a:rPr lang="en-US" dirty="0" smtClean="0"/>
              <a:t>List </a:t>
            </a:r>
            <a:r>
              <a:rPr lang="en-US" dirty="0"/>
              <a:t>of cancer genetic counseling services in the state</a:t>
            </a:r>
          </a:p>
          <a:p>
            <a:pPr lvl="0"/>
            <a:r>
              <a:rPr lang="en-US" dirty="0" smtClean="0"/>
              <a:t>Patient </a:t>
            </a:r>
            <a:r>
              <a:rPr lang="en-US" dirty="0"/>
              <a:t>educational materials about </a:t>
            </a:r>
            <a:r>
              <a:rPr lang="en-US" dirty="0" smtClean="0"/>
              <a:t>HBOC and LS</a:t>
            </a:r>
            <a:endParaRPr lang="en-US" dirty="0"/>
          </a:p>
          <a:p>
            <a:r>
              <a:rPr lang="en-US" dirty="0"/>
              <a:t>Information </a:t>
            </a:r>
            <a:r>
              <a:rPr lang="en-US" dirty="0" smtClean="0"/>
              <a:t>to assist patients with sharing information </a:t>
            </a:r>
            <a:r>
              <a:rPr lang="en-US" dirty="0"/>
              <a:t>about </a:t>
            </a:r>
            <a:r>
              <a:rPr lang="en-US" dirty="0" smtClean="0"/>
              <a:t>their HBOC or </a:t>
            </a:r>
            <a:r>
              <a:rPr lang="en-US" dirty="0"/>
              <a:t>LS </a:t>
            </a:r>
            <a:r>
              <a:rPr lang="en-US" dirty="0" smtClean="0"/>
              <a:t>diagnosis with family </a:t>
            </a:r>
            <a:r>
              <a:rPr lang="en-US" dirty="0"/>
              <a:t>members</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66</a:t>
            </a:fld>
            <a:endParaRPr lang="en-US">
              <a:solidFill>
                <a:prstClr val="black">
                  <a:tint val="75000"/>
                </a:prstClr>
              </a:solidFill>
              <a:latin typeface="Calibri"/>
            </a:endParaRPr>
          </a:p>
        </p:txBody>
      </p:sp>
    </p:spTree>
    <p:extLst>
      <p:ext uri="{BB962C8B-B14F-4D97-AF65-F5344CB8AC3E}">
        <p14:creationId xmlns:p14="http://schemas.microsoft.com/office/powerpoint/2010/main" val="21345362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State Tumor Registry Data for </a:t>
            </a:r>
            <a:r>
              <a:rPr lang="en-US" sz="3600" dirty="0" err="1"/>
              <a:t>xxxx-xxxx</a:t>
            </a:r>
            <a:r>
              <a:rPr lang="en-US" sz="3600" dirty="0"/>
              <a:t/>
            </a:r>
            <a:br>
              <a:rPr lang="en-US" sz="3600" dirty="0"/>
            </a:br>
            <a:r>
              <a:rPr lang="en-US" sz="3600" dirty="0"/>
              <a:t>Potential HBOC-Associated Cancers*</a:t>
            </a:r>
          </a:p>
        </p:txBody>
      </p:sp>
      <p:graphicFrame>
        <p:nvGraphicFramePr>
          <p:cNvPr id="6" name="Content Placeholder 5" descr="Table:&#10;&#10;Number of cancers diagnosed during [Timeframe] in [Location] patients who could have Hereditary Breast and Ovarian Cancer syndrome (HBOC) &#10;&#10;Headings&#10;Cancer Site Sample (Facility specific&#10;Entire State&#10;&#10;Female Breast (≤ Age 45)* # of cases  # of cases&#10;&#10;Female Breast (≤ Age 45)*&#10;&#10; Female Breast (≤ Age 50)*&#10;&#10;Triple Negative Female Breast (≤ Age 60)&#10;&#10;Ovary, Fallopian Tube, or Peritoneum  (All Ages)&#10;&#10;Male Breast (All Ages)&#10;&#10;Multiple Primary Breast Cancers&#10;&#10;"/>
          <p:cNvGraphicFramePr>
            <a:graphicFrameLocks noGrp="1"/>
          </p:cNvGraphicFramePr>
          <p:nvPr>
            <p:ph idx="1"/>
            <p:extLst/>
          </p:nvPr>
        </p:nvGraphicFramePr>
        <p:xfrm>
          <a:off x="1981200" y="1639555"/>
          <a:ext cx="8229600" cy="4268537"/>
        </p:xfrm>
        <a:graphic>
          <a:graphicData uri="http://schemas.openxmlformats.org/drawingml/2006/table">
            <a:tbl>
              <a:tblPr firstRow="1" bandRow="1">
                <a:tableStyleId>{2D5ABB26-0587-4C30-8999-92F81FD0307C}</a:tableStyleId>
              </a:tblPr>
              <a:tblGrid>
                <a:gridCol w="3420319">
                  <a:extLst>
                    <a:ext uri="{9D8B030D-6E8A-4147-A177-3AD203B41FA5}">
                      <a16:colId xmlns:a16="http://schemas.microsoft.com/office/drawing/2014/main" val="20000"/>
                    </a:ext>
                  </a:extLst>
                </a:gridCol>
                <a:gridCol w="2812648">
                  <a:extLst>
                    <a:ext uri="{9D8B030D-6E8A-4147-A177-3AD203B41FA5}">
                      <a16:colId xmlns:a16="http://schemas.microsoft.com/office/drawing/2014/main" val="20001"/>
                    </a:ext>
                  </a:extLst>
                </a:gridCol>
                <a:gridCol w="1996633">
                  <a:extLst>
                    <a:ext uri="{9D8B030D-6E8A-4147-A177-3AD203B41FA5}">
                      <a16:colId xmlns:a16="http://schemas.microsoft.com/office/drawing/2014/main" val="20002"/>
                    </a:ext>
                  </a:extLst>
                </a:gridCol>
              </a:tblGrid>
              <a:tr h="458537">
                <a:tc gridSpan="3">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Number of cancers diagnosed during [Timeframe] in </a:t>
                      </a:r>
                      <a:r>
                        <a:rPr lang="en-US" sz="2000" dirty="0" smtClean="0">
                          <a:effectLst/>
                          <a:latin typeface="+mn-lt"/>
                          <a:ea typeface="MS Mincho" panose="02020609040205080304" pitchFamily="49" charset="-128"/>
                          <a:cs typeface="Times New Roman" panose="02020603050405020304" pitchFamily="18" charset="0"/>
                        </a:rPr>
                        <a:t>[Location] </a:t>
                      </a:r>
                      <a:r>
                        <a:rPr lang="en-US" sz="2000" dirty="0">
                          <a:effectLst/>
                          <a:latin typeface="+mn-lt"/>
                          <a:ea typeface="MS Mincho" panose="02020609040205080304" pitchFamily="49" charset="-128"/>
                          <a:cs typeface="Times New Roman" panose="02020603050405020304" pitchFamily="18" charset="0"/>
                        </a:rPr>
                        <a:t>patients who could have Hereditary Breast and Ovarian Cancer syndrome (HBOC) </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tc hMerge="1">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90"/>
                    </a:solidFill>
                  </a:tcPr>
                </a:tc>
                <a:tc hMerge="1">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458537">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Cancer Site</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Sample (Facility specific)</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Entire State</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Female Breast (≤ Age 45)*</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Female Breast (≤ Age 50)*</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Triple Negative Female Breast (≤ Age 60)</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Ovary, Fallopian Tube, or Peritoneum  (All Ages)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Male Breast (All Ages)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Multiple Primary Breast Cancers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TextBox 6"/>
          <p:cNvSpPr txBox="1"/>
          <p:nvPr/>
        </p:nvSpPr>
        <p:spPr>
          <a:xfrm>
            <a:off x="1981200" y="5894685"/>
            <a:ext cx="8229600" cy="707886"/>
          </a:xfrm>
          <a:prstGeom prst="rect">
            <a:avLst/>
          </a:prstGeom>
          <a:noFill/>
        </p:spPr>
        <p:txBody>
          <a:bodyPr wrap="square" rtlCol="0">
            <a:spAutoFit/>
          </a:bodyPr>
          <a:lstStyle/>
          <a:p>
            <a:pPr defTabSz="457200"/>
            <a:r>
              <a:rPr lang="en-US" sz="2000" dirty="0">
                <a:solidFill>
                  <a:srgbClr val="FF0000"/>
                </a:solidFill>
                <a:latin typeface="Calibri"/>
              </a:rPr>
              <a:t>*These are cancers in individuals who should be evaluated for referral to genetic counseling but are not confirmed HBOC-associated</a:t>
            </a:r>
            <a:r>
              <a:rPr lang="en-US" sz="1400" dirty="0">
                <a:solidFill>
                  <a:prstClr val="black"/>
                </a:solidFill>
                <a:latin typeface="Calibri"/>
              </a:rPr>
              <a:t>.</a:t>
            </a:r>
          </a:p>
        </p:txBody>
      </p:sp>
      <p:sp>
        <p:nvSpPr>
          <p:cNvPr id="3" name="Slide Number Placeholder 2"/>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67</a:t>
            </a:fld>
            <a:endParaRPr lang="en-US">
              <a:solidFill>
                <a:prstClr val="black">
                  <a:tint val="75000"/>
                </a:prstClr>
              </a:solidFill>
              <a:latin typeface="Calibri"/>
            </a:endParaRPr>
          </a:p>
        </p:txBody>
      </p:sp>
    </p:spTree>
    <p:extLst>
      <p:ext uri="{BB962C8B-B14F-4D97-AF65-F5344CB8AC3E}">
        <p14:creationId xmlns:p14="http://schemas.microsoft.com/office/powerpoint/2010/main" val="4914604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44" y="227732"/>
            <a:ext cx="9449812" cy="1143000"/>
          </a:xfrm>
        </p:spPr>
        <p:txBody>
          <a:bodyPr>
            <a:noAutofit/>
          </a:bodyPr>
          <a:lstStyle/>
          <a:p>
            <a:r>
              <a:rPr lang="en-US" sz="3600" dirty="0"/>
              <a:t>State Tumor Registry Data </a:t>
            </a:r>
            <a:r>
              <a:rPr lang="en-US" sz="3600" dirty="0" err="1"/>
              <a:t>xxxx-xxxx</a:t>
            </a:r>
            <a:r>
              <a:rPr lang="en-US" sz="3600" dirty="0"/>
              <a:t/>
            </a:r>
            <a:br>
              <a:rPr lang="en-US" sz="3600" dirty="0"/>
            </a:br>
            <a:r>
              <a:rPr lang="en-US" sz="3600" dirty="0"/>
              <a:t>Potential Lynch Syndrome Associated Cancers*</a:t>
            </a:r>
          </a:p>
        </p:txBody>
      </p:sp>
      <p:sp>
        <p:nvSpPr>
          <p:cNvPr id="3" name="Content Placeholder 2"/>
          <p:cNvSpPr>
            <a:spLocks noGrp="1"/>
          </p:cNvSpPr>
          <p:nvPr>
            <p:ph idx="1"/>
          </p:nvPr>
        </p:nvSpPr>
        <p:spPr>
          <a:xfrm>
            <a:off x="1981200" y="5992842"/>
            <a:ext cx="8229600" cy="728633"/>
          </a:xfrm>
        </p:spPr>
        <p:txBody>
          <a:bodyPr>
            <a:normAutofit fontScale="70000" lnSpcReduction="20000"/>
          </a:bodyPr>
          <a:lstStyle/>
          <a:p>
            <a:pPr marL="0" indent="0">
              <a:buNone/>
            </a:pPr>
            <a:r>
              <a:rPr lang="en-US" dirty="0">
                <a:solidFill>
                  <a:srgbClr val="FF0000"/>
                </a:solidFill>
              </a:rPr>
              <a:t>*These are cancers in individuals who should be evaluated for referral to genetic counseling but are not confirmed HBOC-associated</a:t>
            </a:r>
            <a:r>
              <a:rPr lang="en-US" sz="2000" dirty="0"/>
              <a:t>.</a:t>
            </a:r>
          </a:p>
          <a:p>
            <a:pPr marL="0" indent="0">
              <a:buNone/>
            </a:pPr>
            <a:endParaRPr lang="en-US" dirty="0" smtClean="0"/>
          </a:p>
          <a:p>
            <a:pPr marL="0" indent="0">
              <a:buNone/>
            </a:pPr>
            <a:endParaRPr lang="en-US" dirty="0"/>
          </a:p>
        </p:txBody>
      </p:sp>
      <p:graphicFrame>
        <p:nvGraphicFramePr>
          <p:cNvPr id="4" name="Content Placeholder 5" descr="Table:&#10;&#10;Number of cancers diagnosed during [Timeframe] in [Location] patients who could have Lynch syndrome (also called Hereditary Nonpolyposis Colorectal Cancer)&#10;HeadingsL&#10;Cancer Site Your institution Entire State&#10;&#10;Colon or Rectum  (All Ages) # of cases  # of cases&#10;&#10;&#10;Endometrium (&lt; Age 50)&#10;&#10;&#10;&#10;&#10;&#10;&#10;"/>
          <p:cNvGraphicFramePr>
            <a:graphicFrameLocks/>
          </p:cNvGraphicFramePr>
          <p:nvPr>
            <p:extLst/>
          </p:nvPr>
        </p:nvGraphicFramePr>
        <p:xfrm>
          <a:off x="1981200" y="1947779"/>
          <a:ext cx="8229600" cy="316991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51839">
                <a:tc gridSpan="3">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Number of cancers diagnosed during [Timeframe] in [Location] patients who could have Lynch syndrome (also </a:t>
                      </a:r>
                      <a:r>
                        <a:rPr lang="en-US" sz="2000" dirty="0" smtClean="0">
                          <a:effectLst/>
                          <a:latin typeface="+mj-lt"/>
                          <a:ea typeface="MS Mincho" panose="02020609040205080304" pitchFamily="49" charset="-128"/>
                          <a:cs typeface="Times New Roman" panose="02020603050405020304" pitchFamily="18" charset="0"/>
                        </a:rPr>
                        <a:t>called </a:t>
                      </a:r>
                      <a:r>
                        <a:rPr lang="en-US" sz="2000" dirty="0">
                          <a:effectLst/>
                          <a:latin typeface="+mj-lt"/>
                          <a:ea typeface="MS Mincho" panose="02020609040205080304" pitchFamily="49" charset="-128"/>
                          <a:cs typeface="Times New Roman" panose="02020603050405020304" pitchFamily="18" charset="0"/>
                        </a:rPr>
                        <a:t>Hereditary </a:t>
                      </a:r>
                      <a:r>
                        <a:rPr lang="en-US" sz="2000" dirty="0" err="1">
                          <a:effectLst/>
                          <a:latin typeface="+mj-lt"/>
                          <a:ea typeface="MS Mincho" panose="02020609040205080304" pitchFamily="49" charset="-128"/>
                          <a:cs typeface="Times New Roman" panose="02020603050405020304" pitchFamily="18" charset="0"/>
                        </a:rPr>
                        <a:t>Nonpolyposis</a:t>
                      </a:r>
                      <a:r>
                        <a:rPr lang="en-US" sz="2000" dirty="0">
                          <a:effectLst/>
                          <a:latin typeface="+mj-lt"/>
                          <a:ea typeface="MS Mincho" panose="02020609040205080304" pitchFamily="49" charset="-128"/>
                          <a:cs typeface="Times New Roman" panose="02020603050405020304" pitchFamily="18" charset="0"/>
                        </a:rPr>
                        <a:t> Colorectal Cancer)</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tc hMerge="1">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751839">
                <a:tc>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Cancer Site</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Your institution</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Entire State</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51839">
                <a:tc>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Colon or Rectum  (All Ages)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spcBef>
                          <a:spcPts val="0"/>
                        </a:spcBef>
                        <a:spcAft>
                          <a:spcPts val="0"/>
                        </a:spcAft>
                      </a:pPr>
                      <a:r>
                        <a:rPr lang="en-US" sz="2000">
                          <a:effectLst/>
                          <a:latin typeface="+mj-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751839">
                <a:tc>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Endometrium (&lt; Age 50)</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spcBef>
                          <a:spcPts val="0"/>
                        </a:spcBef>
                        <a:spcAft>
                          <a:spcPts val="0"/>
                        </a:spcAft>
                      </a:pPr>
                      <a:r>
                        <a:rPr lang="en-US" sz="2000">
                          <a:effectLst/>
                          <a:latin typeface="+mj-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mj-lt"/>
                          <a:ea typeface="MS Mincho" panose="02020609040205080304" pitchFamily="49" charset="-128"/>
                          <a:cs typeface="Times New Roman" panose="02020603050405020304" pitchFamily="18" charset="0"/>
                        </a:rPr>
                        <a:t># of cases</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68</a:t>
            </a:fld>
            <a:endParaRPr lang="en-US">
              <a:solidFill>
                <a:prstClr val="black">
                  <a:tint val="75000"/>
                </a:prstClr>
              </a:solidFill>
              <a:latin typeface="Calibri"/>
            </a:endParaRPr>
          </a:p>
        </p:txBody>
      </p:sp>
    </p:spTree>
    <p:extLst>
      <p:ext uri="{BB962C8B-B14F-4D97-AF65-F5344CB8AC3E}">
        <p14:creationId xmlns:p14="http://schemas.microsoft.com/office/powerpoint/2010/main" val="4273723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Bidirectional Cancer Registry Reporting </a:t>
            </a:r>
            <a:br>
              <a:rPr lang="en-US" dirty="0" smtClean="0"/>
            </a:br>
            <a:r>
              <a:rPr lang="en-US" dirty="0" smtClean="0"/>
              <a:t>Can Improve Patient Health</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Identifies </a:t>
            </a:r>
            <a:r>
              <a:rPr lang="en-US" dirty="0"/>
              <a:t>patients who are potential candidates for genetic counseling and testing for </a:t>
            </a:r>
            <a:r>
              <a:rPr lang="en-US" dirty="0" smtClean="0"/>
              <a:t>HBOC and LS</a:t>
            </a:r>
            <a:endParaRPr lang="en-US" dirty="0"/>
          </a:p>
          <a:p>
            <a:pPr lvl="0"/>
            <a:r>
              <a:rPr lang="en-US" dirty="0" smtClean="0"/>
              <a:t>Allows for identification of </a:t>
            </a:r>
            <a:r>
              <a:rPr lang="en-US" dirty="0"/>
              <a:t>at-risk relatives of individuals with </a:t>
            </a:r>
            <a:r>
              <a:rPr lang="en-US" dirty="0" smtClean="0"/>
              <a:t>HBOC or LS </a:t>
            </a:r>
            <a:r>
              <a:rPr lang="en-US" dirty="0"/>
              <a:t>through cascade </a:t>
            </a:r>
            <a:r>
              <a:rPr lang="en-US" dirty="0" smtClean="0"/>
              <a:t>screening</a:t>
            </a:r>
            <a:endParaRPr lang="en-US" dirty="0"/>
          </a:p>
          <a:p>
            <a:pPr lvl="0"/>
            <a:r>
              <a:rPr lang="en-US" dirty="0" smtClean="0"/>
              <a:t>Provides </a:t>
            </a:r>
            <a:r>
              <a:rPr lang="en-US" dirty="0"/>
              <a:t>patients and their family members with </a:t>
            </a:r>
            <a:r>
              <a:rPr lang="en-US" dirty="0" smtClean="0"/>
              <a:t>information </a:t>
            </a:r>
            <a:r>
              <a:rPr lang="en-US" dirty="0"/>
              <a:t>for primary and secondary prevention of cancer in the future, </a:t>
            </a:r>
            <a:r>
              <a:rPr lang="en-US" dirty="0" smtClean="0"/>
              <a:t>if </a:t>
            </a:r>
            <a:r>
              <a:rPr lang="en-US" dirty="0"/>
              <a:t>patients are contacted as part of bidirectional reporting </a:t>
            </a:r>
            <a:r>
              <a:rPr lang="en-US" dirty="0" smtClean="0"/>
              <a:t>program</a:t>
            </a:r>
            <a:endParaRPr lang="en-US" dirty="0"/>
          </a:p>
          <a:p>
            <a:pPr lvl="0"/>
            <a:r>
              <a:rPr lang="en-US" dirty="0" smtClean="0"/>
              <a:t>Aids </a:t>
            </a:r>
            <a:r>
              <a:rPr lang="en-US" dirty="0"/>
              <a:t>providers in personalizing </a:t>
            </a:r>
            <a:r>
              <a:rPr lang="en-US" dirty="0" smtClean="0"/>
              <a:t>screening </a:t>
            </a:r>
            <a:r>
              <a:rPr lang="en-US" dirty="0"/>
              <a:t>and prevention plans for patients and their family </a:t>
            </a:r>
            <a:r>
              <a:rPr lang="en-US" dirty="0" smtClean="0"/>
              <a:t>members, if providers receive information on individual patients</a:t>
            </a:r>
            <a:endParaRPr lang="en-US" dirty="0"/>
          </a:p>
          <a:p>
            <a:r>
              <a:rPr lang="en-US" dirty="0" smtClean="0"/>
              <a:t>Increases </a:t>
            </a:r>
            <a:r>
              <a:rPr lang="en-US" dirty="0"/>
              <a:t>awareness of national guidelines for </a:t>
            </a:r>
            <a:r>
              <a:rPr lang="en-US" dirty="0" smtClean="0"/>
              <a:t>HBOC and LS</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69</a:t>
            </a:fld>
            <a:endParaRPr lang="en-US">
              <a:solidFill>
                <a:prstClr val="black">
                  <a:tint val="75000"/>
                </a:prstClr>
              </a:solidFill>
              <a:latin typeface="Calibri"/>
            </a:endParaRPr>
          </a:p>
        </p:txBody>
      </p:sp>
    </p:spTree>
    <p:extLst>
      <p:ext uri="{BB962C8B-B14F-4D97-AF65-F5344CB8AC3E}">
        <p14:creationId xmlns:p14="http://schemas.microsoft.com/office/powerpoint/2010/main" val="3396367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8833"/>
            <a:ext cx="8229600" cy="1143000"/>
          </a:xfrm>
        </p:spPr>
        <p:txBody>
          <a:bodyPr/>
          <a:lstStyle/>
          <a:p>
            <a:r>
              <a:rPr lang="en-US" dirty="0" smtClean="0"/>
              <a:t>Lynch Syndrome</a:t>
            </a:r>
            <a:endParaRPr lang="en-US" dirty="0"/>
          </a:p>
        </p:txBody>
      </p:sp>
      <p:sp>
        <p:nvSpPr>
          <p:cNvPr id="3" name="Content Placeholder 2"/>
          <p:cNvSpPr>
            <a:spLocks noGrp="1"/>
          </p:cNvSpPr>
          <p:nvPr>
            <p:ph sz="half" idx="1"/>
          </p:nvPr>
        </p:nvSpPr>
        <p:spPr>
          <a:xfrm>
            <a:off x="508000" y="1286725"/>
            <a:ext cx="6737220" cy="5434750"/>
          </a:xfrm>
        </p:spPr>
        <p:txBody>
          <a:bodyPr numCol="1">
            <a:noAutofit/>
          </a:bodyPr>
          <a:lstStyle/>
          <a:p>
            <a:r>
              <a:rPr lang="en-US" dirty="0"/>
              <a:t>Increased risk for certain cancers:</a:t>
            </a:r>
          </a:p>
          <a:p>
            <a:pPr lvl="1"/>
            <a:r>
              <a:rPr lang="en-US" dirty="0"/>
              <a:t>Colorectal</a:t>
            </a:r>
          </a:p>
          <a:p>
            <a:pPr lvl="1"/>
            <a:r>
              <a:rPr lang="en-US" dirty="0"/>
              <a:t>Endometrial (Uterine)</a:t>
            </a:r>
          </a:p>
          <a:p>
            <a:pPr lvl="1"/>
            <a:r>
              <a:rPr lang="en-US" dirty="0"/>
              <a:t>Ovarian</a:t>
            </a:r>
          </a:p>
          <a:p>
            <a:pPr lvl="1"/>
            <a:r>
              <a:rPr lang="en-US" dirty="0"/>
              <a:t>Bladder</a:t>
            </a:r>
          </a:p>
          <a:p>
            <a:pPr lvl="1"/>
            <a:r>
              <a:rPr lang="en-US" dirty="0"/>
              <a:t>Stomach</a:t>
            </a:r>
          </a:p>
          <a:p>
            <a:pPr>
              <a:spcBef>
                <a:spcPts val="1200"/>
              </a:spcBef>
            </a:pPr>
            <a:r>
              <a:rPr lang="en-US" dirty="0"/>
              <a:t>Caused by inherited mutations in the mismatch repair genes, </a:t>
            </a:r>
            <a:r>
              <a:rPr lang="en-US" i="1" dirty="0"/>
              <a:t>MLH1</a:t>
            </a:r>
            <a:r>
              <a:rPr lang="en-US" dirty="0"/>
              <a:t>, </a:t>
            </a:r>
            <a:r>
              <a:rPr lang="en-US" i="1" dirty="0"/>
              <a:t>MSH2,</a:t>
            </a:r>
            <a:r>
              <a:rPr lang="en-US" dirty="0"/>
              <a:t> </a:t>
            </a:r>
            <a:r>
              <a:rPr lang="en-US" i="1" dirty="0"/>
              <a:t>MSH6, </a:t>
            </a:r>
            <a:r>
              <a:rPr lang="en-US" dirty="0"/>
              <a:t>and</a:t>
            </a:r>
            <a:r>
              <a:rPr lang="en-US" i="1" dirty="0"/>
              <a:t> PMS2, </a:t>
            </a:r>
            <a:r>
              <a:rPr lang="en-US" dirty="0"/>
              <a:t>and the </a:t>
            </a:r>
            <a:r>
              <a:rPr lang="en-US" i="1" dirty="0"/>
              <a:t>EPCAM</a:t>
            </a:r>
            <a:r>
              <a:rPr lang="en-US" dirty="0"/>
              <a:t> gene</a:t>
            </a:r>
            <a:endParaRPr lang="en-US" i="1" dirty="0"/>
          </a:p>
          <a:p>
            <a:pPr marL="285750" indent="-285750">
              <a:spcBef>
                <a:spcPts val="1200"/>
              </a:spcBef>
            </a:pPr>
            <a:r>
              <a:rPr lang="en-US" dirty="0"/>
              <a:t>Interventions can significantly reduce risk of cancers</a:t>
            </a:r>
          </a:p>
          <a:p>
            <a:pPr lvl="1"/>
            <a:endParaRPr lang="en-US" sz="2000" dirty="0"/>
          </a:p>
          <a:p>
            <a:pPr lvl="1"/>
            <a:endParaRPr lang="en-US" sz="2000" dirty="0"/>
          </a:p>
          <a:p>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6" name="TextBox 5"/>
          <p:cNvSpPr txBox="1"/>
          <p:nvPr/>
        </p:nvSpPr>
        <p:spPr>
          <a:xfrm>
            <a:off x="7245220" y="1608112"/>
            <a:ext cx="3625735" cy="1384995"/>
          </a:xfrm>
          <a:prstGeom prst="rect">
            <a:avLst/>
          </a:prstGeom>
          <a:noFill/>
        </p:spPr>
        <p:txBody>
          <a:bodyPr wrap="square" rtlCol="0">
            <a:spAutoFit/>
          </a:bodyPr>
          <a:lstStyle/>
          <a:p>
            <a:pPr algn="ctr" defTabSz="457200"/>
            <a:r>
              <a:rPr lang="en-US" sz="2800" b="1" dirty="0">
                <a:solidFill>
                  <a:srgbClr val="0000FF"/>
                </a:solidFill>
                <a:latin typeface="Calibri"/>
              </a:rPr>
              <a:t>1 </a:t>
            </a:r>
            <a:r>
              <a:rPr lang="en-US" sz="2800" dirty="0">
                <a:solidFill>
                  <a:srgbClr val="0000FF"/>
                </a:solidFill>
                <a:latin typeface="Calibri"/>
              </a:rPr>
              <a:t>in </a:t>
            </a:r>
            <a:r>
              <a:rPr lang="en-US" sz="2800" b="1" dirty="0">
                <a:solidFill>
                  <a:srgbClr val="0000FF"/>
                </a:solidFill>
                <a:latin typeface="Calibri"/>
              </a:rPr>
              <a:t>30</a:t>
            </a:r>
            <a:r>
              <a:rPr lang="en-US" sz="2800" dirty="0">
                <a:solidFill>
                  <a:srgbClr val="0000FF"/>
                </a:solidFill>
                <a:latin typeface="Calibri"/>
              </a:rPr>
              <a:t> patients with colorectal cancer has </a:t>
            </a:r>
          </a:p>
          <a:p>
            <a:pPr algn="ctr" defTabSz="457200"/>
            <a:r>
              <a:rPr lang="en-US" sz="2800" dirty="0">
                <a:solidFill>
                  <a:srgbClr val="0000FF"/>
                </a:solidFill>
                <a:latin typeface="Calibri"/>
              </a:rPr>
              <a:t>Lynch Syndrome</a:t>
            </a:r>
          </a:p>
        </p:txBody>
      </p:sp>
      <p:pic>
        <p:nvPicPr>
          <p:cNvPr id="7" name="Picture 6" descr="29 figures in grey and one figure in blu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510" y="3156241"/>
            <a:ext cx="4055156" cy="2121776"/>
          </a:xfrm>
          <a:prstGeom prst="rect">
            <a:avLst/>
          </a:prstGeom>
        </p:spPr>
      </p:pic>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7</a:t>
            </a:fld>
            <a:endParaRPr lang="en-US">
              <a:solidFill>
                <a:prstClr val="black">
                  <a:tint val="75000"/>
                </a:prstClr>
              </a:solidFill>
              <a:latin typeface="Calibri"/>
            </a:endParaRPr>
          </a:p>
        </p:txBody>
      </p:sp>
    </p:spTree>
    <p:extLst>
      <p:ext uri="{BB962C8B-B14F-4D97-AF65-F5344CB8AC3E}">
        <p14:creationId xmlns:p14="http://schemas.microsoft.com/office/powerpoint/2010/main" val="34745113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[State’s] Bidirectional Cancer Registry Reporting Program</a:t>
            </a:r>
            <a:endParaRPr lang="en-US" dirty="0"/>
          </a:p>
        </p:txBody>
      </p:sp>
      <p:sp>
        <p:nvSpPr>
          <p:cNvPr id="3" name="Content Placeholder 2"/>
          <p:cNvSpPr>
            <a:spLocks noGrp="1"/>
          </p:cNvSpPr>
          <p:nvPr>
            <p:ph idx="1"/>
          </p:nvPr>
        </p:nvSpPr>
        <p:spPr/>
        <p:txBody>
          <a:bodyPr/>
          <a:lstStyle/>
          <a:p>
            <a:r>
              <a:rPr lang="en-US" dirty="0" smtClean="0"/>
              <a:t>[Use this slide to describe the program being implemented in your state.  For example, who will be receiving information from the cancer registry and in what format?  What patients will be identified?  Will providers have access to specific patient names?  Etc.]</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70</a:t>
            </a:fld>
            <a:endParaRPr lang="en-US">
              <a:solidFill>
                <a:prstClr val="black">
                  <a:tint val="75000"/>
                </a:prstClr>
              </a:solidFill>
              <a:latin typeface="Calibri"/>
            </a:endParaRPr>
          </a:p>
        </p:txBody>
      </p:sp>
    </p:spTree>
    <p:extLst>
      <p:ext uri="{BB962C8B-B14F-4D97-AF65-F5344CB8AC3E}">
        <p14:creationId xmlns:p14="http://schemas.microsoft.com/office/powerpoint/2010/main" val="2586030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Bidirectional Cancer Registry Reporting: Limitations</a:t>
            </a:r>
            <a:endParaRPr lang="en-US" dirty="0"/>
          </a:p>
        </p:txBody>
      </p:sp>
      <p:sp>
        <p:nvSpPr>
          <p:cNvPr id="3" name="Content Placeholder 2"/>
          <p:cNvSpPr>
            <a:spLocks noGrp="1"/>
          </p:cNvSpPr>
          <p:nvPr>
            <p:ph idx="1"/>
          </p:nvPr>
        </p:nvSpPr>
        <p:spPr>
          <a:xfrm>
            <a:off x="609600" y="1600201"/>
            <a:ext cx="10972800" cy="5121275"/>
          </a:xfrm>
        </p:spPr>
        <p:txBody>
          <a:bodyPr>
            <a:normAutofit fontScale="85000" lnSpcReduction="20000"/>
          </a:bodyPr>
          <a:lstStyle/>
          <a:p>
            <a:r>
              <a:rPr lang="en-US" dirty="0" smtClean="0"/>
              <a:t>Bidirectional reporting will </a:t>
            </a:r>
            <a:r>
              <a:rPr lang="en-US" dirty="0"/>
              <a:t>n</a:t>
            </a:r>
            <a:r>
              <a:rPr lang="en-US" dirty="0" smtClean="0"/>
              <a:t>ot </a:t>
            </a:r>
            <a:r>
              <a:rPr lang="en-US" dirty="0"/>
              <a:t>identify all patients who meet national </a:t>
            </a:r>
            <a:r>
              <a:rPr lang="en-US" dirty="0" smtClean="0"/>
              <a:t>guidelines </a:t>
            </a:r>
          </a:p>
          <a:p>
            <a:pPr lvl="1"/>
            <a:r>
              <a:rPr lang="en-US" dirty="0" smtClean="0"/>
              <a:t>Most </a:t>
            </a:r>
            <a:r>
              <a:rPr lang="en-US" dirty="0"/>
              <a:t>state cancer registries do not collect family history information, so patients with a significant family history of cancer may not be </a:t>
            </a:r>
            <a:r>
              <a:rPr lang="en-US" dirty="0" smtClean="0"/>
              <a:t>identified.</a:t>
            </a:r>
          </a:p>
          <a:p>
            <a:pPr lvl="1"/>
            <a:r>
              <a:rPr lang="en-US" dirty="0" smtClean="0"/>
              <a:t>Providers must continue </a:t>
            </a:r>
            <a:r>
              <a:rPr lang="en-US" dirty="0"/>
              <a:t>to be vigilant in identifying these patients through careful family health history collection. </a:t>
            </a:r>
            <a:endParaRPr lang="en-US" dirty="0" smtClean="0"/>
          </a:p>
          <a:p>
            <a:r>
              <a:rPr lang="en-US" dirty="0" smtClean="0"/>
              <a:t>Lag </a:t>
            </a:r>
            <a:r>
              <a:rPr lang="en-US" dirty="0"/>
              <a:t>in registry data </a:t>
            </a:r>
            <a:r>
              <a:rPr lang="en-US" dirty="0" smtClean="0"/>
              <a:t>(2+ years) so most individuals will be finished with treatment at the time they are identified. </a:t>
            </a:r>
          </a:p>
          <a:p>
            <a:r>
              <a:rPr lang="en-US" dirty="0"/>
              <a:t>R</a:t>
            </a:r>
            <a:r>
              <a:rPr lang="en-US" dirty="0" smtClean="0"/>
              <a:t>eporting physician information is not always reliable, and provider may no longer provide care for patient. </a:t>
            </a:r>
          </a:p>
          <a:p>
            <a:r>
              <a:rPr lang="en-US" dirty="0" smtClean="0"/>
              <a:t>Reporting institution </a:t>
            </a:r>
            <a:r>
              <a:rPr lang="en-US" dirty="0"/>
              <a:t>might </a:t>
            </a:r>
            <a:r>
              <a:rPr lang="en-US" dirty="0" smtClean="0"/>
              <a:t>be </a:t>
            </a:r>
            <a:r>
              <a:rPr lang="en-US" dirty="0"/>
              <a:t>where patient got diagnosed and not where they </a:t>
            </a:r>
            <a:r>
              <a:rPr lang="en-US" dirty="0" smtClean="0"/>
              <a:t>received </a:t>
            </a:r>
            <a:r>
              <a:rPr lang="en-US" dirty="0"/>
              <a:t>care or routinely see doctors. </a:t>
            </a:r>
            <a:endParaRPr lang="en-US" dirty="0" smtClean="0"/>
          </a:p>
          <a:p>
            <a:r>
              <a:rPr lang="en-US" dirty="0" smtClean="0"/>
              <a:t>Reports </a:t>
            </a:r>
            <a:r>
              <a:rPr lang="en-US" dirty="0"/>
              <a:t>sent to institutions </a:t>
            </a:r>
            <a:r>
              <a:rPr lang="en-US" dirty="0" smtClean="0"/>
              <a:t>may not be seen by providers</a:t>
            </a:r>
            <a:r>
              <a:rPr lang="en-US" dirty="0"/>
              <a:t>.</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71</a:t>
            </a:fld>
            <a:endParaRPr lang="en-US">
              <a:solidFill>
                <a:prstClr val="black">
                  <a:tint val="75000"/>
                </a:prstClr>
              </a:solidFill>
              <a:latin typeface="Calibri"/>
            </a:endParaRPr>
          </a:p>
        </p:txBody>
      </p:sp>
    </p:spTree>
    <p:extLst>
      <p:ext uri="{BB962C8B-B14F-4D97-AF65-F5344CB8AC3E}">
        <p14:creationId xmlns:p14="http://schemas.microsoft.com/office/powerpoint/2010/main" val="17880189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820647" y="460905"/>
            <a:ext cx="8229600" cy="857250"/>
          </a:xfrm>
        </p:spPr>
        <p:txBody>
          <a:bodyPr anchor="ctr">
            <a:normAutofit fontScale="90000"/>
          </a:bodyPr>
          <a:lstStyle/>
          <a:p>
            <a:pPr algn="ctr"/>
            <a:r>
              <a:rPr lang="en-US" dirty="0"/>
              <a:t/>
            </a:r>
            <a:br>
              <a:rPr lang="en-US" dirty="0"/>
            </a:br>
            <a:r>
              <a:rPr lang="en-US" sz="4400" b="0" dirty="0">
                <a:solidFill>
                  <a:schemeClr val="tx1"/>
                </a:solidFill>
              </a:rPr>
              <a:t>Information for Patients and Families</a:t>
            </a:r>
          </a:p>
        </p:txBody>
      </p:sp>
      <p:sp>
        <p:nvSpPr>
          <p:cNvPr id="6" name="Rectangle 5" descr="sample letter"/>
          <p:cNvSpPr/>
          <p:nvPr/>
        </p:nvSpPr>
        <p:spPr>
          <a:xfrm>
            <a:off x="1855452" y="1593003"/>
            <a:ext cx="3978810" cy="4932219"/>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Rectangle 6" descr="sample letter"/>
          <p:cNvSpPr/>
          <p:nvPr/>
        </p:nvSpPr>
        <p:spPr>
          <a:xfrm>
            <a:off x="6123495" y="1593004"/>
            <a:ext cx="3991950" cy="4932218"/>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4" name="Picture 3" descr="sample letter"/>
          <p:cNvPicPr>
            <a:picLocks noChangeAspect="1"/>
          </p:cNvPicPr>
          <p:nvPr/>
        </p:nvPicPr>
        <p:blipFill rotWithShape="1">
          <a:blip r:embed="rId3"/>
          <a:srcRect l="15365" t="15893" r="64479" b="5741"/>
          <a:stretch/>
        </p:blipFill>
        <p:spPr>
          <a:xfrm>
            <a:off x="1956504" y="1623479"/>
            <a:ext cx="3850784" cy="4901743"/>
          </a:xfrm>
          <a:prstGeom prst="rect">
            <a:avLst/>
          </a:prstGeom>
        </p:spPr>
      </p:pic>
      <p:pic>
        <p:nvPicPr>
          <p:cNvPr id="5" name="Picture 4" descr="sample letter"/>
          <p:cNvPicPr>
            <a:picLocks noChangeAspect="1"/>
          </p:cNvPicPr>
          <p:nvPr/>
        </p:nvPicPr>
        <p:blipFill rotWithShape="1">
          <a:blip r:embed="rId4"/>
          <a:srcRect l="65313" t="16480" r="14710" b="4696"/>
          <a:stretch/>
        </p:blipFill>
        <p:spPr>
          <a:xfrm>
            <a:off x="6140266" y="1671200"/>
            <a:ext cx="3952001" cy="4729600"/>
          </a:xfrm>
          <a:prstGeom prst="rect">
            <a:avLst/>
          </a:prstGeom>
        </p:spPr>
      </p:pic>
      <p:pic>
        <p:nvPicPr>
          <p:cNvPr id="11" name="Picture 10" descr="sample letter"/>
          <p:cNvPicPr>
            <a:picLocks noChangeAspect="1"/>
          </p:cNvPicPr>
          <p:nvPr/>
        </p:nvPicPr>
        <p:blipFill rotWithShape="1">
          <a:blip r:embed="rId5"/>
          <a:srcRect l="66302" t="16111" r="14688" b="3889"/>
          <a:stretch/>
        </p:blipFill>
        <p:spPr>
          <a:xfrm>
            <a:off x="6168126" y="1623479"/>
            <a:ext cx="3896279" cy="4901744"/>
          </a:xfrm>
          <a:prstGeom prst="rect">
            <a:avLst/>
          </a:prstGeom>
        </p:spPr>
      </p:pic>
      <p:pic>
        <p:nvPicPr>
          <p:cNvPr id="10" name="Picture 9" descr="sample letter"/>
          <p:cNvPicPr>
            <a:picLocks noChangeAspect="1"/>
          </p:cNvPicPr>
          <p:nvPr/>
        </p:nvPicPr>
        <p:blipFill rotWithShape="1">
          <a:blip r:embed="rId5"/>
          <a:srcRect l="16250" t="16111" r="66146" b="9630"/>
          <a:stretch/>
        </p:blipFill>
        <p:spPr>
          <a:xfrm>
            <a:off x="1902590" y="1623477"/>
            <a:ext cx="3898844" cy="4901746"/>
          </a:xfrm>
          <a:prstGeom prst="rect">
            <a:avLst/>
          </a:prstGeom>
        </p:spPr>
      </p:pic>
      <p:pic>
        <p:nvPicPr>
          <p:cNvPr id="2" name="Picture 1" descr="sample letter for patients"/>
          <p:cNvPicPr>
            <a:picLocks noChangeAspect="1"/>
          </p:cNvPicPr>
          <p:nvPr/>
        </p:nvPicPr>
        <p:blipFill rotWithShape="1">
          <a:blip r:embed="rId6"/>
          <a:srcRect r="6683" b="3432"/>
          <a:stretch/>
        </p:blipFill>
        <p:spPr>
          <a:xfrm>
            <a:off x="1889671" y="1612313"/>
            <a:ext cx="3867131" cy="4878798"/>
          </a:xfrm>
          <a:prstGeom prst="rect">
            <a:avLst/>
          </a:prstGeom>
        </p:spPr>
      </p:pic>
      <p:pic>
        <p:nvPicPr>
          <p:cNvPr id="9" name="Picture 8" descr="sample letter"/>
          <p:cNvPicPr>
            <a:picLocks noChangeAspect="1"/>
          </p:cNvPicPr>
          <p:nvPr/>
        </p:nvPicPr>
        <p:blipFill rotWithShape="1">
          <a:blip r:embed="rId7"/>
          <a:srcRect l="66823" t="16378" r="16354" b="7184"/>
          <a:stretch/>
        </p:blipFill>
        <p:spPr>
          <a:xfrm>
            <a:off x="6195100" y="1623477"/>
            <a:ext cx="3850385" cy="4890211"/>
          </a:xfrm>
          <a:prstGeom prst="rect">
            <a:avLst/>
          </a:prstGeom>
        </p:spPr>
      </p:pic>
    </p:spTree>
    <p:extLst>
      <p:ext uri="{BB962C8B-B14F-4D97-AF65-F5344CB8AC3E}">
        <p14:creationId xmlns:p14="http://schemas.microsoft.com/office/powerpoint/2010/main" val="173503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Brochure</a:t>
            </a:r>
            <a:endParaRPr lang="en-US" dirty="0"/>
          </a:p>
        </p:txBody>
      </p:sp>
      <p:pic>
        <p:nvPicPr>
          <p:cNvPr id="28" name="Picture 27" descr="image of a swirl"/>
          <p:cNvPicPr>
            <a:picLocks noChangeAspect="1"/>
          </p:cNvPicPr>
          <p:nvPr/>
        </p:nvPicPr>
        <p:blipFill rotWithShape="1">
          <a:blip r:embed="rId3"/>
          <a:srcRect l="19740" t="9061" r="6091" b="16207"/>
          <a:stretch/>
        </p:blipFill>
        <p:spPr>
          <a:xfrm rot="5400000">
            <a:off x="6633855" y="1765764"/>
            <a:ext cx="3509452" cy="1942295"/>
          </a:xfrm>
          <a:prstGeom prst="rect">
            <a:avLst/>
          </a:prstGeom>
        </p:spPr>
      </p:pic>
      <p:sp>
        <p:nvSpPr>
          <p:cNvPr id="23" name="Rectangle 22" descr="blue rectangle"/>
          <p:cNvSpPr/>
          <p:nvPr/>
        </p:nvSpPr>
        <p:spPr>
          <a:xfrm>
            <a:off x="5124452" y="1052223"/>
            <a:ext cx="1948219" cy="4148429"/>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lIns="61544" tIns="30772" rIns="61544" bIns="30772" rtlCol="0" anchor="ctr"/>
          <a:lstStyle/>
          <a:p>
            <a:pPr algn="ctr" defTabSz="457200"/>
            <a:endParaRPr lang="en-US" dirty="0">
              <a:solidFill>
                <a:prstClr val="white"/>
              </a:solidFill>
              <a:latin typeface="Cambria" panose="02040503050406030204" pitchFamily="18" charset="0"/>
            </a:endParaRPr>
          </a:p>
        </p:txBody>
      </p:sp>
      <p:sp>
        <p:nvSpPr>
          <p:cNvPr id="15" name="Text Placeholder 14"/>
          <p:cNvSpPr>
            <a:spLocks noGrp="1"/>
          </p:cNvSpPr>
          <p:nvPr>
            <p:ph type="body" sz="quarter" idx="13"/>
          </p:nvPr>
        </p:nvSpPr>
        <p:spPr>
          <a:xfrm>
            <a:off x="7379146" y="4569548"/>
            <a:ext cx="2039089" cy="835188"/>
          </a:xfrm>
        </p:spPr>
        <p:txBody>
          <a:bodyPr/>
          <a:lstStyle/>
          <a:p>
            <a:pPr algn="l"/>
            <a:r>
              <a:rPr lang="en-US" sz="1875" b="1">
                <a:solidFill>
                  <a:schemeClr val="tx1"/>
                </a:solidFill>
                <a:latin typeface="Times New Roman" panose="02020603050405020304" pitchFamily="18" charset="0"/>
                <a:cs typeface="Times New Roman" panose="02020603050405020304" pitchFamily="18" charset="0"/>
              </a:rPr>
              <a:t>Talking to Your Family About Your Diagnosis of  Lynch Syndrome</a:t>
            </a:r>
            <a:endParaRPr lang="en-US" sz="1875" b="1" dirty="0">
              <a:solidFill>
                <a:schemeClr val="tx1"/>
              </a:solidFill>
              <a:latin typeface="Times New Roman" panose="02020603050405020304" pitchFamily="18" charset="0"/>
              <a:cs typeface="Times New Roman" panose="02020603050405020304" pitchFamily="18" charset="0"/>
            </a:endParaRPr>
          </a:p>
        </p:txBody>
      </p:sp>
      <p:sp>
        <p:nvSpPr>
          <p:cNvPr id="21" name="Text Placeholder 20"/>
          <p:cNvSpPr>
            <a:spLocks noGrp="1"/>
          </p:cNvSpPr>
          <p:nvPr>
            <p:ph type="body" sz="quarter" idx="19"/>
          </p:nvPr>
        </p:nvSpPr>
        <p:spPr>
          <a:xfrm>
            <a:off x="5172709" y="2571752"/>
            <a:ext cx="1872092" cy="1662077"/>
          </a:xfrm>
        </p:spPr>
        <p:txBody>
          <a:bodyPr anchor="t"/>
          <a:lstStyle/>
          <a:p>
            <a:r>
              <a:rPr lang="en-US" sz="725" i="1">
                <a:latin typeface="Times New Roman" panose="02020603050405020304" pitchFamily="18" charset="0"/>
                <a:cs typeface="Times New Roman" panose="02020603050405020304" pitchFamily="18" charset="0"/>
              </a:rPr>
              <a:t>When you share information with people, sometimes they feel helpless and don’t want to address it. I used to have that mentality, too. After my genetic testing, the genetic counselor asked if I wanted to come in to talk about my test results or if I would rather have them over the phone. I wanted it quick like a band-aid. At that moment, my life changed: I was positive for Lynch syndrome. I could not ignore it anymore. Now there’s always the question, where do you go from here? Because it’s not something you get better from. That is the most difficult part of explaining to people what Lynch syndrome is and what it means for the future.</a:t>
            </a:r>
            <a:endParaRPr lang="en-US" sz="725" i="1" dirty="0">
              <a:latin typeface="Times New Roman" panose="02020603050405020304" pitchFamily="18" charset="0"/>
              <a:cs typeface="Times New Roman" panose="02020603050405020304" pitchFamily="18" charset="0"/>
            </a:endParaRPr>
          </a:p>
        </p:txBody>
      </p:sp>
      <p:cxnSp>
        <p:nvCxnSpPr>
          <p:cNvPr id="12" name="Straight Connector 11" descr="line"/>
          <p:cNvCxnSpPr/>
          <p:nvPr/>
        </p:nvCxnSpPr>
        <p:spPr>
          <a:xfrm>
            <a:off x="7206535" y="800100"/>
            <a:ext cx="0" cy="51435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descr="line"/>
          <p:cNvCxnSpPr/>
          <p:nvPr/>
        </p:nvCxnSpPr>
        <p:spPr>
          <a:xfrm>
            <a:off x="4953000" y="857250"/>
            <a:ext cx="0" cy="51435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9469" y="1103146"/>
            <a:ext cx="2248803" cy="4867292"/>
          </a:xfrm>
          <a:prstGeom prst="rect">
            <a:avLst/>
          </a:prstGeom>
          <a:noFill/>
        </p:spPr>
        <p:txBody>
          <a:bodyPr wrap="square" lIns="61529" tIns="30765" rIns="61529" bIns="30765" rtlCol="0">
            <a:spAutoFit/>
          </a:bodyPr>
          <a:lstStyle/>
          <a:p>
            <a:pPr defTabSz="457200"/>
            <a:r>
              <a:rPr lang="en-US" sz="1500" b="1" dirty="0">
                <a:solidFill>
                  <a:srgbClr val="000090"/>
                </a:solidFill>
                <a:latin typeface="Constantia" panose="02030602050306030303" pitchFamily="18" charset="0"/>
                <a:cs typeface="Times New Roman" panose="02020603050405020304" pitchFamily="18" charset="0"/>
              </a:rPr>
              <a:t>Why Talk to My Family?</a:t>
            </a:r>
          </a:p>
          <a:p>
            <a:pPr defTabSz="457200">
              <a:spcBef>
                <a:spcPts val="450"/>
              </a:spcBef>
            </a:pPr>
            <a:r>
              <a:rPr lang="en-US" sz="1200" b="1" dirty="0">
                <a:solidFill>
                  <a:prstClr val="black"/>
                </a:solidFill>
                <a:latin typeface="Constantia" panose="02030602050306030303" pitchFamily="18" charset="0"/>
                <a:cs typeface="Times New Roman" panose="02020603050405020304" pitchFamily="18" charset="0"/>
              </a:rPr>
              <a:t>Your family members can benefit from knowing about your diagnosis of Lynch syndrome. Talk to your family members about Lynch syndrome, so that they will know that: </a:t>
            </a:r>
          </a:p>
          <a:p>
            <a:pPr marL="214313" indent="-214313" defTabSz="457200">
              <a:spcBef>
                <a:spcPts val="225"/>
              </a:spcBef>
              <a:buFont typeface="Arial" panose="020B0604020202020204" pitchFamily="34" charset="0"/>
              <a:buChar char="•"/>
            </a:pPr>
            <a:r>
              <a:rPr lang="en-US" sz="1050" dirty="0">
                <a:solidFill>
                  <a:prstClr val="black"/>
                </a:solidFill>
                <a:latin typeface="Constantia" panose="02030602050306030303" pitchFamily="18" charset="0"/>
                <a:cs typeface="Times New Roman" panose="02020603050405020304" pitchFamily="18" charset="0"/>
              </a:rPr>
              <a:t>Lynch syndrome is passed through families. </a:t>
            </a:r>
          </a:p>
          <a:p>
            <a:pPr marL="214313" indent="-214313" defTabSz="457200">
              <a:spcBef>
                <a:spcPts val="225"/>
              </a:spcBef>
              <a:buFont typeface="Arial" panose="020B0604020202020204" pitchFamily="34" charset="0"/>
              <a:buChar char="•"/>
            </a:pPr>
            <a:r>
              <a:rPr lang="en-US" sz="1050" dirty="0">
                <a:solidFill>
                  <a:prstClr val="black"/>
                </a:solidFill>
                <a:latin typeface="Constantia" panose="02030602050306030303" pitchFamily="18" charset="0"/>
                <a:cs typeface="Times New Roman" panose="02020603050405020304" pitchFamily="18" charset="0"/>
              </a:rPr>
              <a:t>A person  with Lynch syndrome is more likely to get colorectal, endometrial (uterine), ovarian, and other cancers.</a:t>
            </a:r>
          </a:p>
          <a:p>
            <a:pPr marL="214313" indent="-214313" defTabSz="457200">
              <a:spcBef>
                <a:spcPts val="225"/>
              </a:spcBef>
              <a:buFont typeface="Arial" panose="020B0604020202020204" pitchFamily="34" charset="0"/>
              <a:buChar char="•"/>
            </a:pPr>
            <a:r>
              <a:rPr lang="en-US" sz="1050" dirty="0">
                <a:solidFill>
                  <a:prstClr val="black"/>
                </a:solidFill>
                <a:latin typeface="Constantia" panose="02030602050306030303" pitchFamily="18" charset="0"/>
                <a:cs typeface="Times New Roman" panose="02020603050405020304" pitchFamily="18" charset="0"/>
              </a:rPr>
              <a:t>Genetic counseling and testing for Lynch syndrome can provide information about their risk.</a:t>
            </a:r>
          </a:p>
          <a:p>
            <a:pPr marL="214313" indent="-214313" defTabSz="457200">
              <a:spcBef>
                <a:spcPts val="225"/>
              </a:spcBef>
              <a:buFont typeface="Arial" panose="020B0604020202020204" pitchFamily="34" charset="0"/>
              <a:buChar char="•"/>
            </a:pPr>
            <a:r>
              <a:rPr lang="en-US" sz="1050" dirty="0">
                <a:solidFill>
                  <a:prstClr val="black"/>
                </a:solidFill>
                <a:latin typeface="Constantia" panose="02030602050306030303" pitchFamily="18" charset="0"/>
                <a:cs typeface="Times New Roman" panose="02020603050405020304" pitchFamily="18" charset="0"/>
              </a:rPr>
              <a:t>If they choose to be tested, they should be tested for the same mutation that you have.</a:t>
            </a:r>
          </a:p>
          <a:p>
            <a:pPr marL="214313" indent="-214313" defTabSz="457200">
              <a:spcBef>
                <a:spcPts val="225"/>
              </a:spcBef>
              <a:buFont typeface="Arial" panose="020B0604020202020204" pitchFamily="34" charset="0"/>
              <a:buChar char="•"/>
            </a:pPr>
            <a:r>
              <a:rPr lang="en-US" sz="1050" dirty="0">
                <a:solidFill>
                  <a:prstClr val="black"/>
                </a:solidFill>
                <a:latin typeface="Constantia" panose="02030602050306030303" pitchFamily="18" charset="0"/>
                <a:cs typeface="Times New Roman" panose="02020603050405020304" pitchFamily="18" charset="0"/>
              </a:rPr>
              <a:t>Steps can be taken to prevent colorectal and other cancers or find them earlier.</a:t>
            </a:r>
          </a:p>
          <a:p>
            <a:pPr defTabSz="457200">
              <a:spcBef>
                <a:spcPts val="225"/>
              </a:spcBef>
            </a:pPr>
            <a:endParaRPr lang="en-US" sz="225" b="1" i="1" dirty="0">
              <a:solidFill>
                <a:srgbClr val="000099"/>
              </a:solidFill>
              <a:latin typeface="Constantia" panose="02030602050306030303" pitchFamily="18" charset="0"/>
              <a:cs typeface="Times New Roman" panose="02020603050405020304" pitchFamily="18" charset="0"/>
            </a:endParaRPr>
          </a:p>
          <a:p>
            <a:pPr defTabSz="457200">
              <a:spcBef>
                <a:spcPts val="225"/>
              </a:spcBef>
            </a:pPr>
            <a:r>
              <a:rPr lang="en-US" sz="900" b="1" i="1" dirty="0">
                <a:solidFill>
                  <a:srgbClr val="000099"/>
                </a:solidFill>
                <a:latin typeface="Constantia" panose="02030602050306030303" pitchFamily="18" charset="0"/>
                <a:cs typeface="Times New Roman" panose="02020603050405020304" pitchFamily="18" charset="0"/>
              </a:rPr>
              <a:t>IT’S NOT EASY...</a:t>
            </a:r>
          </a:p>
          <a:p>
            <a:pPr defTabSz="457200">
              <a:spcBef>
                <a:spcPts val="225"/>
              </a:spcBef>
            </a:pPr>
            <a:r>
              <a:rPr lang="en-US" sz="900" b="1" i="1" dirty="0">
                <a:solidFill>
                  <a:srgbClr val="000099"/>
                </a:solidFill>
                <a:latin typeface="Constantia" panose="02030602050306030303" pitchFamily="18" charset="0"/>
                <a:cs typeface="Times New Roman" panose="02020603050405020304" pitchFamily="18" charset="0"/>
              </a:rPr>
              <a:t>...but talking about Lynch syndrome is one of the most important things you can do to protect your family.</a:t>
            </a:r>
          </a:p>
        </p:txBody>
      </p:sp>
      <p:sp>
        <p:nvSpPr>
          <p:cNvPr id="24" name="TextBox 23"/>
          <p:cNvSpPr txBox="1"/>
          <p:nvPr/>
        </p:nvSpPr>
        <p:spPr>
          <a:xfrm>
            <a:off x="5297625" y="1055542"/>
            <a:ext cx="1504458" cy="316061"/>
          </a:xfrm>
          <a:prstGeom prst="rect">
            <a:avLst/>
          </a:prstGeom>
          <a:noFill/>
        </p:spPr>
        <p:txBody>
          <a:bodyPr wrap="square" lIns="61544" tIns="30772" rIns="61544" bIns="30772" rtlCol="0">
            <a:spAutoFit/>
          </a:bodyPr>
          <a:lstStyle/>
          <a:p>
            <a:pPr algn="ctr" defTabSz="457200"/>
            <a:r>
              <a:rPr lang="en-US" sz="1650" b="1" dirty="0">
                <a:solidFill>
                  <a:prstClr val="white"/>
                </a:solidFill>
                <a:latin typeface="Times New Roman" panose="02020603050405020304" pitchFamily="18" charset="0"/>
                <a:cs typeface="Times New Roman" panose="02020603050405020304" pitchFamily="18" charset="0"/>
              </a:rPr>
              <a:t>Judi’s Story</a:t>
            </a:r>
          </a:p>
        </p:txBody>
      </p:sp>
      <p:sp>
        <p:nvSpPr>
          <p:cNvPr id="25" name="Rectangle 24"/>
          <p:cNvSpPr/>
          <p:nvPr/>
        </p:nvSpPr>
        <p:spPr>
          <a:xfrm>
            <a:off x="5350491" y="5257800"/>
            <a:ext cx="1491018" cy="628650"/>
          </a:xfrm>
          <a:prstGeom prst="rect">
            <a:avLst/>
          </a:prstGeom>
        </p:spPr>
        <p:style>
          <a:lnRef idx="1">
            <a:schemeClr val="accent1"/>
          </a:lnRef>
          <a:fillRef idx="3">
            <a:schemeClr val="accent1"/>
          </a:fillRef>
          <a:effectRef idx="2">
            <a:schemeClr val="accent1"/>
          </a:effectRef>
          <a:fontRef idx="minor">
            <a:schemeClr val="lt1"/>
          </a:fontRef>
        </p:style>
        <p:txBody>
          <a:bodyPr lIns="61544" tIns="30772" rIns="61544" bIns="30772" rtlCol="0" anchor="ctr"/>
          <a:lstStyle/>
          <a:p>
            <a:pPr algn="ctr" defTabSz="457200"/>
            <a:r>
              <a:rPr lang="en-US" sz="1400" dirty="0">
                <a:solidFill>
                  <a:prstClr val="white"/>
                </a:solidFill>
                <a:latin typeface="Times New Roman" panose="02020603050405020304" pitchFamily="18" charset="0"/>
                <a:cs typeface="Times New Roman" panose="02020603050405020304" pitchFamily="18" charset="0"/>
              </a:rPr>
              <a:t>Insert Your Logo/Organization Info Here</a:t>
            </a:r>
          </a:p>
        </p:txBody>
      </p:sp>
      <p:pic>
        <p:nvPicPr>
          <p:cNvPr id="1026" name="Picture 2" descr="photo of a Judi"/>
          <p:cNvPicPr>
            <a:picLocks noChangeAspect="1" noChangeArrowheads="1"/>
          </p:cNvPicPr>
          <p:nvPr/>
        </p:nvPicPr>
        <p:blipFill rotWithShape="1">
          <a:blip r:embed="rId4">
            <a:extLst>
              <a:ext uri="{28A0092B-C50C-407E-A947-70E740481C1C}">
                <a14:useLocalDpi xmlns:a14="http://schemas.microsoft.com/office/drawing/2010/main" val="0"/>
              </a:ext>
            </a:extLst>
          </a:blip>
          <a:srcRect t="2380" b="35749"/>
          <a:stretch/>
        </p:blipFill>
        <p:spPr bwMode="auto">
          <a:xfrm>
            <a:off x="5343771" y="1371600"/>
            <a:ext cx="1504458" cy="121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4873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p:cNvSpPr>
            <a:spLocks noGrp="1"/>
          </p:cNvSpPr>
          <p:nvPr>
            <p:ph type="body" sz="quarter" idx="28"/>
          </p:nvPr>
        </p:nvSpPr>
        <p:spPr>
          <a:xfrm>
            <a:off x="7331903" y="842160"/>
            <a:ext cx="2193099" cy="5029634"/>
          </a:xfrm>
        </p:spPr>
        <p:txBody>
          <a:bodyPr anchor="t"/>
          <a:lstStyle/>
          <a:p>
            <a:pPr defTabSz="754380">
              <a:lnSpc>
                <a:spcPct val="100000"/>
              </a:lnSpc>
              <a:spcBef>
                <a:spcPts val="0"/>
              </a:spcBef>
            </a:pPr>
            <a:r>
              <a:rPr lang="en-US" sz="1350" b="1" dirty="0">
                <a:solidFill>
                  <a:srgbClr val="000090"/>
                </a:solidFill>
                <a:latin typeface="Constantia"/>
              </a:rPr>
              <a:t>What if My Family Does Not Want to Talk?</a:t>
            </a:r>
          </a:p>
          <a:p>
            <a:pPr defTabSz="754380">
              <a:lnSpc>
                <a:spcPct val="100000"/>
              </a:lnSpc>
              <a:spcBef>
                <a:spcPts val="450"/>
              </a:spcBef>
            </a:pPr>
            <a:r>
              <a:rPr lang="en-US" sz="900" dirty="0">
                <a:solidFill>
                  <a:srgbClr val="000000"/>
                </a:solidFill>
                <a:latin typeface="Constantia"/>
              </a:rPr>
              <a:t>Talking to some family members about Lynch syndrome might not be easy. Some might not understand why they need to know this information. Others might be nervous about receiving a diagnosis of Lynch syndrome. Remember that family members need to make their own choices about getting tested, whether or not you agree with their decisions. If family members don’t want to talk about Lynch syndrome, respect their wishes. Let them know you are available to talk if they have questions, and give them places </a:t>
            </a:r>
            <a:r>
              <a:rPr lang="en-US" sz="900" dirty="0">
                <a:solidFill>
                  <a:srgbClr val="000000"/>
                </a:solidFill>
                <a:latin typeface="Constantia (body)"/>
              </a:rPr>
              <a:t>to</a:t>
            </a:r>
            <a:r>
              <a:rPr lang="en-US" sz="900" dirty="0">
                <a:solidFill>
                  <a:srgbClr val="000000"/>
                </a:solidFill>
                <a:latin typeface="Constantia"/>
              </a:rPr>
              <a:t> find information. </a:t>
            </a:r>
          </a:p>
          <a:p>
            <a:pPr defTabSz="754380">
              <a:lnSpc>
                <a:spcPct val="100000"/>
              </a:lnSpc>
              <a:spcBef>
                <a:spcPts val="0"/>
              </a:spcBef>
            </a:pPr>
            <a:endParaRPr lang="en-US" sz="375" dirty="0">
              <a:solidFill>
                <a:srgbClr val="000000"/>
              </a:solidFill>
            </a:endParaRPr>
          </a:p>
          <a:p>
            <a:pPr defTabSz="754380">
              <a:lnSpc>
                <a:spcPct val="100000"/>
              </a:lnSpc>
              <a:spcBef>
                <a:spcPts val="0"/>
              </a:spcBef>
            </a:pPr>
            <a:r>
              <a:rPr lang="en-US" sz="900" dirty="0">
                <a:solidFill>
                  <a:srgbClr val="000000"/>
                </a:solidFill>
                <a:latin typeface="Constantia"/>
              </a:rPr>
              <a:t>When family members do not want to talk about Lynch syndrome, you might feel upset or alone. Seek support from friends, healthcare providers, other family members, or people you know with Lynch syndrome. </a:t>
            </a:r>
          </a:p>
          <a:p>
            <a:pPr defTabSz="754380">
              <a:lnSpc>
                <a:spcPct val="100000"/>
              </a:lnSpc>
              <a:spcBef>
                <a:spcPts val="0"/>
              </a:spcBef>
            </a:pPr>
            <a:endParaRPr lang="en-US" sz="375" b="1" dirty="0">
              <a:solidFill>
                <a:srgbClr val="000090"/>
              </a:solidFill>
              <a:latin typeface="Constantia"/>
            </a:endParaRPr>
          </a:p>
          <a:p>
            <a:pPr defTabSz="754380">
              <a:lnSpc>
                <a:spcPct val="100000"/>
              </a:lnSpc>
              <a:spcBef>
                <a:spcPts val="450"/>
              </a:spcBef>
              <a:spcAft>
                <a:spcPts val="450"/>
              </a:spcAft>
            </a:pPr>
            <a:r>
              <a:rPr lang="en-US" sz="1350" b="1" dirty="0">
                <a:solidFill>
                  <a:srgbClr val="000090"/>
                </a:solidFill>
                <a:latin typeface="Constantia"/>
              </a:rPr>
              <a:t>Where Can I Find More Information?</a:t>
            </a:r>
          </a:p>
          <a:p>
            <a:pPr defTabSz="754380">
              <a:lnSpc>
                <a:spcPct val="100000"/>
              </a:lnSpc>
              <a:spcBef>
                <a:spcPts val="0"/>
              </a:spcBef>
            </a:pPr>
            <a:r>
              <a:rPr lang="en-US" sz="900" dirty="0">
                <a:solidFill>
                  <a:srgbClr val="000000"/>
                </a:solidFill>
                <a:latin typeface="Constantia"/>
              </a:rPr>
              <a:t>You can find more information on Lynch syndrome  at:</a:t>
            </a:r>
            <a:endParaRPr lang="en-US" sz="900" dirty="0">
              <a:solidFill>
                <a:srgbClr val="000000"/>
              </a:solidFill>
              <a:latin typeface="Constantia"/>
              <a:hlinkClick r:id="rId3"/>
            </a:endParaRPr>
          </a:p>
          <a:p>
            <a:pPr defTabSz="754380">
              <a:lnSpc>
                <a:spcPct val="100000"/>
              </a:lnSpc>
              <a:spcBef>
                <a:spcPts val="0"/>
              </a:spcBef>
            </a:pPr>
            <a:r>
              <a:rPr lang="en-US" sz="900" dirty="0">
                <a:solidFill>
                  <a:srgbClr val="000000"/>
                </a:solidFill>
                <a:latin typeface="Constantia"/>
                <a:hlinkClick r:id="rId4"/>
              </a:rPr>
              <a:t>www.ghr.nlm.nih.gov/condition/lynch-syndrome</a:t>
            </a:r>
            <a:endParaRPr lang="en-US" sz="900" dirty="0">
              <a:solidFill>
                <a:srgbClr val="000000"/>
              </a:solidFill>
              <a:latin typeface="Constantia"/>
            </a:endParaRPr>
          </a:p>
          <a:p>
            <a:pPr defTabSz="754380">
              <a:lnSpc>
                <a:spcPct val="100000"/>
              </a:lnSpc>
              <a:spcBef>
                <a:spcPts val="0"/>
              </a:spcBef>
            </a:pPr>
            <a:r>
              <a:rPr lang="en-US" sz="900" dirty="0">
                <a:solidFill>
                  <a:srgbClr val="000000"/>
                </a:solidFill>
                <a:latin typeface="Constantia"/>
              </a:rPr>
              <a:t>You can find information on support groups for Lynch syndrome  at:</a:t>
            </a:r>
          </a:p>
          <a:p>
            <a:pPr defTabSz="754380">
              <a:lnSpc>
                <a:spcPct val="100000"/>
              </a:lnSpc>
              <a:spcBef>
                <a:spcPts val="0"/>
              </a:spcBef>
            </a:pPr>
            <a:r>
              <a:rPr lang="en-US" sz="900" dirty="0">
                <a:solidFill>
                  <a:srgbClr val="000000"/>
                </a:solidFill>
                <a:latin typeface="Constantia"/>
                <a:hlinkClick r:id="rId5"/>
              </a:rPr>
              <a:t>http://www.diseaseinfosearch.org/Lynch+syndrome/3371</a:t>
            </a:r>
            <a:r>
              <a:rPr lang="en-US" sz="900" dirty="0">
                <a:solidFill>
                  <a:srgbClr val="000000"/>
                </a:solidFill>
                <a:latin typeface="Constantia"/>
              </a:rPr>
              <a:t> </a:t>
            </a:r>
            <a:endParaRPr lang="en-US" dirty="0">
              <a:solidFill>
                <a:schemeClr val="tx2"/>
              </a:solidFill>
              <a:latin typeface="Constantia" panose="02030602050306030303" pitchFamily="18" charset="0"/>
              <a:cs typeface="Times New Roman" panose="02020603050405020304" pitchFamily="18" charset="0"/>
            </a:endParaRPr>
          </a:p>
          <a:p>
            <a:pPr>
              <a:lnSpc>
                <a:spcPct val="100000"/>
              </a:lnSpc>
              <a:spcBef>
                <a:spcPts val="0"/>
              </a:spcBef>
            </a:pPr>
            <a:endParaRPr lang="en-US" dirty="0" smtClean="0">
              <a:solidFill>
                <a:schemeClr val="tx2"/>
              </a:solidFill>
              <a:latin typeface="Constantia" panose="02030602050306030303" pitchFamily="18" charset="0"/>
              <a:cs typeface="Times New Roman" panose="02020603050405020304" pitchFamily="18" charset="0"/>
            </a:endParaRPr>
          </a:p>
        </p:txBody>
      </p:sp>
      <p:cxnSp>
        <p:nvCxnSpPr>
          <p:cNvPr id="13" name="Straight Connector 12" descr="line"/>
          <p:cNvCxnSpPr/>
          <p:nvPr/>
        </p:nvCxnSpPr>
        <p:spPr>
          <a:xfrm>
            <a:off x="7280564" y="727860"/>
            <a:ext cx="0" cy="51435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2" descr="line"/>
          <p:cNvCxnSpPr/>
          <p:nvPr/>
        </p:nvCxnSpPr>
        <p:spPr>
          <a:xfrm>
            <a:off x="4973782" y="727860"/>
            <a:ext cx="0" cy="51435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31"/>
          </p:nvPr>
        </p:nvSpPr>
        <p:spPr>
          <a:xfrm>
            <a:off x="2724151" y="842162"/>
            <a:ext cx="2248242" cy="4054969"/>
          </a:xfrm>
        </p:spPr>
        <p:txBody>
          <a:bodyPr/>
          <a:lstStyle/>
          <a:p>
            <a:pPr marL="0" indent="0" defTabSz="754380">
              <a:spcBef>
                <a:spcPts val="450"/>
              </a:spcBef>
              <a:buNone/>
            </a:pPr>
            <a:r>
              <a:rPr lang="en-US" sz="1350" b="1" dirty="0">
                <a:solidFill>
                  <a:srgbClr val="000090"/>
                </a:solidFill>
                <a:latin typeface="Constantia"/>
              </a:rPr>
              <a:t>How Do I Talk to My Family About My Lynch Syndrome Diagnosis?</a:t>
            </a:r>
          </a:p>
          <a:p>
            <a:pPr marL="0" indent="0" defTabSz="754380">
              <a:spcBef>
                <a:spcPts val="450"/>
              </a:spcBef>
              <a:buNone/>
            </a:pPr>
            <a:r>
              <a:rPr lang="en-US" sz="900" i="1" dirty="0">
                <a:solidFill>
                  <a:srgbClr val="000000"/>
                </a:solidFill>
                <a:latin typeface="Constantia"/>
              </a:rPr>
              <a:t>WHO: </a:t>
            </a:r>
            <a:r>
              <a:rPr lang="en-US" sz="900" dirty="0">
                <a:solidFill>
                  <a:srgbClr val="000000"/>
                </a:solidFill>
                <a:latin typeface="Constantia"/>
              </a:rPr>
              <a:t>Your parents, siblings, and children are the family members who are most likely to have Lynch syndrome. Other blood relatives, such as aunts, uncles, nieces, nephews and cousins, are also more likely to have Lynch syndrome. </a:t>
            </a:r>
            <a:r>
              <a:rPr lang="en-US" sz="100" dirty="0">
                <a:solidFill>
                  <a:srgbClr val="000000"/>
                </a:solidFill>
                <a:latin typeface="Constantia"/>
              </a:rPr>
              <a:t> </a:t>
            </a:r>
            <a:r>
              <a:rPr lang="en-US" sz="900" dirty="0">
                <a:solidFill>
                  <a:srgbClr val="000000"/>
                </a:solidFill>
                <a:latin typeface="Constantia"/>
              </a:rPr>
              <a:t>Your healthcare provider or genetic counselor can help you figure out who in your family might have Lynch syndrome and thus would benefit from knowing about your diagnosis.</a:t>
            </a:r>
            <a:r>
              <a:rPr lang="en-US" sz="825" dirty="0">
                <a:solidFill>
                  <a:srgbClr val="000000"/>
                </a:solidFill>
                <a:latin typeface="Constantia"/>
              </a:rPr>
              <a:t> </a:t>
            </a:r>
          </a:p>
          <a:p>
            <a:pPr marL="0" indent="0" defTabSz="754380">
              <a:spcBef>
                <a:spcPts val="450"/>
              </a:spcBef>
              <a:buNone/>
            </a:pPr>
            <a:r>
              <a:rPr lang="en-US" sz="900" i="1" dirty="0">
                <a:solidFill>
                  <a:srgbClr val="000000"/>
                </a:solidFill>
                <a:latin typeface="Constantia"/>
              </a:rPr>
              <a:t>WHAT: </a:t>
            </a:r>
            <a:r>
              <a:rPr lang="en-US" sz="900" dirty="0">
                <a:solidFill>
                  <a:srgbClr val="000000"/>
                </a:solidFill>
                <a:latin typeface="Constantia"/>
              </a:rPr>
              <a:t>You can share test results, letters from your doctor or genetic counselor, or other information you received about your diagnosis with your family. Giving family members information about your specific genetic mutation helps their healthcare providers know exactly which test to use and might possibly save your family money.</a:t>
            </a:r>
            <a:endParaRPr lang="en-US" sz="100" dirty="0">
              <a:solidFill>
                <a:srgbClr val="000000"/>
              </a:solidFill>
              <a:latin typeface="Constantia"/>
            </a:endParaRPr>
          </a:p>
          <a:p>
            <a:pPr marL="0" indent="0" defTabSz="754380">
              <a:spcBef>
                <a:spcPts val="450"/>
              </a:spcBef>
              <a:buNone/>
            </a:pPr>
            <a:r>
              <a:rPr lang="en-US" sz="900" i="1" dirty="0">
                <a:solidFill>
                  <a:srgbClr val="000000"/>
                </a:solidFill>
                <a:latin typeface="Constantia"/>
              </a:rPr>
              <a:t>HOW: </a:t>
            </a:r>
            <a:r>
              <a:rPr lang="en-US" sz="900" dirty="0">
                <a:solidFill>
                  <a:srgbClr val="000000"/>
                </a:solidFill>
                <a:latin typeface="Constantia"/>
              </a:rPr>
              <a:t>If you need extra support talking to your family, bring a friend. You can also ask a family member to attend your next medical appointment with you. The website </a:t>
            </a:r>
            <a:r>
              <a:rPr lang="en-US" sz="900" dirty="0">
                <a:solidFill>
                  <a:srgbClr val="000000"/>
                </a:solidFill>
                <a:latin typeface="Constantia"/>
                <a:hlinkClick r:id="rId6"/>
              </a:rPr>
              <a:t>http://kintalk.org</a:t>
            </a:r>
            <a:r>
              <a:rPr lang="en-US" sz="900" dirty="0">
                <a:solidFill>
                  <a:srgbClr val="000000"/>
                </a:solidFill>
                <a:latin typeface="Constantia"/>
              </a:rPr>
              <a:t> can help you let your relatives know about your diagnosis and provides resources to help them learn more about Lynch syndrome. A sample letter that you can fill out and send to your family is available at www.cdc.gov/genomics/restoflink</a:t>
            </a:r>
            <a:endParaRPr lang="en-US" sz="788" dirty="0">
              <a:solidFill>
                <a:srgbClr val="000000"/>
              </a:solidFill>
              <a:latin typeface="Constantia" panose="02030602050306030303" pitchFamily="18" charset="0"/>
              <a:cs typeface="Times New Roman" panose="02020603050405020304" pitchFamily="18" charset="0"/>
            </a:endParaRPr>
          </a:p>
        </p:txBody>
      </p:sp>
      <p:sp>
        <p:nvSpPr>
          <p:cNvPr id="12" name="TextBox 11"/>
          <p:cNvSpPr txBox="1"/>
          <p:nvPr/>
        </p:nvSpPr>
        <p:spPr>
          <a:xfrm>
            <a:off x="5023729" y="2442362"/>
            <a:ext cx="2282504" cy="3473321"/>
          </a:xfrm>
          <a:prstGeom prst="rect">
            <a:avLst/>
          </a:prstGeom>
          <a:noFill/>
        </p:spPr>
        <p:txBody>
          <a:bodyPr wrap="square" lIns="61529" tIns="30765" rIns="61529" bIns="30765" rtlCol="0">
            <a:spAutoFit/>
          </a:bodyPr>
          <a:lstStyle/>
          <a:p>
            <a:pPr defTabSz="685640"/>
            <a:r>
              <a:rPr lang="en-US" b="1" dirty="0">
                <a:solidFill>
                  <a:srgbClr val="000090"/>
                </a:solidFill>
                <a:latin typeface="Constantia"/>
              </a:rPr>
              <a:t>How Do I Talk to My Children?</a:t>
            </a:r>
          </a:p>
          <a:p>
            <a:pPr defTabSz="685640"/>
            <a:endParaRPr lang="en-US" sz="300" b="1" dirty="0">
              <a:solidFill>
                <a:srgbClr val="000090"/>
              </a:solidFill>
              <a:latin typeface="Constantia"/>
            </a:endParaRPr>
          </a:p>
          <a:p>
            <a:pPr defTabSz="685640"/>
            <a:r>
              <a:rPr lang="en-US" sz="900" dirty="0">
                <a:solidFill>
                  <a:srgbClr val="000000"/>
                </a:solidFill>
                <a:latin typeface="Constantia"/>
              </a:rPr>
              <a:t>If you have Lynch syndrome, each of your children has a 50% (1 in 2) chance of having Lynch syndrome. Genetic testing for Lynch syndrome is typically not recommended for children younger than 18, but can be considered when your children reach adulthood. </a:t>
            </a:r>
          </a:p>
          <a:p>
            <a:pPr defTabSz="457200"/>
            <a:endParaRPr lang="en-US" sz="375" dirty="0">
              <a:solidFill>
                <a:srgbClr val="000000"/>
              </a:solidFill>
              <a:latin typeface="Calibri"/>
            </a:endParaRPr>
          </a:p>
          <a:p>
            <a:pPr defTabSz="685640"/>
            <a:r>
              <a:rPr lang="en-US" sz="900" dirty="0">
                <a:solidFill>
                  <a:srgbClr val="000000"/>
                </a:solidFill>
                <a:latin typeface="Constantia"/>
              </a:rPr>
              <a:t>Younger children might not be able to understand what your diagnosis means for you or for them. Children differ in the age at which they are ready to learn about this information. Answer the questions they ask. They will ask more complex questions as they grow and are ready to learn more.</a:t>
            </a:r>
          </a:p>
          <a:p>
            <a:pPr defTabSz="457200"/>
            <a:endParaRPr lang="en-US" sz="375" dirty="0">
              <a:solidFill>
                <a:srgbClr val="000000"/>
              </a:solidFill>
              <a:latin typeface="Calibri"/>
            </a:endParaRPr>
          </a:p>
          <a:p>
            <a:pPr defTabSz="685640">
              <a:spcBef>
                <a:spcPts val="450"/>
              </a:spcBef>
            </a:pPr>
            <a:r>
              <a:rPr lang="en-US" sz="900" dirty="0">
                <a:solidFill>
                  <a:srgbClr val="000000"/>
                </a:solidFill>
                <a:latin typeface="Constantia"/>
              </a:rPr>
              <a:t>Know that your children may have fears about the risk both to themselves and to you. Just as you need time and support to cope with the information and accept it, so will your children. </a:t>
            </a:r>
            <a:endParaRPr lang="en-US" sz="900" b="1" dirty="0">
              <a:solidFill>
                <a:srgbClr val="000090"/>
              </a:solidFill>
              <a:latin typeface="Constantia"/>
            </a:endParaRPr>
          </a:p>
        </p:txBody>
      </p:sp>
      <p:pic>
        <p:nvPicPr>
          <p:cNvPr id="2" name="Picture 1" descr="african american family"/>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0150" y="876108"/>
            <a:ext cx="2269024" cy="1509102"/>
          </a:xfrm>
          <a:prstGeom prst="rect">
            <a:avLst/>
          </a:prstGeom>
        </p:spPr>
      </p:pic>
      <p:sp>
        <p:nvSpPr>
          <p:cNvPr id="3" name="Title 2" hidden="1"/>
          <p:cNvSpPr>
            <a:spLocks noGrp="1"/>
          </p:cNvSpPr>
          <p:nvPr>
            <p:ph type="title" idx="4294967295"/>
          </p:nvPr>
        </p:nvSpPr>
        <p:spPr/>
        <p:txBody>
          <a:bodyPr/>
          <a:lstStyle/>
          <a:p>
            <a:r>
              <a:rPr lang="en-US" dirty="0" smtClean="0"/>
              <a:t>Brochure 2</a:t>
            </a:r>
            <a:endParaRPr lang="en-US" dirty="0"/>
          </a:p>
        </p:txBody>
      </p:sp>
    </p:spTree>
    <p:extLst>
      <p:ext uri="{BB962C8B-B14F-4D97-AF65-F5344CB8AC3E}">
        <p14:creationId xmlns:p14="http://schemas.microsoft.com/office/powerpoint/2010/main" val="34959680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chor="ctr">
            <a:normAutofit/>
          </a:bodyPr>
          <a:lstStyle/>
          <a:p>
            <a:pPr algn="ctr"/>
            <a:r>
              <a:rPr lang="en-US" sz="4400" b="0" dirty="0">
                <a:solidFill>
                  <a:schemeClr val="tx1"/>
                </a:solidFill>
              </a:rPr>
              <a:t>Information for Providers</a:t>
            </a:r>
          </a:p>
        </p:txBody>
      </p:sp>
      <p:sp>
        <p:nvSpPr>
          <p:cNvPr id="32" name="Rectangle 31" descr="photo of Gregory Feero"/>
          <p:cNvSpPr/>
          <p:nvPr/>
        </p:nvSpPr>
        <p:spPr>
          <a:xfrm>
            <a:off x="6274990" y="1916042"/>
            <a:ext cx="3991950" cy="4592435"/>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1" name="Rectangle 30" descr="photo of Gregory Feero"/>
          <p:cNvSpPr/>
          <p:nvPr/>
        </p:nvSpPr>
        <p:spPr>
          <a:xfrm>
            <a:off x="1978957" y="1916042"/>
            <a:ext cx="3991950" cy="4592435"/>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5" name="Picture 24" descr="photo of Gregory Feero"/>
          <p:cNvPicPr>
            <a:picLocks noChangeAspect="1"/>
          </p:cNvPicPr>
          <p:nvPr/>
        </p:nvPicPr>
        <p:blipFill rotWithShape="1">
          <a:blip r:embed="rId3"/>
          <a:srcRect l="65938" t="15557" r="15493" b="3011"/>
          <a:stretch/>
        </p:blipFill>
        <p:spPr>
          <a:xfrm>
            <a:off x="2260847" y="2073494"/>
            <a:ext cx="3453414" cy="4259574"/>
          </a:xfrm>
          <a:prstGeom prst="rect">
            <a:avLst/>
          </a:prstGeom>
        </p:spPr>
      </p:pic>
      <p:pic>
        <p:nvPicPr>
          <p:cNvPr id="27" name="Picture 26" descr="photo of Gregory Feero"/>
          <p:cNvPicPr>
            <a:picLocks noChangeAspect="1"/>
          </p:cNvPicPr>
          <p:nvPr/>
        </p:nvPicPr>
        <p:blipFill rotWithShape="1">
          <a:blip r:embed="rId4"/>
          <a:srcRect l="65326" t="15443" r="14941" b="3184"/>
          <a:stretch/>
        </p:blipFill>
        <p:spPr>
          <a:xfrm>
            <a:off x="6371016" y="1957100"/>
            <a:ext cx="3816808" cy="4426436"/>
          </a:xfrm>
          <a:prstGeom prst="rect">
            <a:avLst/>
          </a:prstGeom>
        </p:spPr>
      </p:pic>
      <p:pic>
        <p:nvPicPr>
          <p:cNvPr id="28" name="Picture 27" descr="photo of Gregory Feero"/>
          <p:cNvPicPr>
            <a:picLocks noChangeAspect="1"/>
          </p:cNvPicPr>
          <p:nvPr/>
        </p:nvPicPr>
        <p:blipFill rotWithShape="1">
          <a:blip r:embed="rId5"/>
          <a:srcRect l="65449" t="16068" r="14790" b="2160"/>
          <a:stretch/>
        </p:blipFill>
        <p:spPr>
          <a:xfrm>
            <a:off x="6450132" y="2073492"/>
            <a:ext cx="3737692" cy="4349885"/>
          </a:xfrm>
          <a:prstGeom prst="rect">
            <a:avLst/>
          </a:prstGeom>
        </p:spPr>
      </p:pic>
      <p:pic>
        <p:nvPicPr>
          <p:cNvPr id="29" name="Picture 28" descr="photo of Gregory Feero"/>
          <p:cNvPicPr>
            <a:picLocks noChangeAspect="1"/>
          </p:cNvPicPr>
          <p:nvPr/>
        </p:nvPicPr>
        <p:blipFill rotWithShape="1">
          <a:blip r:embed="rId6"/>
          <a:srcRect l="65284" t="15550" r="15376" b="3936"/>
          <a:stretch/>
        </p:blipFill>
        <p:spPr>
          <a:xfrm>
            <a:off x="2038446" y="2073493"/>
            <a:ext cx="3780881" cy="4406196"/>
          </a:xfrm>
          <a:prstGeom prst="rect">
            <a:avLst/>
          </a:prstGeom>
        </p:spPr>
      </p:pic>
      <p:pic>
        <p:nvPicPr>
          <p:cNvPr id="30" name="Picture 29" descr="photo of Gregory Feero"/>
          <p:cNvPicPr>
            <a:picLocks noChangeAspect="1"/>
          </p:cNvPicPr>
          <p:nvPr/>
        </p:nvPicPr>
        <p:blipFill rotWithShape="1">
          <a:blip r:embed="rId7"/>
          <a:srcRect r="50395"/>
          <a:stretch/>
        </p:blipFill>
        <p:spPr>
          <a:xfrm>
            <a:off x="2360471" y="1957100"/>
            <a:ext cx="7196548" cy="4080271"/>
          </a:xfrm>
          <a:prstGeom prst="rect">
            <a:avLst/>
          </a:prstGeom>
        </p:spPr>
      </p:pic>
    </p:spTree>
    <p:extLst>
      <p:ext uri="{BB962C8B-B14F-4D97-AF65-F5344CB8AC3E}">
        <p14:creationId xmlns:p14="http://schemas.microsoft.com/office/powerpoint/2010/main" val="1588333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805578" y="309216"/>
            <a:ext cx="8229600" cy="857250"/>
          </a:xfrm>
        </p:spPr>
        <p:txBody>
          <a:bodyPr anchor="t">
            <a:normAutofit/>
          </a:bodyPr>
          <a:lstStyle/>
          <a:p>
            <a:pPr algn="ctr"/>
            <a:r>
              <a:rPr lang="en-US" dirty="0" smtClean="0"/>
              <a:t/>
            </a:r>
            <a:br>
              <a:rPr lang="en-US" dirty="0" smtClean="0"/>
            </a:br>
            <a:r>
              <a:rPr lang="en-US" sz="4400" b="0" dirty="0">
                <a:solidFill>
                  <a:schemeClr val="tx1"/>
                </a:solidFill>
              </a:rPr>
              <a:t>Reporting Tools</a:t>
            </a:r>
          </a:p>
        </p:txBody>
      </p:sp>
      <p:sp>
        <p:nvSpPr>
          <p:cNvPr id="3" name="Content Placeholder 2"/>
          <p:cNvSpPr>
            <a:spLocks noGrp="1"/>
          </p:cNvSpPr>
          <p:nvPr>
            <p:ph type="body" sz="quarter" idx="10"/>
          </p:nvPr>
        </p:nvSpPr>
        <p:spPr>
          <a:xfrm>
            <a:off x="2286000" y="2155825"/>
            <a:ext cx="7924800" cy="3341688"/>
          </a:xfrm>
        </p:spPr>
        <p:txBody>
          <a:bodyPr/>
          <a:lstStyle/>
          <a:p>
            <a:pPr lvl="0"/>
            <a:r>
              <a:rPr lang="en-US" sz="2800" u="sng" dirty="0"/>
              <a:t>Reporting tools</a:t>
            </a:r>
          </a:p>
          <a:p>
            <a:pPr lvl="1"/>
            <a:r>
              <a:rPr lang="en-US" sz="2800" dirty="0"/>
              <a:t>Sample data report</a:t>
            </a:r>
          </a:p>
          <a:p>
            <a:pPr lvl="1"/>
            <a:r>
              <a:rPr lang="en-US" sz="2800" dirty="0"/>
              <a:t>PowerPoint slide set for outreach to providers and institutions (in preparation)</a:t>
            </a:r>
          </a:p>
          <a:p>
            <a:pPr lvl="2"/>
            <a:r>
              <a:rPr lang="en-US" sz="2800" dirty="0"/>
              <a:t>In some states, genetic counselors have presented at Grand Rounds to educate providers about hereditary cancers</a:t>
            </a:r>
          </a:p>
        </p:txBody>
      </p:sp>
      <p:sp>
        <p:nvSpPr>
          <p:cNvPr id="2" name="Rectangle 1" descr="sample of hospital genetic data report"/>
          <p:cNvSpPr/>
          <p:nvPr/>
        </p:nvSpPr>
        <p:spPr>
          <a:xfrm>
            <a:off x="5699187" y="1792289"/>
            <a:ext cx="560717" cy="478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 name="Rectangle 3" descr="sample of hospital genetic data report"/>
          <p:cNvSpPr/>
          <p:nvPr/>
        </p:nvSpPr>
        <p:spPr>
          <a:xfrm>
            <a:off x="1830722" y="1166466"/>
            <a:ext cx="4042240" cy="5438542"/>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Rectangle 4" descr="sample of hospital genetic data report"/>
          <p:cNvSpPr/>
          <p:nvPr/>
        </p:nvSpPr>
        <p:spPr>
          <a:xfrm>
            <a:off x="6152798" y="1166466"/>
            <a:ext cx="3950606" cy="5438542"/>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6" name="Picture 5" descr="sample of hospital genetic data report"/>
          <p:cNvPicPr>
            <a:picLocks noChangeAspect="1"/>
          </p:cNvPicPr>
          <p:nvPr/>
        </p:nvPicPr>
        <p:blipFill rotWithShape="1">
          <a:blip r:embed="rId3"/>
          <a:srcRect l="17130" t="16667" r="66724" b="6481"/>
          <a:stretch/>
        </p:blipFill>
        <p:spPr>
          <a:xfrm>
            <a:off x="6239052" y="1280649"/>
            <a:ext cx="3778098" cy="5057775"/>
          </a:xfrm>
          <a:prstGeom prst="rect">
            <a:avLst/>
          </a:prstGeom>
        </p:spPr>
      </p:pic>
      <p:pic>
        <p:nvPicPr>
          <p:cNvPr id="8" name="Picture 7" descr="sample of hospital genetic data report"/>
          <p:cNvPicPr>
            <a:picLocks noChangeAspect="1"/>
          </p:cNvPicPr>
          <p:nvPr/>
        </p:nvPicPr>
        <p:blipFill rotWithShape="1">
          <a:blip r:embed="rId3"/>
          <a:srcRect l="67401" t="16667" r="17078" b="6481"/>
          <a:stretch/>
        </p:blipFill>
        <p:spPr>
          <a:xfrm>
            <a:off x="1994920" y="1280649"/>
            <a:ext cx="3741283" cy="5210175"/>
          </a:xfrm>
          <a:prstGeom prst="rect">
            <a:avLst/>
          </a:prstGeom>
        </p:spPr>
      </p:pic>
    </p:spTree>
    <p:extLst>
      <p:ext uri="{BB962C8B-B14F-4D97-AF65-F5344CB8AC3E}">
        <p14:creationId xmlns:p14="http://schemas.microsoft.com/office/powerpoint/2010/main" val="3804055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Quiz time! </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77</a:t>
            </a:fld>
            <a:endParaRPr lang="en-US">
              <a:solidFill>
                <a:prstClr val="black">
                  <a:tint val="75000"/>
                </a:prstClr>
              </a:solidFill>
              <a:latin typeface="Calibri"/>
            </a:endParaRPr>
          </a:p>
        </p:txBody>
      </p:sp>
    </p:spTree>
    <p:extLst>
      <p:ext uri="{BB962C8B-B14F-4D97-AF65-F5344CB8AC3E}">
        <p14:creationId xmlns:p14="http://schemas.microsoft.com/office/powerpoint/2010/main" val="33850513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1: All adult women diagnosed with breast cancer should be referred for further genetic evaluation</a:t>
            </a:r>
          </a:p>
          <a:p>
            <a:pPr marL="0" indent="0">
              <a:buNone/>
            </a:pPr>
            <a:endParaRPr lang="en-US" dirty="0"/>
          </a:p>
          <a:p>
            <a:pPr marL="514350" indent="-514350">
              <a:buAutoNum type="alphaLcPeriod"/>
            </a:pPr>
            <a:r>
              <a:rPr lang="en-US" dirty="0" smtClean="0"/>
              <a:t>True</a:t>
            </a:r>
          </a:p>
          <a:p>
            <a:pPr marL="514350" indent="-514350">
              <a:buAutoNum type="alphaLcPeriod"/>
            </a:pPr>
            <a:r>
              <a:rPr lang="en-US" dirty="0" smtClean="0"/>
              <a:t>False</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78</a:t>
            </a:fld>
            <a:endParaRPr lang="en-US">
              <a:solidFill>
                <a:prstClr val="black">
                  <a:tint val="75000"/>
                </a:prstClr>
              </a:solidFill>
              <a:latin typeface="Calibri"/>
            </a:endParaRPr>
          </a:p>
        </p:txBody>
      </p:sp>
    </p:spTree>
    <p:extLst>
      <p:ext uri="{BB962C8B-B14F-4D97-AF65-F5344CB8AC3E}">
        <p14:creationId xmlns:p14="http://schemas.microsoft.com/office/powerpoint/2010/main" val="7048755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1: All adult women diagnosed with breast cancer should be referred for further genetic evaluation</a:t>
            </a:r>
          </a:p>
          <a:p>
            <a:pPr marL="0" indent="0">
              <a:buNone/>
            </a:pPr>
            <a:endParaRPr lang="en-US" dirty="0"/>
          </a:p>
          <a:p>
            <a:pPr marL="514350" indent="-514350">
              <a:buAutoNum type="alphaLcPeriod"/>
            </a:pPr>
            <a:r>
              <a:rPr lang="en-US" dirty="0" smtClean="0"/>
              <a:t>True</a:t>
            </a:r>
          </a:p>
          <a:p>
            <a:pPr marL="514350" indent="-514350">
              <a:buAutoNum type="alphaLcPeriod"/>
            </a:pPr>
            <a:r>
              <a:rPr lang="en-US" sz="3600" b="1" dirty="0"/>
              <a:t>False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79</a:t>
            </a:fld>
            <a:endParaRPr lang="en-US">
              <a:solidFill>
                <a:prstClr val="black">
                  <a:tint val="75000"/>
                </a:prstClr>
              </a:solidFill>
              <a:latin typeface="Calibri"/>
            </a:endParaRPr>
          </a:p>
        </p:txBody>
      </p:sp>
    </p:spTree>
    <p:extLst>
      <p:ext uri="{BB962C8B-B14F-4D97-AF65-F5344CB8AC3E}">
        <p14:creationId xmlns:p14="http://schemas.microsoft.com/office/powerpoint/2010/main" val="311165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881" y="0"/>
            <a:ext cx="8686237" cy="1143000"/>
          </a:xfrm>
        </p:spPr>
        <p:txBody>
          <a:bodyPr>
            <a:noAutofit/>
          </a:bodyPr>
          <a:lstStyle/>
          <a:p>
            <a:r>
              <a:rPr lang="en-US" sz="4000" dirty="0"/>
              <a:t>Lynch Syndrome: Cancer Risks by Age 70</a:t>
            </a:r>
          </a:p>
        </p:txBody>
      </p:sp>
      <p:graphicFrame>
        <p:nvGraphicFramePr>
          <p:cNvPr id="5" name="Content Placeholder 3" descr="Table:&#10;&#10;Colorectal Cancer with General Population Risk of 5.5% Risk with LS equal or less then 86% and a mean age of onset with LS 44-46 years&#10;Endometrium with General Population Risk of 2.7%, risk of LS of equal or less than 60% and a mean age of onset with LS of 48-62 years&#10;Stomach Cancer with a general population risk of less than 1% and a risk with LS of equal or less than 12% and a mean age of onset with LS of 56-78 years&#10;Ovary cancer with a general population risk of 1.6% and a risk with LS of equal or less than 24% and a mean age of onset with LS of 42-46 years&#10;Hepatobiliary tract cancer with a general population risk of less than 1% and a risk with LS of equal of less than 4% and a mean age of onset with LS of 50-57 years&#10;Urinary tract cancer with a general population risk of less than 1% a risk with LS of equal or less than 7% and a mean age of onset with LS of 54-65 years&#10;small bowel cancer with a general population risk of less than 1% and  risk with LS of equal or less than 6% and a mean age of onset with LS of 47-59 years&#10;brain/central nervous system cancer with a general population of less than 1% and risk of LS with equal or less than 3% and a mean age of onset with LS of 45-50 years"/>
          <p:cNvGraphicFramePr>
            <a:graphicFrameLocks/>
          </p:cNvGraphicFramePr>
          <p:nvPr>
            <p:extLst>
              <p:ext uri="{D42A27DB-BD31-4B8C-83A1-F6EECF244321}">
                <p14:modId xmlns:p14="http://schemas.microsoft.com/office/powerpoint/2010/main" val="4207609651"/>
              </p:ext>
            </p:extLst>
          </p:nvPr>
        </p:nvGraphicFramePr>
        <p:xfrm>
          <a:off x="1791002" y="1156995"/>
          <a:ext cx="8609996" cy="5448454"/>
        </p:xfrm>
        <a:graphic>
          <a:graphicData uri="http://schemas.openxmlformats.org/drawingml/2006/table">
            <a:tbl>
              <a:tblPr firstRow="1" bandRow="1">
                <a:tableStyleId>{5940675A-B579-460E-94D1-54222C63F5DA}</a:tableStyleId>
              </a:tblPr>
              <a:tblGrid>
                <a:gridCol w="2152499">
                  <a:extLst>
                    <a:ext uri="{9D8B030D-6E8A-4147-A177-3AD203B41FA5}">
                      <a16:colId xmlns:a16="http://schemas.microsoft.com/office/drawing/2014/main" val="20000"/>
                    </a:ext>
                  </a:extLst>
                </a:gridCol>
                <a:gridCol w="2152499">
                  <a:extLst>
                    <a:ext uri="{9D8B030D-6E8A-4147-A177-3AD203B41FA5}">
                      <a16:colId xmlns:a16="http://schemas.microsoft.com/office/drawing/2014/main" val="20001"/>
                    </a:ext>
                  </a:extLst>
                </a:gridCol>
                <a:gridCol w="2152499">
                  <a:extLst>
                    <a:ext uri="{9D8B030D-6E8A-4147-A177-3AD203B41FA5}">
                      <a16:colId xmlns:a16="http://schemas.microsoft.com/office/drawing/2014/main" val="20002"/>
                    </a:ext>
                  </a:extLst>
                </a:gridCol>
                <a:gridCol w="2152499">
                  <a:extLst>
                    <a:ext uri="{9D8B030D-6E8A-4147-A177-3AD203B41FA5}">
                      <a16:colId xmlns:a16="http://schemas.microsoft.com/office/drawing/2014/main" val="20003"/>
                    </a:ext>
                  </a:extLst>
                </a:gridCol>
              </a:tblGrid>
              <a:tr h="709127">
                <a:tc>
                  <a:txBody>
                    <a:bodyPr/>
                    <a:lstStyle/>
                    <a:p>
                      <a:pPr algn="ctr"/>
                      <a:r>
                        <a:rPr lang="en-US" sz="2400" b="1" dirty="0" smtClean="0">
                          <a:solidFill>
                            <a:schemeClr val="tx1"/>
                          </a:solidFill>
                        </a:rPr>
                        <a:t>Cancer</a:t>
                      </a:r>
                      <a:endParaRPr lang="en-US" sz="2400" b="1" dirty="0">
                        <a:solidFill>
                          <a:schemeClr val="tx1"/>
                        </a:solidFill>
                      </a:endParaRPr>
                    </a:p>
                  </a:txBody>
                  <a:tcPr>
                    <a:solidFill>
                      <a:schemeClr val="bg1">
                        <a:lumMod val="95000"/>
                      </a:schemeClr>
                    </a:solidFill>
                  </a:tcPr>
                </a:tc>
                <a:tc>
                  <a:txBody>
                    <a:bodyPr/>
                    <a:lstStyle/>
                    <a:p>
                      <a:pPr algn="ctr"/>
                      <a:r>
                        <a:rPr lang="en-US" sz="2400" b="1" dirty="0" smtClean="0">
                          <a:solidFill>
                            <a:schemeClr val="tx1"/>
                          </a:solidFill>
                        </a:rPr>
                        <a:t>General</a:t>
                      </a:r>
                      <a:r>
                        <a:rPr lang="en-US" sz="2400" b="1" baseline="0" dirty="0" smtClean="0">
                          <a:solidFill>
                            <a:schemeClr val="tx1"/>
                          </a:solidFill>
                        </a:rPr>
                        <a:t> Population Risk</a:t>
                      </a:r>
                      <a:endParaRPr lang="en-US" sz="2400" b="1" dirty="0">
                        <a:solidFill>
                          <a:schemeClr val="tx1"/>
                        </a:solidFill>
                      </a:endParaRPr>
                    </a:p>
                  </a:txBody>
                  <a:tcPr>
                    <a:solidFill>
                      <a:schemeClr val="bg1">
                        <a:lumMod val="95000"/>
                      </a:schemeClr>
                    </a:solidFill>
                  </a:tcPr>
                </a:tc>
                <a:tc>
                  <a:txBody>
                    <a:bodyPr/>
                    <a:lstStyle/>
                    <a:p>
                      <a:pPr algn="ctr"/>
                      <a:r>
                        <a:rPr lang="en-US" sz="2400" b="1" dirty="0" smtClean="0">
                          <a:solidFill>
                            <a:schemeClr val="tx1"/>
                          </a:solidFill>
                        </a:rPr>
                        <a:t>Risk with LS</a:t>
                      </a:r>
                      <a:endParaRPr lang="en-US" sz="2400" b="1" dirty="0">
                        <a:solidFill>
                          <a:schemeClr val="tx1"/>
                        </a:solidFill>
                      </a:endParaRPr>
                    </a:p>
                  </a:txBody>
                  <a:tcPr>
                    <a:solidFill>
                      <a:schemeClr val="bg1">
                        <a:lumMod val="95000"/>
                      </a:schemeClr>
                    </a:solidFill>
                  </a:tcPr>
                </a:tc>
                <a:tc>
                  <a:txBody>
                    <a:bodyPr/>
                    <a:lstStyle/>
                    <a:p>
                      <a:pPr algn="ctr"/>
                      <a:r>
                        <a:rPr lang="en-US" sz="2400" b="1" dirty="0" smtClean="0">
                          <a:solidFill>
                            <a:schemeClr val="tx1"/>
                          </a:solidFill>
                        </a:rPr>
                        <a:t>Mean Age of Onset </a:t>
                      </a:r>
                      <a:r>
                        <a:rPr lang="en-US" sz="2400" b="1" baseline="0" dirty="0" smtClean="0">
                          <a:solidFill>
                            <a:schemeClr val="tx1"/>
                          </a:solidFill>
                        </a:rPr>
                        <a:t>with LS</a:t>
                      </a:r>
                      <a:endParaRPr lang="en-US" sz="2400" b="1"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450713">
                <a:tc>
                  <a:txBody>
                    <a:bodyPr/>
                    <a:lstStyle/>
                    <a:p>
                      <a:r>
                        <a:rPr lang="en-US" sz="2200" dirty="0" smtClean="0"/>
                        <a:t>Colorectal Cancer</a:t>
                      </a:r>
                      <a:endParaRPr lang="en-US" sz="2200" dirty="0"/>
                    </a:p>
                  </a:txBody>
                  <a:tcPr/>
                </a:tc>
                <a:tc>
                  <a:txBody>
                    <a:bodyPr/>
                    <a:lstStyle/>
                    <a:p>
                      <a:pPr algn="ctr"/>
                      <a:r>
                        <a:rPr lang="en-US" sz="2400" dirty="0" smtClean="0">
                          <a:solidFill>
                            <a:schemeClr val="tx1"/>
                          </a:solidFill>
                        </a:rPr>
                        <a:t>4.</a:t>
                      </a:r>
                      <a:r>
                        <a:rPr lang="en-US" sz="2400" dirty="0" smtClean="0"/>
                        <a:t>5%</a:t>
                      </a:r>
                      <a:endParaRPr lang="en-US" sz="2400" dirty="0"/>
                    </a:p>
                  </a:txBody>
                  <a:tcPr anchor="ctr"/>
                </a:tc>
                <a:tc>
                  <a:txBody>
                    <a:bodyPr/>
                    <a:lstStyle/>
                    <a:p>
                      <a:pPr algn="ctr"/>
                      <a:r>
                        <a:rPr lang="en-US" sz="2400" dirty="0" smtClean="0"/>
                        <a:t>≤ 8</a:t>
                      </a:r>
                      <a:r>
                        <a:rPr lang="en-US" sz="2400" dirty="0" smtClean="0">
                          <a:solidFill>
                            <a:schemeClr val="tx1"/>
                          </a:solidFill>
                        </a:rPr>
                        <a:t>2</a:t>
                      </a:r>
                      <a:r>
                        <a:rPr lang="en-US" sz="2400" dirty="0" smtClean="0"/>
                        <a:t>%</a:t>
                      </a:r>
                      <a:endParaRPr lang="en-US" sz="2400" dirty="0"/>
                    </a:p>
                  </a:txBody>
                  <a:tcPr anchor="ctr"/>
                </a:tc>
                <a:tc>
                  <a:txBody>
                    <a:bodyPr/>
                    <a:lstStyle/>
                    <a:p>
                      <a:pPr algn="ctr"/>
                      <a:r>
                        <a:rPr lang="en-US" sz="2400" dirty="0" smtClean="0"/>
                        <a:t>44-66 years</a:t>
                      </a:r>
                      <a:endParaRPr lang="en-US" sz="2400" dirty="0"/>
                    </a:p>
                  </a:txBody>
                  <a:tcPr anchor="ctr"/>
                </a:tc>
                <a:extLst>
                  <a:ext uri="{0D108BD9-81ED-4DB2-BD59-A6C34878D82A}">
                    <a16:rowId xmlns:a16="http://schemas.microsoft.com/office/drawing/2014/main" val="10001"/>
                  </a:ext>
                </a:extLst>
              </a:tr>
              <a:tr h="450713">
                <a:tc>
                  <a:txBody>
                    <a:bodyPr/>
                    <a:lstStyle/>
                    <a:p>
                      <a:r>
                        <a:rPr lang="en-US" sz="2200" dirty="0" smtClean="0"/>
                        <a:t>Endometrium</a:t>
                      </a:r>
                      <a:endParaRPr lang="en-US" sz="2200" dirty="0"/>
                    </a:p>
                  </a:txBody>
                  <a:tcPr/>
                </a:tc>
                <a:tc>
                  <a:txBody>
                    <a:bodyPr/>
                    <a:lstStyle/>
                    <a:p>
                      <a:pPr algn="ctr"/>
                      <a:r>
                        <a:rPr lang="en-US" sz="2400" dirty="0" smtClean="0"/>
                        <a:t>2.7%</a:t>
                      </a:r>
                      <a:endParaRPr lang="en-US" sz="2400" dirty="0"/>
                    </a:p>
                  </a:txBody>
                  <a:tcPr anchor="ctr"/>
                </a:tc>
                <a:tc>
                  <a:txBody>
                    <a:bodyPr/>
                    <a:lstStyle/>
                    <a:p>
                      <a:pPr algn="ctr"/>
                      <a:r>
                        <a:rPr lang="en-US" sz="2400" dirty="0" smtClean="0"/>
                        <a:t>≤ 60%</a:t>
                      </a:r>
                      <a:endParaRPr lang="en-US" sz="2400" dirty="0"/>
                    </a:p>
                  </a:txBody>
                  <a:tcPr anchor="ctr"/>
                </a:tc>
                <a:tc>
                  <a:txBody>
                    <a:bodyPr/>
                    <a:lstStyle/>
                    <a:p>
                      <a:pPr algn="ctr"/>
                      <a:r>
                        <a:rPr lang="en-US" sz="2400" dirty="0" smtClean="0"/>
                        <a:t>48-62 years</a:t>
                      </a:r>
                      <a:endParaRPr lang="en-US" sz="2400" dirty="0"/>
                    </a:p>
                  </a:txBody>
                  <a:tcPr anchor="ctr"/>
                </a:tc>
                <a:extLst>
                  <a:ext uri="{0D108BD9-81ED-4DB2-BD59-A6C34878D82A}">
                    <a16:rowId xmlns:a16="http://schemas.microsoft.com/office/drawing/2014/main" val="10002"/>
                  </a:ext>
                </a:extLst>
              </a:tr>
              <a:tr h="450713">
                <a:tc>
                  <a:txBody>
                    <a:bodyPr/>
                    <a:lstStyle/>
                    <a:p>
                      <a:r>
                        <a:rPr lang="en-US" sz="2200" dirty="0" smtClean="0"/>
                        <a:t>Stomach</a:t>
                      </a:r>
                      <a:endParaRPr lang="en-US" sz="2200" dirty="0"/>
                    </a:p>
                  </a:txBody>
                  <a:tcPr/>
                </a:tc>
                <a:tc>
                  <a:txBody>
                    <a:bodyPr/>
                    <a:lstStyle/>
                    <a:p>
                      <a:pPr algn="ctr"/>
                      <a:r>
                        <a:rPr lang="en-US" sz="2400" dirty="0" smtClean="0"/>
                        <a:t>&lt;1%</a:t>
                      </a:r>
                      <a:endParaRPr lang="en-US" sz="2400" dirty="0"/>
                    </a:p>
                  </a:txBody>
                  <a:tcPr anchor="ctr"/>
                </a:tc>
                <a:tc>
                  <a:txBody>
                    <a:bodyPr/>
                    <a:lstStyle/>
                    <a:p>
                      <a:pPr algn="ctr"/>
                      <a:r>
                        <a:rPr lang="en-US" sz="2400" dirty="0" smtClean="0"/>
                        <a:t>≤ 13%</a:t>
                      </a:r>
                      <a:endParaRPr lang="en-US" sz="2400" dirty="0"/>
                    </a:p>
                  </a:txBody>
                  <a:tcPr anchor="ctr"/>
                </a:tc>
                <a:tc>
                  <a:txBody>
                    <a:bodyPr/>
                    <a:lstStyle/>
                    <a:p>
                      <a:pPr algn="ctr"/>
                      <a:r>
                        <a:rPr lang="en-US" sz="2400" dirty="0" smtClean="0"/>
                        <a:t>56-78 years</a:t>
                      </a:r>
                      <a:endParaRPr lang="en-US" sz="2400" dirty="0"/>
                    </a:p>
                  </a:txBody>
                  <a:tcPr anchor="ctr"/>
                </a:tc>
                <a:extLst>
                  <a:ext uri="{0D108BD9-81ED-4DB2-BD59-A6C34878D82A}">
                    <a16:rowId xmlns:a16="http://schemas.microsoft.com/office/drawing/2014/main" val="10003"/>
                  </a:ext>
                </a:extLst>
              </a:tr>
              <a:tr h="450713">
                <a:tc>
                  <a:txBody>
                    <a:bodyPr/>
                    <a:lstStyle/>
                    <a:p>
                      <a:r>
                        <a:rPr lang="en-US" sz="2200" dirty="0" smtClean="0"/>
                        <a:t>Ovary</a:t>
                      </a:r>
                      <a:endParaRPr lang="en-US" sz="2200" dirty="0"/>
                    </a:p>
                  </a:txBody>
                  <a:tcPr/>
                </a:tc>
                <a:tc>
                  <a:txBody>
                    <a:bodyPr/>
                    <a:lstStyle/>
                    <a:p>
                      <a:pPr algn="ctr"/>
                      <a:r>
                        <a:rPr lang="en-US" sz="2400" dirty="0" smtClean="0"/>
                        <a:t>1.6%</a:t>
                      </a:r>
                      <a:endParaRPr lang="en-US" sz="2400" dirty="0"/>
                    </a:p>
                  </a:txBody>
                  <a:tcPr anchor="ctr"/>
                </a:tc>
                <a:tc>
                  <a:txBody>
                    <a:bodyPr/>
                    <a:lstStyle/>
                    <a:p>
                      <a:pPr algn="ctr"/>
                      <a:r>
                        <a:rPr lang="en-US" sz="2400" dirty="0" smtClean="0"/>
                        <a:t>≤ 24%</a:t>
                      </a:r>
                      <a:endParaRPr lang="en-US" sz="2400" dirty="0"/>
                    </a:p>
                  </a:txBody>
                  <a:tcPr anchor="ctr"/>
                </a:tc>
                <a:tc>
                  <a:txBody>
                    <a:bodyPr/>
                    <a:lstStyle/>
                    <a:p>
                      <a:pPr algn="ctr"/>
                      <a:r>
                        <a:rPr lang="en-US" sz="2400" dirty="0" smtClean="0"/>
                        <a:t>42-46 years</a:t>
                      </a:r>
                      <a:endParaRPr lang="en-US" sz="2400" dirty="0"/>
                    </a:p>
                  </a:txBody>
                  <a:tcPr anchor="ctr"/>
                </a:tc>
                <a:extLst>
                  <a:ext uri="{0D108BD9-81ED-4DB2-BD59-A6C34878D82A}">
                    <a16:rowId xmlns:a16="http://schemas.microsoft.com/office/drawing/2014/main" val="10004"/>
                  </a:ext>
                </a:extLst>
              </a:tr>
              <a:tr h="788747">
                <a:tc>
                  <a:txBody>
                    <a:bodyPr/>
                    <a:lstStyle/>
                    <a:p>
                      <a:r>
                        <a:rPr lang="en-US" sz="2200" dirty="0" err="1" smtClean="0"/>
                        <a:t>Hepatobiliary</a:t>
                      </a:r>
                      <a:r>
                        <a:rPr lang="en-US" sz="2200" dirty="0" smtClean="0"/>
                        <a:t> tract</a:t>
                      </a:r>
                      <a:endParaRPr lang="en-US" sz="2200" dirty="0"/>
                    </a:p>
                  </a:txBody>
                  <a:tcPr/>
                </a:tc>
                <a:tc>
                  <a:txBody>
                    <a:bodyPr/>
                    <a:lstStyle/>
                    <a:p>
                      <a:pPr algn="ctr"/>
                      <a:r>
                        <a:rPr lang="en-US" sz="2400" dirty="0" smtClean="0"/>
                        <a:t>&lt;1%</a:t>
                      </a:r>
                      <a:endParaRPr lang="en-US" sz="2400" dirty="0"/>
                    </a:p>
                  </a:txBody>
                  <a:tcPr anchor="ctr"/>
                </a:tc>
                <a:tc>
                  <a:txBody>
                    <a:bodyPr/>
                    <a:lstStyle/>
                    <a:p>
                      <a:pPr algn="ctr"/>
                      <a:r>
                        <a:rPr lang="en-US" sz="2400" dirty="0" smtClean="0"/>
                        <a:t>≤ 4%</a:t>
                      </a:r>
                      <a:endParaRPr lang="en-US" sz="2400" dirty="0"/>
                    </a:p>
                  </a:txBody>
                  <a:tcPr anchor="ctr"/>
                </a:tc>
                <a:tc>
                  <a:txBody>
                    <a:bodyPr/>
                    <a:lstStyle/>
                    <a:p>
                      <a:pPr algn="ctr"/>
                      <a:r>
                        <a:rPr lang="en-US" sz="2400" dirty="0" smtClean="0"/>
                        <a:t>50-57 years</a:t>
                      </a:r>
                      <a:endParaRPr lang="en-US" sz="2400" dirty="0"/>
                    </a:p>
                  </a:txBody>
                  <a:tcPr anchor="ctr"/>
                </a:tc>
                <a:extLst>
                  <a:ext uri="{0D108BD9-81ED-4DB2-BD59-A6C34878D82A}">
                    <a16:rowId xmlns:a16="http://schemas.microsoft.com/office/drawing/2014/main" val="10005"/>
                  </a:ext>
                </a:extLst>
              </a:tr>
              <a:tr h="450713">
                <a:tc>
                  <a:txBody>
                    <a:bodyPr/>
                    <a:lstStyle/>
                    <a:p>
                      <a:r>
                        <a:rPr lang="en-US" sz="2200" dirty="0" smtClean="0"/>
                        <a:t>Urinary</a:t>
                      </a:r>
                      <a:r>
                        <a:rPr lang="en-US" sz="2200" baseline="0" dirty="0" smtClean="0"/>
                        <a:t> tract</a:t>
                      </a:r>
                      <a:endParaRPr lang="en-US" sz="2200" dirty="0"/>
                    </a:p>
                  </a:txBody>
                  <a:tcPr/>
                </a:tc>
                <a:tc>
                  <a:txBody>
                    <a:bodyPr/>
                    <a:lstStyle/>
                    <a:p>
                      <a:pPr algn="ctr"/>
                      <a:r>
                        <a:rPr lang="en-US" sz="2400" dirty="0" smtClean="0"/>
                        <a:t>&lt;1%</a:t>
                      </a:r>
                      <a:endParaRPr lang="en-US" sz="2400" dirty="0"/>
                    </a:p>
                  </a:txBody>
                  <a:tcPr anchor="ctr"/>
                </a:tc>
                <a:tc>
                  <a:txBody>
                    <a:bodyPr/>
                    <a:lstStyle/>
                    <a:p>
                      <a:pPr algn="ctr"/>
                      <a:r>
                        <a:rPr lang="en-US" sz="2400" dirty="0" smtClean="0"/>
                        <a:t>≤ 7%</a:t>
                      </a:r>
                      <a:endParaRPr lang="en-US" sz="2400" dirty="0"/>
                    </a:p>
                  </a:txBody>
                  <a:tcPr anchor="ctr"/>
                </a:tc>
                <a:tc>
                  <a:txBody>
                    <a:bodyPr/>
                    <a:lstStyle/>
                    <a:p>
                      <a:pPr algn="ctr"/>
                      <a:r>
                        <a:rPr lang="en-US" sz="2400" dirty="0" smtClean="0"/>
                        <a:t>54-65 years</a:t>
                      </a:r>
                      <a:endParaRPr lang="en-US" sz="2400" dirty="0"/>
                    </a:p>
                  </a:txBody>
                  <a:tcPr anchor="ctr"/>
                </a:tc>
                <a:extLst>
                  <a:ext uri="{0D108BD9-81ED-4DB2-BD59-A6C34878D82A}">
                    <a16:rowId xmlns:a16="http://schemas.microsoft.com/office/drawing/2014/main" val="10006"/>
                  </a:ext>
                </a:extLst>
              </a:tr>
              <a:tr h="4507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t>Small bowel</a:t>
                      </a:r>
                    </a:p>
                  </a:txBody>
                  <a:tcPr/>
                </a:tc>
                <a:tc>
                  <a:txBody>
                    <a:bodyPr/>
                    <a:lstStyle/>
                    <a:p>
                      <a:pPr algn="ctr"/>
                      <a:r>
                        <a:rPr lang="en-US" sz="2400" dirty="0" smtClean="0"/>
                        <a:t>&lt;1%</a:t>
                      </a:r>
                      <a:endParaRPr lang="en-US" sz="2400" dirty="0"/>
                    </a:p>
                  </a:txBody>
                  <a:tcPr anchor="ctr"/>
                </a:tc>
                <a:tc>
                  <a:txBody>
                    <a:bodyPr/>
                    <a:lstStyle/>
                    <a:p>
                      <a:pPr algn="ctr"/>
                      <a:r>
                        <a:rPr lang="en-US" sz="2400" dirty="0" smtClean="0"/>
                        <a:t>≤ 6%</a:t>
                      </a:r>
                      <a:endParaRPr lang="en-US" sz="2400" dirty="0"/>
                    </a:p>
                  </a:txBody>
                  <a:tcPr anchor="ctr"/>
                </a:tc>
                <a:tc>
                  <a:txBody>
                    <a:bodyPr/>
                    <a:lstStyle/>
                    <a:p>
                      <a:pPr algn="ctr"/>
                      <a:r>
                        <a:rPr lang="en-US" sz="2400" dirty="0" smtClean="0"/>
                        <a:t>47-59 years</a:t>
                      </a:r>
                      <a:endParaRPr lang="en-US" sz="2400" dirty="0"/>
                    </a:p>
                  </a:txBody>
                  <a:tcPr anchor="ctr"/>
                </a:tc>
                <a:extLst>
                  <a:ext uri="{0D108BD9-81ED-4DB2-BD59-A6C34878D82A}">
                    <a16:rowId xmlns:a16="http://schemas.microsoft.com/office/drawing/2014/main" val="10007"/>
                  </a:ext>
                </a:extLst>
              </a:tr>
              <a:tr h="788747">
                <a:tc>
                  <a:txBody>
                    <a:bodyPr/>
                    <a:lstStyle/>
                    <a:p>
                      <a:r>
                        <a:rPr lang="en-US" sz="2200" dirty="0" smtClean="0"/>
                        <a:t>Brain/ central nervous system</a:t>
                      </a:r>
                      <a:endParaRPr lang="en-US" sz="2200" dirty="0"/>
                    </a:p>
                  </a:txBody>
                  <a:tcPr/>
                </a:tc>
                <a:tc>
                  <a:txBody>
                    <a:bodyPr/>
                    <a:lstStyle/>
                    <a:p>
                      <a:pPr algn="ctr"/>
                      <a:r>
                        <a:rPr lang="en-US" sz="2400" dirty="0" smtClean="0"/>
                        <a:t>&lt;1%</a:t>
                      </a:r>
                      <a:endParaRPr lang="en-US" sz="2400" dirty="0"/>
                    </a:p>
                  </a:txBody>
                  <a:tcPr anchor="ctr"/>
                </a:tc>
                <a:tc>
                  <a:txBody>
                    <a:bodyPr/>
                    <a:lstStyle/>
                    <a:p>
                      <a:pPr algn="ctr"/>
                      <a:r>
                        <a:rPr lang="en-US" sz="2400" dirty="0" smtClean="0"/>
                        <a:t>≤ 3%</a:t>
                      </a:r>
                      <a:endParaRPr lang="en-US" sz="2400" dirty="0"/>
                    </a:p>
                  </a:txBody>
                  <a:tcPr anchor="ctr"/>
                </a:tc>
                <a:tc>
                  <a:txBody>
                    <a:bodyPr/>
                    <a:lstStyle/>
                    <a:p>
                      <a:pPr algn="ctr"/>
                      <a:r>
                        <a:rPr lang="en-US" sz="2400" dirty="0" smtClean="0"/>
                        <a:t>45-50 years</a:t>
                      </a:r>
                      <a:endParaRPr lang="en-US" sz="2400" dirty="0"/>
                    </a:p>
                  </a:txBody>
                  <a:tcPr anchor="ctr"/>
                </a:tc>
                <a:extLst>
                  <a:ext uri="{0D108BD9-81ED-4DB2-BD59-A6C34878D82A}">
                    <a16:rowId xmlns:a16="http://schemas.microsoft.com/office/drawing/2014/main" val="10008"/>
                  </a:ext>
                </a:extLst>
              </a:tr>
            </a:tbl>
          </a:graphicData>
        </a:graphic>
      </p:graphicFrame>
      <p:sp>
        <p:nvSpPr>
          <p:cNvPr id="4" name="TextBox 3"/>
          <p:cNvSpPr txBox="1"/>
          <p:nvPr/>
        </p:nvSpPr>
        <p:spPr>
          <a:xfrm>
            <a:off x="1714761" y="6546887"/>
            <a:ext cx="8729133" cy="369332"/>
          </a:xfrm>
          <a:prstGeom prst="rect">
            <a:avLst/>
          </a:prstGeom>
          <a:noFill/>
        </p:spPr>
        <p:txBody>
          <a:bodyPr wrap="square" rtlCol="0">
            <a:spAutoFit/>
          </a:bodyPr>
          <a:lstStyle/>
          <a:p>
            <a:pPr defTabSz="457200"/>
            <a:r>
              <a:rPr lang="en-US" dirty="0">
                <a:solidFill>
                  <a:srgbClr val="FF0000"/>
                </a:solidFill>
                <a:latin typeface="Calibri"/>
                <a:hlinkClick r:id="rId3"/>
              </a:rPr>
              <a:t>Source: NCCN http://www.nccn.org/professionals/physician_gls/pdf/genetics_colon.pdf</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a:t>
            </a:fld>
            <a:endParaRPr lang="en-US">
              <a:solidFill>
                <a:prstClr val="black">
                  <a:tint val="75000"/>
                </a:prstClr>
              </a:solidFill>
              <a:latin typeface="Calibri"/>
            </a:endParaRPr>
          </a:p>
        </p:txBody>
      </p:sp>
    </p:spTree>
    <p:extLst>
      <p:ext uri="{BB962C8B-B14F-4D97-AF65-F5344CB8AC3E}">
        <p14:creationId xmlns:p14="http://schemas.microsoft.com/office/powerpoint/2010/main" val="34923460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USPSTF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2: All adult women with a family history of breast cancer should be referred for further genetic evaluation.</a:t>
            </a:r>
          </a:p>
          <a:p>
            <a:pPr marL="0" indent="0">
              <a:buNone/>
            </a:pPr>
            <a:endParaRPr lang="en-US" dirty="0"/>
          </a:p>
          <a:p>
            <a:pPr marL="514350" indent="-514350">
              <a:buAutoNum type="alphaLcPeriod"/>
            </a:pPr>
            <a:r>
              <a:rPr lang="en-US" dirty="0" smtClean="0"/>
              <a:t>True</a:t>
            </a:r>
          </a:p>
          <a:p>
            <a:pPr marL="514350" indent="-514350">
              <a:buAutoNum type="alphaLcPeriod"/>
            </a:pPr>
            <a:r>
              <a:rPr lang="en-US" dirty="0" smtClean="0"/>
              <a:t>False</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80</a:t>
            </a:fld>
            <a:endParaRPr lang="en-US">
              <a:solidFill>
                <a:prstClr val="black">
                  <a:tint val="75000"/>
                </a:prstClr>
              </a:solidFill>
              <a:latin typeface="Calibri"/>
            </a:endParaRPr>
          </a:p>
        </p:txBody>
      </p:sp>
    </p:spTree>
    <p:extLst>
      <p:ext uri="{BB962C8B-B14F-4D97-AF65-F5344CB8AC3E}">
        <p14:creationId xmlns:p14="http://schemas.microsoft.com/office/powerpoint/2010/main" val="2851635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2: All adult women with a family history of breast cancer should be referred for further genetic evaluation.</a:t>
            </a:r>
          </a:p>
          <a:p>
            <a:pPr marL="0" indent="0">
              <a:buNone/>
            </a:pPr>
            <a:endParaRPr lang="en-US" dirty="0"/>
          </a:p>
          <a:p>
            <a:pPr marL="514350" indent="-514350">
              <a:buAutoNum type="alphaLcPeriod"/>
            </a:pPr>
            <a:r>
              <a:rPr lang="en-US" dirty="0" smtClean="0"/>
              <a:t>True</a:t>
            </a:r>
          </a:p>
          <a:p>
            <a:pPr marL="514350" indent="-514350">
              <a:buAutoNum type="alphaLcPeriod"/>
            </a:pPr>
            <a:r>
              <a:rPr lang="en-US" sz="3600" b="1" dirty="0"/>
              <a:t>False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81</a:t>
            </a:fld>
            <a:endParaRPr lang="en-US">
              <a:solidFill>
                <a:prstClr val="black">
                  <a:tint val="75000"/>
                </a:prstClr>
              </a:solidFill>
              <a:latin typeface="Calibri"/>
            </a:endParaRPr>
          </a:p>
        </p:txBody>
      </p:sp>
    </p:spTree>
    <p:extLst>
      <p:ext uri="{BB962C8B-B14F-4D97-AF65-F5344CB8AC3E}">
        <p14:creationId xmlns:p14="http://schemas.microsoft.com/office/powerpoint/2010/main" val="7455253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3: Any adult woman with multiple primary breast cancers should be referred for further genetic evaluation.</a:t>
            </a:r>
          </a:p>
          <a:p>
            <a:pPr marL="0" indent="0">
              <a:buNone/>
            </a:pPr>
            <a:endParaRPr lang="en-US" dirty="0"/>
          </a:p>
          <a:p>
            <a:pPr marL="514350" indent="-514350">
              <a:buAutoNum type="alphaLcPeriod"/>
            </a:pPr>
            <a:r>
              <a:rPr lang="en-US" dirty="0" smtClean="0"/>
              <a:t>True</a:t>
            </a:r>
          </a:p>
          <a:p>
            <a:pPr marL="514350" indent="-514350">
              <a:buAutoNum type="alphaLcPeriod"/>
            </a:pPr>
            <a:r>
              <a:rPr lang="en-US" dirty="0" smtClean="0"/>
              <a:t>False</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82</a:t>
            </a:fld>
            <a:endParaRPr lang="en-US">
              <a:solidFill>
                <a:prstClr val="black">
                  <a:tint val="75000"/>
                </a:prstClr>
              </a:solidFill>
              <a:latin typeface="Calibri"/>
            </a:endParaRPr>
          </a:p>
        </p:txBody>
      </p:sp>
    </p:spTree>
    <p:extLst>
      <p:ext uri="{BB962C8B-B14F-4D97-AF65-F5344CB8AC3E}">
        <p14:creationId xmlns:p14="http://schemas.microsoft.com/office/powerpoint/2010/main" val="26161477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3: Any adult woman with multiple primary breast cancers should be referred for further genetic evaluation.</a:t>
            </a:r>
          </a:p>
          <a:p>
            <a:pPr marL="0" indent="0">
              <a:buNone/>
            </a:pPr>
            <a:endParaRPr lang="en-US" dirty="0"/>
          </a:p>
          <a:p>
            <a:pPr marL="514350" indent="-514350">
              <a:buAutoNum type="alphaLcPeriod"/>
            </a:pPr>
            <a:r>
              <a:rPr lang="en-US" sz="3600" b="1" dirty="0"/>
              <a:t>True</a:t>
            </a:r>
          </a:p>
          <a:p>
            <a:pPr marL="514350" indent="-514350">
              <a:buAutoNum type="alphaLcPeriod"/>
            </a:pPr>
            <a:r>
              <a:rPr lang="en-US" dirty="0" smtClean="0"/>
              <a:t>False</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83</a:t>
            </a:fld>
            <a:endParaRPr lang="en-US">
              <a:solidFill>
                <a:prstClr val="black">
                  <a:tint val="75000"/>
                </a:prstClr>
              </a:solidFill>
              <a:latin typeface="Calibri"/>
            </a:endParaRPr>
          </a:p>
        </p:txBody>
      </p:sp>
    </p:spTree>
    <p:extLst>
      <p:ext uri="{BB962C8B-B14F-4D97-AF65-F5344CB8AC3E}">
        <p14:creationId xmlns:p14="http://schemas.microsoft.com/office/powerpoint/2010/main" val="14577238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Scenario 4: Your patient, Karen, was recently diagnosed with breast cancer.  Her mother died of breast cancer that was diagnosed at age 65 and her mother’s sister was diagnosed with breast cancer at age 58 and is still living.  Because so many people in her family have been affected by breast cancer, she is concerned about the risks for her younger sisters and asks if there is anything she can do to help them.  Karen should be referred for further genetic evaluation.</a:t>
            </a:r>
          </a:p>
          <a:p>
            <a:pPr marL="0" indent="0">
              <a:buNone/>
            </a:pPr>
            <a:endParaRPr lang="en-US" dirty="0"/>
          </a:p>
          <a:p>
            <a:pPr marL="514350" indent="-514350">
              <a:buAutoNum type="alphaLcPeriod"/>
            </a:pPr>
            <a:r>
              <a:rPr lang="en-US" sz="3600" dirty="0"/>
              <a:t>True</a:t>
            </a:r>
          </a:p>
          <a:p>
            <a:pPr marL="514350" indent="-514350">
              <a:buAutoNum type="alphaLcPeriod"/>
            </a:pPr>
            <a:r>
              <a:rPr lang="en-US" dirty="0"/>
              <a:t>False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84</a:t>
            </a:fld>
            <a:endParaRPr lang="en-US">
              <a:solidFill>
                <a:prstClr val="black">
                  <a:tint val="75000"/>
                </a:prstClr>
              </a:solidFill>
              <a:latin typeface="Calibri"/>
            </a:endParaRPr>
          </a:p>
        </p:txBody>
      </p:sp>
    </p:spTree>
    <p:extLst>
      <p:ext uri="{BB962C8B-B14F-4D97-AF65-F5344CB8AC3E}">
        <p14:creationId xmlns:p14="http://schemas.microsoft.com/office/powerpoint/2010/main" val="18462626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Scenario 4: </a:t>
            </a:r>
            <a:r>
              <a:rPr lang="en-US" sz="2800" dirty="0"/>
              <a:t>Your patient, Karen, was recently diagnosed with breast cancer.  Her mother died of breast cancer that was diagnosed at age 65 and her mother’s sister was diagnosed with breast cancer at age 58 and is still living.  Because so many people in her family have been affected by breast cancer, she is concerned about the risks for her younger sisters and asks if there is anything she can do to help them.  Karen should be referred for further genetic evaluation.</a:t>
            </a:r>
          </a:p>
          <a:p>
            <a:pPr marL="0" indent="0">
              <a:buNone/>
            </a:pPr>
            <a:endParaRPr lang="en-US" sz="2800" dirty="0"/>
          </a:p>
          <a:p>
            <a:pPr marL="514350" indent="-514350">
              <a:buAutoNum type="alphaLcPeriod"/>
            </a:pPr>
            <a:r>
              <a:rPr lang="en-US" sz="2800" b="1" dirty="0"/>
              <a:t>True</a:t>
            </a:r>
          </a:p>
          <a:p>
            <a:pPr marL="514350" indent="-514350">
              <a:buAutoNum type="alphaLcPeriod"/>
            </a:pPr>
            <a:r>
              <a:rPr lang="en-US" sz="2800" dirty="0" smtClean="0"/>
              <a:t>False</a:t>
            </a:r>
            <a:endParaRPr lang="en-US" sz="2800"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85</a:t>
            </a:fld>
            <a:endParaRPr lang="en-US">
              <a:solidFill>
                <a:prstClr val="black">
                  <a:tint val="75000"/>
                </a:prstClr>
              </a:solidFill>
              <a:latin typeface="Calibri"/>
            </a:endParaRPr>
          </a:p>
        </p:txBody>
      </p:sp>
    </p:spTree>
    <p:extLst>
      <p:ext uri="{BB962C8B-B14F-4D97-AF65-F5344CB8AC3E}">
        <p14:creationId xmlns:p14="http://schemas.microsoft.com/office/powerpoint/2010/main" val="38166654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Scenario 5: </a:t>
            </a:r>
            <a:r>
              <a:rPr lang="en-US" dirty="0"/>
              <a:t>Your patient, Kristen, has no personal history of cancer. However, her paternal first cousin, Tara, was recently diagnosed with breast cancer and underwent genetic testing.  Tara was found to be a carrier of a </a:t>
            </a:r>
            <a:r>
              <a:rPr lang="en-US" i="1" dirty="0"/>
              <a:t>BRCA2</a:t>
            </a:r>
            <a:r>
              <a:rPr lang="en-US" dirty="0"/>
              <a:t> mutation.  Kristen’s father and Tara’s parents have passed away, so they are not available for genetic testing.  Kristen should be referred for further genetic evaluation. </a:t>
            </a:r>
            <a:endParaRPr lang="en-US" dirty="0" smtClean="0"/>
          </a:p>
          <a:p>
            <a:pPr marL="0" indent="0">
              <a:buNone/>
            </a:pPr>
            <a:endParaRPr lang="en-US" dirty="0"/>
          </a:p>
          <a:p>
            <a:pPr marL="514350" indent="-514350">
              <a:buAutoNum type="alphaLcPeriod"/>
            </a:pPr>
            <a:r>
              <a:rPr lang="en-US" dirty="0" smtClean="0"/>
              <a:t>True</a:t>
            </a:r>
          </a:p>
          <a:p>
            <a:pPr marL="514350" indent="-514350">
              <a:buAutoNum type="alphaLcPeriod"/>
            </a:pPr>
            <a:r>
              <a:rPr lang="en-US" dirty="0" smtClean="0"/>
              <a:t>False</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86</a:t>
            </a:fld>
            <a:endParaRPr lang="en-US">
              <a:solidFill>
                <a:prstClr val="black">
                  <a:tint val="75000"/>
                </a:prstClr>
              </a:solidFill>
              <a:latin typeface="Calibri"/>
            </a:endParaRPr>
          </a:p>
        </p:txBody>
      </p:sp>
    </p:spTree>
    <p:extLst>
      <p:ext uri="{BB962C8B-B14F-4D97-AF65-F5344CB8AC3E}">
        <p14:creationId xmlns:p14="http://schemas.microsoft.com/office/powerpoint/2010/main" val="22927305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HBOC Scenarios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Scenario </a:t>
            </a:r>
            <a:r>
              <a:rPr lang="en-US" dirty="0" smtClean="0"/>
              <a:t>5: </a:t>
            </a:r>
            <a:r>
              <a:rPr lang="en-US" dirty="0"/>
              <a:t>Your patient, Kristen, has no personal history of cancer. However, her paternal first cousin, Tara, was recently diagnosed with breast cancer and underwent genetic testing.  Tara was found to be a carrier of a </a:t>
            </a:r>
            <a:r>
              <a:rPr lang="en-US" i="1" dirty="0"/>
              <a:t>BRCA2</a:t>
            </a:r>
            <a:r>
              <a:rPr lang="en-US" dirty="0"/>
              <a:t> mutation.  Kristen’s father and Tara’s parents have passed away, so they are not available for genetic testing.  Kristen should be referred for further genetic evaluation. </a:t>
            </a:r>
          </a:p>
          <a:p>
            <a:pPr marL="0" indent="0">
              <a:buNone/>
            </a:pPr>
            <a:endParaRPr lang="en-US" dirty="0"/>
          </a:p>
          <a:p>
            <a:pPr marL="514350" indent="-514350">
              <a:buAutoNum type="alphaLcPeriod"/>
            </a:pPr>
            <a:r>
              <a:rPr lang="en-US" b="1" dirty="0"/>
              <a:t>True</a:t>
            </a:r>
          </a:p>
          <a:p>
            <a:pPr marL="514350" indent="-514350">
              <a:buAutoNum type="alphaLcPeriod"/>
            </a:pPr>
            <a:r>
              <a:rPr lang="en-US" dirty="0"/>
              <a:t>False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87</a:t>
            </a:fld>
            <a:endParaRPr lang="en-US">
              <a:solidFill>
                <a:prstClr val="black">
                  <a:tint val="75000"/>
                </a:prstClr>
              </a:solidFill>
              <a:latin typeface="Calibri"/>
            </a:endParaRPr>
          </a:p>
        </p:txBody>
      </p:sp>
    </p:spTree>
    <p:extLst>
      <p:ext uri="{BB962C8B-B14F-4D97-AF65-F5344CB8AC3E}">
        <p14:creationId xmlns:p14="http://schemas.microsoft.com/office/powerpoint/2010/main" val="23670720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HBOC Scenarios</a:t>
            </a:r>
          </a:p>
        </p:txBody>
      </p:sp>
      <p:sp>
        <p:nvSpPr>
          <p:cNvPr id="3" name="Content Placeholder 2"/>
          <p:cNvSpPr>
            <a:spLocks noGrp="1"/>
          </p:cNvSpPr>
          <p:nvPr>
            <p:ph idx="1"/>
          </p:nvPr>
        </p:nvSpPr>
        <p:spPr/>
        <p:txBody>
          <a:bodyPr>
            <a:normAutofit/>
          </a:bodyPr>
          <a:lstStyle/>
          <a:p>
            <a:pPr marL="0" indent="0">
              <a:buNone/>
            </a:pPr>
            <a:r>
              <a:rPr lang="en-US" dirty="0" smtClean="0"/>
              <a:t>Scenario 6</a:t>
            </a:r>
            <a:r>
              <a:rPr lang="en-US" dirty="0"/>
              <a:t>: </a:t>
            </a:r>
            <a:r>
              <a:rPr lang="en-US" dirty="0" smtClean="0"/>
              <a:t>Your </a:t>
            </a:r>
            <a:r>
              <a:rPr lang="en-US" dirty="0"/>
              <a:t>patient, Alice, has never had cancer, but her sister, Nina, got breast cancer at age 40. Nina is not interested in getting genetic testing, so Alice decided to get </a:t>
            </a:r>
            <a:r>
              <a:rPr lang="en-US" i="1" dirty="0"/>
              <a:t>BRCA</a:t>
            </a:r>
            <a:r>
              <a:rPr lang="en-US" dirty="0"/>
              <a:t> testing herself, and her test results were negative.  This means that Alice is not at an increased risk for breast cancer.        </a:t>
            </a:r>
          </a:p>
          <a:p>
            <a:pPr marL="0" indent="0">
              <a:buNone/>
            </a:pPr>
            <a:endParaRPr lang="en-US" dirty="0"/>
          </a:p>
          <a:p>
            <a:pPr marL="0" indent="0">
              <a:buNone/>
            </a:pPr>
            <a:r>
              <a:rPr lang="en-US" dirty="0"/>
              <a:t>a.	True </a:t>
            </a:r>
          </a:p>
          <a:p>
            <a:pPr marL="0" indent="0">
              <a:buNone/>
            </a:pPr>
            <a:r>
              <a:rPr lang="en-US" dirty="0"/>
              <a:t>b.	False </a:t>
            </a:r>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88</a:t>
            </a:fld>
            <a:endParaRPr lang="en-US">
              <a:solidFill>
                <a:prstClr val="black">
                  <a:tint val="75000"/>
                </a:prstClr>
              </a:solidFill>
              <a:latin typeface="Calibri"/>
            </a:endParaRPr>
          </a:p>
        </p:txBody>
      </p:sp>
    </p:spTree>
    <p:extLst>
      <p:ext uri="{BB962C8B-B14F-4D97-AF65-F5344CB8AC3E}">
        <p14:creationId xmlns:p14="http://schemas.microsoft.com/office/powerpoint/2010/main" val="15771116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HBOC Scenarios</a:t>
            </a:r>
          </a:p>
        </p:txBody>
      </p:sp>
      <p:sp>
        <p:nvSpPr>
          <p:cNvPr id="3" name="Content Placeholder 2"/>
          <p:cNvSpPr>
            <a:spLocks noGrp="1"/>
          </p:cNvSpPr>
          <p:nvPr>
            <p:ph idx="1"/>
          </p:nvPr>
        </p:nvSpPr>
        <p:spPr/>
        <p:txBody>
          <a:bodyPr>
            <a:normAutofit/>
          </a:bodyPr>
          <a:lstStyle/>
          <a:p>
            <a:pPr marL="0" indent="0">
              <a:buNone/>
            </a:pPr>
            <a:r>
              <a:rPr lang="en-US" dirty="0"/>
              <a:t>Scenario 6: Your patient, Alice, has never had cancer, but her sister, Nina, got breast cancer at age 40. Nina is not interested in getting genetic testing, so Alice decided to get </a:t>
            </a:r>
            <a:r>
              <a:rPr lang="en-US" i="1" dirty="0"/>
              <a:t>BRCA</a:t>
            </a:r>
            <a:r>
              <a:rPr lang="en-US" dirty="0"/>
              <a:t> testing herself, and her test results were negative.  This means that Alice is not at an increased risk for breast cancer.        </a:t>
            </a:r>
          </a:p>
          <a:p>
            <a:pPr marL="0" indent="0">
              <a:buNone/>
            </a:pPr>
            <a:endParaRPr lang="en-US" dirty="0"/>
          </a:p>
          <a:p>
            <a:pPr marL="0" indent="0">
              <a:buNone/>
            </a:pPr>
            <a:r>
              <a:rPr lang="en-US" dirty="0"/>
              <a:t>a.	True </a:t>
            </a:r>
          </a:p>
          <a:p>
            <a:pPr marL="0" indent="0">
              <a:buNone/>
            </a:pPr>
            <a:r>
              <a:rPr lang="en-US" b="1" dirty="0"/>
              <a:t>b.	False </a:t>
            </a:r>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89</a:t>
            </a:fld>
            <a:endParaRPr lang="en-US">
              <a:solidFill>
                <a:prstClr val="black">
                  <a:tint val="75000"/>
                </a:prstClr>
              </a:solidFill>
              <a:latin typeface="Calibri"/>
            </a:endParaRPr>
          </a:p>
        </p:txBody>
      </p:sp>
    </p:spTree>
    <p:extLst>
      <p:ext uri="{BB962C8B-B14F-4D97-AF65-F5344CB8AC3E}">
        <p14:creationId xmlns:p14="http://schemas.microsoft.com/office/powerpoint/2010/main" val="1724338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03399"/>
            <a:ext cx="8229600" cy="3097212"/>
          </a:xfrm>
        </p:spPr>
        <p:txBody>
          <a:bodyPr>
            <a:normAutofit/>
          </a:bodyPr>
          <a:lstStyle/>
          <a:p>
            <a:r>
              <a:rPr lang="en-US" sz="3600" dirty="0"/>
              <a:t>Identifying Patients at Risk for Hereditary Breast and Ovarian Cancer Syndrome and Lynch Syndrome</a:t>
            </a:r>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a:t>
            </a:fld>
            <a:endParaRPr lang="en-US">
              <a:solidFill>
                <a:prstClr val="black">
                  <a:tint val="75000"/>
                </a:prstClr>
              </a:solidFill>
              <a:latin typeface="Calibri"/>
            </a:endParaRPr>
          </a:p>
        </p:txBody>
      </p:sp>
    </p:spTree>
    <p:extLst>
      <p:ext uri="{BB962C8B-B14F-4D97-AF65-F5344CB8AC3E}">
        <p14:creationId xmlns:p14="http://schemas.microsoft.com/office/powerpoint/2010/main" val="8703113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HBOC Scenarios</a:t>
            </a:r>
          </a:p>
        </p:txBody>
      </p:sp>
      <p:sp>
        <p:nvSpPr>
          <p:cNvPr id="3" name="Content Placeholder 2"/>
          <p:cNvSpPr>
            <a:spLocks noGrp="1"/>
          </p:cNvSpPr>
          <p:nvPr>
            <p:ph idx="1"/>
          </p:nvPr>
        </p:nvSpPr>
        <p:spPr/>
        <p:txBody>
          <a:bodyPr>
            <a:normAutofit lnSpcReduction="10000"/>
          </a:bodyPr>
          <a:lstStyle/>
          <a:p>
            <a:pPr marL="0" indent="0">
              <a:buNone/>
            </a:pPr>
            <a:r>
              <a:rPr lang="en-US" dirty="0" smtClean="0"/>
              <a:t>Scenario </a:t>
            </a:r>
            <a:r>
              <a:rPr lang="en-US" dirty="0"/>
              <a:t>7: </a:t>
            </a:r>
            <a:r>
              <a:rPr lang="en-US" dirty="0" smtClean="0"/>
              <a:t>Your </a:t>
            </a:r>
            <a:r>
              <a:rPr lang="en-US" dirty="0"/>
              <a:t>patient, Megan, has been diagnosed with triple negative breast cancer at age 65.  No one else in her family has ever been diagnosed with breast or ovarian cancer, but Megan has </a:t>
            </a:r>
            <a:r>
              <a:rPr lang="en-US" dirty="0" smtClean="0"/>
              <a:t>four </a:t>
            </a:r>
            <a:r>
              <a:rPr lang="en-US" dirty="0"/>
              <a:t>daughters and is worried about their risk for breast cancer.  Despite her concerns, Megan should not be referred for further genetic evaluation</a:t>
            </a:r>
            <a:r>
              <a:rPr lang="en-US" dirty="0" smtClean="0"/>
              <a:t>.</a:t>
            </a:r>
          </a:p>
          <a:p>
            <a:pPr marL="0" indent="0">
              <a:buNone/>
            </a:pPr>
            <a:endParaRPr lang="en-US" dirty="0"/>
          </a:p>
          <a:p>
            <a:pPr marL="514350" indent="-514350">
              <a:buAutoNum type="alphaLcPeriod"/>
            </a:pPr>
            <a:r>
              <a:rPr lang="en-US" dirty="0" smtClean="0"/>
              <a:t>True</a:t>
            </a:r>
          </a:p>
          <a:p>
            <a:pPr marL="514350" indent="-514350">
              <a:buAutoNum type="alphaLcPeriod"/>
            </a:pPr>
            <a:r>
              <a:rPr lang="en-US" dirty="0" smtClean="0"/>
              <a:t>False </a:t>
            </a: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90</a:t>
            </a:fld>
            <a:endParaRPr lang="en-US">
              <a:solidFill>
                <a:prstClr val="black">
                  <a:tint val="75000"/>
                </a:prstClr>
              </a:solidFill>
              <a:latin typeface="Calibri"/>
            </a:endParaRPr>
          </a:p>
        </p:txBody>
      </p:sp>
    </p:spTree>
    <p:extLst>
      <p:ext uri="{BB962C8B-B14F-4D97-AF65-F5344CB8AC3E}">
        <p14:creationId xmlns:p14="http://schemas.microsoft.com/office/powerpoint/2010/main" val="7793496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HBOC Scenarios</a:t>
            </a:r>
          </a:p>
        </p:txBody>
      </p:sp>
      <p:sp>
        <p:nvSpPr>
          <p:cNvPr id="3" name="Content Placeholder 2"/>
          <p:cNvSpPr>
            <a:spLocks noGrp="1"/>
          </p:cNvSpPr>
          <p:nvPr>
            <p:ph idx="1"/>
          </p:nvPr>
        </p:nvSpPr>
        <p:spPr/>
        <p:txBody>
          <a:bodyPr>
            <a:normAutofit lnSpcReduction="10000"/>
          </a:bodyPr>
          <a:lstStyle/>
          <a:p>
            <a:pPr marL="0" indent="0">
              <a:buNone/>
            </a:pPr>
            <a:r>
              <a:rPr lang="en-US" dirty="0"/>
              <a:t>Scenario 7: Your patient, Megan, has been diagnosed with triple negative breast cancer at age 65.  No one else in her family has ever been diagnosed with breast or ovarian cancer, but Megan has </a:t>
            </a:r>
            <a:r>
              <a:rPr lang="en-US" dirty="0" smtClean="0"/>
              <a:t>four </a:t>
            </a:r>
            <a:r>
              <a:rPr lang="en-US" dirty="0"/>
              <a:t>daughters and is worried about their risk for breast cancer.  Despite her concerns, Megan </a:t>
            </a:r>
            <a:r>
              <a:rPr lang="en-US" dirty="0" smtClean="0"/>
              <a:t>does not meet the criteria for further </a:t>
            </a:r>
            <a:r>
              <a:rPr lang="en-US" dirty="0"/>
              <a:t>genetic evaluation.</a:t>
            </a:r>
          </a:p>
          <a:p>
            <a:pPr marL="0" indent="0">
              <a:buNone/>
            </a:pPr>
            <a:endParaRPr lang="en-US" dirty="0" smtClean="0"/>
          </a:p>
          <a:p>
            <a:pPr marL="514350" indent="-514350">
              <a:buAutoNum type="alphaLcPeriod"/>
            </a:pPr>
            <a:r>
              <a:rPr lang="en-US" b="1" dirty="0"/>
              <a:t>True</a:t>
            </a:r>
          </a:p>
          <a:p>
            <a:pPr marL="514350" indent="-514350">
              <a:buAutoNum type="alphaLcPeriod"/>
            </a:pPr>
            <a:r>
              <a:rPr lang="en-US" dirty="0"/>
              <a:t>False </a:t>
            </a:r>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91</a:t>
            </a:fld>
            <a:endParaRPr lang="en-US">
              <a:solidFill>
                <a:prstClr val="black">
                  <a:tint val="75000"/>
                </a:prstClr>
              </a:solidFill>
              <a:latin typeface="Calibri"/>
            </a:endParaRPr>
          </a:p>
        </p:txBody>
      </p:sp>
    </p:spTree>
    <p:extLst>
      <p:ext uri="{BB962C8B-B14F-4D97-AF65-F5344CB8AC3E}">
        <p14:creationId xmlns:p14="http://schemas.microsoft.com/office/powerpoint/2010/main" val="10175012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1: All colorectal cancers should be screened for Lynch syndrome.</a:t>
            </a:r>
          </a:p>
          <a:p>
            <a:pPr marL="0" indent="0">
              <a:buNone/>
            </a:pPr>
            <a:endParaRPr lang="en-US" dirty="0" smtClean="0"/>
          </a:p>
          <a:p>
            <a:pPr marL="514350" indent="-514350">
              <a:buAutoNum type="alphaLcPeriod"/>
            </a:pPr>
            <a:r>
              <a:rPr lang="en-US" dirty="0" smtClean="0"/>
              <a:t>True</a:t>
            </a:r>
          </a:p>
          <a:p>
            <a:pPr marL="514350" indent="-514350">
              <a:buAutoNum type="alphaLcPeriod"/>
            </a:pPr>
            <a:r>
              <a:rPr lang="en-US" dirty="0" smtClean="0"/>
              <a:t>False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92</a:t>
            </a:fld>
            <a:endParaRPr lang="en-US">
              <a:solidFill>
                <a:prstClr val="black">
                  <a:tint val="75000"/>
                </a:prstClr>
              </a:solidFill>
              <a:latin typeface="Calibri"/>
            </a:endParaRPr>
          </a:p>
        </p:txBody>
      </p:sp>
    </p:spTree>
    <p:extLst>
      <p:ext uri="{BB962C8B-B14F-4D97-AF65-F5344CB8AC3E}">
        <p14:creationId xmlns:p14="http://schemas.microsoft.com/office/powerpoint/2010/main" val="33369848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1: </a:t>
            </a:r>
            <a:r>
              <a:rPr lang="en-US" dirty="0"/>
              <a:t>All colorectal cancers should be screened for Lynch syndrome.</a:t>
            </a:r>
          </a:p>
          <a:p>
            <a:pPr marL="0" indent="0">
              <a:buNone/>
            </a:pPr>
            <a:endParaRPr lang="en-US" dirty="0" smtClean="0"/>
          </a:p>
          <a:p>
            <a:pPr marL="514350" indent="-514350">
              <a:buAutoNum type="alphaLcPeriod"/>
            </a:pPr>
            <a:r>
              <a:rPr lang="en-US" sz="3600" b="1" dirty="0"/>
              <a:t>True</a:t>
            </a:r>
          </a:p>
          <a:p>
            <a:pPr marL="514350" indent="-514350">
              <a:buAutoNum type="alphaLcPeriod"/>
            </a:pPr>
            <a:r>
              <a:rPr lang="en-US" dirty="0" smtClean="0"/>
              <a:t>False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93</a:t>
            </a:fld>
            <a:endParaRPr lang="en-US">
              <a:solidFill>
                <a:prstClr val="black">
                  <a:tint val="75000"/>
                </a:prstClr>
              </a:solidFill>
              <a:latin typeface="Calibri"/>
            </a:endParaRPr>
          </a:p>
        </p:txBody>
      </p:sp>
    </p:spTree>
    <p:extLst>
      <p:ext uri="{BB962C8B-B14F-4D97-AF65-F5344CB8AC3E}">
        <p14:creationId xmlns:p14="http://schemas.microsoft.com/office/powerpoint/2010/main" val="33359080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2: Any adult woman diagnosed with endometrial cancer prior to age 50 should </a:t>
            </a:r>
            <a:r>
              <a:rPr lang="en-US" dirty="0"/>
              <a:t>be referred for genetic evaluation</a:t>
            </a:r>
            <a:r>
              <a:rPr lang="en-US" dirty="0" smtClean="0"/>
              <a:t>.</a:t>
            </a:r>
          </a:p>
          <a:p>
            <a:pPr marL="0" indent="0">
              <a:buNone/>
            </a:pPr>
            <a:endParaRPr lang="en-US" dirty="0"/>
          </a:p>
          <a:p>
            <a:pPr marL="514350" indent="-514350">
              <a:buAutoNum type="alphaLcPeriod"/>
            </a:pPr>
            <a:r>
              <a:rPr lang="en-US" dirty="0" smtClean="0"/>
              <a:t>True</a:t>
            </a:r>
            <a:endParaRPr lang="en-US" dirty="0"/>
          </a:p>
          <a:p>
            <a:pPr marL="514350" indent="-514350">
              <a:buAutoNum type="alphaLcPeriod"/>
            </a:pPr>
            <a:r>
              <a:rPr lang="en-US" dirty="0" smtClean="0"/>
              <a:t>False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94</a:t>
            </a:fld>
            <a:endParaRPr lang="en-US">
              <a:solidFill>
                <a:prstClr val="black">
                  <a:tint val="75000"/>
                </a:prstClr>
              </a:solidFill>
              <a:latin typeface="Calibri"/>
            </a:endParaRPr>
          </a:p>
        </p:txBody>
      </p:sp>
    </p:spTree>
    <p:extLst>
      <p:ext uri="{BB962C8B-B14F-4D97-AF65-F5344CB8AC3E}">
        <p14:creationId xmlns:p14="http://schemas.microsoft.com/office/powerpoint/2010/main" val="24039360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2: Any adult woman diagnosed with endometrial cancer prior to age 50 </a:t>
            </a:r>
            <a:r>
              <a:rPr lang="en-US" dirty="0"/>
              <a:t>should be referred for genetic evaluation</a:t>
            </a:r>
            <a:r>
              <a:rPr lang="en-US" dirty="0" smtClean="0"/>
              <a:t>.</a:t>
            </a:r>
          </a:p>
          <a:p>
            <a:pPr marL="0" indent="0">
              <a:buNone/>
            </a:pPr>
            <a:endParaRPr lang="en-US" dirty="0"/>
          </a:p>
          <a:p>
            <a:pPr marL="514350" indent="-514350">
              <a:buAutoNum type="alphaLcPeriod"/>
            </a:pPr>
            <a:r>
              <a:rPr lang="en-US" sz="3600" b="1" dirty="0"/>
              <a:t>True</a:t>
            </a:r>
          </a:p>
          <a:p>
            <a:pPr marL="514350" indent="-514350">
              <a:buAutoNum type="alphaLcPeriod"/>
            </a:pPr>
            <a:r>
              <a:rPr lang="en-US" dirty="0" smtClean="0"/>
              <a:t>False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95</a:t>
            </a:fld>
            <a:endParaRPr lang="en-US">
              <a:solidFill>
                <a:prstClr val="black">
                  <a:tint val="75000"/>
                </a:prstClr>
              </a:solidFill>
              <a:latin typeface="Calibri"/>
            </a:endParaRPr>
          </a:p>
        </p:txBody>
      </p:sp>
    </p:spTree>
    <p:extLst>
      <p:ext uri="{BB962C8B-B14F-4D97-AF65-F5344CB8AC3E}">
        <p14:creationId xmlns:p14="http://schemas.microsoft.com/office/powerpoint/2010/main" val="12360275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lstStyle/>
          <a:p>
            <a:pPr marL="0" indent="0">
              <a:buNone/>
            </a:pPr>
            <a:r>
              <a:rPr lang="en-US" dirty="0" smtClean="0"/>
              <a:t>Scenario 3: An adult male with colorectal cancer and normal IHC screening </a:t>
            </a:r>
            <a:r>
              <a:rPr lang="en-US" dirty="0"/>
              <a:t>results should be referred for genetic evaluation.</a:t>
            </a:r>
            <a:endParaRPr lang="en-US" dirty="0" smtClean="0"/>
          </a:p>
          <a:p>
            <a:pPr marL="0" indent="0">
              <a:buNone/>
            </a:pPr>
            <a:endParaRPr lang="en-US" dirty="0"/>
          </a:p>
          <a:p>
            <a:pPr marL="514350" indent="-514350">
              <a:buAutoNum type="alphaLcPeriod"/>
            </a:pPr>
            <a:r>
              <a:rPr lang="en-US" dirty="0" smtClean="0"/>
              <a:t>True</a:t>
            </a:r>
            <a:endParaRPr lang="en-US" dirty="0"/>
          </a:p>
          <a:p>
            <a:pPr marL="514350" indent="-514350">
              <a:buAutoNum type="alphaLcPeriod"/>
            </a:pPr>
            <a:r>
              <a:rPr lang="en-US" dirty="0" smtClean="0"/>
              <a:t>False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96</a:t>
            </a:fld>
            <a:endParaRPr lang="en-US">
              <a:solidFill>
                <a:prstClr val="black">
                  <a:tint val="75000"/>
                </a:prstClr>
              </a:solidFill>
              <a:latin typeface="Calibri"/>
            </a:endParaRPr>
          </a:p>
        </p:txBody>
      </p:sp>
    </p:spTree>
    <p:extLst>
      <p:ext uri="{BB962C8B-B14F-4D97-AF65-F5344CB8AC3E}">
        <p14:creationId xmlns:p14="http://schemas.microsoft.com/office/powerpoint/2010/main" val="15544019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Scenario 3: An adult male with colorectal cancer and normal IHC screening </a:t>
            </a:r>
            <a:r>
              <a:rPr lang="en-US" dirty="0"/>
              <a:t>results should be referred for genetic evaluation.</a:t>
            </a:r>
            <a:endParaRPr lang="en-US" dirty="0" smtClean="0"/>
          </a:p>
          <a:p>
            <a:pPr marL="0" indent="0">
              <a:buNone/>
            </a:pPr>
            <a:endParaRPr lang="en-US" dirty="0"/>
          </a:p>
          <a:p>
            <a:pPr marL="514350" indent="-514350">
              <a:buAutoNum type="alphaLcPeriod"/>
            </a:pPr>
            <a:r>
              <a:rPr lang="en-US" dirty="0" smtClean="0"/>
              <a:t>True</a:t>
            </a:r>
            <a:endParaRPr lang="en-US" dirty="0"/>
          </a:p>
          <a:p>
            <a:pPr marL="514350" indent="-514350">
              <a:buAutoNum type="alphaLcPeriod"/>
            </a:pPr>
            <a:r>
              <a:rPr lang="en-US" sz="3600" b="1" dirty="0"/>
              <a:t>False: unless there is a significant family history or other reasons to remain concerned about a hereditary colorectal cancer syndrome (remember 5-10% of IHC screening results are false negatives)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97</a:t>
            </a:fld>
            <a:endParaRPr lang="en-US">
              <a:solidFill>
                <a:prstClr val="black">
                  <a:tint val="75000"/>
                </a:prstClr>
              </a:solidFill>
              <a:latin typeface="Calibri"/>
            </a:endParaRPr>
          </a:p>
        </p:txBody>
      </p:sp>
    </p:spTree>
    <p:extLst>
      <p:ext uri="{BB962C8B-B14F-4D97-AF65-F5344CB8AC3E}">
        <p14:creationId xmlns:p14="http://schemas.microsoft.com/office/powerpoint/2010/main" val="33714603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Scenario 4: Your patient, Alan, has never had cancer, but has a family history of endometrial and colon cancer.  Alan’s maternal grandmother was diagnosed with endometrial cancer at age 66 and his paternal uncle was diagnosed with colon cancer at age 61.  Based on his family history, Alan should be referred for further genetic evaluation.</a:t>
            </a:r>
          </a:p>
          <a:p>
            <a:pPr marL="0" indent="0">
              <a:buNone/>
            </a:pPr>
            <a:r>
              <a:rPr lang="en-US" dirty="0" smtClean="0"/>
              <a:t> </a:t>
            </a:r>
          </a:p>
          <a:p>
            <a:pPr marL="514350" indent="-514350">
              <a:buAutoNum type="alphaLcPeriod"/>
            </a:pPr>
            <a:r>
              <a:rPr lang="en-US" dirty="0" smtClean="0"/>
              <a:t>True</a:t>
            </a:r>
          </a:p>
          <a:p>
            <a:pPr marL="514350" indent="-514350">
              <a:buAutoNum type="alphaLcPeriod"/>
            </a:pPr>
            <a:r>
              <a:rPr lang="en-US" dirty="0" smtClean="0"/>
              <a:t>False</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98</a:t>
            </a:fld>
            <a:endParaRPr lang="en-US">
              <a:solidFill>
                <a:prstClr val="black">
                  <a:tint val="75000"/>
                </a:prstClr>
              </a:solidFill>
              <a:latin typeface="Calibri"/>
            </a:endParaRPr>
          </a:p>
        </p:txBody>
      </p:sp>
    </p:spTree>
    <p:extLst>
      <p:ext uri="{BB962C8B-B14F-4D97-AF65-F5344CB8AC3E}">
        <p14:creationId xmlns:p14="http://schemas.microsoft.com/office/powerpoint/2010/main" val="39217796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Lynch Syndrome Scenarios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Scenario </a:t>
            </a:r>
            <a:r>
              <a:rPr lang="en-US" dirty="0" smtClean="0"/>
              <a:t>4: </a:t>
            </a:r>
            <a:r>
              <a:rPr lang="en-US" dirty="0"/>
              <a:t>Your patient, Alan, has never had cancer, but has a family history of endometrial and colon cancer.  Alan’s maternal grandmother was diagnosed with endometrial cancer at age 66 and his paternal uncle was diagnosed with colon cancer at age 61.  Based on his family history, Alan should be referred for further genetic evaluation.</a:t>
            </a:r>
          </a:p>
          <a:p>
            <a:pPr marL="0" indent="0">
              <a:buNone/>
            </a:pPr>
            <a:r>
              <a:rPr lang="en-US" dirty="0"/>
              <a:t> </a:t>
            </a:r>
          </a:p>
          <a:p>
            <a:pPr marL="514350" indent="-514350">
              <a:buAutoNum type="alphaLcPeriod"/>
            </a:pPr>
            <a:r>
              <a:rPr lang="en-US" dirty="0"/>
              <a:t>True</a:t>
            </a:r>
          </a:p>
          <a:p>
            <a:pPr marL="514350" indent="-514350">
              <a:buAutoNum type="alphaLcPeriod"/>
            </a:pPr>
            <a:r>
              <a:rPr lang="en-US" b="1" dirty="0"/>
              <a:t>False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defTabSz="457200"/>
            <a:fld id="{F7379849-2209-AE41-8612-BDBC0C702592}" type="slidenum">
              <a:rPr lang="en-US">
                <a:solidFill>
                  <a:prstClr val="black">
                    <a:tint val="75000"/>
                  </a:prstClr>
                </a:solidFill>
                <a:latin typeface="Calibri"/>
              </a:rPr>
              <a:pPr defTabSz="457200"/>
              <a:t>99</a:t>
            </a:fld>
            <a:endParaRPr lang="en-US">
              <a:solidFill>
                <a:prstClr val="black">
                  <a:tint val="75000"/>
                </a:prstClr>
              </a:solidFill>
              <a:latin typeface="Calibri"/>
            </a:endParaRPr>
          </a:p>
        </p:txBody>
      </p:sp>
    </p:spTree>
    <p:extLst>
      <p:ext uri="{BB962C8B-B14F-4D97-AF65-F5344CB8AC3E}">
        <p14:creationId xmlns:p14="http://schemas.microsoft.com/office/powerpoint/2010/main" val="4291143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9812</Words>
  <Application>Microsoft Office PowerPoint</Application>
  <PresentationFormat>Widescreen</PresentationFormat>
  <Paragraphs>1049</Paragraphs>
  <Slides>104</Slides>
  <Notes>84</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104</vt:i4>
      </vt:variant>
    </vt:vector>
  </HeadingPairs>
  <TitlesOfParts>
    <vt:vector size="114" baseType="lpstr">
      <vt:lpstr>Arial</vt:lpstr>
      <vt:lpstr>Calibri</vt:lpstr>
      <vt:lpstr>Cambria</vt:lpstr>
      <vt:lpstr>Constantia</vt:lpstr>
      <vt:lpstr>Constantia (body)</vt:lpstr>
      <vt:lpstr>Courier New</vt:lpstr>
      <vt:lpstr>MS Mincho</vt:lpstr>
      <vt:lpstr>Times New Roman</vt:lpstr>
      <vt:lpstr>Wingdings</vt:lpstr>
      <vt:lpstr>1_Office Theme</vt:lpstr>
      <vt:lpstr> Evidence-Based Practices for Hereditary Breast and Ovarian Cancer Syndrome and Lynch Syndrome</vt:lpstr>
      <vt:lpstr>Overview</vt:lpstr>
      <vt:lpstr>Hereditary Breast and Ovarian Cancer Syndrome (HBOC): An Overview</vt:lpstr>
      <vt:lpstr>BRCA-Associated Hereditary Breast and Ovarian Cancer Syndrome</vt:lpstr>
      <vt:lpstr>BRCA1 and BRCA2 Mutations:  Cancer Risks by Age 70 </vt:lpstr>
      <vt:lpstr>Lynch Syndrome: An Overview</vt:lpstr>
      <vt:lpstr>Lynch Syndrome</vt:lpstr>
      <vt:lpstr>Lynch Syndrome: Cancer Risks by Age 70</vt:lpstr>
      <vt:lpstr>Identifying Patients at Risk for Hereditary Breast and Ovarian Cancer Syndrome and Lynch Syndrome</vt:lpstr>
      <vt:lpstr>How Do I Identify Patients At Risk for Hereditary Cancer Syndromes?  </vt:lpstr>
      <vt:lpstr>Hereditary Breast and Ovarian Cancer: U.S. Preventive Services Task Force</vt:lpstr>
      <vt:lpstr>Hereditary Breast and Ovarian Cancer: Family Health History Risk Assessment</vt:lpstr>
      <vt:lpstr>Example:  Referral Screening Tool</vt:lpstr>
      <vt:lpstr>Example:  Pedigree Assessment Tool</vt:lpstr>
      <vt:lpstr> Other Clinical Guidelines for Identifying Patients At Risk for HBOC </vt:lpstr>
      <vt:lpstr>National Comprehensive Cancer Network (NCCN) Guidelines (2017)</vt:lpstr>
      <vt:lpstr>National Comprehensive Cancer Network (NCCN) Guidelines (2017)</vt:lpstr>
      <vt:lpstr>National Comprehensive Cancer Network (NCCN) Guidelines (2017)</vt:lpstr>
      <vt:lpstr>ACMG/NSGC Referral Indications for Cancer Predisposition Assessment (2014)</vt:lpstr>
      <vt:lpstr>Is Your Patient At Risk For HBOC?</vt:lpstr>
      <vt:lpstr>HBOC Risk Assessment Pedigree SAMPLE</vt:lpstr>
      <vt:lpstr>Lynch Syndrome: Evaluation of Genomic Applications in Practice and Prevention Recommendation (2009) </vt:lpstr>
      <vt:lpstr>Other Clinical Guidelines For Identifying Patients At Risk for Lynch Syndrome</vt:lpstr>
      <vt:lpstr>National Comprehensive Cancer Network (NCCN) Guidelines (2017): Family History</vt:lpstr>
      <vt:lpstr>ACMG/NSGC (2014) Guidelines: Endometrial Cancer  </vt:lpstr>
      <vt:lpstr>Screening Tumor Tissue for Lynch Syndrome</vt:lpstr>
      <vt:lpstr>Screening Tumor Tissue for Lynch Syndrome </vt:lpstr>
      <vt:lpstr>Immunohistochemical (IHC) Screening </vt:lpstr>
      <vt:lpstr>Screening Tumor Tissue for Lynch Syndrome:  BRAF Testing</vt:lpstr>
      <vt:lpstr>IHC Testing Algorithm</vt:lpstr>
      <vt:lpstr>Microsatellite Instability (MSI) Testing</vt:lpstr>
      <vt:lpstr>Screening Tumor Tissue for Lynch Syndrome</vt:lpstr>
      <vt:lpstr>Is Your Patient At Risk for LS?</vt:lpstr>
      <vt:lpstr>Lynch Syndrome Risk Assessment Pedigree SAMPLE</vt:lpstr>
      <vt:lpstr>Family Health History Screening and Risk Assessment</vt:lpstr>
      <vt:lpstr>Family Health History Screening and  Risk Assessment</vt:lpstr>
      <vt:lpstr>Possible Indicators for BRCA1/BRCA2 Mutations</vt:lpstr>
      <vt:lpstr>Possible Indicators for BRCA1/BRCA2 Mutations</vt:lpstr>
      <vt:lpstr>Possible Indicators for BRCA1/BRCA2 Mutations</vt:lpstr>
      <vt:lpstr>Other Causes of Breast and Ovarian Cancer in a Family</vt:lpstr>
      <vt:lpstr>Possible Indicators for Lynch Syndrome</vt:lpstr>
      <vt:lpstr>Other Causes of Colorectal Cancer</vt:lpstr>
      <vt:lpstr>Genetic Counseling for Hereditary Breast and Ovarian Cancer Syndrome and  Lynch Syndrome</vt:lpstr>
      <vt:lpstr>What Do I Do After I Identify a Patient as At-Risk?</vt:lpstr>
      <vt:lpstr>Who Can Provide Genetic Counseling?</vt:lpstr>
      <vt:lpstr>Who Can Provide Genetic Counseling?</vt:lpstr>
      <vt:lpstr>Who Can Provide Genetic Counseling?</vt:lpstr>
      <vt:lpstr>Why is Genetic Counseling Essential?</vt:lpstr>
      <vt:lpstr>Cascade Screening</vt:lpstr>
      <vt:lpstr>Risks to Family Members</vt:lpstr>
      <vt:lpstr>Genetic Testing in Relatives</vt:lpstr>
      <vt:lpstr>Continuity of Care</vt:lpstr>
      <vt:lpstr>When Can Genetic Evaluation Be Done?</vt:lpstr>
      <vt:lpstr>Affordable Care Act</vt:lpstr>
      <vt:lpstr>Management Options for Hereditary Breast and Ovarian Cancer Syndrome and  Lynch Syndrome</vt:lpstr>
      <vt:lpstr>Interventions for Women with BRCA1 and BRCA2 Mutations</vt:lpstr>
      <vt:lpstr>Interventions for Women with  BRCA1 and BRCA2 Mutations</vt:lpstr>
      <vt:lpstr>Interventions for Individuals with Lynch Syndrome</vt:lpstr>
      <vt:lpstr>Interventions for Individuals with Lynch Syndrome</vt:lpstr>
      <vt:lpstr>Interventions for Individuals with Lynch Syndrome</vt:lpstr>
      <vt:lpstr>Bidirectional Cancer Registry Reporting for the Identification of Individuals at Risk for Hereditary Breast and Ovarian Cancer Syndrome and Lynch Syndrome</vt:lpstr>
      <vt:lpstr>Cancer Registries</vt:lpstr>
      <vt:lpstr>Cancer Registries</vt:lpstr>
      <vt:lpstr>Bidirectional Cancer Registry Reporting</vt:lpstr>
      <vt:lpstr>Bidirectional Cancer Registry Reporting</vt:lpstr>
      <vt:lpstr>Information Provided Through  Bidirectional Cancer Registry Reporting</vt:lpstr>
      <vt:lpstr>State Tumor Registry Data for xxxx-xxxx Potential HBOC-Associated Cancers*</vt:lpstr>
      <vt:lpstr>State Tumor Registry Data xxxx-xxxx Potential Lynch Syndrome Associated Cancers*</vt:lpstr>
      <vt:lpstr>How Bidirectional Cancer Registry Reporting  Can Improve Patient Health</vt:lpstr>
      <vt:lpstr>[State’s] Bidirectional Cancer Registry Reporting Program</vt:lpstr>
      <vt:lpstr>Bidirectional Cancer Registry Reporting: Limitations</vt:lpstr>
      <vt:lpstr> Information for Patients and Families</vt:lpstr>
      <vt:lpstr>Brochure</vt:lpstr>
      <vt:lpstr>Brochure 2</vt:lpstr>
      <vt:lpstr>Information for Providers</vt:lpstr>
      <vt:lpstr> Reporting Tools</vt:lpstr>
      <vt:lpstr>Quiz time! </vt:lpstr>
      <vt:lpstr>HBOC Scenarios</vt:lpstr>
      <vt:lpstr>HBOC Scenarios</vt:lpstr>
      <vt:lpstr>USPSTF Scenarios</vt:lpstr>
      <vt:lpstr>HBOC Scenarios</vt:lpstr>
      <vt:lpstr>HBOC Scenarios</vt:lpstr>
      <vt:lpstr>HBOC Scenarios</vt:lpstr>
      <vt:lpstr>HBOC Scenarios</vt:lpstr>
      <vt:lpstr>HBOC Scenarios</vt:lpstr>
      <vt:lpstr>HBOC Scenarios</vt:lpstr>
      <vt:lpstr>HBOC Scenarios</vt:lpstr>
      <vt:lpstr>HBOC Scenarios</vt:lpstr>
      <vt:lpstr>HBOC Scenarios</vt:lpstr>
      <vt:lpstr>HBOC Scenarios</vt:lpstr>
      <vt:lpstr>HBOC Scenarios</vt:lpstr>
      <vt:lpstr>Lynch Syndrome Scenarios</vt:lpstr>
      <vt:lpstr>Lynch Syndrome Scenarios</vt:lpstr>
      <vt:lpstr>Lynch Syndrome Scenarios</vt:lpstr>
      <vt:lpstr>Lynch Syndrome Scenarios</vt:lpstr>
      <vt:lpstr>Lynch Syndrome Scenarios</vt:lpstr>
      <vt:lpstr>Lynch Syndrome Scenarios</vt:lpstr>
      <vt:lpstr>Lynch Syndrome Scenarios</vt:lpstr>
      <vt:lpstr>Lynch Syndrome Scenarios</vt:lpstr>
      <vt:lpstr>Lynch Syndrome Scenarios</vt:lpstr>
      <vt:lpstr>Lynch Syndrome Scenarios</vt:lpstr>
      <vt:lpstr>Summary</vt:lpstr>
      <vt:lpstr>Contact Information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Practices for Hereditary Breast and Ovarian Cancer Syndrome and Lynch Syndrome</dc:title>
  <dc:creator>Cobian, Katherine (CDC/OPHSS/CSELS/DPHID)</dc:creator>
  <cp:lastModifiedBy>Wulf, Anja (CDC/OPHSS/CSELS/DPHID) (CTR)</cp:lastModifiedBy>
  <cp:revision>69</cp:revision>
  <dcterms:created xsi:type="dcterms:W3CDTF">2017-06-28T13:53:29Z</dcterms:created>
  <dcterms:modified xsi:type="dcterms:W3CDTF">2017-11-13T18:43:46Z</dcterms:modified>
</cp:coreProperties>
</file>