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B_B83A5732.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1_81F078F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93455" r:id="rId4"/>
  </p:sldMasterIdLst>
  <p:notesMasterIdLst>
    <p:notesMasterId r:id="rId30"/>
  </p:notesMasterIdLst>
  <p:handoutMasterIdLst>
    <p:handoutMasterId r:id="rId31"/>
  </p:handoutMasterIdLst>
  <p:sldIdLst>
    <p:sldId id="310" r:id="rId5"/>
    <p:sldId id="295" r:id="rId6"/>
    <p:sldId id="259" r:id="rId7"/>
    <p:sldId id="271" r:id="rId8"/>
    <p:sldId id="272" r:id="rId9"/>
    <p:sldId id="273" r:id="rId10"/>
    <p:sldId id="309" r:id="rId11"/>
    <p:sldId id="298" r:id="rId12"/>
    <p:sldId id="299" r:id="rId13"/>
    <p:sldId id="302" r:id="rId14"/>
    <p:sldId id="303" r:id="rId15"/>
    <p:sldId id="300" r:id="rId16"/>
    <p:sldId id="301" r:id="rId17"/>
    <p:sldId id="304" r:id="rId18"/>
    <p:sldId id="280" r:id="rId19"/>
    <p:sldId id="305" r:id="rId20"/>
    <p:sldId id="282" r:id="rId21"/>
    <p:sldId id="306" r:id="rId22"/>
    <p:sldId id="284" r:id="rId23"/>
    <p:sldId id="285" r:id="rId24"/>
    <p:sldId id="286" r:id="rId25"/>
    <p:sldId id="287" r:id="rId26"/>
    <p:sldId id="307" r:id="rId27"/>
    <p:sldId id="289" r:id="rId28"/>
    <p:sldId id="308" r:id="rId29"/>
  </p:sldIdLst>
  <p:sldSz cx="9144000" cy="5143500" type="screen16x9"/>
  <p:notesSz cx="7010400" cy="9296400"/>
  <p:embeddedFontLst>
    <p:embeddedFont>
      <p:font typeface="Calibri" panose="020F0502020204030204" pitchFamily="34" charset="0"/>
      <p:regular r:id="rId32"/>
      <p:bold r:id="rId33"/>
      <p:italic r:id="rId34"/>
      <p:boldItalic r:id="rId35"/>
    </p:embeddedFont>
    <p:embeddedFont>
      <p:font typeface="Myriad Pro" panose="020B0503030403020204" charset="0"/>
      <p:regular r:id="rId36"/>
      <p:bold r:id="rId37"/>
      <p:italic r:id="rId38"/>
      <p:boldItalic r:id="rId39"/>
    </p:embeddedFont>
    <p:embeddedFont>
      <p:font typeface="Myriad Pro Semibold" panose="020B0604020202020204"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6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031F49-2B05-0E9F-4E0C-D4F6FFBB4D00}" name="Spratling, Robin (CDC/DDID/NCIRD/ID)" initials="SR(" userId="S::qbm9@cdc.gov::630c87cd-7382-4634-ab83-36c66700e00f" providerId="AD"/>
  <p188:author id="{D6AAE591-B964-94B1-312C-C5E8CB0F19C8}" name="Jhung, Michael (CDC/DDID/NCIRD/ID)" initials="JM(" userId="S::dvk3@cdc.gov::ad752246-5993-4948-aaa2-7e1cc9a5890d" providerId="AD"/>
  <p188:author id="{634C83AB-E469-9BC4-8816-30FCE79EDE97}" name="Grohskopf, Lisa A. (CDC/DDID/NCIRD/ID)" initials="GLA(" userId="S::Lkg6@cdc.gov::d1607b1a-7120-489a-9dbf-793d757854ac" providerId="AD"/>
  <p188:author id="{5E6F7DEE-FBB4-FA96-B8D8-B8950F2B942D}" name="Davenport, Elizabeth (Bess) (CDC/DDID/NCIRD/ID)" initials="DE((" userId="S::moy9@cdc.gov::b8e4e53a-3300-484f-8915-6ce275808457" providerId="AD"/>
  <p188:author id="{B7BC23FB-C781-80ED-B9FE-47C81347DCB2}" name="Jordan, Douglas E. (CDC/DDID/NCIRD/ID)" initials="JDE(" userId="S::fud7@cdc.gov::fc6a6a55-e014-4b84-b0df-76a32da99d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driguez, Leslie (CDC/OID/NCIRD)" initials="RL(" lastIdx="13" clrIdx="0"/>
  <p:cmAuthor id="1" name="Blaire Hannon" initials="BH" lastIdx="26" clrIdx="1"/>
  <p:cmAuthor id="2" name="Brooks, Ashley (CDC/OID/NCIRD)" initials="BA(" lastIdx="14" clrIdx="2"/>
  <p:cmAuthor id="3" name="Pauline Tran" initials="PT" lastIdx="33" clrIdx="3"/>
  <p:cmAuthor id="4" name="Flannery, Brendan (CDC/OID/NCIRD)" initials="FB(" lastIdx="2" clrIdx="4">
    <p:extLst>
      <p:ext uri="{19B8F6BF-5375-455C-9EA6-DF929625EA0E}">
        <p15:presenceInfo xmlns:p15="http://schemas.microsoft.com/office/powerpoint/2012/main" userId="S-1-5-21-1207783550-2075000910-922709458-192560" providerId="AD"/>
      </p:ext>
    </p:extLst>
  </p:cmAuthor>
  <p:cmAuthor id="5" name="Mandel, Samantha (CDC/OID/NCIRD)" initials="MS(" lastIdx="2" clrIdx="5">
    <p:extLst>
      <p:ext uri="{19B8F6BF-5375-455C-9EA6-DF929625EA0E}">
        <p15:presenceInfo xmlns:p15="http://schemas.microsoft.com/office/powerpoint/2012/main" userId="S-1-5-21-1207783550-2075000910-922709458-575411" providerId="AD"/>
      </p:ext>
    </p:extLst>
  </p:cmAuthor>
  <p:cmAuthor id="6" name="Burns, Erin (CDC/OID/NCIRD)" initials="BE(" lastIdx="2" clrIdx="6">
    <p:extLst>
      <p:ext uri="{19B8F6BF-5375-455C-9EA6-DF929625EA0E}">
        <p15:presenceInfo xmlns:p15="http://schemas.microsoft.com/office/powerpoint/2012/main" userId="S-1-5-21-1207783550-2075000910-922709458-195658" providerId="AD"/>
      </p:ext>
    </p:extLst>
  </p:cmAuthor>
  <p:cmAuthor id="7" name="Tokars, Jerome (Jerry) (CDC/OID/NCIRD)" initials="TJ((" lastIdx="3" clrIdx="7">
    <p:extLst>
      <p:ext uri="{19B8F6BF-5375-455C-9EA6-DF929625EA0E}">
        <p15:presenceInfo xmlns:p15="http://schemas.microsoft.com/office/powerpoint/2012/main" userId="S-1-5-21-1207783550-2075000910-922709458-191641" providerId="AD"/>
      </p:ext>
    </p:extLst>
  </p:cmAuthor>
  <p:cmAuthor id="8" name="Toni Marshall" initials="TM" lastIdx="7" clrIdx="8">
    <p:extLst>
      <p:ext uri="{19B8F6BF-5375-455C-9EA6-DF929625EA0E}">
        <p15:presenceInfo xmlns:p15="http://schemas.microsoft.com/office/powerpoint/2012/main" userId="S-1-5-21-4220689175-952322222-748301540-28753" providerId="AD"/>
      </p:ext>
    </p:extLst>
  </p:cmAuthor>
  <p:cmAuthor id="9" name="Donovan, John (CDC/DDID/NCIRD/OD)" initials="DJ(" lastIdx="21" clrIdx="9">
    <p:extLst>
      <p:ext uri="{19B8F6BF-5375-455C-9EA6-DF929625EA0E}">
        <p15:presenceInfo xmlns:p15="http://schemas.microsoft.com/office/powerpoint/2012/main" userId="S-1-5-21-1207783550-2075000910-922709458-258859" providerId="AD"/>
      </p:ext>
    </p:extLst>
  </p:cmAuthor>
  <p:cmAuthor id="10" name="Jones, James (Michael) (CDC/OID/NCIRD) (CTR)" initials="oiw8" lastIdx="4" clrIdx="10">
    <p:extLst>
      <p:ext uri="{19B8F6BF-5375-455C-9EA6-DF929625EA0E}">
        <p15:presenceInfo xmlns:p15="http://schemas.microsoft.com/office/powerpoint/2012/main" userId="Jones, James (Michael) (CDC/OID/NCIRD) (CTR)" providerId="None"/>
      </p:ext>
    </p:extLst>
  </p:cmAuthor>
  <p:cmAuthor id="11" name="Thrasher, Janelle (CDC/DDID/NCIRD/OD) (CTR)" initials="TJ((" lastIdx="5" clrIdx="11">
    <p:extLst>
      <p:ext uri="{19B8F6BF-5375-455C-9EA6-DF929625EA0E}">
        <p15:presenceInfo xmlns:p15="http://schemas.microsoft.com/office/powerpoint/2012/main" userId="S-1-5-21-1207783550-2075000910-922709458-436056" providerId="AD"/>
      </p:ext>
    </p:extLst>
  </p:cmAuthor>
  <p:cmAuthor id="12" name="Eamonn Donnelly" initials="ED" lastIdx="23" clrIdx="12">
    <p:extLst>
      <p:ext uri="{19B8F6BF-5375-455C-9EA6-DF929625EA0E}">
        <p15:presenceInfo xmlns:p15="http://schemas.microsoft.com/office/powerpoint/2012/main" userId="S::eamonn.donnelly@porternovelli.com::32f40f2e-5852-42b5-84ea-b13e2b79085d" providerId="AD"/>
      </p:ext>
    </p:extLst>
  </p:cmAuthor>
  <p:cmAuthor id="13" name="Icida McClean" initials="IM" lastIdx="2" clrIdx="13">
    <p:extLst>
      <p:ext uri="{19B8F6BF-5375-455C-9EA6-DF929625EA0E}">
        <p15:presenceInfo xmlns:p15="http://schemas.microsoft.com/office/powerpoint/2012/main" userId="S::icida.mcclean@porternovelli.com::49d1037d-435d-4e28-baf3-dda4ad068d4f" providerId="AD"/>
      </p:ext>
    </p:extLst>
  </p:cmAuthor>
  <p:cmAuthor id="14" name="Erik Allen" initials="EA" lastIdx="18" clrIdx="14">
    <p:extLst>
      <p:ext uri="{19B8F6BF-5375-455C-9EA6-DF929625EA0E}">
        <p15:presenceInfo xmlns:p15="http://schemas.microsoft.com/office/powerpoint/2012/main" userId="S::erik@trackoff.com::7e289707-bcb8-454d-9650-f23594107f55" providerId="AD"/>
      </p:ext>
    </p:extLst>
  </p:cmAuthor>
  <p:cmAuthor id="15" name="Donovan, John (CDC/DDID/NCIRD/OD)" initials="DJ( [2]" lastIdx="2" clrIdx="15">
    <p:extLst>
      <p:ext uri="{19B8F6BF-5375-455C-9EA6-DF929625EA0E}">
        <p15:presenceInfo xmlns:p15="http://schemas.microsoft.com/office/powerpoint/2012/main" userId="S::ILJ1@cdc.gov::f471c6ff-0663-4608-82ba-588acaa8b6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E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878" autoAdjust="0"/>
  </p:normalViewPr>
  <p:slideViewPr>
    <p:cSldViewPr snapToGrid="0" snapToObjects="1">
      <p:cViewPr varScale="1">
        <p:scale>
          <a:sx n="141" d="100"/>
          <a:sy n="141" d="100"/>
        </p:scale>
        <p:origin x="120" y="186"/>
      </p:cViewPr>
      <p:guideLst>
        <p:guide orient="horz" pos="1620"/>
        <p:guide pos="6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2B_B83A5732.xml><?xml version="1.0" encoding="utf-8"?>
<p188:cmLst xmlns:a="http://schemas.openxmlformats.org/drawingml/2006/main" xmlns:r="http://schemas.openxmlformats.org/officeDocument/2006/relationships" xmlns:p188="http://schemas.microsoft.com/office/powerpoint/2018/8/main">
  <p188:cm id="{07549D96-71B9-4535-840E-62D5B454AE35}" authorId="{634C83AB-E469-9BC4-8816-30FCE79EDE97}" status="resolved" created="2023-08-25T15:14:16.685" complete="100000">
    <ac:txMkLst xmlns:ac="http://schemas.microsoft.com/office/drawing/2013/main/command">
      <pc:docMk xmlns:pc="http://schemas.microsoft.com/office/powerpoint/2013/main/command"/>
      <pc:sldMk xmlns:pc="http://schemas.microsoft.com/office/powerpoint/2013/main/command" cId="3090831154" sldId="299"/>
      <ac:spMk id="3" creationId="{00000000-0000-0000-0000-000000000000}"/>
      <ac:txMk cp="152" len="195">
        <ac:context len="509" hash="3369967647"/>
      </ac:txMk>
    </ac:txMkLst>
    <p188:pos x="5947258" y="950976"/>
    <p188:txBody>
      <a:bodyPr/>
      <a:lstStyle/>
      <a:p>
        <a:r>
          <a:rPr lang="en-US"/>
          <a:t>Do we want to mention any other high risk groups, at least generally?  I know that they are mentioned more specifically in the slides that follow, but if feels odd to just mention one group here.  Pregnant persons, adults 65 and older and those with some chronic medical conditions?</a:t>
        </a:r>
      </a:p>
    </p188:txBody>
  </p188:cm>
</p188:cmLst>
</file>

<file path=ppt/comments/modernComment_131_81F078FD.xml><?xml version="1.0" encoding="utf-8"?>
<p188:cmLst xmlns:a="http://schemas.openxmlformats.org/drawingml/2006/main" xmlns:r="http://schemas.openxmlformats.org/officeDocument/2006/relationships" xmlns:p188="http://schemas.microsoft.com/office/powerpoint/2018/8/main">
  <p188:cm id="{3C97C5DB-F2E5-4D82-BD47-3609D97B5050}" authorId="{4C031F49-2B05-0E9F-4E0C-D4F6FFBB4D00}" created="2023-08-25T12:36:36.538">
    <pc:sldMkLst xmlns:pc="http://schemas.microsoft.com/office/powerpoint/2013/main/command">
      <pc:docMk/>
      <pc:sldMk cId="2180020477" sldId="305"/>
    </pc:sldMkLst>
    <p188:txBody>
      <a:bodyPr/>
      <a:lstStyle/>
      <a:p>
        <a:r>
          <a:rPr lang="en-US"/>
          <a:t>Add burden averted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31ABC99-0C5C-2648-8866-112464C43D2B}" type="datetimeFigureOut">
              <a:rPr lang="en-US" smtClean="0"/>
              <a:t>9/6/2023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65D654E-D810-1D4B-B91E-F50AD4BC10E6}" type="slidenum">
              <a:rPr lang="en-US" smtClean="0"/>
              <a:t>‹#›</a:t>
            </a:fld>
            <a:endParaRPr lang="en-US" dirty="0"/>
          </a:p>
        </p:txBody>
      </p:sp>
    </p:spTree>
    <p:extLst>
      <p:ext uri="{BB962C8B-B14F-4D97-AF65-F5344CB8AC3E}">
        <p14:creationId xmlns:p14="http://schemas.microsoft.com/office/powerpoint/2010/main" val="460547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82753A9-BAF2-AC47-AFB6-590F5A57B9FC}" type="datetimeFigureOut">
              <a:rPr lang="en-US" smtClean="0"/>
              <a:t>9/6/2023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1D58AF3-F0E2-F441-A215-C7F544B0C66C}" type="slidenum">
              <a:rPr lang="en-US" smtClean="0"/>
              <a:t>‹#›</a:t>
            </a:fld>
            <a:endParaRPr lang="en-US" dirty="0"/>
          </a:p>
        </p:txBody>
      </p:sp>
    </p:spTree>
    <p:extLst>
      <p:ext uri="{BB962C8B-B14F-4D97-AF65-F5344CB8AC3E}">
        <p14:creationId xmlns:p14="http://schemas.microsoft.com/office/powerpoint/2010/main" val="30753420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1</a:t>
            </a:fld>
            <a:endParaRPr lang="en-US" dirty="0"/>
          </a:p>
        </p:txBody>
      </p:sp>
    </p:spTree>
    <p:extLst>
      <p:ext uri="{BB962C8B-B14F-4D97-AF65-F5344CB8AC3E}">
        <p14:creationId xmlns:p14="http://schemas.microsoft.com/office/powerpoint/2010/main" val="129687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 </a:t>
            </a:r>
          </a:p>
          <a:p>
            <a:r>
              <a:rPr lang="en-US" dirty="0"/>
              <a:t>https://www.cdc.gov/flu/about/qa/misconceptions.htm</a:t>
            </a:r>
          </a:p>
          <a:p>
            <a:r>
              <a:rPr lang="en-US" dirty="0"/>
              <a:t>https://www.cdc.gov/flu/prevent/vaccine-benefits.htm</a:t>
            </a:r>
          </a:p>
        </p:txBody>
      </p:sp>
      <p:sp>
        <p:nvSpPr>
          <p:cNvPr id="4" name="Slide Number Placeholder 3"/>
          <p:cNvSpPr>
            <a:spLocks noGrp="1"/>
          </p:cNvSpPr>
          <p:nvPr>
            <p:ph type="sldNum" sz="quarter" idx="10"/>
          </p:nvPr>
        </p:nvSpPr>
        <p:spPr/>
        <p:txBody>
          <a:bodyPr/>
          <a:lstStyle/>
          <a:p>
            <a:fld id="{D1D58AF3-F0E2-F441-A215-C7F544B0C66C}" type="slidenum">
              <a:rPr lang="en-US" smtClean="0"/>
              <a:t>16</a:t>
            </a:fld>
            <a:endParaRPr lang="en-US" dirty="0"/>
          </a:p>
        </p:txBody>
      </p:sp>
    </p:spTree>
    <p:extLst>
      <p:ext uri="{BB962C8B-B14F-4D97-AF65-F5344CB8AC3E}">
        <p14:creationId xmlns:p14="http://schemas.microsoft.com/office/powerpoint/2010/main" val="351611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a:defRPr/>
            </a:pPr>
            <a:r>
              <a:rPr lang="en-US" b="1" dirty="0"/>
              <a:t>Reference: </a:t>
            </a:r>
          </a:p>
          <a:p>
            <a:pPr defTabSz="457174">
              <a:defRPr/>
            </a:pPr>
            <a:r>
              <a:rPr lang="en-US" dirty="0"/>
              <a:t>https://www.cdc.gov/flu/about/qa/misconceptions.htm</a:t>
            </a:r>
          </a:p>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17</a:t>
            </a:fld>
            <a:endParaRPr lang="en-US" dirty="0"/>
          </a:p>
        </p:txBody>
      </p:sp>
    </p:spTree>
    <p:extLst>
      <p:ext uri="{BB962C8B-B14F-4D97-AF65-F5344CB8AC3E}">
        <p14:creationId xmlns:p14="http://schemas.microsoft.com/office/powerpoint/2010/main" val="192547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a:defRPr/>
            </a:pPr>
            <a:r>
              <a:rPr lang="en-US" b="1" dirty="0"/>
              <a:t>Reference: </a:t>
            </a:r>
          </a:p>
          <a:p>
            <a:pPr defTabSz="457174">
              <a:defRPr/>
            </a:pPr>
            <a:r>
              <a:rPr lang="en-US" dirty="0"/>
              <a:t>https://www.cdc.gov/flu/about/qa/misconceptions.htm</a:t>
            </a:r>
          </a:p>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18</a:t>
            </a:fld>
            <a:endParaRPr lang="en-US" dirty="0"/>
          </a:p>
        </p:txBody>
      </p:sp>
    </p:spTree>
    <p:extLst>
      <p:ext uri="{BB962C8B-B14F-4D97-AF65-F5344CB8AC3E}">
        <p14:creationId xmlns:p14="http://schemas.microsoft.com/office/powerpoint/2010/main" val="1511076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 </a:t>
            </a:r>
          </a:p>
          <a:p>
            <a:r>
              <a:rPr lang="en-US" dirty="0"/>
              <a:t>https://www.cdc.gov/flu/about/disease/burden.htm</a:t>
            </a:r>
          </a:p>
          <a:p>
            <a:r>
              <a:rPr lang="en-US" dirty="0"/>
              <a:t>https://www.cdc.gov/flu/about/index.html</a:t>
            </a:r>
          </a:p>
        </p:txBody>
      </p:sp>
      <p:sp>
        <p:nvSpPr>
          <p:cNvPr id="4" name="Slide Number Placeholder 3"/>
          <p:cNvSpPr>
            <a:spLocks noGrp="1"/>
          </p:cNvSpPr>
          <p:nvPr>
            <p:ph type="sldNum" sz="quarter" idx="10"/>
          </p:nvPr>
        </p:nvSpPr>
        <p:spPr/>
        <p:txBody>
          <a:bodyPr/>
          <a:lstStyle/>
          <a:p>
            <a:fld id="{D1D58AF3-F0E2-F441-A215-C7F544B0C66C}" type="slidenum">
              <a:rPr lang="en-US" smtClean="0"/>
              <a:t>19</a:t>
            </a:fld>
            <a:endParaRPr lang="en-US" dirty="0"/>
          </a:p>
        </p:txBody>
      </p:sp>
    </p:spTree>
    <p:extLst>
      <p:ext uri="{BB962C8B-B14F-4D97-AF65-F5344CB8AC3E}">
        <p14:creationId xmlns:p14="http://schemas.microsoft.com/office/powerpoint/2010/main" val="1698410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 </a:t>
            </a:r>
          </a:p>
          <a:p>
            <a:r>
              <a:rPr lang="en-US" dirty="0"/>
              <a:t>https://www.cdc.gov/flu/about/qa/misconceptions.htm</a:t>
            </a:r>
          </a:p>
          <a:p>
            <a:r>
              <a:rPr lang="en-US" dirty="0"/>
              <a:t>https://www.cdc.gov/flu/about/qa/nasalspray.htm</a:t>
            </a:r>
          </a:p>
        </p:txBody>
      </p:sp>
      <p:sp>
        <p:nvSpPr>
          <p:cNvPr id="4" name="Slide Number Placeholder 3"/>
          <p:cNvSpPr>
            <a:spLocks noGrp="1"/>
          </p:cNvSpPr>
          <p:nvPr>
            <p:ph type="sldNum" sz="quarter" idx="10"/>
          </p:nvPr>
        </p:nvSpPr>
        <p:spPr/>
        <p:txBody>
          <a:bodyPr/>
          <a:lstStyle/>
          <a:p>
            <a:fld id="{D1D58AF3-F0E2-F441-A215-C7F544B0C66C}" type="slidenum">
              <a:rPr lang="en-US" smtClean="0"/>
              <a:t>20</a:t>
            </a:fld>
            <a:endParaRPr lang="en-US" dirty="0"/>
          </a:p>
        </p:txBody>
      </p:sp>
    </p:spTree>
    <p:extLst>
      <p:ext uri="{BB962C8B-B14F-4D97-AF65-F5344CB8AC3E}">
        <p14:creationId xmlns:p14="http://schemas.microsoft.com/office/powerpoint/2010/main" val="254288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 </a:t>
            </a:r>
          </a:p>
          <a:p>
            <a:r>
              <a:rPr lang="en-US" dirty="0"/>
              <a:t>https://www.cdc.gov/flu/about/qa/nasalspray.htm</a:t>
            </a:r>
          </a:p>
          <a:p>
            <a:r>
              <a:rPr lang="en-US" dirty="0"/>
              <a:t>https://www.cdc.gov/flu/about/qa/misconceptions.htm</a:t>
            </a:r>
          </a:p>
        </p:txBody>
      </p:sp>
      <p:sp>
        <p:nvSpPr>
          <p:cNvPr id="4" name="Slide Number Placeholder 3"/>
          <p:cNvSpPr>
            <a:spLocks noGrp="1"/>
          </p:cNvSpPr>
          <p:nvPr>
            <p:ph type="sldNum" sz="quarter" idx="10"/>
          </p:nvPr>
        </p:nvSpPr>
        <p:spPr/>
        <p:txBody>
          <a:bodyPr/>
          <a:lstStyle/>
          <a:p>
            <a:fld id="{D1D58AF3-F0E2-F441-A215-C7F544B0C66C}" type="slidenum">
              <a:rPr lang="en-US" smtClean="0"/>
              <a:t>21</a:t>
            </a:fld>
            <a:endParaRPr lang="en-US" dirty="0"/>
          </a:p>
        </p:txBody>
      </p:sp>
    </p:spTree>
    <p:extLst>
      <p:ext uri="{BB962C8B-B14F-4D97-AF65-F5344CB8AC3E}">
        <p14:creationId xmlns:p14="http://schemas.microsoft.com/office/powerpoint/2010/main" val="3727029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 </a:t>
            </a:r>
          </a:p>
          <a:p>
            <a:r>
              <a:rPr lang="en-US" dirty="0"/>
              <a:t>https://www.cdc.gov/flu/protect/vaccine/general.htm</a:t>
            </a:r>
          </a:p>
          <a:p>
            <a:r>
              <a:rPr lang="en-US" dirty="0"/>
              <a:t>https://www.cdc.gov/flu/protect/vaccine/vaccinesafety.htm</a:t>
            </a:r>
          </a:p>
        </p:txBody>
      </p:sp>
      <p:sp>
        <p:nvSpPr>
          <p:cNvPr id="4" name="Slide Number Placeholder 3"/>
          <p:cNvSpPr>
            <a:spLocks noGrp="1"/>
          </p:cNvSpPr>
          <p:nvPr>
            <p:ph type="sldNum" sz="quarter" idx="10"/>
          </p:nvPr>
        </p:nvSpPr>
        <p:spPr/>
        <p:txBody>
          <a:bodyPr/>
          <a:lstStyle/>
          <a:p>
            <a:fld id="{D1D58AF3-F0E2-F441-A215-C7F544B0C66C}" type="slidenum">
              <a:rPr lang="en-US" smtClean="0"/>
              <a:t>22</a:t>
            </a:fld>
            <a:endParaRPr lang="en-US" dirty="0"/>
          </a:p>
        </p:txBody>
      </p:sp>
    </p:spTree>
    <p:extLst>
      <p:ext uri="{BB962C8B-B14F-4D97-AF65-F5344CB8AC3E}">
        <p14:creationId xmlns:p14="http://schemas.microsoft.com/office/powerpoint/2010/main" val="4100164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D58AF3-F0E2-F441-A215-C7F544B0C66C}" type="slidenum">
              <a:rPr lang="en-US" smtClean="0"/>
              <a:t>23</a:t>
            </a:fld>
            <a:endParaRPr lang="en-US" dirty="0"/>
          </a:p>
        </p:txBody>
      </p:sp>
    </p:spTree>
    <p:extLst>
      <p:ext uri="{BB962C8B-B14F-4D97-AF65-F5344CB8AC3E}">
        <p14:creationId xmlns:p14="http://schemas.microsoft.com/office/powerpoint/2010/main" val="3728591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24</a:t>
            </a:fld>
            <a:endParaRPr lang="en-US" dirty="0"/>
          </a:p>
        </p:txBody>
      </p:sp>
    </p:spTree>
    <p:extLst>
      <p:ext uri="{BB962C8B-B14F-4D97-AF65-F5344CB8AC3E}">
        <p14:creationId xmlns:p14="http://schemas.microsoft.com/office/powerpoint/2010/main" val="41015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2</a:t>
            </a:fld>
            <a:endParaRPr lang="en-US" dirty="0"/>
          </a:p>
        </p:txBody>
      </p:sp>
    </p:spTree>
    <p:extLst>
      <p:ext uri="{BB962C8B-B14F-4D97-AF65-F5344CB8AC3E}">
        <p14:creationId xmlns:p14="http://schemas.microsoft.com/office/powerpoint/2010/main" val="425555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1" dirty="0"/>
              <a:t>Reference: https://www.cdc.gov/mmwr/volumes/72/rr/rr7202a1.htm  </a:t>
            </a:r>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4</a:t>
            </a:fld>
            <a:endParaRPr lang="en-US" dirty="0"/>
          </a:p>
        </p:txBody>
      </p:sp>
    </p:spTree>
    <p:extLst>
      <p:ext uri="{BB962C8B-B14F-4D97-AF65-F5344CB8AC3E}">
        <p14:creationId xmlns:p14="http://schemas.microsoft.com/office/powerpoint/2010/main" val="349835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 </a:t>
            </a:r>
            <a:r>
              <a:rPr lang="en-US" dirty="0"/>
              <a:t>https://www.cdc.gov/flu/about/qa/nasalspray.htm</a:t>
            </a:r>
          </a:p>
        </p:txBody>
      </p:sp>
      <p:sp>
        <p:nvSpPr>
          <p:cNvPr id="4" name="Slide Number Placeholder 3"/>
          <p:cNvSpPr>
            <a:spLocks noGrp="1"/>
          </p:cNvSpPr>
          <p:nvPr>
            <p:ph type="sldNum" sz="quarter" idx="10"/>
          </p:nvPr>
        </p:nvSpPr>
        <p:spPr/>
        <p:txBody>
          <a:bodyPr/>
          <a:lstStyle/>
          <a:p>
            <a:fld id="{D1D58AF3-F0E2-F441-A215-C7F544B0C66C}" type="slidenum">
              <a:rPr lang="en-US" smtClean="0"/>
              <a:t>5</a:t>
            </a:fld>
            <a:endParaRPr lang="en-US" dirty="0"/>
          </a:p>
        </p:txBody>
      </p:sp>
    </p:spTree>
    <p:extLst>
      <p:ext uri="{BB962C8B-B14F-4D97-AF65-F5344CB8AC3E}">
        <p14:creationId xmlns:p14="http://schemas.microsoft.com/office/powerpoint/2010/main" val="706619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r>
              <a:rPr lang="en-US" dirty="0"/>
              <a:t>National Vaccine Advisory Committee. Recommendations from the National Vaccine Advisory Committee: Standards for adult immunization practice. </a:t>
            </a:r>
            <a:r>
              <a:rPr lang="en-US" i="1" dirty="0"/>
              <a:t>Public Health Reports,</a:t>
            </a:r>
            <a:r>
              <a:rPr lang="en-US" dirty="0"/>
              <a:t> 2014; 129(2):115-123.</a:t>
            </a:r>
          </a:p>
          <a:p>
            <a:endParaRPr lang="en-US" dirty="0"/>
          </a:p>
          <a:p>
            <a:r>
              <a:rPr lang="en-US" dirty="0"/>
              <a:t>https://www.cdc.gov/flu/professionals/vaccination/flu-vaccine-recommendation.htm</a:t>
            </a:r>
          </a:p>
        </p:txBody>
      </p:sp>
      <p:sp>
        <p:nvSpPr>
          <p:cNvPr id="4" name="Slide Number Placeholder 3"/>
          <p:cNvSpPr>
            <a:spLocks noGrp="1"/>
          </p:cNvSpPr>
          <p:nvPr>
            <p:ph type="sldNum" sz="quarter" idx="10"/>
          </p:nvPr>
        </p:nvSpPr>
        <p:spPr/>
        <p:txBody>
          <a:bodyPr/>
          <a:lstStyle/>
          <a:p>
            <a:fld id="{D1D58AF3-F0E2-F441-A215-C7F544B0C66C}" type="slidenum">
              <a:rPr lang="en-US" smtClean="0"/>
              <a:t>6</a:t>
            </a:fld>
            <a:endParaRPr lang="en-US" dirty="0"/>
          </a:p>
        </p:txBody>
      </p:sp>
    </p:spTree>
    <p:extLst>
      <p:ext uri="{BB962C8B-B14F-4D97-AF65-F5344CB8AC3E}">
        <p14:creationId xmlns:p14="http://schemas.microsoft.com/office/powerpoint/2010/main" val="2172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7</a:t>
            </a:fld>
            <a:endParaRPr lang="en-US" dirty="0"/>
          </a:p>
        </p:txBody>
      </p:sp>
    </p:spTree>
    <p:extLst>
      <p:ext uri="{BB962C8B-B14F-4D97-AF65-F5344CB8AC3E}">
        <p14:creationId xmlns:p14="http://schemas.microsoft.com/office/powerpoint/2010/main" val="3510672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8</a:t>
            </a:fld>
            <a:endParaRPr lang="en-US" dirty="0"/>
          </a:p>
        </p:txBody>
      </p:sp>
    </p:spTree>
    <p:extLst>
      <p:ext uri="{BB962C8B-B14F-4D97-AF65-F5344CB8AC3E}">
        <p14:creationId xmlns:p14="http://schemas.microsoft.com/office/powerpoint/2010/main" val="142689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D58AF3-F0E2-F441-A215-C7F544B0C66C}" type="slidenum">
              <a:rPr lang="en-US" smtClean="0"/>
              <a:t>9</a:t>
            </a:fld>
            <a:endParaRPr lang="en-US" dirty="0"/>
          </a:p>
        </p:txBody>
      </p:sp>
    </p:spTree>
    <p:extLst>
      <p:ext uri="{BB962C8B-B14F-4D97-AF65-F5344CB8AC3E}">
        <p14:creationId xmlns:p14="http://schemas.microsoft.com/office/powerpoint/2010/main" val="69518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Adults 50 – 64 although not considered high risk, had the second highest rate of hospitalization from flu-related complications</a:t>
            </a:r>
          </a:p>
        </p:txBody>
      </p:sp>
      <p:sp>
        <p:nvSpPr>
          <p:cNvPr id="4" name="Slide Number Placeholder 3"/>
          <p:cNvSpPr>
            <a:spLocks noGrp="1"/>
          </p:cNvSpPr>
          <p:nvPr>
            <p:ph type="sldNum" sz="quarter" idx="10"/>
          </p:nvPr>
        </p:nvSpPr>
        <p:spPr/>
        <p:txBody>
          <a:bodyPr/>
          <a:lstStyle/>
          <a:p>
            <a:fld id="{D1D58AF3-F0E2-F441-A215-C7F544B0C66C}" type="slidenum">
              <a:rPr lang="en-US" smtClean="0"/>
              <a:t>12</a:t>
            </a:fld>
            <a:endParaRPr lang="en-US" dirty="0"/>
          </a:p>
        </p:txBody>
      </p:sp>
    </p:spTree>
    <p:extLst>
      <p:ext uri="{BB962C8B-B14F-4D97-AF65-F5344CB8AC3E}">
        <p14:creationId xmlns:p14="http://schemas.microsoft.com/office/powerpoint/2010/main" val="3038424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F88E988-FB04-AB4E-BE5A-59F242AF7F7A}" type="slidenum">
              <a:rPr lang="en-US" smtClean="0"/>
              <a:t>‹#›</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A30946-7E8B-7F44-BD27-90574A1578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
            <a:ext cx="9144000" cy="5140960"/>
          </a:xfrm>
          <a:prstGeom prst="rect">
            <a:avLst/>
          </a:prstGeom>
        </p:spPr>
      </p:pic>
      <p:sp>
        <p:nvSpPr>
          <p:cNvPr id="2" name="Title 1"/>
          <p:cNvSpPr>
            <a:spLocks noGrp="1"/>
          </p:cNvSpPr>
          <p:nvPr>
            <p:ph type="title"/>
          </p:nvPr>
        </p:nvSpPr>
        <p:spPr>
          <a:xfrm>
            <a:off x="1270060" y="379203"/>
            <a:ext cx="7416739" cy="684025"/>
          </a:xfrm>
        </p:spPr>
        <p:txBody>
          <a:bodyPr anchor="ctr">
            <a:normAutofit/>
          </a:bodyPr>
          <a:lstStyle>
            <a:lvl1pPr algn="l">
              <a:defRPr sz="2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270060" y="1200151"/>
            <a:ext cx="7416739" cy="3394472"/>
          </a:xfrm>
        </p:spPr>
        <p:txBody>
          <a:bodyPr/>
          <a:lstStyle>
            <a:lvl1pPr marL="0" indent="0">
              <a:buNone/>
              <a:defRPr sz="1800" b="0">
                <a:solidFill>
                  <a:schemeClr val="accent1"/>
                </a:solidFill>
              </a:defRPr>
            </a:lvl1pPr>
            <a:lvl2pPr marL="228600" indent="-228600">
              <a:buClr>
                <a:schemeClr val="accent1"/>
              </a:buClr>
              <a:buFont typeface="Arial"/>
              <a:buChar char="•"/>
              <a:defRPr sz="1600" b="0" i="0">
                <a:solidFill>
                  <a:srgbClr val="FFFFFF"/>
                </a:solidFill>
                <a:latin typeface="Arial"/>
                <a:cs typeface="Arial"/>
              </a:defRPr>
            </a:lvl2pPr>
            <a:lvl3pPr marL="914400" indent="-685800">
              <a:buNone/>
              <a:defRPr sz="1200" i="1">
                <a:solidFill>
                  <a:srgbClr val="FFFFFF"/>
                </a:solidFill>
              </a:defRPr>
            </a:lvl3pPr>
            <a:lvl4pPr marL="344488" indent="-115888">
              <a:buFont typeface="Arial"/>
              <a:buChar char="•"/>
              <a:defRPr sz="1200">
                <a:solidFill>
                  <a:schemeClr val="accent1"/>
                </a:solidFill>
              </a:defRPr>
            </a:lvl4pPr>
            <a:lvl5pPr marL="458788" indent="-114300">
              <a:tabLst/>
              <a:defRPr sz="10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276677" y="4767263"/>
            <a:ext cx="7410122" cy="273844"/>
          </a:xfrm>
        </p:spPr>
        <p:txBody>
          <a:bodyPr/>
          <a:lstStyle>
            <a:lvl1pPr>
              <a:defRPr sz="1050">
                <a:solidFill>
                  <a:schemeClr val="tx2">
                    <a:lumMod val="60000"/>
                    <a:lumOff val="40000"/>
                  </a:schemeClr>
                </a:solidFill>
              </a:defRPr>
            </a:lvl1pPr>
          </a:lstStyle>
          <a:p>
            <a:pPr algn="l"/>
            <a:r>
              <a:rPr lang="de-DE"/>
              <a:t>NCIRD FLU 2019-2020                          www.cdc.gov/flu/professionals/vaccination/flu-vaccine-recommendation.htm</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020200-241_FluHCPSlideDeck-Backgrounds-1-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278880" y="396841"/>
            <a:ext cx="7407919" cy="666387"/>
          </a:xfrm>
        </p:spPr>
        <p:txBody>
          <a:bodyPr anchor="ctr">
            <a:normAutofit/>
          </a:bodyPr>
          <a:lstStyle>
            <a:lvl1pPr algn="l">
              <a:defRPr sz="2800"/>
            </a:lvl1pPr>
          </a:lstStyle>
          <a:p>
            <a:r>
              <a:rPr lang="en-US" dirty="0"/>
              <a:t>Click to edit Master title style</a:t>
            </a:r>
          </a:p>
        </p:txBody>
      </p:sp>
      <p:sp>
        <p:nvSpPr>
          <p:cNvPr id="3" name="Content Placeholder 2"/>
          <p:cNvSpPr>
            <a:spLocks noGrp="1"/>
          </p:cNvSpPr>
          <p:nvPr>
            <p:ph idx="1"/>
          </p:nvPr>
        </p:nvSpPr>
        <p:spPr>
          <a:xfrm>
            <a:off x="1278880" y="1200151"/>
            <a:ext cx="7407919" cy="3394472"/>
          </a:xfrm>
        </p:spPr>
        <p:txBody>
          <a:bodyPr/>
          <a:lstStyle>
            <a:lvl2pPr>
              <a:buClr>
                <a:schemeClr val="accent1">
                  <a:lumMod val="75000"/>
                </a:schemeClr>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278879" y="4767263"/>
            <a:ext cx="7407919" cy="273844"/>
          </a:xfrm>
        </p:spPr>
        <p:txBody>
          <a:bodyPr/>
          <a:lstStyle>
            <a:lvl1pPr>
              <a:defRPr sz="1050">
                <a:solidFill>
                  <a:schemeClr val="tx2">
                    <a:lumMod val="40000"/>
                    <a:lumOff val="60000"/>
                  </a:schemeClr>
                </a:solidFill>
              </a:defRPr>
            </a:lvl1pPr>
          </a:lstStyle>
          <a:p>
            <a:pPr algn="l"/>
            <a:r>
              <a:rPr lang="de-DE"/>
              <a:t>NCIRD FLU 2019-2020                          www.cdc.gov/flu/professionals/vaccination/flu-vaccine-recommendation.htm</a:t>
            </a:r>
            <a:endParaRPr lang="en-US" dirty="0"/>
          </a:p>
        </p:txBody>
      </p:sp>
    </p:spTree>
    <p:extLst>
      <p:ext uri="{BB962C8B-B14F-4D97-AF65-F5344CB8AC3E}">
        <p14:creationId xmlns:p14="http://schemas.microsoft.com/office/powerpoint/2010/main" val="11731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1AF2B4D-6B12-4EDF-87BB-2B55CECB6611}" type="slidenum">
              <a:rPr lang="en-US" smtClean="0"/>
              <a:pPr/>
              <a:t>‹#›</a:t>
            </a:fld>
            <a:endParaRPr lang="en-US" dirty="0"/>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2492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de-DE"/>
              <a:t>NCIRD FLU 2019-2020                          www.cdc.gov/flu/professionals/vaccination/flu-vaccine-recommendation.htm</a:t>
            </a:r>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57200" y="4767263"/>
            <a:ext cx="8229600" cy="273844"/>
          </a:xfrm>
          <a:prstGeom prst="rect">
            <a:avLst/>
          </a:prstGeom>
        </p:spPr>
        <p:txBody>
          <a:bodyPr vert="horz" lIns="91440" tIns="45720" rIns="91440" bIns="45720" rtlCol="0" anchor="ctr"/>
          <a:lstStyle>
            <a:lvl1pPr algn="ctr">
              <a:defRPr sz="1050">
                <a:solidFill>
                  <a:srgbClr val="AEC3DB"/>
                </a:solidFill>
              </a:defRPr>
            </a:lvl1pPr>
          </a:lstStyle>
          <a:p>
            <a:pPr algn="l"/>
            <a:r>
              <a:rPr lang="de-DE">
                <a:solidFill>
                  <a:schemeClr val="bg1"/>
                </a:solidFill>
              </a:rPr>
              <a:t>NCIRD FLU 2019-2020                          www.cdc.gov/flu/professionals/vaccination/flu-vaccine-recommendation.htm</a:t>
            </a:r>
            <a:endParaRPr lang="en-US" dirty="0">
              <a:solidFill>
                <a:schemeClr val="bg1"/>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Lst>
  <p:hf sldNum="0" hdr="0" dt="0"/>
  <p:txStyles>
    <p:titleStyle>
      <a:lvl1pPr algn="l" defTabSz="457200" rtl="0" eaLnBrk="1" latinLnBrk="0" hangingPunct="1">
        <a:spcBef>
          <a:spcPct val="0"/>
        </a:spcBef>
        <a:buNone/>
        <a:defRPr sz="2800" b="1" i="0" kern="1200">
          <a:solidFill>
            <a:schemeClr val="tx1"/>
          </a:solidFill>
          <a:latin typeface="Myriad Pro" panose="020B0503030403020204" pitchFamily="34" charset="0"/>
          <a:ea typeface="+mj-ea"/>
          <a:cs typeface="Arial Black"/>
        </a:defRPr>
      </a:lvl1pPr>
    </p:titleStyle>
    <p:bodyStyle>
      <a:lvl1pPr marL="0" indent="0" algn="l" defTabSz="457200" rtl="0" eaLnBrk="1" latinLnBrk="0" hangingPunct="1">
        <a:lnSpc>
          <a:spcPct val="130000"/>
        </a:lnSpc>
        <a:spcBef>
          <a:spcPct val="20000"/>
        </a:spcBef>
        <a:buFont typeface="Arial"/>
        <a:buNone/>
        <a:defRPr sz="1800" b="0" kern="1200">
          <a:solidFill>
            <a:schemeClr val="tx1"/>
          </a:solidFill>
          <a:latin typeface="Myriad Pro" panose="020B0503030403020204" pitchFamily="34" charset="0"/>
          <a:ea typeface="+mn-ea"/>
          <a:cs typeface="Arial"/>
        </a:defRPr>
      </a:lvl1pPr>
      <a:lvl2pPr marL="228600" indent="-228600" algn="l" defTabSz="457200" rtl="0" eaLnBrk="1" latinLnBrk="0" hangingPunct="1">
        <a:lnSpc>
          <a:spcPct val="100000"/>
        </a:lnSpc>
        <a:spcBef>
          <a:spcPts val="984"/>
        </a:spcBef>
        <a:buClr>
          <a:schemeClr val="accent1">
            <a:lumMod val="75000"/>
          </a:schemeClr>
        </a:buClr>
        <a:buFont typeface="Arial"/>
        <a:buChar char="•"/>
        <a:defRPr sz="1600" kern="1200">
          <a:solidFill>
            <a:schemeClr val="tx2"/>
          </a:solidFill>
          <a:latin typeface="Myriad Pro" panose="020B0503030403020204" pitchFamily="34" charset="0"/>
          <a:ea typeface="+mn-ea"/>
          <a:cs typeface="Arial"/>
        </a:defRPr>
      </a:lvl2pPr>
      <a:lvl3pPr marL="228600" indent="0" algn="l" defTabSz="457200" rtl="0" eaLnBrk="1" latinLnBrk="0" hangingPunct="1">
        <a:lnSpc>
          <a:spcPct val="100000"/>
        </a:lnSpc>
        <a:spcBef>
          <a:spcPts val="400"/>
        </a:spcBef>
        <a:buFont typeface="Arial"/>
        <a:buNone/>
        <a:defRPr sz="1200" i="1" kern="1200">
          <a:solidFill>
            <a:schemeClr val="tx1">
              <a:lumMod val="60000"/>
              <a:lumOff val="40000"/>
            </a:schemeClr>
          </a:solidFill>
          <a:latin typeface="Myriad Pro" panose="020B0503030403020204" pitchFamily="34" charset="0"/>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lumMod val="75000"/>
            </a:schemeClr>
          </a:solidFill>
          <a:latin typeface="Myriad Pro" panose="020B0503030403020204" pitchFamily="34" charset="0"/>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defRPr sz="1000" kern="1200">
          <a:solidFill>
            <a:schemeClr val="tx1">
              <a:lumMod val="40000"/>
              <a:lumOff val="60000"/>
            </a:schemeClr>
          </a:solidFill>
          <a:latin typeface="Myriad Pro" panose="020B050303040302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flu/highrisk/children.htm"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cdc.gov/flu/highrisk/pregnant.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flu/highrisk/65over.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flu/highrisk/index.htm"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31_81F078FD.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vaccines/hcp/conversations/downloads/prepare-infants-508.pdf" TargetMode="External"/><Relationship Id="rId2" Type="http://schemas.openxmlformats.org/officeDocument/2006/relationships/hyperlink" Target="https://www.cdc.gov/flu/professionals/vaccination/prepare-practice-tools.htm" TargetMode="External"/><Relationship Id="rId1" Type="http://schemas.openxmlformats.org/officeDocument/2006/relationships/slideLayout" Target="../slideLayouts/slideLayout2.xml"/><Relationship Id="rId5" Type="http://schemas.openxmlformats.org/officeDocument/2006/relationships/hyperlink" Target="https://www.cdc.gov/flu/resource-center/freeresources/print/index.htm" TargetMode="External"/><Relationship Id="rId4" Type="http://schemas.openxmlformats.org/officeDocument/2006/relationships/hyperlink" Target="https://www.cdc.gov/vaccines/hcp/conversations/downloads/talk-infants-508.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flu/professionals/acip/summary/summary-recommendations.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2B_B83A573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790475-5872-F44D-9965-8D983BA7AC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09" y="0"/>
            <a:ext cx="9141291" cy="5143499"/>
          </a:xfrm>
          <a:prstGeom prst="rect">
            <a:avLst/>
          </a:prstGeom>
        </p:spPr>
      </p:pic>
      <p:sp>
        <p:nvSpPr>
          <p:cNvPr id="5" name="Title 1"/>
          <p:cNvSpPr txBox="1">
            <a:spLocks noGrp="1"/>
          </p:cNvSpPr>
          <p:nvPr>
            <p:ph type="title" idx="4294967295"/>
          </p:nvPr>
        </p:nvSpPr>
        <p:spPr>
          <a:xfrm>
            <a:off x="641350" y="3347011"/>
            <a:ext cx="8098971" cy="6615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457200" rtl="0" eaLnBrk="1" latinLnBrk="0" hangingPunct="1">
              <a:spcBef>
                <a:spcPct val="0"/>
              </a:spcBef>
              <a:buNone/>
              <a:defRPr sz="4400" b="1" i="0" kern="1200">
                <a:solidFill>
                  <a:schemeClr val="tx1"/>
                </a:solidFill>
                <a:latin typeface="Arial Black"/>
                <a:ea typeface="+mj-ea"/>
                <a:cs typeface="Arial Black"/>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2"/>
                </a:solidFill>
                <a:effectLst/>
                <a:uLnTx/>
                <a:uFillTx/>
                <a:latin typeface="Myriad Pro" panose="020B0603030403020204" pitchFamily="34" charset="0"/>
                <a:ea typeface="+mj-ea"/>
                <a:cs typeface="Arial Black"/>
              </a:rPr>
              <a:t>Prepare Your Practice To Fight Flu: </a:t>
            </a:r>
            <a:endParaRPr kumimoji="0" lang="en-US" sz="3800" b="1" i="0" u="none" strike="noStrike" kern="1200" cap="none" spc="0" normalizeH="0" baseline="0" noProof="0" dirty="0">
              <a:ln>
                <a:noFill/>
              </a:ln>
              <a:solidFill>
                <a:schemeClr val="tx1"/>
              </a:solidFill>
              <a:effectLst/>
              <a:uLnTx/>
              <a:uFillTx/>
              <a:latin typeface="Myriad Pro" panose="020B0603030403020204" pitchFamily="34" charset="0"/>
              <a:ea typeface="+mj-ea"/>
              <a:cs typeface="Arial Black"/>
            </a:endParaRPr>
          </a:p>
        </p:txBody>
      </p:sp>
      <p:sp>
        <p:nvSpPr>
          <p:cNvPr id="2" name="TextBox 1">
            <a:extLst>
              <a:ext uri="{FF2B5EF4-FFF2-40B4-BE49-F238E27FC236}">
                <a16:creationId xmlns:a16="http://schemas.microsoft.com/office/drawing/2014/main" id="{88956B1F-468A-6847-9513-037AD97F355B}"/>
              </a:ext>
            </a:extLst>
          </p:cNvPr>
          <p:cNvSpPr txBox="1"/>
          <p:nvPr/>
        </p:nvSpPr>
        <p:spPr>
          <a:xfrm>
            <a:off x="641350" y="4000325"/>
            <a:ext cx="4945741" cy="553998"/>
          </a:xfrm>
          <a:prstGeom prst="rect">
            <a:avLst/>
          </a:prstGeom>
          <a:noFill/>
        </p:spPr>
        <p:txBody>
          <a:bodyPr wrap="square" rtlCol="0">
            <a:spAutoFit/>
          </a:bodyPr>
          <a:lstStyle/>
          <a:p>
            <a:r>
              <a:rPr lang="en-US" sz="1500" dirty="0">
                <a:solidFill>
                  <a:schemeClr val="accent1"/>
                </a:solidFill>
                <a:latin typeface="Myriad Pro Semibold" panose="020B0603030403020204" pitchFamily="34" charset="0"/>
              </a:rPr>
              <a:t>Make a Strong Influenza Vaccine Recommendation and Improve Your Influenza Vaccination Rates This Season</a:t>
            </a:r>
          </a:p>
        </p:txBody>
      </p:sp>
      <p:grpSp>
        <p:nvGrpSpPr>
          <p:cNvPr id="3" name="Group 2" descr="Flight Flu.  CDC">
            <a:extLst>
              <a:ext uri="{FF2B5EF4-FFF2-40B4-BE49-F238E27FC236}">
                <a16:creationId xmlns:a16="http://schemas.microsoft.com/office/drawing/2014/main" id="{48DADD49-B27C-1945-8B52-D3E39743A4A0}"/>
              </a:ext>
            </a:extLst>
          </p:cNvPr>
          <p:cNvGrpSpPr/>
          <p:nvPr/>
        </p:nvGrpSpPr>
        <p:grpSpPr>
          <a:xfrm>
            <a:off x="5684317" y="4076448"/>
            <a:ext cx="3280227" cy="740618"/>
            <a:chOff x="5989362" y="4148268"/>
            <a:chExt cx="2910509" cy="657142"/>
          </a:xfrm>
        </p:grpSpPr>
        <p:pic>
          <p:nvPicPr>
            <p:cNvPr id="7" name="Picture 6">
              <a:extLst>
                <a:ext uri="{FF2B5EF4-FFF2-40B4-BE49-F238E27FC236}">
                  <a16:creationId xmlns:a16="http://schemas.microsoft.com/office/drawing/2014/main" id="{4E245434-4C81-F84B-B660-5FBBE2321E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3004" y="4149087"/>
              <a:ext cx="1126867" cy="652398"/>
            </a:xfrm>
            <a:prstGeom prst="rect">
              <a:avLst/>
            </a:prstGeom>
          </p:spPr>
        </p:pic>
        <p:pic>
          <p:nvPicPr>
            <p:cNvPr id="14" name="Picture 13">
              <a:extLst>
                <a:ext uri="{FF2B5EF4-FFF2-40B4-BE49-F238E27FC236}">
                  <a16:creationId xmlns:a16="http://schemas.microsoft.com/office/drawing/2014/main" id="{22F72E0E-5D8A-034E-9478-AD5B0C773D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89362" y="4148268"/>
              <a:ext cx="1736032" cy="657142"/>
            </a:xfrm>
            <a:prstGeom prst="rect">
              <a:avLst/>
            </a:prstGeom>
          </p:spPr>
        </p:pic>
      </p:grpSp>
      <p:sp>
        <p:nvSpPr>
          <p:cNvPr id="8" name="Footer Placeholder 3">
            <a:extLst>
              <a:ext uri="{FF2B5EF4-FFF2-40B4-BE49-F238E27FC236}">
                <a16:creationId xmlns:a16="http://schemas.microsoft.com/office/drawing/2014/main" id="{CC89D68E-C3B3-44BB-81CE-344FF5D3366A}"/>
              </a:ext>
            </a:extLst>
          </p:cNvPr>
          <p:cNvSpPr>
            <a:spLocks noGrp="1"/>
          </p:cNvSpPr>
          <p:nvPr>
            <p:ph type="ftr" sz="quarter" idx="11"/>
          </p:nvPr>
        </p:nvSpPr>
        <p:spPr>
          <a:xfrm>
            <a:off x="641350" y="4647351"/>
            <a:ext cx="7276010" cy="295555"/>
          </a:xfrm>
        </p:spPr>
        <p:txBody>
          <a:bodyPr/>
          <a:lstStyle/>
          <a:p>
            <a:pPr algn="l"/>
            <a:r>
              <a:rPr lang="de-DE" sz="900" dirty="0">
                <a:solidFill>
                  <a:schemeClr val="bg1"/>
                </a:solidFill>
                <a:latin typeface="Myriad Pro" panose="020B0503030403020204" pitchFamily="34" charset="0"/>
              </a:rPr>
              <a:t>UPDATED AUGUST 2023</a:t>
            </a:r>
            <a:endParaRPr lang="en-US" sz="9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4011475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2E87F8-4984-4CA8-9DC7-97253B063D3E}"/>
              </a:ext>
            </a:extLst>
          </p:cNvPr>
          <p:cNvSpPr>
            <a:spLocks noGrp="1"/>
          </p:cNvSpPr>
          <p:nvPr>
            <p:ph type="title"/>
          </p:nvPr>
        </p:nvSpPr>
        <p:spPr>
          <a:xfrm>
            <a:off x="914400" y="379203"/>
            <a:ext cx="7416739" cy="684025"/>
          </a:xfrm>
        </p:spPr>
        <p:txBody>
          <a:bodyPr anchor="t">
            <a:noAutofit/>
          </a:bodyPr>
          <a:lstStyle/>
          <a:p>
            <a:r>
              <a:rPr lang="en-US" dirty="0"/>
              <a:t>Higher Risk Populations: </a:t>
            </a:r>
            <a:br>
              <a:rPr lang="en-US" dirty="0"/>
            </a:br>
            <a:r>
              <a:rPr lang="en-US" dirty="0"/>
              <a:t>Young Children</a:t>
            </a:r>
          </a:p>
        </p:txBody>
      </p:sp>
      <p:sp>
        <p:nvSpPr>
          <p:cNvPr id="11" name="Content Placeholder 2"/>
          <p:cNvSpPr txBox="1">
            <a:spLocks/>
          </p:cNvSpPr>
          <p:nvPr/>
        </p:nvSpPr>
        <p:spPr>
          <a:xfrm>
            <a:off x="914400" y="1417320"/>
            <a:ext cx="4710484" cy="3529590"/>
          </a:xfrm>
          <a:prstGeom prst="rect">
            <a:avLst/>
          </a:prstGeom>
        </p:spPr>
        <p:txBody>
          <a:bodyPr vert="horz" lIns="91440" tIns="45720" rIns="91440" bIns="45720" rtlCol="0" anchor="t">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lvl="2" indent="-115888">
              <a:buClr>
                <a:schemeClr val="accent1"/>
              </a:buClr>
            </a:pPr>
            <a:r>
              <a:rPr lang="en-US" sz="1600" b="1" dirty="0">
                <a:solidFill>
                  <a:schemeClr val="accent1"/>
                </a:solidFill>
                <a:latin typeface="Myriad Pro" panose="020B0503030403020204" pitchFamily="34" charset="0"/>
              </a:rPr>
              <a:t>Young children, even healthy young children, are at higher risk for serious flu-related complications. A recent study found that flu vaccination reduced the risk of flu-associated death by half (51%) among children with underlying high-risk medical conditions and by nearly two-thirds (65%) among healthy children.</a:t>
            </a:r>
          </a:p>
          <a:p>
            <a:pPr marL="228600" lvl="2" indent="0">
              <a:buClr>
                <a:schemeClr val="accent1"/>
              </a:buClr>
            </a:pPr>
            <a:endParaRPr lang="en-US" sz="1600" dirty="0"/>
          </a:p>
          <a:p>
            <a:pPr marL="115888" lvl="2" indent="0">
              <a:buClr>
                <a:schemeClr val="accent1"/>
              </a:buClr>
            </a:pPr>
            <a:r>
              <a:rPr lang="en-US" sz="1600" b="1" i="0" dirty="0">
                <a:latin typeface="Myriad Pro" panose="020B0503030403020204" pitchFamily="34" charset="0"/>
              </a:rPr>
              <a:t>Consider bundling influenza vaccine recommendation with other vaccines</a:t>
            </a:r>
            <a:endParaRPr lang="en-US" sz="2400" b="1" i="0" dirty="0">
              <a:latin typeface="Myriad Pro" panose="020B0503030403020204" pitchFamily="34" charset="0"/>
            </a:endParaRPr>
          </a:p>
        </p:txBody>
      </p:sp>
      <p:pic>
        <p:nvPicPr>
          <p:cNvPr id="13" name="Picture 12" descr="Little girl with a hand on her forehea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1939" y="1"/>
            <a:ext cx="2788711" cy="5137055"/>
          </a:xfrm>
          <a:prstGeom prst="rect">
            <a:avLst/>
          </a:prstGeom>
        </p:spPr>
      </p:pic>
      <p:sp>
        <p:nvSpPr>
          <p:cNvPr id="6" name="Footer Placeholder 3">
            <a:extLst>
              <a:ext uri="{FF2B5EF4-FFF2-40B4-BE49-F238E27FC236}">
                <a16:creationId xmlns:a16="http://schemas.microsoft.com/office/drawing/2014/main" id="{E22B18B3-4FFB-D544-AED2-815F0A785E86}"/>
              </a:ext>
            </a:extLst>
          </p:cNvPr>
          <p:cNvSpPr>
            <a:spLocks noGrp="1"/>
          </p:cNvSpPr>
          <p:nvPr>
            <p:ph type="ftr" sz="quarter" idx="11"/>
          </p:nvPr>
        </p:nvSpPr>
        <p:spPr>
          <a:xfrm>
            <a:off x="914400" y="4767263"/>
            <a:ext cx="7609223" cy="273844"/>
          </a:xfrm>
        </p:spPr>
        <p:txBody>
          <a:bodyPr/>
          <a:lstStyle/>
          <a:p>
            <a:pPr algn="l"/>
            <a:r>
              <a:rPr lang="en-US" dirty="0">
                <a:solidFill>
                  <a:schemeClr val="bg1"/>
                </a:solidFill>
                <a:latin typeface="Myriad Pro" panose="020B0503030403020204" pitchFamily="34" charset="0"/>
                <a:hlinkClick r:id="rId3">
                  <a:extLst>
                    <a:ext uri="{A12FA001-AC4F-418D-AE19-62706E023703}">
                      <ahyp:hlinkClr xmlns:ahyp="http://schemas.microsoft.com/office/drawing/2018/hyperlinkcolor" val="tx"/>
                    </a:ext>
                  </a:extLst>
                </a:hlinkClick>
              </a:rPr>
              <a:t>https://www.cdc.gov/flu/highrisk/children.htm</a:t>
            </a:r>
            <a:r>
              <a:rPr lang="en-US" dirty="0">
                <a:solidFill>
                  <a:schemeClr val="bg1"/>
                </a:solidFill>
                <a:latin typeface="Myriad Pro" panose="020B0503030403020204" pitchFamily="34" charset="0"/>
              </a:rPr>
              <a:t> </a:t>
            </a:r>
          </a:p>
        </p:txBody>
      </p:sp>
    </p:spTree>
    <p:extLst>
      <p:ext uri="{BB962C8B-B14F-4D97-AF65-F5344CB8AC3E}">
        <p14:creationId xmlns:p14="http://schemas.microsoft.com/office/powerpoint/2010/main" val="1950275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2E87F8-4984-4CA8-9DC7-97253B063D3E}"/>
              </a:ext>
            </a:extLst>
          </p:cNvPr>
          <p:cNvSpPr>
            <a:spLocks noGrp="1"/>
          </p:cNvSpPr>
          <p:nvPr>
            <p:ph type="title"/>
          </p:nvPr>
        </p:nvSpPr>
        <p:spPr>
          <a:xfrm>
            <a:off x="914400" y="379203"/>
            <a:ext cx="7416739" cy="684025"/>
          </a:xfrm>
        </p:spPr>
        <p:txBody>
          <a:bodyPr anchor="t">
            <a:noAutofit/>
          </a:bodyPr>
          <a:lstStyle/>
          <a:p>
            <a:r>
              <a:rPr lang="en-US" dirty="0"/>
              <a:t>Higher Risk Populations: </a:t>
            </a:r>
            <a:br>
              <a:rPr lang="en-US" dirty="0"/>
            </a:br>
            <a:r>
              <a:rPr lang="en-US" dirty="0"/>
              <a:t>Pregnant People</a:t>
            </a:r>
          </a:p>
        </p:txBody>
      </p:sp>
      <p:sp>
        <p:nvSpPr>
          <p:cNvPr id="10" name="Content Placeholder 2"/>
          <p:cNvSpPr txBox="1">
            <a:spLocks/>
          </p:cNvSpPr>
          <p:nvPr/>
        </p:nvSpPr>
        <p:spPr>
          <a:xfrm>
            <a:off x="914400" y="1417320"/>
            <a:ext cx="4791525" cy="3529590"/>
          </a:xfrm>
          <a:prstGeom prst="rect">
            <a:avLst/>
          </a:prstGeom>
        </p:spPr>
        <p:txBody>
          <a:bodyPr vert="horz" lIns="91440" tIns="45720" rIns="91440" bIns="45720" rtlCol="0" anchor="t">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lvl="2" indent="-115888">
              <a:buClr>
                <a:schemeClr val="accent1"/>
              </a:buClr>
            </a:pPr>
            <a:r>
              <a:rPr lang="en-US" sz="1600" b="1" dirty="0">
                <a:solidFill>
                  <a:schemeClr val="accent1"/>
                </a:solidFill>
                <a:latin typeface="Myriad Pro" panose="020B0503030403020204" pitchFamily="34" charset="0"/>
              </a:rPr>
              <a:t>Flu is more likely to cause severe illness in pregnant people due to changes in the body, such as the immune system, heart, and lungs that make them more prone to illness. A flu vaccine during pregnancy has been shown to help protect you and your baby from flu during pregnancy and can help protect your baby for several months after birth.</a:t>
            </a:r>
          </a:p>
          <a:p>
            <a:pPr marL="228600" lvl="2" indent="0">
              <a:buClr>
                <a:schemeClr val="accent1"/>
              </a:buClr>
            </a:pPr>
            <a:endParaRPr lang="en-US" sz="1600" dirty="0"/>
          </a:p>
          <a:p>
            <a:pPr marL="115888" lvl="2" indent="0">
              <a:buClr>
                <a:schemeClr val="accent1"/>
              </a:buClr>
            </a:pPr>
            <a:r>
              <a:rPr lang="en-US" sz="1600" b="1" i="0" dirty="0">
                <a:latin typeface="Myriad Pro" panose="020B0503030403020204" pitchFamily="34" charset="0"/>
              </a:rPr>
              <a:t>Consider bundling influenza vaccine recommendation with other vaccines </a:t>
            </a:r>
            <a:br>
              <a:rPr lang="en-US" sz="1600" b="1" i="0" dirty="0">
                <a:latin typeface="Myriad Pro" panose="020B0503030403020204" pitchFamily="34" charset="0"/>
              </a:rPr>
            </a:br>
            <a:r>
              <a:rPr lang="en-US" sz="1600" b="1" i="0" dirty="0">
                <a:latin typeface="Myriad Pro" panose="020B0503030403020204" pitchFamily="34" charset="0"/>
              </a:rPr>
              <a:t>(e.g. </a:t>
            </a:r>
            <a:r>
              <a:rPr lang="en-US" sz="1600" b="1" i="0">
                <a:latin typeface="Myriad Pro" panose="020B0503030403020204" pitchFamily="34" charset="0"/>
              </a:rPr>
              <a:t>Tdap, COVID-19, RSV)</a:t>
            </a:r>
            <a:endParaRPr lang="en-US" sz="1600" b="1" i="0" dirty="0">
              <a:latin typeface="Myriad Pro" panose="020B0503030403020204" pitchFamily="34" charset="0"/>
            </a:endParaRPr>
          </a:p>
        </p:txBody>
      </p:sp>
      <p:sp>
        <p:nvSpPr>
          <p:cNvPr id="6" name="Footer Placeholder 3">
            <a:extLst>
              <a:ext uri="{FF2B5EF4-FFF2-40B4-BE49-F238E27FC236}">
                <a16:creationId xmlns:a16="http://schemas.microsoft.com/office/drawing/2014/main" id="{C7978444-46D5-BC42-A46D-3A1CDBB9383D}"/>
              </a:ext>
            </a:extLst>
          </p:cNvPr>
          <p:cNvSpPr>
            <a:spLocks noGrp="1"/>
          </p:cNvSpPr>
          <p:nvPr>
            <p:ph type="ftr" sz="quarter" idx="11"/>
          </p:nvPr>
        </p:nvSpPr>
        <p:spPr>
          <a:xfrm>
            <a:off x="914400" y="4767263"/>
            <a:ext cx="7609223" cy="273844"/>
          </a:xfrm>
        </p:spPr>
        <p:txBody>
          <a:bodyPr/>
          <a:lstStyle/>
          <a:p>
            <a:pPr algn="l"/>
            <a:r>
              <a:rPr lang="en-US" dirty="0">
                <a:solidFill>
                  <a:schemeClr val="bg1"/>
                </a:solidFill>
                <a:latin typeface="Myriad Pro" panose="020B0503030403020204" pitchFamily="34" charset="0"/>
                <a:hlinkClick r:id="rId2">
                  <a:extLst>
                    <a:ext uri="{A12FA001-AC4F-418D-AE19-62706E023703}">
                      <ahyp:hlinkClr xmlns:ahyp="http://schemas.microsoft.com/office/drawing/2018/hyperlinkcolor" val="tx"/>
                    </a:ext>
                  </a:extLst>
                </a:hlinkClick>
              </a:rPr>
              <a:t>https://www.cdc.gov/flu/highrisk/pregnant.htm</a:t>
            </a:r>
            <a:r>
              <a:rPr lang="en-US" dirty="0">
                <a:solidFill>
                  <a:schemeClr val="bg1"/>
                </a:solidFill>
                <a:latin typeface="Myriad Pro" panose="020B0503030403020204" pitchFamily="34" charset="0"/>
              </a:rPr>
              <a:t> </a:t>
            </a:r>
          </a:p>
        </p:txBody>
      </p:sp>
      <p:pic>
        <p:nvPicPr>
          <p:cNvPr id="4" name="Picture 3" descr="A picture containing person&#10;&#10;Description automatically generated">
            <a:extLst>
              <a:ext uri="{FF2B5EF4-FFF2-40B4-BE49-F238E27FC236}">
                <a16:creationId xmlns:a16="http://schemas.microsoft.com/office/drawing/2014/main" id="{E083A742-46AB-4D83-B4D5-47FF33AC21A4}"/>
              </a:ext>
            </a:extLst>
          </p:cNvPr>
          <p:cNvPicPr>
            <a:picLocks noChangeAspect="1"/>
          </p:cNvPicPr>
          <p:nvPr/>
        </p:nvPicPr>
        <p:blipFill rotWithShape="1">
          <a:blip r:embed="rId3"/>
          <a:srcRect l="4490" t="960" r="45634" b="-960"/>
          <a:stretch/>
        </p:blipFill>
        <p:spPr>
          <a:xfrm>
            <a:off x="5952565" y="-21821"/>
            <a:ext cx="3191435" cy="5220393"/>
          </a:xfrm>
          <a:prstGeom prst="rect">
            <a:avLst/>
          </a:prstGeom>
        </p:spPr>
      </p:pic>
    </p:spTree>
    <p:extLst>
      <p:ext uri="{BB962C8B-B14F-4D97-AF65-F5344CB8AC3E}">
        <p14:creationId xmlns:p14="http://schemas.microsoft.com/office/powerpoint/2010/main" val="371135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14400" y="379203"/>
            <a:ext cx="7416739" cy="684025"/>
          </a:xfrm>
        </p:spPr>
        <p:txBody>
          <a:bodyPr anchor="t">
            <a:noAutofit/>
          </a:bodyPr>
          <a:lstStyle/>
          <a:p>
            <a:r>
              <a:rPr lang="en-US" dirty="0"/>
              <a:t>Higher Risk Populations: </a:t>
            </a:r>
            <a:br>
              <a:rPr lang="en-US" dirty="0"/>
            </a:br>
            <a:r>
              <a:rPr lang="en-US" dirty="0"/>
              <a:t>Adults 65 Years and Older</a:t>
            </a:r>
          </a:p>
        </p:txBody>
      </p:sp>
      <p:sp>
        <p:nvSpPr>
          <p:cNvPr id="7" name="Content Placeholder 2">
            <a:extLst>
              <a:ext uri="{FF2B5EF4-FFF2-40B4-BE49-F238E27FC236}">
                <a16:creationId xmlns:a16="http://schemas.microsoft.com/office/drawing/2014/main" id="{5AF408BC-3312-954A-ACFE-7C002CA4ACD0}"/>
              </a:ext>
            </a:extLst>
          </p:cNvPr>
          <p:cNvSpPr txBox="1">
            <a:spLocks/>
          </p:cNvSpPr>
          <p:nvPr/>
        </p:nvSpPr>
        <p:spPr>
          <a:xfrm>
            <a:off x="914400" y="1417320"/>
            <a:ext cx="4710484" cy="2920412"/>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lvl="2" indent="-115888">
              <a:buClr>
                <a:schemeClr val="accent1"/>
              </a:buClr>
            </a:pPr>
            <a:r>
              <a:rPr lang="en-US" sz="1600" b="1" dirty="0">
                <a:solidFill>
                  <a:schemeClr val="accent1"/>
                </a:solidFill>
                <a:latin typeface="Myriad Pro" panose="020B0503030403020204" pitchFamily="34" charset="0"/>
              </a:rPr>
              <a:t>People 65 years and older are at higher risk of developing serious flu complications compared with young, healthy adults. This increased risk is due in part to changes in immune defenses with increasing age. While flu seasons vary in severity, during most seasons, people 65 years and older bear the greatest burden of severe flu disease.</a:t>
            </a:r>
          </a:p>
          <a:p>
            <a:pPr marL="115888" lvl="2" indent="-115888">
              <a:buClr>
                <a:schemeClr val="accent1"/>
              </a:buClr>
            </a:pPr>
            <a:endParaRPr lang="en-US" sz="1600" b="1" dirty="0">
              <a:solidFill>
                <a:schemeClr val="accent1"/>
              </a:solidFill>
              <a:latin typeface="Myriad Pro" panose="020B0503030403020204" pitchFamily="34" charset="0"/>
            </a:endParaRPr>
          </a:p>
          <a:p>
            <a:pPr marL="115888" lvl="2" indent="-115888">
              <a:buClr>
                <a:schemeClr val="accent1"/>
              </a:buClr>
            </a:pPr>
            <a:r>
              <a:rPr lang="en-US" sz="1600" b="1" dirty="0">
                <a:solidFill>
                  <a:schemeClr val="accent1"/>
                </a:solidFill>
                <a:latin typeface="Myriad Pro" panose="020B0503030403020204" pitchFamily="34" charset="0"/>
              </a:rPr>
              <a:t> In recent years, for example, it’s estimated that between 70 percent and 85 percent of seasonal flu-related deaths have occurred in people 65 years and older, and between 50 percent and 70 percent of seasonal flu-related hospitalizations have occurred among people in this age group.</a:t>
            </a:r>
          </a:p>
        </p:txBody>
      </p:sp>
      <p:sp>
        <p:nvSpPr>
          <p:cNvPr id="6" name="Footer Placeholder 3">
            <a:extLst>
              <a:ext uri="{FF2B5EF4-FFF2-40B4-BE49-F238E27FC236}">
                <a16:creationId xmlns:a16="http://schemas.microsoft.com/office/drawing/2014/main" id="{1AF9D221-8C77-7A43-98D1-9190A548C9BF}"/>
              </a:ext>
            </a:extLst>
          </p:cNvPr>
          <p:cNvSpPr>
            <a:spLocks noGrp="1"/>
          </p:cNvSpPr>
          <p:nvPr>
            <p:ph type="ftr" sz="quarter" idx="11"/>
          </p:nvPr>
        </p:nvSpPr>
        <p:spPr>
          <a:xfrm>
            <a:off x="914400" y="4767263"/>
            <a:ext cx="7609223" cy="273844"/>
          </a:xfrm>
        </p:spPr>
        <p:txBody>
          <a:bodyPr/>
          <a:lstStyle/>
          <a:p>
            <a:pPr algn="l"/>
            <a:r>
              <a:rPr lang="en-US" dirty="0">
                <a:solidFill>
                  <a:schemeClr val="bg1"/>
                </a:solidFill>
                <a:latin typeface="Myriad Pro" panose="020B0503030403020204" pitchFamily="34" charset="0"/>
                <a:hlinkClick r:id="rId3">
                  <a:extLst>
                    <a:ext uri="{A12FA001-AC4F-418D-AE19-62706E023703}">
                      <ahyp:hlinkClr xmlns:ahyp="http://schemas.microsoft.com/office/drawing/2018/hyperlinkcolor" val="tx"/>
                    </a:ext>
                  </a:extLst>
                </a:hlinkClick>
              </a:rPr>
              <a:t>https://www.cdc.gov/flu/highrisk/65over.htm</a:t>
            </a:r>
            <a:r>
              <a:rPr lang="en-US" dirty="0">
                <a:solidFill>
                  <a:schemeClr val="bg1"/>
                </a:solidFill>
                <a:latin typeface="Myriad Pro" panose="020B0503030403020204" pitchFamily="34" charset="0"/>
              </a:rPr>
              <a:t> </a:t>
            </a:r>
          </a:p>
        </p:txBody>
      </p:sp>
      <p:pic>
        <p:nvPicPr>
          <p:cNvPr id="3" name="Picture 2" descr="A person sitting in a chair&#10;&#10;Description automatically generated">
            <a:extLst>
              <a:ext uri="{FF2B5EF4-FFF2-40B4-BE49-F238E27FC236}">
                <a16:creationId xmlns:a16="http://schemas.microsoft.com/office/drawing/2014/main" id="{9EDF4644-F7E4-D945-B633-6555B81909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71"/>
          <a:stretch/>
        </p:blipFill>
        <p:spPr>
          <a:xfrm>
            <a:off x="6348318" y="-6671"/>
            <a:ext cx="2795682" cy="5150171"/>
          </a:xfrm>
          <a:prstGeom prst="rect">
            <a:avLst/>
          </a:prstGeom>
        </p:spPr>
      </p:pic>
    </p:spTree>
    <p:extLst>
      <p:ext uri="{BB962C8B-B14F-4D97-AF65-F5344CB8AC3E}">
        <p14:creationId xmlns:p14="http://schemas.microsoft.com/office/powerpoint/2010/main" val="2059569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2E87F8-4984-4CA8-9DC7-97253B063D3E}"/>
              </a:ext>
            </a:extLst>
          </p:cNvPr>
          <p:cNvSpPr>
            <a:spLocks noGrp="1"/>
          </p:cNvSpPr>
          <p:nvPr>
            <p:ph type="title"/>
          </p:nvPr>
        </p:nvSpPr>
        <p:spPr>
          <a:xfrm>
            <a:off x="914399" y="379203"/>
            <a:ext cx="7028033" cy="1029342"/>
          </a:xfrm>
        </p:spPr>
        <p:txBody>
          <a:bodyPr anchor="t">
            <a:noAutofit/>
          </a:bodyPr>
          <a:lstStyle/>
          <a:p>
            <a:r>
              <a:rPr lang="en-US" dirty="0"/>
              <a:t>Higher Risk Populations: Adults </a:t>
            </a:r>
            <a:br>
              <a:rPr lang="en-US" dirty="0"/>
            </a:br>
            <a:r>
              <a:rPr lang="en-US" dirty="0"/>
              <a:t>with Certain Medical Conditions</a:t>
            </a:r>
          </a:p>
        </p:txBody>
      </p:sp>
      <p:sp>
        <p:nvSpPr>
          <p:cNvPr id="7" name="Content Placeholder 2">
            <a:extLst>
              <a:ext uri="{FF2B5EF4-FFF2-40B4-BE49-F238E27FC236}">
                <a16:creationId xmlns:a16="http://schemas.microsoft.com/office/drawing/2014/main" id="{5FA976E3-1AB9-9341-8A9D-417475BCECD9}"/>
              </a:ext>
            </a:extLst>
          </p:cNvPr>
          <p:cNvSpPr txBox="1">
            <a:spLocks/>
          </p:cNvSpPr>
          <p:nvPr/>
        </p:nvSpPr>
        <p:spPr>
          <a:xfrm>
            <a:off x="914399" y="1417320"/>
            <a:ext cx="4767943" cy="1818249"/>
          </a:xfrm>
          <a:prstGeom prst="rect">
            <a:avLst/>
          </a:prstGeom>
        </p:spPr>
        <p:txBody>
          <a:bodyPr vert="horz" lIns="91440" tIns="45720" rIns="91440" bIns="45720" rtlCol="0" anchor="t">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lvl="2" indent="-115888">
              <a:buClr>
                <a:schemeClr val="accent1"/>
              </a:buClr>
            </a:pPr>
            <a:r>
              <a:rPr lang="en-US" sz="1600" b="1" dirty="0">
                <a:solidFill>
                  <a:schemeClr val="accent1"/>
                </a:solidFill>
                <a:latin typeface="Myriad Pro" panose="020B0503030403020204" pitchFamily="34" charset="0"/>
              </a:rPr>
              <a:t>People with chronic medical conditions—such as heart disease, diabetes and asthma—are at higher risk for developing flu-related complications, ranging from worsening of these chronic conditions, to pneumonia, and other more </a:t>
            </a:r>
            <a:br>
              <a:rPr lang="en-US" sz="1600" b="1" dirty="0">
                <a:solidFill>
                  <a:schemeClr val="accent1"/>
                </a:solidFill>
                <a:latin typeface="Myriad Pro" panose="020B0503030403020204" pitchFamily="34" charset="0"/>
              </a:rPr>
            </a:br>
            <a:r>
              <a:rPr lang="en-US" sz="1600" b="1" dirty="0">
                <a:solidFill>
                  <a:schemeClr val="accent1"/>
                </a:solidFill>
                <a:latin typeface="Myriad Pro" panose="020B0503030403020204" pitchFamily="34" charset="0"/>
              </a:rPr>
              <a:t>severe complications.</a:t>
            </a:r>
          </a:p>
        </p:txBody>
      </p:sp>
      <p:pic>
        <p:nvPicPr>
          <p:cNvPr id="12" name="Picture 11" descr="Tool being used on a woman's finge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6358919" y="0"/>
            <a:ext cx="2785081" cy="5143499"/>
          </a:xfrm>
          <a:prstGeom prst="rect">
            <a:avLst/>
          </a:prstGeom>
        </p:spPr>
      </p:pic>
      <p:sp>
        <p:nvSpPr>
          <p:cNvPr id="6" name="Footer Placeholder 3">
            <a:extLst>
              <a:ext uri="{FF2B5EF4-FFF2-40B4-BE49-F238E27FC236}">
                <a16:creationId xmlns:a16="http://schemas.microsoft.com/office/drawing/2014/main" id="{128916C1-BFDE-0A4A-890E-431A68EFD9D7}"/>
              </a:ext>
            </a:extLst>
          </p:cNvPr>
          <p:cNvSpPr>
            <a:spLocks noGrp="1"/>
          </p:cNvSpPr>
          <p:nvPr>
            <p:ph type="ftr" sz="quarter" idx="11"/>
          </p:nvPr>
        </p:nvSpPr>
        <p:spPr>
          <a:xfrm>
            <a:off x="914400" y="4767263"/>
            <a:ext cx="7609223" cy="273844"/>
          </a:xfrm>
        </p:spPr>
        <p:txBody>
          <a:bodyPr/>
          <a:lstStyle/>
          <a:p>
            <a:pPr algn="l"/>
            <a:r>
              <a:rPr lang="en-US" dirty="0">
                <a:solidFill>
                  <a:schemeClr val="bg1"/>
                </a:solidFill>
                <a:latin typeface="Myriad Pro" panose="020B0503030403020204" pitchFamily="34" charset="0"/>
                <a:hlinkClick r:id="rId3">
                  <a:extLst>
                    <a:ext uri="{A12FA001-AC4F-418D-AE19-62706E023703}">
                      <ahyp:hlinkClr xmlns:ahyp="http://schemas.microsoft.com/office/drawing/2018/hyperlinkcolor" val="tx"/>
                    </a:ext>
                  </a:extLst>
                </a:hlinkClick>
              </a:rPr>
              <a:t>https://www.cdc.gov/flu/highrisk/</a:t>
            </a:r>
            <a:endParaRPr lang="en-US"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267202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9203"/>
            <a:ext cx="7253728" cy="684025"/>
          </a:xfrm>
        </p:spPr>
        <p:txBody>
          <a:bodyPr anchor="t">
            <a:noAutofit/>
          </a:bodyPr>
          <a:lstStyle/>
          <a:p>
            <a:r>
              <a:rPr lang="en-US" dirty="0"/>
              <a:t>Addressing Questions and Vaccine Refusals</a:t>
            </a:r>
          </a:p>
        </p:txBody>
      </p:sp>
      <p:sp>
        <p:nvSpPr>
          <p:cNvPr id="3" name="Content Placeholder 2"/>
          <p:cNvSpPr>
            <a:spLocks noGrp="1"/>
          </p:cNvSpPr>
          <p:nvPr>
            <p:ph idx="1"/>
          </p:nvPr>
        </p:nvSpPr>
        <p:spPr>
          <a:xfrm>
            <a:off x="914400" y="1063228"/>
            <a:ext cx="7315200" cy="2169942"/>
          </a:xfrm>
        </p:spPr>
        <p:txBody>
          <a:bodyPr>
            <a:normAutofit fontScale="92500" lnSpcReduction="20000"/>
          </a:bodyPr>
          <a:lstStyle/>
          <a:p>
            <a:pPr marL="0" lvl="1" indent="0">
              <a:buNone/>
            </a:pPr>
            <a:r>
              <a:rPr lang="en-US" dirty="0">
                <a:latin typeface="Myriad Pro" panose="020B0503030403020204" pitchFamily="34" charset="0"/>
              </a:rPr>
              <a:t>Every visit with a patient is an opportunity to recommend an influenza vaccine. P</a:t>
            </a:r>
            <a:r>
              <a:rPr lang="en-US" dirty="0">
                <a:solidFill>
                  <a:schemeClr val="bg1"/>
                </a:solidFill>
                <a:latin typeface="Myriad Pro" panose="020B0503030403020204" pitchFamily="34" charset="0"/>
              </a:rPr>
              <a:t>atients may have questions. Interpret questions as a request for additional information and be prepared to answer common questions. </a:t>
            </a:r>
          </a:p>
          <a:p>
            <a:pPr lvl="1"/>
            <a:r>
              <a:rPr lang="en-US" dirty="0">
                <a:solidFill>
                  <a:schemeClr val="bg1"/>
                </a:solidFill>
                <a:latin typeface="Myriad Pro" panose="020B0503030403020204" pitchFamily="34" charset="0"/>
              </a:rPr>
              <a:t>Address questions immediately and apply the SHARE model. Offer influenza vaccine in the </a:t>
            </a:r>
            <a:r>
              <a:rPr lang="en-US" dirty="0">
                <a:latin typeface="Myriad Pro" panose="020B0503030403020204" pitchFamily="34" charset="0"/>
              </a:rPr>
              <a:t>same visit. </a:t>
            </a:r>
          </a:p>
          <a:p>
            <a:pPr lvl="1"/>
            <a:r>
              <a:rPr lang="en-US" dirty="0">
                <a:latin typeface="Myriad Pro" panose="020B0503030403020204" pitchFamily="34" charset="0"/>
              </a:rPr>
              <a:t>If a patient or patents refuses an influenza vaccine, probe for reasons, and provide answers to any concerns.</a:t>
            </a:r>
          </a:p>
          <a:p>
            <a:pPr lvl="1"/>
            <a:r>
              <a:rPr lang="en-US" dirty="0">
                <a:latin typeface="Myriad Pro" panose="020B0503030403020204" pitchFamily="34" charset="0"/>
              </a:rPr>
              <a:t>If a patient continues to refuse an influenza vaccine, share an informational handout to help advance education beyond the office visit and follow up at a later time.</a:t>
            </a:r>
          </a:p>
        </p:txBody>
      </p:sp>
      <p:sp>
        <p:nvSpPr>
          <p:cNvPr id="6" name="Footer Placeholder 3">
            <a:extLst>
              <a:ext uri="{FF2B5EF4-FFF2-40B4-BE49-F238E27FC236}">
                <a16:creationId xmlns:a16="http://schemas.microsoft.com/office/drawing/2014/main" id="{EB8C245D-A822-8742-B958-F4ABB4EC44CA}"/>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3081107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9203"/>
            <a:ext cx="7416739" cy="684025"/>
          </a:xfrm>
        </p:spPr>
        <p:txBody>
          <a:bodyPr anchor="t">
            <a:noAutofit/>
          </a:bodyPr>
          <a:lstStyle/>
          <a:p>
            <a:r>
              <a:rPr lang="en-US" dirty="0"/>
              <a:t>Increase Vaccination Rates by </a:t>
            </a:r>
            <a:br>
              <a:rPr lang="en-US" dirty="0"/>
            </a:br>
            <a:r>
              <a:rPr lang="en-US" dirty="0"/>
              <a:t>Removing Common Perceived Barriers</a:t>
            </a:r>
          </a:p>
        </p:txBody>
      </p:sp>
      <p:sp>
        <p:nvSpPr>
          <p:cNvPr id="3" name="Content Placeholder 2"/>
          <p:cNvSpPr>
            <a:spLocks noGrp="1"/>
          </p:cNvSpPr>
          <p:nvPr>
            <p:ph idx="1"/>
          </p:nvPr>
        </p:nvSpPr>
        <p:spPr>
          <a:xfrm>
            <a:off x="914399" y="1417320"/>
            <a:ext cx="7340321" cy="2970775"/>
          </a:xfrm>
        </p:spPr>
        <p:txBody>
          <a:bodyPr/>
          <a:lstStyle/>
          <a:p>
            <a:pPr lvl="1"/>
            <a:r>
              <a:rPr lang="en-US" b="1" dirty="0">
                <a:solidFill>
                  <a:schemeClr val="accent1"/>
                </a:solidFill>
                <a:latin typeface="Myriad Pro" panose="020B0503030403020204" pitchFamily="34" charset="0"/>
              </a:rPr>
              <a:t>Vaccination is not important </a:t>
            </a:r>
            <a:r>
              <a:rPr lang="en-US" dirty="0">
                <a:latin typeface="Myriad Pro" panose="020B0503030403020204" pitchFamily="34" charset="0"/>
                <a:sym typeface="Wingdings" panose="05000000000000000000" pitchFamily="2" charset="2"/>
              </a:rPr>
              <a:t> Share </a:t>
            </a:r>
            <a:r>
              <a:rPr lang="en-US" dirty="0">
                <a:solidFill>
                  <a:schemeClr val="bg1"/>
                </a:solidFill>
                <a:latin typeface="Myriad Pro" panose="020B0503030403020204" pitchFamily="34" charset="0"/>
                <a:sym typeface="Wingdings" panose="05000000000000000000" pitchFamily="2" charset="2"/>
              </a:rPr>
              <a:t>vaccine benefit inf</a:t>
            </a:r>
            <a:r>
              <a:rPr lang="en-US" dirty="0">
                <a:latin typeface="Myriad Pro" panose="020B0503030403020204" pitchFamily="34" charset="0"/>
                <a:sym typeface="Wingdings" panose="05000000000000000000" pitchFamily="2" charset="2"/>
              </a:rPr>
              <a:t>ormation.</a:t>
            </a:r>
            <a:endParaRPr lang="en-US" dirty="0">
              <a:latin typeface="Myriad Pro" panose="020B0503030403020204" pitchFamily="34" charset="0"/>
            </a:endParaRPr>
          </a:p>
          <a:p>
            <a:pPr lvl="1"/>
            <a:r>
              <a:rPr lang="en-US" b="1" dirty="0">
                <a:solidFill>
                  <a:srgbClr val="FFE570"/>
                </a:solidFill>
                <a:latin typeface="Myriad Pro" panose="020B0503030403020204" pitchFamily="34" charset="0"/>
              </a:rPr>
              <a:t>Unlikely to get influenza</a:t>
            </a:r>
            <a:r>
              <a:rPr lang="en-US" b="1" dirty="0">
                <a:latin typeface="Myriad Pro" panose="020B0503030403020204" pitchFamily="34" charset="0"/>
              </a:rPr>
              <a:t> </a:t>
            </a:r>
            <a:r>
              <a:rPr lang="en-US" dirty="0">
                <a:latin typeface="Myriad Pro" panose="020B0503030403020204" pitchFamily="34" charset="0"/>
                <a:sym typeface="Wingdings" panose="05000000000000000000" pitchFamily="2" charset="2"/>
              </a:rPr>
              <a:t> Highlight influenza prevalence; CDC estimates that influenza during a typical flu season, flu can lead to between 9 million – 45 million illnesses, between 140,000 – 810,000 hospitalizations and between 12,000 – 61,000 deaths annually since 2010.</a:t>
            </a:r>
            <a:endParaRPr lang="en-US" dirty="0">
              <a:solidFill>
                <a:schemeClr val="bg1"/>
              </a:solidFill>
              <a:latin typeface="Myriad Pro" panose="020B0503030403020204" pitchFamily="34" charset="0"/>
            </a:endParaRPr>
          </a:p>
          <a:p>
            <a:pPr lvl="1"/>
            <a:r>
              <a:rPr lang="en-US" b="1" dirty="0">
                <a:solidFill>
                  <a:srgbClr val="FFE570"/>
                </a:solidFill>
                <a:latin typeface="Myriad Pro" panose="020B0503030403020204" pitchFamily="34" charset="0"/>
              </a:rPr>
              <a:t>Influenza is not serious</a:t>
            </a:r>
            <a:r>
              <a:rPr lang="en-US" b="1" dirty="0">
                <a:latin typeface="Myriad Pro" panose="020B0503030403020204" pitchFamily="34" charset="0"/>
              </a:rPr>
              <a:t> </a:t>
            </a:r>
            <a:r>
              <a:rPr lang="en-US" dirty="0">
                <a:latin typeface="Myriad Pro" panose="020B0503030403020204" pitchFamily="34" charset="0"/>
                <a:sym typeface="Wingdings" panose="05000000000000000000" pitchFamily="2" charset="2"/>
              </a:rPr>
              <a:t> Share hospitalization </a:t>
            </a:r>
            <a:r>
              <a:rPr lang="en-US" dirty="0">
                <a:solidFill>
                  <a:schemeClr val="bg1"/>
                </a:solidFill>
                <a:latin typeface="Myriad Pro" panose="020B0503030403020204" pitchFamily="34" charset="0"/>
                <a:sym typeface="Wingdings" panose="05000000000000000000" pitchFamily="2" charset="2"/>
              </a:rPr>
              <a:t>statistics; highlight symptoms and cost-associated data.</a:t>
            </a:r>
            <a:endParaRPr lang="en-US" dirty="0">
              <a:solidFill>
                <a:schemeClr val="bg1"/>
              </a:solidFill>
              <a:latin typeface="Myriad Pro" panose="020B0503030403020204" pitchFamily="34" charset="0"/>
            </a:endParaRPr>
          </a:p>
          <a:p>
            <a:pPr lvl="1"/>
            <a:r>
              <a:rPr lang="en-US" b="1" dirty="0">
                <a:solidFill>
                  <a:srgbClr val="FFE570"/>
                </a:solidFill>
                <a:latin typeface="Myriad Pro" panose="020B0503030403020204" pitchFamily="34" charset="0"/>
              </a:rPr>
              <a:t>Influenza vaccine causes illness or side effects</a:t>
            </a:r>
            <a:r>
              <a:rPr lang="en-US" b="1" dirty="0">
                <a:latin typeface="Myriad Pro" panose="020B0503030403020204" pitchFamily="34" charset="0"/>
              </a:rPr>
              <a:t> </a:t>
            </a:r>
            <a:r>
              <a:rPr lang="en-US" dirty="0">
                <a:latin typeface="Myriad Pro" panose="020B0503030403020204" pitchFamily="34" charset="0"/>
                <a:sym typeface="Wingdings" panose="05000000000000000000" pitchFamily="2" charset="2"/>
              </a:rPr>
              <a:t> </a:t>
            </a:r>
            <a:r>
              <a:rPr lang="en-US" dirty="0">
                <a:solidFill>
                  <a:schemeClr val="bg1"/>
                </a:solidFill>
                <a:latin typeface="Myriad Pro" panose="020B0503030403020204" pitchFamily="34" charset="0"/>
                <a:sym typeface="Wingdings" panose="05000000000000000000" pitchFamily="2" charset="2"/>
              </a:rPr>
              <a:t>Note extensive research on vaccine benefits and address safety.</a:t>
            </a:r>
            <a:endParaRPr lang="en-US" dirty="0">
              <a:solidFill>
                <a:schemeClr val="bg1"/>
              </a:solidFill>
              <a:latin typeface="Myriad Pro" panose="020B0503030403020204" pitchFamily="34" charset="0"/>
            </a:endParaRPr>
          </a:p>
        </p:txBody>
      </p:sp>
      <p:sp>
        <p:nvSpPr>
          <p:cNvPr id="6" name="Footer Placeholder 3">
            <a:extLst>
              <a:ext uri="{FF2B5EF4-FFF2-40B4-BE49-F238E27FC236}">
                <a16:creationId xmlns:a16="http://schemas.microsoft.com/office/drawing/2014/main" id="{C92940DA-62E6-D147-91D2-BCD06EB3630D}"/>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www.cdc.gov/flu/professionals/vaccination/flu-vaccine-recommendation.htm</a:t>
            </a:r>
          </a:p>
        </p:txBody>
      </p:sp>
    </p:spTree>
    <p:extLst>
      <p:ext uri="{BB962C8B-B14F-4D97-AF65-F5344CB8AC3E}">
        <p14:creationId xmlns:p14="http://schemas.microsoft.com/office/powerpoint/2010/main" val="1307423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914400" y="374904"/>
            <a:ext cx="7416739" cy="684025"/>
          </a:xfrm>
        </p:spPr>
        <p:txBody>
          <a:bodyPr anchor="t">
            <a:normAutofit/>
          </a:bodyPr>
          <a:lstStyle/>
          <a:p>
            <a:r>
              <a:rPr lang="en-US" dirty="0"/>
              <a:t>Why Should I Get a Flu Vaccine?</a:t>
            </a:r>
          </a:p>
        </p:txBody>
      </p:sp>
      <p:sp>
        <p:nvSpPr>
          <p:cNvPr id="13" name="Content Placeholder 2">
            <a:extLst>
              <a:ext uri="{FF2B5EF4-FFF2-40B4-BE49-F238E27FC236}">
                <a16:creationId xmlns:a16="http://schemas.microsoft.com/office/drawing/2014/main" id="{5DBC8DC2-AF06-467F-83FF-5FCC8F143E32}"/>
              </a:ext>
            </a:extLst>
          </p:cNvPr>
          <p:cNvSpPr txBox="1">
            <a:spLocks/>
          </p:cNvSpPr>
          <p:nvPr/>
        </p:nvSpPr>
        <p:spPr>
          <a:xfrm>
            <a:off x="914400" y="987552"/>
            <a:ext cx="3822579" cy="3263900"/>
          </a:xfrm>
          <a:prstGeom prst="rect">
            <a:avLst/>
          </a:prstGeom>
        </p:spPr>
        <p:txBody>
          <a:bodyPr vert="horz" lIns="91440" tIns="45720" rIns="91440" bIns="45720" rtlCol="0" anchor="t">
            <a:no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latin typeface="Myriad Pro"/>
              </a:rPr>
              <a:t>It is estimated that  during the 2019-2020 flu season, flu vaccination prevented an estimated 7.52 million flu illnesses, 105,000 hospitalizations, and 6,300 deaths.</a:t>
            </a:r>
          </a:p>
          <a:p>
            <a:pPr lvl="1"/>
            <a:r>
              <a:rPr lang="en-US" sz="1400">
                <a:latin typeface="Myriad Pro"/>
              </a:rPr>
              <a:t>A 2021 study showed that among adults, flu vaccination was associated with a 26% lower risk of ICU admission and a 31% lower risk of death from flu compared to those who were unvaccinated. </a:t>
            </a:r>
            <a:endParaRPr lang="en-US" sz="1400" dirty="0">
              <a:latin typeface="Myriad Pro"/>
            </a:endParaRPr>
          </a:p>
          <a:p>
            <a:pPr lvl="1"/>
            <a:r>
              <a:rPr lang="en-US" sz="1400" dirty="0">
                <a:latin typeface="Myriad Pro"/>
              </a:rPr>
              <a:t>Another 2017 study showed influenza vaccination can reduce a child’s risk of influenza-related death by half (51%) among children with underlying high-risk medical conditions by two-thirds (65%) among healthy children.</a:t>
            </a:r>
          </a:p>
        </p:txBody>
      </p:sp>
      <p:pic>
        <p:nvPicPr>
          <p:cNvPr id="8" name="Picture 7" descr="Speech Bubble">
            <a:extLst>
              <a:ext uri="{FF2B5EF4-FFF2-40B4-BE49-F238E27FC236}">
                <a16:creationId xmlns:a16="http://schemas.microsoft.com/office/drawing/2014/main" id="{8ED8338A-A04E-4F47-AD09-AE8009E78E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251764"/>
            <a:ext cx="4214198" cy="3515499"/>
          </a:xfrm>
          <a:prstGeom prst="rect">
            <a:avLst/>
          </a:prstGeom>
        </p:spPr>
      </p:pic>
      <p:sp>
        <p:nvSpPr>
          <p:cNvPr id="11" name="Content Placeholder 2"/>
          <p:cNvSpPr>
            <a:spLocks noGrp="1"/>
          </p:cNvSpPr>
          <p:nvPr>
            <p:ph idx="1"/>
          </p:nvPr>
        </p:nvSpPr>
        <p:spPr>
          <a:xfrm>
            <a:off x="5432824" y="1319980"/>
            <a:ext cx="3151909" cy="3361241"/>
          </a:xfrm>
        </p:spPr>
        <p:txBody>
          <a:bodyPr anchor="ctr">
            <a:normAutofit/>
          </a:bodyPr>
          <a:lstStyle/>
          <a:p>
            <a:pPr marL="57150" lvl="1" indent="-57150">
              <a:lnSpc>
                <a:spcPct val="120000"/>
              </a:lnSpc>
              <a:buNone/>
            </a:pPr>
            <a:r>
              <a:rPr lang="en-US" dirty="0">
                <a:solidFill>
                  <a:srgbClr val="FFE570"/>
                </a:solidFill>
                <a:latin typeface="Myriad Pro" panose="020B0503030403020204" pitchFamily="34" charset="0"/>
              </a:rPr>
              <a:t>“A flu vaccine is the best way to help prevent flu and its potentially serious complications. Remember that flu vaccine not only protects you, but it also can help protect those around you.”</a:t>
            </a:r>
          </a:p>
        </p:txBody>
      </p:sp>
      <p:sp>
        <p:nvSpPr>
          <p:cNvPr id="7" name="Footer Placeholder 3">
            <a:extLst>
              <a:ext uri="{FF2B5EF4-FFF2-40B4-BE49-F238E27FC236}">
                <a16:creationId xmlns:a16="http://schemas.microsoft.com/office/drawing/2014/main" id="{199CB6E5-FFDF-0448-A446-3F11300DE703}"/>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218002047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5558443" cy="684025"/>
          </a:xfrm>
        </p:spPr>
        <p:txBody>
          <a:bodyPr anchor="t">
            <a:noAutofit/>
          </a:bodyPr>
          <a:lstStyle/>
          <a:p>
            <a:r>
              <a:rPr lang="en-US" dirty="0"/>
              <a:t>I Received a Flu Vaccine Last Year and Still Was Sick with Flu</a:t>
            </a:r>
          </a:p>
        </p:txBody>
      </p:sp>
      <p:sp>
        <p:nvSpPr>
          <p:cNvPr id="5" name="Content Placeholder 2">
            <a:extLst>
              <a:ext uri="{FF2B5EF4-FFF2-40B4-BE49-F238E27FC236}">
                <a16:creationId xmlns:a16="http://schemas.microsoft.com/office/drawing/2014/main" id="{6F5D6223-AFAE-4245-9C08-70AD521CC2BC}"/>
              </a:ext>
            </a:extLst>
          </p:cNvPr>
          <p:cNvSpPr txBox="1">
            <a:spLocks/>
          </p:cNvSpPr>
          <p:nvPr/>
        </p:nvSpPr>
        <p:spPr>
          <a:xfrm>
            <a:off x="914400" y="1417320"/>
            <a:ext cx="3647148" cy="3323021"/>
          </a:xfrm>
          <a:prstGeom prst="rect">
            <a:avLst/>
          </a:prstGeom>
        </p:spPr>
        <p:txBody>
          <a:bodyPr vert="horz" lIns="91440" tIns="45720" rIns="91440" bIns="45720" rtlCol="0">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latin typeface="Myriad Pro" panose="020B0503030403020204" pitchFamily="34" charset="0"/>
              </a:rPr>
              <a:t>You may have been exposed to flu before immunity from vaccination set in.</a:t>
            </a:r>
          </a:p>
          <a:p>
            <a:pPr lvl="1"/>
            <a:r>
              <a:rPr lang="en-US" sz="1400" dirty="0">
                <a:latin typeface="Myriad Pro" panose="020B0503030403020204" pitchFamily="34" charset="0"/>
              </a:rPr>
              <a:t>You may have been infected with a flu virus that is different from what is in the vaccine.</a:t>
            </a:r>
          </a:p>
          <a:p>
            <a:pPr lvl="1"/>
            <a:r>
              <a:rPr lang="en-US" sz="1400" dirty="0">
                <a:latin typeface="Myriad Pro" panose="020B0503030403020204" pitchFamily="34" charset="0"/>
              </a:rPr>
              <a:t>Influenza vaccine can vary in how well it works and some people who get vaccinated still get sick. Studies show that flu vaccination can make your flu illness milder and can help prevent more severe disease complications that can lead to hospitalization or death.</a:t>
            </a:r>
          </a:p>
          <a:p>
            <a:pPr lvl="1"/>
            <a:r>
              <a:rPr lang="en-US" sz="1400" dirty="0">
                <a:latin typeface="Myriad Pro" panose="020B0503030403020204" pitchFamily="34" charset="0"/>
              </a:rPr>
              <a:t>Influenza vaccine only protects against influenza, not other respiratory diseases. </a:t>
            </a:r>
          </a:p>
        </p:txBody>
      </p:sp>
      <p:pic>
        <p:nvPicPr>
          <p:cNvPr id="10" name="Picture 9" descr="Speech Bubbl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51764"/>
            <a:ext cx="4214198" cy="3515499"/>
          </a:xfrm>
          <a:prstGeom prst="rect">
            <a:avLst/>
          </a:prstGeom>
        </p:spPr>
      </p:pic>
      <p:sp>
        <p:nvSpPr>
          <p:cNvPr id="11" name="Content Placeholder 2"/>
          <p:cNvSpPr txBox="1">
            <a:spLocks/>
          </p:cNvSpPr>
          <p:nvPr/>
        </p:nvSpPr>
        <p:spPr>
          <a:xfrm>
            <a:off x="5425375" y="1312606"/>
            <a:ext cx="3151909" cy="3370007"/>
          </a:xfrm>
          <a:prstGeom prst="rect">
            <a:avLst/>
          </a:prstGeom>
        </p:spPr>
        <p:txBody>
          <a:bodyPr vert="horz" lIns="91440" tIns="45720" rIns="91440" bIns="45720" rtlCol="0" anchor="ctr">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lvl="1" indent="-57150">
              <a:lnSpc>
                <a:spcPct val="120000"/>
              </a:lnSpc>
              <a:buNone/>
            </a:pPr>
            <a:r>
              <a:rPr lang="en-US" dirty="0">
                <a:solidFill>
                  <a:srgbClr val="FFE570"/>
                </a:solidFill>
                <a:latin typeface="Myriad Pro" panose="020B0503030403020204" pitchFamily="34" charset="0"/>
              </a:rPr>
              <a:t>“Flu vaccine is the best available protection against flu. While some people who get a flu vaccine still get sick, vaccination can make their illness less severe.”</a:t>
            </a:r>
          </a:p>
        </p:txBody>
      </p:sp>
      <p:sp>
        <p:nvSpPr>
          <p:cNvPr id="7" name="Footer Placeholder 3">
            <a:extLst>
              <a:ext uri="{FF2B5EF4-FFF2-40B4-BE49-F238E27FC236}">
                <a16:creationId xmlns:a16="http://schemas.microsoft.com/office/drawing/2014/main" id="{2F396CD7-FE74-6B4A-AE27-DDFB0454D8A3}"/>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2259908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14400" y="374904"/>
            <a:ext cx="7416739" cy="684025"/>
          </a:xfrm>
        </p:spPr>
        <p:txBody>
          <a:bodyPr anchor="t">
            <a:noAutofit/>
          </a:bodyPr>
          <a:lstStyle/>
          <a:p>
            <a:r>
              <a:rPr lang="en-US" dirty="0"/>
              <a:t>I Don’t Need a Flu Vaccine, </a:t>
            </a:r>
            <a:br>
              <a:rPr lang="en-US" dirty="0"/>
            </a:br>
            <a:r>
              <a:rPr lang="en-US" dirty="0"/>
              <a:t>I Have Never Had Flu Before</a:t>
            </a:r>
          </a:p>
        </p:txBody>
      </p:sp>
      <p:sp>
        <p:nvSpPr>
          <p:cNvPr id="11" name="Content Placeholder 2">
            <a:extLst>
              <a:ext uri="{FF2B5EF4-FFF2-40B4-BE49-F238E27FC236}">
                <a16:creationId xmlns:a16="http://schemas.microsoft.com/office/drawing/2014/main" id="{28C4E416-B9F1-43CA-8F41-862739194122}"/>
              </a:ext>
            </a:extLst>
          </p:cNvPr>
          <p:cNvSpPr txBox="1">
            <a:spLocks/>
          </p:cNvSpPr>
          <p:nvPr/>
        </p:nvSpPr>
        <p:spPr>
          <a:xfrm>
            <a:off x="914400" y="1417320"/>
            <a:ext cx="3702996" cy="3098470"/>
          </a:xfrm>
          <a:prstGeom prst="rect">
            <a:avLst/>
          </a:prstGeom>
        </p:spPr>
        <p:txBody>
          <a:bodyPr vert="horz" lIns="91440" tIns="45720" rIns="91440" bIns="45720" rtlCol="0">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latin typeface="Myriad Pro" panose="020B0503030403020204" pitchFamily="34" charset="0"/>
              </a:rPr>
              <a:t>Influenza viruses are constantly changing, so getting an influenza vaccine every year is the safest option to obtaining immune protection.</a:t>
            </a:r>
          </a:p>
          <a:p>
            <a:pPr lvl="1"/>
            <a:r>
              <a:rPr lang="en-US" sz="1400" dirty="0">
                <a:latin typeface="Myriad Pro" panose="020B0503030403020204" pitchFamily="34" charset="0"/>
              </a:rPr>
              <a:t>Influenza can be very serious and getting a flu vaccine also protects people around you, including those who are more vulnerable to serious flu illness, like babies and young children, older adults, and people with certain chronic health conditions.</a:t>
            </a:r>
          </a:p>
        </p:txBody>
      </p:sp>
      <p:pic>
        <p:nvPicPr>
          <p:cNvPr id="8" name="Picture 7" descr="Speech Bubble">
            <a:extLst>
              <a:ext uri="{FF2B5EF4-FFF2-40B4-BE49-F238E27FC236}">
                <a16:creationId xmlns:a16="http://schemas.microsoft.com/office/drawing/2014/main" id="{5302F592-CDC1-224A-9704-4ADB63257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51764"/>
            <a:ext cx="4214198" cy="3515499"/>
          </a:xfrm>
          <a:prstGeom prst="rect">
            <a:avLst/>
          </a:prstGeom>
        </p:spPr>
      </p:pic>
      <p:sp>
        <p:nvSpPr>
          <p:cNvPr id="13" name="Content Placeholder 2"/>
          <p:cNvSpPr txBox="1">
            <a:spLocks/>
          </p:cNvSpPr>
          <p:nvPr/>
        </p:nvSpPr>
        <p:spPr>
          <a:xfrm>
            <a:off x="5414921" y="1305231"/>
            <a:ext cx="3036459" cy="3392129"/>
          </a:xfrm>
          <a:prstGeom prst="rect">
            <a:avLst/>
          </a:prstGeom>
        </p:spPr>
        <p:txBody>
          <a:bodyPr vert="horz" lIns="91440" tIns="45720" rIns="91440" bIns="45720" rtlCol="0" anchor="ctr">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lvl="1" indent="-57150">
              <a:lnSpc>
                <a:spcPct val="120000"/>
              </a:lnSpc>
              <a:buNone/>
            </a:pPr>
            <a:r>
              <a:rPr lang="en-US" dirty="0">
                <a:solidFill>
                  <a:srgbClr val="FFE570"/>
                </a:solidFill>
                <a:latin typeface="Myriad Pro" panose="020B0503030403020204" pitchFamily="34" charset="0"/>
              </a:rPr>
              <a:t>“A flu virus is one of the fastest mutating viruses and can change year to year. Just because you did not have flu before does not mean you will not in the future. Every year healthy people get the flu who have never had it before.” </a:t>
            </a:r>
          </a:p>
        </p:txBody>
      </p:sp>
      <p:sp>
        <p:nvSpPr>
          <p:cNvPr id="7" name="Footer Placeholder 3">
            <a:extLst>
              <a:ext uri="{FF2B5EF4-FFF2-40B4-BE49-F238E27FC236}">
                <a16:creationId xmlns:a16="http://schemas.microsoft.com/office/drawing/2014/main" id="{E4170743-107D-934B-9B11-9F915F4C90FE}"/>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2674999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7416739" cy="684025"/>
          </a:xfrm>
        </p:spPr>
        <p:txBody>
          <a:bodyPr anchor="t">
            <a:normAutofit/>
          </a:bodyPr>
          <a:lstStyle/>
          <a:p>
            <a:r>
              <a:rPr lang="en-US" dirty="0"/>
              <a:t>Flu is Not That Serious</a:t>
            </a:r>
          </a:p>
        </p:txBody>
      </p:sp>
      <p:sp>
        <p:nvSpPr>
          <p:cNvPr id="5" name="Content Placeholder 2">
            <a:extLst>
              <a:ext uri="{FF2B5EF4-FFF2-40B4-BE49-F238E27FC236}">
                <a16:creationId xmlns:a16="http://schemas.microsoft.com/office/drawing/2014/main" id="{EA576D6F-BC5A-45B4-B7AB-D576254C04F2}"/>
              </a:ext>
            </a:extLst>
          </p:cNvPr>
          <p:cNvSpPr txBox="1">
            <a:spLocks/>
          </p:cNvSpPr>
          <p:nvPr/>
        </p:nvSpPr>
        <p:spPr>
          <a:xfrm>
            <a:off x="914399" y="987552"/>
            <a:ext cx="3793788" cy="3368637"/>
          </a:xfrm>
          <a:prstGeom prst="rect">
            <a:avLst/>
          </a:prstGeom>
        </p:spPr>
        <p:txBody>
          <a:bodyPr vert="horz" lIns="91440" tIns="45720" rIns="91440" bIns="45720" rtlCol="0">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latin typeface="Myriad Pro" panose="020B0503030403020204" pitchFamily="34" charset="0"/>
              </a:rPr>
              <a:t>Influenza is a contagious respiratory illness that can cause mild to severe illness.</a:t>
            </a:r>
          </a:p>
          <a:p>
            <a:pPr lvl="1"/>
            <a:r>
              <a:rPr lang="en-US" sz="1400" dirty="0">
                <a:latin typeface="Myriad Pro" panose="020B0503030403020204" pitchFamily="34" charset="0"/>
              </a:rPr>
              <a:t>Serious outcomes of influenza illness can result in hospitalization or death. Some people, such as older adults, young children, and people with certain health conditions, are at high risk of serious complications.</a:t>
            </a:r>
          </a:p>
          <a:p>
            <a:pPr lvl="1"/>
            <a:r>
              <a:rPr lang="en-US" sz="1400" dirty="0">
                <a:latin typeface="Myriad Pro" panose="020B0503030403020204" pitchFamily="34" charset="0"/>
              </a:rPr>
              <a:t>CDC estimates that influenza has resulted in between 9 million and 41 million illnesses, between 140,000 and 710,000 hospitalizations and between 12,000 and 52,000 deaths annually between 2010 and 2020.</a:t>
            </a:r>
          </a:p>
        </p:txBody>
      </p:sp>
      <p:pic>
        <p:nvPicPr>
          <p:cNvPr id="10" name="Picture 9" descr="Speech Bubble">
            <a:extLst>
              <a:ext uri="{FF2B5EF4-FFF2-40B4-BE49-F238E27FC236}">
                <a16:creationId xmlns:a16="http://schemas.microsoft.com/office/drawing/2014/main" id="{934E981C-8D57-694D-BD4C-2DEA556FBD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51764"/>
            <a:ext cx="4214198" cy="3515499"/>
          </a:xfrm>
          <a:prstGeom prst="rect">
            <a:avLst/>
          </a:prstGeom>
        </p:spPr>
      </p:pic>
      <p:sp>
        <p:nvSpPr>
          <p:cNvPr id="9" name="Content Placeholder 2"/>
          <p:cNvSpPr txBox="1">
            <a:spLocks/>
          </p:cNvSpPr>
          <p:nvPr/>
        </p:nvSpPr>
        <p:spPr>
          <a:xfrm>
            <a:off x="5414922" y="1319980"/>
            <a:ext cx="3230314" cy="3377381"/>
          </a:xfrm>
          <a:prstGeom prst="rect">
            <a:avLst/>
          </a:prstGeom>
        </p:spPr>
        <p:txBody>
          <a:bodyPr vert="horz" lIns="91440" tIns="45720" rIns="91440" bIns="45720" rtlCol="0" anchor="ctr">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lvl="1" indent="-57150">
              <a:buNone/>
            </a:pPr>
            <a:r>
              <a:rPr lang="en-US" sz="1300" dirty="0">
                <a:solidFill>
                  <a:srgbClr val="FFE570"/>
                </a:solidFill>
                <a:latin typeface="Myriad Pro" panose="020B0503030403020204" pitchFamily="34" charset="0"/>
              </a:rPr>
              <a:t>“Flu can be very serious. During a typical flu season in the U.S., millions of people get sick, hundreds of thousands are hospitalized, and thousands of people die. </a:t>
            </a:r>
          </a:p>
          <a:p>
            <a:pPr marL="57150" lvl="1" indent="-57150">
              <a:buNone/>
            </a:pPr>
            <a:r>
              <a:rPr lang="en-US" sz="1300" dirty="0">
                <a:solidFill>
                  <a:srgbClr val="FFE570"/>
                </a:solidFill>
                <a:latin typeface="Myriad Pro" panose="020B0503030403020204" pitchFamily="34" charset="0"/>
              </a:rPr>
              <a:t>“Beyond serious health consequences, </a:t>
            </a:r>
            <a:br>
              <a:rPr lang="en-US" sz="1300" dirty="0">
                <a:solidFill>
                  <a:srgbClr val="FFE570"/>
                </a:solidFill>
                <a:latin typeface="Myriad Pro" panose="020B0503030403020204" pitchFamily="34" charset="0"/>
              </a:rPr>
            </a:br>
            <a:r>
              <a:rPr lang="en-US" sz="1300" dirty="0">
                <a:solidFill>
                  <a:srgbClr val="FFE570"/>
                </a:solidFill>
                <a:latin typeface="Myriad Pro" panose="020B0503030403020204" pitchFamily="34" charset="0"/>
              </a:rPr>
              <a:t>if you’re sick with flu, you risk missing </a:t>
            </a:r>
            <a:br>
              <a:rPr lang="en-US" sz="1300" dirty="0">
                <a:solidFill>
                  <a:srgbClr val="FFE570"/>
                </a:solidFill>
                <a:latin typeface="Myriad Pro" panose="020B0503030403020204" pitchFamily="34" charset="0"/>
              </a:rPr>
            </a:br>
            <a:r>
              <a:rPr lang="en-US" sz="1300" dirty="0">
                <a:solidFill>
                  <a:srgbClr val="FFE570"/>
                </a:solidFill>
                <a:latin typeface="Myriad Pro" panose="020B0503030403020204" pitchFamily="34" charset="0"/>
              </a:rPr>
              <a:t>work or school. In fact, flu causes U.S. workers to miss up to 17 million days </a:t>
            </a:r>
            <a:br>
              <a:rPr lang="en-US" sz="1300" dirty="0">
                <a:solidFill>
                  <a:srgbClr val="FFE570"/>
                </a:solidFill>
                <a:latin typeface="Myriad Pro" panose="020B0503030403020204" pitchFamily="34" charset="0"/>
              </a:rPr>
            </a:br>
            <a:r>
              <a:rPr lang="en-US" sz="1300" dirty="0">
                <a:solidFill>
                  <a:srgbClr val="FFE570"/>
                </a:solidFill>
                <a:latin typeface="Myriad Pro" panose="020B0503030403020204" pitchFamily="34" charset="0"/>
              </a:rPr>
              <a:t>of work each year.”</a:t>
            </a:r>
          </a:p>
          <a:p>
            <a:pPr marL="57150" lvl="1" indent="-57150">
              <a:buNone/>
            </a:pPr>
            <a:r>
              <a:rPr lang="en-US" sz="1300" dirty="0">
                <a:solidFill>
                  <a:srgbClr val="FFE570"/>
                </a:solidFill>
                <a:latin typeface="Myriad Pro" panose="020B0503030403020204" pitchFamily="34" charset="0"/>
              </a:rPr>
              <a:t>“Flu can be mild for some people and serious for others. We can’t say for </a:t>
            </a:r>
            <a:br>
              <a:rPr lang="en-US" sz="1300" dirty="0">
                <a:solidFill>
                  <a:srgbClr val="FFE570"/>
                </a:solidFill>
                <a:latin typeface="Myriad Pro" panose="020B0503030403020204" pitchFamily="34" charset="0"/>
              </a:rPr>
            </a:br>
            <a:r>
              <a:rPr lang="en-US" sz="1300" dirty="0">
                <a:solidFill>
                  <a:srgbClr val="FFE570"/>
                </a:solidFill>
                <a:latin typeface="Myriad Pro" panose="020B0503030403020204" pitchFamily="34" charset="0"/>
              </a:rPr>
              <a:t>certain how mild or serious your </a:t>
            </a:r>
            <a:br>
              <a:rPr lang="en-US" sz="1300" dirty="0">
                <a:solidFill>
                  <a:srgbClr val="FFE570"/>
                </a:solidFill>
                <a:latin typeface="Myriad Pro" panose="020B0503030403020204" pitchFamily="34" charset="0"/>
              </a:rPr>
            </a:br>
            <a:r>
              <a:rPr lang="en-US" sz="1300" dirty="0">
                <a:solidFill>
                  <a:srgbClr val="FFE570"/>
                </a:solidFill>
                <a:latin typeface="Myriad Pro" panose="020B0503030403020204" pitchFamily="34" charset="0"/>
              </a:rPr>
              <a:t>illness will be.”</a:t>
            </a:r>
          </a:p>
        </p:txBody>
      </p:sp>
      <p:sp>
        <p:nvSpPr>
          <p:cNvPr id="7" name="Footer Placeholder 3">
            <a:extLst>
              <a:ext uri="{FF2B5EF4-FFF2-40B4-BE49-F238E27FC236}">
                <a16:creationId xmlns:a16="http://schemas.microsoft.com/office/drawing/2014/main" id="{E0CA5DD8-5CC9-0E4B-B06D-F14B0165A83F}"/>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625242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914400" y="374650"/>
            <a:ext cx="7085013" cy="3829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130000"/>
              </a:lnSpc>
              <a:spcBef>
                <a:spcPct val="20000"/>
              </a:spcBef>
              <a:spcAft>
                <a:spcPts val="0"/>
              </a:spcAft>
              <a:buClrTx/>
              <a:buSzTx/>
              <a:buFont typeface="Arial"/>
              <a:buNone/>
              <a:tabLst/>
              <a:defRPr/>
            </a:pPr>
            <a:r>
              <a:rPr kumimoji="0" lang="en-US" sz="2400" b="1" i="1" u="none" strike="noStrike" kern="1200" cap="none" spc="0" normalizeH="0" baseline="0" noProof="0" dirty="0">
                <a:ln>
                  <a:noFill/>
                </a:ln>
                <a:solidFill>
                  <a:schemeClr val="accent1"/>
                </a:solidFill>
                <a:effectLst/>
                <a:uLnTx/>
                <a:uFillTx/>
                <a:latin typeface="Myriad Pro" panose="020B0503030403020204" pitchFamily="34" charset="0"/>
                <a:ea typeface="+mn-ea"/>
                <a:cs typeface="Arial"/>
              </a:rPr>
              <a:t>“</a:t>
            </a:r>
            <a:r>
              <a:rPr lang="en-US" sz="2400" i="1" dirty="0">
                <a:solidFill>
                  <a:schemeClr val="accent1"/>
                </a:solidFill>
                <a:ea typeface="+mn-ea"/>
                <a:cs typeface="Arial"/>
              </a:rPr>
              <a:t>I fight flu because influenza poses one of the world’s greatest infectious disease challenges. Influenza viruses are constantly changing, and new influenza viruses are always emerging. Preventing and responding to influenza threats requires continuous vigilance and innovation.”</a:t>
            </a:r>
            <a:br>
              <a:rPr lang="en-US" sz="2400" i="1" dirty="0">
                <a:solidFill>
                  <a:schemeClr val="accent1"/>
                </a:solidFill>
                <a:ea typeface="+mn-ea"/>
                <a:cs typeface="Arial"/>
              </a:rPr>
            </a:br>
            <a:r>
              <a:rPr kumimoji="0" lang="en-US" sz="2400" b="1" i="0" u="none" strike="noStrike" kern="1200" cap="none" spc="0" normalizeH="0" baseline="0" noProof="0" dirty="0">
                <a:ln>
                  <a:noFill/>
                </a:ln>
                <a:solidFill>
                  <a:schemeClr val="bg1"/>
                </a:solidFill>
                <a:effectLst/>
                <a:uLnTx/>
                <a:uFillTx/>
                <a:latin typeface="Myriad Pro" panose="020B0503030403020204" pitchFamily="34" charset="0"/>
                <a:ea typeface="+mn-ea"/>
                <a:cs typeface="Arial"/>
              </a:rPr>
              <a:t>–Vivien Dugan, PhD</a:t>
            </a:r>
            <a:br>
              <a:rPr kumimoji="0" lang="en-US" sz="2400" b="1" i="0" u="none" strike="noStrike" kern="1200" cap="none" spc="0" normalizeH="0" baseline="0" noProof="0" dirty="0">
                <a:ln>
                  <a:noFill/>
                </a:ln>
                <a:solidFill>
                  <a:schemeClr val="bg1"/>
                </a:solidFill>
                <a:effectLst/>
                <a:uLnTx/>
                <a:uFillTx/>
                <a:latin typeface="Myriad Pro" panose="020B0503030403020204" pitchFamily="34" charset="0"/>
                <a:ea typeface="+mn-ea"/>
                <a:cs typeface="Arial"/>
              </a:rPr>
            </a:br>
            <a:r>
              <a:rPr kumimoji="0" lang="en-US" sz="1500" b="0" i="0" u="none" strike="noStrike" kern="1200" cap="none" spc="0" normalizeH="0" baseline="0" noProof="0" dirty="0">
                <a:ln>
                  <a:noFill/>
                </a:ln>
                <a:solidFill>
                  <a:schemeClr val="bg1"/>
                </a:solidFill>
                <a:effectLst/>
                <a:uLnTx/>
                <a:uFillTx/>
                <a:latin typeface="Myriad Pro" panose="020B0503030403020204" pitchFamily="34" charset="0"/>
                <a:ea typeface="+mn-ea"/>
                <a:cs typeface="Arial"/>
              </a:rPr>
              <a:t>Director, Influenza Division, CDC</a:t>
            </a:r>
          </a:p>
        </p:txBody>
      </p:sp>
      <p:sp>
        <p:nvSpPr>
          <p:cNvPr id="5" name="Footer Placeholder 3">
            <a:extLst>
              <a:ext uri="{FF2B5EF4-FFF2-40B4-BE49-F238E27FC236}">
                <a16:creationId xmlns:a16="http://schemas.microsoft.com/office/drawing/2014/main" id="{0CBD15FD-AE55-674E-905B-35ED9EA306EA}"/>
              </a:ext>
            </a:extLst>
          </p:cNvPr>
          <p:cNvSpPr>
            <a:spLocks noGrp="1"/>
          </p:cNvSpPr>
          <p:nvPr>
            <p:ph type="ftr" sz="quarter" idx="11"/>
          </p:nvPr>
        </p:nvSpPr>
        <p:spPr>
          <a:xfrm>
            <a:off x="914400" y="4767263"/>
            <a:ext cx="7609223"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yriad Pro" panose="020B0503030403020204" pitchFamily="34" charset="0"/>
                <a:ea typeface="+mn-ea"/>
                <a:cs typeface="+mn-cs"/>
              </a:rPr>
              <a:t>			                       </a:t>
            </a:r>
            <a:r>
              <a:rPr kumimoji="0" lang="en-US" sz="1050" b="0" i="0" u="none" strike="noStrike" kern="1200" cap="none" spc="0" normalizeH="0" baseline="0" noProof="0" dirty="0" err="1">
                <a:ln>
                  <a:noFill/>
                </a:ln>
                <a:solidFill>
                  <a:schemeClr val="bg1"/>
                </a:solidFill>
                <a:effectLst/>
                <a:uLnTx/>
                <a:uFillTx/>
                <a:latin typeface="Myriad Pro" panose="020B0503030403020204" pitchFamily="34" charset="0"/>
                <a:ea typeface="+mn-ea"/>
                <a:cs typeface="+mn-cs"/>
              </a:rPr>
              <a:t>www.cdc.gov</a:t>
            </a:r>
            <a:r>
              <a:rPr kumimoji="0" lang="en-US" sz="1050" b="0" i="0" u="none" strike="noStrike" kern="1200" cap="none" spc="0" normalizeH="0" baseline="0" noProof="0" dirty="0">
                <a:ln>
                  <a:noFill/>
                </a:ln>
                <a:solidFill>
                  <a:schemeClr val="bg1"/>
                </a:solidFill>
                <a:effectLst/>
                <a:uLnTx/>
                <a:uFillTx/>
                <a:latin typeface="Myriad Pro" panose="020B0503030403020204" pitchFamily="34" charset="0"/>
                <a:ea typeface="+mn-ea"/>
                <a:cs typeface="+mn-cs"/>
              </a:rPr>
              <a:t>/flu/professionals/vaccination/flu-vaccine-</a:t>
            </a:r>
            <a:r>
              <a:rPr kumimoji="0" lang="en-US" sz="1050" b="0" i="0" u="none" strike="noStrike" kern="1200" cap="none" spc="0" normalizeH="0" baseline="0" noProof="0" dirty="0" err="1">
                <a:ln>
                  <a:noFill/>
                </a:ln>
                <a:solidFill>
                  <a:schemeClr val="bg1"/>
                </a:solidFill>
                <a:effectLst/>
                <a:uLnTx/>
                <a:uFillTx/>
                <a:latin typeface="Myriad Pro" panose="020B0503030403020204" pitchFamily="34" charset="0"/>
                <a:ea typeface="+mn-ea"/>
                <a:cs typeface="+mn-cs"/>
              </a:rPr>
              <a:t>recommendation.htm</a:t>
            </a:r>
            <a:endParaRPr kumimoji="0" lang="en-US" sz="1050" b="0" i="0" u="none" strike="noStrike" kern="1200" cap="none" spc="0" normalizeH="0" baseline="0" noProof="0" dirty="0">
              <a:ln>
                <a:noFill/>
              </a:ln>
              <a:solidFill>
                <a:schemeClr val="bg1"/>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719324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6303236" cy="684025"/>
          </a:xfrm>
        </p:spPr>
        <p:txBody>
          <a:bodyPr anchor="t">
            <a:noAutofit/>
          </a:bodyPr>
          <a:lstStyle/>
          <a:p>
            <a:r>
              <a:rPr lang="en-US" dirty="0"/>
              <a:t>Is There Any Risk of Serious Reactions To a Flu Vaccine?</a:t>
            </a:r>
          </a:p>
        </p:txBody>
      </p:sp>
      <p:sp>
        <p:nvSpPr>
          <p:cNvPr id="5" name="Content Placeholder 2">
            <a:extLst>
              <a:ext uri="{FF2B5EF4-FFF2-40B4-BE49-F238E27FC236}">
                <a16:creationId xmlns:a16="http://schemas.microsoft.com/office/drawing/2014/main" id="{3D09984C-4F5F-43A3-B31E-0BD5F910A201}"/>
              </a:ext>
            </a:extLst>
          </p:cNvPr>
          <p:cNvSpPr txBox="1">
            <a:spLocks/>
          </p:cNvSpPr>
          <p:nvPr/>
        </p:nvSpPr>
        <p:spPr>
          <a:xfrm>
            <a:off x="914400" y="1417320"/>
            <a:ext cx="3889420" cy="2855591"/>
          </a:xfrm>
          <a:prstGeom prst="rect">
            <a:avLst/>
          </a:prstGeom>
        </p:spPr>
        <p:txBody>
          <a:bodyPr vert="horz" lIns="91440" tIns="45720" rIns="91440" bIns="45720" rtlCol="0">
            <a:no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latin typeface="Myriad Pro" panose="020B0503030403020204" pitchFamily="34" charset="0"/>
              </a:rPr>
              <a:t>Serious allergic reactions to influenza vaccination are very rare.</a:t>
            </a:r>
          </a:p>
          <a:p>
            <a:pPr lvl="1"/>
            <a:r>
              <a:rPr lang="en-US" sz="1400" dirty="0">
                <a:latin typeface="Myriad Pro" panose="020B0503030403020204" pitchFamily="34" charset="0"/>
              </a:rPr>
              <a:t>The most common side effects from the influenza shot are soreness, redness, tenderness or swelling where the shot </a:t>
            </a:r>
            <a:br>
              <a:rPr lang="en-US" sz="1400" dirty="0">
                <a:latin typeface="Myriad Pro" panose="020B0503030403020204" pitchFamily="34" charset="0"/>
              </a:rPr>
            </a:br>
            <a:r>
              <a:rPr lang="en-US" sz="1400" dirty="0">
                <a:latin typeface="Myriad Pro" panose="020B0503030403020204" pitchFamily="34" charset="0"/>
              </a:rPr>
              <a:t>was given. </a:t>
            </a:r>
          </a:p>
          <a:p>
            <a:pPr lvl="1"/>
            <a:r>
              <a:rPr lang="en-US" sz="1400" dirty="0">
                <a:latin typeface="Myriad Pro" panose="020B0503030403020204" pitchFamily="34" charset="0"/>
              </a:rPr>
              <a:t>The viruses in the nasal spray vaccine are weakened. Side effects from the nasal spray may include: runny nose, wheezing, headache, or vomiting.</a:t>
            </a:r>
          </a:p>
          <a:p>
            <a:pPr lvl="1"/>
            <a:r>
              <a:rPr lang="en-US" sz="1400" dirty="0">
                <a:latin typeface="Myriad Pro" panose="020B0503030403020204" pitchFamily="34" charset="0"/>
              </a:rPr>
              <a:t>If side effects do occur, they usually begin soon after vaccination and are mild and short-lived.</a:t>
            </a:r>
          </a:p>
        </p:txBody>
      </p:sp>
      <p:pic>
        <p:nvPicPr>
          <p:cNvPr id="8" name="Picture 7" descr="Speech Bubble">
            <a:extLst>
              <a:ext uri="{FF2B5EF4-FFF2-40B4-BE49-F238E27FC236}">
                <a16:creationId xmlns:a16="http://schemas.microsoft.com/office/drawing/2014/main" id="{A15B17B4-A083-0443-AB4F-ACC99DF930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51764"/>
            <a:ext cx="4214198" cy="3515499"/>
          </a:xfrm>
          <a:prstGeom prst="rect">
            <a:avLst/>
          </a:prstGeom>
        </p:spPr>
      </p:pic>
      <p:sp>
        <p:nvSpPr>
          <p:cNvPr id="11" name="Content Placeholder 2"/>
          <p:cNvSpPr txBox="1">
            <a:spLocks/>
          </p:cNvSpPr>
          <p:nvPr/>
        </p:nvSpPr>
        <p:spPr>
          <a:xfrm>
            <a:off x="5414921" y="1305231"/>
            <a:ext cx="3186922" cy="3384755"/>
          </a:xfrm>
          <a:prstGeom prst="rect">
            <a:avLst/>
          </a:prstGeom>
        </p:spPr>
        <p:txBody>
          <a:bodyPr vert="horz" lIns="91440" tIns="45720" rIns="91440" bIns="45720" rtlCol="0" anchor="ctr">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lvl="1" indent="-57150">
              <a:lnSpc>
                <a:spcPct val="120000"/>
              </a:lnSpc>
              <a:buNone/>
            </a:pPr>
            <a:r>
              <a:rPr lang="en-US" sz="1500" dirty="0">
                <a:solidFill>
                  <a:srgbClr val="FFE570"/>
                </a:solidFill>
                <a:latin typeface="Myriad Pro" panose="020B0503030403020204" pitchFamily="34" charset="0"/>
              </a:rPr>
              <a:t>“There can be mild side effects associated with a flu vaccine but these are much less severe than symptoms often associated with </a:t>
            </a:r>
            <a:br>
              <a:rPr lang="en-US" sz="1500" dirty="0">
                <a:solidFill>
                  <a:srgbClr val="FFE570"/>
                </a:solidFill>
                <a:latin typeface="Myriad Pro" panose="020B0503030403020204" pitchFamily="34" charset="0"/>
              </a:rPr>
            </a:br>
            <a:r>
              <a:rPr lang="en-US" sz="1500" dirty="0">
                <a:solidFill>
                  <a:srgbClr val="FFE570"/>
                </a:solidFill>
                <a:latin typeface="Myriad Pro" panose="020B0503030403020204" pitchFamily="34" charset="0"/>
              </a:rPr>
              <a:t>flu illness.”</a:t>
            </a:r>
          </a:p>
          <a:p>
            <a:pPr marL="57150" lvl="1" indent="-57150">
              <a:lnSpc>
                <a:spcPct val="120000"/>
              </a:lnSpc>
              <a:buNone/>
            </a:pPr>
            <a:r>
              <a:rPr lang="en-US" sz="1500" dirty="0">
                <a:solidFill>
                  <a:srgbClr val="FFE570"/>
                </a:solidFill>
                <a:latin typeface="Myriad Pro" panose="020B0503030403020204" pitchFamily="34" charset="0"/>
              </a:rPr>
              <a:t> “There are different side effects that may be associated with getting a flu shot or a nasal spray flu vaccine.”</a:t>
            </a:r>
          </a:p>
        </p:txBody>
      </p:sp>
      <p:sp>
        <p:nvSpPr>
          <p:cNvPr id="7" name="Footer Placeholder 3">
            <a:extLst>
              <a:ext uri="{FF2B5EF4-FFF2-40B4-BE49-F238E27FC236}">
                <a16:creationId xmlns:a16="http://schemas.microsoft.com/office/drawing/2014/main" id="{D96A30D8-94EE-0A42-BCDB-F71456795F2F}"/>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822029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7416739" cy="684025"/>
          </a:xfrm>
        </p:spPr>
        <p:txBody>
          <a:bodyPr anchor="t">
            <a:normAutofit/>
          </a:bodyPr>
          <a:lstStyle/>
          <a:p>
            <a:r>
              <a:rPr lang="en-US" dirty="0"/>
              <a:t>Can a Flu Vaccine Give You Flu?</a:t>
            </a:r>
          </a:p>
        </p:txBody>
      </p:sp>
      <p:sp>
        <p:nvSpPr>
          <p:cNvPr id="6" name="Content Placeholder 2">
            <a:extLst>
              <a:ext uri="{FF2B5EF4-FFF2-40B4-BE49-F238E27FC236}">
                <a16:creationId xmlns:a16="http://schemas.microsoft.com/office/drawing/2014/main" id="{5F5B17DB-7261-49BE-AB1C-FFC0E5389784}"/>
              </a:ext>
            </a:extLst>
          </p:cNvPr>
          <p:cNvSpPr txBox="1">
            <a:spLocks/>
          </p:cNvSpPr>
          <p:nvPr/>
        </p:nvSpPr>
        <p:spPr>
          <a:xfrm>
            <a:off x="914400" y="987552"/>
            <a:ext cx="3658786" cy="3026832"/>
          </a:xfrm>
          <a:prstGeom prst="rect">
            <a:avLst/>
          </a:prstGeom>
        </p:spPr>
        <p:txBody>
          <a:bodyPr vert="horz" lIns="91440" tIns="45720" rIns="91440" bIns="45720" rtlCol="0">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latin typeface="Myriad Pro" panose="020B0503030403020204" pitchFamily="34" charset="0"/>
              </a:rPr>
              <a:t>Influenza vaccines do not cause flu illness.</a:t>
            </a:r>
          </a:p>
          <a:p>
            <a:pPr lvl="1"/>
            <a:r>
              <a:rPr lang="en-US" sz="1400" dirty="0">
                <a:latin typeface="Myriad Pro" panose="020B0503030403020204" pitchFamily="34" charset="0"/>
              </a:rPr>
              <a:t>Influenza shots are currently made in two ways: the vaccine is made either with influenza vaccine viruses that have been killed (‘inactivated’) and are therefore not infectious, or with no influenza vaccine viruses at all (which is the case for recombinant influenza vaccine). </a:t>
            </a:r>
          </a:p>
          <a:p>
            <a:pPr lvl="1"/>
            <a:r>
              <a:rPr lang="en-US" sz="1400" dirty="0">
                <a:latin typeface="Myriad Pro" panose="020B0503030403020204" pitchFamily="34" charset="0"/>
              </a:rPr>
              <a:t>Nasal spray flu vaccine does contain live viruses; however, the viruses are weakened, so that they will not cause influenza illness. </a:t>
            </a:r>
          </a:p>
        </p:txBody>
      </p:sp>
      <p:pic>
        <p:nvPicPr>
          <p:cNvPr id="10" name="Picture 9" descr="Speech Bubble">
            <a:extLst>
              <a:ext uri="{FF2B5EF4-FFF2-40B4-BE49-F238E27FC236}">
                <a16:creationId xmlns:a16="http://schemas.microsoft.com/office/drawing/2014/main" id="{52FF1857-96CC-C246-A829-AB09B0743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51764"/>
            <a:ext cx="4214198" cy="3515499"/>
          </a:xfrm>
          <a:prstGeom prst="rect">
            <a:avLst/>
          </a:prstGeom>
        </p:spPr>
      </p:pic>
      <p:sp>
        <p:nvSpPr>
          <p:cNvPr id="9" name="Content Placeholder 2"/>
          <p:cNvSpPr txBox="1">
            <a:spLocks/>
          </p:cNvSpPr>
          <p:nvPr/>
        </p:nvSpPr>
        <p:spPr>
          <a:xfrm>
            <a:off x="5414921" y="1303867"/>
            <a:ext cx="3108701" cy="3386119"/>
          </a:xfrm>
          <a:prstGeom prst="rect">
            <a:avLst/>
          </a:prstGeom>
        </p:spPr>
        <p:txBody>
          <a:bodyPr vert="horz" lIns="91440" tIns="45720" rIns="91440" bIns="45720" rtlCol="0" anchor="ctr">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nSpc>
                <a:spcPct val="120000"/>
              </a:lnSpc>
              <a:buNone/>
            </a:pPr>
            <a:r>
              <a:rPr lang="en-US" sz="1800" dirty="0">
                <a:solidFill>
                  <a:srgbClr val="FFE570"/>
                </a:solidFill>
                <a:latin typeface="Myriad Pro" panose="020B0503030403020204" pitchFamily="34" charset="0"/>
              </a:rPr>
              <a:t>“No, you cannot get flu from a flu vaccine. There may be mild side effects, but this is not </a:t>
            </a:r>
            <a:br>
              <a:rPr lang="en-US" sz="1800" dirty="0">
                <a:solidFill>
                  <a:srgbClr val="FFE570"/>
                </a:solidFill>
                <a:latin typeface="Myriad Pro" panose="020B0503030403020204" pitchFamily="34" charset="0"/>
              </a:rPr>
            </a:br>
            <a:r>
              <a:rPr lang="en-US" sz="1800" dirty="0">
                <a:solidFill>
                  <a:srgbClr val="FFE570"/>
                </a:solidFill>
                <a:latin typeface="Myriad Pro" panose="020B0503030403020204" pitchFamily="34" charset="0"/>
              </a:rPr>
              <a:t>flu illness.”</a:t>
            </a:r>
          </a:p>
        </p:txBody>
      </p:sp>
      <p:sp>
        <p:nvSpPr>
          <p:cNvPr id="7" name="Footer Placeholder 3">
            <a:extLst>
              <a:ext uri="{FF2B5EF4-FFF2-40B4-BE49-F238E27FC236}">
                <a16:creationId xmlns:a16="http://schemas.microsoft.com/office/drawing/2014/main" id="{39379814-CF60-D34E-B8BF-79C95E0D858F}"/>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64788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7416739" cy="684025"/>
          </a:xfrm>
        </p:spPr>
        <p:txBody>
          <a:bodyPr anchor="t">
            <a:normAutofit/>
          </a:bodyPr>
          <a:lstStyle/>
          <a:p>
            <a:r>
              <a:rPr lang="en-US" dirty="0"/>
              <a:t>Is the Flu Vaccine Safe?</a:t>
            </a:r>
          </a:p>
        </p:txBody>
      </p:sp>
      <p:sp>
        <p:nvSpPr>
          <p:cNvPr id="6" name="Content Placeholder 2">
            <a:extLst>
              <a:ext uri="{FF2B5EF4-FFF2-40B4-BE49-F238E27FC236}">
                <a16:creationId xmlns:a16="http://schemas.microsoft.com/office/drawing/2014/main" id="{57ECF2F2-8ABE-494F-8577-6F62D263DBCE}"/>
              </a:ext>
            </a:extLst>
          </p:cNvPr>
          <p:cNvSpPr txBox="1">
            <a:spLocks/>
          </p:cNvSpPr>
          <p:nvPr/>
        </p:nvSpPr>
        <p:spPr>
          <a:xfrm>
            <a:off x="914400" y="987552"/>
            <a:ext cx="3566330" cy="2855591"/>
          </a:xfrm>
          <a:prstGeom prst="rect">
            <a:avLst/>
          </a:prstGeom>
        </p:spPr>
        <p:txBody>
          <a:bodyPr vert="horz" lIns="91440" tIns="45720" rIns="91440" bIns="45720" rtlCol="0">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latin typeface="Myriad Pro" panose="020B0503030403020204" pitchFamily="34" charset="0"/>
              </a:rPr>
              <a:t>For more than 50 years, hundreds of millions of Americans have safely received influenza vaccines and there has been extensive research supporting its safety.  </a:t>
            </a:r>
          </a:p>
          <a:p>
            <a:pPr lvl="1"/>
            <a:r>
              <a:rPr lang="en-US" sz="1400" dirty="0">
                <a:latin typeface="Myriad Pro" panose="020B0503030403020204" pitchFamily="34" charset="0"/>
              </a:rPr>
              <a:t>Side effects from influenza vaccination are generally mild and short-lasting, especially when compared to symptoms of influenza. </a:t>
            </a:r>
          </a:p>
        </p:txBody>
      </p:sp>
      <p:pic>
        <p:nvPicPr>
          <p:cNvPr id="10" name="Picture 9" descr="Speech Bubble">
            <a:extLst>
              <a:ext uri="{FF2B5EF4-FFF2-40B4-BE49-F238E27FC236}">
                <a16:creationId xmlns:a16="http://schemas.microsoft.com/office/drawing/2014/main" id="{7E7A6570-D7B6-8A42-8E89-AA86D34877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51764"/>
            <a:ext cx="4214198" cy="3515499"/>
          </a:xfrm>
          <a:prstGeom prst="rect">
            <a:avLst/>
          </a:prstGeom>
        </p:spPr>
      </p:pic>
      <p:sp>
        <p:nvSpPr>
          <p:cNvPr id="9" name="Content Placeholder 2"/>
          <p:cNvSpPr txBox="1">
            <a:spLocks/>
          </p:cNvSpPr>
          <p:nvPr/>
        </p:nvSpPr>
        <p:spPr>
          <a:xfrm>
            <a:off x="5414921" y="1312605"/>
            <a:ext cx="3267368" cy="3377381"/>
          </a:xfrm>
          <a:prstGeom prst="rect">
            <a:avLst/>
          </a:prstGeom>
        </p:spPr>
        <p:txBody>
          <a:bodyPr vert="horz" lIns="91440" tIns="45720" rIns="91440" bIns="45720" rtlCol="0" anchor="ctr">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lvl="1" indent="-57150">
              <a:buNone/>
            </a:pPr>
            <a:r>
              <a:rPr lang="en-US" sz="1500" dirty="0">
                <a:solidFill>
                  <a:schemeClr val="accent1"/>
                </a:solidFill>
                <a:latin typeface="Myriad Pro" panose="020B0503030403020204" pitchFamily="34" charset="0"/>
              </a:rPr>
              <a:t>“Flu vaccines have an excellent safety record. Hundreds of millions of Americans have safely received flu vaccines over the past 50 years, and there has been extensive research supporting the safety of flu vaccines.</a:t>
            </a:r>
          </a:p>
          <a:p>
            <a:pPr marL="57150" lvl="1" indent="0">
              <a:buNone/>
            </a:pPr>
            <a:r>
              <a:rPr lang="en-US" sz="1500" dirty="0">
                <a:solidFill>
                  <a:schemeClr val="accent1"/>
                </a:solidFill>
                <a:latin typeface="Myriad Pro" panose="020B0503030403020204" pitchFamily="34" charset="0"/>
              </a:rPr>
              <a:t>A flu vaccine is the first and best way to reduce your chances of getting the flu and spreading it to others.” </a:t>
            </a:r>
          </a:p>
        </p:txBody>
      </p:sp>
      <p:sp>
        <p:nvSpPr>
          <p:cNvPr id="7" name="Footer Placeholder 3">
            <a:extLst>
              <a:ext uri="{FF2B5EF4-FFF2-40B4-BE49-F238E27FC236}">
                <a16:creationId xmlns:a16="http://schemas.microsoft.com/office/drawing/2014/main" id="{97048349-3CC0-6649-920D-859967EF9305}"/>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www.cdc.gov/flu/professionals/vaccination/flu-vaccine-recommendation.htm</a:t>
            </a:r>
          </a:p>
        </p:txBody>
      </p:sp>
    </p:spTree>
    <p:extLst>
      <p:ext uri="{BB962C8B-B14F-4D97-AF65-F5344CB8AC3E}">
        <p14:creationId xmlns:p14="http://schemas.microsoft.com/office/powerpoint/2010/main" val="2983160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C4CF13-BDF2-4869-8151-57F6C4B9BD72}"/>
              </a:ext>
            </a:extLst>
          </p:cNvPr>
          <p:cNvSpPr>
            <a:spLocks noGrp="1"/>
          </p:cNvSpPr>
          <p:nvPr>
            <p:ph type="title"/>
          </p:nvPr>
        </p:nvSpPr>
        <p:spPr>
          <a:xfrm>
            <a:off x="914400" y="374904"/>
            <a:ext cx="5473640" cy="3456316"/>
          </a:xfrm>
        </p:spPr>
        <p:txBody>
          <a:bodyPr anchor="t">
            <a:noAutofit/>
          </a:bodyPr>
          <a:lstStyle/>
          <a:p>
            <a:r>
              <a:rPr lang="en-US" spc="-120" dirty="0"/>
              <a:t>Additional Tips in Communicating with Patients About Flu Vaccination</a:t>
            </a:r>
          </a:p>
        </p:txBody>
      </p:sp>
      <p:sp>
        <p:nvSpPr>
          <p:cNvPr id="10" name="Content Placeholder 2">
            <a:extLst>
              <a:ext uri="{FF2B5EF4-FFF2-40B4-BE49-F238E27FC236}">
                <a16:creationId xmlns:a16="http://schemas.microsoft.com/office/drawing/2014/main" id="{2FF7F89C-B58D-4D5C-8B2F-9522892D43AB}"/>
              </a:ext>
            </a:extLst>
          </p:cNvPr>
          <p:cNvSpPr>
            <a:spLocks noGrp="1"/>
          </p:cNvSpPr>
          <p:nvPr>
            <p:ph idx="1"/>
          </p:nvPr>
        </p:nvSpPr>
        <p:spPr>
          <a:xfrm>
            <a:off x="914400" y="1417319"/>
            <a:ext cx="5015595" cy="2761716"/>
          </a:xfrm>
        </p:spPr>
        <p:txBody>
          <a:bodyPr>
            <a:normAutofit/>
          </a:bodyPr>
          <a:lstStyle/>
          <a:p>
            <a:pPr marL="285750" indent="-285750">
              <a:lnSpc>
                <a:spcPct val="120000"/>
              </a:lnSpc>
              <a:buClr>
                <a:schemeClr val="accent1"/>
              </a:buClr>
              <a:buFont typeface="Arial" panose="020B0604020202020204" pitchFamily="34" charset="0"/>
              <a:buChar char="•"/>
            </a:pPr>
            <a:r>
              <a:rPr lang="en-US" sz="1700" kern="1100" dirty="0">
                <a:solidFill>
                  <a:schemeClr val="bg1"/>
                </a:solidFill>
              </a:rPr>
              <a:t>Keep it simple.</a:t>
            </a:r>
          </a:p>
          <a:p>
            <a:pPr marL="285750" indent="-285750">
              <a:lnSpc>
                <a:spcPct val="120000"/>
              </a:lnSpc>
              <a:buClr>
                <a:schemeClr val="accent1"/>
              </a:buClr>
              <a:buFont typeface="Arial" panose="020B0604020202020204" pitchFamily="34" charset="0"/>
              <a:buChar char="•"/>
            </a:pPr>
            <a:r>
              <a:rPr lang="en-US" sz="1700" kern="1100" dirty="0">
                <a:solidFill>
                  <a:schemeClr val="bg1"/>
                </a:solidFill>
              </a:rPr>
              <a:t>Complement statistics with personal stories.</a:t>
            </a:r>
          </a:p>
          <a:p>
            <a:pPr marL="285750" indent="-285750">
              <a:lnSpc>
                <a:spcPct val="120000"/>
              </a:lnSpc>
              <a:buClr>
                <a:schemeClr val="accent1"/>
              </a:buClr>
              <a:buFont typeface="Arial" panose="020B0604020202020204" pitchFamily="34" charset="0"/>
              <a:buChar char="•"/>
            </a:pPr>
            <a:r>
              <a:rPr lang="en-US" sz="1700" kern="1100" dirty="0">
                <a:solidFill>
                  <a:schemeClr val="bg1"/>
                </a:solidFill>
              </a:rPr>
              <a:t>Avoid repeating the incorrect information.</a:t>
            </a:r>
          </a:p>
          <a:p>
            <a:pPr marL="285750" indent="-285750">
              <a:lnSpc>
                <a:spcPct val="120000"/>
              </a:lnSpc>
              <a:buClr>
                <a:schemeClr val="accent1"/>
              </a:buClr>
              <a:buFont typeface="Arial" panose="020B0604020202020204" pitchFamily="34" charset="0"/>
              <a:buChar char="•"/>
            </a:pPr>
            <a:r>
              <a:rPr lang="en-US" sz="1700" kern="1100" dirty="0">
                <a:solidFill>
                  <a:schemeClr val="bg1"/>
                </a:solidFill>
              </a:rPr>
              <a:t>Tie flu vaccination to protecting your loved ones.</a:t>
            </a:r>
          </a:p>
          <a:p>
            <a:pPr marL="285750" indent="-285750">
              <a:lnSpc>
                <a:spcPct val="120000"/>
              </a:lnSpc>
              <a:buClr>
                <a:schemeClr val="accent1"/>
              </a:buClr>
              <a:buFont typeface="Arial" panose="020B0604020202020204" pitchFamily="34" charset="0"/>
              <a:buChar char="•"/>
            </a:pPr>
            <a:r>
              <a:rPr lang="en-US" sz="1700" kern="1100" dirty="0">
                <a:solidFill>
                  <a:schemeClr val="bg1"/>
                </a:solidFill>
              </a:rPr>
              <a:t>Position annual flu vaccination as an important component to overall management of health.</a:t>
            </a:r>
          </a:p>
        </p:txBody>
      </p:sp>
      <p:sp>
        <p:nvSpPr>
          <p:cNvPr id="7" name="Footer Placeholder 3">
            <a:extLst>
              <a:ext uri="{FF2B5EF4-FFF2-40B4-BE49-F238E27FC236}">
                <a16:creationId xmlns:a16="http://schemas.microsoft.com/office/drawing/2014/main" id="{9FE9A80A-AF6C-C644-82DE-9C31892099D3}"/>
              </a:ext>
            </a:extLst>
          </p:cNvPr>
          <p:cNvSpPr>
            <a:spLocks noGrp="1"/>
          </p:cNvSpPr>
          <p:nvPr>
            <p:ph type="ftr" sz="quarter" idx="11"/>
          </p:nvPr>
        </p:nvSpPr>
        <p:spPr>
          <a:xfrm>
            <a:off x="914400" y="4767263"/>
            <a:ext cx="7609223" cy="273844"/>
          </a:xfrm>
        </p:spPr>
        <p:txBody>
          <a:bodyPr/>
          <a:lstStyle/>
          <a:p>
            <a:pPr algn="l"/>
            <a:r>
              <a:rPr lang="en-US" dirty="0">
                <a:solidFill>
                  <a:schemeClr val="bg1"/>
                </a:solidFill>
                <a:latin typeface="Myriad Pro" panose="020B0503030403020204" pitchFamily="34" charset="0"/>
              </a:rPr>
              <a:t>		</a:t>
            </a:r>
          </a:p>
        </p:txBody>
      </p:sp>
      <p:pic>
        <p:nvPicPr>
          <p:cNvPr id="3" name="Picture 2" descr="Two people standing in a room&#10;&#10;Description automatically generated">
            <a:extLst>
              <a:ext uri="{FF2B5EF4-FFF2-40B4-BE49-F238E27FC236}">
                <a16:creationId xmlns:a16="http://schemas.microsoft.com/office/drawing/2014/main" id="{4241B672-BD75-964C-8AEE-9CFF2B3E74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8040" y="0"/>
            <a:ext cx="2755960" cy="5143500"/>
          </a:xfrm>
          <a:prstGeom prst="rect">
            <a:avLst/>
          </a:prstGeom>
        </p:spPr>
      </p:pic>
    </p:spTree>
    <p:extLst>
      <p:ext uri="{BB962C8B-B14F-4D97-AF65-F5344CB8AC3E}">
        <p14:creationId xmlns:p14="http://schemas.microsoft.com/office/powerpoint/2010/main" val="2977011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6961734" cy="684025"/>
          </a:xfrm>
        </p:spPr>
        <p:txBody>
          <a:bodyPr anchor="t">
            <a:noAutofit/>
          </a:bodyPr>
          <a:lstStyle/>
          <a:p>
            <a:r>
              <a:rPr lang="en-US" dirty="0"/>
              <a:t>Techniques to Improve Vaccination Rates</a:t>
            </a:r>
          </a:p>
        </p:txBody>
      </p:sp>
      <p:sp>
        <p:nvSpPr>
          <p:cNvPr id="3" name="Content Placeholder 2"/>
          <p:cNvSpPr>
            <a:spLocks noGrp="1"/>
          </p:cNvSpPr>
          <p:nvPr>
            <p:ph idx="1"/>
          </p:nvPr>
        </p:nvSpPr>
        <p:spPr>
          <a:xfrm>
            <a:off x="914399" y="1058929"/>
            <a:ext cx="7769157" cy="3174135"/>
          </a:xfrm>
        </p:spPr>
        <p:txBody>
          <a:bodyPr>
            <a:noAutofit/>
          </a:bodyPr>
          <a:lstStyle/>
          <a:p>
            <a:pPr lvl="1"/>
            <a:r>
              <a:rPr lang="en-US" sz="1200" dirty="0">
                <a:latin typeface="Myriad Pro" panose="020B0503030403020204" pitchFamily="34" charset="0"/>
              </a:rPr>
              <a:t>HCPs report higher vaccination rates when working in practices that involve medical staff  in vaccine delivery, offer influenza vaccination during routine visits, have standing orders, and monitor vaccine rates.</a:t>
            </a:r>
          </a:p>
          <a:p>
            <a:pPr lvl="1"/>
            <a:r>
              <a:rPr lang="en-US" sz="1200" dirty="0">
                <a:latin typeface="Myriad Pro" panose="020B0503030403020204" pitchFamily="34" charset="0"/>
              </a:rPr>
              <a:t>Keep up to date on immunization recommendations by the Advisory Committee on Immunization Practices (ACIP).</a:t>
            </a:r>
          </a:p>
          <a:p>
            <a:pPr lvl="1"/>
            <a:r>
              <a:rPr lang="en-US" sz="1200" dirty="0">
                <a:latin typeface="Myriad Pro" panose="020B0503030403020204" pitchFamily="34" charset="0"/>
              </a:rPr>
              <a:t>Create a culture of immunization within your practice.</a:t>
            </a:r>
          </a:p>
          <a:p>
            <a:pPr lvl="3"/>
            <a:r>
              <a:rPr lang="en-US" dirty="0">
                <a:solidFill>
                  <a:schemeClr val="bg1"/>
                </a:solidFill>
              </a:rPr>
              <a:t>Make clinical resources and informational handouts readily available for staff and patients.</a:t>
            </a:r>
          </a:p>
          <a:p>
            <a:pPr lvl="3"/>
            <a:r>
              <a:rPr lang="en-US" dirty="0">
                <a:solidFill>
                  <a:schemeClr val="bg1"/>
                </a:solidFill>
              </a:rPr>
              <a:t>Develop standing orders for influenza vaccination.</a:t>
            </a:r>
          </a:p>
          <a:p>
            <a:pPr lvl="3"/>
            <a:r>
              <a:rPr lang="en-US" dirty="0">
                <a:solidFill>
                  <a:schemeClr val="bg1"/>
                </a:solidFill>
              </a:rPr>
              <a:t>Empower all staff to take every opportunity to recommend influenza vaccination.</a:t>
            </a:r>
          </a:p>
          <a:p>
            <a:pPr lvl="1"/>
            <a:r>
              <a:rPr lang="en-US" sz="1200" dirty="0">
                <a:latin typeface="Myriad Pro" panose="020B0503030403020204" pitchFamily="34" charset="0"/>
              </a:rPr>
              <a:t>Assess influenza vaccination status at every visit September to March; every visit is an opportunity to recommend an influenza vaccine.</a:t>
            </a:r>
          </a:p>
          <a:p>
            <a:pPr lvl="1"/>
            <a:r>
              <a:rPr lang="en-US" sz="1200" dirty="0">
                <a:latin typeface="Myriad Pro" panose="020B0503030403020204" pitchFamily="34" charset="0"/>
              </a:rPr>
              <a:t>Send email, call, or text reminders to patients to make an appointment before influenza season and follow-up with missed appointments, especially with high-risk patients.</a:t>
            </a:r>
          </a:p>
          <a:p>
            <a:pPr lvl="1"/>
            <a:r>
              <a:rPr lang="en-US" sz="1200" dirty="0">
                <a:latin typeface="Myriad Pro" panose="020B0503030403020204" pitchFamily="34" charset="0"/>
              </a:rPr>
              <a:t>Make referrals to other pharmacies if stock is unavailable.</a:t>
            </a:r>
          </a:p>
        </p:txBody>
      </p:sp>
      <p:sp>
        <p:nvSpPr>
          <p:cNvPr id="4" name="Footer Placeholder 3">
            <a:extLst>
              <a:ext uri="{FF2B5EF4-FFF2-40B4-BE49-F238E27FC236}">
                <a16:creationId xmlns:a16="http://schemas.microsoft.com/office/drawing/2014/main" id="{6D1C95EF-C2FC-B947-A421-7A604A301419}"/>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2413653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9203"/>
            <a:ext cx="7416739" cy="684025"/>
          </a:xfrm>
        </p:spPr>
        <p:txBody>
          <a:bodyPr anchor="t"/>
          <a:lstStyle/>
          <a:p>
            <a:r>
              <a:rPr lang="en-US" dirty="0"/>
              <a:t>HCP Resources</a:t>
            </a:r>
          </a:p>
        </p:txBody>
      </p:sp>
      <p:sp>
        <p:nvSpPr>
          <p:cNvPr id="3" name="Content Placeholder 2"/>
          <p:cNvSpPr>
            <a:spLocks noGrp="1"/>
          </p:cNvSpPr>
          <p:nvPr>
            <p:ph idx="1"/>
          </p:nvPr>
        </p:nvSpPr>
        <p:spPr>
          <a:xfrm>
            <a:off x="914400" y="987552"/>
            <a:ext cx="7416739" cy="3394472"/>
          </a:xfrm>
        </p:spPr>
        <p:txBody>
          <a:bodyPr>
            <a:normAutofit/>
          </a:bodyPr>
          <a:lstStyle/>
          <a:p>
            <a:pPr lvl="1">
              <a:buFont typeface="Arial" panose="020B0604020202020204" pitchFamily="34" charset="0"/>
              <a:buChar char="•"/>
            </a:pPr>
            <a:r>
              <a:rPr lang="en-US" sz="1800" i="0" dirty="0">
                <a:latin typeface="Myriad Pro" panose="020B0503030403020204" pitchFamily="34" charset="0"/>
                <a:hlinkClick r:id="rId2"/>
              </a:rPr>
              <a:t>CDC Fight Flu Toolkit</a:t>
            </a:r>
            <a:endParaRPr lang="en-US" sz="1800" i="0" dirty="0">
              <a:latin typeface="Myriad Pro" panose="020B0503030403020204" pitchFamily="34" charset="0"/>
            </a:endParaRPr>
          </a:p>
          <a:p>
            <a:pPr marL="400050" lvl="4" indent="-285750">
              <a:buFont typeface="Arial" panose="020B0604020202020204" pitchFamily="34" charset="0"/>
              <a:buChar char="•"/>
            </a:pPr>
            <a:r>
              <a:rPr lang="en-US" sz="1200" i="0" dirty="0"/>
              <a:t>Make a Strong Flu Vaccine Recommendation Fact Sheets</a:t>
            </a:r>
          </a:p>
          <a:p>
            <a:pPr marL="400050" lvl="4" indent="-285750">
              <a:buFont typeface="Arial" panose="020B0604020202020204" pitchFamily="34" charset="0"/>
              <a:buChar char="•"/>
            </a:pPr>
            <a:r>
              <a:rPr lang="en-US" sz="1200" i="0" dirty="0"/>
              <a:t>#</a:t>
            </a:r>
            <a:r>
              <a:rPr lang="en-US" sz="1200" i="0" dirty="0" err="1"/>
              <a:t>HowIRecommend</a:t>
            </a:r>
            <a:r>
              <a:rPr lang="en-US" sz="1200" i="0" dirty="0"/>
              <a:t> Videos</a:t>
            </a:r>
          </a:p>
          <a:p>
            <a:pPr marL="400050" lvl="4" indent="-285750">
              <a:buFont typeface="Arial" panose="020B0604020202020204" pitchFamily="34" charset="0"/>
              <a:buChar char="•"/>
            </a:pPr>
            <a:r>
              <a:rPr lang="en-US" sz="1200" i="0" dirty="0"/>
              <a:t>Appointment Reminder Email Template</a:t>
            </a:r>
          </a:p>
          <a:p>
            <a:pPr marL="400050" lvl="4" indent="-285750">
              <a:buFont typeface="Arial" panose="020B0604020202020204" pitchFamily="34" charset="0"/>
              <a:buChar char="•"/>
            </a:pPr>
            <a:r>
              <a:rPr lang="en-US" sz="1200" i="0" dirty="0"/>
              <a:t>Materials for Patients</a:t>
            </a:r>
          </a:p>
          <a:p>
            <a:pPr marL="400050" lvl="4" indent="-285750">
              <a:buFont typeface="Arial" panose="020B0604020202020204" pitchFamily="34" charset="0"/>
              <a:buChar char="•"/>
            </a:pPr>
            <a:r>
              <a:rPr lang="en-US" sz="1200" i="0" dirty="0"/>
              <a:t>Pharmacist Guide and Talking Points</a:t>
            </a:r>
          </a:p>
          <a:p>
            <a:pPr lvl="1"/>
            <a:r>
              <a:rPr lang="en-US" dirty="0">
                <a:latin typeface="Myriad Pro" panose="020B0503030403020204" pitchFamily="34" charset="0"/>
              </a:rPr>
              <a:t>Additional Factsheets</a:t>
            </a:r>
          </a:p>
          <a:p>
            <a:pPr marL="400050" lvl="4" indent="-285750">
              <a:buFont typeface="Arial" panose="020B0604020202020204" pitchFamily="34" charset="0"/>
              <a:buChar char="•"/>
            </a:pPr>
            <a:r>
              <a:rPr lang="en-US" sz="1200" dirty="0">
                <a:hlinkClick r:id="rId3"/>
              </a:rPr>
              <a:t>Preparing for Questions Parents May Ask about Vaccines</a:t>
            </a:r>
            <a:endParaRPr lang="en-US" sz="1200" dirty="0"/>
          </a:p>
          <a:p>
            <a:pPr marL="400050" lvl="4" indent="-285750">
              <a:buFont typeface="Arial" panose="020B0604020202020204" pitchFamily="34" charset="0"/>
              <a:buChar char="•"/>
            </a:pPr>
            <a:r>
              <a:rPr lang="en-US" sz="1200" dirty="0">
                <a:hlinkClick r:id="rId4"/>
              </a:rPr>
              <a:t>Talking with Parents about Vaccines for Infants</a:t>
            </a:r>
            <a:endParaRPr lang="en-US" sz="1200" dirty="0"/>
          </a:p>
          <a:p>
            <a:pPr marL="400050" lvl="4" indent="-285750">
              <a:buFont typeface="Arial" panose="020B0604020202020204" pitchFamily="34" charset="0"/>
              <a:buChar char="•"/>
            </a:pPr>
            <a:r>
              <a:rPr lang="en-US" sz="1200" dirty="0">
                <a:hlinkClick r:id="rId5"/>
              </a:rPr>
              <a:t>Free print materials</a:t>
            </a:r>
            <a:endParaRPr lang="en-US" sz="1200" dirty="0"/>
          </a:p>
        </p:txBody>
      </p:sp>
      <p:sp>
        <p:nvSpPr>
          <p:cNvPr id="6" name="Footer Placeholder 3">
            <a:extLst>
              <a:ext uri="{FF2B5EF4-FFF2-40B4-BE49-F238E27FC236}">
                <a16:creationId xmlns:a16="http://schemas.microsoft.com/office/drawing/2014/main" id="{7B00E78D-68D7-4049-A4C6-018E688101AE}"/>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338774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782321-6693-450C-9651-03C99F3B788F}"/>
              </a:ext>
            </a:extLst>
          </p:cNvPr>
          <p:cNvSpPr txBox="1">
            <a:spLocks/>
          </p:cNvSpPr>
          <p:nvPr/>
        </p:nvSpPr>
        <p:spPr>
          <a:xfrm>
            <a:off x="863630" y="355540"/>
            <a:ext cx="7416739" cy="684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i="0" kern="1200">
                <a:solidFill>
                  <a:schemeClr val="bg1"/>
                </a:solidFill>
                <a:latin typeface="Arial Black"/>
                <a:ea typeface="+mj-ea"/>
                <a:cs typeface="Arial Black"/>
              </a:defRPr>
            </a:lvl1pPr>
          </a:lstStyle>
          <a:p>
            <a:r>
              <a:rPr lang="en-US" dirty="0">
                <a:latin typeface="Myriad Pro" panose="020B0503030403020204" pitchFamily="34" charset="0"/>
              </a:rPr>
              <a:t>Learning Objectives</a:t>
            </a:r>
          </a:p>
        </p:txBody>
      </p:sp>
      <p:sp>
        <p:nvSpPr>
          <p:cNvPr id="3" name="Content Placeholder 2"/>
          <p:cNvSpPr>
            <a:spLocks noGrp="1"/>
          </p:cNvSpPr>
          <p:nvPr>
            <p:ph idx="1"/>
          </p:nvPr>
        </p:nvSpPr>
        <p:spPr>
          <a:xfrm>
            <a:off x="985422" y="1151084"/>
            <a:ext cx="6921915" cy="1727997"/>
          </a:xfrm>
        </p:spPr>
        <p:txBody>
          <a:bodyPr>
            <a:normAutofit/>
          </a:bodyPr>
          <a:lstStyle/>
          <a:p>
            <a:pPr lvl="1"/>
            <a:r>
              <a:rPr lang="en-US" dirty="0">
                <a:latin typeface="Myriad Pro" panose="020B0503030403020204" pitchFamily="34" charset="0"/>
              </a:rPr>
              <a:t>Understand how to make a </a:t>
            </a:r>
            <a:r>
              <a:rPr lang="en-US" dirty="0">
                <a:solidFill>
                  <a:schemeClr val="bg1"/>
                </a:solidFill>
                <a:latin typeface="Myriad Pro" panose="020B0503030403020204" pitchFamily="34" charset="0"/>
              </a:rPr>
              <a:t>strong influenza vaccine recommendation.</a:t>
            </a:r>
          </a:p>
          <a:p>
            <a:pPr lvl="1"/>
            <a:r>
              <a:rPr lang="en-US" dirty="0">
                <a:solidFill>
                  <a:schemeClr val="bg1"/>
                </a:solidFill>
                <a:latin typeface="Myriad Pro" panose="020B0503030403020204" pitchFamily="34" charset="0"/>
              </a:rPr>
              <a:t>Learn how to answer some common questions about influenza. </a:t>
            </a:r>
          </a:p>
          <a:p>
            <a:pPr lvl="1"/>
            <a:r>
              <a:rPr lang="en-US" dirty="0">
                <a:solidFill>
                  <a:schemeClr val="bg1"/>
                </a:solidFill>
                <a:latin typeface="Myriad Pro" panose="020B0503030403020204" pitchFamily="34" charset="0"/>
              </a:rPr>
              <a:t>Learn how to answer some common questions about influenza vaccination.</a:t>
            </a:r>
          </a:p>
          <a:p>
            <a:pPr lvl="1"/>
            <a:r>
              <a:rPr lang="en-US" dirty="0">
                <a:solidFill>
                  <a:schemeClr val="bg1"/>
                </a:solidFill>
                <a:latin typeface="Myriad Pro" panose="020B0503030403020204" pitchFamily="34" charset="0"/>
              </a:rPr>
              <a:t>Understand best practices for increasing influenza vaccination rates in their clinical practices.</a:t>
            </a:r>
          </a:p>
        </p:txBody>
      </p:sp>
      <p:sp>
        <p:nvSpPr>
          <p:cNvPr id="7" name="Footer Placeholder 3">
            <a:extLst>
              <a:ext uri="{FF2B5EF4-FFF2-40B4-BE49-F238E27FC236}">
                <a16:creationId xmlns:a16="http://schemas.microsoft.com/office/drawing/2014/main" id="{D155ED9D-8BDD-3347-9B31-FDE7D8094AAD}"/>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4191603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5705856" cy="1217923"/>
          </a:xfrm>
        </p:spPr>
        <p:txBody>
          <a:bodyPr anchor="t"/>
          <a:lstStyle/>
          <a:p>
            <a:r>
              <a:rPr lang="en-US" dirty="0"/>
              <a:t>2022-2023 Flu Season in Review</a:t>
            </a:r>
          </a:p>
        </p:txBody>
      </p:sp>
      <p:sp>
        <p:nvSpPr>
          <p:cNvPr id="5" name="Content Placeholder 2"/>
          <p:cNvSpPr txBox="1">
            <a:spLocks/>
          </p:cNvSpPr>
          <p:nvPr/>
        </p:nvSpPr>
        <p:spPr>
          <a:xfrm>
            <a:off x="914400" y="1149442"/>
            <a:ext cx="5142371" cy="3251002"/>
          </a:xfrm>
          <a:prstGeom prst="rect">
            <a:avLst/>
          </a:prstGeom>
        </p:spPr>
        <p:txBody>
          <a:bodyPr vert="horz" lIns="91440" tIns="45720" rIns="91440" bIns="45720" rtlCol="0">
            <a:normAutofit fontScale="55000" lnSpcReduction="20000"/>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nSpc>
                <a:spcPct val="107000"/>
              </a:lnSpc>
              <a:spcBef>
                <a:spcPts val="0"/>
              </a:spcBef>
              <a:spcAft>
                <a:spcPts val="800"/>
              </a:spcAft>
              <a:buFont typeface="Arial" panose="020B0604020202020204" pitchFamily="34" charset="0"/>
              <a:buChar char="•"/>
            </a:pPr>
            <a:r>
              <a:rPr lang="en-US" sz="2900" dirty="0">
                <a:solidFill>
                  <a:schemeClr val="bg1"/>
                </a:solidFill>
                <a:effectLst/>
                <a:latin typeface="Myriad Pro" panose="020B0503030403020204" charset="0"/>
                <a:ea typeface="Calibri" panose="020F0502020204030204" pitchFamily="34" charset="0"/>
                <a:cs typeface="Times New Roman" panose="02020603050405020304" pitchFamily="18" charset="0"/>
              </a:rPr>
              <a:t>The 2022-2023 flu season in the United States was characterized by an early increase in seasonal flu, with activity increasing nationally early in October 2022 and peaking in early-December 2022. </a:t>
            </a:r>
          </a:p>
          <a:p>
            <a:pPr marL="457200" marR="0" lvl="0" indent="-457200">
              <a:lnSpc>
                <a:spcPct val="107000"/>
              </a:lnSpc>
              <a:spcBef>
                <a:spcPts val="0"/>
              </a:spcBef>
              <a:spcAft>
                <a:spcPts val="800"/>
              </a:spcAft>
              <a:buFont typeface="Arial" panose="020B0604020202020204" pitchFamily="34" charset="0"/>
              <a:buChar char="•"/>
            </a:pPr>
            <a:r>
              <a:rPr lang="en-US" sz="2900" dirty="0">
                <a:solidFill>
                  <a:srgbClr val="FFFFFF"/>
                </a:solidFill>
                <a:latin typeface="Myriad Pro" panose="020B0503030403020204" pitchFamily="34" charset="0"/>
              </a:rPr>
              <a:t>Influenza A(H3N2) was the predominant virus during the 2022–23 flu season as a whole and for each week from early October through the end of January</a:t>
            </a:r>
          </a:p>
          <a:p>
            <a:pPr marL="457200" marR="0" lvl="0" indent="-457200">
              <a:lnSpc>
                <a:spcPct val="107000"/>
              </a:lnSpc>
              <a:spcBef>
                <a:spcPts val="0"/>
              </a:spcBef>
              <a:spcAft>
                <a:spcPts val="800"/>
              </a:spcAft>
              <a:buFont typeface="Arial" panose="020B0604020202020204" pitchFamily="34" charset="0"/>
              <a:buChar char="•"/>
            </a:pPr>
            <a:r>
              <a:rPr lang="en-US" sz="2900" dirty="0">
                <a:solidFill>
                  <a:srgbClr val="FFFFFF"/>
                </a:solidFill>
                <a:latin typeface="Myriad Pro" panose="020B0503030403020204" pitchFamily="34" charset="0"/>
              </a:rPr>
              <a:t>The 2022-2023 season was considered a moderately severe season with an estimate of at least 27 million illnesses, 12 million medical visits, 300,000 hospitalizations, and19,000 deaths caused by flu</a:t>
            </a:r>
          </a:p>
        </p:txBody>
      </p:sp>
      <p:sp>
        <p:nvSpPr>
          <p:cNvPr id="6" name="Footer Placeholder 3">
            <a:extLst>
              <a:ext uri="{FF2B5EF4-FFF2-40B4-BE49-F238E27FC236}">
                <a16:creationId xmlns:a16="http://schemas.microsoft.com/office/drawing/2014/main" id="{9327E648-3FB2-5C44-A249-2614D4881ECA}"/>
              </a:ext>
            </a:extLst>
          </p:cNvPr>
          <p:cNvSpPr>
            <a:spLocks noGrp="1"/>
          </p:cNvSpPr>
          <p:nvPr>
            <p:ph type="ftr" sz="quarter" idx="11"/>
          </p:nvPr>
        </p:nvSpPr>
        <p:spPr>
          <a:xfrm>
            <a:off x="914400" y="4767263"/>
            <a:ext cx="7609223" cy="273844"/>
          </a:xfrm>
        </p:spPr>
        <p:txBody>
          <a:bodyPr/>
          <a:lstStyle/>
          <a:p>
            <a:pPr algn="l"/>
            <a:endParaRPr lang="en-US" dirty="0">
              <a:solidFill>
                <a:schemeClr val="bg1"/>
              </a:solidFill>
              <a:latin typeface="Myriad Pro" panose="020B0503030403020204" pitchFamily="34" charset="0"/>
            </a:endParaRPr>
          </a:p>
        </p:txBody>
      </p:sp>
      <p:pic>
        <p:nvPicPr>
          <p:cNvPr id="4" name="Picture 3" descr="A person wearing a mask&#10;&#10;Description automatically generated with medium confidence">
            <a:extLst>
              <a:ext uri="{FF2B5EF4-FFF2-40B4-BE49-F238E27FC236}">
                <a16:creationId xmlns:a16="http://schemas.microsoft.com/office/drawing/2014/main" id="{6B5811C9-5506-4654-9949-FBF940CB31FB}"/>
              </a:ext>
            </a:extLst>
          </p:cNvPr>
          <p:cNvPicPr>
            <a:picLocks noChangeAspect="1"/>
          </p:cNvPicPr>
          <p:nvPr/>
        </p:nvPicPr>
        <p:blipFill rotWithShape="1">
          <a:blip r:embed="rId3"/>
          <a:srcRect l="33454" r="25177"/>
          <a:stretch/>
        </p:blipFill>
        <p:spPr>
          <a:xfrm>
            <a:off x="6176513" y="0"/>
            <a:ext cx="3191774" cy="5143500"/>
          </a:xfrm>
          <a:prstGeom prst="rect">
            <a:avLst/>
          </a:prstGeom>
        </p:spPr>
      </p:pic>
    </p:spTree>
    <p:extLst>
      <p:ext uri="{BB962C8B-B14F-4D97-AF65-F5344CB8AC3E}">
        <p14:creationId xmlns:p14="http://schemas.microsoft.com/office/powerpoint/2010/main" val="222917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4904"/>
            <a:ext cx="7416739" cy="684025"/>
          </a:xfrm>
        </p:spPr>
        <p:txBody>
          <a:bodyPr anchor="t">
            <a:noAutofit/>
          </a:bodyPr>
          <a:lstStyle/>
          <a:p>
            <a:r>
              <a:rPr lang="en-US" dirty="0"/>
              <a:t>2023-2024 Flu Season: </a:t>
            </a:r>
            <a:br>
              <a:rPr lang="en-US" dirty="0"/>
            </a:br>
            <a:r>
              <a:rPr lang="en-US" dirty="0"/>
              <a:t>ACIP Recommendations</a:t>
            </a:r>
          </a:p>
        </p:txBody>
      </p:sp>
      <p:sp>
        <p:nvSpPr>
          <p:cNvPr id="3" name="Content Placeholder 2"/>
          <p:cNvSpPr>
            <a:spLocks noGrp="1"/>
          </p:cNvSpPr>
          <p:nvPr>
            <p:ph idx="1"/>
          </p:nvPr>
        </p:nvSpPr>
        <p:spPr>
          <a:xfrm>
            <a:off x="914398" y="1417320"/>
            <a:ext cx="7954593" cy="3292295"/>
          </a:xfrm>
        </p:spPr>
        <p:txBody>
          <a:bodyPr>
            <a:normAutofit fontScale="92500" lnSpcReduction="20000"/>
          </a:bodyPr>
          <a:lstStyle/>
          <a:p>
            <a:pPr lvl="1"/>
            <a:r>
              <a:rPr lang="en-US" dirty="0">
                <a:latin typeface="Myriad Pro" panose="020B0503030403020204" pitchFamily="34" charset="0"/>
              </a:rPr>
              <a:t>Routine annual influenza vaccination is recommended for all persons aged 6 months and older who do not have contraindications. </a:t>
            </a:r>
          </a:p>
          <a:p>
            <a:pPr lvl="1"/>
            <a:r>
              <a:rPr lang="en-US" dirty="0">
                <a:latin typeface="Myriad Pro" panose="020B0503030403020204" pitchFamily="34" charset="0"/>
              </a:rPr>
              <a:t>Immunization providers are recommended to administer any licensed, age-appropriate influenza vaccine (IIV, RIV, or LAIV). </a:t>
            </a:r>
          </a:p>
          <a:p>
            <a:pPr lvl="1"/>
            <a:r>
              <a:rPr lang="en-US" dirty="0">
                <a:latin typeface="Myriad Pro" panose="020B0503030403020204" pitchFamily="34" charset="0"/>
              </a:rPr>
              <a:t>Beginning with the 2023-2024 season, additional safety measures are no longer recommended for flu vaccination of egg-allergic persons beyond those recommended for receipt of any vaccine, regardless of the severity of previous reaction to egg. All vaccines should be administered in settings in which personnel and equipment needed for rapid recognition and treatment of allergic reactions are available</a:t>
            </a:r>
            <a:r>
              <a:rPr lang="en-US" dirty="0">
                <a:solidFill>
                  <a:schemeClr val="bg2"/>
                </a:solidFill>
                <a:latin typeface="Myriad Pro" panose="020B0503030403020204" pitchFamily="34" charset="0"/>
              </a:rPr>
              <a:t>.  All people ages 6 months and older with egg allergy should receive flu vaccine, and can receive any flu vaccine (egg based or non-egg based) that is otherwise appropriate for their age and health status. </a:t>
            </a:r>
          </a:p>
          <a:p>
            <a:pPr lvl="1"/>
            <a:r>
              <a:rPr lang="en-US" dirty="0">
                <a:latin typeface="Myriad Pro" panose="020B0503030403020204" pitchFamily="34" charset="0"/>
              </a:rPr>
              <a:t>For people younger than 65 years, there is no expressed preference for one vaccine over another. </a:t>
            </a:r>
          </a:p>
          <a:p>
            <a:pPr lvl="1"/>
            <a:r>
              <a:rPr lang="en-US" dirty="0">
                <a:latin typeface="Myriad Pro" panose="020B0503030403020204" pitchFamily="34" charset="0"/>
              </a:rPr>
              <a:t>More information at: </a:t>
            </a:r>
            <a:r>
              <a:rPr lang="en-US" dirty="0">
                <a:latin typeface="Myriad Pro" panose="020B0503030403020204" charset="0"/>
                <a:hlinkClick r:id="rId3"/>
              </a:rPr>
              <a:t>Summary of Recommendations</a:t>
            </a:r>
            <a:endParaRPr lang="en-US" dirty="0">
              <a:latin typeface="Myriad Pro" panose="020B0503030403020204" charset="0"/>
            </a:endParaRPr>
          </a:p>
        </p:txBody>
      </p:sp>
      <p:sp>
        <p:nvSpPr>
          <p:cNvPr id="5" name="Footer Placeholder 3">
            <a:extLst>
              <a:ext uri="{FF2B5EF4-FFF2-40B4-BE49-F238E27FC236}">
                <a16:creationId xmlns:a16="http://schemas.microsoft.com/office/drawing/2014/main" id="{0C6EFB29-CA4D-45EC-86B8-7314B5B41DDA}"/>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4070841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9203"/>
            <a:ext cx="5194820" cy="684025"/>
          </a:xfrm>
        </p:spPr>
        <p:txBody>
          <a:bodyPr anchor="t">
            <a:noAutofit/>
          </a:bodyPr>
          <a:lstStyle/>
          <a:p>
            <a:r>
              <a:rPr lang="en-US" dirty="0"/>
              <a:t>Importance of an HCP Flu Vaccine Recommendation</a:t>
            </a:r>
          </a:p>
        </p:txBody>
      </p:sp>
      <p:sp>
        <p:nvSpPr>
          <p:cNvPr id="3" name="Content Placeholder 2"/>
          <p:cNvSpPr>
            <a:spLocks noGrp="1"/>
          </p:cNvSpPr>
          <p:nvPr>
            <p:ph idx="1"/>
          </p:nvPr>
        </p:nvSpPr>
        <p:spPr>
          <a:xfrm>
            <a:off x="914400" y="1417320"/>
            <a:ext cx="7416739" cy="3170178"/>
          </a:xfrm>
        </p:spPr>
        <p:txBody>
          <a:bodyPr>
            <a:normAutofit/>
          </a:bodyPr>
          <a:lstStyle/>
          <a:p>
            <a:pPr lvl="1"/>
            <a:r>
              <a:rPr lang="en-US" dirty="0">
                <a:latin typeface="Myriad Pro" panose="020B0503030403020204" pitchFamily="34" charset="0"/>
              </a:rPr>
              <a:t>Many consider health care professionals (HCPs) to be their most trusted source of information when it comes to vaccines.</a:t>
            </a:r>
          </a:p>
          <a:p>
            <a:pPr lvl="1"/>
            <a:endParaRPr lang="en-US" dirty="0">
              <a:latin typeface="Myriad Pro" panose="020B0503030403020204" pitchFamily="34" charset="0"/>
            </a:endParaRPr>
          </a:p>
          <a:p>
            <a:pPr lvl="1"/>
            <a:endParaRPr lang="en-US" dirty="0">
              <a:latin typeface="Myriad Pro" panose="020B0503030403020204" pitchFamily="34" charset="0"/>
            </a:endParaRPr>
          </a:p>
          <a:p>
            <a:pPr marL="0" lvl="1" indent="0">
              <a:buNone/>
            </a:pPr>
            <a:endParaRPr lang="en-US" dirty="0">
              <a:latin typeface="Myriad Pro" panose="020B0503030403020204" pitchFamily="34" charset="0"/>
            </a:endParaRPr>
          </a:p>
          <a:p>
            <a:pPr lvl="1"/>
            <a:r>
              <a:rPr lang="en-US" dirty="0">
                <a:latin typeface="Myriad Pro" panose="020B0503030403020204" pitchFamily="34" charset="0"/>
              </a:rPr>
              <a:t>HCPs have a critical role in helping parents and patients choose vaccines. </a:t>
            </a:r>
          </a:p>
          <a:p>
            <a:pPr lvl="1"/>
            <a:r>
              <a:rPr lang="en-US" dirty="0">
                <a:latin typeface="Myriad Pro" panose="020B0503030403020204" pitchFamily="34" charset="0"/>
              </a:rPr>
              <a:t>Perceptions about the strength of an HCP’s recommendation may have implications for vaccine uptake.</a:t>
            </a:r>
          </a:p>
          <a:p>
            <a:pPr lvl="1"/>
            <a:r>
              <a:rPr lang="en-US" dirty="0">
                <a:latin typeface="Myriad Pro" panose="020B0503030403020204" pitchFamily="34" charset="0"/>
              </a:rPr>
              <a:t>Flu vaccination can reduce the likelihood of hospitalization and death.</a:t>
            </a:r>
          </a:p>
        </p:txBody>
      </p:sp>
      <p:grpSp>
        <p:nvGrpSpPr>
          <p:cNvPr id="17" name="Group 16" descr="Strong, Assumptive, HCP Flu Vaccine Recommendation + Vaccine Offer During Visit = Higher Vaccine Acceptance"/>
          <p:cNvGrpSpPr/>
          <p:nvPr/>
        </p:nvGrpSpPr>
        <p:grpSpPr>
          <a:xfrm>
            <a:off x="995786" y="2052773"/>
            <a:ext cx="7177827" cy="954107"/>
            <a:chOff x="1439702" y="2282147"/>
            <a:chExt cx="7177827" cy="954107"/>
          </a:xfrm>
        </p:grpSpPr>
        <p:pic>
          <p:nvPicPr>
            <p:cNvPr id="11" name="Picture 10" descr="Reccomendat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9702" y="2362907"/>
              <a:ext cx="755756" cy="755756"/>
            </a:xfrm>
            <a:prstGeom prst="rect">
              <a:avLst/>
            </a:prstGeom>
          </p:spPr>
        </p:pic>
        <p:sp>
          <p:nvSpPr>
            <p:cNvPr id="14" name="TextBox 13"/>
            <p:cNvSpPr txBox="1"/>
            <p:nvPr/>
          </p:nvSpPr>
          <p:spPr>
            <a:xfrm>
              <a:off x="2172368" y="2282147"/>
              <a:ext cx="1597199" cy="954107"/>
            </a:xfrm>
            <a:prstGeom prst="rect">
              <a:avLst/>
            </a:prstGeom>
            <a:noFill/>
          </p:spPr>
          <p:txBody>
            <a:bodyPr wrap="square" rtlCol="0" anchor="ctr">
              <a:spAutoFit/>
            </a:bodyPr>
            <a:lstStyle/>
            <a:p>
              <a:r>
                <a:rPr lang="en-US" sz="1400" b="1" dirty="0">
                  <a:solidFill>
                    <a:schemeClr val="bg1"/>
                  </a:solidFill>
                  <a:latin typeface="Myriad Pro" panose="020B0503030403020204" pitchFamily="34" charset="0"/>
                </a:rPr>
                <a:t>Strong, Assumptive, </a:t>
              </a:r>
            </a:p>
            <a:p>
              <a:r>
                <a:rPr lang="en-US" sz="1400" b="1" dirty="0">
                  <a:solidFill>
                    <a:schemeClr val="bg1"/>
                  </a:solidFill>
                  <a:latin typeface="Myriad Pro" panose="020B0503030403020204" pitchFamily="34" charset="0"/>
                </a:rPr>
                <a:t>HCP Flu Vaccine Recommendation</a:t>
              </a:r>
            </a:p>
          </p:txBody>
        </p:sp>
        <p:sp>
          <p:nvSpPr>
            <p:cNvPr id="6" name="Plus Sign 5">
              <a:extLst>
                <a:ext uri="{FF2B5EF4-FFF2-40B4-BE49-F238E27FC236}">
                  <a16:creationId xmlns:a16="http://schemas.microsoft.com/office/drawing/2014/main" id="{BDEBF6C6-AC5F-4C0D-8B64-77BF1C78095C}"/>
                </a:ext>
              </a:extLst>
            </p:cNvPr>
            <p:cNvSpPr/>
            <p:nvPr/>
          </p:nvSpPr>
          <p:spPr>
            <a:xfrm>
              <a:off x="3646853" y="2581134"/>
              <a:ext cx="342900" cy="368299"/>
            </a:xfrm>
            <a:prstGeom prst="mathPlus">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Off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1735" y="2362907"/>
              <a:ext cx="755756" cy="755756"/>
            </a:xfrm>
            <a:prstGeom prst="rect">
              <a:avLst/>
            </a:prstGeom>
          </p:spPr>
        </p:pic>
        <p:sp>
          <p:nvSpPr>
            <p:cNvPr id="15" name="TextBox 14"/>
            <p:cNvSpPr txBox="1"/>
            <p:nvPr/>
          </p:nvSpPr>
          <p:spPr>
            <a:xfrm>
              <a:off x="4839753" y="2497590"/>
              <a:ext cx="1290881" cy="523220"/>
            </a:xfrm>
            <a:prstGeom prst="rect">
              <a:avLst/>
            </a:prstGeom>
            <a:noFill/>
          </p:spPr>
          <p:txBody>
            <a:bodyPr wrap="square" rtlCol="0" anchor="ctr">
              <a:spAutoFit/>
            </a:bodyPr>
            <a:lstStyle/>
            <a:p>
              <a:r>
                <a:rPr lang="en-US" sz="1400" b="1" dirty="0">
                  <a:solidFill>
                    <a:srgbClr val="FFFFFF"/>
                  </a:solidFill>
                  <a:latin typeface="Myriad Pro" panose="020B0503030403020204" pitchFamily="34" charset="0"/>
                </a:rPr>
                <a:t>Vaccine Offer </a:t>
              </a:r>
              <a:br>
                <a:rPr lang="en-US" sz="1400" b="1" dirty="0">
                  <a:solidFill>
                    <a:srgbClr val="FFFFFF"/>
                  </a:solidFill>
                  <a:latin typeface="Myriad Pro" panose="020B0503030403020204" pitchFamily="34" charset="0"/>
                </a:rPr>
              </a:br>
              <a:r>
                <a:rPr lang="en-US" sz="1400" b="1" dirty="0">
                  <a:solidFill>
                    <a:srgbClr val="FFFFFF"/>
                  </a:solidFill>
                  <a:latin typeface="Myriad Pro" panose="020B0503030403020204" pitchFamily="34" charset="0"/>
                </a:rPr>
                <a:t>During Visit</a:t>
              </a:r>
            </a:p>
          </p:txBody>
        </p:sp>
        <p:sp>
          <p:nvSpPr>
            <p:cNvPr id="7" name="Equals 6">
              <a:extLst>
                <a:ext uri="{FF2B5EF4-FFF2-40B4-BE49-F238E27FC236}">
                  <a16:creationId xmlns:a16="http://schemas.microsoft.com/office/drawing/2014/main" id="{FDD75D1A-0B92-4C71-8B32-D6438D5DF553}"/>
                </a:ext>
              </a:extLst>
            </p:cNvPr>
            <p:cNvSpPr/>
            <p:nvPr/>
          </p:nvSpPr>
          <p:spPr>
            <a:xfrm>
              <a:off x="6147380" y="2578536"/>
              <a:ext cx="317500" cy="327706"/>
            </a:xfrm>
            <a:prstGeom prst="mathEqual">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Acceptanc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2159" y="2362907"/>
              <a:ext cx="758194" cy="755756"/>
            </a:xfrm>
            <a:prstGeom prst="rect">
              <a:avLst/>
            </a:prstGeom>
          </p:spPr>
        </p:pic>
        <p:sp>
          <p:nvSpPr>
            <p:cNvPr id="16" name="TextBox 15"/>
            <p:cNvSpPr txBox="1"/>
            <p:nvPr/>
          </p:nvSpPr>
          <p:spPr>
            <a:xfrm>
              <a:off x="7303300" y="2389868"/>
              <a:ext cx="1314229" cy="738664"/>
            </a:xfrm>
            <a:prstGeom prst="rect">
              <a:avLst/>
            </a:prstGeom>
            <a:noFill/>
          </p:spPr>
          <p:txBody>
            <a:bodyPr wrap="square" rtlCol="0" anchor="ctr">
              <a:spAutoFit/>
            </a:bodyPr>
            <a:lstStyle/>
            <a:p>
              <a:r>
                <a:rPr lang="en-US" sz="1400" b="1" dirty="0">
                  <a:solidFill>
                    <a:srgbClr val="FFFFFF"/>
                  </a:solidFill>
                  <a:latin typeface="Myriad Pro" panose="020B0503030403020204" pitchFamily="34" charset="0"/>
                </a:rPr>
                <a:t>Higher Vaccine Acceptance </a:t>
              </a:r>
            </a:p>
          </p:txBody>
        </p:sp>
      </p:grpSp>
      <p:sp>
        <p:nvSpPr>
          <p:cNvPr id="18" name="Footer Placeholder 3">
            <a:extLst>
              <a:ext uri="{FF2B5EF4-FFF2-40B4-BE49-F238E27FC236}">
                <a16:creationId xmlns:a16="http://schemas.microsoft.com/office/drawing/2014/main" id="{02F3B450-F559-5F4F-BBBA-D3AD28E11D2E}"/>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2540311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9203"/>
            <a:ext cx="7416739" cy="684025"/>
          </a:xfrm>
        </p:spPr>
        <p:txBody>
          <a:bodyPr anchor="t">
            <a:noAutofit/>
          </a:bodyPr>
          <a:lstStyle/>
          <a:p>
            <a:r>
              <a:rPr lang="en-US" dirty="0"/>
              <a:t>Make a Strong Recommendation </a:t>
            </a:r>
            <a:br>
              <a:rPr lang="en-US" dirty="0"/>
            </a:br>
            <a:r>
              <a:rPr lang="en-US" dirty="0"/>
              <a:t>Using the SHARE Model</a:t>
            </a:r>
          </a:p>
        </p:txBody>
      </p:sp>
      <p:sp>
        <p:nvSpPr>
          <p:cNvPr id="7" name="Content Placeholder 2">
            <a:extLst>
              <a:ext uri="{FF2B5EF4-FFF2-40B4-BE49-F238E27FC236}">
                <a16:creationId xmlns:a16="http://schemas.microsoft.com/office/drawing/2014/main" id="{931B10D2-ABAE-433D-93B0-ED3449E1D79C}"/>
              </a:ext>
            </a:extLst>
          </p:cNvPr>
          <p:cNvSpPr>
            <a:spLocks noGrp="1"/>
          </p:cNvSpPr>
          <p:nvPr>
            <p:ph idx="1"/>
          </p:nvPr>
        </p:nvSpPr>
        <p:spPr>
          <a:xfrm>
            <a:off x="914400" y="1417320"/>
            <a:ext cx="7416738" cy="536633"/>
          </a:xfrm>
        </p:spPr>
        <p:txBody>
          <a:bodyPr>
            <a:normAutofit/>
          </a:bodyPr>
          <a:lstStyle/>
          <a:p>
            <a:pPr lvl="1"/>
            <a:r>
              <a:rPr lang="en-US" sz="1400" dirty="0">
                <a:latin typeface="Myriad Pro" panose="020B0503030403020204" pitchFamily="34" charset="0"/>
              </a:rPr>
              <a:t>CDC suggests using the SHARE five-part approach to make a strong flu vaccine recommendation to enable patients to make informed decisions about flu vaccination.</a:t>
            </a:r>
          </a:p>
        </p:txBody>
      </p:sp>
      <p:grpSp>
        <p:nvGrpSpPr>
          <p:cNvPr id="3" name="Group 2" descr="Share Model">
            <a:extLst>
              <a:ext uri="{FF2B5EF4-FFF2-40B4-BE49-F238E27FC236}">
                <a16:creationId xmlns:a16="http://schemas.microsoft.com/office/drawing/2014/main" id="{9DCB395B-7B0D-EA4F-A526-348DB64BA3C7}"/>
              </a:ext>
            </a:extLst>
          </p:cNvPr>
          <p:cNvGrpSpPr/>
          <p:nvPr/>
        </p:nvGrpSpPr>
        <p:grpSpPr>
          <a:xfrm>
            <a:off x="914400" y="2048048"/>
            <a:ext cx="7784177" cy="2724103"/>
            <a:chOff x="1201078" y="2048048"/>
            <a:chExt cx="7784177" cy="2724103"/>
          </a:xfrm>
        </p:grpSpPr>
        <p:pic>
          <p:nvPicPr>
            <p:cNvPr id="4" name="Picture 3">
              <a:extLst>
                <a:ext uri="{FF2B5EF4-FFF2-40B4-BE49-F238E27FC236}">
                  <a16:creationId xmlns:a16="http://schemas.microsoft.com/office/drawing/2014/main" id="{03DAA4B1-F7FE-C548-8982-7E9B4865FC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152" y="2048050"/>
              <a:ext cx="1021047" cy="1021047"/>
            </a:xfrm>
            <a:prstGeom prst="rect">
              <a:avLst/>
            </a:prstGeom>
          </p:spPr>
        </p:pic>
        <p:sp>
          <p:nvSpPr>
            <p:cNvPr id="35" name="Content Placeholder 2">
              <a:extLst>
                <a:ext uri="{FF2B5EF4-FFF2-40B4-BE49-F238E27FC236}">
                  <a16:creationId xmlns:a16="http://schemas.microsoft.com/office/drawing/2014/main" id="{931B10D2-ABAE-433D-93B0-ED3449E1D79C}"/>
                </a:ext>
              </a:extLst>
            </p:cNvPr>
            <p:cNvSpPr txBox="1">
              <a:spLocks/>
            </p:cNvSpPr>
            <p:nvPr/>
          </p:nvSpPr>
          <p:spPr>
            <a:xfrm>
              <a:off x="1201078" y="3079951"/>
              <a:ext cx="1639196" cy="1692200"/>
            </a:xfrm>
            <a:prstGeom prst="rect">
              <a:avLst/>
            </a:prstGeom>
          </p:spPr>
          <p:txBody>
            <a:bodyPr vert="horz" lIns="91440" tIns="45720" rIns="91440" bIns="45720" rtlCol="0">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200" b="1" dirty="0">
                  <a:latin typeface="Myriad Pro" panose="020B0503030403020204" pitchFamily="34" charset="0"/>
                </a:rPr>
                <a:t>SHARE</a:t>
              </a:r>
              <a:r>
                <a:rPr lang="en-US" sz="1100" dirty="0">
                  <a:solidFill>
                    <a:schemeClr val="bg1"/>
                  </a:solidFill>
                  <a:latin typeface="Myriad Pro" panose="020B0503030403020204" pitchFamily="34" charset="0"/>
                </a:rPr>
                <a:t> </a:t>
              </a:r>
              <a:br>
                <a:rPr lang="en-US" sz="1100" dirty="0">
                  <a:solidFill>
                    <a:schemeClr val="bg1"/>
                  </a:solidFill>
                  <a:latin typeface="Myriad Pro" panose="020B0503030403020204" pitchFamily="34" charset="0"/>
                </a:rPr>
              </a:br>
              <a:r>
                <a:rPr lang="en-US" sz="1100" dirty="0">
                  <a:solidFill>
                    <a:srgbClr val="FFFFFF"/>
                  </a:solidFill>
                  <a:latin typeface="Myriad Pro" panose="020B0503030403020204" pitchFamily="34" charset="0"/>
                </a:rPr>
                <a:t>the tailored reasons why the recommended vaccine is right for the patient given his or her age, health status, lifestyle, occupation, or other risk factors</a:t>
              </a:r>
              <a:r>
                <a:rPr lang="en-US" sz="1100" dirty="0">
                  <a:solidFill>
                    <a:schemeClr val="bg1"/>
                  </a:solidFill>
                  <a:latin typeface="Myriad Pro" panose="020B0503030403020204" pitchFamily="34" charset="0"/>
                </a:rPr>
                <a:t>.</a:t>
              </a:r>
              <a:endParaRPr lang="en-US" sz="1100" dirty="0">
                <a:solidFill>
                  <a:schemeClr val="bg1"/>
                </a:solidFill>
                <a:latin typeface="Myriad Pro" panose="020B0503030403020204" pitchFamily="34" charset="0"/>
                <a:ea typeface="Calibri" panose="020F0502020204030204" pitchFamily="34" charset="0"/>
              </a:endParaRPr>
            </a:p>
          </p:txBody>
        </p:sp>
        <p:pic>
          <p:nvPicPr>
            <p:cNvPr id="17" name="Picture 16">
              <a:extLst>
                <a:ext uri="{FF2B5EF4-FFF2-40B4-BE49-F238E27FC236}">
                  <a16:creationId xmlns:a16="http://schemas.microsoft.com/office/drawing/2014/main" id="{C8746816-51E1-3543-AC29-B62A652D5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4711" y="2074607"/>
              <a:ext cx="1021047" cy="1021047"/>
            </a:xfrm>
            <a:prstGeom prst="rect">
              <a:avLst/>
            </a:prstGeom>
          </p:spPr>
        </p:pic>
        <p:sp>
          <p:nvSpPr>
            <p:cNvPr id="37" name="Content Placeholder 2">
              <a:extLst>
                <a:ext uri="{FF2B5EF4-FFF2-40B4-BE49-F238E27FC236}">
                  <a16:creationId xmlns:a16="http://schemas.microsoft.com/office/drawing/2014/main" id="{931B10D2-ABAE-433D-93B0-ED3449E1D79C}"/>
                </a:ext>
              </a:extLst>
            </p:cNvPr>
            <p:cNvSpPr txBox="1">
              <a:spLocks/>
            </p:cNvSpPr>
            <p:nvPr/>
          </p:nvSpPr>
          <p:spPr>
            <a:xfrm>
              <a:off x="2805637" y="3079951"/>
              <a:ext cx="1642251" cy="1692200"/>
            </a:xfrm>
            <a:prstGeom prst="rect">
              <a:avLst/>
            </a:prstGeom>
          </p:spPr>
          <p:txBody>
            <a:bodyPr vert="horz" lIns="91440" tIns="45720" rIns="91440" bIns="45720" rtlCol="0">
              <a:no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200" b="1" dirty="0">
                  <a:solidFill>
                    <a:srgbClr val="FFE570"/>
                  </a:solidFill>
                  <a:latin typeface="Myriad Pro" panose="020B0503030403020204" pitchFamily="34" charset="0"/>
                </a:rPr>
                <a:t>HIGHLIGHT</a:t>
              </a:r>
              <a:r>
                <a:rPr lang="en-US" sz="1100" dirty="0">
                  <a:solidFill>
                    <a:srgbClr val="FFFFFF"/>
                  </a:solidFill>
                  <a:latin typeface="Myriad Pro" panose="020B0503030403020204" pitchFamily="34" charset="0"/>
                </a:rPr>
                <a:t> </a:t>
              </a:r>
              <a:br>
                <a:rPr lang="en-US" sz="1100" dirty="0">
                  <a:solidFill>
                    <a:srgbClr val="FFFFFF"/>
                  </a:solidFill>
                  <a:latin typeface="Myriad Pro" panose="020B0503030403020204" pitchFamily="34" charset="0"/>
                </a:rPr>
              </a:br>
              <a:r>
                <a:rPr lang="en-US" sz="1100" dirty="0">
                  <a:solidFill>
                    <a:srgbClr val="FFFFFF"/>
                  </a:solidFill>
                  <a:latin typeface="Myriad Pro" panose="020B0503030403020204" pitchFamily="34" charset="0"/>
                </a:rPr>
                <a:t>positive experiences with vaccines (personal </a:t>
              </a:r>
              <a:br>
                <a:rPr lang="en-US" sz="1100" dirty="0">
                  <a:solidFill>
                    <a:srgbClr val="FFFFFF"/>
                  </a:solidFill>
                  <a:latin typeface="Myriad Pro" panose="020B0503030403020204" pitchFamily="34" charset="0"/>
                </a:rPr>
              </a:br>
              <a:r>
                <a:rPr lang="en-US" sz="1100" dirty="0">
                  <a:solidFill>
                    <a:srgbClr val="FFFFFF"/>
                  </a:solidFill>
                  <a:latin typeface="Myriad Pro" panose="020B0503030403020204" pitchFamily="34" charset="0"/>
                </a:rPr>
                <a:t>or in your practice),</a:t>
              </a:r>
              <a:br>
                <a:rPr lang="en-US" sz="1100" dirty="0">
                  <a:solidFill>
                    <a:srgbClr val="FFFFFF"/>
                  </a:solidFill>
                  <a:latin typeface="Myriad Pro" panose="020B0503030403020204" pitchFamily="34" charset="0"/>
                </a:rPr>
              </a:br>
              <a:r>
                <a:rPr lang="en-US" sz="1100" dirty="0">
                  <a:solidFill>
                    <a:srgbClr val="FFFFFF"/>
                  </a:solidFill>
                  <a:latin typeface="Myriad Pro" panose="020B0503030403020204" pitchFamily="34" charset="0"/>
                </a:rPr>
                <a:t> as appropriate, to reinforce the benefits and strengthen confidence in vaccination.</a:t>
              </a:r>
              <a:endParaRPr lang="en-US" sz="1100" dirty="0">
                <a:solidFill>
                  <a:srgbClr val="FFFFFF"/>
                </a:solidFill>
                <a:latin typeface="Myriad Pro" panose="020B0503030403020204" pitchFamily="34" charset="0"/>
                <a:ea typeface="Calibri" panose="020F0502020204030204" pitchFamily="34" charset="0"/>
              </a:endParaRPr>
            </a:p>
          </p:txBody>
        </p:sp>
        <p:pic>
          <p:nvPicPr>
            <p:cNvPr id="18" name="Picture 17">
              <a:extLst>
                <a:ext uri="{FF2B5EF4-FFF2-40B4-BE49-F238E27FC236}">
                  <a16:creationId xmlns:a16="http://schemas.microsoft.com/office/drawing/2014/main" id="{47880F49-A5B0-C84A-BD12-E7A1589297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0156" y="2048050"/>
              <a:ext cx="1021047" cy="1021047"/>
            </a:xfrm>
            <a:prstGeom prst="rect">
              <a:avLst/>
            </a:prstGeom>
          </p:spPr>
        </p:pic>
        <p:sp>
          <p:nvSpPr>
            <p:cNvPr id="39" name="Content Placeholder 2">
              <a:extLst>
                <a:ext uri="{FF2B5EF4-FFF2-40B4-BE49-F238E27FC236}">
                  <a16:creationId xmlns:a16="http://schemas.microsoft.com/office/drawing/2014/main" id="{931B10D2-ABAE-433D-93B0-ED3449E1D79C}"/>
                </a:ext>
              </a:extLst>
            </p:cNvPr>
            <p:cNvSpPr txBox="1">
              <a:spLocks/>
            </p:cNvSpPr>
            <p:nvPr/>
          </p:nvSpPr>
          <p:spPr>
            <a:xfrm>
              <a:off x="4387120" y="3079951"/>
              <a:ext cx="1587120" cy="1692200"/>
            </a:xfrm>
            <a:prstGeom prst="rect">
              <a:avLst/>
            </a:prstGeom>
          </p:spPr>
          <p:txBody>
            <a:bodyPr vert="horz" lIns="91440" tIns="45720" rIns="91440" bIns="45720" rtlCol="0">
              <a:no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200" b="1" dirty="0">
                  <a:solidFill>
                    <a:srgbClr val="FFE570"/>
                  </a:solidFill>
                  <a:latin typeface="Myriad Pro" panose="020B0503030403020204" pitchFamily="34" charset="0"/>
                </a:rPr>
                <a:t>ADDRESS</a:t>
              </a:r>
              <a:r>
                <a:rPr lang="en-US" sz="1100" spc="-80" dirty="0">
                  <a:solidFill>
                    <a:srgbClr val="FFFFFF"/>
                  </a:solidFill>
                  <a:latin typeface="Myriad Pro" panose="020B0503030403020204" pitchFamily="34" charset="0"/>
                </a:rPr>
                <a:t> </a:t>
              </a:r>
              <a:br>
                <a:rPr lang="en-US" sz="1100" spc="-80" dirty="0">
                  <a:solidFill>
                    <a:srgbClr val="FFFFFF"/>
                  </a:solidFill>
                  <a:latin typeface="Myriad Pro" panose="020B0503030403020204" pitchFamily="34" charset="0"/>
                </a:rPr>
              </a:br>
              <a:r>
                <a:rPr lang="en-US" sz="1100" dirty="0">
                  <a:solidFill>
                    <a:srgbClr val="FFFFFF"/>
                  </a:solidFill>
                  <a:latin typeface="Myriad Pro" panose="020B0503030403020204" pitchFamily="34" charset="0"/>
                </a:rPr>
                <a:t>patient questions and any concerns about the vaccine, including side effects, safety, and vaccine effectiveness in plain and understandable language.</a:t>
              </a:r>
            </a:p>
          </p:txBody>
        </p:sp>
        <p:pic>
          <p:nvPicPr>
            <p:cNvPr id="19" name="Picture 18">
              <a:extLst>
                <a:ext uri="{FF2B5EF4-FFF2-40B4-BE49-F238E27FC236}">
                  <a16:creationId xmlns:a16="http://schemas.microsoft.com/office/drawing/2014/main" id="{C9966825-0406-7A4A-A3F2-3DA1B54B30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2200" y="2048049"/>
              <a:ext cx="1021047" cy="1021047"/>
            </a:xfrm>
            <a:prstGeom prst="rect">
              <a:avLst/>
            </a:prstGeom>
          </p:spPr>
        </p:pic>
        <p:sp>
          <p:nvSpPr>
            <p:cNvPr id="41" name="Content Placeholder 2">
              <a:extLst>
                <a:ext uri="{FF2B5EF4-FFF2-40B4-BE49-F238E27FC236}">
                  <a16:creationId xmlns:a16="http://schemas.microsoft.com/office/drawing/2014/main" id="{931B10D2-ABAE-433D-93B0-ED3449E1D79C}"/>
                </a:ext>
              </a:extLst>
            </p:cNvPr>
            <p:cNvSpPr txBox="1">
              <a:spLocks/>
            </p:cNvSpPr>
            <p:nvPr/>
          </p:nvSpPr>
          <p:spPr>
            <a:xfrm>
              <a:off x="5974781" y="3079951"/>
              <a:ext cx="1497414" cy="1692200"/>
            </a:xfrm>
            <a:prstGeom prst="rect">
              <a:avLst/>
            </a:prstGeom>
          </p:spPr>
          <p:txBody>
            <a:bodyPr vert="horz" lIns="91440" tIns="45720" rIns="91440" bIns="45720" rtlCol="0">
              <a:norm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200" b="1" dirty="0">
                  <a:solidFill>
                    <a:srgbClr val="FFE570"/>
                  </a:solidFill>
                  <a:latin typeface="Myriad Pro" panose="020B0503030403020204" pitchFamily="34" charset="0"/>
                </a:rPr>
                <a:t>REMIND</a:t>
              </a:r>
              <a:r>
                <a:rPr lang="en-US" sz="1100" dirty="0">
                  <a:solidFill>
                    <a:srgbClr val="FFFFFF"/>
                  </a:solidFill>
                  <a:latin typeface="Myriad Pro" panose="020B0503030403020204" pitchFamily="34" charset="0"/>
                </a:rPr>
                <a:t> </a:t>
              </a:r>
              <a:br>
                <a:rPr lang="en-US" sz="1100" dirty="0">
                  <a:solidFill>
                    <a:srgbClr val="FFFFFF"/>
                  </a:solidFill>
                  <a:latin typeface="Myriad Pro" panose="020B0503030403020204" pitchFamily="34" charset="0"/>
                </a:rPr>
              </a:br>
              <a:r>
                <a:rPr lang="en-US" sz="1100" dirty="0">
                  <a:solidFill>
                    <a:srgbClr val="FFFFFF"/>
                  </a:solidFill>
                  <a:latin typeface="Myriad Pro" panose="020B0503030403020204" pitchFamily="34" charset="0"/>
                </a:rPr>
                <a:t>patients that vaccines protect them and their loved ones from many common and serious diseases.</a:t>
              </a:r>
              <a:endParaRPr lang="en-US" sz="1100" dirty="0">
                <a:solidFill>
                  <a:srgbClr val="FFFFFF"/>
                </a:solidFill>
                <a:latin typeface="Myriad Pro" panose="020B0503030403020204" pitchFamily="34" charset="0"/>
                <a:ea typeface="Calibri" panose="020F0502020204030204" pitchFamily="34" charset="0"/>
              </a:endParaRPr>
            </a:p>
          </p:txBody>
        </p:sp>
        <p:pic>
          <p:nvPicPr>
            <p:cNvPr id="20" name="Picture 19">
              <a:extLst>
                <a:ext uri="{FF2B5EF4-FFF2-40B4-BE49-F238E27FC236}">
                  <a16:creationId xmlns:a16="http://schemas.microsoft.com/office/drawing/2014/main" id="{238C2F7C-3D0E-3448-A901-6874C70C75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8447" y="2048048"/>
              <a:ext cx="1021047" cy="1021047"/>
            </a:xfrm>
            <a:prstGeom prst="rect">
              <a:avLst/>
            </a:prstGeom>
          </p:spPr>
        </p:pic>
        <p:sp>
          <p:nvSpPr>
            <p:cNvPr id="43" name="Content Placeholder 2">
              <a:extLst>
                <a:ext uri="{FF2B5EF4-FFF2-40B4-BE49-F238E27FC236}">
                  <a16:creationId xmlns:a16="http://schemas.microsoft.com/office/drawing/2014/main" id="{931B10D2-ABAE-433D-93B0-ED3449E1D79C}"/>
                </a:ext>
              </a:extLst>
            </p:cNvPr>
            <p:cNvSpPr txBox="1">
              <a:spLocks/>
            </p:cNvSpPr>
            <p:nvPr/>
          </p:nvSpPr>
          <p:spPr>
            <a:xfrm>
              <a:off x="7404553" y="3079951"/>
              <a:ext cx="1580702" cy="1692200"/>
            </a:xfrm>
            <a:prstGeom prst="rect">
              <a:avLst/>
            </a:prstGeom>
          </p:spPr>
          <p:txBody>
            <a:bodyPr vert="horz" lIns="91440" tIns="45720" rIns="91440" bIns="45720" rtlCol="0">
              <a:noAutofit/>
            </a:bodyPr>
            <a:lstStyle>
              <a:lvl1pPr marL="0" indent="0" algn="l" defTabSz="457200" rtl="0" eaLnBrk="1" latinLnBrk="0" hangingPunct="1">
                <a:lnSpc>
                  <a:spcPct val="130000"/>
                </a:lnSpc>
                <a:spcBef>
                  <a:spcPct val="20000"/>
                </a:spcBef>
                <a:buFont typeface="Arial"/>
                <a:buNone/>
                <a:defRPr sz="1800" b="0" kern="1200">
                  <a:solidFill>
                    <a:schemeClr val="accent1"/>
                  </a:solidFill>
                  <a:latin typeface="Arial"/>
                  <a:ea typeface="+mn-ea"/>
                  <a:cs typeface="Arial"/>
                </a:defRPr>
              </a:lvl1pPr>
              <a:lvl2pPr marL="228600" indent="-228600" algn="l" defTabSz="457200" rtl="0" eaLnBrk="1" latinLnBrk="0" hangingPunct="1">
                <a:lnSpc>
                  <a:spcPct val="100000"/>
                </a:lnSpc>
                <a:spcBef>
                  <a:spcPts val="984"/>
                </a:spcBef>
                <a:buClr>
                  <a:schemeClr val="accent1"/>
                </a:buClr>
                <a:buFont typeface="Arial"/>
                <a:buChar char="•"/>
                <a:defRPr sz="1600" b="0" i="0" kern="1200">
                  <a:solidFill>
                    <a:srgbClr val="FFFFFF"/>
                  </a:solidFill>
                  <a:latin typeface="Arial"/>
                  <a:ea typeface="+mn-ea"/>
                  <a:cs typeface="Arial"/>
                </a:defRPr>
              </a:lvl2pPr>
              <a:lvl3pPr marL="914400" indent="-685800" algn="l" defTabSz="457200" rtl="0" eaLnBrk="1" latinLnBrk="0" hangingPunct="1">
                <a:lnSpc>
                  <a:spcPct val="100000"/>
                </a:lnSpc>
                <a:spcBef>
                  <a:spcPts val="400"/>
                </a:spcBef>
                <a:buFont typeface="Arial"/>
                <a:buNone/>
                <a:defRPr sz="1200" i="1" kern="1200">
                  <a:solidFill>
                    <a:srgbClr val="FFFFFF"/>
                  </a:solidFill>
                  <a:latin typeface="Arial"/>
                  <a:ea typeface="+mn-ea"/>
                  <a:cs typeface="Arial"/>
                </a:defRPr>
              </a:lvl3pPr>
              <a:lvl4pPr marL="344488" indent="-115888" algn="l" defTabSz="457200" rtl="0" eaLnBrk="1" latinLnBrk="0" hangingPunct="1">
                <a:lnSpc>
                  <a:spcPct val="100000"/>
                </a:lnSpc>
                <a:spcBef>
                  <a:spcPts val="400"/>
                </a:spcBef>
                <a:buFont typeface="Arial"/>
                <a:buChar char="•"/>
                <a:defRPr sz="1200" kern="1200">
                  <a:solidFill>
                    <a:schemeClr val="accent1"/>
                  </a:solidFill>
                  <a:latin typeface="Arial"/>
                  <a:ea typeface="+mn-ea"/>
                  <a:cs typeface="Arial"/>
                </a:defRPr>
              </a:lvl4pPr>
              <a:lvl5pPr marL="458788" indent="-114300" algn="l" defTabSz="457200" rtl="0" eaLnBrk="1" latinLnBrk="0" hangingPunct="1">
                <a:lnSpc>
                  <a:spcPct val="100000"/>
                </a:lnSpc>
                <a:spcBef>
                  <a:spcPts val="400"/>
                </a:spcBef>
                <a:buClr>
                  <a:schemeClr val="tx2">
                    <a:lumMod val="20000"/>
                    <a:lumOff val="80000"/>
                  </a:schemeClr>
                </a:buClr>
                <a:buFont typeface="Arial"/>
                <a:buChar char="»"/>
                <a:tabLst/>
                <a:defRPr sz="1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200" b="1" dirty="0">
                  <a:solidFill>
                    <a:srgbClr val="FFE570"/>
                  </a:solidFill>
                  <a:latin typeface="Myriad Pro" panose="020B0503030403020204" pitchFamily="34" charset="0"/>
                </a:rPr>
                <a:t>EXPLAIN</a:t>
              </a:r>
              <a:r>
                <a:rPr lang="en-US" sz="1100" dirty="0">
                  <a:solidFill>
                    <a:srgbClr val="FFFFFF"/>
                  </a:solidFill>
                  <a:latin typeface="Myriad Pro" panose="020B0503030403020204" pitchFamily="34" charset="0"/>
                </a:rPr>
                <a:t> </a:t>
              </a:r>
              <a:br>
                <a:rPr lang="en-US" sz="1100" dirty="0">
                  <a:solidFill>
                    <a:srgbClr val="FFFFFF"/>
                  </a:solidFill>
                  <a:latin typeface="Myriad Pro" panose="020B0503030403020204" pitchFamily="34" charset="0"/>
                </a:rPr>
              </a:br>
              <a:r>
                <a:rPr lang="en-US" sz="1100" dirty="0">
                  <a:solidFill>
                    <a:srgbClr val="FFFFFF"/>
                  </a:solidFill>
                  <a:latin typeface="Myriad Pro" panose="020B0503030403020204" pitchFamily="34" charset="0"/>
                </a:rPr>
                <a:t>the potential costs of getting the disease, including serious health effects, time lost (such as missing work or family obligations), and financial costs.</a:t>
              </a:r>
              <a:endParaRPr lang="en-US" sz="1100" dirty="0">
                <a:solidFill>
                  <a:srgbClr val="FFFFFF"/>
                </a:solidFill>
                <a:latin typeface="Myriad Pro" panose="020B0503030403020204" pitchFamily="34" charset="0"/>
                <a:ea typeface="Calibri" panose="020F0502020204030204" pitchFamily="34" charset="0"/>
              </a:endParaRPr>
            </a:p>
          </p:txBody>
        </p:sp>
      </p:grpSp>
      <p:sp>
        <p:nvSpPr>
          <p:cNvPr id="15" name="Footer Placeholder 3">
            <a:extLst>
              <a:ext uri="{FF2B5EF4-FFF2-40B4-BE49-F238E27FC236}">
                <a16:creationId xmlns:a16="http://schemas.microsoft.com/office/drawing/2014/main" id="{8B5F2F9F-C02C-7B49-93DA-C7E1FCB5710F}"/>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681471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14400" y="379203"/>
            <a:ext cx="7416739" cy="684025"/>
          </a:xfrm>
        </p:spPr>
        <p:txBody>
          <a:bodyPr anchor="t">
            <a:normAutofit/>
          </a:bodyPr>
          <a:lstStyle/>
          <a:p>
            <a:r>
              <a:rPr lang="en-US" dirty="0"/>
              <a:t>Applying the SHARE Model</a:t>
            </a:r>
          </a:p>
        </p:txBody>
      </p:sp>
      <p:pic>
        <p:nvPicPr>
          <p:cNvPr id="20" name="Picture 19" descr="Share Approach - 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071" y="1056212"/>
            <a:ext cx="618931" cy="618931"/>
          </a:xfrm>
          <a:prstGeom prst="rect">
            <a:avLst/>
          </a:prstGeom>
        </p:spPr>
      </p:pic>
      <p:pic>
        <p:nvPicPr>
          <p:cNvPr id="21" name="Picture 20" descr="Share Approach - H"/>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071" y="1745825"/>
            <a:ext cx="618931" cy="618931"/>
          </a:xfrm>
          <a:prstGeom prst="rect">
            <a:avLst/>
          </a:prstGeom>
        </p:spPr>
      </p:pic>
      <p:pic>
        <p:nvPicPr>
          <p:cNvPr id="22" name="Picture 21" descr="Share Approach - A"/>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071" y="2435438"/>
            <a:ext cx="618931" cy="618931"/>
          </a:xfrm>
          <a:prstGeom prst="rect">
            <a:avLst/>
          </a:prstGeom>
        </p:spPr>
      </p:pic>
      <p:pic>
        <p:nvPicPr>
          <p:cNvPr id="23" name="Picture 22" descr="Share Approach - 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071" y="3125051"/>
            <a:ext cx="618931" cy="618931"/>
          </a:xfrm>
          <a:prstGeom prst="rect">
            <a:avLst/>
          </a:prstGeom>
        </p:spPr>
      </p:pic>
      <p:pic>
        <p:nvPicPr>
          <p:cNvPr id="24" name="Picture 23" descr="Share Approach - 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071" y="3814663"/>
            <a:ext cx="618931" cy="618931"/>
          </a:xfrm>
          <a:prstGeom prst="rect">
            <a:avLst/>
          </a:prstGeom>
        </p:spPr>
      </p:pic>
      <p:sp>
        <p:nvSpPr>
          <p:cNvPr id="8" name="Content Placeholder 2"/>
          <p:cNvSpPr>
            <a:spLocks noGrp="1"/>
          </p:cNvSpPr>
          <p:nvPr>
            <p:ph idx="1"/>
          </p:nvPr>
        </p:nvSpPr>
        <p:spPr>
          <a:xfrm>
            <a:off x="1735233" y="987552"/>
            <a:ext cx="6527799" cy="3567112"/>
          </a:xfrm>
        </p:spPr>
        <p:txBody>
          <a:bodyPr>
            <a:normAutofit fontScale="92500" lnSpcReduction="10000"/>
          </a:bodyPr>
          <a:lstStyle/>
          <a:p>
            <a:pPr>
              <a:lnSpc>
                <a:spcPct val="100000"/>
              </a:lnSpc>
              <a:spcBef>
                <a:spcPts val="600"/>
              </a:spcBef>
            </a:pPr>
            <a:r>
              <a:rPr lang="en-US" sz="1400" b="1" u="sng" dirty="0"/>
              <a:t>S</a:t>
            </a:r>
            <a:r>
              <a:rPr lang="en-US" sz="1400" b="1" dirty="0"/>
              <a:t>HARE</a:t>
            </a:r>
            <a:r>
              <a:rPr lang="en-US" sz="1400" b="1" dirty="0">
                <a:solidFill>
                  <a:schemeClr val="bg1"/>
                </a:solidFill>
              </a:rPr>
              <a:t> the reasons</a:t>
            </a:r>
            <a:r>
              <a:rPr lang="en-US" sz="1400" dirty="0">
                <a:solidFill>
                  <a:schemeClr val="bg1"/>
                </a:solidFill>
              </a:rPr>
              <a:t>: </a:t>
            </a:r>
          </a:p>
          <a:p>
            <a:pPr marL="231775" lvl="1" indent="-231775">
              <a:spcBef>
                <a:spcPts val="600"/>
              </a:spcBef>
            </a:pPr>
            <a:r>
              <a:rPr lang="en-US" sz="1200" dirty="0">
                <a:solidFill>
                  <a:schemeClr val="bg2"/>
                </a:solidFill>
                <a:latin typeface="Myriad Pro" panose="020B0503030403020204" pitchFamily="34" charset="0"/>
              </a:rPr>
              <a:t>“This vaccine can protect you and your family from getting sick from flu. By getting the vaccine today, you’ll be protecting yourself and the people around you who are more vulnerable to serious flu illness, like your children and parents.”</a:t>
            </a:r>
          </a:p>
          <a:p>
            <a:pPr>
              <a:lnSpc>
                <a:spcPct val="100000"/>
              </a:lnSpc>
              <a:spcBef>
                <a:spcPts val="600"/>
              </a:spcBef>
            </a:pPr>
            <a:r>
              <a:rPr lang="en-US" sz="1400" b="1" u="sng" dirty="0">
                <a:solidFill>
                  <a:srgbClr val="FFE570"/>
                </a:solidFill>
              </a:rPr>
              <a:t>H</a:t>
            </a:r>
            <a:r>
              <a:rPr lang="en-US" sz="1400" b="1" dirty="0">
                <a:solidFill>
                  <a:srgbClr val="FFE570"/>
                </a:solidFill>
              </a:rPr>
              <a:t>IGHLIGHT </a:t>
            </a:r>
            <a:r>
              <a:rPr lang="en-US" sz="1400" b="1" dirty="0">
                <a:solidFill>
                  <a:srgbClr val="FFFFFF"/>
                </a:solidFill>
              </a:rPr>
              <a:t>positive experiences</a:t>
            </a:r>
            <a:r>
              <a:rPr lang="en-US" sz="1400" dirty="0">
                <a:solidFill>
                  <a:srgbClr val="FFFFFF"/>
                </a:solidFill>
              </a:rPr>
              <a:t>: </a:t>
            </a:r>
          </a:p>
          <a:p>
            <a:pPr marL="231775" lvl="1" indent="-231775">
              <a:spcBef>
                <a:spcPts val="600"/>
              </a:spcBef>
            </a:pPr>
            <a:r>
              <a:rPr lang="en-US" sz="1200" dirty="0">
                <a:latin typeface="Myriad Pro" panose="020B0503030403020204" pitchFamily="34" charset="0"/>
              </a:rPr>
              <a:t>“CDC recommends that everyone get a flu vaccine each year. I always get one myself so I don’t pass along flu to my patients and my family members.”</a:t>
            </a:r>
          </a:p>
          <a:p>
            <a:pPr>
              <a:lnSpc>
                <a:spcPct val="100000"/>
              </a:lnSpc>
              <a:spcBef>
                <a:spcPts val="600"/>
              </a:spcBef>
            </a:pPr>
            <a:r>
              <a:rPr lang="en-US" sz="1400" b="1" u="sng" dirty="0">
                <a:solidFill>
                  <a:srgbClr val="FFE570"/>
                </a:solidFill>
              </a:rPr>
              <a:t>A</a:t>
            </a:r>
            <a:r>
              <a:rPr lang="en-US" sz="1400" b="1" dirty="0">
                <a:solidFill>
                  <a:srgbClr val="FFE570"/>
                </a:solidFill>
              </a:rPr>
              <a:t>DDRESS </a:t>
            </a:r>
            <a:r>
              <a:rPr lang="en-US" sz="1400" b="1" dirty="0">
                <a:solidFill>
                  <a:srgbClr val="FFFFFF"/>
                </a:solidFill>
              </a:rPr>
              <a:t>patient questions</a:t>
            </a:r>
            <a:r>
              <a:rPr lang="en-US" sz="1400" dirty="0">
                <a:solidFill>
                  <a:srgbClr val="FFFFFF"/>
                </a:solidFill>
              </a:rPr>
              <a:t>: </a:t>
            </a:r>
          </a:p>
          <a:p>
            <a:pPr marL="231775" lvl="1" indent="-231775">
              <a:spcBef>
                <a:spcPts val="600"/>
              </a:spcBef>
            </a:pPr>
            <a:r>
              <a:rPr lang="en-US" sz="1200" dirty="0">
                <a:latin typeface="Myriad Pro" panose="020B0503030403020204" pitchFamily="34" charset="0"/>
              </a:rPr>
              <a:t>“To answer your question, a flu vaccine cannot cause flu illness. There can be some mild side effects, but this is not flu illness. There are different side effects that may be associated with getting a flu shot or a nasal spray flu vaccine.”</a:t>
            </a:r>
          </a:p>
          <a:p>
            <a:pPr>
              <a:lnSpc>
                <a:spcPct val="100000"/>
              </a:lnSpc>
              <a:spcBef>
                <a:spcPts val="600"/>
              </a:spcBef>
            </a:pPr>
            <a:r>
              <a:rPr lang="en-US" sz="1400" b="1" u="sng" dirty="0">
                <a:solidFill>
                  <a:srgbClr val="FFE570"/>
                </a:solidFill>
              </a:rPr>
              <a:t>R</a:t>
            </a:r>
            <a:r>
              <a:rPr lang="en-US" sz="1400" b="1" dirty="0">
                <a:solidFill>
                  <a:srgbClr val="FFE570"/>
                </a:solidFill>
              </a:rPr>
              <a:t>EMIND </a:t>
            </a:r>
            <a:r>
              <a:rPr lang="en-US" sz="1400" b="1" dirty="0">
                <a:solidFill>
                  <a:srgbClr val="FFFFFF"/>
                </a:solidFill>
              </a:rPr>
              <a:t>patients that flu vaccines protect them and their loved ones</a:t>
            </a:r>
            <a:r>
              <a:rPr lang="en-US" sz="1400" dirty="0">
                <a:solidFill>
                  <a:srgbClr val="FFFFFF"/>
                </a:solidFill>
              </a:rPr>
              <a:t>: </a:t>
            </a:r>
          </a:p>
          <a:p>
            <a:pPr marL="231775" lvl="1" indent="-231775">
              <a:spcBef>
                <a:spcPts val="600"/>
              </a:spcBef>
            </a:pPr>
            <a:r>
              <a:rPr lang="en-US" sz="1200" dirty="0">
                <a:latin typeface="Myriad Pro" panose="020B0503030403020204" pitchFamily="34" charset="0"/>
              </a:rPr>
              <a:t>“Flu activity is going to start to pick up, and CDC says to expect more cases in the coming months. That is why I want to make sure I help protect you and your loved ones.”</a:t>
            </a:r>
          </a:p>
          <a:p>
            <a:pPr>
              <a:lnSpc>
                <a:spcPct val="100000"/>
              </a:lnSpc>
              <a:spcBef>
                <a:spcPts val="600"/>
              </a:spcBef>
            </a:pPr>
            <a:r>
              <a:rPr lang="en-US" sz="1400" b="1" u="sng" dirty="0">
                <a:solidFill>
                  <a:srgbClr val="FFE570"/>
                </a:solidFill>
              </a:rPr>
              <a:t>E</a:t>
            </a:r>
            <a:r>
              <a:rPr lang="en-US" sz="1400" b="1" dirty="0">
                <a:solidFill>
                  <a:srgbClr val="FFE570"/>
                </a:solidFill>
              </a:rPr>
              <a:t>XPLAIN </a:t>
            </a:r>
            <a:r>
              <a:rPr lang="en-US" sz="1400" b="1" dirty="0">
                <a:solidFill>
                  <a:schemeClr val="bg1"/>
                </a:solidFill>
              </a:rPr>
              <a:t>the potential costs of flu: </a:t>
            </a:r>
          </a:p>
          <a:p>
            <a:pPr marL="231775" lvl="1" indent="-231775">
              <a:spcBef>
                <a:spcPts val="600"/>
              </a:spcBef>
            </a:pPr>
            <a:r>
              <a:rPr lang="en-US" sz="1200" dirty="0">
                <a:latin typeface="Myriad Pro" panose="020B0503030403020204" pitchFamily="34" charset="0"/>
              </a:rPr>
              <a:t>“It’s important to get vaccinated this season because flu vaccination can reduce potential flu illnesses, doctor visits, and missed work or school due to flu.”</a:t>
            </a:r>
          </a:p>
        </p:txBody>
      </p:sp>
      <p:sp>
        <p:nvSpPr>
          <p:cNvPr id="10" name="Footer Placeholder 3">
            <a:extLst>
              <a:ext uri="{FF2B5EF4-FFF2-40B4-BE49-F238E27FC236}">
                <a16:creationId xmlns:a16="http://schemas.microsoft.com/office/drawing/2014/main" id="{9E2020B6-79EB-DC4C-B79D-6BCD3FA83FA6}"/>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2324036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9203"/>
            <a:ext cx="7416739" cy="684025"/>
          </a:xfrm>
        </p:spPr>
        <p:txBody>
          <a:bodyPr anchor="t"/>
          <a:lstStyle/>
          <a:p>
            <a:r>
              <a:rPr lang="en-US" dirty="0"/>
              <a:t>Higher Risk Populations</a:t>
            </a:r>
          </a:p>
        </p:txBody>
      </p:sp>
      <p:sp>
        <p:nvSpPr>
          <p:cNvPr id="3" name="Content Placeholder 2"/>
          <p:cNvSpPr>
            <a:spLocks noGrp="1"/>
          </p:cNvSpPr>
          <p:nvPr>
            <p:ph idx="1"/>
          </p:nvPr>
        </p:nvSpPr>
        <p:spPr>
          <a:xfrm>
            <a:off x="914400" y="987552"/>
            <a:ext cx="6052513" cy="3509963"/>
          </a:xfrm>
        </p:spPr>
        <p:txBody>
          <a:bodyPr>
            <a:noAutofit/>
          </a:bodyPr>
          <a:lstStyle/>
          <a:p>
            <a:pPr lvl="1"/>
            <a:r>
              <a:rPr lang="en-US" dirty="0">
                <a:latin typeface="Myriad Pro" panose="020B0503030403020204" pitchFamily="34" charset="0"/>
              </a:rPr>
              <a:t>Everyone 6 months of age and older should get an influenza vaccine every year. Even healthy adults can get sick with influenza and spread it to others.</a:t>
            </a:r>
          </a:p>
          <a:p>
            <a:pPr lvl="1"/>
            <a:r>
              <a:rPr lang="en-US" dirty="0">
                <a:latin typeface="Myriad Pro" panose="020B0503030403020204" pitchFamily="34" charset="0"/>
              </a:rPr>
              <a:t>However, vaccination is particularly important for certain patients, like pregnant people, adults 65 years and older, people with chronic medical conditions, and children younger than 5 years old. </a:t>
            </a:r>
          </a:p>
          <a:p>
            <a:pPr lvl="1"/>
            <a:r>
              <a:rPr lang="en-US" dirty="0">
                <a:latin typeface="Myriad Pro" panose="020B0503030403020204" pitchFamily="34" charset="0"/>
              </a:rPr>
              <a:t>When making an influenza vaccine recommendation to these patients, share tailored reasons the flu vaccine is particularly important for their overall health. </a:t>
            </a:r>
          </a:p>
        </p:txBody>
      </p:sp>
      <p:sp>
        <p:nvSpPr>
          <p:cNvPr id="6" name="Footer Placeholder 3">
            <a:extLst>
              <a:ext uri="{FF2B5EF4-FFF2-40B4-BE49-F238E27FC236}">
                <a16:creationId xmlns:a16="http://schemas.microsoft.com/office/drawing/2014/main" id="{68EE592C-C2A3-BE47-B4CF-E0AFE0FE7A5C}"/>
              </a:ext>
            </a:extLst>
          </p:cNvPr>
          <p:cNvSpPr>
            <a:spLocks noGrp="1"/>
          </p:cNvSpPr>
          <p:nvPr>
            <p:ph type="ftr" sz="quarter" idx="11"/>
          </p:nvPr>
        </p:nvSpPr>
        <p:spPr>
          <a:xfrm>
            <a:off x="914400" y="4767263"/>
            <a:ext cx="7609223" cy="273844"/>
          </a:xfrm>
        </p:spPr>
        <p:txBody>
          <a:bodyPr/>
          <a:lstStyle/>
          <a:p>
            <a:pPr algn="r"/>
            <a:r>
              <a:rPr lang="en-US" dirty="0">
                <a:solidFill>
                  <a:schemeClr val="bg1"/>
                </a:solidFill>
                <a:latin typeface="Myriad Pro" panose="020B0503030403020204" pitchFamily="34" charset="0"/>
              </a:rPr>
              <a:t>	                       www.cdc.gov/flu/professionals/vaccination/flu-vaccine-recommendation.htm</a:t>
            </a:r>
          </a:p>
        </p:txBody>
      </p:sp>
    </p:spTree>
    <p:extLst>
      <p:ext uri="{BB962C8B-B14F-4D97-AF65-F5344CB8AC3E}">
        <p14:creationId xmlns:p14="http://schemas.microsoft.com/office/powerpoint/2010/main" val="309083115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Flu HRC Colors">
      <a:dk1>
        <a:srgbClr val="32373C"/>
      </a:dk1>
      <a:lt1>
        <a:sysClr val="window" lastClr="FFFFFF"/>
      </a:lt1>
      <a:dk2>
        <a:srgbClr val="436995"/>
      </a:dk2>
      <a:lt2>
        <a:srgbClr val="FFFFFF"/>
      </a:lt2>
      <a:accent1>
        <a:srgbClr val="FFE570"/>
      </a:accent1>
      <a:accent2>
        <a:srgbClr val="436995"/>
      </a:accent2>
      <a:accent3>
        <a:srgbClr val="FFFFFF"/>
      </a:accent3>
      <a:accent4>
        <a:srgbClr val="25292D"/>
      </a:accent4>
      <a:accent5>
        <a:srgbClr val="FFE25E"/>
      </a:accent5>
      <a:accent6>
        <a:srgbClr val="F79646"/>
      </a:accent6>
      <a:hlink>
        <a:srgbClr val="FFDE4D"/>
      </a:hlink>
      <a:folHlink>
        <a:srgbClr val="E672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EF3E1951F0774BA4BFBC8907C0BF90" ma:contentTypeVersion="9" ma:contentTypeDescription="Create a new document." ma:contentTypeScope="" ma:versionID="2113f83d145b45c3892b13c8bb35662b">
  <xsd:schema xmlns:xsd="http://www.w3.org/2001/XMLSchema" xmlns:xs="http://www.w3.org/2001/XMLSchema" xmlns:p="http://schemas.microsoft.com/office/2006/metadata/properties" xmlns:ns2="8f745fee-3503-4216-a9bb-1bce01cd6401" xmlns:ns3="95fd7547-aedc-4bed-86ba-343b1a9afdb9" targetNamespace="http://schemas.microsoft.com/office/2006/metadata/properties" ma:root="true" ma:fieldsID="f0501f0de2373b68082cdcacd018fe39" ns2:_="" ns3:_="">
    <xsd:import namespace="8f745fee-3503-4216-a9bb-1bce01cd6401"/>
    <xsd:import namespace="95fd7547-aedc-4bed-86ba-343b1a9afd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745fee-3503-4216-a9bb-1bce01cd6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fd7547-aedc-4bed-86ba-343b1a9afd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5fd7547-aedc-4bed-86ba-343b1a9afdb9">
      <UserInfo>
        <DisplayName>Spratling, Robin (CDC/DDID/NCIRD/ID) (CTR)</DisplayName>
        <AccountId>15</AccountId>
        <AccountType/>
      </UserInfo>
    </SharedWithUsers>
  </documentManagement>
</p:properties>
</file>

<file path=customXml/itemProps1.xml><?xml version="1.0" encoding="utf-8"?>
<ds:datastoreItem xmlns:ds="http://schemas.openxmlformats.org/officeDocument/2006/customXml" ds:itemID="{734D1B68-0BF3-4DD5-96DF-C291AA1A1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745fee-3503-4216-a9bb-1bce01cd6401"/>
    <ds:schemaRef ds:uri="95fd7547-aedc-4bed-86ba-343b1a9af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95fd7547-aedc-4bed-86ba-343b1a9afdb9"/>
    <ds:schemaRef ds:uri="8f745fee-3503-4216-a9bb-1bce01cd6401"/>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11393</TotalTime>
  <Words>3464</Words>
  <Application>Microsoft Office PowerPoint</Application>
  <PresentationFormat>On-screen Show (16:9)</PresentationFormat>
  <Paragraphs>211</Paragraphs>
  <Slides>25</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Myriad Pro</vt:lpstr>
      <vt:lpstr>Myriad Pro Semibold</vt:lpstr>
      <vt:lpstr>Calibri</vt:lpstr>
      <vt:lpstr>Office Theme</vt:lpstr>
      <vt:lpstr>Prepare Your Practice To Fight Flu: </vt:lpstr>
      <vt:lpstr>“I fight flu because influenza poses one of the world’s greatest infectious disease challenges. Influenza viruses are constantly changing, and new influenza viruses are always emerging. Preventing and responding to influenza threats requires continuous vigilance and innovation.” –Vivien Dugan, PhD Director, Influenza Division, CDC</vt:lpstr>
      <vt:lpstr>PowerPoint Presentation</vt:lpstr>
      <vt:lpstr>2022-2023 Flu Season in Review</vt:lpstr>
      <vt:lpstr>2023-2024 Flu Season:  ACIP Recommendations</vt:lpstr>
      <vt:lpstr>Importance of an HCP Flu Vaccine Recommendation</vt:lpstr>
      <vt:lpstr>Make a Strong Recommendation  Using the SHARE Model</vt:lpstr>
      <vt:lpstr>Applying the SHARE Model</vt:lpstr>
      <vt:lpstr>Higher Risk Populations</vt:lpstr>
      <vt:lpstr>Higher Risk Populations:  Young Children</vt:lpstr>
      <vt:lpstr>Higher Risk Populations:  Pregnant People</vt:lpstr>
      <vt:lpstr>Higher Risk Populations:  Adults 65 Years and Older</vt:lpstr>
      <vt:lpstr>Higher Risk Populations: Adults  with Certain Medical Conditions</vt:lpstr>
      <vt:lpstr>Addressing Questions and Vaccine Refusals</vt:lpstr>
      <vt:lpstr>Increase Vaccination Rates by  Removing Common Perceived Barriers</vt:lpstr>
      <vt:lpstr>Why Should I Get a Flu Vaccine?</vt:lpstr>
      <vt:lpstr>I Received a Flu Vaccine Last Year and Still Was Sick with Flu</vt:lpstr>
      <vt:lpstr>I Don’t Need a Flu Vaccine,  I Have Never Had Flu Before</vt:lpstr>
      <vt:lpstr>Flu is Not That Serious</vt:lpstr>
      <vt:lpstr>Is There Any Risk of Serious Reactions To a Flu Vaccine?</vt:lpstr>
      <vt:lpstr>Can a Flu Vaccine Give You Flu?</vt:lpstr>
      <vt:lpstr>Is the Flu Vaccine Safe?</vt:lpstr>
      <vt:lpstr>Additional Tips in Communicating with Patients About Flu Vaccination</vt:lpstr>
      <vt:lpstr>Techniques to Improve Vaccination Rates</vt:lpstr>
      <vt:lpstr>HCP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Your Practice To Fight Flu</dc:title>
  <dc:subject>Prepare Your Practice To Fight Flu: Make a Strong Influenza Vaccine Recommendation and Improve Your Influenza Vaccination Rates This Season</dc:subject>
  <dc:creator>Department of Health and Human Services;CDC</dc:creator>
  <cp:lastModifiedBy>Spratling, Robin (CDC/DDID/NCIRD/ID)</cp:lastModifiedBy>
  <cp:revision>401</cp:revision>
  <cp:lastPrinted>2019-07-24T13:47:24Z</cp:lastPrinted>
  <dcterms:created xsi:type="dcterms:W3CDTF">2010-04-12T23:12:02Z</dcterms:created>
  <dcterms:modified xsi:type="dcterms:W3CDTF">2023-09-06T18:20:06Z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0x010100EEEF3E1951F0774BA4BFBC8907C0BF90</vt:lpwstr>
  </property>
  <property fmtid="{D5CDD505-2E9C-101B-9397-08002B2CF9AE}" pid="3" name="MSIP_Label_7b94a7b8-f06c-4dfe-bdcc-9b548fd58c31_Enabled">
    <vt:lpwstr>true</vt:lpwstr>
  </property>
  <property fmtid="{D5CDD505-2E9C-101B-9397-08002B2CF9AE}" pid="4" name="MSIP_Label_7b94a7b8-f06c-4dfe-bdcc-9b548fd58c31_SetDate">
    <vt:lpwstr>2021-07-15T20:05:21Z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50e8c71f-fab6-43a0-98bd-6f503e1931c4</vt:lpwstr>
  </property>
  <property fmtid="{D5CDD505-2E9C-101B-9397-08002B2CF9AE}" pid="9" name="MSIP_Label_7b94a7b8-f06c-4dfe-bdcc-9b548fd58c31_ContentBits">
    <vt:lpwstr>0</vt:lpwstr>
  </property>
</Properties>
</file>