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dd, Alicia (CDC/OID/NCIRD)" initials="BA(" lastIdx="3" clrIdx="0">
    <p:extLst>
      <p:ext uri="{19B8F6BF-5375-455C-9EA6-DF929625EA0E}">
        <p15:presenceInfo xmlns:p15="http://schemas.microsoft.com/office/powerpoint/2012/main" userId="S-1-5-21-1207783550-2075000910-922709458-575410" providerId="AD"/>
      </p:ext>
    </p:extLst>
  </p:cmAuthor>
  <p:cmAuthor id="2" name="Fry, Alicia (CDC/OID/NCIRD)" initials="FA(" lastIdx="2" clrIdx="1">
    <p:extLst>
      <p:ext uri="{19B8F6BF-5375-455C-9EA6-DF929625EA0E}">
        <p15:presenceInfo xmlns:p15="http://schemas.microsoft.com/office/powerpoint/2012/main" userId="S-1-5-21-1207783550-2075000910-922709458-192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B5"/>
    <a:srgbClr val="A462BE"/>
    <a:srgbClr val="005B99"/>
    <a:srgbClr val="000099"/>
    <a:srgbClr val="002246"/>
    <a:srgbClr val="000000"/>
    <a:srgbClr val="4B4B4B"/>
    <a:srgbClr val="000066"/>
    <a:srgbClr val="97152A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3979" autoAdjust="0"/>
  </p:normalViewPr>
  <p:slideViewPr>
    <p:cSldViewPr snapToGrid="0">
      <p:cViewPr varScale="1">
        <p:scale>
          <a:sx n="90" d="100"/>
          <a:sy n="90" d="100"/>
        </p:scale>
        <p:origin x="108" y="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l1\Downloads\seasonal-flu-vaccine-effectiveness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Sheet1!$C$24:$C$33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2017-18*</c:v>
                </c:pt>
              </c:strCache>
            </c:strRef>
          </c:cat>
          <c:val>
            <c:numRef>
              <c:f>Sheet1!$D$24:$D$33</c:f>
              <c:numCache>
                <c:formatCode>General</c:formatCode>
                <c:ptCount val="10"/>
                <c:pt idx="0">
                  <c:v>41</c:v>
                </c:pt>
                <c:pt idx="1">
                  <c:v>56</c:v>
                </c:pt>
                <c:pt idx="2">
                  <c:v>60</c:v>
                </c:pt>
                <c:pt idx="3">
                  <c:v>47</c:v>
                </c:pt>
                <c:pt idx="4">
                  <c:v>49</c:v>
                </c:pt>
                <c:pt idx="5">
                  <c:v>52</c:v>
                </c:pt>
                <c:pt idx="6">
                  <c:v>19</c:v>
                </c:pt>
                <c:pt idx="7">
                  <c:v>48</c:v>
                </c:pt>
                <c:pt idx="8">
                  <c:v>40</c:v>
                </c:pt>
                <c:pt idx="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04-4860-A5E1-9092524B9F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91"/>
        <c:axId val="431774672"/>
        <c:axId val="431775328"/>
      </c:barChart>
      <c:catAx>
        <c:axId val="43177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Flu Season</a:t>
                </a:r>
              </a:p>
            </c:rich>
          </c:tx>
          <c:layout>
            <c:manualLayout>
              <c:xMode val="edge"/>
              <c:yMode val="edge"/>
              <c:x val="0.46803343094509015"/>
              <c:y val="0.94308962012839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5328"/>
        <c:crosses val="autoZero"/>
        <c:auto val="1"/>
        <c:lblAlgn val="ctr"/>
        <c:lblOffset val="100"/>
        <c:noMultiLvlLbl val="0"/>
      </c:catAx>
      <c:valAx>
        <c:axId val="4317753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Percent Effective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503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094A1E-FC1F-415E-9075-67FCC699961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503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EAD9F597-4325-47EE-9E44-64502FCEA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03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0094C90-F71D-489B-8574-4B41D565C04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3CE5A77-DE4C-4D8D-AB45-C2FE16B97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CDC began estimating influenza vaccine effectiveness annually in 2004–05, this slide captures data beginning in 2008-2009 when the U.S. Influenza Vaccine Effectiveness Network (U.S. Flu VE Network) began. Earlier estimates may not have been representative because they were from only one site.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72714"/>
            <a:ext cx="3914274" cy="6821662"/>
          </a:xfrm>
          <a:prstGeom prst="rect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E802A4-67EE-412F-A6F8-18DBDB446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756" y="1122363"/>
            <a:ext cx="7247466" cy="2387600"/>
          </a:xfrm>
        </p:spPr>
        <p:txBody>
          <a:bodyPr anchor="b"/>
          <a:lstStyle>
            <a:lvl1pPr algn="ctr"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3080-A194-4672-885B-FF2DBCC5D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0756" y="3602038"/>
            <a:ext cx="724746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46256-F845-4768-8817-1602AD81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72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E03D-9F32-4CAA-86AF-CCA5041F5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22451-37A5-4FC9-9F4F-491E181F1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B32C-C909-4B4B-B4AC-FB76FAF4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7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259C8-487B-4A71-B387-42E41C79E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68C88-8233-40DC-BD1D-FC622DDF1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6F77-07E3-4D65-8215-0DA875DD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B1293-35DA-4B38-9539-AC82C175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5467" y="6316839"/>
            <a:ext cx="3810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89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2EBC-ACF2-4C4D-979F-C71028AA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4A34-44A5-4C49-B555-3E221490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F61A-57C4-446F-9319-32B0F0D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D4DB-BCDC-4222-A554-4843FDAA1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8FB9B-4C05-4A08-82C8-2CDB34B5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764EB-9808-459C-9FF4-C814346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7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2128-E4CF-43CD-9300-AD4AAB88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38B23-5B82-4C85-9CEA-43A83F098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DA14D-445E-4E07-9105-46345756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25DCA-105A-4EE7-8D36-A1C89027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A74D-C732-4FB9-821E-3DAE86426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034D4-3C3A-482E-81D0-9C33F4D6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C66FB-A731-4596-B5A8-2064A7E73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79C058-F351-40B5-A45A-1D8CC3E9C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CB7F8A-4BD1-44A3-AFE8-3E6E2E989B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359744-41C8-4AB9-8E44-8893A03D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41E9-EC03-4A3F-845A-DAD8A06F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B49CB-94EE-44A7-B207-E7FB3FA6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A3640-3321-4870-A12D-4B73603B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82FA1-F33B-442F-9A7E-1F0E9A93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2F7EF-30F7-4ADB-A050-89E3AB9B1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09AD7-D935-447B-9934-8A491B250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33F3F-70F0-4B5C-8BAC-9FC87EC6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2C90-B78C-45B4-B4E0-A96A3C449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A2085-FF11-49BA-A67F-1C07781A5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A2BCC-B0BD-4600-9B88-E601E796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44C85-5DA2-4806-9290-13643ED8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C0B5E-A734-4723-8252-96266D4E92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5319" b="12824"/>
          <a:stretch/>
        </p:blipFill>
        <p:spPr>
          <a:xfrm>
            <a:off x="584" y="6390636"/>
            <a:ext cx="12191415" cy="49692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7C458-3552-47B4-AE47-26367C1E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A022-30F4-4636-A8E9-06CE3DA6F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CB30D-92F6-4115-BFEF-7F1C4C5ED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443" y="6456537"/>
            <a:ext cx="443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Image result for cdc logo centers for disease">
            <a:extLst>
              <a:ext uri="{FF2B5EF4-FFF2-40B4-BE49-F238E27FC236}">
                <a16:creationId xmlns:a16="http://schemas.microsoft.com/office/drawing/2014/main" id="{5810D415-8BBD-488C-8A6B-194BA3F8A67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t="12975" r="852" b="36295"/>
          <a:stretch/>
        </p:blipFill>
        <p:spPr bwMode="auto">
          <a:xfrm>
            <a:off x="11303698" y="6390636"/>
            <a:ext cx="888302" cy="47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735556-D7DF-4641-8A4F-33C84FBD753F}"/>
              </a:ext>
            </a:extLst>
          </p:cNvPr>
          <p:cNvSpPr txBox="1"/>
          <p:nvPr userDrawn="1"/>
        </p:nvSpPr>
        <p:spPr>
          <a:xfrm>
            <a:off x="9426365" y="6438368"/>
            <a:ext cx="183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Influenza Division</a:t>
            </a:r>
          </a:p>
        </p:txBody>
      </p:sp>
    </p:spTree>
    <p:extLst>
      <p:ext uri="{BB962C8B-B14F-4D97-AF65-F5344CB8AC3E}">
        <p14:creationId xmlns:p14="http://schemas.microsoft.com/office/powerpoint/2010/main" val="14267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65CBD-A396-4729-8BA1-D27A4ADC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80CB-2974-466B-89A9-9A4790A61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9A65A-EF90-4517-95FB-F450955AE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83DA5-9F86-43CF-9998-FFD09E4C8E1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FABFE-EE76-49BE-81E9-EF3444738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90C81-99C8-40A3-BA5B-A4EBE9788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9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dc.gov/flu/professionals/vaccination/effectiveness-studies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flu/professionals/vaccination/effectiveness-year/2011-2012.html" TargetMode="External"/><Relationship Id="rId13" Type="http://schemas.openxmlformats.org/officeDocument/2006/relationships/hyperlink" Target="https://www.ncbi.nlm.nih.gov/pubmed/26743842" TargetMode="External"/><Relationship Id="rId18" Type="http://schemas.openxmlformats.org/officeDocument/2006/relationships/hyperlink" Target="https://www.cdc.gov/flu/professionals/vaccination/effectiveness-year/2016-2017.html" TargetMode="External"/><Relationship Id="rId3" Type="http://schemas.openxmlformats.org/officeDocument/2006/relationships/hyperlink" Target="https://www.cdc.gov/vaccines/acip/meetings/downloads/slides-2018-06/flu-02-Flannery-508.pdf" TargetMode="External"/><Relationship Id="rId7" Type="http://schemas.openxmlformats.org/officeDocument/2006/relationships/hyperlink" Target="https://www.ncbi.nlm.nih.gov/pubmed/22843783" TargetMode="External"/><Relationship Id="rId12" Type="http://schemas.openxmlformats.org/officeDocument/2006/relationships/hyperlink" Target="https://www.cdc.gov/flu/professionals/vaccination/effectiveness-year/2013-2014.html" TargetMode="External"/><Relationship Id="rId17" Type="http://schemas.openxmlformats.org/officeDocument/2006/relationships/hyperlink" Target="https://www.ncbi.nlm.nih.gov/pubmed/28792867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cdc.gov/flu/professionals/vaccination/effectiveness-year/2015-2016.html" TargetMode="External"/><Relationship Id="rId20" Type="http://schemas.openxmlformats.org/officeDocument/2006/relationships/hyperlink" Target="https://www.cdc.gov/flu/professionals/vaccination/effectiveness-studies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cbi.nlm.nih.gov/pubmed/21857999" TargetMode="External"/><Relationship Id="rId11" Type="http://schemas.openxmlformats.org/officeDocument/2006/relationships/hyperlink" Target="https://www.ncbi.nlm.nih.gov/pubmed/25406334" TargetMode="External"/><Relationship Id="rId5" Type="http://schemas.openxmlformats.org/officeDocument/2006/relationships/hyperlink" Target="https://www.ncbi.nlm.nih.gov/pubmed/21767593" TargetMode="External"/><Relationship Id="rId15" Type="http://schemas.openxmlformats.org/officeDocument/2006/relationships/hyperlink" Target="https://academic.oup.com/cid/article/63/12/1564/2282808/2014-2015-Influenza-Vaccine-Effectiveness-in-the" TargetMode="External"/><Relationship Id="rId10" Type="http://schemas.openxmlformats.org/officeDocument/2006/relationships/hyperlink" Target="https://www.cdc.gov/flu/professionals/vaccination/effectiveness-year/2012-2013.html" TargetMode="External"/><Relationship Id="rId19" Type="http://schemas.openxmlformats.org/officeDocument/2006/relationships/hyperlink" Target="https://www.cdc.gov/flu/professionals/vaccination/effectiveness-year/2017-2018.html" TargetMode="External"/><Relationship Id="rId4" Type="http://schemas.openxmlformats.org/officeDocument/2006/relationships/hyperlink" Target="http://www.ncbi.nlm.nih.gov/pubmed/19086915" TargetMode="External"/><Relationship Id="rId9" Type="http://schemas.openxmlformats.org/officeDocument/2006/relationships/hyperlink" Target="https://www.ncbi.nlm.nih.gov/pubmed/24235265" TargetMode="External"/><Relationship Id="rId14" Type="http://schemas.openxmlformats.org/officeDocument/2006/relationships/hyperlink" Target="https://www.cdc.gov/flu/professionals/vaccination/effectiveness-year/2014-201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047273"/>
              </p:ext>
            </p:extLst>
          </p:nvPr>
        </p:nvGraphicFramePr>
        <p:xfrm>
          <a:off x="1088065" y="1105786"/>
          <a:ext cx="10015870" cy="493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-304611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b="1" dirty="0" smtClean="0"/>
              <a:t>Effectiveness of Seasonal Flu Vaccines</a:t>
            </a:r>
          </a:p>
          <a:p>
            <a:r>
              <a:rPr lang="en-US" sz="2800" b="1" dirty="0" smtClean="0"/>
              <a:t>from the 2008 – 2018 Flu Seasons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3497" y="6022509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9CA9A2"/>
                </a:solidFill>
              </a:rPr>
              <a:t>Source</a:t>
            </a:r>
            <a:r>
              <a:rPr lang="en-US" sz="1000" dirty="0">
                <a:solidFill>
                  <a:srgbClr val="9CA9A2"/>
                </a:solidFill>
              </a:rPr>
              <a:t>: </a:t>
            </a:r>
            <a:r>
              <a:rPr lang="en-US" sz="1000" dirty="0">
                <a:solidFill>
                  <a:srgbClr val="9CA9A2"/>
                </a:solidFill>
                <a:hlinkClick r:id="rId4"/>
              </a:rPr>
              <a:t>https://</a:t>
            </a:r>
            <a:r>
              <a:rPr lang="en-US" sz="1000" dirty="0" smtClean="0">
                <a:solidFill>
                  <a:srgbClr val="9CA9A2"/>
                </a:solidFill>
                <a:hlinkClick r:id="rId4"/>
              </a:rPr>
              <a:t>www.cdc.gov/flu/professionals/vaccination/effectiveness-studies.htm</a:t>
            </a:r>
            <a:endParaRPr lang="en-US" sz="1000" dirty="0" smtClean="0">
              <a:solidFill>
                <a:srgbClr val="9CA9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-304611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b="1" dirty="0" smtClean="0"/>
              <a:t>Adjusted Vaccine Effectiveness Estimates</a:t>
            </a:r>
          </a:p>
          <a:p>
            <a:r>
              <a:rPr lang="en-US" sz="2800" b="1" dirty="0" smtClean="0"/>
              <a:t>For Influenza Seasons from 2004 – 2018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0194" y="5978237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9CA9A2"/>
                </a:solidFill>
              </a:rPr>
              <a:t>*Vaccine </a:t>
            </a:r>
            <a:r>
              <a:rPr lang="en-US" sz="1000" dirty="0">
                <a:solidFill>
                  <a:srgbClr val="9CA9A2"/>
                </a:solidFill>
              </a:rPr>
              <a:t>effectiveness estimates for 2017-2018 were presented to </a:t>
            </a:r>
            <a:r>
              <a:rPr lang="en-US" sz="1000" dirty="0">
                <a:solidFill>
                  <a:srgbClr val="9CA9A2"/>
                </a:solidFill>
                <a:hlinkClick r:id="rId3"/>
              </a:rPr>
              <a:t>ACIP on June 20, </a:t>
            </a:r>
            <a:r>
              <a:rPr lang="en-US" sz="1000" dirty="0" smtClean="0">
                <a:solidFill>
                  <a:srgbClr val="9CA9A2"/>
                </a:solidFill>
                <a:hlinkClick r:id="rId3"/>
              </a:rPr>
              <a:t>2018</a:t>
            </a:r>
            <a:r>
              <a:rPr lang="en-US" sz="1000" dirty="0" smtClean="0">
                <a:solidFill>
                  <a:srgbClr val="9CA9A2"/>
                </a:solidFill>
              </a:rPr>
              <a:t>.</a:t>
            </a:r>
            <a:endParaRPr lang="en-US" sz="1000" dirty="0" smtClean="0">
              <a:solidFill>
                <a:srgbClr val="9CA9A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759737"/>
              </p:ext>
            </p:extLst>
          </p:nvPr>
        </p:nvGraphicFramePr>
        <p:xfrm>
          <a:off x="751368" y="1020954"/>
          <a:ext cx="10689264" cy="4957283"/>
        </p:xfrm>
        <a:graphic>
          <a:graphicData uri="http://schemas.openxmlformats.org/drawingml/2006/table">
            <a:tbl>
              <a:tblPr/>
              <a:tblGrid>
                <a:gridCol w="1781544">
                  <a:extLst>
                    <a:ext uri="{9D8B030D-6E8A-4147-A177-3AD203B41FA5}">
                      <a16:colId xmlns:a16="http://schemas.microsoft.com/office/drawing/2014/main" val="1528989431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3408634835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4245088880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1371659791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3267967274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2673443176"/>
                    </a:ext>
                  </a:extLst>
                </a:gridCol>
              </a:tblGrid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Influenza Season</a:t>
                      </a:r>
                      <a:r>
                        <a:rPr lang="en-US" sz="1100" b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†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Site(s)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No. of Patients</a:t>
                      </a:r>
                      <a:r>
                        <a:rPr lang="en-US" sz="1100" b="1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‡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Adjusted Overall VE (%)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 CI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81389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2004-05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 2009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-36, 40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307604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2005-06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 2009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-52, 59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20930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2006-07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 2009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22 ,70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700680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2007-08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5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5"/>
                        </a:rPr>
                        <a:t> 2011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1914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22, 49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46647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2008-09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Unpublished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NY, TN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6713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30, 50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95168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2009-10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6"/>
                        </a:rPr>
                        <a:t>Griffin 2011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NY, TN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6757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23, 75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55692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2010-11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7"/>
                        </a:rPr>
                        <a:t>Treanor 2011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NY, TN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4757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53, 66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795545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8"/>
                        </a:rPr>
                        <a:t>2011-12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9"/>
                        </a:rPr>
                        <a:t>Ohmit 2014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4771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36, 56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76311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0"/>
                        </a:rPr>
                        <a:t>2012-13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1"/>
                        </a:rPr>
                        <a:t>McLean 2014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6452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43, 55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968231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2"/>
                        </a:rPr>
                        <a:t>2013-14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3"/>
                        </a:rPr>
                        <a:t>Gaglani 2016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44, 59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06524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4"/>
                        </a:rPr>
                        <a:t>2014-15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5"/>
                        </a:rPr>
                        <a:t>Zimmerman 2016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9311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10, 27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299585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6"/>
                        </a:rPr>
                        <a:t>2015-16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7"/>
                        </a:rPr>
                        <a:t>Jackson 2017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6879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41, 55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700036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8"/>
                        </a:rPr>
                        <a:t>2016-17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>
                          <a:effectLst/>
                          <a:latin typeface="+mn-lt"/>
                        </a:rPr>
                        <a:t>Unpublished final estimates.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dirty="0">
                          <a:effectLst/>
                          <a:latin typeface="+mn-lt"/>
                        </a:rPr>
                        <a:t> 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 7410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 32, 46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483615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9"/>
                        </a:rPr>
                        <a:t>2017-18</a:t>
                      </a: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>
                          <a:effectLst/>
                          <a:latin typeface="+mn-lt"/>
                        </a:rPr>
                        <a:t>Flannery 2018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dirty="0">
                          <a:effectLst/>
                          <a:latin typeface="+mn-lt"/>
                        </a:rPr>
                        <a:t> 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8,635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40*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 34, 46*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1709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80194" y="6150027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9CA9A2"/>
                </a:solidFill>
              </a:rPr>
              <a:t>Source</a:t>
            </a:r>
            <a:r>
              <a:rPr lang="en-US" sz="1000" dirty="0">
                <a:solidFill>
                  <a:srgbClr val="9CA9A2"/>
                </a:solidFill>
              </a:rPr>
              <a:t>: </a:t>
            </a:r>
            <a:r>
              <a:rPr lang="en-US" sz="1000" dirty="0">
                <a:solidFill>
                  <a:srgbClr val="9CA9A2"/>
                </a:solidFill>
                <a:hlinkClick r:id="rId20"/>
              </a:rPr>
              <a:t>https://</a:t>
            </a:r>
            <a:r>
              <a:rPr lang="en-US" sz="1000" dirty="0" smtClean="0">
                <a:solidFill>
                  <a:srgbClr val="9CA9A2"/>
                </a:solidFill>
                <a:hlinkClick r:id="rId20"/>
              </a:rPr>
              <a:t>www.cdc.gov/flu/professionals/vaccination/effectiveness-studies.htm</a:t>
            </a:r>
            <a:endParaRPr lang="en-US" sz="1000" dirty="0" smtClean="0">
              <a:solidFill>
                <a:srgbClr val="9CA9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304</Words>
  <Application>Microsoft Office PowerPoint</Application>
  <PresentationFormat>Widescreen</PresentationFormat>
  <Paragraphs>102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Jernigan</dc:creator>
  <cp:lastModifiedBy>Denty, Robert (CDC/DDID/NCIRD/ID) (CTR)</cp:lastModifiedBy>
  <cp:revision>260</cp:revision>
  <cp:lastPrinted>2018-12-13T20:13:39Z</cp:lastPrinted>
  <dcterms:created xsi:type="dcterms:W3CDTF">2018-03-04T03:08:53Z</dcterms:created>
  <dcterms:modified xsi:type="dcterms:W3CDTF">2019-02-11T16:13:58Z</dcterms:modified>
</cp:coreProperties>
</file>