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256" r:id="rId3"/>
    <p:sldId id="258" r:id="rId4"/>
    <p:sldId id="25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F6"/>
    <a:srgbClr val="A6C1E2"/>
    <a:srgbClr val="3A71B5"/>
    <a:srgbClr val="2F5597"/>
    <a:srgbClr val="A462BE"/>
    <a:srgbClr val="005B99"/>
    <a:srgbClr val="000099"/>
    <a:srgbClr val="002246"/>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79" autoAdjust="0"/>
  </p:normalViewPr>
  <p:slideViewPr>
    <p:cSldViewPr snapToGrid="0">
      <p:cViewPr varScale="1">
        <p:scale>
          <a:sx n="87" d="100"/>
          <a:sy n="87" d="100"/>
        </p:scale>
        <p:origin x="12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11/21/2019</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11/21/2019</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51545549"/>
              </p:ext>
            </p:extLst>
          </p:nvPr>
        </p:nvGraphicFramePr>
        <p:xfrm>
          <a:off x="288979" y="1078827"/>
          <a:ext cx="11614042" cy="5220593"/>
        </p:xfrm>
        <a:graphic>
          <a:graphicData uri="http://schemas.openxmlformats.org/drawingml/2006/table">
            <a:tbl>
              <a:tblPr firstRow="1">
                <a:tableStyleId>{616DA210-FB5B-4158-B5E0-FEB733F419BA}</a:tableStyleId>
              </a:tblPr>
              <a:tblGrid>
                <a:gridCol w="1208364">
                  <a:extLst>
                    <a:ext uri="{9D8B030D-6E8A-4147-A177-3AD203B41FA5}">
                      <a16:colId xmlns:a16="http://schemas.microsoft.com/office/drawing/2014/main" val="2074915984"/>
                    </a:ext>
                  </a:extLst>
                </a:gridCol>
                <a:gridCol w="1208364">
                  <a:extLst>
                    <a:ext uri="{9D8B030D-6E8A-4147-A177-3AD203B41FA5}">
                      <a16:colId xmlns:a16="http://schemas.microsoft.com/office/drawing/2014/main" val="2559362525"/>
                    </a:ext>
                  </a:extLst>
                </a:gridCol>
                <a:gridCol w="1313902">
                  <a:extLst>
                    <a:ext uri="{9D8B030D-6E8A-4147-A177-3AD203B41FA5}">
                      <a16:colId xmlns:a16="http://schemas.microsoft.com/office/drawing/2014/main" val="626786965"/>
                    </a:ext>
                  </a:extLst>
                </a:gridCol>
                <a:gridCol w="1313902">
                  <a:extLst>
                    <a:ext uri="{9D8B030D-6E8A-4147-A177-3AD203B41FA5}">
                      <a16:colId xmlns:a16="http://schemas.microsoft.com/office/drawing/2014/main" val="2781851152"/>
                    </a:ext>
                  </a:extLst>
                </a:gridCol>
                <a:gridCol w="1313902">
                  <a:extLst>
                    <a:ext uri="{9D8B030D-6E8A-4147-A177-3AD203B41FA5}">
                      <a16:colId xmlns:a16="http://schemas.microsoft.com/office/drawing/2014/main" val="3612480927"/>
                    </a:ext>
                  </a:extLst>
                </a:gridCol>
                <a:gridCol w="1313902">
                  <a:extLst>
                    <a:ext uri="{9D8B030D-6E8A-4147-A177-3AD203B41FA5}">
                      <a16:colId xmlns:a16="http://schemas.microsoft.com/office/drawing/2014/main" val="3700973266"/>
                    </a:ext>
                  </a:extLst>
                </a:gridCol>
                <a:gridCol w="1313902">
                  <a:extLst>
                    <a:ext uri="{9D8B030D-6E8A-4147-A177-3AD203B41FA5}">
                      <a16:colId xmlns:a16="http://schemas.microsoft.com/office/drawing/2014/main" val="3292970212"/>
                    </a:ext>
                  </a:extLst>
                </a:gridCol>
                <a:gridCol w="1313902">
                  <a:extLst>
                    <a:ext uri="{9D8B030D-6E8A-4147-A177-3AD203B41FA5}">
                      <a16:colId xmlns:a16="http://schemas.microsoft.com/office/drawing/2014/main" val="463102734"/>
                    </a:ext>
                  </a:extLst>
                </a:gridCol>
                <a:gridCol w="1313902">
                  <a:extLst>
                    <a:ext uri="{9D8B030D-6E8A-4147-A177-3AD203B41FA5}">
                      <a16:colId xmlns:a16="http://schemas.microsoft.com/office/drawing/2014/main" val="1487188046"/>
                    </a:ext>
                  </a:extLst>
                </a:gridCol>
              </a:tblGrid>
              <a:tr h="359305">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600" b="1" dirty="0">
                          <a:solidFill>
                            <a:srgbClr val="000000"/>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a:solidFill>
                            <a:srgbClr val="000000"/>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a:solidFill>
                            <a:srgbClr val="000000"/>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a:solidFill>
                            <a:srgbClr val="000000"/>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343168">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Season</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535845">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2010-2011</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(20,000,000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(9,300,000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(270,000 – 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 – 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57893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2011-2012</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9,300,000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(8,700,000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4,300,000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(4,000,000 – 5,600,000)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(130,000 – 190,000)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12,000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(11,000 – 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524704">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2012-2013</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(32,000,000 – 38,000,000)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(15,000,000 – 18,000,000)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570,000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(530,000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(37,000 – 57,000)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8158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2013-2014</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(28,000,000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(12,000,000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(320,000 – 390,000)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(33,000 – 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81591">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2014-2015</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(29,000,000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(540,000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8158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2015-2016</a:t>
                      </a:r>
                      <a:r>
                        <a:rPr lang="en-US" sz="10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(20,000,000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(9,000,000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(220,000 – 480,000)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(17,000 – 35,000)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81591">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2016-2017</a:t>
                      </a:r>
                      <a:r>
                        <a:rPr lang="en-US" sz="10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29,000,000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(25,000,000 – 45,000,000)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(11,000,000 – 23,000,000)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(380,000 – 860,000)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(29,000 – 61,000)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76136">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Preliminary estimates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95% UI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95% UI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95% UI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95% UI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175969500"/>
                  </a:ext>
                </a:extLst>
              </a:tr>
              <a:tr h="476136">
                <a:tc>
                  <a:txBody>
                    <a:bodyPr/>
                    <a:lstStyle/>
                    <a:p>
                      <a:pPr marL="0" marR="0" algn="ctr">
                        <a:lnSpc>
                          <a:spcPct val="107000"/>
                        </a:lnSpc>
                        <a:spcBef>
                          <a:spcPts val="0"/>
                        </a:spcBef>
                        <a:spcAft>
                          <a:spcPts val="800"/>
                        </a:spcAft>
                      </a:pPr>
                      <a:r>
                        <a:rPr lang="en-US" sz="1000" u="none" strike="noStrike" kern="1200" dirty="0">
                          <a:solidFill>
                            <a:srgbClr val="000000"/>
                          </a:solidFill>
                          <a:effectLst/>
                          <a:latin typeface="Calibri" panose="020F0502020204030204" pitchFamily="34" charset="0"/>
                          <a:ea typeface="+mn-ea"/>
                          <a:cs typeface="Calibri" panose="020F0502020204030204" pitchFamily="34" charset="0"/>
                        </a:rPr>
                        <a:t>2017-2018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(39,000,000 – 58,000,000)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(18,000,000 – 27,000,000)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(620,000 – 1,400,000)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61,000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(46,000 – 95,000)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bl>
          </a:graphicData>
        </a:graphic>
      </p:graphicFrame>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2017-18 Influenza Seasons</a:t>
            </a:r>
          </a:p>
        </p:txBody>
      </p:sp>
      <p:sp>
        <p:nvSpPr>
          <p:cNvPr id="9" name="TextBox 8"/>
          <p:cNvSpPr txBox="1"/>
          <p:nvPr/>
        </p:nvSpPr>
        <p:spPr>
          <a:xfrm>
            <a:off x="191083" y="6401571"/>
            <a:ext cx="5087203" cy="246221"/>
          </a:xfrm>
          <a:prstGeom prst="rect">
            <a:avLst/>
          </a:prstGeom>
          <a:noFill/>
        </p:spPr>
        <p:txBody>
          <a:bodyPr wrap="square" rtlCol="0">
            <a:spAutoFit/>
          </a:bodyPr>
          <a:lstStyle/>
          <a:p>
            <a:pPr algn="r"/>
            <a:r>
              <a:rPr lang="en-US" sz="1000" dirty="0">
                <a:solidFill>
                  <a:schemeClr val="bg1"/>
                </a:solidFill>
              </a:rPr>
              <a:t>* Estimates from the 2017-2018 seasons are preliminary and may change as data are finalized.</a:t>
            </a:r>
            <a:endParaRPr lang="en-US" sz="1000" dirty="0">
              <a:solidFill>
                <a:schemeClr val="bg1"/>
              </a:solidFill>
              <a:latin typeface="Calibri" panose="020F0502020204030204" pitchFamily="34" charset="0"/>
            </a:endParaRPr>
          </a:p>
        </p:txBody>
      </p:sp>
      <p:sp>
        <p:nvSpPr>
          <p:cNvPr id="10" name="TextBox 9"/>
          <p:cNvSpPr txBox="1"/>
          <p:nvPr/>
        </p:nvSpPr>
        <p:spPr>
          <a:xfrm>
            <a:off x="288979" y="6588705"/>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2017-18 Influenza Seasons</a:t>
            </a:r>
          </a:p>
        </p:txBody>
      </p:sp>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9" name="Picture 8">
            <a:extLst>
              <a:ext uri="{FF2B5EF4-FFF2-40B4-BE49-F238E27FC236}">
                <a16:creationId xmlns:a16="http://schemas.microsoft.com/office/drawing/2014/main" id="{42A11D0A-955D-4398-8DDD-0FB2498368E1}"/>
              </a:ext>
            </a:extLst>
          </p:cNvPr>
          <p:cNvPicPr>
            <a:picLocks noChangeAspect="1"/>
          </p:cNvPicPr>
          <p:nvPr/>
        </p:nvPicPr>
        <p:blipFill>
          <a:blip r:embed="rId3"/>
          <a:stretch>
            <a:fillRect/>
          </a:stretch>
        </p:blipFill>
        <p:spPr>
          <a:xfrm>
            <a:off x="0" y="1243584"/>
            <a:ext cx="12192000" cy="4370832"/>
          </a:xfrm>
          <a:prstGeom prst="rect">
            <a:avLst/>
          </a:prstGeom>
        </p:spPr>
      </p:pic>
    </p:spTree>
    <p:extLst>
      <p:ext uri="{BB962C8B-B14F-4D97-AF65-F5344CB8AC3E}">
        <p14:creationId xmlns:p14="http://schemas.microsoft.com/office/powerpoint/2010/main" val="21079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Range of Annual Burden of Flu</a:t>
            </a:r>
          </a:p>
          <a:p>
            <a:pPr algn="r"/>
            <a:r>
              <a:rPr lang="en-US" sz="2800" b="1" dirty="0"/>
              <a:t>United States, 2010-11 through 2017-18 Influenza Seasons</a:t>
            </a:r>
          </a:p>
        </p:txBody>
      </p:sp>
      <p:sp>
        <p:nvSpPr>
          <p:cNvPr id="3" name="TextBox 2"/>
          <p:cNvSpPr txBox="1"/>
          <p:nvPr/>
        </p:nvSpPr>
        <p:spPr>
          <a:xfrm>
            <a:off x="217715" y="1720840"/>
            <a:ext cx="5715000" cy="3416320"/>
          </a:xfrm>
          <a:prstGeom prst="rect">
            <a:avLst/>
          </a:prstGeom>
          <a:noFill/>
        </p:spPr>
        <p:txBody>
          <a:bodyPr wrap="square" rtlCol="0">
            <a:spAutoFit/>
          </a:bodyPr>
          <a:lstStyle/>
          <a:p>
            <a:r>
              <a:rPr lang="en-US" b="1" dirty="0"/>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r>
              <a:rPr lang="en-US" b="1" dirty="0"/>
              <a:t>CDC estimates that influenza has resulted in between 9 million – 45 million illnesses, between 140,000 – 810,000 hospitalizations and between 12,000 – 61,000 deaths annually since 2010.</a:t>
            </a:r>
          </a:p>
        </p:txBody>
      </p:sp>
      <p:sp>
        <p:nvSpPr>
          <p:cNvPr id="6" name="TextBox 5"/>
          <p:cNvSpPr txBox="1"/>
          <p:nvPr/>
        </p:nvSpPr>
        <p:spPr>
          <a:xfrm>
            <a:off x="3682710" y="613914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5" name="Picture 4">
            <a:extLst>
              <a:ext uri="{FF2B5EF4-FFF2-40B4-BE49-F238E27FC236}">
                <a16:creationId xmlns:a16="http://schemas.microsoft.com/office/drawing/2014/main" id="{81C30794-80CF-4733-8D4D-C3532E80D49D}"/>
              </a:ext>
            </a:extLst>
          </p:cNvPr>
          <p:cNvPicPr>
            <a:picLocks noChangeAspect="1"/>
          </p:cNvPicPr>
          <p:nvPr/>
        </p:nvPicPr>
        <p:blipFill rotWithShape="1">
          <a:blip r:embed="rId3">
            <a:extLst>
              <a:ext uri="{28A0092B-C50C-407E-A947-70E740481C1C}">
                <a14:useLocalDpi xmlns:a14="http://schemas.microsoft.com/office/drawing/2010/main" val="0"/>
              </a:ext>
            </a:extLst>
          </a:blip>
          <a:srcRect t="22993"/>
          <a:stretch/>
        </p:blipFill>
        <p:spPr>
          <a:xfrm>
            <a:off x="7255787" y="1052849"/>
            <a:ext cx="4647234" cy="5030907"/>
          </a:xfrm>
          <a:prstGeom prst="rect">
            <a:avLst/>
          </a:prstGeom>
        </p:spPr>
      </p:pic>
    </p:spTree>
    <p:extLst>
      <p:ext uri="{BB962C8B-B14F-4D97-AF65-F5344CB8AC3E}">
        <p14:creationId xmlns:p14="http://schemas.microsoft.com/office/powerpoint/2010/main" val="10044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2319</TotalTime>
  <Words>466</Words>
  <Application>Microsoft Office PowerPoint</Application>
  <PresentationFormat>Widescreen</PresentationFormat>
  <Paragraphs>109</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LaPorte, Kathleen (CDC/DDID/NCIRD/ID)</cp:lastModifiedBy>
  <cp:revision>254</cp:revision>
  <cp:lastPrinted>2018-12-13T20:13:39Z</cp:lastPrinted>
  <dcterms:created xsi:type="dcterms:W3CDTF">2018-03-04T03:08:53Z</dcterms:created>
  <dcterms:modified xsi:type="dcterms:W3CDTF">2019-11-21T16:01:38Z</dcterms:modified>
</cp:coreProperties>
</file>