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3"/>
  </p:notesMasterIdLst>
  <p:sldIdLst>
    <p:sldId id="280" r:id="rId6"/>
    <p:sldId id="282" r:id="rId7"/>
    <p:sldId id="292" r:id="rId8"/>
    <p:sldId id="296" r:id="rId9"/>
    <p:sldId id="276" r:id="rId10"/>
    <p:sldId id="270" r:id="rId11"/>
    <p:sldId id="257" r:id="rId12"/>
    <p:sldId id="258" r:id="rId13"/>
    <p:sldId id="279" r:id="rId14"/>
    <p:sldId id="278" r:id="rId15"/>
    <p:sldId id="259" r:id="rId16"/>
    <p:sldId id="260" r:id="rId17"/>
    <p:sldId id="267" r:id="rId18"/>
    <p:sldId id="268" r:id="rId19"/>
    <p:sldId id="285" r:id="rId20"/>
    <p:sldId id="286" r:id="rId21"/>
    <p:sldId id="261" r:id="rId22"/>
    <p:sldId id="262" r:id="rId23"/>
    <p:sldId id="299" r:id="rId24"/>
    <p:sldId id="300" r:id="rId25"/>
    <p:sldId id="295" r:id="rId26"/>
    <p:sldId id="269" r:id="rId27"/>
    <p:sldId id="272" r:id="rId28"/>
    <p:sldId id="273" r:id="rId29"/>
    <p:sldId id="277" r:id="rId30"/>
    <p:sldId id="274" r:id="rId31"/>
    <p:sldId id="27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C55A11"/>
    <a:srgbClr val="1C75BC"/>
    <a:srgbClr val="7030A0"/>
    <a:srgbClr val="1A2D61"/>
    <a:srgbClr val="F7FAFD"/>
    <a:srgbClr val="353333"/>
    <a:srgbClr val="3E3C3C"/>
    <a:srgbClr val="767171"/>
    <a:srgbClr val="B8E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39" autoAdjust="0"/>
    <p:restoredTop sz="86375" autoAdjust="0"/>
  </p:normalViewPr>
  <p:slideViewPr>
    <p:cSldViewPr snapToGrid="0">
      <p:cViewPr varScale="1">
        <p:scale>
          <a:sx n="82" d="100"/>
          <a:sy n="82" d="100"/>
        </p:scale>
        <p:origin x="120" y="3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565DC-02CB-4467-8781-18157D67299C}" type="datetimeFigureOut">
              <a:rPr lang="en-US" smtClean="0"/>
              <a:t>2/11/2020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09319E-C7A2-4EC4-8DE2-E143CDFE11E6}" type="slidenum">
              <a:rPr lang="en-US" smtClean="0"/>
              <a:t>‹#›</a:t>
            </a:fld>
            <a:endParaRPr lang="en-US"/>
          </a:p>
        </p:txBody>
      </p:sp>
    </p:spTree>
    <p:extLst>
      <p:ext uri="{BB962C8B-B14F-4D97-AF65-F5344CB8AC3E}">
        <p14:creationId xmlns:p14="http://schemas.microsoft.com/office/powerpoint/2010/main" val="3671662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09319E-C7A2-4EC4-8DE2-E143CDFE11E6}" type="slidenum">
              <a:rPr lang="en-US" smtClean="0"/>
              <a:t>11</a:t>
            </a:fld>
            <a:endParaRPr lang="en-US"/>
          </a:p>
        </p:txBody>
      </p:sp>
    </p:spTree>
    <p:extLst>
      <p:ext uri="{BB962C8B-B14F-4D97-AF65-F5344CB8AC3E}">
        <p14:creationId xmlns:p14="http://schemas.microsoft.com/office/powerpoint/2010/main" val="31904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09319E-C7A2-4EC4-8DE2-E143CDFE11E6}" type="slidenum">
              <a:rPr lang="en-US" smtClean="0"/>
              <a:t>12</a:t>
            </a:fld>
            <a:endParaRPr lang="en-US"/>
          </a:p>
        </p:txBody>
      </p:sp>
    </p:spTree>
    <p:extLst>
      <p:ext uri="{BB962C8B-B14F-4D97-AF65-F5344CB8AC3E}">
        <p14:creationId xmlns:p14="http://schemas.microsoft.com/office/powerpoint/2010/main" val="1409496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09319E-C7A2-4EC4-8DE2-E143CDFE11E6}" type="slidenum">
              <a:rPr lang="en-US" smtClean="0"/>
              <a:t>15</a:t>
            </a:fld>
            <a:endParaRPr lang="en-US"/>
          </a:p>
        </p:txBody>
      </p:sp>
    </p:spTree>
    <p:extLst>
      <p:ext uri="{BB962C8B-B14F-4D97-AF65-F5344CB8AC3E}">
        <p14:creationId xmlns:p14="http://schemas.microsoft.com/office/powerpoint/2010/main" val="681053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D6280-A5CE-4A96-BAA2-5FE339709081}" type="slidenum">
              <a:rPr lang="en-US" smtClean="0"/>
              <a:t>16</a:t>
            </a:fld>
            <a:endParaRPr lang="en-US"/>
          </a:p>
        </p:txBody>
      </p:sp>
    </p:spTree>
    <p:extLst>
      <p:ext uri="{BB962C8B-B14F-4D97-AF65-F5344CB8AC3E}">
        <p14:creationId xmlns:p14="http://schemas.microsoft.com/office/powerpoint/2010/main" val="2154875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Audience: Economics or applied economics, Health services research or related health sciences, Industrial engineering, Operations research, Public policy or policy analysis, Related quantitatively-oriented fields</a:t>
            </a:r>
          </a:p>
        </p:txBody>
      </p:sp>
      <p:sp>
        <p:nvSpPr>
          <p:cNvPr id="4" name="Slide Number Placeholder 3"/>
          <p:cNvSpPr>
            <a:spLocks noGrp="1"/>
          </p:cNvSpPr>
          <p:nvPr>
            <p:ph type="sldNum" sz="quarter" idx="5"/>
          </p:nvPr>
        </p:nvSpPr>
        <p:spPr/>
        <p:txBody>
          <a:bodyPr/>
          <a:lstStyle/>
          <a:p>
            <a:fld id="{FE09319E-C7A2-4EC4-8DE2-E143CDFE11E6}" type="slidenum">
              <a:rPr lang="en-US" smtClean="0"/>
              <a:t>17</a:t>
            </a:fld>
            <a:endParaRPr lang="en-US"/>
          </a:p>
        </p:txBody>
      </p:sp>
    </p:spTree>
    <p:extLst>
      <p:ext uri="{BB962C8B-B14F-4D97-AF65-F5344CB8AC3E}">
        <p14:creationId xmlns:p14="http://schemas.microsoft.com/office/powerpoint/2010/main" val="933324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09319E-C7A2-4EC4-8DE2-E143CDFE11E6}" type="slidenum">
              <a:rPr lang="en-US" smtClean="0"/>
              <a:t>18</a:t>
            </a:fld>
            <a:endParaRPr lang="en-US"/>
          </a:p>
        </p:txBody>
      </p:sp>
    </p:spTree>
    <p:extLst>
      <p:ext uri="{BB962C8B-B14F-4D97-AF65-F5344CB8AC3E}">
        <p14:creationId xmlns:p14="http://schemas.microsoft.com/office/powerpoint/2010/main" val="3629002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Audience: Public health, medicine, health care, health services research, Computer science, information science, information systems, Statistics, Epidemiology, Public health informatics or related discipline </a:t>
            </a:r>
          </a:p>
        </p:txBody>
      </p:sp>
      <p:sp>
        <p:nvSpPr>
          <p:cNvPr id="4" name="Slide Number Placeholder 3"/>
          <p:cNvSpPr>
            <a:spLocks noGrp="1"/>
          </p:cNvSpPr>
          <p:nvPr>
            <p:ph type="sldNum" sz="quarter" idx="5"/>
          </p:nvPr>
        </p:nvSpPr>
        <p:spPr/>
        <p:txBody>
          <a:bodyPr/>
          <a:lstStyle/>
          <a:p>
            <a:fld id="{FE09319E-C7A2-4EC4-8DE2-E143CDFE11E6}" type="slidenum">
              <a:rPr lang="en-US" smtClean="0"/>
              <a:t>22</a:t>
            </a:fld>
            <a:endParaRPr lang="en-US"/>
          </a:p>
        </p:txBody>
      </p:sp>
    </p:spTree>
    <p:extLst>
      <p:ext uri="{BB962C8B-B14F-4D97-AF65-F5344CB8AC3E}">
        <p14:creationId xmlns:p14="http://schemas.microsoft.com/office/powerpoint/2010/main" val="1421306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9DC2732-A287-4294-A804-E48BCAAFB5F3}"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3489739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C2732-A287-4294-A804-E48BCAAFB5F3}"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1448641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C2732-A287-4294-A804-E48BCAAFB5F3}"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769749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C2732-A287-4294-A804-E48BCAAFB5F3}"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1392674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DC2732-A287-4294-A804-E48BCAAFB5F3}"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2099348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DC2732-A287-4294-A804-E48BCAAFB5F3}" type="datetimeFigureOut">
              <a:rPr lang="en-US" smtClean="0"/>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4125251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DC2732-A287-4294-A804-E48BCAAFB5F3}" type="datetimeFigureOut">
              <a:rPr lang="en-US" smtClean="0"/>
              <a:t>2/11/2020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3568239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DC2732-A287-4294-A804-E48BCAAFB5F3}" type="datetimeFigureOut">
              <a:rPr lang="en-US" smtClean="0"/>
              <a:t>2/11/2020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2069837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C2732-A287-4294-A804-E48BCAAFB5F3}" type="datetimeFigureOut">
              <a:rPr lang="en-US" smtClean="0"/>
              <a:t>2/11/2020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360442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DC2732-A287-4294-A804-E48BCAAFB5F3}" type="datetimeFigureOut">
              <a:rPr lang="en-US" smtClean="0"/>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788375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DC2732-A287-4294-A804-E48BCAAFB5F3}" type="datetimeFigureOut">
              <a:rPr lang="en-US" smtClean="0"/>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A6C5AE-310E-4F28-8F61-61B9790310B9}" type="slidenum">
              <a:rPr lang="en-US" smtClean="0"/>
              <a:t>‹#›</a:t>
            </a:fld>
            <a:endParaRPr lang="en-US"/>
          </a:p>
        </p:txBody>
      </p:sp>
    </p:spTree>
    <p:extLst>
      <p:ext uri="{BB962C8B-B14F-4D97-AF65-F5344CB8AC3E}">
        <p14:creationId xmlns:p14="http://schemas.microsoft.com/office/powerpoint/2010/main" val="1321187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C2732-A287-4294-A804-E48BCAAFB5F3}" type="datetimeFigureOut">
              <a:rPr lang="en-US" smtClean="0"/>
              <a:t>2/11/2020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6C5AE-310E-4F28-8F61-61B9790310B9}" type="slidenum">
              <a:rPr lang="en-US" smtClean="0"/>
              <a:t>‹#›</a:t>
            </a:fld>
            <a:endParaRPr lang="en-US"/>
          </a:p>
        </p:txBody>
      </p:sp>
    </p:spTree>
    <p:extLst>
      <p:ext uri="{BB962C8B-B14F-4D97-AF65-F5344CB8AC3E}">
        <p14:creationId xmlns:p14="http://schemas.microsoft.com/office/powerpoint/2010/main" val="229613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ellowships@cdc.gov"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cdc.gov/EEP/"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cdc.gov/ll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hyperlink" Target="https://www.cdc.gov/prevmed/"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cdc.gov/phifp/"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pef/"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cdc.gov/fellowship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cdc.gov/fellowships/"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c.gov/fellowships/"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c.gov/fellowships/" TargetMode="External"/><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fellowships/" TargetMode="External"/><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c.gov/fellowships/" TargetMode="Externa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cdc.gov/epielective/application/eligibility.html" TargetMode="External"/><Relationship Id="rId7" Type="http://schemas.openxmlformats.org/officeDocument/2006/relationships/hyperlink" Target="https://www.cdc.gov/pef/application/eligibility.html" TargetMode="External"/><Relationship Id="rId2" Type="http://schemas.openxmlformats.org/officeDocument/2006/relationships/hyperlink" Target="https://www.cdc.gov/eis/application/eligibility.html" TargetMode="External"/><Relationship Id="rId1" Type="http://schemas.openxmlformats.org/officeDocument/2006/relationships/slideLayout" Target="../slideLayouts/slideLayout2.xml"/><Relationship Id="rId6" Type="http://schemas.openxmlformats.org/officeDocument/2006/relationships/hyperlink" Target="https://www.cdc.gov/phifp/application/eligibility.html" TargetMode="External"/><Relationship Id="rId5" Type="http://schemas.openxmlformats.org/officeDocument/2006/relationships/hyperlink" Target="https://www.cdc.gov/prevmed/application/eligibility.html" TargetMode="External"/><Relationship Id="rId4" Type="http://schemas.openxmlformats.org/officeDocument/2006/relationships/hyperlink" Target="https://www.cdc.gov/lls/application/eligibility.html"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www.cdc.gov/elearninginstitut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hyperlink" Target="https://www.cdc.gov/fellowships/" TargetMode="Externa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tiff"/></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www.cdc.gov/eis/"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4AAC75-4FEC-440D-99BD-00AEDB6DB41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04" t="15694" r="833" b="9306"/>
          <a:stretch/>
        </p:blipFill>
        <p:spPr>
          <a:xfrm>
            <a:off x="0" y="0"/>
            <a:ext cx="12192000" cy="6858000"/>
          </a:xfrm>
          <a:prstGeom prst="rect">
            <a:avLst/>
          </a:prstGeom>
        </p:spPr>
      </p:pic>
      <p:sp>
        <p:nvSpPr>
          <p:cNvPr id="3" name="TextBox 2">
            <a:extLst>
              <a:ext uri="{FF2B5EF4-FFF2-40B4-BE49-F238E27FC236}">
                <a16:creationId xmlns:a16="http://schemas.microsoft.com/office/drawing/2014/main" id="{52D48801-5410-4634-807D-B9AA9CA6CCDD}"/>
              </a:ext>
            </a:extLst>
          </p:cNvPr>
          <p:cNvSpPr txBox="1"/>
          <p:nvPr/>
        </p:nvSpPr>
        <p:spPr>
          <a:xfrm>
            <a:off x="335280" y="735955"/>
            <a:ext cx="11521440" cy="5016758"/>
          </a:xfrm>
          <a:prstGeom prst="rect">
            <a:avLst/>
          </a:prstGeom>
          <a:solidFill>
            <a:srgbClr val="000000">
              <a:alpha val="49020"/>
            </a:srgbClr>
          </a:solidFill>
        </p:spPr>
        <p:txBody>
          <a:bodyPr wrap="square" rtlCol="0">
            <a:spAutoFit/>
          </a:bodyPr>
          <a:lstStyle/>
          <a:p>
            <a:r>
              <a:rPr lang="en-US" sz="3600" b="1" dirty="0">
                <a:solidFill>
                  <a:schemeClr val="bg1"/>
                </a:solidFill>
              </a:rPr>
              <a:t>How to Use this Resource</a:t>
            </a:r>
          </a:p>
          <a:p>
            <a:endParaRPr lang="en-US" sz="2000" b="1" dirty="0">
              <a:solidFill>
                <a:schemeClr val="bg1"/>
              </a:solidFill>
            </a:endParaRPr>
          </a:p>
          <a:p>
            <a:r>
              <a:rPr lang="en-US" sz="2400" dirty="0">
                <a:solidFill>
                  <a:schemeClr val="bg1"/>
                </a:solidFill>
              </a:rPr>
              <a:t>These slides: </a:t>
            </a:r>
          </a:p>
          <a:p>
            <a:pPr marL="285750" indent="-285750">
              <a:buFont typeface="Arial" panose="020B0604020202020204" pitchFamily="34" charset="0"/>
              <a:buChar char="•"/>
            </a:pPr>
            <a:r>
              <a:rPr lang="en-US" sz="2400" dirty="0">
                <a:solidFill>
                  <a:schemeClr val="bg1"/>
                </a:solidFill>
              </a:rPr>
              <a:t>provide a snapshot of CDC fellowships</a:t>
            </a:r>
          </a:p>
          <a:p>
            <a:pPr marL="285750" indent="-285750">
              <a:buFont typeface="Arial" panose="020B0604020202020204" pitchFamily="34" charset="0"/>
              <a:buChar char="•"/>
            </a:pPr>
            <a:r>
              <a:rPr lang="en-US" sz="2400" dirty="0">
                <a:solidFill>
                  <a:schemeClr val="bg1"/>
                </a:solidFill>
              </a:rPr>
              <a:t>are intended to be a resource for alumni, internal and external partners, etc.</a:t>
            </a:r>
          </a:p>
          <a:p>
            <a:pPr marL="285750" indent="-285750">
              <a:buFont typeface="Arial" panose="020B0604020202020204" pitchFamily="34" charset="0"/>
              <a:buChar char="•"/>
            </a:pPr>
            <a:r>
              <a:rPr lang="en-US" sz="2400" dirty="0">
                <a:solidFill>
                  <a:schemeClr val="bg1"/>
                </a:solidFill>
              </a:rPr>
              <a:t>can be used to pull slides from and incorporate into other slide presentations </a:t>
            </a:r>
          </a:p>
          <a:p>
            <a:pPr marL="285750" indent="-285750">
              <a:buFont typeface="Arial" panose="020B0604020202020204" pitchFamily="34" charset="0"/>
              <a:buChar char="•"/>
            </a:pPr>
            <a:r>
              <a:rPr lang="en-US" sz="2400" dirty="0">
                <a:solidFill>
                  <a:schemeClr val="bg1"/>
                </a:solidFill>
              </a:rPr>
              <a:t>include a webpage link for up-to-date information on application dates, how to apply, etc.</a:t>
            </a:r>
          </a:p>
          <a:p>
            <a:br>
              <a:rPr lang="en-US" sz="2400" dirty="0">
                <a:solidFill>
                  <a:schemeClr val="bg1"/>
                </a:solidFill>
              </a:rPr>
            </a:br>
            <a:r>
              <a:rPr lang="en-US" sz="2400" dirty="0">
                <a:solidFill>
                  <a:schemeClr val="bg1"/>
                </a:solidFill>
              </a:rPr>
              <a:t>Thank you for using the relevant content in your presentation materials. Building the next generation of the public health workforce is our first line of defense to protect against existing and emerging health threats. </a:t>
            </a:r>
            <a:br>
              <a:rPr lang="en-US" sz="2400" dirty="0">
                <a:solidFill>
                  <a:schemeClr val="bg1"/>
                </a:solidFill>
              </a:rPr>
            </a:br>
            <a:br>
              <a:rPr lang="en-US" sz="2400" dirty="0">
                <a:solidFill>
                  <a:schemeClr val="bg1"/>
                </a:solidFill>
              </a:rPr>
            </a:br>
            <a:r>
              <a:rPr lang="en-US" sz="2400" dirty="0">
                <a:solidFill>
                  <a:schemeClr val="bg1"/>
                </a:solidFill>
              </a:rPr>
              <a:t>For questions about this slide deck, please contact </a:t>
            </a:r>
            <a:r>
              <a:rPr lang="en-US" sz="2400" u="sng" dirty="0">
                <a:solidFill>
                  <a:schemeClr val="bg1"/>
                </a:solidFill>
                <a:hlinkClick r:id="rId3">
                  <a:extLst>
                    <a:ext uri="{A12FA001-AC4F-418D-AE19-62706E023703}">
                      <ahyp:hlinkClr xmlns:ahyp="http://schemas.microsoft.com/office/drawing/2018/hyperlinkcolor" val="tx"/>
                    </a:ext>
                  </a:extLst>
                </a:hlinkClick>
              </a:rPr>
              <a:t>fellowships@cdc.gov</a:t>
            </a:r>
            <a:r>
              <a:rPr lang="en-US" sz="2400" u="sng" dirty="0">
                <a:solidFill>
                  <a:schemeClr val="bg1"/>
                </a:solidFill>
              </a:rPr>
              <a:t> </a:t>
            </a:r>
            <a:endParaRPr lang="en-US" sz="2400" u="sng" dirty="0"/>
          </a:p>
        </p:txBody>
      </p:sp>
      <p:sp>
        <p:nvSpPr>
          <p:cNvPr id="2" name="Title 1" hidden="1">
            <a:extLst>
              <a:ext uri="{FF2B5EF4-FFF2-40B4-BE49-F238E27FC236}">
                <a16:creationId xmlns:a16="http://schemas.microsoft.com/office/drawing/2014/main" id="{9559111E-4291-4364-AEEF-CD2CDAF7FC0E}"/>
              </a:ext>
            </a:extLst>
          </p:cNvPr>
          <p:cNvSpPr>
            <a:spLocks noGrp="1"/>
          </p:cNvSpPr>
          <p:nvPr>
            <p:ph type="ctrTitle"/>
          </p:nvPr>
        </p:nvSpPr>
        <p:spPr/>
        <p:txBody>
          <a:bodyPr/>
          <a:lstStyle/>
          <a:p>
            <a:r>
              <a:rPr lang="en-US" dirty="0"/>
              <a:t>How to Use this Resource</a:t>
            </a:r>
          </a:p>
        </p:txBody>
      </p:sp>
    </p:spTree>
    <p:extLst>
      <p:ext uri="{BB962C8B-B14F-4D97-AF65-F5344CB8AC3E}">
        <p14:creationId xmlns:p14="http://schemas.microsoft.com/office/powerpoint/2010/main" val="3234485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C183D7F6-B498-43B3-948B-1728B52AA6E4}">
                <adec:decorative xmlns:adec="http://schemas.microsoft.com/office/drawing/2017/decorative" val="1"/>
              </a:ext>
            </a:extLst>
          </p:cNvPr>
          <p:cNvGrpSpPr/>
          <p:nvPr/>
        </p:nvGrpSpPr>
        <p:grpSpPr>
          <a:xfrm>
            <a:off x="-11017" y="2313280"/>
            <a:ext cx="12203017" cy="1399142"/>
            <a:chOff x="-11017" y="3205908"/>
            <a:chExt cx="12203017" cy="1399142"/>
          </a:xfrm>
        </p:grpSpPr>
        <p:cxnSp>
          <p:nvCxnSpPr>
            <p:cNvPr id="3" name="Straight Connector 2"/>
            <p:cNvCxnSpPr/>
            <p:nvPr/>
          </p:nvCxnSpPr>
          <p:spPr>
            <a:xfrm>
              <a:off x="-11017" y="3800819"/>
              <a:ext cx="12203017"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42291" y="3205908"/>
              <a:ext cx="9296399" cy="1399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C183D7F6-B498-43B3-948B-1728B52AA6E4}">
                <adec:decorative xmlns:adec="http://schemas.microsoft.com/office/drawing/2017/decorative" val="1"/>
              </a:ext>
            </a:extLst>
          </p:cNvPr>
          <p:cNvSpPr/>
          <p:nvPr/>
        </p:nvSpPr>
        <p:spPr>
          <a:xfrm>
            <a:off x="2130386" y="1663285"/>
            <a:ext cx="2181340" cy="2170323"/>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C183D7F6-B498-43B3-948B-1728B52AA6E4}">
                <adec:decorative xmlns:adec="http://schemas.microsoft.com/office/drawing/2017/decorative" val="1"/>
              </a:ext>
            </a:extLst>
          </p:cNvPr>
          <p:cNvSpPr/>
          <p:nvPr/>
        </p:nvSpPr>
        <p:spPr>
          <a:xfrm>
            <a:off x="4999820" y="1663285"/>
            <a:ext cx="2181340" cy="2170323"/>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C183D7F6-B498-43B3-948B-1728B52AA6E4}">
                <adec:decorative xmlns:adec="http://schemas.microsoft.com/office/drawing/2017/decorative" val="1"/>
              </a:ext>
            </a:extLst>
          </p:cNvPr>
          <p:cNvSpPr/>
          <p:nvPr/>
        </p:nvSpPr>
        <p:spPr>
          <a:xfrm>
            <a:off x="7869254" y="1663285"/>
            <a:ext cx="2181340" cy="2170323"/>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05565" y="278991"/>
            <a:ext cx="11569847" cy="1077218"/>
          </a:xfrm>
          <a:prstGeom prst="rect">
            <a:avLst/>
          </a:prstGeom>
        </p:spPr>
        <p:txBody>
          <a:bodyPr wrap="square">
            <a:spAutoFit/>
          </a:bodyPr>
          <a:lstStyle/>
          <a:p>
            <a:pPr algn="ctr"/>
            <a:r>
              <a:rPr lang="en-US" sz="3200" b="1" dirty="0">
                <a:solidFill>
                  <a:schemeClr val="bg2">
                    <a:lumMod val="25000"/>
                  </a:schemeClr>
                </a:solidFill>
              </a:rPr>
              <a:t>Through short-term student rotations, </a:t>
            </a:r>
          </a:p>
          <a:p>
            <a:pPr algn="ctr"/>
            <a:r>
              <a:rPr lang="en-US" sz="3200" b="1" dirty="0">
                <a:solidFill>
                  <a:schemeClr val="bg2">
                    <a:lumMod val="25000"/>
                  </a:schemeClr>
                </a:solidFill>
              </a:rPr>
              <a:t>EEP prepares the next generation of public health clinicians.</a:t>
            </a:r>
          </a:p>
        </p:txBody>
      </p:sp>
      <p:sp>
        <p:nvSpPr>
          <p:cNvPr id="14" name="Rectangle 13"/>
          <p:cNvSpPr/>
          <p:nvPr/>
        </p:nvSpPr>
        <p:spPr>
          <a:xfrm>
            <a:off x="1647150" y="4084978"/>
            <a:ext cx="3115294" cy="1200329"/>
          </a:xfrm>
          <a:prstGeom prst="rect">
            <a:avLst/>
          </a:prstGeom>
        </p:spPr>
        <p:txBody>
          <a:bodyPr wrap="square">
            <a:spAutoFit/>
          </a:bodyPr>
          <a:lstStyle/>
          <a:p>
            <a:pPr algn="ctr"/>
            <a:r>
              <a:rPr lang="en-US" sz="2400" b="1" dirty="0">
                <a:solidFill>
                  <a:srgbClr val="000000"/>
                </a:solidFill>
              </a:rPr>
              <a:t>Applied epidemiology training</a:t>
            </a:r>
          </a:p>
          <a:p>
            <a:pPr algn="ctr"/>
            <a:r>
              <a:rPr lang="en-US" sz="2400" b="1" dirty="0">
                <a:solidFill>
                  <a:srgbClr val="000000"/>
                </a:solidFill>
              </a:rPr>
              <a:t>on-the-ground at CDC </a:t>
            </a:r>
          </a:p>
        </p:txBody>
      </p:sp>
      <p:sp>
        <p:nvSpPr>
          <p:cNvPr id="15" name="Rectangle 14"/>
          <p:cNvSpPr/>
          <p:nvPr/>
        </p:nvSpPr>
        <p:spPr>
          <a:xfrm>
            <a:off x="4762444" y="4103996"/>
            <a:ext cx="2656091" cy="1200329"/>
          </a:xfrm>
          <a:prstGeom prst="rect">
            <a:avLst/>
          </a:prstGeom>
        </p:spPr>
        <p:txBody>
          <a:bodyPr wrap="square">
            <a:spAutoFit/>
          </a:bodyPr>
          <a:lstStyle/>
          <a:p>
            <a:pPr algn="ctr"/>
            <a:r>
              <a:rPr lang="en-US" sz="2400" b="1" dirty="0">
                <a:solidFill>
                  <a:srgbClr val="000000"/>
                </a:solidFill>
              </a:rPr>
              <a:t>Mentorship by CDC</a:t>
            </a:r>
          </a:p>
          <a:p>
            <a:pPr algn="ctr"/>
            <a:r>
              <a:rPr lang="en-US" sz="2400" b="1" dirty="0">
                <a:solidFill>
                  <a:srgbClr val="000000"/>
                </a:solidFill>
              </a:rPr>
              <a:t>subject matter experts</a:t>
            </a:r>
            <a:endParaRPr lang="en-US" sz="2400" b="1" dirty="0"/>
          </a:p>
        </p:txBody>
      </p:sp>
      <p:sp>
        <p:nvSpPr>
          <p:cNvPr id="16" name="Rectangle 15"/>
          <p:cNvSpPr/>
          <p:nvPr/>
        </p:nvSpPr>
        <p:spPr>
          <a:xfrm>
            <a:off x="7469707" y="4084978"/>
            <a:ext cx="3346477" cy="1200329"/>
          </a:xfrm>
          <a:prstGeom prst="rect">
            <a:avLst/>
          </a:prstGeom>
        </p:spPr>
        <p:txBody>
          <a:bodyPr wrap="square">
            <a:spAutoFit/>
          </a:bodyPr>
          <a:lstStyle/>
          <a:p>
            <a:pPr algn="ctr"/>
            <a:r>
              <a:rPr lang="en-US" sz="2400" b="1" dirty="0">
                <a:solidFill>
                  <a:srgbClr val="000000"/>
                </a:solidFill>
              </a:rPr>
              <a:t>Develop leadership skills through experiential service learning</a:t>
            </a:r>
            <a:endParaRPr lang="en-US" sz="2400" b="1" dirty="0"/>
          </a:p>
        </p:txBody>
      </p:sp>
      <p:sp>
        <p:nvSpPr>
          <p:cNvPr id="25" name="Rectangle 24">
            <a:extLst>
              <a:ext uri="{C183D7F6-B498-43B3-948B-1728B52AA6E4}">
                <adec:decorative xmlns:adec="http://schemas.microsoft.com/office/drawing/2017/decorative" val="1"/>
              </a:ext>
            </a:extLst>
          </p:cNvPr>
          <p:cNvSpPr/>
          <p:nvPr/>
        </p:nvSpPr>
        <p:spPr>
          <a:xfrm>
            <a:off x="-11017" y="5923057"/>
            <a:ext cx="12203017" cy="93494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645661" y="6103926"/>
            <a:ext cx="3268844" cy="584775"/>
          </a:xfrm>
          <a:prstGeom prst="rect">
            <a:avLst/>
          </a:prstGeom>
        </p:spPr>
        <p:txBody>
          <a:bodyPr wrap="none">
            <a:spAutoFit/>
          </a:bodyPr>
          <a:lstStyle/>
          <a:p>
            <a:r>
              <a:rPr lang="en-US" sz="3200" b="1"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www.cdc.gov/EEP</a:t>
            </a:r>
            <a:endParaRPr lang="en-US" sz="3200" dirty="0">
              <a:solidFill>
                <a:schemeClr val="bg1"/>
              </a:solidFill>
            </a:endParaRPr>
          </a:p>
        </p:txBody>
      </p:sp>
      <p:grpSp>
        <p:nvGrpSpPr>
          <p:cNvPr id="30" name="Google Shape;450;p38" descr="Light bulb graphic"/>
          <p:cNvGrpSpPr/>
          <p:nvPr/>
        </p:nvGrpSpPr>
        <p:grpSpPr>
          <a:xfrm>
            <a:off x="8500223" y="2093118"/>
            <a:ext cx="919400" cy="1310656"/>
            <a:chOff x="6730350" y="2315900"/>
            <a:chExt cx="257700" cy="420100"/>
          </a:xfrm>
          <a:solidFill>
            <a:srgbClr val="7030A0"/>
          </a:solidFill>
        </p:grpSpPr>
        <p:sp>
          <p:nvSpPr>
            <p:cNvPr id="31" name="Google Shape;451;p38"/>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 name="Google Shape;452;p38"/>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 name="Google Shape;453;p38"/>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4" name="Google Shape;454;p38"/>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 name="Google Shape;455;p38"/>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39" name="Google Shape;471;p38" descr="Magnifying glass"/>
          <p:cNvGrpSpPr/>
          <p:nvPr/>
        </p:nvGrpSpPr>
        <p:grpSpPr>
          <a:xfrm>
            <a:off x="2730468" y="2260456"/>
            <a:ext cx="981176" cy="1008373"/>
            <a:chOff x="3955900" y="2984500"/>
            <a:chExt cx="414000" cy="422525"/>
          </a:xfrm>
          <a:solidFill>
            <a:srgbClr val="7030A0"/>
          </a:solidFill>
        </p:grpSpPr>
        <p:sp>
          <p:nvSpPr>
            <p:cNvPr id="40" name="Google Shape;472;p38"/>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1" name="Google Shape;473;p38"/>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2" name="Google Shape;474;p38"/>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44" name="Google Shape;447;p38" descr="Thumbs up graphic"/>
          <p:cNvGrpSpPr/>
          <p:nvPr/>
        </p:nvGrpSpPr>
        <p:grpSpPr>
          <a:xfrm>
            <a:off x="6163082" y="2629998"/>
            <a:ext cx="706567" cy="653333"/>
            <a:chOff x="5975075" y="2327500"/>
            <a:chExt cx="420100" cy="388350"/>
          </a:xfrm>
          <a:solidFill>
            <a:srgbClr val="7030A0"/>
          </a:solidFill>
        </p:grpSpPr>
        <p:sp>
          <p:nvSpPr>
            <p:cNvPr id="45" name="Google Shape;448;p38"/>
            <p:cNvSpPr/>
            <p:nvPr/>
          </p:nvSpPr>
          <p:spPr>
            <a:xfrm>
              <a:off x="5975075" y="2474650"/>
              <a:ext cx="98325" cy="220450"/>
            </a:xfrm>
            <a:custGeom>
              <a:avLst/>
              <a:gdLst/>
              <a:ahLst/>
              <a:cxnLst/>
              <a:rect l="l" t="t" r="r" b="b"/>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6" name="Google Shape;449;p38"/>
            <p:cNvSpPr/>
            <p:nvPr/>
          </p:nvSpPr>
          <p:spPr>
            <a:xfrm>
              <a:off x="6088025" y="2327500"/>
              <a:ext cx="307150" cy="388350"/>
            </a:xfrm>
            <a:custGeom>
              <a:avLst/>
              <a:gdLst/>
              <a:ahLst/>
              <a:cxnLst/>
              <a:rect l="l" t="t" r="r" b="b"/>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47" name="Google Shape;378;p38" descr="Word cloud graphic"/>
          <p:cNvSpPr/>
          <p:nvPr/>
        </p:nvSpPr>
        <p:spPr>
          <a:xfrm>
            <a:off x="5439398" y="2200994"/>
            <a:ext cx="723684" cy="680785"/>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 name="Title 1" hidden="1">
            <a:extLst>
              <a:ext uri="{FF2B5EF4-FFF2-40B4-BE49-F238E27FC236}">
                <a16:creationId xmlns:a16="http://schemas.microsoft.com/office/drawing/2014/main" id="{F226A6FD-76E9-4E4B-90DC-BFC6F64C73B1}"/>
              </a:ext>
            </a:extLst>
          </p:cNvPr>
          <p:cNvSpPr>
            <a:spLocks noGrp="1"/>
          </p:cNvSpPr>
          <p:nvPr>
            <p:ph type="title" idx="4294967295"/>
          </p:nvPr>
        </p:nvSpPr>
        <p:spPr/>
        <p:txBody>
          <a:bodyPr>
            <a:normAutofit fontScale="90000"/>
          </a:bodyPr>
          <a:lstStyle/>
          <a:p>
            <a:r>
              <a:rPr lang="en-US" dirty="0"/>
              <a:t>Through short-term student rotations, EEP prepares the next generation of public health clinicians.</a:t>
            </a:r>
          </a:p>
        </p:txBody>
      </p:sp>
    </p:spTree>
    <p:extLst>
      <p:ext uri="{BB962C8B-B14F-4D97-AF65-F5344CB8AC3E}">
        <p14:creationId xmlns:p14="http://schemas.microsoft.com/office/powerpoint/2010/main" val="2017254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ellows working in lab graphic"/>
          <p:cNvPicPr>
            <a:picLocks noChangeAspect="1"/>
          </p:cNvPicPr>
          <p:nvPr/>
        </p:nvPicPr>
        <p:blipFill rotWithShape="1">
          <a:blip r:embed="rId3" cstate="print">
            <a:extLst>
              <a:ext uri="{28A0092B-C50C-407E-A947-70E740481C1C}">
                <a14:useLocalDpi xmlns:a14="http://schemas.microsoft.com/office/drawing/2010/main" val="0"/>
              </a:ext>
            </a:extLst>
          </a:blip>
          <a:srcRect b="15142"/>
          <a:stretch/>
        </p:blipFill>
        <p:spPr>
          <a:xfrm>
            <a:off x="0" y="0"/>
            <a:ext cx="12192000" cy="6867007"/>
          </a:xfrm>
          <a:prstGeom prst="rect">
            <a:avLst/>
          </a:prstGeom>
        </p:spPr>
      </p:pic>
      <p:sp>
        <p:nvSpPr>
          <p:cNvPr id="8" name="Rectangle 7">
            <a:extLst>
              <a:ext uri="{C183D7F6-B498-43B3-948B-1728B52AA6E4}">
                <adec:decorative xmlns:adec="http://schemas.microsoft.com/office/drawing/2017/decorative" val="1"/>
              </a:ext>
            </a:extLst>
          </p:cNvPr>
          <p:cNvSpPr/>
          <p:nvPr/>
        </p:nvSpPr>
        <p:spPr>
          <a:xfrm>
            <a:off x="0" y="4215302"/>
            <a:ext cx="12192000" cy="1244528"/>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30303" y="4489461"/>
            <a:ext cx="12222303" cy="696211"/>
          </a:xfrm>
        </p:spPr>
        <p:txBody>
          <a:bodyPr>
            <a:normAutofit/>
          </a:bodyPr>
          <a:lstStyle/>
          <a:p>
            <a:pPr algn="ctr"/>
            <a:r>
              <a:rPr lang="en-US" b="1" dirty="0">
                <a:solidFill>
                  <a:schemeClr val="bg1"/>
                </a:solidFill>
                <a:effectLst>
                  <a:outerShdw blurRad="50800" dist="38100" dir="5400000" algn="t" rotWithShape="0">
                    <a:prstClr val="black">
                      <a:alpha val="40000"/>
                    </a:prstClr>
                  </a:outerShdw>
                </a:effectLst>
                <a:latin typeface="+mn-lt"/>
                <a:cs typeface="Calibri" panose="020F0502020204030204" pitchFamily="34" charset="0"/>
              </a:rPr>
              <a:t>Laboratory Leadership Service (LLS)</a:t>
            </a:r>
            <a:endParaRPr lang="en-US" b="1" dirty="0">
              <a:latin typeface="+mn-lt"/>
            </a:endParaRPr>
          </a:p>
        </p:txBody>
      </p:sp>
    </p:spTree>
    <p:extLst>
      <p:ext uri="{BB962C8B-B14F-4D97-AF65-F5344CB8AC3E}">
        <p14:creationId xmlns:p14="http://schemas.microsoft.com/office/powerpoint/2010/main" val="2764506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C183D7F6-B498-43B3-948B-1728B52AA6E4}">
                <adec:decorative xmlns:adec="http://schemas.microsoft.com/office/drawing/2017/decorative" val="1"/>
              </a:ext>
            </a:extLst>
          </p:cNvPr>
          <p:cNvGrpSpPr/>
          <p:nvPr/>
        </p:nvGrpSpPr>
        <p:grpSpPr>
          <a:xfrm>
            <a:off x="-11017" y="2274033"/>
            <a:ext cx="12203017" cy="1399142"/>
            <a:chOff x="-11017" y="3205908"/>
            <a:chExt cx="12203017" cy="1399142"/>
          </a:xfrm>
        </p:grpSpPr>
        <p:cxnSp>
          <p:nvCxnSpPr>
            <p:cNvPr id="3" name="Straight Connector 2"/>
            <p:cNvCxnSpPr/>
            <p:nvPr/>
          </p:nvCxnSpPr>
          <p:spPr>
            <a:xfrm>
              <a:off x="-11017" y="3800819"/>
              <a:ext cx="12203017" cy="0"/>
            </a:xfrm>
            <a:prstGeom prst="line">
              <a:avLst/>
            </a:prstGeom>
            <a:ln w="76200">
              <a:solidFill>
                <a:srgbClr val="1C75BC"/>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42291" y="3205908"/>
              <a:ext cx="9296399" cy="1399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C183D7F6-B498-43B3-948B-1728B52AA6E4}">
                <adec:decorative xmlns:adec="http://schemas.microsoft.com/office/drawing/2017/decorative" val="1"/>
              </a:ext>
            </a:extLst>
          </p:cNvPr>
          <p:cNvSpPr/>
          <p:nvPr/>
        </p:nvSpPr>
        <p:spPr>
          <a:xfrm>
            <a:off x="2130386" y="1624038"/>
            <a:ext cx="2181340" cy="2170323"/>
          </a:xfrm>
          <a:prstGeom prst="ellipse">
            <a:avLst/>
          </a:prstGeom>
          <a:noFill/>
          <a:ln w="76200">
            <a:solidFill>
              <a:srgbClr val="1C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C183D7F6-B498-43B3-948B-1728B52AA6E4}">
                <adec:decorative xmlns:adec="http://schemas.microsoft.com/office/drawing/2017/decorative" val="1"/>
              </a:ext>
            </a:extLst>
          </p:cNvPr>
          <p:cNvSpPr/>
          <p:nvPr/>
        </p:nvSpPr>
        <p:spPr>
          <a:xfrm>
            <a:off x="4999820" y="1624038"/>
            <a:ext cx="2181340" cy="2170323"/>
          </a:xfrm>
          <a:prstGeom prst="ellipse">
            <a:avLst/>
          </a:prstGeom>
          <a:noFill/>
          <a:ln w="76200">
            <a:solidFill>
              <a:srgbClr val="1C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C183D7F6-B498-43B3-948B-1728B52AA6E4}">
                <adec:decorative xmlns:adec="http://schemas.microsoft.com/office/drawing/2017/decorative" val="1"/>
              </a:ext>
            </a:extLst>
          </p:cNvPr>
          <p:cNvSpPr/>
          <p:nvPr/>
        </p:nvSpPr>
        <p:spPr>
          <a:xfrm>
            <a:off x="7869254" y="1624038"/>
            <a:ext cx="2181340" cy="2170323"/>
          </a:xfrm>
          <a:prstGeom prst="ellipse">
            <a:avLst/>
          </a:prstGeom>
          <a:noFill/>
          <a:ln w="76200">
            <a:solidFill>
              <a:srgbClr val="1C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aboratory Leadership Service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6126" y="1994414"/>
            <a:ext cx="1521874" cy="1163623"/>
          </a:xfrm>
          <a:prstGeom prst="rect">
            <a:avLst/>
          </a:prstGeom>
        </p:spPr>
      </p:pic>
      <p:sp>
        <p:nvSpPr>
          <p:cNvPr id="13" name="Rectangle 12"/>
          <p:cNvSpPr/>
          <p:nvPr/>
        </p:nvSpPr>
        <p:spPr>
          <a:xfrm>
            <a:off x="1073371" y="511949"/>
            <a:ext cx="10047382" cy="646331"/>
          </a:xfrm>
          <a:prstGeom prst="rect">
            <a:avLst/>
          </a:prstGeom>
        </p:spPr>
        <p:txBody>
          <a:bodyPr wrap="square">
            <a:spAutoFit/>
          </a:bodyPr>
          <a:lstStyle/>
          <a:p>
            <a:pPr algn="ctr"/>
            <a:r>
              <a:rPr lang="en-US" sz="3600" b="1" dirty="0">
                <a:solidFill>
                  <a:schemeClr val="bg2">
                    <a:lumMod val="25000"/>
                  </a:schemeClr>
                </a:solidFill>
              </a:rPr>
              <a:t>LLS trains the next generation of laboratory leaders.</a:t>
            </a:r>
          </a:p>
        </p:txBody>
      </p:sp>
      <p:sp>
        <p:nvSpPr>
          <p:cNvPr id="14" name="Rectangle 13"/>
          <p:cNvSpPr/>
          <p:nvPr/>
        </p:nvSpPr>
        <p:spPr>
          <a:xfrm>
            <a:off x="1631297" y="4023775"/>
            <a:ext cx="3179518" cy="1569660"/>
          </a:xfrm>
          <a:prstGeom prst="rect">
            <a:avLst/>
          </a:prstGeom>
        </p:spPr>
        <p:txBody>
          <a:bodyPr wrap="square">
            <a:spAutoFit/>
          </a:bodyPr>
          <a:lstStyle/>
          <a:p>
            <a:pPr algn="ctr"/>
            <a:r>
              <a:rPr lang="en-US" sz="2400" b="1" dirty="0">
                <a:solidFill>
                  <a:srgbClr val="000000"/>
                </a:solidFill>
              </a:rPr>
              <a:t>Experiential training</a:t>
            </a:r>
          </a:p>
          <a:p>
            <a:pPr algn="ctr"/>
            <a:r>
              <a:rPr lang="en-US" sz="2400" b="1" dirty="0">
                <a:solidFill>
                  <a:srgbClr val="000000"/>
                </a:solidFill>
              </a:rPr>
              <a:t>on-the-ground at CDC, </a:t>
            </a:r>
          </a:p>
          <a:p>
            <a:pPr algn="ctr"/>
            <a:r>
              <a:rPr lang="en-US" sz="2400" b="1" dirty="0">
                <a:solidFill>
                  <a:srgbClr val="000000"/>
                </a:solidFill>
              </a:rPr>
              <a:t>state labs and/or </a:t>
            </a:r>
          </a:p>
          <a:p>
            <a:pPr algn="ctr"/>
            <a:r>
              <a:rPr lang="en-US" sz="2400" b="1" dirty="0">
                <a:solidFill>
                  <a:srgbClr val="000000"/>
                </a:solidFill>
              </a:rPr>
              <a:t>in the field</a:t>
            </a:r>
            <a:endParaRPr lang="en-US" sz="2400" b="1" dirty="0"/>
          </a:p>
        </p:txBody>
      </p:sp>
      <p:sp>
        <p:nvSpPr>
          <p:cNvPr id="15" name="Rectangle 14"/>
          <p:cNvSpPr/>
          <p:nvPr/>
        </p:nvSpPr>
        <p:spPr>
          <a:xfrm>
            <a:off x="4869195" y="4023775"/>
            <a:ext cx="2679677" cy="1569660"/>
          </a:xfrm>
          <a:prstGeom prst="rect">
            <a:avLst/>
          </a:prstGeom>
        </p:spPr>
        <p:txBody>
          <a:bodyPr wrap="square">
            <a:spAutoFit/>
          </a:bodyPr>
          <a:lstStyle/>
          <a:p>
            <a:pPr algn="ctr"/>
            <a:r>
              <a:rPr lang="en-US" sz="2400" b="1" dirty="0">
                <a:solidFill>
                  <a:srgbClr val="000000"/>
                </a:solidFill>
              </a:rPr>
              <a:t>Bolster knowledge of laboratory quality </a:t>
            </a:r>
          </a:p>
          <a:p>
            <a:pPr algn="ctr"/>
            <a:r>
              <a:rPr lang="en-US" sz="2400" b="1" dirty="0">
                <a:solidFill>
                  <a:srgbClr val="000000"/>
                </a:solidFill>
              </a:rPr>
              <a:t>management</a:t>
            </a:r>
            <a:endParaRPr lang="en-US" sz="2400" b="1" dirty="0"/>
          </a:p>
        </p:txBody>
      </p:sp>
      <p:sp>
        <p:nvSpPr>
          <p:cNvPr id="16" name="Rectangle 15"/>
          <p:cNvSpPr/>
          <p:nvPr/>
        </p:nvSpPr>
        <p:spPr>
          <a:xfrm>
            <a:off x="7648435" y="3993257"/>
            <a:ext cx="2663527" cy="1569660"/>
          </a:xfrm>
          <a:prstGeom prst="rect">
            <a:avLst/>
          </a:prstGeom>
        </p:spPr>
        <p:txBody>
          <a:bodyPr wrap="square">
            <a:spAutoFit/>
          </a:bodyPr>
          <a:lstStyle/>
          <a:p>
            <a:pPr algn="ctr"/>
            <a:r>
              <a:rPr lang="en-US" sz="2400" b="1" dirty="0">
                <a:solidFill>
                  <a:srgbClr val="000000"/>
                </a:solidFill>
              </a:rPr>
              <a:t>Develop leadership skills in scientific research and biosafety</a:t>
            </a:r>
            <a:endParaRPr lang="en-US" sz="2400" b="1" dirty="0"/>
          </a:p>
        </p:txBody>
      </p:sp>
      <p:sp>
        <p:nvSpPr>
          <p:cNvPr id="17" name="Google Shape;328;p38" descr="Map location pointer graphic"/>
          <p:cNvSpPr/>
          <p:nvPr/>
        </p:nvSpPr>
        <p:spPr>
          <a:xfrm>
            <a:off x="2810766" y="2165438"/>
            <a:ext cx="825061" cy="1036142"/>
          </a:xfrm>
          <a:custGeom>
            <a:avLst/>
            <a:gdLst/>
            <a:ahLst/>
            <a:cxnLst/>
            <a:rect l="l" t="t" r="r" b="b"/>
            <a:pathLst>
              <a:path w="12018" h="15924" extrusionOk="0">
                <a:moveTo>
                  <a:pt x="6278" y="3444"/>
                </a:moveTo>
                <a:lnTo>
                  <a:pt x="6522" y="3493"/>
                </a:lnTo>
                <a:lnTo>
                  <a:pt x="6766" y="3542"/>
                </a:lnTo>
                <a:lnTo>
                  <a:pt x="7010" y="3639"/>
                </a:lnTo>
                <a:lnTo>
                  <a:pt x="7230" y="3737"/>
                </a:lnTo>
                <a:lnTo>
                  <a:pt x="7450" y="3883"/>
                </a:lnTo>
                <a:lnTo>
                  <a:pt x="7645" y="4030"/>
                </a:lnTo>
                <a:lnTo>
                  <a:pt x="7816" y="4201"/>
                </a:lnTo>
                <a:lnTo>
                  <a:pt x="7987" y="4372"/>
                </a:lnTo>
                <a:lnTo>
                  <a:pt x="8134" y="4567"/>
                </a:lnTo>
                <a:lnTo>
                  <a:pt x="8280" y="4787"/>
                </a:lnTo>
                <a:lnTo>
                  <a:pt x="8378" y="5007"/>
                </a:lnTo>
                <a:lnTo>
                  <a:pt x="8476" y="5251"/>
                </a:lnTo>
                <a:lnTo>
                  <a:pt x="8525" y="5495"/>
                </a:lnTo>
                <a:lnTo>
                  <a:pt x="8573" y="5740"/>
                </a:lnTo>
                <a:lnTo>
                  <a:pt x="8573" y="6008"/>
                </a:lnTo>
                <a:lnTo>
                  <a:pt x="8573" y="6277"/>
                </a:lnTo>
                <a:lnTo>
                  <a:pt x="8525" y="6521"/>
                </a:lnTo>
                <a:lnTo>
                  <a:pt x="8476" y="6765"/>
                </a:lnTo>
                <a:lnTo>
                  <a:pt x="8378" y="7010"/>
                </a:lnTo>
                <a:lnTo>
                  <a:pt x="8280" y="7229"/>
                </a:lnTo>
                <a:lnTo>
                  <a:pt x="8134" y="7449"/>
                </a:lnTo>
                <a:lnTo>
                  <a:pt x="7987" y="7645"/>
                </a:lnTo>
                <a:lnTo>
                  <a:pt x="7816" y="7816"/>
                </a:lnTo>
                <a:lnTo>
                  <a:pt x="7645" y="7987"/>
                </a:lnTo>
                <a:lnTo>
                  <a:pt x="7450" y="8133"/>
                </a:lnTo>
                <a:lnTo>
                  <a:pt x="7230" y="8280"/>
                </a:lnTo>
                <a:lnTo>
                  <a:pt x="7010" y="8377"/>
                </a:lnTo>
                <a:lnTo>
                  <a:pt x="6766" y="8475"/>
                </a:lnTo>
                <a:lnTo>
                  <a:pt x="6522" y="8524"/>
                </a:lnTo>
                <a:lnTo>
                  <a:pt x="6278" y="8573"/>
                </a:lnTo>
                <a:lnTo>
                  <a:pt x="5740" y="8573"/>
                </a:lnTo>
                <a:lnTo>
                  <a:pt x="5496" y="8524"/>
                </a:lnTo>
                <a:lnTo>
                  <a:pt x="5252" y="8475"/>
                </a:lnTo>
                <a:lnTo>
                  <a:pt x="5008" y="8377"/>
                </a:lnTo>
                <a:lnTo>
                  <a:pt x="4788" y="8280"/>
                </a:lnTo>
                <a:lnTo>
                  <a:pt x="4568" y="8133"/>
                </a:lnTo>
                <a:lnTo>
                  <a:pt x="4373" y="7987"/>
                </a:lnTo>
                <a:lnTo>
                  <a:pt x="4202" y="7816"/>
                </a:lnTo>
                <a:lnTo>
                  <a:pt x="4031" y="7645"/>
                </a:lnTo>
                <a:lnTo>
                  <a:pt x="3884" y="7449"/>
                </a:lnTo>
                <a:lnTo>
                  <a:pt x="3738" y="7229"/>
                </a:lnTo>
                <a:lnTo>
                  <a:pt x="3640" y="7010"/>
                </a:lnTo>
                <a:lnTo>
                  <a:pt x="3542" y="6765"/>
                </a:lnTo>
                <a:lnTo>
                  <a:pt x="3493" y="6521"/>
                </a:lnTo>
                <a:lnTo>
                  <a:pt x="3445" y="6277"/>
                </a:lnTo>
                <a:lnTo>
                  <a:pt x="3445" y="6008"/>
                </a:lnTo>
                <a:lnTo>
                  <a:pt x="3445" y="5740"/>
                </a:lnTo>
                <a:lnTo>
                  <a:pt x="3493" y="5495"/>
                </a:lnTo>
                <a:lnTo>
                  <a:pt x="3542" y="5251"/>
                </a:lnTo>
                <a:lnTo>
                  <a:pt x="3640" y="5007"/>
                </a:lnTo>
                <a:lnTo>
                  <a:pt x="3738" y="4787"/>
                </a:lnTo>
                <a:lnTo>
                  <a:pt x="3884" y="4567"/>
                </a:lnTo>
                <a:lnTo>
                  <a:pt x="4031" y="4372"/>
                </a:lnTo>
                <a:lnTo>
                  <a:pt x="4202" y="4201"/>
                </a:lnTo>
                <a:lnTo>
                  <a:pt x="4373" y="4030"/>
                </a:lnTo>
                <a:lnTo>
                  <a:pt x="4568" y="3883"/>
                </a:lnTo>
                <a:lnTo>
                  <a:pt x="4788" y="3737"/>
                </a:lnTo>
                <a:lnTo>
                  <a:pt x="5008" y="3639"/>
                </a:lnTo>
                <a:lnTo>
                  <a:pt x="5252" y="3542"/>
                </a:lnTo>
                <a:lnTo>
                  <a:pt x="5496" y="3493"/>
                </a:lnTo>
                <a:lnTo>
                  <a:pt x="5740" y="3444"/>
                </a:lnTo>
                <a:close/>
                <a:moveTo>
                  <a:pt x="5691" y="0"/>
                </a:moveTo>
                <a:lnTo>
                  <a:pt x="5398" y="25"/>
                </a:lnTo>
                <a:lnTo>
                  <a:pt x="5105" y="73"/>
                </a:lnTo>
                <a:lnTo>
                  <a:pt x="4788" y="122"/>
                </a:lnTo>
                <a:lnTo>
                  <a:pt x="4519" y="196"/>
                </a:lnTo>
                <a:lnTo>
                  <a:pt x="4226" y="269"/>
                </a:lnTo>
                <a:lnTo>
                  <a:pt x="3664" y="464"/>
                </a:lnTo>
                <a:lnTo>
                  <a:pt x="3152" y="733"/>
                </a:lnTo>
                <a:lnTo>
                  <a:pt x="2639" y="1026"/>
                </a:lnTo>
                <a:lnTo>
                  <a:pt x="2199" y="1368"/>
                </a:lnTo>
                <a:lnTo>
                  <a:pt x="1759" y="1759"/>
                </a:lnTo>
                <a:lnTo>
                  <a:pt x="1369" y="2198"/>
                </a:lnTo>
                <a:lnTo>
                  <a:pt x="1027" y="2638"/>
                </a:lnTo>
                <a:lnTo>
                  <a:pt x="734" y="3151"/>
                </a:lnTo>
                <a:lnTo>
                  <a:pt x="465" y="3664"/>
                </a:lnTo>
                <a:lnTo>
                  <a:pt x="270" y="4225"/>
                </a:lnTo>
                <a:lnTo>
                  <a:pt x="196" y="4518"/>
                </a:lnTo>
                <a:lnTo>
                  <a:pt x="123" y="4787"/>
                </a:lnTo>
                <a:lnTo>
                  <a:pt x="74" y="5105"/>
                </a:lnTo>
                <a:lnTo>
                  <a:pt x="25" y="5398"/>
                </a:lnTo>
                <a:lnTo>
                  <a:pt x="1" y="5691"/>
                </a:lnTo>
                <a:lnTo>
                  <a:pt x="1" y="6008"/>
                </a:lnTo>
                <a:lnTo>
                  <a:pt x="25" y="6448"/>
                </a:lnTo>
                <a:lnTo>
                  <a:pt x="74" y="6887"/>
                </a:lnTo>
                <a:lnTo>
                  <a:pt x="147" y="7352"/>
                </a:lnTo>
                <a:lnTo>
                  <a:pt x="270" y="7791"/>
                </a:lnTo>
                <a:lnTo>
                  <a:pt x="392" y="8231"/>
                </a:lnTo>
                <a:lnTo>
                  <a:pt x="563" y="8670"/>
                </a:lnTo>
                <a:lnTo>
                  <a:pt x="734" y="9110"/>
                </a:lnTo>
                <a:lnTo>
                  <a:pt x="929" y="9550"/>
                </a:lnTo>
                <a:lnTo>
                  <a:pt x="1149" y="9965"/>
                </a:lnTo>
                <a:lnTo>
                  <a:pt x="1393" y="10404"/>
                </a:lnTo>
                <a:lnTo>
                  <a:pt x="1906" y="11210"/>
                </a:lnTo>
                <a:lnTo>
                  <a:pt x="2443" y="11992"/>
                </a:lnTo>
                <a:lnTo>
                  <a:pt x="3005" y="12725"/>
                </a:lnTo>
                <a:lnTo>
                  <a:pt x="3567" y="13408"/>
                </a:lnTo>
                <a:lnTo>
                  <a:pt x="4104" y="14019"/>
                </a:lnTo>
                <a:lnTo>
                  <a:pt x="4617" y="14581"/>
                </a:lnTo>
                <a:lnTo>
                  <a:pt x="5081" y="15045"/>
                </a:lnTo>
                <a:lnTo>
                  <a:pt x="5740" y="15680"/>
                </a:lnTo>
                <a:lnTo>
                  <a:pt x="6009" y="15924"/>
                </a:lnTo>
                <a:lnTo>
                  <a:pt x="6278" y="15680"/>
                </a:lnTo>
                <a:lnTo>
                  <a:pt x="6937" y="15045"/>
                </a:lnTo>
                <a:lnTo>
                  <a:pt x="7401" y="14581"/>
                </a:lnTo>
                <a:lnTo>
                  <a:pt x="7914" y="14019"/>
                </a:lnTo>
                <a:lnTo>
                  <a:pt x="8451" y="13408"/>
                </a:lnTo>
                <a:lnTo>
                  <a:pt x="9013" y="12725"/>
                </a:lnTo>
                <a:lnTo>
                  <a:pt x="9575" y="11992"/>
                </a:lnTo>
                <a:lnTo>
                  <a:pt x="10112" y="11210"/>
                </a:lnTo>
                <a:lnTo>
                  <a:pt x="10625" y="10404"/>
                </a:lnTo>
                <a:lnTo>
                  <a:pt x="10869" y="9965"/>
                </a:lnTo>
                <a:lnTo>
                  <a:pt x="11089" y="9550"/>
                </a:lnTo>
                <a:lnTo>
                  <a:pt x="11284" y="9110"/>
                </a:lnTo>
                <a:lnTo>
                  <a:pt x="11455" y="8670"/>
                </a:lnTo>
                <a:lnTo>
                  <a:pt x="11626" y="8231"/>
                </a:lnTo>
                <a:lnTo>
                  <a:pt x="11748" y="7791"/>
                </a:lnTo>
                <a:lnTo>
                  <a:pt x="11871" y="7352"/>
                </a:lnTo>
                <a:lnTo>
                  <a:pt x="11944" y="6887"/>
                </a:lnTo>
                <a:lnTo>
                  <a:pt x="11993" y="6448"/>
                </a:lnTo>
                <a:lnTo>
                  <a:pt x="12017" y="6008"/>
                </a:lnTo>
                <a:lnTo>
                  <a:pt x="12017" y="5691"/>
                </a:lnTo>
                <a:lnTo>
                  <a:pt x="11993" y="5398"/>
                </a:lnTo>
                <a:lnTo>
                  <a:pt x="11944" y="5105"/>
                </a:lnTo>
                <a:lnTo>
                  <a:pt x="11895" y="4787"/>
                </a:lnTo>
                <a:lnTo>
                  <a:pt x="11822" y="4518"/>
                </a:lnTo>
                <a:lnTo>
                  <a:pt x="11748" y="4225"/>
                </a:lnTo>
                <a:lnTo>
                  <a:pt x="11553" y="3664"/>
                </a:lnTo>
                <a:lnTo>
                  <a:pt x="11284" y="3151"/>
                </a:lnTo>
                <a:lnTo>
                  <a:pt x="10991" y="2638"/>
                </a:lnTo>
                <a:lnTo>
                  <a:pt x="10649" y="2198"/>
                </a:lnTo>
                <a:lnTo>
                  <a:pt x="10259" y="1759"/>
                </a:lnTo>
                <a:lnTo>
                  <a:pt x="9819" y="1368"/>
                </a:lnTo>
                <a:lnTo>
                  <a:pt x="9379" y="1026"/>
                </a:lnTo>
                <a:lnTo>
                  <a:pt x="8866" y="733"/>
                </a:lnTo>
                <a:lnTo>
                  <a:pt x="8354" y="464"/>
                </a:lnTo>
                <a:lnTo>
                  <a:pt x="7792" y="269"/>
                </a:lnTo>
                <a:lnTo>
                  <a:pt x="7499" y="196"/>
                </a:lnTo>
                <a:lnTo>
                  <a:pt x="7230" y="122"/>
                </a:lnTo>
                <a:lnTo>
                  <a:pt x="6913" y="73"/>
                </a:lnTo>
                <a:lnTo>
                  <a:pt x="6620" y="25"/>
                </a:lnTo>
                <a:lnTo>
                  <a:pt x="6326" y="0"/>
                </a:lnTo>
                <a:close/>
              </a:path>
            </a:pathLst>
          </a:custGeom>
          <a:solidFill>
            <a:srgbClr val="1C7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18" name="Google Shape;429;p38" descr="Lab flask graphic"/>
          <p:cNvGrpSpPr/>
          <p:nvPr/>
        </p:nvGrpSpPr>
        <p:grpSpPr>
          <a:xfrm>
            <a:off x="8429235" y="2093092"/>
            <a:ext cx="1019565" cy="1180834"/>
            <a:chOff x="611175" y="2326900"/>
            <a:chExt cx="362700" cy="389575"/>
          </a:xfrm>
          <a:solidFill>
            <a:srgbClr val="1C75BC"/>
          </a:solidFill>
        </p:grpSpPr>
        <p:sp>
          <p:nvSpPr>
            <p:cNvPr id="19" name="Google Shape;430;p38"/>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0" name="Google Shape;431;p38"/>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1" name="Google Shape;432;p38"/>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 name="Google Shape;433;p38"/>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25" name="Rectangle 24">
            <a:extLst>
              <a:ext uri="{C183D7F6-B498-43B3-948B-1728B52AA6E4}">
                <adec:decorative xmlns:adec="http://schemas.microsoft.com/office/drawing/2017/decorative" val="1"/>
              </a:ext>
            </a:extLst>
          </p:cNvPr>
          <p:cNvSpPr/>
          <p:nvPr/>
        </p:nvSpPr>
        <p:spPr>
          <a:xfrm>
            <a:off x="-11017" y="5923057"/>
            <a:ext cx="12203017" cy="934944"/>
          </a:xfrm>
          <a:prstGeom prst="rect">
            <a:avLst/>
          </a:prstGeom>
          <a:solidFill>
            <a:srgbClr val="1C75BC"/>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501914" y="6098141"/>
            <a:ext cx="3190297" cy="584775"/>
          </a:xfrm>
          <a:prstGeom prst="rect">
            <a:avLst/>
          </a:prstGeom>
        </p:spPr>
        <p:txBody>
          <a:bodyPr wrap="none">
            <a:spAutoFit/>
          </a:bodyPr>
          <a:lstStyle/>
          <a:p>
            <a:r>
              <a:rPr lang="en-US" sz="3200" b="1"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www.cdc.gov/LLS</a:t>
            </a:r>
            <a:endParaRPr lang="en-US" sz="3200" dirty="0">
              <a:solidFill>
                <a:schemeClr val="bg1"/>
              </a:solidFill>
            </a:endParaRPr>
          </a:p>
        </p:txBody>
      </p:sp>
      <p:sp>
        <p:nvSpPr>
          <p:cNvPr id="2" name="Title 1" hidden="1">
            <a:extLst>
              <a:ext uri="{FF2B5EF4-FFF2-40B4-BE49-F238E27FC236}">
                <a16:creationId xmlns:a16="http://schemas.microsoft.com/office/drawing/2014/main" id="{7671BC41-824C-466B-B708-14BD3BC61F9D}"/>
              </a:ext>
            </a:extLst>
          </p:cNvPr>
          <p:cNvSpPr>
            <a:spLocks noGrp="1"/>
          </p:cNvSpPr>
          <p:nvPr>
            <p:ph type="title" idx="4294967295"/>
          </p:nvPr>
        </p:nvSpPr>
        <p:spPr/>
        <p:txBody>
          <a:bodyPr/>
          <a:lstStyle/>
          <a:p>
            <a:r>
              <a:rPr lang="en-US" dirty="0"/>
              <a:t>LLS trains the next generation of laboratory leaders.</a:t>
            </a:r>
          </a:p>
        </p:txBody>
      </p:sp>
    </p:spTree>
    <p:extLst>
      <p:ext uri="{BB962C8B-B14F-4D97-AF65-F5344CB8AC3E}">
        <p14:creationId xmlns:p14="http://schemas.microsoft.com/office/powerpoint/2010/main" val="1025855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oup posing in front of Centers for Disease Control and Prevention sign"/>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25051"/>
          <a:stretch/>
        </p:blipFill>
        <p:spPr>
          <a:xfrm>
            <a:off x="0" y="0"/>
            <a:ext cx="12191999" cy="6870357"/>
          </a:xfrm>
          <a:prstGeom prst="rect">
            <a:avLst/>
          </a:prstGeom>
        </p:spPr>
      </p:pic>
      <p:sp>
        <p:nvSpPr>
          <p:cNvPr id="8" name="Rectangle 7">
            <a:extLst>
              <a:ext uri="{C183D7F6-B498-43B3-948B-1728B52AA6E4}">
                <adec:decorative xmlns:adec="http://schemas.microsoft.com/office/drawing/2017/decorative" val="1"/>
              </a:ext>
            </a:extLst>
          </p:cNvPr>
          <p:cNvSpPr/>
          <p:nvPr/>
        </p:nvSpPr>
        <p:spPr>
          <a:xfrm>
            <a:off x="0" y="4215302"/>
            <a:ext cx="12192000" cy="1244528"/>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itle 6"/>
          <p:cNvSpPr>
            <a:spLocks noGrp="1"/>
          </p:cNvSpPr>
          <p:nvPr>
            <p:ph type="title"/>
          </p:nvPr>
        </p:nvSpPr>
        <p:spPr>
          <a:xfrm>
            <a:off x="-30303" y="4489461"/>
            <a:ext cx="12222303" cy="696211"/>
          </a:xfrm>
        </p:spPr>
        <p:txBody>
          <a:bodyPr>
            <a:normAutofit fontScale="90000"/>
          </a:bodyPr>
          <a:lstStyle/>
          <a:p>
            <a:pPr algn="ctr"/>
            <a:r>
              <a:rPr lang="en-US" b="1" dirty="0">
                <a:solidFill>
                  <a:schemeClr val="bg1"/>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Preventive Medicine Residency and Fellowship (PMR/F)</a:t>
            </a:r>
            <a:endParaRPr lang="en-US" b="1" dirty="0">
              <a:latin typeface="+mn-lt"/>
            </a:endParaRPr>
          </a:p>
        </p:txBody>
      </p:sp>
    </p:spTree>
    <p:extLst>
      <p:ext uri="{BB962C8B-B14F-4D97-AF65-F5344CB8AC3E}">
        <p14:creationId xmlns:p14="http://schemas.microsoft.com/office/powerpoint/2010/main" val="2834836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C183D7F6-B498-43B3-948B-1728B52AA6E4}">
                <adec:decorative xmlns:adec="http://schemas.microsoft.com/office/drawing/2017/decorative" val="1"/>
              </a:ext>
            </a:extLst>
          </p:cNvPr>
          <p:cNvGrpSpPr/>
          <p:nvPr/>
        </p:nvGrpSpPr>
        <p:grpSpPr>
          <a:xfrm>
            <a:off x="0" y="2121691"/>
            <a:ext cx="12203017" cy="1399142"/>
            <a:chOff x="-11017" y="3205908"/>
            <a:chExt cx="12203017" cy="1399142"/>
          </a:xfrm>
        </p:grpSpPr>
        <p:cxnSp>
          <p:nvCxnSpPr>
            <p:cNvPr id="3" name="Straight Connector 2"/>
            <p:cNvCxnSpPr/>
            <p:nvPr/>
          </p:nvCxnSpPr>
          <p:spPr>
            <a:xfrm>
              <a:off x="-11017" y="3800819"/>
              <a:ext cx="12203017"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42291" y="3205908"/>
              <a:ext cx="9296399" cy="139914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C183D7F6-B498-43B3-948B-1728B52AA6E4}">
                <adec:decorative xmlns:adec="http://schemas.microsoft.com/office/drawing/2017/decorative" val="1"/>
              </a:ext>
            </a:extLst>
          </p:cNvPr>
          <p:cNvSpPr/>
          <p:nvPr/>
        </p:nvSpPr>
        <p:spPr>
          <a:xfrm>
            <a:off x="2141403" y="1471696"/>
            <a:ext cx="2181340" cy="2170323"/>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C183D7F6-B498-43B3-948B-1728B52AA6E4}">
                <adec:decorative xmlns:adec="http://schemas.microsoft.com/office/drawing/2017/decorative" val="1"/>
              </a:ext>
            </a:extLst>
          </p:cNvPr>
          <p:cNvSpPr/>
          <p:nvPr/>
        </p:nvSpPr>
        <p:spPr>
          <a:xfrm>
            <a:off x="5010837" y="1471696"/>
            <a:ext cx="2181340" cy="2170323"/>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C183D7F6-B498-43B3-948B-1728B52AA6E4}">
                <adec:decorative xmlns:adec="http://schemas.microsoft.com/office/drawing/2017/decorative" val="1"/>
              </a:ext>
            </a:extLst>
          </p:cNvPr>
          <p:cNvSpPr/>
          <p:nvPr/>
        </p:nvSpPr>
        <p:spPr>
          <a:xfrm>
            <a:off x="7880271" y="1471696"/>
            <a:ext cx="2181340" cy="2170323"/>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7844" y="511431"/>
            <a:ext cx="11582400" cy="523220"/>
          </a:xfrm>
          <a:prstGeom prst="rect">
            <a:avLst/>
          </a:prstGeom>
        </p:spPr>
        <p:txBody>
          <a:bodyPr wrap="square">
            <a:spAutoFit/>
          </a:bodyPr>
          <a:lstStyle/>
          <a:p>
            <a:pPr lvl="1" algn="ctr"/>
            <a:r>
              <a:rPr lang="en-US" sz="2800" b="1" dirty="0"/>
              <a:t>PMR/F trains the next generation of preventive medicine leaders.</a:t>
            </a:r>
            <a:endParaRPr lang="en-US" sz="4000" b="1" dirty="0">
              <a:solidFill>
                <a:srgbClr val="000000"/>
              </a:solidFill>
            </a:endParaRPr>
          </a:p>
        </p:txBody>
      </p:sp>
      <p:sp>
        <p:nvSpPr>
          <p:cNvPr id="14" name="Rectangle 13"/>
          <p:cNvSpPr/>
          <p:nvPr/>
        </p:nvSpPr>
        <p:spPr>
          <a:xfrm>
            <a:off x="1606829" y="3823043"/>
            <a:ext cx="3250488" cy="1323439"/>
          </a:xfrm>
          <a:prstGeom prst="rect">
            <a:avLst/>
          </a:prstGeom>
        </p:spPr>
        <p:txBody>
          <a:bodyPr wrap="square">
            <a:spAutoFit/>
          </a:bodyPr>
          <a:lstStyle/>
          <a:p>
            <a:pPr algn="ctr"/>
            <a:r>
              <a:rPr lang="en-US" sz="2000" b="1" dirty="0"/>
              <a:t>Develop leadership and management skills in disease prevention and health promotion</a:t>
            </a:r>
          </a:p>
        </p:txBody>
      </p:sp>
      <p:sp>
        <p:nvSpPr>
          <p:cNvPr id="15" name="Rectangle 14"/>
          <p:cNvSpPr/>
          <p:nvPr/>
        </p:nvSpPr>
        <p:spPr>
          <a:xfrm>
            <a:off x="4894182" y="3817103"/>
            <a:ext cx="2406627" cy="1631216"/>
          </a:xfrm>
          <a:prstGeom prst="rect">
            <a:avLst/>
          </a:prstGeom>
        </p:spPr>
        <p:txBody>
          <a:bodyPr wrap="square">
            <a:spAutoFit/>
          </a:bodyPr>
          <a:lstStyle/>
          <a:p>
            <a:pPr algn="ctr"/>
            <a:r>
              <a:rPr lang="en-US" sz="2000" b="1" dirty="0"/>
              <a:t>Bridge medicine and public health to comprehensively address population health</a:t>
            </a:r>
          </a:p>
        </p:txBody>
      </p:sp>
      <p:sp>
        <p:nvSpPr>
          <p:cNvPr id="16" name="Rectangle 15"/>
          <p:cNvSpPr/>
          <p:nvPr/>
        </p:nvSpPr>
        <p:spPr>
          <a:xfrm>
            <a:off x="7244029" y="3846791"/>
            <a:ext cx="3556196" cy="1323439"/>
          </a:xfrm>
          <a:prstGeom prst="rect">
            <a:avLst/>
          </a:prstGeom>
        </p:spPr>
        <p:txBody>
          <a:bodyPr wrap="square">
            <a:spAutoFit/>
          </a:bodyPr>
          <a:lstStyle/>
          <a:p>
            <a:pPr algn="ctr"/>
            <a:r>
              <a:rPr lang="en-US" sz="2000" b="1" dirty="0"/>
              <a:t>Work at CDC or local health departments to address priority public health projects </a:t>
            </a:r>
            <a:r>
              <a:rPr lang="en-US" sz="2000" b="1"/>
              <a:t>and initiatives</a:t>
            </a:r>
            <a:endParaRPr lang="en-US" sz="2000" b="1" dirty="0"/>
          </a:p>
        </p:txBody>
      </p:sp>
      <p:sp>
        <p:nvSpPr>
          <p:cNvPr id="30" name="Rectangle 29">
            <a:extLst>
              <a:ext uri="{C183D7F6-B498-43B3-948B-1728B52AA6E4}">
                <adec:decorative xmlns:adec="http://schemas.microsoft.com/office/drawing/2017/decorative" val="1"/>
              </a:ext>
            </a:extLst>
          </p:cNvPr>
          <p:cNvSpPr/>
          <p:nvPr/>
        </p:nvSpPr>
        <p:spPr>
          <a:xfrm>
            <a:off x="-11017" y="5923057"/>
            <a:ext cx="12203017" cy="93494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666524" y="6098141"/>
            <a:ext cx="4169539" cy="584775"/>
          </a:xfrm>
          <a:prstGeom prst="rect">
            <a:avLst/>
          </a:prstGeom>
        </p:spPr>
        <p:txBody>
          <a:bodyPr wrap="none">
            <a:spAutoFit/>
          </a:bodyPr>
          <a:lstStyle/>
          <a:p>
            <a:r>
              <a:rPr lang="en-US" sz="3200" b="1"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www.cdc.gov/prevmed</a:t>
            </a:r>
            <a:endParaRPr lang="en-US" sz="3200" dirty="0">
              <a:solidFill>
                <a:schemeClr val="bg1"/>
              </a:solidFill>
            </a:endParaRPr>
          </a:p>
        </p:txBody>
      </p:sp>
      <p:grpSp>
        <p:nvGrpSpPr>
          <p:cNvPr id="32" name="Google Shape;417;p38" descr="Arrow hitting target graphic"/>
          <p:cNvGrpSpPr/>
          <p:nvPr/>
        </p:nvGrpSpPr>
        <p:grpSpPr>
          <a:xfrm>
            <a:off x="2834580" y="2082960"/>
            <a:ext cx="794986" cy="842686"/>
            <a:chOff x="5970800" y="1619250"/>
            <a:chExt cx="428650" cy="456725"/>
          </a:xfrm>
          <a:solidFill>
            <a:schemeClr val="accent2">
              <a:lumMod val="75000"/>
            </a:schemeClr>
          </a:solidFill>
        </p:grpSpPr>
        <p:sp>
          <p:nvSpPr>
            <p:cNvPr id="33" name="Google Shape;418;p38"/>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4" name="Google Shape;419;p38"/>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5" name="Google Shape;420;p38"/>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6" name="Google Shape;421;p38"/>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7" name="Google Shape;422;p38"/>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27" name="Google Shape;103;p7" descr="Map route graphic"/>
          <p:cNvSpPr/>
          <p:nvPr/>
        </p:nvSpPr>
        <p:spPr>
          <a:xfrm>
            <a:off x="5503816" y="2005250"/>
            <a:ext cx="1037719" cy="1055532"/>
          </a:xfrm>
          <a:custGeom>
            <a:avLst/>
            <a:gdLst/>
            <a:ahLst/>
            <a:cxnLst/>
            <a:rect l="l" t="t" r="r" b="b"/>
            <a:pathLst>
              <a:path w="5928" h="5947" extrusionOk="0">
                <a:moveTo>
                  <a:pt x="4828" y="746"/>
                </a:moveTo>
                <a:lnTo>
                  <a:pt x="4902" y="764"/>
                </a:lnTo>
                <a:lnTo>
                  <a:pt x="4958" y="783"/>
                </a:lnTo>
                <a:lnTo>
                  <a:pt x="5033" y="820"/>
                </a:lnTo>
                <a:lnTo>
                  <a:pt x="5089" y="857"/>
                </a:lnTo>
                <a:lnTo>
                  <a:pt x="5126" y="913"/>
                </a:lnTo>
                <a:lnTo>
                  <a:pt x="5163" y="969"/>
                </a:lnTo>
                <a:lnTo>
                  <a:pt x="5182" y="1044"/>
                </a:lnTo>
                <a:lnTo>
                  <a:pt x="5182" y="1118"/>
                </a:lnTo>
                <a:lnTo>
                  <a:pt x="5182" y="1193"/>
                </a:lnTo>
                <a:lnTo>
                  <a:pt x="5163" y="1268"/>
                </a:lnTo>
                <a:lnTo>
                  <a:pt x="5126" y="1323"/>
                </a:lnTo>
                <a:lnTo>
                  <a:pt x="5089" y="1379"/>
                </a:lnTo>
                <a:lnTo>
                  <a:pt x="5033" y="1435"/>
                </a:lnTo>
                <a:lnTo>
                  <a:pt x="4958" y="1454"/>
                </a:lnTo>
                <a:lnTo>
                  <a:pt x="4902" y="1491"/>
                </a:lnTo>
                <a:lnTo>
                  <a:pt x="4753" y="1491"/>
                </a:lnTo>
                <a:lnTo>
                  <a:pt x="4679" y="1454"/>
                </a:lnTo>
                <a:lnTo>
                  <a:pt x="4604" y="1435"/>
                </a:lnTo>
                <a:lnTo>
                  <a:pt x="4548" y="1379"/>
                </a:lnTo>
                <a:lnTo>
                  <a:pt x="4511" y="1323"/>
                </a:lnTo>
                <a:lnTo>
                  <a:pt x="4474" y="1268"/>
                </a:lnTo>
                <a:lnTo>
                  <a:pt x="4455" y="1193"/>
                </a:lnTo>
                <a:lnTo>
                  <a:pt x="4455" y="1118"/>
                </a:lnTo>
                <a:lnTo>
                  <a:pt x="4455" y="1044"/>
                </a:lnTo>
                <a:lnTo>
                  <a:pt x="4474" y="969"/>
                </a:lnTo>
                <a:lnTo>
                  <a:pt x="4511" y="913"/>
                </a:lnTo>
                <a:lnTo>
                  <a:pt x="4548" y="857"/>
                </a:lnTo>
                <a:lnTo>
                  <a:pt x="4604" y="820"/>
                </a:lnTo>
                <a:lnTo>
                  <a:pt x="4679" y="783"/>
                </a:lnTo>
                <a:lnTo>
                  <a:pt x="4753" y="764"/>
                </a:lnTo>
                <a:lnTo>
                  <a:pt x="4828" y="746"/>
                </a:lnTo>
                <a:close/>
                <a:moveTo>
                  <a:pt x="1100" y="3709"/>
                </a:moveTo>
                <a:lnTo>
                  <a:pt x="1174" y="3728"/>
                </a:lnTo>
                <a:lnTo>
                  <a:pt x="1249" y="3747"/>
                </a:lnTo>
                <a:lnTo>
                  <a:pt x="1323" y="3784"/>
                </a:lnTo>
                <a:lnTo>
                  <a:pt x="1379" y="3821"/>
                </a:lnTo>
                <a:lnTo>
                  <a:pt x="1417" y="3877"/>
                </a:lnTo>
                <a:lnTo>
                  <a:pt x="1454" y="3952"/>
                </a:lnTo>
                <a:lnTo>
                  <a:pt x="1473" y="4008"/>
                </a:lnTo>
                <a:lnTo>
                  <a:pt x="1473" y="4082"/>
                </a:lnTo>
                <a:lnTo>
                  <a:pt x="1473" y="4157"/>
                </a:lnTo>
                <a:lnTo>
                  <a:pt x="1454" y="4231"/>
                </a:lnTo>
                <a:lnTo>
                  <a:pt x="1417" y="4306"/>
                </a:lnTo>
                <a:lnTo>
                  <a:pt x="1379" y="4343"/>
                </a:lnTo>
                <a:lnTo>
                  <a:pt x="1323" y="4399"/>
                </a:lnTo>
                <a:lnTo>
                  <a:pt x="1249" y="4436"/>
                </a:lnTo>
                <a:lnTo>
                  <a:pt x="1174" y="4455"/>
                </a:lnTo>
                <a:lnTo>
                  <a:pt x="1025" y="4455"/>
                </a:lnTo>
                <a:lnTo>
                  <a:pt x="969" y="4436"/>
                </a:lnTo>
                <a:lnTo>
                  <a:pt x="895" y="4399"/>
                </a:lnTo>
                <a:lnTo>
                  <a:pt x="839" y="4343"/>
                </a:lnTo>
                <a:lnTo>
                  <a:pt x="802" y="4306"/>
                </a:lnTo>
                <a:lnTo>
                  <a:pt x="764" y="4231"/>
                </a:lnTo>
                <a:lnTo>
                  <a:pt x="746" y="4157"/>
                </a:lnTo>
                <a:lnTo>
                  <a:pt x="746" y="4082"/>
                </a:lnTo>
                <a:lnTo>
                  <a:pt x="746" y="4008"/>
                </a:lnTo>
                <a:lnTo>
                  <a:pt x="764" y="3952"/>
                </a:lnTo>
                <a:lnTo>
                  <a:pt x="802" y="3877"/>
                </a:lnTo>
                <a:lnTo>
                  <a:pt x="839" y="3821"/>
                </a:lnTo>
                <a:lnTo>
                  <a:pt x="895" y="3784"/>
                </a:lnTo>
                <a:lnTo>
                  <a:pt x="969" y="3747"/>
                </a:lnTo>
                <a:lnTo>
                  <a:pt x="1025" y="3728"/>
                </a:lnTo>
                <a:lnTo>
                  <a:pt x="1100" y="3709"/>
                </a:lnTo>
                <a:close/>
                <a:moveTo>
                  <a:pt x="988" y="2982"/>
                </a:moveTo>
                <a:lnTo>
                  <a:pt x="876" y="3001"/>
                </a:lnTo>
                <a:lnTo>
                  <a:pt x="671" y="3057"/>
                </a:lnTo>
                <a:lnTo>
                  <a:pt x="485" y="3169"/>
                </a:lnTo>
                <a:lnTo>
                  <a:pt x="317" y="3299"/>
                </a:lnTo>
                <a:lnTo>
                  <a:pt x="186" y="3467"/>
                </a:lnTo>
                <a:lnTo>
                  <a:pt x="75" y="3653"/>
                </a:lnTo>
                <a:lnTo>
                  <a:pt x="19" y="3859"/>
                </a:lnTo>
                <a:lnTo>
                  <a:pt x="0" y="3970"/>
                </a:lnTo>
                <a:lnTo>
                  <a:pt x="0" y="4082"/>
                </a:lnTo>
                <a:lnTo>
                  <a:pt x="0" y="4213"/>
                </a:lnTo>
                <a:lnTo>
                  <a:pt x="37" y="4343"/>
                </a:lnTo>
                <a:lnTo>
                  <a:pt x="93" y="4492"/>
                </a:lnTo>
                <a:lnTo>
                  <a:pt x="168" y="4641"/>
                </a:lnTo>
                <a:lnTo>
                  <a:pt x="354" y="4940"/>
                </a:lnTo>
                <a:lnTo>
                  <a:pt x="559" y="5257"/>
                </a:lnTo>
                <a:lnTo>
                  <a:pt x="764" y="5517"/>
                </a:lnTo>
                <a:lnTo>
                  <a:pt x="932" y="5741"/>
                </a:lnTo>
                <a:lnTo>
                  <a:pt x="1100" y="5946"/>
                </a:lnTo>
                <a:lnTo>
                  <a:pt x="1286" y="5741"/>
                </a:lnTo>
                <a:lnTo>
                  <a:pt x="1454" y="5517"/>
                </a:lnTo>
                <a:lnTo>
                  <a:pt x="1659" y="5257"/>
                </a:lnTo>
                <a:lnTo>
                  <a:pt x="1864" y="4940"/>
                </a:lnTo>
                <a:lnTo>
                  <a:pt x="2050" y="4641"/>
                </a:lnTo>
                <a:lnTo>
                  <a:pt x="2125" y="4492"/>
                </a:lnTo>
                <a:lnTo>
                  <a:pt x="2181" y="4343"/>
                </a:lnTo>
                <a:lnTo>
                  <a:pt x="2200" y="4213"/>
                </a:lnTo>
                <a:lnTo>
                  <a:pt x="2218" y="4082"/>
                </a:lnTo>
                <a:lnTo>
                  <a:pt x="2218" y="3970"/>
                </a:lnTo>
                <a:lnTo>
                  <a:pt x="2200" y="3859"/>
                </a:lnTo>
                <a:lnTo>
                  <a:pt x="2125" y="3653"/>
                </a:lnTo>
                <a:lnTo>
                  <a:pt x="2032" y="3467"/>
                </a:lnTo>
                <a:lnTo>
                  <a:pt x="1901" y="3299"/>
                </a:lnTo>
                <a:lnTo>
                  <a:pt x="1734" y="3169"/>
                </a:lnTo>
                <a:lnTo>
                  <a:pt x="1547" y="3057"/>
                </a:lnTo>
                <a:lnTo>
                  <a:pt x="1323" y="3001"/>
                </a:lnTo>
                <a:lnTo>
                  <a:pt x="1230" y="2982"/>
                </a:lnTo>
                <a:close/>
                <a:moveTo>
                  <a:pt x="4697" y="0"/>
                </a:moveTo>
                <a:lnTo>
                  <a:pt x="4604" y="19"/>
                </a:lnTo>
                <a:lnTo>
                  <a:pt x="4380" y="93"/>
                </a:lnTo>
                <a:lnTo>
                  <a:pt x="4194" y="186"/>
                </a:lnTo>
                <a:lnTo>
                  <a:pt x="4026" y="336"/>
                </a:lnTo>
                <a:lnTo>
                  <a:pt x="3896" y="485"/>
                </a:lnTo>
                <a:lnTo>
                  <a:pt x="3803" y="690"/>
                </a:lnTo>
                <a:lnTo>
                  <a:pt x="3728" y="895"/>
                </a:lnTo>
                <a:lnTo>
                  <a:pt x="3709" y="1007"/>
                </a:lnTo>
                <a:lnTo>
                  <a:pt x="3709" y="1118"/>
                </a:lnTo>
                <a:lnTo>
                  <a:pt x="3709" y="1230"/>
                </a:lnTo>
                <a:lnTo>
                  <a:pt x="3747" y="1361"/>
                </a:lnTo>
                <a:lnTo>
                  <a:pt x="3803" y="1491"/>
                </a:lnTo>
                <a:lnTo>
                  <a:pt x="3877" y="1640"/>
                </a:lnTo>
                <a:lnTo>
                  <a:pt x="4045" y="1939"/>
                </a:lnTo>
                <a:lnTo>
                  <a:pt x="4231" y="2237"/>
                </a:lnTo>
                <a:lnTo>
                  <a:pt x="3728" y="2237"/>
                </a:lnTo>
                <a:lnTo>
                  <a:pt x="3504" y="2255"/>
                </a:lnTo>
                <a:lnTo>
                  <a:pt x="3299" y="2311"/>
                </a:lnTo>
                <a:lnTo>
                  <a:pt x="3113" y="2405"/>
                </a:lnTo>
                <a:lnTo>
                  <a:pt x="2945" y="2535"/>
                </a:lnTo>
                <a:lnTo>
                  <a:pt x="2796" y="2703"/>
                </a:lnTo>
                <a:lnTo>
                  <a:pt x="2703" y="2871"/>
                </a:lnTo>
                <a:lnTo>
                  <a:pt x="2628" y="3076"/>
                </a:lnTo>
                <a:lnTo>
                  <a:pt x="2610" y="3187"/>
                </a:lnTo>
                <a:lnTo>
                  <a:pt x="2591" y="3299"/>
                </a:lnTo>
                <a:lnTo>
                  <a:pt x="2591" y="3411"/>
                </a:lnTo>
                <a:lnTo>
                  <a:pt x="2610" y="3523"/>
                </a:lnTo>
                <a:lnTo>
                  <a:pt x="2628" y="3635"/>
                </a:lnTo>
                <a:lnTo>
                  <a:pt x="2666" y="3747"/>
                </a:lnTo>
                <a:lnTo>
                  <a:pt x="2777" y="3952"/>
                </a:lnTo>
                <a:lnTo>
                  <a:pt x="2908" y="4119"/>
                </a:lnTo>
                <a:lnTo>
                  <a:pt x="3076" y="4250"/>
                </a:lnTo>
                <a:lnTo>
                  <a:pt x="3262" y="4362"/>
                </a:lnTo>
                <a:lnTo>
                  <a:pt x="3374" y="4399"/>
                </a:lnTo>
                <a:lnTo>
                  <a:pt x="3486" y="4436"/>
                </a:lnTo>
                <a:lnTo>
                  <a:pt x="3597" y="4455"/>
                </a:lnTo>
                <a:lnTo>
                  <a:pt x="4884" y="4455"/>
                </a:lnTo>
                <a:lnTo>
                  <a:pt x="4940" y="4474"/>
                </a:lnTo>
                <a:lnTo>
                  <a:pt x="5014" y="4511"/>
                </a:lnTo>
                <a:lnTo>
                  <a:pt x="5070" y="4548"/>
                </a:lnTo>
                <a:lnTo>
                  <a:pt x="5107" y="4604"/>
                </a:lnTo>
                <a:lnTo>
                  <a:pt x="5145" y="4660"/>
                </a:lnTo>
                <a:lnTo>
                  <a:pt x="5182" y="4716"/>
                </a:lnTo>
                <a:lnTo>
                  <a:pt x="5182" y="4791"/>
                </a:lnTo>
                <a:lnTo>
                  <a:pt x="5182" y="4865"/>
                </a:lnTo>
                <a:lnTo>
                  <a:pt x="5163" y="4940"/>
                </a:lnTo>
                <a:lnTo>
                  <a:pt x="5145" y="5014"/>
                </a:lnTo>
                <a:lnTo>
                  <a:pt x="5089" y="5070"/>
                </a:lnTo>
                <a:lnTo>
                  <a:pt x="5033" y="5126"/>
                </a:lnTo>
                <a:lnTo>
                  <a:pt x="4977" y="5163"/>
                </a:lnTo>
                <a:lnTo>
                  <a:pt x="4902" y="5182"/>
                </a:lnTo>
                <a:lnTo>
                  <a:pt x="4828" y="5201"/>
                </a:lnTo>
                <a:lnTo>
                  <a:pt x="2144" y="5201"/>
                </a:lnTo>
                <a:lnTo>
                  <a:pt x="1864" y="5611"/>
                </a:lnTo>
                <a:lnTo>
                  <a:pt x="1603" y="5946"/>
                </a:lnTo>
                <a:lnTo>
                  <a:pt x="4809" y="5946"/>
                </a:lnTo>
                <a:lnTo>
                  <a:pt x="5033" y="5928"/>
                </a:lnTo>
                <a:lnTo>
                  <a:pt x="5238" y="5853"/>
                </a:lnTo>
                <a:lnTo>
                  <a:pt x="5424" y="5760"/>
                </a:lnTo>
                <a:lnTo>
                  <a:pt x="5592" y="5629"/>
                </a:lnTo>
                <a:lnTo>
                  <a:pt x="5722" y="5480"/>
                </a:lnTo>
                <a:lnTo>
                  <a:pt x="5834" y="5294"/>
                </a:lnTo>
                <a:lnTo>
                  <a:pt x="5909" y="5089"/>
                </a:lnTo>
                <a:lnTo>
                  <a:pt x="5927" y="4977"/>
                </a:lnTo>
                <a:lnTo>
                  <a:pt x="5927" y="4865"/>
                </a:lnTo>
                <a:lnTo>
                  <a:pt x="5927" y="4753"/>
                </a:lnTo>
                <a:lnTo>
                  <a:pt x="5909" y="4641"/>
                </a:lnTo>
                <a:lnTo>
                  <a:pt x="5890" y="4530"/>
                </a:lnTo>
                <a:lnTo>
                  <a:pt x="5853" y="4418"/>
                </a:lnTo>
                <a:lnTo>
                  <a:pt x="5760" y="4231"/>
                </a:lnTo>
                <a:lnTo>
                  <a:pt x="5629" y="4045"/>
                </a:lnTo>
                <a:lnTo>
                  <a:pt x="5461" y="3914"/>
                </a:lnTo>
                <a:lnTo>
                  <a:pt x="5256" y="3803"/>
                </a:lnTo>
                <a:lnTo>
                  <a:pt x="5163" y="3765"/>
                </a:lnTo>
                <a:lnTo>
                  <a:pt x="5051" y="3728"/>
                </a:lnTo>
                <a:lnTo>
                  <a:pt x="4940" y="3728"/>
                </a:lnTo>
                <a:lnTo>
                  <a:pt x="4828" y="3709"/>
                </a:lnTo>
                <a:lnTo>
                  <a:pt x="3653" y="3709"/>
                </a:lnTo>
                <a:lnTo>
                  <a:pt x="3579" y="3691"/>
                </a:lnTo>
                <a:lnTo>
                  <a:pt x="3523" y="3653"/>
                </a:lnTo>
                <a:lnTo>
                  <a:pt x="3467" y="3616"/>
                </a:lnTo>
                <a:lnTo>
                  <a:pt x="3411" y="3560"/>
                </a:lnTo>
                <a:lnTo>
                  <a:pt x="3374" y="3504"/>
                </a:lnTo>
                <a:lnTo>
                  <a:pt x="3355" y="3448"/>
                </a:lnTo>
                <a:lnTo>
                  <a:pt x="3337" y="3374"/>
                </a:lnTo>
                <a:lnTo>
                  <a:pt x="3337" y="3299"/>
                </a:lnTo>
                <a:lnTo>
                  <a:pt x="3355" y="3225"/>
                </a:lnTo>
                <a:lnTo>
                  <a:pt x="3392" y="3150"/>
                </a:lnTo>
                <a:lnTo>
                  <a:pt x="3430" y="3094"/>
                </a:lnTo>
                <a:lnTo>
                  <a:pt x="3486" y="3038"/>
                </a:lnTo>
                <a:lnTo>
                  <a:pt x="3560" y="3001"/>
                </a:lnTo>
                <a:lnTo>
                  <a:pt x="3635" y="2982"/>
                </a:lnTo>
                <a:lnTo>
                  <a:pt x="3709" y="2964"/>
                </a:lnTo>
                <a:lnTo>
                  <a:pt x="4828" y="2964"/>
                </a:lnTo>
                <a:lnTo>
                  <a:pt x="4995" y="2759"/>
                </a:lnTo>
                <a:lnTo>
                  <a:pt x="5163" y="2554"/>
                </a:lnTo>
                <a:lnTo>
                  <a:pt x="5368" y="2274"/>
                </a:lnTo>
                <a:lnTo>
                  <a:pt x="5573" y="1976"/>
                </a:lnTo>
                <a:lnTo>
                  <a:pt x="5760" y="1659"/>
                </a:lnTo>
                <a:lnTo>
                  <a:pt x="5834" y="1510"/>
                </a:lnTo>
                <a:lnTo>
                  <a:pt x="5890" y="1379"/>
                </a:lnTo>
                <a:lnTo>
                  <a:pt x="5927" y="1230"/>
                </a:lnTo>
                <a:lnTo>
                  <a:pt x="5927" y="1118"/>
                </a:lnTo>
                <a:lnTo>
                  <a:pt x="5927" y="1007"/>
                </a:lnTo>
                <a:lnTo>
                  <a:pt x="5909" y="895"/>
                </a:lnTo>
                <a:lnTo>
                  <a:pt x="5853" y="690"/>
                </a:lnTo>
                <a:lnTo>
                  <a:pt x="5741" y="485"/>
                </a:lnTo>
                <a:lnTo>
                  <a:pt x="5611" y="336"/>
                </a:lnTo>
                <a:lnTo>
                  <a:pt x="5443" y="186"/>
                </a:lnTo>
                <a:lnTo>
                  <a:pt x="5256" y="93"/>
                </a:lnTo>
                <a:lnTo>
                  <a:pt x="5051" y="19"/>
                </a:lnTo>
                <a:lnTo>
                  <a:pt x="4940" y="0"/>
                </a:lnTo>
                <a:close/>
              </a:path>
            </a:pathLst>
          </a:custGeom>
          <a:solidFill>
            <a:srgbClr val="C55A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p7" descr="Handshake graphic"/>
          <p:cNvSpPr/>
          <p:nvPr/>
        </p:nvSpPr>
        <p:spPr>
          <a:xfrm>
            <a:off x="8386354" y="2082960"/>
            <a:ext cx="1193145" cy="1016058"/>
          </a:xfrm>
          <a:custGeom>
            <a:avLst/>
            <a:gdLst/>
            <a:ahLst/>
            <a:cxnLst/>
            <a:rect l="l" t="t" r="r" b="b"/>
            <a:pathLst>
              <a:path w="7439" h="5928" extrusionOk="0">
                <a:moveTo>
                  <a:pt x="6096" y="0"/>
                </a:moveTo>
                <a:lnTo>
                  <a:pt x="6022" y="19"/>
                </a:lnTo>
                <a:lnTo>
                  <a:pt x="5947" y="37"/>
                </a:lnTo>
                <a:lnTo>
                  <a:pt x="4754" y="727"/>
                </a:lnTo>
                <a:lnTo>
                  <a:pt x="3561" y="727"/>
                </a:lnTo>
                <a:lnTo>
                  <a:pt x="3468" y="746"/>
                </a:lnTo>
                <a:lnTo>
                  <a:pt x="3356" y="764"/>
                </a:lnTo>
                <a:lnTo>
                  <a:pt x="3263" y="802"/>
                </a:lnTo>
                <a:lnTo>
                  <a:pt x="3170" y="839"/>
                </a:lnTo>
                <a:lnTo>
                  <a:pt x="2778" y="1081"/>
                </a:lnTo>
                <a:lnTo>
                  <a:pt x="2704" y="1156"/>
                </a:lnTo>
                <a:lnTo>
                  <a:pt x="2648" y="1230"/>
                </a:lnTo>
                <a:lnTo>
                  <a:pt x="2610" y="1305"/>
                </a:lnTo>
                <a:lnTo>
                  <a:pt x="2610" y="1398"/>
                </a:lnTo>
                <a:lnTo>
                  <a:pt x="2610" y="2852"/>
                </a:lnTo>
                <a:lnTo>
                  <a:pt x="2610" y="2945"/>
                </a:lnTo>
                <a:lnTo>
                  <a:pt x="2648" y="3038"/>
                </a:lnTo>
                <a:lnTo>
                  <a:pt x="2685" y="3113"/>
                </a:lnTo>
                <a:lnTo>
                  <a:pt x="2741" y="3188"/>
                </a:lnTo>
                <a:lnTo>
                  <a:pt x="2797" y="3243"/>
                </a:lnTo>
                <a:lnTo>
                  <a:pt x="2871" y="3281"/>
                </a:lnTo>
                <a:lnTo>
                  <a:pt x="2946" y="3318"/>
                </a:lnTo>
                <a:lnTo>
                  <a:pt x="3039" y="3337"/>
                </a:lnTo>
                <a:lnTo>
                  <a:pt x="3132" y="3337"/>
                </a:lnTo>
                <a:lnTo>
                  <a:pt x="3226" y="3299"/>
                </a:lnTo>
                <a:lnTo>
                  <a:pt x="3319" y="3262"/>
                </a:lnTo>
                <a:lnTo>
                  <a:pt x="3393" y="3206"/>
                </a:lnTo>
                <a:lnTo>
                  <a:pt x="3449" y="3132"/>
                </a:lnTo>
                <a:lnTo>
                  <a:pt x="3505" y="3057"/>
                </a:lnTo>
                <a:lnTo>
                  <a:pt x="3524" y="2964"/>
                </a:lnTo>
                <a:lnTo>
                  <a:pt x="3542" y="2871"/>
                </a:lnTo>
                <a:lnTo>
                  <a:pt x="3542" y="1845"/>
                </a:lnTo>
                <a:lnTo>
                  <a:pt x="5667" y="1845"/>
                </a:lnTo>
                <a:lnTo>
                  <a:pt x="5798" y="1864"/>
                </a:lnTo>
                <a:lnTo>
                  <a:pt x="5928" y="1901"/>
                </a:lnTo>
                <a:lnTo>
                  <a:pt x="6040" y="1957"/>
                </a:lnTo>
                <a:lnTo>
                  <a:pt x="6133" y="2032"/>
                </a:lnTo>
                <a:lnTo>
                  <a:pt x="6208" y="2125"/>
                </a:lnTo>
                <a:lnTo>
                  <a:pt x="6264" y="2237"/>
                </a:lnTo>
                <a:lnTo>
                  <a:pt x="6301" y="2367"/>
                </a:lnTo>
                <a:lnTo>
                  <a:pt x="6320" y="2498"/>
                </a:lnTo>
                <a:lnTo>
                  <a:pt x="6320" y="2833"/>
                </a:lnTo>
                <a:lnTo>
                  <a:pt x="7252" y="2293"/>
                </a:lnTo>
                <a:lnTo>
                  <a:pt x="7308" y="2256"/>
                </a:lnTo>
                <a:lnTo>
                  <a:pt x="7364" y="2200"/>
                </a:lnTo>
                <a:lnTo>
                  <a:pt x="7401" y="2125"/>
                </a:lnTo>
                <a:lnTo>
                  <a:pt x="7420" y="2069"/>
                </a:lnTo>
                <a:lnTo>
                  <a:pt x="7438" y="1995"/>
                </a:lnTo>
                <a:lnTo>
                  <a:pt x="7438" y="1920"/>
                </a:lnTo>
                <a:lnTo>
                  <a:pt x="7420" y="1845"/>
                </a:lnTo>
                <a:lnTo>
                  <a:pt x="7382" y="1790"/>
                </a:lnTo>
                <a:lnTo>
                  <a:pt x="6450" y="187"/>
                </a:lnTo>
                <a:lnTo>
                  <a:pt x="6413" y="112"/>
                </a:lnTo>
                <a:lnTo>
                  <a:pt x="6357" y="75"/>
                </a:lnTo>
                <a:lnTo>
                  <a:pt x="6301" y="37"/>
                </a:lnTo>
                <a:lnTo>
                  <a:pt x="6227" y="0"/>
                </a:lnTo>
                <a:close/>
                <a:moveTo>
                  <a:pt x="2238" y="1454"/>
                </a:moveTo>
                <a:lnTo>
                  <a:pt x="1492" y="1920"/>
                </a:lnTo>
                <a:lnTo>
                  <a:pt x="1399" y="1976"/>
                </a:lnTo>
                <a:lnTo>
                  <a:pt x="1324" y="2032"/>
                </a:lnTo>
                <a:lnTo>
                  <a:pt x="1268" y="2106"/>
                </a:lnTo>
                <a:lnTo>
                  <a:pt x="1212" y="2181"/>
                </a:lnTo>
                <a:lnTo>
                  <a:pt x="1175" y="2274"/>
                </a:lnTo>
                <a:lnTo>
                  <a:pt x="1157" y="2367"/>
                </a:lnTo>
                <a:lnTo>
                  <a:pt x="1138" y="2461"/>
                </a:lnTo>
                <a:lnTo>
                  <a:pt x="1119" y="2554"/>
                </a:lnTo>
                <a:lnTo>
                  <a:pt x="1119" y="3094"/>
                </a:lnTo>
                <a:lnTo>
                  <a:pt x="187" y="3635"/>
                </a:lnTo>
                <a:lnTo>
                  <a:pt x="131" y="3672"/>
                </a:lnTo>
                <a:lnTo>
                  <a:pt x="75" y="3728"/>
                </a:lnTo>
                <a:lnTo>
                  <a:pt x="38" y="3784"/>
                </a:lnTo>
                <a:lnTo>
                  <a:pt x="20" y="3859"/>
                </a:lnTo>
                <a:lnTo>
                  <a:pt x="1" y="3933"/>
                </a:lnTo>
                <a:lnTo>
                  <a:pt x="20" y="3989"/>
                </a:lnTo>
                <a:lnTo>
                  <a:pt x="20" y="4064"/>
                </a:lnTo>
                <a:lnTo>
                  <a:pt x="57" y="4138"/>
                </a:lnTo>
                <a:lnTo>
                  <a:pt x="989" y="5741"/>
                </a:lnTo>
                <a:lnTo>
                  <a:pt x="1026" y="5816"/>
                </a:lnTo>
                <a:lnTo>
                  <a:pt x="1082" y="5853"/>
                </a:lnTo>
                <a:lnTo>
                  <a:pt x="1138" y="5890"/>
                </a:lnTo>
                <a:lnTo>
                  <a:pt x="1212" y="5928"/>
                </a:lnTo>
                <a:lnTo>
                  <a:pt x="1362" y="5928"/>
                </a:lnTo>
                <a:lnTo>
                  <a:pt x="1417" y="5909"/>
                </a:lnTo>
                <a:lnTo>
                  <a:pt x="1492" y="5890"/>
                </a:lnTo>
                <a:lnTo>
                  <a:pt x="2685" y="5182"/>
                </a:lnTo>
                <a:lnTo>
                  <a:pt x="4419" y="5182"/>
                </a:lnTo>
                <a:lnTo>
                  <a:pt x="4568" y="5126"/>
                </a:lnTo>
                <a:lnTo>
                  <a:pt x="4698" y="5070"/>
                </a:lnTo>
                <a:lnTo>
                  <a:pt x="4810" y="4977"/>
                </a:lnTo>
                <a:lnTo>
                  <a:pt x="4903" y="4865"/>
                </a:lnTo>
                <a:lnTo>
                  <a:pt x="4959" y="4735"/>
                </a:lnTo>
                <a:lnTo>
                  <a:pt x="5015" y="4604"/>
                </a:lnTo>
                <a:lnTo>
                  <a:pt x="5015" y="4455"/>
                </a:lnTo>
                <a:lnTo>
                  <a:pt x="5201" y="4455"/>
                </a:lnTo>
                <a:lnTo>
                  <a:pt x="5276" y="4436"/>
                </a:lnTo>
                <a:lnTo>
                  <a:pt x="5350" y="4418"/>
                </a:lnTo>
                <a:lnTo>
                  <a:pt x="5406" y="4380"/>
                </a:lnTo>
                <a:lnTo>
                  <a:pt x="5462" y="4343"/>
                </a:lnTo>
                <a:lnTo>
                  <a:pt x="5518" y="4287"/>
                </a:lnTo>
                <a:lnTo>
                  <a:pt x="5556" y="4213"/>
                </a:lnTo>
                <a:lnTo>
                  <a:pt x="5574" y="4157"/>
                </a:lnTo>
                <a:lnTo>
                  <a:pt x="5574" y="4082"/>
                </a:lnTo>
                <a:lnTo>
                  <a:pt x="5574" y="3337"/>
                </a:lnTo>
                <a:lnTo>
                  <a:pt x="5667" y="3337"/>
                </a:lnTo>
                <a:lnTo>
                  <a:pt x="5723" y="3318"/>
                </a:lnTo>
                <a:lnTo>
                  <a:pt x="5779" y="3318"/>
                </a:lnTo>
                <a:lnTo>
                  <a:pt x="5872" y="3243"/>
                </a:lnTo>
                <a:lnTo>
                  <a:pt x="5928" y="3169"/>
                </a:lnTo>
                <a:lnTo>
                  <a:pt x="5947" y="3113"/>
                </a:lnTo>
                <a:lnTo>
                  <a:pt x="5947" y="3057"/>
                </a:lnTo>
                <a:lnTo>
                  <a:pt x="5947" y="2498"/>
                </a:lnTo>
                <a:lnTo>
                  <a:pt x="5947" y="2442"/>
                </a:lnTo>
                <a:lnTo>
                  <a:pt x="5928" y="2386"/>
                </a:lnTo>
                <a:lnTo>
                  <a:pt x="5872" y="2293"/>
                </a:lnTo>
                <a:lnTo>
                  <a:pt x="5779" y="2237"/>
                </a:lnTo>
                <a:lnTo>
                  <a:pt x="5723" y="2218"/>
                </a:lnTo>
                <a:lnTo>
                  <a:pt x="3915" y="2218"/>
                </a:lnTo>
                <a:lnTo>
                  <a:pt x="3915" y="2852"/>
                </a:lnTo>
                <a:lnTo>
                  <a:pt x="3897" y="3020"/>
                </a:lnTo>
                <a:lnTo>
                  <a:pt x="3841" y="3188"/>
                </a:lnTo>
                <a:lnTo>
                  <a:pt x="3766" y="3318"/>
                </a:lnTo>
                <a:lnTo>
                  <a:pt x="3673" y="3449"/>
                </a:lnTo>
                <a:lnTo>
                  <a:pt x="3561" y="3542"/>
                </a:lnTo>
                <a:lnTo>
                  <a:pt x="3412" y="3635"/>
                </a:lnTo>
                <a:lnTo>
                  <a:pt x="3263" y="3672"/>
                </a:lnTo>
                <a:lnTo>
                  <a:pt x="3095" y="3709"/>
                </a:lnTo>
                <a:lnTo>
                  <a:pt x="2927" y="3691"/>
                </a:lnTo>
                <a:lnTo>
                  <a:pt x="2760" y="3654"/>
                </a:lnTo>
                <a:lnTo>
                  <a:pt x="2629" y="3579"/>
                </a:lnTo>
                <a:lnTo>
                  <a:pt x="2499" y="3467"/>
                </a:lnTo>
                <a:lnTo>
                  <a:pt x="2387" y="3337"/>
                </a:lnTo>
                <a:lnTo>
                  <a:pt x="2312" y="3206"/>
                </a:lnTo>
                <a:lnTo>
                  <a:pt x="2256" y="3038"/>
                </a:lnTo>
                <a:lnTo>
                  <a:pt x="2238" y="2871"/>
                </a:lnTo>
                <a:lnTo>
                  <a:pt x="2238" y="1454"/>
                </a:lnTo>
                <a:close/>
              </a:path>
            </a:pathLst>
          </a:custGeom>
          <a:solidFill>
            <a:srgbClr val="C55A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hidden="1">
            <a:extLst>
              <a:ext uri="{FF2B5EF4-FFF2-40B4-BE49-F238E27FC236}">
                <a16:creationId xmlns:a16="http://schemas.microsoft.com/office/drawing/2014/main" id="{7D6AC537-F42A-4E09-9763-333E4E68D8F6}"/>
              </a:ext>
            </a:extLst>
          </p:cNvPr>
          <p:cNvSpPr>
            <a:spLocks noGrp="1"/>
          </p:cNvSpPr>
          <p:nvPr>
            <p:ph type="title" idx="4294967295"/>
          </p:nvPr>
        </p:nvSpPr>
        <p:spPr/>
        <p:txBody>
          <a:bodyPr/>
          <a:lstStyle/>
          <a:p>
            <a:r>
              <a:rPr lang="en-US" dirty="0"/>
              <a:t>PMR/F trains the next generation of preventive medicine leaders.</a:t>
            </a:r>
          </a:p>
        </p:txBody>
      </p:sp>
    </p:spTree>
    <p:extLst>
      <p:ext uri="{BB962C8B-B14F-4D97-AF65-F5344CB8AC3E}">
        <p14:creationId xmlns:p14="http://schemas.microsoft.com/office/powerpoint/2010/main" val="3526908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le and female fellows working at desk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0150" cy="6858000"/>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0" y="4215302"/>
            <a:ext cx="12192000" cy="1244528"/>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6"/>
          <p:cNvSpPr>
            <a:spLocks noGrp="1"/>
          </p:cNvSpPr>
          <p:nvPr>
            <p:ph type="title"/>
          </p:nvPr>
        </p:nvSpPr>
        <p:spPr>
          <a:xfrm>
            <a:off x="-30303" y="4489461"/>
            <a:ext cx="12222303" cy="696211"/>
          </a:xfrm>
        </p:spPr>
        <p:txBody>
          <a:bodyPr>
            <a:normAutofit fontScale="90000"/>
          </a:bodyPr>
          <a:lstStyle/>
          <a:p>
            <a:pPr algn="ctr"/>
            <a:r>
              <a:rPr lang="en-US" b="1" dirty="0">
                <a:solidFill>
                  <a:schemeClr val="bg1"/>
                </a:solidFill>
                <a:effectLst>
                  <a:outerShdw blurRad="50800" dist="38100" dir="5400000" algn="t" rotWithShape="0">
                    <a:prstClr val="black">
                      <a:alpha val="40000"/>
                    </a:prstClr>
                  </a:outerShdw>
                </a:effectLst>
                <a:latin typeface="Calibri" panose="020F0502020204030204" pitchFamily="34" charset="0"/>
                <a:cs typeface="Calibri" panose="020F0502020204030204" pitchFamily="34" charset="0"/>
              </a:rPr>
              <a:t>Public Health Informatics Fellowship Program (PHIFP)</a:t>
            </a:r>
            <a:endParaRPr lang="en-US" b="1" dirty="0">
              <a:latin typeface="+mn-lt"/>
            </a:endParaRPr>
          </a:p>
        </p:txBody>
      </p:sp>
    </p:spTree>
    <p:extLst>
      <p:ext uri="{BB962C8B-B14F-4D97-AF65-F5344CB8AC3E}">
        <p14:creationId xmlns:p14="http://schemas.microsoft.com/office/powerpoint/2010/main" val="963178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C183D7F6-B498-43B3-948B-1728B52AA6E4}">
                <adec:decorative xmlns:adec="http://schemas.microsoft.com/office/drawing/2017/decorative" val="1"/>
              </a:ext>
            </a:extLst>
          </p:cNvPr>
          <p:cNvGrpSpPr/>
          <p:nvPr/>
        </p:nvGrpSpPr>
        <p:grpSpPr>
          <a:xfrm>
            <a:off x="-11017" y="2147817"/>
            <a:ext cx="12203017" cy="1399142"/>
            <a:chOff x="-11017" y="3205908"/>
            <a:chExt cx="12203017" cy="1399142"/>
          </a:xfrm>
        </p:grpSpPr>
        <p:cxnSp>
          <p:nvCxnSpPr>
            <p:cNvPr id="3" name="Straight Connector 2"/>
            <p:cNvCxnSpPr/>
            <p:nvPr/>
          </p:nvCxnSpPr>
          <p:spPr>
            <a:xfrm>
              <a:off x="-11017" y="3800819"/>
              <a:ext cx="12203017"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42291" y="3205908"/>
              <a:ext cx="9296399" cy="139914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C183D7F6-B498-43B3-948B-1728B52AA6E4}">
                <adec:decorative xmlns:adec="http://schemas.microsoft.com/office/drawing/2017/decorative" val="1"/>
              </a:ext>
            </a:extLst>
          </p:cNvPr>
          <p:cNvSpPr/>
          <p:nvPr/>
        </p:nvSpPr>
        <p:spPr>
          <a:xfrm>
            <a:off x="2130386" y="1497822"/>
            <a:ext cx="2181340" cy="217032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C183D7F6-B498-43B3-948B-1728B52AA6E4}">
                <adec:decorative xmlns:adec="http://schemas.microsoft.com/office/drawing/2017/decorative" val="1"/>
              </a:ext>
            </a:extLst>
          </p:cNvPr>
          <p:cNvSpPr/>
          <p:nvPr/>
        </p:nvSpPr>
        <p:spPr>
          <a:xfrm>
            <a:off x="4999820" y="1497822"/>
            <a:ext cx="2181340" cy="217032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C183D7F6-B498-43B3-948B-1728B52AA6E4}">
                <adec:decorative xmlns:adec="http://schemas.microsoft.com/office/drawing/2017/decorative" val="1"/>
              </a:ext>
            </a:extLst>
          </p:cNvPr>
          <p:cNvSpPr/>
          <p:nvPr/>
        </p:nvSpPr>
        <p:spPr>
          <a:xfrm>
            <a:off x="7869254" y="1497822"/>
            <a:ext cx="2181340" cy="2170323"/>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2806" y="626758"/>
            <a:ext cx="11257302" cy="523220"/>
          </a:xfrm>
          <a:prstGeom prst="rect">
            <a:avLst/>
          </a:prstGeom>
        </p:spPr>
        <p:txBody>
          <a:bodyPr wrap="square">
            <a:spAutoFit/>
          </a:bodyPr>
          <a:lstStyle/>
          <a:p>
            <a:pPr lvl="1" algn="ctr"/>
            <a:r>
              <a:rPr lang="en-US" sz="2800" b="1" dirty="0">
                <a:solidFill>
                  <a:srgbClr val="000000"/>
                </a:solidFill>
              </a:rPr>
              <a:t>PHIFP trains the next generation of public health informatics leaders.</a:t>
            </a:r>
          </a:p>
        </p:txBody>
      </p:sp>
      <p:sp>
        <p:nvSpPr>
          <p:cNvPr id="15" name="Rectangle 14"/>
          <p:cNvSpPr/>
          <p:nvPr/>
        </p:nvSpPr>
        <p:spPr>
          <a:xfrm>
            <a:off x="4937166" y="3942845"/>
            <a:ext cx="2306647" cy="1323439"/>
          </a:xfrm>
          <a:prstGeom prst="rect">
            <a:avLst/>
          </a:prstGeom>
        </p:spPr>
        <p:txBody>
          <a:bodyPr wrap="square">
            <a:spAutoFit/>
          </a:bodyPr>
          <a:lstStyle/>
          <a:p>
            <a:pPr algn="ctr"/>
            <a:r>
              <a:rPr lang="en-US" sz="2000" b="1" dirty="0">
                <a:solidFill>
                  <a:srgbClr val="000000"/>
                </a:solidFill>
              </a:rPr>
              <a:t>Design and evaluate public health information systems</a:t>
            </a:r>
            <a:endParaRPr lang="en-US" sz="2000" b="1" dirty="0"/>
          </a:p>
        </p:txBody>
      </p:sp>
      <p:sp>
        <p:nvSpPr>
          <p:cNvPr id="16" name="Rectangle 15"/>
          <p:cNvSpPr/>
          <p:nvPr/>
        </p:nvSpPr>
        <p:spPr>
          <a:xfrm>
            <a:off x="7398701" y="3940892"/>
            <a:ext cx="3076649" cy="1015663"/>
          </a:xfrm>
          <a:prstGeom prst="rect">
            <a:avLst/>
          </a:prstGeom>
        </p:spPr>
        <p:txBody>
          <a:bodyPr wrap="square">
            <a:spAutoFit/>
          </a:bodyPr>
          <a:lstStyle/>
          <a:p>
            <a:pPr algn="ctr"/>
            <a:r>
              <a:rPr lang="en-US" sz="2000" b="1" dirty="0"/>
              <a:t>Prepare to help solve complex public health informatics challenges</a:t>
            </a:r>
            <a:endParaRPr lang="en-US" sz="2800" b="1" dirty="0"/>
          </a:p>
        </p:txBody>
      </p:sp>
      <p:sp>
        <p:nvSpPr>
          <p:cNvPr id="30" name="Rectangle 29">
            <a:extLst>
              <a:ext uri="{C183D7F6-B498-43B3-948B-1728B52AA6E4}">
                <adec:decorative xmlns:adec="http://schemas.microsoft.com/office/drawing/2017/decorative" val="1"/>
              </a:ext>
            </a:extLst>
          </p:cNvPr>
          <p:cNvSpPr/>
          <p:nvPr/>
        </p:nvSpPr>
        <p:spPr>
          <a:xfrm>
            <a:off x="-11017" y="5923057"/>
            <a:ext cx="12203017" cy="93494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461;p38" descr="Computer monitor graphic"/>
          <p:cNvGrpSpPr/>
          <p:nvPr/>
        </p:nvGrpSpPr>
        <p:grpSpPr>
          <a:xfrm>
            <a:off x="2457643" y="2097991"/>
            <a:ext cx="837394" cy="781361"/>
            <a:chOff x="2583325" y="2972875"/>
            <a:chExt cx="462850" cy="445750"/>
          </a:xfrm>
          <a:solidFill>
            <a:srgbClr val="00B0F0"/>
          </a:solidFill>
        </p:grpSpPr>
        <p:sp>
          <p:nvSpPr>
            <p:cNvPr id="32" name="Google Shape;462;p38"/>
            <p:cNvSpPr/>
            <p:nvPr/>
          </p:nvSpPr>
          <p:spPr>
            <a:xfrm>
              <a:off x="2701775" y="3323350"/>
              <a:ext cx="225950" cy="95275"/>
            </a:xfrm>
            <a:custGeom>
              <a:avLst/>
              <a:gdLst/>
              <a:ahLst/>
              <a:cxnLst/>
              <a:rect l="l" t="t" r="r" b="b"/>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 name="Google Shape;463;p38"/>
            <p:cNvSpPr/>
            <p:nvPr/>
          </p:nvSpPr>
          <p:spPr>
            <a:xfrm>
              <a:off x="2583325" y="2972875"/>
              <a:ext cx="462850" cy="337075"/>
            </a:xfrm>
            <a:custGeom>
              <a:avLst/>
              <a:gdLst/>
              <a:ahLst/>
              <a:cxnLst/>
              <a:rect l="l" t="t" r="r" b="b"/>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34" name="Google Shape;571;p38" descr="Molecule graphic"/>
          <p:cNvGrpSpPr/>
          <p:nvPr/>
        </p:nvGrpSpPr>
        <p:grpSpPr>
          <a:xfrm>
            <a:off x="5548933" y="2101230"/>
            <a:ext cx="1070942" cy="1012317"/>
            <a:chOff x="5241175" y="4959100"/>
            <a:chExt cx="539775" cy="517775"/>
          </a:xfrm>
          <a:solidFill>
            <a:srgbClr val="00B0F0"/>
          </a:solidFill>
        </p:grpSpPr>
        <p:sp>
          <p:nvSpPr>
            <p:cNvPr id="35" name="Google Shape;572;p38"/>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6" name="Google Shape;573;p38"/>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7" name="Google Shape;574;p38"/>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8" name="Google Shape;575;p38"/>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9" name="Google Shape;576;p38"/>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0" name="Google Shape;577;p38"/>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41" name="Google Shape;363;p38" descr="Paper grapic"/>
          <p:cNvGrpSpPr/>
          <p:nvPr/>
        </p:nvGrpSpPr>
        <p:grpSpPr>
          <a:xfrm>
            <a:off x="8460914" y="2106182"/>
            <a:ext cx="597361" cy="760285"/>
            <a:chOff x="584925" y="922575"/>
            <a:chExt cx="415200" cy="502525"/>
          </a:xfrm>
          <a:solidFill>
            <a:srgbClr val="00B0F0"/>
          </a:solidFill>
        </p:grpSpPr>
        <p:sp>
          <p:nvSpPr>
            <p:cNvPr id="42" name="Google Shape;364;p38"/>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3" name="Google Shape;365;p38"/>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4" name="Google Shape;366;p38"/>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45" name="Google Shape;489;p38" descr="Briefcase graphic"/>
          <p:cNvGrpSpPr/>
          <p:nvPr/>
        </p:nvGrpSpPr>
        <p:grpSpPr>
          <a:xfrm>
            <a:off x="8878597" y="2625869"/>
            <a:ext cx="589253" cy="487677"/>
            <a:chOff x="2599825" y="3689700"/>
            <a:chExt cx="429850" cy="360275"/>
          </a:xfrm>
          <a:solidFill>
            <a:srgbClr val="00B0F0"/>
          </a:solidFill>
        </p:grpSpPr>
        <p:sp>
          <p:nvSpPr>
            <p:cNvPr id="46" name="Google Shape;490;p38"/>
            <p:cNvSpPr/>
            <p:nvPr/>
          </p:nvSpPr>
          <p:spPr>
            <a:xfrm>
              <a:off x="2599825" y="3689700"/>
              <a:ext cx="429850" cy="169150"/>
            </a:xfrm>
            <a:custGeom>
              <a:avLst/>
              <a:gdLst/>
              <a:ahLst/>
              <a:cxnLst/>
              <a:rect l="l" t="t" r="r" b="b"/>
              <a:pathLst>
                <a:path w="17194" h="6766" extrusionOk="0">
                  <a:moveTo>
                    <a:pt x="10160" y="978"/>
                  </a:moveTo>
                  <a:lnTo>
                    <a:pt x="10258" y="1002"/>
                  </a:lnTo>
                  <a:lnTo>
                    <a:pt x="10355" y="1026"/>
                  </a:lnTo>
                  <a:lnTo>
                    <a:pt x="10429" y="1075"/>
                  </a:lnTo>
                  <a:lnTo>
                    <a:pt x="10502" y="1124"/>
                  </a:lnTo>
                  <a:lnTo>
                    <a:pt x="10575" y="1197"/>
                  </a:lnTo>
                  <a:lnTo>
                    <a:pt x="10600" y="1295"/>
                  </a:lnTo>
                  <a:lnTo>
                    <a:pt x="10649" y="1368"/>
                  </a:lnTo>
                  <a:lnTo>
                    <a:pt x="10649" y="1466"/>
                  </a:lnTo>
                  <a:lnTo>
                    <a:pt x="10649" y="1881"/>
                  </a:lnTo>
                  <a:lnTo>
                    <a:pt x="6545" y="1881"/>
                  </a:lnTo>
                  <a:lnTo>
                    <a:pt x="6545" y="1466"/>
                  </a:lnTo>
                  <a:lnTo>
                    <a:pt x="6545" y="1368"/>
                  </a:lnTo>
                  <a:lnTo>
                    <a:pt x="6594" y="1295"/>
                  </a:lnTo>
                  <a:lnTo>
                    <a:pt x="6619" y="1197"/>
                  </a:lnTo>
                  <a:lnTo>
                    <a:pt x="6692" y="1124"/>
                  </a:lnTo>
                  <a:lnTo>
                    <a:pt x="6765" y="1075"/>
                  </a:lnTo>
                  <a:lnTo>
                    <a:pt x="6839" y="1026"/>
                  </a:lnTo>
                  <a:lnTo>
                    <a:pt x="6936" y="1002"/>
                  </a:lnTo>
                  <a:lnTo>
                    <a:pt x="7034" y="978"/>
                  </a:lnTo>
                  <a:close/>
                  <a:moveTo>
                    <a:pt x="7034" y="1"/>
                  </a:moveTo>
                  <a:lnTo>
                    <a:pt x="6887" y="25"/>
                  </a:lnTo>
                  <a:lnTo>
                    <a:pt x="6741" y="50"/>
                  </a:lnTo>
                  <a:lnTo>
                    <a:pt x="6472" y="123"/>
                  </a:lnTo>
                  <a:lnTo>
                    <a:pt x="6204" y="269"/>
                  </a:lnTo>
                  <a:lnTo>
                    <a:pt x="6008" y="440"/>
                  </a:lnTo>
                  <a:lnTo>
                    <a:pt x="5813" y="660"/>
                  </a:lnTo>
                  <a:lnTo>
                    <a:pt x="5691" y="904"/>
                  </a:lnTo>
                  <a:lnTo>
                    <a:pt x="5593" y="1173"/>
                  </a:lnTo>
                  <a:lnTo>
                    <a:pt x="5569" y="1320"/>
                  </a:lnTo>
                  <a:lnTo>
                    <a:pt x="5569" y="1466"/>
                  </a:lnTo>
                  <a:lnTo>
                    <a:pt x="5569" y="1881"/>
                  </a:lnTo>
                  <a:lnTo>
                    <a:pt x="391" y="1881"/>
                  </a:lnTo>
                  <a:lnTo>
                    <a:pt x="293" y="1906"/>
                  </a:lnTo>
                  <a:lnTo>
                    <a:pt x="220" y="1955"/>
                  </a:lnTo>
                  <a:lnTo>
                    <a:pt x="147" y="2028"/>
                  </a:lnTo>
                  <a:lnTo>
                    <a:pt x="73" y="2077"/>
                  </a:lnTo>
                  <a:lnTo>
                    <a:pt x="49" y="2174"/>
                  </a:lnTo>
                  <a:lnTo>
                    <a:pt x="0" y="2272"/>
                  </a:lnTo>
                  <a:lnTo>
                    <a:pt x="0" y="2370"/>
                  </a:lnTo>
                  <a:lnTo>
                    <a:pt x="0" y="5789"/>
                  </a:lnTo>
                  <a:lnTo>
                    <a:pt x="24" y="5984"/>
                  </a:lnTo>
                  <a:lnTo>
                    <a:pt x="73" y="6155"/>
                  </a:lnTo>
                  <a:lnTo>
                    <a:pt x="171" y="6326"/>
                  </a:lnTo>
                  <a:lnTo>
                    <a:pt x="293" y="6473"/>
                  </a:lnTo>
                  <a:lnTo>
                    <a:pt x="440" y="6595"/>
                  </a:lnTo>
                  <a:lnTo>
                    <a:pt x="586" y="6693"/>
                  </a:lnTo>
                  <a:lnTo>
                    <a:pt x="782" y="6741"/>
                  </a:lnTo>
                  <a:lnTo>
                    <a:pt x="977" y="6766"/>
                  </a:lnTo>
                  <a:lnTo>
                    <a:pt x="7742" y="6766"/>
                  </a:lnTo>
                  <a:lnTo>
                    <a:pt x="7742" y="6155"/>
                  </a:lnTo>
                  <a:lnTo>
                    <a:pt x="7767" y="6058"/>
                  </a:lnTo>
                  <a:lnTo>
                    <a:pt x="7791" y="5984"/>
                  </a:lnTo>
                  <a:lnTo>
                    <a:pt x="7840" y="5887"/>
                  </a:lnTo>
                  <a:lnTo>
                    <a:pt x="7889" y="5813"/>
                  </a:lnTo>
                  <a:lnTo>
                    <a:pt x="7962" y="5765"/>
                  </a:lnTo>
                  <a:lnTo>
                    <a:pt x="8060" y="5716"/>
                  </a:lnTo>
                  <a:lnTo>
                    <a:pt x="8133" y="5691"/>
                  </a:lnTo>
                  <a:lnTo>
                    <a:pt x="8231" y="5667"/>
                  </a:lnTo>
                  <a:lnTo>
                    <a:pt x="8963" y="5667"/>
                  </a:lnTo>
                  <a:lnTo>
                    <a:pt x="9061" y="5691"/>
                  </a:lnTo>
                  <a:lnTo>
                    <a:pt x="9134" y="5716"/>
                  </a:lnTo>
                  <a:lnTo>
                    <a:pt x="9232" y="5765"/>
                  </a:lnTo>
                  <a:lnTo>
                    <a:pt x="9305" y="5813"/>
                  </a:lnTo>
                  <a:lnTo>
                    <a:pt x="9354" y="5887"/>
                  </a:lnTo>
                  <a:lnTo>
                    <a:pt x="9403" y="5984"/>
                  </a:lnTo>
                  <a:lnTo>
                    <a:pt x="9427" y="6058"/>
                  </a:lnTo>
                  <a:lnTo>
                    <a:pt x="9452" y="6155"/>
                  </a:lnTo>
                  <a:lnTo>
                    <a:pt x="9452" y="6766"/>
                  </a:lnTo>
                  <a:lnTo>
                    <a:pt x="16217" y="6766"/>
                  </a:lnTo>
                  <a:lnTo>
                    <a:pt x="16412" y="6741"/>
                  </a:lnTo>
                  <a:lnTo>
                    <a:pt x="16608" y="6693"/>
                  </a:lnTo>
                  <a:lnTo>
                    <a:pt x="16754" y="6595"/>
                  </a:lnTo>
                  <a:lnTo>
                    <a:pt x="16901" y="6473"/>
                  </a:lnTo>
                  <a:lnTo>
                    <a:pt x="17023" y="6326"/>
                  </a:lnTo>
                  <a:lnTo>
                    <a:pt x="17121" y="6155"/>
                  </a:lnTo>
                  <a:lnTo>
                    <a:pt x="17169" y="5984"/>
                  </a:lnTo>
                  <a:lnTo>
                    <a:pt x="17194" y="5789"/>
                  </a:lnTo>
                  <a:lnTo>
                    <a:pt x="17194" y="2370"/>
                  </a:lnTo>
                  <a:lnTo>
                    <a:pt x="17194" y="2272"/>
                  </a:lnTo>
                  <a:lnTo>
                    <a:pt x="17145" y="2174"/>
                  </a:lnTo>
                  <a:lnTo>
                    <a:pt x="17121" y="2077"/>
                  </a:lnTo>
                  <a:lnTo>
                    <a:pt x="17047" y="2028"/>
                  </a:lnTo>
                  <a:lnTo>
                    <a:pt x="16974" y="1955"/>
                  </a:lnTo>
                  <a:lnTo>
                    <a:pt x="16901" y="1906"/>
                  </a:lnTo>
                  <a:lnTo>
                    <a:pt x="16803" y="1881"/>
                  </a:lnTo>
                  <a:lnTo>
                    <a:pt x="11625" y="1881"/>
                  </a:lnTo>
                  <a:lnTo>
                    <a:pt x="11625" y="1466"/>
                  </a:lnTo>
                  <a:lnTo>
                    <a:pt x="11625" y="1320"/>
                  </a:lnTo>
                  <a:lnTo>
                    <a:pt x="11601" y="1173"/>
                  </a:lnTo>
                  <a:lnTo>
                    <a:pt x="11503" y="904"/>
                  </a:lnTo>
                  <a:lnTo>
                    <a:pt x="11381" y="660"/>
                  </a:lnTo>
                  <a:lnTo>
                    <a:pt x="11186" y="440"/>
                  </a:lnTo>
                  <a:lnTo>
                    <a:pt x="10990" y="269"/>
                  </a:lnTo>
                  <a:lnTo>
                    <a:pt x="10722" y="123"/>
                  </a:lnTo>
                  <a:lnTo>
                    <a:pt x="10453" y="50"/>
                  </a:lnTo>
                  <a:lnTo>
                    <a:pt x="10307" y="25"/>
                  </a:lnTo>
                  <a:lnTo>
                    <a:pt x="10160"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7" name="Google Shape;491;p38"/>
            <p:cNvSpPr/>
            <p:nvPr/>
          </p:nvSpPr>
          <p:spPr>
            <a:xfrm>
              <a:off x="2599825" y="3861275"/>
              <a:ext cx="429850" cy="188700"/>
            </a:xfrm>
            <a:custGeom>
              <a:avLst/>
              <a:gdLst/>
              <a:ahLst/>
              <a:cxnLst/>
              <a:rect l="l" t="t" r="r" b="b"/>
              <a:pathLst>
                <a:path w="17194" h="7548" extrusionOk="0">
                  <a:moveTo>
                    <a:pt x="0" y="1"/>
                  </a:moveTo>
                  <a:lnTo>
                    <a:pt x="0" y="7059"/>
                  </a:lnTo>
                  <a:lnTo>
                    <a:pt x="0" y="7157"/>
                  </a:lnTo>
                  <a:lnTo>
                    <a:pt x="49" y="7230"/>
                  </a:lnTo>
                  <a:lnTo>
                    <a:pt x="73" y="7327"/>
                  </a:lnTo>
                  <a:lnTo>
                    <a:pt x="147" y="7401"/>
                  </a:lnTo>
                  <a:lnTo>
                    <a:pt x="220" y="7450"/>
                  </a:lnTo>
                  <a:lnTo>
                    <a:pt x="293" y="7498"/>
                  </a:lnTo>
                  <a:lnTo>
                    <a:pt x="391" y="7523"/>
                  </a:lnTo>
                  <a:lnTo>
                    <a:pt x="489" y="7547"/>
                  </a:lnTo>
                  <a:lnTo>
                    <a:pt x="16705" y="7547"/>
                  </a:lnTo>
                  <a:lnTo>
                    <a:pt x="16803" y="7523"/>
                  </a:lnTo>
                  <a:lnTo>
                    <a:pt x="16901" y="7498"/>
                  </a:lnTo>
                  <a:lnTo>
                    <a:pt x="16974" y="7450"/>
                  </a:lnTo>
                  <a:lnTo>
                    <a:pt x="17047" y="7401"/>
                  </a:lnTo>
                  <a:lnTo>
                    <a:pt x="17121" y="7327"/>
                  </a:lnTo>
                  <a:lnTo>
                    <a:pt x="17145" y="7230"/>
                  </a:lnTo>
                  <a:lnTo>
                    <a:pt x="17194" y="7157"/>
                  </a:lnTo>
                  <a:lnTo>
                    <a:pt x="17194" y="7059"/>
                  </a:lnTo>
                  <a:lnTo>
                    <a:pt x="17194" y="1"/>
                  </a:lnTo>
                  <a:lnTo>
                    <a:pt x="16974" y="172"/>
                  </a:lnTo>
                  <a:lnTo>
                    <a:pt x="16754" y="294"/>
                  </a:lnTo>
                  <a:lnTo>
                    <a:pt x="16486" y="367"/>
                  </a:lnTo>
                  <a:lnTo>
                    <a:pt x="16217" y="391"/>
                  </a:lnTo>
                  <a:lnTo>
                    <a:pt x="9452" y="391"/>
                  </a:lnTo>
                  <a:lnTo>
                    <a:pt x="9452" y="855"/>
                  </a:lnTo>
                  <a:lnTo>
                    <a:pt x="9427" y="953"/>
                  </a:lnTo>
                  <a:lnTo>
                    <a:pt x="9403" y="1051"/>
                  </a:lnTo>
                  <a:lnTo>
                    <a:pt x="9354" y="1148"/>
                  </a:lnTo>
                  <a:lnTo>
                    <a:pt x="9305" y="1197"/>
                  </a:lnTo>
                  <a:lnTo>
                    <a:pt x="9232" y="1271"/>
                  </a:lnTo>
                  <a:lnTo>
                    <a:pt x="9134" y="1319"/>
                  </a:lnTo>
                  <a:lnTo>
                    <a:pt x="9061" y="1344"/>
                  </a:lnTo>
                  <a:lnTo>
                    <a:pt x="8133" y="1344"/>
                  </a:lnTo>
                  <a:lnTo>
                    <a:pt x="8060" y="1319"/>
                  </a:lnTo>
                  <a:lnTo>
                    <a:pt x="7962" y="1271"/>
                  </a:lnTo>
                  <a:lnTo>
                    <a:pt x="7889" y="1197"/>
                  </a:lnTo>
                  <a:lnTo>
                    <a:pt x="7840" y="1148"/>
                  </a:lnTo>
                  <a:lnTo>
                    <a:pt x="7791" y="1051"/>
                  </a:lnTo>
                  <a:lnTo>
                    <a:pt x="7767" y="953"/>
                  </a:lnTo>
                  <a:lnTo>
                    <a:pt x="7742" y="855"/>
                  </a:lnTo>
                  <a:lnTo>
                    <a:pt x="7742" y="391"/>
                  </a:lnTo>
                  <a:lnTo>
                    <a:pt x="977" y="391"/>
                  </a:lnTo>
                  <a:lnTo>
                    <a:pt x="708" y="367"/>
                  </a:lnTo>
                  <a:lnTo>
                    <a:pt x="440" y="294"/>
                  </a:lnTo>
                  <a:lnTo>
                    <a:pt x="220" y="172"/>
                  </a:lnTo>
                  <a:lnTo>
                    <a:pt x="0" y="1"/>
                  </a:ln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48" name="Google Shape;505;p38" descr="Chart graphic"/>
          <p:cNvGrpSpPr/>
          <p:nvPr/>
        </p:nvGrpSpPr>
        <p:grpSpPr>
          <a:xfrm>
            <a:off x="3136450" y="2338027"/>
            <a:ext cx="723937" cy="723571"/>
            <a:chOff x="5300400" y="3670175"/>
            <a:chExt cx="421300" cy="399325"/>
          </a:xfrm>
          <a:solidFill>
            <a:srgbClr val="00B0F0"/>
          </a:solidFill>
        </p:grpSpPr>
        <p:sp>
          <p:nvSpPr>
            <p:cNvPr id="49" name="Google Shape;506;p38"/>
            <p:cNvSpPr/>
            <p:nvPr/>
          </p:nvSpPr>
          <p:spPr>
            <a:xfrm>
              <a:off x="5300400" y="3708025"/>
              <a:ext cx="421300" cy="267450"/>
            </a:xfrm>
            <a:custGeom>
              <a:avLst/>
              <a:gdLst/>
              <a:ahLst/>
              <a:cxnLst/>
              <a:rect l="l" t="t" r="r" b="b"/>
              <a:pathLst>
                <a:path w="16852" h="10698" extrusionOk="0">
                  <a:moveTo>
                    <a:pt x="16364" y="489"/>
                  </a:moveTo>
                  <a:lnTo>
                    <a:pt x="16364" y="10209"/>
                  </a:lnTo>
                  <a:lnTo>
                    <a:pt x="489" y="10209"/>
                  </a:lnTo>
                  <a:lnTo>
                    <a:pt x="489" y="489"/>
                  </a:lnTo>
                  <a:close/>
                  <a:moveTo>
                    <a:pt x="391" y="0"/>
                  </a:moveTo>
                  <a:lnTo>
                    <a:pt x="293" y="25"/>
                  </a:lnTo>
                  <a:lnTo>
                    <a:pt x="196" y="74"/>
                  </a:lnTo>
                  <a:lnTo>
                    <a:pt x="122" y="147"/>
                  </a:lnTo>
                  <a:lnTo>
                    <a:pt x="73" y="220"/>
                  </a:lnTo>
                  <a:lnTo>
                    <a:pt x="25" y="293"/>
                  </a:lnTo>
                  <a:lnTo>
                    <a:pt x="0" y="391"/>
                  </a:lnTo>
                  <a:lnTo>
                    <a:pt x="0" y="489"/>
                  </a:lnTo>
                  <a:lnTo>
                    <a:pt x="0" y="10209"/>
                  </a:lnTo>
                  <a:lnTo>
                    <a:pt x="0" y="10307"/>
                  </a:lnTo>
                  <a:lnTo>
                    <a:pt x="25" y="10405"/>
                  </a:lnTo>
                  <a:lnTo>
                    <a:pt x="73" y="10478"/>
                  </a:lnTo>
                  <a:lnTo>
                    <a:pt x="122" y="10551"/>
                  </a:lnTo>
                  <a:lnTo>
                    <a:pt x="196" y="10600"/>
                  </a:lnTo>
                  <a:lnTo>
                    <a:pt x="293" y="10649"/>
                  </a:lnTo>
                  <a:lnTo>
                    <a:pt x="391" y="10673"/>
                  </a:lnTo>
                  <a:lnTo>
                    <a:pt x="489" y="10698"/>
                  </a:lnTo>
                  <a:lnTo>
                    <a:pt x="16364" y="10698"/>
                  </a:lnTo>
                  <a:lnTo>
                    <a:pt x="16461" y="10673"/>
                  </a:lnTo>
                  <a:lnTo>
                    <a:pt x="16559" y="10649"/>
                  </a:lnTo>
                  <a:lnTo>
                    <a:pt x="16657" y="10600"/>
                  </a:lnTo>
                  <a:lnTo>
                    <a:pt x="16730" y="10551"/>
                  </a:lnTo>
                  <a:lnTo>
                    <a:pt x="16779" y="10478"/>
                  </a:lnTo>
                  <a:lnTo>
                    <a:pt x="16828" y="10405"/>
                  </a:lnTo>
                  <a:lnTo>
                    <a:pt x="16852" y="10307"/>
                  </a:lnTo>
                  <a:lnTo>
                    <a:pt x="16852" y="10209"/>
                  </a:lnTo>
                  <a:lnTo>
                    <a:pt x="16852" y="489"/>
                  </a:lnTo>
                  <a:lnTo>
                    <a:pt x="16852" y="391"/>
                  </a:lnTo>
                  <a:lnTo>
                    <a:pt x="16828" y="293"/>
                  </a:lnTo>
                  <a:lnTo>
                    <a:pt x="16779" y="220"/>
                  </a:lnTo>
                  <a:lnTo>
                    <a:pt x="16730" y="147"/>
                  </a:lnTo>
                  <a:lnTo>
                    <a:pt x="16657" y="74"/>
                  </a:lnTo>
                  <a:lnTo>
                    <a:pt x="16559" y="25"/>
                  </a:lnTo>
                  <a:lnTo>
                    <a:pt x="16461" y="0"/>
                  </a:lnTo>
                  <a:close/>
                </a:path>
              </a:pathLst>
            </a:custGeom>
            <a:grpFill/>
            <a:ln>
              <a:solidFill>
                <a:schemeClr val="bg1">
                  <a:lumMod val="9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0" name="Google Shape;507;p38"/>
            <p:cNvSpPr/>
            <p:nvPr/>
          </p:nvSpPr>
          <p:spPr>
            <a:xfrm>
              <a:off x="5498825" y="3670175"/>
              <a:ext cx="24450" cy="25650"/>
            </a:xfrm>
            <a:custGeom>
              <a:avLst/>
              <a:gdLst/>
              <a:ahLst/>
              <a:cxnLst/>
              <a:rect l="l" t="t" r="r" b="b"/>
              <a:pathLst>
                <a:path w="978" h="1026" extrusionOk="0">
                  <a:moveTo>
                    <a:pt x="489" y="0"/>
                  </a:moveTo>
                  <a:lnTo>
                    <a:pt x="391" y="25"/>
                  </a:lnTo>
                  <a:lnTo>
                    <a:pt x="294" y="49"/>
                  </a:lnTo>
                  <a:lnTo>
                    <a:pt x="220" y="98"/>
                  </a:lnTo>
                  <a:lnTo>
                    <a:pt x="147" y="147"/>
                  </a:lnTo>
                  <a:lnTo>
                    <a:pt x="74" y="220"/>
                  </a:lnTo>
                  <a:lnTo>
                    <a:pt x="49" y="318"/>
                  </a:lnTo>
                  <a:lnTo>
                    <a:pt x="1" y="391"/>
                  </a:lnTo>
                  <a:lnTo>
                    <a:pt x="1" y="489"/>
                  </a:lnTo>
                  <a:lnTo>
                    <a:pt x="1" y="1026"/>
                  </a:lnTo>
                  <a:lnTo>
                    <a:pt x="978" y="1026"/>
                  </a:lnTo>
                  <a:lnTo>
                    <a:pt x="978" y="489"/>
                  </a:lnTo>
                  <a:lnTo>
                    <a:pt x="978" y="391"/>
                  </a:lnTo>
                  <a:lnTo>
                    <a:pt x="929" y="318"/>
                  </a:lnTo>
                  <a:lnTo>
                    <a:pt x="904" y="220"/>
                  </a:lnTo>
                  <a:lnTo>
                    <a:pt x="831" y="147"/>
                  </a:lnTo>
                  <a:lnTo>
                    <a:pt x="758" y="98"/>
                  </a:lnTo>
                  <a:lnTo>
                    <a:pt x="684" y="49"/>
                  </a:lnTo>
                  <a:lnTo>
                    <a:pt x="587" y="25"/>
                  </a:lnTo>
                  <a:lnTo>
                    <a:pt x="489" y="0"/>
                  </a:lnTo>
                  <a:close/>
                </a:path>
              </a:pathLst>
            </a:custGeom>
            <a:grpFill/>
            <a:ln>
              <a:solidFill>
                <a:schemeClr val="bg1">
                  <a:lumMod val="9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1" name="Google Shape;508;p38"/>
            <p:cNvSpPr/>
            <p:nvPr/>
          </p:nvSpPr>
          <p:spPr>
            <a:xfrm>
              <a:off x="5366325" y="3987675"/>
              <a:ext cx="61100" cy="81825"/>
            </a:xfrm>
            <a:custGeom>
              <a:avLst/>
              <a:gdLst/>
              <a:ahLst/>
              <a:cxnLst/>
              <a:rect l="l" t="t" r="r" b="b"/>
              <a:pathLst>
                <a:path w="2444" h="3273" extrusionOk="0">
                  <a:moveTo>
                    <a:pt x="1344" y="0"/>
                  </a:moveTo>
                  <a:lnTo>
                    <a:pt x="50" y="2565"/>
                  </a:lnTo>
                  <a:lnTo>
                    <a:pt x="25" y="2638"/>
                  </a:lnTo>
                  <a:lnTo>
                    <a:pt x="1" y="2736"/>
                  </a:lnTo>
                  <a:lnTo>
                    <a:pt x="1" y="2833"/>
                  </a:lnTo>
                  <a:lnTo>
                    <a:pt x="25" y="2931"/>
                  </a:lnTo>
                  <a:lnTo>
                    <a:pt x="74" y="3004"/>
                  </a:lnTo>
                  <a:lnTo>
                    <a:pt x="123" y="3102"/>
                  </a:lnTo>
                  <a:lnTo>
                    <a:pt x="196" y="3151"/>
                  </a:lnTo>
                  <a:lnTo>
                    <a:pt x="269" y="3224"/>
                  </a:lnTo>
                  <a:lnTo>
                    <a:pt x="392" y="3248"/>
                  </a:lnTo>
                  <a:lnTo>
                    <a:pt x="489" y="3273"/>
                  </a:lnTo>
                  <a:lnTo>
                    <a:pt x="636" y="3248"/>
                  </a:lnTo>
                  <a:lnTo>
                    <a:pt x="758" y="3200"/>
                  </a:lnTo>
                  <a:lnTo>
                    <a:pt x="856" y="3102"/>
                  </a:lnTo>
                  <a:lnTo>
                    <a:pt x="929" y="3004"/>
                  </a:lnTo>
                  <a:lnTo>
                    <a:pt x="2443" y="0"/>
                  </a:lnTo>
                  <a:close/>
                </a:path>
              </a:pathLst>
            </a:custGeom>
            <a:grpFill/>
            <a:ln>
              <a:solidFill>
                <a:schemeClr val="bg1">
                  <a:lumMod val="9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2" name="Google Shape;509;p38"/>
            <p:cNvSpPr/>
            <p:nvPr/>
          </p:nvSpPr>
          <p:spPr>
            <a:xfrm>
              <a:off x="5594700" y="3987675"/>
              <a:ext cx="61075" cy="81825"/>
            </a:xfrm>
            <a:custGeom>
              <a:avLst/>
              <a:gdLst/>
              <a:ahLst/>
              <a:cxnLst/>
              <a:rect l="l" t="t" r="r" b="b"/>
              <a:pathLst>
                <a:path w="2443" h="3273" extrusionOk="0">
                  <a:moveTo>
                    <a:pt x="0" y="0"/>
                  </a:moveTo>
                  <a:lnTo>
                    <a:pt x="1514" y="3004"/>
                  </a:lnTo>
                  <a:lnTo>
                    <a:pt x="1588" y="3102"/>
                  </a:lnTo>
                  <a:lnTo>
                    <a:pt x="1685" y="3200"/>
                  </a:lnTo>
                  <a:lnTo>
                    <a:pt x="1807" y="3248"/>
                  </a:lnTo>
                  <a:lnTo>
                    <a:pt x="1954" y="3273"/>
                  </a:lnTo>
                  <a:lnTo>
                    <a:pt x="2052" y="3248"/>
                  </a:lnTo>
                  <a:lnTo>
                    <a:pt x="2174" y="3224"/>
                  </a:lnTo>
                  <a:lnTo>
                    <a:pt x="2247" y="3151"/>
                  </a:lnTo>
                  <a:lnTo>
                    <a:pt x="2320" y="3102"/>
                  </a:lnTo>
                  <a:lnTo>
                    <a:pt x="2369" y="3004"/>
                  </a:lnTo>
                  <a:lnTo>
                    <a:pt x="2418" y="2931"/>
                  </a:lnTo>
                  <a:lnTo>
                    <a:pt x="2442" y="2833"/>
                  </a:lnTo>
                  <a:lnTo>
                    <a:pt x="2442" y="2736"/>
                  </a:lnTo>
                  <a:lnTo>
                    <a:pt x="2418" y="2638"/>
                  </a:lnTo>
                  <a:lnTo>
                    <a:pt x="2393" y="2565"/>
                  </a:lnTo>
                  <a:lnTo>
                    <a:pt x="1099" y="0"/>
                  </a:lnTo>
                  <a:close/>
                </a:path>
              </a:pathLst>
            </a:custGeom>
            <a:grpFill/>
            <a:ln>
              <a:solidFill>
                <a:schemeClr val="bg1">
                  <a:lumMod val="9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3" name="Google Shape;510;p38"/>
            <p:cNvSpPr/>
            <p:nvPr/>
          </p:nvSpPr>
          <p:spPr>
            <a:xfrm>
              <a:off x="5324825" y="3732450"/>
              <a:ext cx="372475" cy="218600"/>
            </a:xfrm>
            <a:custGeom>
              <a:avLst/>
              <a:gdLst/>
              <a:ahLst/>
              <a:cxnLst/>
              <a:rect l="l" t="t" r="r" b="b"/>
              <a:pathLst>
                <a:path w="14899" h="8744" extrusionOk="0">
                  <a:moveTo>
                    <a:pt x="12578" y="1319"/>
                  </a:moveTo>
                  <a:lnTo>
                    <a:pt x="12676" y="1344"/>
                  </a:lnTo>
                  <a:lnTo>
                    <a:pt x="12749" y="1392"/>
                  </a:lnTo>
                  <a:lnTo>
                    <a:pt x="12822" y="1441"/>
                  </a:lnTo>
                  <a:lnTo>
                    <a:pt x="12895" y="1515"/>
                  </a:lnTo>
                  <a:lnTo>
                    <a:pt x="12920" y="1612"/>
                  </a:lnTo>
                  <a:lnTo>
                    <a:pt x="12969" y="1710"/>
                  </a:lnTo>
                  <a:lnTo>
                    <a:pt x="12969" y="1808"/>
                  </a:lnTo>
                  <a:lnTo>
                    <a:pt x="12969" y="4079"/>
                  </a:lnTo>
                  <a:lnTo>
                    <a:pt x="12969" y="4177"/>
                  </a:lnTo>
                  <a:lnTo>
                    <a:pt x="12920" y="4274"/>
                  </a:lnTo>
                  <a:lnTo>
                    <a:pt x="12895" y="4348"/>
                  </a:lnTo>
                  <a:lnTo>
                    <a:pt x="12822" y="4421"/>
                  </a:lnTo>
                  <a:lnTo>
                    <a:pt x="12749" y="4470"/>
                  </a:lnTo>
                  <a:lnTo>
                    <a:pt x="12676" y="4519"/>
                  </a:lnTo>
                  <a:lnTo>
                    <a:pt x="12578" y="4543"/>
                  </a:lnTo>
                  <a:lnTo>
                    <a:pt x="12480" y="4567"/>
                  </a:lnTo>
                  <a:lnTo>
                    <a:pt x="12383" y="4543"/>
                  </a:lnTo>
                  <a:lnTo>
                    <a:pt x="12285" y="4519"/>
                  </a:lnTo>
                  <a:lnTo>
                    <a:pt x="12212" y="4470"/>
                  </a:lnTo>
                  <a:lnTo>
                    <a:pt x="12138" y="4421"/>
                  </a:lnTo>
                  <a:lnTo>
                    <a:pt x="12065" y="4348"/>
                  </a:lnTo>
                  <a:lnTo>
                    <a:pt x="12041" y="4274"/>
                  </a:lnTo>
                  <a:lnTo>
                    <a:pt x="11992" y="4177"/>
                  </a:lnTo>
                  <a:lnTo>
                    <a:pt x="11992" y="4079"/>
                  </a:lnTo>
                  <a:lnTo>
                    <a:pt x="11992" y="3004"/>
                  </a:lnTo>
                  <a:lnTo>
                    <a:pt x="7986" y="7010"/>
                  </a:lnTo>
                  <a:lnTo>
                    <a:pt x="7913" y="7059"/>
                  </a:lnTo>
                  <a:lnTo>
                    <a:pt x="7815" y="7107"/>
                  </a:lnTo>
                  <a:lnTo>
                    <a:pt x="7742" y="7132"/>
                  </a:lnTo>
                  <a:lnTo>
                    <a:pt x="7644" y="7156"/>
                  </a:lnTo>
                  <a:lnTo>
                    <a:pt x="7547" y="7132"/>
                  </a:lnTo>
                  <a:lnTo>
                    <a:pt x="7449" y="7107"/>
                  </a:lnTo>
                  <a:lnTo>
                    <a:pt x="7376" y="7059"/>
                  </a:lnTo>
                  <a:lnTo>
                    <a:pt x="7303" y="7010"/>
                  </a:lnTo>
                  <a:lnTo>
                    <a:pt x="5349" y="5056"/>
                  </a:lnTo>
                  <a:lnTo>
                    <a:pt x="2760" y="7620"/>
                  </a:lnTo>
                  <a:lnTo>
                    <a:pt x="2687" y="7694"/>
                  </a:lnTo>
                  <a:lnTo>
                    <a:pt x="2613" y="7742"/>
                  </a:lnTo>
                  <a:lnTo>
                    <a:pt x="2516" y="7767"/>
                  </a:lnTo>
                  <a:lnTo>
                    <a:pt x="2320" y="7767"/>
                  </a:lnTo>
                  <a:lnTo>
                    <a:pt x="2247" y="7742"/>
                  </a:lnTo>
                  <a:lnTo>
                    <a:pt x="2149" y="7694"/>
                  </a:lnTo>
                  <a:lnTo>
                    <a:pt x="2076" y="7620"/>
                  </a:lnTo>
                  <a:lnTo>
                    <a:pt x="2003" y="7547"/>
                  </a:lnTo>
                  <a:lnTo>
                    <a:pt x="1978" y="7474"/>
                  </a:lnTo>
                  <a:lnTo>
                    <a:pt x="1929" y="7376"/>
                  </a:lnTo>
                  <a:lnTo>
                    <a:pt x="1929" y="7278"/>
                  </a:lnTo>
                  <a:lnTo>
                    <a:pt x="1929" y="7205"/>
                  </a:lnTo>
                  <a:lnTo>
                    <a:pt x="1978" y="7107"/>
                  </a:lnTo>
                  <a:lnTo>
                    <a:pt x="2003" y="7010"/>
                  </a:lnTo>
                  <a:lnTo>
                    <a:pt x="2076" y="6936"/>
                  </a:lnTo>
                  <a:lnTo>
                    <a:pt x="5007" y="4006"/>
                  </a:lnTo>
                  <a:lnTo>
                    <a:pt x="5080" y="3957"/>
                  </a:lnTo>
                  <a:lnTo>
                    <a:pt x="5153" y="3908"/>
                  </a:lnTo>
                  <a:lnTo>
                    <a:pt x="5251" y="3884"/>
                  </a:lnTo>
                  <a:lnTo>
                    <a:pt x="5446" y="3884"/>
                  </a:lnTo>
                  <a:lnTo>
                    <a:pt x="5520" y="3908"/>
                  </a:lnTo>
                  <a:lnTo>
                    <a:pt x="5617" y="3957"/>
                  </a:lnTo>
                  <a:lnTo>
                    <a:pt x="5691" y="4006"/>
                  </a:lnTo>
                  <a:lnTo>
                    <a:pt x="7644" y="5960"/>
                  </a:lnTo>
                  <a:lnTo>
                    <a:pt x="11332" y="2296"/>
                  </a:lnTo>
                  <a:lnTo>
                    <a:pt x="10209" y="2296"/>
                  </a:lnTo>
                  <a:lnTo>
                    <a:pt x="10111" y="2272"/>
                  </a:lnTo>
                  <a:lnTo>
                    <a:pt x="10013" y="2247"/>
                  </a:lnTo>
                  <a:lnTo>
                    <a:pt x="9916" y="2198"/>
                  </a:lnTo>
                  <a:lnTo>
                    <a:pt x="9843" y="2150"/>
                  </a:lnTo>
                  <a:lnTo>
                    <a:pt x="9794" y="2076"/>
                  </a:lnTo>
                  <a:lnTo>
                    <a:pt x="9745" y="1979"/>
                  </a:lnTo>
                  <a:lnTo>
                    <a:pt x="9720" y="1905"/>
                  </a:lnTo>
                  <a:lnTo>
                    <a:pt x="9720" y="1808"/>
                  </a:lnTo>
                  <a:lnTo>
                    <a:pt x="9720" y="1710"/>
                  </a:lnTo>
                  <a:lnTo>
                    <a:pt x="9745" y="1612"/>
                  </a:lnTo>
                  <a:lnTo>
                    <a:pt x="9794" y="1515"/>
                  </a:lnTo>
                  <a:lnTo>
                    <a:pt x="9843" y="1441"/>
                  </a:lnTo>
                  <a:lnTo>
                    <a:pt x="9916" y="1392"/>
                  </a:lnTo>
                  <a:lnTo>
                    <a:pt x="10013" y="1344"/>
                  </a:lnTo>
                  <a:lnTo>
                    <a:pt x="10111" y="1319"/>
                  </a:lnTo>
                  <a:close/>
                  <a:moveTo>
                    <a:pt x="0" y="0"/>
                  </a:moveTo>
                  <a:lnTo>
                    <a:pt x="0" y="8744"/>
                  </a:lnTo>
                  <a:lnTo>
                    <a:pt x="14898" y="8744"/>
                  </a:lnTo>
                  <a:lnTo>
                    <a:pt x="14898" y="0"/>
                  </a:lnTo>
                  <a:close/>
                </a:path>
              </a:pathLst>
            </a:custGeom>
            <a:grpFill/>
            <a:ln>
              <a:solidFill>
                <a:schemeClr val="bg1">
                  <a:lumMod val="9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54" name="Rectangle 53"/>
          <p:cNvSpPr/>
          <p:nvPr/>
        </p:nvSpPr>
        <p:spPr>
          <a:xfrm>
            <a:off x="4252709" y="6098141"/>
            <a:ext cx="3643946" cy="584775"/>
          </a:xfrm>
          <a:prstGeom prst="rect">
            <a:avLst/>
          </a:prstGeom>
        </p:spPr>
        <p:txBody>
          <a:bodyPr wrap="none">
            <a:spAutoFit/>
          </a:bodyPr>
          <a:lstStyle/>
          <a:p>
            <a:r>
              <a:rPr lang="en-US" sz="32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www.cdc.gov/PHIFP</a:t>
            </a:r>
            <a:endParaRPr lang="en-US" sz="3200" dirty="0">
              <a:solidFill>
                <a:schemeClr val="bg1"/>
              </a:solidFill>
            </a:endParaRPr>
          </a:p>
        </p:txBody>
      </p:sp>
      <p:sp>
        <p:nvSpPr>
          <p:cNvPr id="2" name="Rectangle 1"/>
          <p:cNvSpPr/>
          <p:nvPr/>
        </p:nvSpPr>
        <p:spPr>
          <a:xfrm>
            <a:off x="1818154" y="3958989"/>
            <a:ext cx="2805804" cy="1015663"/>
          </a:xfrm>
          <a:prstGeom prst="rect">
            <a:avLst/>
          </a:prstGeom>
        </p:spPr>
        <p:txBody>
          <a:bodyPr wrap="square">
            <a:spAutoFit/>
          </a:bodyPr>
          <a:lstStyle/>
          <a:p>
            <a:pPr algn="ctr"/>
            <a:r>
              <a:rPr lang="en-US" sz="2000" b="1" dirty="0"/>
              <a:t>Enhance CDC’s public health informatics capacity</a:t>
            </a:r>
            <a:endParaRPr lang="en-US" sz="2800" b="1" dirty="0"/>
          </a:p>
        </p:txBody>
      </p:sp>
      <p:sp>
        <p:nvSpPr>
          <p:cNvPr id="4" name="Title 3" hidden="1">
            <a:extLst>
              <a:ext uri="{FF2B5EF4-FFF2-40B4-BE49-F238E27FC236}">
                <a16:creationId xmlns:a16="http://schemas.microsoft.com/office/drawing/2014/main" id="{E9F1804D-BDA4-475C-BD91-DB853307BD74}"/>
              </a:ext>
            </a:extLst>
          </p:cNvPr>
          <p:cNvSpPr>
            <a:spLocks noGrp="1"/>
          </p:cNvSpPr>
          <p:nvPr>
            <p:ph type="title" idx="4294967295"/>
          </p:nvPr>
        </p:nvSpPr>
        <p:spPr/>
        <p:txBody>
          <a:bodyPr/>
          <a:lstStyle/>
          <a:p>
            <a:r>
              <a:rPr lang="en-US" dirty="0"/>
              <a:t>PHIFP trains the next generation of public health informatics leaders.</a:t>
            </a:r>
          </a:p>
        </p:txBody>
      </p:sp>
    </p:spTree>
    <p:extLst>
      <p:ext uri="{BB962C8B-B14F-4D97-AF65-F5344CB8AC3E}">
        <p14:creationId xmlns:p14="http://schemas.microsoft.com/office/powerpoint/2010/main" val="3722283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llow giving presentation">
            <a:extLst>
              <a:ext uri="{FF2B5EF4-FFF2-40B4-BE49-F238E27FC236}">
                <a16:creationId xmlns:a16="http://schemas.microsoft.com/office/drawing/2014/main" id="{C43DF628-13E2-41A3-B2B8-0F7FDF5D5F79}"/>
              </a:ext>
            </a:extLst>
          </p:cNvPr>
          <p:cNvPicPr>
            <a:picLocks noChangeAspect="1"/>
          </p:cNvPicPr>
          <p:nvPr/>
        </p:nvPicPr>
        <p:blipFill rotWithShape="1">
          <a:blip r:embed="rId3"/>
          <a:srcRect t="5200" b="5733"/>
          <a:stretch/>
        </p:blipFill>
        <p:spPr>
          <a:xfrm>
            <a:off x="0" y="0"/>
            <a:ext cx="12192000" cy="6858000"/>
          </a:xfrm>
          <a:prstGeom prst="rect">
            <a:avLst/>
          </a:prstGeom>
        </p:spPr>
      </p:pic>
      <p:sp>
        <p:nvSpPr>
          <p:cNvPr id="10" name="Rectangle 9">
            <a:extLst>
              <a:ext uri="{C183D7F6-B498-43B3-948B-1728B52AA6E4}">
                <adec:decorative xmlns:adec="http://schemas.microsoft.com/office/drawing/2017/decorative" val="1"/>
              </a:ext>
            </a:extLst>
          </p:cNvPr>
          <p:cNvSpPr/>
          <p:nvPr/>
        </p:nvSpPr>
        <p:spPr>
          <a:xfrm>
            <a:off x="0" y="3674975"/>
            <a:ext cx="12192000" cy="1244528"/>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6"/>
          <p:cNvSpPr>
            <a:spLocks noGrp="1"/>
          </p:cNvSpPr>
          <p:nvPr>
            <p:ph type="title"/>
          </p:nvPr>
        </p:nvSpPr>
        <p:spPr>
          <a:xfrm>
            <a:off x="-30303" y="3949134"/>
            <a:ext cx="12222303" cy="696211"/>
          </a:xfrm>
        </p:spPr>
        <p:txBody>
          <a:bodyPr>
            <a:noAutofit/>
          </a:bodyPr>
          <a:lstStyle/>
          <a:p>
            <a:pPr algn="ctr"/>
            <a:r>
              <a:rPr lang="en-US" sz="3200" b="1" dirty="0">
                <a:solidFill>
                  <a:schemeClr val="bg1"/>
                </a:solidFill>
                <a:latin typeface="+mn-lt"/>
              </a:rPr>
              <a:t>CDC Steven M. </a:t>
            </a:r>
            <a:r>
              <a:rPr lang="en-US" sz="3200" b="1" dirty="0" err="1">
                <a:solidFill>
                  <a:schemeClr val="bg1"/>
                </a:solidFill>
                <a:latin typeface="+mn-lt"/>
              </a:rPr>
              <a:t>Teutsch</a:t>
            </a:r>
            <a:r>
              <a:rPr lang="en-US" sz="3200" b="1" dirty="0">
                <a:solidFill>
                  <a:schemeClr val="bg1"/>
                </a:solidFill>
                <a:latin typeface="+mn-lt"/>
              </a:rPr>
              <a:t> Prevention Effectiveness (PEF) Fellowship</a:t>
            </a:r>
          </a:p>
        </p:txBody>
      </p:sp>
    </p:spTree>
    <p:extLst>
      <p:ext uri="{BB962C8B-B14F-4D97-AF65-F5344CB8AC3E}">
        <p14:creationId xmlns:p14="http://schemas.microsoft.com/office/powerpoint/2010/main" val="3243306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C183D7F6-B498-43B3-948B-1728B52AA6E4}">
                <adec:decorative xmlns:adec="http://schemas.microsoft.com/office/drawing/2017/decorative" val="1"/>
              </a:ext>
            </a:extLst>
          </p:cNvPr>
          <p:cNvGrpSpPr/>
          <p:nvPr/>
        </p:nvGrpSpPr>
        <p:grpSpPr>
          <a:xfrm>
            <a:off x="-11017" y="1947520"/>
            <a:ext cx="12203017" cy="1399142"/>
            <a:chOff x="-11017" y="3205908"/>
            <a:chExt cx="12203017" cy="1399142"/>
          </a:xfrm>
        </p:grpSpPr>
        <p:cxnSp>
          <p:nvCxnSpPr>
            <p:cNvPr id="3" name="Straight Connector 2"/>
            <p:cNvCxnSpPr/>
            <p:nvPr/>
          </p:nvCxnSpPr>
          <p:spPr>
            <a:xfrm>
              <a:off x="-11017" y="3800819"/>
              <a:ext cx="12203017" cy="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42291" y="3205908"/>
              <a:ext cx="9296399" cy="1399142"/>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C183D7F6-B498-43B3-948B-1728B52AA6E4}">
                <adec:decorative xmlns:adec="http://schemas.microsoft.com/office/drawing/2017/decorative" val="1"/>
              </a:ext>
            </a:extLst>
          </p:cNvPr>
          <p:cNvSpPr/>
          <p:nvPr/>
        </p:nvSpPr>
        <p:spPr>
          <a:xfrm>
            <a:off x="2130386" y="1297525"/>
            <a:ext cx="2181340" cy="2170323"/>
          </a:xfrm>
          <a:prstGeom prst="ellipse">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C183D7F6-B498-43B3-948B-1728B52AA6E4}">
                <adec:decorative xmlns:adec="http://schemas.microsoft.com/office/drawing/2017/decorative" val="1"/>
              </a:ext>
            </a:extLst>
          </p:cNvPr>
          <p:cNvSpPr/>
          <p:nvPr/>
        </p:nvSpPr>
        <p:spPr>
          <a:xfrm>
            <a:off x="4999820" y="1297525"/>
            <a:ext cx="2181340" cy="2170323"/>
          </a:xfrm>
          <a:prstGeom prst="ellipse">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C183D7F6-B498-43B3-948B-1728B52AA6E4}">
                <adec:decorative xmlns:adec="http://schemas.microsoft.com/office/drawing/2017/decorative" val="1"/>
              </a:ext>
            </a:extLst>
          </p:cNvPr>
          <p:cNvSpPr/>
          <p:nvPr/>
        </p:nvSpPr>
        <p:spPr>
          <a:xfrm>
            <a:off x="7869254" y="1297525"/>
            <a:ext cx="2181340" cy="2170323"/>
          </a:xfrm>
          <a:prstGeom prst="ellipse">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4711" y="313501"/>
            <a:ext cx="10915122" cy="584775"/>
          </a:xfrm>
          <a:prstGeom prst="rect">
            <a:avLst/>
          </a:prstGeom>
        </p:spPr>
        <p:txBody>
          <a:bodyPr wrap="square">
            <a:spAutoFit/>
          </a:bodyPr>
          <a:lstStyle/>
          <a:p>
            <a:pPr lvl="1" algn="ctr"/>
            <a:r>
              <a:rPr lang="en-US" sz="3200" b="1" dirty="0">
                <a:solidFill>
                  <a:srgbClr val="000000"/>
                </a:solidFill>
              </a:rPr>
              <a:t>PEF trains the next generation of health economics leaders.</a:t>
            </a:r>
          </a:p>
        </p:txBody>
      </p:sp>
      <p:sp>
        <p:nvSpPr>
          <p:cNvPr id="14" name="Rectangle 13"/>
          <p:cNvSpPr/>
          <p:nvPr/>
        </p:nvSpPr>
        <p:spPr>
          <a:xfrm>
            <a:off x="1878110" y="3676345"/>
            <a:ext cx="2580575" cy="1569660"/>
          </a:xfrm>
          <a:prstGeom prst="rect">
            <a:avLst/>
          </a:prstGeom>
        </p:spPr>
        <p:txBody>
          <a:bodyPr wrap="square">
            <a:spAutoFit/>
          </a:bodyPr>
          <a:lstStyle/>
          <a:p>
            <a:pPr algn="ctr"/>
            <a:r>
              <a:rPr lang="en-US" sz="2400" b="1" dirty="0"/>
              <a:t>Apply quantitative methods to evaluate public health policy</a:t>
            </a:r>
          </a:p>
        </p:txBody>
      </p:sp>
      <p:sp>
        <p:nvSpPr>
          <p:cNvPr id="15" name="Rectangle 14"/>
          <p:cNvSpPr/>
          <p:nvPr/>
        </p:nvSpPr>
        <p:spPr>
          <a:xfrm>
            <a:off x="4614699" y="3670099"/>
            <a:ext cx="2951581" cy="1938992"/>
          </a:xfrm>
          <a:prstGeom prst="rect">
            <a:avLst/>
          </a:prstGeom>
        </p:spPr>
        <p:txBody>
          <a:bodyPr wrap="square">
            <a:spAutoFit/>
          </a:bodyPr>
          <a:lstStyle/>
          <a:p>
            <a:pPr algn="ctr"/>
            <a:r>
              <a:rPr lang="en-US" sz="2400" b="1" dirty="0"/>
              <a:t>Identifying vital information to maximize the impact of public health programs</a:t>
            </a:r>
            <a:endParaRPr lang="en-US" sz="3200" b="1" dirty="0"/>
          </a:p>
        </p:txBody>
      </p:sp>
      <p:sp>
        <p:nvSpPr>
          <p:cNvPr id="16" name="Rectangle 15"/>
          <p:cNvSpPr/>
          <p:nvPr/>
        </p:nvSpPr>
        <p:spPr>
          <a:xfrm>
            <a:off x="7575439" y="3662892"/>
            <a:ext cx="2902436" cy="1569660"/>
          </a:xfrm>
          <a:prstGeom prst="rect">
            <a:avLst/>
          </a:prstGeom>
        </p:spPr>
        <p:txBody>
          <a:bodyPr wrap="square">
            <a:spAutoFit/>
          </a:bodyPr>
          <a:lstStyle/>
          <a:p>
            <a:pPr algn="ctr"/>
            <a:r>
              <a:rPr lang="en-US" sz="2400" b="1" dirty="0">
                <a:solidFill>
                  <a:srgbClr val="000000"/>
                </a:solidFill>
              </a:rPr>
              <a:t>Participate in studies to assess the effectiveness of prevention strategies</a:t>
            </a:r>
            <a:endParaRPr lang="en-US" sz="2400" b="1" dirty="0"/>
          </a:p>
        </p:txBody>
      </p:sp>
      <p:sp>
        <p:nvSpPr>
          <p:cNvPr id="30" name="Rectangle 29">
            <a:extLst>
              <a:ext uri="{C183D7F6-B498-43B3-948B-1728B52AA6E4}">
                <adec:decorative xmlns:adec="http://schemas.microsoft.com/office/drawing/2017/decorative" val="1"/>
              </a:ext>
            </a:extLst>
          </p:cNvPr>
          <p:cNvSpPr/>
          <p:nvPr/>
        </p:nvSpPr>
        <p:spPr>
          <a:xfrm>
            <a:off x="-22882" y="5923056"/>
            <a:ext cx="12214882" cy="93494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492;p38" descr="Pie chart graphic"/>
          <p:cNvGrpSpPr/>
          <p:nvPr/>
        </p:nvGrpSpPr>
        <p:grpSpPr>
          <a:xfrm>
            <a:off x="2710024" y="1826334"/>
            <a:ext cx="1014251" cy="1054988"/>
            <a:chOff x="3294650" y="3652450"/>
            <a:chExt cx="388350" cy="405450"/>
          </a:xfrm>
          <a:solidFill>
            <a:schemeClr val="accent6">
              <a:lumMod val="50000"/>
            </a:schemeClr>
          </a:solidFill>
        </p:grpSpPr>
        <p:sp>
          <p:nvSpPr>
            <p:cNvPr id="32" name="Google Shape;493;p38"/>
            <p:cNvSpPr/>
            <p:nvPr/>
          </p:nvSpPr>
          <p:spPr>
            <a:xfrm>
              <a:off x="3294650" y="3681775"/>
              <a:ext cx="376150" cy="376125"/>
            </a:xfrm>
            <a:custGeom>
              <a:avLst/>
              <a:gdLst/>
              <a:ahLst/>
              <a:cxnLst/>
              <a:rect l="l" t="t" r="r" b="b"/>
              <a:pathLst>
                <a:path w="15046" h="15045" extrusionOk="0">
                  <a:moveTo>
                    <a:pt x="7132" y="0"/>
                  </a:moveTo>
                  <a:lnTo>
                    <a:pt x="6766" y="49"/>
                  </a:lnTo>
                  <a:lnTo>
                    <a:pt x="6375" y="98"/>
                  </a:lnTo>
                  <a:lnTo>
                    <a:pt x="6009" y="147"/>
                  </a:lnTo>
                  <a:lnTo>
                    <a:pt x="5642" y="244"/>
                  </a:lnTo>
                  <a:lnTo>
                    <a:pt x="5276" y="342"/>
                  </a:lnTo>
                  <a:lnTo>
                    <a:pt x="4934" y="464"/>
                  </a:lnTo>
                  <a:lnTo>
                    <a:pt x="4592" y="586"/>
                  </a:lnTo>
                  <a:lnTo>
                    <a:pt x="4250" y="733"/>
                  </a:lnTo>
                  <a:lnTo>
                    <a:pt x="3933" y="904"/>
                  </a:lnTo>
                  <a:lnTo>
                    <a:pt x="3615" y="1099"/>
                  </a:lnTo>
                  <a:lnTo>
                    <a:pt x="3322" y="1295"/>
                  </a:lnTo>
                  <a:lnTo>
                    <a:pt x="3029" y="1490"/>
                  </a:lnTo>
                  <a:lnTo>
                    <a:pt x="2736" y="1710"/>
                  </a:lnTo>
                  <a:lnTo>
                    <a:pt x="2467" y="1954"/>
                  </a:lnTo>
                  <a:lnTo>
                    <a:pt x="2199" y="2198"/>
                  </a:lnTo>
                  <a:lnTo>
                    <a:pt x="1954" y="2467"/>
                  </a:lnTo>
                  <a:lnTo>
                    <a:pt x="1710" y="2736"/>
                  </a:lnTo>
                  <a:lnTo>
                    <a:pt x="1490" y="3029"/>
                  </a:lnTo>
                  <a:lnTo>
                    <a:pt x="1295" y="3322"/>
                  </a:lnTo>
                  <a:lnTo>
                    <a:pt x="1100" y="3615"/>
                  </a:lnTo>
                  <a:lnTo>
                    <a:pt x="904" y="3932"/>
                  </a:lnTo>
                  <a:lnTo>
                    <a:pt x="733" y="4250"/>
                  </a:lnTo>
                  <a:lnTo>
                    <a:pt x="587" y="4592"/>
                  </a:lnTo>
                  <a:lnTo>
                    <a:pt x="465" y="4934"/>
                  </a:lnTo>
                  <a:lnTo>
                    <a:pt x="342" y="5276"/>
                  </a:lnTo>
                  <a:lnTo>
                    <a:pt x="245" y="5642"/>
                  </a:lnTo>
                  <a:lnTo>
                    <a:pt x="147" y="6008"/>
                  </a:lnTo>
                  <a:lnTo>
                    <a:pt x="98" y="6375"/>
                  </a:lnTo>
                  <a:lnTo>
                    <a:pt x="49" y="6765"/>
                  </a:lnTo>
                  <a:lnTo>
                    <a:pt x="0" y="7132"/>
                  </a:lnTo>
                  <a:lnTo>
                    <a:pt x="0" y="7522"/>
                  </a:lnTo>
                  <a:lnTo>
                    <a:pt x="0" y="7913"/>
                  </a:lnTo>
                  <a:lnTo>
                    <a:pt x="49" y="8280"/>
                  </a:lnTo>
                  <a:lnTo>
                    <a:pt x="98" y="8670"/>
                  </a:lnTo>
                  <a:lnTo>
                    <a:pt x="147" y="9037"/>
                  </a:lnTo>
                  <a:lnTo>
                    <a:pt x="245" y="9403"/>
                  </a:lnTo>
                  <a:lnTo>
                    <a:pt x="342" y="9769"/>
                  </a:lnTo>
                  <a:lnTo>
                    <a:pt x="465" y="10111"/>
                  </a:lnTo>
                  <a:lnTo>
                    <a:pt x="587" y="10453"/>
                  </a:lnTo>
                  <a:lnTo>
                    <a:pt x="733" y="10795"/>
                  </a:lnTo>
                  <a:lnTo>
                    <a:pt x="904" y="11113"/>
                  </a:lnTo>
                  <a:lnTo>
                    <a:pt x="1100" y="11430"/>
                  </a:lnTo>
                  <a:lnTo>
                    <a:pt x="1295" y="11723"/>
                  </a:lnTo>
                  <a:lnTo>
                    <a:pt x="1490" y="12016"/>
                  </a:lnTo>
                  <a:lnTo>
                    <a:pt x="1710" y="12309"/>
                  </a:lnTo>
                  <a:lnTo>
                    <a:pt x="1954" y="12578"/>
                  </a:lnTo>
                  <a:lnTo>
                    <a:pt x="2199" y="12847"/>
                  </a:lnTo>
                  <a:lnTo>
                    <a:pt x="2467" y="13091"/>
                  </a:lnTo>
                  <a:lnTo>
                    <a:pt x="2736" y="13335"/>
                  </a:lnTo>
                  <a:lnTo>
                    <a:pt x="3029" y="13555"/>
                  </a:lnTo>
                  <a:lnTo>
                    <a:pt x="3322" y="13750"/>
                  </a:lnTo>
                  <a:lnTo>
                    <a:pt x="3615" y="13946"/>
                  </a:lnTo>
                  <a:lnTo>
                    <a:pt x="3933" y="14141"/>
                  </a:lnTo>
                  <a:lnTo>
                    <a:pt x="4250" y="14312"/>
                  </a:lnTo>
                  <a:lnTo>
                    <a:pt x="4592" y="14459"/>
                  </a:lnTo>
                  <a:lnTo>
                    <a:pt x="4934" y="14581"/>
                  </a:lnTo>
                  <a:lnTo>
                    <a:pt x="5276" y="14703"/>
                  </a:lnTo>
                  <a:lnTo>
                    <a:pt x="5642" y="14801"/>
                  </a:lnTo>
                  <a:lnTo>
                    <a:pt x="6009" y="14898"/>
                  </a:lnTo>
                  <a:lnTo>
                    <a:pt x="6375" y="14947"/>
                  </a:lnTo>
                  <a:lnTo>
                    <a:pt x="6766" y="14996"/>
                  </a:lnTo>
                  <a:lnTo>
                    <a:pt x="7132" y="15045"/>
                  </a:lnTo>
                  <a:lnTo>
                    <a:pt x="7914" y="15045"/>
                  </a:lnTo>
                  <a:lnTo>
                    <a:pt x="8280" y="14996"/>
                  </a:lnTo>
                  <a:lnTo>
                    <a:pt x="8671" y="14947"/>
                  </a:lnTo>
                  <a:lnTo>
                    <a:pt x="9037" y="14898"/>
                  </a:lnTo>
                  <a:lnTo>
                    <a:pt x="9403" y="14801"/>
                  </a:lnTo>
                  <a:lnTo>
                    <a:pt x="9770" y="14703"/>
                  </a:lnTo>
                  <a:lnTo>
                    <a:pt x="10112" y="14581"/>
                  </a:lnTo>
                  <a:lnTo>
                    <a:pt x="10454" y="14459"/>
                  </a:lnTo>
                  <a:lnTo>
                    <a:pt x="10795" y="14312"/>
                  </a:lnTo>
                  <a:lnTo>
                    <a:pt x="11113" y="14141"/>
                  </a:lnTo>
                  <a:lnTo>
                    <a:pt x="11430" y="13946"/>
                  </a:lnTo>
                  <a:lnTo>
                    <a:pt x="11724" y="13750"/>
                  </a:lnTo>
                  <a:lnTo>
                    <a:pt x="12017" y="13555"/>
                  </a:lnTo>
                  <a:lnTo>
                    <a:pt x="12310" y="13335"/>
                  </a:lnTo>
                  <a:lnTo>
                    <a:pt x="12578" y="13091"/>
                  </a:lnTo>
                  <a:lnTo>
                    <a:pt x="12847" y="12847"/>
                  </a:lnTo>
                  <a:lnTo>
                    <a:pt x="13091" y="12578"/>
                  </a:lnTo>
                  <a:lnTo>
                    <a:pt x="13335" y="12309"/>
                  </a:lnTo>
                  <a:lnTo>
                    <a:pt x="13555" y="12016"/>
                  </a:lnTo>
                  <a:lnTo>
                    <a:pt x="13751" y="11723"/>
                  </a:lnTo>
                  <a:lnTo>
                    <a:pt x="13946" y="11430"/>
                  </a:lnTo>
                  <a:lnTo>
                    <a:pt x="14141" y="11113"/>
                  </a:lnTo>
                  <a:lnTo>
                    <a:pt x="14312" y="10795"/>
                  </a:lnTo>
                  <a:lnTo>
                    <a:pt x="14459" y="10453"/>
                  </a:lnTo>
                  <a:lnTo>
                    <a:pt x="14581" y="10111"/>
                  </a:lnTo>
                  <a:lnTo>
                    <a:pt x="14703" y="9769"/>
                  </a:lnTo>
                  <a:lnTo>
                    <a:pt x="14801" y="9403"/>
                  </a:lnTo>
                  <a:lnTo>
                    <a:pt x="14899" y="9037"/>
                  </a:lnTo>
                  <a:lnTo>
                    <a:pt x="14947" y="8670"/>
                  </a:lnTo>
                  <a:lnTo>
                    <a:pt x="14996" y="8280"/>
                  </a:lnTo>
                  <a:lnTo>
                    <a:pt x="15045" y="7913"/>
                  </a:lnTo>
                  <a:lnTo>
                    <a:pt x="15045" y="7522"/>
                  </a:lnTo>
                  <a:lnTo>
                    <a:pt x="7523" y="7522"/>
                  </a:lnTo>
                  <a:lnTo>
                    <a:pt x="752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 name="Google Shape;494;p38"/>
            <p:cNvSpPr/>
            <p:nvPr/>
          </p:nvSpPr>
          <p:spPr>
            <a:xfrm>
              <a:off x="3494925" y="3760525"/>
              <a:ext cx="188075" cy="97100"/>
            </a:xfrm>
            <a:custGeom>
              <a:avLst/>
              <a:gdLst/>
              <a:ahLst/>
              <a:cxnLst/>
              <a:rect l="l" t="t" r="r" b="b"/>
              <a:pathLst>
                <a:path w="7523" h="3884" extrusionOk="0">
                  <a:moveTo>
                    <a:pt x="2491" y="2956"/>
                  </a:moveTo>
                  <a:lnTo>
                    <a:pt x="2491" y="3396"/>
                  </a:lnTo>
                  <a:lnTo>
                    <a:pt x="1759" y="3396"/>
                  </a:lnTo>
                  <a:lnTo>
                    <a:pt x="2491" y="2956"/>
                  </a:lnTo>
                  <a:close/>
                  <a:moveTo>
                    <a:pt x="3346" y="2443"/>
                  </a:moveTo>
                  <a:lnTo>
                    <a:pt x="3346" y="3396"/>
                  </a:lnTo>
                  <a:lnTo>
                    <a:pt x="2980" y="3396"/>
                  </a:lnTo>
                  <a:lnTo>
                    <a:pt x="2980" y="2663"/>
                  </a:lnTo>
                  <a:lnTo>
                    <a:pt x="3346" y="2443"/>
                  </a:lnTo>
                  <a:close/>
                  <a:moveTo>
                    <a:pt x="4201" y="1930"/>
                  </a:moveTo>
                  <a:lnTo>
                    <a:pt x="4201" y="3396"/>
                  </a:lnTo>
                  <a:lnTo>
                    <a:pt x="3835" y="3396"/>
                  </a:lnTo>
                  <a:lnTo>
                    <a:pt x="3835" y="2150"/>
                  </a:lnTo>
                  <a:lnTo>
                    <a:pt x="3835" y="2150"/>
                  </a:lnTo>
                  <a:lnTo>
                    <a:pt x="4201" y="1930"/>
                  </a:lnTo>
                  <a:close/>
                  <a:moveTo>
                    <a:pt x="5056" y="1393"/>
                  </a:moveTo>
                  <a:lnTo>
                    <a:pt x="5056" y="3396"/>
                  </a:lnTo>
                  <a:lnTo>
                    <a:pt x="4689" y="3396"/>
                  </a:lnTo>
                  <a:lnTo>
                    <a:pt x="4689" y="1637"/>
                  </a:lnTo>
                  <a:lnTo>
                    <a:pt x="5056" y="1393"/>
                  </a:lnTo>
                  <a:close/>
                  <a:moveTo>
                    <a:pt x="5911" y="885"/>
                  </a:moveTo>
                  <a:lnTo>
                    <a:pt x="5911" y="3396"/>
                  </a:lnTo>
                  <a:lnTo>
                    <a:pt x="5544" y="3396"/>
                  </a:lnTo>
                  <a:lnTo>
                    <a:pt x="5544" y="1100"/>
                  </a:lnTo>
                  <a:lnTo>
                    <a:pt x="5911" y="885"/>
                  </a:lnTo>
                  <a:close/>
                  <a:moveTo>
                    <a:pt x="6399" y="978"/>
                  </a:moveTo>
                  <a:lnTo>
                    <a:pt x="6619" y="1539"/>
                  </a:lnTo>
                  <a:lnTo>
                    <a:pt x="6790" y="2031"/>
                  </a:lnTo>
                  <a:lnTo>
                    <a:pt x="6790" y="3396"/>
                  </a:lnTo>
                  <a:lnTo>
                    <a:pt x="6399" y="3396"/>
                  </a:lnTo>
                  <a:lnTo>
                    <a:pt x="6399" y="978"/>
                  </a:lnTo>
                  <a:close/>
                  <a:moveTo>
                    <a:pt x="6448" y="1"/>
                  </a:moveTo>
                  <a:lnTo>
                    <a:pt x="0" y="3884"/>
                  </a:lnTo>
                  <a:lnTo>
                    <a:pt x="7523" y="3884"/>
                  </a:lnTo>
                  <a:lnTo>
                    <a:pt x="7498" y="3347"/>
                  </a:lnTo>
                  <a:lnTo>
                    <a:pt x="7449" y="2834"/>
                  </a:lnTo>
                  <a:lnTo>
                    <a:pt x="7352" y="2321"/>
                  </a:lnTo>
                  <a:lnTo>
                    <a:pt x="7229" y="1832"/>
                  </a:lnTo>
                  <a:lnTo>
                    <a:pt x="7083" y="1344"/>
                  </a:lnTo>
                  <a:lnTo>
                    <a:pt x="6912" y="880"/>
                  </a:lnTo>
                  <a:lnTo>
                    <a:pt x="6692" y="440"/>
                  </a:lnTo>
                  <a:lnTo>
                    <a:pt x="644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4" name="Google Shape;495;p38"/>
            <p:cNvSpPr/>
            <p:nvPr/>
          </p:nvSpPr>
          <p:spPr>
            <a:xfrm>
              <a:off x="3494925" y="3652450"/>
              <a:ext cx="161200" cy="188100"/>
            </a:xfrm>
            <a:custGeom>
              <a:avLst/>
              <a:gdLst/>
              <a:ahLst/>
              <a:cxnLst/>
              <a:rect l="l" t="t" r="r" b="b"/>
              <a:pathLst>
                <a:path w="6448" h="7524" extrusionOk="0">
                  <a:moveTo>
                    <a:pt x="489" y="514"/>
                  </a:moveTo>
                  <a:lnTo>
                    <a:pt x="879" y="538"/>
                  </a:lnTo>
                  <a:lnTo>
                    <a:pt x="1270" y="611"/>
                  </a:lnTo>
                  <a:lnTo>
                    <a:pt x="1661" y="685"/>
                  </a:lnTo>
                  <a:lnTo>
                    <a:pt x="2052" y="782"/>
                  </a:lnTo>
                  <a:lnTo>
                    <a:pt x="2418" y="929"/>
                  </a:lnTo>
                  <a:lnTo>
                    <a:pt x="2809" y="1075"/>
                  </a:lnTo>
                  <a:lnTo>
                    <a:pt x="3151" y="1246"/>
                  </a:lnTo>
                  <a:lnTo>
                    <a:pt x="3517" y="1417"/>
                  </a:lnTo>
                  <a:lnTo>
                    <a:pt x="3835" y="1637"/>
                  </a:lnTo>
                  <a:lnTo>
                    <a:pt x="4152" y="1857"/>
                  </a:lnTo>
                  <a:lnTo>
                    <a:pt x="4445" y="2077"/>
                  </a:lnTo>
                  <a:lnTo>
                    <a:pt x="4738" y="2321"/>
                  </a:lnTo>
                  <a:lnTo>
                    <a:pt x="5031" y="2590"/>
                  </a:lnTo>
                  <a:lnTo>
                    <a:pt x="5276" y="2883"/>
                  </a:lnTo>
                  <a:lnTo>
                    <a:pt x="5520" y="3176"/>
                  </a:lnTo>
                  <a:lnTo>
                    <a:pt x="5764" y="3493"/>
                  </a:lnTo>
                  <a:lnTo>
                    <a:pt x="489" y="6668"/>
                  </a:lnTo>
                  <a:lnTo>
                    <a:pt x="489" y="514"/>
                  </a:lnTo>
                  <a:close/>
                  <a:moveTo>
                    <a:pt x="0" y="1"/>
                  </a:moveTo>
                  <a:lnTo>
                    <a:pt x="0" y="7523"/>
                  </a:lnTo>
                  <a:lnTo>
                    <a:pt x="6448" y="3640"/>
                  </a:lnTo>
                  <a:lnTo>
                    <a:pt x="6179" y="3249"/>
                  </a:lnTo>
                  <a:lnTo>
                    <a:pt x="5911" y="2858"/>
                  </a:lnTo>
                  <a:lnTo>
                    <a:pt x="5593" y="2492"/>
                  </a:lnTo>
                  <a:lnTo>
                    <a:pt x="5276" y="2150"/>
                  </a:lnTo>
                  <a:lnTo>
                    <a:pt x="4909" y="1833"/>
                  </a:lnTo>
                  <a:lnTo>
                    <a:pt x="4543" y="1540"/>
                  </a:lnTo>
                  <a:lnTo>
                    <a:pt x="4152" y="1246"/>
                  </a:lnTo>
                  <a:lnTo>
                    <a:pt x="3761" y="1002"/>
                  </a:lnTo>
                  <a:lnTo>
                    <a:pt x="3322" y="782"/>
                  </a:lnTo>
                  <a:lnTo>
                    <a:pt x="2882" y="587"/>
                  </a:lnTo>
                  <a:lnTo>
                    <a:pt x="2443" y="416"/>
                  </a:lnTo>
                  <a:lnTo>
                    <a:pt x="1978" y="270"/>
                  </a:lnTo>
                  <a:lnTo>
                    <a:pt x="1490" y="147"/>
                  </a:lnTo>
                  <a:lnTo>
                    <a:pt x="1002" y="74"/>
                  </a:lnTo>
                  <a:lnTo>
                    <a:pt x="513" y="25"/>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38" name="Rectangle 37"/>
          <p:cNvSpPr/>
          <p:nvPr/>
        </p:nvSpPr>
        <p:spPr>
          <a:xfrm>
            <a:off x="4449814" y="6098140"/>
            <a:ext cx="3257623" cy="584775"/>
          </a:xfrm>
          <a:prstGeom prst="rect">
            <a:avLst/>
          </a:prstGeom>
        </p:spPr>
        <p:txBody>
          <a:bodyPr wrap="none">
            <a:spAutoFit/>
          </a:bodyPr>
          <a:lstStyle/>
          <a:p>
            <a:r>
              <a:rPr lang="en-US" sz="3200" b="1"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www.cdc.gov/PEF</a:t>
            </a:r>
            <a:endParaRPr lang="en-US" sz="3200" dirty="0">
              <a:solidFill>
                <a:schemeClr val="bg1"/>
              </a:solidFill>
            </a:endParaRPr>
          </a:p>
        </p:txBody>
      </p:sp>
      <p:grpSp>
        <p:nvGrpSpPr>
          <p:cNvPr id="39" name="Google Shape;496;p38" descr="Bar chart graphic"/>
          <p:cNvGrpSpPr/>
          <p:nvPr/>
        </p:nvGrpSpPr>
        <p:grpSpPr>
          <a:xfrm>
            <a:off x="8439173" y="1951355"/>
            <a:ext cx="1041500" cy="858792"/>
            <a:chOff x="3936375" y="3703750"/>
            <a:chExt cx="453050" cy="332175"/>
          </a:xfrm>
          <a:solidFill>
            <a:schemeClr val="accent6">
              <a:lumMod val="50000"/>
            </a:schemeClr>
          </a:solidFill>
        </p:grpSpPr>
        <p:sp>
          <p:nvSpPr>
            <p:cNvPr id="40" name="Google Shape;497;p38"/>
            <p:cNvSpPr/>
            <p:nvPr/>
          </p:nvSpPr>
          <p:spPr>
            <a:xfrm>
              <a:off x="3936375" y="3703750"/>
              <a:ext cx="453050" cy="332175"/>
            </a:xfrm>
            <a:custGeom>
              <a:avLst/>
              <a:gdLst/>
              <a:ahLst/>
              <a:cxnLst/>
              <a:rect l="l" t="t" r="r" b="b"/>
              <a:pathLst>
                <a:path w="18122" h="13287" extrusionOk="0">
                  <a:moveTo>
                    <a:pt x="366" y="0"/>
                  </a:moveTo>
                  <a:lnTo>
                    <a:pt x="293" y="49"/>
                  </a:lnTo>
                  <a:lnTo>
                    <a:pt x="195" y="74"/>
                  </a:lnTo>
                  <a:lnTo>
                    <a:pt x="122" y="147"/>
                  </a:lnTo>
                  <a:lnTo>
                    <a:pt x="73" y="220"/>
                  </a:lnTo>
                  <a:lnTo>
                    <a:pt x="24" y="293"/>
                  </a:lnTo>
                  <a:lnTo>
                    <a:pt x="0" y="391"/>
                  </a:lnTo>
                  <a:lnTo>
                    <a:pt x="0" y="489"/>
                  </a:lnTo>
                  <a:lnTo>
                    <a:pt x="0" y="12798"/>
                  </a:lnTo>
                  <a:lnTo>
                    <a:pt x="0" y="12896"/>
                  </a:lnTo>
                  <a:lnTo>
                    <a:pt x="24"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59" y="49"/>
                  </a:lnTo>
                  <a:lnTo>
                    <a:pt x="58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1" name="Google Shape;498;p38"/>
            <p:cNvSpPr/>
            <p:nvPr/>
          </p:nvSpPr>
          <p:spPr>
            <a:xfrm>
              <a:off x="3988875" y="3864325"/>
              <a:ext cx="77575" cy="133125"/>
            </a:xfrm>
            <a:custGeom>
              <a:avLst/>
              <a:gdLst/>
              <a:ahLst/>
              <a:cxnLst/>
              <a:rect l="l" t="t" r="r" b="b"/>
              <a:pathLst>
                <a:path w="3103" h="5325" extrusionOk="0">
                  <a:moveTo>
                    <a:pt x="489" y="1"/>
                  </a:moveTo>
                  <a:lnTo>
                    <a:pt x="391" y="25"/>
                  </a:lnTo>
                  <a:lnTo>
                    <a:pt x="294" y="50"/>
                  </a:lnTo>
                  <a:lnTo>
                    <a:pt x="196" y="98"/>
                  </a:lnTo>
                  <a:lnTo>
                    <a:pt x="147" y="147"/>
                  </a:lnTo>
                  <a:lnTo>
                    <a:pt x="74" y="220"/>
                  </a:lnTo>
                  <a:lnTo>
                    <a:pt x="25" y="294"/>
                  </a:lnTo>
                  <a:lnTo>
                    <a:pt x="0" y="391"/>
                  </a:lnTo>
                  <a:lnTo>
                    <a:pt x="0" y="489"/>
                  </a:lnTo>
                  <a:lnTo>
                    <a:pt x="0" y="5325"/>
                  </a:lnTo>
                  <a:lnTo>
                    <a:pt x="3102" y="5325"/>
                  </a:lnTo>
                  <a:lnTo>
                    <a:pt x="3102" y="489"/>
                  </a:lnTo>
                  <a:lnTo>
                    <a:pt x="3102" y="391"/>
                  </a:lnTo>
                  <a:lnTo>
                    <a:pt x="3053" y="294"/>
                  </a:lnTo>
                  <a:lnTo>
                    <a:pt x="3029" y="220"/>
                  </a:lnTo>
                  <a:lnTo>
                    <a:pt x="2956" y="147"/>
                  </a:lnTo>
                  <a:lnTo>
                    <a:pt x="2882" y="98"/>
                  </a:lnTo>
                  <a:lnTo>
                    <a:pt x="2809" y="50"/>
                  </a:lnTo>
                  <a:lnTo>
                    <a:pt x="2711" y="25"/>
                  </a:lnTo>
                  <a:lnTo>
                    <a:pt x="261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2" name="Google Shape;499;p38"/>
            <p:cNvSpPr/>
            <p:nvPr/>
          </p:nvSpPr>
          <p:spPr>
            <a:xfrm>
              <a:off x="4259350" y="3864325"/>
              <a:ext cx="77575" cy="133125"/>
            </a:xfrm>
            <a:custGeom>
              <a:avLst/>
              <a:gdLst/>
              <a:ahLst/>
              <a:cxnLst/>
              <a:rect l="l" t="t" r="r" b="b"/>
              <a:pathLst>
                <a:path w="3103" h="5325" extrusionOk="0">
                  <a:moveTo>
                    <a:pt x="489" y="1"/>
                  </a:moveTo>
                  <a:lnTo>
                    <a:pt x="392" y="25"/>
                  </a:lnTo>
                  <a:lnTo>
                    <a:pt x="294" y="50"/>
                  </a:lnTo>
                  <a:lnTo>
                    <a:pt x="221" y="98"/>
                  </a:lnTo>
                  <a:lnTo>
                    <a:pt x="147" y="147"/>
                  </a:lnTo>
                  <a:lnTo>
                    <a:pt x="74" y="220"/>
                  </a:lnTo>
                  <a:lnTo>
                    <a:pt x="50" y="294"/>
                  </a:lnTo>
                  <a:lnTo>
                    <a:pt x="1" y="391"/>
                  </a:lnTo>
                  <a:lnTo>
                    <a:pt x="1" y="489"/>
                  </a:lnTo>
                  <a:lnTo>
                    <a:pt x="1" y="5325"/>
                  </a:lnTo>
                  <a:lnTo>
                    <a:pt x="3103" y="5325"/>
                  </a:lnTo>
                  <a:lnTo>
                    <a:pt x="3103" y="489"/>
                  </a:lnTo>
                  <a:lnTo>
                    <a:pt x="3103" y="391"/>
                  </a:lnTo>
                  <a:lnTo>
                    <a:pt x="3078" y="294"/>
                  </a:lnTo>
                  <a:lnTo>
                    <a:pt x="3029" y="220"/>
                  </a:lnTo>
                  <a:lnTo>
                    <a:pt x="2956" y="147"/>
                  </a:lnTo>
                  <a:lnTo>
                    <a:pt x="2907" y="98"/>
                  </a:lnTo>
                  <a:lnTo>
                    <a:pt x="2810" y="50"/>
                  </a:lnTo>
                  <a:lnTo>
                    <a:pt x="2712" y="25"/>
                  </a:lnTo>
                  <a:lnTo>
                    <a:pt x="261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3" name="Google Shape;500;p38"/>
            <p:cNvSpPr/>
            <p:nvPr/>
          </p:nvSpPr>
          <p:spPr>
            <a:xfrm>
              <a:off x="4078625" y="3717800"/>
              <a:ext cx="77575" cy="279650"/>
            </a:xfrm>
            <a:custGeom>
              <a:avLst/>
              <a:gdLst/>
              <a:ahLst/>
              <a:cxnLst/>
              <a:rect l="l" t="t" r="r" b="b"/>
              <a:pathLst>
                <a:path w="3103" h="11186" extrusionOk="0">
                  <a:moveTo>
                    <a:pt x="489" y="0"/>
                  </a:moveTo>
                  <a:lnTo>
                    <a:pt x="391" y="25"/>
                  </a:lnTo>
                  <a:lnTo>
                    <a:pt x="294" y="49"/>
                  </a:lnTo>
                  <a:lnTo>
                    <a:pt x="220" y="98"/>
                  </a:lnTo>
                  <a:lnTo>
                    <a:pt x="147" y="147"/>
                  </a:lnTo>
                  <a:lnTo>
                    <a:pt x="74" y="220"/>
                  </a:lnTo>
                  <a:lnTo>
                    <a:pt x="49" y="293"/>
                  </a:lnTo>
                  <a:lnTo>
                    <a:pt x="1" y="391"/>
                  </a:lnTo>
                  <a:lnTo>
                    <a:pt x="1" y="489"/>
                  </a:lnTo>
                  <a:lnTo>
                    <a:pt x="1" y="11186"/>
                  </a:lnTo>
                  <a:lnTo>
                    <a:pt x="3102" y="11186"/>
                  </a:lnTo>
                  <a:lnTo>
                    <a:pt x="3102" y="489"/>
                  </a:lnTo>
                  <a:lnTo>
                    <a:pt x="3102" y="391"/>
                  </a:lnTo>
                  <a:lnTo>
                    <a:pt x="3078" y="293"/>
                  </a:lnTo>
                  <a:lnTo>
                    <a:pt x="3029" y="220"/>
                  </a:lnTo>
                  <a:lnTo>
                    <a:pt x="2956" y="147"/>
                  </a:lnTo>
                  <a:lnTo>
                    <a:pt x="2907" y="98"/>
                  </a:lnTo>
                  <a:lnTo>
                    <a:pt x="2809" y="49"/>
                  </a:lnTo>
                  <a:lnTo>
                    <a:pt x="2712" y="25"/>
                  </a:lnTo>
                  <a:lnTo>
                    <a:pt x="261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4" name="Google Shape;501;p38"/>
            <p:cNvSpPr/>
            <p:nvPr/>
          </p:nvSpPr>
          <p:spPr>
            <a:xfrm>
              <a:off x="4168375" y="3788625"/>
              <a:ext cx="78175" cy="208825"/>
            </a:xfrm>
            <a:custGeom>
              <a:avLst/>
              <a:gdLst/>
              <a:ahLst/>
              <a:cxnLst/>
              <a:rect l="l" t="t" r="r" b="b"/>
              <a:pathLst>
                <a:path w="3127" h="8353" extrusionOk="0">
                  <a:moveTo>
                    <a:pt x="489" y="0"/>
                  </a:moveTo>
                  <a:lnTo>
                    <a:pt x="392" y="25"/>
                  </a:lnTo>
                  <a:lnTo>
                    <a:pt x="318" y="49"/>
                  </a:lnTo>
                  <a:lnTo>
                    <a:pt x="221" y="98"/>
                  </a:lnTo>
                  <a:lnTo>
                    <a:pt x="147" y="147"/>
                  </a:lnTo>
                  <a:lnTo>
                    <a:pt x="99" y="220"/>
                  </a:lnTo>
                  <a:lnTo>
                    <a:pt x="50" y="293"/>
                  </a:lnTo>
                  <a:lnTo>
                    <a:pt x="25" y="391"/>
                  </a:lnTo>
                  <a:lnTo>
                    <a:pt x="1" y="489"/>
                  </a:lnTo>
                  <a:lnTo>
                    <a:pt x="1" y="8353"/>
                  </a:lnTo>
                  <a:lnTo>
                    <a:pt x="3127" y="8353"/>
                  </a:lnTo>
                  <a:lnTo>
                    <a:pt x="3127" y="489"/>
                  </a:lnTo>
                  <a:lnTo>
                    <a:pt x="3103" y="391"/>
                  </a:lnTo>
                  <a:lnTo>
                    <a:pt x="3078" y="293"/>
                  </a:lnTo>
                  <a:lnTo>
                    <a:pt x="3029" y="220"/>
                  </a:lnTo>
                  <a:lnTo>
                    <a:pt x="2980" y="147"/>
                  </a:lnTo>
                  <a:lnTo>
                    <a:pt x="2907" y="98"/>
                  </a:lnTo>
                  <a:lnTo>
                    <a:pt x="2809" y="49"/>
                  </a:lnTo>
                  <a:lnTo>
                    <a:pt x="2736" y="25"/>
                  </a:lnTo>
                  <a:lnTo>
                    <a:pt x="263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27" name="Google Shape;136;p7" descr="two person group graphic"/>
          <p:cNvSpPr/>
          <p:nvPr/>
        </p:nvSpPr>
        <p:spPr>
          <a:xfrm>
            <a:off x="5414421" y="1889641"/>
            <a:ext cx="1269884" cy="937451"/>
          </a:xfrm>
          <a:custGeom>
            <a:avLst/>
            <a:gdLst/>
            <a:ahLst/>
            <a:cxnLst/>
            <a:rect l="l" t="t" r="r" b="b"/>
            <a:pathLst>
              <a:path w="7419" h="5201" extrusionOk="0">
                <a:moveTo>
                  <a:pt x="2218" y="0"/>
                </a:moveTo>
                <a:lnTo>
                  <a:pt x="2088" y="19"/>
                </a:lnTo>
                <a:lnTo>
                  <a:pt x="1957" y="37"/>
                </a:lnTo>
                <a:lnTo>
                  <a:pt x="1845" y="56"/>
                </a:lnTo>
                <a:lnTo>
                  <a:pt x="1715" y="112"/>
                </a:lnTo>
                <a:lnTo>
                  <a:pt x="1603" y="168"/>
                </a:lnTo>
                <a:lnTo>
                  <a:pt x="1491" y="224"/>
                </a:lnTo>
                <a:lnTo>
                  <a:pt x="1398" y="298"/>
                </a:lnTo>
                <a:lnTo>
                  <a:pt x="1305" y="391"/>
                </a:lnTo>
                <a:lnTo>
                  <a:pt x="1230" y="485"/>
                </a:lnTo>
                <a:lnTo>
                  <a:pt x="1156" y="578"/>
                </a:lnTo>
                <a:lnTo>
                  <a:pt x="1081" y="690"/>
                </a:lnTo>
                <a:lnTo>
                  <a:pt x="1025" y="802"/>
                </a:lnTo>
                <a:lnTo>
                  <a:pt x="988" y="913"/>
                </a:lnTo>
                <a:lnTo>
                  <a:pt x="951" y="1044"/>
                </a:lnTo>
                <a:lnTo>
                  <a:pt x="932" y="1174"/>
                </a:lnTo>
                <a:lnTo>
                  <a:pt x="932" y="1305"/>
                </a:lnTo>
                <a:lnTo>
                  <a:pt x="932" y="1435"/>
                </a:lnTo>
                <a:lnTo>
                  <a:pt x="951" y="1566"/>
                </a:lnTo>
                <a:lnTo>
                  <a:pt x="988" y="1696"/>
                </a:lnTo>
                <a:lnTo>
                  <a:pt x="1025" y="1808"/>
                </a:lnTo>
                <a:lnTo>
                  <a:pt x="1081" y="1920"/>
                </a:lnTo>
                <a:lnTo>
                  <a:pt x="1156" y="2032"/>
                </a:lnTo>
                <a:lnTo>
                  <a:pt x="1230" y="2125"/>
                </a:lnTo>
                <a:lnTo>
                  <a:pt x="1305" y="2218"/>
                </a:lnTo>
                <a:lnTo>
                  <a:pt x="1398" y="2311"/>
                </a:lnTo>
                <a:lnTo>
                  <a:pt x="1491" y="2386"/>
                </a:lnTo>
                <a:lnTo>
                  <a:pt x="1603" y="2442"/>
                </a:lnTo>
                <a:lnTo>
                  <a:pt x="1715" y="2498"/>
                </a:lnTo>
                <a:lnTo>
                  <a:pt x="1845" y="2554"/>
                </a:lnTo>
                <a:lnTo>
                  <a:pt x="1957" y="2572"/>
                </a:lnTo>
                <a:lnTo>
                  <a:pt x="2088" y="2591"/>
                </a:lnTo>
                <a:lnTo>
                  <a:pt x="2218" y="2610"/>
                </a:lnTo>
                <a:lnTo>
                  <a:pt x="2349" y="2591"/>
                </a:lnTo>
                <a:lnTo>
                  <a:pt x="2479" y="2572"/>
                </a:lnTo>
                <a:lnTo>
                  <a:pt x="2610" y="2554"/>
                </a:lnTo>
                <a:lnTo>
                  <a:pt x="2721" y="2498"/>
                </a:lnTo>
                <a:lnTo>
                  <a:pt x="2852" y="2442"/>
                </a:lnTo>
                <a:lnTo>
                  <a:pt x="2945" y="2386"/>
                </a:lnTo>
                <a:lnTo>
                  <a:pt x="3057" y="2311"/>
                </a:lnTo>
                <a:lnTo>
                  <a:pt x="3150" y="2218"/>
                </a:lnTo>
                <a:lnTo>
                  <a:pt x="3225" y="2125"/>
                </a:lnTo>
                <a:lnTo>
                  <a:pt x="3299" y="2032"/>
                </a:lnTo>
                <a:lnTo>
                  <a:pt x="3374" y="1920"/>
                </a:lnTo>
                <a:lnTo>
                  <a:pt x="3430" y="1808"/>
                </a:lnTo>
                <a:lnTo>
                  <a:pt x="3467" y="1696"/>
                </a:lnTo>
                <a:lnTo>
                  <a:pt x="3504" y="1566"/>
                </a:lnTo>
                <a:lnTo>
                  <a:pt x="3523" y="1435"/>
                </a:lnTo>
                <a:lnTo>
                  <a:pt x="3523" y="1305"/>
                </a:lnTo>
                <a:lnTo>
                  <a:pt x="3523" y="1174"/>
                </a:lnTo>
                <a:lnTo>
                  <a:pt x="3504" y="1044"/>
                </a:lnTo>
                <a:lnTo>
                  <a:pt x="3467" y="913"/>
                </a:lnTo>
                <a:lnTo>
                  <a:pt x="3430" y="802"/>
                </a:lnTo>
                <a:lnTo>
                  <a:pt x="3374" y="690"/>
                </a:lnTo>
                <a:lnTo>
                  <a:pt x="3299" y="578"/>
                </a:lnTo>
                <a:lnTo>
                  <a:pt x="3225" y="485"/>
                </a:lnTo>
                <a:lnTo>
                  <a:pt x="3150" y="391"/>
                </a:lnTo>
                <a:lnTo>
                  <a:pt x="3057" y="298"/>
                </a:lnTo>
                <a:lnTo>
                  <a:pt x="2945" y="224"/>
                </a:lnTo>
                <a:lnTo>
                  <a:pt x="2852" y="168"/>
                </a:lnTo>
                <a:lnTo>
                  <a:pt x="2721" y="112"/>
                </a:lnTo>
                <a:lnTo>
                  <a:pt x="2610" y="56"/>
                </a:lnTo>
                <a:lnTo>
                  <a:pt x="2479" y="37"/>
                </a:lnTo>
                <a:lnTo>
                  <a:pt x="2349" y="19"/>
                </a:lnTo>
                <a:lnTo>
                  <a:pt x="2218" y="0"/>
                </a:lnTo>
                <a:close/>
                <a:moveTo>
                  <a:pt x="5443" y="373"/>
                </a:moveTo>
                <a:lnTo>
                  <a:pt x="5350" y="391"/>
                </a:lnTo>
                <a:lnTo>
                  <a:pt x="5126" y="466"/>
                </a:lnTo>
                <a:lnTo>
                  <a:pt x="4940" y="559"/>
                </a:lnTo>
                <a:lnTo>
                  <a:pt x="4772" y="708"/>
                </a:lnTo>
                <a:lnTo>
                  <a:pt x="4641" y="876"/>
                </a:lnTo>
                <a:lnTo>
                  <a:pt x="4548" y="1062"/>
                </a:lnTo>
                <a:lnTo>
                  <a:pt x="4474" y="1268"/>
                </a:lnTo>
                <a:lnTo>
                  <a:pt x="4455" y="1379"/>
                </a:lnTo>
                <a:lnTo>
                  <a:pt x="4455" y="1491"/>
                </a:lnTo>
                <a:lnTo>
                  <a:pt x="4455" y="1603"/>
                </a:lnTo>
                <a:lnTo>
                  <a:pt x="4474" y="1715"/>
                </a:lnTo>
                <a:lnTo>
                  <a:pt x="4548" y="1920"/>
                </a:lnTo>
                <a:lnTo>
                  <a:pt x="4641" y="2106"/>
                </a:lnTo>
                <a:lnTo>
                  <a:pt x="4772" y="2274"/>
                </a:lnTo>
                <a:lnTo>
                  <a:pt x="4940" y="2405"/>
                </a:lnTo>
                <a:lnTo>
                  <a:pt x="5126" y="2516"/>
                </a:lnTo>
                <a:lnTo>
                  <a:pt x="5350" y="2572"/>
                </a:lnTo>
                <a:lnTo>
                  <a:pt x="5443" y="2591"/>
                </a:lnTo>
                <a:lnTo>
                  <a:pt x="5573" y="2610"/>
                </a:lnTo>
                <a:lnTo>
                  <a:pt x="5685" y="2591"/>
                </a:lnTo>
                <a:lnTo>
                  <a:pt x="5797" y="2572"/>
                </a:lnTo>
                <a:lnTo>
                  <a:pt x="6002" y="2516"/>
                </a:lnTo>
                <a:lnTo>
                  <a:pt x="6188" y="2405"/>
                </a:lnTo>
                <a:lnTo>
                  <a:pt x="6356" y="2274"/>
                </a:lnTo>
                <a:lnTo>
                  <a:pt x="6487" y="2106"/>
                </a:lnTo>
                <a:lnTo>
                  <a:pt x="6599" y="1920"/>
                </a:lnTo>
                <a:lnTo>
                  <a:pt x="6654" y="1715"/>
                </a:lnTo>
                <a:lnTo>
                  <a:pt x="6673" y="1603"/>
                </a:lnTo>
                <a:lnTo>
                  <a:pt x="6673" y="1491"/>
                </a:lnTo>
                <a:lnTo>
                  <a:pt x="6673" y="1379"/>
                </a:lnTo>
                <a:lnTo>
                  <a:pt x="6654" y="1268"/>
                </a:lnTo>
                <a:lnTo>
                  <a:pt x="6599" y="1062"/>
                </a:lnTo>
                <a:lnTo>
                  <a:pt x="6487" y="876"/>
                </a:lnTo>
                <a:lnTo>
                  <a:pt x="6356" y="708"/>
                </a:lnTo>
                <a:lnTo>
                  <a:pt x="6188" y="559"/>
                </a:lnTo>
                <a:lnTo>
                  <a:pt x="6002" y="466"/>
                </a:lnTo>
                <a:lnTo>
                  <a:pt x="5797" y="391"/>
                </a:lnTo>
                <a:lnTo>
                  <a:pt x="5685" y="373"/>
                </a:lnTo>
                <a:close/>
                <a:moveTo>
                  <a:pt x="5014" y="2964"/>
                </a:moveTo>
                <a:lnTo>
                  <a:pt x="4828" y="2982"/>
                </a:lnTo>
                <a:lnTo>
                  <a:pt x="4660" y="3020"/>
                </a:lnTo>
                <a:lnTo>
                  <a:pt x="4511" y="3076"/>
                </a:lnTo>
                <a:lnTo>
                  <a:pt x="4362" y="3150"/>
                </a:lnTo>
                <a:lnTo>
                  <a:pt x="4455" y="3262"/>
                </a:lnTo>
                <a:lnTo>
                  <a:pt x="4548" y="3392"/>
                </a:lnTo>
                <a:lnTo>
                  <a:pt x="4641" y="3523"/>
                </a:lnTo>
                <a:lnTo>
                  <a:pt x="4697" y="3672"/>
                </a:lnTo>
                <a:lnTo>
                  <a:pt x="4753" y="3821"/>
                </a:lnTo>
                <a:lnTo>
                  <a:pt x="4790" y="3970"/>
                </a:lnTo>
                <a:lnTo>
                  <a:pt x="4809" y="4138"/>
                </a:lnTo>
                <a:lnTo>
                  <a:pt x="4828" y="4306"/>
                </a:lnTo>
                <a:lnTo>
                  <a:pt x="4828" y="4753"/>
                </a:lnTo>
                <a:lnTo>
                  <a:pt x="4809" y="4828"/>
                </a:lnTo>
                <a:lnTo>
                  <a:pt x="6859" y="4828"/>
                </a:lnTo>
                <a:lnTo>
                  <a:pt x="6971" y="4809"/>
                </a:lnTo>
                <a:lnTo>
                  <a:pt x="7083" y="4790"/>
                </a:lnTo>
                <a:lnTo>
                  <a:pt x="7176" y="4735"/>
                </a:lnTo>
                <a:lnTo>
                  <a:pt x="7251" y="4660"/>
                </a:lnTo>
                <a:lnTo>
                  <a:pt x="7325" y="4585"/>
                </a:lnTo>
                <a:lnTo>
                  <a:pt x="7381" y="4492"/>
                </a:lnTo>
                <a:lnTo>
                  <a:pt x="7419" y="4380"/>
                </a:lnTo>
                <a:lnTo>
                  <a:pt x="7419" y="4269"/>
                </a:lnTo>
                <a:lnTo>
                  <a:pt x="7419" y="4138"/>
                </a:lnTo>
                <a:lnTo>
                  <a:pt x="7400" y="4008"/>
                </a:lnTo>
                <a:lnTo>
                  <a:pt x="7363" y="3896"/>
                </a:lnTo>
                <a:lnTo>
                  <a:pt x="7325" y="3765"/>
                </a:lnTo>
                <a:lnTo>
                  <a:pt x="7270" y="3653"/>
                </a:lnTo>
                <a:lnTo>
                  <a:pt x="7195" y="3542"/>
                </a:lnTo>
                <a:lnTo>
                  <a:pt x="7120" y="3448"/>
                </a:lnTo>
                <a:lnTo>
                  <a:pt x="7046" y="3355"/>
                </a:lnTo>
                <a:lnTo>
                  <a:pt x="6953" y="3262"/>
                </a:lnTo>
                <a:lnTo>
                  <a:pt x="6859" y="3187"/>
                </a:lnTo>
                <a:lnTo>
                  <a:pt x="6748" y="3132"/>
                </a:lnTo>
                <a:lnTo>
                  <a:pt x="6636" y="3076"/>
                </a:lnTo>
                <a:lnTo>
                  <a:pt x="6505" y="3020"/>
                </a:lnTo>
                <a:lnTo>
                  <a:pt x="6393" y="3001"/>
                </a:lnTo>
                <a:lnTo>
                  <a:pt x="6263" y="2982"/>
                </a:lnTo>
                <a:lnTo>
                  <a:pt x="6114" y="2964"/>
                </a:lnTo>
                <a:lnTo>
                  <a:pt x="6077" y="2964"/>
                </a:lnTo>
                <a:lnTo>
                  <a:pt x="5834" y="3038"/>
                </a:lnTo>
                <a:lnTo>
                  <a:pt x="5704" y="3057"/>
                </a:lnTo>
                <a:lnTo>
                  <a:pt x="5424" y="3057"/>
                </a:lnTo>
                <a:lnTo>
                  <a:pt x="5294" y="3038"/>
                </a:lnTo>
                <a:lnTo>
                  <a:pt x="5051" y="2964"/>
                </a:lnTo>
                <a:close/>
                <a:moveTo>
                  <a:pt x="1342" y="2964"/>
                </a:moveTo>
                <a:lnTo>
                  <a:pt x="1193" y="2982"/>
                </a:lnTo>
                <a:lnTo>
                  <a:pt x="1062" y="3001"/>
                </a:lnTo>
                <a:lnTo>
                  <a:pt x="932" y="3038"/>
                </a:lnTo>
                <a:lnTo>
                  <a:pt x="820" y="3076"/>
                </a:lnTo>
                <a:lnTo>
                  <a:pt x="690" y="3132"/>
                </a:lnTo>
                <a:lnTo>
                  <a:pt x="578" y="3206"/>
                </a:lnTo>
                <a:lnTo>
                  <a:pt x="485" y="3281"/>
                </a:lnTo>
                <a:lnTo>
                  <a:pt x="391" y="3355"/>
                </a:lnTo>
                <a:lnTo>
                  <a:pt x="298" y="3448"/>
                </a:lnTo>
                <a:lnTo>
                  <a:pt x="224" y="3560"/>
                </a:lnTo>
                <a:lnTo>
                  <a:pt x="149" y="3672"/>
                </a:lnTo>
                <a:lnTo>
                  <a:pt x="93" y="3784"/>
                </a:lnTo>
                <a:lnTo>
                  <a:pt x="56" y="3914"/>
                </a:lnTo>
                <a:lnTo>
                  <a:pt x="19" y="4045"/>
                </a:lnTo>
                <a:lnTo>
                  <a:pt x="0" y="4175"/>
                </a:lnTo>
                <a:lnTo>
                  <a:pt x="0" y="4306"/>
                </a:lnTo>
                <a:lnTo>
                  <a:pt x="0" y="4641"/>
                </a:lnTo>
                <a:lnTo>
                  <a:pt x="0" y="4753"/>
                </a:lnTo>
                <a:lnTo>
                  <a:pt x="37" y="4865"/>
                </a:lnTo>
                <a:lnTo>
                  <a:pt x="93" y="4958"/>
                </a:lnTo>
                <a:lnTo>
                  <a:pt x="168" y="5033"/>
                </a:lnTo>
                <a:lnTo>
                  <a:pt x="242" y="5107"/>
                </a:lnTo>
                <a:lnTo>
                  <a:pt x="336" y="5145"/>
                </a:lnTo>
                <a:lnTo>
                  <a:pt x="447" y="5182"/>
                </a:lnTo>
                <a:lnTo>
                  <a:pt x="559" y="5201"/>
                </a:lnTo>
                <a:lnTo>
                  <a:pt x="3896" y="5201"/>
                </a:lnTo>
                <a:lnTo>
                  <a:pt x="4008" y="5182"/>
                </a:lnTo>
                <a:lnTo>
                  <a:pt x="4119" y="5145"/>
                </a:lnTo>
                <a:lnTo>
                  <a:pt x="4213" y="5107"/>
                </a:lnTo>
                <a:lnTo>
                  <a:pt x="4287" y="5033"/>
                </a:lnTo>
                <a:lnTo>
                  <a:pt x="4362" y="4958"/>
                </a:lnTo>
                <a:lnTo>
                  <a:pt x="4399" y="4865"/>
                </a:lnTo>
                <a:lnTo>
                  <a:pt x="4436" y="4753"/>
                </a:lnTo>
                <a:lnTo>
                  <a:pt x="4455" y="4641"/>
                </a:lnTo>
                <a:lnTo>
                  <a:pt x="4455" y="4306"/>
                </a:lnTo>
                <a:lnTo>
                  <a:pt x="4436" y="4175"/>
                </a:lnTo>
                <a:lnTo>
                  <a:pt x="4418" y="4045"/>
                </a:lnTo>
                <a:lnTo>
                  <a:pt x="4399" y="3914"/>
                </a:lnTo>
                <a:lnTo>
                  <a:pt x="4343" y="3784"/>
                </a:lnTo>
                <a:lnTo>
                  <a:pt x="4287" y="3672"/>
                </a:lnTo>
                <a:lnTo>
                  <a:pt x="4231" y="3560"/>
                </a:lnTo>
                <a:lnTo>
                  <a:pt x="4138" y="3448"/>
                </a:lnTo>
                <a:lnTo>
                  <a:pt x="4063" y="3355"/>
                </a:lnTo>
                <a:lnTo>
                  <a:pt x="3970" y="3281"/>
                </a:lnTo>
                <a:lnTo>
                  <a:pt x="3858" y="3206"/>
                </a:lnTo>
                <a:lnTo>
                  <a:pt x="3747" y="3132"/>
                </a:lnTo>
                <a:lnTo>
                  <a:pt x="3635" y="3076"/>
                </a:lnTo>
                <a:lnTo>
                  <a:pt x="3504" y="3038"/>
                </a:lnTo>
                <a:lnTo>
                  <a:pt x="3392" y="3001"/>
                </a:lnTo>
                <a:lnTo>
                  <a:pt x="3243" y="2982"/>
                </a:lnTo>
                <a:lnTo>
                  <a:pt x="3113" y="2964"/>
                </a:lnTo>
                <a:lnTo>
                  <a:pt x="3020" y="2964"/>
                </a:lnTo>
                <a:lnTo>
                  <a:pt x="2833" y="3057"/>
                </a:lnTo>
                <a:lnTo>
                  <a:pt x="2647" y="3113"/>
                </a:lnTo>
                <a:lnTo>
                  <a:pt x="2442" y="3150"/>
                </a:lnTo>
                <a:lnTo>
                  <a:pt x="2013" y="3150"/>
                </a:lnTo>
                <a:lnTo>
                  <a:pt x="1808" y="3113"/>
                </a:lnTo>
                <a:lnTo>
                  <a:pt x="1622" y="3057"/>
                </a:lnTo>
                <a:lnTo>
                  <a:pt x="1435" y="2964"/>
                </a:lnTo>
                <a:close/>
              </a:path>
            </a:pathLst>
          </a:custGeom>
          <a:solidFill>
            <a:srgbClr val="385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hidden="1">
            <a:extLst>
              <a:ext uri="{FF2B5EF4-FFF2-40B4-BE49-F238E27FC236}">
                <a16:creationId xmlns:a16="http://schemas.microsoft.com/office/drawing/2014/main" id="{2791DFB9-438B-4E6C-8944-ECAC7898D93C}"/>
              </a:ext>
            </a:extLst>
          </p:cNvPr>
          <p:cNvSpPr>
            <a:spLocks noGrp="1"/>
          </p:cNvSpPr>
          <p:nvPr>
            <p:ph type="title" idx="4294967295"/>
          </p:nvPr>
        </p:nvSpPr>
        <p:spPr/>
        <p:txBody>
          <a:bodyPr/>
          <a:lstStyle/>
          <a:p>
            <a:r>
              <a:rPr lang="en-US" dirty="0"/>
              <a:t>PEF trains the next generation of health economics leaders.</a:t>
            </a:r>
          </a:p>
        </p:txBody>
      </p:sp>
    </p:spTree>
    <p:extLst>
      <p:ext uri="{BB962C8B-B14F-4D97-AF65-F5344CB8AC3E}">
        <p14:creationId xmlns:p14="http://schemas.microsoft.com/office/powerpoint/2010/main" val="128050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acher and student standing in front of a computer&#10;&#10;">
            <a:extLst>
              <a:ext uri="{FF2B5EF4-FFF2-40B4-BE49-F238E27FC236}">
                <a16:creationId xmlns:a16="http://schemas.microsoft.com/office/drawing/2014/main" id="{7A072423-3CCB-4CFA-A520-D251698B6C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89" y="0"/>
            <a:ext cx="12252960" cy="8168640"/>
          </a:xfrm>
          <a:prstGeom prst="rect">
            <a:avLst/>
          </a:prstGeom>
        </p:spPr>
      </p:pic>
      <p:sp>
        <p:nvSpPr>
          <p:cNvPr id="4" name="Rectangle 3">
            <a:extLst>
              <a:ext uri="{C183D7F6-B498-43B3-948B-1728B52AA6E4}">
                <adec:decorative xmlns:adec="http://schemas.microsoft.com/office/drawing/2017/decorative" val="1"/>
              </a:ext>
            </a:extLst>
          </p:cNvPr>
          <p:cNvSpPr/>
          <p:nvPr/>
        </p:nvSpPr>
        <p:spPr>
          <a:xfrm>
            <a:off x="-60960" y="2967414"/>
            <a:ext cx="12252960" cy="1244528"/>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6"/>
          <p:cNvSpPr txBox="1">
            <a:spLocks/>
          </p:cNvSpPr>
          <p:nvPr/>
        </p:nvSpPr>
        <p:spPr>
          <a:xfrm>
            <a:off x="-60960" y="3241572"/>
            <a:ext cx="12222303" cy="696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j-ea"/>
                <a:cs typeface="Calibri" panose="020F0502020204030204" pitchFamily="34" charset="0"/>
              </a:rPr>
              <a:t>E-learning Institute (ELI)</a:t>
            </a:r>
            <a:endParaRPr kumimoji="0" lang="en-US" sz="44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2" name="Title 1" hidden="1">
            <a:extLst>
              <a:ext uri="{FF2B5EF4-FFF2-40B4-BE49-F238E27FC236}">
                <a16:creationId xmlns:a16="http://schemas.microsoft.com/office/drawing/2014/main" id="{0F337635-6F21-4B03-9C13-456E57203128}"/>
              </a:ext>
            </a:extLst>
          </p:cNvPr>
          <p:cNvSpPr>
            <a:spLocks noGrp="1"/>
          </p:cNvSpPr>
          <p:nvPr>
            <p:ph type="title" idx="4294967295"/>
          </p:nvPr>
        </p:nvSpPr>
        <p:spPr/>
        <p:txBody>
          <a:bodyPr/>
          <a:lstStyle/>
          <a:p>
            <a:r>
              <a:rPr lang="en-US" dirty="0"/>
              <a:t>Epidemic Intelligence Service (EIS)</a:t>
            </a:r>
          </a:p>
        </p:txBody>
      </p:sp>
    </p:spTree>
    <p:extLst>
      <p:ext uri="{BB962C8B-B14F-4D97-AF65-F5344CB8AC3E}">
        <p14:creationId xmlns:p14="http://schemas.microsoft.com/office/powerpoint/2010/main" val="3678862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Two female fellows looking at chart.">
            <a:extLst>
              <a:ext uri="{FF2B5EF4-FFF2-40B4-BE49-F238E27FC236}">
                <a16:creationId xmlns:a16="http://schemas.microsoft.com/office/drawing/2014/main" id="{582C10EE-3CE9-4D89-9972-81B80452B4DA}"/>
              </a:ext>
            </a:extLst>
          </p:cNvPr>
          <p:cNvGrpSpPr/>
          <p:nvPr/>
        </p:nvGrpSpPr>
        <p:grpSpPr>
          <a:xfrm>
            <a:off x="-6350" y="0"/>
            <a:ext cx="12192000" cy="6858000"/>
            <a:chOff x="-6350" y="0"/>
            <a:chExt cx="12192000" cy="6858000"/>
          </a:xfrm>
        </p:grpSpPr>
        <p:pic>
          <p:nvPicPr>
            <p:cNvPr id="6" name="Picture 5">
              <a:extLst>
                <a:ext uri="{FF2B5EF4-FFF2-40B4-BE49-F238E27FC236}">
                  <a16:creationId xmlns:a16="http://schemas.microsoft.com/office/drawing/2014/main" id="{0641E4E0-84B0-407C-A462-FF2D116F0676}"/>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10875" b="44173"/>
            <a:stretch/>
          </p:blipFill>
          <p:spPr>
            <a:xfrm>
              <a:off x="-6350" y="0"/>
              <a:ext cx="12192000" cy="6858000"/>
            </a:xfrm>
            <a:prstGeom prst="rect">
              <a:avLst/>
            </a:prstGeom>
          </p:spPr>
        </p:pic>
        <p:sp>
          <p:nvSpPr>
            <p:cNvPr id="3" name="Rectangle 2">
              <a:extLst>
                <a:ext uri="{FF2B5EF4-FFF2-40B4-BE49-F238E27FC236}">
                  <a16:creationId xmlns:a16="http://schemas.microsoft.com/office/drawing/2014/main" id="{22B7A955-BF3B-4801-9AAC-EEEB3524E3CD}"/>
                </a:ext>
              </a:extLst>
            </p:cNvPr>
            <p:cNvSpPr/>
            <p:nvPr/>
          </p:nvSpPr>
          <p:spPr>
            <a:xfrm>
              <a:off x="533400" y="365125"/>
              <a:ext cx="11112500" cy="6010275"/>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D168DB8-2F15-42C4-8480-F7247CBCC0DA}"/>
              </a:ext>
            </a:extLst>
          </p:cNvPr>
          <p:cNvSpPr>
            <a:spLocks noGrp="1"/>
          </p:cNvSpPr>
          <p:nvPr>
            <p:ph type="title"/>
          </p:nvPr>
        </p:nvSpPr>
        <p:spPr/>
        <p:txBody>
          <a:bodyPr>
            <a:normAutofit/>
          </a:bodyPr>
          <a:lstStyle/>
          <a:p>
            <a:r>
              <a:rPr lang="en-US" sz="3600" b="1" dirty="0">
                <a:solidFill>
                  <a:schemeClr val="bg1"/>
                </a:solidFill>
                <a:latin typeface="+mn-lt"/>
              </a:rPr>
              <a:t>Table of Contents</a:t>
            </a:r>
          </a:p>
        </p:txBody>
      </p:sp>
      <p:sp>
        <p:nvSpPr>
          <p:cNvPr id="4" name="Subtitle 2">
            <a:extLst>
              <a:ext uri="{FF2B5EF4-FFF2-40B4-BE49-F238E27FC236}">
                <a16:creationId xmlns:a16="http://schemas.microsoft.com/office/drawing/2014/main" id="{965F4956-0DFF-4D0D-8ABF-C21A1607E477}"/>
              </a:ext>
            </a:extLst>
          </p:cNvPr>
          <p:cNvSpPr>
            <a:spLocks noGrp="1"/>
          </p:cNvSpPr>
          <p:nvPr>
            <p:ph idx="1"/>
          </p:nvPr>
        </p:nvSpPr>
        <p:spPr>
          <a:xfrm>
            <a:off x="838200" y="1825625"/>
            <a:ext cx="9903781" cy="4351338"/>
          </a:xfrm>
        </p:spPr>
        <p:txBody>
          <a:bodyPr>
            <a:normAutofit/>
          </a:bodyPr>
          <a:lstStyle/>
          <a:p>
            <a:pPr algn="l"/>
            <a:r>
              <a:rPr lang="en-US" b="1" dirty="0">
                <a:solidFill>
                  <a:schemeClr val="bg1"/>
                </a:solidFill>
              </a:rPr>
              <a:t>Slides 3-6	</a:t>
            </a:r>
            <a:r>
              <a:rPr lang="en-US" dirty="0">
                <a:solidFill>
                  <a:schemeClr val="bg1"/>
                </a:solidFill>
              </a:rPr>
              <a:t>	General/Overview	Slides	</a:t>
            </a:r>
          </a:p>
          <a:p>
            <a:pPr algn="l"/>
            <a:r>
              <a:rPr lang="en-US" b="1" dirty="0">
                <a:solidFill>
                  <a:schemeClr val="bg1"/>
                </a:solidFill>
              </a:rPr>
              <a:t>Slides 7-20 </a:t>
            </a:r>
            <a:r>
              <a:rPr lang="en-US" dirty="0">
                <a:solidFill>
                  <a:schemeClr val="bg1"/>
                </a:solidFill>
              </a:rPr>
              <a:t>	CDC Fellowship and Internship Programs </a:t>
            </a:r>
          </a:p>
          <a:p>
            <a:pPr marL="0" indent="0" algn="l">
              <a:buNone/>
            </a:pPr>
            <a:r>
              <a:rPr lang="en-US" dirty="0">
                <a:solidFill>
                  <a:schemeClr val="bg1"/>
                </a:solidFill>
              </a:rPr>
              <a:t>			(see slides 3-4 for specific eligible audiences)</a:t>
            </a:r>
          </a:p>
          <a:p>
            <a:r>
              <a:rPr lang="en-US" b="1" dirty="0">
                <a:solidFill>
                  <a:schemeClr val="bg1"/>
                </a:solidFill>
              </a:rPr>
              <a:t>Slides 21-27</a:t>
            </a:r>
            <a:r>
              <a:rPr lang="en-US" dirty="0">
                <a:solidFill>
                  <a:schemeClr val="bg1"/>
                </a:solidFill>
              </a:rPr>
              <a:t>	Additional Optional Slide Design Ideas</a:t>
            </a:r>
          </a:p>
          <a:p>
            <a:pPr algn="l"/>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408944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C183D7F6-B498-43B3-948B-1728B52AA6E4}">
                <adec:decorative xmlns:adec="http://schemas.microsoft.com/office/drawing/2017/decorative" val="1"/>
              </a:ext>
            </a:extLst>
          </p:cNvPr>
          <p:cNvGrpSpPr/>
          <p:nvPr/>
        </p:nvGrpSpPr>
        <p:grpSpPr>
          <a:xfrm>
            <a:off x="22791" y="2401770"/>
            <a:ext cx="12203017" cy="1399142"/>
            <a:chOff x="-11017" y="3203439"/>
            <a:chExt cx="12203017" cy="1399142"/>
          </a:xfrm>
        </p:grpSpPr>
        <p:cxnSp>
          <p:nvCxnSpPr>
            <p:cNvPr id="3" name="Straight Connector 2"/>
            <p:cNvCxnSpPr/>
            <p:nvPr/>
          </p:nvCxnSpPr>
          <p:spPr>
            <a:xfrm>
              <a:off x="-11017" y="3800819"/>
              <a:ext cx="12203017" cy="0"/>
            </a:xfrm>
            <a:prstGeom prst="line">
              <a:avLst/>
            </a:prstGeom>
            <a:ln w="76200">
              <a:solidFill>
                <a:srgbClr val="07539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64156" y="3203439"/>
              <a:ext cx="9296399" cy="1399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75390"/>
                </a:solidFill>
                <a:effectLst/>
                <a:uLnTx/>
                <a:uFillTx/>
                <a:latin typeface="Calibri" panose="020F0502020204030204"/>
                <a:ea typeface="+mn-ea"/>
                <a:cs typeface="+mn-cs"/>
              </a:endParaRPr>
            </a:p>
          </p:txBody>
        </p:sp>
      </p:grpSp>
      <p:sp>
        <p:nvSpPr>
          <p:cNvPr id="7" name="Oval 6" descr="Magnifying glass graphic"/>
          <p:cNvSpPr/>
          <p:nvPr/>
        </p:nvSpPr>
        <p:spPr>
          <a:xfrm>
            <a:off x="2141403" y="1767788"/>
            <a:ext cx="2181340" cy="2170323"/>
          </a:xfrm>
          <a:prstGeom prst="ellipse">
            <a:avLst/>
          </a:prstGeom>
          <a:noFill/>
          <a:ln w="76200">
            <a:solidFill>
              <a:srgbClr val="075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C183D7F6-B498-43B3-948B-1728B52AA6E4}">
                <adec:decorative xmlns:adec="http://schemas.microsoft.com/office/drawing/2017/decorative" val="1"/>
              </a:ext>
            </a:extLst>
          </p:cNvPr>
          <p:cNvSpPr/>
          <p:nvPr/>
        </p:nvSpPr>
        <p:spPr>
          <a:xfrm>
            <a:off x="5010837" y="1767788"/>
            <a:ext cx="2181340" cy="2170323"/>
          </a:xfrm>
          <a:prstGeom prst="ellipse">
            <a:avLst/>
          </a:prstGeom>
          <a:noFill/>
          <a:ln w="76200">
            <a:solidFill>
              <a:srgbClr val="075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C183D7F6-B498-43B3-948B-1728B52AA6E4}">
                <adec:decorative xmlns:adec="http://schemas.microsoft.com/office/drawing/2017/decorative" val="1"/>
              </a:ext>
            </a:extLst>
          </p:cNvPr>
          <p:cNvSpPr/>
          <p:nvPr/>
        </p:nvSpPr>
        <p:spPr>
          <a:xfrm>
            <a:off x="7880271" y="1767788"/>
            <a:ext cx="2181340" cy="2170323"/>
          </a:xfrm>
          <a:prstGeom prst="ellipse">
            <a:avLst/>
          </a:prstGeom>
          <a:noFill/>
          <a:ln w="76200">
            <a:solidFill>
              <a:srgbClr val="075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91440" y="570952"/>
            <a:ext cx="118689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panose="020F0502020204030204"/>
                <a:ea typeface="+mn-ea"/>
                <a:cs typeface="+mn-cs"/>
              </a:rPr>
              <a:t>ELI provides hands-on experience to improve public health training. </a:t>
            </a:r>
          </a:p>
        </p:txBody>
      </p:sp>
      <p:sp>
        <p:nvSpPr>
          <p:cNvPr id="14" name="Rectangle 13"/>
          <p:cNvSpPr/>
          <p:nvPr/>
        </p:nvSpPr>
        <p:spPr>
          <a:xfrm>
            <a:off x="1905248" y="4207941"/>
            <a:ext cx="241749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Learn from expert education specialists</a:t>
            </a:r>
          </a:p>
        </p:txBody>
      </p:sp>
      <p:sp>
        <p:nvSpPr>
          <p:cNvPr id="16" name="Rectangle 15"/>
          <p:cNvSpPr/>
          <p:nvPr/>
        </p:nvSpPr>
        <p:spPr>
          <a:xfrm>
            <a:off x="7655341" y="4244143"/>
            <a:ext cx="266467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Create a quality online training product</a:t>
            </a:r>
          </a:p>
        </p:txBody>
      </p:sp>
      <p:sp>
        <p:nvSpPr>
          <p:cNvPr id="25" name="Rectangle 24">
            <a:extLst>
              <a:ext uri="{C183D7F6-B498-43B3-948B-1728B52AA6E4}">
                <adec:decorative xmlns:adec="http://schemas.microsoft.com/office/drawing/2017/decorative" val="1"/>
              </a:ext>
            </a:extLst>
          </p:cNvPr>
          <p:cNvSpPr/>
          <p:nvPr/>
        </p:nvSpPr>
        <p:spPr>
          <a:xfrm>
            <a:off x="12097" y="5923056"/>
            <a:ext cx="12203017" cy="934944"/>
          </a:xfrm>
          <a:prstGeom prst="rect">
            <a:avLst/>
          </a:prstGeom>
          <a:solidFill>
            <a:srgbClr val="07539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p:cNvSpPr/>
          <p:nvPr/>
        </p:nvSpPr>
        <p:spPr>
          <a:xfrm>
            <a:off x="0" y="6036202"/>
            <a:ext cx="1217990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www.cdc.gov/elearninginstitute</a:t>
            </a:r>
            <a:endParaRPr kumimoji="0" lang="en-US" sz="3200" b="0" i="0" u="sng"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p:cNvSpPr/>
          <p:nvPr/>
        </p:nvSpPr>
        <p:spPr>
          <a:xfrm>
            <a:off x="4862083" y="4244143"/>
            <a:ext cx="245681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Build e-learning development skills</a:t>
            </a:r>
          </a:p>
        </p:txBody>
      </p:sp>
      <p:sp>
        <p:nvSpPr>
          <p:cNvPr id="4" name="Title 3" hidden="1">
            <a:extLst>
              <a:ext uri="{FF2B5EF4-FFF2-40B4-BE49-F238E27FC236}">
                <a16:creationId xmlns:a16="http://schemas.microsoft.com/office/drawing/2014/main" id="{D4CCD674-DC4E-4E98-B63C-E670489D7F77}"/>
              </a:ext>
            </a:extLst>
          </p:cNvPr>
          <p:cNvSpPr>
            <a:spLocks noGrp="1"/>
          </p:cNvSpPr>
          <p:nvPr>
            <p:ph type="title" idx="4294967295"/>
          </p:nvPr>
        </p:nvSpPr>
        <p:spPr/>
        <p:txBody>
          <a:bodyPr/>
          <a:lstStyle/>
          <a:p>
            <a:r>
              <a:rPr lang="en-US" dirty="0"/>
              <a:t>EIS trains the next generation of disease detectives.</a:t>
            </a:r>
          </a:p>
        </p:txBody>
      </p:sp>
      <p:pic>
        <p:nvPicPr>
          <p:cNvPr id="12" name="Graphic 11" descr="Laptop">
            <a:extLst>
              <a:ext uri="{FF2B5EF4-FFF2-40B4-BE49-F238E27FC236}">
                <a16:creationId xmlns:a16="http://schemas.microsoft.com/office/drawing/2014/main" id="{F67E3ADC-36BD-4009-A456-4F38224BEF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1089" y="2078423"/>
            <a:ext cx="1669821" cy="1669821"/>
          </a:xfrm>
          <a:prstGeom prst="rect">
            <a:avLst/>
          </a:prstGeom>
        </p:spPr>
      </p:pic>
      <p:pic>
        <p:nvPicPr>
          <p:cNvPr id="21" name="Graphic 20" descr="Group brainstorm">
            <a:extLst>
              <a:ext uri="{FF2B5EF4-FFF2-40B4-BE49-F238E27FC236}">
                <a16:creationId xmlns:a16="http://schemas.microsoft.com/office/drawing/2014/main" id="{60A21993-84C2-4FFF-A312-F5B61ADF74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49574" y="2078423"/>
            <a:ext cx="1575871" cy="1575871"/>
          </a:xfrm>
          <a:prstGeom prst="rect">
            <a:avLst/>
          </a:prstGeom>
        </p:spPr>
      </p:pic>
      <p:sp>
        <p:nvSpPr>
          <p:cNvPr id="19" name="Google Shape;511;p38" descr="Globe graphic">
            <a:extLst>
              <a:ext uri="{FF2B5EF4-FFF2-40B4-BE49-F238E27FC236}">
                <a16:creationId xmlns:a16="http://schemas.microsoft.com/office/drawing/2014/main" id="{4CE3243F-FD8A-47DD-9BAC-2FCA7FA69646}"/>
              </a:ext>
            </a:extLst>
          </p:cNvPr>
          <p:cNvSpPr/>
          <p:nvPr/>
        </p:nvSpPr>
        <p:spPr>
          <a:xfrm>
            <a:off x="8210939" y="2078423"/>
            <a:ext cx="1599561" cy="1514874"/>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075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792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3A31EA49-2284-44CA-B1ED-7DE89310C9E6}"/>
              </a:ext>
            </a:extLst>
          </p:cNvPr>
          <p:cNvSpPr txBox="1">
            <a:spLocks/>
          </p:cNvSpPr>
          <p:nvPr/>
        </p:nvSpPr>
        <p:spPr>
          <a:xfrm>
            <a:off x="-30303" y="3429000"/>
            <a:ext cx="12222303" cy="108282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tx1">
                    <a:lumMod val="65000"/>
                    <a:lumOff val="35000"/>
                  </a:schemeClr>
                </a:solidFill>
                <a:effectLst>
                  <a:outerShdw blurRad="50800" dist="38100" dir="5400000" algn="t" rotWithShape="0">
                    <a:prstClr val="black">
                      <a:alpha val="40000"/>
                    </a:prstClr>
                  </a:outerShdw>
                </a:effectLst>
                <a:latin typeface="+mn-lt"/>
                <a:cs typeface="Calibri" panose="020F0502020204030204" pitchFamily="34" charset="0"/>
              </a:rPr>
              <a:t>Additional Optional Slide Designs</a:t>
            </a:r>
            <a:endParaRPr lang="en-US" sz="5400" b="1" dirty="0">
              <a:solidFill>
                <a:schemeClr val="tx1">
                  <a:lumMod val="65000"/>
                  <a:lumOff val="35000"/>
                </a:schemeClr>
              </a:solidFill>
              <a:latin typeface="+mn-lt"/>
            </a:endParaRPr>
          </a:p>
        </p:txBody>
      </p:sp>
      <p:sp>
        <p:nvSpPr>
          <p:cNvPr id="2" name="Title 1" hidden="1">
            <a:extLst>
              <a:ext uri="{FF2B5EF4-FFF2-40B4-BE49-F238E27FC236}">
                <a16:creationId xmlns:a16="http://schemas.microsoft.com/office/drawing/2014/main" id="{6831A171-1608-4863-B87B-A4DA296FC527}"/>
              </a:ext>
            </a:extLst>
          </p:cNvPr>
          <p:cNvSpPr>
            <a:spLocks noGrp="1"/>
          </p:cNvSpPr>
          <p:nvPr>
            <p:ph type="title"/>
          </p:nvPr>
        </p:nvSpPr>
        <p:spPr/>
        <p:txBody>
          <a:bodyPr/>
          <a:lstStyle/>
          <a:p>
            <a:r>
              <a:rPr lang="en-US" dirty="0"/>
              <a:t>Additional Optional Slide Designs</a:t>
            </a:r>
          </a:p>
        </p:txBody>
      </p:sp>
    </p:spTree>
    <p:extLst>
      <p:ext uri="{BB962C8B-B14F-4D97-AF65-F5344CB8AC3E}">
        <p14:creationId xmlns:p14="http://schemas.microsoft.com/office/powerpoint/2010/main" val="1344670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 Anne Schuchat giving presentation"/>
          <p:cNvPicPr>
            <a:picLocks noChangeAspect="1"/>
          </p:cNvPicPr>
          <p:nvPr/>
        </p:nvPicPr>
        <p:blipFill rotWithShape="1">
          <a:blip r:embed="rId3" cstate="print">
            <a:extLst>
              <a:ext uri="{28A0092B-C50C-407E-A947-70E740481C1C}">
                <a14:useLocalDpi xmlns:a14="http://schemas.microsoft.com/office/drawing/2010/main" val="0"/>
              </a:ext>
            </a:extLst>
          </a:blip>
          <a:srcRect l="2849" t="5854" b="13126"/>
          <a:stretch/>
        </p:blipFill>
        <p:spPr>
          <a:xfrm>
            <a:off x="0" y="-192504"/>
            <a:ext cx="12192000" cy="7074568"/>
          </a:xfrm>
          <a:prstGeom prst="rect">
            <a:avLst/>
          </a:prstGeom>
        </p:spPr>
      </p:pic>
      <p:sp>
        <p:nvSpPr>
          <p:cNvPr id="3" name="Rectangle 2">
            <a:extLst>
              <a:ext uri="{C183D7F6-B498-43B3-948B-1728B52AA6E4}">
                <adec:decorative xmlns:adec="http://schemas.microsoft.com/office/drawing/2017/decorative" val="1"/>
              </a:ext>
            </a:extLst>
          </p:cNvPr>
          <p:cNvSpPr/>
          <p:nvPr/>
        </p:nvSpPr>
        <p:spPr>
          <a:xfrm>
            <a:off x="3470314" y="4215161"/>
            <a:ext cx="8721686" cy="2642839"/>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1850834" y="4514076"/>
            <a:ext cx="12192000" cy="758835"/>
          </a:xfrm>
          <a:prstGeom prst="rect">
            <a:avLst/>
          </a:prstGeom>
          <a:noFill/>
          <a:effectLst/>
        </p:spPr>
        <p:txBody>
          <a:bodyPr wrap="square" tIns="137160" rtlCol="0">
            <a:noAutofit/>
          </a:bodyPr>
          <a:lstStyle/>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To learn more about opportunities </a:t>
            </a:r>
          </a:p>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for students and professionals, </a:t>
            </a:r>
          </a:p>
          <a:p>
            <a:pPr algn="ctr">
              <a:defRPr/>
            </a:pPr>
            <a:r>
              <a:rPr lang="en-US" sz="4800" b="1" dirty="0">
                <a:solidFill>
                  <a:schemeClr val="bg1"/>
                </a:solidFill>
                <a:effectLst>
                  <a:outerShdw blurRad="38100" dist="38100" dir="2700000" algn="tl">
                    <a:srgbClr val="000000">
                      <a:alpha val="43137"/>
                    </a:srgbClr>
                  </a:outerShdw>
                </a:effectLst>
                <a:cs typeface="Arial" panose="020B0604020202020204" pitchFamily="34" charset="0"/>
              </a:rPr>
              <a:t>visit</a:t>
            </a:r>
            <a:r>
              <a:rPr lang="en-US" sz="4800" b="1" dirty="0">
                <a:solidFill>
                  <a:schemeClr val="bg1"/>
                </a:solidFill>
                <a:cs typeface="Arial" panose="020B0604020202020204" pitchFamily="34" charset="0"/>
              </a:rPr>
              <a:t> </a:t>
            </a:r>
            <a:r>
              <a:rPr lang="en-US" sz="4800" b="1" dirty="0">
                <a:solidFill>
                  <a:srgbClr val="B8E6DE"/>
                </a:solidFill>
                <a:effectLst>
                  <a:outerShdw blurRad="266700" dist="266700" dir="2400000" algn="tl">
                    <a:srgbClr val="000000">
                      <a:alpha val="87000"/>
                    </a:srgbClr>
                  </a:outerShdw>
                </a:effectLst>
                <a:cs typeface="Arial" panose="020B0604020202020204" pitchFamily="34" charset="0"/>
                <a:hlinkClick r:id="rId4">
                  <a:extLst>
                    <a:ext uri="{A12FA001-AC4F-418D-AE19-62706E023703}">
                      <ahyp:hlinkClr xmlns:ahyp="http://schemas.microsoft.com/office/drawing/2018/hyperlinkcolor" val="tx"/>
                    </a:ext>
                  </a:extLst>
                </a:hlinkClick>
              </a:rPr>
              <a:t>cdc.gov/fellowships</a:t>
            </a:r>
            <a:endParaRPr lang="en-US" sz="4800" b="1" dirty="0">
              <a:solidFill>
                <a:srgbClr val="B8E6DE"/>
              </a:solidFill>
              <a:effectLst>
                <a:outerShdw blurRad="266700" dist="266700" dir="2400000" algn="tl">
                  <a:srgbClr val="000000">
                    <a:alpha val="87000"/>
                  </a:srgbClr>
                </a:outerShdw>
              </a:effectLst>
              <a:cs typeface="Arial" panose="020B0604020202020204" pitchFamily="34" charset="0"/>
            </a:endParaRPr>
          </a:p>
        </p:txBody>
      </p:sp>
      <p:sp>
        <p:nvSpPr>
          <p:cNvPr id="2" name="Title 1" hidden="1">
            <a:extLst>
              <a:ext uri="{FF2B5EF4-FFF2-40B4-BE49-F238E27FC236}">
                <a16:creationId xmlns:a16="http://schemas.microsoft.com/office/drawing/2014/main" id="{F9721F71-09C6-46F1-B471-294FBC8EF87A}"/>
              </a:ext>
            </a:extLst>
          </p:cNvPr>
          <p:cNvSpPr>
            <a:spLocks noGrp="1"/>
          </p:cNvSpPr>
          <p:nvPr>
            <p:ph type="title" idx="4294967295"/>
          </p:nvPr>
        </p:nvSpPr>
        <p:spPr/>
        <p:txBody>
          <a:bodyPr/>
          <a:lstStyle/>
          <a:p>
            <a:r>
              <a:rPr lang="en-US" dirty="0"/>
              <a:t>Learn</a:t>
            </a:r>
            <a:r>
              <a:rPr lang="en-US" baseline="0" dirty="0"/>
              <a:t> More About Opportunities for Student and Professionals</a:t>
            </a:r>
            <a:endParaRPr lang="en-US" dirty="0"/>
          </a:p>
        </p:txBody>
      </p:sp>
    </p:spTree>
    <p:extLst>
      <p:ext uri="{BB962C8B-B14F-4D97-AF65-F5344CB8AC3E}">
        <p14:creationId xmlns:p14="http://schemas.microsoft.com/office/powerpoint/2010/main" val="1841221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ellow in lab with hazmat suit on."/>
          <p:cNvPicPr>
            <a:picLocks noChangeAspect="1"/>
          </p:cNvPicPr>
          <p:nvPr/>
        </p:nvPicPr>
        <p:blipFill rotWithShape="1">
          <a:blip r:embed="rId2" cstate="print">
            <a:extLst>
              <a:ext uri="{28A0092B-C50C-407E-A947-70E740481C1C}">
                <a14:useLocalDpi xmlns:a14="http://schemas.microsoft.com/office/drawing/2010/main" val="0"/>
              </a:ext>
            </a:extLst>
          </a:blip>
          <a:srcRect l="1482" r="637" b="16775"/>
          <a:stretch/>
        </p:blipFill>
        <p:spPr>
          <a:xfrm>
            <a:off x="0" y="0"/>
            <a:ext cx="12203019" cy="6858000"/>
          </a:xfrm>
          <a:prstGeom prst="rect">
            <a:avLst/>
          </a:prstGeom>
        </p:spPr>
      </p:pic>
      <p:sp>
        <p:nvSpPr>
          <p:cNvPr id="3" name="Rectangle 2">
            <a:extLst>
              <a:ext uri="{C183D7F6-B498-43B3-948B-1728B52AA6E4}">
                <adec:decorative xmlns:adec="http://schemas.microsoft.com/office/drawing/2017/decorative" val="1"/>
              </a:ext>
            </a:extLst>
          </p:cNvPr>
          <p:cNvSpPr/>
          <p:nvPr/>
        </p:nvSpPr>
        <p:spPr>
          <a:xfrm>
            <a:off x="0" y="4215161"/>
            <a:ext cx="12192000" cy="2642839"/>
          </a:xfrm>
          <a:prstGeom prst="rect">
            <a:avLst/>
          </a:prstGeom>
          <a:solidFill>
            <a:srgbClr val="000000">
              <a:alpha val="3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0" y="4381873"/>
            <a:ext cx="12192000" cy="758835"/>
          </a:xfrm>
          <a:prstGeom prst="rect">
            <a:avLst/>
          </a:prstGeom>
          <a:noFill/>
          <a:effectLst/>
        </p:spPr>
        <p:txBody>
          <a:bodyPr wrap="square" tIns="137160" rtlCol="0">
            <a:noAutofit/>
          </a:bodyPr>
          <a:lstStyle/>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To learn more about opportunities </a:t>
            </a:r>
          </a:p>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for students and professionals, </a:t>
            </a:r>
          </a:p>
          <a:p>
            <a:pPr algn="ctr">
              <a:defRPr/>
            </a:pPr>
            <a:r>
              <a:rPr lang="en-US" sz="4800" b="1" dirty="0">
                <a:solidFill>
                  <a:schemeClr val="bg1"/>
                </a:solidFill>
                <a:effectLst>
                  <a:outerShdw blurRad="38100" dist="38100" dir="2700000" algn="tl">
                    <a:srgbClr val="000000">
                      <a:alpha val="43137"/>
                    </a:srgbClr>
                  </a:outerShdw>
                </a:effectLst>
                <a:cs typeface="Arial" panose="020B0604020202020204" pitchFamily="34" charset="0"/>
              </a:rPr>
              <a:t>visit</a:t>
            </a:r>
            <a:r>
              <a:rPr lang="en-US" sz="4800" b="1" dirty="0">
                <a:solidFill>
                  <a:schemeClr val="bg1"/>
                </a:solidFill>
                <a:cs typeface="Arial" panose="020B0604020202020204" pitchFamily="34" charset="0"/>
              </a:rPr>
              <a:t> </a:t>
            </a:r>
            <a:r>
              <a:rPr lang="en-US" sz="4800" b="1" dirty="0">
                <a:solidFill>
                  <a:srgbClr val="B8E6DE"/>
                </a:solidFill>
                <a:effectLst>
                  <a:outerShdw blurRad="266700" dist="266700" dir="2400000" algn="tl">
                    <a:srgbClr val="000000">
                      <a:alpha val="87000"/>
                    </a:srgbClr>
                  </a:outerShdw>
                </a:effectLst>
                <a:cs typeface="Arial" panose="020B0604020202020204" pitchFamily="34" charset="0"/>
                <a:hlinkClick r:id="rId3">
                  <a:extLst>
                    <a:ext uri="{A12FA001-AC4F-418D-AE19-62706E023703}">
                      <ahyp:hlinkClr xmlns:ahyp="http://schemas.microsoft.com/office/drawing/2018/hyperlinkcolor" val="tx"/>
                    </a:ext>
                  </a:extLst>
                </a:hlinkClick>
              </a:rPr>
              <a:t>cdc.gov/fellowships</a:t>
            </a:r>
            <a:endParaRPr lang="en-US" sz="4800" b="1" dirty="0">
              <a:solidFill>
                <a:srgbClr val="B8E6DE"/>
              </a:solidFill>
              <a:effectLst>
                <a:outerShdw blurRad="266700" dist="266700" dir="2400000" algn="tl">
                  <a:srgbClr val="000000">
                    <a:alpha val="87000"/>
                  </a:srgbClr>
                </a:outerShdw>
              </a:effectLst>
              <a:cs typeface="Arial" panose="020B0604020202020204" pitchFamily="34" charset="0"/>
            </a:endParaRPr>
          </a:p>
        </p:txBody>
      </p:sp>
      <p:sp>
        <p:nvSpPr>
          <p:cNvPr id="2" name="Title 1" hidden="1">
            <a:extLst>
              <a:ext uri="{FF2B5EF4-FFF2-40B4-BE49-F238E27FC236}">
                <a16:creationId xmlns:a16="http://schemas.microsoft.com/office/drawing/2014/main" id="{EE00A07E-44AD-421F-90F4-75463E1BC4DE}"/>
              </a:ext>
            </a:extLst>
          </p:cNvPr>
          <p:cNvSpPr>
            <a:spLocks noGrp="1"/>
          </p:cNvSpPr>
          <p:nvPr>
            <p:ph type="title" idx="4294967295"/>
          </p:nvPr>
        </p:nvSpPr>
        <p:spPr/>
        <p:txBody>
          <a:bodyPr/>
          <a:lstStyle/>
          <a:p>
            <a:r>
              <a:rPr lang="en-US" sz="4400" kern="1200" dirty="0">
                <a:solidFill>
                  <a:srgbClr val="000000"/>
                </a:solidFill>
                <a:effectLst/>
                <a:latin typeface="Calibri Light" panose="020F0302020204030204" pitchFamily="34" charset="0"/>
                <a:ea typeface="+mj-ea"/>
                <a:cs typeface="+mj-cs"/>
              </a:rPr>
              <a:t>Learn</a:t>
            </a:r>
            <a:r>
              <a:rPr lang="en-US" sz="4400" kern="1200" baseline="0" dirty="0">
                <a:solidFill>
                  <a:srgbClr val="000000"/>
                </a:solidFill>
                <a:effectLst/>
                <a:latin typeface="Calibri Light" panose="020F0302020204030204" pitchFamily="34" charset="0"/>
                <a:ea typeface="+mj-ea"/>
                <a:cs typeface="+mj-cs"/>
              </a:rPr>
              <a:t> More About Opportunities for Student and Professionals</a:t>
            </a:r>
            <a:endParaRPr lang="en-US" dirty="0"/>
          </a:p>
        </p:txBody>
      </p:sp>
    </p:spTree>
    <p:extLst>
      <p:ext uri="{BB962C8B-B14F-4D97-AF65-F5344CB8AC3E}">
        <p14:creationId xmlns:p14="http://schemas.microsoft.com/office/powerpoint/2010/main" val="4047037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llows in group"/>
          <p:cNvPicPr>
            <a:picLocks noChangeAspect="1"/>
          </p:cNvPicPr>
          <p:nvPr/>
        </p:nvPicPr>
        <p:blipFill rotWithShape="1">
          <a:blip r:embed="rId2" cstate="print">
            <a:extLst>
              <a:ext uri="{28A0092B-C50C-407E-A947-70E740481C1C}">
                <a14:useLocalDpi xmlns:a14="http://schemas.microsoft.com/office/drawing/2010/main" val="0"/>
              </a:ext>
            </a:extLst>
          </a:blip>
          <a:srcRect t="14527"/>
          <a:stretch/>
        </p:blipFill>
        <p:spPr>
          <a:xfrm>
            <a:off x="0" y="-76200"/>
            <a:ext cx="12192000" cy="6934200"/>
          </a:xfrm>
          <a:prstGeom prst="rect">
            <a:avLst/>
          </a:prstGeom>
        </p:spPr>
      </p:pic>
      <p:sp>
        <p:nvSpPr>
          <p:cNvPr id="3" name="Rectangle 2">
            <a:extLst>
              <a:ext uri="{C183D7F6-B498-43B3-948B-1728B52AA6E4}">
                <adec:decorative xmlns:adec="http://schemas.microsoft.com/office/drawing/2017/decorative" val="1"/>
              </a:ext>
            </a:extLst>
          </p:cNvPr>
          <p:cNvSpPr/>
          <p:nvPr/>
        </p:nvSpPr>
        <p:spPr>
          <a:xfrm>
            <a:off x="0" y="4215161"/>
            <a:ext cx="12192000" cy="2642839"/>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0" y="4381873"/>
            <a:ext cx="12192000" cy="758835"/>
          </a:xfrm>
          <a:prstGeom prst="rect">
            <a:avLst/>
          </a:prstGeom>
          <a:noFill/>
          <a:effectLst/>
        </p:spPr>
        <p:txBody>
          <a:bodyPr wrap="square" tIns="137160" rtlCol="0">
            <a:noAutofit/>
          </a:bodyPr>
          <a:lstStyle/>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To learn more about opportunities </a:t>
            </a:r>
          </a:p>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for students and professionals, </a:t>
            </a:r>
          </a:p>
          <a:p>
            <a:pPr algn="ctr">
              <a:defRPr/>
            </a:pPr>
            <a:r>
              <a:rPr lang="en-US" sz="4800" b="1" dirty="0">
                <a:solidFill>
                  <a:schemeClr val="bg1"/>
                </a:solidFill>
                <a:effectLst>
                  <a:outerShdw blurRad="38100" dist="38100" dir="2700000" algn="tl">
                    <a:srgbClr val="000000">
                      <a:alpha val="43137"/>
                    </a:srgbClr>
                  </a:outerShdw>
                </a:effectLst>
                <a:cs typeface="Arial" panose="020B0604020202020204" pitchFamily="34" charset="0"/>
              </a:rPr>
              <a:t>visit</a:t>
            </a:r>
            <a:r>
              <a:rPr lang="en-US" sz="4800" b="1" dirty="0">
                <a:solidFill>
                  <a:schemeClr val="bg1"/>
                </a:solidFill>
                <a:cs typeface="Arial" panose="020B0604020202020204" pitchFamily="34" charset="0"/>
              </a:rPr>
              <a:t> </a:t>
            </a:r>
            <a:r>
              <a:rPr lang="en-US" sz="4800" b="1" dirty="0">
                <a:solidFill>
                  <a:srgbClr val="B8E6DE"/>
                </a:solidFill>
                <a:effectLst>
                  <a:outerShdw blurRad="266700" dist="266700" dir="2400000" algn="tl">
                    <a:srgbClr val="000000">
                      <a:alpha val="87000"/>
                    </a:srgbClr>
                  </a:outerShdw>
                </a:effectLst>
                <a:cs typeface="Arial" panose="020B0604020202020204" pitchFamily="34" charset="0"/>
                <a:hlinkClick r:id="rId3">
                  <a:extLst>
                    <a:ext uri="{A12FA001-AC4F-418D-AE19-62706E023703}">
                      <ahyp:hlinkClr xmlns:ahyp="http://schemas.microsoft.com/office/drawing/2018/hyperlinkcolor" val="tx"/>
                    </a:ext>
                  </a:extLst>
                </a:hlinkClick>
              </a:rPr>
              <a:t>cdc.gov/fellowships</a:t>
            </a:r>
            <a:endParaRPr lang="en-US" sz="4800" b="1" dirty="0">
              <a:solidFill>
                <a:srgbClr val="B8E6DE"/>
              </a:solidFill>
              <a:effectLst>
                <a:outerShdw blurRad="266700" dist="266700" dir="2400000" algn="tl">
                  <a:srgbClr val="000000">
                    <a:alpha val="87000"/>
                  </a:srgbClr>
                </a:outerShdw>
              </a:effectLst>
              <a:cs typeface="Arial" panose="020B0604020202020204" pitchFamily="34" charset="0"/>
            </a:endParaRPr>
          </a:p>
        </p:txBody>
      </p:sp>
      <p:sp>
        <p:nvSpPr>
          <p:cNvPr id="2" name="Title 1" hidden="1">
            <a:extLst>
              <a:ext uri="{FF2B5EF4-FFF2-40B4-BE49-F238E27FC236}">
                <a16:creationId xmlns:a16="http://schemas.microsoft.com/office/drawing/2014/main" id="{FC73DD6E-DCBF-4A9B-B397-CD5F10B5D338}"/>
              </a:ext>
            </a:extLst>
          </p:cNvPr>
          <p:cNvSpPr>
            <a:spLocks noGrp="1"/>
          </p:cNvSpPr>
          <p:nvPr>
            <p:ph type="title" idx="4294967295"/>
          </p:nvPr>
        </p:nvSpPr>
        <p:spPr/>
        <p:txBody>
          <a:bodyPr/>
          <a:lstStyle/>
          <a:p>
            <a:r>
              <a:rPr lang="en-US" sz="4400" kern="1200" dirty="0">
                <a:solidFill>
                  <a:srgbClr val="000000"/>
                </a:solidFill>
                <a:effectLst/>
                <a:latin typeface="Calibri Light" panose="020F0302020204030204" pitchFamily="34" charset="0"/>
                <a:ea typeface="+mj-ea"/>
                <a:cs typeface="+mj-cs"/>
              </a:rPr>
              <a:t>Learn</a:t>
            </a:r>
            <a:r>
              <a:rPr lang="en-US" sz="4400" kern="1200" baseline="0" dirty="0">
                <a:solidFill>
                  <a:srgbClr val="000000"/>
                </a:solidFill>
                <a:effectLst/>
                <a:latin typeface="Calibri Light" panose="020F0302020204030204" pitchFamily="34" charset="0"/>
                <a:ea typeface="+mj-ea"/>
                <a:cs typeface="+mj-cs"/>
              </a:rPr>
              <a:t> More About Opportunities for Student and Professionals</a:t>
            </a:r>
            <a:endParaRPr lang="en-US" dirty="0"/>
          </a:p>
        </p:txBody>
      </p:sp>
    </p:spTree>
    <p:extLst>
      <p:ext uri="{BB962C8B-B14F-4D97-AF65-F5344CB8AC3E}">
        <p14:creationId xmlns:p14="http://schemas.microsoft.com/office/powerpoint/2010/main" val="2034286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ellow collecting sample in rive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20283" b="4989"/>
          <a:stretch/>
        </p:blipFill>
        <p:spPr>
          <a:xfrm>
            <a:off x="0" y="-15498"/>
            <a:ext cx="12222303" cy="6873498"/>
          </a:xfrm>
          <a:prstGeom prst="rect">
            <a:avLst/>
          </a:prstGeom>
        </p:spPr>
      </p:pic>
      <p:sp>
        <p:nvSpPr>
          <p:cNvPr id="6" name="Rectangle 5">
            <a:extLst>
              <a:ext uri="{C183D7F6-B498-43B3-948B-1728B52AA6E4}">
                <adec:decorative xmlns:adec="http://schemas.microsoft.com/office/drawing/2017/decorative" val="1"/>
              </a:ext>
            </a:extLst>
          </p:cNvPr>
          <p:cNvSpPr/>
          <p:nvPr/>
        </p:nvSpPr>
        <p:spPr>
          <a:xfrm>
            <a:off x="0" y="4658098"/>
            <a:ext cx="12192000" cy="2199902"/>
          </a:xfrm>
          <a:prstGeom prst="rect">
            <a:avLst/>
          </a:prstGeom>
          <a:solidFill>
            <a:srgbClr val="000000">
              <a:alpha val="6196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p:cNvSpPr txBox="1"/>
          <p:nvPr/>
        </p:nvSpPr>
        <p:spPr>
          <a:xfrm>
            <a:off x="0" y="4753348"/>
            <a:ext cx="12192000" cy="758835"/>
          </a:xfrm>
          <a:prstGeom prst="rect">
            <a:avLst/>
          </a:prstGeom>
          <a:noFill/>
          <a:effectLst/>
        </p:spPr>
        <p:txBody>
          <a:bodyPr wrap="square" tIns="137160" rtlCol="0">
            <a:noAutofit/>
          </a:bodyPr>
          <a:lstStyle/>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To learn more about opportunities </a:t>
            </a:r>
          </a:p>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for students and professionals, </a:t>
            </a:r>
          </a:p>
          <a:p>
            <a:pPr algn="ctr">
              <a:defRPr/>
            </a:pPr>
            <a:r>
              <a:rPr lang="en-US" sz="4800" b="1" dirty="0">
                <a:solidFill>
                  <a:schemeClr val="bg1"/>
                </a:solidFill>
                <a:effectLst>
                  <a:outerShdw blurRad="38100" dist="38100" dir="2700000" algn="tl">
                    <a:srgbClr val="000000">
                      <a:alpha val="43137"/>
                    </a:srgbClr>
                  </a:outerShdw>
                </a:effectLst>
                <a:cs typeface="Arial" panose="020B0604020202020204" pitchFamily="34" charset="0"/>
              </a:rPr>
              <a:t>visit</a:t>
            </a:r>
            <a:r>
              <a:rPr lang="en-US" sz="4800" b="1" dirty="0">
                <a:solidFill>
                  <a:schemeClr val="bg1"/>
                </a:solidFill>
                <a:cs typeface="Arial" panose="020B0604020202020204" pitchFamily="34" charset="0"/>
              </a:rPr>
              <a:t> </a:t>
            </a:r>
            <a:r>
              <a:rPr lang="en-US" sz="4800" b="1" dirty="0">
                <a:solidFill>
                  <a:srgbClr val="B8E6DE"/>
                </a:solidFill>
                <a:effectLst>
                  <a:outerShdw blurRad="266700" dist="266700" dir="2400000" algn="tl">
                    <a:srgbClr val="000000">
                      <a:alpha val="87000"/>
                    </a:srgbClr>
                  </a:outerShdw>
                </a:effectLst>
                <a:cs typeface="Arial" panose="020B0604020202020204" pitchFamily="34" charset="0"/>
                <a:hlinkClick r:id="rId3">
                  <a:extLst>
                    <a:ext uri="{A12FA001-AC4F-418D-AE19-62706E023703}">
                      <ahyp:hlinkClr xmlns:ahyp="http://schemas.microsoft.com/office/drawing/2018/hyperlinkcolor" val="tx"/>
                    </a:ext>
                  </a:extLst>
                </a:hlinkClick>
              </a:rPr>
              <a:t>cdc.gov/fellowships</a:t>
            </a:r>
            <a:endParaRPr lang="en-US" sz="4800" b="1" dirty="0">
              <a:solidFill>
                <a:srgbClr val="B8E6DE"/>
              </a:solidFill>
              <a:effectLst>
                <a:outerShdw blurRad="266700" dist="266700" dir="2400000" algn="tl">
                  <a:srgbClr val="000000">
                    <a:alpha val="87000"/>
                  </a:srgbClr>
                </a:outerShdw>
              </a:effectLst>
              <a:cs typeface="Arial" panose="020B0604020202020204" pitchFamily="34" charset="0"/>
            </a:endParaRPr>
          </a:p>
        </p:txBody>
      </p:sp>
      <p:sp>
        <p:nvSpPr>
          <p:cNvPr id="2" name="Title 1" hidden="1">
            <a:extLst>
              <a:ext uri="{FF2B5EF4-FFF2-40B4-BE49-F238E27FC236}">
                <a16:creationId xmlns:a16="http://schemas.microsoft.com/office/drawing/2014/main" id="{C4AECCA8-FCA3-45F7-8D51-28594EC83AFF}"/>
              </a:ext>
            </a:extLst>
          </p:cNvPr>
          <p:cNvSpPr>
            <a:spLocks noGrp="1"/>
          </p:cNvSpPr>
          <p:nvPr>
            <p:ph type="title"/>
          </p:nvPr>
        </p:nvSpPr>
        <p:spPr/>
        <p:txBody>
          <a:bodyPr/>
          <a:lstStyle/>
          <a:p>
            <a:r>
              <a:rPr lang="en-US" sz="4400" kern="1200" dirty="0">
                <a:solidFill>
                  <a:srgbClr val="000000"/>
                </a:solidFill>
                <a:effectLst/>
                <a:latin typeface="Calibri Light" panose="020F0302020204030204" pitchFamily="34" charset="0"/>
                <a:ea typeface="+mj-ea"/>
                <a:cs typeface="+mj-cs"/>
              </a:rPr>
              <a:t>Learn</a:t>
            </a:r>
            <a:r>
              <a:rPr lang="en-US" sz="4400" kern="1200" baseline="0" dirty="0">
                <a:solidFill>
                  <a:srgbClr val="000000"/>
                </a:solidFill>
                <a:effectLst/>
                <a:latin typeface="Calibri Light" panose="020F0302020204030204" pitchFamily="34" charset="0"/>
                <a:ea typeface="+mj-ea"/>
                <a:cs typeface="+mj-cs"/>
              </a:rPr>
              <a:t> More About Opportunities for Student and Professionals</a:t>
            </a:r>
            <a:endParaRPr lang="en-US" dirty="0"/>
          </a:p>
        </p:txBody>
      </p:sp>
    </p:spTree>
    <p:extLst>
      <p:ext uri="{BB962C8B-B14F-4D97-AF65-F5344CB8AC3E}">
        <p14:creationId xmlns:p14="http://schemas.microsoft.com/office/powerpoint/2010/main" val="900035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439" t="19378" b="7245"/>
          <a:stretch/>
        </p:blipFill>
        <p:spPr>
          <a:xfrm>
            <a:off x="0" y="-19050"/>
            <a:ext cx="12192000" cy="6877050"/>
          </a:xfrm>
          <a:prstGeom prst="rect">
            <a:avLst/>
          </a:prstGeom>
        </p:spPr>
      </p:pic>
      <p:sp>
        <p:nvSpPr>
          <p:cNvPr id="3" name="Rectangle 2">
            <a:extLst>
              <a:ext uri="{C183D7F6-B498-43B3-948B-1728B52AA6E4}">
                <adec:decorative xmlns:adec="http://schemas.microsoft.com/office/drawing/2017/decorative" val="1"/>
              </a:ext>
            </a:extLst>
          </p:cNvPr>
          <p:cNvSpPr/>
          <p:nvPr/>
        </p:nvSpPr>
        <p:spPr>
          <a:xfrm>
            <a:off x="0" y="4572000"/>
            <a:ext cx="12192000" cy="2286000"/>
          </a:xfrm>
          <a:prstGeom prst="rect">
            <a:avLst/>
          </a:prstGeom>
          <a:solidFill>
            <a:srgbClr val="000000">
              <a:alpha val="4588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0" y="4707798"/>
            <a:ext cx="12192000" cy="758835"/>
          </a:xfrm>
          <a:prstGeom prst="rect">
            <a:avLst/>
          </a:prstGeom>
          <a:noFill/>
          <a:effectLst/>
        </p:spPr>
        <p:txBody>
          <a:bodyPr wrap="square" tIns="137160" rtlCol="0">
            <a:noAutofit/>
          </a:bodyPr>
          <a:lstStyle/>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To learn more about opportunities </a:t>
            </a:r>
          </a:p>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for students and professionals, </a:t>
            </a:r>
          </a:p>
          <a:p>
            <a:pPr algn="ctr">
              <a:defRPr/>
            </a:pPr>
            <a:r>
              <a:rPr lang="en-US" sz="4800" b="1" dirty="0">
                <a:solidFill>
                  <a:schemeClr val="bg1"/>
                </a:solidFill>
                <a:effectLst>
                  <a:outerShdw blurRad="38100" dist="38100" dir="2700000" algn="tl">
                    <a:srgbClr val="000000">
                      <a:alpha val="43137"/>
                    </a:srgbClr>
                  </a:outerShdw>
                </a:effectLst>
                <a:cs typeface="Arial" panose="020B0604020202020204" pitchFamily="34" charset="0"/>
              </a:rPr>
              <a:t>visit</a:t>
            </a:r>
            <a:r>
              <a:rPr lang="en-US" sz="4800" b="1" dirty="0">
                <a:solidFill>
                  <a:schemeClr val="bg1"/>
                </a:solidFill>
                <a:cs typeface="Arial" panose="020B0604020202020204" pitchFamily="34" charset="0"/>
              </a:rPr>
              <a:t> </a:t>
            </a:r>
            <a:r>
              <a:rPr lang="en-US" sz="4800" b="1" dirty="0">
                <a:solidFill>
                  <a:srgbClr val="B8E6DE"/>
                </a:solidFill>
                <a:effectLst>
                  <a:outerShdw blurRad="266700" dist="266700" dir="2400000" algn="tl">
                    <a:srgbClr val="000000">
                      <a:alpha val="87000"/>
                    </a:srgbClr>
                  </a:outerShdw>
                </a:effectLst>
                <a:cs typeface="Arial" panose="020B0604020202020204" pitchFamily="34" charset="0"/>
                <a:hlinkClick r:id="rId3">
                  <a:extLst>
                    <a:ext uri="{A12FA001-AC4F-418D-AE19-62706E023703}">
                      <ahyp:hlinkClr xmlns:ahyp="http://schemas.microsoft.com/office/drawing/2018/hyperlinkcolor" val="tx"/>
                    </a:ext>
                  </a:extLst>
                </a:hlinkClick>
              </a:rPr>
              <a:t>cdc.gov/fellowships</a:t>
            </a:r>
            <a:endParaRPr lang="en-US" sz="4800" b="1" dirty="0">
              <a:solidFill>
                <a:srgbClr val="B8E6DE"/>
              </a:solidFill>
              <a:effectLst>
                <a:outerShdw blurRad="266700" dist="266700" dir="2400000" algn="tl">
                  <a:srgbClr val="000000">
                    <a:alpha val="87000"/>
                  </a:srgbClr>
                </a:outerShdw>
              </a:effectLst>
              <a:cs typeface="Arial" panose="020B0604020202020204" pitchFamily="34" charset="0"/>
            </a:endParaRPr>
          </a:p>
        </p:txBody>
      </p:sp>
      <p:sp>
        <p:nvSpPr>
          <p:cNvPr id="5" name="Title 4" hidden="1">
            <a:extLst>
              <a:ext uri="{FF2B5EF4-FFF2-40B4-BE49-F238E27FC236}">
                <a16:creationId xmlns:a16="http://schemas.microsoft.com/office/drawing/2014/main" id="{F15A8991-7490-4B1A-8368-A9F7A80583A1}"/>
              </a:ext>
            </a:extLst>
          </p:cNvPr>
          <p:cNvSpPr>
            <a:spLocks noGrp="1"/>
          </p:cNvSpPr>
          <p:nvPr>
            <p:ph type="title" idx="4294967295"/>
          </p:nvPr>
        </p:nvSpPr>
        <p:spPr/>
        <p:txBody>
          <a:bodyPr/>
          <a:lstStyle/>
          <a:p>
            <a:r>
              <a:rPr lang="en-US" sz="4400" kern="1200" dirty="0">
                <a:solidFill>
                  <a:srgbClr val="000000"/>
                </a:solidFill>
                <a:effectLst/>
                <a:latin typeface="Calibri Light" panose="020F0302020204030204" pitchFamily="34" charset="0"/>
                <a:ea typeface="+mj-ea"/>
                <a:cs typeface="+mj-cs"/>
              </a:rPr>
              <a:t>Learn</a:t>
            </a:r>
            <a:r>
              <a:rPr lang="en-US" sz="4400" kern="1200" baseline="0" dirty="0">
                <a:solidFill>
                  <a:srgbClr val="000000"/>
                </a:solidFill>
                <a:effectLst/>
                <a:latin typeface="Calibri Light" panose="020F0302020204030204" pitchFamily="34" charset="0"/>
                <a:ea typeface="+mj-ea"/>
                <a:cs typeface="+mj-cs"/>
              </a:rPr>
              <a:t> More About Opportunities for Student and Professionals</a:t>
            </a:r>
            <a:endParaRPr lang="en-US" dirty="0"/>
          </a:p>
        </p:txBody>
      </p:sp>
    </p:spTree>
    <p:extLst>
      <p:ext uri="{BB962C8B-B14F-4D97-AF65-F5344CB8AC3E}">
        <p14:creationId xmlns:p14="http://schemas.microsoft.com/office/powerpoint/2010/main" val="2909892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llow working in lab."/>
          <p:cNvPicPr>
            <a:picLocks noChangeAspect="1"/>
          </p:cNvPicPr>
          <p:nvPr/>
        </p:nvPicPr>
        <p:blipFill rotWithShape="1">
          <a:blip r:embed="rId2" cstate="print">
            <a:extLst>
              <a:ext uri="{28A0092B-C50C-407E-A947-70E740481C1C}">
                <a14:useLocalDpi xmlns:a14="http://schemas.microsoft.com/office/drawing/2010/main" val="0"/>
              </a:ext>
            </a:extLst>
          </a:blip>
          <a:srcRect l="-81" t="6727" r="-79" b="12485"/>
          <a:stretch/>
        </p:blipFill>
        <p:spPr>
          <a:xfrm>
            <a:off x="-16043" y="0"/>
            <a:ext cx="12249877" cy="6858000"/>
          </a:xfrm>
          <a:prstGeom prst="rect">
            <a:avLst/>
          </a:prstGeom>
        </p:spPr>
      </p:pic>
      <p:sp>
        <p:nvSpPr>
          <p:cNvPr id="3" name="Rectangle 2">
            <a:extLst>
              <a:ext uri="{C183D7F6-B498-43B3-948B-1728B52AA6E4}">
                <adec:decorative xmlns:adec="http://schemas.microsoft.com/office/drawing/2017/decorative" val="1"/>
              </a:ext>
            </a:extLst>
          </p:cNvPr>
          <p:cNvSpPr/>
          <p:nvPr/>
        </p:nvSpPr>
        <p:spPr>
          <a:xfrm>
            <a:off x="0" y="4658098"/>
            <a:ext cx="12192000" cy="2199902"/>
          </a:xfrm>
          <a:prstGeom prst="rect">
            <a:avLst/>
          </a:prstGeom>
          <a:solidFill>
            <a:srgbClr val="000000">
              <a:alpha val="6196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0" y="4753348"/>
            <a:ext cx="12192000" cy="758835"/>
          </a:xfrm>
          <a:prstGeom prst="rect">
            <a:avLst/>
          </a:prstGeom>
          <a:noFill/>
          <a:effectLst/>
        </p:spPr>
        <p:txBody>
          <a:bodyPr wrap="square" tIns="137160" rtlCol="0">
            <a:noAutofit/>
          </a:bodyPr>
          <a:lstStyle/>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To learn more about opportunities </a:t>
            </a:r>
          </a:p>
          <a:p>
            <a:pPr algn="ctr">
              <a:defRPr/>
            </a:pPr>
            <a:r>
              <a:rPr lang="en-US" sz="3200" dirty="0">
                <a:solidFill>
                  <a:schemeClr val="bg1"/>
                </a:solidFill>
                <a:effectLst>
                  <a:outerShdw blurRad="38100" dist="38100" dir="2700000" algn="tl">
                    <a:srgbClr val="000000">
                      <a:alpha val="43137"/>
                    </a:srgbClr>
                  </a:outerShdw>
                </a:effectLst>
                <a:cs typeface="Arial" panose="020B0604020202020204" pitchFamily="34" charset="0"/>
              </a:rPr>
              <a:t>for students and professionals, </a:t>
            </a:r>
          </a:p>
          <a:p>
            <a:pPr algn="ctr">
              <a:defRPr/>
            </a:pPr>
            <a:r>
              <a:rPr lang="en-US" sz="4800" b="1" dirty="0">
                <a:solidFill>
                  <a:schemeClr val="bg1"/>
                </a:solidFill>
                <a:effectLst>
                  <a:outerShdw blurRad="38100" dist="38100" dir="2700000" algn="tl">
                    <a:srgbClr val="000000">
                      <a:alpha val="43137"/>
                    </a:srgbClr>
                  </a:outerShdw>
                </a:effectLst>
                <a:cs typeface="Arial" panose="020B0604020202020204" pitchFamily="34" charset="0"/>
              </a:rPr>
              <a:t>visit</a:t>
            </a:r>
            <a:r>
              <a:rPr lang="en-US" sz="4800" b="1" dirty="0">
                <a:solidFill>
                  <a:schemeClr val="bg1"/>
                </a:solidFill>
                <a:cs typeface="Arial" panose="020B0604020202020204" pitchFamily="34" charset="0"/>
              </a:rPr>
              <a:t> </a:t>
            </a:r>
            <a:r>
              <a:rPr lang="en-US" sz="4800" b="1" dirty="0">
                <a:solidFill>
                  <a:srgbClr val="B8E6DE"/>
                </a:solidFill>
                <a:effectLst>
                  <a:outerShdw blurRad="266700" dist="266700" dir="2400000" algn="tl">
                    <a:srgbClr val="000000">
                      <a:alpha val="87000"/>
                    </a:srgbClr>
                  </a:outerShdw>
                </a:effectLst>
                <a:cs typeface="Arial" panose="020B0604020202020204" pitchFamily="34" charset="0"/>
                <a:hlinkClick r:id="rId3">
                  <a:extLst>
                    <a:ext uri="{A12FA001-AC4F-418D-AE19-62706E023703}">
                      <ahyp:hlinkClr xmlns:ahyp="http://schemas.microsoft.com/office/drawing/2018/hyperlinkcolor" val="tx"/>
                    </a:ext>
                  </a:extLst>
                </a:hlinkClick>
              </a:rPr>
              <a:t>cdc.gov/fellowships</a:t>
            </a:r>
            <a:endParaRPr lang="en-US" sz="4800" b="1" dirty="0">
              <a:solidFill>
                <a:srgbClr val="B8E6DE"/>
              </a:solidFill>
              <a:effectLst>
                <a:outerShdw blurRad="266700" dist="266700" dir="2400000" algn="tl">
                  <a:srgbClr val="000000">
                    <a:alpha val="87000"/>
                  </a:srgbClr>
                </a:outerShdw>
              </a:effectLst>
              <a:cs typeface="Arial" panose="020B0604020202020204" pitchFamily="34" charset="0"/>
            </a:endParaRPr>
          </a:p>
        </p:txBody>
      </p:sp>
      <p:sp>
        <p:nvSpPr>
          <p:cNvPr id="2" name="Title 1" hidden="1">
            <a:extLst>
              <a:ext uri="{FF2B5EF4-FFF2-40B4-BE49-F238E27FC236}">
                <a16:creationId xmlns:a16="http://schemas.microsoft.com/office/drawing/2014/main" id="{07D24569-E440-4AD8-B1C3-D76C4A8B49CF}"/>
              </a:ext>
            </a:extLst>
          </p:cNvPr>
          <p:cNvSpPr>
            <a:spLocks noGrp="1"/>
          </p:cNvSpPr>
          <p:nvPr>
            <p:ph type="title" idx="4294967295"/>
          </p:nvPr>
        </p:nvSpPr>
        <p:spPr/>
        <p:txBody>
          <a:bodyPr/>
          <a:lstStyle/>
          <a:p>
            <a:r>
              <a:rPr lang="en-US" sz="4400" kern="1200" dirty="0">
                <a:solidFill>
                  <a:srgbClr val="000000"/>
                </a:solidFill>
                <a:effectLst/>
                <a:latin typeface="Calibri Light" panose="020F0302020204030204" pitchFamily="34" charset="0"/>
                <a:ea typeface="+mj-ea"/>
                <a:cs typeface="+mj-cs"/>
              </a:rPr>
              <a:t>Learn</a:t>
            </a:r>
            <a:r>
              <a:rPr lang="en-US" sz="4400" kern="1200" baseline="0" dirty="0">
                <a:solidFill>
                  <a:srgbClr val="000000"/>
                </a:solidFill>
                <a:effectLst/>
                <a:latin typeface="Calibri Light" panose="020F0302020204030204" pitchFamily="34" charset="0"/>
                <a:ea typeface="+mj-ea"/>
                <a:cs typeface="+mj-cs"/>
              </a:rPr>
              <a:t> More About Opportunities for Student and Professionals</a:t>
            </a:r>
            <a:endParaRPr lang="en-US" dirty="0"/>
          </a:p>
        </p:txBody>
      </p:sp>
    </p:spTree>
    <p:extLst>
      <p:ext uri="{BB962C8B-B14F-4D97-AF65-F5344CB8AC3E}">
        <p14:creationId xmlns:p14="http://schemas.microsoft.com/office/powerpoint/2010/main" val="3573595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CC464-2C65-4D84-8605-03C29E90EE91}"/>
              </a:ext>
            </a:extLst>
          </p:cNvPr>
          <p:cNvSpPr>
            <a:spLocks noGrp="1"/>
          </p:cNvSpPr>
          <p:nvPr>
            <p:ph type="title"/>
          </p:nvPr>
        </p:nvSpPr>
        <p:spPr>
          <a:xfrm>
            <a:off x="111967" y="0"/>
            <a:ext cx="12191999" cy="1062459"/>
          </a:xfrm>
        </p:spPr>
        <p:txBody>
          <a:bodyPr>
            <a:normAutofit fontScale="90000"/>
          </a:bodyPr>
          <a:lstStyle/>
          <a:p>
            <a:r>
              <a:rPr lang="en-US" dirty="0"/>
              <a:t>CDC Fellowship/Internship Programs by Eligible Audience</a:t>
            </a:r>
          </a:p>
        </p:txBody>
      </p:sp>
      <p:graphicFrame>
        <p:nvGraphicFramePr>
          <p:cNvPr id="4" name="Content Placeholder 3">
            <a:extLst>
              <a:ext uri="{FF2B5EF4-FFF2-40B4-BE49-F238E27FC236}">
                <a16:creationId xmlns:a16="http://schemas.microsoft.com/office/drawing/2014/main" id="{AD25B071-12DB-4606-8B95-E2B028A9ADE2}"/>
              </a:ext>
            </a:extLst>
          </p:cNvPr>
          <p:cNvGraphicFramePr>
            <a:graphicFrameLocks noGrp="1"/>
          </p:cNvGraphicFramePr>
          <p:nvPr>
            <p:ph idx="1"/>
            <p:extLst>
              <p:ext uri="{D42A27DB-BD31-4B8C-83A1-F6EECF244321}">
                <p14:modId xmlns:p14="http://schemas.microsoft.com/office/powerpoint/2010/main" val="3311019200"/>
              </p:ext>
            </p:extLst>
          </p:nvPr>
        </p:nvGraphicFramePr>
        <p:xfrm>
          <a:off x="1" y="861309"/>
          <a:ext cx="12192000" cy="5912715"/>
        </p:xfrm>
        <a:graphic>
          <a:graphicData uri="http://schemas.openxmlformats.org/drawingml/2006/table">
            <a:tbl>
              <a:tblPr firstRow="1" bandRow="1">
                <a:tableStyleId>{3B4B98B0-60AC-42C2-AFA5-B58CD77FA1E5}</a:tableStyleId>
              </a:tblPr>
              <a:tblGrid>
                <a:gridCol w="971937">
                  <a:extLst>
                    <a:ext uri="{9D8B030D-6E8A-4147-A177-3AD203B41FA5}">
                      <a16:colId xmlns:a16="http://schemas.microsoft.com/office/drawing/2014/main" val="2601869844"/>
                    </a:ext>
                  </a:extLst>
                </a:gridCol>
                <a:gridCol w="3116424">
                  <a:extLst>
                    <a:ext uri="{9D8B030D-6E8A-4147-A177-3AD203B41FA5}">
                      <a16:colId xmlns:a16="http://schemas.microsoft.com/office/drawing/2014/main" val="1968989540"/>
                    </a:ext>
                  </a:extLst>
                </a:gridCol>
                <a:gridCol w="8103639">
                  <a:extLst>
                    <a:ext uri="{9D8B030D-6E8A-4147-A177-3AD203B41FA5}">
                      <a16:colId xmlns:a16="http://schemas.microsoft.com/office/drawing/2014/main" val="3764161907"/>
                    </a:ext>
                  </a:extLst>
                </a:gridCol>
              </a:tblGrid>
              <a:tr h="416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#’s</a:t>
                      </a:r>
                    </a:p>
                  </a:txBody>
                  <a:tcPr>
                    <a:lnL>
                      <a:noFill/>
                    </a:lnL>
                    <a:lnR w="9525" cap="flat" cmpd="sng" algn="ctr">
                      <a:noFill/>
                      <a:prstDash val="solid"/>
                      <a:round/>
                      <a:headEnd type="none" w="med" len="med"/>
                      <a:tailEnd type="none" w="med" len="med"/>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Program</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Eligible Audience</a:t>
                      </a:r>
                    </a:p>
                  </a:txBody>
                  <a:tcPr>
                    <a:lnL w="9525" cap="flat" cmpd="sng" algn="ctr">
                      <a:noFill/>
                      <a:prstDash val="solid"/>
                      <a:round/>
                      <a:headEnd type="none" w="med" len="med"/>
                      <a:tailEnd type="none" w="med" len="med"/>
                    </a:lnL>
                    <a:lnR>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268444"/>
                  </a:ext>
                </a:extLst>
              </a:tr>
              <a:tr h="849480">
                <a:tc>
                  <a:txBody>
                    <a:bodyPr/>
                    <a:lstStyle/>
                    <a:p>
                      <a:r>
                        <a:rPr lang="en-US" dirty="0"/>
                        <a:t>7-8</a:t>
                      </a:r>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Epidemic Intelligence Service (EIS)</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Physicians, v</a:t>
                      </a:r>
                      <a:r>
                        <a:rPr lang="sv-SE" dirty="0"/>
                        <a:t>eterinarians ,</a:t>
                      </a:r>
                      <a:r>
                        <a:rPr lang="en-US" dirty="0"/>
                        <a:t> nurses, allied healthcare professions (PA, PharmD), doctoral-level scientists . See details at </a:t>
                      </a:r>
                      <a:r>
                        <a:rPr lang="en-US" dirty="0">
                          <a:hlinkClick r:id="rId2">
                            <a:extLst>
                              <a:ext uri="{A12FA001-AC4F-418D-AE19-62706E023703}">
                                <ahyp:hlinkClr xmlns:ahyp="http://schemas.microsoft.com/office/drawing/2018/hyperlinkcolor" val="tx"/>
                              </a:ext>
                            </a:extLst>
                          </a:hlinkClick>
                        </a:rPr>
                        <a:t>https://www.cdc.gov/eis/application/eligibility.html</a:t>
                      </a:r>
                      <a:r>
                        <a:rPr lang="en-US" dirty="0"/>
                        <a:t> </a:t>
                      </a:r>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9962258"/>
                  </a:ext>
                </a:extLst>
              </a:tr>
              <a:tr h="594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9-10</a:t>
                      </a:r>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Epidemiology Elective Program (EEP)</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Medical or veterinary students</a:t>
                      </a:r>
                    </a:p>
                    <a:p>
                      <a:r>
                        <a:rPr lang="en-US" dirty="0"/>
                        <a:t>See details at </a:t>
                      </a:r>
                      <a:r>
                        <a:rPr lang="en-US" dirty="0">
                          <a:hlinkClick r:id="rId3">
                            <a:extLst>
                              <a:ext uri="{A12FA001-AC4F-418D-AE19-62706E023703}">
                                <ahyp:hlinkClr xmlns:ahyp="http://schemas.microsoft.com/office/drawing/2018/hyperlinkcolor" val="tx"/>
                              </a:ext>
                            </a:extLst>
                          </a:hlinkClick>
                        </a:rPr>
                        <a:t>https://www.cdc.gov/epielective/application/eligibility.html</a:t>
                      </a:r>
                      <a:r>
                        <a:rPr lang="en-US" dirty="0"/>
                        <a:t> </a:t>
                      </a:r>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6029857"/>
                  </a:ext>
                </a:extLst>
              </a:tr>
              <a:tr h="594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11-12</a:t>
                      </a:r>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Laboratory Leadership Service (LLS)</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Doctoral-level scientists in a laboratory related discipline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details at </a:t>
                      </a:r>
                      <a:r>
                        <a:rPr lang="en-US" dirty="0">
                          <a:hlinkClick r:id="rId4">
                            <a:extLst>
                              <a:ext uri="{A12FA001-AC4F-418D-AE19-62706E023703}">
                                <ahyp:hlinkClr xmlns:ahyp="http://schemas.microsoft.com/office/drawing/2018/hyperlinkcolor" val="tx"/>
                              </a:ext>
                            </a:extLst>
                          </a:hlinkClick>
                        </a:rPr>
                        <a:t>https://www.cdc.gov/lls/application/eligibility.html</a:t>
                      </a:r>
                      <a:r>
                        <a:rPr lang="en-US" dirty="0"/>
                        <a:t> </a:t>
                      </a:r>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6190045"/>
                  </a:ext>
                </a:extLst>
              </a:tr>
              <a:tr h="849480">
                <a:tc>
                  <a:txBody>
                    <a:bodyPr/>
                    <a:lstStyle/>
                    <a:p>
                      <a:r>
                        <a:rPr lang="en-US" dirty="0"/>
                        <a:t>13-14</a:t>
                      </a:r>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Preventive Medicine Residency and Fellowship (PMR/F)</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Physicians, veterinarians,  nurses, or other health professional</a:t>
                      </a:r>
                    </a:p>
                    <a:p>
                      <a:r>
                        <a:rPr lang="en-US" dirty="0"/>
                        <a:t>See details at </a:t>
                      </a:r>
                      <a:r>
                        <a:rPr lang="en-US" dirty="0">
                          <a:hlinkClick r:id="rId5">
                            <a:extLst>
                              <a:ext uri="{A12FA001-AC4F-418D-AE19-62706E023703}">
                                <ahyp:hlinkClr xmlns:ahyp="http://schemas.microsoft.com/office/drawing/2018/hyperlinkcolor" val="tx"/>
                              </a:ext>
                            </a:extLst>
                          </a:hlinkClick>
                        </a:rPr>
                        <a:t>https://www.cdc.gov/prevmed/application/eligibility.html</a:t>
                      </a:r>
                      <a:r>
                        <a:rPr lang="en-US" dirty="0"/>
                        <a:t> </a:t>
                      </a:r>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887321"/>
                  </a:ext>
                </a:extLst>
              </a:tr>
              <a:tr h="12638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15-16</a:t>
                      </a:r>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Public Health Informatics Fellowship Program (PHIFP)</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Doctoral or masters -level scientists (public health, medicine, health care, health services research, computer science, information science, information systems, statistics, epidemiology, public health informatics or related discipline</a:t>
                      </a:r>
                    </a:p>
                    <a:p>
                      <a:r>
                        <a:rPr lang="en-US" dirty="0"/>
                        <a:t>See details at </a:t>
                      </a:r>
                      <a:r>
                        <a:rPr lang="en-US" dirty="0">
                          <a:hlinkClick r:id="rId6">
                            <a:extLst>
                              <a:ext uri="{A12FA001-AC4F-418D-AE19-62706E023703}">
                                <ahyp:hlinkClr xmlns:ahyp="http://schemas.microsoft.com/office/drawing/2018/hyperlinkcolor" val="tx"/>
                              </a:ext>
                            </a:extLst>
                          </a:hlinkClick>
                        </a:rPr>
                        <a:t>https://www.cdc.gov/phifp/application/eligibility.html</a:t>
                      </a:r>
                      <a:r>
                        <a:rPr lang="en-US" dirty="0"/>
                        <a:t> </a:t>
                      </a:r>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2739619"/>
                  </a:ext>
                </a:extLst>
              </a:tr>
              <a:tr h="1104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17-18</a:t>
                      </a:r>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Steven M. </a:t>
                      </a:r>
                      <a:r>
                        <a:rPr lang="en-US" dirty="0" err="1"/>
                        <a:t>Teutsch</a:t>
                      </a:r>
                      <a:r>
                        <a:rPr lang="en-US" dirty="0"/>
                        <a:t> Prevention Effectiveness (PE) Fellowship </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dirty="0"/>
                        <a:t>Doctoral-level decision scientists (economics or applied economics, health services research or related health sciences, industrial engineering, operations research, public policy or policy analysis) See details at </a:t>
                      </a:r>
                      <a:r>
                        <a:rPr lang="en-US" dirty="0">
                          <a:hlinkClick r:id="rId7">
                            <a:extLst>
                              <a:ext uri="{A12FA001-AC4F-418D-AE19-62706E023703}">
                                <ahyp:hlinkClr xmlns:ahyp="http://schemas.microsoft.com/office/drawing/2018/hyperlinkcolor" val="tx"/>
                              </a:ext>
                            </a:extLst>
                          </a:hlinkClick>
                        </a:rPr>
                        <a:t>https://www.cdc.gov/pef/application/eligibility.html</a:t>
                      </a:r>
                      <a:r>
                        <a:rPr lang="en-US" dirty="0"/>
                        <a:t> </a:t>
                      </a:r>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5428155"/>
                  </a:ext>
                </a:extLst>
              </a:tr>
            </a:tbl>
          </a:graphicData>
        </a:graphic>
      </p:graphicFrame>
    </p:spTree>
    <p:extLst>
      <p:ext uri="{BB962C8B-B14F-4D97-AF65-F5344CB8AC3E}">
        <p14:creationId xmlns:p14="http://schemas.microsoft.com/office/powerpoint/2010/main" val="241312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CC464-2C65-4D84-8605-03C29E90EE91}"/>
              </a:ext>
            </a:extLst>
          </p:cNvPr>
          <p:cNvSpPr>
            <a:spLocks noGrp="1"/>
          </p:cNvSpPr>
          <p:nvPr>
            <p:ph type="title"/>
          </p:nvPr>
        </p:nvSpPr>
        <p:spPr>
          <a:xfrm>
            <a:off x="111967" y="0"/>
            <a:ext cx="12191999" cy="1062459"/>
          </a:xfrm>
        </p:spPr>
        <p:txBody>
          <a:bodyPr>
            <a:normAutofit fontScale="90000"/>
          </a:bodyPr>
          <a:lstStyle/>
          <a:p>
            <a:r>
              <a:rPr lang="en-US" dirty="0"/>
              <a:t>CDC Fellowship/Internship Programs by Eligible Audience</a:t>
            </a:r>
          </a:p>
        </p:txBody>
      </p:sp>
      <p:graphicFrame>
        <p:nvGraphicFramePr>
          <p:cNvPr id="4" name="Content Placeholder 3">
            <a:extLst>
              <a:ext uri="{FF2B5EF4-FFF2-40B4-BE49-F238E27FC236}">
                <a16:creationId xmlns:a16="http://schemas.microsoft.com/office/drawing/2014/main" id="{AD25B071-12DB-4606-8B95-E2B028A9ADE2}"/>
              </a:ext>
            </a:extLst>
          </p:cNvPr>
          <p:cNvGraphicFramePr>
            <a:graphicFrameLocks noGrp="1"/>
          </p:cNvGraphicFramePr>
          <p:nvPr>
            <p:ph idx="1"/>
            <p:extLst>
              <p:ext uri="{D42A27DB-BD31-4B8C-83A1-F6EECF244321}">
                <p14:modId xmlns:p14="http://schemas.microsoft.com/office/powerpoint/2010/main" val="3623151859"/>
              </p:ext>
            </p:extLst>
          </p:nvPr>
        </p:nvGraphicFramePr>
        <p:xfrm>
          <a:off x="1" y="861309"/>
          <a:ext cx="12192000" cy="5737431"/>
        </p:xfrm>
        <a:graphic>
          <a:graphicData uri="http://schemas.openxmlformats.org/drawingml/2006/table">
            <a:tbl>
              <a:tblPr firstRow="1" bandRow="1">
                <a:tableStyleId>{3B4B98B0-60AC-42C2-AFA5-B58CD77FA1E5}</a:tableStyleId>
              </a:tblPr>
              <a:tblGrid>
                <a:gridCol w="971937">
                  <a:extLst>
                    <a:ext uri="{9D8B030D-6E8A-4147-A177-3AD203B41FA5}">
                      <a16:colId xmlns:a16="http://schemas.microsoft.com/office/drawing/2014/main" val="2601869844"/>
                    </a:ext>
                  </a:extLst>
                </a:gridCol>
                <a:gridCol w="3116424">
                  <a:extLst>
                    <a:ext uri="{9D8B030D-6E8A-4147-A177-3AD203B41FA5}">
                      <a16:colId xmlns:a16="http://schemas.microsoft.com/office/drawing/2014/main" val="1968989540"/>
                    </a:ext>
                  </a:extLst>
                </a:gridCol>
                <a:gridCol w="8103639">
                  <a:extLst>
                    <a:ext uri="{9D8B030D-6E8A-4147-A177-3AD203B41FA5}">
                      <a16:colId xmlns:a16="http://schemas.microsoft.com/office/drawing/2014/main" val="3764161907"/>
                    </a:ext>
                  </a:extLst>
                </a:gridCol>
              </a:tblGrid>
              <a:tr h="416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#’s</a:t>
                      </a:r>
                    </a:p>
                  </a:txBody>
                  <a:tcPr>
                    <a:lnL>
                      <a:noFill/>
                    </a:lnL>
                    <a:lnR w="9525" cap="flat" cmpd="sng" algn="ctr">
                      <a:noFill/>
                      <a:prstDash val="solid"/>
                      <a:round/>
                      <a:headEnd type="none" w="med" len="med"/>
                      <a:tailEnd type="none" w="med" len="med"/>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Program</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Eligible Audience</a:t>
                      </a:r>
                    </a:p>
                  </a:txBody>
                  <a:tcPr>
                    <a:lnL w="9525" cap="flat" cmpd="sng" algn="ctr">
                      <a:noFill/>
                      <a:prstDash val="solid"/>
                      <a:round/>
                      <a:headEnd type="none" w="med" len="med"/>
                      <a:tailEnd type="none" w="med" len="med"/>
                    </a:lnL>
                    <a:lnR>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268444"/>
                  </a:ext>
                </a:extLst>
              </a:tr>
              <a:tr h="849480">
                <a:tc>
                  <a:txBody>
                    <a:bodyPr/>
                    <a:lstStyle/>
                    <a:p>
                      <a:r>
                        <a:rPr lang="en-US" dirty="0"/>
                        <a:t>19-20</a:t>
                      </a:r>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E-learning Institute (ELI) Fellowship Program </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Public health professionals who are tasked with developing training for their public health organization. See details at </a:t>
                      </a:r>
                      <a:r>
                        <a:rPr lang="en-US" dirty="0">
                          <a:hlinkClick r:id="rId2"/>
                        </a:rPr>
                        <a:t>www.cdc.gov/elearninginstitute</a:t>
                      </a:r>
                      <a:endParaRPr lang="en-US" dirty="0"/>
                    </a:p>
                    <a:p>
                      <a:endParaRPr lang="en-US" dirty="0"/>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9962258"/>
                  </a:ext>
                </a:extLst>
              </a:tr>
              <a:tr h="594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6029857"/>
                  </a:ext>
                </a:extLst>
              </a:tr>
              <a:tr h="594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6190045"/>
                  </a:ext>
                </a:extLst>
              </a:tr>
              <a:tr h="849480">
                <a:tc>
                  <a:txBody>
                    <a:bodyPr/>
                    <a:lstStyle/>
                    <a:p>
                      <a:endParaRPr lang="en-US" dirty="0"/>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887321"/>
                  </a:ext>
                </a:extLst>
              </a:tr>
              <a:tr h="12638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2739619"/>
                  </a:ext>
                </a:extLst>
              </a:tr>
              <a:tr h="11043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lnL>
                      <a:noFill/>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dirty="0"/>
                    </a:p>
                  </a:txBody>
                  <a:tcPr>
                    <a:lnL w="9525" cap="flat" cmpd="sng" algn="ctr">
                      <a:noFill/>
                      <a:prstDash val="solid"/>
                      <a:round/>
                      <a:headEnd type="none" w="med" len="med"/>
                      <a:tailEnd type="none" w="med" len="med"/>
                    </a:lnL>
                    <a:lnR>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55428155"/>
                  </a:ext>
                </a:extLst>
              </a:tr>
            </a:tbl>
          </a:graphicData>
        </a:graphic>
      </p:graphicFrame>
    </p:spTree>
    <p:extLst>
      <p:ext uri="{BB962C8B-B14F-4D97-AF65-F5344CB8AC3E}">
        <p14:creationId xmlns:p14="http://schemas.microsoft.com/office/powerpoint/2010/main" val="1515214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C183D7F6-B498-43B3-948B-1728B52AA6E4}">
                <adec:decorative xmlns:adec="http://schemas.microsoft.com/office/drawing/2017/decorative" val="1"/>
              </a:ext>
            </a:extLst>
          </p:cNvPr>
          <p:cNvSpPr/>
          <p:nvPr/>
        </p:nvSpPr>
        <p:spPr>
          <a:xfrm>
            <a:off x="-1" y="-10893"/>
            <a:ext cx="12192000" cy="294880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C183D7F6-B498-43B3-948B-1728B52AA6E4}">
                <adec:decorative xmlns:adec="http://schemas.microsoft.com/office/drawing/2017/decorative" val="1"/>
              </a:ext>
            </a:extLst>
          </p:cNvPr>
          <p:cNvSpPr/>
          <p:nvPr/>
        </p:nvSpPr>
        <p:spPr>
          <a:xfrm>
            <a:off x="-3136" y="4009482"/>
            <a:ext cx="12192000" cy="286223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116361" y="112847"/>
            <a:ext cx="9959276" cy="707886"/>
          </a:xfrm>
          <a:prstGeom prst="rect">
            <a:avLst/>
          </a:prstGeom>
          <a:noFill/>
        </p:spPr>
        <p:txBody>
          <a:bodyPr wrap="square" rtlCol="0">
            <a:spAutoFit/>
          </a:bodyPr>
          <a:lstStyle/>
          <a:p>
            <a:pPr lvl="0" algn="ctr">
              <a:spcBef>
                <a:spcPts val="600"/>
              </a:spcBef>
            </a:pPr>
            <a:r>
              <a:rPr lang="en-US" sz="4000" b="1" dirty="0">
                <a:solidFill>
                  <a:schemeClr val="bg1"/>
                </a:solidFill>
              </a:rPr>
              <a:t>Featured CDC Fellowship Programs</a:t>
            </a:r>
          </a:p>
        </p:txBody>
      </p:sp>
      <p:sp>
        <p:nvSpPr>
          <p:cNvPr id="23" name="TextBox 22"/>
          <p:cNvSpPr txBox="1"/>
          <p:nvPr/>
        </p:nvSpPr>
        <p:spPr>
          <a:xfrm>
            <a:off x="2379798" y="5952173"/>
            <a:ext cx="7432403" cy="707886"/>
          </a:xfrm>
          <a:prstGeom prst="rect">
            <a:avLst/>
          </a:prstGeom>
          <a:noFill/>
        </p:spPr>
        <p:txBody>
          <a:bodyPr wrap="square" rtlCol="0">
            <a:spAutoFit/>
          </a:bodyPr>
          <a:lstStyle/>
          <a:p>
            <a:pPr lvl="0" algn="ctr">
              <a:spcBef>
                <a:spcPts val="600"/>
              </a:spcBef>
            </a:pPr>
            <a:r>
              <a:rPr lang="en-US" sz="4000" b="1" dirty="0">
                <a:solidFill>
                  <a:schemeClr val="bg1"/>
                </a:solidFill>
                <a:hlinkClick r:id="rId2">
                  <a:extLst>
                    <a:ext uri="{A12FA001-AC4F-418D-AE19-62706E023703}">
                      <ahyp:hlinkClr xmlns:ahyp="http://schemas.microsoft.com/office/drawing/2018/hyperlinkcolor" val="tx"/>
                    </a:ext>
                  </a:extLst>
                </a:hlinkClick>
              </a:rPr>
              <a:t>cdc.gov/fellowships</a:t>
            </a:r>
            <a:endParaRPr lang="en-US" sz="4000" b="1" dirty="0">
              <a:solidFill>
                <a:schemeClr val="bg1"/>
              </a:solidFill>
            </a:endParaRPr>
          </a:p>
        </p:txBody>
      </p:sp>
      <p:grpSp>
        <p:nvGrpSpPr>
          <p:cNvPr id="9" name="Group 8">
            <a:extLst>
              <a:ext uri="{FF2B5EF4-FFF2-40B4-BE49-F238E27FC236}">
                <a16:creationId xmlns:a16="http://schemas.microsoft.com/office/drawing/2014/main" id="{6E05AEBB-C485-4C30-890F-AA9ED6118438}"/>
              </a:ext>
              <a:ext uri="{C183D7F6-B498-43B3-948B-1728B52AA6E4}">
                <adec:decorative xmlns:adec="http://schemas.microsoft.com/office/drawing/2017/decorative" val="1"/>
              </a:ext>
            </a:extLst>
          </p:cNvPr>
          <p:cNvGrpSpPr/>
          <p:nvPr/>
        </p:nvGrpSpPr>
        <p:grpSpPr>
          <a:xfrm>
            <a:off x="-365162" y="1229049"/>
            <a:ext cx="12610012" cy="4246477"/>
            <a:chOff x="-1502828" y="859132"/>
            <a:chExt cx="12610012" cy="4246477"/>
          </a:xfrm>
        </p:grpSpPr>
        <p:sp>
          <p:nvSpPr>
            <p:cNvPr id="22" name="Rectangle 21"/>
            <p:cNvSpPr/>
            <p:nvPr/>
          </p:nvSpPr>
          <p:spPr>
            <a:xfrm rot="10800000">
              <a:off x="-1502828" y="859132"/>
              <a:ext cx="12610012" cy="4246477"/>
            </a:xfrm>
            <a:prstGeom prst="rect">
              <a:avLst/>
            </a:prstGeom>
            <a:solidFill>
              <a:schemeClr val="bg1"/>
            </a:solidFill>
            <a:ln>
              <a:noFill/>
            </a:ln>
            <a:effectLst>
              <a:glow rad="533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531770" y="2159164"/>
              <a:ext cx="5021207" cy="831794"/>
              <a:chOff x="220324" y="3539234"/>
              <a:chExt cx="5021207" cy="831794"/>
            </a:xfrm>
          </p:grpSpPr>
          <p:pic>
            <p:nvPicPr>
              <p:cNvPr id="5" name="Picture 4" descr="Prevention Effectiveness (PE) Fellowship logo"/>
              <p:cNvPicPr>
                <a:picLocks noChangeAspect="1"/>
              </p:cNvPicPr>
              <p:nvPr/>
            </p:nvPicPr>
            <p:blipFill rotWithShape="1">
              <a:blip r:embed="rId3" cstate="print">
                <a:extLst>
                  <a:ext uri="{28A0092B-C50C-407E-A947-70E740481C1C}">
                    <a14:useLocalDpi xmlns:a14="http://schemas.microsoft.com/office/drawing/2010/main" val="0"/>
                  </a:ext>
                </a:extLst>
              </a:blip>
              <a:srcRect l="34003" r="34212"/>
              <a:stretch/>
            </p:blipFill>
            <p:spPr>
              <a:xfrm>
                <a:off x="220324" y="3539234"/>
                <a:ext cx="794839" cy="831794"/>
              </a:xfrm>
              <a:prstGeom prst="rect">
                <a:avLst/>
              </a:prstGeom>
            </p:spPr>
          </p:pic>
          <p:sp>
            <p:nvSpPr>
              <p:cNvPr id="12" name="TextBox 11"/>
              <p:cNvSpPr txBox="1"/>
              <p:nvPr/>
            </p:nvSpPr>
            <p:spPr>
              <a:xfrm>
                <a:off x="1332619" y="3601618"/>
                <a:ext cx="3908912" cy="707886"/>
              </a:xfrm>
              <a:prstGeom prst="rect">
                <a:avLst/>
              </a:prstGeom>
              <a:noFill/>
            </p:spPr>
            <p:txBody>
              <a:bodyPr wrap="square" rtlCol="0">
                <a:spAutoFit/>
              </a:bodyPr>
              <a:lstStyle/>
              <a:p>
                <a:pPr>
                  <a:spcBef>
                    <a:spcPts val="600"/>
                  </a:spcBef>
                </a:pPr>
                <a:r>
                  <a:rPr lang="en-US" sz="2000" b="1" dirty="0"/>
                  <a:t>Steven M. Teutsch Prevention Effectiveness (PE) Fellowship </a:t>
                </a:r>
              </a:p>
            </p:txBody>
          </p:sp>
        </p:grpSp>
        <p:grpSp>
          <p:nvGrpSpPr>
            <p:cNvPr id="15" name="Group 14"/>
            <p:cNvGrpSpPr/>
            <p:nvPr/>
          </p:nvGrpSpPr>
          <p:grpSpPr>
            <a:xfrm>
              <a:off x="-639536" y="4058800"/>
              <a:ext cx="4626308" cy="790255"/>
              <a:chOff x="-90380" y="3927842"/>
              <a:chExt cx="4626308" cy="790255"/>
            </a:xfrm>
          </p:grpSpPr>
          <p:pic>
            <p:nvPicPr>
              <p:cNvPr id="4" name="Picture 3" descr="Preventive Medicine Residency and Fellowship (PMR/F) logo"/>
              <p:cNvPicPr>
                <a:picLocks noChangeAspect="1"/>
              </p:cNvPicPr>
              <p:nvPr/>
            </p:nvPicPr>
            <p:blipFill rotWithShape="1">
              <a:blip r:embed="rId4" cstate="print">
                <a:extLst>
                  <a:ext uri="{28A0092B-C50C-407E-A947-70E740481C1C}">
                    <a14:useLocalDpi xmlns:a14="http://schemas.microsoft.com/office/drawing/2010/main" val="0"/>
                  </a:ext>
                </a:extLst>
              </a:blip>
              <a:srcRect l="30858" r="30528"/>
              <a:stretch/>
            </p:blipFill>
            <p:spPr>
              <a:xfrm>
                <a:off x="-90380" y="3927842"/>
                <a:ext cx="813729" cy="790255"/>
              </a:xfrm>
              <a:prstGeom prst="rect">
                <a:avLst/>
              </a:prstGeom>
            </p:spPr>
          </p:pic>
          <p:sp>
            <p:nvSpPr>
              <p:cNvPr id="13" name="TextBox 12"/>
              <p:cNvSpPr txBox="1"/>
              <p:nvPr/>
            </p:nvSpPr>
            <p:spPr>
              <a:xfrm>
                <a:off x="996734" y="3970666"/>
                <a:ext cx="3539194" cy="707886"/>
              </a:xfrm>
              <a:prstGeom prst="rect">
                <a:avLst/>
              </a:prstGeom>
              <a:noFill/>
            </p:spPr>
            <p:txBody>
              <a:bodyPr wrap="square" rtlCol="0">
                <a:spAutoFit/>
              </a:bodyPr>
              <a:lstStyle/>
              <a:p>
                <a:pPr lvl="0">
                  <a:spcBef>
                    <a:spcPts val="600"/>
                  </a:spcBef>
                </a:pPr>
                <a:r>
                  <a:rPr lang="en-US" sz="2000" b="1" dirty="0"/>
                  <a:t>Preventive Medicine Residency and Fellowship (PMR/F)</a:t>
                </a:r>
              </a:p>
            </p:txBody>
          </p:sp>
        </p:grpSp>
        <p:grpSp>
          <p:nvGrpSpPr>
            <p:cNvPr id="17" name="Group 16"/>
            <p:cNvGrpSpPr/>
            <p:nvPr/>
          </p:nvGrpSpPr>
          <p:grpSpPr>
            <a:xfrm>
              <a:off x="5228273" y="1091385"/>
              <a:ext cx="5781850" cy="707886"/>
              <a:chOff x="1259599" y="1874858"/>
              <a:chExt cx="6196761" cy="707886"/>
            </a:xfrm>
          </p:grpSpPr>
          <p:pic>
            <p:nvPicPr>
              <p:cNvPr id="6" name="Picture 5" descr="Public Health Informatics Fellowship Program (PHIFP) logo"/>
              <p:cNvPicPr>
                <a:picLocks noChangeAspect="1"/>
              </p:cNvPicPr>
              <p:nvPr/>
            </p:nvPicPr>
            <p:blipFill rotWithShape="1">
              <a:blip r:embed="rId5" cstate="print">
                <a:extLst>
                  <a:ext uri="{28A0092B-C50C-407E-A947-70E740481C1C}">
                    <a14:useLocalDpi xmlns:a14="http://schemas.microsoft.com/office/drawing/2010/main" val="0"/>
                  </a:ext>
                </a:extLst>
              </a:blip>
              <a:srcRect l="12800" t="6699" r="12674" b="5312"/>
              <a:stretch/>
            </p:blipFill>
            <p:spPr>
              <a:xfrm>
                <a:off x="1259599" y="1934551"/>
                <a:ext cx="1433625" cy="634943"/>
              </a:xfrm>
              <a:prstGeom prst="rect">
                <a:avLst/>
              </a:prstGeom>
            </p:spPr>
          </p:pic>
          <p:sp>
            <p:nvSpPr>
              <p:cNvPr id="14" name="TextBox 13"/>
              <p:cNvSpPr txBox="1"/>
              <p:nvPr/>
            </p:nvSpPr>
            <p:spPr>
              <a:xfrm>
                <a:off x="2776990" y="1874858"/>
                <a:ext cx="4679370" cy="707886"/>
              </a:xfrm>
              <a:prstGeom prst="rect">
                <a:avLst/>
              </a:prstGeom>
              <a:noFill/>
            </p:spPr>
            <p:txBody>
              <a:bodyPr wrap="square" rtlCol="0">
                <a:spAutoFit/>
              </a:bodyPr>
              <a:lstStyle/>
              <a:p>
                <a:pPr lvl="0">
                  <a:spcBef>
                    <a:spcPts val="600"/>
                  </a:spcBef>
                </a:pPr>
                <a:r>
                  <a:rPr lang="en-US" sz="2000" b="1" dirty="0"/>
                  <a:t>Public Health Informatics Fellowship Program (PHIFP)</a:t>
                </a:r>
              </a:p>
            </p:txBody>
          </p:sp>
        </p:grpSp>
        <p:grpSp>
          <p:nvGrpSpPr>
            <p:cNvPr id="27" name="Group 26"/>
            <p:cNvGrpSpPr/>
            <p:nvPr/>
          </p:nvGrpSpPr>
          <p:grpSpPr>
            <a:xfrm>
              <a:off x="-650852" y="2159164"/>
              <a:ext cx="5218773" cy="843882"/>
              <a:chOff x="5532784" y="2464315"/>
              <a:chExt cx="5218773" cy="843882"/>
            </a:xfrm>
          </p:grpSpPr>
          <p:sp>
            <p:nvSpPr>
              <p:cNvPr id="24" name="TextBox 23"/>
              <p:cNvSpPr txBox="1"/>
              <p:nvPr/>
            </p:nvSpPr>
            <p:spPr>
              <a:xfrm>
                <a:off x="6639935" y="2680587"/>
                <a:ext cx="4111622" cy="400110"/>
              </a:xfrm>
              <a:prstGeom prst="rect">
                <a:avLst/>
              </a:prstGeom>
              <a:noFill/>
            </p:spPr>
            <p:txBody>
              <a:bodyPr wrap="square" rtlCol="0">
                <a:spAutoFit/>
              </a:bodyPr>
              <a:lstStyle/>
              <a:p>
                <a:pPr lvl="0">
                  <a:spcBef>
                    <a:spcPts val="600"/>
                  </a:spcBef>
                </a:pPr>
                <a:r>
                  <a:rPr lang="en-US" sz="2000" b="1" dirty="0"/>
                  <a:t>Epidemiology Elective Program (EEP)</a:t>
                </a:r>
              </a:p>
            </p:txBody>
          </p:sp>
          <p:pic>
            <p:nvPicPr>
              <p:cNvPr id="7" name="Picture 6" descr="Epidemiology Elective Program (EEP) log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2784" y="2464315"/>
                <a:ext cx="794839" cy="843882"/>
              </a:xfrm>
              <a:prstGeom prst="rect">
                <a:avLst/>
              </a:prstGeom>
            </p:spPr>
          </p:pic>
        </p:grpSp>
        <p:grpSp>
          <p:nvGrpSpPr>
            <p:cNvPr id="11" name="Group 10">
              <a:extLst>
                <a:ext uri="{FF2B5EF4-FFF2-40B4-BE49-F238E27FC236}">
                  <a16:creationId xmlns:a16="http://schemas.microsoft.com/office/drawing/2014/main" id="{A2EFE24E-D61B-4F1B-B9CD-363531078EF2}"/>
                </a:ext>
              </a:extLst>
            </p:cNvPr>
            <p:cNvGrpSpPr/>
            <p:nvPr/>
          </p:nvGrpSpPr>
          <p:grpSpPr>
            <a:xfrm>
              <a:off x="-650852" y="1060687"/>
              <a:ext cx="5096181" cy="783997"/>
              <a:chOff x="-650852" y="1060687"/>
              <a:chExt cx="5096181" cy="783997"/>
            </a:xfrm>
          </p:grpSpPr>
          <p:pic>
            <p:nvPicPr>
              <p:cNvPr id="2" name="Picture 1" descr="Epidemic Intelligence Service (EIS) 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852" y="1060687"/>
                <a:ext cx="825045" cy="783997"/>
              </a:xfrm>
              <a:prstGeom prst="rect">
                <a:avLst/>
              </a:prstGeom>
              <a:effectLst/>
            </p:spPr>
          </p:pic>
          <p:sp>
            <p:nvSpPr>
              <p:cNvPr id="25" name="TextBox 24"/>
              <p:cNvSpPr txBox="1"/>
              <p:nvPr/>
            </p:nvSpPr>
            <p:spPr>
              <a:xfrm>
                <a:off x="486505" y="1239487"/>
                <a:ext cx="3958824" cy="400110"/>
              </a:xfrm>
              <a:prstGeom prst="rect">
                <a:avLst/>
              </a:prstGeom>
              <a:noFill/>
            </p:spPr>
            <p:txBody>
              <a:bodyPr wrap="square" rtlCol="0">
                <a:spAutoFit/>
              </a:bodyPr>
              <a:lstStyle/>
              <a:p>
                <a:r>
                  <a:rPr lang="en-US" sz="2000" b="1" dirty="0"/>
                  <a:t>Epidemic Intelligence Service (EIS)</a:t>
                </a:r>
              </a:p>
            </p:txBody>
          </p:sp>
        </p:grpSp>
        <p:grpSp>
          <p:nvGrpSpPr>
            <p:cNvPr id="8" name="Group 7"/>
            <p:cNvGrpSpPr/>
            <p:nvPr/>
          </p:nvGrpSpPr>
          <p:grpSpPr>
            <a:xfrm>
              <a:off x="-650852" y="3165000"/>
              <a:ext cx="5007342" cy="607732"/>
              <a:chOff x="5351006" y="1890105"/>
              <a:chExt cx="5007342" cy="607732"/>
            </a:xfrm>
          </p:grpSpPr>
          <p:pic>
            <p:nvPicPr>
              <p:cNvPr id="3" name="Picture 2" descr="Laboratory Leadership Service (LLS) log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51006" y="1890105"/>
                <a:ext cx="794839" cy="607732"/>
              </a:xfrm>
              <a:prstGeom prst="rect">
                <a:avLst/>
              </a:prstGeom>
            </p:spPr>
          </p:pic>
          <p:sp>
            <p:nvSpPr>
              <p:cNvPr id="26" name="TextBox 25"/>
              <p:cNvSpPr txBox="1"/>
              <p:nvPr/>
            </p:nvSpPr>
            <p:spPr>
              <a:xfrm>
                <a:off x="6449436" y="2093746"/>
                <a:ext cx="3908912" cy="400110"/>
              </a:xfrm>
              <a:prstGeom prst="rect">
                <a:avLst/>
              </a:prstGeom>
              <a:noFill/>
            </p:spPr>
            <p:txBody>
              <a:bodyPr wrap="square" rtlCol="0">
                <a:spAutoFit/>
              </a:bodyPr>
              <a:lstStyle/>
              <a:p>
                <a:r>
                  <a:rPr lang="en-US" sz="2000" b="1" dirty="0"/>
                  <a:t>Laboratory Leadership Service (LLS)</a:t>
                </a:r>
              </a:p>
            </p:txBody>
          </p:sp>
        </p:grpSp>
        <p:sp>
          <p:nvSpPr>
            <p:cNvPr id="28" name="TextBox 27">
              <a:extLst>
                <a:ext uri="{FF2B5EF4-FFF2-40B4-BE49-F238E27FC236}">
                  <a16:creationId xmlns:a16="http://schemas.microsoft.com/office/drawing/2014/main" id="{9B2BF421-9DD2-4F27-80F5-635CACE6A475}"/>
                </a:ext>
              </a:extLst>
            </p:cNvPr>
            <p:cNvSpPr txBox="1"/>
            <p:nvPr/>
          </p:nvSpPr>
          <p:spPr>
            <a:xfrm>
              <a:off x="1701158" y="4588929"/>
              <a:ext cx="4228032" cy="400110"/>
            </a:xfrm>
            <a:prstGeom prst="rect">
              <a:avLst/>
            </a:prstGeom>
            <a:noFill/>
          </p:spPr>
          <p:txBody>
            <a:bodyPr wrap="square" rtlCol="0">
              <a:spAutoFit/>
            </a:bodyPr>
            <a:lstStyle/>
            <a:p>
              <a:pPr lvl="0">
                <a:spcBef>
                  <a:spcPts val="600"/>
                </a:spcBef>
              </a:pPr>
              <a:endParaRPr lang="en-US" sz="2000" b="1" dirty="0"/>
            </a:p>
          </p:txBody>
        </p:sp>
      </p:grpSp>
      <p:sp>
        <p:nvSpPr>
          <p:cNvPr id="10" name="Title 9" hidden="1">
            <a:extLst>
              <a:ext uri="{FF2B5EF4-FFF2-40B4-BE49-F238E27FC236}">
                <a16:creationId xmlns:a16="http://schemas.microsoft.com/office/drawing/2014/main" id="{B6B14D13-5123-432E-BC14-BC52A89B174B}"/>
              </a:ext>
            </a:extLst>
          </p:cNvPr>
          <p:cNvSpPr>
            <a:spLocks noGrp="1"/>
          </p:cNvSpPr>
          <p:nvPr>
            <p:ph type="title" idx="4294967295"/>
          </p:nvPr>
        </p:nvSpPr>
        <p:spPr/>
        <p:txBody>
          <a:bodyPr/>
          <a:lstStyle/>
          <a:p>
            <a:r>
              <a:rPr lang="en-US" dirty="0"/>
              <a:t>Featured CDC Fellowship</a:t>
            </a:r>
            <a:r>
              <a:rPr lang="en-US" baseline="0" dirty="0"/>
              <a:t> Programs</a:t>
            </a:r>
            <a:endParaRPr lang="en-US" dirty="0"/>
          </a:p>
        </p:txBody>
      </p:sp>
      <p:pic>
        <p:nvPicPr>
          <p:cNvPr id="29" name="Picture 28" descr="E-learning Institute">
            <a:extLst>
              <a:ext uri="{FF2B5EF4-FFF2-40B4-BE49-F238E27FC236}">
                <a16:creationId xmlns:a16="http://schemas.microsoft.com/office/drawing/2014/main" id="{03F66F67-0B56-4314-A705-9410AE725D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98038" y="3601205"/>
            <a:ext cx="1337635" cy="469801"/>
          </a:xfrm>
          <a:prstGeom prst="rect">
            <a:avLst/>
          </a:prstGeom>
        </p:spPr>
      </p:pic>
      <p:sp>
        <p:nvSpPr>
          <p:cNvPr id="30" name="TextBox 29">
            <a:extLst>
              <a:ext uri="{FF2B5EF4-FFF2-40B4-BE49-F238E27FC236}">
                <a16:creationId xmlns:a16="http://schemas.microsoft.com/office/drawing/2014/main" id="{679CF0B3-7CFA-4C65-9CAA-1637F6AB5C55}"/>
              </a:ext>
            </a:extLst>
          </p:cNvPr>
          <p:cNvSpPr txBox="1"/>
          <p:nvPr/>
        </p:nvSpPr>
        <p:spPr>
          <a:xfrm>
            <a:off x="7781731" y="3479237"/>
            <a:ext cx="3908912" cy="707886"/>
          </a:xfrm>
          <a:prstGeom prst="rect">
            <a:avLst/>
          </a:prstGeom>
          <a:noFill/>
        </p:spPr>
        <p:txBody>
          <a:bodyPr wrap="square" rtlCol="0">
            <a:spAutoFit/>
          </a:bodyPr>
          <a:lstStyle/>
          <a:p>
            <a:pPr>
              <a:spcBef>
                <a:spcPts val="600"/>
              </a:spcBef>
            </a:pPr>
            <a:r>
              <a:rPr lang="en-US" sz="2000" b="1" dirty="0"/>
              <a:t>E-learning Institute (ELI) Fellowship Program </a:t>
            </a:r>
          </a:p>
        </p:txBody>
      </p:sp>
    </p:spTree>
    <p:extLst>
      <p:ext uri="{BB962C8B-B14F-4D97-AF65-F5344CB8AC3E}">
        <p14:creationId xmlns:p14="http://schemas.microsoft.com/office/powerpoint/2010/main" val="2116348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llows having a discussion in a group.">
            <a:extLst>
              <a:ext uri="{FF2B5EF4-FFF2-40B4-BE49-F238E27FC236}">
                <a16:creationId xmlns:a16="http://schemas.microsoft.com/office/drawing/2014/main" id="{B90E8EA7-748A-4FAF-9FC9-CF4D07A618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83" t="15775" r="18261" b="22215"/>
          <a:stretch/>
        </p:blipFill>
        <p:spPr>
          <a:xfrm>
            <a:off x="0" y="0"/>
            <a:ext cx="12192000" cy="6872068"/>
          </a:xfrm>
          <a:prstGeom prst="rect">
            <a:avLst/>
          </a:prstGeom>
        </p:spPr>
      </p:pic>
      <p:sp>
        <p:nvSpPr>
          <p:cNvPr id="3" name="Rectangle 2">
            <a:extLst>
              <a:ext uri="{C183D7F6-B498-43B3-948B-1728B52AA6E4}">
                <adec:decorative xmlns:adec="http://schemas.microsoft.com/office/drawing/2017/decorative" val="1"/>
              </a:ext>
            </a:extLst>
          </p:cNvPr>
          <p:cNvSpPr/>
          <p:nvPr/>
        </p:nvSpPr>
        <p:spPr>
          <a:xfrm>
            <a:off x="0" y="4653876"/>
            <a:ext cx="12192000" cy="1306750"/>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p:cNvSpPr txBox="1"/>
          <p:nvPr/>
        </p:nvSpPr>
        <p:spPr>
          <a:xfrm>
            <a:off x="0" y="4653876"/>
            <a:ext cx="12192000" cy="758835"/>
          </a:xfrm>
          <a:prstGeom prst="rect">
            <a:avLst/>
          </a:prstGeom>
          <a:noFill/>
          <a:effectLst/>
        </p:spPr>
        <p:txBody>
          <a:bodyPr wrap="square" tIns="137160" rtlCol="0">
            <a:noAutofit/>
          </a:bodyPr>
          <a:lstStyle/>
          <a:p>
            <a:pPr algn="ctr">
              <a:defRPr/>
            </a:pPr>
            <a:r>
              <a:rPr lang="en-US" sz="5400" b="1" dirty="0">
                <a:solidFill>
                  <a:schemeClr val="bg1"/>
                </a:solidFill>
                <a:effectLst>
                  <a:outerShdw blurRad="38100" dist="38100" dir="2700000" algn="tl">
                    <a:srgbClr val="000000">
                      <a:alpha val="43137"/>
                    </a:srgbClr>
                  </a:outerShdw>
                </a:effectLst>
                <a:cs typeface="Arial" panose="020B0604020202020204" pitchFamily="34" charset="0"/>
              </a:rPr>
              <a:t>Fellowships at CDC</a:t>
            </a:r>
            <a:endParaRPr lang="en-US" sz="2800" dirty="0">
              <a:solidFill>
                <a:schemeClr val="bg1"/>
              </a:solidFill>
              <a:effectLst>
                <a:outerShdw blurRad="38100" dist="38100" dir="2700000" algn="tl">
                  <a:srgbClr val="000000">
                    <a:alpha val="43137"/>
                  </a:srgbClr>
                </a:outerShdw>
              </a:effectLst>
              <a:cs typeface="Arial" panose="020B0604020202020204" pitchFamily="34" charset="0"/>
            </a:endParaRPr>
          </a:p>
          <a:p>
            <a:pPr algn="ctr">
              <a:defRPr/>
            </a:pPr>
            <a:endParaRPr lang="en-US" sz="5400" b="1" dirty="0">
              <a:solidFill>
                <a:schemeClr val="bg1"/>
              </a:solidFill>
              <a:effectLst>
                <a:outerShdw blurRad="266700" dist="266700" dir="2400000" algn="tl">
                  <a:srgbClr val="000000">
                    <a:alpha val="87000"/>
                  </a:srgbClr>
                </a:outerShdw>
              </a:effectLst>
              <a:cs typeface="Arial" panose="020B0604020202020204" pitchFamily="34" charset="0"/>
            </a:endParaRPr>
          </a:p>
        </p:txBody>
      </p:sp>
      <p:sp>
        <p:nvSpPr>
          <p:cNvPr id="2" name="Title 1">
            <a:extLst>
              <a:ext uri="{FF2B5EF4-FFF2-40B4-BE49-F238E27FC236}">
                <a16:creationId xmlns:a16="http://schemas.microsoft.com/office/drawing/2014/main" id="{853EF91C-0D93-462D-AD2E-35D27E0D4194}"/>
              </a:ext>
            </a:extLst>
          </p:cNvPr>
          <p:cNvSpPr>
            <a:spLocks noGrp="1"/>
          </p:cNvSpPr>
          <p:nvPr>
            <p:ph type="title" idx="4294967295"/>
          </p:nvPr>
        </p:nvSpPr>
        <p:spPr/>
        <p:txBody>
          <a:bodyPr/>
          <a:lstStyle/>
          <a:p>
            <a:r>
              <a:rPr lang="en-US" dirty="0"/>
              <a:t>Fellowships at CDC</a:t>
            </a:r>
          </a:p>
        </p:txBody>
      </p:sp>
    </p:spTree>
    <p:extLst>
      <p:ext uri="{BB962C8B-B14F-4D97-AF65-F5344CB8AC3E}">
        <p14:creationId xmlns:p14="http://schemas.microsoft.com/office/powerpoint/2010/main" val="601118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IS fellow doing lab tests in the field."/>
          <p:cNvPicPr>
            <a:picLocks noChangeAspect="1"/>
          </p:cNvPicPr>
          <p:nvPr/>
        </p:nvPicPr>
        <p:blipFill rotWithShape="1">
          <a:blip r:embed="rId2">
            <a:extLst>
              <a:ext uri="{28A0092B-C50C-407E-A947-70E740481C1C}">
                <a14:useLocalDpi xmlns:a14="http://schemas.microsoft.com/office/drawing/2010/main" val="0"/>
              </a:ext>
            </a:extLst>
          </a:blip>
          <a:srcRect l="28980" t="5454" r="-39" b="12367"/>
          <a:stretch/>
        </p:blipFill>
        <p:spPr>
          <a:xfrm>
            <a:off x="-60960" y="-1"/>
            <a:ext cx="12252960" cy="6888481"/>
          </a:xfrm>
          <a:prstGeom prst="rect">
            <a:avLst/>
          </a:prstGeom>
        </p:spPr>
      </p:pic>
      <p:sp>
        <p:nvSpPr>
          <p:cNvPr id="4" name="Rectangle 3">
            <a:extLst>
              <a:ext uri="{C183D7F6-B498-43B3-948B-1728B52AA6E4}">
                <adec:decorative xmlns:adec="http://schemas.microsoft.com/office/drawing/2017/decorative" val="1"/>
              </a:ext>
            </a:extLst>
          </p:cNvPr>
          <p:cNvSpPr/>
          <p:nvPr/>
        </p:nvSpPr>
        <p:spPr>
          <a:xfrm>
            <a:off x="-60960" y="2967414"/>
            <a:ext cx="12252960" cy="1244528"/>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6"/>
          <p:cNvSpPr txBox="1">
            <a:spLocks/>
          </p:cNvSpPr>
          <p:nvPr/>
        </p:nvSpPr>
        <p:spPr>
          <a:xfrm>
            <a:off x="-60960" y="3241572"/>
            <a:ext cx="12222303" cy="696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outerShdw blurRad="50800" dist="38100" dir="5400000" algn="t" rotWithShape="0">
                    <a:prstClr val="black">
                      <a:alpha val="40000"/>
                    </a:prstClr>
                  </a:outerShdw>
                </a:effectLst>
                <a:latin typeface="+mn-lt"/>
                <a:cs typeface="Calibri" panose="020F0502020204030204" pitchFamily="34" charset="0"/>
              </a:rPr>
              <a:t>Epidemic Intelligence Service (EIS)</a:t>
            </a:r>
            <a:endParaRPr lang="en-US" b="1" dirty="0">
              <a:latin typeface="+mn-lt"/>
            </a:endParaRPr>
          </a:p>
        </p:txBody>
      </p:sp>
      <p:sp>
        <p:nvSpPr>
          <p:cNvPr id="2" name="Title 1" hidden="1">
            <a:extLst>
              <a:ext uri="{FF2B5EF4-FFF2-40B4-BE49-F238E27FC236}">
                <a16:creationId xmlns:a16="http://schemas.microsoft.com/office/drawing/2014/main" id="{0F337635-6F21-4B03-9C13-456E57203128}"/>
              </a:ext>
            </a:extLst>
          </p:cNvPr>
          <p:cNvSpPr>
            <a:spLocks noGrp="1"/>
          </p:cNvSpPr>
          <p:nvPr>
            <p:ph type="title" idx="4294967295"/>
          </p:nvPr>
        </p:nvSpPr>
        <p:spPr/>
        <p:txBody>
          <a:bodyPr/>
          <a:lstStyle/>
          <a:p>
            <a:r>
              <a:rPr lang="en-US" dirty="0"/>
              <a:t>Epidemic Intelligence Service (EIS)</a:t>
            </a:r>
          </a:p>
        </p:txBody>
      </p:sp>
    </p:spTree>
    <p:extLst>
      <p:ext uri="{BB962C8B-B14F-4D97-AF65-F5344CB8AC3E}">
        <p14:creationId xmlns:p14="http://schemas.microsoft.com/office/powerpoint/2010/main" val="1835322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C183D7F6-B498-43B3-948B-1728B52AA6E4}">
                <adec:decorative xmlns:adec="http://schemas.microsoft.com/office/drawing/2017/decorative" val="1"/>
              </a:ext>
            </a:extLst>
          </p:cNvPr>
          <p:cNvGrpSpPr/>
          <p:nvPr/>
        </p:nvGrpSpPr>
        <p:grpSpPr>
          <a:xfrm>
            <a:off x="0" y="2417783"/>
            <a:ext cx="12203017" cy="1399142"/>
            <a:chOff x="-11017" y="3205908"/>
            <a:chExt cx="12203017" cy="1399142"/>
          </a:xfrm>
        </p:grpSpPr>
        <p:cxnSp>
          <p:nvCxnSpPr>
            <p:cNvPr id="3" name="Straight Connector 2"/>
            <p:cNvCxnSpPr/>
            <p:nvPr/>
          </p:nvCxnSpPr>
          <p:spPr>
            <a:xfrm>
              <a:off x="-11017" y="3800819"/>
              <a:ext cx="12203017" cy="0"/>
            </a:xfrm>
            <a:prstGeom prst="line">
              <a:avLst/>
            </a:prstGeom>
            <a:ln w="76200">
              <a:solidFill>
                <a:srgbClr val="1A2D6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42291" y="3205908"/>
              <a:ext cx="9296399" cy="13991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descr="Magnifying glass graphic"/>
          <p:cNvSpPr/>
          <p:nvPr/>
        </p:nvSpPr>
        <p:spPr>
          <a:xfrm>
            <a:off x="2141403" y="1767788"/>
            <a:ext cx="2181340" cy="2170323"/>
          </a:xfrm>
          <a:prstGeom prst="ellipse">
            <a:avLst/>
          </a:prstGeom>
          <a:noFill/>
          <a:ln w="76200">
            <a:solidFill>
              <a:srgbClr val="1A2D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C183D7F6-B498-43B3-948B-1728B52AA6E4}">
                <adec:decorative xmlns:adec="http://schemas.microsoft.com/office/drawing/2017/decorative" val="1"/>
              </a:ext>
            </a:extLst>
          </p:cNvPr>
          <p:cNvSpPr/>
          <p:nvPr/>
        </p:nvSpPr>
        <p:spPr>
          <a:xfrm>
            <a:off x="5010837" y="1767788"/>
            <a:ext cx="2181340" cy="2170323"/>
          </a:xfrm>
          <a:prstGeom prst="ellipse">
            <a:avLst/>
          </a:prstGeom>
          <a:noFill/>
          <a:ln w="76200">
            <a:solidFill>
              <a:srgbClr val="1A2D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C183D7F6-B498-43B3-948B-1728B52AA6E4}">
                <adec:decorative xmlns:adec="http://schemas.microsoft.com/office/drawing/2017/decorative" val="1"/>
              </a:ext>
            </a:extLst>
          </p:cNvPr>
          <p:cNvSpPr/>
          <p:nvPr/>
        </p:nvSpPr>
        <p:spPr>
          <a:xfrm>
            <a:off x="7880271" y="1767788"/>
            <a:ext cx="2181340" cy="2170323"/>
          </a:xfrm>
          <a:prstGeom prst="ellipse">
            <a:avLst/>
          </a:prstGeom>
          <a:noFill/>
          <a:ln w="76200">
            <a:solidFill>
              <a:srgbClr val="1A2D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60457" y="570952"/>
            <a:ext cx="10047382" cy="646331"/>
          </a:xfrm>
          <a:prstGeom prst="rect">
            <a:avLst/>
          </a:prstGeom>
        </p:spPr>
        <p:txBody>
          <a:bodyPr wrap="square">
            <a:spAutoFit/>
          </a:bodyPr>
          <a:lstStyle/>
          <a:p>
            <a:pPr algn="ctr"/>
            <a:r>
              <a:rPr lang="en-US" sz="3600" b="1" dirty="0">
                <a:solidFill>
                  <a:schemeClr val="bg2">
                    <a:lumMod val="25000"/>
                  </a:schemeClr>
                </a:solidFill>
              </a:rPr>
              <a:t>EIS trains the next generation of disease detectives.</a:t>
            </a:r>
          </a:p>
        </p:txBody>
      </p:sp>
      <p:sp>
        <p:nvSpPr>
          <p:cNvPr id="14" name="Rectangle 13"/>
          <p:cNvSpPr/>
          <p:nvPr/>
        </p:nvSpPr>
        <p:spPr>
          <a:xfrm>
            <a:off x="1905247" y="4207941"/>
            <a:ext cx="2653651" cy="1200329"/>
          </a:xfrm>
          <a:prstGeom prst="rect">
            <a:avLst/>
          </a:prstGeom>
        </p:spPr>
        <p:txBody>
          <a:bodyPr wrap="square">
            <a:spAutoFit/>
          </a:bodyPr>
          <a:lstStyle/>
          <a:p>
            <a:pPr algn="ctr"/>
            <a:r>
              <a:rPr lang="en-US" sz="2400" b="1" dirty="0">
                <a:solidFill>
                  <a:srgbClr val="000000"/>
                </a:solidFill>
              </a:rPr>
              <a:t>Hands-on training</a:t>
            </a:r>
          </a:p>
          <a:p>
            <a:pPr algn="ctr"/>
            <a:r>
              <a:rPr lang="en-US" sz="2400" b="1" dirty="0">
                <a:solidFill>
                  <a:srgbClr val="000000"/>
                </a:solidFill>
              </a:rPr>
              <a:t>in applied epidemiology </a:t>
            </a:r>
            <a:endParaRPr lang="en-US" sz="2400" b="1" dirty="0"/>
          </a:p>
        </p:txBody>
      </p:sp>
      <p:sp>
        <p:nvSpPr>
          <p:cNvPr id="16" name="Rectangle 15"/>
          <p:cNvSpPr/>
          <p:nvPr/>
        </p:nvSpPr>
        <p:spPr>
          <a:xfrm>
            <a:off x="7693524" y="4207941"/>
            <a:ext cx="2675220" cy="1200329"/>
          </a:xfrm>
          <a:prstGeom prst="rect">
            <a:avLst/>
          </a:prstGeom>
        </p:spPr>
        <p:txBody>
          <a:bodyPr wrap="none">
            <a:spAutoFit/>
          </a:bodyPr>
          <a:lstStyle/>
          <a:p>
            <a:pPr algn="ctr"/>
            <a:r>
              <a:rPr lang="en-US" sz="2400" b="1" dirty="0">
                <a:solidFill>
                  <a:srgbClr val="000000"/>
                </a:solidFill>
              </a:rPr>
              <a:t>Protecting America</a:t>
            </a:r>
          </a:p>
          <a:p>
            <a:pPr algn="ctr"/>
            <a:r>
              <a:rPr lang="en-US" sz="2400" b="1" dirty="0">
                <a:solidFill>
                  <a:srgbClr val="000000"/>
                </a:solidFill>
              </a:rPr>
              <a:t>and the world</a:t>
            </a:r>
          </a:p>
          <a:p>
            <a:pPr algn="ctr"/>
            <a:r>
              <a:rPr lang="en-US" sz="2400" b="1" dirty="0">
                <a:solidFill>
                  <a:srgbClr val="000000"/>
                </a:solidFill>
              </a:rPr>
              <a:t>from health threats</a:t>
            </a:r>
            <a:endParaRPr lang="en-US" sz="2400" b="1" dirty="0"/>
          </a:p>
        </p:txBody>
      </p:sp>
      <p:sp>
        <p:nvSpPr>
          <p:cNvPr id="25" name="Rectangle 24">
            <a:extLst>
              <a:ext uri="{C183D7F6-B498-43B3-948B-1728B52AA6E4}">
                <adec:decorative xmlns:adec="http://schemas.microsoft.com/office/drawing/2017/decorative" val="1"/>
              </a:ext>
            </a:extLst>
          </p:cNvPr>
          <p:cNvSpPr/>
          <p:nvPr/>
        </p:nvSpPr>
        <p:spPr>
          <a:xfrm>
            <a:off x="-11017" y="5923057"/>
            <a:ext cx="12203017" cy="934944"/>
          </a:xfrm>
          <a:prstGeom prst="rect">
            <a:avLst/>
          </a:prstGeom>
          <a:solidFill>
            <a:srgbClr val="1A2D6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501914" y="6098141"/>
            <a:ext cx="3153427" cy="584775"/>
          </a:xfrm>
          <a:prstGeom prst="rect">
            <a:avLst/>
          </a:prstGeom>
        </p:spPr>
        <p:txBody>
          <a:bodyPr wrap="none">
            <a:spAutoFit/>
          </a:bodyPr>
          <a:lstStyle/>
          <a:p>
            <a:r>
              <a:rPr lang="en-US" sz="3200" b="1"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www.cdc.gov/EIS</a:t>
            </a:r>
            <a:endParaRPr lang="en-US" sz="3200" dirty="0">
              <a:solidFill>
                <a:schemeClr val="bg1"/>
              </a:solidFill>
            </a:endParaRPr>
          </a:p>
        </p:txBody>
      </p:sp>
      <p:grpSp>
        <p:nvGrpSpPr>
          <p:cNvPr id="23" name="Google Shape;329;p38" descr="Map graphic"/>
          <p:cNvGrpSpPr/>
          <p:nvPr/>
        </p:nvGrpSpPr>
        <p:grpSpPr>
          <a:xfrm>
            <a:off x="5592565" y="2347429"/>
            <a:ext cx="1031027" cy="927547"/>
            <a:chOff x="3918650" y="293075"/>
            <a:chExt cx="488500" cy="412775"/>
          </a:xfrm>
          <a:solidFill>
            <a:srgbClr val="1A2D61"/>
          </a:solidFill>
        </p:grpSpPr>
        <p:sp>
          <p:nvSpPr>
            <p:cNvPr id="24" name="Google Shape;330;p38"/>
            <p:cNvSpPr/>
            <p:nvPr/>
          </p:nvSpPr>
          <p:spPr>
            <a:xfrm>
              <a:off x="4085350" y="293675"/>
              <a:ext cx="154500" cy="412175"/>
            </a:xfrm>
            <a:custGeom>
              <a:avLst/>
              <a:gdLst/>
              <a:ahLst/>
              <a:cxnLst/>
              <a:rect l="l" t="t" r="r" b="b"/>
              <a:pathLst>
                <a:path w="6180" h="16487" extrusionOk="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7" name="Google Shape;331;p38"/>
            <p:cNvSpPr/>
            <p:nvPr/>
          </p:nvSpPr>
          <p:spPr>
            <a:xfrm>
              <a:off x="3918650" y="293075"/>
              <a:ext cx="153900" cy="407275"/>
            </a:xfrm>
            <a:custGeom>
              <a:avLst/>
              <a:gdLst/>
              <a:ahLst/>
              <a:cxnLst/>
              <a:rect l="l" t="t" r="r" b="b"/>
              <a:pathLst>
                <a:path w="6156" h="16291" extrusionOk="0">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8" name="Google Shape;332;p38"/>
            <p:cNvSpPr/>
            <p:nvPr/>
          </p:nvSpPr>
          <p:spPr>
            <a:xfrm>
              <a:off x="4253250" y="298550"/>
              <a:ext cx="153900" cy="406675"/>
            </a:xfrm>
            <a:custGeom>
              <a:avLst/>
              <a:gdLst/>
              <a:ahLst/>
              <a:cxnLst/>
              <a:rect l="l" t="t" r="r" b="b"/>
              <a:pathLst>
                <a:path w="6156" h="16267" extrusionOk="0">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29" name="Google Shape;511;p38" descr="Globe graphic"/>
          <p:cNvSpPr/>
          <p:nvPr/>
        </p:nvSpPr>
        <p:spPr>
          <a:xfrm>
            <a:off x="8468080" y="2347429"/>
            <a:ext cx="1005721" cy="1011039"/>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1A2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30" name="Google Shape;471;p38" descr="Magnifying graphic"/>
          <p:cNvGrpSpPr/>
          <p:nvPr/>
        </p:nvGrpSpPr>
        <p:grpSpPr>
          <a:xfrm>
            <a:off x="2730141" y="2363485"/>
            <a:ext cx="1003863" cy="1023342"/>
            <a:chOff x="3955900" y="2984500"/>
            <a:chExt cx="414000" cy="422525"/>
          </a:xfrm>
          <a:solidFill>
            <a:srgbClr val="1A2D61"/>
          </a:solidFill>
        </p:grpSpPr>
        <p:sp>
          <p:nvSpPr>
            <p:cNvPr id="31" name="Google Shape;472;p38"/>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2" name="Google Shape;473;p38"/>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3" name="Google Shape;474;p38"/>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34" name="Rectangle 33"/>
          <p:cNvSpPr/>
          <p:nvPr/>
        </p:nvSpPr>
        <p:spPr>
          <a:xfrm>
            <a:off x="4862083" y="4244143"/>
            <a:ext cx="2456815" cy="1200329"/>
          </a:xfrm>
          <a:prstGeom prst="rect">
            <a:avLst/>
          </a:prstGeom>
        </p:spPr>
        <p:txBody>
          <a:bodyPr wrap="square">
            <a:spAutoFit/>
          </a:bodyPr>
          <a:lstStyle/>
          <a:p>
            <a:pPr algn="ctr"/>
            <a:r>
              <a:rPr lang="en-US" sz="2400" b="1" dirty="0">
                <a:solidFill>
                  <a:srgbClr val="000000"/>
                </a:solidFill>
              </a:rPr>
              <a:t>Responding </a:t>
            </a:r>
          </a:p>
          <a:p>
            <a:pPr algn="ctr"/>
            <a:r>
              <a:rPr lang="en-US" sz="2400" b="1" dirty="0">
                <a:solidFill>
                  <a:srgbClr val="000000"/>
                </a:solidFill>
              </a:rPr>
              <a:t>to outbreaks </a:t>
            </a:r>
          </a:p>
          <a:p>
            <a:pPr algn="ctr"/>
            <a:r>
              <a:rPr lang="en-US" sz="2400" b="1" dirty="0">
                <a:solidFill>
                  <a:srgbClr val="000000"/>
                </a:solidFill>
              </a:rPr>
              <a:t>around the world</a:t>
            </a:r>
            <a:endParaRPr lang="en-US" sz="2400" b="1" dirty="0"/>
          </a:p>
        </p:txBody>
      </p:sp>
      <p:sp>
        <p:nvSpPr>
          <p:cNvPr id="4" name="Title 3" hidden="1">
            <a:extLst>
              <a:ext uri="{FF2B5EF4-FFF2-40B4-BE49-F238E27FC236}">
                <a16:creationId xmlns:a16="http://schemas.microsoft.com/office/drawing/2014/main" id="{D4CCD674-DC4E-4E98-B63C-E670489D7F77}"/>
              </a:ext>
            </a:extLst>
          </p:cNvPr>
          <p:cNvSpPr>
            <a:spLocks noGrp="1"/>
          </p:cNvSpPr>
          <p:nvPr>
            <p:ph type="title" idx="4294967295"/>
          </p:nvPr>
        </p:nvSpPr>
        <p:spPr/>
        <p:txBody>
          <a:bodyPr/>
          <a:lstStyle/>
          <a:p>
            <a:r>
              <a:rPr lang="en-US" dirty="0"/>
              <a:t>EIS trains the next generation of disease detectives.</a:t>
            </a:r>
          </a:p>
        </p:txBody>
      </p:sp>
    </p:spTree>
    <p:extLst>
      <p:ext uri="{BB962C8B-B14F-4D97-AF65-F5344CB8AC3E}">
        <p14:creationId xmlns:p14="http://schemas.microsoft.com/office/powerpoint/2010/main" val="380936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llows having a group discussion in a room."/>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72068"/>
          </a:xfrm>
          <a:prstGeom prst="rect">
            <a:avLst/>
          </a:prstGeom>
        </p:spPr>
      </p:pic>
      <p:sp>
        <p:nvSpPr>
          <p:cNvPr id="6" name="Rectangle 5">
            <a:extLst>
              <a:ext uri="{C183D7F6-B498-43B3-948B-1728B52AA6E4}">
                <adec:decorative xmlns:adec="http://schemas.microsoft.com/office/drawing/2017/decorative" val="1"/>
              </a:ext>
            </a:extLst>
          </p:cNvPr>
          <p:cNvSpPr/>
          <p:nvPr/>
        </p:nvSpPr>
        <p:spPr>
          <a:xfrm>
            <a:off x="0" y="4999073"/>
            <a:ext cx="12222303" cy="1244528"/>
          </a:xfrm>
          <a:prstGeom prst="rect">
            <a:avLst/>
          </a:prstGeom>
          <a:solidFill>
            <a:srgbClr val="000000">
              <a:alpha val="5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itle 6"/>
          <p:cNvSpPr txBox="1">
            <a:spLocks/>
          </p:cNvSpPr>
          <p:nvPr/>
        </p:nvSpPr>
        <p:spPr>
          <a:xfrm>
            <a:off x="-30302" y="5273232"/>
            <a:ext cx="12222303" cy="6962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outerShdw blurRad="50800" dist="38100" dir="5400000" algn="t" rotWithShape="0">
                    <a:prstClr val="black">
                      <a:alpha val="40000"/>
                    </a:prstClr>
                  </a:outerShdw>
                </a:effectLst>
                <a:latin typeface="+mn-lt"/>
                <a:cs typeface="Calibri" panose="020F0502020204030204" pitchFamily="34" charset="0"/>
              </a:rPr>
              <a:t>Epidemiology Elective Program (EEP)</a:t>
            </a:r>
            <a:endParaRPr lang="en-US" b="1" dirty="0">
              <a:latin typeface="+mn-lt"/>
            </a:endParaRPr>
          </a:p>
        </p:txBody>
      </p:sp>
      <p:sp>
        <p:nvSpPr>
          <p:cNvPr id="2" name="Title 1" hidden="1">
            <a:extLst>
              <a:ext uri="{FF2B5EF4-FFF2-40B4-BE49-F238E27FC236}">
                <a16:creationId xmlns:a16="http://schemas.microsoft.com/office/drawing/2014/main" id="{E057D40F-EAD0-45B3-BD3A-B8F0B733834B}"/>
              </a:ext>
            </a:extLst>
          </p:cNvPr>
          <p:cNvSpPr>
            <a:spLocks noGrp="1"/>
          </p:cNvSpPr>
          <p:nvPr>
            <p:ph type="title" idx="4294967295"/>
          </p:nvPr>
        </p:nvSpPr>
        <p:spPr/>
        <p:txBody>
          <a:bodyPr/>
          <a:lstStyle/>
          <a:p>
            <a:r>
              <a:rPr lang="en-US" dirty="0"/>
              <a:t>Epidemiology Elective Program (EEP)</a:t>
            </a:r>
          </a:p>
        </p:txBody>
      </p:sp>
    </p:spTree>
    <p:extLst>
      <p:ext uri="{BB962C8B-B14F-4D97-AF65-F5344CB8AC3E}">
        <p14:creationId xmlns:p14="http://schemas.microsoft.com/office/powerpoint/2010/main" val="7118134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906D775079054A8BC7311123D59110" ma:contentTypeVersion="0" ma:contentTypeDescription="Create a new document." ma:contentTypeScope="" ma:versionID="f1307dd176b2cd50d0ec938f173d0b76">
  <xsd:schema xmlns:xsd="http://www.w3.org/2001/XMLSchema" xmlns:xs="http://www.w3.org/2001/XMLSchema" xmlns:p="http://schemas.microsoft.com/office/2006/metadata/properties" xmlns:ns2="61e0aa89-821a-4b43-b623-2509ea82b111" targetNamespace="http://schemas.microsoft.com/office/2006/metadata/properties" ma:root="true" ma:fieldsID="f9eeea84ff0f0b30b07ec54cf8c8ed2f" ns2:_="">
    <xsd:import namespace="61e0aa89-821a-4b43-b623-2509ea82b111"/>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e0aa89-821a-4b43-b623-2509ea82b11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13BDC49-D0ED-46FB-BCBA-8A4EBEDD26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e0aa89-821a-4b43-b623-2509ea82b1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0FDC00-8281-48E1-B27D-6BBFABCE2BB7}">
  <ds:schemaRefs>
    <ds:schemaRef ds:uri="http://purl.org/dc/dcmitype/"/>
    <ds:schemaRef ds:uri="http://schemas.microsoft.com/office/2006/metadata/properties"/>
    <ds:schemaRef ds:uri="http://purl.org/dc/terms/"/>
    <ds:schemaRef ds:uri="61e0aa89-821a-4b43-b623-2509ea82b111"/>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7F8B525-36D9-483C-826F-4D2BD32832C8}">
  <ds:schemaRefs>
    <ds:schemaRef ds:uri="http://schemas.microsoft.com/sharepoint/v3/contenttype/forms"/>
  </ds:schemaRefs>
</ds:datastoreItem>
</file>

<file path=customXml/itemProps4.xml><?xml version="1.0" encoding="utf-8"?>
<ds:datastoreItem xmlns:ds="http://schemas.openxmlformats.org/officeDocument/2006/customXml" ds:itemID="{57C01FA0-D381-4976-99CE-14CABC8BD25B}">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3476</TotalTime>
  <Words>1129</Words>
  <Application>Microsoft Office PowerPoint</Application>
  <PresentationFormat>Widescreen</PresentationFormat>
  <Paragraphs>158</Paragraphs>
  <Slides>27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How to Use this Resource</vt:lpstr>
      <vt:lpstr>Table of Contents</vt:lpstr>
      <vt:lpstr>CDC Fellowship/Internship Programs by Eligible Audience</vt:lpstr>
      <vt:lpstr>CDC Fellowship/Internship Programs by Eligible Audience</vt:lpstr>
      <vt:lpstr>Featured CDC Fellowship Programs</vt:lpstr>
      <vt:lpstr>Fellowships at CDC</vt:lpstr>
      <vt:lpstr>Epidemic Intelligence Service (EIS)</vt:lpstr>
      <vt:lpstr>EIS trains the next generation of disease detectives.</vt:lpstr>
      <vt:lpstr>Epidemiology Elective Program (EEP)</vt:lpstr>
      <vt:lpstr>Through short-term student rotations, EEP prepares the next generation of public health clinicians.</vt:lpstr>
      <vt:lpstr>Laboratory Leadership Service (LLS)</vt:lpstr>
      <vt:lpstr>LLS trains the next generation of laboratory leaders.</vt:lpstr>
      <vt:lpstr>Preventive Medicine Residency and Fellowship (PMR/F)</vt:lpstr>
      <vt:lpstr>PMR/F trains the next generation of preventive medicine leaders.</vt:lpstr>
      <vt:lpstr>Public Health Informatics Fellowship Program (PHIFP)</vt:lpstr>
      <vt:lpstr>PHIFP trains the next generation of public health informatics leaders.</vt:lpstr>
      <vt:lpstr>CDC Steven M. Teutsch Prevention Effectiveness (PEF) Fellowship</vt:lpstr>
      <vt:lpstr>PEF trains the next generation of health economics leaders.</vt:lpstr>
      <vt:lpstr>Epidemic Intelligence Service (EIS)</vt:lpstr>
      <vt:lpstr>EIS trains the next generation of disease detectives.</vt:lpstr>
      <vt:lpstr>Additional Optional Slide Designs</vt:lpstr>
      <vt:lpstr>Learn More About Opportunities for Student and Professionals</vt:lpstr>
      <vt:lpstr>Learn More About Opportunities for Student and Professionals</vt:lpstr>
      <vt:lpstr>Learn More About Opportunities for Student and Professionals</vt:lpstr>
      <vt:lpstr>Learn More About Opportunities for Student and Professionals</vt:lpstr>
      <vt:lpstr>Learn More About Opportunities for Student and Professionals</vt:lpstr>
      <vt:lpstr>Learn More About Opportunities for Student and Professionals</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Duggan, Natalie (CDC/DDPHSS/CSELS/DSEPD) (CTR)</dc:creator>
  <cp:lastModifiedBy>Triplett, Deyon (CDC/DDPHSS/CSELS/DSEPD) (CTR)</cp:lastModifiedBy>
  <cp:revision>121</cp:revision>
  <dcterms:created xsi:type="dcterms:W3CDTF">2019-06-20T17:19:09Z</dcterms:created>
  <dcterms:modified xsi:type="dcterms:W3CDTF">2020-02-11T19:14:47Z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0x0101007B906D775079054A8BC7311123D59110</vt:lpwstr>
  </property>
</Properties>
</file>