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3" r:id="rId5"/>
    <p:sldMasterId id="2147483726" r:id="rId6"/>
  </p:sldMasterIdLst>
  <p:notesMasterIdLst>
    <p:notesMasterId r:id="rId31"/>
  </p:notesMasterIdLst>
  <p:handoutMasterIdLst>
    <p:handoutMasterId r:id="rId32"/>
  </p:handoutMasterIdLst>
  <p:sldIdLst>
    <p:sldId id="361" r:id="rId7"/>
    <p:sldId id="375" r:id="rId8"/>
    <p:sldId id="373" r:id="rId9"/>
    <p:sldId id="408" r:id="rId10"/>
    <p:sldId id="405" r:id="rId11"/>
    <p:sldId id="411" r:id="rId12"/>
    <p:sldId id="385" r:id="rId13"/>
    <p:sldId id="397" r:id="rId14"/>
    <p:sldId id="379" r:id="rId15"/>
    <p:sldId id="389" r:id="rId16"/>
    <p:sldId id="387" r:id="rId17"/>
    <p:sldId id="388" r:id="rId18"/>
    <p:sldId id="407" r:id="rId19"/>
    <p:sldId id="404" r:id="rId20"/>
    <p:sldId id="399" r:id="rId21"/>
    <p:sldId id="403" r:id="rId22"/>
    <p:sldId id="380" r:id="rId23"/>
    <p:sldId id="377" r:id="rId24"/>
    <p:sldId id="406" r:id="rId25"/>
    <p:sldId id="390" r:id="rId26"/>
    <p:sldId id="412" r:id="rId27"/>
    <p:sldId id="409" r:id="rId28"/>
    <p:sldId id="410" r:id="rId29"/>
    <p:sldId id="363" r:id="rId30"/>
  </p:sldIdLst>
  <p:sldSz cx="9144000" cy="6858000" type="screen4x3"/>
  <p:notesSz cx="7010400" cy="9296400"/>
  <p:embeddedFontLst>
    <p:embeddedFont>
      <p:font typeface="Calibri" panose="020F0502020204030204" pitchFamily="34" charset="0"/>
      <p:regular r:id="rId33"/>
      <p:bold r:id="rId34"/>
      <p:italic r:id="rId35"/>
      <p:boldItalic r:id="rId36"/>
    </p:embeddedFont>
    <p:embeddedFont>
      <p:font typeface="Myriad Web Pro" panose="020B0604020202020204" charset="0"/>
      <p:regular r:id="rId37"/>
      <p:bold r:id="rId38"/>
      <p:italic r:id="rId39"/>
    </p:embeddedFont>
    <p:embeddedFont>
      <p:font typeface="Meiryo" panose="020B0604030504040204" pitchFamily="34" charset="-128"/>
      <p:regular r:id="rId40"/>
      <p:bold r:id="rId41"/>
      <p:italic r:id="rId42"/>
      <p:boldItalic r:id="rId43"/>
    </p:embeddedFont>
    <p:embeddedFont>
      <p:font typeface="Microsoft Sans Serif" panose="020B0604020202020204" pitchFamily="3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011074"/>
    <a:srgbClr val="0000FF"/>
    <a:srgbClr val="DF9D45"/>
    <a:srgbClr val="42C4DD"/>
    <a:srgbClr val="B5121B"/>
    <a:srgbClr val="532E63"/>
    <a:srgbClr val="5E9732"/>
    <a:srgbClr val="FFC4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78" autoAdjust="0"/>
    <p:restoredTop sz="86412" autoAdjust="0"/>
  </p:normalViewPr>
  <p:slideViewPr>
    <p:cSldViewPr snapToGrid="0">
      <p:cViewPr varScale="1">
        <p:scale>
          <a:sx n="92" d="100"/>
          <a:sy n="92" d="100"/>
        </p:scale>
        <p:origin x="108" y="19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81" d="100"/>
          <a:sy n="81" d="100"/>
        </p:scale>
        <p:origin x="313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4.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4" Type="http://schemas.openxmlformats.org/officeDocument/2006/relationships/font" Target="fonts/font12.fntdata"/><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40" tIns="44070" rIns="88140" bIns="44070" rtlCol="0"/>
          <a:lstStyle>
            <a:lvl1pPr algn="l">
              <a:defRPr sz="1200"/>
            </a:lvl1pPr>
          </a:lstStyle>
          <a:p>
            <a:endParaRPr lang="en-US"/>
          </a:p>
        </p:txBody>
      </p:sp>
      <p:sp>
        <p:nvSpPr>
          <p:cNvPr id="3" name="Date Placeholder 2"/>
          <p:cNvSpPr>
            <a:spLocks noGrp="1"/>
          </p:cNvSpPr>
          <p:nvPr>
            <p:ph type="dt" sz="quarter" idx="1"/>
          </p:nvPr>
        </p:nvSpPr>
        <p:spPr>
          <a:xfrm>
            <a:off x="3970735" y="1"/>
            <a:ext cx="3038145" cy="464205"/>
          </a:xfrm>
          <a:prstGeom prst="rect">
            <a:avLst/>
          </a:prstGeom>
        </p:spPr>
        <p:txBody>
          <a:bodyPr vert="horz" lIns="88140" tIns="44070" rIns="88140" bIns="44070" rtlCol="0"/>
          <a:lstStyle>
            <a:lvl1pPr algn="r">
              <a:defRPr sz="1200"/>
            </a:lvl1pPr>
          </a:lstStyle>
          <a:p>
            <a:fld id="{A41EAB1D-287E-4B3E-90E8-11491F06ADDB}" type="datetimeFigureOut">
              <a:rPr lang="en-US" smtClean="0"/>
              <a:t>5/2/2017</a:t>
            </a:fld>
            <a:endParaRPr lang="en-US"/>
          </a:p>
        </p:txBody>
      </p:sp>
      <p:sp>
        <p:nvSpPr>
          <p:cNvPr id="4" name="Footer Placeholder 3"/>
          <p:cNvSpPr>
            <a:spLocks noGrp="1"/>
          </p:cNvSpPr>
          <p:nvPr>
            <p:ph type="ftr" sz="quarter" idx="2"/>
          </p:nvPr>
        </p:nvSpPr>
        <p:spPr>
          <a:xfrm>
            <a:off x="0" y="8830659"/>
            <a:ext cx="3038145" cy="464205"/>
          </a:xfrm>
          <a:prstGeom prst="rect">
            <a:avLst/>
          </a:prstGeom>
        </p:spPr>
        <p:txBody>
          <a:bodyPr vert="horz" lIns="88140" tIns="44070" rIns="88140"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5" y="8830659"/>
            <a:ext cx="3038145" cy="464205"/>
          </a:xfrm>
          <a:prstGeom prst="rect">
            <a:avLst/>
          </a:prstGeom>
        </p:spPr>
        <p:txBody>
          <a:bodyPr vert="horz" lIns="88140" tIns="44070" rIns="88140" bIns="44070" rtlCol="0" anchor="b"/>
          <a:lstStyle>
            <a:lvl1pPr algn="r">
              <a:defRPr sz="1200"/>
            </a:lvl1pPr>
          </a:lstStyle>
          <a:p>
            <a:fld id="{7D742132-D1DF-4990-A4EA-A304133B724C}" type="slidenum">
              <a:rPr lang="en-US" smtClean="0"/>
              <a:t>‹#›</a:t>
            </a:fld>
            <a:endParaRPr lang="en-US"/>
          </a:p>
        </p:txBody>
      </p:sp>
    </p:spTree>
    <p:extLst>
      <p:ext uri="{BB962C8B-B14F-4D97-AF65-F5344CB8AC3E}">
        <p14:creationId xmlns:p14="http://schemas.microsoft.com/office/powerpoint/2010/main" val="1811886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40" tIns="44070" rIns="88140" bIns="44070" rtlCol="0"/>
          <a:lstStyle>
            <a:lvl1pPr algn="l">
              <a:defRPr sz="1200"/>
            </a:lvl1pPr>
          </a:lstStyle>
          <a:p>
            <a:endParaRPr lang="en-US" dirty="0"/>
          </a:p>
        </p:txBody>
      </p:sp>
      <p:sp>
        <p:nvSpPr>
          <p:cNvPr id="3" name="Date Placeholder 2"/>
          <p:cNvSpPr>
            <a:spLocks noGrp="1"/>
          </p:cNvSpPr>
          <p:nvPr>
            <p:ph type="dt" idx="1"/>
          </p:nvPr>
        </p:nvSpPr>
        <p:spPr>
          <a:xfrm>
            <a:off x="3970735" y="1"/>
            <a:ext cx="3038145" cy="464205"/>
          </a:xfrm>
          <a:prstGeom prst="rect">
            <a:avLst/>
          </a:prstGeom>
        </p:spPr>
        <p:txBody>
          <a:bodyPr vert="horz" lIns="88140" tIns="44070" rIns="88140" bIns="44070" rtlCol="0"/>
          <a:lstStyle>
            <a:lvl1pPr algn="r">
              <a:defRPr sz="1200"/>
            </a:lvl1pPr>
          </a:lstStyle>
          <a:p>
            <a:fld id="{89D8F3C2-1545-407C-9696-9FBD8A87D061}" type="datetimeFigureOut">
              <a:rPr lang="en-US" smtClean="0"/>
              <a:pPr/>
              <a:t>5/2/2017</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88140" tIns="44070" rIns="88140" bIns="44070" rtlCol="0" anchor="ctr"/>
          <a:lstStyle/>
          <a:p>
            <a:endParaRPr lang="en-US" dirty="0"/>
          </a:p>
        </p:txBody>
      </p:sp>
      <p:sp>
        <p:nvSpPr>
          <p:cNvPr id="5" name="Notes Placeholder 4"/>
          <p:cNvSpPr>
            <a:spLocks noGrp="1"/>
          </p:cNvSpPr>
          <p:nvPr>
            <p:ph type="body" sz="quarter" idx="3"/>
          </p:nvPr>
        </p:nvSpPr>
        <p:spPr>
          <a:xfrm>
            <a:off x="701345" y="4416098"/>
            <a:ext cx="5607712" cy="4182458"/>
          </a:xfrm>
          <a:prstGeom prst="rect">
            <a:avLst/>
          </a:prstGeom>
        </p:spPr>
        <p:txBody>
          <a:bodyPr vert="horz" lIns="88140" tIns="44070" rIns="88140" bIns="4407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0659"/>
            <a:ext cx="3038145" cy="464205"/>
          </a:xfrm>
          <a:prstGeom prst="rect">
            <a:avLst/>
          </a:prstGeom>
        </p:spPr>
        <p:txBody>
          <a:bodyPr vert="horz" lIns="88140" tIns="44070" rIns="88140" bIns="4407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735" y="8830659"/>
            <a:ext cx="3038145" cy="464205"/>
          </a:xfrm>
          <a:prstGeom prst="rect">
            <a:avLst/>
          </a:prstGeom>
        </p:spPr>
        <p:txBody>
          <a:bodyPr vert="horz" lIns="88140" tIns="44070" rIns="88140" bIns="44070" rtlCol="0" anchor="b"/>
          <a:lstStyle>
            <a:lvl1pPr algn="r">
              <a:defRPr sz="1200"/>
            </a:lvl1pPr>
          </a:lstStyle>
          <a:p>
            <a:fld id="{7E82054C-5FFB-4925-88B8-34BFE44764D6}" type="slidenum">
              <a:rPr lang="en-US" smtClean="0"/>
              <a:pPr/>
              <a:t>‹#›</a:t>
            </a:fld>
            <a:endParaRPr lang="en-US" dirty="0"/>
          </a:p>
        </p:txBody>
      </p:sp>
    </p:spTree>
    <p:extLst>
      <p:ext uri="{BB962C8B-B14F-4D97-AF65-F5344CB8AC3E}">
        <p14:creationId xmlns:p14="http://schemas.microsoft.com/office/powerpoint/2010/main" val="3352083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482417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a:t>
            </a:r>
            <a:r>
              <a:rPr lang="en-US" baseline="0" dirty="0" smtClean="0"/>
              <a:t> descriptor:</a:t>
            </a:r>
            <a:br>
              <a:rPr lang="en-US" baseline="0" dirty="0" smtClean="0"/>
            </a:br>
            <a:r>
              <a:rPr lang="en-US" baseline="0" dirty="0" smtClean="0"/>
              <a:t>Training is an integral part of the EIS mission. This EIS officer assigned to the NYC Department of Health and Mental Hygiene took part in a NYC health department vaccination program against rabies — participating in the activity to trap, vaccinate, tag, and release raccoons in remote parts of Central Park, helping to keep human rabies a rare occurrence.</a:t>
            </a:r>
            <a:br>
              <a:rPr lang="en-US" baseline="0" dirty="0" smtClean="0"/>
            </a:br>
            <a:r>
              <a:rPr lang="en-US" baseline="0" dirty="0" smtClean="0"/>
              <a:t/>
            </a:r>
            <a:br>
              <a:rPr lang="en-US" baseline="0" dirty="0" smtClean="0"/>
            </a:br>
            <a:r>
              <a:rPr lang="en-US" baseline="0" dirty="0" smtClean="0"/>
              <a:t>As a part of their training, EIS officers learn to apply the science of epidemiology to solve public health problems. About 90% of learning is experiential, on-the-job service, gaining epidemiologic skills. Skill development, as a part of EIS training, includes…….</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604608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descriptor: </a:t>
            </a:r>
            <a:br>
              <a:rPr lang="en-US" dirty="0" smtClean="0"/>
            </a:br>
            <a:endParaRPr lang="en-US" dirty="0" smtClean="0"/>
          </a:p>
          <a:p>
            <a:r>
              <a:rPr lang="en-US" dirty="0" smtClean="0"/>
              <a:t>EIS officers</a:t>
            </a:r>
            <a:r>
              <a:rPr lang="en-US" baseline="0" dirty="0" smtClean="0"/>
              <a:t> provide service and participate in investigations during their assignments at public health departments in the United States and its territories. Approximately 25% of EIS officers are assigned to public health departments in the U.S. its territories, or to other federal agencies or partner organizations.</a:t>
            </a:r>
            <a:br>
              <a:rPr lang="en-US" baseline="0" dirty="0" smtClean="0"/>
            </a:br>
            <a:r>
              <a:rPr lang="en-US" baseline="0" dirty="0" smtClean="0"/>
              <a:t/>
            </a:r>
            <a:br>
              <a:rPr lang="en-US" baseline="0" dirty="0" smtClean="0"/>
            </a:br>
            <a:r>
              <a:rPr lang="en-US" baseline="0" dirty="0" smtClean="0"/>
              <a:t>During their assignments to state or local health departments, they gain broad public health experience and perform surveillance, investigation, and intervention.</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260209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descriptor:</a:t>
            </a:r>
            <a:br>
              <a:rPr lang="en-US" dirty="0" smtClean="0"/>
            </a:br>
            <a:r>
              <a:rPr lang="en-US" baseline="0" dirty="0" smtClean="0"/>
              <a:t>During a public health emergency, CDC may activate the Emergency Operations Center to manage the response. EIS officers are deployed to the Emergency Operations Center at CDC headquarters in Atlanta to provide epidemiologic support. </a:t>
            </a:r>
          </a:p>
          <a:p>
            <a:endParaRPr lang="en-US" baseline="0" dirty="0" smtClean="0"/>
          </a:p>
          <a:p>
            <a:r>
              <a:rPr lang="en-US" baseline="0" dirty="0" smtClean="0"/>
              <a:t>Approximately </a:t>
            </a:r>
            <a:r>
              <a:rPr lang="en-US" strike="noStrike" baseline="0" dirty="0" smtClean="0"/>
              <a:t>75%</a:t>
            </a:r>
            <a:r>
              <a:rPr lang="en-US" baseline="0" dirty="0" smtClean="0"/>
              <a:t> of EIS officers are assigned to CDC headquarters in Atlanta or campuses across the United States. These include, Anchorage, Alaska; Fort Collins, Colorado; Hyattsville, Maryland, San Juan, Puerto Rico, and other locations.  </a:t>
            </a:r>
            <a:br>
              <a:rPr lang="en-US" baseline="0" dirty="0" smtClean="0"/>
            </a:br>
            <a:r>
              <a:rPr lang="en-US" baseline="0" dirty="0" smtClean="0"/>
              <a:t/>
            </a:r>
            <a:br>
              <a:rPr lang="en-US" baseline="0" dirty="0" smtClean="0"/>
            </a:br>
            <a:r>
              <a:rPr lang="en-US" baseline="0" dirty="0" smtClean="0"/>
              <a:t>EIS officers assigned to CDC gain experience in specific diseases or conditions. Additionally, they gain experience in surveillance, investigation, and policy development. </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268655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665385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Map</a:t>
            </a:r>
            <a:r>
              <a:rPr lang="en-US" baseline="0" dirty="0" smtClean="0"/>
              <a:t> descriptor:</a:t>
            </a:r>
          </a:p>
          <a:p>
            <a:pPr marL="0" indent="0">
              <a:buFont typeface="Arial" panose="020B0604020202020204" pitchFamily="34" charset="0"/>
              <a:buNone/>
            </a:pPr>
            <a:r>
              <a:rPr lang="en-US" baseline="0" dirty="0" smtClean="0"/>
              <a:t>The 2015 and 2016 EIS classes include 158 officers, with</a:t>
            </a:r>
          </a:p>
          <a:p>
            <a:pPr marL="171450" indent="-171450">
              <a:buFont typeface="Arial" panose="020B0604020202020204" pitchFamily="34" charset="0"/>
              <a:buChar char="•"/>
            </a:pPr>
            <a:r>
              <a:rPr lang="en-US" baseline="0" dirty="0" smtClean="0"/>
              <a:t>33 officers assigned to </a:t>
            </a:r>
            <a:r>
              <a:rPr lang="en-US" b="0" baseline="0" dirty="0" smtClean="0"/>
              <a:t>state and territorial health departments</a:t>
            </a:r>
          </a:p>
          <a:p>
            <a:pPr marL="171450" indent="-171450">
              <a:buFont typeface="Arial" panose="020B0604020202020204" pitchFamily="34" charset="0"/>
              <a:buChar char="•"/>
            </a:pPr>
            <a:r>
              <a:rPr lang="en-US" b="0" baseline="0" dirty="0" smtClean="0"/>
              <a:t>10 officers assigned to city, county, tribal, and federal partners</a:t>
            </a:r>
          </a:p>
          <a:p>
            <a:pPr marL="171450" indent="-171450">
              <a:buFont typeface="Arial" panose="020B0604020202020204" pitchFamily="34" charset="0"/>
              <a:buChar char="•"/>
            </a:pPr>
            <a:r>
              <a:rPr lang="en-US" b="0" baseline="0" dirty="0" smtClean="0"/>
              <a:t>115 officers assigned to CDC headquarters and campuses </a:t>
            </a:r>
            <a:r>
              <a:rPr lang="en-US" b="0" dirty="0" smtClean="0"/>
              <a:t/>
            </a:r>
            <a:br>
              <a:rPr lang="en-US" b="0" dirty="0" smtClean="0"/>
            </a:br>
            <a:endParaRPr lang="en-US" b="0"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847559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Photo descriptor:</a:t>
            </a:r>
            <a:br>
              <a:rPr lang="en-US" baseline="0" dirty="0" smtClean="0"/>
            </a:br>
            <a:r>
              <a:rPr lang="en-US" baseline="0" dirty="0" smtClean="0"/>
              <a:t>Following the earthquake that hit Haiti in January 2010, epidemic cholera emerged in October. EIS officers were deployed to participate in the emergency response to reduce the spread of epidemic cholera. During  the response, EIS officers conducted field investigations and performed </a:t>
            </a:r>
            <a:r>
              <a:rPr lang="en-US" dirty="0" smtClean="0"/>
              <a:t>waterborne</a:t>
            </a:r>
            <a:r>
              <a:rPr lang="en-US" baseline="0" dirty="0" smtClean="0"/>
              <a:t> disease surveillance.</a:t>
            </a:r>
          </a:p>
          <a:p>
            <a:endParaRPr lang="en-US" baseline="0" dirty="0" smtClean="0"/>
          </a:p>
          <a:p>
            <a:r>
              <a:rPr lang="en-US" baseline="0" dirty="0" smtClean="0"/>
              <a:t>Whether EIS officers are deployed to investigate disease outbreaks or respond to natural disasters or other events, or are assigned to a state or local health department, outbreak investigation is an integral part of the EIS experience. </a:t>
            </a:r>
            <a:br>
              <a:rPr lang="en-US" baseline="0" dirty="0" smtClean="0"/>
            </a:b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253295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descriptor:</a:t>
            </a:r>
            <a:br>
              <a:rPr lang="en-US" dirty="0" smtClean="0"/>
            </a:br>
            <a:r>
              <a:rPr lang="en-US" dirty="0" smtClean="0"/>
              <a:t>In</a:t>
            </a:r>
            <a:r>
              <a:rPr lang="en-US" baseline="0" dirty="0" smtClean="0"/>
              <a:t> the immediate aftermath of the 2010 Haiti earthquake, CDC’s Emergency Operations Center or EOC, was activated and deployed EIS officers. EIS officers were among the first on the scene to support this response, saving lives and reducing suffering. In this photo, during their response to the Haiti earthquake, EIS officers are shown using geographic information system, known as GIS, a technology designed to capture, store, display, and analyze geographical data.</a:t>
            </a:r>
          </a:p>
          <a:p>
            <a:endParaRPr lang="en-US" baseline="0" dirty="0" smtClean="0"/>
          </a:p>
          <a:p>
            <a:r>
              <a:rPr lang="en-US" baseline="0" dirty="0" smtClean="0"/>
              <a:t>In addition to the emergency response to the Haiti earthquake in 2010, during the first decade of the 21</a:t>
            </a:r>
            <a:r>
              <a:rPr lang="en-US" baseline="30000" dirty="0" smtClean="0"/>
              <a:t>st</a:t>
            </a:r>
            <a:r>
              <a:rPr lang="en-US" baseline="0" dirty="0" smtClean="0"/>
              <a:t> century, CDC activated the Emergency Operations Center and deployed EIS officers to provide epidemiologic support for multiple events, including those listed on the slide.</a:t>
            </a:r>
            <a:endParaRPr lang="en-US" dirty="0" smtClean="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372446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EIS officers learn to apply the science of epidemiology to solve public health problems. </a:t>
            </a:r>
            <a:br>
              <a:rPr lang="en-US" dirty="0" smtClean="0"/>
            </a:br>
            <a:r>
              <a:rPr lang="en-US" dirty="0" smtClean="0"/>
              <a:t/>
            </a:r>
            <a:br>
              <a:rPr lang="en-US" dirty="0" smtClean="0"/>
            </a:br>
            <a:r>
              <a:rPr lang="en-US" dirty="0" smtClean="0"/>
              <a:t>Service</a:t>
            </a:r>
            <a:r>
              <a:rPr lang="en-US" baseline="0" dirty="0" smtClean="0"/>
              <a:t> and learning are hallmarks of the EIS training model. EIS officers learn through classroom instruction and case studies and on-the-job experiential learning — 90% is through on-the-job experience. </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17</a:t>
            </a:fld>
            <a:endParaRPr lang="en-US" dirty="0"/>
          </a:p>
        </p:txBody>
      </p:sp>
    </p:spTree>
    <p:extLst>
      <p:ext uri="{BB962C8B-B14F-4D97-AF65-F5344CB8AC3E}">
        <p14:creationId xmlns:p14="http://schemas.microsoft.com/office/powerpoint/2010/main" val="338977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descriptor:</a:t>
            </a:r>
          </a:p>
          <a:p>
            <a:r>
              <a:rPr lang="en-US" dirty="0" smtClean="0"/>
              <a:t>An example of experiential, on-the-job</a:t>
            </a:r>
            <a:r>
              <a:rPr lang="en-US" baseline="0" dirty="0" smtClean="0"/>
              <a:t> learning is shown in this photo. During a 2014 investigation of tuberculosis,  this EIS officer views a slide with acid-fast stain, a valuable laboratory aid in the diagnosis of tuberculosis.</a:t>
            </a:r>
          </a:p>
          <a:p>
            <a:endParaRPr lang="en-US" baseline="0" dirty="0" smtClean="0"/>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18</a:t>
            </a:fld>
            <a:endParaRPr lang="en-US" dirty="0"/>
          </a:p>
        </p:txBody>
      </p:sp>
    </p:spTree>
    <p:extLst>
      <p:ext uri="{BB962C8B-B14F-4D97-AF65-F5344CB8AC3E}">
        <p14:creationId xmlns:p14="http://schemas.microsoft.com/office/powerpoint/2010/main" val="740226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descriptor:</a:t>
            </a:r>
          </a:p>
          <a:p>
            <a:r>
              <a:rPr lang="en-US" dirty="0" smtClean="0"/>
              <a:t>Whether</a:t>
            </a:r>
            <a:r>
              <a:rPr lang="en-US" baseline="0" dirty="0" smtClean="0"/>
              <a:t> using paper and pen or sophisticated technologic tools to chart the outbreak, EIS officers learn investigative techniques and hone their epidemiologic skills.</a:t>
            </a:r>
          </a:p>
          <a:p>
            <a:endParaRPr lang="en-US" baseline="0" dirty="0" smtClean="0"/>
          </a:p>
          <a:p>
            <a:r>
              <a:rPr lang="en-US" baseline="0" dirty="0" smtClean="0"/>
              <a:t>EIS prepares EIS officers to become world class problem-solvers; they gain and refine professional skills and abilities. </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19</a:t>
            </a:fld>
            <a:endParaRPr lang="en-US" dirty="0"/>
          </a:p>
        </p:txBody>
      </p:sp>
    </p:spTree>
    <p:extLst>
      <p:ext uri="{BB962C8B-B14F-4D97-AF65-F5344CB8AC3E}">
        <p14:creationId xmlns:p14="http://schemas.microsoft.com/office/powerpoint/2010/main" val="585244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smtClean="0">
                <a:solidFill>
                  <a:schemeClr val="bg2"/>
                </a:solidFill>
                <a:latin typeface="Arial" panose="020B0604020202020204" pitchFamily="34" charset="0"/>
                <a:cs typeface="Arial" panose="020B0604020202020204" pitchFamily="34" charset="0"/>
              </a:rPr>
              <a:t>Founded in 1946</a:t>
            </a:r>
          </a:p>
          <a:p>
            <a:pPr marL="285750" indent="-285750">
              <a:buFont typeface="Arial" panose="020B0604020202020204" pitchFamily="34" charset="0"/>
              <a:buChar char="•"/>
            </a:pPr>
            <a:r>
              <a:rPr lang="en-US" sz="1200" dirty="0" smtClean="0">
                <a:solidFill>
                  <a:schemeClr val="bg2"/>
                </a:solidFill>
                <a:latin typeface="Arial" panose="020B0604020202020204" pitchFamily="34" charset="0"/>
                <a:cs typeface="Arial" panose="020B0604020202020204" pitchFamily="34" charset="0"/>
              </a:rPr>
              <a:t>Part of the US. Department of Health and Human Services</a:t>
            </a:r>
          </a:p>
          <a:p>
            <a:pPr marL="285750" indent="-285750">
              <a:buFont typeface="Arial" panose="020B0604020202020204" pitchFamily="34" charset="0"/>
              <a:buChar char="•"/>
            </a:pPr>
            <a:r>
              <a:rPr lang="en-US" sz="1200" dirty="0" smtClean="0">
                <a:solidFill>
                  <a:schemeClr val="bg2"/>
                </a:solidFill>
                <a:latin typeface="Arial" panose="020B0604020202020204" pitchFamily="34" charset="0"/>
                <a:cs typeface="Arial" panose="020B0604020202020204" pitchFamily="34" charset="0"/>
              </a:rPr>
              <a:t>Headquartered in Atlanta, GA</a:t>
            </a:r>
          </a:p>
          <a:p>
            <a:pPr marL="285750" indent="-285750">
              <a:buFont typeface="Arial" panose="020B0604020202020204" pitchFamily="34" charset="0"/>
              <a:buChar char="•"/>
            </a:pPr>
            <a:r>
              <a:rPr lang="en-US" sz="1200" dirty="0" smtClean="0">
                <a:solidFill>
                  <a:schemeClr val="bg2"/>
                </a:solidFill>
                <a:latin typeface="Arial" panose="020B0604020202020204" pitchFamily="34" charset="0"/>
                <a:cs typeface="Arial" panose="020B0604020202020204" pitchFamily="34" charset="0"/>
              </a:rPr>
              <a:t>14,000+ employees</a:t>
            </a:r>
          </a:p>
          <a:p>
            <a:pPr marL="285750" indent="-285750">
              <a:buFont typeface="Arial" panose="020B0604020202020204" pitchFamily="34" charset="0"/>
              <a:buChar char="•"/>
            </a:pPr>
            <a:r>
              <a:rPr lang="en-US" sz="1200" dirty="0" smtClean="0">
                <a:solidFill>
                  <a:schemeClr val="bg2"/>
                </a:solidFill>
                <a:latin typeface="Arial" panose="020B0604020202020204" pitchFamily="34" charset="0"/>
                <a:cs typeface="Arial" panose="020B0604020202020204" pitchFamily="34" charset="0"/>
              </a:rPr>
              <a:t>70% of funding helps state and local public health departments and others</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a:t>
            </a:fld>
            <a:endParaRPr lang="en-US" dirty="0"/>
          </a:p>
        </p:txBody>
      </p:sp>
    </p:spTree>
    <p:extLst>
      <p:ext uri="{BB962C8B-B14F-4D97-AF65-F5344CB8AC3E}">
        <p14:creationId xmlns:p14="http://schemas.microsoft.com/office/powerpoint/2010/main" val="4074236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descriptor:  Prominent</a:t>
            </a:r>
            <a:r>
              <a:rPr lang="en-US" baseline="0" dirty="0" smtClean="0"/>
              <a:t> EIS alumni include: </a:t>
            </a:r>
          </a:p>
          <a:p>
            <a:r>
              <a:rPr lang="en-US" dirty="0" smtClean="0"/>
              <a:t/>
            </a:r>
            <a:br>
              <a:rPr lang="en-US" dirty="0" smtClean="0"/>
            </a:br>
            <a:r>
              <a:rPr lang="en-US" dirty="0" smtClean="0"/>
              <a:t>Tom Frieden – Former CDC Director (2009-2016), pictured</a:t>
            </a:r>
            <a:r>
              <a:rPr lang="en-US" baseline="0" dirty="0" smtClean="0"/>
              <a:t> here during briefing to President Obama on Ebola</a:t>
            </a:r>
          </a:p>
          <a:p>
            <a:endParaRPr lang="en-US" baseline="0" dirty="0" smtClean="0"/>
          </a:p>
          <a:p>
            <a:r>
              <a:rPr lang="en-US" dirty="0" smtClean="0"/>
              <a:t>Helene</a:t>
            </a:r>
            <a:r>
              <a:rPr lang="en-US" baseline="0" dirty="0" smtClean="0"/>
              <a:t> Gayle – President of CARE, a major international humanitarian agency, and formerly with the Bill and Melinda Gates Foundation</a:t>
            </a:r>
          </a:p>
          <a:p>
            <a:endParaRPr lang="en-US" baseline="0" dirty="0" smtClean="0"/>
          </a:p>
          <a:p>
            <a:r>
              <a:rPr lang="en-US" baseline="0" dirty="0" smtClean="0"/>
              <a:t>Richard Besser – President and CEO, Robert Wood Johnson Foundation; Former CDC Acting Director (2009)</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347075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508652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480359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23</a:t>
            </a:fld>
            <a:endParaRPr lang="en-US" dirty="0"/>
          </a:p>
        </p:txBody>
      </p:sp>
    </p:spTree>
    <p:extLst>
      <p:ext uri="{BB962C8B-B14F-4D97-AF65-F5344CB8AC3E}">
        <p14:creationId xmlns:p14="http://schemas.microsoft.com/office/powerpoint/2010/main" val="835841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EIS logo,</a:t>
            </a:r>
            <a:r>
              <a:rPr lang="en-US" baseline="0" dirty="0" smtClean="0"/>
              <a:t> with the hole in the sole of shoe, depicts “s</a:t>
            </a:r>
            <a:r>
              <a:rPr lang="en-US" dirty="0" smtClean="0"/>
              <a:t>hoe leather“ epidemiology</a:t>
            </a:r>
            <a:r>
              <a:rPr lang="en-US" baseline="0" dirty="0" smtClean="0"/>
              <a:t> e.g., </a:t>
            </a:r>
            <a:r>
              <a:rPr lang="en-US" dirty="0" smtClean="0"/>
              <a:t>means being a detective, walking the streets or</a:t>
            </a:r>
            <a:r>
              <a:rPr lang="en-US" baseline="0" dirty="0" smtClean="0"/>
              <a:t> remote paths</a:t>
            </a:r>
            <a:r>
              <a:rPr lang="en-US" dirty="0" smtClean="0"/>
              <a:t> and wearing out shoes, trying to solve a mystery. </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a:t>
            </a:fld>
            <a:endParaRPr lang="en-US" dirty="0"/>
          </a:p>
        </p:txBody>
      </p:sp>
    </p:spTree>
    <p:extLst>
      <p:ext uri="{BB962C8B-B14F-4D97-AF65-F5344CB8AC3E}">
        <p14:creationId xmlns:p14="http://schemas.microsoft.com/office/powerpoint/2010/main" val="2524077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4</a:t>
            </a:fld>
            <a:endParaRPr lang="en-US" dirty="0"/>
          </a:p>
        </p:txBody>
      </p:sp>
    </p:spTree>
    <p:extLst>
      <p:ext uri="{BB962C8B-B14F-4D97-AF65-F5344CB8AC3E}">
        <p14:creationId xmlns:p14="http://schemas.microsoft.com/office/powerpoint/2010/main" val="2890961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2400" dirty="0" smtClean="0">
                <a:solidFill>
                  <a:srgbClr val="FFFFFF"/>
                </a:solidFill>
                <a:latin typeface="Arial" panose="020B0604020202020204" pitchFamily="34" charset="0"/>
                <a:cs typeface="Arial" panose="020B0604020202020204" pitchFamily="34" charset="0"/>
              </a:rPr>
              <a:t>65+ Years of Success ─  </a:t>
            </a:r>
            <a:r>
              <a:rPr lang="en-US" sz="2400" i="1" dirty="0" smtClean="0">
                <a:solidFill>
                  <a:schemeClr val="bg2"/>
                </a:solidFill>
                <a:latin typeface="Arial" panose="020B0604020202020204" pitchFamily="34" charset="0"/>
                <a:cs typeface="Arial" panose="020B0604020202020204" pitchFamily="34" charset="0"/>
              </a:rPr>
              <a:t>Protecting People and Saving Lives</a:t>
            </a:r>
          </a:p>
          <a:p>
            <a:endParaRPr lang="en-US" sz="2400" i="1" dirty="0" smtClean="0">
              <a:solidFill>
                <a:schemeClr val="bg2"/>
              </a:solidFill>
              <a:latin typeface="Arial" panose="020B0604020202020204" pitchFamily="34" charset="0"/>
              <a:cs typeface="Arial" panose="020B0604020202020204" pitchFamily="34" charset="0"/>
            </a:endParaRPr>
          </a:p>
          <a:p>
            <a:r>
              <a:rPr lang="en-US" sz="2400" dirty="0" smtClean="0">
                <a:solidFill>
                  <a:srgbClr val="FFFFFF"/>
                </a:solidFill>
                <a:latin typeface="Arial" panose="020B0604020202020204" pitchFamily="34" charset="0"/>
                <a:cs typeface="Arial" panose="020B0604020202020204" pitchFamily="34" charset="0"/>
              </a:rPr>
              <a:t>EIS</a:t>
            </a:r>
            <a:r>
              <a:rPr lang="en-US" sz="2400" baseline="0" dirty="0" smtClean="0">
                <a:solidFill>
                  <a:srgbClr val="FFFFFF"/>
                </a:solidFill>
                <a:latin typeface="Arial" panose="020B0604020202020204" pitchFamily="34" charset="0"/>
                <a:cs typeface="Arial" panose="020B0604020202020204" pitchFamily="34" charset="0"/>
              </a:rPr>
              <a:t> officers have applied their epidemiologic skills, investigating infection outbreaks wherever needed in the U.S. and around the world. They have contributed to many landmark public health achievements, including:</a:t>
            </a:r>
            <a:r>
              <a:rPr lang="en-US" sz="2400" dirty="0" smtClean="0">
                <a:solidFill>
                  <a:srgbClr val="FFFFFF"/>
                </a:solidFill>
                <a:latin typeface="Arial" panose="020B0604020202020204" pitchFamily="34" charset="0"/>
                <a:cs typeface="Arial" panose="020B0604020202020204" pitchFamily="34" charset="0"/>
              </a:rPr>
              <a:t/>
            </a:r>
            <a:br>
              <a:rPr lang="en-US" sz="2400" dirty="0" smtClean="0">
                <a:solidFill>
                  <a:srgbClr val="FFFFFF"/>
                </a:solidFill>
                <a:latin typeface="Arial" panose="020B0604020202020204" pitchFamily="34" charset="0"/>
                <a:cs typeface="Arial" panose="020B0604020202020204" pitchFamily="34" charset="0"/>
              </a:rPr>
            </a:br>
            <a:r>
              <a:rPr lang="en-US" sz="2400" dirty="0" smtClean="0">
                <a:solidFill>
                  <a:srgbClr val="FFFFFF"/>
                </a:solidFill>
                <a:latin typeface="Arial" panose="020B0604020202020204" pitchFamily="34" charset="0"/>
                <a:cs typeface="Arial" panose="020B0604020202020204" pitchFamily="34" charset="0"/>
              </a:rPr>
              <a:t>Polio,</a:t>
            </a:r>
            <a:r>
              <a:rPr lang="en-US" sz="2400" baseline="0" dirty="0" smtClean="0">
                <a:solidFill>
                  <a:srgbClr val="FFFFFF"/>
                </a:solidFill>
                <a:latin typeface="Arial" panose="020B0604020202020204" pitchFamily="34" charset="0"/>
                <a:cs typeface="Arial" panose="020B0604020202020204" pitchFamily="34" charset="0"/>
              </a:rPr>
              <a:t> </a:t>
            </a:r>
            <a:r>
              <a:rPr lang="en-US" sz="2400" dirty="0" smtClean="0">
                <a:solidFill>
                  <a:srgbClr val="FFFFFF"/>
                </a:solidFill>
                <a:latin typeface="Arial" panose="020B0604020202020204" pitchFamily="34" charset="0"/>
                <a:cs typeface="Arial" panose="020B0604020202020204" pitchFamily="34" charset="0"/>
              </a:rPr>
              <a:t>Measles,</a:t>
            </a:r>
            <a:r>
              <a:rPr lang="en-US" sz="2400" baseline="0" dirty="0" smtClean="0">
                <a:solidFill>
                  <a:srgbClr val="FFFFFF"/>
                </a:solidFill>
                <a:latin typeface="Arial" panose="020B0604020202020204" pitchFamily="34" charset="0"/>
                <a:cs typeface="Arial" panose="020B0604020202020204" pitchFamily="34" charset="0"/>
              </a:rPr>
              <a:t> </a:t>
            </a:r>
            <a:r>
              <a:rPr lang="en-US" sz="2400" dirty="0" smtClean="0">
                <a:solidFill>
                  <a:srgbClr val="FFFFFF"/>
                </a:solidFill>
                <a:latin typeface="Arial" panose="020B0604020202020204" pitchFamily="34" charset="0"/>
                <a:cs typeface="Arial" panose="020B0604020202020204" pitchFamily="34" charset="0"/>
              </a:rPr>
              <a:t>HIV / AIDS, Smallpox, SARS, TB, Ebola,</a:t>
            </a:r>
            <a:r>
              <a:rPr lang="en-US" sz="2400" baseline="0" dirty="0" smtClean="0">
                <a:solidFill>
                  <a:srgbClr val="FFFFFF"/>
                </a:solidFill>
                <a:latin typeface="Arial" panose="020B0604020202020204" pitchFamily="34" charset="0"/>
                <a:cs typeface="Arial" panose="020B0604020202020204" pitchFamily="34" charset="0"/>
              </a:rPr>
              <a:t> </a:t>
            </a:r>
            <a:r>
              <a:rPr lang="en-US" sz="2400" dirty="0" smtClean="0">
                <a:solidFill>
                  <a:srgbClr val="FFFFFF"/>
                </a:solidFill>
                <a:latin typeface="Arial" panose="020B0604020202020204" pitchFamily="34" charset="0"/>
                <a:cs typeface="Arial" panose="020B0604020202020204" pitchFamily="34" charset="0"/>
              </a:rPr>
              <a:t>E.coli 157,</a:t>
            </a:r>
            <a:r>
              <a:rPr lang="en-US" sz="2400" baseline="0" dirty="0" smtClean="0">
                <a:solidFill>
                  <a:srgbClr val="FFFFFF"/>
                </a:solidFill>
                <a:latin typeface="Arial" panose="020B0604020202020204" pitchFamily="34" charset="0"/>
                <a:cs typeface="Arial" panose="020B0604020202020204" pitchFamily="34" charset="0"/>
              </a:rPr>
              <a:t> </a:t>
            </a:r>
            <a:r>
              <a:rPr lang="en-US" sz="2400" dirty="0" smtClean="0">
                <a:solidFill>
                  <a:srgbClr val="FFFFFF"/>
                </a:solidFill>
                <a:latin typeface="Arial" panose="020B0604020202020204" pitchFamily="34" charset="0"/>
                <a:cs typeface="Arial" panose="020B0604020202020204" pitchFamily="34" charset="0"/>
              </a:rPr>
              <a:t>MERS, </a:t>
            </a:r>
            <a:r>
              <a:rPr lang="en-US" sz="2400" dirty="0" err="1" smtClean="0">
                <a:solidFill>
                  <a:srgbClr val="FFFFFF"/>
                </a:solidFill>
                <a:latin typeface="Arial" panose="020B0604020202020204" pitchFamily="34" charset="0"/>
                <a:cs typeface="Arial" panose="020B0604020202020204" pitchFamily="34" charset="0"/>
              </a:rPr>
              <a:t>Zika</a:t>
            </a:r>
            <a:endParaRPr lang="en-US" sz="2400" dirty="0" smtClean="0">
              <a:solidFill>
                <a:srgbClr val="FFFFFF"/>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00962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EIS officers are CDC’s first</a:t>
            </a:r>
            <a:r>
              <a:rPr lang="en-US" sz="1000" baseline="0" dirty="0" smtClean="0"/>
              <a:t> responders to mysterious outbreaks and public health emergencies. </a:t>
            </a:r>
            <a:r>
              <a:rPr lang="en-US" sz="1000" dirty="0" smtClean="0"/>
              <a:t>This 25+</a:t>
            </a:r>
            <a:r>
              <a:rPr lang="en-US" sz="1000" baseline="0" dirty="0" smtClean="0"/>
              <a:t> </a:t>
            </a:r>
            <a:r>
              <a:rPr lang="en-US" sz="1000" dirty="0" smtClean="0"/>
              <a:t>year timeline</a:t>
            </a:r>
            <a:r>
              <a:rPr lang="en-US" sz="1000" baseline="0" dirty="0" smtClean="0"/>
              <a:t> reflects selected infectious disease outbreaks, natural disasters, and terrorist events that EIS officers have responded to at a moments notice. Times change – but the need for EIS never does.  </a:t>
            </a:r>
            <a:endParaRPr lang="en-US" sz="1000" b="1" dirty="0" smtClean="0">
              <a:solidFill>
                <a:srgbClr val="FF0000"/>
              </a:solidFill>
            </a:endParaRPr>
          </a:p>
        </p:txBody>
      </p:sp>
      <p:sp>
        <p:nvSpPr>
          <p:cNvPr id="4" name="Slide Number Placeholder 3"/>
          <p:cNvSpPr>
            <a:spLocks noGrp="1"/>
          </p:cNvSpPr>
          <p:nvPr>
            <p:ph type="sldNum" sz="quarter" idx="10"/>
          </p:nvPr>
        </p:nvSpPr>
        <p:spPr/>
        <p:txBody>
          <a:bodyPr/>
          <a:lstStyle/>
          <a:p>
            <a:fld id="{15AD414A-1371-44A8-BAD9-9B3D445EC785}" type="slidenum">
              <a:rPr lang="en-US" smtClean="0"/>
              <a:pPr/>
              <a:t>6</a:t>
            </a:fld>
            <a:endParaRPr lang="en-US" dirty="0"/>
          </a:p>
        </p:txBody>
      </p:sp>
    </p:spTree>
    <p:extLst>
      <p:ext uri="{BB962C8B-B14F-4D97-AF65-F5344CB8AC3E}">
        <p14:creationId xmlns:p14="http://schemas.microsoft.com/office/powerpoint/2010/main" val="2225527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Photo</a:t>
            </a:r>
            <a:r>
              <a:rPr lang="en-US" baseline="0" dirty="0" smtClean="0"/>
              <a:t> descriptor:</a:t>
            </a:r>
            <a:br>
              <a:rPr lang="en-US" baseline="0" dirty="0" smtClean="0"/>
            </a:br>
            <a:r>
              <a:rPr lang="en-US" baseline="0" dirty="0" smtClean="0"/>
              <a:t>EIS officers often are first on the scene when a public health emergency occurs </a:t>
            </a:r>
            <a:r>
              <a:rPr lang="en-US" dirty="0" smtClean="0"/>
              <a:t>as shown by this EIS officer obtaining a specimen during CDC’s emergency response</a:t>
            </a:r>
            <a:r>
              <a:rPr lang="en-US" baseline="0" dirty="0" smtClean="0"/>
              <a:t> to </a:t>
            </a:r>
            <a:r>
              <a:rPr lang="en-US" dirty="0" smtClean="0"/>
              <a:t>the 2010 Tennessee flood.</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EIS is a 2-year postgraduate fellowship that</a:t>
            </a:r>
            <a:r>
              <a:rPr lang="en-US" baseline="0" dirty="0" smtClean="0"/>
              <a:t> provides training in</a:t>
            </a:r>
            <a:r>
              <a:rPr lang="en-US" dirty="0" smtClean="0"/>
              <a:t> applied epidemiology for health professionals interested in public health.</a:t>
            </a:r>
          </a:p>
          <a:p>
            <a:pPr marL="171450" indent="-171450">
              <a:buFont typeface="Arial" panose="020B0604020202020204" pitchFamily="34" charset="0"/>
              <a:buChar char="•"/>
            </a:pPr>
            <a:r>
              <a:rPr lang="en-US" dirty="0" smtClean="0"/>
              <a:t>EIS trains through hands-on assignments and mentoring.</a:t>
            </a:r>
          </a:p>
          <a:p>
            <a:pPr marL="171450" indent="-171450">
              <a:buFont typeface="Arial" panose="020B0604020202020204" pitchFamily="34" charset="0"/>
              <a:buChar char="•"/>
            </a:pPr>
            <a:r>
              <a:rPr lang="en-US" dirty="0" smtClean="0"/>
              <a:t>It</a:t>
            </a:r>
            <a:r>
              <a:rPr lang="en-US" baseline="0" dirty="0" smtClean="0"/>
              <a:t> p</a:t>
            </a:r>
            <a:r>
              <a:rPr lang="en-US" dirty="0" smtClean="0"/>
              <a:t>rovides opportunity to gain applied, front-line public health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EIS is modeled on traditional medical residency program.</a:t>
            </a:r>
          </a:p>
          <a:p>
            <a:pPr marL="0" indent="0">
              <a:buFont typeface="Arial" panose="020B0604020202020204" pitchFamily="34"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7</a:t>
            </a:fld>
            <a:endParaRPr lang="en-US" dirty="0"/>
          </a:p>
        </p:txBody>
      </p:sp>
    </p:spTree>
    <p:extLst>
      <p:ext uri="{BB962C8B-B14F-4D97-AF65-F5344CB8AC3E}">
        <p14:creationId xmlns:p14="http://schemas.microsoft.com/office/powerpoint/2010/main" val="278562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a:t>
            </a:r>
            <a:r>
              <a:rPr lang="en-US" baseline="0" dirty="0" smtClean="0"/>
              <a:t> descriptor:</a:t>
            </a:r>
            <a:br>
              <a:rPr lang="en-US" baseline="0" dirty="0" smtClean="0"/>
            </a:br>
            <a:r>
              <a:rPr lang="en-US" baseline="0" dirty="0" smtClean="0"/>
              <a:t>Regardless of background and training, EIS officers gain a variety of frontline experience, as shown by this photo of an EIS officer performing a tick check during an outbreak investigation. </a:t>
            </a:r>
            <a:br>
              <a:rPr lang="en-US" baseline="0" dirty="0" smtClean="0"/>
            </a:br>
            <a:r>
              <a:rPr lang="en-US" baseline="0" dirty="0" smtClean="0"/>
              <a:t/>
            </a:r>
            <a:br>
              <a:rPr lang="en-US" baseline="0" dirty="0" smtClean="0"/>
            </a:br>
            <a:r>
              <a:rPr lang="en-US" baseline="0" dirty="0" smtClean="0"/>
              <a:t>EIS officers are selected among hundreds of applicants who are physicians, doctoral-level scientists, veterinarians, nurses, and allied healthcare professionals with MPH or equivalent degree. </a:t>
            </a:r>
            <a:br>
              <a:rPr lang="en-US" baseline="0" dirty="0" smtClean="0"/>
            </a:br>
            <a:r>
              <a:rPr lang="en-US" baseline="0" dirty="0" smtClean="0"/>
              <a:t/>
            </a:r>
            <a:br>
              <a:rPr lang="en-US" baseline="0" dirty="0" smtClean="0"/>
            </a:br>
            <a:r>
              <a:rPr lang="en-US" baseline="0" dirty="0" smtClean="0"/>
              <a:t>The 2017 class consists of 71 new officers: 34 physicians, 28 doctoral-level scientists, 7 veterinarians, and 2 nurses. </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021672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descriptor:</a:t>
            </a:r>
          </a:p>
          <a:p>
            <a:r>
              <a:rPr lang="en-US" dirty="0" smtClean="0"/>
              <a:t>Domestic and International</a:t>
            </a:r>
            <a:r>
              <a:rPr lang="en-US" baseline="0" dirty="0" smtClean="0"/>
              <a:t> Service is a hallmark of the EIS mission. This EIS officer prepares for deployment to assist in the 2014-15 Ebola response in West Africa.</a:t>
            </a:r>
            <a:br>
              <a:rPr lang="en-US" baseline="0" dirty="0" smtClean="0"/>
            </a:br>
            <a:r>
              <a:rPr lang="en-US" baseline="0" dirty="0" smtClean="0"/>
              <a:t/>
            </a:r>
            <a:br>
              <a:rPr lang="en-US" baseline="0" dirty="0" smtClean="0"/>
            </a:br>
            <a:r>
              <a:rPr lang="en-US" baseline="0" dirty="0" smtClean="0"/>
              <a:t>Accomplishing the mission of domestic and international service, EIS officers…..</a:t>
            </a:r>
            <a:br>
              <a:rPr lang="en-US" baseline="0"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9</a:t>
            </a:fld>
            <a:endParaRPr lang="en-US" dirty="0"/>
          </a:p>
        </p:txBody>
      </p:sp>
    </p:spTree>
    <p:extLst>
      <p:ext uri="{BB962C8B-B14F-4D97-AF65-F5344CB8AC3E}">
        <p14:creationId xmlns:p14="http://schemas.microsoft.com/office/powerpoint/2010/main" val="17418438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latin typeface="Calibri" pitchFamily="34" charset="0"/>
              </a:defRPr>
            </a:lvl1pPr>
          </a:lstStyle>
          <a:p>
            <a:endParaRPr lang="en-US" dirty="0"/>
          </a:p>
        </p:txBody>
      </p:sp>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latin typeface="Calibri" pitchFamily="34" charset="0"/>
              </a:defRPr>
            </a:lvl1pPr>
          </a:lstStyle>
          <a:p>
            <a:endParaRPr lang="en-US" dirty="0"/>
          </a:p>
        </p:txBody>
      </p:sp>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extLst>
      <p:ext uri="{BB962C8B-B14F-4D97-AF65-F5344CB8AC3E}">
        <p14:creationId xmlns:p14="http://schemas.microsoft.com/office/powerpoint/2010/main" val="389550725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bg1"/>
              </a:buClr>
              <a:buSzPct val="70000"/>
              <a:buFont typeface="Arial" pitchFamily="34" charset="0"/>
              <a:buChar char="•"/>
              <a:defRPr sz="2400" b="1" baseline="0">
                <a:solidFill>
                  <a:schemeClr val="bg2"/>
                </a:solidFill>
                <a:latin typeface="Calibri" pitchFamily="34" charset="0"/>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extLst>
      <p:ext uri="{BB962C8B-B14F-4D97-AF65-F5344CB8AC3E}">
        <p14:creationId xmlns:p14="http://schemas.microsoft.com/office/powerpoint/2010/main" val="898014390"/>
      </p:ext>
    </p:extLst>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Ba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latin typeface="Calibri" pitchFamily="34" charset="0"/>
              </a:defRPr>
            </a:lvl1pPr>
          </a:lstStyle>
          <a:p>
            <a:endParaRPr lang="en-US" dirty="0"/>
          </a:p>
        </p:txBody>
      </p:sp>
    </p:spTree>
    <p:extLst>
      <p:ext uri="{BB962C8B-B14F-4D97-AF65-F5344CB8AC3E}">
        <p14:creationId xmlns:p14="http://schemas.microsoft.com/office/powerpoint/2010/main" val="277878832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asic Content Ba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bg1"/>
              </a:buClr>
              <a:buSzPct val="70000"/>
              <a:buFont typeface="Wingdings" pitchFamily="2" charset="2"/>
              <a:buChar char="§"/>
              <a:defRPr sz="2400" b="1" baseline="0">
                <a:solidFill>
                  <a:schemeClr val="bg2"/>
                </a:solidFill>
                <a:latin typeface="Calibri" pitchFamily="34" charset="0"/>
              </a:defRPr>
            </a:lvl1pPr>
            <a:lvl2pPr marL="742950" indent="-285750">
              <a:buClr>
                <a:schemeClr val="bg1"/>
              </a:buClr>
              <a:buSzPct val="100000"/>
              <a:buFont typeface="Arial" pitchFamily="34" charset="0"/>
              <a:buChar char="•"/>
              <a:defRPr sz="2000">
                <a:solidFill>
                  <a:schemeClr val="bg2"/>
                </a:solidFill>
              </a:defRPr>
            </a:lvl2pPr>
            <a:lvl3pPr marL="1143000" indent="-228600">
              <a:buClr>
                <a:schemeClr val="bg1"/>
              </a:buClr>
              <a:buSzPct val="100000"/>
              <a:buFont typeface="Courier New" pitchFamily="49" charset="0"/>
              <a:buChar char="o"/>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dirty="0" smtClean="0"/>
          </a:p>
          <a:p>
            <a:pPr lvl="1"/>
            <a:endParaRPr lang="en-US" dirty="0" smtClean="0"/>
          </a:p>
          <a:p>
            <a:pPr lvl="2"/>
            <a:endParaRPr lang="en-US" dirty="0" smtClean="0"/>
          </a:p>
          <a:p>
            <a:pPr lvl="3"/>
            <a:endParaRPr lang="en-US" dirty="0"/>
          </a:p>
        </p:txBody>
      </p:sp>
      <p:sp>
        <p:nvSpPr>
          <p:cNvPr id="7" name="Text Placeholder 8"/>
          <p:cNvSpPr>
            <a:spLocks noGrp="1"/>
          </p:cNvSpPr>
          <p:nvPr>
            <p:ph type="body" sz="quarter" idx="10" hasCustomPrompt="1"/>
          </p:nvPr>
        </p:nvSpPr>
        <p:spPr>
          <a:xfrm>
            <a:off x="1905000" y="5791200"/>
            <a:ext cx="67818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extLst>
      <p:ext uri="{BB962C8B-B14F-4D97-AF65-F5344CB8AC3E}">
        <p14:creationId xmlns:p14="http://schemas.microsoft.com/office/powerpoint/2010/main" val="153654022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273175"/>
            <a:ext cx="7772400" cy="1362075"/>
          </a:xfrm>
          <a:prstGeom prst="rect">
            <a:avLst/>
          </a:prstGeom>
        </p:spPr>
        <p:txBody>
          <a:bodyPr anchor="t"/>
          <a:lstStyle>
            <a:lvl1pPr algn="ctr">
              <a:lnSpc>
                <a:spcPts val="3800"/>
              </a:lnSpc>
              <a:defRPr sz="3600" b="1" cap="all" baseline="0">
                <a:solidFill>
                  <a:schemeClr val="bg1"/>
                </a:solidFill>
                <a:effectLst/>
                <a:latin typeface="Calibri" pitchFamily="34" charset="0"/>
              </a:defRPr>
            </a:lvl1pPr>
          </a:lstStyle>
          <a:p>
            <a:r>
              <a:rPr lang="en-US" dirty="0" smtClean="0"/>
              <a:t>Section Header</a:t>
            </a:r>
            <a:br>
              <a:rPr lang="en-US" dirty="0" smtClean="0"/>
            </a:br>
            <a:endParaRPr lang="en-US" dirty="0"/>
          </a:p>
        </p:txBody>
      </p:sp>
      <p:sp>
        <p:nvSpPr>
          <p:cNvPr id="3" name="Text Placeholder 2"/>
          <p:cNvSpPr>
            <a:spLocks noGrp="1"/>
          </p:cNvSpPr>
          <p:nvPr>
            <p:ph type="body" idx="1" hasCustomPrompt="1"/>
          </p:nvPr>
        </p:nvSpPr>
        <p:spPr>
          <a:xfrm>
            <a:off x="722313" y="2743200"/>
            <a:ext cx="7772400" cy="568325"/>
          </a:xfrm>
          <a:prstGeom prst="rect">
            <a:avLst/>
          </a:prstGeom>
        </p:spPr>
        <p:txBody>
          <a:bodyPr anchor="b"/>
          <a:lstStyle>
            <a:lvl1pPr marL="0" indent="0" algn="ctr">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Tree>
    <p:extLst>
      <p:ext uri="{BB962C8B-B14F-4D97-AF65-F5344CB8AC3E}">
        <p14:creationId xmlns:p14="http://schemas.microsoft.com/office/powerpoint/2010/main" val="281300640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bg1"/>
                </a:solidFill>
                <a:effectLst/>
                <a:latin typeface="Calibri" pitchFamily="34" charset="0"/>
              </a:defRPr>
            </a:lvl1pPr>
          </a:lstStyle>
          <a:p>
            <a:r>
              <a:rPr lang="en-US" dirty="0" smtClean="0"/>
              <a:t>Header</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marL="342900" indent="-342900">
              <a:buClr>
                <a:schemeClr val="bg1"/>
              </a:buClr>
              <a:buSzPct val="70000"/>
              <a:buFont typeface="Wingdings" pitchFamily="2" charset="2"/>
              <a:buChar char="§"/>
              <a:defRPr sz="2400" b="1">
                <a:solidFill>
                  <a:schemeClr val="bg2"/>
                </a:solidFill>
                <a:latin typeface="Calibri" pitchFamily="34" charset="0"/>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extLst>
      <p:ext uri="{BB962C8B-B14F-4D97-AF65-F5344CB8AC3E}">
        <p14:creationId xmlns:p14="http://schemas.microsoft.com/office/powerpoint/2010/main" val="240036433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bg1"/>
                </a:solidFill>
                <a:effectLst/>
                <a:latin typeface="Calibri" pitchFamily="34" charset="0"/>
              </a:defRPr>
            </a:lvl1pPr>
          </a:lstStyle>
          <a:p>
            <a:r>
              <a:rPr lang="en-US" dirty="0" smtClean="0"/>
              <a:t>Photo Title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a:t>
            </a:r>
          </a:p>
        </p:txBody>
      </p:sp>
    </p:spTree>
    <p:extLst>
      <p:ext uri="{BB962C8B-B14F-4D97-AF65-F5344CB8AC3E}">
        <p14:creationId xmlns:p14="http://schemas.microsoft.com/office/powerpoint/2010/main" val="2015092190"/>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extLst>
      <p:ext uri="{BB962C8B-B14F-4D97-AF65-F5344CB8AC3E}">
        <p14:creationId xmlns:p14="http://schemas.microsoft.com/office/powerpoint/2010/main" val="246624462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bg1"/>
                </a:solidFill>
                <a:effectLst/>
                <a:latin typeface="Calibri" pitchFamily="34" charset="0"/>
              </a:defRPr>
            </a:lvl1pPr>
          </a:lstStyle>
          <a:p>
            <a:r>
              <a:rPr lang="en-US" dirty="0" smtClean="0"/>
              <a:t>Header</a:t>
            </a:r>
            <a:endParaRPr lang="en-US" dirty="0"/>
          </a:p>
        </p:txBody>
      </p:sp>
      <p:sp>
        <p:nvSpPr>
          <p:cNvPr id="8" name="Content Placeholder 2"/>
          <p:cNvSpPr>
            <a:spLocks noGrp="1"/>
          </p:cNvSpPr>
          <p:nvPr>
            <p:ph idx="1"/>
          </p:nvPr>
        </p:nvSpPr>
        <p:spPr>
          <a:xfrm>
            <a:off x="3575050" y="273051"/>
            <a:ext cx="5111750" cy="5518150"/>
          </a:xfrm>
          <a:prstGeom prst="rect">
            <a:avLst/>
          </a:prstGeom>
        </p:spPr>
        <p:txBody>
          <a:bodyPr anchor="ctr" anchorCtr="0"/>
          <a:lstStyle>
            <a:lvl1pPr marL="342900" indent="-342900">
              <a:buClr>
                <a:schemeClr val="bg1"/>
              </a:buClr>
              <a:buSzPct val="70000"/>
              <a:buFont typeface="Arial" pitchFamily="34" charset="0"/>
              <a:buChar char="•"/>
              <a:defRPr sz="2400" b="1">
                <a:solidFill>
                  <a:schemeClr val="bg2"/>
                </a:solidFill>
                <a:latin typeface="Calibri" pitchFamily="34" charset="0"/>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endParaRPr lang="en-US" dirty="0"/>
          </a:p>
        </p:txBody>
      </p:sp>
      <p:sp>
        <p:nvSpPr>
          <p:cNvPr id="9"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p:txBody>
      </p:sp>
      <p:sp>
        <p:nvSpPr>
          <p:cNvPr id="10"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extLst>
      <p:ext uri="{BB962C8B-B14F-4D97-AF65-F5344CB8AC3E}">
        <p14:creationId xmlns:p14="http://schemas.microsoft.com/office/powerpoint/2010/main" val="367524789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2057400"/>
            <a:ext cx="64008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extLst>
      <p:ext uri="{BB962C8B-B14F-4D97-AF65-F5344CB8AC3E}">
        <p14:creationId xmlns:p14="http://schemas.microsoft.com/office/powerpoint/2010/main" val="11540657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bg1"/>
              </a:buClr>
              <a:buSzPct val="70000"/>
              <a:buFont typeface="Arial" pitchFamily="34" charset="0"/>
              <a:buChar char="•"/>
              <a:defRPr sz="2400" b="1" baseline="0">
                <a:solidFill>
                  <a:schemeClr val="bg2"/>
                </a:solidFill>
                <a:latin typeface="Calibri" pitchFamily="34" charset="0"/>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2_line_head_footer">
    <p:spTree>
      <p:nvGrpSpPr>
        <p:cNvPr id="1" name=""/>
        <p:cNvGrpSpPr/>
        <p:nvPr/>
      </p:nvGrpSpPr>
      <p:grpSpPr>
        <a:xfrm>
          <a:off x="0" y="0"/>
          <a:ext cx="0" cy="0"/>
          <a:chOff x="0" y="0"/>
          <a:chExt cx="0" cy="0"/>
        </a:xfrm>
      </p:grpSpPr>
      <p:sp>
        <p:nvSpPr>
          <p:cNvPr id="2" name="Title 1"/>
          <p:cNvSpPr>
            <a:spLocks noGrp="1"/>
          </p:cNvSpPr>
          <p:nvPr>
            <p:ph type="title"/>
          </p:nvPr>
        </p:nvSpPr>
        <p:spPr>
          <a:xfrm>
            <a:off x="0" y="13369"/>
            <a:ext cx="9144000" cy="1554174"/>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707502"/>
            <a:ext cx="8229600" cy="3966122"/>
          </a:xfrm>
          <a:prstGeom prst="rect">
            <a:avLst/>
          </a:prstGeom>
        </p:spPr>
        <p:txBody>
          <a:bodyPr/>
          <a:lstStyle>
            <a:lvl1pPr>
              <a:buClr>
                <a:schemeClr val="bg2">
                  <a:lumMod val="40000"/>
                  <a:lumOff val="60000"/>
                </a:schemeClr>
              </a:buClr>
              <a:defRPr/>
            </a:lvl1pPr>
            <a:lvl2pPr>
              <a:buClr>
                <a:schemeClr val="bg2">
                  <a:lumMod val="40000"/>
                  <a:lumOff val="60000"/>
                </a:schemeClr>
              </a:buClr>
              <a:defRPr/>
            </a:lvl2pPr>
            <a:lvl3pPr>
              <a:buClr>
                <a:schemeClr val="bg2">
                  <a:lumMod val="40000"/>
                  <a:lumOff val="60000"/>
                </a:schemeClr>
              </a:buClr>
              <a:defRPr/>
            </a:lvl3pPr>
            <a:lvl4pPr>
              <a:buClr>
                <a:schemeClr val="bg2">
                  <a:lumMod val="40000"/>
                  <a:lumOff val="60000"/>
                </a:schemeClr>
              </a:buClr>
              <a:defRPr/>
            </a:lvl4pPr>
            <a:lvl5pPr>
              <a:buClr>
                <a:schemeClr val="bg2">
                  <a:lumMod val="40000"/>
                  <a:lumOff val="6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6"/>
          <p:cNvSpPr>
            <a:spLocks noGrp="1"/>
          </p:cNvSpPr>
          <p:nvPr>
            <p:ph type="ftr" sz="quarter" idx="10"/>
          </p:nvPr>
        </p:nvSpPr>
        <p:spPr>
          <a:xfrm>
            <a:off x="457200" y="6403975"/>
            <a:ext cx="8229600" cy="365125"/>
          </a:xfrm>
          <a:prstGeom prst="rect">
            <a:avLst/>
          </a:prstGeom>
        </p:spPr>
        <p:txBody>
          <a:bodyPr/>
          <a:lstStyle>
            <a:lvl1pPr>
              <a:defRPr sz="1400" i="1"/>
            </a:lvl1pPr>
          </a:lstStyle>
          <a:p>
            <a:pPr>
              <a:defRPr/>
            </a:pPr>
            <a:endParaRPr lang="en-US"/>
          </a:p>
        </p:txBody>
      </p:sp>
    </p:spTree>
    <p:extLst>
      <p:ext uri="{BB962C8B-B14F-4D97-AF65-F5344CB8AC3E}">
        <p14:creationId xmlns:p14="http://schemas.microsoft.com/office/powerpoint/2010/main" val="288228920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Ba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latin typeface="Calibri" pitchFamily="34" charset="0"/>
              </a:defRPr>
            </a:lvl1pPr>
          </a:lstStyle>
          <a:p>
            <a:endParaRPr lang="en-US" dirty="0"/>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asic Content Ba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bg1"/>
              </a:buClr>
              <a:buSzPct val="70000"/>
              <a:buFont typeface="Wingdings" pitchFamily="2" charset="2"/>
              <a:buChar char="§"/>
              <a:defRPr sz="2400" b="1" baseline="0">
                <a:solidFill>
                  <a:schemeClr val="bg2"/>
                </a:solidFill>
                <a:latin typeface="Calibri" pitchFamily="34" charset="0"/>
              </a:defRPr>
            </a:lvl1pPr>
            <a:lvl2pPr marL="742950" indent="-285750">
              <a:buClr>
                <a:schemeClr val="bg1"/>
              </a:buClr>
              <a:buSzPct val="100000"/>
              <a:buFont typeface="Arial" pitchFamily="34" charset="0"/>
              <a:buChar char="•"/>
              <a:defRPr sz="2000">
                <a:solidFill>
                  <a:schemeClr val="bg2"/>
                </a:solidFill>
              </a:defRPr>
            </a:lvl2pPr>
            <a:lvl3pPr marL="1143000" indent="-228600">
              <a:buClr>
                <a:schemeClr val="bg1"/>
              </a:buClr>
              <a:buSzPct val="100000"/>
              <a:buFont typeface="Courier New" pitchFamily="49" charset="0"/>
              <a:buChar char="o"/>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dirty="0" smtClean="0"/>
          </a:p>
          <a:p>
            <a:pPr lvl="1"/>
            <a:endParaRPr lang="en-US" dirty="0" smtClean="0"/>
          </a:p>
          <a:p>
            <a:pPr lvl="2"/>
            <a:endParaRPr lang="en-US" dirty="0" smtClean="0"/>
          </a:p>
          <a:p>
            <a:pPr lvl="3"/>
            <a:endParaRPr lang="en-US" dirty="0"/>
          </a:p>
        </p:txBody>
      </p:sp>
      <p:sp>
        <p:nvSpPr>
          <p:cNvPr id="7" name="Text Placeholder 8"/>
          <p:cNvSpPr>
            <a:spLocks noGrp="1"/>
          </p:cNvSpPr>
          <p:nvPr>
            <p:ph type="body" sz="quarter" idx="10" hasCustomPrompt="1"/>
          </p:nvPr>
        </p:nvSpPr>
        <p:spPr>
          <a:xfrm>
            <a:off x="1905000" y="5791200"/>
            <a:ext cx="67818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273175"/>
            <a:ext cx="7772400" cy="1362075"/>
          </a:xfrm>
          <a:prstGeom prst="rect">
            <a:avLst/>
          </a:prstGeom>
        </p:spPr>
        <p:txBody>
          <a:bodyPr anchor="t"/>
          <a:lstStyle>
            <a:lvl1pPr algn="ctr">
              <a:lnSpc>
                <a:spcPts val="3800"/>
              </a:lnSpc>
              <a:defRPr sz="3600" b="1" cap="all" baseline="0">
                <a:solidFill>
                  <a:schemeClr val="bg1"/>
                </a:solidFill>
                <a:effectLst/>
                <a:latin typeface="Calibri" pitchFamily="34" charset="0"/>
              </a:defRPr>
            </a:lvl1pPr>
          </a:lstStyle>
          <a:p>
            <a:r>
              <a:rPr lang="en-US" dirty="0" smtClean="0"/>
              <a:t>Section Header</a:t>
            </a:r>
            <a:br>
              <a:rPr lang="en-US" dirty="0" smtClean="0"/>
            </a:br>
            <a:endParaRPr lang="en-US" dirty="0"/>
          </a:p>
        </p:txBody>
      </p:sp>
      <p:sp>
        <p:nvSpPr>
          <p:cNvPr id="3" name="Text Placeholder 2"/>
          <p:cNvSpPr>
            <a:spLocks noGrp="1"/>
          </p:cNvSpPr>
          <p:nvPr>
            <p:ph type="body" idx="1" hasCustomPrompt="1"/>
          </p:nvPr>
        </p:nvSpPr>
        <p:spPr>
          <a:xfrm>
            <a:off x="722313" y="2743200"/>
            <a:ext cx="7772400" cy="568325"/>
          </a:xfrm>
          <a:prstGeom prst="rect">
            <a:avLst/>
          </a:prstGeom>
        </p:spPr>
        <p:txBody>
          <a:bodyPr anchor="b"/>
          <a:lstStyle>
            <a:lvl1pPr marL="0" indent="0" algn="ctr">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bg1"/>
                </a:solidFill>
                <a:effectLst/>
                <a:latin typeface="Calibri" pitchFamily="34" charset="0"/>
              </a:defRPr>
            </a:lvl1pPr>
          </a:lstStyle>
          <a:p>
            <a:r>
              <a:rPr lang="en-US" dirty="0" smtClean="0"/>
              <a:t>Header</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marL="342900" indent="-342900">
              <a:buClr>
                <a:schemeClr val="bg1"/>
              </a:buClr>
              <a:buSzPct val="70000"/>
              <a:buFont typeface="Wingdings" pitchFamily="2" charset="2"/>
              <a:buChar char="§"/>
              <a:defRPr sz="2400" b="1">
                <a:solidFill>
                  <a:schemeClr val="bg2"/>
                </a:solidFill>
                <a:latin typeface="Calibri" pitchFamily="34" charset="0"/>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bg1"/>
                </a:solidFill>
                <a:effectLst/>
                <a:latin typeface="Calibri" pitchFamily="34" charset="0"/>
              </a:defRPr>
            </a:lvl1pPr>
          </a:lstStyle>
          <a:p>
            <a:r>
              <a:rPr lang="en-US" dirty="0" smtClean="0"/>
              <a:t>Photo Title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a:t>
            </a: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bg1"/>
                </a:solidFill>
                <a:effectLst/>
                <a:latin typeface="Calibri" pitchFamily="34" charset="0"/>
              </a:defRPr>
            </a:lvl1pPr>
          </a:lstStyle>
          <a:p>
            <a:r>
              <a:rPr lang="en-US" dirty="0" smtClean="0"/>
              <a:t>Header</a:t>
            </a:r>
            <a:endParaRPr lang="en-US" dirty="0"/>
          </a:p>
        </p:txBody>
      </p:sp>
      <p:sp>
        <p:nvSpPr>
          <p:cNvPr id="8" name="Content Placeholder 2"/>
          <p:cNvSpPr>
            <a:spLocks noGrp="1"/>
          </p:cNvSpPr>
          <p:nvPr>
            <p:ph idx="1"/>
          </p:nvPr>
        </p:nvSpPr>
        <p:spPr>
          <a:xfrm>
            <a:off x="3575050" y="273051"/>
            <a:ext cx="5111750" cy="5518150"/>
          </a:xfrm>
          <a:prstGeom prst="rect">
            <a:avLst/>
          </a:prstGeom>
        </p:spPr>
        <p:txBody>
          <a:bodyPr anchor="ctr" anchorCtr="0"/>
          <a:lstStyle>
            <a:lvl1pPr marL="342900" indent="-342900">
              <a:buClr>
                <a:schemeClr val="bg1"/>
              </a:buClr>
              <a:buSzPct val="70000"/>
              <a:buFont typeface="Arial" pitchFamily="34" charset="0"/>
              <a:buChar char="•"/>
              <a:defRPr sz="2400" b="1">
                <a:solidFill>
                  <a:schemeClr val="bg2"/>
                </a:solidFill>
                <a:latin typeface="Calibri" pitchFamily="34" charset="0"/>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endParaRPr lang="en-US" dirty="0"/>
          </a:p>
        </p:txBody>
      </p:sp>
      <p:sp>
        <p:nvSpPr>
          <p:cNvPr id="9"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p:txBody>
      </p:sp>
      <p:sp>
        <p:nvSpPr>
          <p:cNvPr id="10"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4" r:id="rId1"/>
    <p:sldLayoutId id="2147483716" r:id="rId2"/>
    <p:sldLayoutId id="2147483717" r:id="rId3"/>
    <p:sldLayoutId id="2147483718" r:id="rId4"/>
    <p:sldLayoutId id="2147483719" r:id="rId5"/>
    <p:sldLayoutId id="2147483720" r:id="rId6"/>
    <p:sldLayoutId id="2147483721" r:id="rId7"/>
    <p:sldLayoutId id="2147483722" r:id="rId8"/>
    <p:sldLayoutId id="2147483724" r:id="rId9"/>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84762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28.jpe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hyperlink" Target="http://www.cdc.gov/EI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gif"/><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file:///E:\CDC%20Work\EIS_timeline_slides\EIS_timeline_slides.p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hyperlink" Target="mailto:eis@cdc.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IS Logo" title="EIS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3844" y="1450844"/>
            <a:ext cx="3956312" cy="3956312"/>
          </a:xfrm>
          <a:prstGeom prst="rect">
            <a:avLst/>
          </a:prstGeom>
        </p:spPr>
      </p:pic>
      <p:sp>
        <p:nvSpPr>
          <p:cNvPr id="10" name="Text Placeholder 5"/>
          <p:cNvSpPr txBox="1">
            <a:spLocks/>
          </p:cNvSpPr>
          <p:nvPr/>
        </p:nvSpPr>
        <p:spPr>
          <a:xfrm>
            <a:off x="2143125" y="6245007"/>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FFFFFF"/>
                </a:solidFill>
              </a:rPr>
              <a:t>Center for Surveillance, Epidemiology, and Laboratory Services</a:t>
            </a:r>
            <a:endParaRPr lang="en-US" dirty="0">
              <a:solidFill>
                <a:srgbClr val="FFFFFF"/>
              </a:solidFill>
            </a:endParaRPr>
          </a:p>
        </p:txBody>
      </p:sp>
      <p:sp>
        <p:nvSpPr>
          <p:cNvPr id="11" name="Text Placeholder 6"/>
          <p:cNvSpPr txBox="1">
            <a:spLocks/>
          </p:cNvSpPr>
          <p:nvPr/>
        </p:nvSpPr>
        <p:spPr>
          <a:xfrm>
            <a:off x="2115456" y="6439526"/>
            <a:ext cx="4666343" cy="228600"/>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333333"/>
                </a:solidFill>
              </a:rPr>
              <a:t>Division of Scientific Education and Professional Development</a:t>
            </a:r>
            <a:endParaRPr lang="en-US" dirty="0">
              <a:solidFill>
                <a:srgbClr val="333333"/>
              </a:solidFill>
            </a:endParaRPr>
          </a:p>
        </p:txBody>
      </p:sp>
      <p:sp>
        <p:nvSpPr>
          <p:cNvPr id="4" name="Title 3"/>
          <p:cNvSpPr>
            <a:spLocks noGrp="1"/>
          </p:cNvSpPr>
          <p:nvPr>
            <p:ph type="title"/>
          </p:nvPr>
        </p:nvSpPr>
        <p:spPr>
          <a:xfrm>
            <a:off x="335280" y="716602"/>
            <a:ext cx="8487166" cy="630633"/>
          </a:xfrm>
          <a:solidFill>
            <a:schemeClr val="accent1">
              <a:lumMod val="50000"/>
              <a:alpha val="58000"/>
            </a:schemeClr>
          </a:solidFill>
        </p:spPr>
        <p:txBody>
          <a:bodyPr/>
          <a:lstStyle/>
          <a:p>
            <a:pPr>
              <a:lnSpc>
                <a:spcPct val="100000"/>
              </a:lnSpc>
            </a:pPr>
            <a:r>
              <a:rPr lang="en-US" sz="3200" dirty="0" smtClean="0">
                <a:solidFill>
                  <a:schemeClr val="bg2"/>
                </a:solidFill>
                <a:latin typeface="Arial" panose="020B0604020202020204" pitchFamily="34" charset="0"/>
                <a:cs typeface="Arial" panose="020B0604020202020204" pitchFamily="34" charset="0"/>
              </a:rPr>
              <a:t>CDC’s Epidemic Intelligence Service</a:t>
            </a:r>
            <a:endParaRPr lang="en-US" sz="3200"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1837151"/>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image" title="background imag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6125" y="929020"/>
            <a:ext cx="6731750" cy="5031675"/>
          </a:xfrm>
        </p:spPr>
      </p:pic>
      <p:sp>
        <p:nvSpPr>
          <p:cNvPr id="8" name="TextBox 7"/>
          <p:cNvSpPr txBox="1"/>
          <p:nvPr/>
        </p:nvSpPr>
        <p:spPr>
          <a:xfrm>
            <a:off x="295422" y="539362"/>
            <a:ext cx="8553156" cy="646331"/>
          </a:xfrm>
          <a:prstGeom prst="rect">
            <a:avLst/>
          </a:prstGeom>
          <a:solidFill>
            <a:schemeClr val="accent6">
              <a:lumMod val="50000"/>
              <a:lumOff val="50000"/>
            </a:schemeClr>
          </a:solidFill>
          <a:effectLst>
            <a:softEdge rad="31750"/>
          </a:effectLst>
        </p:spPr>
        <p:txBody>
          <a:bodyPr wrap="square" rtlCol="0">
            <a:spAutoFit/>
          </a:bodyPr>
          <a:lstStyle/>
          <a:p>
            <a:pPr algn="ctr"/>
            <a:r>
              <a:rPr lang="en-US" sz="3600" b="1" dirty="0" smtClean="0">
                <a:solidFill>
                  <a:srgbClr val="FFFFFF"/>
                </a:solidFill>
                <a:latin typeface="Arial" panose="020B0604020202020204" pitchFamily="34" charset="0"/>
                <a:cs typeface="Arial" panose="020B0604020202020204" pitchFamily="34" charset="0"/>
              </a:rPr>
              <a:t>EIS Mission: Training</a:t>
            </a:r>
            <a:endParaRPr lang="en-US" sz="3600" b="1" dirty="0">
              <a:solidFill>
                <a:srgbClr val="FFFFFF"/>
              </a:solidFill>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1206125" y="2691775"/>
            <a:ext cx="6731750" cy="3210041"/>
          </a:xfrm>
          <a:prstGeom prst="rect">
            <a:avLst/>
          </a:prstGeom>
          <a:solidFill>
            <a:schemeClr val="accent6">
              <a:lumMod val="50000"/>
              <a:lumOff val="50000"/>
            </a:schemeClr>
          </a:solidFill>
        </p:spPr>
        <p:txBody>
          <a:bodyPr/>
          <a:lstStyle>
            <a:lvl1pPr marL="342900" indent="-342900" algn="l" defTabSz="914400" rtl="0" eaLnBrk="1" latinLnBrk="0" hangingPunct="1">
              <a:spcBef>
                <a:spcPct val="20000"/>
              </a:spcBef>
              <a:buClr>
                <a:schemeClr val="bg1"/>
              </a:buClr>
              <a:buSzPct val="70000"/>
              <a:buFont typeface="Arial" pitchFamily="34" charset="0"/>
              <a:buChar char="•"/>
              <a:defRPr sz="2400" b="1" kern="1200" baseline="0">
                <a:solidFill>
                  <a:schemeClr val="bg2"/>
                </a:solidFill>
                <a:latin typeface="Calibri" pitchFamily="34" charset="0"/>
                <a:ea typeface="+mn-ea"/>
                <a:cs typeface="+mn-cs"/>
              </a:defRPr>
            </a:lvl1pPr>
            <a:lvl2pPr marL="742950" indent="-285750" algn="l" defTabSz="914400" rtl="0" eaLnBrk="1" latinLnBrk="0" hangingPunct="1">
              <a:spcBef>
                <a:spcPct val="20000"/>
              </a:spcBef>
              <a:buClr>
                <a:schemeClr val="bg1"/>
              </a:buClr>
              <a:buSzPct val="100000"/>
              <a:buFont typeface="Wingdings" pitchFamily="2" charset="2"/>
              <a:buChar char="§"/>
              <a:defRPr sz="2000" kern="1200">
                <a:solidFill>
                  <a:schemeClr val="bg2"/>
                </a:solidFill>
                <a:latin typeface="+mn-lt"/>
                <a:ea typeface="+mn-ea"/>
                <a:cs typeface="+mn-cs"/>
              </a:defRPr>
            </a:lvl2pPr>
            <a:lvl3pPr marL="1143000" indent="-228600" algn="l" defTabSz="914400" rtl="0" eaLnBrk="1" latinLnBrk="0" hangingPunct="1">
              <a:spcBef>
                <a:spcPct val="20000"/>
              </a:spcBef>
              <a:buClr>
                <a:schemeClr val="bg1"/>
              </a:buClr>
              <a:buSzPct val="100000"/>
              <a:buFont typeface="Arial" pitchFamily="34" charset="0"/>
              <a:buChar char="•"/>
              <a:defRPr sz="1800" kern="1200">
                <a:solidFill>
                  <a:schemeClr val="bg2"/>
                </a:solidFill>
                <a:latin typeface="+mn-lt"/>
                <a:ea typeface="+mn-ea"/>
                <a:cs typeface="+mn-cs"/>
              </a:defRPr>
            </a:lvl3pPr>
            <a:lvl4pPr marL="1600200" indent="-228600" algn="l" defTabSz="914400" rtl="0" eaLnBrk="1" latinLnBrk="0" hangingPunct="1">
              <a:spcBef>
                <a:spcPct val="20000"/>
              </a:spcBef>
              <a:buClr>
                <a:schemeClr val="bg1"/>
              </a:buClr>
              <a:buSzPct val="70000"/>
              <a:buFont typeface="Courier New" pitchFamily="49" charset="0"/>
              <a:buChar char="o"/>
              <a:defRPr sz="1800" kern="1200" baseline="0">
                <a:solidFill>
                  <a:schemeClr val="bg2"/>
                </a:solidFill>
                <a:latin typeface="+mn-lt"/>
                <a:ea typeface="+mn-ea"/>
                <a:cs typeface="+mn-cs"/>
              </a:defRPr>
            </a:lvl4pPr>
            <a:lvl5pPr marL="2057400" indent="-228600" algn="l" defTabSz="914400" rtl="0" eaLnBrk="1" latinLnBrk="0" hangingPunct="1">
              <a:spcBef>
                <a:spcPct val="20000"/>
              </a:spcBef>
              <a:buClr>
                <a:schemeClr val="bg1"/>
              </a:buClr>
              <a:buSzPct val="7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Clr>
                <a:srgbClr val="FFC000"/>
              </a:buClr>
              <a:buNone/>
            </a:pPr>
            <a:r>
              <a:rPr lang="en-US" sz="2800" dirty="0">
                <a:solidFill>
                  <a:srgbClr val="FFFFFF"/>
                </a:solidFill>
                <a:latin typeface="Arial" panose="020B0604020202020204" pitchFamily="34" charset="0"/>
                <a:cs typeface="Arial" panose="020B0604020202020204" pitchFamily="34" charset="0"/>
              </a:rPr>
              <a:t>Skill development work </a:t>
            </a:r>
            <a:r>
              <a:rPr lang="en-US" sz="2800" dirty="0" smtClean="0">
                <a:solidFill>
                  <a:srgbClr val="FFFFFF"/>
                </a:solidFill>
                <a:latin typeface="Arial" panose="020B0604020202020204" pitchFamily="34" charset="0"/>
                <a:cs typeface="Arial" panose="020B0604020202020204" pitchFamily="34" charset="0"/>
              </a:rPr>
              <a:t>includes</a:t>
            </a:r>
          </a:p>
          <a:p>
            <a:pPr lvl="1">
              <a:buClr>
                <a:schemeClr val="bg2"/>
              </a:buClr>
              <a:buFont typeface="Arial" panose="020B0604020202020204" pitchFamily="34" charset="0"/>
              <a:buChar char="•"/>
            </a:pPr>
            <a:r>
              <a:rPr lang="en-US" sz="2800" dirty="0" smtClean="0">
                <a:solidFill>
                  <a:srgbClr val="FFFFFF"/>
                </a:solidFill>
                <a:latin typeface="Arial" panose="020B0604020202020204" pitchFamily="34" charset="0"/>
                <a:cs typeface="Arial" panose="020B0604020202020204" pitchFamily="34" charset="0"/>
              </a:rPr>
              <a:t>Applied epidemiology</a:t>
            </a:r>
          </a:p>
          <a:p>
            <a:pPr lvl="1">
              <a:buClr>
                <a:schemeClr val="bg2"/>
              </a:buClr>
              <a:buFont typeface="Arial" panose="020B0604020202020204" pitchFamily="34" charset="0"/>
              <a:buChar char="•"/>
            </a:pPr>
            <a:r>
              <a:rPr lang="en-US" sz="2800" dirty="0" smtClean="0">
                <a:solidFill>
                  <a:srgbClr val="FFFFFF"/>
                </a:solidFill>
                <a:latin typeface="Arial" panose="020B0604020202020204" pitchFamily="34" charset="0"/>
                <a:cs typeface="Arial" panose="020B0604020202020204" pitchFamily="34" charset="0"/>
              </a:rPr>
              <a:t>Quantitative methods</a:t>
            </a:r>
          </a:p>
          <a:p>
            <a:pPr lvl="1">
              <a:buClr>
                <a:schemeClr val="bg2"/>
              </a:buClr>
              <a:buFont typeface="Arial" panose="020B0604020202020204" pitchFamily="34" charset="0"/>
              <a:buChar char="•"/>
            </a:pPr>
            <a:r>
              <a:rPr lang="en-US" sz="2800" dirty="0" smtClean="0">
                <a:solidFill>
                  <a:srgbClr val="FFFFFF"/>
                </a:solidFill>
                <a:latin typeface="Arial" panose="020B0604020202020204" pitchFamily="34" charset="0"/>
                <a:cs typeface="Arial" panose="020B0604020202020204" pitchFamily="34" charset="0"/>
              </a:rPr>
              <a:t>Research design</a:t>
            </a:r>
          </a:p>
          <a:p>
            <a:pPr lvl="1">
              <a:buClr>
                <a:schemeClr val="bg2"/>
              </a:buClr>
              <a:buFont typeface="Arial" panose="020B0604020202020204" pitchFamily="34" charset="0"/>
              <a:buChar char="•"/>
            </a:pPr>
            <a:r>
              <a:rPr lang="en-US" sz="2800" dirty="0" smtClean="0">
                <a:solidFill>
                  <a:srgbClr val="FFFFFF"/>
                </a:solidFill>
                <a:latin typeface="Arial" panose="020B0604020202020204" pitchFamily="34" charset="0"/>
                <a:cs typeface="Arial" panose="020B0604020202020204" pitchFamily="34" charset="0"/>
              </a:rPr>
              <a:t>Epidemiologic judgment</a:t>
            </a:r>
          </a:p>
          <a:p>
            <a:pPr lvl="1">
              <a:buClr>
                <a:schemeClr val="bg2"/>
              </a:buClr>
              <a:buFont typeface="Arial" panose="020B0604020202020204" pitchFamily="34" charset="0"/>
              <a:buChar char="•"/>
            </a:pPr>
            <a:r>
              <a:rPr lang="en-US" sz="2800" dirty="0" smtClean="0">
                <a:solidFill>
                  <a:srgbClr val="FFFFFF"/>
                </a:solidFill>
                <a:latin typeface="Arial" panose="020B0604020202020204" pitchFamily="34" charset="0"/>
                <a:cs typeface="Arial" panose="020B0604020202020204" pitchFamily="34" charset="0"/>
              </a:rPr>
              <a:t>Health communication</a:t>
            </a:r>
            <a:endParaRPr lang="en-US" sz="2800" dirty="0">
              <a:solidFill>
                <a:srgbClr val="FFFFFF"/>
              </a:solidFill>
              <a:latin typeface="Arial" panose="020B0604020202020204" pitchFamily="34" charset="0"/>
              <a:cs typeface="Arial" panose="020B0604020202020204" pitchFamily="34" charset="0"/>
            </a:endParaRPr>
          </a:p>
        </p:txBody>
      </p:sp>
      <p:sp>
        <p:nvSpPr>
          <p:cNvPr id="2" name="Title 1" hidden="1"/>
          <p:cNvSpPr>
            <a:spLocks noGrp="1"/>
          </p:cNvSpPr>
          <p:nvPr>
            <p:ph type="title"/>
          </p:nvPr>
        </p:nvSpPr>
        <p:spPr/>
        <p:txBody>
          <a:bodyPr/>
          <a:lstStyle/>
          <a:p>
            <a:pPr rtl="0" eaLnBrk="1" latinLnBrk="0" hangingPunct="1"/>
            <a:r>
              <a:rPr lang="en-US" sz="3600" b="1" kern="1200" dirty="0" smtClean="0">
                <a:solidFill>
                  <a:srgbClr val="FFFFFF"/>
                </a:solidFill>
                <a:effectLst/>
                <a:latin typeface="Arial" panose="020B0604020202020204" pitchFamily="34" charset="0"/>
                <a:ea typeface="+mn-ea"/>
                <a:cs typeface="Arial" panose="020B0604020202020204" pitchFamily="34" charset="0"/>
              </a:rPr>
              <a:t>EIS Mission: Training</a:t>
            </a:r>
            <a:endParaRPr lang="en-US" dirty="0"/>
          </a:p>
        </p:txBody>
      </p:sp>
    </p:spTree>
    <p:extLst>
      <p:ext uri="{BB962C8B-B14F-4D97-AF65-F5344CB8AC3E}">
        <p14:creationId xmlns:p14="http://schemas.microsoft.com/office/powerpoint/2010/main" val="41593413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image" title="background imag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30638" y="772978"/>
            <a:ext cx="7082725" cy="5312044"/>
          </a:xfrm>
        </p:spPr>
      </p:pic>
      <p:sp>
        <p:nvSpPr>
          <p:cNvPr id="8" name="TextBox 7"/>
          <p:cNvSpPr txBox="1"/>
          <p:nvPr/>
        </p:nvSpPr>
        <p:spPr>
          <a:xfrm>
            <a:off x="309489" y="535601"/>
            <a:ext cx="8525021" cy="646331"/>
          </a:xfrm>
          <a:prstGeom prst="rect">
            <a:avLst/>
          </a:prstGeom>
          <a:solidFill>
            <a:schemeClr val="accent6">
              <a:lumMod val="50000"/>
              <a:lumOff val="50000"/>
            </a:schemeClr>
          </a:solidFill>
          <a:effectLst>
            <a:softEdge rad="31750"/>
          </a:effectLst>
        </p:spPr>
        <p:txBody>
          <a:bodyPr wrap="square" rtlCol="0">
            <a:spAutoFit/>
          </a:bodyPr>
          <a:lstStyle/>
          <a:p>
            <a:pPr algn="ctr"/>
            <a:r>
              <a:rPr lang="en-US" sz="3600" b="1" dirty="0" smtClean="0">
                <a:solidFill>
                  <a:srgbClr val="FFFFFF"/>
                </a:solidFill>
                <a:latin typeface="Arial" panose="020B0604020202020204" pitchFamily="34" charset="0"/>
                <a:cs typeface="Arial" panose="020B0604020202020204" pitchFamily="34" charset="0"/>
              </a:rPr>
              <a:t>EIS Officer Assignments</a:t>
            </a:r>
            <a:endParaRPr lang="en-US" sz="3600" b="1" dirty="0">
              <a:solidFill>
                <a:srgbClr val="FFFFFF"/>
              </a:solidFill>
              <a:latin typeface="Arial" panose="020B0604020202020204" pitchFamily="34" charset="0"/>
              <a:cs typeface="Arial" panose="020B0604020202020204" pitchFamily="34" charset="0"/>
            </a:endParaRPr>
          </a:p>
        </p:txBody>
      </p:sp>
      <p:sp>
        <p:nvSpPr>
          <p:cNvPr id="6" name="TextBox 5"/>
          <p:cNvSpPr txBox="1"/>
          <p:nvPr/>
        </p:nvSpPr>
        <p:spPr>
          <a:xfrm>
            <a:off x="979553" y="3088758"/>
            <a:ext cx="7184895" cy="2677656"/>
          </a:xfrm>
          <a:prstGeom prst="rect">
            <a:avLst/>
          </a:prstGeom>
          <a:solidFill>
            <a:schemeClr val="accent6">
              <a:lumMod val="50000"/>
              <a:lumOff val="50000"/>
            </a:schemeClr>
          </a:solidFill>
          <a:effectLst>
            <a:softEdge rad="31750"/>
          </a:effectLst>
        </p:spPr>
        <p:txBody>
          <a:bodyPr wrap="square" rtlCol="0">
            <a:spAutoFit/>
          </a:bodyPr>
          <a:lstStyle/>
          <a:p>
            <a:r>
              <a:rPr lang="en-US" sz="2800" dirty="0" smtClean="0">
                <a:solidFill>
                  <a:srgbClr val="FFFFFF"/>
                </a:solidFill>
                <a:latin typeface="Arial" panose="020B0604020202020204" pitchFamily="34" charset="0"/>
                <a:cs typeface="Arial" panose="020B0604020202020204" pitchFamily="34" charset="0"/>
              </a:rPr>
              <a:t>State or local health departments</a:t>
            </a:r>
          </a:p>
          <a:p>
            <a:pPr marL="800100" lvl="1" indent="-342900">
              <a:buFont typeface="Arial" panose="020B0604020202020204" pitchFamily="34" charset="0"/>
              <a:buChar char="•"/>
            </a:pPr>
            <a:r>
              <a:rPr lang="en-US" sz="2800" dirty="0" smtClean="0">
                <a:solidFill>
                  <a:srgbClr val="FFFFFF"/>
                </a:solidFill>
                <a:latin typeface="Arial" panose="020B0604020202020204" pitchFamily="34" charset="0"/>
                <a:cs typeface="Arial" panose="020B0604020202020204" pitchFamily="34" charset="0"/>
              </a:rPr>
              <a:t>Broad front-line public health experience</a:t>
            </a:r>
          </a:p>
          <a:p>
            <a:pPr marL="800100" lvl="1" indent="-342900">
              <a:buFont typeface="Arial" panose="020B0604020202020204" pitchFamily="34" charset="0"/>
              <a:buChar char="•"/>
            </a:pPr>
            <a:r>
              <a:rPr lang="en-US" sz="2800" dirty="0" smtClean="0">
                <a:solidFill>
                  <a:srgbClr val="FFFFFF"/>
                </a:solidFill>
                <a:latin typeface="Arial" panose="020B0604020202020204" pitchFamily="34" charset="0"/>
                <a:cs typeface="Arial" panose="020B0604020202020204" pitchFamily="34" charset="0"/>
              </a:rPr>
              <a:t>Surveillance, investigation, and intervention</a:t>
            </a:r>
          </a:p>
          <a:p>
            <a:endParaRPr lang="en-US" sz="2800" dirty="0">
              <a:solidFill>
                <a:srgbClr val="FFFFFF"/>
              </a:solidFill>
              <a:latin typeface="Microsoft Sans Serif" panose="020B0604020202020204" pitchFamily="34" charset="0"/>
              <a:cs typeface="Microsoft Sans Serif" panose="020B0604020202020204" pitchFamily="34" charset="0"/>
            </a:endParaRPr>
          </a:p>
        </p:txBody>
      </p:sp>
      <p:sp>
        <p:nvSpPr>
          <p:cNvPr id="2" name="Title 1" hidden="1"/>
          <p:cNvSpPr>
            <a:spLocks noGrp="1"/>
          </p:cNvSpPr>
          <p:nvPr>
            <p:ph type="title"/>
          </p:nvPr>
        </p:nvSpPr>
        <p:spPr/>
        <p:txBody>
          <a:bodyPr/>
          <a:lstStyle/>
          <a:p>
            <a:pPr rtl="0" eaLnBrk="1" latinLnBrk="0" hangingPunct="1"/>
            <a:r>
              <a:rPr lang="en-US" sz="3600" b="1" kern="1200" dirty="0" smtClean="0">
                <a:solidFill>
                  <a:srgbClr val="FFFFFF"/>
                </a:solidFill>
                <a:effectLst/>
                <a:latin typeface="Arial" panose="020B0604020202020204" pitchFamily="34" charset="0"/>
                <a:ea typeface="+mn-ea"/>
                <a:cs typeface="Arial" panose="020B0604020202020204" pitchFamily="34" charset="0"/>
              </a:rPr>
              <a:t>EIS Officer Assignments</a:t>
            </a:r>
            <a:endParaRPr lang="en-US" dirty="0"/>
          </a:p>
        </p:txBody>
      </p:sp>
    </p:spTree>
    <p:extLst>
      <p:ext uri="{BB962C8B-B14F-4D97-AF65-F5344CB8AC3E}">
        <p14:creationId xmlns:p14="http://schemas.microsoft.com/office/powerpoint/2010/main" val="1850823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image" title="background imag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5653" y="848356"/>
            <a:ext cx="7212694" cy="5409521"/>
          </a:xfrm>
        </p:spPr>
      </p:pic>
      <p:sp>
        <p:nvSpPr>
          <p:cNvPr id="7" name="TextBox 6"/>
          <p:cNvSpPr txBox="1"/>
          <p:nvPr/>
        </p:nvSpPr>
        <p:spPr>
          <a:xfrm>
            <a:off x="901283" y="2437437"/>
            <a:ext cx="7341434" cy="3108543"/>
          </a:xfrm>
          <a:prstGeom prst="rect">
            <a:avLst/>
          </a:prstGeom>
          <a:solidFill>
            <a:schemeClr val="accent6">
              <a:lumMod val="50000"/>
              <a:lumOff val="50000"/>
            </a:schemeClr>
          </a:solidFill>
          <a:effectLst>
            <a:softEdge rad="31750"/>
          </a:effectLst>
        </p:spPr>
        <p:txBody>
          <a:bodyPr wrap="square" rtlCol="0">
            <a:spAutoFit/>
          </a:bodyPr>
          <a:lstStyle/>
          <a:p>
            <a:r>
              <a:rPr lang="en-US" sz="2800" dirty="0" smtClean="0">
                <a:solidFill>
                  <a:srgbClr val="FFFFFF"/>
                </a:solidFill>
                <a:latin typeface="Arial" panose="020B0604020202020204" pitchFamily="34" charset="0"/>
                <a:cs typeface="Arial" panose="020B0604020202020204" pitchFamily="34" charset="0"/>
              </a:rPr>
              <a:t>CDC headquarters and campuses</a:t>
            </a:r>
          </a:p>
          <a:p>
            <a:pPr marL="742950" lvl="1" indent="-285750">
              <a:buFont typeface="Arial" panose="020B0604020202020204" pitchFamily="34" charset="0"/>
              <a:buChar char="•"/>
            </a:pPr>
            <a:r>
              <a:rPr lang="en-US" sz="2800" dirty="0" smtClean="0">
                <a:solidFill>
                  <a:srgbClr val="FFFFFF"/>
                </a:solidFill>
                <a:latin typeface="Arial" panose="020B0604020202020204" pitchFamily="34" charset="0"/>
                <a:cs typeface="Arial" panose="020B0604020202020204" pitchFamily="34" charset="0"/>
              </a:rPr>
              <a:t>Specialized disease or problem-specific experience (e.g. vaccine-preventable diseases, STDs, injury, ectopic pregnancy)</a:t>
            </a:r>
          </a:p>
          <a:p>
            <a:pPr marL="742950" lvl="1" indent="-285750">
              <a:buFont typeface="Arial" panose="020B0604020202020204" pitchFamily="34" charset="0"/>
              <a:buChar char="•"/>
            </a:pPr>
            <a:r>
              <a:rPr lang="en-US" sz="2800" dirty="0" smtClean="0">
                <a:solidFill>
                  <a:srgbClr val="FFFFFF"/>
                </a:solidFill>
                <a:latin typeface="Arial" panose="020B0604020202020204" pitchFamily="34" charset="0"/>
                <a:cs typeface="Arial" panose="020B0604020202020204" pitchFamily="34" charset="0"/>
              </a:rPr>
              <a:t>Surveillance, investigation, and policy development</a:t>
            </a:r>
            <a:endParaRPr lang="en-US" sz="2800" dirty="0">
              <a:solidFill>
                <a:srgbClr val="FFFFFF"/>
              </a:solidFill>
              <a:latin typeface="Arial" panose="020B0604020202020204" pitchFamily="34" charset="0"/>
              <a:cs typeface="Arial" panose="020B0604020202020204" pitchFamily="34" charset="0"/>
            </a:endParaRPr>
          </a:p>
        </p:txBody>
      </p:sp>
      <p:sp>
        <p:nvSpPr>
          <p:cNvPr id="8" name="TextBox 7"/>
          <p:cNvSpPr txBox="1"/>
          <p:nvPr/>
        </p:nvSpPr>
        <p:spPr>
          <a:xfrm>
            <a:off x="295422" y="540136"/>
            <a:ext cx="8553156" cy="646331"/>
          </a:xfrm>
          <a:prstGeom prst="rect">
            <a:avLst/>
          </a:prstGeom>
          <a:solidFill>
            <a:schemeClr val="accent6">
              <a:lumMod val="50000"/>
              <a:lumOff val="50000"/>
            </a:schemeClr>
          </a:solidFill>
          <a:effectLst>
            <a:softEdge rad="31750"/>
          </a:effectLst>
        </p:spPr>
        <p:txBody>
          <a:bodyPr wrap="square" rtlCol="0">
            <a:spAutoFit/>
          </a:bodyPr>
          <a:lstStyle/>
          <a:p>
            <a:pPr algn="ctr"/>
            <a:r>
              <a:rPr lang="en-US" sz="3600" b="1" dirty="0" smtClean="0">
                <a:solidFill>
                  <a:srgbClr val="FFFFFF"/>
                </a:solidFill>
                <a:latin typeface="Arial" panose="020B0604020202020204" pitchFamily="34" charset="0"/>
                <a:cs typeface="Arial" panose="020B0604020202020204" pitchFamily="34" charset="0"/>
              </a:rPr>
              <a:t>EIS Officer Assignments</a:t>
            </a:r>
            <a:endParaRPr lang="en-US" sz="3600" b="1" dirty="0">
              <a:solidFill>
                <a:srgbClr val="FFFFFF"/>
              </a:solidFill>
              <a:latin typeface="Arial" panose="020B0604020202020204" pitchFamily="34" charset="0"/>
              <a:cs typeface="Arial" panose="020B0604020202020204" pitchFamily="34" charset="0"/>
            </a:endParaRPr>
          </a:p>
        </p:txBody>
      </p:sp>
      <p:sp>
        <p:nvSpPr>
          <p:cNvPr id="2" name="Title 1" hidden="1"/>
          <p:cNvSpPr>
            <a:spLocks noGrp="1"/>
          </p:cNvSpPr>
          <p:nvPr>
            <p:ph type="title"/>
          </p:nvPr>
        </p:nvSpPr>
        <p:spPr/>
        <p:txBody>
          <a:bodyPr/>
          <a:lstStyle/>
          <a:p>
            <a:pPr rtl="0" eaLnBrk="1" latinLnBrk="0" hangingPunct="1"/>
            <a:r>
              <a:rPr lang="en-US" sz="3600" b="1" kern="1200" dirty="0" smtClean="0">
                <a:solidFill>
                  <a:srgbClr val="FFFFFF"/>
                </a:solidFill>
                <a:effectLst/>
                <a:latin typeface="Arial" panose="020B0604020202020204" pitchFamily="34" charset="0"/>
                <a:ea typeface="+mn-ea"/>
                <a:cs typeface="Arial" panose="020B0604020202020204" pitchFamily="34" charset="0"/>
              </a:rPr>
              <a:t>EIS Officer Assignments</a:t>
            </a:r>
            <a:endParaRPr lang="en-US" dirty="0"/>
          </a:p>
        </p:txBody>
      </p:sp>
    </p:spTree>
    <p:extLst>
      <p:ext uri="{BB962C8B-B14F-4D97-AF65-F5344CB8AC3E}">
        <p14:creationId xmlns:p14="http://schemas.microsoft.com/office/powerpoint/2010/main" val="21064791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image" title="background image"/>
          <p:cNvPicPr>
            <a:picLocks noChangeAspect="1"/>
          </p:cNvPicPr>
          <p:nvPr/>
        </p:nvPicPr>
        <p:blipFill rotWithShape="1">
          <a:blip r:embed="rId3" cstate="print">
            <a:extLst>
              <a:ext uri="{28A0092B-C50C-407E-A947-70E740481C1C}">
                <a14:useLocalDpi xmlns:a14="http://schemas.microsoft.com/office/drawing/2010/main" val="0"/>
              </a:ext>
            </a:extLst>
          </a:blip>
          <a:srcRect l="24489" r="3983"/>
          <a:stretch/>
        </p:blipFill>
        <p:spPr>
          <a:xfrm>
            <a:off x="766567" y="1920737"/>
            <a:ext cx="3092522" cy="2835667"/>
          </a:xfrm>
          <a:prstGeom prst="rect">
            <a:avLst/>
          </a:prstGeom>
          <a:ln>
            <a:solidFill>
              <a:schemeClr val="bg2"/>
            </a:solidFill>
          </a:ln>
        </p:spPr>
      </p:pic>
      <p:pic>
        <p:nvPicPr>
          <p:cNvPr id="5" name="Content Placeholder 4" descr="background image" title="background image"/>
          <p:cNvPicPr>
            <a:picLocks noGrp="1" noChangeAspect="1"/>
          </p:cNvPicPr>
          <p:nvPr>
            <p:ph idx="1"/>
          </p:nvPr>
        </p:nvPicPr>
        <p:blipFill rotWithShape="1">
          <a:blip r:embed="rId4">
            <a:extLst>
              <a:ext uri="{28A0092B-C50C-407E-A947-70E740481C1C}">
                <a14:useLocalDpi xmlns:a14="http://schemas.microsoft.com/office/drawing/2010/main" val="0"/>
              </a:ext>
            </a:extLst>
          </a:blip>
          <a:srcRect l="7158" t="20098" r="11452" b="26345"/>
          <a:stretch/>
        </p:blipFill>
        <p:spPr>
          <a:xfrm>
            <a:off x="5252081" y="1936066"/>
            <a:ext cx="3237687" cy="2835667"/>
          </a:xfrm>
          <a:ln>
            <a:solidFill>
              <a:schemeClr val="bg2"/>
            </a:solidFill>
          </a:ln>
        </p:spPr>
      </p:pic>
      <p:sp>
        <p:nvSpPr>
          <p:cNvPr id="7" name="TextBox 6"/>
          <p:cNvSpPr txBox="1"/>
          <p:nvPr/>
        </p:nvSpPr>
        <p:spPr>
          <a:xfrm>
            <a:off x="485171" y="4351180"/>
            <a:ext cx="3655314" cy="830997"/>
          </a:xfrm>
          <a:prstGeom prst="rect">
            <a:avLst/>
          </a:prstGeom>
          <a:solidFill>
            <a:srgbClr val="011074"/>
          </a:solidFill>
          <a:effectLst>
            <a:softEdge rad="31750"/>
          </a:effectLst>
        </p:spPr>
        <p:txBody>
          <a:bodyPr wrap="square" rtlCol="0">
            <a:spAutoFit/>
          </a:bodyPr>
          <a:lstStyle/>
          <a:p>
            <a:pPr algn="ctr"/>
            <a:r>
              <a:rPr lang="en-US" sz="2400" dirty="0" smtClean="0">
                <a:solidFill>
                  <a:srgbClr val="FFFFFF"/>
                </a:solidFill>
                <a:latin typeface="Arial" panose="020B0604020202020204" pitchFamily="34" charset="0"/>
                <a:cs typeface="Arial" panose="020B0604020202020204" pitchFamily="34" charset="0"/>
              </a:rPr>
              <a:t>From assessment of farm wells in the Midwest</a:t>
            </a:r>
            <a:endParaRPr lang="en-US" sz="2400" dirty="0">
              <a:solidFill>
                <a:srgbClr val="FFFFFF"/>
              </a:solidFill>
              <a:latin typeface="Arial" panose="020B0604020202020204" pitchFamily="34" charset="0"/>
              <a:cs typeface="Arial" panose="020B0604020202020204" pitchFamily="34" charset="0"/>
            </a:endParaRPr>
          </a:p>
        </p:txBody>
      </p:sp>
      <p:sp>
        <p:nvSpPr>
          <p:cNvPr id="8" name="TextBox 7"/>
          <p:cNvSpPr txBox="1"/>
          <p:nvPr/>
        </p:nvSpPr>
        <p:spPr>
          <a:xfrm>
            <a:off x="295796" y="579414"/>
            <a:ext cx="8552407" cy="646331"/>
          </a:xfrm>
          <a:prstGeom prst="rect">
            <a:avLst/>
          </a:prstGeom>
          <a:solidFill>
            <a:schemeClr val="accent6">
              <a:lumMod val="50000"/>
              <a:lumOff val="50000"/>
            </a:schemeClr>
          </a:solidFill>
          <a:effectLst>
            <a:softEdge rad="31750"/>
          </a:effectLst>
        </p:spPr>
        <p:txBody>
          <a:bodyPr wrap="square" rtlCol="0">
            <a:spAutoFit/>
          </a:bodyPr>
          <a:lstStyle/>
          <a:p>
            <a:pPr algn="ctr"/>
            <a:r>
              <a:rPr lang="en-US" sz="3600" b="1" dirty="0" smtClean="0">
                <a:solidFill>
                  <a:srgbClr val="FFFFFF"/>
                </a:solidFill>
                <a:latin typeface="Arial" panose="020B0604020202020204" pitchFamily="34" charset="0"/>
                <a:cs typeface="Arial" panose="020B0604020202020204" pitchFamily="34" charset="0"/>
              </a:rPr>
              <a:t>EIS:  Limitless Possibilities</a:t>
            </a:r>
            <a:endParaRPr lang="en-US" sz="3600" b="1" dirty="0">
              <a:solidFill>
                <a:srgbClr val="FFFFFF"/>
              </a:solidFill>
              <a:latin typeface="Arial" panose="020B0604020202020204" pitchFamily="34" charset="0"/>
              <a:cs typeface="Arial" panose="020B0604020202020204" pitchFamily="34" charset="0"/>
            </a:endParaRPr>
          </a:p>
        </p:txBody>
      </p:sp>
      <p:sp>
        <p:nvSpPr>
          <p:cNvPr id="6" name="TextBox 5"/>
          <p:cNvSpPr txBox="1"/>
          <p:nvPr/>
        </p:nvSpPr>
        <p:spPr>
          <a:xfrm>
            <a:off x="4893647" y="4340906"/>
            <a:ext cx="3954557" cy="830997"/>
          </a:xfrm>
          <a:prstGeom prst="rect">
            <a:avLst/>
          </a:prstGeom>
          <a:solidFill>
            <a:srgbClr val="011074"/>
          </a:solidFill>
          <a:effectLst>
            <a:softEdge rad="31750"/>
          </a:effectLst>
        </p:spPr>
        <p:txBody>
          <a:bodyPr wrap="square" rtlCol="0">
            <a:spAutoFit/>
          </a:bodyPr>
          <a:lstStyle/>
          <a:p>
            <a:pPr algn="ctr"/>
            <a:r>
              <a:rPr lang="en-US" sz="2400" dirty="0" smtClean="0">
                <a:solidFill>
                  <a:srgbClr val="FFFFFF"/>
                </a:solidFill>
                <a:latin typeface="Arial" panose="020B0604020202020204" pitchFamily="34" charset="0"/>
                <a:cs typeface="Arial" panose="020B0604020202020204" pitchFamily="34" charset="0"/>
              </a:rPr>
              <a:t>To responding to the Ebola outbreak in West Africa</a:t>
            </a:r>
            <a:endParaRPr lang="en-US" sz="2400" dirty="0">
              <a:solidFill>
                <a:srgbClr val="FFFFFF"/>
              </a:solidFill>
              <a:latin typeface="Arial" panose="020B0604020202020204" pitchFamily="34" charset="0"/>
              <a:cs typeface="Arial" panose="020B0604020202020204" pitchFamily="34" charset="0"/>
            </a:endParaRPr>
          </a:p>
        </p:txBody>
      </p:sp>
      <p:sp>
        <p:nvSpPr>
          <p:cNvPr id="9" name="TextBox 8"/>
          <p:cNvSpPr txBox="1"/>
          <p:nvPr/>
        </p:nvSpPr>
        <p:spPr>
          <a:xfrm>
            <a:off x="295797" y="5482054"/>
            <a:ext cx="8552407" cy="954107"/>
          </a:xfrm>
          <a:prstGeom prst="rect">
            <a:avLst/>
          </a:prstGeom>
          <a:solidFill>
            <a:schemeClr val="accent6">
              <a:lumMod val="50000"/>
              <a:lumOff val="50000"/>
            </a:schemeClr>
          </a:solidFill>
          <a:effectLst>
            <a:softEdge rad="31750"/>
          </a:effectLst>
        </p:spPr>
        <p:txBody>
          <a:bodyPr wrap="square" rtlCol="0">
            <a:spAutoFit/>
          </a:bodyPr>
          <a:lstStyle/>
          <a:p>
            <a:pPr algn="ctr"/>
            <a:r>
              <a:rPr lang="en-US" sz="2800" dirty="0" smtClean="0">
                <a:solidFill>
                  <a:srgbClr val="FFFFFF"/>
                </a:solidFill>
                <a:latin typeface="Arial" panose="020B0604020202020204" pitchFamily="34" charset="0"/>
                <a:cs typeface="Arial" panose="020B0604020202020204" pitchFamily="34" charset="0"/>
              </a:rPr>
              <a:t>EIS offers the unique potential to make a difference in people’s lives anywhere, at any time…</a:t>
            </a:r>
            <a:endParaRPr lang="en-US" sz="2800" dirty="0">
              <a:solidFill>
                <a:srgbClr val="FFFFFF"/>
              </a:solidFill>
              <a:latin typeface="Arial" panose="020B0604020202020204" pitchFamily="34" charset="0"/>
              <a:cs typeface="Arial" panose="020B0604020202020204" pitchFamily="34" charset="0"/>
            </a:endParaRPr>
          </a:p>
        </p:txBody>
      </p:sp>
      <p:sp>
        <p:nvSpPr>
          <p:cNvPr id="3" name="Title 2" hidden="1"/>
          <p:cNvSpPr>
            <a:spLocks noGrp="1"/>
          </p:cNvSpPr>
          <p:nvPr>
            <p:ph type="title"/>
          </p:nvPr>
        </p:nvSpPr>
        <p:spPr/>
        <p:txBody>
          <a:bodyPr/>
          <a:lstStyle/>
          <a:p>
            <a:pPr rtl="0" eaLnBrk="1" latinLnBrk="0" hangingPunct="1"/>
            <a:r>
              <a:rPr lang="en-US" sz="3600" b="1" kern="1200" dirty="0" smtClean="0">
                <a:solidFill>
                  <a:srgbClr val="FFFFFF"/>
                </a:solidFill>
                <a:effectLst/>
                <a:latin typeface="Arial" panose="020B0604020202020204" pitchFamily="34" charset="0"/>
                <a:ea typeface="+mn-ea"/>
                <a:cs typeface="Arial" panose="020B0604020202020204" pitchFamily="34" charset="0"/>
              </a:rPr>
              <a:t>EIS:  Limitless Possibilities</a:t>
            </a:r>
            <a:endParaRPr lang="en-US" dirty="0"/>
          </a:p>
        </p:txBody>
      </p:sp>
    </p:spTree>
    <p:extLst>
      <p:ext uri="{BB962C8B-B14F-4D97-AF65-F5344CB8AC3E}">
        <p14:creationId xmlns:p14="http://schemas.microsoft.com/office/powerpoint/2010/main" val="3626598809"/>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IS Officers Across the Country" title="Map of United States"/>
          <p:cNvPicPr>
            <a:picLocks noChangeAspect="1"/>
          </p:cNvPicPr>
          <p:nvPr/>
        </p:nvPicPr>
        <p:blipFill rotWithShape="1">
          <a:blip r:embed="rId3"/>
          <a:srcRect l="11936" t="13407" r="59242" b="7568"/>
          <a:stretch/>
        </p:blipFill>
        <p:spPr>
          <a:xfrm>
            <a:off x="1054524" y="511280"/>
            <a:ext cx="7034951" cy="5786671"/>
          </a:xfrm>
          <a:prstGeom prst="rect">
            <a:avLst/>
          </a:prstGeom>
          <a:ln>
            <a:solidFill>
              <a:schemeClr val="bg2"/>
            </a:solidFill>
          </a:ln>
        </p:spPr>
      </p:pic>
      <p:sp>
        <p:nvSpPr>
          <p:cNvPr id="2" name="Title 1" hidden="1"/>
          <p:cNvSpPr>
            <a:spLocks noGrp="1"/>
          </p:cNvSpPr>
          <p:nvPr>
            <p:ph type="title"/>
          </p:nvPr>
        </p:nvSpPr>
        <p:spPr/>
        <p:txBody>
          <a:bodyPr/>
          <a:lstStyle/>
          <a:p>
            <a:r>
              <a:rPr lang="en-US" dirty="0" smtClean="0"/>
              <a:t>EIS Officers Across</a:t>
            </a:r>
            <a:r>
              <a:rPr lang="en-US" baseline="0" dirty="0" smtClean="0"/>
              <a:t> the Country</a:t>
            </a:r>
            <a:endParaRPr lang="en-US" dirty="0"/>
          </a:p>
        </p:txBody>
      </p:sp>
    </p:spTree>
    <p:extLst>
      <p:ext uri="{BB962C8B-B14F-4D97-AF65-F5344CB8AC3E}">
        <p14:creationId xmlns:p14="http://schemas.microsoft.com/office/powerpoint/2010/main" val="4266643080"/>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image" title="background imag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0782" y="913163"/>
            <a:ext cx="7522437" cy="5031675"/>
          </a:xfrm>
        </p:spPr>
      </p:pic>
      <p:sp>
        <p:nvSpPr>
          <p:cNvPr id="7" name="TextBox 6"/>
          <p:cNvSpPr txBox="1"/>
          <p:nvPr/>
        </p:nvSpPr>
        <p:spPr>
          <a:xfrm>
            <a:off x="757084" y="2738143"/>
            <a:ext cx="7629833" cy="1877437"/>
          </a:xfrm>
          <a:prstGeom prst="rect">
            <a:avLst/>
          </a:prstGeom>
          <a:solidFill>
            <a:schemeClr val="accent6">
              <a:lumMod val="50000"/>
              <a:lumOff val="50000"/>
            </a:schemeClr>
          </a:solidFill>
          <a:effectLst>
            <a:softEdge rad="31750"/>
          </a:effectLst>
        </p:spPr>
        <p:txBody>
          <a:bodyPr wrap="square" rtlCol="0">
            <a:spAutoFit/>
          </a:bodyPr>
          <a:lstStyle/>
          <a:p>
            <a:pPr>
              <a:spcBef>
                <a:spcPts val="1800"/>
              </a:spcBef>
              <a:buClr>
                <a:srgbClr val="FFC000"/>
              </a:buClr>
              <a:buSzPct val="70000"/>
            </a:pPr>
            <a:r>
              <a:rPr lang="en-US" sz="2800" dirty="0">
                <a:solidFill>
                  <a:schemeClr val="bg2"/>
                </a:solidFill>
              </a:rPr>
              <a:t>EIS officers in the 2015 and 2016 classes reported </a:t>
            </a:r>
            <a:r>
              <a:rPr lang="en-US" sz="3200" b="1" dirty="0">
                <a:solidFill>
                  <a:schemeClr val="bg2"/>
                </a:solidFill>
              </a:rPr>
              <a:t>281</a:t>
            </a:r>
            <a:r>
              <a:rPr lang="en-US" sz="2800" dirty="0">
                <a:solidFill>
                  <a:schemeClr val="bg2"/>
                </a:solidFill>
              </a:rPr>
              <a:t> deployments to conduct field investigations addressing urgent public health needs in the United States and worldwide</a:t>
            </a:r>
            <a:endParaRPr lang="en-US" sz="2800" dirty="0">
              <a:solidFill>
                <a:schemeClr val="bg2"/>
              </a:solidFill>
              <a:latin typeface="Arial" panose="020B0604020202020204" pitchFamily="34" charset="0"/>
              <a:cs typeface="Arial" panose="020B0604020202020204" pitchFamily="34" charset="0"/>
            </a:endParaRPr>
          </a:p>
        </p:txBody>
      </p:sp>
      <p:sp>
        <p:nvSpPr>
          <p:cNvPr id="8" name="TextBox 7"/>
          <p:cNvSpPr txBox="1"/>
          <p:nvPr/>
        </p:nvSpPr>
        <p:spPr>
          <a:xfrm>
            <a:off x="267286" y="682330"/>
            <a:ext cx="8581292" cy="646331"/>
          </a:xfrm>
          <a:prstGeom prst="rect">
            <a:avLst/>
          </a:prstGeom>
          <a:solidFill>
            <a:schemeClr val="accent6">
              <a:lumMod val="50000"/>
              <a:lumOff val="50000"/>
            </a:schemeClr>
          </a:solidFill>
          <a:effectLst>
            <a:softEdge rad="31750"/>
          </a:effectLst>
        </p:spPr>
        <p:txBody>
          <a:bodyPr wrap="square" rtlCol="0">
            <a:spAutoFit/>
          </a:bodyPr>
          <a:lstStyle/>
          <a:p>
            <a:pPr algn="ctr"/>
            <a:r>
              <a:rPr lang="en-US" sz="3600" b="1" dirty="0" smtClean="0">
                <a:solidFill>
                  <a:srgbClr val="FFFFFF"/>
                </a:solidFill>
                <a:latin typeface="Arial" panose="020B0604020202020204" pitchFamily="34" charset="0"/>
                <a:cs typeface="Arial" panose="020B0604020202020204" pitchFamily="34" charset="0"/>
              </a:rPr>
              <a:t>EIS: Outbreak Investigations </a:t>
            </a:r>
            <a:endParaRPr lang="en-US" sz="3600" b="1" dirty="0">
              <a:solidFill>
                <a:srgbClr val="FFFFFF"/>
              </a:solidFill>
              <a:latin typeface="Arial" panose="020B0604020202020204" pitchFamily="34" charset="0"/>
              <a:cs typeface="Arial" panose="020B0604020202020204" pitchFamily="34" charset="0"/>
            </a:endParaRPr>
          </a:p>
        </p:txBody>
      </p:sp>
      <p:sp>
        <p:nvSpPr>
          <p:cNvPr id="2" name="Title 1" hidden="1"/>
          <p:cNvSpPr>
            <a:spLocks noGrp="1"/>
          </p:cNvSpPr>
          <p:nvPr>
            <p:ph type="title"/>
          </p:nvPr>
        </p:nvSpPr>
        <p:spPr/>
        <p:txBody>
          <a:bodyPr/>
          <a:lstStyle/>
          <a:p>
            <a:r>
              <a:rPr lang="en-US" sz="3600" b="1" kern="1200" dirty="0" smtClean="0">
                <a:solidFill>
                  <a:srgbClr val="FFFFFF"/>
                </a:solidFill>
                <a:effectLst/>
                <a:latin typeface="Arial" panose="020B0604020202020204" pitchFamily="34" charset="0"/>
                <a:ea typeface="+mn-ea"/>
                <a:cs typeface="Arial" panose="020B0604020202020204" pitchFamily="34" charset="0"/>
              </a:rPr>
              <a:t>EIS: Outbreak Investigations</a:t>
            </a:r>
            <a:endParaRPr lang="en-US" dirty="0"/>
          </a:p>
        </p:txBody>
      </p:sp>
    </p:spTree>
    <p:extLst>
      <p:ext uri="{BB962C8B-B14F-4D97-AF65-F5344CB8AC3E}">
        <p14:creationId xmlns:p14="http://schemas.microsoft.com/office/powerpoint/2010/main" val="28771053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image" title="background imag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69648" y="929019"/>
            <a:ext cx="6708900" cy="5031675"/>
          </a:xfrm>
        </p:spPr>
      </p:pic>
      <p:sp>
        <p:nvSpPr>
          <p:cNvPr id="8" name="TextBox 7"/>
          <p:cNvSpPr txBox="1"/>
          <p:nvPr/>
        </p:nvSpPr>
        <p:spPr>
          <a:xfrm>
            <a:off x="262726" y="559254"/>
            <a:ext cx="8586306" cy="1077218"/>
          </a:xfrm>
          <a:prstGeom prst="rect">
            <a:avLst/>
          </a:prstGeom>
          <a:solidFill>
            <a:schemeClr val="accent6">
              <a:lumMod val="50000"/>
              <a:lumOff val="50000"/>
            </a:schemeClr>
          </a:solidFill>
          <a:effectLst>
            <a:softEdge rad="31750"/>
          </a:effectLst>
        </p:spPr>
        <p:txBody>
          <a:bodyPr wrap="square" rtlCol="0">
            <a:spAutoFit/>
          </a:bodyPr>
          <a:lstStyle/>
          <a:p>
            <a:pPr algn="ctr"/>
            <a:r>
              <a:rPr lang="en-US" sz="3200" b="1" dirty="0" smtClean="0">
                <a:solidFill>
                  <a:srgbClr val="FFFFFF"/>
                </a:solidFill>
                <a:latin typeface="Arial" panose="020B0604020202020204" pitchFamily="34" charset="0"/>
                <a:cs typeface="Arial" panose="020B0604020202020204" pitchFamily="34" charset="0"/>
              </a:rPr>
              <a:t>Examples of CDC Emergency Operations Center Deployments of EIS Officers</a:t>
            </a:r>
            <a:endParaRPr lang="en-US" sz="3200" b="1" dirty="0">
              <a:solidFill>
                <a:srgbClr val="FFFFFF"/>
              </a:solidFill>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278847" y="2181013"/>
            <a:ext cx="8586306" cy="3646680"/>
          </a:xfrm>
          <a:prstGeom prst="rect">
            <a:avLst/>
          </a:prstGeom>
          <a:solidFill>
            <a:schemeClr val="accent6">
              <a:lumMod val="50000"/>
              <a:lumOff val="50000"/>
            </a:schemeClr>
          </a:solidFill>
        </p:spPr>
        <p:txBody>
          <a:bodyPr numCol="2"/>
          <a:lstStyle>
            <a:lvl1pPr marL="342900" indent="-342900" algn="l" defTabSz="914400" rtl="0" eaLnBrk="1" latinLnBrk="0" hangingPunct="1">
              <a:spcBef>
                <a:spcPct val="20000"/>
              </a:spcBef>
              <a:buClr>
                <a:schemeClr val="bg1"/>
              </a:buClr>
              <a:buSzPct val="70000"/>
              <a:buFont typeface="Arial" pitchFamily="34" charset="0"/>
              <a:buChar char="•"/>
              <a:defRPr sz="2400" b="1" kern="1200" baseline="0">
                <a:solidFill>
                  <a:schemeClr val="bg2"/>
                </a:solidFill>
                <a:latin typeface="Calibri" pitchFamily="34" charset="0"/>
                <a:ea typeface="+mn-ea"/>
                <a:cs typeface="+mn-cs"/>
              </a:defRPr>
            </a:lvl1pPr>
            <a:lvl2pPr marL="742950" indent="-285750" algn="l" defTabSz="914400" rtl="0" eaLnBrk="1" latinLnBrk="0" hangingPunct="1">
              <a:spcBef>
                <a:spcPct val="20000"/>
              </a:spcBef>
              <a:buClr>
                <a:schemeClr val="bg1"/>
              </a:buClr>
              <a:buSzPct val="100000"/>
              <a:buFont typeface="Wingdings" pitchFamily="2" charset="2"/>
              <a:buChar char="§"/>
              <a:defRPr sz="2000" kern="1200">
                <a:solidFill>
                  <a:schemeClr val="bg2"/>
                </a:solidFill>
                <a:latin typeface="+mn-lt"/>
                <a:ea typeface="+mn-ea"/>
                <a:cs typeface="+mn-cs"/>
              </a:defRPr>
            </a:lvl2pPr>
            <a:lvl3pPr marL="1143000" indent="-228600" algn="l" defTabSz="914400" rtl="0" eaLnBrk="1" latinLnBrk="0" hangingPunct="1">
              <a:spcBef>
                <a:spcPct val="20000"/>
              </a:spcBef>
              <a:buClr>
                <a:schemeClr val="bg1"/>
              </a:buClr>
              <a:buSzPct val="100000"/>
              <a:buFont typeface="Arial" pitchFamily="34" charset="0"/>
              <a:buChar char="•"/>
              <a:defRPr sz="1800" kern="1200">
                <a:solidFill>
                  <a:schemeClr val="bg2"/>
                </a:solidFill>
                <a:latin typeface="+mn-lt"/>
                <a:ea typeface="+mn-ea"/>
                <a:cs typeface="+mn-cs"/>
              </a:defRPr>
            </a:lvl3pPr>
            <a:lvl4pPr marL="1600200" indent="-228600" algn="l" defTabSz="914400" rtl="0" eaLnBrk="1" latinLnBrk="0" hangingPunct="1">
              <a:spcBef>
                <a:spcPct val="20000"/>
              </a:spcBef>
              <a:buClr>
                <a:schemeClr val="bg1"/>
              </a:buClr>
              <a:buSzPct val="70000"/>
              <a:buFont typeface="Courier New" pitchFamily="49" charset="0"/>
              <a:buChar char="o"/>
              <a:defRPr sz="1800" kern="1200" baseline="0">
                <a:solidFill>
                  <a:schemeClr val="bg2"/>
                </a:solidFill>
                <a:latin typeface="+mn-lt"/>
                <a:ea typeface="+mn-ea"/>
                <a:cs typeface="+mn-cs"/>
              </a:defRPr>
            </a:lvl4pPr>
            <a:lvl5pPr marL="2057400" indent="-228600" algn="l" defTabSz="914400" rtl="0" eaLnBrk="1" latinLnBrk="0" hangingPunct="1">
              <a:spcBef>
                <a:spcPct val="20000"/>
              </a:spcBef>
              <a:buClr>
                <a:schemeClr val="bg1"/>
              </a:buClr>
              <a:buSzPct val="7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800"/>
              </a:spcBef>
              <a:spcAft>
                <a:spcPts val="800"/>
              </a:spcAft>
              <a:buClrTx/>
              <a:buSzPct val="100000"/>
            </a:pPr>
            <a:r>
              <a:rPr lang="en-US" b="0" dirty="0" smtClean="0">
                <a:latin typeface="Arial" panose="020B0604020202020204" pitchFamily="34" charset="0"/>
                <a:cs typeface="Arial" panose="020B0604020202020204" pitchFamily="34" charset="0"/>
              </a:rPr>
              <a:t>West Nile virus (2002)</a:t>
            </a:r>
          </a:p>
          <a:p>
            <a:pPr>
              <a:spcBef>
                <a:spcPts val="800"/>
              </a:spcBef>
              <a:spcAft>
                <a:spcPts val="800"/>
              </a:spcAft>
              <a:buClrTx/>
              <a:buSzPct val="100000"/>
            </a:pPr>
            <a:r>
              <a:rPr lang="en-US" b="0" dirty="0" smtClean="0">
                <a:latin typeface="Arial" panose="020B0604020202020204" pitchFamily="34" charset="0"/>
                <a:cs typeface="Arial" panose="020B0604020202020204" pitchFamily="34" charset="0"/>
              </a:rPr>
              <a:t>SARS (2003)</a:t>
            </a:r>
          </a:p>
          <a:p>
            <a:pPr>
              <a:spcBef>
                <a:spcPts val="800"/>
              </a:spcBef>
              <a:spcAft>
                <a:spcPts val="800"/>
              </a:spcAft>
              <a:buClrTx/>
              <a:buSzPct val="100000"/>
            </a:pPr>
            <a:r>
              <a:rPr lang="en-US" b="0" dirty="0" smtClean="0">
                <a:latin typeface="Arial" panose="020B0604020202020204" pitchFamily="34" charset="0"/>
                <a:cs typeface="Arial" panose="020B0604020202020204" pitchFamily="34" charset="0"/>
              </a:rPr>
              <a:t>Monkey pox (2003)</a:t>
            </a:r>
          </a:p>
          <a:p>
            <a:pPr>
              <a:spcBef>
                <a:spcPts val="800"/>
              </a:spcBef>
              <a:spcAft>
                <a:spcPts val="800"/>
              </a:spcAft>
              <a:buClrTx/>
              <a:buSzPct val="100000"/>
            </a:pPr>
            <a:r>
              <a:rPr lang="en-US" b="0" dirty="0" smtClean="0">
                <a:latin typeface="Arial" panose="020B0604020202020204" pitchFamily="34" charset="0"/>
                <a:cs typeface="Arial" panose="020B0604020202020204" pitchFamily="34" charset="0"/>
              </a:rPr>
              <a:t>Avian influenza (2004)</a:t>
            </a:r>
          </a:p>
          <a:p>
            <a:pPr>
              <a:spcBef>
                <a:spcPts val="800"/>
              </a:spcBef>
              <a:spcAft>
                <a:spcPts val="800"/>
              </a:spcAft>
              <a:buClrTx/>
              <a:buSzPct val="100000"/>
            </a:pPr>
            <a:r>
              <a:rPr lang="en-US" b="0" dirty="0" smtClean="0">
                <a:latin typeface="Arial" panose="020B0604020202020204" pitchFamily="34" charset="0"/>
                <a:cs typeface="Arial" panose="020B0604020202020204" pitchFamily="34" charset="0"/>
              </a:rPr>
              <a:t>Hurricane Katrina (2005)</a:t>
            </a:r>
          </a:p>
          <a:p>
            <a:pPr>
              <a:spcBef>
                <a:spcPts val="800"/>
              </a:spcBef>
              <a:spcAft>
                <a:spcPts val="800"/>
              </a:spcAft>
              <a:buClrTx/>
              <a:buSzPct val="100000"/>
            </a:pPr>
            <a:r>
              <a:rPr lang="en-US" b="0" dirty="0" smtClean="0">
                <a:latin typeface="Arial" panose="020B0604020202020204" pitchFamily="34" charset="0"/>
                <a:cs typeface="Arial" panose="020B0604020202020204" pitchFamily="34" charset="0"/>
              </a:rPr>
              <a:t>Rift Valley fever in Kenya (2007)</a:t>
            </a:r>
          </a:p>
          <a:p>
            <a:pPr>
              <a:spcBef>
                <a:spcPts val="800"/>
              </a:spcBef>
              <a:spcAft>
                <a:spcPts val="800"/>
              </a:spcAft>
              <a:buClrTx/>
              <a:buSzPct val="100000"/>
            </a:pPr>
            <a:endParaRPr lang="en-US" dirty="0" smtClean="0">
              <a:latin typeface="Microsoft Sans Serif" panose="020B0604020202020204" pitchFamily="34" charset="0"/>
              <a:cs typeface="Microsoft Sans Serif" panose="020B0604020202020204" pitchFamily="34" charset="0"/>
            </a:endParaRPr>
          </a:p>
          <a:p>
            <a:pPr>
              <a:spcBef>
                <a:spcPts val="800"/>
              </a:spcBef>
              <a:spcAft>
                <a:spcPts val="800"/>
              </a:spcAft>
              <a:buClrTx/>
              <a:buSzPct val="100000"/>
            </a:pPr>
            <a:r>
              <a:rPr lang="en-US" b="0" dirty="0" err="1" smtClean="0">
                <a:latin typeface="Arial" panose="020B0604020202020204" pitchFamily="34" charset="0"/>
                <a:cs typeface="Arial" panose="020B0604020202020204" pitchFamily="34" charset="0"/>
              </a:rPr>
              <a:t>Acanthamoeba</a:t>
            </a:r>
            <a:r>
              <a:rPr lang="en-US" b="0" dirty="0" smtClean="0">
                <a:latin typeface="Arial" panose="020B0604020202020204" pitchFamily="34" charset="0"/>
                <a:cs typeface="Arial" panose="020B0604020202020204" pitchFamily="34" charset="0"/>
              </a:rPr>
              <a:t> keratitis (2007)</a:t>
            </a:r>
          </a:p>
          <a:p>
            <a:pPr>
              <a:spcBef>
                <a:spcPts val="800"/>
              </a:spcBef>
              <a:spcAft>
                <a:spcPts val="800"/>
              </a:spcAft>
              <a:buClrTx/>
              <a:buSzPct val="100000"/>
            </a:pPr>
            <a:r>
              <a:rPr lang="en-US" b="0" dirty="0" smtClean="0">
                <a:latin typeface="Arial" panose="020B0604020202020204" pitchFamily="34" charset="0"/>
                <a:cs typeface="Arial" panose="020B0604020202020204" pitchFamily="34" charset="0"/>
              </a:rPr>
              <a:t>H1N1 (2009)</a:t>
            </a:r>
          </a:p>
          <a:p>
            <a:pPr>
              <a:spcBef>
                <a:spcPts val="800"/>
              </a:spcBef>
              <a:spcAft>
                <a:spcPts val="800"/>
              </a:spcAft>
              <a:buClrTx/>
              <a:buSzPct val="100000"/>
            </a:pPr>
            <a:r>
              <a:rPr lang="en-US" b="0" dirty="0" smtClean="0">
                <a:latin typeface="Arial" panose="020B0604020202020204" pitchFamily="34" charset="0"/>
                <a:cs typeface="Arial" panose="020B0604020202020204" pitchFamily="34" charset="0"/>
              </a:rPr>
              <a:t>Haiti earthquake (2010)</a:t>
            </a:r>
          </a:p>
          <a:p>
            <a:pPr>
              <a:spcBef>
                <a:spcPts val="800"/>
              </a:spcBef>
              <a:spcAft>
                <a:spcPts val="800"/>
              </a:spcAft>
              <a:buClrTx/>
              <a:buSzPct val="100000"/>
            </a:pPr>
            <a:r>
              <a:rPr lang="en-US" b="0" dirty="0">
                <a:latin typeface="Arial" panose="020B0604020202020204" pitchFamily="34" charset="0"/>
                <a:cs typeface="Arial" panose="020B0604020202020204" pitchFamily="34" charset="0"/>
              </a:rPr>
              <a:t>Polio eradication (2012)</a:t>
            </a:r>
            <a:endParaRPr lang="en-US" b="0" dirty="0" smtClean="0">
              <a:latin typeface="Arial" panose="020B0604020202020204" pitchFamily="34" charset="0"/>
              <a:cs typeface="Arial" panose="020B0604020202020204" pitchFamily="34" charset="0"/>
            </a:endParaRPr>
          </a:p>
          <a:p>
            <a:pPr>
              <a:spcBef>
                <a:spcPts val="800"/>
              </a:spcBef>
              <a:spcAft>
                <a:spcPts val="800"/>
              </a:spcAft>
              <a:buClrTx/>
              <a:buSzPct val="100000"/>
            </a:pPr>
            <a:r>
              <a:rPr lang="en-US" b="0" dirty="0">
                <a:latin typeface="Arial" panose="020B0604020202020204" pitchFamily="34" charset="0"/>
                <a:cs typeface="Arial" panose="020B0604020202020204" pitchFamily="34" charset="0"/>
              </a:rPr>
              <a:t>Ebola (2007 and 2014)</a:t>
            </a:r>
            <a:endParaRPr lang="en-US" b="0" dirty="0" smtClean="0">
              <a:latin typeface="Arial" panose="020B0604020202020204" pitchFamily="34" charset="0"/>
              <a:cs typeface="Arial" panose="020B0604020202020204" pitchFamily="34" charset="0"/>
            </a:endParaRPr>
          </a:p>
          <a:p>
            <a:pPr>
              <a:spcBef>
                <a:spcPts val="800"/>
              </a:spcBef>
              <a:spcAft>
                <a:spcPts val="800"/>
              </a:spcAft>
              <a:buClrTx/>
              <a:buSzPct val="100000"/>
            </a:pPr>
            <a:r>
              <a:rPr lang="en-US" b="0" dirty="0" err="1">
                <a:latin typeface="Arial" panose="020B0604020202020204" pitchFamily="34" charset="0"/>
                <a:cs typeface="Arial" panose="020B0604020202020204" pitchFamily="34" charset="0"/>
              </a:rPr>
              <a:t>Zika</a:t>
            </a:r>
            <a:r>
              <a:rPr lang="en-US" b="0" dirty="0">
                <a:latin typeface="Arial" panose="020B0604020202020204" pitchFamily="34" charset="0"/>
                <a:cs typeface="Arial" panose="020B0604020202020204" pitchFamily="34" charset="0"/>
              </a:rPr>
              <a:t> (</a:t>
            </a:r>
            <a:r>
              <a:rPr lang="en-US" b="0" dirty="0" smtClean="0">
                <a:latin typeface="Arial" panose="020B0604020202020204" pitchFamily="34" charset="0"/>
                <a:cs typeface="Arial" panose="020B0604020202020204" pitchFamily="34" charset="0"/>
              </a:rPr>
              <a:t>2015 and 2016)</a:t>
            </a:r>
          </a:p>
          <a:p>
            <a:pPr>
              <a:spcBef>
                <a:spcPts val="800"/>
              </a:spcBef>
              <a:spcAft>
                <a:spcPts val="800"/>
              </a:spcAft>
              <a:buClrTx/>
              <a:buSzPct val="100000"/>
            </a:pPr>
            <a:endParaRPr lang="en-US" b="0" dirty="0" smtClean="0">
              <a:latin typeface="Arial" panose="020B0604020202020204" pitchFamily="34" charset="0"/>
              <a:cs typeface="Arial" panose="020B0604020202020204" pitchFamily="34" charset="0"/>
            </a:endParaRPr>
          </a:p>
        </p:txBody>
      </p:sp>
      <p:sp>
        <p:nvSpPr>
          <p:cNvPr id="2" name="Title 1" hidden="1"/>
          <p:cNvSpPr>
            <a:spLocks noGrp="1"/>
          </p:cNvSpPr>
          <p:nvPr>
            <p:ph type="title"/>
          </p:nvPr>
        </p:nvSpPr>
        <p:spPr/>
        <p:txBody>
          <a:bodyPr/>
          <a:lstStyle/>
          <a:p>
            <a:pPr rtl="0" eaLnBrk="1" latinLnBrk="0" hangingPunct="1"/>
            <a:r>
              <a:rPr lang="en-US" sz="3200" b="1" kern="1200" dirty="0" smtClean="0">
                <a:solidFill>
                  <a:srgbClr val="FFFFFF"/>
                </a:solidFill>
                <a:effectLst/>
                <a:latin typeface="Arial" panose="020B0604020202020204" pitchFamily="34" charset="0"/>
                <a:ea typeface="+mn-ea"/>
                <a:cs typeface="Arial" panose="020B0604020202020204" pitchFamily="34" charset="0"/>
              </a:rPr>
              <a:t>Examples of CDC Emergency Operations Center Deployments of EIS Officers</a:t>
            </a:r>
            <a:endParaRPr lang="en-US" dirty="0"/>
          </a:p>
        </p:txBody>
      </p:sp>
    </p:spTree>
    <p:extLst>
      <p:ext uri="{BB962C8B-B14F-4D97-AF65-F5344CB8AC3E}">
        <p14:creationId xmlns:p14="http://schemas.microsoft.com/office/powerpoint/2010/main" val="42501484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image" title="background image"/>
          <p:cNvPicPr>
            <a:picLocks noGrp="1" noChangeAspect="1"/>
          </p:cNvPicPr>
          <p:nvPr>
            <p:ph idx="1"/>
          </p:nvPr>
        </p:nvPicPr>
        <p:blipFill rotWithShape="1">
          <a:blip r:embed="rId3">
            <a:extLst>
              <a:ext uri="{28A0092B-C50C-407E-A947-70E740481C1C}">
                <a14:useLocalDpi xmlns:a14="http://schemas.microsoft.com/office/drawing/2010/main" val="0"/>
              </a:ext>
            </a:extLst>
          </a:blip>
          <a:srcRect r="11185"/>
          <a:stretch/>
        </p:blipFill>
        <p:spPr>
          <a:xfrm>
            <a:off x="616200" y="923652"/>
            <a:ext cx="7911601" cy="5010697"/>
          </a:xfrm>
        </p:spPr>
      </p:pic>
      <p:sp>
        <p:nvSpPr>
          <p:cNvPr id="7" name="TextBox 6"/>
          <p:cNvSpPr txBox="1"/>
          <p:nvPr/>
        </p:nvSpPr>
        <p:spPr>
          <a:xfrm>
            <a:off x="287676" y="2299916"/>
            <a:ext cx="8548099" cy="1384995"/>
          </a:xfrm>
          <a:prstGeom prst="rect">
            <a:avLst/>
          </a:prstGeom>
          <a:solidFill>
            <a:schemeClr val="accent6">
              <a:lumMod val="50000"/>
              <a:lumOff val="50000"/>
            </a:schemeClr>
          </a:solidFill>
          <a:effectLst>
            <a:softEdge rad="31750"/>
          </a:effectLst>
        </p:spPr>
        <p:txBody>
          <a:bodyPr wrap="square" rtlCol="0">
            <a:spAutoFit/>
          </a:bodyPr>
          <a:lstStyle/>
          <a:p>
            <a:pPr marL="285750" indent="-285750">
              <a:buFont typeface="Arial" panose="020B0604020202020204" pitchFamily="34" charset="0"/>
              <a:buChar char="•"/>
            </a:pPr>
            <a:r>
              <a:rPr lang="en-US" sz="2800" dirty="0" smtClean="0">
                <a:solidFill>
                  <a:schemeClr val="bg2"/>
                </a:solidFill>
                <a:latin typeface="Arial" panose="020B0604020202020204" pitchFamily="34" charset="0"/>
                <a:cs typeface="Arial" panose="020B0604020202020204" pitchFamily="34" charset="0"/>
              </a:rPr>
              <a:t>10% classroom instruction, case studies, exercises, and e-learning</a:t>
            </a:r>
          </a:p>
          <a:p>
            <a:pPr marL="285750" indent="-285750">
              <a:buFont typeface="Arial" panose="020B0604020202020204" pitchFamily="34" charset="0"/>
              <a:buChar char="•"/>
            </a:pPr>
            <a:r>
              <a:rPr lang="en-US" sz="2800" dirty="0" smtClean="0">
                <a:solidFill>
                  <a:schemeClr val="bg2"/>
                </a:solidFill>
                <a:latin typeface="Arial" panose="020B0604020202020204" pitchFamily="34" charset="0"/>
                <a:cs typeface="Arial" panose="020B0604020202020204" pitchFamily="34" charset="0"/>
              </a:rPr>
              <a:t>90% experiential learning on the job</a:t>
            </a:r>
            <a:endParaRPr lang="en-US" sz="2800" dirty="0">
              <a:solidFill>
                <a:schemeClr val="bg2"/>
              </a:solidFill>
              <a:latin typeface="Arial" panose="020B0604020202020204" pitchFamily="34" charset="0"/>
              <a:cs typeface="Arial" panose="020B0604020202020204" pitchFamily="34" charset="0"/>
            </a:endParaRPr>
          </a:p>
        </p:txBody>
      </p:sp>
      <p:sp>
        <p:nvSpPr>
          <p:cNvPr id="6" name="TextBox 5"/>
          <p:cNvSpPr txBox="1"/>
          <p:nvPr/>
        </p:nvSpPr>
        <p:spPr>
          <a:xfrm>
            <a:off x="287676" y="544533"/>
            <a:ext cx="8548099" cy="1200329"/>
          </a:xfrm>
          <a:prstGeom prst="rect">
            <a:avLst/>
          </a:prstGeom>
          <a:solidFill>
            <a:schemeClr val="accent6">
              <a:lumMod val="50000"/>
              <a:lumOff val="50000"/>
            </a:schemeClr>
          </a:solidFill>
          <a:effectLst>
            <a:softEdge rad="31750"/>
          </a:effectLst>
        </p:spPr>
        <p:txBody>
          <a:bodyPr wrap="square" rtlCol="0">
            <a:spAutoFit/>
          </a:bodyPr>
          <a:lstStyle/>
          <a:p>
            <a:pPr algn="ctr"/>
            <a:r>
              <a:rPr lang="en-US" sz="3600" b="1" dirty="0">
                <a:solidFill>
                  <a:schemeClr val="bg2"/>
                </a:solidFill>
                <a:latin typeface="Arial" panose="020B0604020202020204" pitchFamily="34" charset="0"/>
                <a:cs typeface="Arial" panose="020B0604020202020204" pitchFamily="34" charset="0"/>
              </a:rPr>
              <a:t>EIS Training </a:t>
            </a:r>
            <a:r>
              <a:rPr lang="en-US" sz="3600" b="1" dirty="0" smtClean="0">
                <a:solidFill>
                  <a:schemeClr val="bg2"/>
                </a:solidFill>
                <a:latin typeface="Arial" panose="020B0604020202020204" pitchFamily="34" charset="0"/>
                <a:cs typeface="Arial" panose="020B0604020202020204" pitchFamily="34" charset="0"/>
              </a:rPr>
              <a:t>Model: </a:t>
            </a:r>
          </a:p>
          <a:p>
            <a:pPr algn="ctr"/>
            <a:r>
              <a:rPr lang="en-US" sz="3600" b="1" dirty="0" smtClean="0">
                <a:solidFill>
                  <a:schemeClr val="bg2"/>
                </a:solidFill>
                <a:latin typeface="Arial" panose="020B0604020202020204" pitchFamily="34" charset="0"/>
                <a:cs typeface="Arial" panose="020B0604020202020204" pitchFamily="34" charset="0"/>
              </a:rPr>
              <a:t>Service While </a:t>
            </a:r>
            <a:r>
              <a:rPr lang="en-US" sz="3600" b="1" dirty="0">
                <a:solidFill>
                  <a:schemeClr val="bg2"/>
                </a:solidFill>
                <a:latin typeface="Arial" panose="020B0604020202020204" pitchFamily="34" charset="0"/>
                <a:cs typeface="Arial" panose="020B0604020202020204" pitchFamily="34" charset="0"/>
              </a:rPr>
              <a:t>L</a:t>
            </a:r>
            <a:r>
              <a:rPr lang="en-US" sz="3600" b="1" dirty="0" smtClean="0">
                <a:solidFill>
                  <a:schemeClr val="bg2"/>
                </a:solidFill>
                <a:latin typeface="Arial" panose="020B0604020202020204" pitchFamily="34" charset="0"/>
                <a:cs typeface="Arial" panose="020B0604020202020204" pitchFamily="34" charset="0"/>
              </a:rPr>
              <a:t>earning</a:t>
            </a:r>
            <a:endParaRPr lang="en-US" sz="3600" b="1" dirty="0">
              <a:solidFill>
                <a:schemeClr val="bg2"/>
              </a:solidFill>
              <a:latin typeface="Arial" panose="020B0604020202020204" pitchFamily="34" charset="0"/>
              <a:cs typeface="Arial" panose="020B0604020202020204" pitchFamily="34" charset="0"/>
            </a:endParaRPr>
          </a:p>
        </p:txBody>
      </p:sp>
      <p:sp>
        <p:nvSpPr>
          <p:cNvPr id="2" name="Title 1" hidden="1"/>
          <p:cNvSpPr>
            <a:spLocks noGrp="1"/>
          </p:cNvSpPr>
          <p:nvPr>
            <p:ph type="title"/>
          </p:nvPr>
        </p:nvSpPr>
        <p:spPr/>
        <p:txBody>
          <a:bodyPr/>
          <a:lstStyle/>
          <a:p>
            <a:pPr rtl="0" eaLnBrk="1" latinLnBrk="0" hangingPunct="1"/>
            <a:r>
              <a:rPr lang="en-US" sz="3600" b="1" kern="1200" dirty="0" smtClean="0">
                <a:solidFill>
                  <a:srgbClr val="FFFFFF"/>
                </a:solidFill>
                <a:effectLst/>
                <a:latin typeface="Arial" panose="020B0604020202020204" pitchFamily="34" charset="0"/>
                <a:ea typeface="+mn-ea"/>
                <a:cs typeface="Arial" panose="020B0604020202020204" pitchFamily="34" charset="0"/>
              </a:rPr>
              <a:t>EIS Training Model: Service While Learning</a:t>
            </a:r>
            <a:endParaRPr lang="en-US" dirty="0"/>
          </a:p>
        </p:txBody>
      </p:sp>
    </p:spTree>
    <p:extLst>
      <p:ext uri="{BB962C8B-B14F-4D97-AF65-F5344CB8AC3E}">
        <p14:creationId xmlns:p14="http://schemas.microsoft.com/office/powerpoint/2010/main" val="9748584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image" title="background imag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6881" y="613881"/>
            <a:ext cx="5630238" cy="5630238"/>
          </a:xfrm>
        </p:spPr>
      </p:pic>
      <p:sp>
        <p:nvSpPr>
          <p:cNvPr id="7" name="TextBox 6"/>
          <p:cNvSpPr txBox="1"/>
          <p:nvPr/>
        </p:nvSpPr>
        <p:spPr>
          <a:xfrm>
            <a:off x="446926" y="1842184"/>
            <a:ext cx="8250148" cy="4093428"/>
          </a:xfrm>
          <a:prstGeom prst="rect">
            <a:avLst/>
          </a:prstGeom>
          <a:solidFill>
            <a:schemeClr val="accent6">
              <a:lumMod val="50000"/>
              <a:lumOff val="50000"/>
            </a:schemeClr>
          </a:solidFill>
          <a:effectLst>
            <a:softEdge rad="31750"/>
          </a:effectLst>
        </p:spPr>
        <p:txBody>
          <a:bodyPr wrap="square" rtlCol="0">
            <a:spAutoFit/>
          </a:bodyPr>
          <a:lstStyle/>
          <a:p>
            <a:r>
              <a:rPr lang="en-US" sz="2600" dirty="0" smtClean="0">
                <a:solidFill>
                  <a:schemeClr val="bg2"/>
                </a:solidFill>
                <a:latin typeface="Arial" panose="020B0604020202020204" pitchFamily="34" charset="0"/>
                <a:cs typeface="Arial" panose="020B0604020202020204" pitchFamily="34" charset="0"/>
              </a:rPr>
              <a:t>90% </a:t>
            </a:r>
            <a:r>
              <a:rPr lang="en-US" sz="2600" dirty="0" err="1" smtClean="0">
                <a:solidFill>
                  <a:schemeClr val="bg2"/>
                </a:solidFill>
                <a:latin typeface="Arial" panose="020B0604020202020204" pitchFamily="34" charset="0"/>
                <a:cs typeface="Arial" panose="020B0604020202020204" pitchFamily="34" charset="0"/>
              </a:rPr>
              <a:t>experiental</a:t>
            </a:r>
            <a:r>
              <a:rPr lang="en-US" sz="2600" dirty="0" smtClean="0">
                <a:solidFill>
                  <a:schemeClr val="bg2"/>
                </a:solidFill>
                <a:latin typeface="Arial" panose="020B0604020202020204" pitchFamily="34" charset="0"/>
                <a:cs typeface="Arial" panose="020B0604020202020204" pitchFamily="34" charset="0"/>
              </a:rPr>
              <a:t> learning on the job</a:t>
            </a:r>
            <a:endParaRPr lang="en-US" sz="2600" dirty="0">
              <a:solidFill>
                <a:schemeClr val="bg2"/>
              </a:solidFill>
              <a:latin typeface="Arial" panose="020B0604020202020204" pitchFamily="34" charset="0"/>
              <a:cs typeface="Arial" panose="020B0604020202020204" pitchFamily="34" charset="0"/>
            </a:endParaRPr>
          </a:p>
          <a:p>
            <a:pPr marL="800100" lvl="1" indent="-342900" defTabSz="623888">
              <a:buFont typeface="Arial" panose="020B0604020202020204" pitchFamily="34" charset="0"/>
              <a:buChar char="•"/>
              <a:tabLst>
                <a:tab pos="577850" algn="l"/>
              </a:tabLst>
            </a:pPr>
            <a:r>
              <a:rPr lang="en-US" sz="2600" dirty="0" smtClean="0">
                <a:solidFill>
                  <a:schemeClr val="bg2"/>
                </a:solidFill>
                <a:latin typeface="Arial" panose="020B0604020202020204" pitchFamily="34" charset="0"/>
                <a:cs typeface="Arial" panose="020B0604020202020204" pitchFamily="34" charset="0"/>
              </a:rPr>
              <a:t>Provide service to CDC and partners (especially state and local health departments)</a:t>
            </a:r>
          </a:p>
          <a:p>
            <a:pPr marL="800100" lvl="1" indent="-342900" defTabSz="623888">
              <a:buFont typeface="Arial" panose="020B0604020202020204" pitchFamily="34" charset="0"/>
              <a:buChar char="•"/>
              <a:tabLst>
                <a:tab pos="577850" algn="l"/>
              </a:tabLst>
            </a:pPr>
            <a:r>
              <a:rPr lang="en-US" sz="2600" dirty="0" smtClean="0">
                <a:solidFill>
                  <a:schemeClr val="bg2"/>
                </a:solidFill>
                <a:latin typeface="Arial" panose="020B0604020202020204" pitchFamily="34" charset="0"/>
                <a:cs typeface="Arial" panose="020B0604020202020204" pitchFamily="34" charset="0"/>
              </a:rPr>
              <a:t>Investigate outbreaks</a:t>
            </a:r>
          </a:p>
          <a:p>
            <a:pPr marL="800100" lvl="1" indent="-342900" defTabSz="623888">
              <a:buFont typeface="Arial" panose="020B0604020202020204" pitchFamily="34" charset="0"/>
              <a:buChar char="•"/>
              <a:tabLst>
                <a:tab pos="577850" algn="l"/>
              </a:tabLst>
            </a:pPr>
            <a:r>
              <a:rPr lang="en-US" sz="2600" dirty="0" smtClean="0">
                <a:solidFill>
                  <a:schemeClr val="bg2"/>
                </a:solidFill>
                <a:latin typeface="Arial" panose="020B0604020202020204" pitchFamily="34" charset="0"/>
                <a:cs typeface="Arial" panose="020B0604020202020204" pitchFamily="34" charset="0"/>
              </a:rPr>
              <a:t>Conduct epidemiologic investigations</a:t>
            </a:r>
          </a:p>
          <a:p>
            <a:pPr marL="800100" lvl="1" indent="-342900" defTabSz="623888">
              <a:buFont typeface="Arial" panose="020B0604020202020204" pitchFamily="34" charset="0"/>
              <a:buChar char="•"/>
              <a:tabLst>
                <a:tab pos="577850" algn="l"/>
              </a:tabLst>
            </a:pPr>
            <a:r>
              <a:rPr lang="en-US" sz="2600" dirty="0" smtClean="0">
                <a:solidFill>
                  <a:schemeClr val="bg2"/>
                </a:solidFill>
                <a:latin typeface="Arial" panose="020B0604020202020204" pitchFamily="34" charset="0"/>
                <a:cs typeface="Arial" panose="020B0604020202020204" pitchFamily="34" charset="0"/>
              </a:rPr>
              <a:t>Conduct public health research</a:t>
            </a:r>
          </a:p>
          <a:p>
            <a:pPr marL="800100" lvl="1" indent="-342900" defTabSz="623888">
              <a:buFont typeface="Arial" panose="020B0604020202020204" pitchFamily="34" charset="0"/>
              <a:buChar char="•"/>
              <a:tabLst>
                <a:tab pos="577850" algn="l"/>
              </a:tabLst>
            </a:pPr>
            <a:r>
              <a:rPr lang="en-US" sz="2600" dirty="0" smtClean="0">
                <a:solidFill>
                  <a:schemeClr val="bg2"/>
                </a:solidFill>
                <a:latin typeface="Arial" panose="020B0604020202020204" pitchFamily="34" charset="0"/>
                <a:cs typeface="Arial" panose="020B0604020202020204" pitchFamily="34" charset="0"/>
              </a:rPr>
              <a:t>Conduct and evaluate public health surveillance</a:t>
            </a:r>
          </a:p>
          <a:p>
            <a:pPr marL="800100" lvl="1" indent="-342900" defTabSz="623888">
              <a:buFont typeface="Arial" panose="020B0604020202020204" pitchFamily="34" charset="0"/>
              <a:buChar char="•"/>
              <a:tabLst>
                <a:tab pos="577850" algn="l"/>
              </a:tabLst>
            </a:pPr>
            <a:r>
              <a:rPr lang="en-US" sz="2600" dirty="0" smtClean="0">
                <a:solidFill>
                  <a:schemeClr val="bg2"/>
                </a:solidFill>
                <a:latin typeface="Arial" panose="020B0604020202020204" pitchFamily="34" charset="0"/>
                <a:cs typeface="Arial" panose="020B0604020202020204" pitchFamily="34" charset="0"/>
              </a:rPr>
              <a:t>Study infectious or chronic diseases, environmental or occupational health, injuries, or birth defects and developmental disabilities</a:t>
            </a:r>
          </a:p>
        </p:txBody>
      </p:sp>
      <p:sp>
        <p:nvSpPr>
          <p:cNvPr id="6" name="TextBox 5"/>
          <p:cNvSpPr txBox="1"/>
          <p:nvPr/>
        </p:nvSpPr>
        <p:spPr>
          <a:xfrm>
            <a:off x="446926" y="541727"/>
            <a:ext cx="8250148" cy="1200329"/>
          </a:xfrm>
          <a:prstGeom prst="rect">
            <a:avLst/>
          </a:prstGeom>
          <a:solidFill>
            <a:schemeClr val="accent6">
              <a:lumMod val="50000"/>
              <a:lumOff val="50000"/>
            </a:schemeClr>
          </a:solidFill>
          <a:effectLst>
            <a:softEdge rad="31750"/>
          </a:effectLst>
        </p:spPr>
        <p:txBody>
          <a:bodyPr wrap="square" rtlCol="0">
            <a:spAutoFit/>
          </a:bodyPr>
          <a:lstStyle/>
          <a:p>
            <a:pPr algn="ctr"/>
            <a:r>
              <a:rPr lang="en-US" sz="3600" b="1" dirty="0">
                <a:solidFill>
                  <a:schemeClr val="bg2"/>
                </a:solidFill>
                <a:latin typeface="Arial" panose="020B0604020202020204" pitchFamily="34" charset="0"/>
                <a:cs typeface="Arial" panose="020B0604020202020204" pitchFamily="34" charset="0"/>
              </a:rPr>
              <a:t>EIS Training Model</a:t>
            </a:r>
            <a:r>
              <a:rPr lang="en-US" sz="3600" b="1" dirty="0" smtClean="0">
                <a:solidFill>
                  <a:schemeClr val="bg2"/>
                </a:solidFill>
                <a:latin typeface="Arial" panose="020B0604020202020204" pitchFamily="34" charset="0"/>
                <a:cs typeface="Arial" panose="020B0604020202020204" pitchFamily="34" charset="0"/>
              </a:rPr>
              <a:t>: </a:t>
            </a:r>
          </a:p>
          <a:p>
            <a:pPr algn="ctr"/>
            <a:r>
              <a:rPr lang="en-US" sz="3600" b="1" dirty="0" smtClean="0">
                <a:solidFill>
                  <a:schemeClr val="bg2"/>
                </a:solidFill>
                <a:latin typeface="Arial" panose="020B0604020202020204" pitchFamily="34" charset="0"/>
                <a:cs typeface="Arial" panose="020B0604020202020204" pitchFamily="34" charset="0"/>
              </a:rPr>
              <a:t>Service While Learning</a:t>
            </a:r>
            <a:endParaRPr lang="en-US" sz="3600" b="1" dirty="0">
              <a:solidFill>
                <a:schemeClr val="bg2"/>
              </a:solidFill>
              <a:latin typeface="Arial" panose="020B0604020202020204" pitchFamily="34" charset="0"/>
              <a:cs typeface="Arial" panose="020B0604020202020204" pitchFamily="34" charset="0"/>
            </a:endParaRPr>
          </a:p>
        </p:txBody>
      </p:sp>
      <p:sp>
        <p:nvSpPr>
          <p:cNvPr id="2" name="Title 1" hidden="1"/>
          <p:cNvSpPr>
            <a:spLocks noGrp="1"/>
          </p:cNvSpPr>
          <p:nvPr>
            <p:ph type="title"/>
          </p:nvPr>
        </p:nvSpPr>
        <p:spPr/>
        <p:txBody>
          <a:bodyPr/>
          <a:lstStyle/>
          <a:p>
            <a:pPr rtl="0" eaLnBrk="1" latinLnBrk="0" hangingPunct="1"/>
            <a:r>
              <a:rPr lang="en-US" sz="3600" b="1" kern="1200" dirty="0" smtClean="0">
                <a:solidFill>
                  <a:srgbClr val="FFFFFF"/>
                </a:solidFill>
                <a:effectLst/>
                <a:latin typeface="Arial" panose="020B0604020202020204" pitchFamily="34" charset="0"/>
                <a:ea typeface="+mn-ea"/>
                <a:cs typeface="Arial" panose="020B0604020202020204" pitchFamily="34" charset="0"/>
              </a:rPr>
              <a:t>EIS Training Model: Service While Learning</a:t>
            </a:r>
            <a:endParaRPr lang="en-US" dirty="0"/>
          </a:p>
        </p:txBody>
      </p:sp>
    </p:spTree>
    <p:extLst>
      <p:ext uri="{BB962C8B-B14F-4D97-AF65-F5344CB8AC3E}">
        <p14:creationId xmlns:p14="http://schemas.microsoft.com/office/powerpoint/2010/main" val="1880613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image" title="background imag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9008" y="591756"/>
            <a:ext cx="7565985" cy="5674489"/>
          </a:xfrm>
        </p:spPr>
      </p:pic>
      <p:sp>
        <p:nvSpPr>
          <p:cNvPr id="7" name="TextBox 6"/>
          <p:cNvSpPr txBox="1"/>
          <p:nvPr/>
        </p:nvSpPr>
        <p:spPr>
          <a:xfrm>
            <a:off x="287676" y="2009818"/>
            <a:ext cx="8568648" cy="3970318"/>
          </a:xfrm>
          <a:prstGeom prst="rect">
            <a:avLst/>
          </a:prstGeom>
          <a:solidFill>
            <a:schemeClr val="accent6">
              <a:lumMod val="50000"/>
              <a:lumOff val="50000"/>
            </a:schemeClr>
          </a:solidFill>
          <a:effectLst>
            <a:softEdge rad="31750"/>
          </a:effectLst>
        </p:spPr>
        <p:txBody>
          <a:bodyPr wrap="square" rtlCol="0">
            <a:spAutoFit/>
          </a:bodyPr>
          <a:lstStyle/>
          <a:p>
            <a:r>
              <a:rPr lang="en-US" sz="2800" dirty="0" smtClean="0">
                <a:solidFill>
                  <a:schemeClr val="bg2"/>
                </a:solidFill>
                <a:latin typeface="Arial" panose="020B0604020202020204" pitchFamily="34" charset="0"/>
                <a:cs typeface="Arial" panose="020B0604020202020204" pitchFamily="34" charset="0"/>
              </a:rPr>
              <a:t>Professional skills and abilities are acquired and refined through EIS</a:t>
            </a:r>
          </a:p>
          <a:p>
            <a:pPr marL="628650" indent="-342900">
              <a:buFont typeface="Arial" panose="020B0604020202020204" pitchFamily="34" charset="0"/>
              <a:buChar char="•"/>
            </a:pPr>
            <a:r>
              <a:rPr lang="en-US" sz="2800" dirty="0" smtClean="0">
                <a:solidFill>
                  <a:schemeClr val="bg2"/>
                </a:solidFill>
                <a:latin typeface="Arial" panose="020B0604020202020204" pitchFamily="34" charset="0"/>
                <a:cs typeface="Arial" panose="020B0604020202020204" pitchFamily="34" charset="0"/>
              </a:rPr>
              <a:t>Investigation of acute outbreaks and hazards</a:t>
            </a:r>
          </a:p>
          <a:p>
            <a:pPr marL="628650" indent="-342900">
              <a:buFont typeface="Arial" panose="020B0604020202020204" pitchFamily="34" charset="0"/>
              <a:buChar char="•"/>
            </a:pPr>
            <a:r>
              <a:rPr lang="en-US" sz="2800" dirty="0" smtClean="0">
                <a:solidFill>
                  <a:schemeClr val="bg2"/>
                </a:solidFill>
                <a:latin typeface="Arial" panose="020B0604020202020204" pitchFamily="34" charset="0"/>
                <a:cs typeface="Arial" panose="020B0604020202020204" pitchFamily="34" charset="0"/>
              </a:rPr>
              <a:t>Analysis of large datasets</a:t>
            </a:r>
          </a:p>
          <a:p>
            <a:pPr marL="628650" indent="-342900">
              <a:buFont typeface="Arial" panose="020B0604020202020204" pitchFamily="34" charset="0"/>
              <a:buChar char="•"/>
            </a:pPr>
            <a:r>
              <a:rPr lang="en-US" sz="2800" dirty="0" smtClean="0">
                <a:solidFill>
                  <a:schemeClr val="bg2"/>
                </a:solidFill>
                <a:latin typeface="Arial" panose="020B0604020202020204" pitchFamily="34" charset="0"/>
                <a:cs typeface="Arial" panose="020B0604020202020204" pitchFamily="34" charset="0"/>
              </a:rPr>
              <a:t>Evaluation of surveillance systems</a:t>
            </a:r>
          </a:p>
          <a:p>
            <a:pPr marL="628650" indent="-342900">
              <a:buFont typeface="Arial" panose="020B0604020202020204" pitchFamily="34" charset="0"/>
              <a:buChar char="•"/>
            </a:pPr>
            <a:r>
              <a:rPr lang="en-US" sz="2800" dirty="0" smtClean="0">
                <a:solidFill>
                  <a:schemeClr val="bg2"/>
                </a:solidFill>
                <a:latin typeface="Arial" panose="020B0604020202020204" pitchFamily="34" charset="0"/>
                <a:cs typeface="Arial" panose="020B0604020202020204" pitchFamily="34" charset="0"/>
              </a:rPr>
              <a:t>Publication and presentation of scientific manuscripts</a:t>
            </a:r>
            <a:endParaRPr lang="en-US" sz="2800" dirty="0">
              <a:solidFill>
                <a:schemeClr val="bg2"/>
              </a:solidFill>
              <a:latin typeface="Arial" panose="020B0604020202020204" pitchFamily="34" charset="0"/>
              <a:cs typeface="Arial" panose="020B0604020202020204" pitchFamily="34" charset="0"/>
            </a:endParaRPr>
          </a:p>
          <a:p>
            <a:pPr marL="628650" indent="-342900">
              <a:buFont typeface="Arial" panose="020B0604020202020204" pitchFamily="34" charset="0"/>
              <a:buChar char="•"/>
            </a:pPr>
            <a:r>
              <a:rPr lang="en-US" sz="2800" dirty="0" smtClean="0">
                <a:solidFill>
                  <a:schemeClr val="bg2"/>
                </a:solidFill>
                <a:latin typeface="Arial" panose="020B0604020202020204" pitchFamily="34" charset="0"/>
                <a:cs typeface="Arial" panose="020B0604020202020204" pitchFamily="34" charset="0"/>
              </a:rPr>
              <a:t>Oral presentation at national conferences</a:t>
            </a:r>
          </a:p>
          <a:p>
            <a:pPr marL="628650" indent="-342900">
              <a:buFont typeface="Arial" panose="020B0604020202020204" pitchFamily="34" charset="0"/>
              <a:buChar char="•"/>
            </a:pPr>
            <a:r>
              <a:rPr lang="en-US" sz="2800" dirty="0" smtClean="0">
                <a:solidFill>
                  <a:schemeClr val="bg2"/>
                </a:solidFill>
                <a:latin typeface="Arial" panose="020B0604020202020204" pitchFamily="34" charset="0"/>
                <a:cs typeface="Arial" panose="020B0604020202020204" pitchFamily="34" charset="0"/>
              </a:rPr>
              <a:t>Response to public inquiries</a:t>
            </a:r>
            <a:endParaRPr lang="en-US" sz="2800" dirty="0">
              <a:solidFill>
                <a:schemeClr val="bg2"/>
              </a:solidFill>
              <a:latin typeface="Arial" panose="020B0604020202020204" pitchFamily="34" charset="0"/>
              <a:cs typeface="Arial" panose="020B0604020202020204" pitchFamily="34" charset="0"/>
            </a:endParaRPr>
          </a:p>
        </p:txBody>
      </p:sp>
      <p:sp>
        <p:nvSpPr>
          <p:cNvPr id="8" name="TextBox 7"/>
          <p:cNvSpPr txBox="1"/>
          <p:nvPr/>
        </p:nvSpPr>
        <p:spPr>
          <a:xfrm>
            <a:off x="287676" y="537020"/>
            <a:ext cx="8568648" cy="1200329"/>
          </a:xfrm>
          <a:prstGeom prst="rect">
            <a:avLst/>
          </a:prstGeom>
          <a:solidFill>
            <a:schemeClr val="accent6">
              <a:lumMod val="50000"/>
              <a:lumOff val="50000"/>
            </a:schemeClr>
          </a:solidFill>
          <a:effectLst>
            <a:softEdge rad="31750"/>
          </a:effectLst>
        </p:spPr>
        <p:txBody>
          <a:bodyPr wrap="square" rtlCol="0">
            <a:spAutoFit/>
          </a:bodyPr>
          <a:lstStyle/>
          <a:p>
            <a:pPr algn="ctr"/>
            <a:r>
              <a:rPr lang="en-US" sz="3600" b="1" dirty="0" smtClean="0">
                <a:solidFill>
                  <a:schemeClr val="bg2"/>
                </a:solidFill>
                <a:latin typeface="Arial" panose="020B0604020202020204" pitchFamily="34" charset="0"/>
                <a:cs typeface="Arial" panose="020B0604020202020204" pitchFamily="34" charset="0"/>
              </a:rPr>
              <a:t>EIS Prepares </a:t>
            </a:r>
            <a:r>
              <a:rPr lang="en-US" sz="3600" b="1" dirty="0">
                <a:solidFill>
                  <a:schemeClr val="bg2"/>
                </a:solidFill>
                <a:latin typeface="Arial" panose="020B0604020202020204" pitchFamily="34" charset="0"/>
                <a:cs typeface="Arial" panose="020B0604020202020204" pitchFamily="34" charset="0"/>
              </a:rPr>
              <a:t>Y</a:t>
            </a:r>
            <a:r>
              <a:rPr lang="en-US" sz="3600" b="1" dirty="0" smtClean="0">
                <a:solidFill>
                  <a:schemeClr val="bg2"/>
                </a:solidFill>
                <a:latin typeface="Arial" panose="020B0604020202020204" pitchFamily="34" charset="0"/>
                <a:cs typeface="Arial" panose="020B0604020202020204" pitchFamily="34" charset="0"/>
              </a:rPr>
              <a:t>ou for Anything</a:t>
            </a:r>
          </a:p>
          <a:p>
            <a:pPr algn="ctr"/>
            <a:r>
              <a:rPr lang="en-US" sz="3600" b="1" dirty="0">
                <a:solidFill>
                  <a:schemeClr val="bg2"/>
                </a:solidFill>
                <a:latin typeface="Arial" panose="020B0604020202020204" pitchFamily="34" charset="0"/>
                <a:cs typeface="Arial" panose="020B0604020202020204" pitchFamily="34" charset="0"/>
              </a:rPr>
              <a:t>Become a World Class </a:t>
            </a:r>
            <a:r>
              <a:rPr lang="en-US" sz="3600" b="1" dirty="0" smtClean="0">
                <a:solidFill>
                  <a:schemeClr val="bg2"/>
                </a:solidFill>
                <a:latin typeface="Arial" panose="020B0604020202020204" pitchFamily="34" charset="0"/>
                <a:cs typeface="Arial" panose="020B0604020202020204" pitchFamily="34" charset="0"/>
              </a:rPr>
              <a:t>Problem-solver</a:t>
            </a:r>
            <a:endParaRPr lang="en-US" sz="3600" b="1" dirty="0">
              <a:solidFill>
                <a:schemeClr val="bg2"/>
              </a:solidFill>
              <a:latin typeface="Arial" panose="020B0604020202020204" pitchFamily="34" charset="0"/>
              <a:cs typeface="Arial" panose="020B0604020202020204" pitchFamily="34" charset="0"/>
            </a:endParaRPr>
          </a:p>
        </p:txBody>
      </p:sp>
      <p:sp>
        <p:nvSpPr>
          <p:cNvPr id="2" name="Title 1" hidden="1"/>
          <p:cNvSpPr>
            <a:spLocks noGrp="1"/>
          </p:cNvSpPr>
          <p:nvPr>
            <p:ph type="title"/>
          </p:nvPr>
        </p:nvSpPr>
        <p:spPr/>
        <p:txBody>
          <a:bodyPr/>
          <a:lstStyle/>
          <a:p>
            <a:pPr rtl="0" eaLnBrk="1" latinLnBrk="0" hangingPunct="1"/>
            <a:r>
              <a:rPr lang="en-US" sz="3600" b="1" kern="1200" dirty="0" smtClean="0">
                <a:solidFill>
                  <a:srgbClr val="FFFFFF"/>
                </a:solidFill>
                <a:effectLst/>
                <a:latin typeface="Arial" panose="020B0604020202020204" pitchFamily="34" charset="0"/>
                <a:ea typeface="+mn-ea"/>
                <a:cs typeface="Arial" panose="020B0604020202020204" pitchFamily="34" charset="0"/>
              </a:rPr>
              <a:t>EIS Prepares You for Anything Become a World Class Problem-solver</a:t>
            </a:r>
            <a:endParaRPr lang="en-US" dirty="0"/>
          </a:p>
        </p:txBody>
      </p:sp>
    </p:spTree>
    <p:extLst>
      <p:ext uri="{BB962C8B-B14F-4D97-AF65-F5344CB8AC3E}">
        <p14:creationId xmlns:p14="http://schemas.microsoft.com/office/powerpoint/2010/main" val="25794657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DC Roybal Campus" title="CDC Roybal Campu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9381" y="525005"/>
            <a:ext cx="8465238" cy="5807990"/>
          </a:xfrm>
        </p:spPr>
      </p:pic>
      <p:sp>
        <p:nvSpPr>
          <p:cNvPr id="7" name="TextBox 6"/>
          <p:cNvSpPr txBox="1"/>
          <p:nvPr/>
        </p:nvSpPr>
        <p:spPr>
          <a:xfrm>
            <a:off x="713423" y="2814819"/>
            <a:ext cx="7717155" cy="3108543"/>
          </a:xfrm>
          <a:prstGeom prst="rect">
            <a:avLst/>
          </a:prstGeom>
          <a:solidFill>
            <a:schemeClr val="accent6">
              <a:lumMod val="50000"/>
              <a:lumOff val="50000"/>
            </a:schemeClr>
          </a:solidFill>
          <a:effectLst>
            <a:softEdge rad="31750"/>
          </a:effectLst>
        </p:spPr>
        <p:txBody>
          <a:bodyPr wrap="square" rtlCol="0">
            <a:spAutoFit/>
          </a:bodyPr>
          <a:lstStyle/>
          <a:p>
            <a:pPr marL="285750" indent="-285750">
              <a:buFont typeface="Arial" panose="020B0604020202020204" pitchFamily="34" charset="0"/>
              <a:buChar char="•"/>
            </a:pPr>
            <a:r>
              <a:rPr lang="en-US" sz="2800" dirty="0" smtClean="0">
                <a:solidFill>
                  <a:schemeClr val="bg2"/>
                </a:solidFill>
                <a:latin typeface="Arial" panose="020B0604020202020204" pitchFamily="34" charset="0"/>
                <a:cs typeface="Arial" panose="020B0604020202020204" pitchFamily="34" charset="0"/>
              </a:rPr>
              <a:t>Founded in 1946</a:t>
            </a:r>
          </a:p>
          <a:p>
            <a:pPr marL="285750" indent="-285750">
              <a:buFont typeface="Arial" panose="020B0604020202020204" pitchFamily="34" charset="0"/>
              <a:buChar char="•"/>
            </a:pPr>
            <a:r>
              <a:rPr lang="en-US" sz="2800" dirty="0" smtClean="0">
                <a:solidFill>
                  <a:schemeClr val="bg2"/>
                </a:solidFill>
                <a:latin typeface="Arial" panose="020B0604020202020204" pitchFamily="34" charset="0"/>
                <a:cs typeface="Arial" panose="020B0604020202020204" pitchFamily="34" charset="0"/>
              </a:rPr>
              <a:t>Part of the US. Department of Health and Human Services</a:t>
            </a:r>
          </a:p>
          <a:p>
            <a:pPr marL="285750" indent="-285750">
              <a:buFont typeface="Arial" panose="020B0604020202020204" pitchFamily="34" charset="0"/>
              <a:buChar char="•"/>
            </a:pPr>
            <a:r>
              <a:rPr lang="en-US" sz="2800" dirty="0" smtClean="0">
                <a:solidFill>
                  <a:schemeClr val="bg2"/>
                </a:solidFill>
                <a:latin typeface="Arial" panose="020B0604020202020204" pitchFamily="34" charset="0"/>
                <a:cs typeface="Arial" panose="020B0604020202020204" pitchFamily="34" charset="0"/>
              </a:rPr>
              <a:t>Headquartered in Atlanta, GA</a:t>
            </a:r>
          </a:p>
          <a:p>
            <a:pPr marL="285750" indent="-285750">
              <a:buFont typeface="Arial" panose="020B0604020202020204" pitchFamily="34" charset="0"/>
              <a:buChar char="•"/>
            </a:pPr>
            <a:r>
              <a:rPr lang="en-US" sz="2800" dirty="0" smtClean="0">
                <a:solidFill>
                  <a:schemeClr val="bg2"/>
                </a:solidFill>
                <a:latin typeface="Arial" panose="020B0604020202020204" pitchFamily="34" charset="0"/>
                <a:cs typeface="Arial" panose="020B0604020202020204" pitchFamily="34" charset="0"/>
              </a:rPr>
              <a:t>14,000+ employees</a:t>
            </a:r>
          </a:p>
          <a:p>
            <a:pPr marL="285750" indent="-285750">
              <a:buFont typeface="Arial" panose="020B0604020202020204" pitchFamily="34" charset="0"/>
              <a:buChar char="•"/>
            </a:pPr>
            <a:r>
              <a:rPr lang="en-US" sz="2800" dirty="0" smtClean="0">
                <a:solidFill>
                  <a:schemeClr val="bg2"/>
                </a:solidFill>
                <a:latin typeface="Arial" panose="020B0604020202020204" pitchFamily="34" charset="0"/>
                <a:cs typeface="Arial" panose="020B0604020202020204" pitchFamily="34" charset="0"/>
              </a:rPr>
              <a:t>70% of funding helps state and local public health departments and others</a:t>
            </a:r>
            <a:endParaRPr lang="en-US" sz="2800" dirty="0">
              <a:solidFill>
                <a:schemeClr val="bg2"/>
              </a:solidFill>
              <a:latin typeface="Arial" panose="020B0604020202020204" pitchFamily="34" charset="0"/>
              <a:cs typeface="Arial" panose="020B0604020202020204" pitchFamily="34" charset="0"/>
            </a:endParaRPr>
          </a:p>
        </p:txBody>
      </p:sp>
      <p:sp>
        <p:nvSpPr>
          <p:cNvPr id="8" name="TextBox 7"/>
          <p:cNvSpPr txBox="1"/>
          <p:nvPr/>
        </p:nvSpPr>
        <p:spPr>
          <a:xfrm>
            <a:off x="289266" y="493952"/>
            <a:ext cx="8565468" cy="1200329"/>
          </a:xfrm>
          <a:prstGeom prst="rect">
            <a:avLst/>
          </a:prstGeom>
          <a:solidFill>
            <a:schemeClr val="accent6">
              <a:lumMod val="50000"/>
              <a:lumOff val="50000"/>
            </a:schemeClr>
          </a:solidFill>
          <a:effectLst>
            <a:softEdge rad="31750"/>
          </a:effectLst>
        </p:spPr>
        <p:txBody>
          <a:bodyPr wrap="square" rtlCol="0">
            <a:spAutoFit/>
          </a:bodyPr>
          <a:lstStyle/>
          <a:p>
            <a:pPr algn="ctr"/>
            <a:r>
              <a:rPr lang="en-US" sz="3600" b="1" dirty="0" smtClean="0">
                <a:solidFill>
                  <a:schemeClr val="bg2"/>
                </a:solidFill>
                <a:latin typeface="Arial" panose="020B0604020202020204" pitchFamily="34" charset="0"/>
                <a:cs typeface="Arial" panose="020B0604020202020204" pitchFamily="34" charset="0"/>
              </a:rPr>
              <a:t>CDC: The Nation’s Health Protection Agency</a:t>
            </a:r>
            <a:endParaRPr lang="en-US" sz="3600" b="1" dirty="0">
              <a:solidFill>
                <a:schemeClr val="bg2"/>
              </a:solidFill>
              <a:latin typeface="Arial" panose="020B0604020202020204" pitchFamily="34" charset="0"/>
              <a:cs typeface="Arial" panose="020B0604020202020204" pitchFamily="34" charset="0"/>
            </a:endParaRPr>
          </a:p>
        </p:txBody>
      </p:sp>
      <p:sp>
        <p:nvSpPr>
          <p:cNvPr id="2" name="Title 1" hidden="1"/>
          <p:cNvSpPr>
            <a:spLocks noGrp="1"/>
          </p:cNvSpPr>
          <p:nvPr>
            <p:ph type="title"/>
          </p:nvPr>
        </p:nvSpPr>
        <p:spPr/>
        <p:txBody>
          <a:bodyPr/>
          <a:lstStyle/>
          <a:p>
            <a:pPr rtl="0" eaLnBrk="1" latinLnBrk="0" hangingPunct="1"/>
            <a:r>
              <a:rPr lang="en-US" sz="3600" b="1" kern="1200" dirty="0" smtClean="0">
                <a:solidFill>
                  <a:srgbClr val="FFFFFF"/>
                </a:solidFill>
                <a:effectLst/>
                <a:latin typeface="Arial" panose="020B0604020202020204" pitchFamily="34" charset="0"/>
                <a:ea typeface="+mn-ea"/>
                <a:cs typeface="Arial" panose="020B0604020202020204" pitchFamily="34" charset="0"/>
              </a:rPr>
              <a:t>CDC: The Nation’s Health Protection Agency</a:t>
            </a:r>
            <a:endParaRPr lang="en-US" dirty="0"/>
          </a:p>
        </p:txBody>
      </p:sp>
    </p:spTree>
    <p:extLst>
      <p:ext uri="{BB962C8B-B14F-4D97-AF65-F5344CB8AC3E}">
        <p14:creationId xmlns:p14="http://schemas.microsoft.com/office/powerpoint/2010/main" val="33319859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ident Obama and Former CDC Director, Dr. Tom Frieden" title="President Obama and Former CDC Director, Dr. Tom Frieden"/>
          <p:cNvPicPr>
            <a:picLocks noChangeAspect="1"/>
          </p:cNvPicPr>
          <p:nvPr/>
        </p:nvPicPr>
        <p:blipFill rotWithShape="1">
          <a:blip r:embed="rId3" cstate="print">
            <a:extLst>
              <a:ext uri="{28A0092B-C50C-407E-A947-70E740481C1C}">
                <a14:useLocalDpi xmlns:a14="http://schemas.microsoft.com/office/drawing/2010/main" val="0"/>
              </a:ext>
            </a:extLst>
          </a:blip>
          <a:srcRect l="-343" t="4542" b="4938"/>
          <a:stretch/>
        </p:blipFill>
        <p:spPr>
          <a:xfrm>
            <a:off x="2004316" y="3762552"/>
            <a:ext cx="4034502" cy="2575005"/>
          </a:xfrm>
          <a:prstGeom prst="rect">
            <a:avLst/>
          </a:prstGeom>
          <a:ln>
            <a:solidFill>
              <a:schemeClr val="bg2"/>
            </a:solidFill>
          </a:ln>
        </p:spPr>
      </p:pic>
      <p:pic>
        <p:nvPicPr>
          <p:cNvPr id="3" name="Content Placeholder 2" descr="Dr. Helene Gayle - President/CEO, CARE" title="Dr. Helene Gayle - President/CEO, CARE"/>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97460" y="414088"/>
            <a:ext cx="2619550" cy="2619550"/>
          </a:xfrm>
          <a:ln>
            <a:solidFill>
              <a:schemeClr val="bg2"/>
            </a:solidFill>
          </a:ln>
        </p:spPr>
      </p:pic>
      <p:pic>
        <p:nvPicPr>
          <p:cNvPr id="4" name="Picture 3" title="Dr. Richard Besser - President/CEO, RWJF"/>
          <p:cNvPicPr>
            <a:picLocks noChangeAspect="1"/>
          </p:cNvPicPr>
          <p:nvPr/>
        </p:nvPicPr>
        <p:blipFill rotWithShape="1">
          <a:blip r:embed="rId5" cstate="print">
            <a:extLst>
              <a:ext uri="{28A0092B-C50C-407E-A947-70E740481C1C}">
                <a14:useLocalDpi xmlns:a14="http://schemas.microsoft.com/office/drawing/2010/main" val="0"/>
              </a:ext>
            </a:extLst>
          </a:blip>
          <a:srcRect l="13590"/>
          <a:stretch/>
        </p:blipFill>
        <p:spPr>
          <a:xfrm>
            <a:off x="4710173" y="414472"/>
            <a:ext cx="4036860" cy="2627866"/>
          </a:xfrm>
          <a:prstGeom prst="rect">
            <a:avLst/>
          </a:prstGeom>
          <a:ln>
            <a:solidFill>
              <a:schemeClr val="bg2"/>
            </a:solidFill>
          </a:ln>
        </p:spPr>
      </p:pic>
      <p:sp>
        <p:nvSpPr>
          <p:cNvPr id="5" name="TextBox 4"/>
          <p:cNvSpPr txBox="1"/>
          <p:nvPr/>
        </p:nvSpPr>
        <p:spPr>
          <a:xfrm>
            <a:off x="397460" y="3033638"/>
            <a:ext cx="2619550" cy="584775"/>
          </a:xfrm>
          <a:prstGeom prst="rect">
            <a:avLst/>
          </a:prstGeom>
          <a:noFill/>
        </p:spPr>
        <p:txBody>
          <a:bodyPr wrap="square" rtlCol="0">
            <a:spAutoFit/>
          </a:bodyPr>
          <a:lstStyle/>
          <a:p>
            <a:pPr algn="ctr"/>
            <a:r>
              <a:rPr lang="en-US" sz="1600" dirty="0" smtClean="0">
                <a:solidFill>
                  <a:schemeClr val="bg2"/>
                </a:solidFill>
                <a:latin typeface="Arial" panose="020B0604020202020204" pitchFamily="34" charset="0"/>
                <a:cs typeface="Arial" panose="020B0604020202020204" pitchFamily="34" charset="0"/>
              </a:rPr>
              <a:t>Dr. Helene Gayle</a:t>
            </a:r>
          </a:p>
          <a:p>
            <a:pPr algn="ctr"/>
            <a:r>
              <a:rPr lang="en-US" sz="1600" dirty="0" smtClean="0">
                <a:solidFill>
                  <a:schemeClr val="bg2"/>
                </a:solidFill>
                <a:latin typeface="Arial" panose="020B0604020202020204" pitchFamily="34" charset="0"/>
                <a:cs typeface="Arial" panose="020B0604020202020204" pitchFamily="34" charset="0"/>
              </a:rPr>
              <a:t>President /CEO,  CARE</a:t>
            </a:r>
            <a:endParaRPr lang="en-US" sz="1600" dirty="0">
              <a:solidFill>
                <a:schemeClr val="bg2"/>
              </a:solidFill>
              <a:latin typeface="Arial" panose="020B0604020202020204" pitchFamily="34" charset="0"/>
              <a:cs typeface="Arial" panose="020B0604020202020204" pitchFamily="34" charset="0"/>
            </a:endParaRPr>
          </a:p>
        </p:txBody>
      </p:sp>
      <p:sp>
        <p:nvSpPr>
          <p:cNvPr id="9" name="TextBox 8"/>
          <p:cNvSpPr txBox="1"/>
          <p:nvPr/>
        </p:nvSpPr>
        <p:spPr>
          <a:xfrm>
            <a:off x="4710174" y="3052848"/>
            <a:ext cx="4036859" cy="584775"/>
          </a:xfrm>
          <a:prstGeom prst="rect">
            <a:avLst/>
          </a:prstGeom>
          <a:noFill/>
        </p:spPr>
        <p:txBody>
          <a:bodyPr wrap="square" rtlCol="0">
            <a:spAutoFit/>
          </a:bodyPr>
          <a:lstStyle/>
          <a:p>
            <a:pPr algn="ctr"/>
            <a:r>
              <a:rPr lang="en-US" sz="1600" dirty="0" smtClean="0">
                <a:solidFill>
                  <a:schemeClr val="bg2"/>
                </a:solidFill>
                <a:latin typeface="Arial" panose="020B0604020202020204" pitchFamily="34" charset="0"/>
                <a:cs typeface="Arial" panose="020B0604020202020204" pitchFamily="34" charset="0"/>
              </a:rPr>
              <a:t>Dr. Richard Besser</a:t>
            </a:r>
          </a:p>
          <a:p>
            <a:pPr algn="ctr"/>
            <a:r>
              <a:rPr lang="en-US" sz="1600" dirty="0" smtClean="0">
                <a:solidFill>
                  <a:schemeClr val="bg2"/>
                </a:solidFill>
                <a:latin typeface="Arial" panose="020B0604020202020204" pitchFamily="34" charset="0"/>
                <a:cs typeface="Arial" panose="020B0604020202020204" pitchFamily="34" charset="0"/>
              </a:rPr>
              <a:t>President/CEO, RWJF</a:t>
            </a:r>
            <a:endParaRPr lang="en-US" sz="1600" dirty="0">
              <a:solidFill>
                <a:schemeClr val="bg2"/>
              </a:solidFill>
              <a:latin typeface="Arial" panose="020B0604020202020204" pitchFamily="34" charset="0"/>
              <a:cs typeface="Arial" panose="020B0604020202020204" pitchFamily="34" charset="0"/>
            </a:endParaRPr>
          </a:p>
        </p:txBody>
      </p:sp>
      <p:sp>
        <p:nvSpPr>
          <p:cNvPr id="10" name="TextBox 9"/>
          <p:cNvSpPr txBox="1"/>
          <p:nvPr/>
        </p:nvSpPr>
        <p:spPr>
          <a:xfrm>
            <a:off x="6165363" y="4923351"/>
            <a:ext cx="2356845" cy="584775"/>
          </a:xfrm>
          <a:prstGeom prst="rect">
            <a:avLst/>
          </a:prstGeom>
          <a:noFill/>
        </p:spPr>
        <p:txBody>
          <a:bodyPr wrap="square" rtlCol="0">
            <a:spAutoFit/>
          </a:bodyPr>
          <a:lstStyle/>
          <a:p>
            <a:pPr algn="ctr"/>
            <a:r>
              <a:rPr lang="en-US" sz="1600" dirty="0" smtClean="0">
                <a:solidFill>
                  <a:schemeClr val="bg2"/>
                </a:solidFill>
                <a:latin typeface="Arial" panose="020B0604020202020204" pitchFamily="34" charset="0"/>
                <a:cs typeface="Arial" panose="020B0604020202020204" pitchFamily="34" charset="0"/>
              </a:rPr>
              <a:t>Dr. Tom Frieden</a:t>
            </a:r>
          </a:p>
          <a:p>
            <a:pPr algn="ctr"/>
            <a:r>
              <a:rPr lang="en-US" sz="1600" dirty="0" smtClean="0">
                <a:solidFill>
                  <a:schemeClr val="bg2"/>
                </a:solidFill>
                <a:latin typeface="Arial" panose="020B0604020202020204" pitchFamily="34" charset="0"/>
                <a:cs typeface="Arial" panose="020B0604020202020204" pitchFamily="34" charset="0"/>
              </a:rPr>
              <a:t>Former Director, CDC</a:t>
            </a:r>
            <a:endParaRPr lang="en-US" sz="1600" dirty="0">
              <a:solidFill>
                <a:schemeClr val="bg2"/>
              </a:solidFill>
              <a:latin typeface="Arial" panose="020B0604020202020204" pitchFamily="34" charset="0"/>
              <a:cs typeface="Arial" panose="020B0604020202020204" pitchFamily="34" charset="0"/>
            </a:endParaRPr>
          </a:p>
        </p:txBody>
      </p:sp>
      <p:sp>
        <p:nvSpPr>
          <p:cNvPr id="6" name="Title 5" hidden="1"/>
          <p:cNvSpPr>
            <a:spLocks noGrp="1"/>
          </p:cNvSpPr>
          <p:nvPr>
            <p:ph type="title"/>
          </p:nvPr>
        </p:nvSpPr>
        <p:spPr/>
        <p:txBody>
          <a:bodyPr/>
          <a:lstStyle/>
          <a:p>
            <a:r>
              <a:rPr lang="en-US" dirty="0" smtClean="0"/>
              <a:t>Images</a:t>
            </a:r>
            <a:endParaRPr lang="en-US" dirty="0"/>
          </a:p>
        </p:txBody>
      </p:sp>
    </p:spTree>
    <p:extLst>
      <p:ext uri="{BB962C8B-B14F-4D97-AF65-F5344CB8AC3E}">
        <p14:creationId xmlns:p14="http://schemas.microsoft.com/office/powerpoint/2010/main" val="3718173793"/>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88179" y="566344"/>
            <a:ext cx="8605999" cy="1077218"/>
          </a:xfrm>
          <a:prstGeom prst="rect">
            <a:avLst/>
          </a:prstGeom>
          <a:solidFill>
            <a:schemeClr val="accent6">
              <a:lumMod val="50000"/>
              <a:lumOff val="50000"/>
            </a:schemeClr>
          </a:solidFill>
          <a:effectLst>
            <a:softEdge rad="31750"/>
          </a:effectLst>
        </p:spPr>
        <p:txBody>
          <a:bodyPr wrap="square" rtlCol="0">
            <a:spAutoFit/>
          </a:bodyPr>
          <a:lstStyle/>
          <a:p>
            <a:pPr algn="ctr"/>
            <a:r>
              <a:rPr lang="en-US" sz="3200" b="1" dirty="0" smtClean="0">
                <a:solidFill>
                  <a:srgbClr val="FFFFFF"/>
                </a:solidFill>
                <a:latin typeface="Arial" panose="020B0604020202020204" pitchFamily="34" charset="0"/>
                <a:cs typeface="Arial" panose="020B0604020202020204" pitchFamily="34" charset="0"/>
              </a:rPr>
              <a:t>If you are looking for an exciting career, take a look at EIS!</a:t>
            </a:r>
            <a:endParaRPr lang="en-US" sz="3200" b="1" dirty="0">
              <a:solidFill>
                <a:srgbClr val="FFFFFF"/>
              </a:solidFill>
              <a:latin typeface="Arial" panose="020B0604020202020204" pitchFamily="34" charset="0"/>
              <a:cs typeface="Arial" panose="020B0604020202020204" pitchFamily="34" charset="0"/>
            </a:endParaRPr>
          </a:p>
        </p:txBody>
      </p:sp>
      <p:sp>
        <p:nvSpPr>
          <p:cNvPr id="12" name="TextBox 11"/>
          <p:cNvSpPr txBox="1"/>
          <p:nvPr/>
        </p:nvSpPr>
        <p:spPr>
          <a:xfrm>
            <a:off x="267630" y="2102492"/>
            <a:ext cx="8605999" cy="3539430"/>
          </a:xfrm>
          <a:prstGeom prst="rect">
            <a:avLst/>
          </a:prstGeom>
          <a:solidFill>
            <a:schemeClr val="accent6">
              <a:lumMod val="50000"/>
              <a:lumOff val="50000"/>
            </a:schemeClr>
          </a:solidFill>
          <a:effectLst>
            <a:softEdge rad="31750"/>
          </a:effectLst>
        </p:spPr>
        <p:txBody>
          <a:bodyPr wrap="square" rtlCol="0">
            <a:spAutoFit/>
          </a:bodyPr>
          <a:lstStyle/>
          <a:p>
            <a:pPr marL="285750" indent="-285750">
              <a:buFont typeface="Arial" panose="020B0604020202020204" pitchFamily="34" charset="0"/>
              <a:buChar char="•"/>
            </a:pPr>
            <a:r>
              <a:rPr lang="en-US" sz="2800" dirty="0" smtClean="0">
                <a:solidFill>
                  <a:srgbClr val="FFFFFF"/>
                </a:solidFill>
                <a:latin typeface="Arial" panose="020B0604020202020204" pitchFamily="34" charset="0"/>
                <a:cs typeface="Arial" panose="020B0604020202020204" pitchFamily="34" charset="0"/>
              </a:rPr>
              <a:t>EIS alumni are leaders in global public health, academia, research, foundations, public health practice, and the media</a:t>
            </a:r>
          </a:p>
          <a:p>
            <a:pPr marL="285750" indent="-285750">
              <a:buFont typeface="Arial" panose="020B0604020202020204" pitchFamily="34" charset="0"/>
              <a:buChar char="•"/>
            </a:pPr>
            <a:r>
              <a:rPr lang="en-US" sz="2800" dirty="0" smtClean="0">
                <a:solidFill>
                  <a:srgbClr val="FFFFFF"/>
                </a:solidFill>
                <a:latin typeface="Arial" panose="020B0604020202020204" pitchFamily="34" charset="0"/>
                <a:cs typeface="Arial" panose="020B0604020202020204" pitchFamily="34" charset="0"/>
              </a:rPr>
              <a:t>EIS graduates often stay with CDC (about 75%) </a:t>
            </a:r>
          </a:p>
          <a:p>
            <a:pPr marL="800100" lvl="1" indent="-342900">
              <a:buFont typeface="Arial" panose="020B0604020202020204" pitchFamily="34" charset="0"/>
              <a:buChar char="−"/>
            </a:pPr>
            <a:r>
              <a:rPr lang="en-US" sz="2800" dirty="0" smtClean="0">
                <a:solidFill>
                  <a:srgbClr val="FFFFFF"/>
                </a:solidFill>
                <a:latin typeface="Arial" panose="020B0604020202020204" pitchFamily="34" charset="0"/>
                <a:cs typeface="Arial" panose="020B0604020202020204" pitchFamily="34" charset="0"/>
              </a:rPr>
              <a:t>20% are in academia</a:t>
            </a:r>
          </a:p>
          <a:p>
            <a:pPr marL="800100" lvl="1" indent="-342900">
              <a:buFont typeface="Arial" panose="020B0604020202020204" pitchFamily="34" charset="0"/>
              <a:buChar char="−"/>
            </a:pPr>
            <a:r>
              <a:rPr lang="en-US" sz="2800" dirty="0" smtClean="0">
                <a:solidFill>
                  <a:srgbClr val="FFFFFF"/>
                </a:solidFill>
                <a:latin typeface="Arial" panose="020B0604020202020204" pitchFamily="34" charset="0"/>
                <a:cs typeface="Arial" panose="020B0604020202020204" pitchFamily="34" charset="0"/>
              </a:rPr>
              <a:t>&lt;10% are in private practice</a:t>
            </a:r>
          </a:p>
          <a:p>
            <a:r>
              <a:rPr lang="en-US" sz="2800" b="1" dirty="0" smtClean="0">
                <a:solidFill>
                  <a:srgbClr val="FFFFFF"/>
                </a:solidFill>
                <a:latin typeface="Arial" panose="020B0604020202020204" pitchFamily="34" charset="0"/>
                <a:cs typeface="Arial" panose="020B0604020202020204" pitchFamily="34" charset="0"/>
              </a:rPr>
              <a:t>As an EIS alumnus, join an elite group (&gt;</a:t>
            </a:r>
            <a:r>
              <a:rPr lang="en-US" sz="2800" b="1" dirty="0">
                <a:solidFill>
                  <a:srgbClr val="FFFFFF"/>
                </a:solidFill>
                <a:latin typeface="Arial" panose="020B0604020202020204" pitchFamily="34" charset="0"/>
                <a:cs typeface="Arial" panose="020B0604020202020204" pitchFamily="34" charset="0"/>
              </a:rPr>
              <a:t>3,600)  </a:t>
            </a:r>
            <a:r>
              <a:rPr lang="en-US" sz="2800" b="1" dirty="0" smtClean="0">
                <a:solidFill>
                  <a:srgbClr val="FFFFFF"/>
                </a:solidFill>
                <a:latin typeface="Arial" panose="020B0604020202020204" pitchFamily="34" charset="0"/>
                <a:cs typeface="Arial" panose="020B0604020202020204" pitchFamily="34" charset="0"/>
              </a:rPr>
              <a:t>recognized as world class problem-solvers</a:t>
            </a:r>
            <a:endParaRPr lang="en-US" sz="2800" b="1" dirty="0">
              <a:solidFill>
                <a:srgbClr val="FFFFFF"/>
              </a:solidFill>
              <a:latin typeface="Arial" panose="020B0604020202020204" pitchFamily="34" charset="0"/>
              <a:cs typeface="Arial" panose="020B0604020202020204" pitchFamily="34" charset="0"/>
            </a:endParaRPr>
          </a:p>
        </p:txBody>
      </p:sp>
      <p:sp>
        <p:nvSpPr>
          <p:cNvPr id="2" name="Title 1" hidden="1"/>
          <p:cNvSpPr>
            <a:spLocks noGrp="1"/>
          </p:cNvSpPr>
          <p:nvPr>
            <p:ph type="title"/>
          </p:nvPr>
        </p:nvSpPr>
        <p:spPr/>
        <p:txBody>
          <a:bodyPr/>
          <a:lstStyle/>
          <a:p>
            <a:pPr rtl="0" eaLnBrk="1" latinLnBrk="0" hangingPunct="1"/>
            <a:r>
              <a:rPr lang="en-US" sz="3200" b="1" kern="1200" dirty="0" smtClean="0">
                <a:solidFill>
                  <a:srgbClr val="FFFFFF"/>
                </a:solidFill>
                <a:effectLst/>
                <a:latin typeface="Arial" panose="020B0604020202020204" pitchFamily="34" charset="0"/>
                <a:ea typeface="+mn-ea"/>
                <a:cs typeface="Arial" panose="020B0604020202020204" pitchFamily="34" charset="0"/>
              </a:rPr>
              <a:t>If you are looking for an exciting career, take a look at EIS!</a:t>
            </a:r>
            <a:endParaRPr lang="en-US" dirty="0"/>
          </a:p>
        </p:txBody>
      </p:sp>
    </p:spTree>
    <p:extLst>
      <p:ext uri="{BB962C8B-B14F-4D97-AF65-F5344CB8AC3E}">
        <p14:creationId xmlns:p14="http://schemas.microsoft.com/office/powerpoint/2010/main" val="3715503909"/>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image" title="background imag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3871" y="1730999"/>
            <a:ext cx="7976258" cy="3364983"/>
          </a:xfrm>
        </p:spPr>
      </p:pic>
      <p:sp>
        <p:nvSpPr>
          <p:cNvPr id="8" name="TextBox 7"/>
          <p:cNvSpPr txBox="1"/>
          <p:nvPr/>
        </p:nvSpPr>
        <p:spPr>
          <a:xfrm>
            <a:off x="305121" y="563455"/>
            <a:ext cx="8533759" cy="584775"/>
          </a:xfrm>
          <a:prstGeom prst="rect">
            <a:avLst/>
          </a:prstGeom>
          <a:solidFill>
            <a:schemeClr val="accent6">
              <a:lumMod val="50000"/>
              <a:lumOff val="50000"/>
            </a:schemeClr>
          </a:solidFill>
          <a:effectLst>
            <a:softEdge rad="31750"/>
          </a:effectLst>
        </p:spPr>
        <p:txBody>
          <a:bodyPr wrap="square" rtlCol="0">
            <a:spAutoFit/>
          </a:bodyPr>
          <a:lstStyle/>
          <a:p>
            <a:pPr algn="ctr"/>
            <a:r>
              <a:rPr lang="en-US" sz="3200" b="1" dirty="0" smtClean="0">
                <a:solidFill>
                  <a:srgbClr val="FFFFFF"/>
                </a:solidFill>
                <a:latin typeface="Arial" panose="020B0604020202020204" pitchFamily="34" charset="0"/>
                <a:cs typeface="Arial" panose="020B0604020202020204" pitchFamily="34" charset="0"/>
              </a:rPr>
              <a:t>Everybody WANTS to make a difference.</a:t>
            </a:r>
            <a:endParaRPr lang="en-US" sz="3200" b="1" dirty="0">
              <a:solidFill>
                <a:srgbClr val="FFFFFF"/>
              </a:solidFill>
              <a:latin typeface="Arial" panose="020B0604020202020204" pitchFamily="34" charset="0"/>
              <a:cs typeface="Arial" panose="020B0604020202020204" pitchFamily="34" charset="0"/>
            </a:endParaRPr>
          </a:p>
        </p:txBody>
      </p:sp>
      <p:sp>
        <p:nvSpPr>
          <p:cNvPr id="6" name="TextBox 5"/>
          <p:cNvSpPr txBox="1"/>
          <p:nvPr/>
        </p:nvSpPr>
        <p:spPr>
          <a:xfrm>
            <a:off x="297117" y="1148230"/>
            <a:ext cx="8604098" cy="584775"/>
          </a:xfrm>
          <a:prstGeom prst="rect">
            <a:avLst/>
          </a:prstGeom>
          <a:noFill/>
          <a:effectLst>
            <a:softEdge rad="31750"/>
          </a:effectLst>
        </p:spPr>
        <p:txBody>
          <a:bodyPr wrap="square" rtlCol="0">
            <a:spAutoFit/>
          </a:bodyPr>
          <a:lstStyle/>
          <a:p>
            <a:pPr algn="ctr"/>
            <a:r>
              <a:rPr lang="en-US" sz="3200" b="1" dirty="0" smtClean="0">
                <a:solidFill>
                  <a:srgbClr val="FFFFFF"/>
                </a:solidFill>
                <a:latin typeface="Arial" panose="020B0604020202020204" pitchFamily="34" charset="0"/>
                <a:cs typeface="Arial" panose="020B0604020202020204" pitchFamily="34" charset="0"/>
              </a:rPr>
              <a:t>EIS often IS the difference!</a:t>
            </a:r>
            <a:endParaRPr lang="en-US" sz="3200" b="1" dirty="0">
              <a:solidFill>
                <a:srgbClr val="FFFFFF"/>
              </a:solidFill>
              <a:latin typeface="Arial" panose="020B0604020202020204" pitchFamily="34" charset="0"/>
              <a:cs typeface="Arial" panose="020B0604020202020204" pitchFamily="34" charset="0"/>
            </a:endParaRPr>
          </a:p>
        </p:txBody>
      </p:sp>
      <p:sp>
        <p:nvSpPr>
          <p:cNvPr id="9" name="TextBox 8"/>
          <p:cNvSpPr txBox="1"/>
          <p:nvPr/>
        </p:nvSpPr>
        <p:spPr>
          <a:xfrm>
            <a:off x="297117" y="5144507"/>
            <a:ext cx="8552037" cy="1384995"/>
          </a:xfrm>
          <a:prstGeom prst="rect">
            <a:avLst/>
          </a:prstGeom>
          <a:noFill/>
          <a:effectLst>
            <a:softEdge rad="31750"/>
          </a:effectLst>
        </p:spPr>
        <p:txBody>
          <a:bodyPr wrap="square" rtlCol="0">
            <a:spAutoFit/>
          </a:bodyPr>
          <a:lstStyle/>
          <a:p>
            <a:pPr algn="ctr"/>
            <a:r>
              <a:rPr lang="en-US" sz="2800" dirty="0" smtClean="0">
                <a:solidFill>
                  <a:srgbClr val="FFFFFF"/>
                </a:solidFill>
                <a:latin typeface="Arial" panose="020B0604020202020204" pitchFamily="34" charset="0"/>
                <a:cs typeface="Arial" panose="020B0604020202020204" pitchFamily="34" charset="0"/>
              </a:rPr>
              <a:t>You can improve the lives of thousands and effect change and offer hope to communities or entire countries.</a:t>
            </a:r>
            <a:endParaRPr lang="en-US" sz="2800" dirty="0">
              <a:solidFill>
                <a:srgbClr val="FFFFFF"/>
              </a:solidFill>
              <a:latin typeface="Arial" panose="020B0604020202020204" pitchFamily="34" charset="0"/>
              <a:cs typeface="Arial" panose="020B0604020202020204" pitchFamily="34" charset="0"/>
            </a:endParaRPr>
          </a:p>
        </p:txBody>
      </p:sp>
      <p:sp>
        <p:nvSpPr>
          <p:cNvPr id="2" name="Title 1" hidden="1"/>
          <p:cNvSpPr>
            <a:spLocks noGrp="1"/>
          </p:cNvSpPr>
          <p:nvPr>
            <p:ph type="title"/>
          </p:nvPr>
        </p:nvSpPr>
        <p:spPr/>
        <p:txBody>
          <a:bodyPr/>
          <a:lstStyle/>
          <a:p>
            <a:r>
              <a:rPr lang="en-US" sz="3200" b="1" kern="1200" dirty="0" smtClean="0">
                <a:solidFill>
                  <a:srgbClr val="FFFFFF"/>
                </a:solidFill>
                <a:effectLst/>
                <a:latin typeface="Arial" panose="020B0604020202020204" pitchFamily="34" charset="0"/>
                <a:ea typeface="+mn-ea"/>
                <a:cs typeface="Arial" panose="020B0604020202020204" pitchFamily="34" charset="0"/>
              </a:rPr>
              <a:t>Everybody WANTS to make a difference</a:t>
            </a:r>
            <a:endParaRPr lang="en-US" dirty="0"/>
          </a:p>
        </p:txBody>
      </p:sp>
    </p:spTree>
    <p:extLst>
      <p:ext uri="{BB962C8B-B14F-4D97-AF65-F5344CB8AC3E}">
        <p14:creationId xmlns:p14="http://schemas.microsoft.com/office/powerpoint/2010/main" val="3916794642"/>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IS Officer on dirt road using mobile device" title="EIS Officer on dirt road using mobile device"/>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4715"/>
          <a:stretch/>
        </p:blipFill>
        <p:spPr>
          <a:xfrm>
            <a:off x="1709893" y="1649654"/>
            <a:ext cx="5702158" cy="3647292"/>
          </a:xfrm>
          <a:ln>
            <a:solidFill>
              <a:schemeClr val="bg2"/>
            </a:solidFill>
          </a:ln>
        </p:spPr>
      </p:pic>
      <p:sp>
        <p:nvSpPr>
          <p:cNvPr id="7" name="TextBox 6"/>
          <p:cNvSpPr txBox="1"/>
          <p:nvPr/>
        </p:nvSpPr>
        <p:spPr>
          <a:xfrm>
            <a:off x="278768" y="412748"/>
            <a:ext cx="8618652" cy="1200329"/>
          </a:xfrm>
          <a:prstGeom prst="rect">
            <a:avLst/>
          </a:prstGeom>
          <a:noFill/>
          <a:effectLst>
            <a:softEdge rad="31750"/>
          </a:effectLst>
        </p:spPr>
        <p:txBody>
          <a:bodyPr wrap="square" rtlCol="0">
            <a:spAutoFit/>
          </a:bodyPr>
          <a:lstStyle/>
          <a:p>
            <a:pPr algn="ctr"/>
            <a:r>
              <a:rPr lang="en-US" sz="3600" b="1" dirty="0" smtClean="0">
                <a:solidFill>
                  <a:schemeClr val="bg2"/>
                </a:solidFill>
                <a:latin typeface="Arial" panose="020B0604020202020204" pitchFamily="34" charset="0"/>
                <a:cs typeface="Arial" panose="020B0604020202020204" pitchFamily="34" charset="0"/>
              </a:rPr>
              <a:t>Choose EIS as your gateway to an exciting and rewarding career!</a:t>
            </a:r>
            <a:endParaRPr lang="en-US" sz="3600" b="1" dirty="0">
              <a:solidFill>
                <a:schemeClr val="bg2"/>
              </a:solidFill>
              <a:latin typeface="Arial" panose="020B0604020202020204" pitchFamily="34" charset="0"/>
              <a:cs typeface="Arial" panose="020B0604020202020204" pitchFamily="34" charset="0"/>
            </a:endParaRPr>
          </a:p>
        </p:txBody>
      </p:sp>
      <p:sp>
        <p:nvSpPr>
          <p:cNvPr id="6" name="TextBox 5"/>
          <p:cNvSpPr txBox="1"/>
          <p:nvPr/>
        </p:nvSpPr>
        <p:spPr>
          <a:xfrm>
            <a:off x="278768" y="5289061"/>
            <a:ext cx="8618652" cy="1015663"/>
          </a:xfrm>
          <a:prstGeom prst="rect">
            <a:avLst/>
          </a:prstGeom>
          <a:noFill/>
          <a:effectLst>
            <a:softEdge rad="31750"/>
          </a:effectLst>
        </p:spPr>
        <p:txBody>
          <a:bodyPr wrap="square" rtlCol="0">
            <a:spAutoFit/>
          </a:bodyPr>
          <a:lstStyle/>
          <a:p>
            <a:pPr algn="ctr"/>
            <a:r>
              <a:rPr lang="en-US" sz="2400" dirty="0" smtClean="0">
                <a:solidFill>
                  <a:schemeClr val="bg2"/>
                </a:solidFill>
                <a:latin typeface="Arial" panose="020B0604020202020204" pitchFamily="34" charset="0"/>
                <a:cs typeface="Arial" panose="020B0604020202020204" pitchFamily="34" charset="0"/>
              </a:rPr>
              <a:t>To learn more, please visit </a:t>
            </a:r>
            <a:r>
              <a:rPr lang="en-US" sz="2400" dirty="0">
                <a:solidFill>
                  <a:schemeClr val="bg2"/>
                </a:solidFill>
                <a:latin typeface="Arial" panose="020B0604020202020204" pitchFamily="34" charset="0"/>
                <a:cs typeface="Arial" panose="020B0604020202020204" pitchFamily="34" charset="0"/>
              </a:rPr>
              <a:t> </a:t>
            </a:r>
            <a:r>
              <a:rPr lang="en-US" sz="3200" dirty="0" smtClean="0">
                <a:solidFill>
                  <a:schemeClr val="bg2"/>
                </a:solidFill>
                <a:latin typeface="Arial" panose="020B0604020202020204" pitchFamily="34" charset="0"/>
                <a:cs typeface="Arial" panose="020B0604020202020204" pitchFamily="34" charset="0"/>
                <a:hlinkClick r:id="rId4"/>
              </a:rPr>
              <a:t>www.cdc.gov/EIS</a:t>
            </a:r>
            <a:r>
              <a:rPr lang="en-US" sz="3200" b="1" dirty="0" smtClean="0">
                <a:solidFill>
                  <a:schemeClr val="bg2"/>
                </a:solidFill>
                <a:latin typeface="Arial" panose="020B0604020202020204" pitchFamily="34" charset="0"/>
                <a:cs typeface="Arial" panose="020B0604020202020204" pitchFamily="34" charset="0"/>
              </a:rPr>
              <a:t> </a:t>
            </a:r>
          </a:p>
          <a:p>
            <a:pPr algn="ctr"/>
            <a:r>
              <a:rPr lang="en-US" sz="2400" dirty="0" smtClean="0">
                <a:solidFill>
                  <a:schemeClr val="bg2"/>
                </a:solidFill>
                <a:latin typeface="Arial" panose="020B0604020202020204" pitchFamily="34" charset="0"/>
                <a:cs typeface="Arial" panose="020B0604020202020204" pitchFamily="34" charset="0"/>
              </a:rPr>
              <a:t>or contact EIS at </a:t>
            </a:r>
            <a:r>
              <a:rPr lang="en-US" sz="2800" dirty="0" smtClean="0">
                <a:solidFill>
                  <a:schemeClr val="bg2"/>
                </a:solidFill>
                <a:latin typeface="Arial" panose="020B0604020202020204" pitchFamily="34" charset="0"/>
                <a:cs typeface="Arial" panose="020B0604020202020204" pitchFamily="34" charset="0"/>
              </a:rPr>
              <a:t>EIS@cdc.gov </a:t>
            </a:r>
            <a:endParaRPr lang="en-US" sz="2800" dirty="0">
              <a:solidFill>
                <a:schemeClr val="bg2"/>
              </a:solidFill>
              <a:latin typeface="Arial" panose="020B0604020202020204" pitchFamily="34" charset="0"/>
              <a:cs typeface="Arial" panose="020B0604020202020204" pitchFamily="34" charset="0"/>
            </a:endParaRPr>
          </a:p>
        </p:txBody>
      </p:sp>
      <p:sp>
        <p:nvSpPr>
          <p:cNvPr id="2" name="Title 1" hidden="1"/>
          <p:cNvSpPr>
            <a:spLocks noGrp="1"/>
          </p:cNvSpPr>
          <p:nvPr>
            <p:ph type="title"/>
          </p:nvPr>
        </p:nvSpPr>
        <p:spPr/>
        <p:txBody>
          <a:bodyPr/>
          <a:lstStyle/>
          <a:p>
            <a:pPr rtl="0" eaLnBrk="1" latinLnBrk="0" hangingPunct="1"/>
            <a:r>
              <a:rPr lang="en-US" sz="3600" b="1" kern="1200" dirty="0" smtClean="0">
                <a:solidFill>
                  <a:srgbClr val="FFFFFF"/>
                </a:solidFill>
                <a:effectLst/>
                <a:latin typeface="Arial" panose="020B0604020202020204" pitchFamily="34" charset="0"/>
                <a:ea typeface="+mn-ea"/>
                <a:cs typeface="Arial" panose="020B0604020202020204" pitchFamily="34" charset="0"/>
              </a:rPr>
              <a:t>Choose EIS as your gateway to an exciting and rewarding career!</a:t>
            </a:r>
            <a:endParaRPr lang="en-US" dirty="0"/>
          </a:p>
        </p:txBody>
      </p:sp>
    </p:spTree>
    <p:extLst>
      <p:ext uri="{BB962C8B-B14F-4D97-AF65-F5344CB8AC3E}">
        <p14:creationId xmlns:p14="http://schemas.microsoft.com/office/powerpoint/2010/main" val="4279665821"/>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s of the United States Department of Health and Human Services and Centers for Disease Control and Prevention&#10;"/>
          <p:cNvPicPr>
            <a:picLocks noChangeAspect="1"/>
          </p:cNvPicPr>
          <p:nvPr/>
        </p:nvPicPr>
        <p:blipFill>
          <a:blip r:embed="rId2" cstate="print"/>
          <a:stretch>
            <a:fillRect/>
          </a:stretch>
        </p:blipFill>
        <p:spPr>
          <a:xfrm>
            <a:off x="152400" y="6515100"/>
            <a:ext cx="190500" cy="190500"/>
          </a:xfrm>
          <a:prstGeom prst="rect">
            <a:avLst/>
          </a:prstGeom>
        </p:spPr>
      </p:pic>
      <p:sp>
        <p:nvSpPr>
          <p:cNvPr id="10" name="Subtitle 4"/>
          <p:cNvSpPr>
            <a:spLocks noGrp="1"/>
          </p:cNvSpPr>
          <p:nvPr>
            <p:ph type="subTitle" idx="1"/>
          </p:nvPr>
        </p:nvSpPr>
        <p:spPr>
          <a:xfrm>
            <a:off x="1371600" y="4528478"/>
            <a:ext cx="6400800" cy="2057400"/>
          </a:xfrm>
        </p:spPr>
        <p:txBody>
          <a:bodyPr/>
          <a:lstStyle/>
          <a:p>
            <a:pPr algn="l"/>
            <a:r>
              <a:rPr lang="en-US" sz="1200" dirty="0"/>
              <a:t>For more information please contact: </a:t>
            </a:r>
            <a:r>
              <a:rPr lang="en-US" sz="1200" dirty="0" smtClean="0">
                <a:solidFill>
                  <a:srgbClr val="FFC425"/>
                </a:solidFill>
              </a:rPr>
              <a:t>Epidemic </a:t>
            </a:r>
            <a:r>
              <a:rPr lang="en-US" sz="1200" dirty="0">
                <a:solidFill>
                  <a:srgbClr val="FFC425"/>
                </a:solidFill>
              </a:rPr>
              <a:t>Intelligence Service Program</a:t>
            </a:r>
          </a:p>
          <a:p>
            <a:pPr lvl="0" algn="l"/>
            <a:r>
              <a:rPr lang="en-US" sz="1200" b="0" dirty="0"/>
              <a:t>1600 Clifton Road NE, </a:t>
            </a:r>
            <a:r>
              <a:rPr lang="en-US" sz="1200" b="0" dirty="0" smtClean="0"/>
              <a:t>Mailstop E-92</a:t>
            </a:r>
            <a:r>
              <a:rPr lang="en-US" sz="1200" b="0" dirty="0"/>
              <a:t>, </a:t>
            </a:r>
            <a:r>
              <a:rPr lang="en-US" sz="1200" b="0" dirty="0" smtClean="0"/>
              <a:t>Atlanta, GA 30329</a:t>
            </a:r>
            <a:endParaRPr lang="en-US" sz="1200" b="0" dirty="0"/>
          </a:p>
          <a:p>
            <a:pPr lvl="0" algn="l"/>
            <a:r>
              <a:rPr lang="en-US" sz="1200" b="0" dirty="0"/>
              <a:t>Telephone: 404-498-6110     </a:t>
            </a:r>
            <a:r>
              <a:rPr lang="en-US" sz="1200" b="0" dirty="0" smtClean="0"/>
              <a:t>Fax: </a:t>
            </a:r>
            <a:r>
              <a:rPr lang="en-US" sz="1200" b="0" dirty="0"/>
              <a:t>404-498-6535</a:t>
            </a:r>
          </a:p>
          <a:p>
            <a:pPr lvl="0" algn="l"/>
            <a:r>
              <a:rPr lang="en-US" sz="1200" b="0" dirty="0" smtClean="0"/>
              <a:t>Email</a:t>
            </a:r>
            <a:r>
              <a:rPr lang="en-US" sz="1200" b="0" dirty="0"/>
              <a:t>: </a:t>
            </a:r>
            <a:r>
              <a:rPr lang="en-US" sz="1200" b="0" dirty="0" smtClean="0"/>
              <a:t>EIS@cdc.gov                </a:t>
            </a:r>
            <a:r>
              <a:rPr lang="en-US" sz="1200" b="0" dirty="0"/>
              <a:t>Web: www.cdc.gov/EIS</a:t>
            </a:r>
          </a:p>
          <a:p>
            <a:pPr lvl="0" algn="l"/>
            <a:endParaRPr lang="en-US" sz="1200" b="0" dirty="0" smtClean="0">
              <a:latin typeface="Calibri" pitchFamily="34" charset="0"/>
            </a:endParaRPr>
          </a:p>
          <a:p>
            <a:pPr lvl="0" algn="l"/>
            <a:r>
              <a:rPr lang="en-US" sz="900" b="0" dirty="0" smtClean="0">
                <a:latin typeface="Calibri" pitchFamily="34" charset="0"/>
              </a:rPr>
              <a:t>The findings and conclusions in this report are those of the authors and do not necessarily represent the official position of the Centers for Disease Control and Prevention.</a:t>
            </a:r>
          </a:p>
        </p:txBody>
      </p:sp>
      <p:sp>
        <p:nvSpPr>
          <p:cNvPr id="11" name="Text Placeholder 5"/>
          <p:cNvSpPr txBox="1">
            <a:spLocks/>
          </p:cNvSpPr>
          <p:nvPr/>
        </p:nvSpPr>
        <p:spPr>
          <a:xfrm>
            <a:off x="2143125" y="6245007"/>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FFFFFF"/>
                </a:solidFill>
              </a:rPr>
              <a:t>Center for Surveillance, Epidemiology, and Laboratory Services</a:t>
            </a:r>
            <a:endParaRPr lang="en-US" dirty="0">
              <a:solidFill>
                <a:srgbClr val="FFFFFF"/>
              </a:solidFill>
            </a:endParaRPr>
          </a:p>
        </p:txBody>
      </p:sp>
      <p:sp>
        <p:nvSpPr>
          <p:cNvPr id="12" name="Text Placeholder 6"/>
          <p:cNvSpPr txBox="1">
            <a:spLocks/>
          </p:cNvSpPr>
          <p:nvPr/>
        </p:nvSpPr>
        <p:spPr>
          <a:xfrm>
            <a:off x="2143125" y="6438335"/>
            <a:ext cx="5124450" cy="172015"/>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333333"/>
                </a:solidFill>
              </a:rPr>
              <a:t>Division of Scientific Education and Professional Development</a:t>
            </a:r>
            <a:endParaRPr lang="en-US" dirty="0">
              <a:solidFill>
                <a:srgbClr val="333333"/>
              </a:solidFill>
            </a:endParaRPr>
          </a:p>
        </p:txBody>
      </p:sp>
      <p:pic>
        <p:nvPicPr>
          <p:cNvPr id="2" name="Picture 1" descr="EIS logo" title="EIS logo"/>
          <p:cNvPicPr>
            <a:picLocks noChangeAspect="1"/>
          </p:cNvPicPr>
          <p:nvPr/>
        </p:nvPicPr>
        <p:blipFill>
          <a:blip r:embed="rId3"/>
          <a:stretch>
            <a:fillRect/>
          </a:stretch>
        </p:blipFill>
        <p:spPr>
          <a:xfrm>
            <a:off x="2590628" y="475167"/>
            <a:ext cx="3962743" cy="3956647"/>
          </a:xfrm>
          <a:prstGeom prst="rect">
            <a:avLst/>
          </a:prstGeom>
        </p:spPr>
      </p:pic>
      <p:sp>
        <p:nvSpPr>
          <p:cNvPr id="3" name="Title 2" hidden="1"/>
          <p:cNvSpPr>
            <a:spLocks noGrp="1"/>
          </p:cNvSpPr>
          <p:nvPr>
            <p:ph type="title" idx="4294967295"/>
          </p:nvPr>
        </p:nvSpPr>
        <p:spPr>
          <a:xfrm>
            <a:off x="628650" y="365125"/>
            <a:ext cx="7886700" cy="1325563"/>
          </a:xfrm>
          <a:prstGeom prst="rect">
            <a:avLst/>
          </a:prstGeom>
        </p:spPr>
        <p:txBody>
          <a:bodyPr/>
          <a:lstStyle/>
          <a:p>
            <a:pPr rtl="0" eaLnBrk="1" latinLnBrk="0" hangingPunct="1"/>
            <a:r>
              <a:rPr lang="en-US" sz="1200" b="1" kern="1200" baseline="0" dirty="0" smtClean="0">
                <a:solidFill>
                  <a:srgbClr val="FFFFFF"/>
                </a:solidFill>
                <a:effectLst/>
                <a:latin typeface="Calibri" panose="020F0502020204030204" pitchFamily="34" charset="0"/>
                <a:ea typeface="+mn-ea"/>
                <a:cs typeface="+mn-cs"/>
              </a:rPr>
              <a:t>For more information please contact: </a:t>
            </a:r>
            <a:r>
              <a:rPr lang="en-US" sz="1200" b="1" kern="1200" baseline="0" dirty="0" smtClean="0">
                <a:solidFill>
                  <a:srgbClr val="FFC425"/>
                </a:solidFill>
                <a:effectLst/>
                <a:latin typeface="Calibri" panose="020F0502020204030204" pitchFamily="34" charset="0"/>
                <a:ea typeface="+mn-ea"/>
                <a:cs typeface="+mn-cs"/>
              </a:rPr>
              <a:t>Epidemic Intelligence Service Program</a:t>
            </a:r>
            <a:endParaRPr lang="en-US" dirty="0"/>
          </a:p>
        </p:txBody>
      </p:sp>
    </p:spTree>
    <p:extLst>
      <p:ext uri="{BB962C8B-B14F-4D97-AF65-F5344CB8AC3E}">
        <p14:creationId xmlns:p14="http://schemas.microsoft.com/office/powerpoint/2010/main" val="3314398229"/>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image" title="background imag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4126" y="595594"/>
            <a:ext cx="7555749" cy="5666812"/>
          </a:xfrm>
        </p:spPr>
      </p:pic>
      <p:sp>
        <p:nvSpPr>
          <p:cNvPr id="7" name="TextBox 6"/>
          <p:cNvSpPr txBox="1"/>
          <p:nvPr/>
        </p:nvSpPr>
        <p:spPr>
          <a:xfrm>
            <a:off x="3041151" y="3968491"/>
            <a:ext cx="5179187" cy="1938992"/>
          </a:xfrm>
          <a:prstGeom prst="rect">
            <a:avLst/>
          </a:prstGeom>
          <a:noFill/>
          <a:effectLst>
            <a:softEdge rad="31750"/>
          </a:effectLst>
        </p:spPr>
        <p:txBody>
          <a:bodyPr wrap="square" rtlCol="0">
            <a:spAutoFit/>
          </a:bodyPr>
          <a:lstStyle/>
          <a:p>
            <a:r>
              <a:rPr lang="en-US" sz="2400" dirty="0" smtClean="0">
                <a:solidFill>
                  <a:sysClr val="windowText" lastClr="000000"/>
                </a:solidFill>
                <a:latin typeface="Arial" panose="020B0604020202020204" pitchFamily="34" charset="0"/>
                <a:cs typeface="Arial" panose="020B0604020202020204" pitchFamily="34" charset="0"/>
              </a:rPr>
              <a:t>When disease outbreaks or natural disasters strike at home or abroad, EIS officers ─ CDC’s “boots-on-the-ground” disease detectives ─ are there.</a:t>
            </a:r>
            <a:endParaRPr lang="en-US" sz="2400" dirty="0">
              <a:solidFill>
                <a:sysClr val="windowText" lastClr="000000"/>
              </a:solidFill>
              <a:latin typeface="Arial" panose="020B0604020202020204" pitchFamily="34" charset="0"/>
              <a:cs typeface="Arial" panose="020B0604020202020204" pitchFamily="34" charset="0"/>
            </a:endParaRPr>
          </a:p>
        </p:txBody>
      </p:sp>
      <p:sp>
        <p:nvSpPr>
          <p:cNvPr id="8" name="TextBox 7"/>
          <p:cNvSpPr txBox="1"/>
          <p:nvPr/>
        </p:nvSpPr>
        <p:spPr>
          <a:xfrm>
            <a:off x="2732926" y="701242"/>
            <a:ext cx="5557317" cy="1077218"/>
          </a:xfrm>
          <a:prstGeom prst="rect">
            <a:avLst/>
          </a:prstGeom>
          <a:noFill/>
          <a:effectLst>
            <a:softEdge rad="31750"/>
          </a:effectLst>
        </p:spPr>
        <p:txBody>
          <a:bodyPr wrap="square" rtlCol="0">
            <a:spAutoFit/>
          </a:bodyPr>
          <a:lstStyle/>
          <a:p>
            <a:pPr algn="ctr"/>
            <a:r>
              <a:rPr lang="en-US" sz="3200" b="1" dirty="0" smtClean="0">
                <a:solidFill>
                  <a:sysClr val="windowText" lastClr="000000"/>
                </a:solidFill>
                <a:latin typeface="Arial" panose="020B0604020202020204" pitchFamily="34" charset="0"/>
                <a:cs typeface="Arial" panose="020B0604020202020204" pitchFamily="34" charset="0"/>
              </a:rPr>
              <a:t>All Heroes Don’t Wear Capes</a:t>
            </a:r>
            <a:endParaRPr lang="en-US" sz="3200" b="1" dirty="0">
              <a:solidFill>
                <a:sysClr val="windowText" lastClr="000000"/>
              </a:solidFill>
              <a:latin typeface="Arial" panose="020B0604020202020204" pitchFamily="34" charset="0"/>
              <a:cs typeface="Arial" panose="020B0604020202020204" pitchFamily="34" charset="0"/>
            </a:endParaRPr>
          </a:p>
        </p:txBody>
      </p:sp>
      <p:sp>
        <p:nvSpPr>
          <p:cNvPr id="6" name="TextBox 5"/>
          <p:cNvSpPr txBox="1"/>
          <p:nvPr/>
        </p:nvSpPr>
        <p:spPr>
          <a:xfrm>
            <a:off x="3041151" y="2273484"/>
            <a:ext cx="5179187" cy="1077218"/>
          </a:xfrm>
          <a:prstGeom prst="rect">
            <a:avLst/>
          </a:prstGeom>
          <a:noFill/>
          <a:effectLst>
            <a:softEdge rad="31750"/>
          </a:effectLst>
        </p:spPr>
        <p:txBody>
          <a:bodyPr wrap="square" rtlCol="0">
            <a:spAutoFit/>
          </a:bodyPr>
          <a:lstStyle/>
          <a:p>
            <a:pPr algn="ctr"/>
            <a:r>
              <a:rPr lang="en-US" sz="3200" b="1" dirty="0" smtClean="0">
                <a:solidFill>
                  <a:sysClr val="windowText" lastClr="000000"/>
                </a:solidFill>
                <a:latin typeface="Arial" panose="020B0604020202020204" pitchFamily="34" charset="0"/>
                <a:cs typeface="Arial" panose="020B0604020202020204" pitchFamily="34" charset="0"/>
              </a:rPr>
              <a:t>EIS Officers Are Public Health Heroes</a:t>
            </a:r>
            <a:endParaRPr lang="en-US" sz="3200" b="1" dirty="0">
              <a:solidFill>
                <a:sysClr val="windowText" lastClr="000000"/>
              </a:solidFill>
              <a:latin typeface="Arial" panose="020B0604020202020204" pitchFamily="34" charset="0"/>
              <a:cs typeface="Arial" panose="020B0604020202020204" pitchFamily="34" charset="0"/>
            </a:endParaRPr>
          </a:p>
        </p:txBody>
      </p:sp>
      <p:sp>
        <p:nvSpPr>
          <p:cNvPr id="2" name="Title 1" hidden="1"/>
          <p:cNvSpPr>
            <a:spLocks noGrp="1"/>
          </p:cNvSpPr>
          <p:nvPr>
            <p:ph type="title"/>
          </p:nvPr>
        </p:nvSpPr>
        <p:spPr/>
        <p:txBody>
          <a:bodyPr/>
          <a:lstStyle/>
          <a:p>
            <a:pPr rtl="0" eaLnBrk="1" latinLnBrk="0" hangingPunct="1"/>
            <a:r>
              <a:rPr lang="en-US" sz="3200" b="1" kern="1200" dirty="0" smtClean="0">
                <a:solidFill>
                  <a:srgbClr val="000000"/>
                </a:solidFill>
                <a:effectLst/>
                <a:latin typeface="Arial" panose="020B0604020202020204" pitchFamily="34" charset="0"/>
                <a:ea typeface="+mn-ea"/>
                <a:cs typeface="Arial" panose="020B0604020202020204" pitchFamily="34" charset="0"/>
              </a:rPr>
              <a:t>All Heroes Don’t Wear Capes</a:t>
            </a:r>
            <a:endParaRPr lang="en-US" dirty="0"/>
          </a:p>
        </p:txBody>
      </p:sp>
    </p:spTree>
    <p:extLst>
      <p:ext uri="{BB962C8B-B14F-4D97-AF65-F5344CB8AC3E}">
        <p14:creationId xmlns:p14="http://schemas.microsoft.com/office/powerpoint/2010/main" val="2896128211"/>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image" title="background image"/>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327" t="9210" r="4884" b="9795"/>
          <a:stretch/>
        </p:blipFill>
        <p:spPr>
          <a:xfrm>
            <a:off x="1946838" y="508000"/>
            <a:ext cx="5270643" cy="3450534"/>
          </a:xfrm>
          <a:effectLst>
            <a:outerShdw blurRad="50800" dist="38100" dir="13500000" algn="br" rotWithShape="0">
              <a:prstClr val="black">
                <a:alpha val="40000"/>
              </a:prstClr>
            </a:outerShdw>
          </a:effectLst>
        </p:spPr>
      </p:pic>
      <p:sp>
        <p:nvSpPr>
          <p:cNvPr id="7" name="TextBox 6"/>
          <p:cNvSpPr txBox="1"/>
          <p:nvPr/>
        </p:nvSpPr>
        <p:spPr>
          <a:xfrm>
            <a:off x="325121" y="4161215"/>
            <a:ext cx="8524240" cy="2277547"/>
          </a:xfrm>
          <a:prstGeom prst="rect">
            <a:avLst/>
          </a:prstGeom>
          <a:noFill/>
          <a:effectLst>
            <a:softEdge rad="31750"/>
          </a:effectLst>
        </p:spPr>
        <p:txBody>
          <a:bodyPr wrap="square" rtlCol="0">
            <a:spAutoFit/>
          </a:bodyPr>
          <a:lstStyle/>
          <a:p>
            <a:pPr algn="ctr"/>
            <a:r>
              <a:rPr lang="en-US" sz="2800" b="1" dirty="0" smtClean="0">
                <a:solidFill>
                  <a:schemeClr val="bg2"/>
                </a:solidFill>
                <a:latin typeface="Arial" panose="020B0604020202020204" pitchFamily="34" charset="0"/>
                <a:cs typeface="Arial" panose="020B0604020202020204" pitchFamily="34" charset="0"/>
              </a:rPr>
              <a:t>“EIS is the world’s best introduction to interventional epidemiology:</a:t>
            </a:r>
          </a:p>
          <a:p>
            <a:pPr algn="ctr">
              <a:spcAft>
                <a:spcPts val="1200"/>
              </a:spcAft>
            </a:pPr>
            <a:r>
              <a:rPr lang="en-US" sz="2800" b="1" dirty="0" smtClean="0">
                <a:solidFill>
                  <a:schemeClr val="bg2"/>
                </a:solidFill>
                <a:latin typeface="Arial" panose="020B0604020202020204" pitchFamily="34" charset="0"/>
                <a:cs typeface="Arial" panose="020B0604020202020204" pitchFamily="34" charset="0"/>
              </a:rPr>
              <a:t>finding </a:t>
            </a:r>
            <a:r>
              <a:rPr lang="en-US" sz="2800" b="1" dirty="0">
                <a:solidFill>
                  <a:schemeClr val="bg2"/>
                </a:solidFill>
                <a:latin typeface="Arial" panose="020B0604020202020204" pitchFamily="34" charset="0"/>
                <a:cs typeface="Arial" panose="020B0604020202020204" pitchFamily="34" charset="0"/>
              </a:rPr>
              <a:t>problems fast, and stopping them</a:t>
            </a:r>
            <a:r>
              <a:rPr lang="en-US" sz="2800" b="1" dirty="0" smtClean="0">
                <a:solidFill>
                  <a:schemeClr val="bg2"/>
                </a:solidFill>
                <a:latin typeface="Arial" panose="020B0604020202020204" pitchFamily="34" charset="0"/>
                <a:cs typeface="Arial" panose="020B0604020202020204" pitchFamily="34" charset="0"/>
              </a:rPr>
              <a:t>.”</a:t>
            </a:r>
          </a:p>
          <a:p>
            <a:pPr algn="ctr"/>
            <a:r>
              <a:rPr lang="en-US" sz="2400" dirty="0" smtClean="0">
                <a:solidFill>
                  <a:schemeClr val="bg2"/>
                </a:solidFill>
                <a:latin typeface="Arial" panose="020B0604020202020204" pitchFamily="34" charset="0"/>
                <a:ea typeface="Meiryo" panose="020B0604030504040204" pitchFamily="34" charset="-128"/>
                <a:cs typeface="Arial" panose="020B0604020202020204" pitchFamily="34" charset="0"/>
              </a:rPr>
              <a:t>Tom </a:t>
            </a:r>
            <a:r>
              <a:rPr lang="en-US" sz="2400" dirty="0" err="1">
                <a:solidFill>
                  <a:schemeClr val="bg2"/>
                </a:solidFill>
                <a:latin typeface="Arial" panose="020B0604020202020204" pitchFamily="34" charset="0"/>
                <a:ea typeface="Meiryo" panose="020B0604030504040204" pitchFamily="34" charset="-128"/>
                <a:cs typeface="Arial" panose="020B0604020202020204" pitchFamily="34" charset="0"/>
              </a:rPr>
              <a:t>Frieden</a:t>
            </a:r>
            <a:r>
              <a:rPr lang="en-US" sz="2400" dirty="0">
                <a:solidFill>
                  <a:schemeClr val="bg2"/>
                </a:solidFill>
                <a:latin typeface="Arial" panose="020B0604020202020204" pitchFamily="34" charset="0"/>
                <a:ea typeface="Meiryo" panose="020B0604030504040204" pitchFamily="34" charset="-128"/>
                <a:cs typeface="Arial" panose="020B0604020202020204" pitchFamily="34" charset="0"/>
              </a:rPr>
              <a:t>, MD, MPH</a:t>
            </a:r>
          </a:p>
          <a:p>
            <a:pPr algn="ctr"/>
            <a:r>
              <a:rPr lang="en-US" sz="2400" dirty="0" smtClean="0">
                <a:solidFill>
                  <a:schemeClr val="bg2"/>
                </a:solidFill>
                <a:latin typeface="Arial" panose="020B0604020202020204" pitchFamily="34" charset="0"/>
                <a:ea typeface="Meiryo" panose="020B0604030504040204" pitchFamily="34" charset="-128"/>
                <a:cs typeface="Arial" panose="020B0604020202020204" pitchFamily="34" charset="0"/>
              </a:rPr>
              <a:t>Former Director</a:t>
            </a:r>
            <a:r>
              <a:rPr lang="en-US" sz="2400" dirty="0">
                <a:solidFill>
                  <a:schemeClr val="bg2"/>
                </a:solidFill>
                <a:latin typeface="Arial" panose="020B0604020202020204" pitchFamily="34" charset="0"/>
                <a:ea typeface="Meiryo" panose="020B0604030504040204" pitchFamily="34" charset="-128"/>
                <a:cs typeface="Arial" panose="020B0604020202020204" pitchFamily="34" charset="0"/>
              </a:rPr>
              <a:t>, </a:t>
            </a:r>
            <a:r>
              <a:rPr lang="en-US" sz="2400" dirty="0" smtClean="0">
                <a:solidFill>
                  <a:schemeClr val="bg2"/>
                </a:solidFill>
                <a:latin typeface="Arial" panose="020B0604020202020204" pitchFamily="34" charset="0"/>
                <a:ea typeface="Meiryo" panose="020B0604030504040204" pitchFamily="34" charset="-128"/>
                <a:cs typeface="Arial" panose="020B0604020202020204" pitchFamily="34" charset="0"/>
              </a:rPr>
              <a:t>CDC</a:t>
            </a:r>
            <a:endParaRPr lang="en-US" sz="2400" dirty="0">
              <a:solidFill>
                <a:schemeClr val="bg2"/>
              </a:solidFill>
              <a:latin typeface="Arial" panose="020B0604020202020204" pitchFamily="34" charset="0"/>
              <a:ea typeface="Meiryo" panose="020B0604030504040204" pitchFamily="34" charset="-128"/>
              <a:cs typeface="Arial" panose="020B0604020202020204" pitchFamily="34" charset="0"/>
            </a:endParaRPr>
          </a:p>
        </p:txBody>
      </p:sp>
      <p:sp>
        <p:nvSpPr>
          <p:cNvPr id="2" name="Title 1" hidden="1"/>
          <p:cNvSpPr>
            <a:spLocks noGrp="1"/>
          </p:cNvSpPr>
          <p:nvPr>
            <p:ph type="title"/>
          </p:nvPr>
        </p:nvSpPr>
        <p:spPr/>
        <p:txBody>
          <a:bodyPr/>
          <a:lstStyle/>
          <a:p>
            <a:r>
              <a:rPr lang="en-US" sz="2800" b="1" kern="1200" dirty="0" smtClean="0">
                <a:solidFill>
                  <a:srgbClr val="FFFFFF"/>
                </a:solidFill>
                <a:effectLst/>
                <a:latin typeface="Arial" panose="020B0604020202020204" pitchFamily="34" charset="0"/>
                <a:ea typeface="+mn-ea"/>
                <a:cs typeface="Arial" panose="020B0604020202020204" pitchFamily="34" charset="0"/>
              </a:rPr>
              <a:t>EIS is the world’s best introduction to interventional epidemiology</a:t>
            </a:r>
            <a:endParaRPr lang="en-US" dirty="0"/>
          </a:p>
        </p:txBody>
      </p:sp>
    </p:spTree>
    <p:extLst>
      <p:ext uri="{BB962C8B-B14F-4D97-AF65-F5344CB8AC3E}">
        <p14:creationId xmlns:p14="http://schemas.microsoft.com/office/powerpoint/2010/main" val="3816590752"/>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image" title="background image"/>
          <p:cNvPicPr>
            <a:picLocks noGrp="1" noChangeAspect="1"/>
          </p:cNvPicPr>
          <p:nvPr>
            <p:ph idx="1"/>
          </p:nvPr>
        </p:nvPicPr>
        <p:blipFill rotWithShape="1">
          <a:blip r:embed="rId3">
            <a:extLst>
              <a:ext uri="{28A0092B-C50C-407E-A947-70E740481C1C}">
                <a14:useLocalDpi xmlns:a14="http://schemas.microsoft.com/office/drawing/2010/main" val="0"/>
              </a:ext>
            </a:extLst>
          </a:blip>
          <a:srcRect l="2848" t="3264" r="32190" b="26668"/>
          <a:stretch/>
        </p:blipFill>
        <p:spPr>
          <a:xfrm>
            <a:off x="1122830" y="638775"/>
            <a:ext cx="6898341" cy="5580450"/>
          </a:xfrm>
        </p:spPr>
      </p:pic>
      <p:sp>
        <p:nvSpPr>
          <p:cNvPr id="7" name="TextBox 6"/>
          <p:cNvSpPr txBox="1"/>
          <p:nvPr/>
        </p:nvSpPr>
        <p:spPr>
          <a:xfrm>
            <a:off x="919537" y="2274838"/>
            <a:ext cx="7304926" cy="3046988"/>
          </a:xfrm>
          <a:prstGeom prst="rect">
            <a:avLst/>
          </a:prstGeom>
          <a:solidFill>
            <a:schemeClr val="accent6">
              <a:lumMod val="50000"/>
              <a:lumOff val="50000"/>
            </a:schemeClr>
          </a:solidFill>
          <a:effectLst>
            <a:softEdge rad="31750"/>
          </a:effectLst>
        </p:spPr>
        <p:txBody>
          <a:bodyPr wrap="square" rtlCol="0">
            <a:spAutoFit/>
          </a:bodyPr>
          <a:lstStyle/>
          <a:p>
            <a:r>
              <a:rPr lang="en-US" sz="2400" dirty="0" smtClean="0">
                <a:solidFill>
                  <a:srgbClr val="FFFFFF"/>
                </a:solidFill>
                <a:latin typeface="Arial" panose="020B0604020202020204" pitchFamily="34" charset="0"/>
                <a:cs typeface="Arial" panose="020B0604020202020204" pitchFamily="34" charset="0"/>
              </a:rPr>
              <a:t>65+ Years of Success ─  </a:t>
            </a:r>
            <a:r>
              <a:rPr lang="en-US" sz="2400" i="1" dirty="0" smtClean="0">
                <a:solidFill>
                  <a:schemeClr val="bg2"/>
                </a:solidFill>
                <a:latin typeface="Arial" panose="020B0604020202020204" pitchFamily="34" charset="0"/>
                <a:cs typeface="Arial" panose="020B0604020202020204" pitchFamily="34" charset="0"/>
              </a:rPr>
              <a:t>Protecting People and Saving Lives</a:t>
            </a:r>
          </a:p>
          <a:p>
            <a:endParaRPr lang="en-US" sz="2400" i="1" dirty="0" smtClean="0">
              <a:solidFill>
                <a:schemeClr val="bg2"/>
              </a:solidFill>
              <a:latin typeface="Arial" panose="020B0604020202020204" pitchFamily="34" charset="0"/>
              <a:cs typeface="Arial" panose="020B0604020202020204" pitchFamily="34" charset="0"/>
            </a:endParaRPr>
          </a:p>
          <a:p>
            <a:pPr lvl="1"/>
            <a:r>
              <a:rPr lang="en-US" sz="2400" dirty="0" smtClean="0">
                <a:solidFill>
                  <a:srgbClr val="FFFFFF"/>
                </a:solidFill>
                <a:latin typeface="Arial" panose="020B0604020202020204" pitchFamily="34" charset="0"/>
                <a:cs typeface="Arial" panose="020B0604020202020204" pitchFamily="34" charset="0"/>
              </a:rPr>
              <a:t>	Polio			Measles		</a:t>
            </a:r>
            <a:br>
              <a:rPr lang="en-US" sz="2400" dirty="0" smtClean="0">
                <a:solidFill>
                  <a:srgbClr val="FFFFFF"/>
                </a:solidFill>
                <a:latin typeface="Arial" panose="020B0604020202020204" pitchFamily="34" charset="0"/>
                <a:cs typeface="Arial" panose="020B0604020202020204" pitchFamily="34" charset="0"/>
              </a:rPr>
            </a:br>
            <a:r>
              <a:rPr lang="en-US" sz="2400" dirty="0" smtClean="0">
                <a:solidFill>
                  <a:srgbClr val="FFFFFF"/>
                </a:solidFill>
                <a:latin typeface="Arial" panose="020B0604020202020204" pitchFamily="34" charset="0"/>
                <a:cs typeface="Arial" panose="020B0604020202020204" pitchFamily="34" charset="0"/>
              </a:rPr>
              <a:t>	HIV / AIDS		Smallpox</a:t>
            </a:r>
          </a:p>
          <a:p>
            <a:pPr lvl="1"/>
            <a:r>
              <a:rPr lang="en-US" sz="2400" dirty="0" smtClean="0">
                <a:solidFill>
                  <a:srgbClr val="FFFFFF"/>
                </a:solidFill>
                <a:latin typeface="Arial" panose="020B0604020202020204" pitchFamily="34" charset="0"/>
                <a:cs typeface="Arial" panose="020B0604020202020204" pitchFamily="34" charset="0"/>
              </a:rPr>
              <a:t>	SARS			TB		</a:t>
            </a:r>
          </a:p>
          <a:p>
            <a:pPr lvl="1"/>
            <a:r>
              <a:rPr lang="en-US" sz="2400" dirty="0" smtClean="0">
                <a:solidFill>
                  <a:srgbClr val="FFFFFF"/>
                </a:solidFill>
                <a:latin typeface="Arial" panose="020B0604020202020204" pitchFamily="34" charset="0"/>
                <a:cs typeface="Arial" panose="020B0604020202020204" pitchFamily="34" charset="0"/>
              </a:rPr>
              <a:t>	Ebola			</a:t>
            </a:r>
            <a:r>
              <a:rPr lang="en-US" sz="2400" dirty="0">
                <a:solidFill>
                  <a:srgbClr val="FFFFFF"/>
                </a:solidFill>
                <a:latin typeface="Arial" panose="020B0604020202020204" pitchFamily="34" charset="0"/>
                <a:cs typeface="Arial" panose="020B0604020202020204" pitchFamily="34" charset="0"/>
              </a:rPr>
              <a:t>MERS</a:t>
            </a:r>
          </a:p>
          <a:p>
            <a:pPr lvl="1"/>
            <a:r>
              <a:rPr lang="en-US" sz="2400" dirty="0">
                <a:solidFill>
                  <a:srgbClr val="FFFFFF"/>
                </a:solidFill>
                <a:latin typeface="Arial" panose="020B0604020202020204" pitchFamily="34" charset="0"/>
                <a:cs typeface="Arial" panose="020B0604020202020204" pitchFamily="34" charset="0"/>
              </a:rPr>
              <a:t>	</a:t>
            </a:r>
            <a:r>
              <a:rPr lang="en-US" sz="2400" dirty="0" smtClean="0">
                <a:solidFill>
                  <a:srgbClr val="FFFFFF"/>
                </a:solidFill>
                <a:latin typeface="Arial" panose="020B0604020202020204" pitchFamily="34" charset="0"/>
                <a:cs typeface="Arial" panose="020B0604020202020204" pitchFamily="34" charset="0"/>
              </a:rPr>
              <a:t>E.coli 157		</a:t>
            </a:r>
            <a:r>
              <a:rPr lang="en-US" sz="2400" dirty="0" err="1" smtClean="0">
                <a:solidFill>
                  <a:srgbClr val="FFFFFF"/>
                </a:solidFill>
                <a:latin typeface="Arial" panose="020B0604020202020204" pitchFamily="34" charset="0"/>
                <a:cs typeface="Arial" panose="020B0604020202020204" pitchFamily="34" charset="0"/>
              </a:rPr>
              <a:t>Zika</a:t>
            </a:r>
            <a:endParaRPr lang="en-US" sz="2400" dirty="0">
              <a:solidFill>
                <a:srgbClr val="FFFFFF"/>
              </a:solidFill>
              <a:latin typeface="Arial" panose="020B0604020202020204" pitchFamily="34" charset="0"/>
              <a:cs typeface="Arial" panose="020B0604020202020204" pitchFamily="34" charset="0"/>
            </a:endParaRPr>
          </a:p>
        </p:txBody>
      </p:sp>
      <p:sp>
        <p:nvSpPr>
          <p:cNvPr id="6" name="TextBox 5"/>
          <p:cNvSpPr txBox="1"/>
          <p:nvPr/>
        </p:nvSpPr>
        <p:spPr>
          <a:xfrm>
            <a:off x="253922" y="585199"/>
            <a:ext cx="8636156" cy="1200329"/>
          </a:xfrm>
          <a:prstGeom prst="rect">
            <a:avLst/>
          </a:prstGeom>
          <a:solidFill>
            <a:schemeClr val="accent6">
              <a:lumMod val="50000"/>
              <a:lumOff val="50000"/>
            </a:schemeClr>
          </a:solidFill>
          <a:effectLst>
            <a:softEdge rad="31750"/>
          </a:effectLst>
        </p:spPr>
        <p:txBody>
          <a:bodyPr wrap="square" rtlCol="0">
            <a:spAutoFit/>
          </a:bodyPr>
          <a:lstStyle/>
          <a:p>
            <a:pPr algn="ctr"/>
            <a:r>
              <a:rPr lang="en-US" sz="3600" b="1" dirty="0" smtClean="0">
                <a:solidFill>
                  <a:srgbClr val="FFFFFF"/>
                </a:solidFill>
                <a:latin typeface="Arial" panose="020B0604020202020204" pitchFamily="34" charset="0"/>
                <a:cs typeface="Arial" panose="020B0604020202020204" pitchFamily="34" charset="0"/>
              </a:rPr>
              <a:t>EIS Helps </a:t>
            </a:r>
            <a:r>
              <a:rPr lang="en-US" sz="3600" b="1" dirty="0">
                <a:solidFill>
                  <a:srgbClr val="FFFFFF"/>
                </a:solidFill>
                <a:latin typeface="Arial" panose="020B0604020202020204" pitchFamily="34" charset="0"/>
                <a:cs typeface="Arial" panose="020B0604020202020204" pitchFamily="34" charset="0"/>
              </a:rPr>
              <a:t>T</a:t>
            </a:r>
            <a:r>
              <a:rPr lang="en-US" sz="3600" b="1" dirty="0" smtClean="0">
                <a:solidFill>
                  <a:srgbClr val="FFFFFF"/>
                </a:solidFill>
                <a:latin typeface="Arial" panose="020B0604020202020204" pitchFamily="34" charset="0"/>
                <a:cs typeface="Arial" panose="020B0604020202020204" pitchFamily="34" charset="0"/>
              </a:rPr>
              <a:t>urn </a:t>
            </a:r>
            <a:r>
              <a:rPr lang="en-US" sz="3600" b="1" dirty="0">
                <a:solidFill>
                  <a:srgbClr val="FFFFFF"/>
                </a:solidFill>
                <a:latin typeface="Arial" panose="020B0604020202020204" pitchFamily="34" charset="0"/>
                <a:cs typeface="Arial" panose="020B0604020202020204" pitchFamily="34" charset="0"/>
              </a:rPr>
              <a:t>S</a:t>
            </a:r>
            <a:r>
              <a:rPr lang="en-US" sz="3600" b="1" dirty="0" smtClean="0">
                <a:solidFill>
                  <a:srgbClr val="FFFFFF"/>
                </a:solidFill>
                <a:latin typeface="Arial" panose="020B0604020202020204" pitchFamily="34" charset="0"/>
                <a:cs typeface="Arial" panose="020B0604020202020204" pitchFamily="34" charset="0"/>
              </a:rPr>
              <a:t>cience into Real </a:t>
            </a:r>
            <a:r>
              <a:rPr lang="en-US" sz="3600" b="1" dirty="0">
                <a:solidFill>
                  <a:srgbClr val="FFFFFF"/>
                </a:solidFill>
                <a:latin typeface="Arial" panose="020B0604020202020204" pitchFamily="34" charset="0"/>
                <a:cs typeface="Arial" panose="020B0604020202020204" pitchFamily="34" charset="0"/>
              </a:rPr>
              <a:t>W</a:t>
            </a:r>
            <a:r>
              <a:rPr lang="en-US" sz="3600" b="1" dirty="0" smtClean="0">
                <a:solidFill>
                  <a:srgbClr val="FFFFFF"/>
                </a:solidFill>
                <a:latin typeface="Arial" panose="020B0604020202020204" pitchFamily="34" charset="0"/>
                <a:cs typeface="Arial" panose="020B0604020202020204" pitchFamily="34" charset="0"/>
              </a:rPr>
              <a:t>orld </a:t>
            </a:r>
            <a:r>
              <a:rPr lang="en-US" sz="3600" b="1" dirty="0">
                <a:solidFill>
                  <a:srgbClr val="FFFFFF"/>
                </a:solidFill>
                <a:latin typeface="Arial" panose="020B0604020202020204" pitchFamily="34" charset="0"/>
                <a:cs typeface="Arial" panose="020B0604020202020204" pitchFamily="34" charset="0"/>
              </a:rPr>
              <a:t>S</a:t>
            </a:r>
            <a:r>
              <a:rPr lang="en-US" sz="3600" b="1" dirty="0" smtClean="0">
                <a:solidFill>
                  <a:srgbClr val="FFFFFF"/>
                </a:solidFill>
                <a:latin typeface="Arial" panose="020B0604020202020204" pitchFamily="34" charset="0"/>
                <a:cs typeface="Arial" panose="020B0604020202020204" pitchFamily="34" charset="0"/>
              </a:rPr>
              <a:t>olutions </a:t>
            </a:r>
            <a:endParaRPr lang="en-US" sz="3600" b="1" dirty="0">
              <a:solidFill>
                <a:srgbClr val="FFFFFF"/>
              </a:solidFill>
              <a:latin typeface="Arial" panose="020B0604020202020204" pitchFamily="34" charset="0"/>
              <a:cs typeface="Arial" panose="020B0604020202020204" pitchFamily="34" charset="0"/>
            </a:endParaRPr>
          </a:p>
        </p:txBody>
      </p:sp>
      <p:sp>
        <p:nvSpPr>
          <p:cNvPr id="2" name="Title 1" hidden="1"/>
          <p:cNvSpPr>
            <a:spLocks noGrp="1"/>
          </p:cNvSpPr>
          <p:nvPr>
            <p:ph type="title"/>
          </p:nvPr>
        </p:nvSpPr>
        <p:spPr/>
        <p:txBody>
          <a:bodyPr/>
          <a:lstStyle/>
          <a:p>
            <a:pPr rtl="0" eaLnBrk="1" latinLnBrk="0" hangingPunct="1"/>
            <a:r>
              <a:rPr lang="en-US" sz="3600" b="1" kern="1200" dirty="0" smtClean="0">
                <a:solidFill>
                  <a:srgbClr val="FFFFFF"/>
                </a:solidFill>
                <a:effectLst/>
                <a:latin typeface="Arial" panose="020B0604020202020204" pitchFamily="34" charset="0"/>
                <a:ea typeface="+mn-ea"/>
                <a:cs typeface="Arial" panose="020B0604020202020204" pitchFamily="34" charset="0"/>
              </a:rPr>
              <a:t>EIS Helps Turn Science into Real World Solutions </a:t>
            </a:r>
            <a:endParaRPr lang="en-US" dirty="0"/>
          </a:p>
        </p:txBody>
      </p:sp>
    </p:spTree>
    <p:extLst>
      <p:ext uri="{BB962C8B-B14F-4D97-AF65-F5344CB8AC3E}">
        <p14:creationId xmlns:p14="http://schemas.microsoft.com/office/powerpoint/2010/main" val="40244571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mes Change - But the Need for EIS Never Does" title="Times Change - But the Need for EIS Never Does"/>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4023" y="1"/>
            <a:ext cx="8917576" cy="6688182"/>
          </a:xfrm>
          <a:prstGeom prst="rect">
            <a:avLst/>
          </a:prstGeom>
        </p:spPr>
      </p:pic>
      <p:sp>
        <p:nvSpPr>
          <p:cNvPr id="5" name="Title 1" hidden="1"/>
          <p:cNvSpPr>
            <a:spLocks noGrp="1"/>
          </p:cNvSpPr>
          <p:nvPr>
            <p:ph type="title"/>
          </p:nvPr>
        </p:nvSpPr>
        <p:spPr>
          <a:xfrm>
            <a:off x="282388" y="672275"/>
            <a:ext cx="8579224" cy="564855"/>
          </a:xfrm>
          <a:noFill/>
        </p:spPr>
        <p:txBody>
          <a:bodyPr/>
          <a:lstStyle/>
          <a:p>
            <a:pPr algn="l">
              <a:lnSpc>
                <a:spcPct val="90000"/>
              </a:lnSpc>
            </a:pPr>
            <a:r>
              <a:rPr lang="en-US" sz="2800" b="1" dirty="0" smtClean="0">
                <a:solidFill>
                  <a:srgbClr val="FFFFFF"/>
                </a:solidFill>
                <a:latin typeface="Arial" panose="020B0604020202020204" pitchFamily="34" charset="0"/>
                <a:cs typeface="Arial" panose="020B0604020202020204" pitchFamily="34" charset="0"/>
              </a:rPr>
              <a:t>Times Change ─ But the Need for EIS Never Does </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427204"/>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image" title="background imag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42363" y="966803"/>
            <a:ext cx="7743986" cy="5183990"/>
          </a:xfrm>
          <a:solidFill>
            <a:schemeClr val="accent1">
              <a:alpha val="64000"/>
            </a:schemeClr>
          </a:solidFill>
        </p:spPr>
      </p:pic>
      <p:sp>
        <p:nvSpPr>
          <p:cNvPr id="8" name="TextBox 7"/>
          <p:cNvSpPr txBox="1"/>
          <p:nvPr/>
        </p:nvSpPr>
        <p:spPr>
          <a:xfrm>
            <a:off x="295422" y="375343"/>
            <a:ext cx="8539089" cy="1200329"/>
          </a:xfrm>
          <a:prstGeom prst="rect">
            <a:avLst/>
          </a:prstGeom>
          <a:solidFill>
            <a:schemeClr val="accent6">
              <a:lumMod val="50000"/>
              <a:lumOff val="50000"/>
            </a:schemeClr>
          </a:solidFill>
          <a:effectLst>
            <a:softEdge rad="31750"/>
          </a:effectLst>
        </p:spPr>
        <p:txBody>
          <a:bodyPr wrap="square" rtlCol="0">
            <a:spAutoFit/>
          </a:bodyPr>
          <a:lstStyle/>
          <a:p>
            <a:pPr algn="ctr"/>
            <a:r>
              <a:rPr lang="en-US" sz="3600" b="1" dirty="0" smtClean="0">
                <a:solidFill>
                  <a:schemeClr val="bg2"/>
                </a:solidFill>
                <a:latin typeface="Arial" panose="020B0604020202020204" pitchFamily="34" charset="0"/>
                <a:cs typeface="Arial" panose="020B0604020202020204" pitchFamily="34" charset="0"/>
              </a:rPr>
              <a:t>What is the </a:t>
            </a:r>
          </a:p>
          <a:p>
            <a:pPr algn="ctr"/>
            <a:r>
              <a:rPr lang="en-US" sz="3600" b="1" dirty="0" smtClean="0">
                <a:solidFill>
                  <a:schemeClr val="bg2"/>
                </a:solidFill>
                <a:latin typeface="Arial" panose="020B0604020202020204" pitchFamily="34" charset="0"/>
                <a:cs typeface="Arial" panose="020B0604020202020204" pitchFamily="34" charset="0"/>
              </a:rPr>
              <a:t>Epidemic Intelligence Service?</a:t>
            </a:r>
            <a:endParaRPr lang="en-US" sz="3600" b="1" dirty="0">
              <a:solidFill>
                <a:schemeClr val="bg2"/>
              </a:solidFill>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742363" y="1959239"/>
            <a:ext cx="7743986" cy="4191554"/>
          </a:xfrm>
          <a:prstGeom prst="rect">
            <a:avLst/>
          </a:prstGeom>
          <a:solidFill>
            <a:schemeClr val="accent6">
              <a:lumMod val="50000"/>
              <a:lumOff val="50000"/>
            </a:schemeClr>
          </a:solidFill>
        </p:spPr>
        <p:txBody>
          <a:bodyPr/>
          <a:lstStyle>
            <a:lvl1pPr marL="342900" indent="-342900" algn="l" defTabSz="914400" rtl="0" eaLnBrk="1" latinLnBrk="0" hangingPunct="1">
              <a:spcBef>
                <a:spcPct val="20000"/>
              </a:spcBef>
              <a:buClr>
                <a:schemeClr val="bg1"/>
              </a:buClr>
              <a:buSzPct val="70000"/>
              <a:buFont typeface="Arial" pitchFamily="34" charset="0"/>
              <a:buChar char="•"/>
              <a:defRPr sz="2400" b="1" kern="1200" baseline="0">
                <a:solidFill>
                  <a:schemeClr val="bg2"/>
                </a:solidFill>
                <a:latin typeface="Calibri" pitchFamily="34" charset="0"/>
                <a:ea typeface="+mn-ea"/>
                <a:cs typeface="+mn-cs"/>
              </a:defRPr>
            </a:lvl1pPr>
            <a:lvl2pPr marL="742950" indent="-285750" algn="l" defTabSz="914400" rtl="0" eaLnBrk="1" latinLnBrk="0" hangingPunct="1">
              <a:spcBef>
                <a:spcPct val="20000"/>
              </a:spcBef>
              <a:buClr>
                <a:schemeClr val="bg1"/>
              </a:buClr>
              <a:buSzPct val="100000"/>
              <a:buFont typeface="Wingdings" pitchFamily="2" charset="2"/>
              <a:buChar char="§"/>
              <a:defRPr sz="2000" kern="1200">
                <a:solidFill>
                  <a:schemeClr val="bg2"/>
                </a:solidFill>
                <a:latin typeface="+mn-lt"/>
                <a:ea typeface="+mn-ea"/>
                <a:cs typeface="+mn-cs"/>
              </a:defRPr>
            </a:lvl2pPr>
            <a:lvl3pPr marL="1143000" indent="-228600" algn="l" defTabSz="914400" rtl="0" eaLnBrk="1" latinLnBrk="0" hangingPunct="1">
              <a:spcBef>
                <a:spcPct val="20000"/>
              </a:spcBef>
              <a:buClr>
                <a:schemeClr val="bg1"/>
              </a:buClr>
              <a:buSzPct val="100000"/>
              <a:buFont typeface="Arial" pitchFamily="34" charset="0"/>
              <a:buChar char="•"/>
              <a:defRPr sz="1800" kern="1200">
                <a:solidFill>
                  <a:schemeClr val="bg2"/>
                </a:solidFill>
                <a:latin typeface="+mn-lt"/>
                <a:ea typeface="+mn-ea"/>
                <a:cs typeface="+mn-cs"/>
              </a:defRPr>
            </a:lvl3pPr>
            <a:lvl4pPr marL="1600200" indent="-228600" algn="l" defTabSz="914400" rtl="0" eaLnBrk="1" latinLnBrk="0" hangingPunct="1">
              <a:spcBef>
                <a:spcPct val="20000"/>
              </a:spcBef>
              <a:buClr>
                <a:schemeClr val="bg1"/>
              </a:buClr>
              <a:buSzPct val="70000"/>
              <a:buFont typeface="Courier New" pitchFamily="49" charset="0"/>
              <a:buChar char="o"/>
              <a:defRPr sz="1800" kern="1200" baseline="0">
                <a:solidFill>
                  <a:schemeClr val="bg2"/>
                </a:solidFill>
                <a:latin typeface="+mn-lt"/>
                <a:ea typeface="+mn-ea"/>
                <a:cs typeface="+mn-cs"/>
              </a:defRPr>
            </a:lvl4pPr>
            <a:lvl5pPr marL="2057400" indent="-228600" algn="l" defTabSz="914400" rtl="0" eaLnBrk="1" latinLnBrk="0" hangingPunct="1">
              <a:spcBef>
                <a:spcPct val="20000"/>
              </a:spcBef>
              <a:buClr>
                <a:schemeClr val="bg1"/>
              </a:buClr>
              <a:buSzPct val="7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0" dirty="0" smtClean="0">
                <a:latin typeface="Arial" panose="020B0604020202020204" pitchFamily="34" charset="0"/>
                <a:cs typeface="Arial" panose="020B0604020202020204" pitchFamily="34" charset="0"/>
              </a:rPr>
              <a:t>2-year postgraduate fellowship in applied epidemiology for health professionals interested in public health</a:t>
            </a:r>
          </a:p>
          <a:p>
            <a:pPr lvl="1">
              <a:buClrTx/>
              <a:buFont typeface="Arial" panose="020B0604020202020204" pitchFamily="34" charset="0"/>
              <a:buChar char="•"/>
            </a:pPr>
            <a:r>
              <a:rPr lang="en-US" sz="2800" dirty="0" smtClean="0">
                <a:latin typeface="Arial" panose="020B0604020202020204" pitchFamily="34" charset="0"/>
                <a:cs typeface="Arial" panose="020B0604020202020204" pitchFamily="34" charset="0"/>
              </a:rPr>
              <a:t>Trains through hands-on assignments and mentoring</a:t>
            </a:r>
          </a:p>
          <a:p>
            <a:pPr lvl="1">
              <a:buClrTx/>
              <a:buFont typeface="Arial" panose="020B0604020202020204" pitchFamily="34" charset="0"/>
              <a:buChar char="•"/>
            </a:pPr>
            <a:r>
              <a:rPr lang="en-US" sz="2800" dirty="0" smtClean="0">
                <a:latin typeface="Arial" panose="020B0604020202020204" pitchFamily="34" charset="0"/>
                <a:cs typeface="Arial" panose="020B0604020202020204" pitchFamily="34" charset="0"/>
              </a:rPr>
              <a:t>Provides opportunity to gain applied, front-line public health experience</a:t>
            </a:r>
          </a:p>
          <a:p>
            <a:pPr lvl="1">
              <a:buClrTx/>
              <a:buFont typeface="Arial" panose="020B0604020202020204" pitchFamily="34" charset="0"/>
              <a:buChar char="•"/>
            </a:pPr>
            <a:r>
              <a:rPr lang="en-US" sz="2800" dirty="0" smtClean="0">
                <a:latin typeface="Arial" panose="020B0604020202020204" pitchFamily="34" charset="0"/>
                <a:cs typeface="Arial" panose="020B0604020202020204" pitchFamily="34" charset="0"/>
              </a:rPr>
              <a:t>Modeled </a:t>
            </a:r>
            <a:r>
              <a:rPr lang="en-US" sz="2800" dirty="0">
                <a:latin typeface="Arial" panose="020B0604020202020204" pitchFamily="34" charset="0"/>
                <a:cs typeface="Arial" panose="020B0604020202020204" pitchFamily="34" charset="0"/>
              </a:rPr>
              <a:t>on traditional medical residency program</a:t>
            </a:r>
          </a:p>
          <a:p>
            <a:pPr lvl="1">
              <a:buClrTx/>
              <a:buFont typeface="Arial" panose="020B0604020202020204" pitchFamily="34" charset="0"/>
              <a:buChar char="•"/>
            </a:pPr>
            <a:endParaRPr lang="en-US" sz="2800" dirty="0" smtClean="0">
              <a:latin typeface="Arial" panose="020B0604020202020204" pitchFamily="34" charset="0"/>
              <a:cs typeface="Arial" panose="020B0604020202020204" pitchFamily="34" charset="0"/>
            </a:endParaRPr>
          </a:p>
          <a:p>
            <a:pPr lvl="1">
              <a:buClrTx/>
              <a:buFont typeface="Arial" panose="020B0604020202020204" pitchFamily="34" charset="0"/>
              <a:buChar char="•"/>
            </a:pPr>
            <a:endParaRPr lang="en-US" sz="2800" dirty="0" smtClean="0">
              <a:latin typeface="Arial" panose="020B0604020202020204" pitchFamily="34" charset="0"/>
              <a:cs typeface="Arial" panose="020B0604020202020204" pitchFamily="34" charset="0"/>
            </a:endParaRPr>
          </a:p>
          <a:p>
            <a:pPr lvl="1">
              <a:buClrTx/>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
        <p:nvSpPr>
          <p:cNvPr id="2" name="Title 1" hidden="1"/>
          <p:cNvSpPr>
            <a:spLocks noGrp="1"/>
          </p:cNvSpPr>
          <p:nvPr>
            <p:ph type="title"/>
          </p:nvPr>
        </p:nvSpPr>
        <p:spPr/>
        <p:txBody>
          <a:bodyPr/>
          <a:lstStyle/>
          <a:p>
            <a:pPr rtl="0" eaLnBrk="1" latinLnBrk="0" hangingPunct="1"/>
            <a:r>
              <a:rPr lang="en-US" sz="3600" b="1" kern="1200" dirty="0" smtClean="0">
                <a:solidFill>
                  <a:srgbClr val="FFFFFF"/>
                </a:solidFill>
                <a:effectLst/>
                <a:latin typeface="Arial" panose="020B0604020202020204" pitchFamily="34" charset="0"/>
                <a:ea typeface="+mn-ea"/>
                <a:cs typeface="Arial" panose="020B0604020202020204" pitchFamily="34" charset="0"/>
              </a:rPr>
              <a:t>What is the Epidemic Intelligence Service?</a:t>
            </a:r>
            <a:endParaRPr lang="en-US" dirty="0"/>
          </a:p>
        </p:txBody>
      </p:sp>
    </p:spTree>
    <p:extLst>
      <p:ext uri="{BB962C8B-B14F-4D97-AF65-F5344CB8AC3E}">
        <p14:creationId xmlns:p14="http://schemas.microsoft.com/office/powerpoint/2010/main" val="463794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background imag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3102" y="789827"/>
            <a:ext cx="7037796" cy="5278347"/>
          </a:xfrm>
        </p:spPr>
      </p:pic>
      <p:sp>
        <p:nvSpPr>
          <p:cNvPr id="7" name="TextBox 6"/>
          <p:cNvSpPr txBox="1"/>
          <p:nvPr/>
        </p:nvSpPr>
        <p:spPr>
          <a:xfrm>
            <a:off x="1053102" y="1772283"/>
            <a:ext cx="7037796" cy="4487382"/>
          </a:xfrm>
          <a:prstGeom prst="rect">
            <a:avLst/>
          </a:prstGeom>
          <a:solidFill>
            <a:schemeClr val="accent6">
              <a:lumMod val="50000"/>
              <a:lumOff val="50000"/>
            </a:schemeClr>
          </a:solidFill>
          <a:effectLst>
            <a:softEdge rad="31750"/>
          </a:effectLst>
        </p:spPr>
        <p:txBody>
          <a:bodyPr wrap="square" rtlCol="0">
            <a:spAutoFit/>
          </a:bodyPr>
          <a:lstStyle/>
          <a:p>
            <a:pPr marL="342900" indent="-342900">
              <a:spcBef>
                <a:spcPct val="20000"/>
              </a:spcBef>
              <a:buSzPct val="100000"/>
              <a:buFont typeface="Arial" panose="020B0604020202020204" pitchFamily="34" charset="0"/>
              <a:buChar char="•"/>
            </a:pPr>
            <a:r>
              <a:rPr lang="en-US" sz="2800" b="1" dirty="0" smtClean="0">
                <a:solidFill>
                  <a:srgbClr val="FFFFFF"/>
                </a:solidFill>
                <a:latin typeface="Arial" panose="020B0604020202020204" pitchFamily="34" charset="0"/>
                <a:cs typeface="Arial" panose="020B0604020202020204" pitchFamily="34" charset="0"/>
              </a:rPr>
              <a:t>Physicians</a:t>
            </a:r>
            <a:r>
              <a:rPr lang="en-US" sz="2800" dirty="0" smtClean="0">
                <a:solidFill>
                  <a:srgbClr val="FFFFFF"/>
                </a:solidFill>
                <a:latin typeface="Arial" panose="020B0604020202020204" pitchFamily="34" charset="0"/>
                <a:cs typeface="Arial" panose="020B0604020202020204" pitchFamily="34" charset="0"/>
              </a:rPr>
              <a:t> </a:t>
            </a:r>
          </a:p>
          <a:p>
            <a:pPr marL="342900" indent="-342900">
              <a:spcBef>
                <a:spcPct val="20000"/>
              </a:spcBef>
              <a:buSzPct val="100000"/>
              <a:buFont typeface="Arial" panose="020B0604020202020204" pitchFamily="34" charset="0"/>
              <a:buChar char="•"/>
            </a:pPr>
            <a:r>
              <a:rPr lang="en-US" sz="2800" b="1" dirty="0" smtClean="0">
                <a:solidFill>
                  <a:srgbClr val="FFFFFF"/>
                </a:solidFill>
                <a:latin typeface="Arial" panose="020B0604020202020204" pitchFamily="34" charset="0"/>
                <a:cs typeface="Arial" panose="020B0604020202020204" pitchFamily="34" charset="0"/>
              </a:rPr>
              <a:t>Veterinarians </a:t>
            </a:r>
          </a:p>
          <a:p>
            <a:pPr marL="342900" indent="-342900">
              <a:spcBef>
                <a:spcPct val="20000"/>
              </a:spcBef>
              <a:buSzPct val="100000"/>
              <a:buFont typeface="Arial" panose="020B0604020202020204" pitchFamily="34" charset="0"/>
              <a:buChar char="•"/>
            </a:pPr>
            <a:r>
              <a:rPr lang="en-US" sz="2800" b="1" dirty="0" smtClean="0">
                <a:solidFill>
                  <a:srgbClr val="FFFFFF"/>
                </a:solidFill>
                <a:latin typeface="Arial" panose="020B0604020202020204" pitchFamily="34" charset="0"/>
                <a:cs typeface="Arial" panose="020B0604020202020204" pitchFamily="34" charset="0"/>
              </a:rPr>
              <a:t>Nurses</a:t>
            </a:r>
          </a:p>
          <a:p>
            <a:pPr marL="342900" indent="-342900">
              <a:spcBef>
                <a:spcPct val="20000"/>
              </a:spcBef>
              <a:buSzPct val="100000"/>
              <a:buFont typeface="Arial" panose="020B0604020202020204" pitchFamily="34" charset="0"/>
              <a:buChar char="•"/>
            </a:pPr>
            <a:r>
              <a:rPr lang="en-US" sz="2800" b="1" dirty="0">
                <a:solidFill>
                  <a:srgbClr val="FFFFFF"/>
                </a:solidFill>
                <a:latin typeface="Arial" panose="020B0604020202020204" pitchFamily="34" charset="0"/>
                <a:cs typeface="Arial" panose="020B0604020202020204" pitchFamily="34" charset="0"/>
              </a:rPr>
              <a:t>Allied healthcare professionals</a:t>
            </a:r>
          </a:p>
          <a:p>
            <a:pPr marL="342900" indent="-342900">
              <a:spcBef>
                <a:spcPct val="20000"/>
              </a:spcBef>
              <a:buSzPct val="100000"/>
              <a:buFont typeface="Arial" panose="020B0604020202020204" pitchFamily="34" charset="0"/>
              <a:buChar char="•"/>
            </a:pPr>
            <a:r>
              <a:rPr lang="en-US" sz="2800" b="1" dirty="0" smtClean="0">
                <a:solidFill>
                  <a:srgbClr val="FFFFFF"/>
                </a:solidFill>
                <a:latin typeface="Arial" panose="020B0604020202020204" pitchFamily="34" charset="0"/>
                <a:cs typeface="Arial" panose="020B0604020202020204" pitchFamily="34" charset="0"/>
              </a:rPr>
              <a:t>Doctoral-level </a:t>
            </a:r>
            <a:r>
              <a:rPr lang="en-US" sz="2800" b="1" dirty="0">
                <a:solidFill>
                  <a:srgbClr val="FFFFFF"/>
                </a:solidFill>
                <a:latin typeface="Arial" panose="020B0604020202020204" pitchFamily="34" charset="0"/>
                <a:cs typeface="Arial" panose="020B0604020202020204" pitchFamily="34" charset="0"/>
              </a:rPr>
              <a:t>scientists</a:t>
            </a:r>
            <a:r>
              <a:rPr lang="en-US" sz="2800" dirty="0">
                <a:solidFill>
                  <a:srgbClr val="FFFFFF"/>
                </a:solidFill>
                <a:latin typeface="Arial" panose="020B0604020202020204" pitchFamily="34" charset="0"/>
                <a:cs typeface="Arial" panose="020B0604020202020204" pitchFamily="34" charset="0"/>
              </a:rPr>
              <a:t> </a:t>
            </a:r>
          </a:p>
          <a:p>
            <a:pPr marL="342900" indent="-342900">
              <a:spcBef>
                <a:spcPct val="20000"/>
              </a:spcBef>
              <a:buSzPct val="100000"/>
              <a:buFont typeface="Arial" panose="020B0604020202020204" pitchFamily="34" charset="0"/>
              <a:buChar char="•"/>
            </a:pPr>
            <a:endParaRPr lang="en-US" sz="2800" b="1" dirty="0">
              <a:solidFill>
                <a:srgbClr val="FFFFFF"/>
              </a:solidFill>
              <a:latin typeface="Arial" panose="020B0604020202020204" pitchFamily="34" charset="0"/>
              <a:cs typeface="Arial" panose="020B0604020202020204" pitchFamily="34" charset="0"/>
            </a:endParaRPr>
          </a:p>
          <a:p>
            <a:pPr>
              <a:spcBef>
                <a:spcPct val="20000"/>
              </a:spcBef>
              <a:buSzPct val="100000"/>
            </a:pPr>
            <a:r>
              <a:rPr lang="en-US" sz="2800" dirty="0" smtClean="0">
                <a:solidFill>
                  <a:srgbClr val="FFFFFF"/>
                </a:solidFill>
                <a:latin typeface="Arial" panose="020B0604020202020204" pitchFamily="34" charset="0"/>
                <a:cs typeface="Arial" panose="020B0604020202020204" pitchFamily="34" charset="0"/>
              </a:rPr>
              <a:t>Refer to cdc.gov/</a:t>
            </a:r>
            <a:r>
              <a:rPr lang="en-US" sz="2800" dirty="0" err="1" smtClean="0">
                <a:solidFill>
                  <a:srgbClr val="FFFFFF"/>
                </a:solidFill>
                <a:latin typeface="Arial" panose="020B0604020202020204" pitchFamily="34" charset="0"/>
                <a:cs typeface="Arial" panose="020B0604020202020204" pitchFamily="34" charset="0"/>
              </a:rPr>
              <a:t>eis</a:t>
            </a:r>
            <a:r>
              <a:rPr lang="en-US" sz="2800" dirty="0" smtClean="0">
                <a:solidFill>
                  <a:srgbClr val="FFFFFF"/>
                </a:solidFill>
                <a:latin typeface="Arial" panose="020B0604020202020204" pitchFamily="34" charset="0"/>
                <a:cs typeface="Arial" panose="020B0604020202020204" pitchFamily="34" charset="0"/>
              </a:rPr>
              <a:t> for eligibility requirements for each profession, or email </a:t>
            </a:r>
            <a:r>
              <a:rPr lang="en-US" sz="2800" dirty="0" smtClean="0">
                <a:solidFill>
                  <a:srgbClr val="FFFFFF"/>
                </a:solidFill>
                <a:latin typeface="Arial" panose="020B0604020202020204" pitchFamily="34" charset="0"/>
                <a:cs typeface="Arial" panose="020B0604020202020204" pitchFamily="34" charset="0"/>
                <a:hlinkClick r:id="rId4"/>
              </a:rPr>
              <a:t>eis@cdc.gov</a:t>
            </a:r>
            <a:r>
              <a:rPr lang="en-US" sz="2800" dirty="0" smtClean="0">
                <a:solidFill>
                  <a:srgbClr val="FFFFFF"/>
                </a:solidFill>
                <a:latin typeface="Arial" panose="020B0604020202020204" pitchFamily="34" charset="0"/>
                <a:cs typeface="Arial" panose="020B0604020202020204" pitchFamily="34" charset="0"/>
              </a:rPr>
              <a:t>. </a:t>
            </a:r>
            <a:endParaRPr lang="en-US" sz="2800" dirty="0">
              <a:solidFill>
                <a:srgbClr val="FFFFFF"/>
              </a:solidFill>
              <a:latin typeface="Arial" panose="020B0604020202020204" pitchFamily="34" charset="0"/>
              <a:cs typeface="Arial" panose="020B0604020202020204" pitchFamily="34" charset="0"/>
            </a:endParaRPr>
          </a:p>
        </p:txBody>
      </p:sp>
      <p:sp>
        <p:nvSpPr>
          <p:cNvPr id="8" name="TextBox 7"/>
          <p:cNvSpPr txBox="1"/>
          <p:nvPr/>
        </p:nvSpPr>
        <p:spPr>
          <a:xfrm>
            <a:off x="256345" y="532967"/>
            <a:ext cx="8631311" cy="646331"/>
          </a:xfrm>
          <a:prstGeom prst="rect">
            <a:avLst/>
          </a:prstGeom>
          <a:solidFill>
            <a:schemeClr val="accent6">
              <a:lumMod val="50000"/>
              <a:lumOff val="50000"/>
            </a:schemeClr>
          </a:solidFill>
          <a:effectLst>
            <a:softEdge rad="31750"/>
          </a:effectLst>
        </p:spPr>
        <p:txBody>
          <a:bodyPr wrap="square" rtlCol="0">
            <a:spAutoFit/>
          </a:bodyPr>
          <a:lstStyle/>
          <a:p>
            <a:pPr algn="ctr"/>
            <a:r>
              <a:rPr lang="en-US" sz="3600" b="1" dirty="0" smtClean="0">
                <a:solidFill>
                  <a:srgbClr val="FFFFFF"/>
                </a:solidFill>
                <a:latin typeface="Arial" panose="020B0604020202020204" pitchFamily="34" charset="0"/>
                <a:cs typeface="Arial" panose="020B0604020202020204" pitchFamily="34" charset="0"/>
              </a:rPr>
              <a:t>EIS: Who is Eligible?</a:t>
            </a:r>
            <a:endParaRPr lang="en-US" sz="3600" b="1" dirty="0">
              <a:solidFill>
                <a:srgbClr val="FFFFFF"/>
              </a:solidFill>
              <a:latin typeface="Arial" panose="020B0604020202020204" pitchFamily="34" charset="0"/>
              <a:cs typeface="Arial" panose="020B0604020202020204" pitchFamily="34" charset="0"/>
            </a:endParaRPr>
          </a:p>
        </p:txBody>
      </p:sp>
      <p:sp>
        <p:nvSpPr>
          <p:cNvPr id="2" name="Title 1" hidden="1"/>
          <p:cNvSpPr>
            <a:spLocks noGrp="1"/>
          </p:cNvSpPr>
          <p:nvPr>
            <p:ph type="title"/>
          </p:nvPr>
        </p:nvSpPr>
        <p:spPr/>
        <p:txBody>
          <a:bodyPr/>
          <a:lstStyle/>
          <a:p>
            <a:pPr rtl="0" eaLnBrk="1" latinLnBrk="0" hangingPunct="1"/>
            <a:r>
              <a:rPr lang="en-US" sz="3600" b="1" kern="1200" dirty="0" smtClean="0">
                <a:solidFill>
                  <a:srgbClr val="FFFFFF"/>
                </a:solidFill>
                <a:effectLst/>
                <a:latin typeface="Arial" panose="020B0604020202020204" pitchFamily="34" charset="0"/>
                <a:ea typeface="+mn-ea"/>
                <a:cs typeface="Arial" panose="020B0604020202020204" pitchFamily="34" charset="0"/>
              </a:rPr>
              <a:t>EIS: Who is Eligible?</a:t>
            </a:r>
            <a:endParaRPr lang="en-US" dirty="0"/>
          </a:p>
        </p:txBody>
      </p:sp>
    </p:spTree>
    <p:extLst>
      <p:ext uri="{BB962C8B-B14F-4D97-AF65-F5344CB8AC3E}">
        <p14:creationId xmlns:p14="http://schemas.microsoft.com/office/powerpoint/2010/main" val="1804166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image" title="background imag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4380" y="1153517"/>
            <a:ext cx="7875240" cy="4429822"/>
          </a:xfrm>
        </p:spPr>
      </p:pic>
      <p:sp>
        <p:nvSpPr>
          <p:cNvPr id="7" name="TextBox 6"/>
          <p:cNvSpPr txBox="1"/>
          <p:nvPr/>
        </p:nvSpPr>
        <p:spPr>
          <a:xfrm>
            <a:off x="584476" y="2353846"/>
            <a:ext cx="7975048" cy="2062103"/>
          </a:xfrm>
          <a:prstGeom prst="rect">
            <a:avLst/>
          </a:prstGeom>
          <a:solidFill>
            <a:schemeClr val="accent6">
              <a:lumMod val="50000"/>
              <a:lumOff val="50000"/>
            </a:schemeClr>
          </a:solidFill>
          <a:effectLst>
            <a:softEdge rad="31750"/>
          </a:effectLst>
        </p:spPr>
        <p:txBody>
          <a:bodyPr wrap="square" rtlCol="0">
            <a:spAutoFit/>
          </a:bodyPr>
          <a:lstStyle/>
          <a:p>
            <a:pPr marL="285750" indent="-285750">
              <a:buFont typeface="Arial" panose="020B0604020202020204" pitchFamily="34" charset="0"/>
              <a:buChar char="•"/>
            </a:pPr>
            <a:r>
              <a:rPr lang="en-US" sz="3200" dirty="0" smtClean="0">
                <a:solidFill>
                  <a:schemeClr val="bg2"/>
                </a:solidFill>
                <a:latin typeface="Arial" panose="020B0604020202020204" pitchFamily="34" charset="0"/>
                <a:cs typeface="Arial" panose="020B0604020202020204" pitchFamily="34" charset="0"/>
              </a:rPr>
              <a:t>Provide epidemiologic assistance</a:t>
            </a:r>
          </a:p>
          <a:p>
            <a:pPr marL="285750" indent="-285750">
              <a:buFont typeface="Arial" panose="020B0604020202020204" pitchFamily="34" charset="0"/>
              <a:buChar char="•"/>
            </a:pPr>
            <a:r>
              <a:rPr lang="en-US" sz="3200" dirty="0" smtClean="0">
                <a:solidFill>
                  <a:schemeClr val="bg2"/>
                </a:solidFill>
                <a:latin typeface="Arial" panose="020B0604020202020204" pitchFamily="34" charset="0"/>
                <a:cs typeface="Arial" panose="020B0604020202020204" pitchFamily="34" charset="0"/>
              </a:rPr>
              <a:t>Prevent and control disease and injury</a:t>
            </a:r>
          </a:p>
          <a:p>
            <a:pPr marL="285750" indent="-285750">
              <a:buFont typeface="Arial" panose="020B0604020202020204" pitchFamily="34" charset="0"/>
              <a:buChar char="•"/>
            </a:pPr>
            <a:r>
              <a:rPr lang="en-US" sz="3200" dirty="0" smtClean="0">
                <a:solidFill>
                  <a:schemeClr val="bg2"/>
                </a:solidFill>
                <a:latin typeface="Arial" panose="020B0604020202020204" pitchFamily="34" charset="0"/>
                <a:cs typeface="Arial" panose="020B0604020202020204" pitchFamily="34" charset="0"/>
              </a:rPr>
              <a:t>Promote health</a:t>
            </a:r>
          </a:p>
          <a:p>
            <a:pPr marL="285750" indent="-285750">
              <a:buFont typeface="Arial" panose="020B0604020202020204" pitchFamily="34" charset="0"/>
              <a:buChar char="•"/>
            </a:pPr>
            <a:r>
              <a:rPr lang="en-US" sz="3200" dirty="0" smtClean="0">
                <a:solidFill>
                  <a:schemeClr val="bg2"/>
                </a:solidFill>
                <a:latin typeface="Arial" panose="020B0604020202020204" pitchFamily="34" charset="0"/>
                <a:cs typeface="Arial" panose="020B0604020202020204" pitchFamily="34" charset="0"/>
              </a:rPr>
              <a:t>Build capacity</a:t>
            </a:r>
            <a:endParaRPr lang="en-US" sz="3200" dirty="0">
              <a:solidFill>
                <a:schemeClr val="bg2"/>
              </a:solidFill>
              <a:latin typeface="Arial" panose="020B0604020202020204" pitchFamily="34" charset="0"/>
              <a:cs typeface="Arial" panose="020B0604020202020204" pitchFamily="34" charset="0"/>
            </a:endParaRPr>
          </a:p>
        </p:txBody>
      </p:sp>
      <p:sp>
        <p:nvSpPr>
          <p:cNvPr id="6" name="TextBox 5"/>
          <p:cNvSpPr txBox="1"/>
          <p:nvPr/>
        </p:nvSpPr>
        <p:spPr>
          <a:xfrm>
            <a:off x="282539" y="521388"/>
            <a:ext cx="8578922" cy="1200329"/>
          </a:xfrm>
          <a:prstGeom prst="rect">
            <a:avLst/>
          </a:prstGeom>
          <a:solidFill>
            <a:schemeClr val="accent6">
              <a:lumMod val="50000"/>
              <a:lumOff val="50000"/>
            </a:schemeClr>
          </a:solidFill>
          <a:effectLst>
            <a:softEdge rad="31750"/>
          </a:effectLst>
        </p:spPr>
        <p:txBody>
          <a:bodyPr wrap="square" rtlCol="0">
            <a:spAutoFit/>
          </a:bodyPr>
          <a:lstStyle/>
          <a:p>
            <a:pPr algn="ctr"/>
            <a:r>
              <a:rPr lang="en-US" sz="3600" b="1" dirty="0" smtClean="0">
                <a:solidFill>
                  <a:schemeClr val="bg2"/>
                </a:solidFill>
                <a:latin typeface="Arial" panose="020B0604020202020204" pitchFamily="34" charset="0"/>
                <a:cs typeface="Arial" panose="020B0604020202020204" pitchFamily="34" charset="0"/>
              </a:rPr>
              <a:t>EIS Mission: </a:t>
            </a:r>
          </a:p>
          <a:p>
            <a:pPr algn="ctr"/>
            <a:r>
              <a:rPr lang="en-US" sz="3600" b="1" dirty="0" smtClean="0">
                <a:solidFill>
                  <a:schemeClr val="bg2"/>
                </a:solidFill>
                <a:latin typeface="Arial" panose="020B0604020202020204" pitchFamily="34" charset="0"/>
                <a:cs typeface="Arial" panose="020B0604020202020204" pitchFamily="34" charset="0"/>
              </a:rPr>
              <a:t>Domestic and International Service</a:t>
            </a:r>
            <a:endParaRPr lang="en-US" sz="3600" b="1" dirty="0">
              <a:solidFill>
                <a:schemeClr val="bg2"/>
              </a:solidFill>
              <a:latin typeface="Arial" panose="020B0604020202020204" pitchFamily="34" charset="0"/>
              <a:cs typeface="Arial" panose="020B0604020202020204" pitchFamily="34" charset="0"/>
            </a:endParaRPr>
          </a:p>
        </p:txBody>
      </p:sp>
      <p:sp>
        <p:nvSpPr>
          <p:cNvPr id="2" name="Title 1" hidden="1"/>
          <p:cNvSpPr>
            <a:spLocks noGrp="1"/>
          </p:cNvSpPr>
          <p:nvPr>
            <p:ph type="title"/>
          </p:nvPr>
        </p:nvSpPr>
        <p:spPr/>
        <p:txBody>
          <a:bodyPr/>
          <a:lstStyle/>
          <a:p>
            <a:pPr rtl="0" eaLnBrk="1" latinLnBrk="0" hangingPunct="1"/>
            <a:r>
              <a:rPr lang="en-US" sz="3600" b="1" kern="1200" dirty="0" smtClean="0">
                <a:solidFill>
                  <a:srgbClr val="FFFFFF"/>
                </a:solidFill>
                <a:effectLst/>
                <a:latin typeface="Arial" panose="020B0604020202020204" pitchFamily="34" charset="0"/>
                <a:ea typeface="+mn-ea"/>
                <a:cs typeface="Arial" panose="020B0604020202020204" pitchFamily="34" charset="0"/>
              </a:rPr>
              <a:t>EIS Mission: Domestic and International Service</a:t>
            </a:r>
            <a:endParaRPr lang="en-US" dirty="0"/>
          </a:p>
        </p:txBody>
      </p:sp>
    </p:spTree>
    <p:extLst>
      <p:ext uri="{BB962C8B-B14F-4D97-AF65-F5344CB8AC3E}">
        <p14:creationId xmlns:p14="http://schemas.microsoft.com/office/powerpoint/2010/main" val="30626980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theme/theme1.xml><?xml version="1.0" encoding="utf-8"?>
<a:theme xmlns:a="http://schemas.openxmlformats.org/drawingml/2006/main" name="Theme1">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1_Theme1">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33390EAD81FE4FB0FCE8D1CAC67328" ma:contentTypeVersion="0" ma:contentTypeDescription="Create a new document." ma:contentTypeScope="" ma:versionID="cdb028aa04b38d6ce3730bfe073f574d">
  <xsd:schema xmlns:xsd="http://www.w3.org/2001/XMLSchema" xmlns:xs="http://www.w3.org/2001/XMLSchema" xmlns:p="http://schemas.microsoft.com/office/2006/metadata/properties" xmlns:ns2="61e0aa89-821a-4b43-b623-2509ea82b111" targetNamespace="http://schemas.microsoft.com/office/2006/metadata/properties" ma:root="true" ma:fieldsID="ca42f09da617d62acfb759b9095bdcea" ns2:_="">
    <xsd:import namespace="61e0aa89-821a-4b43-b623-2509ea82b111"/>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e0aa89-821a-4b43-b623-2509ea82b11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61e0aa89-821a-4b43-b623-2509ea82b111">7DAU5SSH7P55-1532-6543</_dlc_DocId>
    <_dlc_DocIdUrl xmlns="61e0aa89-821a-4b43-b623-2509ea82b111">
      <Url>https://esp.cdc.gov/sites/csels/DSEPD/OD/PPCO/_layouts/15/DocIdRedir.aspx?ID=7DAU5SSH7P55-1532-6543</Url>
      <Description>7DAU5SSH7P55-1532-6543</Description>
    </_dlc_DocIdUrl>
  </documentManagement>
</p:properties>
</file>

<file path=customXml/itemProps1.xml><?xml version="1.0" encoding="utf-8"?>
<ds:datastoreItem xmlns:ds="http://schemas.openxmlformats.org/officeDocument/2006/customXml" ds:itemID="{DA573CA7-7A1B-4978-9A4D-448370976E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e0aa89-821a-4b43-b623-2509ea82b1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6DB6A7-1938-47CC-85E0-A773754364F3}">
  <ds:schemaRefs>
    <ds:schemaRef ds:uri="http://schemas.microsoft.com/sharepoint/v3/contenttype/forms"/>
  </ds:schemaRefs>
</ds:datastoreItem>
</file>

<file path=customXml/itemProps3.xml><?xml version="1.0" encoding="utf-8"?>
<ds:datastoreItem xmlns:ds="http://schemas.openxmlformats.org/officeDocument/2006/customXml" ds:itemID="{B1607330-0445-4E55-9647-4FE9B0A352E2}">
  <ds:schemaRefs>
    <ds:schemaRef ds:uri="http://schemas.microsoft.com/sharepoint/events"/>
  </ds:schemaRefs>
</ds:datastoreItem>
</file>

<file path=customXml/itemProps4.xml><?xml version="1.0" encoding="utf-8"?>
<ds:datastoreItem xmlns:ds="http://schemas.openxmlformats.org/officeDocument/2006/customXml" ds:itemID="{4412301A-91CC-4DF2-B066-135FA98EBF71}">
  <ds:schemaRefs>
    <ds:schemaRef ds:uri="http://purl.org/dc/dcmitype/"/>
    <ds:schemaRef ds:uri="http://schemas.microsoft.com/office/2006/documentManagement/types"/>
    <ds:schemaRef ds:uri="http://schemas.openxmlformats.org/package/2006/metadata/core-properties"/>
    <ds:schemaRef ds:uri="http://purl.org/dc/terms/"/>
    <ds:schemaRef ds:uri="http://schemas.microsoft.com/office/2006/metadata/properties"/>
    <ds:schemaRef ds:uri="http://purl.org/dc/elements/1.1/"/>
    <ds:schemaRef ds:uri="http://www.w3.org/XML/1998/namespace"/>
    <ds:schemaRef ds:uri="http://schemas.microsoft.com/office/infopath/2007/PartnerControls"/>
    <ds:schemaRef ds:uri="61e0aa89-821a-4b43-b623-2509ea82b111"/>
  </ds:schemaRefs>
</ds:datastoreItem>
</file>

<file path=docProps/app.xml><?xml version="1.0" encoding="utf-8"?>
<Properties xmlns="http://schemas.openxmlformats.org/officeDocument/2006/extended-properties" xmlns:vt="http://schemas.openxmlformats.org/officeDocument/2006/docPropsVTypes">
  <Template/>
  <TotalTime>6666</TotalTime>
  <Words>1389</Words>
  <Application>Microsoft Office PowerPoint</Application>
  <PresentationFormat>On-screen Show (4:3)</PresentationFormat>
  <Paragraphs>229</Paragraphs>
  <Slides>24</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Calibri</vt:lpstr>
      <vt:lpstr>Myriad Web Pro</vt:lpstr>
      <vt:lpstr>Meiryo</vt:lpstr>
      <vt:lpstr>Microsoft Sans Serif</vt:lpstr>
      <vt:lpstr>Arial</vt:lpstr>
      <vt:lpstr>Wingdings</vt:lpstr>
      <vt:lpstr>Courier New</vt:lpstr>
      <vt:lpstr>Theme1</vt:lpstr>
      <vt:lpstr>1_Theme1</vt:lpstr>
      <vt:lpstr>CDC’s Epidemic Intelligence Service</vt:lpstr>
      <vt:lpstr>CDC: The Nation’s Health Protection Agency</vt:lpstr>
      <vt:lpstr>All Heroes Don’t Wear Capes</vt:lpstr>
      <vt:lpstr>EIS is the world’s best introduction to interventional epidemiology</vt:lpstr>
      <vt:lpstr>EIS Helps Turn Science into Real World Solutions </vt:lpstr>
      <vt:lpstr>Times Change ─ But the Need for EIS Never Does </vt:lpstr>
      <vt:lpstr>What is the Epidemic Intelligence Service?</vt:lpstr>
      <vt:lpstr>EIS: Who is Eligible?</vt:lpstr>
      <vt:lpstr>EIS Mission: Domestic and International Service</vt:lpstr>
      <vt:lpstr>EIS Mission: Training</vt:lpstr>
      <vt:lpstr>EIS Officer Assignments</vt:lpstr>
      <vt:lpstr>EIS Officer Assignments</vt:lpstr>
      <vt:lpstr>EIS:  Limitless Possibilities</vt:lpstr>
      <vt:lpstr>EIS Officers Across the Country</vt:lpstr>
      <vt:lpstr>EIS: Outbreak Investigations</vt:lpstr>
      <vt:lpstr>Examples of CDC Emergency Operations Center Deployments of EIS Officers</vt:lpstr>
      <vt:lpstr>EIS Training Model: Service While Learning</vt:lpstr>
      <vt:lpstr>EIS Training Model: Service While Learning</vt:lpstr>
      <vt:lpstr>EIS Prepares You for Anything Become a World Class Problem-solver</vt:lpstr>
      <vt:lpstr>Images</vt:lpstr>
      <vt:lpstr>If you are looking for an exciting career, take a look at EIS!</vt:lpstr>
      <vt:lpstr>Everybody WANTS to make a difference</vt:lpstr>
      <vt:lpstr>Choose EIS as your gateway to an exciting and rewarding career!</vt:lpstr>
      <vt:lpstr>For more information please contact: Epidemic Intelligence Service Program</vt:lpstr>
    </vt:vector>
  </TitlesOfParts>
  <Company>CDC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Triplett, Deyon (CDC/OPHSS/CSELS) (CTR)</cp:lastModifiedBy>
  <cp:revision>327</cp:revision>
  <cp:lastPrinted>2015-05-14T18:14:08Z</cp:lastPrinted>
  <dcterms:created xsi:type="dcterms:W3CDTF">2011-03-17T17:43:16Z</dcterms:created>
  <dcterms:modified xsi:type="dcterms:W3CDTF">2017-05-02T17:33:59Z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0x0101009B33390EAD81FE4FB0FCE8D1CAC67328</vt:lpwstr>
  </property>
  <property fmtid="{D5CDD505-2E9C-101B-9397-08002B2CF9AE}" pid="4" name="_dlc_DocIdItemGuid">
    <vt:lpwstr>473df011-45f7-462f-9b78-acf98b5926df</vt:lpwstr>
  </property>
</Properties>
</file>