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5"/>
  </p:sldMasterIdLst>
  <p:notesMasterIdLst>
    <p:notesMasterId r:id="rId7"/>
  </p:notesMasterIdLst>
  <p:handoutMasterIdLst>
    <p:handoutMasterId r:id="rId8"/>
  </p:handoutMasterIdLst>
  <p:sldIdLst>
    <p:sldId id="296" r:id="rId6"/>
  </p:sldIdLst>
  <p:sldSz cx="9144000" cy="5143500" type="screen16x9"/>
  <p:notesSz cx="7315200" cy="9601200"/>
  <p:embeddedFontLst>
    <p:embeddedFont>
      <p:font typeface="Vrinda" panose="020B0502040204020203" pitchFamily="34" charset="0"/>
      <p:regular r:id="rId9"/>
      <p:bold r:id="rId10"/>
    </p:embeddedFont>
    <p:embeddedFont>
      <p:font typeface="Myriad Web Pro" panose="020B0604020202020204" charset="0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Bookman Old Style" panose="0205060405050502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42"/>
    <a:srgbClr val="004C44"/>
    <a:srgbClr val="4C004C"/>
    <a:srgbClr val="00213D"/>
    <a:srgbClr val="005DAB"/>
    <a:srgbClr val="0096D6"/>
    <a:srgbClr val="B45340"/>
    <a:srgbClr val="9A4E9E"/>
    <a:srgbClr val="0088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2" autoAdjust="0"/>
    <p:restoredTop sz="81297" autoAdjust="0"/>
  </p:normalViewPr>
  <p:slideViewPr>
    <p:cSldViewPr snapToGrid="0">
      <p:cViewPr varScale="1">
        <p:scale>
          <a:sx n="101" d="100"/>
          <a:sy n="101" d="100"/>
        </p:scale>
        <p:origin x="114" y="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6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0"/>
          <a:stretch/>
        </p:blipFill>
        <p:spPr>
          <a:xfrm>
            <a:off x="0" y="-3235"/>
            <a:ext cx="9144000" cy="9176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213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168429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444750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CSELS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88B7"/>
              </a:buClr>
              <a:buFont typeface="Wingdings" panose="05000000000000000000" pitchFamily="2" charset="2"/>
              <a:buChar char="§"/>
              <a:defRPr sz="2000">
                <a:solidFill>
                  <a:srgbClr val="00213D"/>
                </a:solidFill>
              </a:defRPr>
            </a:lvl1pPr>
            <a:lvl2pPr>
              <a:buClr>
                <a:srgbClr val="3D6C2A"/>
              </a:buClr>
              <a:defRPr sz="2000">
                <a:solidFill>
                  <a:srgbClr val="00213D"/>
                </a:solidFill>
              </a:defRPr>
            </a:lvl2pPr>
            <a:lvl3pPr>
              <a:buClr>
                <a:srgbClr val="7A003C"/>
              </a:buClr>
              <a:defRPr sz="2000">
                <a:solidFill>
                  <a:srgbClr val="00213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5013900"/>
            <a:ext cx="9144000" cy="1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95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5013900"/>
            <a:ext cx="9144000" cy="1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4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2" r:id="rId3"/>
    <p:sldLayoutId id="214748382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E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DC worker in th field" title="Public Health He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6" y="145238"/>
            <a:ext cx="6491781" cy="4740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5451" y="483326"/>
            <a:ext cx="5885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CDC’S EPIDEMIC INTELLIGENCE SERVICE (EIS):</a:t>
            </a:r>
          </a:p>
          <a:p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PUBLIC HEALTH HEROES</a:t>
            </a:r>
          </a:p>
        </p:txBody>
      </p:sp>
      <p:cxnSp>
        <p:nvCxnSpPr>
          <p:cNvPr id="7" name="Straight Connector 6" descr="line" title="line"/>
          <p:cNvCxnSpPr/>
          <p:nvPr/>
        </p:nvCxnSpPr>
        <p:spPr>
          <a:xfrm>
            <a:off x="2926080" y="1463040"/>
            <a:ext cx="495082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line" title="line"/>
          <p:cNvCxnSpPr/>
          <p:nvPr/>
        </p:nvCxnSpPr>
        <p:spPr>
          <a:xfrm>
            <a:off x="2951231" y="2621283"/>
            <a:ext cx="495082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51229" y="1460522"/>
            <a:ext cx="5043237" cy="10960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n-US" sz="1500" b="1" i="1" dirty="0" smtClean="0">
                <a:solidFill>
                  <a:srgbClr val="420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“EIS is the world’s best introduction to 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n-US" sz="1500" b="1" i="1" dirty="0">
                <a:solidFill>
                  <a:srgbClr val="420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i</a:t>
            </a:r>
            <a:r>
              <a:rPr lang="en-US" sz="1500" b="1" i="1" dirty="0" smtClean="0">
                <a:solidFill>
                  <a:srgbClr val="420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nterventional epidemiology: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n-US" sz="1500" b="1" i="1" dirty="0">
                <a:solidFill>
                  <a:srgbClr val="420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f</a:t>
            </a:r>
            <a:r>
              <a:rPr lang="en-US" sz="1500" b="1" i="1" dirty="0" smtClean="0">
                <a:solidFill>
                  <a:srgbClr val="42004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inding problems fast and stopping them.”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Tom </a:t>
            </a:r>
            <a:r>
              <a:rPr lang="en-US" sz="1500" b="1" dirty="0" err="1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Frieden</a:t>
            </a: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, MD, MPH, Former CDC Director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1229" y="2795450"/>
            <a:ext cx="525224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857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A 65+ year history of success in training boots-on-the-ground disease detectives</a:t>
            </a:r>
          </a:p>
          <a:p>
            <a:pPr marL="274320" indent="-2857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A training opportunity unlike any other for a career with far-reaching impact</a:t>
            </a:r>
          </a:p>
          <a:p>
            <a:pPr marL="274320" indent="-2857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EIS officers can improve the lives of thousands and effect change in a community or entire country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5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Visit: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hlinkClick r:id="rId4"/>
              </a:rPr>
              <a:t>www.cdc.gov/EIS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1600" b="1" kern="1200" dirty="0" smtClean="0">
                <a:solidFill>
                  <a:srgbClr val="3F3F3F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CDC’S EPIDEMIC INTELLIGENCE SERVICE (EIS): </a:t>
            </a:r>
            <a:r>
              <a:rPr lang="en-US" sz="3000" b="1" kern="1200" dirty="0" smtClean="0">
                <a:solidFill>
                  <a:srgbClr val="3F3F3F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PUBLIC HEALTH HEROES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76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e0aa89-821a-4b43-b623-2509ea82b111">7DAU5SSH7P55-1532-5627</_dlc_DocId>
    <_dlc_DocIdUrl xmlns="61e0aa89-821a-4b43-b623-2509ea82b111">
      <Url>https://esp.cdc.gov/sites/csels/DSEPD/OD/PPCO/_layouts/15/DocIdRedir.aspx?ID=7DAU5SSH7P55-1532-5627</Url>
      <Description>7DAU5SSH7P55-1532-5627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3390EAD81FE4FB0FCE8D1CAC67328" ma:contentTypeVersion="0" ma:contentTypeDescription="Create a new document." ma:contentTypeScope="" ma:versionID="cdb028aa04b38d6ce3730bfe073f574d">
  <xsd:schema xmlns:xsd="http://www.w3.org/2001/XMLSchema" xmlns:xs="http://www.w3.org/2001/XMLSchema" xmlns:p="http://schemas.microsoft.com/office/2006/metadata/properties" xmlns:ns2="61e0aa89-821a-4b43-b623-2509ea82b111" targetNamespace="http://schemas.microsoft.com/office/2006/metadata/properties" ma:root="true" ma:fieldsID="ca42f09da617d62acfb759b9095bdcea" ns2:_="">
    <xsd:import namespace="61e0aa89-821a-4b43-b623-2509ea82b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0aa89-821a-4b43-b623-2509ea82b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5D33CC-0254-4F7C-9182-5F1454A12DB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CD1AED-0659-4361-B4C9-3CC4AFB85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94E674-8EA7-4C48-98B0-23753C6FC891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61e0aa89-821a-4b43-b623-2509ea82b111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BDC04F3-E304-4595-85F0-7D2DF8D66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0aa89-821a-4b43-b623-2509ea82b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</TotalTime>
  <Words>93</Words>
  <Application>Microsoft Office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Vrinda</vt:lpstr>
      <vt:lpstr>Courier New</vt:lpstr>
      <vt:lpstr>Myriad Web Pro</vt:lpstr>
      <vt:lpstr>Calibri</vt:lpstr>
      <vt:lpstr>Century Gothic</vt:lpstr>
      <vt:lpstr>Verdana</vt:lpstr>
      <vt:lpstr>Bookman Old Style</vt:lpstr>
      <vt:lpstr>Arial</vt:lpstr>
      <vt:lpstr>Wingdings</vt:lpstr>
      <vt:lpstr>NCEH_ATSDR_combined</vt:lpstr>
      <vt:lpstr>CDC’S EPIDEMIC INTELLIGENCE SERVICE (EIS): PUBLIC HEALTH HEROES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Triplett, Deyon (CDC/OPHSS/CSELS) (CTR)</cp:lastModifiedBy>
  <cp:revision>213</cp:revision>
  <dcterms:created xsi:type="dcterms:W3CDTF">2011-03-17T17:43:16Z</dcterms:created>
  <dcterms:modified xsi:type="dcterms:W3CDTF">2017-02-28T14:50:45Z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_dlc_DocIdItemGuid">
    <vt:lpwstr>4275387d-7094-484e-bca3-30cd3d98f5e8</vt:lpwstr>
  </property>
  <property fmtid="{D5CDD505-2E9C-101B-9397-08002B2CF9AE}" pid="4" name="ContentTypeId">
    <vt:lpwstr>0x0101009B33390EAD81FE4FB0FCE8D1CAC67328</vt:lpwstr>
  </property>
</Properties>
</file>