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52" r:id="rId1"/>
  </p:sldMasterIdLst>
  <p:sldIdLst>
    <p:sldId id="278" r:id="rId2"/>
    <p:sldId id="258" r:id="rId3"/>
    <p:sldId id="280" r:id="rId4"/>
    <p:sldId id="264" r:id="rId5"/>
    <p:sldId id="265" r:id="rId6"/>
    <p:sldId id="281" r:id="rId7"/>
    <p:sldId id="282" r:id="rId8"/>
    <p:sldId id="283" r:id="rId9"/>
    <p:sldId id="284" r:id="rId10"/>
    <p:sldId id="266" r:id="rId11"/>
    <p:sldId id="267" r:id="rId12"/>
    <p:sldId id="285" r:id="rId13"/>
    <p:sldId id="286" r:id="rId14"/>
    <p:sldId id="287" r:id="rId15"/>
    <p:sldId id="268" r:id="rId16"/>
    <p:sldId id="269" r:id="rId17"/>
    <p:sldId id="288" r:id="rId18"/>
    <p:sldId id="270" r:id="rId19"/>
    <p:sldId id="279" r:id="rId20"/>
  </p:sldIdLst>
  <p:sldSz cx="9144000" cy="6858000" type="screen4x3"/>
  <p:notesSz cx="7315200" cy="9601200"/>
  <p:embeddedFontLst>
    <p:embeddedFont>
      <p:font typeface="Myriad Web Pro" pitchFamily="34" charset="0"/>
      <p:regular r:id="rId21"/>
      <p:bold r:id="rId22"/>
      <p:italic r:id="rId23"/>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752" autoAdjust="0"/>
    <p:restoredTop sz="99591" autoAdjust="0"/>
  </p:normalViewPr>
  <p:slideViewPr>
    <p:cSldViewPr>
      <p:cViewPr>
        <p:scale>
          <a:sx n="100" d="100"/>
          <a:sy n="100" d="100"/>
        </p:scale>
        <p:origin x="-1224" y="-366"/>
      </p:cViewPr>
      <p:guideLst>
        <p:guide orient="horz" pos="2160"/>
        <p:guide pos="2880"/>
      </p:guideLst>
    </p:cSldViewPr>
  </p:slideViewPr>
  <p:outlineViewPr>
    <p:cViewPr>
      <p:scale>
        <a:sx n="33" d="100"/>
        <a:sy n="33" d="100"/>
      </p:scale>
      <p:origin x="0" y="179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font" Target="fonts/font1.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3.fntdata"/><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2.fntdata"/><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11" name="Title 1"/>
          <p:cNvSpPr>
            <a:spLocks noGrp="1"/>
          </p:cNvSpPr>
          <p:nvPr>
            <p:ph type="title" hasCustomPrompt="1"/>
          </p:nvPr>
        </p:nvSpPr>
        <p:spPr>
          <a:xfrm>
            <a:off x="457200" y="1981200"/>
            <a:ext cx="8229600" cy="1676400"/>
          </a:xfrm>
          <a:prstGeom prst="rect">
            <a:avLst/>
          </a:prstGeom>
        </p:spPr>
        <p:txBody>
          <a:bodyPr/>
          <a:lstStyle>
            <a:lvl1pPr>
              <a:lnSpc>
                <a:spcPts val="3000"/>
              </a:lnSpc>
              <a:defRPr sz="2800" b="1" baseline="0">
                <a:effectLst/>
              </a:defRPr>
            </a:lvl1pPr>
          </a:lstStyle>
          <a:p>
            <a:r>
              <a:rPr lang="en-US" dirty="0" smtClean="0"/>
              <a:t>Title of Presentation – Myriad Pro</a:t>
            </a:r>
            <a:br>
              <a:rPr lang="en-US" dirty="0" smtClean="0"/>
            </a:br>
            <a:r>
              <a:rPr lang="en-US" dirty="0" smtClean="0"/>
              <a:t> Bold, Shadow 28pt</a:t>
            </a:r>
            <a:endParaRPr lang="en-US" dirty="0"/>
          </a:p>
        </p:txBody>
      </p:sp>
      <p:sp>
        <p:nvSpPr>
          <p:cNvPr id="5" name="Subtitle 2"/>
          <p:cNvSpPr>
            <a:spLocks noGrp="1"/>
          </p:cNvSpPr>
          <p:nvPr>
            <p:ph type="subTitle" idx="1" hasCustomPrompt="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Presenters Name – Myriad Pro, Bold, 20pt</a:t>
            </a:r>
          </a:p>
        </p:txBody>
      </p:sp>
      <p:sp>
        <p:nvSpPr>
          <p:cNvPr id="9" name="Text Placeholder 8"/>
          <p:cNvSpPr>
            <a:spLocks noGrp="1"/>
          </p:cNvSpPr>
          <p:nvPr>
            <p:ph type="body" sz="quarter" idx="10" hasCustomPrompt="1"/>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z="1800" dirty="0" smtClean="0"/>
              <a:t>Title of Presenter –Myriad Pro, 18pt</a:t>
            </a:r>
          </a:p>
          <a:p>
            <a:pPr lvl="0"/>
            <a:endParaRPr lang="en-US" sz="1800" dirty="0" smtClean="0"/>
          </a:p>
          <a:p>
            <a:pPr lvl="0"/>
            <a:r>
              <a:rPr lang="en-US" sz="1800" dirty="0" smtClean="0"/>
              <a:t>Title of Event</a:t>
            </a:r>
          </a:p>
          <a:p>
            <a:pPr lvl="0"/>
            <a:r>
              <a:rPr lang="en-US" sz="1800" dirty="0" smtClean="0"/>
              <a:t>Date of Event</a:t>
            </a:r>
            <a:endParaRPr lang="en-US" dirty="0"/>
          </a:p>
        </p:txBody>
      </p:sp>
      <p:sp>
        <p:nvSpPr>
          <p:cNvPr id="8" name="Text Placeholder 5"/>
          <p:cNvSpPr>
            <a:spLocks noGrp="1"/>
          </p:cNvSpPr>
          <p:nvPr>
            <p:ph type="body" sz="quarter" idx="11" hasCustomPrompt="1"/>
          </p:nvPr>
        </p:nvSpPr>
        <p:spPr>
          <a:xfrm>
            <a:off x="2286000" y="6281928"/>
            <a:ext cx="5105400" cy="182880"/>
          </a:xfrm>
          <a:prstGeom prst="rect">
            <a:avLst/>
          </a:prstGeom>
        </p:spPr>
        <p:txBody>
          <a:bodyPr/>
          <a:lstStyle>
            <a:lvl1pPr>
              <a:buNone/>
              <a:defRPr sz="1000" baseline="0">
                <a:solidFill>
                  <a:schemeClr val="bg1"/>
                </a:solidFill>
              </a:defRPr>
            </a:lvl1pPr>
          </a:lstStyle>
          <a:p>
            <a:r>
              <a:rPr lang="en-US" dirty="0" smtClean="0"/>
              <a:t>Place Descriptor Here</a:t>
            </a:r>
            <a:endParaRPr lang="en-US" dirty="0"/>
          </a:p>
        </p:txBody>
      </p:sp>
      <p:sp>
        <p:nvSpPr>
          <p:cNvPr id="10" name="Text Placeholder 6"/>
          <p:cNvSpPr>
            <a:spLocks noGrp="1"/>
          </p:cNvSpPr>
          <p:nvPr>
            <p:ph type="body" sz="quarter" idx="12" hasCustomPrompt="1"/>
          </p:nvPr>
        </p:nvSpPr>
        <p:spPr>
          <a:xfrm>
            <a:off x="2286000" y="6473952"/>
            <a:ext cx="5105400" cy="228600"/>
          </a:xfrm>
          <a:prstGeom prst="rect">
            <a:avLst/>
          </a:prstGeom>
        </p:spPr>
        <p:txBody>
          <a:bodyPr/>
          <a:lstStyle>
            <a:lvl1pPr>
              <a:buNone/>
              <a:defRPr sz="1000" baseline="0">
                <a:solidFill>
                  <a:schemeClr val="bg1"/>
                </a:solidFill>
              </a:defRPr>
            </a:lvl1pPr>
          </a:lstStyle>
          <a:p>
            <a:r>
              <a:rPr lang="en-US" dirty="0" smtClean="0"/>
              <a:t>Place Descriptor Here</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asic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dirty="0" smtClean="0"/>
              <a:t>Headline – Myriad Pro, Bold, Shadow, 28pt</a:t>
            </a:r>
            <a:endParaRPr lang="en-US" dirty="0"/>
          </a:p>
        </p:txBody>
      </p:sp>
      <p:sp>
        <p:nvSpPr>
          <p:cNvPr id="3" name="Content Placeholder 2"/>
          <p:cNvSpPr>
            <a:spLocks noGrp="1"/>
          </p:cNvSpPr>
          <p:nvPr>
            <p:ph idx="1" hasCustomPrompt="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dirty="0" smtClean="0"/>
              <a:t>First level – Myriad Pro, Bold, 24pt</a:t>
            </a:r>
          </a:p>
          <a:p>
            <a:pPr lvl="1"/>
            <a:r>
              <a:rPr lang="en-US" dirty="0" smtClean="0"/>
              <a:t>Second level – Myriad Pro, 20pt</a:t>
            </a:r>
          </a:p>
          <a:p>
            <a:pPr lvl="2"/>
            <a:r>
              <a:rPr lang="en-US" dirty="0" smtClean="0"/>
              <a:t>Third level – Myriad Pro, 18pt	</a:t>
            </a:r>
          </a:p>
          <a:p>
            <a:pPr lvl="3"/>
            <a:r>
              <a:rPr lang="en-US" dirty="0" smtClean="0"/>
              <a:t>Fourth level – Myriad Pro, 18pt</a:t>
            </a:r>
          </a:p>
          <a:p>
            <a:pPr lvl="4"/>
            <a:r>
              <a:rPr lang="en-US" dirty="0" smtClean="0"/>
              <a:t>Fifth level – Myriad Pro, 18pt</a:t>
            </a:r>
            <a:endParaRPr lang="en-US" dirty="0"/>
          </a:p>
        </p:txBody>
      </p:sp>
      <p:sp>
        <p:nvSpPr>
          <p:cNvPr id="6" name="Text Placeholder 5"/>
          <p:cNvSpPr>
            <a:spLocks noGrp="1"/>
          </p:cNvSpPr>
          <p:nvPr userDrawn="1">
            <p:ph type="body" sz="quarter" idx="11" hasCustomPrompt="1"/>
          </p:nvPr>
        </p:nvSpPr>
        <p:spPr>
          <a:xfrm>
            <a:off x="457200" y="5791200"/>
            <a:ext cx="8229600" cy="609600"/>
          </a:xfrm>
          <a:prstGeom prst="rect">
            <a:avLst/>
          </a:prstGeom>
        </p:spPr>
        <p:txBody>
          <a:bodyPr anchor="b"/>
          <a:lstStyle>
            <a:lvl1pPr>
              <a:buNone/>
              <a:defRPr sz="1100">
                <a:solidFill>
                  <a:schemeClr val="tx1"/>
                </a:solidFill>
              </a:defRPr>
            </a:lvl1pPr>
          </a:lstStyle>
          <a:p>
            <a:r>
              <a:rPr lang="en-US" dirty="0" smtClean="0"/>
              <a:t>* Citations, references, and credits – Myriad Pro, 11pt</a:t>
            </a:r>
            <a:endParaRPr lang="en-US" dirty="0"/>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ata Slide (For content heavy tables and chart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dirty="0" smtClean="0"/>
              <a:t>Headline – Myriad Pro, Bold, Shadow, 28pt</a:t>
            </a:r>
            <a:endParaRPr lang="en-US" dirty="0"/>
          </a:p>
        </p:txBody>
      </p:sp>
      <p:sp>
        <p:nvSpPr>
          <p:cNvPr id="3" name="Content Placeholder 2"/>
          <p:cNvSpPr>
            <a:spLocks noGrp="1"/>
          </p:cNvSpPr>
          <p:nvPr>
            <p:ph idx="1" hasCustomPrompt="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dirty="0" smtClean="0"/>
              <a:t>First level – Myriad Pro, Bold, 24pt</a:t>
            </a:r>
          </a:p>
          <a:p>
            <a:pPr lvl="1"/>
            <a:r>
              <a:rPr lang="en-US" dirty="0" smtClean="0"/>
              <a:t>Second level – Myriad Pro, 20pt</a:t>
            </a:r>
          </a:p>
          <a:p>
            <a:pPr lvl="2"/>
            <a:r>
              <a:rPr lang="en-US" dirty="0" smtClean="0"/>
              <a:t>Third level – Myriad Pro, 18pt	</a:t>
            </a:r>
          </a:p>
          <a:p>
            <a:pPr lvl="3"/>
            <a:r>
              <a:rPr lang="en-US" dirty="0" smtClean="0"/>
              <a:t>Fourth level – Myriad Pro, 18pt</a:t>
            </a:r>
          </a:p>
          <a:p>
            <a:pPr lvl="4"/>
            <a:r>
              <a:rPr lang="en-US" dirty="0" smtClean="0"/>
              <a:t>Fifth level – Myriad Pro, 18pt</a:t>
            </a:r>
            <a:endParaRPr lang="en-US" dirty="0"/>
          </a:p>
        </p:txBody>
      </p:sp>
      <p:sp>
        <p:nvSpPr>
          <p:cNvPr id="6" name="Text Placeholder 5"/>
          <p:cNvSpPr>
            <a:spLocks noGrp="1"/>
          </p:cNvSpPr>
          <p:nvPr userDrawn="1">
            <p:ph type="body" sz="quarter" idx="11" hasCustomPrompt="1"/>
          </p:nvPr>
        </p:nvSpPr>
        <p:spPr>
          <a:xfrm>
            <a:off x="457200" y="5791200"/>
            <a:ext cx="8229600" cy="609600"/>
          </a:xfrm>
          <a:prstGeom prst="rect">
            <a:avLst/>
          </a:prstGeom>
        </p:spPr>
        <p:txBody>
          <a:bodyPr anchor="b"/>
          <a:lstStyle>
            <a:lvl1pPr>
              <a:buNone/>
              <a:defRPr sz="1100">
                <a:solidFill>
                  <a:schemeClr val="tx1"/>
                </a:solidFill>
              </a:defRPr>
            </a:lvl1pPr>
          </a:lstStyle>
          <a:p>
            <a:r>
              <a:rPr lang="en-US" dirty="0" smtClean="0"/>
              <a:t>* Citations, references, and credits – Myriad Pro, 11pt</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Badg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Subtitle 2"/>
          <p:cNvSpPr>
            <a:spLocks noGrp="1"/>
          </p:cNvSpPr>
          <p:nvPr>
            <p:ph type="subTitle" idx="1" hasCustomPrompt="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Presenters Name – Myriad Pro, Bold, 20pt</a:t>
            </a:r>
          </a:p>
        </p:txBody>
      </p:sp>
      <p:sp>
        <p:nvSpPr>
          <p:cNvPr id="9" name="Text Placeholder 8"/>
          <p:cNvSpPr>
            <a:spLocks noGrp="1"/>
          </p:cNvSpPr>
          <p:nvPr>
            <p:ph type="body" sz="quarter" idx="10" hasCustomPrompt="1"/>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z="1800" dirty="0" smtClean="0"/>
              <a:t>Title of Presenter –Myriad Pro, 18pt</a:t>
            </a:r>
          </a:p>
          <a:p>
            <a:pPr lvl="0"/>
            <a:endParaRPr lang="en-US" sz="1800" dirty="0" smtClean="0"/>
          </a:p>
          <a:p>
            <a:pPr lvl="0"/>
            <a:r>
              <a:rPr lang="en-US" sz="1800" dirty="0" smtClean="0"/>
              <a:t>Title of Event</a:t>
            </a:r>
          </a:p>
          <a:p>
            <a:pPr lvl="0"/>
            <a:r>
              <a:rPr lang="en-US" sz="1800" dirty="0" smtClean="0"/>
              <a:t>Date of Event</a:t>
            </a:r>
            <a:endParaRPr lang="en-US" dirty="0"/>
          </a:p>
        </p:txBody>
      </p:sp>
      <p:sp>
        <p:nvSpPr>
          <p:cNvPr id="11" name="Title 1"/>
          <p:cNvSpPr>
            <a:spLocks noGrp="1"/>
          </p:cNvSpPr>
          <p:nvPr>
            <p:ph type="title" hasCustomPrompt="1"/>
          </p:nvPr>
        </p:nvSpPr>
        <p:spPr>
          <a:xfrm>
            <a:off x="457200" y="1981200"/>
            <a:ext cx="8229600" cy="1676400"/>
          </a:xfrm>
          <a:prstGeom prst="rect">
            <a:avLst/>
          </a:prstGeom>
        </p:spPr>
        <p:txBody>
          <a:bodyPr/>
          <a:lstStyle>
            <a:lvl1pPr>
              <a:lnSpc>
                <a:spcPts val="3000"/>
              </a:lnSpc>
              <a:defRPr sz="2800" b="1" baseline="0">
                <a:effectLst/>
              </a:defRPr>
            </a:lvl1pPr>
          </a:lstStyle>
          <a:p>
            <a:r>
              <a:rPr lang="en-US" dirty="0" smtClean="0"/>
              <a:t>Title of Presentation – Myriad Pro</a:t>
            </a:r>
            <a:br>
              <a:rPr lang="en-US" dirty="0" smtClean="0"/>
            </a:br>
            <a:r>
              <a:rPr lang="en-US" dirty="0" smtClean="0"/>
              <a:t> Bold, Shadow 28pt</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asic Content Badg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dirty="0" smtClean="0"/>
              <a:t>Headline – Myriad Pro, Bold, Shadow, 28pt</a:t>
            </a:r>
            <a:endParaRPr lang="en-US" dirty="0"/>
          </a:p>
        </p:txBody>
      </p:sp>
      <p:sp>
        <p:nvSpPr>
          <p:cNvPr id="3" name="Content Placeholder 2"/>
          <p:cNvSpPr>
            <a:spLocks noGrp="1"/>
          </p:cNvSpPr>
          <p:nvPr>
            <p:ph idx="1" hasCustomPrompt="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dirty="0" smtClean="0"/>
              <a:t>First level – Myriad Pro, Bold, 24pt</a:t>
            </a:r>
          </a:p>
          <a:p>
            <a:pPr lvl="1"/>
            <a:r>
              <a:rPr lang="en-US" dirty="0" smtClean="0"/>
              <a:t>Second level – Myriad Pro, 20pt</a:t>
            </a:r>
          </a:p>
          <a:p>
            <a:pPr lvl="2"/>
            <a:r>
              <a:rPr lang="en-US" dirty="0" smtClean="0"/>
              <a:t>Third level – Myriad Pro, 18pt	</a:t>
            </a:r>
          </a:p>
          <a:p>
            <a:pPr lvl="3"/>
            <a:r>
              <a:rPr lang="en-US" dirty="0" smtClean="0"/>
              <a:t>Fourth level – Myriad Pro, 18pt</a:t>
            </a:r>
          </a:p>
          <a:p>
            <a:pPr lvl="4"/>
            <a:r>
              <a:rPr lang="en-US" dirty="0" smtClean="0"/>
              <a:t>Fifth level – Myriad Pro, 18pt</a:t>
            </a:r>
            <a:endParaRPr lang="en-US" dirty="0"/>
          </a:p>
        </p:txBody>
      </p:sp>
      <p:sp>
        <p:nvSpPr>
          <p:cNvPr id="6" name="Text Placeholder 5"/>
          <p:cNvSpPr>
            <a:spLocks noGrp="1"/>
          </p:cNvSpPr>
          <p:nvPr userDrawn="1">
            <p:ph type="body" sz="quarter" idx="11" hasCustomPrompt="1"/>
          </p:nvPr>
        </p:nvSpPr>
        <p:spPr>
          <a:xfrm>
            <a:off x="1905000" y="5791200"/>
            <a:ext cx="6781800" cy="609600"/>
          </a:xfrm>
          <a:prstGeom prst="rect">
            <a:avLst/>
          </a:prstGeom>
        </p:spPr>
        <p:txBody>
          <a:bodyPr anchor="b"/>
          <a:lstStyle>
            <a:lvl1pPr>
              <a:buNone/>
              <a:defRPr sz="1100">
                <a:solidFill>
                  <a:schemeClr val="tx1"/>
                </a:solidFill>
              </a:defRPr>
            </a:lvl1pPr>
          </a:lstStyle>
          <a:p>
            <a:r>
              <a:rPr lang="en-US" dirty="0" smtClean="0"/>
              <a:t>* Citations, references, and credits – Myriad Pro, 11pt </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a:prstGeom prst="rect">
            <a:avLst/>
          </a:prstGeom>
        </p:spPr>
        <p:txBody>
          <a:bodyPr anchor="t"/>
          <a:lstStyle>
            <a:lvl1pPr algn="l">
              <a:lnSpc>
                <a:spcPts val="3800"/>
              </a:lnSpc>
              <a:defRPr sz="3600" b="1" cap="all" baseline="0">
                <a:effectLst/>
              </a:defRPr>
            </a:lvl1pPr>
          </a:lstStyle>
          <a:p>
            <a:r>
              <a:rPr lang="en-US" dirty="0" smtClean="0"/>
              <a:t>Section Header</a:t>
            </a:r>
            <a:br>
              <a:rPr lang="en-US" dirty="0" smtClean="0"/>
            </a:br>
            <a:r>
              <a:rPr lang="en-US" dirty="0" smtClean="0"/>
              <a:t>Myriad Pro, bold, shadow, 36pt </a:t>
            </a:r>
            <a:endParaRPr lang="en-US" dirty="0"/>
          </a:p>
        </p:txBody>
      </p:sp>
      <p:sp>
        <p:nvSpPr>
          <p:cNvPr id="3" name="Text Placeholder 2"/>
          <p:cNvSpPr>
            <a:spLocks noGrp="1"/>
          </p:cNvSpPr>
          <p:nvPr>
            <p:ph type="body" idx="1" hasCustomPrompt="1"/>
          </p:nvPr>
        </p:nvSpPr>
        <p:spPr>
          <a:xfrm>
            <a:off x="722313" y="2906713"/>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Subhead – Myriad Pro, 20pt</a:t>
            </a:r>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3050"/>
            <a:ext cx="3008313" cy="1162050"/>
          </a:xfrm>
          <a:prstGeom prst="rect">
            <a:avLst/>
          </a:prstGeom>
        </p:spPr>
        <p:txBody>
          <a:bodyPr anchor="b"/>
          <a:lstStyle>
            <a:lvl1pPr algn="l">
              <a:defRPr sz="2000" b="1" baseline="0">
                <a:effectLst/>
              </a:defRPr>
            </a:lvl1pPr>
          </a:lstStyle>
          <a:p>
            <a:r>
              <a:rPr lang="en-US" dirty="0" smtClean="0"/>
              <a:t>Header – Myriad Pro, bold, shadow, 20pt</a:t>
            </a:r>
            <a:endParaRPr lang="en-US" dirty="0"/>
          </a:p>
        </p:txBody>
      </p:sp>
      <p:sp>
        <p:nvSpPr>
          <p:cNvPr id="3" name="Content Placeholder 2"/>
          <p:cNvSpPr>
            <a:spLocks noGrp="1"/>
          </p:cNvSpPr>
          <p:nvPr>
            <p:ph idx="1" hasCustomPrompt="1"/>
          </p:nvPr>
        </p:nvSpPr>
        <p:spPr>
          <a:xfrm>
            <a:off x="3575050" y="273051"/>
            <a:ext cx="5111750" cy="5518150"/>
          </a:xfrm>
          <a:prstGeom prst="rect">
            <a:avLst/>
          </a:prstGeom>
        </p:spPr>
        <p:txBody>
          <a:bodyPr anchor="ctr" anchorCtr="0"/>
          <a:lstStyle>
            <a:lvl1pPr>
              <a:buClr>
                <a:schemeClr val="tx1"/>
              </a:buClr>
              <a:buSzPct val="70000"/>
              <a:buFont typeface="Wingdings" pitchFamily="2" charset="2"/>
              <a:buChar char="q"/>
              <a:defRPr sz="2400" b="1">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a:solidFill>
                  <a:schemeClr val="bg2"/>
                </a:solidFill>
              </a:defRPr>
            </a:lvl4pPr>
            <a:lvl5pPr>
              <a:buClr>
                <a:schemeClr val="tx1"/>
              </a:buClr>
              <a:buSzPct val="70000"/>
              <a:buFont typeface="Arial"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dirty="0" smtClean="0"/>
              <a:t>First level – Myriad Pro, bold, 24pt</a:t>
            </a:r>
          </a:p>
          <a:p>
            <a:pPr lvl="1"/>
            <a:r>
              <a:rPr lang="en-US" dirty="0" smtClean="0"/>
              <a:t>Second level – Myriad Pro, 20pt</a:t>
            </a:r>
          </a:p>
          <a:p>
            <a:pPr lvl="2"/>
            <a:r>
              <a:rPr lang="en-US" dirty="0" smtClean="0"/>
              <a:t>Third level – Myriad Pro, 18pt	</a:t>
            </a:r>
          </a:p>
          <a:p>
            <a:pPr lvl="3"/>
            <a:r>
              <a:rPr lang="en-US" dirty="0" smtClean="0"/>
              <a:t>Fourth level – Myriad Pro, 18pt</a:t>
            </a:r>
          </a:p>
          <a:p>
            <a:pPr lvl="4"/>
            <a:r>
              <a:rPr lang="en-US" dirty="0" smtClean="0"/>
              <a:t>Fifth level – Myriad Pro, 18pt</a:t>
            </a:r>
            <a:endParaRPr lang="en-US" dirty="0"/>
          </a:p>
        </p:txBody>
      </p:sp>
      <p:sp>
        <p:nvSpPr>
          <p:cNvPr id="4" name="Text Placeholder 3"/>
          <p:cNvSpPr>
            <a:spLocks noGrp="1"/>
          </p:cNvSpPr>
          <p:nvPr>
            <p:ph type="body" sz="half" idx="2" hasCustomPrompt="1"/>
          </p:nvPr>
        </p:nvSpPr>
        <p:spPr>
          <a:xfrm>
            <a:off x="457200" y="1435101"/>
            <a:ext cx="3008313"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Paragraph of type</a:t>
            </a:r>
          </a:p>
          <a:p>
            <a:pPr lvl="0"/>
            <a:r>
              <a:rPr lang="en-US" dirty="0" smtClean="0"/>
              <a:t>Myriad Pro, 14pt</a:t>
            </a:r>
          </a:p>
        </p:txBody>
      </p:sp>
      <p:sp>
        <p:nvSpPr>
          <p:cNvPr id="7" name="Text Placeholder 5"/>
          <p:cNvSpPr>
            <a:spLocks noGrp="1"/>
          </p:cNvSpPr>
          <p:nvPr userDrawn="1">
            <p:ph type="body" sz="quarter" idx="11" hasCustomPrompt="1"/>
          </p:nvPr>
        </p:nvSpPr>
        <p:spPr>
          <a:xfrm>
            <a:off x="457200" y="5791200"/>
            <a:ext cx="8229600" cy="609600"/>
          </a:xfrm>
          <a:prstGeom prst="rect">
            <a:avLst/>
          </a:prstGeom>
        </p:spPr>
        <p:txBody>
          <a:bodyPr anchor="b"/>
          <a:lstStyle>
            <a:lvl1pPr>
              <a:buNone/>
              <a:defRPr sz="1100">
                <a:solidFill>
                  <a:schemeClr val="tx1"/>
                </a:solidFill>
              </a:defRPr>
            </a:lvl1pPr>
          </a:lstStyle>
          <a:p>
            <a:r>
              <a:rPr lang="en-US" dirty="0" smtClean="0"/>
              <a:t>* Citations, references, and credits – Myriad Pro, 11pt</a:t>
            </a:r>
            <a:endParaRPr lang="en-US" dirty="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92288" y="4800600"/>
            <a:ext cx="5486400" cy="566738"/>
          </a:xfrm>
          <a:prstGeom prst="rect">
            <a:avLst/>
          </a:prstGeom>
        </p:spPr>
        <p:txBody>
          <a:bodyPr anchor="b"/>
          <a:lstStyle>
            <a:lvl1pPr algn="l">
              <a:defRPr sz="2000" b="1" baseline="0">
                <a:effectLst/>
              </a:defRPr>
            </a:lvl1pPr>
          </a:lstStyle>
          <a:p>
            <a:r>
              <a:rPr lang="en-US" dirty="0" smtClean="0"/>
              <a:t>Photo Title – Myriad Pro, Bold, Shadow, 20pt</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1"/>
            </a:solidFill>
          </a:ln>
          <a:effectLst>
            <a:outerShdw blurRad="44450" dist="27940" dir="5400000" algn="ctr">
              <a:srgbClr val="000000">
                <a:alpha val="32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hasCustomPrompt="1"/>
          </p:nvPr>
        </p:nvSpPr>
        <p:spPr>
          <a:xfrm>
            <a:off x="1792288" y="5367338"/>
            <a:ext cx="54864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Caption or credits for photo – Myriad Pro, 14pt</a:t>
            </a:r>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losing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Subtitle 2"/>
          <p:cNvSpPr>
            <a:spLocks noGrp="1"/>
          </p:cNvSpPr>
          <p:nvPr>
            <p:ph type="subTitle" idx="1" hasCustomPrompt="1"/>
          </p:nvPr>
        </p:nvSpPr>
        <p:spPr>
          <a:xfrm>
            <a:off x="1371600" y="20574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Closing– Myriad Pro, Bold, 28pt</a:t>
            </a:r>
          </a:p>
        </p:txBody>
      </p:sp>
      <p:sp>
        <p:nvSpPr>
          <p:cNvPr id="11" name="Text Placeholder 5"/>
          <p:cNvSpPr>
            <a:spLocks noGrp="1"/>
          </p:cNvSpPr>
          <p:nvPr>
            <p:ph type="body" sz="quarter" idx="11" hasCustomPrompt="1"/>
          </p:nvPr>
        </p:nvSpPr>
        <p:spPr>
          <a:xfrm>
            <a:off x="2286000" y="6281928"/>
            <a:ext cx="5105400" cy="182880"/>
          </a:xfrm>
          <a:prstGeom prst="rect">
            <a:avLst/>
          </a:prstGeom>
        </p:spPr>
        <p:txBody>
          <a:bodyPr/>
          <a:lstStyle>
            <a:lvl1pPr>
              <a:buNone/>
              <a:defRPr sz="1000" baseline="0">
                <a:solidFill>
                  <a:schemeClr val="bg1"/>
                </a:solidFill>
              </a:defRPr>
            </a:lvl1pPr>
          </a:lstStyle>
          <a:p>
            <a:r>
              <a:rPr lang="en-US" dirty="0" smtClean="0"/>
              <a:t>Place Descriptor Here</a:t>
            </a:r>
            <a:endParaRPr lang="en-US" dirty="0"/>
          </a:p>
        </p:txBody>
      </p:sp>
      <p:sp>
        <p:nvSpPr>
          <p:cNvPr id="12" name="Text Placeholder 6"/>
          <p:cNvSpPr>
            <a:spLocks noGrp="1"/>
          </p:cNvSpPr>
          <p:nvPr>
            <p:ph type="body" sz="quarter" idx="12" hasCustomPrompt="1"/>
          </p:nvPr>
        </p:nvSpPr>
        <p:spPr>
          <a:xfrm>
            <a:off x="2286000" y="6473952"/>
            <a:ext cx="5105400" cy="228600"/>
          </a:xfrm>
          <a:prstGeom prst="rect">
            <a:avLst/>
          </a:prstGeom>
        </p:spPr>
        <p:txBody>
          <a:bodyPr/>
          <a:lstStyle>
            <a:lvl1pPr>
              <a:buNone/>
              <a:defRPr sz="1000" baseline="0">
                <a:solidFill>
                  <a:schemeClr val="bg1"/>
                </a:solidFill>
              </a:defRPr>
            </a:lvl1pPr>
          </a:lstStyle>
          <a:p>
            <a:r>
              <a:rPr lang="en-US" dirty="0" smtClean="0"/>
              <a:t>Place Descriptor Here</a:t>
            </a:r>
            <a:endParaRPr lang="en-US" dirty="0"/>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1" cstate="print">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4" r:id="rId1"/>
    <p:sldLayoutId id="2147483665" r:id="rId2"/>
    <p:sldLayoutId id="2147483686" r:id="rId3"/>
    <p:sldLayoutId id="2147483684" r:id="rId4"/>
    <p:sldLayoutId id="2147483685" r:id="rId5"/>
    <p:sldLayoutId id="2147483655" r:id="rId6"/>
    <p:sldLayoutId id="2147483660" r:id="rId7"/>
    <p:sldLayoutId id="2147483661" r:id="rId8"/>
    <p:sldLayoutId id="2147483666" r:id="rId9"/>
  </p:sldLayoutIdLst>
  <p:transition>
    <p:fad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524000" y="2028825"/>
            <a:ext cx="6400800" cy="457200"/>
          </a:xfrm>
        </p:spPr>
        <p:txBody>
          <a:bodyPr/>
          <a:lstStyle/>
          <a:p>
            <a:r>
              <a:rPr lang="en-US" dirty="0" smtClean="0"/>
              <a:t>Dr. </a:t>
            </a:r>
            <a:r>
              <a:rPr lang="en-US" dirty="0" err="1" smtClean="0"/>
              <a:t>Katrin</a:t>
            </a:r>
            <a:r>
              <a:rPr lang="en-US" dirty="0" smtClean="0"/>
              <a:t> Kohl</a:t>
            </a:r>
            <a:endParaRPr lang="en-US" dirty="0"/>
          </a:p>
        </p:txBody>
      </p:sp>
      <p:sp>
        <p:nvSpPr>
          <p:cNvPr id="3" name="Text Placeholder 2"/>
          <p:cNvSpPr>
            <a:spLocks noGrp="1"/>
          </p:cNvSpPr>
          <p:nvPr>
            <p:ph type="body" sz="quarter" idx="10"/>
          </p:nvPr>
        </p:nvSpPr>
        <p:spPr>
          <a:xfrm>
            <a:off x="1524000" y="2409825"/>
            <a:ext cx="6400800" cy="762000"/>
          </a:xfrm>
        </p:spPr>
        <p:txBody>
          <a:bodyPr/>
          <a:lstStyle/>
          <a:p>
            <a:r>
              <a:rPr lang="en-US" dirty="0" smtClean="0"/>
              <a:t>Medical Officer</a:t>
            </a:r>
          </a:p>
          <a:p>
            <a:r>
              <a:rPr lang="en-US" dirty="0" smtClean="0"/>
              <a:t>Centers for Disease Control and Prevention</a:t>
            </a:r>
            <a:endParaRPr lang="en-US" dirty="0"/>
          </a:p>
        </p:txBody>
      </p:sp>
      <p:sp>
        <p:nvSpPr>
          <p:cNvPr id="4" name="Title 3"/>
          <p:cNvSpPr>
            <a:spLocks noGrp="1"/>
          </p:cNvSpPr>
          <p:nvPr>
            <p:ph type="title"/>
          </p:nvPr>
        </p:nvSpPr>
        <p:spPr>
          <a:xfrm>
            <a:off x="609600" y="762000"/>
            <a:ext cx="8229600" cy="914400"/>
          </a:xfrm>
        </p:spPr>
        <p:txBody>
          <a:bodyPr/>
          <a:lstStyle/>
          <a:p>
            <a:r>
              <a:rPr lang="en-US" dirty="0" smtClean="0"/>
              <a:t>Public Health Events and International </a:t>
            </a:r>
            <a:br>
              <a:rPr lang="en-US" dirty="0" smtClean="0"/>
            </a:br>
            <a:r>
              <a:rPr lang="en-US" dirty="0" smtClean="0"/>
              <a:t>Health Regulations</a:t>
            </a:r>
            <a:endParaRPr lang="en-US" dirty="0"/>
          </a:p>
        </p:txBody>
      </p:sp>
      <p:sp>
        <p:nvSpPr>
          <p:cNvPr id="7" name="Text Placeholder 6"/>
          <p:cNvSpPr>
            <a:spLocks noGrp="1"/>
          </p:cNvSpPr>
          <p:nvPr>
            <p:ph type="body" sz="quarter" idx="12"/>
          </p:nvPr>
        </p:nvSpPr>
        <p:spPr/>
        <p:txBody>
          <a:bodyPr/>
          <a:lstStyle/>
          <a:p>
            <a:r>
              <a:rPr lang="en-US" i="1" dirty="0" smtClean="0"/>
              <a:t>Emerging Infectious Diseases</a:t>
            </a:r>
            <a:endParaRPr lang="en-US" i="1" dirty="0"/>
          </a:p>
        </p:txBody>
      </p:sp>
      <p:sp>
        <p:nvSpPr>
          <p:cNvPr id="8" name="Text Placeholder 7"/>
          <p:cNvSpPr>
            <a:spLocks noGrp="1"/>
          </p:cNvSpPr>
          <p:nvPr>
            <p:ph type="body" sz="quarter" idx="11"/>
          </p:nvPr>
        </p:nvSpPr>
        <p:spPr/>
        <p:txBody>
          <a:bodyPr/>
          <a:lstStyle/>
          <a:p>
            <a:r>
              <a:rPr lang="en-US" dirty="0" smtClean="0"/>
              <a:t>National Center for Emerging and </a:t>
            </a:r>
            <a:r>
              <a:rPr lang="en-US" dirty="0" err="1" smtClean="0"/>
              <a:t>Zoonotic</a:t>
            </a:r>
            <a:r>
              <a:rPr lang="en-US" dirty="0" smtClean="0"/>
              <a:t> Infectious Diseases</a:t>
            </a:r>
            <a:endParaRPr lang="en-US" dirty="0"/>
          </a:p>
        </p:txBody>
      </p:sp>
      <p:sp>
        <p:nvSpPr>
          <p:cNvPr id="9" name="Text Placeholder 2"/>
          <p:cNvSpPr txBox="1">
            <a:spLocks/>
          </p:cNvSpPr>
          <p:nvPr/>
        </p:nvSpPr>
        <p:spPr>
          <a:xfrm>
            <a:off x="1581150" y="5486400"/>
            <a:ext cx="6400800" cy="685800"/>
          </a:xfrm>
          <a:prstGeom prst="rect">
            <a:avLst/>
          </a:prstGeom>
        </p:spPr>
        <p:txBody>
          <a:bodyPr/>
          <a:lstStyle>
            <a:lvl1pPr marL="342900" indent="-342900" algn="ctr" defTabSz="914400" rtl="0" eaLnBrk="1" latinLnBrk="0" hangingPunct="1">
              <a:lnSpc>
                <a:spcPts val="2000"/>
              </a:lnSpc>
              <a:spcBef>
                <a:spcPct val="20000"/>
              </a:spcBef>
              <a:buFont typeface="Arial" pitchFamily="34" charset="0"/>
              <a:buNone/>
              <a:defRPr sz="1800" kern="1200" baseline="0">
                <a:solidFill>
                  <a:schemeClr val="tx1"/>
                </a:solidFill>
                <a:latin typeface="+mn-lt"/>
                <a:ea typeface="+mn-ea"/>
                <a:cs typeface="+mn-cs"/>
              </a:defRPr>
            </a:lvl1pPr>
            <a:lvl2pPr marL="742950" indent="-285750" algn="ctr" defTabSz="914400" rtl="0" eaLnBrk="1" latinLnBrk="0" hangingPunct="1">
              <a:spcBef>
                <a:spcPct val="20000"/>
              </a:spcBef>
              <a:buFont typeface="Arial" pitchFamily="34" charset="0"/>
              <a:buChar char="–"/>
              <a:defRPr sz="2800" kern="1200">
                <a:solidFill>
                  <a:schemeClr val="tx2"/>
                </a:solidFill>
                <a:latin typeface="+mn-lt"/>
                <a:ea typeface="+mn-ea"/>
                <a:cs typeface="+mn-cs"/>
              </a:defRPr>
            </a:lvl2pPr>
            <a:lvl3pPr marL="1143000" indent="-228600" algn="ctr" defTabSz="914400" rtl="0" eaLnBrk="1" latinLnBrk="0" hangingPunct="1">
              <a:spcBef>
                <a:spcPct val="20000"/>
              </a:spcBef>
              <a:buFont typeface="Arial" pitchFamily="34" charset="0"/>
              <a:buChar char="•"/>
              <a:defRPr sz="2400" kern="1200">
                <a:solidFill>
                  <a:schemeClr val="tx2"/>
                </a:solidFill>
                <a:latin typeface="+mn-lt"/>
                <a:ea typeface="+mn-ea"/>
                <a:cs typeface="+mn-cs"/>
              </a:defRPr>
            </a:lvl3pPr>
            <a:lvl4pPr marL="1600200" indent="-228600" algn="ctr" defTabSz="914400" rtl="0" eaLnBrk="1" latinLnBrk="0" hangingPunct="1">
              <a:spcBef>
                <a:spcPct val="20000"/>
              </a:spcBef>
              <a:buFont typeface="Arial" pitchFamily="34" charset="0"/>
              <a:buChar char="–"/>
              <a:defRPr sz="2000" kern="1200">
                <a:solidFill>
                  <a:schemeClr val="tx2"/>
                </a:solidFill>
                <a:latin typeface="+mn-lt"/>
                <a:ea typeface="+mn-ea"/>
                <a:cs typeface="+mn-cs"/>
              </a:defRPr>
            </a:lvl4pPr>
            <a:lvl5pPr marL="2057400" indent="-228600" algn="ctr" defTabSz="914400" rtl="0" eaLnBrk="1" latinLnBrk="0" hangingPunct="1">
              <a:spcBef>
                <a:spcPct val="20000"/>
              </a:spcBef>
              <a:buFont typeface="Arial"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600" i="1" dirty="0" smtClean="0"/>
              <a:t>Emerging Infectious Diseases </a:t>
            </a:r>
            <a:endParaRPr lang="en-US" sz="1600" dirty="0" smtClean="0"/>
          </a:p>
          <a:p>
            <a:r>
              <a:rPr lang="en-US" sz="1600" dirty="0" smtClean="0"/>
              <a:t>July 2012</a:t>
            </a:r>
            <a:endParaRPr lang="en-US" sz="1600" dirty="0"/>
          </a:p>
        </p:txBody>
      </p:sp>
      <p:sp>
        <p:nvSpPr>
          <p:cNvPr id="10" name="Text Placeholder 2"/>
          <p:cNvSpPr txBox="1">
            <a:spLocks/>
          </p:cNvSpPr>
          <p:nvPr/>
        </p:nvSpPr>
        <p:spPr>
          <a:xfrm>
            <a:off x="1066800" y="3486150"/>
            <a:ext cx="7239000" cy="704850"/>
          </a:xfrm>
          <a:prstGeom prst="rect">
            <a:avLst/>
          </a:prstGeom>
        </p:spPr>
        <p:txBody>
          <a:bodyPr/>
          <a:lstStyle>
            <a:lvl1pPr marL="342900" indent="-342900" algn="ctr" defTabSz="914400" rtl="0" eaLnBrk="1" latinLnBrk="0" hangingPunct="1">
              <a:lnSpc>
                <a:spcPts val="2000"/>
              </a:lnSpc>
              <a:spcBef>
                <a:spcPct val="20000"/>
              </a:spcBef>
              <a:buFont typeface="Arial" pitchFamily="34" charset="0"/>
              <a:buNone/>
              <a:defRPr sz="1800" kern="1200" baseline="0">
                <a:solidFill>
                  <a:schemeClr val="tx1"/>
                </a:solidFill>
                <a:latin typeface="+mn-lt"/>
                <a:ea typeface="+mn-ea"/>
                <a:cs typeface="+mn-cs"/>
              </a:defRPr>
            </a:lvl1pPr>
            <a:lvl2pPr marL="742950" indent="-285750" algn="ctr" defTabSz="914400" rtl="0" eaLnBrk="1" latinLnBrk="0" hangingPunct="1">
              <a:spcBef>
                <a:spcPct val="20000"/>
              </a:spcBef>
              <a:buFont typeface="Arial" pitchFamily="34" charset="0"/>
              <a:buChar char="–"/>
              <a:defRPr sz="2800" kern="1200">
                <a:solidFill>
                  <a:schemeClr val="tx2"/>
                </a:solidFill>
                <a:latin typeface="+mn-lt"/>
                <a:ea typeface="+mn-ea"/>
                <a:cs typeface="+mn-cs"/>
              </a:defRPr>
            </a:lvl2pPr>
            <a:lvl3pPr marL="1143000" indent="-228600" algn="ctr" defTabSz="914400" rtl="0" eaLnBrk="1" latinLnBrk="0" hangingPunct="1">
              <a:spcBef>
                <a:spcPct val="20000"/>
              </a:spcBef>
              <a:buFont typeface="Arial" pitchFamily="34" charset="0"/>
              <a:buChar char="•"/>
              <a:defRPr sz="2400" kern="1200">
                <a:solidFill>
                  <a:schemeClr val="tx2"/>
                </a:solidFill>
                <a:latin typeface="+mn-lt"/>
                <a:ea typeface="+mn-ea"/>
                <a:cs typeface="+mn-cs"/>
              </a:defRPr>
            </a:lvl3pPr>
            <a:lvl4pPr marL="1600200" indent="-228600" algn="ctr" defTabSz="914400" rtl="0" eaLnBrk="1" latinLnBrk="0" hangingPunct="1">
              <a:spcBef>
                <a:spcPct val="20000"/>
              </a:spcBef>
              <a:buFont typeface="Arial" pitchFamily="34" charset="0"/>
              <a:buChar char="–"/>
              <a:defRPr sz="2000" kern="1200">
                <a:solidFill>
                  <a:schemeClr val="tx2"/>
                </a:solidFill>
                <a:latin typeface="+mn-lt"/>
                <a:ea typeface="+mn-ea"/>
                <a:cs typeface="+mn-cs"/>
              </a:defRPr>
            </a:lvl4pPr>
            <a:lvl5pPr marL="2057400" indent="-228600" algn="ctr" defTabSz="914400" rtl="0" eaLnBrk="1" latinLnBrk="0" hangingPunct="1">
              <a:spcBef>
                <a:spcPct val="20000"/>
              </a:spcBef>
              <a:buFont typeface="Arial"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600"/>
              </a:spcBef>
            </a:pPr>
            <a:r>
              <a:rPr lang="en-US" dirty="0" smtClean="0"/>
              <a:t>Based on the article</a:t>
            </a:r>
          </a:p>
          <a:p>
            <a:r>
              <a:rPr lang="en-US" b="1" dirty="0" smtClean="0"/>
              <a:t>       </a:t>
            </a:r>
            <a:r>
              <a:rPr lang="en-US" b="1" i="1" dirty="0"/>
              <a:t>Assessment of Public Health Events through International Health Regulations, United States, 2007–2011</a:t>
            </a:r>
            <a:endParaRPr lang="en-US" b="1" i="1" dirty="0">
              <a:effectLst/>
            </a:endParaRPr>
          </a:p>
        </p:txBody>
      </p:sp>
      <p:sp>
        <p:nvSpPr>
          <p:cNvPr id="12" name="Subtitle 1"/>
          <p:cNvSpPr txBox="1">
            <a:spLocks/>
          </p:cNvSpPr>
          <p:nvPr/>
        </p:nvSpPr>
        <p:spPr>
          <a:xfrm>
            <a:off x="1257300" y="4419600"/>
            <a:ext cx="7010400" cy="1066800"/>
          </a:xfrm>
          <a:prstGeom prst="rect">
            <a:avLst/>
          </a:prstGeom>
        </p:spPr>
        <p:txBody>
          <a:bodyPr/>
          <a:lstStyle>
            <a:lvl1pPr marL="0" indent="0" algn="ctr" defTabSz="914400" rtl="0" eaLnBrk="1" latinLnBrk="0" hangingPunct="1">
              <a:spcBef>
                <a:spcPct val="20000"/>
              </a:spcBef>
              <a:buFont typeface="Arial" pitchFamily="34" charset="0"/>
              <a:buNone/>
              <a:defRPr sz="2000" b="1" kern="1200" baseline="0">
                <a:solidFill>
                  <a:schemeClr val="bg2"/>
                </a:solidFill>
                <a:effectLst/>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1800" dirty="0" err="1"/>
              <a:t>Katrin</a:t>
            </a:r>
            <a:r>
              <a:rPr lang="en-US" sz="1800" dirty="0"/>
              <a:t> S. Kohl, Ray R. Arthur, Ralph O’Connor, and </a:t>
            </a:r>
            <a:r>
              <a:rPr lang="en-US" sz="1800" dirty="0" smtClean="0"/>
              <a:t>Jose Fernandez</a:t>
            </a:r>
            <a:endParaRPr lang="en-US" sz="1800" dirty="0"/>
          </a:p>
        </p:txBody>
      </p:sp>
    </p:spTree>
    <p:extLst>
      <p:ext uri="{BB962C8B-B14F-4D97-AF65-F5344CB8AC3E}">
        <p14:creationId xmlns:p14="http://schemas.microsoft.com/office/powerpoint/2010/main" val="327923307"/>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chor="ctr"/>
          <a:lstStyle/>
          <a:p>
            <a:r>
              <a:rPr lang="en-US" dirty="0" smtClean="0"/>
              <a:t>What is about the IHR system?</a:t>
            </a:r>
            <a:endParaRPr lang="en-US" dirty="0"/>
          </a:p>
        </p:txBody>
      </p:sp>
      <p:sp>
        <p:nvSpPr>
          <p:cNvPr id="5" name="Content Placeholder 4"/>
          <p:cNvSpPr>
            <a:spLocks noGrp="1"/>
          </p:cNvSpPr>
          <p:nvPr>
            <p:ph idx="1"/>
          </p:nvPr>
        </p:nvSpPr>
        <p:spPr>
          <a:xfrm>
            <a:off x="457200" y="1447800"/>
            <a:ext cx="8229600" cy="5105399"/>
          </a:xfrm>
        </p:spPr>
        <p:txBody>
          <a:bodyPr/>
          <a:lstStyle/>
          <a:p>
            <a:pPr>
              <a:lnSpc>
                <a:spcPct val="110000"/>
              </a:lnSpc>
            </a:pPr>
            <a:r>
              <a:rPr lang="en-US" sz="1900" dirty="0" smtClean="0"/>
              <a:t>All countries must designate a point of contact, called the National Focal Point, for communication to and from WHO at all times.</a:t>
            </a:r>
          </a:p>
          <a:p>
            <a:pPr>
              <a:lnSpc>
                <a:spcPct val="110000"/>
              </a:lnSpc>
              <a:spcBef>
                <a:spcPts val="1000"/>
              </a:spcBef>
            </a:pPr>
            <a:r>
              <a:rPr lang="en-US" sz="1900" dirty="0" smtClean="0"/>
              <a:t>In the United States, the Secretary’s Operation Center at the Department of Health and Human Services serves as National Focal Point.</a:t>
            </a:r>
          </a:p>
          <a:p>
            <a:pPr lvl="1">
              <a:lnSpc>
                <a:spcPct val="110000"/>
              </a:lnSpc>
            </a:pPr>
            <a:r>
              <a:rPr lang="en-US" sz="1900" dirty="0" smtClean="0"/>
              <a:t>The center notifies WHO of potential public health threats in the United States that meet the assessment criteria in the IHR.</a:t>
            </a:r>
          </a:p>
          <a:p>
            <a:pPr lvl="1">
              <a:lnSpc>
                <a:spcPct val="110000"/>
              </a:lnSpc>
            </a:pPr>
            <a:r>
              <a:rPr lang="en-US" sz="1900" dirty="0" smtClean="0"/>
              <a:t>The assessment is largely conducted by senior scientists at CDC.</a:t>
            </a:r>
          </a:p>
          <a:p>
            <a:pPr lvl="2">
              <a:lnSpc>
                <a:spcPct val="110000"/>
              </a:lnSpc>
            </a:pPr>
            <a:r>
              <a:rPr lang="en-US" sz="1700" dirty="0" smtClean="0"/>
              <a:t>CDC invites the relevant state epidemiologist and representatives from the Council of State and Territorial Epidemiologists to join the assessment.</a:t>
            </a:r>
          </a:p>
          <a:p>
            <a:pPr lvl="2">
              <a:lnSpc>
                <a:spcPct val="110000"/>
              </a:lnSpc>
            </a:pPr>
            <a:r>
              <a:rPr lang="en-US" sz="1700" dirty="0" smtClean="0"/>
              <a:t>The assessment is performed within 48 hours of becoming aware of an event that could merit reporting to WHO.</a:t>
            </a:r>
          </a:p>
          <a:p>
            <a:pPr lvl="2">
              <a:lnSpc>
                <a:spcPct val="110000"/>
              </a:lnSpc>
            </a:pPr>
            <a:r>
              <a:rPr lang="en-US" sz="1700" dirty="0" smtClean="0"/>
              <a:t>CDC becomes aware of an events through many different sources (e.g. routine disease notification systems, media reports, anecdotal reports by astute public health practitioners</a:t>
            </a:r>
            <a:r>
              <a:rPr lang="en-US" sz="1700" dirty="0" smtClean="0"/>
              <a:t>).</a:t>
            </a:r>
            <a:endParaRPr lang="en-US" sz="1700" dirty="0" smtClean="0"/>
          </a:p>
          <a:p>
            <a:pPr>
              <a:lnSpc>
                <a:spcPct val="110000"/>
              </a:lnSpc>
            </a:pPr>
            <a:endParaRPr lang="en-US" dirty="0"/>
          </a:p>
        </p:txBody>
      </p:sp>
    </p:spTree>
    <p:extLst>
      <p:ext uri="{BB962C8B-B14F-4D97-AF65-F5344CB8AC3E}">
        <p14:creationId xmlns:p14="http://schemas.microsoft.com/office/powerpoint/2010/main" val="2059363869"/>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chor="ctr"/>
          <a:lstStyle/>
          <a:p>
            <a:r>
              <a:rPr lang="en-US" dirty="0" smtClean="0"/>
              <a:t>How successful has the IHR system been?</a:t>
            </a:r>
            <a:endParaRPr lang="en-US" dirty="0"/>
          </a:p>
        </p:txBody>
      </p:sp>
      <p:sp>
        <p:nvSpPr>
          <p:cNvPr id="5" name="Content Placeholder 4"/>
          <p:cNvSpPr>
            <a:spLocks noGrp="1"/>
          </p:cNvSpPr>
          <p:nvPr>
            <p:ph idx="1"/>
          </p:nvPr>
        </p:nvSpPr>
        <p:spPr>
          <a:xfrm>
            <a:off x="457200" y="1600200"/>
            <a:ext cx="8229600" cy="4952999"/>
          </a:xfrm>
        </p:spPr>
        <p:txBody>
          <a:bodyPr/>
          <a:lstStyle/>
          <a:p>
            <a:pPr>
              <a:lnSpc>
                <a:spcPct val="130000"/>
              </a:lnSpc>
              <a:spcBef>
                <a:spcPts val="1000"/>
              </a:spcBef>
            </a:pPr>
            <a:r>
              <a:rPr lang="en-US" dirty="0" smtClean="0"/>
              <a:t>The system has been very successful when we consider the number of events notified to WHO under regulations.</a:t>
            </a:r>
          </a:p>
          <a:p>
            <a:pPr lvl="1">
              <a:lnSpc>
                <a:spcPct val="130000"/>
              </a:lnSpc>
              <a:spcBef>
                <a:spcPts val="1000"/>
              </a:spcBef>
            </a:pPr>
            <a:r>
              <a:rPr lang="en-US" sz="2200" dirty="0" smtClean="0"/>
              <a:t>&gt;220 events worldwide were formally notified to WHO and posted on the secure IHR website as meeting at least 2 of the 4 risk assessment criteria.</a:t>
            </a:r>
          </a:p>
          <a:p>
            <a:pPr lvl="1">
              <a:lnSpc>
                <a:spcPct val="130000"/>
              </a:lnSpc>
              <a:spcBef>
                <a:spcPts val="1000"/>
              </a:spcBef>
            </a:pPr>
            <a:r>
              <a:rPr lang="en-US" sz="2200" dirty="0" smtClean="0"/>
              <a:t>Hundreds of more postings on a secure IHR website for information exchange on events between countries, which could include information about event response measures taken.</a:t>
            </a:r>
          </a:p>
          <a:p>
            <a:pPr marL="457200" lvl="1" indent="0">
              <a:lnSpc>
                <a:spcPct val="130000"/>
              </a:lnSpc>
              <a:spcBef>
                <a:spcPts val="1000"/>
              </a:spcBef>
              <a:buNone/>
            </a:pPr>
            <a:endParaRPr lang="en-US" dirty="0"/>
          </a:p>
        </p:txBody>
      </p:sp>
    </p:spTree>
    <p:extLst>
      <p:ext uri="{BB962C8B-B14F-4D97-AF65-F5344CB8AC3E}">
        <p14:creationId xmlns:p14="http://schemas.microsoft.com/office/powerpoint/2010/main" val="2059363869"/>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chor="ctr"/>
          <a:lstStyle/>
          <a:p>
            <a:r>
              <a:rPr lang="en-US" dirty="0" smtClean="0"/>
              <a:t>How successful has the IHR system been? (cont.)</a:t>
            </a:r>
            <a:endParaRPr lang="en-US" dirty="0"/>
          </a:p>
        </p:txBody>
      </p:sp>
      <p:sp>
        <p:nvSpPr>
          <p:cNvPr id="5" name="Content Placeholder 4"/>
          <p:cNvSpPr>
            <a:spLocks noGrp="1"/>
          </p:cNvSpPr>
          <p:nvPr>
            <p:ph idx="1"/>
          </p:nvPr>
        </p:nvSpPr>
        <p:spPr>
          <a:xfrm>
            <a:off x="381000" y="1381125"/>
            <a:ext cx="8458200" cy="5105399"/>
          </a:xfrm>
        </p:spPr>
        <p:txBody>
          <a:bodyPr/>
          <a:lstStyle/>
          <a:p>
            <a:pPr>
              <a:lnSpc>
                <a:spcPct val="110000"/>
              </a:lnSpc>
              <a:spcBef>
                <a:spcPts val="600"/>
              </a:spcBef>
            </a:pPr>
            <a:r>
              <a:rPr lang="en-US" sz="2000" dirty="0" smtClean="0"/>
              <a:t>The system was put to the test during the 2009 influenza pandemic.</a:t>
            </a:r>
          </a:p>
          <a:p>
            <a:pPr lvl="1">
              <a:lnSpc>
                <a:spcPct val="110000"/>
              </a:lnSpc>
              <a:spcBef>
                <a:spcPts val="1000"/>
              </a:spcBef>
            </a:pPr>
            <a:r>
              <a:rPr lang="en-US" sz="1800" dirty="0" smtClean="0"/>
              <a:t>CDC reported the </a:t>
            </a:r>
            <a:r>
              <a:rPr lang="en-US" sz="1800" dirty="0" smtClean="0"/>
              <a:t>first 2 </a:t>
            </a:r>
            <a:r>
              <a:rPr lang="en-US" sz="1800" dirty="0" smtClean="0"/>
              <a:t>laboratory-confirmed cases of this novel flu strain to WHO in 2009.</a:t>
            </a:r>
          </a:p>
          <a:p>
            <a:pPr lvl="1">
              <a:lnSpc>
                <a:spcPct val="110000"/>
              </a:lnSpc>
              <a:spcBef>
                <a:spcPts val="1000"/>
              </a:spcBef>
            </a:pPr>
            <a:r>
              <a:rPr lang="en-US" sz="1800" dirty="0" smtClean="0"/>
              <a:t>After further consultation with the United States and Mexico, WHO determined within a few days that this event was indeed a public health emergency of international concern.</a:t>
            </a:r>
          </a:p>
          <a:p>
            <a:pPr lvl="1">
              <a:lnSpc>
                <a:spcPct val="110000"/>
              </a:lnSpc>
              <a:spcBef>
                <a:spcPts val="1000"/>
              </a:spcBef>
            </a:pPr>
            <a:r>
              <a:rPr lang="en-US" sz="1800" dirty="0" smtClean="0"/>
              <a:t>Seven weeks later, WHO declared this outbreak to be a pandemic.</a:t>
            </a:r>
          </a:p>
          <a:p>
            <a:pPr lvl="1">
              <a:lnSpc>
                <a:spcPct val="110000"/>
              </a:lnSpc>
              <a:spcBef>
                <a:spcPts val="1000"/>
              </a:spcBef>
            </a:pPr>
            <a:r>
              <a:rPr lang="en-US" sz="1800" dirty="0" smtClean="0"/>
              <a:t>Quickly, many other countries reported cases of pandemic influenza to WHO under the IHR framework.</a:t>
            </a:r>
          </a:p>
          <a:p>
            <a:pPr lvl="1">
              <a:lnSpc>
                <a:spcPct val="110000"/>
              </a:lnSpc>
              <a:spcBef>
                <a:spcPts val="1000"/>
              </a:spcBef>
            </a:pPr>
            <a:r>
              <a:rPr lang="en-US" sz="1800" dirty="0" smtClean="0"/>
              <a:t>WHO initiated regular in depth calls with all countries to better understand the global picture of this outbreak and to learn about best measures to minimize its impact.</a:t>
            </a:r>
          </a:p>
          <a:p>
            <a:pPr lvl="1">
              <a:lnSpc>
                <a:spcPct val="110000"/>
              </a:lnSpc>
              <a:spcBef>
                <a:spcPts val="1000"/>
              </a:spcBef>
            </a:pPr>
            <a:r>
              <a:rPr lang="en-US" sz="1800" dirty="0" smtClean="0"/>
              <a:t>As a result, WHO was able to make harmonized recommendations to all countries in an effort to minimize unnecessary control measures.</a:t>
            </a:r>
          </a:p>
          <a:p>
            <a:pPr marL="457200" lvl="1" indent="0">
              <a:lnSpc>
                <a:spcPct val="110000"/>
              </a:lnSpc>
              <a:spcBef>
                <a:spcPts val="600"/>
              </a:spcBef>
              <a:buNone/>
            </a:pPr>
            <a:endParaRPr lang="en-US" dirty="0"/>
          </a:p>
        </p:txBody>
      </p:sp>
    </p:spTree>
    <p:extLst>
      <p:ext uri="{BB962C8B-B14F-4D97-AF65-F5344CB8AC3E}">
        <p14:creationId xmlns:p14="http://schemas.microsoft.com/office/powerpoint/2010/main" val="1202946728"/>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chor="ctr"/>
          <a:lstStyle/>
          <a:p>
            <a:r>
              <a:rPr lang="en-US" dirty="0" smtClean="0"/>
              <a:t>How successful has the IHR system been? (cont.)</a:t>
            </a:r>
            <a:endParaRPr lang="en-US" dirty="0"/>
          </a:p>
        </p:txBody>
      </p:sp>
      <p:sp>
        <p:nvSpPr>
          <p:cNvPr id="5" name="Content Placeholder 4"/>
          <p:cNvSpPr>
            <a:spLocks noGrp="1"/>
          </p:cNvSpPr>
          <p:nvPr>
            <p:ph idx="1"/>
          </p:nvPr>
        </p:nvSpPr>
        <p:spPr>
          <a:xfrm>
            <a:off x="457200" y="1381125"/>
            <a:ext cx="8229600" cy="5105399"/>
          </a:xfrm>
        </p:spPr>
        <p:txBody>
          <a:bodyPr/>
          <a:lstStyle/>
          <a:p>
            <a:pPr>
              <a:lnSpc>
                <a:spcPct val="130000"/>
              </a:lnSpc>
              <a:spcBef>
                <a:spcPts val="1200"/>
              </a:spcBef>
            </a:pPr>
            <a:r>
              <a:rPr lang="en-US" dirty="0" smtClean="0"/>
              <a:t>The system also allows rapid information exchange between two countries directly through the National Focal Points.</a:t>
            </a:r>
          </a:p>
          <a:p>
            <a:pPr lvl="1">
              <a:lnSpc>
                <a:spcPct val="130000"/>
              </a:lnSpc>
              <a:spcBef>
                <a:spcPts val="1200"/>
              </a:spcBef>
            </a:pPr>
            <a:r>
              <a:rPr lang="en-US" dirty="0" smtClean="0"/>
              <a:t>Ex. In the United States, we are contacted regularly through this system by other countries letting us know about US </a:t>
            </a:r>
            <a:r>
              <a:rPr lang="en-US" dirty="0" smtClean="0"/>
              <a:t>citizens </a:t>
            </a:r>
            <a:r>
              <a:rPr lang="en-US" dirty="0" smtClean="0"/>
              <a:t>who  were potentially exposed to an infectious disease while traveling overseas.</a:t>
            </a:r>
          </a:p>
          <a:p>
            <a:pPr lvl="1">
              <a:lnSpc>
                <a:spcPct val="130000"/>
              </a:lnSpc>
              <a:spcBef>
                <a:spcPts val="1200"/>
              </a:spcBef>
            </a:pPr>
            <a:r>
              <a:rPr lang="en-US" dirty="0" smtClean="0"/>
              <a:t>This exchange of information allows us to contact those citizens and offer public health follow-up and prevention measures if indicated.</a:t>
            </a:r>
          </a:p>
          <a:p>
            <a:pPr marL="457200" lvl="1" indent="0">
              <a:lnSpc>
                <a:spcPct val="130000"/>
              </a:lnSpc>
              <a:spcBef>
                <a:spcPts val="1200"/>
              </a:spcBef>
              <a:buNone/>
            </a:pPr>
            <a:endParaRPr lang="en-US" dirty="0"/>
          </a:p>
        </p:txBody>
      </p:sp>
    </p:spTree>
    <p:extLst>
      <p:ext uri="{BB962C8B-B14F-4D97-AF65-F5344CB8AC3E}">
        <p14:creationId xmlns:p14="http://schemas.microsoft.com/office/powerpoint/2010/main" val="476930403"/>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chor="ctr"/>
          <a:lstStyle/>
          <a:p>
            <a:r>
              <a:rPr lang="en-US" dirty="0" smtClean="0"/>
              <a:t>How successful has the IHR system been? (cont.)</a:t>
            </a:r>
            <a:endParaRPr lang="en-US" dirty="0"/>
          </a:p>
        </p:txBody>
      </p:sp>
      <p:sp>
        <p:nvSpPr>
          <p:cNvPr id="5" name="Content Placeholder 4"/>
          <p:cNvSpPr>
            <a:spLocks noGrp="1"/>
          </p:cNvSpPr>
          <p:nvPr>
            <p:ph idx="1"/>
          </p:nvPr>
        </p:nvSpPr>
        <p:spPr>
          <a:xfrm>
            <a:off x="381000" y="1381125"/>
            <a:ext cx="8458200" cy="5105399"/>
          </a:xfrm>
        </p:spPr>
        <p:txBody>
          <a:bodyPr/>
          <a:lstStyle/>
          <a:p>
            <a:pPr>
              <a:lnSpc>
                <a:spcPct val="120000"/>
              </a:lnSpc>
              <a:spcBef>
                <a:spcPts val="1200"/>
              </a:spcBef>
            </a:pPr>
            <a:r>
              <a:rPr lang="en-US" dirty="0" smtClean="0"/>
              <a:t>This system establishes a standardized risk assessment tool that all countries have signed on to.</a:t>
            </a:r>
          </a:p>
          <a:p>
            <a:pPr lvl="1">
              <a:lnSpc>
                <a:spcPct val="120000"/>
              </a:lnSpc>
              <a:spcBef>
                <a:spcPts val="1200"/>
              </a:spcBef>
            </a:pPr>
            <a:r>
              <a:rPr lang="en-US" sz="2200" dirty="0" smtClean="0"/>
              <a:t>This tool greatly facilitates the assessment of events happening in more than one country at the same time.</a:t>
            </a:r>
          </a:p>
          <a:p>
            <a:pPr lvl="2">
              <a:lnSpc>
                <a:spcPct val="120000"/>
              </a:lnSpc>
              <a:spcBef>
                <a:spcPts val="1200"/>
              </a:spcBef>
            </a:pPr>
            <a:r>
              <a:rPr lang="en-US" sz="2000" dirty="0" smtClean="0"/>
              <a:t>Ex. The United States and Mexico jointly assessed a cluster of acute flaccid paralysis with cases on both sides of the border on the basis of the IHR criteria and were able to do so quickly, not only because of pre-established relationships that we have with counterparts in Mexico and the United States, but also because we had a common pre-approved platform against which to judge the seriousness of the event.</a:t>
            </a:r>
          </a:p>
          <a:p>
            <a:pPr>
              <a:lnSpc>
                <a:spcPct val="120000"/>
              </a:lnSpc>
              <a:spcBef>
                <a:spcPts val="1200"/>
              </a:spcBef>
            </a:pPr>
            <a:endParaRPr lang="en-US" sz="1800" dirty="0" smtClean="0"/>
          </a:p>
          <a:p>
            <a:pPr marL="457200" lvl="1" indent="0">
              <a:lnSpc>
                <a:spcPct val="120000"/>
              </a:lnSpc>
              <a:spcBef>
                <a:spcPts val="1200"/>
              </a:spcBef>
              <a:buNone/>
            </a:pPr>
            <a:endParaRPr lang="en-US" dirty="0"/>
          </a:p>
        </p:txBody>
      </p:sp>
    </p:spTree>
    <p:extLst>
      <p:ext uri="{BB962C8B-B14F-4D97-AF65-F5344CB8AC3E}">
        <p14:creationId xmlns:p14="http://schemas.microsoft.com/office/powerpoint/2010/main" val="1431088084"/>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chor="ctr"/>
          <a:lstStyle/>
          <a:p>
            <a:r>
              <a:rPr lang="en-US" dirty="0" smtClean="0"/>
              <a:t>Why was it necessary for WHO to revise its International Health Regulations back in 2005?</a:t>
            </a:r>
            <a:endParaRPr lang="en-US" dirty="0"/>
          </a:p>
        </p:txBody>
      </p:sp>
      <p:sp>
        <p:nvSpPr>
          <p:cNvPr id="5" name="Content Placeholder 4"/>
          <p:cNvSpPr>
            <a:spLocks noGrp="1"/>
          </p:cNvSpPr>
          <p:nvPr>
            <p:ph idx="1"/>
          </p:nvPr>
        </p:nvSpPr>
        <p:spPr>
          <a:xfrm>
            <a:off x="304800" y="1524000"/>
            <a:ext cx="8534400" cy="5029199"/>
          </a:xfrm>
        </p:spPr>
        <p:txBody>
          <a:bodyPr/>
          <a:lstStyle/>
          <a:p>
            <a:pPr>
              <a:lnSpc>
                <a:spcPct val="114000"/>
              </a:lnSpc>
            </a:pPr>
            <a:r>
              <a:rPr lang="en-US" sz="2000" dirty="0" smtClean="0"/>
              <a:t>WHO revised the 1969 version of the IHR after recognizing that more and more people rapidly travel from one part of the world to another and are more connected than ever through travel and trade.</a:t>
            </a:r>
          </a:p>
          <a:p>
            <a:pPr marL="342900" lvl="1" indent="-342900">
              <a:lnSpc>
                <a:spcPct val="114000"/>
              </a:lnSpc>
              <a:spcBef>
                <a:spcPts val="1500"/>
              </a:spcBef>
              <a:buSzPct val="70000"/>
              <a:buFont typeface="Wingdings" pitchFamily="2" charset="2"/>
              <a:buChar char="q"/>
            </a:pPr>
            <a:r>
              <a:rPr lang="en-US" b="1" dirty="0" smtClean="0"/>
              <a:t>To </a:t>
            </a:r>
            <a:r>
              <a:rPr lang="en-US" b="1" dirty="0"/>
              <a:t>address this reality, WHO made 3 key changes to the IHR: </a:t>
            </a:r>
          </a:p>
          <a:p>
            <a:pPr lvl="1">
              <a:lnSpc>
                <a:spcPct val="114000"/>
              </a:lnSpc>
              <a:spcBef>
                <a:spcPts val="600"/>
              </a:spcBef>
            </a:pPr>
            <a:r>
              <a:rPr lang="en-US" sz="1800" dirty="0" smtClean="0"/>
              <a:t>Countries now need to report all events based on the 4 risk assessment criteria, when previously, only 3 predefined diseases needed to be reported.</a:t>
            </a:r>
          </a:p>
          <a:p>
            <a:pPr lvl="1">
              <a:lnSpc>
                <a:spcPct val="114000"/>
              </a:lnSpc>
              <a:spcBef>
                <a:spcPts val="600"/>
              </a:spcBef>
            </a:pPr>
            <a:r>
              <a:rPr lang="en-US" sz="1800" dirty="0" smtClean="0"/>
              <a:t>The IHR shifted from preventing the international spread of disease through control at the border to containment at the source.</a:t>
            </a:r>
          </a:p>
          <a:p>
            <a:pPr lvl="1">
              <a:lnSpc>
                <a:spcPct val="114000"/>
              </a:lnSpc>
              <a:spcBef>
                <a:spcPts val="600"/>
              </a:spcBef>
            </a:pPr>
            <a:r>
              <a:rPr lang="en-US" sz="1800" dirty="0" smtClean="0"/>
              <a:t>The current IHR no longer lists a prescribed set of response </a:t>
            </a:r>
            <a:r>
              <a:rPr lang="en-US" sz="1800" dirty="0" smtClean="0"/>
              <a:t>measures, </a:t>
            </a:r>
            <a:r>
              <a:rPr lang="en-US" sz="1800" dirty="0" smtClean="0"/>
              <a:t>but these regulations allow countries to adapt measures to best address the event</a:t>
            </a:r>
          </a:p>
          <a:p>
            <a:pPr>
              <a:lnSpc>
                <a:spcPct val="114000"/>
              </a:lnSpc>
              <a:spcBef>
                <a:spcPts val="1300"/>
              </a:spcBef>
            </a:pPr>
            <a:r>
              <a:rPr lang="en-US" sz="2000" dirty="0" smtClean="0"/>
              <a:t>These changes should allow the global public health community to react faster and more flexibly to public health events.</a:t>
            </a:r>
            <a:endParaRPr lang="en-US" sz="2000" dirty="0"/>
          </a:p>
        </p:txBody>
      </p:sp>
    </p:spTree>
    <p:extLst>
      <p:ext uri="{BB962C8B-B14F-4D97-AF65-F5344CB8AC3E}">
        <p14:creationId xmlns:p14="http://schemas.microsoft.com/office/powerpoint/2010/main" val="2059363869"/>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chor="ctr"/>
          <a:lstStyle/>
          <a:p>
            <a:r>
              <a:rPr lang="en-US" dirty="0" smtClean="0"/>
              <a:t>Is there still room for improving the assessment and reporting of public health events to WHO?</a:t>
            </a:r>
            <a:endParaRPr lang="en-US" dirty="0"/>
          </a:p>
        </p:txBody>
      </p:sp>
      <p:sp>
        <p:nvSpPr>
          <p:cNvPr id="5" name="Content Placeholder 4"/>
          <p:cNvSpPr>
            <a:spLocks noGrp="1"/>
          </p:cNvSpPr>
          <p:nvPr>
            <p:ph idx="1"/>
          </p:nvPr>
        </p:nvSpPr>
        <p:spPr>
          <a:xfrm>
            <a:off x="457200" y="1524000"/>
            <a:ext cx="8305800" cy="5029199"/>
          </a:xfrm>
        </p:spPr>
        <p:txBody>
          <a:bodyPr/>
          <a:lstStyle/>
          <a:p>
            <a:pPr>
              <a:lnSpc>
                <a:spcPct val="125000"/>
              </a:lnSpc>
            </a:pPr>
            <a:r>
              <a:rPr lang="en-US" sz="2200" dirty="0" smtClean="0"/>
              <a:t>While many countries have reported public health events with the potential for international spread </a:t>
            </a:r>
            <a:r>
              <a:rPr lang="en-US" sz="2200" dirty="0" smtClean="0"/>
              <a:t>since </a:t>
            </a:r>
            <a:r>
              <a:rPr lang="en-US" sz="2200" dirty="0" smtClean="0"/>
              <a:t>the IHR entered into force, not all the countries have done so, and not all have done so frequently or for all appropriate events.</a:t>
            </a:r>
          </a:p>
          <a:p>
            <a:pPr>
              <a:lnSpc>
                <a:spcPct val="125000"/>
              </a:lnSpc>
              <a:spcBef>
                <a:spcPts val="1800"/>
              </a:spcBef>
            </a:pPr>
            <a:r>
              <a:rPr lang="en-US" sz="2200" dirty="0" smtClean="0"/>
              <a:t>The basis for assessment and reporting is to have information to assess, but many countries:</a:t>
            </a:r>
          </a:p>
          <a:p>
            <a:pPr lvl="1">
              <a:lnSpc>
                <a:spcPct val="125000"/>
              </a:lnSpc>
            </a:pPr>
            <a:r>
              <a:rPr lang="en-US" sz="2100" dirty="0" smtClean="0"/>
              <a:t>have </a:t>
            </a:r>
            <a:r>
              <a:rPr lang="en-US" sz="2100" dirty="0"/>
              <a:t>not yet reached the minimum core requirements that allow them to detect </a:t>
            </a:r>
            <a:r>
              <a:rPr lang="en-US" sz="2100" dirty="0" smtClean="0"/>
              <a:t>outbreaks</a:t>
            </a:r>
            <a:endParaRPr lang="en-US" sz="2100" dirty="0"/>
          </a:p>
          <a:p>
            <a:pPr lvl="1">
              <a:lnSpc>
                <a:spcPct val="125000"/>
              </a:lnSpc>
            </a:pPr>
            <a:r>
              <a:rPr lang="en-US" sz="2100" dirty="0" smtClean="0"/>
              <a:t>have not yet had a </a:t>
            </a:r>
            <a:r>
              <a:rPr lang="en-US" sz="2100" dirty="0"/>
              <a:t>solid public health system in place for notifying others of such events within their own </a:t>
            </a:r>
            <a:r>
              <a:rPr lang="en-US" sz="2100" dirty="0" smtClean="0"/>
              <a:t>country</a:t>
            </a:r>
            <a:endParaRPr lang="en-US" sz="2100" dirty="0"/>
          </a:p>
          <a:p>
            <a:pPr>
              <a:lnSpc>
                <a:spcPct val="125000"/>
              </a:lnSpc>
            </a:pPr>
            <a:endParaRPr lang="en-US" dirty="0" smtClean="0"/>
          </a:p>
        </p:txBody>
      </p:sp>
    </p:spTree>
    <p:extLst>
      <p:ext uri="{BB962C8B-B14F-4D97-AF65-F5344CB8AC3E}">
        <p14:creationId xmlns:p14="http://schemas.microsoft.com/office/powerpoint/2010/main" val="2059363869"/>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76225" y="274638"/>
            <a:ext cx="8610600" cy="1173162"/>
          </a:xfrm>
        </p:spPr>
        <p:txBody>
          <a:bodyPr anchor="ctr"/>
          <a:lstStyle/>
          <a:p>
            <a:r>
              <a:rPr lang="en-US" dirty="0" smtClean="0"/>
              <a:t>Is there still room for improving the assessment and reporting of public health events to WHO? (cont.)</a:t>
            </a:r>
            <a:endParaRPr lang="en-US" dirty="0"/>
          </a:p>
        </p:txBody>
      </p:sp>
      <p:sp>
        <p:nvSpPr>
          <p:cNvPr id="5" name="Content Placeholder 4"/>
          <p:cNvSpPr>
            <a:spLocks noGrp="1"/>
          </p:cNvSpPr>
          <p:nvPr>
            <p:ph idx="1"/>
          </p:nvPr>
        </p:nvSpPr>
        <p:spPr>
          <a:xfrm>
            <a:off x="304800" y="1600200"/>
            <a:ext cx="8534400" cy="4952999"/>
          </a:xfrm>
        </p:spPr>
        <p:txBody>
          <a:bodyPr/>
          <a:lstStyle/>
          <a:p>
            <a:pPr>
              <a:lnSpc>
                <a:spcPct val="110000"/>
              </a:lnSpc>
            </a:pPr>
            <a:r>
              <a:rPr lang="en-US" sz="1900" dirty="0" smtClean="0"/>
              <a:t>Assessment and notification is only one side of the coin, while the other side is the ability to quickly and adequately respond to a disease threat in one’s country.</a:t>
            </a:r>
          </a:p>
          <a:p>
            <a:pPr lvl="1">
              <a:lnSpc>
                <a:spcPct val="110000"/>
              </a:lnSpc>
            </a:pPr>
            <a:r>
              <a:rPr lang="en-US" sz="1800" dirty="0" smtClean="0"/>
              <a:t>This response capacity is another requirement not yet met by many countries.</a:t>
            </a:r>
          </a:p>
          <a:p>
            <a:pPr>
              <a:lnSpc>
                <a:spcPct val="110000"/>
              </a:lnSpc>
              <a:spcBef>
                <a:spcPts val="1200"/>
              </a:spcBef>
            </a:pPr>
            <a:r>
              <a:rPr lang="en-US" sz="1900" dirty="0" smtClean="0"/>
              <a:t>As we currently mark the 5-year milestone when countries are supposed to be fully implemented under the IHR, many countries have requested a 2-year extension to achieve the core requirements for surveillance and response.</a:t>
            </a:r>
          </a:p>
          <a:p>
            <a:pPr>
              <a:lnSpc>
                <a:spcPct val="110000"/>
              </a:lnSpc>
              <a:spcBef>
                <a:spcPts val="1200"/>
              </a:spcBef>
            </a:pPr>
            <a:r>
              <a:rPr lang="en-US" sz="1900" dirty="0" smtClean="0"/>
              <a:t>WHO is working closely with countries to achieve this goal.</a:t>
            </a:r>
          </a:p>
          <a:p>
            <a:pPr>
              <a:lnSpc>
                <a:spcPct val="110000"/>
              </a:lnSpc>
              <a:spcBef>
                <a:spcPts val="1200"/>
              </a:spcBef>
            </a:pPr>
            <a:r>
              <a:rPr lang="en-US" sz="1900" dirty="0" smtClean="0"/>
              <a:t>The United States is also assisting where possible (e.g. through training programs of international public health professionals, or by providing technical assistance in setting up systems for disease detection).</a:t>
            </a:r>
            <a:endParaRPr lang="en-US" sz="1900" dirty="0"/>
          </a:p>
        </p:txBody>
      </p:sp>
    </p:spTree>
    <p:extLst>
      <p:ext uri="{BB962C8B-B14F-4D97-AF65-F5344CB8AC3E}">
        <p14:creationId xmlns:p14="http://schemas.microsoft.com/office/powerpoint/2010/main" val="2477582330"/>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1401762"/>
          </a:xfrm>
        </p:spPr>
        <p:txBody>
          <a:bodyPr anchor="ctr"/>
          <a:lstStyle/>
          <a:p>
            <a:r>
              <a:rPr lang="en-US" dirty="0" smtClean="0"/>
              <a:t>Are there strategies public health authorities can take to help people become better informed about international public health emergencies?</a:t>
            </a:r>
            <a:endParaRPr lang="en-US" dirty="0"/>
          </a:p>
        </p:txBody>
      </p:sp>
      <p:sp>
        <p:nvSpPr>
          <p:cNvPr id="5" name="Content Placeholder 4"/>
          <p:cNvSpPr>
            <a:spLocks noGrp="1"/>
          </p:cNvSpPr>
          <p:nvPr>
            <p:ph idx="1"/>
          </p:nvPr>
        </p:nvSpPr>
        <p:spPr>
          <a:xfrm>
            <a:off x="304800" y="1676400"/>
            <a:ext cx="8534400" cy="4876799"/>
          </a:xfrm>
        </p:spPr>
        <p:txBody>
          <a:bodyPr/>
          <a:lstStyle/>
          <a:p>
            <a:pPr>
              <a:lnSpc>
                <a:spcPct val="110000"/>
              </a:lnSpc>
              <a:spcBef>
                <a:spcPts val="1200"/>
              </a:spcBef>
            </a:pPr>
            <a:r>
              <a:rPr lang="en-US" sz="1800" dirty="0" smtClean="0"/>
              <a:t>Much of the information sharing under the IHR happens between different Ministries of Health and WHO.</a:t>
            </a:r>
          </a:p>
          <a:p>
            <a:pPr>
              <a:lnSpc>
                <a:spcPct val="110000"/>
              </a:lnSpc>
              <a:spcBef>
                <a:spcPts val="1200"/>
              </a:spcBef>
            </a:pPr>
            <a:r>
              <a:rPr lang="en-US" sz="1800" dirty="0" smtClean="0"/>
              <a:t>People in the affected countries continue to rely on information shared in the media or by the responsible public health authorities directly.</a:t>
            </a:r>
          </a:p>
          <a:p>
            <a:pPr>
              <a:lnSpc>
                <a:spcPct val="110000"/>
              </a:lnSpc>
              <a:spcBef>
                <a:spcPts val="1200"/>
              </a:spcBef>
            </a:pPr>
            <a:r>
              <a:rPr lang="en-US" sz="1800" dirty="0" smtClean="0"/>
              <a:t>In my experience, public health authorities can reap greater health benefits when they:</a:t>
            </a:r>
          </a:p>
          <a:p>
            <a:pPr lvl="1">
              <a:lnSpc>
                <a:spcPct val="110000"/>
              </a:lnSpc>
              <a:spcBef>
                <a:spcPts val="0"/>
              </a:spcBef>
            </a:pPr>
            <a:r>
              <a:rPr lang="en-US" sz="1700" dirty="0" smtClean="0"/>
              <a:t>quickly share pertinent information about an outbreak with the public </a:t>
            </a:r>
          </a:p>
          <a:p>
            <a:pPr lvl="1">
              <a:lnSpc>
                <a:spcPct val="110000"/>
              </a:lnSpc>
              <a:spcBef>
                <a:spcPts val="0"/>
              </a:spcBef>
            </a:pPr>
            <a:r>
              <a:rPr lang="en-US" sz="1700" dirty="0" smtClean="0"/>
              <a:t>make it a priority to communicate with the public about ways to prevent and control the spread of disease</a:t>
            </a:r>
          </a:p>
          <a:p>
            <a:pPr>
              <a:lnSpc>
                <a:spcPct val="110000"/>
              </a:lnSpc>
              <a:spcBef>
                <a:spcPts val="1200"/>
              </a:spcBef>
            </a:pPr>
            <a:r>
              <a:rPr lang="en-US" sz="1800" dirty="0" smtClean="0"/>
              <a:t>The IHR can assist with this by allowing all countries, including countries with limited resources to:</a:t>
            </a:r>
          </a:p>
          <a:p>
            <a:pPr lvl="1">
              <a:lnSpc>
                <a:spcPct val="110000"/>
              </a:lnSpc>
            </a:pPr>
            <a:r>
              <a:rPr lang="en-US" sz="1700" dirty="0" smtClean="0"/>
              <a:t>become aware of what’s going on in other parts of the world</a:t>
            </a:r>
          </a:p>
          <a:p>
            <a:pPr lvl="1">
              <a:lnSpc>
                <a:spcPct val="110000"/>
              </a:lnSpc>
            </a:pPr>
            <a:r>
              <a:rPr lang="en-US" sz="1700" dirty="0" smtClean="0"/>
              <a:t>learn what appropriate health prevention and control measures to apply </a:t>
            </a:r>
          </a:p>
          <a:p>
            <a:pPr lvl="1">
              <a:lnSpc>
                <a:spcPct val="110000"/>
              </a:lnSpc>
            </a:pPr>
            <a:r>
              <a:rPr lang="en-US" sz="1700" dirty="0" smtClean="0"/>
              <a:t>request assistance as needed</a:t>
            </a:r>
            <a:endParaRPr lang="en-US" sz="1700" dirty="0"/>
          </a:p>
        </p:txBody>
      </p:sp>
    </p:spTree>
    <p:extLst>
      <p:ext uri="{BB962C8B-B14F-4D97-AF65-F5344CB8AC3E}">
        <p14:creationId xmlns:p14="http://schemas.microsoft.com/office/powerpoint/2010/main" val="2059363869"/>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371600" y="3842984"/>
            <a:ext cx="6400800" cy="2057400"/>
          </a:xfrm>
        </p:spPr>
        <p:txBody>
          <a:bodyPr/>
          <a:lstStyle/>
          <a:p>
            <a:pPr algn="l"/>
            <a:r>
              <a:rPr lang="en-US" sz="1200" dirty="0">
                <a:solidFill>
                  <a:schemeClr val="tx1"/>
                </a:solidFill>
              </a:rPr>
              <a:t>For more information, please contact:</a:t>
            </a:r>
          </a:p>
          <a:p>
            <a:pPr algn="l"/>
            <a:r>
              <a:rPr lang="en-US" sz="1200" i="1" dirty="0">
                <a:solidFill>
                  <a:schemeClr val="tx1"/>
                </a:solidFill>
              </a:rPr>
              <a:t>Emerging Infectious Diseases</a:t>
            </a:r>
            <a:endParaRPr lang="en-US" sz="1200" dirty="0">
              <a:solidFill>
                <a:schemeClr val="tx1"/>
              </a:solidFill>
            </a:endParaRPr>
          </a:p>
          <a:p>
            <a:pPr algn="l"/>
            <a:r>
              <a:rPr lang="en-US" sz="1200" dirty="0">
                <a:solidFill>
                  <a:schemeClr val="tx1"/>
                </a:solidFill>
              </a:rPr>
              <a:t>Centers for Disease Control and Prevention</a:t>
            </a:r>
          </a:p>
          <a:p>
            <a:pPr lvl="0" algn="l"/>
            <a:r>
              <a:rPr lang="en-US" sz="1200" b="0" dirty="0">
                <a:solidFill>
                  <a:schemeClr val="tx1"/>
                </a:solidFill>
              </a:rPr>
              <a:t>1600 Clifton Road NE, Mailstop D61, Atlanta,  GA  </a:t>
            </a:r>
            <a:r>
              <a:rPr lang="en-US" sz="1200" b="0" dirty="0" smtClean="0">
                <a:solidFill>
                  <a:schemeClr val="tx1"/>
                </a:solidFill>
              </a:rPr>
              <a:t>30333, USA</a:t>
            </a:r>
            <a:endParaRPr lang="en-US" sz="1200" b="0" dirty="0">
              <a:solidFill>
                <a:schemeClr val="tx1"/>
              </a:solidFill>
            </a:endParaRPr>
          </a:p>
          <a:p>
            <a:pPr lvl="0" algn="l"/>
            <a:r>
              <a:rPr lang="en-US" sz="1200" b="0" dirty="0">
                <a:solidFill>
                  <a:schemeClr val="tx1"/>
                </a:solidFill>
              </a:rPr>
              <a:t>Telephone: 1-404-639-1960/Fax: 1-404-639-1954</a:t>
            </a:r>
          </a:p>
          <a:p>
            <a:pPr lvl="0" algn="l"/>
            <a:r>
              <a:rPr lang="en-US" sz="1200" b="0" dirty="0">
                <a:solidFill>
                  <a:schemeClr val="tx1"/>
                </a:solidFill>
              </a:rPr>
              <a:t>E-mail:  eideditor@cdc.gov 	Web:  http://www.cdc.gov/eid/</a:t>
            </a:r>
          </a:p>
          <a:p>
            <a:pPr lvl="0" algn="l"/>
            <a:endParaRPr lang="en-US" sz="1200" b="0" dirty="0">
              <a:solidFill>
                <a:schemeClr val="tx1"/>
              </a:solidFill>
            </a:endParaRPr>
          </a:p>
          <a:p>
            <a:pPr lvl="0" algn="l"/>
            <a:r>
              <a:rPr lang="en-US" sz="900" b="0" dirty="0">
                <a:solidFill>
                  <a:schemeClr val="tx1"/>
                </a:solidFill>
              </a:rPr>
              <a:t>The findings and conclusions in this report are those of the authors and do not necessarily represent the official position of the Centers for Disease Control and Prevention.</a:t>
            </a:r>
          </a:p>
        </p:txBody>
      </p:sp>
      <p:sp>
        <p:nvSpPr>
          <p:cNvPr id="8" name="Text Placeholder 7"/>
          <p:cNvSpPr>
            <a:spLocks noGrp="1"/>
          </p:cNvSpPr>
          <p:nvPr>
            <p:ph type="body" sz="quarter" idx="11"/>
          </p:nvPr>
        </p:nvSpPr>
        <p:spPr/>
        <p:txBody>
          <a:bodyPr/>
          <a:lstStyle/>
          <a:p>
            <a:r>
              <a:rPr lang="en-US" dirty="0" smtClean="0"/>
              <a:t>National Center for Emerging and </a:t>
            </a:r>
            <a:r>
              <a:rPr lang="en-US" dirty="0" err="1" smtClean="0"/>
              <a:t>Zoonotic</a:t>
            </a:r>
            <a:r>
              <a:rPr lang="en-US" dirty="0" smtClean="0"/>
              <a:t> Infectious Diseases</a:t>
            </a:r>
          </a:p>
          <a:p>
            <a:endParaRPr lang="en-US" dirty="0"/>
          </a:p>
        </p:txBody>
      </p:sp>
      <p:sp>
        <p:nvSpPr>
          <p:cNvPr id="14" name="Text Placeholder 13"/>
          <p:cNvSpPr>
            <a:spLocks noGrp="1"/>
          </p:cNvSpPr>
          <p:nvPr>
            <p:ph type="body" sz="quarter" idx="12"/>
          </p:nvPr>
        </p:nvSpPr>
        <p:spPr/>
        <p:txBody>
          <a:bodyPr/>
          <a:lstStyle/>
          <a:p>
            <a:r>
              <a:rPr lang="en-US" i="1" dirty="0" smtClean="0"/>
              <a:t>Emerging Infectious Diseases</a:t>
            </a:r>
            <a:endParaRPr lang="en-US" i="1" dirty="0"/>
          </a:p>
        </p:txBody>
      </p:sp>
      <p:pic>
        <p:nvPicPr>
          <p:cNvPr id="10" name="Picture 9" descr="Logos of the United States Department of Health and Human Services and Centers for Disease Control and Prevention&#10;"/>
          <p:cNvPicPr>
            <a:picLocks noChangeAspect="1"/>
          </p:cNvPicPr>
          <p:nvPr/>
        </p:nvPicPr>
        <p:blipFill>
          <a:blip r:embed="rId2" cstate="print"/>
          <a:stretch>
            <a:fillRect/>
          </a:stretch>
        </p:blipFill>
        <p:spPr>
          <a:xfrm>
            <a:off x="8763000" y="6477000"/>
            <a:ext cx="190500" cy="190500"/>
          </a:xfrm>
          <a:prstGeom prst="rect">
            <a:avLst/>
          </a:prstGeom>
        </p:spPr>
      </p:pic>
      <p:sp>
        <p:nvSpPr>
          <p:cNvPr id="11" name="Subtitle 1"/>
          <p:cNvSpPr txBox="1">
            <a:spLocks/>
          </p:cNvSpPr>
          <p:nvPr/>
        </p:nvSpPr>
        <p:spPr>
          <a:xfrm>
            <a:off x="838200" y="1676400"/>
            <a:ext cx="7620000" cy="914400"/>
          </a:xfrm>
          <a:prstGeom prst="rect">
            <a:avLst/>
          </a:prstGeom>
        </p:spPr>
        <p:txBody>
          <a:bodyPr/>
          <a:lstStyle>
            <a:lvl1pPr marL="0" indent="0" algn="ctr" defTabSz="914400" rtl="0" eaLnBrk="1" latinLnBrk="0" hangingPunct="1">
              <a:spcBef>
                <a:spcPct val="20000"/>
              </a:spcBef>
              <a:buFont typeface="Arial" pitchFamily="34" charset="0"/>
              <a:buNone/>
              <a:defRPr sz="2000" b="1" kern="1200" baseline="0">
                <a:solidFill>
                  <a:schemeClr val="bg2"/>
                </a:solidFill>
                <a:effectLst/>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1800" dirty="0" smtClean="0"/>
              <a:t>Thank you to all authors</a:t>
            </a:r>
          </a:p>
          <a:p>
            <a:r>
              <a:rPr lang="en-US" sz="1800" dirty="0" err="1"/>
              <a:t>Katrin</a:t>
            </a:r>
            <a:r>
              <a:rPr lang="en-US" sz="1800" dirty="0"/>
              <a:t> S. Kohl, Ray R. Arthur, Ralph O’Connor, and Jose Fernandez</a:t>
            </a:r>
          </a:p>
        </p:txBody>
      </p:sp>
    </p:spTree>
    <p:extLst>
      <p:ext uri="{BB962C8B-B14F-4D97-AF65-F5344CB8AC3E}">
        <p14:creationId xmlns:p14="http://schemas.microsoft.com/office/powerpoint/2010/main" val="400445161"/>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chor="ctr"/>
          <a:lstStyle/>
          <a:p>
            <a:r>
              <a:rPr lang="en-US" dirty="0" smtClean="0"/>
              <a:t>What are International Health Regulations (IHR)?</a:t>
            </a:r>
            <a:endParaRPr lang="en-US" dirty="0"/>
          </a:p>
        </p:txBody>
      </p:sp>
      <p:sp>
        <p:nvSpPr>
          <p:cNvPr id="5" name="Content Placeholder 4"/>
          <p:cNvSpPr>
            <a:spLocks noGrp="1"/>
          </p:cNvSpPr>
          <p:nvPr>
            <p:ph idx="1"/>
          </p:nvPr>
        </p:nvSpPr>
        <p:spPr>
          <a:xfrm>
            <a:off x="457200" y="1600200"/>
            <a:ext cx="8229600" cy="4952999"/>
          </a:xfrm>
        </p:spPr>
        <p:txBody>
          <a:bodyPr/>
          <a:lstStyle/>
          <a:p>
            <a:pPr>
              <a:lnSpc>
                <a:spcPct val="120000"/>
              </a:lnSpc>
            </a:pPr>
            <a:r>
              <a:rPr lang="en-US" dirty="0" smtClean="0"/>
              <a:t>The International </a:t>
            </a:r>
            <a:r>
              <a:rPr lang="en-US" dirty="0"/>
              <a:t>H</a:t>
            </a:r>
            <a:r>
              <a:rPr lang="en-US" dirty="0" smtClean="0"/>
              <a:t>ealth </a:t>
            </a:r>
            <a:r>
              <a:rPr lang="en-US" dirty="0"/>
              <a:t>R</a:t>
            </a:r>
            <a:r>
              <a:rPr lang="en-US" dirty="0" smtClean="0"/>
              <a:t>egulations (IHR) are an international legal instrument that is binding on 194 countries across the globe, including all member states of the World Health Organization (WHO).</a:t>
            </a:r>
          </a:p>
          <a:p>
            <a:pPr lvl="1">
              <a:lnSpc>
                <a:spcPct val="120000"/>
              </a:lnSpc>
            </a:pPr>
            <a:r>
              <a:rPr lang="en-US" sz="2200" dirty="0" smtClean="0"/>
              <a:t>The United States is one of these member states.</a:t>
            </a:r>
          </a:p>
          <a:p>
            <a:pPr>
              <a:lnSpc>
                <a:spcPct val="120000"/>
              </a:lnSpc>
              <a:spcBef>
                <a:spcPts val="1800"/>
              </a:spcBef>
            </a:pPr>
            <a:r>
              <a:rPr lang="en-US" dirty="0" smtClean="0"/>
              <a:t>IHR are intended to:</a:t>
            </a:r>
          </a:p>
          <a:p>
            <a:pPr lvl="1">
              <a:lnSpc>
                <a:spcPct val="120000"/>
              </a:lnSpc>
            </a:pPr>
            <a:r>
              <a:rPr lang="en-US" sz="2200" dirty="0" smtClean="0"/>
              <a:t>help prevent the spread of disease across borders</a:t>
            </a:r>
          </a:p>
          <a:p>
            <a:pPr lvl="1">
              <a:lnSpc>
                <a:spcPct val="120000"/>
              </a:lnSpc>
            </a:pPr>
            <a:r>
              <a:rPr lang="en-US" sz="2200" dirty="0"/>
              <a:t>o</a:t>
            </a:r>
            <a:r>
              <a:rPr lang="en-US" sz="2200" dirty="0" smtClean="0"/>
              <a:t>utline the minimum requirements for functional public health system that allows countries to quickly detect and respond to disease outbreaks in their communities</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65138"/>
            <a:ext cx="8229600" cy="1143000"/>
          </a:xfrm>
        </p:spPr>
        <p:txBody>
          <a:bodyPr anchor="ctr"/>
          <a:lstStyle/>
          <a:p>
            <a:r>
              <a:rPr lang="en-US" dirty="0" smtClean="0"/>
              <a:t>What is International Health Regulations (IHR)? (cont.)</a:t>
            </a:r>
            <a:endParaRPr lang="en-US" dirty="0"/>
          </a:p>
        </p:txBody>
      </p:sp>
      <p:sp>
        <p:nvSpPr>
          <p:cNvPr id="5" name="Content Placeholder 4"/>
          <p:cNvSpPr>
            <a:spLocks noGrp="1"/>
          </p:cNvSpPr>
          <p:nvPr>
            <p:ph idx="1"/>
          </p:nvPr>
        </p:nvSpPr>
        <p:spPr>
          <a:xfrm>
            <a:off x="457200" y="1752600"/>
            <a:ext cx="8229600" cy="4800599"/>
          </a:xfrm>
        </p:spPr>
        <p:txBody>
          <a:bodyPr/>
          <a:lstStyle/>
          <a:p>
            <a:pPr>
              <a:lnSpc>
                <a:spcPct val="130000"/>
              </a:lnSpc>
            </a:pPr>
            <a:r>
              <a:rPr lang="en-US" dirty="0" smtClean="0"/>
              <a:t>Countries are required to quickly notify WHO of severe disease events that could spread internationally, also referred to as public health emergencies of international concern.</a:t>
            </a:r>
          </a:p>
          <a:p>
            <a:pPr lvl="1">
              <a:lnSpc>
                <a:spcPct val="130000"/>
              </a:lnSpc>
            </a:pPr>
            <a:r>
              <a:rPr lang="en-US" sz="2200" dirty="0"/>
              <a:t>This rapid notification allows WHO to quickly guide a coordinated global response to such an event and minimize unnecessary interference on travel or trade.</a:t>
            </a:r>
            <a:endParaRPr lang="en-US" sz="2200" dirty="0" smtClean="0"/>
          </a:p>
          <a:p>
            <a:pPr>
              <a:lnSpc>
                <a:spcPct val="130000"/>
              </a:lnSpc>
              <a:spcBef>
                <a:spcPts val="2000"/>
              </a:spcBef>
            </a:pPr>
            <a:r>
              <a:rPr lang="en-US" dirty="0" smtClean="0"/>
              <a:t>IHR entered into force in June 2007.</a:t>
            </a:r>
          </a:p>
        </p:txBody>
      </p:sp>
    </p:spTree>
    <p:extLst>
      <p:ext uri="{BB962C8B-B14F-4D97-AF65-F5344CB8AC3E}">
        <p14:creationId xmlns:p14="http://schemas.microsoft.com/office/powerpoint/2010/main" val="3861252250"/>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chor="ctr"/>
          <a:lstStyle/>
          <a:p>
            <a:r>
              <a:rPr lang="en-US" dirty="0" smtClean="0"/>
              <a:t>Has the United States reported any major public health events in the last few years?</a:t>
            </a:r>
            <a:endParaRPr lang="en-US" dirty="0"/>
          </a:p>
        </p:txBody>
      </p:sp>
      <p:sp>
        <p:nvSpPr>
          <p:cNvPr id="5" name="Content Placeholder 4"/>
          <p:cNvSpPr>
            <a:spLocks noGrp="1"/>
          </p:cNvSpPr>
          <p:nvPr>
            <p:ph idx="1"/>
          </p:nvPr>
        </p:nvSpPr>
        <p:spPr>
          <a:xfrm>
            <a:off x="457200" y="1600200"/>
            <a:ext cx="8229600" cy="4724399"/>
          </a:xfrm>
        </p:spPr>
        <p:txBody>
          <a:bodyPr/>
          <a:lstStyle/>
          <a:p>
            <a:pPr>
              <a:lnSpc>
                <a:spcPct val="130000"/>
              </a:lnSpc>
              <a:spcBef>
                <a:spcPts val="1000"/>
              </a:spcBef>
            </a:pPr>
            <a:r>
              <a:rPr lang="en-US" dirty="0" smtClean="0"/>
              <a:t>Since June 2007, WHO has assessed and </a:t>
            </a:r>
            <a:r>
              <a:rPr lang="en-US" smtClean="0"/>
              <a:t>posted 28 </a:t>
            </a:r>
            <a:r>
              <a:rPr lang="en-US" dirty="0" smtClean="0"/>
              <a:t>public health events from the United States on a secure website accessible by other WHO Member States, including:</a:t>
            </a:r>
          </a:p>
          <a:p>
            <a:pPr lvl="1">
              <a:lnSpc>
                <a:spcPct val="130000"/>
              </a:lnSpc>
              <a:spcBef>
                <a:spcPts val="1000"/>
              </a:spcBef>
            </a:pPr>
            <a:r>
              <a:rPr lang="en-US" sz="2200" dirty="0" smtClean="0"/>
              <a:t>2009 influenza pandemic</a:t>
            </a:r>
          </a:p>
          <a:p>
            <a:pPr lvl="1">
              <a:lnSpc>
                <a:spcPct val="130000"/>
              </a:lnSpc>
              <a:spcBef>
                <a:spcPts val="1000"/>
              </a:spcBef>
            </a:pPr>
            <a:r>
              <a:rPr lang="en-US" sz="2200" dirty="0"/>
              <a:t>o</a:t>
            </a:r>
            <a:r>
              <a:rPr lang="en-US" sz="2200" dirty="0" smtClean="0"/>
              <a:t>ther novel influenza</a:t>
            </a:r>
          </a:p>
          <a:p>
            <a:pPr lvl="1">
              <a:lnSpc>
                <a:spcPct val="130000"/>
              </a:lnSpc>
              <a:spcBef>
                <a:spcPts val="1000"/>
              </a:spcBef>
            </a:pPr>
            <a:r>
              <a:rPr lang="en-US" sz="2200" dirty="0"/>
              <a:t>s</a:t>
            </a:r>
            <a:r>
              <a:rPr lang="en-US" sz="2200" dirty="0" smtClean="0"/>
              <a:t>everal outbreaks associated with contaminated food items</a:t>
            </a:r>
          </a:p>
        </p:txBody>
      </p:sp>
    </p:spTree>
    <p:extLst>
      <p:ext uri="{BB962C8B-B14F-4D97-AF65-F5344CB8AC3E}">
        <p14:creationId xmlns:p14="http://schemas.microsoft.com/office/powerpoint/2010/main" val="2059363869"/>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chor="ctr"/>
          <a:lstStyle/>
          <a:p>
            <a:r>
              <a:rPr lang="en-US" dirty="0" smtClean="0"/>
              <a:t>What is a potential public health emergency of international concern?</a:t>
            </a:r>
            <a:endParaRPr lang="en-US" dirty="0"/>
          </a:p>
        </p:txBody>
      </p:sp>
      <p:sp>
        <p:nvSpPr>
          <p:cNvPr id="5" name="Content Placeholder 4"/>
          <p:cNvSpPr>
            <a:spLocks noGrp="1"/>
          </p:cNvSpPr>
          <p:nvPr>
            <p:ph idx="1"/>
          </p:nvPr>
        </p:nvSpPr>
        <p:spPr>
          <a:xfrm>
            <a:off x="457200" y="1600200"/>
            <a:ext cx="8229600" cy="4952999"/>
          </a:xfrm>
        </p:spPr>
        <p:txBody>
          <a:bodyPr/>
          <a:lstStyle/>
          <a:p>
            <a:pPr>
              <a:lnSpc>
                <a:spcPct val="118000"/>
              </a:lnSpc>
            </a:pPr>
            <a:r>
              <a:rPr lang="en-US" sz="2100" dirty="0" smtClean="0"/>
              <a:t>A public health emergency of international concern is defined as an extraordinary event that may constitute a public health risk to other countries through international spread of disease and may require an international coordinated response.</a:t>
            </a:r>
          </a:p>
          <a:p>
            <a:pPr>
              <a:lnSpc>
                <a:spcPct val="118000"/>
              </a:lnSpc>
              <a:spcBef>
                <a:spcPts val="1800"/>
              </a:spcBef>
            </a:pPr>
            <a:r>
              <a:rPr lang="en-US" sz="2100" dirty="0" smtClean="0"/>
              <a:t>Four decision criteria are used to assess public health events:</a:t>
            </a:r>
          </a:p>
          <a:p>
            <a:pPr marL="914400" lvl="1" indent="-457200">
              <a:lnSpc>
                <a:spcPct val="118000"/>
              </a:lnSpc>
              <a:buFont typeface="+mj-lt"/>
              <a:buAutoNum type="arabicPeriod"/>
            </a:pPr>
            <a:r>
              <a:rPr lang="en-US" dirty="0"/>
              <a:t>Is the public health impact of this event potentially serious?</a:t>
            </a:r>
          </a:p>
          <a:p>
            <a:pPr marL="914400" lvl="1" indent="-457200">
              <a:lnSpc>
                <a:spcPct val="118000"/>
              </a:lnSpc>
              <a:buFont typeface="+mj-lt"/>
              <a:buAutoNum type="arabicPeriod"/>
            </a:pPr>
            <a:r>
              <a:rPr lang="en-US" dirty="0"/>
              <a:t>Is this event unusual or unexpected?</a:t>
            </a:r>
          </a:p>
          <a:p>
            <a:pPr marL="914400" lvl="1" indent="-457200">
              <a:lnSpc>
                <a:spcPct val="118000"/>
              </a:lnSpc>
              <a:buFont typeface="+mj-lt"/>
              <a:buAutoNum type="arabicPeriod"/>
            </a:pPr>
            <a:r>
              <a:rPr lang="en-US" dirty="0"/>
              <a:t>Is there the potential for international spread?</a:t>
            </a:r>
          </a:p>
          <a:p>
            <a:pPr marL="914400" lvl="1" indent="-457200">
              <a:lnSpc>
                <a:spcPct val="118000"/>
              </a:lnSpc>
              <a:buFont typeface="+mj-lt"/>
              <a:buAutoNum type="arabicPeriod"/>
            </a:pPr>
            <a:r>
              <a:rPr lang="en-US" dirty="0"/>
              <a:t>Is there the potential for travel and trade restrictions?</a:t>
            </a:r>
          </a:p>
          <a:p>
            <a:pPr>
              <a:lnSpc>
                <a:spcPct val="118000"/>
              </a:lnSpc>
              <a:spcBef>
                <a:spcPts val="1800"/>
              </a:spcBef>
            </a:pPr>
            <a:r>
              <a:rPr lang="en-US" sz="2100" dirty="0" smtClean="0"/>
              <a:t>If 2 of the 4 criteria are met, countries are required to notify WHO within 24 hours.</a:t>
            </a:r>
          </a:p>
        </p:txBody>
      </p:sp>
    </p:spTree>
    <p:extLst>
      <p:ext uri="{BB962C8B-B14F-4D97-AF65-F5344CB8AC3E}">
        <p14:creationId xmlns:p14="http://schemas.microsoft.com/office/powerpoint/2010/main" val="2059363869"/>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chor="ctr"/>
          <a:lstStyle/>
          <a:p>
            <a:r>
              <a:rPr lang="en-US" dirty="0" smtClean="0"/>
              <a:t>What is a potential public health emergency of international concern? (cont.)</a:t>
            </a:r>
            <a:endParaRPr lang="en-US" dirty="0"/>
          </a:p>
        </p:txBody>
      </p:sp>
      <p:sp>
        <p:nvSpPr>
          <p:cNvPr id="5" name="Content Placeholder 4"/>
          <p:cNvSpPr>
            <a:spLocks noGrp="1"/>
          </p:cNvSpPr>
          <p:nvPr>
            <p:ph idx="1"/>
          </p:nvPr>
        </p:nvSpPr>
        <p:spPr>
          <a:xfrm>
            <a:off x="457200" y="1600200"/>
            <a:ext cx="8229600" cy="4952999"/>
          </a:xfrm>
        </p:spPr>
        <p:txBody>
          <a:bodyPr/>
          <a:lstStyle/>
          <a:p>
            <a:pPr>
              <a:lnSpc>
                <a:spcPct val="120000"/>
              </a:lnSpc>
            </a:pPr>
            <a:r>
              <a:rPr lang="en-US" sz="2300" dirty="0" smtClean="0"/>
              <a:t>4 diseases always need to be reported to WHO:</a:t>
            </a:r>
          </a:p>
          <a:p>
            <a:pPr lvl="1">
              <a:lnSpc>
                <a:spcPct val="120000"/>
              </a:lnSpc>
              <a:spcBef>
                <a:spcPts val="400"/>
              </a:spcBef>
            </a:pPr>
            <a:r>
              <a:rPr lang="en-US" sz="2200" dirty="0" smtClean="0"/>
              <a:t>Severe acute respiratory syndrome or SARS</a:t>
            </a:r>
          </a:p>
          <a:p>
            <a:pPr lvl="1">
              <a:lnSpc>
                <a:spcPct val="120000"/>
              </a:lnSpc>
              <a:spcBef>
                <a:spcPts val="400"/>
              </a:spcBef>
            </a:pPr>
            <a:r>
              <a:rPr lang="en-US" sz="2200" dirty="0" smtClean="0"/>
              <a:t>Smallpox</a:t>
            </a:r>
          </a:p>
          <a:p>
            <a:pPr lvl="1">
              <a:lnSpc>
                <a:spcPct val="120000"/>
              </a:lnSpc>
              <a:spcBef>
                <a:spcPts val="400"/>
              </a:spcBef>
            </a:pPr>
            <a:r>
              <a:rPr lang="en-US" sz="2200" dirty="0" smtClean="0"/>
              <a:t>New influenza viruses</a:t>
            </a:r>
          </a:p>
          <a:p>
            <a:pPr lvl="1">
              <a:lnSpc>
                <a:spcPct val="120000"/>
              </a:lnSpc>
              <a:spcBef>
                <a:spcPts val="400"/>
              </a:spcBef>
            </a:pPr>
            <a:r>
              <a:rPr lang="en-US" sz="2200" dirty="0" smtClean="0"/>
              <a:t>Wild-type polio</a:t>
            </a:r>
          </a:p>
          <a:p>
            <a:pPr>
              <a:lnSpc>
                <a:spcPct val="120000"/>
              </a:lnSpc>
              <a:spcBef>
                <a:spcPts val="1800"/>
              </a:spcBef>
            </a:pPr>
            <a:r>
              <a:rPr lang="en-US" sz="2300" dirty="0" smtClean="0"/>
              <a:t>The Director-General of WHO determines if the event is a public health emergency of international concern.</a:t>
            </a:r>
          </a:p>
          <a:p>
            <a:pPr>
              <a:lnSpc>
                <a:spcPct val="120000"/>
              </a:lnSpc>
              <a:spcBef>
                <a:spcPts val="1800"/>
              </a:spcBef>
            </a:pPr>
            <a:r>
              <a:rPr lang="en-US" sz="2300" dirty="0" smtClean="0"/>
              <a:t>The role of countries is to assess the magnitude and potential risk involved with an event, and WHO’s role is to make the decision.</a:t>
            </a:r>
          </a:p>
        </p:txBody>
      </p:sp>
    </p:spTree>
    <p:extLst>
      <p:ext uri="{BB962C8B-B14F-4D97-AF65-F5344CB8AC3E}">
        <p14:creationId xmlns:p14="http://schemas.microsoft.com/office/powerpoint/2010/main" val="3684448055"/>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chor="ctr"/>
          <a:lstStyle/>
          <a:p>
            <a:r>
              <a:rPr lang="en-US" dirty="0" smtClean="0"/>
              <a:t>What is a potential public health emergency of international concern? (cont.)</a:t>
            </a:r>
            <a:endParaRPr lang="en-US" dirty="0"/>
          </a:p>
        </p:txBody>
      </p:sp>
      <p:sp>
        <p:nvSpPr>
          <p:cNvPr id="5" name="Content Placeholder 4"/>
          <p:cNvSpPr>
            <a:spLocks noGrp="1"/>
          </p:cNvSpPr>
          <p:nvPr>
            <p:ph idx="1"/>
          </p:nvPr>
        </p:nvSpPr>
        <p:spPr>
          <a:xfrm>
            <a:off x="457200" y="1524000"/>
            <a:ext cx="8229600" cy="5029199"/>
          </a:xfrm>
        </p:spPr>
        <p:txBody>
          <a:bodyPr/>
          <a:lstStyle/>
          <a:p>
            <a:pPr>
              <a:lnSpc>
                <a:spcPct val="125000"/>
              </a:lnSpc>
              <a:spcBef>
                <a:spcPts val="1800"/>
              </a:spcBef>
            </a:pPr>
            <a:r>
              <a:rPr lang="en-US" sz="2300" dirty="0"/>
              <a:t>With this design, WHO, as our global public health authority, can quickly assess the global risk of an event and, if needed, convene countries to mount a coordinated international response</a:t>
            </a:r>
            <a:r>
              <a:rPr lang="en-US" sz="2300" dirty="0" smtClean="0"/>
              <a:t>.</a:t>
            </a:r>
          </a:p>
          <a:p>
            <a:pPr>
              <a:lnSpc>
                <a:spcPct val="125000"/>
              </a:lnSpc>
              <a:spcBef>
                <a:spcPts val="1800"/>
              </a:spcBef>
            </a:pPr>
            <a:r>
              <a:rPr lang="en-US" sz="2300" dirty="0" smtClean="0"/>
              <a:t>Countries don’t need to know what the cause or the source of an outbreak is to report it to WHO.</a:t>
            </a:r>
          </a:p>
          <a:p>
            <a:pPr>
              <a:lnSpc>
                <a:spcPct val="125000"/>
              </a:lnSpc>
              <a:spcBef>
                <a:spcPts val="1800"/>
              </a:spcBef>
            </a:pPr>
            <a:r>
              <a:rPr lang="en-US" sz="2300" dirty="0" smtClean="0"/>
              <a:t>The focus is on early detection and reporting to allow for a public health response before international spread occurs, or at least minimize the global impact of an outbreak.</a:t>
            </a:r>
          </a:p>
        </p:txBody>
      </p:sp>
    </p:spTree>
    <p:extLst>
      <p:ext uri="{BB962C8B-B14F-4D97-AF65-F5344CB8AC3E}">
        <p14:creationId xmlns:p14="http://schemas.microsoft.com/office/powerpoint/2010/main" val="3230543624"/>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chor="ctr"/>
          <a:lstStyle/>
          <a:p>
            <a:r>
              <a:rPr lang="en-US" dirty="0"/>
              <a:t>What is a potential public health emergency of international concern</a:t>
            </a:r>
            <a:r>
              <a:rPr lang="en-US" dirty="0" smtClean="0"/>
              <a:t>? (cont.)</a:t>
            </a:r>
            <a:endParaRPr lang="en-US" dirty="0"/>
          </a:p>
        </p:txBody>
      </p:sp>
      <p:sp>
        <p:nvSpPr>
          <p:cNvPr id="5" name="Content Placeholder 4"/>
          <p:cNvSpPr>
            <a:spLocks noGrp="1"/>
          </p:cNvSpPr>
          <p:nvPr>
            <p:ph idx="1"/>
          </p:nvPr>
        </p:nvSpPr>
        <p:spPr>
          <a:xfrm>
            <a:off x="457200" y="1600200"/>
            <a:ext cx="8229600" cy="4952999"/>
          </a:xfrm>
        </p:spPr>
        <p:txBody>
          <a:bodyPr/>
          <a:lstStyle/>
          <a:p>
            <a:pPr>
              <a:lnSpc>
                <a:spcPct val="120000"/>
              </a:lnSpc>
            </a:pPr>
            <a:r>
              <a:rPr lang="en-US" sz="2200" dirty="0" smtClean="0"/>
              <a:t>An example of SARS:</a:t>
            </a:r>
          </a:p>
          <a:p>
            <a:pPr lvl="1">
              <a:lnSpc>
                <a:spcPct val="120000"/>
              </a:lnSpc>
              <a:spcBef>
                <a:spcPts val="700"/>
              </a:spcBef>
            </a:pPr>
            <a:r>
              <a:rPr lang="en-US" dirty="0" smtClean="0"/>
              <a:t>The outbreak of SARS started in China in 2002.</a:t>
            </a:r>
          </a:p>
          <a:p>
            <a:pPr lvl="1">
              <a:lnSpc>
                <a:spcPct val="120000"/>
              </a:lnSpc>
              <a:spcBef>
                <a:spcPts val="700"/>
              </a:spcBef>
            </a:pPr>
            <a:r>
              <a:rPr lang="en-US" dirty="0" smtClean="0"/>
              <a:t>Early on, we didn’t know that the illness was caused by a coronavirus or that it had likely jumped from animals to human.</a:t>
            </a:r>
          </a:p>
          <a:p>
            <a:pPr lvl="1">
              <a:lnSpc>
                <a:spcPct val="120000"/>
              </a:lnSpc>
              <a:spcBef>
                <a:spcPts val="700"/>
              </a:spcBef>
            </a:pPr>
            <a:r>
              <a:rPr lang="en-US" dirty="0" smtClean="0"/>
              <a:t>The event met 2 </a:t>
            </a:r>
            <a:r>
              <a:rPr lang="en-US" dirty="0"/>
              <a:t>of </a:t>
            </a:r>
            <a:r>
              <a:rPr lang="en-US" dirty="0" smtClean="0"/>
              <a:t>assessment criteria of a public health emergency of international concern:</a:t>
            </a:r>
          </a:p>
          <a:p>
            <a:pPr lvl="2">
              <a:lnSpc>
                <a:spcPct val="120000"/>
              </a:lnSpc>
            </a:pPr>
            <a:r>
              <a:rPr lang="en-US" sz="1900" dirty="0" smtClean="0"/>
              <a:t>Serious impact of public health: the disease could kill people, but we didn’t know what it was, how it was transmitted, how we </a:t>
            </a:r>
            <a:r>
              <a:rPr lang="en-US" sz="1900" dirty="0" smtClean="0"/>
              <a:t>could </a:t>
            </a:r>
            <a:r>
              <a:rPr lang="en-US" sz="1900" dirty="0" smtClean="0"/>
              <a:t>prevent or treat it, and who could get sick from it.</a:t>
            </a:r>
          </a:p>
          <a:p>
            <a:pPr lvl="2">
              <a:lnSpc>
                <a:spcPct val="120000"/>
              </a:lnSpc>
            </a:pPr>
            <a:r>
              <a:rPr lang="en-US" sz="1900" dirty="0" smtClean="0"/>
              <a:t>Potential for international spread:  we knew that the disease affected travelers,  who could ‘export’ the disease to other countries.</a:t>
            </a:r>
          </a:p>
        </p:txBody>
      </p:sp>
    </p:spTree>
    <p:extLst>
      <p:ext uri="{BB962C8B-B14F-4D97-AF65-F5344CB8AC3E}">
        <p14:creationId xmlns:p14="http://schemas.microsoft.com/office/powerpoint/2010/main" val="1352089648"/>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chor="ctr"/>
          <a:lstStyle/>
          <a:p>
            <a:r>
              <a:rPr lang="en-US" dirty="0" smtClean="0"/>
              <a:t>What is a potential public health emergency of international concern? (cont.)</a:t>
            </a:r>
            <a:endParaRPr lang="en-US" dirty="0"/>
          </a:p>
        </p:txBody>
      </p:sp>
      <p:sp>
        <p:nvSpPr>
          <p:cNvPr id="5" name="Content Placeholder 4"/>
          <p:cNvSpPr>
            <a:spLocks noGrp="1"/>
          </p:cNvSpPr>
          <p:nvPr>
            <p:ph idx="1"/>
          </p:nvPr>
        </p:nvSpPr>
        <p:spPr>
          <a:xfrm>
            <a:off x="381000" y="1600200"/>
            <a:ext cx="8458200" cy="4952999"/>
          </a:xfrm>
        </p:spPr>
        <p:txBody>
          <a:bodyPr/>
          <a:lstStyle/>
          <a:p>
            <a:pPr>
              <a:lnSpc>
                <a:spcPct val="120000"/>
              </a:lnSpc>
            </a:pPr>
            <a:r>
              <a:rPr lang="en-US" sz="2000" dirty="0" smtClean="0"/>
              <a:t>An example of SARS (cont.):</a:t>
            </a:r>
          </a:p>
          <a:p>
            <a:pPr lvl="1">
              <a:lnSpc>
                <a:spcPct val="120000"/>
              </a:lnSpc>
              <a:spcBef>
                <a:spcPts val="0"/>
              </a:spcBef>
            </a:pPr>
            <a:r>
              <a:rPr lang="en-US" sz="1900" dirty="0" smtClean="0"/>
              <a:t>This event would have been a prime event to report to WHO under the IHR and to benefit from a coordinated international response.</a:t>
            </a:r>
          </a:p>
          <a:p>
            <a:pPr lvl="1">
              <a:lnSpc>
                <a:spcPct val="120000"/>
              </a:lnSpc>
              <a:spcBef>
                <a:spcPts val="800"/>
              </a:spcBef>
            </a:pPr>
            <a:r>
              <a:rPr lang="en-US" sz="1900" dirty="0" smtClean="0"/>
              <a:t>If we had had the current IHR already in place during the SARS outbreak, it is possible that WHO would have learned sooner about the event.</a:t>
            </a:r>
          </a:p>
          <a:p>
            <a:pPr lvl="2">
              <a:lnSpc>
                <a:spcPct val="120000"/>
              </a:lnSpc>
            </a:pPr>
            <a:r>
              <a:rPr lang="en-US" dirty="0"/>
              <a:t>This could have enabled scientists to potentially identify the cause of this illness sooner.</a:t>
            </a:r>
          </a:p>
          <a:p>
            <a:pPr lvl="2">
              <a:lnSpc>
                <a:spcPct val="120000"/>
              </a:lnSpc>
            </a:pPr>
            <a:r>
              <a:rPr lang="en-US" dirty="0"/>
              <a:t>Some of the significant economic impact on China because of travel warnings by many countries against travel to China might have been prevented through modified global recommendations.</a:t>
            </a:r>
          </a:p>
          <a:p>
            <a:pPr lvl="1">
              <a:lnSpc>
                <a:spcPct val="120000"/>
              </a:lnSpc>
              <a:spcBef>
                <a:spcPts val="800"/>
              </a:spcBef>
            </a:pPr>
            <a:r>
              <a:rPr lang="en-US" sz="1900" dirty="0" smtClean="0"/>
              <a:t>It is because of SARS that the global public health community got together to revise an older set of the international health regulations and adopt the current set.</a:t>
            </a:r>
          </a:p>
          <a:p>
            <a:pPr lvl="1">
              <a:lnSpc>
                <a:spcPct val="120000"/>
              </a:lnSpc>
            </a:pPr>
            <a:endParaRPr lang="en-US" sz="1600" dirty="0" smtClean="0"/>
          </a:p>
        </p:txBody>
      </p:sp>
    </p:spTree>
    <p:extLst>
      <p:ext uri="{BB962C8B-B14F-4D97-AF65-F5344CB8AC3E}">
        <p14:creationId xmlns:p14="http://schemas.microsoft.com/office/powerpoint/2010/main" val="3285062948"/>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CDC OD Light Frame">
  <a:themeElements>
    <a:clrScheme name="NCEZID Light PPT Colors">
      <a:dk1>
        <a:srgbClr val="0039A6"/>
      </a:dk1>
      <a:lt1>
        <a:srgbClr val="FFFFFF"/>
      </a:lt1>
      <a:dk2>
        <a:srgbClr val="3077FF"/>
      </a:dk2>
      <a:lt2>
        <a:srgbClr val="4B4B4B"/>
      </a:lt2>
      <a:accent1>
        <a:srgbClr val="BD3632"/>
      </a:accent1>
      <a:accent2>
        <a:srgbClr val="782327"/>
      </a:accent2>
      <a:accent3>
        <a:srgbClr val="7D7A00"/>
      </a:accent3>
      <a:accent4>
        <a:srgbClr val="156570"/>
      </a:accent4>
      <a:accent5>
        <a:srgbClr val="6E267B"/>
      </a:accent5>
      <a:accent6>
        <a:srgbClr val="002060"/>
      </a:accent6>
      <a:hlink>
        <a:srgbClr val="002060"/>
      </a:hlink>
      <a:folHlink>
        <a:srgbClr val="0053F2"/>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564</TotalTime>
  <Words>2090</Words>
  <Application>Microsoft Office PowerPoint</Application>
  <PresentationFormat>On-screen Show (4:3)</PresentationFormat>
  <Paragraphs>128</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Myriad Web Pro</vt:lpstr>
      <vt:lpstr>Courier New</vt:lpstr>
      <vt:lpstr>Wingdings</vt:lpstr>
      <vt:lpstr>CDC OD Light Frame</vt:lpstr>
      <vt:lpstr>Public Health Events and International  Health Regulations</vt:lpstr>
      <vt:lpstr>What are International Health Regulations (IHR)?</vt:lpstr>
      <vt:lpstr>What is International Health Regulations (IHR)? (cont.)</vt:lpstr>
      <vt:lpstr>Has the United States reported any major public health events in the last few years?</vt:lpstr>
      <vt:lpstr>What is a potential public health emergency of international concern?</vt:lpstr>
      <vt:lpstr>What is a potential public health emergency of international concern? (cont.)</vt:lpstr>
      <vt:lpstr>What is a potential public health emergency of international concern? (cont.)</vt:lpstr>
      <vt:lpstr>What is a potential public health emergency of international concern? (cont.)</vt:lpstr>
      <vt:lpstr>What is a potential public health emergency of international concern? (cont.)</vt:lpstr>
      <vt:lpstr>What is about the IHR system?</vt:lpstr>
      <vt:lpstr>How successful has the IHR system been?</vt:lpstr>
      <vt:lpstr>How successful has the IHR system been? (cont.)</vt:lpstr>
      <vt:lpstr>How successful has the IHR system been? (cont.)</vt:lpstr>
      <vt:lpstr>How successful has the IHR system been? (cont.)</vt:lpstr>
      <vt:lpstr>Why was it necessary for WHO to revise its International Health Regulations back in 2005?</vt:lpstr>
      <vt:lpstr>Is there still room for improving the assessment and reporting of public health events to WHO?</vt:lpstr>
      <vt:lpstr>Is there still room for improving the assessment and reporting of public health events to WHO? (cont.)</vt:lpstr>
      <vt:lpstr>Are there strategies public health authorities can take to help people become better informed about international public health emergencies?</vt:lpstr>
      <vt:lpstr>PowerPoint Presentation</vt:lpstr>
    </vt:vector>
  </TitlesOfParts>
  <Company>CDC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CDC Presentation</dc:title>
  <dc:creator>Centers for Disease Control and Prevention</dc:creator>
  <cp:lastModifiedBy>CDC User</cp:lastModifiedBy>
  <cp:revision>66</cp:revision>
  <dcterms:created xsi:type="dcterms:W3CDTF">2010-02-19T19:04:22Z</dcterms:created>
  <dcterms:modified xsi:type="dcterms:W3CDTF">2013-03-20T13:18:03Z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