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98" r:id="rId4"/>
  </p:sldMasterIdLst>
  <p:notesMasterIdLst>
    <p:notesMasterId r:id="rId10"/>
  </p:notesMasterIdLst>
  <p:sldIdLst>
    <p:sldId id="3836" r:id="rId5"/>
    <p:sldId id="3837" r:id="rId6"/>
    <p:sldId id="3835" r:id="rId7"/>
    <p:sldId id="3839" r:id="rId8"/>
    <p:sldId id="383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0" userDrawn="1">
          <p15:clr>
            <a:srgbClr val="A4A3A4"/>
          </p15:clr>
        </p15:guide>
        <p15:guide id="2" orient="horz" pos="3408" userDrawn="1">
          <p15:clr>
            <a:srgbClr val="A4A3A4"/>
          </p15:clr>
        </p15:guide>
        <p15:guide id="3" pos="6936" userDrawn="1">
          <p15:clr>
            <a:srgbClr val="A4A3A4"/>
          </p15:clr>
        </p15:guide>
        <p15:guide id="4" pos="74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D74FEB1D-7ABD-6B3A-D5BC-C358B0555D6D}" name="Gates, Suzanne (Suzi) (CDC/DDNID/NCCDPHP/DNPAO)" initials="GS((" userId="S::sag6@cdc.gov::25faf6a1-d2cb-487a-9692-d1a47e368334" providerId="AD"/>
  <p188:author id="{6050B38C-95C6-8B32-3B14-2EAABA378A49}" name="Melissa Talbot" initials="MT" userId="S::mtalbot@fhi360.org::f39e1a3b-6764-4731-b99e-574147238280" providerId="AD"/>
  <p188:author id="{BA3F18AA-1011-4C51-0D2C-29818B693BDF}" name="Ekta Saksena" initials="ES" userId="S::esaksena@fhi360.org::073d5ddc-d2ab-49a0-85a2-40e6dcc1fd25" providerId="AD"/>
  <p188:author id="{5737F5DF-83B4-B811-5FD1-F85837F10065}" name="Lisa Tensuan" initials="LT" userId="S::ltensuan@fhi360.org::a9b1ccc6-6b9b-4870-926a-5c9ea660104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homas, Christopher N. (CDC/DDNID/NCCDPHP/DNPAO)" initials="TCN(" lastIdx="10" clrIdx="0">
    <p:extLst>
      <p:ext uri="{19B8F6BF-5375-455C-9EA6-DF929625EA0E}">
        <p15:presenceInfo xmlns:p15="http://schemas.microsoft.com/office/powerpoint/2012/main" userId="S::cnt4@cdc.gov::6723a170-3040-4719-9313-ef50e65c9c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A731"/>
    <a:srgbClr val="8DC63F"/>
    <a:srgbClr val="1366DC"/>
    <a:srgbClr val="00CCE2"/>
    <a:srgbClr val="F1C577"/>
    <a:srgbClr val="AAD571"/>
    <a:srgbClr val="000000"/>
    <a:srgbClr val="8E3074"/>
    <a:srgbClr val="00B1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2" autoAdjust="0"/>
    <p:restoredTop sz="94712" autoAdjust="0"/>
  </p:normalViewPr>
  <p:slideViewPr>
    <p:cSldViewPr snapToGrid="0">
      <p:cViewPr varScale="1">
        <p:scale>
          <a:sx n="108" d="100"/>
          <a:sy n="108" d="100"/>
        </p:scale>
        <p:origin x="678" y="1158"/>
      </p:cViewPr>
      <p:guideLst>
        <p:guide orient="horz" pos="1200"/>
        <p:guide orient="horz" pos="3408"/>
        <p:guide pos="6936"/>
        <p:guide pos="744"/>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7BA811-8917-4F1D-B22F-E96045BFA4E0}" type="datetimeFigureOut">
              <a:rPr lang="en-US" smtClean="0"/>
              <a:t>6/27/2024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0C6A29-4676-420C-BBE3-ACC2B80F64D4}" type="slidenum">
              <a:rPr lang="en-US" smtClean="0"/>
              <a:t>‹#›</a:t>
            </a:fld>
            <a:endParaRPr lang="en-US"/>
          </a:p>
        </p:txBody>
      </p:sp>
    </p:spTree>
    <p:extLst>
      <p:ext uri="{BB962C8B-B14F-4D97-AF65-F5344CB8AC3E}">
        <p14:creationId xmlns:p14="http://schemas.microsoft.com/office/powerpoint/2010/main" val="3804597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40C6A29-4676-420C-BBE3-ACC2B80F64D4}" type="slidenum">
              <a:rPr lang="en-US" smtClean="0"/>
              <a:t>1</a:t>
            </a:fld>
            <a:endParaRPr lang="en-US"/>
          </a:p>
        </p:txBody>
      </p:sp>
    </p:spTree>
    <p:extLst>
      <p:ext uri="{BB962C8B-B14F-4D97-AF65-F5344CB8AC3E}">
        <p14:creationId xmlns:p14="http://schemas.microsoft.com/office/powerpoint/2010/main" val="3031282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40C6A29-4676-420C-BBE3-ACC2B80F64D4}" type="slidenum">
              <a:rPr lang="en-US" smtClean="0"/>
              <a:t>2</a:t>
            </a:fld>
            <a:endParaRPr lang="en-US"/>
          </a:p>
        </p:txBody>
      </p:sp>
    </p:spTree>
    <p:extLst>
      <p:ext uri="{BB962C8B-B14F-4D97-AF65-F5344CB8AC3E}">
        <p14:creationId xmlns:p14="http://schemas.microsoft.com/office/powerpoint/2010/main" val="2511597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40C6A29-4676-420C-BBE3-ACC2B80F64D4}" type="slidenum">
              <a:rPr lang="en-US" smtClean="0"/>
              <a:t>3</a:t>
            </a:fld>
            <a:endParaRPr lang="en-US"/>
          </a:p>
        </p:txBody>
      </p:sp>
    </p:spTree>
    <p:extLst>
      <p:ext uri="{BB962C8B-B14F-4D97-AF65-F5344CB8AC3E}">
        <p14:creationId xmlns:p14="http://schemas.microsoft.com/office/powerpoint/2010/main" val="1410420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40C6A29-4676-420C-BBE3-ACC2B80F64D4}" type="slidenum">
              <a:rPr lang="en-US" smtClean="0"/>
              <a:t>4</a:t>
            </a:fld>
            <a:endParaRPr lang="en-US"/>
          </a:p>
        </p:txBody>
      </p:sp>
    </p:spTree>
    <p:extLst>
      <p:ext uri="{BB962C8B-B14F-4D97-AF65-F5344CB8AC3E}">
        <p14:creationId xmlns:p14="http://schemas.microsoft.com/office/powerpoint/2010/main" val="30281256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40C6A29-4676-420C-BBE3-ACC2B80F64D4}" type="slidenum">
              <a:rPr lang="en-US" smtClean="0"/>
              <a:t>5</a:t>
            </a:fld>
            <a:endParaRPr lang="en-US"/>
          </a:p>
        </p:txBody>
      </p:sp>
    </p:spTree>
    <p:extLst>
      <p:ext uri="{BB962C8B-B14F-4D97-AF65-F5344CB8AC3E}">
        <p14:creationId xmlns:p14="http://schemas.microsoft.com/office/powerpoint/2010/main" val="2156595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4AAD347D-5ACD-4C99-B74B-A9C85AD731AF}" type="datetimeFigureOut">
              <a:rPr lang="en-US" smtClean="0"/>
              <a:t>6/27/2024</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02111984F565}" type="slidenum">
              <a:rPr lang="en-US" smtClean="0"/>
              <a:t>‹#›</a:t>
            </a:fld>
            <a:endParaRPr lang="en-US"/>
          </a:p>
        </p:txBody>
      </p:sp>
      <p:sp>
        <p:nvSpPr>
          <p:cNvPr id="8" name="Freeform 13">
            <a:extLst>
              <a:ext uri="{FF2B5EF4-FFF2-40B4-BE49-F238E27FC236}">
                <a16:creationId xmlns:a16="http://schemas.microsoft.com/office/drawing/2014/main" id="{C3E3079D-93BC-4E37-8E87-B716A2115C8A}"/>
              </a:ext>
            </a:extLst>
          </p:cNvPr>
          <p:cNvSpPr/>
          <p:nvPr userDrawn="1"/>
        </p:nvSpPr>
        <p:spPr>
          <a:xfrm>
            <a:off x="4000500" y="1087403"/>
            <a:ext cx="8191500"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cxnSp>
        <p:nvCxnSpPr>
          <p:cNvPr id="9" name="Straight Connector 8">
            <a:extLst>
              <a:ext uri="{FF2B5EF4-FFF2-40B4-BE49-F238E27FC236}">
                <a16:creationId xmlns:a16="http://schemas.microsoft.com/office/drawing/2014/main" id="{E4D4CCBD-784B-4889-8AD2-D40BCC6A3174}"/>
              </a:ext>
            </a:extLst>
          </p:cNvPr>
          <p:cNvCxnSpPr>
            <a:cxnSpLocks/>
          </p:cNvCxnSpPr>
          <p:nvPr userDrawn="1"/>
        </p:nvCxnSpPr>
        <p:spPr>
          <a:xfrm>
            <a:off x="406241"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0" name="Freeform: Shape 9">
            <a:extLst>
              <a:ext uri="{FF2B5EF4-FFF2-40B4-BE49-F238E27FC236}">
                <a16:creationId xmlns:a16="http://schemas.microsoft.com/office/drawing/2014/main" id="{B2D2EF0F-412A-486C-A05D-95DBC5022065}"/>
              </a:ext>
            </a:extLst>
          </p:cNvPr>
          <p:cNvSpPr/>
          <p:nvPr userDrawn="1"/>
        </p:nvSpPr>
        <p:spPr>
          <a:xfrm>
            <a:off x="5292348" y="1"/>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45E5C59C-D3CE-4D1F-8EF2-33E98561BED2}"/>
              </a:ext>
            </a:extLst>
          </p:cNvPr>
          <p:cNvSpPr/>
          <p:nvPr userDrawn="1"/>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D4791328-A4A6-465B-8761-B8CE8D571898}"/>
              </a:ext>
            </a:extLst>
          </p:cNvPr>
          <p:cNvSpPr/>
          <p:nvPr userDrawn="1"/>
        </p:nvSpPr>
        <p:spPr>
          <a:xfrm>
            <a:off x="1569044" y="514898"/>
            <a:ext cx="2393351" cy="23284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7B3C50FA-4C64-4040-B634-A1764F063648}"/>
              </a:ext>
            </a:extLst>
          </p:cNvPr>
          <p:cNvSpPr/>
          <p:nvPr userDrawn="1"/>
        </p:nvSpPr>
        <p:spPr>
          <a:xfrm flipH="1">
            <a:off x="0" y="2949740"/>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Arc 13">
            <a:extLst>
              <a:ext uri="{FF2B5EF4-FFF2-40B4-BE49-F238E27FC236}">
                <a16:creationId xmlns:a16="http://schemas.microsoft.com/office/drawing/2014/main" id="{6162AD5B-A5DE-45A1-9916-836A1D128947}"/>
              </a:ext>
            </a:extLst>
          </p:cNvPr>
          <p:cNvSpPr/>
          <p:nvPr userDrawn="1"/>
        </p:nvSpPr>
        <p:spPr>
          <a:xfrm rot="16200000">
            <a:off x="1539683" y="4203427"/>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5493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9/3/20XX</a:t>
            </a:r>
          </a:p>
        </p:txBody>
      </p:sp>
      <p:sp>
        <p:nvSpPr>
          <p:cNvPr id="5" name="Footer Placeholder 4"/>
          <p:cNvSpPr>
            <a:spLocks noGrp="1"/>
          </p:cNvSpPr>
          <p:nvPr>
            <p:ph type="ftr" sz="quarter" idx="11"/>
          </p:nvPr>
        </p:nvSpPr>
        <p:spPr/>
        <p:txBody>
          <a:bodyPr/>
          <a:lstStyle/>
          <a:p>
            <a:pPr>
              <a:defRPr/>
            </a:pPr>
            <a:r>
              <a:rPr lang="en-US">
                <a:solidFill>
                  <a:prstClr val="black">
                    <a:tint val="75000"/>
                  </a:prstClr>
                </a:solidFill>
              </a:rPr>
              <a:t>Presentation Title</a:t>
            </a:r>
          </a:p>
        </p:txBody>
      </p:sp>
      <p:sp>
        <p:nvSpPr>
          <p:cNvPr id="6" name="Slide Number Placeholder 5"/>
          <p:cNvSpPr>
            <a:spLocks noGrp="1"/>
          </p:cNvSpPr>
          <p:nvPr>
            <p:ph type="sldNum" sz="quarter" idx="12"/>
          </p:nvPr>
        </p:nvSpPr>
        <p:spPr/>
        <p:txBody>
          <a:body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62147243"/>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pPr>
              <a:defRPr/>
            </a:pPr>
            <a:r>
              <a:rPr lang="en-US">
                <a:solidFill>
                  <a:prstClr val="black">
                    <a:tint val="75000"/>
                  </a:prstClr>
                </a:solidFill>
              </a:rPr>
              <a:t>9/3/20XX</a:t>
            </a:r>
          </a:p>
        </p:txBody>
      </p:sp>
      <p:sp>
        <p:nvSpPr>
          <p:cNvPr id="5" name="Footer Placeholder 4"/>
          <p:cNvSpPr>
            <a:spLocks noGrp="1"/>
          </p:cNvSpPr>
          <p:nvPr>
            <p:ph type="ftr" sz="quarter" idx="11"/>
          </p:nvPr>
        </p:nvSpPr>
        <p:spPr>
          <a:xfrm>
            <a:off x="774923" y="5951811"/>
            <a:ext cx="7896279" cy="365125"/>
          </a:xfrm>
        </p:spPr>
        <p:txBody>
          <a:bodyPr/>
          <a:lstStyle/>
          <a:p>
            <a:pPr>
              <a:defRPr/>
            </a:pPr>
            <a:r>
              <a:rPr lang="en-US">
                <a:solidFill>
                  <a:prstClr val="black">
                    <a:tint val="75000"/>
                  </a:prstClr>
                </a:solidFill>
              </a:rPr>
              <a:t>Presentation Title</a:t>
            </a: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010584664"/>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cSld name="Comparison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983E-E761-4429-9203-7FE8B2DB67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1E9B7-62BE-49BA-AC6B-55250D66277F}"/>
              </a:ext>
            </a:extLst>
          </p:cNvPr>
          <p:cNvSpPr>
            <a:spLocks noGrp="1"/>
          </p:cNvSpPr>
          <p:nvPr>
            <p:ph type="body" idx="1"/>
          </p:nvPr>
        </p:nvSpPr>
        <p:spPr>
          <a:xfrm>
            <a:off x="839788" y="1681163"/>
            <a:ext cx="32918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1A3FD-B90A-4C31-BD6B-581F9E2E0E5E}"/>
              </a:ext>
            </a:extLst>
          </p:cNvPr>
          <p:cNvSpPr>
            <a:spLocks noGrp="1"/>
          </p:cNvSpPr>
          <p:nvPr>
            <p:ph sz="half" idx="2"/>
          </p:nvPr>
        </p:nvSpPr>
        <p:spPr>
          <a:xfrm>
            <a:off x="839788" y="2505075"/>
            <a:ext cx="3291840"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0D1D55-B722-4968-B171-AF3B462DDAD8}"/>
              </a:ext>
            </a:extLst>
          </p:cNvPr>
          <p:cNvSpPr>
            <a:spLocks noGrp="1"/>
          </p:cNvSpPr>
          <p:nvPr>
            <p:ph type="body" sz="quarter" idx="3"/>
          </p:nvPr>
        </p:nvSpPr>
        <p:spPr>
          <a:xfrm>
            <a:off x="4453128" y="1681163"/>
            <a:ext cx="32918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1085A8-02C2-4E7F-935E-5AEECBAD19BE}"/>
              </a:ext>
            </a:extLst>
          </p:cNvPr>
          <p:cNvSpPr>
            <a:spLocks noGrp="1"/>
          </p:cNvSpPr>
          <p:nvPr>
            <p:ph sz="quarter" idx="4"/>
          </p:nvPr>
        </p:nvSpPr>
        <p:spPr>
          <a:xfrm>
            <a:off x="4453128" y="2505075"/>
            <a:ext cx="3291840"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8A5018-8A77-40E8-B159-4894ECF228B1}"/>
              </a:ext>
            </a:extLst>
          </p:cNvPr>
          <p:cNvSpPr>
            <a:spLocks noGrp="1"/>
          </p:cNvSpPr>
          <p:nvPr>
            <p:ph type="dt" sz="half" idx="10"/>
          </p:nvPr>
        </p:nvSpPr>
        <p:spPr/>
        <p:txBody>
          <a:bodyPr/>
          <a:lstStyle>
            <a:lvl1pPr>
              <a:defRPr>
                <a:latin typeface="+mn-lt"/>
              </a:defRPr>
            </a:lvl1pPr>
          </a:lstStyle>
          <a:p>
            <a:pPr>
              <a:defRPr/>
            </a:pPr>
            <a:r>
              <a:rPr lang="en-US">
                <a:solidFill>
                  <a:prstClr val="black">
                    <a:tint val="75000"/>
                  </a:prstClr>
                </a:solidFill>
              </a:rPr>
              <a:t>9/3/20XX</a:t>
            </a:r>
          </a:p>
        </p:txBody>
      </p:sp>
      <p:sp>
        <p:nvSpPr>
          <p:cNvPr id="8" name="Footer Placeholder 7">
            <a:extLst>
              <a:ext uri="{FF2B5EF4-FFF2-40B4-BE49-F238E27FC236}">
                <a16:creationId xmlns:a16="http://schemas.microsoft.com/office/drawing/2014/main" id="{8AD79441-8908-4461-9FDD-BCE638837098}"/>
              </a:ext>
            </a:extLst>
          </p:cNvPr>
          <p:cNvSpPr>
            <a:spLocks noGrp="1"/>
          </p:cNvSpPr>
          <p:nvPr>
            <p:ph type="ftr" sz="quarter" idx="11"/>
          </p:nvPr>
        </p:nvSpPr>
        <p:spPr/>
        <p:txBody>
          <a:bodyPr/>
          <a:lstStyle>
            <a:lvl1pPr>
              <a:defRPr>
                <a:latin typeface="+mn-lt"/>
              </a:defRPr>
            </a:lvl1pPr>
          </a:lstStyle>
          <a:p>
            <a:pPr>
              <a:defRPr/>
            </a:pPr>
            <a:r>
              <a:rPr lang="en-US">
                <a:solidFill>
                  <a:prstClr val="black">
                    <a:tint val="75000"/>
                  </a:prstClr>
                </a:solidFill>
              </a:rPr>
              <a:t>Presentation Title</a:t>
            </a:r>
          </a:p>
        </p:txBody>
      </p:sp>
      <p:sp>
        <p:nvSpPr>
          <p:cNvPr id="9" name="Slide Number Placeholder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
        <p:nvSpPr>
          <p:cNvPr id="12" name="Text Placeholder 4">
            <a:extLst>
              <a:ext uri="{FF2B5EF4-FFF2-40B4-BE49-F238E27FC236}">
                <a16:creationId xmlns:a16="http://schemas.microsoft.com/office/drawing/2014/main" id="{ACF5677B-E56F-4452-ADDC-DA0E20A955EC}"/>
              </a:ext>
            </a:extLst>
          </p:cNvPr>
          <p:cNvSpPr>
            <a:spLocks noGrp="1"/>
          </p:cNvSpPr>
          <p:nvPr>
            <p:ph type="body" sz="quarter" idx="13"/>
          </p:nvPr>
        </p:nvSpPr>
        <p:spPr>
          <a:xfrm>
            <a:off x="8065008" y="1681163"/>
            <a:ext cx="32918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a:extLst>
              <a:ext uri="{FF2B5EF4-FFF2-40B4-BE49-F238E27FC236}">
                <a16:creationId xmlns:a16="http://schemas.microsoft.com/office/drawing/2014/main" id="{865D9C09-AB3B-40EB-B1DA-9C6D72343451}"/>
              </a:ext>
            </a:extLst>
          </p:cNvPr>
          <p:cNvSpPr>
            <a:spLocks noGrp="1"/>
          </p:cNvSpPr>
          <p:nvPr>
            <p:ph sz="quarter" idx="14"/>
          </p:nvPr>
        </p:nvSpPr>
        <p:spPr>
          <a:xfrm>
            <a:off x="8065008" y="2505075"/>
            <a:ext cx="3291840"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08094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2 small pictures">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5A614E3F-4FB2-4152-A59C-941C908D7B05}"/>
              </a:ext>
            </a:extLst>
          </p:cNvPr>
          <p:cNvSpPr>
            <a:spLocks noGrp="1"/>
          </p:cNvSpPr>
          <p:nvPr>
            <p:ph type="pic" sz="quarter" idx="13"/>
          </p:nvPr>
        </p:nvSpPr>
        <p:spPr>
          <a:xfrm>
            <a:off x="7200479" y="1150210"/>
            <a:ext cx="2207046" cy="2204178"/>
          </a:xfrm>
          <a:custGeom>
            <a:avLst/>
            <a:gdLst>
              <a:gd name="connsiteX0" fmla="*/ 1098749 w 2207046"/>
              <a:gd name="connsiteY0" fmla="*/ 0 h 2204178"/>
              <a:gd name="connsiteX1" fmla="*/ 2201707 w 2207046"/>
              <a:gd name="connsiteY1" fmla="*/ 995326 h 2204178"/>
              <a:gd name="connsiteX2" fmla="*/ 2207046 w 2207046"/>
              <a:gd name="connsiteY2" fmla="*/ 1101058 h 2204178"/>
              <a:gd name="connsiteX3" fmla="*/ 2207046 w 2207046"/>
              <a:gd name="connsiteY3" fmla="*/ 1116306 h 2204178"/>
              <a:gd name="connsiteX4" fmla="*/ 2201707 w 2207046"/>
              <a:gd name="connsiteY4" fmla="*/ 1222039 h 2204178"/>
              <a:gd name="connsiteX5" fmla="*/ 1322187 w 2207046"/>
              <a:gd name="connsiteY5" fmla="*/ 2194840 h 2204178"/>
              <a:gd name="connsiteX6" fmla="*/ 1260999 w 2207046"/>
              <a:gd name="connsiteY6" fmla="*/ 2204178 h 2204178"/>
              <a:gd name="connsiteX7" fmla="*/ 936500 w 2207046"/>
              <a:gd name="connsiteY7" fmla="*/ 2204178 h 2204178"/>
              <a:gd name="connsiteX8" fmla="*/ 875311 w 2207046"/>
              <a:gd name="connsiteY8" fmla="*/ 2194840 h 2204178"/>
              <a:gd name="connsiteX9" fmla="*/ 12592 w 2207046"/>
              <a:gd name="connsiteY9" fmla="*/ 1332120 h 2204178"/>
              <a:gd name="connsiteX10" fmla="*/ 0 w 2207046"/>
              <a:gd name="connsiteY10" fmla="*/ 1249617 h 2204178"/>
              <a:gd name="connsiteX11" fmla="*/ 0 w 2207046"/>
              <a:gd name="connsiteY11" fmla="*/ 967747 h 2204178"/>
              <a:gd name="connsiteX12" fmla="*/ 12592 w 2207046"/>
              <a:gd name="connsiteY12" fmla="*/ 885244 h 2204178"/>
              <a:gd name="connsiteX13" fmla="*/ 1098749 w 2207046"/>
              <a:gd name="connsiteY13" fmla="*/ 0 h 2204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07046" h="2204178">
                <a:moveTo>
                  <a:pt x="1098749" y="0"/>
                </a:moveTo>
                <a:cubicBezTo>
                  <a:pt x="1672788" y="0"/>
                  <a:pt x="2144931" y="436266"/>
                  <a:pt x="2201707" y="995326"/>
                </a:cubicBezTo>
                <a:lnTo>
                  <a:pt x="2207046" y="1101058"/>
                </a:lnTo>
                <a:lnTo>
                  <a:pt x="2207046" y="1116306"/>
                </a:lnTo>
                <a:lnTo>
                  <a:pt x="2201707" y="1222039"/>
                </a:lnTo>
                <a:cubicBezTo>
                  <a:pt x="2152501" y="1706557"/>
                  <a:pt x="1791308" y="2098844"/>
                  <a:pt x="1322187" y="2194840"/>
                </a:cubicBezTo>
                <a:lnTo>
                  <a:pt x="1260999" y="2204178"/>
                </a:lnTo>
                <a:lnTo>
                  <a:pt x="936500" y="2204178"/>
                </a:lnTo>
                <a:lnTo>
                  <a:pt x="875311" y="2194840"/>
                </a:lnTo>
                <a:cubicBezTo>
                  <a:pt x="442276" y="2106228"/>
                  <a:pt x="101204" y="1765156"/>
                  <a:pt x="12592" y="1332120"/>
                </a:cubicBezTo>
                <a:lnTo>
                  <a:pt x="0" y="1249617"/>
                </a:lnTo>
                <a:lnTo>
                  <a:pt x="0" y="967747"/>
                </a:lnTo>
                <a:lnTo>
                  <a:pt x="12592" y="885244"/>
                </a:lnTo>
                <a:cubicBezTo>
                  <a:pt x="115972" y="380036"/>
                  <a:pt x="562980" y="0"/>
                  <a:pt x="1098749" y="0"/>
                </a:cubicBezTo>
                <a:close/>
              </a:path>
            </a:pathLst>
          </a:custGeom>
        </p:spPr>
        <p:txBody>
          <a:bodyPr wrap="square" anchor="ctr">
            <a:noAutofit/>
          </a:bodyPr>
          <a:lstStyle>
            <a:lvl1pPr algn="ctr">
              <a:buNone/>
              <a:defRPr sz="1800"/>
            </a:lvl1pPr>
          </a:lstStyle>
          <a:p>
            <a:r>
              <a:rPr lang="en-US"/>
              <a:t>Click icon to add picture</a:t>
            </a:r>
          </a:p>
        </p:txBody>
      </p:sp>
      <p:sp>
        <p:nvSpPr>
          <p:cNvPr id="21" name="Picture Placeholder 20">
            <a:extLst>
              <a:ext uri="{FF2B5EF4-FFF2-40B4-BE49-F238E27FC236}">
                <a16:creationId xmlns:a16="http://schemas.microsoft.com/office/drawing/2014/main" id="{8A1F486A-F545-4642-B1CB-5356704413D3}"/>
              </a:ext>
            </a:extLst>
          </p:cNvPr>
          <p:cNvSpPr>
            <a:spLocks noGrp="1"/>
          </p:cNvSpPr>
          <p:nvPr>
            <p:ph type="pic" sz="quarter" idx="14"/>
          </p:nvPr>
        </p:nvSpPr>
        <p:spPr>
          <a:xfrm>
            <a:off x="8444632" y="2579683"/>
            <a:ext cx="3096807" cy="3096807"/>
          </a:xfrm>
          <a:custGeom>
            <a:avLst/>
            <a:gdLst>
              <a:gd name="connsiteX0" fmla="*/ 1548404 w 3096807"/>
              <a:gd name="connsiteY0" fmla="*/ 0 h 3096807"/>
              <a:gd name="connsiteX1" fmla="*/ 3096807 w 3096807"/>
              <a:gd name="connsiteY1" fmla="*/ 1548404 h 3096807"/>
              <a:gd name="connsiteX2" fmla="*/ 1548404 w 3096807"/>
              <a:gd name="connsiteY2" fmla="*/ 3096807 h 3096807"/>
              <a:gd name="connsiteX3" fmla="*/ 0 w 3096807"/>
              <a:gd name="connsiteY3" fmla="*/ 1548404 h 3096807"/>
              <a:gd name="connsiteX4" fmla="*/ 1548404 w 3096807"/>
              <a:gd name="connsiteY4" fmla="*/ 0 h 30968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6807" h="3096807">
                <a:moveTo>
                  <a:pt x="1548404" y="0"/>
                </a:moveTo>
                <a:cubicBezTo>
                  <a:pt x="2403564" y="0"/>
                  <a:pt x="3096807" y="693243"/>
                  <a:pt x="3096807" y="1548404"/>
                </a:cubicBezTo>
                <a:cubicBezTo>
                  <a:pt x="3096807" y="2403564"/>
                  <a:pt x="2403564" y="3096807"/>
                  <a:pt x="1548404" y="3096807"/>
                </a:cubicBezTo>
                <a:cubicBezTo>
                  <a:pt x="693243" y="3096807"/>
                  <a:pt x="0" y="2403564"/>
                  <a:pt x="0" y="1548404"/>
                </a:cubicBezTo>
                <a:cubicBezTo>
                  <a:pt x="0" y="693243"/>
                  <a:pt x="693243" y="0"/>
                  <a:pt x="1548404" y="0"/>
                </a:cubicBezTo>
                <a:close/>
              </a:path>
            </a:pathLst>
          </a:custGeom>
        </p:spPr>
        <p:txBody>
          <a:bodyPr wrap="square" anchor="ctr">
            <a:noAutofit/>
          </a:bodyPr>
          <a:lstStyle>
            <a:lvl1pPr algn="ctr">
              <a:buNone/>
              <a:defRPr sz="1800"/>
            </a:lvl1pPr>
          </a:lstStyle>
          <a:p>
            <a:r>
              <a:rPr lang="en-US"/>
              <a:t>Click icon to add picture</a:t>
            </a:r>
          </a:p>
        </p:txBody>
      </p:sp>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a:xfrm>
            <a:off x="539496" y="365124"/>
            <a:ext cx="5806440" cy="132588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539496" y="1825625"/>
            <a:ext cx="5806440" cy="4352544"/>
          </a:xfrm>
        </p:spPr>
        <p:txBody>
          <a:bodyPr>
            <a:normAutofit/>
          </a:bodyPr>
          <a:lstStyle>
            <a:lvl1pPr marL="0" indent="0">
              <a:lnSpc>
                <a:spcPct val="110000"/>
              </a:lnSpc>
              <a:buNone/>
              <a:defRPr sz="2400"/>
            </a:lvl1pPr>
            <a:lvl2pPr marL="228600">
              <a:lnSpc>
                <a:spcPct val="110000"/>
              </a:lnSpc>
              <a:defRPr sz="2000"/>
            </a:lvl2pPr>
            <a:lvl3pPr marL="457200">
              <a:lnSpc>
                <a:spcPct val="110000"/>
              </a:lnSpc>
              <a:defRPr sz="1800"/>
            </a:lvl3pPr>
            <a:lvl4pPr marL="685800">
              <a:lnSpc>
                <a:spcPct val="110000"/>
              </a:lnSpc>
              <a:defRPr sz="1600"/>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lvl1pPr>
              <a:defRPr>
                <a:latin typeface="+mn-lt"/>
              </a:defRPr>
            </a:lvl1pPr>
          </a:lstStyle>
          <a:p>
            <a:pPr>
              <a:defRPr/>
            </a:pPr>
            <a:r>
              <a:rPr lang="en-US">
                <a:solidFill>
                  <a:prstClr val="black">
                    <a:tint val="75000"/>
                  </a:prstClr>
                </a:solidFill>
              </a:rPr>
              <a:t>9/3/20XX</a:t>
            </a:r>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lvl1pPr>
              <a:defRPr>
                <a:latin typeface="+mn-lt"/>
              </a:defRPr>
            </a:lvl1pPr>
          </a:lstStyle>
          <a:p>
            <a:pPr>
              <a:defRPr/>
            </a:pPr>
            <a:r>
              <a:rPr lang="en-US">
                <a:solidFill>
                  <a:prstClr val="black">
                    <a:tint val="75000"/>
                  </a:prstClr>
                </a:solidFill>
              </a:rPr>
              <a:t>Presentation Title</a:t>
            </a:r>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
        <p:nvSpPr>
          <p:cNvPr id="10" name="Oval 9">
            <a:extLst>
              <a:ext uri="{FF2B5EF4-FFF2-40B4-BE49-F238E27FC236}">
                <a16:creationId xmlns:a16="http://schemas.microsoft.com/office/drawing/2014/main" id="{E8E71C73-7BAD-4838-88C1-42E045A9D179}"/>
              </a:ext>
            </a:extLst>
          </p:cNvPr>
          <p:cNvSpPr/>
          <p:nvPr userDrawn="1"/>
        </p:nvSpPr>
        <p:spPr>
          <a:xfrm>
            <a:off x="10249620" y="1555068"/>
            <a:ext cx="819303" cy="79707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44560922-5803-412D-880B-065E75DCBC0A}"/>
              </a:ext>
            </a:extLst>
          </p:cNvPr>
          <p:cNvSpPr/>
          <p:nvPr userDrawn="1"/>
        </p:nvSpPr>
        <p:spPr>
          <a:xfrm>
            <a:off x="7590089" y="4034393"/>
            <a:ext cx="876704" cy="876704"/>
          </a:xfrm>
          <a:prstGeom prst="rect">
            <a:avLst/>
          </a:prstGeom>
          <a:noFill/>
          <a:ln w="127000">
            <a:solidFill>
              <a:schemeClr val="accent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08399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lvl1pPr>
              <a:defRPr>
                <a:latin typeface="+mn-lt"/>
              </a:defRPr>
            </a:lvl1pPr>
          </a:lstStyle>
          <a:p>
            <a:pPr>
              <a:defRPr/>
            </a:pPr>
            <a:r>
              <a:rPr lang="en-US">
                <a:solidFill>
                  <a:prstClr val="black">
                    <a:tint val="75000"/>
                  </a:prstClr>
                </a:solidFill>
              </a:rPr>
              <a:t>9/3/20XX</a:t>
            </a:r>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lvl1pPr>
              <a:defRPr>
                <a:latin typeface="+mn-lt"/>
              </a:defRPr>
            </a:lvl1pPr>
          </a:lstStyle>
          <a:p>
            <a:pPr>
              <a:defRPr/>
            </a:pPr>
            <a:r>
              <a:rPr lang="en-US">
                <a:solidFill>
                  <a:prstClr val="black">
                    <a:tint val="75000"/>
                  </a:prstClr>
                </a:solidFill>
              </a:rPr>
              <a:t>Presentation Title</a:t>
            </a:r>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
        <p:nvSpPr>
          <p:cNvPr id="6" name="Freeform: Shape 5">
            <a:extLst>
              <a:ext uri="{FF2B5EF4-FFF2-40B4-BE49-F238E27FC236}">
                <a16:creationId xmlns:a16="http://schemas.microsoft.com/office/drawing/2014/main" id="{DC13EF9C-0B5A-4364-91AA-E5DD5B536E54}"/>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8F674475-6327-490A-BD7F-084F5C07F2E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Content Placeholder 2">
            <a:extLst>
              <a:ext uri="{FF2B5EF4-FFF2-40B4-BE49-F238E27FC236}">
                <a16:creationId xmlns:a16="http://schemas.microsoft.com/office/drawing/2014/main" id="{4753B078-30BA-4AB9-A020-EE8D9404B69E}"/>
              </a:ext>
            </a:extLst>
          </p:cNvPr>
          <p:cNvSpPr>
            <a:spLocks noGrp="1"/>
          </p:cNvSpPr>
          <p:nvPr>
            <p:ph idx="1"/>
          </p:nvPr>
        </p:nvSpPr>
        <p:spPr>
          <a:xfrm>
            <a:off x="838200" y="1911096"/>
            <a:ext cx="105156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989230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ote slide with picture">
    <p:bg>
      <p:bgPr>
        <a:solidFill>
          <a:schemeClr val="tx1"/>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63E3FD7E-C80A-4707-A8E9-4134DF91F3FF}"/>
              </a:ext>
            </a:extLst>
          </p:cNvPr>
          <p:cNvSpPr>
            <a:spLocks noGrp="1"/>
          </p:cNvSpPr>
          <p:nvPr>
            <p:ph type="pic" sz="quarter" idx="10"/>
          </p:nvPr>
        </p:nvSpPr>
        <p:spPr>
          <a:xfrm>
            <a:off x="0" y="1"/>
            <a:ext cx="12192000" cy="6858000"/>
          </a:xfrm>
        </p:spPr>
        <p:txBody>
          <a:bodyPr/>
          <a:lstStyle>
            <a:lvl1pPr>
              <a:buNone/>
              <a:defRPr>
                <a:solidFill>
                  <a:schemeClr val="bg1"/>
                </a:solidFill>
              </a:defRPr>
            </a:lvl1pPr>
          </a:lstStyle>
          <a:p>
            <a:r>
              <a:rPr lang="en-US"/>
              <a:t>Click icon to add picture</a:t>
            </a:r>
          </a:p>
        </p:txBody>
      </p:sp>
      <p:sp>
        <p:nvSpPr>
          <p:cNvPr id="10" name="Title 9">
            <a:extLst>
              <a:ext uri="{FF2B5EF4-FFF2-40B4-BE49-F238E27FC236}">
                <a16:creationId xmlns:a16="http://schemas.microsoft.com/office/drawing/2014/main" id="{10EC23F5-CD2E-4207-A4E6-73BDFF74D868}"/>
              </a:ext>
            </a:extLst>
          </p:cNvPr>
          <p:cNvSpPr>
            <a:spLocks noGrp="1"/>
          </p:cNvSpPr>
          <p:nvPr>
            <p:ph type="title"/>
          </p:nvPr>
        </p:nvSpPr>
        <p:spPr>
          <a:xfrm>
            <a:off x="3111500" y="370600"/>
            <a:ext cx="5923842" cy="5923842"/>
          </a:xfrm>
          <a:custGeom>
            <a:avLst/>
            <a:gdLst>
              <a:gd name="connsiteX0" fmla="*/ 2961921 w 5923842"/>
              <a:gd name="connsiteY0" fmla="*/ 0 h 5923842"/>
              <a:gd name="connsiteX1" fmla="*/ 5923842 w 5923842"/>
              <a:gd name="connsiteY1" fmla="*/ 2961921 h 5923842"/>
              <a:gd name="connsiteX2" fmla="*/ 2961921 w 5923842"/>
              <a:gd name="connsiteY2" fmla="*/ 5923842 h 5923842"/>
              <a:gd name="connsiteX3" fmla="*/ 0 w 5923842"/>
              <a:gd name="connsiteY3" fmla="*/ 2961921 h 5923842"/>
              <a:gd name="connsiteX4" fmla="*/ 2961921 w 5923842"/>
              <a:gd name="connsiteY4" fmla="*/ 0 h 5923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23842" h="5923842">
                <a:moveTo>
                  <a:pt x="2961921" y="0"/>
                </a:moveTo>
                <a:cubicBezTo>
                  <a:pt x="4597745" y="0"/>
                  <a:pt x="5923842" y="1326097"/>
                  <a:pt x="5923842" y="2961921"/>
                </a:cubicBezTo>
                <a:cubicBezTo>
                  <a:pt x="5923842" y="4597745"/>
                  <a:pt x="4597745" y="5923842"/>
                  <a:pt x="2961921" y="5923842"/>
                </a:cubicBezTo>
                <a:cubicBezTo>
                  <a:pt x="1326097" y="5923842"/>
                  <a:pt x="0" y="4597745"/>
                  <a:pt x="0" y="2961921"/>
                </a:cubicBezTo>
                <a:cubicBezTo>
                  <a:pt x="0" y="1326097"/>
                  <a:pt x="1326097" y="0"/>
                  <a:pt x="2961921" y="0"/>
                </a:cubicBezTo>
                <a:close/>
              </a:path>
            </a:pathLst>
          </a:custGeom>
          <a:solidFill>
            <a:schemeClr val="bg1">
              <a:alpha val="95000"/>
            </a:schemeClr>
          </a:solidFill>
        </p:spPr>
        <p:txBody>
          <a:bodyPr wrap="square" lIns="457200" rIns="457200" bIns="2331720" anchor="b" anchorCtr="0">
            <a:noAutofit/>
          </a:bodyPr>
          <a:lstStyle>
            <a:lvl1pPr algn="ctr">
              <a:defRPr sz="4000">
                <a:solidFill>
                  <a:schemeClr val="tx1"/>
                </a:solidFill>
              </a:defRPr>
            </a:lvl1pPr>
          </a:lstStyle>
          <a:p>
            <a:r>
              <a:rPr lang="en-US"/>
              <a:t>Click to edit Master title style</a:t>
            </a:r>
          </a:p>
        </p:txBody>
      </p:sp>
      <p:sp>
        <p:nvSpPr>
          <p:cNvPr id="3" name="Text Placeholder 2">
            <a:extLst>
              <a:ext uri="{FF2B5EF4-FFF2-40B4-BE49-F238E27FC236}">
                <a16:creationId xmlns:a16="http://schemas.microsoft.com/office/drawing/2014/main" id="{9E1462C4-0E4B-4DB7-A8BF-FE55142760AF}"/>
              </a:ext>
            </a:extLst>
          </p:cNvPr>
          <p:cNvSpPr>
            <a:spLocks noGrp="1"/>
          </p:cNvSpPr>
          <p:nvPr>
            <p:ph type="body" idx="1"/>
          </p:nvPr>
        </p:nvSpPr>
        <p:spPr>
          <a:xfrm>
            <a:off x="3575304" y="4379976"/>
            <a:ext cx="5038344" cy="713232"/>
          </a:xfrm>
        </p:spPr>
        <p:txBody>
          <a:bodyPr/>
          <a:lstStyle>
            <a:lvl1pPr marL="0" indent="0" algn="ctr">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1" name="Date Placeholder 10">
            <a:extLst>
              <a:ext uri="{FF2B5EF4-FFF2-40B4-BE49-F238E27FC236}">
                <a16:creationId xmlns:a16="http://schemas.microsoft.com/office/drawing/2014/main" id="{6B76FE53-FB67-4871-8485-71BAAFD7D1BF}"/>
              </a:ext>
            </a:extLst>
          </p:cNvPr>
          <p:cNvSpPr>
            <a:spLocks noGrp="1"/>
          </p:cNvSpPr>
          <p:nvPr>
            <p:ph type="dt" sz="half" idx="11"/>
          </p:nvPr>
        </p:nvSpPr>
        <p:spPr/>
        <p:txBody>
          <a:bodyPr/>
          <a:lstStyle>
            <a:lvl1pPr>
              <a:defRPr>
                <a:solidFill>
                  <a:schemeClr val="bg1"/>
                </a:solidFill>
                <a:latin typeface="+mn-lt"/>
              </a:defRPr>
            </a:lvl1pPr>
          </a:lstStyle>
          <a:p>
            <a:pPr>
              <a:defRPr/>
            </a:pPr>
            <a:r>
              <a:rPr lang="en-US"/>
              <a:t>9/3/20XX</a:t>
            </a:r>
          </a:p>
        </p:txBody>
      </p:sp>
      <p:sp>
        <p:nvSpPr>
          <p:cNvPr id="12" name="Footer Placeholder 11">
            <a:extLst>
              <a:ext uri="{FF2B5EF4-FFF2-40B4-BE49-F238E27FC236}">
                <a16:creationId xmlns:a16="http://schemas.microsoft.com/office/drawing/2014/main" id="{AD26FED4-1CE2-444B-A77E-EB3CB505AF19}"/>
              </a:ext>
            </a:extLst>
          </p:cNvPr>
          <p:cNvSpPr>
            <a:spLocks noGrp="1"/>
          </p:cNvSpPr>
          <p:nvPr>
            <p:ph type="ftr" sz="quarter" idx="12"/>
          </p:nvPr>
        </p:nvSpPr>
        <p:spPr/>
        <p:txBody>
          <a:bodyPr/>
          <a:lstStyle>
            <a:lvl1pPr>
              <a:defRPr>
                <a:solidFill>
                  <a:schemeClr val="bg1"/>
                </a:solidFill>
                <a:latin typeface="+mn-lt"/>
              </a:defRPr>
            </a:lvl1pPr>
          </a:lstStyle>
          <a:p>
            <a:pPr>
              <a:defRPr/>
            </a:pPr>
            <a:r>
              <a:rPr lang="en-US"/>
              <a:t>Presentation Title</a:t>
            </a:r>
          </a:p>
        </p:txBody>
      </p:sp>
      <p:sp>
        <p:nvSpPr>
          <p:cNvPr id="13" name="Slide Number Placeholder 12">
            <a:extLst>
              <a:ext uri="{FF2B5EF4-FFF2-40B4-BE49-F238E27FC236}">
                <a16:creationId xmlns:a16="http://schemas.microsoft.com/office/drawing/2014/main" id="{28FD25AA-10CC-48D8-9577-257871107B9A}"/>
              </a:ext>
            </a:extLst>
          </p:cNvPr>
          <p:cNvSpPr>
            <a:spLocks noGrp="1"/>
          </p:cNvSpPr>
          <p:nvPr>
            <p:ph type="sldNum" sz="quarter" idx="13"/>
          </p:nvPr>
        </p:nvSpPr>
        <p:spPr/>
        <p:txBody>
          <a:bodyPr/>
          <a:lstStyle>
            <a:lvl1pPr>
              <a:defRPr>
                <a:solidFill>
                  <a:schemeClr val="bg1"/>
                </a:solidFill>
                <a:latin typeface="+mn-lt"/>
              </a:defRPr>
            </a:lvl1pPr>
          </a:lstStyle>
          <a:p>
            <a:pPr>
              <a:defRPr/>
            </a:pPr>
            <a:fld id="{D76B855D-E9CC-4FF8-AD85-6CDC7B89A0DE}" type="slidenum">
              <a:rPr lang="en-US" smtClean="0"/>
              <a:pPr>
                <a:defRPr/>
              </a:pPr>
              <a:t>‹#›</a:t>
            </a:fld>
            <a:endParaRPr lang="en-US"/>
          </a:p>
        </p:txBody>
      </p:sp>
    </p:spTree>
    <p:extLst>
      <p:ext uri="{BB962C8B-B14F-4D97-AF65-F5344CB8AC3E}">
        <p14:creationId xmlns:p14="http://schemas.microsoft.com/office/powerpoint/2010/main" val="2203281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with 2 medium pictures">
    <p:spTree>
      <p:nvGrpSpPr>
        <p:cNvPr id="1" name=""/>
        <p:cNvGrpSpPr/>
        <p:nvPr/>
      </p:nvGrpSpPr>
      <p:grpSpPr>
        <a:xfrm>
          <a:off x="0" y="0"/>
          <a:ext cx="0" cy="0"/>
          <a:chOff x="0" y="0"/>
          <a:chExt cx="0" cy="0"/>
        </a:xfrm>
      </p:grpSpPr>
      <p:sp>
        <p:nvSpPr>
          <p:cNvPr id="20" name="Picture Placeholder 19">
            <a:extLst>
              <a:ext uri="{FF2B5EF4-FFF2-40B4-BE49-F238E27FC236}">
                <a16:creationId xmlns:a16="http://schemas.microsoft.com/office/drawing/2014/main" id="{FAA9DFF3-1B49-48A9-BF8A-57DD7D07CFAF}"/>
              </a:ext>
            </a:extLst>
          </p:cNvPr>
          <p:cNvSpPr>
            <a:spLocks noGrp="1"/>
          </p:cNvSpPr>
          <p:nvPr>
            <p:ph type="pic" sz="quarter" idx="14"/>
          </p:nvPr>
        </p:nvSpPr>
        <p:spPr>
          <a:xfrm>
            <a:off x="7901259" y="2727729"/>
            <a:ext cx="4290740" cy="4130271"/>
          </a:xfrm>
          <a:custGeom>
            <a:avLst/>
            <a:gdLst>
              <a:gd name="connsiteX0" fmla="*/ 2503809 w 4290740"/>
              <a:gd name="connsiteY0" fmla="*/ 0 h 4130271"/>
              <a:gd name="connsiteX1" fmla="*/ 4198398 w 4290740"/>
              <a:gd name="connsiteY1" fmla="*/ 660580 h 4130271"/>
              <a:gd name="connsiteX2" fmla="*/ 4290740 w 4290740"/>
              <a:gd name="connsiteY2" fmla="*/ 751285 h 4130271"/>
              <a:gd name="connsiteX3" fmla="*/ 4290740 w 4290740"/>
              <a:gd name="connsiteY3" fmla="*/ 4130271 h 4130271"/>
              <a:gd name="connsiteX4" fmla="*/ 604508 w 4290740"/>
              <a:gd name="connsiteY4" fmla="*/ 4130271 h 4130271"/>
              <a:gd name="connsiteX5" fmla="*/ 461940 w 4290740"/>
              <a:gd name="connsiteY5" fmla="*/ 3953232 h 4130271"/>
              <a:gd name="connsiteX6" fmla="*/ 0 w 4290740"/>
              <a:gd name="connsiteY6" fmla="*/ 2503809 h 4130271"/>
              <a:gd name="connsiteX7" fmla="*/ 2503809 w 4290740"/>
              <a:gd name="connsiteY7" fmla="*/ 0 h 4130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90740" h="4130271">
                <a:moveTo>
                  <a:pt x="2503809" y="0"/>
                </a:moveTo>
                <a:cubicBezTo>
                  <a:pt x="3157405" y="0"/>
                  <a:pt x="3752509" y="250434"/>
                  <a:pt x="4198398" y="660580"/>
                </a:cubicBezTo>
                <a:lnTo>
                  <a:pt x="4290740" y="751285"/>
                </a:lnTo>
                <a:lnTo>
                  <a:pt x="4290740" y="4130271"/>
                </a:lnTo>
                <a:lnTo>
                  <a:pt x="604508" y="4130271"/>
                </a:lnTo>
                <a:lnTo>
                  <a:pt x="461940" y="3953232"/>
                </a:lnTo>
                <a:cubicBezTo>
                  <a:pt x="171051" y="3544183"/>
                  <a:pt x="0" y="3043971"/>
                  <a:pt x="0" y="2503809"/>
                </a:cubicBezTo>
                <a:cubicBezTo>
                  <a:pt x="0" y="1120992"/>
                  <a:pt x="1120992" y="0"/>
                  <a:pt x="2503809" y="0"/>
                </a:cubicBezTo>
                <a:close/>
              </a:path>
            </a:pathLst>
          </a:custGeom>
        </p:spPr>
        <p:txBody>
          <a:bodyPr wrap="square" anchor="ctr">
            <a:noAutofit/>
          </a:bodyPr>
          <a:lstStyle>
            <a:lvl1pPr algn="ctr">
              <a:buNone/>
              <a:defRPr sz="1800"/>
            </a:lvl1pPr>
          </a:lstStyle>
          <a:p>
            <a:r>
              <a:rPr lang="en-US"/>
              <a:t>Click icon to add picture</a:t>
            </a:r>
          </a:p>
        </p:txBody>
      </p:sp>
      <p:sp>
        <p:nvSpPr>
          <p:cNvPr id="21" name="Picture Placeholder 20">
            <a:extLst>
              <a:ext uri="{FF2B5EF4-FFF2-40B4-BE49-F238E27FC236}">
                <a16:creationId xmlns:a16="http://schemas.microsoft.com/office/drawing/2014/main" id="{5CFEFC13-B998-4A6F-A7ED-411E266D288C}"/>
              </a:ext>
            </a:extLst>
          </p:cNvPr>
          <p:cNvSpPr>
            <a:spLocks noGrp="1"/>
          </p:cNvSpPr>
          <p:nvPr>
            <p:ph type="pic" sz="quarter" idx="13"/>
          </p:nvPr>
        </p:nvSpPr>
        <p:spPr>
          <a:xfrm>
            <a:off x="6261609" y="0"/>
            <a:ext cx="3519311" cy="3007909"/>
          </a:xfrm>
          <a:custGeom>
            <a:avLst/>
            <a:gdLst>
              <a:gd name="connsiteX0" fmla="*/ 519779 w 3519311"/>
              <a:gd name="connsiteY0" fmla="*/ 0 h 3007909"/>
              <a:gd name="connsiteX1" fmla="*/ 2999531 w 3519311"/>
              <a:gd name="connsiteY1" fmla="*/ 0 h 3007909"/>
              <a:gd name="connsiteX2" fmla="*/ 3003920 w 3519311"/>
              <a:gd name="connsiteY2" fmla="*/ 3989 h 3007909"/>
              <a:gd name="connsiteX3" fmla="*/ 3519311 w 3519311"/>
              <a:gd name="connsiteY3" fmla="*/ 1248253 h 3007909"/>
              <a:gd name="connsiteX4" fmla="*/ 1759655 w 3519311"/>
              <a:gd name="connsiteY4" fmla="*/ 3007909 h 3007909"/>
              <a:gd name="connsiteX5" fmla="*/ 9084 w 3519311"/>
              <a:gd name="connsiteY5" fmla="*/ 1428168 h 3007909"/>
              <a:gd name="connsiteX6" fmla="*/ 0 w 3519311"/>
              <a:gd name="connsiteY6" fmla="*/ 1248273 h 3007909"/>
              <a:gd name="connsiteX7" fmla="*/ 0 w 3519311"/>
              <a:gd name="connsiteY7" fmla="*/ 1248233 h 3007909"/>
              <a:gd name="connsiteX8" fmla="*/ 9084 w 3519311"/>
              <a:gd name="connsiteY8" fmla="*/ 1068339 h 3007909"/>
              <a:gd name="connsiteX9" fmla="*/ 515391 w 3519311"/>
              <a:gd name="connsiteY9" fmla="*/ 3989 h 3007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19311" h="3007909">
                <a:moveTo>
                  <a:pt x="519779" y="0"/>
                </a:moveTo>
                <a:lnTo>
                  <a:pt x="2999531" y="0"/>
                </a:lnTo>
                <a:lnTo>
                  <a:pt x="3003920" y="3989"/>
                </a:lnTo>
                <a:cubicBezTo>
                  <a:pt x="3322355" y="322424"/>
                  <a:pt x="3519311" y="762338"/>
                  <a:pt x="3519311" y="1248253"/>
                </a:cubicBezTo>
                <a:cubicBezTo>
                  <a:pt x="3519311" y="2220084"/>
                  <a:pt x="2731486" y="3007909"/>
                  <a:pt x="1759655" y="3007909"/>
                </a:cubicBezTo>
                <a:cubicBezTo>
                  <a:pt x="848565" y="3007909"/>
                  <a:pt x="99196" y="2315485"/>
                  <a:pt x="9084" y="1428168"/>
                </a:cubicBezTo>
                <a:lnTo>
                  <a:pt x="0" y="1248273"/>
                </a:lnTo>
                <a:lnTo>
                  <a:pt x="0" y="1248233"/>
                </a:lnTo>
                <a:lnTo>
                  <a:pt x="9084" y="1068339"/>
                </a:lnTo>
                <a:cubicBezTo>
                  <a:pt x="51137" y="654258"/>
                  <a:pt x="236761" y="282620"/>
                  <a:pt x="515391" y="3989"/>
                </a:cubicBezTo>
                <a:close/>
              </a:path>
            </a:pathLst>
          </a:custGeom>
        </p:spPr>
        <p:txBody>
          <a:bodyPr wrap="square" anchor="ctr">
            <a:noAutofit/>
          </a:bodyPr>
          <a:lstStyle>
            <a:lvl1pPr algn="ctr">
              <a:buNone/>
              <a:defRPr sz="1800"/>
            </a:lvl1pPr>
          </a:lstStyle>
          <a:p>
            <a:r>
              <a:rPr lang="en-US"/>
              <a:t>Click icon to add picture</a:t>
            </a:r>
          </a:p>
        </p:txBody>
      </p:sp>
      <p:sp>
        <p:nvSpPr>
          <p:cNvPr id="10" name="Oval 9">
            <a:extLst>
              <a:ext uri="{FF2B5EF4-FFF2-40B4-BE49-F238E27FC236}">
                <a16:creationId xmlns:a16="http://schemas.microsoft.com/office/drawing/2014/main" id="{B7BFFB5A-A05C-4B0C-905C-5884361304B2}"/>
              </a:ext>
            </a:extLst>
          </p:cNvPr>
          <p:cNvSpPr/>
          <p:nvPr userDrawn="1"/>
        </p:nvSpPr>
        <p:spPr>
          <a:xfrm>
            <a:off x="10420569" y="1364732"/>
            <a:ext cx="947488" cy="92178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9F33AC6C-4807-4785-AE9F-84BFEEDA9F7E}"/>
              </a:ext>
            </a:extLst>
          </p:cNvPr>
          <p:cNvSpPr/>
          <p:nvPr userDrawn="1"/>
        </p:nvSpPr>
        <p:spPr>
          <a:xfrm rot="4759070" flipV="1">
            <a:off x="6034138" y="-673140"/>
            <a:ext cx="4021193" cy="4021193"/>
          </a:xfrm>
          <a:prstGeom prst="arc">
            <a:avLst>
              <a:gd name="adj1" fmla="val 16200000"/>
              <a:gd name="adj2" fmla="val 20093138"/>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a:xfrm>
            <a:off x="841248" y="365760"/>
            <a:ext cx="5120640" cy="1325880"/>
          </a:xfrm>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lvl1pPr>
              <a:defRPr>
                <a:latin typeface="+mn-lt"/>
              </a:defRPr>
            </a:lvl1pPr>
          </a:lstStyle>
          <a:p>
            <a:pPr>
              <a:defRPr/>
            </a:pPr>
            <a:r>
              <a:rPr lang="en-US">
                <a:solidFill>
                  <a:prstClr val="black">
                    <a:tint val="75000"/>
                  </a:prstClr>
                </a:solidFill>
              </a:rPr>
              <a:t>9/3/20XX</a:t>
            </a:r>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lvl1pPr>
              <a:defRPr>
                <a:latin typeface="+mn-lt"/>
              </a:defRPr>
            </a:lvl1pPr>
          </a:lstStyle>
          <a:p>
            <a:pPr>
              <a:defRPr/>
            </a:pPr>
            <a:r>
              <a:rPr lang="en-US">
                <a:solidFill>
                  <a:prstClr val="black">
                    <a:tint val="75000"/>
                  </a:prstClr>
                </a:solidFill>
              </a:rPr>
              <a:t>Presentation Title</a:t>
            </a:r>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
        <p:nvSpPr>
          <p:cNvPr id="8" name="Content Placeholder 2">
            <a:extLst>
              <a:ext uri="{FF2B5EF4-FFF2-40B4-BE49-F238E27FC236}">
                <a16:creationId xmlns:a16="http://schemas.microsoft.com/office/drawing/2014/main" id="{4753B078-30BA-4AB9-A020-EE8D9404B69E}"/>
              </a:ext>
            </a:extLst>
          </p:cNvPr>
          <p:cNvSpPr>
            <a:spLocks noGrp="1"/>
          </p:cNvSpPr>
          <p:nvPr>
            <p:ph idx="1"/>
          </p:nvPr>
        </p:nvSpPr>
        <p:spPr>
          <a:xfrm>
            <a:off x="841248" y="1828800"/>
            <a:ext cx="5093208" cy="4352544"/>
          </a:xfrm>
        </p:spPr>
        <p:txBody>
          <a:bodyPr/>
          <a:lstStyle>
            <a:lvl1pPr marL="0" indent="0">
              <a:buNone/>
              <a:defRPr sz="2400"/>
            </a:lvl1pPr>
            <a:lvl2pPr marL="228600">
              <a:defRPr/>
            </a:lvl2pPr>
            <a:lvl3pPr marL="457200">
              <a:defRPr/>
            </a:lvl3pPr>
            <a:lvl4pPr marL="685800">
              <a:defRPr/>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4131786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2642EAF0-DE94-4F90-82E3-6F316AA8353A}"/>
              </a:ext>
            </a:extLst>
          </p:cNvPr>
          <p:cNvSpPr/>
          <p:nvPr userDrawn="1"/>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D22D7888-22FA-4AA1-9BA4-CC61D6643D47}"/>
              </a:ext>
            </a:extLst>
          </p:cNvPr>
          <p:cNvSpPr/>
          <p:nvPr userDrawn="1"/>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EBB6E464-8999-4773-A1F2-E6CAA990E572}"/>
              </a:ext>
            </a:extLst>
          </p:cNvPr>
          <p:cNvSpPr/>
          <p:nvPr userDrawn="1"/>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CE9CE183-B21E-41EB-A082-DF9C3AD659D5}"/>
              </a:ext>
            </a:extLst>
          </p:cNvPr>
          <p:cNvSpPr/>
          <p:nvPr userDrawn="1"/>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1EA14BE8-FDD0-4434-9C3E-BFF78C22D9E3}"/>
              </a:ext>
            </a:extLst>
          </p:cNvPr>
          <p:cNvSpPr/>
          <p:nvPr userDrawn="1"/>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5C76330B-4C5E-463F-921A-D91F1F1F6049}"/>
              </a:ext>
            </a:extLst>
          </p:cNvPr>
          <p:cNvSpPr/>
          <p:nvPr userDrawn="1"/>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E494E364-7EA8-4D92-915D-75D1A3A67C07}"/>
              </a:ext>
            </a:extLst>
          </p:cNvPr>
          <p:cNvSpPr/>
          <p:nvPr userDrawn="1"/>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a:xfrm>
            <a:off x="1389888" y="1234440"/>
            <a:ext cx="3236976" cy="4069080"/>
          </a:xfrm>
        </p:spPr>
        <p:txBody>
          <a:bodyPr/>
          <a:lstStyle>
            <a:lvl1pPr algn="ctr">
              <a:defRPr>
                <a:solidFill>
                  <a:schemeClr val="bg1"/>
                </a:solidFill>
              </a:defRPr>
            </a:lvl1p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a:xfrm>
            <a:off x="1682496" y="6356350"/>
            <a:ext cx="1545336" cy="365125"/>
          </a:xfrm>
        </p:spPr>
        <p:txBody>
          <a:bodyPr/>
          <a:lstStyle>
            <a:lvl1pPr>
              <a:defRPr>
                <a:latin typeface="+mn-lt"/>
              </a:defRPr>
            </a:lvl1pPr>
          </a:lstStyle>
          <a:p>
            <a:pPr>
              <a:defRPr/>
            </a:pPr>
            <a:r>
              <a:rPr lang="en-US">
                <a:solidFill>
                  <a:prstClr val="black">
                    <a:tint val="75000"/>
                  </a:prstClr>
                </a:solidFill>
              </a:rPr>
              <a:t>9/3/20XX</a:t>
            </a:r>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a:xfrm>
            <a:off x="6099048" y="6356350"/>
            <a:ext cx="4114800" cy="365125"/>
          </a:xfrm>
        </p:spPr>
        <p:txBody>
          <a:bodyPr/>
          <a:lstStyle>
            <a:lvl1pPr algn="l">
              <a:defRPr>
                <a:latin typeface="+mn-lt"/>
              </a:defRPr>
            </a:lvl1pPr>
          </a:lstStyle>
          <a:p>
            <a:pPr algn="l">
              <a:defRPr/>
            </a:pPr>
            <a:r>
              <a:rPr lang="en-US">
                <a:solidFill>
                  <a:prstClr val="black">
                    <a:tint val="75000"/>
                  </a:prstClr>
                </a:solidFill>
              </a:rPr>
              <a:t>Presentation Title</a:t>
            </a:r>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a:xfrm>
            <a:off x="10506456" y="6356350"/>
            <a:ext cx="850392" cy="365125"/>
          </a:xfrm>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
        <p:nvSpPr>
          <p:cNvPr id="8" name="Content Placeholder 2">
            <a:extLst>
              <a:ext uri="{FF2B5EF4-FFF2-40B4-BE49-F238E27FC236}">
                <a16:creationId xmlns:a16="http://schemas.microsoft.com/office/drawing/2014/main" id="{4753B078-30BA-4AB9-A020-EE8D9404B69E}"/>
              </a:ext>
            </a:extLst>
          </p:cNvPr>
          <p:cNvSpPr>
            <a:spLocks noGrp="1"/>
          </p:cNvSpPr>
          <p:nvPr>
            <p:ph idx="1"/>
          </p:nvPr>
        </p:nvSpPr>
        <p:spPr>
          <a:xfrm>
            <a:off x="6665976" y="2551176"/>
            <a:ext cx="4709160" cy="1755648"/>
          </a:xfrm>
        </p:spPr>
        <p:txBody>
          <a:bodyPr/>
          <a:lstStyle>
            <a:lvl1pPr marL="0" indent="0">
              <a:buNone/>
              <a:defRPr sz="2400"/>
            </a:lvl1pPr>
            <a:lvl2pPr marL="228600">
              <a:defRPr sz="1800"/>
            </a:lvl2pPr>
            <a:lvl3pPr marL="457200">
              <a:defRPr sz="1800"/>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826779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024287-C9B9-48AC-8E4D-A282DE2F44F5}"/>
              </a:ext>
            </a:extLst>
          </p:cNvPr>
          <p:cNvSpPr>
            <a:spLocks noGrp="1"/>
          </p:cNvSpPr>
          <p:nvPr>
            <p:ph type="dt" sz="half" idx="10"/>
          </p:nvPr>
        </p:nvSpPr>
        <p:spPr/>
        <p:txBody>
          <a:bodyPr/>
          <a:lstStyle>
            <a:lvl1pPr>
              <a:defRPr>
                <a:latin typeface="+mn-lt"/>
              </a:defRPr>
            </a:lvl1pPr>
          </a:lstStyle>
          <a:p>
            <a:pPr>
              <a:defRPr/>
            </a:pPr>
            <a:r>
              <a:rPr lang="en-US">
                <a:solidFill>
                  <a:prstClr val="black">
                    <a:tint val="75000"/>
                  </a:prstClr>
                </a:solidFill>
              </a:rPr>
              <a:t>9/3/20XX</a:t>
            </a:r>
          </a:p>
        </p:txBody>
      </p:sp>
      <p:sp>
        <p:nvSpPr>
          <p:cNvPr id="3" name="Footer Placeholder 2">
            <a:extLst>
              <a:ext uri="{FF2B5EF4-FFF2-40B4-BE49-F238E27FC236}">
                <a16:creationId xmlns:a16="http://schemas.microsoft.com/office/drawing/2014/main" id="{2D34C9A2-75A7-4164-B3B8-E6A9D60BA0B6}"/>
              </a:ext>
            </a:extLst>
          </p:cNvPr>
          <p:cNvSpPr>
            <a:spLocks noGrp="1"/>
          </p:cNvSpPr>
          <p:nvPr>
            <p:ph type="ftr" sz="quarter" idx="11"/>
          </p:nvPr>
        </p:nvSpPr>
        <p:spPr/>
        <p:txBody>
          <a:bodyPr/>
          <a:lstStyle>
            <a:lvl1pPr>
              <a:defRPr>
                <a:latin typeface="+mn-lt"/>
              </a:defRPr>
            </a:lvl1pPr>
          </a:lstStyle>
          <a:p>
            <a:pPr>
              <a:defRPr/>
            </a:pPr>
            <a:r>
              <a:rPr lang="en-US">
                <a:solidFill>
                  <a:prstClr val="black">
                    <a:tint val="75000"/>
                  </a:prstClr>
                </a:solidFill>
              </a:rPr>
              <a:t>Presentation Title</a:t>
            </a:r>
          </a:p>
        </p:txBody>
      </p:sp>
      <p:sp>
        <p:nvSpPr>
          <p:cNvPr id="4" name="Slide Number Placeholder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
        <p:nvSpPr>
          <p:cNvPr id="5" name="Freeform: Shape 4">
            <a:extLst>
              <a:ext uri="{FF2B5EF4-FFF2-40B4-BE49-F238E27FC236}">
                <a16:creationId xmlns:a16="http://schemas.microsoft.com/office/drawing/2014/main" id="{AA5ED585-FEBB-4DAD-84C0-97BEE6C360C3}"/>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EF6AC352-A720-4DB3-87CA-A33B0607CA2F}"/>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C9A1C714-6A0E-456D-A2E2-6288C0EA077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35405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9/3/20XX</a:t>
            </a:r>
          </a:p>
        </p:txBody>
      </p:sp>
      <p:sp>
        <p:nvSpPr>
          <p:cNvPr id="5" name="Footer Placeholder 4"/>
          <p:cNvSpPr>
            <a:spLocks noGrp="1"/>
          </p:cNvSpPr>
          <p:nvPr>
            <p:ph type="ftr" sz="quarter" idx="11"/>
          </p:nvPr>
        </p:nvSpPr>
        <p:spPr/>
        <p:txBody>
          <a:bodyPr/>
          <a:lstStyle/>
          <a:p>
            <a:pPr>
              <a:defRPr/>
            </a:pPr>
            <a:r>
              <a:rPr lang="en-US">
                <a:solidFill>
                  <a:prstClr val="black">
                    <a:tint val="75000"/>
                  </a:prstClr>
                </a:solidFill>
              </a:rPr>
              <a:t>Presentation Title</a:t>
            </a:r>
          </a:p>
        </p:txBody>
      </p:sp>
      <p:sp>
        <p:nvSpPr>
          <p:cNvPr id="6" name="Slide Number Placeholder 5"/>
          <p:cNvSpPr>
            <a:spLocks noGrp="1"/>
          </p:cNvSpPr>
          <p:nvPr>
            <p:ph type="sldNum" sz="quarter" idx="12"/>
          </p:nvPr>
        </p:nvSpPr>
        <p:spPr>
          <a:xfrm>
            <a:off x="10558300" y="5956137"/>
            <a:ext cx="1052508" cy="365125"/>
          </a:xfrm>
        </p:spPr>
        <p:txBody>
          <a:body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29979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9796027F-7875-4030-9381-8BD8C4F21935}" type="datetimeFigureOut">
              <a:rPr lang="en-US" smtClean="0"/>
              <a:t>6/27/2024</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02111984F565}" type="slidenum">
              <a:rPr lang="en-US" smtClean="0"/>
              <a:t>‹#›</a:t>
            </a:fld>
            <a:endParaRPr lang="en-US"/>
          </a:p>
        </p:txBody>
      </p:sp>
      <p:sp>
        <p:nvSpPr>
          <p:cNvPr id="9" name="Oval 8">
            <a:extLst>
              <a:ext uri="{FF2B5EF4-FFF2-40B4-BE49-F238E27FC236}">
                <a16:creationId xmlns:a16="http://schemas.microsoft.com/office/drawing/2014/main" id="{BA40865C-19EF-44A2-9153-FCBF6FD82A15}"/>
              </a:ext>
            </a:extLst>
          </p:cNvPr>
          <p:cNvSpPr/>
          <p:nvPr userDrawn="1"/>
        </p:nvSpPr>
        <p:spPr>
          <a:xfrm>
            <a:off x="2815929" y="148929"/>
            <a:ext cx="6560142" cy="656014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3CF33A11-BF49-4851-9B5E-D4194ACCBD1D}"/>
              </a:ext>
            </a:extLst>
          </p:cNvPr>
          <p:cNvSpPr/>
          <p:nvPr userDrawn="1"/>
        </p:nvSpPr>
        <p:spPr>
          <a:xfrm rot="9222429" flipV="1">
            <a:off x="2494119" y="-28502"/>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36030F2D-2D8C-47A7-8A6F-97F480BEC8AE}"/>
              </a:ext>
            </a:extLst>
          </p:cNvPr>
          <p:cNvSpPr/>
          <p:nvPr userDrawn="1"/>
        </p:nvSpPr>
        <p:spPr>
          <a:xfrm>
            <a:off x="8165417" y="5241988"/>
            <a:ext cx="759403" cy="73880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65848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r>
              <a:rPr lang="en-US">
                <a:solidFill>
                  <a:prstClr val="black">
                    <a:tint val="75000"/>
                  </a:prstClr>
                </a:solidFill>
              </a:rPr>
              <a:t>9/3/20XX</a:t>
            </a:r>
          </a:p>
        </p:txBody>
      </p:sp>
      <p:sp>
        <p:nvSpPr>
          <p:cNvPr id="6" name="Footer Placeholder 5"/>
          <p:cNvSpPr>
            <a:spLocks noGrp="1"/>
          </p:cNvSpPr>
          <p:nvPr>
            <p:ph type="ftr" sz="quarter" idx="11"/>
          </p:nvPr>
        </p:nvSpPr>
        <p:spPr/>
        <p:txBody>
          <a:bodyPr/>
          <a:lstStyle/>
          <a:p>
            <a:pPr>
              <a:defRPr/>
            </a:pPr>
            <a:r>
              <a:rPr lang="en-US">
                <a:solidFill>
                  <a:prstClr val="black">
                    <a:tint val="75000"/>
                  </a:prstClr>
                </a:solidFill>
              </a:rPr>
              <a:t>Presentation Title</a:t>
            </a:r>
          </a:p>
        </p:txBody>
      </p:sp>
      <p:sp>
        <p:nvSpPr>
          <p:cNvPr id="7" name="Slide Number Placeholder 6"/>
          <p:cNvSpPr>
            <a:spLocks noGrp="1"/>
          </p:cNvSpPr>
          <p:nvPr>
            <p:ph type="sldNum" sz="quarter" idx="12"/>
          </p:nvPr>
        </p:nvSpPr>
        <p:spPr/>
        <p:txBody>
          <a:body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83585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r>
              <a:rPr lang="en-US">
                <a:solidFill>
                  <a:prstClr val="black">
                    <a:tint val="75000"/>
                  </a:prstClr>
                </a:solidFill>
              </a:rPr>
              <a:t>9/3/20XX</a:t>
            </a:r>
          </a:p>
        </p:txBody>
      </p:sp>
      <p:sp>
        <p:nvSpPr>
          <p:cNvPr id="8" name="Footer Placeholder 7"/>
          <p:cNvSpPr>
            <a:spLocks noGrp="1"/>
          </p:cNvSpPr>
          <p:nvPr>
            <p:ph type="ftr" sz="quarter" idx="11"/>
          </p:nvPr>
        </p:nvSpPr>
        <p:spPr/>
        <p:txBody>
          <a:bodyPr/>
          <a:lstStyle/>
          <a:p>
            <a:pPr>
              <a:defRPr/>
            </a:pPr>
            <a:r>
              <a:rPr lang="en-US">
                <a:solidFill>
                  <a:prstClr val="black">
                    <a:tint val="75000"/>
                  </a:prstClr>
                </a:solidFill>
              </a:rPr>
              <a:t>Presentation Title</a:t>
            </a:r>
          </a:p>
        </p:txBody>
      </p:sp>
      <p:sp>
        <p:nvSpPr>
          <p:cNvPr id="9" name="Slide Number Placeholder 8"/>
          <p:cNvSpPr>
            <a:spLocks noGrp="1"/>
          </p:cNvSpPr>
          <p:nvPr>
            <p:ph type="sldNum" sz="quarter" idx="12"/>
          </p:nvPr>
        </p:nvSpPr>
        <p:spPr/>
        <p:txBody>
          <a:body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69680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r>
              <a:rPr lang="en-US">
                <a:solidFill>
                  <a:prstClr val="black">
                    <a:tint val="75000"/>
                  </a:prstClr>
                </a:solidFill>
              </a:rPr>
              <a:t>9/3/20XX</a:t>
            </a:r>
          </a:p>
        </p:txBody>
      </p:sp>
      <p:sp>
        <p:nvSpPr>
          <p:cNvPr id="4" name="Footer Placeholder 3"/>
          <p:cNvSpPr>
            <a:spLocks noGrp="1"/>
          </p:cNvSpPr>
          <p:nvPr>
            <p:ph type="ftr" sz="quarter" idx="11"/>
          </p:nvPr>
        </p:nvSpPr>
        <p:spPr/>
        <p:txBody>
          <a:bodyPr/>
          <a:lstStyle/>
          <a:p>
            <a:pPr>
              <a:defRPr/>
            </a:pPr>
            <a:r>
              <a:rPr lang="en-US">
                <a:solidFill>
                  <a:prstClr val="black">
                    <a:tint val="75000"/>
                  </a:prstClr>
                </a:solidFill>
              </a:rPr>
              <a:t>Presentation Title</a:t>
            </a:r>
          </a:p>
        </p:txBody>
      </p:sp>
      <p:sp>
        <p:nvSpPr>
          <p:cNvPr id="5" name="Slide Number Placeholder 4"/>
          <p:cNvSpPr>
            <a:spLocks noGrp="1"/>
          </p:cNvSpPr>
          <p:nvPr>
            <p:ph type="sldNum" sz="quarter" idx="12"/>
          </p:nvPr>
        </p:nvSpPr>
        <p:spPr/>
        <p:txBody>
          <a:body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62741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solidFill>
                  <a:prstClr val="black">
                    <a:tint val="75000"/>
                  </a:prstClr>
                </a:solidFill>
              </a:rPr>
              <a:t>9/3/20XX</a:t>
            </a:r>
          </a:p>
        </p:txBody>
      </p:sp>
      <p:sp>
        <p:nvSpPr>
          <p:cNvPr id="3" name="Footer Placeholder 2"/>
          <p:cNvSpPr>
            <a:spLocks noGrp="1"/>
          </p:cNvSpPr>
          <p:nvPr>
            <p:ph type="ftr" sz="quarter" idx="11"/>
          </p:nvPr>
        </p:nvSpPr>
        <p:spPr/>
        <p:txBody>
          <a:bodyPr/>
          <a:lstStyle/>
          <a:p>
            <a:pPr>
              <a:defRPr/>
            </a:pPr>
            <a:r>
              <a:rPr lang="en-US">
                <a:solidFill>
                  <a:prstClr val="black">
                    <a:tint val="75000"/>
                  </a:prstClr>
                </a:solidFill>
              </a:rPr>
              <a:t>Presentation Title</a:t>
            </a:r>
          </a:p>
        </p:txBody>
      </p:sp>
      <p:sp>
        <p:nvSpPr>
          <p:cNvPr id="4" name="Slide Number Placeholder 3"/>
          <p:cNvSpPr>
            <a:spLocks noGrp="1"/>
          </p:cNvSpPr>
          <p:nvPr>
            <p:ph type="sldNum" sz="quarter" idx="12"/>
          </p:nvPr>
        </p:nvSpPr>
        <p:spPr/>
        <p:txBody>
          <a:body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1277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pPr>
              <a:defRPr/>
            </a:pPr>
            <a:r>
              <a:rPr lang="en-US">
                <a:solidFill>
                  <a:prstClr val="black">
                    <a:tint val="75000"/>
                  </a:prstClr>
                </a:solidFill>
              </a:rPr>
              <a:t>9/3/20XX</a:t>
            </a: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pPr>
              <a:defRPr/>
            </a:pPr>
            <a:r>
              <a:rPr lang="en-US">
                <a:solidFill>
                  <a:prstClr val="black">
                    <a:tint val="75000"/>
                  </a:prstClr>
                </a:solidFill>
              </a:rPr>
              <a:t>Presentation Title</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089789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solidFill>
                  <a:prstClr val="black">
                    <a:tint val="75000"/>
                  </a:prstClr>
                </a:solidFill>
              </a:rPr>
              <a:t>9/3/20XX</a:t>
            </a:r>
          </a:p>
        </p:txBody>
      </p:sp>
      <p:sp>
        <p:nvSpPr>
          <p:cNvPr id="6" name="Footer Placeholder 5"/>
          <p:cNvSpPr>
            <a:spLocks noGrp="1"/>
          </p:cNvSpPr>
          <p:nvPr>
            <p:ph type="ftr" sz="quarter" idx="11"/>
          </p:nvPr>
        </p:nvSpPr>
        <p:spPr/>
        <p:txBody>
          <a:bodyPr/>
          <a:lstStyle/>
          <a:p>
            <a:pPr>
              <a:defRPr/>
            </a:pPr>
            <a:r>
              <a:rPr lang="en-US">
                <a:solidFill>
                  <a:prstClr val="black">
                    <a:tint val="75000"/>
                  </a:prstClr>
                </a:solidFill>
              </a:rPr>
              <a:t>Presentation Title</a:t>
            </a:r>
          </a:p>
        </p:txBody>
      </p:sp>
      <p:sp>
        <p:nvSpPr>
          <p:cNvPr id="7" name="Slide Number Placeholder 6"/>
          <p:cNvSpPr>
            <a:spLocks noGrp="1"/>
          </p:cNvSpPr>
          <p:nvPr>
            <p:ph type="sldNum" sz="quarter" idx="12"/>
          </p:nvPr>
        </p:nvSpPr>
        <p:spPr/>
        <p:txBody>
          <a:body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79039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pPr>
              <a:defRPr/>
            </a:pPr>
            <a:r>
              <a:rPr lang="en-US">
                <a:solidFill>
                  <a:prstClr val="black">
                    <a:tint val="75000"/>
                  </a:prstClr>
                </a:solidFill>
              </a:rPr>
              <a:t>9/3/20XX</a:t>
            </a: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pPr>
              <a:defRPr/>
            </a:pPr>
            <a:r>
              <a:rPr lang="en-US">
                <a:solidFill>
                  <a:prstClr val="black">
                    <a:tint val="75000"/>
                  </a:prstClr>
                </a:solidFill>
              </a:rPr>
              <a:t>Presentation Title</a:t>
            </a: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500379492"/>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 id="2147483910" r:id="rId12"/>
    <p:sldLayoutId id="2147483782" r:id="rId13"/>
    <p:sldLayoutId id="2147483774" r:id="rId14"/>
    <p:sldLayoutId id="2147483783" r:id="rId15"/>
    <p:sldLayoutId id="2147483786" r:id="rId16"/>
    <p:sldLayoutId id="2147483787" r:id="rId17"/>
    <p:sldLayoutId id="2147483788" r:id="rId18"/>
  </p:sldLayoutIdLst>
  <p:hf hdr="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2CB7650-8D9B-4937-AD2D-009FDD6581AB}"/>
              </a:ext>
            </a:extLst>
          </p:cNvPr>
          <p:cNvSpPr>
            <a:spLocks noGrp="1"/>
          </p:cNvSpPr>
          <p:nvPr>
            <p:ph type="title" idx="4294967295"/>
          </p:nvPr>
        </p:nvSpPr>
        <p:spPr>
          <a:xfrm>
            <a:off x="398523" y="396135"/>
            <a:ext cx="11358048" cy="3956409"/>
          </a:xfrm>
          <a:prstGeom prst="rect">
            <a:avLst/>
          </a:prstGeom>
          <a:solidFill>
            <a:srgbClr val="EAA731"/>
          </a:solidFill>
          <a:ln w="22225" cap="rnd"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alibri" panose="020F0502020204030204" pitchFamily="34" charset="0"/>
                <a:ea typeface="+mj-ea"/>
                <a:cs typeface="Calibri" panose="020F0502020204030204" pitchFamily="34" charset="0"/>
              </a:rPr>
              <a:t>Using Marketing/Communication to Support Programs </a:t>
            </a:r>
            <a:endParaRPr kumimoji="0" lang="en-US" sz="4700" b="0" i="0" u="none" strike="noStrike" kern="1200" cap="all" spc="0" normalizeH="0" baseline="0" noProof="0" dirty="0">
              <a:ln>
                <a:noFill/>
              </a:ln>
              <a:solidFill>
                <a:schemeClr val="tx1"/>
              </a:solidFill>
              <a:effectLst/>
              <a:uLnTx/>
              <a:uFillTx/>
              <a:latin typeface="Calibri" panose="020F0502020204030204" pitchFamily="34" charset="0"/>
              <a:ea typeface="+mj-ea"/>
              <a:cs typeface="Calibri" panose="020F050202020403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chemeClr val="tx1"/>
              </a:solidFill>
              <a:effectLst/>
              <a:uLnTx/>
              <a:uFillTx/>
              <a:latin typeface="Calibri" panose="020F0502020204030204" pitchFamily="34" charset="0"/>
              <a:ea typeface="+mj-ea"/>
              <a:cs typeface="Calibri" panose="020F050202020403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tx1"/>
                </a:solidFill>
                <a:effectLst/>
                <a:uLnTx/>
                <a:uFillTx/>
                <a:latin typeface="Calibri" panose="020F0502020204030204" pitchFamily="34" charset="0"/>
                <a:ea typeface="+mj-ea"/>
                <a:cs typeface="Calibri" panose="020F0502020204030204" pitchFamily="34" charset="0"/>
              </a:rPr>
              <a:t>This document provides ideas for how to organize and use marketing/communication to support and sustain public health programs. </a:t>
            </a:r>
          </a:p>
          <a:p>
            <a:pPr marL="0" marR="0" lvl="0" indent="0" algn="ctr" defTabSz="457200" rtl="0" eaLnBrk="1" fontAlgn="auto" latinLnBrk="0" hangingPunct="1">
              <a:lnSpc>
                <a:spcPct val="100000"/>
              </a:lnSpc>
              <a:spcBef>
                <a:spcPts val="0"/>
              </a:spcBef>
              <a:spcAft>
                <a:spcPts val="0"/>
              </a:spcAft>
              <a:buClrTx/>
              <a:buSzTx/>
              <a:buFontTx/>
              <a:buNone/>
              <a:tabLst/>
              <a:defRPr/>
            </a:pPr>
            <a:br>
              <a:rPr kumimoji="0" lang="en-US" sz="1600" b="0" i="0" u="none" strike="noStrike" kern="1200" cap="none" spc="0" normalizeH="0" baseline="0" noProof="0" dirty="0">
                <a:ln>
                  <a:noFill/>
                </a:ln>
                <a:solidFill>
                  <a:schemeClr val="tx1"/>
                </a:solidFill>
                <a:effectLst/>
                <a:uLnTx/>
                <a:uFillTx/>
                <a:latin typeface="Calibri" panose="020F0502020204030204" pitchFamily="34" charset="0"/>
                <a:ea typeface="+mj-ea"/>
                <a:cs typeface="Calibri" panose="020F0502020204030204" pitchFamily="34" charset="0"/>
              </a:rPr>
            </a:br>
            <a:r>
              <a:rPr kumimoji="0" lang="en-US" sz="1100" b="0" i="0" u="none" strike="noStrike" kern="1200" cap="all" spc="0" normalizeH="0" baseline="0" noProof="0" dirty="0">
                <a:ln>
                  <a:noFill/>
                </a:ln>
                <a:solidFill>
                  <a:schemeClr val="tx1"/>
                </a:solidFill>
                <a:effectLst/>
                <a:uLnTx/>
                <a:uFillTx/>
                <a:latin typeface="Calibri" panose="020F0502020204030204" pitchFamily="34" charset="0"/>
                <a:ea typeface="+mj-ea"/>
                <a:cs typeface="Calibri" panose="020F0502020204030204" pitchFamily="34" charset="0"/>
              </a:rPr>
              <a:t>Created: July 2017 | Updated: March 2023</a:t>
            </a:r>
            <a:br>
              <a:rPr kumimoji="0" lang="en-US" sz="1600" b="0" i="0" u="none" strike="noStrike" kern="1200" cap="all" spc="0" normalizeH="0" baseline="0" noProof="0" dirty="0">
                <a:ln>
                  <a:noFill/>
                </a:ln>
                <a:solidFill>
                  <a:schemeClr val="tx1"/>
                </a:solidFill>
                <a:effectLst/>
                <a:uLnTx/>
                <a:uFillTx/>
                <a:latin typeface="Gill Sans MT" panose="020B0502020104020203"/>
                <a:ea typeface="+mj-ea"/>
                <a:cs typeface="+mj-cs"/>
              </a:rPr>
            </a:b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2" name="Title 1">
            <a:extLst>
              <a:ext uri="{FF2B5EF4-FFF2-40B4-BE49-F238E27FC236}">
                <a16:creationId xmlns:a16="http://schemas.microsoft.com/office/drawing/2014/main" id="{91A22CEC-CE8A-2963-9F34-2C268DD632B5}"/>
              </a:ext>
            </a:extLst>
          </p:cNvPr>
          <p:cNvSpPr txBox="1">
            <a:spLocks/>
          </p:cNvSpPr>
          <p:nvPr/>
        </p:nvSpPr>
        <p:spPr>
          <a:xfrm>
            <a:off x="0" y="4741240"/>
            <a:ext cx="12192000" cy="1664856"/>
          </a:xfrm>
          <a:prstGeom prst="rect">
            <a:avLst/>
          </a:prstGeom>
        </p:spPr>
        <p:txBody>
          <a:bodyPr>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000">
                <a:latin typeface="Calibri" panose="020F0502020204030204" pitchFamily="34" charset="0"/>
                <a:cs typeface="Calibri" panose="020F0502020204030204" pitchFamily="34" charset="0"/>
              </a:rPr>
              <a:t>s)</a:t>
            </a:r>
          </a:p>
        </p:txBody>
      </p:sp>
    </p:spTree>
    <p:extLst>
      <p:ext uri="{BB962C8B-B14F-4D97-AF65-F5344CB8AC3E}">
        <p14:creationId xmlns:p14="http://schemas.microsoft.com/office/powerpoint/2010/main" val="3445896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ADD0A20-28E9-96DE-DCDE-5F2BFF6831F2}"/>
              </a:ext>
              <a:ext uri="{C183D7F6-B498-43B3-948B-1728B52AA6E4}">
                <adec:decorative xmlns:adec="http://schemas.microsoft.com/office/drawing/2017/decorative" val="1"/>
              </a:ext>
            </a:extLst>
          </p:cNvPr>
          <p:cNvSpPr/>
          <p:nvPr/>
        </p:nvSpPr>
        <p:spPr>
          <a:xfrm>
            <a:off x="429658" y="297455"/>
            <a:ext cx="11435508" cy="5349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4FFB8119-5C6B-4194-9759-ECE5E1136FA3}"/>
              </a:ext>
              <a:ext uri="{C183D7F6-B498-43B3-948B-1728B52AA6E4}">
                <adec:decorative xmlns:adec="http://schemas.microsoft.com/office/drawing/2017/decorative" val="1"/>
              </a:ext>
            </a:extLst>
          </p:cNvPr>
          <p:cNvSpPr/>
          <p:nvPr/>
        </p:nvSpPr>
        <p:spPr>
          <a:xfrm>
            <a:off x="675661" y="1284594"/>
            <a:ext cx="2308362" cy="823912"/>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888FEBD2-A6F2-4874-9DFF-5424FBF5369D}"/>
              </a:ext>
              <a:ext uri="{C183D7F6-B498-43B3-948B-1728B52AA6E4}">
                <adec:decorative xmlns:adec="http://schemas.microsoft.com/office/drawing/2017/decorative" val="1"/>
              </a:ext>
            </a:extLst>
          </p:cNvPr>
          <p:cNvSpPr/>
          <p:nvPr/>
        </p:nvSpPr>
        <p:spPr>
          <a:xfrm>
            <a:off x="3418902" y="1301922"/>
            <a:ext cx="2337924" cy="823912"/>
          </a:xfrm>
          <a:prstGeom prst="rect">
            <a:avLst/>
          </a:prstGeom>
          <a:solidFill>
            <a:srgbClr val="8DC63F"/>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41F9DDC5-ECC8-49AF-9810-7FB788706374}"/>
              </a:ext>
              <a:ext uri="{C183D7F6-B498-43B3-948B-1728B52AA6E4}">
                <adec:decorative xmlns:adec="http://schemas.microsoft.com/office/drawing/2017/decorative" val="1"/>
              </a:ext>
            </a:extLst>
          </p:cNvPr>
          <p:cNvSpPr/>
          <p:nvPr/>
        </p:nvSpPr>
        <p:spPr>
          <a:xfrm>
            <a:off x="6198247" y="1304530"/>
            <a:ext cx="2337924" cy="823912"/>
          </a:xfrm>
          <a:prstGeom prst="rect">
            <a:avLst/>
          </a:prstGeom>
          <a:solidFill>
            <a:srgbClr val="00B1C2"/>
          </a:solidFill>
          <a:ln>
            <a:solidFill>
              <a:srgbClr val="00B1C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5F672CF7-9B7B-41A4-99D0-35CE680855B9}"/>
              </a:ext>
              <a:ext uri="{C183D7F6-B498-43B3-948B-1728B52AA6E4}">
                <adec:decorative xmlns:adec="http://schemas.microsoft.com/office/drawing/2017/decorative" val="1"/>
              </a:ext>
            </a:extLst>
          </p:cNvPr>
          <p:cNvSpPr/>
          <p:nvPr/>
        </p:nvSpPr>
        <p:spPr>
          <a:xfrm>
            <a:off x="9228574" y="1273709"/>
            <a:ext cx="2336007" cy="823912"/>
          </a:xfrm>
          <a:prstGeom prst="rect">
            <a:avLst/>
          </a:prstGeom>
          <a:solidFill>
            <a:srgbClr val="EAA731"/>
          </a:solidFill>
          <a:ln>
            <a:solidFill>
              <a:srgbClr val="EAA7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425788AB-7ADC-4BF9-B8D0-917001F71641}"/>
              </a:ext>
              <a:ext uri="{C183D7F6-B498-43B3-948B-1728B52AA6E4}">
                <adec:decorative xmlns:adec="http://schemas.microsoft.com/office/drawing/2017/decorative" val="1"/>
              </a:ext>
            </a:extLst>
          </p:cNvPr>
          <p:cNvSpPr/>
          <p:nvPr/>
        </p:nvSpPr>
        <p:spPr>
          <a:xfrm>
            <a:off x="6197589" y="2337685"/>
            <a:ext cx="2344190" cy="3760190"/>
          </a:xfrm>
          <a:prstGeom prst="rect">
            <a:avLst/>
          </a:prstGeom>
          <a:solidFill>
            <a:srgbClr val="00CCE2"/>
          </a:solidFill>
          <a:ln w="19050">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6" name="Rectangle 35">
            <a:extLst>
              <a:ext uri="{FF2B5EF4-FFF2-40B4-BE49-F238E27FC236}">
                <a16:creationId xmlns:a16="http://schemas.microsoft.com/office/drawing/2014/main" id="{33AD2210-7A05-4662-8E3C-AFC299B39C0A}"/>
              </a:ext>
              <a:ext uri="{C183D7F6-B498-43B3-948B-1728B52AA6E4}">
                <adec:decorative xmlns:adec="http://schemas.microsoft.com/office/drawing/2017/decorative" val="1"/>
              </a:ext>
            </a:extLst>
          </p:cNvPr>
          <p:cNvSpPr/>
          <p:nvPr/>
        </p:nvSpPr>
        <p:spPr>
          <a:xfrm>
            <a:off x="9186259" y="2339425"/>
            <a:ext cx="2344190" cy="3760190"/>
          </a:xfrm>
          <a:prstGeom prst="rect">
            <a:avLst/>
          </a:prstGeom>
          <a:solidFill>
            <a:srgbClr val="EAA731"/>
          </a:solidFill>
          <a:ln w="19050">
            <a:solidFill>
              <a:srgbClr val="EAA73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Title 10">
            <a:extLst>
              <a:ext uri="{FF2B5EF4-FFF2-40B4-BE49-F238E27FC236}">
                <a16:creationId xmlns:a16="http://schemas.microsoft.com/office/drawing/2014/main" id="{B72193CD-D135-F868-32D2-249E84D20547}"/>
              </a:ext>
            </a:extLst>
          </p:cNvPr>
          <p:cNvSpPr txBox="1">
            <a:spLocks noGrp="1"/>
          </p:cNvSpPr>
          <p:nvPr>
            <p:ph type="title" idx="4294967295"/>
          </p:nvPr>
        </p:nvSpPr>
        <p:spPr>
          <a:xfrm>
            <a:off x="631902" y="306658"/>
            <a:ext cx="10556487"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marR="0" lvl="0" indent="-342900" algn="l" defTabSz="457200" rtl="0" eaLnBrk="1" fontAlgn="auto" latinLnBrk="0" hangingPunct="1">
              <a:lnSpc>
                <a:spcPct val="100000"/>
              </a:lnSpc>
              <a:spcBef>
                <a:spcPts val="0"/>
              </a:spcBef>
              <a:spcAft>
                <a:spcPts val="0"/>
              </a:spcAft>
              <a:buClrTx/>
              <a:buSzTx/>
              <a:buFontTx/>
              <a:buAutoNum type="arabicPeriod"/>
              <a:tabLst/>
              <a:defRPr/>
            </a:pPr>
            <a:r>
              <a:rPr kumimoji="0" lang="en-US" sz="2400" b="1" i="0" u="none" strike="noStrike" kern="1200" cap="none" spc="0" normalizeH="0" baseline="0" noProof="0" dirty="0">
                <a:ln>
                  <a:noFill/>
                </a:ln>
                <a:solidFill>
                  <a:schemeClr val="tx1"/>
                </a:solidFill>
                <a:effectLst/>
                <a:uLnTx/>
                <a:uFillTx/>
                <a:latin typeface="+mn-lt"/>
                <a:ea typeface="+mn-ea"/>
                <a:cs typeface="+mn-cs"/>
              </a:rPr>
              <a:t>Ask Yourself: Who is your audience? What is your objective?</a:t>
            </a:r>
          </a:p>
          <a:p>
            <a:pPr marL="342900" marR="0" lvl="0" indent="-342900" algn="l" defTabSz="457200" rtl="0" eaLnBrk="1" fontAlgn="auto" latinLnBrk="0" hangingPunct="1">
              <a:lnSpc>
                <a:spcPct val="100000"/>
              </a:lnSpc>
              <a:spcBef>
                <a:spcPts val="0"/>
              </a:spcBef>
              <a:spcAft>
                <a:spcPts val="0"/>
              </a:spcAft>
              <a:buClrTx/>
              <a:buSzTx/>
              <a:buFontTx/>
              <a:buAutoNum type="arabicPeriod"/>
              <a:tabLst/>
              <a:defRPr/>
            </a:pPr>
            <a:r>
              <a:rPr kumimoji="0" lang="en-US" sz="2400" b="1" i="0" u="none" strike="noStrike" kern="1200" cap="none" spc="0" normalizeH="0" baseline="0" noProof="0" dirty="0">
                <a:ln>
                  <a:noFill/>
                </a:ln>
                <a:solidFill>
                  <a:schemeClr val="tx1"/>
                </a:solidFill>
                <a:effectLst/>
                <a:uLnTx/>
                <a:uFillTx/>
                <a:latin typeface="+mn-lt"/>
                <a:ea typeface="+mn-ea"/>
                <a:cs typeface="+mn-cs"/>
              </a:rPr>
              <a:t>Content Flow: Find content to deliver to your audience(s)</a:t>
            </a:r>
          </a:p>
        </p:txBody>
      </p:sp>
      <p:sp>
        <p:nvSpPr>
          <p:cNvPr id="26" name="Text Placeholder 2">
            <a:extLst>
              <a:ext uri="{FF2B5EF4-FFF2-40B4-BE49-F238E27FC236}">
                <a16:creationId xmlns:a16="http://schemas.microsoft.com/office/drawing/2014/main" id="{E4F06C27-123E-41B3-B1F6-AE661C4AACBA}"/>
              </a:ext>
            </a:extLst>
          </p:cNvPr>
          <p:cNvSpPr txBox="1">
            <a:spLocks/>
          </p:cNvSpPr>
          <p:nvPr/>
        </p:nvSpPr>
        <p:spPr>
          <a:xfrm>
            <a:off x="628472" y="1207471"/>
            <a:ext cx="2336007"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1800">
                <a:latin typeface="Calibri" panose="020F0502020204030204" pitchFamily="34" charset="0"/>
                <a:cs typeface="Calibri" panose="020F0502020204030204" pitchFamily="34" charset="0"/>
              </a:rPr>
              <a:t>Who is the audience to receive messages?</a:t>
            </a:r>
          </a:p>
        </p:txBody>
      </p:sp>
      <p:sp>
        <p:nvSpPr>
          <p:cNvPr id="27" name="Content Placeholder 3">
            <a:extLst>
              <a:ext uri="{FF2B5EF4-FFF2-40B4-BE49-F238E27FC236}">
                <a16:creationId xmlns:a16="http://schemas.microsoft.com/office/drawing/2014/main" id="{5C21C038-6F49-4F63-8535-94F97D5BFB64}"/>
              </a:ext>
            </a:extLst>
          </p:cNvPr>
          <p:cNvSpPr txBox="1">
            <a:spLocks/>
          </p:cNvSpPr>
          <p:nvPr/>
        </p:nvSpPr>
        <p:spPr>
          <a:xfrm>
            <a:off x="661551" y="2294390"/>
            <a:ext cx="2344190" cy="3739950"/>
          </a:xfrm>
          <a:prstGeom prst="rect">
            <a:avLst/>
          </a:prstGeom>
          <a:solidFill>
            <a:schemeClr val="accent2">
              <a:lumMod val="40000"/>
              <a:lumOff val="60000"/>
            </a:schemeClr>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en-US" sz="1100">
                <a:latin typeface="Calibri"/>
                <a:cs typeface="Calibri"/>
              </a:rPr>
              <a:t>Priority audiences</a:t>
            </a:r>
            <a:endParaRPr lang="en-US" sz="1100"/>
          </a:p>
          <a:p>
            <a:pPr>
              <a:lnSpc>
                <a:spcPct val="150000"/>
              </a:lnSpc>
            </a:pPr>
            <a:r>
              <a:rPr lang="en-US" sz="1100">
                <a:latin typeface="Calibri"/>
                <a:cs typeface="Calibri"/>
              </a:rPr>
              <a:t>Coalitions </a:t>
            </a:r>
            <a:endParaRPr lang="en-US" sz="1100">
              <a:latin typeface="Calibri" panose="020F0502020204030204" pitchFamily="34" charset="0"/>
              <a:cs typeface="Calibri" panose="020F0502020204030204" pitchFamily="34" charset="0"/>
            </a:endParaRPr>
          </a:p>
          <a:p>
            <a:pPr lvl="0">
              <a:lnSpc>
                <a:spcPct val="150000"/>
              </a:lnSpc>
            </a:pPr>
            <a:r>
              <a:rPr lang="en-US" sz="1100">
                <a:latin typeface="Calibri"/>
                <a:cs typeface="Calibri"/>
              </a:rPr>
              <a:t>Partner groups</a:t>
            </a:r>
          </a:p>
          <a:p>
            <a:pPr lvl="0">
              <a:lnSpc>
                <a:spcPct val="150000"/>
              </a:lnSpc>
            </a:pPr>
            <a:r>
              <a:rPr lang="en-US" sz="1100">
                <a:latin typeface="Calibri"/>
                <a:cs typeface="Calibri"/>
              </a:rPr>
              <a:t>Funders</a:t>
            </a:r>
          </a:p>
          <a:p>
            <a:pPr lvl="0">
              <a:lnSpc>
                <a:spcPct val="150000"/>
              </a:lnSpc>
            </a:pPr>
            <a:r>
              <a:rPr lang="en-US" sz="1100">
                <a:latin typeface="Calibri"/>
                <a:cs typeface="Calibri"/>
              </a:rPr>
              <a:t>Community leaders</a:t>
            </a:r>
          </a:p>
          <a:p>
            <a:pPr lvl="0">
              <a:lnSpc>
                <a:spcPct val="150000"/>
              </a:lnSpc>
            </a:pPr>
            <a:r>
              <a:rPr lang="en-US" sz="1100">
                <a:latin typeface="Calibri"/>
                <a:cs typeface="Calibri"/>
              </a:rPr>
              <a:t>Others</a:t>
            </a:r>
          </a:p>
        </p:txBody>
      </p:sp>
      <p:sp>
        <p:nvSpPr>
          <p:cNvPr id="24" name="Text Placeholder 2">
            <a:extLst>
              <a:ext uri="{FF2B5EF4-FFF2-40B4-BE49-F238E27FC236}">
                <a16:creationId xmlns:a16="http://schemas.microsoft.com/office/drawing/2014/main" id="{81794DA7-B181-497F-9FC2-0F3D3C6B1A52}"/>
              </a:ext>
            </a:extLst>
          </p:cNvPr>
          <p:cNvSpPr txBox="1">
            <a:spLocks/>
          </p:cNvSpPr>
          <p:nvPr/>
        </p:nvSpPr>
        <p:spPr>
          <a:xfrm>
            <a:off x="3461590" y="1242925"/>
            <a:ext cx="2252547"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1800">
                <a:latin typeface="Calibri" panose="020F0502020204030204" pitchFamily="34" charset="0"/>
                <a:cs typeface="Calibri" panose="020F0502020204030204" pitchFamily="34" charset="0"/>
              </a:rPr>
              <a:t>What channels to use?</a:t>
            </a:r>
          </a:p>
        </p:txBody>
      </p:sp>
      <p:sp>
        <p:nvSpPr>
          <p:cNvPr id="25" name="Content Placeholder 3">
            <a:extLst>
              <a:ext uri="{FF2B5EF4-FFF2-40B4-BE49-F238E27FC236}">
                <a16:creationId xmlns:a16="http://schemas.microsoft.com/office/drawing/2014/main" id="{679E8AD6-BC59-4238-A64F-460218BEFDB8}"/>
              </a:ext>
            </a:extLst>
          </p:cNvPr>
          <p:cNvSpPr txBox="1">
            <a:spLocks/>
          </p:cNvSpPr>
          <p:nvPr/>
        </p:nvSpPr>
        <p:spPr>
          <a:xfrm>
            <a:off x="3418901" y="2282314"/>
            <a:ext cx="2344190" cy="3749298"/>
          </a:xfrm>
          <a:prstGeom prst="rect">
            <a:avLst/>
          </a:prstGeom>
          <a:solidFill>
            <a:srgbClr val="AAD571"/>
          </a:solidFill>
          <a:ln>
            <a:no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en-US" sz="1100">
                <a:latin typeface="Calibri"/>
                <a:cs typeface="Calibri"/>
              </a:rPr>
              <a:t>Digital media – Website, blogs, email</a:t>
            </a:r>
          </a:p>
          <a:p>
            <a:pPr>
              <a:lnSpc>
                <a:spcPct val="150000"/>
              </a:lnSpc>
            </a:pPr>
            <a:r>
              <a:rPr lang="en-US" sz="1100">
                <a:latin typeface="Calibri"/>
                <a:cs typeface="Calibri"/>
              </a:rPr>
              <a:t>Social media– Facebook, Twitter, LinkedIn, Instagram, YouTube</a:t>
            </a:r>
          </a:p>
          <a:p>
            <a:pPr>
              <a:lnSpc>
                <a:spcPct val="150000"/>
              </a:lnSpc>
            </a:pPr>
            <a:r>
              <a:rPr lang="en-US" sz="1100">
                <a:latin typeface="Calibri"/>
                <a:cs typeface="Calibri"/>
              </a:rPr>
              <a:t>Paid media – advertising, educational campaigns (PSAs), digital/social</a:t>
            </a:r>
            <a:endParaRPr lang="en-US" sz="1100">
              <a:ea typeface="+mn-lt"/>
              <a:cs typeface="+mn-lt"/>
            </a:endParaRPr>
          </a:p>
          <a:p>
            <a:pPr>
              <a:lnSpc>
                <a:spcPct val="150000"/>
              </a:lnSpc>
            </a:pPr>
            <a:r>
              <a:rPr lang="en-US" sz="1100">
                <a:latin typeface="Calibri"/>
                <a:cs typeface="Calibri"/>
              </a:rPr>
              <a:t>Earned media – news releases, features, audience-specific media, local media</a:t>
            </a:r>
          </a:p>
          <a:p>
            <a:pPr lvl="0">
              <a:lnSpc>
                <a:spcPct val="150000"/>
              </a:lnSpc>
            </a:pPr>
            <a:r>
              <a:rPr lang="en-US" sz="1100">
                <a:latin typeface="Calibri"/>
                <a:cs typeface="Calibri"/>
              </a:rPr>
              <a:t>Partner media &amp; materials – newsletters, listservs, briefing materials, talking points</a:t>
            </a:r>
          </a:p>
        </p:txBody>
      </p:sp>
      <p:sp>
        <p:nvSpPr>
          <p:cNvPr id="3" name="Text Placeholder 2">
            <a:extLst>
              <a:ext uri="{FF2B5EF4-FFF2-40B4-BE49-F238E27FC236}">
                <a16:creationId xmlns:a16="http://schemas.microsoft.com/office/drawing/2014/main" id="{A4B28E79-36F1-4487-B6B6-7A33F5C3C0B2}"/>
              </a:ext>
            </a:extLst>
          </p:cNvPr>
          <p:cNvSpPr>
            <a:spLocks noGrp="1"/>
          </p:cNvSpPr>
          <p:nvPr>
            <p:ph type="body" idx="1"/>
          </p:nvPr>
        </p:nvSpPr>
        <p:spPr>
          <a:xfrm>
            <a:off x="6271794" y="1241040"/>
            <a:ext cx="2252547" cy="898166"/>
          </a:xfrm>
        </p:spPr>
        <p:txBody>
          <a:bodyPr>
            <a:normAutofit lnSpcReduction="10000"/>
          </a:bodyPr>
          <a:lstStyle/>
          <a:p>
            <a:pPr lvl="0" algn="ctr"/>
            <a:r>
              <a:rPr lang="en-US" sz="1800">
                <a:solidFill>
                  <a:schemeClr val="tx1"/>
                </a:solidFill>
                <a:latin typeface="Calibri" panose="020F0502020204030204" pitchFamily="34" charset="0"/>
                <a:cs typeface="Calibri" panose="020F0502020204030204" pitchFamily="34" charset="0"/>
              </a:rPr>
              <a:t>Where to get messages/content? (national/state/local)</a:t>
            </a:r>
          </a:p>
        </p:txBody>
      </p:sp>
      <p:sp>
        <p:nvSpPr>
          <p:cNvPr id="4" name="Content Placeholder 3">
            <a:extLst>
              <a:ext uri="{FF2B5EF4-FFF2-40B4-BE49-F238E27FC236}">
                <a16:creationId xmlns:a16="http://schemas.microsoft.com/office/drawing/2014/main" id="{245DDB48-166A-4E16-B9DF-C5C6570A1BAD}"/>
              </a:ext>
            </a:extLst>
          </p:cNvPr>
          <p:cNvSpPr>
            <a:spLocks noGrp="1"/>
          </p:cNvSpPr>
          <p:nvPr>
            <p:ph sz="half" idx="2"/>
          </p:nvPr>
        </p:nvSpPr>
        <p:spPr>
          <a:xfrm>
            <a:off x="6198094" y="2356271"/>
            <a:ext cx="2344190" cy="3630315"/>
          </a:xfrm>
        </p:spPr>
        <p:txBody>
          <a:bodyPr>
            <a:normAutofit fontScale="92500" lnSpcReduction="20000"/>
          </a:bodyPr>
          <a:lstStyle/>
          <a:p>
            <a:pPr marL="305435" lvl="0" indent="-305435">
              <a:buClr>
                <a:schemeClr val="tx1"/>
              </a:buClr>
              <a:buFont typeface="Arial" panose="020B0604020202020204" pitchFamily="34" charset="0"/>
              <a:buChar char="•"/>
            </a:pPr>
            <a:r>
              <a:rPr lang="en-US" sz="1400">
                <a:solidFill>
                  <a:schemeClr val="tx1"/>
                </a:solidFill>
                <a:latin typeface="Calibri"/>
                <a:cs typeface="Calibri"/>
              </a:rPr>
              <a:t>Health observances marketing related to work</a:t>
            </a:r>
            <a:endParaRPr lang="en-US" sz="1400">
              <a:solidFill>
                <a:schemeClr val="tx1"/>
              </a:solidFill>
              <a:latin typeface="Gill Sans MT"/>
              <a:cs typeface="Calibri"/>
            </a:endParaRPr>
          </a:p>
          <a:p>
            <a:pPr marL="305435" indent="-305435">
              <a:buClr>
                <a:srgbClr val="000000"/>
              </a:buClr>
              <a:buFont typeface="Arial" panose="020B0604020202020204" pitchFamily="34" charset="0"/>
              <a:buChar char="•"/>
            </a:pPr>
            <a:r>
              <a:rPr lang="en-US" sz="1400">
                <a:solidFill>
                  <a:schemeClr val="tx1"/>
                </a:solidFill>
                <a:latin typeface="Calibri"/>
                <a:cs typeface="Calibri"/>
              </a:rPr>
              <a:t>Local/state survey results</a:t>
            </a:r>
            <a:endParaRPr lang="en-US" sz="1400">
              <a:solidFill>
                <a:schemeClr val="tx1"/>
              </a:solidFill>
              <a:latin typeface="Gill Sans MT" panose="020B0502020104020203"/>
              <a:cs typeface="Calibri"/>
            </a:endParaRPr>
          </a:p>
          <a:p>
            <a:pPr marL="305435" indent="-305435">
              <a:buClr>
                <a:srgbClr val="000000"/>
              </a:buClr>
              <a:buFont typeface="Arial" panose="020B0604020202020204" pitchFamily="34" charset="0"/>
              <a:buChar char="•"/>
            </a:pPr>
            <a:r>
              <a:rPr lang="en-US" sz="1400">
                <a:solidFill>
                  <a:schemeClr val="tx1"/>
                </a:solidFill>
                <a:latin typeface="Calibri"/>
                <a:cs typeface="Calibri"/>
              </a:rPr>
              <a:t>Success stories </a:t>
            </a:r>
            <a:endParaRPr lang="en-US" sz="1400">
              <a:solidFill>
                <a:schemeClr val="tx1"/>
              </a:solidFill>
              <a:ea typeface="+mn-lt"/>
              <a:cs typeface="+mn-lt"/>
            </a:endParaRPr>
          </a:p>
          <a:p>
            <a:pPr marL="305435" indent="-305435">
              <a:buClr>
                <a:schemeClr val="tx1"/>
              </a:buClr>
              <a:buFont typeface="Arial" panose="020B0604020202020204" pitchFamily="34" charset="0"/>
              <a:buChar char="•"/>
            </a:pPr>
            <a:r>
              <a:rPr lang="en-US" sz="1400">
                <a:solidFill>
                  <a:schemeClr val="tx1"/>
                </a:solidFill>
                <a:latin typeface="Calibri"/>
                <a:cs typeface="Calibri"/>
              </a:rPr>
              <a:t>Media reports</a:t>
            </a:r>
          </a:p>
          <a:p>
            <a:pPr marL="305435" indent="-305435">
              <a:buClr>
                <a:schemeClr val="tx1"/>
              </a:buClr>
              <a:buFont typeface="Arial" panose="020B0604020202020204" pitchFamily="34" charset="0"/>
              <a:buChar char="•"/>
            </a:pPr>
            <a:r>
              <a:rPr lang="en-US" sz="1400">
                <a:solidFill>
                  <a:schemeClr val="tx1"/>
                </a:solidFill>
                <a:latin typeface="Calibri"/>
                <a:cs typeface="Calibri"/>
              </a:rPr>
              <a:t>Reports &amp; publications </a:t>
            </a:r>
            <a:endParaRPr lang="en-US" sz="1400">
              <a:solidFill>
                <a:schemeClr val="tx1"/>
              </a:solidFill>
              <a:latin typeface="Gill Sans MT" panose="020B0502020104020203"/>
              <a:cs typeface="Calibri"/>
            </a:endParaRPr>
          </a:p>
          <a:p>
            <a:pPr marL="305435" indent="-305435">
              <a:buClr>
                <a:srgbClr val="000000"/>
              </a:buClr>
              <a:buFont typeface="Arial" panose="020B0604020202020204" pitchFamily="34" charset="0"/>
              <a:buChar char="•"/>
            </a:pPr>
            <a:r>
              <a:rPr lang="en-US" sz="1400">
                <a:solidFill>
                  <a:schemeClr val="tx1"/>
                </a:solidFill>
                <a:latin typeface="Calibri"/>
                <a:cs typeface="Calibri"/>
              </a:rPr>
              <a:t>Funding announcement </a:t>
            </a:r>
            <a:endParaRPr lang="en-US" sz="1400">
              <a:solidFill>
                <a:schemeClr val="tx1"/>
              </a:solidFill>
              <a:ea typeface="+mn-lt"/>
              <a:cs typeface="+mn-lt"/>
            </a:endParaRPr>
          </a:p>
          <a:p>
            <a:pPr marL="305435" indent="-305435">
              <a:buClr>
                <a:srgbClr val="000000"/>
              </a:buClr>
              <a:buFont typeface="Arial" panose="020B0604020202020204" pitchFamily="34" charset="0"/>
              <a:buChar char="•"/>
            </a:pPr>
            <a:r>
              <a:rPr lang="en-US" sz="1400">
                <a:solidFill>
                  <a:schemeClr val="tx1"/>
                </a:solidFill>
                <a:latin typeface="Calibri"/>
                <a:cs typeface="Calibri"/>
              </a:rPr>
              <a:t>Existing communication materials – pictures, videos, infographics, etc.</a:t>
            </a:r>
          </a:p>
          <a:p>
            <a:pPr marL="305435" indent="-305435">
              <a:buClr>
                <a:srgbClr val="000000"/>
              </a:buClr>
              <a:buFont typeface="Arial" panose="020B0604020202020204" pitchFamily="34" charset="0"/>
              <a:buChar char="•"/>
            </a:pPr>
            <a:r>
              <a:rPr lang="en-US" sz="1400">
                <a:solidFill>
                  <a:schemeClr val="tx1"/>
                </a:solidFill>
                <a:latin typeface="Calibri"/>
                <a:cs typeface="Calibri"/>
              </a:rPr>
              <a:t>Public data sources – BRFSS, YRBS, Census, etc.</a:t>
            </a:r>
          </a:p>
          <a:p>
            <a:pPr marL="305435" indent="-305435">
              <a:buClr>
                <a:schemeClr val="tx1"/>
              </a:buClr>
              <a:buFont typeface="Arial" panose="020B0604020202020204" pitchFamily="34" charset="0"/>
              <a:buChar char="•"/>
            </a:pPr>
            <a:r>
              <a:rPr lang="en-US" sz="1400">
                <a:solidFill>
                  <a:schemeClr val="tx1"/>
                </a:solidFill>
                <a:latin typeface="Calibri"/>
                <a:cs typeface="Calibri"/>
              </a:rPr>
              <a:t>State &amp; Community Health Media Center (SCHMC)</a:t>
            </a:r>
          </a:p>
        </p:txBody>
      </p:sp>
      <p:sp>
        <p:nvSpPr>
          <p:cNvPr id="22" name="Text Placeholder 2">
            <a:extLst>
              <a:ext uri="{FF2B5EF4-FFF2-40B4-BE49-F238E27FC236}">
                <a16:creationId xmlns:a16="http://schemas.microsoft.com/office/drawing/2014/main" id="{E83BDA84-B946-4F21-BA27-4976A0C6DAD4}"/>
              </a:ext>
            </a:extLst>
          </p:cNvPr>
          <p:cNvSpPr txBox="1">
            <a:spLocks/>
          </p:cNvSpPr>
          <p:nvPr/>
        </p:nvSpPr>
        <p:spPr>
          <a:xfrm>
            <a:off x="9290153" y="1213315"/>
            <a:ext cx="2252547"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1800">
                <a:latin typeface="Calibri"/>
                <a:cs typeface="Calibri"/>
              </a:rPr>
              <a:t>Who can help reach your audiences?</a:t>
            </a:r>
            <a:endParaRPr lang="en-US"/>
          </a:p>
        </p:txBody>
      </p:sp>
      <p:sp>
        <p:nvSpPr>
          <p:cNvPr id="23" name="Content Placeholder 3">
            <a:extLst>
              <a:ext uri="{FF2B5EF4-FFF2-40B4-BE49-F238E27FC236}">
                <a16:creationId xmlns:a16="http://schemas.microsoft.com/office/drawing/2014/main" id="{15E2BE4A-AB42-4146-B298-84EA6957C16F}"/>
              </a:ext>
            </a:extLst>
          </p:cNvPr>
          <p:cNvSpPr txBox="1">
            <a:spLocks/>
          </p:cNvSpPr>
          <p:nvPr/>
        </p:nvSpPr>
        <p:spPr>
          <a:xfrm>
            <a:off x="9177963" y="2336457"/>
            <a:ext cx="2352486" cy="3760190"/>
          </a:xfrm>
          <a:prstGeom prst="rect">
            <a:avLst/>
          </a:prstGeom>
          <a:solidFill>
            <a:srgbClr val="F1C577">
              <a:alpha val="84706"/>
            </a:srgbClr>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150000"/>
              </a:lnSpc>
            </a:pPr>
            <a:r>
              <a:rPr lang="en-US" sz="1100">
                <a:latin typeface="Calibri"/>
                <a:cs typeface="Calibri"/>
              </a:rPr>
              <a:t>Communication lead</a:t>
            </a:r>
          </a:p>
          <a:p>
            <a:pPr lvl="0">
              <a:lnSpc>
                <a:spcPct val="150000"/>
              </a:lnSpc>
            </a:pPr>
            <a:r>
              <a:rPr lang="en-US" sz="1100">
                <a:latin typeface="Calibri"/>
                <a:cs typeface="Calibri"/>
              </a:rPr>
              <a:t>Marketing/communication department</a:t>
            </a:r>
          </a:p>
          <a:p>
            <a:pPr lvl="0">
              <a:lnSpc>
                <a:spcPct val="150000"/>
              </a:lnSpc>
            </a:pPr>
            <a:r>
              <a:rPr lang="en-US" sz="1100">
                <a:latin typeface="Calibri"/>
                <a:cs typeface="Calibri"/>
              </a:rPr>
              <a:t>Media/Public relations team</a:t>
            </a:r>
          </a:p>
          <a:p>
            <a:pPr lvl="0">
              <a:lnSpc>
                <a:spcPct val="150000"/>
              </a:lnSpc>
            </a:pPr>
            <a:r>
              <a:rPr lang="en-US" sz="1100">
                <a:latin typeface="Calibri"/>
                <a:cs typeface="Calibri"/>
              </a:rPr>
              <a:t>Community relations office</a:t>
            </a:r>
          </a:p>
          <a:p>
            <a:pPr lvl="0">
              <a:lnSpc>
                <a:spcPct val="150000"/>
              </a:lnSpc>
            </a:pPr>
            <a:r>
              <a:rPr lang="en-US" sz="1100">
                <a:latin typeface="Calibri"/>
                <a:cs typeface="Calibri"/>
              </a:rPr>
              <a:t>Marketing subcommittee</a:t>
            </a:r>
          </a:p>
          <a:p>
            <a:pPr lvl="0">
              <a:lnSpc>
                <a:spcPct val="150000"/>
              </a:lnSpc>
            </a:pPr>
            <a:r>
              <a:rPr lang="en-US" sz="1100">
                <a:latin typeface="Calibri"/>
                <a:cs typeface="Calibri"/>
              </a:rPr>
              <a:t>Advertising firm</a:t>
            </a:r>
          </a:p>
          <a:p>
            <a:pPr lvl="0">
              <a:lnSpc>
                <a:spcPct val="150000"/>
              </a:lnSpc>
            </a:pPr>
            <a:r>
              <a:rPr lang="en-US" sz="1100">
                <a:latin typeface="Calibri"/>
                <a:cs typeface="Calibri"/>
              </a:rPr>
              <a:t>Coalitions/Partnerships</a:t>
            </a:r>
          </a:p>
          <a:p>
            <a:pPr lvl="0">
              <a:lnSpc>
                <a:spcPct val="150000"/>
              </a:lnSpc>
            </a:pPr>
            <a:r>
              <a:rPr lang="en-US" sz="1100">
                <a:latin typeface="Calibri"/>
                <a:cs typeface="Calibri"/>
              </a:rPr>
              <a:t>Others (Development or Fundraising Department)</a:t>
            </a:r>
          </a:p>
          <a:p>
            <a:pPr marL="0" indent="0">
              <a:buNone/>
            </a:pPr>
            <a:endParaRPr lang="en-US"/>
          </a:p>
        </p:txBody>
      </p:sp>
      <p:sp>
        <p:nvSpPr>
          <p:cNvPr id="47" name="TextBox 46">
            <a:extLst>
              <a:ext uri="{FF2B5EF4-FFF2-40B4-BE49-F238E27FC236}">
                <a16:creationId xmlns:a16="http://schemas.microsoft.com/office/drawing/2014/main" id="{D6D3B214-F490-4E0E-8580-72A6489D085C}"/>
              </a:ext>
            </a:extLst>
          </p:cNvPr>
          <p:cNvSpPr txBox="1"/>
          <p:nvPr/>
        </p:nvSpPr>
        <p:spPr>
          <a:xfrm>
            <a:off x="3356390" y="6096647"/>
            <a:ext cx="6360103" cy="646331"/>
          </a:xfrm>
          <a:prstGeom prst="rect">
            <a:avLst/>
          </a:prstGeom>
          <a:noFill/>
        </p:spPr>
        <p:txBody>
          <a:bodyPr wrap="square">
            <a:spAutoFit/>
          </a:bodyPr>
          <a:lstStyle/>
          <a:p>
            <a:r>
              <a:rPr lang="en-US" sz="1200">
                <a:latin typeface="Calibri" panose="020F0502020204030204" pitchFamily="34" charset="0"/>
                <a:cs typeface="Calibri" panose="020F0502020204030204" pitchFamily="34" charset="0"/>
              </a:rPr>
              <a:t>Reminders:</a:t>
            </a:r>
          </a:p>
          <a:p>
            <a:pPr marL="285750" indent="-285750">
              <a:buFont typeface="Arial" panose="020B0604020202020204" pitchFamily="34" charset="0"/>
              <a:buChar char="•"/>
            </a:pPr>
            <a:r>
              <a:rPr lang="en-US" sz="1200">
                <a:latin typeface="Calibri" panose="020F0502020204030204" pitchFamily="34" charset="0"/>
                <a:cs typeface="Calibri" panose="020F0502020204030204" pitchFamily="34" charset="0"/>
              </a:rPr>
              <a:t>Test and validate messages and materials with intended audience(s) before use.</a:t>
            </a:r>
          </a:p>
          <a:p>
            <a:pPr marL="285750" indent="-285750">
              <a:buFont typeface="Arial" panose="020B0604020202020204" pitchFamily="34" charset="0"/>
              <a:buChar char="•"/>
            </a:pPr>
            <a:r>
              <a:rPr lang="en-US" sz="1200">
                <a:latin typeface="Calibri" panose="020F0502020204030204" pitchFamily="34" charset="0"/>
                <a:cs typeface="Calibri" panose="020F0502020204030204" pitchFamily="34" charset="0"/>
              </a:rPr>
              <a:t>Evaluate communication efforts to determine success and improving future efforts.</a:t>
            </a:r>
          </a:p>
        </p:txBody>
      </p:sp>
    </p:spTree>
    <p:extLst>
      <p:ext uri="{BB962C8B-B14F-4D97-AF65-F5344CB8AC3E}">
        <p14:creationId xmlns:p14="http://schemas.microsoft.com/office/powerpoint/2010/main" val="419972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 name="Title 45">
            <a:extLst>
              <a:ext uri="{FF2B5EF4-FFF2-40B4-BE49-F238E27FC236}">
                <a16:creationId xmlns:a16="http://schemas.microsoft.com/office/drawing/2014/main" id="{A3440B9E-364B-42DF-902F-D8495E76D7C7}"/>
              </a:ext>
            </a:extLst>
          </p:cNvPr>
          <p:cNvSpPr txBox="1">
            <a:spLocks noGrp="1"/>
          </p:cNvSpPr>
          <p:nvPr>
            <p:ph type="title" idx="4294967295"/>
          </p:nvPr>
        </p:nvSpPr>
        <p:spPr>
          <a:xfrm>
            <a:off x="611995" y="771049"/>
            <a:ext cx="5006496" cy="440120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spcBef>
                <a:spcPts val="0"/>
              </a:spcBef>
              <a:defRPr/>
            </a:pPr>
            <a:r>
              <a:rPr kumimoji="0" lang="en-US" sz="2800" b="0" i="0" u="none" strike="noStrike" kern="1200" cap="none" spc="0" normalizeH="0" baseline="0" noProof="0">
                <a:ln>
                  <a:noFill/>
                </a:ln>
                <a:solidFill>
                  <a:schemeClr val="tx1"/>
                </a:solidFill>
                <a:effectLst/>
                <a:uLnTx/>
                <a:uFillTx/>
                <a:latin typeface="Calibri" panose="020F0502020204030204" pitchFamily="34" charset="0"/>
                <a:ea typeface="+mn-ea"/>
                <a:cs typeface="Calibri" panose="020F0502020204030204" pitchFamily="34" charset="0"/>
              </a:rPr>
              <a:t>There are many people who can support your communication activities</a:t>
            </a:r>
            <a:r>
              <a:rPr lang="en-US" cap="none">
                <a:solidFill>
                  <a:schemeClr val="tx1"/>
                </a:solidFill>
                <a:latin typeface="Calibri" panose="020F0502020204030204" pitchFamily="34" charset="0"/>
                <a:ea typeface="+mn-ea"/>
                <a:cs typeface="Calibri" panose="020F0502020204030204" pitchFamily="34" charset="0"/>
              </a:rPr>
              <a:t>. These groups or individuals can help increase visibility, support, and program effectiveness and sustain program efforts or activities. Consider </a:t>
            </a:r>
            <a:r>
              <a:rPr kumimoji="0" lang="en-US" sz="2800" b="0" i="0" u="none" strike="noStrike" kern="1200" cap="none" spc="0" normalizeH="0" baseline="0" noProof="0">
                <a:ln>
                  <a:noFill/>
                </a:ln>
                <a:solidFill>
                  <a:schemeClr val="tx1"/>
                </a:solidFill>
                <a:effectLst/>
                <a:uLnTx/>
                <a:uFillTx/>
                <a:latin typeface="Calibri" panose="020F0502020204030204" pitchFamily="34" charset="0"/>
                <a:ea typeface="+mn-ea"/>
                <a:cs typeface="Calibri" panose="020F0502020204030204" pitchFamily="34" charset="0"/>
              </a:rPr>
              <a:t>how to include them in your </a:t>
            </a:r>
            <a:r>
              <a:rPr lang="en-US" cap="none">
                <a:solidFill>
                  <a:schemeClr val="tx1"/>
                </a:solidFill>
                <a:latin typeface="Calibri" panose="020F0502020204030204" pitchFamily="34" charset="0"/>
                <a:ea typeface="+mn-ea"/>
                <a:cs typeface="Calibri" panose="020F0502020204030204" pitchFamily="34" charset="0"/>
              </a:rPr>
              <a:t>organizational </a:t>
            </a:r>
            <a:r>
              <a:rPr kumimoji="0" lang="en-US" sz="2800" b="0" i="0" u="none" strike="noStrike" kern="1200" cap="none" spc="0" normalizeH="0" baseline="0" noProof="0">
                <a:ln>
                  <a:noFill/>
                </a:ln>
                <a:solidFill>
                  <a:schemeClr val="tx1"/>
                </a:solidFill>
                <a:effectLst/>
                <a:uLnTx/>
                <a:uFillTx/>
                <a:latin typeface="Calibri" panose="020F0502020204030204" pitchFamily="34" charset="0"/>
                <a:ea typeface="+mn-ea"/>
                <a:cs typeface="Calibri" panose="020F0502020204030204" pitchFamily="34" charset="0"/>
              </a:rPr>
              <a:t>structure. One example is shown here. </a:t>
            </a:r>
          </a:p>
        </p:txBody>
      </p:sp>
      <p:grpSp>
        <p:nvGrpSpPr>
          <p:cNvPr id="42" name="Group 41" descr="This visual shows how to organize communication efforts for public health programs. Start with the lead agency or group and coalitions or partnerships. Core functions include marketing, media/public relations, and community relations. A communication lead works with a cross-sector marketing subcommittee to share materials and messages with partners in education ,faith, planning, non-profit organizations, health care, and business sectors. ">
            <a:extLst>
              <a:ext uri="{FF2B5EF4-FFF2-40B4-BE49-F238E27FC236}">
                <a16:creationId xmlns:a16="http://schemas.microsoft.com/office/drawing/2014/main" id="{53E02C79-B779-42A9-B1B9-B02B1FA25D64}"/>
              </a:ext>
            </a:extLst>
          </p:cNvPr>
          <p:cNvGrpSpPr/>
          <p:nvPr/>
        </p:nvGrpSpPr>
        <p:grpSpPr>
          <a:xfrm>
            <a:off x="5696783" y="334252"/>
            <a:ext cx="5997755" cy="6136999"/>
            <a:chOff x="2412130" y="1185921"/>
            <a:chExt cx="6193947" cy="5575979"/>
          </a:xfrm>
        </p:grpSpPr>
        <p:sp>
          <p:nvSpPr>
            <p:cNvPr id="43" name="Rectangle 42">
              <a:extLst>
                <a:ext uri="{FF2B5EF4-FFF2-40B4-BE49-F238E27FC236}">
                  <a16:creationId xmlns:a16="http://schemas.microsoft.com/office/drawing/2014/main" id="{4D0F5A82-6E47-4439-8DBF-B79AE05FB5B0}"/>
                </a:ext>
              </a:extLst>
            </p:cNvPr>
            <p:cNvSpPr/>
            <p:nvPr/>
          </p:nvSpPr>
          <p:spPr>
            <a:xfrm>
              <a:off x="2455358" y="5699812"/>
              <a:ext cx="6087148" cy="1043754"/>
            </a:xfrm>
            <a:prstGeom prst="rect">
              <a:avLst/>
            </a:prstGeom>
            <a:noFill/>
            <a:ln w="28575">
              <a:solidFill>
                <a:srgbClr val="EAA73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5" name="Rectangle 64">
              <a:extLst>
                <a:ext uri="{FF2B5EF4-FFF2-40B4-BE49-F238E27FC236}">
                  <a16:creationId xmlns:a16="http://schemas.microsoft.com/office/drawing/2014/main" id="{6F99267B-C70A-4EF2-8B4D-BE1DFD426263}"/>
                </a:ext>
              </a:extLst>
            </p:cNvPr>
            <p:cNvSpPr/>
            <p:nvPr/>
          </p:nvSpPr>
          <p:spPr>
            <a:xfrm>
              <a:off x="2825916" y="6220022"/>
              <a:ext cx="5356928" cy="247721"/>
            </a:xfrm>
            <a:custGeom>
              <a:avLst/>
              <a:gdLst>
                <a:gd name="connsiteX0" fmla="*/ 0 w 3891776"/>
                <a:gd name="connsiteY0" fmla="*/ 0 h 925551"/>
                <a:gd name="connsiteX1" fmla="*/ 3891776 w 3891776"/>
                <a:gd name="connsiteY1" fmla="*/ 0 h 925551"/>
                <a:gd name="connsiteX2" fmla="*/ 3891776 w 3891776"/>
                <a:gd name="connsiteY2" fmla="*/ 925551 h 925551"/>
                <a:gd name="connsiteX3" fmla="*/ 0 w 3891776"/>
                <a:gd name="connsiteY3" fmla="*/ 925551 h 925551"/>
                <a:gd name="connsiteX4" fmla="*/ 0 w 3891776"/>
                <a:gd name="connsiteY4" fmla="*/ 0 h 925551"/>
                <a:gd name="connsiteX0" fmla="*/ 0 w 3983216"/>
                <a:gd name="connsiteY0" fmla="*/ 925551 h 1016991"/>
                <a:gd name="connsiteX1" fmla="*/ 0 w 3983216"/>
                <a:gd name="connsiteY1" fmla="*/ 0 h 1016991"/>
                <a:gd name="connsiteX2" fmla="*/ 3891776 w 3983216"/>
                <a:gd name="connsiteY2" fmla="*/ 0 h 1016991"/>
                <a:gd name="connsiteX3" fmla="*/ 3983216 w 3983216"/>
                <a:gd name="connsiteY3" fmla="*/ 1016991 h 1016991"/>
                <a:gd name="connsiteX0" fmla="*/ 0 w 3916309"/>
                <a:gd name="connsiteY0" fmla="*/ 925551 h 994688"/>
                <a:gd name="connsiteX1" fmla="*/ 0 w 3916309"/>
                <a:gd name="connsiteY1" fmla="*/ 0 h 994688"/>
                <a:gd name="connsiteX2" fmla="*/ 3891776 w 3916309"/>
                <a:gd name="connsiteY2" fmla="*/ 0 h 994688"/>
                <a:gd name="connsiteX3" fmla="*/ 3916309 w 3916309"/>
                <a:gd name="connsiteY3" fmla="*/ 994688 h 994688"/>
                <a:gd name="connsiteX0" fmla="*/ 0 w 3894007"/>
                <a:gd name="connsiteY0" fmla="*/ 925551 h 925551"/>
                <a:gd name="connsiteX1" fmla="*/ 0 w 3894007"/>
                <a:gd name="connsiteY1" fmla="*/ 0 h 925551"/>
                <a:gd name="connsiteX2" fmla="*/ 3891776 w 3894007"/>
                <a:gd name="connsiteY2" fmla="*/ 0 h 925551"/>
                <a:gd name="connsiteX3" fmla="*/ 3894007 w 3894007"/>
                <a:gd name="connsiteY3" fmla="*/ 860873 h 925551"/>
                <a:gd name="connsiteX0" fmla="*/ 0 w 3894007"/>
                <a:gd name="connsiteY0" fmla="*/ 925551 h 925551"/>
                <a:gd name="connsiteX1" fmla="*/ 0 w 3894007"/>
                <a:gd name="connsiteY1" fmla="*/ 0 h 925551"/>
                <a:gd name="connsiteX2" fmla="*/ 3891776 w 3894007"/>
                <a:gd name="connsiteY2" fmla="*/ 0 h 925551"/>
                <a:gd name="connsiteX3" fmla="*/ 3894007 w 3894007"/>
                <a:gd name="connsiteY3" fmla="*/ 916629 h 925551"/>
              </a:gdLst>
              <a:ahLst/>
              <a:cxnLst>
                <a:cxn ang="0">
                  <a:pos x="connsiteX0" y="connsiteY0"/>
                </a:cxn>
                <a:cxn ang="0">
                  <a:pos x="connsiteX1" y="connsiteY1"/>
                </a:cxn>
                <a:cxn ang="0">
                  <a:pos x="connsiteX2" y="connsiteY2"/>
                </a:cxn>
                <a:cxn ang="0">
                  <a:pos x="connsiteX3" y="connsiteY3"/>
                </a:cxn>
              </a:cxnLst>
              <a:rect l="l" t="t" r="r" b="b"/>
              <a:pathLst>
                <a:path w="3894007" h="925551">
                  <a:moveTo>
                    <a:pt x="0" y="925551"/>
                  </a:moveTo>
                  <a:lnTo>
                    <a:pt x="0" y="0"/>
                  </a:lnTo>
                  <a:lnTo>
                    <a:pt x="3891776" y="0"/>
                  </a:lnTo>
                  <a:cubicBezTo>
                    <a:pt x="3891776" y="308517"/>
                    <a:pt x="3894007" y="916629"/>
                    <a:pt x="3894007" y="916629"/>
                  </a:cubicBezTo>
                </a:path>
              </a:pathLst>
            </a:cu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7" name="Rectangle 46">
              <a:extLst>
                <a:ext uri="{FF2B5EF4-FFF2-40B4-BE49-F238E27FC236}">
                  <a16:creationId xmlns:a16="http://schemas.microsoft.com/office/drawing/2014/main" id="{84766294-D31E-4CB2-96B0-227138015A93}"/>
                </a:ext>
              </a:extLst>
            </p:cNvPr>
            <p:cNvSpPr/>
            <p:nvPr/>
          </p:nvSpPr>
          <p:spPr>
            <a:xfrm>
              <a:off x="4091098" y="1185921"/>
              <a:ext cx="1338146" cy="479502"/>
            </a:xfrm>
            <a:prstGeom prst="rect">
              <a:avLst/>
            </a:prstGeom>
            <a:solidFill>
              <a:srgbClr val="EAA73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50" b="1">
                  <a:solidFill>
                    <a:schemeClr val="tx1"/>
                  </a:solidFill>
                  <a:latin typeface="Calibri" panose="020F0502020204030204" pitchFamily="34" charset="0"/>
                  <a:cs typeface="Calibri" panose="020F0502020204030204" pitchFamily="34" charset="0"/>
                </a:rPr>
                <a:t>LEAD AGENCY OR GROUP </a:t>
              </a:r>
            </a:p>
          </p:txBody>
        </p:sp>
        <p:sp>
          <p:nvSpPr>
            <p:cNvPr id="52" name="Rectangle 51">
              <a:extLst>
                <a:ext uri="{FF2B5EF4-FFF2-40B4-BE49-F238E27FC236}">
                  <a16:creationId xmlns:a16="http://schemas.microsoft.com/office/drawing/2014/main" id="{DBF540A7-CD57-46DB-9D28-003731239F45}"/>
                </a:ext>
              </a:extLst>
            </p:cNvPr>
            <p:cNvSpPr/>
            <p:nvPr/>
          </p:nvSpPr>
          <p:spPr>
            <a:xfrm>
              <a:off x="5639677" y="1191657"/>
              <a:ext cx="1512339" cy="479502"/>
            </a:xfrm>
            <a:prstGeom prst="rect">
              <a:avLst/>
            </a:prstGeom>
            <a:solidFill>
              <a:srgbClr val="EAA73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50" b="1">
                  <a:solidFill>
                    <a:schemeClr val="tx1"/>
                  </a:solidFill>
                  <a:latin typeface="Calibri" panose="020F0502020204030204" pitchFamily="34" charset="0"/>
                  <a:cs typeface="Calibri" panose="020F0502020204030204" pitchFamily="34" charset="0"/>
                </a:rPr>
                <a:t>COALITIONS/</a:t>
              </a:r>
              <a:br>
                <a:rPr lang="en-US" sz="1050" b="1">
                  <a:solidFill>
                    <a:schemeClr val="tx1"/>
                  </a:solidFill>
                  <a:latin typeface="Calibri" panose="020F0502020204030204" pitchFamily="34" charset="0"/>
                  <a:cs typeface="Calibri" panose="020F0502020204030204" pitchFamily="34" charset="0"/>
                </a:rPr>
              </a:br>
              <a:r>
                <a:rPr lang="en-US" sz="1050" b="1">
                  <a:solidFill>
                    <a:schemeClr val="tx1"/>
                  </a:solidFill>
                  <a:latin typeface="Calibri" panose="020F0502020204030204" pitchFamily="34" charset="0"/>
                  <a:cs typeface="Calibri" panose="020F0502020204030204" pitchFamily="34" charset="0"/>
                </a:rPr>
                <a:t>PARTNERSHIPS</a:t>
              </a:r>
            </a:p>
          </p:txBody>
        </p:sp>
        <p:sp>
          <p:nvSpPr>
            <p:cNvPr id="51" name="Rectangle 50">
              <a:extLst>
                <a:ext uri="{FF2B5EF4-FFF2-40B4-BE49-F238E27FC236}">
                  <a16:creationId xmlns:a16="http://schemas.microsoft.com/office/drawing/2014/main" id="{2683ED50-6E1B-4E9B-B41F-F578181ECC11}"/>
                </a:ext>
              </a:extLst>
            </p:cNvPr>
            <p:cNvSpPr/>
            <p:nvPr/>
          </p:nvSpPr>
          <p:spPr>
            <a:xfrm>
              <a:off x="3515576" y="1997834"/>
              <a:ext cx="3942973" cy="1028991"/>
            </a:xfrm>
            <a:prstGeom prst="rect">
              <a:avLst/>
            </a:prstGeom>
            <a:noFill/>
            <a:ln w="28575" cap="sq" cmpd="sng">
              <a:solidFill>
                <a:srgbClr val="EAA731"/>
              </a:solidFill>
              <a:prstDash val="dash"/>
              <a:extLst>
                <a:ext uri="{C807C97D-BFC1-408E-A445-0C87EB9F89A2}">
                  <ask:lineSketchStyleProps xmlns:ask="http://schemas.microsoft.com/office/drawing/2018/sketchyshapes" sd="1219033472">
                    <a:custGeom>
                      <a:avLst/>
                      <a:gdLst>
                        <a:gd name="connsiteX0" fmla="*/ 0 w 3942973"/>
                        <a:gd name="connsiteY0" fmla="*/ 0 h 1028991"/>
                        <a:gd name="connsiteX1" fmla="*/ 3942973 w 3942973"/>
                        <a:gd name="connsiteY1" fmla="*/ 0 h 1028991"/>
                        <a:gd name="connsiteX2" fmla="*/ 3942973 w 3942973"/>
                        <a:gd name="connsiteY2" fmla="*/ 1028991 h 1028991"/>
                        <a:gd name="connsiteX3" fmla="*/ 0 w 3942973"/>
                        <a:gd name="connsiteY3" fmla="*/ 1028991 h 1028991"/>
                        <a:gd name="connsiteX4" fmla="*/ 0 w 3942973"/>
                        <a:gd name="connsiteY4" fmla="*/ 0 h 1028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42973" h="1028991" extrusionOk="0">
                          <a:moveTo>
                            <a:pt x="0" y="0"/>
                          </a:moveTo>
                          <a:cubicBezTo>
                            <a:pt x="1773465" y="118645"/>
                            <a:pt x="3013456" y="116012"/>
                            <a:pt x="3942973" y="0"/>
                          </a:cubicBezTo>
                          <a:cubicBezTo>
                            <a:pt x="3902136" y="236851"/>
                            <a:pt x="3861697" y="796656"/>
                            <a:pt x="3942973" y="1028991"/>
                          </a:cubicBezTo>
                          <a:cubicBezTo>
                            <a:pt x="3505175" y="1163591"/>
                            <a:pt x="1124376" y="871795"/>
                            <a:pt x="0" y="1028991"/>
                          </a:cubicBezTo>
                          <a:cubicBezTo>
                            <a:pt x="39756" y="894822"/>
                            <a:pt x="-9237" y="327315"/>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61" name="TextBox 60">
              <a:extLst>
                <a:ext uri="{FF2B5EF4-FFF2-40B4-BE49-F238E27FC236}">
                  <a16:creationId xmlns:a16="http://schemas.microsoft.com/office/drawing/2014/main" id="{F1182A0C-4D95-4553-8E8D-41F8695CC48E}"/>
                </a:ext>
              </a:extLst>
            </p:cNvPr>
            <p:cNvSpPr txBox="1"/>
            <p:nvPr/>
          </p:nvSpPr>
          <p:spPr>
            <a:xfrm>
              <a:off x="4331511" y="2074015"/>
              <a:ext cx="2589699" cy="230144"/>
            </a:xfrm>
            <a:prstGeom prst="rect">
              <a:avLst/>
            </a:prstGeom>
            <a:solidFill>
              <a:srgbClr val="EAA731"/>
            </a:solidFill>
            <a:ln w="12700">
              <a:solidFill>
                <a:schemeClr val="tx1"/>
              </a:solidFill>
            </a:ln>
          </p:spPr>
          <p:txBody>
            <a:bodyPr wrap="square" rtlCol="0">
              <a:spAutoFit/>
            </a:bodyPr>
            <a:lstStyle/>
            <a:p>
              <a:pPr algn="ctr"/>
              <a:r>
                <a:rPr lang="en-US" sz="1050" b="1">
                  <a:latin typeface="Calibri" panose="020F0502020204030204" pitchFamily="34" charset="0"/>
                  <a:cs typeface="Calibri" panose="020F0502020204030204" pitchFamily="34" charset="0"/>
                </a:rPr>
                <a:t>Core Functions</a:t>
              </a:r>
            </a:p>
          </p:txBody>
        </p:sp>
        <p:sp>
          <p:nvSpPr>
            <p:cNvPr id="48" name="Rectangle 47">
              <a:extLst>
                <a:ext uri="{FF2B5EF4-FFF2-40B4-BE49-F238E27FC236}">
                  <a16:creationId xmlns:a16="http://schemas.microsoft.com/office/drawing/2014/main" id="{6604F4DD-7BC8-40E0-8B70-ADD0BC9848E1}"/>
                </a:ext>
              </a:extLst>
            </p:cNvPr>
            <p:cNvSpPr/>
            <p:nvPr/>
          </p:nvSpPr>
          <p:spPr>
            <a:xfrm>
              <a:off x="3612594" y="2380340"/>
              <a:ext cx="1157250" cy="463392"/>
            </a:xfrm>
            <a:prstGeom prst="rect">
              <a:avLst/>
            </a:prstGeom>
            <a:solidFill>
              <a:schemeClr val="bg1"/>
            </a:solidFill>
            <a:ln>
              <a:solidFill>
                <a:srgbClr val="EAA73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50">
                  <a:solidFill>
                    <a:schemeClr val="tx1"/>
                  </a:solidFill>
                  <a:latin typeface="Calibri" panose="020F0502020204030204" pitchFamily="34" charset="0"/>
                  <a:cs typeface="Calibri" panose="020F0502020204030204" pitchFamily="34" charset="0"/>
                </a:rPr>
                <a:t>Marketing</a:t>
              </a:r>
            </a:p>
          </p:txBody>
        </p:sp>
        <p:sp>
          <p:nvSpPr>
            <p:cNvPr id="49" name="Rectangle 48">
              <a:extLst>
                <a:ext uri="{FF2B5EF4-FFF2-40B4-BE49-F238E27FC236}">
                  <a16:creationId xmlns:a16="http://schemas.microsoft.com/office/drawing/2014/main" id="{85227B67-51D3-4485-B2A2-84721E68C2D7}"/>
                </a:ext>
              </a:extLst>
            </p:cNvPr>
            <p:cNvSpPr/>
            <p:nvPr/>
          </p:nvSpPr>
          <p:spPr>
            <a:xfrm>
              <a:off x="4887797" y="2380340"/>
              <a:ext cx="1157250" cy="463392"/>
            </a:xfrm>
            <a:prstGeom prst="rect">
              <a:avLst/>
            </a:prstGeom>
            <a:solidFill>
              <a:schemeClr val="bg1"/>
            </a:solidFill>
            <a:ln>
              <a:solidFill>
                <a:srgbClr val="EAA73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50">
                  <a:solidFill>
                    <a:schemeClr val="tx1"/>
                  </a:solidFill>
                  <a:latin typeface="Calibri" panose="020F0502020204030204" pitchFamily="34" charset="0"/>
                  <a:cs typeface="Calibri" panose="020F0502020204030204" pitchFamily="34" charset="0"/>
                </a:rPr>
                <a:t>Media/Public Relations</a:t>
              </a:r>
            </a:p>
          </p:txBody>
        </p:sp>
        <p:sp>
          <p:nvSpPr>
            <p:cNvPr id="50" name="Rectangle 49">
              <a:extLst>
                <a:ext uri="{FF2B5EF4-FFF2-40B4-BE49-F238E27FC236}">
                  <a16:creationId xmlns:a16="http://schemas.microsoft.com/office/drawing/2014/main" id="{DE972C2C-C813-4008-8B13-0D0D3607200F}"/>
                </a:ext>
              </a:extLst>
            </p:cNvPr>
            <p:cNvSpPr/>
            <p:nvPr/>
          </p:nvSpPr>
          <p:spPr>
            <a:xfrm>
              <a:off x="6163001" y="2380340"/>
              <a:ext cx="1218210" cy="457199"/>
            </a:xfrm>
            <a:prstGeom prst="rect">
              <a:avLst/>
            </a:prstGeom>
            <a:solidFill>
              <a:schemeClr val="bg1"/>
            </a:solidFill>
            <a:ln>
              <a:solidFill>
                <a:srgbClr val="EAA73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50">
                  <a:solidFill>
                    <a:schemeClr val="tx1"/>
                  </a:solidFill>
                  <a:latin typeface="Calibri" panose="020F0502020204030204" pitchFamily="34" charset="0"/>
                  <a:cs typeface="Calibri" panose="020F0502020204030204" pitchFamily="34" charset="0"/>
                </a:rPr>
                <a:t>Community Relations</a:t>
              </a:r>
            </a:p>
          </p:txBody>
        </p:sp>
        <p:cxnSp>
          <p:nvCxnSpPr>
            <p:cNvPr id="59" name="Straight Connector 58">
              <a:extLst>
                <a:ext uri="{FF2B5EF4-FFF2-40B4-BE49-F238E27FC236}">
                  <a16:creationId xmlns:a16="http://schemas.microsoft.com/office/drawing/2014/main" id="{C8FF4AE8-64A1-427C-80DF-CF88C134037A}"/>
                </a:ext>
              </a:extLst>
            </p:cNvPr>
            <p:cNvCxnSpPr/>
            <p:nvPr/>
          </p:nvCxnSpPr>
          <p:spPr>
            <a:xfrm>
              <a:off x="3926416" y="6234250"/>
              <a:ext cx="0" cy="243685"/>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EAD14AE2-5485-40B5-9A8B-2D7F6F1FAF88}"/>
                </a:ext>
              </a:extLst>
            </p:cNvPr>
            <p:cNvCxnSpPr/>
            <p:nvPr/>
          </p:nvCxnSpPr>
          <p:spPr>
            <a:xfrm>
              <a:off x="6052830" y="6231553"/>
              <a:ext cx="0" cy="23619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0F11FECF-FAA7-4B8D-887C-CD3A480C2216}"/>
                </a:ext>
              </a:extLst>
            </p:cNvPr>
            <p:cNvCxnSpPr/>
            <p:nvPr/>
          </p:nvCxnSpPr>
          <p:spPr>
            <a:xfrm>
              <a:off x="7165212" y="6220022"/>
              <a:ext cx="0" cy="23619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BB80531D-F64C-41CC-A82E-0967BE578AC0}"/>
                </a:ext>
              </a:extLst>
            </p:cNvPr>
            <p:cNvCxnSpPr/>
            <p:nvPr/>
          </p:nvCxnSpPr>
          <p:spPr>
            <a:xfrm>
              <a:off x="5566936" y="6041017"/>
              <a:ext cx="0" cy="1692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0F2FC740-468F-4DB6-95DC-6DB306C6E0E1}"/>
                </a:ext>
              </a:extLst>
            </p:cNvPr>
            <p:cNvCxnSpPr/>
            <p:nvPr/>
          </p:nvCxnSpPr>
          <p:spPr>
            <a:xfrm>
              <a:off x="4983805" y="6234250"/>
              <a:ext cx="0" cy="243685"/>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66" name="Right Brace 65">
              <a:extLst>
                <a:ext uri="{FF2B5EF4-FFF2-40B4-BE49-F238E27FC236}">
                  <a16:creationId xmlns:a16="http://schemas.microsoft.com/office/drawing/2014/main" id="{BBD4BE61-7DF5-4CF6-88DE-86F90E8E43F2}"/>
                </a:ext>
              </a:extLst>
            </p:cNvPr>
            <p:cNvSpPr/>
            <p:nvPr/>
          </p:nvSpPr>
          <p:spPr>
            <a:xfrm rot="5400000">
              <a:off x="5477305" y="1059571"/>
              <a:ext cx="237942" cy="1535246"/>
            </a:xfrm>
            <a:prstGeom prst="rightBrace">
              <a:avLst>
                <a:gd name="adj1" fmla="val 8333"/>
                <a:gd name="adj2" fmla="val 53273"/>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67" name="Straight Connector 66">
              <a:extLst>
                <a:ext uri="{FF2B5EF4-FFF2-40B4-BE49-F238E27FC236}">
                  <a16:creationId xmlns:a16="http://schemas.microsoft.com/office/drawing/2014/main" id="{26B96FF9-9F0B-4AE1-92A3-5491838C049B}"/>
                </a:ext>
              </a:extLst>
            </p:cNvPr>
            <p:cNvCxnSpPr>
              <a:cxnSpLocks/>
            </p:cNvCxnSpPr>
            <p:nvPr/>
          </p:nvCxnSpPr>
          <p:spPr>
            <a:xfrm>
              <a:off x="5505112" y="3040204"/>
              <a:ext cx="47245" cy="2711277"/>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E8E4180D-DDEB-445B-AF65-611C239BE728}"/>
                </a:ext>
              </a:extLst>
            </p:cNvPr>
            <p:cNvSpPr txBox="1"/>
            <p:nvPr/>
          </p:nvSpPr>
          <p:spPr>
            <a:xfrm>
              <a:off x="4484905" y="3632818"/>
              <a:ext cx="2164061" cy="1992441"/>
            </a:xfrm>
            <a:prstGeom prst="rect">
              <a:avLst/>
            </a:prstGeom>
            <a:solidFill>
              <a:srgbClr val="EAA731"/>
            </a:solidFill>
            <a:ln>
              <a:noFill/>
            </a:ln>
          </p:spPr>
          <p:txBody>
            <a:bodyPr wrap="square" rtlCol="0">
              <a:spAutoFit/>
            </a:bodyPr>
            <a:lstStyle/>
            <a:p>
              <a:pPr algn="ctr"/>
              <a:r>
                <a:rPr lang="en-US" sz="1050" b="1">
                  <a:latin typeface="Calibri" panose="020F0502020204030204" pitchFamily="34" charset="0"/>
                  <a:cs typeface="Calibri" panose="020F0502020204030204" pitchFamily="34" charset="0"/>
                </a:rPr>
                <a:t>Cross-sector Marketing Subcommittee (from coalition/partnership)</a:t>
              </a:r>
            </a:p>
            <a:p>
              <a:pPr marL="171450" indent="-171450">
                <a:buFont typeface="Arial" charset="0"/>
                <a:buChar char="•"/>
              </a:pPr>
              <a:r>
                <a:rPr lang="en-US" sz="1050">
                  <a:solidFill>
                    <a:schemeClr val="tx1"/>
                  </a:solidFill>
                  <a:latin typeface="Calibri" panose="020F0502020204030204" pitchFamily="34" charset="0"/>
                  <a:cs typeface="Calibri" panose="020F0502020204030204" pitchFamily="34" charset="0"/>
                </a:rPr>
                <a:t>Develop/expand communication plan and strategy</a:t>
              </a:r>
            </a:p>
            <a:p>
              <a:pPr marL="171450" indent="-171450">
                <a:buFont typeface="Arial" charset="0"/>
                <a:buChar char="•"/>
              </a:pPr>
              <a:r>
                <a:rPr lang="en-US" sz="1050">
                  <a:solidFill>
                    <a:schemeClr val="tx1"/>
                  </a:solidFill>
                  <a:latin typeface="Calibri" panose="020F0502020204030204" pitchFamily="34" charset="0"/>
                  <a:cs typeface="Calibri" panose="020F0502020204030204" pitchFamily="34" charset="0"/>
                </a:rPr>
                <a:t>Divide workload</a:t>
              </a:r>
            </a:p>
            <a:p>
              <a:pPr marL="171450" indent="-171450">
                <a:buFont typeface="Arial" charset="0"/>
                <a:buChar char="•"/>
              </a:pPr>
              <a:r>
                <a:rPr lang="en-US" sz="1050">
                  <a:solidFill>
                    <a:schemeClr val="tx1"/>
                  </a:solidFill>
                  <a:latin typeface="Calibri" panose="020F0502020204030204" pitchFamily="34" charset="0"/>
                  <a:cs typeface="Calibri" panose="020F0502020204030204" pitchFamily="34" charset="0"/>
                </a:rPr>
                <a:t>Provide audience/message testing</a:t>
              </a:r>
            </a:p>
            <a:p>
              <a:pPr marL="171450" indent="-171450">
                <a:buFont typeface="Arial" charset="0"/>
                <a:buChar char="•"/>
              </a:pPr>
              <a:r>
                <a:rPr lang="en-US" sz="1050">
                  <a:solidFill>
                    <a:schemeClr val="tx1"/>
                  </a:solidFill>
                  <a:latin typeface="Calibri" panose="020F0502020204030204" pitchFamily="34" charset="0"/>
                  <a:cs typeface="Calibri" panose="020F0502020204030204" pitchFamily="34" charset="0"/>
                </a:rPr>
                <a:t>Assist with evaluation</a:t>
              </a:r>
            </a:p>
            <a:p>
              <a:pPr marL="171450" indent="-171450">
                <a:buFont typeface="Arial" charset="0"/>
                <a:buChar char="•"/>
              </a:pPr>
              <a:r>
                <a:rPr lang="en-US" sz="1050">
                  <a:solidFill>
                    <a:schemeClr val="tx1"/>
                  </a:solidFill>
                  <a:latin typeface="Calibri" panose="020F0502020204030204" pitchFamily="34" charset="0"/>
                  <a:cs typeface="Calibri" panose="020F0502020204030204" pitchFamily="34" charset="0"/>
                </a:rPr>
                <a:t>Contact for broad partner groups</a:t>
              </a:r>
              <a:endParaRPr lang="en-US" sz="1050" b="1">
                <a:latin typeface="Calibri" panose="020F0502020204030204" pitchFamily="34" charset="0"/>
                <a:cs typeface="Calibri" panose="020F0502020204030204" pitchFamily="34" charset="0"/>
              </a:endParaRPr>
            </a:p>
            <a:p>
              <a:pPr algn="ctr"/>
              <a:endParaRPr lang="en-US" sz="1050" b="1">
                <a:latin typeface="Calibri" panose="020F0502020204030204" pitchFamily="34" charset="0"/>
                <a:cs typeface="Calibri" panose="020F0502020204030204" pitchFamily="34" charset="0"/>
              </a:endParaRPr>
            </a:p>
          </p:txBody>
        </p:sp>
        <p:sp>
          <p:nvSpPr>
            <p:cNvPr id="53" name="Rectangle 52">
              <a:extLst>
                <a:ext uri="{FF2B5EF4-FFF2-40B4-BE49-F238E27FC236}">
                  <a16:creationId xmlns:a16="http://schemas.microsoft.com/office/drawing/2014/main" id="{BDE00B01-6090-4372-A3E0-C2454E2BE41A}"/>
                </a:ext>
              </a:extLst>
            </p:cNvPr>
            <p:cNvSpPr/>
            <p:nvPr/>
          </p:nvSpPr>
          <p:spPr>
            <a:xfrm>
              <a:off x="4362453" y="5751481"/>
              <a:ext cx="2467646" cy="3229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50" b="1">
                  <a:solidFill>
                    <a:schemeClr val="tx1"/>
                  </a:solidFill>
                  <a:latin typeface="Calibri" panose="020F0502020204030204" pitchFamily="34" charset="0"/>
                  <a:cs typeface="Calibri" panose="020F0502020204030204" pitchFamily="34" charset="0"/>
                </a:rPr>
                <a:t>BROAD PARTNER GROUPS </a:t>
              </a:r>
            </a:p>
            <a:p>
              <a:pPr algn="ctr"/>
              <a:r>
                <a:rPr lang="en-US" sz="1050" b="1">
                  <a:solidFill>
                    <a:schemeClr val="tx1"/>
                  </a:solidFill>
                  <a:latin typeface="Calibri" panose="020F0502020204030204" pitchFamily="34" charset="0"/>
                  <a:cs typeface="Calibri" panose="020F0502020204030204" pitchFamily="34" charset="0"/>
                </a:rPr>
                <a:t>(Internal or External)</a:t>
              </a:r>
            </a:p>
          </p:txBody>
        </p:sp>
        <p:sp>
          <p:nvSpPr>
            <p:cNvPr id="54" name="Rectangle 53">
              <a:extLst>
                <a:ext uri="{FF2B5EF4-FFF2-40B4-BE49-F238E27FC236}">
                  <a16:creationId xmlns:a16="http://schemas.microsoft.com/office/drawing/2014/main" id="{FF3144A7-71D1-4027-A1CE-B0A426C4FC40}"/>
                </a:ext>
              </a:extLst>
            </p:cNvPr>
            <p:cNvSpPr/>
            <p:nvPr/>
          </p:nvSpPr>
          <p:spPr>
            <a:xfrm>
              <a:off x="2412130" y="6420323"/>
              <a:ext cx="906964" cy="3345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50">
                  <a:solidFill>
                    <a:schemeClr val="tx1"/>
                  </a:solidFill>
                  <a:latin typeface="Calibri" panose="020F0502020204030204" pitchFamily="34" charset="0"/>
                  <a:cs typeface="Calibri" panose="020F0502020204030204" pitchFamily="34" charset="0"/>
                </a:rPr>
                <a:t>Education/</a:t>
              </a:r>
            </a:p>
            <a:p>
              <a:pPr algn="ctr"/>
              <a:r>
                <a:rPr lang="en-US" sz="1050">
                  <a:solidFill>
                    <a:schemeClr val="tx1"/>
                  </a:solidFill>
                  <a:latin typeface="Calibri" panose="020F0502020204030204" pitchFamily="34" charset="0"/>
                  <a:cs typeface="Calibri" panose="020F0502020204030204" pitchFamily="34" charset="0"/>
                </a:rPr>
                <a:t>University</a:t>
              </a:r>
            </a:p>
          </p:txBody>
        </p:sp>
        <p:sp>
          <p:nvSpPr>
            <p:cNvPr id="55" name="Rectangle 54">
              <a:extLst>
                <a:ext uri="{FF2B5EF4-FFF2-40B4-BE49-F238E27FC236}">
                  <a16:creationId xmlns:a16="http://schemas.microsoft.com/office/drawing/2014/main" id="{D40378F5-CEF4-47E6-8569-E87A602C1013}"/>
                </a:ext>
              </a:extLst>
            </p:cNvPr>
            <p:cNvSpPr/>
            <p:nvPr/>
          </p:nvSpPr>
          <p:spPr>
            <a:xfrm>
              <a:off x="3455489" y="6420879"/>
              <a:ext cx="906964" cy="3345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50">
                  <a:solidFill>
                    <a:schemeClr val="tx1"/>
                  </a:solidFill>
                  <a:latin typeface="Calibri" panose="020F0502020204030204" pitchFamily="34" charset="0"/>
                  <a:cs typeface="Calibri" panose="020F0502020204030204" pitchFamily="34" charset="0"/>
                </a:rPr>
                <a:t>Faith</a:t>
              </a:r>
            </a:p>
          </p:txBody>
        </p:sp>
        <p:sp>
          <p:nvSpPr>
            <p:cNvPr id="56" name="Rectangle 55">
              <a:extLst>
                <a:ext uri="{FF2B5EF4-FFF2-40B4-BE49-F238E27FC236}">
                  <a16:creationId xmlns:a16="http://schemas.microsoft.com/office/drawing/2014/main" id="{5E19B2E0-7117-4540-8B90-1FEC1356CEBD}"/>
                </a:ext>
              </a:extLst>
            </p:cNvPr>
            <p:cNvSpPr/>
            <p:nvPr/>
          </p:nvSpPr>
          <p:spPr>
            <a:xfrm>
              <a:off x="4555989" y="6427365"/>
              <a:ext cx="906964" cy="3345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50">
                  <a:solidFill>
                    <a:schemeClr val="tx1"/>
                  </a:solidFill>
                  <a:latin typeface="Calibri" panose="020F0502020204030204" pitchFamily="34" charset="0"/>
                  <a:cs typeface="Calibri" panose="020F0502020204030204" pitchFamily="34" charset="0"/>
                </a:rPr>
                <a:t>Planning</a:t>
              </a:r>
            </a:p>
          </p:txBody>
        </p:sp>
        <p:sp>
          <p:nvSpPr>
            <p:cNvPr id="57" name="Rectangle 56">
              <a:extLst>
                <a:ext uri="{FF2B5EF4-FFF2-40B4-BE49-F238E27FC236}">
                  <a16:creationId xmlns:a16="http://schemas.microsoft.com/office/drawing/2014/main" id="{0174D7EF-C446-4AEB-8327-9BA663248CD8}"/>
                </a:ext>
              </a:extLst>
            </p:cNvPr>
            <p:cNvSpPr/>
            <p:nvPr/>
          </p:nvSpPr>
          <p:spPr>
            <a:xfrm>
              <a:off x="5656489" y="6418368"/>
              <a:ext cx="906964" cy="3345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50">
                  <a:solidFill>
                    <a:schemeClr val="tx1"/>
                  </a:solidFill>
                  <a:latin typeface="Calibri" panose="020F0502020204030204" pitchFamily="34" charset="0"/>
                  <a:cs typeface="Calibri" panose="020F0502020204030204" pitchFamily="34" charset="0"/>
                </a:rPr>
                <a:t>Nonprofits</a:t>
              </a:r>
            </a:p>
          </p:txBody>
        </p:sp>
        <p:sp>
          <p:nvSpPr>
            <p:cNvPr id="58" name="Rectangle 57">
              <a:extLst>
                <a:ext uri="{FF2B5EF4-FFF2-40B4-BE49-F238E27FC236}">
                  <a16:creationId xmlns:a16="http://schemas.microsoft.com/office/drawing/2014/main" id="{E06532DE-990E-4DD7-AE25-4A6C5E046336}"/>
                </a:ext>
              </a:extLst>
            </p:cNvPr>
            <p:cNvSpPr/>
            <p:nvPr/>
          </p:nvSpPr>
          <p:spPr>
            <a:xfrm>
              <a:off x="6739156" y="6420896"/>
              <a:ext cx="906964" cy="3345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50">
                  <a:solidFill>
                    <a:schemeClr val="tx1"/>
                  </a:solidFill>
                  <a:latin typeface="Calibri" panose="020F0502020204030204" pitchFamily="34" charset="0"/>
                  <a:cs typeface="Calibri" panose="020F0502020204030204" pitchFamily="34" charset="0"/>
                </a:rPr>
                <a:t>Health Care</a:t>
              </a:r>
            </a:p>
          </p:txBody>
        </p:sp>
        <p:sp>
          <p:nvSpPr>
            <p:cNvPr id="62" name="Rectangle 61">
              <a:extLst>
                <a:ext uri="{FF2B5EF4-FFF2-40B4-BE49-F238E27FC236}">
                  <a16:creationId xmlns:a16="http://schemas.microsoft.com/office/drawing/2014/main" id="{1ADD3CB8-39D2-4E11-9F8F-ED1005E5E477}"/>
                </a:ext>
              </a:extLst>
            </p:cNvPr>
            <p:cNvSpPr/>
            <p:nvPr/>
          </p:nvSpPr>
          <p:spPr>
            <a:xfrm>
              <a:off x="7699113" y="6420323"/>
              <a:ext cx="906964" cy="3345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50">
                  <a:solidFill>
                    <a:schemeClr val="tx1"/>
                  </a:solidFill>
                  <a:latin typeface="Calibri" panose="020F0502020204030204" pitchFamily="34" charset="0"/>
                  <a:cs typeface="Calibri" panose="020F0502020204030204" pitchFamily="34" charset="0"/>
                </a:rPr>
                <a:t>Business</a:t>
              </a:r>
            </a:p>
          </p:txBody>
        </p:sp>
      </p:grpSp>
      <p:sp>
        <p:nvSpPr>
          <p:cNvPr id="3" name="Rectangle 2">
            <a:extLst>
              <a:ext uri="{FF2B5EF4-FFF2-40B4-BE49-F238E27FC236}">
                <a16:creationId xmlns:a16="http://schemas.microsoft.com/office/drawing/2014/main" id="{F51570F1-B3B0-4EF9-21C0-AC79BC19E1EC}"/>
              </a:ext>
            </a:extLst>
          </p:cNvPr>
          <p:cNvSpPr/>
          <p:nvPr/>
        </p:nvSpPr>
        <p:spPr>
          <a:xfrm>
            <a:off x="7838850" y="2443905"/>
            <a:ext cx="1751637" cy="527746"/>
          </a:xfrm>
          <a:prstGeom prst="rect">
            <a:avLst/>
          </a:prstGeom>
          <a:solidFill>
            <a:srgbClr val="EAA73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050" b="1">
                <a:solidFill>
                  <a:schemeClr val="tx1"/>
                </a:solidFill>
                <a:latin typeface="Calibri" panose="020F0502020204030204" pitchFamily="34" charset="0"/>
                <a:cs typeface="Calibri" panose="020F0502020204030204" pitchFamily="34" charset="0"/>
              </a:rPr>
              <a:t>Communication Lead (including vendor support)</a:t>
            </a:r>
          </a:p>
        </p:txBody>
      </p:sp>
    </p:spTree>
    <p:extLst>
      <p:ext uri="{BB962C8B-B14F-4D97-AF65-F5344CB8AC3E}">
        <p14:creationId xmlns:p14="http://schemas.microsoft.com/office/powerpoint/2010/main" val="2660354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0C8B2-DB68-A634-36A0-B8B5C0C5C309}"/>
              </a:ext>
            </a:extLst>
          </p:cNvPr>
          <p:cNvSpPr>
            <a:spLocks noGrp="1"/>
          </p:cNvSpPr>
          <p:nvPr>
            <p:ph type="title" idx="4294967295"/>
          </p:nvPr>
        </p:nvSpPr>
        <p:spPr>
          <a:xfrm>
            <a:off x="581192" y="-1189554"/>
            <a:ext cx="11029616" cy="1189554"/>
          </a:xfrm>
        </p:spPr>
        <p:txBody>
          <a:bodyPr vert="horz" lIns="91440" tIns="45720" rIns="91440" bIns="45720" rtlCol="0" anchor="b">
            <a:normAutofit/>
          </a:bodyPr>
          <a:lstStyle/>
          <a:p>
            <a:r>
              <a:rPr lang="en-US" dirty="0"/>
              <a:t>Flow chart depicting communication activity</a:t>
            </a:r>
          </a:p>
        </p:txBody>
      </p:sp>
      <p:grpSp>
        <p:nvGrpSpPr>
          <p:cNvPr id="42" name="Group 41" descr="This visual shows how to organize communication efforts for public health programs. Start with the lead agency or group and coalitions or partnerships. Core functions include marketing, media/public relations, and community relations. A communication lead works with a cross-sector marketing subcommittee to share materials and messages with partners in education ,faith, planning, non-profit organizations, health care, and business sectors. ">
            <a:extLst>
              <a:ext uri="{FF2B5EF4-FFF2-40B4-BE49-F238E27FC236}">
                <a16:creationId xmlns:a16="http://schemas.microsoft.com/office/drawing/2014/main" id="{53E02C79-B779-42A9-B1B9-B02B1FA25D64}"/>
              </a:ext>
            </a:extLst>
          </p:cNvPr>
          <p:cNvGrpSpPr/>
          <p:nvPr/>
        </p:nvGrpSpPr>
        <p:grpSpPr>
          <a:xfrm>
            <a:off x="2108199" y="1459269"/>
            <a:ext cx="7302499" cy="3760427"/>
            <a:chOff x="3515576" y="1185921"/>
            <a:chExt cx="3942973" cy="1840904"/>
          </a:xfrm>
        </p:grpSpPr>
        <p:sp>
          <p:nvSpPr>
            <p:cNvPr id="47" name="Rectangle 46">
              <a:extLst>
                <a:ext uri="{FF2B5EF4-FFF2-40B4-BE49-F238E27FC236}">
                  <a16:creationId xmlns:a16="http://schemas.microsoft.com/office/drawing/2014/main" id="{84766294-D31E-4CB2-96B0-227138015A93}"/>
                </a:ext>
              </a:extLst>
            </p:cNvPr>
            <p:cNvSpPr/>
            <p:nvPr/>
          </p:nvSpPr>
          <p:spPr>
            <a:xfrm>
              <a:off x="4091098" y="1185921"/>
              <a:ext cx="1338146" cy="479502"/>
            </a:xfrm>
            <a:prstGeom prst="rect">
              <a:avLst/>
            </a:prstGeom>
            <a:solidFill>
              <a:srgbClr val="EAA73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a:solidFill>
                    <a:schemeClr val="tx1"/>
                  </a:solidFill>
                  <a:latin typeface="Calibri" panose="020F0502020204030204" pitchFamily="34" charset="0"/>
                  <a:cs typeface="Calibri" panose="020F0502020204030204" pitchFamily="34" charset="0"/>
                </a:rPr>
                <a:t>LEAD AGENCY OR GROUP </a:t>
              </a:r>
            </a:p>
          </p:txBody>
        </p:sp>
        <p:sp>
          <p:nvSpPr>
            <p:cNvPr id="52" name="Rectangle 51">
              <a:extLst>
                <a:ext uri="{FF2B5EF4-FFF2-40B4-BE49-F238E27FC236}">
                  <a16:creationId xmlns:a16="http://schemas.microsoft.com/office/drawing/2014/main" id="{DBF540A7-CD57-46DB-9D28-003731239F45}"/>
                </a:ext>
              </a:extLst>
            </p:cNvPr>
            <p:cNvSpPr/>
            <p:nvPr/>
          </p:nvSpPr>
          <p:spPr>
            <a:xfrm>
              <a:off x="5639677" y="1191657"/>
              <a:ext cx="1512339" cy="479502"/>
            </a:xfrm>
            <a:prstGeom prst="rect">
              <a:avLst/>
            </a:prstGeom>
            <a:solidFill>
              <a:srgbClr val="EAA73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a:solidFill>
                    <a:schemeClr val="tx1"/>
                  </a:solidFill>
                  <a:latin typeface="Calibri" panose="020F0502020204030204" pitchFamily="34" charset="0"/>
                  <a:cs typeface="Calibri" panose="020F0502020204030204" pitchFamily="34" charset="0"/>
                </a:rPr>
                <a:t>COALITIONS/</a:t>
              </a:r>
              <a:br>
                <a:rPr lang="en-US" b="1">
                  <a:solidFill>
                    <a:schemeClr val="tx1"/>
                  </a:solidFill>
                  <a:latin typeface="Calibri" panose="020F0502020204030204" pitchFamily="34" charset="0"/>
                  <a:cs typeface="Calibri" panose="020F0502020204030204" pitchFamily="34" charset="0"/>
                </a:rPr>
              </a:br>
              <a:r>
                <a:rPr lang="en-US" b="1">
                  <a:solidFill>
                    <a:schemeClr val="tx1"/>
                  </a:solidFill>
                  <a:latin typeface="Calibri" panose="020F0502020204030204" pitchFamily="34" charset="0"/>
                  <a:cs typeface="Calibri" panose="020F0502020204030204" pitchFamily="34" charset="0"/>
                </a:rPr>
                <a:t>PARTNERSHIPS</a:t>
              </a:r>
            </a:p>
          </p:txBody>
        </p:sp>
        <p:sp>
          <p:nvSpPr>
            <p:cNvPr id="51" name="Rectangle 50">
              <a:extLst>
                <a:ext uri="{FF2B5EF4-FFF2-40B4-BE49-F238E27FC236}">
                  <a16:creationId xmlns:a16="http://schemas.microsoft.com/office/drawing/2014/main" id="{2683ED50-6E1B-4E9B-B41F-F578181ECC11}"/>
                </a:ext>
              </a:extLst>
            </p:cNvPr>
            <p:cNvSpPr/>
            <p:nvPr/>
          </p:nvSpPr>
          <p:spPr>
            <a:xfrm>
              <a:off x="3515576" y="1997834"/>
              <a:ext cx="3942973" cy="1028991"/>
            </a:xfrm>
            <a:prstGeom prst="rect">
              <a:avLst/>
            </a:prstGeom>
            <a:noFill/>
            <a:ln w="28575" cap="sq" cmpd="sng">
              <a:solidFill>
                <a:srgbClr val="EAA731"/>
              </a:solidFill>
              <a:prstDash val="dash"/>
              <a:extLst>
                <a:ext uri="{C807C97D-BFC1-408E-A445-0C87EB9F89A2}">
                  <ask:lineSketchStyleProps xmlns:ask="http://schemas.microsoft.com/office/drawing/2018/sketchyshapes" sd="1219033472">
                    <a:custGeom>
                      <a:avLst/>
                      <a:gdLst>
                        <a:gd name="connsiteX0" fmla="*/ 0 w 3942973"/>
                        <a:gd name="connsiteY0" fmla="*/ 0 h 1028991"/>
                        <a:gd name="connsiteX1" fmla="*/ 3942973 w 3942973"/>
                        <a:gd name="connsiteY1" fmla="*/ 0 h 1028991"/>
                        <a:gd name="connsiteX2" fmla="*/ 3942973 w 3942973"/>
                        <a:gd name="connsiteY2" fmla="*/ 1028991 h 1028991"/>
                        <a:gd name="connsiteX3" fmla="*/ 0 w 3942973"/>
                        <a:gd name="connsiteY3" fmla="*/ 1028991 h 1028991"/>
                        <a:gd name="connsiteX4" fmla="*/ 0 w 3942973"/>
                        <a:gd name="connsiteY4" fmla="*/ 0 h 1028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42973" h="1028991" extrusionOk="0">
                          <a:moveTo>
                            <a:pt x="0" y="0"/>
                          </a:moveTo>
                          <a:cubicBezTo>
                            <a:pt x="1773465" y="118645"/>
                            <a:pt x="3013456" y="116012"/>
                            <a:pt x="3942973" y="0"/>
                          </a:cubicBezTo>
                          <a:cubicBezTo>
                            <a:pt x="3902136" y="236851"/>
                            <a:pt x="3861697" y="796656"/>
                            <a:pt x="3942973" y="1028991"/>
                          </a:cubicBezTo>
                          <a:cubicBezTo>
                            <a:pt x="3505175" y="1163591"/>
                            <a:pt x="1124376" y="871795"/>
                            <a:pt x="0" y="1028991"/>
                          </a:cubicBezTo>
                          <a:cubicBezTo>
                            <a:pt x="39756" y="894822"/>
                            <a:pt x="-9237" y="327315"/>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3600"/>
            </a:p>
          </p:txBody>
        </p:sp>
        <p:sp>
          <p:nvSpPr>
            <p:cNvPr id="61" name="TextBox 60">
              <a:extLst>
                <a:ext uri="{FF2B5EF4-FFF2-40B4-BE49-F238E27FC236}">
                  <a16:creationId xmlns:a16="http://schemas.microsoft.com/office/drawing/2014/main" id="{F1182A0C-4D95-4553-8E8D-41F8695CC48E}"/>
                </a:ext>
              </a:extLst>
            </p:cNvPr>
            <p:cNvSpPr txBox="1"/>
            <p:nvPr/>
          </p:nvSpPr>
          <p:spPr>
            <a:xfrm>
              <a:off x="4331511" y="2074015"/>
              <a:ext cx="2589699" cy="180805"/>
            </a:xfrm>
            <a:prstGeom prst="rect">
              <a:avLst/>
            </a:prstGeom>
            <a:solidFill>
              <a:srgbClr val="EAA731"/>
            </a:solidFill>
            <a:ln w="12700">
              <a:solidFill>
                <a:schemeClr val="tx1"/>
              </a:solidFill>
            </a:ln>
          </p:spPr>
          <p:txBody>
            <a:bodyPr wrap="square" rtlCol="0">
              <a:spAutoFit/>
            </a:bodyPr>
            <a:lstStyle/>
            <a:p>
              <a:pPr algn="ctr"/>
              <a:r>
                <a:rPr lang="en-US" b="1">
                  <a:latin typeface="Calibri" panose="020F0502020204030204" pitchFamily="34" charset="0"/>
                  <a:cs typeface="Calibri" panose="020F0502020204030204" pitchFamily="34" charset="0"/>
                </a:rPr>
                <a:t>Core Functions</a:t>
              </a:r>
            </a:p>
          </p:txBody>
        </p:sp>
        <p:sp>
          <p:nvSpPr>
            <p:cNvPr id="48" name="Rectangle 47">
              <a:extLst>
                <a:ext uri="{FF2B5EF4-FFF2-40B4-BE49-F238E27FC236}">
                  <a16:creationId xmlns:a16="http://schemas.microsoft.com/office/drawing/2014/main" id="{6604F4DD-7BC8-40E0-8B70-ADD0BC9848E1}"/>
                </a:ext>
              </a:extLst>
            </p:cNvPr>
            <p:cNvSpPr/>
            <p:nvPr/>
          </p:nvSpPr>
          <p:spPr>
            <a:xfrm>
              <a:off x="3612594" y="2380340"/>
              <a:ext cx="1157250" cy="463392"/>
            </a:xfrm>
            <a:prstGeom prst="rect">
              <a:avLst/>
            </a:prstGeom>
            <a:solidFill>
              <a:schemeClr val="bg1"/>
            </a:solidFill>
            <a:ln>
              <a:solidFill>
                <a:srgbClr val="EAA73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solidFill>
                    <a:schemeClr val="tx1"/>
                  </a:solidFill>
                  <a:latin typeface="Calibri" panose="020F0502020204030204" pitchFamily="34" charset="0"/>
                  <a:cs typeface="Calibri" panose="020F0502020204030204" pitchFamily="34" charset="0"/>
                </a:rPr>
                <a:t>Marketing</a:t>
              </a:r>
            </a:p>
          </p:txBody>
        </p:sp>
        <p:sp>
          <p:nvSpPr>
            <p:cNvPr id="49" name="Rectangle 48">
              <a:extLst>
                <a:ext uri="{FF2B5EF4-FFF2-40B4-BE49-F238E27FC236}">
                  <a16:creationId xmlns:a16="http://schemas.microsoft.com/office/drawing/2014/main" id="{85227B67-51D3-4485-B2A2-84721E68C2D7}"/>
                </a:ext>
              </a:extLst>
            </p:cNvPr>
            <p:cNvSpPr/>
            <p:nvPr/>
          </p:nvSpPr>
          <p:spPr>
            <a:xfrm>
              <a:off x="4887797" y="2380340"/>
              <a:ext cx="1157250" cy="463392"/>
            </a:xfrm>
            <a:prstGeom prst="rect">
              <a:avLst/>
            </a:prstGeom>
            <a:solidFill>
              <a:schemeClr val="bg1"/>
            </a:solidFill>
            <a:ln>
              <a:solidFill>
                <a:srgbClr val="EAA73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solidFill>
                    <a:schemeClr val="tx1"/>
                  </a:solidFill>
                  <a:latin typeface="Calibri" panose="020F0502020204030204" pitchFamily="34" charset="0"/>
                  <a:cs typeface="Calibri" panose="020F0502020204030204" pitchFamily="34" charset="0"/>
                </a:rPr>
                <a:t>Media/Public Relations</a:t>
              </a:r>
            </a:p>
          </p:txBody>
        </p:sp>
        <p:sp>
          <p:nvSpPr>
            <p:cNvPr id="50" name="Rectangle 49">
              <a:extLst>
                <a:ext uri="{FF2B5EF4-FFF2-40B4-BE49-F238E27FC236}">
                  <a16:creationId xmlns:a16="http://schemas.microsoft.com/office/drawing/2014/main" id="{DE972C2C-C813-4008-8B13-0D0D3607200F}"/>
                </a:ext>
              </a:extLst>
            </p:cNvPr>
            <p:cNvSpPr/>
            <p:nvPr/>
          </p:nvSpPr>
          <p:spPr>
            <a:xfrm>
              <a:off x="6163001" y="2380340"/>
              <a:ext cx="1218210" cy="457199"/>
            </a:xfrm>
            <a:prstGeom prst="rect">
              <a:avLst/>
            </a:prstGeom>
            <a:solidFill>
              <a:schemeClr val="bg1"/>
            </a:solidFill>
            <a:ln>
              <a:solidFill>
                <a:srgbClr val="EAA73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solidFill>
                    <a:schemeClr val="tx1"/>
                  </a:solidFill>
                  <a:latin typeface="Calibri" panose="020F0502020204030204" pitchFamily="34" charset="0"/>
                  <a:cs typeface="Calibri" panose="020F0502020204030204" pitchFamily="34" charset="0"/>
                </a:rPr>
                <a:t>Community Relations</a:t>
              </a:r>
            </a:p>
          </p:txBody>
        </p:sp>
        <p:sp>
          <p:nvSpPr>
            <p:cNvPr id="66" name="Right Brace 65">
              <a:extLst>
                <a:ext uri="{FF2B5EF4-FFF2-40B4-BE49-F238E27FC236}">
                  <a16:creationId xmlns:a16="http://schemas.microsoft.com/office/drawing/2014/main" id="{BBD4BE61-7DF5-4CF6-88DE-86F90E8E43F2}"/>
                </a:ext>
              </a:extLst>
            </p:cNvPr>
            <p:cNvSpPr/>
            <p:nvPr/>
          </p:nvSpPr>
          <p:spPr>
            <a:xfrm rot="5400000">
              <a:off x="5477305" y="1059571"/>
              <a:ext cx="237942" cy="1535246"/>
            </a:xfrm>
            <a:prstGeom prst="rightBrace">
              <a:avLst>
                <a:gd name="adj1" fmla="val 8333"/>
                <a:gd name="adj2" fmla="val 53273"/>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3600"/>
            </a:p>
          </p:txBody>
        </p:sp>
      </p:grpSp>
    </p:spTree>
    <p:extLst>
      <p:ext uri="{BB962C8B-B14F-4D97-AF65-F5344CB8AC3E}">
        <p14:creationId xmlns:p14="http://schemas.microsoft.com/office/powerpoint/2010/main" val="1252190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8D84B-2811-7BE7-4316-877C9AFFDF26}"/>
              </a:ext>
            </a:extLst>
          </p:cNvPr>
          <p:cNvSpPr>
            <a:spLocks noGrp="1"/>
          </p:cNvSpPr>
          <p:nvPr>
            <p:ph type="title" idx="4294967295"/>
          </p:nvPr>
        </p:nvSpPr>
        <p:spPr>
          <a:xfrm>
            <a:off x="581192" y="-1189554"/>
            <a:ext cx="11029616" cy="1189554"/>
          </a:xfrm>
        </p:spPr>
        <p:txBody>
          <a:bodyPr vert="horz" lIns="91440" tIns="45720" rIns="91440" bIns="45720" rtlCol="0" anchor="b">
            <a:normAutofit/>
          </a:bodyPr>
          <a:lstStyle/>
          <a:p>
            <a:r>
              <a:rPr lang="en-US" dirty="0"/>
              <a:t>Continued: Flow chart depicting communication activity</a:t>
            </a:r>
          </a:p>
        </p:txBody>
      </p:sp>
      <p:grpSp>
        <p:nvGrpSpPr>
          <p:cNvPr id="4" name="Group 3" descr="Flow chart depicting communication">
            <a:extLst>
              <a:ext uri="{FF2B5EF4-FFF2-40B4-BE49-F238E27FC236}">
                <a16:creationId xmlns:a16="http://schemas.microsoft.com/office/drawing/2014/main" id="{71D3937F-9821-C498-145D-5318A7DF7D43}"/>
              </a:ext>
            </a:extLst>
          </p:cNvPr>
          <p:cNvGrpSpPr/>
          <p:nvPr/>
        </p:nvGrpSpPr>
        <p:grpSpPr>
          <a:xfrm>
            <a:off x="1803400" y="77724"/>
            <a:ext cx="7865027" cy="6702552"/>
            <a:chOff x="5696783" y="2443905"/>
            <a:chExt cx="5997755" cy="4027347"/>
          </a:xfrm>
        </p:grpSpPr>
        <p:grpSp>
          <p:nvGrpSpPr>
            <p:cNvPr id="42" name="Group 41" descr="This visual shows how to organize communication efforts for public health programs. Start with the lead agency or group and coalitions or partnerships. Core functions include marketing, media/public relations, and community relations. A communication lead works with a cross-sector marketing subcommittee to share materials and messages with partners in education ,faith, planning, non-profit organizations, health care, and business sectors. ">
              <a:extLst>
                <a:ext uri="{FF2B5EF4-FFF2-40B4-BE49-F238E27FC236}">
                  <a16:creationId xmlns:a16="http://schemas.microsoft.com/office/drawing/2014/main" id="{53E02C79-B779-42A9-B1B9-B02B1FA25D64}"/>
                </a:ext>
              </a:extLst>
            </p:cNvPr>
            <p:cNvGrpSpPr/>
            <p:nvPr/>
          </p:nvGrpSpPr>
          <p:grpSpPr>
            <a:xfrm>
              <a:off x="5696783" y="2620399"/>
              <a:ext cx="5997755" cy="3850853"/>
              <a:chOff x="2412130" y="3263077"/>
              <a:chExt cx="6193947" cy="3498823"/>
            </a:xfrm>
          </p:grpSpPr>
          <p:sp>
            <p:nvSpPr>
              <p:cNvPr id="43" name="Rectangle 42">
                <a:extLst>
                  <a:ext uri="{FF2B5EF4-FFF2-40B4-BE49-F238E27FC236}">
                    <a16:creationId xmlns:a16="http://schemas.microsoft.com/office/drawing/2014/main" id="{4D0F5A82-6E47-4439-8DBF-B79AE05FB5B0}"/>
                  </a:ext>
                </a:extLst>
              </p:cNvPr>
              <p:cNvSpPr/>
              <p:nvPr/>
            </p:nvSpPr>
            <p:spPr>
              <a:xfrm>
                <a:off x="2455358" y="5699812"/>
                <a:ext cx="6087148" cy="1043754"/>
              </a:xfrm>
              <a:prstGeom prst="rect">
                <a:avLst/>
              </a:prstGeom>
              <a:noFill/>
              <a:ln w="28575">
                <a:solidFill>
                  <a:srgbClr val="EAA73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800"/>
              </a:p>
            </p:txBody>
          </p:sp>
          <p:sp>
            <p:nvSpPr>
              <p:cNvPr id="45" name="Rectangle 64">
                <a:extLst>
                  <a:ext uri="{FF2B5EF4-FFF2-40B4-BE49-F238E27FC236}">
                    <a16:creationId xmlns:a16="http://schemas.microsoft.com/office/drawing/2014/main" id="{6F99267B-C70A-4EF2-8B4D-BE1DFD426263}"/>
                  </a:ext>
                </a:extLst>
              </p:cNvPr>
              <p:cNvSpPr/>
              <p:nvPr/>
            </p:nvSpPr>
            <p:spPr>
              <a:xfrm>
                <a:off x="2825916" y="6220022"/>
                <a:ext cx="5356928" cy="247721"/>
              </a:xfrm>
              <a:custGeom>
                <a:avLst/>
                <a:gdLst>
                  <a:gd name="connsiteX0" fmla="*/ 0 w 3891776"/>
                  <a:gd name="connsiteY0" fmla="*/ 0 h 925551"/>
                  <a:gd name="connsiteX1" fmla="*/ 3891776 w 3891776"/>
                  <a:gd name="connsiteY1" fmla="*/ 0 h 925551"/>
                  <a:gd name="connsiteX2" fmla="*/ 3891776 w 3891776"/>
                  <a:gd name="connsiteY2" fmla="*/ 925551 h 925551"/>
                  <a:gd name="connsiteX3" fmla="*/ 0 w 3891776"/>
                  <a:gd name="connsiteY3" fmla="*/ 925551 h 925551"/>
                  <a:gd name="connsiteX4" fmla="*/ 0 w 3891776"/>
                  <a:gd name="connsiteY4" fmla="*/ 0 h 925551"/>
                  <a:gd name="connsiteX0" fmla="*/ 0 w 3983216"/>
                  <a:gd name="connsiteY0" fmla="*/ 925551 h 1016991"/>
                  <a:gd name="connsiteX1" fmla="*/ 0 w 3983216"/>
                  <a:gd name="connsiteY1" fmla="*/ 0 h 1016991"/>
                  <a:gd name="connsiteX2" fmla="*/ 3891776 w 3983216"/>
                  <a:gd name="connsiteY2" fmla="*/ 0 h 1016991"/>
                  <a:gd name="connsiteX3" fmla="*/ 3983216 w 3983216"/>
                  <a:gd name="connsiteY3" fmla="*/ 1016991 h 1016991"/>
                  <a:gd name="connsiteX0" fmla="*/ 0 w 3916309"/>
                  <a:gd name="connsiteY0" fmla="*/ 925551 h 994688"/>
                  <a:gd name="connsiteX1" fmla="*/ 0 w 3916309"/>
                  <a:gd name="connsiteY1" fmla="*/ 0 h 994688"/>
                  <a:gd name="connsiteX2" fmla="*/ 3891776 w 3916309"/>
                  <a:gd name="connsiteY2" fmla="*/ 0 h 994688"/>
                  <a:gd name="connsiteX3" fmla="*/ 3916309 w 3916309"/>
                  <a:gd name="connsiteY3" fmla="*/ 994688 h 994688"/>
                  <a:gd name="connsiteX0" fmla="*/ 0 w 3894007"/>
                  <a:gd name="connsiteY0" fmla="*/ 925551 h 925551"/>
                  <a:gd name="connsiteX1" fmla="*/ 0 w 3894007"/>
                  <a:gd name="connsiteY1" fmla="*/ 0 h 925551"/>
                  <a:gd name="connsiteX2" fmla="*/ 3891776 w 3894007"/>
                  <a:gd name="connsiteY2" fmla="*/ 0 h 925551"/>
                  <a:gd name="connsiteX3" fmla="*/ 3894007 w 3894007"/>
                  <a:gd name="connsiteY3" fmla="*/ 860873 h 925551"/>
                  <a:gd name="connsiteX0" fmla="*/ 0 w 3894007"/>
                  <a:gd name="connsiteY0" fmla="*/ 925551 h 925551"/>
                  <a:gd name="connsiteX1" fmla="*/ 0 w 3894007"/>
                  <a:gd name="connsiteY1" fmla="*/ 0 h 925551"/>
                  <a:gd name="connsiteX2" fmla="*/ 3891776 w 3894007"/>
                  <a:gd name="connsiteY2" fmla="*/ 0 h 925551"/>
                  <a:gd name="connsiteX3" fmla="*/ 3894007 w 3894007"/>
                  <a:gd name="connsiteY3" fmla="*/ 916629 h 925551"/>
                </a:gdLst>
                <a:ahLst/>
                <a:cxnLst>
                  <a:cxn ang="0">
                    <a:pos x="connsiteX0" y="connsiteY0"/>
                  </a:cxn>
                  <a:cxn ang="0">
                    <a:pos x="connsiteX1" y="connsiteY1"/>
                  </a:cxn>
                  <a:cxn ang="0">
                    <a:pos x="connsiteX2" y="connsiteY2"/>
                  </a:cxn>
                  <a:cxn ang="0">
                    <a:pos x="connsiteX3" y="connsiteY3"/>
                  </a:cxn>
                </a:cxnLst>
                <a:rect l="l" t="t" r="r" b="b"/>
                <a:pathLst>
                  <a:path w="3894007" h="925551">
                    <a:moveTo>
                      <a:pt x="0" y="925551"/>
                    </a:moveTo>
                    <a:lnTo>
                      <a:pt x="0" y="0"/>
                    </a:lnTo>
                    <a:lnTo>
                      <a:pt x="3891776" y="0"/>
                    </a:lnTo>
                    <a:cubicBezTo>
                      <a:pt x="3891776" y="308517"/>
                      <a:pt x="3894007" y="916629"/>
                      <a:pt x="3894007" y="916629"/>
                    </a:cubicBezTo>
                  </a:path>
                </a:pathLst>
              </a:cu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800"/>
              </a:p>
            </p:txBody>
          </p:sp>
          <p:cxnSp>
            <p:nvCxnSpPr>
              <p:cNvPr id="59" name="Straight Connector 58">
                <a:extLst>
                  <a:ext uri="{FF2B5EF4-FFF2-40B4-BE49-F238E27FC236}">
                    <a16:creationId xmlns:a16="http://schemas.microsoft.com/office/drawing/2014/main" id="{C8FF4AE8-64A1-427C-80DF-CF88C134037A}"/>
                  </a:ext>
                </a:extLst>
              </p:cNvPr>
              <p:cNvCxnSpPr/>
              <p:nvPr/>
            </p:nvCxnSpPr>
            <p:spPr>
              <a:xfrm>
                <a:off x="3926416" y="6234250"/>
                <a:ext cx="0" cy="243685"/>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EAD14AE2-5485-40B5-9A8B-2D7F6F1FAF88}"/>
                  </a:ext>
                </a:extLst>
              </p:cNvPr>
              <p:cNvCxnSpPr/>
              <p:nvPr/>
            </p:nvCxnSpPr>
            <p:spPr>
              <a:xfrm>
                <a:off x="6052830" y="6231553"/>
                <a:ext cx="0" cy="23619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0F11FECF-FAA7-4B8D-887C-CD3A480C2216}"/>
                  </a:ext>
                </a:extLst>
              </p:cNvPr>
              <p:cNvCxnSpPr/>
              <p:nvPr/>
            </p:nvCxnSpPr>
            <p:spPr>
              <a:xfrm>
                <a:off x="7165212" y="6220022"/>
                <a:ext cx="0" cy="23619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BB80531D-F64C-41CC-A82E-0967BE578AC0}"/>
                  </a:ext>
                </a:extLst>
              </p:cNvPr>
              <p:cNvCxnSpPr/>
              <p:nvPr/>
            </p:nvCxnSpPr>
            <p:spPr>
              <a:xfrm>
                <a:off x="5566936" y="6041017"/>
                <a:ext cx="0" cy="16928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0F2FC740-468F-4DB6-95DC-6DB306C6E0E1}"/>
                  </a:ext>
                </a:extLst>
              </p:cNvPr>
              <p:cNvCxnSpPr/>
              <p:nvPr/>
            </p:nvCxnSpPr>
            <p:spPr>
              <a:xfrm>
                <a:off x="4983805" y="6234250"/>
                <a:ext cx="0" cy="243685"/>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26B96FF9-9F0B-4AE1-92A3-5491838C049B}"/>
                  </a:ext>
                </a:extLst>
              </p:cNvPr>
              <p:cNvCxnSpPr>
                <a:cxnSpLocks/>
              </p:cNvCxnSpPr>
              <p:nvPr/>
            </p:nvCxnSpPr>
            <p:spPr>
              <a:xfrm>
                <a:off x="5552357" y="3263077"/>
                <a:ext cx="0" cy="2488404"/>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68" name="TextBox 67" descr="Flow chart depicting communication activity">
                <a:extLst>
                  <a:ext uri="{FF2B5EF4-FFF2-40B4-BE49-F238E27FC236}">
                    <a16:creationId xmlns:a16="http://schemas.microsoft.com/office/drawing/2014/main" id="{E8E4180D-DDEB-445B-AF65-611C239BE728}"/>
                  </a:ext>
                </a:extLst>
              </p:cNvPr>
              <p:cNvSpPr txBox="1"/>
              <p:nvPr/>
            </p:nvSpPr>
            <p:spPr>
              <a:xfrm>
                <a:off x="4484906" y="3727819"/>
                <a:ext cx="2164061" cy="1797890"/>
              </a:xfrm>
              <a:prstGeom prst="rect">
                <a:avLst/>
              </a:prstGeom>
              <a:solidFill>
                <a:srgbClr val="EAA731"/>
              </a:solidFill>
              <a:ln>
                <a:noFill/>
              </a:ln>
            </p:spPr>
            <p:txBody>
              <a:bodyPr wrap="square" rtlCol="0">
                <a:spAutoFit/>
              </a:bodyPr>
              <a:lstStyle/>
              <a:p>
                <a:pPr algn="ctr"/>
                <a:r>
                  <a:rPr lang="en-US" sz="1600" b="1" dirty="0">
                    <a:latin typeface="Calibri" panose="020F0502020204030204" pitchFamily="34" charset="0"/>
                    <a:cs typeface="Calibri" panose="020F0502020204030204" pitchFamily="34" charset="0"/>
                  </a:rPr>
                  <a:t>Cross-sector Marketing Subcommittee (from coalition/partnership)</a:t>
                </a:r>
              </a:p>
              <a:p>
                <a:pPr marL="171450" indent="-171450">
                  <a:buFont typeface="Arial" charset="0"/>
                  <a:buChar char="•"/>
                </a:pPr>
                <a:r>
                  <a:rPr lang="en-US" sz="1600" dirty="0">
                    <a:solidFill>
                      <a:schemeClr val="tx1"/>
                    </a:solidFill>
                    <a:latin typeface="Calibri" panose="020F0502020204030204" pitchFamily="34" charset="0"/>
                    <a:cs typeface="Calibri" panose="020F0502020204030204" pitchFamily="34" charset="0"/>
                  </a:rPr>
                  <a:t>Develop/expand communication plan and strategy</a:t>
                </a:r>
              </a:p>
              <a:p>
                <a:pPr marL="171450" indent="-171450">
                  <a:buFont typeface="Arial" charset="0"/>
                  <a:buChar char="•"/>
                </a:pPr>
                <a:r>
                  <a:rPr lang="en-US" sz="1600" dirty="0">
                    <a:solidFill>
                      <a:schemeClr val="tx1"/>
                    </a:solidFill>
                    <a:latin typeface="Calibri" panose="020F0502020204030204" pitchFamily="34" charset="0"/>
                    <a:cs typeface="Calibri" panose="020F0502020204030204" pitchFamily="34" charset="0"/>
                  </a:rPr>
                  <a:t>Divide workload</a:t>
                </a:r>
              </a:p>
              <a:p>
                <a:pPr marL="171450" indent="-171450">
                  <a:buFont typeface="Arial" charset="0"/>
                  <a:buChar char="•"/>
                </a:pPr>
                <a:r>
                  <a:rPr lang="en-US" sz="1600" dirty="0">
                    <a:solidFill>
                      <a:schemeClr val="tx1"/>
                    </a:solidFill>
                    <a:latin typeface="Calibri" panose="020F0502020204030204" pitchFamily="34" charset="0"/>
                    <a:cs typeface="Calibri" panose="020F0502020204030204" pitchFamily="34" charset="0"/>
                  </a:rPr>
                  <a:t>Provide audience/message testing</a:t>
                </a:r>
              </a:p>
              <a:p>
                <a:pPr marL="171450" indent="-171450">
                  <a:buFont typeface="Arial" charset="0"/>
                  <a:buChar char="•"/>
                </a:pPr>
                <a:r>
                  <a:rPr lang="en-US" sz="1600" dirty="0">
                    <a:solidFill>
                      <a:schemeClr val="tx1"/>
                    </a:solidFill>
                    <a:latin typeface="Calibri" panose="020F0502020204030204" pitchFamily="34" charset="0"/>
                    <a:cs typeface="Calibri" panose="020F0502020204030204" pitchFamily="34" charset="0"/>
                  </a:rPr>
                  <a:t>Assist with evaluation</a:t>
                </a:r>
              </a:p>
              <a:p>
                <a:pPr marL="171450" indent="-171450">
                  <a:buFont typeface="Arial" charset="0"/>
                  <a:buChar char="•"/>
                </a:pPr>
                <a:r>
                  <a:rPr lang="en-US" sz="1600" dirty="0">
                    <a:solidFill>
                      <a:schemeClr val="tx1"/>
                    </a:solidFill>
                    <a:latin typeface="Calibri" panose="020F0502020204030204" pitchFamily="34" charset="0"/>
                    <a:cs typeface="Calibri" panose="020F0502020204030204" pitchFamily="34" charset="0"/>
                  </a:rPr>
                  <a:t>Contact for broad partner groups</a:t>
                </a:r>
                <a:endParaRPr lang="en-US" sz="1600" b="1" dirty="0">
                  <a:latin typeface="Calibri" panose="020F0502020204030204" pitchFamily="34" charset="0"/>
                  <a:cs typeface="Calibri" panose="020F0502020204030204" pitchFamily="34" charset="0"/>
                </a:endParaRPr>
              </a:p>
              <a:p>
                <a:pPr algn="ctr"/>
                <a:endParaRPr lang="en-US" sz="1600" b="1" dirty="0">
                  <a:latin typeface="Calibri" panose="020F0502020204030204" pitchFamily="34" charset="0"/>
                  <a:cs typeface="Calibri" panose="020F0502020204030204" pitchFamily="34" charset="0"/>
                </a:endParaRPr>
              </a:p>
            </p:txBody>
          </p:sp>
          <p:sp>
            <p:nvSpPr>
              <p:cNvPr id="53" name="Rectangle 52">
                <a:extLst>
                  <a:ext uri="{FF2B5EF4-FFF2-40B4-BE49-F238E27FC236}">
                    <a16:creationId xmlns:a16="http://schemas.microsoft.com/office/drawing/2014/main" id="{BDE00B01-6090-4372-A3E0-C2454E2BE41A}"/>
                  </a:ext>
                </a:extLst>
              </p:cNvPr>
              <p:cNvSpPr/>
              <p:nvPr/>
            </p:nvSpPr>
            <p:spPr>
              <a:xfrm>
                <a:off x="4362453" y="5751481"/>
                <a:ext cx="2467646" cy="3229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a:solidFill>
                      <a:schemeClr val="tx1"/>
                    </a:solidFill>
                    <a:latin typeface="Calibri" panose="020F0502020204030204" pitchFamily="34" charset="0"/>
                    <a:cs typeface="Calibri" panose="020F0502020204030204" pitchFamily="34" charset="0"/>
                  </a:rPr>
                  <a:t>BROAD PARTNER GROUPS </a:t>
                </a:r>
              </a:p>
              <a:p>
                <a:pPr algn="ctr"/>
                <a:r>
                  <a:rPr lang="en-US" sz="1400" b="1">
                    <a:solidFill>
                      <a:schemeClr val="tx1"/>
                    </a:solidFill>
                    <a:latin typeface="Calibri" panose="020F0502020204030204" pitchFamily="34" charset="0"/>
                    <a:cs typeface="Calibri" panose="020F0502020204030204" pitchFamily="34" charset="0"/>
                  </a:rPr>
                  <a:t>(Internal or External)</a:t>
                </a:r>
              </a:p>
            </p:txBody>
          </p:sp>
          <p:sp>
            <p:nvSpPr>
              <p:cNvPr id="54" name="Rectangle 53">
                <a:extLst>
                  <a:ext uri="{FF2B5EF4-FFF2-40B4-BE49-F238E27FC236}">
                    <a16:creationId xmlns:a16="http://schemas.microsoft.com/office/drawing/2014/main" id="{FF3144A7-71D1-4027-A1CE-B0A426C4FC40}"/>
                  </a:ext>
                </a:extLst>
              </p:cNvPr>
              <p:cNvSpPr/>
              <p:nvPr/>
            </p:nvSpPr>
            <p:spPr>
              <a:xfrm>
                <a:off x="2412130" y="6420323"/>
                <a:ext cx="906964" cy="3345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solidFill>
                      <a:schemeClr val="tx1"/>
                    </a:solidFill>
                    <a:latin typeface="Calibri" panose="020F0502020204030204" pitchFamily="34" charset="0"/>
                    <a:cs typeface="Calibri" panose="020F0502020204030204" pitchFamily="34" charset="0"/>
                  </a:rPr>
                  <a:t>Education/</a:t>
                </a:r>
              </a:p>
              <a:p>
                <a:pPr algn="ctr"/>
                <a:r>
                  <a:rPr lang="en-US" sz="1400">
                    <a:solidFill>
                      <a:schemeClr val="tx1"/>
                    </a:solidFill>
                    <a:latin typeface="Calibri" panose="020F0502020204030204" pitchFamily="34" charset="0"/>
                    <a:cs typeface="Calibri" panose="020F0502020204030204" pitchFamily="34" charset="0"/>
                  </a:rPr>
                  <a:t>University</a:t>
                </a:r>
              </a:p>
            </p:txBody>
          </p:sp>
          <p:sp>
            <p:nvSpPr>
              <p:cNvPr id="55" name="Rectangle 54">
                <a:extLst>
                  <a:ext uri="{FF2B5EF4-FFF2-40B4-BE49-F238E27FC236}">
                    <a16:creationId xmlns:a16="http://schemas.microsoft.com/office/drawing/2014/main" id="{D40378F5-CEF4-47E6-8569-E87A602C1013}"/>
                  </a:ext>
                </a:extLst>
              </p:cNvPr>
              <p:cNvSpPr/>
              <p:nvPr/>
            </p:nvSpPr>
            <p:spPr>
              <a:xfrm>
                <a:off x="3455489" y="6420879"/>
                <a:ext cx="906964" cy="3345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solidFill>
                      <a:schemeClr val="tx1"/>
                    </a:solidFill>
                    <a:latin typeface="Calibri" panose="020F0502020204030204" pitchFamily="34" charset="0"/>
                    <a:cs typeface="Calibri" panose="020F0502020204030204" pitchFamily="34" charset="0"/>
                  </a:rPr>
                  <a:t>Faith</a:t>
                </a:r>
              </a:p>
            </p:txBody>
          </p:sp>
          <p:sp>
            <p:nvSpPr>
              <p:cNvPr id="56" name="Rectangle 55">
                <a:extLst>
                  <a:ext uri="{FF2B5EF4-FFF2-40B4-BE49-F238E27FC236}">
                    <a16:creationId xmlns:a16="http://schemas.microsoft.com/office/drawing/2014/main" id="{5E19B2E0-7117-4540-8B90-1FEC1356CEBD}"/>
                  </a:ext>
                </a:extLst>
              </p:cNvPr>
              <p:cNvSpPr/>
              <p:nvPr/>
            </p:nvSpPr>
            <p:spPr>
              <a:xfrm>
                <a:off x="4555989" y="6427365"/>
                <a:ext cx="906964" cy="3345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solidFill>
                      <a:schemeClr val="tx1"/>
                    </a:solidFill>
                    <a:latin typeface="Calibri" panose="020F0502020204030204" pitchFamily="34" charset="0"/>
                    <a:cs typeface="Calibri" panose="020F0502020204030204" pitchFamily="34" charset="0"/>
                  </a:rPr>
                  <a:t>Planning</a:t>
                </a:r>
              </a:p>
            </p:txBody>
          </p:sp>
          <p:sp>
            <p:nvSpPr>
              <p:cNvPr id="57" name="Rectangle 56">
                <a:extLst>
                  <a:ext uri="{FF2B5EF4-FFF2-40B4-BE49-F238E27FC236}">
                    <a16:creationId xmlns:a16="http://schemas.microsoft.com/office/drawing/2014/main" id="{0174D7EF-C446-4AEB-8327-9BA663248CD8}"/>
                  </a:ext>
                </a:extLst>
              </p:cNvPr>
              <p:cNvSpPr/>
              <p:nvPr/>
            </p:nvSpPr>
            <p:spPr>
              <a:xfrm>
                <a:off x="5656489" y="6418368"/>
                <a:ext cx="906964" cy="3345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solidFill>
                      <a:schemeClr val="tx1"/>
                    </a:solidFill>
                    <a:latin typeface="Calibri" panose="020F0502020204030204" pitchFamily="34" charset="0"/>
                    <a:cs typeface="Calibri" panose="020F0502020204030204" pitchFamily="34" charset="0"/>
                  </a:rPr>
                  <a:t>Nonprofits</a:t>
                </a:r>
              </a:p>
            </p:txBody>
          </p:sp>
          <p:sp>
            <p:nvSpPr>
              <p:cNvPr id="58" name="Rectangle 57">
                <a:extLst>
                  <a:ext uri="{FF2B5EF4-FFF2-40B4-BE49-F238E27FC236}">
                    <a16:creationId xmlns:a16="http://schemas.microsoft.com/office/drawing/2014/main" id="{E06532DE-990E-4DD7-AE25-4A6C5E046336}"/>
                  </a:ext>
                </a:extLst>
              </p:cNvPr>
              <p:cNvSpPr/>
              <p:nvPr/>
            </p:nvSpPr>
            <p:spPr>
              <a:xfrm>
                <a:off x="6739156" y="6420896"/>
                <a:ext cx="906964" cy="3345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solidFill>
                      <a:schemeClr val="tx1"/>
                    </a:solidFill>
                    <a:latin typeface="Calibri" panose="020F0502020204030204" pitchFamily="34" charset="0"/>
                    <a:cs typeface="Calibri" panose="020F0502020204030204" pitchFamily="34" charset="0"/>
                  </a:rPr>
                  <a:t>Health Care</a:t>
                </a:r>
              </a:p>
            </p:txBody>
          </p:sp>
          <p:sp>
            <p:nvSpPr>
              <p:cNvPr id="62" name="Rectangle 61">
                <a:extLst>
                  <a:ext uri="{FF2B5EF4-FFF2-40B4-BE49-F238E27FC236}">
                    <a16:creationId xmlns:a16="http://schemas.microsoft.com/office/drawing/2014/main" id="{1ADD3CB8-39D2-4E11-9F8F-ED1005E5E477}"/>
                  </a:ext>
                </a:extLst>
              </p:cNvPr>
              <p:cNvSpPr/>
              <p:nvPr/>
            </p:nvSpPr>
            <p:spPr>
              <a:xfrm>
                <a:off x="7699113" y="6420323"/>
                <a:ext cx="906964" cy="3345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solidFill>
                      <a:schemeClr val="tx1"/>
                    </a:solidFill>
                    <a:latin typeface="Calibri" panose="020F0502020204030204" pitchFamily="34" charset="0"/>
                    <a:cs typeface="Calibri" panose="020F0502020204030204" pitchFamily="34" charset="0"/>
                  </a:rPr>
                  <a:t>Business</a:t>
                </a:r>
              </a:p>
            </p:txBody>
          </p:sp>
        </p:grpSp>
        <p:sp>
          <p:nvSpPr>
            <p:cNvPr id="3" name="Rectangle 2">
              <a:extLst>
                <a:ext uri="{FF2B5EF4-FFF2-40B4-BE49-F238E27FC236}">
                  <a16:creationId xmlns:a16="http://schemas.microsoft.com/office/drawing/2014/main" id="{F51570F1-B3B0-4EF9-21C0-AC79BC19E1EC}"/>
                </a:ext>
              </a:extLst>
            </p:cNvPr>
            <p:cNvSpPr/>
            <p:nvPr/>
          </p:nvSpPr>
          <p:spPr>
            <a:xfrm>
              <a:off x="7838850" y="2443905"/>
              <a:ext cx="1751637" cy="527746"/>
            </a:xfrm>
            <a:prstGeom prst="rect">
              <a:avLst/>
            </a:prstGeom>
            <a:solidFill>
              <a:srgbClr val="EAA73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a:solidFill>
                    <a:schemeClr val="tx1"/>
                  </a:solidFill>
                  <a:latin typeface="Calibri" panose="020F0502020204030204" pitchFamily="34" charset="0"/>
                  <a:cs typeface="Calibri" panose="020F0502020204030204" pitchFamily="34" charset="0"/>
                </a:rPr>
                <a:t>Communication Lead (including vendor support)</a:t>
              </a:r>
            </a:p>
          </p:txBody>
        </p:sp>
      </p:grpSp>
    </p:spTree>
    <p:extLst>
      <p:ext uri="{BB962C8B-B14F-4D97-AF65-F5344CB8AC3E}">
        <p14:creationId xmlns:p14="http://schemas.microsoft.com/office/powerpoint/2010/main" val="1773809248"/>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be19e5c5-26f7-4f81-bc34-87fa77b8e6b4" xsi:nil="true"/>
    <lcf76f155ced4ddcb4097134ff3c332f xmlns="be19e5c5-26f7-4f81-bc34-87fa77b8e6b4">
      <Terms xmlns="http://schemas.microsoft.com/office/infopath/2007/PartnerControls"/>
    </lcf76f155ced4ddcb4097134ff3c332f>
    <TaxCatchAll xmlns="64c857c4-9a47-4d98-a594-8a1044a5be55" xsi:nil="true"/>
    <SharedWithUsers xmlns="64c857c4-9a47-4d98-a594-8a1044a5be55">
      <UserInfo>
        <DisplayName>Willis Shawver</DisplayName>
        <AccountId>20</AccountId>
        <AccountType/>
      </UserInfo>
      <UserInfo>
        <DisplayName>Melissa Talbot</DisplayName>
        <AccountId>15</AccountId>
        <AccountType/>
      </UserInfo>
      <UserInfo>
        <DisplayName>Ekta Saksena</DisplayName>
        <AccountId>475</AccountId>
        <AccountType/>
      </UserInfo>
      <UserInfo>
        <DisplayName>Lisa Tensuan</DisplayName>
        <AccountId>16</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17C0AF751465741A0928F5B9E45F1CD" ma:contentTypeVersion="15" ma:contentTypeDescription="Create a new document." ma:contentTypeScope="" ma:versionID="290c85d8e1ada7f14aa84aee591c712a">
  <xsd:schema xmlns:xsd="http://www.w3.org/2001/XMLSchema" xmlns:xs="http://www.w3.org/2001/XMLSchema" xmlns:p="http://schemas.microsoft.com/office/2006/metadata/properties" xmlns:ns2="be19e5c5-26f7-4f81-bc34-87fa77b8e6b4" xmlns:ns3="64c857c4-9a47-4d98-a594-8a1044a5be55" targetNamespace="http://schemas.microsoft.com/office/2006/metadata/properties" ma:root="true" ma:fieldsID="2f3e7529135538a48c73525b5184aec7" ns2:_="" ns3:_="">
    <xsd:import namespace="be19e5c5-26f7-4f81-bc34-87fa77b8e6b4"/>
    <xsd:import namespace="64c857c4-9a47-4d98-a594-8a1044a5be5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19e5c5-26f7-4f81-bc34-87fa77b8e6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a955067c-4844-4e4f-970b-73b17f111726"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4c857c4-9a47-4d98-a594-8a1044a5be5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5d66cce-d990-4f2d-99a6-61468f6057d0}" ma:internalName="TaxCatchAll" ma:showField="CatchAllData" ma:web="64c857c4-9a47-4d98-a594-8a1044a5be5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BDEF148-1770-458F-8F5B-C3D0A278AA97}">
  <ds:schemaRefs>
    <ds:schemaRef ds:uri="64c857c4-9a47-4d98-a594-8a1044a5be55"/>
    <ds:schemaRef ds:uri="be19e5c5-26f7-4f81-bc34-87fa77b8e6b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1A449C04-64B3-4403-94B7-8D2284C38D1B}">
  <ds:schemaRefs>
    <ds:schemaRef ds:uri="http://schemas.microsoft.com/sharepoint/v3/contenttype/forms"/>
  </ds:schemaRefs>
</ds:datastoreItem>
</file>

<file path=customXml/itemProps3.xml><?xml version="1.0" encoding="utf-8"?>
<ds:datastoreItem xmlns:ds="http://schemas.openxmlformats.org/officeDocument/2006/customXml" ds:itemID="{FC18FF6F-F0B7-4E59-B6A5-7033B80A50E5}">
  <ds:schemaRefs>
    <ds:schemaRef ds:uri="64c857c4-9a47-4d98-a594-8a1044a5be55"/>
    <ds:schemaRef ds:uri="be19e5c5-26f7-4f81-bc34-87fa77b8e6b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TM03457464[[fn=Dividend]]</Template>
  <TotalTime>9</TotalTime>
  <Words>488</Words>
  <Application>Microsoft Office PowerPoint</Application>
  <PresentationFormat>Widescreen</PresentationFormat>
  <Paragraphs>94</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Gill Sans MT</vt:lpstr>
      <vt:lpstr>Wingdings 2</vt:lpstr>
      <vt:lpstr>Dividend</vt:lpstr>
      <vt:lpstr>Using Marketing/Communication to Support Programs   This document provides ideas for how to organize and use marketing/communication to support and sustain public health programs.   Created: July 2017 | Updated: March 2023 </vt:lpstr>
      <vt:lpstr>Ask Yourself: Who is your audience? What is your objective? Content Flow: Find content to deliver to your audience(s)</vt:lpstr>
      <vt:lpstr>There are many people who can support your communication activities. These groups or individuals can help increase visibility, support, and program effectiveness and sustain program efforts or activities. Consider how to include them in your organizational structure. One example is shown here. </vt:lpstr>
      <vt:lpstr>Flow chart depicting communication activity</vt:lpstr>
      <vt:lpstr>Continued: Flow chart depicting communication activity</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 Schematic</dc:title>
  <dc:subject>Usin Marketing/Communication to Support Programs</dc:subject>
  <dc:creator>Tanya Logan</dc:creator>
  <cp:keywords>marketing; communication; media campaign; local; community health; social media</cp:keywords>
  <dc:description/>
  <cp:lastModifiedBy>Hendrickson, Curtis (CDC/NCCDPHP/DNPAO)</cp:lastModifiedBy>
  <cp:revision>6</cp:revision>
  <dcterms:created xsi:type="dcterms:W3CDTF">2022-04-05T18:19:59Z</dcterms:created>
  <dcterms:modified xsi:type="dcterms:W3CDTF">2024-06-27T19:31:00Z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0x010100317C0AF751465741A0928F5B9E45F1CD</vt:lpwstr>
  </property>
  <property fmtid="{D5CDD505-2E9C-101B-9397-08002B2CF9AE}" pid="3" name="MSIP_Label_7b94a7b8-f06c-4dfe-bdcc-9b548fd58c31_Enabled">
    <vt:lpwstr>true</vt:lpwstr>
  </property>
  <property fmtid="{D5CDD505-2E9C-101B-9397-08002B2CF9AE}" pid="4" name="MSIP_Label_7b94a7b8-f06c-4dfe-bdcc-9b548fd58c31_SetDate">
    <vt:lpwstr>2022-04-22T14:53:37Z</vt:lpwstr>
  </property>
  <property fmtid="{D5CDD505-2E9C-101B-9397-08002B2CF9AE}" pid="5" name="MSIP_Label_7b94a7b8-f06c-4dfe-bdcc-9b548fd58c31_Method">
    <vt:lpwstr>Privileged</vt:lpwstr>
  </property>
  <property fmtid="{D5CDD505-2E9C-101B-9397-08002B2CF9AE}" pid="6" name="MSIP_Label_7b94a7b8-f06c-4dfe-bdcc-9b548fd58c31_Name">
    <vt:lpwstr>7b94a7b8-f06c-4dfe-bdcc-9b548fd58c31</vt:lpwstr>
  </property>
  <property fmtid="{D5CDD505-2E9C-101B-9397-08002B2CF9AE}" pid="7" name="MSIP_Label_7b94a7b8-f06c-4dfe-bdcc-9b548fd58c31_SiteId">
    <vt:lpwstr>9ce70869-60db-44fd-abe8-d2767077fc8f</vt:lpwstr>
  </property>
  <property fmtid="{D5CDD505-2E9C-101B-9397-08002B2CF9AE}" pid="8" name="MSIP_Label_7b94a7b8-f06c-4dfe-bdcc-9b548fd58c31_ActionId">
    <vt:lpwstr>12212f3f-4db2-457e-9884-cdcedf35b850</vt:lpwstr>
  </property>
  <property fmtid="{D5CDD505-2E9C-101B-9397-08002B2CF9AE}" pid="9" name="MSIP_Label_7b94a7b8-f06c-4dfe-bdcc-9b548fd58c31_ContentBits">
    <vt:lpwstr>0</vt:lpwstr>
  </property>
  <property fmtid="{D5CDD505-2E9C-101B-9397-08002B2CF9AE}" pid="10" name="MediaServiceImageTags">
    <vt:lpwstr/>
  </property>
</Properties>
</file>