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Lst>
  <p:notesMasterIdLst>
    <p:notesMasterId r:id="rId54"/>
  </p:notesMasterIdLst>
  <p:handoutMasterIdLst>
    <p:handoutMasterId r:id="rId55"/>
  </p:handoutMasterIdLst>
  <p:sldIdLst>
    <p:sldId id="352" r:id="rId6"/>
    <p:sldId id="463" r:id="rId7"/>
    <p:sldId id="464" r:id="rId8"/>
    <p:sldId id="458" r:id="rId9"/>
    <p:sldId id="433" r:id="rId10"/>
    <p:sldId id="477" r:id="rId11"/>
    <p:sldId id="428" r:id="rId12"/>
    <p:sldId id="438" r:id="rId13"/>
    <p:sldId id="476" r:id="rId14"/>
    <p:sldId id="475" r:id="rId15"/>
    <p:sldId id="426" r:id="rId16"/>
    <p:sldId id="469" r:id="rId17"/>
    <p:sldId id="420" r:id="rId18"/>
    <p:sldId id="444" r:id="rId19"/>
    <p:sldId id="460" r:id="rId20"/>
    <p:sldId id="355" r:id="rId21"/>
    <p:sldId id="465" r:id="rId22"/>
    <p:sldId id="380" r:id="rId23"/>
    <p:sldId id="440" r:id="rId24"/>
    <p:sldId id="471" r:id="rId25"/>
    <p:sldId id="461" r:id="rId26"/>
    <p:sldId id="414" r:id="rId27"/>
    <p:sldId id="466" r:id="rId28"/>
    <p:sldId id="470" r:id="rId29"/>
    <p:sldId id="415" r:id="rId30"/>
    <p:sldId id="416" r:id="rId31"/>
    <p:sldId id="417" r:id="rId32"/>
    <p:sldId id="381" r:id="rId33"/>
    <p:sldId id="398" r:id="rId34"/>
    <p:sldId id="386" r:id="rId35"/>
    <p:sldId id="468" r:id="rId36"/>
    <p:sldId id="413" r:id="rId37"/>
    <p:sldId id="421" r:id="rId38"/>
    <p:sldId id="404" r:id="rId39"/>
    <p:sldId id="467" r:id="rId40"/>
    <p:sldId id="408" r:id="rId41"/>
    <p:sldId id="375" r:id="rId42"/>
    <p:sldId id="412" r:id="rId43"/>
    <p:sldId id="382" r:id="rId44"/>
    <p:sldId id="462" r:id="rId45"/>
    <p:sldId id="379" r:id="rId46"/>
    <p:sldId id="446" r:id="rId47"/>
    <p:sldId id="456" r:id="rId48"/>
    <p:sldId id="457" r:id="rId49"/>
    <p:sldId id="474" r:id="rId50"/>
    <p:sldId id="473" r:id="rId51"/>
    <p:sldId id="377" r:id="rId52"/>
    <p:sldId id="479"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y Vaughn" initials="CV" lastIdx="48" clrIdx="0"/>
  <p:cmAuthor id="7" name="ICFI" initials="I" lastIdx="0" clrIdx="7"/>
  <p:cmAuthor id="1" name="VM" initials="V" lastIdx="15" clrIdx="1"/>
  <p:cmAuthor id="2" name="McDivitt, Judith (CDC/ONDIEH/NCCDPHP)" initials="MJ(" lastIdx="11" clrIdx="2"/>
  <p:cmAuthor id="3" name="AK" initials="AK" lastIdx="4" clrIdx="3"/>
  <p:cmAuthor id="4" name="CDC User" initials="CU" lastIdx="13" clrIdx="4"/>
  <p:cmAuthor id="5" name="pam allweiss" initials="pa" lastIdx="1" clrIdx="5"/>
  <p:cmAuthor id="6" name="Rosanne Hoffman" initials="RH"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7"/>
    <a:srgbClr val="005D9C"/>
    <a:srgbClr val="005293"/>
    <a:srgbClr val="0098C3"/>
    <a:srgbClr val="0070C0"/>
    <a:srgbClr val="004165"/>
    <a:srgbClr val="0092BC"/>
    <a:srgbClr val="000099"/>
    <a:srgbClr val="E3DFED"/>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53" autoAdjust="0"/>
    <p:restoredTop sz="91928" autoAdjust="0"/>
  </p:normalViewPr>
  <p:slideViewPr>
    <p:cSldViewPr>
      <p:cViewPr>
        <p:scale>
          <a:sx n="91" d="100"/>
          <a:sy n="91" d="100"/>
        </p:scale>
        <p:origin x="1158" y="-13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p:scale>
          <a:sx n="130" d="100"/>
          <a:sy n="130" d="100"/>
        </p:scale>
        <p:origin x="-2034" y="13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09B7BC1C-9EC8-468F-B4EA-1950068B026B}" type="datetimeFigureOut">
              <a:rPr lang="en-US" smtClean="0"/>
              <a:pPr/>
              <a:t>1/14/2016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98D94151-6407-4813-9076-7334D7906E8F}" type="slidenum">
              <a:rPr lang="en-US" smtClean="0"/>
              <a:pPr/>
              <a:t>‹#›</a:t>
            </a:fld>
            <a:endParaRPr lang="en-US" dirty="0"/>
          </a:p>
        </p:txBody>
      </p:sp>
    </p:spTree>
    <p:extLst>
      <p:ext uri="{BB962C8B-B14F-4D97-AF65-F5344CB8AC3E}">
        <p14:creationId xmlns:p14="http://schemas.microsoft.com/office/powerpoint/2010/main" val="2180713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E42108FD-1482-43DE-95F0-25D921DBCC21}" type="datetimeFigureOut">
              <a:rPr lang="en-US" smtClean="0"/>
              <a:pPr/>
              <a:t>1/14/2016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6E243912-EC92-4C77-BDC6-378E66AFE46F}" type="slidenum">
              <a:rPr lang="en-US" smtClean="0"/>
              <a:pPr/>
              <a:t>‹#›</a:t>
            </a:fld>
            <a:endParaRPr lang="en-US" dirty="0"/>
          </a:p>
        </p:txBody>
      </p:sp>
    </p:spTree>
    <p:extLst>
      <p:ext uri="{BB962C8B-B14F-4D97-AF65-F5344CB8AC3E}">
        <p14:creationId xmlns:p14="http://schemas.microsoft.com/office/powerpoint/2010/main" val="191040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dc.gov/diabetes/ndep"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cdc.gov/diabetes/ndep"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provides an overview of the National Diabetes Education Program’s (NDEP) </a:t>
            </a:r>
            <a:r>
              <a:rPr lang="en-US" i="1" baseline="0" dirty="0" smtClean="0"/>
              <a:t>Working Together </a:t>
            </a:r>
            <a:r>
              <a:rPr lang="en-US" sz="1200" i="1" dirty="0" smtClean="0"/>
              <a:t>to Manage Diabetes: A Toolkit for Pharmacy, Podiatry, Optometry, and Dentistry (PPOD)</a:t>
            </a:r>
            <a:r>
              <a:rPr lang="en-US" i="1" baseline="0" dirty="0" smtClean="0"/>
              <a:t>, </a:t>
            </a:r>
            <a:r>
              <a:rPr lang="en-US" i="0" baseline="0" dirty="0" smtClean="0"/>
              <a:t>which offers </a:t>
            </a:r>
            <a:r>
              <a:rPr lang="en-US" baseline="0" dirty="0" smtClean="0"/>
              <a:t>information and tools for learning about and implementing PPOD in your practice.</a:t>
            </a:r>
          </a:p>
        </p:txBody>
      </p:sp>
      <p:sp>
        <p:nvSpPr>
          <p:cNvPr id="4" name="Slide Number Placeholder 3"/>
          <p:cNvSpPr>
            <a:spLocks noGrp="1"/>
          </p:cNvSpPr>
          <p:nvPr>
            <p:ph type="sldNum" sz="quarter" idx="10"/>
          </p:nvPr>
        </p:nvSpPr>
        <p:spPr/>
        <p:txBody>
          <a:bodyPr/>
          <a:lstStyle/>
          <a:p>
            <a:fld id="{6E243912-EC92-4C77-BDC6-378E66AFE46F}" type="slidenum">
              <a:rPr lang="en-US" smtClean="0"/>
              <a:pPr/>
              <a:t>1</a:t>
            </a:fld>
            <a:endParaRPr lang="en-US" dirty="0"/>
          </a:p>
        </p:txBody>
      </p:sp>
    </p:spTree>
    <p:extLst>
      <p:ext uri="{BB962C8B-B14F-4D97-AF65-F5344CB8AC3E}">
        <p14:creationId xmlns:p14="http://schemas.microsoft.com/office/powerpoint/2010/main" val="424706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smtClean="0"/>
              <a:t>Diabetes is an extremely costly</a:t>
            </a:r>
            <a:r>
              <a:rPr lang="en-US" baseline="0" dirty="0" smtClean="0"/>
              <a:t> disease—both for individual patients and for our nation. </a:t>
            </a:r>
          </a:p>
          <a:p>
            <a:pPr>
              <a:lnSpc>
                <a:spcPct val="90000"/>
              </a:lnSpc>
            </a:pPr>
            <a:endParaRPr lang="en-US" baseline="0" dirty="0" smtClean="0"/>
          </a:p>
          <a:p>
            <a:pPr>
              <a:lnSpc>
                <a:spcPct val="90000"/>
              </a:lnSpc>
            </a:pPr>
            <a:r>
              <a:rPr lang="en-US" baseline="0" dirty="0" smtClean="0">
                <a:solidFill>
                  <a:srgbClr val="FFFF00"/>
                </a:solidFill>
              </a:rPr>
              <a:t>Interventions to prevent, delay, and control type 2 diabetes can be both feasible and cost-effective. Research has found that lifestyle interventions are more cost-effective than medications. Intervention and preventive care by PPOD providers have the potential to eliminate </a:t>
            </a:r>
            <a:r>
              <a:rPr lang="en-US" b="0" baseline="0" dirty="0" smtClean="0">
                <a:solidFill>
                  <a:srgbClr val="FFFF00"/>
                </a:solidFill>
              </a:rPr>
              <a:t>the need for</a:t>
            </a:r>
            <a:r>
              <a:rPr lang="en-US" b="1" baseline="0" dirty="0" smtClean="0">
                <a:solidFill>
                  <a:srgbClr val="FFFF00"/>
                </a:solidFill>
              </a:rPr>
              <a:t> </a:t>
            </a:r>
            <a:r>
              <a:rPr lang="en-US" baseline="0" dirty="0" smtClean="0">
                <a:solidFill>
                  <a:srgbClr val="FFFF00"/>
                </a:solidFill>
              </a:rPr>
              <a:t>costly medicine to treat diabetes-related complications.</a:t>
            </a:r>
            <a:endParaRPr lang="en-US" dirty="0" smtClean="0">
              <a:solidFill>
                <a:srgbClr val="FFFF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team approach, among PPOD (pharmacy,</a:t>
            </a:r>
            <a:r>
              <a:rPr lang="en-US" sz="1200" kern="1200" baseline="0" dirty="0" smtClean="0">
                <a:solidFill>
                  <a:schemeClr val="tx1"/>
                </a:solidFill>
                <a:effectLst/>
                <a:latin typeface="+mn-lt"/>
                <a:ea typeface="+mn-ea"/>
                <a:cs typeface="+mn-cs"/>
              </a:rPr>
              <a:t> podiatry, optometry, and dental) </a:t>
            </a:r>
            <a:r>
              <a:rPr lang="en-US" sz="1200" kern="1200" dirty="0" smtClean="0">
                <a:solidFill>
                  <a:schemeClr val="tx1"/>
                </a:solidFill>
                <a:effectLst/>
                <a:latin typeface="+mn-lt"/>
                <a:ea typeface="+mn-ea"/>
                <a:cs typeface="+mn-cs"/>
              </a:rPr>
              <a:t>providers as well as other health care professionals, is of crucial importance in helping patients to manage their diabetes and take the needed steps to lower their risk for complications, including those related to their feet, eyes, teeth, and medication management. </a:t>
            </a:r>
            <a:endParaRPr lang="en-US" b="1"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11</a:t>
            </a:fld>
            <a:endParaRPr lang="en-US" dirty="0"/>
          </a:p>
        </p:txBody>
      </p:sp>
    </p:spTree>
    <p:extLst>
      <p:ext uri="{BB962C8B-B14F-4D97-AF65-F5344CB8AC3E}">
        <p14:creationId xmlns:p14="http://schemas.microsoft.com/office/powerpoint/2010/main" val="1892911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rPr>
              <a:t>PPOD providers</a:t>
            </a:r>
            <a:r>
              <a:rPr lang="en-US" sz="1200" baseline="0" dirty="0" smtClean="0">
                <a:effectLst/>
              </a:rPr>
              <a:t> </a:t>
            </a:r>
            <a:r>
              <a:rPr lang="en-US" sz="1200" dirty="0" smtClean="0">
                <a:effectLst/>
              </a:rPr>
              <a:t>are well positioned to deliver key</a:t>
            </a:r>
            <a:r>
              <a:rPr lang="en-US" dirty="0" smtClean="0">
                <a:effectLst/>
              </a:rPr>
              <a:t> </a:t>
            </a:r>
            <a:r>
              <a:rPr lang="en-US" sz="1200" dirty="0" smtClean="0">
                <a:effectLst/>
              </a:rPr>
              <a:t>diabetes management and prevention messages; communicate the need for metabolic control; and encourage patients with diabetes to see their optometrist, podiatrist, and dentist at least once a year, and to review their medication therapy with a pharmacist at least annually.</a:t>
            </a:r>
            <a:endParaRPr lang="en-US" dirty="0" smtClean="0">
              <a:effectLst/>
            </a:endParaRPr>
          </a:p>
          <a:p>
            <a:r>
              <a:rPr lang="en-US" sz="1200" dirty="0" smtClean="0">
                <a:effectLst/>
              </a:rPr>
              <a:t> </a:t>
            </a:r>
            <a:endParaRPr lang="en-US" dirty="0" smtClean="0">
              <a:effectLst/>
            </a:endParaRPr>
          </a:p>
          <a:p>
            <a:r>
              <a:rPr lang="en-US" sz="1200" dirty="0" smtClean="0">
                <a:effectLst/>
              </a:rPr>
              <a:t>The PPOD message emphasizes the importance of </a:t>
            </a:r>
            <a:r>
              <a:rPr lang="en-US" sz="1200" b="1" dirty="0" smtClean="0">
                <a:effectLst/>
              </a:rPr>
              <a:t>all</a:t>
            </a:r>
            <a:r>
              <a:rPr lang="en-US" sz="1200" dirty="0" smtClean="0">
                <a:effectLst/>
              </a:rPr>
              <a:t> health care providers treating patients with diabetes. PPOD providers</a:t>
            </a:r>
            <a:r>
              <a:rPr lang="en-US" sz="1200" baseline="0" dirty="0" smtClean="0">
                <a:effectLst/>
              </a:rPr>
              <a:t> have the </a:t>
            </a:r>
            <a:r>
              <a:rPr lang="en-US" sz="1200" dirty="0" smtClean="0">
                <a:effectLst/>
              </a:rPr>
              <a:t>opportunity to:</a:t>
            </a:r>
            <a:endParaRPr lang="en-US" dirty="0" smtClean="0">
              <a:effectLst/>
            </a:endParaRPr>
          </a:p>
          <a:p>
            <a:pPr marL="171450" indent="-171450">
              <a:buFont typeface="Arial" pitchFamily="34" charset="0"/>
              <a:buChar char="•"/>
            </a:pPr>
            <a:r>
              <a:rPr lang="en-US" sz="1200" u="none" strike="noStrike" kern="1200" dirty="0" smtClean="0">
                <a:solidFill>
                  <a:schemeClr val="tx1"/>
                </a:solidFill>
                <a:effectLst/>
                <a:latin typeface="+mn-lt"/>
                <a:ea typeface="+mn-ea"/>
                <a:cs typeface="+mn-cs"/>
              </a:rPr>
              <a:t>Educate people with diabetes about the disease.</a:t>
            </a:r>
          </a:p>
          <a:p>
            <a:pPr marL="171450" lvl="0" indent="-171450" fontAlgn="base">
              <a:buFont typeface="Arial" pitchFamily="34" charset="0"/>
              <a:buChar char="•"/>
            </a:pPr>
            <a:r>
              <a:rPr lang="en-US" sz="1200" u="none" strike="noStrike" kern="1200" dirty="0" smtClean="0">
                <a:solidFill>
                  <a:schemeClr val="tx1"/>
                </a:solidFill>
                <a:effectLst/>
                <a:latin typeface="+mn-lt"/>
                <a:ea typeface="+mn-ea"/>
                <a:cs typeface="+mn-cs"/>
              </a:rPr>
              <a:t>Encourage them to practice self-management.</a:t>
            </a:r>
          </a:p>
          <a:p>
            <a:pPr marL="171450" lvl="0" indent="-171450" fontAlgn="base">
              <a:buFont typeface="Arial" pitchFamily="34" charset="0"/>
              <a:buChar char="•"/>
            </a:pPr>
            <a:r>
              <a:rPr lang="en-US" sz="1200" u="none" strike="noStrike" kern="1200" dirty="0" smtClean="0">
                <a:solidFill>
                  <a:schemeClr val="tx1"/>
                </a:solidFill>
                <a:effectLst/>
                <a:latin typeface="+mn-lt"/>
                <a:ea typeface="+mn-ea"/>
                <a:cs typeface="+mn-cs"/>
              </a:rPr>
              <a:t>And provide appropriate treatment.</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243912-EC92-4C77-BDC6-378E66AFE46F}" type="slidenum">
              <a:rPr lang="en-US" smtClean="0"/>
              <a:pPr/>
              <a:t>12</a:t>
            </a:fld>
            <a:endParaRPr lang="en-US" dirty="0"/>
          </a:p>
        </p:txBody>
      </p:sp>
    </p:spTree>
    <p:extLst>
      <p:ext uri="{BB962C8B-B14F-4D97-AF65-F5344CB8AC3E}">
        <p14:creationId xmlns:p14="http://schemas.microsoft.com/office/powerpoint/2010/main" val="3398522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we’ve discussed, diabetes is a serious problem that affects</a:t>
            </a:r>
            <a:r>
              <a:rPr lang="en-US" baseline="0" dirty="0" smtClean="0"/>
              <a:t> many people each day </a:t>
            </a:r>
            <a:r>
              <a:rPr lang="en-US" dirty="0" smtClean="0"/>
              <a:t>in the United States and its territories</a:t>
            </a:r>
            <a:r>
              <a:rPr lang="en-US" baseline="0" dirty="0" smtClean="0"/>
              <a:t>. Why is PPOD important?</a:t>
            </a:r>
          </a:p>
          <a:p>
            <a:endParaRPr lang="en-US" baseline="0" dirty="0" smtClean="0"/>
          </a:p>
          <a:p>
            <a:pPr marL="171450" indent="-171450">
              <a:buFont typeface="Arial" pitchFamily="34" charset="0"/>
              <a:buChar char="•"/>
            </a:pPr>
            <a:r>
              <a:rPr lang="en-US" baseline="0" dirty="0" smtClean="0"/>
              <a:t>PPOD makes a difference for patients with diabetes—not only can it improve treatment outcomes but it can also greatly enhance a patient’s treatment experience.</a:t>
            </a:r>
          </a:p>
          <a:p>
            <a:pPr marL="171450" indent="-171450">
              <a:buFont typeface="Arial" pitchFamily="34" charset="0"/>
              <a:buChar char="•"/>
            </a:pPr>
            <a:r>
              <a:rPr lang="en-US" baseline="0" dirty="0" smtClean="0"/>
              <a:t>A team approach to diabetes care reduces risk factors, improves management of the disease, and lowers the risk for complications that can result from diabetes.</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13</a:t>
            </a:fld>
            <a:endParaRPr lang="en-US" dirty="0"/>
          </a:p>
        </p:txBody>
      </p:sp>
    </p:spTree>
    <p:extLst>
      <p:ext uri="{BB962C8B-B14F-4D97-AF65-F5344CB8AC3E}">
        <p14:creationId xmlns:p14="http://schemas.microsoft.com/office/powerpoint/2010/main" val="243480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348040-F58E-4322-B6E1-9F5CAF95600B}" type="slidenum">
              <a:rPr lang="en-US"/>
              <a:pPr/>
              <a:t>14</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34721" y="4415791"/>
            <a:ext cx="5140960" cy="4183380"/>
          </a:xfrm>
        </p:spPr>
        <p:txBody>
          <a:bodyPr/>
          <a:lstStyle/>
          <a:p>
            <a:r>
              <a:rPr lang="en-US" dirty="0" smtClean="0"/>
              <a:t>PPOD providers are in</a:t>
            </a:r>
            <a:r>
              <a:rPr lang="en-US" baseline="0" dirty="0" smtClean="0"/>
              <a:t> a unique position to make a difference in their patients’ lives, as they may often be the first health care provider to see a patient experiencing a new problem. For example, a patient may complain of blurred vision at a visit with his or her optometrist. The patient may not realize that this can be a symptom of diabetes, allowing the optometrist an opportunity to ask other questions about the patient’s condition. As a part of the PPOD team, the optometrist will be aware of the signs and symptoms of diabetes and can refer the patient to his or her primary care provider to seek further tests and/or treatment.</a:t>
            </a:r>
          </a:p>
          <a:p>
            <a:endParaRPr lang="en-US" baseline="0" dirty="0" smtClean="0"/>
          </a:p>
          <a:p>
            <a:r>
              <a:rPr lang="en-US" baseline="0" dirty="0" smtClean="0"/>
              <a:t>PPOD providers are in a unique position to identify signs and symptoms that could otherwise be missed, and they can continue to monitor a patient’s condition at routine check-ups (e.g., dental cleanings, dilated eye exams).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348040-F58E-4322-B6E1-9F5CAF95600B}" type="slidenum">
              <a:rPr lang="en-US"/>
              <a:pPr/>
              <a:t>15</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34721" y="4415791"/>
            <a:ext cx="5140960" cy="4183380"/>
          </a:xfrm>
        </p:spPr>
        <p:txBody>
          <a:bodyPr/>
          <a:lstStyle/>
          <a:p>
            <a:r>
              <a:rPr lang="en-US" dirty="0"/>
              <a:t>Many </a:t>
            </a:r>
            <a:r>
              <a:rPr lang="en-US" dirty="0" smtClean="0"/>
              <a:t>patients </a:t>
            </a:r>
            <a:r>
              <a:rPr lang="en-US" dirty="0"/>
              <a:t>turn to these professionals before consulting primary care providers with common diabetes questions about self-care or medications. </a:t>
            </a:r>
            <a:r>
              <a:rPr lang="en-US" dirty="0" smtClean="0"/>
              <a:t>NDEP </a:t>
            </a:r>
            <a:r>
              <a:rPr lang="en-US" dirty="0"/>
              <a:t>encourages all health care professionals to understand their unique contribution to diabetes team </a:t>
            </a:r>
            <a:r>
              <a:rPr lang="en-US" dirty="0" smtClean="0"/>
              <a:t>care, </a:t>
            </a:r>
            <a:r>
              <a:rPr lang="en-US" dirty="0"/>
              <a:t>so their advice to patients is consistent. These are tremendous opportunities for giving messages about diabetes control and </a:t>
            </a:r>
            <a:r>
              <a:rPr lang="en-US" dirty="0" smtClean="0"/>
              <a:t>prevention.</a:t>
            </a:r>
            <a:endParaRPr lang="en-US" dirty="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team care approach has a number of benefits for patients. </a:t>
            </a:r>
            <a:r>
              <a:rPr lang="en-US" sz="1200" kern="1200" dirty="0" smtClean="0">
                <a:solidFill>
                  <a:schemeClr val="tx1"/>
                </a:solidFill>
                <a:effectLst/>
                <a:latin typeface="+mn-lt"/>
                <a:ea typeface="+mn-ea"/>
                <a:cs typeface="+mn-cs"/>
              </a:rPr>
              <a:t>A team approach, among PPOD providers as well as other health care professionals, </a:t>
            </a:r>
            <a:r>
              <a:rPr lang="en-US" baseline="0" dirty="0" smtClean="0"/>
              <a:t>allows access to integrated diabetes care across specialty and primary care areas. A team care approach encourages regular communication among a patient’s team of health care providers and emphasizes the importance of prevention. </a:t>
            </a:r>
          </a:p>
        </p:txBody>
      </p:sp>
      <p:sp>
        <p:nvSpPr>
          <p:cNvPr id="4" name="Slide Number Placeholder 3"/>
          <p:cNvSpPr>
            <a:spLocks noGrp="1"/>
          </p:cNvSpPr>
          <p:nvPr>
            <p:ph type="sldNum" sz="quarter" idx="10"/>
          </p:nvPr>
        </p:nvSpPr>
        <p:spPr/>
        <p:txBody>
          <a:bodyPr/>
          <a:lstStyle/>
          <a:p>
            <a:fld id="{6E243912-EC92-4C77-BDC6-378E66AFE46F}" type="slidenum">
              <a:rPr lang="en-US" smtClean="0"/>
              <a:pPr/>
              <a:t>16</a:t>
            </a:fld>
            <a:endParaRPr lang="en-US" dirty="0"/>
          </a:p>
        </p:txBody>
      </p:sp>
    </p:spTree>
    <p:extLst>
      <p:ext uri="{BB962C8B-B14F-4D97-AF65-F5344CB8AC3E}">
        <p14:creationId xmlns:p14="http://schemas.microsoft.com/office/powerpoint/2010/main" val="3819114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section, you will learn more about the PPOD Guide, </a:t>
            </a:r>
            <a:r>
              <a:rPr lang="en-US" i="1" baseline="0" dirty="0" smtClean="0"/>
              <a:t>Working Together to Manage Diabetes</a:t>
            </a:r>
            <a:r>
              <a:rPr lang="en-US" i="0" baseline="0" dirty="0" smtClean="0"/>
              <a:t>. We’ll discuss its foundation, the contents, and tips for implementing the guide into a health care provider’s practice.</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17</a:t>
            </a:fld>
            <a:endParaRPr lang="en-US" dirty="0"/>
          </a:p>
        </p:txBody>
      </p:sp>
    </p:spTree>
    <p:extLst>
      <p:ext uri="{BB962C8B-B14F-4D97-AF65-F5344CB8AC3E}">
        <p14:creationId xmlns:p14="http://schemas.microsoft.com/office/powerpoint/2010/main" val="2429594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flexible online resource, </a:t>
            </a:r>
            <a:r>
              <a:rPr lang="en-US" sz="1200" i="1" kern="1200" dirty="0" smtClean="0">
                <a:solidFill>
                  <a:schemeClr val="tx1"/>
                </a:solidFill>
                <a:effectLst/>
                <a:latin typeface="+mn-lt"/>
                <a:ea typeface="+mn-ea"/>
                <a:cs typeface="+mn-cs"/>
              </a:rPr>
              <a:t>Working Together to Manage Diabetes: A Guide for Pharmacy, Podiatry, Optometry, and Dentistry</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shows how the four PPOD disciplines</a:t>
            </a:r>
            <a:r>
              <a:rPr lang="en-US" sz="1200" kern="1200" baseline="0" dirty="0" smtClean="0">
                <a:solidFill>
                  <a:schemeClr val="tx1"/>
                </a:solidFill>
                <a:effectLst/>
                <a:latin typeface="+mn-lt"/>
                <a:ea typeface="+mn-ea"/>
                <a:cs typeface="+mn-cs"/>
              </a:rPr>
              <a:t> can </a:t>
            </a:r>
            <a:r>
              <a:rPr lang="en-US" sz="1200" kern="1200" dirty="0" smtClean="0">
                <a:solidFill>
                  <a:schemeClr val="tx1"/>
                </a:solidFill>
                <a:effectLst/>
                <a:latin typeface="+mn-lt"/>
                <a:ea typeface="+mn-ea"/>
                <a:cs typeface="+mn-cs"/>
              </a:rPr>
              <a:t>work collaboratively with each other as well as with all other members of the health care team, such as primary health care providers, physician assistants, nurse educators, and community health workers, to prevent and treat type 2 diabetes.</a:t>
            </a:r>
            <a:r>
              <a:rPr lang="en-US" sz="120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Guide</a:t>
            </a:r>
            <a:r>
              <a:rPr lang="en-US" sz="1200" kern="1200" baseline="0" dirty="0" smtClean="0">
                <a:solidFill>
                  <a:schemeClr val="tx1"/>
                </a:solidFill>
                <a:effectLst/>
                <a:latin typeface="+mn-lt"/>
                <a:ea typeface="+mn-ea"/>
                <a:cs typeface="+mn-cs"/>
              </a:rPr>
              <a:t> contains:</a:t>
            </a:r>
          </a:p>
          <a:p>
            <a:pPr marL="171450" indent="-171450">
              <a:buFont typeface="Arial" pitchFamily="34" charset="0"/>
              <a:buChar char="•"/>
            </a:pPr>
            <a:r>
              <a:rPr lang="en-US" sz="1200" kern="1200" baseline="0" dirty="0" smtClean="0">
                <a:solidFill>
                  <a:schemeClr val="tx1"/>
                </a:solidFill>
                <a:effectLst/>
                <a:latin typeface="+mn-lt"/>
                <a:ea typeface="+mn-ea"/>
                <a:cs typeface="+mn-cs"/>
              </a:rPr>
              <a:t>An introduction to team care</a:t>
            </a:r>
          </a:p>
          <a:p>
            <a:pPr marL="171450" indent="-171450">
              <a:buFont typeface="Arial" pitchFamily="34" charset="0"/>
              <a:buChar char="•"/>
            </a:pPr>
            <a:r>
              <a:rPr lang="en-US" sz="1200" kern="1200" baseline="0" dirty="0" smtClean="0">
                <a:solidFill>
                  <a:schemeClr val="tx1"/>
                </a:solidFill>
                <a:effectLst/>
                <a:latin typeface="+mn-lt"/>
                <a:ea typeface="+mn-ea"/>
                <a:cs typeface="+mn-cs"/>
              </a:rPr>
              <a:t>Tips on communicating with patients</a:t>
            </a:r>
          </a:p>
          <a:p>
            <a:pPr marL="171450" indent="-171450">
              <a:buFont typeface="Arial" pitchFamily="34" charset="0"/>
              <a:buChar char="•"/>
            </a:pPr>
            <a:r>
              <a:rPr lang="en-US" sz="1200" kern="1200" baseline="0" dirty="0" smtClean="0">
                <a:solidFill>
                  <a:schemeClr val="tx1"/>
                </a:solidFill>
                <a:effectLst/>
                <a:latin typeface="+mn-lt"/>
                <a:ea typeface="+mn-ea"/>
                <a:cs typeface="+mn-cs"/>
              </a:rPr>
              <a:t>A “quick course” on each specialty section</a:t>
            </a:r>
          </a:p>
          <a:p>
            <a:pPr marL="171450" indent="-171450">
              <a:buFont typeface="Arial" pitchFamily="34" charset="0"/>
              <a:buChar char="•"/>
            </a:pPr>
            <a:r>
              <a:rPr lang="en-US" sz="1200" kern="1200" baseline="0" dirty="0" smtClean="0">
                <a:solidFill>
                  <a:schemeClr val="tx1"/>
                </a:solidFill>
                <a:effectLst/>
                <a:latin typeface="+mn-lt"/>
                <a:ea typeface="+mn-ea"/>
                <a:cs typeface="+mn-cs"/>
              </a:rPr>
              <a:t>Information on how to incorporate diabetes prevention messages and the team care PPOD approach into your practice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243912-EC92-4C77-BDC6-378E66AFE46F}" type="slidenum">
              <a:rPr lang="en-US" smtClean="0"/>
              <a:pPr/>
              <a:t>18</a:t>
            </a:fld>
            <a:endParaRPr lang="en-US" dirty="0"/>
          </a:p>
        </p:txBody>
      </p:sp>
    </p:spTree>
    <p:extLst>
      <p:ext uri="{BB962C8B-B14F-4D97-AF65-F5344CB8AC3E}">
        <p14:creationId xmlns:p14="http://schemas.microsoft.com/office/powerpoint/2010/main" val="2296469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specialty section of the PPOD Guide provides a “quick course” on that specialty and its relation to diabetes. Because each section is written for professionals outside of the specialty, all team members who might care for a person with diabetes can collaborate, make cross-disciplinary treatment referrals, and provide</a:t>
            </a:r>
            <a:r>
              <a:rPr lang="en-US" sz="1200" kern="1200" baseline="0" dirty="0" smtClean="0">
                <a:solidFill>
                  <a:schemeClr val="tx1"/>
                </a:solidFill>
                <a:effectLst/>
                <a:latin typeface="+mn-lt"/>
                <a:ea typeface="+mn-ea"/>
                <a:cs typeface="+mn-cs"/>
              </a:rPr>
              <a:t> consistent messages to patients.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243912-EC92-4C77-BDC6-378E66AFE46F}" type="slidenum">
              <a:rPr lang="en-US" smtClean="0"/>
              <a:pPr/>
              <a:t>19</a:t>
            </a:fld>
            <a:endParaRPr lang="en-US" dirty="0"/>
          </a:p>
        </p:txBody>
      </p:sp>
    </p:spTree>
    <p:extLst>
      <p:ext uri="{BB962C8B-B14F-4D97-AF65-F5344CB8AC3E}">
        <p14:creationId xmlns:p14="http://schemas.microsoft.com/office/powerpoint/2010/main" val="349288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begin the presentation </a:t>
            </a:r>
            <a:r>
              <a:rPr lang="en-US" baseline="0" dirty="0" smtClean="0"/>
              <a:t>with background information on NDEP, followed by an overview of the complexity and severity of diabetes in the United States. Then, we’ll talk about the PPOD—what it is and why it is important. </a:t>
            </a:r>
            <a:endParaRPr lang="en-US" i="1"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2</a:t>
            </a:fld>
            <a:endParaRPr lang="en-US" dirty="0"/>
          </a:p>
        </p:txBody>
      </p:sp>
    </p:spTree>
    <p:extLst>
      <p:ext uri="{BB962C8B-B14F-4D97-AF65-F5344CB8AC3E}">
        <p14:creationId xmlns:p14="http://schemas.microsoft.com/office/powerpoint/2010/main" val="188173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431B8BC-0091-425D-A4FB-228416DBDB07}" type="slidenum">
              <a:rPr lang="en-US" smtClean="0"/>
              <a:pPr>
                <a:defRPr/>
              </a:pPr>
              <a:t>20</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Tx/>
              <a:buNone/>
            </a:pPr>
            <a:r>
              <a:rPr lang="en-US" sz="1000" dirty="0" smtClean="0"/>
              <a:t>The Guide,</a:t>
            </a:r>
            <a:r>
              <a:rPr lang="en-US" sz="1000" baseline="0" dirty="0" smtClean="0"/>
              <a:t> while delving into each specialty section of PPOD in detail, also has a strong emphasis on the basics of diabetes management—controlling the ABCs. The Guide underscores the importance of each PPOD provider teaching his or her patients about controlling the ABCs of diabetes. </a:t>
            </a:r>
            <a:endParaRPr lang="en-US" sz="1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Guide contains four specialty sections, one</a:t>
            </a:r>
            <a:r>
              <a:rPr lang="en-US" baseline="0" dirty="0" smtClean="0"/>
              <a:t> for each PPOD specialty. Each section outlines important facts/data, trends, related complications, key questions to ask patients, and an example of how PPOD can benefit patients.</a:t>
            </a:r>
            <a:r>
              <a:rPr lang="en-US" sz="1200" b="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21</a:t>
            </a:fld>
            <a:endParaRPr lang="en-US" dirty="0"/>
          </a:p>
        </p:txBody>
      </p:sp>
    </p:spTree>
    <p:extLst>
      <p:ext uri="{BB962C8B-B14F-4D97-AF65-F5344CB8AC3E}">
        <p14:creationId xmlns:p14="http://schemas.microsoft.com/office/powerpoint/2010/main" val="245101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Today’s pharmaceuticals and advanced medical technologies offer many therapeutic options for treating diabetes and its comorbidities. If these medications are used inappropriately, however, they can cause serious illness, long-term disability, or even death. </a:t>
            </a:r>
            <a:endParaRPr lang="en-US" b="1"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22</a:t>
            </a:fld>
            <a:endParaRPr lang="en-US" dirty="0"/>
          </a:p>
        </p:txBody>
      </p:sp>
    </p:spTree>
    <p:extLst>
      <p:ext uri="{BB962C8B-B14F-4D97-AF65-F5344CB8AC3E}">
        <p14:creationId xmlns:p14="http://schemas.microsoft.com/office/powerpoint/2010/main" val="1789452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Patients can experience a number of problems related to their use of medication, including serious</a:t>
            </a:r>
            <a:r>
              <a:rPr lang="en-US" sz="1200" kern="1200" baseline="0" dirty="0" smtClean="0">
                <a:solidFill>
                  <a:schemeClr val="tx1"/>
                </a:solidFill>
                <a:effectLst/>
                <a:latin typeface="+mn-lt"/>
                <a:ea typeface="+mn-ea"/>
                <a:cs typeface="+mn-cs"/>
              </a:rPr>
              <a:t> illness, long-term disability, or even death; an inability to achieve desired results; and inefficient use of money.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improve compliance and minimize these health care adversities, medication therapy regimens must be regularly and carefully evaluated and monitored. Correct use of medication improves health and saves money for the health care system.</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23</a:t>
            </a:fld>
            <a:endParaRPr lang="en-US" dirty="0"/>
          </a:p>
        </p:txBody>
      </p:sp>
    </p:spTree>
    <p:extLst>
      <p:ext uri="{BB962C8B-B14F-4D97-AF65-F5344CB8AC3E}">
        <p14:creationId xmlns:p14="http://schemas.microsoft.com/office/powerpoint/2010/main" val="1789452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pharmacist can play an important role in the care of diabetes patients. Pharmacists</a:t>
            </a:r>
            <a:r>
              <a:rPr lang="en-US" sz="1200" kern="1200" baseline="0" dirty="0" smtClean="0">
                <a:solidFill>
                  <a:schemeClr val="tx1"/>
                </a:solidFill>
                <a:effectLst/>
                <a:latin typeface="+mn-lt"/>
                <a:ea typeface="+mn-ea"/>
                <a:cs typeface="+mn-cs"/>
              </a:rPr>
              <a:t> are often available all day and into evenings and weekends. Due to their flexible hours and opportunity for consultation without an appointment, pharmacists are in a unique position to be in regular contact with patients.</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24</a:t>
            </a:fld>
            <a:endParaRPr lang="en-US" dirty="0"/>
          </a:p>
        </p:txBody>
      </p:sp>
    </p:spTree>
    <p:extLst>
      <p:ext uri="{BB962C8B-B14F-4D97-AF65-F5344CB8AC3E}">
        <p14:creationId xmlns:p14="http://schemas.microsoft.com/office/powerpoint/2010/main" val="1789452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American Diabetes Association, in its clinical guidelines statement, recognizes that pharmacists may provide care beyond dispensing of drugs to include services such as counseling patients on proper diabetes self-management and improving medication adherence. Pharmacists have the opportunity to</a:t>
            </a:r>
            <a:r>
              <a:rPr lang="en-US" sz="1200" kern="1200" baseline="0" dirty="0" smtClean="0">
                <a:solidFill>
                  <a:schemeClr val="tx1"/>
                </a:solidFill>
                <a:effectLst/>
                <a:latin typeface="+mn-lt"/>
                <a:ea typeface="+mn-ea"/>
                <a:cs typeface="+mn-cs"/>
              </a:rPr>
              <a:t> monitor drug regimens, work with patients to develop medication management plans, provide helpful information, and communicate with the patient’s health care team.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243912-EC92-4C77-BDC6-378E66AFE46F}" type="slidenum">
              <a:rPr lang="en-US" smtClean="0"/>
              <a:pPr/>
              <a:t>25</a:t>
            </a:fld>
            <a:endParaRPr lang="en-US" dirty="0"/>
          </a:p>
        </p:txBody>
      </p:sp>
    </p:spTree>
    <p:extLst>
      <p:ext uri="{BB962C8B-B14F-4D97-AF65-F5344CB8AC3E}">
        <p14:creationId xmlns:p14="http://schemas.microsoft.com/office/powerpoint/2010/main" val="1789452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PPOD</a:t>
            </a:r>
            <a:r>
              <a:rPr lang="en-US" baseline="0" dirty="0" smtClean="0"/>
              <a:t> providers should use their appointments with patients to assess the larger picture of their patient’s overall well-being, not just the concern that may have brought their patient into the office. By asking patients a few simple questions about their medication management, larger issues may be uncovered that could be potential red flags for the management of their diabetes. If patients answer “no” or are unsure about the answers to any of the questions, it is recommended that they be referred to a pharmacist to seek further direction and care. </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26</a:t>
            </a:fld>
            <a:endParaRPr lang="en-US" dirty="0"/>
          </a:p>
        </p:txBody>
      </p:sp>
    </p:spTree>
    <p:extLst>
      <p:ext uri="{BB962C8B-B14F-4D97-AF65-F5344CB8AC3E}">
        <p14:creationId xmlns:p14="http://schemas.microsoft.com/office/powerpoint/2010/main" val="1789452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of PPOD in action illustrates</a:t>
            </a:r>
            <a:r>
              <a:rPr lang="en-US" baseline="0" dirty="0" smtClean="0"/>
              <a:t> the unique position that pharmacists are in to have regular contact with patients and ensure that they are adhering to the plan their health care team has recommended. By taking notice of a common complication associated with diabetes, the pharmacist is able to intervene and see that the patient sets up her long overdue follow-up visit with her primary care provider. </a:t>
            </a:r>
            <a:endParaRPr lang="en-US" b="1"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27</a:t>
            </a:fld>
            <a:endParaRPr lang="en-US" dirty="0"/>
          </a:p>
        </p:txBody>
      </p:sp>
    </p:spTree>
    <p:extLst>
      <p:ext uri="{BB962C8B-B14F-4D97-AF65-F5344CB8AC3E}">
        <p14:creationId xmlns:p14="http://schemas.microsoft.com/office/powerpoint/2010/main" val="1789452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Diabetes-related complications may present initially in the foot. Foot symptoms increase the risk for co-morbid complications, of which non­traumatic lower-extremity amputations are the greatest concern. The good news, however, is that with routine foot</a:t>
            </a:r>
            <a:r>
              <a:rPr lang="en-US" sz="1200" kern="1200" baseline="0" dirty="0" smtClean="0">
                <a:solidFill>
                  <a:schemeClr val="tx1"/>
                </a:solidFill>
                <a:effectLst/>
                <a:latin typeface="+mn-lt"/>
                <a:ea typeface="+mn-ea"/>
                <a:cs typeface="+mn-cs"/>
              </a:rPr>
              <a:t> care, up to 20% of diabetes patients will have a treatable foot care problem. </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28</a:t>
            </a:fld>
            <a:endParaRPr lang="en-US" dirty="0"/>
          </a:p>
        </p:txBody>
      </p:sp>
    </p:spTree>
    <p:extLst>
      <p:ext uri="{BB962C8B-B14F-4D97-AF65-F5344CB8AC3E}">
        <p14:creationId xmlns:p14="http://schemas.microsoft.com/office/powerpoint/2010/main" val="1432784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comprehensive foot examination helps determine the person’s category of risk for developing foot complications. The</a:t>
            </a:r>
            <a:r>
              <a:rPr lang="en-US" sz="1200" kern="1200" baseline="0" dirty="0" smtClean="0">
                <a:solidFill>
                  <a:schemeClr val="tx1"/>
                </a:solidFill>
                <a:effectLst/>
                <a:latin typeface="+mn-lt"/>
                <a:ea typeface="+mn-ea"/>
                <a:cs typeface="+mn-cs"/>
              </a:rPr>
              <a:t> annual exam also presents an opportunity to educate high-risk patients on how to properly care for their feet, and helps to prevent low-risk patients from becoming high-risk.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an annual comprehensive exam, a podiatrist will check for </a:t>
            </a:r>
            <a:r>
              <a:rPr lang="en-US" sz="1200" kern="1200" dirty="0" smtClean="0">
                <a:solidFill>
                  <a:schemeClr val="tx1"/>
                </a:solidFill>
                <a:effectLst/>
                <a:latin typeface="+mn-lt"/>
                <a:ea typeface="+mn-ea"/>
                <a:cs typeface="+mn-cs"/>
              </a:rPr>
              <a:t>abnormalities, including evaluation of pulses, sensation, foot biomechanics (i.e., general foot structure and function), and nails.</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29</a:t>
            </a:fld>
            <a:endParaRPr lang="en-US" dirty="0"/>
          </a:p>
        </p:txBody>
      </p:sp>
    </p:spTree>
    <p:extLst>
      <p:ext uri="{BB962C8B-B14F-4D97-AF65-F5344CB8AC3E}">
        <p14:creationId xmlns:p14="http://schemas.microsoft.com/office/powerpoint/2010/main" val="96777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we’ll learn about NDEP, the scope of diabetes</a:t>
            </a:r>
            <a:r>
              <a:rPr lang="en-US" baseline="0" dirty="0" smtClean="0"/>
              <a:t> in the United States, and the PPOD team care approach—what it is and why it’s important.</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3</a:t>
            </a:fld>
            <a:endParaRPr lang="en-US" dirty="0"/>
          </a:p>
        </p:txBody>
      </p:sp>
    </p:spTree>
    <p:extLst>
      <p:ext uri="{BB962C8B-B14F-4D97-AF65-F5344CB8AC3E}">
        <p14:creationId xmlns:p14="http://schemas.microsoft.com/office/powerpoint/2010/main" val="4147893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asking patients a few simple questions about their foot health, larger issues may be uncovered that could be potential red flags for the management of their diabetes. As discussed, many diabetes-related complications present initially in the foot, giving podiatrists a unique opportunity to intervene before other complications occur. If patients answer “no” or are unsure about the answers to any of the questions, it is recommended that they be referred to their podiatrist to seek further direction and care. </a:t>
            </a:r>
            <a:endParaRPr lang="en-US" dirty="0" smtClean="0"/>
          </a:p>
          <a:p>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30</a:t>
            </a:fld>
            <a:endParaRPr lang="en-US" dirty="0"/>
          </a:p>
        </p:txBody>
      </p:sp>
    </p:spTree>
    <p:extLst>
      <p:ext uri="{BB962C8B-B14F-4D97-AF65-F5344CB8AC3E}">
        <p14:creationId xmlns:p14="http://schemas.microsoft.com/office/powerpoint/2010/main" val="3332864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a</a:t>
            </a:r>
            <a:r>
              <a:rPr lang="en-US" baseline="0" dirty="0" smtClean="0"/>
              <a:t> podiatrist uses a fact sheet that is available through the </a:t>
            </a:r>
            <a:r>
              <a:rPr lang="en-US" i="1" baseline="0" dirty="0" smtClean="0"/>
              <a:t>Working Together to Prevent Diabetes Toolkit.</a:t>
            </a:r>
            <a:r>
              <a:rPr lang="en-US" i="0" baseline="0" dirty="0" smtClean="0"/>
              <a:t> Rather than simply treating the man’s corns, the podiatrist uses the opportunity to discuss how regular exercise can improve the man’s overall health and prevent complications in the future.</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31</a:t>
            </a:fld>
            <a:endParaRPr lang="en-US" dirty="0"/>
          </a:p>
        </p:txBody>
      </p:sp>
    </p:spTree>
    <p:extLst>
      <p:ext uri="{BB962C8B-B14F-4D97-AF65-F5344CB8AC3E}">
        <p14:creationId xmlns:p14="http://schemas.microsoft.com/office/powerpoint/2010/main" val="1789452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Diabetes is the leading cause of new cases of blindness among adults ages 20 to 74 years. Approximately 11% of U.S. adults with diabetes have some form of visual impairment.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Further, many of the complications of diabetes and the eye are painless and sightless diseases that the patient will only notice after the disease has progressed. </a:t>
            </a:r>
          </a:p>
          <a:p>
            <a:endParaRPr lang="en-US" dirty="0" smtClean="0"/>
          </a:p>
          <a:p>
            <a:r>
              <a:rPr lang="en-US" sz="1200" b="0" i="0" u="none" strike="noStrike" kern="1200" baseline="0" dirty="0" smtClean="0">
                <a:solidFill>
                  <a:schemeClr val="tx1"/>
                </a:solidFill>
                <a:latin typeface="+mn-lt"/>
                <a:ea typeface="+mn-ea"/>
                <a:cs typeface="+mn-cs"/>
              </a:rPr>
              <a:t>Health care providers should be aware of the increased risk of depression among those with vision loss. Adults with visual function loss are at least 90% more likely to have depression than those without visual function loss.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243912-EC92-4C77-BDC6-378E66AFE46F}" type="slidenum">
              <a:rPr lang="en-US" smtClean="0"/>
              <a:pPr/>
              <a:t>32</a:t>
            </a:fld>
            <a:endParaRPr lang="en-US" dirty="0"/>
          </a:p>
        </p:txBody>
      </p:sp>
    </p:spTree>
    <p:extLst>
      <p:ext uri="{BB962C8B-B14F-4D97-AF65-F5344CB8AC3E}">
        <p14:creationId xmlns:p14="http://schemas.microsoft.com/office/powerpoint/2010/main" val="2552890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with diabetes can maintain optimal vision and healthy eyes by having an annual comprehensive vision examination, including a dilated retinal examination, with early intervention if retinopathy is found. More than 90% of vision loss caused by diabetes can be avoided by good diabetes management, early detection, and timely treatment. </a:t>
            </a:r>
          </a:p>
          <a:p>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33</a:t>
            </a:fld>
            <a:endParaRPr lang="en-US" dirty="0"/>
          </a:p>
        </p:txBody>
      </p:sp>
    </p:spTree>
    <p:extLst>
      <p:ext uri="{BB962C8B-B14F-4D97-AF65-F5344CB8AC3E}">
        <p14:creationId xmlns:p14="http://schemas.microsoft.com/office/powerpoint/2010/main" val="1893390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31768" eaLnBrk="0" hangingPunct="0">
              <a:defRPr>
                <a:solidFill>
                  <a:schemeClr val="tx1"/>
                </a:solidFill>
                <a:latin typeface="Arial" pitchFamily="34" charset="0"/>
                <a:ea typeface="MS PGothic" pitchFamily="34" charset="-128"/>
              </a:defRPr>
            </a:lvl1pPr>
            <a:lvl2pPr marL="742873" indent="-285721" defTabSz="931768" eaLnBrk="0" hangingPunct="0">
              <a:defRPr>
                <a:solidFill>
                  <a:schemeClr val="tx1"/>
                </a:solidFill>
                <a:latin typeface="Arial" pitchFamily="34" charset="0"/>
                <a:ea typeface="MS PGothic" pitchFamily="34" charset="-128"/>
              </a:defRPr>
            </a:lvl2pPr>
            <a:lvl3pPr marL="1142883" indent="-228577" defTabSz="931768" eaLnBrk="0" hangingPunct="0">
              <a:defRPr>
                <a:solidFill>
                  <a:schemeClr val="tx1"/>
                </a:solidFill>
                <a:latin typeface="Arial" pitchFamily="34" charset="0"/>
                <a:ea typeface="MS PGothic" pitchFamily="34" charset="-128"/>
              </a:defRPr>
            </a:lvl3pPr>
            <a:lvl4pPr marL="1600036" indent="-228577" defTabSz="931768" eaLnBrk="0" hangingPunct="0">
              <a:defRPr>
                <a:solidFill>
                  <a:schemeClr val="tx1"/>
                </a:solidFill>
                <a:latin typeface="Arial" pitchFamily="34" charset="0"/>
                <a:ea typeface="MS PGothic" pitchFamily="34" charset="-128"/>
              </a:defRPr>
            </a:lvl4pPr>
            <a:lvl5pPr marL="2057189" indent="-228577" defTabSz="931768" eaLnBrk="0" hangingPunct="0">
              <a:defRPr>
                <a:solidFill>
                  <a:schemeClr val="tx1"/>
                </a:solidFill>
                <a:latin typeface="Arial" pitchFamily="34" charset="0"/>
                <a:ea typeface="MS PGothic" pitchFamily="34" charset="-128"/>
              </a:defRPr>
            </a:lvl5pPr>
            <a:lvl6pPr marL="2514343" indent="-228577" algn="ctr" defTabSz="931768" eaLnBrk="0" fontAlgn="base" hangingPunct="0">
              <a:spcBef>
                <a:spcPct val="0"/>
              </a:spcBef>
              <a:spcAft>
                <a:spcPct val="0"/>
              </a:spcAft>
              <a:defRPr>
                <a:solidFill>
                  <a:schemeClr val="tx1"/>
                </a:solidFill>
                <a:latin typeface="Arial" pitchFamily="34" charset="0"/>
                <a:ea typeface="MS PGothic" pitchFamily="34" charset="-128"/>
              </a:defRPr>
            </a:lvl6pPr>
            <a:lvl7pPr marL="2971496" indent="-228577" algn="ctr" defTabSz="931768" eaLnBrk="0" fontAlgn="base" hangingPunct="0">
              <a:spcBef>
                <a:spcPct val="0"/>
              </a:spcBef>
              <a:spcAft>
                <a:spcPct val="0"/>
              </a:spcAft>
              <a:defRPr>
                <a:solidFill>
                  <a:schemeClr val="tx1"/>
                </a:solidFill>
                <a:latin typeface="Arial" pitchFamily="34" charset="0"/>
                <a:ea typeface="MS PGothic" pitchFamily="34" charset="-128"/>
              </a:defRPr>
            </a:lvl7pPr>
            <a:lvl8pPr marL="3428649" indent="-228577" algn="ctr" defTabSz="931768" eaLnBrk="0" fontAlgn="base" hangingPunct="0">
              <a:spcBef>
                <a:spcPct val="0"/>
              </a:spcBef>
              <a:spcAft>
                <a:spcPct val="0"/>
              </a:spcAft>
              <a:defRPr>
                <a:solidFill>
                  <a:schemeClr val="tx1"/>
                </a:solidFill>
                <a:latin typeface="Arial" pitchFamily="34" charset="0"/>
                <a:ea typeface="MS PGothic" pitchFamily="34" charset="-128"/>
              </a:defRPr>
            </a:lvl8pPr>
            <a:lvl9pPr marL="3885802" indent="-228577" algn="ctr" defTabSz="931768" eaLnBrk="0" fontAlgn="base" hangingPunct="0">
              <a:spcBef>
                <a:spcPct val="0"/>
              </a:spcBef>
              <a:spcAft>
                <a:spcPct val="0"/>
              </a:spcAft>
              <a:defRPr>
                <a:solidFill>
                  <a:schemeClr val="tx1"/>
                </a:solidFill>
                <a:latin typeface="Arial" pitchFamily="34" charset="0"/>
                <a:ea typeface="MS PGothic" pitchFamily="34" charset="-128"/>
              </a:defRPr>
            </a:lvl9pPr>
          </a:lstStyle>
          <a:p>
            <a:fld id="{09313A8E-403E-4961-A9A1-9C708057A774}" type="slidenum">
              <a:rPr lang="en-US"/>
              <a:pPr/>
              <a:t>34</a:t>
            </a:fld>
            <a:endParaRPr 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asking patients a few simple questions about their eye health, larger issues may be uncovered that could be potential red flags for the management of their diabetes. If patients answer “no” or are unsure about the answers to any of the questions, it is recommended that they be referred to their optometrist to seek further direction and care. </a:t>
            </a:r>
            <a:endParaRPr lang="en-US" dirty="0" smtClean="0"/>
          </a:p>
          <a:p>
            <a:pPr eaLnBrk="1" hangingPunct="1"/>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we see another situation in which</a:t>
            </a:r>
            <a:r>
              <a:rPr lang="en-US" baseline="0" dirty="0" smtClean="0"/>
              <a:t> a PPOD provider uses a routine visit as a way to engage in a broader dialogue with the patient and, in this case, the patient’s daughter. Having knowledge of diabetes risk factors, the eye care provider knows that the patient’s daughter is also at risk for developing diabetes. The eye care provider is able to provide the family with an NDEP brochure and advises the patient’s daughter to make a follow-up appointment with her primary care provider.</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35</a:t>
            </a:fld>
            <a:endParaRPr lang="en-US" dirty="0"/>
          </a:p>
        </p:txBody>
      </p:sp>
    </p:spTree>
    <p:extLst>
      <p:ext uri="{BB962C8B-B14F-4D97-AF65-F5344CB8AC3E}">
        <p14:creationId xmlns:p14="http://schemas.microsoft.com/office/powerpoint/2010/main" val="2933621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Oral health complications</a:t>
            </a:r>
            <a:r>
              <a:rPr lang="en-US" baseline="0" dirty="0" smtClean="0"/>
              <a:t> are very commonly associated with diabetes; however, 85% of patients with type 2 diabetes report they have received no information on the </a:t>
            </a:r>
            <a:r>
              <a:rPr lang="en-US" b="0" baseline="0" dirty="0" smtClean="0"/>
              <a:t>association</a:t>
            </a:r>
            <a:r>
              <a:rPr lang="en-US" baseline="0" dirty="0" smtClean="0"/>
              <a:t> between diabetes and oral health. This fact extends into the health care professional community, with many health care providers having little to no training about the oral/systemic health association. PPOD providers can help change this as they collaborate with other members of the health care team to reduce rates of periodontal disease and other oral health conditions. </a:t>
            </a:r>
            <a:endParaRPr lang="en-US" b="1"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36</a:t>
            </a:fld>
            <a:endParaRPr lang="en-US" dirty="0"/>
          </a:p>
        </p:txBody>
      </p:sp>
    </p:spTree>
    <p:extLst>
      <p:ext uri="{BB962C8B-B14F-4D97-AF65-F5344CB8AC3E}">
        <p14:creationId xmlns:p14="http://schemas.microsoft.com/office/powerpoint/2010/main" val="360798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Diabetes patients should be encouraged</a:t>
            </a:r>
            <a:r>
              <a:rPr lang="en-US" baseline="0" dirty="0" smtClean="0"/>
              <a:t> to adhere to annual oral examinations. Recall intervals are determined specifically for each patient, according to his or her needs and risk assessment. Dental visits can also be used as an opportunity to educate patients and to begin a dialogue with low-risk patients in order to prevent them from becoming high-risk.</a:t>
            </a:r>
            <a:endParaRPr lang="en-US" dirty="0"/>
          </a:p>
        </p:txBody>
      </p:sp>
      <p:sp>
        <p:nvSpPr>
          <p:cNvPr id="4" name="Slide Number Placeholder 3"/>
          <p:cNvSpPr>
            <a:spLocks noGrp="1"/>
          </p:cNvSpPr>
          <p:nvPr>
            <p:ph type="sldNum" sz="quarter" idx="10"/>
          </p:nvPr>
        </p:nvSpPr>
        <p:spPr/>
        <p:txBody>
          <a:bodyPr/>
          <a:lstStyle/>
          <a:p>
            <a:pPr>
              <a:defRPr/>
            </a:pPr>
            <a:fld id="{82E90EB0-44CA-41C5-8A21-161CA655802C}"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with diabetes often are not aware of the significance of diabetes and poor oral health. </a:t>
            </a:r>
            <a:r>
              <a:rPr lang="en-US" baseline="0" dirty="0" smtClean="0"/>
              <a:t>By asking patients a few simple questions about their oral health, larger issues may be uncovered that could be potential red flags for the management of their diabetes. If patients answer “no” or are unsure about the answers to any of the questions, it is recommended that they be referred to their dental provider to seek further direction and care.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38</a:t>
            </a:fld>
            <a:endParaRPr lang="en-US" dirty="0"/>
          </a:p>
        </p:txBody>
      </p:sp>
    </p:spTree>
    <p:extLst>
      <p:ext uri="{BB962C8B-B14F-4D97-AF65-F5344CB8AC3E}">
        <p14:creationId xmlns:p14="http://schemas.microsoft.com/office/powerpoint/2010/main" val="1789452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04EE633D-C4B7-4F21-AED1-9327CFCF0840}" type="slidenum">
              <a:rPr lang="en-US" smtClean="0"/>
              <a:pPr/>
              <a:t>39</a:t>
            </a:fld>
            <a:endParaRPr lang="en-US" dirty="0"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r>
              <a:rPr lang="en-US" dirty="0" smtClean="0"/>
              <a:t>Managing</a:t>
            </a:r>
            <a:r>
              <a:rPr lang="en-US" baseline="0" dirty="0" smtClean="0"/>
              <a:t> diabetes medications can be complicated, and it is often confusing for diabetes patients to understand how to adjust their medication around certain events, such as a dental procedure. After scheduling a diabetic patient for a dental procedure, the dentist recognizes that the patient is unsure how to manage her insulin injection, as she will not be able to eat prior to the procedure. To provide direction for the patient, the dentist arranges a pharmacy consultation for her to resolve any unanswered questions and ensure that the procedure does not interfere with her needed medications.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NDEP was established in 1997 as an initiative of the U.S. Department of Health and Human Services to promote early diagnosis of diabetes, improve management of the disease and outcomes, and prevent and delay the onset of type 2 diabetes.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NDEP</a:t>
            </a:r>
            <a:r>
              <a:rPr lang="en-US" baseline="0" dirty="0" smtClean="0"/>
              <a:t> is jointly sponsored by CDC and NIH. </a:t>
            </a:r>
          </a:p>
          <a:p>
            <a:pPr marL="171450" indent="-171450">
              <a:buFont typeface="Arial" pitchFamily="34" charset="0"/>
              <a:buChar char="•"/>
            </a:pPr>
            <a:r>
              <a:rPr lang="en-US" baseline="0" dirty="0" smtClean="0"/>
              <a:t>NDEP brings together more than 200 federal, state, and private sector agency partners.</a:t>
            </a:r>
          </a:p>
          <a:p>
            <a:pPr marL="171450" indent="-171450">
              <a:buFont typeface="Arial" pitchFamily="34" charset="0"/>
              <a:buChar char="•"/>
            </a:pPr>
            <a:r>
              <a:rPr lang="en-US" baseline="0" dirty="0" smtClean="0"/>
              <a:t>NDEP believes in the importance of the team care approach to diabetes care. </a:t>
            </a:r>
            <a:r>
              <a:rPr lang="en-US" sz="1200" kern="1200" dirty="0" smtClean="0">
                <a:solidFill>
                  <a:schemeClr val="tx1"/>
                </a:solidFill>
                <a:effectLst/>
                <a:latin typeface="+mn-lt"/>
                <a:ea typeface="+mn-ea"/>
                <a:cs typeface="+mn-cs"/>
              </a:rPr>
              <a:t>A team approach, among PPOD providers as well as other health care professionals, is of crucial importance in helping patients to manage their diabetes and take the needed steps to lower their risk for complications, including those related to their feet, eyes, teeth, and medication management. </a:t>
            </a:r>
            <a:r>
              <a:rPr lang="en-US" i="1" baseline="0" dirty="0" smtClean="0"/>
              <a:t>Working Together </a:t>
            </a:r>
            <a:r>
              <a:rPr lang="en-US" sz="1200" i="1" dirty="0" smtClean="0"/>
              <a:t>to Manage Diabetes: A Toolkit for Pharmacy, Podiatry, Optometry, and Dentistry</a:t>
            </a:r>
            <a:r>
              <a:rPr lang="en-US" sz="1200" i="1" baseline="0" dirty="0" smtClean="0"/>
              <a:t> </a:t>
            </a:r>
            <a:r>
              <a:rPr lang="en-US" sz="1200" i="0" baseline="0" dirty="0" smtClean="0"/>
              <a:t>offers resources to support providers in this important work.</a:t>
            </a:r>
            <a:endParaRPr lang="en-US" i="0"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4</a:t>
            </a:fld>
            <a:endParaRPr lang="en-US" dirty="0"/>
          </a:p>
        </p:txBody>
      </p:sp>
    </p:spTree>
    <p:extLst>
      <p:ext uri="{BB962C8B-B14F-4D97-AF65-F5344CB8AC3E}">
        <p14:creationId xmlns:p14="http://schemas.microsoft.com/office/powerpoint/2010/main" val="3790507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section</a:t>
            </a:r>
            <a:r>
              <a:rPr lang="en-US" baseline="0" dirty="0" smtClean="0"/>
              <a:t> in this presentation discusses implementation. We’ll discuss the items included in the PPOD Toolkit, other NDEP resources that can help you in your practice, as well as some recommended steps to get you started with incorporating the PPOD team care approach in your practice.</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40</a:t>
            </a:fld>
            <a:endParaRPr lang="en-US" dirty="0"/>
          </a:p>
        </p:txBody>
      </p:sp>
    </p:spTree>
    <p:extLst>
      <p:ext uri="{BB962C8B-B14F-4D97-AF65-F5344CB8AC3E}">
        <p14:creationId xmlns:p14="http://schemas.microsoft.com/office/powerpoint/2010/main" val="1280449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PPOD Toolkit is composed of several items. The Guide is meant to serve as an entry point to the PPOD team care approach, educating providers about PPOD and each specialty. The Toolkit contains complementary materials that are designed to aid providers in implementing PPOD into their practice. These materials include:</a:t>
            </a:r>
          </a:p>
          <a:p>
            <a:pPr marL="171450" indent="-171450">
              <a:buFont typeface="Arial" pitchFamily="34" charset="0"/>
              <a:buChar char="•"/>
            </a:pPr>
            <a:r>
              <a:rPr lang="en-US" baseline="0" dirty="0" smtClean="0"/>
              <a:t>A patient education sheet and patient care checklist</a:t>
            </a:r>
          </a:p>
          <a:p>
            <a:pPr marL="171450" indent="-171450">
              <a:buFont typeface="Arial" pitchFamily="34" charset="0"/>
              <a:buChar char="•"/>
            </a:pPr>
            <a:r>
              <a:rPr lang="en-US" baseline="0" dirty="0" smtClean="0"/>
              <a:t>A fact sheet series that focuses on each specialty section</a:t>
            </a:r>
          </a:p>
          <a:p>
            <a:pPr marL="171450" indent="-171450">
              <a:buFont typeface="Arial" pitchFamily="34" charset="0"/>
              <a:buChar char="•"/>
            </a:pPr>
            <a:r>
              <a:rPr lang="en-US" baseline="0" dirty="0" smtClean="0"/>
              <a:t>This PowerPoint presentation, which you can use to spread the word about PPOD and grow your network</a:t>
            </a:r>
          </a:p>
          <a:p>
            <a:pPr marL="171450" indent="-171450">
              <a:buFont typeface="Arial" pitchFamily="34" charset="0"/>
              <a:buChar char="•"/>
            </a:pPr>
            <a:r>
              <a:rPr lang="en-US" baseline="0" dirty="0" smtClean="0"/>
              <a:t>Promotional materials</a:t>
            </a:r>
          </a:p>
          <a:p>
            <a:pPr marL="171450" indent="-171450">
              <a:buFont typeface="Arial" pitchFamily="34" charset="0"/>
              <a:buChar char="•"/>
            </a:pPr>
            <a:r>
              <a:rPr lang="en-US" baseline="0" dirty="0" smtClean="0"/>
              <a:t>The </a:t>
            </a:r>
            <a:r>
              <a:rPr lang="en-US" i="1" baseline="0" dirty="0" smtClean="0"/>
              <a:t>Working Together Medications Supplement</a:t>
            </a:r>
            <a:endParaRPr lang="en-US" baseline="0" dirty="0" smtClean="0"/>
          </a:p>
        </p:txBody>
      </p:sp>
      <p:sp>
        <p:nvSpPr>
          <p:cNvPr id="4" name="Slide Number Placeholder 3"/>
          <p:cNvSpPr>
            <a:spLocks noGrp="1"/>
          </p:cNvSpPr>
          <p:nvPr>
            <p:ph type="sldNum" sz="quarter" idx="10"/>
          </p:nvPr>
        </p:nvSpPr>
        <p:spPr/>
        <p:txBody>
          <a:bodyPr/>
          <a:lstStyle/>
          <a:p>
            <a:fld id="{6E243912-EC92-4C77-BDC6-378E66AFE46F}" type="slidenum">
              <a:rPr lang="en-US" smtClean="0"/>
              <a:pPr/>
              <a:t>41</a:t>
            </a:fld>
            <a:endParaRPr lang="en-US" dirty="0"/>
          </a:p>
        </p:txBody>
      </p:sp>
    </p:spTree>
    <p:extLst>
      <p:ext uri="{BB962C8B-B14F-4D97-AF65-F5344CB8AC3E}">
        <p14:creationId xmlns:p14="http://schemas.microsoft.com/office/powerpoint/2010/main" val="20958479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patient care checklist, included in the Toolkit, was designed to increase collaboration among all members of the health care team. The checklist tracks key exam measures that the health care provider can share with other providers in the team, as well as his or her patient.</a:t>
            </a:r>
          </a:p>
          <a:p>
            <a:endParaRPr lang="en-US" baseline="0" dirty="0" smtClean="0"/>
          </a:p>
          <a:p>
            <a:r>
              <a:rPr lang="en-US" baseline="0" dirty="0" smtClean="0"/>
              <a:t>The checklist has been in use for several years and has proven to be a valuable resource to PPOD providers, enabling them to more easily incorporate the PPOD team care approach into their practices.</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42</a:t>
            </a:fld>
            <a:endParaRPr lang="en-US" dirty="0"/>
          </a:p>
        </p:txBody>
      </p:sp>
    </p:spTree>
    <p:extLst>
      <p:ext uri="{BB962C8B-B14F-4D97-AF65-F5344CB8AC3E}">
        <p14:creationId xmlns:p14="http://schemas.microsoft.com/office/powerpoint/2010/main" val="2637837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patient fact sheets cover each of the four specialty sections,</a:t>
            </a:r>
            <a:r>
              <a:rPr lang="en-US" baseline="0" dirty="0" smtClean="0"/>
              <a:t> as well as basic diabetes management information. The fact sheets are a great resource for providers to distribute to their patients at visits, and they have been designed to be accessible to patients at every reading level. Simple tips are provided to help patients manage their diabetes and prevent the various complications that can result.</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43</a:t>
            </a:fld>
            <a:endParaRPr lang="en-US" dirty="0"/>
          </a:p>
        </p:txBody>
      </p:sp>
    </p:spTree>
    <p:extLst>
      <p:ext uri="{BB962C8B-B14F-4D97-AF65-F5344CB8AC3E}">
        <p14:creationId xmlns:p14="http://schemas.microsoft.com/office/powerpoint/2010/main" val="22507075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Apart from</a:t>
            </a:r>
            <a:r>
              <a:rPr lang="en-US" baseline="0" dirty="0" smtClean="0"/>
              <a:t> the materials included in the </a:t>
            </a:r>
            <a:r>
              <a:rPr lang="en-US" i="1" baseline="0" dirty="0" smtClean="0"/>
              <a:t>Working Together Toolkit</a:t>
            </a:r>
            <a:r>
              <a:rPr lang="en-US" i="0" baseline="0" dirty="0" smtClean="0"/>
              <a:t>, NDEP has a wealth of resources that can assist you in your practice. Resources are available for many audiences, including patients with diabetes, patients at risk for type 2 diabetes, as well as health care professionals. Materials are available for viewing online, and many items are also available in print through NDEP’s clearinghouse. Visit </a:t>
            </a:r>
            <a:r>
              <a:rPr lang="en-US" sz="1200" u="sng" kern="1200" dirty="0" smtClean="0">
                <a:solidFill>
                  <a:schemeClr val="tx1"/>
                </a:solidFill>
                <a:effectLst/>
                <a:latin typeface="+mn-lt"/>
                <a:ea typeface="+mn-ea"/>
                <a:cs typeface="+mn-cs"/>
                <a:hlinkClick r:id="rId3"/>
              </a:rPr>
              <a:t>www.cdc.gov/diabetes/ndep</a:t>
            </a:r>
            <a:r>
              <a:rPr lang="en-US" i="0" baseline="0" dirty="0" smtClean="0"/>
              <a:t> to browse all of NDEP’s resources.</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44</a:t>
            </a:fld>
            <a:endParaRPr lang="en-US" dirty="0"/>
          </a:p>
        </p:txBody>
      </p:sp>
    </p:spTree>
    <p:extLst>
      <p:ext uri="{BB962C8B-B14F-4D97-AF65-F5344CB8AC3E}">
        <p14:creationId xmlns:p14="http://schemas.microsoft.com/office/powerpoint/2010/main" val="2479005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a:t>
            </a:r>
            <a:r>
              <a:rPr lang="en-US" baseline="0" dirty="0" smtClean="0"/>
              <a:t> know the importance of better diabetes care through the PPOD team care approach—the basic ideas surrounding PPOD, the complications from diabetes that can occur in each specialty section, and the materials that NDEP has available—let’s review some simple steps that you can take to get started.</a:t>
            </a:r>
          </a:p>
          <a:p>
            <a:pPr marL="171450" indent="-171450">
              <a:buFont typeface="Arial" pitchFamily="34" charset="0"/>
              <a:buChar char="•"/>
            </a:pPr>
            <a:r>
              <a:rPr lang="en-US" baseline="0" dirty="0" smtClean="0"/>
              <a:t>First, visit </a:t>
            </a:r>
            <a:r>
              <a:rPr lang="en-US" sz="1200" u="sng" kern="1200" dirty="0" smtClean="0">
                <a:solidFill>
                  <a:schemeClr val="tx1"/>
                </a:solidFill>
                <a:effectLst/>
                <a:latin typeface="+mn-lt"/>
                <a:ea typeface="+mn-ea"/>
                <a:cs typeface="+mn-cs"/>
                <a:hlinkClick r:id="rId3"/>
              </a:rPr>
              <a:t>www.cdc.gov/diabetes/ndep</a:t>
            </a:r>
            <a:r>
              <a:rPr lang="en-US" sz="1200" kern="1200" dirty="0" smtClean="0">
                <a:solidFill>
                  <a:schemeClr val="tx1"/>
                </a:solidFill>
                <a:effectLst/>
                <a:latin typeface="+mn-lt"/>
                <a:ea typeface="+mn-ea"/>
                <a:cs typeface="+mn-cs"/>
              </a:rPr>
              <a:t> </a:t>
            </a:r>
            <a:r>
              <a:rPr lang="en-US" baseline="0" dirty="0" smtClean="0"/>
              <a:t>to review and download </a:t>
            </a:r>
            <a:r>
              <a:rPr lang="en-US" i="1" baseline="0" dirty="0" smtClean="0"/>
              <a:t>Working Together to Prevent Diabetes</a:t>
            </a:r>
            <a:r>
              <a:rPr lang="en-US" i="0" baseline="0" dirty="0" smtClean="0"/>
              <a:t>.</a:t>
            </a:r>
          </a:p>
          <a:p>
            <a:pPr marL="171450" indent="-171450">
              <a:buFont typeface="Arial" pitchFamily="34" charset="0"/>
              <a:buChar char="•"/>
            </a:pPr>
            <a:r>
              <a:rPr lang="en-US" i="0" baseline="0" dirty="0" smtClean="0"/>
              <a:t>After reading the Guide, you’ll know the major warning signs for complications in each specialty area. Think about the strategies that will work best in your practice with your patient base.</a:t>
            </a:r>
          </a:p>
          <a:p>
            <a:pPr marL="171450" indent="-171450">
              <a:buFont typeface="Arial" pitchFamily="34" charset="0"/>
              <a:buChar char="•"/>
            </a:pPr>
            <a:r>
              <a:rPr lang="en-US" i="0" baseline="0" dirty="0" smtClean="0"/>
              <a:t>Engage in a broader dialogue during patient visits. Share consistent messages with patients about controlling the ABCs of diabetes. Pay attention to the signs of problems and make referrals to a primary care provider or a specialty care provider.</a:t>
            </a:r>
          </a:p>
        </p:txBody>
      </p:sp>
      <p:sp>
        <p:nvSpPr>
          <p:cNvPr id="4" name="Slide Number Placeholder 3"/>
          <p:cNvSpPr>
            <a:spLocks noGrp="1"/>
          </p:cNvSpPr>
          <p:nvPr>
            <p:ph type="sldNum" sz="quarter" idx="10"/>
          </p:nvPr>
        </p:nvSpPr>
        <p:spPr/>
        <p:txBody>
          <a:bodyPr/>
          <a:lstStyle/>
          <a:p>
            <a:fld id="{6E243912-EC92-4C77-BDC6-378E66AFE46F}" type="slidenum">
              <a:rPr lang="en-US" smtClean="0"/>
              <a:pPr/>
              <a:t>45</a:t>
            </a:fld>
            <a:endParaRPr lang="en-US" dirty="0"/>
          </a:p>
        </p:txBody>
      </p:sp>
    </p:spTree>
    <p:extLst>
      <p:ext uri="{BB962C8B-B14F-4D97-AF65-F5344CB8AC3E}">
        <p14:creationId xmlns:p14="http://schemas.microsoft.com/office/powerpoint/2010/main" val="17894522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Then, share the team care approach with other health care providers and grow your network.</a:t>
            </a:r>
          </a:p>
          <a:p>
            <a:pPr marL="171450" indent="-171450">
              <a:buFont typeface="Arial" pitchFamily="34" charset="0"/>
              <a:buChar char="•"/>
            </a:pPr>
            <a:r>
              <a:rPr lang="en-US" i="0" baseline="0" dirty="0" smtClean="0"/>
              <a:t>Collaborate with other health care providers across specialties.</a:t>
            </a:r>
          </a:p>
          <a:p>
            <a:pPr marL="171450" indent="-171450">
              <a:buFont typeface="Arial" pitchFamily="34" charset="0"/>
              <a:buChar char="•"/>
            </a:pPr>
            <a:r>
              <a:rPr lang="en-US" i="0" baseline="0" dirty="0" smtClean="0"/>
              <a:t>Network with local associations and local chapters. Growing your network of PPOD providers will make patient referrals that much easier and will allow you to make a significant difference in your community.</a:t>
            </a:r>
          </a:p>
          <a:p>
            <a:pPr marL="171450" indent="-171450">
              <a:buFont typeface="Arial" pitchFamily="34" charset="0"/>
              <a:buChar char="•"/>
            </a:pPr>
            <a:r>
              <a:rPr lang="en-US" i="0" baseline="0" dirty="0" smtClean="0"/>
              <a:t>Consider creating a local PPOD coalition in your state or community. Expand your network and share ideas.</a:t>
            </a:r>
          </a:p>
          <a:p>
            <a:pPr marL="171450" indent="-171450">
              <a:buFont typeface="Arial" pitchFamily="34" charset="0"/>
              <a:buChar char="•"/>
            </a:pPr>
            <a:r>
              <a:rPr lang="en-US" i="0" baseline="0" dirty="0" smtClean="0"/>
              <a:t>Tailor and use PPOD materials for patients in your practice. Educate your patients using NDEP’s materials and encourage other providers in your network or coalition to distribute them as well.</a:t>
            </a:r>
            <a:endParaRPr lang="en-US" dirty="0" smtClean="0"/>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E243912-EC92-4C77-BDC6-378E66AFE46F}" type="slidenum">
              <a:rPr lang="en-US" smtClean="0"/>
              <a:pPr/>
              <a:t>46</a:t>
            </a:fld>
            <a:endParaRPr lang="en-US" dirty="0"/>
          </a:p>
        </p:txBody>
      </p:sp>
    </p:spTree>
    <p:extLst>
      <p:ext uri="{BB962C8B-B14F-4D97-AF65-F5344CB8AC3E}">
        <p14:creationId xmlns:p14="http://schemas.microsoft.com/office/powerpoint/2010/main" val="4232334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47</a:t>
            </a:fld>
            <a:endParaRPr lang="en-US" dirty="0"/>
          </a:p>
        </p:txBody>
      </p:sp>
    </p:spTree>
    <p:extLst>
      <p:ext uri="{BB962C8B-B14F-4D97-AF65-F5344CB8AC3E}">
        <p14:creationId xmlns:p14="http://schemas.microsoft.com/office/powerpoint/2010/main" val="75724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Diabetes</a:t>
            </a:r>
            <a:r>
              <a:rPr lang="en-US" baseline="0" dirty="0" smtClean="0"/>
              <a:t> is a large problem in the United States and its territories. Diabetes affects 8.3% of the U.S. population, with nearly 19 million diagnosed individuals living in the United States and 7 million individuals who have not been diagnosed.</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NDEP’s Diabetes Fact Sheet provides an overview of diabetes prevalence and incidence in the United States and the implications of diabetes on health. The fact sheet can be viewed on NDEP’s website at www.YourDiabetesInfo.org.</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5</a:t>
            </a:fld>
            <a:endParaRPr lang="en-US" dirty="0"/>
          </a:p>
        </p:txBody>
      </p:sp>
    </p:spTree>
    <p:extLst>
      <p:ext uri="{BB962C8B-B14F-4D97-AF65-F5344CB8AC3E}">
        <p14:creationId xmlns:p14="http://schemas.microsoft.com/office/powerpoint/2010/main" val="429449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a:t>
            </a:r>
            <a:r>
              <a:rPr lang="en-US" baseline="0" dirty="0" smtClean="0"/>
              <a:t> 1 and type 2 diabetes affect almost 26 million Americans. Diabetes is a serious disease in which the pancreas does not make enough insulin OR cells do not respond to insulin normally, leading to high blood sugar. </a:t>
            </a:r>
            <a:r>
              <a:rPr lang="en-US" b="0" baseline="0" dirty="0" smtClean="0"/>
              <a:t>Type 2 diabetes accounts for 90%–95% of the cases of diabetes.</a:t>
            </a:r>
            <a:r>
              <a:rPr lang="en-US" b="1" baseline="0" dirty="0" smtClean="0"/>
              <a:t>  </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mn-lt"/>
                <a:ea typeface="+mn-ea"/>
                <a:cs typeface="+mn-cs"/>
              </a:rPr>
              <a:t>Type 1 diabetes </a:t>
            </a:r>
            <a:r>
              <a:rPr lang="en-US" sz="1200" kern="1200" dirty="0" smtClean="0">
                <a:solidFill>
                  <a:schemeClr val="tx1"/>
                </a:solidFill>
                <a:effectLst/>
                <a:latin typeface="+mn-lt"/>
                <a:ea typeface="+mn-ea"/>
                <a:cs typeface="+mn-cs"/>
              </a:rPr>
              <a:t>(formerly known as insulin-dependent or juvenile-onset diabetes) is an autoimmune disease that destroys insulin-producing beta cells. Type 1 diabetes can occur at any age, but onset usually begins in childhood or the young adult years.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Formerly known as non-insulin-dependent or adult-onset diabetes, </a:t>
            </a:r>
            <a:r>
              <a:rPr lang="en-US" sz="1200" b="1" kern="1200" dirty="0" smtClean="0">
                <a:solidFill>
                  <a:schemeClr val="tx1"/>
                </a:solidFill>
                <a:effectLst/>
                <a:latin typeface="+mn-lt"/>
                <a:ea typeface="+mn-ea"/>
                <a:cs typeface="+mn-cs"/>
              </a:rPr>
              <a:t>type 2 diabetes </a:t>
            </a:r>
            <a:r>
              <a:rPr lang="en-US" sz="1200" kern="1200" dirty="0" smtClean="0">
                <a:solidFill>
                  <a:schemeClr val="tx1"/>
                </a:solidFill>
                <a:effectLst/>
                <a:latin typeface="+mn-lt"/>
                <a:ea typeface="+mn-ea"/>
                <a:cs typeface="+mn-cs"/>
              </a:rPr>
              <a:t>is related to insulin resistance. The pancreas continues to make insulin, but the insulin is not used well by other body tissues. Eventually, insulin production decreases.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mn-lt"/>
                <a:ea typeface="+mn-ea"/>
                <a:cs typeface="+mn-cs"/>
              </a:rPr>
              <a:t>Gestational diabetes </a:t>
            </a:r>
            <a:r>
              <a:rPr lang="en-US" sz="1200" kern="1200" dirty="0" smtClean="0">
                <a:solidFill>
                  <a:schemeClr val="tx1"/>
                </a:solidFill>
                <a:effectLst/>
                <a:latin typeface="+mn-lt"/>
                <a:ea typeface="+mn-ea"/>
                <a:cs typeface="+mn-cs"/>
              </a:rPr>
              <a:t>is a form of glucose intolerance diagnosed in some women during pregnancy. Gestational diabetes occurs more frequently among African Americans, Hispanic/Latino Americans, and American Indians. Like type 2 diabetes, gestational diabetes mellitus is also more common among obese women and those with a family history of diabetes. </a:t>
            </a:r>
          </a:p>
        </p:txBody>
      </p:sp>
      <p:sp>
        <p:nvSpPr>
          <p:cNvPr id="4" name="Slide Number Placeholder 3"/>
          <p:cNvSpPr>
            <a:spLocks noGrp="1"/>
          </p:cNvSpPr>
          <p:nvPr>
            <p:ph type="sldNum" sz="quarter" idx="10"/>
          </p:nvPr>
        </p:nvSpPr>
        <p:spPr/>
        <p:txBody>
          <a:bodyPr/>
          <a:lstStyle/>
          <a:p>
            <a:fld id="{6E243912-EC92-4C77-BDC6-378E66AFE46F}" type="slidenum">
              <a:rPr lang="en-US" smtClean="0"/>
              <a:pPr/>
              <a:t>6</a:t>
            </a:fld>
            <a:endParaRPr lang="en-US" dirty="0"/>
          </a:p>
        </p:txBody>
      </p:sp>
    </p:spTree>
    <p:extLst>
      <p:ext uri="{BB962C8B-B14F-4D97-AF65-F5344CB8AC3E}">
        <p14:creationId xmlns:p14="http://schemas.microsoft.com/office/powerpoint/2010/main" val="230910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Diabetes takes a large toll on health and quality of life.</a:t>
            </a:r>
            <a:r>
              <a:rPr lang="en-US" baseline="0" dirty="0" smtClean="0"/>
              <a:t> The disease is a leading cause of major health problems, including blindness, lower-leg amputation, stroke, heart attack, kidney damage, and tooth loss.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6E243912-EC92-4C77-BDC6-378E66AFE46F}" type="slidenum">
              <a:rPr lang="en-US" smtClean="0"/>
              <a:pPr/>
              <a:t>7</a:t>
            </a:fld>
            <a:endParaRPr lang="en-US" dirty="0"/>
          </a:p>
        </p:txBody>
      </p:sp>
    </p:spTree>
    <p:extLst>
      <p:ext uri="{BB962C8B-B14F-4D97-AF65-F5344CB8AC3E}">
        <p14:creationId xmlns:p14="http://schemas.microsoft.com/office/powerpoint/2010/main" val="415448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smtClean="0"/>
              <a:t>The numbers</a:t>
            </a:r>
            <a:r>
              <a:rPr lang="en-US" baseline="0" dirty="0" smtClean="0"/>
              <a:t> are grim. </a:t>
            </a:r>
            <a:r>
              <a:rPr lang="en-US" dirty="0" smtClean="0"/>
              <a:t>In the United States, diabetes takes</a:t>
            </a:r>
            <a:r>
              <a:rPr lang="en-US" baseline="0" dirty="0" smtClean="0"/>
              <a:t> a toll each and every day. </a:t>
            </a:r>
          </a:p>
          <a:p>
            <a:pPr>
              <a:lnSpc>
                <a:spcPct val="90000"/>
              </a:lnSpc>
            </a:pPr>
            <a:endParaRPr lang="en-US" baseline="0" dirty="0" smtClean="0"/>
          </a:p>
          <a:p>
            <a:pPr>
              <a:lnSpc>
                <a:spcPct val="90000"/>
              </a:lnSpc>
            </a:pPr>
            <a:r>
              <a:rPr lang="en-US" baseline="0" dirty="0" smtClean="0"/>
              <a:t>Every 24 hours:</a:t>
            </a:r>
          </a:p>
          <a:p>
            <a:pPr marL="171450" indent="-171450">
              <a:lnSpc>
                <a:spcPct val="90000"/>
              </a:lnSpc>
              <a:buFont typeface="Arial" pitchFamily="34" charset="0"/>
              <a:buChar char="•"/>
            </a:pPr>
            <a:r>
              <a:rPr lang="en-US" baseline="0" dirty="0" smtClean="0"/>
              <a:t>More than 5,200 new cases of diabetes are diagnosed.</a:t>
            </a:r>
          </a:p>
          <a:p>
            <a:pPr marL="171450" indent="-171450">
              <a:lnSpc>
                <a:spcPct val="90000"/>
              </a:lnSpc>
              <a:buFont typeface="Arial" pitchFamily="34" charset="0"/>
              <a:buChar char="•"/>
            </a:pPr>
            <a:r>
              <a:rPr lang="en-US" baseline="0" dirty="0" smtClean="0"/>
              <a:t>133 people begin treatment for end-stage renal disease (kidney failure).</a:t>
            </a:r>
          </a:p>
          <a:p>
            <a:pPr marL="171450" indent="-171450">
              <a:lnSpc>
                <a:spcPct val="90000"/>
              </a:lnSpc>
              <a:buFont typeface="Arial" pitchFamily="34" charset="0"/>
              <a:buChar char="•"/>
            </a:pPr>
            <a:r>
              <a:rPr lang="en-US" baseline="0" dirty="0" smtClean="0"/>
              <a:t>180 nontraumatic lower-limb amputations are performed. </a:t>
            </a:r>
            <a:endParaRPr lang="en-US" b="1" baseline="0" dirty="0" smtClean="0"/>
          </a:p>
          <a:p>
            <a:pPr marL="171450" indent="-171450">
              <a:lnSpc>
                <a:spcPct val="90000"/>
              </a:lnSpc>
              <a:buFont typeface="Arial" pitchFamily="34" charset="0"/>
              <a:buChar char="•"/>
            </a:pPr>
            <a:r>
              <a:rPr lang="en-US" baseline="0" dirty="0" smtClean="0"/>
              <a:t>More than 600 people die from diabetes (or diabetes contributes to their cause of death).</a:t>
            </a:r>
          </a:p>
          <a:p>
            <a:pPr>
              <a:lnSpc>
                <a:spcPct val="90000"/>
              </a:lnSpc>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Diabetes can</a:t>
            </a:r>
            <a:r>
              <a:rPr lang="en-US" baseline="0" dirty="0" smtClean="0"/>
              <a:t> cause many serious complications, including:</a:t>
            </a:r>
          </a:p>
          <a:p>
            <a:pPr marL="171450" indent="-171450">
              <a:buFont typeface="Arial" pitchFamily="34" charset="0"/>
              <a:buChar char="•"/>
            </a:pPr>
            <a:r>
              <a:rPr lang="en-US" baseline="0" dirty="0" smtClean="0"/>
              <a:t>Risk of oral health complications, such as periodontal disease, is two to three times higher in adults.</a:t>
            </a:r>
          </a:p>
          <a:p>
            <a:pPr marL="171450" indent="-171450">
              <a:buFont typeface="Arial" pitchFamily="34" charset="0"/>
              <a:buChar char="•"/>
            </a:pPr>
            <a:r>
              <a:rPr lang="en-US" baseline="0" dirty="0" smtClean="0"/>
              <a:t>Nervous system damage is common—almost 30% of people with diabetes ages 40 years of age and older have impaired sensation in their feet.</a:t>
            </a:r>
          </a:p>
          <a:p>
            <a:pPr marL="171450" indent="-171450">
              <a:buFont typeface="Arial" pitchFamily="34" charset="0"/>
              <a:buChar char="•"/>
            </a:pPr>
            <a:r>
              <a:rPr lang="en-US" baseline="0" dirty="0" smtClean="0"/>
              <a:t>Risk of blindness—diabetes is the leading cause of new cases of blindness among adults ages 20 to 74 years.</a:t>
            </a:r>
            <a:endParaRPr lang="en-US" dirty="0"/>
          </a:p>
        </p:txBody>
      </p:sp>
      <p:sp>
        <p:nvSpPr>
          <p:cNvPr id="4" name="Slide Number Placeholder 3"/>
          <p:cNvSpPr>
            <a:spLocks noGrp="1"/>
          </p:cNvSpPr>
          <p:nvPr>
            <p:ph type="sldNum" sz="quarter" idx="10"/>
          </p:nvPr>
        </p:nvSpPr>
        <p:spPr/>
        <p:txBody>
          <a:bodyPr/>
          <a:lstStyle/>
          <a:p>
            <a:fld id="{6E243912-EC92-4C77-BDC6-378E66AFE46F}" type="slidenum">
              <a:rPr lang="en-US" smtClean="0"/>
              <a:pPr/>
              <a:t>9</a:t>
            </a:fld>
            <a:endParaRPr lang="en-US" dirty="0"/>
          </a:p>
        </p:txBody>
      </p:sp>
    </p:spTree>
    <p:extLst>
      <p:ext uri="{BB962C8B-B14F-4D97-AF65-F5344CB8AC3E}">
        <p14:creationId xmlns:p14="http://schemas.microsoft.com/office/powerpoint/2010/main" val="241829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a:prstGeom prst="rect">
            <a:avLst/>
          </a:prstGeo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36975"/>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0061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t>1/14/2016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t>‹#›</a:t>
            </a:fld>
            <a:endParaRPr lang="en-US" dirty="0"/>
          </a:p>
        </p:txBody>
      </p:sp>
    </p:spTree>
    <p:extLst>
      <p:ext uri="{BB962C8B-B14F-4D97-AF65-F5344CB8AC3E}">
        <p14:creationId xmlns:p14="http://schemas.microsoft.com/office/powerpoint/2010/main" val="18184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t>1/14/2016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t>‹#›</a:t>
            </a:fld>
            <a:endParaRPr lang="en-US" dirty="0"/>
          </a:p>
        </p:txBody>
      </p:sp>
    </p:spTree>
    <p:extLst>
      <p:ext uri="{BB962C8B-B14F-4D97-AF65-F5344CB8AC3E}">
        <p14:creationId xmlns:p14="http://schemas.microsoft.com/office/powerpoint/2010/main" val="3961261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t>1/14/2016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t>‹#›</a:t>
            </a:fld>
            <a:endParaRPr lang="en-US" dirty="0"/>
          </a:p>
        </p:txBody>
      </p:sp>
    </p:spTree>
    <p:extLst>
      <p:ext uri="{BB962C8B-B14F-4D97-AF65-F5344CB8AC3E}">
        <p14:creationId xmlns:p14="http://schemas.microsoft.com/office/powerpoint/2010/main" val="1839109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t>1/14/2016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t>‹#›</a:t>
            </a:fld>
            <a:endParaRPr lang="en-US" dirty="0"/>
          </a:p>
        </p:txBody>
      </p:sp>
    </p:spTree>
    <p:extLst>
      <p:ext uri="{BB962C8B-B14F-4D97-AF65-F5344CB8AC3E}">
        <p14:creationId xmlns:p14="http://schemas.microsoft.com/office/powerpoint/2010/main" val="567169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t>1/14/2016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t>‹#›</a:t>
            </a:fld>
            <a:endParaRPr lang="en-US" dirty="0"/>
          </a:p>
        </p:txBody>
      </p:sp>
    </p:spTree>
    <p:extLst>
      <p:ext uri="{BB962C8B-B14F-4D97-AF65-F5344CB8AC3E}">
        <p14:creationId xmlns:p14="http://schemas.microsoft.com/office/powerpoint/2010/main" val="5373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t>1/14/2016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t>‹#›</a:t>
            </a:fld>
            <a:endParaRPr lang="en-US" dirty="0"/>
          </a:p>
        </p:txBody>
      </p:sp>
    </p:spTree>
    <p:extLst>
      <p:ext uri="{BB962C8B-B14F-4D97-AF65-F5344CB8AC3E}">
        <p14:creationId xmlns:p14="http://schemas.microsoft.com/office/powerpoint/2010/main" val="150061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t>1/14/2016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t>‹#›</a:t>
            </a:fld>
            <a:endParaRPr lang="en-US" dirty="0"/>
          </a:p>
        </p:txBody>
      </p:sp>
    </p:spTree>
    <p:extLst>
      <p:ext uri="{BB962C8B-B14F-4D97-AF65-F5344CB8AC3E}">
        <p14:creationId xmlns:p14="http://schemas.microsoft.com/office/powerpoint/2010/main" val="88883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7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1"/>
            <a:ext cx="40386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07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PPT_Template_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0" b="77329"/>
          <a:stretch/>
        </p:blipFill>
        <p:spPr>
          <a:xfrm>
            <a:off x="0" y="0"/>
            <a:ext cx="9144000" cy="1554480"/>
          </a:xfrm>
          <a:prstGeom prst="rect">
            <a:avLst/>
          </a:prstGeom>
        </p:spPr>
      </p:pic>
    </p:spTree>
    <p:extLst>
      <p:ext uri="{BB962C8B-B14F-4D97-AF65-F5344CB8AC3E}">
        <p14:creationId xmlns:p14="http://schemas.microsoft.com/office/powerpoint/2010/main" val="242985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52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t>1/14/2016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t>‹#›</a:t>
            </a:fld>
            <a:endParaRPr lang="en-US" dirty="0"/>
          </a:p>
        </p:txBody>
      </p:sp>
    </p:spTree>
    <p:extLst>
      <p:ext uri="{BB962C8B-B14F-4D97-AF65-F5344CB8AC3E}">
        <p14:creationId xmlns:p14="http://schemas.microsoft.com/office/powerpoint/2010/main" val="40257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t>1/14/2016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t>‹#›</a:t>
            </a:fld>
            <a:endParaRPr lang="en-US" dirty="0"/>
          </a:p>
        </p:txBody>
      </p:sp>
    </p:spTree>
    <p:extLst>
      <p:ext uri="{BB962C8B-B14F-4D97-AF65-F5344CB8AC3E}">
        <p14:creationId xmlns:p14="http://schemas.microsoft.com/office/powerpoint/2010/main" val="330000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76400"/>
            <a:ext cx="7772400" cy="1362075"/>
          </a:xfrm>
        </p:spPr>
        <p:txBody>
          <a:bodyPr anchor="t"/>
          <a:lstStyle>
            <a:lvl1pPr algn="l">
              <a:defRPr sz="36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590800"/>
            <a:ext cx="7772400" cy="1500187"/>
          </a:xfrm>
        </p:spPr>
        <p:txBody>
          <a:bodyPr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t>1/14/2016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t>‹#›</a:t>
            </a:fld>
            <a:endParaRPr lang="en-US" dirty="0"/>
          </a:p>
        </p:txBody>
      </p:sp>
    </p:spTree>
    <p:extLst>
      <p:ext uri="{BB962C8B-B14F-4D97-AF65-F5344CB8AC3E}">
        <p14:creationId xmlns:p14="http://schemas.microsoft.com/office/powerpoint/2010/main" val="1474337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t>1/14/2016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t>‹#›</a:t>
            </a:fld>
            <a:endParaRPr lang="en-US" dirty="0"/>
          </a:p>
        </p:txBody>
      </p:sp>
    </p:spTree>
    <p:extLst>
      <p:ext uri="{BB962C8B-B14F-4D97-AF65-F5344CB8AC3E}">
        <p14:creationId xmlns:p14="http://schemas.microsoft.com/office/powerpoint/2010/main" val="947879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295400"/>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Text Placeholder 2"/>
          <p:cNvSpPr>
            <a:spLocks noGrp="1"/>
          </p:cNvSpPr>
          <p:nvPr>
            <p:ph type="body" idx="1"/>
          </p:nvPr>
        </p:nvSpPr>
        <p:spPr>
          <a:xfrm>
            <a:off x="457200" y="2590800"/>
            <a:ext cx="8229600" cy="39624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400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spcBef>
          <a:spcPct val="0"/>
        </a:spcBef>
        <a:buNone/>
        <a:defRPr sz="3200" b="1" kern="1200" baseline="0">
          <a:solidFill>
            <a:srgbClr val="00416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95400"/>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90800"/>
            <a:ext cx="8229600" cy="39624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982027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spcBef>
          <a:spcPct val="0"/>
        </a:spcBef>
        <a:buNone/>
        <a:defRPr lang="en-US" sz="3200" b="1" kern="1200" baseline="0" dirty="0">
          <a:solidFill>
            <a:srgbClr val="00416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ncbi.nlm.nih.gov/pubmed/15738451"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hyperlink" Target="http://www.cdc.gov/diabetes/pubs/factsheet11.htm"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www.ncbi.nlm.nih.gov/pubmed/14734596" TargetMode="Externa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care.diabetesjournals.org/content/35/Supplement_1/S11.ful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cdc.gov/diabetes/ndep"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www.cdc.gov/diabetes/pubs/factsheet11.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archopht.jamanetwork.com/mobile/article.aspx?articleid=1660943" TargetMode="External"/><Relationship Id="rId5" Type="http://schemas.openxmlformats.org/officeDocument/2006/relationships/hyperlink" Target="http://www.cdc.gov/diabetes/pubs/factsheet11.htm" TargetMode="Externa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informahealthcare.com/doi/abs/10.1080/000163501300035742"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hyperlink" Target="http://www.cdc.gov/diabetes/ndep"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cdc.gov/diabetes/ndep" TargetMode="External"/><Relationship Id="rId7"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openxmlformats.org/officeDocument/2006/relationships/hyperlink" Target="https://webmail.icfi.com/owa/redir.aspx?C=OYj3grp-u0KANLK7eAm78IKwhrjGz9AI1Cxhv2eC9fwEUp91S8hFxf1B_W8s6Ct4kRdwEdsn2mM.&amp;URL=http://www.cdc.gov/info" TargetMode="External"/><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38.jpg"/><Relationship Id="rId4" Type="http://schemas.openxmlformats.org/officeDocument/2006/relationships/hyperlink" Target="https://webmail.icfi.com/owa/redir.aspx?C=OYj3grp-u0KANLK7eAm78IKwhrjGz9AI1Cxhv2eC9fwEUp91S8hFxf1B_W8s6Ct4kRdwEdsn2mM.&amp;URL=http://www.cdc.gov/diabetes/ndep/index.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dc.gov/diabetes/pubs/statsreport14.ht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cdc.gov/diabetes/pubs/statsreport14.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dc.gov/diabetes/pubs/factsheet11.ht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09600" y="4267200"/>
            <a:ext cx="7848600" cy="1066800"/>
          </a:xfrm>
          <a:prstGeom prst="rect">
            <a:avLst/>
          </a:prstGeom>
        </p:spPr>
        <p:txBody>
          <a:bodyPr>
            <a:noAutofit/>
          </a:bodyPr>
          <a:lstStyle/>
          <a:p>
            <a:pPr marL="0" indent="0" algn="ctr">
              <a:buNone/>
            </a:pPr>
            <a:r>
              <a:rPr lang="en-US" dirty="0">
                <a:solidFill>
                  <a:schemeClr val="tx1"/>
                </a:solidFill>
                <a:latin typeface="Arial" pitchFamily="34" charset="0"/>
                <a:cs typeface="Arial" pitchFamily="34" charset="0"/>
              </a:rPr>
              <a:t>The findings and conclusions in this report </a:t>
            </a:r>
            <a:r>
              <a:rPr lang="en-US" dirty="0" smtClean="0">
                <a:solidFill>
                  <a:schemeClr val="tx1"/>
                </a:solidFill>
                <a:latin typeface="Arial" pitchFamily="34" charset="0"/>
                <a:cs typeface="Arial" pitchFamily="34" charset="0"/>
              </a:rPr>
              <a:t>are those </a:t>
            </a:r>
            <a:r>
              <a:rPr lang="en-US" dirty="0">
                <a:solidFill>
                  <a:schemeClr val="tx1"/>
                </a:solidFill>
                <a:latin typeface="Arial" pitchFamily="34" charset="0"/>
                <a:cs typeface="Arial" pitchFamily="34" charset="0"/>
              </a:rPr>
              <a:t>of the authors and do not </a:t>
            </a:r>
            <a:r>
              <a:rPr lang="en-US" dirty="0" smtClean="0">
                <a:solidFill>
                  <a:schemeClr val="tx1"/>
                </a:solidFill>
                <a:latin typeface="Arial" pitchFamily="34" charset="0"/>
                <a:cs typeface="Arial" pitchFamily="34" charset="0"/>
              </a:rPr>
              <a:t>necessarily represent the official </a:t>
            </a:r>
            <a:r>
              <a:rPr lang="en-US" dirty="0">
                <a:solidFill>
                  <a:schemeClr val="tx1"/>
                </a:solidFill>
                <a:latin typeface="Arial" pitchFamily="34" charset="0"/>
                <a:cs typeface="Arial" pitchFamily="34" charset="0"/>
              </a:rPr>
              <a:t>position of </a:t>
            </a:r>
            <a:r>
              <a:rPr lang="en-US" dirty="0" smtClean="0">
                <a:solidFill>
                  <a:schemeClr val="tx1"/>
                </a:solidFill>
                <a:latin typeface="Arial" pitchFamily="34" charset="0"/>
                <a:cs typeface="Arial" pitchFamily="34" charset="0"/>
              </a:rPr>
              <a:t/>
            </a:r>
            <a:br>
              <a:rPr lang="en-US" dirty="0" smtClean="0">
                <a:solidFill>
                  <a:schemeClr val="tx1"/>
                </a:solidFill>
                <a:latin typeface="Arial" pitchFamily="34" charset="0"/>
                <a:cs typeface="Arial" pitchFamily="34" charset="0"/>
              </a:rPr>
            </a:br>
            <a:r>
              <a:rPr lang="en-US" dirty="0" smtClean="0">
                <a:solidFill>
                  <a:schemeClr val="tx1"/>
                </a:solidFill>
                <a:latin typeface="Arial" pitchFamily="34" charset="0"/>
                <a:cs typeface="Arial" pitchFamily="34" charset="0"/>
              </a:rPr>
              <a:t>the Centers </a:t>
            </a:r>
            <a:r>
              <a:rPr lang="en-US" dirty="0">
                <a:solidFill>
                  <a:schemeClr val="tx1"/>
                </a:solidFill>
                <a:latin typeface="Arial" pitchFamily="34" charset="0"/>
                <a:cs typeface="Arial" pitchFamily="34" charset="0"/>
              </a:rPr>
              <a:t>for Disease </a:t>
            </a:r>
            <a:r>
              <a:rPr lang="en-US" dirty="0" smtClean="0">
                <a:solidFill>
                  <a:schemeClr val="tx1"/>
                </a:solidFill>
                <a:latin typeface="Arial" pitchFamily="34" charset="0"/>
                <a:cs typeface="Arial" pitchFamily="34" charset="0"/>
              </a:rPr>
              <a:t>Control and Prevention.</a:t>
            </a:r>
            <a:endParaRPr lang="en-US" dirty="0">
              <a:latin typeface="Arial" pitchFamily="34" charset="0"/>
              <a:cs typeface="Arial" pitchFamily="34" charset="0"/>
            </a:endParaRPr>
          </a:p>
        </p:txBody>
      </p:sp>
      <p:sp>
        <p:nvSpPr>
          <p:cNvPr id="2" name="Title 1"/>
          <p:cNvSpPr>
            <a:spLocks noGrp="1"/>
          </p:cNvSpPr>
          <p:nvPr>
            <p:ph type="ctrTitle" idx="4294967295"/>
          </p:nvPr>
        </p:nvSpPr>
        <p:spPr>
          <a:xfrm>
            <a:off x="228600" y="1371600"/>
            <a:ext cx="8686800" cy="2286000"/>
          </a:xfrm>
          <a:prstGeom prst="rect">
            <a:avLst/>
          </a:prstGeom>
        </p:spPr>
        <p:txBody>
          <a:bodyPr>
            <a:noAutofit/>
          </a:bodyPr>
          <a:lstStyle/>
          <a:p>
            <a:pPr algn="ctr"/>
            <a:r>
              <a:rPr lang="en-US" sz="3600" dirty="0" smtClean="0">
                <a:solidFill>
                  <a:srgbClr val="004B87"/>
                </a:solidFill>
                <a:latin typeface="Arial" pitchFamily="34" charset="0"/>
                <a:cs typeface="Arial" pitchFamily="34" charset="0"/>
              </a:rPr>
              <a:t>Working Together to Manage Diabetes: </a:t>
            </a:r>
            <a:br>
              <a:rPr lang="en-US" sz="3600" dirty="0" smtClean="0">
                <a:solidFill>
                  <a:srgbClr val="004B87"/>
                </a:solidFill>
                <a:latin typeface="Arial" pitchFamily="34" charset="0"/>
                <a:cs typeface="Arial" pitchFamily="34" charset="0"/>
              </a:rPr>
            </a:br>
            <a:r>
              <a:rPr lang="en-US" sz="3600" dirty="0" smtClean="0">
                <a:solidFill>
                  <a:srgbClr val="004B87"/>
                </a:solidFill>
                <a:latin typeface="Arial" pitchFamily="34" charset="0"/>
                <a:cs typeface="Arial" pitchFamily="34" charset="0"/>
              </a:rPr>
              <a:t>A Toolkit for Pharmacy, Podiatry, Optometry, and Dentistry</a:t>
            </a:r>
            <a:endParaRPr lang="en-US" sz="3600" dirty="0">
              <a:solidFill>
                <a:srgbClr val="004B87"/>
              </a:solidFill>
              <a:effectLst>
                <a:outerShdw blurRad="127000" dist="139700" dir="5400000" algn="ctr" rotWithShape="0">
                  <a:schemeClr val="bg1">
                    <a:lumMod val="65000"/>
                  </a:schemeClr>
                </a:outerShdw>
              </a:effectLst>
              <a:latin typeface="Arial" pitchFamily="34" charset="0"/>
              <a:cs typeface="Arial" pitchFamily="34" charset="0"/>
            </a:endParaRPr>
          </a:p>
        </p:txBody>
      </p:sp>
    </p:spTree>
    <p:extLst>
      <p:ext uri="{BB962C8B-B14F-4D97-AF65-F5344CB8AC3E}">
        <p14:creationId xmlns:p14="http://schemas.microsoft.com/office/powerpoint/2010/main" val="17870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73352"/>
            <a:ext cx="8229600" cy="1143000"/>
          </a:xfrm>
        </p:spPr>
        <p:txBody>
          <a:bodyPr anchor="t" anchorCtr="0"/>
          <a:lstStyle/>
          <a:p>
            <a:r>
              <a:rPr lang="en-US" dirty="0" smtClean="0">
                <a:solidFill>
                  <a:srgbClr val="004B87"/>
                </a:solidFill>
              </a:rPr>
              <a:t>Medication Costs</a:t>
            </a:r>
            <a:endParaRPr lang="en-US" dirty="0">
              <a:solidFill>
                <a:srgbClr val="004B87"/>
              </a:solidFill>
            </a:endParaRPr>
          </a:p>
        </p:txBody>
      </p:sp>
      <p:sp>
        <p:nvSpPr>
          <p:cNvPr id="20483" name="Rectangle 3"/>
          <p:cNvSpPr>
            <a:spLocks noGrp="1" noChangeArrowheads="1"/>
          </p:cNvSpPr>
          <p:nvPr>
            <p:ph idx="1"/>
          </p:nvPr>
        </p:nvSpPr>
        <p:spPr>
          <a:xfrm>
            <a:off x="457200" y="2514600"/>
            <a:ext cx="8229600" cy="3352800"/>
          </a:xfrm>
        </p:spPr>
        <p:txBody>
          <a:bodyPr/>
          <a:lstStyle/>
          <a:p>
            <a:r>
              <a:rPr lang="en-US" dirty="0" smtClean="0"/>
              <a:t>Medications for diabetes—including prescription medications, insulin, and other antidiabetic agents—represent more than 28% of all health expenditures attributed to diabetes.</a:t>
            </a:r>
          </a:p>
          <a:p>
            <a:r>
              <a:rPr lang="en-US" dirty="0" smtClean="0"/>
              <a:t>Of the projected $286 billion in national cost for medications:</a:t>
            </a:r>
          </a:p>
          <a:p>
            <a:pPr lvl="1"/>
            <a:r>
              <a:rPr lang="en-US" dirty="0" smtClean="0"/>
              <a:t>$77 billion (27%) is incurred by people with diabetes. </a:t>
            </a:r>
          </a:p>
          <a:p>
            <a:pPr lvl="1"/>
            <a:r>
              <a:rPr lang="en-US" dirty="0" smtClean="0"/>
              <a:t>$50 billion of that is attributed to their diabetes.</a:t>
            </a:r>
          </a:p>
          <a:p>
            <a:pPr lvl="0"/>
            <a:endParaRPr lang="en-US" dirty="0" smtClean="0"/>
          </a:p>
          <a:p>
            <a:endParaRPr lang="en-US" dirty="0" smtClean="0"/>
          </a:p>
          <a:p>
            <a:endParaRPr lang="en-US" dirty="0" smtClean="0"/>
          </a:p>
        </p:txBody>
      </p:sp>
      <p:sp>
        <p:nvSpPr>
          <p:cNvPr id="10" name="Rectangle 3"/>
          <p:cNvSpPr txBox="1">
            <a:spLocks noChangeArrowheads="1"/>
          </p:cNvSpPr>
          <p:nvPr/>
        </p:nvSpPr>
        <p:spPr>
          <a:xfrm>
            <a:off x="457200" y="5867400"/>
            <a:ext cx="8229600" cy="685800"/>
          </a:xfrm>
          <a:prstGeom prst="rect">
            <a:avLst/>
          </a:prstGeom>
        </p:spPr>
        <p:txBody>
          <a:bodyPr vert="horz" lIns="91440" tIns="45720" rIns="91440" bIns="4572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t>American Diabetes Association. Economic costs of diabetes in the U.S. in 2012. </a:t>
            </a:r>
            <a:r>
              <a:rPr lang="en-US" sz="900" i="1" dirty="0"/>
              <a:t>Diabetes Care </a:t>
            </a:r>
            <a:r>
              <a:rPr lang="en-US" sz="900" dirty="0"/>
              <a:t>2013;36(4):1033–46.</a:t>
            </a:r>
          </a:p>
          <a:p>
            <a:pPr marL="0" indent="0">
              <a:buNone/>
            </a:pPr>
            <a:r>
              <a:rPr lang="en-US" sz="900" dirty="0"/>
              <a:t>Herman WH, Hoerger TJ, Brandle M, et al. The cost-effectiveness of lifestyle modification or metformin in preventing type 2 diabetes in adults with impaired glucose tolerance. </a:t>
            </a:r>
            <a:r>
              <a:rPr lang="en-US" sz="900" i="1" dirty="0"/>
              <a:t>Ann Intern Med</a:t>
            </a:r>
            <a:r>
              <a:rPr lang="en-US" sz="900" dirty="0"/>
              <a:t>. 2005; Mar 1;142(5):323–32. Available at </a:t>
            </a:r>
            <a:r>
              <a:rPr lang="en-US" sz="900" u="sng" dirty="0">
                <a:hlinkClick r:id="rId3"/>
              </a:rPr>
              <a:t>http://www.ncbi.nlm.nih.gov/pubmed/15738451</a:t>
            </a:r>
            <a:r>
              <a:rPr lang="en-US" sz="900" dirty="0"/>
              <a:t>.</a:t>
            </a:r>
          </a:p>
        </p:txBody>
      </p:sp>
    </p:spTree>
    <p:extLst>
      <p:ext uri="{BB962C8B-B14F-4D97-AF65-F5344CB8AC3E}">
        <p14:creationId xmlns:p14="http://schemas.microsoft.com/office/powerpoint/2010/main" val="41683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What Is PPOD?</a:t>
            </a:r>
            <a:endParaRPr lang="en-US" dirty="0">
              <a:solidFill>
                <a:srgbClr val="004B87"/>
              </a:solidFill>
            </a:endParaRPr>
          </a:p>
        </p:txBody>
      </p:sp>
      <p:sp>
        <p:nvSpPr>
          <p:cNvPr id="3" name="Content Placeholder 2"/>
          <p:cNvSpPr>
            <a:spLocks noGrp="1"/>
          </p:cNvSpPr>
          <p:nvPr>
            <p:ph idx="1"/>
          </p:nvPr>
        </p:nvSpPr>
        <p:spPr>
          <a:xfrm>
            <a:off x="457200" y="2514600"/>
            <a:ext cx="8382000" cy="3962400"/>
          </a:xfrm>
        </p:spPr>
        <p:txBody>
          <a:bodyPr/>
          <a:lstStyle/>
          <a:p>
            <a:pPr marL="0" indent="0">
              <a:buNone/>
            </a:pPr>
            <a:r>
              <a:rPr lang="en-US" dirty="0" smtClean="0"/>
              <a:t>PPOD is a collaborative team approach that:</a:t>
            </a:r>
          </a:p>
          <a:p>
            <a:r>
              <a:rPr lang="en-US" dirty="0" smtClean="0"/>
              <a:t>Engages many health care providers who treat patients </a:t>
            </a:r>
            <a:br>
              <a:rPr lang="en-US" dirty="0" smtClean="0"/>
            </a:br>
            <a:r>
              <a:rPr lang="en-US" dirty="0" smtClean="0"/>
              <a:t>with diabetes.</a:t>
            </a:r>
          </a:p>
          <a:p>
            <a:r>
              <a:rPr lang="en-US" dirty="0" smtClean="0"/>
              <a:t>Reinforces consistent diabetes messages across four disciplines:</a:t>
            </a:r>
          </a:p>
          <a:p>
            <a:pPr lvl="1"/>
            <a:r>
              <a:rPr lang="en-US" dirty="0" smtClean="0"/>
              <a:t>Pharmacy		</a:t>
            </a:r>
          </a:p>
          <a:p>
            <a:pPr lvl="1"/>
            <a:r>
              <a:rPr lang="en-US" dirty="0" smtClean="0"/>
              <a:t>Podiatry			</a:t>
            </a:r>
          </a:p>
          <a:p>
            <a:pPr lvl="1"/>
            <a:r>
              <a:rPr lang="en-US" dirty="0" smtClean="0"/>
              <a:t>Optometry</a:t>
            </a:r>
          </a:p>
          <a:p>
            <a:pPr lvl="1"/>
            <a:r>
              <a:rPr lang="en-US" dirty="0" smtClean="0"/>
              <a:t>Dentistry</a:t>
            </a:r>
          </a:p>
          <a:p>
            <a:endParaRPr lang="en-US" dirty="0" smtClean="0"/>
          </a:p>
          <a:p>
            <a:endParaRPr lang="en-US" dirty="0"/>
          </a:p>
        </p:txBody>
      </p:sp>
    </p:spTree>
    <p:extLst>
      <p:ext uri="{BB962C8B-B14F-4D97-AF65-F5344CB8AC3E}">
        <p14:creationId xmlns:p14="http://schemas.microsoft.com/office/powerpoint/2010/main" val="277587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73352"/>
            <a:ext cx="8229600" cy="1143000"/>
          </a:xfrm>
        </p:spPr>
        <p:txBody>
          <a:bodyPr anchor="t" anchorCtr="0"/>
          <a:lstStyle/>
          <a:p>
            <a:r>
              <a:rPr lang="en-US" dirty="0">
                <a:solidFill>
                  <a:srgbClr val="004B87"/>
                </a:solidFill>
              </a:rPr>
              <a:t>What Can PPOD Providers Do</a:t>
            </a:r>
            <a:r>
              <a:rPr lang="en-US" dirty="0" smtClean="0">
                <a:solidFill>
                  <a:srgbClr val="004B87"/>
                </a:solidFill>
              </a:rPr>
              <a:t>?</a:t>
            </a:r>
            <a:endParaRPr lang="en-US" dirty="0">
              <a:solidFill>
                <a:srgbClr val="004B87"/>
              </a:solidFill>
            </a:endParaRPr>
          </a:p>
        </p:txBody>
      </p:sp>
      <p:sp>
        <p:nvSpPr>
          <p:cNvPr id="3" name="Content Placeholder 2"/>
          <p:cNvSpPr>
            <a:spLocks noGrp="1"/>
          </p:cNvSpPr>
          <p:nvPr>
            <p:ph idx="1"/>
          </p:nvPr>
        </p:nvSpPr>
        <p:spPr>
          <a:xfrm>
            <a:off x="457200" y="2514600"/>
            <a:ext cx="8229600" cy="3962400"/>
          </a:xfrm>
        </p:spPr>
        <p:txBody>
          <a:bodyPr/>
          <a:lstStyle/>
          <a:p>
            <a:pPr marL="0" indent="0">
              <a:buNone/>
            </a:pPr>
            <a:r>
              <a:rPr lang="en-US" dirty="0" smtClean="0"/>
              <a:t>PPOD providers can:</a:t>
            </a:r>
          </a:p>
          <a:p>
            <a:pPr marL="339725" lvl="1" indent="-339725">
              <a:buFont typeface="Arial" pitchFamily="34" charset="0"/>
              <a:buChar char="•"/>
            </a:pPr>
            <a:r>
              <a:rPr lang="en-US" dirty="0" smtClean="0"/>
              <a:t>Embrace a team approach to diabetes care.</a:t>
            </a:r>
          </a:p>
          <a:p>
            <a:pPr marL="339725" lvl="1" indent="-339725">
              <a:buFont typeface="Arial" pitchFamily="34" charset="0"/>
              <a:buChar char="•"/>
            </a:pPr>
            <a:r>
              <a:rPr lang="en-US" dirty="0" smtClean="0"/>
              <a:t>Recognize signs of diabetes and systemic concerns across all PPOD areas.</a:t>
            </a:r>
          </a:p>
          <a:p>
            <a:pPr marL="339725" lvl="1" indent="-339725">
              <a:buFont typeface="Arial" pitchFamily="34" charset="0"/>
              <a:buChar char="•"/>
            </a:pPr>
            <a:r>
              <a:rPr lang="en-US" dirty="0" smtClean="0"/>
              <a:t>Reinforce the importance of annual screenings and healthy habits.</a:t>
            </a:r>
          </a:p>
          <a:p>
            <a:pPr marL="339725" lvl="1" indent="-339725">
              <a:buFont typeface="Arial" pitchFamily="34" charset="0"/>
              <a:buChar char="•"/>
            </a:pPr>
            <a:r>
              <a:rPr lang="en-US" dirty="0" smtClean="0"/>
              <a:t>Educate patients about diabetes.</a:t>
            </a:r>
          </a:p>
          <a:p>
            <a:pPr marL="339725" lvl="1" indent="-339725">
              <a:buFont typeface="Arial" pitchFamily="34" charset="0"/>
              <a:buChar char="•"/>
            </a:pPr>
            <a:r>
              <a:rPr lang="en-US" dirty="0" smtClean="0"/>
              <a:t>Encourage self-management.</a:t>
            </a:r>
          </a:p>
          <a:p>
            <a:pPr marL="339725" lvl="1" indent="-339725">
              <a:buFont typeface="Arial" pitchFamily="34" charset="0"/>
              <a:buChar char="•"/>
            </a:pPr>
            <a:r>
              <a:rPr lang="en-US" dirty="0" smtClean="0"/>
              <a:t>Provide treatment.</a:t>
            </a:r>
          </a:p>
        </p:txBody>
      </p:sp>
      <p:grpSp>
        <p:nvGrpSpPr>
          <p:cNvPr id="4" name="Group 3"/>
          <p:cNvGrpSpPr/>
          <p:nvPr/>
        </p:nvGrpSpPr>
        <p:grpSpPr>
          <a:xfrm>
            <a:off x="782455" y="5562600"/>
            <a:ext cx="7775086" cy="1143000"/>
            <a:chOff x="538242" y="2209800"/>
            <a:chExt cx="7139670" cy="121262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476" y="2209800"/>
              <a:ext cx="1810512" cy="12070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209800"/>
              <a:ext cx="1810512" cy="121262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6888" y="2209800"/>
              <a:ext cx="1810512" cy="12070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42" y="2209800"/>
              <a:ext cx="1811311" cy="1207541"/>
            </a:xfrm>
            <a:prstGeom prst="rect">
              <a:avLst/>
            </a:prstGeom>
          </p:spPr>
        </p:pic>
      </p:grpSp>
    </p:spTree>
    <p:extLst>
      <p:ext uri="{BB962C8B-B14F-4D97-AF65-F5344CB8AC3E}">
        <p14:creationId xmlns:p14="http://schemas.microsoft.com/office/powerpoint/2010/main" val="1662196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73352"/>
            <a:ext cx="8229600" cy="1143000"/>
          </a:xfrm>
        </p:spPr>
        <p:txBody>
          <a:bodyPr anchor="t" anchorCtr="0"/>
          <a:lstStyle/>
          <a:p>
            <a:r>
              <a:rPr lang="en-US" dirty="0">
                <a:solidFill>
                  <a:srgbClr val="004B87"/>
                </a:solidFill>
              </a:rPr>
              <a:t>Why Do We Need PPOD</a:t>
            </a:r>
            <a:r>
              <a:rPr lang="en-US" dirty="0" smtClean="0">
                <a:solidFill>
                  <a:srgbClr val="004B87"/>
                </a:solidFill>
              </a:rPr>
              <a:t>?</a:t>
            </a:r>
            <a:endParaRPr lang="en-US" dirty="0">
              <a:solidFill>
                <a:srgbClr val="004B87"/>
              </a:solidFill>
            </a:endParaRPr>
          </a:p>
        </p:txBody>
      </p:sp>
      <p:sp>
        <p:nvSpPr>
          <p:cNvPr id="3" name="Content Placeholder 2"/>
          <p:cNvSpPr>
            <a:spLocks noGrp="1"/>
          </p:cNvSpPr>
          <p:nvPr>
            <p:ph idx="1"/>
          </p:nvPr>
        </p:nvSpPr>
        <p:spPr>
          <a:xfrm>
            <a:off x="457200" y="2514600"/>
            <a:ext cx="8229600" cy="3962400"/>
          </a:xfrm>
        </p:spPr>
        <p:txBody>
          <a:bodyPr/>
          <a:lstStyle/>
          <a:p>
            <a:r>
              <a:rPr lang="en-US" dirty="0" smtClean="0"/>
              <a:t>PPOD makes a difference for patients with diabetes. </a:t>
            </a:r>
          </a:p>
          <a:p>
            <a:r>
              <a:rPr lang="en-US" dirty="0" smtClean="0"/>
              <a:t>A team approach to diabetes care: </a:t>
            </a:r>
          </a:p>
          <a:p>
            <a:pPr lvl="1"/>
            <a:r>
              <a:rPr lang="en-US" dirty="0" smtClean="0"/>
              <a:t>Reduces risk factors.</a:t>
            </a:r>
          </a:p>
          <a:p>
            <a:pPr lvl="1"/>
            <a:r>
              <a:rPr lang="en-US" dirty="0" smtClean="0"/>
              <a:t>Improves diabetes management.</a:t>
            </a:r>
          </a:p>
          <a:p>
            <a:pPr lvl="1"/>
            <a:r>
              <a:rPr lang="en-US" dirty="0" smtClean="0"/>
              <a:t>Lowers the risk for chronic disease complications.</a:t>
            </a:r>
          </a:p>
          <a:p>
            <a:endParaRPr lang="en-US" dirty="0"/>
          </a:p>
        </p:txBody>
      </p:sp>
    </p:spTree>
    <p:extLst>
      <p:ext uri="{BB962C8B-B14F-4D97-AF65-F5344CB8AC3E}">
        <p14:creationId xmlns:p14="http://schemas.microsoft.com/office/powerpoint/2010/main" val="290225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A PPOD Provider May Be the First to</a:t>
            </a:r>
            <a:br>
              <a:rPr lang="en-US" dirty="0" smtClean="0">
                <a:solidFill>
                  <a:srgbClr val="004B87"/>
                </a:solidFill>
              </a:rPr>
            </a:br>
            <a:r>
              <a:rPr lang="en-US" dirty="0" smtClean="0">
                <a:solidFill>
                  <a:srgbClr val="004B87"/>
                </a:solidFill>
              </a:rPr>
              <a:t>See a Person Having a New Problem</a:t>
            </a:r>
            <a:endParaRPr lang="en-US" dirty="0">
              <a:solidFill>
                <a:srgbClr val="004B87"/>
              </a:solidFill>
            </a:endParaRPr>
          </a:p>
        </p:txBody>
      </p:sp>
      <p:sp>
        <p:nvSpPr>
          <p:cNvPr id="91139" name="Rectangle 3"/>
          <p:cNvSpPr>
            <a:spLocks noGrp="1" noChangeArrowheads="1"/>
          </p:cNvSpPr>
          <p:nvPr>
            <p:ph idx="1"/>
          </p:nvPr>
        </p:nvSpPr>
        <p:spPr>
          <a:xfrm>
            <a:off x="457200" y="2971800"/>
            <a:ext cx="4038600" cy="3505200"/>
          </a:xfrm>
        </p:spPr>
        <p:txBody>
          <a:bodyPr/>
          <a:lstStyle/>
          <a:p>
            <a:r>
              <a:rPr lang="en-US" dirty="0" smtClean="0"/>
              <a:t>Patients may consult a PPOD provider about new symptoms </a:t>
            </a:r>
            <a:br>
              <a:rPr lang="en-US" dirty="0" smtClean="0"/>
            </a:br>
            <a:r>
              <a:rPr lang="en-US" dirty="0" smtClean="0"/>
              <a:t>that may be diabetes-related </a:t>
            </a:r>
          </a:p>
          <a:p>
            <a:pPr marL="0" indent="0">
              <a:buNone/>
            </a:pPr>
            <a:r>
              <a:rPr lang="en-US" dirty="0"/>
              <a:t> </a:t>
            </a:r>
            <a:r>
              <a:rPr lang="en-US" dirty="0" smtClean="0"/>
              <a:t>    before consulting with a </a:t>
            </a:r>
          </a:p>
          <a:p>
            <a:pPr marL="0" indent="0">
              <a:buNone/>
            </a:pPr>
            <a:r>
              <a:rPr lang="en-US" dirty="0"/>
              <a:t> </a:t>
            </a:r>
            <a:r>
              <a:rPr lang="en-US" dirty="0" smtClean="0"/>
              <a:t>    primary care provider.</a:t>
            </a:r>
          </a:p>
          <a:p>
            <a:r>
              <a:rPr lang="en-US" dirty="0" smtClean="0"/>
              <a:t>Regular communication </a:t>
            </a:r>
          </a:p>
          <a:p>
            <a:pPr marL="0" indent="0">
              <a:buNone/>
            </a:pPr>
            <a:r>
              <a:rPr lang="en-US" dirty="0"/>
              <a:t> </a:t>
            </a:r>
            <a:r>
              <a:rPr lang="en-US" dirty="0" smtClean="0"/>
              <a:t>    provides an opportunity to </a:t>
            </a:r>
          </a:p>
          <a:p>
            <a:pPr marL="0" indent="0">
              <a:buNone/>
            </a:pPr>
            <a:r>
              <a:rPr lang="en-US" dirty="0"/>
              <a:t> </a:t>
            </a:r>
            <a:r>
              <a:rPr lang="en-US" dirty="0" smtClean="0"/>
              <a:t>    keep diabetes on the patient’s </a:t>
            </a:r>
            <a:endParaRPr lang="en-US" dirty="0"/>
          </a:p>
          <a:p>
            <a:pPr marL="0" indent="0">
              <a:buNone/>
            </a:pPr>
            <a:r>
              <a:rPr lang="en-US" dirty="0" smtClean="0"/>
              <a:t>     radar screen.</a:t>
            </a:r>
          </a:p>
          <a:p>
            <a:endParaRPr lang="en-US" dirty="0"/>
          </a:p>
        </p:txBody>
      </p:sp>
      <p:pic>
        <p:nvPicPr>
          <p:cNvPr id="3" name="Picture 2" descr="C:\Users\23893\AppData\Local\Microsoft\Windows\Temporary Internet Files\Content.Outlook\FM4NEFP9\162454850_mid (2).jpg"/>
          <p:cNvPicPr>
            <a:picLocks noChangeAspect="1" noChangeArrowheads="1"/>
          </p:cNvPicPr>
          <p:nvPr/>
        </p:nvPicPr>
        <p:blipFill rotWithShape="1">
          <a:blip r:embed="rId3">
            <a:extLst>
              <a:ext uri="{28A0092B-C50C-407E-A947-70E740481C1C}">
                <a14:useLocalDpi xmlns:a14="http://schemas.microsoft.com/office/drawing/2010/main" val="0"/>
              </a:ext>
            </a:extLst>
          </a:blip>
          <a:srcRect l="9713" b="6942"/>
          <a:stretch/>
        </p:blipFill>
        <p:spPr bwMode="auto">
          <a:xfrm>
            <a:off x="4465674" y="3048000"/>
            <a:ext cx="4678326" cy="321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14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A PPOD Provider May Be the First to</a:t>
            </a:r>
            <a:br>
              <a:rPr lang="en-US" dirty="0" smtClean="0">
                <a:solidFill>
                  <a:srgbClr val="004B87"/>
                </a:solidFill>
              </a:rPr>
            </a:br>
            <a:r>
              <a:rPr lang="en-US" dirty="0" smtClean="0">
                <a:solidFill>
                  <a:srgbClr val="004B87"/>
                </a:solidFill>
              </a:rPr>
              <a:t>See a Person Having a Problem</a:t>
            </a:r>
            <a:endParaRPr lang="en-US" dirty="0">
              <a:solidFill>
                <a:srgbClr val="004B87"/>
              </a:solidFill>
            </a:endParaRPr>
          </a:p>
        </p:txBody>
      </p:sp>
      <p:sp>
        <p:nvSpPr>
          <p:cNvPr id="91139" name="Rectangle 3"/>
          <p:cNvSpPr>
            <a:spLocks noGrp="1" noChangeArrowheads="1"/>
          </p:cNvSpPr>
          <p:nvPr>
            <p:ph idx="1"/>
          </p:nvPr>
        </p:nvSpPr>
        <p:spPr>
          <a:xfrm>
            <a:off x="457200" y="2971800"/>
            <a:ext cx="8229600" cy="3505200"/>
          </a:xfrm>
        </p:spPr>
        <p:txBody>
          <a:bodyPr/>
          <a:lstStyle/>
          <a:p>
            <a:r>
              <a:rPr lang="en-US" dirty="0" smtClean="0"/>
              <a:t>PPOD providers are well positioned to advise and educate their patients about diabetes control and prevention.</a:t>
            </a:r>
          </a:p>
          <a:p>
            <a:r>
              <a:rPr lang="en-US" dirty="0" smtClean="0"/>
              <a:t>All providers need to give consistent messages, recognize early danger signs, and promote the team approach.</a:t>
            </a:r>
          </a:p>
          <a:p>
            <a:endParaRPr lang="en-US" dirty="0"/>
          </a:p>
        </p:txBody>
      </p:sp>
    </p:spTree>
    <p:extLst>
      <p:ext uri="{BB962C8B-B14F-4D97-AF65-F5344CB8AC3E}">
        <p14:creationId xmlns:p14="http://schemas.microsoft.com/office/powerpoint/2010/main" val="72923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Benefits to Patients</a:t>
            </a:r>
            <a:endParaRPr lang="en-US" dirty="0">
              <a:solidFill>
                <a:srgbClr val="004B87"/>
              </a:solidFill>
            </a:endParaRPr>
          </a:p>
        </p:txBody>
      </p:sp>
      <p:sp>
        <p:nvSpPr>
          <p:cNvPr id="3" name="Content Placeholder 2"/>
          <p:cNvSpPr>
            <a:spLocks noGrp="1"/>
          </p:cNvSpPr>
          <p:nvPr>
            <p:ph idx="1"/>
          </p:nvPr>
        </p:nvSpPr>
        <p:spPr>
          <a:xfrm>
            <a:off x="457200" y="2514600"/>
            <a:ext cx="3352800" cy="3962400"/>
          </a:xfrm>
        </p:spPr>
        <p:txBody>
          <a:bodyPr/>
          <a:lstStyle/>
          <a:p>
            <a:r>
              <a:rPr lang="en-US" dirty="0" smtClean="0"/>
              <a:t>Access to integrated </a:t>
            </a:r>
          </a:p>
          <a:p>
            <a:pPr marL="0" indent="0">
              <a:buNone/>
            </a:pPr>
            <a:r>
              <a:rPr lang="en-US" dirty="0" smtClean="0"/>
              <a:t>     diabetes care across </a:t>
            </a:r>
            <a:endParaRPr lang="en-US" dirty="0"/>
          </a:p>
          <a:p>
            <a:pPr marL="0" indent="0">
              <a:buNone/>
            </a:pPr>
            <a:r>
              <a:rPr lang="en-US" dirty="0" smtClean="0"/>
              <a:t>     specialty and primary </a:t>
            </a:r>
          </a:p>
          <a:p>
            <a:pPr marL="0" indent="0">
              <a:buNone/>
            </a:pPr>
            <a:r>
              <a:rPr lang="en-US" dirty="0"/>
              <a:t> </a:t>
            </a:r>
            <a:r>
              <a:rPr lang="en-US" dirty="0" smtClean="0"/>
              <a:t>    care areas.</a:t>
            </a:r>
          </a:p>
          <a:p>
            <a:r>
              <a:rPr lang="en-US" dirty="0" smtClean="0"/>
              <a:t>Regular communication </a:t>
            </a:r>
          </a:p>
          <a:p>
            <a:pPr marL="0" indent="0">
              <a:buNone/>
            </a:pPr>
            <a:r>
              <a:rPr lang="en-US" dirty="0"/>
              <a:t> </a:t>
            </a:r>
            <a:r>
              <a:rPr lang="en-US" dirty="0" smtClean="0"/>
              <a:t>    among your team of </a:t>
            </a:r>
          </a:p>
          <a:p>
            <a:pPr marL="0" indent="0">
              <a:buNone/>
            </a:pPr>
            <a:r>
              <a:rPr lang="en-US" dirty="0"/>
              <a:t> </a:t>
            </a:r>
            <a:r>
              <a:rPr lang="en-US" dirty="0" smtClean="0"/>
              <a:t>    health care providers.</a:t>
            </a:r>
          </a:p>
          <a:p>
            <a:r>
              <a:rPr lang="en-US" dirty="0" smtClean="0"/>
              <a:t>Strong focus on preventive care.</a:t>
            </a:r>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01" r="4458"/>
          <a:stretch/>
        </p:blipFill>
        <p:spPr bwMode="auto">
          <a:xfrm>
            <a:off x="4082903" y="2590800"/>
            <a:ext cx="5071730" cy="261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338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r>
              <a:rPr lang="en-US" sz="3600" dirty="0" smtClean="0">
                <a:solidFill>
                  <a:srgbClr val="004B87"/>
                </a:solidFill>
                <a:latin typeface="Arial" pitchFamily="34" charset="0"/>
                <a:cs typeface="Arial" pitchFamily="34" charset="0"/>
              </a:rPr>
              <a:t>The PPOD Guide</a:t>
            </a:r>
            <a:endParaRPr lang="en-US" sz="3600" dirty="0">
              <a:solidFill>
                <a:srgbClr val="004B87"/>
              </a:solidFill>
              <a:latin typeface="Arial" pitchFamily="34" charset="0"/>
              <a:cs typeface="Arial" pitchFamily="34" charset="0"/>
            </a:endParaRPr>
          </a:p>
        </p:txBody>
      </p:sp>
      <p:grpSp>
        <p:nvGrpSpPr>
          <p:cNvPr id="10" name="Group 9"/>
          <p:cNvGrpSpPr/>
          <p:nvPr/>
        </p:nvGrpSpPr>
        <p:grpSpPr>
          <a:xfrm>
            <a:off x="538242" y="2590800"/>
            <a:ext cx="5461000" cy="1365250"/>
            <a:chOff x="2133600" y="1905000"/>
            <a:chExt cx="4754880" cy="118872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320" y="1905000"/>
              <a:ext cx="1188720" cy="118872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9760" y="1905000"/>
              <a:ext cx="1188720" cy="118872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1040" y="1905000"/>
              <a:ext cx="1188720" cy="118872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1905000"/>
              <a:ext cx="1188720" cy="1188720"/>
            </a:xfrm>
            <a:prstGeom prst="rect">
              <a:avLst/>
            </a:prstGeom>
          </p:spPr>
        </p:pic>
      </p:grpSp>
    </p:spTree>
    <p:extLst>
      <p:ext uri="{BB962C8B-B14F-4D97-AF65-F5344CB8AC3E}">
        <p14:creationId xmlns:p14="http://schemas.microsoft.com/office/powerpoint/2010/main" val="245145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Working Together to Manage Diabetes</a:t>
            </a:r>
            <a:endParaRPr lang="en-US" dirty="0">
              <a:solidFill>
                <a:srgbClr val="004B87"/>
              </a:solidFill>
            </a:endParaRPr>
          </a:p>
        </p:txBody>
      </p:sp>
      <p:sp>
        <p:nvSpPr>
          <p:cNvPr id="3" name="Content Placeholder 2"/>
          <p:cNvSpPr>
            <a:spLocks noGrp="1"/>
          </p:cNvSpPr>
          <p:nvPr>
            <p:ph idx="1"/>
          </p:nvPr>
        </p:nvSpPr>
        <p:spPr>
          <a:xfrm>
            <a:off x="457200" y="2514600"/>
            <a:ext cx="8229600" cy="3962400"/>
          </a:xfrm>
        </p:spPr>
        <p:txBody>
          <a:bodyPr/>
          <a:lstStyle/>
          <a:p>
            <a:r>
              <a:rPr lang="en-US" dirty="0" smtClean="0"/>
              <a:t>Offers an overview of team approach to care.</a:t>
            </a:r>
          </a:p>
          <a:p>
            <a:r>
              <a:rPr lang="en-US" dirty="0" smtClean="0"/>
              <a:t>Includes details for each PPOD specialty area on:</a:t>
            </a:r>
          </a:p>
          <a:p>
            <a:pPr lvl="1"/>
            <a:r>
              <a:rPr lang="en-US" dirty="0" smtClean="0"/>
              <a:t>Current data and trends</a:t>
            </a:r>
          </a:p>
          <a:p>
            <a:pPr lvl="1"/>
            <a:r>
              <a:rPr lang="en-US" dirty="0" smtClean="0"/>
              <a:t>Common diabetes-related complications</a:t>
            </a:r>
          </a:p>
          <a:p>
            <a:pPr lvl="1"/>
            <a:r>
              <a:rPr lang="en-US" dirty="0" smtClean="0"/>
              <a:t>Assessment techniques</a:t>
            </a:r>
          </a:p>
          <a:p>
            <a:pPr lvl="1"/>
            <a:r>
              <a:rPr lang="en-US" dirty="0" smtClean="0"/>
              <a:t>Key warning signs</a:t>
            </a:r>
          </a:p>
          <a:p>
            <a:pPr lvl="1"/>
            <a:r>
              <a:rPr lang="en-US" dirty="0" smtClean="0"/>
              <a:t>Patient education information</a:t>
            </a:r>
          </a:p>
          <a:p>
            <a:r>
              <a:rPr lang="en-US" dirty="0" smtClean="0"/>
              <a:t>Serves as a “cross-education” resource, </a:t>
            </a:r>
            <a:r>
              <a:rPr lang="en-US" b="1" i="1" dirty="0" smtClean="0"/>
              <a:t>not</a:t>
            </a:r>
            <a:r>
              <a:rPr lang="en-US" dirty="0" smtClean="0"/>
              <a:t> a comprehensive guide to subspecialty care.</a:t>
            </a:r>
          </a:p>
          <a:p>
            <a:endParaRPr lang="en-US" dirty="0" smtClean="0"/>
          </a:p>
        </p:txBody>
      </p:sp>
    </p:spTree>
    <p:extLst>
      <p:ext uri="{BB962C8B-B14F-4D97-AF65-F5344CB8AC3E}">
        <p14:creationId xmlns:p14="http://schemas.microsoft.com/office/powerpoint/2010/main" val="4127749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Working Together to Manage Diabetes: Considerations</a:t>
            </a:r>
            <a:endParaRPr lang="en-US" dirty="0">
              <a:solidFill>
                <a:srgbClr val="004B87"/>
              </a:solidFill>
            </a:endParaRPr>
          </a:p>
        </p:txBody>
      </p:sp>
      <p:sp>
        <p:nvSpPr>
          <p:cNvPr id="3" name="Content Placeholder 2"/>
          <p:cNvSpPr>
            <a:spLocks noGrp="1"/>
          </p:cNvSpPr>
          <p:nvPr>
            <p:ph idx="1"/>
          </p:nvPr>
        </p:nvSpPr>
        <p:spPr>
          <a:xfrm>
            <a:off x="457200" y="2895600"/>
            <a:ext cx="8534400" cy="3962400"/>
          </a:xfrm>
        </p:spPr>
        <p:txBody>
          <a:bodyPr/>
          <a:lstStyle/>
          <a:p>
            <a:r>
              <a:rPr lang="en-US" dirty="0" smtClean="0"/>
              <a:t>Guide provides a “quick course” on each specialty and its relation </a:t>
            </a:r>
            <a:br>
              <a:rPr lang="en-US" dirty="0" smtClean="0"/>
            </a:br>
            <a:r>
              <a:rPr lang="en-US" dirty="0" smtClean="0"/>
              <a:t>to diabetes.</a:t>
            </a:r>
          </a:p>
          <a:p>
            <a:r>
              <a:rPr lang="en-US" dirty="0" smtClean="0"/>
              <a:t>Each section is written for providers OUTSIDE of the specialty to read.</a:t>
            </a:r>
          </a:p>
          <a:p>
            <a:r>
              <a:rPr lang="en-US" dirty="0" smtClean="0"/>
              <a:t>Your own specialty section may seem “simplistic.”</a:t>
            </a:r>
          </a:p>
          <a:p>
            <a:r>
              <a:rPr lang="en-US" dirty="0" smtClean="0"/>
              <a:t>The goal of the PPOD Guide is to relay consistent messages across the disciplines.</a:t>
            </a:r>
            <a:endParaRPr lang="en-US" dirty="0"/>
          </a:p>
        </p:txBody>
      </p:sp>
    </p:spTree>
    <p:extLst>
      <p:ext uri="{BB962C8B-B14F-4D97-AF65-F5344CB8AC3E}">
        <p14:creationId xmlns:p14="http://schemas.microsoft.com/office/powerpoint/2010/main" val="319561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38242" y="2667000"/>
            <a:ext cx="8075700" cy="1371600"/>
            <a:chOff x="538242" y="2209800"/>
            <a:chExt cx="7139670" cy="121262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476" y="2209800"/>
              <a:ext cx="1810512" cy="12070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209800"/>
              <a:ext cx="1810512" cy="121262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6888" y="2209800"/>
              <a:ext cx="1810512" cy="120700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42" y="2209800"/>
              <a:ext cx="1811311" cy="1207541"/>
            </a:xfrm>
            <a:prstGeom prst="rect">
              <a:avLst/>
            </a:prstGeom>
          </p:spPr>
        </p:pic>
      </p:grpSp>
      <p:sp>
        <p:nvSpPr>
          <p:cNvPr id="2" name="Title 1"/>
          <p:cNvSpPr>
            <a:spLocks noGrp="1"/>
          </p:cNvSpPr>
          <p:nvPr>
            <p:ph type="title"/>
          </p:nvPr>
        </p:nvSpPr>
        <p:spPr>
          <a:xfrm>
            <a:off x="457200" y="1676401"/>
            <a:ext cx="7772400" cy="838200"/>
          </a:xfrm>
        </p:spPr>
        <p:txBody>
          <a:bodyPr/>
          <a:lstStyle/>
          <a:p>
            <a:r>
              <a:rPr lang="en-US" dirty="0" smtClean="0">
                <a:solidFill>
                  <a:srgbClr val="004B87"/>
                </a:solidFill>
              </a:rPr>
              <a:t>Agenda</a:t>
            </a:r>
            <a:endParaRPr lang="en-US" dirty="0">
              <a:solidFill>
                <a:srgbClr val="004B87"/>
              </a:solidFill>
            </a:endParaRPr>
          </a:p>
        </p:txBody>
      </p:sp>
      <p:sp>
        <p:nvSpPr>
          <p:cNvPr id="4" name="Content Placeholder 3"/>
          <p:cNvSpPr>
            <a:spLocks noGrp="1"/>
          </p:cNvSpPr>
          <p:nvPr>
            <p:ph type="body" idx="1"/>
          </p:nvPr>
        </p:nvSpPr>
        <p:spPr>
          <a:xfrm>
            <a:off x="457200" y="4214813"/>
            <a:ext cx="7772400" cy="2262187"/>
          </a:xfrm>
        </p:spPr>
        <p:txBody>
          <a:bodyPr/>
          <a:lstStyle/>
          <a:p>
            <a:pPr marL="342900" indent="-342900">
              <a:buFont typeface="Arial" pitchFamily="34" charset="0"/>
              <a:buChar char="•"/>
            </a:pPr>
            <a:r>
              <a:rPr lang="en-US" dirty="0" smtClean="0"/>
              <a:t>Background</a:t>
            </a:r>
          </a:p>
          <a:p>
            <a:pPr marL="342900" indent="-342900">
              <a:buFont typeface="Arial" pitchFamily="34" charset="0"/>
              <a:buChar char="•"/>
            </a:pPr>
            <a:r>
              <a:rPr lang="en-US" dirty="0" smtClean="0"/>
              <a:t>The Pharmacy, Podiatry, Optometry, and Dentistry (PPOD) Toolkit and Guide</a:t>
            </a:r>
          </a:p>
          <a:p>
            <a:pPr marL="742950" lvl="1" indent="-285750">
              <a:buFont typeface="Arial" pitchFamily="34" charset="0"/>
              <a:buChar char="–"/>
            </a:pPr>
            <a:r>
              <a:rPr lang="en-US" sz="2000" dirty="0">
                <a:solidFill>
                  <a:schemeClr val="tx1"/>
                </a:solidFill>
              </a:rPr>
              <a:t>PPOD Specialty Sections</a:t>
            </a:r>
          </a:p>
          <a:p>
            <a:pPr marL="742950" lvl="1" indent="-285750">
              <a:buFont typeface="Arial" pitchFamily="34" charset="0"/>
              <a:buChar char="–"/>
            </a:pPr>
            <a:r>
              <a:rPr lang="en-US" sz="2000" dirty="0">
                <a:solidFill>
                  <a:schemeClr val="tx1"/>
                </a:solidFill>
              </a:rPr>
              <a:t>Implementation Strategies</a:t>
            </a:r>
          </a:p>
          <a:p>
            <a:pPr marL="742950" lvl="1" indent="-285750">
              <a:buFont typeface="Arial" pitchFamily="34" charset="0"/>
              <a:buChar char="–"/>
            </a:pPr>
            <a:r>
              <a:rPr lang="en-US" sz="2000" dirty="0">
                <a:solidFill>
                  <a:schemeClr val="tx1"/>
                </a:solidFill>
              </a:rPr>
              <a:t>Resources for Patients</a:t>
            </a:r>
          </a:p>
          <a:p>
            <a:pPr lvl="1"/>
            <a:endParaRPr lang="en-US" dirty="0" smtClean="0">
              <a:solidFill>
                <a:schemeClr val="tx1"/>
              </a:solidFill>
            </a:endParaRPr>
          </a:p>
        </p:txBody>
      </p:sp>
    </p:spTree>
    <p:extLst>
      <p:ext uri="{BB962C8B-B14F-4D97-AF65-F5344CB8AC3E}">
        <p14:creationId xmlns:p14="http://schemas.microsoft.com/office/powerpoint/2010/main" val="724071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Key Message to Prevent Diabetes Complications: Control the ABCs </a:t>
            </a:r>
            <a:endParaRPr lang="en-US" dirty="0">
              <a:solidFill>
                <a:srgbClr val="004B87"/>
              </a:solidFill>
            </a:endParaRPr>
          </a:p>
        </p:txBody>
      </p:sp>
      <p:sp>
        <p:nvSpPr>
          <p:cNvPr id="21507" name="Rectangle 3"/>
          <p:cNvSpPr>
            <a:spLocks noGrp="1" noChangeArrowheads="1"/>
          </p:cNvSpPr>
          <p:nvPr>
            <p:ph idx="1"/>
          </p:nvPr>
        </p:nvSpPr>
        <p:spPr>
          <a:xfrm>
            <a:off x="457200" y="2895600"/>
            <a:ext cx="8229600" cy="2590800"/>
          </a:xfrm>
        </p:spPr>
        <p:txBody>
          <a:bodyPr/>
          <a:lstStyle/>
          <a:p>
            <a:r>
              <a:rPr lang="en-US" b="1" dirty="0" smtClean="0"/>
              <a:t>A1c</a:t>
            </a:r>
            <a:r>
              <a:rPr lang="en-US" dirty="0" smtClean="0"/>
              <a:t>: Blood glucose control</a:t>
            </a:r>
          </a:p>
          <a:p>
            <a:r>
              <a:rPr lang="en-US" b="1" dirty="0" smtClean="0"/>
              <a:t>B</a:t>
            </a:r>
            <a:r>
              <a:rPr lang="en-US" dirty="0" smtClean="0"/>
              <a:t>: Blood pressure control</a:t>
            </a:r>
          </a:p>
          <a:p>
            <a:r>
              <a:rPr lang="en-US" b="1" dirty="0" smtClean="0"/>
              <a:t>C</a:t>
            </a:r>
            <a:r>
              <a:rPr lang="en-US" dirty="0" smtClean="0"/>
              <a:t>: Cholesterol (Blood lipid) control</a:t>
            </a:r>
          </a:p>
          <a:p>
            <a:r>
              <a:rPr lang="en-US" b="1" dirty="0" smtClean="0"/>
              <a:t>S</a:t>
            </a:r>
            <a:r>
              <a:rPr lang="en-US" dirty="0" smtClean="0"/>
              <a:t>: Smoking (and use of other tobacco products) cessation </a:t>
            </a:r>
            <a:br>
              <a:rPr lang="en-US" dirty="0" smtClean="0"/>
            </a:br>
            <a:r>
              <a:rPr lang="en-US" dirty="0" smtClean="0"/>
              <a:t>(and don’t start)</a:t>
            </a:r>
          </a:p>
          <a:p>
            <a:endParaRPr lang="en-US" dirty="0" smtClean="0"/>
          </a:p>
          <a:p>
            <a:r>
              <a:rPr lang="en-US" dirty="0" smtClean="0"/>
              <a:t>Preventive care practices for eyes, kidneys, feet, teeth, and gums</a:t>
            </a:r>
          </a:p>
          <a:p>
            <a:endParaRPr lang="en-US" dirty="0" smtClean="0"/>
          </a:p>
        </p:txBody>
      </p:sp>
      <p:sp>
        <p:nvSpPr>
          <p:cNvPr id="8" name="Rectangle 3"/>
          <p:cNvSpPr txBox="1">
            <a:spLocks noChangeArrowheads="1"/>
          </p:cNvSpPr>
          <p:nvPr/>
        </p:nvSpPr>
        <p:spPr>
          <a:xfrm>
            <a:off x="457200" y="5867400"/>
            <a:ext cx="8229600" cy="685800"/>
          </a:xfrm>
          <a:prstGeom prst="rect">
            <a:avLst/>
          </a:prstGeom>
        </p:spPr>
        <p:txBody>
          <a:bodyPr vert="horz" lIns="91440" tIns="45720" rIns="91440" bIns="4572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t>CDC. National diabetes fact sheet: National estimates and general information on diabetes and prediabetes in the United States, 2011. Atlanta, GA: U.S. Department of Health and Human Services, Centers for Disease Control and Prevention, 2011. Available at </a:t>
            </a:r>
            <a:r>
              <a:rPr lang="en-US" sz="900" dirty="0">
                <a:hlinkClick r:id="rId3"/>
              </a:rPr>
              <a:t>http://www.cdc.gov/diabetes/pubs/factsheet11.htm</a:t>
            </a:r>
            <a:r>
              <a:rPr lang="en-US" sz="900" dirty="0"/>
              <a:t>.</a:t>
            </a:r>
          </a:p>
        </p:txBody>
      </p:sp>
    </p:spTree>
    <p:extLst>
      <p:ext uri="{BB962C8B-B14F-4D97-AF65-F5344CB8AC3E}">
        <p14:creationId xmlns:p14="http://schemas.microsoft.com/office/powerpoint/2010/main" val="2355966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B87"/>
                </a:solidFill>
              </a:rPr>
              <a:t>PPOD Specialty </a:t>
            </a:r>
            <a:r>
              <a:rPr lang="en-US" dirty="0" smtClean="0">
                <a:solidFill>
                  <a:srgbClr val="004B87"/>
                </a:solidFill>
              </a:rPr>
              <a:t>Sections</a:t>
            </a:r>
            <a:endParaRPr lang="en-US" dirty="0">
              <a:solidFill>
                <a:srgbClr val="004B87"/>
              </a:solidFill>
            </a:endParaRPr>
          </a:p>
        </p:txBody>
      </p:sp>
      <p:sp>
        <p:nvSpPr>
          <p:cNvPr id="11" name="Text Placeholder 10"/>
          <p:cNvSpPr>
            <a:spLocks noGrp="1"/>
          </p:cNvSpPr>
          <p:nvPr>
            <p:ph type="body" idx="1"/>
          </p:nvPr>
        </p:nvSpPr>
        <p:spPr>
          <a:xfrm>
            <a:off x="457200" y="4214813"/>
            <a:ext cx="7772400" cy="1500187"/>
          </a:xfrm>
        </p:spPr>
        <p:txBody>
          <a:bodyPr/>
          <a:lstStyle/>
          <a:p>
            <a:r>
              <a:rPr lang="en-US" dirty="0" smtClean="0"/>
              <a:t>What PPOD Specialists Want Other Members of the </a:t>
            </a:r>
            <a:br>
              <a:rPr lang="en-US" dirty="0" smtClean="0"/>
            </a:br>
            <a:r>
              <a:rPr lang="en-US" dirty="0" smtClean="0"/>
              <a:t>Team to Know About Their Specialties</a:t>
            </a:r>
            <a:endParaRPr lang="en-US" dirty="0"/>
          </a:p>
        </p:txBody>
      </p:sp>
      <p:grpSp>
        <p:nvGrpSpPr>
          <p:cNvPr id="12" name="Group 11"/>
          <p:cNvGrpSpPr/>
          <p:nvPr/>
        </p:nvGrpSpPr>
        <p:grpSpPr>
          <a:xfrm>
            <a:off x="538242" y="2590800"/>
            <a:ext cx="5461000" cy="1365250"/>
            <a:chOff x="2133600" y="1905000"/>
            <a:chExt cx="4754880" cy="118872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320" y="1905000"/>
              <a:ext cx="1188720" cy="118872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9760" y="1905000"/>
              <a:ext cx="1188720" cy="118872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1040" y="1905000"/>
              <a:ext cx="1188720" cy="118872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1905000"/>
              <a:ext cx="1188720" cy="1188720"/>
            </a:xfrm>
            <a:prstGeom prst="rect">
              <a:avLst/>
            </a:prstGeom>
          </p:spPr>
        </p:pic>
      </p:grpSp>
    </p:spTree>
    <p:extLst>
      <p:ext uri="{BB962C8B-B14F-4D97-AF65-F5344CB8AC3E}">
        <p14:creationId xmlns:p14="http://schemas.microsoft.com/office/powerpoint/2010/main" val="4205186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Medication Therapy Management </a:t>
            </a:r>
            <a:br>
              <a:rPr lang="en-US" dirty="0" smtClean="0">
                <a:solidFill>
                  <a:srgbClr val="004B87"/>
                </a:solidFill>
              </a:rPr>
            </a:br>
            <a:r>
              <a:rPr lang="en-US" dirty="0" smtClean="0">
                <a:solidFill>
                  <a:srgbClr val="004B87"/>
                </a:solidFill>
              </a:rPr>
              <a:t>and Diabetes</a:t>
            </a:r>
            <a:endParaRPr lang="en-US" dirty="0">
              <a:solidFill>
                <a:srgbClr val="004B87"/>
              </a:solidFill>
            </a:endParaRPr>
          </a:p>
        </p:txBody>
      </p:sp>
      <p:sp>
        <p:nvSpPr>
          <p:cNvPr id="3" name="Content Placeholder 2"/>
          <p:cNvSpPr>
            <a:spLocks noGrp="1"/>
          </p:cNvSpPr>
          <p:nvPr>
            <p:ph idx="1"/>
          </p:nvPr>
        </p:nvSpPr>
        <p:spPr>
          <a:xfrm>
            <a:off x="457201" y="2971800"/>
            <a:ext cx="4343399" cy="3429000"/>
          </a:xfrm>
        </p:spPr>
        <p:txBody>
          <a:bodyPr/>
          <a:lstStyle/>
          <a:p>
            <a:pPr marL="0" lvl="0" indent="0">
              <a:buNone/>
            </a:pPr>
            <a:r>
              <a:rPr lang="en-US" dirty="0" smtClean="0"/>
              <a:t>More than: </a:t>
            </a:r>
          </a:p>
          <a:p>
            <a:pPr marL="339725" lvl="1" indent="-339725">
              <a:buFont typeface="Arial" pitchFamily="34" charset="0"/>
              <a:buChar char="•"/>
            </a:pPr>
            <a:r>
              <a:rPr lang="en-US" dirty="0" smtClean="0"/>
              <a:t>50% of patients with chronic disorders do not take medication properly.</a:t>
            </a:r>
          </a:p>
          <a:p>
            <a:pPr marL="339725" lvl="1" indent="-339725">
              <a:buFont typeface="Arial" pitchFamily="34" charset="0"/>
              <a:buChar char="•"/>
            </a:pPr>
            <a:r>
              <a:rPr lang="en-US" dirty="0" smtClean="0"/>
              <a:t>60% of people with diabetes do not have their blood glucose in goal range.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029" y="2971800"/>
            <a:ext cx="3913376" cy="25908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280" y="1121734"/>
            <a:ext cx="1188720" cy="1188720"/>
          </a:xfrm>
          <a:prstGeom prst="rect">
            <a:avLst/>
          </a:prstGeom>
        </p:spPr>
      </p:pic>
      <p:sp>
        <p:nvSpPr>
          <p:cNvPr id="10" name="Rectangle 3"/>
          <p:cNvSpPr txBox="1">
            <a:spLocks noChangeArrowheads="1"/>
          </p:cNvSpPr>
          <p:nvPr/>
        </p:nvSpPr>
        <p:spPr>
          <a:xfrm>
            <a:off x="457200" y="5867400"/>
            <a:ext cx="8229600" cy="685800"/>
          </a:xfrm>
          <a:prstGeom prst="rect">
            <a:avLst/>
          </a:prstGeom>
        </p:spPr>
        <p:txBody>
          <a:bodyPr vert="horz" lIns="91440" tIns="45720" rIns="91440" bIns="4572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900" dirty="0"/>
              <a:t>Saydah SH, Fradkin J, Cowie CC. Poor control of risk factors for vascular disease among adults with previously diagnosed diabetes. </a:t>
            </a:r>
            <a:r>
              <a:rPr lang="en-US" sz="900" i="1" dirty="0"/>
              <a:t>JAMA.</a:t>
            </a:r>
            <a:r>
              <a:rPr lang="en-US" sz="900" dirty="0"/>
              <a:t> 2004;29(3):335-42. Available at </a:t>
            </a:r>
            <a:r>
              <a:rPr lang="en-US" sz="900" dirty="0">
                <a:hlinkClick r:id="rId5"/>
              </a:rPr>
              <a:t>http://www.ncbi.nlm.nih.gov/pubmed/14734596</a:t>
            </a:r>
            <a:r>
              <a:rPr lang="en-US" sz="900" dirty="0"/>
              <a:t>.</a:t>
            </a:r>
          </a:p>
        </p:txBody>
      </p:sp>
    </p:spTree>
    <p:extLst>
      <p:ext uri="{BB962C8B-B14F-4D97-AF65-F5344CB8AC3E}">
        <p14:creationId xmlns:p14="http://schemas.microsoft.com/office/powerpoint/2010/main" val="763017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Medication Therapy Management </a:t>
            </a:r>
            <a:br>
              <a:rPr lang="en-US" dirty="0" smtClean="0">
                <a:solidFill>
                  <a:srgbClr val="004B87"/>
                </a:solidFill>
              </a:rPr>
            </a:br>
            <a:r>
              <a:rPr lang="en-US" dirty="0" smtClean="0">
                <a:solidFill>
                  <a:srgbClr val="004B87"/>
                </a:solidFill>
              </a:rPr>
              <a:t>and Diabetes Complications</a:t>
            </a:r>
            <a:endParaRPr lang="en-US" dirty="0">
              <a:solidFill>
                <a:srgbClr val="004B87"/>
              </a:solidFill>
            </a:endParaRPr>
          </a:p>
        </p:txBody>
      </p:sp>
      <p:sp>
        <p:nvSpPr>
          <p:cNvPr id="3" name="Content Placeholder 2"/>
          <p:cNvSpPr>
            <a:spLocks noGrp="1"/>
          </p:cNvSpPr>
          <p:nvPr>
            <p:ph idx="1"/>
          </p:nvPr>
        </p:nvSpPr>
        <p:spPr>
          <a:xfrm>
            <a:off x="457200" y="2971800"/>
            <a:ext cx="8229600" cy="3962400"/>
          </a:xfrm>
        </p:spPr>
        <p:txBody>
          <a:bodyPr/>
          <a:lstStyle/>
          <a:p>
            <a:pPr marL="0" lvl="0" indent="0">
              <a:buNone/>
            </a:pPr>
            <a:r>
              <a:rPr lang="en-US" dirty="0" smtClean="0"/>
              <a:t>Medication-related complications can include:</a:t>
            </a:r>
          </a:p>
          <a:p>
            <a:pPr marL="339725" lvl="1" indent="-339725">
              <a:buFont typeface="Arial" pitchFamily="34" charset="0"/>
              <a:buChar char="•"/>
            </a:pPr>
            <a:r>
              <a:rPr lang="en-US" dirty="0" smtClean="0"/>
              <a:t>Serious illness, long-term disability, death</a:t>
            </a:r>
          </a:p>
          <a:p>
            <a:pPr marL="339725" lvl="1" indent="-339725">
              <a:buFont typeface="Arial" pitchFamily="34" charset="0"/>
              <a:buChar char="•"/>
            </a:pPr>
            <a:r>
              <a:rPr lang="en-US" dirty="0" smtClean="0"/>
              <a:t>Inability to achieve desired results</a:t>
            </a:r>
          </a:p>
          <a:p>
            <a:pPr marL="339725" lvl="1" indent="-339725">
              <a:buFont typeface="Arial" pitchFamily="34" charset="0"/>
              <a:buChar char="•"/>
            </a:pPr>
            <a:r>
              <a:rPr lang="en-US" dirty="0" smtClean="0"/>
              <a:t>Inefficient use of money</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80" y="1121734"/>
            <a:ext cx="1188720" cy="1188720"/>
          </a:xfrm>
          <a:prstGeom prst="rect">
            <a:avLst/>
          </a:prstGeom>
        </p:spPr>
      </p:pic>
    </p:spTree>
    <p:extLst>
      <p:ext uri="{BB962C8B-B14F-4D97-AF65-F5344CB8AC3E}">
        <p14:creationId xmlns:p14="http://schemas.microsoft.com/office/powerpoint/2010/main" val="3996226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3352"/>
            <a:ext cx="8229600" cy="1143000"/>
          </a:xfrm>
        </p:spPr>
        <p:txBody>
          <a:bodyPr anchor="t" anchorCtr="0"/>
          <a:lstStyle/>
          <a:p>
            <a:r>
              <a:rPr lang="en-US" dirty="0" smtClean="0">
                <a:solidFill>
                  <a:srgbClr val="004B87"/>
                </a:solidFill>
              </a:rPr>
              <a:t>Role of Pharmacists</a:t>
            </a:r>
            <a:endParaRPr lang="en-US" dirty="0">
              <a:solidFill>
                <a:srgbClr val="004B87"/>
              </a:solidFill>
            </a:endParaRPr>
          </a:p>
        </p:txBody>
      </p:sp>
      <p:sp>
        <p:nvSpPr>
          <p:cNvPr id="3" name="Content Placeholder 2"/>
          <p:cNvSpPr>
            <a:spLocks noGrp="1"/>
          </p:cNvSpPr>
          <p:nvPr>
            <p:ph idx="1"/>
          </p:nvPr>
        </p:nvSpPr>
        <p:spPr>
          <a:xfrm>
            <a:off x="457200" y="2514600"/>
            <a:ext cx="8229600" cy="3962400"/>
          </a:xfrm>
        </p:spPr>
        <p:txBody>
          <a:bodyPr/>
          <a:lstStyle/>
          <a:p>
            <a:pPr marL="0" indent="0">
              <a:buNone/>
            </a:pPr>
            <a:r>
              <a:rPr lang="en-US" dirty="0" smtClean="0"/>
              <a:t>Pharmacists are unique members of the health care team because:</a:t>
            </a:r>
          </a:p>
          <a:p>
            <a:pPr lvl="0"/>
            <a:r>
              <a:rPr lang="en-US" dirty="0" smtClean="0"/>
              <a:t>Patients often see their pharmacist </a:t>
            </a:r>
            <a:r>
              <a:rPr lang="en-US" b="1" i="1" dirty="0" smtClean="0"/>
              <a:t>seven times more often </a:t>
            </a:r>
            <a:r>
              <a:rPr lang="en-US" dirty="0" smtClean="0"/>
              <a:t>than their doctor.</a:t>
            </a:r>
          </a:p>
          <a:p>
            <a:pPr lvl="0"/>
            <a:r>
              <a:rPr lang="en-US" dirty="0" smtClean="0"/>
              <a:t>Pharmacists are often available all day and into evenings and weekends—with no appointment needed.</a:t>
            </a:r>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80" y="1121734"/>
            <a:ext cx="1188720" cy="1188720"/>
          </a:xfrm>
          <a:prstGeom prst="rect">
            <a:avLst/>
          </a:prstGeom>
        </p:spPr>
      </p:pic>
    </p:spTree>
    <p:extLst>
      <p:ext uri="{BB962C8B-B14F-4D97-AF65-F5344CB8AC3E}">
        <p14:creationId xmlns:p14="http://schemas.microsoft.com/office/powerpoint/2010/main" val="988717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Role of Pharmacists (cont.)</a:t>
            </a:r>
            <a:endParaRPr lang="en-US" dirty="0">
              <a:solidFill>
                <a:srgbClr val="004B87"/>
              </a:solidFill>
            </a:endParaRPr>
          </a:p>
        </p:txBody>
      </p:sp>
      <p:sp>
        <p:nvSpPr>
          <p:cNvPr id="3" name="Content Placeholder 2"/>
          <p:cNvSpPr>
            <a:spLocks noGrp="1"/>
          </p:cNvSpPr>
          <p:nvPr>
            <p:ph idx="1"/>
          </p:nvPr>
        </p:nvSpPr>
        <p:spPr>
          <a:xfrm>
            <a:off x="457200" y="2514600"/>
            <a:ext cx="8229600" cy="2743200"/>
          </a:xfrm>
        </p:spPr>
        <p:txBody>
          <a:bodyPr/>
          <a:lstStyle/>
          <a:p>
            <a:pPr lvl="0"/>
            <a:r>
              <a:rPr lang="en-US" dirty="0" smtClean="0"/>
              <a:t>Monitor drug regimens.</a:t>
            </a:r>
          </a:p>
          <a:p>
            <a:pPr lvl="0"/>
            <a:r>
              <a:rPr lang="en-US" dirty="0" smtClean="0"/>
              <a:t>Work with patients to develop a plan to reduce risk of side effects and drug interactions.</a:t>
            </a:r>
          </a:p>
          <a:p>
            <a:pPr lvl="0"/>
            <a:r>
              <a:rPr lang="en-US" dirty="0" smtClean="0"/>
              <a:t>Advise patients on how to take medications properly.</a:t>
            </a:r>
          </a:p>
          <a:p>
            <a:pPr lvl="0"/>
            <a:r>
              <a:rPr lang="en-US" dirty="0" smtClean="0"/>
              <a:t>Provide other information to help control diabetes.</a:t>
            </a:r>
          </a:p>
          <a:p>
            <a:pPr lvl="0"/>
            <a:r>
              <a:rPr lang="en-US" dirty="0" smtClean="0"/>
              <a:t>Communicate with health care team.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80" y="1121734"/>
            <a:ext cx="1188720" cy="1188720"/>
          </a:xfrm>
          <a:prstGeom prst="rect">
            <a:avLst/>
          </a:prstGeom>
        </p:spPr>
      </p:pic>
      <p:sp>
        <p:nvSpPr>
          <p:cNvPr id="9" name="Rectangle 3"/>
          <p:cNvSpPr txBox="1">
            <a:spLocks noChangeArrowheads="1"/>
          </p:cNvSpPr>
          <p:nvPr/>
        </p:nvSpPr>
        <p:spPr>
          <a:xfrm>
            <a:off x="457200" y="5867400"/>
            <a:ext cx="8229600" cy="685800"/>
          </a:xfrm>
          <a:prstGeom prst="rect">
            <a:avLst/>
          </a:prstGeom>
        </p:spPr>
        <p:txBody>
          <a:bodyPr vert="horz" lIns="91440" tIns="45720" rIns="91440" bIns="4572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t>American Diabetes Association. Standards of medical care in diabetes—2012. </a:t>
            </a:r>
            <a:r>
              <a:rPr lang="en-US" sz="900" i="1" dirty="0"/>
              <a:t>Diabetes </a:t>
            </a:r>
            <a:r>
              <a:rPr lang="en-US" sz="900" i="1" dirty="0" smtClean="0"/>
              <a:t>Care</a:t>
            </a:r>
            <a:r>
              <a:rPr lang="en-US" sz="900" dirty="0" smtClean="0"/>
              <a:t> </a:t>
            </a:r>
            <a:r>
              <a:rPr lang="en-US" sz="900" dirty="0"/>
              <a:t>2012;35(1):S11–S63. Available </a:t>
            </a:r>
            <a:r>
              <a:rPr lang="en-US" sz="900" dirty="0" smtClean="0"/>
              <a:t>at  </a:t>
            </a:r>
            <a:r>
              <a:rPr lang="en-US" sz="900" dirty="0" smtClean="0">
                <a:hlinkClick r:id="rId4"/>
              </a:rPr>
              <a:t>http</a:t>
            </a:r>
            <a:r>
              <a:rPr lang="en-US" sz="900" dirty="0">
                <a:hlinkClick r:id="rId4"/>
              </a:rPr>
              <a:t>://care.diabetesjournals.org/content/35/Supplement_1/S11.full</a:t>
            </a:r>
            <a:r>
              <a:rPr lang="en-US" sz="900" dirty="0"/>
              <a:t>.</a:t>
            </a:r>
          </a:p>
        </p:txBody>
      </p:sp>
    </p:spTree>
    <p:extLst>
      <p:ext uri="{BB962C8B-B14F-4D97-AF65-F5344CB8AC3E}">
        <p14:creationId xmlns:p14="http://schemas.microsoft.com/office/powerpoint/2010/main" val="763017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sz="3000" dirty="0" smtClean="0">
                <a:solidFill>
                  <a:srgbClr val="004B87"/>
                </a:solidFill>
              </a:rPr>
              <a:t>Key Questions to Ask Your Patients </a:t>
            </a:r>
            <a:br>
              <a:rPr lang="en-US" sz="3000" dirty="0" smtClean="0">
                <a:solidFill>
                  <a:srgbClr val="004B87"/>
                </a:solidFill>
              </a:rPr>
            </a:br>
            <a:r>
              <a:rPr lang="en-US" sz="3000" dirty="0" smtClean="0">
                <a:solidFill>
                  <a:srgbClr val="004B87"/>
                </a:solidFill>
              </a:rPr>
              <a:t>About Medication Therapy Management</a:t>
            </a:r>
            <a:endParaRPr lang="en-US" sz="3000" dirty="0">
              <a:solidFill>
                <a:srgbClr val="004B87"/>
              </a:solidFill>
            </a:endParaRPr>
          </a:p>
        </p:txBody>
      </p:sp>
      <p:sp>
        <p:nvSpPr>
          <p:cNvPr id="3" name="Content Placeholder 2"/>
          <p:cNvSpPr>
            <a:spLocks noGrp="1"/>
          </p:cNvSpPr>
          <p:nvPr>
            <p:ph idx="1"/>
          </p:nvPr>
        </p:nvSpPr>
        <p:spPr>
          <a:xfrm>
            <a:off x="457200" y="2971800"/>
            <a:ext cx="8229600" cy="2974848"/>
          </a:xfrm>
        </p:spPr>
        <p:txBody>
          <a:bodyPr/>
          <a:lstStyle/>
          <a:p>
            <a:pPr marL="0" indent="0">
              <a:buNone/>
            </a:pPr>
            <a:r>
              <a:rPr lang="en-US" b="1" dirty="0" smtClean="0"/>
              <a:t>Patients should be referred to a pharmacist if the answers to these questions are “no” or “unsure”:</a:t>
            </a:r>
          </a:p>
          <a:p>
            <a:pPr lvl="0"/>
            <a:r>
              <a:rPr lang="en-US" dirty="0" smtClean="0"/>
              <a:t>Do you have a list of all your medicines, vitamins, and supplements? </a:t>
            </a:r>
          </a:p>
          <a:p>
            <a:pPr lvl="0"/>
            <a:r>
              <a:rPr lang="en-US" dirty="0" smtClean="0"/>
              <a:t>Do you know the reason why you take each medicine?</a:t>
            </a:r>
          </a:p>
          <a:p>
            <a:pPr lvl="0"/>
            <a:r>
              <a:rPr lang="en-US" dirty="0" smtClean="0"/>
              <a:t>Have you reported any side effects from your medicines to</a:t>
            </a:r>
            <a:br>
              <a:rPr lang="en-US" dirty="0" smtClean="0"/>
            </a:br>
            <a:r>
              <a:rPr lang="en-US" dirty="0" smtClean="0"/>
              <a:t>your pharmacist?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80" y="1121734"/>
            <a:ext cx="1188720" cy="1188720"/>
          </a:xfrm>
          <a:prstGeom prst="rect">
            <a:avLst/>
          </a:prstGeom>
        </p:spPr>
      </p:pic>
    </p:spTree>
    <p:extLst>
      <p:ext uri="{BB962C8B-B14F-4D97-AF65-F5344CB8AC3E}">
        <p14:creationId xmlns:p14="http://schemas.microsoft.com/office/powerpoint/2010/main" val="763017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Example: PPOD in Action</a:t>
            </a:r>
            <a:endParaRPr lang="en-US" dirty="0">
              <a:solidFill>
                <a:srgbClr val="004B87"/>
              </a:solidFill>
            </a:endParaRPr>
          </a:p>
        </p:txBody>
      </p:sp>
      <p:sp>
        <p:nvSpPr>
          <p:cNvPr id="3" name="Content Placeholder 2"/>
          <p:cNvSpPr>
            <a:spLocks noGrp="1"/>
          </p:cNvSpPr>
          <p:nvPr>
            <p:ph idx="1"/>
          </p:nvPr>
        </p:nvSpPr>
        <p:spPr>
          <a:xfrm>
            <a:off x="457200" y="2514600"/>
            <a:ext cx="8229600" cy="3962400"/>
          </a:xfrm>
        </p:spPr>
        <p:txBody>
          <a:bodyPr/>
          <a:lstStyle/>
          <a:p>
            <a:pPr lvl="0"/>
            <a:r>
              <a:rPr lang="en-US" dirty="0" smtClean="0"/>
              <a:t>40-year-old woman notices blurry vision and asks her pharmacist about reading glasses.</a:t>
            </a:r>
          </a:p>
          <a:p>
            <a:pPr lvl="0"/>
            <a:r>
              <a:rPr lang="en-US" dirty="0" smtClean="0"/>
              <a:t>Pharmacist discovers that patient was diagnosed with diabetes last year but did not return for follow-up appointment.</a:t>
            </a:r>
          </a:p>
          <a:p>
            <a:pPr lvl="0"/>
            <a:r>
              <a:rPr lang="en-US" dirty="0" smtClean="0"/>
              <a:t>Pharmacist advises that changes in vision may be a sign of diabetes, not a need for reading glasses.</a:t>
            </a:r>
          </a:p>
          <a:p>
            <a:pPr lvl="0"/>
            <a:r>
              <a:rPr lang="en-US" dirty="0" smtClean="0"/>
              <a:t>Pharmacist arranges primary care visit and eye care visit for </a:t>
            </a:r>
            <a:br>
              <a:rPr lang="en-US" dirty="0" smtClean="0"/>
            </a:br>
            <a:r>
              <a:rPr lang="en-US" dirty="0" smtClean="0"/>
              <a:t>follow-up.</a:t>
            </a:r>
          </a:p>
          <a:p>
            <a:pPr lvl="0"/>
            <a:r>
              <a:rPr lang="en-US" dirty="0" smtClean="0"/>
              <a:t>Pharmacist also refers her to the NDEP website at </a:t>
            </a:r>
            <a:r>
              <a:rPr lang="en-US" dirty="0" smtClean="0">
                <a:hlinkClick r:id="rId3"/>
              </a:rPr>
              <a:t>www.cdc.gov/diabetes/ndep</a:t>
            </a:r>
            <a:r>
              <a:rPr lang="en-US" dirty="0" smtClean="0"/>
              <a:t> for more materials.</a:t>
            </a:r>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280" y="1121734"/>
            <a:ext cx="1188720" cy="1188720"/>
          </a:xfrm>
          <a:prstGeom prst="rect">
            <a:avLst/>
          </a:prstGeom>
        </p:spPr>
      </p:pic>
    </p:spTree>
    <p:extLst>
      <p:ext uri="{BB962C8B-B14F-4D97-AF65-F5344CB8AC3E}">
        <p14:creationId xmlns:p14="http://schemas.microsoft.com/office/powerpoint/2010/main" val="763017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Foot Health and Diabetes</a:t>
            </a:r>
            <a:endParaRPr lang="en-US" dirty="0">
              <a:solidFill>
                <a:srgbClr val="004B87"/>
              </a:solidFill>
            </a:endParaRPr>
          </a:p>
        </p:txBody>
      </p:sp>
      <p:sp>
        <p:nvSpPr>
          <p:cNvPr id="3" name="Content Placeholder 2"/>
          <p:cNvSpPr>
            <a:spLocks noGrp="1"/>
          </p:cNvSpPr>
          <p:nvPr>
            <p:ph idx="1"/>
          </p:nvPr>
        </p:nvSpPr>
        <p:spPr>
          <a:xfrm>
            <a:off x="457200" y="2514600"/>
            <a:ext cx="8229600" cy="3962400"/>
          </a:xfrm>
        </p:spPr>
        <p:txBody>
          <a:bodyPr/>
          <a:lstStyle/>
          <a:p>
            <a:r>
              <a:rPr lang="en-US" dirty="0" smtClean="0"/>
              <a:t>More than 60% of nontraumatic lower-limb amputations occur in people with diabetes.</a:t>
            </a:r>
          </a:p>
          <a:p>
            <a:r>
              <a:rPr lang="en-US" dirty="0" smtClean="0"/>
              <a:t>Patients with diabetes are 15–26 times more likely to have an amputation than patients without diabetes.</a:t>
            </a:r>
          </a:p>
          <a:p>
            <a:r>
              <a:rPr lang="en-US" dirty="0" smtClean="0"/>
              <a:t>Up to 20% of diabetes patients who participate in routine foot care will have a treatable foot care problem.</a:t>
            </a:r>
          </a:p>
          <a:p>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80" y="1104366"/>
            <a:ext cx="1188720" cy="1188720"/>
          </a:xfrm>
          <a:prstGeom prst="rect">
            <a:avLst/>
          </a:prstGeom>
        </p:spPr>
      </p:pic>
      <p:sp>
        <p:nvSpPr>
          <p:cNvPr id="9" name="Rectangle 3"/>
          <p:cNvSpPr txBox="1">
            <a:spLocks noChangeArrowheads="1"/>
          </p:cNvSpPr>
          <p:nvPr/>
        </p:nvSpPr>
        <p:spPr>
          <a:xfrm>
            <a:off x="457200" y="5867400"/>
            <a:ext cx="8229600" cy="685800"/>
          </a:xfrm>
          <a:prstGeom prst="rect">
            <a:avLst/>
          </a:prstGeom>
        </p:spPr>
        <p:txBody>
          <a:bodyPr vert="horz" lIns="91440" tIns="45720" rIns="91440" bIns="4572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t>CDC. National diabetes fact sheet: National estimates and general information on diabetes and prediabetes in the United States, 2011. Atlanta, GA: U.S. Department of Health and Human Services, Centers for Disease Control and Prevention, 2011. Available at </a:t>
            </a:r>
            <a:r>
              <a:rPr lang="en-US" sz="900" u="sng" dirty="0">
                <a:hlinkClick r:id="rId4"/>
              </a:rPr>
              <a:t>http://www.cdc.gov/diabetes/pubs/factsheet11.htm</a:t>
            </a:r>
            <a:r>
              <a:rPr lang="en-US" sz="900" dirty="0"/>
              <a:t>.</a:t>
            </a:r>
          </a:p>
        </p:txBody>
      </p:sp>
    </p:spTree>
    <p:extLst>
      <p:ext uri="{BB962C8B-B14F-4D97-AF65-F5344CB8AC3E}">
        <p14:creationId xmlns:p14="http://schemas.microsoft.com/office/powerpoint/2010/main" val="3305593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3240" b="22096"/>
          <a:stretch/>
        </p:blipFill>
        <p:spPr>
          <a:xfrm>
            <a:off x="5257800" y="2718391"/>
            <a:ext cx="3886200" cy="2615609"/>
          </a:xfrm>
          <a:prstGeom prst="rect">
            <a:avLst/>
          </a:prstGeom>
        </p:spPr>
      </p:pic>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Foot Exams</a:t>
            </a:r>
            <a:endParaRPr lang="en-US" dirty="0">
              <a:solidFill>
                <a:srgbClr val="004B87"/>
              </a:solidFill>
            </a:endParaRPr>
          </a:p>
        </p:txBody>
      </p:sp>
      <p:sp>
        <p:nvSpPr>
          <p:cNvPr id="3" name="Content Placeholder 2"/>
          <p:cNvSpPr>
            <a:spLocks noGrp="1"/>
          </p:cNvSpPr>
          <p:nvPr>
            <p:ph idx="1"/>
          </p:nvPr>
        </p:nvSpPr>
        <p:spPr>
          <a:xfrm>
            <a:off x="457200" y="2514600"/>
            <a:ext cx="4724400" cy="3962400"/>
          </a:xfrm>
        </p:spPr>
        <p:txBody>
          <a:bodyPr/>
          <a:lstStyle/>
          <a:p>
            <a:pPr marL="0" indent="0">
              <a:buNone/>
            </a:pPr>
            <a:r>
              <a:rPr lang="en-US" dirty="0" smtClean="0"/>
              <a:t>Annual comprehensive exams: </a:t>
            </a:r>
          </a:p>
          <a:p>
            <a:r>
              <a:rPr lang="en-US" dirty="0" smtClean="0"/>
              <a:t>Help determine risk for developing foot complications.</a:t>
            </a:r>
          </a:p>
          <a:p>
            <a:r>
              <a:rPr lang="en-US" dirty="0" smtClean="0"/>
              <a:t>Educate high-risk patients on how </a:t>
            </a:r>
            <a:br>
              <a:rPr lang="en-US" dirty="0" smtClean="0"/>
            </a:br>
            <a:r>
              <a:rPr lang="en-US" dirty="0" smtClean="0"/>
              <a:t>to properly care for their feet.</a:t>
            </a:r>
          </a:p>
          <a:p>
            <a:r>
              <a:rPr lang="en-US" dirty="0" smtClean="0"/>
              <a:t>Prevent low-risk patients from becoming high-risk.</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280" y="1104366"/>
            <a:ext cx="1188720" cy="1188720"/>
          </a:xfrm>
          <a:prstGeom prst="rect">
            <a:avLst/>
          </a:prstGeom>
        </p:spPr>
      </p:pic>
    </p:spTree>
    <p:extLst>
      <p:ext uri="{BB962C8B-B14F-4D97-AF65-F5344CB8AC3E}">
        <p14:creationId xmlns:p14="http://schemas.microsoft.com/office/powerpoint/2010/main" val="366176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4B87"/>
                </a:solidFill>
              </a:rPr>
              <a:t>Background</a:t>
            </a:r>
            <a:endParaRPr lang="en-US" dirty="0">
              <a:solidFill>
                <a:srgbClr val="004B87"/>
              </a:solidFill>
            </a:endParaRPr>
          </a:p>
        </p:txBody>
      </p:sp>
      <p:sp>
        <p:nvSpPr>
          <p:cNvPr id="4" name="Content Placeholder 3"/>
          <p:cNvSpPr>
            <a:spLocks noGrp="1"/>
          </p:cNvSpPr>
          <p:nvPr>
            <p:ph type="body" idx="1"/>
          </p:nvPr>
        </p:nvSpPr>
        <p:spPr>
          <a:xfrm>
            <a:off x="457200" y="4214813"/>
            <a:ext cx="7772400" cy="1500187"/>
          </a:xfrm>
        </p:spPr>
        <p:txBody>
          <a:bodyPr/>
          <a:lstStyle/>
          <a:p>
            <a:pPr marL="342900" indent="-342900">
              <a:buFont typeface="Arial" pitchFamily="34" charset="0"/>
              <a:buChar char="•"/>
            </a:pPr>
            <a:r>
              <a:rPr lang="en-US" dirty="0" smtClean="0"/>
              <a:t>National Diabetes Education Program (NDEP)</a:t>
            </a:r>
          </a:p>
          <a:p>
            <a:pPr marL="342900" indent="-342900">
              <a:buFont typeface="Arial" pitchFamily="34" charset="0"/>
              <a:buChar char="•"/>
            </a:pPr>
            <a:r>
              <a:rPr lang="en-US" dirty="0" smtClean="0"/>
              <a:t>Diabetes Overview</a:t>
            </a:r>
          </a:p>
          <a:p>
            <a:pPr marL="342900" indent="-342900">
              <a:buFont typeface="Arial" pitchFamily="34" charset="0"/>
              <a:buChar char="•"/>
            </a:pPr>
            <a:r>
              <a:rPr lang="en-US" dirty="0" smtClean="0"/>
              <a:t>PPOD and Why It’s Important</a:t>
            </a:r>
          </a:p>
        </p:txBody>
      </p:sp>
      <p:grpSp>
        <p:nvGrpSpPr>
          <p:cNvPr id="12" name="Group 11"/>
          <p:cNvGrpSpPr/>
          <p:nvPr/>
        </p:nvGrpSpPr>
        <p:grpSpPr>
          <a:xfrm>
            <a:off x="538242" y="2590800"/>
            <a:ext cx="5461000" cy="1365250"/>
            <a:chOff x="2133600" y="1905000"/>
            <a:chExt cx="4754880" cy="118872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320" y="1905000"/>
              <a:ext cx="1188720" cy="118872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9760" y="1905000"/>
              <a:ext cx="1188720" cy="118872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1040" y="1905000"/>
              <a:ext cx="1188720" cy="118872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1905000"/>
              <a:ext cx="1188720" cy="1188720"/>
            </a:xfrm>
            <a:prstGeom prst="rect">
              <a:avLst/>
            </a:prstGeom>
          </p:spPr>
        </p:pic>
      </p:grpSp>
    </p:spTree>
    <p:extLst>
      <p:ext uri="{BB962C8B-B14F-4D97-AF65-F5344CB8AC3E}">
        <p14:creationId xmlns:p14="http://schemas.microsoft.com/office/powerpoint/2010/main" val="724071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Key Questions to Ask Your Patients About Foot Health</a:t>
            </a:r>
            <a:endParaRPr lang="en-US" dirty="0">
              <a:solidFill>
                <a:srgbClr val="004B87"/>
              </a:solidFill>
            </a:endParaRPr>
          </a:p>
        </p:txBody>
      </p:sp>
      <p:sp>
        <p:nvSpPr>
          <p:cNvPr id="3" name="Content Placeholder 2"/>
          <p:cNvSpPr>
            <a:spLocks noGrp="1"/>
          </p:cNvSpPr>
          <p:nvPr>
            <p:ph idx="1"/>
          </p:nvPr>
        </p:nvSpPr>
        <p:spPr>
          <a:xfrm>
            <a:off x="457200" y="2895600"/>
            <a:ext cx="8229600" cy="3203448"/>
          </a:xfrm>
        </p:spPr>
        <p:txBody>
          <a:bodyPr/>
          <a:lstStyle/>
          <a:p>
            <a:pPr marL="0" indent="0">
              <a:buNone/>
            </a:pPr>
            <a:r>
              <a:rPr lang="en-US" b="1" dirty="0" smtClean="0"/>
              <a:t>Patients should be referred to a podiatrist if the answers to these questions are “no” or “unsure”:</a:t>
            </a:r>
          </a:p>
          <a:p>
            <a:r>
              <a:rPr lang="en-US" dirty="0" smtClean="0"/>
              <a:t>Do you get a full foot exam by a podiatrist at least once a year?</a:t>
            </a:r>
          </a:p>
          <a:p>
            <a:pPr lvl="0"/>
            <a:r>
              <a:rPr lang="en-US" dirty="0" smtClean="0"/>
              <a:t>Do you know how diabetes can affect your feet?</a:t>
            </a:r>
          </a:p>
          <a:p>
            <a:pPr lvl="0"/>
            <a:r>
              <a:rPr lang="en-US" dirty="0" smtClean="0"/>
              <a:t>Do you know how to check your feet every day?</a:t>
            </a:r>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80" y="1104366"/>
            <a:ext cx="1188720" cy="1188720"/>
          </a:xfrm>
          <a:prstGeom prst="rect">
            <a:avLst/>
          </a:prstGeom>
        </p:spPr>
      </p:pic>
    </p:spTree>
    <p:extLst>
      <p:ext uri="{BB962C8B-B14F-4D97-AF65-F5344CB8AC3E}">
        <p14:creationId xmlns:p14="http://schemas.microsoft.com/office/powerpoint/2010/main" val="924441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7388" b="27586"/>
          <a:stretch/>
        </p:blipFill>
        <p:spPr>
          <a:xfrm>
            <a:off x="5867400" y="2718392"/>
            <a:ext cx="3276600" cy="2205317"/>
          </a:xfrm>
          <a:prstGeom prst="rect">
            <a:avLst/>
          </a:prstGeom>
        </p:spPr>
      </p:pic>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Example: PPOD in Action</a:t>
            </a:r>
            <a:endParaRPr lang="en-US" dirty="0">
              <a:solidFill>
                <a:srgbClr val="004B87"/>
              </a:solidFill>
            </a:endParaRPr>
          </a:p>
        </p:txBody>
      </p:sp>
      <p:sp>
        <p:nvSpPr>
          <p:cNvPr id="3" name="Content Placeholder 2"/>
          <p:cNvSpPr>
            <a:spLocks noGrp="1"/>
          </p:cNvSpPr>
          <p:nvPr>
            <p:ph idx="1"/>
          </p:nvPr>
        </p:nvSpPr>
        <p:spPr>
          <a:xfrm>
            <a:off x="457200" y="2438400"/>
            <a:ext cx="5105400" cy="3962400"/>
          </a:xfrm>
        </p:spPr>
        <p:txBody>
          <a:bodyPr/>
          <a:lstStyle/>
          <a:p>
            <a:pPr lvl="0"/>
            <a:r>
              <a:rPr lang="en-US" dirty="0" smtClean="0"/>
              <a:t>A 70-year-old man consults a podiatrist because of corns on his feet, which he says have caused him not to walk much.</a:t>
            </a:r>
          </a:p>
          <a:p>
            <a:pPr lvl="0"/>
            <a:r>
              <a:rPr lang="en-US" dirty="0" smtClean="0"/>
              <a:t>The podiatrist explains that regular exercise has many benefits, including diabetes prevention and management.</a:t>
            </a:r>
          </a:p>
          <a:p>
            <a:pPr lvl="0"/>
            <a:r>
              <a:rPr lang="en-US" dirty="0" smtClean="0"/>
              <a:t>The podiatrist shares the PPOD fact sheet for patients, </a:t>
            </a:r>
            <a:r>
              <a:rPr lang="en-US" i="1" dirty="0" smtClean="0"/>
              <a:t>Diabetes and You: Your Feet Matter!</a:t>
            </a:r>
            <a:r>
              <a:rPr lang="en-US" dirty="0" smtClean="0"/>
              <a:t>, and points out the website and toll-free number for more resources.</a:t>
            </a:r>
          </a:p>
          <a:p>
            <a:pPr lvl="0"/>
            <a:endParaRPr lang="en-US" dirty="0" smtClean="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280" y="1104366"/>
            <a:ext cx="1188720" cy="1188720"/>
          </a:xfrm>
          <a:prstGeom prst="rect">
            <a:avLst/>
          </a:prstGeom>
        </p:spPr>
      </p:pic>
    </p:spTree>
    <p:extLst>
      <p:ext uri="{BB962C8B-B14F-4D97-AF65-F5344CB8AC3E}">
        <p14:creationId xmlns:p14="http://schemas.microsoft.com/office/powerpoint/2010/main" val="1071227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Eye Health</a:t>
            </a:r>
            <a:endParaRPr lang="en-US" dirty="0">
              <a:solidFill>
                <a:srgbClr val="004B87"/>
              </a:solidFill>
            </a:endParaRPr>
          </a:p>
        </p:txBody>
      </p:sp>
      <p:sp>
        <p:nvSpPr>
          <p:cNvPr id="3" name="Content Placeholder 2"/>
          <p:cNvSpPr>
            <a:spLocks noGrp="1"/>
          </p:cNvSpPr>
          <p:nvPr>
            <p:ph idx="1"/>
          </p:nvPr>
        </p:nvSpPr>
        <p:spPr>
          <a:xfrm>
            <a:off x="457200" y="2514600"/>
            <a:ext cx="4495800" cy="3962400"/>
          </a:xfrm>
        </p:spPr>
        <p:txBody>
          <a:bodyPr/>
          <a:lstStyle/>
          <a:p>
            <a:r>
              <a:rPr lang="en-US" dirty="0" smtClean="0"/>
              <a:t>11% of U.S. adults with diabetes have a form of visual impairment. </a:t>
            </a:r>
          </a:p>
          <a:p>
            <a:r>
              <a:rPr lang="en-US" dirty="0" smtClean="0"/>
              <a:t>Adults with visual function loss are at least 90% more likely to have depression than those without visual function loss.</a:t>
            </a:r>
          </a:p>
          <a:p>
            <a:endParaRPr lang="en-US" dirty="0" smtClean="0"/>
          </a:p>
          <a:p>
            <a:pPr lvl="1"/>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3819"/>
          <a:stretch/>
        </p:blipFill>
        <p:spPr>
          <a:xfrm>
            <a:off x="5257800" y="2718392"/>
            <a:ext cx="3890096" cy="261560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9176" y="1109682"/>
            <a:ext cx="1188720" cy="1188720"/>
          </a:xfrm>
          <a:prstGeom prst="rect">
            <a:avLst/>
          </a:prstGeom>
        </p:spPr>
      </p:pic>
      <p:sp>
        <p:nvSpPr>
          <p:cNvPr id="11" name="Rectangle 3"/>
          <p:cNvSpPr txBox="1">
            <a:spLocks noChangeArrowheads="1"/>
          </p:cNvSpPr>
          <p:nvPr/>
        </p:nvSpPr>
        <p:spPr>
          <a:xfrm>
            <a:off x="457200" y="5867400"/>
            <a:ext cx="8229600" cy="685800"/>
          </a:xfrm>
          <a:prstGeom prst="rect">
            <a:avLst/>
          </a:prstGeom>
        </p:spPr>
        <p:txBody>
          <a:bodyPr vert="horz" lIns="91440" tIns="45720" rIns="91440" bIns="4572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t>CDC. National diabetes fact sheet: National estimates and general information on diabetes and prediabetes in the United States, 2011. Atlanta, GA: U.S. Department of Health and Human Services, Centers for Disease Control and Prevention, 2011. Available at </a:t>
            </a:r>
            <a:r>
              <a:rPr lang="en-US" sz="900" u="sng" dirty="0">
                <a:hlinkClick r:id="rId5"/>
              </a:rPr>
              <a:t>http://www.cdc.gov/diabetes/pubs/factsheet11.htm</a:t>
            </a:r>
            <a:r>
              <a:rPr lang="en-US" sz="900" dirty="0"/>
              <a:t>.</a:t>
            </a:r>
          </a:p>
          <a:p>
            <a:pPr marL="0" indent="0">
              <a:buNone/>
            </a:pPr>
            <a:r>
              <a:rPr lang="en-US" sz="900" dirty="0"/>
              <a:t>Zhang, X, Bullard, KM, Cotch, MF, et al. Association between depression and functional vision loss in persons 20 years of age or older in the United States, NHANES 2005–2008. </a:t>
            </a:r>
            <a:r>
              <a:rPr lang="en-US" sz="900" i="1" dirty="0"/>
              <a:t>JAMA Ophthalmol</a:t>
            </a:r>
            <a:r>
              <a:rPr lang="en-US" sz="900" dirty="0"/>
              <a:t>.</a:t>
            </a:r>
            <a:r>
              <a:rPr lang="en-US" sz="900" i="1" dirty="0"/>
              <a:t> </a:t>
            </a:r>
            <a:r>
              <a:rPr lang="en-US" sz="900" dirty="0"/>
              <a:t>2013; 131(5): 573–81. Doi: 10.1001/jama ophthalmol.2013.2597. Available at </a:t>
            </a:r>
            <a:r>
              <a:rPr lang="en-US" sz="900" u="sng" dirty="0">
                <a:hlinkClick r:id="rId6"/>
              </a:rPr>
              <a:t>http://archopht.jamanetwork.com/mobile/article.aspx?articleid=1660943</a:t>
            </a:r>
            <a:r>
              <a:rPr lang="en-US" sz="900" u="sng" dirty="0"/>
              <a:t>.</a:t>
            </a:r>
            <a:endParaRPr lang="en-US" sz="900" dirty="0"/>
          </a:p>
        </p:txBody>
      </p:sp>
    </p:spTree>
    <p:extLst>
      <p:ext uri="{BB962C8B-B14F-4D97-AF65-F5344CB8AC3E}">
        <p14:creationId xmlns:p14="http://schemas.microsoft.com/office/powerpoint/2010/main" val="603872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Eye Exams</a:t>
            </a:r>
            <a:endParaRPr lang="en-US" dirty="0">
              <a:solidFill>
                <a:srgbClr val="004B87"/>
              </a:solidFill>
            </a:endParaRPr>
          </a:p>
        </p:txBody>
      </p:sp>
      <p:sp>
        <p:nvSpPr>
          <p:cNvPr id="3" name="Content Placeholder 2"/>
          <p:cNvSpPr>
            <a:spLocks noGrp="1"/>
          </p:cNvSpPr>
          <p:nvPr>
            <p:ph idx="1"/>
          </p:nvPr>
        </p:nvSpPr>
        <p:spPr>
          <a:xfrm>
            <a:off x="457200" y="2514600"/>
            <a:ext cx="8229600" cy="3962400"/>
          </a:xfrm>
        </p:spPr>
        <p:txBody>
          <a:bodyPr/>
          <a:lstStyle/>
          <a:p>
            <a:pPr marL="0" indent="0">
              <a:buNone/>
            </a:pPr>
            <a:r>
              <a:rPr lang="en-US" dirty="0" smtClean="0"/>
              <a:t>Annual comprehensive vision evaluations with a dilated </a:t>
            </a:r>
            <a:br>
              <a:rPr lang="en-US" dirty="0" smtClean="0"/>
            </a:br>
            <a:r>
              <a:rPr lang="en-US" dirty="0" smtClean="0"/>
              <a:t>retinal examination:</a:t>
            </a:r>
          </a:p>
          <a:p>
            <a:pPr marL="339725" lvl="1" indent="-339725">
              <a:buFont typeface="Arial" pitchFamily="34" charset="0"/>
              <a:buChar char="•"/>
            </a:pPr>
            <a:r>
              <a:rPr lang="en-US" dirty="0" smtClean="0"/>
              <a:t>Educate high-risk patients on how to care for and monitor their </a:t>
            </a:r>
            <a:br>
              <a:rPr lang="en-US" dirty="0" smtClean="0"/>
            </a:br>
            <a:r>
              <a:rPr lang="en-US" dirty="0" smtClean="0"/>
              <a:t>eye health.</a:t>
            </a:r>
          </a:p>
          <a:p>
            <a:pPr marL="339725" lvl="1" indent="-339725">
              <a:buFont typeface="Arial" pitchFamily="34" charset="0"/>
              <a:buChar char="•"/>
            </a:pPr>
            <a:r>
              <a:rPr lang="en-US" dirty="0" smtClean="0"/>
              <a:t>Prevent low-risk patients from becoming high-risk.</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176" y="1109682"/>
            <a:ext cx="1188720" cy="1188720"/>
          </a:xfrm>
          <a:prstGeom prst="rect">
            <a:avLst/>
          </a:prstGeom>
        </p:spPr>
      </p:pic>
    </p:spTree>
    <p:extLst>
      <p:ext uri="{BB962C8B-B14F-4D97-AF65-F5344CB8AC3E}">
        <p14:creationId xmlns:p14="http://schemas.microsoft.com/office/powerpoint/2010/main" val="3726934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Key Questions to Ask Your Patients About Eye Health</a:t>
            </a:r>
            <a:endParaRPr lang="en-US" dirty="0">
              <a:solidFill>
                <a:srgbClr val="004B87"/>
              </a:solidFill>
            </a:endParaRPr>
          </a:p>
        </p:txBody>
      </p:sp>
      <p:sp>
        <p:nvSpPr>
          <p:cNvPr id="11266" name="Rectangle 3"/>
          <p:cNvSpPr>
            <a:spLocks noGrp="1" noChangeArrowheads="1"/>
          </p:cNvSpPr>
          <p:nvPr>
            <p:ph idx="1"/>
          </p:nvPr>
        </p:nvSpPr>
        <p:spPr>
          <a:xfrm>
            <a:off x="457200" y="2971800"/>
            <a:ext cx="8229600" cy="2365248"/>
          </a:xfrm>
        </p:spPr>
        <p:txBody>
          <a:bodyPr/>
          <a:lstStyle/>
          <a:p>
            <a:pPr marL="0" indent="0">
              <a:buNone/>
            </a:pPr>
            <a:r>
              <a:rPr lang="en-US" b="1" dirty="0" smtClean="0"/>
              <a:t>Patients should be referred to an optometrist if the answers to these questions are “no” or “unsure”:</a:t>
            </a:r>
          </a:p>
          <a:p>
            <a:pPr lvl="0"/>
            <a:r>
              <a:rPr lang="en-US" dirty="0" smtClean="0"/>
              <a:t>Do you get a full eye exam with dilated pupils at least once a year?</a:t>
            </a:r>
          </a:p>
          <a:p>
            <a:pPr lvl="0"/>
            <a:r>
              <a:rPr lang="en-US" dirty="0" smtClean="0"/>
              <a:t>Do you know how diabetes can affect your eyes?</a:t>
            </a:r>
          </a:p>
          <a:p>
            <a:pPr lvl="0"/>
            <a:r>
              <a:rPr lang="en-US" dirty="0" smtClean="0"/>
              <a:t>Do you know what to do if you have vision changes?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176" y="1109682"/>
            <a:ext cx="1188720" cy="1188720"/>
          </a:xfrm>
          <a:prstGeom prst="rect">
            <a:avLst/>
          </a:prstGeom>
        </p:spPr>
      </p:pic>
    </p:spTree>
    <p:extLst>
      <p:ext uri="{BB962C8B-B14F-4D97-AF65-F5344CB8AC3E}">
        <p14:creationId xmlns:p14="http://schemas.microsoft.com/office/powerpoint/2010/main" val="3492909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Example: PPOD in Action</a:t>
            </a:r>
            <a:endParaRPr lang="en-US" dirty="0">
              <a:solidFill>
                <a:srgbClr val="004B87"/>
              </a:solidFill>
            </a:endParaRPr>
          </a:p>
        </p:txBody>
      </p:sp>
      <p:sp>
        <p:nvSpPr>
          <p:cNvPr id="3" name="Content Placeholder 2"/>
          <p:cNvSpPr>
            <a:spLocks noGrp="1"/>
          </p:cNvSpPr>
          <p:nvPr>
            <p:ph idx="1"/>
          </p:nvPr>
        </p:nvSpPr>
        <p:spPr>
          <a:xfrm>
            <a:off x="457200" y="2514600"/>
            <a:ext cx="8229600" cy="3962400"/>
          </a:xfrm>
        </p:spPr>
        <p:txBody>
          <a:bodyPr/>
          <a:lstStyle/>
          <a:p>
            <a:r>
              <a:rPr lang="en-US" dirty="0" smtClean="0"/>
              <a:t>A 45-year-old African American woman brings her mother for her annual comprehensive diabetes eye exam.</a:t>
            </a:r>
          </a:p>
          <a:p>
            <a:r>
              <a:rPr lang="en-US" dirty="0" smtClean="0"/>
              <a:t>The eye care provider asks if she has ever considered that she, too, is at risk for developing type 2 diabetes.</a:t>
            </a:r>
          </a:p>
          <a:p>
            <a:r>
              <a:rPr lang="en-US" dirty="0" smtClean="0"/>
              <a:t>The provider gives the woman </a:t>
            </a:r>
            <a:r>
              <a:rPr lang="en-US" i="1" dirty="0" smtClean="0"/>
              <a:t>NDEP’s Am I At Risk? </a:t>
            </a:r>
            <a:r>
              <a:rPr lang="en-US" dirty="0" smtClean="0"/>
              <a:t>brochure and points out the NDEP website and toll-free number for more information and resources.</a:t>
            </a:r>
          </a:p>
          <a:p>
            <a:r>
              <a:rPr lang="en-US" dirty="0" smtClean="0"/>
              <a:t>The provider suggests the woman make a follow-up appointment with her own primary care provider.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176" y="1109682"/>
            <a:ext cx="1188720" cy="1188720"/>
          </a:xfrm>
          <a:prstGeom prst="rect">
            <a:avLst/>
          </a:prstGeom>
        </p:spPr>
      </p:pic>
    </p:spTree>
    <p:extLst>
      <p:ext uri="{BB962C8B-B14F-4D97-AF65-F5344CB8AC3E}">
        <p14:creationId xmlns:p14="http://schemas.microsoft.com/office/powerpoint/2010/main" val="521131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Oral Health and Diabetes</a:t>
            </a:r>
            <a:endParaRPr lang="en-US" dirty="0">
              <a:solidFill>
                <a:srgbClr val="004B87"/>
              </a:solidFill>
            </a:endParaRPr>
          </a:p>
        </p:txBody>
      </p:sp>
      <p:sp>
        <p:nvSpPr>
          <p:cNvPr id="3" name="Content Placeholder 2"/>
          <p:cNvSpPr>
            <a:spLocks noGrp="1"/>
          </p:cNvSpPr>
          <p:nvPr>
            <p:ph idx="1"/>
          </p:nvPr>
        </p:nvSpPr>
        <p:spPr>
          <a:xfrm>
            <a:off x="457200" y="2514600"/>
            <a:ext cx="8229600" cy="3962400"/>
          </a:xfrm>
        </p:spPr>
        <p:txBody>
          <a:bodyPr/>
          <a:lstStyle/>
          <a:p>
            <a:r>
              <a:rPr lang="en-US" dirty="0" smtClean="0"/>
              <a:t>85% of patients with type 2 diabetes report that they have received no information on the association between diabetes and oral health.</a:t>
            </a:r>
          </a:p>
          <a:p>
            <a:r>
              <a:rPr lang="en-US" dirty="0" smtClean="0"/>
              <a:t>Periodontal disease has been associated with poor glycemic control.</a:t>
            </a:r>
          </a:p>
          <a:p>
            <a:r>
              <a:rPr lang="en-US" dirty="0" smtClean="0"/>
              <a:t>Tobacco use and poor nutrition are risk factors for compromised </a:t>
            </a:r>
            <a:br>
              <a:rPr lang="en-US" dirty="0" smtClean="0"/>
            </a:br>
            <a:r>
              <a:rPr lang="en-US" dirty="0" smtClean="0"/>
              <a:t>oral health.</a:t>
            </a:r>
          </a:p>
          <a:p>
            <a:pPr lvl="1"/>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9" y="1111101"/>
            <a:ext cx="1188720" cy="1188720"/>
          </a:xfrm>
          <a:prstGeom prst="rect">
            <a:avLst/>
          </a:prstGeom>
        </p:spPr>
      </p:pic>
      <p:sp>
        <p:nvSpPr>
          <p:cNvPr id="10" name="Rectangle 3"/>
          <p:cNvSpPr txBox="1">
            <a:spLocks noChangeArrowheads="1"/>
          </p:cNvSpPr>
          <p:nvPr/>
        </p:nvSpPr>
        <p:spPr>
          <a:xfrm>
            <a:off x="457200" y="5867400"/>
            <a:ext cx="8229600" cy="685800"/>
          </a:xfrm>
          <a:prstGeom prst="rect">
            <a:avLst/>
          </a:prstGeom>
        </p:spPr>
        <p:txBody>
          <a:bodyPr vert="horz" lIns="91440" tIns="45720" rIns="91440" bIns="4572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900" dirty="0"/>
              <a:t>Sandberg GE, Sundberg HE, Wikblad KF. A controlled study of oral self-care and self-perceived oral health in type 2 diabetic patients. </a:t>
            </a:r>
            <a:r>
              <a:rPr lang="en-US" sz="900" i="1" dirty="0"/>
              <a:t>Acta Odontol Scan</a:t>
            </a:r>
            <a:r>
              <a:rPr lang="en-US" sz="900" dirty="0"/>
              <a:t>.</a:t>
            </a:r>
            <a:r>
              <a:rPr lang="en-US" sz="900" i="1" dirty="0"/>
              <a:t> </a:t>
            </a:r>
            <a:r>
              <a:rPr lang="en-US" sz="900" dirty="0"/>
              <a:t>2001;59(1):28–33. Available at </a:t>
            </a:r>
            <a:r>
              <a:rPr lang="en-US" sz="900" dirty="0">
                <a:hlinkClick r:id="rId4"/>
              </a:rPr>
              <a:t>http://informahealthcare.com/doi/abs/10.1080/000163501300035742</a:t>
            </a:r>
            <a:r>
              <a:rPr lang="en-US" sz="900" dirty="0"/>
              <a:t>.</a:t>
            </a:r>
          </a:p>
        </p:txBody>
      </p:sp>
    </p:spTree>
    <p:extLst>
      <p:ext uri="{BB962C8B-B14F-4D97-AF65-F5344CB8AC3E}">
        <p14:creationId xmlns:p14="http://schemas.microsoft.com/office/powerpoint/2010/main" val="2282888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Oral Health Exams</a:t>
            </a:r>
            <a:endParaRPr lang="en-US" dirty="0">
              <a:solidFill>
                <a:srgbClr val="004B87"/>
              </a:solidFill>
            </a:endParaRPr>
          </a:p>
        </p:txBody>
      </p:sp>
      <p:sp>
        <p:nvSpPr>
          <p:cNvPr id="3" name="Content Placeholder 2"/>
          <p:cNvSpPr>
            <a:spLocks noGrp="1"/>
          </p:cNvSpPr>
          <p:nvPr>
            <p:ph idx="1"/>
          </p:nvPr>
        </p:nvSpPr>
        <p:spPr>
          <a:xfrm>
            <a:off x="457200" y="2514600"/>
            <a:ext cx="8229600" cy="3962400"/>
          </a:xfrm>
        </p:spPr>
        <p:txBody>
          <a:bodyPr/>
          <a:lstStyle/>
          <a:p>
            <a:r>
              <a:rPr lang="en-US" dirty="0" smtClean="0"/>
              <a:t>Encourage regular (annual or more frequent) oral examinations.</a:t>
            </a:r>
          </a:p>
          <a:p>
            <a:pPr lvl="0"/>
            <a:r>
              <a:rPr lang="en-US" dirty="0" smtClean="0"/>
              <a:t>Educate patients about: </a:t>
            </a:r>
          </a:p>
          <a:p>
            <a:pPr lvl="1"/>
            <a:r>
              <a:rPr lang="en-US" dirty="0" smtClean="0"/>
              <a:t>The link between diabetes and oral health.</a:t>
            </a:r>
          </a:p>
          <a:p>
            <a:pPr lvl="1"/>
            <a:r>
              <a:rPr lang="en-US" dirty="0" smtClean="0"/>
              <a:t>Self-management skills to properly care for teeth. </a:t>
            </a:r>
          </a:p>
          <a:p>
            <a:pPr lvl="0"/>
            <a:r>
              <a:rPr lang="en-US" dirty="0" smtClean="0"/>
              <a:t>Prevent low-risk patients from becoming high-risk.</a:t>
            </a:r>
          </a:p>
          <a:p>
            <a:endParaRPr lang="en-US" dirty="0" smtClean="0"/>
          </a:p>
          <a:p>
            <a:endParaRPr lang="en-US" dirty="0" smtClean="0"/>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9" y="1111101"/>
            <a:ext cx="1188720" cy="1188720"/>
          </a:xfrm>
          <a:prstGeom prst="rect">
            <a:avLst/>
          </a:prstGeom>
        </p:spPr>
      </p:pic>
    </p:spTree>
    <p:extLst>
      <p:ext uri="{BB962C8B-B14F-4D97-AF65-F5344CB8AC3E}">
        <p14:creationId xmlns:p14="http://schemas.microsoft.com/office/powerpoint/2010/main" val="1109308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Key Questions to Ask Your Patients </a:t>
            </a:r>
            <a:br>
              <a:rPr lang="en-US" dirty="0" smtClean="0">
                <a:solidFill>
                  <a:srgbClr val="004B87"/>
                </a:solidFill>
              </a:rPr>
            </a:br>
            <a:r>
              <a:rPr lang="en-US" dirty="0" smtClean="0">
                <a:solidFill>
                  <a:srgbClr val="004B87"/>
                </a:solidFill>
              </a:rPr>
              <a:t>About Oral Health</a:t>
            </a:r>
            <a:endParaRPr lang="en-US" dirty="0">
              <a:solidFill>
                <a:srgbClr val="004B87"/>
              </a:solidFill>
            </a:endParaRPr>
          </a:p>
        </p:txBody>
      </p:sp>
      <p:sp>
        <p:nvSpPr>
          <p:cNvPr id="3" name="Content Placeholder 2"/>
          <p:cNvSpPr>
            <a:spLocks noGrp="1"/>
          </p:cNvSpPr>
          <p:nvPr>
            <p:ph idx="1"/>
          </p:nvPr>
        </p:nvSpPr>
        <p:spPr>
          <a:xfrm>
            <a:off x="457200" y="2971800"/>
            <a:ext cx="8229600" cy="2974848"/>
          </a:xfrm>
        </p:spPr>
        <p:txBody>
          <a:bodyPr/>
          <a:lstStyle/>
          <a:p>
            <a:pPr marL="0" indent="0">
              <a:buNone/>
            </a:pPr>
            <a:r>
              <a:rPr lang="en-US" b="1" dirty="0" smtClean="0"/>
              <a:t>Patients should be referred to a dentist if the answers to these questions are “no” or “unsure”:</a:t>
            </a:r>
          </a:p>
          <a:p>
            <a:pPr lvl="0"/>
            <a:r>
              <a:rPr lang="en-US" dirty="0" smtClean="0"/>
              <a:t>Do you visit your dental provider at least once a year for a full </a:t>
            </a:r>
            <a:br>
              <a:rPr lang="en-US" dirty="0" smtClean="0"/>
            </a:br>
            <a:r>
              <a:rPr lang="en-US" dirty="0" smtClean="0"/>
              <a:t>mouth exam?</a:t>
            </a:r>
          </a:p>
          <a:p>
            <a:pPr lvl="0"/>
            <a:r>
              <a:rPr lang="en-US" dirty="0" smtClean="0"/>
              <a:t>Do you know how diabetes can affect your teeth and gums?</a:t>
            </a:r>
          </a:p>
          <a:p>
            <a:pPr lvl="0"/>
            <a:r>
              <a:rPr lang="en-US" dirty="0" smtClean="0"/>
              <a:t>Do you know the early signs of tooth, mouth, and gum problems?</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9" y="1111101"/>
            <a:ext cx="1188720" cy="1188720"/>
          </a:xfrm>
          <a:prstGeom prst="rect">
            <a:avLst/>
          </a:prstGeom>
        </p:spPr>
      </p:pic>
    </p:spTree>
    <p:extLst>
      <p:ext uri="{BB962C8B-B14F-4D97-AF65-F5344CB8AC3E}">
        <p14:creationId xmlns:p14="http://schemas.microsoft.com/office/powerpoint/2010/main" val="242004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73352"/>
            <a:ext cx="8229600" cy="1143000"/>
          </a:xfrm>
        </p:spPr>
        <p:txBody>
          <a:bodyPr anchor="t" anchorCtr="0"/>
          <a:lstStyle/>
          <a:p>
            <a:r>
              <a:rPr lang="en-US" dirty="0" smtClean="0">
                <a:solidFill>
                  <a:srgbClr val="004B87"/>
                </a:solidFill>
              </a:rPr>
              <a:t>Example: PPOD in Action</a:t>
            </a:r>
            <a:endParaRPr lang="en-US" dirty="0">
              <a:solidFill>
                <a:srgbClr val="004B87"/>
              </a:solidFill>
            </a:endParaRPr>
          </a:p>
        </p:txBody>
      </p:sp>
      <p:sp>
        <p:nvSpPr>
          <p:cNvPr id="103426" name="Rectangle 3"/>
          <p:cNvSpPr>
            <a:spLocks noGrp="1" noChangeArrowheads="1"/>
          </p:cNvSpPr>
          <p:nvPr>
            <p:ph idx="1"/>
          </p:nvPr>
        </p:nvSpPr>
        <p:spPr>
          <a:xfrm>
            <a:off x="457200" y="2514600"/>
            <a:ext cx="5638800" cy="3962400"/>
          </a:xfrm>
        </p:spPr>
        <p:txBody>
          <a:bodyPr/>
          <a:lstStyle/>
          <a:p>
            <a:r>
              <a:rPr lang="en-US" dirty="0" smtClean="0"/>
              <a:t>A dental patient is scheduled for a procedure, but she doesn’t understand how to manage the timing of her insulin injections.</a:t>
            </a:r>
          </a:p>
          <a:p>
            <a:r>
              <a:rPr lang="en-US" dirty="0" smtClean="0"/>
              <a:t>The dentist arranges a pharmacy consultation for the patient.</a:t>
            </a:r>
          </a:p>
          <a:p>
            <a:r>
              <a:rPr lang="en-US" dirty="0" smtClean="0"/>
              <a:t>The patient and pharmacist develop an individualized medication schedule together.</a:t>
            </a:r>
          </a:p>
          <a:p>
            <a:pPr lvl="1"/>
            <a:endParaRPr lang="en-US" dirty="0" smtClean="0"/>
          </a:p>
          <a:p>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9" y="1111101"/>
            <a:ext cx="1188720" cy="118872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9538" b="19537"/>
          <a:stretch/>
        </p:blipFill>
        <p:spPr>
          <a:xfrm>
            <a:off x="6281927" y="2718391"/>
            <a:ext cx="2862072" cy="2615609"/>
          </a:xfrm>
          <a:prstGeom prst="rect">
            <a:avLst/>
          </a:prstGeom>
        </p:spPr>
      </p:pic>
    </p:spTree>
    <p:extLst>
      <p:ext uri="{BB962C8B-B14F-4D97-AF65-F5344CB8AC3E}">
        <p14:creationId xmlns:p14="http://schemas.microsoft.com/office/powerpoint/2010/main" val="193240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73352"/>
            <a:ext cx="8229600" cy="1143000"/>
          </a:xfrm>
        </p:spPr>
        <p:txBody>
          <a:bodyPr anchor="t" anchorCtr="0"/>
          <a:lstStyle/>
          <a:p>
            <a:r>
              <a:rPr lang="en-US" dirty="0" smtClean="0">
                <a:solidFill>
                  <a:srgbClr val="004B87"/>
                </a:solidFill>
              </a:rPr>
              <a:t>What Is NDEP?</a:t>
            </a:r>
            <a:endParaRPr lang="en-US" dirty="0">
              <a:solidFill>
                <a:srgbClr val="004B87"/>
              </a:solidFill>
            </a:endParaRPr>
          </a:p>
        </p:txBody>
      </p:sp>
      <p:sp>
        <p:nvSpPr>
          <p:cNvPr id="3" name="Content Placeholder 2"/>
          <p:cNvSpPr>
            <a:spLocks noGrp="1"/>
          </p:cNvSpPr>
          <p:nvPr>
            <p:ph idx="1"/>
          </p:nvPr>
        </p:nvSpPr>
        <p:spPr>
          <a:xfrm>
            <a:off x="457200" y="2514600"/>
            <a:ext cx="8229600" cy="3962400"/>
          </a:xfrm>
        </p:spPr>
        <p:txBody>
          <a:bodyPr/>
          <a:lstStyle/>
          <a:p>
            <a:r>
              <a:rPr lang="en-US" dirty="0" smtClean="0"/>
              <a:t>Established in 1997 as an initiative of the U.S. Department of Health and Human Services to:</a:t>
            </a:r>
          </a:p>
          <a:p>
            <a:pPr lvl="1"/>
            <a:r>
              <a:rPr lang="en-US" dirty="0" smtClean="0"/>
              <a:t>Promote early diagnosis.</a:t>
            </a:r>
          </a:p>
          <a:p>
            <a:pPr lvl="1"/>
            <a:r>
              <a:rPr lang="en-US" dirty="0" smtClean="0"/>
              <a:t>Improve diabetes management and outcomes.</a:t>
            </a:r>
          </a:p>
          <a:p>
            <a:pPr lvl="1"/>
            <a:r>
              <a:rPr lang="en-US" dirty="0" smtClean="0"/>
              <a:t>Prevent/delay the onset of type 2 diabetes in the United States and its territories.</a:t>
            </a:r>
          </a:p>
          <a:p>
            <a:r>
              <a:rPr lang="en-US" dirty="0" smtClean="0"/>
              <a:t>Jointly sponsored by Centers for Disease Control and Prevention (CDC) and National Institutes of Health (NIH).</a:t>
            </a:r>
          </a:p>
          <a:p>
            <a:r>
              <a:rPr lang="en-US" dirty="0" smtClean="0"/>
              <a:t>Involves 200+ federal, state, and private sector agency partners.</a:t>
            </a:r>
            <a:endParaRPr lang="en-US" dirty="0"/>
          </a:p>
        </p:txBody>
      </p:sp>
    </p:spTree>
    <p:extLst>
      <p:ext uri="{BB962C8B-B14F-4D97-AF65-F5344CB8AC3E}">
        <p14:creationId xmlns:p14="http://schemas.microsoft.com/office/powerpoint/2010/main" val="969897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1"/>
            <a:ext cx="7772400" cy="762000"/>
          </a:xfrm>
        </p:spPr>
        <p:txBody>
          <a:bodyPr anchor="t" anchorCtr="0"/>
          <a:lstStyle/>
          <a:p>
            <a:r>
              <a:rPr lang="en-US" dirty="0" smtClean="0">
                <a:solidFill>
                  <a:srgbClr val="004B87"/>
                </a:solidFill>
              </a:rPr>
              <a:t>Implementation</a:t>
            </a:r>
            <a:endParaRPr lang="en-US" dirty="0">
              <a:solidFill>
                <a:srgbClr val="004B87"/>
              </a:solidFill>
            </a:endParaRPr>
          </a:p>
        </p:txBody>
      </p:sp>
      <p:sp>
        <p:nvSpPr>
          <p:cNvPr id="3" name="Text Placeholder 2"/>
          <p:cNvSpPr>
            <a:spLocks noGrp="1"/>
          </p:cNvSpPr>
          <p:nvPr>
            <p:ph type="body" idx="1"/>
          </p:nvPr>
        </p:nvSpPr>
        <p:spPr>
          <a:xfrm>
            <a:off x="457200" y="4214813"/>
            <a:ext cx="7772400" cy="1500187"/>
          </a:xfrm>
        </p:spPr>
        <p:txBody>
          <a:bodyPr/>
          <a:lstStyle/>
          <a:p>
            <a:pPr marL="342900" indent="-342900">
              <a:buFont typeface="Arial" pitchFamily="34" charset="0"/>
              <a:buChar char="•"/>
            </a:pPr>
            <a:r>
              <a:rPr lang="en-US" dirty="0" smtClean="0"/>
              <a:t>What Is Included in the PPOD Toolkit?</a:t>
            </a:r>
          </a:p>
          <a:p>
            <a:pPr marL="342900" indent="-342900">
              <a:buFont typeface="Arial" pitchFamily="34" charset="0"/>
              <a:buChar char="•"/>
            </a:pPr>
            <a:r>
              <a:rPr lang="en-US" dirty="0" smtClean="0"/>
              <a:t>Other NDEP Resources</a:t>
            </a:r>
          </a:p>
          <a:p>
            <a:pPr marL="342900" indent="-342900">
              <a:buFont typeface="Arial" pitchFamily="34" charset="0"/>
              <a:buChar char="•"/>
            </a:pPr>
            <a:r>
              <a:rPr lang="en-US" dirty="0" smtClean="0"/>
              <a:t>How to Get Started</a:t>
            </a:r>
          </a:p>
        </p:txBody>
      </p:sp>
      <p:grpSp>
        <p:nvGrpSpPr>
          <p:cNvPr id="21" name="Group 20"/>
          <p:cNvGrpSpPr/>
          <p:nvPr/>
        </p:nvGrpSpPr>
        <p:grpSpPr>
          <a:xfrm>
            <a:off x="538242" y="2590800"/>
            <a:ext cx="5461000" cy="1365250"/>
            <a:chOff x="2133600" y="1905000"/>
            <a:chExt cx="4754880" cy="118872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320" y="1905000"/>
              <a:ext cx="1188720" cy="118872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9760" y="1905000"/>
              <a:ext cx="1188720" cy="1188720"/>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1040" y="1905000"/>
              <a:ext cx="1188720" cy="1188720"/>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1905000"/>
              <a:ext cx="1188720" cy="1188720"/>
            </a:xfrm>
            <a:prstGeom prst="rect">
              <a:avLst/>
            </a:prstGeom>
          </p:spPr>
        </p:pic>
      </p:grpSp>
    </p:spTree>
    <p:extLst>
      <p:ext uri="{BB962C8B-B14F-4D97-AF65-F5344CB8AC3E}">
        <p14:creationId xmlns:p14="http://schemas.microsoft.com/office/powerpoint/2010/main" val="856095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What Is Included in the PPOD Toolkit?</a:t>
            </a:r>
            <a:endParaRPr lang="en-US" dirty="0">
              <a:solidFill>
                <a:srgbClr val="004B87"/>
              </a:solidFill>
            </a:endParaRPr>
          </a:p>
        </p:txBody>
      </p:sp>
      <p:sp>
        <p:nvSpPr>
          <p:cNvPr id="6" name="Content Placeholder 5"/>
          <p:cNvSpPr>
            <a:spLocks noGrp="1"/>
          </p:cNvSpPr>
          <p:nvPr>
            <p:ph idx="1"/>
          </p:nvPr>
        </p:nvSpPr>
        <p:spPr>
          <a:xfrm>
            <a:off x="457200" y="2514600"/>
            <a:ext cx="8229600" cy="3962400"/>
          </a:xfrm>
        </p:spPr>
        <p:txBody>
          <a:bodyPr/>
          <a:lstStyle/>
          <a:p>
            <a:r>
              <a:rPr lang="en-US" i="1" dirty="0" smtClean="0"/>
              <a:t>Working Together to Manage Diabetes: </a:t>
            </a:r>
            <a:br>
              <a:rPr lang="en-US" i="1" dirty="0" smtClean="0"/>
            </a:br>
            <a:r>
              <a:rPr lang="en-US" i="1" dirty="0" smtClean="0"/>
              <a:t>A Guide for Pharmacy, Podiatry, Optometry, and Dentistry</a:t>
            </a:r>
          </a:p>
          <a:p>
            <a:r>
              <a:rPr lang="en-US" dirty="0" smtClean="0"/>
              <a:t>Patient education sheet and patient care checklist</a:t>
            </a:r>
          </a:p>
          <a:p>
            <a:r>
              <a:rPr lang="en-US" dirty="0" smtClean="0"/>
              <a:t>Patient fact sheet series:</a:t>
            </a:r>
          </a:p>
          <a:p>
            <a:pPr lvl="1"/>
            <a:r>
              <a:rPr lang="en-US" i="1" dirty="0" smtClean="0"/>
              <a:t>Diabetes and You: Your Eyes Matter!</a:t>
            </a:r>
          </a:p>
          <a:p>
            <a:pPr lvl="1"/>
            <a:r>
              <a:rPr lang="en-US" i="1" dirty="0" smtClean="0"/>
              <a:t>Diabetes and You: Your Teeth Matter!</a:t>
            </a:r>
          </a:p>
          <a:p>
            <a:pPr lvl="1"/>
            <a:r>
              <a:rPr lang="en-US" i="1" dirty="0" smtClean="0"/>
              <a:t>Diabetes and You: Your Feet Matter!</a:t>
            </a:r>
          </a:p>
          <a:p>
            <a:pPr lvl="1"/>
            <a:r>
              <a:rPr lang="en-US" i="1" dirty="0" smtClean="0"/>
              <a:t>Diabetes and You: All Medicines Matter!</a:t>
            </a:r>
          </a:p>
          <a:p>
            <a:r>
              <a:rPr lang="en-US" dirty="0" smtClean="0"/>
              <a:t>PPOD PowerPoint presentation</a:t>
            </a:r>
          </a:p>
          <a:p>
            <a:r>
              <a:rPr lang="en-US" dirty="0" smtClean="0"/>
              <a:t>PPOD promotional materials</a:t>
            </a:r>
          </a:p>
          <a:p>
            <a:r>
              <a:rPr lang="en-US" i="1" dirty="0" smtClean="0"/>
              <a:t>Working Together Medications Supplement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114800"/>
            <a:ext cx="2895600" cy="1930400"/>
          </a:xfrm>
          <a:prstGeom prst="rect">
            <a:avLst/>
          </a:prstGeom>
        </p:spPr>
      </p:pic>
    </p:spTree>
    <p:extLst>
      <p:ext uri="{BB962C8B-B14F-4D97-AF65-F5344CB8AC3E}">
        <p14:creationId xmlns:p14="http://schemas.microsoft.com/office/powerpoint/2010/main" val="2464971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PPOD Multidisciplinary Patient Care Checklist </a:t>
            </a:r>
            <a:endParaRPr lang="en-US" dirty="0">
              <a:solidFill>
                <a:srgbClr val="004B87"/>
              </a:solidFill>
            </a:endParaRPr>
          </a:p>
        </p:txBody>
      </p:sp>
      <p:sp>
        <p:nvSpPr>
          <p:cNvPr id="4" name="Content Placeholder 3"/>
          <p:cNvSpPr>
            <a:spLocks noGrp="1"/>
          </p:cNvSpPr>
          <p:nvPr>
            <p:ph idx="1"/>
          </p:nvPr>
        </p:nvSpPr>
        <p:spPr>
          <a:xfrm>
            <a:off x="457200" y="2971800"/>
            <a:ext cx="5181600" cy="3203448"/>
          </a:xfrm>
        </p:spPr>
        <p:txBody>
          <a:bodyPr/>
          <a:lstStyle/>
          <a:p>
            <a:r>
              <a:rPr lang="en-US" dirty="0" smtClean="0"/>
              <a:t>Promotes increased collaboration among all members of the health care team.</a:t>
            </a:r>
          </a:p>
          <a:p>
            <a:r>
              <a:rPr lang="en-US" dirty="0" smtClean="0"/>
              <a:t>Documents key exam measures for sharing with providers and patients.</a:t>
            </a:r>
          </a:p>
          <a:p>
            <a:endParaRPr lang="en-US" dirty="0" smtClean="0"/>
          </a:p>
          <a:p>
            <a:pPr marL="0" indent="0">
              <a:buNone/>
            </a:pPr>
            <a:r>
              <a:rPr lang="en-US" dirty="0" smtClean="0"/>
              <a:t>During pilot test of checklist, 74.3% of providers stated they were likely to change their practice to more of a team approach.</a:t>
            </a:r>
            <a:endParaRPr lang="en-US"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185" t="12642" r="19147" b="4296"/>
          <a:stretch/>
        </p:blipFill>
        <p:spPr bwMode="auto">
          <a:xfrm>
            <a:off x="6172200" y="2718391"/>
            <a:ext cx="2971800" cy="348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091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PPOD Patient Fact Sheets</a:t>
            </a:r>
            <a:endParaRPr lang="en-US" dirty="0">
              <a:solidFill>
                <a:srgbClr val="004B87"/>
              </a:solidFill>
            </a:endParaRPr>
          </a:p>
        </p:txBody>
      </p:sp>
      <p:sp>
        <p:nvSpPr>
          <p:cNvPr id="3" name="Content Placeholder 2"/>
          <p:cNvSpPr>
            <a:spLocks noGrp="1"/>
          </p:cNvSpPr>
          <p:nvPr>
            <p:ph idx="1"/>
          </p:nvPr>
        </p:nvSpPr>
        <p:spPr>
          <a:xfrm>
            <a:off x="457200" y="2514600"/>
            <a:ext cx="5562600" cy="3962400"/>
          </a:xfrm>
        </p:spPr>
        <p:txBody>
          <a:bodyPr/>
          <a:lstStyle/>
          <a:p>
            <a:r>
              <a:rPr lang="en-US" dirty="0" smtClean="0"/>
              <a:t>Created a general diabetes PPOD fact sheet for patients.</a:t>
            </a:r>
          </a:p>
          <a:p>
            <a:r>
              <a:rPr lang="en-US" dirty="0" smtClean="0"/>
              <a:t>Pilot tested with patients. </a:t>
            </a:r>
          </a:p>
          <a:p>
            <a:r>
              <a:rPr lang="en-US" dirty="0" smtClean="0"/>
              <a:t>Reviewed content for health literacy.</a:t>
            </a:r>
          </a:p>
          <a:p>
            <a:r>
              <a:rPr lang="en-US" dirty="0" smtClean="0"/>
              <a:t>Developed four new fact sheets—one for each PPOD specialty area.</a:t>
            </a:r>
            <a:endParaRPr 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14" t="10054" r="23534" b="4793"/>
          <a:stretch/>
        </p:blipFill>
        <p:spPr bwMode="auto">
          <a:xfrm>
            <a:off x="6297283" y="2514600"/>
            <a:ext cx="2769080" cy="3617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501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Guiding Principles of Diabetes Care booklet"/>
          <p:cNvPicPr>
            <a:picLocks noChangeAspect="1" noChangeArrowheads="1"/>
          </p:cNvPicPr>
          <p:nvPr/>
        </p:nvPicPr>
        <p:blipFill>
          <a:blip r:embed="rId3" cstate="print"/>
          <a:srcRect/>
          <a:stretch>
            <a:fillRect/>
          </a:stretch>
        </p:blipFill>
        <p:spPr bwMode="auto">
          <a:xfrm>
            <a:off x="2667000" y="4572000"/>
            <a:ext cx="1406525" cy="1828800"/>
          </a:xfrm>
          <a:prstGeom prst="rect">
            <a:avLst/>
          </a:prstGeom>
          <a:noFill/>
          <a:effectLst>
            <a:outerShdw blurRad="50800" dist="38100" dir="2700000" algn="tl" rotWithShape="0">
              <a:prstClr val="black">
                <a:alpha val="40000"/>
              </a:prstClr>
            </a:outerShdw>
          </a:effectLst>
        </p:spPr>
      </p:pic>
      <p:pic>
        <p:nvPicPr>
          <p:cNvPr id="10" name="Picture 3" descr="Team Care guide"/>
          <p:cNvPicPr>
            <a:picLocks noChangeAspect="1" noChangeArrowheads="1"/>
          </p:cNvPicPr>
          <p:nvPr/>
        </p:nvPicPr>
        <p:blipFill>
          <a:blip r:embed="rId4" cstate="print"/>
          <a:srcRect/>
          <a:stretch>
            <a:fillRect/>
          </a:stretch>
        </p:blipFill>
        <p:spPr bwMode="auto">
          <a:xfrm rot="300000">
            <a:off x="5867400" y="4724400"/>
            <a:ext cx="1413452" cy="1828800"/>
          </a:xfrm>
          <a:prstGeom prst="rect">
            <a:avLst/>
          </a:prstGeom>
          <a:noFill/>
          <a:effectLst>
            <a:outerShdw blurRad="50800" dist="38100" dir="2700000" algn="tl" rotWithShape="0">
              <a:prstClr val="black">
                <a:alpha val="40000"/>
              </a:prstClr>
            </a:outerShdw>
          </a:effectLst>
        </p:spPr>
      </p:pic>
      <p:grpSp>
        <p:nvGrpSpPr>
          <p:cNvPr id="5" name="Group 4"/>
          <p:cNvGrpSpPr/>
          <p:nvPr/>
        </p:nvGrpSpPr>
        <p:grpSpPr>
          <a:xfrm>
            <a:off x="5715000" y="2514600"/>
            <a:ext cx="2875883" cy="1982998"/>
            <a:chOff x="5029200" y="3332181"/>
            <a:chExt cx="3124200" cy="2154219"/>
          </a:xfrm>
        </p:grpSpPr>
        <p:pic>
          <p:nvPicPr>
            <p:cNvPr id="6" name="Picture 11" descr="Know Your Blood Sugar Numbers tip she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00000">
              <a:off x="5029200" y="3332181"/>
              <a:ext cx="1413164" cy="1828800"/>
            </a:xfrm>
            <a:prstGeom prst="rect">
              <a:avLst/>
            </a:prstGeom>
            <a:noFill/>
            <a:ln w="3175">
              <a:solidFill>
                <a:schemeClr val="accent1">
                  <a:lumMod val="20000"/>
                  <a:lumOff val="8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12" descr="Tips to Help You Stay Healthy tip she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00000">
              <a:off x="6740237" y="3332181"/>
              <a:ext cx="1413163" cy="1828800"/>
            </a:xfrm>
            <a:prstGeom prst="rect">
              <a:avLst/>
            </a:prstGeom>
            <a:noFill/>
            <a:ln w="3175">
              <a:solidFill>
                <a:schemeClr val="accent1">
                  <a:lumMod val="20000"/>
                  <a:lumOff val="8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13" descr="Help A Loved One with Diabetes tip she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8182" y="3657600"/>
              <a:ext cx="1413164" cy="1828800"/>
            </a:xfrm>
            <a:prstGeom prst="rect">
              <a:avLst/>
            </a:prstGeom>
            <a:noFill/>
            <a:ln w="3175">
              <a:solidFill>
                <a:schemeClr val="accent1">
                  <a:lumMod val="20000"/>
                  <a:lumOff val="8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Other NDEP Resources Available Online</a:t>
            </a:r>
            <a:endParaRPr lang="en-US" dirty="0">
              <a:solidFill>
                <a:srgbClr val="004B87"/>
              </a:solidFill>
            </a:endParaRPr>
          </a:p>
        </p:txBody>
      </p:sp>
      <p:sp>
        <p:nvSpPr>
          <p:cNvPr id="4" name="Content Placeholder 3"/>
          <p:cNvSpPr>
            <a:spLocks noGrp="1"/>
          </p:cNvSpPr>
          <p:nvPr>
            <p:ph idx="1"/>
          </p:nvPr>
        </p:nvSpPr>
        <p:spPr>
          <a:xfrm>
            <a:off x="457200" y="2514600"/>
            <a:ext cx="8229600" cy="3962400"/>
          </a:xfrm>
        </p:spPr>
        <p:txBody>
          <a:bodyPr/>
          <a:lstStyle/>
          <a:p>
            <a:pPr marL="0" indent="0">
              <a:buNone/>
            </a:pPr>
            <a:r>
              <a:rPr lang="en-US" dirty="0" smtClean="0"/>
              <a:t>Resources available for many audiences:</a:t>
            </a:r>
          </a:p>
          <a:p>
            <a:r>
              <a:rPr lang="en-US" dirty="0" smtClean="0"/>
              <a:t>Individuals with all types of diabetes</a:t>
            </a:r>
          </a:p>
          <a:p>
            <a:r>
              <a:rPr lang="en-US" dirty="0" smtClean="0"/>
              <a:t>Individuals at risk for type 2 diabetes</a:t>
            </a:r>
          </a:p>
          <a:p>
            <a:r>
              <a:rPr lang="en-US" dirty="0" smtClean="0"/>
              <a:t>Health care professionals</a:t>
            </a:r>
            <a:endParaRPr lang="en-US" dirty="0"/>
          </a:p>
        </p:txBody>
      </p:sp>
      <p:pic>
        <p:nvPicPr>
          <p:cNvPr id="3" name="Picture 2" descr="feet_hcguide-1.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20000">
            <a:off x="729372" y="4584865"/>
            <a:ext cx="1407160" cy="1819603"/>
          </a:xfrm>
          <a:prstGeom prst="rect">
            <a:avLst/>
          </a:prstGeom>
          <a:noFill/>
          <a:effectLst>
            <a:outerShdw blurRad="50800" dist="38100" dir="2700000" algn="tl" rotWithShape="0">
              <a:prstClr val="black">
                <a:alpha val="40000"/>
              </a:prstClr>
            </a:outerShdw>
          </a:effectLst>
        </p:spPr>
      </p:pic>
      <p:pic>
        <p:nvPicPr>
          <p:cNvPr id="12" name="Picture 11" descr="NDEP4_TakeCareOfFeet_4c_508-1.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5800" y="4267200"/>
            <a:ext cx="914400" cy="1828800"/>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3776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PPOD: How to Get Started</a:t>
            </a:r>
            <a:endParaRPr lang="en-US" dirty="0">
              <a:solidFill>
                <a:srgbClr val="004B87"/>
              </a:solidFill>
            </a:endParaRPr>
          </a:p>
        </p:txBody>
      </p:sp>
      <p:sp>
        <p:nvSpPr>
          <p:cNvPr id="3" name="Content Placeholder 2"/>
          <p:cNvSpPr>
            <a:spLocks noGrp="1"/>
          </p:cNvSpPr>
          <p:nvPr>
            <p:ph idx="1"/>
          </p:nvPr>
        </p:nvSpPr>
        <p:spPr>
          <a:xfrm>
            <a:off x="457200" y="2514600"/>
            <a:ext cx="8229600" cy="3962400"/>
          </a:xfrm>
        </p:spPr>
        <p:txBody>
          <a:bodyPr/>
          <a:lstStyle/>
          <a:p>
            <a:r>
              <a:rPr lang="en-US" b="1" dirty="0" smtClean="0"/>
              <a:t>Review and download </a:t>
            </a:r>
            <a:r>
              <a:rPr lang="en-US" dirty="0" smtClean="0"/>
              <a:t>the PPOD Guide and other Toolkit materials at </a:t>
            </a:r>
            <a:r>
              <a:rPr lang="en-US" dirty="0">
                <a:hlinkClick r:id="rId3"/>
              </a:rPr>
              <a:t>www.cdc.gov/diabetes/ndep</a:t>
            </a:r>
            <a:r>
              <a:rPr lang="en-US" dirty="0" smtClean="0"/>
              <a:t>.</a:t>
            </a:r>
            <a:endParaRPr lang="en-US" dirty="0"/>
          </a:p>
          <a:p>
            <a:r>
              <a:rPr lang="en-US" b="1" dirty="0" smtClean="0"/>
              <a:t>Review and identify best strategies </a:t>
            </a:r>
            <a:r>
              <a:rPr lang="en-US" dirty="0" smtClean="0"/>
              <a:t>to implement PPOD in your practice. </a:t>
            </a:r>
          </a:p>
          <a:p>
            <a:r>
              <a:rPr lang="en-US" b="1" dirty="0" smtClean="0"/>
              <a:t>Share a consistent message </a:t>
            </a:r>
            <a:r>
              <a:rPr lang="en-US" dirty="0" smtClean="0"/>
              <a:t>with your patients about controlling their ABCs.</a:t>
            </a:r>
          </a:p>
          <a:p>
            <a:r>
              <a:rPr lang="en-US" b="1" dirty="0" smtClean="0"/>
              <a:t>Pay attention </a:t>
            </a:r>
            <a:r>
              <a:rPr lang="en-US" dirty="0" smtClean="0"/>
              <a:t>to signs of problems in other PPOD areas and </a:t>
            </a:r>
            <a:br>
              <a:rPr lang="en-US" dirty="0" smtClean="0"/>
            </a:br>
            <a:r>
              <a:rPr lang="en-US" b="1" dirty="0" smtClean="0"/>
              <a:t>make referrals. </a:t>
            </a:r>
          </a:p>
        </p:txBody>
      </p:sp>
    </p:spTree>
    <p:extLst>
      <p:ext uri="{BB962C8B-B14F-4D97-AF65-F5344CB8AC3E}">
        <p14:creationId xmlns:p14="http://schemas.microsoft.com/office/powerpoint/2010/main" val="2501030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382000" cy="1143000"/>
          </a:xfrm>
        </p:spPr>
        <p:txBody>
          <a:bodyPr anchor="t" anchorCtr="0"/>
          <a:lstStyle/>
          <a:p>
            <a:r>
              <a:rPr lang="en-US" dirty="0" smtClean="0">
                <a:solidFill>
                  <a:srgbClr val="004B87"/>
                </a:solidFill>
              </a:rPr>
              <a:t>Practice True Multidisciplinary Team Care!</a:t>
            </a:r>
            <a:endParaRPr lang="en-US" dirty="0">
              <a:solidFill>
                <a:srgbClr val="004B87"/>
              </a:solidFill>
            </a:endParaRPr>
          </a:p>
        </p:txBody>
      </p:sp>
      <p:sp>
        <p:nvSpPr>
          <p:cNvPr id="3" name="Content Placeholder 2"/>
          <p:cNvSpPr>
            <a:spLocks noGrp="1"/>
          </p:cNvSpPr>
          <p:nvPr>
            <p:ph idx="1"/>
          </p:nvPr>
        </p:nvSpPr>
        <p:spPr>
          <a:xfrm>
            <a:off x="457200" y="2514600"/>
            <a:ext cx="8229600" cy="3962400"/>
          </a:xfrm>
        </p:spPr>
        <p:txBody>
          <a:bodyPr/>
          <a:lstStyle/>
          <a:p>
            <a:r>
              <a:rPr lang="en-US" b="1" dirty="0" smtClean="0"/>
              <a:t>Collaborate</a:t>
            </a:r>
            <a:r>
              <a:rPr lang="en-US" dirty="0" smtClean="0"/>
              <a:t> with other health care providers, including </a:t>
            </a:r>
            <a:br>
              <a:rPr lang="en-US" dirty="0" smtClean="0"/>
            </a:br>
            <a:r>
              <a:rPr lang="en-US" b="1" dirty="0" smtClean="0"/>
              <a:t>p</a:t>
            </a:r>
            <a:r>
              <a:rPr lang="en-US" dirty="0" smtClean="0"/>
              <a:t>odiatrists, </a:t>
            </a:r>
            <a:r>
              <a:rPr lang="en-US" b="1" dirty="0" smtClean="0"/>
              <a:t>p</a:t>
            </a:r>
            <a:r>
              <a:rPr lang="en-US" dirty="0" smtClean="0"/>
              <a:t>harmacists, </a:t>
            </a:r>
            <a:r>
              <a:rPr lang="en-US" b="1" dirty="0" smtClean="0"/>
              <a:t>o</a:t>
            </a:r>
            <a:r>
              <a:rPr lang="en-US" dirty="0" smtClean="0"/>
              <a:t>ptometrists, and </a:t>
            </a:r>
            <a:r>
              <a:rPr lang="en-US" b="1" dirty="0" smtClean="0"/>
              <a:t>d</a:t>
            </a:r>
            <a:r>
              <a:rPr lang="en-US" dirty="0" smtClean="0"/>
              <a:t>entists, primary care physicians, nurse practitioners, diabetes educators, physician assistants, and community health workers.</a:t>
            </a:r>
          </a:p>
          <a:p>
            <a:r>
              <a:rPr lang="en-US" b="1" dirty="0" smtClean="0"/>
              <a:t>Network </a:t>
            </a:r>
            <a:r>
              <a:rPr lang="en-US" dirty="0" smtClean="0"/>
              <a:t>with local associations and local chapters of national associations.</a:t>
            </a:r>
          </a:p>
          <a:p>
            <a:r>
              <a:rPr lang="en-US" dirty="0" smtClean="0"/>
              <a:t>Consider creating a </a:t>
            </a:r>
            <a:r>
              <a:rPr lang="en-US" b="1" dirty="0" smtClean="0"/>
              <a:t>local PPOD coalition </a:t>
            </a:r>
            <a:r>
              <a:rPr lang="en-US" dirty="0" smtClean="0"/>
              <a:t>in your state</a:t>
            </a:r>
            <a:br>
              <a:rPr lang="en-US" dirty="0" smtClean="0"/>
            </a:br>
            <a:r>
              <a:rPr lang="en-US" dirty="0" smtClean="0"/>
              <a:t>or community.</a:t>
            </a:r>
          </a:p>
          <a:p>
            <a:r>
              <a:rPr lang="en-US" b="1" dirty="0" smtClean="0"/>
              <a:t>Tailor and use PPOD materials </a:t>
            </a:r>
            <a:r>
              <a:rPr lang="en-US" dirty="0" smtClean="0"/>
              <a:t>for patients in your practice and providers in your coalition.</a:t>
            </a:r>
          </a:p>
          <a:p>
            <a:endParaRPr lang="en-US" dirty="0"/>
          </a:p>
        </p:txBody>
      </p:sp>
    </p:spTree>
    <p:extLst>
      <p:ext uri="{BB962C8B-B14F-4D97-AF65-F5344CB8AC3E}">
        <p14:creationId xmlns:p14="http://schemas.microsoft.com/office/powerpoint/2010/main" val="1127528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4B87"/>
                </a:solidFill>
              </a:rPr>
              <a:t>Thank you!</a:t>
            </a:r>
            <a:endParaRPr lang="en-US" dirty="0">
              <a:solidFill>
                <a:srgbClr val="004B87"/>
              </a:solidFill>
            </a:endParaRPr>
          </a:p>
        </p:txBody>
      </p:sp>
      <p:sp>
        <p:nvSpPr>
          <p:cNvPr id="12" name="Text Placeholder 11"/>
          <p:cNvSpPr>
            <a:spLocks noGrp="1"/>
          </p:cNvSpPr>
          <p:nvPr>
            <p:ph type="body" idx="1"/>
          </p:nvPr>
        </p:nvSpPr>
        <p:spPr>
          <a:xfrm>
            <a:off x="457200" y="4191000"/>
            <a:ext cx="7772400" cy="1500187"/>
          </a:xfrm>
        </p:spPr>
        <p:txBody>
          <a:bodyPr/>
          <a:lstStyle/>
          <a:p>
            <a:r>
              <a:rPr lang="en-US" sz="2400" b="1" dirty="0" smtClean="0">
                <a:solidFill>
                  <a:srgbClr val="004165"/>
                </a:solidFill>
              </a:rPr>
              <a:t>Visit</a:t>
            </a:r>
            <a:r>
              <a:rPr lang="en-US" sz="2400" b="1" dirty="0" smtClean="0"/>
              <a:t> </a:t>
            </a:r>
            <a:r>
              <a:rPr lang="en-US" sz="2400" b="1" dirty="0">
                <a:hlinkClick r:id="rId3"/>
              </a:rPr>
              <a:t>www.cdc.gov/diabetes/ndep</a:t>
            </a:r>
            <a:r>
              <a:rPr lang="en-US" sz="2400" b="1" dirty="0" smtClean="0"/>
              <a:t> </a:t>
            </a:r>
          </a:p>
          <a:p>
            <a:r>
              <a:rPr lang="en-US" sz="2400" b="1" dirty="0" smtClean="0">
                <a:solidFill>
                  <a:srgbClr val="004165"/>
                </a:solidFill>
              </a:rPr>
              <a:t>for more resources for health care </a:t>
            </a:r>
          </a:p>
          <a:p>
            <a:r>
              <a:rPr lang="en-US" sz="2400" b="1" dirty="0" smtClean="0">
                <a:solidFill>
                  <a:srgbClr val="004165"/>
                </a:solidFill>
              </a:rPr>
              <a:t>professionals </a:t>
            </a:r>
            <a:r>
              <a:rPr lang="en-US" sz="2400" b="1" i="1" dirty="0" smtClean="0">
                <a:solidFill>
                  <a:srgbClr val="004165"/>
                </a:solidFill>
              </a:rPr>
              <a:t>and</a:t>
            </a:r>
            <a:r>
              <a:rPr lang="en-US" sz="2400" b="1" dirty="0" smtClean="0">
                <a:solidFill>
                  <a:srgbClr val="004165"/>
                </a:solidFill>
              </a:rPr>
              <a:t> patients.</a:t>
            </a:r>
            <a:endParaRPr lang="en-US" sz="2400" b="1" dirty="0">
              <a:solidFill>
                <a:srgbClr val="004165"/>
              </a:solidFill>
            </a:endParaRPr>
          </a:p>
        </p:txBody>
      </p:sp>
      <p:grpSp>
        <p:nvGrpSpPr>
          <p:cNvPr id="16" name="Group 15"/>
          <p:cNvGrpSpPr/>
          <p:nvPr/>
        </p:nvGrpSpPr>
        <p:grpSpPr>
          <a:xfrm>
            <a:off x="538242" y="2590800"/>
            <a:ext cx="5461000" cy="1365250"/>
            <a:chOff x="2133600" y="1905000"/>
            <a:chExt cx="4754880" cy="118872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2320" y="1905000"/>
              <a:ext cx="1188720" cy="118872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9760" y="1905000"/>
              <a:ext cx="1188720" cy="118872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1040" y="1905000"/>
              <a:ext cx="1188720" cy="118872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3600" y="1905000"/>
              <a:ext cx="1188720" cy="1188720"/>
            </a:xfrm>
            <a:prstGeom prst="rect">
              <a:avLst/>
            </a:prstGeom>
          </p:spPr>
        </p:pic>
      </p:grpSp>
    </p:spTree>
    <p:extLst>
      <p:ext uri="{BB962C8B-B14F-4D97-AF65-F5344CB8AC3E}">
        <p14:creationId xmlns:p14="http://schemas.microsoft.com/office/powerpoint/2010/main" val="2600549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08750" y="6443246"/>
            <a:ext cx="2406650" cy="230832"/>
          </a:xfrm>
          <a:prstGeom prst="rect">
            <a:avLst/>
          </a:prstGeom>
        </p:spPr>
        <p:txBody>
          <a:bodyPr wrap="square">
            <a:spAutoFit/>
          </a:bodyPr>
          <a:lstStyle/>
          <a:p>
            <a:pPr lvl="0" algn="ctr"/>
            <a:r>
              <a:rPr lang="en-US" sz="900" kern="0" dirty="0" smtClean="0">
                <a:solidFill>
                  <a:prstClr val="black"/>
                </a:solidFill>
              </a:rPr>
              <a:t>January 2014</a:t>
            </a:r>
            <a:endParaRPr lang="en-US" sz="900" kern="0" dirty="0">
              <a:solidFill>
                <a:prstClr val="black"/>
              </a:solidFill>
            </a:endParaRPr>
          </a:p>
        </p:txBody>
      </p:sp>
      <p:pic>
        <p:nvPicPr>
          <p:cNvPr id="5" name="Picture 4" descr="HHS_NIH_CDC_Logo_Lockup_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528846"/>
            <a:ext cx="2501900" cy="800320"/>
          </a:xfrm>
          <a:prstGeom prst="rect">
            <a:avLst/>
          </a:prstGeom>
        </p:spPr>
      </p:pic>
      <p:sp>
        <p:nvSpPr>
          <p:cNvPr id="7" name="Text Placeholder 2"/>
          <p:cNvSpPr txBox="1">
            <a:spLocks/>
          </p:cNvSpPr>
          <p:nvPr/>
        </p:nvSpPr>
        <p:spPr>
          <a:xfrm>
            <a:off x="914400" y="3376613"/>
            <a:ext cx="7772400" cy="1500187"/>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For more </a:t>
            </a:r>
            <a:r>
              <a:rPr lang="en-US" sz="1800" dirty="0" smtClean="0"/>
              <a:t>information, </a:t>
            </a:r>
            <a:r>
              <a:rPr lang="en-US" sz="1800" dirty="0"/>
              <a:t>call 1-800-CDC-INFO (800-232-4636)</a:t>
            </a:r>
          </a:p>
          <a:p>
            <a:pPr marL="0" indent="0">
              <a:buNone/>
            </a:pPr>
            <a:r>
              <a:rPr lang="en-US" sz="1800" dirty="0"/>
              <a:t>TTY </a:t>
            </a:r>
            <a:r>
              <a:rPr lang="en-US" sz="1800" dirty="0" smtClean="0"/>
              <a:t>1-888-232-6348 </a:t>
            </a:r>
            <a:r>
              <a:rPr lang="en-US" sz="1800" dirty="0"/>
              <a:t>or visit </a:t>
            </a:r>
            <a:r>
              <a:rPr lang="en-US" sz="1800" b="1" dirty="0">
                <a:hlinkClick r:id="rId3"/>
              </a:rPr>
              <a:t>www.cdc.gov/info</a:t>
            </a:r>
            <a:r>
              <a:rPr lang="en-US" sz="1800" dirty="0"/>
              <a:t>.</a:t>
            </a:r>
            <a:r>
              <a:rPr lang="en-US" sz="1800" b="1" dirty="0"/>
              <a:t> </a:t>
            </a:r>
            <a:endParaRPr lang="en-US" sz="1800" dirty="0"/>
          </a:p>
          <a:p>
            <a:pPr marL="0" indent="0">
              <a:buNone/>
            </a:pPr>
            <a:r>
              <a:rPr lang="en-US" sz="1800" dirty="0"/>
              <a:t>To order resources, visit </a:t>
            </a:r>
            <a:r>
              <a:rPr lang="en-US" sz="1800" b="1" dirty="0">
                <a:hlinkClick r:id="rId4"/>
              </a:rPr>
              <a:t>www.cdc.gov/diabetes/ndep</a:t>
            </a:r>
            <a:r>
              <a:rPr lang="en-US" sz="1800" dirty="0"/>
              <a:t>.</a:t>
            </a:r>
            <a:endParaRPr lang="en-US" sz="1800" dirty="0">
              <a:effectLst/>
            </a:endParaRPr>
          </a:p>
        </p:txBody>
      </p:sp>
      <p:pic>
        <p:nvPicPr>
          <p:cNvPr id="8" name="Picture 7" descr="Untitled-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660" y="1905000"/>
            <a:ext cx="7435948" cy="1331976"/>
          </a:xfrm>
          <a:prstGeom prst="rect">
            <a:avLst/>
          </a:prstGeom>
        </p:spPr>
      </p:pic>
    </p:spTree>
    <p:extLst>
      <p:ext uri="{BB962C8B-B14F-4D97-AF65-F5344CB8AC3E}">
        <p14:creationId xmlns:p14="http://schemas.microsoft.com/office/powerpoint/2010/main" val="316935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352"/>
            <a:ext cx="8229600" cy="1143000"/>
          </a:xfrm>
        </p:spPr>
        <p:txBody>
          <a:bodyPr anchor="t" anchorCtr="0"/>
          <a:lstStyle/>
          <a:p>
            <a:r>
              <a:rPr lang="en-US" dirty="0">
                <a:solidFill>
                  <a:srgbClr val="004B87"/>
                </a:solidFill>
              </a:rPr>
              <a:t>How Big Is the Problem</a:t>
            </a:r>
            <a:r>
              <a:rPr lang="en-US" dirty="0" smtClean="0">
                <a:solidFill>
                  <a:srgbClr val="004B87"/>
                </a:solidFill>
              </a:rPr>
              <a:t>?</a:t>
            </a:r>
            <a:endParaRPr lang="en-US" dirty="0">
              <a:solidFill>
                <a:srgbClr val="004B87"/>
              </a:solidFill>
            </a:endParaRPr>
          </a:p>
        </p:txBody>
      </p:sp>
      <p:sp>
        <p:nvSpPr>
          <p:cNvPr id="7" name="Rectangle 3"/>
          <p:cNvSpPr txBox="1">
            <a:spLocks noChangeArrowheads="1"/>
          </p:cNvSpPr>
          <p:nvPr/>
        </p:nvSpPr>
        <p:spPr>
          <a:xfrm>
            <a:off x="457200" y="6096000"/>
            <a:ext cx="8229600" cy="457200"/>
          </a:xfrm>
          <a:prstGeom prst="rect">
            <a:avLst/>
          </a:prstGeom>
        </p:spPr>
        <p:txBody>
          <a:bodyPr vert="horz" lIns="91440" tIns="45720" rIns="91440" bIns="4572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t>CDC. National Diabetes Statistics Report 2014: Estimates of diabetes and its burden in the United States, 2014. Atlanta, GA: U.S. Department of Health and Human Services, Centers for Disease Control and Prevention, 2011. Available at </a:t>
            </a:r>
            <a:r>
              <a:rPr lang="en-US" sz="900" dirty="0">
                <a:hlinkClick r:id="rId3"/>
              </a:rPr>
              <a:t>http://www.cdc.gov/diabetes/pubs/statsreport14.htm</a:t>
            </a:r>
            <a:endParaRPr lang="en-US" sz="900" dirty="0"/>
          </a:p>
          <a:p>
            <a:pPr marL="0" indent="0">
              <a:buNone/>
            </a:pPr>
            <a:r>
              <a:rPr lang="en-US" sz="900" dirty="0" smtClean="0"/>
              <a:t>.</a:t>
            </a:r>
            <a:endParaRPr lang="en-US" sz="900" dirty="0"/>
          </a:p>
        </p:txBody>
      </p:sp>
      <p:sp>
        <p:nvSpPr>
          <p:cNvPr id="8" name="Content Placeholder 2"/>
          <p:cNvSpPr>
            <a:spLocks noGrp="1"/>
          </p:cNvSpPr>
          <p:nvPr>
            <p:ph idx="1"/>
          </p:nvPr>
        </p:nvSpPr>
        <p:spPr>
          <a:xfrm>
            <a:off x="1197934" y="2590800"/>
            <a:ext cx="6705600" cy="3265311"/>
          </a:xfrm>
          <a:prstGeom prst="roundRect">
            <a:avLst/>
          </a:prstGeom>
          <a:solidFill>
            <a:srgbClr val="004B87"/>
          </a:solidFill>
        </p:spPr>
        <p:style>
          <a:lnRef idx="0">
            <a:schemeClr val="accent5"/>
          </a:lnRef>
          <a:fillRef idx="3">
            <a:schemeClr val="accent5"/>
          </a:fillRef>
          <a:effectRef idx="3">
            <a:schemeClr val="accent5"/>
          </a:effectRef>
          <a:fontRef idx="minor">
            <a:schemeClr val="lt1"/>
          </a:fontRef>
        </p:style>
        <p:txBody>
          <a:bodyPr/>
          <a:lstStyle/>
          <a:p>
            <a:pPr marL="0" lvl="1" indent="0" algn="ctr">
              <a:buNone/>
            </a:pPr>
            <a:r>
              <a:rPr lang="en-US" sz="2800" b="1" dirty="0" smtClean="0">
                <a:solidFill>
                  <a:schemeClr val="bg1"/>
                </a:solidFill>
                <a:latin typeface="Arial" pitchFamily="34" charset="0"/>
                <a:cs typeface="Arial" pitchFamily="34" charset="0"/>
              </a:rPr>
              <a:t>FAST FACTS ON DIABETES </a:t>
            </a:r>
          </a:p>
          <a:p>
            <a:pPr marL="0" lvl="1" indent="0" algn="ctr">
              <a:spcBef>
                <a:spcPts val="1200"/>
              </a:spcBef>
              <a:buNone/>
            </a:pPr>
            <a:r>
              <a:rPr lang="en-US" sz="2400" b="1" i="1" dirty="0" smtClean="0">
                <a:solidFill>
                  <a:schemeClr val="bg1"/>
                </a:solidFill>
                <a:latin typeface="Arial" pitchFamily="34" charset="0"/>
                <a:cs typeface="Arial" pitchFamily="34" charset="0"/>
              </a:rPr>
              <a:t>Diabetes affects 29 million people—</a:t>
            </a:r>
            <a:br>
              <a:rPr lang="en-US" sz="2400" b="1" i="1" dirty="0" smtClean="0">
                <a:solidFill>
                  <a:schemeClr val="bg1"/>
                </a:solidFill>
                <a:latin typeface="Arial" pitchFamily="34" charset="0"/>
                <a:cs typeface="Arial" pitchFamily="34" charset="0"/>
              </a:rPr>
            </a:br>
            <a:r>
              <a:rPr lang="en-US" sz="2400" b="1" i="1" dirty="0" smtClean="0">
                <a:solidFill>
                  <a:schemeClr val="bg1"/>
                </a:solidFill>
                <a:latin typeface="Arial" pitchFamily="34" charset="0"/>
                <a:cs typeface="Arial" pitchFamily="34" charset="0"/>
              </a:rPr>
              <a:t>9.3% of the U.S. population</a:t>
            </a:r>
          </a:p>
          <a:p>
            <a:pPr marL="0" lvl="1" indent="0" algn="ctr">
              <a:lnSpc>
                <a:spcPts val="2000"/>
              </a:lnSpc>
              <a:spcBef>
                <a:spcPts val="1800"/>
              </a:spcBef>
              <a:buNone/>
            </a:pPr>
            <a:r>
              <a:rPr lang="en-US" sz="1800" b="1" dirty="0" smtClean="0">
                <a:solidFill>
                  <a:schemeClr val="bg1"/>
                </a:solidFill>
                <a:latin typeface="Arial" pitchFamily="34" charset="0"/>
                <a:cs typeface="Arial" pitchFamily="34" charset="0"/>
              </a:rPr>
              <a:t>DIAGNOSED</a:t>
            </a:r>
          </a:p>
          <a:p>
            <a:pPr marL="0" lvl="1" indent="0" algn="ctr">
              <a:lnSpc>
                <a:spcPts val="2000"/>
              </a:lnSpc>
              <a:buNone/>
            </a:pPr>
            <a:r>
              <a:rPr lang="en-US" sz="1800" b="1" i="1" dirty="0" smtClean="0">
                <a:solidFill>
                  <a:schemeClr val="bg1"/>
                </a:solidFill>
                <a:latin typeface="Arial" pitchFamily="34" charset="0"/>
                <a:cs typeface="Arial" pitchFamily="34" charset="0"/>
              </a:rPr>
              <a:t>21.0 million people</a:t>
            </a:r>
          </a:p>
          <a:p>
            <a:pPr marL="0" lvl="1" indent="0" algn="ctr">
              <a:lnSpc>
                <a:spcPts val="2000"/>
              </a:lnSpc>
              <a:spcBef>
                <a:spcPts val="1800"/>
              </a:spcBef>
              <a:buNone/>
            </a:pPr>
            <a:r>
              <a:rPr lang="en-US" sz="1800" b="1" dirty="0" smtClean="0">
                <a:solidFill>
                  <a:schemeClr val="bg1"/>
                </a:solidFill>
                <a:latin typeface="Arial" pitchFamily="34" charset="0"/>
                <a:cs typeface="Arial" pitchFamily="34" charset="0"/>
              </a:rPr>
              <a:t>UNDIAGNOSED</a:t>
            </a:r>
          </a:p>
          <a:p>
            <a:pPr marL="0" lvl="1" indent="0" algn="ctr">
              <a:lnSpc>
                <a:spcPts val="2000"/>
              </a:lnSpc>
              <a:buNone/>
            </a:pPr>
            <a:r>
              <a:rPr lang="en-US" sz="1800" b="1" i="1" dirty="0" smtClean="0">
                <a:solidFill>
                  <a:schemeClr val="bg1"/>
                </a:solidFill>
                <a:latin typeface="Arial" pitchFamily="34" charset="0"/>
                <a:cs typeface="Arial" pitchFamily="34" charset="0"/>
              </a:rPr>
              <a:t>8.1 million people</a:t>
            </a:r>
            <a:endParaRPr lang="en-US" sz="1800" b="1" i="1" dirty="0">
              <a:solidFill>
                <a:schemeClr val="bg1"/>
              </a:solidFill>
              <a:latin typeface="Arial" pitchFamily="34" charset="0"/>
              <a:cs typeface="Arial" pitchFamily="34" charset="0"/>
            </a:endParaRPr>
          </a:p>
        </p:txBody>
      </p:sp>
      <p:sp>
        <p:nvSpPr>
          <p:cNvPr id="4" name="TextBox 3"/>
          <p:cNvSpPr txBox="1"/>
          <p:nvPr/>
        </p:nvSpPr>
        <p:spPr>
          <a:xfrm>
            <a:off x="5998534" y="5426154"/>
            <a:ext cx="1524000" cy="276999"/>
          </a:xfrm>
          <a:prstGeom prst="rect">
            <a:avLst/>
          </a:prstGeom>
          <a:noFill/>
        </p:spPr>
        <p:txBody>
          <a:bodyPr wrap="square" rtlCol="0">
            <a:spAutoFit/>
          </a:bodyPr>
          <a:lstStyle/>
          <a:p>
            <a:pPr algn="r"/>
            <a:r>
              <a:rPr lang="en-US" sz="1200" b="1" dirty="0" smtClean="0">
                <a:solidFill>
                  <a:schemeClr val="bg1"/>
                </a:solidFill>
                <a:latin typeface="Arial" pitchFamily="34" charset="0"/>
                <a:cs typeface="Arial" pitchFamily="34" charset="0"/>
              </a:rPr>
              <a:t>All ages, 2012</a:t>
            </a:r>
            <a:endParaRPr lang="en-US" sz="1200" b="1" dirty="0">
              <a:solidFill>
                <a:schemeClr val="bg1"/>
              </a:solidFill>
              <a:latin typeface="Arial" pitchFamily="34" charset="0"/>
              <a:cs typeface="Arial" pitchFamily="34" charset="0"/>
            </a:endParaRPr>
          </a:p>
        </p:txBody>
      </p:sp>
      <p:cxnSp>
        <p:nvCxnSpPr>
          <p:cNvPr id="10" name="Straight Connector 9"/>
          <p:cNvCxnSpPr/>
          <p:nvPr/>
        </p:nvCxnSpPr>
        <p:spPr>
          <a:xfrm>
            <a:off x="1197934" y="3287233"/>
            <a:ext cx="6705600" cy="0"/>
          </a:xfrm>
          <a:prstGeom prst="line">
            <a:avLst/>
          </a:prstGeom>
          <a:ln w="19050"/>
        </p:spPr>
        <p:style>
          <a:lnRef idx="3">
            <a:schemeClr val="accent5"/>
          </a:lnRef>
          <a:fillRef idx="0">
            <a:schemeClr val="accent5"/>
          </a:fillRef>
          <a:effectRef idx="2">
            <a:schemeClr val="accent5"/>
          </a:effectRef>
          <a:fontRef idx="minor">
            <a:schemeClr val="tx1"/>
          </a:fontRef>
        </p:style>
      </p:cxnSp>
      <p:cxnSp>
        <p:nvCxnSpPr>
          <p:cNvPr id="12" name="Straight Connector 11"/>
          <p:cNvCxnSpPr/>
          <p:nvPr/>
        </p:nvCxnSpPr>
        <p:spPr>
          <a:xfrm>
            <a:off x="2264734" y="4180367"/>
            <a:ext cx="4648200" cy="0"/>
          </a:xfrm>
          <a:prstGeom prst="line">
            <a:avLst/>
          </a:prstGeom>
          <a:ln w="19050"/>
        </p:spPr>
        <p:style>
          <a:lnRef idx="3">
            <a:schemeClr val="accent5"/>
          </a:lnRef>
          <a:fillRef idx="0">
            <a:schemeClr val="accent5"/>
          </a:fillRef>
          <a:effectRef idx="2">
            <a:schemeClr val="accent5"/>
          </a:effectRef>
          <a:fontRef idx="minor">
            <a:schemeClr val="tx1"/>
          </a:fontRef>
        </p:style>
      </p:cxnSp>
      <p:cxnSp>
        <p:nvCxnSpPr>
          <p:cNvPr id="13" name="Straight Connector 12"/>
          <p:cNvCxnSpPr/>
          <p:nvPr/>
        </p:nvCxnSpPr>
        <p:spPr>
          <a:xfrm>
            <a:off x="2264734" y="4997301"/>
            <a:ext cx="4648200" cy="0"/>
          </a:xfrm>
          <a:prstGeom prst="line">
            <a:avLst/>
          </a:prstGeom>
          <a:ln w="190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8764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403600"/>
            <a:ext cx="5181600" cy="3454400"/>
          </a:xfrm>
          <a:prstGeom prst="rect">
            <a:avLst/>
          </a:prstGeom>
        </p:spPr>
      </p:pic>
      <p:sp>
        <p:nvSpPr>
          <p:cNvPr id="2" name="Title 1"/>
          <p:cNvSpPr>
            <a:spLocks noGrp="1"/>
          </p:cNvSpPr>
          <p:nvPr>
            <p:ph type="title"/>
          </p:nvPr>
        </p:nvSpPr>
        <p:spPr>
          <a:xfrm>
            <a:off x="457200" y="1673352"/>
            <a:ext cx="8229600" cy="1143000"/>
          </a:xfrm>
        </p:spPr>
        <p:txBody>
          <a:bodyPr anchor="t" anchorCtr="0"/>
          <a:lstStyle/>
          <a:p>
            <a:r>
              <a:rPr lang="en-US" dirty="0" smtClean="0">
                <a:solidFill>
                  <a:srgbClr val="004B87"/>
                </a:solidFill>
              </a:rPr>
              <a:t>What Is Diabetes?</a:t>
            </a:r>
            <a:endParaRPr lang="en-US" dirty="0">
              <a:solidFill>
                <a:srgbClr val="004B87"/>
              </a:solidFill>
            </a:endParaRPr>
          </a:p>
        </p:txBody>
      </p:sp>
      <p:sp>
        <p:nvSpPr>
          <p:cNvPr id="3" name="Content Placeholder 2"/>
          <p:cNvSpPr>
            <a:spLocks noGrp="1"/>
          </p:cNvSpPr>
          <p:nvPr>
            <p:ph idx="1"/>
          </p:nvPr>
        </p:nvSpPr>
        <p:spPr>
          <a:xfrm>
            <a:off x="457200" y="2514600"/>
            <a:ext cx="8229600" cy="3962400"/>
          </a:xfrm>
        </p:spPr>
        <p:txBody>
          <a:bodyPr/>
          <a:lstStyle/>
          <a:p>
            <a:pPr marL="0" lvl="1" indent="0">
              <a:buNone/>
            </a:pPr>
            <a:r>
              <a:rPr lang="en-US" dirty="0" smtClean="0"/>
              <a:t>High blood sugar occurs in those with diabetes because:</a:t>
            </a:r>
          </a:p>
          <a:p>
            <a:pPr marL="339725" lvl="1" indent="-339725">
              <a:buFont typeface="Arial" pitchFamily="34" charset="0"/>
              <a:buChar char="•"/>
            </a:pPr>
            <a:r>
              <a:rPr lang="en-US" dirty="0" smtClean="0"/>
              <a:t>The pancreas does not make enough insulin</a:t>
            </a:r>
          </a:p>
          <a:p>
            <a:pPr marL="339725" lvl="1" indent="0">
              <a:buNone/>
            </a:pPr>
            <a:r>
              <a:rPr lang="en-US" b="1" dirty="0" smtClean="0"/>
              <a:t>OR</a:t>
            </a:r>
          </a:p>
          <a:p>
            <a:pPr marL="339725" lvl="1" indent="-339725">
              <a:buFont typeface="Arial" pitchFamily="34" charset="0"/>
              <a:buChar char="•"/>
            </a:pPr>
            <a:r>
              <a:rPr lang="en-US" dirty="0" smtClean="0"/>
              <a:t>The cells of people with diabetes do not respond to </a:t>
            </a:r>
            <a:br>
              <a:rPr lang="en-US" dirty="0" smtClean="0"/>
            </a:br>
            <a:r>
              <a:rPr lang="en-US" dirty="0" smtClean="0"/>
              <a:t>insulin normally.</a:t>
            </a:r>
          </a:p>
          <a:p>
            <a:endParaRPr lang="en-US" dirty="0" smtClean="0"/>
          </a:p>
          <a:p>
            <a:endParaRPr lang="en-US" dirty="0"/>
          </a:p>
        </p:txBody>
      </p:sp>
    </p:spTree>
    <p:extLst>
      <p:ext uri="{BB962C8B-B14F-4D97-AF65-F5344CB8AC3E}">
        <p14:creationId xmlns:p14="http://schemas.microsoft.com/office/powerpoint/2010/main" val="144614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673352"/>
            <a:ext cx="8229600" cy="1143000"/>
          </a:xfrm>
        </p:spPr>
        <p:txBody>
          <a:bodyPr anchor="t" anchorCtr="0"/>
          <a:lstStyle/>
          <a:p>
            <a:r>
              <a:rPr lang="en-US" dirty="0">
                <a:solidFill>
                  <a:srgbClr val="004B87"/>
                </a:solidFill>
              </a:rPr>
              <a:t>Diabetes Is a Serious </a:t>
            </a:r>
            <a:r>
              <a:rPr lang="en-US" dirty="0" smtClean="0">
                <a:solidFill>
                  <a:srgbClr val="004B87"/>
                </a:solidFill>
              </a:rPr>
              <a:t>Disease</a:t>
            </a:r>
            <a:endParaRPr lang="en-US" dirty="0">
              <a:solidFill>
                <a:srgbClr val="004B87"/>
              </a:solidFill>
            </a:endParaRPr>
          </a:p>
        </p:txBody>
      </p:sp>
      <p:sp>
        <p:nvSpPr>
          <p:cNvPr id="3" name="Content Placeholder 2"/>
          <p:cNvSpPr>
            <a:spLocks noGrp="1"/>
          </p:cNvSpPr>
          <p:nvPr>
            <p:ph idx="1"/>
          </p:nvPr>
        </p:nvSpPr>
        <p:spPr>
          <a:xfrm>
            <a:off x="457200" y="2514600"/>
            <a:ext cx="4419600" cy="3962400"/>
          </a:xfrm>
        </p:spPr>
        <p:txBody>
          <a:bodyPr/>
          <a:lstStyle/>
          <a:p>
            <a:r>
              <a:rPr lang="en-US" dirty="0" smtClean="0"/>
              <a:t>Diabetes is one of the top 10 leading causes of death in the United States.</a:t>
            </a:r>
          </a:p>
          <a:p>
            <a:r>
              <a:rPr lang="en-US" dirty="0" smtClean="0"/>
              <a:t>Diabetes is a leading cause of: </a:t>
            </a:r>
          </a:p>
          <a:p>
            <a:pPr lvl="1"/>
            <a:r>
              <a:rPr lang="en-US" dirty="0" smtClean="0"/>
              <a:t>Blindness</a:t>
            </a:r>
          </a:p>
          <a:p>
            <a:pPr lvl="1"/>
            <a:r>
              <a:rPr lang="en-US" dirty="0" smtClean="0"/>
              <a:t>Nontraumatic lower-leg                                                                       amputation</a:t>
            </a:r>
          </a:p>
          <a:p>
            <a:pPr lvl="1"/>
            <a:r>
              <a:rPr lang="en-US" dirty="0" smtClean="0"/>
              <a:t>Stroke</a:t>
            </a:r>
          </a:p>
          <a:p>
            <a:pPr lvl="1"/>
            <a:r>
              <a:rPr lang="en-US" dirty="0" smtClean="0"/>
              <a:t>Heart attack</a:t>
            </a:r>
          </a:p>
          <a:p>
            <a:pPr lvl="1"/>
            <a:r>
              <a:rPr lang="en-US" dirty="0" smtClean="0"/>
              <a:t>Kidney damage </a:t>
            </a:r>
          </a:p>
          <a:p>
            <a:pPr lvl="1"/>
            <a:r>
              <a:rPr lang="en-US" dirty="0" smtClean="0"/>
              <a:t>Periodontitis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743200"/>
            <a:ext cx="3886200" cy="2590800"/>
          </a:xfrm>
          <a:prstGeom prst="rect">
            <a:avLst/>
          </a:prstGeom>
        </p:spPr>
      </p:pic>
    </p:spTree>
    <p:extLst>
      <p:ext uri="{BB962C8B-B14F-4D97-AF65-F5344CB8AC3E}">
        <p14:creationId xmlns:p14="http://schemas.microsoft.com/office/powerpoint/2010/main" val="316241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71182">
            <a:off x="5578844" y="2558177"/>
            <a:ext cx="3120303" cy="2743773"/>
          </a:xfrm>
          <a:prstGeom prst="rect">
            <a:avLst/>
          </a:prstGeom>
        </p:spPr>
      </p:pic>
      <p:sp>
        <p:nvSpPr>
          <p:cNvPr id="4" name="Title 3"/>
          <p:cNvSpPr>
            <a:spLocks noGrp="1"/>
          </p:cNvSpPr>
          <p:nvPr>
            <p:ph type="title"/>
          </p:nvPr>
        </p:nvSpPr>
        <p:spPr>
          <a:xfrm>
            <a:off x="457200" y="1673352"/>
            <a:ext cx="8229600" cy="1143000"/>
          </a:xfrm>
        </p:spPr>
        <p:txBody>
          <a:bodyPr anchor="t" anchorCtr="0"/>
          <a:lstStyle/>
          <a:p>
            <a:r>
              <a:rPr lang="en-US" dirty="0">
                <a:solidFill>
                  <a:srgbClr val="004B87"/>
                </a:solidFill>
              </a:rPr>
              <a:t>Every 24 Hours</a:t>
            </a:r>
            <a:r>
              <a:rPr lang="en-US" dirty="0" smtClean="0">
                <a:solidFill>
                  <a:srgbClr val="004B87"/>
                </a:solidFill>
              </a:rPr>
              <a:t>…</a:t>
            </a:r>
            <a:endParaRPr lang="en-US" dirty="0">
              <a:solidFill>
                <a:srgbClr val="004B87"/>
              </a:solidFill>
            </a:endParaRPr>
          </a:p>
        </p:txBody>
      </p:sp>
      <p:sp>
        <p:nvSpPr>
          <p:cNvPr id="20483" name="Rectangle 3"/>
          <p:cNvSpPr>
            <a:spLocks noGrp="1" noChangeArrowheads="1"/>
          </p:cNvSpPr>
          <p:nvPr>
            <p:ph idx="1"/>
          </p:nvPr>
        </p:nvSpPr>
        <p:spPr>
          <a:xfrm>
            <a:off x="457200" y="2514600"/>
            <a:ext cx="5562600" cy="3352800"/>
          </a:xfrm>
        </p:spPr>
        <p:txBody>
          <a:bodyPr/>
          <a:lstStyle/>
          <a:p>
            <a:r>
              <a:rPr lang="en-US" dirty="0" smtClean="0"/>
              <a:t>4557 adults are diagnosed with diabetes.</a:t>
            </a:r>
          </a:p>
          <a:p>
            <a:r>
              <a:rPr lang="en-US" dirty="0" smtClean="0"/>
              <a:t>136 people begin treatment for end-stage renal disease.</a:t>
            </a:r>
          </a:p>
          <a:p>
            <a:r>
              <a:rPr lang="en-US" dirty="0" smtClean="0"/>
              <a:t>200 nontraumatic lower-limb amputations are performed.</a:t>
            </a:r>
          </a:p>
          <a:p>
            <a:r>
              <a:rPr lang="en-US" dirty="0" smtClean="0"/>
              <a:t>641 people die from diabetes, or diabetes </a:t>
            </a:r>
            <a:br>
              <a:rPr lang="en-US" dirty="0" smtClean="0"/>
            </a:br>
            <a:r>
              <a:rPr lang="en-US" dirty="0" smtClean="0"/>
              <a:t>is a contributing cause of their death.</a:t>
            </a:r>
          </a:p>
        </p:txBody>
      </p:sp>
      <p:sp>
        <p:nvSpPr>
          <p:cNvPr id="8" name="Rectangle 3"/>
          <p:cNvSpPr txBox="1">
            <a:spLocks noChangeArrowheads="1"/>
          </p:cNvSpPr>
          <p:nvPr/>
        </p:nvSpPr>
        <p:spPr>
          <a:xfrm>
            <a:off x="457200" y="6096000"/>
            <a:ext cx="8229600" cy="457200"/>
          </a:xfrm>
          <a:prstGeom prst="rect">
            <a:avLst/>
          </a:prstGeom>
        </p:spPr>
        <p:txBody>
          <a:bodyPr vert="horz" lIns="91440" tIns="45720" rIns="91440" bIns="4572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t>CDC. National Diabetes Statistics Report 2014: Estimates of diabetes and its burden in the United States, 2014. Atlanta, GA: U.S. Department of Health and Human Services, Centers for Disease Control and Prevention, 2011. Available at </a:t>
            </a:r>
            <a:r>
              <a:rPr lang="en-US" sz="900" dirty="0">
                <a:hlinkClick r:id="rId4"/>
              </a:rPr>
              <a:t>http://www.cdc.gov/diabetes/pubs/statsreport14.htm</a:t>
            </a:r>
            <a:endParaRPr lang="en-US" sz="900" dirty="0"/>
          </a:p>
          <a:p>
            <a:pPr marL="0" indent="0">
              <a:buNone/>
            </a:pPr>
            <a:r>
              <a:rPr lang="en-US" sz="900" dirty="0" smtClean="0"/>
              <a:t>.</a:t>
            </a:r>
            <a:endParaRPr lang="en-US" dirty="0" smtClean="0"/>
          </a:p>
        </p:txBody>
      </p:sp>
    </p:spTree>
    <p:extLst>
      <p:ext uri="{BB962C8B-B14F-4D97-AF65-F5344CB8AC3E}">
        <p14:creationId xmlns:p14="http://schemas.microsoft.com/office/powerpoint/2010/main" val="66842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673352"/>
            <a:ext cx="8229600" cy="1143000"/>
          </a:xfrm>
        </p:spPr>
        <p:txBody>
          <a:bodyPr anchor="t" anchorCtr="0"/>
          <a:lstStyle/>
          <a:p>
            <a:r>
              <a:rPr lang="en-US" dirty="0">
                <a:solidFill>
                  <a:srgbClr val="004B87"/>
                </a:solidFill>
              </a:rPr>
              <a:t>Diabetes </a:t>
            </a:r>
            <a:r>
              <a:rPr lang="en-US" dirty="0" smtClean="0">
                <a:solidFill>
                  <a:srgbClr val="004B87"/>
                </a:solidFill>
              </a:rPr>
              <a:t>Complications</a:t>
            </a:r>
            <a:endParaRPr lang="en-US" dirty="0">
              <a:solidFill>
                <a:srgbClr val="004B87"/>
              </a:solidFill>
            </a:endParaRPr>
          </a:p>
        </p:txBody>
      </p:sp>
      <p:sp>
        <p:nvSpPr>
          <p:cNvPr id="3" name="Content Placeholder 2"/>
          <p:cNvSpPr>
            <a:spLocks noGrp="1"/>
          </p:cNvSpPr>
          <p:nvPr>
            <p:ph idx="1"/>
          </p:nvPr>
        </p:nvSpPr>
        <p:spPr>
          <a:xfrm>
            <a:off x="457200" y="2514600"/>
            <a:ext cx="8229600" cy="3429000"/>
          </a:xfrm>
        </p:spPr>
        <p:txBody>
          <a:bodyPr/>
          <a:lstStyle/>
          <a:p>
            <a:r>
              <a:rPr lang="en-US" dirty="0" smtClean="0"/>
              <a:t>The risk of periodontal disease is two to three times higher in adults with diabetes. </a:t>
            </a:r>
          </a:p>
          <a:p>
            <a:pPr lvl="1"/>
            <a:r>
              <a:rPr lang="en-US" dirty="0" smtClean="0"/>
              <a:t>About one third of people with diabetes have severe </a:t>
            </a:r>
            <a:br>
              <a:rPr lang="en-US" dirty="0" smtClean="0"/>
            </a:br>
            <a:r>
              <a:rPr lang="en-US" dirty="0" smtClean="0"/>
              <a:t>periodontal disease.</a:t>
            </a:r>
          </a:p>
          <a:p>
            <a:r>
              <a:rPr lang="en-US" dirty="0" smtClean="0"/>
              <a:t>60%–70% of people with diabetes have mild to severe nervous system damage.</a:t>
            </a:r>
          </a:p>
          <a:p>
            <a:pPr lvl="1"/>
            <a:r>
              <a:rPr lang="en-US" dirty="0" smtClean="0"/>
              <a:t>Almost 30% of people ages 40 and over with diabetes have impaired sensation in their feet.</a:t>
            </a:r>
          </a:p>
          <a:p>
            <a:r>
              <a:rPr lang="en-US" dirty="0" smtClean="0"/>
              <a:t>Diabetes is the leading cause of new cases of blindness among adults ages 20–74 years.</a:t>
            </a:r>
          </a:p>
          <a:p>
            <a:endParaRPr lang="en-US" dirty="0" smtClean="0"/>
          </a:p>
          <a:p>
            <a:endParaRPr lang="en-US" dirty="0" smtClean="0"/>
          </a:p>
          <a:p>
            <a:endParaRPr lang="en-US" dirty="0"/>
          </a:p>
        </p:txBody>
      </p:sp>
      <p:sp>
        <p:nvSpPr>
          <p:cNvPr id="8" name="Rectangle 3"/>
          <p:cNvSpPr txBox="1">
            <a:spLocks noChangeArrowheads="1"/>
          </p:cNvSpPr>
          <p:nvPr/>
        </p:nvSpPr>
        <p:spPr>
          <a:xfrm>
            <a:off x="457200" y="6096000"/>
            <a:ext cx="8229600" cy="457200"/>
          </a:xfrm>
          <a:prstGeom prst="rect">
            <a:avLst/>
          </a:prstGeom>
        </p:spPr>
        <p:txBody>
          <a:bodyPr vert="horz" lIns="91440" tIns="45720" rIns="91440" bIns="4572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smtClean="0"/>
              <a:t>CDC. National diabetes fact sheet: National estimates and general information on diabetes and prediabetes in the United States, 2011. Atlanta, GA: U.S. Department of Health and Human Services, Centers for Disease Control and Prevention, 2011. Available at </a:t>
            </a:r>
            <a:r>
              <a:rPr lang="en-US" sz="900" dirty="0" smtClean="0">
                <a:hlinkClick r:id="rId3"/>
              </a:rPr>
              <a:t>http://www.cdc.gov/diabetes/pubs/factsheet11.htm</a:t>
            </a:r>
            <a:r>
              <a:rPr lang="en-US" sz="900" dirty="0" smtClean="0"/>
              <a:t>.</a:t>
            </a:r>
            <a:endParaRPr lang="en-US" dirty="0" smtClean="0"/>
          </a:p>
        </p:txBody>
      </p:sp>
    </p:spTree>
    <p:extLst>
      <p:ext uri="{BB962C8B-B14F-4D97-AF65-F5344CB8AC3E}">
        <p14:creationId xmlns:p14="http://schemas.microsoft.com/office/powerpoint/2010/main" val="110828879"/>
      </p:ext>
    </p:extLst>
  </p:cSld>
  <p:clrMapOvr>
    <a:masterClrMapping/>
  </p:clrMapOvr>
</p:sld>
</file>

<file path=ppt/theme/theme1.xml><?xml version="1.0" encoding="utf-8"?>
<a:theme xmlns:a="http://schemas.openxmlformats.org/drawingml/2006/main" name="NDEP Slide Template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b="1" dirty="0" smtClean="0">
            <a:solidFill>
              <a:srgbClr val="005293"/>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300366-F979-4801-BD77-08648C902181}">
  <ds:schemaRefs>
    <ds:schemaRef ds:uri="http://schemas.microsoft.com/sharepoint/v3/contenttype/forms"/>
  </ds:schemaRefs>
</ds:datastoreItem>
</file>

<file path=customXml/itemProps2.xml><?xml version="1.0" encoding="utf-8"?>
<ds:datastoreItem xmlns:ds="http://schemas.openxmlformats.org/officeDocument/2006/customXml" ds:itemID="{BB9D6628-51DB-4C10-A5E7-B25BF25F7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4CE18F2-94CD-4726-840F-602A50493193}">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15896</TotalTime>
  <Words>5969</Words>
  <Application>Microsoft Office PowerPoint</Application>
  <PresentationFormat>On-screen Show (4:3)</PresentationFormat>
  <Paragraphs>419</Paragraphs>
  <Slides>48</Slides>
  <Notes>47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MS PGothic</vt:lpstr>
      <vt:lpstr>Arial</vt:lpstr>
      <vt:lpstr>Calibri</vt:lpstr>
      <vt:lpstr>NDEP Slide Template 2012</vt:lpstr>
      <vt:lpstr>Custom Design</vt:lpstr>
      <vt:lpstr>Working Together to Manage Diabetes:  A Toolkit for Pharmacy, Podiatry, Optometry, and Dentistry</vt:lpstr>
      <vt:lpstr>Agenda</vt:lpstr>
      <vt:lpstr>Background</vt:lpstr>
      <vt:lpstr>What Is NDEP?</vt:lpstr>
      <vt:lpstr>How Big Is the Problem?</vt:lpstr>
      <vt:lpstr>What Is Diabetes?</vt:lpstr>
      <vt:lpstr>Diabetes Is a Serious Disease</vt:lpstr>
      <vt:lpstr>Every 24 Hours…</vt:lpstr>
      <vt:lpstr>Diabetes Complications</vt:lpstr>
      <vt:lpstr>Medication Costs</vt:lpstr>
      <vt:lpstr>What Is PPOD?</vt:lpstr>
      <vt:lpstr>What Can PPOD Providers Do?</vt:lpstr>
      <vt:lpstr>Why Do We Need PPOD?</vt:lpstr>
      <vt:lpstr>A PPOD Provider May Be the First to See a Person Having a New Problem</vt:lpstr>
      <vt:lpstr>A PPOD Provider May Be the First to See a Person Having a Problem</vt:lpstr>
      <vt:lpstr>Benefits to Patients</vt:lpstr>
      <vt:lpstr>The PPOD Guide</vt:lpstr>
      <vt:lpstr>Working Together to Manage Diabetes</vt:lpstr>
      <vt:lpstr>Working Together to Manage Diabetes: Considerations</vt:lpstr>
      <vt:lpstr>Key Message to Prevent Diabetes Complications: Control the ABCs </vt:lpstr>
      <vt:lpstr>PPOD Specialty Sections</vt:lpstr>
      <vt:lpstr>Medication Therapy Management  and Diabetes</vt:lpstr>
      <vt:lpstr>Medication Therapy Management  and Diabetes Complications</vt:lpstr>
      <vt:lpstr>Role of Pharmacists</vt:lpstr>
      <vt:lpstr>Role of Pharmacists (cont.)</vt:lpstr>
      <vt:lpstr>Key Questions to Ask Your Patients  About Medication Therapy Management</vt:lpstr>
      <vt:lpstr>Example: PPOD in Action</vt:lpstr>
      <vt:lpstr>Foot Health and Diabetes</vt:lpstr>
      <vt:lpstr>Foot Exams</vt:lpstr>
      <vt:lpstr>Key Questions to Ask Your Patients About Foot Health</vt:lpstr>
      <vt:lpstr>Example: PPOD in Action</vt:lpstr>
      <vt:lpstr>Eye Health</vt:lpstr>
      <vt:lpstr>Eye Exams</vt:lpstr>
      <vt:lpstr>Key Questions to Ask Your Patients About Eye Health</vt:lpstr>
      <vt:lpstr>Example: PPOD in Action</vt:lpstr>
      <vt:lpstr>Oral Health and Diabetes</vt:lpstr>
      <vt:lpstr>Oral Health Exams</vt:lpstr>
      <vt:lpstr>Key Questions to Ask Your Patients  About Oral Health</vt:lpstr>
      <vt:lpstr>Example: PPOD in Action</vt:lpstr>
      <vt:lpstr>Implementation</vt:lpstr>
      <vt:lpstr>What Is Included in the PPOD Toolkit?</vt:lpstr>
      <vt:lpstr>PPOD Multidisciplinary Patient Care Checklist </vt:lpstr>
      <vt:lpstr>PPOD Patient Fact Sheets</vt:lpstr>
      <vt:lpstr>Other NDEP Resources Available Online</vt:lpstr>
      <vt:lpstr>PPOD: How to Get Started</vt:lpstr>
      <vt:lpstr>Practice True Multidisciplinary Team Care!</vt:lpstr>
      <vt:lpstr>Thank you!</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LMarinelli</dc:creator>
  <cp:lastModifiedBy>Selena Bolton</cp:lastModifiedBy>
  <cp:revision>409</cp:revision>
  <cp:lastPrinted>2013-02-11T21:44:02Z</cp:lastPrinted>
  <dcterms:created xsi:type="dcterms:W3CDTF">2012-05-09T21:14:29Z</dcterms:created>
  <dcterms:modified xsi:type="dcterms:W3CDTF">2016-01-14T15:45:57Z</dcterms:modified>
</cp:coreProperties>
</file>